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27"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7" r:id="rId116"/>
    <p:sldId id="378" r:id="rId117"/>
    <p:sldId id="379" r:id="rId118"/>
    <p:sldId id="380" r:id="rId119"/>
    <p:sldId id="381" r:id="rId120"/>
    <p:sldId id="382" r:id="rId121"/>
    <p:sldId id="383" r:id="rId122"/>
    <p:sldId id="384" r:id="rId123"/>
    <p:sldId id="385" r:id="rId124"/>
    <p:sldId id="386" r:id="rId125"/>
    <p:sldId id="387" r:id="rId126"/>
    <p:sldId id="388" r:id="rId127"/>
    <p:sldId id="389" r:id="rId128"/>
    <p:sldId id="390" r:id="rId129"/>
    <p:sldId id="391" r:id="rId130"/>
    <p:sldId id="392" r:id="rId131"/>
    <p:sldId id="393" r:id="rId132"/>
    <p:sldId id="394" r:id="rId133"/>
    <p:sldId id="395" r:id="rId134"/>
    <p:sldId id="396" r:id="rId135"/>
    <p:sldId id="397" r:id="rId136"/>
    <p:sldId id="398" r:id="rId137"/>
    <p:sldId id="399" r:id="rId138"/>
    <p:sldId id="400" r:id="rId139"/>
    <p:sldId id="401" r:id="rId140"/>
    <p:sldId id="402" r:id="rId141"/>
    <p:sldId id="403" r:id="rId142"/>
    <p:sldId id="404" r:id="rId143"/>
    <p:sldId id="405" r:id="rId144"/>
    <p:sldId id="406" r:id="rId145"/>
    <p:sldId id="407" r:id="rId146"/>
    <p:sldId id="408" r:id="rId147"/>
    <p:sldId id="409" r:id="rId148"/>
    <p:sldId id="410" r:id="rId149"/>
    <p:sldId id="411" r:id="rId150"/>
    <p:sldId id="412" r:id="rId151"/>
    <p:sldId id="413" r:id="rId152"/>
    <p:sldId id="414" r:id="rId1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C6EBBDC-248E-4F23-A7B0-C508953D3616}" type="datetimeFigureOut">
              <a:rPr lang="fr-FR" smtClean="0"/>
              <a:pPr/>
              <a:t>15/12/2025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4D9521-B2D3-4110-A498-256FB929674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6EBBDC-248E-4F23-A7B0-C508953D3616}" type="datetimeFigureOut">
              <a:rPr lang="fr-FR" smtClean="0"/>
              <a:pPr/>
              <a:t>15/12/2025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4D9521-B2D3-4110-A498-256FB929674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6EBBDC-248E-4F23-A7B0-C508953D3616}" type="datetimeFigureOut">
              <a:rPr lang="fr-FR" smtClean="0"/>
              <a:pPr/>
              <a:t>15/12/2025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4D9521-B2D3-4110-A498-256FB929674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6EBBDC-248E-4F23-A7B0-C508953D3616}" type="datetimeFigureOut">
              <a:rPr lang="fr-FR" smtClean="0"/>
              <a:pPr/>
              <a:t>15/12/2025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4D9521-B2D3-4110-A498-256FB929674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C6EBBDC-248E-4F23-A7B0-C508953D3616}" type="datetimeFigureOut">
              <a:rPr lang="fr-FR" smtClean="0"/>
              <a:pPr/>
              <a:t>15/12/2025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4D9521-B2D3-4110-A498-256FB929674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C6EBBDC-248E-4F23-A7B0-C508953D3616}" type="datetimeFigureOut">
              <a:rPr lang="fr-FR" smtClean="0"/>
              <a:pPr/>
              <a:t>15/12/2025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4D9521-B2D3-4110-A498-256FB929674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C6EBBDC-248E-4F23-A7B0-C508953D3616}" type="datetimeFigureOut">
              <a:rPr lang="fr-FR" smtClean="0"/>
              <a:pPr/>
              <a:t>15/12/2025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04D9521-B2D3-4110-A498-256FB929674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C6EBBDC-248E-4F23-A7B0-C508953D3616}" type="datetimeFigureOut">
              <a:rPr lang="fr-FR" smtClean="0"/>
              <a:pPr/>
              <a:t>15/12/2025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04D9521-B2D3-4110-A498-256FB929674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C6EBBDC-248E-4F23-A7B0-C508953D3616}" type="datetimeFigureOut">
              <a:rPr lang="fr-FR" smtClean="0"/>
              <a:pPr/>
              <a:t>15/12/2025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04D9521-B2D3-4110-A498-256FB929674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C6EBBDC-248E-4F23-A7B0-C508953D3616}" type="datetimeFigureOut">
              <a:rPr lang="fr-FR" smtClean="0"/>
              <a:pPr/>
              <a:t>15/12/2025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4D9521-B2D3-4110-A498-256FB929674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C6EBBDC-248E-4F23-A7B0-C508953D3616}" type="datetimeFigureOut">
              <a:rPr lang="fr-FR" smtClean="0"/>
              <a:pPr/>
              <a:t>15/12/2025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4D9521-B2D3-4110-A498-256FB929674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EBBDC-248E-4F23-A7B0-C508953D3616}" type="datetimeFigureOut">
              <a:rPr lang="fr-FR" smtClean="0"/>
              <a:pPr/>
              <a:t>15/12/2025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D9521-B2D3-4110-A498-256FB929674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32560" y="642918"/>
            <a:ext cx="7406640" cy="1643074"/>
          </a:xfrm>
        </p:spPr>
        <p:txBody>
          <a:bodyPr>
            <a:normAutofit/>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PROTECTION DES RESSOURCES EN EAUX</a:t>
            </a: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ous-titre 2"/>
          <p:cNvSpPr>
            <a:spLocks noGrp="1"/>
          </p:cNvSpPr>
          <p:nvPr>
            <p:ph type="subTitle" idx="1"/>
          </p:nvPr>
        </p:nvSpPr>
        <p:spPr>
          <a:xfrm>
            <a:off x="1214414" y="4429132"/>
            <a:ext cx="7406640" cy="2038352"/>
          </a:xfrm>
        </p:spPr>
        <p:txBody>
          <a:bodyPr/>
          <a:lstStyle/>
          <a:p>
            <a:endParaRPr lang="fr-FR" dirty="0" smtClean="0"/>
          </a:p>
          <a:p>
            <a:endParaRPr lang="fr-FR" dirty="0" smtClean="0"/>
          </a:p>
          <a:p>
            <a:r>
              <a:rPr lang="fr-FR" dirty="0" smtClean="0"/>
              <a:t>M1 HYDRUALIQUE URBAIN</a:t>
            </a:r>
            <a:endParaRPr lang="fr-FR" dirty="0"/>
          </a:p>
        </p:txBody>
      </p:sp>
      <p:sp>
        <p:nvSpPr>
          <p:cNvPr id="5" name="Rectangle 4"/>
          <p:cNvSpPr/>
          <p:nvPr/>
        </p:nvSpPr>
        <p:spPr>
          <a:xfrm>
            <a:off x="4124922" y="3244334"/>
            <a:ext cx="894156" cy="369332"/>
          </a:xfrm>
          <a:prstGeom prst="rect">
            <a:avLst/>
          </a:prstGeom>
        </p:spPr>
        <p:txBody>
          <a:bodyPr wrap="none">
            <a:spAutoFit/>
          </a:bodyPr>
          <a:lstStyle/>
          <a:p>
            <a:r>
              <a:rPr lang="fr-FR" dirty="0" smtClean="0"/>
              <a:t>le CNES</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Impacts </a:t>
            </a:r>
            <a:r>
              <a:rPr lang="fr-FR" dirty="0"/>
              <a:t>des menaces sur les ressources en eau</a:t>
            </a:r>
          </a:p>
        </p:txBody>
      </p:sp>
      <p:sp>
        <p:nvSpPr>
          <p:cNvPr id="3" name="Espace réservé du contenu 2"/>
          <p:cNvSpPr>
            <a:spLocks noGrp="1"/>
          </p:cNvSpPr>
          <p:nvPr>
            <p:ph idx="1"/>
          </p:nvPr>
        </p:nvSpPr>
        <p:spPr/>
        <p:txBody>
          <a:bodyPr/>
          <a:lstStyle/>
          <a:p>
            <a:r>
              <a:rPr lang="fr-FR" dirty="0"/>
              <a:t>Les menaces qui pèsent sur les ressources en eau peuvent avoir des impacts négatifs sur la santé humaine, l'environnement et l'économie.</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L'impact sur les conflits :</a:t>
            </a:r>
            <a:endParaRPr lang="fr-FR" dirty="0"/>
          </a:p>
        </p:txBody>
      </p:sp>
      <p:sp>
        <p:nvSpPr>
          <p:cNvPr id="3" name="Espace réservé du contenu 2"/>
          <p:cNvSpPr>
            <a:spLocks noGrp="1"/>
          </p:cNvSpPr>
          <p:nvPr>
            <p:ph idx="1"/>
          </p:nvPr>
        </p:nvSpPr>
        <p:spPr/>
        <p:txBody>
          <a:bodyPr/>
          <a:lstStyle/>
          <a:p>
            <a:r>
              <a:rPr lang="fr-FR" dirty="0" smtClean="0"/>
              <a:t>Les changements climatiques peuvent entraîner une augmentation des conflits autour des ressources en eau. Les régions qui sont déjà confrontées à des pénuries d'eau sont les plus susceptibles d'être touchées par ces conflits.</a:t>
            </a:r>
          </a:p>
          <a:p>
            <a:endParaRPr lang="fr-F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Mesures d’adaptation et d’atténuation</a:t>
            </a:r>
            <a:br>
              <a:rPr lang="fr-FR" dirty="0" smtClean="0"/>
            </a:br>
            <a:endParaRPr lang="fr-FR" dirty="0"/>
          </a:p>
        </p:txBody>
      </p:sp>
      <p:sp>
        <p:nvSpPr>
          <p:cNvPr id="3" name="Espace réservé du contenu 2"/>
          <p:cNvSpPr>
            <a:spLocks noGrp="1"/>
          </p:cNvSpPr>
          <p:nvPr>
            <p:ph idx="1"/>
          </p:nvPr>
        </p:nvSpPr>
        <p:spPr/>
        <p:txBody>
          <a:bodyPr/>
          <a:lstStyle/>
          <a:p>
            <a:r>
              <a:rPr lang="fr-FR" dirty="0" smtClean="0"/>
              <a:t>Le changement climatique est un problème urgent qui affecte le monde entier.</a:t>
            </a:r>
          </a:p>
          <a:p>
            <a:r>
              <a:rPr lang="fr-FR" dirty="0" smtClean="0"/>
              <a:t>L'atténuation et l'adaptation sont deux approches complémentaires pour lutter contre le changement climatique.</a:t>
            </a:r>
          </a:p>
          <a:p>
            <a:endParaRPr lang="fr-FR"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0000"/>
                </a:solidFill>
              </a:rPr>
              <a:t>L'atténuation</a:t>
            </a:r>
            <a:br>
              <a:rPr lang="fr-FR" dirty="0" smtClean="0">
                <a:solidFill>
                  <a:srgbClr val="FF0000"/>
                </a:solidFill>
              </a:rPr>
            </a:br>
            <a:endParaRPr lang="fr-FR" dirty="0">
              <a:solidFill>
                <a:srgbClr val="FF0000"/>
              </a:solidFill>
            </a:endParaRPr>
          </a:p>
        </p:txBody>
      </p:sp>
      <p:sp>
        <p:nvSpPr>
          <p:cNvPr id="3" name="Espace réservé du contenu 2"/>
          <p:cNvSpPr>
            <a:spLocks noGrp="1"/>
          </p:cNvSpPr>
          <p:nvPr>
            <p:ph idx="1"/>
          </p:nvPr>
        </p:nvSpPr>
        <p:spPr/>
        <p:txBody>
          <a:bodyPr>
            <a:normAutofit lnSpcReduction="10000"/>
          </a:bodyPr>
          <a:lstStyle/>
          <a:p>
            <a:r>
              <a:rPr lang="fr-FR" dirty="0" smtClean="0"/>
              <a:t>Viser à réduire les émissions de gaz à effet de serre, qui sont la principale cause du changement climatique.</a:t>
            </a:r>
          </a:p>
          <a:p>
            <a:r>
              <a:rPr lang="fr-FR" dirty="0" smtClean="0"/>
              <a:t>Peut être fait par des mesures telles que :</a:t>
            </a:r>
          </a:p>
          <a:p>
            <a:pPr lvl="1"/>
            <a:r>
              <a:rPr lang="fr-FR" dirty="0" smtClean="0"/>
              <a:t>La transition vers des sources d'énergie renouvelables</a:t>
            </a:r>
          </a:p>
          <a:p>
            <a:pPr lvl="1"/>
            <a:r>
              <a:rPr lang="fr-FR" dirty="0" smtClean="0"/>
              <a:t>L'amélioration de l'efficacité énergétique</a:t>
            </a:r>
          </a:p>
          <a:p>
            <a:pPr lvl="1"/>
            <a:r>
              <a:rPr lang="fr-FR" dirty="0" smtClean="0"/>
              <a:t>La protection des forêts</a:t>
            </a:r>
          </a:p>
          <a:p>
            <a:pPr lvl="1"/>
            <a:r>
              <a:rPr lang="fr-FR" dirty="0" smtClean="0"/>
              <a:t>Le captage et stockage du carbone</a:t>
            </a:r>
          </a:p>
          <a:p>
            <a:endParaRPr lang="fr-FR"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0000"/>
                </a:solidFill>
              </a:rPr>
              <a:t>L'adaptation</a:t>
            </a:r>
            <a:br>
              <a:rPr lang="fr-FR" dirty="0" smtClean="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457200" y="1071546"/>
            <a:ext cx="8229600" cy="5572164"/>
          </a:xfrm>
        </p:spPr>
        <p:txBody>
          <a:bodyPr>
            <a:normAutofit/>
          </a:bodyPr>
          <a:lstStyle/>
          <a:p>
            <a:pPr lvl="1"/>
            <a:r>
              <a:rPr lang="fr-FR" dirty="0" smtClean="0"/>
              <a:t>La construction de digues et de murs contre les inondations</a:t>
            </a:r>
          </a:p>
          <a:p>
            <a:pPr lvl="1"/>
            <a:r>
              <a:rPr lang="fr-FR" dirty="0" smtClean="0"/>
              <a:t>Le développement de cultures résistantes à la sécheresse</a:t>
            </a:r>
          </a:p>
          <a:p>
            <a:pPr lvl="1"/>
            <a:r>
              <a:rPr lang="fr-FR" dirty="0" smtClean="0"/>
              <a:t>La mise en place de systèmes d'alerte précoce pour les événements météorologiques extrêmes</a:t>
            </a:r>
          </a:p>
          <a:p>
            <a:pPr lvl="1"/>
            <a:r>
              <a:rPr lang="fr-FR" dirty="0" smtClean="0"/>
              <a:t>Le développement d'infrastructures résilientes au changement climatique</a:t>
            </a:r>
          </a:p>
          <a:p>
            <a:pPr lvl="1"/>
            <a:r>
              <a:rPr lang="fr-FR" dirty="0" smtClean="0"/>
              <a:t>Le renforcement des capacités des communautés à faire face aux impacts du changement climatique</a:t>
            </a:r>
          </a:p>
          <a:p>
            <a:endParaRPr lang="fr-FR"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L'adaptation</a:t>
            </a:r>
            <a:endParaRPr lang="fr-FR" dirty="0">
              <a:solidFill>
                <a:srgbClr val="FF0000"/>
              </a:solidFill>
            </a:endParaRPr>
          </a:p>
        </p:txBody>
      </p:sp>
      <p:sp>
        <p:nvSpPr>
          <p:cNvPr id="3" name="Espace réservé du contenu 2"/>
          <p:cNvSpPr>
            <a:spLocks noGrp="1"/>
          </p:cNvSpPr>
          <p:nvPr>
            <p:ph idx="1"/>
          </p:nvPr>
        </p:nvSpPr>
        <p:spPr/>
        <p:txBody>
          <a:bodyPr>
            <a:normAutofit fontScale="85000" lnSpcReduction="10000"/>
          </a:bodyPr>
          <a:lstStyle/>
          <a:p>
            <a:r>
              <a:rPr lang="fr-FR" dirty="0" smtClean="0"/>
              <a:t>L'amélioration de l'efficacité de l'utilisation de l'eau : Les gouvernements, les entreprises et les individus peuvent prendre des mesures pour améliorer l'efficacité de l'utilisation de l'eau, ce qui peut contribuer à réduire la demande en eau.</a:t>
            </a:r>
          </a:p>
          <a:p>
            <a:r>
              <a:rPr lang="fr-FR" dirty="0" smtClean="0"/>
              <a:t>L'investissement dans des infrastructures d'eau résistantes au changement climatique : Les gouvernements peuvent investir dans des infrastructures d'eau résistantes au changement climatique, ce qui peut contribuer à protéger l'eau des inondations, des sécheresses et de la pollution.</a:t>
            </a:r>
          </a:p>
          <a:p>
            <a:endParaRPr lang="fr-FR"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Vulnérabilité des ressources en eau</a:t>
            </a:r>
            <a:endParaRPr lang="fr-FR"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14290"/>
            <a:ext cx="8229600" cy="1143000"/>
          </a:xfrm>
        </p:spPr>
        <p:txBody>
          <a:bodyPr>
            <a:noAutofit/>
          </a:bodyPr>
          <a:lstStyle/>
          <a:p>
            <a:r>
              <a:rPr lang="fr-FR" sz="3200" dirty="0" smtClean="0">
                <a:solidFill>
                  <a:srgbClr val="FF0000"/>
                </a:solidFill>
              </a:rPr>
              <a:t>La notion de vulnérabilité des ressources en eau</a:t>
            </a:r>
            <a:br>
              <a:rPr lang="fr-FR" sz="3200" dirty="0" smtClean="0">
                <a:solidFill>
                  <a:srgbClr val="FF0000"/>
                </a:solidFill>
              </a:rPr>
            </a:br>
            <a:endParaRPr lang="fr-FR" sz="3200" dirty="0">
              <a:solidFill>
                <a:srgbClr val="FF0000"/>
              </a:solidFill>
            </a:endParaRPr>
          </a:p>
        </p:txBody>
      </p:sp>
      <p:sp>
        <p:nvSpPr>
          <p:cNvPr id="3" name="Espace réservé du contenu 2"/>
          <p:cNvSpPr>
            <a:spLocks noGrp="1"/>
          </p:cNvSpPr>
          <p:nvPr>
            <p:ph idx="1"/>
          </p:nvPr>
        </p:nvSpPr>
        <p:spPr/>
        <p:txBody>
          <a:bodyPr>
            <a:normAutofit/>
          </a:bodyPr>
          <a:lstStyle/>
          <a:p>
            <a:r>
              <a:rPr lang="fr-FR" dirty="0" smtClean="0"/>
              <a:t>La notion de vulnérabilité des ressources en eau fait référence à la sensibilité de ces ressources aux perturbations. Ces perturbations peuvent être naturelles, telles que les sécheresses, les inondations ou anthropiques, telles que la pollution ou la surexploitation.</a:t>
            </a:r>
          </a:p>
          <a:p>
            <a:endParaRPr lang="fr-F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728" y="214290"/>
            <a:ext cx="7498080" cy="1143000"/>
          </a:xfrm>
        </p:spPr>
        <p:txBody>
          <a:bodyPr/>
          <a:lstStyle/>
          <a:p>
            <a:r>
              <a:rPr lang="fr-FR" dirty="0" smtClean="0"/>
              <a:t>Évaluation de la vulnérabilité</a:t>
            </a:r>
            <a:endParaRPr lang="fr-FR" dirty="0"/>
          </a:p>
        </p:txBody>
      </p:sp>
      <p:sp>
        <p:nvSpPr>
          <p:cNvPr id="3" name="Espace réservé du contenu 2"/>
          <p:cNvSpPr>
            <a:spLocks noGrp="1"/>
          </p:cNvSpPr>
          <p:nvPr>
            <p:ph idx="1"/>
          </p:nvPr>
        </p:nvSpPr>
        <p:spPr>
          <a:xfrm>
            <a:off x="428596" y="1447800"/>
            <a:ext cx="8505092" cy="5267348"/>
          </a:xfrm>
        </p:spPr>
        <p:txBody>
          <a:bodyPr>
            <a:normAutofit/>
          </a:bodyPr>
          <a:lstStyle/>
          <a:p>
            <a:r>
              <a:rPr lang="fr-FR" dirty="0" smtClean="0"/>
              <a:t>La vulnérabilité des ressources en eau peut être évaluée à partir de différents facteurs, tels que :</a:t>
            </a:r>
          </a:p>
          <a:p>
            <a:pPr>
              <a:buNone/>
            </a:pPr>
            <a:endParaRPr lang="fr-F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214290"/>
            <a:ext cx="7498080" cy="6034110"/>
          </a:xfrm>
        </p:spPr>
        <p:txBody>
          <a:bodyPr>
            <a:normAutofit/>
          </a:bodyPr>
          <a:lstStyle/>
          <a:p>
            <a:r>
              <a:rPr lang="fr-FR" dirty="0" smtClean="0"/>
              <a:t>La disponibilité en ressource en eau: Les régions qui disposent de ressources en eau limitées sont plus vulnérables aux perturbations.</a:t>
            </a:r>
          </a:p>
          <a:p>
            <a:r>
              <a:rPr lang="fr-FR" dirty="0" smtClean="0"/>
              <a:t>La variabilité des ressources en eau </a:t>
            </a:r>
          </a:p>
          <a:p>
            <a:r>
              <a:rPr lang="fr-FR" dirty="0" smtClean="0"/>
              <a:t>La qualité des ressources en eau :</a:t>
            </a:r>
          </a:p>
          <a:p>
            <a:r>
              <a:rPr lang="fr-FR" dirty="0" smtClean="0"/>
              <a:t>La pression sur les ressources en eau : c'est-à-dire la demande en eau par rapport à la disponibilité, peut également augmenter la vulnérabilité.</a:t>
            </a:r>
          </a:p>
          <a:p>
            <a:endParaRPr lang="fr-FR" dirty="0" smtClean="0"/>
          </a:p>
          <a:p>
            <a:endParaRPr lang="fr-F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796908"/>
          </a:xfrm>
        </p:spPr>
        <p:txBody>
          <a:bodyPr>
            <a:normAutofit fontScale="90000"/>
          </a:bodyPr>
          <a:lstStyle/>
          <a:p>
            <a:r>
              <a:rPr lang="fr-FR" sz="3100" dirty="0" smtClean="0"/>
              <a:t>Voici quelques exemples concrets de la vulnérabilité des ressources en eau :</a:t>
            </a:r>
            <a:r>
              <a:rPr lang="fr-FR" dirty="0" smtClean="0"/>
              <a:t/>
            </a:r>
            <a:br>
              <a:rPr lang="fr-FR" dirty="0" smtClean="0"/>
            </a:br>
            <a:endParaRPr lang="fr-FR" dirty="0"/>
          </a:p>
        </p:txBody>
      </p:sp>
      <p:sp>
        <p:nvSpPr>
          <p:cNvPr id="3" name="Espace réservé du contenu 2"/>
          <p:cNvSpPr>
            <a:spLocks noGrp="1"/>
          </p:cNvSpPr>
          <p:nvPr>
            <p:ph idx="1"/>
          </p:nvPr>
        </p:nvSpPr>
        <p:spPr>
          <a:xfrm>
            <a:off x="500034" y="785794"/>
            <a:ext cx="8433654" cy="6072206"/>
          </a:xfrm>
        </p:spPr>
        <p:txBody>
          <a:bodyPr>
            <a:normAutofit fontScale="85000" lnSpcReduction="20000"/>
          </a:bodyPr>
          <a:lstStyle/>
          <a:p>
            <a:r>
              <a:rPr lang="fr-FR" dirty="0" smtClean="0"/>
              <a:t>Une sécheresse peut entraîner une baisse du niveau des nappes phréatiques</a:t>
            </a:r>
          </a:p>
          <a:p>
            <a:r>
              <a:rPr lang="fr-FR" dirty="0" smtClean="0"/>
              <a:t>une inondation peut contaminer les cours d'eau avec des eaux usées ou des pesticides, ce qui rend l'eau impropre à la consommation ou à l'irrigation.</a:t>
            </a:r>
          </a:p>
          <a:p>
            <a:r>
              <a:rPr lang="fr-FR" dirty="0" smtClean="0"/>
              <a:t>Les changements climatiques peuvent entraîner une augmentation de la fréquence et de l'intensité des sécheresses et des inondations, ce qui peut accroître la vulnérabilité des ressources en eau.</a:t>
            </a:r>
          </a:p>
          <a:p>
            <a:r>
              <a:rPr lang="fr-FR" dirty="0" smtClean="0"/>
              <a:t>La pollution de l'eau peut rendre l'eau impropre à la consommation ou à l'irrigation, ce qui peut entraîner des problèmes de santé publique et une diminution de la productivité agricole.</a:t>
            </a:r>
          </a:p>
          <a:p>
            <a:r>
              <a:rPr lang="fr-FR" dirty="0" smtClean="0"/>
              <a:t>La croissance de la population peut augmenter la demande en eau, ce qui peut accroître la pression sur les ressources en eau.</a:t>
            </a:r>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Impacts sur la santé humaine</a:t>
            </a:r>
          </a:p>
        </p:txBody>
      </p:sp>
      <p:sp>
        <p:nvSpPr>
          <p:cNvPr id="3" name="Espace réservé du contenu 2"/>
          <p:cNvSpPr>
            <a:spLocks noGrp="1"/>
          </p:cNvSpPr>
          <p:nvPr>
            <p:ph idx="1"/>
          </p:nvPr>
        </p:nvSpPr>
        <p:spPr/>
        <p:txBody>
          <a:bodyPr/>
          <a:lstStyle/>
          <a:p>
            <a:r>
              <a:rPr lang="fr-FR" dirty="0"/>
              <a:t>La pollution des eaux peut entraîner des maladies gastro-intestinales, des infections respiratoires et des cancers.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méthodes d'évaluation de la vulnérabilité</a:t>
            </a:r>
            <a:endParaRPr lang="fr-FR" dirty="0"/>
          </a:p>
        </p:txBody>
      </p:sp>
      <p:sp>
        <p:nvSpPr>
          <p:cNvPr id="3" name="Espace réservé du contenu 2"/>
          <p:cNvSpPr>
            <a:spLocks noGrp="1"/>
          </p:cNvSpPr>
          <p:nvPr>
            <p:ph idx="1"/>
          </p:nvPr>
        </p:nvSpPr>
        <p:spPr/>
        <p:txBody>
          <a:bodyPr>
            <a:normAutofit/>
          </a:bodyPr>
          <a:lstStyle/>
          <a:p>
            <a:r>
              <a:rPr lang="fr-FR" dirty="0" smtClean="0"/>
              <a:t>Il existe plusieurs méthodes parmi les quels:</a:t>
            </a:r>
          </a:p>
          <a:p>
            <a:r>
              <a:rPr lang="fr-FR" dirty="0" smtClean="0"/>
              <a:t>La méthode SINTACS </a:t>
            </a:r>
          </a:p>
          <a:p>
            <a:r>
              <a:rPr lang="fr-FR" dirty="0" smtClean="0"/>
              <a:t>La méthode GOD</a:t>
            </a:r>
          </a:p>
          <a:p>
            <a:r>
              <a:rPr lang="fr-FR" dirty="0" smtClean="0"/>
              <a:t>La méthode AQUIRE</a:t>
            </a:r>
          </a:p>
          <a:p>
            <a:r>
              <a:rPr lang="fr-FR" dirty="0" smtClean="0"/>
              <a:t>La méthode EPIK</a:t>
            </a:r>
            <a:endParaRPr lang="fr-F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méthode SINTACS</a:t>
            </a:r>
            <a:endParaRPr lang="fr-FR" dirty="0"/>
          </a:p>
        </p:txBody>
      </p:sp>
      <p:sp>
        <p:nvSpPr>
          <p:cNvPr id="3" name="Espace réservé du contenu 2"/>
          <p:cNvSpPr>
            <a:spLocks noGrp="1"/>
          </p:cNvSpPr>
          <p:nvPr>
            <p:ph idx="1"/>
          </p:nvPr>
        </p:nvSpPr>
        <p:spPr/>
        <p:txBody>
          <a:bodyPr/>
          <a:lstStyle/>
          <a:p>
            <a:r>
              <a:rPr lang="fr-FR" dirty="0" smtClean="0"/>
              <a:t>La méthode SINTACS est une méthode basée sur l'analyse de cinq facteurs : la profondeur de la nappe phréatique, la nature du sol, la topographie, la recharge et la conductivité hydraulique de l'aquifère.</a:t>
            </a:r>
          </a:p>
          <a:p>
            <a:endParaRPr lang="fr-F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méthode GOD</a:t>
            </a:r>
            <a:endParaRPr lang="fr-FR" dirty="0"/>
          </a:p>
        </p:txBody>
      </p:sp>
      <p:sp>
        <p:nvSpPr>
          <p:cNvPr id="3" name="Espace réservé du contenu 2"/>
          <p:cNvSpPr>
            <a:spLocks noGrp="1"/>
          </p:cNvSpPr>
          <p:nvPr>
            <p:ph idx="1"/>
          </p:nvPr>
        </p:nvSpPr>
        <p:spPr/>
        <p:txBody>
          <a:bodyPr/>
          <a:lstStyle/>
          <a:p>
            <a:r>
              <a:rPr lang="fr-FR" dirty="0" smtClean="0"/>
              <a:t>La méthode GOD est une méthode simplifiée de la méthode DRASTIC. Elle ne prend en compte que trois facteurs : la profondeur de la nappe phréatique, la nature du sol et la conductivité hydraulique de l'aquifère.</a:t>
            </a:r>
          </a:p>
          <a:p>
            <a:endParaRPr lang="fr-FR" dirty="0" smtClean="0"/>
          </a:p>
          <a:p>
            <a:endParaRPr lang="fr-F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méthode AQUIRE</a:t>
            </a:r>
            <a:endParaRPr lang="fr-FR" dirty="0"/>
          </a:p>
        </p:txBody>
      </p:sp>
      <p:sp>
        <p:nvSpPr>
          <p:cNvPr id="3" name="Espace réservé du contenu 2"/>
          <p:cNvSpPr>
            <a:spLocks noGrp="1"/>
          </p:cNvSpPr>
          <p:nvPr>
            <p:ph idx="1"/>
          </p:nvPr>
        </p:nvSpPr>
        <p:spPr/>
        <p:txBody>
          <a:bodyPr/>
          <a:lstStyle/>
          <a:p>
            <a:r>
              <a:rPr lang="fr-FR" dirty="0" smtClean="0"/>
              <a:t>La méthode AQUIRE est une méthode basée sur l'analyse de six facteurs : la profondeur de la nappe phréatique, la recharge, la nature du sol, la topographie, la perméabilité de la zone non saturée et la conductivité hydraulique de l'aquifère.</a:t>
            </a:r>
          </a:p>
          <a:p>
            <a:endParaRPr lang="fr-FR"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méthode EPIK</a:t>
            </a:r>
            <a:endParaRPr lang="fr-FR" dirty="0"/>
          </a:p>
        </p:txBody>
      </p:sp>
      <p:sp>
        <p:nvSpPr>
          <p:cNvPr id="3" name="Espace réservé du contenu 2"/>
          <p:cNvSpPr>
            <a:spLocks noGrp="1"/>
          </p:cNvSpPr>
          <p:nvPr>
            <p:ph idx="1"/>
          </p:nvPr>
        </p:nvSpPr>
        <p:spPr/>
        <p:txBody>
          <a:bodyPr/>
          <a:lstStyle/>
          <a:p>
            <a:r>
              <a:rPr lang="fr-FR" dirty="0" smtClean="0"/>
              <a:t>La méthode EPIK est une méthode basée sur l'analyse de sept facteurs : la profondeur de la nappe phréatique, la recharge, la nature du sol, la topographie, la perméabilité de la zone non saturée, la conductivité hydraulique de l'aquifère et la présence de fractures.</a:t>
            </a:r>
          </a:p>
          <a:p>
            <a:endParaRPr lang="fr-F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Cartographie de la vulnérabilité</a:t>
            </a:r>
            <a:endParaRPr lang="fr-FR" dirty="0"/>
          </a:p>
        </p:txBody>
      </p:sp>
      <p:sp>
        <p:nvSpPr>
          <p:cNvPr id="3" name="Espace réservé du contenu 2"/>
          <p:cNvSpPr>
            <a:spLocks noGrp="1"/>
          </p:cNvSpPr>
          <p:nvPr>
            <p:ph idx="1"/>
          </p:nvPr>
        </p:nvSpPr>
        <p:spPr/>
        <p:txBody>
          <a:bodyPr/>
          <a:lstStyle/>
          <a:p>
            <a:r>
              <a:rPr lang="fr-FR" dirty="0" smtClean="0">
                <a:solidFill>
                  <a:schemeClr val="accent6"/>
                </a:solidFill>
              </a:rPr>
              <a:t>La cartographie de la vulnérabilité est une méthode qui permet d'identifier les zones les plus vulnérables aux perturbations</a:t>
            </a:r>
            <a:r>
              <a:rPr lang="fr-FR" dirty="0" smtClean="0"/>
              <a:t>. Elle est utilisée dans différents domaines, tels que la gestion de l'eau, la gestion des risques naturels, la sécurité civile.</a:t>
            </a:r>
            <a:endParaRPr lang="fr-FR"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accent6"/>
                </a:solidFill>
              </a:rPr>
              <a:t>l'utilité de la cartographie de la vulnérabilité</a:t>
            </a:r>
            <a:r>
              <a:rPr lang="fr-FR" dirty="0" smtClean="0"/>
              <a:t/>
            </a:r>
            <a:br>
              <a:rPr lang="fr-FR" dirty="0" smtClean="0"/>
            </a:br>
            <a:endParaRPr lang="fr-FR" dirty="0"/>
          </a:p>
        </p:txBody>
      </p:sp>
      <p:sp>
        <p:nvSpPr>
          <p:cNvPr id="3" name="Espace réservé du contenu 2"/>
          <p:cNvSpPr>
            <a:spLocks noGrp="1"/>
          </p:cNvSpPr>
          <p:nvPr>
            <p:ph idx="1"/>
          </p:nvPr>
        </p:nvSpPr>
        <p:spPr>
          <a:xfrm>
            <a:off x="428596" y="1214422"/>
            <a:ext cx="8229600" cy="4525963"/>
          </a:xfrm>
        </p:spPr>
        <p:txBody>
          <a:bodyPr/>
          <a:lstStyle/>
          <a:p>
            <a:r>
              <a:rPr lang="fr-FR" dirty="0" smtClean="0">
                <a:solidFill>
                  <a:schemeClr val="accent6"/>
                </a:solidFill>
              </a:rPr>
              <a:t>Identification des zones à risque</a:t>
            </a:r>
            <a:r>
              <a:rPr lang="fr-FR" dirty="0" smtClean="0"/>
              <a:t> : </a:t>
            </a:r>
            <a:r>
              <a:rPr lang="fr-FR" dirty="0" smtClean="0">
                <a:solidFill>
                  <a:schemeClr val="accent6"/>
                </a:solidFill>
              </a:rPr>
              <a:t>Cette information peut être utilisée pour mettre en place des mesures de prévention</a:t>
            </a:r>
            <a:r>
              <a:rPr lang="fr-FR" dirty="0" smtClean="0"/>
              <a:t>, telles que la construction de digues ou de systèmes d'alerte précoce.</a:t>
            </a:r>
            <a:endParaRPr lang="fr-FR" dirty="0"/>
          </a:p>
        </p:txBody>
      </p:sp>
      <p:pic>
        <p:nvPicPr>
          <p:cNvPr id="2050" name="Picture 2" descr="Carte de la vulnérabilité des inondations"/>
          <p:cNvPicPr>
            <a:picLocks noChangeAspect="1" noChangeArrowheads="1"/>
          </p:cNvPicPr>
          <p:nvPr/>
        </p:nvPicPr>
        <p:blipFill>
          <a:blip r:embed="rId2" cstate="print"/>
          <a:srcRect/>
          <a:stretch>
            <a:fillRect/>
          </a:stretch>
        </p:blipFill>
        <p:spPr bwMode="auto">
          <a:xfrm>
            <a:off x="3071770" y="3714752"/>
            <a:ext cx="6072230" cy="2786058"/>
          </a:xfrm>
          <a:prstGeom prst="rect">
            <a:avLst/>
          </a:prstGeom>
          <a:noFill/>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Planification de l'utilisation des ressources</a:t>
            </a:r>
            <a:endParaRPr lang="fr-FR" dirty="0"/>
          </a:p>
        </p:txBody>
      </p:sp>
      <p:sp>
        <p:nvSpPr>
          <p:cNvPr id="3" name="Espace réservé du contenu 2"/>
          <p:cNvSpPr>
            <a:spLocks noGrp="1"/>
          </p:cNvSpPr>
          <p:nvPr>
            <p:ph idx="1"/>
          </p:nvPr>
        </p:nvSpPr>
        <p:spPr/>
        <p:txBody>
          <a:bodyPr/>
          <a:lstStyle/>
          <a:p>
            <a:r>
              <a:rPr lang="fr-FR" dirty="0" smtClean="0">
                <a:solidFill>
                  <a:schemeClr val="accent6"/>
                </a:solidFill>
              </a:rPr>
              <a:t>Planification de l'utilisation des ressources : Cette information peut être utilisée pour identifier les zones où l'eau est plus précieuse et pour prendre des mesures pour protéger ces zones.</a:t>
            </a:r>
          </a:p>
          <a:p>
            <a:endParaRPr lang="fr-FR" dirty="0" smtClean="0"/>
          </a:p>
          <a:p>
            <a:endParaRPr lang="fr-FR" dirty="0"/>
          </a:p>
        </p:txBody>
      </p:sp>
      <p:pic>
        <p:nvPicPr>
          <p:cNvPr id="114692" name="Picture 4"/>
          <p:cNvPicPr>
            <a:picLocks noChangeAspect="1" noChangeArrowheads="1"/>
          </p:cNvPicPr>
          <p:nvPr/>
        </p:nvPicPr>
        <p:blipFill>
          <a:blip r:embed="rId2" cstate="print"/>
          <a:srcRect/>
          <a:stretch>
            <a:fillRect/>
          </a:stretch>
        </p:blipFill>
        <p:spPr bwMode="auto">
          <a:xfrm>
            <a:off x="1571604" y="3929066"/>
            <a:ext cx="6481792"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Communication du risque</a:t>
            </a:r>
            <a:endParaRPr lang="fr-FR" dirty="0"/>
          </a:p>
        </p:txBody>
      </p:sp>
      <p:sp>
        <p:nvSpPr>
          <p:cNvPr id="3" name="Espace réservé du contenu 2"/>
          <p:cNvSpPr>
            <a:spLocks noGrp="1"/>
          </p:cNvSpPr>
          <p:nvPr>
            <p:ph idx="1"/>
          </p:nvPr>
        </p:nvSpPr>
        <p:spPr>
          <a:xfrm>
            <a:off x="0" y="1142984"/>
            <a:ext cx="8933688" cy="5715016"/>
          </a:xfrm>
        </p:spPr>
        <p:txBody>
          <a:bodyPr>
            <a:normAutofit/>
          </a:bodyPr>
          <a:lstStyle/>
          <a:p>
            <a:pPr>
              <a:buNone/>
            </a:pPr>
            <a:r>
              <a:rPr lang="fr-FR" dirty="0" smtClean="0">
                <a:solidFill>
                  <a:schemeClr val="accent6"/>
                </a:solidFill>
              </a:rPr>
              <a:t>la cartographie de la vulnérabilité peut être utilisée pour communiquer le risque aux décideurs et au public. </a:t>
            </a:r>
            <a:r>
              <a:rPr lang="fr-FR" dirty="0" smtClean="0"/>
              <a:t>Cette information peut être utilisée pour sensibiliser les gens aux risques et pour les encourager à prendre des mesures pour réduire leur  consommation.</a:t>
            </a:r>
            <a:endParaRPr lang="fr-FR" dirty="0"/>
          </a:p>
        </p:txBody>
      </p:sp>
      <p:pic>
        <p:nvPicPr>
          <p:cNvPr id="115714" name="Picture 2"/>
          <p:cNvPicPr>
            <a:picLocks noChangeAspect="1" noChangeArrowheads="1"/>
          </p:cNvPicPr>
          <p:nvPr/>
        </p:nvPicPr>
        <p:blipFill>
          <a:blip r:embed="rId2" cstate="print"/>
          <a:srcRect/>
          <a:stretch>
            <a:fillRect/>
          </a:stretch>
        </p:blipFill>
        <p:spPr bwMode="auto">
          <a:xfrm>
            <a:off x="1500166" y="4143380"/>
            <a:ext cx="6786610" cy="2324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433654" cy="1417638"/>
          </a:xfrm>
        </p:spPr>
        <p:txBody>
          <a:bodyPr>
            <a:normAutofit fontScale="90000"/>
          </a:bodyPr>
          <a:lstStyle/>
          <a:p>
            <a:r>
              <a:rPr lang="fr-FR" dirty="0" smtClean="0"/>
              <a:t>Les méthodes de cartographie de la vulnérabilité</a:t>
            </a:r>
            <a:br>
              <a:rPr lang="fr-FR" dirty="0" smtClean="0"/>
            </a:br>
            <a:endParaRPr lang="fr-FR" dirty="0"/>
          </a:p>
        </p:txBody>
      </p:sp>
      <p:sp>
        <p:nvSpPr>
          <p:cNvPr id="3" name="Espace réservé du contenu 2"/>
          <p:cNvSpPr>
            <a:spLocks noGrp="1"/>
          </p:cNvSpPr>
          <p:nvPr>
            <p:ph idx="1"/>
          </p:nvPr>
        </p:nvSpPr>
        <p:spPr/>
        <p:txBody>
          <a:bodyPr/>
          <a:lstStyle/>
          <a:p>
            <a:r>
              <a:rPr lang="fr-FR" dirty="0" smtClean="0"/>
              <a:t>Il existe différentes méthodes de cartographie de la vulnérabilité des ressources en eau. Ces méthodes peuvent être classées en deux grandes catégories :</a:t>
            </a:r>
          </a:p>
          <a:p>
            <a:r>
              <a:rPr lang="fr-FR" dirty="0" smtClean="0"/>
              <a:t>Les méthodes quantitatives </a:t>
            </a:r>
          </a:p>
          <a:p>
            <a:r>
              <a:rPr lang="fr-FR" dirty="0" smtClean="0"/>
              <a:t>Les méthodes qualitatives</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Impacts sur l'environnement</a:t>
            </a:r>
          </a:p>
        </p:txBody>
      </p:sp>
      <p:sp>
        <p:nvSpPr>
          <p:cNvPr id="3" name="Espace réservé du contenu 2"/>
          <p:cNvSpPr>
            <a:spLocks noGrp="1"/>
          </p:cNvSpPr>
          <p:nvPr>
            <p:ph idx="1"/>
          </p:nvPr>
        </p:nvSpPr>
        <p:spPr/>
        <p:txBody>
          <a:bodyPr>
            <a:normAutofit fontScale="92500" lnSpcReduction="10000"/>
          </a:bodyPr>
          <a:lstStyle/>
          <a:p>
            <a:r>
              <a:rPr lang="fr-FR" dirty="0"/>
              <a:t>La pollution des eaux peut nuire à la faune et la flore aquatiques et réduire la qualité de l'eau potable. </a:t>
            </a:r>
            <a:endParaRPr lang="fr-FR" dirty="0" smtClean="0"/>
          </a:p>
          <a:p>
            <a:r>
              <a:rPr lang="fr-FR" dirty="0" smtClean="0"/>
              <a:t>La </a:t>
            </a:r>
            <a:r>
              <a:rPr lang="fr-FR" dirty="0"/>
              <a:t>surexploitation des eaux peut entraîner une baisse des niveaux d'eau, la salinisation des sols et la disparition des écosystèmes aquatiques. </a:t>
            </a:r>
            <a:endParaRPr lang="fr-FR" dirty="0" smtClean="0"/>
          </a:p>
          <a:p>
            <a:r>
              <a:rPr lang="fr-FR" dirty="0" smtClean="0"/>
              <a:t>Le </a:t>
            </a:r>
            <a:r>
              <a:rPr lang="fr-FR" dirty="0"/>
              <a:t>changement climatique peut entraîner des sécheresses, des inondations et des modifications des régimes hydrologiques, qui peuvent avoir des impacts négatifs sur les ressources en eaux.</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Méthodes quantitatives</a:t>
            </a:r>
            <a:endParaRPr lang="fr-FR" dirty="0"/>
          </a:p>
        </p:txBody>
      </p:sp>
      <p:sp>
        <p:nvSpPr>
          <p:cNvPr id="3" name="Espace réservé du contenu 2"/>
          <p:cNvSpPr>
            <a:spLocks noGrp="1"/>
          </p:cNvSpPr>
          <p:nvPr>
            <p:ph idx="1"/>
          </p:nvPr>
        </p:nvSpPr>
        <p:spPr/>
        <p:txBody>
          <a:bodyPr/>
          <a:lstStyle/>
          <a:p>
            <a:r>
              <a:rPr lang="fr-FR" dirty="0" smtClean="0"/>
              <a:t>Les méthodes quantitatives utilisent des données quantitatives pour évaluer la vulnérabilité des ressources en eau. </a:t>
            </a:r>
            <a:r>
              <a:rPr lang="fr-FR" dirty="0" smtClean="0">
                <a:solidFill>
                  <a:schemeClr val="accent6"/>
                </a:solidFill>
              </a:rPr>
              <a:t>Ces données peuvent inclure des données sur la disponibilité des ressources en eau, la variabilité des ressources en eau, la qualité des ressources en eau et la pression sur les ressources en eau.</a:t>
            </a:r>
            <a:endParaRPr lang="fr-FR" dirty="0">
              <a:solidFill>
                <a:schemeClr val="accent6"/>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14290"/>
            <a:ext cx="8647968" cy="6034110"/>
          </a:xfrm>
        </p:spPr>
        <p:txBody>
          <a:bodyPr>
            <a:normAutofit/>
          </a:bodyPr>
          <a:lstStyle/>
          <a:p>
            <a:r>
              <a:rPr lang="fr-FR" dirty="0" smtClean="0">
                <a:solidFill>
                  <a:schemeClr val="accent6"/>
                </a:solidFill>
              </a:rPr>
              <a:t>La méthode DRASTIC</a:t>
            </a:r>
            <a:r>
              <a:rPr lang="fr-FR" dirty="0" smtClean="0"/>
              <a:t> est une méthode d'évaluation de la vulnérabilité des eaux souterraines à la pollution. </a:t>
            </a:r>
            <a:r>
              <a:rPr lang="fr-FR" dirty="0" smtClean="0">
                <a:solidFill>
                  <a:schemeClr val="accent6"/>
                </a:solidFill>
              </a:rPr>
              <a:t>Elle est basée sur l'analyse de sept facteurs : la profondeur de la nappe phréatique, la recharge nette de l'aquifère, la nature lithologique de l'aquifère, le type de sol en surface, la topographie des terrains, l'impact de la zone va dose et la conductivité hydraulique de l'aquifère</a:t>
            </a:r>
            <a:r>
              <a:rPr lang="fr-FR" dirty="0" smtClean="0"/>
              <a:t>.</a:t>
            </a:r>
          </a:p>
          <a:p>
            <a:endParaRPr lang="fr-FR"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285860"/>
          </a:xfrm>
        </p:spPr>
        <p:txBody>
          <a:bodyPr>
            <a:normAutofit/>
          </a:bodyPr>
          <a:lstStyle/>
          <a:p>
            <a:r>
              <a:rPr lang="fr-FR" sz="3600" dirty="0" smtClean="0"/>
              <a:t>Conditions d’utilisation et hypothèses simplificatrices la méthode DRASTIC</a:t>
            </a:r>
            <a:endParaRPr lang="fr-FR" dirty="0"/>
          </a:p>
        </p:txBody>
      </p:sp>
      <p:sp>
        <p:nvSpPr>
          <p:cNvPr id="3" name="Espace réservé du contenu 2"/>
          <p:cNvSpPr>
            <a:spLocks noGrp="1"/>
          </p:cNvSpPr>
          <p:nvPr>
            <p:ph idx="1"/>
          </p:nvPr>
        </p:nvSpPr>
        <p:spPr>
          <a:xfrm>
            <a:off x="457200" y="1214422"/>
            <a:ext cx="8229600" cy="5357850"/>
          </a:xfrm>
        </p:spPr>
        <p:txBody>
          <a:bodyPr>
            <a:normAutofit fontScale="92500" lnSpcReduction="10000"/>
          </a:bodyPr>
          <a:lstStyle/>
          <a:p>
            <a:r>
              <a:rPr lang="fr-FR" dirty="0" smtClean="0">
                <a:solidFill>
                  <a:schemeClr val="accent6"/>
                </a:solidFill>
              </a:rPr>
              <a:t>La méthode DRASTIC repose sur les trois conditions d’application suivantes : </a:t>
            </a:r>
          </a:p>
          <a:p>
            <a:r>
              <a:rPr lang="fr-FR" dirty="0" smtClean="0">
                <a:solidFill>
                  <a:schemeClr val="accent6"/>
                </a:solidFill>
              </a:rPr>
              <a:t>1. Les sources de contamination se situent à la surface du sol (cela exclut les sources souterraines);</a:t>
            </a:r>
          </a:p>
          <a:p>
            <a:r>
              <a:rPr lang="fr-FR" dirty="0" smtClean="0">
                <a:solidFill>
                  <a:schemeClr val="accent6"/>
                </a:solidFill>
              </a:rPr>
              <a:t> 2. La nature du contaminant n’est pas considérée, mais il est mobile dans le sol en phase dissoute; </a:t>
            </a:r>
          </a:p>
          <a:p>
            <a:r>
              <a:rPr lang="fr-FR" dirty="0" smtClean="0">
                <a:solidFill>
                  <a:schemeClr val="accent6"/>
                </a:solidFill>
              </a:rPr>
              <a:t>3. Les contaminants ne peuvent atteindre la nappe que par infiltration verticale (on ne prend pas en compte l’écoulement souterrain).</a:t>
            </a:r>
            <a:endParaRPr lang="fr-FR" dirty="0">
              <a:solidFill>
                <a:schemeClr val="accent6"/>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méthode DRASTIC, ses paramètres et leur poids</a:t>
            </a:r>
            <a:endParaRPr lang="fr-F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428760"/>
            <a:ext cx="9143999" cy="5500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6"/>
                </a:solidFill>
              </a:rPr>
              <a:t>EQUATION</a:t>
            </a:r>
            <a:endParaRPr lang="fr-FR" dirty="0">
              <a:solidFill>
                <a:schemeClr val="accent6"/>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214282" y="1571612"/>
            <a:ext cx="8715436" cy="2071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8933688" cy="6248400"/>
          </a:xfrm>
        </p:spPr>
        <p:txBody>
          <a:bodyPr>
            <a:normAutofit/>
          </a:bodyPr>
          <a:lstStyle/>
          <a:p>
            <a:r>
              <a:rPr lang="fr-FR" dirty="0" smtClean="0"/>
              <a:t>Chaque facteur est noté de 1 à 5, selon son importance dans la vulnérabilité des eaux souterraines. Les notes sont ensuite multipliées par un poids et additionnées pour obtenir un indice de vulnérabilité DRASTIC.</a:t>
            </a:r>
          </a:p>
          <a:p>
            <a:r>
              <a:rPr lang="fr-FR" dirty="0" smtClean="0"/>
              <a:t>L'indice de vulnérabilité DRASTIC est interprété comme suit :</a:t>
            </a:r>
          </a:p>
          <a:p>
            <a:r>
              <a:rPr lang="fr-FR" dirty="0" smtClean="0"/>
              <a:t>Indice inférieur à 90 : vulnérabilité faible</a:t>
            </a:r>
          </a:p>
          <a:p>
            <a:r>
              <a:rPr lang="fr-FR" dirty="0" smtClean="0"/>
              <a:t>Indice compris entre 90 et 120 : vulnérabilité modérée</a:t>
            </a:r>
          </a:p>
          <a:p>
            <a:r>
              <a:rPr lang="fr-FR" dirty="0" smtClean="0"/>
              <a:t>Indice supérieur à 120 : vulnérabilité élevée</a:t>
            </a:r>
          </a:p>
          <a:p>
            <a:endParaRPr lang="fr-FR"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méthode GOD</a:t>
            </a:r>
            <a:endParaRPr lang="fr-FR" dirty="0"/>
          </a:p>
        </p:txBody>
      </p:sp>
      <p:sp>
        <p:nvSpPr>
          <p:cNvPr id="3" name="Espace réservé du contenu 2"/>
          <p:cNvSpPr>
            <a:spLocks noGrp="1"/>
          </p:cNvSpPr>
          <p:nvPr>
            <p:ph idx="1"/>
          </p:nvPr>
        </p:nvSpPr>
        <p:spPr/>
        <p:txBody>
          <a:bodyPr/>
          <a:lstStyle/>
          <a:p>
            <a:r>
              <a:rPr lang="fr-FR" dirty="0" smtClean="0"/>
              <a:t>La méthode GOD une méthode d'évaluation de la vulnérabilité des eaux souterraines à la pollution. C’est une méthode simplifiée de la méthode DRASTIC. Elle ne prend en compte que trois facteurs : la profondeur de la nappe phréatique, la nature du sol et la conductivité hydraulique de l'aquifère.</a:t>
            </a:r>
          </a:p>
          <a:p>
            <a:endParaRPr lang="fr-FR"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0"/>
            <a:ext cx="8647968" cy="6248400"/>
          </a:xfrm>
        </p:spPr>
        <p:txBody>
          <a:bodyPr>
            <a:normAutofit lnSpcReduction="10000"/>
          </a:bodyPr>
          <a:lstStyle/>
          <a:p>
            <a:r>
              <a:rPr lang="fr-FR" dirty="0" smtClean="0"/>
              <a:t>La profondeur de la nappe phréatique : une nappe phréatique peu profonde est plus susceptible d'être contaminée par des polluants provenant de la surface.</a:t>
            </a:r>
          </a:p>
          <a:p>
            <a:r>
              <a:rPr lang="fr-FR" dirty="0" smtClean="0"/>
              <a:t>La nature du sol : les sols sablonneux sont plus perméables que les sols limoneux et argileux, ce qui signifie qu'ils sont plus susceptibles de transporter les polluants vers la nappe phréatique.</a:t>
            </a:r>
          </a:p>
          <a:p>
            <a:r>
              <a:rPr lang="fr-FR" dirty="0" smtClean="0"/>
              <a:t>La conductivité hydraulique de l'aquifère : une conductivité hydraulique élevée signifie que l'eau circule rapidement dans l'aquifère, ce qui peut faciliter la propagation de la pollution.</a:t>
            </a:r>
          </a:p>
          <a:p>
            <a:endParaRPr lang="fr-FR"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285728"/>
            <a:ext cx="8576530" cy="5962672"/>
          </a:xfrm>
        </p:spPr>
        <p:txBody>
          <a:bodyPr>
            <a:normAutofit/>
          </a:bodyPr>
          <a:lstStyle/>
          <a:p>
            <a:r>
              <a:rPr lang="fr-FR" dirty="0" smtClean="0"/>
              <a:t>Chaque facteur est noté de 1 à 5, selon son importance dans la vulnérabilité des eaux souterraines. Les notes sont ensuite additionnées pour obtenir un indice de vulnérabilité GOD.</a:t>
            </a:r>
          </a:p>
          <a:p>
            <a:r>
              <a:rPr lang="fr-FR" dirty="0" smtClean="0"/>
              <a:t>L'indice de vulnérabilité GOD est interprété comme suit :</a:t>
            </a:r>
          </a:p>
          <a:p>
            <a:r>
              <a:rPr lang="fr-FR" dirty="0" smtClean="0"/>
              <a:t>Indice inférieur à 15 : vulnérabilité faible</a:t>
            </a:r>
          </a:p>
          <a:p>
            <a:r>
              <a:rPr lang="fr-FR" dirty="0" smtClean="0"/>
              <a:t>Indice compris entre 15 et 30 : vulnérabilité modérée</a:t>
            </a:r>
          </a:p>
          <a:p>
            <a:r>
              <a:rPr lang="fr-FR" dirty="0" smtClean="0"/>
              <a:t>Indice supérieur à 30 : vulnérabilité élevée</a:t>
            </a:r>
          </a:p>
          <a:p>
            <a:endParaRPr lang="fr-FR"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La méthode SINTACS est une méthode basée sur l'analyse de cinq facteurs : la profondeur de la nappe phréatique, la nature du sol, la topographie, la recharge et la conductivité hydraulique de l'aquifère.</a:t>
            </a: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Impacts économiques</a:t>
            </a:r>
            <a:br>
              <a:rPr lang="fr-FR" dirty="0" smtClean="0"/>
            </a:br>
            <a:endParaRPr lang="fr-FR" dirty="0"/>
          </a:p>
        </p:txBody>
      </p:sp>
      <p:sp>
        <p:nvSpPr>
          <p:cNvPr id="3" name="Espace réservé du contenu 2"/>
          <p:cNvSpPr>
            <a:spLocks noGrp="1"/>
          </p:cNvSpPr>
          <p:nvPr>
            <p:ph idx="1"/>
          </p:nvPr>
        </p:nvSpPr>
        <p:spPr>
          <a:xfrm>
            <a:off x="457200" y="1000108"/>
            <a:ext cx="8229600" cy="5126055"/>
          </a:xfrm>
        </p:spPr>
        <p:txBody>
          <a:bodyPr>
            <a:normAutofit lnSpcReduction="10000"/>
          </a:bodyPr>
          <a:lstStyle/>
          <a:p>
            <a:r>
              <a:rPr lang="fr-FR" dirty="0" smtClean="0"/>
              <a:t>La </a:t>
            </a:r>
            <a:r>
              <a:rPr lang="fr-FR" dirty="0"/>
              <a:t>pollution des eaux peut entraîner des coûts de traitement de l'eau et des restrictions sur l'utilisation de l'eau. </a:t>
            </a:r>
            <a:endParaRPr lang="fr-FR" dirty="0" smtClean="0"/>
          </a:p>
          <a:p>
            <a:r>
              <a:rPr lang="fr-FR" dirty="0" smtClean="0"/>
              <a:t>La </a:t>
            </a:r>
            <a:r>
              <a:rPr lang="fr-FR" dirty="0"/>
              <a:t>surexploitation des eaux peut entraîner des coûts supplémentaires </a:t>
            </a:r>
            <a:r>
              <a:rPr lang="fr-FR" dirty="0" smtClean="0"/>
              <a:t>pour l'approvisionnement </a:t>
            </a:r>
            <a:r>
              <a:rPr lang="fr-FR" dirty="0"/>
              <a:t>en eau et des restrictions sur l'utilisation de l'eau. </a:t>
            </a:r>
            <a:endParaRPr lang="fr-FR" dirty="0" smtClean="0"/>
          </a:p>
          <a:p>
            <a:r>
              <a:rPr lang="fr-FR" dirty="0" smtClean="0"/>
              <a:t>Le </a:t>
            </a:r>
            <a:r>
              <a:rPr lang="fr-FR" dirty="0"/>
              <a:t>changement climatique peut entraîner des coûts liés à la gestion des risques d'inondation et de sécheresse.</a:t>
            </a:r>
          </a:p>
          <a:p>
            <a:endParaRPr lang="fr-FR"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méthode SINTACS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La méthode SINTACS est une méthode d'évaluation de la vulnérabilité des eaux souterraines à la pollution. Elle a été développée en Italie en 1994 et est basée sur l'analyse de cinq facteurs :</a:t>
            </a:r>
          </a:p>
          <a:p>
            <a:r>
              <a:rPr lang="fr-FR" dirty="0" smtClean="0"/>
              <a:t>La méthode SINTACS est une méthode simple et efficace pour évaluer la vulnérabilité des eaux souterraines à la pollution. Elle est souvent utilisée dans les pays méditerranéens, où les conditions géologiques et climatiques sont similaires.</a:t>
            </a:r>
            <a:endParaRPr lang="fr-FR"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285728"/>
            <a:ext cx="8576530" cy="5962672"/>
          </a:xfrm>
        </p:spPr>
        <p:txBody>
          <a:bodyPr>
            <a:normAutofit fontScale="77500" lnSpcReduction="20000"/>
          </a:bodyPr>
          <a:lstStyle/>
          <a:p>
            <a:r>
              <a:rPr lang="fr-FR" dirty="0" smtClean="0"/>
              <a:t>La profondeur de la nappe phréatique : une nappe phréatique peu profonde est plus susceptible d'être contaminée par des polluants provenant de la surface.</a:t>
            </a:r>
          </a:p>
          <a:p>
            <a:r>
              <a:rPr lang="fr-FR" dirty="0" smtClean="0"/>
              <a:t>La nature du sol : les sols  et sablonneux sont plus perméables que les sols limoneux et argileux, ce qui signifie qu'ils sont plus susceptibles de transporter les polluants vers la nappe phréatique.</a:t>
            </a:r>
          </a:p>
          <a:p>
            <a:r>
              <a:rPr lang="fr-FR" dirty="0" smtClean="0"/>
              <a:t>La topographie : les zones en pente sont plus susceptibles d'être contaminées par des polluants provenant du ruissellement des eaux de surface.</a:t>
            </a:r>
          </a:p>
          <a:p>
            <a:r>
              <a:rPr lang="fr-FR" dirty="0" smtClean="0"/>
              <a:t>La recharge : une recharge élevée signifie que l'eau circule rapidement dans l'aquifère, ce qui peut faciliter la propagation de la pollution.</a:t>
            </a:r>
          </a:p>
          <a:p>
            <a:r>
              <a:rPr lang="fr-FR" dirty="0" smtClean="0"/>
              <a:t>La conductivité hydraulique de l'aquifère : une conductivité hydraulique élevée signifie que l'eau circule rapidement dans l'aquifère, ce qui peut faciliter la propagation de la pollution</a:t>
            </a:r>
            <a:endParaRPr lang="fr-FR"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357166"/>
            <a:ext cx="7498080" cy="5891234"/>
          </a:xfrm>
        </p:spPr>
        <p:txBody>
          <a:bodyPr>
            <a:normAutofit lnSpcReduction="10000"/>
          </a:bodyPr>
          <a:lstStyle/>
          <a:p>
            <a:r>
              <a:rPr lang="fr-FR" dirty="0" smtClean="0"/>
              <a:t>Chaque facteur est noté de 1 à 5, selon son importance dans la vulnérabilité des eaux souterraines. Les notes sont ensuite additionnées pour obtenir un indice de vulnérabilité SINTACS.</a:t>
            </a:r>
          </a:p>
          <a:p>
            <a:r>
              <a:rPr lang="fr-FR" dirty="0" smtClean="0"/>
              <a:t>L'indice de vulnérabilité SINTACS est interprété comme suit :</a:t>
            </a:r>
          </a:p>
          <a:p>
            <a:r>
              <a:rPr lang="fr-FR" dirty="0" smtClean="0"/>
              <a:t>Indice inférieur à 6 : vulnérabilité faible</a:t>
            </a:r>
          </a:p>
          <a:p>
            <a:r>
              <a:rPr lang="fr-FR" dirty="0" smtClean="0"/>
              <a:t>Indice compris entre 6 et 12 : vulnérabilité modérée</a:t>
            </a:r>
          </a:p>
          <a:p>
            <a:r>
              <a:rPr lang="fr-FR" dirty="0" smtClean="0"/>
              <a:t>Indice supérieur à 12 : vulnérabilité élevée</a:t>
            </a:r>
          </a:p>
          <a:p>
            <a:endParaRPr lang="fr-FR"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7290" y="0"/>
            <a:ext cx="7498080" cy="928670"/>
          </a:xfrm>
        </p:spPr>
        <p:txBody>
          <a:bodyPr/>
          <a:lstStyle/>
          <a:p>
            <a:r>
              <a:rPr lang="fr-FR" dirty="0" smtClean="0"/>
              <a:t>L'analyse spatiale</a:t>
            </a:r>
            <a:endParaRPr lang="fr-FR" dirty="0"/>
          </a:p>
        </p:txBody>
      </p:sp>
      <p:sp>
        <p:nvSpPr>
          <p:cNvPr id="3" name="Espace réservé du contenu 2"/>
          <p:cNvSpPr>
            <a:spLocks noGrp="1"/>
          </p:cNvSpPr>
          <p:nvPr>
            <p:ph idx="1"/>
          </p:nvPr>
        </p:nvSpPr>
        <p:spPr>
          <a:xfrm>
            <a:off x="0" y="785794"/>
            <a:ext cx="9144000" cy="3643338"/>
          </a:xfrm>
        </p:spPr>
        <p:txBody>
          <a:bodyPr>
            <a:normAutofit/>
          </a:bodyPr>
          <a:lstStyle/>
          <a:p>
            <a:r>
              <a:rPr lang="fr-FR" dirty="0" smtClean="0"/>
              <a:t>est une méthode quantitative qui permet de cartographier la vulnérabilité des ressources en eau en fonction de leur localisation géographique. Cette méthode utilise généralement des données spatiales, telles que des cartes topographiques ou des images satellites, pour identifier les zones les plus vulnérables.</a:t>
            </a:r>
            <a:endParaRPr lang="fr-FR" dirty="0"/>
          </a:p>
        </p:txBody>
      </p:sp>
      <p:pic>
        <p:nvPicPr>
          <p:cNvPr id="117762" name="Picture 2"/>
          <p:cNvPicPr>
            <a:picLocks noChangeAspect="1" noChangeArrowheads="1"/>
          </p:cNvPicPr>
          <p:nvPr/>
        </p:nvPicPr>
        <p:blipFill>
          <a:blip r:embed="rId2" cstate="print"/>
          <a:srcRect/>
          <a:stretch>
            <a:fillRect/>
          </a:stretch>
        </p:blipFill>
        <p:spPr bwMode="auto">
          <a:xfrm>
            <a:off x="2714612" y="3714752"/>
            <a:ext cx="5500726" cy="31432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Méthodes qualitatives</a:t>
            </a:r>
            <a:endParaRPr lang="fr-FR" dirty="0"/>
          </a:p>
        </p:txBody>
      </p:sp>
      <p:sp>
        <p:nvSpPr>
          <p:cNvPr id="3" name="Espace réservé du contenu 2"/>
          <p:cNvSpPr>
            <a:spLocks noGrp="1"/>
          </p:cNvSpPr>
          <p:nvPr>
            <p:ph idx="1"/>
          </p:nvPr>
        </p:nvSpPr>
        <p:spPr>
          <a:xfrm>
            <a:off x="1435608" y="1447800"/>
            <a:ext cx="7498080" cy="5195910"/>
          </a:xfrm>
        </p:spPr>
        <p:txBody>
          <a:bodyPr>
            <a:normAutofit fontScale="92500" lnSpcReduction="10000"/>
          </a:bodyPr>
          <a:lstStyle/>
          <a:p>
            <a:r>
              <a:rPr lang="fr-FR" dirty="0" smtClean="0"/>
              <a:t>Les méthodes qualitatives sont moins couramment utilisées pour l'évaluation de la vulnérabilité, mais elles peuvent être utiles pour identifier les zones qui sont particulièrement sensibles à la pollution, même si elles ne sont pas les plus vulnérables sur le plan quantitatif. Elles peuvent être plus coûteuses et plus complexes que les méthodes quantitatives.</a:t>
            </a:r>
          </a:p>
          <a:p>
            <a:r>
              <a:rPr lang="fr-FR" dirty="0" smtClean="0"/>
              <a:t>Elles peuvent être subjectives et difficiles à généraliser à d'autres contextes.</a:t>
            </a:r>
          </a:p>
          <a:p>
            <a:endParaRPr lang="fr-FR"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Les méthodes qualitatives sont basées sur l'analyse des perceptions et des expériences des populations locales. Elles peuvent être utilisées pour recueillir des informations sur les facteurs qui contribuent à la vulnérabilité, tels que la pauvreté, l'inégalité, l'accès limité aux services d'eau et l'absence de mesures d'adaptation.</a:t>
            </a:r>
            <a:endParaRPr lang="fr-FR"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entretiens</a:t>
            </a:r>
            <a:endParaRPr lang="fr-FR" dirty="0"/>
          </a:p>
        </p:txBody>
      </p:sp>
      <p:sp>
        <p:nvSpPr>
          <p:cNvPr id="3" name="Espace réservé du contenu 2"/>
          <p:cNvSpPr>
            <a:spLocks noGrp="1"/>
          </p:cNvSpPr>
          <p:nvPr>
            <p:ph idx="1"/>
          </p:nvPr>
        </p:nvSpPr>
        <p:spPr/>
        <p:txBody>
          <a:bodyPr>
            <a:normAutofit/>
          </a:bodyPr>
          <a:lstStyle/>
          <a:p>
            <a:r>
              <a:rPr lang="fr-FR" dirty="0" smtClean="0"/>
              <a:t>Les entretiens sont  une méthode qualitative qui consiste à poser des questions à des individus pour recueillir leurs informations et leurs perspectives. Les entretiens sont souvent utilisés pour cartographier la vulnérabilité des ressources en eau en recueillant des informations sur les expériences, les perceptions et les besoins des personnes vivant dans les zones étudiées.</a:t>
            </a:r>
          </a:p>
          <a:p>
            <a:endParaRPr lang="fr-FR"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Stresse hydrique en Algérie et stratégies </a:t>
            </a:r>
            <a:endParaRPr lang="fr-FR"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dirty="0" smtClean="0"/>
              <a:t>L’Algérie se situe parmi les pays les plus pauvres en matière de potentialités hydriques et se trouve loin de la consommation théorique fixée par habitant et par an par la Banque Mondiale et qui est de 1000 m3.</a:t>
            </a:r>
          </a:p>
          <a:p>
            <a:r>
              <a:rPr lang="fr-FR" dirty="0" smtClean="0"/>
              <a:t>Selon le CNES, Elle est passée de 1500 m3 en 1962 à 500 m3 en 2003 et 361 m3 en 2004(2 ), elle sera selon les prévisions de l’ANRH de 430 m3 en 2030 .</a:t>
            </a:r>
            <a:endParaRPr lang="fr-FR"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lstStyle/>
          <a:p>
            <a:r>
              <a:rPr lang="fr-FR" dirty="0" smtClean="0"/>
              <a:t>L’Algérie avec 90% de son territoire désertique et un climat méditerranéen au nord, a connu au cours des 25 dernières années, une sècheresse intense et persistante qui a affecté les régimes des rivières, l’alimentation des nappes aquifères et le niveau de remplissage des réservoirs et des barrages perturbant ainsi l’ensemble des activités socioéconomiques et l’environnement .</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Les enjeux de la protection des ressources en eaux sont donc multiples. Il est important de prendre des mesures pour lutter contre la pollution, la surexploitation et le changement climatique. Ces mesures doivent être mises en œuvre à tous les niveaux, des individus aux gouvernements.</a:t>
            </a:r>
          </a:p>
          <a:p>
            <a:endParaRPr lang="fr-FR"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Potentialité hydrique </a:t>
            </a:r>
            <a:endParaRPr lang="fr-FR" dirty="0"/>
          </a:p>
        </p:txBody>
      </p:sp>
      <p:sp>
        <p:nvSpPr>
          <p:cNvPr id="3" name="Espace réservé du contenu 2"/>
          <p:cNvSpPr>
            <a:spLocks noGrp="1"/>
          </p:cNvSpPr>
          <p:nvPr>
            <p:ph idx="1"/>
          </p:nvPr>
        </p:nvSpPr>
        <p:spPr/>
        <p:txBody>
          <a:bodyPr/>
          <a:lstStyle/>
          <a:p>
            <a:r>
              <a:rPr lang="fr-FR" dirty="0"/>
              <a:t>L'Algérie dispose d'un certain nombre de ressources en eau, notamment les eaux souterraines, les eaux de surface et les eaux de mer.</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00108"/>
          </a:xfrm>
        </p:spPr>
        <p:txBody>
          <a:bodyPr>
            <a:normAutofit fontScale="90000"/>
          </a:bodyPr>
          <a:lstStyle/>
          <a:p>
            <a:r>
              <a:rPr lang="fr-FR" dirty="0" smtClean="0"/>
              <a:t>Eaux souterraines</a:t>
            </a:r>
            <a:br>
              <a:rPr lang="fr-FR" dirty="0" smtClean="0"/>
            </a:br>
            <a:endParaRPr lang="fr-FR" dirty="0"/>
          </a:p>
        </p:txBody>
      </p:sp>
      <p:sp>
        <p:nvSpPr>
          <p:cNvPr id="3" name="Espace réservé du contenu 2"/>
          <p:cNvSpPr>
            <a:spLocks noGrp="1"/>
          </p:cNvSpPr>
          <p:nvPr>
            <p:ph idx="1"/>
          </p:nvPr>
        </p:nvSpPr>
        <p:spPr>
          <a:xfrm>
            <a:off x="0" y="785794"/>
            <a:ext cx="9144000" cy="5857916"/>
          </a:xfrm>
        </p:spPr>
        <p:txBody>
          <a:bodyPr>
            <a:normAutofit/>
          </a:bodyPr>
          <a:lstStyle/>
          <a:p>
            <a:r>
              <a:rPr lang="fr-FR" dirty="0" smtClean="0"/>
              <a:t>Les </a:t>
            </a:r>
            <a:r>
              <a:rPr lang="fr-FR" dirty="0"/>
              <a:t>eaux souterraines sont la principale ressource en eau en Algérie. Elles représentent environ 80 % de l'eau consommée dans le pays. </a:t>
            </a:r>
          </a:p>
          <a:p>
            <a:r>
              <a:rPr lang="fr-FR" dirty="0" smtClean="0"/>
              <a:t>la </a:t>
            </a:r>
            <a:r>
              <a:rPr lang="fr-FR" dirty="0"/>
              <a:t>recharge des eaux souterraines est limitée par la variabilité des précipitations et par la surexploitation des ressources.</a:t>
            </a:r>
          </a:p>
          <a:p>
            <a:r>
              <a:rPr lang="fr-FR" dirty="0"/>
              <a:t>En 2023, les ressources en eaux souterraines en Algérie sont estimées à 12,5 milliards de mètres cubes par an.</a:t>
            </a:r>
          </a:p>
          <a:p>
            <a:endParaRPr lang="fr-FR"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Eaux de surface</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Les </a:t>
            </a:r>
            <a:r>
              <a:rPr lang="fr-FR" dirty="0"/>
              <a:t>eaux de surface comprennent les eaux des cours d'eau, des lacs et des barrages. Elles représentent environ 20 % de l'eau consommée en Algérie.</a:t>
            </a:r>
          </a:p>
          <a:p>
            <a:r>
              <a:rPr lang="fr-FR" dirty="0"/>
              <a:t>Les cours d'eau en Algérie sont souvent pollués par les activités humaines, notamment l'agriculture et l'industrie. Les lacs et les barrages sont soumis à une forte évaporation.</a:t>
            </a:r>
          </a:p>
          <a:p>
            <a:r>
              <a:rPr lang="fr-FR" dirty="0"/>
              <a:t>En 2023, les ressources en eaux de surface en Algérie sont estimées à 3,5 milliards de mètres cubes par an.</a:t>
            </a:r>
          </a:p>
          <a:p>
            <a:endParaRPr lang="fr-FR"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Eaux de mer</a:t>
            </a:r>
            <a:br>
              <a:rPr lang="fr-FR" dirty="0" smtClean="0"/>
            </a:br>
            <a:endParaRPr lang="fr-FR" dirty="0"/>
          </a:p>
        </p:txBody>
      </p:sp>
      <p:sp>
        <p:nvSpPr>
          <p:cNvPr id="3" name="Espace réservé du contenu 2"/>
          <p:cNvSpPr>
            <a:spLocks noGrp="1"/>
          </p:cNvSpPr>
          <p:nvPr>
            <p:ph idx="1"/>
          </p:nvPr>
        </p:nvSpPr>
        <p:spPr/>
        <p:txBody>
          <a:bodyPr>
            <a:normAutofit lnSpcReduction="10000"/>
          </a:bodyPr>
          <a:lstStyle/>
          <a:p>
            <a:r>
              <a:rPr lang="fr-FR" dirty="0" smtClean="0"/>
              <a:t>Les </a:t>
            </a:r>
            <a:r>
              <a:rPr lang="fr-FR" dirty="0"/>
              <a:t>eaux de mer sont une ressource potentielle en Algérie. Elles pourraient être utilisées pour produire de l'eau potable par dessalement. Cependant, le dessalement est une technologie coûteuse, et il n'est pas encore largement utilisé en Algérie.</a:t>
            </a:r>
          </a:p>
          <a:p>
            <a:r>
              <a:rPr lang="fr-FR" dirty="0"/>
              <a:t>En 2023, les ressources en eaux de mer en Algérie sont estimées à 1 200 milliards de mètres cubes par an.</a:t>
            </a:r>
          </a:p>
          <a:p>
            <a:endParaRPr lang="fr-FR"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L'Algérie dispose de 80 barrages, dont 40 sont opérationnels. La capacité de stockage des barrages en Algérie est de 10,5 milliards de mètres cubes</a:t>
            </a:r>
            <a:r>
              <a:rPr lang="fr-FR" dirty="0" smtClean="0"/>
              <a:t>.</a:t>
            </a:r>
          </a:p>
          <a:p>
            <a:endParaRPr lang="fr-FR"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Demande en eau</a:t>
            </a:r>
            <a:br>
              <a:rPr lang="fr-FR" dirty="0" smtClean="0"/>
            </a:br>
            <a:endParaRPr lang="fr-FR" dirty="0"/>
          </a:p>
        </p:txBody>
      </p:sp>
      <p:sp>
        <p:nvSpPr>
          <p:cNvPr id="3" name="Espace réservé du contenu 2"/>
          <p:cNvSpPr>
            <a:spLocks noGrp="1"/>
          </p:cNvSpPr>
          <p:nvPr>
            <p:ph idx="1"/>
          </p:nvPr>
        </p:nvSpPr>
        <p:spPr/>
        <p:txBody>
          <a:bodyPr>
            <a:normAutofit lnSpcReduction="10000"/>
          </a:bodyPr>
          <a:lstStyle/>
          <a:p>
            <a:r>
              <a:rPr lang="fr-FR" dirty="0" smtClean="0"/>
              <a:t>La </a:t>
            </a:r>
            <a:r>
              <a:rPr lang="fr-FR" dirty="0"/>
              <a:t>demande en eau en Algérie est en constante augmentation. La demande est principalement due à l'agriculture, qui représente environ 70 % de la consommation d'eau en Algérie. La demande en eau potable et en industrie est également en augmentation.</a:t>
            </a:r>
          </a:p>
          <a:p>
            <a:r>
              <a:rPr lang="fr-FR" dirty="0"/>
              <a:t>En 2023, la demande en eau en Algérie est estimée à 16,0 milliards de mètres cubes.</a:t>
            </a:r>
          </a:p>
          <a:p>
            <a:endParaRPr lang="fr-FR"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Balance hydrique</a:t>
            </a:r>
            <a:br>
              <a:rPr lang="fr-FR" dirty="0" smtClean="0"/>
            </a:br>
            <a:endParaRPr lang="fr-FR" dirty="0"/>
          </a:p>
        </p:txBody>
      </p:sp>
      <p:sp>
        <p:nvSpPr>
          <p:cNvPr id="3" name="Espace réservé du contenu 2"/>
          <p:cNvSpPr>
            <a:spLocks noGrp="1"/>
          </p:cNvSpPr>
          <p:nvPr>
            <p:ph idx="1"/>
          </p:nvPr>
        </p:nvSpPr>
        <p:spPr/>
        <p:txBody>
          <a:bodyPr/>
          <a:lstStyle/>
          <a:p>
            <a:r>
              <a:rPr lang="fr-FR" dirty="0" smtClean="0"/>
              <a:t>La </a:t>
            </a:r>
            <a:r>
              <a:rPr lang="fr-FR" dirty="0"/>
              <a:t>balance hydrique en Algérie est déficitaire. En 2023, la balance hydrique est estimée à -3,5 milliards de mètres cubes.</a:t>
            </a:r>
          </a:p>
          <a:p>
            <a:r>
              <a:rPr lang="fr-FR" dirty="0"/>
              <a:t>Ce déficit est dû à la combinaison de facteurs, notamment la croissance démographique, la surexploitation des ressources en eau et le changement climatique.</a:t>
            </a:r>
          </a:p>
          <a:p>
            <a:endParaRPr lang="fr-FR"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Gestion intégrée des ressources en eau en Algérie</a:t>
            </a:r>
          </a:p>
        </p:txBody>
      </p:sp>
      <p:sp>
        <p:nvSpPr>
          <p:cNvPr id="3" name="Espace réservé du contenu 2"/>
          <p:cNvSpPr>
            <a:spLocks noGrp="1"/>
          </p:cNvSpPr>
          <p:nvPr>
            <p:ph idx="1"/>
          </p:nvPr>
        </p:nvSpPr>
        <p:spPr/>
        <p:txBody>
          <a:bodyPr/>
          <a:lstStyle/>
          <a:p>
            <a:r>
              <a:rPr lang="fr-FR" dirty="0"/>
              <a:t>L'Algérie est un pays semi-aride avec des ressources en eau limitées</a:t>
            </a:r>
          </a:p>
          <a:p>
            <a:r>
              <a:rPr lang="fr-FR" dirty="0"/>
              <a:t>La gestion intégrée des ressources en eau (GIRE) est essentielle pour garantir l'accès à l'eau potable pour tous les Algériens, de protéger les ressources en eau et de promouvoir une gestion durable de l'eau</a:t>
            </a:r>
          </a:p>
          <a:p>
            <a:endParaRPr lang="fr-FR"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Définition de la GIRE</a:t>
            </a:r>
            <a:br>
              <a:rPr lang="fr-FR" dirty="0" smtClean="0"/>
            </a:br>
            <a:endParaRPr lang="fr-FR" dirty="0"/>
          </a:p>
        </p:txBody>
      </p:sp>
      <p:sp>
        <p:nvSpPr>
          <p:cNvPr id="3" name="Espace réservé du contenu 2"/>
          <p:cNvSpPr>
            <a:spLocks noGrp="1"/>
          </p:cNvSpPr>
          <p:nvPr>
            <p:ph idx="1"/>
          </p:nvPr>
        </p:nvSpPr>
        <p:spPr/>
        <p:txBody>
          <a:bodyPr>
            <a:normAutofit lnSpcReduction="10000"/>
          </a:bodyPr>
          <a:lstStyle/>
          <a:p>
            <a:r>
              <a:rPr lang="fr-FR" dirty="0" smtClean="0"/>
              <a:t>La </a:t>
            </a:r>
            <a:r>
              <a:rPr lang="fr-FR" dirty="0"/>
              <a:t>GIRE est une approche qui vise à prendre en compte tous les aspects de la ressource en eau, notamment la quantité, la qualité et la distribution de l'eau</a:t>
            </a:r>
          </a:p>
          <a:p>
            <a:r>
              <a:rPr lang="fr-FR" dirty="0"/>
              <a:t>La GIRE est une approche systémique qui implique une participation active de tous les acteurs concernés, notamment les autorités publiques, les entreprises, les organisations de la société civile et les citoyens</a:t>
            </a:r>
          </a:p>
          <a:p>
            <a:endParaRPr lang="fr-FR"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Les principales mesures mises en œuvre</a:t>
            </a:r>
          </a:p>
          <a:p>
            <a:r>
              <a:rPr lang="fr-FR" dirty="0"/>
              <a:t>La construction de barrages</a:t>
            </a:r>
          </a:p>
          <a:p>
            <a:r>
              <a:rPr lang="fr-FR" dirty="0"/>
              <a:t>La réhabilitation des systèmes d'irrigation</a:t>
            </a:r>
          </a:p>
          <a:p>
            <a:r>
              <a:rPr lang="fr-FR" dirty="0"/>
              <a:t>La promotion de l'économie de l'eau</a:t>
            </a:r>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Chapitre 1 :</a:t>
            </a:r>
            <a:br>
              <a:rPr lang="fr-FR" dirty="0"/>
            </a:br>
            <a:r>
              <a:rPr lang="fr-FR" dirty="0"/>
              <a:t>La pollution des ressources en eau </a:t>
            </a:r>
          </a:p>
        </p:txBody>
      </p:sp>
      <p:sp>
        <p:nvSpPr>
          <p:cNvPr id="3" name="Espace réservé du contenu 2"/>
          <p:cNvSpPr>
            <a:spLocks noGrp="1"/>
          </p:cNvSpPr>
          <p:nvPr>
            <p:ph idx="1"/>
          </p:nvPr>
        </p:nvSpPr>
        <p:spPr/>
        <p:txBody>
          <a:bodyPr/>
          <a:lstStyle/>
          <a:p>
            <a:r>
              <a:rPr lang="fr-FR" dirty="0"/>
              <a:t>La pollution des ressources en eau est un problème mondial qui peut avoir des impacts négatifs sur la santé humaine, l'environnement et l'économie.</a:t>
            </a:r>
          </a:p>
          <a:p>
            <a:r>
              <a:rPr lang="fr-FR" dirty="0"/>
              <a:t>Il existe deux types de pollution des eaux : la pollution ponctuelle et la pollution diffuse.</a:t>
            </a:r>
          </a:p>
          <a:p>
            <a:endParaRPr lang="fr-FR"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défis de la GIRE en Algérie</a:t>
            </a:r>
            <a:endParaRPr lang="fr-FR" dirty="0"/>
          </a:p>
        </p:txBody>
      </p:sp>
      <p:sp>
        <p:nvSpPr>
          <p:cNvPr id="3" name="Espace réservé du contenu 2"/>
          <p:cNvSpPr>
            <a:spLocks noGrp="1"/>
          </p:cNvSpPr>
          <p:nvPr>
            <p:ph idx="1"/>
          </p:nvPr>
        </p:nvSpPr>
        <p:spPr/>
        <p:txBody>
          <a:bodyPr/>
          <a:lstStyle/>
          <a:p>
            <a:endParaRPr lang="fr-FR" dirty="0"/>
          </a:p>
          <a:p>
            <a:r>
              <a:rPr lang="fr-FR" dirty="0"/>
              <a:t>Le changement climatique</a:t>
            </a:r>
          </a:p>
          <a:p>
            <a:r>
              <a:rPr lang="fr-FR" dirty="0"/>
              <a:t>La croissance démographique</a:t>
            </a:r>
          </a:p>
          <a:p>
            <a:r>
              <a:rPr lang="fr-FR" dirty="0"/>
              <a:t>La pollution des eaux</a:t>
            </a:r>
          </a:p>
          <a:p>
            <a:endParaRPr lang="fr-FR"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mesures à mettre en œuvre</a:t>
            </a:r>
            <a:br>
              <a:rPr lang="fr-FR" dirty="0" smtClean="0"/>
            </a:br>
            <a:endParaRPr lang="fr-FR" dirty="0"/>
          </a:p>
        </p:txBody>
      </p:sp>
      <p:sp>
        <p:nvSpPr>
          <p:cNvPr id="3" name="Espace réservé du contenu 2"/>
          <p:cNvSpPr>
            <a:spLocks noGrp="1"/>
          </p:cNvSpPr>
          <p:nvPr>
            <p:ph idx="1"/>
          </p:nvPr>
        </p:nvSpPr>
        <p:spPr/>
        <p:txBody>
          <a:bodyPr/>
          <a:lstStyle/>
          <a:p>
            <a:r>
              <a:rPr lang="fr-FR" dirty="0" smtClean="0"/>
              <a:t>Réduction </a:t>
            </a:r>
            <a:r>
              <a:rPr lang="fr-FR" dirty="0"/>
              <a:t>de la dépendance aux ressources en eau conventionnelles</a:t>
            </a:r>
          </a:p>
          <a:p>
            <a:r>
              <a:rPr lang="fr-FR" dirty="0"/>
              <a:t>Promotion de l'utilisation rationnelle de l'eau</a:t>
            </a:r>
          </a:p>
          <a:p>
            <a:r>
              <a:rPr lang="fr-FR" dirty="0"/>
              <a:t>Protection des ressources en eau</a:t>
            </a:r>
          </a:p>
          <a:p>
            <a:endParaRPr lang="fr-FR"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85728"/>
            <a:ext cx="9144000" cy="6572272"/>
          </a:xfrm>
        </p:spPr>
        <p:txBody>
          <a:bodyPr>
            <a:normAutofit fontScale="92500" lnSpcReduction="10000"/>
          </a:bodyPr>
          <a:lstStyle/>
          <a:p>
            <a:r>
              <a:rPr lang="fr-FR" dirty="0"/>
              <a:t>Pour relever ces défis, l'Algérie doit mettre en place des mesures ambitieuses pour améliorer la gestion de ses ressources en eau. Ces mesures doivent inclure :</a:t>
            </a:r>
          </a:p>
          <a:p>
            <a:r>
              <a:rPr lang="fr-FR" dirty="0"/>
              <a:t>La réduction de la dépendance aux ressources en eau conventionnelles : l'Algérie doit développer des sources d'eau alternatives, telles que le dessalement de l'eau de mer.</a:t>
            </a:r>
          </a:p>
          <a:p>
            <a:r>
              <a:rPr lang="fr-FR" dirty="0"/>
              <a:t>La promotion de l'utilisation rationnelle de l'eau : l'Algérie doit sensibiliser les populations à l'importance de l'économie de l'eau et mettre en place des mesures pour réduire la consommation d'eau.</a:t>
            </a:r>
          </a:p>
          <a:p>
            <a:r>
              <a:rPr lang="fr-FR" dirty="0"/>
              <a:t>La protection des ressources en eau : l'Algérie doit renforcer ses efforts de lutte contre la pollution des eaux.</a:t>
            </a:r>
          </a:p>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La pollution ponctuelle</a:t>
            </a:r>
            <a:endParaRPr lang="fr-FR" dirty="0">
              <a:solidFill>
                <a:srgbClr val="FF0000"/>
              </a:solidFill>
            </a:endParaRPr>
          </a:p>
        </p:txBody>
      </p:sp>
      <p:sp>
        <p:nvSpPr>
          <p:cNvPr id="3" name="Espace réservé du contenu 2"/>
          <p:cNvSpPr>
            <a:spLocks noGrp="1"/>
          </p:cNvSpPr>
          <p:nvPr>
            <p:ph idx="1"/>
          </p:nvPr>
        </p:nvSpPr>
        <p:spPr>
          <a:xfrm>
            <a:off x="214282" y="1285860"/>
            <a:ext cx="8929718" cy="5357850"/>
          </a:xfrm>
        </p:spPr>
        <p:txBody>
          <a:bodyPr>
            <a:normAutofit lnSpcReduction="10000"/>
          </a:bodyPr>
          <a:lstStyle/>
          <a:p>
            <a:r>
              <a:rPr lang="fr-FR" dirty="0"/>
              <a:t>La pollution ponctuelle provient d'une source identifiable, telle qu'une usine ou une station d'épuration. Elle est généralement facile à identifier et à traiter.</a:t>
            </a:r>
          </a:p>
          <a:p>
            <a:r>
              <a:rPr lang="fr-FR" dirty="0"/>
              <a:t>Les sources de pollution ponctuelle comprennent :</a:t>
            </a:r>
          </a:p>
          <a:p>
            <a:r>
              <a:rPr lang="fr-FR" dirty="0"/>
              <a:t>Les eaux usées domestiques</a:t>
            </a:r>
          </a:p>
          <a:p>
            <a:r>
              <a:rPr lang="fr-FR" dirty="0"/>
              <a:t>Les eaux usées </a:t>
            </a:r>
            <a:r>
              <a:rPr lang="fr-FR" dirty="0" smtClean="0"/>
              <a:t>industrielles: </a:t>
            </a:r>
            <a:r>
              <a:rPr lang="fr-FR" dirty="0"/>
              <a:t>Elles peuvent contenir des produits chimiques, des métaux lourds et d'autres contaminants qui peuvent être nocifs pour la santé humaine et l'environnement</a:t>
            </a:r>
          </a:p>
          <a:p>
            <a:r>
              <a:rPr lang="fr-FR" dirty="0" smtClean="0"/>
              <a:t>Les </a:t>
            </a:r>
            <a:r>
              <a:rPr lang="fr-FR" dirty="0"/>
              <a:t>fuites de produits chimiques</a:t>
            </a:r>
          </a:p>
          <a:p>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La pollution diffuse</a:t>
            </a:r>
            <a:endParaRPr lang="fr-FR" dirty="0">
              <a:solidFill>
                <a:srgbClr val="FF0000"/>
              </a:solidFill>
            </a:endParaRPr>
          </a:p>
        </p:txBody>
      </p:sp>
      <p:sp>
        <p:nvSpPr>
          <p:cNvPr id="3" name="Espace réservé du contenu 2"/>
          <p:cNvSpPr>
            <a:spLocks noGrp="1"/>
          </p:cNvSpPr>
          <p:nvPr>
            <p:ph idx="1"/>
          </p:nvPr>
        </p:nvSpPr>
        <p:spPr/>
        <p:txBody>
          <a:bodyPr>
            <a:normAutofit fontScale="92500" lnSpcReduction="20000"/>
          </a:bodyPr>
          <a:lstStyle/>
          <a:p>
            <a:r>
              <a:rPr lang="fr-FR" dirty="0"/>
              <a:t>La pollution diffuse provient de nombreuses sources dispersées, telles que l'agriculture, l'urbanisation et les transports. Elle est plus difficile à identifier et à traiter.</a:t>
            </a:r>
          </a:p>
          <a:p>
            <a:r>
              <a:rPr lang="fr-FR" dirty="0"/>
              <a:t>Les sources de pollution diffuse comprennent :</a:t>
            </a:r>
          </a:p>
          <a:p>
            <a:r>
              <a:rPr lang="fr-FR" dirty="0"/>
              <a:t>Les pesticides et les herbicides</a:t>
            </a:r>
          </a:p>
          <a:p>
            <a:r>
              <a:rPr lang="fr-FR" dirty="0"/>
              <a:t>Les engrais</a:t>
            </a:r>
          </a:p>
          <a:p>
            <a:r>
              <a:rPr lang="fr-FR" dirty="0"/>
              <a:t>Les métaux lourds</a:t>
            </a:r>
          </a:p>
          <a:p>
            <a:r>
              <a:rPr lang="fr-FR" dirty="0"/>
              <a:t>Les hydrocarbures</a:t>
            </a:r>
          </a:p>
          <a:p>
            <a:r>
              <a:rPr lang="fr-FR" dirty="0"/>
              <a:t>Les déchets</a:t>
            </a:r>
          </a:p>
          <a:p>
            <a:endParaRPr lang="fr-FR" dirty="0"/>
          </a:p>
        </p:txBody>
      </p:sp>
      <p:pic>
        <p:nvPicPr>
          <p:cNvPr id="4" name="Image 3" descr="Pesticides et herbicides"/>
          <p:cNvPicPr/>
          <p:nvPr/>
        </p:nvPicPr>
        <p:blipFill>
          <a:blip r:embed="rId2" cstate="print"/>
          <a:srcRect/>
          <a:stretch>
            <a:fillRect/>
          </a:stretch>
        </p:blipFill>
        <p:spPr bwMode="auto">
          <a:xfrm>
            <a:off x="5857884" y="3786190"/>
            <a:ext cx="3286116" cy="2643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différents types de pollution</a:t>
            </a:r>
          </a:p>
        </p:txBody>
      </p:sp>
      <p:sp>
        <p:nvSpPr>
          <p:cNvPr id="3" name="Espace réservé du contenu 2"/>
          <p:cNvSpPr>
            <a:spLocks noGrp="1"/>
          </p:cNvSpPr>
          <p:nvPr>
            <p:ph idx="1"/>
          </p:nvPr>
        </p:nvSpPr>
        <p:spPr/>
        <p:txBody>
          <a:bodyPr/>
          <a:lstStyle/>
          <a:p>
            <a:r>
              <a:rPr lang="fr-FR" dirty="0"/>
              <a:t>Les activités humaines peuvent polluer les eaux de surface et souterraines de différentes manières. On distingue trois grandes familles de pollution : la pollution physique, la pollution chimique et la pollution biologique.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Pollution physique</a:t>
            </a:r>
          </a:p>
        </p:txBody>
      </p:sp>
      <p:sp>
        <p:nvSpPr>
          <p:cNvPr id="3" name="Espace réservé du contenu 2"/>
          <p:cNvSpPr>
            <a:spLocks noGrp="1"/>
          </p:cNvSpPr>
          <p:nvPr>
            <p:ph idx="1"/>
          </p:nvPr>
        </p:nvSpPr>
        <p:spPr/>
        <p:txBody>
          <a:bodyPr>
            <a:normAutofit fontScale="92500"/>
          </a:bodyPr>
          <a:lstStyle/>
          <a:p>
            <a:r>
              <a:rPr lang="fr-FR" dirty="0"/>
              <a:t>La pollution physique est causée par la présence de substances non dissoutes dans l'eau, telles que les déchets solides, les boues, les sédiments, les hydrocarbures et les plastiques.</a:t>
            </a:r>
          </a:p>
          <a:p>
            <a:r>
              <a:rPr lang="fr-FR" dirty="0"/>
              <a:t>Exemples : déchets industriels, agricoles, urbains</a:t>
            </a:r>
          </a:p>
          <a:p>
            <a:r>
              <a:rPr lang="fr-FR" dirty="0"/>
              <a:t>Impacts : obstruction des cours d'eau, insalubrité, mort de la faune et la flore aquatiques</a:t>
            </a:r>
          </a:p>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a:t>
            </a:r>
            <a:r>
              <a:rPr lang="fr-FR" dirty="0" smtClean="0"/>
              <a:t>rogramme</a:t>
            </a:r>
            <a:br>
              <a:rPr lang="fr-FR" dirty="0" smtClean="0"/>
            </a:b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latin typeface="Times New Roman" pitchFamily="18" charset="0"/>
                <a:cs typeface="Times New Roman" pitchFamily="18" charset="0"/>
              </a:rPr>
              <a:t>Introduction</a:t>
            </a:r>
            <a:endParaRPr lang="fr-FR" dirty="0">
              <a:latin typeface="Times New Roman" pitchFamily="18" charset="0"/>
              <a:cs typeface="Times New Roman" pitchFamily="18" charset="0"/>
            </a:endParaRPr>
          </a:p>
          <a:p>
            <a:r>
              <a:rPr lang="fr-FR" dirty="0" smtClean="0">
                <a:latin typeface="Times New Roman" pitchFamily="18" charset="0"/>
                <a:cs typeface="Times New Roman" pitchFamily="18" charset="0"/>
              </a:rPr>
              <a:t>Chapitre 1  </a:t>
            </a:r>
            <a:r>
              <a:rPr lang="fr-FR" dirty="0">
                <a:latin typeface="Times New Roman" pitchFamily="18" charset="0"/>
                <a:cs typeface="Times New Roman" pitchFamily="18" charset="0"/>
              </a:rPr>
              <a:t>: Pollution des eaux</a:t>
            </a:r>
          </a:p>
          <a:p>
            <a:r>
              <a:rPr lang="fr-FR" dirty="0" smtClean="0">
                <a:latin typeface="Times New Roman" pitchFamily="18" charset="0"/>
                <a:cs typeface="Times New Roman" pitchFamily="18" charset="0"/>
              </a:rPr>
              <a:t>Chapitre 2 </a:t>
            </a:r>
            <a:r>
              <a:rPr lang="fr-FR" dirty="0">
                <a:latin typeface="Times New Roman" pitchFamily="18" charset="0"/>
                <a:cs typeface="Times New Roman" pitchFamily="18" charset="0"/>
              </a:rPr>
              <a:t>: Surexploitation des eaux</a:t>
            </a:r>
          </a:p>
          <a:p>
            <a:pPr lvl="0" fontAlgn="base"/>
            <a:r>
              <a:rPr lang="fr-FR" dirty="0" smtClean="0">
                <a:latin typeface="Times New Roman" pitchFamily="18" charset="0"/>
                <a:cs typeface="Times New Roman" pitchFamily="18" charset="0"/>
              </a:rPr>
              <a:t>Chapitre 3: Changement climatique et ressources en eaux</a:t>
            </a:r>
          </a:p>
          <a:p>
            <a:pPr fontAlgn="base"/>
            <a:r>
              <a:rPr lang="fr-FR" dirty="0" smtClean="0">
                <a:latin typeface="Times New Roman" pitchFamily="18" charset="0"/>
                <a:cs typeface="Times New Roman" pitchFamily="18" charset="0"/>
              </a:rPr>
              <a:t>Chapitre 4:  La vulnérabilité des ressources en eau  et les méthodes de  cartographie de la vulnérabilité</a:t>
            </a:r>
          </a:p>
          <a:p>
            <a:pPr fontAlgn="base"/>
            <a:r>
              <a:rPr lang="fr-FR" dirty="0" smtClean="0">
                <a:latin typeface="Times New Roman" pitchFamily="18" charset="0"/>
                <a:cs typeface="Times New Roman" pitchFamily="18" charset="0"/>
              </a:rPr>
              <a:t>Chapitre 5 : situation hydrique en Algérie</a:t>
            </a:r>
            <a:endParaRPr lang="fr-FR" dirty="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Pollution chimique</a:t>
            </a:r>
            <a:br>
              <a:rPr lang="fr-FR" dirty="0" smtClean="0"/>
            </a:br>
            <a:endParaRPr lang="fr-FR" dirty="0"/>
          </a:p>
        </p:txBody>
      </p:sp>
      <p:sp>
        <p:nvSpPr>
          <p:cNvPr id="3" name="Espace réservé du contenu 2"/>
          <p:cNvSpPr>
            <a:spLocks noGrp="1"/>
          </p:cNvSpPr>
          <p:nvPr>
            <p:ph idx="1"/>
          </p:nvPr>
        </p:nvSpPr>
        <p:spPr>
          <a:xfrm>
            <a:off x="457200" y="928670"/>
            <a:ext cx="8229600" cy="5197493"/>
          </a:xfrm>
        </p:spPr>
        <p:txBody>
          <a:bodyPr>
            <a:normAutofit/>
          </a:bodyPr>
          <a:lstStyle/>
          <a:p>
            <a:r>
              <a:rPr lang="fr-FR" dirty="0" smtClean="0"/>
              <a:t>La </a:t>
            </a:r>
            <a:r>
              <a:rPr lang="fr-FR" dirty="0"/>
              <a:t>pollution chimique est causée par la présence de substances chimiques dans l'eau, telles que les pesticides, les herbicides, les engrais, les métaux lourds, les hydrocarbures et les solvants.</a:t>
            </a:r>
          </a:p>
          <a:p>
            <a:r>
              <a:rPr lang="fr-FR" dirty="0" smtClean="0"/>
              <a:t>Impacts </a:t>
            </a:r>
            <a:r>
              <a:rPr lang="fr-FR" dirty="0"/>
              <a:t>: toxicité pour la santé humaine et animale, mort de la faune et la flore aquatiques</a:t>
            </a:r>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Pollution biologique</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smtClean="0"/>
              <a:t>La </a:t>
            </a:r>
            <a:r>
              <a:rPr lang="fr-FR" dirty="0"/>
              <a:t>pollution biologique est causée par la présence de bactéries, de virus, de parasites et d'autres organismes pathogènes dans l'eau.</a:t>
            </a:r>
          </a:p>
          <a:p>
            <a:r>
              <a:rPr lang="fr-FR" dirty="0"/>
              <a:t>Exemples : bactéries, virus, parasites, organismes pathogènes</a:t>
            </a:r>
          </a:p>
          <a:p>
            <a:r>
              <a:rPr lang="fr-FR" dirty="0"/>
              <a:t>Impacts : maladies chez l'homme et les animaux, mort de la faune et la flore aquatiques</a:t>
            </a:r>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0000"/>
                </a:solidFill>
              </a:rPr>
              <a:t>Les principaux polluants des eaux</a:t>
            </a:r>
            <a:br>
              <a:rPr lang="fr-FR" b="1" dirty="0" smtClean="0">
                <a:solidFill>
                  <a:srgbClr val="FF0000"/>
                </a:solidFill>
              </a:rPr>
            </a:br>
            <a:endParaRPr lang="fr-FR" b="1" dirty="0">
              <a:solidFill>
                <a:srgbClr val="FF0000"/>
              </a:solidFill>
            </a:endParaRPr>
          </a:p>
        </p:txBody>
      </p:sp>
      <p:sp>
        <p:nvSpPr>
          <p:cNvPr id="3" name="Espace réservé du contenu 2"/>
          <p:cNvSpPr>
            <a:spLocks noGrp="1"/>
          </p:cNvSpPr>
          <p:nvPr>
            <p:ph idx="1"/>
          </p:nvPr>
        </p:nvSpPr>
        <p:spPr/>
        <p:txBody>
          <a:bodyPr>
            <a:normAutofit lnSpcReduction="10000"/>
          </a:bodyPr>
          <a:lstStyle/>
          <a:p>
            <a:pPr>
              <a:buNone/>
            </a:pPr>
            <a:endParaRPr lang="fr-FR" dirty="0"/>
          </a:p>
          <a:p>
            <a:pPr>
              <a:buNone/>
            </a:pPr>
            <a:r>
              <a:rPr lang="fr-FR" dirty="0"/>
              <a:t>Les principaux polluants des eaux sont les suivants :</a:t>
            </a:r>
          </a:p>
          <a:p>
            <a:r>
              <a:rPr lang="fr-FR" dirty="0"/>
              <a:t>Matières organiques</a:t>
            </a:r>
          </a:p>
          <a:p>
            <a:r>
              <a:rPr lang="fr-FR" dirty="0"/>
              <a:t>Substances chimiques</a:t>
            </a:r>
          </a:p>
          <a:p>
            <a:r>
              <a:rPr lang="fr-FR" dirty="0"/>
              <a:t>Substances radioactives</a:t>
            </a:r>
          </a:p>
          <a:p>
            <a:r>
              <a:rPr lang="fr-FR" dirty="0"/>
              <a:t>Déchets </a:t>
            </a:r>
            <a:r>
              <a:rPr lang="fr-FR" dirty="0" smtClean="0"/>
              <a:t>solides</a:t>
            </a:r>
          </a:p>
          <a:p>
            <a:r>
              <a:rPr lang="fr-FR" dirty="0" smtClean="0"/>
              <a:t>La pollution microbiologique</a:t>
            </a:r>
            <a:endParaRPr lang="fr-FR" dirty="0"/>
          </a:p>
          <a:p>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Matières organiques</a:t>
            </a:r>
            <a:br>
              <a:rPr lang="fr-FR" dirty="0" smtClean="0"/>
            </a:br>
            <a:endParaRPr lang="fr-FR" dirty="0"/>
          </a:p>
        </p:txBody>
      </p:sp>
      <p:sp>
        <p:nvSpPr>
          <p:cNvPr id="3" name="Espace réservé du contenu 2"/>
          <p:cNvSpPr>
            <a:spLocks noGrp="1"/>
          </p:cNvSpPr>
          <p:nvPr>
            <p:ph idx="1"/>
          </p:nvPr>
        </p:nvSpPr>
        <p:spPr>
          <a:xfrm>
            <a:off x="285720" y="785794"/>
            <a:ext cx="8643998" cy="5786478"/>
          </a:xfrm>
        </p:spPr>
        <p:txBody>
          <a:bodyPr>
            <a:normAutofit/>
          </a:bodyPr>
          <a:lstStyle/>
          <a:p>
            <a:r>
              <a:rPr lang="fr-FR" dirty="0" smtClean="0"/>
              <a:t>Les </a:t>
            </a:r>
            <a:r>
              <a:rPr lang="fr-FR" dirty="0"/>
              <a:t>matières organiques proviennent des déchets domestiques, agricoles ou industriels. Elles peuvent être biodégradables ou non.</a:t>
            </a:r>
          </a:p>
          <a:p>
            <a:r>
              <a:rPr lang="fr-FR" dirty="0"/>
              <a:t>Matières organiques biodégradables : Elles peuvent entraîner l'asphyxie de la faune aquatique en cas de forte concentration.</a:t>
            </a:r>
          </a:p>
          <a:p>
            <a:r>
              <a:rPr lang="fr-FR" dirty="0"/>
              <a:t>Matières organiques non biodégradables : Elles peuvent avoir des effets toxiques sur la flore et la faune aquatiques</a:t>
            </a:r>
            <a:r>
              <a:rPr lang="fr-FR" dirty="0" smtClean="0"/>
              <a:t>.</a:t>
            </a:r>
          </a:p>
          <a:p>
            <a:r>
              <a:rPr lang="fr-FR" dirty="0" smtClean="0"/>
              <a:t> </a:t>
            </a:r>
            <a:endParaRPr lang="fr-FR" dirty="0"/>
          </a:p>
          <a:p>
            <a:pPr>
              <a:buNone/>
            </a:pPr>
            <a:endParaRPr lang="fr-FR" dirty="0"/>
          </a:p>
          <a:p>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La pollution microbiologique</a:t>
            </a:r>
            <a:br>
              <a:rPr lang="fr-FR" dirty="0" smtClean="0"/>
            </a:br>
            <a:endParaRPr lang="fr-FR" dirty="0"/>
          </a:p>
        </p:txBody>
      </p:sp>
      <p:sp>
        <p:nvSpPr>
          <p:cNvPr id="2" name="Espace réservé du contenu 1"/>
          <p:cNvSpPr>
            <a:spLocks noGrp="1"/>
          </p:cNvSpPr>
          <p:nvPr>
            <p:ph idx="1"/>
          </p:nvPr>
        </p:nvSpPr>
        <p:spPr/>
        <p:txBody>
          <a:bodyPr/>
          <a:lstStyle/>
          <a:p>
            <a:r>
              <a:rPr lang="fr-FR" dirty="0" smtClean="0"/>
              <a:t>La pollution microbiologique est une forme de pollution organique causée par la présence de germes pathogènes (virus, bactéries ou parasites) dans l'eau. Ces germes peuvent provenir des déchets domestiques, agricoles ou industriels.</a:t>
            </a:r>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Substances chimiques</a:t>
            </a:r>
            <a:br>
              <a:rPr lang="fr-FR" dirty="0" smtClean="0"/>
            </a:br>
            <a:endParaRPr lang="fr-FR" dirty="0"/>
          </a:p>
        </p:txBody>
      </p:sp>
      <p:sp>
        <p:nvSpPr>
          <p:cNvPr id="3" name="Espace réservé du contenu 2"/>
          <p:cNvSpPr>
            <a:spLocks noGrp="1"/>
          </p:cNvSpPr>
          <p:nvPr>
            <p:ph idx="1"/>
          </p:nvPr>
        </p:nvSpPr>
        <p:spPr>
          <a:xfrm>
            <a:off x="457200" y="1000108"/>
            <a:ext cx="8229600" cy="5126055"/>
          </a:xfrm>
        </p:spPr>
        <p:txBody>
          <a:bodyPr>
            <a:normAutofit/>
          </a:bodyPr>
          <a:lstStyle/>
          <a:p>
            <a:r>
              <a:rPr lang="fr-FR" dirty="0" smtClean="0"/>
              <a:t>Les </a:t>
            </a:r>
            <a:r>
              <a:rPr lang="fr-FR" dirty="0"/>
              <a:t>substances chimiques proviennent de l'agriculture, de l'industrie ou de l'utilisation domestique de produits chimiques. Elles peuvent être toxiques pour la santé humaine et animale, et peuvent entraîner la mort de la faune et la flore aquatiques.</a:t>
            </a:r>
          </a:p>
          <a:p>
            <a:r>
              <a:rPr lang="fr-FR" dirty="0"/>
              <a:t>Exemples : pesticides, herbicides, engrais, métaux lourds, hydrocarbures, solvants</a:t>
            </a:r>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Substances radioactives</a:t>
            </a:r>
            <a:br>
              <a:rPr lang="fr-FR" dirty="0" smtClean="0"/>
            </a:br>
            <a:endParaRPr lang="fr-FR" dirty="0"/>
          </a:p>
        </p:txBody>
      </p:sp>
      <p:sp>
        <p:nvSpPr>
          <p:cNvPr id="3" name="Espace réservé du contenu 2"/>
          <p:cNvSpPr>
            <a:spLocks noGrp="1"/>
          </p:cNvSpPr>
          <p:nvPr>
            <p:ph idx="1"/>
          </p:nvPr>
        </p:nvSpPr>
        <p:spPr/>
        <p:txBody>
          <a:bodyPr/>
          <a:lstStyle/>
          <a:p>
            <a:r>
              <a:rPr lang="fr-FR" dirty="0" smtClean="0"/>
              <a:t>Les </a:t>
            </a:r>
            <a:r>
              <a:rPr lang="fr-FR" dirty="0"/>
              <a:t>substances radioactives proviennent des activités nucléaires. Elles sont très toxiques et peuvent avoir des effets néfastes sur la santé humaine et animale.</a:t>
            </a:r>
          </a:p>
          <a:p>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Effets des polluants</a:t>
            </a:r>
            <a:br>
              <a:rPr lang="fr-FR" dirty="0" smtClean="0"/>
            </a:br>
            <a:endParaRPr lang="fr-FR" dirty="0"/>
          </a:p>
        </p:txBody>
      </p:sp>
      <p:sp>
        <p:nvSpPr>
          <p:cNvPr id="2" name="Espace réservé du contenu 1"/>
          <p:cNvSpPr>
            <a:spLocks noGrp="1"/>
          </p:cNvSpPr>
          <p:nvPr>
            <p:ph idx="1"/>
          </p:nvPr>
        </p:nvSpPr>
        <p:spPr>
          <a:xfrm>
            <a:off x="457200" y="857232"/>
            <a:ext cx="8229600" cy="6000768"/>
          </a:xfrm>
        </p:spPr>
        <p:txBody>
          <a:bodyPr>
            <a:normAutofit fontScale="92500" lnSpcReduction="20000"/>
          </a:bodyPr>
          <a:lstStyle/>
          <a:p>
            <a:r>
              <a:rPr lang="fr-FR" dirty="0" smtClean="0"/>
              <a:t>Les polluants des eaux peuvent avoir des effets négatifs sur la santé humaine, l'environnement et l'économie.</a:t>
            </a:r>
          </a:p>
          <a:p>
            <a:r>
              <a:rPr lang="fr-FR" dirty="0" smtClean="0"/>
              <a:t>Santé humaine : Les polluants peuvent entraîner des maladies infectieuses, des cancers et d'autres maladies.</a:t>
            </a:r>
          </a:p>
          <a:p>
            <a:r>
              <a:rPr lang="fr-FR" dirty="0" smtClean="0"/>
              <a:t>Environnement : Les polluants peuvent nuire à la faune et la flore aquatiques, et dégrader les habitats naturels.</a:t>
            </a:r>
          </a:p>
          <a:p>
            <a:r>
              <a:rPr lang="fr-FR" dirty="0" smtClean="0"/>
              <a:t>Économie : Les polluants peuvent entraîner des coûts de traitement de l'eau, des restrictions sur l'utilisation de l'eau et des pertes économiques.</a:t>
            </a:r>
          </a:p>
          <a:p>
            <a:pPr lvl="0"/>
            <a:r>
              <a:rPr lang="fr-FR" dirty="0" smtClean="0"/>
              <a:t>Pertes de ressources économiques : la pollution des eaux peut entraîner la perte de ressources économiques, telles que la pêche et le tourisme.</a:t>
            </a:r>
          </a:p>
          <a:p>
            <a:endParaRPr lang="fr-FR" dirty="0" smtClean="0"/>
          </a:p>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b="0" dirty="0" smtClean="0"/>
              <a:t>Mesures pour lutter contre la pollution des ressources en eau</a:t>
            </a:r>
            <a:endParaRPr lang="fr-FR" dirty="0"/>
          </a:p>
        </p:txBody>
      </p:sp>
      <p:sp>
        <p:nvSpPr>
          <p:cNvPr id="2" name="Espace réservé du contenu 1"/>
          <p:cNvSpPr>
            <a:spLocks noGrp="1"/>
          </p:cNvSpPr>
          <p:nvPr>
            <p:ph idx="1"/>
          </p:nvPr>
        </p:nvSpPr>
        <p:spPr>
          <a:xfrm>
            <a:off x="0" y="1428736"/>
            <a:ext cx="6215074" cy="4800600"/>
          </a:xfrm>
        </p:spPr>
        <p:txBody>
          <a:bodyPr>
            <a:normAutofit fontScale="92500" lnSpcReduction="20000"/>
          </a:bodyPr>
          <a:lstStyle/>
          <a:p>
            <a:r>
              <a:rPr lang="fr-FR" dirty="0" smtClean="0"/>
              <a:t>La pollution des ressources en eau est un problème majeur qui peut avoir des impacts négatifs sur la santé humaine, l'environnement et l'économie. Il est </a:t>
            </a:r>
          </a:p>
          <a:p>
            <a:endParaRPr lang="fr-FR" dirty="0" smtClean="0"/>
          </a:p>
          <a:p>
            <a:r>
              <a:rPr lang="fr-FR" dirty="0" smtClean="0"/>
              <a:t>important de prendre des mesures pour lutter contre cette pollution.</a:t>
            </a:r>
          </a:p>
          <a:p>
            <a:r>
              <a:rPr lang="fr-FR" dirty="0" smtClean="0"/>
              <a:t>Ces mesures doivent être mises en œuvre à tous les niveaux, des individus aux gouvernements</a:t>
            </a:r>
            <a:endParaRPr lang="fr-FR" dirty="0"/>
          </a:p>
        </p:txBody>
      </p:sp>
      <p:pic>
        <p:nvPicPr>
          <p:cNvPr id="4" name="Picture 2"/>
          <p:cNvPicPr>
            <a:picLocks noChangeAspect="1" noChangeArrowheads="1"/>
          </p:cNvPicPr>
          <p:nvPr/>
        </p:nvPicPr>
        <p:blipFill>
          <a:blip r:embed="rId2" cstate="print"/>
          <a:srcRect/>
          <a:stretch>
            <a:fillRect/>
          </a:stretch>
        </p:blipFill>
        <p:spPr bwMode="auto">
          <a:xfrm>
            <a:off x="6429388" y="2786058"/>
            <a:ext cx="2714612" cy="39290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Mesures individuelles</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smtClean="0"/>
              <a:t>Les individus peuvent contribuer à lutter contre la pollution des ressources en eau en adoptant les mesures suivantes :</a:t>
            </a:r>
          </a:p>
          <a:p>
            <a:r>
              <a:rPr lang="fr-FR" dirty="0" smtClean="0"/>
              <a:t>Éviter de jeter des déchets dans la nature</a:t>
            </a:r>
          </a:p>
          <a:p>
            <a:r>
              <a:rPr lang="fr-FR" dirty="0" smtClean="0"/>
              <a:t>Réduire l'utilisation de pesticides et d'herbicides</a:t>
            </a: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Introduction</a:t>
            </a:r>
            <a:br>
              <a:rPr lang="fr-FR" dirty="0" smtClean="0"/>
            </a:br>
            <a:endParaRPr lang="fr-FR" dirty="0" smtClean="0"/>
          </a:p>
          <a:p>
            <a:r>
              <a:rPr lang="fr-FR" dirty="0" smtClean="0"/>
              <a:t>L'eau </a:t>
            </a:r>
            <a:r>
              <a:rPr lang="fr-FR" dirty="0"/>
              <a:t>douce est une ressource indispensable à la vie sur Terre. Elle est utilisée pour la consommation, l'agriculture, l'industrie et l'environnement</a:t>
            </a:r>
            <a:r>
              <a:rPr lang="fr-FR" dirty="0"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Mesures gouvernementales</a:t>
            </a:r>
            <a:br>
              <a:rPr lang="fr-FR" dirty="0" smtClean="0"/>
            </a:br>
            <a:endParaRPr lang="fr-FR" dirty="0"/>
          </a:p>
        </p:txBody>
      </p:sp>
      <p:sp>
        <p:nvSpPr>
          <p:cNvPr id="3" name="Espace réservé du contenu 2"/>
          <p:cNvSpPr>
            <a:spLocks noGrp="1"/>
          </p:cNvSpPr>
          <p:nvPr>
            <p:ph idx="1"/>
          </p:nvPr>
        </p:nvSpPr>
        <p:spPr>
          <a:xfrm>
            <a:off x="0" y="785794"/>
            <a:ext cx="7498080" cy="4800600"/>
          </a:xfrm>
        </p:spPr>
        <p:txBody>
          <a:bodyPr>
            <a:normAutofit/>
          </a:bodyPr>
          <a:lstStyle/>
          <a:p>
            <a:r>
              <a:rPr lang="fr-FR" dirty="0" smtClean="0"/>
              <a:t>Les gouvernements peuvent également contribuer à lutter contre la pollution des ressources en eau en adoptant les mesures suivantes :</a:t>
            </a:r>
          </a:p>
          <a:p>
            <a:r>
              <a:rPr lang="fr-FR" dirty="0" smtClean="0"/>
              <a:t>Investir dans les infrastructures d'assainissement</a:t>
            </a:r>
          </a:p>
          <a:p>
            <a:r>
              <a:rPr lang="fr-FR" dirty="0" smtClean="0"/>
              <a:t>Mettre en place des réglementations pour limiter la pollution</a:t>
            </a:r>
          </a:p>
          <a:p>
            <a:r>
              <a:rPr lang="fr-FR" dirty="0" smtClean="0"/>
              <a:t>Sensibiliser le public</a:t>
            </a:r>
          </a:p>
          <a:p>
            <a:endParaRPr lang="fr-FR" dirty="0"/>
          </a:p>
        </p:txBody>
      </p:sp>
      <p:pic>
        <p:nvPicPr>
          <p:cNvPr id="4" name="Picture 3"/>
          <p:cNvPicPr>
            <a:picLocks noChangeAspect="1" noChangeArrowheads="1"/>
          </p:cNvPicPr>
          <p:nvPr/>
        </p:nvPicPr>
        <p:blipFill>
          <a:blip r:embed="rId2" cstate="print"/>
          <a:srcRect/>
          <a:stretch>
            <a:fillRect/>
          </a:stretch>
        </p:blipFill>
        <p:spPr bwMode="auto">
          <a:xfrm>
            <a:off x="6000760" y="4429132"/>
            <a:ext cx="2857520" cy="21431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mesures de protection</a:t>
            </a:r>
            <a:endParaRPr lang="fr-F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214414" y="1500174"/>
            <a:ext cx="5072098" cy="228601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1357290" y="3857628"/>
            <a:ext cx="5819775"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mesures de protection</a:t>
            </a:r>
            <a:endParaRPr lang="fr-FR" dirty="0"/>
          </a:p>
        </p:txBody>
      </p:sp>
      <p:sp>
        <p:nvSpPr>
          <p:cNvPr id="3" name="Espace réservé du contenu 2"/>
          <p:cNvSpPr>
            <a:spLocks noGrp="1"/>
          </p:cNvSpPr>
          <p:nvPr>
            <p:ph idx="1"/>
          </p:nvPr>
        </p:nvSpPr>
        <p:spPr/>
        <p:txBody>
          <a:bodyPr/>
          <a:lstStyle/>
          <a:p>
            <a:r>
              <a:rPr lang="fr-FR" dirty="0" smtClean="0"/>
              <a:t>Il existe de nombreuses mesures qui peuvent être prises pour protéger les ressources en eau  contre la pollution. Ces mesures comprennent :</a:t>
            </a:r>
          </a:p>
          <a:p>
            <a:r>
              <a:rPr lang="fr-FR" dirty="0" smtClean="0"/>
              <a:t>Le traitement des eaux usées</a:t>
            </a:r>
          </a:p>
          <a:p>
            <a:r>
              <a:rPr lang="fr-FR" dirty="0" smtClean="0"/>
              <a:t>La réduction de l'utilisation de produits chimiques</a:t>
            </a:r>
          </a:p>
          <a:p>
            <a:r>
              <a:rPr lang="fr-FR" dirty="0" smtClean="0"/>
              <a:t>La sensibilisation du public</a:t>
            </a:r>
          </a:p>
          <a:p>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périmètres de protection des ouvrages de captages en Algérie</a:t>
            </a:r>
            <a:endParaRPr lang="fr-FR" dirty="0"/>
          </a:p>
        </p:txBody>
      </p:sp>
      <p:sp>
        <p:nvSpPr>
          <p:cNvPr id="3" name="Espace réservé du contenu 2"/>
          <p:cNvSpPr>
            <a:spLocks noGrp="1"/>
          </p:cNvSpPr>
          <p:nvPr>
            <p:ph idx="1"/>
          </p:nvPr>
        </p:nvSpPr>
        <p:spPr/>
        <p:txBody>
          <a:bodyPr>
            <a:normAutofit fontScale="92500"/>
          </a:bodyPr>
          <a:lstStyle/>
          <a:p>
            <a:r>
              <a:rPr lang="fr-FR" dirty="0" smtClean="0"/>
              <a:t>Les périmètres de protection en Algérie sont des zones autour des points d'extraction d'eau potable qui sont réglementées afin de protéger la qualité de l'eau. Ces périmètres sont définis par les autorités sanitaires en fonction de la nature et de la vulnérabilité de la ressource en eau.</a:t>
            </a:r>
          </a:p>
          <a:p>
            <a:r>
              <a:rPr lang="fr-FR" dirty="0" smtClean="0"/>
              <a:t>En Algérie, les périmètres de protection des ouvrages de captages sont régis par le décret exécutif n° 07-399 du 27 juillet 2007.</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0"/>
            <a:ext cx="7498080" cy="1417638"/>
          </a:xfrm>
        </p:spPr>
        <p:txBody>
          <a:bodyPr>
            <a:normAutofit fontScale="90000"/>
          </a:bodyPr>
          <a:lstStyle/>
          <a:p>
            <a:r>
              <a:rPr lang="fr-FR" dirty="0" smtClean="0"/>
              <a:t>Les principaux objectifs des périmètres de protection sont de :</a:t>
            </a:r>
            <a:br>
              <a:rPr lang="fr-FR" dirty="0" smtClean="0"/>
            </a:br>
            <a:endParaRPr lang="fr-FR" dirty="0"/>
          </a:p>
        </p:txBody>
      </p:sp>
      <p:sp>
        <p:nvSpPr>
          <p:cNvPr id="3" name="Espace réservé du contenu 2"/>
          <p:cNvSpPr>
            <a:spLocks noGrp="1"/>
          </p:cNvSpPr>
          <p:nvPr>
            <p:ph idx="1"/>
          </p:nvPr>
        </p:nvSpPr>
        <p:spPr/>
        <p:txBody>
          <a:bodyPr>
            <a:normAutofit lnSpcReduction="10000"/>
          </a:bodyPr>
          <a:lstStyle/>
          <a:p>
            <a:r>
              <a:rPr lang="fr-FR" dirty="0" smtClean="0"/>
              <a:t>Protéger l'eau contre la pollution provenant des activités humaines, telles que l'agriculture, l'industrie et les activités domestiques ;</a:t>
            </a:r>
          </a:p>
          <a:p>
            <a:r>
              <a:rPr lang="fr-FR" dirty="0" smtClean="0"/>
              <a:t>Préserver la qualité naturelle de l'eau, notamment en évitant l'introduction d'espèces polluantes ;</a:t>
            </a:r>
          </a:p>
          <a:p>
            <a:r>
              <a:rPr lang="fr-FR" dirty="0" smtClean="0"/>
              <a:t>Assurer la sécurité des captages, en limitant l'accès aux zones sensibles.</a:t>
            </a:r>
          </a:p>
          <a:p>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505092" cy="1417638"/>
          </a:xfrm>
        </p:spPr>
        <p:txBody>
          <a:bodyPr>
            <a:normAutofit fontScale="90000"/>
          </a:bodyPr>
          <a:lstStyle/>
          <a:p>
            <a:r>
              <a:rPr lang="fr-FR" dirty="0" smtClean="0"/>
              <a:t>Les périmètres de protection sont généralement divisés en trois zones :</a:t>
            </a:r>
            <a:br>
              <a:rPr lang="fr-FR" dirty="0" smtClean="0"/>
            </a:br>
            <a:endParaRPr lang="fr-FR" dirty="0"/>
          </a:p>
        </p:txBody>
      </p:sp>
      <p:sp>
        <p:nvSpPr>
          <p:cNvPr id="3" name="Espace réservé du contenu 2"/>
          <p:cNvSpPr>
            <a:spLocks noGrp="1"/>
          </p:cNvSpPr>
          <p:nvPr>
            <p:ph idx="1"/>
          </p:nvPr>
        </p:nvSpPr>
        <p:spPr>
          <a:xfrm>
            <a:off x="500034" y="1428736"/>
            <a:ext cx="8286808" cy="5072098"/>
          </a:xfrm>
        </p:spPr>
        <p:txBody>
          <a:bodyPr>
            <a:normAutofit/>
          </a:bodyPr>
          <a:lstStyle/>
          <a:p>
            <a:r>
              <a:rPr lang="fr-FR" dirty="0" smtClean="0"/>
              <a:t>La zone 1 est la zone la plus proche du captage,  </a:t>
            </a:r>
          </a:p>
          <a:p>
            <a:r>
              <a:rPr lang="fr-FR" dirty="0" smtClean="0"/>
              <a:t>La zone 2 : PPC rapprochée  est une zone de protection rapprochée. </a:t>
            </a:r>
          </a:p>
          <a:p>
            <a:r>
              <a:rPr lang="fr-FR" dirty="0" smtClean="0"/>
              <a:t>La zone 3: PPC éloignée : est une zone de protection éloignée. </a:t>
            </a:r>
          </a:p>
          <a:p>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périmètres de protection des ouvrages de captage</a:t>
            </a:r>
            <a:endParaRPr lang="fr-F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57158" y="1500174"/>
            <a:ext cx="8501122" cy="5357826"/>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1. Périmètre de protection immédiate</a:t>
            </a:r>
          </a:p>
        </p:txBody>
      </p:sp>
      <p:sp>
        <p:nvSpPr>
          <p:cNvPr id="3" name="Espace réservé du contenu 2"/>
          <p:cNvSpPr>
            <a:spLocks noGrp="1"/>
          </p:cNvSpPr>
          <p:nvPr>
            <p:ph idx="1"/>
          </p:nvPr>
        </p:nvSpPr>
        <p:spPr/>
        <p:txBody>
          <a:bodyPr>
            <a:normAutofit fontScale="92500" lnSpcReduction="10000"/>
          </a:bodyPr>
          <a:lstStyle/>
          <a:p>
            <a:r>
              <a:rPr lang="fr-FR" b="1" dirty="0" smtClean="0"/>
              <a:t>Objectif :</a:t>
            </a:r>
            <a:r>
              <a:rPr lang="fr-FR" dirty="0" smtClean="0"/>
              <a:t> Éviter toute pollution directe de la ressource.</a:t>
            </a:r>
          </a:p>
          <a:p>
            <a:r>
              <a:rPr lang="fr-FR" dirty="0" smtClean="0"/>
              <a:t>Il entoure directement l’ouvrage de captage (puits, forage, source).</a:t>
            </a:r>
          </a:p>
          <a:p>
            <a:r>
              <a:rPr lang="fr-FR" b="1" dirty="0" smtClean="0"/>
              <a:t>Accès strictement interdit</a:t>
            </a:r>
            <a:r>
              <a:rPr lang="fr-FR" dirty="0" smtClean="0"/>
              <a:t> au public.</a:t>
            </a:r>
          </a:p>
          <a:p>
            <a:r>
              <a:rPr lang="fr-FR" b="1" dirty="0" smtClean="0"/>
              <a:t>Clôture obligatoire</a:t>
            </a:r>
            <a:r>
              <a:rPr lang="fr-FR" dirty="0" smtClean="0"/>
              <a:t> et aménagements de protection (mur, grillage, signalisation).</a:t>
            </a:r>
          </a:p>
          <a:p>
            <a:r>
              <a:rPr lang="fr-FR" b="1" dirty="0" smtClean="0"/>
              <a:t>Aucune activité</a:t>
            </a:r>
            <a:r>
              <a:rPr lang="fr-FR" dirty="0" smtClean="0"/>
              <a:t> agricole, industrielle, domestique ou de construction n’est autorisée.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Dimensions </a:t>
            </a:r>
            <a:endParaRPr lang="fr-FR" dirty="0"/>
          </a:p>
        </p:txBody>
      </p:sp>
      <p:sp>
        <p:nvSpPr>
          <p:cNvPr id="3" name="Espace réservé du contenu 2"/>
          <p:cNvSpPr>
            <a:spLocks noGrp="1"/>
          </p:cNvSpPr>
          <p:nvPr>
            <p:ph idx="1"/>
          </p:nvPr>
        </p:nvSpPr>
        <p:spPr/>
        <p:txBody>
          <a:bodyPr/>
          <a:lstStyle/>
          <a:p>
            <a:r>
              <a:rPr lang="fr-FR" b="1" dirty="0" smtClean="0"/>
              <a:t>Superficie :</a:t>
            </a:r>
            <a:r>
              <a:rPr lang="fr-FR" dirty="0" smtClean="0"/>
              <a:t> variable selon le type d’ouvrage :</a:t>
            </a:r>
          </a:p>
          <a:p>
            <a:pPr lvl="1"/>
            <a:r>
              <a:rPr lang="fr-FR" dirty="0" smtClean="0"/>
              <a:t>Pour un </a:t>
            </a:r>
            <a:r>
              <a:rPr lang="fr-FR" b="1" dirty="0" smtClean="0"/>
              <a:t>puits ou forage</a:t>
            </a:r>
            <a:r>
              <a:rPr lang="fr-FR" dirty="0" smtClean="0"/>
              <a:t> : généralement </a:t>
            </a:r>
            <a:r>
              <a:rPr lang="fr-FR" b="1" dirty="0" smtClean="0"/>
              <a:t>rayon minimum de 10 à 20 mètres</a:t>
            </a:r>
            <a:r>
              <a:rPr lang="fr-FR" dirty="0" smtClean="0"/>
              <a:t> autour du point de captage.</a:t>
            </a:r>
          </a:p>
          <a:p>
            <a:pPr lvl="1"/>
            <a:r>
              <a:rPr lang="fr-FR" dirty="0" smtClean="0"/>
              <a:t>Pour une </a:t>
            </a:r>
            <a:r>
              <a:rPr lang="fr-FR" b="1" dirty="0" smtClean="0"/>
              <a:t>source</a:t>
            </a:r>
            <a:r>
              <a:rPr lang="fr-FR" dirty="0" smtClean="0"/>
              <a:t> : englobe la zone d’émergence et ses abords immédiats.</a:t>
            </a:r>
          </a:p>
          <a:p>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Périmètre de protection rapprochée</a:t>
            </a:r>
            <a:br>
              <a:rPr lang="fr-FR" b="1" dirty="0" smtClean="0"/>
            </a:br>
            <a:endParaRPr lang="fr-FR" dirty="0"/>
          </a:p>
        </p:txBody>
      </p:sp>
      <p:sp>
        <p:nvSpPr>
          <p:cNvPr id="3" name="Espace réservé du contenu 2"/>
          <p:cNvSpPr>
            <a:spLocks noGrp="1"/>
          </p:cNvSpPr>
          <p:nvPr>
            <p:ph idx="1"/>
          </p:nvPr>
        </p:nvSpPr>
        <p:spPr/>
        <p:txBody>
          <a:bodyPr>
            <a:normAutofit fontScale="92500" lnSpcReduction="20000"/>
          </a:bodyPr>
          <a:lstStyle/>
          <a:p>
            <a:r>
              <a:rPr lang="fr-FR" b="1" dirty="0" smtClean="0"/>
              <a:t>Objectif :</a:t>
            </a:r>
            <a:r>
              <a:rPr lang="fr-FR" dirty="0" smtClean="0"/>
              <a:t> Prévenir les pollutions accidentelles ou récentes.</a:t>
            </a:r>
          </a:p>
          <a:p>
            <a:r>
              <a:rPr lang="fr-FR" dirty="0" smtClean="0"/>
              <a:t>Il englobe le périmètre immédiat.</a:t>
            </a:r>
          </a:p>
          <a:p>
            <a:r>
              <a:rPr lang="fr-FR" dirty="0" smtClean="0"/>
              <a:t>Les activités humaines sont </a:t>
            </a:r>
            <a:r>
              <a:rPr lang="fr-FR" b="1" dirty="0" smtClean="0"/>
              <a:t>réglementées et limitées</a:t>
            </a:r>
            <a:r>
              <a:rPr lang="fr-FR" dirty="0" smtClean="0"/>
              <a:t>.</a:t>
            </a:r>
          </a:p>
          <a:p>
            <a:r>
              <a:rPr lang="fr-FR" dirty="0" smtClean="0"/>
              <a:t>Interdiction ou restriction des :</a:t>
            </a:r>
          </a:p>
          <a:p>
            <a:pPr lvl="1"/>
            <a:r>
              <a:rPr lang="fr-FR" dirty="0" smtClean="0"/>
              <a:t>épandages de boues ou d’engrais chimiques,</a:t>
            </a:r>
          </a:p>
          <a:p>
            <a:pPr lvl="1"/>
            <a:r>
              <a:rPr lang="fr-FR" dirty="0" smtClean="0"/>
              <a:t>stockage d’hydrocarbures,</a:t>
            </a:r>
          </a:p>
          <a:p>
            <a:pPr lvl="1"/>
            <a:r>
              <a:rPr lang="fr-FR" dirty="0" smtClean="0"/>
              <a:t>dépotoirs, cimetières, fosses septiques,</a:t>
            </a:r>
          </a:p>
          <a:p>
            <a:pPr lvl="1"/>
            <a:r>
              <a:rPr lang="fr-FR" dirty="0" smtClean="0"/>
              <a:t>élevages intensifs.</a:t>
            </a:r>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5911873"/>
          </a:xfrm>
        </p:spPr>
        <p:txBody>
          <a:bodyPr>
            <a:normAutofit/>
          </a:bodyPr>
          <a:lstStyle/>
          <a:p>
            <a:r>
              <a:rPr lang="fr-FR" b="1" u="sng" dirty="0" smtClean="0">
                <a:solidFill>
                  <a:srgbClr val="993366"/>
                </a:solidFill>
              </a:rPr>
              <a:t>Répartition de l’eau sur la Terre</a:t>
            </a:r>
            <a:endParaRPr lang="fr-FR" dirty="0" smtClean="0"/>
          </a:p>
          <a:p>
            <a:r>
              <a:rPr lang="fr-FR" dirty="0" smtClean="0"/>
              <a:t>1 milliard 340 millions de km</a:t>
            </a:r>
            <a:r>
              <a:rPr lang="fr-FR" baseline="30000" dirty="0" smtClean="0"/>
              <a:t>3</a:t>
            </a:r>
            <a:r>
              <a:rPr lang="fr-FR" dirty="0" smtClean="0"/>
              <a:t>c’est la quantité totale d’eau se trouvant sur notre planète.</a:t>
            </a:r>
          </a:p>
          <a:p>
            <a:r>
              <a:rPr lang="fr-FR" dirty="0" smtClean="0"/>
              <a:t>Les océans, les mers et lacs salés constituent plus de 97 % de ce volume total d’eau ;</a:t>
            </a:r>
          </a:p>
          <a:p>
            <a:r>
              <a:rPr lang="fr-FR" dirty="0" smtClean="0"/>
              <a:t>Il reste que   2,8 %  sous forme d’eau douce dont 2,2 % sur les glaciers et calottes polaires .</a:t>
            </a:r>
          </a:p>
          <a:p>
            <a:r>
              <a:rPr lang="fr-FR" dirty="0" smtClean="0"/>
              <a:t> alors on a  seulement 0,6 % qui sont répartis entre l’atmosphère et les eaux continentales constituées</a:t>
            </a:r>
          </a:p>
          <a:p>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Dimension :</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lvl="1"/>
            <a:r>
              <a:rPr lang="fr-FR" dirty="0" smtClean="0"/>
              <a:t>Déterminée par des </a:t>
            </a:r>
            <a:r>
              <a:rPr lang="fr-FR" b="1" dirty="0" smtClean="0"/>
              <a:t>études hydrogéologiques</a:t>
            </a:r>
            <a:r>
              <a:rPr lang="fr-FR" dirty="0" smtClean="0"/>
              <a:t>, en fonction du </a:t>
            </a:r>
            <a:r>
              <a:rPr lang="fr-FR" b="1" dirty="0" smtClean="0"/>
              <a:t>temps de transfert de l’eau vers le captage</a:t>
            </a:r>
            <a:r>
              <a:rPr lang="fr-FR" dirty="0" smtClean="0"/>
              <a:t>.</a:t>
            </a:r>
          </a:p>
          <a:p>
            <a:pPr lvl="1"/>
            <a:r>
              <a:rPr lang="fr-FR" dirty="0" smtClean="0"/>
              <a:t>En général : de </a:t>
            </a:r>
            <a:r>
              <a:rPr lang="fr-FR" b="1" dirty="0" smtClean="0"/>
              <a:t>50 à 200 mètres</a:t>
            </a:r>
            <a:r>
              <a:rPr lang="fr-FR" dirty="0" smtClean="0"/>
              <a:t> autour du captage selon la vulnérabilité de la nappe.</a:t>
            </a:r>
          </a:p>
          <a:p>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3. Périmètre de protection éloignée</a:t>
            </a:r>
            <a:br>
              <a:rPr lang="fr-FR" b="1" dirty="0" smtClean="0"/>
            </a:br>
            <a:endParaRPr lang="fr-FR" dirty="0"/>
          </a:p>
        </p:txBody>
      </p:sp>
      <p:sp>
        <p:nvSpPr>
          <p:cNvPr id="3" name="Espace réservé du contenu 2"/>
          <p:cNvSpPr>
            <a:spLocks noGrp="1"/>
          </p:cNvSpPr>
          <p:nvPr>
            <p:ph idx="1"/>
          </p:nvPr>
        </p:nvSpPr>
        <p:spPr/>
        <p:txBody>
          <a:bodyPr>
            <a:normAutofit lnSpcReduction="10000"/>
          </a:bodyPr>
          <a:lstStyle/>
          <a:p>
            <a:r>
              <a:rPr lang="fr-FR" b="1" dirty="0" smtClean="0"/>
              <a:t>Objectif :</a:t>
            </a:r>
            <a:r>
              <a:rPr lang="fr-FR" dirty="0" smtClean="0"/>
              <a:t> Contrôler les sources de pollution à plus grande distance.</a:t>
            </a:r>
          </a:p>
          <a:p>
            <a:r>
              <a:rPr lang="fr-FR" dirty="0" smtClean="0"/>
              <a:t>Couvre l’ensemble du </a:t>
            </a:r>
            <a:r>
              <a:rPr lang="fr-FR" b="1" dirty="0" smtClean="0"/>
              <a:t>bassin d’alimentation du captage</a:t>
            </a:r>
            <a:r>
              <a:rPr lang="fr-FR" dirty="0" smtClean="0"/>
              <a:t> (zone de recharge de la nappe).</a:t>
            </a:r>
          </a:p>
          <a:p>
            <a:r>
              <a:rPr lang="fr-FR" dirty="0" smtClean="0"/>
              <a:t>Les activités polluantes sont </a:t>
            </a:r>
            <a:r>
              <a:rPr lang="fr-FR" b="1" dirty="0" smtClean="0"/>
              <a:t>soumis à autorisation et surveillance</a:t>
            </a:r>
            <a:r>
              <a:rPr lang="fr-FR" dirty="0" smtClean="0"/>
              <a:t>.</a:t>
            </a:r>
          </a:p>
          <a:p>
            <a:r>
              <a:rPr lang="fr-FR" dirty="0" smtClean="0"/>
              <a:t>Des mesures d’aménagement du territoire peuvent y être imposées (zonage, réglementation agricole, rejets industriels…).</a:t>
            </a:r>
          </a:p>
          <a:p>
            <a:endParaRPr lang="fr-F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rcRect/>
          <a:stretch>
            <a:fillRect/>
          </a:stretch>
        </p:blipFill>
        <p:spPr bwMode="auto">
          <a:xfrm>
            <a:off x="1785918" y="857232"/>
            <a:ext cx="6572296" cy="52149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t>Champ d'application de la réglementation sur les périmètres de protection des captages d'eau</a:t>
            </a:r>
          </a:p>
        </p:txBody>
      </p:sp>
      <p:sp>
        <p:nvSpPr>
          <p:cNvPr id="3" name="Espace réservé du contenu 2"/>
          <p:cNvSpPr>
            <a:spLocks noGrp="1"/>
          </p:cNvSpPr>
          <p:nvPr>
            <p:ph idx="1"/>
          </p:nvPr>
        </p:nvSpPr>
        <p:spPr/>
        <p:txBody>
          <a:bodyPr>
            <a:normAutofit fontScale="92500" lnSpcReduction="10000"/>
          </a:bodyPr>
          <a:lstStyle/>
          <a:p>
            <a:r>
              <a:rPr lang="fr-FR" dirty="0"/>
              <a:t>Les captages d'eau, qu'ils soient souterrains ou superficiels</a:t>
            </a:r>
            <a:r>
              <a:rPr lang="fr-FR" dirty="0" smtClean="0"/>
              <a:t>,</a:t>
            </a:r>
            <a:r>
              <a:rPr lang="fr-FR" dirty="0"/>
              <a:t> </a:t>
            </a:r>
            <a:endParaRPr lang="fr-FR" dirty="0" smtClean="0"/>
          </a:p>
          <a:p>
            <a:r>
              <a:rPr lang="fr-FR" dirty="0"/>
              <a:t>La protection qualitative autour des captages d'eaux minérales naturelles et d'eau de source</a:t>
            </a:r>
            <a:endParaRPr lang="fr-FR" dirty="0" smtClean="0"/>
          </a:p>
          <a:p>
            <a:r>
              <a:rPr lang="fr-FR" dirty="0" smtClean="0"/>
              <a:t>les </a:t>
            </a:r>
            <a:r>
              <a:rPr lang="fr-FR" dirty="0"/>
              <a:t>forages et les puits de mobilisation des eaux souterraines, ainsi que les barrages, les retenues collinaires et les prises d'eau de mobilisation des eaux superficielles, font l'objet d'une protection qualitative par l'établissement de périmètres de protection immédiate, rapprochée et éloignée.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La protection qualitative autour des parties vulnérables des nappes d'eau souterraine ou des oueds est assurée exclusivement par l'établissement d'un périmètre de protection rapprochée et d'un périmètre de protection éloignée.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ouvrages ou installations hydrauliques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a:t>des ouvrages ou installations hydrauliques, tels que les stations de traitement d'eau, les installations de dessalement d'eau de mer, les stations de déminéralisation d'eau saumâtre et les réservoirs de stockage d'eau, ne sont pas exposés à un risque de dégradation de la qualité de l'eau par migration souterraine ou superficielle de substances polluantes, la protection qualitative autour de ces ouvrages et installations est assurée exclusivement par l'établissement d'un périmètre de protection immédiate.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000108"/>
          </a:xfrm>
        </p:spPr>
        <p:txBody>
          <a:bodyPr>
            <a:normAutofit/>
          </a:bodyPr>
          <a:lstStyle/>
          <a:p>
            <a:r>
              <a:rPr lang="fr-FR" dirty="0" smtClean="0"/>
              <a:t>Les superficie du  PPC</a:t>
            </a:r>
            <a:endParaRPr lang="fr-FR" dirty="0"/>
          </a:p>
        </p:txBody>
      </p:sp>
      <p:sp>
        <p:nvSpPr>
          <p:cNvPr id="3" name="Espace réservé du contenu 2"/>
          <p:cNvSpPr>
            <a:spLocks noGrp="1"/>
          </p:cNvSpPr>
          <p:nvPr>
            <p:ph idx="1"/>
          </p:nvPr>
        </p:nvSpPr>
        <p:spPr>
          <a:xfrm>
            <a:off x="214282" y="785794"/>
            <a:ext cx="8686800" cy="6072206"/>
          </a:xfrm>
        </p:spPr>
        <p:txBody>
          <a:bodyPr>
            <a:normAutofit/>
          </a:bodyPr>
          <a:lstStyle/>
          <a:p>
            <a:r>
              <a:rPr lang="fr-FR" dirty="0" smtClean="0"/>
              <a:t>Périmètre de protection immédiate (PPI) : 500 mètres carré </a:t>
            </a:r>
          </a:p>
          <a:p>
            <a:r>
              <a:rPr lang="fr-FR" dirty="0" smtClean="0"/>
              <a:t>Périmètre de protection rapprochée (PPR) : 1 000 mètres carré </a:t>
            </a:r>
          </a:p>
          <a:p>
            <a:r>
              <a:rPr lang="fr-FR" dirty="0" smtClean="0"/>
              <a:t>Périmètre de protection éloignée (PPE) : 10 000 mètres carré </a:t>
            </a:r>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143116"/>
            <a:ext cx="8229600" cy="1143000"/>
          </a:xfrm>
        </p:spPr>
        <p:txBody>
          <a:bodyPr>
            <a:normAutofit fontScale="90000"/>
          </a:bodyPr>
          <a:lstStyle/>
          <a:p>
            <a:r>
              <a:rPr lang="fr-FR" dirty="0" smtClean="0"/>
              <a:t>Chapitre 3 : Surexploitation des eaux</a:t>
            </a:r>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7290" y="285728"/>
            <a:ext cx="7498080" cy="1417638"/>
          </a:xfrm>
        </p:spPr>
        <p:txBody>
          <a:bodyPr>
            <a:normAutofit fontScale="90000"/>
          </a:bodyPr>
          <a:lstStyle/>
          <a:p>
            <a:r>
              <a:rPr lang="fr-FR" dirty="0" smtClean="0"/>
              <a:t>Chapitre 3 : Surexploitation des eaux</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smtClean="0"/>
              <a:t>La surexploitation des ressources en eau est un problème mondial. Selon l'Organisation des Nations Unies, environ 2,2 milliards de personnes vivent dans des pays où la demande en eau dépasse l'offre. Cette situation est particulièrement préoccupante dans les régions arides et semi-arides, où la population est en croissance et où les ressources en eau sont limitées.</a:t>
            </a:r>
          </a:p>
          <a:p>
            <a:endParaRPr lang="fr-F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a:t>
            </a:r>
            <a:endParaRPr lang="fr-FR" dirty="0"/>
          </a:p>
        </p:txBody>
      </p:sp>
      <p:sp>
        <p:nvSpPr>
          <p:cNvPr id="3" name="Espace réservé du contenu 2"/>
          <p:cNvSpPr>
            <a:spLocks noGrp="1"/>
          </p:cNvSpPr>
          <p:nvPr>
            <p:ph idx="1"/>
          </p:nvPr>
        </p:nvSpPr>
        <p:spPr/>
        <p:txBody>
          <a:bodyPr/>
          <a:lstStyle/>
          <a:p>
            <a:r>
              <a:rPr lang="fr-FR" dirty="0" smtClean="0"/>
              <a:t>La surexploitation des ressources en eau est un problème qui se produit lorsque la quantité d'eau utilisée par les humains est supérieure à la quantité d'eau disponible. Cela peut se produire à l'échelle locale ou mondiale, et temporairement ou de manière permanente.</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0"/>
            <a:ext cx="7498080" cy="1143000"/>
          </a:xfrm>
        </p:spPr>
        <p:txBody>
          <a:bodyPr>
            <a:normAutofit fontScale="90000"/>
          </a:bodyPr>
          <a:lstStyle/>
          <a:p>
            <a:r>
              <a:rPr lang="fr-FR" b="1" u="sng" dirty="0" smtClean="0">
                <a:solidFill>
                  <a:srgbClr val="993366"/>
                </a:solidFill>
              </a:rPr>
              <a:t>La répartition des eaux utilisable sur le globe terrestre</a:t>
            </a:r>
            <a:endParaRPr lang="fr-FR" b="1" u="sng" dirty="0">
              <a:solidFill>
                <a:srgbClr val="993366"/>
              </a:solidFill>
            </a:endParaRPr>
          </a:p>
        </p:txBody>
      </p:sp>
      <p:pic>
        <p:nvPicPr>
          <p:cNvPr id="1029" name="Picture 5"/>
          <p:cNvPicPr>
            <a:picLocks noGrp="1" noChangeAspect="1" noChangeArrowheads="1"/>
          </p:cNvPicPr>
          <p:nvPr>
            <p:ph sz="quarter" idx="1"/>
          </p:nvPr>
        </p:nvPicPr>
        <p:blipFill>
          <a:blip r:embed="rId2" cstate="print"/>
          <a:srcRect/>
          <a:stretch>
            <a:fillRect/>
          </a:stretch>
        </p:blipFill>
        <p:spPr bwMode="auto">
          <a:xfrm>
            <a:off x="428596" y="1285860"/>
            <a:ext cx="8358246" cy="55721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 calcmode="lin" valueType="num">
                                      <p:cBhvr additive="base">
                                        <p:cTn id="12" dur="500" fill="hold"/>
                                        <p:tgtEl>
                                          <p:spTgt spid="1029"/>
                                        </p:tgtEl>
                                        <p:attrNameLst>
                                          <p:attrName>ppt_x</p:attrName>
                                        </p:attrNameLst>
                                      </p:cBhvr>
                                      <p:tavLst>
                                        <p:tav tm="0">
                                          <p:val>
                                            <p:strVal val="#ppt_x"/>
                                          </p:val>
                                        </p:tav>
                                        <p:tav tm="100000">
                                          <p:val>
                                            <p:strVal val="#ppt_x"/>
                                          </p:val>
                                        </p:tav>
                                      </p:tavLst>
                                    </p:anim>
                                    <p:anim calcmode="lin" valueType="num">
                                      <p:cBhvr additive="base">
                                        <p:cTn id="13"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Définitions:</a:t>
            </a:r>
            <a:endParaRPr lang="fr-FR" dirty="0"/>
          </a:p>
        </p:txBody>
      </p:sp>
      <p:sp>
        <p:nvSpPr>
          <p:cNvPr id="3" name="Espace réservé du contenu 2"/>
          <p:cNvSpPr>
            <a:spLocks noGrp="1"/>
          </p:cNvSpPr>
          <p:nvPr>
            <p:ph idx="1"/>
          </p:nvPr>
        </p:nvSpPr>
        <p:spPr>
          <a:xfrm>
            <a:off x="1435608" y="1447800"/>
            <a:ext cx="7498080" cy="5124472"/>
          </a:xfrm>
        </p:spPr>
        <p:txBody>
          <a:bodyPr>
            <a:normAutofit/>
          </a:bodyPr>
          <a:lstStyle/>
          <a:p>
            <a:r>
              <a:rPr lang="fr-FR" dirty="0" smtClean="0"/>
              <a:t>Demande d'eau : quantité d'eau utilisée par les humains, notamment pour l'agriculture, l'industrie et les ménages.</a:t>
            </a:r>
          </a:p>
          <a:p>
            <a:r>
              <a:rPr lang="fr-FR" dirty="0" smtClean="0"/>
              <a:t>Offre d'eau : quantité d'eau disponible pour être utilisée. Elle comprend l'eau de surface, l'eau souterraine et les eaux non conventionnelles.</a:t>
            </a:r>
          </a:p>
          <a:p>
            <a:endParaRPr lang="fr-F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Types de surexploitation</a:t>
            </a:r>
            <a:r>
              <a:rPr lang="fr-FR" dirty="0" smtClean="0"/>
              <a:t/>
            </a:r>
            <a:br>
              <a:rPr lang="fr-FR" dirty="0" smtClean="0"/>
            </a:br>
            <a:endParaRPr lang="fr-FR" dirty="0"/>
          </a:p>
        </p:txBody>
      </p:sp>
      <p:sp>
        <p:nvSpPr>
          <p:cNvPr id="3" name="Espace réservé du contenu 2"/>
          <p:cNvSpPr>
            <a:spLocks noGrp="1"/>
          </p:cNvSpPr>
          <p:nvPr>
            <p:ph idx="1"/>
          </p:nvPr>
        </p:nvSpPr>
        <p:spPr>
          <a:xfrm>
            <a:off x="1071538" y="1000108"/>
            <a:ext cx="8072462" cy="5500726"/>
          </a:xfrm>
        </p:spPr>
        <p:txBody>
          <a:bodyPr>
            <a:normAutofit/>
          </a:bodyPr>
          <a:lstStyle/>
          <a:p>
            <a:r>
              <a:rPr lang="fr-FR" dirty="0" smtClean="0"/>
              <a:t>Il existe deux principaux types de surexploitation des ressources en eau :</a:t>
            </a:r>
          </a:p>
          <a:p>
            <a:pPr lvl="0"/>
            <a:r>
              <a:rPr lang="fr-FR" dirty="0" smtClean="0"/>
              <a:t>La surexploitation quantitative se produit lorsque la quantité d'eau prélevée est supérieure à la quantité d'eau disponible pour une utilisation humaine.</a:t>
            </a:r>
          </a:p>
          <a:p>
            <a:pPr lvl="0"/>
            <a:r>
              <a:rPr lang="fr-FR" dirty="0" smtClean="0"/>
              <a:t>La surexploitation qualitative se produit lorsque la qualité de l'eau est dégradée par des activités humaines.</a:t>
            </a:r>
          </a:p>
          <a:p>
            <a:endParaRPr lang="fr-F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causes de la surexploitations </a:t>
            </a:r>
            <a:endParaRPr lang="fr-F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000100" y="1285860"/>
            <a:ext cx="4643470" cy="35337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5857884" y="1214422"/>
            <a:ext cx="2786082" cy="3714776"/>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Principaux facteurs</a:t>
            </a:r>
            <a:endParaRPr lang="fr-FR" dirty="0"/>
          </a:p>
        </p:txBody>
      </p:sp>
      <p:sp>
        <p:nvSpPr>
          <p:cNvPr id="3" name="Espace réservé du contenu 2"/>
          <p:cNvSpPr>
            <a:spLocks noGrp="1"/>
          </p:cNvSpPr>
          <p:nvPr>
            <p:ph idx="1"/>
          </p:nvPr>
        </p:nvSpPr>
        <p:spPr/>
        <p:txBody>
          <a:bodyPr/>
          <a:lstStyle/>
          <a:p>
            <a:r>
              <a:rPr lang="fr-FR" dirty="0" smtClean="0"/>
              <a:t>Les principaux facteurs qui contribuent à la surexploitation des ressources en eau sont les suivants :</a:t>
            </a:r>
          </a:p>
          <a:p>
            <a:r>
              <a:rPr lang="fr-FR" dirty="0" smtClean="0"/>
              <a:t>La croissance démographique</a:t>
            </a:r>
          </a:p>
          <a:p>
            <a:r>
              <a:rPr lang="fr-FR" dirty="0" smtClean="0"/>
              <a:t>Le changement climatique</a:t>
            </a:r>
          </a:p>
          <a:p>
            <a:r>
              <a:rPr lang="fr-FR" dirty="0" smtClean="0"/>
              <a:t>L'urbanisation</a:t>
            </a:r>
          </a:p>
          <a:p>
            <a:r>
              <a:rPr lang="fr-FR" dirty="0" smtClean="0"/>
              <a:t>L'agriculture</a:t>
            </a:r>
          </a:p>
          <a:p>
            <a:endParaRPr lang="fr-F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Croissance démographique</a:t>
            </a:r>
            <a:endParaRPr lang="fr-FR" dirty="0"/>
          </a:p>
        </p:txBody>
      </p:sp>
      <p:sp>
        <p:nvSpPr>
          <p:cNvPr id="3" name="Espace réservé du contenu 2"/>
          <p:cNvSpPr>
            <a:spLocks noGrp="1"/>
          </p:cNvSpPr>
          <p:nvPr>
            <p:ph idx="1"/>
          </p:nvPr>
        </p:nvSpPr>
        <p:spPr/>
        <p:txBody>
          <a:bodyPr/>
          <a:lstStyle/>
          <a:p>
            <a:r>
              <a:rPr lang="fr-FR" dirty="0" smtClean="0"/>
              <a:t>L'augmentation de la population mondiale entraîne une augmentation de la demande en eau pour les besoins domestiques, agricoles et industriels.</a:t>
            </a:r>
          </a:p>
          <a:p>
            <a:endParaRPr lang="fr-FR" dirty="0"/>
          </a:p>
        </p:txBody>
      </p:sp>
      <p:pic>
        <p:nvPicPr>
          <p:cNvPr id="5123" name="Picture 3"/>
          <p:cNvPicPr>
            <a:picLocks noChangeAspect="1" noChangeArrowheads="1"/>
          </p:cNvPicPr>
          <p:nvPr/>
        </p:nvPicPr>
        <p:blipFill>
          <a:blip r:embed="rId2" cstate="print"/>
          <a:srcRect/>
          <a:stretch>
            <a:fillRect/>
          </a:stretch>
        </p:blipFill>
        <p:spPr bwMode="auto">
          <a:xfrm>
            <a:off x="1214414" y="3500438"/>
            <a:ext cx="3857652" cy="3143272"/>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cstate="print"/>
          <a:srcRect/>
          <a:stretch>
            <a:fillRect/>
          </a:stretch>
        </p:blipFill>
        <p:spPr bwMode="auto">
          <a:xfrm>
            <a:off x="5572132" y="3571876"/>
            <a:ext cx="3000396" cy="3071834"/>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Changement climatique</a:t>
            </a:r>
            <a:br>
              <a:rPr lang="fr-FR" dirty="0" smtClean="0"/>
            </a:br>
            <a:endParaRPr lang="fr-FR" dirty="0"/>
          </a:p>
        </p:txBody>
      </p:sp>
      <p:sp>
        <p:nvSpPr>
          <p:cNvPr id="3" name="Espace réservé du contenu 2"/>
          <p:cNvSpPr>
            <a:spLocks noGrp="1"/>
          </p:cNvSpPr>
          <p:nvPr>
            <p:ph idx="1"/>
          </p:nvPr>
        </p:nvSpPr>
        <p:spPr>
          <a:xfrm>
            <a:off x="1428728" y="1500174"/>
            <a:ext cx="7498080" cy="4800600"/>
          </a:xfrm>
        </p:spPr>
        <p:txBody>
          <a:bodyPr/>
          <a:lstStyle/>
          <a:p>
            <a:r>
              <a:rPr lang="fr-FR" dirty="0" smtClean="0"/>
              <a:t>Les changements climatiques entraînent des variations dans les précipitations et des sécheresses plus fréquentes, ce qui peut réduire la disponibilité de l'eau.</a:t>
            </a:r>
          </a:p>
          <a:p>
            <a:endParaRPr lang="fr-FR" dirty="0" smtClean="0"/>
          </a:p>
          <a:p>
            <a:endParaRPr lang="fr-FR" dirty="0"/>
          </a:p>
        </p:txBody>
      </p:sp>
      <p:pic>
        <p:nvPicPr>
          <p:cNvPr id="6148" name="Picture 4"/>
          <p:cNvPicPr>
            <a:picLocks noChangeAspect="1" noChangeArrowheads="1"/>
          </p:cNvPicPr>
          <p:nvPr/>
        </p:nvPicPr>
        <p:blipFill>
          <a:blip r:embed="rId2" cstate="print"/>
          <a:srcRect/>
          <a:stretch>
            <a:fillRect/>
          </a:stretch>
        </p:blipFill>
        <p:spPr bwMode="auto">
          <a:xfrm>
            <a:off x="3071802" y="4143380"/>
            <a:ext cx="3500462" cy="2043115"/>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Urbanisation</a:t>
            </a:r>
            <a:endParaRPr lang="fr-F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714480" y="2928934"/>
            <a:ext cx="5857916" cy="3676664"/>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L'urbanisation entraîne une augmentation de la demande en eau pour les besoins domestiques, industriels et commerciaux.</a:t>
            </a:r>
            <a:endParaRPr lang="fr-F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4929222" cy="1143000"/>
          </a:xfrm>
        </p:spPr>
        <p:txBody>
          <a:bodyPr/>
          <a:lstStyle/>
          <a:p>
            <a:r>
              <a:rPr lang="fr-FR" dirty="0" smtClean="0"/>
              <a:t>Agriculture</a:t>
            </a:r>
            <a:endParaRPr lang="fr-FR"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5715009" y="214290"/>
            <a:ext cx="3428992" cy="2500330"/>
          </a:xfrm>
          <a:prstGeom prst="rect">
            <a:avLst/>
          </a:prstGeom>
          <a:noFill/>
          <a:ln w="9525">
            <a:noFill/>
            <a:miter lim="800000"/>
            <a:headEnd/>
            <a:tailEnd/>
          </a:ln>
          <a:effectLst/>
        </p:spPr>
      </p:pic>
      <p:sp>
        <p:nvSpPr>
          <p:cNvPr id="8195" name="Rectangle 3"/>
          <p:cNvSpPr>
            <a:spLocks noChangeArrowheads="1"/>
          </p:cNvSpPr>
          <p:nvPr/>
        </p:nvSpPr>
        <p:spPr bwMode="auto">
          <a:xfrm>
            <a:off x="0" y="1500174"/>
            <a:ext cx="557216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rgbClr val="1F1F1F"/>
                </a:solidFill>
                <a:effectLst/>
                <a:latin typeface="Times New Roman" pitchFamily="18" charset="0"/>
                <a:ea typeface="Times New Roman" pitchFamily="18" charset="0"/>
                <a:cs typeface="Times New Roman" pitchFamily="18" charset="0"/>
              </a:rPr>
              <a:t>L'agriculture est un secteur important de l'économie mondiale et elle est responsable d'une grande partie de la consommation d'eau. L'agriculture nécessite une grande quantité d'eau pour irriguer les cultures, notamment dans les régions arides et semi-arides.</a:t>
            </a:r>
            <a:endParaRPr kumimoji="0" lang="fr-FR"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pollution</a:t>
            </a:r>
            <a:endParaRPr lang="fr-FR" dirty="0"/>
          </a:p>
        </p:txBody>
      </p:sp>
      <p:sp>
        <p:nvSpPr>
          <p:cNvPr id="3" name="Espace réservé du contenu 2"/>
          <p:cNvSpPr>
            <a:spLocks noGrp="1"/>
          </p:cNvSpPr>
          <p:nvPr>
            <p:ph idx="1"/>
          </p:nvPr>
        </p:nvSpPr>
        <p:spPr/>
        <p:txBody>
          <a:bodyPr/>
          <a:lstStyle/>
          <a:p>
            <a:r>
              <a:rPr lang="fr-FR" dirty="0" smtClean="0"/>
              <a:t> La pollution de l'eau peut réduire la quantité d'eau disponible pour les besoins humains</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ésultat de recherche d'images pour &quot;la répartition de l'eau douce dans le monde&quot;"/>
          <p:cNvPicPr>
            <a:picLocks noGrp="1" noChangeAspect="1" noChangeArrowheads="1"/>
          </p:cNvPicPr>
          <p:nvPr>
            <p:ph sz="quarter" idx="1"/>
          </p:nvPr>
        </p:nvPicPr>
        <p:blipFill>
          <a:blip r:embed="rId2" cstate="print"/>
          <a:srcRect/>
          <a:stretch>
            <a:fillRect/>
          </a:stretch>
        </p:blipFill>
        <p:spPr bwMode="auto">
          <a:xfrm>
            <a:off x="785786" y="928670"/>
            <a:ext cx="6929486" cy="5143536"/>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L'inefficacité de l'utilisation de l'eau</a:t>
            </a:r>
            <a:endParaRPr lang="fr-FR" dirty="0"/>
          </a:p>
        </p:txBody>
      </p:sp>
      <p:sp>
        <p:nvSpPr>
          <p:cNvPr id="3" name="Espace réservé du contenu 2"/>
          <p:cNvSpPr>
            <a:spLocks noGrp="1"/>
          </p:cNvSpPr>
          <p:nvPr>
            <p:ph idx="1"/>
          </p:nvPr>
        </p:nvSpPr>
        <p:spPr/>
        <p:txBody>
          <a:bodyPr>
            <a:normAutofit fontScale="92500" lnSpcReduction="10000"/>
          </a:bodyPr>
          <a:lstStyle/>
          <a:p>
            <a:pPr lvl="0">
              <a:buNone/>
            </a:pPr>
            <a:endParaRPr lang="fr-FR" dirty="0" smtClean="0"/>
          </a:p>
          <a:p>
            <a:pPr lvl="0"/>
            <a:r>
              <a:rPr lang="fr-FR" dirty="0" smtClean="0"/>
              <a:t>L'inefficacité de l'utilisation de l'eau peut entraîner une augmentation de la demande en eau.</a:t>
            </a:r>
          </a:p>
          <a:p>
            <a:pPr lvl="0"/>
            <a:r>
              <a:rPr lang="fr-FR" dirty="0" smtClean="0"/>
              <a:t>L'inefficacité d'utilisation de l'eau se caractérise par une utilisation excessive ou inutile de l'eau, qui peut entraîner une surexploitation des ressources en eau. Il existe de nombreuses causes d'inefficacité d'utilisation de l'eau, notamment :</a:t>
            </a:r>
          </a:p>
          <a:p>
            <a:pPr lvl="0">
              <a:buNone/>
            </a:pPr>
            <a:endParaRPr lang="fr-FR" dirty="0" smtClean="0"/>
          </a:p>
          <a:p>
            <a:pPr>
              <a:buNone/>
            </a:pPr>
            <a:endParaRPr lang="fr-F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causes d'inefficacité d'utilisation de l'eau, notamment :</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Des techniques d'irrigation inefficaces, qui peuvent entraîner une perte d'eau importante.</a:t>
            </a:r>
          </a:p>
          <a:p>
            <a:r>
              <a:rPr lang="fr-FR" dirty="0" smtClean="0"/>
              <a:t>Des fuites dans les canalisations, qui peuvent représenter une part importante de la consommation totale.</a:t>
            </a:r>
          </a:p>
          <a:p>
            <a:r>
              <a:rPr lang="fr-FR" dirty="0" smtClean="0"/>
              <a:t>Une mauvaise gestion des eaux usées, qui peut entraîner une pollution des ressources en eau.</a:t>
            </a:r>
          </a:p>
          <a:p>
            <a:r>
              <a:rPr lang="fr-FR" dirty="0" smtClean="0"/>
              <a:t>Une consommation d'eau domestique excessive, due à des habitudes de consommation inefficaces.</a:t>
            </a:r>
          </a:p>
          <a:p>
            <a:endParaRPr lang="fr-F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mauvaise gestion des ressources en eau</a:t>
            </a:r>
            <a:endParaRPr lang="fr-FR" dirty="0"/>
          </a:p>
        </p:txBody>
      </p:sp>
      <p:sp>
        <p:nvSpPr>
          <p:cNvPr id="3" name="Espace réservé du contenu 2"/>
          <p:cNvSpPr>
            <a:spLocks noGrp="1"/>
          </p:cNvSpPr>
          <p:nvPr>
            <p:ph idx="1"/>
          </p:nvPr>
        </p:nvSpPr>
        <p:spPr/>
        <p:txBody>
          <a:bodyPr/>
          <a:lstStyle/>
          <a:p>
            <a:pPr lvl="0"/>
            <a:r>
              <a:rPr lang="fr-FR" dirty="0" smtClean="0"/>
              <a:t>  Une mauvaise gestion des ressources en eau peut entraîner une surexploitation des ressources en eau.</a:t>
            </a:r>
          </a:p>
          <a:p>
            <a:endParaRPr lang="fr-F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417638"/>
          </a:xfrm>
        </p:spPr>
        <p:txBody>
          <a:bodyPr>
            <a:normAutofit fontScale="90000"/>
          </a:bodyPr>
          <a:lstStyle/>
          <a:p>
            <a:r>
              <a:rPr lang="fr-FR" sz="3600" dirty="0" smtClean="0"/>
              <a:t>Des exemples sur la mauvaise gestion de l'eau qui peut provoquer une surexploitation d'eau</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r>
              <a:rPr lang="fr-FR" dirty="0" smtClean="0"/>
              <a:t>L'absence de régulation de l'utilisation de l'eau peut conduire à une surexploitation, notamment dans les secteurs de l'agriculture et de l'industrie. En l'absence de quotas ou de taxes sur l'eau, les utilisateurs ont tendance à en consommer plus qu'ils n'en ont besoin.</a:t>
            </a:r>
          </a:p>
          <a:p>
            <a:endParaRPr lang="fr-F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pratiques agricoles non durables :</a:t>
            </a:r>
            <a:endParaRPr lang="fr-FR" dirty="0"/>
          </a:p>
        </p:txBody>
      </p:sp>
      <p:sp>
        <p:nvSpPr>
          <p:cNvPr id="3" name="Espace réservé du contenu 2"/>
          <p:cNvSpPr>
            <a:spLocks noGrp="1"/>
          </p:cNvSpPr>
          <p:nvPr>
            <p:ph idx="1"/>
          </p:nvPr>
        </p:nvSpPr>
        <p:spPr/>
        <p:txBody>
          <a:bodyPr/>
          <a:lstStyle/>
          <a:p>
            <a:pPr lvl="0"/>
            <a:r>
              <a:rPr lang="fr-FR" dirty="0" smtClean="0"/>
              <a:t>L'agriculture intensive, qui utilise de grandes quantités d'eau et de pesticides, peut contribuer à la surexploitation des ressources en eau.</a:t>
            </a:r>
          </a:p>
          <a:p>
            <a:endParaRPr lang="fr-F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Les pratiques agricoles non durables sont des méthodes utilisées dans l'agriculture qui ont un impact négatif sur l'environnement ou la santé humaine. Elles peuvent entraîner une diminution de la productivité des terres, une pollution des sols et des eaux, ou une perte de biodiversité.</a:t>
            </a:r>
            <a:endParaRPr lang="fr-F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Quelques exemples de pratiques agricoles non durables :</a:t>
            </a:r>
            <a:br>
              <a:rPr lang="fr-FR" dirty="0" smtClean="0"/>
            </a:br>
            <a:endParaRPr lang="fr-FR" dirty="0"/>
          </a:p>
        </p:txBody>
      </p:sp>
      <p:sp>
        <p:nvSpPr>
          <p:cNvPr id="3" name="Espace réservé du contenu 2"/>
          <p:cNvSpPr>
            <a:spLocks noGrp="1"/>
          </p:cNvSpPr>
          <p:nvPr>
            <p:ph idx="1"/>
          </p:nvPr>
        </p:nvSpPr>
        <p:spPr>
          <a:xfrm>
            <a:off x="285720" y="1285860"/>
            <a:ext cx="8401080" cy="5357850"/>
          </a:xfrm>
        </p:spPr>
        <p:txBody>
          <a:bodyPr>
            <a:normAutofit fontScale="85000" lnSpcReduction="20000"/>
          </a:bodyPr>
          <a:lstStyle/>
          <a:p>
            <a:r>
              <a:rPr lang="fr-FR" dirty="0" smtClean="0"/>
              <a:t>L'utilisation excessive d'engrais et de pesticides peut polluer les sols et les eaux, et nuire à la santé humaine et animale.</a:t>
            </a:r>
          </a:p>
          <a:p>
            <a:r>
              <a:rPr lang="fr-FR" dirty="0" smtClean="0"/>
              <a:t>La monoculture, qui consiste à cultiver une seule culture sur une grande surface, peut entraîner une diminution de la fertilité des sols et une augmentation de la vulnérabilité aux maladies et aux ravageurs.</a:t>
            </a:r>
          </a:p>
          <a:p>
            <a:r>
              <a:rPr lang="fr-FR" dirty="0" smtClean="0"/>
              <a:t>La déforestation, qui consiste à couper des arbres pour faire place à des cultures ou des pâturages, peut entraîner une érosion des sols, une diminution de la biodiversité et un changement climatique.</a:t>
            </a:r>
          </a:p>
          <a:p>
            <a:r>
              <a:rPr lang="fr-FR" dirty="0" smtClean="0"/>
              <a:t>Le surpâturage, qui consiste à laisser trop de bétail paître sur une même surface, peut entraîner une érosion des sols, une diminution de la biodiversité et une pollution des eaux.</a:t>
            </a:r>
          </a:p>
          <a:p>
            <a:endParaRPr lang="fr-F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activités industrielles</a:t>
            </a:r>
            <a:endParaRPr lang="fr-FR" dirty="0"/>
          </a:p>
        </p:txBody>
      </p:sp>
      <p:sp>
        <p:nvSpPr>
          <p:cNvPr id="3" name="Espace réservé du contenu 2"/>
          <p:cNvSpPr>
            <a:spLocks noGrp="1"/>
          </p:cNvSpPr>
          <p:nvPr>
            <p:ph idx="1"/>
          </p:nvPr>
        </p:nvSpPr>
        <p:spPr/>
        <p:txBody>
          <a:bodyPr/>
          <a:lstStyle/>
          <a:p>
            <a:r>
              <a:rPr lang="fr-FR" dirty="0" smtClean="0"/>
              <a:t> Les activités industrielles, telles que la fabrication et l'extraction minière, peuvent également utiliser de grandes quantités d'eau</a:t>
            </a:r>
            <a:endParaRPr lang="fr-F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changements dans les habitudes de consommation</a:t>
            </a:r>
            <a:endParaRPr lang="fr-FR" dirty="0"/>
          </a:p>
        </p:txBody>
      </p:sp>
      <p:sp>
        <p:nvSpPr>
          <p:cNvPr id="3" name="Espace réservé du contenu 2"/>
          <p:cNvSpPr>
            <a:spLocks noGrp="1"/>
          </p:cNvSpPr>
          <p:nvPr>
            <p:ph idx="1"/>
          </p:nvPr>
        </p:nvSpPr>
        <p:spPr/>
        <p:txBody>
          <a:bodyPr/>
          <a:lstStyle/>
          <a:p>
            <a:pPr lvl="0"/>
            <a:r>
              <a:rPr lang="fr-FR" dirty="0" smtClean="0"/>
              <a:t> Les changements dans les habitudes de consommation, tels que la consommation accrue d'eau en bouteille et l'utilisation de produits à base d'eau, peuvent également contribuer à la surexploitation des ressources en eau.</a:t>
            </a:r>
          </a:p>
          <a:p>
            <a:endParaRPr lang="fr-F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impacts de la surexploitation des ressources en eau</a:t>
            </a:r>
            <a:br>
              <a:rPr lang="fr-FR" dirty="0" smtClean="0"/>
            </a:br>
            <a:endParaRPr lang="fr-FR" dirty="0"/>
          </a:p>
        </p:txBody>
      </p:sp>
      <p:sp>
        <p:nvSpPr>
          <p:cNvPr id="3" name="Espace réservé du contenu 2"/>
          <p:cNvSpPr>
            <a:spLocks noGrp="1"/>
          </p:cNvSpPr>
          <p:nvPr>
            <p:ph idx="1"/>
          </p:nvPr>
        </p:nvSpPr>
        <p:spPr/>
        <p:txBody>
          <a:bodyPr/>
          <a:lstStyle/>
          <a:p>
            <a:r>
              <a:rPr lang="fr-FR" dirty="0" smtClean="0"/>
              <a:t>La surexploitation des ressources en eau est un problème grave qui peut avoir des impacts négatifs sur l'environnement, la santé humaine et l'économie.</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0"/>
            <a:ext cx="7467600" cy="6473952"/>
          </a:xfrm>
        </p:spPr>
        <p:txBody>
          <a:bodyPr>
            <a:normAutofit/>
          </a:bodyPr>
          <a:lstStyle/>
          <a:p>
            <a:pPr algn="ctr"/>
            <a:r>
              <a:rPr lang="fr-FR" dirty="0" smtClean="0"/>
              <a:t>Neuf pays détiennent des ressources naturelles renouvelables d’eau douce au monde : le Canada, la Colombie, le Pérou, le Congo, le Brésil, la Russie, les États-Unis, l’Indonésie et l’Inde. Environ 80 pays souffrent de pénurie d’eau dont le Koweït, le Bahreïn, Malte, Gaza, les Émirats Arabes Unis, Singapour, la Jordanie et la Libye.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Impacts sur l'environnement</a:t>
            </a:r>
            <a:br>
              <a:rPr lang="fr-FR" dirty="0" smtClean="0"/>
            </a:br>
            <a:endParaRPr lang="fr-FR" dirty="0"/>
          </a:p>
        </p:txBody>
      </p:sp>
      <p:sp>
        <p:nvSpPr>
          <p:cNvPr id="3" name="Espace réservé du contenu 2"/>
          <p:cNvSpPr>
            <a:spLocks noGrp="1"/>
          </p:cNvSpPr>
          <p:nvPr>
            <p:ph idx="1"/>
          </p:nvPr>
        </p:nvSpPr>
        <p:spPr>
          <a:xfrm>
            <a:off x="1071538" y="1000108"/>
            <a:ext cx="7862150" cy="5643602"/>
          </a:xfrm>
        </p:spPr>
        <p:txBody>
          <a:bodyPr>
            <a:normAutofit fontScale="85000" lnSpcReduction="20000"/>
          </a:bodyPr>
          <a:lstStyle/>
          <a:p>
            <a:r>
              <a:rPr lang="fr-FR" dirty="0" smtClean="0"/>
              <a:t>La surexploitation des ressources en eau peut entraîner une diminution de la qualité de l'eau, une baisse du niveau des nappes phréatiques et une augmentation de la salinité des eaux côtières.</a:t>
            </a:r>
          </a:p>
          <a:p>
            <a:r>
              <a:rPr lang="fr-FR" dirty="0" smtClean="0"/>
              <a:t>Diminution de la qualité de l'eau : la pollution des eaux usées, des pesticides et des herbicides peut rendre l'eau impropre à la consommation humaine, animale et à la baignade.</a:t>
            </a:r>
          </a:p>
          <a:p>
            <a:r>
              <a:rPr lang="fr-FR" dirty="0" smtClean="0"/>
              <a:t>Baisse du niveau des nappes phréatiques : la sécheresse et la diminution de la disponibilité de l'eau pour l'agriculture, l'industrie et les ménages.</a:t>
            </a:r>
          </a:p>
          <a:p>
            <a:r>
              <a:rPr lang="fr-FR" dirty="0" smtClean="0"/>
              <a:t>Augmentation de la salinité des eaux côtières : l'intrusion d'eau de mer dans les nappes phréatiques peut rendre l'eau impropre à la consommation humaine et animale.</a:t>
            </a:r>
          </a:p>
          <a:p>
            <a:endParaRPr lang="fr-F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Impacts sur la santé humaine</a:t>
            </a:r>
            <a:br>
              <a:rPr lang="fr-FR" dirty="0" smtClean="0"/>
            </a:br>
            <a:endParaRPr lang="fr-FR" dirty="0"/>
          </a:p>
        </p:txBody>
      </p:sp>
      <p:sp>
        <p:nvSpPr>
          <p:cNvPr id="3" name="Espace réservé du contenu 2"/>
          <p:cNvSpPr>
            <a:spLocks noGrp="1"/>
          </p:cNvSpPr>
          <p:nvPr>
            <p:ph idx="1"/>
          </p:nvPr>
        </p:nvSpPr>
        <p:spPr/>
        <p:txBody>
          <a:bodyPr>
            <a:normAutofit fontScale="92500" lnSpcReduction="10000"/>
          </a:bodyPr>
          <a:lstStyle/>
          <a:p>
            <a:pPr>
              <a:buNone/>
            </a:pPr>
            <a:endParaRPr lang="fr-FR" dirty="0" smtClean="0"/>
          </a:p>
          <a:p>
            <a:r>
              <a:rPr lang="fr-FR" dirty="0" smtClean="0"/>
              <a:t>La surexploitation des ressources en eau peut entraîner une pénurie d'eau potable, ce qui peut avoir des conséquences graves sur la santé humaine.</a:t>
            </a:r>
          </a:p>
          <a:p>
            <a:r>
              <a:rPr lang="fr-FR" dirty="0" smtClean="0"/>
              <a:t>Pénurie d'eau potable : augmentation des maladies liées à l'eau, telles que la diarrhée, la typhoïde et le choléra.</a:t>
            </a:r>
          </a:p>
          <a:p>
            <a:r>
              <a:rPr lang="fr-FR" dirty="0" smtClean="0"/>
              <a:t>Pollution de l'eau : troubles gastro-intestinaux, problèmes rénaux et cancers.</a:t>
            </a:r>
          </a:p>
          <a:p>
            <a:endParaRPr lang="fr-F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Impacts sur l'économie</a:t>
            </a:r>
            <a:endParaRPr lang="fr-FR" dirty="0"/>
          </a:p>
        </p:txBody>
      </p:sp>
      <p:sp>
        <p:nvSpPr>
          <p:cNvPr id="3" name="Espace réservé du contenu 2"/>
          <p:cNvSpPr>
            <a:spLocks noGrp="1"/>
          </p:cNvSpPr>
          <p:nvPr>
            <p:ph idx="1"/>
          </p:nvPr>
        </p:nvSpPr>
        <p:spPr/>
        <p:txBody>
          <a:bodyPr>
            <a:normAutofit fontScale="92500"/>
          </a:bodyPr>
          <a:lstStyle/>
          <a:p>
            <a:r>
              <a:rPr lang="fr-FR" dirty="0" smtClean="0"/>
              <a:t>La surexploitation des ressources en eau peut entraîner une baisse de la production agricole et industrielle, ce qui peut avoir des conséquences négatives sur l'économie.</a:t>
            </a:r>
          </a:p>
          <a:p>
            <a:r>
              <a:rPr lang="fr-FR" dirty="0" smtClean="0"/>
              <a:t>Baisse de la production agricole : augmentation des prix des aliments et diminution de la disponibilité des aliments.</a:t>
            </a:r>
          </a:p>
          <a:p>
            <a:r>
              <a:rPr lang="fr-FR" dirty="0" smtClean="0"/>
              <a:t>Baisse de la production industrielle : diminution de la croissance économique et de l'emploi.</a:t>
            </a:r>
          </a:p>
          <a:p>
            <a:pPr>
              <a:buNone/>
            </a:pPr>
            <a:endParaRPr lang="fr-F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1538" y="357166"/>
            <a:ext cx="7862150" cy="6215106"/>
          </a:xfrm>
        </p:spPr>
        <p:txBody>
          <a:bodyPr>
            <a:normAutofit fontScale="92500" lnSpcReduction="20000"/>
          </a:bodyPr>
          <a:lstStyle/>
          <a:p>
            <a:r>
              <a:rPr lang="fr-FR" dirty="0" smtClean="0"/>
              <a:t>En plus des impacts mentionnés ci-dessus, la surexploitation des ressources en eau peut avoir d'autres impacts négatifs, notamment :</a:t>
            </a:r>
          </a:p>
          <a:p>
            <a:r>
              <a:rPr lang="fr-FR" dirty="0" smtClean="0"/>
              <a:t>Conflits entre les utilisateurs de l'eau : concurrence entre l'agriculture, l'industrie et les ménages.</a:t>
            </a:r>
          </a:p>
          <a:p>
            <a:r>
              <a:rPr lang="fr-FR" dirty="0" smtClean="0"/>
              <a:t>Migrations : pénurie d'eau peut entraîner des migrations vers des zones où l'eau est plus disponible.</a:t>
            </a:r>
          </a:p>
          <a:p>
            <a:r>
              <a:rPr lang="fr-FR" dirty="0" smtClean="0"/>
              <a:t>impacts sur la biodiversité </a:t>
            </a:r>
          </a:p>
          <a:p>
            <a:r>
              <a:rPr lang="fr-FR" dirty="0" smtClean="0"/>
              <a:t>Impacts sur la sécurité alimentaire : baisse de la production agricole peut avoir des conséquences négatives sur la sécurité alimentaire.</a:t>
            </a:r>
          </a:p>
          <a:p>
            <a:endParaRPr lang="fr-F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786" y="0"/>
            <a:ext cx="8147902" cy="1143000"/>
          </a:xfrm>
        </p:spPr>
        <p:txBody>
          <a:bodyPr>
            <a:noAutofit/>
          </a:bodyPr>
          <a:lstStyle/>
          <a:p>
            <a:r>
              <a:rPr lang="fr-FR" sz="3200" dirty="0" smtClean="0"/>
              <a:t>Les mesures pour prévenir et réduire la surexploitation des ressources en eau</a:t>
            </a:r>
            <a:endParaRPr lang="fr-FR" sz="3200" dirty="0"/>
          </a:p>
        </p:txBody>
      </p:sp>
      <p:sp>
        <p:nvSpPr>
          <p:cNvPr id="3" name="Espace réservé du contenu 2"/>
          <p:cNvSpPr>
            <a:spLocks noGrp="1"/>
          </p:cNvSpPr>
          <p:nvPr>
            <p:ph idx="1"/>
          </p:nvPr>
        </p:nvSpPr>
        <p:spPr>
          <a:xfrm>
            <a:off x="1000100" y="1000108"/>
            <a:ext cx="7933588" cy="5248292"/>
          </a:xfrm>
        </p:spPr>
        <p:txBody>
          <a:bodyPr/>
          <a:lstStyle/>
          <a:p>
            <a:r>
              <a:rPr lang="fr-FR" dirty="0" smtClean="0"/>
              <a:t>Les mesures pour prévenir et réduire la surexploitation des ressources en eau peuvent être regroupées en cinq catégories :</a:t>
            </a:r>
          </a:p>
          <a:p>
            <a:r>
              <a:rPr lang="fr-FR" dirty="0" smtClean="0"/>
              <a:t>L'efficacité de l'utilisation de l'eau</a:t>
            </a:r>
          </a:p>
          <a:p>
            <a:r>
              <a:rPr lang="fr-FR" dirty="0" smtClean="0"/>
              <a:t>La conservation de l'eau</a:t>
            </a:r>
          </a:p>
          <a:p>
            <a:r>
              <a:rPr lang="fr-FR" dirty="0" smtClean="0"/>
              <a:t>L'éducation et la sensibilisation</a:t>
            </a:r>
          </a:p>
          <a:p>
            <a:r>
              <a:rPr lang="fr-FR" dirty="0" smtClean="0"/>
              <a:t>La réglementation</a:t>
            </a:r>
          </a:p>
          <a:p>
            <a:r>
              <a:rPr lang="fr-FR" dirty="0" smtClean="0"/>
              <a:t>L'investissement dans la recherche et le développement</a:t>
            </a:r>
          </a:p>
          <a:p>
            <a:endParaRPr lang="fr-F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L'efficacité de l'utilisation de l'eau</a:t>
            </a:r>
            <a:br>
              <a:rPr lang="fr-FR" dirty="0" smtClean="0"/>
            </a:br>
            <a:endParaRPr lang="fr-FR" dirty="0"/>
          </a:p>
        </p:txBody>
      </p:sp>
      <p:sp>
        <p:nvSpPr>
          <p:cNvPr id="3" name="Espace réservé du contenu 2"/>
          <p:cNvSpPr>
            <a:spLocks noGrp="1"/>
          </p:cNvSpPr>
          <p:nvPr>
            <p:ph idx="1"/>
          </p:nvPr>
        </p:nvSpPr>
        <p:spPr/>
        <p:txBody>
          <a:bodyPr>
            <a:normAutofit fontScale="92500" lnSpcReduction="10000"/>
          </a:bodyPr>
          <a:lstStyle/>
          <a:p>
            <a:pPr>
              <a:buNone/>
            </a:pPr>
            <a:endParaRPr lang="fr-FR" dirty="0" smtClean="0"/>
          </a:p>
          <a:p>
            <a:r>
              <a:rPr lang="fr-FR" dirty="0" smtClean="0"/>
              <a:t>L'efficacité de l'utilisation de l'eau est la clé pour prévenir la surexploitation des ressources en eau. Il est important d'améliorer l'efficacité de l'utilisation de l'eau dans tous les secteurs, notamment l'agriculture, l'industrie et les ménages. Cela peut être fait en utilisant des technologies plus efficaces, en adoptant des pratiques agricoles durables et en changeant les comportements des consommateurs.</a:t>
            </a:r>
          </a:p>
          <a:p>
            <a:endParaRPr lang="fr-F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0"/>
            <a:ext cx="7708392" cy="796908"/>
          </a:xfrm>
        </p:spPr>
        <p:txBody>
          <a:bodyPr>
            <a:normAutofit fontScale="90000"/>
          </a:bodyPr>
          <a:lstStyle/>
          <a:p>
            <a:r>
              <a:rPr lang="fr-FR" dirty="0" smtClean="0"/>
              <a:t>La conservation de l'eau</a:t>
            </a:r>
            <a:br>
              <a:rPr lang="fr-FR" dirty="0" smtClean="0"/>
            </a:br>
            <a:endParaRPr lang="fr-FR" dirty="0"/>
          </a:p>
        </p:txBody>
      </p:sp>
      <p:sp>
        <p:nvSpPr>
          <p:cNvPr id="3" name="Espace réservé du contenu 2"/>
          <p:cNvSpPr>
            <a:spLocks noGrp="1"/>
          </p:cNvSpPr>
          <p:nvPr>
            <p:ph idx="1"/>
          </p:nvPr>
        </p:nvSpPr>
        <p:spPr>
          <a:xfrm>
            <a:off x="0" y="357166"/>
            <a:ext cx="9144000" cy="4000528"/>
          </a:xfrm>
        </p:spPr>
        <p:txBody>
          <a:bodyPr>
            <a:normAutofit/>
          </a:bodyPr>
          <a:lstStyle/>
          <a:p>
            <a:r>
              <a:rPr lang="fr-FR" dirty="0" smtClean="0"/>
              <a:t>La conservation de l'eau est une autre mesure importante pour prévenir la surexploitation des ressources en eau. Il est important de mettre en place des mesures de conservation de l'eau, telles que la réutilisation des eaux usées et la récupération des eaux de pluie. Ces mesures peuvent aider à réduire la demande d'eau et à préserver les ressources en eau.</a:t>
            </a:r>
          </a:p>
          <a:p>
            <a:endParaRPr lang="fr-FR" dirty="0"/>
          </a:p>
        </p:txBody>
      </p:sp>
      <p:pic>
        <p:nvPicPr>
          <p:cNvPr id="60418" name="Picture 2"/>
          <p:cNvPicPr>
            <a:picLocks noChangeAspect="1" noChangeArrowheads="1"/>
          </p:cNvPicPr>
          <p:nvPr/>
        </p:nvPicPr>
        <p:blipFill>
          <a:blip r:embed="rId2" cstate="print"/>
          <a:srcRect/>
          <a:stretch>
            <a:fillRect/>
          </a:stretch>
        </p:blipFill>
        <p:spPr bwMode="auto">
          <a:xfrm>
            <a:off x="2285984" y="4286256"/>
            <a:ext cx="6858016" cy="2571744"/>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L'éducation et la sensibilisation</a:t>
            </a:r>
            <a:br>
              <a:rPr lang="fr-FR" dirty="0" smtClean="0"/>
            </a:br>
            <a:endParaRPr lang="fr-FR" dirty="0"/>
          </a:p>
        </p:txBody>
      </p:sp>
      <p:sp>
        <p:nvSpPr>
          <p:cNvPr id="3" name="Espace réservé du contenu 2"/>
          <p:cNvSpPr>
            <a:spLocks noGrp="1"/>
          </p:cNvSpPr>
          <p:nvPr>
            <p:ph idx="1"/>
          </p:nvPr>
        </p:nvSpPr>
        <p:spPr/>
        <p:txBody>
          <a:bodyPr>
            <a:normAutofit lnSpcReduction="10000"/>
          </a:bodyPr>
          <a:lstStyle/>
          <a:p>
            <a:endParaRPr lang="fr-FR" dirty="0" smtClean="0"/>
          </a:p>
          <a:p>
            <a:r>
              <a:rPr lang="fr-FR" dirty="0" smtClean="0"/>
              <a:t>L'éducation et la sensibilisation sont essentielles pour prévenir la surexploitation des ressources en eau. Il est important d'éduquer le public sur l'importance de l'eau et sur les conséquences de la surexploitation des ressources en eau. Cela peut aider à changer les comportements et à promouvoir la conservation de l'eau.</a:t>
            </a:r>
          </a:p>
          <a:p>
            <a:endParaRPr lang="fr-F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L'investissement dans la recherche et le développement</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smtClean="0"/>
              <a:t>L'investissement dans la recherche et le développement est également important pour prévenir la surexploitation des ressources en eau. Il est important d'investir dans la recherche et le développement de nouvelles technologies pour améliorer l'efficacité de l'utilisation de l'eau et pour augmenter l'offre d'eau. Ces technologies peuvent aider à réduire la pression sur les ressources en eau.</a:t>
            </a:r>
          </a:p>
          <a:p>
            <a:endParaRPr lang="fr-F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réglementation</a:t>
            </a:r>
            <a:br>
              <a:rPr lang="fr-FR" dirty="0" smtClean="0"/>
            </a:br>
            <a:endParaRPr lang="fr-FR" dirty="0"/>
          </a:p>
        </p:txBody>
      </p:sp>
      <p:sp>
        <p:nvSpPr>
          <p:cNvPr id="3" name="Espace réservé du contenu 2"/>
          <p:cNvSpPr>
            <a:spLocks noGrp="1"/>
          </p:cNvSpPr>
          <p:nvPr>
            <p:ph idx="1"/>
          </p:nvPr>
        </p:nvSpPr>
        <p:spPr/>
        <p:txBody>
          <a:bodyPr>
            <a:normAutofit fontScale="92500"/>
          </a:bodyPr>
          <a:lstStyle/>
          <a:p>
            <a:endParaRPr lang="fr-FR" dirty="0" smtClean="0"/>
          </a:p>
          <a:p>
            <a:r>
              <a:rPr lang="fr-FR" dirty="0" smtClean="0"/>
              <a:t>La réglementation peut également jouer un rôle important dans la prévention de la surexploitation des ressources en eau. Il est important de mettre en place des réglementations pour limiter la surexploitation des ressources en eau. Ces réglementations peuvent aider à garantir que les ressources en eau sont utilisées de manière durable.</a:t>
            </a:r>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Les ressources en eau en Algérie</a:t>
            </a:r>
            <a:r>
              <a:rPr lang="fr-FR" dirty="0" smtClean="0"/>
              <a:t/>
            </a:r>
            <a:br>
              <a:rPr lang="fr-FR" dirty="0" smtClean="0"/>
            </a:br>
            <a:endParaRPr lang="fr-FR" dirty="0"/>
          </a:p>
        </p:txBody>
      </p:sp>
      <p:sp>
        <p:nvSpPr>
          <p:cNvPr id="3" name="Espace réservé du contenu 2"/>
          <p:cNvSpPr>
            <a:spLocks noGrp="1"/>
          </p:cNvSpPr>
          <p:nvPr>
            <p:ph sz="quarter" idx="1"/>
          </p:nvPr>
        </p:nvSpPr>
        <p:spPr>
          <a:xfrm>
            <a:off x="457200" y="1600200"/>
            <a:ext cx="8186766" cy="4873752"/>
          </a:xfrm>
        </p:spPr>
        <p:txBody>
          <a:bodyPr>
            <a:normAutofit fontScale="92500"/>
          </a:bodyPr>
          <a:lstStyle/>
          <a:p>
            <a:pPr lvl="0"/>
            <a:r>
              <a:rPr lang="fr-FR" dirty="0" smtClean="0"/>
              <a:t>Les ressources en eau de l'Algérie sont limitées. Elles sont évaluées à</a:t>
            </a:r>
            <a:r>
              <a:rPr lang="fr-FR" b="1" dirty="0" smtClean="0"/>
              <a:t> </a:t>
            </a:r>
            <a:r>
              <a:rPr lang="fr-FR" dirty="0" smtClean="0"/>
              <a:t>18 milliards de m</a:t>
            </a:r>
            <a:r>
              <a:rPr lang="fr-FR" baseline="30000" dirty="0" smtClean="0"/>
              <a:t>3</a:t>
            </a:r>
            <a:r>
              <a:rPr lang="fr-FR" dirty="0" smtClean="0"/>
              <a:t>/an</a:t>
            </a:r>
            <a:r>
              <a:rPr lang="fr-FR" b="1" dirty="0" smtClean="0"/>
              <a:t> </a:t>
            </a:r>
            <a:r>
              <a:rPr lang="fr-FR" dirty="0" smtClean="0"/>
              <a:t>répartis comme suite</a:t>
            </a:r>
            <a:r>
              <a:rPr lang="fr-FR" b="1" dirty="0" smtClean="0"/>
              <a:t> :</a:t>
            </a:r>
            <a:r>
              <a:rPr lang="fr-FR" dirty="0" smtClean="0"/>
              <a:t> </a:t>
            </a:r>
          </a:p>
          <a:p>
            <a:pPr lvl="0"/>
            <a:r>
              <a:rPr lang="fr-FR" dirty="0" smtClean="0"/>
              <a:t>12.5 milliards  de m</a:t>
            </a:r>
            <a:r>
              <a:rPr lang="fr-FR" baseline="30000" dirty="0" smtClean="0"/>
              <a:t>3</a:t>
            </a:r>
            <a:r>
              <a:rPr lang="fr-FR" dirty="0" smtClean="0"/>
              <a:t> / an dans les régions  nord dont 10 milliards en écoulement superficiel  et 2.5 milliards sont évalués en ressources souterraines.</a:t>
            </a:r>
          </a:p>
          <a:p>
            <a:pPr lvl="0"/>
            <a:r>
              <a:rPr lang="fr-FR" dirty="0" smtClean="0"/>
              <a:t>5.5 milliards de m</a:t>
            </a:r>
            <a:r>
              <a:rPr lang="fr-FR" baseline="30000" dirty="0" smtClean="0"/>
              <a:t>3</a:t>
            </a:r>
            <a:r>
              <a:rPr lang="fr-FR" dirty="0" smtClean="0"/>
              <a:t> /an dans les régions du Sud dont 0.5 milliards  en écoulement superficiel et 5 milliards en ressources souterraines.</a:t>
            </a:r>
          </a:p>
          <a:p>
            <a:endParaRPr lang="fr-F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274638"/>
            <a:ext cx="8005026" cy="1143000"/>
          </a:xfrm>
        </p:spPr>
        <p:txBody>
          <a:bodyPr>
            <a:noAutofit/>
          </a:bodyPr>
          <a:lstStyle/>
          <a:p>
            <a:r>
              <a:rPr lang="fr-FR" sz="3200" dirty="0" smtClean="0"/>
              <a:t>La gestion durable des ressources en eau La gestion durable des ressources en eau</a:t>
            </a:r>
            <a:endParaRPr lang="fr-FR" sz="3200" dirty="0"/>
          </a:p>
        </p:txBody>
      </p:sp>
      <p:sp>
        <p:nvSpPr>
          <p:cNvPr id="3" name="Espace réservé du contenu 2"/>
          <p:cNvSpPr>
            <a:spLocks noGrp="1"/>
          </p:cNvSpPr>
          <p:nvPr>
            <p:ph idx="1"/>
          </p:nvPr>
        </p:nvSpPr>
        <p:spPr/>
        <p:txBody>
          <a:bodyPr>
            <a:normAutofit lnSpcReduction="10000"/>
          </a:bodyPr>
          <a:lstStyle/>
          <a:p>
            <a:r>
              <a:rPr lang="fr-FR" dirty="0" smtClean="0"/>
              <a:t>La gestion durable des ressources en eau est un processus qui vise à assurer la disponibilité de l'eau pour les générations futures, tout en protégeant l'environnement et en assurant l'équité entre les différents utilisateurs de l'eau.</a:t>
            </a:r>
          </a:p>
          <a:p>
            <a:r>
              <a:rPr lang="fr-FR" dirty="0" smtClean="0"/>
              <a:t>Voici quelques exemples spécifiques de mesures qui peuvent être prises pour garantir une gestion durable des ressources en eau :</a:t>
            </a:r>
          </a:p>
          <a:p>
            <a:endParaRPr lang="fr-F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428604"/>
            <a:ext cx="7498080" cy="5819796"/>
          </a:xfrm>
        </p:spPr>
        <p:txBody>
          <a:bodyPr/>
          <a:lstStyle/>
          <a:p>
            <a:r>
              <a:rPr lang="fr-FR" dirty="0" smtClean="0"/>
              <a:t>Les mesures concrètes qui peuvent être prises pour garantir une gestion durable des ressources en eau peuvent être regroupées en trois catégories, selon le secteur concerné :</a:t>
            </a:r>
          </a:p>
          <a:p>
            <a:r>
              <a:rPr lang="fr-FR" dirty="0" smtClean="0"/>
              <a:t>Agricole</a:t>
            </a:r>
          </a:p>
          <a:p>
            <a:r>
              <a:rPr lang="fr-FR" dirty="0" smtClean="0"/>
              <a:t>Industriel</a:t>
            </a:r>
          </a:p>
          <a:p>
            <a:r>
              <a:rPr lang="fr-FR" dirty="0" smtClean="0"/>
              <a:t>Domestique</a:t>
            </a:r>
          </a:p>
          <a:p>
            <a:endParaRPr lang="fr-F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Mesures dans le secteur agricole</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Dans le secteur agricole, les mesures concrètes qui peuvent être prises pour garantir une gestion durable des ressources en eau comprennent :</a:t>
            </a:r>
          </a:p>
          <a:p>
            <a:r>
              <a:rPr lang="fr-FR" dirty="0" smtClean="0"/>
              <a:t>Adopter des pratiques agricoles plus durables, telles que l'irrigation par goutte-à-goutte, la rotation des cultures et la plantation d'arbres.</a:t>
            </a:r>
          </a:p>
          <a:p>
            <a:r>
              <a:rPr lang="fr-FR" dirty="0" smtClean="0"/>
              <a:t>Réduire la pollution des eaux agricoles en adoptant des pratiques d'utilisation des pesticides et des engrais plus responsables.</a:t>
            </a:r>
          </a:p>
          <a:p>
            <a:r>
              <a:rPr lang="fr-FR" dirty="0" smtClean="0"/>
              <a:t>Sensibiliser les agriculteurs aux pratiques agricoles durables.</a:t>
            </a:r>
          </a:p>
          <a:p>
            <a:endParaRPr lang="fr-F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Mesures dans le secteur industriel</a:t>
            </a:r>
            <a:br>
              <a:rPr lang="fr-FR" dirty="0" smtClean="0"/>
            </a:br>
            <a:endParaRPr lang="fr-FR" dirty="0"/>
          </a:p>
        </p:txBody>
      </p:sp>
      <p:sp>
        <p:nvSpPr>
          <p:cNvPr id="3" name="Espace réservé du contenu 2"/>
          <p:cNvSpPr>
            <a:spLocks noGrp="1"/>
          </p:cNvSpPr>
          <p:nvPr>
            <p:ph idx="1"/>
          </p:nvPr>
        </p:nvSpPr>
        <p:spPr/>
        <p:txBody>
          <a:bodyPr>
            <a:normAutofit fontScale="92500"/>
          </a:bodyPr>
          <a:lstStyle/>
          <a:p>
            <a:r>
              <a:rPr lang="fr-FR" dirty="0" smtClean="0"/>
              <a:t>Dans le secteur industriel, les mesures concrètes qui peuvent être prises pour garantir une gestion durable des ressources en eau comprennent :</a:t>
            </a:r>
          </a:p>
          <a:p>
            <a:r>
              <a:rPr lang="fr-FR" dirty="0" smtClean="0"/>
              <a:t>Recycler et réutiliser les eaux usées.</a:t>
            </a:r>
          </a:p>
          <a:p>
            <a:r>
              <a:rPr lang="fr-FR" dirty="0" smtClean="0"/>
              <a:t>Réduire la pollution des eaux industrielles en adoptant des technologies de traitement des eaux plus efficaces.</a:t>
            </a:r>
          </a:p>
          <a:p>
            <a:r>
              <a:rPr lang="fr-FR" dirty="0" smtClean="0"/>
              <a:t>Mettre en place des réglementations pour limiter la pollution des eaux industrielles.</a:t>
            </a:r>
          </a:p>
          <a:p>
            <a:endParaRPr lang="fr-F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Mesures dans le secteur domestique</a:t>
            </a:r>
            <a:endParaRPr lang="fr-FR" dirty="0"/>
          </a:p>
        </p:txBody>
      </p:sp>
      <p:sp>
        <p:nvSpPr>
          <p:cNvPr id="3" name="Espace réservé du contenu 2"/>
          <p:cNvSpPr>
            <a:spLocks noGrp="1"/>
          </p:cNvSpPr>
          <p:nvPr>
            <p:ph idx="1"/>
          </p:nvPr>
        </p:nvSpPr>
        <p:spPr>
          <a:xfrm>
            <a:off x="1435608" y="1214422"/>
            <a:ext cx="7498080" cy="5033978"/>
          </a:xfrm>
        </p:spPr>
        <p:txBody>
          <a:bodyPr>
            <a:normAutofit fontScale="85000" lnSpcReduction="20000"/>
          </a:bodyPr>
          <a:lstStyle/>
          <a:p>
            <a:r>
              <a:rPr lang="fr-FR" dirty="0" smtClean="0"/>
              <a:t>Dans le secteur domestique, les mesures concrètes qui peuvent être prises pour garantir une gestion durable des ressources en eau comprennent :</a:t>
            </a:r>
          </a:p>
          <a:p>
            <a:r>
              <a:rPr lang="fr-FR" dirty="0" smtClean="0"/>
              <a:t>Installer des équipements économes en eau, tels que des chasses d'eau à double chasse et des robinets à faible débit.</a:t>
            </a:r>
          </a:p>
          <a:p>
            <a:r>
              <a:rPr lang="fr-FR" dirty="0" smtClean="0"/>
              <a:t>Adopter des habitudes de consommation plus responsables, telles que la fermeture des robinets lorsqu'on se brosse les dents ou qu'on se lave les mains.</a:t>
            </a:r>
          </a:p>
          <a:p>
            <a:r>
              <a:rPr lang="fr-FR" dirty="0" smtClean="0"/>
              <a:t>Sensibiliser le public sur l'importance de l'économie d'eau.</a:t>
            </a:r>
          </a:p>
          <a:p>
            <a:endParaRPr lang="fr-F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Exemples</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smtClean="0"/>
              <a:t>Voici quelques exemples spécifiques de mesures qui peuvent être prises pour garantir une gestion durable des ressources en eau :</a:t>
            </a:r>
            <a:endParaRPr lang="fr-F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Dans le secteur agricole</a:t>
            </a:r>
            <a:br>
              <a:rPr lang="fr-FR" dirty="0" smtClean="0"/>
            </a:br>
            <a:endParaRPr lang="fr-FR" dirty="0"/>
          </a:p>
        </p:txBody>
      </p:sp>
      <p:sp>
        <p:nvSpPr>
          <p:cNvPr id="3" name="Espace réservé du contenu 2"/>
          <p:cNvSpPr>
            <a:spLocks noGrp="1"/>
          </p:cNvSpPr>
          <p:nvPr>
            <p:ph idx="1"/>
          </p:nvPr>
        </p:nvSpPr>
        <p:spPr/>
        <p:txBody>
          <a:bodyPr>
            <a:normAutofit fontScale="92500"/>
          </a:bodyPr>
          <a:lstStyle/>
          <a:p>
            <a:r>
              <a:rPr lang="fr-FR" dirty="0" smtClean="0"/>
              <a:t>Systèmes d'irrigation intelligents : Ces systèmes utilisent des capteurs pour ajuster l'irrigation en fonction des besoins des cultures. Ils peuvent permettre d'économiser jusqu'à 50 % d'eau.</a:t>
            </a:r>
          </a:p>
          <a:p>
            <a:r>
              <a:rPr lang="fr-FR" dirty="0" smtClean="0"/>
              <a:t>Cultures résistantes à la sécheresse et à la salinité : Ces cultures sont adaptées aux conditions environnementales difficiles. Elles peuvent contribuer à réduire la demande en eau.</a:t>
            </a:r>
          </a:p>
          <a:p>
            <a:endParaRPr lang="fr-F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Dans le secteur industriel</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smtClean="0"/>
              <a:t>Systèmes de récupération des </a:t>
            </a:r>
            <a:r>
              <a:rPr lang="fr-FR" smtClean="0"/>
              <a:t>eaux : </a:t>
            </a:r>
            <a:r>
              <a:rPr lang="fr-FR" dirty="0" smtClean="0"/>
              <a:t>Ces systèmes permettent de réutiliser les eaux utilisées dans les procédés industriels. Ils peuvent permettre d'économiser jusqu'à 80 % d'eau.</a:t>
            </a:r>
          </a:p>
          <a:p>
            <a:r>
              <a:rPr lang="fr-FR" dirty="0" smtClean="0"/>
              <a:t>Technologies de traitement des eaux plus efficaces : Ces technologies permettent de réduire la pollution des eaux industrielles.</a:t>
            </a:r>
          </a:p>
          <a:p>
            <a:endParaRPr lang="fr-F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Chapitre 3 : changement climatique</a:t>
            </a:r>
            <a:endParaRPr lang="fr-FR" dirty="0"/>
          </a:p>
        </p:txBody>
      </p:sp>
      <p:sp>
        <p:nvSpPr>
          <p:cNvPr id="3" name="Sous-titre 2"/>
          <p:cNvSpPr>
            <a:spLocks noGrp="1"/>
          </p:cNvSpPr>
          <p:nvPr>
            <p:ph type="subTitle" idx="1"/>
          </p:nvPr>
        </p:nvSpPr>
        <p:spPr/>
        <p:txBody>
          <a:bodyPr/>
          <a:lstStyle/>
          <a:p>
            <a:r>
              <a:rPr lang="fr-FR" smtClean="0"/>
              <a:t>Partie 1</a:t>
            </a:r>
            <a:endParaRPr lang="fr-F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p:txBody>
          <a:bodyPr/>
          <a:lstStyle/>
          <a:p>
            <a:r>
              <a:rPr lang="fr-FR" dirty="0"/>
              <a:t>Le climat de la Terre est en train de changer à un rythme sans précédent depuis des siècles. Les températures moyennes augmentent, les précipitations deviennent plus irrégulières et les événements météorologiques extrêmes deviennent plus fréquents et plus intenses.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fr-FR" dirty="0" smtClean="0"/>
              <a:t/>
            </a:r>
            <a:br>
              <a:rPr lang="fr-FR" dirty="0" smtClean="0"/>
            </a:br>
            <a:r>
              <a:rPr lang="fr-FR" dirty="0" smtClean="0"/>
              <a:t/>
            </a:r>
            <a:br>
              <a:rPr lang="fr-FR" dirty="0" smtClean="0"/>
            </a:br>
            <a:r>
              <a:rPr lang="fr-FR" dirty="0" smtClean="0"/>
              <a:t>Les </a:t>
            </a:r>
            <a:r>
              <a:rPr lang="fr-FR" dirty="0"/>
              <a:t>menaces sur l'eau douce</a:t>
            </a:r>
            <a:br>
              <a:rPr lang="fr-FR" dirty="0"/>
            </a:br>
            <a:r>
              <a:rPr lang="fr-FR" dirty="0"/>
              <a:t/>
            </a:r>
            <a:br>
              <a:rPr lang="fr-FR" dirty="0"/>
            </a:br>
            <a:endParaRPr lang="fr-FR" dirty="0"/>
          </a:p>
        </p:txBody>
      </p:sp>
      <p:sp>
        <p:nvSpPr>
          <p:cNvPr id="3" name="Espace réservé du contenu 2"/>
          <p:cNvSpPr>
            <a:spLocks noGrp="1"/>
          </p:cNvSpPr>
          <p:nvPr>
            <p:ph idx="1"/>
          </p:nvPr>
        </p:nvSpPr>
        <p:spPr>
          <a:xfrm>
            <a:off x="457200" y="785794"/>
            <a:ext cx="8229600" cy="5340369"/>
          </a:xfrm>
        </p:spPr>
        <p:txBody>
          <a:bodyPr>
            <a:normAutofit/>
          </a:bodyPr>
          <a:lstStyle/>
          <a:p>
            <a:r>
              <a:rPr lang="fr-FR" dirty="0"/>
              <a:t>L'eau douce est menacée par plusieurs facteurs, notamment :</a:t>
            </a:r>
          </a:p>
          <a:p>
            <a:r>
              <a:rPr lang="fr-FR" b="1" dirty="0">
                <a:solidFill>
                  <a:srgbClr val="FF0000"/>
                </a:solidFill>
              </a:rPr>
              <a:t>La pollution </a:t>
            </a:r>
            <a:r>
              <a:rPr lang="fr-FR" dirty="0" smtClean="0"/>
              <a:t>:</a:t>
            </a:r>
            <a:endParaRPr lang="fr-FR" dirty="0"/>
          </a:p>
          <a:p>
            <a:r>
              <a:rPr lang="fr-FR" b="1" dirty="0">
                <a:solidFill>
                  <a:srgbClr val="FF0000"/>
                </a:solidFill>
              </a:rPr>
              <a:t>Le changement climatique</a:t>
            </a:r>
            <a:r>
              <a:rPr lang="fr-FR" dirty="0">
                <a:solidFill>
                  <a:srgbClr val="FF0000"/>
                </a:solidFill>
              </a:rPr>
              <a:t> </a:t>
            </a:r>
            <a:endParaRPr lang="fr-FR" dirty="0"/>
          </a:p>
          <a:p>
            <a:r>
              <a:rPr lang="fr-FR" b="1" dirty="0">
                <a:solidFill>
                  <a:srgbClr val="FF0000"/>
                </a:solidFill>
              </a:rPr>
              <a:t>La surexploitation </a:t>
            </a:r>
            <a:endParaRPr lang="fr-F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a:t>
            </a:r>
            <a:endParaRPr lang="fr-FR" dirty="0"/>
          </a:p>
        </p:txBody>
      </p:sp>
      <p:sp>
        <p:nvSpPr>
          <p:cNvPr id="3" name="Espace réservé du contenu 2"/>
          <p:cNvSpPr>
            <a:spLocks noGrp="1"/>
          </p:cNvSpPr>
          <p:nvPr>
            <p:ph idx="1"/>
          </p:nvPr>
        </p:nvSpPr>
        <p:spPr/>
        <p:txBody>
          <a:bodyPr/>
          <a:lstStyle/>
          <a:p>
            <a:r>
              <a:rPr lang="fr-FR" dirty="0"/>
              <a:t>Le changement climatique est une modification des conditions météorologiques moyennes et extrêmes d'une région sur une période prolongée. Il peut s'agir d'une augmentation ou d'une diminution des températures, de changements dans la quantité de précipitations, ou d'une modification des événements météorologiques extrêmes.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Causes </a:t>
            </a:r>
            <a:r>
              <a:rPr lang="fr-FR" dirty="0" smtClean="0">
                <a:solidFill>
                  <a:srgbClr val="FF0000"/>
                </a:solidFill>
              </a:rPr>
              <a:t>du changement climatique</a:t>
            </a:r>
            <a:endParaRPr lang="fr-FR" dirty="0">
              <a:solidFill>
                <a:srgbClr val="FF0000"/>
              </a:solidFill>
            </a:endParaRPr>
          </a:p>
        </p:txBody>
      </p:sp>
      <p:sp>
        <p:nvSpPr>
          <p:cNvPr id="3" name="Espace réservé du contenu 2"/>
          <p:cNvSpPr>
            <a:spLocks noGrp="1"/>
          </p:cNvSpPr>
          <p:nvPr>
            <p:ph idx="1"/>
          </p:nvPr>
        </p:nvSpPr>
        <p:spPr/>
        <p:txBody>
          <a:bodyPr/>
          <a:lstStyle/>
          <a:p>
            <a:r>
              <a:rPr lang="fr-FR" dirty="0" smtClean="0"/>
              <a:t>Les causes du changement climatique peut être naturelles ou humain</a:t>
            </a:r>
            <a:endParaRPr lang="fr-FR"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0000"/>
                </a:solidFill>
              </a:rPr>
              <a:t>Causes naturelles</a:t>
            </a:r>
            <a:br>
              <a:rPr lang="fr-FR" dirty="0" smtClean="0">
                <a:solidFill>
                  <a:srgbClr val="FF0000"/>
                </a:solidFill>
              </a:rPr>
            </a:br>
            <a:endParaRPr lang="fr-FR" dirty="0">
              <a:solidFill>
                <a:srgbClr val="FF0000"/>
              </a:solidFill>
            </a:endParaRPr>
          </a:p>
        </p:txBody>
      </p:sp>
      <p:sp>
        <p:nvSpPr>
          <p:cNvPr id="3" name="Espace réservé du contenu 2"/>
          <p:cNvSpPr>
            <a:spLocks noGrp="1"/>
          </p:cNvSpPr>
          <p:nvPr>
            <p:ph idx="1"/>
          </p:nvPr>
        </p:nvSpPr>
        <p:spPr/>
        <p:txBody>
          <a:bodyPr>
            <a:normAutofit lnSpcReduction="10000"/>
          </a:bodyPr>
          <a:lstStyle/>
          <a:p>
            <a:r>
              <a:rPr lang="fr-FR" dirty="0" smtClean="0"/>
              <a:t>Les </a:t>
            </a:r>
            <a:r>
              <a:rPr lang="fr-FR" dirty="0"/>
              <a:t>causes naturelles du changement climatique sont des processus qui se produisent dans la nature et qui peuvent entraîner des changements dans le climat. Ces processus comprennent :</a:t>
            </a:r>
          </a:p>
          <a:p>
            <a:r>
              <a:rPr lang="fr-FR" dirty="0"/>
              <a:t>Les variations de l'orbite de la Terre</a:t>
            </a:r>
          </a:p>
          <a:p>
            <a:r>
              <a:rPr lang="fr-FR" dirty="0"/>
              <a:t>Les variations de l'activité solaire</a:t>
            </a:r>
          </a:p>
          <a:p>
            <a:r>
              <a:rPr lang="fr-FR" dirty="0"/>
              <a:t>Les éruptions volcaniques</a:t>
            </a:r>
          </a:p>
          <a:p>
            <a:r>
              <a:rPr lang="fr-FR" dirty="0"/>
              <a:t>Les changements dans l'activité océanique</a:t>
            </a:r>
          </a:p>
          <a:p>
            <a:endParaRPr lang="fr-FR"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dirty="0" smtClean="0">
                <a:solidFill>
                  <a:srgbClr val="FF0000"/>
                </a:solidFill>
              </a:rPr>
              <a:t>Les causes anthropiques</a:t>
            </a:r>
            <a:endParaRPr lang="fr-FR" dirty="0">
              <a:solidFill>
                <a:srgbClr val="FF0000"/>
              </a:solidFill>
            </a:endParaRPr>
          </a:p>
        </p:txBody>
      </p:sp>
      <p:sp>
        <p:nvSpPr>
          <p:cNvPr id="3" name="Espace réservé du contenu 2"/>
          <p:cNvSpPr>
            <a:spLocks noGrp="1"/>
          </p:cNvSpPr>
          <p:nvPr>
            <p:ph idx="1"/>
          </p:nvPr>
        </p:nvSpPr>
        <p:spPr>
          <a:xfrm>
            <a:off x="0" y="1071546"/>
            <a:ext cx="8686800" cy="5572164"/>
          </a:xfrm>
        </p:spPr>
        <p:txBody>
          <a:bodyPr>
            <a:normAutofit fontScale="85000" lnSpcReduction="10000"/>
          </a:bodyPr>
          <a:lstStyle/>
          <a:p>
            <a:r>
              <a:rPr lang="fr-FR" dirty="0" smtClean="0"/>
              <a:t>Les causes anthropiques du changement climatique sont les activités humaines qui augmentent les concentrations de gaz à effet de serre dans l'atmosphère. </a:t>
            </a:r>
          </a:p>
          <a:p>
            <a:r>
              <a:rPr lang="fr-FR" dirty="0" smtClean="0"/>
              <a:t>Les principales causes anthropiques du changement climatique sont :</a:t>
            </a:r>
          </a:p>
          <a:p>
            <a:r>
              <a:rPr lang="fr-FR" dirty="0" smtClean="0"/>
              <a:t>La combustion des combustibles fossiles : La combustion du charbon, du pétrole et du gaz naturel libère du dioxyde de carbone, le gaz à effet de serre le plus important.</a:t>
            </a:r>
          </a:p>
          <a:p>
            <a:r>
              <a:rPr lang="fr-FR" dirty="0" smtClean="0"/>
              <a:t>La déforestation : La déforestation réduit la quantité d'arbres qui absorbent le dioxyde de carbone de l'atmosphère.</a:t>
            </a:r>
          </a:p>
          <a:p>
            <a:r>
              <a:rPr lang="fr-FR" dirty="0" smtClean="0"/>
              <a:t>L'agriculture : L'agriculture libère du méthane et de l'oxyde nitreux, deux autres gaz à effet de serre.</a:t>
            </a:r>
          </a:p>
          <a:p>
            <a:endParaRPr lang="fr-FR"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Les gaz à effet de serre (GES</a:t>
            </a:r>
            <a:r>
              <a:rPr lang="fr-FR" dirty="0" smtClean="0"/>
              <a:t>)</a:t>
            </a:r>
            <a:endParaRPr lang="fr-FR" dirty="0"/>
          </a:p>
        </p:txBody>
      </p:sp>
      <p:sp>
        <p:nvSpPr>
          <p:cNvPr id="3" name="Espace réservé du contenu 2"/>
          <p:cNvSpPr>
            <a:spLocks noGrp="1"/>
          </p:cNvSpPr>
          <p:nvPr>
            <p:ph idx="1"/>
          </p:nvPr>
        </p:nvSpPr>
        <p:spPr/>
        <p:txBody>
          <a:bodyPr/>
          <a:lstStyle/>
          <a:p>
            <a:r>
              <a:rPr lang="fr-FR" dirty="0" smtClean="0"/>
              <a:t>Les gaz à effet de serre (GES) sont des gaz qui absorbent la chaleur du soleil et la renvoient vers la Terre. Cela crée un effet de serre, qui permet à la Terre de maintenir une température habitable. Cependant, les activités humaines augmentent les concentrations de gaz à effet de serre dans l'atmosphère, ce qui entraîne un réchauffement climatique.</a:t>
            </a:r>
            <a:endParaRPr lang="fr-FR"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0"/>
            <a:ext cx="8401080" cy="6572272"/>
          </a:xfrm>
        </p:spPr>
        <p:txBody>
          <a:bodyPr>
            <a:noAutofit/>
          </a:bodyPr>
          <a:lstStyle/>
          <a:p>
            <a:endParaRPr lang="fr-FR" sz="2400" dirty="0" smtClean="0"/>
          </a:p>
          <a:p>
            <a:r>
              <a:rPr lang="fr-FR" sz="2800" dirty="0" smtClean="0"/>
              <a:t>Les principaux gaz à effet de s erre sont :</a:t>
            </a:r>
          </a:p>
          <a:p>
            <a:r>
              <a:rPr lang="fr-FR" sz="2800" dirty="0" smtClean="0"/>
              <a:t>Le dioxyde de carbone (CO2) : Il s'agit du gaz à effet de serre le plus important. Il est émis par la combustion des combustibles </a:t>
            </a:r>
            <a:r>
              <a:rPr lang="fr-FR" sz="3600" dirty="0" smtClean="0"/>
              <a:t>fossiles</a:t>
            </a:r>
            <a:r>
              <a:rPr lang="fr-FR" sz="2800" dirty="0" smtClean="0"/>
              <a:t>, la déforestation et l'agriculture.</a:t>
            </a:r>
          </a:p>
          <a:p>
            <a:r>
              <a:rPr lang="fr-FR" sz="2800" dirty="0" smtClean="0"/>
              <a:t>Le méthane (CH4) : Il s'agit d'un gaz à effet de serre plus puissant que le dioxyde de carbone. Il est émis par l'agriculture, l'élevage et les déchets.</a:t>
            </a:r>
          </a:p>
          <a:p>
            <a:r>
              <a:rPr lang="fr-FR" sz="2800" dirty="0" smtClean="0"/>
              <a:t>L'oxyde nitreux (N2O) : Il s'agit d'un gaz à effet de serre moins puissant que le dioxyde de carbone, mais il est plus persistant dans l'atmosphère. Il est émis par l'agriculture et les combustibles fossiles.</a:t>
            </a:r>
          </a:p>
          <a:p>
            <a:endParaRPr lang="fr-FR" sz="24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r>
              <a:rPr lang="fr-FR" dirty="0" smtClean="0"/>
              <a:t>Les hydrofluorocarbures (HFC) : Il s'agit d'un groupe de gaz à effet de serre synthétiques utilisés dans les réfrigérateurs, les climatiseurs et les mousses isolantes.</a:t>
            </a:r>
          </a:p>
          <a:p>
            <a:r>
              <a:rPr lang="fr-FR" dirty="0" smtClean="0"/>
              <a:t>Les </a:t>
            </a:r>
            <a:r>
              <a:rPr lang="fr-FR" dirty="0" err="1" smtClean="0"/>
              <a:t>perfluorocarbures</a:t>
            </a:r>
            <a:r>
              <a:rPr lang="fr-FR" dirty="0" smtClean="0"/>
              <a:t> (PFC) : Il s'agit d'un groupe de gaz à effet de serre synthétiques utilisés dans les </a:t>
            </a:r>
            <a:r>
              <a:rPr lang="fr-FR" smtClean="0"/>
              <a:t>industries électronique.</a:t>
            </a:r>
            <a:endParaRPr lang="fr-FR" dirty="0" smtClean="0"/>
          </a:p>
          <a:p>
            <a:r>
              <a:rPr lang="fr-FR" dirty="0" smtClean="0"/>
              <a:t>L'hexafluorure de soufre (SF6) : Il s'agit d'un gaz à effet de serre synthétique utilisé dans l'industrie électrique.</a:t>
            </a:r>
          </a:p>
          <a:p>
            <a:endParaRPr lang="fr-FR"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Impact des changements climatiques sur les ressources en eau</a:t>
            </a:r>
            <a:endParaRPr lang="fr-FR" sz="3200" dirty="0"/>
          </a:p>
        </p:txBody>
      </p:sp>
      <p:sp>
        <p:nvSpPr>
          <p:cNvPr id="3" name="Espace réservé du contenu 2"/>
          <p:cNvSpPr>
            <a:spLocks noGrp="1"/>
          </p:cNvSpPr>
          <p:nvPr>
            <p:ph idx="1"/>
          </p:nvPr>
        </p:nvSpPr>
        <p:spPr>
          <a:xfrm>
            <a:off x="457200" y="1357298"/>
            <a:ext cx="8229600" cy="5214974"/>
          </a:xfrm>
        </p:spPr>
        <p:txBody>
          <a:bodyPr>
            <a:normAutofit fontScale="92500" lnSpcReduction="10000"/>
          </a:bodyPr>
          <a:lstStyle/>
          <a:p>
            <a:r>
              <a:rPr lang="fr-FR" dirty="0" smtClean="0"/>
              <a:t>Les changements climatiques ont un impact significatif sur les ressources en eau. Ces impacts comprennent :</a:t>
            </a:r>
          </a:p>
          <a:p>
            <a:r>
              <a:rPr lang="fr-FR" dirty="0" smtClean="0"/>
              <a:t>Une augmentation des précipitations dans certaines régions ,ce qui peut entraîner des inondations et des glissements de terrain.</a:t>
            </a:r>
          </a:p>
          <a:p>
            <a:r>
              <a:rPr lang="fr-FR" dirty="0" smtClean="0"/>
              <a:t>Une augmentation de l'évaporation : Les températures plus élevées dues au changement climatique entraînent une augmentation de l'évaporation, ce qui peut réduire la disponibilité en eau.</a:t>
            </a:r>
          </a:p>
          <a:p>
            <a:endParaRPr lang="fr-FR"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Impacts sur la qualité de l'eau</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smtClean="0"/>
              <a:t>Les changements climatiques peuvent également avoir un impact sur la qualité de l'eau. L'augmentation de l'évaporation peut entraîner une concentration des polluants dans l'eau. Les températures plus élevées peuvent également favoriser la croissance des algues et des bactéries, ce qui peut rendre l'eau impropre à la consommation.</a:t>
            </a:r>
          </a:p>
          <a:p>
            <a:endParaRPr lang="fr-FR"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L'impact sur les écosystèmes aquatiques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 Le changement climatique peut avoir un impact sur les écosystèmes aquatiques, tels que les lacs, les rivières et les océans. L'augmentation des températures, l'acidification des océans et la modification des régimes de précipitations peuvent perturber les écosystèmes aquatiques, ce qui peut avoir un impact sur la biodiversité et les services éco systémiques.</a:t>
            </a:r>
          </a:p>
          <a:p>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5624</Words>
  <Application>Microsoft Office PowerPoint</Application>
  <PresentationFormat>Affichage à l'écran (4:3)</PresentationFormat>
  <Paragraphs>489</Paragraphs>
  <Slides>152</Slides>
  <Notes>0</Notes>
  <HiddenSlides>0</HiddenSlides>
  <MMClips>0</MMClips>
  <ScaleCrop>false</ScaleCrop>
  <HeadingPairs>
    <vt:vector size="4" baseType="variant">
      <vt:variant>
        <vt:lpstr>Thème</vt:lpstr>
      </vt:variant>
      <vt:variant>
        <vt:i4>1</vt:i4>
      </vt:variant>
      <vt:variant>
        <vt:lpstr>Titres des diapositives</vt:lpstr>
      </vt:variant>
      <vt:variant>
        <vt:i4>152</vt:i4>
      </vt:variant>
    </vt:vector>
  </HeadingPairs>
  <TitlesOfParts>
    <vt:vector size="153" baseType="lpstr">
      <vt:lpstr>Thème Office</vt:lpstr>
      <vt:lpstr>LA PROTECTION DES RESSOURCES EN EAUX</vt:lpstr>
      <vt:lpstr>Programme </vt:lpstr>
      <vt:lpstr>Diapositive 3</vt:lpstr>
      <vt:lpstr>Diapositive 4</vt:lpstr>
      <vt:lpstr>La répartition des eaux utilisable sur le globe terrestre</vt:lpstr>
      <vt:lpstr>Diapositive 6</vt:lpstr>
      <vt:lpstr>Diapositive 7</vt:lpstr>
      <vt:lpstr>Les ressources en eau en Algérie </vt:lpstr>
      <vt:lpstr>  Les menaces sur l'eau douce  </vt:lpstr>
      <vt:lpstr>Impacts des menaces sur les ressources en eau</vt:lpstr>
      <vt:lpstr>Impacts sur la santé humaine</vt:lpstr>
      <vt:lpstr>Impacts sur l'environnement</vt:lpstr>
      <vt:lpstr>Impacts économiques </vt:lpstr>
      <vt:lpstr>Diapositive 14</vt:lpstr>
      <vt:lpstr>Chapitre 1 : La pollution des ressources en eau </vt:lpstr>
      <vt:lpstr>La pollution ponctuelle</vt:lpstr>
      <vt:lpstr>La pollution diffuse</vt:lpstr>
      <vt:lpstr>Les différents types de pollution</vt:lpstr>
      <vt:lpstr>Pollution physique</vt:lpstr>
      <vt:lpstr>Pollution chimique </vt:lpstr>
      <vt:lpstr>Pollution biologique </vt:lpstr>
      <vt:lpstr>Les principaux polluants des eaux </vt:lpstr>
      <vt:lpstr>Matières organiques </vt:lpstr>
      <vt:lpstr>La pollution microbiologique </vt:lpstr>
      <vt:lpstr>Substances chimiques </vt:lpstr>
      <vt:lpstr>Substances radioactives </vt:lpstr>
      <vt:lpstr>Effets des polluants </vt:lpstr>
      <vt:lpstr>Mesures pour lutter contre la pollution des ressources en eau</vt:lpstr>
      <vt:lpstr>Mesures individuelles </vt:lpstr>
      <vt:lpstr>Mesures gouvernementales </vt:lpstr>
      <vt:lpstr>Les mesures de protection</vt:lpstr>
      <vt:lpstr>Les mesures de protection</vt:lpstr>
      <vt:lpstr>Les périmètres de protection des ouvrages de captages en Algérie</vt:lpstr>
      <vt:lpstr>Les principaux objectifs des périmètres de protection sont de : </vt:lpstr>
      <vt:lpstr>Les périmètres de protection sont généralement divisés en trois zones : </vt:lpstr>
      <vt:lpstr>périmètres de protection des ouvrages de captage</vt:lpstr>
      <vt:lpstr>1. Périmètre de protection immédiate</vt:lpstr>
      <vt:lpstr>Dimensions </vt:lpstr>
      <vt:lpstr>Périmètre de protection rapprochée </vt:lpstr>
      <vt:lpstr>Dimension : </vt:lpstr>
      <vt:lpstr>3. Périmètre de protection éloignée </vt:lpstr>
      <vt:lpstr>Diapositive 42</vt:lpstr>
      <vt:lpstr>Champ d'application de la réglementation sur les périmètres de protection des captages d'eau</vt:lpstr>
      <vt:lpstr>Diapositive 44</vt:lpstr>
      <vt:lpstr>des ouvrages ou installations hydrauliques</vt:lpstr>
      <vt:lpstr>Les superficie du  PPC</vt:lpstr>
      <vt:lpstr>Chapitre 3 : Surexploitation des eaux</vt:lpstr>
      <vt:lpstr>Chapitre 3 : Surexploitation des eaux </vt:lpstr>
      <vt:lpstr>Définition</vt:lpstr>
      <vt:lpstr>Définitions:</vt:lpstr>
      <vt:lpstr>Types de surexploitation </vt:lpstr>
      <vt:lpstr>Les causes de la surexploitations </vt:lpstr>
      <vt:lpstr>Principaux facteurs</vt:lpstr>
      <vt:lpstr>Croissance démographique</vt:lpstr>
      <vt:lpstr>Changement climatique </vt:lpstr>
      <vt:lpstr>Urbanisation</vt:lpstr>
      <vt:lpstr>Diapositive 57</vt:lpstr>
      <vt:lpstr>Agriculture</vt:lpstr>
      <vt:lpstr>La pollution</vt:lpstr>
      <vt:lpstr>L'inefficacité de l'utilisation de l'eau</vt:lpstr>
      <vt:lpstr>Les causes d'inefficacité d'utilisation de l'eau, notamment :</vt:lpstr>
      <vt:lpstr>La mauvaise gestion des ressources en eau</vt:lpstr>
      <vt:lpstr>Des exemples sur la mauvaise gestion de l'eau qui peut provoquer une surexploitation d'eau </vt:lpstr>
      <vt:lpstr>Les pratiques agricoles non durables :</vt:lpstr>
      <vt:lpstr>Diapositive 65</vt:lpstr>
      <vt:lpstr>Quelques exemples de pratiques agricoles non durables : </vt:lpstr>
      <vt:lpstr>Les activités industrielles</vt:lpstr>
      <vt:lpstr>Les changements dans les habitudes de consommation</vt:lpstr>
      <vt:lpstr>Les impacts de la surexploitation des ressources en eau </vt:lpstr>
      <vt:lpstr>Impacts sur l'environnement </vt:lpstr>
      <vt:lpstr>Impacts sur la santé humaine </vt:lpstr>
      <vt:lpstr>Impacts sur l'économie</vt:lpstr>
      <vt:lpstr>Diapositive 73</vt:lpstr>
      <vt:lpstr>Les mesures pour prévenir et réduire la surexploitation des ressources en eau</vt:lpstr>
      <vt:lpstr>L'efficacité de l'utilisation de l'eau </vt:lpstr>
      <vt:lpstr>La conservation de l'eau </vt:lpstr>
      <vt:lpstr>L'éducation et la sensibilisation </vt:lpstr>
      <vt:lpstr>L'investissement dans la recherche et le développement </vt:lpstr>
      <vt:lpstr>La réglementation </vt:lpstr>
      <vt:lpstr>La gestion durable des ressources en eau La gestion durable des ressources en eau</vt:lpstr>
      <vt:lpstr>Diapositive 81</vt:lpstr>
      <vt:lpstr>Mesures dans le secteur agricole </vt:lpstr>
      <vt:lpstr>Mesures dans le secteur industriel </vt:lpstr>
      <vt:lpstr>Mesures dans le secteur domestique</vt:lpstr>
      <vt:lpstr>Exemples </vt:lpstr>
      <vt:lpstr>Dans le secteur agricole </vt:lpstr>
      <vt:lpstr>Dans le secteur industriel </vt:lpstr>
      <vt:lpstr>Chapitre 3 : changement climatique</vt:lpstr>
      <vt:lpstr>INTRODUCTION</vt:lpstr>
      <vt:lpstr>définition</vt:lpstr>
      <vt:lpstr>Causes du changement climatique</vt:lpstr>
      <vt:lpstr>Causes naturelles </vt:lpstr>
      <vt:lpstr>Les causes anthropiques</vt:lpstr>
      <vt:lpstr>Les gaz à effet de serre (GES)</vt:lpstr>
      <vt:lpstr>Diapositive 95</vt:lpstr>
      <vt:lpstr>Diapositive 96</vt:lpstr>
      <vt:lpstr>Impact des changements climatiques sur les ressources en eau</vt:lpstr>
      <vt:lpstr>Impacts sur la qualité de l'eau </vt:lpstr>
      <vt:lpstr>L'impact sur les écosystèmes aquatiques</vt:lpstr>
      <vt:lpstr>L'impact sur les conflits :</vt:lpstr>
      <vt:lpstr>Mesures d’adaptation et d’atténuation </vt:lpstr>
      <vt:lpstr>L'atténuation </vt:lpstr>
      <vt:lpstr>L'adaptation </vt:lpstr>
      <vt:lpstr>L'adaptation</vt:lpstr>
      <vt:lpstr>Vulnérabilité des ressources en eau</vt:lpstr>
      <vt:lpstr>La notion de vulnérabilité des ressources en eau </vt:lpstr>
      <vt:lpstr>Évaluation de la vulnérabilité</vt:lpstr>
      <vt:lpstr>Diapositive 108</vt:lpstr>
      <vt:lpstr>Voici quelques exemples concrets de la vulnérabilité des ressources en eau : </vt:lpstr>
      <vt:lpstr>méthodes d'évaluation de la vulnérabilité</vt:lpstr>
      <vt:lpstr>La méthode SINTACS</vt:lpstr>
      <vt:lpstr>La méthode GOD</vt:lpstr>
      <vt:lpstr>La méthode AQUIRE</vt:lpstr>
      <vt:lpstr>La méthode EPIK</vt:lpstr>
      <vt:lpstr>Cartographie de la vulnérabilité</vt:lpstr>
      <vt:lpstr>l'utilité de la cartographie de la vulnérabilité </vt:lpstr>
      <vt:lpstr>Planification de l'utilisation des ressources</vt:lpstr>
      <vt:lpstr>Communication du risque</vt:lpstr>
      <vt:lpstr>Les méthodes de cartographie de la vulnérabilité </vt:lpstr>
      <vt:lpstr>Méthodes quantitatives</vt:lpstr>
      <vt:lpstr>Diapositive 121</vt:lpstr>
      <vt:lpstr>Conditions d’utilisation et hypothèses simplificatrices la méthode DRASTIC</vt:lpstr>
      <vt:lpstr>la méthode DRASTIC, ses paramètres et leur poids</vt:lpstr>
      <vt:lpstr>EQUATION</vt:lpstr>
      <vt:lpstr>Diapositive 125</vt:lpstr>
      <vt:lpstr>La méthode GOD</vt:lpstr>
      <vt:lpstr>Diapositive 127</vt:lpstr>
      <vt:lpstr>Diapositive 128</vt:lpstr>
      <vt:lpstr>Diapositive 129</vt:lpstr>
      <vt:lpstr>La méthode SINTACS</vt:lpstr>
      <vt:lpstr>Diapositive 131</vt:lpstr>
      <vt:lpstr>Diapositive 132</vt:lpstr>
      <vt:lpstr>L'analyse spatiale</vt:lpstr>
      <vt:lpstr>Méthodes qualitatives</vt:lpstr>
      <vt:lpstr>Diapositive 135</vt:lpstr>
      <vt:lpstr>Les entretiens</vt:lpstr>
      <vt:lpstr>Stresse hydrique en Algérie et stratégies </vt:lpstr>
      <vt:lpstr>Diapositive 138</vt:lpstr>
      <vt:lpstr>Diapositive 139</vt:lpstr>
      <vt:lpstr>Potentialité hydrique </vt:lpstr>
      <vt:lpstr>Eaux souterraines </vt:lpstr>
      <vt:lpstr>Eaux de surface </vt:lpstr>
      <vt:lpstr>Eaux de mer </vt:lpstr>
      <vt:lpstr>Diapositive 144</vt:lpstr>
      <vt:lpstr>Demande en eau </vt:lpstr>
      <vt:lpstr>Balance hydrique </vt:lpstr>
      <vt:lpstr>Gestion intégrée des ressources en eau en Algérie</vt:lpstr>
      <vt:lpstr>Définition de la GIRE </vt:lpstr>
      <vt:lpstr>Diapositive 149</vt:lpstr>
      <vt:lpstr>Les défis de la GIRE en Algérie</vt:lpstr>
      <vt:lpstr>Les mesures à mettre en œuvre </vt:lpstr>
      <vt:lpstr>Diapositive 152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PROTECTION DES RESSOURCES EN EAUX</dc:title>
  <dc:creator>mounira</dc:creator>
  <cp:lastModifiedBy>LENOVO</cp:lastModifiedBy>
  <cp:revision>26</cp:revision>
  <dcterms:created xsi:type="dcterms:W3CDTF">2023-12-09T18:02:16Z</dcterms:created>
  <dcterms:modified xsi:type="dcterms:W3CDTF">2025-12-15T20:28:17Z</dcterms:modified>
</cp:coreProperties>
</file>