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7"/>
  </p:notesMasterIdLst>
  <p:sldIdLst>
    <p:sldId id="256" r:id="rId2"/>
    <p:sldId id="257" r:id="rId3"/>
    <p:sldId id="258" r:id="rId4"/>
    <p:sldId id="262" r:id="rId5"/>
    <p:sldId id="280" r:id="rId6"/>
    <p:sldId id="263" r:id="rId7"/>
    <p:sldId id="264" r:id="rId8"/>
    <p:sldId id="266" r:id="rId9"/>
    <p:sldId id="281" r:id="rId10"/>
    <p:sldId id="268" r:id="rId11"/>
    <p:sldId id="269" r:id="rId12"/>
    <p:sldId id="261" r:id="rId13"/>
    <p:sldId id="267" r:id="rId14"/>
    <p:sldId id="265" r:id="rId15"/>
    <p:sldId id="259" r:id="rId16"/>
    <p:sldId id="270" r:id="rId17"/>
    <p:sldId id="271" r:id="rId18"/>
    <p:sldId id="272" r:id="rId19"/>
    <p:sldId id="273" r:id="rId20"/>
    <p:sldId id="274" r:id="rId21"/>
    <p:sldId id="275" r:id="rId22"/>
    <p:sldId id="276" r:id="rId23"/>
    <p:sldId id="277" r:id="rId24"/>
    <p:sldId id="278" r:id="rId25"/>
    <p:sldId id="279" r:id="rId26"/>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Constantia" pitchFamily="18" charset="0"/>
        <a:ea typeface="+mn-ea"/>
        <a:cs typeface="Arial" pitchFamily="34" charset="0"/>
      </a:defRPr>
    </a:lvl1pPr>
    <a:lvl2pPr marL="457200" algn="l" rtl="0" fontAlgn="base">
      <a:spcBef>
        <a:spcPct val="0"/>
      </a:spcBef>
      <a:spcAft>
        <a:spcPct val="0"/>
      </a:spcAft>
      <a:defRPr kern="1200">
        <a:solidFill>
          <a:schemeClr val="tx1"/>
        </a:solidFill>
        <a:latin typeface="Constantia" pitchFamily="18" charset="0"/>
        <a:ea typeface="+mn-ea"/>
        <a:cs typeface="Arial" pitchFamily="34" charset="0"/>
      </a:defRPr>
    </a:lvl2pPr>
    <a:lvl3pPr marL="914400" algn="l" rtl="0" fontAlgn="base">
      <a:spcBef>
        <a:spcPct val="0"/>
      </a:spcBef>
      <a:spcAft>
        <a:spcPct val="0"/>
      </a:spcAft>
      <a:defRPr kern="1200">
        <a:solidFill>
          <a:schemeClr val="tx1"/>
        </a:solidFill>
        <a:latin typeface="Constantia" pitchFamily="18" charset="0"/>
        <a:ea typeface="+mn-ea"/>
        <a:cs typeface="Arial" pitchFamily="34" charset="0"/>
      </a:defRPr>
    </a:lvl3pPr>
    <a:lvl4pPr marL="1371600" algn="l" rtl="0" fontAlgn="base">
      <a:spcBef>
        <a:spcPct val="0"/>
      </a:spcBef>
      <a:spcAft>
        <a:spcPct val="0"/>
      </a:spcAft>
      <a:defRPr kern="1200">
        <a:solidFill>
          <a:schemeClr val="tx1"/>
        </a:solidFill>
        <a:latin typeface="Constantia" pitchFamily="18" charset="0"/>
        <a:ea typeface="+mn-ea"/>
        <a:cs typeface="Arial" pitchFamily="34" charset="0"/>
      </a:defRPr>
    </a:lvl4pPr>
    <a:lvl5pPr marL="1828800" algn="l" rtl="0" fontAlgn="base">
      <a:spcBef>
        <a:spcPct val="0"/>
      </a:spcBef>
      <a:spcAft>
        <a:spcPct val="0"/>
      </a:spcAft>
      <a:defRPr kern="1200">
        <a:solidFill>
          <a:schemeClr val="tx1"/>
        </a:solidFill>
        <a:latin typeface="Constantia" pitchFamily="18" charset="0"/>
        <a:ea typeface="+mn-ea"/>
        <a:cs typeface="Arial" pitchFamily="34" charset="0"/>
      </a:defRPr>
    </a:lvl5pPr>
    <a:lvl6pPr marL="2286000" algn="l" defTabSz="914400" rtl="0" eaLnBrk="1" latinLnBrk="0" hangingPunct="1">
      <a:defRPr kern="1200">
        <a:solidFill>
          <a:schemeClr val="tx1"/>
        </a:solidFill>
        <a:latin typeface="Constantia" pitchFamily="18" charset="0"/>
        <a:ea typeface="+mn-ea"/>
        <a:cs typeface="Arial" pitchFamily="34" charset="0"/>
      </a:defRPr>
    </a:lvl6pPr>
    <a:lvl7pPr marL="2743200" algn="l" defTabSz="914400" rtl="0" eaLnBrk="1" latinLnBrk="0" hangingPunct="1">
      <a:defRPr kern="1200">
        <a:solidFill>
          <a:schemeClr val="tx1"/>
        </a:solidFill>
        <a:latin typeface="Constantia" pitchFamily="18" charset="0"/>
        <a:ea typeface="+mn-ea"/>
        <a:cs typeface="Arial" pitchFamily="34" charset="0"/>
      </a:defRPr>
    </a:lvl7pPr>
    <a:lvl8pPr marL="3200400" algn="l" defTabSz="914400" rtl="0" eaLnBrk="1" latinLnBrk="0" hangingPunct="1">
      <a:defRPr kern="1200">
        <a:solidFill>
          <a:schemeClr val="tx1"/>
        </a:solidFill>
        <a:latin typeface="Constantia" pitchFamily="18" charset="0"/>
        <a:ea typeface="+mn-ea"/>
        <a:cs typeface="Arial" pitchFamily="34" charset="0"/>
      </a:defRPr>
    </a:lvl8pPr>
    <a:lvl9pPr marL="3657600" algn="l" defTabSz="914400" rtl="0" eaLnBrk="1" latinLnBrk="0" hangingPunct="1">
      <a:defRPr kern="1200">
        <a:solidFill>
          <a:schemeClr val="tx1"/>
        </a:solidFill>
        <a:latin typeface="Constantia"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3" d="100"/>
          <a:sy n="73" d="100"/>
        </p:scale>
        <p:origin x="-504"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8B31BCE-609B-4E40-BE47-E2741737A8A3}" type="datetimeFigureOut">
              <a:rPr lang="fr-FR"/>
              <a:pPr>
                <a:defRPr/>
              </a:pPr>
              <a:t>06/12/2016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4391994-C789-4208-B841-29E0820C7576}"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072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SV" smtClean="0"/>
          </a:p>
        </p:txBody>
      </p:sp>
      <p:sp>
        <p:nvSpPr>
          <p:cNvPr id="30724"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6B8488E-8F2B-4F09-84E9-40DEC523A92D}" type="slidenum">
              <a:rPr lang="fr-FR" smtClean="0">
                <a:latin typeface="Arial" pitchFamily="34" charset="0"/>
                <a:cs typeface="Arial" pitchFamily="34" charset="0"/>
              </a:rPr>
              <a:pPr fontAlgn="base">
                <a:spcBef>
                  <a:spcPct val="0"/>
                </a:spcBef>
                <a:spcAft>
                  <a:spcPct val="0"/>
                </a:spcAft>
              </a:pPr>
              <a:t>12</a:t>
            </a:fld>
            <a:endParaRPr lang="fr-FR"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fr-FR" smtClean="0"/>
              <a:t>Modifiez le style du titre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smtClean="0"/>
              <a:t>Modifiez le style des sous-titres du masque</a:t>
            </a:r>
            <a:endParaRPr lang="en-US"/>
          </a:p>
        </p:txBody>
      </p:sp>
      <p:sp>
        <p:nvSpPr>
          <p:cNvPr id="4" name="Date Placeholder 29"/>
          <p:cNvSpPr>
            <a:spLocks noGrp="1"/>
          </p:cNvSpPr>
          <p:nvPr>
            <p:ph type="dt" sz="half" idx="10"/>
          </p:nvPr>
        </p:nvSpPr>
        <p:spPr/>
        <p:txBody>
          <a:bodyPr/>
          <a:lstStyle>
            <a:lvl1pPr>
              <a:defRPr/>
            </a:lvl1pPr>
          </a:lstStyle>
          <a:p>
            <a:pPr>
              <a:defRPr/>
            </a:pPr>
            <a:fld id="{D0C9C192-070F-4305-ADDA-057599FFA1A5}" type="datetimeFigureOut">
              <a:rPr lang="fr-FR"/>
              <a:pPr>
                <a:defRPr/>
              </a:pPr>
              <a:t>06/12/2016</a:t>
            </a:fld>
            <a:endParaRPr lang="fr-FR"/>
          </a:p>
        </p:txBody>
      </p:sp>
      <p:sp>
        <p:nvSpPr>
          <p:cNvPr id="5" name="Footer Placeholder 18"/>
          <p:cNvSpPr>
            <a:spLocks noGrp="1"/>
          </p:cNvSpPr>
          <p:nvPr>
            <p:ph type="ftr" sz="quarter" idx="11"/>
          </p:nvPr>
        </p:nvSpPr>
        <p:spPr/>
        <p:txBody>
          <a:bodyPr/>
          <a:lstStyle>
            <a:lvl1pPr>
              <a:defRPr/>
            </a:lvl1pPr>
          </a:lstStyle>
          <a:p>
            <a:pPr>
              <a:defRPr/>
            </a:pPr>
            <a:endParaRPr lang="fr-FR"/>
          </a:p>
        </p:txBody>
      </p:sp>
      <p:sp>
        <p:nvSpPr>
          <p:cNvPr id="6" name="Slide Number Placeholder 26"/>
          <p:cNvSpPr>
            <a:spLocks noGrp="1"/>
          </p:cNvSpPr>
          <p:nvPr>
            <p:ph type="sldNum" sz="quarter" idx="12"/>
          </p:nvPr>
        </p:nvSpPr>
        <p:spPr/>
        <p:txBody>
          <a:bodyPr/>
          <a:lstStyle>
            <a:lvl1pPr>
              <a:defRPr/>
            </a:lvl1pPr>
          </a:lstStyle>
          <a:p>
            <a:pPr>
              <a:defRPr/>
            </a:pPr>
            <a:fld id="{63777224-85BF-444A-987C-F5B29E50B6EC}"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9"/>
          <p:cNvSpPr>
            <a:spLocks noGrp="1"/>
          </p:cNvSpPr>
          <p:nvPr>
            <p:ph type="dt" sz="half" idx="10"/>
          </p:nvPr>
        </p:nvSpPr>
        <p:spPr/>
        <p:txBody>
          <a:bodyPr/>
          <a:lstStyle>
            <a:lvl1pPr>
              <a:defRPr/>
            </a:lvl1pPr>
          </a:lstStyle>
          <a:p>
            <a:pPr>
              <a:defRPr/>
            </a:pPr>
            <a:fld id="{3FD5CD3D-1AA6-4F31-BC83-5922C5134E0D}" type="datetimeFigureOut">
              <a:rPr lang="fr-FR"/>
              <a:pPr>
                <a:defRPr/>
              </a:pPr>
              <a:t>06/12/2016</a:t>
            </a:fld>
            <a:endParaRPr lang="fr-FR"/>
          </a:p>
        </p:txBody>
      </p:sp>
      <p:sp>
        <p:nvSpPr>
          <p:cNvPr id="5" name="Footer Placeholder 21"/>
          <p:cNvSpPr>
            <a:spLocks noGrp="1"/>
          </p:cNvSpPr>
          <p:nvPr>
            <p:ph type="ftr" sz="quarter" idx="11"/>
          </p:nvPr>
        </p:nvSpPr>
        <p:spPr/>
        <p:txBody>
          <a:bodyPr/>
          <a:lstStyle>
            <a:lvl1pPr>
              <a:defRPr/>
            </a:lvl1pPr>
          </a:lstStyle>
          <a:p>
            <a:pPr>
              <a:defRPr/>
            </a:pPr>
            <a:endParaRPr lang="fr-FR"/>
          </a:p>
        </p:txBody>
      </p:sp>
      <p:sp>
        <p:nvSpPr>
          <p:cNvPr id="6" name="Slide Number Placeholder 17"/>
          <p:cNvSpPr>
            <a:spLocks noGrp="1"/>
          </p:cNvSpPr>
          <p:nvPr>
            <p:ph type="sldNum" sz="quarter" idx="12"/>
          </p:nvPr>
        </p:nvSpPr>
        <p:spPr/>
        <p:txBody>
          <a:bodyPr/>
          <a:lstStyle>
            <a:lvl1pPr>
              <a:defRPr/>
            </a:lvl1pPr>
          </a:lstStyle>
          <a:p>
            <a:pPr>
              <a:defRPr/>
            </a:pPr>
            <a:fld id="{CA2F5EC2-E1C6-4D70-854A-34217A2B94C4}"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9"/>
          <p:cNvSpPr>
            <a:spLocks noGrp="1"/>
          </p:cNvSpPr>
          <p:nvPr>
            <p:ph type="dt" sz="half" idx="10"/>
          </p:nvPr>
        </p:nvSpPr>
        <p:spPr/>
        <p:txBody>
          <a:bodyPr/>
          <a:lstStyle>
            <a:lvl1pPr>
              <a:defRPr/>
            </a:lvl1pPr>
          </a:lstStyle>
          <a:p>
            <a:pPr>
              <a:defRPr/>
            </a:pPr>
            <a:fld id="{CEBDA15B-4950-4B9D-A79F-D85EAB498EF5}" type="datetimeFigureOut">
              <a:rPr lang="fr-FR"/>
              <a:pPr>
                <a:defRPr/>
              </a:pPr>
              <a:t>06/12/2016</a:t>
            </a:fld>
            <a:endParaRPr lang="fr-FR"/>
          </a:p>
        </p:txBody>
      </p:sp>
      <p:sp>
        <p:nvSpPr>
          <p:cNvPr id="5" name="Footer Placeholder 21"/>
          <p:cNvSpPr>
            <a:spLocks noGrp="1"/>
          </p:cNvSpPr>
          <p:nvPr>
            <p:ph type="ftr" sz="quarter" idx="11"/>
          </p:nvPr>
        </p:nvSpPr>
        <p:spPr/>
        <p:txBody>
          <a:bodyPr/>
          <a:lstStyle>
            <a:lvl1pPr>
              <a:defRPr/>
            </a:lvl1pPr>
          </a:lstStyle>
          <a:p>
            <a:pPr>
              <a:defRPr/>
            </a:pPr>
            <a:endParaRPr lang="fr-FR"/>
          </a:p>
        </p:txBody>
      </p:sp>
      <p:sp>
        <p:nvSpPr>
          <p:cNvPr id="6" name="Slide Number Placeholder 17"/>
          <p:cNvSpPr>
            <a:spLocks noGrp="1"/>
          </p:cNvSpPr>
          <p:nvPr>
            <p:ph type="sldNum" sz="quarter" idx="12"/>
          </p:nvPr>
        </p:nvSpPr>
        <p:spPr/>
        <p:txBody>
          <a:bodyPr/>
          <a:lstStyle>
            <a:lvl1pPr>
              <a:defRPr/>
            </a:lvl1pPr>
          </a:lstStyle>
          <a:p>
            <a:pPr>
              <a:defRPr/>
            </a:pPr>
            <a:fld id="{B8E626DD-EC6A-4AD2-9943-4B8C6E5112BC}"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9"/>
          <p:cNvSpPr>
            <a:spLocks noGrp="1"/>
          </p:cNvSpPr>
          <p:nvPr>
            <p:ph type="dt" sz="half" idx="10"/>
          </p:nvPr>
        </p:nvSpPr>
        <p:spPr/>
        <p:txBody>
          <a:bodyPr/>
          <a:lstStyle>
            <a:lvl1pPr>
              <a:defRPr/>
            </a:lvl1pPr>
          </a:lstStyle>
          <a:p>
            <a:pPr>
              <a:defRPr/>
            </a:pPr>
            <a:fld id="{B7E70D2C-99BE-4816-8618-26531C7C1147}" type="datetimeFigureOut">
              <a:rPr lang="fr-FR"/>
              <a:pPr>
                <a:defRPr/>
              </a:pPr>
              <a:t>06/12/2016</a:t>
            </a:fld>
            <a:endParaRPr lang="fr-FR"/>
          </a:p>
        </p:txBody>
      </p:sp>
      <p:sp>
        <p:nvSpPr>
          <p:cNvPr id="5" name="Footer Placeholder 21"/>
          <p:cNvSpPr>
            <a:spLocks noGrp="1"/>
          </p:cNvSpPr>
          <p:nvPr>
            <p:ph type="ftr" sz="quarter" idx="11"/>
          </p:nvPr>
        </p:nvSpPr>
        <p:spPr/>
        <p:txBody>
          <a:bodyPr/>
          <a:lstStyle>
            <a:lvl1pPr>
              <a:defRPr/>
            </a:lvl1pPr>
          </a:lstStyle>
          <a:p>
            <a:pPr>
              <a:defRPr/>
            </a:pPr>
            <a:endParaRPr lang="fr-FR"/>
          </a:p>
        </p:txBody>
      </p:sp>
      <p:sp>
        <p:nvSpPr>
          <p:cNvPr id="6" name="Slide Number Placeholder 17"/>
          <p:cNvSpPr>
            <a:spLocks noGrp="1"/>
          </p:cNvSpPr>
          <p:nvPr>
            <p:ph type="sldNum" sz="quarter" idx="12"/>
          </p:nvPr>
        </p:nvSpPr>
        <p:spPr/>
        <p:txBody>
          <a:bodyPr/>
          <a:lstStyle>
            <a:lvl1pPr>
              <a:defRPr/>
            </a:lvl1pPr>
          </a:lstStyle>
          <a:p>
            <a:pPr>
              <a:defRPr/>
            </a:pPr>
            <a:fld id="{54A2578D-F8AF-4EE5-BFBF-4A3683E758C8}"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fr-FR" smtClean="0"/>
              <a:t>Modifiez le style du titre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smtClean="0"/>
              <a:t>Modifiez les styles du texte du masque</a:t>
            </a:r>
          </a:p>
        </p:txBody>
      </p:sp>
      <p:sp>
        <p:nvSpPr>
          <p:cNvPr id="4" name="Date Placeholder 3"/>
          <p:cNvSpPr>
            <a:spLocks noGrp="1"/>
          </p:cNvSpPr>
          <p:nvPr>
            <p:ph type="dt" sz="half" idx="10"/>
          </p:nvPr>
        </p:nvSpPr>
        <p:spPr/>
        <p:txBody>
          <a:bodyPr/>
          <a:lstStyle>
            <a:lvl1pPr>
              <a:defRPr/>
            </a:lvl1pPr>
          </a:lstStyle>
          <a:p>
            <a:pPr>
              <a:defRPr/>
            </a:pPr>
            <a:fld id="{077955CB-28A9-49E4-BA17-015DC49D4B5C}" type="datetimeFigureOut">
              <a:rPr lang="fr-FR"/>
              <a:pPr>
                <a:defRPr/>
              </a:pPr>
              <a:t>06/12/2016</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61E86FB3-4E81-4CD5-B528-6BF987DA051C}"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fr-FR" smtClean="0"/>
              <a:t>Modifiez le style du titre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9"/>
          <p:cNvSpPr>
            <a:spLocks noGrp="1"/>
          </p:cNvSpPr>
          <p:nvPr>
            <p:ph type="dt" sz="half" idx="10"/>
          </p:nvPr>
        </p:nvSpPr>
        <p:spPr/>
        <p:txBody>
          <a:bodyPr/>
          <a:lstStyle>
            <a:lvl1pPr>
              <a:defRPr/>
            </a:lvl1pPr>
          </a:lstStyle>
          <a:p>
            <a:pPr>
              <a:defRPr/>
            </a:pPr>
            <a:fld id="{66A5EC9B-E156-4C64-95A3-61B6B9B9A752}" type="datetimeFigureOut">
              <a:rPr lang="fr-FR"/>
              <a:pPr>
                <a:defRPr/>
              </a:pPr>
              <a:t>06/12/2016</a:t>
            </a:fld>
            <a:endParaRPr lang="fr-FR"/>
          </a:p>
        </p:txBody>
      </p:sp>
      <p:sp>
        <p:nvSpPr>
          <p:cNvPr id="6" name="Footer Placeholder 21"/>
          <p:cNvSpPr>
            <a:spLocks noGrp="1"/>
          </p:cNvSpPr>
          <p:nvPr>
            <p:ph type="ftr" sz="quarter" idx="11"/>
          </p:nvPr>
        </p:nvSpPr>
        <p:spPr/>
        <p:txBody>
          <a:bodyPr/>
          <a:lstStyle>
            <a:lvl1pPr>
              <a:defRPr/>
            </a:lvl1pPr>
          </a:lstStyle>
          <a:p>
            <a:pPr>
              <a:defRPr/>
            </a:pPr>
            <a:endParaRPr lang="fr-FR"/>
          </a:p>
        </p:txBody>
      </p:sp>
      <p:sp>
        <p:nvSpPr>
          <p:cNvPr id="7" name="Slide Number Placeholder 17"/>
          <p:cNvSpPr>
            <a:spLocks noGrp="1"/>
          </p:cNvSpPr>
          <p:nvPr>
            <p:ph type="sldNum" sz="quarter" idx="12"/>
          </p:nvPr>
        </p:nvSpPr>
        <p:spPr/>
        <p:txBody>
          <a:bodyPr/>
          <a:lstStyle>
            <a:lvl1pPr>
              <a:defRPr/>
            </a:lvl1pPr>
          </a:lstStyle>
          <a:p>
            <a:pPr>
              <a:defRPr/>
            </a:pPr>
            <a:fld id="{133DAAA3-4CCF-47FB-A8A3-639F8967C661}"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9"/>
          <p:cNvSpPr>
            <a:spLocks noGrp="1"/>
          </p:cNvSpPr>
          <p:nvPr>
            <p:ph type="dt" sz="half" idx="10"/>
          </p:nvPr>
        </p:nvSpPr>
        <p:spPr/>
        <p:txBody>
          <a:bodyPr/>
          <a:lstStyle>
            <a:lvl1pPr>
              <a:defRPr/>
            </a:lvl1pPr>
          </a:lstStyle>
          <a:p>
            <a:pPr>
              <a:defRPr/>
            </a:pPr>
            <a:fld id="{AF539584-A01F-4872-87C1-7173AB050663}" type="datetimeFigureOut">
              <a:rPr lang="fr-FR"/>
              <a:pPr>
                <a:defRPr/>
              </a:pPr>
              <a:t>06/12/2016</a:t>
            </a:fld>
            <a:endParaRPr lang="fr-FR"/>
          </a:p>
        </p:txBody>
      </p:sp>
      <p:sp>
        <p:nvSpPr>
          <p:cNvPr id="8" name="Footer Placeholder 21"/>
          <p:cNvSpPr>
            <a:spLocks noGrp="1"/>
          </p:cNvSpPr>
          <p:nvPr>
            <p:ph type="ftr" sz="quarter" idx="11"/>
          </p:nvPr>
        </p:nvSpPr>
        <p:spPr/>
        <p:txBody>
          <a:bodyPr/>
          <a:lstStyle>
            <a:lvl1pPr>
              <a:defRPr/>
            </a:lvl1pPr>
          </a:lstStyle>
          <a:p>
            <a:pPr>
              <a:defRPr/>
            </a:pPr>
            <a:endParaRPr lang="fr-FR"/>
          </a:p>
        </p:txBody>
      </p:sp>
      <p:sp>
        <p:nvSpPr>
          <p:cNvPr id="9" name="Slide Number Placeholder 17"/>
          <p:cNvSpPr>
            <a:spLocks noGrp="1"/>
          </p:cNvSpPr>
          <p:nvPr>
            <p:ph type="sldNum" sz="quarter" idx="12"/>
          </p:nvPr>
        </p:nvSpPr>
        <p:spPr/>
        <p:txBody>
          <a:bodyPr/>
          <a:lstStyle>
            <a:lvl1pPr>
              <a:defRPr/>
            </a:lvl1pPr>
          </a:lstStyle>
          <a:p>
            <a:pPr>
              <a:defRPr/>
            </a:pPr>
            <a:fld id="{6C95152B-E161-4185-9FD7-01C2E73CCD38}"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fr-FR" smtClean="0"/>
              <a:t>Modifiez le style du titre</a:t>
            </a:r>
            <a:endParaRPr lang="en-US"/>
          </a:p>
        </p:txBody>
      </p:sp>
      <p:sp>
        <p:nvSpPr>
          <p:cNvPr id="3" name="Date Placeholder 9"/>
          <p:cNvSpPr>
            <a:spLocks noGrp="1"/>
          </p:cNvSpPr>
          <p:nvPr>
            <p:ph type="dt" sz="half" idx="10"/>
          </p:nvPr>
        </p:nvSpPr>
        <p:spPr/>
        <p:txBody>
          <a:bodyPr/>
          <a:lstStyle>
            <a:lvl1pPr>
              <a:defRPr/>
            </a:lvl1pPr>
          </a:lstStyle>
          <a:p>
            <a:pPr>
              <a:defRPr/>
            </a:pPr>
            <a:fld id="{AECBE58C-0E44-4626-ABE3-F7BAA3CA0A4F}" type="datetimeFigureOut">
              <a:rPr lang="fr-FR"/>
              <a:pPr>
                <a:defRPr/>
              </a:pPr>
              <a:t>06/12/2016</a:t>
            </a:fld>
            <a:endParaRPr lang="fr-FR"/>
          </a:p>
        </p:txBody>
      </p:sp>
      <p:sp>
        <p:nvSpPr>
          <p:cNvPr id="4" name="Footer Placeholder 21"/>
          <p:cNvSpPr>
            <a:spLocks noGrp="1"/>
          </p:cNvSpPr>
          <p:nvPr>
            <p:ph type="ftr" sz="quarter" idx="11"/>
          </p:nvPr>
        </p:nvSpPr>
        <p:spPr/>
        <p:txBody>
          <a:bodyPr/>
          <a:lstStyle>
            <a:lvl1pPr>
              <a:defRPr/>
            </a:lvl1pPr>
          </a:lstStyle>
          <a:p>
            <a:pPr>
              <a:defRPr/>
            </a:pPr>
            <a:endParaRPr lang="fr-FR"/>
          </a:p>
        </p:txBody>
      </p:sp>
      <p:sp>
        <p:nvSpPr>
          <p:cNvPr id="5" name="Slide Number Placeholder 17"/>
          <p:cNvSpPr>
            <a:spLocks noGrp="1"/>
          </p:cNvSpPr>
          <p:nvPr>
            <p:ph type="sldNum" sz="quarter" idx="12"/>
          </p:nvPr>
        </p:nvSpPr>
        <p:spPr/>
        <p:txBody>
          <a:bodyPr/>
          <a:lstStyle>
            <a:lvl1pPr>
              <a:defRPr/>
            </a:lvl1pPr>
          </a:lstStyle>
          <a:p>
            <a:pPr>
              <a:defRPr/>
            </a:pPr>
            <a:fld id="{8034C8BD-D795-44EC-9C83-687CFC7722A1}"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9153A09-9486-43B0-8A10-35161BC71FBD}" type="datetimeFigureOut">
              <a:rPr lang="fr-FR"/>
              <a:pPr>
                <a:defRPr/>
              </a:pPr>
              <a:t>06/12/2016</a:t>
            </a:fld>
            <a:endParaRPr lang="fr-FR"/>
          </a:p>
        </p:txBody>
      </p:sp>
      <p:sp>
        <p:nvSpPr>
          <p:cNvPr id="3" name="Footer Placeholder 21"/>
          <p:cNvSpPr>
            <a:spLocks noGrp="1"/>
          </p:cNvSpPr>
          <p:nvPr>
            <p:ph type="ftr" sz="quarter" idx="11"/>
          </p:nvPr>
        </p:nvSpPr>
        <p:spPr/>
        <p:txBody>
          <a:bodyPr/>
          <a:lstStyle>
            <a:lvl1pPr>
              <a:defRPr/>
            </a:lvl1pPr>
          </a:lstStyle>
          <a:p>
            <a:pPr>
              <a:defRPr/>
            </a:pPr>
            <a:endParaRPr lang="fr-FR"/>
          </a:p>
        </p:txBody>
      </p:sp>
      <p:sp>
        <p:nvSpPr>
          <p:cNvPr id="4" name="Slide Number Placeholder 17"/>
          <p:cNvSpPr>
            <a:spLocks noGrp="1"/>
          </p:cNvSpPr>
          <p:nvPr>
            <p:ph type="sldNum" sz="quarter" idx="12"/>
          </p:nvPr>
        </p:nvSpPr>
        <p:spPr/>
        <p:txBody>
          <a:bodyPr/>
          <a:lstStyle>
            <a:lvl1pPr>
              <a:defRPr/>
            </a:lvl1pPr>
          </a:lstStyle>
          <a:p>
            <a:pPr>
              <a:defRPr/>
            </a:pPr>
            <a:fld id="{6A15FF6C-94CC-4D76-9A01-6958DA71A567}"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fr-FR" smtClean="0"/>
              <a:t>Modifiez le style du titre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9"/>
          <p:cNvSpPr>
            <a:spLocks noGrp="1"/>
          </p:cNvSpPr>
          <p:nvPr>
            <p:ph type="dt" sz="half" idx="10"/>
          </p:nvPr>
        </p:nvSpPr>
        <p:spPr/>
        <p:txBody>
          <a:bodyPr/>
          <a:lstStyle>
            <a:lvl1pPr>
              <a:defRPr/>
            </a:lvl1pPr>
          </a:lstStyle>
          <a:p>
            <a:pPr>
              <a:defRPr/>
            </a:pPr>
            <a:fld id="{85FA258C-6EF8-4BF0-BA62-0DD4C70C73DB}" type="datetimeFigureOut">
              <a:rPr lang="fr-FR"/>
              <a:pPr>
                <a:defRPr/>
              </a:pPr>
              <a:t>06/12/2016</a:t>
            </a:fld>
            <a:endParaRPr lang="fr-FR"/>
          </a:p>
        </p:txBody>
      </p:sp>
      <p:sp>
        <p:nvSpPr>
          <p:cNvPr id="6" name="Footer Placeholder 21"/>
          <p:cNvSpPr>
            <a:spLocks noGrp="1"/>
          </p:cNvSpPr>
          <p:nvPr>
            <p:ph type="ftr" sz="quarter" idx="11"/>
          </p:nvPr>
        </p:nvSpPr>
        <p:spPr/>
        <p:txBody>
          <a:bodyPr/>
          <a:lstStyle>
            <a:lvl1pPr>
              <a:defRPr/>
            </a:lvl1pPr>
          </a:lstStyle>
          <a:p>
            <a:pPr>
              <a:defRPr/>
            </a:pPr>
            <a:endParaRPr lang="fr-FR"/>
          </a:p>
        </p:txBody>
      </p:sp>
      <p:sp>
        <p:nvSpPr>
          <p:cNvPr id="7" name="Slide Number Placeholder 17"/>
          <p:cNvSpPr>
            <a:spLocks noGrp="1"/>
          </p:cNvSpPr>
          <p:nvPr>
            <p:ph type="sldNum" sz="quarter" idx="12"/>
          </p:nvPr>
        </p:nvSpPr>
        <p:spPr/>
        <p:txBody>
          <a:bodyPr/>
          <a:lstStyle>
            <a:lvl1pPr>
              <a:defRPr/>
            </a:lvl1pPr>
          </a:lstStyle>
          <a:p>
            <a:pPr>
              <a:defRPr/>
            </a:pPr>
            <a:fld id="{93BFA200-C308-40EC-B3AC-54DB763F91ED}"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fr-FR" smtClean="0"/>
              <a:t>Modifiez le style du titre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fr-FR" smtClean="0"/>
              <a:t>Modifiez les styles du texte du masque</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fr-FR" noProof="0" smtClean="0"/>
              <a:t>Cliquez sur l'icône pour ajouter une image</a:t>
            </a:r>
            <a:endParaRPr lang="en-US" noProof="0" dirty="0"/>
          </a:p>
        </p:txBody>
      </p:sp>
      <p:sp>
        <p:nvSpPr>
          <p:cNvPr id="9" name="Date Placeholder 4"/>
          <p:cNvSpPr>
            <a:spLocks noGrp="1"/>
          </p:cNvSpPr>
          <p:nvPr>
            <p:ph type="dt" sz="half" idx="10"/>
          </p:nvPr>
        </p:nvSpPr>
        <p:spPr/>
        <p:txBody>
          <a:bodyPr/>
          <a:lstStyle>
            <a:lvl1pPr>
              <a:defRPr/>
            </a:lvl1pPr>
          </a:lstStyle>
          <a:p>
            <a:pPr>
              <a:defRPr/>
            </a:pPr>
            <a:fld id="{4FDD6A85-3A85-400C-99B5-911B4734C65B}" type="datetimeFigureOut">
              <a:rPr lang="fr-FR"/>
              <a:pPr>
                <a:defRPr/>
              </a:pPr>
              <a:t>06/12/2016</a:t>
            </a:fld>
            <a:endParaRPr lang="fr-FR"/>
          </a:p>
        </p:txBody>
      </p:sp>
      <p:sp>
        <p:nvSpPr>
          <p:cNvPr id="10" name="Footer Placeholder 5"/>
          <p:cNvSpPr>
            <a:spLocks noGrp="1"/>
          </p:cNvSpPr>
          <p:nvPr>
            <p:ph type="ftr" sz="quarter" idx="11"/>
          </p:nvPr>
        </p:nvSpPr>
        <p:spPr/>
        <p:txBody>
          <a:bodyPr/>
          <a:lstStyle>
            <a:lvl1pPr>
              <a:defRPr/>
            </a:lvl1pPr>
          </a:lstStyle>
          <a:p>
            <a:pPr>
              <a:defRPr/>
            </a:pPr>
            <a:endParaRPr lang="fr-F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FC15BDCA-4534-4851-8547-041D622CC25E}"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fr-FR" smtClean="0"/>
              <a:t>Modifiez le style du titre</a:t>
            </a:r>
            <a:endParaRPr lang="en-US" smtClean="0"/>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86760D81-0DF3-40B6-8C85-17FD41393EEC}" type="datetimeFigureOut">
              <a:rPr lang="fr-FR"/>
              <a:pPr>
                <a:defRPr/>
              </a:pPr>
              <a:t>06/12/2016</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2F364806-6155-4E0A-9142-F7AF982218CA}" type="slidenum">
              <a:rPr lang="fr-FR"/>
              <a:pPr>
                <a:defRPr/>
              </a:pPr>
              <a:t>‹N°›</a:t>
            </a:fld>
            <a:endParaRPr lang="fr-FR"/>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805" r:id="rId1"/>
    <p:sldLayoutId id="2147483797" r:id="rId2"/>
    <p:sldLayoutId id="2147483806" r:id="rId3"/>
    <p:sldLayoutId id="2147483798" r:id="rId4"/>
    <p:sldLayoutId id="2147483799" r:id="rId5"/>
    <p:sldLayoutId id="2147483800" r:id="rId6"/>
    <p:sldLayoutId id="2147483801" r:id="rId7"/>
    <p:sldLayoutId id="2147483802" r:id="rId8"/>
    <p:sldLayoutId id="2147483807" r:id="rId9"/>
    <p:sldLayoutId id="2147483803" r:id="rId10"/>
    <p:sldLayoutId id="2147483804"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eaLnBrk="1" fontAlgn="auto" hangingPunct="1">
              <a:spcAft>
                <a:spcPts val="0"/>
              </a:spcAft>
              <a:defRPr/>
            </a:pPr>
            <a:r>
              <a:rPr lang="ar-SA" i="1" u="sng" dirty="0" smtClean="0"/>
              <a:t>ماهية </a:t>
            </a:r>
            <a:r>
              <a:rPr lang="ar-SA" i="1" u="sng" dirty="0" smtClean="0"/>
              <a:t>سوق المال </a:t>
            </a:r>
            <a:endParaRPr lang="fr-FR" i="1" u="sng" dirty="0"/>
          </a:p>
        </p:txBody>
      </p:sp>
      <p:sp>
        <p:nvSpPr>
          <p:cNvPr id="5123" name="Sous-titre 2"/>
          <p:cNvSpPr>
            <a:spLocks noGrp="1"/>
          </p:cNvSpPr>
          <p:nvPr>
            <p:ph type="subTitle" idx="1"/>
          </p:nvPr>
        </p:nvSpPr>
        <p:spPr>
          <a:xfrm>
            <a:off x="533400" y="4429132"/>
            <a:ext cx="7854950" cy="1857387"/>
          </a:xfrm>
        </p:spPr>
        <p:txBody>
          <a:bodyPr/>
          <a:lstStyle/>
          <a:p>
            <a:pPr marR="0" algn="l" rtl="1" eaLnBrk="1" hangingPunct="1"/>
            <a:r>
              <a:rPr lang="ar-SA" sz="4000" b="1" dirty="0" smtClean="0">
                <a:latin typeface="Traditional Arabic" pitchFamily="18" charset="-78"/>
                <a:ea typeface="Majalla UI"/>
                <a:cs typeface="Traditional Arabic" pitchFamily="18" charset="-78"/>
              </a:rPr>
              <a:t>الدكتور </a:t>
            </a:r>
            <a:r>
              <a:rPr lang="ar-SA" sz="4000" b="1" dirty="0" smtClean="0">
                <a:latin typeface="Traditional Arabic" pitchFamily="18" charset="-78"/>
                <a:ea typeface="Majalla UI"/>
                <a:cs typeface="Traditional Arabic" pitchFamily="18" charset="-78"/>
              </a:rPr>
              <a:t>غربي ناصر صلاح الدين</a:t>
            </a:r>
            <a:endParaRPr lang="fr-FR" sz="4000" b="1" dirty="0" smtClean="0">
              <a:latin typeface="Traditional Arabic" pitchFamily="18" charset="-78"/>
              <a:cs typeface="Traditional Arabic" pitchFamily="18"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contenu 2"/>
          <p:cNvSpPr>
            <a:spLocks noGrp="1"/>
          </p:cNvSpPr>
          <p:nvPr>
            <p:ph idx="1"/>
          </p:nvPr>
        </p:nvSpPr>
        <p:spPr>
          <a:xfrm>
            <a:off x="395288" y="188913"/>
            <a:ext cx="8424862" cy="6480175"/>
          </a:xfrm>
        </p:spPr>
        <p:txBody>
          <a:bodyPr/>
          <a:lstStyle/>
          <a:p>
            <a:pPr algn="r" rtl="1" eaLnBrk="1" hangingPunct="1"/>
            <a:r>
              <a:rPr lang="ar-SA" sz="4000" b="1" u="sng" smtClean="0">
                <a:latin typeface="Traditional Arabic" pitchFamily="18" charset="-78"/>
                <a:cs typeface="Traditional Arabic" pitchFamily="18" charset="-78"/>
              </a:rPr>
              <a:t>سوق راس المال</a:t>
            </a:r>
            <a:r>
              <a:rPr lang="ar-SA" sz="4000" smtClean="0">
                <a:latin typeface="Traditional Arabic" pitchFamily="18" charset="-78"/>
                <a:cs typeface="Traditional Arabic" pitchFamily="18" charset="-78"/>
              </a:rPr>
              <a:t>: </a:t>
            </a:r>
            <a:r>
              <a:rPr lang="ar-DZ" sz="4000" smtClean="0">
                <a:latin typeface="Traditional Arabic" pitchFamily="18" charset="-78"/>
                <a:cs typeface="Traditional Arabic" pitchFamily="18" charset="-78"/>
              </a:rPr>
              <a:t>يمثل السـوق المالي سوقًا طويلـة الأجل يتم فيها إصدار وتداول الأوراق الماليـة من أسهـم وسندات بالإضافة إلى المنتجات الماليـة المبتكرة، ويتم في السـوق المالي تعبئـة المدخرات من أصحاب الفوائض الماليـة وتحويلهـا إلى استثمارات منتجـة من طرف أصحاب العجز المالـي. ولتحقيق هذه الغاية تقوم الحكومات والمؤسسات </a:t>
            </a:r>
            <a:r>
              <a:rPr lang="ar-SA" sz="4000" smtClean="0">
                <a:latin typeface="Traditional Arabic" pitchFamily="18" charset="-78"/>
                <a:cs typeface="Traditional Arabic" pitchFamily="18" charset="-78"/>
              </a:rPr>
              <a:t> العمومية </a:t>
            </a:r>
            <a:r>
              <a:rPr lang="ar-DZ" sz="4000" smtClean="0">
                <a:latin typeface="Traditional Arabic" pitchFamily="18" charset="-78"/>
                <a:cs typeface="Traditional Arabic" pitchFamily="18" charset="-78"/>
              </a:rPr>
              <a:t>والخاصة بإصدار الأوراق المالية بغرض تغطية العجز الموازني وتمويل المشاريع الضخمة بالنسبة للحكومات، والتوسع في المشاريع القائمة أو القيام باستثمارات جديدة بالنسبة للمؤسسات. وتنقسـم السوق المالي عادة إلى سوق أولي وسوق ثانوي.</a:t>
            </a:r>
            <a:endParaRPr lang="fr-FR" sz="4000" smtClean="0">
              <a:latin typeface="Traditional Arabic" pitchFamily="18" charset="-78"/>
              <a:cs typeface="Traditional Arabic" pitchFamily="18"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u contenu 2"/>
          <p:cNvSpPr>
            <a:spLocks noGrp="1"/>
          </p:cNvSpPr>
          <p:nvPr>
            <p:ph idx="1"/>
          </p:nvPr>
        </p:nvSpPr>
        <p:spPr>
          <a:xfrm>
            <a:off x="457200" y="404813"/>
            <a:ext cx="8229600" cy="5721350"/>
          </a:xfrm>
        </p:spPr>
        <p:txBody>
          <a:bodyPr/>
          <a:lstStyle/>
          <a:p>
            <a:pPr algn="r" rtl="1" eaLnBrk="1" hangingPunct="1"/>
            <a:r>
              <a:rPr lang="ar-SA" sz="4000" smtClean="0">
                <a:latin typeface="Traditional Arabic" pitchFamily="18" charset="-78"/>
                <a:cs typeface="Traditional Arabic" pitchFamily="18" charset="-78"/>
              </a:rPr>
              <a:t>و تتميز هذه الاسواق بالمخاطرة لطول اجلها ، و لكنها في المقابل توفر عائد مرتفع قياسا بذلك العائد في السوق النقدي , كما تتميز انها اكثرا تنظيما و كبر حجم الصفقات المبرة فيها ، و تلعب دورا مهما في تطوير الشركات و نموها لا نها تمدها بالتمويل الذي تحتاجه.</a:t>
            </a:r>
            <a:endParaRPr lang="fr-FR" sz="4000" smtClean="0">
              <a:latin typeface="Traditional Arabic" pitchFamily="18" charset="-78"/>
              <a:cs typeface="Traditional Arabic"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nvGraphicFramePr>
        <p:xfrm>
          <a:off x="927100" y="549275"/>
          <a:ext cx="7433444" cy="5786724"/>
        </p:xfrm>
        <a:graphic>
          <a:graphicData uri="http://schemas.openxmlformats.org/drawingml/2006/table">
            <a:tbl>
              <a:tblPr/>
              <a:tblGrid>
                <a:gridCol w="7433444"/>
              </a:tblGrid>
              <a:tr h="57867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rgbClr val="FFFFFF"/>
                        </a:solidFill>
                        <a:effectLst/>
                        <a:latin typeface="Century Schoolbook"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ar-SA" sz="1800" b="1" i="0" u="none" strike="noStrike" cap="none" normalizeH="0" baseline="0" dirty="0" smtClean="0">
                          <a:ln>
                            <a:noFill/>
                          </a:ln>
                          <a:solidFill>
                            <a:srgbClr val="0D0D0D"/>
                          </a:solidFill>
                          <a:effectLst/>
                          <a:latin typeface="Century Schoolbook" pitchFamily="18" charset="0"/>
                          <a:cs typeface="Arial" charset="0"/>
                        </a:rPr>
                        <a:t>أسواق راس المال</a:t>
                      </a:r>
                      <a:endParaRPr kumimoji="0" lang="fr-FR" sz="1800" b="1" i="0" u="none" strike="noStrike" cap="none" normalizeH="0" baseline="0" dirty="0" smtClean="0">
                        <a:ln>
                          <a:noFill/>
                        </a:ln>
                        <a:solidFill>
                          <a:srgbClr val="0D0D0D"/>
                        </a:solidFill>
                        <a:effectLst/>
                        <a:latin typeface="Century Schoolbook"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rgbClr val="0D0D0D"/>
                        </a:solidFill>
                        <a:effectLst/>
                        <a:latin typeface="Century Schoolbook"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rgbClr val="0D0D0D"/>
                        </a:solidFill>
                        <a:effectLst/>
                        <a:latin typeface="Century Schoolbook"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rgbClr val="0D0D0D"/>
                        </a:solidFill>
                        <a:effectLst/>
                        <a:latin typeface="Century Schoolbook"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rgbClr val="0D0D0D"/>
                        </a:solidFill>
                        <a:effectLst/>
                        <a:latin typeface="Century Schoolbook"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rgbClr val="0D0D0D"/>
                        </a:solidFill>
                        <a:effectLst/>
                        <a:latin typeface="Century Schoolbook" pitchFamily="18" charset="0"/>
                        <a:cs typeface="Arial" charset="0"/>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rgbClr val="0D0D0D"/>
                        </a:solidFill>
                        <a:effectLst/>
                        <a:latin typeface="Century Schoolbook" pitchFamily="18" charset="0"/>
                        <a:cs typeface="Arial"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smtClean="0">
                          <a:ln>
                            <a:noFill/>
                          </a:ln>
                          <a:solidFill>
                            <a:srgbClr val="0D0D0D"/>
                          </a:solidFill>
                          <a:effectLst/>
                          <a:latin typeface="Century Schoolbook" pitchFamily="18" charset="0"/>
                          <a:cs typeface="Arial" charset="0"/>
                        </a:rPr>
                        <a:t>            </a:t>
                      </a:r>
                      <a:r>
                        <a:rPr kumimoji="0" lang="ar-DZ" sz="1800" b="1" i="0" u="none" strike="noStrike" cap="none" normalizeH="0" baseline="0" dirty="0" smtClean="0">
                          <a:ln>
                            <a:noFill/>
                          </a:ln>
                          <a:solidFill>
                            <a:srgbClr val="0D0D0D"/>
                          </a:solidFill>
                          <a:effectLst/>
                          <a:latin typeface="Century Schoolbook" pitchFamily="18" charset="0"/>
                          <a:cs typeface="Arial" charset="0"/>
                        </a:rPr>
                        <a:t>             </a:t>
                      </a:r>
                      <a:r>
                        <a:rPr kumimoji="0" lang="ar-SA" sz="1800" b="1" i="0" u="none" strike="noStrike" cap="none" normalizeH="0" baseline="0" dirty="0" smtClean="0">
                          <a:ln>
                            <a:noFill/>
                          </a:ln>
                          <a:solidFill>
                            <a:srgbClr val="0D0D0D"/>
                          </a:solidFill>
                          <a:effectLst/>
                          <a:latin typeface="Century Schoolbook" pitchFamily="18" charset="0"/>
                          <a:cs typeface="Arial" charset="0"/>
                        </a:rPr>
                        <a:t>أسواق أولية                                                 أسواق ثانوية</a:t>
                      </a:r>
                      <a:endParaRPr kumimoji="0" lang="fr-FR" sz="1800" b="1" i="0" u="none" strike="noStrike" cap="none" normalizeH="0" baseline="0" dirty="0" smtClean="0">
                        <a:ln>
                          <a:noFill/>
                        </a:ln>
                        <a:solidFill>
                          <a:srgbClr val="0D0D0D"/>
                        </a:solidFill>
                        <a:effectLst/>
                        <a:latin typeface="Century Schoolbook" pitchFamily="18" charset="0"/>
                        <a:cs typeface="Arial" charset="0"/>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rgbClr val="0D0D0D"/>
                        </a:solidFill>
                        <a:effectLst/>
                        <a:latin typeface="Century Schoolbook" pitchFamily="18" charset="0"/>
                        <a:cs typeface="Arial"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smtClean="0">
                          <a:ln>
                            <a:noFill/>
                          </a:ln>
                          <a:solidFill>
                            <a:srgbClr val="0D0D0D"/>
                          </a:solidFill>
                          <a:effectLst/>
                          <a:latin typeface="Century Schoolbook" pitchFamily="18" charset="0"/>
                          <a:cs typeface="Arial" charset="0"/>
                        </a:rPr>
                        <a:t>                                                  </a:t>
                      </a:r>
                    </a:p>
                    <a:p>
                      <a:pPr marL="0" marR="0" lvl="0" indent="0" algn="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smtClean="0">
                          <a:ln>
                            <a:noFill/>
                          </a:ln>
                          <a:solidFill>
                            <a:srgbClr val="0D0D0D"/>
                          </a:solidFill>
                          <a:effectLst/>
                          <a:latin typeface="Century Schoolbook" pitchFamily="18" charset="0"/>
                          <a:cs typeface="Arial" charset="0"/>
                        </a:rPr>
                        <a:t>                                             </a:t>
                      </a:r>
                      <a:r>
                        <a:rPr kumimoji="0" lang="ar-DZ" sz="1800" b="1" i="0" u="none" strike="noStrike" cap="none" normalizeH="0" baseline="0" dirty="0" smtClean="0">
                          <a:ln>
                            <a:noFill/>
                          </a:ln>
                          <a:solidFill>
                            <a:srgbClr val="0D0D0D"/>
                          </a:solidFill>
                          <a:effectLst/>
                          <a:latin typeface="Century Schoolbook" pitchFamily="18" charset="0"/>
                          <a:cs typeface="Arial" charset="0"/>
                        </a:rPr>
                        <a:t>                                                    </a:t>
                      </a:r>
                      <a:endParaRPr kumimoji="0" lang="fr-FR" sz="1800" b="1" i="0" u="none" strike="noStrike" cap="none" normalizeH="0" baseline="0" dirty="0" smtClean="0">
                        <a:ln>
                          <a:noFill/>
                        </a:ln>
                        <a:solidFill>
                          <a:srgbClr val="0D0D0D"/>
                        </a:solidFill>
                        <a:effectLst/>
                        <a:latin typeface="Century Schoolbook" pitchFamily="18" charset="0"/>
                        <a:cs typeface="Arial" charset="0"/>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rgbClr val="0D0D0D"/>
                        </a:solidFill>
                        <a:effectLst/>
                        <a:latin typeface="Century Schoolbook" pitchFamily="18" charset="0"/>
                        <a:cs typeface="Arial"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smtClean="0">
                          <a:ln>
                            <a:noFill/>
                          </a:ln>
                          <a:solidFill>
                            <a:srgbClr val="0D0D0D"/>
                          </a:solidFill>
                          <a:effectLst/>
                          <a:latin typeface="Century Schoolbook" pitchFamily="18" charset="0"/>
                          <a:cs typeface="Arial" charset="0"/>
                        </a:rPr>
                        <a:t>                                     </a:t>
                      </a:r>
                    </a:p>
                    <a:p>
                      <a:pPr marL="0" marR="0" lvl="0" indent="0" algn="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smtClean="0">
                          <a:ln>
                            <a:noFill/>
                          </a:ln>
                          <a:solidFill>
                            <a:srgbClr val="0D0D0D"/>
                          </a:solidFill>
                          <a:effectLst/>
                          <a:latin typeface="Century Schoolbook" pitchFamily="18" charset="0"/>
                          <a:cs typeface="Arial" charset="0"/>
                        </a:rPr>
                        <a:t>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solidFill>
                  </a:tcPr>
                </a:tc>
              </a:tr>
            </a:tbl>
          </a:graphicData>
        </a:graphic>
      </p:graphicFrame>
      <p:cxnSp>
        <p:nvCxnSpPr>
          <p:cNvPr id="14344" name="Connecteur droit avec flèche 7"/>
          <p:cNvCxnSpPr>
            <a:cxnSpLocks noChangeShapeType="1"/>
          </p:cNvCxnSpPr>
          <p:nvPr/>
        </p:nvCxnSpPr>
        <p:spPr bwMode="auto">
          <a:xfrm rot="16200000" flipH="1">
            <a:off x="5214938" y="1644650"/>
            <a:ext cx="1285875" cy="644525"/>
          </a:xfrm>
          <a:prstGeom prst="straightConnector1">
            <a:avLst/>
          </a:prstGeom>
          <a:noFill/>
          <a:ln w="38100" algn="ctr">
            <a:solidFill>
              <a:srgbClr val="FF6903"/>
            </a:solidFill>
            <a:round/>
            <a:headEnd/>
            <a:tailEnd type="arrow" w="med" len="med"/>
          </a:ln>
        </p:spPr>
      </p:cxnSp>
      <p:cxnSp>
        <p:nvCxnSpPr>
          <p:cNvPr id="14345" name="Connecteur droit avec flèche 10"/>
          <p:cNvCxnSpPr>
            <a:cxnSpLocks noChangeShapeType="1"/>
          </p:cNvCxnSpPr>
          <p:nvPr/>
        </p:nvCxnSpPr>
        <p:spPr bwMode="auto">
          <a:xfrm rot="5400000">
            <a:off x="2996407" y="1662906"/>
            <a:ext cx="1214438" cy="714375"/>
          </a:xfrm>
          <a:prstGeom prst="straightConnector1">
            <a:avLst/>
          </a:prstGeom>
          <a:noFill/>
          <a:ln w="38100" algn="ctr">
            <a:solidFill>
              <a:srgbClr val="FF6903"/>
            </a:solidFill>
            <a:round/>
            <a:headEnd/>
            <a:tailEnd type="arrow" w="med" len="med"/>
          </a:ln>
        </p:spPr>
      </p:cxnSp>
      <p:cxnSp>
        <p:nvCxnSpPr>
          <p:cNvPr id="14346" name="Connecteur droit avec flèche 13"/>
          <p:cNvCxnSpPr>
            <a:cxnSpLocks noChangeShapeType="1"/>
          </p:cNvCxnSpPr>
          <p:nvPr/>
        </p:nvCxnSpPr>
        <p:spPr bwMode="auto">
          <a:xfrm>
            <a:off x="3276600" y="3429000"/>
            <a:ext cx="714375" cy="357188"/>
          </a:xfrm>
          <a:prstGeom prst="straightConnector1">
            <a:avLst/>
          </a:prstGeom>
          <a:noFill/>
          <a:ln w="38100" algn="ctr">
            <a:solidFill>
              <a:srgbClr val="FF6903"/>
            </a:solidFill>
            <a:round/>
            <a:headEnd/>
            <a:tailEnd type="arrow" w="med" len="med"/>
          </a:ln>
        </p:spPr>
      </p:cxnSp>
      <p:cxnSp>
        <p:nvCxnSpPr>
          <p:cNvPr id="14347" name="Connecteur droit avec flèche 15"/>
          <p:cNvCxnSpPr>
            <a:cxnSpLocks noChangeShapeType="1"/>
          </p:cNvCxnSpPr>
          <p:nvPr/>
        </p:nvCxnSpPr>
        <p:spPr bwMode="auto">
          <a:xfrm rot="10800000" flipV="1">
            <a:off x="1908175" y="3409950"/>
            <a:ext cx="571500" cy="428625"/>
          </a:xfrm>
          <a:prstGeom prst="straightConnector1">
            <a:avLst/>
          </a:prstGeom>
          <a:noFill/>
          <a:ln w="38100" algn="ctr">
            <a:solidFill>
              <a:srgbClr val="FF6903"/>
            </a:solidFill>
            <a:round/>
            <a:headEnd/>
            <a:tailEnd type="arrow" w="med" len="med"/>
          </a:ln>
        </p:spPr>
      </p:cxnSp>
      <p:sp>
        <p:nvSpPr>
          <p:cNvPr id="19" name="Flèche vers le bas 18"/>
          <p:cNvSpPr/>
          <p:nvPr/>
        </p:nvSpPr>
        <p:spPr>
          <a:xfrm>
            <a:off x="3851275" y="4868863"/>
            <a:ext cx="357188" cy="428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sz="2800"/>
          </a:p>
        </p:txBody>
      </p:sp>
      <p:sp>
        <p:nvSpPr>
          <p:cNvPr id="20" name="Flèche vers le bas 19"/>
          <p:cNvSpPr/>
          <p:nvPr/>
        </p:nvSpPr>
        <p:spPr>
          <a:xfrm>
            <a:off x="1476375" y="4868863"/>
            <a:ext cx="357188" cy="428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sz="2800"/>
          </a:p>
        </p:txBody>
      </p:sp>
      <p:sp>
        <p:nvSpPr>
          <p:cNvPr id="14350" name="Text Box 18"/>
          <p:cNvSpPr txBox="1">
            <a:spLocks noChangeArrowheads="1"/>
          </p:cNvSpPr>
          <p:nvPr/>
        </p:nvSpPr>
        <p:spPr bwMode="auto">
          <a:xfrm>
            <a:off x="6588125" y="692150"/>
            <a:ext cx="1152525" cy="519113"/>
          </a:xfrm>
          <a:prstGeom prst="rect">
            <a:avLst/>
          </a:prstGeom>
          <a:noFill/>
          <a:ln w="9525">
            <a:noFill/>
            <a:miter lim="800000"/>
            <a:headEnd/>
            <a:tailEnd/>
          </a:ln>
        </p:spPr>
        <p:txBody>
          <a:bodyPr>
            <a:spAutoFit/>
          </a:bodyPr>
          <a:lstStyle/>
          <a:p>
            <a:pPr>
              <a:spcBef>
                <a:spcPct val="50000"/>
              </a:spcBef>
            </a:pPr>
            <a:endParaRPr lang="es-SV" sz="2800">
              <a:latin typeface="Arial" pitchFamily="34" charset="0"/>
            </a:endParaRPr>
          </a:p>
        </p:txBody>
      </p:sp>
      <p:sp>
        <p:nvSpPr>
          <p:cNvPr id="14351" name="Rectangle 19"/>
          <p:cNvSpPr>
            <a:spLocks noChangeArrowheads="1"/>
          </p:cNvSpPr>
          <p:nvPr/>
        </p:nvSpPr>
        <p:spPr bwMode="auto">
          <a:xfrm>
            <a:off x="3276600" y="4437063"/>
            <a:ext cx="1373188" cy="396875"/>
          </a:xfrm>
          <a:prstGeom prst="rect">
            <a:avLst/>
          </a:prstGeom>
          <a:noFill/>
          <a:ln w="9525">
            <a:noFill/>
            <a:miter lim="800000"/>
            <a:headEnd/>
            <a:tailEnd/>
          </a:ln>
        </p:spPr>
        <p:txBody>
          <a:bodyPr wrap="none">
            <a:spAutoFit/>
          </a:bodyPr>
          <a:lstStyle/>
          <a:p>
            <a:r>
              <a:rPr lang="ar-SA" sz="2000" b="1">
                <a:solidFill>
                  <a:srgbClr val="0D0D0D"/>
                </a:solidFill>
                <a:ea typeface="Majalla UI"/>
                <a:cs typeface="Majalla UI"/>
              </a:rPr>
              <a:t>أسواق منتظمة</a:t>
            </a:r>
            <a:endParaRPr lang="es-SV" sz="2000" b="1">
              <a:solidFill>
                <a:srgbClr val="0D0D0D"/>
              </a:solidFill>
            </a:endParaRPr>
          </a:p>
        </p:txBody>
      </p:sp>
      <p:sp>
        <p:nvSpPr>
          <p:cNvPr id="14352" name="Rectangle 20"/>
          <p:cNvSpPr>
            <a:spLocks noChangeArrowheads="1"/>
          </p:cNvSpPr>
          <p:nvPr/>
        </p:nvSpPr>
        <p:spPr bwMode="auto">
          <a:xfrm>
            <a:off x="827088" y="4437063"/>
            <a:ext cx="1828800" cy="396875"/>
          </a:xfrm>
          <a:prstGeom prst="rect">
            <a:avLst/>
          </a:prstGeom>
          <a:noFill/>
          <a:ln w="9525">
            <a:noFill/>
            <a:miter lim="800000"/>
            <a:headEnd/>
            <a:tailEnd/>
          </a:ln>
        </p:spPr>
        <p:txBody>
          <a:bodyPr wrap="none">
            <a:spAutoFit/>
          </a:bodyPr>
          <a:lstStyle/>
          <a:p>
            <a:r>
              <a:rPr lang="ar-SA" sz="2000" b="1">
                <a:solidFill>
                  <a:srgbClr val="0D0D0D"/>
                </a:solidFill>
                <a:ea typeface="Majalla UI"/>
                <a:cs typeface="Majalla UI"/>
              </a:rPr>
              <a:t>أسواق</a:t>
            </a:r>
            <a:r>
              <a:rPr lang="ar-DZ" sz="2000" b="1">
                <a:solidFill>
                  <a:srgbClr val="0D0D0D"/>
                </a:solidFill>
                <a:ea typeface="Majalla UI"/>
                <a:cs typeface="Majalla UI"/>
              </a:rPr>
              <a:t> غير </a:t>
            </a:r>
            <a:r>
              <a:rPr lang="ar-SA" sz="2000" b="1">
                <a:solidFill>
                  <a:srgbClr val="0D0D0D"/>
                </a:solidFill>
                <a:ea typeface="Majalla UI"/>
                <a:cs typeface="Majalla UI"/>
              </a:rPr>
              <a:t> منتظمة</a:t>
            </a:r>
            <a:endParaRPr lang="es-SV" sz="2000" b="1">
              <a:solidFill>
                <a:srgbClr val="0D0D0D"/>
              </a:solidFill>
            </a:endParaRPr>
          </a:p>
        </p:txBody>
      </p:sp>
      <p:sp>
        <p:nvSpPr>
          <p:cNvPr id="14353" name="Text Box 21"/>
          <p:cNvSpPr txBox="1">
            <a:spLocks noChangeArrowheads="1"/>
          </p:cNvSpPr>
          <p:nvPr/>
        </p:nvSpPr>
        <p:spPr bwMode="auto">
          <a:xfrm>
            <a:off x="3276600" y="5294313"/>
            <a:ext cx="1366838" cy="366712"/>
          </a:xfrm>
          <a:prstGeom prst="rect">
            <a:avLst/>
          </a:prstGeom>
          <a:noFill/>
          <a:ln w="9525">
            <a:noFill/>
            <a:miter lim="800000"/>
            <a:headEnd/>
            <a:tailEnd/>
          </a:ln>
        </p:spPr>
        <p:txBody>
          <a:bodyPr>
            <a:spAutoFit/>
          </a:bodyPr>
          <a:lstStyle/>
          <a:p>
            <a:pPr algn="r">
              <a:spcBef>
                <a:spcPct val="50000"/>
              </a:spcBef>
            </a:pPr>
            <a:r>
              <a:rPr lang="ar-DZ">
                <a:latin typeface="Arial" pitchFamily="34" charset="0"/>
              </a:rPr>
              <a:t>داخل البورصة</a:t>
            </a:r>
            <a:endParaRPr lang="es-SV">
              <a:latin typeface="Arial" pitchFamily="34" charset="0"/>
            </a:endParaRPr>
          </a:p>
        </p:txBody>
      </p:sp>
      <p:sp>
        <p:nvSpPr>
          <p:cNvPr id="14354" name="Text Box 22"/>
          <p:cNvSpPr txBox="1">
            <a:spLocks noChangeArrowheads="1"/>
          </p:cNvSpPr>
          <p:nvPr/>
        </p:nvSpPr>
        <p:spPr bwMode="auto">
          <a:xfrm>
            <a:off x="954088" y="5326063"/>
            <a:ext cx="1366837" cy="366712"/>
          </a:xfrm>
          <a:prstGeom prst="rect">
            <a:avLst/>
          </a:prstGeom>
          <a:noFill/>
          <a:ln w="9525">
            <a:noFill/>
            <a:miter lim="800000"/>
            <a:headEnd/>
            <a:tailEnd/>
          </a:ln>
        </p:spPr>
        <p:txBody>
          <a:bodyPr>
            <a:spAutoFit/>
          </a:bodyPr>
          <a:lstStyle/>
          <a:p>
            <a:pPr algn="r">
              <a:spcBef>
                <a:spcPct val="50000"/>
              </a:spcBef>
            </a:pPr>
            <a:r>
              <a:rPr lang="ar-DZ">
                <a:latin typeface="Arial" pitchFamily="34" charset="0"/>
              </a:rPr>
              <a:t>خارج البورصة</a:t>
            </a:r>
            <a:endParaRPr lang="es-SV">
              <a:latin typeface="Arial" pitchFamily="34" charset="0"/>
            </a:endParaRPr>
          </a:p>
        </p:txBody>
      </p:sp>
      <p:sp>
        <p:nvSpPr>
          <p:cNvPr id="14355" name="Line 24"/>
          <p:cNvSpPr>
            <a:spLocks noChangeShapeType="1"/>
          </p:cNvSpPr>
          <p:nvPr/>
        </p:nvSpPr>
        <p:spPr bwMode="auto">
          <a:xfrm>
            <a:off x="1979613" y="5734050"/>
            <a:ext cx="288925" cy="287338"/>
          </a:xfrm>
          <a:prstGeom prst="line">
            <a:avLst/>
          </a:prstGeom>
          <a:noFill/>
          <a:ln w="38100">
            <a:solidFill>
              <a:schemeClr val="accent1"/>
            </a:solidFill>
            <a:round/>
            <a:headEnd/>
            <a:tailEnd type="triangle" w="med" len="med"/>
          </a:ln>
        </p:spPr>
        <p:txBody>
          <a:bodyPr/>
          <a:lstStyle/>
          <a:p>
            <a:endParaRPr lang="fr-FR"/>
          </a:p>
        </p:txBody>
      </p:sp>
      <p:sp>
        <p:nvSpPr>
          <p:cNvPr id="14356" name="Line 25"/>
          <p:cNvSpPr>
            <a:spLocks noChangeShapeType="1"/>
          </p:cNvSpPr>
          <p:nvPr/>
        </p:nvSpPr>
        <p:spPr bwMode="auto">
          <a:xfrm flipH="1">
            <a:off x="1187450" y="5734050"/>
            <a:ext cx="360363" cy="287338"/>
          </a:xfrm>
          <a:prstGeom prst="line">
            <a:avLst/>
          </a:prstGeom>
          <a:noFill/>
          <a:ln w="38100">
            <a:solidFill>
              <a:schemeClr val="accent1"/>
            </a:solidFill>
            <a:round/>
            <a:headEnd/>
            <a:tailEnd type="triangle" w="med" len="med"/>
          </a:ln>
        </p:spPr>
        <p:txBody>
          <a:bodyPr/>
          <a:lstStyle/>
          <a:p>
            <a:endParaRPr lang="fr-FR"/>
          </a:p>
        </p:txBody>
      </p:sp>
      <p:sp>
        <p:nvSpPr>
          <p:cNvPr id="14357" name="Text Box 26"/>
          <p:cNvSpPr txBox="1">
            <a:spLocks noChangeArrowheads="1"/>
          </p:cNvSpPr>
          <p:nvPr/>
        </p:nvSpPr>
        <p:spPr bwMode="auto">
          <a:xfrm>
            <a:off x="1908175" y="6165850"/>
            <a:ext cx="936625" cy="336550"/>
          </a:xfrm>
          <a:prstGeom prst="rect">
            <a:avLst/>
          </a:prstGeom>
          <a:noFill/>
          <a:ln w="9525">
            <a:noFill/>
            <a:miter lim="800000"/>
            <a:headEnd/>
            <a:tailEnd/>
          </a:ln>
        </p:spPr>
        <p:txBody>
          <a:bodyPr>
            <a:spAutoFit/>
          </a:bodyPr>
          <a:lstStyle/>
          <a:p>
            <a:pPr algn="r">
              <a:spcBef>
                <a:spcPct val="50000"/>
              </a:spcBef>
            </a:pPr>
            <a:r>
              <a:rPr lang="ar-DZ" sz="1600" b="1">
                <a:latin typeface="Arial" pitchFamily="34" charset="0"/>
              </a:rPr>
              <a:t>سوق ثالث</a:t>
            </a:r>
            <a:endParaRPr lang="es-SV" sz="1600" b="1">
              <a:latin typeface="Arial" pitchFamily="34" charset="0"/>
            </a:endParaRPr>
          </a:p>
        </p:txBody>
      </p:sp>
      <p:sp>
        <p:nvSpPr>
          <p:cNvPr id="14358" name="Text Box 27"/>
          <p:cNvSpPr txBox="1">
            <a:spLocks noChangeArrowheads="1"/>
          </p:cNvSpPr>
          <p:nvPr/>
        </p:nvSpPr>
        <p:spPr bwMode="auto">
          <a:xfrm>
            <a:off x="684213" y="6092825"/>
            <a:ext cx="936625" cy="336550"/>
          </a:xfrm>
          <a:prstGeom prst="rect">
            <a:avLst/>
          </a:prstGeom>
          <a:noFill/>
          <a:ln w="9525">
            <a:noFill/>
            <a:miter lim="800000"/>
            <a:headEnd/>
            <a:tailEnd/>
          </a:ln>
        </p:spPr>
        <p:txBody>
          <a:bodyPr>
            <a:spAutoFit/>
          </a:bodyPr>
          <a:lstStyle/>
          <a:p>
            <a:pPr algn="r">
              <a:spcBef>
                <a:spcPct val="50000"/>
              </a:spcBef>
            </a:pPr>
            <a:r>
              <a:rPr lang="ar-DZ" sz="1600" b="1">
                <a:latin typeface="Arial" pitchFamily="34" charset="0"/>
              </a:rPr>
              <a:t>سوق رابع</a:t>
            </a:r>
            <a:endParaRPr lang="es-SV" sz="1600" b="1">
              <a:latin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0825" y="476250"/>
            <a:ext cx="8497888" cy="5848350"/>
          </a:xfrm>
        </p:spPr>
        <p:txBody>
          <a:bodyPr>
            <a:normAutofit lnSpcReduction="10000"/>
          </a:bodyPr>
          <a:lstStyle/>
          <a:p>
            <a:pPr marL="274320" indent="-274320" algn="just" rtl="1" eaLnBrk="1" fontAlgn="auto" hangingPunct="1">
              <a:spcAft>
                <a:spcPts val="0"/>
              </a:spcAft>
              <a:buClr>
                <a:schemeClr val="accent3"/>
              </a:buClr>
              <a:buFont typeface="Wingdings 2"/>
              <a:buChar char=""/>
              <a:defRPr/>
            </a:pPr>
            <a:r>
              <a:rPr lang="ar-SA" sz="4000" dirty="0">
                <a:latin typeface="Traditional Arabic" pitchFamily="18" charset="-78"/>
                <a:cs typeface="Traditional Arabic" pitchFamily="18" charset="-78"/>
              </a:rPr>
              <a:t>أ</a:t>
            </a:r>
            <a:r>
              <a:rPr lang="ar-SA" sz="4000" u="sng" dirty="0">
                <a:latin typeface="Traditional Arabic" pitchFamily="18" charset="-78"/>
                <a:cs typeface="Traditional Arabic" pitchFamily="18" charset="-78"/>
              </a:rPr>
              <a:t>. السوق </a:t>
            </a:r>
            <a:r>
              <a:rPr lang="ar-SA" sz="4000" u="sng" dirty="0" smtClean="0">
                <a:latin typeface="Traditional Arabic" pitchFamily="18" charset="-78"/>
                <a:cs typeface="Traditional Arabic" pitchFamily="18" charset="-78"/>
              </a:rPr>
              <a:t>الأولي:</a:t>
            </a:r>
            <a:r>
              <a:rPr lang="ar-DZ" sz="4000" dirty="0" smtClean="0">
                <a:latin typeface="Traditional Arabic" pitchFamily="18" charset="-78"/>
                <a:cs typeface="Traditional Arabic" pitchFamily="18" charset="-78"/>
              </a:rPr>
              <a:t>يتم </a:t>
            </a:r>
            <a:r>
              <a:rPr lang="ar-DZ" sz="4000" dirty="0">
                <a:latin typeface="Traditional Arabic" pitchFamily="18" charset="-78"/>
                <a:cs typeface="Traditional Arabic" pitchFamily="18" charset="-78"/>
              </a:rPr>
              <a:t>في السوق الأولي إصدار الأوراق الماليـة لأول مرة، فيتم تحويل المدخـرات إلـى موارد ماليـة طويلة الأجل تستفيد منهـا الحكومات والمؤسسات العموميـة والخاصـة، ومقابـل تحصيل تلك الموارد يتم إصدار أوراق ماليـة يتم طرحها للاكتتاب العـام أو الخـاص، حيث يقتصر الاكتتاب الخاص على أعوان اقتصاديين محددين، بينما يسمح لجمهور المدخرين بدون استثناء اقتناء الإصدارات الجديدة عن طريق الاكتتاب العام. وتضطلع المؤسسات المالية المتخصصة –عادة بنـوك الاستثمار- بمهمة الوساطـة بين مصدري الأوراق الماليـة والمستثمرين فيها.</a:t>
            </a:r>
            <a:endParaRPr lang="fr-FR" sz="4000" dirty="0">
              <a:latin typeface="Traditional Arabic" pitchFamily="18" charset="-78"/>
              <a:cs typeface="Traditional Arabic" pitchFamily="18" charset="-78"/>
            </a:endParaRPr>
          </a:p>
          <a:p>
            <a:pPr marL="274320" indent="-274320" algn="just" rtl="1" eaLnBrk="1" fontAlgn="auto" hangingPunct="1">
              <a:spcAft>
                <a:spcPts val="0"/>
              </a:spcAft>
              <a:buClr>
                <a:schemeClr val="accent3"/>
              </a:buClr>
              <a:buFont typeface="Wingdings 2"/>
              <a:buChar char=""/>
              <a:defRPr/>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388" y="404813"/>
            <a:ext cx="8713787" cy="6264275"/>
          </a:xfrm>
        </p:spPr>
        <p:txBody>
          <a:bodyPr>
            <a:normAutofit fontScale="40000" lnSpcReduction="20000"/>
          </a:bodyPr>
          <a:lstStyle/>
          <a:p>
            <a:pPr marL="274320" indent="-274320" algn="just" rtl="1" eaLnBrk="1" fontAlgn="auto" hangingPunct="1">
              <a:spcAft>
                <a:spcPts val="0"/>
              </a:spcAft>
              <a:buClr>
                <a:schemeClr val="accent3"/>
              </a:buClr>
              <a:buFont typeface="Wingdings 2"/>
              <a:buChar char=""/>
              <a:defRPr/>
            </a:pPr>
            <a:r>
              <a:rPr lang="ar-SA" b="1" u="sng" dirty="0">
                <a:latin typeface="Traditional Arabic" pitchFamily="18" charset="-78"/>
                <a:cs typeface="Traditional Arabic" pitchFamily="18" charset="-78"/>
              </a:rPr>
              <a:t>ب</a:t>
            </a:r>
            <a:r>
              <a:rPr lang="ar-SA" sz="4300" b="1" u="sng" dirty="0">
                <a:latin typeface="Traditional Arabic" pitchFamily="18" charset="-78"/>
                <a:cs typeface="Traditional Arabic" pitchFamily="18" charset="-78"/>
              </a:rPr>
              <a:t>. </a:t>
            </a:r>
            <a:r>
              <a:rPr lang="ar-SA" sz="6400" b="1" u="sng" dirty="0">
                <a:latin typeface="Traditional Arabic" pitchFamily="18" charset="-78"/>
                <a:cs typeface="Traditional Arabic" pitchFamily="18" charset="-78"/>
              </a:rPr>
              <a:t>السوق الثانوي: </a:t>
            </a:r>
            <a:r>
              <a:rPr lang="ar-DZ" sz="6400" b="1" dirty="0">
                <a:latin typeface="Traditional Arabic" pitchFamily="18" charset="-78"/>
                <a:cs typeface="Traditional Arabic" pitchFamily="18" charset="-78"/>
              </a:rPr>
              <a:t>يجري في السوق الثانوي تداول الأوراق الماليـة المصدرة سلفاً في السوق الأولـي، وتعمل السوق الثانـوي على تحقيق السيولـة وتنشيط المدخرات. فبالنسبة لعنصر السيولـة، فإن تحقيقهـا يضمن للمستثمر حريـة تداول الأوراق الماليـة بيعـاً أو شراءً وبالتالـي القدرة على الاحتفاظ بالقيـم الماليـة أو التخلـص منهـا في أي وقت، أمـا بالنسبة لعمليـة تنشيـط المدخرات فتضمن استمراريـة السـوق الأولـي بفضـل المعلومـات التي يوفرهـا السـوق الثانـوي حول القيـم الماليـة التي تم إصدارهـا في السـوق الأولـي. وتتميز السوق الثانوي بالنشاط مقارنة بالسوق الأولـي. وتنقسم الأسواق الثانوية بدورها إلى أسواق منظمة وأخرى غير منظمة، حيث تضم السوق المنظمة البورصـات التي تخضع لقوانين وتدابير تنظيميـة تشرف على سيرهـا وقبول إدراج الأوراق المالية بها هيئات متخصصـة. أما الأسواق غير المنظمـة فليس لهـا مكـان محدد للتداول وتعرف التعاملات بها بالتعاملات علـى </a:t>
            </a:r>
            <a:r>
              <a:rPr lang="ar-DZ" sz="6400" b="1" dirty="0" smtClean="0">
                <a:latin typeface="Traditional Arabic" pitchFamily="18" charset="-78"/>
                <a:cs typeface="Traditional Arabic" pitchFamily="18" charset="-78"/>
              </a:rPr>
              <a:t>المنضـدة، </a:t>
            </a:r>
            <a:r>
              <a:rPr lang="ar-DZ" sz="6400" b="1" dirty="0">
                <a:latin typeface="Traditional Arabic" pitchFamily="18" charset="-78"/>
                <a:cs typeface="Traditional Arabic" pitchFamily="18" charset="-78"/>
              </a:rPr>
              <a:t>وتمثل الأوراق الماليـة غير المسجلـة في البورصـة الرسميـة أهم المنتجـات الماليـة المتداولـة بهـا، خاصـة السندات، في حين يتم تداول الأسهـم علـى نطاق ضيق في هذه السوق. ونظراً لعـدم تقيدها بالمكـان، فإن تحديـد أسعـار التعاملات في الأسواق غير المنظمـة يتم وفقاً للمفاوضـات التي تتم بين البائـع والمشتـري، وتتميز هذه الأسواق بشبكـة متطورة من الاتصالات تساهم في التخفيف من أعبـاء التعاملات. </a:t>
            </a:r>
            <a:endParaRPr lang="fr-FR" sz="6400" b="1" dirty="0">
              <a:latin typeface="Traditional Arabic" pitchFamily="18" charset="-78"/>
              <a:cs typeface="Traditional Arabic" pitchFamily="18"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u contenu 2"/>
          <p:cNvSpPr>
            <a:spLocks noGrp="1"/>
          </p:cNvSpPr>
          <p:nvPr>
            <p:ph idx="1"/>
          </p:nvPr>
        </p:nvSpPr>
        <p:spPr>
          <a:xfrm>
            <a:off x="457200" y="333375"/>
            <a:ext cx="8291513" cy="5991225"/>
          </a:xfrm>
        </p:spPr>
        <p:txBody>
          <a:bodyPr/>
          <a:lstStyle/>
          <a:p>
            <a:pPr algn="just" rtl="1" eaLnBrk="1" hangingPunct="1"/>
            <a:endParaRPr lang="fr-FR" smtClean="0"/>
          </a:p>
          <a:p>
            <a:pPr algn="just" rtl="1" eaLnBrk="1" hangingPunct="1"/>
            <a:r>
              <a:rPr lang="ar-SA" sz="4000" smtClean="0">
                <a:latin typeface="Traditional Arabic" pitchFamily="18" charset="-78"/>
                <a:cs typeface="Traditional Arabic" pitchFamily="18" charset="-78"/>
              </a:rPr>
              <a:t>السوق الثالثة : تمثل هذه السوق قطاع من السوق الغير الرسمية او الموازية و تتكون من بيوت السماسرة من غير الاعضاء المسجلين في السوق المنظمة </a:t>
            </a:r>
          </a:p>
          <a:p>
            <a:pPr algn="just" rtl="1" eaLnBrk="1" hangingPunct="1"/>
            <a:r>
              <a:rPr lang="ar-SA" sz="4000" smtClean="0">
                <a:latin typeface="Traditional Arabic" pitchFamily="18" charset="-78"/>
                <a:cs typeface="Traditional Arabic" pitchFamily="18" charset="-78"/>
              </a:rPr>
              <a:t>السوق الرابع : يتكون هذا السوق من المؤسسات الاستثمارية الكبيرة و الافراد و الاغنياء الذين يتعاملون فيما بينهم في شراء و بيع الاوراق المالية في احجام كبيرة .</a:t>
            </a:r>
            <a:endParaRPr lang="fr-FR" sz="4000" smtClean="0">
              <a:latin typeface="Traditional Arabic" pitchFamily="18" charset="-78"/>
              <a:cs typeface="Traditional Arabic"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u contenu 2"/>
          <p:cNvSpPr>
            <a:spLocks noGrp="1"/>
          </p:cNvSpPr>
          <p:nvPr>
            <p:ph idx="1"/>
          </p:nvPr>
        </p:nvSpPr>
        <p:spPr>
          <a:xfrm>
            <a:off x="250825" y="115888"/>
            <a:ext cx="8642350" cy="6208712"/>
          </a:xfrm>
        </p:spPr>
        <p:txBody>
          <a:bodyPr/>
          <a:lstStyle/>
          <a:p>
            <a:pPr algn="r" rtl="1" eaLnBrk="1" hangingPunct="1"/>
            <a:r>
              <a:rPr lang="ar-SA" sz="4000" smtClean="0">
                <a:latin typeface="Traditional Arabic" pitchFamily="18" charset="-78"/>
                <a:cs typeface="Traditional Arabic" pitchFamily="18" charset="-78"/>
              </a:rPr>
              <a:t>إن أداء القطاع المالي وصحة الاقتصاد لهما ارتباط شديد الصلة، ففي حالة انتعاش دورة الأعمال، تتقلص المشاكل المرتبطة بالقروض ويتحقق نشاط أكبر لأسواق رأس المال مما يساهم في تحقيق ربحية أكبر للمؤسسات المالية، بينما يحدث العكس في حالة الركود الاقتصادي. وللاستثمار الخاص دور بارز في التنمية الاقتصادية، حيث أثبتت الدراسات الحديثة ارتباط استثمارات القطاع  الخاص بالنمو الاقتصادي مقارنة باستثمارات القطاع العام. ويتسنى لأسواق رأس المال تحقيق العلاقة بين تطور الاستثمارات والنمو الاقتصادي من خلال مجموعة من الوظائف التي توؤديها و التي تؤديها في الاقتصاد و التي نعرضها بالتفصيل:</a:t>
            </a:r>
            <a:endParaRPr lang="fr-FR" sz="4000" smtClean="0">
              <a:latin typeface="Traditional Arabic" pitchFamily="18" charset="-78"/>
              <a:cs typeface="Traditional Arabic" pitchFamily="18"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350"/>
            <a:ext cx="8362950" cy="6064250"/>
          </a:xfrm>
        </p:spPr>
        <p:txBody>
          <a:bodyPr>
            <a:normAutofit/>
          </a:bodyPr>
          <a:lstStyle/>
          <a:p>
            <a:pPr marL="274320" indent="-274320" algn="r" rtl="1" eaLnBrk="1" fontAlgn="auto" hangingPunct="1">
              <a:spcAft>
                <a:spcPts val="0"/>
              </a:spcAft>
              <a:buClr>
                <a:schemeClr val="accent3"/>
              </a:buClr>
              <a:buFont typeface="Wingdings 2"/>
              <a:buChar char=""/>
              <a:defRPr/>
            </a:pPr>
            <a:r>
              <a:rPr lang="ar-SA" sz="4000" u="sng" dirty="0">
                <a:latin typeface="Traditional Arabic" pitchFamily="18" charset="-78"/>
                <a:cs typeface="Traditional Arabic" pitchFamily="18" charset="-78"/>
              </a:rPr>
              <a:t>الوظائف الاقتصادية </a:t>
            </a:r>
            <a:r>
              <a:rPr lang="ar-SA" sz="4000" u="sng" dirty="0" smtClean="0">
                <a:latin typeface="Traditional Arabic" pitchFamily="18" charset="-78"/>
                <a:cs typeface="Traditional Arabic" pitchFamily="18" charset="-78"/>
              </a:rPr>
              <a:t>لا سواق </a:t>
            </a:r>
            <a:r>
              <a:rPr lang="ar-SA" sz="4000" u="sng" dirty="0">
                <a:latin typeface="Traditional Arabic" pitchFamily="18" charset="-78"/>
                <a:cs typeface="Traditional Arabic" pitchFamily="18" charset="-78"/>
              </a:rPr>
              <a:t>الاصدار في :</a:t>
            </a:r>
          </a:p>
          <a:p>
            <a:pPr marL="742950" indent="-742950" algn="r" rtl="1" eaLnBrk="1" fontAlgn="auto" hangingPunct="1">
              <a:spcAft>
                <a:spcPts val="0"/>
              </a:spcAft>
              <a:buClr>
                <a:schemeClr val="accent3"/>
              </a:buClr>
              <a:buFont typeface="+mj-lt"/>
              <a:buAutoNum type="arabicPeriod"/>
              <a:defRPr/>
            </a:pPr>
            <a:r>
              <a:rPr lang="ar-SA" sz="4000" dirty="0" smtClean="0">
                <a:latin typeface="Traditional Arabic" pitchFamily="18" charset="-78"/>
                <a:cs typeface="Traditional Arabic" pitchFamily="18" charset="-78"/>
              </a:rPr>
              <a:t>تأسيس </a:t>
            </a:r>
            <a:r>
              <a:rPr lang="ar-SA" sz="4000" dirty="0">
                <a:latin typeface="Traditional Arabic" pitchFamily="18" charset="-78"/>
                <a:cs typeface="Traditional Arabic" pitchFamily="18" charset="-78"/>
              </a:rPr>
              <a:t>شركات المساهمة : بهذه الوظيفة تصبح اسواق الاصدار احدي ركائز النشاط الاقتصادي التي يصعب احداث </a:t>
            </a:r>
            <a:r>
              <a:rPr lang="ar-SA" sz="4000" dirty="0" smtClean="0">
                <a:latin typeface="Traditional Arabic" pitchFamily="18" charset="-78"/>
                <a:cs typeface="Traditional Arabic" pitchFamily="18" charset="-78"/>
              </a:rPr>
              <a:t>التنمية بدونها.</a:t>
            </a:r>
          </a:p>
          <a:p>
            <a:pPr marL="742950" indent="-742950" algn="r" rtl="1" eaLnBrk="1" fontAlgn="auto" hangingPunct="1">
              <a:spcAft>
                <a:spcPts val="0"/>
              </a:spcAft>
              <a:buClr>
                <a:schemeClr val="accent3"/>
              </a:buClr>
              <a:buFont typeface="+mj-lt"/>
              <a:buAutoNum type="arabicPeriod"/>
              <a:defRPr/>
            </a:pPr>
            <a:r>
              <a:rPr lang="ar-SA" sz="4000" dirty="0" smtClean="0">
                <a:latin typeface="Traditional Arabic" pitchFamily="18" charset="-78"/>
                <a:cs typeface="Traditional Arabic" pitchFamily="18" charset="-78"/>
              </a:rPr>
              <a:t>يسمح بتمويل الكبير للتأسيس الشركات و المشاريع الاقتصادية , او تلبية الاحتياجات المالية التي هو قائم منها.</a:t>
            </a:r>
          </a:p>
          <a:p>
            <a:pPr marL="0" indent="0" algn="r" rtl="1" eaLnBrk="1" fontAlgn="auto" hangingPunct="1">
              <a:spcAft>
                <a:spcPts val="0"/>
              </a:spcAft>
              <a:buClr>
                <a:schemeClr val="accent3"/>
              </a:buClr>
              <a:buFont typeface="Wingdings 2"/>
              <a:buNone/>
              <a:defRPr/>
            </a:pPr>
            <a:endParaRPr lang="ar-SA" sz="4000" dirty="0" smtClean="0">
              <a:latin typeface="Traditional Arabic" pitchFamily="18" charset="-78"/>
              <a:cs typeface="Traditional Arabic" pitchFamily="18"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u contenu 2"/>
          <p:cNvSpPr>
            <a:spLocks noGrp="1"/>
          </p:cNvSpPr>
          <p:nvPr>
            <p:ph idx="1"/>
          </p:nvPr>
        </p:nvSpPr>
        <p:spPr>
          <a:xfrm>
            <a:off x="457200" y="333375"/>
            <a:ext cx="8229600" cy="5991225"/>
          </a:xfrm>
        </p:spPr>
        <p:txBody>
          <a:bodyPr/>
          <a:lstStyle/>
          <a:p>
            <a:pPr lvl="1" algn="r" rtl="1" eaLnBrk="1" hangingPunct="1"/>
            <a:r>
              <a:rPr lang="ar-SA" sz="3600" u="sng" smtClean="0">
                <a:latin typeface="Traditional Arabic" pitchFamily="18" charset="-78"/>
                <a:cs typeface="Traditional Arabic" pitchFamily="18" charset="-78"/>
              </a:rPr>
              <a:t>الوظائف الاقتصادية لأسواق التداول -الاسواق الثانوية في :</a:t>
            </a:r>
          </a:p>
          <a:p>
            <a:pPr marL="514350" indent="-514350" algn="r" rtl="1" eaLnBrk="1" hangingPunct="1">
              <a:buFont typeface="Calibri" pitchFamily="34" charset="0"/>
              <a:buAutoNum type="arabicPeriod"/>
            </a:pPr>
            <a:r>
              <a:rPr lang="ar-SA" sz="4000" smtClean="0">
                <a:latin typeface="Traditional Arabic" pitchFamily="18" charset="-78"/>
                <a:cs typeface="Traditional Arabic" pitchFamily="18" charset="-78"/>
              </a:rPr>
              <a:t>توفير السيولة السريعة للمستثمرين ووقت حاجتهم اليها و ذلك عن طريق تسهيل بيع و تدوير مكونات محافظهم.</a:t>
            </a:r>
          </a:p>
          <a:p>
            <a:pPr marL="514350" indent="-514350" algn="r" rtl="1" eaLnBrk="1" hangingPunct="1">
              <a:buFont typeface="Calibri" pitchFamily="34" charset="0"/>
              <a:buAutoNum type="arabicPeriod"/>
            </a:pPr>
            <a:r>
              <a:rPr lang="ar-SA" sz="4000" smtClean="0">
                <a:latin typeface="Traditional Arabic" pitchFamily="18" charset="-78"/>
                <a:cs typeface="Traditional Arabic" pitchFamily="18" charset="-78"/>
              </a:rPr>
              <a:t>توسيع دائرة الاختيار امام المستثمرين في تكوين محافظهم المالية .</a:t>
            </a:r>
          </a:p>
          <a:p>
            <a:pPr marL="514350" indent="-514350" algn="r" rtl="1" eaLnBrk="1" hangingPunct="1">
              <a:buFont typeface="Calibri" pitchFamily="34" charset="0"/>
              <a:buAutoNum type="arabicPeriod"/>
            </a:pPr>
            <a:r>
              <a:rPr lang="ar-SA" sz="4000" smtClean="0">
                <a:latin typeface="Traditional Arabic" pitchFamily="18" charset="-78"/>
                <a:cs typeface="Traditional Arabic" pitchFamily="18" charset="-78"/>
              </a:rPr>
              <a:t>ضبط اسعار الاوراق المالية وفق قانون العرض و الطلب .</a:t>
            </a:r>
          </a:p>
          <a:p>
            <a:pPr marL="514350" indent="-514350" algn="r" rtl="1" eaLnBrk="1" hangingPunct="1">
              <a:buFont typeface="Calibri" pitchFamily="34" charset="0"/>
              <a:buAutoNum type="arabicPeriod"/>
            </a:pPr>
            <a:r>
              <a:rPr lang="ar-SA" sz="4000" smtClean="0">
                <a:latin typeface="Traditional Arabic" pitchFamily="18" charset="-78"/>
                <a:cs typeface="Traditional Arabic" pitchFamily="18" charset="-78"/>
              </a:rPr>
              <a:t>زيادة سيولة و سلامة قيمة الاستثمار الاصلي دون المساس بأصول المشروع الراسمالية.</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813"/>
            <a:ext cx="8229600" cy="5919787"/>
          </a:xfrm>
        </p:spPr>
        <p:txBody>
          <a:bodyPr>
            <a:normAutofit lnSpcReduction="10000"/>
          </a:bodyPr>
          <a:lstStyle/>
          <a:p>
            <a:pPr marL="274320" indent="-274320" algn="r" rtl="1" eaLnBrk="1" fontAlgn="auto" hangingPunct="1">
              <a:spcAft>
                <a:spcPts val="0"/>
              </a:spcAft>
              <a:buClr>
                <a:schemeClr val="accent3"/>
              </a:buClr>
              <a:buFont typeface="Wingdings 2"/>
              <a:buChar char=""/>
              <a:defRPr/>
            </a:pPr>
            <a:r>
              <a:rPr lang="ar-SA" sz="3600" u="sng" dirty="0">
                <a:latin typeface="Traditional Arabic" pitchFamily="18" charset="-78"/>
                <a:cs typeface="Traditional Arabic" pitchFamily="18" charset="-78"/>
              </a:rPr>
              <a:t>الوظائف الاقتصادية لسوق المالي المنظمة</a:t>
            </a:r>
            <a:r>
              <a:rPr lang="ar-SA" sz="3600" u="sng" dirty="0" smtClean="0">
                <a:latin typeface="Traditional Arabic" pitchFamily="18" charset="-78"/>
                <a:cs typeface="Traditional Arabic" pitchFamily="18" charset="-78"/>
              </a:rPr>
              <a:t>:</a:t>
            </a:r>
          </a:p>
          <a:p>
            <a:pPr marL="742950" indent="-742950" algn="r" rtl="1" eaLnBrk="1" fontAlgn="auto" hangingPunct="1">
              <a:spcAft>
                <a:spcPts val="0"/>
              </a:spcAft>
              <a:buClr>
                <a:schemeClr val="accent3"/>
              </a:buClr>
              <a:buFont typeface="+mj-lt"/>
              <a:buAutoNum type="arabicPeriod"/>
              <a:defRPr/>
            </a:pPr>
            <a:r>
              <a:rPr lang="ar-SA" sz="4000" dirty="0">
                <a:latin typeface="Traditional Arabic" pitchFamily="18" charset="-78"/>
                <a:cs typeface="Traditional Arabic" pitchFamily="18" charset="-78"/>
              </a:rPr>
              <a:t>حماية المستثمرين من الغش من خلال  الاحتياطات </a:t>
            </a:r>
            <a:r>
              <a:rPr lang="ar-SA" sz="4000" dirty="0" smtClean="0">
                <a:latin typeface="Traditional Arabic" pitchFamily="18" charset="-78"/>
                <a:cs typeface="Traditional Arabic" pitchFamily="18" charset="-78"/>
              </a:rPr>
              <a:t>التالية:</a:t>
            </a:r>
          </a:p>
          <a:p>
            <a:pPr marL="274320" indent="-274320" algn="r" rtl="1" eaLnBrk="1" fontAlgn="auto" hangingPunct="1">
              <a:spcAft>
                <a:spcPts val="0"/>
              </a:spcAft>
              <a:buClr>
                <a:schemeClr val="accent3"/>
              </a:buClr>
              <a:buFont typeface="Wingdings" pitchFamily="2" charset="2"/>
              <a:buChar char="§"/>
              <a:defRPr/>
            </a:pPr>
            <a:r>
              <a:rPr lang="ar-SA" sz="4000" dirty="0" smtClean="0">
                <a:latin typeface="Traditional Arabic" pitchFamily="18" charset="-78"/>
                <a:cs typeface="Traditional Arabic" pitchFamily="18" charset="-78"/>
              </a:rPr>
              <a:t>منع تداول الاوراق المالية الغير المسجلة في البورصة.</a:t>
            </a:r>
          </a:p>
          <a:p>
            <a:pPr marL="274320" indent="-274320" algn="r" rtl="1" eaLnBrk="1" fontAlgn="auto" hangingPunct="1">
              <a:spcAft>
                <a:spcPts val="0"/>
              </a:spcAft>
              <a:buClr>
                <a:schemeClr val="accent3"/>
              </a:buClr>
              <a:buFont typeface="Wingdings" pitchFamily="2" charset="2"/>
              <a:buChar char="§"/>
              <a:defRPr/>
            </a:pPr>
            <a:r>
              <a:rPr lang="ar-SA" sz="4000" dirty="0" smtClean="0">
                <a:latin typeface="Traditional Arabic" pitchFamily="18" charset="-78"/>
                <a:cs typeface="Traditional Arabic" pitchFamily="18" charset="-78"/>
              </a:rPr>
              <a:t>منع السماسرة غير المقيدين في البورصة من اجراء أي عمليات داخلها .</a:t>
            </a:r>
          </a:p>
          <a:p>
            <a:pPr marL="274320" indent="-274320" algn="r" rtl="1" eaLnBrk="1" fontAlgn="auto" hangingPunct="1">
              <a:spcAft>
                <a:spcPts val="0"/>
              </a:spcAft>
              <a:buClr>
                <a:schemeClr val="accent3"/>
              </a:buClr>
              <a:buFont typeface="Wingdings" pitchFamily="2" charset="2"/>
              <a:buChar char="§"/>
              <a:defRPr/>
            </a:pPr>
            <a:r>
              <a:rPr lang="ar-SA" sz="4000" dirty="0" smtClean="0">
                <a:latin typeface="Traditional Arabic" pitchFamily="18" charset="-78"/>
                <a:cs typeface="Traditional Arabic" pitchFamily="18" charset="-78"/>
              </a:rPr>
              <a:t>القواعد القانونية العقابية لمنع الانحرافات و الممارسات الغير الاخلاقية</a:t>
            </a:r>
          </a:p>
          <a:p>
            <a:pPr marL="274320" indent="-274320" algn="r" rtl="1" eaLnBrk="1" fontAlgn="auto" hangingPunct="1">
              <a:spcAft>
                <a:spcPts val="0"/>
              </a:spcAft>
              <a:buClr>
                <a:schemeClr val="accent3"/>
              </a:buClr>
              <a:buFont typeface="Wingdings" pitchFamily="2" charset="2"/>
              <a:buChar char="§"/>
              <a:defRPr/>
            </a:pPr>
            <a:r>
              <a:rPr lang="ar-SA" sz="4000" dirty="0" smtClean="0">
                <a:latin typeface="Traditional Arabic" pitchFamily="18" charset="-78"/>
                <a:cs typeface="Traditional Arabic" pitchFamily="18" charset="-78"/>
              </a:rPr>
              <a:t>تحديد السعر وفق قانون العرض و الطلب.</a:t>
            </a:r>
            <a:endParaRPr lang="fr-FR" sz="4000" dirty="0">
              <a:latin typeface="Traditional Arabic" pitchFamily="18" charset="-78"/>
              <a:cs typeface="Traditional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Espace réservé du contenu 2"/>
          <p:cNvSpPr>
            <a:spLocks noGrp="1"/>
          </p:cNvSpPr>
          <p:nvPr>
            <p:ph idx="1"/>
          </p:nvPr>
        </p:nvSpPr>
        <p:spPr>
          <a:xfrm>
            <a:off x="457200" y="620713"/>
            <a:ext cx="8229600" cy="5505450"/>
          </a:xfrm>
        </p:spPr>
        <p:txBody>
          <a:bodyPr/>
          <a:lstStyle/>
          <a:p>
            <a:pPr algn="r" rtl="1" eaLnBrk="1" hangingPunct="1"/>
            <a:r>
              <a:rPr lang="ar-SA" sz="4000" smtClean="0">
                <a:latin typeface="Traditional Arabic" pitchFamily="18" charset="-78"/>
                <a:cs typeface="Traditional Arabic" pitchFamily="18" charset="-78"/>
              </a:rPr>
              <a:t>إن التعريف التقليدي للسوق ينصرف إلى اعتباره المكان الذي يتم فيه الالتقاء بين عارضي وطالبي سلعـة محددة، ويؤدي التفاعل بين قوى العرض والطلب إلى تحديد سعر السلعـة المتداولـة. غير أن عامل المكـان في تحديد السـوق بدأ  يتلاشى مع تطور الاتصـالات التي أدت إلى عدم إلزاميـة حضور المتعاملين في السوق للقيام بعملياتهم وهو ما ينطبق على أسواق رأس المال. يعرض هذا المبحث تقسيمات أسواق رأس المال، علاوة على الوظائف والخدمات التي تقدمها للمتعاملين في السوق المالي.</a:t>
            </a:r>
            <a:endParaRPr lang="fr-FR" sz="4000" smtClean="0">
              <a:latin typeface="Traditional Arabic" pitchFamily="18" charset="-78"/>
              <a:cs typeface="Traditional Arabic" pitchFamily="18" charset="-78"/>
            </a:endParaRPr>
          </a:p>
          <a:p>
            <a:pPr algn="r" rtl="1" eaLnBrk="1" hangingPunct="1"/>
            <a:endParaRPr lang="fr-FR" sz="4000" smtClean="0">
              <a:latin typeface="Traditional Arabic" pitchFamily="18" charset="-78"/>
              <a:cs typeface="Traditional Arabic" pitchFamily="18"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u contenu 2"/>
          <p:cNvSpPr>
            <a:spLocks noGrp="1"/>
          </p:cNvSpPr>
          <p:nvPr>
            <p:ph idx="1"/>
          </p:nvPr>
        </p:nvSpPr>
        <p:spPr>
          <a:xfrm>
            <a:off x="250825" y="260350"/>
            <a:ext cx="8569325" cy="6264275"/>
          </a:xfrm>
        </p:spPr>
        <p:txBody>
          <a:bodyPr/>
          <a:lstStyle/>
          <a:p>
            <a:pPr algn="r" rtl="1" eaLnBrk="1" hangingPunct="1"/>
            <a:r>
              <a:rPr lang="ar-SA" sz="4000" smtClean="0">
                <a:latin typeface="Traditional Arabic" pitchFamily="18" charset="-78"/>
                <a:cs typeface="Traditional Arabic" pitchFamily="18" charset="-78"/>
              </a:rPr>
              <a:t>توزيع مدخرات المستمرين على مختلف المشاريع الاقتصادية بما ينعكس على تنشيط كافة القطاعات الاقتصادية.</a:t>
            </a:r>
          </a:p>
          <a:p>
            <a:pPr algn="r" rtl="1" eaLnBrk="1" hangingPunct="1"/>
            <a:r>
              <a:rPr lang="ar-SA" sz="4000" smtClean="0">
                <a:latin typeface="Traditional Arabic" pitchFamily="18" charset="-78"/>
                <a:cs typeface="Traditional Arabic" pitchFamily="18" charset="-78"/>
              </a:rPr>
              <a:t>توفير المعلومات المتعلقة بالأصول المالية في السوق اضافة الى الوضع المالي للجهة الاصدار حيتي يتمكن المستثمر من المقارنة بين البدائل المتاحة.</a:t>
            </a:r>
          </a:p>
          <a:p>
            <a:pPr algn="r" rtl="1" eaLnBrk="1" hangingPunct="1"/>
            <a:r>
              <a:rPr lang="ar-SA" sz="4000" smtClean="0">
                <a:latin typeface="Traditional Arabic" pitchFamily="18" charset="-78"/>
                <a:cs typeface="Traditional Arabic" pitchFamily="18" charset="-78"/>
              </a:rPr>
              <a:t>تنمية الوعي الاستثماري لدي المستثمرين من خلال تزويدهم بأحدث البيانات المالية و مختلف المعلومات عن الشركات المدرجة في السوق.</a:t>
            </a:r>
            <a:endParaRPr lang="fr-FR" sz="4000" smtClean="0">
              <a:latin typeface="Traditional Arabic" pitchFamily="18" charset="-78"/>
              <a:cs typeface="Traditional Arabic" pitchFamily="18"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ce réservé du contenu 2"/>
          <p:cNvSpPr>
            <a:spLocks noGrp="1"/>
          </p:cNvSpPr>
          <p:nvPr>
            <p:ph idx="1"/>
          </p:nvPr>
        </p:nvSpPr>
        <p:spPr>
          <a:xfrm>
            <a:off x="457200" y="404813"/>
            <a:ext cx="8229600" cy="5919787"/>
          </a:xfrm>
        </p:spPr>
        <p:txBody>
          <a:bodyPr/>
          <a:lstStyle/>
          <a:p>
            <a:pPr algn="r" rtl="1" eaLnBrk="1" hangingPunct="1"/>
            <a:r>
              <a:rPr lang="ar-SA" sz="3600" u="sng" smtClean="0">
                <a:latin typeface="Traditional Arabic" pitchFamily="18" charset="-78"/>
                <a:cs typeface="Traditional Arabic" pitchFamily="18" charset="-78"/>
              </a:rPr>
              <a:t>الوظائف الاقتصادية للأسواق المالية غير المنظمة :</a:t>
            </a:r>
          </a:p>
          <a:p>
            <a:pPr marL="879475" lvl="1" indent="-514350" algn="just" rtl="1" eaLnBrk="1" hangingPunct="1">
              <a:buFont typeface="Calibri" pitchFamily="34" charset="0"/>
              <a:buAutoNum type="arabicPeriod"/>
            </a:pPr>
            <a:r>
              <a:rPr lang="ar-SA" sz="4000" smtClean="0">
                <a:latin typeface="Traditional Arabic" pitchFamily="18" charset="-78"/>
                <a:cs typeface="Traditional Arabic" pitchFamily="18" charset="-78"/>
              </a:rPr>
              <a:t>السماح للمستمرين بالاختيار بين السماسرة و الوكلاء بدلا من اجبارهم على التعامل فقط مع السماسرة المحتكرين للسوق المنظمة.</a:t>
            </a:r>
          </a:p>
          <a:p>
            <a:pPr marL="879475" lvl="1" indent="-514350" algn="just" rtl="1" eaLnBrk="1" hangingPunct="1">
              <a:buFont typeface="Calibri" pitchFamily="34" charset="0"/>
              <a:buAutoNum type="arabicPeriod"/>
            </a:pPr>
            <a:r>
              <a:rPr lang="ar-SA" sz="4000" smtClean="0">
                <a:latin typeface="Traditional Arabic" pitchFamily="18" charset="-78"/>
                <a:cs typeface="Traditional Arabic" pitchFamily="18" charset="-78"/>
              </a:rPr>
              <a:t>تحقيق قدر اعلى من السرعة في انجاز المعاملات و باقل قدر من العمولات , حيث يتنافس السماسرة و الوكلاء على تقديم افضل الخدمات و باقل الاسعار.</a:t>
            </a:r>
          </a:p>
          <a:p>
            <a:pPr marL="879475" lvl="1" indent="-514350" algn="just" rtl="1" eaLnBrk="1" hangingPunct="1">
              <a:buFont typeface="Calibri" pitchFamily="34" charset="0"/>
              <a:buAutoNum type="arabicPeriod"/>
            </a:pPr>
            <a:r>
              <a:rPr lang="ar-SA" sz="4000" smtClean="0">
                <a:latin typeface="Traditional Arabic" pitchFamily="18" charset="-78"/>
                <a:cs typeface="Traditional Arabic" pitchFamily="18" charset="-78"/>
              </a:rPr>
              <a:t>تعتبر السوق الغير المنظمة الاكثر تسهيلا و تسييلا لصفقات الاوراق المالية الضخمة. </a:t>
            </a:r>
            <a:endParaRPr lang="fr-FR" sz="4000" smtClean="0">
              <a:latin typeface="Traditional Arabic" pitchFamily="18" charset="-78"/>
              <a:cs typeface="Traditional Arabic" pitchFamily="18"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813"/>
            <a:ext cx="8229600" cy="5919787"/>
          </a:xfrm>
        </p:spPr>
        <p:txBody>
          <a:bodyPr>
            <a:normAutofit/>
          </a:bodyPr>
          <a:lstStyle/>
          <a:p>
            <a:pPr marL="274320" indent="-274320" algn="r" rtl="1" eaLnBrk="1" fontAlgn="auto" hangingPunct="1">
              <a:spcAft>
                <a:spcPts val="0"/>
              </a:spcAft>
              <a:buClr>
                <a:schemeClr val="accent3"/>
              </a:buClr>
              <a:buFont typeface="Wingdings 2"/>
              <a:buChar char=""/>
              <a:defRPr/>
            </a:pPr>
            <a:r>
              <a:rPr lang="ar-SA" sz="3600" u="sng" dirty="0">
                <a:latin typeface="Traditional Arabic" pitchFamily="18" charset="-78"/>
                <a:cs typeface="Traditional Arabic" pitchFamily="18" charset="-78"/>
              </a:rPr>
              <a:t>الوظائف الاقتصادية التي تؤديها السوق </a:t>
            </a:r>
            <a:r>
              <a:rPr lang="ar-SA" sz="3600" u="sng" dirty="0" smtClean="0">
                <a:latin typeface="Traditional Arabic" pitchFamily="18" charset="-78"/>
                <a:cs typeface="Traditional Arabic" pitchFamily="18" charset="-78"/>
              </a:rPr>
              <a:t>الثالث</a:t>
            </a:r>
          </a:p>
          <a:p>
            <a:pPr marL="742950" indent="-742950" algn="r" rtl="1" eaLnBrk="1" fontAlgn="auto" hangingPunct="1">
              <a:spcAft>
                <a:spcPts val="0"/>
              </a:spcAft>
              <a:buClr>
                <a:schemeClr val="accent3"/>
              </a:buClr>
              <a:buFont typeface="+mj-lt"/>
              <a:buAutoNum type="arabicPeriod"/>
              <a:defRPr/>
            </a:pPr>
            <a:r>
              <a:rPr lang="ar-SA" sz="4000" dirty="0" smtClean="0">
                <a:latin typeface="Traditional Arabic" pitchFamily="18" charset="-78"/>
                <a:cs typeface="Traditional Arabic" pitchFamily="18" charset="-78"/>
              </a:rPr>
              <a:t>اقامة الفرصة لبيوت السمسرة الصغيرة غير الاعضاء في البورصة التي ليس لديها ممثلين في البورصة للتعامل مع هده السوق .</a:t>
            </a:r>
          </a:p>
          <a:p>
            <a:pPr marL="742950" indent="-742950" algn="r" rtl="1" eaLnBrk="1" fontAlgn="auto" hangingPunct="1">
              <a:spcAft>
                <a:spcPts val="0"/>
              </a:spcAft>
              <a:buClr>
                <a:schemeClr val="accent3"/>
              </a:buClr>
              <a:buFont typeface="+mj-lt"/>
              <a:buAutoNum type="arabicPeriod"/>
              <a:defRPr/>
            </a:pPr>
            <a:r>
              <a:rPr lang="ar-SA" sz="4000" dirty="0" smtClean="0">
                <a:latin typeface="Traditional Arabic" pitchFamily="18" charset="-78"/>
                <a:cs typeface="Traditional Arabic" pitchFamily="18" charset="-78"/>
              </a:rPr>
              <a:t>اتاحة الفرصة لمؤسسات الاستثمارية الكبرى مثل صناديق المعاشات و التامين للتمتع بميزة الخصم , حيث يسمح التعامل في هذه السوق بالتفاوض بين المستثمرين و بيوت السمسرة بشان تقدير حجم العمولة.</a:t>
            </a:r>
          </a:p>
          <a:p>
            <a:pPr marL="742950" indent="-742950" algn="r" rtl="1" eaLnBrk="1" fontAlgn="auto" hangingPunct="1">
              <a:spcAft>
                <a:spcPts val="0"/>
              </a:spcAft>
              <a:buClr>
                <a:schemeClr val="accent3"/>
              </a:buClr>
              <a:buFont typeface="+mj-lt"/>
              <a:buAutoNum type="arabicPeriod"/>
              <a:defRPr/>
            </a:pPr>
            <a:endParaRPr lang="ar-SA" sz="4000" dirty="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smtClean="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smtClean="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smtClean="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smtClean="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smtClean="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smtClean="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ar-SA" sz="4000" dirty="0" smtClean="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endParaRPr lang="fr-FR" sz="4000" dirty="0">
              <a:latin typeface="Traditional Arabic" pitchFamily="18" charset="-78"/>
              <a:cs typeface="Traditional Arabic" pitchFamily="18" charset="-7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0825" y="333375"/>
            <a:ext cx="8435975" cy="5991225"/>
          </a:xfrm>
        </p:spPr>
        <p:txBody>
          <a:bodyPr>
            <a:normAutofit fontScale="92500" lnSpcReduction="20000"/>
          </a:bodyPr>
          <a:lstStyle/>
          <a:p>
            <a:pPr marL="274320" indent="-274320" algn="r" rtl="1" eaLnBrk="1" fontAlgn="auto" hangingPunct="1">
              <a:spcAft>
                <a:spcPts val="0"/>
              </a:spcAft>
              <a:buClr>
                <a:schemeClr val="accent3"/>
              </a:buClr>
              <a:buFont typeface="Wingdings 2"/>
              <a:buChar char=""/>
              <a:defRPr/>
            </a:pPr>
            <a:endParaRPr lang="ar-SA" sz="4000" dirty="0" smtClean="0">
              <a:latin typeface="Traditional Arabic" pitchFamily="18" charset="-78"/>
              <a:cs typeface="Traditional Arabic" pitchFamily="18" charset="-78"/>
            </a:endParaRPr>
          </a:p>
          <a:p>
            <a:pPr marL="742950" indent="-742950" algn="r" rtl="1" eaLnBrk="1" fontAlgn="auto" hangingPunct="1">
              <a:spcAft>
                <a:spcPts val="0"/>
              </a:spcAft>
              <a:buClr>
                <a:schemeClr val="accent3"/>
              </a:buClr>
              <a:buFont typeface="+mj-lt"/>
              <a:buAutoNum type="arabicPeriod"/>
              <a:defRPr/>
            </a:pPr>
            <a:r>
              <a:rPr lang="ar-SA" sz="4000" dirty="0" smtClean="0">
                <a:latin typeface="Traditional Arabic" pitchFamily="18" charset="-78"/>
                <a:cs typeface="Traditional Arabic" pitchFamily="18" charset="-78"/>
              </a:rPr>
              <a:t>لعمل </a:t>
            </a:r>
            <a:r>
              <a:rPr lang="ar-SA" sz="4000" dirty="0">
                <a:latin typeface="Traditional Arabic" pitchFamily="18" charset="-78"/>
                <a:cs typeface="Traditional Arabic" pitchFamily="18" charset="-78"/>
              </a:rPr>
              <a:t>في هذه السوق مستمر بدون تحديد </a:t>
            </a:r>
            <a:r>
              <a:rPr lang="ar-SA" sz="4000" dirty="0" smtClean="0">
                <a:latin typeface="Traditional Arabic" pitchFamily="18" charset="-78"/>
                <a:cs typeface="Traditional Arabic" pitchFamily="18" charset="-78"/>
              </a:rPr>
              <a:t>بمواعد  رسمية بما </a:t>
            </a:r>
            <a:r>
              <a:rPr lang="ar-SA" sz="4000" dirty="0">
                <a:latin typeface="Traditional Arabic" pitchFamily="18" charset="-78"/>
                <a:cs typeface="Traditional Arabic" pitchFamily="18" charset="-78"/>
              </a:rPr>
              <a:t>يسمح </a:t>
            </a:r>
            <a:r>
              <a:rPr lang="ar-SA" sz="4000" dirty="0" smtClean="0">
                <a:latin typeface="Traditional Arabic" pitchFamily="18" charset="-78"/>
                <a:cs typeface="Traditional Arabic" pitchFamily="18" charset="-78"/>
              </a:rPr>
              <a:t>للمتعاملين </a:t>
            </a:r>
            <a:r>
              <a:rPr lang="ar-SA" sz="4000" dirty="0">
                <a:latin typeface="Traditional Arabic" pitchFamily="18" charset="-78"/>
                <a:cs typeface="Traditional Arabic" pitchFamily="18" charset="-78"/>
              </a:rPr>
              <a:t>في هذه السوق بعقد صفقاتهم في أي وقت و باي كمية </a:t>
            </a:r>
            <a:r>
              <a:rPr lang="ar-SA" sz="4000" dirty="0" smtClean="0">
                <a:latin typeface="Traditional Arabic" pitchFamily="18" charset="-78"/>
                <a:cs typeface="Traditional Arabic" pitchFamily="18" charset="-78"/>
              </a:rPr>
              <a:t>.</a:t>
            </a:r>
          </a:p>
          <a:p>
            <a:pPr marL="0" indent="0" algn="r" rtl="1" eaLnBrk="1" fontAlgn="auto" hangingPunct="1">
              <a:spcAft>
                <a:spcPts val="0"/>
              </a:spcAft>
              <a:buClr>
                <a:schemeClr val="accent3"/>
              </a:buClr>
              <a:buFont typeface="Wingdings 2"/>
              <a:buNone/>
              <a:defRPr/>
            </a:pPr>
            <a:r>
              <a:rPr lang="ar-SA" sz="3600" u="sng" dirty="0">
                <a:latin typeface="Traditional Arabic" pitchFamily="18" charset="-78"/>
                <a:cs typeface="Traditional Arabic" pitchFamily="18" charset="-78"/>
              </a:rPr>
              <a:t>الوظائف الاقتصادية </a:t>
            </a:r>
            <a:r>
              <a:rPr lang="ar-SA" sz="3600" u="sng" dirty="0" smtClean="0">
                <a:latin typeface="Traditional Arabic" pitchFamily="18" charset="-78"/>
                <a:cs typeface="Traditional Arabic" pitchFamily="18" charset="-78"/>
              </a:rPr>
              <a:t>لسوق </a:t>
            </a:r>
            <a:r>
              <a:rPr lang="ar-SA" sz="3600" u="sng" dirty="0">
                <a:latin typeface="Traditional Arabic" pitchFamily="18" charset="-78"/>
                <a:cs typeface="Traditional Arabic" pitchFamily="18" charset="-78"/>
              </a:rPr>
              <a:t>الاوراق المالية الرابع</a:t>
            </a:r>
            <a:r>
              <a:rPr lang="ar-SA" sz="4000" dirty="0" smtClean="0">
                <a:latin typeface="Traditional Arabic" pitchFamily="18" charset="-78"/>
                <a:cs typeface="Traditional Arabic" pitchFamily="18" charset="-78"/>
              </a:rPr>
              <a:t>:</a:t>
            </a:r>
          </a:p>
          <a:p>
            <a:pPr marL="742950" indent="-742950" algn="just" rtl="1" eaLnBrk="1" fontAlgn="auto" hangingPunct="1">
              <a:spcAft>
                <a:spcPts val="0"/>
              </a:spcAft>
              <a:buClr>
                <a:schemeClr val="accent3"/>
              </a:buClr>
              <a:buFont typeface="+mj-lt"/>
              <a:buAutoNum type="arabicPeriod"/>
              <a:defRPr/>
            </a:pPr>
            <a:r>
              <a:rPr lang="ar-SA" sz="4000" dirty="0" smtClean="0">
                <a:latin typeface="Traditional Arabic" pitchFamily="18" charset="-78"/>
                <a:cs typeface="Traditional Arabic" pitchFamily="18" charset="-78"/>
              </a:rPr>
              <a:t>اتاحة الفرصة للمتعاملين داخليه في عقد الصفقات المباشرة بينهم و التخلي عن السماسرة و البورصات و بالتالي توفير تكلفة التعامل و التحرر من القيود التي تضعها الاسواق المنظمة.</a:t>
            </a:r>
          </a:p>
          <a:p>
            <a:pPr marL="742950" indent="-742950" algn="just" rtl="1" eaLnBrk="1" fontAlgn="auto" hangingPunct="1">
              <a:spcAft>
                <a:spcPts val="0"/>
              </a:spcAft>
              <a:buClr>
                <a:schemeClr val="accent3"/>
              </a:buClr>
              <a:buFont typeface="+mj-lt"/>
              <a:buAutoNum type="arabicPeriod"/>
              <a:defRPr/>
            </a:pPr>
            <a:r>
              <a:rPr lang="ar-SA" sz="4000" dirty="0" smtClean="0">
                <a:latin typeface="Traditional Arabic" pitchFamily="18" charset="-78"/>
                <a:cs typeface="Traditional Arabic" pitchFamily="18" charset="-78"/>
              </a:rPr>
              <a:t>سرعة انجاز المعاملات نتيجة الاتصال المباشر بين الاطراف و الذي يتم من خلال تحديد الاسعار المرضية للطرفين.</a:t>
            </a:r>
          </a:p>
          <a:p>
            <a:pPr marL="742950" indent="-742950" algn="just" rtl="1" eaLnBrk="1" fontAlgn="auto" hangingPunct="1">
              <a:spcAft>
                <a:spcPts val="0"/>
              </a:spcAft>
              <a:buClr>
                <a:schemeClr val="accent3"/>
              </a:buClr>
              <a:buFont typeface="+mj-lt"/>
              <a:buAutoNum type="arabicPeriod"/>
              <a:defRPr/>
            </a:pPr>
            <a:r>
              <a:rPr lang="ar-SA" sz="4000" dirty="0" smtClean="0">
                <a:latin typeface="Traditional Arabic" pitchFamily="18" charset="-78"/>
                <a:cs typeface="Traditional Arabic" pitchFamily="18" charset="-78"/>
              </a:rPr>
              <a:t>تربط هذه السوق بين اطراف المتباعدة جغرافيا.</a:t>
            </a:r>
          </a:p>
          <a:p>
            <a:pPr marL="742950" indent="-742950" algn="just" rtl="1" eaLnBrk="1" fontAlgn="auto" hangingPunct="1">
              <a:spcAft>
                <a:spcPts val="0"/>
              </a:spcAft>
              <a:buClr>
                <a:schemeClr val="accent3"/>
              </a:buClr>
              <a:buFont typeface="+mj-lt"/>
              <a:buAutoNum type="arabicPeriod"/>
              <a:defRPr/>
            </a:pPr>
            <a:endParaRPr lang="ar-SA" sz="4000" dirty="0">
              <a:latin typeface="Traditional Arabic" pitchFamily="18" charset="-78"/>
              <a:cs typeface="Traditional Arabic" pitchFamily="18" charset="-78"/>
            </a:endParaRPr>
          </a:p>
          <a:p>
            <a:pPr marL="742950" indent="-742950" algn="just" rtl="1" eaLnBrk="1" fontAlgn="auto" hangingPunct="1">
              <a:spcAft>
                <a:spcPts val="0"/>
              </a:spcAft>
              <a:buClr>
                <a:schemeClr val="accent3"/>
              </a:buClr>
              <a:buFont typeface="+mj-lt"/>
              <a:buAutoNum type="arabicPeriod"/>
              <a:defRPr/>
            </a:pPr>
            <a:endParaRPr lang="ar-SA" sz="4000" dirty="0" smtClean="0">
              <a:latin typeface="Traditional Arabic" pitchFamily="18" charset="-78"/>
              <a:cs typeface="Traditional Arabic" pitchFamily="18" charset="-78"/>
            </a:endParaRPr>
          </a:p>
          <a:p>
            <a:pPr marL="742950" indent="-742950" algn="just" rtl="1" eaLnBrk="1" fontAlgn="auto" hangingPunct="1">
              <a:spcAft>
                <a:spcPts val="0"/>
              </a:spcAft>
              <a:buClr>
                <a:schemeClr val="accent3"/>
              </a:buClr>
              <a:buFont typeface="+mj-lt"/>
              <a:buAutoNum type="arabicPeriod"/>
              <a:defRPr/>
            </a:pPr>
            <a:endParaRPr lang="fr-FR" sz="4000" dirty="0">
              <a:latin typeface="Traditional Arabic" pitchFamily="18" charset="-78"/>
              <a:cs typeface="Traditional Arabic" pitchFamily="18"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re 1"/>
          <p:cNvSpPr>
            <a:spLocks noGrp="1"/>
          </p:cNvSpPr>
          <p:nvPr>
            <p:ph type="title"/>
          </p:nvPr>
        </p:nvSpPr>
        <p:spPr/>
        <p:txBody>
          <a:bodyPr/>
          <a:lstStyle/>
          <a:p>
            <a:pPr algn="ctr" eaLnBrk="1" hangingPunct="1"/>
            <a:r>
              <a:rPr lang="ar-SA" smtClean="0"/>
              <a:t>شروط قيام بورصة في الاقتصاد </a:t>
            </a:r>
            <a:endParaRPr lang="fr-FR" smtClean="0"/>
          </a:p>
        </p:txBody>
      </p:sp>
      <p:sp>
        <p:nvSpPr>
          <p:cNvPr id="3" name="Espace réservé du contenu 2"/>
          <p:cNvSpPr>
            <a:spLocks noGrp="1"/>
          </p:cNvSpPr>
          <p:nvPr>
            <p:ph idx="1"/>
          </p:nvPr>
        </p:nvSpPr>
        <p:spPr/>
        <p:txBody>
          <a:bodyPr>
            <a:normAutofit fontScale="92500" lnSpcReduction="10000"/>
          </a:bodyPr>
          <a:lstStyle/>
          <a:p>
            <a:pPr marL="514350" indent="-514350" algn="r" rtl="1" eaLnBrk="1" fontAlgn="auto" hangingPunct="1">
              <a:spcAft>
                <a:spcPts val="0"/>
              </a:spcAft>
              <a:buClr>
                <a:schemeClr val="accent3"/>
              </a:buClr>
              <a:buFont typeface="+mj-lt"/>
              <a:buAutoNum type="arabicPeriod"/>
              <a:defRPr/>
            </a:pPr>
            <a:r>
              <a:rPr lang="ar-SA" dirty="0"/>
              <a:t> </a:t>
            </a:r>
            <a:r>
              <a:rPr lang="ar-SA" sz="3700" dirty="0">
                <a:latin typeface="Traditional Arabic" pitchFamily="18" charset="-78"/>
                <a:cs typeface="Traditional Arabic" pitchFamily="18" charset="-78"/>
              </a:rPr>
              <a:t>توفير المناخ الاستثماري الملائم : و يقصد بالمناخ الاستثمار المناسب بتوفير مجموعة من الاوضاع الاقتصادية و الاجتماعية و التشريعية </a:t>
            </a:r>
            <a:r>
              <a:rPr lang="ar-SA" sz="3700" dirty="0" smtClean="0">
                <a:latin typeface="Traditional Arabic" pitchFamily="18" charset="-78"/>
                <a:cs typeface="Traditional Arabic" pitchFamily="18" charset="-78"/>
              </a:rPr>
              <a:t>.</a:t>
            </a:r>
          </a:p>
          <a:p>
            <a:pPr marL="742950" indent="-742950" algn="r" rtl="1" eaLnBrk="1" fontAlgn="auto" hangingPunct="1">
              <a:spcAft>
                <a:spcPts val="0"/>
              </a:spcAft>
              <a:buClr>
                <a:schemeClr val="accent3"/>
              </a:buClr>
              <a:buFont typeface="+mj-lt"/>
              <a:buAutoNum type="arabicPeriod"/>
              <a:defRPr/>
            </a:pPr>
            <a:r>
              <a:rPr lang="ar-SA" sz="3700" dirty="0" smtClean="0">
                <a:latin typeface="Traditional Arabic" pitchFamily="18" charset="-78"/>
                <a:cs typeface="Traditional Arabic" pitchFamily="18" charset="-78"/>
              </a:rPr>
              <a:t> المستقرة </a:t>
            </a:r>
            <a:r>
              <a:rPr lang="ar-SA" sz="3700" dirty="0">
                <a:latin typeface="Traditional Arabic" pitchFamily="18" charset="-78"/>
                <a:cs typeface="Traditional Arabic" pitchFamily="18" charset="-78"/>
              </a:rPr>
              <a:t>التي </a:t>
            </a:r>
            <a:r>
              <a:rPr lang="ar-SA" sz="3700" dirty="0" err="1">
                <a:latin typeface="Traditional Arabic" pitchFamily="18" charset="-78"/>
                <a:cs typeface="Traditional Arabic" pitchFamily="18" charset="-78"/>
              </a:rPr>
              <a:t>ثؤتر</a:t>
            </a:r>
            <a:r>
              <a:rPr lang="ar-SA" sz="3700" dirty="0">
                <a:latin typeface="Traditional Arabic" pitchFamily="18" charset="-78"/>
                <a:cs typeface="Traditional Arabic" pitchFamily="18" charset="-78"/>
              </a:rPr>
              <a:t> في ثقة </a:t>
            </a:r>
            <a:r>
              <a:rPr lang="ar-SA" sz="3700" dirty="0" smtClean="0">
                <a:latin typeface="Traditional Arabic" pitchFamily="18" charset="-78"/>
                <a:cs typeface="Traditional Arabic" pitchFamily="18" charset="-78"/>
              </a:rPr>
              <a:t>المستثمر.</a:t>
            </a:r>
          </a:p>
          <a:p>
            <a:pPr marL="742950" indent="-742950" algn="r" rtl="1" eaLnBrk="1" fontAlgn="auto" hangingPunct="1">
              <a:spcAft>
                <a:spcPts val="0"/>
              </a:spcAft>
              <a:buClr>
                <a:schemeClr val="accent3"/>
              </a:buClr>
              <a:buFont typeface="+mj-lt"/>
              <a:buAutoNum type="arabicPeriod"/>
              <a:defRPr/>
            </a:pPr>
            <a:r>
              <a:rPr lang="ar-SA" sz="3700" dirty="0" smtClean="0">
                <a:latin typeface="Traditional Arabic" pitchFamily="18" charset="-78"/>
                <a:cs typeface="Traditional Arabic" pitchFamily="18" charset="-78"/>
              </a:rPr>
              <a:t>الوعي الادخاري و الاستثماري : لابد من وجود وعي ادخاري بين </a:t>
            </a:r>
          </a:p>
          <a:p>
            <a:pPr marL="0" indent="0" algn="r" rtl="1" eaLnBrk="1" fontAlgn="auto" hangingPunct="1">
              <a:spcAft>
                <a:spcPts val="0"/>
              </a:spcAft>
              <a:buClr>
                <a:schemeClr val="accent3"/>
              </a:buClr>
              <a:buFont typeface="Wingdings 2"/>
              <a:buNone/>
              <a:defRPr/>
            </a:pPr>
            <a:r>
              <a:rPr lang="ar-SA" sz="3700" dirty="0" smtClean="0">
                <a:latin typeface="Traditional Arabic" pitchFamily="18" charset="-78"/>
                <a:cs typeface="Traditional Arabic" pitchFamily="18" charset="-78"/>
              </a:rPr>
              <a:t>اوساط الجمهور .</a:t>
            </a:r>
          </a:p>
          <a:p>
            <a:pPr marL="742950" indent="-742950" algn="r" rtl="1" eaLnBrk="1" fontAlgn="auto" hangingPunct="1">
              <a:spcAft>
                <a:spcPts val="0"/>
              </a:spcAft>
              <a:buClr>
                <a:schemeClr val="accent3"/>
              </a:buClr>
              <a:buFont typeface="+mj-lt"/>
              <a:buAutoNum type="arabicPeriod"/>
              <a:defRPr/>
            </a:pPr>
            <a:r>
              <a:rPr lang="ar-SA" sz="3700" dirty="0" smtClean="0">
                <a:latin typeface="Traditional Arabic" pitchFamily="18" charset="-78"/>
                <a:cs typeface="Traditional Arabic" pitchFamily="18" charset="-78"/>
              </a:rPr>
              <a:t>كثرة عدد الشركات المساهمة و تنويع الاوراق  المالية : لكي تزدهر البورصة لابد من توفر عدد كبير من شركات المساهمة و اوراق متنوعة و ذات سمات مختلفة لجلب جمهور المذخرين.</a:t>
            </a:r>
          </a:p>
          <a:p>
            <a:pPr marL="742950" indent="-742950" algn="r" rtl="1" eaLnBrk="1" fontAlgn="auto" hangingPunct="1">
              <a:spcAft>
                <a:spcPts val="0"/>
              </a:spcAft>
              <a:buClr>
                <a:schemeClr val="accent3"/>
              </a:buClr>
              <a:buFont typeface="+mj-lt"/>
              <a:buAutoNum type="arabicPeriod"/>
              <a:defRPr/>
            </a:pPr>
            <a:endParaRPr lang="ar-SA" sz="3700" dirty="0" smtClean="0">
              <a:latin typeface="Traditional Arabic" pitchFamily="18" charset="-78"/>
              <a:cs typeface="Traditional Arabic" pitchFamily="18" charset="-78"/>
            </a:endParaRPr>
          </a:p>
          <a:p>
            <a:pPr marL="0" indent="0" algn="r" rtl="1" eaLnBrk="1" fontAlgn="auto" hangingPunct="1">
              <a:spcAft>
                <a:spcPts val="0"/>
              </a:spcAft>
              <a:buClr>
                <a:schemeClr val="accent3"/>
              </a:buClr>
              <a:buFont typeface="Wingdings 2"/>
              <a:buNone/>
              <a:defRPr/>
            </a:pPr>
            <a:endParaRPr lang="fr-FR" sz="3700" dirty="0">
              <a:latin typeface="Traditional Arabic" pitchFamily="18" charset="-78"/>
              <a:cs typeface="Traditional Arabic" pitchFamily="18"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ce réservé du contenu 2"/>
          <p:cNvSpPr>
            <a:spLocks noGrp="1"/>
          </p:cNvSpPr>
          <p:nvPr>
            <p:ph idx="1"/>
          </p:nvPr>
        </p:nvSpPr>
        <p:spPr>
          <a:xfrm>
            <a:off x="457200" y="260350"/>
            <a:ext cx="8229600" cy="6064250"/>
          </a:xfrm>
        </p:spPr>
        <p:txBody>
          <a:bodyPr/>
          <a:lstStyle/>
          <a:p>
            <a:pPr algn="r" rtl="1" eaLnBrk="1" hangingPunct="1"/>
            <a:r>
              <a:rPr lang="ar-SA" sz="3400" smtClean="0">
                <a:latin typeface="Traditional Arabic" pitchFamily="18" charset="-78"/>
                <a:cs typeface="Traditional Arabic" pitchFamily="18" charset="-78"/>
              </a:rPr>
              <a:t>توفير المؤسسات المالية الوسيطة : تقوم هذه المؤسسات بعمليات التسويق و الترويج و التغطية لإصدارات الجديدة فضلا عن قيامها بإدارة المحافظ المالية لصالح الغير </a:t>
            </a:r>
          </a:p>
          <a:p>
            <a:pPr algn="r" rtl="1" eaLnBrk="1" hangingPunct="1"/>
            <a:r>
              <a:rPr lang="ar-SA" sz="3400" smtClean="0">
                <a:latin typeface="Traditional Arabic" pitchFamily="18" charset="-78"/>
                <a:cs typeface="Traditional Arabic" pitchFamily="18" charset="-78"/>
              </a:rPr>
              <a:t>هيكل مؤسسي فعال و متكامل : يتمثل في الهيكل في وجود هيئة رسمية تنظم و تشرف بصورة كاملة على جميع نشاطات البورصة, بالإضافة الى متطلبات التقنية.</a:t>
            </a:r>
            <a:endParaRPr lang="fr-FR" sz="3400" smtClean="0">
              <a:latin typeface="Traditional Arabic" pitchFamily="18" charset="-78"/>
              <a:cs typeface="Traditional Arabic" pitchFamily="18"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u contenu 2"/>
          <p:cNvSpPr>
            <a:spLocks noGrp="1"/>
          </p:cNvSpPr>
          <p:nvPr>
            <p:ph idx="1"/>
          </p:nvPr>
        </p:nvSpPr>
        <p:spPr>
          <a:xfrm>
            <a:off x="457200" y="476250"/>
            <a:ext cx="8229600" cy="5649913"/>
          </a:xfrm>
        </p:spPr>
        <p:txBody>
          <a:bodyPr/>
          <a:lstStyle/>
          <a:p>
            <a:pPr algn="r" rtl="1" eaLnBrk="1" hangingPunct="1"/>
            <a:r>
              <a:rPr lang="ar-SA" sz="4000" smtClean="0">
                <a:latin typeface="Traditional Arabic" pitchFamily="18" charset="-78"/>
                <a:cs typeface="Traditional Arabic" pitchFamily="18" charset="-78"/>
              </a:rPr>
              <a:t>يرتبط الاستثمار الحقيقي بالاستثمار المالي، فقيمة الأصول المالية للشركات تعتمد على الأصول الحقيقية لها، حيث يؤدي استخدام الأصول الحقيقية في العملية الإنتاجية إلى توزيع الدخل الناتج عن هذه العملية في شكل أصول مالية.</a:t>
            </a:r>
            <a:r>
              <a:rPr lang="ar-DZ" sz="4000" smtClean="0">
                <a:latin typeface="Traditional Arabic" pitchFamily="18" charset="-78"/>
                <a:cs typeface="Traditional Arabic" pitchFamily="18" charset="-78"/>
              </a:rPr>
              <a:t> وتوفر أسواق رأس المال عملية انتقال التدفقات بين الأفراد بحيث تتحقق العلاقة بين الاستثمار الحقيقي والاستثمار المالي.</a:t>
            </a:r>
            <a:endParaRPr lang="fr-FR" sz="4000" smtClean="0">
              <a:latin typeface="Traditional Arabic" pitchFamily="18" charset="-78"/>
              <a:cs typeface="Traditional Arabic" pitchFamily="18"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0825" y="188913"/>
            <a:ext cx="8435975" cy="5937250"/>
          </a:xfrm>
        </p:spPr>
        <p:txBody>
          <a:bodyPr>
            <a:noAutofit/>
          </a:bodyPr>
          <a:lstStyle/>
          <a:p>
            <a:pPr marL="274320" indent="-274320" algn="just" rtl="1" eaLnBrk="1" fontAlgn="auto" hangingPunct="1">
              <a:spcAft>
                <a:spcPts val="0"/>
              </a:spcAft>
              <a:buClr>
                <a:schemeClr val="accent3"/>
              </a:buClr>
              <a:buFont typeface="Wingdings 2"/>
              <a:buChar char=""/>
              <a:defRPr/>
            </a:pPr>
            <a:r>
              <a:rPr lang="ar-DZ" sz="4000" dirty="0">
                <a:latin typeface="Traditional Arabic" pitchFamily="18" charset="-78"/>
                <a:cs typeface="Traditional Arabic" pitchFamily="18" charset="-78"/>
              </a:rPr>
              <a:t>ويمكن اعتبار سوق </a:t>
            </a:r>
            <a:r>
              <a:rPr lang="ar-DZ" sz="4000" dirty="0" smtClean="0">
                <a:latin typeface="Traditional Arabic" pitchFamily="18" charset="-78"/>
                <a:cs typeface="Traditional Arabic" pitchFamily="18" charset="-78"/>
              </a:rPr>
              <a:t>المال </a:t>
            </a:r>
            <a:r>
              <a:rPr lang="ar-DZ" sz="4000" dirty="0">
                <a:latin typeface="Traditional Arabic" pitchFamily="18" charset="-78"/>
                <a:cs typeface="Traditional Arabic" pitchFamily="18" charset="-78"/>
              </a:rPr>
              <a:t>على أنه نظام لتجميع، تحويل وتخصيص الموارد المالية، ويقوم هذا النظام بتجميع رؤوس الأموال من الوحدات الاقتصادية ذات الفوائض المالية وتوزيعها على الوحدات الاقتصاديـة التي تعاني من عجز في الموارد المالية. وتنقسم أسواق رأس المـال إلى سوق نقـدي يتسم بقصر آجـال الاستحقاق في العمليـات التي يتضمنهـا، وسوق مالـي يهتم عادة بالعمليـات طويلـة الأجل. </a:t>
            </a:r>
            <a:endParaRPr lang="ar-SA" sz="4000" dirty="0" smtClean="0">
              <a:latin typeface="Traditional Arabic" pitchFamily="18" charset="-78"/>
              <a:cs typeface="Traditional Arabic" pitchFamily="18" charset="-78"/>
            </a:endParaRPr>
          </a:p>
          <a:p>
            <a:pPr marL="0" indent="0" algn="just" rtl="1" eaLnBrk="1" fontAlgn="auto" hangingPunct="1">
              <a:spcAft>
                <a:spcPts val="0"/>
              </a:spcAft>
              <a:buClr>
                <a:schemeClr val="accent3"/>
              </a:buClr>
              <a:buFont typeface="Wingdings 2"/>
              <a:buNone/>
              <a:defRPr/>
            </a:pPr>
            <a:endParaRPr lang="fr-FR" sz="4000" dirty="0">
              <a:latin typeface="Traditional Arabic" pitchFamily="18" charset="-78"/>
              <a:cs typeface="Traditional Arabic" pitchFamily="18" charset="-78"/>
            </a:endParaRPr>
          </a:p>
          <a:p>
            <a:pPr marL="274320" indent="-274320" algn="just" rtl="1" eaLnBrk="1" fontAlgn="auto" hangingPunct="1">
              <a:spcAft>
                <a:spcPts val="0"/>
              </a:spcAft>
              <a:buClr>
                <a:schemeClr val="accent3"/>
              </a:buClr>
              <a:buFont typeface="Wingdings 2"/>
              <a:buChar char=""/>
              <a:defRPr/>
            </a:pPr>
            <a:endParaRPr lang="fr-FR" sz="4000" dirty="0">
              <a:latin typeface="Traditional Arabic" pitchFamily="18" charset="-78"/>
              <a:cs typeface="Traditional Arabic"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p:cNvPicPr>
            <a:picLocks noGrp="1" noChangeAspect="1" noChangeArrowheads="1"/>
          </p:cNvPicPr>
          <p:nvPr>
            <p:ph idx="1"/>
          </p:nvPr>
        </p:nvPicPr>
        <p:blipFill>
          <a:blip r:embed="rId2"/>
          <a:srcRect/>
          <a:stretch>
            <a:fillRect/>
          </a:stretch>
        </p:blipFill>
        <p:spPr>
          <a:xfrm>
            <a:off x="0" y="260350"/>
            <a:ext cx="8532813" cy="6064250"/>
          </a:xfr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u contenu 2"/>
          <p:cNvSpPr>
            <a:spLocks noGrp="1"/>
          </p:cNvSpPr>
          <p:nvPr>
            <p:ph idx="1"/>
          </p:nvPr>
        </p:nvSpPr>
        <p:spPr>
          <a:xfrm>
            <a:off x="457200" y="404813"/>
            <a:ext cx="8229600" cy="5721350"/>
          </a:xfrm>
        </p:spPr>
        <p:txBody>
          <a:bodyPr/>
          <a:lstStyle/>
          <a:p>
            <a:pPr lvl="1" algn="just" rtl="1" eaLnBrk="1" hangingPunct="1"/>
            <a:r>
              <a:rPr lang="ar-SA" sz="4000" b="1" u="sng" smtClean="0">
                <a:latin typeface="Traditional Arabic" pitchFamily="18" charset="-78"/>
                <a:cs typeface="Traditional Arabic" pitchFamily="18" charset="-78"/>
              </a:rPr>
              <a:t>السوق النقدي </a:t>
            </a:r>
            <a:r>
              <a:rPr lang="ar-SA" sz="4000" smtClean="0">
                <a:latin typeface="Traditional Arabic" pitchFamily="18" charset="-78"/>
                <a:cs typeface="Traditional Arabic" pitchFamily="18" charset="-78"/>
              </a:rPr>
              <a:t>:</a:t>
            </a:r>
            <a:r>
              <a:rPr lang="ar-DZ" sz="4000" smtClean="0">
                <a:latin typeface="Traditional Arabic" pitchFamily="18" charset="-78"/>
                <a:cs typeface="Traditional Arabic" pitchFamily="18" charset="-78"/>
              </a:rPr>
              <a:t>يعتبر السـوق النقـدي أقدم أسواق المـال، حيث ارتبط بظهور الأوراق النقدية، والسوق النقدي هو سـوق للتمويـل القصير الأجل يتم فيه تداول الأدوات المالية القصيرة الأجل. وتقـوم البنوك المركزيـة لكل بلد بمهمـة تنظيـم العمليات المدرجـة في السـوق النقدي، وتتعامل في هذه السوق البنـوك </a:t>
            </a:r>
            <a:r>
              <a:rPr lang="ar-SA" sz="4000" smtClean="0">
                <a:latin typeface="Traditional Arabic" pitchFamily="18" charset="-78"/>
                <a:cs typeface="Traditional Arabic" pitchFamily="18" charset="-78"/>
              </a:rPr>
              <a:t>بانواعها</a:t>
            </a:r>
            <a:r>
              <a:rPr lang="ar-DZ" sz="4000" smtClean="0">
                <a:latin typeface="Traditional Arabic" pitchFamily="18" charset="-78"/>
                <a:cs typeface="Traditional Arabic" pitchFamily="18" charset="-78"/>
              </a:rPr>
              <a:t> التي تقوم باستثمـار فوائضها وتحصيل احتياجاتهـا من السوق النقـدي اعتماداً على احتياطياتها لـدى البنك المركـزي</a:t>
            </a:r>
            <a:r>
              <a:rPr lang="ar-SA" sz="4000" smtClean="0">
                <a:latin typeface="Traditional Arabic" pitchFamily="18" charset="-78"/>
                <a:cs typeface="Traditional Arabic" pitchFamily="18" charset="-78"/>
              </a:rPr>
              <a:t> ، و بعض المؤسسات المالية .</a:t>
            </a:r>
            <a:endParaRPr lang="fr-FR" sz="4000" smtClean="0">
              <a:latin typeface="Traditional Arabic" pitchFamily="18" charset="-78"/>
              <a:cs typeface="Traditional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813"/>
            <a:ext cx="8229600" cy="5721350"/>
          </a:xfrm>
        </p:spPr>
        <p:txBody>
          <a:bodyPr>
            <a:normAutofit lnSpcReduction="10000"/>
          </a:bodyPr>
          <a:lstStyle/>
          <a:p>
            <a:pPr marL="274320" indent="-274320" algn="just" rtl="1" eaLnBrk="1" fontAlgn="auto" hangingPunct="1">
              <a:spcAft>
                <a:spcPts val="0"/>
              </a:spcAft>
              <a:buClr>
                <a:schemeClr val="accent3"/>
              </a:buClr>
              <a:buFont typeface="Wingdings 2"/>
              <a:buChar char=""/>
              <a:defRPr/>
            </a:pPr>
            <a:r>
              <a:rPr lang="ar-DZ" sz="4000" dirty="0">
                <a:latin typeface="Traditional Arabic" pitchFamily="18" charset="-78"/>
                <a:cs typeface="Traditional Arabic" pitchFamily="18" charset="-78"/>
              </a:rPr>
              <a:t>وما يميز </a:t>
            </a:r>
            <a:r>
              <a:rPr lang="ar-SA" sz="4000" dirty="0">
                <a:latin typeface="Traditional Arabic" pitchFamily="18" charset="-78"/>
                <a:cs typeface="Traditional Arabic" pitchFamily="18" charset="-78"/>
              </a:rPr>
              <a:t>السـوق النقـدي هو </a:t>
            </a:r>
            <a:r>
              <a:rPr lang="ar-DZ" sz="4000" dirty="0">
                <a:latin typeface="Traditional Arabic" pitchFamily="18" charset="-78"/>
                <a:cs typeface="Traditional Arabic" pitchFamily="18" charset="-78"/>
              </a:rPr>
              <a:t>أن حـدة المخاطرة به أقل من تلك التي تميز الأسواق الماليـة، فقصر الأجل وسرعـة التداول فضلاً عن كون الأدوات الاستثمارية صادرة عن الحكومـات جميعها عوامل تعزز من الضمانات الممنوحة للمتعاملين في السوق من حيث انخفاض مخاطـر عدم </a:t>
            </a:r>
            <a:r>
              <a:rPr lang="ar-DZ" sz="4000" dirty="0" smtClean="0">
                <a:latin typeface="Traditional Arabic" pitchFamily="18" charset="-78"/>
                <a:cs typeface="Traditional Arabic" pitchFamily="18" charset="-78"/>
              </a:rPr>
              <a:t>وفاء </a:t>
            </a:r>
            <a:r>
              <a:rPr lang="ar-DZ" sz="4000" dirty="0">
                <a:latin typeface="Traditional Arabic" pitchFamily="18" charset="-78"/>
                <a:cs typeface="Traditional Arabic" pitchFamily="18" charset="-78"/>
              </a:rPr>
              <a:t>المدين </a:t>
            </a:r>
            <a:r>
              <a:rPr lang="ar-SA" sz="4000" dirty="0" smtClean="0">
                <a:latin typeface="Traditional Arabic" pitchFamily="18" charset="-78"/>
                <a:cs typeface="Traditional Arabic" pitchFamily="18" charset="-78"/>
              </a:rPr>
              <a:t> </a:t>
            </a:r>
            <a:r>
              <a:rPr lang="ar-DZ" sz="4000" dirty="0" smtClean="0">
                <a:latin typeface="Traditional Arabic" pitchFamily="18" charset="-78"/>
                <a:cs typeface="Traditional Arabic" pitchFamily="18" charset="-78"/>
              </a:rPr>
              <a:t>بالتزاماته.</a:t>
            </a:r>
            <a:r>
              <a:rPr lang="ar-SA" sz="4000" dirty="0" smtClean="0">
                <a:latin typeface="Traditional Arabic" pitchFamily="18" charset="-78"/>
                <a:cs typeface="Traditional Arabic" pitchFamily="18" charset="-78"/>
              </a:rPr>
              <a:t>  </a:t>
            </a:r>
          </a:p>
          <a:p>
            <a:pPr marL="274320" indent="-274320" algn="just" rtl="1" eaLnBrk="1" fontAlgn="auto" hangingPunct="1">
              <a:spcAft>
                <a:spcPts val="0"/>
              </a:spcAft>
              <a:buClr>
                <a:schemeClr val="accent3"/>
              </a:buClr>
              <a:buFont typeface="Wingdings 2"/>
              <a:buChar char=""/>
              <a:defRPr/>
            </a:pPr>
            <a:r>
              <a:rPr lang="ar-SA" sz="4000" dirty="0" smtClean="0">
                <a:latin typeface="Traditional Arabic" pitchFamily="18" charset="-78"/>
                <a:cs typeface="Traditional Arabic" pitchFamily="18" charset="-78"/>
              </a:rPr>
              <a:t>و يؤدي السوق النقدي دورا مهما في الاقتصاد الوطني , حيث تنعكس اهميته في :</a:t>
            </a:r>
          </a:p>
          <a:p>
            <a:pPr marL="274320" indent="-274320" algn="just" rtl="1" eaLnBrk="1" fontAlgn="auto" hangingPunct="1">
              <a:spcAft>
                <a:spcPts val="0"/>
              </a:spcAft>
              <a:buClr>
                <a:schemeClr val="accent3"/>
              </a:buClr>
              <a:buFont typeface="Wingdings 2"/>
              <a:buChar char=""/>
              <a:defRPr/>
            </a:pPr>
            <a:r>
              <a:rPr lang="ar-SA" sz="4000" dirty="0" smtClean="0">
                <a:latin typeface="Traditional Arabic" pitchFamily="18" charset="-78"/>
                <a:cs typeface="Traditional Arabic" pitchFamily="18" charset="-78"/>
              </a:rPr>
              <a:t>تامين السيولة للجهاز المصرفي ، بحيث يمكن المصارف من توظيف ودائعا بطريقة </a:t>
            </a:r>
            <a:r>
              <a:rPr lang="ar-SA" sz="4000" dirty="0" err="1" smtClean="0">
                <a:latin typeface="Traditional Arabic" pitchFamily="18" charset="-78"/>
                <a:cs typeface="Traditional Arabic" pitchFamily="18" charset="-78"/>
              </a:rPr>
              <a:t>مامونة</a:t>
            </a:r>
            <a:r>
              <a:rPr lang="ar-SA" sz="4000" dirty="0" smtClean="0">
                <a:latin typeface="Traditional Arabic" pitchFamily="18" charset="-78"/>
                <a:cs typeface="Traditional Arabic" pitchFamily="18" charset="-78"/>
              </a:rPr>
              <a:t> و ذات سيولة مرتفعة.</a:t>
            </a:r>
            <a:endParaRPr lang="fr-FR" sz="4000" dirty="0">
              <a:latin typeface="Traditional Arabic" pitchFamily="18" charset="-78"/>
              <a:cs typeface="Traditional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250"/>
            <a:ext cx="8229600" cy="5649913"/>
          </a:xfrm>
        </p:spPr>
        <p:txBody>
          <a:bodyPr>
            <a:normAutofit/>
          </a:bodyPr>
          <a:lstStyle/>
          <a:p>
            <a:pPr marL="274320" indent="-274320" algn="r" rtl="1" eaLnBrk="1" fontAlgn="auto" hangingPunct="1">
              <a:spcAft>
                <a:spcPts val="0"/>
              </a:spcAft>
              <a:buClr>
                <a:schemeClr val="accent3"/>
              </a:buClr>
              <a:buFont typeface="Wingdings 2"/>
              <a:buChar char=""/>
              <a:defRPr/>
            </a:pPr>
            <a:r>
              <a:rPr lang="ar-SA" dirty="0" smtClean="0"/>
              <a:t> </a:t>
            </a:r>
            <a:r>
              <a:rPr lang="ar-SA" sz="4000" dirty="0">
                <a:latin typeface="Traditional Arabic" pitchFamily="18" charset="-78"/>
                <a:cs typeface="Traditional Arabic" pitchFamily="18" charset="-78"/>
              </a:rPr>
              <a:t>سوق النقد يلعب دورا في رسم السياسة النقدية للدولة , اذ يمثل المسرح الذي يمارس فيه البنك المركزي فيه لنشاطه.</a:t>
            </a:r>
          </a:p>
          <a:p>
            <a:pPr marL="0" indent="0" algn="r" rtl="1" eaLnBrk="1" fontAlgn="auto" hangingPunct="1">
              <a:spcAft>
                <a:spcPts val="0"/>
              </a:spcAft>
              <a:buClr>
                <a:schemeClr val="accent3"/>
              </a:buClr>
              <a:buFont typeface="Wingdings 2"/>
              <a:buNone/>
              <a:defRPr/>
            </a:pPr>
            <a:r>
              <a:rPr lang="ar-SA" sz="4000" dirty="0" smtClean="0">
                <a:latin typeface="Traditional Arabic" pitchFamily="18" charset="-78"/>
                <a:cs typeface="Traditional Arabic" pitchFamily="18" charset="-78"/>
              </a:rPr>
              <a:t>و تتوافر في السوق النقدي مجموعة من الاوراق المالية , التي تشكل بطبيعتها دين ، فتشترك جميعها بخاصية القابلية العالية للتسويق و مخاضرها المنخفضة ، فهي ذات اجال استحقاق قصيرة لا تتعدي السنة الواحدة و يمكن ان نذكر منها :</a:t>
            </a:r>
          </a:p>
          <a:p>
            <a:pPr marL="0" indent="0" algn="r" rtl="1" eaLnBrk="1" fontAlgn="auto" hangingPunct="1">
              <a:spcAft>
                <a:spcPts val="0"/>
              </a:spcAft>
              <a:buClr>
                <a:schemeClr val="accent3"/>
              </a:buClr>
              <a:buFont typeface="Wingdings 2"/>
              <a:buNone/>
              <a:defRPr/>
            </a:pPr>
            <a:r>
              <a:rPr lang="ar-SA" sz="4000" dirty="0" smtClean="0">
                <a:latin typeface="Traditional Arabic" pitchFamily="18" charset="-78"/>
                <a:cs typeface="Traditional Arabic" pitchFamily="18" charset="-78"/>
              </a:rPr>
              <a:t>أذونات الخزينة ، الاوراق التجارية، شهادات الايداع المصرفية، </a:t>
            </a:r>
            <a:r>
              <a:rPr lang="ar-SA" sz="4000" dirty="0" err="1" smtClean="0">
                <a:latin typeface="Traditional Arabic" pitchFamily="18" charset="-78"/>
                <a:cs typeface="Traditional Arabic" pitchFamily="18" charset="-78"/>
              </a:rPr>
              <a:t>القبولات</a:t>
            </a:r>
            <a:r>
              <a:rPr lang="ar-SA" sz="4000" dirty="0" smtClean="0">
                <a:latin typeface="Traditional Arabic" pitchFamily="18" charset="-78"/>
                <a:cs typeface="Traditional Arabic" pitchFamily="18" charset="-78"/>
              </a:rPr>
              <a:t> المصرفية.</a:t>
            </a:r>
            <a:endParaRPr lang="fr-FR" sz="4000" dirty="0">
              <a:latin typeface="Traditional Arabic" pitchFamily="18" charset="-78"/>
              <a:cs typeface="Traditional Arabic" pitchFamily="18"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215106"/>
          </a:xfrm>
        </p:spPr>
        <p:txBody>
          <a:bodyPr/>
          <a:lstStyle/>
          <a:p>
            <a:pPr algn="r" rtl="1"/>
            <a:r>
              <a:rPr lang="ar-SA" b="1" u="sng" dirty="0" smtClean="0">
                <a:latin typeface="Traditional Arabic" pitchFamily="18" charset="-78"/>
                <a:cs typeface="Traditional Arabic" pitchFamily="18" charset="-78"/>
              </a:rPr>
              <a:t>أهمية السوق النقدي :</a:t>
            </a:r>
          </a:p>
          <a:p>
            <a:pPr marL="514350" indent="-514350" algn="r" rtl="1">
              <a:buFont typeface="+mj-lt"/>
              <a:buAutoNum type="arabicPeriod"/>
            </a:pPr>
            <a:r>
              <a:rPr lang="ar-SA" sz="3200" dirty="0" smtClean="0">
                <a:latin typeface="Traditional Arabic" pitchFamily="18" charset="-78"/>
                <a:cs typeface="Traditional Arabic" pitchFamily="18" charset="-78"/>
              </a:rPr>
              <a:t>تامين السيولة النقدية </a:t>
            </a:r>
            <a:r>
              <a:rPr lang="ar-SA" sz="3200" dirty="0" err="1" smtClean="0">
                <a:latin typeface="Traditional Arabic" pitchFamily="18" charset="-78"/>
                <a:cs typeface="Traditional Arabic" pitchFamily="18" charset="-78"/>
              </a:rPr>
              <a:t>و</a:t>
            </a:r>
            <a:r>
              <a:rPr lang="ar-SA" sz="3200" dirty="0" smtClean="0">
                <a:latin typeface="Traditional Arabic" pitchFamily="18" charset="-78"/>
                <a:cs typeface="Traditional Arabic" pitchFamily="18" charset="-78"/>
              </a:rPr>
              <a:t> أدوات الدفع الأخرى</a:t>
            </a:r>
          </a:p>
          <a:p>
            <a:pPr marL="514350" indent="-514350" algn="r" rtl="1">
              <a:buFont typeface="+mj-lt"/>
              <a:buAutoNum type="arabicPeriod"/>
            </a:pPr>
            <a:r>
              <a:rPr lang="ar-SA" sz="3200" dirty="0" smtClean="0">
                <a:latin typeface="Traditional Arabic" pitchFamily="18" charset="-78"/>
                <a:cs typeface="Traditional Arabic" pitchFamily="18" charset="-78"/>
              </a:rPr>
              <a:t>يعتبر الوعاء الذي تتجمع فيه الاحتياطات المالية للبنوك القابلة لاقتراض القصيرة الأجل</a:t>
            </a:r>
          </a:p>
          <a:p>
            <a:pPr marL="514350" indent="-514350" algn="r" rtl="1">
              <a:buFont typeface="+mj-lt"/>
              <a:buAutoNum type="arabicPeriod"/>
            </a:pPr>
            <a:r>
              <a:rPr lang="ar-SA" sz="3200" dirty="0" smtClean="0">
                <a:latin typeface="Traditional Arabic" pitchFamily="18" charset="-78"/>
                <a:cs typeface="Traditional Arabic" pitchFamily="18" charset="-78"/>
              </a:rPr>
              <a:t>يعكس السوق النقدي مدى فعالية الائتمان المصرفي قصير الأجل في توفير السيولة المالية للمقترضين بالسرعة </a:t>
            </a:r>
            <a:r>
              <a:rPr lang="ar-SA" sz="3200" dirty="0" err="1" smtClean="0">
                <a:latin typeface="Traditional Arabic" pitchFamily="18" charset="-78"/>
                <a:cs typeface="Traditional Arabic" pitchFamily="18" charset="-78"/>
              </a:rPr>
              <a:t>و</a:t>
            </a:r>
            <a:r>
              <a:rPr lang="ar-SA" sz="3200" dirty="0" smtClean="0">
                <a:latin typeface="Traditional Arabic" pitchFamily="18" charset="-78"/>
                <a:cs typeface="Traditional Arabic" pitchFamily="18" charset="-78"/>
              </a:rPr>
              <a:t> المرونة </a:t>
            </a:r>
          </a:p>
          <a:p>
            <a:pPr marL="514350" indent="-514350" algn="r" rtl="1">
              <a:buFont typeface="+mj-lt"/>
              <a:buAutoNum type="arabicPeriod"/>
            </a:pPr>
            <a:r>
              <a:rPr lang="ar-SA" sz="3200" dirty="0" smtClean="0">
                <a:latin typeface="Traditional Arabic" pitchFamily="18" charset="-78"/>
                <a:cs typeface="Traditional Arabic" pitchFamily="18" charset="-78"/>
              </a:rPr>
              <a:t>توظيف الموارد النقدية المتوفرة لدى البنوك التجارية</a:t>
            </a:r>
          </a:p>
          <a:p>
            <a:pPr marL="514350" indent="-514350" algn="r" rtl="1">
              <a:buFont typeface="+mj-lt"/>
              <a:buAutoNum type="arabicPeriod"/>
            </a:pPr>
            <a:r>
              <a:rPr lang="ar-SA" sz="3200" dirty="0" smtClean="0">
                <a:latin typeface="Traditional Arabic" pitchFamily="18" charset="-78"/>
                <a:cs typeface="Traditional Arabic" pitchFamily="18" charset="-78"/>
              </a:rPr>
              <a:t>مواجهة الزيادات الطارئة في نفقات العامة عن الإيرادات العامة الحكومية</a:t>
            </a:r>
          </a:p>
          <a:p>
            <a:pPr marL="514350" indent="-514350" algn="r" rtl="1">
              <a:buFont typeface="+mj-lt"/>
              <a:buAutoNum type="arabicPeriod"/>
            </a:pPr>
            <a:r>
              <a:rPr lang="ar-SA" sz="3200" dirty="0" smtClean="0">
                <a:latin typeface="Traditional Arabic" pitchFamily="18" charset="-78"/>
                <a:cs typeface="Traditional Arabic" pitchFamily="18" charset="-78"/>
              </a:rPr>
              <a:t>يعتبر سعر الفائدة في السوق النقدي مؤشرا هاما على ارتفاع </a:t>
            </a:r>
            <a:r>
              <a:rPr lang="ar-SA" sz="3200" dirty="0" err="1" smtClean="0">
                <a:latin typeface="Traditional Arabic" pitchFamily="18" charset="-78"/>
                <a:cs typeface="Traditional Arabic" pitchFamily="18" charset="-78"/>
              </a:rPr>
              <a:t>او</a:t>
            </a:r>
            <a:r>
              <a:rPr lang="ar-SA" sz="3200" dirty="0" smtClean="0">
                <a:latin typeface="Traditional Arabic" pitchFamily="18" charset="-78"/>
                <a:cs typeface="Traditional Arabic" pitchFamily="18" charset="-78"/>
              </a:rPr>
              <a:t> انخفاض تكلفة الاقتراض.</a:t>
            </a:r>
          </a:p>
          <a:p>
            <a:pPr marL="514350" indent="-514350" algn="r" rtl="1">
              <a:buFont typeface="+mj-lt"/>
              <a:buAutoNum type="arabicPeriod"/>
            </a:pPr>
            <a:r>
              <a:rPr lang="ar-SA" sz="3200" dirty="0" smtClean="0">
                <a:latin typeface="Traditional Arabic" pitchFamily="18" charset="-78"/>
                <a:cs typeface="Traditional Arabic" pitchFamily="18" charset="-78"/>
              </a:rPr>
              <a:t> </a:t>
            </a:r>
            <a:r>
              <a:rPr lang="ar-SA" sz="3200" dirty="0" smtClean="0">
                <a:latin typeface="Traditional Arabic" pitchFamily="18" charset="-78"/>
                <a:cs typeface="Traditional Arabic" pitchFamily="18" charset="-78"/>
              </a:rPr>
              <a:t>يلعب دور مهم في رسم السياسة النقدية للدولة .</a:t>
            </a:r>
          </a:p>
          <a:p>
            <a:pPr marL="514350" indent="-514350" algn="r" rtl="1">
              <a:buFont typeface="+mj-lt"/>
              <a:buAutoNum type="arabicPeriod"/>
            </a:pPr>
            <a:endParaRPr lang="ar-SA" sz="3200" dirty="0" smtClean="0">
              <a:latin typeface="Traditional Arabic" pitchFamily="18" charset="-78"/>
              <a:cs typeface="Traditional Arabic" pitchFamily="18" charset="-78"/>
            </a:endParaRPr>
          </a:p>
          <a:p>
            <a:pPr marL="514350" indent="-514350" algn="r" rtl="1">
              <a:buFont typeface="+mj-lt"/>
              <a:buAutoNum type="arabicPeriod"/>
            </a:pPr>
            <a:endParaRPr lang="ar-SA" sz="3200" dirty="0" smtClean="0">
              <a:latin typeface="Traditional Arabic" pitchFamily="18" charset="-78"/>
              <a:cs typeface="Traditional Arabic" pitchFamily="18" charset="-78"/>
            </a:endParaRPr>
          </a:p>
          <a:p>
            <a:pPr marL="514350" indent="-514350" algn="r" rtl="1">
              <a:buFont typeface="+mj-lt"/>
              <a:buAutoNum type="arabicPeriod"/>
            </a:pPr>
            <a:endParaRPr lang="fr-FR" sz="3200" dirty="0">
              <a:latin typeface="Traditional Arabic" pitchFamily="18" charset="-78"/>
              <a:cs typeface="Traditional Arabic" pitchFamily="18"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173</TotalTime>
  <Words>1662</Words>
  <Application>Microsoft Office PowerPoint</Application>
  <PresentationFormat>Affichage à l'écran (4:3)</PresentationFormat>
  <Paragraphs>103</Paragraphs>
  <Slides>25</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25</vt:i4>
      </vt:variant>
    </vt:vector>
  </HeadingPairs>
  <TitlesOfParts>
    <vt:vector size="34" baseType="lpstr">
      <vt:lpstr>Constantia</vt:lpstr>
      <vt:lpstr>Arial</vt:lpstr>
      <vt:lpstr>Calibri</vt:lpstr>
      <vt:lpstr>Wingdings 2</vt:lpstr>
      <vt:lpstr>Majalla UI</vt:lpstr>
      <vt:lpstr>Traditional Arabic</vt:lpstr>
      <vt:lpstr>Century Schoolbook</vt:lpstr>
      <vt:lpstr>Wingdings</vt:lpstr>
      <vt:lpstr>Débit</vt:lpstr>
      <vt:lpstr>ماهية سوق المال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شروط قيام بورصة في الاقتصاد </vt:lpstr>
      <vt:lpstr>Diapositive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ماهية الاسواق المالية</dc:title>
  <dc:creator>gharbi</dc:creator>
  <cp:lastModifiedBy>hp-ntic</cp:lastModifiedBy>
  <cp:revision>21</cp:revision>
  <dcterms:created xsi:type="dcterms:W3CDTF">2011-12-12T20:46:22Z</dcterms:created>
  <dcterms:modified xsi:type="dcterms:W3CDTF">2016-12-06T19:58:14Z</dcterms:modified>
</cp:coreProperties>
</file>