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57" r:id="rId3"/>
    <p:sldId id="258" r:id="rId4"/>
    <p:sldId id="259" r:id="rId5"/>
    <p:sldId id="260" r:id="rId6"/>
    <p:sldId id="268" r:id="rId7"/>
    <p:sldId id="269" r:id="rId8"/>
    <p:sldId id="270" r:id="rId9"/>
    <p:sldId id="271" r:id="rId10"/>
    <p:sldId id="272" r:id="rId11"/>
    <p:sldId id="273" r:id="rId12"/>
    <p:sldId id="274" r:id="rId13"/>
    <p:sldId id="275" r:id="rId14"/>
    <p:sldId id="276" r:id="rId15"/>
    <p:sldId id="277"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99"/>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100" d="100"/>
          <a:sy n="100" d="100"/>
        </p:scale>
        <p:origin x="-210" y="11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FABD87-255F-4A9F-8BA0-0CE3B5789B69}" type="datetimeFigureOut">
              <a:rPr lang="fr-FR" smtClean="0"/>
              <a:pPr/>
              <a:t>10/03/2024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7B5B-03FF-4348-8621-2D8D431FDF49}"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B4CB7B5B-03FF-4348-8621-2D8D431FDF49}" type="slidenum">
              <a:rPr lang="fr-FR" smtClean="0"/>
              <a:pPr/>
              <a:t>4</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EE941D90-A5CA-498C-B255-A78C0F56370F}" type="datetime1">
              <a:rPr lang="fr-FR" smtClean="0"/>
              <a:pPr/>
              <a:t>10/03/2024</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AD8908B6-07CB-4F89-86A9-DA50D13B84B9}"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D6D3183-653E-4321-BFB1-EB786108E1A1}" type="datetime1">
              <a:rPr lang="fr-FR" smtClean="0"/>
              <a:pPr/>
              <a:t>10/03/2024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E8B955EF-614A-4E2F-94E3-4BE418D7F031}" type="datetime1">
              <a:rPr lang="fr-FR" smtClean="0"/>
              <a:pPr/>
              <a:t>10/03/2024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2AF9D76E-84C7-4FE6-9B0B-6B1E36BBCD1D}" type="datetime1">
              <a:rPr lang="fr-FR" smtClean="0"/>
              <a:pPr/>
              <a:t>10/03/2024</a:t>
            </a:fld>
            <a:endParaRPr lang="fr-FR"/>
          </a:p>
        </p:txBody>
      </p:sp>
      <p:sp>
        <p:nvSpPr>
          <p:cNvPr id="9" name="Espace réservé du numéro de diapositive 8"/>
          <p:cNvSpPr>
            <a:spLocks noGrp="1"/>
          </p:cNvSpPr>
          <p:nvPr>
            <p:ph type="sldNum" sz="quarter" idx="15"/>
          </p:nvPr>
        </p:nvSpPr>
        <p:spPr/>
        <p:txBody>
          <a:bodyPr rtlCol="0"/>
          <a:lstStyle/>
          <a:p>
            <a:fld id="{AD8908B6-07CB-4F89-86A9-DA50D13B84B9}"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92106EC6-B66D-4D69-B539-2E479B9DEC41}" type="datetime1">
              <a:rPr lang="fr-FR" smtClean="0"/>
              <a:pPr/>
              <a:t>10/03/2024</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AD8908B6-07CB-4F89-86A9-DA50D13B84B9}"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42A5CAD0-10FA-4B75-9E6E-0445F22466F1}" type="datetime1">
              <a:rPr lang="fr-FR" smtClean="0"/>
              <a:pPr/>
              <a:t>10/03/2024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D8908B6-07CB-4F89-86A9-DA50D13B84B9}"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2559893A-EE1A-4159-8D01-4FA52EA09F7C}" type="datetime1">
              <a:rPr lang="fr-FR" smtClean="0"/>
              <a:pPr/>
              <a:t>10/03/2024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D8908B6-07CB-4F89-86A9-DA50D13B84B9}"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1A33FD1F-A820-4791-8C02-AAA219C69E20}" type="datetime1">
              <a:rPr lang="fr-FR" smtClean="0"/>
              <a:pPr/>
              <a:t>10/03/2024</a:t>
            </a:fld>
            <a:endParaRPr lang="fr-FR"/>
          </a:p>
        </p:txBody>
      </p:sp>
      <p:sp>
        <p:nvSpPr>
          <p:cNvPr id="7" name="Espace réservé du numéro de diapositive 6"/>
          <p:cNvSpPr>
            <a:spLocks noGrp="1"/>
          </p:cNvSpPr>
          <p:nvPr>
            <p:ph type="sldNum" sz="quarter" idx="11"/>
          </p:nvPr>
        </p:nvSpPr>
        <p:spPr/>
        <p:txBody>
          <a:bodyPr rtlCol="0"/>
          <a:lstStyle/>
          <a:p>
            <a:fld id="{AD8908B6-07CB-4F89-86A9-DA50D13B84B9}"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F390408-C0A9-44A3-9545-092B202F2B34}" type="datetime1">
              <a:rPr lang="fr-FR" smtClean="0"/>
              <a:pPr/>
              <a:t>10/03/2024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D8908B6-07CB-4F89-86A9-DA50D13B84B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13AD0924-F023-49A9-8E26-8CF31386DB9D}" type="datetime1">
              <a:rPr lang="fr-FR" smtClean="0"/>
              <a:pPr/>
              <a:t>10/03/2024</a:t>
            </a:fld>
            <a:endParaRPr lang="fr-FR"/>
          </a:p>
        </p:txBody>
      </p:sp>
      <p:sp>
        <p:nvSpPr>
          <p:cNvPr id="22" name="Espace réservé du numéro de diapositive 21"/>
          <p:cNvSpPr>
            <a:spLocks noGrp="1"/>
          </p:cNvSpPr>
          <p:nvPr>
            <p:ph type="sldNum" sz="quarter" idx="15"/>
          </p:nvPr>
        </p:nvSpPr>
        <p:spPr/>
        <p:txBody>
          <a:bodyPr rtlCol="0"/>
          <a:lstStyle/>
          <a:p>
            <a:fld id="{AD8908B6-07CB-4F89-86A9-DA50D13B84B9}"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F6025471-53A8-45AA-982F-9B6328E4E64D}" type="datetime1">
              <a:rPr lang="fr-FR" smtClean="0"/>
              <a:pPr/>
              <a:t>10/03/2024</a:t>
            </a:fld>
            <a:endParaRPr lang="fr-FR"/>
          </a:p>
        </p:txBody>
      </p:sp>
      <p:sp>
        <p:nvSpPr>
          <p:cNvPr id="18" name="Espace réservé du numéro de diapositive 17"/>
          <p:cNvSpPr>
            <a:spLocks noGrp="1"/>
          </p:cNvSpPr>
          <p:nvPr>
            <p:ph type="sldNum" sz="quarter" idx="11"/>
          </p:nvPr>
        </p:nvSpPr>
        <p:spPr/>
        <p:txBody>
          <a:bodyPr rtlCol="0"/>
          <a:lstStyle/>
          <a:p>
            <a:fld id="{AD8908B6-07CB-4F89-86A9-DA50D13B84B9}"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241318F-601E-46FD-AA7B-2C8B6BE3F8A0}" type="datetime1">
              <a:rPr lang="fr-FR" smtClean="0"/>
              <a:pPr/>
              <a:t>10/03/2024</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8908B6-07CB-4F89-86A9-DA50D13B84B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12"/>
          <p:cNvSpPr/>
          <p:nvPr/>
        </p:nvSpPr>
        <p:spPr>
          <a:xfrm>
            <a:off x="152400" y="152400"/>
            <a:ext cx="865632" cy="1136904"/>
          </a:xfrm>
          <a:prstGeom prst="rect">
            <a:avLst/>
          </a:prstGeom>
          <a:blipFill>
            <a:blip r:embed="rId2" cstate="print"/>
            <a:stretch>
              <a:fillRect/>
            </a:stretch>
          </a:blipFill>
        </p:spPr>
        <p:txBody>
          <a:bodyPr wrap="square" lIns="0" tIns="0" rIns="0" bIns="0" rtlCol="0"/>
          <a:lstStyle/>
          <a:p>
            <a:endParaRPr/>
          </a:p>
        </p:txBody>
      </p:sp>
      <p:sp>
        <p:nvSpPr>
          <p:cNvPr id="5" name="object 16"/>
          <p:cNvSpPr txBox="1"/>
          <p:nvPr/>
        </p:nvSpPr>
        <p:spPr>
          <a:xfrm>
            <a:off x="285720" y="2928934"/>
            <a:ext cx="8501122" cy="2241639"/>
          </a:xfrm>
          <a:prstGeom prst="rect">
            <a:avLst/>
          </a:prstGeom>
        </p:spPr>
        <p:txBody>
          <a:bodyPr vert="horz" wrap="square" lIns="0" tIns="12700" rIns="0" bIns="0" rtlCol="0">
            <a:spAutoFit/>
          </a:bodyPr>
          <a:lstStyle/>
          <a:p>
            <a:pPr marR="64135" algn="ctr">
              <a:lnSpc>
                <a:spcPct val="100000"/>
              </a:lnSpc>
              <a:spcBef>
                <a:spcPts val="100"/>
              </a:spcBef>
            </a:pPr>
            <a:r>
              <a:rPr lang="fr-FR" sz="3600" b="1" spc="-15" dirty="0" smtClean="0">
                <a:solidFill>
                  <a:schemeClr val="accent1">
                    <a:lumMod val="50000"/>
                  </a:schemeClr>
                </a:solidFill>
                <a:effectLst>
                  <a:outerShdw blurRad="38100" dist="38100" dir="2700000" algn="tl">
                    <a:srgbClr val="000000">
                      <a:alpha val="43137"/>
                    </a:srgbClr>
                  </a:outerShdw>
                </a:effectLst>
                <a:latin typeface="Lucida Calligraphy" pitchFamily="66" charset="0"/>
                <a:cs typeface="Calibri"/>
              </a:rPr>
              <a:t>Chapitre III:</a:t>
            </a:r>
          </a:p>
          <a:p>
            <a:pPr marR="64135" algn="ctr">
              <a:lnSpc>
                <a:spcPct val="100000"/>
              </a:lnSpc>
              <a:spcBef>
                <a:spcPts val="100"/>
              </a:spcBef>
            </a:pPr>
            <a:r>
              <a:rPr lang="fr-FR" sz="3600" b="1" spc="-15" dirty="0" smtClean="0">
                <a:solidFill>
                  <a:srgbClr val="FF0000"/>
                </a:solidFill>
                <a:effectLst>
                  <a:outerShdw blurRad="38100" dist="38100" dir="2700000" algn="tl">
                    <a:srgbClr val="000000">
                      <a:alpha val="43137"/>
                    </a:srgbClr>
                  </a:outerShdw>
                </a:effectLst>
                <a:latin typeface="Lucida Calligraphy" pitchFamily="66" charset="0"/>
                <a:cs typeface="Calibri"/>
              </a:rPr>
              <a:t>Améliorer la capacité de communication dans les situations d’interaction</a:t>
            </a:r>
            <a:endParaRPr lang="fr-FR" sz="3600" dirty="0" smtClean="0"/>
          </a:p>
        </p:txBody>
      </p:sp>
      <p:sp>
        <p:nvSpPr>
          <p:cNvPr id="6" name="object 12"/>
          <p:cNvSpPr/>
          <p:nvPr/>
        </p:nvSpPr>
        <p:spPr>
          <a:xfrm>
            <a:off x="8125968" y="146921"/>
            <a:ext cx="865632" cy="1136904"/>
          </a:xfrm>
          <a:prstGeom prst="rect">
            <a:avLst/>
          </a:prstGeom>
          <a:blipFill>
            <a:blip r:embed="rId2" cstate="print"/>
            <a:stretch>
              <a:fillRect/>
            </a:stretch>
          </a:blipFill>
        </p:spPr>
        <p:txBody>
          <a:bodyPr wrap="square" lIns="0" tIns="0" rIns="0" bIns="0" rtlCol="0"/>
          <a:lstStyle/>
          <a:p>
            <a:endParaRPr/>
          </a:p>
        </p:txBody>
      </p:sp>
      <p:sp>
        <p:nvSpPr>
          <p:cNvPr id="7" name="object 11"/>
          <p:cNvSpPr txBox="1"/>
          <p:nvPr/>
        </p:nvSpPr>
        <p:spPr>
          <a:xfrm>
            <a:off x="1676432" y="214290"/>
            <a:ext cx="5610212" cy="1097026"/>
          </a:xfrm>
          <a:prstGeom prst="rect">
            <a:avLst/>
          </a:prstGeom>
        </p:spPr>
        <p:txBody>
          <a:bodyPr wrap="square" lIns="0" tIns="0" rIns="0" bIns="0" rtlCol="0" anchor="ctr">
            <a:noAutofit/>
          </a:bodyPr>
          <a:lstStyle/>
          <a:p>
            <a:pPr algn="ctr">
              <a:lnSpc>
                <a:spcPts val="2130"/>
              </a:lnSpc>
              <a:spcBef>
                <a:spcPts val="106"/>
              </a:spcBef>
            </a:pPr>
            <a:r>
              <a:rPr sz="3600" b="1" spc="0" baseline="2730" dirty="0" smtClean="0">
                <a:latin typeface="Baskerville Old Face" pitchFamily="18" charset="0"/>
                <a:cs typeface="Times New Roman" pitchFamily="18" charset="0"/>
              </a:rPr>
              <a:t>Uni</a:t>
            </a:r>
            <a:r>
              <a:rPr sz="3600" b="1" spc="-34" baseline="2730" dirty="0" smtClean="0">
                <a:latin typeface="Baskerville Old Face" pitchFamily="18" charset="0"/>
                <a:cs typeface="Times New Roman" pitchFamily="18" charset="0"/>
              </a:rPr>
              <a:t>v</a:t>
            </a:r>
            <a:r>
              <a:rPr sz="3600" b="1" spc="0" baseline="2730" dirty="0" smtClean="0">
                <a:latin typeface="Baskerville Old Face" pitchFamily="18" charset="0"/>
                <a:cs typeface="Times New Roman" pitchFamily="18" charset="0"/>
              </a:rPr>
              <a:t>e</a:t>
            </a:r>
            <a:r>
              <a:rPr sz="3600" b="1" spc="-29" baseline="2730" dirty="0" smtClean="0">
                <a:latin typeface="Baskerville Old Face" pitchFamily="18" charset="0"/>
                <a:cs typeface="Times New Roman" pitchFamily="18" charset="0"/>
              </a:rPr>
              <a:t>r</a:t>
            </a:r>
            <a:r>
              <a:rPr sz="3600" b="1" spc="-9" baseline="2730" dirty="0" smtClean="0">
                <a:latin typeface="Baskerville Old Face" pitchFamily="18" charset="0"/>
                <a:cs typeface="Times New Roman" pitchFamily="18" charset="0"/>
              </a:rPr>
              <a:t>s</a:t>
            </a:r>
            <a:r>
              <a:rPr sz="3600" b="1" spc="0" baseline="2730" dirty="0" smtClean="0">
                <a:latin typeface="Baskerville Old Face" pitchFamily="18" charset="0"/>
                <a:cs typeface="Times New Roman" pitchFamily="18" charset="0"/>
              </a:rPr>
              <a:t>i</a:t>
            </a:r>
            <a:r>
              <a:rPr sz="3600" b="1" spc="-19" baseline="2730" dirty="0" smtClean="0">
                <a:latin typeface="Baskerville Old Face" pitchFamily="18" charset="0"/>
                <a:cs typeface="Times New Roman" pitchFamily="18" charset="0"/>
              </a:rPr>
              <a:t>t</a:t>
            </a:r>
            <a:r>
              <a:rPr sz="3600" b="1" spc="0" baseline="2730" dirty="0" smtClean="0">
                <a:latin typeface="Baskerville Old Face" pitchFamily="18" charset="0"/>
                <a:cs typeface="Times New Roman" pitchFamily="18" charset="0"/>
              </a:rPr>
              <a:t>é</a:t>
            </a:r>
            <a:r>
              <a:rPr sz="3600" b="1" spc="-12" baseline="2730" dirty="0" smtClean="0">
                <a:latin typeface="Baskerville Old Face" pitchFamily="18" charset="0"/>
                <a:cs typeface="Times New Roman" pitchFamily="18" charset="0"/>
              </a:rPr>
              <a:t> </a:t>
            </a:r>
            <a:r>
              <a:rPr sz="3600" b="1" spc="0" baseline="2730" dirty="0" smtClean="0">
                <a:latin typeface="Baskerville Old Face" pitchFamily="18" charset="0"/>
                <a:cs typeface="Times New Roman" pitchFamily="18" charset="0"/>
              </a:rPr>
              <a:t>Abou</a:t>
            </a:r>
            <a:r>
              <a:rPr sz="3600" b="1" spc="-43" baseline="2730" dirty="0" smtClean="0">
                <a:latin typeface="Baskerville Old Face" pitchFamily="18" charset="0"/>
                <a:cs typeface="Times New Roman" pitchFamily="18" charset="0"/>
              </a:rPr>
              <a:t> </a:t>
            </a:r>
            <a:r>
              <a:rPr sz="3600" b="1" spc="0" baseline="2730" dirty="0" smtClean="0">
                <a:latin typeface="Baskerville Old Face" pitchFamily="18" charset="0"/>
                <a:cs typeface="Times New Roman" pitchFamily="18" charset="0"/>
              </a:rPr>
              <a:t>Bekr</a:t>
            </a:r>
            <a:r>
              <a:rPr sz="3600" b="1" spc="-11" baseline="2730" dirty="0" smtClean="0">
                <a:latin typeface="Baskerville Old Face" pitchFamily="18" charset="0"/>
                <a:cs typeface="Times New Roman" pitchFamily="18" charset="0"/>
              </a:rPr>
              <a:t> </a:t>
            </a:r>
            <a:r>
              <a:rPr sz="3600" b="1" spc="0" baseline="2730" dirty="0" smtClean="0">
                <a:latin typeface="Baskerville Old Face" pitchFamily="18" charset="0"/>
                <a:cs typeface="Times New Roman" pitchFamily="18" charset="0"/>
              </a:rPr>
              <a:t>Bel</a:t>
            </a:r>
            <a:r>
              <a:rPr sz="3600" b="1" spc="-29" baseline="2730" dirty="0" smtClean="0">
                <a:latin typeface="Baskerville Old Face" pitchFamily="18" charset="0"/>
                <a:cs typeface="Times New Roman" pitchFamily="18" charset="0"/>
              </a:rPr>
              <a:t>k</a:t>
            </a:r>
            <a:r>
              <a:rPr sz="3600" b="1" spc="0" baseline="2730" dirty="0" smtClean="0">
                <a:latin typeface="Baskerville Old Face" pitchFamily="18" charset="0"/>
                <a:cs typeface="Times New Roman" pitchFamily="18" charset="0"/>
              </a:rPr>
              <a:t>aid</a:t>
            </a:r>
            <a:endParaRPr sz="3600" b="1">
              <a:latin typeface="Baskerville Old Face" pitchFamily="18" charset="0"/>
              <a:cs typeface="Times New Roman" pitchFamily="18" charset="0"/>
            </a:endParaRPr>
          </a:p>
          <a:p>
            <a:pPr marL="298018" marR="319440" algn="ctr">
              <a:lnSpc>
                <a:spcPts val="2400"/>
              </a:lnSpc>
              <a:spcBef>
                <a:spcPts val="13"/>
              </a:spcBef>
            </a:pPr>
            <a:r>
              <a:rPr sz="3600" b="1" spc="-50" baseline="1365" dirty="0" smtClean="0">
                <a:latin typeface="Baskerville Old Face" pitchFamily="18" charset="0"/>
                <a:cs typeface="Times New Roman" pitchFamily="18" charset="0"/>
              </a:rPr>
              <a:t>F</a:t>
            </a:r>
            <a:r>
              <a:rPr sz="3600" b="1" spc="0" baseline="1365" dirty="0" smtClean="0">
                <a:latin typeface="Baskerville Old Face" pitchFamily="18" charset="0"/>
                <a:cs typeface="Times New Roman" pitchFamily="18" charset="0"/>
              </a:rPr>
              <a:t>acul</a:t>
            </a:r>
            <a:r>
              <a:rPr sz="3600" b="1" spc="-4" baseline="1365" dirty="0" smtClean="0">
                <a:latin typeface="Baskerville Old Face" pitchFamily="18" charset="0"/>
                <a:cs typeface="Times New Roman" pitchFamily="18" charset="0"/>
              </a:rPr>
              <a:t>t</a:t>
            </a:r>
            <a:r>
              <a:rPr sz="3600" b="1" spc="0" baseline="1365" dirty="0" smtClean="0">
                <a:latin typeface="Baskerville Old Face" pitchFamily="18" charset="0"/>
                <a:cs typeface="Times New Roman" pitchFamily="18" charset="0"/>
              </a:rPr>
              <a:t>é</a:t>
            </a:r>
            <a:r>
              <a:rPr sz="3600" b="1" spc="-38" baseline="1365" dirty="0" smtClean="0">
                <a:latin typeface="Baskerville Old Face" pitchFamily="18" charset="0"/>
                <a:cs typeface="Times New Roman" pitchFamily="18" charset="0"/>
              </a:rPr>
              <a:t> </a:t>
            </a:r>
            <a:r>
              <a:rPr sz="3600" b="1" spc="0" baseline="1365" dirty="0" smtClean="0">
                <a:latin typeface="Baskerville Old Face" pitchFamily="18" charset="0"/>
                <a:cs typeface="Times New Roman" pitchFamily="18" charset="0"/>
              </a:rPr>
              <a:t>de</a:t>
            </a:r>
            <a:r>
              <a:rPr sz="3600" b="1" spc="-15" baseline="1365" dirty="0" smtClean="0">
                <a:latin typeface="Baskerville Old Face" pitchFamily="18" charset="0"/>
                <a:cs typeface="Times New Roman" pitchFamily="18" charset="0"/>
              </a:rPr>
              <a:t> </a:t>
            </a:r>
            <a:r>
              <a:rPr sz="3600" b="1" spc="-179" baseline="1365" dirty="0" smtClean="0">
                <a:latin typeface="Baskerville Old Face" pitchFamily="18" charset="0"/>
                <a:cs typeface="Times New Roman" pitchFamily="18" charset="0"/>
              </a:rPr>
              <a:t>T</a:t>
            </a:r>
            <a:r>
              <a:rPr sz="3600" b="1" spc="0" baseline="1365" dirty="0" smtClean="0">
                <a:latin typeface="Baskerville Old Face" pitchFamily="18" charset="0"/>
                <a:cs typeface="Times New Roman" pitchFamily="18" charset="0"/>
              </a:rPr>
              <a:t>echnologie</a:t>
            </a:r>
            <a:endParaRPr sz="3600" b="1">
              <a:latin typeface="Baskerville Old Face" pitchFamily="18" charset="0"/>
              <a:cs typeface="Times New Roman" pitchFamily="18" charset="0"/>
            </a:endParaRPr>
          </a:p>
          <a:p>
            <a:pPr marL="26746" marR="47060" algn="ctr">
              <a:lnSpc>
                <a:spcPts val="2400"/>
              </a:lnSpc>
            </a:pPr>
            <a:r>
              <a:rPr sz="3600" b="1" spc="0" baseline="1365" dirty="0" smtClean="0">
                <a:latin typeface="Baskerville Old Face" pitchFamily="18" charset="0"/>
                <a:cs typeface="Times New Roman" pitchFamily="18" charset="0"/>
              </a:rPr>
              <a:t>Dépar</a:t>
            </a:r>
            <a:r>
              <a:rPr sz="3600" b="1" spc="-9" baseline="1365" dirty="0" smtClean="0">
                <a:latin typeface="Baskerville Old Face" pitchFamily="18" charset="0"/>
                <a:cs typeface="Times New Roman" pitchFamily="18" charset="0"/>
              </a:rPr>
              <a:t>t</a:t>
            </a:r>
            <a:r>
              <a:rPr sz="3600" b="1" spc="0" baseline="1365" dirty="0" smtClean="0">
                <a:latin typeface="Baskerville Old Face" pitchFamily="18" charset="0"/>
                <a:cs typeface="Times New Roman" pitchFamily="18" charset="0"/>
              </a:rPr>
              <a:t>eme</a:t>
            </a:r>
            <a:r>
              <a:rPr sz="3600" b="1" spc="-34" baseline="1365" dirty="0" smtClean="0">
                <a:latin typeface="Baskerville Old Face" pitchFamily="18" charset="0"/>
                <a:cs typeface="Times New Roman" pitchFamily="18" charset="0"/>
              </a:rPr>
              <a:t>n</a:t>
            </a:r>
            <a:r>
              <a:rPr sz="3600" b="1" spc="0" baseline="1365" dirty="0" smtClean="0">
                <a:latin typeface="Baskerville Old Face" pitchFamily="18" charset="0"/>
                <a:cs typeface="Times New Roman" pitchFamily="18" charset="0"/>
              </a:rPr>
              <a:t>t</a:t>
            </a:r>
            <a:r>
              <a:rPr sz="3600" b="1" spc="-53" baseline="1365" dirty="0" smtClean="0">
                <a:latin typeface="Baskerville Old Face" pitchFamily="18" charset="0"/>
                <a:cs typeface="Times New Roman" pitchFamily="18" charset="0"/>
              </a:rPr>
              <a:t> </a:t>
            </a:r>
            <a:r>
              <a:rPr sz="3600" b="1" spc="9" baseline="1365" dirty="0" smtClean="0">
                <a:latin typeface="Baskerville Old Face" pitchFamily="18" charset="0"/>
                <a:cs typeface="Times New Roman" pitchFamily="18" charset="0"/>
              </a:rPr>
              <a:t>d</a:t>
            </a:r>
            <a:r>
              <a:rPr sz="3600" b="1" spc="4" baseline="1365" dirty="0" smtClean="0">
                <a:latin typeface="Baskerville Old Face" pitchFamily="18" charset="0"/>
                <a:cs typeface="Times New Roman" pitchFamily="18" charset="0"/>
              </a:rPr>
              <a:t>’</a:t>
            </a:r>
            <a:r>
              <a:rPr sz="3600" b="1" spc="0" baseline="1365" dirty="0" smtClean="0">
                <a:latin typeface="Baskerville Old Face" pitchFamily="18" charset="0"/>
                <a:cs typeface="Times New Roman" pitchFamily="18" charset="0"/>
              </a:rPr>
              <a:t>H</a:t>
            </a:r>
            <a:r>
              <a:rPr sz="3600" b="1" spc="-4" baseline="1365" dirty="0" smtClean="0">
                <a:latin typeface="Baskerville Old Face" pitchFamily="18" charset="0"/>
                <a:cs typeface="Times New Roman" pitchFamily="18" charset="0"/>
              </a:rPr>
              <a:t>y</a:t>
            </a:r>
            <a:r>
              <a:rPr sz="3600" b="1" spc="0" baseline="1365" dirty="0" smtClean="0">
                <a:latin typeface="Baskerville Old Face" pitchFamily="18" charset="0"/>
                <a:cs typeface="Times New Roman" pitchFamily="18" charset="0"/>
              </a:rPr>
              <a:t>d</a:t>
            </a:r>
            <a:r>
              <a:rPr sz="3600" b="1" spc="-34" baseline="1365" dirty="0" smtClean="0">
                <a:latin typeface="Baskerville Old Face" pitchFamily="18" charset="0"/>
                <a:cs typeface="Times New Roman" pitchFamily="18" charset="0"/>
              </a:rPr>
              <a:t>r</a:t>
            </a:r>
            <a:r>
              <a:rPr sz="3600" b="1" spc="0" baseline="1365" dirty="0" smtClean="0">
                <a:latin typeface="Baskerville Old Face" pitchFamily="18" charset="0"/>
                <a:cs typeface="Times New Roman" pitchFamily="18" charset="0"/>
              </a:rPr>
              <a:t>aulique</a:t>
            </a:r>
            <a:endParaRPr sz="3600" b="1">
              <a:latin typeface="Baskerville Old Face" pitchFamily="18" charset="0"/>
              <a:cs typeface="Times New Roman" pitchFamily="18" charset="0"/>
            </a:endParaRPr>
          </a:p>
        </p:txBody>
      </p:sp>
      <p:sp>
        <p:nvSpPr>
          <p:cNvPr id="8" name="object 10"/>
          <p:cNvSpPr txBox="1"/>
          <p:nvPr/>
        </p:nvSpPr>
        <p:spPr>
          <a:xfrm>
            <a:off x="2000232" y="5572140"/>
            <a:ext cx="5029200" cy="390164"/>
          </a:xfrm>
          <a:prstGeom prst="rect">
            <a:avLst/>
          </a:prstGeom>
        </p:spPr>
        <p:txBody>
          <a:bodyPr wrap="square" lIns="0" tIns="0" rIns="0" bIns="0" rtlCol="0">
            <a:noAutofit/>
          </a:bodyPr>
          <a:lstStyle/>
          <a:p>
            <a:pPr marL="12700" algn="ctr">
              <a:lnSpc>
                <a:spcPts val="3070"/>
              </a:lnSpc>
              <a:spcBef>
                <a:spcPts val="153"/>
              </a:spcBef>
            </a:pPr>
            <a:r>
              <a:rPr sz="2800" b="1" spc="-9" smtClean="0">
                <a:latin typeface="Times New Roman" pitchFamily="18" charset="0"/>
                <a:cs typeface="Times New Roman" pitchFamily="18" charset="0"/>
              </a:rPr>
              <a:t>2</a:t>
            </a:r>
            <a:r>
              <a:rPr sz="2775" b="1" spc="0" baseline="23884" smtClean="0">
                <a:latin typeface="Times New Roman" pitchFamily="18" charset="0"/>
                <a:cs typeface="Times New Roman" pitchFamily="18" charset="0"/>
              </a:rPr>
              <a:t>ème</a:t>
            </a:r>
            <a:r>
              <a:rPr lang="fr-FR" sz="2775" b="1" spc="0" baseline="23884" dirty="0" smtClean="0">
                <a:latin typeface="Times New Roman" pitchFamily="18" charset="0"/>
                <a:cs typeface="Times New Roman" pitchFamily="18" charset="0"/>
              </a:rPr>
              <a:t> </a:t>
            </a:r>
            <a:r>
              <a:rPr lang="fr-FR" sz="2775" b="1" spc="0" dirty="0" smtClean="0">
                <a:latin typeface="Times New Roman" pitchFamily="18" charset="0"/>
                <a:cs typeface="Times New Roman" pitchFamily="18" charset="0"/>
              </a:rPr>
              <a:t>Année Ingénieur ST</a:t>
            </a:r>
            <a:endParaRPr sz="1850">
              <a:latin typeface="Times New Roman" pitchFamily="18" charset="0"/>
              <a:cs typeface="Times New Roman" pitchFamily="18" charset="0"/>
            </a:endParaRPr>
          </a:p>
        </p:txBody>
      </p:sp>
      <p:sp>
        <p:nvSpPr>
          <p:cNvPr id="9" name="object 5"/>
          <p:cNvSpPr txBox="1"/>
          <p:nvPr/>
        </p:nvSpPr>
        <p:spPr>
          <a:xfrm>
            <a:off x="714348" y="1500174"/>
            <a:ext cx="7643866" cy="1214446"/>
          </a:xfrm>
          <a:prstGeom prst="rect">
            <a:avLst/>
          </a:prstGeom>
        </p:spPr>
        <p:txBody>
          <a:bodyPr wrap="square" lIns="0" tIns="0" rIns="0" bIns="0" rtlCol="0" anchor="ctr">
            <a:noAutofit/>
          </a:bodyPr>
          <a:lstStyle/>
          <a:p>
            <a:pPr marL="12700" algn="ctr"/>
            <a:r>
              <a:rPr sz="3600" b="1" spc="0" dirty="0" smtClean="0">
                <a:solidFill>
                  <a:srgbClr val="C00000"/>
                </a:solidFill>
                <a:latin typeface="Times New Roman" pitchFamily="18" charset="0"/>
                <a:cs typeface="Times New Roman" pitchFamily="18" charset="0"/>
              </a:rPr>
              <a:t>Matière</a:t>
            </a:r>
            <a:r>
              <a:rPr sz="3600" b="1" spc="-29" dirty="0" smtClean="0">
                <a:solidFill>
                  <a:srgbClr val="C00000"/>
                </a:solidFill>
                <a:latin typeface="Times New Roman" pitchFamily="18" charset="0"/>
                <a:cs typeface="Times New Roman" pitchFamily="18" charset="0"/>
              </a:rPr>
              <a:t> </a:t>
            </a:r>
            <a:r>
              <a:rPr sz="3600" b="1" spc="0" smtClean="0">
                <a:solidFill>
                  <a:srgbClr val="C00000"/>
                </a:solidFill>
                <a:latin typeface="Times New Roman" pitchFamily="18" charset="0"/>
                <a:cs typeface="Times New Roman" pitchFamily="18" charset="0"/>
              </a:rPr>
              <a:t>:</a:t>
            </a:r>
            <a:r>
              <a:rPr sz="3600" b="1" spc="9" smtClean="0">
                <a:solidFill>
                  <a:srgbClr val="C00000"/>
                </a:solidFill>
                <a:latin typeface="Times New Roman" pitchFamily="18" charset="0"/>
                <a:cs typeface="Times New Roman" pitchFamily="18" charset="0"/>
              </a:rPr>
              <a:t> </a:t>
            </a:r>
            <a:r>
              <a:rPr lang="fr-FR" sz="3600" b="1" spc="0" dirty="0" smtClean="0">
                <a:solidFill>
                  <a:srgbClr val="C00000"/>
                </a:solidFill>
                <a:latin typeface="Times New Roman" pitchFamily="18" charset="0"/>
                <a:cs typeface="Times New Roman" pitchFamily="18" charset="0"/>
              </a:rPr>
              <a:t>Techniques d’expression, d’information et de communication</a:t>
            </a:r>
            <a:endParaRPr sz="3600">
              <a:solidFill>
                <a:srgbClr val="C00000"/>
              </a:solidFill>
              <a:latin typeface="Times New Roman" pitchFamily="18" charset="0"/>
              <a:cs typeface="Times New Roman" pitchFamily="18" charset="0"/>
            </a:endParaRPr>
          </a:p>
        </p:txBody>
      </p:sp>
      <p:sp>
        <p:nvSpPr>
          <p:cNvPr id="10" name="object 3"/>
          <p:cNvSpPr txBox="1"/>
          <p:nvPr/>
        </p:nvSpPr>
        <p:spPr>
          <a:xfrm>
            <a:off x="6072198" y="6286520"/>
            <a:ext cx="2819400" cy="381000"/>
          </a:xfrm>
          <a:prstGeom prst="rect">
            <a:avLst/>
          </a:prstGeom>
        </p:spPr>
        <p:txBody>
          <a:bodyPr wrap="square" lIns="0" tIns="0" rIns="0" bIns="0" rtlCol="0">
            <a:noAutofit/>
          </a:bodyPr>
          <a:lstStyle/>
          <a:p>
            <a:pPr marL="12700">
              <a:lnSpc>
                <a:spcPts val="1939"/>
              </a:lnSpc>
              <a:spcBef>
                <a:spcPts val="97"/>
              </a:spcBef>
            </a:pPr>
            <a:r>
              <a:rPr sz="1900" b="1" spc="-34" smtClean="0">
                <a:solidFill>
                  <a:srgbClr val="002060"/>
                </a:solidFill>
                <a:latin typeface="Times New Roman" pitchFamily="18" charset="0"/>
                <a:cs typeface="Times New Roman" pitchFamily="18" charset="0"/>
              </a:rPr>
              <a:t>M</a:t>
            </a:r>
            <a:r>
              <a:rPr lang="fr-FR" sz="1900" b="1" dirty="0" smtClean="0">
                <a:solidFill>
                  <a:srgbClr val="002060"/>
                </a:solidFill>
                <a:latin typeface="Times New Roman" pitchFamily="18" charset="0"/>
                <a:cs typeface="Times New Roman" pitchFamily="18" charset="0"/>
              </a:rPr>
              <a:t>me. I. </a:t>
            </a:r>
            <a:r>
              <a:rPr lang="fr-FR" sz="1900" b="1" dirty="0" err="1" smtClean="0">
                <a:solidFill>
                  <a:srgbClr val="002060"/>
                </a:solidFill>
                <a:latin typeface="Times New Roman" pitchFamily="18" charset="0"/>
                <a:cs typeface="Times New Roman" pitchFamily="18" charset="0"/>
              </a:rPr>
              <a:t>Marok</a:t>
            </a:r>
            <a:r>
              <a:rPr lang="fr-FR" sz="1900" b="1" dirty="0" smtClean="0">
                <a:solidFill>
                  <a:srgbClr val="002060"/>
                </a:solidFill>
                <a:latin typeface="Times New Roman" pitchFamily="18" charset="0"/>
                <a:cs typeface="Times New Roman" pitchFamily="18" charset="0"/>
              </a:rPr>
              <a:t>-</a:t>
            </a:r>
            <a:r>
              <a:rPr lang="fr-FR" sz="1900" b="1" dirty="0" err="1" smtClean="0">
                <a:solidFill>
                  <a:srgbClr val="002060"/>
                </a:solidFill>
                <a:latin typeface="Times New Roman" pitchFamily="18" charset="0"/>
                <a:cs typeface="Times New Roman" pitchFamily="18" charset="0"/>
              </a:rPr>
              <a:t>Guasmi</a:t>
            </a:r>
            <a:endParaRPr sz="1900" b="1">
              <a:solidFill>
                <a:srgbClr val="002060"/>
              </a:solidFill>
              <a:latin typeface="Times New Roman" pitchFamily="18" charset="0"/>
              <a:cs typeface="Times New Roman" pitchFamily="18" charset="0"/>
            </a:endParaRPr>
          </a:p>
        </p:txBody>
      </p:sp>
      <p:sp>
        <p:nvSpPr>
          <p:cNvPr id="11" name="object 3"/>
          <p:cNvSpPr txBox="1"/>
          <p:nvPr/>
        </p:nvSpPr>
        <p:spPr>
          <a:xfrm>
            <a:off x="3357554" y="6429396"/>
            <a:ext cx="1785950" cy="381000"/>
          </a:xfrm>
          <a:prstGeom prst="rect">
            <a:avLst/>
          </a:prstGeom>
        </p:spPr>
        <p:txBody>
          <a:bodyPr wrap="square" lIns="0" tIns="0" rIns="0" bIns="0" rtlCol="0">
            <a:noAutofit/>
          </a:bodyPr>
          <a:lstStyle/>
          <a:p>
            <a:pPr marL="12700" algn="ctr">
              <a:lnSpc>
                <a:spcPts val="1939"/>
              </a:lnSpc>
              <a:spcBef>
                <a:spcPts val="97"/>
              </a:spcBef>
            </a:pPr>
            <a:r>
              <a:rPr lang="fr-FR" sz="1900" b="1" spc="-34" dirty="0" smtClean="0">
                <a:latin typeface="Times New Roman" pitchFamily="18" charset="0"/>
                <a:cs typeface="Times New Roman" pitchFamily="18" charset="0"/>
              </a:rPr>
              <a:t>2023 - 2024</a:t>
            </a:r>
            <a:endParaRPr sz="1900" b="1">
              <a:latin typeface="Times New Roman" pitchFamily="18" charset="0"/>
              <a:cs typeface="Times New Roman" pitchFamily="18" charset="0"/>
            </a:endParaRPr>
          </a:p>
        </p:txBody>
      </p:sp>
      <p:sp>
        <p:nvSpPr>
          <p:cNvPr id="12" name="Espace réservé du numéro de diapositive 11"/>
          <p:cNvSpPr>
            <a:spLocks noGrp="1"/>
          </p:cNvSpPr>
          <p:nvPr>
            <p:ph type="sldNum" sz="quarter" idx="12"/>
          </p:nvPr>
        </p:nvSpPr>
        <p:spPr/>
        <p:txBody>
          <a:bodyPr/>
          <a:lstStyle/>
          <a:p>
            <a:fld id="{AD8908B6-07CB-4F89-86A9-DA50D13B84B9}" type="slidenum">
              <a:rPr lang="fr-FR" smtClean="0"/>
              <a:pPr/>
              <a:t>1</a:t>
            </a:fld>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10</a:t>
            </a:fld>
            <a:endParaRPr lang="fr-FR"/>
          </a:p>
        </p:txBody>
      </p:sp>
      <p:sp>
        <p:nvSpPr>
          <p:cNvPr id="5" name="Rectangle 4"/>
          <p:cNvSpPr/>
          <p:nvPr/>
        </p:nvSpPr>
        <p:spPr>
          <a:xfrm>
            <a:off x="357158" y="1025800"/>
            <a:ext cx="8072494" cy="4832092"/>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Pour être en mesure de communiquer efficacement, nous devons prendre conscience de nos propres émotions et comprendre également les signaux non verbaux que nous envoyons aux autres. </a:t>
            </a:r>
          </a:p>
          <a:p>
            <a:pPr indent="361950" algn="just"/>
            <a:r>
              <a:rPr lang="fr-FR" sz="2200" dirty="0" smtClean="0">
                <a:latin typeface="Times New Roman" pitchFamily="18" charset="0"/>
                <a:cs typeface="Times New Roman" pitchFamily="18" charset="0"/>
              </a:rPr>
              <a:t>Voici quelques conseils pour vous aider à communiquer plus efficacement : </a:t>
            </a:r>
          </a:p>
          <a:p>
            <a:pPr algn="just"/>
            <a:r>
              <a:rPr lang="fr-FR" sz="2200" dirty="0" smtClean="0">
                <a:latin typeface="Times New Roman" pitchFamily="18" charset="0"/>
                <a:cs typeface="Times New Roman" pitchFamily="18" charset="0"/>
              </a:rPr>
              <a:t>• Si vous ressentez du stress ou que vous ne vous sentez pas bien, remettez à plus tard les conversations importantes. En réduisant votre propre niveau de stress, vous pourrez interagir plus positivement et plus efficacement avec les autres. </a:t>
            </a:r>
          </a:p>
          <a:p>
            <a:pPr algn="just"/>
            <a:r>
              <a:rPr lang="fr-FR" sz="2200" dirty="0" smtClean="0">
                <a:latin typeface="Times New Roman" pitchFamily="18" charset="0"/>
                <a:cs typeface="Times New Roman" pitchFamily="18" charset="0"/>
              </a:rPr>
              <a:t>• Prenez garde si votre esprit saute aux conclusions ou si votre visage trahit vos pensées. Pour éviter d'être distrait par vos propres pensées ou d'y réagir, efforcez-vous d'adopter une attitude d'ouverture et de curiosité à l'égard de ce qui est dit ou de ce qui peut être dit par la personne qui parle. </a:t>
            </a:r>
          </a:p>
        </p:txBody>
      </p:sp>
      <p:sp>
        <p:nvSpPr>
          <p:cNvPr id="6" name="Titre 1"/>
          <p:cNvSpPr txBox="1">
            <a:spLocks/>
          </p:cNvSpPr>
          <p:nvPr/>
        </p:nvSpPr>
        <p:spPr>
          <a:xfrm>
            <a:off x="357158" y="142852"/>
            <a:ext cx="8358246" cy="714380"/>
          </a:xfrm>
          <a:prstGeom prst="rect">
            <a:avLst/>
          </a:prstGeom>
        </p:spPr>
        <p:txBody>
          <a:bodyPr vert="horz" anchor="b">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fr-FR" sz="2200" b="1" i="0" u="none" strike="noStrike" kern="1200" cap="small" spc="0" normalizeH="0" baseline="0" noProof="0" dirty="0" smtClean="0">
                <a:ln>
                  <a:noFill/>
                </a:ln>
                <a:solidFill>
                  <a:srgbClr val="00B050"/>
                </a:solidFill>
                <a:effectLst/>
                <a:uLnTx/>
                <a:uFillTx/>
                <a:latin typeface="+mj-lt"/>
                <a:ea typeface="+mj-ea"/>
                <a:cs typeface="+mj-cs"/>
              </a:rPr>
              <a:t>2. Critère d’efficacité d’une Communication</a:t>
            </a:r>
            <a:r>
              <a:rPr kumimoji="0" lang="fr-FR" sz="2200" b="1" i="0" u="none" strike="noStrike" kern="1200" cap="small" spc="0" normalizeH="0" noProof="0" dirty="0" smtClean="0">
                <a:ln>
                  <a:noFill/>
                </a:ln>
                <a:solidFill>
                  <a:srgbClr val="00B050"/>
                </a:solidFill>
                <a:effectLst/>
                <a:uLnTx/>
                <a:uFillTx/>
                <a:latin typeface="+mj-lt"/>
                <a:ea typeface="+mj-ea"/>
                <a:cs typeface="+mj-cs"/>
              </a:rPr>
              <a:t> Non Verbale</a:t>
            </a:r>
            <a:endParaRPr kumimoji="0" lang="fr-FR" sz="2200" b="1" i="0" u="none" strike="noStrike" kern="1200" cap="small" spc="0" normalizeH="0" baseline="0" noProof="0" dirty="0">
              <a:ln>
                <a:noFill/>
              </a:ln>
              <a:solidFill>
                <a:srgbClr val="00B050"/>
              </a:solidFill>
              <a:effectLst/>
              <a:uLnTx/>
              <a:uFillTx/>
              <a:latin typeface="+mj-lt"/>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11</a:t>
            </a:fld>
            <a:endParaRPr lang="fr-FR"/>
          </a:p>
        </p:txBody>
      </p:sp>
      <p:sp>
        <p:nvSpPr>
          <p:cNvPr id="6" name="Rectangle 5"/>
          <p:cNvSpPr/>
          <p:nvPr/>
        </p:nvSpPr>
        <p:spPr>
          <a:xfrm>
            <a:off x="428596" y="305772"/>
            <a:ext cx="8072494" cy="4154984"/>
          </a:xfrm>
          <a:prstGeom prst="rect">
            <a:avLst/>
          </a:prstGeom>
        </p:spPr>
        <p:txBody>
          <a:bodyPr wrap="square">
            <a:spAutoFit/>
          </a:bodyPr>
          <a:lstStyle/>
          <a:p>
            <a:pPr algn="just"/>
            <a:r>
              <a:rPr lang="fr-FR" sz="2200" dirty="0" smtClean="0">
                <a:latin typeface="Times New Roman" pitchFamily="18" charset="0"/>
                <a:cs typeface="Times New Roman" pitchFamily="18" charset="0"/>
              </a:rPr>
              <a:t>• Soyez à l'affût des incohérences. Vos signaux non verbaux doivent renforcer votre message verbal. Vous devez donc vous assurer qu'ils concordent. </a:t>
            </a:r>
          </a:p>
          <a:p>
            <a:pPr algn="just"/>
            <a:r>
              <a:rPr lang="fr-FR" sz="2200" dirty="0" smtClean="0">
                <a:latin typeface="Times New Roman" pitchFamily="18" charset="0"/>
                <a:cs typeface="Times New Roman" pitchFamily="18" charset="0"/>
              </a:rPr>
              <a:t>• Accordez votre pleine attention à votre partenaire de communication. Montrez à la personne avec qui vous discutez que vous êtes «présent» et que vous ne demandez qu'à la comprendre. Pour montrer que vous portez attention: Placez-vous bien en face. Maintenez un contact visuel. Adoptez une position ouverte et détendue (ne croisez pas les bras). </a:t>
            </a:r>
          </a:p>
          <a:p>
            <a:pPr algn="just"/>
            <a:r>
              <a:rPr lang="fr-FR" sz="2200" dirty="0" smtClean="0">
                <a:latin typeface="Times New Roman" pitchFamily="18" charset="0"/>
                <a:cs typeface="Times New Roman" pitchFamily="18" charset="0"/>
              </a:rPr>
              <a:t>• Envoyez des signaux qui expriment votre compréhension. Indiquez à la personne que vous comprenez et que vous vous souciez de ce qu'elle vous dit. </a:t>
            </a:r>
            <a:endParaRPr lang="fr-FR" sz="22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12</a:t>
            </a:fld>
            <a:endParaRPr lang="fr-FR"/>
          </a:p>
        </p:txBody>
      </p:sp>
      <p:sp>
        <p:nvSpPr>
          <p:cNvPr id="5" name="Rectangle 4"/>
          <p:cNvSpPr/>
          <p:nvPr/>
        </p:nvSpPr>
        <p:spPr>
          <a:xfrm>
            <a:off x="428596" y="2000240"/>
            <a:ext cx="8001056" cy="1446550"/>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Une personne qui jette un regard à sa montre, durant un entretien de recrutement, ce qui traduit son envie d'y mettre un terme. Ou encore un collaborateur qui lève les yeux au ciel lorsqu'on lui adresse une critique, pour signifier que celle-ci lui importe peu. </a:t>
            </a:r>
            <a:endParaRPr lang="fr-FR" sz="2200" dirty="0">
              <a:latin typeface="Times New Roman" pitchFamily="18" charset="0"/>
              <a:cs typeface="Times New Roman" pitchFamily="18" charset="0"/>
            </a:endParaRPr>
          </a:p>
        </p:txBody>
      </p:sp>
      <p:sp>
        <p:nvSpPr>
          <p:cNvPr id="6" name="Titre 1"/>
          <p:cNvSpPr txBox="1">
            <a:spLocks/>
          </p:cNvSpPr>
          <p:nvPr/>
        </p:nvSpPr>
        <p:spPr>
          <a:xfrm>
            <a:off x="571472" y="785794"/>
            <a:ext cx="7643834"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200" b="1" i="0" u="none" strike="noStrike" kern="1200" cap="small" spc="0" normalizeH="0" baseline="0" noProof="0" dirty="0" smtClean="0">
                <a:ln>
                  <a:noFill/>
                </a:ln>
                <a:solidFill>
                  <a:srgbClr val="7030A0"/>
                </a:solidFill>
                <a:effectLst/>
                <a:uLnTx/>
                <a:uFillTx/>
                <a:latin typeface="+mj-lt"/>
                <a:ea typeface="+mj-ea"/>
                <a:cs typeface="+mj-cs"/>
              </a:rPr>
              <a:t>Exemple de Communication Non Verbale</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13</a:t>
            </a:fld>
            <a:endParaRPr lang="fr-FR"/>
          </a:p>
        </p:txBody>
      </p:sp>
      <p:sp>
        <p:nvSpPr>
          <p:cNvPr id="5" name="Rectangle 4"/>
          <p:cNvSpPr/>
          <p:nvPr/>
        </p:nvSpPr>
        <p:spPr>
          <a:xfrm>
            <a:off x="357158" y="1643050"/>
            <a:ext cx="8072494" cy="4493538"/>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Un groupe au sens large comprend un ensemble de personnes qui collaborent, agissent et communiquent pour atteindre un objectif commun. </a:t>
            </a:r>
          </a:p>
          <a:p>
            <a:pPr indent="361950" algn="just"/>
            <a:r>
              <a:rPr lang="fr-FR" sz="2200" dirty="0" smtClean="0">
                <a:latin typeface="Times New Roman" pitchFamily="18" charset="0"/>
                <a:cs typeface="Times New Roman" pitchFamily="18" charset="0"/>
              </a:rPr>
              <a:t>Lorsqu’un groupe de personnes se réunit pour discuter et obtenir un point de vue commun sur un projet, de nombreux problèmes de communication se posent: </a:t>
            </a:r>
          </a:p>
          <a:p>
            <a:pPr algn="just"/>
            <a:r>
              <a:rPr lang="fr-FR" sz="2200" dirty="0" smtClean="0">
                <a:latin typeface="Times New Roman" pitchFamily="18" charset="0"/>
                <a:cs typeface="Times New Roman" pitchFamily="18" charset="0"/>
              </a:rPr>
              <a:t>- Blocages par timidité, inhibitions, peur, </a:t>
            </a:r>
          </a:p>
          <a:p>
            <a:pPr algn="just"/>
            <a:r>
              <a:rPr lang="fr-FR" sz="2200" dirty="0" smtClean="0">
                <a:latin typeface="Times New Roman" pitchFamily="18" charset="0"/>
                <a:cs typeface="Times New Roman" pitchFamily="18" charset="0"/>
              </a:rPr>
              <a:t>- Bavardage: on sort du sujet à débattre,</a:t>
            </a:r>
          </a:p>
          <a:p>
            <a:pPr algn="just"/>
            <a:r>
              <a:rPr lang="fr-FR" sz="2200" dirty="0" smtClean="0">
                <a:latin typeface="Times New Roman" pitchFamily="18" charset="0"/>
                <a:cs typeface="Times New Roman" pitchFamily="18" charset="0"/>
              </a:rPr>
              <a:t>- Monopolisation: certains participants monopolisent la parole au détriment des autres,</a:t>
            </a:r>
          </a:p>
          <a:p>
            <a:pPr algn="just"/>
            <a:r>
              <a:rPr lang="fr-FR" sz="2200" dirty="0" smtClean="0">
                <a:latin typeface="Times New Roman" pitchFamily="18" charset="0"/>
                <a:cs typeface="Times New Roman" pitchFamily="18" charset="0"/>
              </a:rPr>
              <a:t>- Duels: lorsque 2 participants se heurtent en discussion négative, </a:t>
            </a:r>
          </a:p>
          <a:p>
            <a:pPr algn="just"/>
            <a:r>
              <a:rPr lang="fr-FR" sz="2200" dirty="0" smtClean="0">
                <a:latin typeface="Times New Roman" pitchFamily="18" charset="0"/>
                <a:cs typeface="Times New Roman" pitchFamily="18" charset="0"/>
              </a:rPr>
              <a:t>- Autoritarisme: celui de certains participants dont le statut est envahissant.</a:t>
            </a:r>
            <a:endParaRPr lang="fr-FR" sz="2200" dirty="0">
              <a:latin typeface="Times New Roman" pitchFamily="18" charset="0"/>
              <a:cs typeface="Times New Roman" pitchFamily="18" charset="0"/>
            </a:endParaRPr>
          </a:p>
        </p:txBody>
      </p:sp>
      <p:sp>
        <p:nvSpPr>
          <p:cNvPr id="6" name="Titre 1"/>
          <p:cNvSpPr>
            <a:spLocks noGrp="1"/>
          </p:cNvSpPr>
          <p:nvPr>
            <p:ph type="title"/>
          </p:nvPr>
        </p:nvSpPr>
        <p:spPr>
          <a:xfrm>
            <a:off x="214282" y="142852"/>
            <a:ext cx="8358246" cy="857256"/>
          </a:xfrm>
        </p:spPr>
        <p:txBody>
          <a:bodyPr>
            <a:noAutofit/>
          </a:bodyPr>
          <a:lstStyle/>
          <a:p>
            <a:pPr algn="just"/>
            <a:r>
              <a:rPr lang="fr-FR" sz="2300" b="1" dirty="0" smtClean="0">
                <a:solidFill>
                  <a:srgbClr val="FF0000"/>
                </a:solidFill>
              </a:rPr>
              <a:t>III. AMELIORATION DE LA CAPACITE DE LA COMMUNICATION EN GROUPE</a:t>
            </a:r>
            <a:endParaRPr lang="fr-FR" sz="2300" b="1" dirty="0">
              <a:solidFill>
                <a:srgbClr val="FF0000"/>
              </a:solidFill>
            </a:endParaRPr>
          </a:p>
        </p:txBody>
      </p:sp>
      <p:sp>
        <p:nvSpPr>
          <p:cNvPr id="7" name="Titre 1"/>
          <p:cNvSpPr txBox="1">
            <a:spLocks/>
          </p:cNvSpPr>
          <p:nvPr/>
        </p:nvSpPr>
        <p:spPr>
          <a:xfrm>
            <a:off x="285720" y="1071546"/>
            <a:ext cx="5000660" cy="428628"/>
          </a:xfrm>
          <a:prstGeom prst="rect">
            <a:avLst/>
          </a:prstGeom>
        </p:spPr>
        <p:txBody>
          <a:bodyPr vert="horz" anchor="b">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fr-FR" sz="2200" b="1" i="0" u="none" strike="noStrike" kern="1200" cap="small" spc="0" normalizeH="0" baseline="0" noProof="0" dirty="0" smtClean="0">
                <a:ln>
                  <a:noFill/>
                </a:ln>
                <a:solidFill>
                  <a:srgbClr val="00B050"/>
                </a:solidFill>
                <a:effectLst/>
                <a:uLnTx/>
                <a:uFillTx/>
                <a:latin typeface="+mj-lt"/>
                <a:ea typeface="+mj-ea"/>
                <a:cs typeface="+mj-cs"/>
              </a:rPr>
              <a:t>1. Communication</a:t>
            </a:r>
            <a:r>
              <a:rPr kumimoji="0" lang="fr-FR" sz="2200" b="1" i="0" u="none" strike="noStrike" kern="1200" cap="small" spc="0" normalizeH="0" noProof="0" dirty="0" smtClean="0">
                <a:ln>
                  <a:noFill/>
                </a:ln>
                <a:solidFill>
                  <a:srgbClr val="00B050"/>
                </a:solidFill>
                <a:effectLst/>
                <a:uLnTx/>
                <a:uFillTx/>
                <a:latin typeface="+mj-lt"/>
                <a:ea typeface="+mj-ea"/>
                <a:cs typeface="+mj-cs"/>
              </a:rPr>
              <a:t> En Groupe</a:t>
            </a:r>
            <a:endParaRPr kumimoji="0" lang="fr-FR" sz="2200" b="1" i="0" u="none" strike="noStrike" kern="1200" cap="small" spc="0" normalizeH="0" baseline="0" noProof="0" dirty="0">
              <a:ln>
                <a:noFill/>
              </a:ln>
              <a:solidFill>
                <a:srgbClr val="00B050"/>
              </a:solidFill>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14</a:t>
            </a:fld>
            <a:endParaRPr lang="fr-FR"/>
          </a:p>
        </p:txBody>
      </p:sp>
      <p:sp>
        <p:nvSpPr>
          <p:cNvPr id="6" name="Titre 1"/>
          <p:cNvSpPr txBox="1">
            <a:spLocks/>
          </p:cNvSpPr>
          <p:nvPr/>
        </p:nvSpPr>
        <p:spPr>
          <a:xfrm>
            <a:off x="285720" y="285728"/>
            <a:ext cx="7429552" cy="428628"/>
          </a:xfrm>
          <a:prstGeom prst="rect">
            <a:avLst/>
          </a:prstGeom>
        </p:spPr>
        <p:txBody>
          <a:bodyPr vert="horz" anchor="b">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fr-FR" sz="2200" b="1" i="0" u="none" strike="noStrike" kern="1200" cap="small" spc="0" normalizeH="0" baseline="0" noProof="0" dirty="0" smtClean="0">
                <a:ln>
                  <a:noFill/>
                </a:ln>
                <a:solidFill>
                  <a:srgbClr val="00B050"/>
                </a:solidFill>
                <a:effectLst/>
                <a:uLnTx/>
                <a:uFillTx/>
                <a:latin typeface="+mj-lt"/>
                <a:ea typeface="+mj-ea"/>
                <a:cs typeface="+mj-cs"/>
              </a:rPr>
              <a:t>2. Techniques D’expression En Groupe</a:t>
            </a:r>
            <a:endParaRPr kumimoji="0" lang="fr-FR" sz="2200" b="1" i="0" u="none" strike="noStrike" kern="1200" cap="small" spc="0" normalizeH="0" baseline="0" noProof="0" dirty="0">
              <a:ln>
                <a:noFill/>
              </a:ln>
              <a:solidFill>
                <a:srgbClr val="00B050"/>
              </a:solidFill>
              <a:effectLst/>
              <a:uLnTx/>
              <a:uFillTx/>
              <a:latin typeface="+mj-lt"/>
              <a:ea typeface="+mj-ea"/>
              <a:cs typeface="+mj-cs"/>
            </a:endParaRPr>
          </a:p>
        </p:txBody>
      </p:sp>
      <p:sp>
        <p:nvSpPr>
          <p:cNvPr id="7" name="Rectangle 6"/>
          <p:cNvSpPr/>
          <p:nvPr/>
        </p:nvSpPr>
        <p:spPr>
          <a:xfrm>
            <a:off x="428596" y="1000108"/>
            <a:ext cx="8001056" cy="4555093"/>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De nombreuses règles doivent être respectées pour être efficace dans la communication en groupe. On en cite: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La sémantique</a:t>
            </a:r>
            <a:r>
              <a:rPr lang="fr-FR" sz="2200" dirty="0" smtClean="0">
                <a:latin typeface="Times New Roman" pitchFamily="18" charset="0"/>
                <a:cs typeface="Times New Roman" pitchFamily="18" charset="0"/>
              </a:rPr>
              <a:t>: les critères de bonne communication impliquent que le langage soit simple, clair, précis, adapté à la compréhension de l'auditoire.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Le style</a:t>
            </a:r>
            <a:r>
              <a:rPr lang="fr-FR" sz="2200" dirty="0" smtClean="0">
                <a:latin typeface="Times New Roman" pitchFamily="18" charset="0"/>
                <a:cs typeface="Times New Roman" pitchFamily="18" charset="0"/>
              </a:rPr>
              <a:t>: les phases doivent être bien construites, courtes et ponctuées. </a:t>
            </a:r>
          </a:p>
          <a:p>
            <a:pPr algn="just"/>
            <a:r>
              <a:rPr lang="fr-FR" sz="2200" dirty="0" smtClean="0">
                <a:latin typeface="Times New Roman" pitchFamily="18" charset="0"/>
                <a:cs typeface="Times New Roman" pitchFamily="18" charset="0"/>
              </a:rPr>
              <a:t>• Le comportement appelle davantage à des commentaires car il fait partie intégrante de la communication.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La prise de l’espace</a:t>
            </a:r>
            <a:r>
              <a:rPr lang="fr-FR" sz="2200" dirty="0" smtClean="0">
                <a:latin typeface="Times New Roman" pitchFamily="18" charset="0"/>
                <a:cs typeface="Times New Roman" pitchFamily="18" charset="0"/>
              </a:rPr>
              <a:t>: lorsque l'on se prépare à exposer devant un auditoire, prendre la place qu'il faut : bien voir et être vu. </a:t>
            </a:r>
          </a:p>
          <a:p>
            <a:pPr algn="just"/>
            <a:r>
              <a:rPr lang="fr-FR" sz="2200" dirty="0" smtClean="0">
                <a:latin typeface="Times New Roman" pitchFamily="18" charset="0"/>
                <a:cs typeface="Times New Roman" pitchFamily="18" charset="0"/>
              </a:rPr>
              <a:t>• Le contact avec l'auditoire se fait par le regard dirigé vers tous les auditeurs.</a:t>
            </a:r>
            <a:endParaRPr lang="fr-FR" sz="2200"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15</a:t>
            </a:fld>
            <a:endParaRPr lang="fr-FR"/>
          </a:p>
        </p:txBody>
      </p:sp>
      <p:sp>
        <p:nvSpPr>
          <p:cNvPr id="5" name="Rectangle 4"/>
          <p:cNvSpPr/>
          <p:nvPr/>
        </p:nvSpPr>
        <p:spPr>
          <a:xfrm>
            <a:off x="357158" y="199322"/>
            <a:ext cx="8143932" cy="6524863"/>
          </a:xfrm>
          <a:prstGeom prst="rect">
            <a:avLst/>
          </a:prstGeom>
        </p:spPr>
        <p:txBody>
          <a:bodyPr wrap="square">
            <a:spAutoFit/>
          </a:bodyPr>
          <a:lstStyle/>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L’aisance</a:t>
            </a:r>
            <a:r>
              <a:rPr lang="fr-FR" sz="2200" dirty="0" smtClean="0">
                <a:latin typeface="Times New Roman" pitchFamily="18" charset="0"/>
                <a:cs typeface="Times New Roman" pitchFamily="18" charset="0"/>
              </a:rPr>
              <a:t>: c'est l'image que l'on doit donner, même si l'anxiété est au fond de nous-mêmes. Respirer et positiver la situation : si une bonne préparation a été faite, elle apportera la confiance en soi nécessaire.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L'enthousiasme</a:t>
            </a:r>
            <a:r>
              <a:rPr lang="fr-FR" sz="2200" dirty="0" smtClean="0">
                <a:latin typeface="Times New Roman" pitchFamily="18" charset="0"/>
                <a:cs typeface="Times New Roman" pitchFamily="18" charset="0"/>
              </a:rPr>
              <a:t>: il est communicatif, il doit apparaître dans le comportement pour rassurer et amener l'auditoire à se passionner avec soi.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Le corps</a:t>
            </a:r>
            <a:r>
              <a:rPr lang="fr-FR" sz="2200" dirty="0" smtClean="0">
                <a:latin typeface="Times New Roman" pitchFamily="18" charset="0"/>
                <a:cs typeface="Times New Roman" pitchFamily="18" charset="0"/>
              </a:rPr>
              <a:t>: les gestes doivent appuyer ce que l'on dit pour éviter la fatigue, se camper sur les 2 jambes sans les raidir. Eviter de se «dandiner» se mettre appuyé de temps à autre. S'appuyer des 2 mains sur une table peut éviter d'apparaître «gauche»; de même jouer avec un stylo.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La voix</a:t>
            </a:r>
            <a:r>
              <a:rPr lang="fr-FR" sz="2200" dirty="0" smtClean="0">
                <a:latin typeface="Times New Roman" pitchFamily="18" charset="0"/>
                <a:cs typeface="Times New Roman" pitchFamily="18" charset="0"/>
              </a:rPr>
              <a:t>: elle doit être bien «posée» c'est un travail personnel à réaliser en s'entraînant à parler clairement.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L'apparence vestimentaire</a:t>
            </a:r>
            <a:r>
              <a:rPr lang="fr-FR" sz="2200" dirty="0" smtClean="0">
                <a:latin typeface="Times New Roman" pitchFamily="18" charset="0"/>
                <a:cs typeface="Times New Roman" pitchFamily="18" charset="0"/>
              </a:rPr>
              <a:t>: elle doit être en conformité avec le sujet et l'auditoire. </a:t>
            </a:r>
          </a:p>
          <a:p>
            <a:pPr algn="just"/>
            <a:r>
              <a:rPr lang="fr-FR" sz="2200" dirty="0" smtClean="0">
                <a:latin typeface="Times New Roman" pitchFamily="18" charset="0"/>
                <a:cs typeface="Times New Roman" pitchFamily="18" charset="0"/>
              </a:rPr>
              <a:t>• </a:t>
            </a:r>
            <a:r>
              <a:rPr lang="fr-FR" sz="2200" b="1" i="1" dirty="0" smtClean="0">
                <a:latin typeface="Times New Roman" pitchFamily="18" charset="0"/>
                <a:cs typeface="Times New Roman" pitchFamily="18" charset="0"/>
              </a:rPr>
              <a:t>Le sourire</a:t>
            </a:r>
            <a:r>
              <a:rPr lang="fr-FR" sz="2200" dirty="0" smtClean="0">
                <a:latin typeface="Times New Roman" pitchFamily="18" charset="0"/>
                <a:cs typeface="Times New Roman" pitchFamily="18" charset="0"/>
              </a:rPr>
              <a:t>: il n'est pas indispensable mais il peut ponctuer certains moments. </a:t>
            </a:r>
          </a:p>
          <a:p>
            <a:pPr algn="just"/>
            <a:r>
              <a:rPr lang="fr-FR" sz="2200" dirty="0" smtClean="0">
                <a:latin typeface="Times New Roman" pitchFamily="18" charset="0"/>
                <a:cs typeface="Times New Roman" pitchFamily="18" charset="0"/>
              </a:rPr>
              <a:t>• Ne pas oublier que L'HUMOUR n'est pas à exclure même d'un exposé technique. </a:t>
            </a:r>
            <a:endParaRPr lang="fr-FR" sz="22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785786" y="2171704"/>
            <a:ext cx="7358114" cy="3257560"/>
          </a:xfrm>
        </p:spPr>
        <p:txBody>
          <a:bodyPr>
            <a:noAutofit/>
          </a:bodyPr>
          <a:lstStyle/>
          <a:p>
            <a:pPr marL="571500" indent="-571500" algn="ctr">
              <a:buClrTx/>
              <a:buNone/>
            </a:pPr>
            <a:r>
              <a:rPr lang="fr-FR" sz="3000" b="1" i="1" dirty="0" smtClean="0">
                <a:latin typeface="Times New Roman" pitchFamily="18" charset="0"/>
                <a:cs typeface="Times New Roman" pitchFamily="18" charset="0"/>
              </a:rPr>
              <a:t>I. Amélioration de la communication interpersonnelle,</a:t>
            </a:r>
          </a:p>
          <a:p>
            <a:pPr algn="ctr">
              <a:buClrTx/>
              <a:buNone/>
            </a:pPr>
            <a:r>
              <a:rPr lang="fr-FR" sz="3000" b="1" i="1" dirty="0" smtClean="0">
                <a:latin typeface="Times New Roman" pitchFamily="18" charset="0"/>
                <a:cs typeface="Times New Roman" pitchFamily="18" charset="0"/>
              </a:rPr>
              <a:t>II. Amélioration de la communication en face à face</a:t>
            </a:r>
          </a:p>
          <a:p>
            <a:pPr algn="ctr">
              <a:buClrTx/>
              <a:buNone/>
            </a:pPr>
            <a:r>
              <a:rPr lang="fr-FR" sz="3000" b="1" i="1" dirty="0" smtClean="0">
                <a:latin typeface="Times New Roman" pitchFamily="18" charset="0"/>
                <a:cs typeface="Times New Roman" pitchFamily="18" charset="0"/>
              </a:rPr>
              <a:t>III</a:t>
            </a:r>
            <a:r>
              <a:rPr lang="fr-FR" sz="3000" b="1" i="1" smtClean="0">
                <a:latin typeface="Times New Roman" pitchFamily="18" charset="0"/>
                <a:cs typeface="Times New Roman" pitchFamily="18" charset="0"/>
              </a:rPr>
              <a:t>. </a:t>
            </a:r>
            <a:r>
              <a:rPr lang="fr-FR" sz="3000" b="1" i="1" smtClean="0">
                <a:latin typeface="Times New Roman" pitchFamily="18" charset="0"/>
                <a:cs typeface="Times New Roman" pitchFamily="18" charset="0"/>
              </a:rPr>
              <a:t>Amélioration </a:t>
            </a:r>
            <a:r>
              <a:rPr lang="fr-FR" sz="3000" b="1" i="1" dirty="0" smtClean="0">
                <a:latin typeface="Times New Roman" pitchFamily="18" charset="0"/>
                <a:cs typeface="Times New Roman" pitchFamily="18" charset="0"/>
              </a:rPr>
              <a:t>de </a:t>
            </a:r>
            <a:r>
              <a:rPr lang="fr-FR" sz="3000" b="1" i="1" smtClean="0">
                <a:latin typeface="Times New Roman" pitchFamily="18" charset="0"/>
                <a:cs typeface="Times New Roman" pitchFamily="18" charset="0"/>
              </a:rPr>
              <a:t>la capacité </a:t>
            </a:r>
            <a:r>
              <a:rPr lang="fr-FR" sz="3000" b="1" i="1" dirty="0" smtClean="0">
                <a:latin typeface="Times New Roman" pitchFamily="18" charset="0"/>
                <a:cs typeface="Times New Roman" pitchFamily="18" charset="0"/>
              </a:rPr>
              <a:t>de la communication en groupe</a:t>
            </a:r>
            <a:endParaRPr lang="fr-FR" sz="3000" b="1" i="1" dirty="0" smtClean="0">
              <a:latin typeface="Times New Roman" pitchFamily="18" charset="0"/>
              <a:cs typeface="Times New Roman" pitchFamily="18" charset="0"/>
            </a:endParaRPr>
          </a:p>
        </p:txBody>
      </p:sp>
      <p:sp>
        <p:nvSpPr>
          <p:cNvPr id="4" name="Espace réservé du contenu 2"/>
          <p:cNvSpPr txBox="1">
            <a:spLocks/>
          </p:cNvSpPr>
          <p:nvPr/>
        </p:nvSpPr>
        <p:spPr>
          <a:xfrm>
            <a:off x="1857356" y="714356"/>
            <a:ext cx="5000660" cy="500066"/>
          </a:xfrm>
          <a:prstGeom prst="rect">
            <a:avLst/>
          </a:prstGeom>
        </p:spPr>
        <p:txBody>
          <a:bodyPr vert="horz">
            <a:no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0000"/>
              <a:tabLst/>
              <a:defRPr/>
            </a:pPr>
            <a:r>
              <a:rPr kumimoji="0" lang="fr-FR" sz="3600" b="1" i="0" u="none" strike="noStrike" kern="1200" cap="none" spc="0" normalizeH="0" baseline="0" noProof="0" dirty="0" smtClean="0">
                <a:ln>
                  <a:noFill/>
                </a:ln>
                <a:solidFill>
                  <a:srgbClr val="C00000"/>
                </a:solidFill>
                <a:effectLst/>
                <a:uLnTx/>
                <a:uFillTx/>
                <a:latin typeface="Baskerville Old Face" pitchFamily="18" charset="0"/>
              </a:rPr>
              <a:t>PLAN DU COURS</a:t>
            </a:r>
            <a:endParaRPr kumimoji="0" lang="fr-FR" sz="3600" b="1" i="0" u="none" strike="noStrike" kern="1200" cap="none" spc="0" normalizeH="0" baseline="0" noProof="0" dirty="0">
              <a:ln>
                <a:noFill/>
              </a:ln>
              <a:solidFill>
                <a:srgbClr val="C00000"/>
              </a:solidFill>
              <a:effectLst/>
              <a:uLnTx/>
              <a:uFillTx/>
              <a:latin typeface="Baskerville Old Face" pitchFamily="18" charset="0"/>
            </a:endParaRPr>
          </a:p>
        </p:txBody>
      </p:sp>
      <p:sp>
        <p:nvSpPr>
          <p:cNvPr id="5" name="Espace réservé du numéro de diapositive 4"/>
          <p:cNvSpPr>
            <a:spLocks noGrp="1"/>
          </p:cNvSpPr>
          <p:nvPr>
            <p:ph type="sldNum" sz="quarter" idx="15"/>
          </p:nvPr>
        </p:nvSpPr>
        <p:spPr/>
        <p:txBody>
          <a:bodyPr/>
          <a:lstStyle/>
          <a:p>
            <a:fld id="{AD8908B6-07CB-4F89-86A9-DA50D13B84B9}" type="slidenum">
              <a:rPr lang="fr-FR" smtClean="0"/>
              <a:pPr/>
              <a:t>2</a:t>
            </a:fld>
            <a:endParaRPr lang="fr-F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4282" y="142852"/>
            <a:ext cx="8358246" cy="928694"/>
          </a:xfrm>
        </p:spPr>
        <p:txBody>
          <a:bodyPr>
            <a:noAutofit/>
          </a:bodyPr>
          <a:lstStyle/>
          <a:p>
            <a:pPr algn="just"/>
            <a:r>
              <a:rPr lang="fr-FR" sz="2500" b="1" dirty="0" smtClean="0">
                <a:solidFill>
                  <a:srgbClr val="FF0000"/>
                </a:solidFill>
              </a:rPr>
              <a:t>I. AMELIORATION DE LA COMMUNICATION INTERPERSONNELLE</a:t>
            </a:r>
            <a:endParaRPr lang="fr-FR" sz="2500" b="1" dirty="0">
              <a:solidFill>
                <a:srgbClr val="FF0000"/>
              </a:solidFill>
            </a:endParaRPr>
          </a:p>
        </p:txBody>
      </p:sp>
      <p:sp>
        <p:nvSpPr>
          <p:cNvPr id="6" name="Espace réservé du numéro de diapositive 5"/>
          <p:cNvSpPr>
            <a:spLocks noGrp="1"/>
          </p:cNvSpPr>
          <p:nvPr>
            <p:ph type="sldNum" sz="quarter" idx="15"/>
          </p:nvPr>
        </p:nvSpPr>
        <p:spPr/>
        <p:txBody>
          <a:bodyPr/>
          <a:lstStyle/>
          <a:p>
            <a:fld id="{AD8908B6-07CB-4F89-86A9-DA50D13B84B9}" type="slidenum">
              <a:rPr lang="fr-FR" smtClean="0"/>
              <a:pPr/>
              <a:t>3</a:t>
            </a:fld>
            <a:endParaRPr lang="fr-FR"/>
          </a:p>
        </p:txBody>
      </p:sp>
      <p:sp>
        <p:nvSpPr>
          <p:cNvPr id="8" name="Rectangle 7"/>
          <p:cNvSpPr/>
          <p:nvPr/>
        </p:nvSpPr>
        <p:spPr>
          <a:xfrm>
            <a:off x="357158" y="1500174"/>
            <a:ext cx="8143932" cy="1785104"/>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La communication interpersonnelle est le processus d’échange d’informations, d’idées et de sentiments entre deux ou plusieurs personnes par des méthodes verbales ou non verbales. </a:t>
            </a:r>
          </a:p>
          <a:p>
            <a:pPr indent="361950" algn="just"/>
            <a:r>
              <a:rPr lang="fr-FR" sz="2200" dirty="0" smtClean="0">
                <a:latin typeface="Times New Roman" pitchFamily="18" charset="0"/>
                <a:cs typeface="Times New Roman" pitchFamily="18" charset="0"/>
              </a:rPr>
              <a:t>Les cinq axiomes développés par </a:t>
            </a:r>
            <a:r>
              <a:rPr lang="fr-FR" sz="2200" b="1" i="1" dirty="0" smtClean="0">
                <a:latin typeface="Times New Roman" pitchFamily="18" charset="0"/>
                <a:cs typeface="Times New Roman" pitchFamily="18" charset="0"/>
              </a:rPr>
              <a:t>l’Ecole de </a:t>
            </a:r>
            <a:r>
              <a:rPr lang="fr-FR" sz="2200" b="1" i="1" dirty="0" err="1" smtClean="0">
                <a:latin typeface="Times New Roman" pitchFamily="18" charset="0"/>
                <a:cs typeface="Times New Roman" pitchFamily="18" charset="0"/>
              </a:rPr>
              <a:t>Palo</a:t>
            </a:r>
            <a:r>
              <a:rPr lang="fr-FR" sz="2200" b="1" i="1" dirty="0" smtClean="0">
                <a:latin typeface="Times New Roman" pitchFamily="18" charset="0"/>
                <a:cs typeface="Times New Roman" pitchFamily="18" charset="0"/>
              </a:rPr>
              <a:t> Alto permettent de comprendre l’impact de nos messages sur nos interlocuteurs: </a:t>
            </a:r>
            <a:endParaRPr lang="fr-FR" sz="2200" i="1" dirty="0">
              <a:latin typeface="Times New Roman" pitchFamily="18" charset="0"/>
              <a:cs typeface="Times New Roman" pitchFamily="18" charset="0"/>
            </a:endParaRPr>
          </a:p>
        </p:txBody>
      </p:sp>
      <p:sp>
        <p:nvSpPr>
          <p:cNvPr id="9" name="Titre 1"/>
          <p:cNvSpPr txBox="1">
            <a:spLocks/>
          </p:cNvSpPr>
          <p:nvPr/>
        </p:nvSpPr>
        <p:spPr>
          <a:xfrm>
            <a:off x="357158" y="1000108"/>
            <a:ext cx="7072362"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300" b="1" i="0" u="none" strike="noStrike" kern="1200" cap="small" spc="0" normalizeH="0" baseline="0" noProof="0" dirty="0" smtClean="0">
                <a:ln>
                  <a:noFill/>
                </a:ln>
                <a:solidFill>
                  <a:srgbClr val="00B050"/>
                </a:solidFill>
                <a:effectLst/>
                <a:uLnTx/>
                <a:uFillTx/>
                <a:latin typeface="+mj-lt"/>
                <a:ea typeface="+mj-ea"/>
                <a:cs typeface="+mj-cs"/>
              </a:rPr>
              <a:t>1. Communication interpersonnelle</a:t>
            </a:r>
            <a:endParaRPr kumimoji="0" lang="fr-FR" sz="2300" b="1" i="0" u="none" strike="noStrike" kern="1200" cap="small" spc="0" normalizeH="0" baseline="0" noProof="0" dirty="0">
              <a:ln>
                <a:noFill/>
              </a:ln>
              <a:solidFill>
                <a:srgbClr val="00B050"/>
              </a:solidFill>
              <a:effectLst/>
              <a:uLnTx/>
              <a:uFillTx/>
              <a:latin typeface="+mj-lt"/>
              <a:ea typeface="+mj-ea"/>
              <a:cs typeface="+mj-cs"/>
            </a:endParaRPr>
          </a:p>
        </p:txBody>
      </p:sp>
      <p:sp>
        <p:nvSpPr>
          <p:cNvPr id="10" name="Rectangle 9"/>
          <p:cNvSpPr/>
          <p:nvPr/>
        </p:nvSpPr>
        <p:spPr>
          <a:xfrm>
            <a:off x="357158" y="4214818"/>
            <a:ext cx="8072494" cy="2123658"/>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Lorsque nous communiquons, seul 7% du message est compris grâce au langage (</a:t>
            </a:r>
            <a:r>
              <a:rPr lang="fr-FR" sz="2200" b="1" dirty="0" smtClean="0">
                <a:latin typeface="Times New Roman" pitchFamily="18" charset="0"/>
                <a:cs typeface="Times New Roman" pitchFamily="18" charset="0"/>
              </a:rPr>
              <a:t>verbal). </a:t>
            </a:r>
          </a:p>
          <a:p>
            <a:pPr indent="361950" algn="just"/>
            <a:r>
              <a:rPr lang="fr-FR" sz="2200" dirty="0" smtClean="0">
                <a:latin typeface="Times New Roman" pitchFamily="18" charset="0"/>
                <a:cs typeface="Times New Roman" pitchFamily="18" charset="0"/>
              </a:rPr>
              <a:t>En effet, 93% de notre message est reçu à travers : </a:t>
            </a:r>
          </a:p>
          <a:p>
            <a:pPr algn="just"/>
            <a:r>
              <a:rPr lang="fr-FR" sz="2200" dirty="0" smtClean="0">
                <a:latin typeface="Times New Roman" pitchFamily="18" charset="0"/>
                <a:cs typeface="Times New Roman" pitchFamily="18" charset="0"/>
              </a:rPr>
              <a:t>• Le para-verbal (38%): notre intonation, le volume de notre voix, le rythme de nos propos; </a:t>
            </a:r>
          </a:p>
          <a:p>
            <a:pPr algn="just"/>
            <a:r>
              <a:rPr lang="fr-FR" sz="2200" dirty="0" smtClean="0">
                <a:latin typeface="Times New Roman" pitchFamily="18" charset="0"/>
                <a:cs typeface="Times New Roman" pitchFamily="18" charset="0"/>
              </a:rPr>
              <a:t>• Le non verbal (55%): nos expressions corporelles. </a:t>
            </a:r>
            <a:endParaRPr lang="fr-FR" sz="2200" dirty="0">
              <a:latin typeface="Times New Roman" pitchFamily="18" charset="0"/>
              <a:cs typeface="Times New Roman" pitchFamily="18" charset="0"/>
            </a:endParaRPr>
          </a:p>
        </p:txBody>
      </p:sp>
      <p:sp>
        <p:nvSpPr>
          <p:cNvPr id="11" name="Titre 1"/>
          <p:cNvSpPr txBox="1">
            <a:spLocks/>
          </p:cNvSpPr>
          <p:nvPr/>
        </p:nvSpPr>
        <p:spPr>
          <a:xfrm>
            <a:off x="357158" y="3225784"/>
            <a:ext cx="8929718"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fr-FR" sz="2300" b="1" i="0" u="none" strike="noStrike" kern="1200" cap="small" spc="0" normalizeH="0" baseline="0" noProof="0" dirty="0" smtClean="0">
                <a:ln>
                  <a:noFill/>
                </a:ln>
                <a:solidFill>
                  <a:srgbClr val="00B050"/>
                </a:solidFill>
                <a:effectLst/>
                <a:uLnTx/>
                <a:uFillTx/>
                <a:latin typeface="+mj-lt"/>
                <a:ea typeface="+mj-ea"/>
                <a:cs typeface="+mj-cs"/>
              </a:rPr>
              <a:t>2. Principes De La Communication interpersonnelle</a:t>
            </a:r>
            <a:endParaRPr kumimoji="0" lang="fr-FR" sz="2300" b="1" i="0" u="none" strike="noStrike" kern="1200" cap="small" spc="0" normalizeH="0" baseline="0" noProof="0" dirty="0">
              <a:ln>
                <a:noFill/>
              </a:ln>
              <a:solidFill>
                <a:srgbClr val="00B050"/>
              </a:solidFill>
              <a:effectLst/>
              <a:uLnTx/>
              <a:uFillTx/>
              <a:latin typeface="+mj-lt"/>
              <a:ea typeface="+mj-ea"/>
              <a:cs typeface="+mj-cs"/>
            </a:endParaRPr>
          </a:p>
        </p:txBody>
      </p:sp>
      <p:sp>
        <p:nvSpPr>
          <p:cNvPr id="12" name="Titre 1"/>
          <p:cNvSpPr txBox="1">
            <a:spLocks/>
          </p:cNvSpPr>
          <p:nvPr/>
        </p:nvSpPr>
        <p:spPr>
          <a:xfrm>
            <a:off x="714380" y="3725850"/>
            <a:ext cx="614363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200" b="1" cap="small" dirty="0" smtClean="0">
                <a:solidFill>
                  <a:srgbClr val="7030A0"/>
                </a:solidFill>
                <a:latin typeface="+mj-lt"/>
                <a:ea typeface="+mj-ea"/>
                <a:cs typeface="+mj-cs"/>
              </a:rPr>
              <a:t>2.1</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 Communication Par Comportement</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5"/>
          </p:nvPr>
        </p:nvSpPr>
        <p:spPr/>
        <p:txBody>
          <a:bodyPr/>
          <a:lstStyle/>
          <a:p>
            <a:fld id="{AD8908B6-07CB-4F89-86A9-DA50D13B84B9}" type="slidenum">
              <a:rPr lang="fr-FR" smtClean="0"/>
              <a:pPr/>
              <a:t>4</a:t>
            </a:fld>
            <a:endParaRPr lang="fr-FR"/>
          </a:p>
        </p:txBody>
      </p:sp>
      <p:sp>
        <p:nvSpPr>
          <p:cNvPr id="6" name="Rectangle 5"/>
          <p:cNvSpPr/>
          <p:nvPr/>
        </p:nvSpPr>
        <p:spPr>
          <a:xfrm>
            <a:off x="357158" y="1199737"/>
            <a:ext cx="8143932" cy="2800767"/>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Toute communication présente deux aspects: </a:t>
            </a:r>
          </a:p>
          <a:p>
            <a:pPr indent="361950" algn="just"/>
            <a:endParaRPr lang="fr-FR" sz="2200" dirty="0" smtClean="0">
              <a:latin typeface="Times New Roman" pitchFamily="18" charset="0"/>
              <a:cs typeface="Times New Roman" pitchFamily="18" charset="0"/>
            </a:endParaRPr>
          </a:p>
          <a:p>
            <a:pPr algn="just">
              <a:buFont typeface="Wingdings" pitchFamily="2" charset="2"/>
              <a:buChar char="v"/>
            </a:pPr>
            <a:r>
              <a:rPr lang="fr-FR" sz="2200" b="1"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Le contenu transmet une information,</a:t>
            </a:r>
          </a:p>
          <a:p>
            <a:pPr algn="just">
              <a:buFont typeface="Wingdings" pitchFamily="2" charset="2"/>
              <a:buChar char="v"/>
            </a:pPr>
            <a:r>
              <a:rPr lang="fr-FR" sz="2200" dirty="0" smtClean="0">
                <a:latin typeface="Times New Roman" pitchFamily="18" charset="0"/>
                <a:cs typeface="Times New Roman" pitchFamily="18" charset="0"/>
              </a:rPr>
              <a:t> La relation induit un comportement. </a:t>
            </a:r>
          </a:p>
          <a:p>
            <a:pPr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Ainsi, une relation est saine lorsqu’elle donne la priorité aux messages, donc au contenu. Autrement dit, elle ne doit pas être perturbée par un comportement contraire. </a:t>
            </a:r>
            <a:endParaRPr lang="fr-FR" sz="2200" dirty="0">
              <a:latin typeface="Times New Roman" pitchFamily="18" charset="0"/>
              <a:cs typeface="Times New Roman" pitchFamily="18" charset="0"/>
            </a:endParaRPr>
          </a:p>
        </p:txBody>
      </p:sp>
      <p:sp>
        <p:nvSpPr>
          <p:cNvPr id="7" name="Titre 1"/>
          <p:cNvSpPr txBox="1">
            <a:spLocks/>
          </p:cNvSpPr>
          <p:nvPr/>
        </p:nvSpPr>
        <p:spPr>
          <a:xfrm>
            <a:off x="500034" y="368264"/>
            <a:ext cx="614363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200" b="1" cap="small" dirty="0" smtClean="0">
                <a:solidFill>
                  <a:srgbClr val="7030A0"/>
                </a:solidFill>
                <a:latin typeface="+mj-lt"/>
                <a:ea typeface="+mj-ea"/>
                <a:cs typeface="+mj-cs"/>
              </a:rPr>
              <a:t>2.2</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 Le Contenu et la </a:t>
            </a:r>
            <a:r>
              <a:rPr lang="fr-FR" sz="2200" b="1" cap="small" dirty="0" smtClean="0">
                <a:solidFill>
                  <a:srgbClr val="7030A0"/>
                </a:solidFill>
                <a:latin typeface="+mj-lt"/>
                <a:ea typeface="+mj-ea"/>
                <a:cs typeface="+mj-cs"/>
              </a:rPr>
              <a:t>Relation</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5"/>
          <p:cNvSpPr>
            <a:spLocks noGrp="1"/>
          </p:cNvSpPr>
          <p:nvPr>
            <p:ph type="sldNum" sz="quarter" idx="15"/>
          </p:nvPr>
        </p:nvSpPr>
        <p:spPr/>
        <p:txBody>
          <a:bodyPr/>
          <a:lstStyle/>
          <a:p>
            <a:fld id="{AD8908B6-07CB-4F89-86A9-DA50D13B84B9}" type="slidenum">
              <a:rPr lang="fr-FR" smtClean="0"/>
              <a:pPr/>
              <a:t>5</a:t>
            </a:fld>
            <a:endParaRPr lang="fr-FR"/>
          </a:p>
        </p:txBody>
      </p:sp>
      <p:sp>
        <p:nvSpPr>
          <p:cNvPr id="8" name="Rectangle 7"/>
          <p:cNvSpPr/>
          <p:nvPr/>
        </p:nvSpPr>
        <p:spPr>
          <a:xfrm>
            <a:off x="285720" y="714356"/>
            <a:ext cx="8215370" cy="2462213"/>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Lors d’une communication, les interlocuteurs ponctuent leur message d’une certaine façon, qui va dépendre de conventions culturelles et notamment du pouvoir que l’un peut avoir sur l’autre, ce qui peut être à l’origine de nombreux conflits relationnels. Il est alors nécessaire de </a:t>
            </a:r>
            <a:r>
              <a:rPr lang="fr-FR" sz="2200" b="1" i="1" dirty="0" smtClean="0">
                <a:latin typeface="Times New Roman" pitchFamily="18" charset="0"/>
                <a:cs typeface="Times New Roman" pitchFamily="18" charset="0"/>
              </a:rPr>
              <a:t>méta-communiquer</a:t>
            </a:r>
            <a:r>
              <a:rPr lang="fr-FR" sz="2200" b="1" dirty="0" smtClean="0">
                <a:latin typeface="Times New Roman" pitchFamily="18" charset="0"/>
                <a:cs typeface="Times New Roman" pitchFamily="18" charset="0"/>
              </a:rPr>
              <a:t> </a:t>
            </a:r>
            <a:r>
              <a:rPr lang="fr-FR" sz="2200" dirty="0" smtClean="0">
                <a:latin typeface="Times New Roman" pitchFamily="18" charset="0"/>
                <a:cs typeface="Times New Roman" pitchFamily="18" charset="0"/>
              </a:rPr>
              <a:t>(communiquer sur la communication) afin de comprendre les intentions des interlocuteurs et non les interprétations qui en sont faites. </a:t>
            </a:r>
            <a:endParaRPr lang="fr-FR" sz="2200" dirty="0">
              <a:latin typeface="Times New Roman" pitchFamily="18" charset="0"/>
              <a:cs typeface="Times New Roman" pitchFamily="18" charset="0"/>
            </a:endParaRPr>
          </a:p>
        </p:txBody>
      </p:sp>
      <p:sp>
        <p:nvSpPr>
          <p:cNvPr id="9" name="Titre 1"/>
          <p:cNvSpPr txBox="1">
            <a:spLocks/>
          </p:cNvSpPr>
          <p:nvPr/>
        </p:nvSpPr>
        <p:spPr>
          <a:xfrm>
            <a:off x="500034" y="214290"/>
            <a:ext cx="6143636"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200" b="1" cap="small" dirty="0" smtClean="0">
                <a:solidFill>
                  <a:srgbClr val="7030A0"/>
                </a:solidFill>
                <a:latin typeface="+mj-lt"/>
                <a:ea typeface="+mj-ea"/>
                <a:cs typeface="+mj-cs"/>
              </a:rPr>
              <a:t>2.3</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 L’intention Dans La Communication</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
        <p:nvSpPr>
          <p:cNvPr id="11" name="Rectangle 10"/>
          <p:cNvSpPr/>
          <p:nvPr/>
        </p:nvSpPr>
        <p:spPr>
          <a:xfrm>
            <a:off x="357158" y="3948548"/>
            <a:ext cx="8072494" cy="2123658"/>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Elle est simultanément digitale et analogique: c’est une complémentarité. </a:t>
            </a:r>
          </a:p>
          <a:p>
            <a:pPr indent="361950" algn="just"/>
            <a:r>
              <a:rPr lang="fr-FR" sz="2200" dirty="0" smtClean="0">
                <a:latin typeface="Times New Roman" pitchFamily="18" charset="0"/>
                <a:cs typeface="Times New Roman" pitchFamily="18" charset="0"/>
              </a:rPr>
              <a:t>La communication digitale définit le contenu de la relation en utilisant le langage, un mot pour chaque chose. </a:t>
            </a:r>
          </a:p>
          <a:p>
            <a:pPr indent="361950" algn="just"/>
            <a:r>
              <a:rPr lang="fr-FR" sz="2200" dirty="0" smtClean="0">
                <a:latin typeface="Times New Roman" pitchFamily="18" charset="0"/>
                <a:cs typeface="Times New Roman" pitchFamily="18" charset="0"/>
              </a:rPr>
              <a:t>La communication analogique définit la relation en utilisant les expressions corporelles et le para-verbal. </a:t>
            </a:r>
            <a:endParaRPr lang="fr-FR" sz="2200" dirty="0">
              <a:latin typeface="Times New Roman" pitchFamily="18" charset="0"/>
              <a:cs typeface="Times New Roman" pitchFamily="18" charset="0"/>
            </a:endParaRPr>
          </a:p>
        </p:txBody>
      </p:sp>
      <p:sp>
        <p:nvSpPr>
          <p:cNvPr id="12" name="Titre 1"/>
          <p:cNvSpPr txBox="1">
            <a:spLocks/>
          </p:cNvSpPr>
          <p:nvPr/>
        </p:nvSpPr>
        <p:spPr>
          <a:xfrm>
            <a:off x="500066" y="3440098"/>
            <a:ext cx="7643834"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200" b="1" cap="small" dirty="0" smtClean="0">
                <a:solidFill>
                  <a:srgbClr val="7030A0"/>
                </a:solidFill>
                <a:latin typeface="+mj-lt"/>
                <a:ea typeface="+mj-ea"/>
                <a:cs typeface="+mj-cs"/>
              </a:rPr>
              <a:t>2.4</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 La Communication Digitale</a:t>
            </a:r>
            <a:r>
              <a:rPr kumimoji="0" lang="fr-FR" sz="2200" b="1" i="0" u="none" strike="noStrike" kern="1200" cap="small" spc="0" normalizeH="0" noProof="0" dirty="0" smtClean="0">
                <a:ln>
                  <a:noFill/>
                </a:ln>
                <a:solidFill>
                  <a:srgbClr val="7030A0"/>
                </a:solidFill>
                <a:effectLst/>
                <a:uLnTx/>
                <a:uFillTx/>
                <a:latin typeface="+mj-lt"/>
                <a:ea typeface="+mj-ea"/>
                <a:cs typeface="+mj-cs"/>
              </a:rPr>
              <a:t> et Analogique</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6</a:t>
            </a:fld>
            <a:endParaRPr lang="fr-FR"/>
          </a:p>
        </p:txBody>
      </p:sp>
      <p:sp>
        <p:nvSpPr>
          <p:cNvPr id="5" name="Titre 1"/>
          <p:cNvSpPr txBox="1">
            <a:spLocks/>
          </p:cNvSpPr>
          <p:nvPr/>
        </p:nvSpPr>
        <p:spPr>
          <a:xfrm>
            <a:off x="357158" y="439702"/>
            <a:ext cx="7643834"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200" b="1" cap="small" dirty="0" smtClean="0">
                <a:solidFill>
                  <a:srgbClr val="7030A0"/>
                </a:solidFill>
                <a:latin typeface="+mj-lt"/>
                <a:ea typeface="+mj-ea"/>
                <a:cs typeface="+mj-cs"/>
              </a:rPr>
              <a:t>2.5</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 La </a:t>
            </a:r>
            <a:r>
              <a:rPr lang="fr-FR" sz="2200" b="1" cap="small" dirty="0" smtClean="0">
                <a:solidFill>
                  <a:srgbClr val="7030A0"/>
                </a:solidFill>
                <a:latin typeface="+mj-lt"/>
                <a:ea typeface="+mj-ea"/>
                <a:cs typeface="+mj-cs"/>
              </a:rPr>
              <a:t>Différence en </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Communication</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
        <p:nvSpPr>
          <p:cNvPr id="6" name="Rectangle 5"/>
          <p:cNvSpPr/>
          <p:nvPr/>
        </p:nvSpPr>
        <p:spPr>
          <a:xfrm>
            <a:off x="357158" y="1357298"/>
            <a:ext cx="8072494" cy="3139321"/>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Toute communication est symétrique ou complémentaire selon qu’elle repose sur l’égalité ou la différence. </a:t>
            </a:r>
          </a:p>
          <a:p>
            <a:pPr indent="361950"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Une relation symétrique se définit par la parité entre les deux interlocuteurs, une relation d’égalité qui minimise la différence. </a:t>
            </a:r>
          </a:p>
          <a:p>
            <a:pPr indent="361950"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Une relation complémentaire se définit par la différence entre les deux interlocuteurs: le statut hiérarchique, le niveau social, l’âge, le niveau de compétence, etc. </a:t>
            </a:r>
            <a:endParaRPr lang="fr-FR" sz="2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7</a:t>
            </a:fld>
            <a:endParaRPr lang="fr-FR"/>
          </a:p>
        </p:txBody>
      </p:sp>
      <p:sp>
        <p:nvSpPr>
          <p:cNvPr id="5" name="Rectangle 4"/>
          <p:cNvSpPr/>
          <p:nvPr/>
        </p:nvSpPr>
        <p:spPr>
          <a:xfrm>
            <a:off x="357158" y="1166843"/>
            <a:ext cx="8143932" cy="1107996"/>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Les techniques de communication sont nombreuses. Toutes ont leurs particularités et leurs atouts. Elles sont à privilégier selon le contexte, l'objectif, le/les interlocuteurs en face, etc. </a:t>
            </a:r>
          </a:p>
        </p:txBody>
      </p:sp>
      <p:sp>
        <p:nvSpPr>
          <p:cNvPr id="8" name="Titre 1"/>
          <p:cNvSpPr txBox="1">
            <a:spLocks/>
          </p:cNvSpPr>
          <p:nvPr/>
        </p:nvSpPr>
        <p:spPr>
          <a:xfrm>
            <a:off x="642910" y="214290"/>
            <a:ext cx="7643866" cy="714380"/>
          </a:xfrm>
          <a:prstGeom prst="rect">
            <a:avLst/>
          </a:prstGeom>
        </p:spPr>
        <p:txBody>
          <a:bodyPr vert="horz" anchor="b">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FR" sz="2300" b="1" i="0" u="none" strike="noStrike" kern="1200" cap="small" spc="0" normalizeH="0" baseline="0" noProof="0" dirty="0" smtClean="0">
                <a:ln>
                  <a:noFill/>
                </a:ln>
                <a:solidFill>
                  <a:srgbClr val="00B050"/>
                </a:solidFill>
                <a:effectLst/>
                <a:uLnTx/>
                <a:uFillTx/>
                <a:latin typeface="+mj-lt"/>
                <a:ea typeface="+mj-ea"/>
                <a:cs typeface="+mj-cs"/>
              </a:rPr>
              <a:t>3. Critère d’efficacité d’une Communication</a:t>
            </a:r>
            <a:r>
              <a:rPr kumimoji="0" lang="fr-FR" sz="2300" b="1" i="0" u="none" strike="noStrike" kern="1200" cap="small" spc="0" normalizeH="0" noProof="0" dirty="0" smtClean="0">
                <a:ln>
                  <a:noFill/>
                </a:ln>
                <a:solidFill>
                  <a:srgbClr val="00B050"/>
                </a:solidFill>
                <a:effectLst/>
                <a:uLnTx/>
                <a:uFillTx/>
                <a:latin typeface="+mj-lt"/>
                <a:ea typeface="+mj-ea"/>
                <a:cs typeface="+mj-cs"/>
              </a:rPr>
              <a:t> interpersonnelle</a:t>
            </a:r>
            <a:endParaRPr kumimoji="0" lang="fr-FR" sz="2300" b="1" i="0" u="none" strike="noStrike" kern="1200" cap="small" spc="0" normalizeH="0" baseline="0" noProof="0" dirty="0">
              <a:ln>
                <a:noFill/>
              </a:ln>
              <a:solidFill>
                <a:srgbClr val="00B050"/>
              </a:solidFill>
              <a:effectLst/>
              <a:uLnTx/>
              <a:uFillTx/>
              <a:latin typeface="+mj-lt"/>
              <a:ea typeface="+mj-ea"/>
              <a:cs typeface="+mj-cs"/>
            </a:endParaRPr>
          </a:p>
        </p:txBody>
      </p:sp>
      <p:sp>
        <p:nvSpPr>
          <p:cNvPr id="9" name="Rectangle 8"/>
          <p:cNvSpPr/>
          <p:nvPr/>
        </p:nvSpPr>
        <p:spPr>
          <a:xfrm>
            <a:off x="428596" y="3071810"/>
            <a:ext cx="7929618" cy="2462213"/>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La capacité d'écoute est une compétence essentielle à une bonne communication. </a:t>
            </a:r>
          </a:p>
          <a:p>
            <a:pPr indent="361950" algn="just"/>
            <a:endParaRPr lang="fr-FR" sz="2200" dirty="0" smtClean="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Reformulation, empathie, bienveillance, disponibilité, etc. sont autant d'éléments clés de l' écoute active permettant d'instaurer un climat de confiance , et induire ainsi une communication sereine et positive. </a:t>
            </a:r>
            <a:endParaRPr lang="fr-FR" sz="2200" dirty="0">
              <a:latin typeface="Times New Roman" pitchFamily="18" charset="0"/>
              <a:cs typeface="Times New Roman" pitchFamily="18" charset="0"/>
            </a:endParaRPr>
          </a:p>
        </p:txBody>
      </p:sp>
      <p:sp>
        <p:nvSpPr>
          <p:cNvPr id="10" name="Titre 1"/>
          <p:cNvSpPr txBox="1">
            <a:spLocks/>
          </p:cNvSpPr>
          <p:nvPr/>
        </p:nvSpPr>
        <p:spPr>
          <a:xfrm>
            <a:off x="571472" y="2428868"/>
            <a:ext cx="7643834" cy="48896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200" b="1" cap="small" dirty="0" smtClean="0">
                <a:solidFill>
                  <a:srgbClr val="7030A0"/>
                </a:solidFill>
                <a:latin typeface="+mj-lt"/>
                <a:ea typeface="+mj-ea"/>
                <a:cs typeface="+mj-cs"/>
              </a:rPr>
              <a:t>3.1</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 Ecoute Active</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8</a:t>
            </a:fld>
            <a:endParaRPr lang="fr-FR"/>
          </a:p>
        </p:txBody>
      </p:sp>
      <p:sp>
        <p:nvSpPr>
          <p:cNvPr id="5" name="Rectangle 4"/>
          <p:cNvSpPr/>
          <p:nvPr/>
        </p:nvSpPr>
        <p:spPr>
          <a:xfrm>
            <a:off x="357158" y="3112187"/>
            <a:ext cx="8072494" cy="2800767"/>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Communiquer avec autrui induit une exposition plus ou moins consciente de notre personnalité et de notre représentation de celle d'autrui. C'est ce qui qualifie la relation. </a:t>
            </a:r>
          </a:p>
          <a:p>
            <a:pPr indent="361950" algn="just"/>
            <a:r>
              <a:rPr lang="fr-FR" sz="2200" dirty="0" smtClean="0">
                <a:latin typeface="Times New Roman" pitchFamily="18" charset="0"/>
                <a:cs typeface="Times New Roman" pitchFamily="18" charset="0"/>
              </a:rPr>
              <a:t>Il est ainsi important d'avoir une excellente connaissance de soi ainsi qu'une bonne estime de soi afin de communiquer intelligemment et positivement. Par ailleurs, savoir et oser prendre sa place et oser dire non lorsque la situation le demande permet également de se positionner adéquatement dans la relation. </a:t>
            </a:r>
            <a:endParaRPr lang="fr-FR" sz="2200" dirty="0">
              <a:latin typeface="Times New Roman" pitchFamily="18" charset="0"/>
              <a:cs typeface="Times New Roman" pitchFamily="18" charset="0"/>
            </a:endParaRPr>
          </a:p>
        </p:txBody>
      </p:sp>
      <p:sp>
        <p:nvSpPr>
          <p:cNvPr id="6" name="Titre 1"/>
          <p:cNvSpPr txBox="1">
            <a:spLocks/>
          </p:cNvSpPr>
          <p:nvPr/>
        </p:nvSpPr>
        <p:spPr>
          <a:xfrm>
            <a:off x="285720" y="71438"/>
            <a:ext cx="8286808" cy="785794"/>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200" b="1" cap="small" dirty="0" smtClean="0">
                <a:solidFill>
                  <a:srgbClr val="7030A0"/>
                </a:solidFill>
                <a:latin typeface="+mj-lt"/>
                <a:ea typeface="+mj-ea"/>
                <a:cs typeface="+mj-cs"/>
              </a:rPr>
              <a:t>3.2</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 Cohérence Entre</a:t>
            </a:r>
            <a:r>
              <a:rPr kumimoji="0" lang="fr-FR" sz="2200" b="1" i="0" u="none" strike="noStrike" kern="1200" cap="small" spc="0" normalizeH="0" noProof="0" dirty="0" smtClean="0">
                <a:ln>
                  <a:noFill/>
                </a:ln>
                <a:solidFill>
                  <a:srgbClr val="7030A0"/>
                </a:solidFill>
                <a:effectLst/>
                <a:uLnTx/>
                <a:uFillTx/>
                <a:latin typeface="+mj-lt"/>
                <a:ea typeface="+mj-ea"/>
                <a:cs typeface="+mj-cs"/>
              </a:rPr>
              <a:t> Communication Verbale, Para-Verbale et Non-Verbale</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
        <p:nvSpPr>
          <p:cNvPr id="7" name="Rectangle 6"/>
          <p:cNvSpPr/>
          <p:nvPr/>
        </p:nvSpPr>
        <p:spPr>
          <a:xfrm>
            <a:off x="357158" y="1000108"/>
            <a:ext cx="8143932" cy="1446550"/>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L'essentiel de notre communication passant par le para et non verbal, il est essentiel que ces deux aspects soient totalement en phase avec notre verbal, sans quoi le message envoyé à nos interlocuteurs sonnera faux. </a:t>
            </a:r>
          </a:p>
        </p:txBody>
      </p:sp>
      <p:sp>
        <p:nvSpPr>
          <p:cNvPr id="8" name="Titre 1"/>
          <p:cNvSpPr txBox="1">
            <a:spLocks/>
          </p:cNvSpPr>
          <p:nvPr/>
        </p:nvSpPr>
        <p:spPr>
          <a:xfrm>
            <a:off x="285720" y="2643182"/>
            <a:ext cx="8286808" cy="428628"/>
          </a:xfrm>
          <a:prstGeom prst="rect">
            <a:avLst/>
          </a:prstGeom>
        </p:spPr>
        <p:txBody>
          <a:bodyPr vert="horz"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200" b="1" cap="small" dirty="0" smtClean="0">
                <a:solidFill>
                  <a:srgbClr val="7030A0"/>
                </a:solidFill>
                <a:latin typeface="+mj-lt"/>
                <a:ea typeface="+mj-ea"/>
                <a:cs typeface="+mj-cs"/>
              </a:rPr>
              <a:t>3.2</a:t>
            </a:r>
            <a:r>
              <a:rPr kumimoji="0" lang="fr-FR" sz="2200" b="1" i="0" u="none" strike="noStrike" kern="1200" cap="small" spc="0" normalizeH="0" baseline="0" noProof="0" dirty="0" smtClean="0">
                <a:ln>
                  <a:noFill/>
                </a:ln>
                <a:solidFill>
                  <a:srgbClr val="7030A0"/>
                </a:solidFill>
                <a:effectLst/>
                <a:uLnTx/>
                <a:uFillTx/>
                <a:latin typeface="+mj-lt"/>
                <a:ea typeface="+mj-ea"/>
                <a:cs typeface="+mj-cs"/>
              </a:rPr>
              <a:t>. Confiance En</a:t>
            </a:r>
            <a:r>
              <a:rPr kumimoji="0" lang="fr-FR" sz="2200" b="1" i="0" u="none" strike="noStrike" kern="1200" cap="small" spc="0" normalizeH="0" noProof="0" dirty="0" smtClean="0">
                <a:ln>
                  <a:noFill/>
                </a:ln>
                <a:solidFill>
                  <a:srgbClr val="7030A0"/>
                </a:solidFill>
                <a:effectLst/>
                <a:uLnTx/>
                <a:uFillTx/>
                <a:latin typeface="+mj-lt"/>
                <a:ea typeface="+mj-ea"/>
                <a:cs typeface="+mj-cs"/>
              </a:rPr>
              <a:t> Soi et Assertivité</a:t>
            </a:r>
            <a:endParaRPr kumimoji="0" lang="fr-FR" sz="2200" b="1" i="0" u="none" strike="noStrike" kern="1200" cap="small" spc="0" normalizeH="0" baseline="0" noProof="0" dirty="0">
              <a:ln>
                <a:noFill/>
              </a:ln>
              <a:solidFill>
                <a:srgbClr val="7030A0"/>
              </a:solidFill>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5"/>
          </p:nvPr>
        </p:nvSpPr>
        <p:spPr/>
        <p:txBody>
          <a:bodyPr/>
          <a:lstStyle/>
          <a:p>
            <a:fld id="{AD8908B6-07CB-4F89-86A9-DA50D13B84B9}" type="slidenum">
              <a:rPr lang="fr-FR" smtClean="0"/>
              <a:pPr/>
              <a:t>9</a:t>
            </a:fld>
            <a:endParaRPr lang="fr-FR"/>
          </a:p>
        </p:txBody>
      </p:sp>
      <p:sp>
        <p:nvSpPr>
          <p:cNvPr id="5" name="Rectangle 4"/>
          <p:cNvSpPr/>
          <p:nvPr/>
        </p:nvSpPr>
        <p:spPr>
          <a:xfrm>
            <a:off x="357158" y="1214422"/>
            <a:ext cx="8072494" cy="1846659"/>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Bien que la technologie ait créé de nombreux moyens de communication rapides à distance, la communication en face à face demeure le moyen de communication le plus efficace.</a:t>
            </a:r>
          </a:p>
          <a:p>
            <a:pPr indent="361950" algn="just"/>
            <a:r>
              <a:rPr lang="fr-FR" sz="2200" dirty="0" smtClean="0">
                <a:latin typeface="Times New Roman" pitchFamily="18" charset="0"/>
                <a:cs typeface="Times New Roman" pitchFamily="18" charset="0"/>
              </a:rPr>
              <a:t>En effet, la communication en face à face englobe le verbal et le non-verbal si bien qu’elle est la manière la plus influente. </a:t>
            </a:r>
            <a:endParaRPr lang="fr-FR" sz="2200" dirty="0">
              <a:latin typeface="Times New Roman" pitchFamily="18" charset="0"/>
              <a:cs typeface="Times New Roman" pitchFamily="18" charset="0"/>
            </a:endParaRPr>
          </a:p>
        </p:txBody>
      </p:sp>
      <p:sp>
        <p:nvSpPr>
          <p:cNvPr id="6" name="Titre 1"/>
          <p:cNvSpPr>
            <a:spLocks noGrp="1"/>
          </p:cNvSpPr>
          <p:nvPr>
            <p:ph type="title"/>
          </p:nvPr>
        </p:nvSpPr>
        <p:spPr>
          <a:xfrm>
            <a:off x="214282" y="142852"/>
            <a:ext cx="8358246" cy="928694"/>
          </a:xfrm>
        </p:spPr>
        <p:txBody>
          <a:bodyPr>
            <a:noAutofit/>
          </a:bodyPr>
          <a:lstStyle/>
          <a:p>
            <a:pPr algn="just"/>
            <a:r>
              <a:rPr lang="fr-FR" sz="2300" b="1" dirty="0" smtClean="0">
                <a:solidFill>
                  <a:srgbClr val="FF0000"/>
                </a:solidFill>
              </a:rPr>
              <a:t>II. AMELIORATION DE LA COMMUNICATION EN FACE À FACE</a:t>
            </a:r>
            <a:endParaRPr lang="fr-FR" sz="2300" b="1" dirty="0">
              <a:solidFill>
                <a:srgbClr val="FF0000"/>
              </a:solidFill>
            </a:endParaRPr>
          </a:p>
        </p:txBody>
      </p:sp>
      <p:sp>
        <p:nvSpPr>
          <p:cNvPr id="7" name="Rectangle 6"/>
          <p:cNvSpPr/>
          <p:nvPr/>
        </p:nvSpPr>
        <p:spPr>
          <a:xfrm>
            <a:off x="428596" y="3786190"/>
            <a:ext cx="8001056" cy="1446550"/>
          </a:xfrm>
          <a:prstGeom prst="rect">
            <a:avLst/>
          </a:prstGeom>
        </p:spPr>
        <p:txBody>
          <a:bodyPr wrap="square">
            <a:spAutoFit/>
          </a:bodyPr>
          <a:lstStyle/>
          <a:p>
            <a:pPr algn="just"/>
            <a:r>
              <a:rPr lang="fr-FR" sz="2200" dirty="0" smtClean="0">
                <a:latin typeface="Times New Roman" pitchFamily="18" charset="0"/>
                <a:cs typeface="Times New Roman" pitchFamily="18" charset="0"/>
              </a:rPr>
              <a:t>• Formulation du message (bref, termes simples, clairs et précis). </a:t>
            </a:r>
          </a:p>
          <a:p>
            <a:pPr algn="just"/>
            <a:r>
              <a:rPr lang="fr-FR" sz="2200" dirty="0" smtClean="0">
                <a:latin typeface="Times New Roman" pitchFamily="18" charset="0"/>
                <a:cs typeface="Times New Roman" pitchFamily="18" charset="0"/>
              </a:rPr>
              <a:t>• Transmission du message en temps et lieu opportuns. </a:t>
            </a:r>
          </a:p>
          <a:p>
            <a:pPr algn="just"/>
            <a:r>
              <a:rPr lang="fr-FR" sz="2200" dirty="0" smtClean="0">
                <a:latin typeface="Times New Roman" pitchFamily="18" charset="0"/>
                <a:cs typeface="Times New Roman" pitchFamily="18" charset="0"/>
              </a:rPr>
              <a:t>• Utilisation d’un vocabulaire et d’un débit convenables pour le récepteur. </a:t>
            </a:r>
            <a:endParaRPr lang="fr-FR" sz="2200" dirty="0">
              <a:latin typeface="Times New Roman" pitchFamily="18" charset="0"/>
              <a:cs typeface="Times New Roman" pitchFamily="18" charset="0"/>
            </a:endParaRPr>
          </a:p>
        </p:txBody>
      </p:sp>
      <p:sp>
        <p:nvSpPr>
          <p:cNvPr id="8" name="Titre 1"/>
          <p:cNvSpPr txBox="1">
            <a:spLocks/>
          </p:cNvSpPr>
          <p:nvPr/>
        </p:nvSpPr>
        <p:spPr>
          <a:xfrm>
            <a:off x="357158" y="3214686"/>
            <a:ext cx="8358246" cy="428628"/>
          </a:xfrm>
          <a:prstGeom prst="rect">
            <a:avLst/>
          </a:prstGeom>
        </p:spPr>
        <p:txBody>
          <a:bodyPr vert="horz" anchor="b">
            <a:noAutofit/>
          </a:bodyPr>
          <a:lstStyle/>
          <a:p>
            <a:pPr marL="0" marR="0" lvl="0" indent="0" algn="just" defTabSz="914400" rtl="0" eaLnBrk="1" fontAlgn="auto" latinLnBrk="0" hangingPunct="1">
              <a:lnSpc>
                <a:spcPct val="100000"/>
              </a:lnSpc>
              <a:spcBef>
                <a:spcPct val="0"/>
              </a:spcBef>
              <a:spcAft>
                <a:spcPts val="0"/>
              </a:spcAft>
              <a:buClrTx/>
              <a:buSzTx/>
              <a:buFontTx/>
              <a:buNone/>
              <a:tabLst/>
              <a:defRPr/>
            </a:pPr>
            <a:r>
              <a:rPr kumimoji="0" lang="fr-FR" sz="2200" b="1" i="0" u="none" strike="noStrike" kern="1200" cap="small" spc="0" normalizeH="0" baseline="0" noProof="0" dirty="0" smtClean="0">
                <a:ln>
                  <a:noFill/>
                </a:ln>
                <a:solidFill>
                  <a:srgbClr val="00B050"/>
                </a:solidFill>
                <a:effectLst/>
                <a:uLnTx/>
                <a:uFillTx/>
                <a:latin typeface="+mj-lt"/>
                <a:ea typeface="+mj-ea"/>
                <a:cs typeface="+mj-cs"/>
              </a:rPr>
              <a:t>1. Critère d’efficacité d’une Communication</a:t>
            </a:r>
            <a:r>
              <a:rPr kumimoji="0" lang="fr-FR" sz="2200" b="1" i="0" u="none" strike="noStrike" kern="1200" cap="small" spc="0" normalizeH="0" noProof="0" dirty="0" smtClean="0">
                <a:ln>
                  <a:noFill/>
                </a:ln>
                <a:solidFill>
                  <a:srgbClr val="00B050"/>
                </a:solidFill>
                <a:effectLst/>
                <a:uLnTx/>
                <a:uFillTx/>
                <a:latin typeface="+mj-lt"/>
                <a:ea typeface="+mj-ea"/>
                <a:cs typeface="+mj-cs"/>
              </a:rPr>
              <a:t> Verbale</a:t>
            </a:r>
            <a:endParaRPr kumimoji="0" lang="fr-FR" sz="2200" b="1" i="0" u="none" strike="noStrike" kern="1200" cap="small" spc="0" normalizeH="0" baseline="0" noProof="0" dirty="0">
              <a:ln>
                <a:noFill/>
              </a:ln>
              <a:solidFill>
                <a:srgbClr val="00B050"/>
              </a:solidFill>
              <a:effectLst/>
              <a:uLnTx/>
              <a:uFillTx/>
              <a:latin typeface="+mj-lt"/>
              <a:ea typeface="+mj-ea"/>
              <a:cs typeface="+mj-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333</TotalTime>
  <Words>1575</Words>
  <Application>Microsoft Office PowerPoint</Application>
  <PresentationFormat>Affichage à l'écran (4:3)</PresentationFormat>
  <Paragraphs>109</Paragraphs>
  <Slides>15</Slides>
  <Notes>1</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Oriel</vt:lpstr>
      <vt:lpstr>Diapositive 1</vt:lpstr>
      <vt:lpstr>Diapositive 2</vt:lpstr>
      <vt:lpstr>I. AMELIORATION DE LA COMMUNICATION INTERPERSONNELLE</vt:lpstr>
      <vt:lpstr>Diapositive 4</vt:lpstr>
      <vt:lpstr>Diapositive 5</vt:lpstr>
      <vt:lpstr>Diapositive 6</vt:lpstr>
      <vt:lpstr>Diapositive 7</vt:lpstr>
      <vt:lpstr>Diapositive 8</vt:lpstr>
      <vt:lpstr>II. AMELIORATION DE LA COMMUNICATION EN FACE À FACE</vt:lpstr>
      <vt:lpstr>Diapositive 10</vt:lpstr>
      <vt:lpstr>Diapositive 11</vt:lpstr>
      <vt:lpstr>Diapositive 12</vt:lpstr>
      <vt:lpstr>III. AMELIORATION DE LA CAPACITE DE LA COMMUNICATION EN GROUPE</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univ</dc:creator>
  <cp:lastModifiedBy>info</cp:lastModifiedBy>
  <cp:revision>43</cp:revision>
  <dcterms:created xsi:type="dcterms:W3CDTF">2024-01-19T18:02:44Z</dcterms:created>
  <dcterms:modified xsi:type="dcterms:W3CDTF">2024-03-10T19:07:54Z</dcterms:modified>
</cp:coreProperties>
</file>