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62" r:id="rId4"/>
    <p:sldId id="257" r:id="rId5"/>
    <p:sldId id="261" r:id="rId6"/>
    <p:sldId id="268" r:id="rId7"/>
    <p:sldId id="264" r:id="rId8"/>
    <p:sldId id="265" r:id="rId9"/>
    <p:sldId id="266" r:id="rId10"/>
    <p:sldId id="267" r:id="rId11"/>
    <p:sldId id="269" r:id="rId12"/>
    <p:sldId id="273" r:id="rId13"/>
    <p:sldId id="270" r:id="rId14"/>
    <p:sldId id="271" r:id="rId15"/>
    <p:sldId id="274" r:id="rId16"/>
    <p:sldId id="263" r:id="rId17"/>
    <p:sldId id="258" r:id="rId18"/>
    <p:sldId id="259" r:id="rId19"/>
    <p:sldId id="260"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3D612BF-C787-4CA7-9C38-B6BAEE1032B9}"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73907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612BF-C787-4CA7-9C38-B6BAEE1032B9}"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261451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612BF-C787-4CA7-9C38-B6BAEE1032B9}"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62996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D612BF-C787-4CA7-9C38-B6BAEE1032B9}"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106612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3D612BF-C787-4CA7-9C38-B6BAEE1032B9}"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377334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3D612BF-C787-4CA7-9C38-B6BAEE1032B9}" type="datetimeFigureOut">
              <a:rPr lang="fr-FR" smtClean="0"/>
              <a:t>19/02/2025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249688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3D612BF-C787-4CA7-9C38-B6BAEE1032B9}" type="datetimeFigureOut">
              <a:rPr lang="fr-FR" smtClean="0"/>
              <a:t>19/02/2025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336776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3D612BF-C787-4CA7-9C38-B6BAEE1032B9}" type="datetimeFigureOut">
              <a:rPr lang="fr-FR" smtClean="0"/>
              <a:t>19/02/2025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361082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D612BF-C787-4CA7-9C38-B6BAEE1032B9}" type="datetimeFigureOut">
              <a:rPr lang="fr-FR" smtClean="0"/>
              <a:t>19/02/2025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249219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3D612BF-C787-4CA7-9C38-B6BAEE1032B9}" type="datetimeFigureOut">
              <a:rPr lang="fr-FR" smtClean="0"/>
              <a:t>19/02/2025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226966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3D612BF-C787-4CA7-9C38-B6BAEE1032B9}" type="datetimeFigureOut">
              <a:rPr lang="fr-FR" smtClean="0"/>
              <a:t>19/02/2025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C9404A-1A41-4B06-A290-503B7099154A}" type="slidenum">
              <a:rPr lang="fr-FR" smtClean="0"/>
              <a:t>‹N°›</a:t>
            </a:fld>
            <a:endParaRPr lang="fr-FR"/>
          </a:p>
        </p:txBody>
      </p:sp>
    </p:spTree>
    <p:extLst>
      <p:ext uri="{BB962C8B-B14F-4D97-AF65-F5344CB8AC3E}">
        <p14:creationId xmlns:p14="http://schemas.microsoft.com/office/powerpoint/2010/main" val="3049015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612BF-C787-4CA7-9C38-B6BAEE1032B9}" type="datetimeFigureOut">
              <a:rPr lang="fr-FR" smtClean="0"/>
              <a:t>19/02/2025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9404A-1A41-4B06-A290-503B7099154A}" type="slidenum">
              <a:rPr lang="fr-FR" smtClean="0"/>
              <a:t>‹N°›</a:t>
            </a:fld>
            <a:endParaRPr lang="fr-FR"/>
          </a:p>
        </p:txBody>
      </p:sp>
    </p:spTree>
    <p:extLst>
      <p:ext uri="{BB962C8B-B14F-4D97-AF65-F5344CB8AC3E}">
        <p14:creationId xmlns:p14="http://schemas.microsoft.com/office/powerpoint/2010/main" val="340355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ar-DZ" dirty="0" smtClean="0"/>
              <a:t>الفنون الفينيقية و </a:t>
            </a:r>
            <a:r>
              <a:rPr lang="ar-DZ" dirty="0" err="1" smtClean="0"/>
              <a:t>القرطاجية</a:t>
            </a:r>
            <a:endParaRPr lang="fr-FR" dirty="0"/>
          </a:p>
        </p:txBody>
      </p:sp>
    </p:spTree>
    <p:extLst>
      <p:ext uri="{BB962C8B-B14F-4D97-AF65-F5344CB8AC3E}">
        <p14:creationId xmlns:p14="http://schemas.microsoft.com/office/powerpoint/2010/main" val="10051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قلادة </a:t>
            </a:r>
            <a:r>
              <a:rPr lang="ar-DZ" dirty="0" err="1" smtClean="0"/>
              <a:t>دهبية</a:t>
            </a:r>
            <a:endParaRPr lang="fr-FR" dirty="0"/>
          </a:p>
        </p:txBody>
      </p:sp>
      <p:pic>
        <p:nvPicPr>
          <p:cNvPr id="4" name="Espace réservé du contenu 3"/>
          <p:cNvPicPr>
            <a:picLocks noGrp="1" noChangeAspect="1"/>
          </p:cNvPicPr>
          <p:nvPr>
            <p:ph idx="1"/>
          </p:nvPr>
        </p:nvPicPr>
        <p:blipFill>
          <a:blip r:embed="rId2"/>
          <a:stretch>
            <a:fillRect/>
          </a:stretch>
        </p:blipFill>
        <p:spPr>
          <a:xfrm>
            <a:off x="2447987" y="1825625"/>
            <a:ext cx="7296026" cy="4351338"/>
          </a:xfrm>
          <a:prstGeom prst="rect">
            <a:avLst/>
          </a:prstGeom>
        </p:spPr>
      </p:pic>
    </p:spTree>
    <p:extLst>
      <p:ext uri="{BB962C8B-B14F-4D97-AF65-F5344CB8AC3E}">
        <p14:creationId xmlns:p14="http://schemas.microsoft.com/office/powerpoint/2010/main" val="156825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قناع فينيقي</a:t>
            </a:r>
            <a:endParaRPr lang="fr-FR" dirty="0"/>
          </a:p>
        </p:txBody>
      </p:sp>
      <p:pic>
        <p:nvPicPr>
          <p:cNvPr id="4" name="Espace réservé du contenu 3"/>
          <p:cNvPicPr>
            <a:picLocks noGrp="1" noChangeAspect="1"/>
          </p:cNvPicPr>
          <p:nvPr>
            <p:ph idx="1"/>
          </p:nvPr>
        </p:nvPicPr>
        <p:blipFill>
          <a:blip r:embed="rId2"/>
          <a:stretch>
            <a:fillRect/>
          </a:stretch>
        </p:blipFill>
        <p:spPr>
          <a:xfrm>
            <a:off x="2142309" y="1825625"/>
            <a:ext cx="7119257" cy="4351338"/>
          </a:xfrm>
          <a:prstGeom prst="rect">
            <a:avLst/>
          </a:prstGeom>
        </p:spPr>
      </p:pic>
    </p:spTree>
    <p:extLst>
      <p:ext uri="{BB962C8B-B14F-4D97-AF65-F5344CB8AC3E}">
        <p14:creationId xmlns:p14="http://schemas.microsoft.com/office/powerpoint/2010/main" val="61546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العمارة </a:t>
            </a:r>
            <a:r>
              <a:rPr lang="ar-DZ" dirty="0" err="1" smtClean="0"/>
              <a:t>القرطاجية</a:t>
            </a:r>
            <a:endParaRPr lang="fr-FR" dirty="0"/>
          </a:p>
        </p:txBody>
      </p:sp>
      <p:sp>
        <p:nvSpPr>
          <p:cNvPr id="3" name="Espace réservé du contenu 2"/>
          <p:cNvSpPr>
            <a:spLocks noGrp="1"/>
          </p:cNvSpPr>
          <p:nvPr>
            <p:ph idx="1"/>
          </p:nvPr>
        </p:nvSpPr>
        <p:spPr/>
        <p:txBody>
          <a:bodyPr/>
          <a:lstStyle/>
          <a:p>
            <a:pPr algn="just" rtl="1"/>
            <a:r>
              <a:rPr lang="ar-DZ" dirty="0"/>
              <a:t>عرفت العمارة </a:t>
            </a:r>
            <a:r>
              <a:rPr lang="ar-DZ" dirty="0" err="1"/>
              <a:t>القرطاجية</a:t>
            </a:r>
            <a:r>
              <a:rPr lang="ar-DZ" dirty="0"/>
              <a:t> باستخدامها للمواد الطبيعية وتكاملها مع البيئة المحيطة، قام </a:t>
            </a:r>
            <a:r>
              <a:rPr lang="ar-DZ" dirty="0" err="1"/>
              <a:t>القرطاجيون</a:t>
            </a:r>
            <a:r>
              <a:rPr lang="ar-DZ" dirty="0"/>
              <a:t>، ببناء مبانيهم بشكل أساسي باستخدام المواد المحلية مثل الحجر الجيري والرخام </a:t>
            </a:r>
            <a:r>
              <a:rPr lang="ar-DZ" dirty="0" smtClean="0"/>
              <a:t>والخشب </a:t>
            </a:r>
            <a:r>
              <a:rPr lang="ar-DZ" dirty="0"/>
              <a:t>تميزت هندستهم المعمارية بتصميمات معقدة، وكثيرًا ما بنوا مدنهم على سفوح التلال، مستفيدين من التضاريس الطبيعية لأغراض الدفاع. كما استفادوا من المناخ المحلي من خلال تصميم المباني ذات النوافذ الكبيرة للسماح بالتهوية المتبادلة والاستفادة من النسائم الباردة القادمة من البحر الأبيض المتوسط أو كما يعرف تاريخيا بحر قرطاج. بالإضافة إلى ذلك، تم تخطيط مدنهم بمساحات مفتوحة وحدائق، مما يسمح بالتفاعل مع الطبيعة وتوفير الاتصال بين البيئة المبنية والعالم الطبيعي.</a:t>
            </a:r>
            <a:endParaRPr lang="fr-FR" dirty="0"/>
          </a:p>
        </p:txBody>
      </p:sp>
    </p:spTree>
    <p:extLst>
      <p:ext uri="{BB962C8B-B14F-4D97-AF65-F5344CB8AC3E}">
        <p14:creationId xmlns:p14="http://schemas.microsoft.com/office/powerpoint/2010/main" val="817888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err="1" smtClean="0"/>
              <a:t>تماتيل</a:t>
            </a:r>
            <a:r>
              <a:rPr lang="ar-DZ" dirty="0" smtClean="0"/>
              <a:t> فينيقية في قرطاج</a:t>
            </a:r>
            <a:endParaRPr lang="fr-FR" dirty="0"/>
          </a:p>
        </p:txBody>
      </p:sp>
      <p:pic>
        <p:nvPicPr>
          <p:cNvPr id="4" name="Espace réservé du contenu 3"/>
          <p:cNvPicPr>
            <a:picLocks noGrp="1" noChangeAspect="1"/>
          </p:cNvPicPr>
          <p:nvPr>
            <p:ph idx="1"/>
          </p:nvPr>
        </p:nvPicPr>
        <p:blipFill>
          <a:blip r:embed="rId2"/>
          <a:stretch>
            <a:fillRect/>
          </a:stretch>
        </p:blipFill>
        <p:spPr>
          <a:xfrm>
            <a:off x="966650" y="1825625"/>
            <a:ext cx="9431383" cy="4351338"/>
          </a:xfrm>
          <a:prstGeom prst="rect">
            <a:avLst/>
          </a:prstGeom>
        </p:spPr>
      </p:pic>
    </p:spTree>
    <p:extLst>
      <p:ext uri="{BB962C8B-B14F-4D97-AF65-F5344CB8AC3E}">
        <p14:creationId xmlns:p14="http://schemas.microsoft.com/office/powerpoint/2010/main" val="899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أعمدة اغريقية </a:t>
            </a:r>
            <a:r>
              <a:rPr lang="ar-DZ" dirty="0" err="1" smtClean="0"/>
              <a:t>وتاتير</a:t>
            </a:r>
            <a:r>
              <a:rPr lang="ar-DZ" dirty="0" smtClean="0"/>
              <a:t> قرطاجي</a:t>
            </a:r>
            <a:endParaRPr lang="fr-FR" dirty="0"/>
          </a:p>
        </p:txBody>
      </p:sp>
      <p:pic>
        <p:nvPicPr>
          <p:cNvPr id="4" name="Espace réservé du contenu 3"/>
          <p:cNvPicPr>
            <a:picLocks noGrp="1" noChangeAspect="1"/>
          </p:cNvPicPr>
          <p:nvPr>
            <p:ph idx="1"/>
          </p:nvPr>
        </p:nvPicPr>
        <p:blipFill>
          <a:blip r:embed="rId2"/>
          <a:stretch>
            <a:fillRect/>
          </a:stretch>
        </p:blipFill>
        <p:spPr>
          <a:xfrm>
            <a:off x="2733085" y="1917065"/>
            <a:ext cx="5640206" cy="4351338"/>
          </a:xfrm>
          <a:prstGeom prst="rect">
            <a:avLst/>
          </a:prstGeom>
        </p:spPr>
      </p:pic>
    </p:spTree>
    <p:extLst>
      <p:ext uri="{BB962C8B-B14F-4D97-AF65-F5344CB8AC3E}">
        <p14:creationId xmlns:p14="http://schemas.microsoft.com/office/powerpoint/2010/main" val="374132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أعمدة فينيقية في لبنان</a:t>
            </a:r>
            <a:endParaRPr lang="fr-FR" dirty="0"/>
          </a:p>
        </p:txBody>
      </p:sp>
      <p:pic>
        <p:nvPicPr>
          <p:cNvPr id="4" name="Espace réservé du contenu 3"/>
          <p:cNvPicPr>
            <a:picLocks noGrp="1" noChangeAspect="1"/>
          </p:cNvPicPr>
          <p:nvPr>
            <p:ph idx="1"/>
          </p:nvPr>
        </p:nvPicPr>
        <p:blipFill>
          <a:blip r:embed="rId2"/>
          <a:stretch>
            <a:fillRect/>
          </a:stretch>
        </p:blipFill>
        <p:spPr>
          <a:xfrm>
            <a:off x="2228246" y="1825625"/>
            <a:ext cx="7735507" cy="4351338"/>
          </a:xfrm>
          <a:prstGeom prst="rect">
            <a:avLst/>
          </a:prstGeom>
        </p:spPr>
      </p:pic>
    </p:spTree>
    <p:extLst>
      <p:ext uri="{BB962C8B-B14F-4D97-AF65-F5344CB8AC3E}">
        <p14:creationId xmlns:p14="http://schemas.microsoft.com/office/powerpoint/2010/main" val="421724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marL="0" indent="0" algn="r">
              <a:buNone/>
            </a:pPr>
            <a:r>
              <a:rPr lang="ar-SA" dirty="0"/>
              <a:t>الإنشاءات الحجرية مثل المسلات، والنقوش، والتماثيل، والنعوش (ومن أشهرها نعش </a:t>
            </a:r>
            <a:r>
              <a:rPr lang="ar-SA" dirty="0" err="1"/>
              <a:t>احيرام</a:t>
            </a:r>
            <a:r>
              <a:rPr lang="ar-SA" dirty="0"/>
              <a:t> ملك بيبلوس أو </a:t>
            </a:r>
            <a:r>
              <a:rPr lang="ar-SA" dirty="0" smtClean="0"/>
              <a:t>اشمون</a:t>
            </a:r>
            <a:r>
              <a:rPr lang="ar-DZ" dirty="0" smtClean="0"/>
              <a:t> </a:t>
            </a:r>
            <a:r>
              <a:rPr lang="ar-SA" dirty="0" smtClean="0"/>
              <a:t>عازر </a:t>
            </a:r>
            <a:r>
              <a:rPr lang="ar-SA" dirty="0"/>
              <a:t>ملك صيدا) التي تأثرت بالنموذج المصري، وفي وقت لاحق، بالإلهام الفني </a:t>
            </a:r>
            <a:r>
              <a:rPr lang="ar-SA" dirty="0" smtClean="0"/>
              <a:t>اليوناني</a:t>
            </a:r>
            <a:r>
              <a:rPr lang="ar-DZ" dirty="0" smtClean="0"/>
              <a:t>,</a:t>
            </a:r>
            <a:r>
              <a:rPr lang="fr-FR" dirty="0" smtClean="0"/>
              <a:t>.</a:t>
            </a:r>
            <a:endParaRPr lang="fr-FR" dirty="0"/>
          </a:p>
          <a:p>
            <a:pPr marL="0" indent="0" algn="r">
              <a:buNone/>
            </a:pPr>
            <a:endParaRPr lang="fr-FR" dirty="0"/>
          </a:p>
        </p:txBody>
      </p:sp>
    </p:spTree>
    <p:extLst>
      <p:ext uri="{BB962C8B-B14F-4D97-AF65-F5344CB8AC3E}">
        <p14:creationId xmlns:p14="http://schemas.microsoft.com/office/powerpoint/2010/main" val="4121660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صناعة الزجاج:</a:t>
            </a:r>
            <a:endParaRPr lang="fr-FR" dirty="0"/>
          </a:p>
        </p:txBody>
      </p:sp>
      <p:sp>
        <p:nvSpPr>
          <p:cNvPr id="3" name="Espace réservé du contenu 2"/>
          <p:cNvSpPr>
            <a:spLocks noGrp="1"/>
          </p:cNvSpPr>
          <p:nvPr>
            <p:ph idx="1"/>
          </p:nvPr>
        </p:nvSpPr>
        <p:spPr/>
        <p:txBody>
          <a:bodyPr/>
          <a:lstStyle/>
          <a:p>
            <a:pPr algn="just" rtl="1"/>
            <a:r>
              <a:rPr lang="ar-DZ" dirty="0"/>
              <a:t>صَنًعَ الفينيقيون الأكواب والزجاجات وقوارير المراهم. في حين صناعة الخرز الزجاجي والمعلقات كانت مخصصة للمواد الفاخرة والمجوهرات.</a:t>
            </a:r>
          </a:p>
          <a:p>
            <a:pPr algn="just" rtl="1"/>
            <a:r>
              <a:rPr lang="ar-DZ" dirty="0"/>
              <a:t>مع الاعتبار أن دور الفينيقيين اقتصر على العموم لتامين وضمان الاستمرارية في صناعة الزجاج، فمن الأكيد بانهم كانوا وراء اختراع طريقة الزجاج المنفوخ التي طالما كانت أخصائية صيدا. وبفضل العلاقات التجارية التي ربطت المدن الفينيقية مع سائر أنحاء العالم القديم، عُمٍمَتْ هذه الصناعة على جميع الشعوب وخاصة حوالي البحر الأبيض المتوسط.</a:t>
            </a:r>
          </a:p>
          <a:p>
            <a:pPr marL="0" indent="0" algn="just" rtl="1">
              <a:buNone/>
            </a:pPr>
            <a:endParaRPr lang="fr-FR" dirty="0"/>
          </a:p>
        </p:txBody>
      </p:sp>
    </p:spTree>
    <p:extLst>
      <p:ext uri="{BB962C8B-B14F-4D97-AF65-F5344CB8AC3E}">
        <p14:creationId xmlns:p14="http://schemas.microsoft.com/office/powerpoint/2010/main" val="367551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عمال يدوية من الزجاج"/>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72025" y="613955"/>
            <a:ext cx="5704386" cy="4558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عقد من الزجاج، متحف اللوف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14400"/>
            <a:ext cx="2381250" cy="425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ar-DZ" dirty="0" smtClean="0"/>
              <a:t>تنسب هذه الحضارة </a:t>
            </a:r>
            <a:r>
              <a:rPr lang="ar-DZ" dirty="0" err="1" smtClean="0"/>
              <a:t>للفينيقيون</a:t>
            </a:r>
            <a:r>
              <a:rPr lang="ar-DZ" dirty="0" smtClean="0"/>
              <a:t> الذين كانوا يعيشون في "فينيقيا"، وهي منطقة تتوافق مع المناطق الساحلية لدول سوريا، لبنان وفلسطين. ُ لطالما كانت فينيقيا مقسمة بين عدة مدن همها: ا رواد، جبيل، صيدا، صور</a:t>
            </a:r>
            <a:endParaRPr lang="fr-FR" dirty="0"/>
          </a:p>
        </p:txBody>
      </p:sp>
    </p:spTree>
    <p:extLst>
      <p:ext uri="{BB962C8B-B14F-4D97-AF65-F5344CB8AC3E}">
        <p14:creationId xmlns:p14="http://schemas.microsoft.com/office/powerpoint/2010/main" val="191915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881052" y="1825625"/>
            <a:ext cx="8725988" cy="4351338"/>
          </a:xfrm>
          <a:prstGeom prst="rect">
            <a:avLst/>
          </a:prstGeom>
        </p:spPr>
      </p:pic>
    </p:spTree>
    <p:extLst>
      <p:ext uri="{BB962C8B-B14F-4D97-AF65-F5344CB8AC3E}">
        <p14:creationId xmlns:p14="http://schemas.microsoft.com/office/powerpoint/2010/main" val="2353040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431074"/>
            <a:ext cx="10515600" cy="5745889"/>
          </a:xfrm>
        </p:spPr>
        <p:txBody>
          <a:bodyPr>
            <a:normAutofit lnSpcReduction="10000"/>
          </a:bodyPr>
          <a:lstStyle/>
          <a:p>
            <a:pPr marL="0" indent="0" algn="just" rtl="1">
              <a:buNone/>
            </a:pPr>
            <a:r>
              <a:rPr lang="ar-DZ" dirty="0" smtClean="0"/>
              <a:t>الفينيقيون:</a:t>
            </a:r>
          </a:p>
          <a:p>
            <a:pPr marL="0" indent="0" algn="just" rtl="1">
              <a:buNone/>
            </a:pPr>
            <a:r>
              <a:rPr lang="ar-SA" dirty="0"/>
              <a:t>الفينيقيون هُم في الأساس مجموعات من القبائل الكنعانية التي استقرّت منذ الألف الثالث قبل الميلاد على السواحل الشرقية للبحر </a:t>
            </a:r>
            <a:r>
              <a:rPr lang="ar-SA" dirty="0" smtClean="0"/>
              <a:t>المتوسّط</a:t>
            </a:r>
            <a:r>
              <a:rPr lang="ar-DZ" dirty="0" smtClean="0"/>
              <a:t>,</a:t>
            </a:r>
            <a:r>
              <a:rPr lang="ar-SA" dirty="0"/>
              <a:t> تسمية “الفينيقيين” فمن المُرجّح أنّها أُطلقَت على البلاد التي شهدت ولادة الأرجوان الذي عرفته مُدُن الساحل، وأطلقه اليونانيون على العاملين بهذه التجارة</a:t>
            </a:r>
            <a:r>
              <a:rPr lang="fr-FR" dirty="0" smtClean="0"/>
              <a:t>.</a:t>
            </a:r>
            <a:r>
              <a:rPr lang="ar-SA" dirty="0"/>
              <a:t> أنشأ الفينيقيون حوالى 25 مدينة كانت في معظمها مستقلةً الواحدة منها عن الأخرى، وكان أشهر هذه المُدُن: </a:t>
            </a:r>
            <a:r>
              <a:rPr lang="ar-SA" dirty="0" smtClean="0"/>
              <a:t>صور</a:t>
            </a:r>
            <a:r>
              <a:rPr lang="ar-DZ" dirty="0" smtClean="0"/>
              <a:t>،</a:t>
            </a:r>
            <a:r>
              <a:rPr lang="ar-SA" dirty="0" smtClean="0"/>
              <a:t>صيدا وأرواد </a:t>
            </a:r>
            <a:r>
              <a:rPr lang="ar-DZ" dirty="0" smtClean="0"/>
              <a:t>و</a:t>
            </a:r>
            <a:r>
              <a:rPr lang="ar-SA" dirty="0" smtClean="0"/>
              <a:t>أوغاريت</a:t>
            </a:r>
            <a:r>
              <a:rPr lang="ar-DZ" dirty="0" smtClean="0"/>
              <a:t>,</a:t>
            </a:r>
            <a:r>
              <a:rPr lang="fr-FR" dirty="0" smtClean="0"/>
              <a:t> </a:t>
            </a:r>
            <a:r>
              <a:rPr lang="ar-SA" dirty="0" smtClean="0"/>
              <a:t>وهناك </a:t>
            </a:r>
            <a:r>
              <a:rPr lang="ar-SA" dirty="0"/>
              <a:t>أيضًا مدن فينيقية أخرى ما زالت حتى اليوم تحمل اسمها الفينيقي كاملاً أو مُحرّفًا ومنها: عكا</a:t>
            </a:r>
            <a:r>
              <a:rPr lang="ar-SA" dirty="0" smtClean="0"/>
              <a:t>، </a:t>
            </a:r>
            <a:r>
              <a:rPr lang="ar-SA" dirty="0"/>
              <a:t>بيروت، </a:t>
            </a:r>
            <a:r>
              <a:rPr lang="ar-SA" dirty="0" smtClean="0"/>
              <a:t>وطرابلس</a:t>
            </a:r>
            <a:r>
              <a:rPr lang="fr-FR" dirty="0" smtClean="0"/>
              <a:t>.</a:t>
            </a:r>
            <a:endParaRPr lang="ar-DZ" dirty="0" smtClean="0"/>
          </a:p>
          <a:p>
            <a:pPr marL="0" indent="0" algn="just" rtl="1">
              <a:buNone/>
            </a:pPr>
            <a:r>
              <a:rPr lang="ar-SA" dirty="0"/>
              <a:t>تأثّر الفينيقيون بالكتابات التي سبقت أبجديتهم وهي الكتابة الهيروغليفية التي اعتمدها المصريون والكتابة المسمارية التي اعتمدها سكان بلاد ما بين النهرين وكلتاهما معقّدتان. فبَسّط الفينيقيون في جبيل الكتابة الهيروغليفية بأبجديةٍ مبتكرةٍ، رموزها سهلة الكتابة، كما بَسّط الفينيقيون في أوغاريت الكتابة المسمارية</a:t>
            </a:r>
            <a:r>
              <a:rPr lang="fr-FR" dirty="0" smtClean="0"/>
              <a:t>.</a:t>
            </a:r>
            <a:r>
              <a:rPr lang="ar-DZ" dirty="0" smtClean="0"/>
              <a:t>،اد</a:t>
            </a:r>
            <a:r>
              <a:rPr lang="fr-FR" dirty="0" smtClean="0"/>
              <a:t> </a:t>
            </a:r>
            <a:r>
              <a:rPr lang="ar-SA" dirty="0" smtClean="0"/>
              <a:t>لم </a:t>
            </a:r>
            <a:r>
              <a:rPr lang="ar-SA" dirty="0"/>
              <a:t>تكن الأبجدية الفينيقية مجرّد صورة مختزلة أو رسم يرمز إلى شيءٍ، إنّما كانت اختراعًا واستنباطًا واصطلاحًا علّمه الفينيقيون بعد ذلك إلى </a:t>
            </a:r>
            <a:r>
              <a:rPr lang="ar-SA" dirty="0" err="1"/>
              <a:t>اليونانن</a:t>
            </a:r>
            <a:r>
              <a:rPr lang="ar-SA" dirty="0"/>
              <a:t> الذين نشروها في سائر أقطار العالم، ولذلك أطلق العلماء على الأبجدية الفينيقية </a:t>
            </a:r>
            <a:r>
              <a:rPr lang="ar-SA" dirty="0" err="1"/>
              <a:t>إسم</a:t>
            </a:r>
            <a:r>
              <a:rPr lang="ar-SA" dirty="0"/>
              <a:t> “أم الأبجديات في العالم</a:t>
            </a:r>
            <a:r>
              <a:rPr lang="fr-FR" dirty="0"/>
              <a:t>”.</a:t>
            </a:r>
          </a:p>
          <a:p>
            <a:pPr algn="just" rtl="1"/>
            <a:endParaRPr lang="fr-FR" dirty="0"/>
          </a:p>
          <a:p>
            <a:pPr marL="0" indent="0" algn="just" rtl="1">
              <a:buNone/>
            </a:pPr>
            <a:endParaRPr lang="fr-FR" dirty="0"/>
          </a:p>
        </p:txBody>
      </p:sp>
    </p:spTree>
    <p:extLst>
      <p:ext uri="{BB962C8B-B14F-4D97-AF65-F5344CB8AC3E}">
        <p14:creationId xmlns:p14="http://schemas.microsoft.com/office/powerpoint/2010/main" val="302942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smtClean="0"/>
              <a:t>الديانة:</a:t>
            </a:r>
            <a:endParaRPr lang="fr-FR" dirty="0"/>
          </a:p>
        </p:txBody>
      </p:sp>
      <p:sp>
        <p:nvSpPr>
          <p:cNvPr id="3" name="Espace réservé du contenu 2"/>
          <p:cNvSpPr>
            <a:spLocks noGrp="1"/>
          </p:cNvSpPr>
          <p:nvPr>
            <p:ph idx="1"/>
          </p:nvPr>
        </p:nvSpPr>
        <p:spPr/>
        <p:txBody>
          <a:bodyPr>
            <a:normAutofit lnSpcReduction="10000"/>
          </a:bodyPr>
          <a:lstStyle/>
          <a:p>
            <a:pPr marL="0" indent="0" algn="just" rtl="1">
              <a:buNone/>
            </a:pPr>
            <a:r>
              <a:rPr lang="ar-DZ" dirty="0" smtClean="0"/>
              <a:t>كانت </a:t>
            </a:r>
            <a:r>
              <a:rPr lang="ar-DZ" dirty="0"/>
              <a:t>فكرة الخلق والوجود بالنسبة لهم مختلفة عن سائر الحضارات إلى حد ما؛ ففي نظرهم إن الوجود عموما كان هواءً سميكا، ثم تحول إلى ريح نشأت فيها (الشهوة)، بعد ذلك تشكلت البيضة التي تكونت داخلها جميع المخلوقات، لكن الطقوس الدينية للفينيقيين تختلف من مدينة إلى أخرى، فقد اشتركوا جميعهم تجاه فكرة تقديس الظواهر </a:t>
            </a:r>
            <a:r>
              <a:rPr lang="ar-DZ" dirty="0" smtClean="0"/>
              <a:t>الطبيعية وكان لكل مدينة الاه, </a:t>
            </a:r>
            <a:r>
              <a:rPr lang="ar-SA" dirty="0" smtClean="0"/>
              <a:t>فقد </a:t>
            </a:r>
            <a:r>
              <a:rPr lang="ar-SA" dirty="0"/>
              <a:t>عَبَد الفينيقيون، كغيرهم من الشعوب القديمة، مظاهر الطبيعة كالشمس والقمر، ولاحظوا تقلّبات الطقس وتعاقب الفصول فنسبوا ذلك إلى قوى خارقة وخفية عجزوا عن تفسيرها فألهوها واحترموها ومنها الهواء والبحر والنهر والغيم والمطر والبرق والرعد. ومن أبرز مظاهر العبادة عند الفينيقيين أنها كانت تدور حول الخصب وعبادته، والبكاء والنواح على موت إلهة الخضرة عشتروت أيام الصيف، والابتهاج بقيامة الإله بَعل من الموت عندما تهطل الأمطار</a:t>
            </a:r>
            <a:r>
              <a:rPr lang="fr-FR" dirty="0"/>
              <a:t>.</a:t>
            </a:r>
          </a:p>
          <a:p>
            <a:pPr marL="0" indent="0" algn="r" rtl="1">
              <a:buNone/>
            </a:pPr>
            <a:r>
              <a:rPr lang="ar-DZ" dirty="0" smtClean="0"/>
              <a:t/>
            </a:r>
            <a:br>
              <a:rPr lang="ar-DZ" dirty="0" smtClean="0"/>
            </a:br>
            <a:endParaRPr lang="fr-FR" dirty="0"/>
          </a:p>
        </p:txBody>
      </p:sp>
    </p:spTree>
    <p:extLst>
      <p:ext uri="{BB962C8B-B14F-4D97-AF65-F5344CB8AC3E}">
        <p14:creationId xmlns:p14="http://schemas.microsoft.com/office/powerpoint/2010/main" val="424407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DZ" dirty="0" smtClean="0"/>
              <a:t>المدينة الفينيقية</a:t>
            </a:r>
            <a:endParaRPr lang="fr-FR" dirty="0"/>
          </a:p>
        </p:txBody>
      </p:sp>
      <p:sp>
        <p:nvSpPr>
          <p:cNvPr id="3" name="Espace réservé du contenu 2"/>
          <p:cNvSpPr>
            <a:spLocks noGrp="1"/>
          </p:cNvSpPr>
          <p:nvPr>
            <p:ph idx="1"/>
          </p:nvPr>
        </p:nvSpPr>
        <p:spPr/>
        <p:txBody>
          <a:bodyPr/>
          <a:lstStyle/>
          <a:p>
            <a:pPr algn="just" rtl="1"/>
            <a:r>
              <a:rPr lang="ar-SA" dirty="0"/>
              <a:t>كان تنظيم المستوطنة الفينيقية يدور حول هندسة ثابتة ومتناسقة. تتألف نواة المدينة من الأكروبوليس المحاط بالجدران، ومن ثم تتفرع الشوارع، وأنحاء الأحياء السكنية، والمباني الدينية وأماكن للأنشطة التجارية والصناعية</a:t>
            </a:r>
            <a:r>
              <a:rPr lang="fr-FR" dirty="0"/>
              <a:t>.</a:t>
            </a:r>
          </a:p>
          <a:p>
            <a:pPr marL="0" indent="0" algn="just" rtl="1">
              <a:buNone/>
            </a:pPr>
            <a:r>
              <a:rPr lang="ar-SA" dirty="0"/>
              <a:t>بنيت الأماكن المقدسة، في بعض الحالات، في مراكز مخصصة من المدينة (معبد أشمون، بستان الشيخ نبوي، صيدا, أو المعبد الفينيقي في مدينة صور من نهاية الفترة الفارسية)، التي أصبحت بذلك "ركن ديني" أو "حي </a:t>
            </a:r>
            <a:r>
              <a:rPr lang="ar-SA" dirty="0" smtClean="0"/>
              <a:t>مق</a:t>
            </a:r>
            <a:r>
              <a:rPr lang="ar-DZ" dirty="0" smtClean="0"/>
              <a:t>,</a:t>
            </a:r>
            <a:r>
              <a:rPr lang="ar-SA" dirty="0" smtClean="0"/>
              <a:t>دس</a:t>
            </a:r>
            <a:r>
              <a:rPr lang="ar-SA" dirty="0"/>
              <a:t>". أما المدافن فتواجدت غالبا خارج أماكن </a:t>
            </a:r>
            <a:r>
              <a:rPr lang="ar-SA" dirty="0" smtClean="0"/>
              <a:t>المعيشة</a:t>
            </a:r>
            <a:r>
              <a:rPr lang="ar-DZ" dirty="0" smtClean="0"/>
              <a:t>,</a:t>
            </a:r>
            <a:endParaRPr lang="fr-FR" dirty="0"/>
          </a:p>
        </p:txBody>
      </p:sp>
    </p:spTree>
    <p:extLst>
      <p:ext uri="{BB962C8B-B14F-4D97-AF65-F5344CB8AC3E}">
        <p14:creationId xmlns:p14="http://schemas.microsoft.com/office/powerpoint/2010/main" val="102821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969316"/>
            <a:ext cx="10515600" cy="4351338"/>
          </a:xfrm>
        </p:spPr>
        <p:txBody>
          <a:bodyPr>
            <a:normAutofit lnSpcReduction="10000"/>
          </a:bodyPr>
          <a:lstStyle/>
          <a:p>
            <a:pPr marL="0" indent="0" algn="just" rtl="1">
              <a:buNone/>
            </a:pPr>
            <a:r>
              <a:rPr lang="ar-DZ" dirty="0">
                <a:solidFill>
                  <a:srgbClr val="252C2F"/>
                </a:solidFill>
                <a:latin typeface="Simplified Arabic" panose="02020603050405020304" pitchFamily="18" charset="-78"/>
                <a:cs typeface="Simplified Arabic" panose="02020603050405020304" pitchFamily="18" charset="-78"/>
              </a:rPr>
              <a:t>وتميّز الفينيقيون بالميل إلى فن العمارة الدينية والمدنية والجنائزية. ويعد قصر </a:t>
            </a:r>
            <a:r>
              <a:rPr lang="ar-DZ" dirty="0" err="1">
                <a:solidFill>
                  <a:srgbClr val="252C2F"/>
                </a:solidFill>
                <a:latin typeface="Simplified Arabic" panose="02020603050405020304" pitchFamily="18" charset="-78"/>
                <a:cs typeface="Simplified Arabic" panose="02020603050405020304" pitchFamily="18" charset="-78"/>
              </a:rPr>
              <a:t>أغاريت</a:t>
            </a:r>
            <a:r>
              <a:rPr lang="ar-DZ" dirty="0">
                <a:solidFill>
                  <a:srgbClr val="252C2F"/>
                </a:solidFill>
                <a:latin typeface="Simplified Arabic" panose="02020603050405020304" pitchFamily="18" charset="-78"/>
                <a:cs typeface="Simplified Arabic" panose="02020603050405020304" pitchFamily="18" charset="-78"/>
              </a:rPr>
              <a:t> من أجمل منجزات العمارة المدنية الفينيقية، إضافة إلى روائع العمارة الدينية الفينيقية كمعبد بعل ومعبد دجن في </a:t>
            </a:r>
            <a:r>
              <a:rPr lang="ar-DZ" dirty="0" err="1">
                <a:solidFill>
                  <a:srgbClr val="252C2F"/>
                </a:solidFill>
                <a:latin typeface="Simplified Arabic" panose="02020603050405020304" pitchFamily="18" charset="-78"/>
                <a:cs typeface="Simplified Arabic" panose="02020603050405020304" pitchFamily="18" charset="-78"/>
              </a:rPr>
              <a:t>أغاريت</a:t>
            </a:r>
            <a:r>
              <a:rPr lang="ar-DZ" dirty="0">
                <a:solidFill>
                  <a:srgbClr val="252C2F"/>
                </a:solidFill>
                <a:latin typeface="Simplified Arabic" panose="02020603050405020304" pitchFamily="18" charset="-78"/>
                <a:cs typeface="Simplified Arabic" panose="02020603050405020304" pitchFamily="18" charset="-78"/>
              </a:rPr>
              <a:t>، ومعبد حصن سليمان في محافظة طرطوس ومعبد جوبيتير ومعبد باخوس في بعلبك</a:t>
            </a:r>
            <a:r>
              <a:rPr lang="ar-DZ" dirty="0" smtClean="0">
                <a:solidFill>
                  <a:srgbClr val="252C2F"/>
                </a:solidFill>
                <a:latin typeface="Simplified Arabic" panose="02020603050405020304" pitchFamily="18" charset="-78"/>
                <a:cs typeface="Simplified Arabic" panose="02020603050405020304" pitchFamily="18" charset="-78"/>
              </a:rPr>
              <a:t>.</a:t>
            </a:r>
          </a:p>
          <a:p>
            <a:pPr marL="0" indent="0" algn="just" rtl="1">
              <a:buNone/>
            </a:pPr>
            <a:r>
              <a:rPr lang="ar-DZ" dirty="0">
                <a:solidFill>
                  <a:srgbClr val="252C2F"/>
                </a:solidFill>
                <a:latin typeface="Simplified Arabic" panose="02020603050405020304" pitchFamily="18" charset="-78"/>
                <a:cs typeface="Simplified Arabic" panose="02020603050405020304" pitchFamily="18" charset="-78"/>
              </a:rPr>
              <a:t>وتدل المنحوتات الفينيقية على أن فن النحت كان ذا وظيفة روحية </a:t>
            </a:r>
            <a:r>
              <a:rPr lang="ar-DZ" dirty="0" smtClean="0">
                <a:solidFill>
                  <a:srgbClr val="252C2F"/>
                </a:solidFill>
                <a:latin typeface="Simplified Arabic" panose="02020603050405020304" pitchFamily="18" charset="-78"/>
                <a:cs typeface="Simplified Arabic" panose="02020603050405020304" pitchFamily="18" charset="-78"/>
              </a:rPr>
              <a:t>تهدف </a:t>
            </a:r>
            <a:r>
              <a:rPr lang="ar-DZ" dirty="0">
                <a:solidFill>
                  <a:srgbClr val="252C2F"/>
                </a:solidFill>
                <a:latin typeface="Simplified Arabic" panose="02020603050405020304" pitchFamily="18" charset="-78"/>
                <a:cs typeface="Simplified Arabic" panose="02020603050405020304" pitchFamily="18" charset="-78"/>
              </a:rPr>
              <a:t>إلى تجسيد مفاهيم الأرباب الفينيقيين مثل: «إيل» سيد الأرباب، ويبدو جالساً على عرشه يبارك بيده اليمنى، و«عليان بعل» الذي يجسد فكرة الخصب، و«عشتار» ربة الحب والحرب تبدو منتصبة فوق الأسد، و«أدونيس» يجسد فكرة الموت والعودة إلى الحياة وتجددها، وكان لهذه الأسطورة الفينيقية أثرها الكبير في الأدب العالمي كشعر ميلتون </a:t>
            </a:r>
            <a:r>
              <a:rPr lang="fr-FR" dirty="0">
                <a:solidFill>
                  <a:srgbClr val="252C2F"/>
                </a:solidFill>
                <a:latin typeface="Helvetica" panose="020B0604020202020204" pitchFamily="34" charset="0"/>
              </a:rPr>
              <a:t>Milton</a:t>
            </a:r>
            <a:r>
              <a:rPr lang="fr-FR" dirty="0">
                <a:solidFill>
                  <a:srgbClr val="252C2F"/>
                </a:solidFill>
                <a:latin typeface="Simplified Arabic" panose="02020603050405020304" pitchFamily="18" charset="-78"/>
                <a:cs typeface="Simplified Arabic" panose="02020603050405020304" pitchFamily="18" charset="-78"/>
              </a:rPr>
              <a:t> </a:t>
            </a:r>
            <a:r>
              <a:rPr lang="ar-DZ" dirty="0">
                <a:solidFill>
                  <a:srgbClr val="252C2F"/>
                </a:solidFill>
                <a:latin typeface="Simplified Arabic" panose="02020603050405020304" pitchFamily="18" charset="-78"/>
                <a:cs typeface="Simplified Arabic" panose="02020603050405020304" pitchFamily="18" charset="-78"/>
              </a:rPr>
              <a:t>وغيره، وما ترمز إليه أزهار شقائق النعمان. </a:t>
            </a:r>
            <a:r>
              <a:rPr lang="ar-DZ" dirty="0" err="1">
                <a:solidFill>
                  <a:srgbClr val="252C2F"/>
                </a:solidFill>
                <a:latin typeface="Simplified Arabic" panose="02020603050405020304" pitchFamily="18" charset="-78"/>
                <a:cs typeface="Simplified Arabic" panose="02020603050405020304" pitchFamily="18" charset="-78"/>
              </a:rPr>
              <a:t>و«عنات</a:t>
            </a:r>
            <a:r>
              <a:rPr lang="ar-DZ" dirty="0">
                <a:solidFill>
                  <a:srgbClr val="252C2F"/>
                </a:solidFill>
                <a:latin typeface="Simplified Arabic" panose="02020603050405020304" pitchFamily="18" charset="-78"/>
                <a:cs typeface="Simplified Arabic" panose="02020603050405020304" pitchFamily="18" charset="-78"/>
              </a:rPr>
              <a:t>» أخت بعل الحريصة عليه تبدو واقفة تبارك بيدها اليمنى، </a:t>
            </a:r>
            <a:r>
              <a:rPr lang="ar-DZ" dirty="0" err="1">
                <a:solidFill>
                  <a:srgbClr val="252C2F"/>
                </a:solidFill>
                <a:latin typeface="Simplified Arabic" panose="02020603050405020304" pitchFamily="18" charset="-78"/>
                <a:cs typeface="Simplified Arabic" panose="02020603050405020304" pitchFamily="18" charset="-78"/>
              </a:rPr>
              <a:t>و«ملقارت</a:t>
            </a:r>
            <a:r>
              <a:rPr lang="ar-DZ" dirty="0">
                <a:solidFill>
                  <a:srgbClr val="252C2F"/>
                </a:solidFill>
                <a:latin typeface="Simplified Arabic" panose="02020603050405020304" pitchFamily="18" charset="-78"/>
                <a:cs typeface="Simplified Arabic" panose="02020603050405020304" pitchFamily="18" charset="-78"/>
              </a:rPr>
              <a:t>» الرب الفينيقي، وغيره من الأرباب الذين أوحوا إلى الفنانين بقصصهم الأسطورية فخلّدوها بروائعهم الفنية المختلفة.</a:t>
            </a:r>
            <a:endParaRPr lang="fr-FR" dirty="0"/>
          </a:p>
        </p:txBody>
      </p:sp>
    </p:spTree>
    <p:extLst>
      <p:ext uri="{BB962C8B-B14F-4D97-AF65-F5344CB8AC3E}">
        <p14:creationId xmlns:p14="http://schemas.microsoft.com/office/powerpoint/2010/main" val="174553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عرش عشتروت في معبد اشمون</a:t>
            </a:r>
            <a:endParaRPr lang="fr-FR" dirty="0"/>
          </a:p>
        </p:txBody>
      </p:sp>
      <p:pic>
        <p:nvPicPr>
          <p:cNvPr id="4" name="Espace réservé du contenu 3"/>
          <p:cNvPicPr>
            <a:picLocks noGrp="1" noChangeAspect="1"/>
          </p:cNvPicPr>
          <p:nvPr>
            <p:ph idx="1"/>
          </p:nvPr>
        </p:nvPicPr>
        <p:blipFill>
          <a:blip r:embed="rId2"/>
          <a:stretch>
            <a:fillRect/>
          </a:stretch>
        </p:blipFill>
        <p:spPr>
          <a:xfrm>
            <a:off x="1136469" y="1825625"/>
            <a:ext cx="9718765" cy="4351338"/>
          </a:xfrm>
          <a:prstGeom prst="rect">
            <a:avLst/>
          </a:prstGeom>
        </p:spPr>
      </p:pic>
    </p:spTree>
    <p:extLst>
      <p:ext uri="{BB962C8B-B14F-4D97-AF65-F5344CB8AC3E}">
        <p14:creationId xmlns:p14="http://schemas.microsoft.com/office/powerpoint/2010/main" val="99890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راس ثور من معبد اشمون</a:t>
            </a:r>
            <a:endParaRPr lang="fr-FR" dirty="0"/>
          </a:p>
        </p:txBody>
      </p:sp>
      <p:pic>
        <p:nvPicPr>
          <p:cNvPr id="4" name="Espace réservé du contenu 3"/>
          <p:cNvPicPr>
            <a:picLocks noGrp="1" noChangeAspect="1"/>
          </p:cNvPicPr>
          <p:nvPr>
            <p:ph idx="1"/>
          </p:nvPr>
        </p:nvPicPr>
        <p:blipFill>
          <a:blip r:embed="rId2"/>
          <a:stretch>
            <a:fillRect/>
          </a:stretch>
        </p:blipFill>
        <p:spPr>
          <a:xfrm>
            <a:off x="992777" y="1825625"/>
            <a:ext cx="10920549" cy="4351338"/>
          </a:xfrm>
          <a:prstGeom prst="rect">
            <a:avLst/>
          </a:prstGeom>
        </p:spPr>
      </p:pic>
    </p:spTree>
    <p:extLst>
      <p:ext uri="{BB962C8B-B14F-4D97-AF65-F5344CB8AC3E}">
        <p14:creationId xmlns:p14="http://schemas.microsoft.com/office/powerpoint/2010/main" val="1851091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نحت عاجي لألاه الشمس داخل زهرة اللوتس</a:t>
            </a:r>
            <a:endParaRPr lang="fr-FR" dirty="0"/>
          </a:p>
        </p:txBody>
      </p:sp>
      <p:pic>
        <p:nvPicPr>
          <p:cNvPr id="4" name="Espace réservé du contenu 3"/>
          <p:cNvPicPr>
            <a:picLocks noGrp="1" noChangeAspect="1"/>
          </p:cNvPicPr>
          <p:nvPr>
            <p:ph idx="1"/>
          </p:nvPr>
        </p:nvPicPr>
        <p:blipFill>
          <a:blip r:embed="rId2"/>
          <a:stretch>
            <a:fillRect/>
          </a:stretch>
        </p:blipFill>
        <p:spPr>
          <a:xfrm>
            <a:off x="418011" y="1825625"/>
            <a:ext cx="10489475" cy="4351338"/>
          </a:xfrm>
          <a:prstGeom prst="rect">
            <a:avLst/>
          </a:prstGeom>
        </p:spPr>
      </p:pic>
    </p:spTree>
    <p:extLst>
      <p:ext uri="{BB962C8B-B14F-4D97-AF65-F5344CB8AC3E}">
        <p14:creationId xmlns:p14="http://schemas.microsoft.com/office/powerpoint/2010/main" val="21114356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834</Words>
  <Application>Microsoft Office PowerPoint</Application>
  <PresentationFormat>Grand écran</PresentationFormat>
  <Paragraphs>27</Paragraphs>
  <Slides>19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Arial</vt:lpstr>
      <vt:lpstr>Calibri</vt:lpstr>
      <vt:lpstr>Calibri Light</vt:lpstr>
      <vt:lpstr>Helvetica</vt:lpstr>
      <vt:lpstr>Simplified Arabic</vt:lpstr>
      <vt:lpstr>Times New Roman</vt:lpstr>
      <vt:lpstr>Thème Office</vt:lpstr>
      <vt:lpstr>الفنون الفينيقية و القرطاجية</vt:lpstr>
      <vt:lpstr>Présentation PowerPoint</vt:lpstr>
      <vt:lpstr>Présentation PowerPoint</vt:lpstr>
      <vt:lpstr>الديانة:</vt:lpstr>
      <vt:lpstr>المدينة الفينيقية</vt:lpstr>
      <vt:lpstr>Présentation PowerPoint</vt:lpstr>
      <vt:lpstr>عرش عشتروت في معبد اشمون</vt:lpstr>
      <vt:lpstr>راس ثور من معبد اشمون</vt:lpstr>
      <vt:lpstr>نحت عاجي لألاه الشمس داخل زهرة اللوتس</vt:lpstr>
      <vt:lpstr>قلادة دهبية</vt:lpstr>
      <vt:lpstr>قناع فينيقي</vt:lpstr>
      <vt:lpstr>العمارة القرطاجية</vt:lpstr>
      <vt:lpstr>تماتيل فينيقية في قرطاج</vt:lpstr>
      <vt:lpstr>أعمدة اغريقية وتاتير قرطاجي</vt:lpstr>
      <vt:lpstr>أعمدة فينيقية في لبنان</vt:lpstr>
      <vt:lpstr>Présentation PowerPoint</vt:lpstr>
      <vt:lpstr>صناعة الزجاج:</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الفنون الفينيقية و القرطاجية</dc:title>
  <dc:creator>Utilisateur Windows</dc:creator>
  <cp:lastModifiedBy>Utilisateur Windows</cp:lastModifiedBy>
  <cp:revision>14</cp:revision>
  <dcterms:created xsi:type="dcterms:W3CDTF">2025-02-18T08:59:42Z</dcterms:created>
  <dcterms:modified xsi:type="dcterms:W3CDTF">2025-02-19T07:10:16Z</dcterms:modified>
</cp:coreProperties>
</file>