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4"/>
  </p:notesMasterIdLst>
  <p:sldIdLst>
    <p:sldId id="295" r:id="rId2"/>
    <p:sldId id="345" r:id="rId3"/>
    <p:sldId id="303" r:id="rId4"/>
    <p:sldId id="306" r:id="rId5"/>
    <p:sldId id="387" r:id="rId6"/>
    <p:sldId id="337" r:id="rId7"/>
    <p:sldId id="304" r:id="rId8"/>
    <p:sldId id="388" r:id="rId9"/>
    <p:sldId id="389" r:id="rId10"/>
    <p:sldId id="390" r:id="rId11"/>
    <p:sldId id="339" r:id="rId12"/>
    <p:sldId id="305" r:id="rId13"/>
    <p:sldId id="308" r:id="rId14"/>
    <p:sldId id="385" r:id="rId15"/>
    <p:sldId id="309" r:id="rId16"/>
    <p:sldId id="321" r:id="rId17"/>
    <p:sldId id="328" r:id="rId18"/>
    <p:sldId id="332" r:id="rId19"/>
    <p:sldId id="322" r:id="rId20"/>
    <p:sldId id="341" r:id="rId21"/>
    <p:sldId id="313" r:id="rId22"/>
    <p:sldId id="335" r:id="rId23"/>
    <p:sldId id="348" r:id="rId24"/>
    <p:sldId id="314" r:id="rId25"/>
    <p:sldId id="333" r:id="rId26"/>
    <p:sldId id="346" r:id="rId27"/>
    <p:sldId id="384" r:id="rId28"/>
    <p:sldId id="361" r:id="rId29"/>
    <p:sldId id="316" r:id="rId30"/>
    <p:sldId id="350" r:id="rId31"/>
    <p:sldId id="351" r:id="rId32"/>
    <p:sldId id="323" r:id="rId33"/>
    <p:sldId id="382" r:id="rId34"/>
    <p:sldId id="354" r:id="rId35"/>
    <p:sldId id="391" r:id="rId36"/>
    <p:sldId id="363" r:id="rId37"/>
    <p:sldId id="366" r:id="rId38"/>
    <p:sldId id="368" r:id="rId39"/>
    <p:sldId id="369" r:id="rId40"/>
    <p:sldId id="371" r:id="rId41"/>
    <p:sldId id="370" r:id="rId42"/>
    <p:sldId id="373" r:id="rId43"/>
    <p:sldId id="364" r:id="rId44"/>
    <p:sldId id="365" r:id="rId45"/>
    <p:sldId id="375" r:id="rId46"/>
    <p:sldId id="376" r:id="rId47"/>
    <p:sldId id="377" r:id="rId48"/>
    <p:sldId id="378" r:id="rId49"/>
    <p:sldId id="379" r:id="rId50"/>
    <p:sldId id="380" r:id="rId51"/>
    <p:sldId id="357" r:id="rId52"/>
    <p:sldId id="310" r:id="rId53"/>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Style moyen 2 - Accentuation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Style moyen 2 - Accentuation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3B4B98B0-60AC-42C2-AFA5-B58CD77FA1E5}" styleName="Style léger 1 - Accentuation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6559" autoAdjust="0"/>
  </p:normalViewPr>
  <p:slideViewPr>
    <p:cSldViewPr>
      <p:cViewPr varScale="1">
        <p:scale>
          <a:sx n="58" d="100"/>
          <a:sy n="58" d="100"/>
        </p:scale>
        <p:origin x="1662"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0494F5E-6DCD-4D24-8057-1FC75FF04A8F}" type="datetimeFigureOut">
              <a:rPr lang="fr-FR" smtClean="0"/>
              <a:pPr/>
              <a:t>18/01/2024</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8DAB904-253A-4459-9E9C-73DCB7318AAE}" type="slidenum">
              <a:rPr lang="fr-FR" smtClean="0"/>
              <a:pPr/>
              <a:t>‹N°›</a:t>
            </a:fld>
            <a:endParaRPr lang="fr-FR"/>
          </a:p>
        </p:txBody>
      </p:sp>
    </p:spTree>
    <p:extLst>
      <p:ext uri="{BB962C8B-B14F-4D97-AF65-F5344CB8AC3E}">
        <p14:creationId xmlns:p14="http://schemas.microsoft.com/office/powerpoint/2010/main" val="32732354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88DAB904-253A-4459-9E9C-73DCB7318AAE}" type="slidenum">
              <a:rPr lang="fr-FR" smtClean="0"/>
              <a:pPr/>
              <a:t>11</a:t>
            </a:fld>
            <a:endParaRPr lang="fr-FR"/>
          </a:p>
        </p:txBody>
      </p:sp>
    </p:spTree>
    <p:extLst>
      <p:ext uri="{BB962C8B-B14F-4D97-AF65-F5344CB8AC3E}">
        <p14:creationId xmlns:p14="http://schemas.microsoft.com/office/powerpoint/2010/main" val="39390462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sz="1200" b="0" i="0" kern="1200" dirty="0">
                <a:solidFill>
                  <a:schemeClr val="tx1"/>
                </a:solidFill>
                <a:latin typeface="+mn-lt"/>
                <a:ea typeface="+mn-ea"/>
                <a:cs typeface="+mn-cs"/>
              </a:rPr>
              <a:t>L'algorithme de recherche en profondeur d'abord démarre de la racine, explore le premier chemin de ses successeurs (une branche de l'arbre du haut vers le bas) jusqu'au moment ou le sommet n'a plus de successeurs non visités. Ensuite il remonte d'un niveau pour vérifier s'il ne reste pas de sommets à visiter (si il ne reste plus de sommets candidats, nous fermons alors le sommet courant), et ainsi de suite.</a:t>
            </a:r>
          </a:p>
          <a:p>
            <a:r>
              <a:rPr lang="fr-FR" sz="1200" b="0" i="0" kern="1200" dirty="0">
                <a:solidFill>
                  <a:schemeClr val="tx1"/>
                </a:solidFill>
                <a:latin typeface="+mn-lt"/>
                <a:ea typeface="+mn-ea"/>
                <a:cs typeface="+mn-cs"/>
              </a:rPr>
              <a:t>Le fait de "marquer" un sommet pour savoir s'il a déjà été visité permet d'éviter de rentrer dans une boucle infinie, et d'éviter d'emprunter inutilement certains chemins. Nous marquons aussi chaque sommet comme "ouvert" ou "fermé" pour savoir s'il subsiste des sommets à explorer dans l'ensemble des successeurs.</a:t>
            </a:r>
          </a:p>
          <a:p>
            <a:r>
              <a:rPr lang="fr-FR" sz="1200" b="0" i="0" kern="1200" dirty="0">
                <a:solidFill>
                  <a:schemeClr val="tx1"/>
                </a:solidFill>
                <a:latin typeface="+mn-lt"/>
                <a:ea typeface="+mn-ea"/>
                <a:cs typeface="+mn-cs"/>
              </a:rPr>
              <a:t>Si notre graphe est simplement connexe mais ne possède pas de racine, nous pouvons ajouter un sommet que nous relions à chaque sommet qui ne possède pas de précédent (candidat racine d'une composante simplement connexe). Nous avons donc une racine unique. Un autre moyen plus souvent utilisé est de </a:t>
            </a:r>
            <a:r>
              <a:rPr lang="fr-FR" sz="1200" b="0" i="0" kern="1200" dirty="0" err="1">
                <a:solidFill>
                  <a:schemeClr val="tx1"/>
                </a:solidFill>
                <a:latin typeface="+mn-lt"/>
                <a:ea typeface="+mn-ea"/>
                <a:cs typeface="+mn-cs"/>
              </a:rPr>
              <a:t>re-démarrer</a:t>
            </a:r>
            <a:r>
              <a:rPr lang="fr-FR" sz="1200" b="0" i="0" kern="1200" dirty="0">
                <a:solidFill>
                  <a:schemeClr val="tx1"/>
                </a:solidFill>
                <a:latin typeface="+mn-lt"/>
                <a:ea typeface="+mn-ea"/>
                <a:cs typeface="+mn-cs"/>
              </a:rPr>
              <a:t> l'algorithme DFS à chaque fois qu'il s'arrête et qu'il reste des sommets non fermés.</a:t>
            </a:r>
          </a:p>
        </p:txBody>
      </p:sp>
      <p:sp>
        <p:nvSpPr>
          <p:cNvPr id="4" name="Espace réservé du numéro de diapositive 3"/>
          <p:cNvSpPr>
            <a:spLocks noGrp="1"/>
          </p:cNvSpPr>
          <p:nvPr>
            <p:ph type="sldNum" sz="quarter" idx="10"/>
          </p:nvPr>
        </p:nvSpPr>
        <p:spPr/>
        <p:txBody>
          <a:bodyPr/>
          <a:lstStyle/>
          <a:p>
            <a:fld id="{88DAB904-253A-4459-9E9C-73DCB7318AAE}" type="slidenum">
              <a:rPr lang="fr-FR" smtClean="0"/>
              <a:pPr/>
              <a:t>21</a:t>
            </a:fld>
            <a:endParaRPr lang="fr-FR"/>
          </a:p>
        </p:txBody>
      </p:sp>
    </p:spTree>
    <p:extLst>
      <p:ext uri="{BB962C8B-B14F-4D97-AF65-F5344CB8AC3E}">
        <p14:creationId xmlns:p14="http://schemas.microsoft.com/office/powerpoint/2010/main" val="29731531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sz="1200" b="0" i="0" kern="1200" dirty="0">
                <a:solidFill>
                  <a:schemeClr val="tx1"/>
                </a:solidFill>
                <a:latin typeface="+mn-lt"/>
                <a:ea typeface="+mn-ea"/>
                <a:cs typeface="+mn-cs"/>
              </a:rPr>
              <a:t>En effet, dans certains cas, le prix à payer pour utiliser des méthodes de programmation mathématique peut être une très grande complexité mathématique qui se traduit par des temps de calculs souvent longs. Parce qu’en pratique, une solution à un problème décisionnel doit être proposée dans des temps raisonnables, on sacrifie en partie la qualité de la solution au sens purement mathématique pour accélérer le processus de résolution.</a:t>
            </a:r>
            <a:endParaRPr lang="fr-FR" dirty="0"/>
          </a:p>
        </p:txBody>
      </p:sp>
      <p:sp>
        <p:nvSpPr>
          <p:cNvPr id="4" name="Espace réservé du numéro de diapositive 3"/>
          <p:cNvSpPr>
            <a:spLocks noGrp="1"/>
          </p:cNvSpPr>
          <p:nvPr>
            <p:ph type="sldNum" sz="quarter" idx="10"/>
          </p:nvPr>
        </p:nvSpPr>
        <p:spPr/>
        <p:txBody>
          <a:bodyPr/>
          <a:lstStyle/>
          <a:p>
            <a:fld id="{88DAB904-253A-4459-9E9C-73DCB7318AAE}" type="slidenum">
              <a:rPr lang="fr-FR" smtClean="0"/>
              <a:pPr/>
              <a:t>31</a:t>
            </a:fld>
            <a:endParaRPr lang="fr-FR"/>
          </a:p>
        </p:txBody>
      </p:sp>
    </p:spTree>
    <p:extLst>
      <p:ext uri="{BB962C8B-B14F-4D97-AF65-F5344CB8AC3E}">
        <p14:creationId xmlns:p14="http://schemas.microsoft.com/office/powerpoint/2010/main" val="12299124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pour modifier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p>
        </p:txBody>
      </p:sp>
      <p:sp>
        <p:nvSpPr>
          <p:cNvPr id="4" name="Espace réservé de la date 3"/>
          <p:cNvSpPr>
            <a:spLocks noGrp="1"/>
          </p:cNvSpPr>
          <p:nvPr>
            <p:ph type="dt" sz="half" idx="10"/>
          </p:nvPr>
        </p:nvSpPr>
        <p:spPr/>
        <p:txBody>
          <a:bodyPr/>
          <a:lstStyle/>
          <a:p>
            <a:fld id="{B597929E-4F83-4362-BDE4-7C6BD2E37812}" type="datetimeFigureOut">
              <a:rPr lang="fr-FR" smtClean="0"/>
              <a:pPr/>
              <a:t>18/01/2024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00F5B14-C9CD-4743-B7C0-3D82EBD2B6AA}"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B597929E-4F83-4362-BDE4-7C6BD2E37812}" type="datetimeFigureOut">
              <a:rPr lang="fr-FR" smtClean="0"/>
              <a:pPr/>
              <a:t>18/01/2024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00F5B14-C9CD-4743-B7C0-3D82EBD2B6AA}"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B597929E-4F83-4362-BDE4-7C6BD2E37812}" type="datetimeFigureOut">
              <a:rPr lang="fr-FR" smtClean="0"/>
              <a:pPr/>
              <a:t>18/01/2024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00F5B14-C9CD-4743-B7C0-3D82EBD2B6AA}"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B597929E-4F83-4362-BDE4-7C6BD2E37812}" type="datetimeFigureOut">
              <a:rPr lang="fr-FR" smtClean="0"/>
              <a:pPr/>
              <a:t>18/01/2024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00F5B14-C9CD-4743-B7C0-3D82EBD2B6AA}"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p>
            <a:fld id="{B597929E-4F83-4362-BDE4-7C6BD2E37812}" type="datetimeFigureOut">
              <a:rPr lang="fr-FR" smtClean="0"/>
              <a:pPr/>
              <a:t>18/01/2024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00F5B14-C9CD-4743-B7C0-3D82EBD2B6AA}"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B597929E-4F83-4362-BDE4-7C6BD2E37812}" type="datetimeFigureOut">
              <a:rPr lang="fr-FR" smtClean="0"/>
              <a:pPr/>
              <a:t>18/01/2024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100F5B14-C9CD-4743-B7C0-3D82EBD2B6AA}"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B597929E-4F83-4362-BDE4-7C6BD2E37812}" type="datetimeFigureOut">
              <a:rPr lang="fr-FR" smtClean="0"/>
              <a:pPr/>
              <a:t>18/01/2024</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100F5B14-C9CD-4743-B7C0-3D82EBD2B6AA}"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e la date 2"/>
          <p:cNvSpPr>
            <a:spLocks noGrp="1"/>
          </p:cNvSpPr>
          <p:nvPr>
            <p:ph type="dt" sz="half" idx="10"/>
          </p:nvPr>
        </p:nvSpPr>
        <p:spPr/>
        <p:txBody>
          <a:bodyPr/>
          <a:lstStyle/>
          <a:p>
            <a:fld id="{B597929E-4F83-4362-BDE4-7C6BD2E37812}" type="datetimeFigureOut">
              <a:rPr lang="fr-FR" smtClean="0"/>
              <a:pPr/>
              <a:t>18/01/2024</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100F5B14-C9CD-4743-B7C0-3D82EBD2B6AA}"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B597929E-4F83-4362-BDE4-7C6BD2E37812}" type="datetimeFigureOut">
              <a:rPr lang="fr-FR" smtClean="0"/>
              <a:pPr/>
              <a:t>18/01/2024</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100F5B14-C9CD-4743-B7C0-3D82EBD2B6AA}"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B597929E-4F83-4362-BDE4-7C6BD2E37812}" type="datetimeFigureOut">
              <a:rPr lang="fr-FR" smtClean="0"/>
              <a:pPr/>
              <a:t>18/01/2024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100F5B14-C9CD-4743-B7C0-3D82EBD2B6AA}"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B597929E-4F83-4362-BDE4-7C6BD2E37812}" type="datetimeFigureOut">
              <a:rPr lang="fr-FR" smtClean="0"/>
              <a:pPr/>
              <a:t>18/01/2024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100F5B14-C9CD-4743-B7C0-3D82EBD2B6AA}"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Cliquez pour modifier le style du titre</a:t>
            </a: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97929E-4F83-4362-BDE4-7C6BD2E37812}" type="datetimeFigureOut">
              <a:rPr lang="fr-FR" smtClean="0"/>
              <a:pPr/>
              <a:t>18/01/2024</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0F5B14-C9CD-4743-B7C0-3D82EBD2B6AA}"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1339552" y="1556792"/>
            <a:ext cx="6400800" cy="792088"/>
          </a:xfrm>
          <a:ln w="3175">
            <a:solidFill>
              <a:schemeClr val="tx1"/>
            </a:solidFill>
          </a:ln>
          <a:effectLst>
            <a:outerShdw blurRad="50800" dist="38100" dir="2700000" algn="tl" rotWithShape="0">
              <a:prstClr val="black">
                <a:alpha val="40000"/>
              </a:prstClr>
            </a:outerShdw>
          </a:effectLst>
        </p:spPr>
        <p:txBody>
          <a:bodyPr>
            <a:normAutofit/>
          </a:bodyPr>
          <a:lstStyle/>
          <a:p>
            <a:r>
              <a:rPr lang="fr-FR" sz="2000" b="1" dirty="0">
                <a:solidFill>
                  <a:schemeClr val="tx1"/>
                </a:solidFill>
              </a:rPr>
              <a:t>Département d’Informatique</a:t>
            </a:r>
          </a:p>
          <a:p>
            <a:r>
              <a:rPr lang="fr-FR" sz="2000" b="1" dirty="0">
                <a:solidFill>
                  <a:schemeClr val="tx1"/>
                </a:solidFill>
              </a:rPr>
              <a:t>3</a:t>
            </a:r>
            <a:r>
              <a:rPr lang="fr-FR" sz="2000" b="1" baseline="30000" dirty="0">
                <a:solidFill>
                  <a:schemeClr val="tx1"/>
                </a:solidFill>
              </a:rPr>
              <a:t>ème</a:t>
            </a:r>
            <a:r>
              <a:rPr lang="fr-FR" sz="2000" b="1" dirty="0">
                <a:solidFill>
                  <a:schemeClr val="tx1"/>
                </a:solidFill>
              </a:rPr>
              <a:t> année Licence</a:t>
            </a:r>
          </a:p>
        </p:txBody>
      </p:sp>
      <p:pic>
        <p:nvPicPr>
          <p:cNvPr id="1026" name="Picture 2" descr="https://www.univ-tlemcen.dz/assets/img/logo-fr.png"/>
          <p:cNvPicPr>
            <a:picLocks noChangeAspect="1" noChangeArrowheads="1"/>
          </p:cNvPicPr>
          <p:nvPr/>
        </p:nvPicPr>
        <p:blipFill>
          <a:blip r:embed="rId2" cstate="print"/>
          <a:srcRect/>
          <a:stretch>
            <a:fillRect/>
          </a:stretch>
        </p:blipFill>
        <p:spPr bwMode="auto">
          <a:xfrm>
            <a:off x="4716016" y="260648"/>
            <a:ext cx="3333750" cy="1238250"/>
          </a:xfrm>
          <a:prstGeom prst="rect">
            <a:avLst/>
          </a:prstGeom>
          <a:noFill/>
        </p:spPr>
      </p:pic>
      <p:sp>
        <p:nvSpPr>
          <p:cNvPr id="5" name="Sous-titre 2"/>
          <p:cNvSpPr txBox="1">
            <a:spLocks/>
          </p:cNvSpPr>
          <p:nvPr/>
        </p:nvSpPr>
        <p:spPr>
          <a:xfrm>
            <a:off x="755576" y="3356992"/>
            <a:ext cx="8136904" cy="1152128"/>
          </a:xfrm>
          <a:prstGeom prst="rect">
            <a:avLst/>
          </a:prstGeom>
          <a:ln w="3175">
            <a:noFill/>
          </a:ln>
          <a:effectLst/>
          <a:scene3d>
            <a:camera prst="orthographicFront"/>
            <a:lightRig rig="threePt" dir="t"/>
          </a:scene3d>
          <a:sp3d>
            <a:bevelT/>
          </a:sp3d>
        </p:spPr>
        <p:txBody>
          <a:bodyPr vert="horz" lIns="91440" tIns="45720" rIns="91440" bIns="45720" rtlCol="0">
            <a:no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lang="fr-FR" sz="3600" b="1" dirty="0">
                <a:solidFill>
                  <a:srgbClr val="C00000"/>
                </a:solidFill>
                <a:effectLst>
                  <a:outerShdw blurRad="38100" dist="38100" dir="2700000" algn="tl">
                    <a:srgbClr val="000000">
                      <a:alpha val="43137"/>
                    </a:srgbClr>
                  </a:outerShdw>
                </a:effectLst>
              </a:rPr>
              <a:t>Méthodes de résolution de problèmes</a:t>
            </a:r>
            <a:endParaRPr kumimoji="0" lang="fr-FR" sz="36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mn-lt"/>
              <a:ea typeface="+mn-ea"/>
              <a:cs typeface="+mn-cs"/>
            </a:endParaRPr>
          </a:p>
        </p:txBody>
      </p:sp>
      <p:sp>
        <p:nvSpPr>
          <p:cNvPr id="6" name="ZoneTexte 5"/>
          <p:cNvSpPr txBox="1"/>
          <p:nvPr/>
        </p:nvSpPr>
        <p:spPr>
          <a:xfrm>
            <a:off x="395536" y="5662989"/>
            <a:ext cx="3198761" cy="646331"/>
          </a:xfrm>
          <a:prstGeom prst="rect">
            <a:avLst/>
          </a:prstGeom>
          <a:noFill/>
        </p:spPr>
        <p:txBody>
          <a:bodyPr wrap="none" rtlCol="0">
            <a:spAutoFit/>
          </a:bodyPr>
          <a:lstStyle/>
          <a:p>
            <a:r>
              <a:rPr lang="fr-FR" b="1" dirty="0"/>
              <a:t>Mme Asma SARI née AMRAOUI</a:t>
            </a:r>
          </a:p>
          <a:p>
            <a:r>
              <a:rPr lang="fr-FR" dirty="0"/>
              <a:t>amraoui.asma@gmail.com</a:t>
            </a:r>
          </a:p>
        </p:txBody>
      </p:sp>
      <p:sp>
        <p:nvSpPr>
          <p:cNvPr id="2" name="AutoShape 2" descr="Résultat de recherche d'images pour &quot;intelligence artificielle&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4" name="AutoShape 4" descr="Résultat de recherche d'images pour &quot;intelligence artificielle&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1034" name="Picture 10" descr="Résultat de recherche d'images pour &quot;artificial intelligence png transparent&quot;"/>
          <p:cNvPicPr>
            <a:picLocks noChangeAspect="1" noChangeArrowheads="1"/>
          </p:cNvPicPr>
          <p:nvPr/>
        </p:nvPicPr>
        <p:blipFill>
          <a:blip r:embed="rId3" cstate="print"/>
          <a:srcRect t="17241" b="17241"/>
          <a:stretch>
            <a:fillRect/>
          </a:stretch>
        </p:blipFill>
        <p:spPr bwMode="auto">
          <a:xfrm>
            <a:off x="5163494" y="4941168"/>
            <a:ext cx="3728986" cy="1368152"/>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solidFill>
                  <a:srgbClr val="C00000"/>
                </a:solidFill>
              </a:rPr>
              <a:t>Exemple: 8 reines</a:t>
            </a:r>
          </a:p>
        </p:txBody>
      </p:sp>
      <p:sp>
        <p:nvSpPr>
          <p:cNvPr id="3" name="Espace réservé du contenu 2"/>
          <p:cNvSpPr>
            <a:spLocks noGrp="1"/>
          </p:cNvSpPr>
          <p:nvPr>
            <p:ph idx="1"/>
          </p:nvPr>
        </p:nvSpPr>
        <p:spPr>
          <a:xfrm>
            <a:off x="457200" y="1600200"/>
            <a:ext cx="5266928" cy="4525963"/>
          </a:xfrm>
        </p:spPr>
        <p:txBody>
          <a:bodyPr>
            <a:normAutofit lnSpcReduction="10000"/>
          </a:bodyPr>
          <a:lstStyle/>
          <a:p>
            <a:pPr>
              <a:buFont typeface="Wingdings" pitchFamily="2" charset="2"/>
              <a:buChar char="q"/>
            </a:pPr>
            <a:r>
              <a:rPr lang="fr-FR" b="1" dirty="0">
                <a:solidFill>
                  <a:srgbClr val="0070C0"/>
                </a:solidFill>
              </a:rPr>
              <a:t>Etats</a:t>
            </a:r>
            <a:r>
              <a:rPr lang="fr-FR" dirty="0"/>
              <a:t>: Une configuration de 0 à 8 reines sur l’échiquier.</a:t>
            </a:r>
          </a:p>
          <a:p>
            <a:pPr>
              <a:buFont typeface="Wingdings" pitchFamily="2" charset="2"/>
              <a:buChar char="q"/>
            </a:pPr>
            <a:r>
              <a:rPr lang="fr-FR" b="1" dirty="0">
                <a:solidFill>
                  <a:srgbClr val="0070C0"/>
                </a:solidFill>
              </a:rPr>
              <a:t>Etat initial</a:t>
            </a:r>
            <a:r>
              <a:rPr lang="fr-FR" dirty="0"/>
              <a:t>: Aucune reine sur l’échiquier</a:t>
            </a:r>
          </a:p>
          <a:p>
            <a:pPr>
              <a:buFont typeface="Wingdings" pitchFamily="2" charset="2"/>
              <a:buChar char="q"/>
            </a:pPr>
            <a:r>
              <a:rPr lang="fr-FR" b="1" dirty="0">
                <a:solidFill>
                  <a:srgbClr val="0070C0"/>
                </a:solidFill>
              </a:rPr>
              <a:t>Actions</a:t>
            </a:r>
            <a:r>
              <a:rPr lang="fr-FR" dirty="0"/>
              <a:t>: Ajouter une reine sur une case vide</a:t>
            </a:r>
          </a:p>
          <a:p>
            <a:pPr>
              <a:buFont typeface="Wingdings" pitchFamily="2" charset="2"/>
              <a:buChar char="q"/>
            </a:pPr>
            <a:r>
              <a:rPr lang="fr-FR" b="1" dirty="0">
                <a:solidFill>
                  <a:srgbClr val="0070C0"/>
                </a:solidFill>
              </a:rPr>
              <a:t>Test de but</a:t>
            </a:r>
            <a:r>
              <a:rPr lang="fr-FR" dirty="0"/>
              <a:t>: Les 8 reines sont placées sur l’échiquier sans attaque.</a:t>
            </a:r>
          </a:p>
        </p:txBody>
      </p:sp>
      <p:pic>
        <p:nvPicPr>
          <p:cNvPr id="68610" name="Picture 2"/>
          <p:cNvPicPr>
            <a:picLocks noChangeAspect="1" noChangeArrowheads="1"/>
          </p:cNvPicPr>
          <p:nvPr/>
        </p:nvPicPr>
        <p:blipFill>
          <a:blip r:embed="rId2" cstate="print"/>
          <a:srcRect l="56723" t="29156" r="24460" b="36391"/>
          <a:stretch>
            <a:fillRect/>
          </a:stretch>
        </p:blipFill>
        <p:spPr bwMode="auto">
          <a:xfrm>
            <a:off x="5652120" y="1916832"/>
            <a:ext cx="3131840" cy="3223953"/>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solidFill>
                  <a:srgbClr val="C00000"/>
                </a:solidFill>
              </a:rPr>
              <a:t>Résolution de problèmes</a:t>
            </a:r>
          </a:p>
        </p:txBody>
      </p:sp>
      <p:sp>
        <p:nvSpPr>
          <p:cNvPr id="3" name="Espace réservé du contenu 2"/>
          <p:cNvSpPr>
            <a:spLocks noGrp="1"/>
          </p:cNvSpPr>
          <p:nvPr>
            <p:ph idx="1"/>
          </p:nvPr>
        </p:nvSpPr>
        <p:spPr>
          <a:xfrm>
            <a:off x="457200" y="1384176"/>
            <a:ext cx="8229600" cy="4781128"/>
          </a:xfrm>
        </p:spPr>
        <p:txBody>
          <a:bodyPr>
            <a:noAutofit/>
          </a:bodyPr>
          <a:lstStyle/>
          <a:p>
            <a:pPr algn="just">
              <a:buFont typeface="Wingdings" pitchFamily="2" charset="2"/>
              <a:buChar char="q"/>
            </a:pPr>
            <a:r>
              <a:rPr lang="fr-FR" sz="2400" dirty="0"/>
              <a:t>On part du principe que tous les problèmes étudiés sont composés d’un ensemble de situations que l’on peut décrire à l’aide d’un ensemble de variables appelés variables d’états.</a:t>
            </a:r>
          </a:p>
          <a:p>
            <a:pPr algn="just">
              <a:buFont typeface="Wingdings" pitchFamily="2" charset="2"/>
              <a:buChar char="q"/>
            </a:pPr>
            <a:endParaRPr lang="fr-FR" sz="2400" dirty="0"/>
          </a:p>
          <a:p>
            <a:pPr algn="just">
              <a:buFont typeface="Wingdings" pitchFamily="2" charset="2"/>
              <a:buChar char="q"/>
            </a:pPr>
            <a:r>
              <a:rPr lang="fr-FR" sz="2400" dirty="0"/>
              <a:t>L’état d’un problème est alors l’ensemble des valeurs prises par les variables à un instant donné. L’espace d’état d’un problème est l’ensemble de tous ses états possibles.</a:t>
            </a:r>
          </a:p>
          <a:p>
            <a:pPr algn="just">
              <a:buFont typeface="Wingdings" pitchFamily="2" charset="2"/>
              <a:buChar char="q"/>
            </a:pPr>
            <a:endParaRPr lang="fr-FR" sz="2400" dirty="0"/>
          </a:p>
          <a:p>
            <a:pPr algn="just">
              <a:buFont typeface="Wingdings" pitchFamily="2" charset="2"/>
              <a:buChar char="q"/>
            </a:pPr>
            <a:r>
              <a:rPr lang="fr-FR" sz="2400" dirty="0"/>
              <a:t>Chaque état possède un ensemble d’états qui lui sont accessibles  dans le problème. Les opérateurs permettent de définir cet ensemble, et c’est la stratégie de résolution qui donnera la façon de choisir parmi ces états accessibles celle menant à une solution.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b="1" dirty="0">
                <a:solidFill>
                  <a:srgbClr val="C00000"/>
                </a:solidFill>
              </a:rPr>
              <a:t>Résolution de problèmes</a:t>
            </a:r>
          </a:p>
        </p:txBody>
      </p:sp>
      <p:sp>
        <p:nvSpPr>
          <p:cNvPr id="3" name="Espace réservé du contenu 2"/>
          <p:cNvSpPr>
            <a:spLocks noGrp="1"/>
          </p:cNvSpPr>
          <p:nvPr>
            <p:ph idx="1"/>
          </p:nvPr>
        </p:nvSpPr>
        <p:spPr/>
        <p:txBody>
          <a:bodyPr>
            <a:normAutofit fontScale="85000" lnSpcReduction="10000"/>
          </a:bodyPr>
          <a:lstStyle/>
          <a:p>
            <a:pPr algn="just">
              <a:buFont typeface="Wingdings" pitchFamily="2" charset="2"/>
              <a:buChar char="q"/>
            </a:pPr>
            <a:r>
              <a:rPr lang="fr-FR" dirty="0"/>
              <a:t>Un problème est défini pour un objectif particulier. On doit donc également définir une fonction de test de but atteint qui détermine si un état du problème correspond à un état but du problème.</a:t>
            </a:r>
          </a:p>
          <a:p>
            <a:pPr algn="just">
              <a:buFont typeface="Wingdings" pitchFamily="2" charset="2"/>
              <a:buChar char="q"/>
            </a:pPr>
            <a:endParaRPr lang="fr-FR" dirty="0"/>
          </a:p>
          <a:p>
            <a:pPr algn="just">
              <a:buFont typeface="Wingdings" pitchFamily="2" charset="2"/>
              <a:buChar char="q"/>
            </a:pPr>
            <a:r>
              <a:rPr lang="fr-FR" dirty="0"/>
              <a:t> Une solution est une séquence d’actions permettant de passer de l’état initial vers un état but.</a:t>
            </a:r>
          </a:p>
          <a:p>
            <a:pPr algn="just">
              <a:buFont typeface="Wingdings" pitchFamily="2" charset="2"/>
              <a:buChar char="q"/>
            </a:pPr>
            <a:endParaRPr lang="fr-FR" dirty="0"/>
          </a:p>
          <a:p>
            <a:pPr algn="just">
              <a:buFont typeface="Wingdings" pitchFamily="2" charset="2"/>
              <a:buChar char="q"/>
            </a:pPr>
            <a:r>
              <a:rPr lang="fr-FR" dirty="0"/>
              <a:t>On peut considérer que la résolution d’un problème est la découverte d’un état du problème ayant des caractéristiques données (la solution).</a:t>
            </a:r>
          </a:p>
          <a:p>
            <a:pPr algn="just">
              <a:buFont typeface="Wingdings" pitchFamily="2" charset="2"/>
              <a:buChar char="q"/>
            </a:pPr>
            <a:endParaRPr lang="fr-FR" dirty="0"/>
          </a:p>
          <a:p>
            <a:pPr algn="just">
              <a:buFont typeface="Wingdings" pitchFamily="2" charset="2"/>
              <a:buChar char="q"/>
            </a:pPr>
            <a:endParaRPr lang="fr-F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b="1" dirty="0">
                <a:solidFill>
                  <a:srgbClr val="C00000"/>
                </a:solidFill>
              </a:rPr>
              <a:t>Résolution de problèmes</a:t>
            </a:r>
          </a:p>
        </p:txBody>
      </p:sp>
      <p:sp>
        <p:nvSpPr>
          <p:cNvPr id="3" name="Espace réservé du contenu 2"/>
          <p:cNvSpPr>
            <a:spLocks noGrp="1"/>
          </p:cNvSpPr>
          <p:nvPr>
            <p:ph idx="1"/>
          </p:nvPr>
        </p:nvSpPr>
        <p:spPr/>
        <p:txBody>
          <a:bodyPr>
            <a:normAutofit/>
          </a:bodyPr>
          <a:lstStyle/>
          <a:p>
            <a:pPr algn="just">
              <a:buFont typeface="Wingdings" pitchFamily="2" charset="2"/>
              <a:buChar char="q"/>
            </a:pPr>
            <a:r>
              <a:rPr lang="fr-FR" dirty="0"/>
              <a:t>Le processus de résolution de problème consiste donc à construire un arbre de recherche. </a:t>
            </a:r>
          </a:p>
          <a:p>
            <a:pPr algn="just">
              <a:buFont typeface="Wingdings" pitchFamily="2" charset="2"/>
              <a:buChar char="q"/>
            </a:pPr>
            <a:endParaRPr lang="fr-FR" dirty="0"/>
          </a:p>
          <a:p>
            <a:pPr algn="just">
              <a:buFont typeface="Wingdings" pitchFamily="2" charset="2"/>
              <a:buChar char="q"/>
            </a:pPr>
            <a:r>
              <a:rPr lang="fr-FR" dirty="0"/>
              <a:t> Chaque nœud de l’arbre correspond soit à l’état initial du problème, soit à un développement du sommet parent par un des opérateurs du problème.</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lnSpcReduction="10000"/>
          </a:bodyPr>
          <a:lstStyle/>
          <a:p>
            <a:pPr algn="just">
              <a:lnSpc>
                <a:spcPct val="150000"/>
              </a:lnSpc>
              <a:buFont typeface="Wingdings" pitchFamily="2" charset="2"/>
              <a:buChar char="q"/>
            </a:pPr>
            <a:r>
              <a:rPr lang="fr-FR" dirty="0"/>
              <a:t>On représente un problème par un espace d'états (arbre/graphe). </a:t>
            </a:r>
          </a:p>
          <a:p>
            <a:pPr algn="just">
              <a:lnSpc>
                <a:spcPct val="150000"/>
              </a:lnSpc>
              <a:buFont typeface="Wingdings" pitchFamily="2" charset="2"/>
              <a:buChar char="q"/>
            </a:pPr>
            <a:r>
              <a:rPr lang="fr-FR" dirty="0"/>
              <a:t>Chaque état est une configuration possible du problème. </a:t>
            </a:r>
          </a:p>
          <a:p>
            <a:pPr algn="just">
              <a:lnSpc>
                <a:spcPct val="150000"/>
              </a:lnSpc>
              <a:buFont typeface="Wingdings" pitchFamily="2" charset="2"/>
              <a:buChar char="q"/>
            </a:pPr>
            <a:r>
              <a:rPr lang="fr-FR" dirty="0"/>
              <a:t>Résoudre le problème consiste à trouve un chemin dans le graphe.</a:t>
            </a:r>
          </a:p>
        </p:txBody>
      </p:sp>
      <p:sp>
        <p:nvSpPr>
          <p:cNvPr id="4" name="Titre 1"/>
          <p:cNvSpPr>
            <a:spLocks noGrp="1"/>
          </p:cNvSpPr>
          <p:nvPr>
            <p:ph type="title"/>
          </p:nvPr>
        </p:nvSpPr>
        <p:spPr>
          <a:xfrm>
            <a:off x="457200" y="274638"/>
            <a:ext cx="8229600" cy="1143000"/>
          </a:xfrm>
        </p:spPr>
        <p:txBody>
          <a:bodyPr>
            <a:normAutofit/>
          </a:bodyPr>
          <a:lstStyle/>
          <a:p>
            <a:r>
              <a:rPr lang="fr-FR" b="1" dirty="0">
                <a:solidFill>
                  <a:srgbClr val="C00000"/>
                </a:solidFill>
              </a:rPr>
              <a:t>Résolution de problèmes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b="1" dirty="0">
                <a:solidFill>
                  <a:srgbClr val="C00000"/>
                </a:solidFill>
              </a:rPr>
              <a:t>Arbres de recherche </a:t>
            </a:r>
          </a:p>
        </p:txBody>
      </p:sp>
      <p:sp>
        <p:nvSpPr>
          <p:cNvPr id="3" name="Espace réservé du contenu 2"/>
          <p:cNvSpPr>
            <a:spLocks noGrp="1"/>
          </p:cNvSpPr>
          <p:nvPr>
            <p:ph idx="1"/>
          </p:nvPr>
        </p:nvSpPr>
        <p:spPr/>
        <p:txBody>
          <a:bodyPr>
            <a:normAutofit fontScale="92500" lnSpcReduction="10000"/>
          </a:bodyPr>
          <a:lstStyle/>
          <a:p>
            <a:pPr algn="just">
              <a:buFont typeface="Wingdings" pitchFamily="2" charset="2"/>
              <a:buChar char="q"/>
            </a:pPr>
            <a:r>
              <a:rPr lang="fr-FR" dirty="0"/>
              <a:t>La racine de l’arbre correspond à l’état initial du problème. </a:t>
            </a:r>
          </a:p>
          <a:p>
            <a:pPr algn="just">
              <a:buFont typeface="Wingdings" pitchFamily="2" charset="2"/>
              <a:buChar char="q"/>
            </a:pPr>
            <a:r>
              <a:rPr lang="fr-FR" dirty="0"/>
              <a:t>Les feuilles de l’arbre correspondent à des états sans successeur dans l’arbre ou des nœuds qui n’ont pas encore été développés. </a:t>
            </a:r>
          </a:p>
          <a:p>
            <a:pPr algn="just">
              <a:buFont typeface="Wingdings" pitchFamily="2" charset="2"/>
              <a:buChar char="q"/>
            </a:pPr>
            <a:r>
              <a:rPr lang="fr-FR" dirty="0"/>
              <a:t>Un chemin est une séquence de sommets partant du sommet à une feuille. </a:t>
            </a:r>
          </a:p>
          <a:p>
            <a:pPr algn="just">
              <a:buFont typeface="Wingdings" pitchFamily="2" charset="2"/>
              <a:buChar char="q"/>
            </a:pPr>
            <a:r>
              <a:rPr lang="fr-FR" dirty="0"/>
              <a:t>Le coût d’un chemin est défini par la somme des coûts de chaque opérateur intervenant dans la construction du chemin.</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a:solidFill>
                  <a:srgbClr val="C00000"/>
                </a:solidFill>
              </a:rPr>
              <a:t>Algorithme de recherche</a:t>
            </a:r>
            <a:br>
              <a:rPr lang="fr-FR" b="1" dirty="0">
                <a:solidFill>
                  <a:srgbClr val="C00000"/>
                </a:solidFill>
              </a:rPr>
            </a:br>
            <a:r>
              <a:rPr lang="fr-FR" b="1" dirty="0">
                <a:solidFill>
                  <a:srgbClr val="00B050"/>
                </a:solidFill>
              </a:rPr>
              <a:t>idée générale</a:t>
            </a:r>
          </a:p>
        </p:txBody>
      </p:sp>
      <p:sp>
        <p:nvSpPr>
          <p:cNvPr id="3" name="Espace réservé du contenu 2"/>
          <p:cNvSpPr>
            <a:spLocks noGrp="1"/>
          </p:cNvSpPr>
          <p:nvPr>
            <p:ph idx="1"/>
          </p:nvPr>
        </p:nvSpPr>
        <p:spPr/>
        <p:txBody>
          <a:bodyPr>
            <a:normAutofit lnSpcReduction="10000"/>
          </a:bodyPr>
          <a:lstStyle/>
          <a:p>
            <a:pPr marL="514350" indent="-514350" algn="just">
              <a:buFont typeface="+mj-lt"/>
              <a:buAutoNum type="arabicPeriod"/>
            </a:pPr>
            <a:r>
              <a:rPr lang="fr-FR" dirty="0"/>
              <a:t>Démarrer la recherche avec la liste contenant l'état initial du problème. </a:t>
            </a:r>
          </a:p>
          <a:p>
            <a:pPr marL="514350" indent="-514350" algn="just">
              <a:buFont typeface="+mj-lt"/>
              <a:buAutoNum type="arabicPeriod"/>
            </a:pPr>
            <a:r>
              <a:rPr lang="fr-FR" dirty="0"/>
              <a:t>Si la liste n'est pas vide alors : </a:t>
            </a:r>
          </a:p>
          <a:p>
            <a:pPr marL="971550" lvl="1" indent="-514350" algn="just">
              <a:buFont typeface="+mj-lt"/>
              <a:buAutoNum type="alphaLcParenR"/>
            </a:pPr>
            <a:r>
              <a:rPr lang="fr-FR" dirty="0"/>
              <a:t>Choisir à l'aide d'une stratégie un état </a:t>
            </a:r>
            <a:r>
              <a:rPr lang="fr-FR" b="1" dirty="0"/>
              <a:t>e</a:t>
            </a:r>
            <a:r>
              <a:rPr lang="fr-FR" dirty="0"/>
              <a:t> à traiter. </a:t>
            </a:r>
          </a:p>
          <a:p>
            <a:pPr marL="971550" lvl="1" indent="-514350" algn="just">
              <a:buFont typeface="+mj-lt"/>
              <a:buAutoNum type="alphaLcParenR"/>
            </a:pPr>
            <a:r>
              <a:rPr lang="fr-FR" dirty="0"/>
              <a:t>Si </a:t>
            </a:r>
            <a:r>
              <a:rPr lang="fr-FR" b="1" dirty="0"/>
              <a:t>e</a:t>
            </a:r>
            <a:r>
              <a:rPr lang="fr-FR" dirty="0"/>
              <a:t> est un état final alors retourner  </a:t>
            </a:r>
            <a:r>
              <a:rPr lang="fr-FR" b="1" dirty="0">
                <a:solidFill>
                  <a:srgbClr val="0070C0"/>
                </a:solidFill>
              </a:rPr>
              <a:t>recherche positive </a:t>
            </a:r>
          </a:p>
          <a:p>
            <a:pPr marL="971550" lvl="1" indent="-514350" algn="just">
              <a:buFont typeface="+mj-lt"/>
              <a:buAutoNum type="alphaLcParenR"/>
            </a:pPr>
            <a:r>
              <a:rPr lang="fr-FR" dirty="0"/>
              <a:t>Sinon, rajouter tous les successeurs de </a:t>
            </a:r>
            <a:r>
              <a:rPr lang="fr-FR" b="1" dirty="0"/>
              <a:t>e</a:t>
            </a:r>
            <a:r>
              <a:rPr lang="fr-FR" dirty="0"/>
              <a:t> à la liste d'états à traiter et recommencer au point 2.</a:t>
            </a:r>
          </a:p>
          <a:p>
            <a:pPr marL="514350" indent="-514350" algn="just">
              <a:buFont typeface="+mj-lt"/>
              <a:buAutoNum type="arabicPeriod"/>
            </a:pPr>
            <a:r>
              <a:rPr lang="fr-FR" dirty="0"/>
              <a:t>Sinon retourner </a:t>
            </a:r>
            <a:r>
              <a:rPr lang="fr-FR" b="1" dirty="0">
                <a:solidFill>
                  <a:srgbClr val="0070C0"/>
                </a:solidFill>
              </a:rPr>
              <a:t>recherche négative</a:t>
            </a:r>
            <a:r>
              <a:rPr lang="fr-FR" dirty="0"/>
              <a:t>.</a:t>
            </a:r>
          </a:p>
          <a:p>
            <a:pPr marL="514350" indent="-514350" algn="just">
              <a:buFont typeface="+mj-lt"/>
              <a:buAutoNum type="arabicPeriod"/>
            </a:pPr>
            <a:endParaRPr lang="fr-F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b="1" dirty="0">
                <a:solidFill>
                  <a:srgbClr val="C00000"/>
                </a:solidFill>
              </a:rPr>
              <a:t>Stratégies de résolution</a:t>
            </a:r>
            <a:endParaRPr lang="fr-FR" dirty="0">
              <a:solidFill>
                <a:srgbClr val="C00000"/>
              </a:solidFill>
            </a:endParaRPr>
          </a:p>
        </p:txBody>
      </p:sp>
      <p:sp>
        <p:nvSpPr>
          <p:cNvPr id="3" name="Espace réservé du contenu 2"/>
          <p:cNvSpPr>
            <a:spLocks noGrp="1"/>
          </p:cNvSpPr>
          <p:nvPr>
            <p:ph idx="1"/>
          </p:nvPr>
        </p:nvSpPr>
        <p:spPr/>
        <p:txBody>
          <a:bodyPr>
            <a:noAutofit/>
          </a:bodyPr>
          <a:lstStyle/>
          <a:p>
            <a:pPr algn="just">
              <a:buFont typeface="Wingdings" pitchFamily="2" charset="2"/>
              <a:buChar char="q"/>
            </a:pPr>
            <a:r>
              <a:rPr lang="fr-FR" sz="2400" b="1" u="sng" dirty="0">
                <a:solidFill>
                  <a:srgbClr val="0070C0"/>
                </a:solidFill>
              </a:rPr>
              <a:t>Chaînage avant</a:t>
            </a:r>
            <a:endParaRPr lang="en-US" sz="2400" b="1" u="sng" dirty="0">
              <a:solidFill>
                <a:srgbClr val="0070C0"/>
              </a:solidFill>
            </a:endParaRPr>
          </a:p>
          <a:p>
            <a:pPr algn="just">
              <a:buNone/>
            </a:pPr>
            <a:r>
              <a:rPr lang="fr-FR" sz="2400" dirty="0"/>
              <a:t>	On considère l'ensemble de données disponible comme constituant l'état de départ. À partir de l’état de départ, on essaie de trouver les successeurs en obtenant d'autres données. Si on obtient un état dans lequel le but (la donnée recherchée) est inclus, on a une solution. </a:t>
            </a:r>
          </a:p>
          <a:p>
            <a:pPr algn="just">
              <a:buFont typeface="Wingdings" pitchFamily="2" charset="2"/>
              <a:buChar char="q"/>
            </a:pPr>
            <a:r>
              <a:rPr lang="fr-FR" sz="2400" b="1" u="sng" dirty="0">
                <a:solidFill>
                  <a:srgbClr val="0070C0"/>
                </a:solidFill>
              </a:rPr>
              <a:t>Chaînage arrière</a:t>
            </a:r>
            <a:endParaRPr lang="en-US" sz="2400" b="1" u="sng" dirty="0">
              <a:solidFill>
                <a:srgbClr val="0070C0"/>
              </a:solidFill>
            </a:endParaRPr>
          </a:p>
          <a:p>
            <a:pPr algn="just">
              <a:buNone/>
            </a:pPr>
            <a:r>
              <a:rPr lang="fr-FR" sz="2400" dirty="0"/>
              <a:t>	Cette approche considère le but comme l'état de départ. Ce but peut être décomposé en d'autres sous-buts. Cette décomposition conduit à un état successeur</a:t>
            </a:r>
            <a:endParaRPr lang="en-US" sz="2400" dirty="0"/>
          </a:p>
          <a:p>
            <a:pPr algn="just">
              <a:buFont typeface="Wingdings" pitchFamily="2" charset="2"/>
              <a:buChar char="q"/>
            </a:pPr>
            <a:endParaRPr lang="en-US" sz="2400" dirty="0"/>
          </a:p>
          <a:p>
            <a:pPr algn="just">
              <a:buFont typeface="Wingdings" pitchFamily="2" charset="2"/>
              <a:buChar char="q"/>
            </a:pPr>
            <a:endParaRPr lang="fr-FR" sz="24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b="1" dirty="0">
                <a:solidFill>
                  <a:srgbClr val="C00000"/>
                </a:solidFill>
              </a:rPr>
              <a:t>Stratégies de résolution</a:t>
            </a:r>
          </a:p>
        </p:txBody>
      </p:sp>
      <p:sp>
        <p:nvSpPr>
          <p:cNvPr id="3" name="Espace réservé du contenu 2"/>
          <p:cNvSpPr>
            <a:spLocks noGrp="1"/>
          </p:cNvSpPr>
          <p:nvPr>
            <p:ph idx="1"/>
          </p:nvPr>
        </p:nvSpPr>
        <p:spPr/>
        <p:txBody>
          <a:bodyPr/>
          <a:lstStyle/>
          <a:p>
            <a:pPr algn="just">
              <a:buFont typeface="Wingdings" pitchFamily="2" charset="2"/>
              <a:buChar char="q"/>
            </a:pPr>
            <a:r>
              <a:rPr lang="fr-FR" b="1" dirty="0">
                <a:solidFill>
                  <a:srgbClr val="0070C0"/>
                </a:solidFill>
              </a:rPr>
              <a:t> Exploration non informée (aveugle) </a:t>
            </a:r>
          </a:p>
          <a:p>
            <a:pPr lvl="1" algn="just">
              <a:buFont typeface="Wingdings" pitchFamily="2" charset="2"/>
              <a:buChar char="§"/>
            </a:pPr>
            <a:r>
              <a:rPr lang="fr-FR" dirty="0"/>
              <a:t>Pas d'information sur les états </a:t>
            </a:r>
          </a:p>
          <a:p>
            <a:pPr lvl="1" algn="just">
              <a:buFont typeface="Wingdings" pitchFamily="2" charset="2"/>
              <a:buChar char="§"/>
            </a:pPr>
            <a:r>
              <a:rPr lang="fr-FR" dirty="0"/>
              <a:t>Générer des successeurs et distinguer état final / non final </a:t>
            </a:r>
          </a:p>
          <a:p>
            <a:pPr algn="just">
              <a:buFont typeface="Wingdings" pitchFamily="2" charset="2"/>
              <a:buChar char="q"/>
            </a:pPr>
            <a:r>
              <a:rPr lang="fr-FR" b="1" dirty="0">
                <a:solidFill>
                  <a:srgbClr val="0070C0"/>
                </a:solidFill>
              </a:rPr>
              <a:t> Exploration informée (heuristique) </a:t>
            </a:r>
          </a:p>
          <a:p>
            <a:pPr lvl="1" algn="just">
              <a:buFont typeface="Wingdings" pitchFamily="2" charset="2"/>
              <a:buChar char="§"/>
            </a:pPr>
            <a:r>
              <a:rPr lang="fr-FR" dirty="0"/>
              <a:t>Déterminer si un état non final est « plus prometteur » qu'un autre</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solidFill>
                  <a:srgbClr val="0070C0"/>
                </a:solidFill>
              </a:rPr>
              <a:t>Stratégies aveugles </a:t>
            </a:r>
          </a:p>
        </p:txBody>
      </p:sp>
      <p:sp>
        <p:nvSpPr>
          <p:cNvPr id="3" name="Espace réservé du contenu 2"/>
          <p:cNvSpPr>
            <a:spLocks noGrp="1"/>
          </p:cNvSpPr>
          <p:nvPr>
            <p:ph idx="1"/>
          </p:nvPr>
        </p:nvSpPr>
        <p:spPr/>
        <p:txBody>
          <a:bodyPr>
            <a:normAutofit fontScale="85000" lnSpcReduction="10000"/>
          </a:bodyPr>
          <a:lstStyle/>
          <a:p>
            <a:pPr>
              <a:lnSpc>
                <a:spcPct val="200000"/>
              </a:lnSpc>
              <a:buFont typeface="Wingdings" pitchFamily="2" charset="2"/>
              <a:buChar char="q"/>
            </a:pPr>
            <a:r>
              <a:rPr lang="fr-FR" dirty="0"/>
              <a:t> En largeur d'abord </a:t>
            </a:r>
          </a:p>
          <a:p>
            <a:pPr>
              <a:lnSpc>
                <a:spcPct val="200000"/>
              </a:lnSpc>
              <a:buFont typeface="Wingdings" pitchFamily="2" charset="2"/>
              <a:buChar char="q"/>
            </a:pPr>
            <a:r>
              <a:rPr lang="fr-FR" dirty="0"/>
              <a:t> À coût uniforme </a:t>
            </a:r>
          </a:p>
          <a:p>
            <a:pPr>
              <a:lnSpc>
                <a:spcPct val="200000"/>
              </a:lnSpc>
              <a:buFont typeface="Wingdings" pitchFamily="2" charset="2"/>
              <a:buChar char="q"/>
            </a:pPr>
            <a:r>
              <a:rPr lang="fr-FR" dirty="0"/>
              <a:t> En profondeur d'abord </a:t>
            </a:r>
          </a:p>
          <a:p>
            <a:pPr>
              <a:lnSpc>
                <a:spcPct val="200000"/>
              </a:lnSpc>
              <a:buFont typeface="Wingdings" pitchFamily="2" charset="2"/>
              <a:buChar char="q"/>
            </a:pPr>
            <a:r>
              <a:rPr lang="fr-FR" dirty="0"/>
              <a:t> En profondeur limitée</a:t>
            </a:r>
          </a:p>
          <a:p>
            <a:pPr>
              <a:lnSpc>
                <a:spcPct val="200000"/>
              </a:lnSpc>
              <a:buFont typeface="Wingdings" pitchFamily="2" charset="2"/>
              <a:buChar char="q"/>
            </a:pPr>
            <a:r>
              <a:rPr lang="fr-FR" dirty="0"/>
              <a:t> En profondeur itérative</a:t>
            </a:r>
          </a:p>
          <a:p>
            <a:pPr>
              <a:lnSpc>
                <a:spcPct val="200000"/>
              </a:lnSpc>
              <a:buFont typeface="Wingdings" pitchFamily="2" charset="2"/>
              <a:buChar char="q"/>
            </a:pPr>
            <a:endParaRPr lang="fr-F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solidFill>
                  <a:srgbClr val="C00000"/>
                </a:solidFill>
              </a:rPr>
              <a:t>Sommaire</a:t>
            </a:r>
          </a:p>
        </p:txBody>
      </p:sp>
      <p:sp>
        <p:nvSpPr>
          <p:cNvPr id="3" name="Espace réservé du contenu 2"/>
          <p:cNvSpPr>
            <a:spLocks noGrp="1"/>
          </p:cNvSpPr>
          <p:nvPr>
            <p:ph idx="1"/>
          </p:nvPr>
        </p:nvSpPr>
        <p:spPr/>
        <p:txBody>
          <a:bodyPr/>
          <a:lstStyle/>
          <a:p>
            <a:pPr>
              <a:buFont typeface="Wingdings" pitchFamily="2" charset="2"/>
              <a:buChar char="q"/>
            </a:pPr>
            <a:r>
              <a:rPr lang="fr-FR" dirty="0"/>
              <a:t>Problème</a:t>
            </a:r>
          </a:p>
          <a:p>
            <a:pPr>
              <a:buFont typeface="Wingdings" pitchFamily="2" charset="2"/>
              <a:buChar char="q"/>
            </a:pPr>
            <a:r>
              <a:rPr lang="fr-FR" dirty="0"/>
              <a:t>Espace de recherche</a:t>
            </a:r>
          </a:p>
          <a:p>
            <a:pPr>
              <a:buFont typeface="Wingdings" pitchFamily="2" charset="2"/>
              <a:buChar char="q"/>
            </a:pPr>
            <a:r>
              <a:rPr lang="fr-FR" dirty="0"/>
              <a:t>Méthodes de résolution</a:t>
            </a:r>
          </a:p>
          <a:p>
            <a:pPr lvl="1">
              <a:buFont typeface="Wingdings" pitchFamily="2" charset="2"/>
              <a:buChar char="q"/>
            </a:pPr>
            <a:r>
              <a:rPr lang="fr-FR" dirty="0"/>
              <a:t>Méthodes aveugles</a:t>
            </a:r>
          </a:p>
          <a:p>
            <a:pPr lvl="1">
              <a:buFont typeface="Wingdings" pitchFamily="2" charset="2"/>
              <a:buChar char="q"/>
            </a:pPr>
            <a:r>
              <a:rPr lang="fr-FR" dirty="0"/>
              <a:t>Méthodes heuristiques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b="1" dirty="0">
                <a:solidFill>
                  <a:srgbClr val="0070C0"/>
                </a:solidFill>
              </a:rPr>
              <a:t>Stratégies aveugles</a:t>
            </a:r>
          </a:p>
        </p:txBody>
      </p:sp>
      <p:sp>
        <p:nvSpPr>
          <p:cNvPr id="3" name="Espace réservé du contenu 2"/>
          <p:cNvSpPr>
            <a:spLocks noGrp="1"/>
          </p:cNvSpPr>
          <p:nvPr>
            <p:ph idx="1"/>
          </p:nvPr>
        </p:nvSpPr>
        <p:spPr/>
        <p:txBody>
          <a:bodyPr>
            <a:normAutofit/>
          </a:bodyPr>
          <a:lstStyle/>
          <a:p>
            <a:pPr algn="just">
              <a:buFont typeface="Wingdings" pitchFamily="2" charset="2"/>
              <a:buChar char="q"/>
            </a:pPr>
            <a:r>
              <a:rPr lang="fr-FR" b="1" u="sng" dirty="0"/>
              <a:t>Recherche en profondeur </a:t>
            </a:r>
          </a:p>
          <a:p>
            <a:pPr lvl="1" algn="just">
              <a:buFont typeface="Wingdings" pitchFamily="2" charset="2"/>
              <a:buChar char="§"/>
            </a:pPr>
            <a:r>
              <a:rPr lang="fr-FR" dirty="0"/>
              <a:t>Chaque sommet choisi pour être exploré voit tous ses successeurs générés avant qu’un autre sommet ne soit exploré. </a:t>
            </a:r>
          </a:p>
          <a:p>
            <a:pPr lvl="1" algn="just">
              <a:buFont typeface="Wingdings" pitchFamily="2" charset="2"/>
              <a:buChar char="§"/>
            </a:pPr>
            <a:r>
              <a:rPr lang="fr-FR" dirty="0"/>
              <a:t>Une recherche en profondeur peut se révéler dangereuse : l’algorithme risque de développer une branche infinie stérile sans que le mécanisme de retour en arrière puisse se déclencher. </a:t>
            </a:r>
          </a:p>
          <a:p>
            <a:pPr lvl="1" algn="just">
              <a:buFont typeface="Wingdings" pitchFamily="2" charset="2"/>
              <a:buChar char="§"/>
            </a:pPr>
            <a:r>
              <a:rPr lang="fr-FR" dirty="0"/>
              <a:t>On ajoute dans ce cas une limite de profondeur.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a:solidFill>
                  <a:srgbClr val="7030A0"/>
                </a:solidFill>
              </a:rPr>
              <a:t>Recherche en profondeur d’abord</a:t>
            </a:r>
            <a:br>
              <a:rPr lang="fr-FR" b="1" dirty="0">
                <a:solidFill>
                  <a:srgbClr val="7030A0"/>
                </a:solidFill>
              </a:rPr>
            </a:br>
            <a:r>
              <a:rPr lang="fr-FR" b="1" dirty="0" err="1">
                <a:solidFill>
                  <a:schemeClr val="accent6">
                    <a:lumMod val="75000"/>
                  </a:schemeClr>
                </a:solidFill>
              </a:rPr>
              <a:t>Depth</a:t>
            </a:r>
            <a:r>
              <a:rPr lang="fr-FR" b="1" dirty="0">
                <a:solidFill>
                  <a:schemeClr val="accent6">
                    <a:lumMod val="75000"/>
                  </a:schemeClr>
                </a:solidFill>
              </a:rPr>
              <a:t> First </a:t>
            </a:r>
            <a:r>
              <a:rPr lang="fr-FR" b="1" dirty="0" err="1">
                <a:solidFill>
                  <a:schemeClr val="accent6">
                    <a:lumMod val="75000"/>
                  </a:schemeClr>
                </a:solidFill>
              </a:rPr>
              <a:t>Search</a:t>
            </a:r>
            <a:r>
              <a:rPr lang="fr-FR" b="1" dirty="0">
                <a:solidFill>
                  <a:schemeClr val="accent6">
                    <a:lumMod val="75000"/>
                  </a:schemeClr>
                </a:solidFill>
              </a:rPr>
              <a:t> (DFS)</a:t>
            </a:r>
            <a:endParaRPr lang="fr-FR" dirty="0">
              <a:solidFill>
                <a:schemeClr val="accent6">
                  <a:lumMod val="75000"/>
                </a:schemeClr>
              </a:solidFill>
            </a:endParaRPr>
          </a:p>
        </p:txBody>
      </p:sp>
      <p:pic>
        <p:nvPicPr>
          <p:cNvPr id="3074" name="Picture 2"/>
          <p:cNvPicPr>
            <a:picLocks noChangeAspect="1" noChangeArrowheads="1"/>
          </p:cNvPicPr>
          <p:nvPr/>
        </p:nvPicPr>
        <p:blipFill>
          <a:blip r:embed="rId3" cstate="print"/>
          <a:srcRect l="22410" t="28172" r="25567" b="22610"/>
          <a:stretch>
            <a:fillRect/>
          </a:stretch>
        </p:blipFill>
        <p:spPr bwMode="auto">
          <a:xfrm>
            <a:off x="291844" y="1628800"/>
            <a:ext cx="8528628" cy="4536504"/>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solidFill>
                  <a:srgbClr val="7030A0"/>
                </a:solidFill>
              </a:rPr>
              <a:t>Recherche en profondeur d’abord</a:t>
            </a:r>
            <a:endParaRPr lang="fr-FR" dirty="0">
              <a:solidFill>
                <a:srgbClr val="7030A0"/>
              </a:solidFill>
            </a:endParaRPr>
          </a:p>
        </p:txBody>
      </p:sp>
      <p:pic>
        <p:nvPicPr>
          <p:cNvPr id="7170" name="Picture 2"/>
          <p:cNvPicPr>
            <a:picLocks noChangeAspect="1" noChangeArrowheads="1"/>
          </p:cNvPicPr>
          <p:nvPr/>
        </p:nvPicPr>
        <p:blipFill>
          <a:blip r:embed="rId2" cstate="print"/>
          <a:srcRect l="21303" t="27352" r="23353" b="13751"/>
          <a:stretch>
            <a:fillRect/>
          </a:stretch>
        </p:blipFill>
        <p:spPr bwMode="auto">
          <a:xfrm>
            <a:off x="539552" y="1484784"/>
            <a:ext cx="8304024" cy="4968552"/>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solidFill>
                  <a:srgbClr val="0070C0"/>
                </a:solidFill>
              </a:rPr>
              <a:t>Stratégies aveugles</a:t>
            </a:r>
            <a:endParaRPr lang="fr-FR" dirty="0"/>
          </a:p>
        </p:txBody>
      </p:sp>
      <p:sp>
        <p:nvSpPr>
          <p:cNvPr id="3" name="Espace réservé du contenu 2"/>
          <p:cNvSpPr>
            <a:spLocks noGrp="1"/>
          </p:cNvSpPr>
          <p:nvPr>
            <p:ph idx="1"/>
          </p:nvPr>
        </p:nvSpPr>
        <p:spPr/>
        <p:txBody>
          <a:bodyPr/>
          <a:lstStyle/>
          <a:p>
            <a:pPr algn="just">
              <a:buFont typeface="Wingdings" pitchFamily="2" charset="2"/>
              <a:buChar char="q"/>
            </a:pPr>
            <a:r>
              <a:rPr lang="fr-FR" b="1" u="sng" dirty="0"/>
              <a:t>Recherche en largeur</a:t>
            </a:r>
          </a:p>
          <a:p>
            <a:pPr lvl="1" algn="just">
              <a:buFont typeface="Wingdings" pitchFamily="2" charset="2"/>
              <a:buChar char="§"/>
            </a:pPr>
            <a:r>
              <a:rPr lang="fr-FR" dirty="0"/>
              <a:t>Cette stratégie donne une plus grande priorité aux sommets les moins profonds du graphe de recherche en explorant les sommets de même profondeur. </a:t>
            </a:r>
          </a:p>
          <a:p>
            <a:endParaRPr lang="fr-FR"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a:solidFill>
                  <a:srgbClr val="7030A0"/>
                </a:solidFill>
              </a:rPr>
              <a:t>Recherche en largeur d’abord</a:t>
            </a:r>
            <a:br>
              <a:rPr lang="fr-FR" b="1" dirty="0">
                <a:solidFill>
                  <a:srgbClr val="7030A0"/>
                </a:solidFill>
              </a:rPr>
            </a:br>
            <a:r>
              <a:rPr lang="fr-FR" b="1" dirty="0" err="1">
                <a:solidFill>
                  <a:schemeClr val="accent6">
                    <a:lumMod val="75000"/>
                  </a:schemeClr>
                </a:solidFill>
              </a:rPr>
              <a:t>Breadth</a:t>
            </a:r>
            <a:r>
              <a:rPr lang="fr-FR" b="1" dirty="0">
                <a:solidFill>
                  <a:schemeClr val="accent6">
                    <a:lumMod val="75000"/>
                  </a:schemeClr>
                </a:solidFill>
              </a:rPr>
              <a:t>-First </a:t>
            </a:r>
            <a:r>
              <a:rPr lang="fr-FR" b="1" dirty="0" err="1">
                <a:solidFill>
                  <a:schemeClr val="accent6">
                    <a:lumMod val="75000"/>
                  </a:schemeClr>
                </a:solidFill>
              </a:rPr>
              <a:t>Search</a:t>
            </a:r>
            <a:endParaRPr lang="fr-FR" b="1" dirty="0">
              <a:solidFill>
                <a:schemeClr val="accent6">
                  <a:lumMod val="75000"/>
                </a:schemeClr>
              </a:solidFill>
            </a:endParaRPr>
          </a:p>
        </p:txBody>
      </p:sp>
      <p:pic>
        <p:nvPicPr>
          <p:cNvPr id="4098" name="Picture 2"/>
          <p:cNvPicPr>
            <a:picLocks noChangeAspect="1" noChangeArrowheads="1"/>
          </p:cNvPicPr>
          <p:nvPr/>
        </p:nvPicPr>
        <p:blipFill>
          <a:blip r:embed="rId2" cstate="print"/>
          <a:srcRect l="23517" t="31125" r="26121" b="21626"/>
          <a:stretch>
            <a:fillRect/>
          </a:stretch>
        </p:blipFill>
        <p:spPr bwMode="auto">
          <a:xfrm>
            <a:off x="264028" y="1484784"/>
            <a:ext cx="8736971" cy="4824536"/>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b="1" dirty="0">
                <a:solidFill>
                  <a:srgbClr val="7030A0"/>
                </a:solidFill>
              </a:rPr>
              <a:t>Recherche en largeur d’abord</a:t>
            </a:r>
            <a:endParaRPr lang="fr-FR" dirty="0"/>
          </a:p>
        </p:txBody>
      </p:sp>
      <p:pic>
        <p:nvPicPr>
          <p:cNvPr id="6146" name="Picture 2"/>
          <p:cNvPicPr>
            <a:picLocks noGrp="1" noChangeAspect="1" noChangeArrowheads="1"/>
          </p:cNvPicPr>
          <p:nvPr>
            <p:ph idx="1"/>
          </p:nvPr>
        </p:nvPicPr>
        <p:blipFill>
          <a:blip r:embed="rId2" cstate="print"/>
          <a:srcRect l="22271" t="30551" r="23165" b="10272"/>
          <a:stretch>
            <a:fillRect/>
          </a:stretch>
        </p:blipFill>
        <p:spPr bwMode="auto">
          <a:xfrm>
            <a:off x="971600" y="1988840"/>
            <a:ext cx="7209441" cy="4396001"/>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b="1" dirty="0">
                <a:solidFill>
                  <a:srgbClr val="C00000"/>
                </a:solidFill>
              </a:rPr>
              <a:t>Mesure de performance</a:t>
            </a:r>
          </a:p>
        </p:txBody>
      </p:sp>
      <p:sp>
        <p:nvSpPr>
          <p:cNvPr id="3" name="Espace réservé du contenu 2"/>
          <p:cNvSpPr>
            <a:spLocks noGrp="1"/>
          </p:cNvSpPr>
          <p:nvPr>
            <p:ph idx="1"/>
          </p:nvPr>
        </p:nvSpPr>
        <p:spPr/>
        <p:txBody>
          <a:bodyPr>
            <a:normAutofit lnSpcReduction="10000"/>
          </a:bodyPr>
          <a:lstStyle/>
          <a:p>
            <a:pPr algn="just">
              <a:buFont typeface="Wingdings" pitchFamily="2" charset="2"/>
              <a:buChar char="q"/>
            </a:pPr>
            <a:r>
              <a:rPr lang="fr-FR" dirty="0"/>
              <a:t> </a:t>
            </a:r>
            <a:r>
              <a:rPr lang="fr-FR" b="1" dirty="0">
                <a:solidFill>
                  <a:schemeClr val="accent6">
                    <a:lumMod val="75000"/>
                  </a:schemeClr>
                </a:solidFill>
              </a:rPr>
              <a:t>Complétude </a:t>
            </a:r>
            <a:r>
              <a:rPr lang="fr-FR" dirty="0"/>
              <a:t>: est-ce que l'algorithme garantit d'obtenir une solution lorsqu'il en existe une ? </a:t>
            </a:r>
          </a:p>
          <a:p>
            <a:pPr algn="just">
              <a:buFont typeface="Wingdings" pitchFamily="2" charset="2"/>
              <a:buChar char="q"/>
            </a:pPr>
            <a:r>
              <a:rPr lang="fr-FR" dirty="0"/>
              <a:t> </a:t>
            </a:r>
            <a:r>
              <a:rPr lang="fr-FR" b="1" dirty="0">
                <a:solidFill>
                  <a:schemeClr val="accent6">
                    <a:lumMod val="75000"/>
                  </a:schemeClr>
                </a:solidFill>
              </a:rPr>
              <a:t>Optimalité </a:t>
            </a:r>
            <a:r>
              <a:rPr lang="fr-FR" dirty="0"/>
              <a:t>: est-ce que la stratégie trouve la solution optimale ? </a:t>
            </a:r>
          </a:p>
          <a:p>
            <a:pPr algn="just">
              <a:buFont typeface="Wingdings" pitchFamily="2" charset="2"/>
              <a:buChar char="q"/>
            </a:pPr>
            <a:r>
              <a:rPr lang="fr-FR" dirty="0"/>
              <a:t> </a:t>
            </a:r>
            <a:r>
              <a:rPr lang="fr-FR" b="1" dirty="0">
                <a:solidFill>
                  <a:schemeClr val="accent6">
                    <a:lumMod val="75000"/>
                  </a:schemeClr>
                </a:solidFill>
              </a:rPr>
              <a:t>Complexité en temps </a:t>
            </a:r>
            <a:r>
              <a:rPr lang="fr-FR" dirty="0"/>
              <a:t>: quelle est la durée pour l'obtention d'une solution ? </a:t>
            </a:r>
          </a:p>
          <a:p>
            <a:pPr algn="just">
              <a:buFont typeface="Wingdings" pitchFamily="2" charset="2"/>
              <a:buChar char="q"/>
            </a:pPr>
            <a:r>
              <a:rPr lang="fr-FR" dirty="0"/>
              <a:t> </a:t>
            </a:r>
            <a:r>
              <a:rPr lang="fr-FR" b="1" dirty="0">
                <a:solidFill>
                  <a:schemeClr val="accent6">
                    <a:lumMod val="75000"/>
                  </a:schemeClr>
                </a:solidFill>
              </a:rPr>
              <a:t>Complexité en espace </a:t>
            </a:r>
            <a:r>
              <a:rPr lang="fr-FR" dirty="0"/>
              <a:t>: de combien de mémoire faut-il disposer pour effectuer l'exploration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722313" y="1934890"/>
            <a:ext cx="7772400" cy="1500187"/>
          </a:xfrm>
        </p:spPr>
        <p:txBody>
          <a:bodyPr>
            <a:normAutofit/>
          </a:bodyPr>
          <a:lstStyle/>
          <a:p>
            <a:pPr algn="ctr"/>
            <a:r>
              <a:rPr lang="fr-FR" sz="6600" b="1" dirty="0">
                <a:solidFill>
                  <a:srgbClr val="7030A0"/>
                </a:solidFill>
              </a:rPr>
              <a:t>Méthodes informées</a:t>
            </a:r>
          </a:p>
        </p:txBody>
      </p:sp>
      <p:sp>
        <p:nvSpPr>
          <p:cNvPr id="4" name="Titre 3"/>
          <p:cNvSpPr>
            <a:spLocks noGrp="1"/>
          </p:cNvSpPr>
          <p:nvPr>
            <p:ph type="title"/>
          </p:nvPr>
        </p:nvSpPr>
        <p:spPr/>
        <p:txBody>
          <a:bodyPr/>
          <a:lstStyle/>
          <a:p>
            <a:endParaRPr lang="fr-F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solidFill>
                  <a:srgbClr val="0070C0"/>
                </a:solidFill>
              </a:rPr>
              <a:t>Stratégies informées</a:t>
            </a:r>
          </a:p>
        </p:txBody>
      </p:sp>
      <p:sp>
        <p:nvSpPr>
          <p:cNvPr id="3" name="Espace réservé du contenu 2"/>
          <p:cNvSpPr>
            <a:spLocks noGrp="1"/>
          </p:cNvSpPr>
          <p:nvPr>
            <p:ph idx="1"/>
          </p:nvPr>
        </p:nvSpPr>
        <p:spPr/>
        <p:txBody>
          <a:bodyPr>
            <a:normAutofit fontScale="92500" lnSpcReduction="10000"/>
          </a:bodyPr>
          <a:lstStyle/>
          <a:p>
            <a:pPr algn="just">
              <a:buFont typeface="Wingdings" pitchFamily="2" charset="2"/>
              <a:buChar char="q"/>
            </a:pPr>
            <a:r>
              <a:rPr lang="fr-FR" dirty="0"/>
              <a:t> Utilisent un ensemble de règles qui permettent d’évaluer la probabilité qu’un chemin allant du nœud courant au nœud solution soit meilleur que les autres. </a:t>
            </a:r>
          </a:p>
          <a:p>
            <a:pPr algn="just">
              <a:buFont typeface="Wingdings" pitchFamily="2" charset="2"/>
              <a:buChar char="q"/>
            </a:pPr>
            <a:r>
              <a:rPr lang="fr-FR" dirty="0"/>
              <a:t>Cette information permet l’estimation des bénéfices des divers chemins avant de les parcourir améliore le processus de recherche.</a:t>
            </a:r>
          </a:p>
          <a:p>
            <a:pPr algn="just">
              <a:buFont typeface="Wingdings" pitchFamily="2" charset="2"/>
              <a:buChar char="q"/>
            </a:pPr>
            <a:r>
              <a:rPr lang="fr-FR" dirty="0"/>
              <a:t> Les algorithmes de recherche heuristique utilisent des fonctions appelées fonctions heuristiques.		</a:t>
            </a:r>
            <a:r>
              <a:rPr lang="fr-FR" i="1" dirty="0"/>
              <a:t>h : E –&gt;</a:t>
            </a:r>
            <a:r>
              <a:rPr lang="fr-FR" b="1" i="1" dirty="0"/>
              <a:t>R</a:t>
            </a:r>
            <a:endParaRPr lang="fr-FR"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lnSpcReduction="10000"/>
          </a:bodyPr>
          <a:lstStyle/>
          <a:p>
            <a:pPr algn="just">
              <a:buFont typeface="Wingdings" pitchFamily="2" charset="2"/>
              <a:buChar char="q"/>
            </a:pPr>
            <a:r>
              <a:rPr lang="fr-FR" dirty="0"/>
              <a:t>Une heuristique est une mesure associée à un état donné qu’on notera h(</a:t>
            </a:r>
            <a:r>
              <a:rPr lang="fr-FR" dirty="0" err="1"/>
              <a:t>Ei</a:t>
            </a:r>
            <a:r>
              <a:rPr lang="fr-FR" dirty="0"/>
              <a:t>).</a:t>
            </a:r>
          </a:p>
          <a:p>
            <a:pPr algn="just">
              <a:buFont typeface="Wingdings" pitchFamily="2" charset="2"/>
              <a:buChar char="q"/>
            </a:pPr>
            <a:r>
              <a:rPr lang="fr-FR" dirty="0"/>
              <a:t>Une heuristique est un critère ou une méthode permettant de déterminer parmi plusieurs lignes de conduite celle qui promet d’être la plus efficace pour atteindre un but.</a:t>
            </a:r>
          </a:p>
          <a:p>
            <a:pPr algn="just">
              <a:buFont typeface="Wingdings" pitchFamily="2" charset="2"/>
              <a:buChar char="q"/>
            </a:pPr>
            <a:r>
              <a:rPr lang="fr-FR" dirty="0"/>
              <a:t> Elle fournit rapidement une solution réalisable, pas nécessairement optimale, pour un problème d'optimisation difficile.</a:t>
            </a:r>
          </a:p>
        </p:txBody>
      </p:sp>
      <p:sp>
        <p:nvSpPr>
          <p:cNvPr id="4" name="Titre 1"/>
          <p:cNvSpPr txBox="1">
            <a:spLocks/>
          </p:cNvSpPr>
          <p:nvPr/>
        </p:nvSpPr>
        <p:spPr>
          <a:xfrm>
            <a:off x="609600" y="427038"/>
            <a:ext cx="8229600" cy="1143000"/>
          </a:xfrm>
          <a:prstGeom prst="rect">
            <a:avLst/>
          </a:prstGeom>
        </p:spPr>
        <p:txBody>
          <a:bodyPr vert="horz" lIns="91440" tIns="45720" rIns="91440" bIns="45720" rtlCol="0" anchor="ctr">
            <a:normAutofit/>
          </a:bodyPr>
          <a:lstStyle/>
          <a:p>
            <a:pPr lvl="0" algn="ctr">
              <a:spcBef>
                <a:spcPct val="0"/>
              </a:spcBef>
              <a:defRPr/>
            </a:pPr>
            <a:r>
              <a:rPr lang="fr-FR" sz="4400" b="1" dirty="0">
                <a:solidFill>
                  <a:srgbClr val="7030A0"/>
                </a:solidFill>
              </a:rPr>
              <a:t>Heuristiques</a:t>
            </a:r>
            <a:endParaRPr kumimoji="0" lang="fr-FR" sz="4400" b="1" i="0" u="none" strike="noStrike" kern="1200" cap="none" spc="0" normalizeH="0" baseline="0" noProof="0" dirty="0">
              <a:ln>
                <a:noFill/>
              </a:ln>
              <a:solidFill>
                <a:srgbClr val="0070C0"/>
              </a:solidFill>
              <a:effectLst/>
              <a:uLnTx/>
              <a:uFillTx/>
              <a:latin typeface="+mj-lt"/>
              <a:ea typeface="+mj-ea"/>
              <a:cs typeface="+mj-c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solidFill>
                  <a:srgbClr val="C00000"/>
                </a:solidFill>
              </a:rPr>
              <a:t>Problème</a:t>
            </a:r>
          </a:p>
        </p:txBody>
      </p:sp>
      <p:sp>
        <p:nvSpPr>
          <p:cNvPr id="3" name="Espace réservé du contenu 2"/>
          <p:cNvSpPr>
            <a:spLocks noGrp="1"/>
          </p:cNvSpPr>
          <p:nvPr>
            <p:ph idx="1"/>
          </p:nvPr>
        </p:nvSpPr>
        <p:spPr/>
        <p:txBody>
          <a:bodyPr>
            <a:normAutofit lnSpcReduction="10000"/>
          </a:bodyPr>
          <a:lstStyle/>
          <a:p>
            <a:pPr algn="just">
              <a:buFont typeface="Wingdings" pitchFamily="2" charset="2"/>
              <a:buChar char="q"/>
            </a:pPr>
            <a:r>
              <a:rPr lang="fr-FR" dirty="0"/>
              <a:t> Un problème est une collection d’informations que l’agent utilise pour décider quelles actions accomplir.  </a:t>
            </a:r>
          </a:p>
          <a:p>
            <a:pPr algn="just">
              <a:buFont typeface="Wingdings" pitchFamily="2" charset="2"/>
              <a:buChar char="q"/>
            </a:pPr>
            <a:r>
              <a:rPr lang="fr-FR" dirty="0"/>
              <a:t>Définir un problème c’est:</a:t>
            </a:r>
          </a:p>
          <a:p>
            <a:pPr lvl="1" algn="just">
              <a:buFont typeface="Wingdings" pitchFamily="2" charset="2"/>
              <a:buChar char="§"/>
            </a:pPr>
            <a:r>
              <a:rPr lang="fr-FR" dirty="0"/>
              <a:t>Identifier un état initial (donc choix d’un langage de description d’états du problème) </a:t>
            </a:r>
          </a:p>
          <a:p>
            <a:pPr lvl="1" algn="just">
              <a:buFont typeface="Wingdings" pitchFamily="2" charset="2"/>
              <a:buChar char="§"/>
            </a:pPr>
            <a:r>
              <a:rPr lang="fr-FR" dirty="0"/>
              <a:t>Identifier les actions possibles par définition d’opérateurs de changement d’état (donc définition de l’ensemble des états possibles du problème)</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solidFill>
                  <a:srgbClr val="7030A0"/>
                </a:solidFill>
              </a:rPr>
              <a:t>Heuristiques</a:t>
            </a:r>
            <a:endParaRPr lang="fr-FR" dirty="0"/>
          </a:p>
        </p:txBody>
      </p:sp>
      <p:sp>
        <p:nvSpPr>
          <p:cNvPr id="3" name="Espace réservé du contenu 2"/>
          <p:cNvSpPr>
            <a:spLocks noGrp="1"/>
          </p:cNvSpPr>
          <p:nvPr>
            <p:ph idx="1"/>
          </p:nvPr>
        </p:nvSpPr>
        <p:spPr/>
        <p:txBody>
          <a:bodyPr>
            <a:normAutofit/>
          </a:bodyPr>
          <a:lstStyle/>
          <a:p>
            <a:pPr algn="just">
              <a:buFont typeface="Wingdings" pitchFamily="2" charset="2"/>
              <a:buChar char="q"/>
            </a:pPr>
            <a:r>
              <a:rPr lang="fr-FR" dirty="0"/>
              <a:t> Une heuristique s'impose quand les algorithmes de résolution exacte sont de complexité exponentielle.</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solidFill>
                  <a:srgbClr val="7030A0"/>
                </a:solidFill>
              </a:rPr>
              <a:t>Heuristiques</a:t>
            </a:r>
          </a:p>
        </p:txBody>
      </p:sp>
      <p:sp>
        <p:nvSpPr>
          <p:cNvPr id="3" name="Espace réservé du contenu 2"/>
          <p:cNvSpPr>
            <a:spLocks noGrp="1"/>
          </p:cNvSpPr>
          <p:nvPr>
            <p:ph idx="1"/>
          </p:nvPr>
        </p:nvSpPr>
        <p:spPr/>
        <p:txBody>
          <a:bodyPr>
            <a:normAutofit fontScale="92500"/>
          </a:bodyPr>
          <a:lstStyle/>
          <a:p>
            <a:pPr algn="just">
              <a:buFont typeface="Wingdings" pitchFamily="2" charset="2"/>
              <a:buChar char="q"/>
            </a:pPr>
            <a:r>
              <a:rPr lang="fr-FR" dirty="0"/>
              <a:t>Les heuristiques peuvent être classées en deux catégories : </a:t>
            </a:r>
          </a:p>
          <a:p>
            <a:pPr lvl="1" algn="just">
              <a:buFont typeface="Wingdings" pitchFamily="2" charset="2"/>
              <a:buChar char="§"/>
            </a:pPr>
            <a:r>
              <a:rPr lang="fr-FR" b="1" dirty="0"/>
              <a:t>Méthodes constructives </a:t>
            </a:r>
            <a:r>
              <a:rPr lang="fr-FR" dirty="0"/>
              <a:t>qui génèrent des solutions à partir d’une solution initiale en essayant d’en ajouter petit à petit des éléments jusqu’à ce qu’une solution complète soit obtenue.</a:t>
            </a:r>
          </a:p>
          <a:p>
            <a:pPr lvl="1" algn="just">
              <a:buFont typeface="Wingdings" pitchFamily="2" charset="2"/>
              <a:buChar char="§"/>
            </a:pPr>
            <a:r>
              <a:rPr lang="fr-FR" b="1" dirty="0"/>
              <a:t>Méthodes de fouilles locales </a:t>
            </a:r>
            <a:r>
              <a:rPr lang="fr-FR" dirty="0"/>
              <a:t>qui démarrent avec une solution initialement complète (probablement moins intéressante), et de manière répétitive essaie d’améliorer cette solution en explorant son voisinage.</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solidFill>
                  <a:srgbClr val="0070C0"/>
                </a:solidFill>
              </a:rPr>
              <a:t>Stratégies informées </a:t>
            </a:r>
          </a:p>
        </p:txBody>
      </p:sp>
      <p:sp>
        <p:nvSpPr>
          <p:cNvPr id="3" name="Espace réservé du contenu 2"/>
          <p:cNvSpPr>
            <a:spLocks noGrp="1"/>
          </p:cNvSpPr>
          <p:nvPr>
            <p:ph idx="1"/>
          </p:nvPr>
        </p:nvSpPr>
        <p:spPr/>
        <p:txBody>
          <a:bodyPr>
            <a:normAutofit fontScale="92500" lnSpcReduction="20000"/>
          </a:bodyPr>
          <a:lstStyle/>
          <a:p>
            <a:pPr>
              <a:lnSpc>
                <a:spcPct val="200000"/>
              </a:lnSpc>
              <a:buFont typeface="Wingdings" pitchFamily="2" charset="2"/>
              <a:buChar char="q"/>
            </a:pPr>
            <a:r>
              <a:rPr lang="fr-FR" dirty="0"/>
              <a:t> Meilleur d'abord</a:t>
            </a:r>
          </a:p>
          <a:p>
            <a:pPr lvl="1">
              <a:lnSpc>
                <a:spcPct val="200000"/>
              </a:lnSpc>
              <a:buFont typeface="Wingdings" pitchFamily="2" charset="2"/>
              <a:buChar char="q"/>
            </a:pPr>
            <a:r>
              <a:rPr lang="fr-FR" dirty="0"/>
              <a:t> Algorithmes gloutons </a:t>
            </a:r>
          </a:p>
          <a:p>
            <a:pPr lvl="1">
              <a:lnSpc>
                <a:spcPct val="200000"/>
              </a:lnSpc>
              <a:buFont typeface="Wingdings" pitchFamily="2" charset="2"/>
              <a:buChar char="q"/>
            </a:pPr>
            <a:r>
              <a:rPr lang="fr-FR" dirty="0"/>
              <a:t>  Algorithme A∗</a:t>
            </a:r>
          </a:p>
          <a:p>
            <a:pPr>
              <a:lnSpc>
                <a:spcPct val="200000"/>
              </a:lnSpc>
              <a:buFont typeface="Wingdings" pitchFamily="2" charset="2"/>
              <a:buChar char="q"/>
            </a:pPr>
            <a:r>
              <a:rPr lang="fr-FR" dirty="0"/>
              <a:t>Coût uniforme</a:t>
            </a:r>
          </a:p>
          <a:p>
            <a:pPr>
              <a:lnSpc>
                <a:spcPct val="200000"/>
              </a:lnSpc>
              <a:buFont typeface="Wingdings" pitchFamily="2" charset="2"/>
              <a:buChar char="q"/>
            </a:pPr>
            <a:r>
              <a:rPr lang="fr-FR" dirty="0"/>
              <a:t>Méta-heuristiques</a:t>
            </a:r>
          </a:p>
          <a:p>
            <a:pPr>
              <a:lnSpc>
                <a:spcPct val="200000"/>
              </a:lnSpc>
              <a:buFont typeface="Wingdings" pitchFamily="2" charset="2"/>
              <a:buChar char="q"/>
            </a:pPr>
            <a:endParaRPr lang="fr-FR"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22313" y="3435077"/>
            <a:ext cx="7772400" cy="1362075"/>
          </a:xfrm>
        </p:spPr>
        <p:txBody>
          <a:bodyPr/>
          <a:lstStyle/>
          <a:p>
            <a:pPr algn="ctr"/>
            <a:r>
              <a:rPr lang="fr-FR" dirty="0"/>
              <a:t>Algorithmes Gloutons</a:t>
            </a:r>
          </a:p>
        </p:txBody>
      </p:sp>
      <p:sp>
        <p:nvSpPr>
          <p:cNvPr id="3" name="Espace réservé du texte 2"/>
          <p:cNvSpPr>
            <a:spLocks noGrp="1"/>
          </p:cNvSpPr>
          <p:nvPr>
            <p:ph type="body" idx="1"/>
          </p:nvPr>
        </p:nvSpPr>
        <p:spPr>
          <a:xfrm>
            <a:off x="722313" y="1934890"/>
            <a:ext cx="7772400" cy="1500187"/>
          </a:xfrm>
        </p:spPr>
        <p:txBody>
          <a:bodyPr>
            <a:normAutofit/>
          </a:bodyPr>
          <a:lstStyle/>
          <a:p>
            <a:pPr algn="ctr"/>
            <a:r>
              <a:rPr lang="fr-FR" sz="4800" b="1" dirty="0"/>
              <a:t>Méthodes informées</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a:solidFill>
                  <a:srgbClr val="7030A0"/>
                </a:solidFill>
              </a:rPr>
              <a:t>Algorithmes gloutons</a:t>
            </a:r>
            <a:br>
              <a:rPr lang="fr-FR" b="1" dirty="0">
                <a:solidFill>
                  <a:srgbClr val="7030A0"/>
                </a:solidFill>
              </a:rPr>
            </a:br>
            <a:r>
              <a:rPr lang="fr-FR" b="1" dirty="0" err="1">
                <a:solidFill>
                  <a:schemeClr val="accent6">
                    <a:lumMod val="75000"/>
                  </a:schemeClr>
                </a:solidFill>
              </a:rPr>
              <a:t>Greedy</a:t>
            </a:r>
            <a:r>
              <a:rPr lang="fr-FR" b="1" dirty="0">
                <a:solidFill>
                  <a:schemeClr val="accent6">
                    <a:lumMod val="75000"/>
                  </a:schemeClr>
                </a:solidFill>
              </a:rPr>
              <a:t> </a:t>
            </a:r>
            <a:r>
              <a:rPr lang="fr-FR" b="1" dirty="0" err="1">
                <a:solidFill>
                  <a:schemeClr val="accent6">
                    <a:lumMod val="75000"/>
                  </a:schemeClr>
                </a:solidFill>
              </a:rPr>
              <a:t>algorithms</a:t>
            </a:r>
            <a:endParaRPr lang="fr-FR" b="1" dirty="0">
              <a:solidFill>
                <a:schemeClr val="accent6">
                  <a:lumMod val="75000"/>
                </a:schemeClr>
              </a:solidFill>
            </a:endParaRPr>
          </a:p>
        </p:txBody>
      </p:sp>
      <p:sp>
        <p:nvSpPr>
          <p:cNvPr id="3" name="Espace réservé du contenu 2"/>
          <p:cNvSpPr>
            <a:spLocks noGrp="1"/>
          </p:cNvSpPr>
          <p:nvPr>
            <p:ph idx="1"/>
          </p:nvPr>
        </p:nvSpPr>
        <p:spPr>
          <a:xfrm>
            <a:off x="457200" y="1600200"/>
            <a:ext cx="8229600" cy="4925144"/>
          </a:xfrm>
        </p:spPr>
        <p:txBody>
          <a:bodyPr>
            <a:normAutofit fontScale="85000" lnSpcReduction="20000"/>
          </a:bodyPr>
          <a:lstStyle/>
          <a:p>
            <a:pPr algn="just">
              <a:buFont typeface="Wingdings" pitchFamily="2" charset="2"/>
              <a:buChar char="q"/>
            </a:pPr>
            <a:r>
              <a:rPr lang="fr-FR" dirty="0"/>
              <a:t>Un algorithme glouton fait, étape par étape, le choix d’un optimum local. </a:t>
            </a:r>
          </a:p>
          <a:p>
            <a:pPr algn="just">
              <a:buFont typeface="Wingdings" pitchFamily="2" charset="2"/>
              <a:buChar char="q"/>
            </a:pPr>
            <a:r>
              <a:rPr lang="fr-FR" dirty="0"/>
              <a:t>A chaque itération, on fixe la valeur d'une des variables décrivant le problème sans remettre en cause les choix antérieurs. </a:t>
            </a:r>
          </a:p>
          <a:p>
            <a:pPr algn="just">
              <a:buFont typeface="Wingdings" pitchFamily="2" charset="2"/>
              <a:buChar char="q"/>
            </a:pPr>
            <a:r>
              <a:rPr lang="fr-FR" dirty="0"/>
              <a:t>Le principe est donc de partir d'une solution incomplète que l'on complète de proche en proche en effectuant des choix définitifs : à chaque étape, on traite une partie des variables sur lesquelles on ne revient plus.</a:t>
            </a:r>
          </a:p>
          <a:p>
            <a:pPr algn="just">
              <a:buFont typeface="Wingdings" pitchFamily="2" charset="2"/>
              <a:buChar char="q"/>
            </a:pPr>
            <a:r>
              <a:rPr lang="fr-FR" dirty="0"/>
              <a:t> Conception facile à mettre en œuvre.</a:t>
            </a:r>
          </a:p>
          <a:p>
            <a:pPr algn="just">
              <a:buFont typeface="Wingdings" pitchFamily="2" charset="2"/>
              <a:buChar char="q"/>
            </a:pPr>
            <a:r>
              <a:rPr lang="fr-FR" dirty="0"/>
              <a:t>Rapides mais ne fournissent pas toujours la solution optimale au problème donné.</a:t>
            </a:r>
          </a:p>
          <a:p>
            <a:pPr algn="just">
              <a:buFont typeface="Wingdings" pitchFamily="2" charset="2"/>
              <a:buChar char="q"/>
            </a:pPr>
            <a:endParaRPr lang="fr-FR" dirty="0"/>
          </a:p>
          <a:p>
            <a:pPr algn="just">
              <a:buFont typeface="Wingdings" pitchFamily="2" charset="2"/>
              <a:buChar char="q"/>
            </a:pPr>
            <a:endParaRPr lang="fr-FR"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a:solidFill>
                  <a:srgbClr val="7030A0"/>
                </a:solidFill>
              </a:rPr>
              <a:t>Algorithmes gloutons</a:t>
            </a:r>
            <a:br>
              <a:rPr lang="fr-FR" b="1" dirty="0">
                <a:solidFill>
                  <a:srgbClr val="7030A0"/>
                </a:solidFill>
              </a:rPr>
            </a:br>
            <a:r>
              <a:rPr lang="fr-FR" b="1" dirty="0" err="1">
                <a:solidFill>
                  <a:schemeClr val="accent6">
                    <a:lumMod val="75000"/>
                  </a:schemeClr>
                </a:solidFill>
              </a:rPr>
              <a:t>Greedy</a:t>
            </a:r>
            <a:r>
              <a:rPr lang="fr-FR" b="1" dirty="0">
                <a:solidFill>
                  <a:schemeClr val="accent6">
                    <a:lumMod val="75000"/>
                  </a:schemeClr>
                </a:solidFill>
              </a:rPr>
              <a:t> </a:t>
            </a:r>
            <a:r>
              <a:rPr lang="fr-FR" b="1" dirty="0" err="1">
                <a:solidFill>
                  <a:schemeClr val="accent6">
                    <a:lumMod val="75000"/>
                  </a:schemeClr>
                </a:solidFill>
              </a:rPr>
              <a:t>algorithms</a:t>
            </a:r>
            <a:endParaRPr lang="fr-FR" dirty="0"/>
          </a:p>
        </p:txBody>
      </p:sp>
      <p:sp>
        <p:nvSpPr>
          <p:cNvPr id="3" name="Espace réservé du contenu 2"/>
          <p:cNvSpPr>
            <a:spLocks noGrp="1"/>
          </p:cNvSpPr>
          <p:nvPr>
            <p:ph idx="1"/>
          </p:nvPr>
        </p:nvSpPr>
        <p:spPr/>
        <p:txBody>
          <a:bodyPr/>
          <a:lstStyle/>
          <a:p>
            <a:pPr>
              <a:lnSpc>
                <a:spcPct val="150000"/>
              </a:lnSpc>
              <a:buFont typeface="Wingdings" pitchFamily="2" charset="2"/>
              <a:buChar char="q"/>
            </a:pPr>
            <a:r>
              <a:rPr lang="fr-FR" dirty="0"/>
              <a:t>Construit une solution pas à pas sans revenir sur ses décisions,</a:t>
            </a:r>
          </a:p>
          <a:p>
            <a:pPr>
              <a:lnSpc>
                <a:spcPct val="150000"/>
              </a:lnSpc>
              <a:buFont typeface="Wingdings" pitchFamily="2" charset="2"/>
              <a:buChar char="q"/>
            </a:pPr>
            <a:r>
              <a:rPr lang="fr-FR" dirty="0"/>
              <a:t>Effectue à chaque étape le choix qui semble le meilleur</a:t>
            </a:r>
          </a:p>
          <a:p>
            <a:pPr>
              <a:lnSpc>
                <a:spcPct val="150000"/>
              </a:lnSpc>
              <a:buFont typeface="Wingdings" pitchFamily="2" charset="2"/>
              <a:buChar char="q"/>
            </a:pPr>
            <a:r>
              <a:rPr lang="fr-FR" dirty="0"/>
              <a:t>Obtenir un résultat optimum global</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pPr algn="just"/>
            <a:r>
              <a:rPr lang="fr-CA" dirty="0">
                <a:latin typeface="Arial" charset="0"/>
              </a:rPr>
              <a:t>Utiliser une fonction d’évaluation </a:t>
            </a:r>
            <a:r>
              <a:rPr lang="fr-CA" i="1" dirty="0">
                <a:latin typeface="Arial" charset="0"/>
              </a:rPr>
              <a:t>f(n) </a:t>
            </a:r>
            <a:r>
              <a:rPr lang="fr-CA" dirty="0">
                <a:latin typeface="Arial" charset="0"/>
              </a:rPr>
              <a:t>pour chaque nœud</a:t>
            </a:r>
          </a:p>
          <a:p>
            <a:pPr algn="just"/>
            <a:endParaRPr lang="fr-CA" dirty="0">
              <a:latin typeface="Arial" charset="0"/>
            </a:endParaRPr>
          </a:p>
          <a:p>
            <a:pPr algn="just"/>
            <a:r>
              <a:rPr lang="fr-CA" dirty="0">
                <a:latin typeface="Arial" charset="0"/>
              </a:rPr>
              <a:t>Fonction d’évaluation </a:t>
            </a:r>
          </a:p>
          <a:p>
            <a:pPr lvl="1" algn="ctr">
              <a:buNone/>
            </a:pPr>
            <a:r>
              <a:rPr lang="fr-CA" i="1" dirty="0">
                <a:latin typeface="Arial" charset="0"/>
              </a:rPr>
              <a:t>f(n) = h(n) </a:t>
            </a:r>
            <a:r>
              <a:rPr lang="fr-CA" dirty="0">
                <a:latin typeface="Arial" charset="0"/>
              </a:rPr>
              <a:t>(</a:t>
            </a:r>
            <a:r>
              <a:rPr lang="fr-CA" dirty="0">
                <a:solidFill>
                  <a:srgbClr val="FF0000"/>
                </a:solidFill>
                <a:latin typeface="Arial" charset="0"/>
              </a:rPr>
              <a:t>h</a:t>
            </a:r>
            <a:r>
              <a:rPr lang="fr-CA" dirty="0">
                <a:latin typeface="Arial" charset="0"/>
              </a:rPr>
              <a:t>euristique)</a:t>
            </a:r>
          </a:p>
          <a:p>
            <a:pPr lvl="1" algn="ctr">
              <a:buNone/>
            </a:pPr>
            <a:endParaRPr lang="fr-CA" dirty="0">
              <a:latin typeface="Arial" charset="0"/>
            </a:endParaRPr>
          </a:p>
          <a:p>
            <a:pPr algn="just"/>
            <a:r>
              <a:rPr lang="fr-CA" b="1" dirty="0">
                <a:latin typeface="Arial" charset="0"/>
              </a:rPr>
              <a:t>f(n)</a:t>
            </a:r>
            <a:r>
              <a:rPr lang="fr-CA" dirty="0">
                <a:latin typeface="Arial" charset="0"/>
              </a:rPr>
              <a:t>= estimation du coût de </a:t>
            </a:r>
            <a:r>
              <a:rPr lang="fr-CA" b="1" i="1" dirty="0">
                <a:latin typeface="Arial" charset="0"/>
              </a:rPr>
              <a:t>n</a:t>
            </a:r>
            <a:r>
              <a:rPr lang="fr-CA" dirty="0">
                <a:latin typeface="Arial" charset="0"/>
              </a:rPr>
              <a:t> à </a:t>
            </a:r>
            <a:r>
              <a:rPr lang="fr-CA" b="1" i="1" dirty="0">
                <a:latin typeface="Arial" charset="0"/>
              </a:rPr>
              <a:t>but</a:t>
            </a:r>
            <a:endParaRPr lang="fr-CA" b="1" dirty="0">
              <a:latin typeface="Arial" charset="0"/>
            </a:endParaRPr>
          </a:p>
          <a:p>
            <a:pPr algn="just"/>
            <a:r>
              <a:rPr lang="fr-CA" b="1" dirty="0">
                <a:latin typeface="Arial" charset="0"/>
              </a:rPr>
              <a:t>h(n)</a:t>
            </a:r>
            <a:r>
              <a:rPr lang="fr-CA" dirty="0">
                <a:latin typeface="Arial" charset="0"/>
              </a:rPr>
              <a:t> = distance en ligne droite de </a:t>
            </a:r>
            <a:r>
              <a:rPr lang="fr-CA" b="1" i="1" dirty="0">
                <a:latin typeface="Arial" charset="0"/>
              </a:rPr>
              <a:t>n</a:t>
            </a:r>
            <a:r>
              <a:rPr lang="fr-CA" dirty="0">
                <a:latin typeface="Arial" charset="0"/>
              </a:rPr>
              <a:t> à </a:t>
            </a:r>
            <a:r>
              <a:rPr lang="fr-CA" b="1" dirty="0">
                <a:latin typeface="Arial" charset="0"/>
              </a:rPr>
              <a:t>but</a:t>
            </a:r>
            <a:endParaRPr lang="fr-FR" b="1" dirty="0"/>
          </a:p>
        </p:txBody>
      </p:sp>
      <p:sp>
        <p:nvSpPr>
          <p:cNvPr id="4" name="Titre 1"/>
          <p:cNvSpPr>
            <a:spLocks noGrp="1"/>
          </p:cNvSpPr>
          <p:nvPr>
            <p:ph type="title"/>
          </p:nvPr>
        </p:nvSpPr>
        <p:spPr/>
        <p:txBody>
          <a:bodyPr>
            <a:normAutofit fontScale="90000"/>
          </a:bodyPr>
          <a:lstStyle/>
          <a:p>
            <a:r>
              <a:rPr lang="fr-FR" b="1" dirty="0">
                <a:solidFill>
                  <a:srgbClr val="7030A0"/>
                </a:solidFill>
              </a:rPr>
              <a:t>Algorithmes gloutons</a:t>
            </a:r>
            <a:br>
              <a:rPr lang="fr-FR" b="1" dirty="0">
                <a:solidFill>
                  <a:srgbClr val="7030A0"/>
                </a:solidFill>
              </a:rPr>
            </a:br>
            <a:r>
              <a:rPr lang="fr-FR" b="1" dirty="0" err="1">
                <a:solidFill>
                  <a:schemeClr val="accent6">
                    <a:lumMod val="75000"/>
                  </a:schemeClr>
                </a:solidFill>
              </a:rPr>
              <a:t>Greedy</a:t>
            </a:r>
            <a:r>
              <a:rPr lang="fr-FR" b="1" dirty="0">
                <a:solidFill>
                  <a:schemeClr val="accent6">
                    <a:lumMod val="75000"/>
                  </a:schemeClr>
                </a:solidFill>
              </a:rPr>
              <a:t> </a:t>
            </a:r>
            <a:r>
              <a:rPr lang="fr-FR" b="1" dirty="0" err="1">
                <a:solidFill>
                  <a:schemeClr val="accent6">
                    <a:lumMod val="75000"/>
                  </a:schemeClr>
                </a:solidFill>
              </a:rPr>
              <a:t>algorithms</a:t>
            </a:r>
            <a:endParaRPr lang="fr-FR" b="1" dirty="0">
              <a:solidFill>
                <a:schemeClr val="accent6">
                  <a:lumMod val="75000"/>
                </a:schemeClr>
              </a:solidFil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a:solidFill>
                  <a:schemeClr val="accent6">
                    <a:lumMod val="75000"/>
                  </a:schemeClr>
                </a:solidFill>
              </a:rPr>
              <a:t>Propriétés des algorithmes gloutons</a:t>
            </a:r>
          </a:p>
        </p:txBody>
      </p:sp>
      <p:sp>
        <p:nvSpPr>
          <p:cNvPr id="3" name="Espace réservé du contenu 2"/>
          <p:cNvSpPr>
            <a:spLocks noGrp="1"/>
          </p:cNvSpPr>
          <p:nvPr>
            <p:ph idx="1"/>
          </p:nvPr>
        </p:nvSpPr>
        <p:spPr/>
        <p:txBody>
          <a:bodyPr/>
          <a:lstStyle/>
          <a:p>
            <a:pPr algn="just"/>
            <a:r>
              <a:rPr lang="fr-FR" b="1" dirty="0"/>
              <a:t>Complétude: </a:t>
            </a:r>
            <a:r>
              <a:rPr lang="fr-FR" dirty="0"/>
              <a:t>NON</a:t>
            </a:r>
            <a:r>
              <a:rPr lang="fr-FR" b="1" dirty="0"/>
              <a:t> </a:t>
            </a:r>
            <a:r>
              <a:rPr lang="fr-FR" dirty="0"/>
              <a:t>(Présence de boucles)</a:t>
            </a:r>
          </a:p>
          <a:p>
            <a:pPr lvl="1" algn="just">
              <a:buNone/>
            </a:pPr>
            <a:r>
              <a:rPr lang="fr-FR" dirty="0"/>
              <a:t>– complet si on ajoute des tests sur les états répétés. </a:t>
            </a:r>
          </a:p>
          <a:p>
            <a:pPr algn="just"/>
            <a:r>
              <a:rPr lang="fr-FR" b="1" dirty="0"/>
              <a:t>Complexité en temps</a:t>
            </a:r>
            <a:r>
              <a:rPr lang="fr-FR" dirty="0"/>
              <a:t>: O(</a:t>
            </a:r>
            <a:r>
              <a:rPr lang="fr-FR" dirty="0" err="1"/>
              <a:t>b</a:t>
            </a:r>
            <a:r>
              <a:rPr lang="fr-FR" baseline="30000" dirty="0" err="1"/>
              <a:t>m</a:t>
            </a:r>
            <a:r>
              <a:rPr lang="fr-FR" dirty="0"/>
              <a:t>) </a:t>
            </a:r>
          </a:p>
          <a:p>
            <a:pPr lvl="1" algn="just"/>
            <a:r>
              <a:rPr lang="fr-FR" dirty="0"/>
              <a:t>Choisir une bonne heuristique</a:t>
            </a:r>
          </a:p>
          <a:p>
            <a:pPr algn="just"/>
            <a:r>
              <a:rPr lang="fr-FR" b="1" dirty="0"/>
              <a:t>Complexité en espace</a:t>
            </a:r>
            <a:r>
              <a:rPr lang="fr-FR" dirty="0"/>
              <a:t>: O(</a:t>
            </a:r>
            <a:r>
              <a:rPr lang="fr-FR" dirty="0" err="1"/>
              <a:t>b</a:t>
            </a:r>
            <a:r>
              <a:rPr lang="fr-FR" baseline="30000" dirty="0" err="1"/>
              <a:t>m</a:t>
            </a:r>
            <a:r>
              <a:rPr lang="fr-FR" dirty="0"/>
              <a:t>) </a:t>
            </a:r>
          </a:p>
          <a:p>
            <a:pPr lvl="1" algn="just"/>
            <a:r>
              <a:rPr lang="fr-FR" dirty="0"/>
              <a:t>Retient tous les nœuds en mémoire</a:t>
            </a:r>
          </a:p>
          <a:p>
            <a:pPr algn="just"/>
            <a:r>
              <a:rPr lang="fr-FR" b="1" dirty="0"/>
              <a:t>Optimalité</a:t>
            </a:r>
            <a:r>
              <a:rPr lang="fr-FR" dirty="0"/>
              <a:t>: NON</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solidFill>
                  <a:srgbClr val="7030A0"/>
                </a:solidFill>
              </a:rPr>
              <a:t>Exemple: </a:t>
            </a:r>
            <a:r>
              <a:rPr lang="fr-FR" b="1" dirty="0">
                <a:solidFill>
                  <a:schemeClr val="accent6">
                    <a:lumMod val="75000"/>
                  </a:schemeClr>
                </a:solidFill>
              </a:rPr>
              <a:t>Pièces de monnaie</a:t>
            </a:r>
          </a:p>
        </p:txBody>
      </p:sp>
      <p:sp>
        <p:nvSpPr>
          <p:cNvPr id="3" name="Espace réservé du contenu 2"/>
          <p:cNvSpPr>
            <a:spLocks noGrp="1"/>
          </p:cNvSpPr>
          <p:nvPr>
            <p:ph idx="1"/>
          </p:nvPr>
        </p:nvSpPr>
        <p:spPr/>
        <p:txBody>
          <a:bodyPr/>
          <a:lstStyle/>
          <a:p>
            <a:pPr>
              <a:buFont typeface="Wingdings" pitchFamily="2" charset="2"/>
              <a:buChar char="q"/>
            </a:pPr>
            <a:r>
              <a:rPr lang="fr-FR" dirty="0"/>
              <a:t> On considère le problème où l’on doit rendre la monnaie pour une certaine somme </a:t>
            </a:r>
            <a:r>
              <a:rPr lang="fr-FR" b="1" dirty="0"/>
              <a:t>S</a:t>
            </a:r>
            <a:r>
              <a:rPr lang="fr-FR" dirty="0"/>
              <a:t> avec le moins possible de pièces de monnaies. </a:t>
            </a:r>
          </a:p>
          <a:p>
            <a:pPr>
              <a:buFont typeface="Wingdings" pitchFamily="2" charset="2"/>
              <a:buChar char="q"/>
            </a:pPr>
            <a:endParaRPr lang="fr-FR" dirty="0"/>
          </a:p>
          <a:p>
            <a:pPr>
              <a:buFont typeface="Wingdings" pitchFamily="2" charset="2"/>
              <a:buChar char="q"/>
            </a:pPr>
            <a:r>
              <a:rPr lang="fr-FR" dirty="0"/>
              <a:t> On a des pièces de 1, 2, 5, 10, 20. </a:t>
            </a:r>
          </a:p>
          <a:p>
            <a:pPr>
              <a:buFont typeface="Wingdings" pitchFamily="2" charset="2"/>
              <a:buChar char="q"/>
            </a:pPr>
            <a:endParaRPr lang="fr-FR" dirty="0"/>
          </a:p>
          <a:p>
            <a:pPr lvl="1">
              <a:buFont typeface="Wingdings" pitchFamily="2" charset="2"/>
              <a:buChar char="Ø"/>
            </a:pPr>
            <a:r>
              <a:rPr lang="fr-FR" dirty="0"/>
              <a:t>Quelle est la  solution optimale?</a:t>
            </a:r>
          </a:p>
          <a:p>
            <a:pPr lvl="1">
              <a:buNone/>
            </a:pPr>
            <a:r>
              <a:rPr lang="fr-FR" dirty="0"/>
              <a:t>Avec S=26</a:t>
            </a:r>
          </a:p>
        </p:txBody>
      </p:sp>
      <p:pic>
        <p:nvPicPr>
          <p:cNvPr id="4098" name="Picture 2" descr="Résultat de recherche d'images pour &quot;pièces de monnaie&quot;"/>
          <p:cNvPicPr>
            <a:picLocks noChangeAspect="1" noChangeArrowheads="1"/>
          </p:cNvPicPr>
          <p:nvPr/>
        </p:nvPicPr>
        <p:blipFill>
          <a:blip r:embed="rId2" cstate="print"/>
          <a:srcRect l="16349" t="15042" r="27171" b="9747"/>
          <a:stretch>
            <a:fillRect/>
          </a:stretch>
        </p:blipFill>
        <p:spPr bwMode="auto">
          <a:xfrm>
            <a:off x="6444208" y="4365104"/>
            <a:ext cx="2196752" cy="2023324"/>
          </a:xfrm>
          <a:prstGeom prst="rect">
            <a:avLst/>
          </a:prstGeom>
          <a:noFill/>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fontScale="85000" lnSpcReduction="10000"/>
          </a:bodyPr>
          <a:lstStyle/>
          <a:p>
            <a:pPr algn="just">
              <a:buFont typeface="Wingdings" pitchFamily="2" charset="2"/>
              <a:buChar char="q"/>
            </a:pPr>
            <a:endParaRPr lang="fr-FR" dirty="0"/>
          </a:p>
          <a:p>
            <a:pPr algn="just">
              <a:buFont typeface="Wingdings" pitchFamily="2" charset="2"/>
              <a:buChar char="q"/>
            </a:pPr>
            <a:r>
              <a:rPr lang="fr-FR" dirty="0"/>
              <a:t>Trier les types de pièces par valeurs décroissantes. </a:t>
            </a:r>
          </a:p>
          <a:p>
            <a:pPr algn="just">
              <a:buFont typeface="Wingdings" pitchFamily="2" charset="2"/>
              <a:buChar char="q"/>
            </a:pPr>
            <a:endParaRPr lang="fr-FR" dirty="0"/>
          </a:p>
          <a:p>
            <a:pPr algn="just">
              <a:buFont typeface="Wingdings" pitchFamily="2" charset="2"/>
              <a:buChar char="q"/>
            </a:pPr>
            <a:r>
              <a:rPr lang="fr-FR" dirty="0"/>
              <a:t>Pour chaque valeur de pièce, maximiser le nombre de pièces choisies.</a:t>
            </a:r>
          </a:p>
          <a:p>
            <a:pPr algn="just">
              <a:buFont typeface="Wingdings" pitchFamily="2" charset="2"/>
              <a:buChar char="q"/>
            </a:pPr>
            <a:endParaRPr lang="fr-FR" dirty="0"/>
          </a:p>
          <a:p>
            <a:pPr algn="just">
              <a:buFont typeface="Wingdings" pitchFamily="2" charset="2"/>
              <a:buChar char="q"/>
            </a:pPr>
            <a:r>
              <a:rPr lang="fr-FR" dirty="0"/>
              <a:t> Répéter le choix de la pièce </a:t>
            </a:r>
          </a:p>
          <a:p>
            <a:pPr algn="just">
              <a:buNone/>
            </a:pPr>
            <a:r>
              <a:rPr lang="fr-FR" dirty="0"/>
              <a:t>	de plus grande valeur qui </a:t>
            </a:r>
          </a:p>
          <a:p>
            <a:pPr algn="just">
              <a:buNone/>
            </a:pPr>
            <a:r>
              <a:rPr lang="fr-FR" dirty="0"/>
              <a:t>	ne dépasse pas la somme </a:t>
            </a:r>
          </a:p>
          <a:p>
            <a:pPr algn="just">
              <a:buNone/>
            </a:pPr>
            <a:r>
              <a:rPr lang="fr-FR" dirty="0"/>
              <a:t>	restante tant que celle-ci n’est pas nulle.</a:t>
            </a:r>
          </a:p>
        </p:txBody>
      </p:sp>
      <p:sp>
        <p:nvSpPr>
          <p:cNvPr id="5" name="Titre 1"/>
          <p:cNvSpPr txBox="1">
            <a:spLocks/>
          </p:cNvSpPr>
          <p:nvPr/>
        </p:nvSpPr>
        <p:spPr>
          <a:xfrm>
            <a:off x="609600" y="427038"/>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4400" b="1" i="0" u="none" strike="noStrike" kern="1200" cap="none" spc="0" normalizeH="0" baseline="0" noProof="0" dirty="0">
                <a:ln>
                  <a:noFill/>
                </a:ln>
                <a:solidFill>
                  <a:srgbClr val="7030A0"/>
                </a:solidFill>
                <a:effectLst/>
                <a:uLnTx/>
                <a:uFillTx/>
                <a:latin typeface="+mj-lt"/>
                <a:ea typeface="+mj-ea"/>
                <a:cs typeface="+mj-cs"/>
              </a:rPr>
              <a:t>Exemple: </a:t>
            </a:r>
            <a:r>
              <a:rPr kumimoji="0" lang="fr-FR" sz="4400" b="1" i="0" u="none" strike="noStrike" kern="1200" cap="none" spc="0" normalizeH="0" baseline="0" noProof="0" dirty="0">
                <a:ln>
                  <a:noFill/>
                </a:ln>
                <a:solidFill>
                  <a:schemeClr val="accent6">
                    <a:lumMod val="75000"/>
                  </a:schemeClr>
                </a:solidFill>
                <a:effectLst/>
                <a:uLnTx/>
                <a:uFillTx/>
                <a:latin typeface="+mj-lt"/>
                <a:ea typeface="+mj-ea"/>
                <a:cs typeface="+mj-cs"/>
              </a:rPr>
              <a:t>Pièces de monnaie</a:t>
            </a:r>
          </a:p>
        </p:txBody>
      </p:sp>
      <p:pic>
        <p:nvPicPr>
          <p:cNvPr id="6" name="Picture 2" descr="Résultat de recherche d'images pour &quot;pièces de monnaie&quot;"/>
          <p:cNvPicPr>
            <a:picLocks noChangeAspect="1" noChangeArrowheads="1"/>
          </p:cNvPicPr>
          <p:nvPr/>
        </p:nvPicPr>
        <p:blipFill>
          <a:blip r:embed="rId2" cstate="print"/>
          <a:srcRect l="16349" t="15042" r="27171" b="9747"/>
          <a:stretch>
            <a:fillRect/>
          </a:stretch>
        </p:blipFill>
        <p:spPr bwMode="auto">
          <a:xfrm>
            <a:off x="6479704" y="4365104"/>
            <a:ext cx="2196752" cy="2023324"/>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b="1" dirty="0">
                <a:solidFill>
                  <a:srgbClr val="C00000"/>
                </a:solidFill>
              </a:rPr>
              <a:t>Nature du problème </a:t>
            </a:r>
          </a:p>
        </p:txBody>
      </p:sp>
      <p:sp>
        <p:nvSpPr>
          <p:cNvPr id="3" name="Espace réservé du contenu 2"/>
          <p:cNvSpPr>
            <a:spLocks noGrp="1"/>
          </p:cNvSpPr>
          <p:nvPr>
            <p:ph idx="1"/>
          </p:nvPr>
        </p:nvSpPr>
        <p:spPr/>
        <p:txBody>
          <a:bodyPr>
            <a:normAutofit/>
          </a:bodyPr>
          <a:lstStyle/>
          <a:p>
            <a:pPr algn="just">
              <a:buFont typeface="Wingdings" pitchFamily="2" charset="2"/>
              <a:buChar char="q"/>
            </a:pPr>
            <a:r>
              <a:rPr lang="fr-FR" dirty="0"/>
              <a:t> </a:t>
            </a:r>
            <a:r>
              <a:rPr lang="fr-FR" b="1" dirty="0"/>
              <a:t>Problèmes de jeux </a:t>
            </a:r>
            <a:r>
              <a:rPr lang="fr-FR" dirty="0"/>
              <a:t>: concis et bien défini </a:t>
            </a:r>
          </a:p>
          <a:p>
            <a:pPr lvl="1" algn="just">
              <a:buFont typeface="Wingdings" pitchFamily="2" charset="2"/>
              <a:buChar char="Ø"/>
            </a:pPr>
            <a:r>
              <a:rPr lang="fr-FR" dirty="0"/>
              <a:t> Le taquin, les reines</a:t>
            </a:r>
          </a:p>
          <a:p>
            <a:pPr lvl="1" algn="just">
              <a:buFont typeface="Wingdings" pitchFamily="2" charset="2"/>
              <a:buChar char="Ø"/>
            </a:pPr>
            <a:r>
              <a:rPr lang="fr-FR" dirty="0"/>
              <a:t> La modélisation est facile </a:t>
            </a:r>
          </a:p>
          <a:p>
            <a:pPr lvl="1" algn="just">
              <a:buFont typeface="Wingdings" pitchFamily="2" charset="2"/>
              <a:buChar char="Ø"/>
            </a:pPr>
            <a:r>
              <a:rPr lang="fr-FR" dirty="0"/>
              <a:t> Intéressant pour comparer les différentes stratégies de résolution </a:t>
            </a:r>
          </a:p>
          <a:p>
            <a:pPr algn="just">
              <a:buFont typeface="Wingdings" pitchFamily="2" charset="2"/>
              <a:buChar char="q"/>
            </a:pPr>
            <a:endParaRPr lang="fr-FR" dirty="0"/>
          </a:p>
        </p:txBody>
      </p:sp>
      <p:pic>
        <p:nvPicPr>
          <p:cNvPr id="4" name="Picture 2" descr="RÃ©sultat de recherche d'images pour &quot;LE taquin jeu&quot;"/>
          <p:cNvPicPr>
            <a:picLocks noChangeAspect="1" noChangeArrowheads="1"/>
          </p:cNvPicPr>
          <p:nvPr/>
        </p:nvPicPr>
        <p:blipFill>
          <a:blip r:embed="rId2" cstate="print"/>
          <a:srcRect/>
          <a:stretch>
            <a:fillRect/>
          </a:stretch>
        </p:blipFill>
        <p:spPr bwMode="auto">
          <a:xfrm>
            <a:off x="1763688" y="4429843"/>
            <a:ext cx="2095500" cy="2095501"/>
          </a:xfrm>
          <a:prstGeom prst="rect">
            <a:avLst/>
          </a:prstGeom>
          <a:noFill/>
        </p:spPr>
      </p:pic>
      <p:pic>
        <p:nvPicPr>
          <p:cNvPr id="5" name="Picture 4" descr="RÃ©sultat de recherche d'images pour &quot;LE taquin jeu&quot;"/>
          <p:cNvPicPr>
            <a:picLocks noChangeAspect="1" noChangeArrowheads="1"/>
          </p:cNvPicPr>
          <p:nvPr/>
        </p:nvPicPr>
        <p:blipFill>
          <a:blip r:embed="rId3" cstate="print"/>
          <a:srcRect/>
          <a:stretch>
            <a:fillRect/>
          </a:stretch>
        </p:blipFill>
        <p:spPr bwMode="auto">
          <a:xfrm>
            <a:off x="5644852" y="4429843"/>
            <a:ext cx="2095500" cy="2095501"/>
          </a:xfrm>
          <a:prstGeom prst="rect">
            <a:avLst/>
          </a:prstGeom>
          <a:noFill/>
        </p:spPr>
      </p:pic>
      <p:sp>
        <p:nvSpPr>
          <p:cNvPr id="6" name="Flèche droite 5"/>
          <p:cNvSpPr/>
          <p:nvPr/>
        </p:nvSpPr>
        <p:spPr>
          <a:xfrm>
            <a:off x="4139952" y="5301208"/>
            <a:ext cx="1296144"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pPr>
              <a:lnSpc>
                <a:spcPct val="200000"/>
              </a:lnSpc>
            </a:pPr>
            <a:r>
              <a:rPr lang="fr-FR" dirty="0"/>
              <a:t>Avec S=26 (3 pièces)</a:t>
            </a:r>
          </a:p>
          <a:p>
            <a:pPr lvl="1">
              <a:lnSpc>
                <a:spcPct val="200000"/>
              </a:lnSpc>
            </a:pPr>
            <a:r>
              <a:rPr lang="fr-FR" dirty="0"/>
              <a:t>1 pièce de 20</a:t>
            </a:r>
          </a:p>
          <a:p>
            <a:pPr lvl="1">
              <a:lnSpc>
                <a:spcPct val="200000"/>
              </a:lnSpc>
            </a:pPr>
            <a:r>
              <a:rPr lang="fr-FR" dirty="0"/>
              <a:t>1 pièce de 5</a:t>
            </a:r>
          </a:p>
          <a:p>
            <a:pPr lvl="1">
              <a:lnSpc>
                <a:spcPct val="200000"/>
              </a:lnSpc>
            </a:pPr>
            <a:r>
              <a:rPr lang="fr-FR" dirty="0"/>
              <a:t>1 pièce de 1</a:t>
            </a:r>
          </a:p>
        </p:txBody>
      </p:sp>
      <p:sp>
        <p:nvSpPr>
          <p:cNvPr id="5" name="Titre 1"/>
          <p:cNvSpPr txBox="1">
            <a:spLocks/>
          </p:cNvSpPr>
          <p:nvPr/>
        </p:nvSpPr>
        <p:spPr>
          <a:xfrm>
            <a:off x="609600" y="427038"/>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4400" b="1" i="0" u="none" strike="noStrike" kern="1200" cap="none" spc="0" normalizeH="0" baseline="0" noProof="0" dirty="0">
                <a:ln>
                  <a:noFill/>
                </a:ln>
                <a:solidFill>
                  <a:srgbClr val="7030A0"/>
                </a:solidFill>
                <a:effectLst/>
                <a:uLnTx/>
                <a:uFillTx/>
                <a:latin typeface="+mj-lt"/>
                <a:ea typeface="+mj-ea"/>
                <a:cs typeface="+mj-cs"/>
              </a:rPr>
              <a:t>Exemple: </a:t>
            </a:r>
            <a:r>
              <a:rPr kumimoji="0" lang="fr-FR" sz="4400" b="1" i="0" u="none" strike="noStrike" kern="1200" cap="none" spc="0" normalizeH="0" baseline="0" noProof="0" dirty="0">
                <a:ln>
                  <a:noFill/>
                </a:ln>
                <a:solidFill>
                  <a:schemeClr val="accent6">
                    <a:lumMod val="75000"/>
                  </a:schemeClr>
                </a:solidFill>
                <a:effectLst/>
                <a:uLnTx/>
                <a:uFillTx/>
                <a:latin typeface="+mj-lt"/>
                <a:ea typeface="+mj-ea"/>
                <a:cs typeface="+mj-cs"/>
              </a:rPr>
              <a:t>Pièces de monnaie</a:t>
            </a:r>
          </a:p>
        </p:txBody>
      </p:sp>
      <p:pic>
        <p:nvPicPr>
          <p:cNvPr id="6" name="Picture 2" descr="Résultat de recherche d'images pour &quot;pièces de monnaie&quot;"/>
          <p:cNvPicPr>
            <a:picLocks noChangeAspect="1" noChangeArrowheads="1"/>
          </p:cNvPicPr>
          <p:nvPr/>
        </p:nvPicPr>
        <p:blipFill>
          <a:blip r:embed="rId2" cstate="print"/>
          <a:srcRect l="16349" t="15042" r="27171" b="9747"/>
          <a:stretch>
            <a:fillRect/>
          </a:stretch>
        </p:blipFill>
        <p:spPr bwMode="auto">
          <a:xfrm>
            <a:off x="6444208" y="4365104"/>
            <a:ext cx="2196752" cy="2023324"/>
          </a:xfrm>
          <a:prstGeom prst="rect">
            <a:avLst/>
          </a:prstGeom>
          <a:noFill/>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pPr>
              <a:buNone/>
            </a:pPr>
            <a:r>
              <a:rPr lang="fr-FR" dirty="0"/>
              <a:t>S = 26 à payer en pièces de 7, 6, 1 </a:t>
            </a:r>
          </a:p>
          <a:p>
            <a:r>
              <a:rPr lang="fr-FR" dirty="0"/>
              <a:t>Algorithme glouton (</a:t>
            </a:r>
            <a:r>
              <a:rPr lang="fr-FR" b="1" dirty="0"/>
              <a:t>8</a:t>
            </a:r>
            <a:r>
              <a:rPr lang="fr-FR" dirty="0"/>
              <a:t> pièces)</a:t>
            </a:r>
          </a:p>
          <a:p>
            <a:pPr lvl="1"/>
            <a:r>
              <a:rPr lang="fr-FR" dirty="0"/>
              <a:t>3 Pièces de 7</a:t>
            </a:r>
          </a:p>
          <a:p>
            <a:pPr lvl="1"/>
            <a:r>
              <a:rPr lang="fr-FR" dirty="0"/>
              <a:t> 5 pièces de 1</a:t>
            </a:r>
          </a:p>
          <a:p>
            <a:r>
              <a:rPr lang="fr-FR" dirty="0"/>
              <a:t>Solution optimale (</a:t>
            </a:r>
            <a:r>
              <a:rPr lang="fr-FR" b="1" dirty="0"/>
              <a:t>4</a:t>
            </a:r>
            <a:r>
              <a:rPr lang="fr-FR" dirty="0"/>
              <a:t> pièces)</a:t>
            </a:r>
          </a:p>
          <a:p>
            <a:pPr lvl="1"/>
            <a:r>
              <a:rPr lang="fr-FR" dirty="0"/>
              <a:t>2 pièces de 7</a:t>
            </a:r>
          </a:p>
          <a:p>
            <a:pPr lvl="1"/>
            <a:r>
              <a:rPr lang="fr-FR" dirty="0"/>
              <a:t>2 pièces de 6</a:t>
            </a:r>
          </a:p>
        </p:txBody>
      </p:sp>
      <p:sp>
        <p:nvSpPr>
          <p:cNvPr id="4" name="Titre 1"/>
          <p:cNvSpPr>
            <a:spLocks noGrp="1"/>
          </p:cNvSpPr>
          <p:nvPr>
            <p:ph type="title"/>
          </p:nvPr>
        </p:nvSpPr>
        <p:spPr/>
        <p:txBody>
          <a:bodyPr/>
          <a:lstStyle/>
          <a:p>
            <a:r>
              <a:rPr lang="fr-FR" b="1" dirty="0">
                <a:solidFill>
                  <a:srgbClr val="7030A0"/>
                </a:solidFill>
              </a:rPr>
              <a:t>Exemple: </a:t>
            </a:r>
            <a:r>
              <a:rPr lang="fr-FR" b="1" dirty="0">
                <a:solidFill>
                  <a:schemeClr val="accent6">
                    <a:lumMod val="75000"/>
                  </a:schemeClr>
                </a:solidFill>
              </a:rPr>
              <a:t>Pièces de monnaie</a:t>
            </a:r>
          </a:p>
        </p:txBody>
      </p:sp>
      <p:pic>
        <p:nvPicPr>
          <p:cNvPr id="5" name="Picture 2" descr="Résultat de recherche d'images pour &quot;pièces de monnaie&quot;"/>
          <p:cNvPicPr>
            <a:picLocks noChangeAspect="1" noChangeArrowheads="1"/>
          </p:cNvPicPr>
          <p:nvPr/>
        </p:nvPicPr>
        <p:blipFill>
          <a:blip r:embed="rId2" cstate="print"/>
          <a:srcRect l="16349" t="15042" r="27171" b="9747"/>
          <a:stretch>
            <a:fillRect/>
          </a:stretch>
        </p:blipFill>
        <p:spPr bwMode="auto">
          <a:xfrm>
            <a:off x="6444208" y="4365104"/>
            <a:ext cx="2196752" cy="2023324"/>
          </a:xfrm>
          <a:prstGeom prst="rect">
            <a:avLst/>
          </a:prstGeom>
          <a:noFill/>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22313" y="3435077"/>
            <a:ext cx="7772400" cy="1362075"/>
          </a:xfrm>
        </p:spPr>
        <p:txBody>
          <a:bodyPr/>
          <a:lstStyle/>
          <a:p>
            <a:pPr algn="ctr"/>
            <a:r>
              <a:rPr lang="fr-FR" dirty="0"/>
              <a:t>Algorithme A*</a:t>
            </a:r>
          </a:p>
        </p:txBody>
      </p:sp>
      <p:sp>
        <p:nvSpPr>
          <p:cNvPr id="3" name="Espace réservé du texte 2"/>
          <p:cNvSpPr>
            <a:spLocks noGrp="1"/>
          </p:cNvSpPr>
          <p:nvPr>
            <p:ph type="body" idx="1"/>
          </p:nvPr>
        </p:nvSpPr>
        <p:spPr>
          <a:xfrm>
            <a:off x="722313" y="1934890"/>
            <a:ext cx="7772400" cy="1500187"/>
          </a:xfrm>
        </p:spPr>
        <p:txBody>
          <a:bodyPr>
            <a:normAutofit/>
          </a:bodyPr>
          <a:lstStyle/>
          <a:p>
            <a:pPr algn="ctr"/>
            <a:r>
              <a:rPr lang="fr-FR" sz="4800" b="1" dirty="0"/>
              <a:t>Méthodes informées</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solidFill>
                  <a:srgbClr val="0070C0"/>
                </a:solidFill>
              </a:rPr>
              <a:t>Algorithme A*</a:t>
            </a:r>
          </a:p>
        </p:txBody>
      </p:sp>
      <p:sp>
        <p:nvSpPr>
          <p:cNvPr id="3" name="Espace réservé du contenu 2"/>
          <p:cNvSpPr>
            <a:spLocks noGrp="1"/>
          </p:cNvSpPr>
          <p:nvPr>
            <p:ph idx="1"/>
          </p:nvPr>
        </p:nvSpPr>
        <p:spPr/>
        <p:txBody>
          <a:bodyPr>
            <a:normAutofit fontScale="92500"/>
          </a:bodyPr>
          <a:lstStyle/>
          <a:p>
            <a:pPr algn="just">
              <a:buFont typeface="Wingdings" pitchFamily="2" charset="2"/>
              <a:buChar char="q"/>
            </a:pPr>
            <a:r>
              <a:rPr lang="fr-CA" dirty="0">
                <a:latin typeface="Arial" charset="0"/>
              </a:rPr>
              <a:t>Faire une estimation du chemin complet (du nœud </a:t>
            </a:r>
            <a:r>
              <a:rPr lang="fr-CA" b="1" dirty="0">
                <a:latin typeface="Arial" charset="0"/>
              </a:rPr>
              <a:t>initial</a:t>
            </a:r>
            <a:r>
              <a:rPr lang="fr-CA" dirty="0">
                <a:latin typeface="Arial" charset="0"/>
              </a:rPr>
              <a:t> jusqu’à un </a:t>
            </a:r>
            <a:r>
              <a:rPr lang="fr-CA" b="1" dirty="0">
                <a:latin typeface="Arial" charset="0"/>
              </a:rPr>
              <a:t>but</a:t>
            </a:r>
            <a:r>
              <a:rPr lang="fr-CA" dirty="0">
                <a:latin typeface="Arial" charset="0"/>
              </a:rPr>
              <a:t>)</a:t>
            </a:r>
          </a:p>
          <a:p>
            <a:pPr algn="just">
              <a:buFont typeface="Wingdings" pitchFamily="2" charset="2"/>
              <a:buChar char="q"/>
            </a:pPr>
            <a:r>
              <a:rPr lang="fr-CA" dirty="0">
                <a:latin typeface="Arial" charset="0"/>
              </a:rPr>
              <a:t>Fonction d’évaluation </a:t>
            </a:r>
            <a:r>
              <a:rPr lang="fr-CA" b="1" i="1" dirty="0">
                <a:latin typeface="Arial" charset="0"/>
              </a:rPr>
              <a:t>f(n) = g(n) + h(n)</a:t>
            </a:r>
            <a:endParaRPr lang="fr-CA" b="1" dirty="0">
              <a:latin typeface="Arial" charset="0"/>
            </a:endParaRPr>
          </a:p>
          <a:p>
            <a:pPr lvl="1" algn="just">
              <a:lnSpc>
                <a:spcPct val="200000"/>
              </a:lnSpc>
              <a:buNone/>
            </a:pPr>
            <a:r>
              <a:rPr lang="fr-CA" i="1" dirty="0">
                <a:latin typeface="Arial" charset="0"/>
              </a:rPr>
              <a:t>g(n) </a:t>
            </a:r>
            <a:r>
              <a:rPr lang="fr-CA" dirty="0">
                <a:latin typeface="Arial" charset="0"/>
              </a:rPr>
              <a:t>= coût jusqu’à présent  pour atteindre </a:t>
            </a:r>
            <a:r>
              <a:rPr lang="fr-CA" i="1" dirty="0">
                <a:latin typeface="Arial" charset="0"/>
              </a:rPr>
              <a:t>n</a:t>
            </a:r>
          </a:p>
          <a:p>
            <a:pPr lvl="1" algn="just">
              <a:lnSpc>
                <a:spcPct val="200000"/>
              </a:lnSpc>
              <a:buNone/>
            </a:pPr>
            <a:r>
              <a:rPr lang="fr-CA" i="1" dirty="0">
                <a:latin typeface="Arial" charset="0"/>
              </a:rPr>
              <a:t>h(n)</a:t>
            </a:r>
            <a:r>
              <a:rPr lang="fr-CA" dirty="0">
                <a:latin typeface="Arial" charset="0"/>
              </a:rPr>
              <a:t> = coût estimé de </a:t>
            </a:r>
            <a:r>
              <a:rPr lang="fr-CA" i="1" dirty="0">
                <a:latin typeface="Arial" charset="0"/>
              </a:rPr>
              <a:t>n</a:t>
            </a:r>
            <a:r>
              <a:rPr lang="fr-CA" dirty="0">
                <a:latin typeface="Arial" charset="0"/>
              </a:rPr>
              <a:t> à un but</a:t>
            </a:r>
          </a:p>
          <a:p>
            <a:pPr lvl="1" algn="just">
              <a:lnSpc>
                <a:spcPct val="200000"/>
              </a:lnSpc>
              <a:buNone/>
            </a:pPr>
            <a:r>
              <a:rPr lang="fr-CA" i="1" dirty="0">
                <a:latin typeface="Arial" charset="0"/>
              </a:rPr>
              <a:t>f(n) </a:t>
            </a:r>
            <a:r>
              <a:rPr lang="fr-CA" dirty="0">
                <a:latin typeface="Arial" charset="0"/>
              </a:rPr>
              <a:t>= coût total du chemin passant par </a:t>
            </a:r>
            <a:r>
              <a:rPr lang="fr-CA" i="1" dirty="0">
                <a:latin typeface="Arial" charset="0"/>
              </a:rPr>
              <a:t>n</a:t>
            </a:r>
            <a:r>
              <a:rPr lang="fr-CA" dirty="0">
                <a:latin typeface="Arial" charset="0"/>
              </a:rPr>
              <a:t> à un but </a:t>
            </a:r>
          </a:p>
          <a:p>
            <a:pPr algn="just">
              <a:buFont typeface="Wingdings" pitchFamily="2" charset="2"/>
              <a:buChar char="q"/>
            </a:pPr>
            <a:endParaRPr lang="fr-FR"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solidFill>
                  <a:schemeClr val="accent6">
                    <a:lumMod val="75000"/>
                  </a:schemeClr>
                </a:solidFill>
              </a:rPr>
              <a:t>Propriétés A*</a:t>
            </a:r>
          </a:p>
        </p:txBody>
      </p:sp>
      <p:sp>
        <p:nvSpPr>
          <p:cNvPr id="3" name="Espace réservé du contenu 2"/>
          <p:cNvSpPr>
            <a:spLocks noGrp="1"/>
          </p:cNvSpPr>
          <p:nvPr>
            <p:ph idx="1"/>
          </p:nvPr>
        </p:nvSpPr>
        <p:spPr/>
        <p:txBody>
          <a:bodyPr>
            <a:normAutofit fontScale="85000" lnSpcReduction="20000"/>
          </a:bodyPr>
          <a:lstStyle/>
          <a:p>
            <a:pPr algn="just"/>
            <a:r>
              <a:rPr lang="fr-FR" u="sng" dirty="0">
                <a:solidFill>
                  <a:srgbClr val="CC0099"/>
                </a:solidFill>
              </a:rPr>
              <a:t>Complétude:</a:t>
            </a:r>
            <a:r>
              <a:rPr lang="fr-FR" dirty="0"/>
              <a:t> Oui </a:t>
            </a:r>
          </a:p>
          <a:p>
            <a:pPr lvl="1" algn="just"/>
            <a:r>
              <a:rPr lang="fr-FR" dirty="0"/>
              <a:t>A moins qu’il y a un nombre infini de nœuds</a:t>
            </a:r>
          </a:p>
          <a:p>
            <a:pPr algn="just"/>
            <a:endParaRPr lang="fr-FR" dirty="0"/>
          </a:p>
          <a:p>
            <a:pPr algn="just"/>
            <a:r>
              <a:rPr lang="fr-FR" u="sng" dirty="0">
                <a:solidFill>
                  <a:srgbClr val="CC0099"/>
                </a:solidFill>
              </a:rPr>
              <a:t>Complexité en temps:</a:t>
            </a:r>
            <a:r>
              <a:rPr lang="fr-FR" dirty="0">
                <a:solidFill>
                  <a:srgbClr val="CC0099"/>
                </a:solidFill>
              </a:rPr>
              <a:t> </a:t>
            </a:r>
            <a:r>
              <a:rPr lang="fr-FR" dirty="0"/>
              <a:t>Exponentielle  </a:t>
            </a:r>
          </a:p>
          <a:p>
            <a:pPr lvl="1" algn="just"/>
            <a:r>
              <a:rPr lang="fr-FR" dirty="0"/>
              <a:t>Selon la longueur de la solution</a:t>
            </a:r>
          </a:p>
          <a:p>
            <a:pPr algn="just"/>
            <a:endParaRPr lang="fr-FR" dirty="0"/>
          </a:p>
          <a:p>
            <a:pPr algn="just"/>
            <a:r>
              <a:rPr lang="fr-FR" u="sng" dirty="0">
                <a:solidFill>
                  <a:srgbClr val="CC0099"/>
                </a:solidFill>
              </a:rPr>
              <a:t>Complexité en espace:</a:t>
            </a:r>
            <a:r>
              <a:rPr lang="fr-FR" dirty="0"/>
              <a:t> Exponentielle  </a:t>
            </a:r>
          </a:p>
          <a:p>
            <a:pPr lvl="1" algn="just"/>
            <a:r>
              <a:rPr lang="fr-FR" dirty="0"/>
              <a:t>Selon la longueur de la solution.  </a:t>
            </a:r>
          </a:p>
          <a:p>
            <a:pPr lvl="1" algn="just"/>
            <a:r>
              <a:rPr lang="fr-FR" dirty="0"/>
              <a:t>Elle garde tous les nœuds en mémoire</a:t>
            </a:r>
            <a:endParaRPr lang="fr-FR" u="sng" dirty="0">
              <a:solidFill>
                <a:srgbClr val="CC0099"/>
              </a:solidFill>
            </a:endParaRPr>
          </a:p>
          <a:p>
            <a:pPr algn="just"/>
            <a:endParaRPr lang="fr-FR" dirty="0"/>
          </a:p>
          <a:p>
            <a:pPr algn="just"/>
            <a:r>
              <a:rPr lang="fr-FR" u="sng" dirty="0">
                <a:solidFill>
                  <a:srgbClr val="CC0099"/>
                </a:solidFill>
              </a:rPr>
              <a:t>Optimalité:</a:t>
            </a:r>
            <a:r>
              <a:rPr lang="fr-FR" dirty="0"/>
              <a:t> Oui</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solidFill>
                  <a:srgbClr val="7030A0"/>
                </a:solidFill>
              </a:rPr>
              <a:t>Exemple:</a:t>
            </a:r>
            <a:r>
              <a:rPr lang="fr-FR" dirty="0"/>
              <a:t> </a:t>
            </a:r>
            <a:r>
              <a:rPr lang="fr-FR" b="1" dirty="0">
                <a:solidFill>
                  <a:schemeClr val="accent6">
                    <a:lumMod val="75000"/>
                  </a:schemeClr>
                </a:solidFill>
              </a:rPr>
              <a:t>Le voyage en Roumanie</a:t>
            </a:r>
          </a:p>
        </p:txBody>
      </p:sp>
      <p:pic>
        <p:nvPicPr>
          <p:cNvPr id="62466" name="Picture 2"/>
          <p:cNvPicPr>
            <a:picLocks noGrp="1" noChangeAspect="1" noChangeArrowheads="1"/>
          </p:cNvPicPr>
          <p:nvPr>
            <p:ph idx="1"/>
          </p:nvPr>
        </p:nvPicPr>
        <p:blipFill>
          <a:blip r:embed="rId2" cstate="print"/>
          <a:srcRect l="42844" t="30861" r="16903" b="19818"/>
          <a:stretch>
            <a:fillRect/>
          </a:stretch>
        </p:blipFill>
        <p:spPr bwMode="auto">
          <a:xfrm>
            <a:off x="827584" y="1340768"/>
            <a:ext cx="7632848" cy="5258183"/>
          </a:xfrm>
          <a:prstGeom prst="rect">
            <a:avLst/>
          </a:prstGeom>
          <a:noFill/>
          <a:ln w="9525">
            <a:noFill/>
            <a:miter lim="800000"/>
            <a:headEnd/>
            <a:tailEnd/>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ce réservé du contenu 3"/>
          <p:cNvGraphicFramePr>
            <a:graphicFrameLocks noGrp="1"/>
          </p:cNvGraphicFramePr>
          <p:nvPr>
            <p:ph idx="1"/>
          </p:nvPr>
        </p:nvGraphicFramePr>
        <p:xfrm>
          <a:off x="179512" y="1844824"/>
          <a:ext cx="4392488" cy="3657600"/>
        </p:xfrm>
        <a:graphic>
          <a:graphicData uri="http://schemas.openxmlformats.org/drawingml/2006/table">
            <a:tbl>
              <a:tblPr firstRow="1" bandRow="1">
                <a:tableStyleId>{3B4B98B0-60AC-42C2-AFA5-B58CD77FA1E5}</a:tableStyleId>
              </a:tblPr>
              <a:tblGrid>
                <a:gridCol w="2196244">
                  <a:extLst>
                    <a:ext uri="{9D8B030D-6E8A-4147-A177-3AD203B41FA5}">
                      <a16:colId xmlns:a16="http://schemas.microsoft.com/office/drawing/2014/main" val="20000"/>
                    </a:ext>
                  </a:extLst>
                </a:gridCol>
                <a:gridCol w="2196244">
                  <a:extLst>
                    <a:ext uri="{9D8B030D-6E8A-4147-A177-3AD203B41FA5}">
                      <a16:colId xmlns:a16="http://schemas.microsoft.com/office/drawing/2014/main" val="20001"/>
                    </a:ext>
                  </a:extLst>
                </a:gridCol>
              </a:tblGrid>
              <a:tr h="219453">
                <a:tc>
                  <a:txBody>
                    <a:bodyPr/>
                    <a:lstStyle/>
                    <a:p>
                      <a:r>
                        <a:rPr lang="fr-FR" dirty="0"/>
                        <a:t>Arad</a:t>
                      </a:r>
                    </a:p>
                  </a:txBody>
                  <a:tcPr/>
                </a:tc>
                <a:tc>
                  <a:txBody>
                    <a:bodyPr/>
                    <a:lstStyle/>
                    <a:p>
                      <a:r>
                        <a:rPr lang="fr-FR" dirty="0"/>
                        <a:t>366 </a:t>
                      </a:r>
                    </a:p>
                  </a:txBody>
                  <a:tcPr/>
                </a:tc>
                <a:extLst>
                  <a:ext uri="{0D108BD9-81ED-4DB2-BD59-A6C34878D82A}">
                    <a16:rowId xmlns:a16="http://schemas.microsoft.com/office/drawing/2014/main" val="10000"/>
                  </a:ext>
                </a:extLst>
              </a:tr>
              <a:tr h="219453">
                <a:tc>
                  <a:txBody>
                    <a:bodyPr/>
                    <a:lstStyle/>
                    <a:p>
                      <a:r>
                        <a:rPr lang="fr-FR" dirty="0" err="1"/>
                        <a:t>Bucharest</a:t>
                      </a:r>
                      <a:r>
                        <a:rPr lang="fr-FR" dirty="0"/>
                        <a:t> </a:t>
                      </a:r>
                    </a:p>
                  </a:txBody>
                  <a:tcPr/>
                </a:tc>
                <a:tc>
                  <a:txBody>
                    <a:bodyPr/>
                    <a:lstStyle/>
                    <a:p>
                      <a:r>
                        <a:rPr lang="fr-FR" dirty="0"/>
                        <a:t>0</a:t>
                      </a:r>
                    </a:p>
                  </a:txBody>
                  <a:tcPr/>
                </a:tc>
                <a:extLst>
                  <a:ext uri="{0D108BD9-81ED-4DB2-BD59-A6C34878D82A}">
                    <a16:rowId xmlns:a16="http://schemas.microsoft.com/office/drawing/2014/main" val="10001"/>
                  </a:ext>
                </a:extLst>
              </a:tr>
              <a:tr h="219453">
                <a:tc>
                  <a:txBody>
                    <a:bodyPr/>
                    <a:lstStyle/>
                    <a:p>
                      <a:r>
                        <a:rPr lang="fr-FR" dirty="0"/>
                        <a:t>Craiova </a:t>
                      </a:r>
                    </a:p>
                  </a:txBody>
                  <a:tcPr/>
                </a:tc>
                <a:tc>
                  <a:txBody>
                    <a:bodyPr/>
                    <a:lstStyle/>
                    <a:p>
                      <a:r>
                        <a:rPr lang="fr-FR" dirty="0"/>
                        <a:t>160 </a:t>
                      </a:r>
                    </a:p>
                  </a:txBody>
                  <a:tcPr/>
                </a:tc>
                <a:extLst>
                  <a:ext uri="{0D108BD9-81ED-4DB2-BD59-A6C34878D82A}">
                    <a16:rowId xmlns:a16="http://schemas.microsoft.com/office/drawing/2014/main" val="10002"/>
                  </a:ext>
                </a:extLst>
              </a:tr>
              <a:tr h="219453">
                <a:tc>
                  <a:txBody>
                    <a:bodyPr/>
                    <a:lstStyle/>
                    <a:p>
                      <a:r>
                        <a:rPr lang="fr-FR" dirty="0" err="1"/>
                        <a:t>Dobreta</a:t>
                      </a:r>
                      <a:r>
                        <a:rPr lang="fr-FR" dirty="0"/>
                        <a:t> </a:t>
                      </a:r>
                    </a:p>
                  </a:txBody>
                  <a:tcPr/>
                </a:tc>
                <a:tc>
                  <a:txBody>
                    <a:bodyPr/>
                    <a:lstStyle/>
                    <a:p>
                      <a:r>
                        <a:rPr lang="fr-FR" dirty="0"/>
                        <a:t>242 </a:t>
                      </a:r>
                    </a:p>
                  </a:txBody>
                  <a:tcPr/>
                </a:tc>
                <a:extLst>
                  <a:ext uri="{0D108BD9-81ED-4DB2-BD59-A6C34878D82A}">
                    <a16:rowId xmlns:a16="http://schemas.microsoft.com/office/drawing/2014/main" val="10003"/>
                  </a:ext>
                </a:extLst>
              </a:tr>
              <a:tr h="219453">
                <a:tc>
                  <a:txBody>
                    <a:bodyPr/>
                    <a:lstStyle/>
                    <a:p>
                      <a:r>
                        <a:rPr lang="fr-FR" dirty="0" err="1"/>
                        <a:t>Eforie</a:t>
                      </a:r>
                      <a:r>
                        <a:rPr lang="fr-FR" dirty="0"/>
                        <a:t> </a:t>
                      </a:r>
                    </a:p>
                  </a:txBody>
                  <a:tcPr/>
                </a:tc>
                <a:tc>
                  <a:txBody>
                    <a:bodyPr/>
                    <a:lstStyle/>
                    <a:p>
                      <a:r>
                        <a:rPr lang="fr-FR" dirty="0"/>
                        <a:t>161 </a:t>
                      </a:r>
                    </a:p>
                  </a:txBody>
                  <a:tcPr/>
                </a:tc>
                <a:extLst>
                  <a:ext uri="{0D108BD9-81ED-4DB2-BD59-A6C34878D82A}">
                    <a16:rowId xmlns:a16="http://schemas.microsoft.com/office/drawing/2014/main" val="10004"/>
                  </a:ext>
                </a:extLst>
              </a:tr>
              <a:tr h="219453">
                <a:tc>
                  <a:txBody>
                    <a:bodyPr/>
                    <a:lstStyle/>
                    <a:p>
                      <a:r>
                        <a:rPr lang="fr-FR" dirty="0" err="1"/>
                        <a:t>Fagaras</a:t>
                      </a:r>
                      <a:r>
                        <a:rPr lang="fr-FR" dirty="0"/>
                        <a:t> </a:t>
                      </a:r>
                    </a:p>
                  </a:txBody>
                  <a:tcPr/>
                </a:tc>
                <a:tc>
                  <a:txBody>
                    <a:bodyPr/>
                    <a:lstStyle/>
                    <a:p>
                      <a:r>
                        <a:rPr lang="fr-FR" dirty="0"/>
                        <a:t>176 </a:t>
                      </a:r>
                    </a:p>
                  </a:txBody>
                  <a:tcPr/>
                </a:tc>
                <a:extLst>
                  <a:ext uri="{0D108BD9-81ED-4DB2-BD59-A6C34878D82A}">
                    <a16:rowId xmlns:a16="http://schemas.microsoft.com/office/drawing/2014/main" val="10005"/>
                  </a:ext>
                </a:extLst>
              </a:tr>
              <a:tr h="219453">
                <a:tc>
                  <a:txBody>
                    <a:bodyPr/>
                    <a:lstStyle/>
                    <a:p>
                      <a:r>
                        <a:rPr lang="fr-FR" dirty="0"/>
                        <a:t>Giurgiu </a:t>
                      </a:r>
                    </a:p>
                  </a:txBody>
                  <a:tcPr/>
                </a:tc>
                <a:tc>
                  <a:txBody>
                    <a:bodyPr/>
                    <a:lstStyle/>
                    <a:p>
                      <a:r>
                        <a:rPr lang="fr-FR" dirty="0"/>
                        <a:t>77 </a:t>
                      </a:r>
                    </a:p>
                  </a:txBody>
                  <a:tcPr/>
                </a:tc>
                <a:extLst>
                  <a:ext uri="{0D108BD9-81ED-4DB2-BD59-A6C34878D82A}">
                    <a16:rowId xmlns:a16="http://schemas.microsoft.com/office/drawing/2014/main" val="10006"/>
                  </a:ext>
                </a:extLst>
              </a:tr>
              <a:tr h="219453">
                <a:tc>
                  <a:txBody>
                    <a:bodyPr/>
                    <a:lstStyle/>
                    <a:p>
                      <a:r>
                        <a:rPr lang="fr-FR" dirty="0" err="1"/>
                        <a:t>Hirsova</a:t>
                      </a:r>
                      <a:r>
                        <a:rPr lang="fr-FR" dirty="0"/>
                        <a:t> </a:t>
                      </a:r>
                    </a:p>
                  </a:txBody>
                  <a:tcPr/>
                </a:tc>
                <a:tc>
                  <a:txBody>
                    <a:bodyPr/>
                    <a:lstStyle/>
                    <a:p>
                      <a:r>
                        <a:rPr lang="fr-FR" dirty="0"/>
                        <a:t>151 </a:t>
                      </a:r>
                    </a:p>
                  </a:txBody>
                  <a:tcPr/>
                </a:tc>
                <a:extLst>
                  <a:ext uri="{0D108BD9-81ED-4DB2-BD59-A6C34878D82A}">
                    <a16:rowId xmlns:a16="http://schemas.microsoft.com/office/drawing/2014/main" val="10007"/>
                  </a:ext>
                </a:extLst>
              </a:tr>
              <a:tr h="219453">
                <a:tc>
                  <a:txBody>
                    <a:bodyPr/>
                    <a:lstStyle/>
                    <a:p>
                      <a:r>
                        <a:rPr lang="fr-FR" dirty="0" err="1"/>
                        <a:t>Lasi</a:t>
                      </a:r>
                      <a:r>
                        <a:rPr lang="fr-FR" dirty="0"/>
                        <a:t> </a:t>
                      </a:r>
                    </a:p>
                  </a:txBody>
                  <a:tcPr/>
                </a:tc>
                <a:tc>
                  <a:txBody>
                    <a:bodyPr/>
                    <a:lstStyle/>
                    <a:p>
                      <a:r>
                        <a:rPr lang="fr-FR" dirty="0"/>
                        <a:t>226 </a:t>
                      </a:r>
                    </a:p>
                  </a:txBody>
                  <a:tcPr/>
                </a:tc>
                <a:extLst>
                  <a:ext uri="{0D108BD9-81ED-4DB2-BD59-A6C34878D82A}">
                    <a16:rowId xmlns:a16="http://schemas.microsoft.com/office/drawing/2014/main" val="10008"/>
                  </a:ext>
                </a:extLst>
              </a:tr>
              <a:tr h="219453">
                <a:tc>
                  <a:txBody>
                    <a:bodyPr/>
                    <a:lstStyle/>
                    <a:p>
                      <a:r>
                        <a:rPr lang="fr-FR" dirty="0"/>
                        <a:t>Lugoj </a:t>
                      </a:r>
                    </a:p>
                  </a:txBody>
                  <a:tcPr/>
                </a:tc>
                <a:tc>
                  <a:txBody>
                    <a:bodyPr/>
                    <a:lstStyle/>
                    <a:p>
                      <a:r>
                        <a:rPr lang="fr-FR" dirty="0"/>
                        <a:t>244 </a:t>
                      </a:r>
                    </a:p>
                  </a:txBody>
                  <a:tcPr/>
                </a:tc>
                <a:extLst>
                  <a:ext uri="{0D108BD9-81ED-4DB2-BD59-A6C34878D82A}">
                    <a16:rowId xmlns:a16="http://schemas.microsoft.com/office/drawing/2014/main" val="10009"/>
                  </a:ext>
                </a:extLst>
              </a:tr>
            </a:tbl>
          </a:graphicData>
        </a:graphic>
      </p:graphicFrame>
      <p:graphicFrame>
        <p:nvGraphicFramePr>
          <p:cNvPr id="5" name="Tableau 4"/>
          <p:cNvGraphicFramePr>
            <a:graphicFrameLocks noGrp="1"/>
          </p:cNvGraphicFramePr>
          <p:nvPr/>
        </p:nvGraphicFramePr>
        <p:xfrm>
          <a:off x="4644008" y="1844824"/>
          <a:ext cx="4392488" cy="3657600"/>
        </p:xfrm>
        <a:graphic>
          <a:graphicData uri="http://schemas.openxmlformats.org/drawingml/2006/table">
            <a:tbl>
              <a:tblPr firstRow="1" bandRow="1">
                <a:tableStyleId>{3B4B98B0-60AC-42C2-AFA5-B58CD77FA1E5}</a:tableStyleId>
              </a:tblPr>
              <a:tblGrid>
                <a:gridCol w="2196244">
                  <a:extLst>
                    <a:ext uri="{9D8B030D-6E8A-4147-A177-3AD203B41FA5}">
                      <a16:colId xmlns:a16="http://schemas.microsoft.com/office/drawing/2014/main" val="20000"/>
                    </a:ext>
                  </a:extLst>
                </a:gridCol>
                <a:gridCol w="2196244">
                  <a:extLst>
                    <a:ext uri="{9D8B030D-6E8A-4147-A177-3AD203B41FA5}">
                      <a16:colId xmlns:a16="http://schemas.microsoft.com/office/drawing/2014/main" val="20001"/>
                    </a:ext>
                  </a:extLst>
                </a:gridCol>
              </a:tblGrid>
              <a:tr h="219453">
                <a:tc>
                  <a:txBody>
                    <a:bodyPr/>
                    <a:lstStyle/>
                    <a:p>
                      <a:r>
                        <a:rPr lang="fr-FR" dirty="0" err="1"/>
                        <a:t>Mehadia</a:t>
                      </a:r>
                      <a:r>
                        <a:rPr lang="fr-FR" dirty="0"/>
                        <a:t> </a:t>
                      </a:r>
                    </a:p>
                  </a:txBody>
                  <a:tcPr/>
                </a:tc>
                <a:tc>
                  <a:txBody>
                    <a:bodyPr/>
                    <a:lstStyle/>
                    <a:p>
                      <a:r>
                        <a:rPr lang="fr-FR" dirty="0"/>
                        <a:t>241 </a:t>
                      </a:r>
                    </a:p>
                  </a:txBody>
                  <a:tcPr/>
                </a:tc>
                <a:extLst>
                  <a:ext uri="{0D108BD9-81ED-4DB2-BD59-A6C34878D82A}">
                    <a16:rowId xmlns:a16="http://schemas.microsoft.com/office/drawing/2014/main" val="10000"/>
                  </a:ext>
                </a:extLst>
              </a:tr>
              <a:tr h="219453">
                <a:tc>
                  <a:txBody>
                    <a:bodyPr/>
                    <a:lstStyle/>
                    <a:p>
                      <a:r>
                        <a:rPr lang="fr-FR" dirty="0" err="1"/>
                        <a:t>Neamt</a:t>
                      </a:r>
                      <a:r>
                        <a:rPr lang="fr-FR" dirty="0"/>
                        <a:t> </a:t>
                      </a:r>
                    </a:p>
                  </a:txBody>
                  <a:tcPr/>
                </a:tc>
                <a:tc>
                  <a:txBody>
                    <a:bodyPr/>
                    <a:lstStyle/>
                    <a:p>
                      <a:r>
                        <a:rPr lang="fr-FR" dirty="0"/>
                        <a:t>234 </a:t>
                      </a:r>
                    </a:p>
                  </a:txBody>
                  <a:tcPr/>
                </a:tc>
                <a:extLst>
                  <a:ext uri="{0D108BD9-81ED-4DB2-BD59-A6C34878D82A}">
                    <a16:rowId xmlns:a16="http://schemas.microsoft.com/office/drawing/2014/main" val="10001"/>
                  </a:ext>
                </a:extLst>
              </a:tr>
              <a:tr h="219453">
                <a:tc>
                  <a:txBody>
                    <a:bodyPr/>
                    <a:lstStyle/>
                    <a:p>
                      <a:r>
                        <a:rPr lang="fr-FR" dirty="0"/>
                        <a:t>Oradea </a:t>
                      </a:r>
                    </a:p>
                  </a:txBody>
                  <a:tcPr/>
                </a:tc>
                <a:tc>
                  <a:txBody>
                    <a:bodyPr/>
                    <a:lstStyle/>
                    <a:p>
                      <a:r>
                        <a:rPr lang="fr-FR" dirty="0"/>
                        <a:t>380 </a:t>
                      </a:r>
                    </a:p>
                  </a:txBody>
                  <a:tcPr/>
                </a:tc>
                <a:extLst>
                  <a:ext uri="{0D108BD9-81ED-4DB2-BD59-A6C34878D82A}">
                    <a16:rowId xmlns:a16="http://schemas.microsoft.com/office/drawing/2014/main" val="10002"/>
                  </a:ext>
                </a:extLst>
              </a:tr>
              <a:tr h="219453">
                <a:tc>
                  <a:txBody>
                    <a:bodyPr/>
                    <a:lstStyle/>
                    <a:p>
                      <a:r>
                        <a:rPr lang="fr-FR" dirty="0"/>
                        <a:t>Pitesti </a:t>
                      </a:r>
                    </a:p>
                  </a:txBody>
                  <a:tcPr/>
                </a:tc>
                <a:tc>
                  <a:txBody>
                    <a:bodyPr/>
                    <a:lstStyle/>
                    <a:p>
                      <a:r>
                        <a:rPr lang="fr-FR" dirty="0"/>
                        <a:t>100 </a:t>
                      </a:r>
                    </a:p>
                  </a:txBody>
                  <a:tcPr/>
                </a:tc>
                <a:extLst>
                  <a:ext uri="{0D108BD9-81ED-4DB2-BD59-A6C34878D82A}">
                    <a16:rowId xmlns:a16="http://schemas.microsoft.com/office/drawing/2014/main" val="10003"/>
                  </a:ext>
                </a:extLst>
              </a:tr>
              <a:tr h="219453">
                <a:tc>
                  <a:txBody>
                    <a:bodyPr/>
                    <a:lstStyle/>
                    <a:p>
                      <a:r>
                        <a:rPr lang="fr-FR" dirty="0" err="1"/>
                        <a:t>Rimnicu</a:t>
                      </a:r>
                      <a:r>
                        <a:rPr lang="fr-FR" dirty="0"/>
                        <a:t> </a:t>
                      </a:r>
                      <a:r>
                        <a:rPr lang="fr-FR" dirty="0" err="1"/>
                        <a:t>Vilcea</a:t>
                      </a:r>
                      <a:r>
                        <a:rPr lang="fr-FR" dirty="0"/>
                        <a:t> </a:t>
                      </a:r>
                    </a:p>
                  </a:txBody>
                  <a:tcPr/>
                </a:tc>
                <a:tc>
                  <a:txBody>
                    <a:bodyPr/>
                    <a:lstStyle/>
                    <a:p>
                      <a:r>
                        <a:rPr lang="fr-FR" dirty="0"/>
                        <a:t>193 </a:t>
                      </a:r>
                    </a:p>
                  </a:txBody>
                  <a:tcPr/>
                </a:tc>
                <a:extLst>
                  <a:ext uri="{0D108BD9-81ED-4DB2-BD59-A6C34878D82A}">
                    <a16:rowId xmlns:a16="http://schemas.microsoft.com/office/drawing/2014/main" val="10004"/>
                  </a:ext>
                </a:extLst>
              </a:tr>
              <a:tr h="219453">
                <a:tc>
                  <a:txBody>
                    <a:bodyPr/>
                    <a:lstStyle/>
                    <a:p>
                      <a:r>
                        <a:rPr lang="fr-FR" dirty="0"/>
                        <a:t>Sibiu </a:t>
                      </a:r>
                    </a:p>
                  </a:txBody>
                  <a:tcPr/>
                </a:tc>
                <a:tc>
                  <a:txBody>
                    <a:bodyPr/>
                    <a:lstStyle/>
                    <a:p>
                      <a:r>
                        <a:rPr lang="fr-FR" dirty="0"/>
                        <a:t>253 </a:t>
                      </a:r>
                    </a:p>
                  </a:txBody>
                  <a:tcPr/>
                </a:tc>
                <a:extLst>
                  <a:ext uri="{0D108BD9-81ED-4DB2-BD59-A6C34878D82A}">
                    <a16:rowId xmlns:a16="http://schemas.microsoft.com/office/drawing/2014/main" val="10005"/>
                  </a:ext>
                </a:extLst>
              </a:tr>
              <a:tr h="219453">
                <a:tc>
                  <a:txBody>
                    <a:bodyPr/>
                    <a:lstStyle/>
                    <a:p>
                      <a:r>
                        <a:rPr lang="fr-FR" dirty="0"/>
                        <a:t>Timisoara </a:t>
                      </a:r>
                    </a:p>
                  </a:txBody>
                  <a:tcPr/>
                </a:tc>
                <a:tc>
                  <a:txBody>
                    <a:bodyPr/>
                    <a:lstStyle/>
                    <a:p>
                      <a:r>
                        <a:rPr lang="fr-FR" dirty="0"/>
                        <a:t>329 </a:t>
                      </a:r>
                    </a:p>
                  </a:txBody>
                  <a:tcPr/>
                </a:tc>
                <a:extLst>
                  <a:ext uri="{0D108BD9-81ED-4DB2-BD59-A6C34878D82A}">
                    <a16:rowId xmlns:a16="http://schemas.microsoft.com/office/drawing/2014/main" val="10006"/>
                  </a:ext>
                </a:extLst>
              </a:tr>
              <a:tr h="219453">
                <a:tc>
                  <a:txBody>
                    <a:bodyPr/>
                    <a:lstStyle/>
                    <a:p>
                      <a:r>
                        <a:rPr lang="fr-FR" dirty="0" err="1"/>
                        <a:t>Urziceni</a:t>
                      </a:r>
                      <a:r>
                        <a:rPr lang="fr-FR" dirty="0"/>
                        <a:t> </a:t>
                      </a:r>
                    </a:p>
                  </a:txBody>
                  <a:tcPr/>
                </a:tc>
                <a:tc>
                  <a:txBody>
                    <a:bodyPr/>
                    <a:lstStyle/>
                    <a:p>
                      <a:r>
                        <a:rPr lang="fr-FR" dirty="0"/>
                        <a:t>80 </a:t>
                      </a:r>
                    </a:p>
                  </a:txBody>
                  <a:tcPr/>
                </a:tc>
                <a:extLst>
                  <a:ext uri="{0D108BD9-81ED-4DB2-BD59-A6C34878D82A}">
                    <a16:rowId xmlns:a16="http://schemas.microsoft.com/office/drawing/2014/main" val="10007"/>
                  </a:ext>
                </a:extLst>
              </a:tr>
              <a:tr h="219453">
                <a:tc>
                  <a:txBody>
                    <a:bodyPr/>
                    <a:lstStyle/>
                    <a:p>
                      <a:r>
                        <a:rPr lang="fr-FR" dirty="0"/>
                        <a:t>Vaslui </a:t>
                      </a:r>
                    </a:p>
                  </a:txBody>
                  <a:tcPr/>
                </a:tc>
                <a:tc>
                  <a:txBody>
                    <a:bodyPr/>
                    <a:lstStyle/>
                    <a:p>
                      <a:r>
                        <a:rPr lang="fr-FR" dirty="0"/>
                        <a:t>199 </a:t>
                      </a:r>
                    </a:p>
                  </a:txBody>
                  <a:tcPr/>
                </a:tc>
                <a:extLst>
                  <a:ext uri="{0D108BD9-81ED-4DB2-BD59-A6C34878D82A}">
                    <a16:rowId xmlns:a16="http://schemas.microsoft.com/office/drawing/2014/main" val="10008"/>
                  </a:ext>
                </a:extLst>
              </a:tr>
              <a:tr h="219453">
                <a:tc>
                  <a:txBody>
                    <a:bodyPr/>
                    <a:lstStyle/>
                    <a:p>
                      <a:r>
                        <a:rPr lang="fr-FR" dirty="0" err="1"/>
                        <a:t>Zerind</a:t>
                      </a:r>
                      <a:r>
                        <a:rPr lang="fr-FR" dirty="0"/>
                        <a:t> </a:t>
                      </a:r>
                    </a:p>
                  </a:txBody>
                  <a:tcPr/>
                </a:tc>
                <a:tc>
                  <a:txBody>
                    <a:bodyPr/>
                    <a:lstStyle/>
                    <a:p>
                      <a:r>
                        <a:rPr lang="fr-FR" dirty="0"/>
                        <a:t>374 </a:t>
                      </a:r>
                    </a:p>
                  </a:txBody>
                  <a:tcPr/>
                </a:tc>
                <a:extLst>
                  <a:ext uri="{0D108BD9-81ED-4DB2-BD59-A6C34878D82A}">
                    <a16:rowId xmlns:a16="http://schemas.microsoft.com/office/drawing/2014/main" val="10009"/>
                  </a:ext>
                </a:extLst>
              </a:tr>
            </a:tbl>
          </a:graphicData>
        </a:graphic>
      </p:graphicFrame>
      <p:sp>
        <p:nvSpPr>
          <p:cNvPr id="6" name="Titre 1"/>
          <p:cNvSpPr txBox="1">
            <a:spLocks/>
          </p:cNvSpPr>
          <p:nvPr/>
        </p:nvSpPr>
        <p:spPr>
          <a:xfrm>
            <a:off x="609600" y="427038"/>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4400" b="1" i="0" u="none" strike="noStrike" kern="1200" cap="none" spc="0" normalizeH="0" baseline="0" noProof="0" dirty="0">
                <a:ln>
                  <a:noFill/>
                </a:ln>
                <a:solidFill>
                  <a:srgbClr val="7030A0"/>
                </a:solidFill>
                <a:effectLst/>
                <a:uLnTx/>
                <a:uFillTx/>
                <a:latin typeface="+mj-lt"/>
                <a:ea typeface="+mj-ea"/>
                <a:cs typeface="+mj-cs"/>
              </a:rPr>
              <a:t>Exemple:</a:t>
            </a:r>
            <a:r>
              <a:rPr kumimoji="0" lang="fr-FR" sz="4400" b="0" i="0" u="none" strike="noStrike" kern="1200" cap="none" spc="0" normalizeH="0" baseline="0" noProof="0" dirty="0">
                <a:ln>
                  <a:noFill/>
                </a:ln>
                <a:solidFill>
                  <a:schemeClr val="tx1"/>
                </a:solidFill>
                <a:effectLst/>
                <a:uLnTx/>
                <a:uFillTx/>
                <a:latin typeface="+mj-lt"/>
                <a:ea typeface="+mj-ea"/>
                <a:cs typeface="+mj-cs"/>
              </a:rPr>
              <a:t> </a:t>
            </a:r>
            <a:r>
              <a:rPr kumimoji="0" lang="fr-FR" sz="4400" b="1" i="0" u="none" strike="noStrike" kern="1200" cap="none" spc="0" normalizeH="0" baseline="0" noProof="0" dirty="0">
                <a:ln>
                  <a:noFill/>
                </a:ln>
                <a:solidFill>
                  <a:schemeClr val="accent6">
                    <a:lumMod val="75000"/>
                  </a:schemeClr>
                </a:solidFill>
                <a:effectLst/>
                <a:uLnTx/>
                <a:uFillTx/>
                <a:latin typeface="+mj-lt"/>
                <a:ea typeface="+mj-ea"/>
                <a:cs typeface="+mj-cs"/>
              </a:rPr>
              <a:t>Le voyage en Roumanie</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
          <p:cNvPicPr>
            <a:picLocks noChangeAspect="1" noChangeArrowheads="1"/>
          </p:cNvPicPr>
          <p:nvPr/>
        </p:nvPicPr>
        <p:blipFill>
          <a:blip r:embed="rId2" cstate="print"/>
          <a:srcRect l="15769" t="25219" r="46044" b="43281"/>
          <a:stretch>
            <a:fillRect/>
          </a:stretch>
        </p:blipFill>
        <p:spPr bwMode="auto">
          <a:xfrm>
            <a:off x="1219127" y="2060848"/>
            <a:ext cx="6521225" cy="3024336"/>
          </a:xfrm>
          <a:prstGeom prst="rect">
            <a:avLst/>
          </a:prstGeom>
          <a:noFill/>
          <a:ln w="9525">
            <a:noFill/>
            <a:miter lim="800000"/>
            <a:headEnd/>
            <a:tailEnd/>
          </a:ln>
        </p:spPr>
      </p:pic>
      <p:sp>
        <p:nvSpPr>
          <p:cNvPr id="5" name="Titre 1"/>
          <p:cNvSpPr txBox="1">
            <a:spLocks/>
          </p:cNvSpPr>
          <p:nvPr/>
        </p:nvSpPr>
        <p:spPr>
          <a:xfrm>
            <a:off x="609600" y="404664"/>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4400" b="1" i="0" u="none" strike="noStrike" kern="1200" cap="none" spc="0" normalizeH="0" baseline="0" noProof="0" dirty="0">
                <a:ln>
                  <a:noFill/>
                </a:ln>
                <a:solidFill>
                  <a:srgbClr val="7030A0"/>
                </a:solidFill>
                <a:effectLst/>
                <a:uLnTx/>
                <a:uFillTx/>
                <a:latin typeface="+mj-lt"/>
                <a:ea typeface="+mj-ea"/>
                <a:cs typeface="+mj-cs"/>
              </a:rPr>
              <a:t>Exemple:</a:t>
            </a:r>
            <a:r>
              <a:rPr kumimoji="0" lang="fr-FR" sz="4400" b="0" i="0" u="none" strike="noStrike" kern="1200" cap="none" spc="0" normalizeH="0" baseline="0" noProof="0" dirty="0">
                <a:ln>
                  <a:noFill/>
                </a:ln>
                <a:solidFill>
                  <a:schemeClr val="tx1"/>
                </a:solidFill>
                <a:effectLst/>
                <a:uLnTx/>
                <a:uFillTx/>
                <a:latin typeface="+mj-lt"/>
                <a:ea typeface="+mj-ea"/>
                <a:cs typeface="+mj-cs"/>
              </a:rPr>
              <a:t> </a:t>
            </a:r>
            <a:r>
              <a:rPr kumimoji="0" lang="fr-FR" sz="4400" b="1" i="0" u="none" strike="noStrike" kern="1200" cap="none" spc="0" normalizeH="0" baseline="0" noProof="0" dirty="0">
                <a:ln>
                  <a:noFill/>
                </a:ln>
                <a:solidFill>
                  <a:schemeClr val="accent6">
                    <a:lumMod val="75000"/>
                  </a:schemeClr>
                </a:solidFill>
                <a:effectLst/>
                <a:uLnTx/>
                <a:uFillTx/>
                <a:latin typeface="+mj-lt"/>
                <a:ea typeface="+mj-ea"/>
                <a:cs typeface="+mj-cs"/>
              </a:rPr>
              <a:t>Le voyage en Roumanie</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endParaRPr lang="fr-FR"/>
          </a:p>
        </p:txBody>
      </p:sp>
      <p:pic>
        <p:nvPicPr>
          <p:cNvPr id="64514" name="Picture 2"/>
          <p:cNvPicPr>
            <a:picLocks noChangeAspect="1" noChangeArrowheads="1"/>
          </p:cNvPicPr>
          <p:nvPr/>
        </p:nvPicPr>
        <p:blipFill>
          <a:blip r:embed="rId2" cstate="print"/>
          <a:srcRect l="16322" t="24235" r="2323" b="9813"/>
          <a:stretch>
            <a:fillRect/>
          </a:stretch>
        </p:blipFill>
        <p:spPr bwMode="auto">
          <a:xfrm>
            <a:off x="189185" y="1628800"/>
            <a:ext cx="8847311" cy="4032448"/>
          </a:xfrm>
          <a:prstGeom prst="rect">
            <a:avLst/>
          </a:prstGeom>
          <a:noFill/>
          <a:ln w="9525">
            <a:noFill/>
            <a:miter lim="800000"/>
            <a:headEnd/>
            <a:tailEnd/>
          </a:ln>
        </p:spPr>
      </p:pic>
      <p:sp>
        <p:nvSpPr>
          <p:cNvPr id="5" name="Titre 1"/>
          <p:cNvSpPr txBox="1">
            <a:spLocks/>
          </p:cNvSpPr>
          <p:nvPr/>
        </p:nvSpPr>
        <p:spPr>
          <a:xfrm>
            <a:off x="609600" y="427038"/>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4400" b="1" i="0" u="none" strike="noStrike" kern="1200" cap="none" spc="0" normalizeH="0" baseline="0" noProof="0" dirty="0">
                <a:ln>
                  <a:noFill/>
                </a:ln>
                <a:solidFill>
                  <a:srgbClr val="7030A0"/>
                </a:solidFill>
                <a:effectLst/>
                <a:uLnTx/>
                <a:uFillTx/>
                <a:latin typeface="+mj-lt"/>
                <a:ea typeface="+mj-ea"/>
                <a:cs typeface="+mj-cs"/>
              </a:rPr>
              <a:t>Exemple:</a:t>
            </a:r>
            <a:r>
              <a:rPr kumimoji="0" lang="fr-FR" sz="4400" b="0" i="0" u="none" strike="noStrike" kern="1200" cap="none" spc="0" normalizeH="0" baseline="0" noProof="0" dirty="0">
                <a:ln>
                  <a:noFill/>
                </a:ln>
                <a:solidFill>
                  <a:schemeClr val="tx1"/>
                </a:solidFill>
                <a:effectLst/>
                <a:uLnTx/>
                <a:uFillTx/>
                <a:latin typeface="+mj-lt"/>
                <a:ea typeface="+mj-ea"/>
                <a:cs typeface="+mj-cs"/>
              </a:rPr>
              <a:t> </a:t>
            </a:r>
            <a:r>
              <a:rPr kumimoji="0" lang="fr-FR" sz="4400" b="1" i="0" u="none" strike="noStrike" kern="1200" cap="none" spc="0" normalizeH="0" baseline="0" noProof="0" dirty="0">
                <a:ln>
                  <a:noFill/>
                </a:ln>
                <a:solidFill>
                  <a:schemeClr val="accent6">
                    <a:lumMod val="75000"/>
                  </a:schemeClr>
                </a:solidFill>
                <a:effectLst/>
                <a:uLnTx/>
                <a:uFillTx/>
                <a:latin typeface="+mj-lt"/>
                <a:ea typeface="+mj-ea"/>
                <a:cs typeface="+mj-cs"/>
              </a:rPr>
              <a:t>Le voyage en Roumanie</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endParaRPr lang="fr-FR"/>
          </a:p>
        </p:txBody>
      </p:sp>
      <p:pic>
        <p:nvPicPr>
          <p:cNvPr id="65538" name="Picture 2"/>
          <p:cNvPicPr>
            <a:picLocks noChangeAspect="1" noChangeArrowheads="1"/>
          </p:cNvPicPr>
          <p:nvPr/>
        </p:nvPicPr>
        <p:blipFill>
          <a:blip r:embed="rId2" cstate="print"/>
          <a:srcRect l="40673" t="12422" r="1770" b="27532"/>
          <a:stretch>
            <a:fillRect/>
          </a:stretch>
        </p:blipFill>
        <p:spPr bwMode="auto">
          <a:xfrm>
            <a:off x="539552" y="1700807"/>
            <a:ext cx="8136904" cy="4772607"/>
          </a:xfrm>
          <a:prstGeom prst="rect">
            <a:avLst/>
          </a:prstGeom>
          <a:noFill/>
          <a:ln w="9525">
            <a:noFill/>
            <a:miter lim="800000"/>
            <a:headEnd/>
            <a:tailEnd/>
          </a:ln>
        </p:spPr>
      </p:pic>
      <p:sp>
        <p:nvSpPr>
          <p:cNvPr id="5" name="Titre 1"/>
          <p:cNvSpPr txBox="1">
            <a:spLocks/>
          </p:cNvSpPr>
          <p:nvPr/>
        </p:nvSpPr>
        <p:spPr>
          <a:xfrm>
            <a:off x="609600" y="427038"/>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4400" b="1" i="0" u="none" strike="noStrike" kern="1200" cap="none" spc="0" normalizeH="0" baseline="0" noProof="0" dirty="0">
                <a:ln>
                  <a:noFill/>
                </a:ln>
                <a:solidFill>
                  <a:srgbClr val="7030A0"/>
                </a:solidFill>
                <a:effectLst/>
                <a:uLnTx/>
                <a:uFillTx/>
                <a:latin typeface="+mj-lt"/>
                <a:ea typeface="+mj-ea"/>
                <a:cs typeface="+mj-cs"/>
              </a:rPr>
              <a:t>Exemple:</a:t>
            </a:r>
            <a:r>
              <a:rPr kumimoji="0" lang="fr-FR" sz="4400" b="0" i="0" u="none" strike="noStrike" kern="1200" cap="none" spc="0" normalizeH="0" baseline="0" noProof="0" dirty="0">
                <a:ln>
                  <a:noFill/>
                </a:ln>
                <a:solidFill>
                  <a:schemeClr val="tx1"/>
                </a:solidFill>
                <a:effectLst/>
                <a:uLnTx/>
                <a:uFillTx/>
                <a:latin typeface="+mj-lt"/>
                <a:ea typeface="+mj-ea"/>
                <a:cs typeface="+mj-cs"/>
              </a:rPr>
              <a:t> </a:t>
            </a:r>
            <a:r>
              <a:rPr kumimoji="0" lang="fr-FR" sz="4400" b="1" i="0" u="none" strike="noStrike" kern="1200" cap="none" spc="0" normalizeH="0" baseline="0" noProof="0" dirty="0">
                <a:ln>
                  <a:noFill/>
                </a:ln>
                <a:solidFill>
                  <a:schemeClr val="accent6">
                    <a:lumMod val="75000"/>
                  </a:schemeClr>
                </a:solidFill>
                <a:effectLst/>
                <a:uLnTx/>
                <a:uFillTx/>
                <a:latin typeface="+mj-lt"/>
                <a:ea typeface="+mj-ea"/>
                <a:cs typeface="+mj-cs"/>
              </a:rPr>
              <a:t>Le voyage en Roumanie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solidFill>
                  <a:srgbClr val="C00000"/>
                </a:solidFill>
              </a:rPr>
              <a:t>Nature du problème </a:t>
            </a:r>
            <a:endParaRPr lang="fr-FR" dirty="0"/>
          </a:p>
        </p:txBody>
      </p:sp>
      <p:sp>
        <p:nvSpPr>
          <p:cNvPr id="3" name="Espace réservé du contenu 2"/>
          <p:cNvSpPr>
            <a:spLocks noGrp="1"/>
          </p:cNvSpPr>
          <p:nvPr>
            <p:ph idx="1"/>
          </p:nvPr>
        </p:nvSpPr>
        <p:spPr/>
        <p:txBody>
          <a:bodyPr/>
          <a:lstStyle/>
          <a:p>
            <a:pPr algn="just">
              <a:buFont typeface="Wingdings" pitchFamily="2" charset="2"/>
              <a:buChar char="q"/>
            </a:pPr>
            <a:r>
              <a:rPr lang="fr-FR" b="1" dirty="0"/>
              <a:t>Problèmes du monde réel </a:t>
            </a:r>
            <a:r>
              <a:rPr lang="fr-FR" dirty="0"/>
              <a:t>: complexes et très ouverts</a:t>
            </a:r>
          </a:p>
          <a:p>
            <a:pPr lvl="1" algn="just">
              <a:buFont typeface="Wingdings" pitchFamily="2" charset="2"/>
              <a:buChar char="Ø"/>
            </a:pPr>
            <a:r>
              <a:rPr lang="fr-FR" dirty="0"/>
              <a:t>  Calcul de routes, voyageur de commerce, navigation de robots</a:t>
            </a:r>
          </a:p>
          <a:p>
            <a:pPr lvl="1" algn="just">
              <a:buFont typeface="Wingdings" pitchFamily="2" charset="2"/>
              <a:buChar char="Ø"/>
            </a:pPr>
            <a:r>
              <a:rPr lang="fr-FR" dirty="0"/>
              <a:t> Difficiles à résoudre dans le cas général (trop de paramètres) d’où l’importance de la modélisation.</a:t>
            </a:r>
          </a:p>
          <a:p>
            <a:endParaRPr lang="fr-FR"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endParaRPr lang="fr-FR"/>
          </a:p>
        </p:txBody>
      </p:sp>
      <p:pic>
        <p:nvPicPr>
          <p:cNvPr id="66562" name="Picture 2"/>
          <p:cNvPicPr>
            <a:picLocks noChangeAspect="1" noChangeArrowheads="1"/>
          </p:cNvPicPr>
          <p:nvPr/>
        </p:nvPicPr>
        <p:blipFill>
          <a:blip r:embed="rId2" cstate="print"/>
          <a:srcRect l="6361" t="23250" r="33315" b="17688"/>
          <a:stretch>
            <a:fillRect/>
          </a:stretch>
        </p:blipFill>
        <p:spPr bwMode="auto">
          <a:xfrm>
            <a:off x="827584" y="1700808"/>
            <a:ext cx="7848872" cy="4320480"/>
          </a:xfrm>
          <a:prstGeom prst="rect">
            <a:avLst/>
          </a:prstGeom>
          <a:noFill/>
          <a:ln w="9525">
            <a:noFill/>
            <a:miter lim="800000"/>
            <a:headEnd/>
            <a:tailEnd/>
          </a:ln>
        </p:spPr>
      </p:pic>
      <p:sp>
        <p:nvSpPr>
          <p:cNvPr id="5" name="Titre 1"/>
          <p:cNvSpPr txBox="1">
            <a:spLocks/>
          </p:cNvSpPr>
          <p:nvPr/>
        </p:nvSpPr>
        <p:spPr>
          <a:xfrm>
            <a:off x="609600" y="427038"/>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4400" b="1" i="0" u="none" strike="noStrike" kern="1200" cap="none" spc="0" normalizeH="0" baseline="0" noProof="0" dirty="0">
                <a:ln>
                  <a:noFill/>
                </a:ln>
                <a:solidFill>
                  <a:srgbClr val="7030A0"/>
                </a:solidFill>
                <a:effectLst/>
                <a:uLnTx/>
                <a:uFillTx/>
                <a:latin typeface="+mj-lt"/>
                <a:ea typeface="+mj-ea"/>
                <a:cs typeface="+mj-cs"/>
              </a:rPr>
              <a:t>Exemple:</a:t>
            </a:r>
            <a:r>
              <a:rPr kumimoji="0" lang="fr-FR" sz="4400" b="0" i="0" u="none" strike="noStrike" kern="1200" cap="none" spc="0" normalizeH="0" baseline="0" noProof="0" dirty="0">
                <a:ln>
                  <a:noFill/>
                </a:ln>
                <a:solidFill>
                  <a:schemeClr val="tx1"/>
                </a:solidFill>
                <a:effectLst/>
                <a:uLnTx/>
                <a:uFillTx/>
                <a:latin typeface="+mj-lt"/>
                <a:ea typeface="+mj-ea"/>
                <a:cs typeface="+mj-cs"/>
              </a:rPr>
              <a:t> </a:t>
            </a:r>
            <a:r>
              <a:rPr kumimoji="0" lang="fr-FR" sz="4400" b="1" i="0" u="none" strike="noStrike" kern="1200" cap="none" spc="0" normalizeH="0" baseline="0" noProof="0" dirty="0">
                <a:ln>
                  <a:noFill/>
                </a:ln>
                <a:solidFill>
                  <a:schemeClr val="accent6">
                    <a:lumMod val="75000"/>
                  </a:schemeClr>
                </a:solidFill>
                <a:effectLst/>
                <a:uLnTx/>
                <a:uFillTx/>
                <a:latin typeface="+mj-lt"/>
                <a:ea typeface="+mj-ea"/>
                <a:cs typeface="+mj-cs"/>
              </a:rPr>
              <a:t>Le voyage en Roumanie</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1" name="Picture 1"/>
          <p:cNvPicPr>
            <a:picLocks noGrp="1" noChangeAspect="1" noChangeArrowheads="1"/>
          </p:cNvPicPr>
          <p:nvPr>
            <p:ph idx="1"/>
          </p:nvPr>
        </p:nvPicPr>
        <p:blipFill>
          <a:blip r:embed="rId2" cstate="print"/>
          <a:srcRect l="48211" t="35634" r="7064" b="21409"/>
          <a:stretch>
            <a:fillRect/>
          </a:stretch>
        </p:blipFill>
        <p:spPr bwMode="auto">
          <a:xfrm>
            <a:off x="1259632" y="1502066"/>
            <a:ext cx="7702190" cy="4159182"/>
          </a:xfrm>
          <a:prstGeom prst="rect">
            <a:avLst/>
          </a:prstGeom>
          <a:noFill/>
          <a:ln w="9525">
            <a:noFill/>
            <a:miter lim="800000"/>
            <a:headEnd/>
            <a:tailEnd/>
          </a:ln>
        </p:spPr>
      </p:pic>
      <p:sp>
        <p:nvSpPr>
          <p:cNvPr id="7" name="Titre 1"/>
          <p:cNvSpPr txBox="1">
            <a:spLocks/>
          </p:cNvSpPr>
          <p:nvPr/>
        </p:nvSpPr>
        <p:spPr>
          <a:xfrm>
            <a:off x="609600" y="116632"/>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4400" b="1" i="0" u="none" strike="noStrike" kern="1200" cap="none" spc="0" normalizeH="0" baseline="0" noProof="0" dirty="0">
                <a:ln>
                  <a:noFill/>
                </a:ln>
                <a:solidFill>
                  <a:srgbClr val="7030A0"/>
                </a:solidFill>
                <a:effectLst/>
                <a:uLnTx/>
                <a:uFillTx/>
                <a:latin typeface="+mj-lt"/>
                <a:ea typeface="+mj-ea"/>
                <a:cs typeface="+mj-cs"/>
              </a:rPr>
              <a:t>Exemple:</a:t>
            </a:r>
            <a:r>
              <a:rPr kumimoji="0" lang="fr-FR" sz="4400" b="0" i="0" u="none" strike="noStrike" kern="1200" cap="none" spc="0" normalizeH="0" baseline="0" noProof="0" dirty="0">
                <a:ln>
                  <a:noFill/>
                </a:ln>
                <a:solidFill>
                  <a:schemeClr val="tx1"/>
                </a:solidFill>
                <a:effectLst/>
                <a:uLnTx/>
                <a:uFillTx/>
                <a:latin typeface="+mj-lt"/>
                <a:ea typeface="+mj-ea"/>
                <a:cs typeface="+mj-cs"/>
              </a:rPr>
              <a:t> </a:t>
            </a:r>
            <a:r>
              <a:rPr kumimoji="0" lang="fr-FR" sz="4400" b="1" i="0" u="none" strike="noStrike" kern="1200" cap="none" spc="0" normalizeH="0" baseline="0" noProof="0" dirty="0">
                <a:ln>
                  <a:noFill/>
                </a:ln>
                <a:solidFill>
                  <a:schemeClr val="accent6">
                    <a:lumMod val="75000"/>
                  </a:schemeClr>
                </a:solidFill>
                <a:effectLst/>
                <a:uLnTx/>
                <a:uFillTx/>
                <a:latin typeface="+mj-lt"/>
                <a:ea typeface="+mj-ea"/>
                <a:cs typeface="+mj-cs"/>
              </a:rPr>
              <a:t>Le voyage en Roumanie</a:t>
            </a:r>
          </a:p>
        </p:txBody>
      </p:sp>
      <p:sp>
        <p:nvSpPr>
          <p:cNvPr id="8" name="Titre 1"/>
          <p:cNvSpPr>
            <a:spLocks noGrp="1"/>
          </p:cNvSpPr>
          <p:nvPr>
            <p:ph type="title"/>
          </p:nvPr>
        </p:nvSpPr>
        <p:spPr>
          <a:xfrm>
            <a:off x="734888" y="764704"/>
            <a:ext cx="8229600" cy="864096"/>
          </a:xfrm>
        </p:spPr>
        <p:txBody>
          <a:bodyPr/>
          <a:lstStyle/>
          <a:p>
            <a:r>
              <a:rPr lang="fr-FR" b="1" dirty="0">
                <a:solidFill>
                  <a:srgbClr val="00B050"/>
                </a:solidFill>
              </a:rPr>
              <a:t>A*</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solidFill>
                  <a:srgbClr val="C00000"/>
                </a:solidFill>
              </a:rPr>
              <a:t>CONCLUSION</a:t>
            </a:r>
          </a:p>
        </p:txBody>
      </p:sp>
      <p:sp>
        <p:nvSpPr>
          <p:cNvPr id="3" name="Espace réservé du contenu 2"/>
          <p:cNvSpPr>
            <a:spLocks noGrp="1"/>
          </p:cNvSpPr>
          <p:nvPr>
            <p:ph idx="1"/>
          </p:nvPr>
        </p:nvSpPr>
        <p:spPr/>
        <p:txBody>
          <a:bodyPr>
            <a:normAutofit lnSpcReduction="10000"/>
          </a:bodyPr>
          <a:lstStyle/>
          <a:p>
            <a:pPr algn="just">
              <a:buFont typeface="Wingdings" pitchFamily="2" charset="2"/>
              <a:buChar char="q"/>
            </a:pPr>
            <a:r>
              <a:rPr lang="fr-FR" dirty="0"/>
              <a:t>Les algorithmes de recherche aveugle sont les algorithmes les plus coûteux évidemment en temps ou en espace car ils ont tendance à développer l’arbre complet pour aboutir à une solution où à l’ensemble de solutions. </a:t>
            </a:r>
          </a:p>
          <a:p>
            <a:pPr algn="just">
              <a:buFont typeface="Wingdings" pitchFamily="2" charset="2"/>
              <a:buChar char="q"/>
            </a:pPr>
            <a:r>
              <a:rPr lang="fr-FR" dirty="0"/>
              <a:t>Les algorithmes heuristiques permettent d’élaguer un ensemble de branches de l’arbre et de converger rapidement vers une solution si cette solution existe.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a:solidFill>
                  <a:srgbClr val="C00000"/>
                </a:solidFill>
              </a:rPr>
              <a:t>Résolution de problèmes et Intelligence artificielle</a:t>
            </a:r>
          </a:p>
        </p:txBody>
      </p:sp>
      <p:sp>
        <p:nvSpPr>
          <p:cNvPr id="3" name="Espace réservé du contenu 2"/>
          <p:cNvSpPr>
            <a:spLocks noGrp="1"/>
          </p:cNvSpPr>
          <p:nvPr>
            <p:ph idx="1"/>
          </p:nvPr>
        </p:nvSpPr>
        <p:spPr/>
        <p:txBody>
          <a:bodyPr>
            <a:normAutofit fontScale="92500"/>
          </a:bodyPr>
          <a:lstStyle/>
          <a:p>
            <a:pPr algn="just">
              <a:buFont typeface="Wingdings" pitchFamily="2" charset="2"/>
              <a:buChar char="q"/>
            </a:pPr>
            <a:r>
              <a:rPr lang="fr-FR" dirty="0"/>
              <a:t>Une tentative de programmation des ordinateurs pour faire ce que l’humain fait mieux [</a:t>
            </a:r>
            <a:r>
              <a:rPr lang="fr-FR" dirty="0" err="1"/>
              <a:t>Rich</a:t>
            </a:r>
            <a:r>
              <a:rPr lang="fr-FR" dirty="0"/>
              <a:t> &amp; Knight]</a:t>
            </a:r>
          </a:p>
          <a:p>
            <a:pPr algn="just">
              <a:buFont typeface="Wingdings" pitchFamily="2" charset="2"/>
              <a:buChar char="q"/>
            </a:pPr>
            <a:r>
              <a:rPr lang="fr-FR" dirty="0"/>
              <a:t>Une tentative de programmation des ordinateurs pour faire des choses dont on dit qu’elle nécessite de l’</a:t>
            </a:r>
            <a:r>
              <a:rPr lang="fr-FR" b="1" dirty="0">
                <a:solidFill>
                  <a:srgbClr val="0070C0"/>
                </a:solidFill>
              </a:rPr>
              <a:t>intelligence</a:t>
            </a:r>
            <a:r>
              <a:rPr lang="fr-FR" dirty="0"/>
              <a:t> quand elles sont faites par des humains .</a:t>
            </a:r>
          </a:p>
          <a:p>
            <a:pPr algn="just">
              <a:buFont typeface="Wingdings" pitchFamily="2" charset="2"/>
              <a:buChar char="q"/>
            </a:pPr>
            <a:r>
              <a:rPr lang="fr-FR" dirty="0"/>
              <a:t>Une étude des calculs qui rendent possible la perception, le raisonnement et l’action [Winston]</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b="1" dirty="0">
                <a:solidFill>
                  <a:srgbClr val="C00000"/>
                </a:solidFill>
              </a:rPr>
              <a:t>Espace de recherche</a:t>
            </a:r>
          </a:p>
        </p:txBody>
      </p:sp>
      <p:sp>
        <p:nvSpPr>
          <p:cNvPr id="3" name="Espace réservé du contenu 2"/>
          <p:cNvSpPr>
            <a:spLocks noGrp="1"/>
          </p:cNvSpPr>
          <p:nvPr>
            <p:ph idx="1"/>
          </p:nvPr>
        </p:nvSpPr>
        <p:spPr/>
        <p:txBody>
          <a:bodyPr>
            <a:normAutofit/>
          </a:bodyPr>
          <a:lstStyle/>
          <a:p>
            <a:pPr algn="just">
              <a:buFont typeface="Wingdings" pitchFamily="2" charset="2"/>
              <a:buChar char="q"/>
            </a:pPr>
            <a:r>
              <a:rPr lang="fr-FR" dirty="0"/>
              <a:t> Ensemble des états atteignables depuis l’état initial par n’importe quelle séquence d’actions.</a:t>
            </a:r>
          </a:p>
          <a:p>
            <a:pPr algn="just">
              <a:buFont typeface="Wingdings" pitchFamily="2" charset="2"/>
              <a:buChar char="q"/>
            </a:pPr>
            <a:endParaRPr lang="fr-FR" dirty="0"/>
          </a:p>
          <a:p>
            <a:pPr algn="just">
              <a:buFont typeface="Wingdings" pitchFamily="2" charset="2"/>
              <a:buChar char="q"/>
            </a:pPr>
            <a:r>
              <a:rPr lang="fr-FR" dirty="0"/>
              <a:t> Un espace de recherche peut être représenté par un graphe orienté. Les sommets sont les états, les arcs sont les actions.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solidFill>
                  <a:srgbClr val="C00000"/>
                </a:solidFill>
              </a:rPr>
              <a:t>Résolution de problèmes</a:t>
            </a:r>
          </a:p>
        </p:txBody>
      </p:sp>
      <p:sp>
        <p:nvSpPr>
          <p:cNvPr id="3" name="Espace réservé du contenu 2"/>
          <p:cNvSpPr>
            <a:spLocks noGrp="1"/>
          </p:cNvSpPr>
          <p:nvPr>
            <p:ph idx="1"/>
          </p:nvPr>
        </p:nvSpPr>
        <p:spPr/>
        <p:txBody>
          <a:bodyPr/>
          <a:lstStyle/>
          <a:p>
            <a:pPr algn="just">
              <a:buFont typeface="Wingdings" pitchFamily="2" charset="2"/>
              <a:buChar char="q"/>
            </a:pPr>
            <a:r>
              <a:rPr lang="fr-FR" b="1" dirty="0">
                <a:solidFill>
                  <a:srgbClr val="0070C0"/>
                </a:solidFill>
              </a:rPr>
              <a:t>Formulation d’un but</a:t>
            </a:r>
            <a:r>
              <a:rPr lang="fr-FR" dirty="0"/>
              <a:t>: un état à atteindre.</a:t>
            </a:r>
          </a:p>
          <a:p>
            <a:pPr algn="just">
              <a:buFont typeface="Wingdings" pitchFamily="2" charset="2"/>
              <a:buChar char="q"/>
            </a:pPr>
            <a:endParaRPr lang="fr-FR" dirty="0"/>
          </a:p>
          <a:p>
            <a:pPr algn="just">
              <a:buFont typeface="Wingdings" pitchFamily="2" charset="2"/>
              <a:buChar char="q"/>
            </a:pPr>
            <a:r>
              <a:rPr lang="fr-FR" b="1" dirty="0">
                <a:solidFill>
                  <a:srgbClr val="0070C0"/>
                </a:solidFill>
              </a:rPr>
              <a:t>Formulation d’un problème</a:t>
            </a:r>
            <a:r>
              <a:rPr lang="fr-FR" dirty="0"/>
              <a:t>: les états et les actions à considérer.</a:t>
            </a:r>
          </a:p>
          <a:p>
            <a:pPr algn="just">
              <a:buFont typeface="Wingdings" pitchFamily="2" charset="2"/>
              <a:buChar char="q"/>
            </a:pPr>
            <a:endParaRPr lang="fr-FR" dirty="0"/>
          </a:p>
          <a:p>
            <a:pPr algn="just">
              <a:buFont typeface="Wingdings" pitchFamily="2" charset="2"/>
              <a:buChar char="q"/>
            </a:pPr>
            <a:r>
              <a:rPr lang="fr-FR" b="1" dirty="0">
                <a:solidFill>
                  <a:srgbClr val="0070C0"/>
                </a:solidFill>
              </a:rPr>
              <a:t>Exploration de solutions</a:t>
            </a:r>
            <a:r>
              <a:rPr lang="fr-FR" dirty="0"/>
              <a:t>: examiner les différentes séquences d’actions menant à un état but et choisir la meilleure.</a:t>
            </a:r>
          </a:p>
          <a:p>
            <a:pPr algn="just">
              <a:buFont typeface="Wingdings" pitchFamily="2" charset="2"/>
              <a:buChar char="q"/>
            </a:pPr>
            <a:endParaRPr lang="fr-FR" dirty="0"/>
          </a:p>
          <a:p>
            <a:pPr algn="just">
              <a:buFont typeface="Wingdings" pitchFamily="2" charset="2"/>
              <a:buChar char="q"/>
            </a:pPr>
            <a:endParaRPr lang="fr-FR" dirty="0"/>
          </a:p>
          <a:p>
            <a:pPr algn="just">
              <a:buFont typeface="Wingdings" pitchFamily="2" charset="2"/>
              <a:buChar char="q"/>
            </a:pPr>
            <a:endParaRPr lang="fr-FR" dirty="0"/>
          </a:p>
          <a:p>
            <a:pPr algn="just">
              <a:buFont typeface="Wingdings" pitchFamily="2" charset="2"/>
              <a:buChar char="q"/>
            </a:pPr>
            <a:endParaRPr lang="fr-F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solidFill>
                  <a:srgbClr val="C00000"/>
                </a:solidFill>
              </a:rPr>
              <a:t>Exemple: Taquin</a:t>
            </a:r>
          </a:p>
        </p:txBody>
      </p:sp>
      <p:sp>
        <p:nvSpPr>
          <p:cNvPr id="3" name="Espace réservé du contenu 2"/>
          <p:cNvSpPr>
            <a:spLocks noGrp="1"/>
          </p:cNvSpPr>
          <p:nvPr>
            <p:ph idx="1"/>
          </p:nvPr>
        </p:nvSpPr>
        <p:spPr>
          <a:xfrm>
            <a:off x="539552" y="1700808"/>
            <a:ext cx="5410944" cy="4525963"/>
          </a:xfrm>
        </p:spPr>
        <p:txBody>
          <a:bodyPr>
            <a:normAutofit lnSpcReduction="10000"/>
          </a:bodyPr>
          <a:lstStyle/>
          <a:p>
            <a:pPr algn="just">
              <a:buFont typeface="Wingdings" pitchFamily="2" charset="2"/>
              <a:buChar char="q"/>
            </a:pPr>
            <a:r>
              <a:rPr lang="fr-FR" b="1" dirty="0">
                <a:solidFill>
                  <a:srgbClr val="0070C0"/>
                </a:solidFill>
              </a:rPr>
              <a:t>Etats</a:t>
            </a:r>
            <a:r>
              <a:rPr lang="fr-FR" dirty="0"/>
              <a:t>: Position des huit tuiles dans les cases.</a:t>
            </a:r>
          </a:p>
          <a:p>
            <a:pPr algn="just">
              <a:buFont typeface="Wingdings" pitchFamily="2" charset="2"/>
              <a:buChar char="q"/>
            </a:pPr>
            <a:r>
              <a:rPr lang="fr-FR" b="1" dirty="0">
                <a:solidFill>
                  <a:srgbClr val="0070C0"/>
                </a:solidFill>
              </a:rPr>
              <a:t>Etat initial</a:t>
            </a:r>
            <a:r>
              <a:rPr lang="fr-FR" dirty="0"/>
              <a:t>: Les huit tuiles dans n’importe quelle case.</a:t>
            </a:r>
          </a:p>
          <a:p>
            <a:pPr algn="just">
              <a:buFont typeface="Wingdings" pitchFamily="2" charset="2"/>
              <a:buChar char="q"/>
            </a:pPr>
            <a:r>
              <a:rPr lang="fr-FR" b="1" dirty="0">
                <a:solidFill>
                  <a:srgbClr val="0070C0"/>
                </a:solidFill>
              </a:rPr>
              <a:t>Actions</a:t>
            </a:r>
            <a:r>
              <a:rPr lang="fr-FR" dirty="0"/>
              <a:t>: Déplacement du trou (droite, gauche, haut, bas)</a:t>
            </a:r>
          </a:p>
          <a:p>
            <a:pPr algn="just">
              <a:buFont typeface="Wingdings" pitchFamily="2" charset="2"/>
              <a:buChar char="q"/>
            </a:pPr>
            <a:r>
              <a:rPr lang="fr-FR" b="1" dirty="0">
                <a:solidFill>
                  <a:srgbClr val="0070C0"/>
                </a:solidFill>
              </a:rPr>
              <a:t>Test de but</a:t>
            </a:r>
            <a:r>
              <a:rPr lang="fr-FR" dirty="0"/>
              <a:t>: Un état qui correspond à l’état final.</a:t>
            </a:r>
          </a:p>
        </p:txBody>
      </p:sp>
      <p:pic>
        <p:nvPicPr>
          <p:cNvPr id="67586" name="Picture 2"/>
          <p:cNvPicPr>
            <a:picLocks noChangeAspect="1" noChangeArrowheads="1"/>
          </p:cNvPicPr>
          <p:nvPr/>
        </p:nvPicPr>
        <p:blipFill>
          <a:blip r:embed="rId2" cstate="print"/>
          <a:srcRect l="60597" t="28172" r="25014" b="22610"/>
          <a:stretch>
            <a:fillRect/>
          </a:stretch>
        </p:blipFill>
        <p:spPr bwMode="auto">
          <a:xfrm>
            <a:off x="6012160" y="1628800"/>
            <a:ext cx="2396426" cy="4608512"/>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4898</TotalTime>
  <Words>2364</Words>
  <Application>Microsoft Office PowerPoint</Application>
  <PresentationFormat>Affichage à l'écran (4:3)</PresentationFormat>
  <Paragraphs>274</Paragraphs>
  <Slides>52</Slides>
  <Notes>3</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52</vt:i4>
      </vt:variant>
    </vt:vector>
  </HeadingPairs>
  <TitlesOfParts>
    <vt:vector size="56" baseType="lpstr">
      <vt:lpstr>Arial</vt:lpstr>
      <vt:lpstr>Calibri</vt:lpstr>
      <vt:lpstr>Wingdings</vt:lpstr>
      <vt:lpstr>Thème Office</vt:lpstr>
      <vt:lpstr>Présentation PowerPoint</vt:lpstr>
      <vt:lpstr>Sommaire</vt:lpstr>
      <vt:lpstr>Problème</vt:lpstr>
      <vt:lpstr>Nature du problème </vt:lpstr>
      <vt:lpstr>Nature du problème </vt:lpstr>
      <vt:lpstr>Résolution de problèmes et Intelligence artificielle</vt:lpstr>
      <vt:lpstr>Espace de recherche</vt:lpstr>
      <vt:lpstr>Résolution de problèmes</vt:lpstr>
      <vt:lpstr>Exemple: Taquin</vt:lpstr>
      <vt:lpstr>Exemple: 8 reines</vt:lpstr>
      <vt:lpstr>Résolution de problèmes</vt:lpstr>
      <vt:lpstr>Résolution de problèmes</vt:lpstr>
      <vt:lpstr>Résolution de problèmes</vt:lpstr>
      <vt:lpstr>Résolution de problèmes</vt:lpstr>
      <vt:lpstr>Arbres de recherche </vt:lpstr>
      <vt:lpstr>Algorithme de recherche idée générale</vt:lpstr>
      <vt:lpstr>Stratégies de résolution</vt:lpstr>
      <vt:lpstr>Stratégies de résolution</vt:lpstr>
      <vt:lpstr>Stratégies aveugles </vt:lpstr>
      <vt:lpstr>Stratégies aveugles</vt:lpstr>
      <vt:lpstr>Recherche en profondeur d’abord Depth First Search (DFS)</vt:lpstr>
      <vt:lpstr>Recherche en profondeur d’abord</vt:lpstr>
      <vt:lpstr>Stratégies aveugles</vt:lpstr>
      <vt:lpstr>Recherche en largeur d’abord Breadth-First Search</vt:lpstr>
      <vt:lpstr>Recherche en largeur d’abord</vt:lpstr>
      <vt:lpstr>Mesure de performance</vt:lpstr>
      <vt:lpstr>Présentation PowerPoint</vt:lpstr>
      <vt:lpstr>Stratégies informées</vt:lpstr>
      <vt:lpstr>Présentation PowerPoint</vt:lpstr>
      <vt:lpstr>Heuristiques</vt:lpstr>
      <vt:lpstr>Heuristiques</vt:lpstr>
      <vt:lpstr>Stratégies informées </vt:lpstr>
      <vt:lpstr>Algorithmes Gloutons</vt:lpstr>
      <vt:lpstr>Algorithmes gloutons Greedy algorithms</vt:lpstr>
      <vt:lpstr>Algorithmes gloutons Greedy algorithms</vt:lpstr>
      <vt:lpstr>Algorithmes gloutons Greedy algorithms</vt:lpstr>
      <vt:lpstr>Propriétés des algorithmes gloutons</vt:lpstr>
      <vt:lpstr>Exemple: Pièces de monnaie</vt:lpstr>
      <vt:lpstr>Présentation PowerPoint</vt:lpstr>
      <vt:lpstr>Présentation PowerPoint</vt:lpstr>
      <vt:lpstr>Exemple: Pièces de monnaie</vt:lpstr>
      <vt:lpstr>Algorithme A*</vt:lpstr>
      <vt:lpstr>Algorithme A*</vt:lpstr>
      <vt:lpstr>Propriétés A*</vt:lpstr>
      <vt:lpstr>Exemple: Le voyage en Roumanie</vt:lpstr>
      <vt:lpstr>Présentation PowerPoint</vt:lpstr>
      <vt:lpstr>Présentation PowerPoint</vt:lpstr>
      <vt:lpstr>Présentation PowerPoint</vt:lpstr>
      <vt:lpstr>Présentation PowerPoint</vt:lpstr>
      <vt:lpstr>Présentation PowerPoint</vt:lpstr>
      <vt:lpstr>A*</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AsmaPC</dc:creator>
  <cp:lastModifiedBy>Asma Asma</cp:lastModifiedBy>
  <cp:revision>32</cp:revision>
  <dcterms:created xsi:type="dcterms:W3CDTF">2017-10-03T18:44:14Z</dcterms:created>
  <dcterms:modified xsi:type="dcterms:W3CDTF">2024-01-18T11:22:13Z</dcterms:modified>
</cp:coreProperties>
</file>