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82" r:id="rId4"/>
    <p:sldId id="273" r:id="rId5"/>
    <p:sldId id="274" r:id="rId6"/>
    <p:sldId id="275" r:id="rId7"/>
    <p:sldId id="276" r:id="rId8"/>
    <p:sldId id="277" r:id="rId9"/>
    <p:sldId id="281" r:id="rId10"/>
    <p:sldId id="278" r:id="rId11"/>
    <p:sldId id="279" r:id="rId12"/>
    <p:sldId id="265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2" d="100"/>
          <a:sy n="62" d="100"/>
        </p:scale>
        <p:origin x="-1512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06053-B3D5-4FB5-A754-E7F99232FA39}" type="datetimeFigureOut">
              <a:rPr lang="fr-FR" smtClean="0"/>
              <a:pPr/>
              <a:t>20/01/2024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9641D-FBB4-47CD-B77C-80D33EC9AC5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06053-B3D5-4FB5-A754-E7F99232FA39}" type="datetimeFigureOut">
              <a:rPr lang="fr-FR" smtClean="0"/>
              <a:pPr/>
              <a:t>20/01/2024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9641D-FBB4-47CD-B77C-80D33EC9AC5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06053-B3D5-4FB5-A754-E7F99232FA39}" type="datetimeFigureOut">
              <a:rPr lang="fr-FR" smtClean="0"/>
              <a:pPr/>
              <a:t>20/01/2024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9641D-FBB4-47CD-B77C-80D33EC9AC5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06053-B3D5-4FB5-A754-E7F99232FA39}" type="datetimeFigureOut">
              <a:rPr lang="fr-FR" smtClean="0"/>
              <a:pPr/>
              <a:t>20/01/2024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9641D-FBB4-47CD-B77C-80D33EC9AC5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06053-B3D5-4FB5-A754-E7F99232FA39}" type="datetimeFigureOut">
              <a:rPr lang="fr-FR" smtClean="0"/>
              <a:pPr/>
              <a:t>20/01/2024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9641D-FBB4-47CD-B77C-80D33EC9AC5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06053-B3D5-4FB5-A754-E7F99232FA39}" type="datetimeFigureOut">
              <a:rPr lang="fr-FR" smtClean="0"/>
              <a:pPr/>
              <a:t>20/01/2024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9641D-FBB4-47CD-B77C-80D33EC9AC5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06053-B3D5-4FB5-A754-E7F99232FA39}" type="datetimeFigureOut">
              <a:rPr lang="fr-FR" smtClean="0"/>
              <a:pPr/>
              <a:t>20/01/2024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9641D-FBB4-47CD-B77C-80D33EC9AC5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06053-B3D5-4FB5-A754-E7F99232FA39}" type="datetimeFigureOut">
              <a:rPr lang="fr-FR" smtClean="0"/>
              <a:pPr/>
              <a:t>20/01/2024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9641D-FBB4-47CD-B77C-80D33EC9AC5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06053-B3D5-4FB5-A754-E7F99232FA39}" type="datetimeFigureOut">
              <a:rPr lang="fr-FR" smtClean="0"/>
              <a:pPr/>
              <a:t>20/01/2024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9641D-FBB4-47CD-B77C-80D33EC9AC5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06053-B3D5-4FB5-A754-E7F99232FA39}" type="datetimeFigureOut">
              <a:rPr lang="fr-FR" smtClean="0"/>
              <a:pPr/>
              <a:t>20/01/2024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9641D-FBB4-47CD-B77C-80D33EC9AC5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06053-B3D5-4FB5-A754-E7F99232FA39}" type="datetimeFigureOut">
              <a:rPr lang="fr-FR" smtClean="0"/>
              <a:pPr/>
              <a:t>20/01/2024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9641D-FBB4-47CD-B77C-80D33EC9AC5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D06053-B3D5-4FB5-A754-E7F99232FA39}" type="datetimeFigureOut">
              <a:rPr lang="fr-FR" smtClean="0"/>
              <a:pPr/>
              <a:t>20/01/2024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79641D-FBB4-47CD-B77C-80D33EC9AC5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Writing</a:t>
            </a:r>
            <a:r>
              <a:rPr lang="fr-FR" dirty="0" smtClean="0"/>
              <a:t> the General Conclusion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AutoNum type="arabicParenR"/>
            </a:pPr>
            <a:r>
              <a:rPr lang="en-US" dirty="0" smtClean="0"/>
              <a:t>Introduce first the topic </a:t>
            </a:r>
          </a:p>
          <a:p>
            <a:pPr marL="514350" indent="-514350">
              <a:buAutoNum type="arabicParenR"/>
            </a:pPr>
            <a:r>
              <a:rPr lang="en-US" dirty="0" smtClean="0"/>
              <a:t>Summarize </a:t>
            </a:r>
            <a:r>
              <a:rPr lang="en-US" dirty="0"/>
              <a:t>what has been presented in the </a:t>
            </a:r>
            <a:r>
              <a:rPr lang="en-US" dirty="0" smtClean="0"/>
              <a:t>thesis</a:t>
            </a:r>
          </a:p>
          <a:p>
            <a:pPr marL="514350" indent="-514350">
              <a:buAutoNum type="arabicParenR"/>
            </a:pPr>
            <a:r>
              <a:rPr lang="en-US" dirty="0" smtClean="0"/>
              <a:t>State the results of the study with reference to the research questions or hypotheses: what were the main findings and how do they affect the researcher’s current views? </a:t>
            </a:r>
          </a:p>
          <a:p>
            <a:pPr marL="514350" indent="-514350">
              <a:buAutoNum type="arabicParenR"/>
            </a:pPr>
            <a:r>
              <a:rPr lang="en-US" dirty="0" smtClean="0"/>
              <a:t>Then put the findings in the greater context and show how the research engaged relates to issues in the greater world.</a:t>
            </a:r>
          </a:p>
          <a:p>
            <a:pPr marL="514350" indent="-514350">
              <a:buAutoNum type="arabicParenR"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500" dirty="0" smtClean="0"/>
              <a:t>6. </a:t>
            </a:r>
            <a:r>
              <a:rPr lang="fr-FR" sz="3500" dirty="0" err="1" smtClean="0"/>
              <a:t>Recommendations</a:t>
            </a:r>
            <a:r>
              <a:rPr lang="fr-FR" sz="3500" dirty="0" smtClean="0"/>
              <a:t> for </a:t>
            </a:r>
            <a:r>
              <a:rPr lang="fr-FR" sz="3500" dirty="0" err="1" smtClean="0"/>
              <a:t>further</a:t>
            </a:r>
            <a:r>
              <a:rPr lang="fr-FR" sz="3500" dirty="0" smtClean="0"/>
              <a:t> </a:t>
            </a:r>
            <a:r>
              <a:rPr lang="fr-FR" sz="3500" dirty="0" err="1" smtClean="0"/>
              <a:t>research</a:t>
            </a:r>
            <a:endParaRPr lang="fr-FR" sz="35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64357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		In fact, this research would spark another nationwide debate on how to make</a:t>
            </a:r>
            <a:r>
              <a:rPr lang="fr-FR" dirty="0" smtClean="0"/>
              <a:t> </a:t>
            </a:r>
            <a:r>
              <a:rPr lang="en-US" dirty="0" smtClean="0"/>
              <a:t>our educational system more efficient to graduate active, creative and productive</a:t>
            </a:r>
            <a:r>
              <a:rPr lang="fr-FR" dirty="0" smtClean="0"/>
              <a:t> </a:t>
            </a:r>
            <a:r>
              <a:rPr lang="en-US" dirty="0" smtClean="0"/>
              <a:t>citizens. The findings that the researcher came across, through this case study,</a:t>
            </a:r>
            <a:r>
              <a:rPr lang="fr-FR" dirty="0" smtClean="0"/>
              <a:t> </a:t>
            </a:r>
            <a:r>
              <a:rPr lang="en-US" dirty="0" smtClean="0"/>
              <a:t>revealed some of the major lacunas that existed before and during the whole process</a:t>
            </a:r>
            <a:r>
              <a:rPr lang="fr-FR" dirty="0" smtClean="0"/>
              <a:t> </a:t>
            </a:r>
            <a:r>
              <a:rPr lang="en-US" dirty="0" smtClean="0"/>
              <a:t>of reforming the Algerian educational system.</a:t>
            </a:r>
            <a:r>
              <a:rPr lang="fr-FR" dirty="0" smtClean="0"/>
              <a:t> </a:t>
            </a:r>
            <a:r>
              <a:rPr lang="en-US" dirty="0" smtClean="0"/>
              <a:t>Constructivism is still a disputable term with many opponents who would</a:t>
            </a:r>
            <a:r>
              <a:rPr lang="fr-FR" dirty="0" smtClean="0"/>
              <a:t> </a:t>
            </a:r>
            <a:r>
              <a:rPr lang="en-US" dirty="0" smtClean="0"/>
              <a:t>remain faithful to their beliefs and attitudes which are in one way or another based</a:t>
            </a:r>
            <a:r>
              <a:rPr lang="fr-FR" dirty="0" smtClean="0"/>
              <a:t> </a:t>
            </a:r>
            <a:r>
              <a:rPr lang="en-US" dirty="0" smtClean="0"/>
              <a:t>on some educational theories and principles. Thus, what is the impact of</a:t>
            </a:r>
            <a:r>
              <a:rPr lang="fr-FR" dirty="0" smtClean="0"/>
              <a:t> </a:t>
            </a:r>
            <a:r>
              <a:rPr lang="en-US" dirty="0" smtClean="0"/>
              <a:t>constructivism on learners and teachers, what constructivist principles are more</a:t>
            </a:r>
            <a:r>
              <a:rPr lang="fr-FR" dirty="0" smtClean="0"/>
              <a:t> </a:t>
            </a:r>
            <a:r>
              <a:rPr lang="en-US" dirty="0" smtClean="0"/>
              <a:t>suitable for the Algerian </a:t>
            </a:r>
            <a:r>
              <a:rPr lang="en-US" dirty="0" err="1" smtClean="0"/>
              <a:t>sociocultural</a:t>
            </a:r>
            <a:r>
              <a:rPr lang="en-US" dirty="0" smtClean="0"/>
              <a:t> particularities, which ones are to be decided</a:t>
            </a:r>
            <a:r>
              <a:rPr lang="fr-FR" dirty="0" smtClean="0"/>
              <a:t> </a:t>
            </a:r>
            <a:r>
              <a:rPr lang="en-US" dirty="0" smtClean="0"/>
              <a:t>at bottom or top, what criteria policy-makers and education authorities in Algeria</a:t>
            </a:r>
            <a:r>
              <a:rPr lang="fr-FR" dirty="0" smtClean="0"/>
              <a:t> </a:t>
            </a:r>
            <a:r>
              <a:rPr lang="en-US" dirty="0" smtClean="0"/>
              <a:t>acknowledge whenever an educational reform is to be conducted are other issues</a:t>
            </a:r>
            <a:r>
              <a:rPr lang="fr-FR" dirty="0" smtClean="0"/>
              <a:t> </a:t>
            </a:r>
            <a:r>
              <a:rPr lang="en-US" dirty="0" smtClean="0"/>
              <a:t>that need to be investigated.</a:t>
            </a: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7. Main </a:t>
            </a:r>
            <a:r>
              <a:rPr lang="en-US" b="1" dirty="0" smtClean="0"/>
              <a:t>conclusions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	To conclude, one might argue that the educational reform, whatever its</a:t>
            </a:r>
            <a:r>
              <a:rPr lang="fr-FR" dirty="0" smtClean="0"/>
              <a:t> </a:t>
            </a:r>
            <a:r>
              <a:rPr lang="en-US" dirty="0" smtClean="0"/>
              <a:t>principles and motives are, is likely to be effective when it is grounded on double way</a:t>
            </a:r>
            <a:r>
              <a:rPr lang="fr-FR" dirty="0" smtClean="0"/>
              <a:t> </a:t>
            </a:r>
            <a:r>
              <a:rPr lang="en-US" dirty="0" smtClean="0"/>
              <a:t>(top-down and bottom-up) collaboration amongst all the agents in a community</a:t>
            </a:r>
            <a:r>
              <a:rPr lang="fr-FR" dirty="0" smtClean="0"/>
              <a:t> </a:t>
            </a:r>
            <a:r>
              <a:rPr lang="en-US" dirty="0" smtClean="0"/>
              <a:t>where shared visions are to orchestrate their efforts to construct the road to the</a:t>
            </a:r>
            <a:r>
              <a:rPr lang="fr-FR" dirty="0" smtClean="0"/>
              <a:t> future.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/>
              <a:t>Verb tense in the dissertation conclusion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429288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Facts in the present (simple) tense</a:t>
            </a:r>
            <a:r>
              <a:rPr lang="en-US" dirty="0" smtClean="0"/>
              <a:t>: Company X currently </a:t>
            </a:r>
            <a:r>
              <a:rPr lang="en-US" u="sng" dirty="0" smtClean="0"/>
              <a:t>has</a:t>
            </a:r>
            <a:r>
              <a:rPr lang="en-US" dirty="0" smtClean="0"/>
              <a:t> no clear vision and mission. The company also does not make (is not making) good use of social media to sell its products.</a:t>
            </a:r>
          </a:p>
          <a:p>
            <a:r>
              <a:rPr lang="en-US" b="1" dirty="0" smtClean="0"/>
              <a:t>Your research in the past tense</a:t>
            </a:r>
            <a:r>
              <a:rPr lang="en-US" dirty="0" smtClean="0"/>
              <a:t>: This research </a:t>
            </a:r>
            <a:r>
              <a:rPr lang="en-US" u="sng" dirty="0" smtClean="0"/>
              <a:t>examined</a:t>
            </a:r>
            <a:r>
              <a:rPr lang="en-US" dirty="0" smtClean="0"/>
              <a:t> whether Company X does have a clear vision and mission […] The results </a:t>
            </a:r>
            <a:r>
              <a:rPr lang="en-US" u="sng" dirty="0" smtClean="0"/>
              <a:t>showed</a:t>
            </a:r>
            <a:r>
              <a:rPr lang="en-US" dirty="0" smtClean="0"/>
              <a:t> that Company X … […] The researcher also </a:t>
            </a:r>
            <a:r>
              <a:rPr lang="en-US" u="sng" dirty="0" smtClean="0"/>
              <a:t>analyzed</a:t>
            </a:r>
            <a:r>
              <a:rPr lang="en-US" dirty="0" smtClean="0"/>
              <a:t> when …</a:t>
            </a:r>
          </a:p>
          <a:p>
            <a:r>
              <a:rPr lang="en-US" b="1" dirty="0" smtClean="0"/>
              <a:t>Your research in the present perfect tense</a:t>
            </a:r>
            <a:r>
              <a:rPr lang="en-US" dirty="0" smtClean="0"/>
              <a:t>: This research </a:t>
            </a:r>
            <a:r>
              <a:rPr lang="en-US" u="sng" dirty="0" smtClean="0"/>
              <a:t>has examined</a:t>
            </a:r>
            <a:r>
              <a:rPr lang="en-US" dirty="0" smtClean="0"/>
              <a:t> whether Company X does have a clear vision and mission […] The results </a:t>
            </a:r>
            <a:r>
              <a:rPr lang="en-US" u="sng" dirty="0" smtClean="0"/>
              <a:t>have shown</a:t>
            </a:r>
            <a:r>
              <a:rPr lang="en-US" dirty="0" smtClean="0"/>
              <a:t> that Company X … […] The researcher </a:t>
            </a:r>
            <a:r>
              <a:rPr lang="en-US" u="sng" dirty="0" smtClean="0"/>
              <a:t>has</a:t>
            </a:r>
            <a:r>
              <a:rPr lang="en-US" dirty="0" smtClean="0"/>
              <a:t> also </a:t>
            </a:r>
            <a:r>
              <a:rPr lang="en-US" u="sng" dirty="0" smtClean="0"/>
              <a:t>analyzed</a:t>
            </a:r>
            <a:r>
              <a:rPr lang="en-US" dirty="0" smtClean="0"/>
              <a:t> when …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Writing</a:t>
            </a:r>
            <a:r>
              <a:rPr lang="fr-FR" dirty="0" smtClean="0"/>
              <a:t> the General Conclusion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None/>
            </a:pPr>
            <a:r>
              <a:rPr lang="en-US" dirty="0" smtClean="0"/>
              <a:t>5. Give the </a:t>
            </a:r>
            <a:r>
              <a:rPr lang="fr-FR" dirty="0" smtClean="0"/>
              <a:t>limitations of the </a:t>
            </a:r>
            <a:r>
              <a:rPr lang="fr-FR" dirty="0" err="1" smtClean="0"/>
              <a:t>research</a:t>
            </a:r>
            <a:r>
              <a:rPr lang="fr-FR" dirty="0" smtClean="0"/>
              <a:t>: if</a:t>
            </a:r>
            <a:r>
              <a:rPr lang="fr-FR" b="1" dirty="0" smtClean="0"/>
              <a:t> </a:t>
            </a:r>
            <a:r>
              <a:rPr lang="en-US" dirty="0" smtClean="0"/>
              <a:t>you were hindered by certain limitations which have probably affected your research procedure or results, highlight them, but also explain how these factors can be improved in future research.</a:t>
            </a:r>
          </a:p>
          <a:p>
            <a:pPr marL="514350" indent="-514350">
              <a:buNone/>
            </a:pPr>
            <a:r>
              <a:rPr lang="en-US" dirty="0" smtClean="0"/>
              <a:t>6. </a:t>
            </a:r>
            <a:r>
              <a:rPr lang="fr-FR" dirty="0" err="1" smtClean="0"/>
              <a:t>Give</a:t>
            </a:r>
            <a:r>
              <a:rPr lang="fr-FR" dirty="0" smtClean="0"/>
              <a:t> </a:t>
            </a:r>
            <a:r>
              <a:rPr lang="fr-FR" dirty="0" err="1" smtClean="0"/>
              <a:t>recommendations</a:t>
            </a:r>
            <a:r>
              <a:rPr lang="fr-FR" dirty="0" smtClean="0"/>
              <a:t> for </a:t>
            </a:r>
            <a:r>
              <a:rPr lang="fr-FR" dirty="0" err="1" smtClean="0"/>
              <a:t>further</a:t>
            </a:r>
            <a:r>
              <a:rPr lang="fr-FR" dirty="0" smtClean="0"/>
              <a:t> </a:t>
            </a:r>
            <a:r>
              <a:rPr lang="fr-FR" dirty="0" err="1" smtClean="0"/>
              <a:t>research</a:t>
            </a:r>
            <a:r>
              <a:rPr lang="fr-FR" dirty="0" smtClean="0"/>
              <a:t>:</a:t>
            </a:r>
            <a:r>
              <a:rPr lang="fr-FR" b="1" dirty="0" smtClean="0"/>
              <a:t> </a:t>
            </a:r>
            <a:r>
              <a:rPr lang="en-US" dirty="0" smtClean="0"/>
              <a:t>suggestions for possible follow-up research. How can other researchers build upon your research? </a:t>
            </a:r>
          </a:p>
          <a:p>
            <a:pPr marL="514350" indent="-514350">
              <a:buNone/>
            </a:pPr>
            <a:r>
              <a:rPr lang="en-US" dirty="0" smtClean="0"/>
              <a:t>7. Give your main conclusions</a:t>
            </a:r>
          </a:p>
          <a:p>
            <a:pPr marL="514350" indent="-514350">
              <a:buNone/>
            </a:pPr>
            <a:endParaRPr lang="fr-FR" b="1" dirty="0" smtClean="0"/>
          </a:p>
          <a:p>
            <a:pPr marL="514350" indent="-514350">
              <a:buNone/>
            </a:pPr>
            <a:endParaRPr lang="fr-FR" b="1" dirty="0" smtClean="0"/>
          </a:p>
          <a:p>
            <a:pPr marL="514350" indent="-514350"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58" y="1214422"/>
            <a:ext cx="8229600" cy="4440246"/>
          </a:xfrm>
        </p:spPr>
        <p:txBody>
          <a:bodyPr>
            <a:normAutofit/>
          </a:bodyPr>
          <a:lstStyle/>
          <a:p>
            <a:r>
              <a:rPr lang="en-US" sz="3200" dirty="0" smtClean="0"/>
              <a:t>Examples from </a:t>
            </a:r>
            <a:r>
              <a:rPr lang="en-US" sz="3200" smtClean="0"/>
              <a:t>the ‘Magister</a:t>
            </a:r>
            <a:r>
              <a:rPr lang="en-US" sz="3200" dirty="0" smtClean="0"/>
              <a:t>’ dissertation</a:t>
            </a:r>
            <a:r>
              <a:rPr lang="en-US" sz="3200" b="1" dirty="0" smtClean="0"/>
              <a:t>: </a:t>
            </a:r>
            <a:br>
              <a:rPr lang="en-US" sz="3200" b="1" dirty="0" smtClean="0"/>
            </a:br>
            <a:r>
              <a:rPr lang="en-US" sz="3200" b="1" dirty="0" smtClean="0"/>
              <a:t>Learner and Teacher Readiness for Constructivism in the</a:t>
            </a:r>
            <a:br>
              <a:rPr lang="en-US" sz="3200" b="1" dirty="0" smtClean="0"/>
            </a:br>
            <a:r>
              <a:rPr lang="en-US" sz="3200" b="1" dirty="0" smtClean="0"/>
              <a:t>Algerian EFL Classroom: The Case of 3rd Year Literary Classrooms in Colonel </a:t>
            </a:r>
            <a:r>
              <a:rPr lang="en-US" sz="3200" b="1" dirty="0" err="1" smtClean="0"/>
              <a:t>Abd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Elhadi</a:t>
            </a:r>
            <a:r>
              <a:rPr lang="en-US" sz="3200" b="1" dirty="0" smtClean="0"/>
              <a:t> Secondary School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Introducing the topic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57214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Globalisation</a:t>
            </a:r>
            <a:r>
              <a:rPr lang="en-US" dirty="0" smtClean="0"/>
              <a:t> continues to impose new demands on nations at all levels: economic, scientific, political, technological, and personal. In this new era, it is</a:t>
            </a:r>
            <a:r>
              <a:rPr lang="fr-FR" dirty="0" smtClean="0"/>
              <a:t> </a:t>
            </a:r>
            <a:r>
              <a:rPr lang="en-US" dirty="0" smtClean="0"/>
              <a:t>highly </a:t>
            </a:r>
            <a:r>
              <a:rPr lang="en-US" dirty="0" err="1" smtClean="0"/>
              <a:t>recognised</a:t>
            </a:r>
            <a:r>
              <a:rPr lang="en-US" dirty="0" smtClean="0"/>
              <a:t> that the purpose of education goes beyond enabling learners to</a:t>
            </a:r>
            <a:r>
              <a:rPr lang="fr-FR" dirty="0" smtClean="0"/>
              <a:t> </a:t>
            </a:r>
            <a:r>
              <a:rPr lang="en-US" dirty="0" err="1" smtClean="0"/>
              <a:t>memorise</a:t>
            </a:r>
            <a:r>
              <a:rPr lang="en-US" dirty="0" smtClean="0"/>
              <a:t> de-</a:t>
            </a:r>
            <a:r>
              <a:rPr lang="en-US" dirty="0" err="1" smtClean="0"/>
              <a:t>contextualised</a:t>
            </a:r>
            <a:r>
              <a:rPr lang="en-US" dirty="0" smtClean="0"/>
              <a:t> information and retrieve it later for use; rather,</a:t>
            </a:r>
            <a:r>
              <a:rPr lang="fr-FR" dirty="0" smtClean="0"/>
              <a:t> </a:t>
            </a:r>
            <a:r>
              <a:rPr lang="en-US" dirty="0" smtClean="0"/>
              <a:t>education empowers the learner with the necessary tools, skills, and competencies</a:t>
            </a:r>
            <a:r>
              <a:rPr lang="fr-FR" dirty="0" smtClean="0"/>
              <a:t> </a:t>
            </a:r>
            <a:r>
              <a:rPr lang="en-US" dirty="0" smtClean="0"/>
              <a:t>that allow him to face challenges of real life situations and to be active, effective</a:t>
            </a:r>
            <a:r>
              <a:rPr lang="fr-FR" dirty="0" smtClean="0"/>
              <a:t> </a:t>
            </a:r>
            <a:r>
              <a:rPr lang="en-US" dirty="0" smtClean="0"/>
              <a:t>and productive citizen.</a:t>
            </a:r>
            <a:r>
              <a:rPr lang="fr-FR" dirty="0" smtClean="0"/>
              <a:t> </a:t>
            </a:r>
            <a:r>
              <a:rPr lang="en-US" dirty="0" smtClean="0"/>
              <a:t>For the sake of reaching these objectives, the Algerian educational system</a:t>
            </a:r>
            <a:r>
              <a:rPr lang="fr-FR" dirty="0" smtClean="0"/>
              <a:t> </a:t>
            </a:r>
            <a:r>
              <a:rPr lang="en-US" dirty="0" smtClean="0"/>
              <a:t>was reformed on the ground of constructivism as a learning theory that aims to</a:t>
            </a:r>
            <a:r>
              <a:rPr lang="fr-FR" dirty="0" smtClean="0"/>
              <a:t> </a:t>
            </a:r>
            <a:r>
              <a:rPr lang="en-US" dirty="0" smtClean="0"/>
              <a:t>make learners constructivist by taking more responsibility for their learning process</a:t>
            </a:r>
            <a:r>
              <a:rPr lang="fr-FR" dirty="0" smtClean="0"/>
              <a:t> </a:t>
            </a:r>
            <a:r>
              <a:rPr lang="en-US" dirty="0" smtClean="0"/>
              <a:t>and be autonomous. Their teachers are also supposed to rely on constructivism in</a:t>
            </a:r>
            <a:r>
              <a:rPr lang="fr-FR" dirty="0" smtClean="0"/>
              <a:t> </a:t>
            </a:r>
            <a:r>
              <a:rPr lang="en-US" dirty="0" smtClean="0"/>
              <a:t>their pedagogical practices. However, it is noticed that the educational system is</a:t>
            </a:r>
            <a:r>
              <a:rPr lang="fr-FR" dirty="0" smtClean="0"/>
              <a:t> </a:t>
            </a:r>
            <a:r>
              <a:rPr lang="en-US" dirty="0" smtClean="0"/>
              <a:t>failing the job since learners are relying on their teachers along the learning process</a:t>
            </a:r>
            <a:r>
              <a:rPr lang="fr-FR" dirty="0" smtClean="0"/>
              <a:t> </a:t>
            </a:r>
            <a:r>
              <a:rPr lang="en-US" dirty="0" smtClean="0"/>
              <a:t>and teachers are on the other hand unable to abandon their old practices in</a:t>
            </a:r>
            <a:r>
              <a:rPr lang="fr-FR" dirty="0" smtClean="0"/>
              <a:t> </a:t>
            </a:r>
            <a:r>
              <a:rPr lang="en-US" dirty="0" smtClean="0"/>
              <a:t>advantage of more constructivist teaching.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2. Summary of what has been presented in the thesis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indent="342900">
              <a:buNone/>
            </a:pPr>
            <a:r>
              <a:rPr lang="en-US" dirty="0" smtClean="0"/>
              <a:t>Therefore, the research was divided into four chapters; the first one dealt</a:t>
            </a:r>
            <a:r>
              <a:rPr lang="fr-FR" dirty="0" smtClean="0"/>
              <a:t> </a:t>
            </a:r>
            <a:r>
              <a:rPr lang="en-US" dirty="0" smtClean="0"/>
              <a:t>with theoretical considerations on constructivism. In the second chapter, the</a:t>
            </a:r>
            <a:r>
              <a:rPr lang="fr-FR" dirty="0" smtClean="0"/>
              <a:t> </a:t>
            </a:r>
            <a:r>
              <a:rPr lang="en-US" dirty="0" smtClean="0"/>
              <a:t>research gave a bird’s eye view on the Algerian situation as it relates to</a:t>
            </a:r>
            <a:r>
              <a:rPr lang="fr-FR" dirty="0" smtClean="0"/>
              <a:t> </a:t>
            </a:r>
            <a:r>
              <a:rPr lang="en-US" dirty="0" smtClean="0"/>
              <a:t>constructivism and its practice in the EFL classroom. In addition to the situation</a:t>
            </a:r>
            <a:r>
              <a:rPr lang="fr-FR" dirty="0" smtClean="0"/>
              <a:t> </a:t>
            </a:r>
            <a:r>
              <a:rPr lang="en-US" dirty="0" smtClean="0"/>
              <a:t>analysis, necessary data were collected and then </a:t>
            </a:r>
            <a:r>
              <a:rPr lang="en-US" dirty="0" err="1" smtClean="0"/>
              <a:t>analysed</a:t>
            </a:r>
            <a:r>
              <a:rPr lang="en-US" dirty="0" smtClean="0"/>
              <a:t> in the third chapter. The</a:t>
            </a:r>
            <a:r>
              <a:rPr lang="fr-FR" dirty="0" smtClean="0"/>
              <a:t> </a:t>
            </a:r>
            <a:r>
              <a:rPr lang="en-US" dirty="0" smtClean="0"/>
              <a:t>last chapter provided some suggestions and solutions to overcome the drawbacks</a:t>
            </a:r>
            <a:r>
              <a:rPr lang="fr-FR" dirty="0" smtClean="0"/>
              <a:t> </a:t>
            </a:r>
            <a:r>
              <a:rPr lang="en-US" dirty="0" smtClean="0"/>
              <a:t>and shortcomings revealed in the previous chapter.</a:t>
            </a: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000" dirty="0" smtClean="0"/>
              <a:t>3. The results with reference to the research hypotheses</a:t>
            </a:r>
            <a:endParaRPr lang="fr-FR" sz="3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928670"/>
            <a:ext cx="9144000" cy="6143668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		Through designing and conducting an exploratory case study, and after the</a:t>
            </a:r>
            <a:r>
              <a:rPr lang="fr-FR" dirty="0" smtClean="0"/>
              <a:t> </a:t>
            </a:r>
            <a:r>
              <a:rPr lang="en-US" dirty="0" smtClean="0"/>
              <a:t>analysis and triangulation of data gathered from different sources using a set of</a:t>
            </a:r>
            <a:r>
              <a:rPr lang="fr-FR" dirty="0" smtClean="0"/>
              <a:t> </a:t>
            </a:r>
            <a:r>
              <a:rPr lang="en-US" dirty="0" smtClean="0"/>
              <a:t>research instruments (a questionnaire for learners, a questionnaire for teachers,</a:t>
            </a:r>
            <a:r>
              <a:rPr lang="fr-FR" dirty="0" smtClean="0"/>
              <a:t> </a:t>
            </a:r>
            <a:r>
              <a:rPr lang="en-US" dirty="0" smtClean="0"/>
              <a:t>classroom observation, and an interview with a general inspector of English), the</a:t>
            </a:r>
            <a:r>
              <a:rPr lang="fr-FR" dirty="0" smtClean="0"/>
              <a:t> </a:t>
            </a:r>
            <a:r>
              <a:rPr lang="en-US" dirty="0" smtClean="0"/>
              <a:t>three hypotheses put forward were confirmed. The results revealed that third year</a:t>
            </a:r>
            <a:r>
              <a:rPr lang="fr-FR" dirty="0" smtClean="0"/>
              <a:t> </a:t>
            </a:r>
            <a:r>
              <a:rPr lang="en-US" dirty="0" smtClean="0"/>
              <a:t>literary pupils were not autonomous and therefore unready to handle their learning</a:t>
            </a:r>
            <a:r>
              <a:rPr lang="fr-FR" dirty="0" smtClean="0"/>
              <a:t> </a:t>
            </a:r>
            <a:r>
              <a:rPr lang="en-US" dirty="0" smtClean="0"/>
              <a:t>process as a pre-requisite for constructivist education. Learners were unable to get</a:t>
            </a:r>
            <a:r>
              <a:rPr lang="fr-FR" dirty="0" smtClean="0"/>
              <a:t> </a:t>
            </a:r>
            <a:r>
              <a:rPr lang="en-US" dirty="0" smtClean="0"/>
              <a:t>rid of their over-reliance on and over-dependency to their teachers who were the</a:t>
            </a:r>
            <a:r>
              <a:rPr lang="fr-FR" dirty="0" smtClean="0"/>
              <a:t> </a:t>
            </a:r>
            <a:r>
              <a:rPr lang="en-US" dirty="0" smtClean="0"/>
              <a:t>founts of knowledge for them (the first hypothesis was confirmed). In their turn Algerian EFL teachers did not show</a:t>
            </a:r>
            <a:r>
              <a:rPr lang="fr-FR" dirty="0" smtClean="0"/>
              <a:t> </a:t>
            </a:r>
            <a:r>
              <a:rPr lang="en-US" dirty="0" smtClean="0"/>
              <a:t>enough readiness to rely on constructivist principles in their teaching practices due</a:t>
            </a:r>
            <a:r>
              <a:rPr lang="fr-FR" dirty="0" smtClean="0"/>
              <a:t> </a:t>
            </a:r>
            <a:r>
              <a:rPr lang="en-US" dirty="0" smtClean="0"/>
              <a:t>to several reasons. Indeed, they were unable to abandon their traditional roles and</a:t>
            </a:r>
            <a:r>
              <a:rPr lang="fr-FR" dirty="0" smtClean="0"/>
              <a:t> </a:t>
            </a:r>
            <a:r>
              <a:rPr lang="en-US" dirty="0" smtClean="0"/>
              <a:t>beliefs about the nature of teaching and learning due to a lack of education on such</a:t>
            </a:r>
            <a:r>
              <a:rPr lang="fr-FR" dirty="0" smtClean="0"/>
              <a:t> </a:t>
            </a:r>
            <a:r>
              <a:rPr lang="en-US" dirty="0" smtClean="0"/>
              <a:t>theory of learning and thus keeping their old practices by resisting change (the second hypothesis was confirmed). On the</a:t>
            </a:r>
            <a:r>
              <a:rPr lang="fr-FR" dirty="0" smtClean="0"/>
              <a:t> </a:t>
            </a:r>
            <a:r>
              <a:rPr lang="en-US" dirty="0" smtClean="0"/>
              <a:t>other hand, the Algerian EFL classroom itself contributed to this resistance to</a:t>
            </a:r>
            <a:r>
              <a:rPr lang="fr-FR" dirty="0" smtClean="0"/>
              <a:t> </a:t>
            </a:r>
            <a:r>
              <a:rPr lang="en-US" dirty="0" smtClean="0"/>
              <a:t>change by teachers and learners alike. In fact, the results showed that the Algerian</a:t>
            </a:r>
            <a:r>
              <a:rPr lang="fr-FR" dirty="0" smtClean="0"/>
              <a:t> </a:t>
            </a:r>
            <a:r>
              <a:rPr lang="en-US" dirty="0" smtClean="0"/>
              <a:t>EFL classroom was far from being appropriate for creating constructivist</a:t>
            </a:r>
            <a:r>
              <a:rPr lang="fr-FR" dirty="0" smtClean="0"/>
              <a:t> </a:t>
            </a:r>
            <a:r>
              <a:rPr lang="en-US" dirty="0" smtClean="0"/>
              <a:t>learning/teaching environments; it was an over-crowded place where discipline</a:t>
            </a:r>
            <a:r>
              <a:rPr lang="fr-FR" dirty="0" smtClean="0"/>
              <a:t> </a:t>
            </a:r>
            <a:r>
              <a:rPr lang="en-US" dirty="0" smtClean="0"/>
              <a:t>problems impeded teachers to rely on constructivism in addition to the lack of</a:t>
            </a:r>
            <a:r>
              <a:rPr lang="fr-FR" dirty="0" smtClean="0"/>
              <a:t> </a:t>
            </a:r>
            <a:r>
              <a:rPr lang="en-US" dirty="0" smtClean="0"/>
              <a:t>equipment like ICTs which are integral components in constructivist</a:t>
            </a:r>
            <a:r>
              <a:rPr lang="fr-FR" dirty="0" smtClean="0"/>
              <a:t> </a:t>
            </a:r>
            <a:r>
              <a:rPr lang="en-US" dirty="0" smtClean="0"/>
              <a:t>learning/teaching environments (the third hypothesis was confirmed).</a:t>
            </a: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4. Put the findings in the greater context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		This research seems to endorse the notions of constructivism and learner</a:t>
            </a:r>
            <a:r>
              <a:rPr lang="fr-FR" dirty="0" smtClean="0"/>
              <a:t> </a:t>
            </a:r>
            <a:r>
              <a:rPr lang="en-US" dirty="0" smtClean="0"/>
              <a:t>autonomy in the Algerian EFL classroom in particular and the educational system in</a:t>
            </a:r>
            <a:r>
              <a:rPr lang="fr-FR" dirty="0" smtClean="0"/>
              <a:t> </a:t>
            </a:r>
            <a:r>
              <a:rPr lang="en-US" dirty="0" smtClean="0"/>
              <a:t>general. Our argument is attached to the belief that understanding the rationale</a:t>
            </a:r>
            <a:r>
              <a:rPr lang="fr-FR" dirty="0" smtClean="0"/>
              <a:t> </a:t>
            </a:r>
            <a:r>
              <a:rPr lang="en-US" dirty="0" smtClean="0"/>
              <a:t>underpinning the CBA and learner-centeredness would probably provide teachers</a:t>
            </a:r>
            <a:r>
              <a:rPr lang="fr-FR" dirty="0" smtClean="0"/>
              <a:t> </a:t>
            </a:r>
            <a:r>
              <a:rPr lang="en-US" dirty="0" smtClean="0"/>
              <a:t>and practitioners with the necessary knowledge to choose among a wide set of</a:t>
            </a:r>
            <a:r>
              <a:rPr lang="fr-FR" dirty="0" smtClean="0"/>
              <a:t> </a:t>
            </a:r>
            <a:r>
              <a:rPr lang="en-US" dirty="0" smtClean="0"/>
              <a:t>teaching strategies and methods to ensure the effectiveness of our teaching practices</a:t>
            </a:r>
            <a:r>
              <a:rPr lang="fr-FR" dirty="0" smtClean="0"/>
              <a:t> </a:t>
            </a:r>
            <a:r>
              <a:rPr lang="en-US" dirty="0" smtClean="0"/>
              <a:t>and therefore attain the goals of educational reform. In fact, preparing teachers,</a:t>
            </a:r>
            <a:r>
              <a:rPr lang="fr-FR" dirty="0" smtClean="0"/>
              <a:t> </a:t>
            </a:r>
            <a:r>
              <a:rPr lang="en-US" dirty="0" smtClean="0"/>
              <a:t>learners, and the EFL classroom are integral components to this research and</a:t>
            </a:r>
            <a:r>
              <a:rPr lang="fr-FR" dirty="0" smtClean="0"/>
              <a:t> </a:t>
            </a:r>
            <a:r>
              <a:rPr lang="en-US" dirty="0" smtClean="0"/>
              <a:t>constitute a steppingstone to enhance constructivist and autonomous education in</a:t>
            </a:r>
            <a:r>
              <a:rPr lang="fr-FR" dirty="0" smtClean="0"/>
              <a:t> </a:t>
            </a:r>
            <a:r>
              <a:rPr lang="en-US" dirty="0" smtClean="0"/>
              <a:t>Algeria.</a:t>
            </a: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642982"/>
          </a:xfrm>
        </p:spPr>
        <p:txBody>
          <a:bodyPr>
            <a:normAutofit/>
          </a:bodyPr>
          <a:lstStyle/>
          <a:p>
            <a:r>
              <a:rPr lang="fr-FR" sz="3000" dirty="0" smtClean="0"/>
              <a:t>5. Limitations of the </a:t>
            </a:r>
            <a:r>
              <a:rPr lang="fr-FR" sz="3000" dirty="0" err="1" smtClean="0"/>
              <a:t>study</a:t>
            </a:r>
            <a:endParaRPr lang="fr-FR" sz="3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500042"/>
            <a:ext cx="9144000" cy="635795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300" dirty="0" smtClean="0"/>
              <a:t>		This research, which was a humble trial to contribute to the current debate</a:t>
            </a:r>
            <a:r>
              <a:rPr lang="fr-FR" sz="2300" dirty="0" smtClean="0"/>
              <a:t> </a:t>
            </a:r>
            <a:r>
              <a:rPr lang="en-US" sz="2300" dirty="0" smtClean="0"/>
              <a:t>surrounding constructivism and its role in guiding and shaping reform in the</a:t>
            </a:r>
            <a:r>
              <a:rPr lang="fr-FR" sz="2300" dirty="0" smtClean="0"/>
              <a:t> </a:t>
            </a:r>
            <a:r>
              <a:rPr lang="en-US" sz="2300" dirty="0" smtClean="0"/>
              <a:t>educational system, remains insufficient and incipient as the researcher has only</a:t>
            </a:r>
            <a:r>
              <a:rPr lang="fr-FR" sz="2300" dirty="0" smtClean="0"/>
              <a:t> </a:t>
            </a:r>
            <a:r>
              <a:rPr lang="en-US" sz="2300" dirty="0" smtClean="0"/>
              <a:t>skimmed superficially to the issue under investigation. Indeed, investigating a</a:t>
            </a:r>
            <a:r>
              <a:rPr lang="fr-FR" sz="2300" dirty="0" smtClean="0"/>
              <a:t> </a:t>
            </a:r>
            <a:r>
              <a:rPr lang="en-US" sz="2300" dirty="0" smtClean="0"/>
              <a:t>specific situation or phenomenon in the Algerian EFL context represented a high</a:t>
            </a:r>
            <a:r>
              <a:rPr lang="fr-FR" sz="2300" dirty="0" smtClean="0"/>
              <a:t> </a:t>
            </a:r>
            <a:r>
              <a:rPr lang="en-US" sz="2300" dirty="0" smtClean="0"/>
              <a:t>challenge due to the obstacles the researcher was trapped to; exploring the readiness</a:t>
            </a:r>
            <a:r>
              <a:rPr lang="fr-FR" sz="2300" dirty="0" smtClean="0"/>
              <a:t> </a:t>
            </a:r>
            <a:r>
              <a:rPr lang="en-US" sz="2300" dirty="0" smtClean="0"/>
              <a:t>of learners and teachers for constructivism in the EFL classroom was in some</a:t>
            </a:r>
            <a:r>
              <a:rPr lang="fr-FR" sz="2300" dirty="0" smtClean="0"/>
              <a:t> </a:t>
            </a:r>
            <a:r>
              <a:rPr lang="en-US" sz="2300" dirty="0" smtClean="0"/>
              <a:t>instances a daunting task for several reasons. The bureaucracy of administrations</a:t>
            </a:r>
            <a:r>
              <a:rPr lang="fr-FR" sz="2300" dirty="0" smtClean="0"/>
              <a:t> </a:t>
            </a:r>
            <a:r>
              <a:rPr lang="en-US" sz="2300" dirty="0" smtClean="0"/>
              <a:t>and schools was the most frustrating factor in this study as the researcher was excessively obliged to cope with an authoritarian attitude to have access to the place</a:t>
            </a:r>
            <a:r>
              <a:rPr lang="fr-FR" sz="2300" dirty="0" smtClean="0"/>
              <a:t> </a:t>
            </a:r>
            <a:r>
              <a:rPr lang="en-US" sz="2300" dirty="0" smtClean="0"/>
              <a:t>where the case study was conducted. In addition, the general inspector’s interview</a:t>
            </a:r>
            <a:r>
              <a:rPr lang="fr-FR" sz="2300" dirty="0" smtClean="0"/>
              <a:t> </a:t>
            </a:r>
            <a:r>
              <a:rPr lang="en-US" sz="2300" dirty="0" smtClean="0"/>
              <a:t>was almost a dream due to the restrictions imposed on them against the idea of</a:t>
            </a:r>
            <a:r>
              <a:rPr lang="fr-FR" sz="2300" dirty="0" smtClean="0"/>
              <a:t> </a:t>
            </a:r>
            <a:r>
              <a:rPr lang="en-US" sz="2300" dirty="0" smtClean="0"/>
              <a:t>being interviewed which posed a number of questions about the extent to which</a:t>
            </a:r>
            <a:r>
              <a:rPr lang="fr-FR" sz="2300" dirty="0" smtClean="0"/>
              <a:t> </a:t>
            </a:r>
            <a:r>
              <a:rPr lang="en-US" sz="2300" dirty="0" smtClean="0"/>
              <a:t>educational authorities are ready to open the door for serious and fruitful</a:t>
            </a:r>
            <a:r>
              <a:rPr lang="fr-FR" sz="2300" dirty="0" smtClean="0"/>
              <a:t> </a:t>
            </a:r>
            <a:r>
              <a:rPr lang="en-US" sz="2300" dirty="0" smtClean="0"/>
              <a:t>discussions to overcome the issues our educational system suffers from.</a:t>
            </a:r>
            <a:r>
              <a:rPr lang="fr-FR" sz="2300" dirty="0" smtClean="0"/>
              <a:t> </a:t>
            </a:r>
            <a:endParaRPr lang="fr-FR" sz="2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654032"/>
          </a:xfrm>
        </p:spPr>
        <p:txBody>
          <a:bodyPr>
            <a:normAutofit/>
          </a:bodyPr>
          <a:lstStyle/>
          <a:p>
            <a:r>
              <a:rPr lang="fr-FR" sz="3000" dirty="0" smtClean="0"/>
              <a:t>5. Limitations of the </a:t>
            </a:r>
            <a:r>
              <a:rPr lang="fr-FR" sz="3000" dirty="0" err="1" smtClean="0"/>
              <a:t>study</a:t>
            </a:r>
            <a:endParaRPr lang="fr-FR" sz="3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785794"/>
            <a:ext cx="9144000" cy="607220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100" dirty="0" smtClean="0"/>
              <a:t>		It is ethical to mention, however, that this research had limitations and that</a:t>
            </a:r>
            <a:r>
              <a:rPr lang="fr-FR" sz="2100" dirty="0" smtClean="0"/>
              <a:t> </a:t>
            </a:r>
            <a:r>
              <a:rPr lang="en-US" sz="2100" dirty="0" smtClean="0"/>
              <a:t>many aspects were neglected either because the researcher’s unawareness of such</a:t>
            </a:r>
            <a:r>
              <a:rPr lang="fr-FR" sz="2100" dirty="0" smtClean="0"/>
              <a:t> </a:t>
            </a:r>
            <a:r>
              <a:rPr lang="en-US" sz="2100" dirty="0" smtClean="0"/>
              <a:t>issues as part of his non-perfectionist human nature or for some objective reasons.</a:t>
            </a:r>
            <a:r>
              <a:rPr lang="fr-FR" sz="2100" dirty="0" smtClean="0"/>
              <a:t> </a:t>
            </a:r>
            <a:r>
              <a:rPr lang="en-US" sz="2100" dirty="0" smtClean="0"/>
              <a:t>One should bear in mind that there are many factors which could contribute to the</a:t>
            </a:r>
            <a:r>
              <a:rPr lang="fr-FR" sz="2100" dirty="0" smtClean="0"/>
              <a:t> </a:t>
            </a:r>
            <a:r>
              <a:rPr lang="en-US" sz="2100" dirty="0" smtClean="0"/>
              <a:t>limitation of data, including the nature of the topic being tackled, the choice of the</a:t>
            </a:r>
            <a:r>
              <a:rPr lang="fr-FR" sz="2100" dirty="0" smtClean="0"/>
              <a:t> </a:t>
            </a:r>
            <a:r>
              <a:rPr lang="en-US" sz="2100" dirty="0" smtClean="0"/>
              <a:t>research method, the instruments, the sample population, and the context of the</a:t>
            </a:r>
            <a:r>
              <a:rPr lang="fr-FR" sz="2100" dirty="0" smtClean="0"/>
              <a:t> </a:t>
            </a:r>
            <a:r>
              <a:rPr lang="en-US" sz="2100" dirty="0" smtClean="0"/>
              <a:t>study. Indeed, constructivism is a diverse, dynamic, and difficult concept to define</a:t>
            </a:r>
            <a:r>
              <a:rPr lang="fr-FR" sz="2100" dirty="0" smtClean="0"/>
              <a:t> </a:t>
            </a:r>
            <a:r>
              <a:rPr lang="en-US" sz="2100" dirty="0" smtClean="0"/>
              <a:t>in only a few words, terms, and entities as it is governed by a variety of principles</a:t>
            </a:r>
            <a:r>
              <a:rPr lang="fr-FR" sz="2100" dirty="0" smtClean="0"/>
              <a:t> </a:t>
            </a:r>
            <a:r>
              <a:rPr lang="en-US" sz="2100" dirty="0" smtClean="0"/>
              <a:t>provided by several researchers in this area of investigation, and as it is the case,</a:t>
            </a:r>
            <a:r>
              <a:rPr lang="fr-FR" sz="2100" dirty="0" smtClean="0"/>
              <a:t> </a:t>
            </a:r>
            <a:r>
              <a:rPr lang="en-US" sz="2100" dirty="0" smtClean="0"/>
              <a:t>this research could not probably cover each and every single aspect in this</a:t>
            </a:r>
            <a:r>
              <a:rPr lang="fr-FR" sz="2100" dirty="0" smtClean="0"/>
              <a:t> </a:t>
            </a:r>
            <a:r>
              <a:rPr lang="en-US" sz="2100" dirty="0" smtClean="0"/>
              <a:t>multidimensional topic. Besides, the limitation of data was also attributed to the</a:t>
            </a:r>
            <a:r>
              <a:rPr lang="fr-FR" sz="2100" dirty="0" smtClean="0"/>
              <a:t> </a:t>
            </a:r>
            <a:r>
              <a:rPr lang="en-US" sz="2100" dirty="0" smtClean="0"/>
              <a:t>research method and the sample population being chosen; case study research is</a:t>
            </a:r>
            <a:r>
              <a:rPr lang="fr-FR" sz="2100" dirty="0" smtClean="0"/>
              <a:t> </a:t>
            </a:r>
            <a:r>
              <a:rPr lang="en-US" sz="2100" dirty="0" err="1" smtClean="0"/>
              <a:t>criticised</a:t>
            </a:r>
            <a:r>
              <a:rPr lang="en-US" sz="2100" dirty="0" smtClean="0"/>
              <a:t> by the fact that </a:t>
            </a:r>
            <a:r>
              <a:rPr lang="en-US" sz="2100" dirty="0" err="1" smtClean="0"/>
              <a:t>generalisations</a:t>
            </a:r>
            <a:r>
              <a:rPr lang="en-US" sz="2100" dirty="0" smtClean="0"/>
              <a:t> are not easily concluded especially when</a:t>
            </a:r>
            <a:r>
              <a:rPr lang="fr-FR" sz="2100" dirty="0" smtClean="0"/>
              <a:t> </a:t>
            </a:r>
            <a:r>
              <a:rPr lang="en-US" sz="2100" dirty="0" smtClean="0"/>
              <a:t>the sample population is approximately small. In fact, a sample of twenty-four</a:t>
            </a:r>
            <a:r>
              <a:rPr lang="fr-FR" sz="2100" dirty="0" smtClean="0"/>
              <a:t> </a:t>
            </a:r>
            <a:r>
              <a:rPr lang="en-US" sz="2100" dirty="0" smtClean="0"/>
              <a:t>pupils and fifteen teachers does not guarantee any attempt to </a:t>
            </a:r>
            <a:r>
              <a:rPr lang="en-US" sz="2100" dirty="0" err="1" smtClean="0"/>
              <a:t>generalise</a:t>
            </a:r>
            <a:r>
              <a:rPr lang="en-US" sz="2100" dirty="0" smtClean="0"/>
              <a:t> the findings</a:t>
            </a:r>
            <a:r>
              <a:rPr lang="fr-FR" sz="2100" dirty="0" smtClean="0"/>
              <a:t> </a:t>
            </a:r>
            <a:r>
              <a:rPr lang="en-US" sz="2100" dirty="0" smtClean="0"/>
              <a:t>to include a larger population like the one of Algerian EFL teachers and learners. In</a:t>
            </a:r>
            <a:r>
              <a:rPr lang="fr-FR" sz="2100" dirty="0" smtClean="0"/>
              <a:t> </a:t>
            </a:r>
            <a:r>
              <a:rPr lang="en-US" sz="2100" dirty="0" smtClean="0"/>
              <a:t>addition, observing one EFL classroom does not ensure that the same practices are</a:t>
            </a:r>
            <a:r>
              <a:rPr lang="fr-FR" sz="2100" dirty="0" smtClean="0"/>
              <a:t> </a:t>
            </a:r>
            <a:r>
              <a:rPr lang="en-US" sz="2100" dirty="0" smtClean="0"/>
              <a:t>common in other classes around the nation.</a:t>
            </a:r>
            <a:endParaRPr lang="fr-FR" sz="2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1064</TotalTime>
  <Words>311</Words>
  <Application>Microsoft Office PowerPoint</Application>
  <PresentationFormat>Affichage à l'écran (4:3)</PresentationFormat>
  <Paragraphs>31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Thème Office</vt:lpstr>
      <vt:lpstr>Writing the General Conclusion</vt:lpstr>
      <vt:lpstr>Writing the General Conclusion</vt:lpstr>
      <vt:lpstr>Examples from the ‘Magister’ dissertation:  Learner and Teacher Readiness for Constructivism in the Algerian EFL Classroom: The Case of 3rd Year Literary Classrooms in Colonel Abd Elhadi Secondary School</vt:lpstr>
      <vt:lpstr>1. Introducing the topic</vt:lpstr>
      <vt:lpstr>2. Summary of what has been presented in the thesis</vt:lpstr>
      <vt:lpstr>3. The results with reference to the research hypotheses</vt:lpstr>
      <vt:lpstr>4. Put the findings in the greater context</vt:lpstr>
      <vt:lpstr>5. Limitations of the study</vt:lpstr>
      <vt:lpstr>5. Limitations of the study</vt:lpstr>
      <vt:lpstr>6. Recommendations for further research</vt:lpstr>
      <vt:lpstr>7. Main conclusions</vt:lpstr>
      <vt:lpstr>Verb tense in the dissertation conclusion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the General Introduction</dc:title>
  <dc:creator>GHOST</dc:creator>
  <cp:lastModifiedBy>GHOST</cp:lastModifiedBy>
  <cp:revision>18</cp:revision>
  <dcterms:created xsi:type="dcterms:W3CDTF">2015-12-14T18:08:02Z</dcterms:created>
  <dcterms:modified xsi:type="dcterms:W3CDTF">2024-01-20T18:40:10Z</dcterms:modified>
</cp:coreProperties>
</file>