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Merriweather"/>
      <p:regular r:id="rId27"/>
    </p:embeddedFont>
    <p:embeddedFont>
      <p:font typeface="Merriweather"/>
      <p:regular r:id="rId28"/>
    </p:embeddedFont>
    <p:embeddedFont>
      <p:font typeface="Merriweather"/>
      <p:regular r:id="rId29"/>
    </p:embeddedFont>
    <p:embeddedFont>
      <p:font typeface="Merriweather"/>
      <p:regular r:id="rId30"/>
    </p:embeddedFont>
    <p:embeddedFont>
      <p:font typeface="Merriweather"/>
      <p:regular r:id="rId31"/>
    </p:embeddedFont>
    <p:embeddedFont>
      <p:font typeface="Merriweather"/>
      <p:regular r:id="rId32"/>
    </p:embeddedFont>
    <p:embeddedFont>
      <p:font typeface="Merriweather"/>
      <p:regular r:id="rId33"/>
    </p:embeddedFont>
    <p:embeddedFont>
      <p:font typeface="Merriweath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slideLayout" Target="../slideLayouts/slideLayout12.xml"/><Relationship Id="rId7"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slideLayout" Target="../slideLayouts/slideLayout17.xml"/><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8.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50198" y="1431012"/>
            <a:ext cx="7416403" cy="2313861"/>
          </a:xfrm>
          <a:prstGeom prst="rect">
            <a:avLst/>
          </a:prstGeom>
          <a:noFill/>
          <a:ln/>
        </p:spPr>
        <p:txBody>
          <a:bodyPr wrap="squar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Marketing Strategy in Nonprofit Organizations: Distribution</a:t>
            </a:r>
            <a:endParaRPr lang="en-US" sz="4850" dirty="0"/>
          </a:p>
        </p:txBody>
      </p:sp>
      <p:sp>
        <p:nvSpPr>
          <p:cNvPr id="4" name="Text 1"/>
          <p:cNvSpPr/>
          <p:nvPr/>
        </p:nvSpPr>
        <p:spPr>
          <a:xfrm>
            <a:off x="6350198" y="4115038"/>
            <a:ext cx="7416403" cy="1974056"/>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Even in mature nonprofit organizations, marketing may be viewed with skepticism. This presentation explores the unique challenges and opportunities in nonprofit marketing, with a focus on distribution strategies to effectively reach target audiences and achieve organizational missions.</a:t>
            </a:r>
            <a:endParaRPr lang="en-US" sz="1900" dirty="0"/>
          </a:p>
        </p:txBody>
      </p:sp>
      <p:sp>
        <p:nvSpPr>
          <p:cNvPr id="5" name="Shape 2"/>
          <p:cNvSpPr/>
          <p:nvPr/>
        </p:nvSpPr>
        <p:spPr>
          <a:xfrm>
            <a:off x="6350198" y="6385203"/>
            <a:ext cx="394930" cy="394930"/>
          </a:xfrm>
          <a:prstGeom prst="roundRect">
            <a:avLst>
              <a:gd name="adj" fmla="val 23151155"/>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357818" y="6392823"/>
            <a:ext cx="379690" cy="379690"/>
          </a:xfrm>
          <a:prstGeom prst="rect">
            <a:avLst/>
          </a:prstGeom>
        </p:spPr>
      </p:pic>
      <p:sp>
        <p:nvSpPr>
          <p:cNvPr id="7" name="Text 3"/>
          <p:cNvSpPr/>
          <p:nvPr/>
        </p:nvSpPr>
        <p:spPr>
          <a:xfrm>
            <a:off x="6868478" y="6366748"/>
            <a:ext cx="2269808" cy="431840"/>
          </a:xfrm>
          <a:prstGeom prst="rect">
            <a:avLst/>
          </a:prstGeom>
          <a:noFill/>
          <a:ln/>
        </p:spPr>
        <p:txBody>
          <a:bodyPr wrap="none" lIns="0" tIns="0" rIns="0" bIns="0" rtlCol="0" anchor="t"/>
          <a:lstStyle/>
          <a:p>
            <a:pPr algn="l" indent="0" marL="0">
              <a:lnSpc>
                <a:spcPts val="3400"/>
              </a:lnSpc>
              <a:buNone/>
            </a:pPr>
            <a:r>
              <a:rPr lang="en-US" sz="2400" b="1" dirty="0">
                <a:solidFill>
                  <a:srgbClr val="E2E6E9"/>
                </a:solidFill>
                <a:latin typeface="Merriweather Bold" pitchFamily="34" charset="0"/>
                <a:ea typeface="Merriweather Bold" pitchFamily="34" charset="-122"/>
                <a:cs typeface="Merriweather Bold" pitchFamily="34" charset="-120"/>
              </a:rPr>
              <a:t>by Djazia CHIB</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92003"/>
          </a:xfrm>
          <a:prstGeom prst="rect">
            <a:avLst/>
          </a:prstGeom>
        </p:spPr>
      </p:pic>
      <p:sp>
        <p:nvSpPr>
          <p:cNvPr id="3" name="Text 0"/>
          <p:cNvSpPr/>
          <p:nvPr/>
        </p:nvSpPr>
        <p:spPr>
          <a:xfrm>
            <a:off x="753666" y="3285887"/>
            <a:ext cx="8708112" cy="672941"/>
          </a:xfrm>
          <a:prstGeom prst="rect">
            <a:avLst/>
          </a:prstGeom>
          <a:noFill/>
          <a:ln/>
        </p:spPr>
        <p:txBody>
          <a:bodyPr wrap="none" lIns="0" tIns="0" rIns="0" bIns="0" rtlCol="0" anchor="t"/>
          <a:lstStyle/>
          <a:p>
            <a:pPr algn="l" indent="0" marL="0">
              <a:lnSpc>
                <a:spcPts val="5250"/>
              </a:lnSpc>
              <a:buNone/>
            </a:pPr>
            <a:r>
              <a:rPr lang="en-US" sz="4200" dirty="0">
                <a:solidFill>
                  <a:srgbClr val="F5F0F0"/>
                </a:solidFill>
                <a:latin typeface="Merriweather" pitchFamily="34" charset="0"/>
                <a:ea typeface="Merriweather" pitchFamily="34" charset="-122"/>
                <a:cs typeface="Merriweather" pitchFamily="34" charset="-120"/>
              </a:rPr>
              <a:t>Website as a Distribution Channel</a:t>
            </a:r>
            <a:endParaRPr lang="en-US" sz="4200" dirty="0"/>
          </a:p>
        </p:txBody>
      </p:sp>
      <p:sp>
        <p:nvSpPr>
          <p:cNvPr id="4" name="Shape 1"/>
          <p:cNvSpPr/>
          <p:nvPr/>
        </p:nvSpPr>
        <p:spPr>
          <a:xfrm>
            <a:off x="753666" y="4524018"/>
            <a:ext cx="484465" cy="484465"/>
          </a:xfrm>
          <a:prstGeom prst="roundRect">
            <a:avLst>
              <a:gd name="adj" fmla="val 18671"/>
            </a:avLst>
          </a:prstGeom>
          <a:solidFill>
            <a:srgbClr val="003180"/>
          </a:solidFill>
          <a:ln w="7620">
            <a:solidFill>
              <a:srgbClr val="194A99"/>
            </a:solidFill>
            <a:prstDash val="solid"/>
          </a:ln>
        </p:spPr>
      </p:sp>
      <p:sp>
        <p:nvSpPr>
          <p:cNvPr id="5" name="Text 2"/>
          <p:cNvSpPr/>
          <p:nvPr/>
        </p:nvSpPr>
        <p:spPr>
          <a:xfrm>
            <a:off x="834330" y="4564320"/>
            <a:ext cx="323017" cy="403741"/>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1</a:t>
            </a:r>
            <a:endParaRPr lang="en-US" sz="2500" dirty="0"/>
          </a:p>
        </p:txBody>
      </p:sp>
      <p:sp>
        <p:nvSpPr>
          <p:cNvPr id="6" name="Text 3"/>
          <p:cNvSpPr/>
          <p:nvPr/>
        </p:nvSpPr>
        <p:spPr>
          <a:xfrm>
            <a:off x="1453396" y="4524018"/>
            <a:ext cx="3261836" cy="336471"/>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Non-Negotiable Presence</a:t>
            </a:r>
            <a:endParaRPr lang="en-US" sz="2100" dirty="0"/>
          </a:p>
        </p:txBody>
      </p:sp>
      <p:sp>
        <p:nvSpPr>
          <p:cNvPr id="7" name="Text 4"/>
          <p:cNvSpPr/>
          <p:nvPr/>
        </p:nvSpPr>
        <p:spPr>
          <a:xfrm>
            <a:off x="1453396" y="4989671"/>
            <a:ext cx="5754172" cy="689134"/>
          </a:xfrm>
          <a:prstGeom prst="rect">
            <a:avLst/>
          </a:prstGeom>
          <a:noFill/>
          <a:ln/>
        </p:spPr>
        <p:txBody>
          <a:bodyPr wrap="square" lIns="0" tIns="0" rIns="0" bIns="0" rtlCol="0" anchor="t"/>
          <a:lstStyle/>
          <a:p>
            <a:pPr algn="l" indent="0" marL="0">
              <a:lnSpc>
                <a:spcPts val="2700"/>
              </a:lnSpc>
              <a:buNone/>
            </a:pPr>
            <a:r>
              <a:rPr lang="en-US" sz="1650" dirty="0">
                <a:solidFill>
                  <a:srgbClr val="E2E6E9"/>
                </a:solidFill>
                <a:latin typeface="Merriweather" pitchFamily="34" charset="0"/>
                <a:ea typeface="Merriweather" pitchFamily="34" charset="-122"/>
                <a:cs typeface="Merriweather" pitchFamily="34" charset="-120"/>
              </a:rPr>
              <a:t>Your website should be your most cost-effective and flexible distribution option available.</a:t>
            </a:r>
            <a:endParaRPr lang="en-US" sz="1650" dirty="0"/>
          </a:p>
        </p:txBody>
      </p:sp>
      <p:sp>
        <p:nvSpPr>
          <p:cNvPr id="8" name="Shape 5"/>
          <p:cNvSpPr/>
          <p:nvPr/>
        </p:nvSpPr>
        <p:spPr>
          <a:xfrm>
            <a:off x="7422833" y="4524018"/>
            <a:ext cx="484465" cy="484465"/>
          </a:xfrm>
          <a:prstGeom prst="roundRect">
            <a:avLst>
              <a:gd name="adj" fmla="val 18671"/>
            </a:avLst>
          </a:prstGeom>
          <a:solidFill>
            <a:srgbClr val="003180"/>
          </a:solidFill>
          <a:ln w="7620">
            <a:solidFill>
              <a:srgbClr val="194A99"/>
            </a:solidFill>
            <a:prstDash val="solid"/>
          </a:ln>
        </p:spPr>
      </p:sp>
      <p:sp>
        <p:nvSpPr>
          <p:cNvPr id="9" name="Text 6"/>
          <p:cNvSpPr/>
          <p:nvPr/>
        </p:nvSpPr>
        <p:spPr>
          <a:xfrm>
            <a:off x="7503497" y="4564320"/>
            <a:ext cx="323017" cy="403741"/>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2</a:t>
            </a:r>
            <a:endParaRPr lang="en-US" sz="2500" dirty="0"/>
          </a:p>
        </p:txBody>
      </p:sp>
      <p:sp>
        <p:nvSpPr>
          <p:cNvPr id="10" name="Text 7"/>
          <p:cNvSpPr/>
          <p:nvPr/>
        </p:nvSpPr>
        <p:spPr>
          <a:xfrm>
            <a:off x="8122563" y="4524018"/>
            <a:ext cx="2692003" cy="336471"/>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Key Information</a:t>
            </a:r>
            <a:endParaRPr lang="en-US" sz="2100" dirty="0"/>
          </a:p>
        </p:txBody>
      </p:sp>
      <p:sp>
        <p:nvSpPr>
          <p:cNvPr id="11" name="Text 8"/>
          <p:cNvSpPr/>
          <p:nvPr/>
        </p:nvSpPr>
        <p:spPr>
          <a:xfrm>
            <a:off x="8122563" y="4989671"/>
            <a:ext cx="5754172" cy="689134"/>
          </a:xfrm>
          <a:prstGeom prst="rect">
            <a:avLst/>
          </a:prstGeom>
          <a:noFill/>
          <a:ln/>
        </p:spPr>
        <p:txBody>
          <a:bodyPr wrap="square" lIns="0" tIns="0" rIns="0" bIns="0" rtlCol="0" anchor="t"/>
          <a:lstStyle/>
          <a:p>
            <a:pPr algn="l" indent="0" marL="0">
              <a:lnSpc>
                <a:spcPts val="2700"/>
              </a:lnSpc>
              <a:buNone/>
            </a:pPr>
            <a:r>
              <a:rPr lang="en-US" sz="1650" dirty="0">
                <a:solidFill>
                  <a:srgbClr val="E2E6E9"/>
                </a:solidFill>
                <a:latin typeface="Merriweather" pitchFamily="34" charset="0"/>
                <a:ea typeface="Merriweather" pitchFamily="34" charset="-122"/>
                <a:cs typeface="Merriweather" pitchFamily="34" charset="-120"/>
              </a:rPr>
              <a:t>Include essential details like worship times, office hours, beliefs, news, events, and contact information.</a:t>
            </a:r>
            <a:endParaRPr lang="en-US" sz="1650" dirty="0"/>
          </a:p>
        </p:txBody>
      </p:sp>
      <p:sp>
        <p:nvSpPr>
          <p:cNvPr id="12" name="Shape 9"/>
          <p:cNvSpPr/>
          <p:nvPr/>
        </p:nvSpPr>
        <p:spPr>
          <a:xfrm>
            <a:off x="753666" y="6136243"/>
            <a:ext cx="484465" cy="484465"/>
          </a:xfrm>
          <a:prstGeom prst="roundRect">
            <a:avLst>
              <a:gd name="adj" fmla="val 18671"/>
            </a:avLst>
          </a:prstGeom>
          <a:solidFill>
            <a:srgbClr val="003180"/>
          </a:solidFill>
          <a:ln w="7620">
            <a:solidFill>
              <a:srgbClr val="194A99"/>
            </a:solidFill>
            <a:prstDash val="solid"/>
          </a:ln>
        </p:spPr>
      </p:sp>
      <p:sp>
        <p:nvSpPr>
          <p:cNvPr id="13" name="Text 10"/>
          <p:cNvSpPr/>
          <p:nvPr/>
        </p:nvSpPr>
        <p:spPr>
          <a:xfrm>
            <a:off x="834330" y="6176546"/>
            <a:ext cx="323017" cy="403741"/>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3</a:t>
            </a:r>
            <a:endParaRPr lang="en-US" sz="2500" dirty="0"/>
          </a:p>
        </p:txBody>
      </p:sp>
      <p:sp>
        <p:nvSpPr>
          <p:cNvPr id="14" name="Text 11"/>
          <p:cNvSpPr/>
          <p:nvPr/>
        </p:nvSpPr>
        <p:spPr>
          <a:xfrm>
            <a:off x="1453396" y="6136243"/>
            <a:ext cx="3146941" cy="336471"/>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Welcoming New Visitors</a:t>
            </a:r>
            <a:endParaRPr lang="en-US" sz="2100" dirty="0"/>
          </a:p>
        </p:txBody>
      </p:sp>
      <p:sp>
        <p:nvSpPr>
          <p:cNvPr id="15" name="Text 12"/>
          <p:cNvSpPr/>
          <p:nvPr/>
        </p:nvSpPr>
        <p:spPr>
          <a:xfrm>
            <a:off x="1453396" y="6601897"/>
            <a:ext cx="5754172" cy="1033701"/>
          </a:xfrm>
          <a:prstGeom prst="rect">
            <a:avLst/>
          </a:prstGeom>
          <a:noFill/>
          <a:ln/>
        </p:spPr>
        <p:txBody>
          <a:bodyPr wrap="square" lIns="0" tIns="0" rIns="0" bIns="0" rtlCol="0" anchor="t"/>
          <a:lstStyle/>
          <a:p>
            <a:pPr algn="l" indent="0" marL="0">
              <a:lnSpc>
                <a:spcPts val="2700"/>
              </a:lnSpc>
              <a:buNone/>
            </a:pPr>
            <a:r>
              <a:rPr lang="en-US" sz="1650" dirty="0">
                <a:solidFill>
                  <a:srgbClr val="E2E6E9"/>
                </a:solidFill>
                <a:latin typeface="Merriweather" pitchFamily="34" charset="0"/>
                <a:ea typeface="Merriweather" pitchFamily="34" charset="-122"/>
                <a:cs typeface="Merriweather" pitchFamily="34" charset="-120"/>
              </a:rPr>
              <a:t>For attracting new visitors, include welcoming language, maps, facility tours, FAQs, and "what to expect" sections.</a:t>
            </a:r>
            <a:endParaRPr lang="en-US" sz="1650" dirty="0"/>
          </a:p>
        </p:txBody>
      </p:sp>
      <p:sp>
        <p:nvSpPr>
          <p:cNvPr id="16" name="Shape 13"/>
          <p:cNvSpPr/>
          <p:nvPr/>
        </p:nvSpPr>
        <p:spPr>
          <a:xfrm>
            <a:off x="7422833" y="6136243"/>
            <a:ext cx="484465" cy="484465"/>
          </a:xfrm>
          <a:prstGeom prst="roundRect">
            <a:avLst>
              <a:gd name="adj" fmla="val 18671"/>
            </a:avLst>
          </a:prstGeom>
          <a:solidFill>
            <a:srgbClr val="003180"/>
          </a:solidFill>
          <a:ln w="7620">
            <a:solidFill>
              <a:srgbClr val="194A99"/>
            </a:solidFill>
            <a:prstDash val="solid"/>
          </a:ln>
        </p:spPr>
      </p:sp>
      <p:sp>
        <p:nvSpPr>
          <p:cNvPr id="17" name="Text 14"/>
          <p:cNvSpPr/>
          <p:nvPr/>
        </p:nvSpPr>
        <p:spPr>
          <a:xfrm>
            <a:off x="7503497" y="6176546"/>
            <a:ext cx="323017" cy="403741"/>
          </a:xfrm>
          <a:prstGeom prst="rect">
            <a:avLst/>
          </a:prstGeom>
          <a:noFill/>
          <a:ln/>
        </p:spPr>
        <p:txBody>
          <a:bodyPr wrap="none" lIns="0" tIns="0" rIns="0" bIns="0" rtlCol="0" anchor="t"/>
          <a:lstStyle/>
          <a:p>
            <a:pPr algn="ctr" indent="0" marL="0">
              <a:lnSpc>
                <a:spcPts val="2500"/>
              </a:lnSpc>
              <a:buNone/>
            </a:pPr>
            <a:r>
              <a:rPr lang="en-US" sz="2500" dirty="0">
                <a:solidFill>
                  <a:srgbClr val="E2E6E9"/>
                </a:solidFill>
                <a:latin typeface="Merriweather" pitchFamily="34" charset="0"/>
                <a:ea typeface="Merriweather" pitchFamily="34" charset="-122"/>
                <a:cs typeface="Merriweather" pitchFamily="34" charset="-120"/>
              </a:rPr>
              <a:t>4</a:t>
            </a:r>
            <a:endParaRPr lang="en-US" sz="2500" dirty="0"/>
          </a:p>
        </p:txBody>
      </p:sp>
      <p:sp>
        <p:nvSpPr>
          <p:cNvPr id="18" name="Text 15"/>
          <p:cNvSpPr/>
          <p:nvPr/>
        </p:nvSpPr>
        <p:spPr>
          <a:xfrm>
            <a:off x="8122563" y="6136243"/>
            <a:ext cx="2692003" cy="336471"/>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Compelling Content</a:t>
            </a:r>
            <a:endParaRPr lang="en-US" sz="2100" dirty="0"/>
          </a:p>
        </p:txBody>
      </p:sp>
      <p:sp>
        <p:nvSpPr>
          <p:cNvPr id="19" name="Text 16"/>
          <p:cNvSpPr/>
          <p:nvPr/>
        </p:nvSpPr>
        <p:spPr>
          <a:xfrm>
            <a:off x="8122563" y="6601897"/>
            <a:ext cx="5754172" cy="1033701"/>
          </a:xfrm>
          <a:prstGeom prst="rect">
            <a:avLst/>
          </a:prstGeom>
          <a:noFill/>
          <a:ln/>
        </p:spPr>
        <p:txBody>
          <a:bodyPr wrap="square" lIns="0" tIns="0" rIns="0" bIns="0" rtlCol="0" anchor="t"/>
          <a:lstStyle/>
          <a:p>
            <a:pPr algn="l" indent="0" marL="0">
              <a:lnSpc>
                <a:spcPts val="2700"/>
              </a:lnSpc>
              <a:buNone/>
            </a:pPr>
            <a:r>
              <a:rPr lang="en-US" sz="1650" dirty="0">
                <a:solidFill>
                  <a:srgbClr val="E2E6E9"/>
                </a:solidFill>
                <a:latin typeface="Merriweather" pitchFamily="34" charset="0"/>
                <a:ea typeface="Merriweather" pitchFamily="34" charset="-122"/>
                <a:cs typeface="Merriweather" pitchFamily="34" charset="-120"/>
              </a:rPr>
              <a:t>Provide high-quality reasons for people to visit in person, such as testimonials and evidence of community impact.</a:t>
            </a:r>
            <a:endParaRPr lang="en-US" sz="1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3303" y="560903"/>
            <a:ext cx="7717393" cy="1273969"/>
          </a:xfrm>
          <a:prstGeom prst="rect">
            <a:avLst/>
          </a:prstGeom>
          <a:noFill/>
          <a:ln/>
        </p:spPr>
        <p:txBody>
          <a:bodyPr wrap="square" lIns="0" tIns="0" rIns="0" bIns="0" rtlCol="0" anchor="t"/>
          <a:lstStyle/>
          <a:p>
            <a:pPr algn="l" indent="0" marL="0">
              <a:lnSpc>
                <a:spcPts val="5000"/>
              </a:lnSpc>
              <a:buNone/>
            </a:pPr>
            <a:r>
              <a:rPr lang="en-US" sz="4000" dirty="0">
                <a:solidFill>
                  <a:srgbClr val="F5F0F0"/>
                </a:solidFill>
                <a:latin typeface="Merriweather" pitchFamily="34" charset="0"/>
                <a:ea typeface="Merriweather" pitchFamily="34" charset="-122"/>
                <a:cs typeface="Merriweather" pitchFamily="34" charset="-120"/>
              </a:rPr>
              <a:t>Social Media Platforms for Nonprofits</a:t>
            </a:r>
            <a:endParaRPr lang="en-US" sz="4000" dirty="0"/>
          </a:p>
        </p:txBody>
      </p:sp>
      <p:pic>
        <p:nvPicPr>
          <p:cNvPr id="4" name="Image 1" descr="preencoded.png">    </p:cNvPr>
          <p:cNvPicPr>
            <a:picLocks noChangeAspect="1"/>
          </p:cNvPicPr>
          <p:nvPr/>
        </p:nvPicPr>
        <p:blipFill>
          <a:blip r:embed="rId2"/>
          <a:stretch>
            <a:fillRect/>
          </a:stretch>
        </p:blipFill>
        <p:spPr>
          <a:xfrm>
            <a:off x="713303" y="2140506"/>
            <a:ext cx="509468" cy="509468"/>
          </a:xfrm>
          <a:prstGeom prst="rect">
            <a:avLst/>
          </a:prstGeom>
        </p:spPr>
      </p:pic>
      <p:sp>
        <p:nvSpPr>
          <p:cNvPr id="5" name="Text 1"/>
          <p:cNvSpPr/>
          <p:nvPr/>
        </p:nvSpPr>
        <p:spPr>
          <a:xfrm>
            <a:off x="713303" y="2853690"/>
            <a:ext cx="2368629" cy="318492"/>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Facebook</a:t>
            </a:r>
            <a:endParaRPr lang="en-US" sz="2000" dirty="0"/>
          </a:p>
        </p:txBody>
      </p:sp>
      <p:sp>
        <p:nvSpPr>
          <p:cNvPr id="6" name="Text 2"/>
          <p:cNvSpPr/>
          <p:nvPr/>
        </p:nvSpPr>
        <p:spPr>
          <a:xfrm>
            <a:off x="713303" y="3294459"/>
            <a:ext cx="2368629" cy="1304449"/>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Broad community representation, great starting point for message distribution</a:t>
            </a:r>
            <a:endParaRPr lang="en-US" sz="1600" dirty="0"/>
          </a:p>
        </p:txBody>
      </p:sp>
      <p:pic>
        <p:nvPicPr>
          <p:cNvPr id="7" name="Image 2" descr="preencoded.png">    </p:cNvPr>
          <p:cNvPicPr>
            <a:picLocks noChangeAspect="1"/>
          </p:cNvPicPr>
          <p:nvPr/>
        </p:nvPicPr>
        <p:blipFill>
          <a:blip r:embed="rId3"/>
          <a:stretch>
            <a:fillRect/>
          </a:stretch>
        </p:blipFill>
        <p:spPr>
          <a:xfrm>
            <a:off x="3387566" y="2140506"/>
            <a:ext cx="509468" cy="509468"/>
          </a:xfrm>
          <a:prstGeom prst="rect">
            <a:avLst/>
          </a:prstGeom>
        </p:spPr>
      </p:pic>
      <p:sp>
        <p:nvSpPr>
          <p:cNvPr id="8" name="Text 3"/>
          <p:cNvSpPr/>
          <p:nvPr/>
        </p:nvSpPr>
        <p:spPr>
          <a:xfrm>
            <a:off x="3387566" y="2853690"/>
            <a:ext cx="2368748" cy="318492"/>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Twitter</a:t>
            </a:r>
            <a:endParaRPr lang="en-US" sz="2000" dirty="0"/>
          </a:p>
        </p:txBody>
      </p:sp>
      <p:sp>
        <p:nvSpPr>
          <p:cNvPr id="9" name="Text 4"/>
          <p:cNvSpPr/>
          <p:nvPr/>
        </p:nvSpPr>
        <p:spPr>
          <a:xfrm>
            <a:off x="3387566" y="3294459"/>
            <a:ext cx="2368748" cy="978337"/>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Short bursts of information, ideal for brief updates</a:t>
            </a:r>
            <a:endParaRPr lang="en-US" sz="1600" dirty="0"/>
          </a:p>
        </p:txBody>
      </p:sp>
      <p:pic>
        <p:nvPicPr>
          <p:cNvPr id="10" name="Image 3" descr="preencoded.png">    </p:cNvPr>
          <p:cNvPicPr>
            <a:picLocks noChangeAspect="1"/>
          </p:cNvPicPr>
          <p:nvPr/>
        </p:nvPicPr>
        <p:blipFill>
          <a:blip r:embed="rId4"/>
          <a:stretch>
            <a:fillRect/>
          </a:stretch>
        </p:blipFill>
        <p:spPr>
          <a:xfrm>
            <a:off x="6061948" y="2140506"/>
            <a:ext cx="509468" cy="509468"/>
          </a:xfrm>
          <a:prstGeom prst="rect">
            <a:avLst/>
          </a:prstGeom>
        </p:spPr>
      </p:pic>
      <p:sp>
        <p:nvSpPr>
          <p:cNvPr id="11" name="Text 5"/>
          <p:cNvSpPr/>
          <p:nvPr/>
        </p:nvSpPr>
        <p:spPr>
          <a:xfrm>
            <a:off x="6061948" y="2853690"/>
            <a:ext cx="2368629" cy="318492"/>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Instagram</a:t>
            </a:r>
            <a:endParaRPr lang="en-US" sz="2000" dirty="0"/>
          </a:p>
        </p:txBody>
      </p:sp>
      <p:sp>
        <p:nvSpPr>
          <p:cNvPr id="12" name="Text 6"/>
          <p:cNvSpPr/>
          <p:nvPr/>
        </p:nvSpPr>
        <p:spPr>
          <a:xfrm>
            <a:off x="6061948" y="3294459"/>
            <a:ext cx="2368629" cy="978337"/>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Visual storytelling, attracts younger and diverse audience</a:t>
            </a:r>
            <a:endParaRPr lang="en-US" sz="1600" dirty="0"/>
          </a:p>
        </p:txBody>
      </p:sp>
      <p:pic>
        <p:nvPicPr>
          <p:cNvPr id="13" name="Image 4" descr="preencoded.png">    </p:cNvPr>
          <p:cNvPicPr>
            <a:picLocks noChangeAspect="1"/>
          </p:cNvPicPr>
          <p:nvPr/>
        </p:nvPicPr>
        <p:blipFill>
          <a:blip r:embed="rId5"/>
          <a:stretch>
            <a:fillRect/>
          </a:stretch>
        </p:blipFill>
        <p:spPr>
          <a:xfrm>
            <a:off x="713303" y="5210294"/>
            <a:ext cx="509468" cy="509468"/>
          </a:xfrm>
          <a:prstGeom prst="rect">
            <a:avLst/>
          </a:prstGeom>
        </p:spPr>
      </p:pic>
      <p:sp>
        <p:nvSpPr>
          <p:cNvPr id="14" name="Text 7"/>
          <p:cNvSpPr/>
          <p:nvPr/>
        </p:nvSpPr>
        <p:spPr>
          <a:xfrm>
            <a:off x="713303" y="5923478"/>
            <a:ext cx="2368629" cy="318492"/>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Pinterest</a:t>
            </a:r>
            <a:endParaRPr lang="en-US" sz="2000" dirty="0"/>
          </a:p>
        </p:txBody>
      </p:sp>
      <p:sp>
        <p:nvSpPr>
          <p:cNvPr id="15" name="Text 8"/>
          <p:cNvSpPr/>
          <p:nvPr/>
        </p:nvSpPr>
        <p:spPr>
          <a:xfrm>
            <a:off x="713303" y="6364248"/>
            <a:ext cx="2368629" cy="1304449"/>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Drives traffic back to website, allows for organizing and sharing visual content</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11292" y="638175"/>
            <a:ext cx="7521416" cy="1448514"/>
          </a:xfrm>
          <a:prstGeom prst="rect">
            <a:avLst/>
          </a:prstGeom>
          <a:noFill/>
          <a:ln/>
        </p:spPr>
        <p:txBody>
          <a:bodyPr wrap="square" lIns="0" tIns="0" rIns="0" bIns="0" rtlCol="0" anchor="t"/>
          <a:lstStyle/>
          <a:p>
            <a:pPr algn="l" indent="0" marL="0">
              <a:lnSpc>
                <a:spcPts val="5700"/>
              </a:lnSpc>
              <a:buNone/>
            </a:pPr>
            <a:r>
              <a:rPr lang="en-US" sz="4550" dirty="0">
                <a:solidFill>
                  <a:srgbClr val="F5F0F0"/>
                </a:solidFill>
                <a:latin typeface="Merriweather" pitchFamily="34" charset="0"/>
                <a:ea typeface="Merriweather" pitchFamily="34" charset="-122"/>
                <a:cs typeface="Merriweather" pitchFamily="34" charset="-120"/>
              </a:rPr>
              <a:t>Effective Social Media Engagement</a:t>
            </a:r>
            <a:endParaRPr lang="en-US" sz="4550" dirty="0"/>
          </a:p>
        </p:txBody>
      </p:sp>
      <p:sp>
        <p:nvSpPr>
          <p:cNvPr id="4" name="Shape 1"/>
          <p:cNvSpPr/>
          <p:nvPr/>
        </p:nvSpPr>
        <p:spPr>
          <a:xfrm>
            <a:off x="811292" y="2434352"/>
            <a:ext cx="173831" cy="872133"/>
          </a:xfrm>
          <a:prstGeom prst="roundRect">
            <a:avLst>
              <a:gd name="adj" fmla="val 56008"/>
            </a:avLst>
          </a:prstGeom>
          <a:solidFill>
            <a:srgbClr val="003180"/>
          </a:solidFill>
          <a:ln w="7620">
            <a:solidFill>
              <a:srgbClr val="194A99"/>
            </a:solidFill>
            <a:prstDash val="solid"/>
          </a:ln>
        </p:spPr>
      </p:sp>
      <p:sp>
        <p:nvSpPr>
          <p:cNvPr id="5" name="Text 2"/>
          <p:cNvSpPr/>
          <p:nvPr/>
        </p:nvSpPr>
        <p:spPr>
          <a:xfrm>
            <a:off x="1332786" y="2434352"/>
            <a:ext cx="3447931" cy="362188"/>
          </a:xfrm>
          <a:prstGeom prst="rect">
            <a:avLst/>
          </a:prstGeom>
          <a:noFill/>
          <a:ln/>
        </p:spPr>
        <p:txBody>
          <a:bodyPr wrap="none" lIns="0" tIns="0" rIns="0" bIns="0" rtlCol="0" anchor="t"/>
          <a:lstStyle/>
          <a:p>
            <a:pPr algn="l" indent="0" marL="0">
              <a:lnSpc>
                <a:spcPts val="2850"/>
              </a:lnSpc>
              <a:buNone/>
            </a:pPr>
            <a:r>
              <a:rPr lang="en-US" sz="2250" dirty="0">
                <a:solidFill>
                  <a:srgbClr val="E2E6E9"/>
                </a:solidFill>
                <a:latin typeface="Merriweather" pitchFamily="34" charset="0"/>
                <a:ea typeface="Merriweather" pitchFamily="34" charset="-122"/>
                <a:cs typeface="Merriweather" pitchFamily="34" charset="-120"/>
              </a:rPr>
              <a:t>Create Engaging Content</a:t>
            </a:r>
            <a:endParaRPr lang="en-US" sz="2250" dirty="0"/>
          </a:p>
        </p:txBody>
      </p:sp>
      <p:sp>
        <p:nvSpPr>
          <p:cNvPr id="6" name="Text 3"/>
          <p:cNvSpPr/>
          <p:nvPr/>
        </p:nvSpPr>
        <p:spPr>
          <a:xfrm>
            <a:off x="1332786" y="2935605"/>
            <a:ext cx="6999923" cy="370880"/>
          </a:xfrm>
          <a:prstGeom prst="rect">
            <a:avLst/>
          </a:prstGeom>
          <a:noFill/>
          <a:ln/>
        </p:spPr>
        <p:txBody>
          <a:bodyPr wrap="non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Develop content that encourages sharing and interaction</a:t>
            </a:r>
            <a:endParaRPr lang="en-US" sz="1800" dirty="0"/>
          </a:p>
        </p:txBody>
      </p:sp>
      <p:sp>
        <p:nvSpPr>
          <p:cNvPr id="7" name="Shape 4"/>
          <p:cNvSpPr/>
          <p:nvPr/>
        </p:nvSpPr>
        <p:spPr>
          <a:xfrm>
            <a:off x="1158954" y="3538180"/>
            <a:ext cx="173831" cy="872133"/>
          </a:xfrm>
          <a:prstGeom prst="roundRect">
            <a:avLst>
              <a:gd name="adj" fmla="val 56008"/>
            </a:avLst>
          </a:prstGeom>
          <a:solidFill>
            <a:srgbClr val="003180"/>
          </a:solidFill>
          <a:ln w="7620">
            <a:solidFill>
              <a:srgbClr val="194A99"/>
            </a:solidFill>
            <a:prstDash val="solid"/>
          </a:ln>
        </p:spPr>
      </p:sp>
      <p:sp>
        <p:nvSpPr>
          <p:cNvPr id="8" name="Text 5"/>
          <p:cNvSpPr/>
          <p:nvPr/>
        </p:nvSpPr>
        <p:spPr>
          <a:xfrm>
            <a:off x="1680448" y="3538180"/>
            <a:ext cx="2897505" cy="362188"/>
          </a:xfrm>
          <a:prstGeom prst="rect">
            <a:avLst/>
          </a:prstGeom>
          <a:noFill/>
          <a:ln/>
        </p:spPr>
        <p:txBody>
          <a:bodyPr wrap="none" lIns="0" tIns="0" rIns="0" bIns="0" rtlCol="0" anchor="t"/>
          <a:lstStyle/>
          <a:p>
            <a:pPr algn="l" indent="0" marL="0">
              <a:lnSpc>
                <a:spcPts val="2850"/>
              </a:lnSpc>
              <a:buNone/>
            </a:pPr>
            <a:r>
              <a:rPr lang="en-US" sz="2250" dirty="0">
                <a:solidFill>
                  <a:srgbClr val="E2E6E9"/>
                </a:solidFill>
                <a:latin typeface="Merriweather" pitchFamily="34" charset="0"/>
                <a:ea typeface="Merriweather" pitchFamily="34" charset="-122"/>
                <a:cs typeface="Merriweather" pitchFamily="34" charset="-120"/>
              </a:rPr>
              <a:t>Build Community</a:t>
            </a:r>
            <a:endParaRPr lang="en-US" sz="2250" dirty="0"/>
          </a:p>
        </p:txBody>
      </p:sp>
      <p:sp>
        <p:nvSpPr>
          <p:cNvPr id="9" name="Text 6"/>
          <p:cNvSpPr/>
          <p:nvPr/>
        </p:nvSpPr>
        <p:spPr>
          <a:xfrm>
            <a:off x="1680448" y="4039433"/>
            <a:ext cx="6652260" cy="370880"/>
          </a:xfrm>
          <a:prstGeom prst="rect">
            <a:avLst/>
          </a:prstGeom>
          <a:noFill/>
          <a:ln/>
        </p:spPr>
        <p:txBody>
          <a:bodyPr wrap="non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Foster relationships and grow a dedicated following</a:t>
            </a:r>
            <a:endParaRPr lang="en-US" sz="1800" dirty="0"/>
          </a:p>
        </p:txBody>
      </p:sp>
      <p:sp>
        <p:nvSpPr>
          <p:cNvPr id="10" name="Shape 7"/>
          <p:cNvSpPr/>
          <p:nvPr/>
        </p:nvSpPr>
        <p:spPr>
          <a:xfrm>
            <a:off x="1506617" y="4642009"/>
            <a:ext cx="173831" cy="1243013"/>
          </a:xfrm>
          <a:prstGeom prst="roundRect">
            <a:avLst>
              <a:gd name="adj" fmla="val 56008"/>
            </a:avLst>
          </a:prstGeom>
          <a:solidFill>
            <a:srgbClr val="003180"/>
          </a:solidFill>
          <a:ln w="7620">
            <a:solidFill>
              <a:srgbClr val="194A99"/>
            </a:solidFill>
            <a:prstDash val="solid"/>
          </a:ln>
        </p:spPr>
      </p:sp>
      <p:sp>
        <p:nvSpPr>
          <p:cNvPr id="11" name="Text 8"/>
          <p:cNvSpPr/>
          <p:nvPr/>
        </p:nvSpPr>
        <p:spPr>
          <a:xfrm>
            <a:off x="2028111" y="4642009"/>
            <a:ext cx="3059192" cy="362188"/>
          </a:xfrm>
          <a:prstGeom prst="rect">
            <a:avLst/>
          </a:prstGeom>
          <a:noFill/>
          <a:ln/>
        </p:spPr>
        <p:txBody>
          <a:bodyPr wrap="none" lIns="0" tIns="0" rIns="0" bIns="0" rtlCol="0" anchor="t"/>
          <a:lstStyle/>
          <a:p>
            <a:pPr algn="l" indent="0" marL="0">
              <a:lnSpc>
                <a:spcPts val="2850"/>
              </a:lnSpc>
              <a:buNone/>
            </a:pPr>
            <a:r>
              <a:rPr lang="en-US" sz="2250" dirty="0">
                <a:solidFill>
                  <a:srgbClr val="E2E6E9"/>
                </a:solidFill>
                <a:latin typeface="Merriweather" pitchFamily="34" charset="0"/>
                <a:ea typeface="Merriweather" pitchFamily="34" charset="-122"/>
                <a:cs typeface="Merriweather" pitchFamily="34" charset="-120"/>
              </a:rPr>
              <a:t>Real-Time Interaction</a:t>
            </a:r>
            <a:endParaRPr lang="en-US" sz="2250" dirty="0"/>
          </a:p>
        </p:txBody>
      </p:sp>
      <p:sp>
        <p:nvSpPr>
          <p:cNvPr id="12" name="Text 9"/>
          <p:cNvSpPr/>
          <p:nvPr/>
        </p:nvSpPr>
        <p:spPr>
          <a:xfrm>
            <a:off x="2028111" y="5143262"/>
            <a:ext cx="6304598" cy="741759"/>
          </a:xfrm>
          <a:prstGeom prst="rect">
            <a:avLst/>
          </a:prstGeom>
          <a:noFill/>
          <a:ln/>
        </p:spPr>
        <p:txBody>
          <a:bodyPr wrap="squar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Engage with constituents, answer questions, and provide immediate feedback</a:t>
            </a:r>
            <a:endParaRPr lang="en-US" sz="1800" dirty="0"/>
          </a:p>
        </p:txBody>
      </p:sp>
      <p:sp>
        <p:nvSpPr>
          <p:cNvPr id="13" name="Shape 10"/>
          <p:cNvSpPr/>
          <p:nvPr/>
        </p:nvSpPr>
        <p:spPr>
          <a:xfrm>
            <a:off x="1854398" y="6116717"/>
            <a:ext cx="173831" cy="1243013"/>
          </a:xfrm>
          <a:prstGeom prst="roundRect">
            <a:avLst>
              <a:gd name="adj" fmla="val 56008"/>
            </a:avLst>
          </a:prstGeom>
          <a:solidFill>
            <a:srgbClr val="003180"/>
          </a:solidFill>
          <a:ln w="7620">
            <a:solidFill>
              <a:srgbClr val="194A99"/>
            </a:solidFill>
            <a:prstDash val="solid"/>
          </a:ln>
        </p:spPr>
      </p:sp>
      <p:sp>
        <p:nvSpPr>
          <p:cNvPr id="14" name="Text 11"/>
          <p:cNvSpPr/>
          <p:nvPr/>
        </p:nvSpPr>
        <p:spPr>
          <a:xfrm>
            <a:off x="2375892" y="6116717"/>
            <a:ext cx="3282672" cy="362188"/>
          </a:xfrm>
          <a:prstGeom prst="rect">
            <a:avLst/>
          </a:prstGeom>
          <a:noFill/>
          <a:ln/>
        </p:spPr>
        <p:txBody>
          <a:bodyPr wrap="none" lIns="0" tIns="0" rIns="0" bIns="0" rtlCol="0" anchor="t"/>
          <a:lstStyle/>
          <a:p>
            <a:pPr algn="l" indent="0" marL="0">
              <a:lnSpc>
                <a:spcPts val="2850"/>
              </a:lnSpc>
              <a:buNone/>
            </a:pPr>
            <a:r>
              <a:rPr lang="en-US" sz="2250" dirty="0">
                <a:solidFill>
                  <a:srgbClr val="E2E6E9"/>
                </a:solidFill>
                <a:latin typeface="Merriweather" pitchFamily="34" charset="0"/>
                <a:ea typeface="Merriweather" pitchFamily="34" charset="-122"/>
                <a:cs typeface="Merriweather" pitchFamily="34" charset="-120"/>
              </a:rPr>
              <a:t>Maintain Transparency</a:t>
            </a:r>
            <a:endParaRPr lang="en-US" sz="2250" dirty="0"/>
          </a:p>
        </p:txBody>
      </p:sp>
      <p:sp>
        <p:nvSpPr>
          <p:cNvPr id="15" name="Text 12"/>
          <p:cNvSpPr/>
          <p:nvPr/>
        </p:nvSpPr>
        <p:spPr>
          <a:xfrm>
            <a:off x="2375892" y="6617970"/>
            <a:ext cx="5956816" cy="741759"/>
          </a:xfrm>
          <a:prstGeom prst="rect">
            <a:avLst/>
          </a:prstGeom>
          <a:noFill/>
          <a:ln/>
        </p:spPr>
        <p:txBody>
          <a:bodyPr wrap="squar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Be upfront and provide real truth about issues to build trust</a:t>
            </a:r>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7577"/>
          </a:xfrm>
          <a:prstGeom prst="rect">
            <a:avLst/>
          </a:prstGeom>
        </p:spPr>
      </p:pic>
      <p:sp>
        <p:nvSpPr>
          <p:cNvPr id="3" name="Text 0"/>
          <p:cNvSpPr/>
          <p:nvPr/>
        </p:nvSpPr>
        <p:spPr>
          <a:xfrm>
            <a:off x="6135410" y="509945"/>
            <a:ext cx="7845981" cy="1158954"/>
          </a:xfrm>
          <a:prstGeom prst="rect">
            <a:avLst/>
          </a:prstGeom>
          <a:noFill/>
          <a:ln/>
        </p:spPr>
        <p:txBody>
          <a:bodyPr wrap="square" lIns="0" tIns="0" rIns="0" bIns="0" rtlCol="0" anchor="t"/>
          <a:lstStyle/>
          <a:p>
            <a:pPr algn="l" indent="0" marL="0">
              <a:lnSpc>
                <a:spcPts val="4550"/>
              </a:lnSpc>
              <a:buNone/>
            </a:pPr>
            <a:r>
              <a:rPr lang="en-US" sz="3650" dirty="0">
                <a:solidFill>
                  <a:srgbClr val="F5F0F0"/>
                </a:solidFill>
                <a:latin typeface="Merriweather" pitchFamily="34" charset="0"/>
                <a:ea typeface="Merriweather" pitchFamily="34" charset="-122"/>
                <a:cs typeface="Merriweather" pitchFamily="34" charset="-120"/>
              </a:rPr>
              <a:t>Challenges in Social Media Distribution</a:t>
            </a:r>
            <a:endParaRPr lang="en-US" sz="3650" dirty="0"/>
          </a:p>
        </p:txBody>
      </p:sp>
      <p:sp>
        <p:nvSpPr>
          <p:cNvPr id="4" name="Shape 1"/>
          <p:cNvSpPr/>
          <p:nvPr/>
        </p:nvSpPr>
        <p:spPr>
          <a:xfrm>
            <a:off x="6135410" y="1947029"/>
            <a:ext cx="7845981" cy="1380292"/>
          </a:xfrm>
          <a:prstGeom prst="roundRect">
            <a:avLst>
              <a:gd name="adj" fmla="val 5643"/>
            </a:avLst>
          </a:prstGeom>
          <a:solidFill>
            <a:srgbClr val="003180"/>
          </a:solidFill>
          <a:ln w="7620">
            <a:solidFill>
              <a:srgbClr val="194A99"/>
            </a:solidFill>
            <a:prstDash val="solid"/>
          </a:ln>
        </p:spPr>
      </p:sp>
      <p:sp>
        <p:nvSpPr>
          <p:cNvPr id="5" name="Text 2"/>
          <p:cNvSpPr/>
          <p:nvPr/>
        </p:nvSpPr>
        <p:spPr>
          <a:xfrm>
            <a:off x="6328410" y="2140029"/>
            <a:ext cx="2318028" cy="289679"/>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Time Management</a:t>
            </a:r>
            <a:endParaRPr lang="en-US" sz="1800" dirty="0"/>
          </a:p>
        </p:txBody>
      </p:sp>
      <p:sp>
        <p:nvSpPr>
          <p:cNvPr id="6" name="Text 3"/>
          <p:cNvSpPr/>
          <p:nvPr/>
        </p:nvSpPr>
        <p:spPr>
          <a:xfrm>
            <a:off x="6328410" y="2540913"/>
            <a:ext cx="7459980" cy="593408"/>
          </a:xfrm>
          <a:prstGeom prst="rect">
            <a:avLst/>
          </a:prstGeom>
          <a:noFill/>
          <a:ln/>
        </p:spPr>
        <p:txBody>
          <a:bodyPr wrap="squar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Recognize the time-consuming nature of maintaining an active social media presence</a:t>
            </a:r>
            <a:endParaRPr lang="en-US" sz="1450" dirty="0"/>
          </a:p>
        </p:txBody>
      </p:sp>
      <p:sp>
        <p:nvSpPr>
          <p:cNvPr id="7" name="Shape 4"/>
          <p:cNvSpPr/>
          <p:nvPr/>
        </p:nvSpPr>
        <p:spPr>
          <a:xfrm>
            <a:off x="6135410" y="3512701"/>
            <a:ext cx="7845981" cy="1380292"/>
          </a:xfrm>
          <a:prstGeom prst="roundRect">
            <a:avLst>
              <a:gd name="adj" fmla="val 5643"/>
            </a:avLst>
          </a:prstGeom>
          <a:solidFill>
            <a:srgbClr val="003180"/>
          </a:solidFill>
          <a:ln w="7620">
            <a:solidFill>
              <a:srgbClr val="194A99"/>
            </a:solidFill>
            <a:prstDash val="solid"/>
          </a:ln>
        </p:spPr>
      </p:sp>
      <p:sp>
        <p:nvSpPr>
          <p:cNvPr id="8" name="Text 5"/>
          <p:cNvSpPr/>
          <p:nvPr/>
        </p:nvSpPr>
        <p:spPr>
          <a:xfrm>
            <a:off x="6328410" y="3705701"/>
            <a:ext cx="2769751" cy="289679"/>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Reputation Management</a:t>
            </a:r>
            <a:endParaRPr lang="en-US" sz="1800" dirty="0"/>
          </a:p>
        </p:txBody>
      </p:sp>
      <p:sp>
        <p:nvSpPr>
          <p:cNvPr id="9" name="Text 6"/>
          <p:cNvSpPr/>
          <p:nvPr/>
        </p:nvSpPr>
        <p:spPr>
          <a:xfrm>
            <a:off x="6328410" y="4106585"/>
            <a:ext cx="7459980" cy="593408"/>
          </a:xfrm>
          <a:prstGeom prst="rect">
            <a:avLst/>
          </a:prstGeom>
          <a:noFill/>
          <a:ln/>
        </p:spPr>
        <p:txBody>
          <a:bodyPr wrap="squar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Navigate the challenge of controlling what people say about your organization online</a:t>
            </a:r>
            <a:endParaRPr lang="en-US" sz="1450" dirty="0"/>
          </a:p>
        </p:txBody>
      </p:sp>
      <p:sp>
        <p:nvSpPr>
          <p:cNvPr id="10" name="Shape 7"/>
          <p:cNvSpPr/>
          <p:nvPr/>
        </p:nvSpPr>
        <p:spPr>
          <a:xfrm>
            <a:off x="6135410" y="5078373"/>
            <a:ext cx="7845981" cy="1083588"/>
          </a:xfrm>
          <a:prstGeom prst="roundRect">
            <a:avLst>
              <a:gd name="adj" fmla="val 7188"/>
            </a:avLst>
          </a:prstGeom>
          <a:solidFill>
            <a:srgbClr val="003180"/>
          </a:solidFill>
          <a:ln w="7620">
            <a:solidFill>
              <a:srgbClr val="194A99"/>
            </a:solidFill>
            <a:prstDash val="solid"/>
          </a:ln>
        </p:spPr>
      </p:sp>
      <p:sp>
        <p:nvSpPr>
          <p:cNvPr id="11" name="Text 8"/>
          <p:cNvSpPr/>
          <p:nvPr/>
        </p:nvSpPr>
        <p:spPr>
          <a:xfrm>
            <a:off x="6328410" y="5271373"/>
            <a:ext cx="2318028" cy="289679"/>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Rapid Changes</a:t>
            </a:r>
            <a:endParaRPr lang="en-US" sz="1800" dirty="0"/>
          </a:p>
        </p:txBody>
      </p:sp>
      <p:sp>
        <p:nvSpPr>
          <p:cNvPr id="12" name="Text 9"/>
          <p:cNvSpPr/>
          <p:nvPr/>
        </p:nvSpPr>
        <p:spPr>
          <a:xfrm>
            <a:off x="6328410" y="5672257"/>
            <a:ext cx="7459980" cy="296704"/>
          </a:xfrm>
          <a:prstGeom prst="rect">
            <a:avLst/>
          </a:prstGeom>
          <a:noFill/>
          <a:ln/>
        </p:spPr>
        <p:txBody>
          <a:bodyPr wrap="non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Stay adaptable to frequent changes in social media algorithms and features</a:t>
            </a:r>
            <a:endParaRPr lang="en-US" sz="1450" dirty="0"/>
          </a:p>
        </p:txBody>
      </p:sp>
      <p:sp>
        <p:nvSpPr>
          <p:cNvPr id="13" name="Shape 10"/>
          <p:cNvSpPr/>
          <p:nvPr/>
        </p:nvSpPr>
        <p:spPr>
          <a:xfrm>
            <a:off x="6135410" y="6347341"/>
            <a:ext cx="7845981" cy="1380292"/>
          </a:xfrm>
          <a:prstGeom prst="roundRect">
            <a:avLst>
              <a:gd name="adj" fmla="val 5643"/>
            </a:avLst>
          </a:prstGeom>
          <a:solidFill>
            <a:srgbClr val="003180"/>
          </a:solidFill>
          <a:ln w="7620">
            <a:solidFill>
              <a:srgbClr val="194A99"/>
            </a:solidFill>
            <a:prstDash val="solid"/>
          </a:ln>
        </p:spPr>
      </p:sp>
      <p:sp>
        <p:nvSpPr>
          <p:cNvPr id="14" name="Text 11"/>
          <p:cNvSpPr/>
          <p:nvPr/>
        </p:nvSpPr>
        <p:spPr>
          <a:xfrm>
            <a:off x="6328410" y="6540341"/>
            <a:ext cx="2345293" cy="289679"/>
          </a:xfrm>
          <a:prstGeom prst="rect">
            <a:avLst/>
          </a:prstGeom>
          <a:noFill/>
          <a:ln/>
        </p:spPr>
        <p:txBody>
          <a:bodyPr wrap="none" lIns="0" tIns="0" rIns="0" bIns="0" rtlCol="0" anchor="t"/>
          <a:lstStyle/>
          <a:p>
            <a:pPr algn="l" indent="0" marL="0">
              <a:lnSpc>
                <a:spcPts val="2250"/>
              </a:lnSpc>
              <a:buNone/>
            </a:pPr>
            <a:r>
              <a:rPr lang="en-US" sz="1800" dirty="0">
                <a:solidFill>
                  <a:srgbClr val="E2E6E9"/>
                </a:solidFill>
                <a:latin typeface="Merriweather" pitchFamily="34" charset="0"/>
                <a:ea typeface="Merriweather" pitchFamily="34" charset="-122"/>
                <a:cs typeface="Merriweather" pitchFamily="34" charset="-120"/>
              </a:rPr>
              <a:t>Resource Investment</a:t>
            </a:r>
            <a:endParaRPr lang="en-US" sz="1800" dirty="0"/>
          </a:p>
        </p:txBody>
      </p:sp>
      <p:sp>
        <p:nvSpPr>
          <p:cNvPr id="15" name="Text 12"/>
          <p:cNvSpPr/>
          <p:nvPr/>
        </p:nvSpPr>
        <p:spPr>
          <a:xfrm>
            <a:off x="6328410" y="6941225"/>
            <a:ext cx="7459980" cy="593408"/>
          </a:xfrm>
          <a:prstGeom prst="rect">
            <a:avLst/>
          </a:prstGeom>
          <a:noFill/>
          <a:ln/>
        </p:spPr>
        <p:txBody>
          <a:bodyPr wrap="square" lIns="0" tIns="0" rIns="0" bIns="0" rtlCol="0" anchor="t"/>
          <a:lstStyle/>
          <a:p>
            <a:pPr algn="l" indent="0" marL="0">
              <a:lnSpc>
                <a:spcPts val="2300"/>
              </a:lnSpc>
              <a:buNone/>
            </a:pPr>
            <a:r>
              <a:rPr lang="en-US" sz="1450" dirty="0">
                <a:solidFill>
                  <a:srgbClr val="E2E6E9"/>
                </a:solidFill>
                <a:latin typeface="Merriweather" pitchFamily="34" charset="0"/>
                <a:ea typeface="Merriweather" pitchFamily="34" charset="-122"/>
                <a:cs typeface="Merriweather" pitchFamily="34" charset="-120"/>
              </a:rPr>
              <a:t>Consider the potential need for financial investment to increase reach and effectiveness</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17815" y="1884045"/>
            <a:ext cx="8073747" cy="551617"/>
          </a:xfrm>
          <a:prstGeom prst="rect">
            <a:avLst/>
          </a:prstGeom>
          <a:noFill/>
          <a:ln/>
        </p:spPr>
        <p:txBody>
          <a:bodyPr wrap="none" lIns="0" tIns="0" rIns="0" bIns="0" rtlCol="0" anchor="t"/>
          <a:lstStyle/>
          <a:p>
            <a:pPr algn="l" indent="0" marL="0">
              <a:lnSpc>
                <a:spcPts val="4300"/>
              </a:lnSpc>
              <a:buNone/>
            </a:pPr>
            <a:r>
              <a:rPr lang="en-US" sz="3450" dirty="0">
                <a:solidFill>
                  <a:srgbClr val="F5F0F0"/>
                </a:solidFill>
                <a:latin typeface="Merriweather" pitchFamily="34" charset="0"/>
                <a:ea typeface="Merriweather" pitchFamily="34" charset="-122"/>
                <a:cs typeface="Merriweather" pitchFamily="34" charset="-120"/>
              </a:rPr>
              <a:t>Case Studies in Nonprofit Distribution</a:t>
            </a:r>
            <a:endParaRPr lang="en-US" sz="3450" dirty="0"/>
          </a:p>
        </p:txBody>
      </p:sp>
      <p:pic>
        <p:nvPicPr>
          <p:cNvPr id="3" name="Image 0" descr="preencoded.png">    </p:cNvPr>
          <p:cNvPicPr>
            <a:picLocks noChangeAspect="1"/>
          </p:cNvPicPr>
          <p:nvPr/>
        </p:nvPicPr>
        <p:blipFill>
          <a:blip r:embed="rId1"/>
          <a:stretch>
            <a:fillRect/>
          </a:stretch>
        </p:blipFill>
        <p:spPr>
          <a:xfrm>
            <a:off x="625435" y="2903934"/>
            <a:ext cx="2562939" cy="2562939"/>
          </a:xfrm>
          <a:prstGeom prst="rect">
            <a:avLst/>
          </a:prstGeom>
        </p:spPr>
      </p:pic>
      <p:pic>
        <p:nvPicPr>
          <p:cNvPr id="4" name="Image 1" descr="preencoded.png">    </p:cNvPr>
          <p:cNvPicPr>
            <a:picLocks noChangeAspect="1"/>
          </p:cNvPicPr>
          <p:nvPr/>
        </p:nvPicPr>
        <p:blipFill>
          <a:blip r:embed="rId2"/>
          <a:stretch>
            <a:fillRect/>
          </a:stretch>
        </p:blipFill>
        <p:spPr>
          <a:xfrm>
            <a:off x="3329583" y="2903934"/>
            <a:ext cx="2562939" cy="2562939"/>
          </a:xfrm>
          <a:prstGeom prst="rect">
            <a:avLst/>
          </a:prstGeom>
        </p:spPr>
      </p:pic>
      <p:pic>
        <p:nvPicPr>
          <p:cNvPr id="5" name="Image 2" descr="preencoded.png">    </p:cNvPr>
          <p:cNvPicPr>
            <a:picLocks noChangeAspect="1"/>
          </p:cNvPicPr>
          <p:nvPr/>
        </p:nvPicPr>
        <p:blipFill>
          <a:blip r:embed="rId3"/>
          <a:stretch>
            <a:fillRect/>
          </a:stretch>
        </p:blipFill>
        <p:spPr>
          <a:xfrm>
            <a:off x="6033730" y="2903934"/>
            <a:ext cx="2562939" cy="2562939"/>
          </a:xfrm>
          <a:prstGeom prst="rect">
            <a:avLst/>
          </a:prstGeom>
        </p:spPr>
      </p:pic>
      <p:pic>
        <p:nvPicPr>
          <p:cNvPr id="6" name="Image 3" descr="preencoded.png">    </p:cNvPr>
          <p:cNvPicPr>
            <a:picLocks noChangeAspect="1"/>
          </p:cNvPicPr>
          <p:nvPr/>
        </p:nvPicPr>
        <p:blipFill>
          <a:blip r:embed="rId4"/>
          <a:stretch>
            <a:fillRect/>
          </a:stretch>
        </p:blipFill>
        <p:spPr>
          <a:xfrm>
            <a:off x="8737878" y="2903934"/>
            <a:ext cx="2562939" cy="2562939"/>
          </a:xfrm>
          <a:prstGeom prst="rect">
            <a:avLst/>
          </a:prstGeom>
        </p:spPr>
      </p:pic>
      <p:pic>
        <p:nvPicPr>
          <p:cNvPr id="7" name="Image 4" descr="preencoded.png">    </p:cNvPr>
          <p:cNvPicPr>
            <a:picLocks noChangeAspect="1"/>
          </p:cNvPicPr>
          <p:nvPr/>
        </p:nvPicPr>
        <p:blipFill>
          <a:blip r:embed="rId5"/>
          <a:stretch>
            <a:fillRect/>
          </a:stretch>
        </p:blipFill>
        <p:spPr>
          <a:xfrm>
            <a:off x="11442025" y="2903934"/>
            <a:ext cx="2562939" cy="2562939"/>
          </a:xfrm>
          <a:prstGeom prst="rect">
            <a:avLst/>
          </a:prstGeom>
        </p:spPr>
      </p:pic>
      <p:sp>
        <p:nvSpPr>
          <p:cNvPr id="8" name="Text 1"/>
          <p:cNvSpPr/>
          <p:nvPr/>
        </p:nvSpPr>
        <p:spPr>
          <a:xfrm>
            <a:off x="617815" y="5780723"/>
            <a:ext cx="13394769" cy="564833"/>
          </a:xfrm>
          <a:prstGeom prst="rect">
            <a:avLst/>
          </a:prstGeom>
          <a:noFill/>
          <a:ln/>
        </p:spPr>
        <p:txBody>
          <a:bodyPr wrap="square" lIns="0" tIns="0" rIns="0" bIns="0" rtlCol="0" anchor="t"/>
          <a:lstStyle/>
          <a:p>
            <a:pPr algn="l" indent="0" marL="0">
              <a:lnSpc>
                <a:spcPts val="2200"/>
              </a:lnSpc>
              <a:buNone/>
            </a:pPr>
            <a:r>
              <a:rPr lang="en-US" sz="1350" dirty="0">
                <a:solidFill>
                  <a:srgbClr val="E2E6E9"/>
                </a:solidFill>
                <a:latin typeface="Merriweather" pitchFamily="34" charset="0"/>
                <a:ea typeface="Merriweather" pitchFamily="34" charset="-122"/>
                <a:cs typeface="Merriweather" pitchFamily="34" charset="-120"/>
              </a:rPr>
              <a:t>These case studies showcase innovative distribution strategies employed by various nonprofit organizations to reach their target audiences and fulfill their missions.</a:t>
            </a:r>
            <a:endParaRPr lang="en-US" sz="13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82347" y="537567"/>
            <a:ext cx="7779306" cy="1218486"/>
          </a:xfrm>
          <a:prstGeom prst="rect">
            <a:avLst/>
          </a:prstGeom>
          <a:noFill/>
          <a:ln/>
        </p:spPr>
        <p:txBody>
          <a:bodyPr wrap="square" lIns="0" tIns="0" rIns="0" bIns="0" rtlCol="0" anchor="t"/>
          <a:lstStyle/>
          <a:p>
            <a:pPr algn="l" indent="0" marL="0">
              <a:lnSpc>
                <a:spcPts val="4750"/>
              </a:lnSpc>
              <a:buNone/>
            </a:pPr>
            <a:r>
              <a:rPr lang="en-US" sz="3800" dirty="0">
                <a:solidFill>
                  <a:srgbClr val="F5F0F0"/>
                </a:solidFill>
                <a:latin typeface="Merriweather" pitchFamily="34" charset="0"/>
                <a:ea typeface="Merriweather" pitchFamily="34" charset="-122"/>
                <a:cs typeface="Merriweather" pitchFamily="34" charset="-120"/>
              </a:rPr>
              <a:t>Best Practices in Nonprofit Distribution</a:t>
            </a:r>
            <a:endParaRPr lang="en-US" sz="3800" dirty="0"/>
          </a:p>
        </p:txBody>
      </p:sp>
      <p:sp>
        <p:nvSpPr>
          <p:cNvPr id="4" name="Shape 1"/>
          <p:cNvSpPr/>
          <p:nvPr/>
        </p:nvSpPr>
        <p:spPr>
          <a:xfrm>
            <a:off x="682347" y="2267783"/>
            <a:ext cx="438626" cy="438626"/>
          </a:xfrm>
          <a:prstGeom prst="roundRect">
            <a:avLst>
              <a:gd name="adj" fmla="val 18669"/>
            </a:avLst>
          </a:prstGeom>
          <a:solidFill>
            <a:srgbClr val="003180"/>
          </a:solidFill>
          <a:ln w="7620">
            <a:solidFill>
              <a:srgbClr val="194A99"/>
            </a:solidFill>
            <a:prstDash val="solid"/>
          </a:ln>
        </p:spPr>
      </p:sp>
      <p:sp>
        <p:nvSpPr>
          <p:cNvPr id="5" name="Text 2"/>
          <p:cNvSpPr/>
          <p:nvPr/>
        </p:nvSpPr>
        <p:spPr>
          <a:xfrm>
            <a:off x="755452" y="2304336"/>
            <a:ext cx="292418" cy="36552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Merriweather" pitchFamily="34" charset="0"/>
                <a:ea typeface="Merriweather" pitchFamily="34" charset="-122"/>
                <a:cs typeface="Merriweather" pitchFamily="34" charset="-120"/>
              </a:rPr>
              <a:t>1</a:t>
            </a:r>
            <a:endParaRPr lang="en-US" sz="2300" dirty="0"/>
          </a:p>
        </p:txBody>
      </p:sp>
      <p:sp>
        <p:nvSpPr>
          <p:cNvPr id="6" name="Text 3"/>
          <p:cNvSpPr/>
          <p:nvPr/>
        </p:nvSpPr>
        <p:spPr>
          <a:xfrm>
            <a:off x="1315879" y="2267783"/>
            <a:ext cx="3302198" cy="304562"/>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Mission-Aligned Ownership</a:t>
            </a:r>
            <a:endParaRPr lang="en-US" sz="1900" dirty="0"/>
          </a:p>
        </p:txBody>
      </p:sp>
      <p:sp>
        <p:nvSpPr>
          <p:cNvPr id="7" name="Text 4"/>
          <p:cNvSpPr/>
          <p:nvPr/>
        </p:nvSpPr>
        <p:spPr>
          <a:xfrm>
            <a:off x="1315879" y="2689265"/>
            <a:ext cx="7145774" cy="623887"/>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Consider wholly or partially owning distribution channels to reflect the organization's mission and vision.</a:t>
            </a:r>
            <a:endParaRPr lang="en-US" sz="1500" dirty="0"/>
          </a:p>
        </p:txBody>
      </p:sp>
      <p:sp>
        <p:nvSpPr>
          <p:cNvPr id="8" name="Shape 5"/>
          <p:cNvSpPr/>
          <p:nvPr/>
        </p:nvSpPr>
        <p:spPr>
          <a:xfrm>
            <a:off x="682347" y="3727371"/>
            <a:ext cx="438626" cy="438626"/>
          </a:xfrm>
          <a:prstGeom prst="roundRect">
            <a:avLst>
              <a:gd name="adj" fmla="val 18669"/>
            </a:avLst>
          </a:prstGeom>
          <a:solidFill>
            <a:srgbClr val="003180"/>
          </a:solidFill>
          <a:ln w="7620">
            <a:solidFill>
              <a:srgbClr val="194A99"/>
            </a:solidFill>
            <a:prstDash val="solid"/>
          </a:ln>
        </p:spPr>
      </p:sp>
      <p:sp>
        <p:nvSpPr>
          <p:cNvPr id="9" name="Text 6"/>
          <p:cNvSpPr/>
          <p:nvPr/>
        </p:nvSpPr>
        <p:spPr>
          <a:xfrm>
            <a:off x="755452" y="3763923"/>
            <a:ext cx="292418" cy="36552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Merriweather" pitchFamily="34" charset="0"/>
                <a:ea typeface="Merriweather" pitchFamily="34" charset="-122"/>
                <a:cs typeface="Merriweather" pitchFamily="34" charset="-120"/>
              </a:rPr>
              <a:t>2</a:t>
            </a:r>
            <a:endParaRPr lang="en-US" sz="2300" dirty="0"/>
          </a:p>
        </p:txBody>
      </p:sp>
      <p:sp>
        <p:nvSpPr>
          <p:cNvPr id="10" name="Text 7"/>
          <p:cNvSpPr/>
          <p:nvPr/>
        </p:nvSpPr>
        <p:spPr>
          <a:xfrm>
            <a:off x="1315879" y="3727371"/>
            <a:ext cx="2457569" cy="304562"/>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Integrated Education</a:t>
            </a:r>
            <a:endParaRPr lang="en-US" sz="1900" dirty="0"/>
          </a:p>
        </p:txBody>
      </p:sp>
      <p:sp>
        <p:nvSpPr>
          <p:cNvPr id="11" name="Text 8"/>
          <p:cNvSpPr/>
          <p:nvPr/>
        </p:nvSpPr>
        <p:spPr>
          <a:xfrm>
            <a:off x="1315879" y="4148852"/>
            <a:ext cx="7145774" cy="623887"/>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Deliver prevention and public health education throughout the distribution process.</a:t>
            </a:r>
            <a:endParaRPr lang="en-US" sz="1500" dirty="0"/>
          </a:p>
        </p:txBody>
      </p:sp>
      <p:sp>
        <p:nvSpPr>
          <p:cNvPr id="12" name="Shape 9"/>
          <p:cNvSpPr/>
          <p:nvPr/>
        </p:nvSpPr>
        <p:spPr>
          <a:xfrm>
            <a:off x="682347" y="5186958"/>
            <a:ext cx="438626" cy="438626"/>
          </a:xfrm>
          <a:prstGeom prst="roundRect">
            <a:avLst>
              <a:gd name="adj" fmla="val 18669"/>
            </a:avLst>
          </a:prstGeom>
          <a:solidFill>
            <a:srgbClr val="003180"/>
          </a:solidFill>
          <a:ln w="7620">
            <a:solidFill>
              <a:srgbClr val="194A99"/>
            </a:solidFill>
            <a:prstDash val="solid"/>
          </a:ln>
        </p:spPr>
      </p:sp>
      <p:sp>
        <p:nvSpPr>
          <p:cNvPr id="13" name="Text 10"/>
          <p:cNvSpPr/>
          <p:nvPr/>
        </p:nvSpPr>
        <p:spPr>
          <a:xfrm>
            <a:off x="755452" y="5223510"/>
            <a:ext cx="292418" cy="36552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Merriweather" pitchFamily="34" charset="0"/>
                <a:ea typeface="Merriweather" pitchFamily="34" charset="-122"/>
                <a:cs typeface="Merriweather" pitchFamily="34" charset="-120"/>
              </a:rPr>
              <a:t>3</a:t>
            </a:r>
            <a:endParaRPr lang="en-US" sz="2300" dirty="0"/>
          </a:p>
        </p:txBody>
      </p:sp>
      <p:sp>
        <p:nvSpPr>
          <p:cNvPr id="14" name="Text 11"/>
          <p:cNvSpPr/>
          <p:nvPr/>
        </p:nvSpPr>
        <p:spPr>
          <a:xfrm>
            <a:off x="1315879" y="5186958"/>
            <a:ext cx="2761417" cy="304562"/>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Community Adaptation</a:t>
            </a:r>
            <a:endParaRPr lang="en-US" sz="1900" dirty="0"/>
          </a:p>
        </p:txBody>
      </p:sp>
      <p:sp>
        <p:nvSpPr>
          <p:cNvPr id="15" name="Text 12"/>
          <p:cNvSpPr/>
          <p:nvPr/>
        </p:nvSpPr>
        <p:spPr>
          <a:xfrm>
            <a:off x="1315879" y="5608439"/>
            <a:ext cx="7145774" cy="623887"/>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Be willing to adapt strategies based on community needs and evaluation results.</a:t>
            </a:r>
            <a:endParaRPr lang="en-US" sz="1500" dirty="0"/>
          </a:p>
        </p:txBody>
      </p:sp>
      <p:sp>
        <p:nvSpPr>
          <p:cNvPr id="16" name="Shape 13"/>
          <p:cNvSpPr/>
          <p:nvPr/>
        </p:nvSpPr>
        <p:spPr>
          <a:xfrm>
            <a:off x="682347" y="6646545"/>
            <a:ext cx="438626" cy="438626"/>
          </a:xfrm>
          <a:prstGeom prst="roundRect">
            <a:avLst>
              <a:gd name="adj" fmla="val 18669"/>
            </a:avLst>
          </a:prstGeom>
          <a:solidFill>
            <a:srgbClr val="003180"/>
          </a:solidFill>
          <a:ln w="7620">
            <a:solidFill>
              <a:srgbClr val="194A99"/>
            </a:solidFill>
            <a:prstDash val="solid"/>
          </a:ln>
        </p:spPr>
      </p:sp>
      <p:sp>
        <p:nvSpPr>
          <p:cNvPr id="17" name="Text 14"/>
          <p:cNvSpPr/>
          <p:nvPr/>
        </p:nvSpPr>
        <p:spPr>
          <a:xfrm>
            <a:off x="755452" y="6683097"/>
            <a:ext cx="292418" cy="36552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Merriweather" pitchFamily="34" charset="0"/>
                <a:ea typeface="Merriweather" pitchFamily="34" charset="-122"/>
                <a:cs typeface="Merriweather" pitchFamily="34" charset="-120"/>
              </a:rPr>
              <a:t>4</a:t>
            </a:r>
            <a:endParaRPr lang="en-US" sz="2300" dirty="0"/>
          </a:p>
        </p:txBody>
      </p:sp>
      <p:sp>
        <p:nvSpPr>
          <p:cNvPr id="18" name="Text 15"/>
          <p:cNvSpPr/>
          <p:nvPr/>
        </p:nvSpPr>
        <p:spPr>
          <a:xfrm>
            <a:off x="1315879" y="6646545"/>
            <a:ext cx="2437090" cy="304562"/>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Revenue Generation</a:t>
            </a:r>
            <a:endParaRPr lang="en-US" sz="1900" dirty="0"/>
          </a:p>
        </p:txBody>
      </p:sp>
      <p:sp>
        <p:nvSpPr>
          <p:cNvPr id="19" name="Text 16"/>
          <p:cNvSpPr/>
          <p:nvPr/>
        </p:nvSpPr>
        <p:spPr>
          <a:xfrm>
            <a:off x="1315879" y="7068026"/>
            <a:ext cx="7145774" cy="623887"/>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Create additional revenue streams to reduce funding burdens on the organization.</a:t>
            </a: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61008" y="661511"/>
            <a:ext cx="7794784" cy="1204436"/>
          </a:xfrm>
          <a:prstGeom prst="rect">
            <a:avLst/>
          </a:prstGeom>
          <a:noFill/>
          <a:ln/>
        </p:spPr>
        <p:txBody>
          <a:bodyPr wrap="square" lIns="0" tIns="0" rIns="0" bIns="0" rtlCol="0" anchor="t"/>
          <a:lstStyle/>
          <a:p>
            <a:pPr algn="l" indent="0" marL="0">
              <a:lnSpc>
                <a:spcPts val="4700"/>
              </a:lnSpc>
              <a:buNone/>
            </a:pPr>
            <a:r>
              <a:rPr lang="en-US" sz="3750" dirty="0">
                <a:solidFill>
                  <a:srgbClr val="F5F0F0"/>
                </a:solidFill>
                <a:latin typeface="Merriweather" pitchFamily="34" charset="0"/>
                <a:ea typeface="Merriweather" pitchFamily="34" charset="-122"/>
                <a:cs typeface="Merriweather" pitchFamily="34" charset="-120"/>
              </a:rPr>
              <a:t>Leveraging Partnerships in Distribution</a:t>
            </a:r>
            <a:endParaRPr lang="en-US" sz="3750" dirty="0"/>
          </a:p>
        </p:txBody>
      </p:sp>
      <p:pic>
        <p:nvPicPr>
          <p:cNvPr id="4" name="Image 1" descr="preencoded.png">    </p:cNvPr>
          <p:cNvPicPr>
            <a:picLocks noChangeAspect="1"/>
          </p:cNvPicPr>
          <p:nvPr/>
        </p:nvPicPr>
        <p:blipFill>
          <a:blip r:embed="rId2"/>
          <a:stretch>
            <a:fillRect/>
          </a:stretch>
        </p:blipFill>
        <p:spPr>
          <a:xfrm>
            <a:off x="6161008" y="2155031"/>
            <a:ext cx="963692" cy="1156454"/>
          </a:xfrm>
          <a:prstGeom prst="rect">
            <a:avLst/>
          </a:prstGeom>
        </p:spPr>
      </p:pic>
      <p:sp>
        <p:nvSpPr>
          <p:cNvPr id="5" name="Text 1"/>
          <p:cNvSpPr/>
          <p:nvPr/>
        </p:nvSpPr>
        <p:spPr>
          <a:xfrm>
            <a:off x="7413784" y="2347674"/>
            <a:ext cx="2409349"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Collaborative Events</a:t>
            </a:r>
            <a:endParaRPr lang="en-US" sz="1850" dirty="0"/>
          </a:p>
        </p:txBody>
      </p:sp>
      <p:sp>
        <p:nvSpPr>
          <p:cNvPr id="6" name="Text 2"/>
          <p:cNvSpPr/>
          <p:nvPr/>
        </p:nvSpPr>
        <p:spPr>
          <a:xfrm>
            <a:off x="7413784" y="2764512"/>
            <a:ext cx="6542008" cy="308372"/>
          </a:xfrm>
          <a:prstGeom prst="rect">
            <a:avLst/>
          </a:prstGeom>
          <a:noFill/>
          <a:ln/>
        </p:spPr>
        <p:txBody>
          <a:bodyPr wrap="non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Team with other organizations to create shareable customer bases</a:t>
            </a:r>
            <a:endParaRPr lang="en-US" sz="1500" dirty="0"/>
          </a:p>
        </p:txBody>
      </p:sp>
      <p:pic>
        <p:nvPicPr>
          <p:cNvPr id="7" name="Image 2" descr="preencoded.png">    </p:cNvPr>
          <p:cNvPicPr>
            <a:picLocks noChangeAspect="1"/>
          </p:cNvPicPr>
          <p:nvPr/>
        </p:nvPicPr>
        <p:blipFill>
          <a:blip r:embed="rId3"/>
          <a:stretch>
            <a:fillRect/>
          </a:stretch>
        </p:blipFill>
        <p:spPr>
          <a:xfrm>
            <a:off x="6161008" y="3311485"/>
            <a:ext cx="963692" cy="1418868"/>
          </a:xfrm>
          <a:prstGeom prst="rect">
            <a:avLst/>
          </a:prstGeom>
        </p:spPr>
      </p:pic>
      <p:sp>
        <p:nvSpPr>
          <p:cNvPr id="8" name="Text 3"/>
          <p:cNvSpPr/>
          <p:nvPr/>
        </p:nvSpPr>
        <p:spPr>
          <a:xfrm>
            <a:off x="7413784" y="3504128"/>
            <a:ext cx="3170753"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Supply Chain Relationships</a:t>
            </a:r>
            <a:endParaRPr lang="en-US" sz="1850" dirty="0"/>
          </a:p>
        </p:txBody>
      </p:sp>
      <p:sp>
        <p:nvSpPr>
          <p:cNvPr id="9" name="Text 4"/>
          <p:cNvSpPr/>
          <p:nvPr/>
        </p:nvSpPr>
        <p:spPr>
          <a:xfrm>
            <a:off x="7413784" y="3920966"/>
            <a:ext cx="6542008" cy="61674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Build solid relationships with supply chain members for greater efficiencies</a:t>
            </a:r>
            <a:endParaRPr lang="en-US" sz="1500" dirty="0"/>
          </a:p>
        </p:txBody>
      </p:sp>
      <p:pic>
        <p:nvPicPr>
          <p:cNvPr id="10" name="Image 3" descr="preencoded.png">    </p:cNvPr>
          <p:cNvPicPr>
            <a:picLocks noChangeAspect="1"/>
          </p:cNvPicPr>
          <p:nvPr/>
        </p:nvPicPr>
        <p:blipFill>
          <a:blip r:embed="rId4"/>
          <a:stretch>
            <a:fillRect/>
          </a:stretch>
        </p:blipFill>
        <p:spPr>
          <a:xfrm>
            <a:off x="6161008" y="4730353"/>
            <a:ext cx="963692" cy="1418868"/>
          </a:xfrm>
          <a:prstGeom prst="rect">
            <a:avLst/>
          </a:prstGeom>
        </p:spPr>
      </p:pic>
      <p:sp>
        <p:nvSpPr>
          <p:cNvPr id="11" name="Text 5"/>
          <p:cNvSpPr/>
          <p:nvPr/>
        </p:nvSpPr>
        <p:spPr>
          <a:xfrm>
            <a:off x="7413784" y="4922996"/>
            <a:ext cx="2656403"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Innovative Approaches</a:t>
            </a:r>
            <a:endParaRPr lang="en-US" sz="1850" dirty="0"/>
          </a:p>
        </p:txBody>
      </p:sp>
      <p:sp>
        <p:nvSpPr>
          <p:cNvPr id="12" name="Text 6"/>
          <p:cNvSpPr/>
          <p:nvPr/>
        </p:nvSpPr>
        <p:spPr>
          <a:xfrm>
            <a:off x="7413784" y="5339834"/>
            <a:ext cx="6542008" cy="61674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Foster willingness to try new distribution methods or break conventions</a:t>
            </a:r>
            <a:endParaRPr lang="en-US" sz="1500" dirty="0"/>
          </a:p>
        </p:txBody>
      </p:sp>
      <p:pic>
        <p:nvPicPr>
          <p:cNvPr id="13" name="Image 4" descr="preencoded.png">    </p:cNvPr>
          <p:cNvPicPr>
            <a:picLocks noChangeAspect="1"/>
          </p:cNvPicPr>
          <p:nvPr/>
        </p:nvPicPr>
        <p:blipFill>
          <a:blip r:embed="rId5"/>
          <a:stretch>
            <a:fillRect/>
          </a:stretch>
        </p:blipFill>
        <p:spPr>
          <a:xfrm>
            <a:off x="6161008" y="6149221"/>
            <a:ext cx="963692" cy="1418868"/>
          </a:xfrm>
          <a:prstGeom prst="rect">
            <a:avLst/>
          </a:prstGeom>
        </p:spPr>
      </p:pic>
      <p:sp>
        <p:nvSpPr>
          <p:cNvPr id="14" name="Text 7"/>
          <p:cNvSpPr/>
          <p:nvPr/>
        </p:nvSpPr>
        <p:spPr>
          <a:xfrm>
            <a:off x="7413784" y="6341864"/>
            <a:ext cx="2740938" cy="301228"/>
          </a:xfrm>
          <a:prstGeom prst="rect">
            <a:avLst/>
          </a:prstGeom>
          <a:noFill/>
          <a:ln/>
        </p:spPr>
        <p:txBody>
          <a:bodyPr wrap="none" lIns="0" tIns="0" rIns="0" bIns="0" rtlCol="0" anchor="t"/>
          <a:lstStyle/>
          <a:p>
            <a:pPr algn="l"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Technology Integration</a:t>
            </a:r>
            <a:endParaRPr lang="en-US" sz="1850" dirty="0"/>
          </a:p>
        </p:txBody>
      </p:sp>
      <p:sp>
        <p:nvSpPr>
          <p:cNvPr id="15" name="Text 8"/>
          <p:cNvSpPr/>
          <p:nvPr/>
        </p:nvSpPr>
        <p:spPr>
          <a:xfrm>
            <a:off x="7413784" y="6758702"/>
            <a:ext cx="6542008" cy="61674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Utilize various tools and technologies to accomplish distribution and retail goals</a:t>
            </a:r>
            <a:endParaRPr lang="en-US" sz="1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63798" y="1127403"/>
            <a:ext cx="11079242"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Measuring Distribution Effectiveness</a:t>
            </a:r>
            <a:endParaRPr lang="en-US" sz="4850" dirty="0"/>
          </a:p>
        </p:txBody>
      </p:sp>
      <p:sp>
        <p:nvSpPr>
          <p:cNvPr id="3" name="Text 1"/>
          <p:cNvSpPr/>
          <p:nvPr/>
        </p:nvSpPr>
        <p:spPr>
          <a:xfrm>
            <a:off x="1601629" y="2815590"/>
            <a:ext cx="3085386" cy="385524"/>
          </a:xfrm>
          <a:prstGeom prst="rect">
            <a:avLst/>
          </a:prstGeom>
          <a:noFill/>
          <a:ln/>
        </p:spPr>
        <p:txBody>
          <a:bodyPr wrap="none" lIns="0" tIns="0" rIns="0" bIns="0" rtlCol="0" anchor="t"/>
          <a:lstStyle/>
          <a:p>
            <a:pPr algn="r"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Set Objectives</a:t>
            </a:r>
            <a:endParaRPr lang="en-US" sz="2400" dirty="0"/>
          </a:p>
        </p:txBody>
      </p:sp>
      <p:sp>
        <p:nvSpPr>
          <p:cNvPr id="4" name="Text 2"/>
          <p:cNvSpPr/>
          <p:nvPr/>
        </p:nvSpPr>
        <p:spPr>
          <a:xfrm>
            <a:off x="863798" y="3349109"/>
            <a:ext cx="3823216" cy="789622"/>
          </a:xfrm>
          <a:prstGeom prst="rect">
            <a:avLst/>
          </a:prstGeom>
          <a:noFill/>
          <a:ln/>
        </p:spPr>
        <p:txBody>
          <a:bodyPr wrap="square" lIns="0" tIns="0" rIns="0" bIns="0" rtlCol="0" anchor="t"/>
          <a:lstStyle/>
          <a:p>
            <a:pPr algn="r"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Establish clear goals for distribution channels</a:t>
            </a:r>
            <a:endParaRPr lang="en-US" sz="1900" dirty="0"/>
          </a:p>
        </p:txBody>
      </p:sp>
      <p:pic>
        <p:nvPicPr>
          <p:cNvPr id="5" name="Image 0" descr="preencoded.png">    </p:cNvPr>
          <p:cNvPicPr>
            <a:picLocks noChangeAspect="1"/>
          </p:cNvPicPr>
          <p:nvPr/>
        </p:nvPicPr>
        <p:blipFill>
          <a:blip r:embed="rId1"/>
          <a:stretch>
            <a:fillRect/>
          </a:stretch>
        </p:blipFill>
        <p:spPr>
          <a:xfrm>
            <a:off x="5057180" y="2489240"/>
            <a:ext cx="4515922" cy="4515922"/>
          </a:xfrm>
          <a:prstGeom prst="rect">
            <a:avLst/>
          </a:prstGeom>
        </p:spPr>
      </p:pic>
      <p:sp>
        <p:nvSpPr>
          <p:cNvPr id="6" name="Text 3"/>
          <p:cNvSpPr/>
          <p:nvPr/>
        </p:nvSpPr>
        <p:spPr>
          <a:xfrm>
            <a:off x="6030516" y="3381256"/>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1</a:t>
            </a:r>
            <a:endParaRPr lang="en-US" sz="2900" dirty="0"/>
          </a:p>
        </p:txBody>
      </p:sp>
      <p:sp>
        <p:nvSpPr>
          <p:cNvPr id="7" name="Text 4"/>
          <p:cNvSpPr/>
          <p:nvPr/>
        </p:nvSpPr>
        <p:spPr>
          <a:xfrm>
            <a:off x="9943267" y="2392323"/>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Define Metrics</a:t>
            </a:r>
            <a:endParaRPr lang="en-US" sz="2400" dirty="0"/>
          </a:p>
        </p:txBody>
      </p:sp>
      <p:sp>
        <p:nvSpPr>
          <p:cNvPr id="8" name="Text 5"/>
          <p:cNvSpPr/>
          <p:nvPr/>
        </p:nvSpPr>
        <p:spPr>
          <a:xfrm>
            <a:off x="9943267" y="2925842"/>
            <a:ext cx="3823335" cy="789622"/>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Determine Key Performance Indicators (KPIs)</a:t>
            </a:r>
            <a:endParaRPr lang="en-US" sz="1900" dirty="0"/>
          </a:p>
        </p:txBody>
      </p:sp>
      <p:pic>
        <p:nvPicPr>
          <p:cNvPr id="9" name="Image 1" descr="preencoded.png">    </p:cNvPr>
          <p:cNvPicPr>
            <a:picLocks noChangeAspect="1"/>
          </p:cNvPicPr>
          <p:nvPr/>
        </p:nvPicPr>
        <p:blipFill>
          <a:blip r:embed="rId2"/>
          <a:stretch>
            <a:fillRect/>
          </a:stretch>
        </p:blipFill>
        <p:spPr>
          <a:xfrm>
            <a:off x="5057180" y="2489240"/>
            <a:ext cx="4515922" cy="4515922"/>
          </a:xfrm>
          <a:prstGeom prst="rect">
            <a:avLst/>
          </a:prstGeom>
        </p:spPr>
      </p:pic>
      <p:sp>
        <p:nvSpPr>
          <p:cNvPr id="10" name="Text 6"/>
          <p:cNvSpPr/>
          <p:nvPr/>
        </p:nvSpPr>
        <p:spPr>
          <a:xfrm>
            <a:off x="7870031" y="3119438"/>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2</a:t>
            </a:r>
            <a:endParaRPr lang="en-US" sz="2900" dirty="0"/>
          </a:p>
        </p:txBody>
      </p:sp>
      <p:sp>
        <p:nvSpPr>
          <p:cNvPr id="11" name="Text 7"/>
          <p:cNvSpPr/>
          <p:nvPr/>
        </p:nvSpPr>
        <p:spPr>
          <a:xfrm>
            <a:off x="10066734" y="4085630"/>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Collect Data</a:t>
            </a:r>
            <a:endParaRPr lang="en-US" sz="2400" dirty="0"/>
          </a:p>
        </p:txBody>
      </p:sp>
      <p:sp>
        <p:nvSpPr>
          <p:cNvPr id="12" name="Text 8"/>
          <p:cNvSpPr/>
          <p:nvPr/>
        </p:nvSpPr>
        <p:spPr>
          <a:xfrm>
            <a:off x="10066734" y="4619149"/>
            <a:ext cx="3699867" cy="789622"/>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Gather relevant information on channel performance</a:t>
            </a:r>
            <a:endParaRPr lang="en-US" sz="1900" dirty="0"/>
          </a:p>
        </p:txBody>
      </p:sp>
      <p:pic>
        <p:nvPicPr>
          <p:cNvPr id="13" name="Image 2" descr="preencoded.png">    </p:cNvPr>
          <p:cNvPicPr>
            <a:picLocks noChangeAspect="1"/>
          </p:cNvPicPr>
          <p:nvPr/>
        </p:nvPicPr>
        <p:blipFill>
          <a:blip r:embed="rId3"/>
          <a:stretch>
            <a:fillRect/>
          </a:stretch>
        </p:blipFill>
        <p:spPr>
          <a:xfrm>
            <a:off x="5057180" y="2489240"/>
            <a:ext cx="4515922" cy="4515922"/>
          </a:xfrm>
          <a:prstGeom prst="rect">
            <a:avLst/>
          </a:prstGeom>
        </p:spPr>
      </p:pic>
      <p:sp>
        <p:nvSpPr>
          <p:cNvPr id="14" name="Text 9"/>
          <p:cNvSpPr/>
          <p:nvPr/>
        </p:nvSpPr>
        <p:spPr>
          <a:xfrm>
            <a:off x="8687395" y="4787979"/>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3</a:t>
            </a:r>
            <a:endParaRPr lang="en-US" sz="2900" dirty="0"/>
          </a:p>
        </p:txBody>
      </p:sp>
      <p:sp>
        <p:nvSpPr>
          <p:cNvPr id="15" name="Text 10"/>
          <p:cNvSpPr/>
          <p:nvPr/>
        </p:nvSpPr>
        <p:spPr>
          <a:xfrm>
            <a:off x="9943267" y="5778937"/>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Analyze Results</a:t>
            </a:r>
            <a:endParaRPr lang="en-US" sz="2400" dirty="0"/>
          </a:p>
        </p:txBody>
      </p:sp>
      <p:sp>
        <p:nvSpPr>
          <p:cNvPr id="16" name="Text 11"/>
          <p:cNvSpPr/>
          <p:nvPr/>
        </p:nvSpPr>
        <p:spPr>
          <a:xfrm>
            <a:off x="9943267" y="6312456"/>
            <a:ext cx="3823335" cy="789622"/>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Evaluate data to inform decision-making</a:t>
            </a:r>
            <a:endParaRPr lang="en-US" sz="1900" dirty="0"/>
          </a:p>
        </p:txBody>
      </p:sp>
      <p:pic>
        <p:nvPicPr>
          <p:cNvPr id="17" name="Image 3" descr="preencoded.png">    </p:cNvPr>
          <p:cNvPicPr>
            <a:picLocks noChangeAspect="1"/>
          </p:cNvPicPr>
          <p:nvPr/>
        </p:nvPicPr>
        <p:blipFill>
          <a:blip r:embed="rId4"/>
          <a:stretch>
            <a:fillRect/>
          </a:stretch>
        </p:blipFill>
        <p:spPr>
          <a:xfrm>
            <a:off x="5057180" y="2489240"/>
            <a:ext cx="4515922" cy="4515922"/>
          </a:xfrm>
          <a:prstGeom prst="rect">
            <a:avLst/>
          </a:prstGeom>
        </p:spPr>
      </p:pic>
      <p:sp>
        <p:nvSpPr>
          <p:cNvPr id="18" name="Text 12"/>
          <p:cNvSpPr/>
          <p:nvPr/>
        </p:nvSpPr>
        <p:spPr>
          <a:xfrm>
            <a:off x="7353062" y="6081117"/>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4</a:t>
            </a:r>
            <a:endParaRPr lang="en-US" sz="2900" dirty="0"/>
          </a:p>
        </p:txBody>
      </p:sp>
      <p:sp>
        <p:nvSpPr>
          <p:cNvPr id="19" name="Text 13"/>
          <p:cNvSpPr/>
          <p:nvPr/>
        </p:nvSpPr>
        <p:spPr>
          <a:xfrm>
            <a:off x="1601629" y="5355550"/>
            <a:ext cx="3085386" cy="385524"/>
          </a:xfrm>
          <a:prstGeom prst="rect">
            <a:avLst/>
          </a:prstGeom>
          <a:noFill/>
          <a:ln/>
        </p:spPr>
        <p:txBody>
          <a:bodyPr wrap="none" lIns="0" tIns="0" rIns="0" bIns="0" rtlCol="0" anchor="t"/>
          <a:lstStyle/>
          <a:p>
            <a:pPr algn="r"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Adjust Strategies</a:t>
            </a:r>
            <a:endParaRPr lang="en-US" sz="2400" dirty="0"/>
          </a:p>
        </p:txBody>
      </p:sp>
      <p:sp>
        <p:nvSpPr>
          <p:cNvPr id="20" name="Text 14"/>
          <p:cNvSpPr/>
          <p:nvPr/>
        </p:nvSpPr>
        <p:spPr>
          <a:xfrm>
            <a:off x="863798" y="5889069"/>
            <a:ext cx="3823216" cy="789622"/>
          </a:xfrm>
          <a:prstGeom prst="rect">
            <a:avLst/>
          </a:prstGeom>
          <a:noFill/>
          <a:ln/>
        </p:spPr>
        <p:txBody>
          <a:bodyPr wrap="square" lIns="0" tIns="0" rIns="0" bIns="0" rtlCol="0" anchor="t"/>
          <a:lstStyle/>
          <a:p>
            <a:pPr algn="r"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Refine distribution approaches based on insights</a:t>
            </a:r>
            <a:endParaRPr lang="en-US" sz="1900" dirty="0"/>
          </a:p>
        </p:txBody>
      </p:sp>
      <p:pic>
        <p:nvPicPr>
          <p:cNvPr id="21" name="Image 4" descr="preencoded.png">    </p:cNvPr>
          <p:cNvPicPr>
            <a:picLocks noChangeAspect="1"/>
          </p:cNvPicPr>
          <p:nvPr/>
        </p:nvPicPr>
        <p:blipFill>
          <a:blip r:embed="rId5"/>
          <a:stretch>
            <a:fillRect/>
          </a:stretch>
        </p:blipFill>
        <p:spPr>
          <a:xfrm>
            <a:off x="5057180" y="2489240"/>
            <a:ext cx="4515922" cy="4515922"/>
          </a:xfrm>
          <a:prstGeom prst="rect">
            <a:avLst/>
          </a:prstGeom>
        </p:spPr>
      </p:pic>
      <p:sp>
        <p:nvSpPr>
          <p:cNvPr id="22" name="Text 15"/>
          <p:cNvSpPr/>
          <p:nvPr/>
        </p:nvSpPr>
        <p:spPr>
          <a:xfrm>
            <a:off x="5711071" y="5211604"/>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5</a:t>
            </a:r>
            <a:endParaRPr lang="en-US" sz="2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76963" y="750570"/>
            <a:ext cx="7762875" cy="1233011"/>
          </a:xfrm>
          <a:prstGeom prst="rect">
            <a:avLst/>
          </a:prstGeom>
          <a:noFill/>
          <a:ln/>
        </p:spPr>
        <p:txBody>
          <a:bodyPr wrap="square" lIns="0" tIns="0" rIns="0" bIns="0" rtlCol="0" anchor="t"/>
          <a:lstStyle/>
          <a:p>
            <a:pPr algn="l" indent="0" marL="0">
              <a:lnSpc>
                <a:spcPts val="4850"/>
              </a:lnSpc>
              <a:buNone/>
            </a:pPr>
            <a:r>
              <a:rPr lang="en-US" sz="3850" dirty="0">
                <a:solidFill>
                  <a:srgbClr val="F5F0F0"/>
                </a:solidFill>
                <a:latin typeface="Merriweather" pitchFamily="34" charset="0"/>
                <a:ea typeface="Merriweather" pitchFamily="34" charset="-122"/>
                <a:cs typeface="Merriweather" pitchFamily="34" charset="-120"/>
              </a:rPr>
              <a:t>Key Performance Indicators (KPIs) for Nonprofits</a:t>
            </a:r>
            <a:endParaRPr lang="en-US" sz="3850" dirty="0"/>
          </a:p>
        </p:txBody>
      </p:sp>
      <p:sp>
        <p:nvSpPr>
          <p:cNvPr id="4" name="Shape 1"/>
          <p:cNvSpPr/>
          <p:nvPr/>
        </p:nvSpPr>
        <p:spPr>
          <a:xfrm>
            <a:off x="6176963" y="2279452"/>
            <a:ext cx="7762875" cy="1151930"/>
          </a:xfrm>
          <a:prstGeom prst="roundRect">
            <a:avLst>
              <a:gd name="adj" fmla="val 7194"/>
            </a:avLst>
          </a:prstGeom>
          <a:solidFill>
            <a:srgbClr val="003180"/>
          </a:solidFill>
          <a:ln w="7620">
            <a:solidFill>
              <a:srgbClr val="194A99"/>
            </a:solidFill>
            <a:prstDash val="solid"/>
          </a:ln>
        </p:spPr>
      </p:sp>
      <p:sp>
        <p:nvSpPr>
          <p:cNvPr id="5" name="Text 2"/>
          <p:cNvSpPr/>
          <p:nvPr/>
        </p:nvSpPr>
        <p:spPr>
          <a:xfrm>
            <a:off x="6381869" y="2484358"/>
            <a:ext cx="2664023" cy="308134"/>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Quantitative Measures</a:t>
            </a:r>
            <a:endParaRPr lang="en-US" sz="1900" dirty="0"/>
          </a:p>
        </p:txBody>
      </p:sp>
      <p:sp>
        <p:nvSpPr>
          <p:cNvPr id="6" name="Text 3"/>
          <p:cNvSpPr/>
          <p:nvPr/>
        </p:nvSpPr>
        <p:spPr>
          <a:xfrm>
            <a:off x="6381869" y="2910840"/>
            <a:ext cx="7353062" cy="315635"/>
          </a:xfrm>
          <a:prstGeom prst="rect">
            <a:avLst/>
          </a:prstGeom>
          <a:noFill/>
          <a:ln/>
        </p:spPr>
        <p:txBody>
          <a:bodyPr wrap="none" lIns="0" tIns="0" rIns="0" bIns="0" rtlCol="0" anchor="t"/>
          <a:lstStyle/>
          <a:p>
            <a:pPr algn="l" indent="0" marL="0">
              <a:lnSpc>
                <a:spcPts val="2450"/>
              </a:lnSpc>
              <a:buNone/>
            </a:pPr>
            <a:r>
              <a:rPr lang="en-US" sz="1550" dirty="0">
                <a:solidFill>
                  <a:srgbClr val="E2E6E9"/>
                </a:solidFill>
                <a:latin typeface="Merriweather" pitchFamily="34" charset="0"/>
                <a:ea typeface="Merriweather" pitchFamily="34" charset="-122"/>
                <a:cs typeface="Merriweather" pitchFamily="34" charset="-120"/>
              </a:rPr>
              <a:t>Number of people reached, engagement rates, conversion rates</a:t>
            </a:r>
            <a:endParaRPr lang="en-US" sz="1550" dirty="0"/>
          </a:p>
        </p:txBody>
      </p:sp>
      <p:sp>
        <p:nvSpPr>
          <p:cNvPr id="7" name="Shape 4"/>
          <p:cNvSpPr/>
          <p:nvPr/>
        </p:nvSpPr>
        <p:spPr>
          <a:xfrm>
            <a:off x="6176963" y="3628668"/>
            <a:ext cx="7762875" cy="1151930"/>
          </a:xfrm>
          <a:prstGeom prst="roundRect">
            <a:avLst>
              <a:gd name="adj" fmla="val 7194"/>
            </a:avLst>
          </a:prstGeom>
          <a:solidFill>
            <a:srgbClr val="003180"/>
          </a:solidFill>
          <a:ln w="7620">
            <a:solidFill>
              <a:srgbClr val="194A99"/>
            </a:solidFill>
            <a:prstDash val="solid"/>
          </a:ln>
        </p:spPr>
      </p:sp>
      <p:sp>
        <p:nvSpPr>
          <p:cNvPr id="8" name="Text 5"/>
          <p:cNvSpPr/>
          <p:nvPr/>
        </p:nvSpPr>
        <p:spPr>
          <a:xfrm>
            <a:off x="6381869" y="3833574"/>
            <a:ext cx="2484596" cy="308134"/>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Qualitative Measures</a:t>
            </a:r>
            <a:endParaRPr lang="en-US" sz="1900" dirty="0"/>
          </a:p>
        </p:txBody>
      </p:sp>
      <p:sp>
        <p:nvSpPr>
          <p:cNvPr id="9" name="Text 6"/>
          <p:cNvSpPr/>
          <p:nvPr/>
        </p:nvSpPr>
        <p:spPr>
          <a:xfrm>
            <a:off x="6381869" y="4260056"/>
            <a:ext cx="7353062" cy="315635"/>
          </a:xfrm>
          <a:prstGeom prst="rect">
            <a:avLst/>
          </a:prstGeom>
          <a:noFill/>
          <a:ln/>
        </p:spPr>
        <p:txBody>
          <a:bodyPr wrap="none" lIns="0" tIns="0" rIns="0" bIns="0" rtlCol="0" anchor="t"/>
          <a:lstStyle/>
          <a:p>
            <a:pPr algn="l" indent="0" marL="0">
              <a:lnSpc>
                <a:spcPts val="2450"/>
              </a:lnSpc>
              <a:buNone/>
            </a:pPr>
            <a:r>
              <a:rPr lang="en-US" sz="1550" dirty="0">
                <a:solidFill>
                  <a:srgbClr val="E2E6E9"/>
                </a:solidFill>
                <a:latin typeface="Merriweather" pitchFamily="34" charset="0"/>
                <a:ea typeface="Merriweather" pitchFamily="34" charset="-122"/>
                <a:cs typeface="Merriweather" pitchFamily="34" charset="-120"/>
              </a:rPr>
              <a:t>Stakeholder feedback, client testimonials, community impact stories</a:t>
            </a:r>
            <a:endParaRPr lang="en-US" sz="1550" dirty="0"/>
          </a:p>
        </p:txBody>
      </p:sp>
      <p:sp>
        <p:nvSpPr>
          <p:cNvPr id="10" name="Shape 7"/>
          <p:cNvSpPr/>
          <p:nvPr/>
        </p:nvSpPr>
        <p:spPr>
          <a:xfrm>
            <a:off x="6176963" y="4977884"/>
            <a:ext cx="7762875" cy="1151930"/>
          </a:xfrm>
          <a:prstGeom prst="roundRect">
            <a:avLst>
              <a:gd name="adj" fmla="val 7194"/>
            </a:avLst>
          </a:prstGeom>
          <a:solidFill>
            <a:srgbClr val="003180"/>
          </a:solidFill>
          <a:ln w="7620">
            <a:solidFill>
              <a:srgbClr val="194A99"/>
            </a:solidFill>
            <a:prstDash val="solid"/>
          </a:ln>
        </p:spPr>
      </p:sp>
      <p:sp>
        <p:nvSpPr>
          <p:cNvPr id="11" name="Text 8"/>
          <p:cNvSpPr/>
          <p:nvPr/>
        </p:nvSpPr>
        <p:spPr>
          <a:xfrm>
            <a:off x="6381869" y="5182791"/>
            <a:ext cx="3018234" cy="308134"/>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Organizational Outcomes</a:t>
            </a:r>
            <a:endParaRPr lang="en-US" sz="1900" dirty="0"/>
          </a:p>
        </p:txBody>
      </p:sp>
      <p:sp>
        <p:nvSpPr>
          <p:cNvPr id="12" name="Text 9"/>
          <p:cNvSpPr/>
          <p:nvPr/>
        </p:nvSpPr>
        <p:spPr>
          <a:xfrm>
            <a:off x="6381869" y="5609273"/>
            <a:ext cx="7353062" cy="315635"/>
          </a:xfrm>
          <a:prstGeom prst="rect">
            <a:avLst/>
          </a:prstGeom>
          <a:noFill/>
          <a:ln/>
        </p:spPr>
        <p:txBody>
          <a:bodyPr wrap="none" lIns="0" tIns="0" rIns="0" bIns="0" rtlCol="0" anchor="t"/>
          <a:lstStyle/>
          <a:p>
            <a:pPr algn="l" indent="0" marL="0">
              <a:lnSpc>
                <a:spcPts val="2450"/>
              </a:lnSpc>
              <a:buNone/>
            </a:pPr>
            <a:r>
              <a:rPr lang="en-US" sz="1550" dirty="0">
                <a:solidFill>
                  <a:srgbClr val="E2E6E9"/>
                </a:solidFill>
                <a:latin typeface="Merriweather" pitchFamily="34" charset="0"/>
                <a:ea typeface="Merriweather" pitchFamily="34" charset="-122"/>
                <a:cs typeface="Merriweather" pitchFamily="34" charset="-120"/>
              </a:rPr>
              <a:t>Mission fulfillment metrics, fundraising success, volunteer recruitment</a:t>
            </a:r>
            <a:endParaRPr lang="en-US" sz="1550" dirty="0"/>
          </a:p>
        </p:txBody>
      </p:sp>
      <p:sp>
        <p:nvSpPr>
          <p:cNvPr id="13" name="Shape 10"/>
          <p:cNvSpPr/>
          <p:nvPr/>
        </p:nvSpPr>
        <p:spPr>
          <a:xfrm>
            <a:off x="6176963" y="6327100"/>
            <a:ext cx="7762875" cy="1151930"/>
          </a:xfrm>
          <a:prstGeom prst="roundRect">
            <a:avLst>
              <a:gd name="adj" fmla="val 7194"/>
            </a:avLst>
          </a:prstGeom>
          <a:solidFill>
            <a:srgbClr val="003180"/>
          </a:solidFill>
          <a:ln w="7620">
            <a:solidFill>
              <a:srgbClr val="194A99"/>
            </a:solidFill>
            <a:prstDash val="solid"/>
          </a:ln>
        </p:spPr>
      </p:sp>
      <p:sp>
        <p:nvSpPr>
          <p:cNvPr id="14" name="Text 11"/>
          <p:cNvSpPr/>
          <p:nvPr/>
        </p:nvSpPr>
        <p:spPr>
          <a:xfrm>
            <a:off x="6381869" y="6532007"/>
            <a:ext cx="2701409" cy="308134"/>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Distribution Outcomes</a:t>
            </a:r>
            <a:endParaRPr lang="en-US" sz="1900" dirty="0"/>
          </a:p>
        </p:txBody>
      </p:sp>
      <p:sp>
        <p:nvSpPr>
          <p:cNvPr id="15" name="Text 12"/>
          <p:cNvSpPr/>
          <p:nvPr/>
        </p:nvSpPr>
        <p:spPr>
          <a:xfrm>
            <a:off x="6381869" y="6958489"/>
            <a:ext cx="7353062" cy="315635"/>
          </a:xfrm>
          <a:prstGeom prst="rect">
            <a:avLst/>
          </a:prstGeom>
          <a:noFill/>
          <a:ln/>
        </p:spPr>
        <p:txBody>
          <a:bodyPr wrap="none" lIns="0" tIns="0" rIns="0" bIns="0" rtlCol="0" anchor="t"/>
          <a:lstStyle/>
          <a:p>
            <a:pPr algn="l" indent="0" marL="0">
              <a:lnSpc>
                <a:spcPts val="2450"/>
              </a:lnSpc>
              <a:buNone/>
            </a:pPr>
            <a:r>
              <a:rPr lang="en-US" sz="1550" dirty="0">
                <a:solidFill>
                  <a:srgbClr val="E2E6E9"/>
                </a:solidFill>
                <a:latin typeface="Merriweather" pitchFamily="34" charset="0"/>
                <a:ea typeface="Merriweather" pitchFamily="34" charset="-122"/>
                <a:cs typeface="Merriweather" pitchFamily="34" charset="-120"/>
              </a:rPr>
              <a:t>Channel efficiency, cost per contact, message penetration</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05815" y="661630"/>
            <a:ext cx="7532370" cy="1438989"/>
          </a:xfrm>
          <a:prstGeom prst="rect">
            <a:avLst/>
          </a:prstGeom>
          <a:noFill/>
          <a:ln/>
        </p:spPr>
        <p:txBody>
          <a:bodyPr wrap="square" lIns="0" tIns="0" rIns="0" bIns="0" rtlCol="0" anchor="t"/>
          <a:lstStyle/>
          <a:p>
            <a:pPr algn="l" indent="0" marL="0">
              <a:lnSpc>
                <a:spcPts val="5650"/>
              </a:lnSpc>
              <a:buNone/>
            </a:pPr>
            <a:r>
              <a:rPr lang="en-US" sz="4500" dirty="0">
                <a:solidFill>
                  <a:srgbClr val="F5F0F0"/>
                </a:solidFill>
                <a:latin typeface="Merriweather" pitchFamily="34" charset="0"/>
                <a:ea typeface="Merriweather" pitchFamily="34" charset="-122"/>
                <a:cs typeface="Merriweather" pitchFamily="34" charset="-120"/>
              </a:rPr>
              <a:t>Data-Driven Decision Making</a:t>
            </a:r>
            <a:endParaRPr lang="en-US" sz="4500" dirty="0"/>
          </a:p>
        </p:txBody>
      </p:sp>
      <p:sp>
        <p:nvSpPr>
          <p:cNvPr id="4" name="Shape 1"/>
          <p:cNvSpPr/>
          <p:nvPr/>
        </p:nvSpPr>
        <p:spPr>
          <a:xfrm>
            <a:off x="805815" y="2445901"/>
            <a:ext cx="172641" cy="866180"/>
          </a:xfrm>
          <a:prstGeom prst="roundRect">
            <a:avLst>
              <a:gd name="adj" fmla="val 56016"/>
            </a:avLst>
          </a:prstGeom>
          <a:solidFill>
            <a:srgbClr val="003180"/>
          </a:solidFill>
          <a:ln w="7620">
            <a:solidFill>
              <a:srgbClr val="194A99"/>
            </a:solidFill>
            <a:prstDash val="solid"/>
          </a:ln>
        </p:spPr>
      </p:sp>
      <p:sp>
        <p:nvSpPr>
          <p:cNvPr id="5" name="Text 2"/>
          <p:cNvSpPr/>
          <p:nvPr/>
        </p:nvSpPr>
        <p:spPr>
          <a:xfrm>
            <a:off x="1323737" y="2445901"/>
            <a:ext cx="2878098" cy="359688"/>
          </a:xfrm>
          <a:prstGeom prst="rect">
            <a:avLst/>
          </a:prstGeom>
          <a:noFill/>
          <a:ln/>
        </p:spPr>
        <p:txBody>
          <a:bodyPr wrap="none" lIns="0" tIns="0" rIns="0" bIns="0" rtlCol="0" anchor="t"/>
          <a:lstStyle/>
          <a:p>
            <a:pPr algn="l" indent="0" marL="0">
              <a:lnSpc>
                <a:spcPts val="2800"/>
              </a:lnSpc>
              <a:buNone/>
            </a:pPr>
            <a:r>
              <a:rPr lang="en-US" sz="2250" dirty="0">
                <a:solidFill>
                  <a:srgbClr val="E2E6E9"/>
                </a:solidFill>
                <a:latin typeface="Merriweather" pitchFamily="34" charset="0"/>
                <a:ea typeface="Merriweather" pitchFamily="34" charset="-122"/>
                <a:cs typeface="Merriweather" pitchFamily="34" charset="-120"/>
              </a:rPr>
              <a:t>Segment Data</a:t>
            </a:r>
            <a:endParaRPr lang="en-US" sz="2250" dirty="0"/>
          </a:p>
        </p:txBody>
      </p:sp>
      <p:sp>
        <p:nvSpPr>
          <p:cNvPr id="6" name="Text 3"/>
          <p:cNvSpPr/>
          <p:nvPr/>
        </p:nvSpPr>
        <p:spPr>
          <a:xfrm>
            <a:off x="1323737" y="2943701"/>
            <a:ext cx="7014448" cy="368379"/>
          </a:xfrm>
          <a:prstGeom prst="rect">
            <a:avLst/>
          </a:prstGeom>
          <a:noFill/>
          <a:ln/>
        </p:spPr>
        <p:txBody>
          <a:bodyPr wrap="non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Organize data into categories to identify patterns</a:t>
            </a:r>
            <a:endParaRPr lang="en-US" sz="1800" dirty="0"/>
          </a:p>
        </p:txBody>
      </p:sp>
      <p:sp>
        <p:nvSpPr>
          <p:cNvPr id="7" name="Shape 4"/>
          <p:cNvSpPr/>
          <p:nvPr/>
        </p:nvSpPr>
        <p:spPr>
          <a:xfrm>
            <a:off x="1151096" y="3542228"/>
            <a:ext cx="172641" cy="1234559"/>
          </a:xfrm>
          <a:prstGeom prst="roundRect">
            <a:avLst>
              <a:gd name="adj" fmla="val 56016"/>
            </a:avLst>
          </a:prstGeom>
          <a:solidFill>
            <a:srgbClr val="003180"/>
          </a:solidFill>
          <a:ln w="7620">
            <a:solidFill>
              <a:srgbClr val="194A99"/>
            </a:solidFill>
            <a:prstDash val="solid"/>
          </a:ln>
        </p:spPr>
      </p:sp>
      <p:sp>
        <p:nvSpPr>
          <p:cNvPr id="8" name="Text 5"/>
          <p:cNvSpPr/>
          <p:nvPr/>
        </p:nvSpPr>
        <p:spPr>
          <a:xfrm>
            <a:off x="1669018" y="3542228"/>
            <a:ext cx="2878098" cy="359688"/>
          </a:xfrm>
          <a:prstGeom prst="rect">
            <a:avLst/>
          </a:prstGeom>
          <a:noFill/>
          <a:ln/>
        </p:spPr>
        <p:txBody>
          <a:bodyPr wrap="none" lIns="0" tIns="0" rIns="0" bIns="0" rtlCol="0" anchor="t"/>
          <a:lstStyle/>
          <a:p>
            <a:pPr algn="l" indent="0" marL="0">
              <a:lnSpc>
                <a:spcPts val="2800"/>
              </a:lnSpc>
              <a:buNone/>
            </a:pPr>
            <a:r>
              <a:rPr lang="en-US" sz="2250" dirty="0">
                <a:solidFill>
                  <a:srgbClr val="E2E6E9"/>
                </a:solidFill>
                <a:latin typeface="Merriweather" pitchFamily="34" charset="0"/>
                <a:ea typeface="Merriweather" pitchFamily="34" charset="-122"/>
                <a:cs typeface="Merriweather" pitchFamily="34" charset="-120"/>
              </a:rPr>
              <a:t>Analyze Subgroups</a:t>
            </a:r>
            <a:endParaRPr lang="en-US" sz="2250" dirty="0"/>
          </a:p>
        </p:txBody>
      </p:sp>
      <p:sp>
        <p:nvSpPr>
          <p:cNvPr id="9" name="Text 6"/>
          <p:cNvSpPr/>
          <p:nvPr/>
        </p:nvSpPr>
        <p:spPr>
          <a:xfrm>
            <a:off x="1669018" y="4040029"/>
            <a:ext cx="6669167" cy="736759"/>
          </a:xfrm>
          <a:prstGeom prst="rect">
            <a:avLst/>
          </a:prstGeom>
          <a:noFill/>
          <a:ln/>
        </p:spPr>
        <p:txBody>
          <a:bodyPr wrap="squar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Compare scores across subgroups to determine necessary KPIs</a:t>
            </a:r>
            <a:endParaRPr lang="en-US" sz="1800" dirty="0"/>
          </a:p>
        </p:txBody>
      </p:sp>
      <p:sp>
        <p:nvSpPr>
          <p:cNvPr id="10" name="Shape 7"/>
          <p:cNvSpPr/>
          <p:nvPr/>
        </p:nvSpPr>
        <p:spPr>
          <a:xfrm>
            <a:off x="1496497" y="5006935"/>
            <a:ext cx="172641" cy="866180"/>
          </a:xfrm>
          <a:prstGeom prst="roundRect">
            <a:avLst>
              <a:gd name="adj" fmla="val 56016"/>
            </a:avLst>
          </a:prstGeom>
          <a:solidFill>
            <a:srgbClr val="003180"/>
          </a:solidFill>
          <a:ln w="7620">
            <a:solidFill>
              <a:srgbClr val="194A99"/>
            </a:solidFill>
            <a:prstDash val="solid"/>
          </a:ln>
        </p:spPr>
      </p:sp>
      <p:sp>
        <p:nvSpPr>
          <p:cNvPr id="11" name="Text 8"/>
          <p:cNvSpPr/>
          <p:nvPr/>
        </p:nvSpPr>
        <p:spPr>
          <a:xfrm>
            <a:off x="2014418" y="5006935"/>
            <a:ext cx="2994422" cy="359688"/>
          </a:xfrm>
          <a:prstGeom prst="rect">
            <a:avLst/>
          </a:prstGeom>
          <a:noFill/>
          <a:ln/>
        </p:spPr>
        <p:txBody>
          <a:bodyPr wrap="none" lIns="0" tIns="0" rIns="0" bIns="0" rtlCol="0" anchor="t"/>
          <a:lstStyle/>
          <a:p>
            <a:pPr algn="l" indent="0" marL="0">
              <a:lnSpc>
                <a:spcPts val="2800"/>
              </a:lnSpc>
              <a:buNone/>
            </a:pPr>
            <a:r>
              <a:rPr lang="en-US" sz="2250" dirty="0">
                <a:solidFill>
                  <a:srgbClr val="E2E6E9"/>
                </a:solidFill>
                <a:latin typeface="Merriweather" pitchFamily="34" charset="0"/>
                <a:ea typeface="Merriweather" pitchFamily="34" charset="-122"/>
                <a:cs typeface="Merriweather" pitchFamily="34" charset="-120"/>
              </a:rPr>
              <a:t>Evaluate Benchmarks</a:t>
            </a:r>
            <a:endParaRPr lang="en-US" sz="2250" dirty="0"/>
          </a:p>
        </p:txBody>
      </p:sp>
      <p:sp>
        <p:nvSpPr>
          <p:cNvPr id="12" name="Text 9"/>
          <p:cNvSpPr/>
          <p:nvPr/>
        </p:nvSpPr>
        <p:spPr>
          <a:xfrm>
            <a:off x="2014418" y="5504736"/>
            <a:ext cx="6323767" cy="368379"/>
          </a:xfrm>
          <a:prstGeom prst="rect">
            <a:avLst/>
          </a:prstGeom>
          <a:noFill/>
          <a:ln/>
        </p:spPr>
        <p:txBody>
          <a:bodyPr wrap="non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Establish proper benchmarks for effective measurement</a:t>
            </a:r>
            <a:endParaRPr lang="en-US" sz="1800" dirty="0"/>
          </a:p>
        </p:txBody>
      </p:sp>
      <p:sp>
        <p:nvSpPr>
          <p:cNvPr id="13" name="Shape 10"/>
          <p:cNvSpPr/>
          <p:nvPr/>
        </p:nvSpPr>
        <p:spPr>
          <a:xfrm>
            <a:off x="1841897" y="6103263"/>
            <a:ext cx="172641" cy="1234559"/>
          </a:xfrm>
          <a:prstGeom prst="roundRect">
            <a:avLst>
              <a:gd name="adj" fmla="val 56016"/>
            </a:avLst>
          </a:prstGeom>
          <a:solidFill>
            <a:srgbClr val="003180"/>
          </a:solidFill>
          <a:ln w="7620">
            <a:solidFill>
              <a:srgbClr val="194A99"/>
            </a:solidFill>
            <a:prstDash val="solid"/>
          </a:ln>
        </p:spPr>
      </p:sp>
      <p:sp>
        <p:nvSpPr>
          <p:cNvPr id="14" name="Text 11"/>
          <p:cNvSpPr/>
          <p:nvPr/>
        </p:nvSpPr>
        <p:spPr>
          <a:xfrm>
            <a:off x="2359819" y="6103263"/>
            <a:ext cx="2990731" cy="359688"/>
          </a:xfrm>
          <a:prstGeom prst="rect">
            <a:avLst/>
          </a:prstGeom>
          <a:noFill/>
          <a:ln/>
        </p:spPr>
        <p:txBody>
          <a:bodyPr wrap="none" lIns="0" tIns="0" rIns="0" bIns="0" rtlCol="0" anchor="t"/>
          <a:lstStyle/>
          <a:p>
            <a:pPr algn="l" indent="0" marL="0">
              <a:lnSpc>
                <a:spcPts val="2800"/>
              </a:lnSpc>
              <a:buNone/>
            </a:pPr>
            <a:r>
              <a:rPr lang="en-US" sz="2250" dirty="0">
                <a:solidFill>
                  <a:srgbClr val="E2E6E9"/>
                </a:solidFill>
                <a:latin typeface="Merriweather" pitchFamily="34" charset="0"/>
                <a:ea typeface="Merriweather" pitchFamily="34" charset="-122"/>
                <a:cs typeface="Merriweather" pitchFamily="34" charset="-120"/>
              </a:rPr>
              <a:t>Incorporate Feedback</a:t>
            </a:r>
            <a:endParaRPr lang="en-US" sz="2250" dirty="0"/>
          </a:p>
        </p:txBody>
      </p:sp>
      <p:sp>
        <p:nvSpPr>
          <p:cNvPr id="15" name="Text 12"/>
          <p:cNvSpPr/>
          <p:nvPr/>
        </p:nvSpPr>
        <p:spPr>
          <a:xfrm>
            <a:off x="2359819" y="6601063"/>
            <a:ext cx="5978366" cy="736759"/>
          </a:xfrm>
          <a:prstGeom prst="rect">
            <a:avLst/>
          </a:prstGeom>
          <a:noFill/>
          <a:ln/>
        </p:spPr>
        <p:txBody>
          <a:bodyPr wrap="square" lIns="0" tIns="0" rIns="0" bIns="0" rtlCol="0" anchor="t"/>
          <a:lstStyle/>
          <a:p>
            <a:pPr algn="l" indent="0" marL="0">
              <a:lnSpc>
                <a:spcPts val="2900"/>
              </a:lnSpc>
              <a:buNone/>
            </a:pPr>
            <a:r>
              <a:rPr lang="en-US" sz="1800" dirty="0">
                <a:solidFill>
                  <a:srgbClr val="E2E6E9"/>
                </a:solidFill>
                <a:latin typeface="Merriweather" pitchFamily="34" charset="0"/>
                <a:ea typeface="Merriweather" pitchFamily="34" charset="-122"/>
                <a:cs typeface="Merriweather" pitchFamily="34" charset="-120"/>
              </a:rPr>
              <a:t>Combine data analysis with stakeholder and client feedback</a:t>
            </a:r>
            <a:endParaRPr 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63798" y="1611630"/>
            <a:ext cx="10823734"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Introduction to Nonprofit Marketing</a:t>
            </a:r>
            <a:endParaRPr lang="en-US" sz="4850" dirty="0"/>
          </a:p>
        </p:txBody>
      </p:sp>
      <p:sp>
        <p:nvSpPr>
          <p:cNvPr id="3" name="Text 1"/>
          <p:cNvSpPr/>
          <p:nvPr/>
        </p:nvSpPr>
        <p:spPr>
          <a:xfrm>
            <a:off x="863798" y="2999899"/>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Misconceptions</a:t>
            </a:r>
            <a:endParaRPr lang="en-US" sz="2400" dirty="0"/>
          </a:p>
        </p:txBody>
      </p:sp>
      <p:sp>
        <p:nvSpPr>
          <p:cNvPr id="4" name="Text 2"/>
          <p:cNvSpPr/>
          <p:nvPr/>
        </p:nvSpPr>
        <p:spPr>
          <a:xfrm>
            <a:off x="863798" y="3632240"/>
            <a:ext cx="3898940" cy="2763679"/>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There is often a fundamental misunderstanding between "marketing" in the business world and "marketing" in the nonprofit setting. This can lead to skepticism about marketing approaches in nonprofits.</a:t>
            </a:r>
            <a:endParaRPr lang="en-US" sz="1900" dirty="0"/>
          </a:p>
        </p:txBody>
      </p:sp>
      <p:sp>
        <p:nvSpPr>
          <p:cNvPr id="5" name="Text 3"/>
          <p:cNvSpPr/>
          <p:nvPr/>
        </p:nvSpPr>
        <p:spPr>
          <a:xfrm>
            <a:off x="5372576" y="2999899"/>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Resource Scarcity</a:t>
            </a:r>
            <a:endParaRPr lang="en-US" sz="2400" dirty="0"/>
          </a:p>
        </p:txBody>
      </p:sp>
      <p:sp>
        <p:nvSpPr>
          <p:cNvPr id="6" name="Text 4"/>
          <p:cNvSpPr/>
          <p:nvPr/>
        </p:nvSpPr>
        <p:spPr>
          <a:xfrm>
            <a:off x="5372576" y="3632240"/>
            <a:ext cx="3898940" cy="2368868"/>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 driving force for marketing in nonprofits is the numerous obstacles to sustained effectiveness that are collateral to the scarcity of some of the organization's resources.</a:t>
            </a:r>
            <a:endParaRPr lang="en-US" sz="1900" dirty="0"/>
          </a:p>
        </p:txBody>
      </p:sp>
      <p:sp>
        <p:nvSpPr>
          <p:cNvPr id="7" name="Text 5"/>
          <p:cNvSpPr/>
          <p:nvPr/>
        </p:nvSpPr>
        <p:spPr>
          <a:xfrm>
            <a:off x="9881354" y="2999899"/>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Mission Focus</a:t>
            </a:r>
            <a:endParaRPr lang="en-US" sz="2400" dirty="0"/>
          </a:p>
        </p:txBody>
      </p:sp>
      <p:sp>
        <p:nvSpPr>
          <p:cNvPr id="8" name="Text 6"/>
          <p:cNvSpPr/>
          <p:nvPr/>
        </p:nvSpPr>
        <p:spPr>
          <a:xfrm>
            <a:off x="9881354" y="3632240"/>
            <a:ext cx="3898940" cy="2763679"/>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The goal of nonprofit marketing activities lies in achieving the mission of the charity. Managers need to maximize mission achievement by designing marketing plans that determine activities and objectives.</a:t>
            </a:r>
            <a:endParaRPr lang="en-US" sz="1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35675" y="1072753"/>
            <a:ext cx="7872651" cy="1135142"/>
          </a:xfrm>
          <a:prstGeom prst="rect">
            <a:avLst/>
          </a:prstGeom>
          <a:noFill/>
          <a:ln/>
        </p:spPr>
        <p:txBody>
          <a:bodyPr wrap="square" lIns="0" tIns="0" rIns="0" bIns="0" rtlCol="0" anchor="t"/>
          <a:lstStyle/>
          <a:p>
            <a:pPr algn="l" indent="0" marL="0">
              <a:lnSpc>
                <a:spcPts val="4450"/>
              </a:lnSpc>
              <a:buNone/>
            </a:pPr>
            <a:r>
              <a:rPr lang="en-US" sz="3550" dirty="0">
                <a:solidFill>
                  <a:srgbClr val="F5F0F0"/>
                </a:solidFill>
                <a:latin typeface="Merriweather" pitchFamily="34" charset="0"/>
                <a:ea typeface="Merriweather" pitchFamily="34" charset="-122"/>
                <a:cs typeface="Merriweather" pitchFamily="34" charset="-120"/>
              </a:rPr>
              <a:t>Conclusion: Effective Distribution in Nonprofit Marketing</a:t>
            </a:r>
            <a:endParaRPr lang="en-US" sz="3550" dirty="0"/>
          </a:p>
        </p:txBody>
      </p:sp>
      <p:sp>
        <p:nvSpPr>
          <p:cNvPr id="4" name="Shape 1"/>
          <p:cNvSpPr/>
          <p:nvPr/>
        </p:nvSpPr>
        <p:spPr>
          <a:xfrm>
            <a:off x="635675" y="2684621"/>
            <a:ext cx="408623" cy="408623"/>
          </a:xfrm>
          <a:prstGeom prst="roundRect">
            <a:avLst>
              <a:gd name="adj" fmla="val 18670"/>
            </a:avLst>
          </a:prstGeom>
          <a:solidFill>
            <a:srgbClr val="003180"/>
          </a:solidFill>
          <a:ln w="7620">
            <a:solidFill>
              <a:srgbClr val="194A99"/>
            </a:solidFill>
            <a:prstDash val="solid"/>
          </a:ln>
        </p:spPr>
      </p:sp>
      <p:sp>
        <p:nvSpPr>
          <p:cNvPr id="5" name="Text 2"/>
          <p:cNvSpPr/>
          <p:nvPr/>
        </p:nvSpPr>
        <p:spPr>
          <a:xfrm>
            <a:off x="703778" y="2718673"/>
            <a:ext cx="272415" cy="34051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1</a:t>
            </a:r>
            <a:endParaRPr lang="en-US" sz="2100" dirty="0"/>
          </a:p>
        </p:txBody>
      </p:sp>
      <p:sp>
        <p:nvSpPr>
          <p:cNvPr id="6" name="Text 3"/>
          <p:cNvSpPr/>
          <p:nvPr/>
        </p:nvSpPr>
        <p:spPr>
          <a:xfrm>
            <a:off x="1225868" y="2684621"/>
            <a:ext cx="2877383" cy="283726"/>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Mission-Centric Approach</a:t>
            </a:r>
            <a:endParaRPr lang="en-US" sz="1750" dirty="0"/>
          </a:p>
        </p:txBody>
      </p:sp>
      <p:sp>
        <p:nvSpPr>
          <p:cNvPr id="7" name="Text 4"/>
          <p:cNvSpPr/>
          <p:nvPr/>
        </p:nvSpPr>
        <p:spPr>
          <a:xfrm>
            <a:off x="1225868" y="3077289"/>
            <a:ext cx="7282458" cy="290632"/>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Align distribution strategies with the organization's core mission and values</a:t>
            </a:r>
            <a:endParaRPr lang="en-US" sz="1400" dirty="0"/>
          </a:p>
        </p:txBody>
      </p:sp>
      <p:sp>
        <p:nvSpPr>
          <p:cNvPr id="8" name="Shape 5"/>
          <p:cNvSpPr/>
          <p:nvPr/>
        </p:nvSpPr>
        <p:spPr>
          <a:xfrm>
            <a:off x="635675" y="3753802"/>
            <a:ext cx="408623" cy="408623"/>
          </a:xfrm>
          <a:prstGeom prst="roundRect">
            <a:avLst>
              <a:gd name="adj" fmla="val 18670"/>
            </a:avLst>
          </a:prstGeom>
          <a:solidFill>
            <a:srgbClr val="003180"/>
          </a:solidFill>
          <a:ln w="7620">
            <a:solidFill>
              <a:srgbClr val="194A99"/>
            </a:solidFill>
            <a:prstDash val="solid"/>
          </a:ln>
        </p:spPr>
      </p:sp>
      <p:sp>
        <p:nvSpPr>
          <p:cNvPr id="9" name="Text 6"/>
          <p:cNvSpPr/>
          <p:nvPr/>
        </p:nvSpPr>
        <p:spPr>
          <a:xfrm>
            <a:off x="703778" y="3787854"/>
            <a:ext cx="272415" cy="34051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2</a:t>
            </a:r>
            <a:endParaRPr lang="en-US" sz="2100" dirty="0"/>
          </a:p>
        </p:txBody>
      </p:sp>
      <p:sp>
        <p:nvSpPr>
          <p:cNvPr id="10" name="Text 7"/>
          <p:cNvSpPr/>
          <p:nvPr/>
        </p:nvSpPr>
        <p:spPr>
          <a:xfrm>
            <a:off x="1225868" y="3753802"/>
            <a:ext cx="2899410" cy="283726"/>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Multi-Channel Integration</a:t>
            </a:r>
            <a:endParaRPr lang="en-US" sz="1750" dirty="0"/>
          </a:p>
        </p:txBody>
      </p:sp>
      <p:sp>
        <p:nvSpPr>
          <p:cNvPr id="11" name="Text 8"/>
          <p:cNvSpPr/>
          <p:nvPr/>
        </p:nvSpPr>
        <p:spPr>
          <a:xfrm>
            <a:off x="1225868" y="4146471"/>
            <a:ext cx="7282458" cy="290632"/>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Utilize a mix of traditional and digital distribution channels for maximum reach</a:t>
            </a:r>
            <a:endParaRPr lang="en-US" sz="1400" dirty="0"/>
          </a:p>
        </p:txBody>
      </p:sp>
      <p:sp>
        <p:nvSpPr>
          <p:cNvPr id="12" name="Shape 9"/>
          <p:cNvSpPr/>
          <p:nvPr/>
        </p:nvSpPr>
        <p:spPr>
          <a:xfrm>
            <a:off x="635675" y="4822984"/>
            <a:ext cx="408623" cy="408623"/>
          </a:xfrm>
          <a:prstGeom prst="roundRect">
            <a:avLst>
              <a:gd name="adj" fmla="val 18670"/>
            </a:avLst>
          </a:prstGeom>
          <a:solidFill>
            <a:srgbClr val="003180"/>
          </a:solidFill>
          <a:ln w="7620">
            <a:solidFill>
              <a:srgbClr val="194A99"/>
            </a:solidFill>
            <a:prstDash val="solid"/>
          </a:ln>
        </p:spPr>
      </p:sp>
      <p:sp>
        <p:nvSpPr>
          <p:cNvPr id="13" name="Text 10"/>
          <p:cNvSpPr/>
          <p:nvPr/>
        </p:nvSpPr>
        <p:spPr>
          <a:xfrm>
            <a:off x="703778" y="4857036"/>
            <a:ext cx="272415" cy="34051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3</a:t>
            </a:r>
            <a:endParaRPr lang="en-US" sz="2100" dirty="0"/>
          </a:p>
        </p:txBody>
      </p:sp>
      <p:sp>
        <p:nvSpPr>
          <p:cNvPr id="14" name="Text 11"/>
          <p:cNvSpPr/>
          <p:nvPr/>
        </p:nvSpPr>
        <p:spPr>
          <a:xfrm>
            <a:off x="1225868" y="4822984"/>
            <a:ext cx="2477810" cy="283726"/>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Continuous Evaluation</a:t>
            </a:r>
            <a:endParaRPr lang="en-US" sz="1750" dirty="0"/>
          </a:p>
        </p:txBody>
      </p:sp>
      <p:sp>
        <p:nvSpPr>
          <p:cNvPr id="15" name="Text 12"/>
          <p:cNvSpPr/>
          <p:nvPr/>
        </p:nvSpPr>
        <p:spPr>
          <a:xfrm>
            <a:off x="1225868" y="5215652"/>
            <a:ext cx="7282458" cy="581263"/>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Regularly assess and refine distribution strategies based on performance data and feedback</a:t>
            </a:r>
            <a:endParaRPr lang="en-US" sz="1400" dirty="0"/>
          </a:p>
        </p:txBody>
      </p:sp>
      <p:sp>
        <p:nvSpPr>
          <p:cNvPr id="16" name="Shape 13"/>
          <p:cNvSpPr/>
          <p:nvPr/>
        </p:nvSpPr>
        <p:spPr>
          <a:xfrm>
            <a:off x="635675" y="6182797"/>
            <a:ext cx="408623" cy="408623"/>
          </a:xfrm>
          <a:prstGeom prst="roundRect">
            <a:avLst>
              <a:gd name="adj" fmla="val 18670"/>
            </a:avLst>
          </a:prstGeom>
          <a:solidFill>
            <a:srgbClr val="003180"/>
          </a:solidFill>
          <a:ln w="7620">
            <a:solidFill>
              <a:srgbClr val="194A99"/>
            </a:solidFill>
            <a:prstDash val="solid"/>
          </a:ln>
        </p:spPr>
      </p:sp>
      <p:sp>
        <p:nvSpPr>
          <p:cNvPr id="17" name="Text 14"/>
          <p:cNvSpPr/>
          <p:nvPr/>
        </p:nvSpPr>
        <p:spPr>
          <a:xfrm>
            <a:off x="703778" y="6216848"/>
            <a:ext cx="272415" cy="34051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Merriweather" pitchFamily="34" charset="0"/>
                <a:ea typeface="Merriweather" pitchFamily="34" charset="-122"/>
                <a:cs typeface="Merriweather" pitchFamily="34" charset="-120"/>
              </a:rPr>
              <a:t>4</a:t>
            </a:r>
            <a:endParaRPr lang="en-US" sz="2100" dirty="0"/>
          </a:p>
        </p:txBody>
      </p:sp>
      <p:sp>
        <p:nvSpPr>
          <p:cNvPr id="18" name="Text 15"/>
          <p:cNvSpPr/>
          <p:nvPr/>
        </p:nvSpPr>
        <p:spPr>
          <a:xfrm>
            <a:off x="1225868" y="6182797"/>
            <a:ext cx="2744153" cy="283726"/>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Stakeholder Engagement</a:t>
            </a:r>
            <a:endParaRPr lang="en-US" sz="1750" dirty="0"/>
          </a:p>
        </p:txBody>
      </p:sp>
      <p:sp>
        <p:nvSpPr>
          <p:cNvPr id="19" name="Text 16"/>
          <p:cNvSpPr/>
          <p:nvPr/>
        </p:nvSpPr>
        <p:spPr>
          <a:xfrm>
            <a:off x="1225868" y="6575465"/>
            <a:ext cx="7282458" cy="581263"/>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Involve diverse stakeholders in the development and implementation of distribution strategies</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54591" y="856417"/>
            <a:ext cx="7607618" cy="1371838"/>
          </a:xfrm>
          <a:prstGeom prst="rect">
            <a:avLst/>
          </a:prstGeom>
          <a:noFill/>
          <a:ln/>
        </p:spPr>
        <p:txBody>
          <a:bodyPr wrap="square" lIns="0" tIns="0" rIns="0" bIns="0" rtlCol="0" anchor="t"/>
          <a:lstStyle/>
          <a:p>
            <a:pPr algn="l" indent="0" marL="0">
              <a:lnSpc>
                <a:spcPts val="5400"/>
              </a:lnSpc>
              <a:buNone/>
            </a:pPr>
            <a:r>
              <a:rPr lang="en-US" sz="4300" dirty="0">
                <a:solidFill>
                  <a:srgbClr val="F5F0F0"/>
                </a:solidFill>
                <a:latin typeface="Merriweather" pitchFamily="34" charset="0"/>
                <a:ea typeface="Merriweather" pitchFamily="34" charset="-122"/>
                <a:cs typeface="Merriweather" pitchFamily="34" charset="-120"/>
              </a:rPr>
              <a:t>Unique Challenges in Nonprofit Marketing</a:t>
            </a:r>
            <a:endParaRPr lang="en-US" sz="4300" dirty="0"/>
          </a:p>
        </p:txBody>
      </p:sp>
      <p:sp>
        <p:nvSpPr>
          <p:cNvPr id="4" name="Shape 1"/>
          <p:cNvSpPr/>
          <p:nvPr/>
        </p:nvSpPr>
        <p:spPr>
          <a:xfrm>
            <a:off x="6254591" y="2804398"/>
            <a:ext cx="493871" cy="493871"/>
          </a:xfrm>
          <a:prstGeom prst="roundRect">
            <a:avLst>
              <a:gd name="adj" fmla="val 18668"/>
            </a:avLst>
          </a:prstGeom>
          <a:solidFill>
            <a:srgbClr val="003180"/>
          </a:solidFill>
          <a:ln w="7620">
            <a:solidFill>
              <a:srgbClr val="194A99"/>
            </a:solidFill>
            <a:prstDash val="solid"/>
          </a:ln>
        </p:spPr>
      </p:sp>
      <p:sp>
        <p:nvSpPr>
          <p:cNvPr id="5" name="Text 2"/>
          <p:cNvSpPr/>
          <p:nvPr/>
        </p:nvSpPr>
        <p:spPr>
          <a:xfrm>
            <a:off x="6336923" y="2845594"/>
            <a:ext cx="329208" cy="411480"/>
          </a:xfrm>
          <a:prstGeom prst="rect">
            <a:avLst/>
          </a:prstGeom>
          <a:noFill/>
          <a:ln/>
        </p:spPr>
        <p:txBody>
          <a:bodyPr wrap="none" lIns="0" tIns="0" rIns="0" bIns="0" rtlCol="0" anchor="t"/>
          <a:lstStyle/>
          <a:p>
            <a:pPr algn="ctr" indent="0" marL="0">
              <a:lnSpc>
                <a:spcPts val="2550"/>
              </a:lnSpc>
              <a:buNone/>
            </a:pPr>
            <a:r>
              <a:rPr lang="en-US" sz="2550" dirty="0">
                <a:solidFill>
                  <a:srgbClr val="E2E6E9"/>
                </a:solidFill>
                <a:latin typeface="Merriweather" pitchFamily="34" charset="0"/>
                <a:ea typeface="Merriweather" pitchFamily="34" charset="-122"/>
                <a:cs typeface="Merriweather" pitchFamily="34" charset="-120"/>
              </a:rPr>
              <a:t>1</a:t>
            </a:r>
            <a:endParaRPr lang="en-US" sz="2550" dirty="0"/>
          </a:p>
        </p:txBody>
      </p:sp>
      <p:sp>
        <p:nvSpPr>
          <p:cNvPr id="6" name="Text 3"/>
          <p:cNvSpPr/>
          <p:nvPr/>
        </p:nvSpPr>
        <p:spPr>
          <a:xfrm>
            <a:off x="6967895" y="2804398"/>
            <a:ext cx="2980849" cy="686038"/>
          </a:xfrm>
          <a:prstGeom prst="rect">
            <a:avLst/>
          </a:prstGeom>
          <a:noFill/>
          <a:ln/>
        </p:spPr>
        <p:txBody>
          <a:bodyPr wrap="square" lIns="0" tIns="0" rIns="0" bIns="0" rtlCol="0" anchor="t"/>
          <a:lstStyle/>
          <a:p>
            <a:pPr algn="l" indent="0" marL="0">
              <a:lnSpc>
                <a:spcPts val="2700"/>
              </a:lnSpc>
              <a:buNone/>
            </a:pPr>
            <a:r>
              <a:rPr lang="en-US" sz="2150" dirty="0">
                <a:solidFill>
                  <a:srgbClr val="E2E6E9"/>
                </a:solidFill>
                <a:latin typeface="Merriweather" pitchFamily="34" charset="0"/>
                <a:ea typeface="Merriweather" pitchFamily="34" charset="-122"/>
                <a:cs typeface="Merriweather" pitchFamily="34" charset="-120"/>
              </a:rPr>
              <a:t>Emotional Storytelling</a:t>
            </a:r>
            <a:endParaRPr lang="en-US" sz="2150" dirty="0"/>
          </a:p>
        </p:txBody>
      </p:sp>
      <p:sp>
        <p:nvSpPr>
          <p:cNvPr id="7" name="Text 4"/>
          <p:cNvSpPr/>
          <p:nvPr/>
        </p:nvSpPr>
        <p:spPr>
          <a:xfrm>
            <a:off x="6967895" y="3622119"/>
            <a:ext cx="2980849" cy="2107406"/>
          </a:xfrm>
          <a:prstGeom prst="rect">
            <a:avLst/>
          </a:prstGeom>
          <a:noFill/>
          <a:ln/>
        </p:spPr>
        <p:txBody>
          <a:bodyPr wrap="square" lIns="0" tIns="0" rIns="0" bIns="0" rtlCol="0" anchor="t"/>
          <a:lstStyle/>
          <a:p>
            <a:pPr algn="l" indent="0" marL="0">
              <a:lnSpc>
                <a:spcPts val="2750"/>
              </a:lnSpc>
              <a:buNone/>
            </a:pPr>
            <a:r>
              <a:rPr lang="en-US" sz="1700" dirty="0">
                <a:solidFill>
                  <a:srgbClr val="E2E6E9"/>
                </a:solidFill>
                <a:latin typeface="Merriweather" pitchFamily="34" charset="0"/>
                <a:ea typeface="Merriweather" pitchFamily="34" charset="-122"/>
                <a:cs typeface="Merriweather" pitchFamily="34" charset="-120"/>
              </a:rPr>
              <a:t>Nonprofits have opportunities for powerful emotional storytelling, but stories alone cannot directly drive target audience behaviors.</a:t>
            </a:r>
            <a:endParaRPr lang="en-US" sz="1700" dirty="0"/>
          </a:p>
        </p:txBody>
      </p:sp>
      <p:sp>
        <p:nvSpPr>
          <p:cNvPr id="8" name="Shape 5"/>
          <p:cNvSpPr/>
          <p:nvPr/>
        </p:nvSpPr>
        <p:spPr>
          <a:xfrm>
            <a:off x="10168176" y="2804398"/>
            <a:ext cx="493871" cy="493871"/>
          </a:xfrm>
          <a:prstGeom prst="roundRect">
            <a:avLst>
              <a:gd name="adj" fmla="val 18668"/>
            </a:avLst>
          </a:prstGeom>
          <a:solidFill>
            <a:srgbClr val="003180"/>
          </a:solidFill>
          <a:ln w="7620">
            <a:solidFill>
              <a:srgbClr val="194A99"/>
            </a:solidFill>
            <a:prstDash val="solid"/>
          </a:ln>
        </p:spPr>
      </p:sp>
      <p:sp>
        <p:nvSpPr>
          <p:cNvPr id="9" name="Text 6"/>
          <p:cNvSpPr/>
          <p:nvPr/>
        </p:nvSpPr>
        <p:spPr>
          <a:xfrm>
            <a:off x="10250507" y="2845594"/>
            <a:ext cx="329208" cy="411480"/>
          </a:xfrm>
          <a:prstGeom prst="rect">
            <a:avLst/>
          </a:prstGeom>
          <a:noFill/>
          <a:ln/>
        </p:spPr>
        <p:txBody>
          <a:bodyPr wrap="none" lIns="0" tIns="0" rIns="0" bIns="0" rtlCol="0" anchor="t"/>
          <a:lstStyle/>
          <a:p>
            <a:pPr algn="ctr" indent="0" marL="0">
              <a:lnSpc>
                <a:spcPts val="2550"/>
              </a:lnSpc>
              <a:buNone/>
            </a:pPr>
            <a:r>
              <a:rPr lang="en-US" sz="2550" dirty="0">
                <a:solidFill>
                  <a:srgbClr val="E2E6E9"/>
                </a:solidFill>
                <a:latin typeface="Merriweather" pitchFamily="34" charset="0"/>
                <a:ea typeface="Merriweather" pitchFamily="34" charset="-122"/>
                <a:cs typeface="Merriweather" pitchFamily="34" charset="-120"/>
              </a:rPr>
              <a:t>2</a:t>
            </a:r>
            <a:endParaRPr lang="en-US" sz="2550" dirty="0"/>
          </a:p>
        </p:txBody>
      </p:sp>
      <p:sp>
        <p:nvSpPr>
          <p:cNvPr id="10" name="Text 7"/>
          <p:cNvSpPr/>
          <p:nvPr/>
        </p:nvSpPr>
        <p:spPr>
          <a:xfrm>
            <a:off x="10881479" y="2804398"/>
            <a:ext cx="2980849" cy="686038"/>
          </a:xfrm>
          <a:prstGeom prst="rect">
            <a:avLst/>
          </a:prstGeom>
          <a:noFill/>
          <a:ln/>
        </p:spPr>
        <p:txBody>
          <a:bodyPr wrap="square" lIns="0" tIns="0" rIns="0" bIns="0" rtlCol="0" anchor="t"/>
          <a:lstStyle/>
          <a:p>
            <a:pPr algn="l" indent="0" marL="0">
              <a:lnSpc>
                <a:spcPts val="2700"/>
              </a:lnSpc>
              <a:buNone/>
            </a:pPr>
            <a:r>
              <a:rPr lang="en-US" sz="2150" dirty="0">
                <a:solidFill>
                  <a:srgbClr val="E2E6E9"/>
                </a:solidFill>
                <a:latin typeface="Merriweather" pitchFamily="34" charset="0"/>
                <a:ea typeface="Merriweather" pitchFamily="34" charset="-122"/>
                <a:cs typeface="Merriweather" pitchFamily="34" charset="-120"/>
              </a:rPr>
              <a:t>Message Comprehension</a:t>
            </a:r>
            <a:endParaRPr lang="en-US" sz="2150" dirty="0"/>
          </a:p>
        </p:txBody>
      </p:sp>
      <p:sp>
        <p:nvSpPr>
          <p:cNvPr id="11" name="Text 8"/>
          <p:cNvSpPr/>
          <p:nvPr/>
        </p:nvSpPr>
        <p:spPr>
          <a:xfrm>
            <a:off x="10881479" y="3622119"/>
            <a:ext cx="2980849" cy="2107406"/>
          </a:xfrm>
          <a:prstGeom prst="rect">
            <a:avLst/>
          </a:prstGeom>
          <a:noFill/>
          <a:ln/>
        </p:spPr>
        <p:txBody>
          <a:bodyPr wrap="square" lIns="0" tIns="0" rIns="0" bIns="0" rtlCol="0" anchor="t"/>
          <a:lstStyle/>
          <a:p>
            <a:pPr algn="l" indent="0" marL="0">
              <a:lnSpc>
                <a:spcPts val="2750"/>
              </a:lnSpc>
              <a:buNone/>
            </a:pPr>
            <a:r>
              <a:rPr lang="en-US" sz="1700" dirty="0">
                <a:solidFill>
                  <a:srgbClr val="E2E6E9"/>
                </a:solidFill>
                <a:latin typeface="Merriweather" pitchFamily="34" charset="0"/>
                <a:ea typeface="Merriweather" pitchFamily="34" charset="-122"/>
                <a:cs typeface="Merriweather" pitchFamily="34" charset="-120"/>
              </a:rPr>
              <a:t>Nonprofit communicators often express frustration when people don't seem to 'get' their message, despite compelling stories or statistics.</a:t>
            </a:r>
            <a:endParaRPr lang="en-US" sz="1700" dirty="0"/>
          </a:p>
        </p:txBody>
      </p:sp>
      <p:sp>
        <p:nvSpPr>
          <p:cNvPr id="12" name="Shape 9"/>
          <p:cNvSpPr/>
          <p:nvPr/>
        </p:nvSpPr>
        <p:spPr>
          <a:xfrm>
            <a:off x="6254591" y="6195893"/>
            <a:ext cx="493871" cy="493871"/>
          </a:xfrm>
          <a:prstGeom prst="roundRect">
            <a:avLst>
              <a:gd name="adj" fmla="val 18668"/>
            </a:avLst>
          </a:prstGeom>
          <a:solidFill>
            <a:srgbClr val="003180"/>
          </a:solidFill>
          <a:ln w="7620">
            <a:solidFill>
              <a:srgbClr val="194A99"/>
            </a:solidFill>
            <a:prstDash val="solid"/>
          </a:ln>
        </p:spPr>
      </p:sp>
      <p:sp>
        <p:nvSpPr>
          <p:cNvPr id="13" name="Text 10"/>
          <p:cNvSpPr/>
          <p:nvPr/>
        </p:nvSpPr>
        <p:spPr>
          <a:xfrm>
            <a:off x="6336923" y="6237089"/>
            <a:ext cx="329208" cy="411480"/>
          </a:xfrm>
          <a:prstGeom prst="rect">
            <a:avLst/>
          </a:prstGeom>
          <a:noFill/>
          <a:ln/>
        </p:spPr>
        <p:txBody>
          <a:bodyPr wrap="none" lIns="0" tIns="0" rIns="0" bIns="0" rtlCol="0" anchor="t"/>
          <a:lstStyle/>
          <a:p>
            <a:pPr algn="ctr" indent="0" marL="0">
              <a:lnSpc>
                <a:spcPts val="2550"/>
              </a:lnSpc>
              <a:buNone/>
            </a:pPr>
            <a:r>
              <a:rPr lang="en-US" sz="2550" dirty="0">
                <a:solidFill>
                  <a:srgbClr val="E2E6E9"/>
                </a:solidFill>
                <a:latin typeface="Merriweather" pitchFamily="34" charset="0"/>
                <a:ea typeface="Merriweather" pitchFamily="34" charset="-122"/>
                <a:cs typeface="Merriweather" pitchFamily="34" charset="-120"/>
              </a:rPr>
              <a:t>3</a:t>
            </a:r>
            <a:endParaRPr lang="en-US" sz="2550" dirty="0"/>
          </a:p>
        </p:txBody>
      </p:sp>
      <p:sp>
        <p:nvSpPr>
          <p:cNvPr id="14" name="Text 11"/>
          <p:cNvSpPr/>
          <p:nvPr/>
        </p:nvSpPr>
        <p:spPr>
          <a:xfrm>
            <a:off x="6967895" y="6195893"/>
            <a:ext cx="2797969" cy="343019"/>
          </a:xfrm>
          <a:prstGeom prst="rect">
            <a:avLst/>
          </a:prstGeom>
          <a:noFill/>
          <a:ln/>
        </p:spPr>
        <p:txBody>
          <a:bodyPr wrap="none" lIns="0" tIns="0" rIns="0" bIns="0" rtlCol="0" anchor="t"/>
          <a:lstStyle/>
          <a:p>
            <a:pPr algn="l" indent="0" marL="0">
              <a:lnSpc>
                <a:spcPts val="2700"/>
              </a:lnSpc>
              <a:buNone/>
            </a:pPr>
            <a:r>
              <a:rPr lang="en-US" sz="2150" dirty="0">
                <a:solidFill>
                  <a:srgbClr val="E2E6E9"/>
                </a:solidFill>
                <a:latin typeface="Merriweather" pitchFamily="34" charset="0"/>
                <a:ea typeface="Merriweather" pitchFamily="34" charset="-122"/>
                <a:cs typeface="Merriweather" pitchFamily="34" charset="-120"/>
              </a:rPr>
              <a:t>Resource Constraints</a:t>
            </a:r>
            <a:endParaRPr lang="en-US" sz="2150" dirty="0"/>
          </a:p>
        </p:txBody>
      </p:sp>
      <p:sp>
        <p:nvSpPr>
          <p:cNvPr id="15" name="Text 12"/>
          <p:cNvSpPr/>
          <p:nvPr/>
        </p:nvSpPr>
        <p:spPr>
          <a:xfrm>
            <a:off x="6967895" y="6670596"/>
            <a:ext cx="6894314" cy="702469"/>
          </a:xfrm>
          <a:prstGeom prst="rect">
            <a:avLst/>
          </a:prstGeom>
          <a:noFill/>
          <a:ln/>
        </p:spPr>
        <p:txBody>
          <a:bodyPr wrap="square" lIns="0" tIns="0" rIns="0" bIns="0" rtlCol="0" anchor="t"/>
          <a:lstStyle/>
          <a:p>
            <a:pPr algn="l" indent="0" marL="0">
              <a:lnSpc>
                <a:spcPts val="2750"/>
              </a:lnSpc>
              <a:buNone/>
            </a:pPr>
            <a:r>
              <a:rPr lang="en-US" sz="1700" dirty="0">
                <a:solidFill>
                  <a:srgbClr val="E2E6E9"/>
                </a:solidFill>
                <a:latin typeface="Merriweather" pitchFamily="34" charset="0"/>
                <a:ea typeface="Merriweather" pitchFamily="34" charset="-122"/>
                <a:cs typeface="Merriweather" pitchFamily="34" charset="-120"/>
              </a:rPr>
              <a:t>Nonprofits must navigate unique challenges in addition to those faced by businesses, often with limited resources.</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29734" y="649248"/>
            <a:ext cx="11986498" cy="651510"/>
          </a:xfrm>
          <a:prstGeom prst="rect">
            <a:avLst/>
          </a:prstGeom>
          <a:noFill/>
          <a:ln/>
        </p:spPr>
        <p:txBody>
          <a:bodyPr wrap="none" lIns="0" tIns="0" rIns="0" bIns="0" rtlCol="0" anchor="t"/>
          <a:lstStyle/>
          <a:p>
            <a:pPr algn="l" indent="0" marL="0">
              <a:lnSpc>
                <a:spcPts val="5100"/>
              </a:lnSpc>
              <a:buNone/>
            </a:pPr>
            <a:r>
              <a:rPr lang="en-US" sz="4100" dirty="0">
                <a:solidFill>
                  <a:srgbClr val="F5F0F0"/>
                </a:solidFill>
                <a:latin typeface="Merriweather" pitchFamily="34" charset="0"/>
                <a:ea typeface="Merriweather" pitchFamily="34" charset="-122"/>
                <a:cs typeface="Merriweather" pitchFamily="34" charset="-120"/>
              </a:rPr>
              <a:t>The Role of Distribution in Nonprofit Marketing</a:t>
            </a:r>
            <a:endParaRPr lang="en-US" sz="4100" dirty="0"/>
          </a:p>
        </p:txBody>
      </p:sp>
      <p:pic>
        <p:nvPicPr>
          <p:cNvPr id="3" name="Image 0" descr="preencoded.png">    </p:cNvPr>
          <p:cNvPicPr>
            <a:picLocks noChangeAspect="1"/>
          </p:cNvPicPr>
          <p:nvPr/>
        </p:nvPicPr>
        <p:blipFill>
          <a:blip r:embed="rId1"/>
          <a:stretch>
            <a:fillRect/>
          </a:stretch>
        </p:blipFill>
        <p:spPr>
          <a:xfrm>
            <a:off x="3207425" y="1717715"/>
            <a:ext cx="1629847" cy="1201222"/>
          </a:xfrm>
          <a:prstGeom prst="rect">
            <a:avLst/>
          </a:prstGeom>
        </p:spPr>
      </p:pic>
      <p:sp>
        <p:nvSpPr>
          <p:cNvPr id="4" name="Text 1"/>
          <p:cNvSpPr/>
          <p:nvPr/>
        </p:nvSpPr>
        <p:spPr>
          <a:xfrm>
            <a:off x="3875723" y="2283857"/>
            <a:ext cx="293132" cy="366474"/>
          </a:xfrm>
          <a:prstGeom prst="rect">
            <a:avLst/>
          </a:prstGeom>
          <a:noFill/>
          <a:ln/>
        </p:spPr>
        <p:txBody>
          <a:bodyPr wrap="none" lIns="0" tIns="0" rIns="0" bIns="0" rtlCol="0" anchor="t"/>
          <a:lstStyle/>
          <a:p>
            <a:pPr algn="ctr" indent="0" marL="0">
              <a:lnSpc>
                <a:spcPts val="3650"/>
              </a:lnSpc>
              <a:buNone/>
            </a:pPr>
            <a:r>
              <a:rPr lang="en-US" sz="2300" dirty="0">
                <a:solidFill>
                  <a:srgbClr val="E2E6E9"/>
                </a:solidFill>
                <a:latin typeface="Merriweather" pitchFamily="34" charset="0"/>
                <a:ea typeface="Merriweather" pitchFamily="34" charset="-122"/>
                <a:cs typeface="Merriweather" pitchFamily="34" charset="-120"/>
              </a:rPr>
              <a:t>1</a:t>
            </a:r>
            <a:endParaRPr lang="en-US" sz="2300" dirty="0"/>
          </a:p>
        </p:txBody>
      </p:sp>
      <p:sp>
        <p:nvSpPr>
          <p:cNvPr id="5" name="Text 2"/>
          <p:cNvSpPr/>
          <p:nvPr/>
        </p:nvSpPr>
        <p:spPr>
          <a:xfrm>
            <a:off x="5045750" y="1926193"/>
            <a:ext cx="2606159" cy="325755"/>
          </a:xfrm>
          <a:prstGeom prst="rect">
            <a:avLst/>
          </a:prstGeom>
          <a:noFill/>
          <a:ln/>
        </p:spPr>
        <p:txBody>
          <a:bodyPr wrap="non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Accessibility</a:t>
            </a:r>
            <a:endParaRPr lang="en-US" sz="2050" dirty="0"/>
          </a:p>
        </p:txBody>
      </p:sp>
      <p:sp>
        <p:nvSpPr>
          <p:cNvPr id="6" name="Text 3"/>
          <p:cNvSpPr/>
          <p:nvPr/>
        </p:nvSpPr>
        <p:spPr>
          <a:xfrm>
            <a:off x="5045750" y="2376964"/>
            <a:ext cx="4624388" cy="333494"/>
          </a:xfrm>
          <a:prstGeom prst="rect">
            <a:avLst/>
          </a:prstGeom>
          <a:noFill/>
          <a:ln/>
        </p:spPr>
        <p:txBody>
          <a:bodyPr wrap="non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Making services accessible to target audiences</a:t>
            </a:r>
            <a:endParaRPr lang="en-US" sz="1600" dirty="0"/>
          </a:p>
        </p:txBody>
      </p:sp>
      <p:sp>
        <p:nvSpPr>
          <p:cNvPr id="7" name="Shape 4"/>
          <p:cNvSpPr/>
          <p:nvPr/>
        </p:nvSpPr>
        <p:spPr>
          <a:xfrm>
            <a:off x="4889302" y="2935367"/>
            <a:ext cx="8959334" cy="11430"/>
          </a:xfrm>
          <a:prstGeom prst="roundRect">
            <a:avLst>
              <a:gd name="adj" fmla="val 766135"/>
            </a:avLst>
          </a:prstGeom>
          <a:solidFill>
            <a:srgbClr val="194A99"/>
          </a:solidFill>
          <a:ln/>
        </p:spPr>
      </p:sp>
      <p:pic>
        <p:nvPicPr>
          <p:cNvPr id="8" name="Image 1" descr="preencoded.png">    </p:cNvPr>
          <p:cNvPicPr>
            <a:picLocks noChangeAspect="1"/>
          </p:cNvPicPr>
          <p:nvPr/>
        </p:nvPicPr>
        <p:blipFill>
          <a:blip r:embed="rId2"/>
          <a:stretch>
            <a:fillRect/>
          </a:stretch>
        </p:blipFill>
        <p:spPr>
          <a:xfrm>
            <a:off x="2392561" y="2970967"/>
            <a:ext cx="3259693" cy="1201222"/>
          </a:xfrm>
          <a:prstGeom prst="rect">
            <a:avLst/>
          </a:prstGeom>
        </p:spPr>
      </p:pic>
      <p:sp>
        <p:nvSpPr>
          <p:cNvPr id="9" name="Text 5"/>
          <p:cNvSpPr/>
          <p:nvPr/>
        </p:nvSpPr>
        <p:spPr>
          <a:xfrm>
            <a:off x="3875842" y="3388281"/>
            <a:ext cx="293132" cy="366474"/>
          </a:xfrm>
          <a:prstGeom prst="rect">
            <a:avLst/>
          </a:prstGeom>
          <a:noFill/>
          <a:ln/>
        </p:spPr>
        <p:txBody>
          <a:bodyPr wrap="none" lIns="0" tIns="0" rIns="0" bIns="0" rtlCol="0" anchor="t"/>
          <a:lstStyle/>
          <a:p>
            <a:pPr algn="ctr" indent="0" marL="0">
              <a:lnSpc>
                <a:spcPts val="3650"/>
              </a:lnSpc>
              <a:buNone/>
            </a:pPr>
            <a:r>
              <a:rPr lang="en-US" sz="2300" dirty="0">
                <a:solidFill>
                  <a:srgbClr val="E2E6E9"/>
                </a:solidFill>
                <a:latin typeface="Merriweather" pitchFamily="34" charset="0"/>
                <a:ea typeface="Merriweather" pitchFamily="34" charset="-122"/>
                <a:cs typeface="Merriweather" pitchFamily="34" charset="-120"/>
              </a:rPr>
              <a:t>2</a:t>
            </a:r>
            <a:endParaRPr lang="en-US" sz="2300" dirty="0"/>
          </a:p>
        </p:txBody>
      </p:sp>
      <p:sp>
        <p:nvSpPr>
          <p:cNvPr id="10" name="Text 6"/>
          <p:cNvSpPr/>
          <p:nvPr/>
        </p:nvSpPr>
        <p:spPr>
          <a:xfrm>
            <a:off x="5860733" y="3179445"/>
            <a:ext cx="2606159" cy="325755"/>
          </a:xfrm>
          <a:prstGeom prst="rect">
            <a:avLst/>
          </a:prstGeom>
          <a:noFill/>
          <a:ln/>
        </p:spPr>
        <p:txBody>
          <a:bodyPr wrap="non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Image</a:t>
            </a:r>
            <a:endParaRPr lang="en-US" sz="2050" dirty="0"/>
          </a:p>
        </p:txBody>
      </p:sp>
      <p:sp>
        <p:nvSpPr>
          <p:cNvPr id="11" name="Text 7"/>
          <p:cNvSpPr/>
          <p:nvPr/>
        </p:nvSpPr>
        <p:spPr>
          <a:xfrm>
            <a:off x="5860733" y="3630216"/>
            <a:ext cx="4877395" cy="333494"/>
          </a:xfrm>
          <a:prstGeom prst="rect">
            <a:avLst/>
          </a:prstGeom>
          <a:noFill/>
          <a:ln/>
        </p:spPr>
        <p:txBody>
          <a:bodyPr wrap="non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Presenting an attractive and approachable image</a:t>
            </a:r>
            <a:endParaRPr lang="en-US" sz="1600" dirty="0"/>
          </a:p>
        </p:txBody>
      </p:sp>
      <p:sp>
        <p:nvSpPr>
          <p:cNvPr id="12" name="Shape 8"/>
          <p:cNvSpPr/>
          <p:nvPr/>
        </p:nvSpPr>
        <p:spPr>
          <a:xfrm>
            <a:off x="5704284" y="4188619"/>
            <a:ext cx="8144351" cy="11430"/>
          </a:xfrm>
          <a:prstGeom prst="roundRect">
            <a:avLst>
              <a:gd name="adj" fmla="val 766135"/>
            </a:avLst>
          </a:prstGeom>
          <a:solidFill>
            <a:srgbClr val="194A99"/>
          </a:solidFill>
          <a:ln/>
        </p:spPr>
      </p:sp>
      <p:pic>
        <p:nvPicPr>
          <p:cNvPr id="13" name="Image 2" descr="preencoded.png">    </p:cNvPr>
          <p:cNvPicPr>
            <a:picLocks noChangeAspect="1"/>
          </p:cNvPicPr>
          <p:nvPr/>
        </p:nvPicPr>
        <p:blipFill>
          <a:blip r:embed="rId3"/>
          <a:stretch>
            <a:fillRect/>
          </a:stretch>
        </p:blipFill>
        <p:spPr>
          <a:xfrm>
            <a:off x="1577578" y="4224218"/>
            <a:ext cx="4889659" cy="1201222"/>
          </a:xfrm>
          <a:prstGeom prst="rect">
            <a:avLst/>
          </a:prstGeom>
        </p:spPr>
      </p:pic>
      <p:sp>
        <p:nvSpPr>
          <p:cNvPr id="14" name="Text 9"/>
          <p:cNvSpPr/>
          <p:nvPr/>
        </p:nvSpPr>
        <p:spPr>
          <a:xfrm>
            <a:off x="3875723" y="4641533"/>
            <a:ext cx="293132" cy="366474"/>
          </a:xfrm>
          <a:prstGeom prst="rect">
            <a:avLst/>
          </a:prstGeom>
          <a:noFill/>
          <a:ln/>
        </p:spPr>
        <p:txBody>
          <a:bodyPr wrap="none" lIns="0" tIns="0" rIns="0" bIns="0" rtlCol="0" anchor="t"/>
          <a:lstStyle/>
          <a:p>
            <a:pPr algn="ctr" indent="0" marL="0">
              <a:lnSpc>
                <a:spcPts val="3650"/>
              </a:lnSpc>
              <a:buNone/>
            </a:pPr>
            <a:r>
              <a:rPr lang="en-US" sz="2300" dirty="0">
                <a:solidFill>
                  <a:srgbClr val="E2E6E9"/>
                </a:solidFill>
                <a:latin typeface="Merriweather" pitchFamily="34" charset="0"/>
                <a:ea typeface="Merriweather" pitchFamily="34" charset="-122"/>
                <a:cs typeface="Merriweather" pitchFamily="34" charset="-120"/>
              </a:rPr>
              <a:t>3</a:t>
            </a:r>
            <a:endParaRPr lang="en-US" sz="2300" dirty="0"/>
          </a:p>
        </p:txBody>
      </p:sp>
      <p:sp>
        <p:nvSpPr>
          <p:cNvPr id="15" name="Text 10"/>
          <p:cNvSpPr/>
          <p:nvPr/>
        </p:nvSpPr>
        <p:spPr>
          <a:xfrm>
            <a:off x="6675715" y="4432697"/>
            <a:ext cx="2606159" cy="325755"/>
          </a:xfrm>
          <a:prstGeom prst="rect">
            <a:avLst/>
          </a:prstGeom>
          <a:noFill/>
          <a:ln/>
        </p:spPr>
        <p:txBody>
          <a:bodyPr wrap="non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Channels</a:t>
            </a:r>
            <a:endParaRPr lang="en-US" sz="2050" dirty="0"/>
          </a:p>
        </p:txBody>
      </p:sp>
      <p:sp>
        <p:nvSpPr>
          <p:cNvPr id="16" name="Text 11"/>
          <p:cNvSpPr/>
          <p:nvPr/>
        </p:nvSpPr>
        <p:spPr>
          <a:xfrm>
            <a:off x="6675715" y="4883468"/>
            <a:ext cx="5159454" cy="333494"/>
          </a:xfrm>
          <a:prstGeom prst="rect">
            <a:avLst/>
          </a:prstGeom>
          <a:noFill/>
          <a:ln/>
        </p:spPr>
        <p:txBody>
          <a:bodyPr wrap="non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Utilizing formal and informal distribution channels</a:t>
            </a:r>
            <a:endParaRPr lang="en-US" sz="1600" dirty="0"/>
          </a:p>
        </p:txBody>
      </p:sp>
      <p:sp>
        <p:nvSpPr>
          <p:cNvPr id="17" name="Shape 12"/>
          <p:cNvSpPr/>
          <p:nvPr/>
        </p:nvSpPr>
        <p:spPr>
          <a:xfrm>
            <a:off x="6519267" y="5441871"/>
            <a:ext cx="7329368" cy="11430"/>
          </a:xfrm>
          <a:prstGeom prst="roundRect">
            <a:avLst>
              <a:gd name="adj" fmla="val 766135"/>
            </a:avLst>
          </a:prstGeom>
          <a:solidFill>
            <a:srgbClr val="194A99"/>
          </a:solidFill>
          <a:ln/>
        </p:spPr>
      </p:sp>
      <p:pic>
        <p:nvPicPr>
          <p:cNvPr id="18" name="Image 3" descr="preencoded.png">    </p:cNvPr>
          <p:cNvPicPr>
            <a:picLocks noChangeAspect="1"/>
          </p:cNvPicPr>
          <p:nvPr/>
        </p:nvPicPr>
        <p:blipFill>
          <a:blip r:embed="rId4"/>
          <a:stretch>
            <a:fillRect/>
          </a:stretch>
        </p:blipFill>
        <p:spPr>
          <a:xfrm>
            <a:off x="762595" y="5477470"/>
            <a:ext cx="6519505" cy="1201222"/>
          </a:xfrm>
          <a:prstGeom prst="rect">
            <a:avLst/>
          </a:prstGeom>
        </p:spPr>
      </p:pic>
      <p:sp>
        <p:nvSpPr>
          <p:cNvPr id="19" name="Text 13"/>
          <p:cNvSpPr/>
          <p:nvPr/>
        </p:nvSpPr>
        <p:spPr>
          <a:xfrm>
            <a:off x="3875723" y="5894784"/>
            <a:ext cx="293132" cy="366474"/>
          </a:xfrm>
          <a:prstGeom prst="rect">
            <a:avLst/>
          </a:prstGeom>
          <a:noFill/>
          <a:ln/>
        </p:spPr>
        <p:txBody>
          <a:bodyPr wrap="none" lIns="0" tIns="0" rIns="0" bIns="0" rtlCol="0" anchor="t"/>
          <a:lstStyle/>
          <a:p>
            <a:pPr algn="ctr" indent="0" marL="0">
              <a:lnSpc>
                <a:spcPts val="3650"/>
              </a:lnSpc>
              <a:buNone/>
            </a:pPr>
            <a:r>
              <a:rPr lang="en-US" sz="2300" dirty="0">
                <a:solidFill>
                  <a:srgbClr val="E2E6E9"/>
                </a:solidFill>
                <a:latin typeface="Merriweather" pitchFamily="34" charset="0"/>
                <a:ea typeface="Merriweather" pitchFamily="34" charset="-122"/>
                <a:cs typeface="Merriweather" pitchFamily="34" charset="-120"/>
              </a:rPr>
              <a:t>4</a:t>
            </a:r>
            <a:endParaRPr lang="en-US" sz="2300" dirty="0"/>
          </a:p>
        </p:txBody>
      </p:sp>
      <p:sp>
        <p:nvSpPr>
          <p:cNvPr id="20" name="Text 14"/>
          <p:cNvSpPr/>
          <p:nvPr/>
        </p:nvSpPr>
        <p:spPr>
          <a:xfrm>
            <a:off x="7490579" y="5685949"/>
            <a:ext cx="2606159" cy="325755"/>
          </a:xfrm>
          <a:prstGeom prst="rect">
            <a:avLst/>
          </a:prstGeom>
          <a:noFill/>
          <a:ln/>
        </p:spPr>
        <p:txBody>
          <a:bodyPr wrap="none" lIns="0" tIns="0" rIns="0" bIns="0" rtlCol="0" anchor="t"/>
          <a:lstStyle/>
          <a:p>
            <a:pPr algn="l" indent="0" marL="0">
              <a:lnSpc>
                <a:spcPts val="2550"/>
              </a:lnSpc>
              <a:buNone/>
            </a:pPr>
            <a:r>
              <a:rPr lang="en-US" sz="2050" dirty="0">
                <a:solidFill>
                  <a:srgbClr val="E2E6E9"/>
                </a:solidFill>
                <a:latin typeface="Merriweather" pitchFamily="34" charset="0"/>
                <a:ea typeface="Merriweather" pitchFamily="34" charset="-122"/>
                <a:cs typeface="Merriweather" pitchFamily="34" charset="-120"/>
              </a:rPr>
              <a:t>Technique</a:t>
            </a:r>
            <a:endParaRPr lang="en-US" sz="2050" dirty="0"/>
          </a:p>
        </p:txBody>
      </p:sp>
      <p:sp>
        <p:nvSpPr>
          <p:cNvPr id="21" name="Text 15"/>
          <p:cNvSpPr/>
          <p:nvPr/>
        </p:nvSpPr>
        <p:spPr>
          <a:xfrm>
            <a:off x="7490579" y="6136719"/>
            <a:ext cx="4737854" cy="333494"/>
          </a:xfrm>
          <a:prstGeom prst="rect">
            <a:avLst/>
          </a:prstGeom>
          <a:noFill/>
          <a:ln/>
        </p:spPr>
        <p:txBody>
          <a:bodyPr wrap="non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Distribution techniques follow content strategy</a:t>
            </a:r>
            <a:endParaRPr lang="en-US" sz="1600" dirty="0"/>
          </a:p>
        </p:txBody>
      </p:sp>
      <p:sp>
        <p:nvSpPr>
          <p:cNvPr id="22" name="Text 16"/>
          <p:cNvSpPr/>
          <p:nvPr/>
        </p:nvSpPr>
        <p:spPr>
          <a:xfrm>
            <a:off x="729734" y="6913245"/>
            <a:ext cx="13170932" cy="666988"/>
          </a:xfrm>
          <a:prstGeom prst="rect">
            <a:avLst/>
          </a:prstGeom>
          <a:noFill/>
          <a:ln/>
        </p:spPr>
        <p:txBody>
          <a:bodyPr wrap="squar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Distribution encompasses the strategies to make goods and services accessible to potential consumers. For nonprofits, it's about how organizations reach out to target audiences and convey the importance of their work.</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91118" y="612219"/>
            <a:ext cx="7934563" cy="1079897"/>
          </a:xfrm>
          <a:prstGeom prst="rect">
            <a:avLst/>
          </a:prstGeom>
          <a:noFill/>
          <a:ln/>
        </p:spPr>
        <p:txBody>
          <a:bodyPr wrap="square" lIns="0" tIns="0" rIns="0" bIns="0" rtlCol="0" anchor="t"/>
          <a:lstStyle/>
          <a:p>
            <a:pPr algn="l" indent="0" marL="0">
              <a:lnSpc>
                <a:spcPts val="4250"/>
              </a:lnSpc>
              <a:buNone/>
            </a:pPr>
            <a:r>
              <a:rPr lang="en-US" sz="3400" dirty="0">
                <a:solidFill>
                  <a:srgbClr val="F5F0F0"/>
                </a:solidFill>
                <a:latin typeface="Merriweather" pitchFamily="34" charset="0"/>
                <a:ea typeface="Merriweather" pitchFamily="34" charset="-122"/>
                <a:cs typeface="Merriweather" pitchFamily="34" charset="-120"/>
              </a:rPr>
              <a:t>Definition and Importance of Distribution</a:t>
            </a:r>
            <a:endParaRPr lang="en-US" sz="3400" dirty="0"/>
          </a:p>
        </p:txBody>
      </p:sp>
      <p:sp>
        <p:nvSpPr>
          <p:cNvPr id="4" name="Shape 1"/>
          <p:cNvSpPr/>
          <p:nvPr/>
        </p:nvSpPr>
        <p:spPr>
          <a:xfrm>
            <a:off x="6091118" y="1951196"/>
            <a:ext cx="7934563" cy="1286947"/>
          </a:xfrm>
          <a:prstGeom prst="roundRect">
            <a:avLst>
              <a:gd name="adj" fmla="val 5639"/>
            </a:avLst>
          </a:prstGeom>
          <a:solidFill>
            <a:srgbClr val="003180"/>
          </a:solidFill>
          <a:ln w="7620">
            <a:solidFill>
              <a:srgbClr val="194A99"/>
            </a:solidFill>
            <a:prstDash val="solid"/>
          </a:ln>
        </p:spPr>
      </p:sp>
      <p:sp>
        <p:nvSpPr>
          <p:cNvPr id="5" name="Text 2"/>
          <p:cNvSpPr/>
          <p:nvPr/>
        </p:nvSpPr>
        <p:spPr>
          <a:xfrm>
            <a:off x="6271498" y="2131576"/>
            <a:ext cx="2159675" cy="269915"/>
          </a:xfrm>
          <a:prstGeom prst="rect">
            <a:avLst/>
          </a:prstGeom>
          <a:noFill/>
          <a:ln/>
        </p:spPr>
        <p:txBody>
          <a:bodyPr wrap="none" lIns="0" tIns="0" rIns="0" bIns="0" rtlCol="0" anchor="t"/>
          <a:lstStyle/>
          <a:p>
            <a:pPr algn="l" indent="0" marL="0">
              <a:lnSpc>
                <a:spcPts val="2100"/>
              </a:lnSpc>
              <a:buNone/>
            </a:pPr>
            <a:r>
              <a:rPr lang="en-US" sz="1700" dirty="0">
                <a:solidFill>
                  <a:srgbClr val="E2E6E9"/>
                </a:solidFill>
                <a:latin typeface="Merriweather" pitchFamily="34" charset="0"/>
                <a:ea typeface="Merriweather" pitchFamily="34" charset="-122"/>
                <a:cs typeface="Merriweather" pitchFamily="34" charset="-120"/>
              </a:rPr>
              <a:t>The "Four Ps"</a:t>
            </a:r>
            <a:endParaRPr lang="en-US" sz="1700" dirty="0"/>
          </a:p>
        </p:txBody>
      </p:sp>
      <p:sp>
        <p:nvSpPr>
          <p:cNvPr id="6" name="Text 3"/>
          <p:cNvSpPr/>
          <p:nvPr/>
        </p:nvSpPr>
        <p:spPr>
          <a:xfrm>
            <a:off x="6271498" y="2505075"/>
            <a:ext cx="7573804" cy="552688"/>
          </a:xfrm>
          <a:prstGeom prst="rect">
            <a:avLst/>
          </a:prstGeom>
          <a:noFill/>
          <a:ln/>
        </p:spPr>
        <p:txBody>
          <a:bodyPr wrap="square" lIns="0" tIns="0" rIns="0" bIns="0" rtlCol="0" anchor="t"/>
          <a:lstStyle/>
          <a:p>
            <a:pPr algn="l" indent="0" marL="0">
              <a:lnSpc>
                <a:spcPts val="2150"/>
              </a:lnSpc>
              <a:buNone/>
            </a:pPr>
            <a:r>
              <a:rPr lang="en-US" sz="1350" dirty="0">
                <a:solidFill>
                  <a:srgbClr val="E2E6E9"/>
                </a:solidFill>
                <a:latin typeface="Merriweather" pitchFamily="34" charset="0"/>
                <a:ea typeface="Merriweather" pitchFamily="34" charset="-122"/>
                <a:cs typeface="Merriweather" pitchFamily="34" charset="-120"/>
              </a:rPr>
              <a:t>Distribution is one of the "four Ps" in marketing, referring to the specific system designed to show the organization's products or outputs to the intended customer market.</a:t>
            </a:r>
            <a:endParaRPr lang="en-US" sz="1350" dirty="0"/>
          </a:p>
        </p:txBody>
      </p:sp>
      <p:sp>
        <p:nvSpPr>
          <p:cNvPr id="7" name="Shape 4"/>
          <p:cNvSpPr/>
          <p:nvPr/>
        </p:nvSpPr>
        <p:spPr>
          <a:xfrm>
            <a:off x="6091118" y="3410903"/>
            <a:ext cx="7934563" cy="1286947"/>
          </a:xfrm>
          <a:prstGeom prst="roundRect">
            <a:avLst>
              <a:gd name="adj" fmla="val 5639"/>
            </a:avLst>
          </a:prstGeom>
          <a:solidFill>
            <a:srgbClr val="003180"/>
          </a:solidFill>
          <a:ln w="7620">
            <a:solidFill>
              <a:srgbClr val="194A99"/>
            </a:solidFill>
            <a:prstDash val="solid"/>
          </a:ln>
        </p:spPr>
      </p:sp>
      <p:sp>
        <p:nvSpPr>
          <p:cNvPr id="8" name="Text 5"/>
          <p:cNvSpPr/>
          <p:nvPr/>
        </p:nvSpPr>
        <p:spPr>
          <a:xfrm>
            <a:off x="6271498" y="3591282"/>
            <a:ext cx="2159675" cy="269915"/>
          </a:xfrm>
          <a:prstGeom prst="rect">
            <a:avLst/>
          </a:prstGeom>
          <a:noFill/>
          <a:ln/>
        </p:spPr>
        <p:txBody>
          <a:bodyPr wrap="none" lIns="0" tIns="0" rIns="0" bIns="0" rtlCol="0" anchor="t"/>
          <a:lstStyle/>
          <a:p>
            <a:pPr algn="l" indent="0" marL="0">
              <a:lnSpc>
                <a:spcPts val="2100"/>
              </a:lnSpc>
              <a:buNone/>
            </a:pPr>
            <a:r>
              <a:rPr lang="en-US" sz="1700" dirty="0">
                <a:solidFill>
                  <a:srgbClr val="E2E6E9"/>
                </a:solidFill>
                <a:latin typeface="Merriweather" pitchFamily="34" charset="0"/>
                <a:ea typeface="Merriweather" pitchFamily="34" charset="-122"/>
                <a:cs typeface="Merriweather" pitchFamily="34" charset="-120"/>
              </a:rPr>
              <a:t>Nonprofit Context</a:t>
            </a:r>
            <a:endParaRPr lang="en-US" sz="1700" dirty="0"/>
          </a:p>
        </p:txBody>
      </p:sp>
      <p:sp>
        <p:nvSpPr>
          <p:cNvPr id="9" name="Text 6"/>
          <p:cNvSpPr/>
          <p:nvPr/>
        </p:nvSpPr>
        <p:spPr>
          <a:xfrm>
            <a:off x="6271498" y="3964781"/>
            <a:ext cx="7573804" cy="552688"/>
          </a:xfrm>
          <a:prstGeom prst="rect">
            <a:avLst/>
          </a:prstGeom>
          <a:noFill/>
          <a:ln/>
        </p:spPr>
        <p:txBody>
          <a:bodyPr wrap="square" lIns="0" tIns="0" rIns="0" bIns="0" rtlCol="0" anchor="t"/>
          <a:lstStyle/>
          <a:p>
            <a:pPr algn="l" indent="0" marL="0">
              <a:lnSpc>
                <a:spcPts val="2150"/>
              </a:lnSpc>
              <a:buNone/>
            </a:pPr>
            <a:r>
              <a:rPr lang="en-US" sz="1350" dirty="0">
                <a:solidFill>
                  <a:srgbClr val="E2E6E9"/>
                </a:solidFill>
                <a:latin typeface="Merriweather" pitchFamily="34" charset="0"/>
                <a:ea typeface="Merriweather" pitchFamily="34" charset="-122"/>
                <a:cs typeface="Merriweather" pitchFamily="34" charset="-120"/>
              </a:rPr>
              <a:t>For nonprofits, distribution is the process of delivering the organization's message, services, and benefits to the targeted public.</a:t>
            </a:r>
            <a:endParaRPr lang="en-US" sz="1350" dirty="0"/>
          </a:p>
        </p:txBody>
      </p:sp>
      <p:sp>
        <p:nvSpPr>
          <p:cNvPr id="10" name="Shape 7"/>
          <p:cNvSpPr/>
          <p:nvPr/>
        </p:nvSpPr>
        <p:spPr>
          <a:xfrm>
            <a:off x="6091118" y="4870609"/>
            <a:ext cx="7934563" cy="1286947"/>
          </a:xfrm>
          <a:prstGeom prst="roundRect">
            <a:avLst>
              <a:gd name="adj" fmla="val 5639"/>
            </a:avLst>
          </a:prstGeom>
          <a:solidFill>
            <a:srgbClr val="003180"/>
          </a:solidFill>
          <a:ln w="7620">
            <a:solidFill>
              <a:srgbClr val="194A99"/>
            </a:solidFill>
            <a:prstDash val="solid"/>
          </a:ln>
        </p:spPr>
      </p:sp>
      <p:sp>
        <p:nvSpPr>
          <p:cNvPr id="11" name="Text 8"/>
          <p:cNvSpPr/>
          <p:nvPr/>
        </p:nvSpPr>
        <p:spPr>
          <a:xfrm>
            <a:off x="6271498" y="5050988"/>
            <a:ext cx="2159675" cy="269915"/>
          </a:xfrm>
          <a:prstGeom prst="rect">
            <a:avLst/>
          </a:prstGeom>
          <a:noFill/>
          <a:ln/>
        </p:spPr>
        <p:txBody>
          <a:bodyPr wrap="none" lIns="0" tIns="0" rIns="0" bIns="0" rtlCol="0" anchor="t"/>
          <a:lstStyle/>
          <a:p>
            <a:pPr algn="l" indent="0" marL="0">
              <a:lnSpc>
                <a:spcPts val="2100"/>
              </a:lnSpc>
              <a:buNone/>
            </a:pPr>
            <a:r>
              <a:rPr lang="en-US" sz="1700" dirty="0">
                <a:solidFill>
                  <a:srgbClr val="E2E6E9"/>
                </a:solidFill>
                <a:latin typeface="Merriweather" pitchFamily="34" charset="0"/>
                <a:ea typeface="Merriweather" pitchFamily="34" charset="-122"/>
                <a:cs typeface="Merriweather" pitchFamily="34" charset="-120"/>
              </a:rPr>
              <a:t>Visibility</a:t>
            </a:r>
            <a:endParaRPr lang="en-US" sz="1700" dirty="0"/>
          </a:p>
        </p:txBody>
      </p:sp>
      <p:sp>
        <p:nvSpPr>
          <p:cNvPr id="12" name="Text 9"/>
          <p:cNvSpPr/>
          <p:nvPr/>
        </p:nvSpPr>
        <p:spPr>
          <a:xfrm>
            <a:off x="6271498" y="5424488"/>
            <a:ext cx="7573804" cy="552688"/>
          </a:xfrm>
          <a:prstGeom prst="rect">
            <a:avLst/>
          </a:prstGeom>
          <a:noFill/>
          <a:ln/>
        </p:spPr>
        <p:txBody>
          <a:bodyPr wrap="square" lIns="0" tIns="0" rIns="0" bIns="0" rtlCol="0" anchor="t"/>
          <a:lstStyle/>
          <a:p>
            <a:pPr algn="l" indent="0" marL="0">
              <a:lnSpc>
                <a:spcPts val="2150"/>
              </a:lnSpc>
              <a:buNone/>
            </a:pPr>
            <a:r>
              <a:rPr lang="en-US" sz="1350" dirty="0">
                <a:solidFill>
                  <a:srgbClr val="E2E6E9"/>
                </a:solidFill>
                <a:latin typeface="Merriweather" pitchFamily="34" charset="0"/>
                <a:ea typeface="Merriweather" pitchFamily="34" charset="-122"/>
                <a:cs typeface="Merriweather" pitchFamily="34" charset="-120"/>
              </a:rPr>
              <a:t>It is through visibility that decision-makers and target audiences become generally aware of social concerns or issues.</a:t>
            </a:r>
            <a:endParaRPr lang="en-US" sz="1350" dirty="0"/>
          </a:p>
        </p:txBody>
      </p:sp>
      <p:sp>
        <p:nvSpPr>
          <p:cNvPr id="13" name="Shape 10"/>
          <p:cNvSpPr/>
          <p:nvPr/>
        </p:nvSpPr>
        <p:spPr>
          <a:xfrm>
            <a:off x="6091118" y="6330315"/>
            <a:ext cx="7934563" cy="1286947"/>
          </a:xfrm>
          <a:prstGeom prst="roundRect">
            <a:avLst>
              <a:gd name="adj" fmla="val 5639"/>
            </a:avLst>
          </a:prstGeom>
          <a:solidFill>
            <a:srgbClr val="003180"/>
          </a:solidFill>
          <a:ln w="7620">
            <a:solidFill>
              <a:srgbClr val="194A99"/>
            </a:solidFill>
            <a:prstDash val="solid"/>
          </a:ln>
        </p:spPr>
      </p:sp>
      <p:sp>
        <p:nvSpPr>
          <p:cNvPr id="14" name="Text 11"/>
          <p:cNvSpPr/>
          <p:nvPr/>
        </p:nvSpPr>
        <p:spPr>
          <a:xfrm>
            <a:off x="6271498" y="6510695"/>
            <a:ext cx="2159675" cy="269915"/>
          </a:xfrm>
          <a:prstGeom prst="rect">
            <a:avLst/>
          </a:prstGeom>
          <a:noFill/>
          <a:ln/>
        </p:spPr>
        <p:txBody>
          <a:bodyPr wrap="none" lIns="0" tIns="0" rIns="0" bIns="0" rtlCol="0" anchor="t"/>
          <a:lstStyle/>
          <a:p>
            <a:pPr algn="l" indent="0" marL="0">
              <a:lnSpc>
                <a:spcPts val="2100"/>
              </a:lnSpc>
              <a:buNone/>
            </a:pPr>
            <a:r>
              <a:rPr lang="en-US" sz="1700" dirty="0">
                <a:solidFill>
                  <a:srgbClr val="E2E6E9"/>
                </a:solidFill>
                <a:latin typeface="Merriweather" pitchFamily="34" charset="0"/>
                <a:ea typeface="Merriweather" pitchFamily="34" charset="-122"/>
                <a:cs typeface="Merriweather" pitchFamily="34" charset="-120"/>
              </a:rPr>
              <a:t>Multiple Channels</a:t>
            </a:r>
            <a:endParaRPr lang="en-US" sz="1700" dirty="0"/>
          </a:p>
        </p:txBody>
      </p:sp>
      <p:sp>
        <p:nvSpPr>
          <p:cNvPr id="15" name="Text 12"/>
          <p:cNvSpPr/>
          <p:nvPr/>
        </p:nvSpPr>
        <p:spPr>
          <a:xfrm>
            <a:off x="6271498" y="6884194"/>
            <a:ext cx="7573804" cy="552688"/>
          </a:xfrm>
          <a:prstGeom prst="rect">
            <a:avLst/>
          </a:prstGeom>
          <a:noFill/>
          <a:ln/>
        </p:spPr>
        <p:txBody>
          <a:bodyPr wrap="square" lIns="0" tIns="0" rIns="0" bIns="0" rtlCol="0" anchor="t"/>
          <a:lstStyle/>
          <a:p>
            <a:pPr algn="l" indent="0" marL="0">
              <a:lnSpc>
                <a:spcPts val="2150"/>
              </a:lnSpc>
              <a:buNone/>
            </a:pPr>
            <a:r>
              <a:rPr lang="en-US" sz="1350" dirty="0">
                <a:solidFill>
                  <a:srgbClr val="E2E6E9"/>
                </a:solidFill>
                <a:latin typeface="Merriweather" pitchFamily="34" charset="0"/>
                <a:ea typeface="Merriweather" pitchFamily="34" charset="-122"/>
                <a:cs typeface="Merriweather" pitchFamily="34" charset="-120"/>
              </a:rPr>
              <a:t>The use of multiple distribution channels can improve user access in a resource-constrained environment.</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505"/>
          </a:xfrm>
          <a:prstGeom prst="rect">
            <a:avLst/>
          </a:prstGeom>
        </p:spPr>
      </p:pic>
      <p:sp>
        <p:nvSpPr>
          <p:cNvPr id="3" name="Text 0"/>
          <p:cNvSpPr/>
          <p:nvPr/>
        </p:nvSpPr>
        <p:spPr>
          <a:xfrm>
            <a:off x="6147554" y="519470"/>
            <a:ext cx="7821692" cy="1180624"/>
          </a:xfrm>
          <a:prstGeom prst="rect">
            <a:avLst/>
          </a:prstGeom>
          <a:noFill/>
          <a:ln/>
        </p:spPr>
        <p:txBody>
          <a:bodyPr wrap="square" lIns="0" tIns="0" rIns="0" bIns="0" rtlCol="0" anchor="t"/>
          <a:lstStyle/>
          <a:p>
            <a:pPr algn="l" indent="0" marL="0">
              <a:lnSpc>
                <a:spcPts val="4600"/>
              </a:lnSpc>
              <a:buNone/>
            </a:pPr>
            <a:r>
              <a:rPr lang="en-US" sz="3700" dirty="0">
                <a:solidFill>
                  <a:srgbClr val="F5F0F0"/>
                </a:solidFill>
                <a:latin typeface="Merriweather" pitchFamily="34" charset="0"/>
                <a:ea typeface="Merriweather" pitchFamily="34" charset="-122"/>
                <a:cs typeface="Merriweather" pitchFamily="34" charset="-120"/>
              </a:rPr>
              <a:t>Key Distribution Channels for Nonprofits</a:t>
            </a:r>
            <a:endParaRPr lang="en-US" sz="3700" dirty="0"/>
          </a:p>
        </p:txBody>
      </p:sp>
      <p:pic>
        <p:nvPicPr>
          <p:cNvPr id="4" name="Image 1" descr="preencoded.png">    </p:cNvPr>
          <p:cNvPicPr>
            <a:picLocks noChangeAspect="1"/>
          </p:cNvPicPr>
          <p:nvPr/>
        </p:nvPicPr>
        <p:blipFill>
          <a:blip r:embed="rId2"/>
          <a:stretch>
            <a:fillRect/>
          </a:stretch>
        </p:blipFill>
        <p:spPr>
          <a:xfrm>
            <a:off x="6147554" y="1983462"/>
            <a:ext cx="472202" cy="472202"/>
          </a:xfrm>
          <a:prstGeom prst="rect">
            <a:avLst/>
          </a:prstGeom>
        </p:spPr>
      </p:pic>
      <p:sp>
        <p:nvSpPr>
          <p:cNvPr id="5" name="Text 1"/>
          <p:cNvSpPr/>
          <p:nvPr/>
        </p:nvSpPr>
        <p:spPr>
          <a:xfrm>
            <a:off x="6147554" y="2644497"/>
            <a:ext cx="2361367" cy="295037"/>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Face-to-Face</a:t>
            </a:r>
            <a:endParaRPr lang="en-US" sz="1850" dirty="0"/>
          </a:p>
        </p:txBody>
      </p:sp>
      <p:sp>
        <p:nvSpPr>
          <p:cNvPr id="6" name="Text 2"/>
          <p:cNvSpPr/>
          <p:nvPr/>
        </p:nvSpPr>
        <p:spPr>
          <a:xfrm>
            <a:off x="6147554" y="3052882"/>
            <a:ext cx="2418278" cy="1511498"/>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Interpersonal interaction and selling face-to-face are the most effective types of fundraising, sales, and marketing.</a:t>
            </a:r>
            <a:endParaRPr lang="en-US" sz="1450" dirty="0"/>
          </a:p>
        </p:txBody>
      </p:sp>
      <p:pic>
        <p:nvPicPr>
          <p:cNvPr id="7" name="Image 2" descr="preencoded.png">    </p:cNvPr>
          <p:cNvPicPr>
            <a:picLocks noChangeAspect="1"/>
          </p:cNvPicPr>
          <p:nvPr/>
        </p:nvPicPr>
        <p:blipFill>
          <a:blip r:embed="rId3"/>
          <a:stretch>
            <a:fillRect/>
          </a:stretch>
        </p:blipFill>
        <p:spPr>
          <a:xfrm>
            <a:off x="8849201" y="1983462"/>
            <a:ext cx="472202" cy="472202"/>
          </a:xfrm>
          <a:prstGeom prst="rect">
            <a:avLst/>
          </a:prstGeom>
        </p:spPr>
      </p:pic>
      <p:sp>
        <p:nvSpPr>
          <p:cNvPr id="8" name="Text 3"/>
          <p:cNvSpPr/>
          <p:nvPr/>
        </p:nvSpPr>
        <p:spPr>
          <a:xfrm>
            <a:off x="8849201" y="2644497"/>
            <a:ext cx="2361367" cy="295037"/>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Events</a:t>
            </a:r>
            <a:endParaRPr lang="en-US" sz="1850" dirty="0"/>
          </a:p>
        </p:txBody>
      </p:sp>
      <p:sp>
        <p:nvSpPr>
          <p:cNvPr id="9" name="Text 4"/>
          <p:cNvSpPr/>
          <p:nvPr/>
        </p:nvSpPr>
        <p:spPr>
          <a:xfrm>
            <a:off x="8849201" y="3052882"/>
            <a:ext cx="2418278" cy="1209199"/>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Local events and meetings can help reach redirected audiences and link work to other groups.</a:t>
            </a:r>
            <a:endParaRPr lang="en-US" sz="1450" dirty="0"/>
          </a:p>
        </p:txBody>
      </p:sp>
      <p:pic>
        <p:nvPicPr>
          <p:cNvPr id="10" name="Image 3" descr="preencoded.png">    </p:cNvPr>
          <p:cNvPicPr>
            <a:picLocks noChangeAspect="1"/>
          </p:cNvPicPr>
          <p:nvPr/>
        </p:nvPicPr>
        <p:blipFill>
          <a:blip r:embed="rId4"/>
          <a:stretch>
            <a:fillRect/>
          </a:stretch>
        </p:blipFill>
        <p:spPr>
          <a:xfrm>
            <a:off x="11550848" y="1983462"/>
            <a:ext cx="472202" cy="472202"/>
          </a:xfrm>
          <a:prstGeom prst="rect">
            <a:avLst/>
          </a:prstGeom>
        </p:spPr>
      </p:pic>
      <p:sp>
        <p:nvSpPr>
          <p:cNvPr id="11" name="Text 5"/>
          <p:cNvSpPr/>
          <p:nvPr/>
        </p:nvSpPr>
        <p:spPr>
          <a:xfrm>
            <a:off x="11550848" y="2644497"/>
            <a:ext cx="2361367" cy="295037"/>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Workshops</a:t>
            </a:r>
            <a:endParaRPr lang="en-US" sz="1850" dirty="0"/>
          </a:p>
        </p:txBody>
      </p:sp>
      <p:sp>
        <p:nvSpPr>
          <p:cNvPr id="12" name="Text 6"/>
          <p:cNvSpPr/>
          <p:nvPr/>
        </p:nvSpPr>
        <p:spPr>
          <a:xfrm>
            <a:off x="11550848" y="3052882"/>
            <a:ext cx="2418398" cy="1209199"/>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Informative events and workshops can attract those actively seeking information about a topic.</a:t>
            </a:r>
            <a:endParaRPr lang="en-US" sz="1450" dirty="0"/>
          </a:p>
        </p:txBody>
      </p:sp>
      <p:pic>
        <p:nvPicPr>
          <p:cNvPr id="13" name="Image 4" descr="preencoded.png">    </p:cNvPr>
          <p:cNvPicPr>
            <a:picLocks noChangeAspect="1"/>
          </p:cNvPicPr>
          <p:nvPr/>
        </p:nvPicPr>
        <p:blipFill>
          <a:blip r:embed="rId5"/>
          <a:stretch>
            <a:fillRect/>
          </a:stretch>
        </p:blipFill>
        <p:spPr>
          <a:xfrm>
            <a:off x="6147554" y="5131118"/>
            <a:ext cx="472202" cy="472202"/>
          </a:xfrm>
          <a:prstGeom prst="rect">
            <a:avLst/>
          </a:prstGeom>
        </p:spPr>
      </p:pic>
      <p:sp>
        <p:nvSpPr>
          <p:cNvPr id="14" name="Text 7"/>
          <p:cNvSpPr/>
          <p:nvPr/>
        </p:nvSpPr>
        <p:spPr>
          <a:xfrm>
            <a:off x="6147554" y="5792153"/>
            <a:ext cx="2361367" cy="295037"/>
          </a:xfrm>
          <a:prstGeom prst="rect">
            <a:avLst/>
          </a:prstGeom>
          <a:noFill/>
          <a:ln/>
        </p:spPr>
        <p:txBody>
          <a:bodyPr wrap="none" lIns="0" tIns="0" rIns="0" bIns="0" rtlCol="0" anchor="t"/>
          <a:lstStyle/>
          <a:p>
            <a:pPr algn="l" indent="0" marL="0">
              <a:lnSpc>
                <a:spcPts val="2300"/>
              </a:lnSpc>
              <a:buNone/>
            </a:pPr>
            <a:r>
              <a:rPr lang="en-US" sz="1850" dirty="0">
                <a:solidFill>
                  <a:srgbClr val="E2E6E9"/>
                </a:solidFill>
                <a:latin typeface="Merriweather" pitchFamily="34" charset="0"/>
                <a:ea typeface="Merriweather" pitchFamily="34" charset="-122"/>
                <a:cs typeface="Merriweather" pitchFamily="34" charset="-120"/>
              </a:rPr>
              <a:t>Community Groups</a:t>
            </a:r>
            <a:endParaRPr lang="en-US" sz="1850" dirty="0"/>
          </a:p>
        </p:txBody>
      </p:sp>
      <p:sp>
        <p:nvSpPr>
          <p:cNvPr id="15" name="Text 8"/>
          <p:cNvSpPr/>
          <p:nvPr/>
        </p:nvSpPr>
        <p:spPr>
          <a:xfrm>
            <a:off x="6147554" y="6200537"/>
            <a:ext cx="2418278" cy="1511498"/>
          </a:xfrm>
          <a:prstGeom prst="rect">
            <a:avLst/>
          </a:prstGeom>
          <a:noFill/>
          <a:ln/>
        </p:spPr>
        <p:txBody>
          <a:bodyPr wrap="square" lIns="0" tIns="0" rIns="0" bIns="0" rtlCol="0" anchor="t"/>
          <a:lstStyle/>
          <a:p>
            <a:pPr algn="l" indent="0" marL="0">
              <a:lnSpc>
                <a:spcPts val="2350"/>
              </a:lnSpc>
              <a:buNone/>
            </a:pPr>
            <a:r>
              <a:rPr lang="en-US" sz="1450" dirty="0">
                <a:solidFill>
                  <a:srgbClr val="E2E6E9"/>
                </a:solidFill>
                <a:latin typeface="Merriweather" pitchFamily="34" charset="0"/>
                <a:ea typeface="Merriweather" pitchFamily="34" charset="-122"/>
                <a:cs typeface="Merriweather" pitchFamily="34" charset="-120"/>
              </a:rPr>
              <a:t>Working with other community groups and churches can help spread information during gatherings.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6517" y="675918"/>
            <a:ext cx="6967657" cy="630793"/>
          </a:xfrm>
          <a:prstGeom prst="rect">
            <a:avLst/>
          </a:prstGeom>
          <a:noFill/>
          <a:ln/>
        </p:spPr>
        <p:txBody>
          <a:bodyPr wrap="none" lIns="0" tIns="0" rIns="0" bIns="0" rtlCol="0" anchor="t"/>
          <a:lstStyle/>
          <a:p>
            <a:pPr algn="l" indent="0" marL="0">
              <a:lnSpc>
                <a:spcPts val="4950"/>
              </a:lnSpc>
              <a:buNone/>
            </a:pPr>
            <a:r>
              <a:rPr lang="en-US" sz="3950" dirty="0">
                <a:solidFill>
                  <a:srgbClr val="F5F0F0"/>
                </a:solidFill>
                <a:latin typeface="Merriweather" pitchFamily="34" charset="0"/>
                <a:ea typeface="Merriweather" pitchFamily="34" charset="-122"/>
                <a:cs typeface="Merriweather" pitchFamily="34" charset="-120"/>
              </a:rPr>
              <a:t>Direct Distribution Channels</a:t>
            </a:r>
            <a:endParaRPr lang="en-US" sz="3950" dirty="0"/>
          </a:p>
        </p:txBody>
      </p:sp>
      <p:pic>
        <p:nvPicPr>
          <p:cNvPr id="4" name="Image 1" descr="preencoded.png">    </p:cNvPr>
          <p:cNvPicPr>
            <a:picLocks noChangeAspect="1"/>
          </p:cNvPicPr>
          <p:nvPr/>
        </p:nvPicPr>
        <p:blipFill>
          <a:blip r:embed="rId2"/>
          <a:stretch>
            <a:fillRect/>
          </a:stretch>
        </p:blipFill>
        <p:spPr>
          <a:xfrm>
            <a:off x="706517" y="1609487"/>
            <a:ext cx="1009293" cy="1486019"/>
          </a:xfrm>
          <a:prstGeom prst="rect">
            <a:avLst/>
          </a:prstGeom>
        </p:spPr>
      </p:pic>
      <p:sp>
        <p:nvSpPr>
          <p:cNvPr id="5" name="Text 1"/>
          <p:cNvSpPr/>
          <p:nvPr/>
        </p:nvSpPr>
        <p:spPr>
          <a:xfrm>
            <a:off x="2018586" y="1811298"/>
            <a:ext cx="3201353" cy="315278"/>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Personal Communications</a:t>
            </a:r>
            <a:endParaRPr lang="en-US" sz="1950" dirty="0"/>
          </a:p>
        </p:txBody>
      </p:sp>
      <p:sp>
        <p:nvSpPr>
          <p:cNvPr id="6" name="Text 2"/>
          <p:cNvSpPr/>
          <p:nvPr/>
        </p:nvSpPr>
        <p:spPr>
          <a:xfrm>
            <a:off x="2018586" y="2247662"/>
            <a:ext cx="6418898" cy="646033"/>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Direct interactions with constituencies through campus visits, sports events, and theatrical performances.</a:t>
            </a:r>
            <a:endParaRPr lang="en-US" sz="1550" dirty="0"/>
          </a:p>
        </p:txBody>
      </p:sp>
      <p:pic>
        <p:nvPicPr>
          <p:cNvPr id="7" name="Image 2" descr="preencoded.png">    </p:cNvPr>
          <p:cNvPicPr>
            <a:picLocks noChangeAspect="1"/>
          </p:cNvPicPr>
          <p:nvPr/>
        </p:nvPicPr>
        <p:blipFill>
          <a:blip r:embed="rId3"/>
          <a:stretch>
            <a:fillRect/>
          </a:stretch>
        </p:blipFill>
        <p:spPr>
          <a:xfrm>
            <a:off x="706517" y="3095506"/>
            <a:ext cx="1009293" cy="1486019"/>
          </a:xfrm>
          <a:prstGeom prst="rect">
            <a:avLst/>
          </a:prstGeom>
        </p:spPr>
      </p:pic>
      <p:sp>
        <p:nvSpPr>
          <p:cNvPr id="8" name="Text 3"/>
          <p:cNvSpPr/>
          <p:nvPr/>
        </p:nvSpPr>
        <p:spPr>
          <a:xfrm>
            <a:off x="2018586" y="3297317"/>
            <a:ext cx="2523411" cy="315278"/>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Targeted Mailings</a:t>
            </a:r>
            <a:endParaRPr lang="en-US" sz="1950" dirty="0"/>
          </a:p>
        </p:txBody>
      </p:sp>
      <p:sp>
        <p:nvSpPr>
          <p:cNvPr id="9" name="Text 4"/>
          <p:cNvSpPr/>
          <p:nvPr/>
        </p:nvSpPr>
        <p:spPr>
          <a:xfrm>
            <a:off x="2018586" y="3733681"/>
            <a:ext cx="6418898" cy="646033"/>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Sending recruitment materials to specific groups using mailing lists.</a:t>
            </a:r>
            <a:endParaRPr lang="en-US" sz="1550" dirty="0"/>
          </a:p>
        </p:txBody>
      </p:sp>
      <p:pic>
        <p:nvPicPr>
          <p:cNvPr id="10" name="Image 3" descr="preencoded.png">    </p:cNvPr>
          <p:cNvPicPr>
            <a:picLocks noChangeAspect="1"/>
          </p:cNvPicPr>
          <p:nvPr/>
        </p:nvPicPr>
        <p:blipFill>
          <a:blip r:embed="rId4"/>
          <a:stretch>
            <a:fillRect/>
          </a:stretch>
        </p:blipFill>
        <p:spPr>
          <a:xfrm>
            <a:off x="706517" y="4581525"/>
            <a:ext cx="1009293" cy="1486019"/>
          </a:xfrm>
          <a:prstGeom prst="rect">
            <a:avLst/>
          </a:prstGeom>
        </p:spPr>
      </p:pic>
      <p:sp>
        <p:nvSpPr>
          <p:cNvPr id="11" name="Text 5"/>
          <p:cNvSpPr/>
          <p:nvPr/>
        </p:nvSpPr>
        <p:spPr>
          <a:xfrm>
            <a:off x="2018586" y="4783336"/>
            <a:ext cx="2725460" cy="315278"/>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Personalized Outreach</a:t>
            </a:r>
            <a:endParaRPr lang="en-US" sz="1950" dirty="0"/>
          </a:p>
        </p:txBody>
      </p:sp>
      <p:sp>
        <p:nvSpPr>
          <p:cNvPr id="12" name="Text 6"/>
          <p:cNvSpPr/>
          <p:nvPr/>
        </p:nvSpPr>
        <p:spPr>
          <a:xfrm>
            <a:off x="2018586" y="5219700"/>
            <a:ext cx="6418898" cy="646033"/>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Obtaining names of potential candidates and tailoring communications to their interests.</a:t>
            </a:r>
            <a:endParaRPr lang="en-US" sz="1550" dirty="0"/>
          </a:p>
        </p:txBody>
      </p:sp>
      <p:pic>
        <p:nvPicPr>
          <p:cNvPr id="13" name="Image 4" descr="preencoded.png">    </p:cNvPr>
          <p:cNvPicPr>
            <a:picLocks noChangeAspect="1"/>
          </p:cNvPicPr>
          <p:nvPr/>
        </p:nvPicPr>
        <p:blipFill>
          <a:blip r:embed="rId5"/>
          <a:stretch>
            <a:fillRect/>
          </a:stretch>
        </p:blipFill>
        <p:spPr>
          <a:xfrm>
            <a:off x="706517" y="6067544"/>
            <a:ext cx="1009293" cy="1486019"/>
          </a:xfrm>
          <a:prstGeom prst="rect">
            <a:avLst/>
          </a:prstGeom>
        </p:spPr>
      </p:pic>
      <p:sp>
        <p:nvSpPr>
          <p:cNvPr id="14" name="Text 7"/>
          <p:cNvSpPr/>
          <p:nvPr/>
        </p:nvSpPr>
        <p:spPr>
          <a:xfrm>
            <a:off x="2018586" y="6269355"/>
            <a:ext cx="3035498" cy="315278"/>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Real People Testimonials</a:t>
            </a:r>
            <a:endParaRPr lang="en-US" sz="1950" dirty="0"/>
          </a:p>
        </p:txBody>
      </p:sp>
      <p:sp>
        <p:nvSpPr>
          <p:cNvPr id="15" name="Text 8"/>
          <p:cNvSpPr/>
          <p:nvPr/>
        </p:nvSpPr>
        <p:spPr>
          <a:xfrm>
            <a:off x="2018586" y="6705719"/>
            <a:ext cx="6418898" cy="646033"/>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Using "real people" as part of personal recruitment to provide authentic experiences and convey personalized messages.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63798" y="1224320"/>
            <a:ext cx="8943261"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Benefits of Direct Distribution</a:t>
            </a:r>
            <a:endParaRPr lang="en-US" sz="4850" dirty="0"/>
          </a:p>
        </p:txBody>
      </p:sp>
      <p:sp>
        <p:nvSpPr>
          <p:cNvPr id="3" name="Text 1"/>
          <p:cNvSpPr/>
          <p:nvPr/>
        </p:nvSpPr>
        <p:spPr>
          <a:xfrm>
            <a:off x="1601629" y="2962751"/>
            <a:ext cx="3085386" cy="385524"/>
          </a:xfrm>
          <a:prstGeom prst="rect">
            <a:avLst/>
          </a:prstGeom>
          <a:noFill/>
          <a:ln/>
        </p:spPr>
        <p:txBody>
          <a:bodyPr wrap="none" lIns="0" tIns="0" rIns="0" bIns="0" rtlCol="0" anchor="t"/>
          <a:lstStyle/>
          <a:p>
            <a:pPr algn="r"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Immediate Feedback</a:t>
            </a:r>
            <a:endParaRPr lang="en-US" sz="2400" dirty="0"/>
          </a:p>
        </p:txBody>
      </p:sp>
      <p:sp>
        <p:nvSpPr>
          <p:cNvPr id="4" name="Text 2"/>
          <p:cNvSpPr/>
          <p:nvPr/>
        </p:nvSpPr>
        <p:spPr>
          <a:xfrm>
            <a:off x="863798" y="3496270"/>
            <a:ext cx="3823216" cy="789622"/>
          </a:xfrm>
          <a:prstGeom prst="rect">
            <a:avLst/>
          </a:prstGeom>
          <a:noFill/>
          <a:ln/>
        </p:spPr>
        <p:txBody>
          <a:bodyPr wrap="square" lIns="0" tIns="0" rIns="0" bIns="0" rtlCol="0" anchor="t"/>
          <a:lstStyle/>
          <a:p>
            <a:pPr algn="r"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Get real-time responses during direct communications</a:t>
            </a:r>
            <a:endParaRPr lang="en-US" sz="1900" dirty="0"/>
          </a:p>
        </p:txBody>
      </p:sp>
      <p:pic>
        <p:nvPicPr>
          <p:cNvPr id="5" name="Image 0" descr="preencoded.png">    </p:cNvPr>
          <p:cNvPicPr>
            <a:picLocks noChangeAspect="1"/>
          </p:cNvPicPr>
          <p:nvPr/>
        </p:nvPicPr>
        <p:blipFill>
          <a:blip r:embed="rId1"/>
          <a:stretch>
            <a:fillRect/>
          </a:stretch>
        </p:blipFill>
        <p:spPr>
          <a:xfrm>
            <a:off x="5057180" y="2489240"/>
            <a:ext cx="4515922" cy="4515922"/>
          </a:xfrm>
          <a:prstGeom prst="rect">
            <a:avLst/>
          </a:prstGeom>
        </p:spPr>
      </p:pic>
      <p:sp>
        <p:nvSpPr>
          <p:cNvPr id="6" name="Text 3"/>
          <p:cNvSpPr/>
          <p:nvPr/>
        </p:nvSpPr>
        <p:spPr>
          <a:xfrm>
            <a:off x="6221611" y="3223141"/>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1</a:t>
            </a:r>
            <a:endParaRPr lang="en-US" sz="2900" dirty="0"/>
          </a:p>
        </p:txBody>
      </p:sp>
      <p:sp>
        <p:nvSpPr>
          <p:cNvPr id="7" name="Text 4"/>
          <p:cNvSpPr/>
          <p:nvPr/>
        </p:nvSpPr>
        <p:spPr>
          <a:xfrm>
            <a:off x="9943267" y="2765346"/>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Personal Touch</a:t>
            </a:r>
            <a:endParaRPr lang="en-US" sz="2400" dirty="0"/>
          </a:p>
        </p:txBody>
      </p:sp>
      <p:sp>
        <p:nvSpPr>
          <p:cNvPr id="8" name="Text 5"/>
          <p:cNvSpPr/>
          <p:nvPr/>
        </p:nvSpPr>
        <p:spPr>
          <a:xfrm>
            <a:off x="9943267" y="3298865"/>
            <a:ext cx="3823335" cy="1184434"/>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Reinforce the nonprofit's mission through personal interactions</a:t>
            </a:r>
            <a:endParaRPr lang="en-US" sz="1900" dirty="0"/>
          </a:p>
        </p:txBody>
      </p:sp>
      <p:pic>
        <p:nvPicPr>
          <p:cNvPr id="9" name="Image 1" descr="preencoded.png">    </p:cNvPr>
          <p:cNvPicPr>
            <a:picLocks noChangeAspect="1"/>
          </p:cNvPicPr>
          <p:nvPr/>
        </p:nvPicPr>
        <p:blipFill>
          <a:blip r:embed="rId2"/>
          <a:stretch>
            <a:fillRect/>
          </a:stretch>
        </p:blipFill>
        <p:spPr>
          <a:xfrm>
            <a:off x="5057180" y="2489240"/>
            <a:ext cx="4515922" cy="4515922"/>
          </a:xfrm>
          <a:prstGeom prst="rect">
            <a:avLst/>
          </a:prstGeom>
        </p:spPr>
      </p:pic>
      <p:sp>
        <p:nvSpPr>
          <p:cNvPr id="10" name="Text 6"/>
          <p:cNvSpPr/>
          <p:nvPr/>
        </p:nvSpPr>
        <p:spPr>
          <a:xfrm>
            <a:off x="8423553" y="3607475"/>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2</a:t>
            </a:r>
            <a:endParaRPr lang="en-US" sz="2900" dirty="0"/>
          </a:p>
        </p:txBody>
      </p:sp>
      <p:sp>
        <p:nvSpPr>
          <p:cNvPr id="11" name="Text 7"/>
          <p:cNvSpPr/>
          <p:nvPr/>
        </p:nvSpPr>
        <p:spPr>
          <a:xfrm>
            <a:off x="9943267" y="5405795"/>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Trust Building</a:t>
            </a:r>
            <a:endParaRPr lang="en-US" sz="2400" dirty="0"/>
          </a:p>
        </p:txBody>
      </p:sp>
      <p:sp>
        <p:nvSpPr>
          <p:cNvPr id="12" name="Text 8"/>
          <p:cNvSpPr/>
          <p:nvPr/>
        </p:nvSpPr>
        <p:spPr>
          <a:xfrm>
            <a:off x="9943267" y="5939314"/>
            <a:ext cx="3823335" cy="789622"/>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Develop increasing trust and credibility with constituents</a:t>
            </a:r>
            <a:endParaRPr lang="en-US" sz="1900" dirty="0"/>
          </a:p>
        </p:txBody>
      </p:sp>
      <p:pic>
        <p:nvPicPr>
          <p:cNvPr id="13" name="Image 2" descr="preencoded.png">    </p:cNvPr>
          <p:cNvPicPr>
            <a:picLocks noChangeAspect="1"/>
          </p:cNvPicPr>
          <p:nvPr/>
        </p:nvPicPr>
        <p:blipFill>
          <a:blip r:embed="rId3"/>
          <a:stretch>
            <a:fillRect/>
          </a:stretch>
        </p:blipFill>
        <p:spPr>
          <a:xfrm>
            <a:off x="5057180" y="2489240"/>
            <a:ext cx="4515922" cy="4515922"/>
          </a:xfrm>
          <a:prstGeom prst="rect">
            <a:avLst/>
          </a:prstGeom>
        </p:spPr>
      </p:pic>
      <p:sp>
        <p:nvSpPr>
          <p:cNvPr id="14" name="Text 9"/>
          <p:cNvSpPr/>
          <p:nvPr/>
        </p:nvSpPr>
        <p:spPr>
          <a:xfrm>
            <a:off x="8039219" y="5809417"/>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3</a:t>
            </a:r>
            <a:endParaRPr lang="en-US" sz="2900" dirty="0"/>
          </a:p>
        </p:txBody>
      </p:sp>
      <p:sp>
        <p:nvSpPr>
          <p:cNvPr id="15" name="Text 10"/>
          <p:cNvSpPr/>
          <p:nvPr/>
        </p:nvSpPr>
        <p:spPr>
          <a:xfrm>
            <a:off x="1601629" y="5405795"/>
            <a:ext cx="3085386" cy="385524"/>
          </a:xfrm>
          <a:prstGeom prst="rect">
            <a:avLst/>
          </a:prstGeom>
          <a:noFill/>
          <a:ln/>
        </p:spPr>
        <p:txBody>
          <a:bodyPr wrap="none" lIns="0" tIns="0" rIns="0" bIns="0" rtlCol="0" anchor="t"/>
          <a:lstStyle/>
          <a:p>
            <a:pPr algn="r" indent="0" marL="0">
              <a:lnSpc>
                <a:spcPts val="3000"/>
              </a:lnSpc>
              <a:buNone/>
            </a:pPr>
            <a:r>
              <a:rPr lang="en-US" sz="2400" dirty="0">
                <a:solidFill>
                  <a:srgbClr val="E2E6E9"/>
                </a:solidFill>
                <a:latin typeface="Merriweather" pitchFamily="34" charset="0"/>
                <a:ea typeface="Merriweather" pitchFamily="34" charset="-122"/>
                <a:cs typeface="Merriweather" pitchFamily="34" charset="-120"/>
              </a:rPr>
              <a:t>Loyalty</a:t>
            </a:r>
            <a:endParaRPr lang="en-US" sz="2400" dirty="0"/>
          </a:p>
        </p:txBody>
      </p:sp>
      <p:sp>
        <p:nvSpPr>
          <p:cNvPr id="16" name="Text 11"/>
          <p:cNvSpPr/>
          <p:nvPr/>
        </p:nvSpPr>
        <p:spPr>
          <a:xfrm>
            <a:off x="863798" y="5939314"/>
            <a:ext cx="3823216" cy="789622"/>
          </a:xfrm>
          <a:prstGeom prst="rect">
            <a:avLst/>
          </a:prstGeom>
          <a:noFill/>
          <a:ln/>
        </p:spPr>
        <p:txBody>
          <a:bodyPr wrap="square" lIns="0" tIns="0" rIns="0" bIns="0" rtlCol="0" anchor="t"/>
          <a:lstStyle/>
          <a:p>
            <a:pPr algn="r"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Foster increasing loyalty and support for the organization</a:t>
            </a:r>
            <a:endParaRPr lang="en-US" sz="1900" dirty="0"/>
          </a:p>
        </p:txBody>
      </p:sp>
      <p:pic>
        <p:nvPicPr>
          <p:cNvPr id="17" name="Image 3" descr="preencoded.png">    </p:cNvPr>
          <p:cNvPicPr>
            <a:picLocks noChangeAspect="1"/>
          </p:cNvPicPr>
          <p:nvPr/>
        </p:nvPicPr>
        <p:blipFill>
          <a:blip r:embed="rId4"/>
          <a:stretch>
            <a:fillRect/>
          </a:stretch>
        </p:blipFill>
        <p:spPr>
          <a:xfrm>
            <a:off x="5057180" y="2489240"/>
            <a:ext cx="4515922" cy="4515922"/>
          </a:xfrm>
          <a:prstGeom prst="rect">
            <a:avLst/>
          </a:prstGeom>
        </p:spPr>
      </p:pic>
      <p:sp>
        <p:nvSpPr>
          <p:cNvPr id="18" name="Text 12"/>
          <p:cNvSpPr/>
          <p:nvPr/>
        </p:nvSpPr>
        <p:spPr>
          <a:xfrm>
            <a:off x="5837277" y="5425083"/>
            <a:ext cx="369213" cy="461605"/>
          </a:xfrm>
          <a:prstGeom prst="rect">
            <a:avLst/>
          </a:prstGeom>
          <a:noFill/>
          <a:ln/>
        </p:spPr>
        <p:txBody>
          <a:bodyPr wrap="none" lIns="0" tIns="0" rIns="0" bIns="0" rtlCol="0" anchor="t"/>
          <a:lstStyle/>
          <a:p>
            <a:pPr algn="l" indent="0" marL="0">
              <a:lnSpc>
                <a:spcPts val="4650"/>
              </a:lnSpc>
              <a:buNone/>
            </a:pPr>
            <a:r>
              <a:rPr lang="en-US" sz="2900" dirty="0">
                <a:solidFill>
                  <a:srgbClr val="E2E6E9"/>
                </a:solidFill>
                <a:latin typeface="Merriweather" pitchFamily="34" charset="0"/>
                <a:ea typeface="Merriweather" pitchFamily="34" charset="-122"/>
                <a:cs typeface="Merriweather" pitchFamily="34" charset="-120"/>
              </a:rPr>
              <a:t>4</a:t>
            </a:r>
            <a:endParaRPr lang="en-US" sz="2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63798" y="2203847"/>
            <a:ext cx="8897303"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Digital Distribution Strategies</a:t>
            </a:r>
            <a:endParaRPr lang="en-US" sz="4850" dirty="0"/>
          </a:p>
        </p:txBody>
      </p:sp>
      <p:sp>
        <p:nvSpPr>
          <p:cNvPr id="3" name="Text 1"/>
          <p:cNvSpPr/>
          <p:nvPr/>
        </p:nvSpPr>
        <p:spPr>
          <a:xfrm>
            <a:off x="863798" y="3592116"/>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Ubiquitous Access</a:t>
            </a:r>
            <a:endParaRPr lang="en-US" sz="2400" dirty="0"/>
          </a:p>
        </p:txBody>
      </p:sp>
      <p:sp>
        <p:nvSpPr>
          <p:cNvPr id="4" name="Text 2"/>
          <p:cNvSpPr/>
          <p:nvPr/>
        </p:nvSpPr>
        <p:spPr>
          <a:xfrm>
            <a:off x="863798" y="4224457"/>
            <a:ext cx="3898940" cy="1579245"/>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Digital platforms provide instant, all-access communication anytime, anywhere.</a:t>
            </a:r>
            <a:endParaRPr lang="en-US" sz="1900" dirty="0"/>
          </a:p>
        </p:txBody>
      </p:sp>
      <p:sp>
        <p:nvSpPr>
          <p:cNvPr id="5" name="Text 3"/>
          <p:cNvSpPr/>
          <p:nvPr/>
        </p:nvSpPr>
        <p:spPr>
          <a:xfrm>
            <a:off x="5372576" y="3592116"/>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Customization</a:t>
            </a:r>
            <a:endParaRPr lang="en-US" sz="2400" dirty="0"/>
          </a:p>
        </p:txBody>
      </p:sp>
      <p:sp>
        <p:nvSpPr>
          <p:cNvPr id="6" name="Text 4"/>
          <p:cNvSpPr/>
          <p:nvPr/>
        </p:nvSpPr>
        <p:spPr>
          <a:xfrm>
            <a:off x="5372576" y="4224457"/>
            <a:ext cx="3898940" cy="1184434"/>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Online distribution options can be customized based on end-user wants and needs.</a:t>
            </a:r>
            <a:endParaRPr lang="en-US" sz="1900" dirty="0"/>
          </a:p>
        </p:txBody>
      </p:sp>
      <p:sp>
        <p:nvSpPr>
          <p:cNvPr id="7" name="Text 5"/>
          <p:cNvSpPr/>
          <p:nvPr/>
        </p:nvSpPr>
        <p:spPr>
          <a:xfrm>
            <a:off x="9881354" y="3592116"/>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Cost-Effective</a:t>
            </a:r>
            <a:endParaRPr lang="en-US" sz="2400" dirty="0"/>
          </a:p>
        </p:txBody>
      </p:sp>
      <p:sp>
        <p:nvSpPr>
          <p:cNvPr id="8" name="Text 6"/>
          <p:cNvSpPr/>
          <p:nvPr/>
        </p:nvSpPr>
        <p:spPr>
          <a:xfrm>
            <a:off x="9881354" y="4224457"/>
            <a:ext cx="3898940" cy="1579245"/>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Digital channels often offer more cost-effective distribution compared to traditional methods.</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2025-03-21T15:59:42Z</dcterms:created>
  <dcterms:modified xsi:type="dcterms:W3CDTF">2025-03-21T15:59:42Z</dcterms:modified>
</cp:coreProperties>
</file>