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sldIdLst>
    <p:sldId id="284" r:id="rId2"/>
    <p:sldId id="256" r:id="rId3"/>
    <p:sldId id="274" r:id="rId4"/>
    <p:sldId id="260" r:id="rId5"/>
    <p:sldId id="277" r:id="rId6"/>
    <p:sldId id="261" r:id="rId7"/>
    <p:sldId id="262" r:id="rId8"/>
    <p:sldId id="278" r:id="rId9"/>
    <p:sldId id="263" r:id="rId10"/>
    <p:sldId id="265" r:id="rId11"/>
    <p:sldId id="269" r:id="rId12"/>
    <p:sldId id="279" r:id="rId13"/>
    <p:sldId id="270" r:id="rId14"/>
    <p:sldId id="275" r:id="rId15"/>
    <p:sldId id="276" r:id="rId16"/>
    <p:sldId id="287" r:id="rId17"/>
    <p:sldId id="266" r:id="rId18"/>
    <p:sldId id="268" r:id="rId19"/>
    <p:sldId id="282" r:id="rId20"/>
    <p:sldId id="283" r:id="rId21"/>
    <p:sldId id="271" r:id="rId22"/>
    <p:sldId id="280" r:id="rId23"/>
    <p:sldId id="286" r:id="rId24"/>
    <p:sldId id="272" r:id="rId25"/>
    <p:sldId id="285" r:id="rId26"/>
    <p:sldId id="273" r:id="rId27"/>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ction sans titre" id="{7D1A9A06-CE94-4AFD-846D-FA3D3B0A71C3}">
          <p14:sldIdLst>
            <p14:sldId id="284"/>
            <p14:sldId id="256"/>
            <p14:sldId id="274"/>
            <p14:sldId id="260"/>
            <p14:sldId id="277"/>
            <p14:sldId id="261"/>
            <p14:sldId id="262"/>
            <p14:sldId id="278"/>
            <p14:sldId id="263"/>
            <p14:sldId id="265"/>
            <p14:sldId id="269"/>
            <p14:sldId id="279"/>
            <p14:sldId id="270"/>
            <p14:sldId id="275"/>
            <p14:sldId id="276"/>
            <p14:sldId id="287"/>
            <p14:sldId id="266"/>
            <p14:sldId id="268"/>
            <p14:sldId id="282"/>
            <p14:sldId id="283"/>
            <p14:sldId id="271"/>
            <p14:sldId id="280"/>
            <p14:sldId id="286"/>
            <p14:sldId id="272"/>
            <p14:sldId id="285"/>
            <p14:sldId id="273"/>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566" y="84"/>
      </p:cViewPr>
      <p:guideLst>
        <p:guide orient="horz" pos="2160"/>
        <p:guide pos="2880"/>
      </p:guideLst>
    </p:cSldViewPr>
  </p:slideViewPr>
  <p:notesTextViewPr>
    <p:cViewPr>
      <p:scale>
        <a:sx n="1" d="1"/>
        <a:sy n="1" d="1"/>
      </p:scale>
      <p:origin x="0" y="0"/>
    </p:cViewPr>
  </p:notesTextViewPr>
  <p:sorterViewPr>
    <p:cViewPr>
      <p:scale>
        <a:sx n="100" d="100"/>
        <a:sy n="100" d="100"/>
      </p:scale>
      <p:origin x="0" y="87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Modifiez le style du titre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Modifiez le style des sous-titres du masque</a:t>
            </a:r>
            <a:endParaRPr kumimoji="0" lang="en-US"/>
          </a:p>
        </p:txBody>
      </p:sp>
      <p:sp>
        <p:nvSpPr>
          <p:cNvPr id="30" name="Date Placeholder 29"/>
          <p:cNvSpPr>
            <a:spLocks noGrp="1"/>
          </p:cNvSpPr>
          <p:nvPr>
            <p:ph type="dt" sz="half" idx="10"/>
          </p:nvPr>
        </p:nvSpPr>
        <p:spPr/>
        <p:txBody>
          <a:bodyPr/>
          <a:lstStyle/>
          <a:p>
            <a:fld id="{47DE9198-1D94-403C-979A-D962411F473C}" type="datetimeFigureOut">
              <a:rPr lang="fr-FR" smtClean="0"/>
              <a:t>17/03/2020</a:t>
            </a:fld>
            <a:endParaRPr lang="fr-FR"/>
          </a:p>
        </p:txBody>
      </p:sp>
      <p:sp>
        <p:nvSpPr>
          <p:cNvPr id="19" name="Footer Placeholder 18"/>
          <p:cNvSpPr>
            <a:spLocks noGrp="1"/>
          </p:cNvSpPr>
          <p:nvPr>
            <p:ph type="ftr" sz="quarter" idx="11"/>
          </p:nvPr>
        </p:nvSpPr>
        <p:spPr/>
        <p:txBody>
          <a:bodyPr/>
          <a:lstStyle/>
          <a:p>
            <a:endParaRPr lang="fr-FR"/>
          </a:p>
        </p:txBody>
      </p:sp>
      <p:sp>
        <p:nvSpPr>
          <p:cNvPr id="27" name="Slide Number Placeholder 26"/>
          <p:cNvSpPr>
            <a:spLocks noGrp="1"/>
          </p:cNvSpPr>
          <p:nvPr>
            <p:ph type="sldNum" sz="quarter" idx="12"/>
          </p:nvPr>
        </p:nvSpPr>
        <p:spPr/>
        <p:txBody>
          <a:bodyPr/>
          <a:lstStyle/>
          <a:p>
            <a:fld id="{E218F974-1BEC-4C2C-80BC-570EA8A5A374}" type="slidenum">
              <a:rPr lang="fr-FR" smtClean="0"/>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fr-FR" smtClean="0"/>
              <a:t>Modifiez le style du titre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Date Placeholder 3"/>
          <p:cNvSpPr>
            <a:spLocks noGrp="1"/>
          </p:cNvSpPr>
          <p:nvPr>
            <p:ph type="dt" sz="half" idx="10"/>
          </p:nvPr>
        </p:nvSpPr>
        <p:spPr/>
        <p:txBody>
          <a:bodyPr/>
          <a:lstStyle/>
          <a:p>
            <a:fld id="{47DE9198-1D94-403C-979A-D962411F473C}" type="datetimeFigureOut">
              <a:rPr lang="fr-FR" smtClean="0"/>
              <a:t>17/03/2020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E218F974-1BEC-4C2C-80BC-570EA8A5A374}"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fr-FR" smtClean="0"/>
              <a:t>Modifiez le style du titre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Date Placeholder 3"/>
          <p:cNvSpPr>
            <a:spLocks noGrp="1"/>
          </p:cNvSpPr>
          <p:nvPr>
            <p:ph type="dt" sz="half" idx="10"/>
          </p:nvPr>
        </p:nvSpPr>
        <p:spPr/>
        <p:txBody>
          <a:bodyPr/>
          <a:lstStyle/>
          <a:p>
            <a:fld id="{47DE9198-1D94-403C-979A-D962411F473C}" type="datetimeFigureOut">
              <a:rPr lang="fr-FR" smtClean="0"/>
              <a:t>17/03/2020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E218F974-1BEC-4C2C-80BC-570EA8A5A374}"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fr-FR" smtClean="0"/>
              <a:t>Modifiez le style du titre</a:t>
            </a:r>
            <a:endParaRPr kumimoji="0" lang="en-US"/>
          </a:p>
        </p:txBody>
      </p:sp>
      <p:sp>
        <p:nvSpPr>
          <p:cNvPr id="3" name="Content Placeholder 2"/>
          <p:cNvSpPr>
            <a:spLocks noGrp="1"/>
          </p:cNvSpPr>
          <p:nvPr>
            <p:ph idx="1"/>
          </p:nvPr>
        </p:nvSpPr>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Date Placeholder 3"/>
          <p:cNvSpPr>
            <a:spLocks noGrp="1"/>
          </p:cNvSpPr>
          <p:nvPr>
            <p:ph type="dt" sz="half" idx="10"/>
          </p:nvPr>
        </p:nvSpPr>
        <p:spPr/>
        <p:txBody>
          <a:bodyPr/>
          <a:lstStyle/>
          <a:p>
            <a:fld id="{47DE9198-1D94-403C-979A-D962411F473C}" type="datetimeFigureOut">
              <a:rPr lang="fr-FR" smtClean="0"/>
              <a:t>17/03/2020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E218F974-1BEC-4C2C-80BC-570EA8A5A374}"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Modifiez le style du titre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Modifiez les styles du texte du masque</a:t>
            </a:r>
          </a:p>
        </p:txBody>
      </p:sp>
      <p:sp>
        <p:nvSpPr>
          <p:cNvPr id="4" name="Date Placeholder 3"/>
          <p:cNvSpPr>
            <a:spLocks noGrp="1"/>
          </p:cNvSpPr>
          <p:nvPr>
            <p:ph type="dt" sz="half" idx="10"/>
          </p:nvPr>
        </p:nvSpPr>
        <p:spPr/>
        <p:txBody>
          <a:bodyPr/>
          <a:lstStyle/>
          <a:p>
            <a:fld id="{47DE9198-1D94-403C-979A-D962411F473C}" type="datetimeFigureOut">
              <a:rPr lang="fr-FR" smtClean="0"/>
              <a:t>17/03/2020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E218F974-1BEC-4C2C-80BC-570EA8A5A374}" type="slidenum">
              <a:rPr lang="fr-FR" smtClean="0"/>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fr-FR" smtClean="0"/>
              <a:t>Modifiez le style du titre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Date Placeholder 4"/>
          <p:cNvSpPr>
            <a:spLocks noGrp="1"/>
          </p:cNvSpPr>
          <p:nvPr>
            <p:ph type="dt" sz="half" idx="10"/>
          </p:nvPr>
        </p:nvSpPr>
        <p:spPr/>
        <p:txBody>
          <a:bodyPr/>
          <a:lstStyle/>
          <a:p>
            <a:fld id="{47DE9198-1D94-403C-979A-D962411F473C}" type="datetimeFigureOut">
              <a:rPr lang="fr-FR" smtClean="0"/>
              <a:t>17/03/2020</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E218F974-1BEC-4C2C-80BC-570EA8A5A374}" type="slidenum">
              <a:rPr lang="fr-FR" smtClean="0"/>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fr-FR" smtClean="0"/>
              <a:t>Modifiez le style du titre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Modifiez les styles du texte du masque</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Modifiez les styles du texte du masque</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Date Placeholder 6"/>
          <p:cNvSpPr>
            <a:spLocks noGrp="1"/>
          </p:cNvSpPr>
          <p:nvPr>
            <p:ph type="dt" sz="half" idx="10"/>
          </p:nvPr>
        </p:nvSpPr>
        <p:spPr/>
        <p:txBody>
          <a:bodyPr/>
          <a:lstStyle/>
          <a:p>
            <a:fld id="{47DE9198-1D94-403C-979A-D962411F473C}" type="datetimeFigureOut">
              <a:rPr lang="fr-FR" smtClean="0"/>
              <a:t>17/03/2020</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E218F974-1BEC-4C2C-80BC-570EA8A5A374}" type="slidenum">
              <a:rPr lang="fr-FR" smtClean="0"/>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smtClean="0"/>
              <a:t>Modifiez le style du titre</a:t>
            </a:r>
            <a:endParaRPr kumimoji="0" lang="en-US"/>
          </a:p>
        </p:txBody>
      </p:sp>
      <p:sp>
        <p:nvSpPr>
          <p:cNvPr id="3" name="Date Placeholder 2"/>
          <p:cNvSpPr>
            <a:spLocks noGrp="1"/>
          </p:cNvSpPr>
          <p:nvPr>
            <p:ph type="dt" sz="half" idx="10"/>
          </p:nvPr>
        </p:nvSpPr>
        <p:spPr/>
        <p:txBody>
          <a:bodyPr/>
          <a:lstStyle/>
          <a:p>
            <a:fld id="{47DE9198-1D94-403C-979A-D962411F473C}" type="datetimeFigureOut">
              <a:rPr lang="fr-FR" smtClean="0"/>
              <a:t>17/03/2020</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E218F974-1BEC-4C2C-80BC-570EA8A5A374}"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7DE9198-1D94-403C-979A-D962411F473C}" type="datetimeFigureOut">
              <a:rPr lang="fr-FR" smtClean="0"/>
              <a:t>17/03/2020</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E218F974-1BEC-4C2C-80BC-570EA8A5A374}"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smtClean="0"/>
              <a:t>Modifiez le style du titre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smtClean="0"/>
              <a:t>Modifiez les styles du texte du masque</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Date Placeholder 4"/>
          <p:cNvSpPr>
            <a:spLocks noGrp="1"/>
          </p:cNvSpPr>
          <p:nvPr>
            <p:ph type="dt" sz="half" idx="10"/>
          </p:nvPr>
        </p:nvSpPr>
        <p:spPr/>
        <p:txBody>
          <a:bodyPr/>
          <a:lstStyle/>
          <a:p>
            <a:fld id="{47DE9198-1D94-403C-979A-D962411F473C}" type="datetimeFigureOut">
              <a:rPr lang="fr-FR" smtClean="0"/>
              <a:t>17/03/2020</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E218F974-1BEC-4C2C-80BC-570EA8A5A374}" type="slidenum">
              <a:rPr lang="fr-FR" smtClean="0"/>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smtClean="0"/>
              <a:t>Modifiez le style du titre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smtClean="0"/>
              <a:t>Modifiez les styles du texte du masque</a:t>
            </a:r>
          </a:p>
        </p:txBody>
      </p:sp>
      <p:sp>
        <p:nvSpPr>
          <p:cNvPr id="5" name="Date Placeholder 4"/>
          <p:cNvSpPr>
            <a:spLocks noGrp="1"/>
          </p:cNvSpPr>
          <p:nvPr>
            <p:ph type="dt" sz="half" idx="10"/>
          </p:nvPr>
        </p:nvSpPr>
        <p:spPr/>
        <p:txBody>
          <a:bodyPr/>
          <a:lstStyle/>
          <a:p>
            <a:fld id="{47DE9198-1D94-403C-979A-D962411F473C}" type="datetimeFigureOut">
              <a:rPr lang="fr-FR" smtClean="0"/>
              <a:t>17/03/2020</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a:xfrm>
            <a:off x="8077200" y="6356350"/>
            <a:ext cx="609600" cy="365125"/>
          </a:xfrm>
        </p:spPr>
        <p:txBody>
          <a:bodyPr/>
          <a:lstStyle/>
          <a:p>
            <a:fld id="{E218F974-1BEC-4C2C-80BC-570EA8A5A374}" type="slidenum">
              <a:rPr lang="fr-FR" smtClean="0"/>
              <a:t>‹N°›</a:t>
            </a:fld>
            <a:endParaRPr lang="fr-F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smtClean="0"/>
              <a:t>Cliquez sur l'icône pour ajouter une image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smtClean="0"/>
              <a:t>Modifiez le style du titre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smtClean="0"/>
              <a:t>Modifiez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47DE9198-1D94-403C-979A-D962411F473C}" type="datetimeFigureOut">
              <a:rPr lang="fr-FR" smtClean="0"/>
              <a:t>17/03/2020</a:t>
            </a:fld>
            <a:endParaRPr lang="fr-F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r-F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E218F974-1BEC-4C2C-80BC-570EA8A5A374}" type="slidenum">
              <a:rPr lang="fr-FR" smtClean="0"/>
              <a:t>‹N°›</a:t>
            </a:fld>
            <a:endParaRPr lang="fr-F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51520" y="-1846704"/>
            <a:ext cx="7851648" cy="1828800"/>
          </a:xfrm>
        </p:spPr>
        <p:txBody>
          <a:bodyPr/>
          <a:lstStyle/>
          <a:p>
            <a:endParaRPr lang="fr-FR" dirty="0"/>
          </a:p>
        </p:txBody>
      </p:sp>
      <p:sp>
        <p:nvSpPr>
          <p:cNvPr id="3" name="Sous-titre 2"/>
          <p:cNvSpPr>
            <a:spLocks noGrp="1"/>
          </p:cNvSpPr>
          <p:nvPr>
            <p:ph type="subTitle" idx="1"/>
          </p:nvPr>
        </p:nvSpPr>
        <p:spPr>
          <a:xfrm>
            <a:off x="0" y="0"/>
            <a:ext cx="9144000" cy="6858000"/>
          </a:xfrm>
        </p:spPr>
        <p:txBody>
          <a:bodyPr/>
          <a:lstStyle/>
          <a:p>
            <a:pPr algn="ctr"/>
            <a:r>
              <a:rPr lang="ar-DZ" b="1" dirty="0" smtClean="0">
                <a:solidFill>
                  <a:schemeClr val="bg1"/>
                </a:solidFill>
              </a:rPr>
              <a:t>وزارة التعليم العالي والبحث العلمي </a:t>
            </a:r>
          </a:p>
          <a:p>
            <a:pPr algn="ctr"/>
            <a:r>
              <a:rPr lang="ar-DZ" b="1" dirty="0" smtClean="0">
                <a:solidFill>
                  <a:schemeClr val="bg1"/>
                </a:solidFill>
              </a:rPr>
              <a:t>جامعة أبي بكر بلقايد تلمسان</a:t>
            </a:r>
          </a:p>
          <a:p>
            <a:pPr algn="ctr"/>
            <a:endParaRPr lang="ar-DZ" b="1" dirty="0" smtClean="0">
              <a:solidFill>
                <a:schemeClr val="bg1"/>
              </a:solidFill>
            </a:endParaRPr>
          </a:p>
          <a:p>
            <a:endParaRPr lang="ar-DZ" b="1" dirty="0">
              <a:solidFill>
                <a:schemeClr val="bg1"/>
              </a:solidFill>
            </a:endParaRPr>
          </a:p>
          <a:p>
            <a:endParaRPr lang="ar-DZ" b="1" dirty="0" smtClean="0">
              <a:solidFill>
                <a:schemeClr val="bg1"/>
              </a:solidFill>
            </a:endParaRPr>
          </a:p>
          <a:p>
            <a:endParaRPr lang="ar-DZ" b="1" dirty="0" smtClean="0">
              <a:solidFill>
                <a:schemeClr val="bg1"/>
              </a:solidFill>
            </a:endParaRPr>
          </a:p>
          <a:p>
            <a:pPr algn="ctr"/>
            <a:r>
              <a:rPr lang="ar-DZ" b="1" dirty="0" smtClean="0">
                <a:solidFill>
                  <a:schemeClr val="bg1"/>
                </a:solidFill>
              </a:rPr>
              <a:t>      كلية : </a:t>
            </a:r>
            <a:r>
              <a:rPr lang="ar-DZ" b="1" dirty="0" smtClean="0">
                <a:solidFill>
                  <a:srgbClr val="C00000"/>
                </a:solidFill>
              </a:rPr>
              <a:t>العلوم الاقتصادية والعلوم التسيير والعلوم التجارية</a:t>
            </a:r>
          </a:p>
          <a:p>
            <a:pPr algn="ctr"/>
            <a:r>
              <a:rPr lang="ar-DZ" b="1" dirty="0" smtClean="0">
                <a:solidFill>
                  <a:schemeClr val="bg1"/>
                </a:solidFill>
              </a:rPr>
              <a:t>   </a:t>
            </a:r>
            <a:r>
              <a:rPr lang="ar-DZ" b="1" dirty="0" smtClean="0">
                <a:solidFill>
                  <a:schemeClr val="bg1"/>
                </a:solidFill>
              </a:rPr>
              <a:t>تخصص </a:t>
            </a:r>
            <a:r>
              <a:rPr lang="ar-DZ" b="1" dirty="0" smtClean="0">
                <a:solidFill>
                  <a:schemeClr val="bg1"/>
                </a:solidFill>
              </a:rPr>
              <a:t>:</a:t>
            </a:r>
            <a:r>
              <a:rPr lang="ar-DZ" b="1" dirty="0" smtClean="0">
                <a:solidFill>
                  <a:srgbClr val="C00000"/>
                </a:solidFill>
              </a:rPr>
              <a:t>مالية و بنوك</a:t>
            </a:r>
          </a:p>
          <a:p>
            <a:pPr algn="ctr"/>
            <a:r>
              <a:rPr lang="ar-DZ" b="1" dirty="0">
                <a:solidFill>
                  <a:schemeClr val="bg1"/>
                </a:solidFill>
              </a:rPr>
              <a:t> </a:t>
            </a:r>
            <a:r>
              <a:rPr lang="ar-DZ" b="1" dirty="0" smtClean="0">
                <a:solidFill>
                  <a:schemeClr val="bg1"/>
                </a:solidFill>
              </a:rPr>
              <a:t>      مقياس : </a:t>
            </a:r>
            <a:r>
              <a:rPr lang="ar-DZ" b="1" dirty="0" smtClean="0">
                <a:solidFill>
                  <a:srgbClr val="C00000"/>
                </a:solidFill>
              </a:rPr>
              <a:t>التدقيق البنكي </a:t>
            </a:r>
          </a:p>
          <a:p>
            <a:pPr algn="ctr"/>
            <a:r>
              <a:rPr lang="ar-DZ" b="1" dirty="0" smtClean="0">
                <a:solidFill>
                  <a:srgbClr val="7030A0"/>
                </a:solidFill>
              </a:rPr>
              <a:t>          </a:t>
            </a:r>
            <a:r>
              <a:rPr lang="ar-DZ" b="1" dirty="0" smtClean="0">
                <a:solidFill>
                  <a:schemeClr val="bg1"/>
                </a:solidFill>
              </a:rPr>
              <a:t>تحت إشراف : </a:t>
            </a:r>
            <a:r>
              <a:rPr lang="ar-DZ" b="1" dirty="0" smtClean="0">
                <a:solidFill>
                  <a:srgbClr val="002060"/>
                </a:solidFill>
              </a:rPr>
              <a:t>أ. </a:t>
            </a:r>
            <a:r>
              <a:rPr lang="ar-DZ" b="1" dirty="0">
                <a:solidFill>
                  <a:srgbClr val="002060"/>
                </a:solidFill>
              </a:rPr>
              <a:t>ب</a:t>
            </a:r>
            <a:r>
              <a:rPr lang="ar-DZ" b="1" dirty="0" smtClean="0">
                <a:solidFill>
                  <a:srgbClr val="002060"/>
                </a:solidFill>
              </a:rPr>
              <a:t>راحي خيرالدين</a:t>
            </a:r>
          </a:p>
          <a:p>
            <a:pPr algn="ctr"/>
            <a:endParaRPr lang="ar-DZ" b="1" dirty="0" smtClean="0">
              <a:solidFill>
                <a:srgbClr val="002060"/>
              </a:solidFill>
            </a:endParaRPr>
          </a:p>
          <a:p>
            <a:r>
              <a:rPr lang="ar-DZ" b="1" dirty="0">
                <a:solidFill>
                  <a:schemeClr val="bg1"/>
                </a:solidFill>
              </a:rPr>
              <a:t> </a:t>
            </a:r>
            <a:r>
              <a:rPr lang="ar-DZ" b="1" dirty="0" smtClean="0">
                <a:solidFill>
                  <a:schemeClr val="bg1"/>
                </a:solidFill>
              </a:rPr>
              <a:t>                               السنة الجامعية :  2020/2019</a:t>
            </a:r>
            <a:endParaRPr lang="fr-FR" b="1" dirty="0">
              <a:solidFill>
                <a:schemeClr val="bg1"/>
              </a:solidFill>
            </a:endParaRPr>
          </a:p>
        </p:txBody>
      </p:sp>
      <p:pic>
        <p:nvPicPr>
          <p:cNvPr id="1026" name="Picture 2" descr="C:\Users\Toshiba\Desktop\LOGO.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51920" y="1052736"/>
            <a:ext cx="1618011" cy="1800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3890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ctrTitle"/>
          </p:nvPr>
        </p:nvSpPr>
        <p:spPr>
          <a:xfrm>
            <a:off x="457200" y="-891480"/>
            <a:ext cx="8305800" cy="360040"/>
          </a:xfrm>
        </p:spPr>
        <p:txBody>
          <a:bodyPr>
            <a:normAutofit fontScale="90000"/>
          </a:bodyPr>
          <a:lstStyle/>
          <a:p>
            <a:endParaRPr lang="fr-FR" dirty="0"/>
          </a:p>
        </p:txBody>
      </p:sp>
      <p:sp>
        <p:nvSpPr>
          <p:cNvPr id="2" name="Sous-titre 1"/>
          <p:cNvSpPr>
            <a:spLocks noGrp="1"/>
          </p:cNvSpPr>
          <p:nvPr>
            <p:ph type="subTitle" idx="1"/>
          </p:nvPr>
        </p:nvSpPr>
        <p:spPr>
          <a:xfrm>
            <a:off x="0" y="1124744"/>
            <a:ext cx="9144000" cy="8198768"/>
          </a:xfrm>
          <a:noFill/>
          <a:ln>
            <a:noFill/>
          </a:ln>
        </p:spPr>
        <p:style>
          <a:lnRef idx="0">
            <a:scrgbClr r="0" g="0" b="0"/>
          </a:lnRef>
          <a:fillRef idx="0">
            <a:scrgbClr r="0" g="0" b="0"/>
          </a:fillRef>
          <a:effectRef idx="0">
            <a:scrgbClr r="0" g="0" b="0"/>
          </a:effectRef>
          <a:fontRef idx="minor">
            <a:schemeClr val="accent2"/>
          </a:fontRef>
        </p:style>
        <p:txBody>
          <a:bodyPr>
            <a:normAutofit/>
          </a:bodyPr>
          <a:lstStyle/>
          <a:p>
            <a:endParaRPr lang="ar-DZ" sz="2800" dirty="0" smtClean="0">
              <a:solidFill>
                <a:srgbClr val="FFC000"/>
              </a:solidFill>
              <a:latin typeface="Andalus" pitchFamily="18" charset="-78"/>
              <a:cs typeface="Andalus" pitchFamily="18" charset="-78"/>
            </a:endParaRPr>
          </a:p>
          <a:p>
            <a:pPr algn="ctr"/>
            <a:r>
              <a:rPr lang="ar-DZ" sz="2800" b="1" dirty="0" smtClean="0">
                <a:solidFill>
                  <a:srgbClr val="FFC000"/>
                </a:solidFill>
                <a:latin typeface="Andalus" pitchFamily="18" charset="-78"/>
                <a:cs typeface="Andalus" pitchFamily="18" charset="-78"/>
              </a:rPr>
              <a:t>       الفرع الثاني: معايير نظام الرقابة الداخلية     </a:t>
            </a:r>
          </a:p>
          <a:p>
            <a:pPr algn="ctr"/>
            <a:r>
              <a:rPr lang="ar-DZ" sz="2800" b="1" dirty="0" smtClean="0">
                <a:solidFill>
                  <a:schemeClr val="tx1"/>
                </a:solidFill>
                <a:latin typeface="Andalus" pitchFamily="18" charset="-78"/>
                <a:cs typeface="Andalus" pitchFamily="18" charset="-78"/>
              </a:rPr>
              <a:t>    تتكون معايير نظام الرقابة الداخلية على عنصرين أساسيين وهما </a:t>
            </a:r>
            <a:r>
              <a:rPr lang="ar-DZ" sz="2800" dirty="0" smtClean="0">
                <a:solidFill>
                  <a:schemeClr val="tx1"/>
                </a:solidFill>
                <a:latin typeface="Andalus" pitchFamily="18" charset="-78"/>
                <a:cs typeface="Andalus" pitchFamily="18" charset="-78"/>
              </a:rPr>
              <a:t>:</a:t>
            </a:r>
            <a:endParaRPr lang="fr-FR" sz="2800" dirty="0">
              <a:solidFill>
                <a:schemeClr val="tx1"/>
              </a:solidFill>
              <a:latin typeface="Andalus" pitchFamily="18" charset="-78"/>
              <a:cs typeface="Andalus" pitchFamily="18" charset="-78"/>
            </a:endParaRPr>
          </a:p>
        </p:txBody>
      </p:sp>
      <p:sp>
        <p:nvSpPr>
          <p:cNvPr id="4" name="Ellipse 3"/>
          <p:cNvSpPr/>
          <p:nvPr/>
        </p:nvSpPr>
        <p:spPr>
          <a:xfrm>
            <a:off x="5652120" y="3933056"/>
            <a:ext cx="2808312" cy="1440160"/>
          </a:xfrm>
          <a:prstGeom prst="ellipse">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ar-DZ" sz="2800" dirty="0" smtClean="0">
                <a:solidFill>
                  <a:srgbClr val="C00000"/>
                </a:solidFill>
              </a:rPr>
              <a:t>1-الرقابة</a:t>
            </a:r>
          </a:p>
          <a:p>
            <a:pPr algn="ctr"/>
            <a:r>
              <a:rPr lang="ar-DZ" sz="2800" dirty="0" smtClean="0">
                <a:solidFill>
                  <a:srgbClr val="C00000"/>
                </a:solidFill>
              </a:rPr>
              <a:t> العامة </a:t>
            </a:r>
            <a:endParaRPr lang="fr-FR" sz="2800" dirty="0">
              <a:solidFill>
                <a:srgbClr val="C00000"/>
              </a:solidFill>
            </a:endParaRPr>
          </a:p>
        </p:txBody>
      </p:sp>
      <p:sp>
        <p:nvSpPr>
          <p:cNvPr id="5" name="Ellipse 4"/>
          <p:cNvSpPr/>
          <p:nvPr/>
        </p:nvSpPr>
        <p:spPr>
          <a:xfrm>
            <a:off x="866096" y="3933056"/>
            <a:ext cx="2736304" cy="1440160"/>
          </a:xfrm>
          <a:prstGeom prst="ellipse">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ar-DZ" sz="2800" dirty="0" smtClean="0">
                <a:solidFill>
                  <a:srgbClr val="C00000"/>
                </a:solidFill>
              </a:rPr>
              <a:t>2- المعايير التفصيلية</a:t>
            </a:r>
            <a:endParaRPr lang="fr-FR" sz="2800" dirty="0">
              <a:solidFill>
                <a:srgbClr val="C00000"/>
              </a:solidFill>
            </a:endParaRPr>
          </a:p>
        </p:txBody>
      </p:sp>
    </p:spTree>
    <p:extLst>
      <p:ext uri="{BB962C8B-B14F-4D97-AF65-F5344CB8AC3E}">
        <p14:creationId xmlns:p14="http://schemas.microsoft.com/office/powerpoint/2010/main" val="4217225334"/>
      </p:ext>
    </p:extLst>
  </p:cSld>
  <p:clrMapOvr>
    <a:masterClrMapping/>
  </p:clrMapOvr>
  <p:transition spd="slow">
    <p:cove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ctrTitle"/>
          </p:nvPr>
        </p:nvSpPr>
        <p:spPr>
          <a:xfrm>
            <a:off x="539552" y="-963488"/>
            <a:ext cx="8305800" cy="576064"/>
          </a:xfrm>
        </p:spPr>
        <p:txBody>
          <a:bodyPr>
            <a:normAutofit fontScale="90000"/>
          </a:bodyPr>
          <a:lstStyle/>
          <a:p>
            <a:endParaRPr lang="fr-FR" dirty="0"/>
          </a:p>
        </p:txBody>
      </p:sp>
      <p:sp>
        <p:nvSpPr>
          <p:cNvPr id="2" name="Sous-titre 1"/>
          <p:cNvSpPr>
            <a:spLocks noGrp="1"/>
          </p:cNvSpPr>
          <p:nvPr>
            <p:ph type="subTitle" idx="1"/>
          </p:nvPr>
        </p:nvSpPr>
        <p:spPr>
          <a:xfrm>
            <a:off x="0" y="1052736"/>
            <a:ext cx="9144000" cy="5805264"/>
          </a:xfrm>
        </p:spPr>
        <p:txBody>
          <a:bodyPr>
            <a:normAutofit/>
          </a:bodyPr>
          <a:lstStyle/>
          <a:p>
            <a:r>
              <a:rPr lang="ar-DZ" sz="2800" b="1" dirty="0" smtClean="0">
                <a:solidFill>
                  <a:schemeClr val="bg1"/>
                </a:solidFill>
                <a:latin typeface="Andalus" pitchFamily="18" charset="-78"/>
                <a:cs typeface="Andalus" pitchFamily="18" charset="-78"/>
              </a:rPr>
              <a:t>المطلب الثالث : المسؤوليات تجاه نظام الرقابة الداخلية</a:t>
            </a:r>
          </a:p>
          <a:p>
            <a:pPr algn="r"/>
            <a:r>
              <a:rPr lang="ar-DZ" sz="2800" b="1" i="1" dirty="0" smtClean="0">
                <a:solidFill>
                  <a:srgbClr val="002060"/>
                </a:solidFill>
                <a:latin typeface="Andalus" pitchFamily="18" charset="-78"/>
                <a:cs typeface="Andalus" pitchFamily="18" charset="-78"/>
              </a:rPr>
              <a:t>  أولا: مسؤولية الإدارة تجاه أنظمة الرقابة الداخلية</a:t>
            </a:r>
          </a:p>
          <a:p>
            <a:pPr algn="r"/>
            <a:r>
              <a:rPr lang="ar-DZ" sz="2800" dirty="0" smtClean="0">
                <a:solidFill>
                  <a:schemeClr val="tx1"/>
                </a:solidFill>
                <a:latin typeface="Andalus" pitchFamily="18" charset="-78"/>
                <a:cs typeface="Andalus" pitchFamily="18" charset="-78"/>
              </a:rPr>
              <a:t>تتحمل الإدارة مسؤولية وضع نظام الرقابة الداخلية والمحافظة عليه حيث تبين هيئة</a:t>
            </a:r>
          </a:p>
          <a:p>
            <a:pPr algn="r"/>
            <a:r>
              <a:rPr lang="fr-FR" sz="2800" b="1" i="1" dirty="0" smtClean="0">
                <a:solidFill>
                  <a:schemeClr val="tx1"/>
                </a:solidFill>
                <a:latin typeface="Andalus" pitchFamily="18" charset="-78"/>
                <a:cs typeface="Andalus" pitchFamily="18" charset="-78"/>
              </a:rPr>
              <a:t>       « Stock  </a:t>
            </a:r>
            <a:r>
              <a:rPr lang="fr-FR" sz="2800" b="1" i="1" dirty="0">
                <a:solidFill>
                  <a:schemeClr val="tx1"/>
                </a:solidFill>
                <a:latin typeface="Andalus" pitchFamily="18" charset="-78"/>
                <a:cs typeface="Andalus" pitchFamily="18" charset="-78"/>
              </a:rPr>
              <a:t>Exchange </a:t>
            </a:r>
            <a:r>
              <a:rPr lang="fr-FR" sz="2800" b="1" i="1" dirty="0" smtClean="0">
                <a:solidFill>
                  <a:schemeClr val="tx1"/>
                </a:solidFill>
                <a:latin typeface="Andalus" pitchFamily="18" charset="-78"/>
                <a:cs typeface="Andalus" pitchFamily="18" charset="-78"/>
              </a:rPr>
              <a:t>Commission</a:t>
            </a:r>
            <a:r>
              <a:rPr lang="ar-DZ" sz="2800" dirty="0" smtClean="0">
                <a:solidFill>
                  <a:schemeClr val="tx1"/>
                </a:solidFill>
                <a:latin typeface="Andalus" pitchFamily="18" charset="-78"/>
                <a:cs typeface="Andalus" pitchFamily="18" charset="-78"/>
              </a:rPr>
              <a:t> </a:t>
            </a:r>
            <a:r>
              <a:rPr lang="ar-DZ" sz="2800" dirty="0">
                <a:solidFill>
                  <a:schemeClr val="tx1"/>
                </a:solidFill>
                <a:latin typeface="Andalus" pitchFamily="18" charset="-78"/>
                <a:cs typeface="Andalus" pitchFamily="18" charset="-78"/>
              </a:rPr>
              <a:t>البورصة </a:t>
            </a:r>
            <a:r>
              <a:rPr lang="ar-DZ" sz="2800" dirty="0" smtClean="0">
                <a:solidFill>
                  <a:schemeClr val="tx1"/>
                </a:solidFill>
                <a:latin typeface="Andalus" pitchFamily="18" charset="-78"/>
                <a:cs typeface="Andalus" pitchFamily="18" charset="-78"/>
              </a:rPr>
              <a:t>الأمريكية                        بأن تعميم وتنفيد وتقويم نظام الرقابة الداخلية هو التزام هام يقع على عاتق الإدارة والغاية من ذلك هو تزويد المساهمين بتأكيد معقول ومنطقي بأن المنشاة تقوم بمراقبة الرقابة الداخلية للتأكد من أنه يحقق الأهداف المرجوة وكذلك تعديل بعض الإجراءات الرقابية المستخدمة وفقا</a:t>
            </a:r>
          </a:p>
          <a:p>
            <a:pPr algn="r"/>
            <a:r>
              <a:rPr lang="ar-DZ" sz="2800" dirty="0" smtClean="0">
                <a:solidFill>
                  <a:schemeClr val="tx1"/>
                </a:solidFill>
                <a:latin typeface="Andalus" pitchFamily="18" charset="-78"/>
                <a:cs typeface="Andalus" pitchFamily="18" charset="-78"/>
              </a:rPr>
              <a:t>لاختلاف الظروف حتى تستطيع مراقبة نشاط المنشاة وحسب راي الكاتب أن الرقابة الداخلية جزء من العمل الإداري في المنشأة ويعمل بشكل مستقل عن التدقيق الداخلي وعليه لا يمكن أن تحل الرقابة الداخلية محل التدقيق الداخلي .</a:t>
            </a:r>
          </a:p>
          <a:p>
            <a:pPr algn="r"/>
            <a:r>
              <a:rPr lang="fr-FR" sz="2800" dirty="0" smtClean="0">
                <a:solidFill>
                  <a:schemeClr val="tx1"/>
                </a:solidFill>
                <a:latin typeface="Andalus" pitchFamily="18" charset="-78"/>
                <a:cs typeface="Andalus" pitchFamily="18" charset="-78"/>
              </a:rPr>
              <a:t> </a:t>
            </a:r>
            <a:endParaRPr lang="fr-FR" sz="2800" dirty="0">
              <a:solidFill>
                <a:schemeClr val="tx1"/>
              </a:solidFill>
              <a:latin typeface="Andalus" pitchFamily="18" charset="-78"/>
              <a:cs typeface="Andalus" pitchFamily="18" charset="-78"/>
            </a:endParaRPr>
          </a:p>
        </p:txBody>
      </p:sp>
    </p:spTree>
    <p:extLst>
      <p:ext uri="{BB962C8B-B14F-4D97-AF65-F5344CB8AC3E}">
        <p14:creationId xmlns:p14="http://schemas.microsoft.com/office/powerpoint/2010/main" val="29009568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467544" y="-1971600"/>
            <a:ext cx="7851648" cy="1828800"/>
          </a:xfrm>
        </p:spPr>
        <p:txBody>
          <a:bodyPr/>
          <a:lstStyle/>
          <a:p>
            <a:endParaRPr lang="fr-FR" dirty="0"/>
          </a:p>
        </p:txBody>
      </p:sp>
      <p:sp>
        <p:nvSpPr>
          <p:cNvPr id="3" name="Sous-titre 2"/>
          <p:cNvSpPr>
            <a:spLocks noGrp="1"/>
          </p:cNvSpPr>
          <p:nvPr>
            <p:ph type="subTitle" idx="1"/>
          </p:nvPr>
        </p:nvSpPr>
        <p:spPr>
          <a:xfrm>
            <a:off x="0" y="0"/>
            <a:ext cx="9144000" cy="6858000"/>
          </a:xfrm>
        </p:spPr>
        <p:txBody>
          <a:bodyPr>
            <a:normAutofit fontScale="92500"/>
          </a:bodyPr>
          <a:lstStyle/>
          <a:p>
            <a:r>
              <a:rPr lang="ar-DZ" sz="3200" dirty="0">
                <a:latin typeface="Andalus" pitchFamily="18" charset="-78"/>
                <a:cs typeface="Andalus" pitchFamily="18" charset="-78"/>
              </a:rPr>
              <a:t> </a:t>
            </a:r>
            <a:r>
              <a:rPr lang="ar-DZ" sz="3200" b="1" i="1" dirty="0">
                <a:solidFill>
                  <a:srgbClr val="002060"/>
                </a:solidFill>
                <a:latin typeface="Andalus" pitchFamily="18" charset="-78"/>
                <a:cs typeface="Andalus" pitchFamily="18" charset="-78"/>
              </a:rPr>
              <a:t>ثانيا : مسؤولية المدقق الداخلي تجاه انظمة الرقابة الداخلية </a:t>
            </a:r>
          </a:p>
          <a:p>
            <a:r>
              <a:rPr lang="ar-DZ" sz="3200" dirty="0">
                <a:latin typeface="Andalus" pitchFamily="18" charset="-78"/>
                <a:cs typeface="Andalus" pitchFamily="18" charset="-78"/>
              </a:rPr>
              <a:t>يقوم المدقق الداخلي بدراسة وتقييم انظمة الرقابة الداخلية بقصد العمل على تحسينها وإحكامها. لقد نصت معايير الممارسة المهنية للتدقيق الداخلي الصادرة عن معهد المدققين الداخليين في أمريكا على أنه يجب أن يتضمن مجال عمل التدقيق الداخلي فحص وتقويم كفاية وفعالية </a:t>
            </a:r>
            <a:endParaRPr lang="ar-DZ" sz="3200" dirty="0" smtClean="0">
              <a:latin typeface="Andalus" pitchFamily="18" charset="-78"/>
              <a:cs typeface="Andalus" pitchFamily="18" charset="-78"/>
            </a:endParaRPr>
          </a:p>
          <a:p>
            <a:r>
              <a:rPr lang="ar-DZ" sz="3200" dirty="0" smtClean="0">
                <a:latin typeface="Andalus" pitchFamily="18" charset="-78"/>
                <a:cs typeface="Andalus" pitchFamily="18" charset="-78"/>
              </a:rPr>
              <a:t>أنظمة </a:t>
            </a:r>
            <a:r>
              <a:rPr lang="ar-DZ" sz="3200" dirty="0">
                <a:latin typeface="Andalus" pitchFamily="18" charset="-78"/>
                <a:cs typeface="Andalus" pitchFamily="18" charset="-78"/>
              </a:rPr>
              <a:t>الرقابة الداخلية في المنشأة والحكم على درجة متانتها </a:t>
            </a:r>
            <a:r>
              <a:rPr lang="ar-DZ" sz="3200" dirty="0" smtClean="0">
                <a:latin typeface="Andalus" pitchFamily="18" charset="-78"/>
                <a:cs typeface="Andalus" pitchFamily="18" charset="-78"/>
              </a:rPr>
              <a:t>.</a:t>
            </a:r>
          </a:p>
          <a:p>
            <a:r>
              <a:rPr lang="ar-DZ" sz="3200" b="1" i="1" dirty="0">
                <a:solidFill>
                  <a:srgbClr val="002060"/>
                </a:solidFill>
                <a:latin typeface="Andalus" pitchFamily="18" charset="-78"/>
                <a:cs typeface="Andalus" pitchFamily="18" charset="-78"/>
              </a:rPr>
              <a:t> ثالثا : مسؤولية المدقق الخارجي تجاه أنظمة الرقابة الداخلية</a:t>
            </a:r>
          </a:p>
          <a:p>
            <a:r>
              <a:rPr lang="ar-DZ" sz="3200" dirty="0">
                <a:latin typeface="Andalus" pitchFamily="18" charset="-78"/>
                <a:cs typeface="Andalus" pitchFamily="18" charset="-78"/>
              </a:rPr>
              <a:t>  إن نقطة البداية التي ينطلق منها عمل المدقق الخارجي هي تقويم كفاية وفعالية الرقابة الداخلية وهو الأساس الذي يبني عليه برنامج التدقيق في تحديد نسبة الاختبارات والعينات وعليه كلما كان نظام الرقابة الداخلية متينا ومتماسكا كلما زاد اعتماد المدقق على اسلوبه في الحصول على أدلة وقرائن الإثبات وعلى حجم العينة المختارة ,وكلما كان ضعيف كلما سعى المدقق إلى زيادة حجم العينة المختارة ,لأن هدفه بصورة رئيسية تقديم رأي </a:t>
            </a:r>
            <a:r>
              <a:rPr lang="ar-DZ" sz="3200" dirty="0" smtClean="0">
                <a:latin typeface="Andalus" pitchFamily="18" charset="-78"/>
                <a:cs typeface="Andalus" pitchFamily="18" charset="-78"/>
              </a:rPr>
              <a:t>في </a:t>
            </a:r>
            <a:r>
              <a:rPr lang="ar-DZ" sz="3200" dirty="0">
                <a:latin typeface="Andalus" pitchFamily="18" charset="-78"/>
                <a:cs typeface="Andalus" pitchFamily="18" charset="-78"/>
              </a:rPr>
              <a:t>البيانات المالية بصورة عامة , كما أن فصول اختباراته تتجه إلى تحقيق هذه الغاية</a:t>
            </a:r>
            <a:r>
              <a:rPr lang="ar-DZ" sz="3200" dirty="0" smtClean="0">
                <a:latin typeface="Andalus" pitchFamily="18" charset="-78"/>
                <a:cs typeface="Andalus" pitchFamily="18" charset="-78"/>
              </a:rPr>
              <a:t> .      </a:t>
            </a:r>
            <a:endParaRPr lang="fr-FR" sz="3200" dirty="0">
              <a:latin typeface="Andalus" pitchFamily="18" charset="-78"/>
              <a:cs typeface="Andalus" pitchFamily="18" charset="-78"/>
            </a:endParaRPr>
          </a:p>
        </p:txBody>
      </p:sp>
    </p:spTree>
    <p:extLst>
      <p:ext uri="{BB962C8B-B14F-4D97-AF65-F5344CB8AC3E}">
        <p14:creationId xmlns:p14="http://schemas.microsoft.com/office/powerpoint/2010/main" val="2367874840"/>
      </p:ext>
    </p:extLst>
  </p:cSld>
  <p:clrMapOvr>
    <a:masterClrMapping/>
  </p:clrMapOvr>
  <p:transition spd="slow">
    <p:push dir="u"/>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ctrTitle"/>
          </p:nvPr>
        </p:nvSpPr>
        <p:spPr>
          <a:xfrm flipV="1">
            <a:off x="467544" y="-1107504"/>
            <a:ext cx="8305800" cy="432048"/>
          </a:xfrm>
        </p:spPr>
        <p:txBody>
          <a:bodyPr>
            <a:normAutofit fontScale="90000"/>
          </a:bodyPr>
          <a:lstStyle/>
          <a:p>
            <a:endParaRPr lang="fr-FR" dirty="0"/>
          </a:p>
        </p:txBody>
      </p:sp>
      <p:sp>
        <p:nvSpPr>
          <p:cNvPr id="2" name="Sous-titre 1"/>
          <p:cNvSpPr>
            <a:spLocks noGrp="1"/>
          </p:cNvSpPr>
          <p:nvPr>
            <p:ph type="subTitle" idx="1"/>
          </p:nvPr>
        </p:nvSpPr>
        <p:spPr>
          <a:xfrm>
            <a:off x="0" y="548680"/>
            <a:ext cx="9144000" cy="6309320"/>
          </a:xfrm>
        </p:spPr>
        <p:txBody>
          <a:bodyPr>
            <a:normAutofit/>
          </a:bodyPr>
          <a:lstStyle/>
          <a:p>
            <a:pPr algn="r"/>
            <a:r>
              <a:rPr lang="ar-DZ" sz="2800" b="1" dirty="0" smtClean="0">
                <a:solidFill>
                  <a:schemeClr val="bg1"/>
                </a:solidFill>
                <a:latin typeface="Andalus" pitchFamily="18" charset="-78"/>
                <a:cs typeface="Andalus" pitchFamily="18" charset="-78"/>
              </a:rPr>
              <a:t>                                                                                                              المطلب الرابع: خصائص نظام الرقابة الداخلية</a:t>
            </a:r>
            <a:endParaRPr lang="ar-DZ" sz="2800" b="1" dirty="0" smtClean="0">
              <a:solidFill>
                <a:schemeClr val="tx1"/>
              </a:solidFill>
              <a:latin typeface="Andalus" pitchFamily="18" charset="-78"/>
              <a:cs typeface="Andalus" pitchFamily="18" charset="-78"/>
            </a:endParaRPr>
          </a:p>
          <a:p>
            <a:pPr algn="r"/>
            <a:r>
              <a:rPr lang="ar-DZ" sz="2800" dirty="0" smtClean="0">
                <a:solidFill>
                  <a:schemeClr val="tx1"/>
                </a:solidFill>
                <a:latin typeface="Andalus" pitchFamily="18" charset="-78"/>
                <a:cs typeface="Andalus" pitchFamily="18" charset="-78"/>
              </a:rPr>
              <a:t>   هناك العديد من الخصائص والمتطلبات التي يجب أن تتوفر في أي نظام رقابي سليم ,حتي يتسنى تحقيق الاستفادة المرجوة ومن ضمن هذه الخصائص ما يلي</a:t>
            </a:r>
          </a:p>
          <a:p>
            <a:pPr algn="r"/>
            <a:r>
              <a:rPr lang="ar-DZ" sz="2800" dirty="0" smtClean="0">
                <a:solidFill>
                  <a:schemeClr val="tx1"/>
                </a:solidFill>
                <a:latin typeface="Andalus" pitchFamily="18" charset="-78"/>
                <a:cs typeface="Andalus" pitchFamily="18" charset="-78"/>
              </a:rPr>
              <a:t>          </a:t>
            </a:r>
            <a:endParaRPr lang="fr-FR" sz="2800" dirty="0">
              <a:solidFill>
                <a:schemeClr val="tx1"/>
              </a:solidFill>
              <a:latin typeface="Andalus" pitchFamily="18" charset="-78"/>
              <a:cs typeface="Andalus" pitchFamily="18" charset="-78"/>
            </a:endParaRPr>
          </a:p>
        </p:txBody>
      </p:sp>
      <p:sp>
        <p:nvSpPr>
          <p:cNvPr id="5" name="Étoile à 12 branches 4"/>
          <p:cNvSpPr/>
          <p:nvPr/>
        </p:nvSpPr>
        <p:spPr>
          <a:xfrm rot="864308">
            <a:off x="6619323" y="2489656"/>
            <a:ext cx="2138536" cy="1502187"/>
          </a:xfrm>
          <a:prstGeom prst="star1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800" b="1" dirty="0" smtClean="0">
                <a:solidFill>
                  <a:srgbClr val="FF0000"/>
                </a:solidFill>
              </a:rPr>
              <a:t>الفعالية</a:t>
            </a:r>
            <a:endParaRPr lang="fr-FR" sz="2800" b="1" dirty="0">
              <a:solidFill>
                <a:srgbClr val="FF0000"/>
              </a:solidFill>
            </a:endParaRPr>
          </a:p>
        </p:txBody>
      </p:sp>
      <p:sp>
        <p:nvSpPr>
          <p:cNvPr id="10" name="Étoile à 12 branches 9"/>
          <p:cNvSpPr/>
          <p:nvPr/>
        </p:nvSpPr>
        <p:spPr>
          <a:xfrm rot="1027524">
            <a:off x="4717282" y="3060695"/>
            <a:ext cx="2242622" cy="1471742"/>
          </a:xfrm>
          <a:prstGeom prst="star1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000" b="1" dirty="0" smtClean="0">
                <a:solidFill>
                  <a:srgbClr val="FF0000"/>
                </a:solidFill>
              </a:rPr>
              <a:t>الموضوعية</a:t>
            </a:r>
            <a:endParaRPr lang="fr-FR" sz="2000" b="1" dirty="0">
              <a:solidFill>
                <a:srgbClr val="FF0000"/>
              </a:solidFill>
            </a:endParaRPr>
          </a:p>
        </p:txBody>
      </p:sp>
      <p:sp>
        <p:nvSpPr>
          <p:cNvPr id="11" name="Étoile à 12 branches 10"/>
          <p:cNvSpPr/>
          <p:nvPr/>
        </p:nvSpPr>
        <p:spPr>
          <a:xfrm rot="875414">
            <a:off x="2573397" y="2497200"/>
            <a:ext cx="1873074" cy="1487016"/>
          </a:xfrm>
          <a:prstGeom prst="star1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800" b="1" dirty="0" smtClean="0">
                <a:solidFill>
                  <a:srgbClr val="FF0000"/>
                </a:solidFill>
              </a:rPr>
              <a:t>الدقة</a:t>
            </a:r>
            <a:endParaRPr lang="fr-FR" sz="2800" b="1" dirty="0">
              <a:solidFill>
                <a:srgbClr val="FF0000"/>
              </a:solidFill>
            </a:endParaRPr>
          </a:p>
        </p:txBody>
      </p:sp>
      <p:sp>
        <p:nvSpPr>
          <p:cNvPr id="12" name="Étoile à 12 branches 11"/>
          <p:cNvSpPr/>
          <p:nvPr/>
        </p:nvSpPr>
        <p:spPr>
          <a:xfrm rot="881040">
            <a:off x="7258246" y="4169044"/>
            <a:ext cx="1721768" cy="1421426"/>
          </a:xfrm>
          <a:prstGeom prst="star1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000" b="1" dirty="0" smtClean="0">
                <a:solidFill>
                  <a:srgbClr val="FF0000"/>
                </a:solidFill>
              </a:rPr>
              <a:t>المرونة</a:t>
            </a:r>
            <a:endParaRPr lang="fr-FR" sz="2000" b="1" dirty="0">
              <a:solidFill>
                <a:srgbClr val="FF0000"/>
              </a:solidFill>
            </a:endParaRPr>
          </a:p>
        </p:txBody>
      </p:sp>
      <p:sp>
        <p:nvSpPr>
          <p:cNvPr id="13" name="Étoile à 12 branches 12"/>
          <p:cNvSpPr/>
          <p:nvPr/>
        </p:nvSpPr>
        <p:spPr>
          <a:xfrm rot="678450">
            <a:off x="2690560" y="4079714"/>
            <a:ext cx="2205667" cy="1546166"/>
          </a:xfrm>
          <a:prstGeom prst="star1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rgbClr val="FF0000"/>
                </a:solidFill>
              </a:rPr>
              <a:t>التوفير في النفقات</a:t>
            </a:r>
            <a:endParaRPr lang="fr-FR" sz="2400" b="1" dirty="0">
              <a:solidFill>
                <a:srgbClr val="FF0000"/>
              </a:solidFill>
            </a:endParaRPr>
          </a:p>
        </p:txBody>
      </p:sp>
      <p:sp>
        <p:nvSpPr>
          <p:cNvPr id="14" name="Étoile à 12 branches 13"/>
          <p:cNvSpPr/>
          <p:nvPr/>
        </p:nvSpPr>
        <p:spPr>
          <a:xfrm rot="1860194">
            <a:off x="265239" y="2546199"/>
            <a:ext cx="2094719" cy="1688149"/>
          </a:xfrm>
          <a:prstGeom prst="star12">
            <a:avLst>
              <a:gd name="adj" fmla="val 3333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800" b="1" dirty="0" smtClean="0">
                <a:solidFill>
                  <a:srgbClr val="FF0000"/>
                </a:solidFill>
              </a:rPr>
              <a:t>التكامل</a:t>
            </a:r>
            <a:endParaRPr lang="fr-FR" sz="2800" b="1" dirty="0">
              <a:solidFill>
                <a:srgbClr val="FF0000"/>
              </a:solidFill>
            </a:endParaRPr>
          </a:p>
        </p:txBody>
      </p:sp>
      <p:sp>
        <p:nvSpPr>
          <p:cNvPr id="15" name="Étoile à 12 branches 14"/>
          <p:cNvSpPr/>
          <p:nvPr/>
        </p:nvSpPr>
        <p:spPr>
          <a:xfrm rot="1192245">
            <a:off x="4784850" y="5091929"/>
            <a:ext cx="2160737" cy="1650224"/>
          </a:xfrm>
          <a:prstGeom prst="star1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rgbClr val="FF0000"/>
                </a:solidFill>
              </a:rPr>
              <a:t>التوقيت المناسب</a:t>
            </a:r>
            <a:endParaRPr lang="fr-FR" sz="2400" b="1" dirty="0">
              <a:solidFill>
                <a:srgbClr val="FF0000"/>
              </a:solidFill>
            </a:endParaRPr>
          </a:p>
        </p:txBody>
      </p:sp>
      <p:sp>
        <p:nvSpPr>
          <p:cNvPr id="16" name="Étoile à 12 branches 15"/>
          <p:cNvSpPr/>
          <p:nvPr/>
        </p:nvSpPr>
        <p:spPr>
          <a:xfrm rot="1520041">
            <a:off x="280488" y="4634069"/>
            <a:ext cx="2345503" cy="1875498"/>
          </a:xfrm>
          <a:prstGeom prst="star1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000" b="1" dirty="0" smtClean="0">
                <a:solidFill>
                  <a:srgbClr val="FF0000"/>
                </a:solidFill>
              </a:rPr>
              <a:t>الاستمرارية و الملاءمة</a:t>
            </a:r>
            <a:endParaRPr lang="fr-FR" sz="2000" b="1" dirty="0">
              <a:solidFill>
                <a:srgbClr val="FF0000"/>
              </a:solidFill>
            </a:endParaRPr>
          </a:p>
        </p:txBody>
      </p:sp>
    </p:spTree>
    <p:extLst>
      <p:ext uri="{BB962C8B-B14F-4D97-AF65-F5344CB8AC3E}">
        <p14:creationId xmlns:p14="http://schemas.microsoft.com/office/powerpoint/2010/main" val="166382392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ctrTitle"/>
          </p:nvPr>
        </p:nvSpPr>
        <p:spPr>
          <a:xfrm>
            <a:off x="539552" y="-3267744"/>
            <a:ext cx="8305800" cy="1981200"/>
          </a:xfrm>
        </p:spPr>
        <p:txBody>
          <a:bodyPr/>
          <a:lstStyle/>
          <a:p>
            <a:endParaRPr lang="fr-FR" dirty="0"/>
          </a:p>
        </p:txBody>
      </p:sp>
      <p:sp>
        <p:nvSpPr>
          <p:cNvPr id="2" name="Sous-titre 1"/>
          <p:cNvSpPr>
            <a:spLocks noGrp="1"/>
          </p:cNvSpPr>
          <p:nvPr>
            <p:ph type="subTitle" idx="1"/>
          </p:nvPr>
        </p:nvSpPr>
        <p:spPr>
          <a:xfrm>
            <a:off x="0" y="836712"/>
            <a:ext cx="9144000" cy="6021288"/>
          </a:xfrm>
        </p:spPr>
        <p:txBody>
          <a:bodyPr>
            <a:normAutofit fontScale="92500"/>
          </a:bodyPr>
          <a:lstStyle/>
          <a:p>
            <a:r>
              <a:rPr lang="ar-DZ" sz="3200" b="1" dirty="0">
                <a:latin typeface="Andalus" pitchFamily="18" charset="-78"/>
                <a:cs typeface="Andalus" pitchFamily="18" charset="-78"/>
              </a:rPr>
              <a:t> </a:t>
            </a:r>
            <a:r>
              <a:rPr lang="ar-DZ" sz="3200" b="1" dirty="0">
                <a:solidFill>
                  <a:schemeClr val="bg1"/>
                </a:solidFill>
                <a:latin typeface="Andalus" pitchFamily="18" charset="-78"/>
                <a:cs typeface="Andalus" pitchFamily="18" charset="-78"/>
              </a:rPr>
              <a:t>المطلب الخامس : حدود الرقابة الداخلية</a:t>
            </a:r>
            <a:r>
              <a:rPr lang="ar-DZ" sz="2800" dirty="0">
                <a:solidFill>
                  <a:schemeClr val="bg1"/>
                </a:solidFill>
                <a:latin typeface="Andalus" pitchFamily="18" charset="-78"/>
                <a:cs typeface="Andalus" pitchFamily="18" charset="-78"/>
              </a:rPr>
              <a:t>.</a:t>
            </a:r>
          </a:p>
          <a:p>
            <a:r>
              <a:rPr lang="ar-DZ" sz="3200" dirty="0">
                <a:latin typeface="Andalus" pitchFamily="18" charset="-78"/>
                <a:cs typeface="Andalus" pitchFamily="18" charset="-78"/>
              </a:rPr>
              <a:t> هناك عدد من القيود تحد وتقلل من درجة اعتماد المراجع على نظام الرقابة </a:t>
            </a:r>
            <a:r>
              <a:rPr lang="ar-DZ" sz="3200" dirty="0" smtClean="0">
                <a:latin typeface="Andalus" pitchFamily="18" charset="-78"/>
                <a:cs typeface="Andalus" pitchFamily="18" charset="-78"/>
              </a:rPr>
              <a:t>الداخلية وذلك </a:t>
            </a:r>
            <a:r>
              <a:rPr lang="ar-DZ" sz="3200" dirty="0">
                <a:latin typeface="Andalus" pitchFamily="18" charset="-78"/>
                <a:cs typeface="Andalus" pitchFamily="18" charset="-78"/>
              </a:rPr>
              <a:t>خلال قيامه بعملية المراجعة وإعداد تقريره </a:t>
            </a:r>
            <a:r>
              <a:rPr lang="ar-DZ" sz="3200" dirty="0" smtClean="0">
                <a:latin typeface="Andalus" pitchFamily="18" charset="-78"/>
                <a:cs typeface="Andalus" pitchFamily="18" charset="-78"/>
              </a:rPr>
              <a:t>فقد </a:t>
            </a:r>
            <a:r>
              <a:rPr lang="ar-DZ" sz="3200" dirty="0">
                <a:latin typeface="Andalus" pitchFamily="18" charset="-78"/>
                <a:cs typeface="Andalus" pitchFamily="18" charset="-78"/>
              </a:rPr>
              <a:t>تحدث نتيجة لعدم فهم الموظف للتعليمات مثلا أو عدم العناية على تأدية الوظيفة </a:t>
            </a:r>
            <a:r>
              <a:rPr lang="ar-DZ" sz="3200" dirty="0" smtClean="0">
                <a:latin typeface="Andalus" pitchFamily="18" charset="-78"/>
                <a:cs typeface="Andalus" pitchFamily="18" charset="-78"/>
              </a:rPr>
              <a:t>كما </a:t>
            </a:r>
            <a:r>
              <a:rPr lang="ar-DZ" sz="3200" dirty="0">
                <a:latin typeface="Andalus" pitchFamily="18" charset="-78"/>
                <a:cs typeface="Andalus" pitchFamily="18" charset="-78"/>
              </a:rPr>
              <a:t>أن الرقابة الداخلية لا تسمح بالتواطؤ لغرض التلاعب في السجلات المحاسبية </a:t>
            </a:r>
            <a:r>
              <a:rPr lang="ar-DZ" sz="3200" dirty="0" smtClean="0">
                <a:latin typeface="Andalus" pitchFamily="18" charset="-78"/>
                <a:cs typeface="Andalus" pitchFamily="18" charset="-78"/>
              </a:rPr>
              <a:t>وإذا </a:t>
            </a:r>
            <a:r>
              <a:rPr lang="ar-DZ" sz="3200" dirty="0">
                <a:latin typeface="Andalus" pitchFamily="18" charset="-78"/>
                <a:cs typeface="Andalus" pitchFamily="18" charset="-78"/>
              </a:rPr>
              <a:t>وقع ذلك لا يمكن للمراجع أن يعتمد على هذا النظام للتأكد من عدم وجود مخالفات والتحقق </a:t>
            </a:r>
            <a:r>
              <a:rPr lang="ar-DZ" sz="3200" dirty="0" smtClean="0">
                <a:latin typeface="Andalus" pitchFamily="18" charset="-78"/>
                <a:cs typeface="Andalus" pitchFamily="18" charset="-78"/>
              </a:rPr>
              <a:t>من صحة </a:t>
            </a:r>
            <a:r>
              <a:rPr lang="ar-DZ" sz="3200" dirty="0">
                <a:latin typeface="Andalus" pitchFamily="18" charset="-78"/>
                <a:cs typeface="Andalus" pitchFamily="18" charset="-78"/>
              </a:rPr>
              <a:t>وصدق القيم المعروضة في القوائم المالية </a:t>
            </a:r>
            <a:r>
              <a:rPr lang="ar-DZ" sz="3200" dirty="0" smtClean="0">
                <a:latin typeface="Andalus" pitchFamily="18" charset="-78"/>
                <a:cs typeface="Andalus" pitchFamily="18" charset="-78"/>
              </a:rPr>
              <a:t>.</a:t>
            </a:r>
          </a:p>
          <a:p>
            <a:r>
              <a:rPr lang="ar-DZ" sz="3200" dirty="0"/>
              <a:t> </a:t>
            </a:r>
            <a:r>
              <a:rPr lang="ar-DZ" sz="3200" dirty="0">
                <a:latin typeface="Andalus" pitchFamily="18" charset="-78"/>
                <a:cs typeface="Andalus" pitchFamily="18" charset="-78"/>
              </a:rPr>
              <a:t>وقد تكون هذه القيود التي تقلل من درجة اعتماد المراجع على نظام الرقابة  </a:t>
            </a:r>
            <a:r>
              <a:rPr lang="ar-DZ" sz="3200" dirty="0" smtClean="0">
                <a:latin typeface="Andalus" pitchFamily="18" charset="-78"/>
                <a:cs typeface="Andalus" pitchFamily="18" charset="-78"/>
              </a:rPr>
              <a:t>الداخلية اذا </a:t>
            </a:r>
            <a:r>
              <a:rPr lang="ar-DZ" sz="3200" dirty="0">
                <a:latin typeface="Andalus" pitchFamily="18" charset="-78"/>
                <a:cs typeface="Andalus" pitchFamily="18" charset="-78"/>
              </a:rPr>
              <a:t>تعلق الأمر بالإدارة العليا بالتحاليل وارتكاب أخطاء و مخالفات </a:t>
            </a:r>
            <a:r>
              <a:rPr lang="ar-DZ" sz="3200" dirty="0" smtClean="0">
                <a:latin typeface="Andalus" pitchFamily="18" charset="-78"/>
                <a:cs typeface="Andalus" pitchFamily="18" charset="-78"/>
              </a:rPr>
              <a:t>باستطاعتها اخفاء </a:t>
            </a:r>
            <a:r>
              <a:rPr lang="ar-DZ" sz="3200" dirty="0">
                <a:latin typeface="Andalus" pitchFamily="18" charset="-78"/>
                <a:cs typeface="Andalus" pitchFamily="18" charset="-78"/>
              </a:rPr>
              <a:t>هذه الأخطاء ,ولهذا وجب على المراجع تسليط الضوء على هذه العراقيل </a:t>
            </a:r>
            <a:r>
              <a:rPr lang="ar-DZ" sz="3200" dirty="0" smtClean="0">
                <a:latin typeface="Andalus" pitchFamily="18" charset="-78"/>
                <a:cs typeface="Andalus" pitchFamily="18" charset="-78"/>
              </a:rPr>
              <a:t>التي </a:t>
            </a:r>
            <a:r>
              <a:rPr lang="ar-DZ" sz="3200" dirty="0">
                <a:latin typeface="Andalus" pitchFamily="18" charset="-78"/>
                <a:cs typeface="Andalus" pitchFamily="18" charset="-78"/>
              </a:rPr>
              <a:t>يمكن أن تتعرض من خلال القيام بعملية المراجعة  واعداد التقرير.</a:t>
            </a:r>
            <a:r>
              <a:rPr lang="ar-DZ" sz="2800" dirty="0">
                <a:latin typeface="Andalus" pitchFamily="18" charset="-78"/>
                <a:cs typeface="Andalus" pitchFamily="18" charset="-78"/>
              </a:rPr>
              <a:t> </a:t>
            </a:r>
            <a:endParaRPr lang="ar-DZ" sz="3200" dirty="0">
              <a:latin typeface="Andalus" pitchFamily="18" charset="-78"/>
              <a:cs typeface="Andalus" pitchFamily="18" charset="-78"/>
            </a:endParaRPr>
          </a:p>
          <a:p>
            <a:r>
              <a:rPr lang="ar-DZ" sz="2800" dirty="0">
                <a:solidFill>
                  <a:schemeClr val="bg1"/>
                </a:solidFill>
                <a:latin typeface="Andalus" pitchFamily="18" charset="-78"/>
                <a:cs typeface="Andalus" pitchFamily="18" charset="-78"/>
              </a:rPr>
              <a:t> </a:t>
            </a:r>
            <a:endParaRPr lang="fr-FR" sz="2800" dirty="0">
              <a:latin typeface="Andalus" pitchFamily="18" charset="-78"/>
              <a:cs typeface="Andalus" pitchFamily="18" charset="-78"/>
            </a:endParaRPr>
          </a:p>
        </p:txBody>
      </p:sp>
    </p:spTree>
    <p:extLst>
      <p:ext uri="{BB962C8B-B14F-4D97-AF65-F5344CB8AC3E}">
        <p14:creationId xmlns:p14="http://schemas.microsoft.com/office/powerpoint/2010/main" val="4188011688"/>
      </p:ext>
    </p:extLst>
  </p:cSld>
  <p:clrMapOvr>
    <a:masterClrMapping/>
  </p:clrMapOvr>
  <p:transition spd="slow">
    <p:pull/>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ctrTitle"/>
          </p:nvPr>
        </p:nvSpPr>
        <p:spPr>
          <a:xfrm>
            <a:off x="395536" y="-2403648"/>
            <a:ext cx="8305800" cy="1981200"/>
          </a:xfrm>
        </p:spPr>
        <p:txBody>
          <a:bodyPr/>
          <a:lstStyle/>
          <a:p>
            <a:endParaRPr lang="fr-FR" dirty="0"/>
          </a:p>
        </p:txBody>
      </p:sp>
      <p:sp>
        <p:nvSpPr>
          <p:cNvPr id="2" name="Sous-titre 1"/>
          <p:cNvSpPr>
            <a:spLocks noGrp="1"/>
          </p:cNvSpPr>
          <p:nvPr>
            <p:ph type="subTitle" idx="1"/>
          </p:nvPr>
        </p:nvSpPr>
        <p:spPr>
          <a:xfrm>
            <a:off x="0" y="1052736"/>
            <a:ext cx="9144000" cy="5805264"/>
          </a:xfrm>
        </p:spPr>
        <p:txBody>
          <a:bodyPr>
            <a:noAutofit/>
          </a:bodyPr>
          <a:lstStyle/>
          <a:p>
            <a:r>
              <a:rPr lang="ar-DZ" sz="2800" b="1" dirty="0">
                <a:solidFill>
                  <a:srgbClr val="FF0000"/>
                </a:solidFill>
                <a:latin typeface="Andalus" pitchFamily="18" charset="-78"/>
                <a:cs typeface="Andalus" pitchFamily="18" charset="-78"/>
              </a:rPr>
              <a:t>المبحث الثاني: طرق فحص وتقييم نظام الرقابة الداخلية</a:t>
            </a:r>
          </a:p>
          <a:p>
            <a:r>
              <a:rPr lang="ar-DZ" sz="2800" b="1" dirty="0">
                <a:solidFill>
                  <a:srgbClr val="FF0000"/>
                </a:solidFill>
                <a:latin typeface="Andalus" pitchFamily="18" charset="-78"/>
                <a:cs typeface="Andalus" pitchFamily="18" charset="-78"/>
              </a:rPr>
              <a:t>    </a:t>
            </a:r>
            <a:r>
              <a:rPr lang="ar-DZ" sz="2800" b="1" dirty="0">
                <a:solidFill>
                  <a:schemeClr val="bg1">
                    <a:lumMod val="95000"/>
                    <a:lumOff val="5000"/>
                  </a:schemeClr>
                </a:solidFill>
                <a:latin typeface="Andalus" pitchFamily="18" charset="-78"/>
                <a:cs typeface="Andalus" pitchFamily="18" charset="-78"/>
              </a:rPr>
              <a:t>المطلب الأول: مسؤولية المراجع عن دراسة وتقييم نظام الرقابة الداخلية</a:t>
            </a:r>
          </a:p>
          <a:p>
            <a:r>
              <a:rPr lang="ar-DZ" sz="2800" dirty="0">
                <a:latin typeface="Andalus" pitchFamily="18" charset="-78"/>
                <a:cs typeface="Andalus" pitchFamily="18" charset="-78"/>
              </a:rPr>
              <a:t>  أدى ظهور الشركات  المساهمة والشركات القابضة ذات الفروع المنتشرة في مختلف أنحاء القارات في العقد الثاني من القرن الماضي إلى زيادة الاهتمام بنظام الرقابة الداخلية وذلك من أجل وضع حماية كافية على أصول وممتلكات هذه الشركات</a:t>
            </a:r>
          </a:p>
          <a:p>
            <a:r>
              <a:rPr lang="ar-DZ" sz="2800" dirty="0">
                <a:latin typeface="Andalus" pitchFamily="18" charset="-78"/>
                <a:cs typeface="Andalus" pitchFamily="18" charset="-78"/>
              </a:rPr>
              <a:t>لمنع السرقة والاختلاس والعبت ومن أجل الحصول على البيانات المالية الدقيقة لاستخدامها في عمليات التخطيط واتخاذ القرارات حيث انفصلت الملكية عن إدارة </a:t>
            </a:r>
            <a:r>
              <a:rPr lang="ar-DZ" sz="2800" dirty="0" smtClean="0">
                <a:latin typeface="Andalus" pitchFamily="18" charset="-78"/>
                <a:cs typeface="Andalus" pitchFamily="18" charset="-78"/>
              </a:rPr>
              <a:t>هذه </a:t>
            </a:r>
            <a:r>
              <a:rPr lang="ar-DZ" sz="2800" dirty="0">
                <a:latin typeface="Andalus" pitchFamily="18" charset="-78"/>
                <a:cs typeface="Andalus" pitchFamily="18" charset="-78"/>
              </a:rPr>
              <a:t>الشركات.</a:t>
            </a:r>
          </a:p>
          <a:p>
            <a:pPr algn="r"/>
            <a:endParaRPr lang="fr-FR" sz="2400" dirty="0">
              <a:latin typeface="Andalus" pitchFamily="18" charset="-78"/>
              <a:cs typeface="Andalus" pitchFamily="18" charset="-78"/>
            </a:endParaRPr>
          </a:p>
        </p:txBody>
      </p:sp>
    </p:spTree>
    <p:extLst>
      <p:ext uri="{BB962C8B-B14F-4D97-AF65-F5344CB8AC3E}">
        <p14:creationId xmlns:p14="http://schemas.microsoft.com/office/powerpoint/2010/main" val="2000404687"/>
      </p:ext>
    </p:extLst>
  </p:cSld>
  <p:clrMapOvr>
    <a:masterClrMapping/>
  </p:clrMapOvr>
  <p:transition spd="slow">
    <p:cove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ctrTitle"/>
          </p:nvPr>
        </p:nvSpPr>
        <p:spPr>
          <a:xfrm>
            <a:off x="395536" y="-2403648"/>
            <a:ext cx="8305800" cy="1981200"/>
          </a:xfrm>
        </p:spPr>
        <p:txBody>
          <a:bodyPr/>
          <a:lstStyle/>
          <a:p>
            <a:endParaRPr lang="fr-FR" dirty="0"/>
          </a:p>
        </p:txBody>
      </p:sp>
      <p:sp>
        <p:nvSpPr>
          <p:cNvPr id="2" name="Sous-titre 1"/>
          <p:cNvSpPr>
            <a:spLocks noGrp="1"/>
          </p:cNvSpPr>
          <p:nvPr>
            <p:ph type="subTitle" idx="1"/>
          </p:nvPr>
        </p:nvSpPr>
        <p:spPr>
          <a:xfrm>
            <a:off x="0" y="1556792"/>
            <a:ext cx="9144000" cy="3384376"/>
          </a:xfrm>
        </p:spPr>
        <p:txBody>
          <a:bodyPr>
            <a:noAutofit/>
          </a:bodyPr>
          <a:lstStyle/>
          <a:p>
            <a:r>
              <a:rPr lang="ar-DZ" sz="2800" dirty="0" smtClean="0">
                <a:latin typeface="Andalus" pitchFamily="18" charset="-78"/>
                <a:cs typeface="Andalus" pitchFamily="18" charset="-78"/>
              </a:rPr>
              <a:t>*</a:t>
            </a:r>
            <a:r>
              <a:rPr lang="ar-DZ" sz="2800" dirty="0">
                <a:latin typeface="Andalus" pitchFamily="18" charset="-78"/>
                <a:cs typeface="Andalus" pitchFamily="18" charset="-78"/>
              </a:rPr>
              <a:t>كما أدى التطور المستمر للرقابة الداخلية إلى زيادة اعتماد </a:t>
            </a:r>
            <a:r>
              <a:rPr lang="ar-DZ" sz="2800" dirty="0" smtClean="0">
                <a:latin typeface="Andalus" pitchFamily="18" charset="-78"/>
                <a:cs typeface="Andalus" pitchFamily="18" charset="-78"/>
              </a:rPr>
              <a:t>مراج الحسابات الخارجي </a:t>
            </a:r>
            <a:r>
              <a:rPr lang="ar-DZ" sz="2800" dirty="0">
                <a:latin typeface="Andalus" pitchFamily="18" charset="-78"/>
                <a:cs typeface="Andalus" pitchFamily="18" charset="-78"/>
              </a:rPr>
              <a:t>عليها, إن نتائج تقييم المراجع لنظام الرقابة تؤثر على </a:t>
            </a:r>
            <a:r>
              <a:rPr lang="ar-DZ" sz="2800" dirty="0" smtClean="0">
                <a:latin typeface="Andalus" pitchFamily="18" charset="-78"/>
                <a:cs typeface="Andalus" pitchFamily="18" charset="-78"/>
              </a:rPr>
              <a:t>طبيعة اجراءات </a:t>
            </a:r>
            <a:r>
              <a:rPr lang="ar-DZ" sz="2800" dirty="0">
                <a:latin typeface="Andalus" pitchFamily="18" charset="-78"/>
                <a:cs typeface="Andalus" pitchFamily="18" charset="-78"/>
              </a:rPr>
              <a:t>المراجعة المطلوب استخدامها , والمدى المطلوب لمثل هذه الاجراءات أي أن </a:t>
            </a:r>
            <a:r>
              <a:rPr lang="ar-DZ" sz="2800" dirty="0" smtClean="0">
                <a:latin typeface="Andalus" pitchFamily="18" charset="-78"/>
                <a:cs typeface="Andalus" pitchFamily="18" charset="-78"/>
              </a:rPr>
              <a:t>نتيجة </a:t>
            </a:r>
            <a:r>
              <a:rPr lang="ar-DZ" sz="2800" dirty="0">
                <a:latin typeface="Andalus" pitchFamily="18" charset="-78"/>
                <a:cs typeface="Andalus" pitchFamily="18" charset="-78"/>
              </a:rPr>
              <a:t>فحص وتقييم نظام الرقابة الداخلية تحدد مدى ونطاق </a:t>
            </a:r>
            <a:r>
              <a:rPr lang="ar-DZ" sz="2800" dirty="0" smtClean="0">
                <a:latin typeface="Andalus" pitchFamily="18" charset="-78"/>
                <a:cs typeface="Andalus" pitchFamily="18" charset="-78"/>
              </a:rPr>
              <a:t>الفحص الذي </a:t>
            </a:r>
            <a:r>
              <a:rPr lang="ar-DZ" sz="2800" dirty="0">
                <a:latin typeface="Andalus" pitchFamily="18" charset="-78"/>
                <a:cs typeface="Andalus" pitchFamily="18" charset="-78"/>
              </a:rPr>
              <a:t>يقوم به مراجع  </a:t>
            </a:r>
            <a:r>
              <a:rPr lang="ar-DZ" sz="2800" dirty="0" smtClean="0">
                <a:latin typeface="Andalus" pitchFamily="18" charset="-78"/>
                <a:cs typeface="Andalus" pitchFamily="18" charset="-78"/>
              </a:rPr>
              <a:t>الحسابات . </a:t>
            </a:r>
            <a:endParaRPr lang="ar-DZ" sz="2800" dirty="0">
              <a:latin typeface="Andalus" pitchFamily="18" charset="-78"/>
              <a:cs typeface="Andalus" pitchFamily="18" charset="-78"/>
            </a:endParaRPr>
          </a:p>
          <a:p>
            <a:pPr algn="r"/>
            <a:endParaRPr lang="fr-FR" sz="2400" dirty="0">
              <a:latin typeface="Andalus" pitchFamily="18" charset="-78"/>
              <a:cs typeface="Andalus" pitchFamily="18" charset="-78"/>
            </a:endParaRPr>
          </a:p>
        </p:txBody>
      </p:sp>
    </p:spTree>
    <p:extLst>
      <p:ext uri="{BB962C8B-B14F-4D97-AF65-F5344CB8AC3E}">
        <p14:creationId xmlns:p14="http://schemas.microsoft.com/office/powerpoint/2010/main" val="79286341"/>
      </p:ext>
    </p:extLst>
  </p:cSld>
  <p:clrMapOvr>
    <a:masterClrMapping/>
  </p:clrMapOvr>
  <p:transition spd="slow">
    <p:cove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ctrTitle"/>
          </p:nvPr>
        </p:nvSpPr>
        <p:spPr>
          <a:xfrm>
            <a:off x="457200" y="-1035496"/>
            <a:ext cx="8305800" cy="504056"/>
          </a:xfrm>
        </p:spPr>
        <p:txBody>
          <a:bodyPr>
            <a:normAutofit fontScale="90000"/>
          </a:bodyPr>
          <a:lstStyle/>
          <a:p>
            <a:endParaRPr lang="fr-FR" dirty="0"/>
          </a:p>
        </p:txBody>
      </p:sp>
      <p:sp>
        <p:nvSpPr>
          <p:cNvPr id="2" name="Sous-titre 1"/>
          <p:cNvSpPr>
            <a:spLocks noGrp="1"/>
          </p:cNvSpPr>
          <p:nvPr>
            <p:ph type="subTitle" idx="1"/>
          </p:nvPr>
        </p:nvSpPr>
        <p:spPr>
          <a:xfrm>
            <a:off x="0" y="764704"/>
            <a:ext cx="9144000" cy="6093296"/>
          </a:xfrm>
        </p:spPr>
        <p:txBody>
          <a:bodyPr>
            <a:normAutofit lnSpcReduction="10000"/>
          </a:bodyPr>
          <a:lstStyle/>
          <a:p>
            <a:pPr algn="r"/>
            <a:r>
              <a:rPr lang="ar-DZ" sz="2800" dirty="0" smtClean="0">
                <a:solidFill>
                  <a:schemeClr val="tx1"/>
                </a:solidFill>
                <a:latin typeface="Andalus" pitchFamily="18" charset="-78"/>
                <a:cs typeface="Andalus" pitchFamily="18" charset="-78"/>
              </a:rPr>
              <a:t>*يتطلب تقييم نظام الرقابة الداخلية معرفة الاجراءات والطرق الموضوعية ,والتأكد من أن تلك الاجراءات والطرق تستخدم كما هو مخطط فالمراجع يجب أن يحدد:</a:t>
            </a:r>
          </a:p>
          <a:p>
            <a:pPr algn="r"/>
            <a:r>
              <a:rPr lang="ar-DZ" sz="2800" dirty="0">
                <a:solidFill>
                  <a:schemeClr val="tx1"/>
                </a:solidFill>
                <a:latin typeface="Andalus" pitchFamily="18" charset="-78"/>
                <a:cs typeface="Andalus" pitchFamily="18" charset="-78"/>
              </a:rPr>
              <a:t> </a:t>
            </a:r>
            <a:r>
              <a:rPr lang="ar-DZ" sz="2800" dirty="0" smtClean="0">
                <a:solidFill>
                  <a:schemeClr val="tx1"/>
                </a:solidFill>
                <a:latin typeface="Andalus" pitchFamily="18" charset="-78"/>
                <a:cs typeface="Andalus" pitchFamily="18" charset="-78"/>
              </a:rPr>
              <a:t>   -مدى ملائمة نظام الضبط الداخلي</a:t>
            </a:r>
          </a:p>
          <a:p>
            <a:r>
              <a:rPr lang="ar-DZ" sz="2800" dirty="0">
                <a:solidFill>
                  <a:schemeClr val="tx1"/>
                </a:solidFill>
                <a:latin typeface="Andalus" pitchFamily="18" charset="-78"/>
                <a:cs typeface="Andalus" pitchFamily="18" charset="-78"/>
              </a:rPr>
              <a:t> </a:t>
            </a:r>
            <a:r>
              <a:rPr lang="ar-DZ" sz="2800" dirty="0" smtClean="0">
                <a:solidFill>
                  <a:schemeClr val="tx1"/>
                </a:solidFill>
                <a:latin typeface="Andalus" pitchFamily="18" charset="-78"/>
                <a:cs typeface="Andalus" pitchFamily="18" charset="-78"/>
              </a:rPr>
              <a:t>   </a:t>
            </a:r>
            <a:r>
              <a:rPr lang="ar-DZ" sz="2400" dirty="0">
                <a:latin typeface="Andalus" pitchFamily="18" charset="-78"/>
                <a:cs typeface="Andalus" pitchFamily="18" charset="-78"/>
              </a:rPr>
              <a:t> </a:t>
            </a:r>
            <a:r>
              <a:rPr lang="ar-DZ" sz="2800" dirty="0">
                <a:latin typeface="Andalus" pitchFamily="18" charset="-78"/>
                <a:cs typeface="Andalus" pitchFamily="18" charset="-78"/>
              </a:rPr>
              <a:t>-ما إذا كان النظام يتم تشغيله وفقا لما هو مخطط له.</a:t>
            </a:r>
          </a:p>
          <a:p>
            <a:r>
              <a:rPr lang="ar-DZ" sz="2800" dirty="0">
                <a:latin typeface="Andalus" pitchFamily="18" charset="-78"/>
                <a:cs typeface="Andalus" pitchFamily="18" charset="-78"/>
              </a:rPr>
              <a:t>  *كما على المراجع الخارجي التأكد من أن الحسابات والسجلات منتظمة بطريقة تعكس </a:t>
            </a:r>
            <a:r>
              <a:rPr lang="ar-DZ" sz="2800" dirty="0" smtClean="0">
                <a:latin typeface="Andalus" pitchFamily="18" charset="-78"/>
                <a:cs typeface="Andalus" pitchFamily="18" charset="-78"/>
              </a:rPr>
              <a:t>أداء نظام </a:t>
            </a:r>
            <a:r>
              <a:rPr lang="ar-DZ" sz="2800" dirty="0">
                <a:latin typeface="Andalus" pitchFamily="18" charset="-78"/>
                <a:cs typeface="Andalus" pitchFamily="18" charset="-78"/>
              </a:rPr>
              <a:t>الرقابة الداخلية , كما يجب أن توضح التقارير المقدمة للإدارة كيفية تشغيل واستخدام أساليب الرقابة المختلفة , ومن ناحية أخرى فانه من الضروري أن </a:t>
            </a:r>
            <a:r>
              <a:rPr lang="ar-DZ" sz="2800" dirty="0" smtClean="0">
                <a:latin typeface="Andalus" pitchFamily="18" charset="-78"/>
                <a:cs typeface="Andalus" pitchFamily="18" charset="-78"/>
              </a:rPr>
              <a:t>يخضع </a:t>
            </a:r>
            <a:r>
              <a:rPr lang="ar-DZ" sz="2800" dirty="0">
                <a:latin typeface="Andalus" pitchFamily="18" charset="-78"/>
                <a:cs typeface="Andalus" pitchFamily="18" charset="-78"/>
              </a:rPr>
              <a:t>نظام الرقابة للفحص المستمر لتحديد مدى ملائمته في ظل ظروف التشغيل </a:t>
            </a:r>
            <a:r>
              <a:rPr lang="ar-DZ" sz="2800" dirty="0" smtClean="0">
                <a:latin typeface="Andalus" pitchFamily="18" charset="-78"/>
                <a:cs typeface="Andalus" pitchFamily="18" charset="-78"/>
              </a:rPr>
              <a:t>المنفذ</a:t>
            </a:r>
            <a:r>
              <a:rPr lang="ar-DZ" sz="2800" dirty="0">
                <a:latin typeface="Andalus" pitchFamily="18" charset="-78"/>
                <a:cs typeface="Andalus" pitchFamily="18" charset="-78"/>
              </a:rPr>
              <a:t>، والتحقيق من أنه يعمل وفقا لما هو مخطط أم لا، ويكون هذا الفحص </a:t>
            </a:r>
            <a:r>
              <a:rPr lang="ar-DZ" sz="2800" dirty="0" smtClean="0">
                <a:latin typeface="Andalus" pitchFamily="18" charset="-78"/>
                <a:cs typeface="Andalus" pitchFamily="18" charset="-78"/>
              </a:rPr>
              <a:t>الخارجي بفحص </a:t>
            </a:r>
            <a:r>
              <a:rPr lang="ar-DZ" sz="2800" dirty="0">
                <a:latin typeface="Andalus" pitchFamily="18" charset="-78"/>
                <a:cs typeface="Andalus" pitchFamily="18" charset="-78"/>
              </a:rPr>
              <a:t>العناصر المختلفة  لنظام الرقابة ويتأكد من توافر الاعتبارات السابقة ، ومن أن أساليب الرقابة تعمل بكفاءة لأن ذلك سيوفر لديه، المبرر لتحديد حجم اختباراته </a:t>
            </a:r>
            <a:r>
              <a:rPr lang="ar-DZ" sz="2800" dirty="0" smtClean="0">
                <a:latin typeface="Andalus" pitchFamily="18" charset="-78"/>
                <a:cs typeface="Andalus" pitchFamily="18" charset="-78"/>
              </a:rPr>
              <a:t>إلى </a:t>
            </a:r>
            <a:r>
              <a:rPr lang="ar-DZ" sz="2800" dirty="0">
                <a:latin typeface="Andalus" pitchFamily="18" charset="-78"/>
                <a:cs typeface="Andalus" pitchFamily="18" charset="-78"/>
              </a:rPr>
              <a:t>المدى الملائم في ضوء ذلك وقد استقر الرأي بين المعاهد والهيئات المهنية الرائدة في العالم على أن الرقابة الداخلية المحاسبية خاصة للشركات المسجلة </a:t>
            </a:r>
            <a:r>
              <a:rPr lang="ar-DZ" sz="2800" dirty="0" smtClean="0">
                <a:latin typeface="Andalus" pitchFamily="18" charset="-78"/>
                <a:cs typeface="Andalus" pitchFamily="18" charset="-78"/>
              </a:rPr>
              <a:t>في بورصة </a:t>
            </a:r>
            <a:r>
              <a:rPr lang="ar-DZ" sz="2800" dirty="0">
                <a:latin typeface="Andalus" pitchFamily="18" charset="-78"/>
                <a:cs typeface="Andalus" pitchFamily="18" charset="-78"/>
              </a:rPr>
              <a:t>الأوراق المالية مع تزويد تلك الهيئات بتقرير مفصل عن أي عجز أو قصور في هذا النظام.      </a:t>
            </a:r>
            <a:endParaRPr lang="fr-FR" sz="2800" dirty="0">
              <a:solidFill>
                <a:schemeClr val="tx1"/>
              </a:solidFill>
              <a:latin typeface="Andalus" pitchFamily="18" charset="-78"/>
              <a:cs typeface="Andalus" pitchFamily="18" charset="-78"/>
            </a:endParaRPr>
          </a:p>
        </p:txBody>
      </p:sp>
    </p:spTree>
    <p:extLst>
      <p:ext uri="{BB962C8B-B14F-4D97-AF65-F5344CB8AC3E}">
        <p14:creationId xmlns:p14="http://schemas.microsoft.com/office/powerpoint/2010/main" val="8721537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ctrTitle"/>
          </p:nvPr>
        </p:nvSpPr>
        <p:spPr>
          <a:xfrm flipV="1">
            <a:off x="467544" y="-3051720"/>
            <a:ext cx="8305800" cy="2397220"/>
          </a:xfrm>
        </p:spPr>
        <p:txBody>
          <a:bodyPr/>
          <a:lstStyle/>
          <a:p>
            <a:endParaRPr lang="fr-FR" dirty="0"/>
          </a:p>
        </p:txBody>
      </p:sp>
      <p:sp>
        <p:nvSpPr>
          <p:cNvPr id="2" name="Sous-titre 1"/>
          <p:cNvSpPr>
            <a:spLocks noGrp="1"/>
          </p:cNvSpPr>
          <p:nvPr>
            <p:ph type="subTitle" idx="1"/>
          </p:nvPr>
        </p:nvSpPr>
        <p:spPr>
          <a:xfrm>
            <a:off x="0" y="0"/>
            <a:ext cx="9144000" cy="6858000"/>
          </a:xfrm>
        </p:spPr>
        <p:txBody>
          <a:bodyPr>
            <a:noAutofit/>
          </a:bodyPr>
          <a:lstStyle/>
          <a:p>
            <a:r>
              <a:rPr lang="ar-DZ" sz="2400" b="1" dirty="0" smtClean="0">
                <a:solidFill>
                  <a:schemeClr val="bg1"/>
                </a:solidFill>
                <a:latin typeface="Andalus" pitchFamily="18" charset="-78"/>
                <a:cs typeface="Andalus" pitchFamily="18" charset="-78"/>
              </a:rPr>
              <a:t>المطلب الثاني : طرق </a:t>
            </a:r>
            <a:r>
              <a:rPr lang="ar-DZ" sz="2400" b="1" smtClean="0">
                <a:solidFill>
                  <a:schemeClr val="bg1"/>
                </a:solidFill>
                <a:latin typeface="Andalus" pitchFamily="18" charset="-78"/>
                <a:cs typeface="Andalus" pitchFamily="18" charset="-78"/>
              </a:rPr>
              <a:t>فحص وتقييم نظام </a:t>
            </a:r>
            <a:r>
              <a:rPr lang="ar-DZ" sz="2400" b="1" dirty="0" smtClean="0">
                <a:solidFill>
                  <a:schemeClr val="bg1"/>
                </a:solidFill>
                <a:latin typeface="Andalus" pitchFamily="18" charset="-78"/>
                <a:cs typeface="Andalus" pitchFamily="18" charset="-78"/>
              </a:rPr>
              <a:t>الرقابة الداخلية </a:t>
            </a:r>
          </a:p>
          <a:p>
            <a:pPr algn="r"/>
            <a:r>
              <a:rPr lang="ar-DZ" sz="2800" dirty="0">
                <a:solidFill>
                  <a:schemeClr val="bg1"/>
                </a:solidFill>
                <a:latin typeface="Andalus" pitchFamily="18" charset="-78"/>
                <a:cs typeface="Andalus" pitchFamily="18" charset="-78"/>
              </a:rPr>
              <a:t> </a:t>
            </a:r>
            <a:r>
              <a:rPr lang="ar-DZ" sz="2800" dirty="0" smtClean="0">
                <a:solidFill>
                  <a:schemeClr val="bg1"/>
                </a:solidFill>
                <a:latin typeface="Andalus" pitchFamily="18" charset="-78"/>
                <a:cs typeface="Andalus" pitchFamily="18" charset="-78"/>
              </a:rPr>
              <a:t>  </a:t>
            </a:r>
            <a:r>
              <a:rPr lang="ar-DZ" sz="2800" dirty="0" smtClean="0">
                <a:solidFill>
                  <a:schemeClr val="tx1"/>
                </a:solidFill>
                <a:latin typeface="Andalus" pitchFamily="18" charset="-78"/>
                <a:cs typeface="Andalus" pitchFamily="18" charset="-78"/>
              </a:rPr>
              <a:t>إن عملية تقويم نظام الرقابة الداخلية سواء كانت تمهيدية أو معمقة تكون مفيدة عندما تتم حسب ما يلي:</a:t>
            </a:r>
          </a:p>
          <a:p>
            <a:pPr algn="r"/>
            <a:r>
              <a:rPr lang="ar-DZ" sz="2800" dirty="0" smtClean="0">
                <a:solidFill>
                  <a:schemeClr val="tx1"/>
                </a:solidFill>
                <a:latin typeface="Andalus" pitchFamily="18" charset="-78"/>
                <a:cs typeface="Andalus" pitchFamily="18" charset="-78"/>
              </a:rPr>
              <a:t> *تحديد أنواع المخاطر المتعلقة بأهداف المراقبة التي يمكن تفاديها من خلال نظام مراقبة فعال .</a:t>
            </a:r>
          </a:p>
          <a:p>
            <a:pPr algn="r"/>
            <a:r>
              <a:rPr lang="ar-DZ" sz="2800" dirty="0">
                <a:solidFill>
                  <a:schemeClr val="tx1"/>
                </a:solidFill>
                <a:latin typeface="Andalus" pitchFamily="18" charset="-78"/>
                <a:cs typeface="Andalus" pitchFamily="18" charset="-78"/>
              </a:rPr>
              <a:t> </a:t>
            </a:r>
            <a:r>
              <a:rPr lang="ar-DZ" sz="2800" dirty="0" smtClean="0">
                <a:solidFill>
                  <a:schemeClr val="tx1"/>
                </a:solidFill>
                <a:latin typeface="Andalus" pitchFamily="18" charset="-78"/>
                <a:cs typeface="Andalus" pitchFamily="18" charset="-78"/>
              </a:rPr>
              <a:t>*تحديد عمليات المراقبة بواسطة فحص الإجراءات والتعليمات الموجهة للمستخدمين وكذلك من خلال المقابلات بهدف التنبيه من المخاطر التي تم تحديد نوعها .</a:t>
            </a:r>
          </a:p>
          <a:p>
            <a:pPr algn="r"/>
            <a:r>
              <a:rPr lang="ar-DZ" sz="2800" dirty="0">
                <a:solidFill>
                  <a:schemeClr val="tx1"/>
                </a:solidFill>
                <a:latin typeface="Andalus" pitchFamily="18" charset="-78"/>
                <a:cs typeface="Andalus" pitchFamily="18" charset="-78"/>
              </a:rPr>
              <a:t> </a:t>
            </a:r>
            <a:r>
              <a:rPr lang="ar-DZ" sz="2800" dirty="0" smtClean="0">
                <a:solidFill>
                  <a:schemeClr val="tx1"/>
                </a:solidFill>
                <a:latin typeface="Andalus" pitchFamily="18" charset="-78"/>
                <a:cs typeface="Andalus" pitchFamily="18" charset="-78"/>
              </a:rPr>
              <a:t>*توثيق نتائج هذا الفحص من خلال رسوم بيانية أو خريطة تتبع نظام الرقابة الداخلية .</a:t>
            </a:r>
          </a:p>
          <a:p>
            <a:pPr algn="r"/>
            <a:r>
              <a:rPr lang="ar-DZ" sz="2800" dirty="0">
                <a:solidFill>
                  <a:schemeClr val="tx1"/>
                </a:solidFill>
                <a:latin typeface="Andalus" pitchFamily="18" charset="-78"/>
                <a:cs typeface="Andalus" pitchFamily="18" charset="-78"/>
              </a:rPr>
              <a:t> </a:t>
            </a:r>
            <a:r>
              <a:rPr lang="ar-DZ" sz="2800" dirty="0" smtClean="0">
                <a:solidFill>
                  <a:schemeClr val="tx1"/>
                </a:solidFill>
                <a:latin typeface="Andalus" pitchFamily="18" charset="-78"/>
                <a:cs typeface="Andalus" pitchFamily="18" charset="-78"/>
              </a:rPr>
              <a:t>*التأكد من مهام المدقق بنظام الرقابة الداخلية وذلك من خلال تتبعه لسير عدد من العمليات داخل النظام.</a:t>
            </a:r>
          </a:p>
          <a:p>
            <a:pPr algn="r"/>
            <a:r>
              <a:rPr lang="ar-DZ" sz="2800" dirty="0" smtClean="0">
                <a:solidFill>
                  <a:schemeClr val="tx1"/>
                </a:solidFill>
                <a:latin typeface="Andalus" pitchFamily="18" charset="-78"/>
                <a:cs typeface="Andalus" pitchFamily="18" charset="-78"/>
              </a:rPr>
              <a:t>    ولا يقتصر فحص وتقييم انظمة الرقابة الداخلية لأي منشأة على تلك الأنظمة كما وضعتها الإدارة في منشورات بل يتعداها إلى دراستها كما هي الفترة ومن الوسائل التي يستخدمها المدققون للتعرف على النظام المطبق ما يلي :</a:t>
            </a:r>
          </a:p>
          <a:p>
            <a:pPr algn="r"/>
            <a:r>
              <a:rPr lang="ar-DZ" sz="2800" dirty="0" smtClean="0">
                <a:solidFill>
                  <a:schemeClr val="tx1"/>
                </a:solidFill>
                <a:latin typeface="Andalus" pitchFamily="18" charset="-78"/>
                <a:cs typeface="Andalus" pitchFamily="18" charset="-78"/>
              </a:rPr>
              <a:t>   </a:t>
            </a:r>
            <a:r>
              <a:rPr lang="fr-FR" sz="2800" dirty="0" smtClean="0">
                <a:solidFill>
                  <a:schemeClr val="tx1"/>
                </a:solidFill>
                <a:latin typeface="Andalus" pitchFamily="18" charset="-78"/>
                <a:cs typeface="Andalus" pitchFamily="18" charset="-78"/>
              </a:rPr>
              <a:t>                                                           </a:t>
            </a:r>
            <a:endParaRPr lang="fr-FR" sz="2800" dirty="0">
              <a:solidFill>
                <a:schemeClr val="tx1"/>
              </a:solidFill>
              <a:latin typeface="Andalus" pitchFamily="18" charset="-78"/>
              <a:cs typeface="Andalus" pitchFamily="18" charset="-78"/>
            </a:endParaRPr>
          </a:p>
        </p:txBody>
      </p:sp>
    </p:spTree>
    <p:extLst>
      <p:ext uri="{BB962C8B-B14F-4D97-AF65-F5344CB8AC3E}">
        <p14:creationId xmlns:p14="http://schemas.microsoft.com/office/powerpoint/2010/main" val="338425943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827584" y="-1971600"/>
            <a:ext cx="7851648" cy="1828800"/>
          </a:xfrm>
        </p:spPr>
        <p:txBody>
          <a:bodyPr/>
          <a:lstStyle/>
          <a:p>
            <a:r>
              <a:rPr lang="ar-DZ" dirty="0" smtClean="0"/>
              <a:t>،</a:t>
            </a:r>
            <a:endParaRPr lang="fr-FR" dirty="0"/>
          </a:p>
        </p:txBody>
      </p:sp>
      <p:sp>
        <p:nvSpPr>
          <p:cNvPr id="3" name="Sous-titre 2"/>
          <p:cNvSpPr>
            <a:spLocks noGrp="1"/>
          </p:cNvSpPr>
          <p:nvPr>
            <p:ph type="subTitle" idx="1"/>
          </p:nvPr>
        </p:nvSpPr>
        <p:spPr>
          <a:xfrm>
            <a:off x="0" y="0"/>
            <a:ext cx="9144000" cy="6858000"/>
          </a:xfrm>
        </p:spPr>
        <p:txBody>
          <a:bodyPr>
            <a:normAutofit/>
          </a:bodyPr>
          <a:lstStyle/>
          <a:p>
            <a:r>
              <a:rPr lang="ar-DZ" b="1" dirty="0" smtClean="0">
                <a:solidFill>
                  <a:srgbClr val="002060"/>
                </a:solidFill>
              </a:rPr>
              <a:t> </a:t>
            </a:r>
            <a:r>
              <a:rPr lang="ar-DZ" b="1" u="sng" dirty="0" smtClean="0">
                <a:solidFill>
                  <a:srgbClr val="002060"/>
                </a:solidFill>
                <a:latin typeface="Andalus" pitchFamily="18" charset="-78"/>
                <a:cs typeface="Andalus" pitchFamily="18" charset="-78"/>
              </a:rPr>
              <a:t>1) الاستبيان : </a:t>
            </a:r>
            <a:r>
              <a:rPr lang="ar-DZ" b="1" dirty="0" smtClean="0">
                <a:latin typeface="Andalus" pitchFamily="18" charset="-78"/>
                <a:cs typeface="Andalus" pitchFamily="18" charset="-78"/>
              </a:rPr>
              <a:t>هو عبارة عن اسئلة استفسارية لما يجب أن تكون عليه الرقابة الداخلية ،</a:t>
            </a:r>
          </a:p>
          <a:p>
            <a:r>
              <a:rPr lang="ar-DZ" b="1" dirty="0" smtClean="0">
                <a:latin typeface="Andalus" pitchFamily="18" charset="-78"/>
                <a:cs typeface="Andalus" pitchFamily="18" charset="-78"/>
              </a:rPr>
              <a:t>وتقدم هذه القائمة إلى موظفي المنشأة المختصين للإجابة عليها وردها إلى المدقق الذي يقوم بدوره بالتأكد من الإجابات عن طريق الاختبار و المعاينة وذلك للحكم على درجة متابعة النظام المستعمل. </a:t>
            </a:r>
          </a:p>
          <a:p>
            <a:r>
              <a:rPr lang="ar-DZ" b="1" dirty="0" smtClean="0">
                <a:latin typeface="Andalus" pitchFamily="18" charset="-78"/>
                <a:cs typeface="Andalus" pitchFamily="18" charset="-78"/>
              </a:rPr>
              <a:t>من مزايا  الاستبيان :</a:t>
            </a:r>
          </a:p>
          <a:p>
            <a:r>
              <a:rPr lang="ar-DZ" b="1" dirty="0" smtClean="0">
                <a:latin typeface="Andalus" pitchFamily="18" charset="-78"/>
                <a:cs typeface="Andalus" pitchFamily="18" charset="-78"/>
              </a:rPr>
              <a:t>*سهولة التطبيق </a:t>
            </a:r>
          </a:p>
          <a:p>
            <a:r>
              <a:rPr lang="ar-DZ" b="1" dirty="0" smtClean="0">
                <a:latin typeface="Andalus" pitchFamily="18" charset="-78"/>
                <a:cs typeface="Andalus" pitchFamily="18" charset="-78"/>
              </a:rPr>
              <a:t>*مرونة الأسئلة </a:t>
            </a:r>
          </a:p>
          <a:p>
            <a:r>
              <a:rPr lang="ar-DZ" b="1" dirty="0" smtClean="0">
                <a:latin typeface="Andalus" pitchFamily="18" charset="-78"/>
                <a:cs typeface="Andalus" pitchFamily="18" charset="-78"/>
              </a:rPr>
              <a:t>*توفير الوقت </a:t>
            </a:r>
          </a:p>
          <a:p>
            <a:r>
              <a:rPr lang="ar-DZ" b="1" dirty="0" smtClean="0">
                <a:latin typeface="Andalus" pitchFamily="18" charset="-78"/>
                <a:cs typeface="Andalus" pitchFamily="18" charset="-78"/>
              </a:rPr>
              <a:t>*لا يعترض العملاء على تطبيقها</a:t>
            </a:r>
          </a:p>
          <a:p>
            <a:r>
              <a:rPr lang="ar-DZ" u="sng" dirty="0">
                <a:solidFill>
                  <a:srgbClr val="002060"/>
                </a:solidFill>
              </a:rPr>
              <a:t>2</a:t>
            </a:r>
            <a:r>
              <a:rPr lang="ar-DZ" b="1" u="sng" dirty="0">
                <a:solidFill>
                  <a:srgbClr val="002060"/>
                </a:solidFill>
                <a:latin typeface="Andalus" pitchFamily="18" charset="-78"/>
                <a:cs typeface="Andalus" pitchFamily="18" charset="-78"/>
              </a:rPr>
              <a:t>) الملخص التذكيري:</a:t>
            </a:r>
            <a:r>
              <a:rPr lang="ar-DZ" b="1" dirty="0">
                <a:latin typeface="Andalus" pitchFamily="18" charset="-78"/>
                <a:cs typeface="Andalus" pitchFamily="18" charset="-78"/>
              </a:rPr>
              <a:t> يشمل هذا الملخص على بيان تفصيلي للإجراءات والوسائل التي يتميز بها أي نظام سليم للرقابة الداخلية ،كأن الملخص هو إطار عام يجري في نطاقه الفحص بذون تحديد أسئلة معينة يقتصر عليها وبذلك لا يغفل أي نقطة رئيسية في الرقابة الداخلية ،ومما يعيب هذه الطريقة  هو أنه لا ينتج عنها تسجيل كتابي لنتائج الفحص كما أنها لا تحقق التنسيق </a:t>
            </a:r>
          </a:p>
          <a:p>
            <a:r>
              <a:rPr lang="ar-DZ" b="1" dirty="0">
                <a:latin typeface="Andalus" pitchFamily="18" charset="-78"/>
                <a:cs typeface="Andalus" pitchFamily="18" charset="-78"/>
              </a:rPr>
              <a:t>والتوحيد في إجراءات الرقابة  حيث يترك الأمر لكل مدقق بأن يضع الأسس التي يراها مناسبة.</a:t>
            </a:r>
            <a:endParaRPr lang="fr-FR" dirty="0"/>
          </a:p>
          <a:p>
            <a:endParaRPr lang="ar-DZ" b="1" dirty="0">
              <a:latin typeface="Andalus" pitchFamily="18" charset="-78"/>
              <a:cs typeface="Andalus" pitchFamily="18" charset="-78"/>
            </a:endParaRPr>
          </a:p>
        </p:txBody>
      </p:sp>
    </p:spTree>
    <p:extLst>
      <p:ext uri="{BB962C8B-B14F-4D97-AF65-F5344CB8AC3E}">
        <p14:creationId xmlns:p14="http://schemas.microsoft.com/office/powerpoint/2010/main" val="1455570499"/>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0" y="764704"/>
            <a:ext cx="9144000" cy="6237312"/>
          </a:xfrm>
        </p:spPr>
        <p:txBody>
          <a:bodyPr>
            <a:noAutofit/>
          </a:bodyPr>
          <a:lstStyle/>
          <a:p>
            <a:r>
              <a:rPr lang="ar-DZ" sz="2400" b="1" dirty="0" smtClean="0">
                <a:latin typeface="Andalus" pitchFamily="18" charset="-78"/>
                <a:cs typeface="Andalus" pitchFamily="18" charset="-78"/>
              </a:rPr>
              <a:t>         </a:t>
            </a:r>
            <a:r>
              <a:rPr lang="ar-DZ" sz="4000" b="1" dirty="0" smtClean="0">
                <a:latin typeface="Andalus" pitchFamily="18" charset="-78"/>
                <a:cs typeface="Andalus" pitchFamily="18" charset="-78"/>
              </a:rPr>
              <a:t>  </a:t>
            </a:r>
            <a:r>
              <a:rPr lang="ar-DZ" sz="4800" b="1" dirty="0" smtClean="0">
                <a:solidFill>
                  <a:srgbClr val="002060"/>
                </a:solidFill>
                <a:latin typeface="Andalus" pitchFamily="18" charset="-78"/>
                <a:cs typeface="Andalus" pitchFamily="18" charset="-78"/>
              </a:rPr>
              <a:t>مقدمة</a:t>
            </a:r>
            <a:r>
              <a:rPr lang="ar-DZ" sz="3200" b="1" dirty="0" smtClean="0">
                <a:solidFill>
                  <a:srgbClr val="002060"/>
                </a:solidFill>
                <a:latin typeface="Andalus" pitchFamily="18" charset="-78"/>
                <a:cs typeface="Andalus" pitchFamily="18" charset="-78"/>
              </a:rPr>
              <a:t> </a:t>
            </a:r>
          </a:p>
          <a:p>
            <a:pPr algn="r"/>
            <a:r>
              <a:rPr lang="ar-DZ" sz="3600" b="1" dirty="0" smtClean="0">
                <a:solidFill>
                  <a:srgbClr val="C00000"/>
                </a:solidFill>
                <a:latin typeface="Andalus" pitchFamily="18" charset="-78"/>
                <a:cs typeface="Andalus" pitchFamily="18" charset="-78"/>
              </a:rPr>
              <a:t>المبحث الأول: ماهية نظام الرقابة الداخلية</a:t>
            </a:r>
          </a:p>
          <a:p>
            <a:pPr algn="r"/>
            <a:r>
              <a:rPr lang="ar-DZ" sz="3200" dirty="0">
                <a:latin typeface="Andalus" pitchFamily="18" charset="-78"/>
                <a:cs typeface="Andalus" pitchFamily="18" charset="-78"/>
              </a:rPr>
              <a:t> </a:t>
            </a:r>
            <a:r>
              <a:rPr lang="ar-DZ" sz="3200" dirty="0" smtClean="0">
                <a:latin typeface="Andalus" pitchFamily="18" charset="-78"/>
                <a:cs typeface="Andalus" pitchFamily="18" charset="-78"/>
              </a:rPr>
              <a:t>  </a:t>
            </a:r>
            <a:r>
              <a:rPr lang="ar-DZ" sz="3200" b="1" dirty="0" smtClean="0">
                <a:latin typeface="Andalus" pitchFamily="18" charset="-78"/>
                <a:cs typeface="Andalus" pitchFamily="18" charset="-78"/>
              </a:rPr>
              <a:t>المطلب الأول: مفهوم الرقابة الداخلية </a:t>
            </a:r>
          </a:p>
          <a:p>
            <a:pPr algn="r"/>
            <a:r>
              <a:rPr lang="ar-DZ" sz="3200" b="1" dirty="0">
                <a:latin typeface="Andalus" pitchFamily="18" charset="-78"/>
                <a:cs typeface="Andalus" pitchFamily="18" charset="-78"/>
              </a:rPr>
              <a:t> </a:t>
            </a:r>
            <a:r>
              <a:rPr lang="ar-DZ" sz="3200" b="1" dirty="0" smtClean="0">
                <a:latin typeface="Andalus" pitchFamily="18" charset="-78"/>
                <a:cs typeface="Andalus" pitchFamily="18" charset="-78"/>
              </a:rPr>
              <a:t>  المطلب الثاني: أنواع الرقابة الداخلية ومعاييرها</a:t>
            </a:r>
          </a:p>
          <a:p>
            <a:pPr algn="r"/>
            <a:r>
              <a:rPr lang="ar-DZ" sz="3200" b="1" dirty="0">
                <a:latin typeface="Andalus" pitchFamily="18" charset="-78"/>
                <a:cs typeface="Andalus" pitchFamily="18" charset="-78"/>
              </a:rPr>
              <a:t> </a:t>
            </a:r>
            <a:r>
              <a:rPr lang="ar-DZ" sz="3200" b="1" dirty="0" smtClean="0">
                <a:latin typeface="Andalus" pitchFamily="18" charset="-78"/>
                <a:cs typeface="Andalus" pitchFamily="18" charset="-78"/>
              </a:rPr>
              <a:t>        </a:t>
            </a:r>
            <a:r>
              <a:rPr lang="ar-DZ" sz="3200" b="1" dirty="0">
                <a:latin typeface="Andalus" pitchFamily="18" charset="-78"/>
                <a:cs typeface="Andalus" pitchFamily="18" charset="-78"/>
              </a:rPr>
              <a:t>الفرع الأول: أنواع الرقابة الداخلية </a:t>
            </a:r>
          </a:p>
          <a:p>
            <a:pPr algn="r"/>
            <a:r>
              <a:rPr lang="ar-DZ" sz="3200" b="1" dirty="0">
                <a:latin typeface="Andalus" pitchFamily="18" charset="-78"/>
                <a:cs typeface="Andalus" pitchFamily="18" charset="-78"/>
              </a:rPr>
              <a:t>         الفرع الثاني: معايير الرقابة الداخلية</a:t>
            </a:r>
          </a:p>
          <a:p>
            <a:pPr algn="r"/>
            <a:r>
              <a:rPr lang="ar-DZ" sz="3200" b="1" dirty="0" smtClean="0">
                <a:latin typeface="Andalus" pitchFamily="18" charset="-78"/>
                <a:cs typeface="Andalus" pitchFamily="18" charset="-78"/>
              </a:rPr>
              <a:t>   المطلب الثالث: المسؤوليات تجاه نظام الرقابة الداخلية</a:t>
            </a:r>
          </a:p>
          <a:p>
            <a:pPr algn="r"/>
            <a:r>
              <a:rPr lang="ar-DZ" sz="3200" b="1" dirty="0">
                <a:latin typeface="Andalus" pitchFamily="18" charset="-78"/>
                <a:cs typeface="Andalus" pitchFamily="18" charset="-78"/>
              </a:rPr>
              <a:t> </a:t>
            </a:r>
            <a:r>
              <a:rPr lang="ar-DZ" sz="3200" b="1" dirty="0" smtClean="0">
                <a:latin typeface="Andalus" pitchFamily="18" charset="-78"/>
                <a:cs typeface="Andalus" pitchFamily="18" charset="-78"/>
              </a:rPr>
              <a:t>  المطلب الرابع : خصائص نظام الرقابة الداخلية</a:t>
            </a:r>
          </a:p>
          <a:p>
            <a:pPr algn="r"/>
            <a:r>
              <a:rPr lang="ar-DZ" sz="3200" b="1" dirty="0">
                <a:latin typeface="Andalus" pitchFamily="18" charset="-78"/>
                <a:cs typeface="Andalus" pitchFamily="18" charset="-78"/>
              </a:rPr>
              <a:t> </a:t>
            </a:r>
            <a:r>
              <a:rPr lang="ar-DZ" sz="3200" b="1" dirty="0" smtClean="0">
                <a:latin typeface="Andalus" pitchFamily="18" charset="-78"/>
                <a:cs typeface="Andalus" pitchFamily="18" charset="-78"/>
              </a:rPr>
              <a:t>  المطلب الخامس : حدود الرقابة الداخلية </a:t>
            </a:r>
          </a:p>
          <a:p>
            <a:pPr algn="r"/>
            <a:endParaRPr lang="ar-DZ" sz="3200" b="1" i="1" dirty="0" smtClean="0">
              <a:solidFill>
                <a:schemeClr val="bg1">
                  <a:lumMod val="95000"/>
                  <a:lumOff val="5000"/>
                </a:schemeClr>
              </a:solidFill>
              <a:latin typeface="Andalus" pitchFamily="18" charset="-78"/>
              <a:cs typeface="Andalus" pitchFamily="18" charset="-78"/>
            </a:endParaRPr>
          </a:p>
          <a:p>
            <a:pPr algn="r"/>
            <a:endParaRPr lang="ar-DZ" sz="2400" dirty="0" smtClean="0">
              <a:solidFill>
                <a:schemeClr val="bg1">
                  <a:lumMod val="95000"/>
                  <a:lumOff val="5000"/>
                </a:schemeClr>
              </a:solidFill>
              <a:latin typeface="Andalus" pitchFamily="18" charset="-78"/>
              <a:cs typeface="Andalus" pitchFamily="18" charset="-78"/>
            </a:endParaRPr>
          </a:p>
          <a:p>
            <a:pPr algn="r"/>
            <a:endParaRPr lang="fr-FR" sz="2400" dirty="0" smtClean="0">
              <a:solidFill>
                <a:schemeClr val="bg1">
                  <a:lumMod val="95000"/>
                  <a:lumOff val="5000"/>
                </a:schemeClr>
              </a:solidFill>
              <a:latin typeface="Andalus" pitchFamily="18" charset="-78"/>
              <a:cs typeface="Andalus" pitchFamily="18" charset="-78"/>
            </a:endParaRPr>
          </a:p>
          <a:p>
            <a:pPr algn="r"/>
            <a:r>
              <a:rPr lang="fr-FR" sz="2400" dirty="0">
                <a:solidFill>
                  <a:schemeClr val="bg1">
                    <a:lumMod val="95000"/>
                    <a:lumOff val="5000"/>
                  </a:schemeClr>
                </a:solidFill>
                <a:latin typeface="Andalus" pitchFamily="18" charset="-78"/>
                <a:cs typeface="Andalus" pitchFamily="18" charset="-78"/>
              </a:rPr>
              <a:t> </a:t>
            </a:r>
            <a:r>
              <a:rPr lang="fr-FR" sz="2400" dirty="0" smtClean="0">
                <a:solidFill>
                  <a:schemeClr val="bg1">
                    <a:lumMod val="95000"/>
                    <a:lumOff val="5000"/>
                  </a:schemeClr>
                </a:solidFill>
                <a:latin typeface="Andalus" pitchFamily="18" charset="-78"/>
                <a:cs typeface="Andalus" pitchFamily="18" charset="-78"/>
              </a:rPr>
              <a:t>  </a:t>
            </a:r>
            <a:endParaRPr lang="ar-DZ" sz="2400" dirty="0" smtClean="0">
              <a:solidFill>
                <a:schemeClr val="bg1">
                  <a:lumMod val="95000"/>
                  <a:lumOff val="5000"/>
                </a:schemeClr>
              </a:solidFill>
              <a:latin typeface="Andalus" pitchFamily="18" charset="-78"/>
              <a:cs typeface="Andalus" pitchFamily="18" charset="-78"/>
            </a:endParaRPr>
          </a:p>
          <a:p>
            <a:pPr algn="r"/>
            <a:r>
              <a:rPr lang="ar-DZ" sz="2400" dirty="0" smtClean="0">
                <a:latin typeface="Andalus" pitchFamily="18" charset="-78"/>
                <a:cs typeface="Andalus" pitchFamily="18" charset="-78"/>
              </a:rPr>
              <a:t>        </a:t>
            </a:r>
          </a:p>
          <a:p>
            <a:pPr algn="r"/>
            <a:r>
              <a:rPr lang="ar-DZ" sz="2400" dirty="0" smtClean="0">
                <a:latin typeface="Andalus" pitchFamily="18" charset="-78"/>
                <a:cs typeface="Andalus" pitchFamily="18" charset="-78"/>
              </a:rPr>
              <a:t>      </a:t>
            </a:r>
            <a:endParaRPr lang="fr-FR" sz="2400" dirty="0">
              <a:latin typeface="Andalus" pitchFamily="18" charset="-78"/>
              <a:cs typeface="Andalus" pitchFamily="18" charset="-78"/>
            </a:endParaRPr>
          </a:p>
        </p:txBody>
      </p:sp>
    </p:spTree>
    <p:extLst>
      <p:ext uri="{BB962C8B-B14F-4D97-AF65-F5344CB8AC3E}">
        <p14:creationId xmlns:p14="http://schemas.microsoft.com/office/powerpoint/2010/main" val="1005371156"/>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467544" y="-1971600"/>
            <a:ext cx="7851648" cy="1828800"/>
          </a:xfrm>
        </p:spPr>
        <p:txBody>
          <a:bodyPr/>
          <a:lstStyle/>
          <a:p>
            <a:endParaRPr lang="fr-FR" dirty="0"/>
          </a:p>
        </p:txBody>
      </p:sp>
      <p:sp>
        <p:nvSpPr>
          <p:cNvPr id="3" name="Sous-titre 2"/>
          <p:cNvSpPr>
            <a:spLocks noGrp="1"/>
          </p:cNvSpPr>
          <p:nvPr>
            <p:ph type="subTitle" idx="1"/>
          </p:nvPr>
        </p:nvSpPr>
        <p:spPr>
          <a:xfrm>
            <a:off x="0" y="1052736"/>
            <a:ext cx="9144000" cy="5949280"/>
          </a:xfrm>
        </p:spPr>
        <p:txBody>
          <a:bodyPr/>
          <a:lstStyle/>
          <a:p>
            <a:r>
              <a:rPr lang="ar-DZ" b="1" u="sng" dirty="0" smtClean="0">
                <a:solidFill>
                  <a:srgbClr val="002060"/>
                </a:solidFill>
                <a:latin typeface="Andalus" pitchFamily="18" charset="-78"/>
                <a:cs typeface="Andalus" pitchFamily="18" charset="-78"/>
              </a:rPr>
              <a:t> 3) التقرير الوصفي :</a:t>
            </a:r>
            <a:r>
              <a:rPr lang="ar-DZ" b="1" dirty="0" smtClean="0">
                <a:latin typeface="Andalus" pitchFamily="18" charset="-78"/>
                <a:cs typeface="Andalus" pitchFamily="18" charset="-78"/>
              </a:rPr>
              <a:t> هو أن يقوم المدقق بوصف الاجراءات المتبعة في المنشأة لكل عملية من العمليات مع وصف نظام الرقابة ، ويتم تحديد نقاط الضعف في النظم المستعملة ومحاسبتها ، ويعاب عليه في صعوبة تتبع الشرح المطول للأنظمة وكذلك </a:t>
            </a:r>
          </a:p>
          <a:p>
            <a:r>
              <a:rPr lang="ar-DZ" b="1" dirty="0" smtClean="0">
                <a:latin typeface="Andalus" pitchFamily="18" charset="-78"/>
                <a:cs typeface="Andalus" pitchFamily="18" charset="-78"/>
              </a:rPr>
              <a:t>عدم تغطية جميع الجوانب لأنظمة الرقابة الداخلية .</a:t>
            </a:r>
          </a:p>
          <a:p>
            <a:r>
              <a:rPr lang="ar-DZ" b="1" u="sng" dirty="0" smtClean="0">
                <a:solidFill>
                  <a:srgbClr val="002060"/>
                </a:solidFill>
                <a:latin typeface="Andalus" pitchFamily="18" charset="-78"/>
                <a:cs typeface="Andalus" pitchFamily="18" charset="-78"/>
              </a:rPr>
              <a:t>4) دراسة الخرائط التنظيمية :</a:t>
            </a:r>
            <a:r>
              <a:rPr lang="ar-DZ" b="1" dirty="0" smtClean="0">
                <a:latin typeface="Andalus" pitchFamily="18" charset="-78"/>
                <a:cs typeface="Andalus" pitchFamily="18" charset="-78"/>
              </a:rPr>
              <a:t> يقوم المدقق بدراسة نظام الرقابة الداخلية وتعميمه من خلال دراسته للخرائط التنظيمية المستعملة مثل الدورة المستندية المختلفة للعمليات / المبيعات ،الرواتب </a:t>
            </a:r>
          </a:p>
          <a:p>
            <a:r>
              <a:rPr lang="ar-DZ" b="1" dirty="0" smtClean="0">
                <a:latin typeface="Andalus" pitchFamily="18" charset="-78"/>
                <a:cs typeface="Andalus" pitchFamily="18" charset="-78"/>
              </a:rPr>
              <a:t>ويعاب على هذه الطريقة أنها تأخذ وقتا طويلا ، صعبة الفهم إذا تضمنت تفاصيل كثيرة </a:t>
            </a:r>
          </a:p>
          <a:p>
            <a:r>
              <a:rPr lang="ar-DZ" b="1" dirty="0" smtClean="0">
                <a:latin typeface="Andalus" pitchFamily="18" charset="-78"/>
                <a:cs typeface="Andalus" pitchFamily="18" charset="-78"/>
              </a:rPr>
              <a:t>وعجزها عن اظهار الاجراءات الغير عادية</a:t>
            </a:r>
          </a:p>
          <a:p>
            <a:r>
              <a:rPr lang="ar-DZ" b="1" u="sng" dirty="0" smtClean="0">
                <a:solidFill>
                  <a:srgbClr val="002060"/>
                </a:solidFill>
                <a:latin typeface="Andalus" pitchFamily="18" charset="-78"/>
                <a:cs typeface="Andalus" pitchFamily="18" charset="-78"/>
              </a:rPr>
              <a:t>5) فحص النظام المحاسبي :</a:t>
            </a:r>
            <a:r>
              <a:rPr lang="ar-DZ" b="1" dirty="0" smtClean="0">
                <a:latin typeface="Andalus" pitchFamily="18" charset="-78"/>
                <a:cs typeface="Andalus" pitchFamily="18" charset="-78"/>
              </a:rPr>
              <a:t> وهو أن يقوم المدقق بفحص السجلات وأسماء منشئيها </a:t>
            </a:r>
          </a:p>
          <a:p>
            <a:r>
              <a:rPr lang="ar-DZ" b="1" dirty="0" smtClean="0">
                <a:latin typeface="Andalus" pitchFamily="18" charset="-78"/>
                <a:cs typeface="Andalus" pitchFamily="18" charset="-78"/>
              </a:rPr>
              <a:t>وكذلك المستندات والدورة المستندية ومن خلالها نستطيع الحكم على درجة مثانة نظام</a:t>
            </a:r>
          </a:p>
          <a:p>
            <a:r>
              <a:rPr lang="ar-DZ" b="1" dirty="0" smtClean="0">
                <a:latin typeface="Andalus" pitchFamily="18" charset="-78"/>
                <a:cs typeface="Andalus" pitchFamily="18" charset="-78"/>
              </a:rPr>
              <a:t>الرقابة الداخلية حيث تركز على الظروف الخاصة لكل منشأة . </a:t>
            </a:r>
            <a:endParaRPr lang="fr-FR" b="1" dirty="0">
              <a:latin typeface="Andalus" pitchFamily="18" charset="-78"/>
              <a:cs typeface="Andalus" pitchFamily="18" charset="-78"/>
            </a:endParaRPr>
          </a:p>
        </p:txBody>
      </p:sp>
    </p:spTree>
    <p:extLst>
      <p:ext uri="{BB962C8B-B14F-4D97-AF65-F5344CB8AC3E}">
        <p14:creationId xmlns:p14="http://schemas.microsoft.com/office/powerpoint/2010/main" val="219838960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ctrTitle"/>
          </p:nvPr>
        </p:nvSpPr>
        <p:spPr>
          <a:xfrm>
            <a:off x="28065" y="-1755576"/>
            <a:ext cx="8305800" cy="864096"/>
          </a:xfrm>
        </p:spPr>
        <p:txBody>
          <a:bodyPr/>
          <a:lstStyle/>
          <a:p>
            <a:endParaRPr lang="fr-FR" dirty="0"/>
          </a:p>
        </p:txBody>
      </p:sp>
      <p:sp>
        <p:nvSpPr>
          <p:cNvPr id="2" name="Sous-titre 1"/>
          <p:cNvSpPr>
            <a:spLocks noGrp="1"/>
          </p:cNvSpPr>
          <p:nvPr>
            <p:ph type="subTitle" idx="1"/>
          </p:nvPr>
        </p:nvSpPr>
        <p:spPr>
          <a:xfrm>
            <a:off x="0" y="1628800"/>
            <a:ext cx="9144000" cy="5229199"/>
          </a:xfrm>
        </p:spPr>
        <p:txBody>
          <a:bodyPr/>
          <a:lstStyle/>
          <a:p>
            <a:pPr algn="ctr"/>
            <a:r>
              <a:rPr lang="ar-DZ" sz="2400" dirty="0" smtClean="0">
                <a:latin typeface="Andalus" pitchFamily="18" charset="-78"/>
                <a:cs typeface="Andalus" pitchFamily="18" charset="-78"/>
              </a:rPr>
              <a:t> </a:t>
            </a:r>
            <a:endParaRPr lang="ar-DZ" dirty="0" smtClean="0">
              <a:latin typeface="Andalus" pitchFamily="18" charset="-78"/>
              <a:cs typeface="Andalus" pitchFamily="18" charset="-78"/>
            </a:endParaRPr>
          </a:p>
          <a:p>
            <a:pPr algn="r"/>
            <a:r>
              <a:rPr lang="ar-DZ" dirty="0" smtClean="0">
                <a:latin typeface="Andalus" pitchFamily="18" charset="-78"/>
                <a:cs typeface="Andalus" pitchFamily="18" charset="-78"/>
              </a:rPr>
              <a:t>وعليه فإنه يجب على المدقق دراسة نظام الرقابة الداخلية من خلال إثبات درجة ثقة النظام </a:t>
            </a:r>
          </a:p>
          <a:p>
            <a:pPr algn="r"/>
            <a:r>
              <a:rPr lang="ar-DZ" dirty="0" smtClean="0">
                <a:latin typeface="Andalus" pitchFamily="18" charset="-78"/>
                <a:cs typeface="Andalus" pitchFamily="18" charset="-78"/>
              </a:rPr>
              <a:t>المحتملة اذا اتضح بعد ذلك أنها تسير بشكل فعال على مستوى التطبيق ،ويتم اعتبار النظام </a:t>
            </a:r>
          </a:p>
          <a:p>
            <a:pPr algn="r"/>
            <a:r>
              <a:rPr lang="ar-DZ" dirty="0" smtClean="0">
                <a:latin typeface="Andalus" pitchFamily="18" charset="-78"/>
                <a:cs typeface="Andalus" pitchFamily="18" charset="-78"/>
              </a:rPr>
              <a:t>وفقا للترتيب التالي:</a:t>
            </a:r>
          </a:p>
          <a:p>
            <a:pPr algn="r"/>
            <a:r>
              <a:rPr lang="ar-DZ" dirty="0">
                <a:latin typeface="Andalus" pitchFamily="18" charset="-78"/>
                <a:cs typeface="Andalus" pitchFamily="18" charset="-78"/>
              </a:rPr>
              <a:t> </a:t>
            </a:r>
            <a:r>
              <a:rPr lang="ar-DZ" dirty="0" smtClean="0">
                <a:latin typeface="Andalus" pitchFamily="18" charset="-78"/>
                <a:cs typeface="Andalus" pitchFamily="18" charset="-78"/>
              </a:rPr>
              <a:t>  *</a:t>
            </a:r>
            <a:r>
              <a:rPr lang="ar-DZ" b="1" i="1" u="sng" dirty="0" smtClean="0">
                <a:solidFill>
                  <a:srgbClr val="FFC000"/>
                </a:solidFill>
                <a:latin typeface="Andalus" pitchFamily="18" charset="-78"/>
                <a:cs typeface="Andalus" pitchFamily="18" charset="-78"/>
              </a:rPr>
              <a:t>ممتاز</a:t>
            </a:r>
            <a:r>
              <a:rPr lang="ar-DZ" dirty="0" smtClean="0">
                <a:latin typeface="Andalus" pitchFamily="18" charset="-78"/>
                <a:cs typeface="Andalus" pitchFamily="18" charset="-78"/>
              </a:rPr>
              <a:t> : اذا تمت تغطية جميع المخاطر وبشكل واف بواسطة عمليات مراقبة فعالة جدا. </a:t>
            </a:r>
          </a:p>
          <a:p>
            <a:pPr algn="r"/>
            <a:r>
              <a:rPr lang="ar-DZ" dirty="0">
                <a:latin typeface="Andalus" pitchFamily="18" charset="-78"/>
                <a:cs typeface="Andalus" pitchFamily="18" charset="-78"/>
              </a:rPr>
              <a:t> </a:t>
            </a:r>
            <a:r>
              <a:rPr lang="ar-DZ" dirty="0" smtClean="0">
                <a:latin typeface="Andalus" pitchFamily="18" charset="-78"/>
                <a:cs typeface="Andalus" pitchFamily="18" charset="-78"/>
              </a:rPr>
              <a:t>  *</a:t>
            </a:r>
            <a:r>
              <a:rPr lang="ar-DZ" b="1" i="1" u="sng" dirty="0" smtClean="0">
                <a:solidFill>
                  <a:srgbClr val="FFC000"/>
                </a:solidFill>
                <a:latin typeface="Andalus" pitchFamily="18" charset="-78"/>
                <a:cs typeface="Andalus" pitchFamily="18" charset="-78"/>
              </a:rPr>
              <a:t>جيد</a:t>
            </a:r>
            <a:r>
              <a:rPr lang="ar-DZ" dirty="0" smtClean="0">
                <a:latin typeface="Andalus" pitchFamily="18" charset="-78"/>
                <a:cs typeface="Andalus" pitchFamily="18" charset="-78"/>
              </a:rPr>
              <a:t>: اذا تمت الإحاطة بجميع المخاطر إلا في بعض الاستثناءات القليلة.</a:t>
            </a:r>
          </a:p>
          <a:p>
            <a:pPr algn="r"/>
            <a:r>
              <a:rPr lang="ar-DZ" dirty="0">
                <a:latin typeface="Andalus" pitchFamily="18" charset="-78"/>
                <a:cs typeface="Andalus" pitchFamily="18" charset="-78"/>
              </a:rPr>
              <a:t> </a:t>
            </a:r>
            <a:r>
              <a:rPr lang="ar-DZ" dirty="0" smtClean="0">
                <a:latin typeface="Andalus" pitchFamily="18" charset="-78"/>
                <a:cs typeface="Andalus" pitchFamily="18" charset="-78"/>
              </a:rPr>
              <a:t>  *</a:t>
            </a:r>
            <a:r>
              <a:rPr lang="ar-DZ" b="1" i="1" u="sng" dirty="0" smtClean="0">
                <a:solidFill>
                  <a:srgbClr val="FFC000"/>
                </a:solidFill>
                <a:latin typeface="Andalus" pitchFamily="18" charset="-78"/>
                <a:cs typeface="Andalus" pitchFamily="18" charset="-78"/>
              </a:rPr>
              <a:t>مقبول</a:t>
            </a:r>
            <a:r>
              <a:rPr lang="ar-DZ" dirty="0" smtClean="0">
                <a:latin typeface="Andalus" pitchFamily="18" charset="-78"/>
                <a:cs typeface="Andalus" pitchFamily="18" charset="-78"/>
              </a:rPr>
              <a:t>: اذا تمت الإحاطة بجميع المخاطر إلى حد ما من خلال عمليات مراقبة تتسم            بالعيوب في بعض الأحيان أو الحالات .</a:t>
            </a:r>
          </a:p>
          <a:p>
            <a:pPr algn="r"/>
            <a:r>
              <a:rPr lang="ar-DZ" dirty="0" smtClean="0">
                <a:latin typeface="Andalus" pitchFamily="18" charset="-78"/>
                <a:cs typeface="Andalus" pitchFamily="18" charset="-78"/>
              </a:rPr>
              <a:t>  *</a:t>
            </a:r>
            <a:r>
              <a:rPr lang="ar-DZ" b="1" i="1" u="sng" dirty="0" smtClean="0">
                <a:solidFill>
                  <a:srgbClr val="FFC000"/>
                </a:solidFill>
                <a:latin typeface="Andalus" pitchFamily="18" charset="-78"/>
                <a:cs typeface="Andalus" pitchFamily="18" charset="-78"/>
              </a:rPr>
              <a:t>ضعيف</a:t>
            </a:r>
            <a:r>
              <a:rPr lang="ar-DZ" dirty="0" smtClean="0">
                <a:latin typeface="Andalus" pitchFamily="18" charset="-78"/>
                <a:cs typeface="Andalus" pitchFamily="18" charset="-78"/>
              </a:rPr>
              <a:t> : اذا لم تتم الإحاطة بجميع المخاطر بالرغم من عمليات المراقبة .        </a:t>
            </a:r>
            <a:endParaRPr lang="fr-FR" dirty="0">
              <a:latin typeface="Andalus" pitchFamily="18" charset="-78"/>
              <a:cs typeface="Andalus" pitchFamily="18" charset="-78"/>
            </a:endParaRPr>
          </a:p>
        </p:txBody>
      </p:sp>
    </p:spTree>
    <p:extLst>
      <p:ext uri="{BB962C8B-B14F-4D97-AF65-F5344CB8AC3E}">
        <p14:creationId xmlns:p14="http://schemas.microsoft.com/office/powerpoint/2010/main" val="110757439"/>
      </p:ext>
    </p:extLst>
  </p:cSld>
  <p:clrMapOvr>
    <a:masterClrMapping/>
  </p:clrMapOvr>
  <p:transition spd="slow">
    <p:push dir="u"/>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11560" y="-2547664"/>
            <a:ext cx="7851648" cy="1828800"/>
          </a:xfrm>
        </p:spPr>
        <p:txBody>
          <a:bodyPr/>
          <a:lstStyle/>
          <a:p>
            <a:endParaRPr lang="fr-FR" dirty="0"/>
          </a:p>
        </p:txBody>
      </p:sp>
      <p:sp>
        <p:nvSpPr>
          <p:cNvPr id="3" name="Sous-titre 2"/>
          <p:cNvSpPr>
            <a:spLocks noGrp="1"/>
          </p:cNvSpPr>
          <p:nvPr>
            <p:ph type="subTitle" idx="1"/>
          </p:nvPr>
        </p:nvSpPr>
        <p:spPr>
          <a:xfrm>
            <a:off x="0" y="1700808"/>
            <a:ext cx="9144000" cy="5157192"/>
          </a:xfrm>
        </p:spPr>
        <p:txBody>
          <a:bodyPr>
            <a:normAutofit/>
          </a:bodyPr>
          <a:lstStyle/>
          <a:p>
            <a:r>
              <a:rPr lang="ar-DZ" sz="2800" b="1" dirty="0" smtClean="0">
                <a:latin typeface="Andalus" pitchFamily="18" charset="-78"/>
                <a:cs typeface="Andalus" pitchFamily="18" charset="-78"/>
              </a:rPr>
              <a:t>-إن الهدف الأساسي لنشاط التدقيق الداخلي هو فحص وتقييم نظام الرقابة الداخلية </a:t>
            </a:r>
          </a:p>
          <a:p>
            <a:r>
              <a:rPr lang="ar-DZ" sz="2800" b="1" dirty="0" smtClean="0">
                <a:latin typeface="Andalus" pitchFamily="18" charset="-78"/>
                <a:cs typeface="Andalus" pitchFamily="18" charset="-78"/>
              </a:rPr>
              <a:t>المعمول به ومن ثم تحديد نقاط الضعف في هذا النظام ، لتقديم التوصيات بهدف </a:t>
            </a:r>
          </a:p>
          <a:p>
            <a:r>
              <a:rPr lang="ar-DZ" sz="2800" b="1" dirty="0" smtClean="0">
                <a:latin typeface="Andalus" pitchFamily="18" charset="-78"/>
                <a:cs typeface="Andalus" pitchFamily="18" charset="-78"/>
              </a:rPr>
              <a:t>تحسين نظام الرقابة .</a:t>
            </a:r>
          </a:p>
          <a:p>
            <a:r>
              <a:rPr lang="ar-DZ" sz="2800" b="1" dirty="0" smtClean="0">
                <a:latin typeface="Andalus" pitchFamily="18" charset="-78"/>
                <a:cs typeface="Andalus" pitchFamily="18" charset="-78"/>
              </a:rPr>
              <a:t>ولكي يتمكن المدقق من تقييم نظام الرقابة الداخلية فإنه يحتاج إلى :</a:t>
            </a:r>
          </a:p>
          <a:p>
            <a:r>
              <a:rPr lang="ar-DZ" sz="2800" b="1" dirty="0" smtClean="0">
                <a:latin typeface="Andalus" pitchFamily="18" charset="-78"/>
                <a:cs typeface="Andalus" pitchFamily="18" charset="-78"/>
              </a:rPr>
              <a:t>*تحديد الأنشطة الخاضعة للتدقيق .</a:t>
            </a:r>
          </a:p>
          <a:p>
            <a:r>
              <a:rPr lang="ar-DZ" sz="2800" b="1" dirty="0" smtClean="0">
                <a:latin typeface="Andalus" pitchFamily="18" charset="-78"/>
                <a:cs typeface="Andalus" pitchFamily="18" charset="-78"/>
              </a:rPr>
              <a:t>*تحديد أنظمة التشغيل ونقاط الرقابة .</a:t>
            </a:r>
          </a:p>
          <a:p>
            <a:r>
              <a:rPr lang="ar-DZ" sz="2800" b="1" dirty="0" smtClean="0">
                <a:latin typeface="Andalus" pitchFamily="18" charset="-78"/>
                <a:cs typeface="Andalus" pitchFamily="18" charset="-78"/>
              </a:rPr>
              <a:t>*القيام بإعداد تقييم اولي للأنظمة .</a:t>
            </a:r>
          </a:p>
        </p:txBody>
      </p:sp>
    </p:spTree>
    <p:extLst>
      <p:ext uri="{BB962C8B-B14F-4D97-AF65-F5344CB8AC3E}">
        <p14:creationId xmlns:p14="http://schemas.microsoft.com/office/powerpoint/2010/main" val="14440226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11560" y="-2547664"/>
            <a:ext cx="7851648" cy="1828800"/>
          </a:xfrm>
        </p:spPr>
        <p:txBody>
          <a:bodyPr/>
          <a:lstStyle/>
          <a:p>
            <a:endParaRPr lang="fr-FR" dirty="0"/>
          </a:p>
        </p:txBody>
      </p:sp>
      <p:sp>
        <p:nvSpPr>
          <p:cNvPr id="3" name="Sous-titre 2"/>
          <p:cNvSpPr>
            <a:spLocks noGrp="1"/>
          </p:cNvSpPr>
          <p:nvPr>
            <p:ph type="subTitle" idx="1"/>
          </p:nvPr>
        </p:nvSpPr>
        <p:spPr>
          <a:xfrm>
            <a:off x="0" y="1484784"/>
            <a:ext cx="9144000" cy="4941168"/>
          </a:xfrm>
        </p:spPr>
        <p:txBody>
          <a:bodyPr>
            <a:normAutofit/>
          </a:bodyPr>
          <a:lstStyle/>
          <a:p>
            <a:r>
              <a:rPr lang="ar-DZ" sz="2800" b="1" dirty="0" smtClean="0">
                <a:latin typeface="Andalus" pitchFamily="18" charset="-78"/>
                <a:cs typeface="Andalus" pitchFamily="18" charset="-78"/>
              </a:rPr>
              <a:t>.</a:t>
            </a:r>
          </a:p>
          <a:p>
            <a:r>
              <a:rPr lang="ar-DZ" sz="2800" b="1" dirty="0" smtClean="0">
                <a:latin typeface="Andalus" pitchFamily="18" charset="-78"/>
                <a:cs typeface="Andalus" pitchFamily="18" charset="-78"/>
              </a:rPr>
              <a:t>*تحديد مدى الفحص على أساس نتائج التقييم الاولي .</a:t>
            </a:r>
          </a:p>
          <a:p>
            <a:r>
              <a:rPr lang="ar-DZ" sz="2800" b="1" dirty="0" smtClean="0">
                <a:latin typeface="Andalus" pitchFamily="18" charset="-78"/>
                <a:cs typeface="Andalus" pitchFamily="18" charset="-78"/>
              </a:rPr>
              <a:t>*القيام بأعمال الفحص .</a:t>
            </a:r>
          </a:p>
          <a:p>
            <a:r>
              <a:rPr lang="ar-DZ" sz="2800" b="1" dirty="0" smtClean="0">
                <a:latin typeface="Andalus" pitchFamily="18" charset="-78"/>
                <a:cs typeface="Andalus" pitchFamily="18" charset="-78"/>
              </a:rPr>
              <a:t>*تقييم نتائج فحوصات التدقيق .</a:t>
            </a:r>
          </a:p>
          <a:p>
            <a:r>
              <a:rPr lang="ar-DZ" sz="2800" b="1" dirty="0" smtClean="0">
                <a:latin typeface="Andalus" pitchFamily="18" charset="-78"/>
                <a:cs typeface="Andalus" pitchFamily="18" charset="-78"/>
              </a:rPr>
              <a:t>*استنتاج فيما اذا كانت الرقابة غير مناسبة وغير فعالة .</a:t>
            </a:r>
          </a:p>
          <a:p>
            <a:r>
              <a:rPr lang="ar-DZ" sz="2800" b="1" dirty="0" smtClean="0">
                <a:latin typeface="Andalus" pitchFamily="18" charset="-78"/>
                <a:cs typeface="Andalus" pitchFamily="18" charset="-78"/>
              </a:rPr>
              <a:t>*تقديم تقييم نهائي لنظام الرقابة ، وان كان مناسب تحديد التوصيات اللازمة لتحسين </a:t>
            </a:r>
          </a:p>
          <a:p>
            <a:r>
              <a:rPr lang="ar-DZ" sz="2800" b="1" dirty="0" smtClean="0">
                <a:latin typeface="Andalus" pitchFamily="18" charset="-78"/>
                <a:cs typeface="Andalus" pitchFamily="18" charset="-78"/>
              </a:rPr>
              <a:t>الوضع.   </a:t>
            </a:r>
            <a:r>
              <a:rPr lang="ar-DZ" sz="2800" b="1" dirty="0" smtClean="0">
                <a:solidFill>
                  <a:schemeClr val="bg1"/>
                </a:solidFill>
                <a:latin typeface="Andalus" pitchFamily="18" charset="-78"/>
                <a:cs typeface="Andalus" pitchFamily="18" charset="-78"/>
              </a:rPr>
              <a:t>   </a:t>
            </a:r>
          </a:p>
          <a:p>
            <a:endParaRPr lang="fr-FR" sz="2800" b="1" dirty="0">
              <a:solidFill>
                <a:schemeClr val="bg1"/>
              </a:solidFill>
              <a:latin typeface="Andalus" pitchFamily="18" charset="-78"/>
              <a:cs typeface="Andalus" pitchFamily="18" charset="-78"/>
            </a:endParaRPr>
          </a:p>
        </p:txBody>
      </p:sp>
    </p:spTree>
    <p:extLst>
      <p:ext uri="{BB962C8B-B14F-4D97-AF65-F5344CB8AC3E}">
        <p14:creationId xmlns:p14="http://schemas.microsoft.com/office/powerpoint/2010/main" val="5012181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ctrTitle"/>
          </p:nvPr>
        </p:nvSpPr>
        <p:spPr>
          <a:xfrm>
            <a:off x="251520" y="-2259632"/>
            <a:ext cx="8305800" cy="1981200"/>
          </a:xfrm>
        </p:spPr>
        <p:txBody>
          <a:bodyPr/>
          <a:lstStyle/>
          <a:p>
            <a:endParaRPr lang="fr-FR"/>
          </a:p>
        </p:txBody>
      </p:sp>
      <p:sp>
        <p:nvSpPr>
          <p:cNvPr id="2" name="Sous-titre 1"/>
          <p:cNvSpPr>
            <a:spLocks noGrp="1"/>
          </p:cNvSpPr>
          <p:nvPr>
            <p:ph type="subTitle" idx="1"/>
          </p:nvPr>
        </p:nvSpPr>
        <p:spPr>
          <a:xfrm>
            <a:off x="0" y="1556792"/>
            <a:ext cx="9144000" cy="5301208"/>
          </a:xfrm>
        </p:spPr>
        <p:txBody>
          <a:bodyPr>
            <a:normAutofit/>
          </a:bodyPr>
          <a:lstStyle/>
          <a:p>
            <a:r>
              <a:rPr lang="ar-DZ" sz="2800" b="1" dirty="0" smtClean="0">
                <a:solidFill>
                  <a:schemeClr val="bg1"/>
                </a:solidFill>
                <a:latin typeface="Andalus" pitchFamily="18" charset="-78"/>
                <a:cs typeface="Andalus" pitchFamily="18" charset="-78"/>
              </a:rPr>
              <a:t>المطلب الثالث : أثر تقييم نظام الرقابة الداخلية على تصميم برنامج مراجعة</a:t>
            </a:r>
          </a:p>
          <a:p>
            <a:pPr algn="r"/>
            <a:r>
              <a:rPr lang="ar-DZ" sz="2800" dirty="0" smtClean="0">
                <a:solidFill>
                  <a:schemeClr val="tx1"/>
                </a:solidFill>
                <a:latin typeface="Andalus" pitchFamily="18" charset="-78"/>
                <a:cs typeface="Andalus" pitchFamily="18" charset="-78"/>
              </a:rPr>
              <a:t>إن نتائج تقييم  نظام الرقابة الداخلية للمراجع  تؤثر على تصميم برنامج  المراجعة </a:t>
            </a:r>
          </a:p>
          <a:p>
            <a:pPr algn="r"/>
            <a:r>
              <a:rPr lang="ar-DZ" sz="2800" dirty="0" smtClean="0">
                <a:solidFill>
                  <a:schemeClr val="tx1"/>
                </a:solidFill>
                <a:latin typeface="Andalus" pitchFamily="18" charset="-78"/>
                <a:cs typeface="Andalus" pitchFamily="18" charset="-78"/>
              </a:rPr>
              <a:t>من الاختبارات  و التي ينوي القيام بها وذلك للتحقيق من المبالغ الواردة بالقوائم </a:t>
            </a:r>
          </a:p>
          <a:p>
            <a:pPr algn="r"/>
            <a:r>
              <a:rPr lang="ar-DZ" sz="2800" dirty="0" smtClean="0">
                <a:solidFill>
                  <a:schemeClr val="tx1"/>
                </a:solidFill>
                <a:latin typeface="Andalus" pitchFamily="18" charset="-78"/>
                <a:cs typeface="Andalus" pitchFamily="18" charset="-78"/>
              </a:rPr>
              <a:t>المالية ,فعندما يكون نظام الرقابة الداخلية قوي وفعال ويمكن الاعتماد عليه ومطبق </a:t>
            </a:r>
          </a:p>
          <a:p>
            <a:pPr algn="r"/>
            <a:r>
              <a:rPr lang="ar-DZ" sz="2800" dirty="0" smtClean="0">
                <a:solidFill>
                  <a:schemeClr val="tx1"/>
                </a:solidFill>
                <a:latin typeface="Andalus" pitchFamily="18" charset="-78"/>
                <a:cs typeface="Andalus" pitchFamily="18" charset="-78"/>
              </a:rPr>
              <a:t>فإن المراجع يقوم بما يلي :</a:t>
            </a:r>
          </a:p>
          <a:p>
            <a:pPr algn="r"/>
            <a:r>
              <a:rPr lang="ar-DZ" sz="2800" dirty="0">
                <a:solidFill>
                  <a:schemeClr val="tx1"/>
                </a:solidFill>
                <a:latin typeface="Andalus" pitchFamily="18" charset="-78"/>
                <a:cs typeface="Andalus" pitchFamily="18" charset="-78"/>
              </a:rPr>
              <a:t> </a:t>
            </a:r>
            <a:r>
              <a:rPr lang="ar-DZ" sz="2800" dirty="0" smtClean="0">
                <a:solidFill>
                  <a:schemeClr val="tx1"/>
                </a:solidFill>
                <a:latin typeface="Andalus" pitchFamily="18" charset="-78"/>
                <a:cs typeface="Andalus" pitchFamily="18" charset="-78"/>
              </a:rPr>
              <a:t> </a:t>
            </a:r>
            <a:endParaRPr lang="fr-FR" sz="2800" dirty="0">
              <a:solidFill>
                <a:schemeClr val="bg1"/>
              </a:solidFill>
              <a:latin typeface="Andalus" pitchFamily="18" charset="-78"/>
              <a:cs typeface="Andalus" pitchFamily="18" charset="-78"/>
            </a:endParaRPr>
          </a:p>
        </p:txBody>
      </p:sp>
    </p:spTree>
    <p:extLst>
      <p:ext uri="{BB962C8B-B14F-4D97-AF65-F5344CB8AC3E}">
        <p14:creationId xmlns:p14="http://schemas.microsoft.com/office/powerpoint/2010/main" val="2896396262"/>
      </p:ext>
    </p:extLst>
  </p:cSld>
  <p:clrMapOvr>
    <a:masterClrMapping/>
  </p:clrMapOvr>
  <p:transition spd="slow">
    <p:randomBar dir="vert"/>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ctrTitle"/>
          </p:nvPr>
        </p:nvSpPr>
        <p:spPr>
          <a:xfrm>
            <a:off x="251520" y="-2259632"/>
            <a:ext cx="8305800" cy="1981200"/>
          </a:xfrm>
        </p:spPr>
        <p:txBody>
          <a:bodyPr/>
          <a:lstStyle/>
          <a:p>
            <a:endParaRPr lang="fr-FR"/>
          </a:p>
        </p:txBody>
      </p:sp>
      <p:sp>
        <p:nvSpPr>
          <p:cNvPr id="2" name="Sous-titre 1"/>
          <p:cNvSpPr>
            <a:spLocks noGrp="1"/>
          </p:cNvSpPr>
          <p:nvPr>
            <p:ph type="subTitle" idx="1"/>
          </p:nvPr>
        </p:nvSpPr>
        <p:spPr>
          <a:xfrm>
            <a:off x="0" y="1196752"/>
            <a:ext cx="9144000" cy="5661248"/>
          </a:xfrm>
        </p:spPr>
        <p:txBody>
          <a:bodyPr>
            <a:normAutofit/>
          </a:bodyPr>
          <a:lstStyle/>
          <a:p>
            <a:endParaRPr lang="ar-DZ" sz="2800" dirty="0" smtClean="0">
              <a:solidFill>
                <a:schemeClr val="tx1"/>
              </a:solidFill>
              <a:latin typeface="Andalus" pitchFamily="18" charset="-78"/>
              <a:cs typeface="Andalus" pitchFamily="18" charset="-78"/>
            </a:endParaRPr>
          </a:p>
          <a:p>
            <a:pPr algn="r"/>
            <a:r>
              <a:rPr lang="ar-DZ" sz="2800" dirty="0">
                <a:solidFill>
                  <a:schemeClr val="tx1"/>
                </a:solidFill>
                <a:latin typeface="Andalus" pitchFamily="18" charset="-78"/>
                <a:cs typeface="Andalus" pitchFamily="18" charset="-78"/>
              </a:rPr>
              <a:t> </a:t>
            </a:r>
            <a:r>
              <a:rPr lang="ar-DZ" sz="2800" dirty="0" smtClean="0">
                <a:solidFill>
                  <a:schemeClr val="tx1"/>
                </a:solidFill>
                <a:latin typeface="Andalus" pitchFamily="18" charset="-78"/>
                <a:cs typeface="Andalus" pitchFamily="18" charset="-78"/>
              </a:rPr>
              <a:t> 1) الحد من الاختيارات التي سيجريها على الدفاتر والسجلات وذلك باستخدام أسلوب العينة الإحصائية حيث أن مراجعة العمليات المالية بالكامل أمر لا داعي له طالما أن نظام الرقابة يمكن الاعتماد عليه .</a:t>
            </a:r>
          </a:p>
          <a:p>
            <a:pPr algn="r"/>
            <a:r>
              <a:rPr lang="ar-DZ" sz="2800" dirty="0">
                <a:solidFill>
                  <a:schemeClr val="tx1"/>
                </a:solidFill>
                <a:latin typeface="Andalus" pitchFamily="18" charset="-78"/>
                <a:cs typeface="Andalus" pitchFamily="18" charset="-78"/>
              </a:rPr>
              <a:t> </a:t>
            </a:r>
            <a:r>
              <a:rPr lang="ar-DZ" sz="2800" dirty="0" smtClean="0">
                <a:solidFill>
                  <a:schemeClr val="tx1"/>
                </a:solidFill>
                <a:latin typeface="Andalus" pitchFamily="18" charset="-78"/>
                <a:cs typeface="Andalus" pitchFamily="18" charset="-78"/>
              </a:rPr>
              <a:t> 2) توسع مراجع الحسابات في الإجراءات للتحقق من جميع بنود قائمة الدخل و قائمة المركز المالي .</a:t>
            </a:r>
          </a:p>
          <a:p>
            <a:pPr algn="r"/>
            <a:r>
              <a:rPr lang="ar-DZ" sz="2800" dirty="0">
                <a:solidFill>
                  <a:schemeClr val="tx1"/>
                </a:solidFill>
                <a:latin typeface="Andalus" pitchFamily="18" charset="-78"/>
                <a:cs typeface="Andalus" pitchFamily="18" charset="-78"/>
              </a:rPr>
              <a:t> </a:t>
            </a:r>
            <a:r>
              <a:rPr lang="ar-DZ" sz="2800" dirty="0" smtClean="0">
                <a:solidFill>
                  <a:schemeClr val="tx1"/>
                </a:solidFill>
                <a:latin typeface="Andalus" pitchFamily="18" charset="-78"/>
                <a:cs typeface="Andalus" pitchFamily="18" charset="-78"/>
              </a:rPr>
              <a:t> 3) إذا تبين لمراجع الحسابات الخارجي المستقل أن نظام الرقابة الداخلية غير قوي وغير فعال ولا يمكن الاعتماد عليه , فإنه يقرر استعمال الاسلوب غير الإحصائي </a:t>
            </a:r>
          </a:p>
          <a:p>
            <a:pPr algn="r"/>
            <a:r>
              <a:rPr lang="ar-DZ" sz="2800" dirty="0" smtClean="0">
                <a:solidFill>
                  <a:schemeClr val="tx1"/>
                </a:solidFill>
                <a:latin typeface="Andalus" pitchFamily="18" charset="-78"/>
                <a:cs typeface="Andalus" pitchFamily="18" charset="-78"/>
              </a:rPr>
              <a:t>في عملية المراجعة أي استخدام خبرته وحكمه الشخصي بدلا من أسلوب العينة الإحصائية . </a:t>
            </a:r>
            <a:r>
              <a:rPr lang="ar-DZ" sz="2800" dirty="0" smtClean="0">
                <a:solidFill>
                  <a:schemeClr val="bg1"/>
                </a:solidFill>
                <a:latin typeface="Andalus" pitchFamily="18" charset="-78"/>
                <a:cs typeface="Andalus" pitchFamily="18" charset="-78"/>
              </a:rPr>
              <a:t> </a:t>
            </a:r>
            <a:endParaRPr lang="fr-FR" sz="2800" dirty="0">
              <a:solidFill>
                <a:schemeClr val="bg1"/>
              </a:solidFill>
              <a:latin typeface="Andalus" pitchFamily="18" charset="-78"/>
              <a:cs typeface="Andalus" pitchFamily="18" charset="-78"/>
            </a:endParaRPr>
          </a:p>
        </p:txBody>
      </p:sp>
    </p:spTree>
    <p:extLst>
      <p:ext uri="{BB962C8B-B14F-4D97-AF65-F5344CB8AC3E}">
        <p14:creationId xmlns:p14="http://schemas.microsoft.com/office/powerpoint/2010/main" val="3381893431"/>
      </p:ext>
    </p:extLst>
  </p:cSld>
  <p:clrMapOvr>
    <a:masterClrMapping/>
  </p:clrMapOvr>
  <p:transition spd="slow">
    <p:randomBar dir="vert"/>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ctrTitle"/>
          </p:nvPr>
        </p:nvSpPr>
        <p:spPr>
          <a:xfrm>
            <a:off x="323528" y="-2403648"/>
            <a:ext cx="8305800" cy="1981200"/>
          </a:xfrm>
        </p:spPr>
        <p:txBody>
          <a:bodyPr/>
          <a:lstStyle/>
          <a:p>
            <a:endParaRPr lang="fr-FR"/>
          </a:p>
        </p:txBody>
      </p:sp>
      <p:sp>
        <p:nvSpPr>
          <p:cNvPr id="2" name="Sous-titre 1"/>
          <p:cNvSpPr>
            <a:spLocks noGrp="1"/>
          </p:cNvSpPr>
          <p:nvPr>
            <p:ph type="subTitle" idx="1"/>
          </p:nvPr>
        </p:nvSpPr>
        <p:spPr>
          <a:xfrm>
            <a:off x="0" y="0"/>
            <a:ext cx="9144000" cy="6858000"/>
          </a:xfrm>
        </p:spPr>
        <p:txBody>
          <a:bodyPr>
            <a:noAutofit/>
          </a:bodyPr>
          <a:lstStyle/>
          <a:p>
            <a:pPr algn="ctr"/>
            <a:r>
              <a:rPr lang="ar-DZ" sz="3600" b="1" i="1" dirty="0" smtClean="0">
                <a:solidFill>
                  <a:srgbClr val="002060"/>
                </a:solidFill>
                <a:latin typeface="Andalus" pitchFamily="18" charset="-78"/>
                <a:cs typeface="Andalus" pitchFamily="18" charset="-78"/>
              </a:rPr>
              <a:t>  </a:t>
            </a:r>
          </a:p>
          <a:p>
            <a:pPr algn="ctr"/>
            <a:endParaRPr lang="ar-DZ" sz="3600" b="1" i="1" u="sng" dirty="0">
              <a:solidFill>
                <a:srgbClr val="002060"/>
              </a:solidFill>
              <a:latin typeface="Andalus" pitchFamily="18" charset="-78"/>
              <a:cs typeface="Andalus" pitchFamily="18" charset="-78"/>
            </a:endParaRPr>
          </a:p>
          <a:p>
            <a:pPr algn="ctr"/>
            <a:r>
              <a:rPr lang="ar-DZ" sz="3600" b="1" i="1" u="sng" dirty="0" smtClean="0">
                <a:solidFill>
                  <a:srgbClr val="002060"/>
                </a:solidFill>
                <a:latin typeface="Andalus" pitchFamily="18" charset="-78"/>
                <a:cs typeface="Andalus" pitchFamily="18" charset="-78"/>
              </a:rPr>
              <a:t>الخاتمة</a:t>
            </a:r>
          </a:p>
          <a:p>
            <a:pPr algn="ctr"/>
            <a:endParaRPr lang="ar-DZ" sz="3600" b="1" i="1" u="sng" dirty="0" smtClean="0">
              <a:solidFill>
                <a:srgbClr val="002060"/>
              </a:solidFill>
              <a:latin typeface="Andalus" pitchFamily="18" charset="-78"/>
              <a:cs typeface="Andalus" pitchFamily="18" charset="-78"/>
            </a:endParaRPr>
          </a:p>
          <a:p>
            <a:pPr algn="r"/>
            <a:r>
              <a:rPr lang="ar-DZ" sz="2800" dirty="0" smtClean="0">
                <a:solidFill>
                  <a:schemeClr val="tx1"/>
                </a:solidFill>
                <a:latin typeface="Andalus" pitchFamily="18" charset="-78"/>
                <a:cs typeface="Andalus" pitchFamily="18" charset="-78"/>
              </a:rPr>
              <a:t>   تكتسي المراجعة  دورا مهما في ضبط النظام المحاسبي للمؤسسة الاقتصادية ,</a:t>
            </a:r>
          </a:p>
          <a:p>
            <a:pPr algn="r"/>
            <a:r>
              <a:rPr lang="ar-DZ" sz="2800" dirty="0" smtClean="0">
                <a:solidFill>
                  <a:schemeClr val="tx1"/>
                </a:solidFill>
                <a:latin typeface="Andalus" pitchFamily="18" charset="-78"/>
                <a:cs typeface="Andalus" pitchFamily="18" charset="-78"/>
              </a:rPr>
              <a:t>عن طريق فحص وتقييم نظام الرقابة الداخلية ,ثم التقرير حول مدى تمثيل القوائم </a:t>
            </a:r>
          </a:p>
          <a:p>
            <a:pPr algn="r"/>
            <a:r>
              <a:rPr lang="ar-DZ" sz="2800" dirty="0" smtClean="0">
                <a:solidFill>
                  <a:schemeClr val="tx1"/>
                </a:solidFill>
                <a:latin typeface="Andalus" pitchFamily="18" charset="-78"/>
                <a:cs typeface="Andalus" pitchFamily="18" charset="-78"/>
              </a:rPr>
              <a:t>المالية للمركز المالي والوضعية الحقيقية للمؤسسة ,والتأكد من صحة ومصداقية </a:t>
            </a:r>
          </a:p>
          <a:p>
            <a:pPr algn="r"/>
            <a:r>
              <a:rPr lang="ar-DZ" sz="2800" dirty="0" smtClean="0">
                <a:solidFill>
                  <a:schemeClr val="tx1"/>
                </a:solidFill>
                <a:latin typeface="Andalus" pitchFamily="18" charset="-78"/>
                <a:cs typeface="Andalus" pitchFamily="18" charset="-78"/>
              </a:rPr>
              <a:t>المعلومات المقرر عنها من قبل المراجع باعتباره أساسا لنجاعة القرارات الداخلية في تفعيل الأداء وتوجيه قرارات الاستثمار الخارجية عن المؤسسة. </a:t>
            </a:r>
            <a:r>
              <a:rPr lang="ar-DZ" sz="3600" b="1" i="1" dirty="0" smtClean="0">
                <a:solidFill>
                  <a:srgbClr val="002060"/>
                </a:solidFill>
                <a:latin typeface="Andalus" pitchFamily="18" charset="-78"/>
                <a:cs typeface="Andalus" pitchFamily="18" charset="-78"/>
              </a:rPr>
              <a:t>  </a:t>
            </a:r>
          </a:p>
          <a:p>
            <a:r>
              <a:rPr lang="ar-DZ" sz="3600" b="1" i="1" dirty="0" smtClean="0">
                <a:solidFill>
                  <a:srgbClr val="002060"/>
                </a:solidFill>
                <a:latin typeface="Andalus" pitchFamily="18" charset="-78"/>
                <a:cs typeface="Andalus" pitchFamily="18" charset="-78"/>
              </a:rPr>
              <a:t>    </a:t>
            </a:r>
          </a:p>
          <a:p>
            <a:endParaRPr lang="ar-DZ" sz="3600" b="1" i="1" dirty="0">
              <a:solidFill>
                <a:srgbClr val="002060"/>
              </a:solidFill>
              <a:latin typeface="Andalus" pitchFamily="18" charset="-78"/>
              <a:cs typeface="Andalus" pitchFamily="18" charset="-78"/>
            </a:endParaRPr>
          </a:p>
          <a:p>
            <a:endParaRPr lang="fr-FR" sz="3600" b="1" i="1" dirty="0">
              <a:solidFill>
                <a:srgbClr val="002060"/>
              </a:solidFill>
              <a:latin typeface="Andalus" pitchFamily="18" charset="-78"/>
              <a:cs typeface="Andalus" pitchFamily="18" charset="-78"/>
            </a:endParaRPr>
          </a:p>
          <a:p>
            <a:r>
              <a:rPr lang="ar-DZ" sz="3600" b="1" i="1" dirty="0" smtClean="0">
                <a:latin typeface="Andalus" pitchFamily="18" charset="-78"/>
                <a:cs typeface="Andalus" pitchFamily="18" charset="-78"/>
              </a:rPr>
              <a:t> </a:t>
            </a:r>
            <a:endParaRPr lang="fr-FR" sz="3600" b="1" i="1" dirty="0">
              <a:latin typeface="Andalus" pitchFamily="18" charset="-78"/>
              <a:cs typeface="Andalus" pitchFamily="18" charset="-78"/>
            </a:endParaRPr>
          </a:p>
        </p:txBody>
      </p:sp>
    </p:spTree>
    <p:extLst>
      <p:ext uri="{BB962C8B-B14F-4D97-AF65-F5344CB8AC3E}">
        <p14:creationId xmlns:p14="http://schemas.microsoft.com/office/powerpoint/2010/main" val="1383139311"/>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3" name="Titre 2"/>
          <p:cNvSpPr>
            <a:spLocks noGrp="1"/>
          </p:cNvSpPr>
          <p:nvPr>
            <p:ph type="ctrTitle"/>
          </p:nvPr>
        </p:nvSpPr>
        <p:spPr>
          <a:xfrm>
            <a:off x="457200" y="-891480"/>
            <a:ext cx="8305800" cy="216024"/>
          </a:xfrm>
        </p:spPr>
        <p:txBody>
          <a:bodyPr>
            <a:normAutofit fontScale="90000"/>
          </a:bodyPr>
          <a:lstStyle/>
          <a:p>
            <a:endParaRPr lang="fr-FR" dirty="0"/>
          </a:p>
        </p:txBody>
      </p:sp>
      <p:sp>
        <p:nvSpPr>
          <p:cNvPr id="2" name="Sous-titre 1"/>
          <p:cNvSpPr>
            <a:spLocks noGrp="1"/>
          </p:cNvSpPr>
          <p:nvPr>
            <p:ph type="subTitle" idx="1"/>
          </p:nvPr>
        </p:nvSpPr>
        <p:spPr>
          <a:xfrm>
            <a:off x="539552" y="1340768"/>
            <a:ext cx="8316416" cy="5517232"/>
          </a:xfrm>
        </p:spPr>
        <p:txBody>
          <a:bodyPr/>
          <a:lstStyle/>
          <a:p>
            <a:pPr algn="r"/>
            <a:r>
              <a:rPr lang="ar-DZ" sz="3600" b="1" i="1" dirty="0" smtClean="0">
                <a:solidFill>
                  <a:srgbClr val="C00000"/>
                </a:solidFill>
                <a:latin typeface="Andalus" pitchFamily="18" charset="-78"/>
                <a:cs typeface="Andalus" pitchFamily="18" charset="-78"/>
              </a:rPr>
              <a:t>    المبحث </a:t>
            </a:r>
            <a:r>
              <a:rPr lang="ar-DZ" sz="3600" b="1" i="1" dirty="0">
                <a:solidFill>
                  <a:srgbClr val="C00000"/>
                </a:solidFill>
                <a:latin typeface="Andalus" pitchFamily="18" charset="-78"/>
                <a:cs typeface="Andalus" pitchFamily="18" charset="-78"/>
              </a:rPr>
              <a:t>الثاني: طرق فحص وتقييم نظام الرقابة </a:t>
            </a:r>
            <a:r>
              <a:rPr lang="ar-DZ" sz="3600" b="1" i="1" dirty="0" smtClean="0">
                <a:solidFill>
                  <a:srgbClr val="C00000"/>
                </a:solidFill>
                <a:latin typeface="Andalus" pitchFamily="18" charset="-78"/>
                <a:cs typeface="Andalus" pitchFamily="18" charset="-78"/>
              </a:rPr>
              <a:t>الداخلية       </a:t>
            </a:r>
            <a:r>
              <a:rPr lang="ar-DZ" sz="3200" b="1" i="1" dirty="0" smtClean="0">
                <a:latin typeface="Andalus" pitchFamily="18" charset="-78"/>
                <a:cs typeface="Andalus" pitchFamily="18" charset="-78"/>
              </a:rPr>
              <a:t> </a:t>
            </a:r>
            <a:r>
              <a:rPr lang="ar-DZ" sz="3200" b="1" i="1" dirty="0">
                <a:latin typeface="Andalus" pitchFamily="18" charset="-78"/>
                <a:cs typeface="Andalus" pitchFamily="18" charset="-78"/>
              </a:rPr>
              <a:t>المطلب الأول: مسؤولية المراجع عن دراسة وتقييم نظام الرقابة                                               الداخلية</a:t>
            </a:r>
          </a:p>
          <a:p>
            <a:pPr algn="r"/>
            <a:r>
              <a:rPr lang="ar-DZ" sz="3200" b="1" i="1" dirty="0" smtClean="0">
                <a:latin typeface="Andalus" pitchFamily="18" charset="-78"/>
                <a:cs typeface="Andalus" pitchFamily="18" charset="-78"/>
              </a:rPr>
              <a:t>المطلب </a:t>
            </a:r>
            <a:r>
              <a:rPr lang="ar-DZ" sz="3200" b="1" i="1" dirty="0">
                <a:latin typeface="Andalus" pitchFamily="18" charset="-78"/>
                <a:cs typeface="Andalus" pitchFamily="18" charset="-78"/>
              </a:rPr>
              <a:t>الثاني: طرق </a:t>
            </a:r>
            <a:r>
              <a:rPr lang="ar-DZ" sz="3200" b="1" i="1" dirty="0" smtClean="0">
                <a:latin typeface="Andalus" pitchFamily="18" charset="-78"/>
                <a:cs typeface="Andalus" pitchFamily="18" charset="-78"/>
              </a:rPr>
              <a:t>فحص وتقييم  نظام </a:t>
            </a:r>
            <a:r>
              <a:rPr lang="ar-DZ" sz="3200" b="1" i="1" dirty="0">
                <a:latin typeface="Andalus" pitchFamily="18" charset="-78"/>
                <a:cs typeface="Andalus" pitchFamily="18" charset="-78"/>
              </a:rPr>
              <a:t>الرقابة </a:t>
            </a:r>
            <a:r>
              <a:rPr lang="ar-DZ" sz="3200" b="1" i="1" dirty="0" smtClean="0">
                <a:latin typeface="Andalus" pitchFamily="18" charset="-78"/>
                <a:cs typeface="Andalus" pitchFamily="18" charset="-78"/>
              </a:rPr>
              <a:t>الداخلية</a:t>
            </a:r>
            <a:endParaRPr lang="fr-FR" sz="3200" b="1" i="1" dirty="0" smtClean="0">
              <a:latin typeface="Andalus" pitchFamily="18" charset="-78"/>
              <a:cs typeface="Andalus" pitchFamily="18" charset="-78"/>
            </a:endParaRPr>
          </a:p>
          <a:p>
            <a:pPr algn="r"/>
            <a:r>
              <a:rPr lang="ar-DZ" sz="3200" b="1" i="1" dirty="0" smtClean="0">
                <a:latin typeface="Andalus" pitchFamily="18" charset="-78"/>
                <a:cs typeface="Andalus" pitchFamily="18" charset="-78"/>
              </a:rPr>
              <a:t>المطلب الثالث: </a:t>
            </a:r>
            <a:r>
              <a:rPr lang="ar-DZ" sz="3200" b="1" i="1" dirty="0">
                <a:latin typeface="Andalus" pitchFamily="18" charset="-78"/>
                <a:cs typeface="Andalus" pitchFamily="18" charset="-78"/>
              </a:rPr>
              <a:t>أثر تقييم نظام الرقابة الداخلية على تصميم برنامج </a:t>
            </a:r>
            <a:r>
              <a:rPr lang="ar-DZ" sz="3200" b="1" i="1" dirty="0" smtClean="0">
                <a:latin typeface="Andalus" pitchFamily="18" charset="-78"/>
                <a:cs typeface="Andalus" pitchFamily="18" charset="-78"/>
              </a:rPr>
              <a:t>                مراجعة </a:t>
            </a:r>
          </a:p>
          <a:p>
            <a:pPr algn="r"/>
            <a:r>
              <a:rPr lang="ar-DZ" sz="3200" b="1" i="1" dirty="0" smtClean="0">
                <a:solidFill>
                  <a:schemeClr val="bg1">
                    <a:lumMod val="95000"/>
                    <a:lumOff val="5000"/>
                  </a:schemeClr>
                </a:solidFill>
                <a:latin typeface="Andalus" pitchFamily="18" charset="-78"/>
                <a:cs typeface="Andalus" pitchFamily="18" charset="-78"/>
              </a:rPr>
              <a:t>         </a:t>
            </a:r>
            <a:r>
              <a:rPr lang="ar-DZ" sz="2800" b="1" i="1" dirty="0" smtClean="0">
                <a:solidFill>
                  <a:schemeClr val="bg1">
                    <a:lumMod val="95000"/>
                    <a:lumOff val="5000"/>
                  </a:schemeClr>
                </a:solidFill>
                <a:latin typeface="Andalus" pitchFamily="18" charset="-78"/>
                <a:cs typeface="Andalus" pitchFamily="18" charset="-78"/>
              </a:rPr>
              <a:t>                         </a:t>
            </a:r>
            <a:r>
              <a:rPr lang="ar-DZ" sz="4000" b="1" i="1" dirty="0" smtClean="0">
                <a:solidFill>
                  <a:srgbClr val="002060"/>
                </a:solidFill>
                <a:latin typeface="Andalus" pitchFamily="18" charset="-78"/>
                <a:cs typeface="Andalus" pitchFamily="18" charset="-78"/>
              </a:rPr>
              <a:t>الخاتمة</a:t>
            </a:r>
            <a:endParaRPr lang="ar-DZ" sz="4000" b="1" i="1" dirty="0">
              <a:solidFill>
                <a:srgbClr val="002060"/>
              </a:solidFill>
              <a:latin typeface="Andalus" pitchFamily="18" charset="-78"/>
              <a:cs typeface="Andalus" pitchFamily="18" charset="-78"/>
            </a:endParaRPr>
          </a:p>
          <a:p>
            <a:endParaRPr lang="fr-FR" sz="2400" dirty="0">
              <a:latin typeface="Andalus" pitchFamily="18" charset="-78"/>
              <a:cs typeface="Andalus" pitchFamily="18" charset="-78"/>
            </a:endParaRPr>
          </a:p>
        </p:txBody>
      </p:sp>
    </p:spTree>
    <p:extLst>
      <p:ext uri="{BB962C8B-B14F-4D97-AF65-F5344CB8AC3E}">
        <p14:creationId xmlns:p14="http://schemas.microsoft.com/office/powerpoint/2010/main" val="3795720694"/>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ctrTitle"/>
          </p:nvPr>
        </p:nvSpPr>
        <p:spPr>
          <a:xfrm>
            <a:off x="457200" y="-747464"/>
            <a:ext cx="8305800" cy="72008"/>
          </a:xfrm>
        </p:spPr>
        <p:txBody>
          <a:bodyPr>
            <a:normAutofit fontScale="90000"/>
          </a:bodyPr>
          <a:lstStyle/>
          <a:p>
            <a:endParaRPr lang="fr-FR" dirty="0"/>
          </a:p>
        </p:txBody>
      </p:sp>
      <p:sp>
        <p:nvSpPr>
          <p:cNvPr id="2" name="Sous-titre 1"/>
          <p:cNvSpPr>
            <a:spLocks noGrp="1"/>
          </p:cNvSpPr>
          <p:nvPr>
            <p:ph type="subTitle" idx="1"/>
          </p:nvPr>
        </p:nvSpPr>
        <p:spPr>
          <a:xfrm>
            <a:off x="179512" y="1196752"/>
            <a:ext cx="8784976" cy="5328592"/>
          </a:xfrm>
        </p:spPr>
        <p:txBody>
          <a:bodyPr>
            <a:normAutofit fontScale="92500" lnSpcReduction="10000"/>
          </a:bodyPr>
          <a:lstStyle/>
          <a:p>
            <a:r>
              <a:rPr lang="ar-DZ" sz="6000" b="1" dirty="0" smtClean="0">
                <a:solidFill>
                  <a:srgbClr val="002060"/>
                </a:solidFill>
                <a:latin typeface="Andalus" pitchFamily="18" charset="-78"/>
                <a:cs typeface="Andalus" pitchFamily="18" charset="-78"/>
              </a:rPr>
              <a:t>        </a:t>
            </a:r>
            <a:r>
              <a:rPr lang="ar-DZ" sz="6000" u="sng" dirty="0" smtClean="0">
                <a:solidFill>
                  <a:srgbClr val="002060"/>
                </a:solidFill>
                <a:latin typeface="Andalus" pitchFamily="18" charset="-78"/>
                <a:cs typeface="Andalus" pitchFamily="18" charset="-78"/>
              </a:rPr>
              <a:t>مقدمة</a:t>
            </a:r>
            <a:endParaRPr lang="ar-DZ" sz="2800" dirty="0" smtClean="0">
              <a:solidFill>
                <a:srgbClr val="002060"/>
              </a:solidFill>
              <a:latin typeface="Andalus" pitchFamily="18" charset="-78"/>
              <a:cs typeface="Andalus" pitchFamily="18" charset="-78"/>
            </a:endParaRPr>
          </a:p>
          <a:p>
            <a:pPr algn="r"/>
            <a:r>
              <a:rPr lang="ar-DZ" sz="3200" dirty="0" smtClean="0">
                <a:solidFill>
                  <a:schemeClr val="tx1"/>
                </a:solidFill>
                <a:latin typeface="Andalus" pitchFamily="18" charset="-78"/>
                <a:cs typeface="Andalus" pitchFamily="18" charset="-78"/>
              </a:rPr>
              <a:t>                     </a:t>
            </a:r>
            <a:r>
              <a:rPr lang="ar-DZ" sz="2800" dirty="0" smtClean="0">
                <a:solidFill>
                  <a:schemeClr val="tx1"/>
                </a:solidFill>
                <a:latin typeface="Andalus" pitchFamily="18" charset="-78"/>
                <a:cs typeface="Andalus" pitchFamily="18" charset="-78"/>
              </a:rPr>
              <a:t>يقع على عاتق إدارة ا</a:t>
            </a:r>
            <a:r>
              <a:rPr lang="ar-DZ" sz="3200" dirty="0" smtClean="0">
                <a:solidFill>
                  <a:schemeClr val="tx1"/>
                </a:solidFill>
                <a:latin typeface="Andalus" pitchFamily="18" charset="-78"/>
                <a:cs typeface="Andalus" pitchFamily="18" charset="-78"/>
              </a:rPr>
              <a:t>لمؤسسة إقامة نظام سليم للرقابة الداخلية ومن مسؤوليتها</a:t>
            </a:r>
            <a:r>
              <a:rPr lang="ar-DZ" sz="2800" dirty="0" smtClean="0">
                <a:solidFill>
                  <a:schemeClr val="tx1"/>
                </a:solidFill>
                <a:latin typeface="Andalus" pitchFamily="18" charset="-78"/>
                <a:cs typeface="Andalus" pitchFamily="18" charset="-78"/>
              </a:rPr>
              <a:t> المحافظة عليه والتأكد من مدى سلامة تطبيقه, كما أن هناك التزاما قانونيا على  عاتقها بإمساك حسابات منتظمة , كما ينبغي عند تصميم  و تشغيل وتقييم أي نظام للرقابة الداخلية مراعاة الظروف والمحددات المتلازمة   لبعض العناصر  والبنود و العمليات التي تمثل بطبيعتها مجالا للتلاعبات وذلك لتحقيق أهداف النظام السليم الذي يتوفر على  أنواع ,معايير ، مقومات وتحكمه إجراءات محددة.</a:t>
            </a:r>
          </a:p>
          <a:p>
            <a:pPr algn="r"/>
            <a:r>
              <a:rPr lang="ar-DZ" sz="2800" dirty="0">
                <a:solidFill>
                  <a:schemeClr val="tx1"/>
                </a:solidFill>
                <a:latin typeface="Andalus" pitchFamily="18" charset="-78"/>
                <a:cs typeface="Andalus" pitchFamily="18" charset="-78"/>
              </a:rPr>
              <a:t> </a:t>
            </a:r>
            <a:r>
              <a:rPr lang="ar-DZ" sz="2800" dirty="0" smtClean="0">
                <a:solidFill>
                  <a:schemeClr val="tx1"/>
                </a:solidFill>
                <a:latin typeface="Andalus" pitchFamily="18" charset="-78"/>
                <a:cs typeface="Andalus" pitchFamily="18" charset="-78"/>
              </a:rPr>
              <a:t>          تعتبر الرقابة الداخلية نقطة الانطلاق التي يرتكز عليها المراجع عند اعداده لبرنامج المراجعة, وتحديد الاختبارات التي سيقوم بها , و الفحوص التي ستكون مجالا لتطبيق إجراءات </a:t>
            </a:r>
            <a:r>
              <a:rPr lang="ar-DZ" sz="3200" dirty="0" smtClean="0">
                <a:solidFill>
                  <a:schemeClr val="tx1"/>
                </a:solidFill>
                <a:latin typeface="Andalus" pitchFamily="18" charset="-78"/>
                <a:cs typeface="Andalus" pitchFamily="18" charset="-78"/>
              </a:rPr>
              <a:t>المراجعة , </a:t>
            </a:r>
          </a:p>
          <a:p>
            <a:pPr algn="r"/>
            <a:r>
              <a:rPr lang="ar-DZ" sz="3200" b="1" dirty="0">
                <a:solidFill>
                  <a:schemeClr val="tx1"/>
                </a:solidFill>
                <a:latin typeface="Andalus" pitchFamily="18" charset="-78"/>
                <a:cs typeface="Andalus" pitchFamily="18" charset="-78"/>
              </a:rPr>
              <a:t> </a:t>
            </a:r>
            <a:r>
              <a:rPr lang="ar-DZ" sz="3200" b="1" dirty="0" smtClean="0">
                <a:solidFill>
                  <a:schemeClr val="tx1"/>
                </a:solidFill>
                <a:latin typeface="Andalus" pitchFamily="18" charset="-78"/>
                <a:cs typeface="Andalus" pitchFamily="18" charset="-78"/>
              </a:rPr>
              <a:t>  </a:t>
            </a:r>
            <a:r>
              <a:rPr lang="ar-DZ" sz="5400" b="1" dirty="0" smtClean="0">
                <a:latin typeface="Andalus" pitchFamily="18" charset="-78"/>
                <a:cs typeface="Andalus" pitchFamily="18" charset="-78"/>
              </a:rPr>
              <a:t>  </a:t>
            </a:r>
            <a:endParaRPr lang="fr-FR" sz="5400" b="1" dirty="0">
              <a:latin typeface="Andalus" pitchFamily="18" charset="-78"/>
              <a:cs typeface="Andalus" pitchFamily="18" charset="-78"/>
            </a:endParaRPr>
          </a:p>
        </p:txBody>
      </p:sp>
    </p:spTree>
    <p:extLst>
      <p:ext uri="{BB962C8B-B14F-4D97-AF65-F5344CB8AC3E}">
        <p14:creationId xmlns:p14="http://schemas.microsoft.com/office/powerpoint/2010/main" val="2123695552"/>
      </p:ext>
    </p:extLst>
  </p:cSld>
  <p:clrMapOvr>
    <a:masterClrMapping/>
  </p:clrMapOvr>
  <p:transition spd="slow">
    <p:push dir="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ctrTitle"/>
          </p:nvPr>
        </p:nvSpPr>
        <p:spPr>
          <a:xfrm>
            <a:off x="838200" y="-2403648"/>
            <a:ext cx="8305800" cy="1981200"/>
          </a:xfrm>
        </p:spPr>
        <p:txBody>
          <a:bodyPr/>
          <a:lstStyle/>
          <a:p>
            <a:endParaRPr lang="fr-FR" dirty="0"/>
          </a:p>
        </p:txBody>
      </p:sp>
      <p:sp>
        <p:nvSpPr>
          <p:cNvPr id="2" name="Sous-titre 1"/>
          <p:cNvSpPr>
            <a:spLocks noGrp="1"/>
          </p:cNvSpPr>
          <p:nvPr>
            <p:ph type="subTitle" idx="1"/>
          </p:nvPr>
        </p:nvSpPr>
        <p:spPr>
          <a:xfrm>
            <a:off x="0" y="1628800"/>
            <a:ext cx="9144000" cy="5229200"/>
          </a:xfrm>
        </p:spPr>
        <p:txBody>
          <a:bodyPr/>
          <a:lstStyle/>
          <a:p>
            <a:r>
              <a:rPr lang="ar-DZ" sz="2800" b="1" i="1" dirty="0">
                <a:solidFill>
                  <a:schemeClr val="tx1"/>
                </a:solidFill>
                <a:latin typeface="Andalus" pitchFamily="18" charset="-78"/>
                <a:cs typeface="Andalus" pitchFamily="18" charset="-78"/>
              </a:rPr>
              <a:t> </a:t>
            </a:r>
            <a:r>
              <a:rPr lang="ar-DZ" sz="2800" b="1" dirty="0">
                <a:latin typeface="Andalus" pitchFamily="18" charset="-78"/>
                <a:cs typeface="Andalus" pitchFamily="18" charset="-78"/>
              </a:rPr>
              <a:t>كما ان</a:t>
            </a:r>
            <a:r>
              <a:rPr lang="ar-DZ" sz="2800" b="1" i="1" dirty="0" smtClean="0">
                <a:solidFill>
                  <a:schemeClr val="tx1"/>
                </a:solidFill>
                <a:latin typeface="Andalus" pitchFamily="18" charset="-78"/>
                <a:cs typeface="Andalus" pitchFamily="18" charset="-78"/>
              </a:rPr>
              <a:t>  </a:t>
            </a:r>
            <a:r>
              <a:rPr lang="ar-DZ" sz="2800" b="1" dirty="0">
                <a:solidFill>
                  <a:schemeClr val="tx1"/>
                </a:solidFill>
                <a:latin typeface="Andalus" pitchFamily="18" charset="-78"/>
                <a:cs typeface="Andalus" pitchFamily="18" charset="-78"/>
              </a:rPr>
              <a:t>ضعف </a:t>
            </a:r>
            <a:r>
              <a:rPr lang="ar-DZ" sz="2800" b="1" dirty="0" smtClean="0">
                <a:solidFill>
                  <a:schemeClr val="tx1"/>
                </a:solidFill>
                <a:latin typeface="Andalus" pitchFamily="18" charset="-78"/>
                <a:cs typeface="Andalus" pitchFamily="18" charset="-78"/>
              </a:rPr>
              <a:t> أو  قوة  نظام  الرقابة  الداخلية لا  يحدد </a:t>
            </a:r>
            <a:r>
              <a:rPr lang="ar-DZ" sz="2800" b="1" dirty="0">
                <a:solidFill>
                  <a:schemeClr val="tx1"/>
                </a:solidFill>
                <a:latin typeface="Andalus" pitchFamily="18" charset="-78"/>
                <a:cs typeface="Andalus" pitchFamily="18" charset="-78"/>
              </a:rPr>
              <a:t>فقط </a:t>
            </a:r>
            <a:r>
              <a:rPr lang="ar-DZ" sz="2800" b="1" dirty="0" smtClean="0">
                <a:solidFill>
                  <a:schemeClr val="tx1"/>
                </a:solidFill>
                <a:latin typeface="Andalus" pitchFamily="18" charset="-78"/>
                <a:cs typeface="Andalus" pitchFamily="18" charset="-78"/>
              </a:rPr>
              <a:t> طبيعة </a:t>
            </a:r>
            <a:r>
              <a:rPr lang="ar-DZ" sz="2800" b="1" dirty="0">
                <a:solidFill>
                  <a:schemeClr val="tx1"/>
                </a:solidFill>
                <a:latin typeface="Andalus" pitchFamily="18" charset="-78"/>
                <a:cs typeface="Andalus" pitchFamily="18" charset="-78"/>
              </a:rPr>
              <a:t>الحصول </a:t>
            </a:r>
            <a:r>
              <a:rPr lang="ar-DZ" sz="2800" b="1" dirty="0" smtClean="0">
                <a:solidFill>
                  <a:schemeClr val="tx1"/>
                </a:solidFill>
                <a:latin typeface="Andalus" pitchFamily="18" charset="-78"/>
                <a:cs typeface="Andalus" pitchFamily="18" charset="-78"/>
              </a:rPr>
              <a:t> على  أدلة  الإثبات  في عملية  المراجعة</a:t>
            </a:r>
            <a:r>
              <a:rPr lang="ar-DZ" sz="2800" b="1" dirty="0">
                <a:solidFill>
                  <a:schemeClr val="tx1"/>
                </a:solidFill>
                <a:latin typeface="Andalus" pitchFamily="18" charset="-78"/>
                <a:cs typeface="Andalus" pitchFamily="18" charset="-78"/>
              </a:rPr>
              <a:t>, </a:t>
            </a:r>
            <a:r>
              <a:rPr lang="ar-DZ" sz="2800" b="1" dirty="0" smtClean="0">
                <a:solidFill>
                  <a:schemeClr val="tx1"/>
                </a:solidFill>
                <a:latin typeface="Andalus" pitchFamily="18" charset="-78"/>
                <a:cs typeface="Andalus" pitchFamily="18" charset="-78"/>
              </a:rPr>
              <a:t> وإنما </a:t>
            </a:r>
            <a:r>
              <a:rPr lang="ar-DZ" sz="2800" b="1" dirty="0">
                <a:solidFill>
                  <a:schemeClr val="tx1"/>
                </a:solidFill>
                <a:latin typeface="Andalus" pitchFamily="18" charset="-78"/>
                <a:cs typeface="Andalus" pitchFamily="18" charset="-78"/>
              </a:rPr>
              <a:t>يحدد </a:t>
            </a:r>
            <a:r>
              <a:rPr lang="ar-DZ" sz="2800" b="1" dirty="0" smtClean="0">
                <a:solidFill>
                  <a:schemeClr val="tx1"/>
                </a:solidFill>
                <a:latin typeface="Andalus" pitchFamily="18" charset="-78"/>
                <a:cs typeface="Andalus" pitchFamily="18" charset="-78"/>
              </a:rPr>
              <a:t> ايضا </a:t>
            </a:r>
            <a:r>
              <a:rPr lang="ar-DZ" sz="2800" b="1" dirty="0">
                <a:solidFill>
                  <a:schemeClr val="tx1"/>
                </a:solidFill>
                <a:latin typeface="Andalus" pitchFamily="18" charset="-78"/>
                <a:cs typeface="Andalus" pitchFamily="18" charset="-78"/>
              </a:rPr>
              <a:t>العمق المطلوب في </a:t>
            </a:r>
            <a:r>
              <a:rPr lang="ar-DZ" sz="2800" b="1" dirty="0" smtClean="0">
                <a:solidFill>
                  <a:schemeClr val="tx1"/>
                </a:solidFill>
                <a:latin typeface="Andalus" pitchFamily="18" charset="-78"/>
                <a:cs typeface="Andalus" pitchFamily="18" charset="-78"/>
              </a:rPr>
              <a:t>  فحص </a:t>
            </a:r>
            <a:r>
              <a:rPr lang="ar-DZ" sz="2800" b="1" dirty="0">
                <a:solidFill>
                  <a:schemeClr val="tx1"/>
                </a:solidFill>
                <a:latin typeface="Andalus" pitchFamily="18" charset="-78"/>
                <a:cs typeface="Andalus" pitchFamily="18" charset="-78"/>
              </a:rPr>
              <a:t>تلك الأدلة </a:t>
            </a:r>
            <a:r>
              <a:rPr lang="ar-DZ" sz="2800" b="1" dirty="0" smtClean="0">
                <a:solidFill>
                  <a:schemeClr val="tx1"/>
                </a:solidFill>
                <a:latin typeface="Andalus" pitchFamily="18" charset="-78"/>
                <a:cs typeface="Andalus" pitchFamily="18" charset="-78"/>
              </a:rPr>
              <a:t>,  </a:t>
            </a:r>
            <a:r>
              <a:rPr lang="ar-DZ" sz="2800" b="1" dirty="0">
                <a:solidFill>
                  <a:schemeClr val="tx1"/>
                </a:solidFill>
                <a:latin typeface="Andalus" pitchFamily="18" charset="-78"/>
                <a:cs typeface="Andalus" pitchFamily="18" charset="-78"/>
              </a:rPr>
              <a:t>ويجب أن يستمر </a:t>
            </a:r>
            <a:r>
              <a:rPr lang="ar-DZ" sz="2800" b="1" dirty="0" smtClean="0">
                <a:solidFill>
                  <a:schemeClr val="tx1"/>
                </a:solidFill>
                <a:latin typeface="Andalus" pitchFamily="18" charset="-78"/>
                <a:cs typeface="Andalus" pitchFamily="18" charset="-78"/>
              </a:rPr>
              <a:t>المراجع </a:t>
            </a:r>
            <a:r>
              <a:rPr lang="ar-DZ" sz="2800" b="1" dirty="0">
                <a:solidFill>
                  <a:schemeClr val="tx1"/>
                </a:solidFill>
                <a:latin typeface="Andalus" pitchFamily="18" charset="-78"/>
                <a:cs typeface="Andalus" pitchFamily="18" charset="-78"/>
              </a:rPr>
              <a:t>في فحص وتقييم   نظام الرقابة </a:t>
            </a:r>
            <a:r>
              <a:rPr lang="ar-DZ" sz="2800" b="1" dirty="0" smtClean="0">
                <a:solidFill>
                  <a:schemeClr val="tx1"/>
                </a:solidFill>
                <a:latin typeface="Andalus" pitchFamily="18" charset="-78"/>
                <a:cs typeface="Andalus" pitchFamily="18" charset="-78"/>
              </a:rPr>
              <a:t>  الداخلية </a:t>
            </a:r>
            <a:r>
              <a:rPr lang="ar-DZ" sz="2800" b="1" dirty="0">
                <a:solidFill>
                  <a:schemeClr val="tx1"/>
                </a:solidFill>
                <a:latin typeface="Andalus" pitchFamily="18" charset="-78"/>
                <a:cs typeface="Andalus" pitchFamily="18" charset="-78"/>
              </a:rPr>
              <a:t>حتى يمكنه من الالمام بالأساليب والإجراءات التي  </a:t>
            </a:r>
            <a:r>
              <a:rPr lang="ar-DZ" sz="2800" b="1" dirty="0" smtClean="0">
                <a:solidFill>
                  <a:schemeClr val="tx1"/>
                </a:solidFill>
                <a:latin typeface="Andalus" pitchFamily="18" charset="-78"/>
                <a:cs typeface="Andalus" pitchFamily="18" charset="-78"/>
              </a:rPr>
              <a:t>تستخدمها   المؤسسة </a:t>
            </a:r>
            <a:r>
              <a:rPr lang="ar-DZ" sz="2800" b="1" dirty="0">
                <a:solidFill>
                  <a:schemeClr val="tx1"/>
                </a:solidFill>
                <a:latin typeface="Andalus" pitchFamily="18" charset="-78"/>
                <a:cs typeface="Andalus" pitchFamily="18" charset="-78"/>
              </a:rPr>
              <a:t>, وإلى  المدى الذي </a:t>
            </a:r>
            <a:r>
              <a:rPr lang="ar-DZ" sz="2800" b="1" dirty="0" smtClean="0">
                <a:solidFill>
                  <a:schemeClr val="tx1"/>
                </a:solidFill>
                <a:latin typeface="Andalus" pitchFamily="18" charset="-78"/>
                <a:cs typeface="Andalus" pitchFamily="18" charset="-78"/>
              </a:rPr>
              <a:t> يزيل </a:t>
            </a:r>
            <a:r>
              <a:rPr lang="ar-DZ" sz="2800" b="1" dirty="0">
                <a:solidFill>
                  <a:schemeClr val="tx1"/>
                </a:solidFill>
                <a:latin typeface="Andalus" pitchFamily="18" charset="-78"/>
                <a:cs typeface="Andalus" pitchFamily="18" charset="-78"/>
              </a:rPr>
              <a:t>أي شك أو تساؤل في ذهنه عن فعالية </a:t>
            </a:r>
            <a:r>
              <a:rPr lang="ar-DZ" sz="2800" b="1" dirty="0" smtClean="0">
                <a:solidFill>
                  <a:schemeClr val="tx1"/>
                </a:solidFill>
                <a:latin typeface="Andalus" pitchFamily="18" charset="-78"/>
                <a:cs typeface="Andalus" pitchFamily="18" charset="-78"/>
              </a:rPr>
              <a:t> وكفاءة </a:t>
            </a:r>
            <a:r>
              <a:rPr lang="ar-DZ" sz="2800" b="1" dirty="0">
                <a:solidFill>
                  <a:schemeClr val="tx1"/>
                </a:solidFill>
                <a:latin typeface="Andalus" pitchFamily="18" charset="-78"/>
                <a:cs typeface="Andalus" pitchFamily="18" charset="-78"/>
              </a:rPr>
              <a:t>النظام.          </a:t>
            </a:r>
          </a:p>
          <a:p>
            <a:pPr algn="r"/>
            <a:r>
              <a:rPr lang="ar-DZ" sz="2400" b="1" dirty="0">
                <a:solidFill>
                  <a:schemeClr val="bg1">
                    <a:lumMod val="95000"/>
                    <a:lumOff val="5000"/>
                  </a:schemeClr>
                </a:solidFill>
                <a:latin typeface="Andalus" pitchFamily="18" charset="-78"/>
                <a:cs typeface="Andalus" pitchFamily="18" charset="-78"/>
              </a:rPr>
              <a:t>      </a:t>
            </a:r>
            <a:r>
              <a:rPr lang="ar-DZ" sz="2800" b="1" i="1" dirty="0" smtClean="0">
                <a:solidFill>
                  <a:schemeClr val="tx1"/>
                </a:solidFill>
                <a:latin typeface="Andalus" pitchFamily="18" charset="-78"/>
                <a:cs typeface="Andalus" pitchFamily="18" charset="-78"/>
              </a:rPr>
              <a:t>إن </a:t>
            </a:r>
            <a:r>
              <a:rPr lang="ar-DZ" sz="2800" b="1" i="1" dirty="0">
                <a:solidFill>
                  <a:schemeClr val="tx1"/>
                </a:solidFill>
                <a:latin typeface="Andalus" pitchFamily="18" charset="-78"/>
                <a:cs typeface="Andalus" pitchFamily="18" charset="-78"/>
              </a:rPr>
              <a:t>أهمية موضوعنا يكمن في طرق فحص وتقييم نظام الرقابة </a:t>
            </a:r>
            <a:r>
              <a:rPr lang="ar-DZ" sz="2800" b="1" i="1" dirty="0" smtClean="0">
                <a:solidFill>
                  <a:schemeClr val="tx1"/>
                </a:solidFill>
                <a:latin typeface="Andalus" pitchFamily="18" charset="-78"/>
                <a:cs typeface="Andalus" pitchFamily="18" charset="-78"/>
              </a:rPr>
              <a:t>                             الداخلية </a:t>
            </a:r>
            <a:r>
              <a:rPr lang="ar-DZ" sz="2800" b="1" i="1" dirty="0">
                <a:solidFill>
                  <a:schemeClr val="tx1"/>
                </a:solidFill>
                <a:latin typeface="Andalus" pitchFamily="18" charset="-78"/>
                <a:cs typeface="Andalus" pitchFamily="18" charset="-78"/>
              </a:rPr>
              <a:t>,ومدى سلامة </a:t>
            </a:r>
            <a:r>
              <a:rPr lang="ar-DZ" sz="2800" b="1" i="1" dirty="0" smtClean="0">
                <a:solidFill>
                  <a:schemeClr val="tx1"/>
                </a:solidFill>
                <a:latin typeface="Andalus" pitchFamily="18" charset="-78"/>
                <a:cs typeface="Andalus" pitchFamily="18" charset="-78"/>
              </a:rPr>
              <a:t>ومصداقية المعلومات </a:t>
            </a:r>
            <a:r>
              <a:rPr lang="ar-DZ" sz="2800" b="1" i="1" dirty="0">
                <a:solidFill>
                  <a:schemeClr val="tx1"/>
                </a:solidFill>
                <a:latin typeface="Andalus" pitchFamily="18" charset="-78"/>
                <a:cs typeface="Andalus" pitchFamily="18" charset="-78"/>
              </a:rPr>
              <a:t>المحاسبية المتواجدة </a:t>
            </a:r>
            <a:r>
              <a:rPr lang="ar-DZ" sz="2800" b="1" i="1" dirty="0" smtClean="0">
                <a:solidFill>
                  <a:schemeClr val="tx1"/>
                </a:solidFill>
                <a:latin typeface="Andalus" pitchFamily="18" charset="-78"/>
                <a:cs typeface="Andalus" pitchFamily="18" charset="-78"/>
              </a:rPr>
              <a:t>في  القوائم </a:t>
            </a:r>
            <a:r>
              <a:rPr lang="ar-DZ" sz="2800" b="1" i="1" dirty="0">
                <a:solidFill>
                  <a:schemeClr val="tx1"/>
                </a:solidFill>
                <a:latin typeface="Andalus" pitchFamily="18" charset="-78"/>
                <a:cs typeface="Andalus" pitchFamily="18" charset="-78"/>
              </a:rPr>
              <a:t>المالية </a:t>
            </a:r>
            <a:r>
              <a:rPr lang="ar-DZ" sz="2800" b="1" i="1" dirty="0" smtClean="0">
                <a:solidFill>
                  <a:schemeClr val="tx1"/>
                </a:solidFill>
                <a:latin typeface="Andalus" pitchFamily="18" charset="-78"/>
                <a:cs typeface="Andalus" pitchFamily="18" charset="-78"/>
              </a:rPr>
              <a:t> الختامية</a:t>
            </a:r>
            <a:r>
              <a:rPr lang="ar-DZ" sz="2800" b="1" i="1" dirty="0">
                <a:solidFill>
                  <a:schemeClr val="tx1"/>
                </a:solidFill>
                <a:latin typeface="Andalus" pitchFamily="18" charset="-78"/>
                <a:cs typeface="Andalus" pitchFamily="18" charset="-78"/>
              </a:rPr>
              <a:t>, إذ تستمد هذه الأخيرة دليل صحتها </a:t>
            </a:r>
            <a:r>
              <a:rPr lang="ar-DZ" sz="2800" b="1" i="1" dirty="0" smtClean="0">
                <a:solidFill>
                  <a:schemeClr val="tx1"/>
                </a:solidFill>
                <a:latin typeface="Andalus" pitchFamily="18" charset="-78"/>
                <a:cs typeface="Andalus" pitchFamily="18" charset="-78"/>
              </a:rPr>
              <a:t>من قوة </a:t>
            </a:r>
            <a:r>
              <a:rPr lang="ar-DZ" sz="2800" b="1" i="1" dirty="0">
                <a:solidFill>
                  <a:schemeClr val="tx1"/>
                </a:solidFill>
                <a:latin typeface="Andalus" pitchFamily="18" charset="-78"/>
                <a:cs typeface="Andalus" pitchFamily="18" charset="-78"/>
              </a:rPr>
              <a:t>وسلامة </a:t>
            </a:r>
            <a:r>
              <a:rPr lang="ar-DZ" sz="2800" b="1" i="1" dirty="0" smtClean="0">
                <a:solidFill>
                  <a:schemeClr val="tx1"/>
                </a:solidFill>
                <a:latin typeface="Andalus" pitchFamily="18" charset="-78"/>
                <a:cs typeface="Andalus" pitchFamily="18" charset="-78"/>
              </a:rPr>
              <a:t>  نظام </a:t>
            </a:r>
            <a:r>
              <a:rPr lang="ar-DZ" sz="2800" b="1" i="1" dirty="0">
                <a:solidFill>
                  <a:schemeClr val="tx1"/>
                </a:solidFill>
                <a:latin typeface="Andalus" pitchFamily="18" charset="-78"/>
                <a:cs typeface="Andalus" pitchFamily="18" charset="-78"/>
              </a:rPr>
              <a:t>الرقابة الداخلية. </a:t>
            </a:r>
            <a:r>
              <a:rPr lang="ar-DZ" sz="2800" b="1" i="1" dirty="0" smtClean="0">
                <a:solidFill>
                  <a:schemeClr val="tx1"/>
                </a:solidFill>
                <a:latin typeface="Andalus" pitchFamily="18" charset="-78"/>
                <a:cs typeface="Andalus" pitchFamily="18" charset="-78"/>
              </a:rPr>
              <a:t>  وهنا </a:t>
            </a:r>
            <a:r>
              <a:rPr lang="ar-DZ" sz="2800" b="1" i="1" dirty="0">
                <a:solidFill>
                  <a:schemeClr val="tx1"/>
                </a:solidFill>
                <a:latin typeface="Andalus" pitchFamily="18" charset="-78"/>
                <a:cs typeface="Andalus" pitchFamily="18" charset="-78"/>
              </a:rPr>
              <a:t>نتوقف عند التساؤل  التالي  ماهي طرق فحص  </a:t>
            </a:r>
            <a:r>
              <a:rPr lang="ar-DZ" sz="2800" b="1" i="1" dirty="0" smtClean="0">
                <a:solidFill>
                  <a:schemeClr val="tx1"/>
                </a:solidFill>
                <a:latin typeface="Andalus" pitchFamily="18" charset="-78"/>
                <a:cs typeface="Andalus" pitchFamily="18" charset="-78"/>
              </a:rPr>
              <a:t>وتقييم </a:t>
            </a:r>
            <a:r>
              <a:rPr lang="ar-DZ" sz="2800" b="1" i="1" dirty="0">
                <a:solidFill>
                  <a:schemeClr val="tx1"/>
                </a:solidFill>
                <a:latin typeface="Andalus" pitchFamily="18" charset="-78"/>
                <a:cs typeface="Andalus" pitchFamily="18" charset="-78"/>
              </a:rPr>
              <a:t>نظام الرقابة الداخلية؟</a:t>
            </a:r>
            <a:endParaRPr lang="fr-FR" sz="2400" dirty="0">
              <a:latin typeface="Andalus" pitchFamily="18" charset="-78"/>
              <a:cs typeface="Andalus" pitchFamily="18" charset="-78"/>
            </a:endParaRPr>
          </a:p>
        </p:txBody>
      </p:sp>
    </p:spTree>
    <p:extLst>
      <p:ext uri="{BB962C8B-B14F-4D97-AF65-F5344CB8AC3E}">
        <p14:creationId xmlns:p14="http://schemas.microsoft.com/office/powerpoint/2010/main" val="2448316487"/>
      </p:ext>
    </p:extLst>
  </p:cSld>
  <p:clrMapOvr>
    <a:masterClrMapping/>
  </p:clrMapOvr>
  <p:transition spd="slow">
    <p:wip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ctrTitle"/>
          </p:nvPr>
        </p:nvSpPr>
        <p:spPr>
          <a:xfrm>
            <a:off x="457200" y="-603448"/>
            <a:ext cx="8305800" cy="45719"/>
          </a:xfrm>
        </p:spPr>
        <p:txBody>
          <a:bodyPr>
            <a:normAutofit fontScale="90000"/>
          </a:bodyPr>
          <a:lstStyle/>
          <a:p>
            <a:endParaRPr lang="fr-FR" dirty="0"/>
          </a:p>
        </p:txBody>
      </p:sp>
      <p:sp>
        <p:nvSpPr>
          <p:cNvPr id="2" name="Sous-titre 1"/>
          <p:cNvSpPr>
            <a:spLocks noGrp="1"/>
          </p:cNvSpPr>
          <p:nvPr>
            <p:ph type="subTitle" idx="1"/>
          </p:nvPr>
        </p:nvSpPr>
        <p:spPr>
          <a:xfrm>
            <a:off x="-5471" y="1052736"/>
            <a:ext cx="9144000" cy="5805264"/>
          </a:xfrm>
        </p:spPr>
        <p:txBody>
          <a:bodyPr/>
          <a:lstStyle/>
          <a:p>
            <a:pPr algn="r"/>
            <a:r>
              <a:rPr lang="ar-DZ" sz="2800" dirty="0" smtClean="0">
                <a:solidFill>
                  <a:srgbClr val="C00000"/>
                </a:solidFill>
                <a:latin typeface="Andalus" pitchFamily="18" charset="-78"/>
                <a:cs typeface="Andalus" pitchFamily="18" charset="-78"/>
              </a:rPr>
              <a:t>                   </a:t>
            </a:r>
            <a:r>
              <a:rPr lang="ar-DZ" sz="2800" b="1" dirty="0" smtClean="0">
                <a:solidFill>
                  <a:srgbClr val="C00000"/>
                </a:solidFill>
                <a:latin typeface="Andalus" pitchFamily="18" charset="-78"/>
                <a:cs typeface="Andalus" pitchFamily="18" charset="-78"/>
              </a:rPr>
              <a:t>المبحث الأول:  ماهية نظام الرقابة الداخلية</a:t>
            </a:r>
            <a:r>
              <a:rPr lang="ar-DZ" sz="2800" dirty="0" smtClean="0">
                <a:solidFill>
                  <a:srgbClr val="C00000"/>
                </a:solidFill>
                <a:latin typeface="Andalus" pitchFamily="18" charset="-78"/>
                <a:cs typeface="Andalus" pitchFamily="18" charset="-78"/>
              </a:rPr>
              <a:t>                     </a:t>
            </a:r>
            <a:r>
              <a:rPr lang="ar-DZ" sz="3200" dirty="0" smtClean="0">
                <a:solidFill>
                  <a:srgbClr val="C00000"/>
                </a:solidFill>
                <a:latin typeface="Andalus" pitchFamily="18" charset="-78"/>
                <a:cs typeface="Andalus" pitchFamily="18" charset="-78"/>
              </a:rPr>
              <a:t>             </a:t>
            </a:r>
            <a:r>
              <a:rPr lang="ar-DZ" sz="2800" dirty="0" smtClean="0">
                <a:solidFill>
                  <a:srgbClr val="C00000"/>
                </a:solidFill>
                <a:latin typeface="Andalus" pitchFamily="18" charset="-78"/>
                <a:cs typeface="Andalus" pitchFamily="18" charset="-78"/>
              </a:rPr>
              <a:t>  </a:t>
            </a:r>
            <a:r>
              <a:rPr lang="ar-DZ" sz="2800" b="1" dirty="0" smtClean="0">
                <a:solidFill>
                  <a:schemeClr val="bg1">
                    <a:lumMod val="95000"/>
                    <a:lumOff val="5000"/>
                  </a:schemeClr>
                </a:solidFill>
                <a:latin typeface="Andalus" pitchFamily="18" charset="-78"/>
                <a:cs typeface="Andalus" pitchFamily="18" charset="-78"/>
              </a:rPr>
              <a:t>المطلب الأول:  مفهوم نظام الرقابة الداخلية</a:t>
            </a:r>
          </a:p>
          <a:p>
            <a:pPr algn="r"/>
            <a:r>
              <a:rPr lang="ar-DZ" sz="2400" dirty="0" smtClean="0">
                <a:solidFill>
                  <a:schemeClr val="bg1">
                    <a:lumMod val="95000"/>
                    <a:lumOff val="5000"/>
                  </a:schemeClr>
                </a:solidFill>
                <a:latin typeface="Andalus" pitchFamily="18" charset="-78"/>
                <a:cs typeface="Andalus" pitchFamily="18" charset="-78"/>
              </a:rPr>
              <a:t>   </a:t>
            </a:r>
            <a:r>
              <a:rPr lang="ar-DZ" sz="2800" dirty="0" smtClean="0">
                <a:solidFill>
                  <a:schemeClr val="tx1"/>
                </a:solidFill>
                <a:latin typeface="Andalus" pitchFamily="18" charset="-78"/>
                <a:cs typeface="Andalus" pitchFamily="18" charset="-78"/>
              </a:rPr>
              <a:t>تعددت التعاريف التي اهتمت بنظام الرقابة الداخلية بسبب التطور الذي عرفه واختلاف المعرفين له, إلا أننا سنورد مجموعة من التعاريف الاكاديمية التي يمكن اعتمادها والأخذ بها .</a:t>
            </a:r>
          </a:p>
          <a:p>
            <a:pPr algn="r"/>
            <a:r>
              <a:rPr lang="ar-DZ" sz="2800" dirty="0">
                <a:solidFill>
                  <a:schemeClr val="tx1"/>
                </a:solidFill>
                <a:latin typeface="Andalus" pitchFamily="18" charset="-78"/>
                <a:cs typeface="Andalus" pitchFamily="18" charset="-78"/>
              </a:rPr>
              <a:t> </a:t>
            </a:r>
            <a:r>
              <a:rPr lang="ar-DZ" sz="2800" dirty="0" smtClean="0">
                <a:solidFill>
                  <a:schemeClr val="tx1"/>
                </a:solidFill>
                <a:latin typeface="Andalus" pitchFamily="18" charset="-78"/>
                <a:cs typeface="Andalus" pitchFamily="18" charset="-78"/>
              </a:rPr>
              <a:t> 1-تعريف منظمة الخبراء المحاسبين والمحاسبين المعتمدين الفرنسية نظام      الرقابة الداخلية هو مجموعة الضمانات التي تساعد على تحكم في المؤسسة</a:t>
            </a:r>
          </a:p>
          <a:p>
            <a:pPr algn="r"/>
            <a:r>
              <a:rPr lang="ar-DZ" sz="2800" dirty="0">
                <a:solidFill>
                  <a:schemeClr val="tx1"/>
                </a:solidFill>
                <a:latin typeface="Andalus" pitchFamily="18" charset="-78"/>
                <a:cs typeface="Andalus" pitchFamily="18" charset="-78"/>
              </a:rPr>
              <a:t> </a:t>
            </a:r>
            <a:r>
              <a:rPr lang="ar-DZ" sz="2800" dirty="0" smtClean="0">
                <a:solidFill>
                  <a:schemeClr val="tx1"/>
                </a:solidFill>
                <a:latin typeface="Andalus" pitchFamily="18" charset="-78"/>
                <a:cs typeface="Andalus" pitchFamily="18" charset="-78"/>
              </a:rPr>
              <a:t> من اجل تحقيق الهدف المتعلق بضمان الحماية , والإبقاء على الأصول ونوعية   المعلومات , وتطبيق تعليمات الإدارة وتحسين الأداء , ويبرز ذلك بالتنظيم   وتطبيق طرق وإجراءات نشاطات المؤسسة من اجل الإبقاء على دوام العناصر      السابقة .</a:t>
            </a:r>
          </a:p>
          <a:p>
            <a:pPr algn="r"/>
            <a:r>
              <a:rPr lang="ar-DZ" sz="2800" dirty="0" smtClean="0">
                <a:solidFill>
                  <a:schemeClr val="tx1"/>
                </a:solidFill>
                <a:latin typeface="Andalus" pitchFamily="18" charset="-78"/>
                <a:cs typeface="Andalus" pitchFamily="18" charset="-78"/>
              </a:rPr>
              <a:t>2-تعريف لجنة طرق المراجعة المنبثقة عن المعهد الأمريكي للمحاسبين القانونيين</a:t>
            </a:r>
          </a:p>
          <a:p>
            <a:pPr algn="r"/>
            <a:r>
              <a:rPr lang="ar-DZ" sz="2400" dirty="0">
                <a:solidFill>
                  <a:schemeClr val="tx1"/>
                </a:solidFill>
                <a:latin typeface="Andalus" pitchFamily="18" charset="-78"/>
                <a:cs typeface="Andalus" pitchFamily="18" charset="-78"/>
              </a:rPr>
              <a:t> </a:t>
            </a:r>
            <a:r>
              <a:rPr lang="ar-DZ" sz="2400" dirty="0" smtClean="0">
                <a:solidFill>
                  <a:schemeClr val="tx1"/>
                </a:solidFill>
                <a:latin typeface="Andalus" pitchFamily="18" charset="-78"/>
                <a:cs typeface="Andalus" pitchFamily="18" charset="-78"/>
              </a:rPr>
              <a:t>  </a:t>
            </a:r>
            <a:r>
              <a:rPr lang="ar-DZ" sz="2400" dirty="0" smtClean="0">
                <a:solidFill>
                  <a:schemeClr val="bg1">
                    <a:lumMod val="95000"/>
                    <a:lumOff val="5000"/>
                  </a:schemeClr>
                </a:solidFill>
                <a:latin typeface="Andalus" pitchFamily="18" charset="-78"/>
                <a:cs typeface="Andalus" pitchFamily="18" charset="-78"/>
              </a:rPr>
              <a:t>       </a:t>
            </a:r>
            <a:endParaRPr lang="fr-FR" sz="2400" dirty="0">
              <a:solidFill>
                <a:schemeClr val="bg1">
                  <a:lumMod val="95000"/>
                  <a:lumOff val="5000"/>
                </a:schemeClr>
              </a:solidFill>
              <a:latin typeface="Andalus" pitchFamily="18" charset="-78"/>
              <a:cs typeface="Andalus" pitchFamily="18" charset="-78"/>
            </a:endParaRPr>
          </a:p>
        </p:txBody>
      </p:sp>
    </p:spTree>
    <p:extLst>
      <p:ext uri="{BB962C8B-B14F-4D97-AF65-F5344CB8AC3E}">
        <p14:creationId xmlns:p14="http://schemas.microsoft.com/office/powerpoint/2010/main" val="3978240085"/>
      </p:ext>
    </p:extLst>
  </p:cSld>
  <p:clrMapOvr>
    <a:masterClrMapping/>
  </p:clrMapOvr>
  <p:transition spd="slow">
    <p:randomBar dir="ver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ctrTitle"/>
          </p:nvPr>
        </p:nvSpPr>
        <p:spPr>
          <a:xfrm>
            <a:off x="457200" y="-891480"/>
            <a:ext cx="8305800" cy="288032"/>
          </a:xfrm>
        </p:spPr>
        <p:txBody>
          <a:bodyPr>
            <a:normAutofit fontScale="90000"/>
          </a:bodyPr>
          <a:lstStyle/>
          <a:p>
            <a:endParaRPr lang="fr-FR"/>
          </a:p>
        </p:txBody>
      </p:sp>
      <p:sp>
        <p:nvSpPr>
          <p:cNvPr id="2" name="Sous-titre 1"/>
          <p:cNvSpPr>
            <a:spLocks noGrp="1"/>
          </p:cNvSpPr>
          <p:nvPr>
            <p:ph type="subTitle" idx="1"/>
          </p:nvPr>
        </p:nvSpPr>
        <p:spPr>
          <a:xfrm>
            <a:off x="0" y="1052736"/>
            <a:ext cx="9144000" cy="5805264"/>
          </a:xfrm>
        </p:spPr>
        <p:txBody>
          <a:bodyPr/>
          <a:lstStyle/>
          <a:p>
            <a:pPr algn="r"/>
            <a:r>
              <a:rPr lang="ar-DZ" sz="2800" dirty="0" smtClean="0">
                <a:solidFill>
                  <a:schemeClr val="tx1"/>
                </a:solidFill>
                <a:latin typeface="Andalus" pitchFamily="18" charset="-78"/>
                <a:cs typeface="Andalus" pitchFamily="18" charset="-78"/>
              </a:rPr>
              <a:t>تشمل </a:t>
            </a:r>
            <a:r>
              <a:rPr lang="ar-DZ" sz="2800" dirty="0">
                <a:solidFill>
                  <a:schemeClr val="tx1"/>
                </a:solidFill>
                <a:latin typeface="Andalus" pitchFamily="18" charset="-78"/>
                <a:cs typeface="Andalus" pitchFamily="18" charset="-78"/>
              </a:rPr>
              <a:t>الرقابة الداخلية , الخطة التنظيمية ووسائل التنسيق والقياس المتبعة في </a:t>
            </a:r>
            <a:r>
              <a:rPr lang="ar-DZ" sz="2800" dirty="0" smtClean="0">
                <a:solidFill>
                  <a:schemeClr val="tx1"/>
                </a:solidFill>
                <a:latin typeface="Andalus" pitchFamily="18" charset="-78"/>
                <a:cs typeface="Andalus" pitchFamily="18" charset="-78"/>
              </a:rPr>
              <a:t>المؤسسة </a:t>
            </a:r>
            <a:r>
              <a:rPr lang="ar-DZ" sz="2800" dirty="0">
                <a:solidFill>
                  <a:schemeClr val="tx1"/>
                </a:solidFill>
                <a:latin typeface="Andalus" pitchFamily="18" charset="-78"/>
                <a:cs typeface="Andalus" pitchFamily="18" charset="-78"/>
              </a:rPr>
              <a:t>بهدف حماية أصولها و ضبط ومراجعة البيانات المحاسبية والتأكد من دقتها ومدى الاعتماد عليها وزيادة الكفاءة الإنتاجية, وتشجيع العاملين للتمسك بالسياسات الإدارية الموضوعة.</a:t>
            </a:r>
          </a:p>
          <a:p>
            <a:pPr algn="r"/>
            <a:r>
              <a:rPr lang="ar-DZ" sz="2800" dirty="0">
                <a:solidFill>
                  <a:schemeClr val="tx1"/>
                </a:solidFill>
                <a:latin typeface="Andalus" pitchFamily="18" charset="-78"/>
                <a:cs typeface="Andalus" pitchFamily="18" charset="-78"/>
              </a:rPr>
              <a:t>3-تعريف الهيئة الدولية لتطبيق </a:t>
            </a:r>
            <a:r>
              <a:rPr lang="ar-DZ" sz="2800" dirty="0" smtClean="0">
                <a:solidFill>
                  <a:schemeClr val="tx1"/>
                </a:solidFill>
                <a:latin typeface="Andalus" pitchFamily="18" charset="-78"/>
                <a:cs typeface="Andalus" pitchFamily="18" charset="-78"/>
              </a:rPr>
              <a:t>المراجعة طبقا لنص المعيار الدولي رقم 400 الخاص بالرقابة الداخلية «يحتوي نظام الرقابة الداخلية على الخطة التنظيمية , مجموعة الطرق والإجراءات المطبقة من طرف الإدارة  بغية دعم الأهداف المرسومة لضمان إمكانية السير المنظم والفعال للأعمال»</a:t>
            </a:r>
          </a:p>
          <a:p>
            <a:pPr algn="r"/>
            <a:r>
              <a:rPr lang="ar-DZ" sz="2800" dirty="0">
                <a:solidFill>
                  <a:schemeClr val="tx1"/>
                </a:solidFill>
                <a:latin typeface="Andalus" pitchFamily="18" charset="-78"/>
                <a:cs typeface="Andalus" pitchFamily="18" charset="-78"/>
              </a:rPr>
              <a:t> كما  يمكن إدراج بعض التعاريف المنبثقة والمكملة لها والمتمثلة في </a:t>
            </a:r>
          </a:p>
          <a:p>
            <a:pPr algn="r"/>
            <a:r>
              <a:rPr lang="ar-DZ" sz="2800" dirty="0">
                <a:solidFill>
                  <a:schemeClr val="tx1"/>
                </a:solidFill>
                <a:latin typeface="Andalus" pitchFamily="18" charset="-78"/>
                <a:cs typeface="Andalus" pitchFamily="18" charset="-78"/>
              </a:rPr>
              <a:t>   -نظام الرقابة الداخلية, هو عملية تتضمن وضع نظام دقيق للمعلومات يتيح التأكد </a:t>
            </a:r>
            <a:r>
              <a:rPr lang="ar-DZ" sz="2800" dirty="0" smtClean="0">
                <a:solidFill>
                  <a:schemeClr val="tx1"/>
                </a:solidFill>
                <a:latin typeface="Andalus" pitchFamily="18" charset="-78"/>
                <a:cs typeface="Andalus" pitchFamily="18" charset="-78"/>
              </a:rPr>
              <a:t>بشكل دائم </a:t>
            </a:r>
            <a:r>
              <a:rPr lang="ar-DZ" sz="2800" dirty="0">
                <a:solidFill>
                  <a:schemeClr val="tx1"/>
                </a:solidFill>
                <a:latin typeface="Andalus" pitchFamily="18" charset="-78"/>
                <a:cs typeface="Andalus" pitchFamily="18" charset="-78"/>
              </a:rPr>
              <a:t>أن العمليات تتم حسب الخطة الموضوعية , ويقوم هذا النظام على وجود بيانات مرتدة </a:t>
            </a:r>
            <a:r>
              <a:rPr lang="ar-DZ" sz="2800" dirty="0" smtClean="0">
                <a:solidFill>
                  <a:schemeClr val="tx1"/>
                </a:solidFill>
                <a:latin typeface="Andalus" pitchFamily="18" charset="-78"/>
                <a:cs typeface="Andalus" pitchFamily="18" charset="-78"/>
              </a:rPr>
              <a:t>دائمة </a:t>
            </a:r>
            <a:r>
              <a:rPr lang="ar-DZ" sz="2800" dirty="0">
                <a:solidFill>
                  <a:schemeClr val="tx1"/>
                </a:solidFill>
                <a:latin typeface="Andalus" pitchFamily="18" charset="-78"/>
                <a:cs typeface="Andalus" pitchFamily="18" charset="-78"/>
              </a:rPr>
              <a:t>عن الأداء الفعلي ويتم مقارنتها بالخطة الموضوعة</a:t>
            </a:r>
            <a:r>
              <a:rPr lang="ar-DZ" sz="2800" dirty="0"/>
              <a:t>.     </a:t>
            </a:r>
            <a:endParaRPr lang="fr-FR" sz="2800" dirty="0"/>
          </a:p>
        </p:txBody>
      </p:sp>
    </p:spTree>
    <p:extLst>
      <p:ext uri="{BB962C8B-B14F-4D97-AF65-F5344CB8AC3E}">
        <p14:creationId xmlns:p14="http://schemas.microsoft.com/office/powerpoint/2010/main" val="27257140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ctrTitle"/>
          </p:nvPr>
        </p:nvSpPr>
        <p:spPr>
          <a:xfrm>
            <a:off x="323528" y="-2547664"/>
            <a:ext cx="8305800" cy="1995268"/>
          </a:xfrm>
        </p:spPr>
        <p:txBody>
          <a:bodyPr/>
          <a:lstStyle/>
          <a:p>
            <a:endParaRPr lang="fr-FR" dirty="0"/>
          </a:p>
        </p:txBody>
      </p:sp>
      <p:sp>
        <p:nvSpPr>
          <p:cNvPr id="2" name="Sous-titre 1"/>
          <p:cNvSpPr>
            <a:spLocks noGrp="1"/>
          </p:cNvSpPr>
          <p:nvPr>
            <p:ph type="subTitle" idx="1"/>
          </p:nvPr>
        </p:nvSpPr>
        <p:spPr>
          <a:xfrm>
            <a:off x="0" y="1124744"/>
            <a:ext cx="9144000" cy="6137920"/>
          </a:xfrm>
        </p:spPr>
        <p:txBody>
          <a:bodyPr/>
          <a:lstStyle/>
          <a:p>
            <a:pPr algn="r"/>
            <a:r>
              <a:rPr lang="ar-DZ" sz="2800" dirty="0" smtClean="0">
                <a:solidFill>
                  <a:schemeClr val="tx1"/>
                </a:solidFill>
                <a:latin typeface="Andalus" pitchFamily="18" charset="-78"/>
                <a:cs typeface="Andalus" pitchFamily="18" charset="-78"/>
              </a:rPr>
              <a:t>-</a:t>
            </a:r>
            <a:r>
              <a:rPr lang="ar-DZ" sz="2800" dirty="0">
                <a:solidFill>
                  <a:schemeClr val="tx1"/>
                </a:solidFill>
                <a:latin typeface="Andalus" pitchFamily="18" charset="-78"/>
                <a:cs typeface="Andalus" pitchFamily="18" charset="-78"/>
              </a:rPr>
              <a:t>هو نظام تعميم التسيير , موجه نحو التزام واحترام الإجراءات والقوانين </a:t>
            </a:r>
            <a:r>
              <a:rPr lang="ar-DZ" sz="2800" dirty="0" smtClean="0">
                <a:solidFill>
                  <a:schemeClr val="tx1"/>
                </a:solidFill>
                <a:latin typeface="Andalus" pitchFamily="18" charset="-78"/>
                <a:cs typeface="Andalus" pitchFamily="18" charset="-78"/>
              </a:rPr>
              <a:t>          والقواعد </a:t>
            </a:r>
            <a:r>
              <a:rPr lang="ar-DZ" sz="2800" dirty="0">
                <a:solidFill>
                  <a:schemeClr val="tx1"/>
                </a:solidFill>
                <a:latin typeface="Andalus" pitchFamily="18" charset="-78"/>
                <a:cs typeface="Andalus" pitchFamily="18" charset="-78"/>
              </a:rPr>
              <a:t>أو أي </a:t>
            </a:r>
            <a:r>
              <a:rPr lang="ar-DZ" sz="2800" dirty="0" smtClean="0">
                <a:solidFill>
                  <a:schemeClr val="tx1"/>
                </a:solidFill>
                <a:latin typeface="Andalus" pitchFamily="18" charset="-78"/>
                <a:cs typeface="Andalus" pitchFamily="18" charset="-78"/>
              </a:rPr>
              <a:t> </a:t>
            </a:r>
            <a:r>
              <a:rPr lang="ar-DZ" sz="2800" dirty="0">
                <a:solidFill>
                  <a:schemeClr val="tx1"/>
                </a:solidFill>
                <a:latin typeface="Andalus" pitchFamily="18" charset="-78"/>
                <a:cs typeface="Andalus" pitchFamily="18" charset="-78"/>
              </a:rPr>
              <a:t>نشاط يؤدي إلى تحقيق مبادئ معقولة....الخ</a:t>
            </a:r>
          </a:p>
          <a:p>
            <a:pPr algn="r"/>
            <a:r>
              <a:rPr lang="ar-DZ" sz="2800" dirty="0">
                <a:solidFill>
                  <a:schemeClr val="tx1"/>
                </a:solidFill>
                <a:latin typeface="Andalus" pitchFamily="18" charset="-78"/>
                <a:cs typeface="Andalus" pitchFamily="18" charset="-78"/>
              </a:rPr>
              <a:t>  -مجموعة ضمانات تساهم في التحكم في المؤسسة , وعليه لابد من تقييم كل </a:t>
            </a:r>
            <a:r>
              <a:rPr lang="ar-DZ" sz="2800" dirty="0" smtClean="0">
                <a:solidFill>
                  <a:schemeClr val="tx1"/>
                </a:solidFill>
                <a:latin typeface="Andalus" pitchFamily="18" charset="-78"/>
                <a:cs typeface="Andalus" pitchFamily="18" charset="-78"/>
              </a:rPr>
              <a:t>  طرق </a:t>
            </a:r>
            <a:r>
              <a:rPr lang="ar-DZ" sz="2800" dirty="0">
                <a:solidFill>
                  <a:schemeClr val="tx1"/>
                </a:solidFill>
                <a:latin typeface="Andalus" pitchFamily="18" charset="-78"/>
                <a:cs typeface="Andalus" pitchFamily="18" charset="-78"/>
              </a:rPr>
              <a:t>العمل </a:t>
            </a:r>
            <a:r>
              <a:rPr lang="ar-DZ" sz="2800" dirty="0" smtClean="0">
                <a:solidFill>
                  <a:schemeClr val="tx1"/>
                </a:solidFill>
                <a:latin typeface="Andalus" pitchFamily="18" charset="-78"/>
                <a:cs typeface="Andalus" pitchFamily="18" charset="-78"/>
              </a:rPr>
              <a:t>والإجراءات </a:t>
            </a:r>
            <a:r>
              <a:rPr lang="ar-DZ" sz="2800" dirty="0">
                <a:solidFill>
                  <a:schemeClr val="tx1"/>
                </a:solidFill>
                <a:latin typeface="Andalus" pitchFamily="18" charset="-78"/>
                <a:cs typeface="Andalus" pitchFamily="18" charset="-78"/>
              </a:rPr>
              <a:t>والتعليمات المعمول بها , قصد الوقوف على آثارها </a:t>
            </a:r>
            <a:r>
              <a:rPr lang="ar-DZ" sz="2800" dirty="0">
                <a:latin typeface="Andalus" pitchFamily="18" charset="-78"/>
                <a:cs typeface="Andalus" pitchFamily="18" charset="-78"/>
              </a:rPr>
              <a:t>و</a:t>
            </a:r>
            <a:r>
              <a:rPr lang="ar-DZ" sz="2800" dirty="0" smtClean="0">
                <a:solidFill>
                  <a:schemeClr val="tx1"/>
                </a:solidFill>
                <a:latin typeface="Andalus" pitchFamily="18" charset="-78"/>
                <a:cs typeface="Andalus" pitchFamily="18" charset="-78"/>
              </a:rPr>
              <a:t>على </a:t>
            </a:r>
            <a:r>
              <a:rPr lang="ar-DZ" sz="2800" dirty="0">
                <a:solidFill>
                  <a:schemeClr val="tx1"/>
                </a:solidFill>
                <a:latin typeface="Andalus" pitchFamily="18" charset="-78"/>
                <a:cs typeface="Andalus" pitchFamily="18" charset="-78"/>
              </a:rPr>
              <a:t>الحسابات والقوائم </a:t>
            </a:r>
            <a:r>
              <a:rPr lang="ar-DZ" sz="2800" dirty="0" smtClean="0">
                <a:solidFill>
                  <a:schemeClr val="tx1"/>
                </a:solidFill>
                <a:latin typeface="Andalus" pitchFamily="18" charset="-78"/>
                <a:cs typeface="Andalus" pitchFamily="18" charset="-78"/>
              </a:rPr>
              <a:t>المالية </a:t>
            </a:r>
            <a:r>
              <a:rPr lang="ar-DZ" sz="2800" dirty="0">
                <a:solidFill>
                  <a:schemeClr val="tx1"/>
                </a:solidFill>
                <a:latin typeface="Andalus" pitchFamily="18" charset="-78"/>
                <a:cs typeface="Andalus" pitchFamily="18" charset="-78"/>
              </a:rPr>
              <a:t>.</a:t>
            </a:r>
            <a:endParaRPr lang="fr-FR" sz="2800" dirty="0">
              <a:solidFill>
                <a:schemeClr val="tx1"/>
              </a:solidFill>
              <a:latin typeface="Andalus" pitchFamily="18" charset="-78"/>
              <a:cs typeface="Andalus" pitchFamily="18" charset="-78"/>
            </a:endParaRPr>
          </a:p>
        </p:txBody>
      </p:sp>
    </p:spTree>
    <p:extLst>
      <p:ext uri="{BB962C8B-B14F-4D97-AF65-F5344CB8AC3E}">
        <p14:creationId xmlns:p14="http://schemas.microsoft.com/office/powerpoint/2010/main" val="1946329657"/>
      </p:ext>
    </p:extLst>
  </p:cSld>
  <p:clrMapOvr>
    <a:masterClrMapping/>
  </p:clrMapOvr>
  <p:transition spd="slow">
    <p:pull/>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ctrTitle"/>
          </p:nvPr>
        </p:nvSpPr>
        <p:spPr>
          <a:xfrm flipV="1">
            <a:off x="467544" y="-819472"/>
            <a:ext cx="8305800" cy="72008"/>
          </a:xfrm>
        </p:spPr>
        <p:style>
          <a:lnRef idx="2">
            <a:schemeClr val="dk1"/>
          </a:lnRef>
          <a:fillRef idx="1">
            <a:schemeClr val="lt1"/>
          </a:fillRef>
          <a:effectRef idx="0">
            <a:schemeClr val="dk1"/>
          </a:effectRef>
          <a:fontRef idx="minor">
            <a:schemeClr val="dk1"/>
          </a:fontRef>
        </p:style>
        <p:txBody>
          <a:bodyPr>
            <a:normAutofit fontScale="90000"/>
          </a:bodyPr>
          <a:lstStyle/>
          <a:p>
            <a:endParaRPr lang="fr-FR" dirty="0"/>
          </a:p>
        </p:txBody>
      </p:sp>
      <p:sp>
        <p:nvSpPr>
          <p:cNvPr id="2" name="Sous-titre 1"/>
          <p:cNvSpPr>
            <a:spLocks noGrp="1"/>
          </p:cNvSpPr>
          <p:nvPr>
            <p:ph type="subTitle" idx="1"/>
          </p:nvPr>
        </p:nvSpPr>
        <p:spPr>
          <a:xfrm>
            <a:off x="0" y="1052736"/>
            <a:ext cx="9144000" cy="5805264"/>
          </a:xfrm>
          <a:noFill/>
          <a:ln>
            <a:noFill/>
          </a:ln>
        </p:spPr>
        <p:style>
          <a:lnRef idx="0">
            <a:scrgbClr r="0" g="0" b="0"/>
          </a:lnRef>
          <a:fillRef idx="0">
            <a:scrgbClr r="0" g="0" b="0"/>
          </a:fillRef>
          <a:effectRef idx="0">
            <a:scrgbClr r="0" g="0" b="0"/>
          </a:effectRef>
          <a:fontRef idx="minor">
            <a:schemeClr val="accent3"/>
          </a:fontRef>
        </p:style>
        <p:txBody>
          <a:bodyPr/>
          <a:lstStyle/>
          <a:p>
            <a:pPr algn="r"/>
            <a:r>
              <a:rPr lang="ar-DZ" sz="2800" dirty="0" smtClean="0">
                <a:solidFill>
                  <a:schemeClr val="bg1">
                    <a:lumMod val="95000"/>
                    <a:lumOff val="5000"/>
                  </a:schemeClr>
                </a:solidFill>
                <a:latin typeface="Andalus" pitchFamily="18" charset="-78"/>
                <a:cs typeface="Andalus" pitchFamily="18" charset="-78"/>
              </a:rPr>
              <a:t>     </a:t>
            </a:r>
            <a:endParaRPr lang="fr-FR" sz="2800" dirty="0" smtClean="0">
              <a:solidFill>
                <a:schemeClr val="bg1">
                  <a:lumMod val="95000"/>
                  <a:lumOff val="5000"/>
                </a:schemeClr>
              </a:solidFill>
              <a:latin typeface="Andalus" pitchFamily="18" charset="-78"/>
              <a:cs typeface="Andalus" pitchFamily="18" charset="-78"/>
            </a:endParaRPr>
          </a:p>
          <a:p>
            <a:pPr algn="r"/>
            <a:r>
              <a:rPr lang="fr-FR" sz="2800" dirty="0">
                <a:solidFill>
                  <a:schemeClr val="bg1">
                    <a:lumMod val="95000"/>
                    <a:lumOff val="5000"/>
                  </a:schemeClr>
                </a:solidFill>
                <a:latin typeface="Andalus" pitchFamily="18" charset="-78"/>
                <a:cs typeface="Andalus" pitchFamily="18" charset="-78"/>
              </a:rPr>
              <a:t> </a:t>
            </a:r>
            <a:r>
              <a:rPr lang="fr-FR" sz="2800" dirty="0" smtClean="0">
                <a:solidFill>
                  <a:schemeClr val="bg1">
                    <a:lumMod val="95000"/>
                    <a:lumOff val="5000"/>
                  </a:schemeClr>
                </a:solidFill>
                <a:latin typeface="Andalus" pitchFamily="18" charset="-78"/>
                <a:cs typeface="Andalus" pitchFamily="18" charset="-78"/>
              </a:rPr>
              <a:t>    </a:t>
            </a:r>
            <a:r>
              <a:rPr lang="ar-DZ" sz="2800" dirty="0" smtClean="0">
                <a:solidFill>
                  <a:schemeClr val="bg1">
                    <a:lumMod val="95000"/>
                    <a:lumOff val="5000"/>
                  </a:schemeClr>
                </a:solidFill>
                <a:latin typeface="Andalus" pitchFamily="18" charset="-78"/>
                <a:cs typeface="Andalus" pitchFamily="18" charset="-78"/>
              </a:rPr>
              <a:t>           </a:t>
            </a:r>
            <a:r>
              <a:rPr lang="ar-DZ" sz="2800" b="1" dirty="0" smtClean="0">
                <a:solidFill>
                  <a:schemeClr val="bg1">
                    <a:lumMod val="95000"/>
                    <a:lumOff val="5000"/>
                  </a:schemeClr>
                </a:solidFill>
                <a:latin typeface="Andalus" pitchFamily="18" charset="-78"/>
                <a:cs typeface="Andalus" pitchFamily="18" charset="-78"/>
              </a:rPr>
              <a:t>المطلب الثاني: أنواع الرقابة الداخلية ومعاييرها</a:t>
            </a:r>
            <a:r>
              <a:rPr lang="ar-DZ" sz="2800" dirty="0" smtClean="0">
                <a:solidFill>
                  <a:schemeClr val="bg1">
                    <a:lumMod val="95000"/>
                    <a:lumOff val="5000"/>
                  </a:schemeClr>
                </a:solidFill>
                <a:latin typeface="Andalus" pitchFamily="18" charset="-78"/>
                <a:cs typeface="Andalus" pitchFamily="18" charset="-78"/>
              </a:rPr>
              <a:t>   </a:t>
            </a:r>
            <a:r>
              <a:rPr lang="fr-FR" sz="2800" dirty="0" smtClean="0">
                <a:solidFill>
                  <a:schemeClr val="bg1">
                    <a:lumMod val="95000"/>
                    <a:lumOff val="5000"/>
                  </a:schemeClr>
                </a:solidFill>
                <a:latin typeface="Andalus" pitchFamily="18" charset="-78"/>
                <a:cs typeface="Andalus" pitchFamily="18" charset="-78"/>
              </a:rPr>
              <a:t>      </a:t>
            </a:r>
            <a:endParaRPr lang="ar-DZ" sz="2800" dirty="0" smtClean="0">
              <a:solidFill>
                <a:schemeClr val="bg1">
                  <a:lumMod val="95000"/>
                  <a:lumOff val="5000"/>
                </a:schemeClr>
              </a:solidFill>
              <a:latin typeface="Andalus" pitchFamily="18" charset="-78"/>
              <a:cs typeface="Andalus" pitchFamily="18" charset="-78"/>
            </a:endParaRPr>
          </a:p>
          <a:p>
            <a:pPr algn="r"/>
            <a:r>
              <a:rPr lang="ar-DZ" sz="2800" dirty="0" smtClean="0">
                <a:solidFill>
                  <a:schemeClr val="bg1">
                    <a:lumMod val="95000"/>
                    <a:lumOff val="5000"/>
                  </a:schemeClr>
                </a:solidFill>
                <a:latin typeface="Andalus" pitchFamily="18" charset="-78"/>
                <a:cs typeface="Andalus" pitchFamily="18" charset="-78"/>
              </a:rPr>
              <a:t>                      </a:t>
            </a:r>
            <a:r>
              <a:rPr lang="ar-DZ" sz="2800" b="1" dirty="0" smtClean="0">
                <a:solidFill>
                  <a:srgbClr val="FFC000"/>
                </a:solidFill>
                <a:latin typeface="Andalus" pitchFamily="18" charset="-78"/>
                <a:cs typeface="Andalus" pitchFamily="18" charset="-78"/>
              </a:rPr>
              <a:t>الفرع الأول: أنواع الرقابة الداخلية</a:t>
            </a:r>
          </a:p>
          <a:p>
            <a:pPr algn="r"/>
            <a:r>
              <a:rPr lang="ar-DZ" sz="2800" dirty="0" smtClean="0">
                <a:solidFill>
                  <a:schemeClr val="tx1"/>
                </a:solidFill>
                <a:latin typeface="Andalus" pitchFamily="18" charset="-78"/>
                <a:cs typeface="Andalus" pitchFamily="18" charset="-78"/>
              </a:rPr>
              <a:t>تنقسم الرقابة الداخلية إلى أربعة أقسام وهي :</a:t>
            </a:r>
          </a:p>
          <a:p>
            <a:pPr algn="r"/>
            <a:endParaRPr lang="ar-DZ" sz="2800" dirty="0">
              <a:solidFill>
                <a:schemeClr val="tx1"/>
              </a:solidFill>
              <a:latin typeface="Andalus" pitchFamily="18" charset="-78"/>
              <a:cs typeface="Andalus" pitchFamily="18" charset="-78"/>
            </a:endParaRPr>
          </a:p>
          <a:p>
            <a:pPr algn="r"/>
            <a:endParaRPr lang="ar-DZ" sz="2800" dirty="0" smtClean="0">
              <a:solidFill>
                <a:schemeClr val="tx1"/>
              </a:solidFill>
              <a:latin typeface="Andalus" pitchFamily="18" charset="-78"/>
              <a:cs typeface="Andalus" pitchFamily="18" charset="-78"/>
            </a:endParaRPr>
          </a:p>
          <a:p>
            <a:pPr algn="r"/>
            <a:r>
              <a:rPr lang="ar-DZ" sz="2800" dirty="0">
                <a:solidFill>
                  <a:schemeClr val="bg1">
                    <a:lumMod val="95000"/>
                    <a:lumOff val="5000"/>
                  </a:schemeClr>
                </a:solidFill>
                <a:latin typeface="Andalus" pitchFamily="18" charset="-78"/>
                <a:cs typeface="Andalus" pitchFamily="18" charset="-78"/>
              </a:rPr>
              <a:t> </a:t>
            </a:r>
            <a:r>
              <a:rPr lang="ar-DZ" sz="2800" dirty="0" smtClean="0">
                <a:solidFill>
                  <a:schemeClr val="bg1">
                    <a:lumMod val="95000"/>
                    <a:lumOff val="5000"/>
                  </a:schemeClr>
                </a:solidFill>
                <a:latin typeface="Andalus" pitchFamily="18" charset="-78"/>
                <a:cs typeface="Andalus" pitchFamily="18" charset="-78"/>
              </a:rPr>
              <a:t>    </a:t>
            </a:r>
            <a:endParaRPr lang="fr-FR" sz="2800" dirty="0">
              <a:solidFill>
                <a:schemeClr val="bg1">
                  <a:lumMod val="95000"/>
                  <a:lumOff val="5000"/>
                </a:schemeClr>
              </a:solidFill>
              <a:latin typeface="Andalus" pitchFamily="18" charset="-78"/>
              <a:cs typeface="Andalus" pitchFamily="18" charset="-78"/>
            </a:endParaRPr>
          </a:p>
        </p:txBody>
      </p:sp>
      <p:sp>
        <p:nvSpPr>
          <p:cNvPr id="4" name="Rectangle 3"/>
          <p:cNvSpPr/>
          <p:nvPr/>
        </p:nvSpPr>
        <p:spPr>
          <a:xfrm>
            <a:off x="6329375" y="3429000"/>
            <a:ext cx="1944216" cy="1152128"/>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ar-DZ" sz="2800" dirty="0" smtClean="0">
                <a:solidFill>
                  <a:srgbClr val="C00000"/>
                </a:solidFill>
              </a:rPr>
              <a:t>1-رقابة المنع  </a:t>
            </a:r>
            <a:r>
              <a:rPr lang="fr-FR" sz="2000" dirty="0" smtClean="0">
                <a:solidFill>
                  <a:srgbClr val="C00000"/>
                </a:solidFill>
              </a:rPr>
              <a:t>PREVENTIVE CONTROLS</a:t>
            </a:r>
            <a:endParaRPr lang="ar-DZ" sz="2000" dirty="0" smtClean="0">
              <a:solidFill>
                <a:srgbClr val="C00000"/>
              </a:solidFill>
            </a:endParaRPr>
          </a:p>
        </p:txBody>
      </p:sp>
      <p:sp>
        <p:nvSpPr>
          <p:cNvPr id="6" name="Rectangle 5"/>
          <p:cNvSpPr/>
          <p:nvPr/>
        </p:nvSpPr>
        <p:spPr>
          <a:xfrm>
            <a:off x="6372200" y="5229200"/>
            <a:ext cx="1944216" cy="1152128"/>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ar-DZ" sz="2000" b="1" dirty="0" smtClean="0">
                <a:solidFill>
                  <a:srgbClr val="C00000"/>
                </a:solidFill>
              </a:rPr>
              <a:t>3-رقابة التصحيح  </a:t>
            </a:r>
          </a:p>
          <a:p>
            <a:pPr algn="ctr"/>
            <a:r>
              <a:rPr lang="fr-FR" sz="2000" dirty="0" smtClean="0">
                <a:solidFill>
                  <a:srgbClr val="C00000"/>
                </a:solidFill>
              </a:rPr>
              <a:t>CORRECTIVE CONTROLS</a:t>
            </a:r>
            <a:endParaRPr lang="fr-FR" sz="2000" dirty="0">
              <a:solidFill>
                <a:srgbClr val="C00000"/>
              </a:solidFill>
            </a:endParaRPr>
          </a:p>
        </p:txBody>
      </p:sp>
      <p:sp>
        <p:nvSpPr>
          <p:cNvPr id="7" name="Rectangle 6"/>
          <p:cNvSpPr/>
          <p:nvPr/>
        </p:nvSpPr>
        <p:spPr>
          <a:xfrm>
            <a:off x="1331640" y="5229200"/>
            <a:ext cx="1872208" cy="1152128"/>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ar-DZ" sz="2000" b="1" dirty="0" smtClean="0">
                <a:solidFill>
                  <a:srgbClr val="C00000"/>
                </a:solidFill>
              </a:rPr>
              <a:t>4-رقابة التوجيه</a:t>
            </a:r>
          </a:p>
          <a:p>
            <a:pPr algn="ctr"/>
            <a:r>
              <a:rPr lang="fr-FR" sz="2000" dirty="0" smtClean="0">
                <a:solidFill>
                  <a:srgbClr val="C00000"/>
                </a:solidFill>
              </a:rPr>
              <a:t>DIRECTIVE CONTROLS</a:t>
            </a:r>
            <a:endParaRPr lang="fr-FR" sz="2000" dirty="0">
              <a:solidFill>
                <a:srgbClr val="C00000"/>
              </a:solidFill>
            </a:endParaRPr>
          </a:p>
        </p:txBody>
      </p:sp>
      <p:sp>
        <p:nvSpPr>
          <p:cNvPr id="8" name="Rectangle 7"/>
          <p:cNvSpPr/>
          <p:nvPr/>
        </p:nvSpPr>
        <p:spPr>
          <a:xfrm>
            <a:off x="1331640" y="3501008"/>
            <a:ext cx="1872208" cy="1152128"/>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ar-DZ" sz="2000" b="1" dirty="0" smtClean="0">
                <a:solidFill>
                  <a:srgbClr val="C00000"/>
                </a:solidFill>
              </a:rPr>
              <a:t>2</a:t>
            </a:r>
            <a:r>
              <a:rPr lang="ar-DZ" sz="2400" b="1" dirty="0" smtClean="0">
                <a:solidFill>
                  <a:srgbClr val="C00000"/>
                </a:solidFill>
              </a:rPr>
              <a:t>-</a:t>
            </a:r>
            <a:r>
              <a:rPr lang="ar-DZ" sz="2000" b="1" dirty="0" smtClean="0">
                <a:solidFill>
                  <a:srgbClr val="C00000"/>
                </a:solidFill>
              </a:rPr>
              <a:t>رقابة الاكتشاف  </a:t>
            </a:r>
            <a:endParaRPr lang="fr-FR" sz="2000" b="1" dirty="0" smtClean="0">
              <a:solidFill>
                <a:srgbClr val="C00000"/>
              </a:solidFill>
            </a:endParaRPr>
          </a:p>
          <a:p>
            <a:pPr algn="ctr"/>
            <a:r>
              <a:rPr lang="fr-FR" sz="2000" dirty="0" smtClean="0">
                <a:solidFill>
                  <a:srgbClr val="C00000"/>
                </a:solidFill>
              </a:rPr>
              <a:t>DETECTIVE CONTROLS </a:t>
            </a:r>
            <a:endParaRPr lang="fr-FR" sz="2000" dirty="0">
              <a:solidFill>
                <a:srgbClr val="C00000"/>
              </a:solidFill>
            </a:endParaRPr>
          </a:p>
        </p:txBody>
      </p:sp>
    </p:spTree>
    <p:extLst>
      <p:ext uri="{BB962C8B-B14F-4D97-AF65-F5344CB8AC3E}">
        <p14:creationId xmlns:p14="http://schemas.microsoft.com/office/powerpoint/2010/main" val="2935206845"/>
      </p:ext>
    </p:extLst>
  </p:cSld>
  <p:clrMapOvr>
    <a:masterClrMapping/>
  </p:clrMapOvr>
  <p:transition spd="slow">
    <p:cove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ébi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Override1.xml><?xml version="1.0" encoding="utf-8"?>
<a:themeOverride xmlns:a="http://schemas.openxmlformats.org/drawingml/2006/main">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themeOverride>
</file>

<file path=ppt/theme/themeOverride2.xml><?xml version="1.0" encoding="utf-8"?>
<a:themeOverride xmlns:a="http://schemas.openxmlformats.org/drawingml/2006/main">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
  <TotalTime>1296</TotalTime>
  <Words>2291</Words>
  <Application>Microsoft Office PowerPoint</Application>
  <PresentationFormat>Affichage à l'écran (4:3)</PresentationFormat>
  <Paragraphs>175</Paragraphs>
  <Slides>26</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26</vt:i4>
      </vt:variant>
    </vt:vector>
  </HeadingPairs>
  <TitlesOfParts>
    <vt:vector size="33" baseType="lpstr">
      <vt:lpstr>Andalus</vt:lpstr>
      <vt:lpstr>Calibri</vt:lpstr>
      <vt:lpstr>Constantia</vt:lpstr>
      <vt:lpstr>Majalla UI</vt:lpstr>
      <vt:lpstr>Traditional Arabic</vt:lpstr>
      <vt:lpstr>Wingdings 2</vt:lpstr>
      <vt:lpstr>Débit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خطة البحث</dc:title>
  <dc:creator>Toshiba</dc:creator>
  <cp:lastModifiedBy>Kheir-Eddine</cp:lastModifiedBy>
  <cp:revision>110</cp:revision>
  <dcterms:created xsi:type="dcterms:W3CDTF">2015-10-23T17:21:14Z</dcterms:created>
  <dcterms:modified xsi:type="dcterms:W3CDTF">2020-03-17T20:58:16Z</dcterms:modified>
</cp:coreProperties>
</file>