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0" r:id="rId5"/>
    <p:sldId id="261" r:id="rId6"/>
    <p:sldId id="263" r:id="rId7"/>
    <p:sldId id="264" r:id="rId8"/>
    <p:sldId id="265"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26/03/2020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188640"/>
            <a:ext cx="5040560" cy="864096"/>
          </a:xfrm>
        </p:spPr>
        <p:style>
          <a:lnRef idx="1">
            <a:schemeClr val="accent2"/>
          </a:lnRef>
          <a:fillRef idx="2">
            <a:schemeClr val="accent2"/>
          </a:fillRef>
          <a:effectRef idx="1">
            <a:schemeClr val="accent2"/>
          </a:effectRef>
          <a:fontRef idx="minor">
            <a:schemeClr val="dk1"/>
          </a:fontRef>
        </p:style>
        <p:txBody>
          <a:bodyPr/>
          <a:lstStyle/>
          <a:p>
            <a:r>
              <a:rPr lang="fr-FR" dirty="0"/>
              <a:t>Les </a:t>
            </a:r>
            <a:r>
              <a:rPr lang="fr-FR" dirty="0" err="1"/>
              <a:t>mytiloïdes</a:t>
            </a:r>
            <a:r>
              <a:rPr lang="fr-FR" dirty="0"/>
              <a:t> </a:t>
            </a:r>
          </a:p>
        </p:txBody>
      </p:sp>
      <p:sp>
        <p:nvSpPr>
          <p:cNvPr id="3" name="Espace réservé du contenu 2"/>
          <p:cNvSpPr>
            <a:spLocks noGrp="1"/>
          </p:cNvSpPr>
          <p:nvPr>
            <p:ph idx="1"/>
          </p:nvPr>
        </p:nvSpPr>
        <p:spPr>
          <a:xfrm>
            <a:off x="467544" y="1340768"/>
            <a:ext cx="8229600" cy="4968552"/>
          </a:xfrm>
        </p:spPr>
        <p:txBody>
          <a:bodyPr>
            <a:noAutofit/>
          </a:bodyPr>
          <a:lstStyle/>
          <a:p>
            <a:pPr marL="0" indent="0" algn="just">
              <a:buNone/>
            </a:pPr>
            <a:r>
              <a:rPr lang="fr-FR" sz="1600" dirty="0"/>
              <a:t>Les </a:t>
            </a:r>
            <a:r>
              <a:rPr lang="fr-FR" sz="1600" dirty="0" err="1"/>
              <a:t>mytiloïdes</a:t>
            </a:r>
            <a:r>
              <a:rPr lang="fr-FR" sz="1600" dirty="0"/>
              <a:t> </a:t>
            </a:r>
            <a:r>
              <a:rPr lang="fr-FR" sz="1600" dirty="0" smtClean="0"/>
              <a:t>plus </a:t>
            </a:r>
            <a:r>
              <a:rPr lang="fr-FR" sz="1600" dirty="0"/>
              <a:t>couramment nommées moules sont des mollusques bivalves</a:t>
            </a:r>
            <a:r>
              <a:rPr lang="fr-FR" sz="1600" dirty="0" smtClean="0"/>
              <a:t>.</a:t>
            </a:r>
            <a:endParaRPr lang="fr-FR" sz="1600" dirty="0"/>
          </a:p>
          <a:p>
            <a:pPr marL="0" indent="0" algn="just">
              <a:buNone/>
            </a:pPr>
            <a:r>
              <a:rPr lang="fr-FR" sz="1600" dirty="0" smtClean="0"/>
              <a:t>Règne</a:t>
            </a:r>
            <a:r>
              <a:rPr lang="fr-FR" sz="1600" dirty="0"/>
              <a:t>	</a:t>
            </a:r>
            <a:r>
              <a:rPr lang="fr-FR" sz="1600" dirty="0" err="1"/>
              <a:t>Animalia</a:t>
            </a:r>
            <a:endParaRPr lang="fr-FR" sz="1600" dirty="0"/>
          </a:p>
          <a:p>
            <a:pPr marL="0" indent="0" algn="just">
              <a:buNone/>
            </a:pPr>
            <a:r>
              <a:rPr lang="fr-FR" sz="1600" dirty="0"/>
              <a:t>Embranchement	</a:t>
            </a:r>
            <a:r>
              <a:rPr lang="fr-FR" sz="1600" dirty="0" err="1"/>
              <a:t>Mollusca</a:t>
            </a:r>
            <a:endParaRPr lang="fr-FR" sz="1600" dirty="0"/>
          </a:p>
          <a:p>
            <a:pPr marL="0" indent="0" algn="just">
              <a:buNone/>
            </a:pPr>
            <a:r>
              <a:rPr lang="fr-FR" sz="1600" dirty="0"/>
              <a:t>Classe	</a:t>
            </a:r>
            <a:r>
              <a:rPr lang="fr-FR" sz="1600" dirty="0" err="1"/>
              <a:t>Bivalvia</a:t>
            </a:r>
            <a:endParaRPr lang="fr-FR" sz="1600" dirty="0"/>
          </a:p>
          <a:p>
            <a:pPr marL="0" indent="0" algn="just">
              <a:buNone/>
            </a:pPr>
            <a:r>
              <a:rPr lang="fr-FR" sz="1600" dirty="0"/>
              <a:t>Sous-classe	</a:t>
            </a:r>
            <a:r>
              <a:rPr lang="fr-FR" sz="1600" dirty="0" err="1"/>
              <a:t>Pteriomorphia</a:t>
            </a:r>
            <a:endParaRPr lang="fr-FR" sz="1600" dirty="0"/>
          </a:p>
          <a:p>
            <a:pPr marL="0" indent="0" algn="just">
              <a:buNone/>
            </a:pPr>
            <a:r>
              <a:rPr lang="fr-FR" sz="1600" dirty="0" smtClean="0"/>
              <a:t>Ordre               </a:t>
            </a:r>
            <a:r>
              <a:rPr lang="fr-FR" sz="1600" dirty="0" err="1" smtClean="0"/>
              <a:t>Mytilida</a:t>
            </a:r>
            <a:endParaRPr lang="fr-FR" sz="1600" dirty="0"/>
          </a:p>
          <a:p>
            <a:pPr marL="400050" indent="-400050" algn="just">
              <a:buFont typeface="+mj-lt"/>
              <a:buAutoNum type="romanUcPeriod"/>
            </a:pPr>
            <a:r>
              <a:rPr lang="fr-FR" sz="1600" dirty="0" smtClean="0"/>
              <a:t>Présentation générale</a:t>
            </a:r>
            <a:endParaRPr lang="fr-FR" sz="1600" dirty="0"/>
          </a:p>
          <a:p>
            <a:pPr marL="0" indent="0" algn="just">
              <a:buNone/>
            </a:pPr>
            <a:r>
              <a:rPr lang="fr-FR" sz="1600" dirty="0"/>
              <a:t>I</a:t>
            </a:r>
            <a:r>
              <a:rPr lang="fr-FR" sz="1600" dirty="0" smtClean="0"/>
              <a:t>.1. Coquille</a:t>
            </a:r>
            <a:r>
              <a:rPr lang="fr-FR" sz="1600" dirty="0"/>
              <a:t>.</a:t>
            </a:r>
          </a:p>
          <a:p>
            <a:pPr marL="0" indent="0" algn="just">
              <a:buNone/>
            </a:pPr>
            <a:r>
              <a:rPr lang="fr-FR" sz="1600" dirty="0"/>
              <a:t>La moule comme l'ensemble des lamellibranches est caractérisée par </a:t>
            </a:r>
            <a:r>
              <a:rPr lang="fr-FR" sz="1600" dirty="0" smtClean="0"/>
              <a:t>:</a:t>
            </a:r>
            <a:endParaRPr lang="fr-FR" sz="1600" dirty="0"/>
          </a:p>
          <a:p>
            <a:pPr marL="0" indent="0" algn="just">
              <a:buNone/>
            </a:pPr>
            <a:r>
              <a:rPr lang="fr-FR" sz="1600" dirty="0"/>
              <a:t>Une coquille bivalve donnant la possibilité la sauvegarde de la muqueuse</a:t>
            </a:r>
          </a:p>
          <a:p>
            <a:pPr marL="0" indent="0" algn="just">
              <a:buNone/>
            </a:pPr>
            <a:r>
              <a:rPr lang="fr-FR" sz="1600" dirty="0"/>
              <a:t>Un manteau (épiderme + derme) particulièrement développé qui est constitué de 2 lames palléales enveloppant la totalité du corps</a:t>
            </a:r>
          </a:p>
          <a:p>
            <a:pPr marL="0" indent="0" algn="just">
              <a:buNone/>
            </a:pPr>
            <a:r>
              <a:rPr lang="fr-FR" sz="1600" dirty="0"/>
              <a:t>Une cavité palléale délimitée par le manteau</a:t>
            </a:r>
          </a:p>
          <a:p>
            <a:pPr marL="0" indent="0" algn="just">
              <a:buNone/>
            </a:pPr>
            <a:r>
              <a:rPr lang="fr-FR" sz="1600" dirty="0"/>
              <a:t>Deux muscles adducteurs donnant la possibilité la fermeture de la coquille</a:t>
            </a:r>
          </a:p>
          <a:p>
            <a:pPr marL="0" indent="0" algn="just">
              <a:buNone/>
            </a:pPr>
            <a:r>
              <a:rPr lang="fr-FR" sz="1600" dirty="0"/>
              <a:t>Des branchies baignant dans la cavité palléale</a:t>
            </a:r>
          </a:p>
          <a:p>
            <a:pPr marL="0" indent="0" algn="just">
              <a:buNone/>
            </a:pPr>
            <a:r>
              <a:rPr lang="fr-FR" sz="1600" dirty="0"/>
              <a:t>Un byssus (faisceau de filaments) pour se fixer à un support</a:t>
            </a:r>
          </a:p>
        </p:txBody>
      </p:sp>
    </p:spTree>
    <p:extLst>
      <p:ext uri="{BB962C8B-B14F-4D97-AF65-F5344CB8AC3E}">
        <p14:creationId xmlns:p14="http://schemas.microsoft.com/office/powerpoint/2010/main" xmlns="" val="3297385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1302" y="1628800"/>
            <a:ext cx="7451097" cy="348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648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
            </a:r>
            <a:br>
              <a:rPr lang="fr-FR" dirty="0" smtClean="0"/>
            </a:br>
            <a:r>
              <a:rPr lang="fr-FR" dirty="0" smtClean="0"/>
              <a:t/>
            </a:r>
            <a:br>
              <a:rPr lang="fr-FR" dirty="0" smtClean="0"/>
            </a:br>
            <a:r>
              <a:rPr lang="fr-FR" sz="3100" dirty="0" smtClean="0"/>
              <a:t>La </a:t>
            </a:r>
            <a:r>
              <a:rPr lang="fr-FR" sz="3100" dirty="0"/>
              <a:t>moule comme tous les lamellibranches est caractérisée par :</a:t>
            </a:r>
            <a:br>
              <a:rPr lang="fr-FR" sz="3100" dirty="0"/>
            </a:br>
            <a:r>
              <a:rPr lang="fr-FR" dirty="0"/>
              <a:t/>
            </a:r>
            <a:br>
              <a:rPr lang="fr-FR" dirty="0"/>
            </a:br>
            <a:endParaRPr lang="fr-FR" dirty="0"/>
          </a:p>
        </p:txBody>
      </p:sp>
      <p:sp>
        <p:nvSpPr>
          <p:cNvPr id="3" name="Espace réservé du contenu 2"/>
          <p:cNvSpPr>
            <a:spLocks noGrp="1"/>
          </p:cNvSpPr>
          <p:nvPr>
            <p:ph idx="1"/>
          </p:nvPr>
        </p:nvSpPr>
        <p:spPr>
          <a:xfrm>
            <a:off x="457200" y="1196752"/>
            <a:ext cx="3970784" cy="4968552"/>
          </a:xfrm>
        </p:spPr>
        <p:txBody>
          <a:bodyPr>
            <a:normAutofit fontScale="47500" lnSpcReduction="20000"/>
          </a:bodyPr>
          <a:lstStyle/>
          <a:p>
            <a:pPr>
              <a:buFont typeface="Wingdings" pitchFamily="2" charset="2"/>
              <a:buChar char="Ø"/>
            </a:pPr>
            <a:r>
              <a:rPr lang="fr-FR" dirty="0" smtClean="0"/>
              <a:t>Une </a:t>
            </a:r>
            <a:r>
              <a:rPr lang="fr-FR" dirty="0"/>
              <a:t>coquille bivalve permettant la sauvegarde de la </a:t>
            </a:r>
            <a:r>
              <a:rPr lang="fr-FR" dirty="0" smtClean="0"/>
              <a:t>muqueuse</a:t>
            </a:r>
          </a:p>
          <a:p>
            <a:pPr>
              <a:buFont typeface="Wingdings" pitchFamily="2" charset="2"/>
              <a:buChar char="Ø"/>
            </a:pPr>
            <a:r>
              <a:rPr lang="fr-FR" dirty="0" smtClean="0"/>
              <a:t>Un </a:t>
            </a:r>
            <a:r>
              <a:rPr lang="fr-FR" dirty="0"/>
              <a:t>manteau (épiderme + derme) très développé qui est formé de 2 lames palléales enveloppant la totalité du </a:t>
            </a:r>
            <a:r>
              <a:rPr lang="fr-FR" dirty="0" smtClean="0"/>
              <a:t>corps</a:t>
            </a:r>
          </a:p>
          <a:p>
            <a:pPr>
              <a:buFont typeface="Wingdings" pitchFamily="2" charset="2"/>
              <a:buChar char="Ø"/>
            </a:pPr>
            <a:r>
              <a:rPr lang="fr-FR" dirty="0" smtClean="0"/>
              <a:t>Une </a:t>
            </a:r>
            <a:r>
              <a:rPr lang="fr-FR" dirty="0"/>
              <a:t>cavité palléale délimitée par le </a:t>
            </a:r>
            <a:r>
              <a:rPr lang="fr-FR" dirty="0" smtClean="0"/>
              <a:t>manteau</a:t>
            </a:r>
          </a:p>
          <a:p>
            <a:pPr>
              <a:buFont typeface="Wingdings" pitchFamily="2" charset="2"/>
              <a:buChar char="Ø"/>
            </a:pPr>
            <a:r>
              <a:rPr lang="fr-FR" dirty="0" smtClean="0"/>
              <a:t>Deux </a:t>
            </a:r>
            <a:r>
              <a:rPr lang="fr-FR" dirty="0"/>
              <a:t>muscles adducteurs permettant la fermeture de la coquille (le muscle adducteur postérieur est plus développé que le muscle adducteur antérieur</a:t>
            </a:r>
            <a:r>
              <a:rPr lang="fr-FR" dirty="0" smtClean="0"/>
              <a:t>).</a:t>
            </a:r>
          </a:p>
          <a:p>
            <a:pPr>
              <a:buFont typeface="Wingdings" pitchFamily="2" charset="2"/>
              <a:buChar char="Ø"/>
            </a:pPr>
            <a:r>
              <a:rPr lang="fr-FR" dirty="0" smtClean="0"/>
              <a:t>Des </a:t>
            </a:r>
            <a:r>
              <a:rPr lang="fr-FR" dirty="0"/>
              <a:t>branchies baignant dans la cavité palléale, en forme de lamelles (d'où le nom </a:t>
            </a:r>
            <a:r>
              <a:rPr lang="fr-FR" dirty="0" smtClean="0"/>
              <a:t>Lamellibranches)</a:t>
            </a:r>
          </a:p>
          <a:p>
            <a:pPr>
              <a:buFont typeface="Wingdings" pitchFamily="2" charset="2"/>
              <a:buChar char="Ø"/>
            </a:pPr>
            <a:r>
              <a:rPr lang="fr-FR" dirty="0" smtClean="0"/>
              <a:t>Un </a:t>
            </a:r>
            <a:r>
              <a:rPr lang="fr-FR" dirty="0"/>
              <a:t>byssus (faisceau de filaments protéiques) pour se fixer à un support ou encore bien appelée « filaments de Byssus » produit par une glande </a:t>
            </a:r>
            <a:r>
              <a:rPr lang="fr-FR" dirty="0" err="1"/>
              <a:t>byssogène</a:t>
            </a:r>
            <a:r>
              <a:rPr lang="fr-FR" dirty="0"/>
              <a:t> située sous le </a:t>
            </a:r>
            <a:r>
              <a:rPr lang="fr-FR" dirty="0" smtClean="0"/>
              <a:t>pied.</a:t>
            </a:r>
          </a:p>
          <a:p>
            <a:pPr>
              <a:buFont typeface="Wingdings" pitchFamily="2" charset="2"/>
              <a:buChar char="Ø"/>
            </a:pPr>
            <a:r>
              <a:rPr lang="fr-FR" dirty="0" smtClean="0"/>
              <a:t>La </a:t>
            </a:r>
            <a:r>
              <a:rPr lang="fr-FR" dirty="0"/>
              <a:t>régression des organes sensoriels dans la région antérieure, donc plus de tête nettement différenciée : les moules sont acéphales.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1268760"/>
            <a:ext cx="4006288" cy="4287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9533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274638"/>
            <a:ext cx="6840760" cy="77809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fr-FR" dirty="0" smtClean="0"/>
              <a:t/>
            </a:r>
            <a:br>
              <a:rPr lang="fr-FR" dirty="0" smtClean="0"/>
            </a:br>
            <a:r>
              <a:rPr lang="fr-FR" dirty="0" smtClean="0"/>
              <a:t>La </a:t>
            </a:r>
            <a:r>
              <a:rPr lang="fr-FR" dirty="0"/>
              <a:t>moule dans l'écosystème</a:t>
            </a:r>
            <a:br>
              <a:rPr lang="fr-FR" dirty="0"/>
            </a:br>
            <a:endParaRPr lang="fr-FR" dirty="0"/>
          </a:p>
        </p:txBody>
      </p:sp>
      <p:sp>
        <p:nvSpPr>
          <p:cNvPr id="3" name="Espace réservé du contenu 2"/>
          <p:cNvSpPr>
            <a:spLocks noGrp="1"/>
          </p:cNvSpPr>
          <p:nvPr>
            <p:ph idx="1"/>
          </p:nvPr>
        </p:nvSpPr>
        <p:spPr/>
        <p:txBody>
          <a:bodyPr>
            <a:normAutofit fontScale="70000" lnSpcReduction="20000"/>
          </a:bodyPr>
          <a:lstStyle/>
          <a:p>
            <a:pPr marL="0" indent="0">
              <a:buNone/>
            </a:pPr>
            <a:r>
              <a:rPr lang="fr-FR" dirty="0" smtClean="0"/>
              <a:t>Elle </a:t>
            </a:r>
            <a:r>
              <a:rPr lang="fr-FR" dirty="0"/>
              <a:t>joue un rôle important en tant qu'organisme filtreur contribuant à épurer l'eau en fixant des métaux dans sa coquille, en diminuant la turbidité de l'eau, et tout en améliorant l'offre en plancton ; on a en effet montré qu'un lit de moule — bien qu'il consomme du plancton (37 ± 20 % du plancton présent dans l'eau, dans un dispositif expérimental7,8) — libère dans le milieu une telle quantité de nutriments </a:t>
            </a:r>
            <a:r>
              <a:rPr lang="fr-FR" dirty="0" err="1"/>
              <a:t>bioassimilables</a:t>
            </a:r>
            <a:r>
              <a:rPr lang="fr-FR" dirty="0"/>
              <a:t> qu'il semble pouvoir (selon les modèles produits7,8 à partir de mesures faites in situ) produire plus de plancton qu'il en a consommé7,8.</a:t>
            </a:r>
          </a:p>
          <a:p>
            <a:pPr marL="0" indent="0">
              <a:buNone/>
            </a:pPr>
            <a:endParaRPr lang="fr-FR" dirty="0"/>
          </a:p>
          <a:p>
            <a:pPr marL="0" indent="0">
              <a:buNone/>
            </a:pPr>
            <a:r>
              <a:rPr lang="fr-FR" dirty="0"/>
              <a:t>Par ailleurs, un lit de moule est un petit </a:t>
            </a:r>
            <a:r>
              <a:rPr lang="fr-FR" dirty="0" err="1"/>
              <a:t>biorécif</a:t>
            </a:r>
            <a:r>
              <a:rPr lang="fr-FR" dirty="0"/>
              <a:t> qui peut aussi stabiliser des vasières (testé en mer de Wadden sur des vasières intertidales9 et enrichir l'écosystème en termes de biodiversité. Pour ces raisons les moules, comme les huîtres sont classées parmi les espèces-ingénieur1</a:t>
            </a:r>
          </a:p>
        </p:txBody>
      </p:sp>
    </p:spTree>
    <p:extLst>
      <p:ext uri="{BB962C8B-B14F-4D97-AF65-F5344CB8AC3E}">
        <p14:creationId xmlns:p14="http://schemas.microsoft.com/office/powerpoint/2010/main" xmlns="" val="127937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1195388"/>
            <a:ext cx="6248400" cy="446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236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fr-FR" b="1" dirty="0"/>
              <a:t>Reproduction</a:t>
            </a:r>
            <a:endParaRPr lang="fr-FR" dirty="0"/>
          </a:p>
        </p:txBody>
      </p:sp>
      <p:sp>
        <p:nvSpPr>
          <p:cNvPr id="3" name="Espace réservé du contenu 2"/>
          <p:cNvSpPr>
            <a:spLocks noGrp="1"/>
          </p:cNvSpPr>
          <p:nvPr>
            <p:ph idx="1"/>
          </p:nvPr>
        </p:nvSpPr>
        <p:spPr>
          <a:xfrm>
            <a:off x="467544" y="2492896"/>
            <a:ext cx="8229600" cy="2404864"/>
          </a:xfrm>
        </p:spPr>
        <p:txBody>
          <a:bodyPr>
            <a:normAutofit/>
          </a:bodyPr>
          <a:lstStyle/>
          <a:p>
            <a:pPr algn="just">
              <a:buFont typeface="Wingdings" pitchFamily="2" charset="2"/>
              <a:buChar char="v"/>
            </a:pPr>
            <a:r>
              <a:rPr lang="fr-FR" sz="2400" dirty="0" smtClean="0"/>
              <a:t>Les </a:t>
            </a:r>
            <a:r>
              <a:rPr lang="fr-FR" sz="2400" dirty="0"/>
              <a:t>moules ne sont pas hermaphrodites. Il existe des individus mâles et des individus femelles. On dit que c'est une espèce </a:t>
            </a:r>
            <a:r>
              <a:rPr lang="fr-FR" sz="2400" dirty="0" smtClean="0"/>
              <a:t>gonochorique.</a:t>
            </a:r>
          </a:p>
          <a:p>
            <a:pPr algn="just">
              <a:buFont typeface="Wingdings" pitchFamily="2" charset="2"/>
              <a:buChar char="v"/>
            </a:pPr>
            <a:r>
              <a:rPr lang="fr-FR" sz="2400" dirty="0" smtClean="0"/>
              <a:t>La </a:t>
            </a:r>
            <a:r>
              <a:rPr lang="fr-FR" sz="2400" dirty="0"/>
              <a:t>reproduction se déroule de mars à juin, le manteau de la femelle devenant rouge-orangé et celui du mâle </a:t>
            </a:r>
            <a:r>
              <a:rPr lang="fr-FR" sz="2400" dirty="0" smtClean="0"/>
              <a:t>jaune-clair</a:t>
            </a:r>
            <a:endParaRPr lang="fr-FR" sz="2400" dirty="0"/>
          </a:p>
        </p:txBody>
      </p:sp>
    </p:spTree>
    <p:extLst>
      <p:ext uri="{BB962C8B-B14F-4D97-AF65-F5344CB8AC3E}">
        <p14:creationId xmlns:p14="http://schemas.microsoft.com/office/powerpoint/2010/main" xmlns="" val="55312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13669" y="1844824"/>
            <a:ext cx="6018175"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8775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Mesures : • Poids total (g) • Longueur de coquille • Poids sec de chair (étuve 48h, 60°C) • Poids de coquille (g) </a:t>
            </a:r>
            <a:endParaRPr lang="fr-FR" dirty="0" smtClean="0"/>
          </a:p>
          <a:p>
            <a:pPr marL="0" indent="0">
              <a:buNone/>
            </a:pPr>
            <a:r>
              <a:rPr lang="fr-FR" dirty="0" smtClean="0"/>
              <a:t> la plupart du temps on réalise ces mesures pour comparer la biomasse des moules dans des biotopes différents et en fonction de facteurs écologiques différents </a:t>
            </a:r>
          </a:p>
        </p:txBody>
      </p:sp>
    </p:spTree>
    <p:extLst>
      <p:ext uri="{BB962C8B-B14F-4D97-AF65-F5344CB8AC3E}">
        <p14:creationId xmlns:p14="http://schemas.microsoft.com/office/powerpoint/2010/main" xmlns="" val="3291586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402</Words>
  <Application>Microsoft Office PowerPoint</Application>
  <PresentationFormat>Affichage à l'écran (4:3)</PresentationFormat>
  <Paragraphs>33</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Les mytiloïdes </vt:lpstr>
      <vt:lpstr>Diapositive 2</vt:lpstr>
      <vt:lpstr>  La moule comme tous les lamellibranches est caractérisée par :  </vt:lpstr>
      <vt:lpstr> La moule dans l'écosystème </vt:lpstr>
      <vt:lpstr>Diapositive 5</vt:lpstr>
      <vt:lpstr>Reproduction</vt:lpstr>
      <vt:lpstr>Diapositive 7</vt:lpstr>
      <vt:lpstr>Diapositive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BOUKLI</dc:creator>
  <cp:lastModifiedBy>INFOPLUS</cp:lastModifiedBy>
  <cp:revision>12</cp:revision>
  <dcterms:created xsi:type="dcterms:W3CDTF">2018-03-04T18:35:11Z</dcterms:created>
  <dcterms:modified xsi:type="dcterms:W3CDTF">2020-03-26T21:07:18Z</dcterms:modified>
</cp:coreProperties>
</file>