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345" r:id="rId3"/>
    <p:sldId id="391" r:id="rId4"/>
    <p:sldId id="386" r:id="rId5"/>
    <p:sldId id="387" r:id="rId6"/>
    <p:sldId id="388" r:id="rId7"/>
    <p:sldId id="402" r:id="rId8"/>
    <p:sldId id="405" r:id="rId9"/>
    <p:sldId id="401" r:id="rId10"/>
    <p:sldId id="392" r:id="rId11"/>
    <p:sldId id="409" r:id="rId12"/>
    <p:sldId id="410" r:id="rId13"/>
    <p:sldId id="411" r:id="rId14"/>
    <p:sldId id="412" r:id="rId15"/>
    <p:sldId id="413" r:id="rId16"/>
    <p:sldId id="408" r:id="rId17"/>
    <p:sldId id="394" r:id="rId18"/>
    <p:sldId id="395" r:id="rId19"/>
    <p:sldId id="396" r:id="rId20"/>
    <p:sldId id="397" r:id="rId21"/>
    <p:sldId id="398" r:id="rId22"/>
    <p:sldId id="399" r:id="rId23"/>
    <p:sldId id="40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9964" autoAdjust="0"/>
  </p:normalViewPr>
  <p:slideViewPr>
    <p:cSldViewPr>
      <p:cViewPr varScale="1">
        <p:scale>
          <a:sx n="60" d="100"/>
          <a:sy n="60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94F5E-6DCD-4D24-8057-1FC75FF04A8F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AB904-253A-4459-9E9C-73DCB7318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21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929E-4F83-4362-BDE4-7C6BD2E37812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5B14-C9CD-4743-B7C0-3D82EBD2B6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Département d’Informatique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3</a:t>
            </a:r>
            <a:r>
              <a:rPr lang="fr-FR" sz="2000" b="1" baseline="30000" dirty="0">
                <a:solidFill>
                  <a:schemeClr val="tx1"/>
                </a:solidFill>
              </a:rPr>
              <a:t>ème</a:t>
            </a:r>
            <a:r>
              <a:rPr lang="fr-FR" sz="2000" b="1" dirty="0">
                <a:solidFill>
                  <a:schemeClr val="tx1"/>
                </a:solidFill>
              </a:rPr>
              <a:t> année Licence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755576" y="3356992"/>
            <a:ext cx="8136904" cy="1152128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Problèmes de satisfaction de contraintes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662989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96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universitaire</a:t>
            </a:r>
            <a:r>
              <a:rPr lang="fr-FR"/>
              <a:t>: 2022 - 2023</a:t>
            </a:r>
            <a:endParaRPr lang="fr-FR" dirty="0"/>
          </a:p>
        </p:txBody>
      </p:sp>
      <p:sp>
        <p:nvSpPr>
          <p:cNvPr id="2" name="AutoShape 2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ésultat de recherche d'images pour &quot;artificial intelligence png transparent&quot;"/>
          <p:cNvPicPr>
            <a:picLocks noChangeAspect="1" noChangeArrowheads="1"/>
          </p:cNvPicPr>
          <p:nvPr/>
        </p:nvPicPr>
        <p:blipFill>
          <a:blip r:embed="rId3" cstate="print"/>
          <a:srcRect t="17241" b="17241"/>
          <a:stretch>
            <a:fillRect/>
          </a:stretch>
        </p:blipFill>
        <p:spPr bwMode="auto">
          <a:xfrm>
            <a:off x="5163494" y="4941168"/>
            <a:ext cx="372898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Identifier les variables : les inconnues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Identifier les domaines de valeur de ces variables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Identifier les contraintes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Ø"/>
            </a:pPr>
            <a:r>
              <a:rPr lang="fr-FR" dirty="0"/>
              <a:t>Un même problème peut généralement être modélisé par différents CSP.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 Efficacité : taille de l’espace de recherche de solutions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Coloriage des nœuds d’un graphe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Quelle est le nombre minimal de couleur tel que deux nœuds adjacents reçoivent des couleurs différentes?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37031" r="39956" b="29501"/>
          <a:stretch>
            <a:fillRect/>
          </a:stretch>
        </p:blipFill>
        <p:spPr bwMode="auto">
          <a:xfrm>
            <a:off x="323528" y="3501008"/>
            <a:ext cx="3888432" cy="26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28416" t="31297" r="43359" b="36219"/>
          <a:stretch>
            <a:fillRect/>
          </a:stretch>
        </p:blipFill>
        <p:spPr bwMode="auto">
          <a:xfrm>
            <a:off x="4788024" y="3645024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Coloriage des nœuds d’un graphe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Il y a 6 nœuds, donc un maximum de 6 couleurs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8016" r="34422" b="17688"/>
          <a:stretch>
            <a:fillRect/>
          </a:stretch>
        </p:blipFill>
        <p:spPr bwMode="auto">
          <a:xfrm>
            <a:off x="251520" y="3140968"/>
            <a:ext cx="43956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66050" t="20469" r="28416" b="73625"/>
          <a:stretch>
            <a:fillRect/>
          </a:stretch>
        </p:blipFill>
        <p:spPr bwMode="auto">
          <a:xfrm>
            <a:off x="2555776" y="220486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l="29051" t="33094" r="34976" b="23594"/>
          <a:stretch>
            <a:fillRect/>
          </a:stretch>
        </p:blipFill>
        <p:spPr bwMode="auto">
          <a:xfrm>
            <a:off x="4716016" y="3212976"/>
            <a:ext cx="41486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Coloriage des nœuds d’un graphe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9156" r="34422" b="27532"/>
          <a:stretch>
            <a:fillRect/>
          </a:stretch>
        </p:blipFill>
        <p:spPr bwMode="auto">
          <a:xfrm>
            <a:off x="467544" y="1772816"/>
            <a:ext cx="3528392" cy="238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30076" t="18500" r="33397" b="39172"/>
          <a:stretch>
            <a:fillRect/>
          </a:stretch>
        </p:blipFill>
        <p:spPr bwMode="auto">
          <a:xfrm>
            <a:off x="4572000" y="1769542"/>
            <a:ext cx="3672408" cy="23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 l="31183" t="24407" r="32290" b="33266"/>
          <a:stretch>
            <a:fillRect/>
          </a:stretch>
        </p:blipFill>
        <p:spPr bwMode="auto">
          <a:xfrm>
            <a:off x="2627784" y="4204723"/>
            <a:ext cx="3672408" cy="23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Coloriage des nœuds d’un graphe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Etape 1 :</a:t>
            </a:r>
            <a:r>
              <a:rPr lang="fr-FR" b="1" dirty="0">
                <a:solidFill>
                  <a:srgbClr val="FF0000"/>
                </a:solidFill>
              </a:rPr>
              <a:t>  </a:t>
            </a:r>
            <a:r>
              <a:rPr lang="fr-FR" b="1" dirty="0"/>
              <a:t>Identifier les variables</a:t>
            </a:r>
          </a:p>
          <a:p>
            <a:pPr>
              <a:buNone/>
            </a:pPr>
            <a:r>
              <a:rPr lang="fr-FR" dirty="0"/>
              <a:t>	Donner à chaque nœud un nom : </a:t>
            </a:r>
          </a:p>
          <a:p>
            <a:pPr lvl="1">
              <a:buNone/>
            </a:pPr>
            <a:r>
              <a:rPr lang="fr-FR" dirty="0"/>
              <a:t>A, B, C, D, E, F. 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Etape 2 : </a:t>
            </a:r>
            <a:r>
              <a:rPr lang="fr-FR" b="1" dirty="0"/>
              <a:t>Identifier les domaines</a:t>
            </a:r>
          </a:p>
          <a:p>
            <a:pPr>
              <a:buNone/>
            </a:pPr>
            <a:r>
              <a:rPr lang="fr-FR" dirty="0"/>
              <a:t>	Initialement tous les nœuds peuvent être {rouge, bleu, vert, jaune, </a:t>
            </a:r>
            <a:r>
              <a:rPr lang="fr-FR" dirty="0" err="1"/>
              <a:t>blue</a:t>
            </a:r>
            <a:r>
              <a:rPr lang="fr-FR" dirty="0"/>
              <a:t> ciel, violet}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Etape 3 : </a:t>
            </a:r>
            <a:r>
              <a:rPr lang="fr-FR" b="1" dirty="0"/>
              <a:t>Identifier les contraintes</a:t>
            </a:r>
          </a:p>
          <a:p>
            <a:pPr>
              <a:buNone/>
            </a:pPr>
            <a:r>
              <a:rPr lang="fr-FR" dirty="0"/>
              <a:t>	Déclarer que deux nœuds adjacents ne peuvent prendre la même couleur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1125" r="34976" b="61000"/>
          <a:stretch>
            <a:fillRect/>
          </a:stretch>
        </p:blipFill>
        <p:spPr bwMode="auto">
          <a:xfrm>
            <a:off x="1763688" y="5877272"/>
            <a:ext cx="60306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Modélisation d’un CSP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Coloriage des nœuds d’un graphe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45101" t="41953" r="18373" b="14735"/>
          <a:stretch>
            <a:fillRect/>
          </a:stretch>
        </p:blipFill>
        <p:spPr bwMode="auto">
          <a:xfrm>
            <a:off x="1619672" y="2060847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Résolution de CSP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La résolution de CSP est généralement combinatoire dans le sens où il faut envisager un très grand nombre de combinaisons avant d'en trouver une qui satisfasse toutes les contraintes.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Bien souvent, la puissance de calcul des ordinateurs ne suffit pas pour examiner toutes les combinaisons possibles en un temps acceptable, et il est nécessaire d'introduire des </a:t>
            </a:r>
            <a:r>
              <a:rPr lang="fr-FR" b="1" dirty="0"/>
              <a:t>raisonnements</a:t>
            </a:r>
            <a:r>
              <a:rPr lang="fr-FR" dirty="0"/>
              <a:t> et des </a:t>
            </a:r>
            <a:r>
              <a:rPr lang="fr-FR" b="1" dirty="0"/>
              <a:t>heuristiques.</a:t>
            </a:r>
            <a:endParaRPr lang="fr-FR" dirty="0"/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Algorithmes de résolution d’un CSP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/>
              <a:t>Recherche systématique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/>
              <a:t>genere</a:t>
            </a:r>
            <a:r>
              <a:rPr lang="fr-FR" dirty="0"/>
              <a:t> et teste (GET)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simple retour arrière (SRA) ou (</a:t>
            </a:r>
            <a:r>
              <a:rPr lang="fr-FR" dirty="0" err="1"/>
              <a:t>backtracking</a:t>
            </a:r>
            <a:r>
              <a:rPr lang="fr-FR" dirty="0"/>
              <a:t> (BT)) 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Techniques de filtrage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consistance de nœud (NC), d’arc (AC), de chemin (PC) · · ·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Techniques de propagation de contraintes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/>
              <a:t>forward</a:t>
            </a:r>
            <a:r>
              <a:rPr lang="fr-FR" dirty="0"/>
              <a:t> </a:t>
            </a:r>
            <a:r>
              <a:rPr lang="fr-FR" dirty="0" err="1"/>
              <a:t>checking</a:t>
            </a:r>
            <a:r>
              <a:rPr lang="fr-FR" dirty="0"/>
              <a:t> (FC)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look </a:t>
            </a:r>
            <a:r>
              <a:rPr lang="fr-FR" dirty="0" err="1"/>
              <a:t>ahead</a:t>
            </a:r>
            <a:r>
              <a:rPr lang="fr-FR" dirty="0"/>
              <a:t> (LH) 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Techniques basées sur l’ordre des variables et des valeurs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heuristiques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Approche Génère Et Teste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C’est une méthode naïve de résolution de problèmes .</a:t>
            </a:r>
          </a:p>
          <a:p>
            <a:pPr algn="just"/>
            <a:r>
              <a:rPr lang="fr-FR" dirty="0"/>
              <a:t>Consiste à générer et tester tous les ordres possibles.</a:t>
            </a:r>
          </a:p>
          <a:p>
            <a:pPr algn="just"/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Chaque combinaison de variables et de valeurs est systématiquement générée et testée pour voir si elle satisfait toutes les contraintes du problème.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La première combinaison satisfaisant toutes les contraintes est alors la solution du CSP.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Approche Génère Et Teste 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6047" r="39956" b="19657"/>
          <a:stretch>
            <a:fillRect/>
          </a:stretch>
        </p:blipFill>
        <p:spPr bwMode="auto">
          <a:xfrm>
            <a:off x="1331640" y="1424777"/>
            <a:ext cx="6696744" cy="510056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fr-FR" dirty="0"/>
              <a:t>Définition d’un CSP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fr-FR" dirty="0"/>
              <a:t>Modélisation d’un CSP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fr-FR" dirty="0"/>
              <a:t>Résolution d’un CSP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u="sng" dirty="0">
                <a:solidFill>
                  <a:srgbClr val="FF0000"/>
                </a:solidFill>
              </a:rPr>
              <a:t>Inconvénients: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Résoudre un problème de cette manière devient rapidement impossible lorsque la taille des problèmes augmente.</a:t>
            </a:r>
          </a:p>
          <a:p>
            <a:pPr algn="just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096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Approche Génère Et Teste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Approche Simple retour arrière 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Backtraking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(BT)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 retour en arrière est l'action de retourner vers une variable précédant la variable courante dans la sous-séquence d'instanciation, de modifier la valeur affectée à celle-ci et de poursuivre la résolution par la suite.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L'algorithme de BT est donc un algorithme à deux phases.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Premièrement, une phase permettant d'avancer vers une prochaine variable à instancier et permettant d'étendre la sous-séquence et,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Deuxièmement, une phase de retour en arrière consistant à choisir la variable vers laquelle sera fait le retour en arrière dans la sous-séquence.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Approche Simple retour arrière 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Backtraking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(BT)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35063" r="39403" b="21625"/>
          <a:stretch>
            <a:fillRect/>
          </a:stretch>
        </p:blipFill>
        <p:spPr bwMode="auto">
          <a:xfrm>
            <a:off x="1619672" y="1551458"/>
            <a:ext cx="6192688" cy="504589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Approche Simple retour arrière 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Backtraking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(BT)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u="sng" dirty="0" err="1">
                <a:solidFill>
                  <a:srgbClr val="FF0000"/>
                </a:solidFill>
              </a:rPr>
              <a:t>Inconvenients</a:t>
            </a:r>
            <a:r>
              <a:rPr lang="fr-FR" b="1" u="sng" dirty="0">
                <a:solidFill>
                  <a:srgbClr val="FF0000"/>
                </a:solidFill>
              </a:rPr>
              <a:t> :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Pas d’identification des causes de conflit 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Redondance 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Détection tardive des conflits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La satisfaction de contraintes est une discipline purement algorithmique issue de la programmation logique et de l’intelligence artificielle et apparue à la fin des années 1970.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Beaucoup de problèmes algorithmiques de décision peuvent être reformulés en tant que problèmes de satisfaction de contraintes.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Exemples</a:t>
            </a:r>
          </a:p>
        </p:txBody>
      </p:sp>
      <p:pic>
        <p:nvPicPr>
          <p:cNvPr id="1026" name="Picture 2" descr="Résultat de recherche d'images pour &quot;problème des n rein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744416" cy="37861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23928" y="5940569"/>
            <a:ext cx="158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N reines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336681"/>
            <a:ext cx="2376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Placer n reines sur un échiquier n x n tel que deux reines ne soient pas en prises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Exemples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23928" y="5940569"/>
            <a:ext cx="1450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Sudoku</a:t>
            </a:r>
            <a:endParaRPr lang="fr-FR" sz="3200" b="1" dirty="0"/>
          </a:p>
        </p:txBody>
      </p:sp>
      <p:pic>
        <p:nvPicPr>
          <p:cNvPr id="35842" name="Picture 2" descr="Résultat de recherche d'images pour &quot;sudok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3024336" cy="42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Exemples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45235" y="5940569"/>
            <a:ext cx="3803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Coloriage d’une carte</a:t>
            </a:r>
          </a:p>
        </p:txBody>
      </p:sp>
      <p:pic>
        <p:nvPicPr>
          <p:cNvPr id="3686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 l="16925" t="32150" r="13776" b="3801"/>
          <a:stretch>
            <a:fillRect/>
          </a:stretch>
        </p:blipFill>
        <p:spPr bwMode="auto">
          <a:xfrm>
            <a:off x="1547664" y="1412776"/>
            <a:ext cx="63367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Problème de Satisfaction de Contraintes (PSC)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3340968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/>
              <a:t>Ensemble des problèmes, définis par des contraintes, et consistant à chercher une solution les respectant.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1556792"/>
            <a:ext cx="5736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err="1">
                <a:solidFill>
                  <a:schemeClr val="accent6">
                    <a:lumMod val="75000"/>
                  </a:schemeClr>
                </a:solidFill>
              </a:rPr>
              <a:t>Constraint</a:t>
            </a:r>
            <a:r>
              <a:rPr lang="fr-FR" sz="2800" b="1" i="1" dirty="0">
                <a:solidFill>
                  <a:schemeClr val="accent6">
                    <a:lumMod val="75000"/>
                  </a:schemeClr>
                </a:solidFill>
              </a:rPr>
              <a:t> Satisfaction </a:t>
            </a:r>
            <a:r>
              <a:rPr lang="fr-FR" sz="2800" b="1" i="1" dirty="0" err="1">
                <a:solidFill>
                  <a:schemeClr val="accent6">
                    <a:lumMod val="75000"/>
                  </a:schemeClr>
                </a:solidFill>
              </a:rPr>
              <a:t>Problem</a:t>
            </a:r>
            <a:r>
              <a:rPr lang="fr-FR" sz="2800" b="1" i="1" dirty="0">
                <a:solidFill>
                  <a:schemeClr val="accent6">
                    <a:lumMod val="75000"/>
                  </a:schemeClr>
                </a:solidFill>
              </a:rPr>
              <a:t> (CSP)</a:t>
            </a:r>
            <a:endParaRPr lang="fr-F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40000"/>
              </a:lnSpc>
              <a:buClr>
                <a:schemeClr val="hlink"/>
              </a:buClr>
              <a:buSzPct val="110000"/>
              <a:buFont typeface="Wingdings" pitchFamily="2" charset="2"/>
              <a:buChar char="q"/>
            </a:pPr>
            <a:r>
              <a:rPr lang="fr-FR" sz="2800" dirty="0"/>
              <a:t>Un </a:t>
            </a:r>
            <a:r>
              <a:rPr lang="fr-FR" sz="2800" b="1" dirty="0">
                <a:solidFill>
                  <a:srgbClr val="FF0000"/>
                </a:solidFill>
              </a:rPr>
              <a:t>CSP P = (X, D, C) </a:t>
            </a:r>
            <a:r>
              <a:rPr lang="fr-FR" sz="2800" dirty="0"/>
              <a:t>est défini par :</a:t>
            </a:r>
            <a:endParaRPr lang="fr-FR" sz="2800" dirty="0">
              <a:solidFill>
                <a:srgbClr val="FF0000"/>
              </a:solidFill>
            </a:endParaRPr>
          </a:p>
          <a:p>
            <a:pPr lvl="1" algn="just">
              <a:lnSpc>
                <a:spcPct val="140000"/>
              </a:lnSpc>
              <a:buClr>
                <a:schemeClr val="tx1"/>
              </a:buClr>
              <a:buSzPct val="60000"/>
              <a:buFont typeface="Wingdings" pitchFamily="2" charset="2"/>
              <a:buChar char="q"/>
            </a:pPr>
            <a:r>
              <a:rPr lang="fr-FR" i="1" dirty="0"/>
              <a:t>des </a:t>
            </a:r>
            <a:r>
              <a:rPr lang="fr-FR" b="1" i="1" dirty="0"/>
              <a:t>variables</a:t>
            </a:r>
            <a:r>
              <a:rPr lang="fr-FR" i="1" dirty="0"/>
              <a:t> : X </a:t>
            </a:r>
            <a:r>
              <a:rPr lang="fr-FR" dirty="0"/>
              <a:t>= { X</a:t>
            </a:r>
            <a:r>
              <a:rPr lang="fr-FR" baseline="-25000" dirty="0"/>
              <a:t>1</a:t>
            </a:r>
            <a:r>
              <a:rPr lang="fr-FR" dirty="0"/>
              <a:t>, X</a:t>
            </a:r>
            <a:r>
              <a:rPr lang="fr-FR" baseline="-25000" dirty="0"/>
              <a:t>2</a:t>
            </a:r>
            <a:r>
              <a:rPr lang="fr-FR" dirty="0"/>
              <a:t> … </a:t>
            </a:r>
            <a:r>
              <a:rPr lang="fr-FR" dirty="0" err="1"/>
              <a:t>X</a:t>
            </a:r>
            <a:r>
              <a:rPr lang="fr-FR" baseline="-25000" dirty="0" err="1"/>
              <a:t>n</a:t>
            </a:r>
            <a:r>
              <a:rPr lang="fr-FR" dirty="0"/>
              <a:t> }</a:t>
            </a:r>
            <a:r>
              <a:rPr lang="fr-FR" i="1" dirty="0"/>
              <a:t> </a:t>
            </a:r>
            <a:r>
              <a:rPr lang="fr-FR" dirty="0"/>
              <a:t> </a:t>
            </a:r>
          </a:p>
          <a:p>
            <a:pPr lvl="1" algn="just">
              <a:lnSpc>
                <a:spcPct val="140000"/>
              </a:lnSpc>
              <a:buClr>
                <a:schemeClr val="tx1"/>
              </a:buClr>
              <a:buSzPct val="60000"/>
              <a:buFont typeface="Wingdings" pitchFamily="2" charset="2"/>
              <a:buChar char="q"/>
            </a:pPr>
            <a:r>
              <a:rPr lang="fr-FR" i="1" dirty="0"/>
              <a:t>des </a:t>
            </a:r>
            <a:r>
              <a:rPr lang="fr-FR" b="1" i="1" dirty="0"/>
              <a:t>domaines</a:t>
            </a:r>
            <a:r>
              <a:rPr lang="fr-FR" i="1" dirty="0"/>
              <a:t> : D = { D</a:t>
            </a:r>
            <a:r>
              <a:rPr lang="fr-FR" i="1" baseline="-25000" dirty="0"/>
              <a:t>1</a:t>
            </a:r>
            <a:r>
              <a:rPr lang="fr-FR" i="1" dirty="0"/>
              <a:t>, D</a:t>
            </a:r>
            <a:r>
              <a:rPr lang="fr-FR" i="1" baseline="-25000" dirty="0"/>
              <a:t>2</a:t>
            </a:r>
            <a:r>
              <a:rPr lang="fr-FR" i="1" dirty="0"/>
              <a:t> … </a:t>
            </a:r>
            <a:r>
              <a:rPr lang="fr-FR" i="1" dirty="0" err="1"/>
              <a:t>D</a:t>
            </a:r>
            <a:r>
              <a:rPr lang="fr-FR" i="1" baseline="-25000" dirty="0" err="1"/>
              <a:t>n</a:t>
            </a:r>
            <a:r>
              <a:rPr lang="fr-FR" i="1" dirty="0"/>
              <a:t> }</a:t>
            </a:r>
            <a:r>
              <a:rPr lang="fr-FR" dirty="0"/>
              <a:t> , Xi prend ses valeurs dans l ’ensemble fini discret </a:t>
            </a:r>
            <a:r>
              <a:rPr lang="fr-FR" i="1" dirty="0"/>
              <a:t>Di</a:t>
            </a:r>
            <a:endParaRPr lang="fr-FR" dirty="0"/>
          </a:p>
          <a:p>
            <a:pPr lvl="1" algn="just">
              <a:lnSpc>
                <a:spcPct val="140000"/>
              </a:lnSpc>
              <a:buClr>
                <a:schemeClr val="tx1"/>
              </a:buClr>
              <a:buSzPct val="60000"/>
              <a:buFont typeface="Wingdings" pitchFamily="2" charset="2"/>
              <a:buChar char="q"/>
            </a:pPr>
            <a:r>
              <a:rPr lang="fr-FR" i="1" dirty="0"/>
              <a:t>des </a:t>
            </a:r>
            <a:r>
              <a:rPr lang="fr-FR" b="1" i="1" dirty="0"/>
              <a:t>contraintes</a:t>
            </a:r>
            <a:r>
              <a:rPr lang="fr-FR" i="1" dirty="0"/>
              <a:t> : C = { C</a:t>
            </a:r>
            <a:r>
              <a:rPr lang="fr-FR" i="1" baseline="-25000" dirty="0"/>
              <a:t>1</a:t>
            </a:r>
            <a:r>
              <a:rPr lang="fr-FR" i="1" dirty="0"/>
              <a:t>, C</a:t>
            </a:r>
            <a:r>
              <a:rPr lang="fr-FR" i="1" baseline="-25000" dirty="0"/>
              <a:t>2</a:t>
            </a:r>
            <a:r>
              <a:rPr lang="fr-FR" i="1" dirty="0"/>
              <a:t> … C</a:t>
            </a:r>
            <a:r>
              <a:rPr lang="fr-FR" i="1" baseline="-25000" dirty="0"/>
              <a:t>m</a:t>
            </a:r>
            <a:r>
              <a:rPr lang="fr-FR" i="1" dirty="0"/>
              <a:t> },  </a:t>
            </a:r>
          </a:p>
          <a:p>
            <a:pPr lvl="1" algn="just">
              <a:lnSpc>
                <a:spcPct val="140000"/>
              </a:lnSpc>
              <a:buClr>
                <a:schemeClr val="tx1"/>
              </a:buClr>
              <a:buSzPct val="60000"/>
              <a:buFont typeface="Wingdings" pitchFamily="2" charset="2"/>
              <a:buChar char="q"/>
            </a:pPr>
            <a:r>
              <a:rPr lang="fr-FR" i="1" dirty="0"/>
              <a:t>	la contrainte C</a:t>
            </a:r>
            <a:r>
              <a:rPr lang="fr-FR" i="1" baseline="-10000" dirty="0"/>
              <a:t>i </a:t>
            </a:r>
            <a:r>
              <a:rPr lang="fr-FR" i="1" dirty="0"/>
              <a:t>est une relation R</a:t>
            </a:r>
            <a:r>
              <a:rPr lang="fr-FR" i="1" baseline="-10000" dirty="0"/>
              <a:t>i </a:t>
            </a:r>
            <a:r>
              <a:rPr lang="fr-FR" i="1" dirty="0"/>
              <a:t>définie sur un sous ensemble de variables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Problème de Satisfaction de Contraintes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Contrainte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Une contrainte est une relation logique établie entre différentes variables, chacune prenant sa valeur dans un ensemble qui lui est propre, appelé domaine.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Une contrainte est déclarative et relationnelle puisqu’elle définit une relation entre les variables sans spécifier de procédure opérationnelle pour assurer cette relation.</a:t>
            </a:r>
          </a:p>
          <a:p>
            <a:pPr algn="just">
              <a:buFont typeface="Wingdings" pitchFamily="2" charset="2"/>
              <a:buChar char="q"/>
            </a:pPr>
            <a:r>
              <a:rPr lang="fr-FR" i="1" dirty="0"/>
              <a:t>L'ordre dans lequel sont posées les contraintes n'est pas significatif</a:t>
            </a:r>
            <a:r>
              <a:rPr lang="fr-FR" dirty="0"/>
              <a:t> : la seule chose importante à la fin est que toutes les contraintes soient satisfaites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853</Words>
  <Application>Microsoft Office PowerPoint</Application>
  <PresentationFormat>Affichage à l'écran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Thème Office</vt:lpstr>
      <vt:lpstr>Présentation PowerPoint</vt:lpstr>
      <vt:lpstr>Sommaire</vt:lpstr>
      <vt:lpstr>Introduction</vt:lpstr>
      <vt:lpstr>Exemples</vt:lpstr>
      <vt:lpstr>Exemples</vt:lpstr>
      <vt:lpstr>Exemples</vt:lpstr>
      <vt:lpstr>Problème de Satisfaction de Contraintes (PSC)</vt:lpstr>
      <vt:lpstr>Présentation PowerPoint</vt:lpstr>
      <vt:lpstr>Contrainte</vt:lpstr>
      <vt:lpstr>Modélisation d’un CSP</vt:lpstr>
      <vt:lpstr>Modélisation d’un CSP Coloriage des nœuds d’un graphe  </vt:lpstr>
      <vt:lpstr>Modélisation d’un CSP Coloriage des nœuds d’un graphe  </vt:lpstr>
      <vt:lpstr>Modélisation d’un CSP Coloriage des nœuds d’un graphe  </vt:lpstr>
      <vt:lpstr>Modélisation d’un CSP Coloriage des nœuds d’un graphe  </vt:lpstr>
      <vt:lpstr>Modélisation d’un CSP Coloriage des nœuds d’un graphe  </vt:lpstr>
      <vt:lpstr>Résolution de CSP</vt:lpstr>
      <vt:lpstr>Algorithmes de résolution d’un CSP </vt:lpstr>
      <vt:lpstr>Approche Génère Et Teste </vt:lpstr>
      <vt:lpstr>Approche Génère Et Teste </vt:lpstr>
      <vt:lpstr>Présentation PowerPoint</vt:lpstr>
      <vt:lpstr>Approche Simple retour arrière  Backtraking (BT)</vt:lpstr>
      <vt:lpstr>Approche Simple retour arrière  Backtraking (BT)</vt:lpstr>
      <vt:lpstr>Approche Simple retour arrière  Backtraking (BT)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AsmaPC</dc:creator>
  <cp:lastModifiedBy>Asma Asma</cp:lastModifiedBy>
  <cp:revision>29</cp:revision>
  <dcterms:created xsi:type="dcterms:W3CDTF">2017-10-03T18:44:14Z</dcterms:created>
  <dcterms:modified xsi:type="dcterms:W3CDTF">2023-03-20T07:18:48Z</dcterms:modified>
</cp:coreProperties>
</file>