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7486-CE76-4CDD-BA31-8D684D06A957}" type="datetimeFigureOut">
              <a:rPr lang="fr-FR" smtClean="0"/>
              <a:t>2025-12-26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4AF8-5244-4CD1-8C82-29BA558D47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7486-CE76-4CDD-BA31-8D684D06A957}" type="datetimeFigureOut">
              <a:rPr lang="fr-FR" smtClean="0"/>
              <a:t>2025-12-26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4AF8-5244-4CD1-8C82-29BA558D47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7486-CE76-4CDD-BA31-8D684D06A957}" type="datetimeFigureOut">
              <a:rPr lang="fr-FR" smtClean="0"/>
              <a:t>2025-12-26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4AF8-5244-4CD1-8C82-29BA558D4783}" type="slidenum">
              <a:rPr lang="fr-FR" smtClean="0"/>
              <a:t>‹N°›</a:t>
            </a:fld>
            <a:endParaRPr lang="fr-F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7486-CE76-4CDD-BA31-8D684D06A957}" type="datetimeFigureOut">
              <a:rPr lang="fr-FR" smtClean="0"/>
              <a:t>2025-12-26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4AF8-5244-4CD1-8C82-29BA558D478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7486-CE76-4CDD-BA31-8D684D06A957}" type="datetimeFigureOut">
              <a:rPr lang="fr-FR" smtClean="0"/>
              <a:t>2025-12-26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4AF8-5244-4CD1-8C82-29BA558D47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7486-CE76-4CDD-BA31-8D684D06A957}" type="datetimeFigureOut">
              <a:rPr lang="fr-FR" smtClean="0"/>
              <a:t>2025-12-26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4AF8-5244-4CD1-8C82-29BA558D4783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7486-CE76-4CDD-BA31-8D684D06A957}" type="datetimeFigureOut">
              <a:rPr lang="fr-FR" smtClean="0"/>
              <a:t>2025-12-26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4AF8-5244-4CD1-8C82-29BA558D47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7486-CE76-4CDD-BA31-8D684D06A957}" type="datetimeFigureOut">
              <a:rPr lang="fr-FR" smtClean="0"/>
              <a:t>2025-12-26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4AF8-5244-4CD1-8C82-29BA558D47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7486-CE76-4CDD-BA31-8D684D06A957}" type="datetimeFigureOut">
              <a:rPr lang="fr-FR" smtClean="0"/>
              <a:t>2025-12-26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4AF8-5244-4CD1-8C82-29BA558D47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7486-CE76-4CDD-BA31-8D684D06A957}" type="datetimeFigureOut">
              <a:rPr lang="fr-FR" smtClean="0"/>
              <a:t>2025-12-26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4AF8-5244-4CD1-8C82-29BA558D4783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7486-CE76-4CDD-BA31-8D684D06A957}" type="datetimeFigureOut">
              <a:rPr lang="fr-FR" smtClean="0"/>
              <a:t>2025-12-26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4AF8-5244-4CD1-8C82-29BA558D4783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1D87486-CE76-4CDD-BA31-8D684D06A957}" type="datetimeFigureOut">
              <a:rPr lang="fr-FR" smtClean="0"/>
              <a:t>2025-12-26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B294AF8-5244-4CD1-8C82-29BA558D4783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1656184"/>
          </a:xfrm>
        </p:spPr>
        <p:txBody>
          <a:bodyPr/>
          <a:lstStyle/>
          <a:p>
            <a:r>
              <a:rPr lang="ar-DZ" dirty="0" smtClean="0">
                <a:solidFill>
                  <a:srgbClr val="FF0000"/>
                </a:solidFill>
              </a:rPr>
              <a:t>المنهج الأسلوبي في الأدب والنقد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212976"/>
            <a:ext cx="3456384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9429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DZ" dirty="0" smtClean="0">
                <a:solidFill>
                  <a:srgbClr val="FF0000"/>
                </a:solidFill>
              </a:rPr>
              <a:t>الأسلوب</a:t>
            </a:r>
            <a:r>
              <a:rPr lang="ar-DZ" dirty="0" smtClean="0"/>
              <a:t>: الطريق، والوجه، والمذهب، يقال: انتم في أسلوب سوء، ويجمع على أساليب، والأسلوب الطريق تأخذ فيه، والأسلوب الفن. يقال: اخذ فلان في أساليب من القول، أي أفانين منه.(ابن منظور، 2016، ص50)</a:t>
            </a:r>
          </a:p>
          <a:p>
            <a:pPr marL="0" indent="0" algn="just" rtl="1">
              <a:buNone/>
            </a:pPr>
            <a:r>
              <a:rPr lang="ar-DZ" dirty="0" smtClean="0"/>
              <a:t>حيث تنقل الكلمة من معانيها الحسية إلى المعاني الأدبية أو النفسية، وذلك هو الفن من القول أو الوجه والمذهب في بعض الأحيان.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solidFill>
                  <a:schemeClr val="accent2">
                    <a:lumMod val="75000"/>
                  </a:schemeClr>
                </a:solidFill>
              </a:rPr>
              <a:t>أولا: تعريف الأسلوب 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032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DZ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الأسلوبية</a:t>
            </a:r>
            <a:r>
              <a:rPr lang="ar-DZ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هي البحث عن الأسس الموضوعية لإرساء علم الأسلوب.(عبد السلام </a:t>
            </a:r>
            <a:r>
              <a:rPr lang="ar-DZ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المسدي</a:t>
            </a:r>
            <a:r>
              <a:rPr lang="ar-DZ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، 1982، ص 34)</a:t>
            </a:r>
          </a:p>
          <a:p>
            <a:pPr marL="0" indent="0" algn="just" rtl="1">
              <a:buNone/>
            </a:pPr>
            <a:r>
              <a:rPr lang="ar-DZ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فالأسلوبية مجال من مجالات المعرفة يعرض بالدرس للنصوص الأدبية، محاولاً الالتزام بمنهج موضوعي يحلل على أساسه الأساليب ليكشف عن القيم الجمالية لهذه الأعمال منطلقاً من تحليل الظواهر اللغوية والبلاغية للنص. </a:t>
            </a:r>
            <a:endParaRPr lang="fr-FR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solidFill>
                  <a:schemeClr val="accent2">
                    <a:lumMod val="75000"/>
                  </a:schemeClr>
                </a:solidFill>
              </a:rPr>
              <a:t>ثانياً تعريف الأسلوبية.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456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solidFill>
                  <a:srgbClr val="C00000"/>
                </a:solidFill>
              </a:rPr>
              <a:t>ثالثاً: اتجاهات الأسلوبية.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ar-DZ" dirty="0" smtClean="0">
                <a:solidFill>
                  <a:srgbClr val="00B05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الأسلوبية البنيوية</a:t>
            </a:r>
            <a:r>
              <a:rPr lang="ar-DZ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تعد الأسلوبية البنيوية مداً مباشراً من اللسانيات البنيوية التي تعتمد أساساً على دراسات دي </a:t>
            </a:r>
            <a:r>
              <a:rPr lang="ar-DZ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سوسيير</a:t>
            </a:r>
            <a:r>
              <a:rPr lang="ar-DZ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marL="0" indent="0" algn="r" rtl="1">
              <a:buNone/>
            </a:pPr>
            <a:r>
              <a:rPr lang="ar-DZ" dirty="0" smtClean="0">
                <a:solidFill>
                  <a:srgbClr val="00B05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أسلوبية الانزياح ( الانحراف ): </a:t>
            </a:r>
            <a:r>
              <a:rPr lang="ar-DZ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تقوم على المبدأ الأسلوبي الذي يفهم الخواص الأسلوبية على أنها انزياح عن اللغة الاعتيادية. </a:t>
            </a:r>
          </a:p>
          <a:p>
            <a:pPr marL="0" indent="0" algn="just" rtl="1">
              <a:buNone/>
            </a:pPr>
            <a:r>
              <a:rPr lang="ar-DZ" dirty="0" smtClean="0">
                <a:solidFill>
                  <a:srgbClr val="00B05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الأسلوبية الأدبية</a:t>
            </a:r>
            <a:r>
              <a:rPr lang="ar-DZ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وتعني دراسة الأسلوب الأدبي، وتهتم بالنصوص الأدبية بالذات، وينصب اهتمامها على تأويلها عن طريق دراسة منظومة اللغة، </a:t>
            </a:r>
            <a:endParaRPr lang="fr-FR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pPr marL="0" indent="0" algn="r" rtl="1">
              <a:buNone/>
            </a:pPr>
            <a:r>
              <a:rPr lang="ar-DZ" dirty="0" smtClean="0">
                <a:solidFill>
                  <a:srgbClr val="00B05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الأسلوبية التعبيرية</a:t>
            </a:r>
            <a:r>
              <a:rPr lang="ar-DZ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ويعد شارل بالي رائداً لهذا التوجه.</a:t>
            </a:r>
          </a:p>
          <a:p>
            <a:pPr marL="0" indent="0" algn="r" rtl="1">
              <a:buNone/>
            </a:pPr>
            <a:r>
              <a:rPr lang="ar-DZ" dirty="0" smtClean="0">
                <a:solidFill>
                  <a:srgbClr val="00B05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الأسلوبية الإحصائية</a:t>
            </a:r>
            <a:r>
              <a:rPr lang="ar-DZ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رائدها (</a:t>
            </a:r>
            <a:r>
              <a:rPr lang="ar-DZ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زمب</a:t>
            </a:r>
            <a:r>
              <a:rPr lang="ar-DZ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) الذي جاء بمصطلح (القياس الأسلوبي) وتقوم على الاحصاء الرياضي.</a:t>
            </a:r>
          </a:p>
          <a:p>
            <a:pPr marL="0" indent="0" algn="r" rtl="1">
              <a:buNone/>
            </a:pPr>
            <a:r>
              <a:rPr lang="ar-DZ" dirty="0" smtClean="0">
                <a:solidFill>
                  <a:srgbClr val="00B05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الأسلوبية</a:t>
            </a:r>
            <a:r>
              <a:rPr lang="ar-DZ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</a:t>
            </a:r>
            <a:r>
              <a:rPr lang="ar-DZ" dirty="0" smtClean="0">
                <a:solidFill>
                  <a:srgbClr val="00B05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الفردية (أسلوبية الكاتب):</a:t>
            </a:r>
            <a:r>
              <a:rPr lang="ar-DZ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وتسمى كذلك بالأسلوبية النفسية، وتتمثل في دراسة علاقة التعبير بالفرد أو الجماعة التي تبدعه. </a:t>
            </a:r>
            <a:endParaRPr lang="fr-FR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82734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gues">
  <a:themeElements>
    <a:clrScheme name="Vagues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agues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gues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47</TotalTime>
  <Words>254</Words>
  <Application>Microsoft Office PowerPoint</Application>
  <PresentationFormat>Affichage à l'écran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Vagues</vt:lpstr>
      <vt:lpstr>المنهج الأسلوبي في الأدب والنقد</vt:lpstr>
      <vt:lpstr>أولا: تعريف الأسلوب </vt:lpstr>
      <vt:lpstr>ثانياً تعريف الأسلوبية.</vt:lpstr>
      <vt:lpstr>ثالثاً: اتجاهات الأسلوبية.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المنهج الأسلوبي في الأدب والنقد</dc:title>
  <dc:creator>OOOKKK</dc:creator>
  <cp:lastModifiedBy>OOOKKK</cp:lastModifiedBy>
  <cp:revision>5</cp:revision>
  <dcterms:created xsi:type="dcterms:W3CDTF">2025-12-26T17:13:15Z</dcterms:created>
  <dcterms:modified xsi:type="dcterms:W3CDTF">2025-12-26T18:00:53Z</dcterms:modified>
</cp:coreProperties>
</file>