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 id="260" r:id="rId7"/>
    <p:sldId id="261" r:id="rId8"/>
    <p:sldId id="263" r:id="rId9"/>
    <p:sldId id="264" r:id="rId10"/>
    <p:sldId id="265" r:id="rId11"/>
    <p:sldId id="266" r:id="rId12"/>
    <p:sldId id="284" r:id="rId13"/>
    <p:sldId id="267" r:id="rId14"/>
    <p:sldId id="268" r:id="rId15"/>
    <p:sldId id="269" r:id="rId16"/>
    <p:sldId id="270" r:id="rId17"/>
    <p:sldId id="271" r:id="rId18"/>
    <p:sldId id="272" r:id="rId19"/>
    <p:sldId id="273" r:id="rId20"/>
    <p:sldId id="282" r:id="rId21"/>
    <p:sldId id="274" r:id="rId22"/>
    <p:sldId id="275" r:id="rId23"/>
    <p:sldId id="276" r:id="rId24"/>
    <p:sldId id="278" r:id="rId25"/>
    <p:sldId id="279" r:id="rId26"/>
    <p:sldId id="280" r:id="rId27"/>
    <p:sldId id="283"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apfoundation.com/writing/reports/" TargetMode="External"/><Relationship Id="rId2" Type="http://schemas.openxmlformats.org/officeDocument/2006/relationships/hyperlink" Target="https://www.eapfoundation.com/writing/other/" TargetMode="External"/><Relationship Id="rId1" Type="http://schemas.openxmlformats.org/officeDocument/2006/relationships/slideLayout" Target="../slideLayouts/slideLayout2.xml"/><Relationship Id="rId6" Type="http://schemas.openxmlformats.org/officeDocument/2006/relationships/hyperlink" Target="https://www.eapfoundation.com/writing/essays/structure/mainbody/#topic" TargetMode="External"/><Relationship Id="rId5" Type="http://schemas.openxmlformats.org/officeDocument/2006/relationships/hyperlink" Target="https://www.eapfoundation.com/writing/essays/structure/introduction/#thesis" TargetMode="External"/><Relationship Id="rId4" Type="http://schemas.openxmlformats.org/officeDocument/2006/relationships/hyperlink" Target="https://www.eapfoundation.com/writing/essay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eapfoundation.com/writing/cohesion/" TargetMode="External"/><Relationship Id="rId2" Type="http://schemas.openxmlformats.org/officeDocument/2006/relationships/hyperlink" Target="https://www.eapfoundation.com/writing/cohesion/#coherence" TargetMode="External"/><Relationship Id="rId1" Type="http://schemas.openxmlformats.org/officeDocument/2006/relationships/slideLayout" Target="../slideLayouts/slideLayout2.xml"/><Relationship Id="rId4" Type="http://schemas.openxmlformats.org/officeDocument/2006/relationships/hyperlink" Target="https://www.eapfoundation.com/writing/proces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eapfoundation.com/writing/references/citation/" TargetMode="External"/><Relationship Id="rId2" Type="http://schemas.openxmlformats.org/officeDocument/2006/relationships/hyperlink" Target="https://www.eapfoundation.com/writing/references/" TargetMode="External"/><Relationship Id="rId1" Type="http://schemas.openxmlformats.org/officeDocument/2006/relationships/slideLayout" Target="../slideLayouts/slideLayout2.xml"/><Relationship Id="rId4" Type="http://schemas.openxmlformats.org/officeDocument/2006/relationships/hyperlink" Target="https://www.eapfoundation.com/writing/references/se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cedirect.com/science/article/pii/S1755436520300293#bib0145" TargetMode="External"/><Relationship Id="rId7" Type="http://schemas.openxmlformats.org/officeDocument/2006/relationships/hyperlink" Target="https://www.sciencedirect.com/science/article/pii/S1755436520300293#bib0030" TargetMode="External"/><Relationship Id="rId2" Type="http://schemas.openxmlformats.org/officeDocument/2006/relationships/hyperlink" Target="https://www.sciencedirect.com/science/article/pii/S1755436520300293#bib0010" TargetMode="External"/><Relationship Id="rId1" Type="http://schemas.openxmlformats.org/officeDocument/2006/relationships/slideLayout" Target="../slideLayouts/slideLayout2.xml"/><Relationship Id="rId6" Type="http://schemas.openxmlformats.org/officeDocument/2006/relationships/hyperlink" Target="https://www.sciencedirect.com/science/article/pii/S1755436520300293#bib0070" TargetMode="External"/><Relationship Id="rId5" Type="http://schemas.openxmlformats.org/officeDocument/2006/relationships/hyperlink" Target="https://www.sciencedirect.com/science/article/pii/S1755436520300293#bib0065" TargetMode="External"/><Relationship Id="rId4" Type="http://schemas.openxmlformats.org/officeDocument/2006/relationships/hyperlink" Target="https://www.sciencedirect.com/science/article/pii/S1755436520300293#bib008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apfoundation.com/writing/critic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ifferencebetween.com/difference-between-thesis-and-dissertation/" TargetMode="External"/><Relationship Id="rId2" Type="http://schemas.openxmlformats.org/officeDocument/2006/relationships/hyperlink" Target="https://www.differencebetween.com/difference-between-descriptive-and-vs-experimental-research/"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eapfoundation.com/writing/researc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eapfoundation.com/writing/skills/hedgi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eapfoundation.com/writing/other/definitions/" TargetMode="External"/><Relationship Id="rId2" Type="http://schemas.openxmlformats.org/officeDocument/2006/relationships/hyperlink" Target="https://www.eapfoundation.com/vocab/other/#subjec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eapfoundation.com/writing/skills/passiv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apfoundation.com/writing/style/" TargetMode="External"/><Relationship Id="rId2" Type="http://schemas.openxmlformats.org/officeDocument/2006/relationships/hyperlink" Target="https://www.eapfoundation.com/writing/skills/gramma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eapfoundation.com/vocab/academic/awllists/" TargetMode="External"/><Relationship Id="rId2" Type="http://schemas.openxmlformats.org/officeDocument/2006/relationships/hyperlink" Target="https://www.eapfoundation.com/vocab/academic/" TargetMode="External"/><Relationship Id="rId1" Type="http://schemas.openxmlformats.org/officeDocument/2006/relationships/slideLayout" Target="../slideLayouts/slideLayout2.xml"/><Relationship Id="rId5" Type="http://schemas.openxmlformats.org/officeDocument/2006/relationships/hyperlink" Target="https://www.eapfoundation.com/vocab/academic/acl/" TargetMode="External"/><Relationship Id="rId4" Type="http://schemas.openxmlformats.org/officeDocument/2006/relationships/hyperlink" Target="https://www.eapfoundation.com/vocab/academic/other/avl/"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72210" y="2276061"/>
            <a:ext cx="10634870" cy="1143000"/>
          </a:xfrm>
        </p:spPr>
        <p:txBody>
          <a:bodyPr>
            <a:normAutofit/>
          </a:bodyPr>
          <a:lstStyle/>
          <a:p>
            <a:r>
              <a:rPr lang="en-GB" sz="6600" b="1" cap="all"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academic </a:t>
            </a:r>
            <a:r>
              <a:rPr lang="en-GB" sz="6600" b="1" cap="all" dirty="0">
                <a:solidFill>
                  <a:srgbClr val="FF0000"/>
                </a:solidFill>
                <a:latin typeface="Times New Roman" panose="02020603050405020304" pitchFamily="18" charset="0"/>
                <a:ea typeface="Calibri" panose="020F0502020204030204" pitchFamily="34" charset="0"/>
                <a:cs typeface="Arial" panose="020B0604020202020204" pitchFamily="34" charset="0"/>
              </a:rPr>
              <a:t>writing</a:t>
            </a:r>
            <a:endParaRPr lang="en-GB" sz="6600" dirty="0"/>
          </a:p>
        </p:txBody>
      </p:sp>
      <p:sp>
        <p:nvSpPr>
          <p:cNvPr id="3" name="Sous-titre 2"/>
          <p:cNvSpPr>
            <a:spLocks noGrp="1"/>
          </p:cNvSpPr>
          <p:nvPr>
            <p:ph type="subTitle" idx="1"/>
          </p:nvPr>
        </p:nvSpPr>
        <p:spPr>
          <a:xfrm>
            <a:off x="1893474" y="4459326"/>
            <a:ext cx="8915399" cy="1126283"/>
          </a:xfrm>
        </p:spPr>
        <p:txBody>
          <a:bodyPr>
            <a:noAutofit/>
          </a:bodyPr>
          <a:lstStyle/>
          <a:p>
            <a:pPr algn="ctr"/>
            <a:r>
              <a:rPr lang="en-GB" sz="2400" b="1" dirty="0" smtClean="0">
                <a:latin typeface="Times New Roman" panose="02020603050405020304" pitchFamily="18" charset="0"/>
                <a:cs typeface="Times New Roman" panose="02020603050405020304" pitchFamily="18" charset="0"/>
              </a:rPr>
              <a:t>English Course L3 Chemistry S5</a:t>
            </a:r>
          </a:p>
          <a:p>
            <a:pPr algn="ctr"/>
            <a:r>
              <a:rPr lang="en-GB" sz="2400" b="1" dirty="0" smtClean="0">
                <a:latin typeface="Times New Roman" panose="02020603050405020304" pitchFamily="18" charset="0"/>
                <a:cs typeface="Times New Roman" panose="02020603050405020304" pitchFamily="18" charset="0"/>
              </a:rPr>
              <a:t>KHERROUS Sarah</a:t>
            </a:r>
          </a:p>
          <a:p>
            <a:pPr algn="ctr"/>
            <a:r>
              <a:rPr lang="en-GB" sz="2400" b="1">
                <a:latin typeface="Times New Roman" panose="02020603050405020304" pitchFamily="18" charset="0"/>
                <a:cs typeface="Times New Roman" panose="02020603050405020304" pitchFamily="18" charset="0"/>
              </a:rPr>
              <a:t> </a:t>
            </a:r>
            <a:r>
              <a:rPr lang="en-GB" sz="2400" b="1" smtClean="0">
                <a:latin typeface="Times New Roman" panose="02020603050405020304" pitchFamily="18" charset="0"/>
                <a:cs typeface="Times New Roman" panose="02020603050405020304" pitchFamily="18" charset="0"/>
              </a:rPr>
              <a:t>   </a:t>
            </a:r>
            <a:r>
              <a:rPr lang="en-GB" sz="2400" b="1" smtClean="0">
                <a:latin typeface="Times New Roman" panose="02020603050405020304" pitchFamily="18" charset="0"/>
                <a:cs typeface="Times New Roman" panose="02020603050405020304" pitchFamily="18" charset="0"/>
              </a:rPr>
              <a:t>2022/2023</a:t>
            </a:r>
            <a:endParaRPr lang="en-GB" sz="2400" b="1" dirty="0">
              <a:latin typeface="Times New Roman" panose="02020603050405020304" pitchFamily="18" charset="0"/>
              <a:cs typeface="Times New Roman" panose="02020603050405020304" pitchFamily="18" charset="0"/>
            </a:endParaRPr>
          </a:p>
        </p:txBody>
      </p:sp>
      <p:sp>
        <p:nvSpPr>
          <p:cNvPr id="4" name="Rectangle 3"/>
          <p:cNvSpPr/>
          <p:nvPr/>
        </p:nvSpPr>
        <p:spPr>
          <a:xfrm>
            <a:off x="2971800" y="288235"/>
            <a:ext cx="5764695" cy="1785104"/>
          </a:xfrm>
          <a:prstGeom prst="rect">
            <a:avLst/>
          </a:prstGeom>
        </p:spPr>
        <p:txBody>
          <a:bodyPr wrap="square">
            <a:spAutoFit/>
          </a:bodyPr>
          <a:lstStyle/>
          <a:p>
            <a:pPr algn="ct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Aboubekr </a:t>
            </a:r>
            <a:r>
              <a:rPr lang="en-GB" sz="2400" b="1" dirty="0" err="1">
                <a:solidFill>
                  <a:prstClr val="black">
                    <a:lumMod val="85000"/>
                    <a:lumOff val="15000"/>
                  </a:prstClr>
                </a:solidFill>
                <a:latin typeface="Times New Roman" panose="02020603050405020304" pitchFamily="18" charset="0"/>
                <a:cs typeface="Times New Roman" panose="02020603050405020304" pitchFamily="18" charset="0"/>
              </a:rPr>
              <a:t>Belkaid</a:t>
            </a: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 University </a:t>
            </a:r>
            <a:b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b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Faculty of Sciences </a:t>
            </a:r>
            <a:b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br>
            <a:r>
              <a:rPr lang="en-GB" sz="2400" b="1" dirty="0">
                <a:solidFill>
                  <a:prstClr val="black">
                    <a:lumMod val="85000"/>
                    <a:lumOff val="15000"/>
                  </a:prstClr>
                </a:solidFill>
                <a:latin typeface="Times New Roman" panose="02020603050405020304" pitchFamily="18" charset="0"/>
                <a:cs typeface="Times New Roman" panose="02020603050405020304" pitchFamily="18" charset="0"/>
              </a:rPr>
              <a:t>Department of Chemistry </a:t>
            </a: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endParaRPr lang="en-GB" dirty="0"/>
          </a:p>
        </p:txBody>
      </p:sp>
    </p:spTree>
    <p:extLst>
      <p:ext uri="{BB962C8B-B14F-4D97-AF65-F5344CB8AC3E}">
        <p14:creationId xmlns:p14="http://schemas.microsoft.com/office/powerpoint/2010/main" val="2070271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709530" y="81518"/>
            <a:ext cx="9124121" cy="6568885"/>
          </a:xfrm>
          <a:prstGeom prst="rect">
            <a:avLst/>
          </a:prstGeom>
        </p:spPr>
      </p:pic>
    </p:spTree>
    <p:extLst>
      <p:ext uri="{BB962C8B-B14F-4D97-AF65-F5344CB8AC3E}">
        <p14:creationId xmlns:p14="http://schemas.microsoft.com/office/powerpoint/2010/main" val="1472444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0871" y="218661"/>
            <a:ext cx="10013742" cy="1686339"/>
          </a:xfrm>
        </p:spPr>
        <p:txBody>
          <a:bodyPr>
            <a:normAutofit/>
          </a:bodyPr>
          <a:lstStyle/>
          <a:p>
            <a:pPr marL="342900" lvl="0" indent="-342900" algn="just">
              <a:spcBef>
                <a:spcPts val="1000"/>
              </a:spcBef>
            </a:pPr>
            <a:r>
              <a:rPr lang="en-GB" sz="3200" dirty="0">
                <a:solidFill>
                  <a:srgbClr val="FF0000"/>
                </a:solidFill>
                <a:latin typeface="Times New Roman" panose="02020603050405020304" pitchFamily="18" charset="0"/>
                <a:cs typeface="Times New Roman" panose="02020603050405020304" pitchFamily="18" charset="0"/>
              </a:rPr>
              <a:t>Summary – Academic </a:t>
            </a:r>
            <a:r>
              <a:rPr lang="en-GB" sz="3200" dirty="0" err="1">
                <a:solidFill>
                  <a:srgbClr val="FF0000"/>
                </a:solidFill>
                <a:latin typeface="Times New Roman" panose="02020603050405020304" pitchFamily="18" charset="0"/>
                <a:cs typeface="Times New Roman" panose="02020603050405020304" pitchFamily="18" charset="0"/>
              </a:rPr>
              <a:t>vs</a:t>
            </a:r>
            <a:r>
              <a:rPr lang="en-GB" sz="3200" dirty="0">
                <a:solidFill>
                  <a:srgbClr val="FF0000"/>
                </a:solidFill>
                <a:latin typeface="Times New Roman" panose="02020603050405020304" pitchFamily="18" charset="0"/>
                <a:cs typeface="Times New Roman" panose="02020603050405020304" pitchFamily="18" charset="0"/>
              </a:rPr>
              <a:t> Non Academic Writing</a:t>
            </a:r>
            <a:r>
              <a:rPr lang="en-GB" sz="1800" dirty="0">
                <a:solidFill>
                  <a:srgbClr val="FF0000"/>
                </a:solidFill>
                <a:latin typeface="Times New Roman" panose="02020603050405020304" pitchFamily="18" charset="0"/>
                <a:cs typeface="Times New Roman" panose="02020603050405020304" pitchFamily="18" charset="0"/>
              </a:rPr>
              <a:t/>
            </a:r>
            <a:br>
              <a:rPr lang="en-GB" sz="1800" dirty="0">
                <a:solidFill>
                  <a:srgbClr val="FF0000"/>
                </a:solidFill>
                <a:latin typeface="Times New Roman" panose="02020603050405020304" pitchFamily="18" charset="0"/>
                <a:cs typeface="Times New Roman" panose="02020603050405020304" pitchFamily="18" charset="0"/>
              </a:rPr>
            </a:b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33671" y="1202635"/>
            <a:ext cx="10893286" cy="5526156"/>
          </a:xfrm>
        </p:spPr>
        <p:txBody>
          <a:bodyPr>
            <a:normAutofit/>
          </a:bodyPr>
          <a:lstStyle/>
          <a:p>
            <a:pPr algn="just">
              <a:lnSpc>
                <a:spcPct val="150000"/>
              </a:lnSpc>
            </a:pPr>
            <a:r>
              <a:rPr lang="en-GB" sz="2800" dirty="0" smtClean="0">
                <a:latin typeface="Times New Roman" panose="02020603050405020304" pitchFamily="18" charset="0"/>
                <a:cs typeface="Times New Roman" panose="02020603050405020304" pitchFamily="18" charset="0"/>
              </a:rPr>
              <a:t>Academic </a:t>
            </a:r>
            <a:r>
              <a:rPr lang="en-GB" sz="2800" dirty="0">
                <a:latin typeface="Times New Roman" panose="02020603050405020304" pitchFamily="18" charset="0"/>
                <a:cs typeface="Times New Roman" panose="02020603050405020304" pitchFamily="18" charset="0"/>
              </a:rPr>
              <a:t>writing is a formal and impersonal style of writing that is intended for a scholarly or academic audience while non academic writing is an informal and often subjective style of writing that aims the mass public. The difference between academic writing and non academic writing stems from various factors such as their audience, purpose, language, format, and tone.</a:t>
            </a:r>
          </a:p>
        </p:txBody>
      </p:sp>
    </p:spTree>
    <p:extLst>
      <p:ext uri="{BB962C8B-B14F-4D97-AF65-F5344CB8AC3E}">
        <p14:creationId xmlns:p14="http://schemas.microsoft.com/office/powerpoint/2010/main" val="77077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85420" y="2363458"/>
            <a:ext cx="8911687" cy="1280890"/>
          </a:xfrm>
        </p:spPr>
        <p:txBody>
          <a:bodyPr>
            <a:noAutofit/>
          </a:bodyPr>
          <a:lstStyle/>
          <a:p>
            <a:pPr marL="342900" lvl="0" indent="-342900" algn="ctr">
              <a:lnSpc>
                <a:spcPct val="200000"/>
              </a:lnSpc>
              <a:spcAft>
                <a:spcPts val="800"/>
              </a:spcAft>
            </a:pPr>
            <a:r>
              <a:rPr lang="en-GB" sz="5400" dirty="0">
                <a:solidFill>
                  <a:srgbClr val="FF0000"/>
                </a:solidFill>
                <a:latin typeface="Times New Roman" panose="02020603050405020304" pitchFamily="18" charset="0"/>
                <a:ea typeface="Calibri" panose="020F0502020204030204" pitchFamily="34" charset="0"/>
                <a:cs typeface="Arial" panose="020B0604020202020204" pitchFamily="34" charset="0"/>
              </a:rPr>
              <a:t>Features of Academic Writing</a:t>
            </a:r>
            <a:r>
              <a:rPr lang="en-GB" sz="4000" dirty="0">
                <a:latin typeface="Calibri" panose="020F0502020204030204" pitchFamily="34" charset="0"/>
                <a:ea typeface="Calibri" panose="020F0502020204030204" pitchFamily="34" charset="0"/>
                <a:cs typeface="Arial" panose="020B0604020202020204" pitchFamily="34" charset="0"/>
              </a:rPr>
              <a:t/>
            </a:r>
            <a:br>
              <a:rPr lang="en-GB" sz="4000" dirty="0">
                <a:latin typeface="Calibri" panose="020F0502020204030204" pitchFamily="34" charset="0"/>
                <a:ea typeface="Calibri" panose="020F0502020204030204" pitchFamily="34" charset="0"/>
                <a:cs typeface="Arial" panose="020B0604020202020204" pitchFamily="34" charset="0"/>
              </a:rPr>
            </a:br>
            <a:endParaRPr lang="en-GB" sz="5400" dirty="0"/>
          </a:p>
        </p:txBody>
      </p:sp>
    </p:spTree>
    <p:extLst>
      <p:ext uri="{BB962C8B-B14F-4D97-AF65-F5344CB8AC3E}">
        <p14:creationId xmlns:p14="http://schemas.microsoft.com/office/powerpoint/2010/main" val="616061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401417" y="0"/>
            <a:ext cx="8845825" cy="6696144"/>
          </a:xfrm>
          <a:prstGeom prst="rect">
            <a:avLst/>
          </a:prstGeom>
        </p:spPr>
      </p:pic>
    </p:spTree>
    <p:extLst>
      <p:ext uri="{BB962C8B-B14F-4D97-AF65-F5344CB8AC3E}">
        <p14:creationId xmlns:p14="http://schemas.microsoft.com/office/powerpoint/2010/main" val="4015818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
            <a:ext cx="10593925" cy="6477752"/>
          </a:xfrm>
        </p:spPr>
        <p:txBody>
          <a:bodyPr>
            <a:normAutofit lnSpcReduction="10000"/>
          </a:bodyPr>
          <a:lstStyle/>
          <a:p>
            <a:pPr lvl="0" algn="just">
              <a:lnSpc>
                <a:spcPct val="200000"/>
              </a:lnSpc>
              <a:spcAft>
                <a:spcPts val="800"/>
              </a:spcAft>
              <a:buFont typeface="Wingdings" panose="05000000000000000000" pitchFamily="2" charset="2"/>
              <a:buChar char=""/>
            </a:pPr>
            <a:r>
              <a:rPr lang="en-GB" sz="3600" dirty="0">
                <a:solidFill>
                  <a:srgbClr val="C00000"/>
                </a:solidFill>
                <a:latin typeface="Times New Roman" panose="02020603050405020304" pitchFamily="18" charset="0"/>
                <a:ea typeface="Calibri" panose="020F0502020204030204" pitchFamily="34" charset="0"/>
                <a:cs typeface="Arial" panose="020B0604020202020204" pitchFamily="34" charset="0"/>
              </a:rPr>
              <a:t>Structured</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buNone/>
            </a:pPr>
            <a:r>
              <a:rPr lang="en-GB" sz="3200" dirty="0">
                <a:latin typeface="Times New Roman" panose="02020603050405020304" pitchFamily="18" charset="0"/>
                <a:ea typeface="Calibri" panose="020F0502020204030204" pitchFamily="34" charset="0"/>
              </a:rPr>
              <a:t>      Academic writing should have a clear structure. In order for the reader to easily follow the idea. The structure will often derive from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genre of writing</a:t>
            </a:r>
            <a:r>
              <a:rPr lang="en-GB" sz="3200" dirty="0">
                <a:latin typeface="Times New Roman" panose="02020603050405020304" pitchFamily="18" charset="0"/>
                <a:ea typeface="Calibri" panose="020F0502020204030204" pitchFamily="34" charset="0"/>
              </a:rPr>
              <a:t>.</a:t>
            </a:r>
            <a:r>
              <a:rPr lang="en-GB" sz="3200" dirty="0">
                <a:solidFill>
                  <a:srgbClr val="1E1E1E"/>
                </a:solidFill>
                <a:latin typeface="Times New Roman" panose="02020603050405020304" pitchFamily="18" charset="0"/>
                <a:ea typeface="Times New Roman" panose="02020603050405020304" pitchFamily="18" charset="0"/>
              </a:rPr>
              <a:t> </a:t>
            </a:r>
            <a:r>
              <a:rPr lang="en-GB" sz="3200" dirty="0">
                <a:latin typeface="Times New Roman" panose="02020603050405020304" pitchFamily="18" charset="0"/>
                <a:ea typeface="Calibri" panose="020F0502020204030204" pitchFamily="34" charset="0"/>
              </a:rPr>
              <a:t>For example, a</a:t>
            </a:r>
            <a:r>
              <a:rPr lang="en-GB" sz="3200" dirty="0">
                <a:solidFill>
                  <a:srgbClr val="00B050"/>
                </a:solidFill>
                <a:latin typeface="Times New Roman" panose="02020603050405020304" pitchFamily="18" charset="0"/>
                <a:ea typeface="Calibri" panose="020F0502020204030204" pitchFamily="34" charset="0"/>
              </a:rPr>
              <a:t> </a:t>
            </a:r>
            <a:r>
              <a:rPr lang="en-GB" sz="3200" u="sng" dirty="0">
                <a:solidFill>
                  <a:srgbClr val="00B050"/>
                </a:solidFill>
                <a:latin typeface="Times New Roman" panose="02020603050405020304" pitchFamily="18" charset="0"/>
                <a:ea typeface="Calibri" panose="020F0502020204030204" pitchFamily="34" charset="0"/>
                <a:cs typeface="Arial" panose="020B0604020202020204" pitchFamily="34" charset="0"/>
                <a:hlinkClick r:id="rId3"/>
              </a:rPr>
              <a:t>report</a:t>
            </a:r>
            <a:r>
              <a:rPr lang="en-GB" sz="3200" dirty="0">
                <a:latin typeface="Times New Roman" panose="02020603050405020304" pitchFamily="18" charset="0"/>
                <a:ea typeface="Calibri" panose="020F0502020204030204" pitchFamily="34" charset="0"/>
              </a:rPr>
              <a:t> will have an </a:t>
            </a:r>
            <a:r>
              <a:rPr lang="en-GB" sz="3200" dirty="0">
                <a:highlight>
                  <a:srgbClr val="FFFF00"/>
                </a:highlight>
                <a:latin typeface="Times New Roman" panose="02020603050405020304" pitchFamily="18" charset="0"/>
                <a:ea typeface="Calibri" panose="020F0502020204030204" pitchFamily="34" charset="0"/>
              </a:rPr>
              <a:t>introduction</a:t>
            </a:r>
            <a:r>
              <a:rPr lang="en-GB" sz="3200" dirty="0">
                <a:latin typeface="Times New Roman" panose="02020603050405020304" pitchFamily="18" charset="0"/>
                <a:ea typeface="Calibri" panose="020F0502020204030204" pitchFamily="34" charset="0"/>
              </a:rPr>
              <a:t> (including the aim or aims), </a:t>
            </a:r>
            <a:r>
              <a:rPr lang="en-GB" sz="3200" dirty="0">
                <a:highlight>
                  <a:srgbClr val="FFFF00"/>
                </a:highlight>
                <a:latin typeface="Times New Roman" panose="02020603050405020304" pitchFamily="18" charset="0"/>
                <a:ea typeface="Calibri" panose="020F0502020204030204" pitchFamily="34" charset="0"/>
              </a:rPr>
              <a:t>a method section</a:t>
            </a:r>
            <a:r>
              <a:rPr lang="en-GB" sz="3200" dirty="0">
                <a:latin typeface="Times New Roman" panose="02020603050405020304" pitchFamily="18" charset="0"/>
                <a:ea typeface="Calibri" panose="020F0502020204030204" pitchFamily="34" charset="0"/>
              </a:rPr>
              <a:t>, a </a:t>
            </a:r>
            <a:r>
              <a:rPr lang="en-GB" sz="3200" dirty="0">
                <a:highlight>
                  <a:srgbClr val="FFFF00"/>
                </a:highlight>
                <a:latin typeface="Times New Roman" panose="02020603050405020304" pitchFamily="18" charset="0"/>
                <a:ea typeface="Calibri" panose="020F0502020204030204" pitchFamily="34" charset="0"/>
              </a:rPr>
              <a:t>discussion section</a:t>
            </a:r>
            <a:r>
              <a:rPr lang="en-GB" sz="3200" dirty="0">
                <a:latin typeface="Times New Roman" panose="02020603050405020304" pitchFamily="18" charset="0"/>
                <a:ea typeface="Calibri" panose="020F0502020204030204" pitchFamily="34" charset="0"/>
              </a:rPr>
              <a:t> and so on, while an </a:t>
            </a:r>
            <a:r>
              <a:rPr lang="en-GB" sz="3200" b="1" u="sng" dirty="0">
                <a:solidFill>
                  <a:srgbClr val="00B050"/>
                </a:solidFill>
                <a:latin typeface="Times New Roman" panose="02020603050405020304" pitchFamily="18" charset="0"/>
                <a:ea typeface="Calibri" panose="020F0502020204030204" pitchFamily="34" charset="0"/>
                <a:cs typeface="Arial" panose="020B0604020202020204" pitchFamily="34" charset="0"/>
                <a:hlinkClick r:id="rId4"/>
              </a:rPr>
              <a:t>essay</a:t>
            </a:r>
            <a:r>
              <a:rPr lang="en-GB" sz="3200" dirty="0">
                <a:latin typeface="Times New Roman" panose="02020603050405020304" pitchFamily="18" charset="0"/>
                <a:ea typeface="Calibri" panose="020F0502020204030204" pitchFamily="34" charset="0"/>
              </a:rPr>
              <a:t> will have an </a:t>
            </a:r>
            <a:r>
              <a:rPr lang="en-GB" sz="3200" dirty="0">
                <a:highlight>
                  <a:srgbClr val="FFFF00"/>
                </a:highlight>
                <a:latin typeface="Times New Roman" panose="02020603050405020304" pitchFamily="18" charset="0"/>
                <a:ea typeface="Calibri" panose="020F0502020204030204" pitchFamily="34" charset="0"/>
              </a:rPr>
              <a:t>introduction</a:t>
            </a:r>
            <a:r>
              <a:rPr lang="en-GB" sz="3200" dirty="0">
                <a:latin typeface="Times New Roman" panose="02020603050405020304" pitchFamily="18" charset="0"/>
                <a:ea typeface="Calibri" panose="020F0502020204030204" pitchFamily="34" charset="0"/>
              </a:rPr>
              <a:t> (including a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thesis statement</a:t>
            </a:r>
            <a:r>
              <a:rPr lang="en-GB" sz="3200" dirty="0">
                <a:latin typeface="Times New Roman" panose="02020603050405020304" pitchFamily="18" charset="0"/>
                <a:ea typeface="Calibri" panose="020F0502020204030204" pitchFamily="34" charset="0"/>
              </a:rPr>
              <a:t>), clear </a:t>
            </a:r>
            <a:r>
              <a:rPr lang="en-GB" sz="3200" dirty="0">
                <a:highlight>
                  <a:srgbClr val="FFFF00"/>
                </a:highlight>
                <a:latin typeface="Times New Roman" panose="02020603050405020304" pitchFamily="18" charset="0"/>
                <a:ea typeface="Calibri" panose="020F0502020204030204" pitchFamily="34" charset="0"/>
              </a:rPr>
              <a:t>body</a:t>
            </a:r>
            <a:r>
              <a:rPr lang="en-GB" sz="3200" dirty="0">
                <a:latin typeface="Times New Roman" panose="02020603050405020304" pitchFamily="18" charset="0"/>
                <a:ea typeface="Calibri" panose="020F0502020204030204" pitchFamily="34" charset="0"/>
              </a:rPr>
              <a:t> paragraphs with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6"/>
              </a:rPr>
              <a:t>topic sentences</a:t>
            </a:r>
            <a:r>
              <a:rPr lang="en-GB" sz="3200" dirty="0">
                <a:latin typeface="Times New Roman" panose="02020603050405020304" pitchFamily="18" charset="0"/>
                <a:ea typeface="Calibri" panose="020F0502020204030204" pitchFamily="34" charset="0"/>
              </a:rPr>
              <a:t>, and a </a:t>
            </a:r>
            <a:r>
              <a:rPr lang="en-GB" sz="3200" dirty="0">
                <a:highlight>
                  <a:srgbClr val="FFFF00"/>
                </a:highlight>
                <a:latin typeface="Times New Roman" panose="02020603050405020304" pitchFamily="18" charset="0"/>
                <a:ea typeface="Calibri" panose="020F0502020204030204" pitchFamily="34" charset="0"/>
              </a:rPr>
              <a:t>conclusion</a:t>
            </a:r>
            <a:r>
              <a:rPr lang="en-GB" sz="3200" dirty="0">
                <a:latin typeface="Times New Roman" panose="02020603050405020304" pitchFamily="18" charset="0"/>
                <a:ea typeface="Calibri" panose="020F0502020204030204" pitchFamily="34" charset="0"/>
              </a:rPr>
              <a:t>. </a:t>
            </a:r>
            <a:endParaRPr lang="en-GB" sz="3200" dirty="0"/>
          </a:p>
        </p:txBody>
      </p:sp>
    </p:spTree>
    <p:extLst>
      <p:ext uri="{BB962C8B-B14F-4D97-AF65-F5344CB8AC3E}">
        <p14:creationId xmlns:p14="http://schemas.microsoft.com/office/powerpoint/2010/main" val="773711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4887" y="149087"/>
            <a:ext cx="10774017" cy="6430617"/>
          </a:xfrm>
        </p:spPr>
        <p:txBody>
          <a:bodyPr>
            <a:normAutofit/>
          </a:bodyPr>
          <a:lstStyle/>
          <a:p>
            <a:pPr marL="0" indent="0" algn="just">
              <a:lnSpc>
                <a:spcPct val="150000"/>
              </a:lnSpc>
              <a:spcAft>
                <a:spcPts val="800"/>
              </a:spcAft>
              <a:buNone/>
            </a:pPr>
            <a:endParaRPr lang="en-GB" sz="3200"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5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	</a:t>
            </a:r>
            <a:r>
              <a:rPr lang="en-GB" sz="3200" dirty="0" smtClean="0">
                <a:latin typeface="Times New Roman" panose="02020603050405020304" pitchFamily="18" charset="0"/>
                <a:ea typeface="Calibri" panose="020F0502020204030204" pitchFamily="34" charset="0"/>
                <a:cs typeface="Arial" panose="020B0604020202020204" pitchFamily="34" charset="0"/>
              </a:rPr>
              <a:t>The </a:t>
            </a:r>
            <a:r>
              <a:rPr lang="en-GB" sz="3200" dirty="0">
                <a:latin typeface="Times New Roman" panose="02020603050405020304" pitchFamily="18" charset="0"/>
                <a:ea typeface="Calibri" panose="020F0502020204030204" pitchFamily="34" charset="0"/>
                <a:cs typeface="Arial" panose="020B0604020202020204" pitchFamily="34" charset="0"/>
              </a:rPr>
              <a:t>writing should be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coherent</a:t>
            </a:r>
            <a:r>
              <a:rPr lang="en-GB" sz="3200" dirty="0">
                <a:latin typeface="Times New Roman" panose="02020603050405020304" pitchFamily="18" charset="0"/>
                <a:ea typeface="Calibri" panose="020F0502020204030204" pitchFamily="34" charset="0"/>
                <a:cs typeface="Arial" panose="020B0604020202020204" pitchFamily="34" charset="0"/>
              </a:rPr>
              <a:t>, with logical progression throughout, and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cohesive</a:t>
            </a:r>
            <a:r>
              <a:rPr lang="en-GB" sz="3200" dirty="0">
                <a:latin typeface="Times New Roman" panose="02020603050405020304" pitchFamily="18" charset="0"/>
                <a:ea typeface="Calibri" panose="020F0502020204030204" pitchFamily="34" charset="0"/>
                <a:cs typeface="Arial" panose="020B0604020202020204" pitchFamily="34" charset="0"/>
              </a:rPr>
              <a:t>, with the different parts of the writing clearly connected. Careful </a:t>
            </a:r>
            <a:r>
              <a:rPr lang="en-GB" sz="32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4"/>
              </a:rPr>
              <a:t>planning</a:t>
            </a:r>
            <a:r>
              <a:rPr lang="en-GB" sz="3200" dirty="0">
                <a:latin typeface="Times New Roman" panose="02020603050405020304" pitchFamily="18" charset="0"/>
                <a:ea typeface="Calibri" panose="020F0502020204030204" pitchFamily="34" charset="0"/>
                <a:cs typeface="Arial" panose="020B0604020202020204" pitchFamily="34" charset="0"/>
              </a:rPr>
              <a:t> before writing is essential to ensure that the final product will be well structured, with a clear focus and logical progression of ideas.</a:t>
            </a:r>
            <a:endParaRPr lang="en-GB" sz="2400"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en-GB" sz="3200" dirty="0"/>
          </a:p>
        </p:txBody>
      </p:sp>
    </p:spTree>
    <p:extLst>
      <p:ext uri="{BB962C8B-B14F-4D97-AF65-F5344CB8AC3E}">
        <p14:creationId xmlns:p14="http://schemas.microsoft.com/office/powerpoint/2010/main" val="2944040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373" y="1"/>
            <a:ext cx="11121887" cy="6380921"/>
          </a:xfrm>
        </p:spPr>
        <p:txBody>
          <a:bodyPr>
            <a:noAutofit/>
          </a:bodyPr>
          <a:lstStyle/>
          <a:p>
            <a:pPr lvl="0" algn="just">
              <a:lnSpc>
                <a:spcPct val="200000"/>
              </a:lnSpc>
              <a:spcAft>
                <a:spcPts val="800"/>
              </a:spcAft>
              <a:buFont typeface="Wingdings" panose="05000000000000000000" pitchFamily="2" charset="2"/>
              <a:buChar char=""/>
            </a:pPr>
            <a:r>
              <a:rPr lang="en-GB" sz="2800" dirty="0">
                <a:solidFill>
                  <a:srgbClr val="C00000"/>
                </a:solidFill>
                <a:latin typeface="Times New Roman" panose="02020603050405020304" pitchFamily="18" charset="0"/>
                <a:ea typeface="Calibri" panose="020F0502020204030204" pitchFamily="34" charset="0"/>
                <a:cs typeface="Arial" panose="020B0604020202020204" pitchFamily="34" charset="0"/>
              </a:rPr>
              <a:t>Evidenced</a:t>
            </a:r>
            <a:endParaRPr lang="en-GB"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solidFill>
                  <a:srgbClr val="00B050"/>
                </a:solidFill>
                <a:latin typeface="Times New Roman" panose="02020603050405020304" pitchFamily="18" charset="0"/>
                <a:ea typeface="Calibri" panose="020F0502020204030204" pitchFamily="34" charset="0"/>
                <a:cs typeface="Arial" panose="020B0604020202020204" pitchFamily="34" charset="0"/>
              </a:rPr>
              <a:t>Opinions </a:t>
            </a:r>
            <a:r>
              <a:rPr lang="en-GB" sz="2800" dirty="0">
                <a:latin typeface="Times New Roman" panose="02020603050405020304" pitchFamily="18" charset="0"/>
                <a:ea typeface="Calibri" panose="020F0502020204030204" pitchFamily="34" charset="0"/>
                <a:cs typeface="Arial" panose="020B0604020202020204" pitchFamily="34" charset="0"/>
              </a:rPr>
              <a:t>and</a:t>
            </a:r>
            <a:r>
              <a:rPr lang="en-GB" sz="2800" dirty="0">
                <a:solidFill>
                  <a:srgbClr val="00B050"/>
                </a:solidFill>
                <a:latin typeface="Times New Roman" panose="02020603050405020304" pitchFamily="18" charset="0"/>
                <a:ea typeface="Calibri" panose="020F0502020204030204" pitchFamily="34" charset="0"/>
                <a:cs typeface="Arial" panose="020B0604020202020204" pitchFamily="34" charset="0"/>
              </a:rPr>
              <a:t> arguments </a:t>
            </a:r>
            <a:r>
              <a:rPr lang="en-GB" sz="2800" dirty="0">
                <a:latin typeface="Times New Roman" panose="02020603050405020304" pitchFamily="18" charset="0"/>
                <a:ea typeface="Calibri" panose="020F0502020204030204" pitchFamily="34" charset="0"/>
                <a:cs typeface="Arial" panose="020B0604020202020204" pitchFamily="34" charset="0"/>
              </a:rPr>
              <a:t>in academic writing should be supported by </a:t>
            </a:r>
            <a:r>
              <a:rPr lang="en-GB" sz="2800" dirty="0">
                <a:solidFill>
                  <a:srgbClr val="0070C0"/>
                </a:solidFill>
                <a:latin typeface="Times New Roman" panose="02020603050405020304" pitchFamily="18" charset="0"/>
                <a:ea typeface="Calibri" panose="020F0502020204030204" pitchFamily="34" charset="0"/>
                <a:cs typeface="Arial" panose="020B0604020202020204" pitchFamily="34" charset="0"/>
              </a:rPr>
              <a:t>evidence</a:t>
            </a:r>
            <a:r>
              <a:rPr lang="en-GB" sz="2800" dirty="0">
                <a:latin typeface="Times New Roman" panose="02020603050405020304" pitchFamily="18" charset="0"/>
                <a:ea typeface="Calibri" panose="020F0502020204030204" pitchFamily="34" charset="0"/>
                <a:cs typeface="Arial" panose="020B0604020202020204" pitchFamily="34" charset="0"/>
              </a:rPr>
              <a:t>. Often the writing will be based on information from experts in the field, and as such, it will be important to </a:t>
            </a:r>
            <a:r>
              <a:rPr lang="en-GB" sz="2800" b="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reference</a:t>
            </a:r>
            <a:r>
              <a:rPr lang="en-GB" sz="2800" b="1" dirty="0">
                <a:latin typeface="Times New Roman" panose="02020603050405020304" pitchFamily="18" charset="0"/>
                <a:ea typeface="Calibri" panose="020F0502020204030204" pitchFamily="34" charset="0"/>
                <a:cs typeface="Arial" panose="020B0604020202020204" pitchFamily="34" charset="0"/>
              </a:rPr>
              <a:t> t</a:t>
            </a:r>
            <a:r>
              <a:rPr lang="en-GB" sz="2800" dirty="0">
                <a:latin typeface="Times New Roman" panose="02020603050405020304" pitchFamily="18" charset="0"/>
                <a:ea typeface="Calibri" panose="020F0502020204030204" pitchFamily="34" charset="0"/>
                <a:cs typeface="Arial" panose="020B0604020202020204" pitchFamily="34" charset="0"/>
              </a:rPr>
              <a:t>he information appropriately, for example via the use of </a:t>
            </a:r>
            <a:r>
              <a:rPr lang="en-GB" sz="2800" b="1" u="sng"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hlinkClick r:id="rId3"/>
              </a:rPr>
              <a:t>in-text citations</a:t>
            </a:r>
            <a:r>
              <a:rPr lang="en-GB" sz="2800" dirty="0">
                <a:latin typeface="Times New Roman" panose="02020603050405020304" pitchFamily="18" charset="0"/>
                <a:ea typeface="Calibri" panose="020F0502020204030204" pitchFamily="34" charset="0"/>
                <a:cs typeface="Arial" panose="020B0604020202020204" pitchFamily="34" charset="0"/>
              </a:rPr>
              <a:t> and a </a:t>
            </a:r>
            <a:r>
              <a:rPr lang="en-GB" sz="2800" b="1" u="sng"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hlinkClick r:id="rId4"/>
              </a:rPr>
              <a:t>reference section</a:t>
            </a:r>
            <a:r>
              <a:rPr lang="en-GB" sz="2800" b="1" dirty="0">
                <a:solidFill>
                  <a:schemeClr val="accent2">
                    <a:lumMod val="75000"/>
                  </a:schemeClr>
                </a:solidFill>
                <a:latin typeface="Times New Roman" panose="02020603050405020304" pitchFamily="18" charset="0"/>
                <a:ea typeface="Calibri" panose="020F0502020204030204" pitchFamily="34" charset="0"/>
                <a:cs typeface="Arial" panose="020B0604020202020204" pitchFamily="34" charset="0"/>
              </a:rPr>
              <a:t>.</a:t>
            </a:r>
            <a:endParaRPr lang="en-GB" sz="20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latin typeface="Times New Roman" panose="02020603050405020304" pitchFamily="18" charset="0"/>
                <a:ea typeface="Calibri" panose="020F0502020204030204" pitchFamily="34" charset="0"/>
                <a:cs typeface="Arial" panose="020B0604020202020204" pitchFamily="34" charset="0"/>
              </a:rPr>
              <a:t>For example</a:t>
            </a:r>
            <a:r>
              <a:rPr lang="en-GB" sz="2800" dirty="0" smtClean="0">
                <a:latin typeface="Times New Roman" panose="02020603050405020304" pitchFamily="18" charset="0"/>
                <a:ea typeface="Calibri" panose="020F0502020204030204" pitchFamily="34" charset="0"/>
                <a:cs typeface="Arial" panose="020B0604020202020204" pitchFamily="34" charset="0"/>
              </a:rPr>
              <a:t>:</a:t>
            </a:r>
            <a:endParaRPr lang="en-GB"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6084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63487" y="168965"/>
            <a:ext cx="10873409" cy="6490252"/>
          </a:xfrm>
        </p:spPr>
        <p:txBody>
          <a:bodyPr/>
          <a:lstStyle/>
          <a:p>
            <a:pPr algn="just">
              <a:lnSpc>
                <a:spcPct val="200000"/>
              </a:lnSpc>
              <a:spcAft>
                <a:spcPts val="800"/>
              </a:spcAft>
            </a:pPr>
            <a:r>
              <a:rPr lang="en-GB" sz="2000" dirty="0">
                <a:solidFill>
                  <a:srgbClr val="C00000"/>
                </a:solidFill>
                <a:highlight>
                  <a:srgbClr val="FFFF00"/>
                </a:highlight>
                <a:latin typeface="Times New Roman" panose="02020603050405020304" pitchFamily="18" charset="0"/>
                <a:ea typeface="Calibri" panose="020F0502020204030204" pitchFamily="34" charset="0"/>
                <a:cs typeface="Arial" panose="020B0604020202020204" pitchFamily="34" charset="0"/>
              </a:rPr>
              <a:t>Dengue is a major global problem in many parts of the world causing epidemics throughout the developed and developing countries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a:solidFill>
                  <a:schemeClr val="tx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2"/>
              </a:rPr>
              <a:t>Bhatt et al., 2013</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In Thailand specifically, frequent outbreaks in all administrative provinces of Thailand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due to</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favourable vector breeding conditions and hyper-endemic nature of the virus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FFFF00"/>
                </a:highlight>
                <a:latin typeface="Times New Roman" panose="02020603050405020304" pitchFamily="18" charset="0"/>
                <a:ea typeface="Calibri" panose="020F0502020204030204" pitchFamily="34" charset="0"/>
                <a:cs typeface="Arial" panose="020B0604020202020204" pitchFamily="34" charset="0"/>
              </a:rPr>
              <a:t>causes significant impact on public health resources</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err="1">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3"/>
              </a:rPr>
              <a:t>Xu</a:t>
            </a:r>
            <a:r>
              <a:rPr lang="en-GB" sz="2000" u="sng" dirty="0">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3"/>
              </a:rPr>
              <a:t> et al., 2019</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00"/>
                </a:highlight>
                <a:latin typeface="Times New Roman" panose="02020603050405020304" pitchFamily="18" charset="0"/>
                <a:ea typeface="Calibri" panose="020F0502020204030204" pitchFamily="34" charset="0"/>
                <a:cs typeface="Arial" panose="020B0604020202020204" pitchFamily="34" charset="0"/>
              </a:rPr>
              <a:t>In Bangkok alone, a recent 2017 outbreak resulted in over 4000 case counts being reported in a single month</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dirty="0">
                <a:solidFill>
                  <a:srgbClr val="C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r>
              <a:rPr lang="en-GB" sz="2000" u="sng" dirty="0">
                <a:solidFill>
                  <a:srgbClr val="0563C1"/>
                </a:solidFill>
                <a:highlight>
                  <a:srgbClr val="00FFFF"/>
                </a:highlight>
                <a:latin typeface="Times New Roman" panose="02020603050405020304" pitchFamily="18" charset="0"/>
                <a:ea typeface="Calibri" panose="020F0502020204030204" pitchFamily="34" charset="0"/>
                <a:cs typeface="Arial" panose="020B0604020202020204" pitchFamily="34" charset="0"/>
                <a:hlinkClick r:id="rId4"/>
              </a:rPr>
              <a:t>Ministry of Public Health, 2020</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These dengue outbreaks are also further aggravated by the nature of their transmission dynamics on a broader scale; they are persistent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Lim et al., 2020a</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6"/>
              </a:rPr>
              <a:t>2020b</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and also tend to occur in distinct spatial clusters across provinces within the country and may potentially affect any of the 69 million people whom are likely at risk (</a:t>
            </a:r>
            <a:r>
              <a:rPr lang="en-GB" sz="20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7"/>
              </a:rPr>
              <a:t>Cummings et al., 2004</a:t>
            </a:r>
            <a:r>
              <a:rPr lang="en-GB" sz="2000"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endParaRPr lang="en-GB" sz="1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270921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904" y="0"/>
            <a:ext cx="11708296" cy="6669157"/>
          </a:xfrm>
        </p:spPr>
        <p:txBody>
          <a:bodyPr>
            <a:noAutofit/>
          </a:bodyPr>
          <a:lstStyle/>
          <a:p>
            <a:pPr marL="914400" lvl="2"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Times New Roman" panose="02020603050405020304" pitchFamily="18" charset="0"/>
              </a:rPr>
              <a:t>Academic writing should be evidenced, in other words the opinions and arguments should be supported by facts, reasons, statistics, and cited information from experts in the field. And this is a very much quality of academic writing, the use of in-text citation. So, being able to cite and reference sources appropriately is a key skill that any academic writer needs to learn.</a:t>
            </a:r>
            <a:endParaRPr lang="en-GB"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711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5861" y="159026"/>
            <a:ext cx="10828751" cy="6241775"/>
          </a:xfrm>
        </p:spPr>
        <p:txBody>
          <a:bodyPr>
            <a:normAutofit/>
          </a:bodyPr>
          <a:lstStyle/>
          <a:p>
            <a:pPr lvl="0" algn="just">
              <a:lnSpc>
                <a:spcPct val="200000"/>
              </a:lnSpc>
              <a:spcAft>
                <a:spcPts val="800"/>
              </a:spcAft>
              <a:buFont typeface="Wingdings" panose="05000000000000000000" pitchFamily="2" charset="2"/>
              <a:buChar char=""/>
            </a:pPr>
            <a:r>
              <a:rPr lang="en-GB" sz="2800" dirty="0">
                <a:solidFill>
                  <a:srgbClr val="C00000"/>
                </a:solidFill>
                <a:latin typeface="Times New Roman" panose="02020603050405020304" pitchFamily="18" charset="0"/>
                <a:ea typeface="Calibri" panose="020F0502020204030204" pitchFamily="34" charset="0"/>
                <a:cs typeface="Arial" panose="020B0604020202020204" pitchFamily="34" charset="0"/>
              </a:rPr>
              <a:t>Critical</a:t>
            </a:r>
            <a:endParaRPr lang="en-GB"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2800" dirty="0">
                <a:latin typeface="Times New Roman" panose="02020603050405020304" pitchFamily="18" charset="0"/>
                <a:ea typeface="Calibri" panose="020F0502020204030204" pitchFamily="34" charset="0"/>
                <a:cs typeface="Arial" panose="020B0604020202020204" pitchFamily="34" charset="0"/>
              </a:rPr>
              <a:t>Academic writing does more than just describe. As an academic writer, you should not simply accept everything you read as fact. You need to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analyse</a:t>
            </a:r>
            <a:r>
              <a:rPr lang="en-GB" sz="2800" dirty="0">
                <a:latin typeface="Times New Roman" panose="02020603050405020304" pitchFamily="18" charset="0"/>
                <a:ea typeface="Calibri" panose="020F0502020204030204" pitchFamily="34" charset="0"/>
                <a:cs typeface="Arial" panose="020B0604020202020204" pitchFamily="34" charset="0"/>
              </a:rPr>
              <a:t> and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evaluate</a:t>
            </a:r>
            <a:r>
              <a:rPr lang="en-GB" sz="2800" dirty="0">
                <a:latin typeface="Times New Roman" panose="02020603050405020304" pitchFamily="18" charset="0"/>
                <a:ea typeface="Calibri" panose="020F0502020204030204" pitchFamily="34" charset="0"/>
                <a:cs typeface="Arial" panose="020B0604020202020204" pitchFamily="34" charset="0"/>
              </a:rPr>
              <a:t> the information you are writing about, in other words make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judgements</a:t>
            </a:r>
            <a:r>
              <a:rPr lang="en-GB" sz="2800" dirty="0">
                <a:latin typeface="Times New Roman" panose="02020603050405020304" pitchFamily="18" charset="0"/>
                <a:ea typeface="Calibri" panose="020F0502020204030204" pitchFamily="34" charset="0"/>
                <a:cs typeface="Arial" panose="020B0604020202020204" pitchFamily="34" charset="0"/>
              </a:rPr>
              <a:t> about it, before you decide whether and how to </a:t>
            </a:r>
            <a:r>
              <a:rPr lang="en-GB" sz="2800" dirty="0">
                <a:highlight>
                  <a:srgbClr val="FFFF00"/>
                </a:highlight>
                <a:latin typeface="Times New Roman" panose="02020603050405020304" pitchFamily="18" charset="0"/>
                <a:ea typeface="Calibri" panose="020F0502020204030204" pitchFamily="34" charset="0"/>
                <a:cs typeface="Arial" panose="020B0604020202020204" pitchFamily="34" charset="0"/>
              </a:rPr>
              <a:t>integrate</a:t>
            </a:r>
            <a:r>
              <a:rPr lang="en-GB" sz="2800" dirty="0">
                <a:latin typeface="Times New Roman" panose="02020603050405020304" pitchFamily="18" charset="0"/>
                <a:ea typeface="Calibri" panose="020F0502020204030204" pitchFamily="34" charset="0"/>
                <a:cs typeface="Arial" panose="020B0604020202020204" pitchFamily="34" charset="0"/>
              </a:rPr>
              <a:t> it into your own writing. This is known as </a:t>
            </a:r>
            <a:r>
              <a:rPr lang="en-GB" sz="28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critical </a:t>
            </a:r>
            <a:r>
              <a:rPr lang="en-GB" sz="2800" u="sng" dirty="0" smtClean="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writing</a:t>
            </a:r>
            <a:endParaRPr lang="en-GB" dirty="0"/>
          </a:p>
        </p:txBody>
      </p:sp>
    </p:spTree>
    <p:extLst>
      <p:ext uri="{BB962C8B-B14F-4D97-AF65-F5344CB8AC3E}">
        <p14:creationId xmlns:p14="http://schemas.microsoft.com/office/powerpoint/2010/main" val="1866180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9560" y="0"/>
            <a:ext cx="8911687" cy="1280890"/>
          </a:xfrm>
        </p:spPr>
        <p:txBody>
          <a:bodyPr>
            <a:normAutofit fontScale="90000"/>
          </a:bodyPr>
          <a:lstStyle/>
          <a:p>
            <a:pPr marL="342900" lvl="0" indent="-342900" defTabSz="914400">
              <a:lnSpc>
                <a:spcPct val="200000"/>
              </a:lnSpc>
              <a:spcBef>
                <a:spcPts val="1000"/>
              </a:spcBef>
            </a:pPr>
            <a:r>
              <a:rPr lang="en-GB" sz="4000" b="1" cap="all"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academic writing?</a:t>
            </a:r>
            <a:r>
              <a:rPr lang="en-GB" sz="1600" cap="all" dirty="0">
                <a:solidFill>
                  <a:prstClr val="black"/>
                </a:solidFill>
                <a:latin typeface="Calibri" panose="020F0502020204030204" pitchFamily="34" charset="0"/>
                <a:ea typeface="Calibri" panose="020F0502020204030204" pitchFamily="34" charset="0"/>
                <a:cs typeface="Arial" panose="020B0604020202020204" pitchFamily="34" charset="0"/>
              </a:rPr>
              <a:t/>
            </a:r>
            <a:br>
              <a:rPr lang="en-GB" sz="1600" cap="all" dirty="0">
                <a:solidFill>
                  <a:prstClr val="black"/>
                </a:solidFill>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Espace réservé du contenu 2"/>
          <p:cNvSpPr>
            <a:spLocks noGrp="1"/>
          </p:cNvSpPr>
          <p:nvPr>
            <p:ph idx="1"/>
          </p:nvPr>
        </p:nvSpPr>
        <p:spPr>
          <a:xfrm>
            <a:off x="904461" y="1530626"/>
            <a:ext cx="10600151" cy="4897431"/>
          </a:xfrm>
        </p:spPr>
        <p:txBody>
          <a:bodyPr>
            <a:normAutofit lnSpcReduction="10000"/>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Academic writing is a formal and rather impersonal mode of writing that is intended for a scholarly audience. It tends to depend heavily on </a:t>
            </a:r>
            <a:r>
              <a:rPr lang="en-GB" sz="3200" dirty="0">
                <a:solidFill>
                  <a:srgbClr val="3D84DC"/>
                </a:solidFill>
                <a:latin typeface="Times New Roman" panose="02020603050405020304" pitchFamily="18" charset="0"/>
                <a:cs typeface="Times New Roman" panose="02020603050405020304" pitchFamily="18" charset="0"/>
                <a:hlinkClick r:id="rId2"/>
              </a:rPr>
              <a:t>research</a:t>
            </a:r>
            <a:r>
              <a:rPr lang="en-GB" sz="3200" dirty="0">
                <a:solidFill>
                  <a:srgbClr val="333333"/>
                </a:solidFill>
                <a:latin typeface="Times New Roman" panose="02020603050405020304" pitchFamily="18" charset="0"/>
                <a:cs typeface="Times New Roman" panose="02020603050405020304" pitchFamily="18" charset="0"/>
              </a:rPr>
              <a:t>, factual evidence, opinions of educated researchers and scholars. Scholarly essays, research papers, </a:t>
            </a:r>
            <a:r>
              <a:rPr lang="en-GB" sz="3200" dirty="0">
                <a:solidFill>
                  <a:srgbClr val="3D84DC"/>
                </a:solidFill>
                <a:latin typeface="Times New Roman" panose="02020603050405020304" pitchFamily="18" charset="0"/>
                <a:cs typeface="Times New Roman" panose="02020603050405020304" pitchFamily="18" charset="0"/>
                <a:hlinkClick r:id="rId3"/>
              </a:rPr>
              <a:t>dissertations</a:t>
            </a:r>
            <a:r>
              <a:rPr lang="en-GB" sz="3200" dirty="0">
                <a:solidFill>
                  <a:srgbClr val="333333"/>
                </a:solidFill>
                <a:latin typeface="Times New Roman" panose="02020603050405020304" pitchFamily="18" charset="0"/>
                <a:cs typeface="Times New Roman" panose="02020603050405020304" pitchFamily="18" charset="0"/>
              </a:rPr>
              <a:t>, etc. are some examples of academic </a:t>
            </a:r>
            <a:r>
              <a:rPr lang="en-GB" sz="3200" dirty="0" smtClean="0">
                <a:solidFill>
                  <a:srgbClr val="333333"/>
                </a:solidFill>
                <a:latin typeface="Times New Roman" panose="02020603050405020304" pitchFamily="18" charset="0"/>
                <a:cs typeface="Times New Roman" panose="02020603050405020304" pitchFamily="18" charset="0"/>
              </a:rPr>
              <a:t>writing. </a:t>
            </a:r>
            <a:r>
              <a:rPr lang="en-GB" sz="3200" dirty="0">
                <a:solidFill>
                  <a:srgbClr val="333333"/>
                </a:solidFill>
                <a:latin typeface="Times New Roman" panose="02020603050405020304" pitchFamily="18" charset="0"/>
                <a:cs typeface="Times New Roman" panose="02020603050405020304" pitchFamily="18" charset="0"/>
              </a:rPr>
              <a:t>The main aim of academic writing is to inform the audience </a:t>
            </a:r>
            <a:r>
              <a:rPr lang="en-GB" sz="3200" dirty="0" smtClean="0">
                <a:solidFill>
                  <a:srgbClr val="333333"/>
                </a:solidFill>
                <a:latin typeface="Times New Roman" panose="02020603050405020304" pitchFamily="18" charset="0"/>
                <a:cs typeface="Times New Roman" panose="02020603050405020304" pitchFamily="18" charset="0"/>
              </a:rPr>
              <a:t>with information supported with </a:t>
            </a:r>
            <a:r>
              <a:rPr lang="en-GB" sz="3200" dirty="0">
                <a:solidFill>
                  <a:srgbClr val="333333"/>
                </a:solidFill>
                <a:latin typeface="Times New Roman" panose="02020603050405020304" pitchFamily="18" charset="0"/>
                <a:cs typeface="Times New Roman" panose="02020603050405020304" pitchFamily="18" charset="0"/>
              </a:rPr>
              <a:t>solid evidence.</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791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9957" y="496957"/>
            <a:ext cx="9864655" cy="5414265"/>
          </a:xfrm>
        </p:spPr>
        <p:txBody>
          <a:bodyPr/>
          <a:lstStyle/>
          <a:p>
            <a:pPr marL="0" lvl="0" indent="0" algn="just">
              <a:lnSpc>
                <a:spcPct val="200000"/>
              </a:lnSpc>
              <a:spcAft>
                <a:spcPts val="800"/>
              </a:spcAft>
              <a:buClr>
                <a:srgbClr val="E78712"/>
              </a:buClr>
              <a:buNone/>
            </a:pPr>
            <a:r>
              <a:rPr lang="en-GB" sz="2600" dirty="0" smtClean="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Critical </a:t>
            </a:r>
            <a:r>
              <a:rPr lang="en-GB" sz="26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writing requires a great deal of </a:t>
            </a:r>
            <a:r>
              <a:rPr lang="en-GB" sz="26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research</a:t>
            </a:r>
            <a:r>
              <a:rPr lang="en-GB" sz="26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in order for the writer to develop a deep enough understanding of the topic to be truly critical about it.</a:t>
            </a:r>
            <a:endParaRPr lang="en-GB" sz="19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047758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05070" y="-1"/>
            <a:ext cx="10997717" cy="6380923"/>
          </a:xfrm>
        </p:spPr>
        <p:txBody>
          <a:bodyPr>
            <a:normAutofit fontScale="77500" lnSpcReduction="20000"/>
          </a:bodyPr>
          <a:lstStyle/>
          <a:p>
            <a:pPr lvl="0" algn="just">
              <a:lnSpc>
                <a:spcPct val="200000"/>
              </a:lnSpc>
              <a:spcAft>
                <a:spcPts val="800"/>
              </a:spcAft>
              <a:buFont typeface="Wingdings" panose="05000000000000000000" pitchFamily="2" charset="2"/>
              <a:buChar char=""/>
            </a:pPr>
            <a:r>
              <a:rPr lang="en-GB" sz="3900" dirty="0">
                <a:solidFill>
                  <a:srgbClr val="C00000"/>
                </a:solidFill>
                <a:latin typeface="Times New Roman" panose="02020603050405020304" pitchFamily="18" charset="0"/>
                <a:ea typeface="Calibri" panose="020F0502020204030204" pitchFamily="34" charset="0"/>
                <a:cs typeface="Arial" panose="020B0604020202020204" pitchFamily="34" charset="0"/>
              </a:rPr>
              <a:t>Balanced</a:t>
            </a:r>
            <a:endParaRPr lang="en-GB" sz="3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300" dirty="0">
                <a:latin typeface="Times New Roman" panose="02020603050405020304" pitchFamily="18" charset="0"/>
                <a:ea typeface="Calibri" panose="020F0502020204030204" pitchFamily="34" charset="0"/>
                <a:cs typeface="Arial" panose="020B0604020202020204" pitchFamily="34" charset="0"/>
              </a:rPr>
              <a:t>Academic writing should be </a:t>
            </a:r>
            <a:r>
              <a:rPr lang="en-GB" sz="3300" dirty="0">
                <a:solidFill>
                  <a:srgbClr val="0070C0"/>
                </a:solidFill>
                <a:latin typeface="Times New Roman" panose="02020603050405020304" pitchFamily="18" charset="0"/>
                <a:ea typeface="Calibri" panose="020F0502020204030204" pitchFamily="34" charset="0"/>
                <a:cs typeface="Arial" panose="020B0604020202020204" pitchFamily="34" charset="0"/>
              </a:rPr>
              <a:t>balanced</a:t>
            </a:r>
            <a:r>
              <a:rPr lang="en-GB" sz="3300" dirty="0">
                <a:latin typeface="Times New Roman" panose="02020603050405020304" pitchFamily="18" charset="0"/>
                <a:ea typeface="Calibri" panose="020F0502020204030204" pitchFamily="34" charset="0"/>
                <a:cs typeface="Arial" panose="020B0604020202020204" pitchFamily="34" charset="0"/>
              </a:rPr>
              <a:t>. This means giving consideration to all sides of the issue and avoiding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bias</a:t>
            </a:r>
            <a:r>
              <a:rPr lang="en-GB" sz="3300" dirty="0">
                <a:latin typeface="Times New Roman" panose="02020603050405020304" pitchFamily="18" charset="0"/>
                <a:ea typeface="Calibri" panose="020F0502020204030204" pitchFamily="34" charset="0"/>
                <a:cs typeface="Arial" panose="020B0604020202020204" pitchFamily="34" charset="0"/>
              </a:rPr>
              <a:t>. As noted above, all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research</a:t>
            </a:r>
            <a:r>
              <a:rPr lang="en-GB" sz="3300" dirty="0">
                <a:latin typeface="Times New Roman" panose="02020603050405020304" pitchFamily="18" charset="0"/>
                <a:ea typeface="Calibri" panose="020F0502020204030204" pitchFamily="34" charset="0"/>
                <a:cs typeface="Arial" panose="020B0604020202020204" pitchFamily="34" charset="0"/>
              </a:rPr>
              <a:t>,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evidence</a:t>
            </a:r>
            <a:r>
              <a:rPr lang="en-GB" sz="3300" dirty="0">
                <a:latin typeface="Times New Roman" panose="02020603050405020304" pitchFamily="18" charset="0"/>
                <a:ea typeface="Calibri" panose="020F0502020204030204" pitchFamily="34" charset="0"/>
                <a:cs typeface="Arial" panose="020B0604020202020204" pitchFamily="34" charset="0"/>
              </a:rPr>
              <a:t> and </a:t>
            </a:r>
            <a:r>
              <a:rPr lang="en-GB" sz="3300" dirty="0">
                <a:highlight>
                  <a:srgbClr val="FFFF00"/>
                </a:highlight>
                <a:latin typeface="Times New Roman" panose="02020603050405020304" pitchFamily="18" charset="0"/>
                <a:ea typeface="Calibri" panose="020F0502020204030204" pitchFamily="34" charset="0"/>
                <a:cs typeface="Arial" panose="020B0604020202020204" pitchFamily="34" charset="0"/>
              </a:rPr>
              <a:t>arguments</a:t>
            </a:r>
            <a:r>
              <a:rPr lang="en-GB" sz="3300" dirty="0">
                <a:latin typeface="Times New Roman" panose="02020603050405020304" pitchFamily="18" charset="0"/>
                <a:ea typeface="Calibri" panose="020F0502020204030204" pitchFamily="34" charset="0"/>
                <a:cs typeface="Arial" panose="020B0604020202020204" pitchFamily="34" charset="0"/>
              </a:rPr>
              <a:t> can be challenged, and it is important for the academic writer to show their stance on a particular topic, in other words how strong their claims are. This can be done using </a:t>
            </a:r>
            <a:r>
              <a:rPr lang="en-GB" sz="3300" i="1"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hedges</a:t>
            </a:r>
            <a:r>
              <a:rPr lang="en-GB" sz="3300" dirty="0">
                <a:latin typeface="Times New Roman" panose="02020603050405020304" pitchFamily="18" charset="0"/>
                <a:ea typeface="Calibri" panose="020F0502020204030204" pitchFamily="34" charset="0"/>
                <a:cs typeface="Arial" panose="020B0604020202020204" pitchFamily="34" charset="0"/>
              </a:rPr>
              <a:t>, for example phrases such as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evidence suggests...</a:t>
            </a:r>
            <a:r>
              <a:rPr lang="en-GB" sz="3300" dirty="0">
                <a:latin typeface="Times New Roman" panose="02020603050405020304" pitchFamily="18" charset="0"/>
                <a:ea typeface="Calibri" panose="020F0502020204030204" pitchFamily="34" charset="0"/>
                <a:cs typeface="Arial" panose="020B0604020202020204" pitchFamily="34" charset="0"/>
              </a:rPr>
              <a:t> or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this could be caused by...</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300" dirty="0">
                <a:latin typeface="Times New Roman" panose="02020603050405020304" pitchFamily="18" charset="0"/>
                <a:ea typeface="Calibri" panose="020F0502020204030204" pitchFamily="34" charset="0"/>
                <a:cs typeface="Arial" panose="020B0604020202020204" pitchFamily="34" charset="0"/>
              </a:rPr>
              <a:t>or </a:t>
            </a:r>
            <a:r>
              <a:rPr lang="en-GB" sz="3300" i="1" u="sng" dirty="0">
                <a:solidFill>
                  <a:srgbClr val="0070C0"/>
                </a:solidFill>
                <a:latin typeface="Times New Roman" panose="02020603050405020304" pitchFamily="18" charset="0"/>
                <a:ea typeface="Calibri" panose="020F0502020204030204" pitchFamily="34" charset="0"/>
                <a:cs typeface="Arial" panose="020B0604020202020204" pitchFamily="34" charset="0"/>
              </a:rPr>
              <a:t>boosters</a:t>
            </a:r>
            <a:r>
              <a:rPr lang="en-GB" sz="3300" dirty="0">
                <a:latin typeface="Times New Roman" panose="02020603050405020304" pitchFamily="18" charset="0"/>
                <a:ea typeface="Calibri" panose="020F0502020204030204" pitchFamily="34" charset="0"/>
                <a:cs typeface="Arial" panose="020B0604020202020204" pitchFamily="34" charset="0"/>
              </a:rPr>
              <a:t>, that is, phrases such </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as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clearly</a:t>
            </a:r>
            <a:r>
              <a:rPr lang="en-GB" sz="3300" dirty="0">
                <a:solidFill>
                  <a:srgbClr val="00B050"/>
                </a:solidFill>
                <a:latin typeface="Times New Roman" panose="02020603050405020304" pitchFamily="18" charset="0"/>
                <a:ea typeface="Calibri" panose="020F0502020204030204" pitchFamily="34" charset="0"/>
                <a:cs typeface="Arial" panose="020B0604020202020204" pitchFamily="34" charset="0"/>
              </a:rPr>
              <a:t> or </a:t>
            </a:r>
            <a:r>
              <a:rPr lang="en-GB" sz="33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research indicates</a:t>
            </a:r>
            <a:r>
              <a:rPr lang="en-GB" sz="3300" dirty="0">
                <a:latin typeface="Times New Roman" panose="02020603050405020304" pitchFamily="18" charset="0"/>
                <a:ea typeface="Calibri" panose="020F0502020204030204" pitchFamily="34" charset="0"/>
                <a:cs typeface="Arial" panose="020B0604020202020204" pitchFamily="34" charset="0"/>
              </a:rPr>
              <a:t>.</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sz="1900" dirty="0"/>
          </a:p>
        </p:txBody>
      </p:sp>
    </p:spTree>
    <p:extLst>
      <p:ext uri="{BB962C8B-B14F-4D97-AF65-F5344CB8AC3E}">
        <p14:creationId xmlns:p14="http://schemas.microsoft.com/office/powerpoint/2010/main" val="3821732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90870" y="139148"/>
            <a:ext cx="10446026" cy="6321287"/>
          </a:xfrm>
        </p:spPr>
        <p:txBody>
          <a:bodyPr>
            <a:normAutofit/>
          </a:bodyPr>
          <a:lstStyle/>
          <a:p>
            <a:pPr algn="just">
              <a:lnSpc>
                <a:spcPct val="200000"/>
              </a:lnSpc>
              <a:spcAft>
                <a:spcPts val="800"/>
              </a:spcAft>
            </a:pPr>
            <a:r>
              <a:rPr lang="en-GB" sz="3200" dirty="0">
                <a:latin typeface="Times New Roman" panose="02020603050405020304" pitchFamily="18" charset="0"/>
                <a:ea typeface="Calibri" panose="020F0502020204030204" pitchFamily="34" charset="0"/>
                <a:cs typeface="Arial" panose="020B0604020202020204" pitchFamily="34" charset="0"/>
              </a:rPr>
              <a:t>For example: </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The evidence </a:t>
            </a: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suggests</a:t>
            </a:r>
            <a:r>
              <a:rPr lang="en-GB" sz="3200" dirty="0">
                <a:latin typeface="Times New Roman" panose="02020603050405020304" pitchFamily="18" charset="0"/>
                <a:ea typeface="Calibri" panose="020F0502020204030204" pitchFamily="34" charset="0"/>
                <a:cs typeface="Arial" panose="020B0604020202020204" pitchFamily="34" charset="0"/>
              </a:rPr>
              <a:t> that more safety controls are needed.</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This could</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be caused by lack of education.</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Clearly there is</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a need for more safety controls.</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b="1" dirty="0">
                <a:solidFill>
                  <a:srgbClr val="00B050"/>
                </a:solidFill>
                <a:latin typeface="Times New Roman" panose="02020603050405020304" pitchFamily="18" charset="0"/>
                <a:ea typeface="Calibri" panose="020F0502020204030204" pitchFamily="34" charset="0"/>
                <a:cs typeface="Arial" panose="020B0604020202020204" pitchFamily="34" charset="0"/>
              </a:rPr>
              <a:t>The research indicates that</a:t>
            </a:r>
            <a:r>
              <a:rPr lang="en-GB" sz="3200"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r>
              <a:rPr lang="en-GB" sz="3200" dirty="0">
                <a:latin typeface="Times New Roman" panose="02020603050405020304" pitchFamily="18" charset="0"/>
                <a:ea typeface="Calibri" panose="020F0502020204030204" pitchFamily="34" charset="0"/>
                <a:cs typeface="Arial" panose="020B0604020202020204" pitchFamily="34" charset="0"/>
              </a:rPr>
              <a:t>a lack of education is to blame.</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1398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24339" y="1"/>
            <a:ext cx="10952922" cy="6708912"/>
          </a:xfrm>
        </p:spPr>
        <p:txBody>
          <a:bodyPr>
            <a:normAutofit fontScale="92500"/>
          </a:bodyPr>
          <a:lstStyle/>
          <a:p>
            <a:pPr lvl="0" algn="just">
              <a:lnSpc>
                <a:spcPct val="160000"/>
              </a:lnSpc>
              <a:spcAft>
                <a:spcPts val="800"/>
              </a:spcAft>
              <a:buFont typeface="Wingdings" panose="05000000000000000000" pitchFamily="2" charset="2"/>
              <a:buChar char=""/>
            </a:pPr>
            <a:r>
              <a:rPr lang="en-GB" sz="3900" dirty="0">
                <a:solidFill>
                  <a:srgbClr val="C00000"/>
                </a:solidFill>
                <a:latin typeface="Times New Roman" panose="02020603050405020304" pitchFamily="18" charset="0"/>
                <a:ea typeface="Calibri" panose="020F0502020204030204" pitchFamily="34" charset="0"/>
                <a:cs typeface="Arial" panose="020B0604020202020204" pitchFamily="34" charset="0"/>
              </a:rPr>
              <a:t>Precise</a:t>
            </a:r>
            <a:endParaRPr lang="en-GB" sz="3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6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Academic writing should use </a:t>
            </a:r>
            <a:r>
              <a:rPr lang="en-GB" sz="3200" dirty="0">
                <a:highlight>
                  <a:srgbClr val="FFFF00"/>
                </a:highlight>
                <a:latin typeface="Times New Roman" panose="02020603050405020304" pitchFamily="18" charset="0"/>
                <a:ea typeface="Calibri" panose="020F0502020204030204" pitchFamily="34" charset="0"/>
                <a:cs typeface="Arial" panose="020B0604020202020204" pitchFamily="34" charset="0"/>
              </a:rPr>
              <a:t>clear</a:t>
            </a:r>
            <a:r>
              <a:rPr lang="en-GB" sz="3200" dirty="0">
                <a:latin typeface="Times New Roman" panose="02020603050405020304" pitchFamily="18" charset="0"/>
                <a:ea typeface="Calibri" panose="020F0502020204030204" pitchFamily="34" charset="0"/>
                <a:cs typeface="Arial" panose="020B0604020202020204" pitchFamily="34" charset="0"/>
              </a:rPr>
              <a:t> and </a:t>
            </a:r>
            <a:r>
              <a:rPr lang="en-GB" sz="3200" dirty="0">
                <a:highlight>
                  <a:srgbClr val="FFFF00"/>
                </a:highlight>
                <a:latin typeface="Times New Roman" panose="02020603050405020304" pitchFamily="18" charset="0"/>
                <a:ea typeface="Calibri" panose="020F0502020204030204" pitchFamily="34" charset="0"/>
                <a:cs typeface="Arial" panose="020B0604020202020204" pitchFamily="34" charset="0"/>
              </a:rPr>
              <a:t>precise language</a:t>
            </a:r>
            <a:r>
              <a:rPr lang="en-GB" sz="3200" dirty="0">
                <a:latin typeface="Times New Roman" panose="02020603050405020304" pitchFamily="18" charset="0"/>
                <a:ea typeface="Calibri" panose="020F0502020204030204" pitchFamily="34" charset="0"/>
                <a:cs typeface="Arial" panose="020B0604020202020204" pitchFamily="34" charset="0"/>
              </a:rPr>
              <a:t> to ensure the reader understands the meaning. This includes the use of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technical (i.e. subject-specific) vocabulary</a:t>
            </a:r>
            <a:r>
              <a:rPr lang="en-GB" sz="3200" dirty="0">
                <a:latin typeface="Times New Roman" panose="02020603050405020304" pitchFamily="18" charset="0"/>
                <a:ea typeface="Calibri" panose="020F0502020204030204" pitchFamily="34" charset="0"/>
                <a:cs typeface="Arial" panose="020B0604020202020204" pitchFamily="34" charset="0"/>
              </a:rPr>
              <a:t>, which should be used when it conveys the meaning more precisely than a similar non-technical term. Sometimes such technical vocabulary may need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defining</a:t>
            </a:r>
            <a:r>
              <a:rPr lang="en-GB" sz="3200" dirty="0">
                <a:latin typeface="Times New Roman" panose="02020603050405020304" pitchFamily="18" charset="0"/>
                <a:ea typeface="Calibri" panose="020F0502020204030204" pitchFamily="34" charset="0"/>
                <a:cs typeface="Arial" panose="020B0604020202020204" pitchFamily="34" charset="0"/>
              </a:rPr>
              <a:t>, though only if the term is not commonly used by others in the same discipline and will therefore not be readily understood by the reader.</a:t>
            </a:r>
            <a:endParaRPr lang="en-GB" sz="2400" dirty="0">
              <a:latin typeface="Calibri" panose="020F0502020204030204" pitchFamily="34" charset="0"/>
              <a:ea typeface="Calibri" panose="020F0502020204030204" pitchFamily="34" charset="0"/>
              <a:cs typeface="Arial" panose="020B0604020202020204" pitchFamily="34" charset="0"/>
            </a:endParaRPr>
          </a:p>
          <a:p>
            <a:pPr>
              <a:lnSpc>
                <a:spcPct val="160000"/>
              </a:lnSpc>
            </a:pPr>
            <a:endParaRPr lang="en-GB" dirty="0"/>
          </a:p>
        </p:txBody>
      </p:sp>
    </p:spTree>
    <p:extLst>
      <p:ext uri="{BB962C8B-B14F-4D97-AF65-F5344CB8AC3E}">
        <p14:creationId xmlns:p14="http://schemas.microsoft.com/office/powerpoint/2010/main" val="2818703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964096" y="1"/>
            <a:ext cx="11092068" cy="6261652"/>
          </a:xfrm>
        </p:spPr>
        <p:txBody>
          <a:bodyPr>
            <a:normAutofit/>
          </a:bodyPr>
          <a:lstStyle/>
          <a:p>
            <a:pPr lvl="0" algn="just">
              <a:lnSpc>
                <a:spcPct val="150000"/>
              </a:lnSpc>
              <a:spcAft>
                <a:spcPts val="800"/>
              </a:spcAft>
              <a:buFont typeface="Wingdings" panose="05000000000000000000" pitchFamily="2" charset="2"/>
              <a:buChar char=""/>
            </a:pPr>
            <a:r>
              <a:rPr lang="en-GB" sz="3600" dirty="0">
                <a:solidFill>
                  <a:srgbClr val="C00000"/>
                </a:solidFill>
                <a:latin typeface="Times New Roman" panose="02020603050405020304" pitchFamily="18" charset="0"/>
                <a:ea typeface="Calibri" panose="020F0502020204030204" pitchFamily="34" charset="0"/>
                <a:cs typeface="Arial" panose="020B0604020202020204" pitchFamily="34" charset="0"/>
              </a:rPr>
              <a:t>Objective</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buNone/>
            </a:pPr>
            <a:r>
              <a:rPr lang="en-GB" sz="3600" dirty="0">
                <a:latin typeface="Times New Roman" panose="02020603050405020304" pitchFamily="18" charset="0"/>
                <a:ea typeface="Calibri" panose="020F0502020204030204" pitchFamily="34" charset="0"/>
              </a:rPr>
              <a:t>Academic writing is objective. In other words, the emphasis is placed on the </a:t>
            </a:r>
            <a:r>
              <a:rPr lang="en-GB" sz="3600" dirty="0">
                <a:highlight>
                  <a:srgbClr val="FFFF00"/>
                </a:highlight>
                <a:latin typeface="Times New Roman" panose="02020603050405020304" pitchFamily="18" charset="0"/>
                <a:ea typeface="Calibri" panose="020F0502020204030204" pitchFamily="34" charset="0"/>
              </a:rPr>
              <a:t>arguments and information</a:t>
            </a:r>
            <a:r>
              <a:rPr lang="en-GB" sz="3600" dirty="0">
                <a:latin typeface="Times New Roman" panose="02020603050405020304" pitchFamily="18" charset="0"/>
                <a:ea typeface="Calibri" panose="020F0502020204030204" pitchFamily="34" charset="0"/>
              </a:rPr>
              <a:t>, rather than on the writer. As a result, academic writing tends to use nouns and noun phrases more than verbs and adverbs. It also tends to use more </a:t>
            </a:r>
            <a:r>
              <a:rPr lang="en-GB" sz="36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passive structures</a:t>
            </a:r>
            <a:r>
              <a:rPr lang="en-GB" sz="3600" dirty="0">
                <a:latin typeface="Times New Roman" panose="02020603050405020304" pitchFamily="18" charset="0"/>
                <a:ea typeface="Calibri" panose="020F0502020204030204" pitchFamily="34" charset="0"/>
              </a:rPr>
              <a:t>, rather than active voice</a:t>
            </a:r>
            <a:r>
              <a:rPr lang="en-GB" sz="3600" dirty="0" smtClean="0">
                <a:latin typeface="Times New Roman" panose="02020603050405020304" pitchFamily="18" charset="0"/>
                <a:ea typeface="Calibri" panose="020F0502020204030204" pitchFamily="34" charset="0"/>
              </a:rPr>
              <a:t>.</a:t>
            </a:r>
          </a:p>
          <a:p>
            <a:endParaRPr lang="en-GB" dirty="0"/>
          </a:p>
        </p:txBody>
      </p:sp>
    </p:spTree>
    <p:extLst>
      <p:ext uri="{BB962C8B-B14F-4D97-AF65-F5344CB8AC3E}">
        <p14:creationId xmlns:p14="http://schemas.microsoft.com/office/powerpoint/2010/main" val="36460085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699480" y="407503"/>
            <a:ext cx="12856257" cy="5724939"/>
          </a:xfrm>
          <a:prstGeom prst="rect">
            <a:avLst/>
          </a:prstGeom>
        </p:spPr>
      </p:pic>
    </p:spTree>
    <p:extLst>
      <p:ext uri="{BB962C8B-B14F-4D97-AF65-F5344CB8AC3E}">
        <p14:creationId xmlns:p14="http://schemas.microsoft.com/office/powerpoint/2010/main" val="2435817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3426" y="0"/>
            <a:ext cx="10982739" cy="6579704"/>
          </a:xfrm>
        </p:spPr>
        <p:txBody>
          <a:bodyPr>
            <a:noAutofit/>
          </a:bodyPr>
          <a:lstStyle/>
          <a:p>
            <a:pPr lvl="0" algn="just">
              <a:lnSpc>
                <a:spcPct val="200000"/>
              </a:lnSpc>
              <a:spcAft>
                <a:spcPts val="800"/>
              </a:spcAft>
              <a:buFont typeface="Wingdings" panose="05000000000000000000" pitchFamily="2" charset="2"/>
              <a:buChar char=""/>
            </a:pPr>
            <a:r>
              <a:rPr lang="en-GB" sz="3200" dirty="0">
                <a:solidFill>
                  <a:srgbClr val="C00000"/>
                </a:solidFill>
                <a:latin typeface="Times New Roman" panose="02020603050405020304" pitchFamily="18" charset="0"/>
                <a:ea typeface="Calibri" panose="020F0502020204030204" pitchFamily="34" charset="0"/>
                <a:cs typeface="Arial" panose="020B0604020202020204" pitchFamily="34" charset="0"/>
              </a:rPr>
              <a:t>Formal</a:t>
            </a:r>
            <a:endParaRPr lang="en-GB" sz="24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200000"/>
              </a:lnSpc>
              <a:spcAft>
                <a:spcPts val="800"/>
              </a:spcAft>
              <a:buNone/>
            </a:pPr>
            <a:r>
              <a:rPr lang="en-GB" sz="3200" dirty="0">
                <a:latin typeface="Times New Roman" panose="02020603050405020304" pitchFamily="18" charset="0"/>
                <a:ea typeface="Calibri" panose="020F0502020204030204" pitchFamily="34" charset="0"/>
                <a:cs typeface="Arial" panose="020B0604020202020204" pitchFamily="34" charset="0"/>
              </a:rPr>
              <a:t>Finally, academic writing is more formal than everyday writing. It tends to use longer words and more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complex sentences</a:t>
            </a:r>
            <a:r>
              <a:rPr lang="en-GB" sz="3200" dirty="0">
                <a:latin typeface="Times New Roman" panose="02020603050405020304" pitchFamily="18" charset="0"/>
                <a:ea typeface="Calibri" panose="020F0502020204030204" pitchFamily="34" charset="0"/>
                <a:cs typeface="Arial" panose="020B0604020202020204" pitchFamily="34" charset="0"/>
              </a:rPr>
              <a:t>, while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avoiding contractions and colloquial or informal words or expressions</a:t>
            </a:r>
            <a:r>
              <a:rPr lang="en-GB" sz="3200" dirty="0">
                <a:latin typeface="Times New Roman" panose="02020603050405020304" pitchFamily="18" charset="0"/>
                <a:ea typeface="Calibri" panose="020F0502020204030204" pitchFamily="34" charset="0"/>
                <a:cs typeface="Arial" panose="020B0604020202020204" pitchFamily="34" charset="0"/>
              </a:rPr>
              <a:t> that might be common in spoken English. </a:t>
            </a:r>
            <a:r>
              <a:rPr lang="en-GB" sz="3200" dirty="0" smtClean="0">
                <a:latin typeface="Times New Roman" panose="02020603050405020304" pitchFamily="18" charset="0"/>
                <a:ea typeface="Calibri" panose="020F0502020204030204" pitchFamily="34" charset="0"/>
                <a:cs typeface="Arial" panose="020B0604020202020204" pitchFamily="34" charset="0"/>
              </a:rPr>
              <a:t>For </a:t>
            </a:r>
            <a:r>
              <a:rPr lang="en-GB" sz="3200" dirty="0">
                <a:latin typeface="Times New Roman" panose="02020603050405020304" pitchFamily="18" charset="0"/>
                <a:ea typeface="Calibri" panose="020F0502020204030204" pitchFamily="34" charset="0"/>
                <a:cs typeface="Arial" panose="020B0604020202020204" pitchFamily="34" charset="0"/>
              </a:rPr>
              <a:t>example instead of  writing </a:t>
            </a:r>
            <a:endParaRPr lang="en-GB" sz="2400" dirty="0">
              <a:latin typeface="Calibri" panose="020F0502020204030204" pitchFamily="34" charset="0"/>
              <a:ea typeface="Calibri" panose="020F050202020403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598958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288235"/>
            <a:ext cx="9924290" cy="6221895"/>
          </a:xfrm>
        </p:spPr>
        <p:txBody>
          <a:bodyPr>
            <a:noAutofit/>
          </a:bodyPr>
          <a:lstStyle/>
          <a:p>
            <a:pPr marL="0" lvl="0" indent="0" algn="just">
              <a:lnSpc>
                <a:spcPct val="200000"/>
              </a:lnSpc>
              <a:spcAft>
                <a:spcPts val="800"/>
              </a:spcAft>
              <a:buClr>
                <a:srgbClr val="E78712"/>
              </a:buClr>
              <a:buNone/>
            </a:pP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There are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2"/>
              </a:rPr>
              <a:t>words and collocations which are used in academic writing</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more frequently than in non-academic writing, and researchers have developed lists to help students of academic English, such as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3"/>
              </a:rPr>
              <a:t>Academic Word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4"/>
              </a:rPr>
              <a:t>Academic Vocabulary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 and the </a:t>
            </a:r>
            <a:r>
              <a:rPr lang="en-GB" sz="3200" u="sng" dirty="0">
                <a:solidFill>
                  <a:srgbClr val="0563C1"/>
                </a:solidFill>
                <a:latin typeface="Times New Roman" panose="02020603050405020304" pitchFamily="18" charset="0"/>
                <a:ea typeface="Calibri" panose="020F0502020204030204" pitchFamily="34" charset="0"/>
                <a:cs typeface="Arial" panose="020B0604020202020204" pitchFamily="34" charset="0"/>
                <a:hlinkClick r:id="rId5"/>
              </a:rPr>
              <a:t>Academic Collocation List</a:t>
            </a:r>
            <a:r>
              <a:rPr lang="en-GB" sz="32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a:t>
            </a:r>
            <a:endParaRPr lang="en-GB"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endParaRPr lang="en-GB" sz="2400" dirty="0"/>
          </a:p>
        </p:txBody>
      </p:sp>
    </p:spTree>
    <p:extLst>
      <p:ext uri="{BB962C8B-B14F-4D97-AF65-F5344CB8AC3E}">
        <p14:creationId xmlns:p14="http://schemas.microsoft.com/office/powerpoint/2010/main" val="2597030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980693" y="1421297"/>
            <a:ext cx="10856812" cy="4462242"/>
          </a:xfrm>
          <a:prstGeom prst="rect">
            <a:avLst/>
          </a:prstGeom>
        </p:spPr>
      </p:pic>
    </p:spTree>
    <p:extLst>
      <p:ext uri="{BB962C8B-B14F-4D97-AF65-F5344CB8AC3E}">
        <p14:creationId xmlns:p14="http://schemas.microsoft.com/office/powerpoint/2010/main" val="2216318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113" y="805070"/>
            <a:ext cx="10053499" cy="5106152"/>
          </a:xfrm>
        </p:spPr>
        <p:txBody>
          <a:bodyPr/>
          <a:lstStyle/>
          <a:p>
            <a:pPr lvl="0" algn="just">
              <a:lnSpc>
                <a:spcPct val="150000"/>
              </a:lnSpc>
              <a:buClr>
                <a:srgbClr val="E78712"/>
              </a:buClr>
            </a:pPr>
            <a:r>
              <a:rPr lang="en-GB" sz="3600" dirty="0">
                <a:solidFill>
                  <a:prstClr val="black">
                    <a:lumMod val="75000"/>
                    <a:lumOff val="25000"/>
                  </a:prstClr>
                </a:solidFill>
                <a:latin typeface="Times New Roman" panose="02020603050405020304" pitchFamily="18" charset="0"/>
                <a:cs typeface="Times New Roman" panose="02020603050405020304" pitchFamily="18" charset="0"/>
              </a:rPr>
              <a:t>Academic writing is writing which communicates ideas, information and research to the wider academic community. It can be divided into two types according to the audience and the purpose:</a:t>
            </a:r>
          </a:p>
          <a:p>
            <a:endParaRPr lang="en-GB" dirty="0"/>
          </a:p>
        </p:txBody>
      </p:sp>
    </p:spTree>
    <p:extLst>
      <p:ext uri="{BB962C8B-B14F-4D97-AF65-F5344CB8AC3E}">
        <p14:creationId xmlns:p14="http://schemas.microsoft.com/office/powerpoint/2010/main" val="3946962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715617"/>
            <a:ext cx="10590212" cy="5575853"/>
          </a:xfrm>
        </p:spPr>
        <p:txBody>
          <a:bodyPr>
            <a:normAutofit lnSpcReduction="10000"/>
          </a:bodyPr>
          <a:lstStyle/>
          <a:p>
            <a:pPr marL="457200" algn="just">
              <a:lnSpc>
                <a:spcPct val="200000"/>
              </a:lnSpc>
              <a:spcAft>
                <a:spcPts val="800"/>
              </a:spcAft>
            </a:pPr>
            <a:r>
              <a:rPr lang="en-GB" sz="3600" dirty="0">
                <a:solidFill>
                  <a:srgbClr val="538135"/>
                </a:solidFill>
                <a:latin typeface="Times New Roman" panose="02020603050405020304" pitchFamily="18" charset="0"/>
                <a:ea typeface="Calibri" panose="020F0502020204030204" pitchFamily="34" charset="0"/>
                <a:cs typeface="Times New Roman" panose="02020603050405020304" pitchFamily="18" charset="0"/>
              </a:rPr>
              <a:t>Student academic writing</a:t>
            </a:r>
            <a:r>
              <a:rPr lang="en-GB" sz="3600" dirty="0">
                <a:latin typeface="Times New Roman" panose="02020603050405020304" pitchFamily="18" charset="0"/>
                <a:ea typeface="Calibri" panose="020F0502020204030204" pitchFamily="34" charset="0"/>
                <a:cs typeface="Times New Roman" panose="02020603050405020304" pitchFamily="18" charset="0"/>
              </a:rPr>
              <a:t>: which is used as a form of assessment at university, as well as at schools as preparation for university study. The audience will be your tutors or professors at University, and the purpose is to demonstrate a learning. </a:t>
            </a:r>
            <a:endParaRPr lang="en-GB" sz="2800" dirty="0">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2277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2879" y="566530"/>
            <a:ext cx="10341734" cy="5973418"/>
          </a:xfrm>
        </p:spPr>
        <p:txBody>
          <a:bodyPr>
            <a:normAutofit/>
          </a:bodyPr>
          <a:lstStyle/>
          <a:p>
            <a:pPr marL="457200" algn="just">
              <a:lnSpc>
                <a:spcPct val="200000"/>
              </a:lnSpc>
              <a:spcAft>
                <a:spcPts val="800"/>
              </a:spcAft>
            </a:pPr>
            <a:r>
              <a:rPr lang="en-GB" sz="3600" dirty="0">
                <a:solidFill>
                  <a:srgbClr val="538135"/>
                </a:solidFill>
                <a:latin typeface="Times New Roman" panose="02020603050405020304" pitchFamily="18" charset="0"/>
                <a:ea typeface="Calibri" panose="020F0502020204030204" pitchFamily="34" charset="0"/>
                <a:cs typeface="Times New Roman" panose="02020603050405020304" pitchFamily="18" charset="0"/>
              </a:rPr>
              <a:t>Expert academic writing</a:t>
            </a:r>
            <a:r>
              <a:rPr lang="en-GB" sz="3600" dirty="0">
                <a:latin typeface="Times New Roman" panose="02020603050405020304" pitchFamily="18" charset="0"/>
                <a:ea typeface="Calibri" panose="020F0502020204030204" pitchFamily="34" charset="0"/>
                <a:cs typeface="Times New Roman" panose="02020603050405020304" pitchFamily="18" charset="0"/>
              </a:rPr>
              <a:t>: which is writing that is intended for publication in an academic journal or book. The audience is other expert in the same fields and the purpose is the creation of new knowledge.</a:t>
            </a:r>
          </a:p>
          <a:p>
            <a:endParaRPr lang="en-GB" sz="2000" dirty="0"/>
          </a:p>
        </p:txBody>
      </p:sp>
    </p:spTree>
    <p:extLst>
      <p:ext uri="{BB962C8B-B14F-4D97-AF65-F5344CB8AC3E}">
        <p14:creationId xmlns:p14="http://schemas.microsoft.com/office/powerpoint/2010/main" val="2312626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387626" y="154706"/>
            <a:ext cx="10744200" cy="6267449"/>
          </a:xfrm>
          <a:prstGeom prst="rect">
            <a:avLst/>
          </a:prstGeom>
        </p:spPr>
      </p:pic>
    </p:spTree>
    <p:extLst>
      <p:ext uri="{BB962C8B-B14F-4D97-AF65-F5344CB8AC3E}">
        <p14:creationId xmlns:p14="http://schemas.microsoft.com/office/powerpoint/2010/main" val="1095683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8221" y="286179"/>
            <a:ext cx="8911687" cy="1280890"/>
          </a:xfrm>
        </p:spPr>
        <p:txBody>
          <a:bodyPr/>
          <a:lstStyle/>
          <a:p>
            <a:r>
              <a:rPr lang="en-GB" b="1" dirty="0">
                <a:solidFill>
                  <a:srgbClr val="FF0000"/>
                </a:solidFill>
                <a:latin typeface="Times New Roman" panose="02020603050405020304" pitchFamily="18" charset="0"/>
                <a:cs typeface="Times New Roman" panose="02020603050405020304" pitchFamily="18" charset="0"/>
              </a:rPr>
              <a:t>What is Non Academic Writing?</a:t>
            </a:r>
            <a:r>
              <a:rPr lang="en-GB" b="1" dirty="0">
                <a:solidFill>
                  <a:srgbClr val="333333"/>
                </a:solidFill>
                <a:latin typeface="Open Sans"/>
              </a:rPr>
              <a:t/>
            </a:r>
            <a:br>
              <a:rPr lang="en-GB" b="1" dirty="0">
                <a:solidFill>
                  <a:srgbClr val="333333"/>
                </a:solidFill>
                <a:latin typeface="Open Sans"/>
              </a:rPr>
            </a:br>
            <a:endParaRPr lang="en-GB" dirty="0"/>
          </a:p>
        </p:txBody>
      </p:sp>
      <p:sp>
        <p:nvSpPr>
          <p:cNvPr id="3" name="Espace réservé du contenu 2"/>
          <p:cNvSpPr>
            <a:spLocks noGrp="1"/>
          </p:cNvSpPr>
          <p:nvPr>
            <p:ph idx="1"/>
          </p:nvPr>
        </p:nvSpPr>
        <p:spPr>
          <a:xfrm>
            <a:off x="964097" y="1063487"/>
            <a:ext cx="10540516" cy="5565913"/>
          </a:xfrm>
        </p:spPr>
        <p:txBody>
          <a:bodyPr>
            <a:normAutofit/>
          </a:bodyPr>
          <a:lstStyle/>
          <a:p>
            <a:pPr algn="just">
              <a:lnSpc>
                <a:spcPct val="150000"/>
              </a:lnSpc>
            </a:pPr>
            <a:r>
              <a:rPr lang="en-GB" sz="3600" dirty="0">
                <a:solidFill>
                  <a:srgbClr val="333333"/>
                </a:solidFill>
                <a:latin typeface="Times New Roman" panose="02020603050405020304" pitchFamily="18" charset="0"/>
                <a:cs typeface="Times New Roman" panose="02020603050405020304" pitchFamily="18" charset="0"/>
              </a:rPr>
              <a:t>Non academic writing is writing that is not intended for an academic audience.  They are written for a lay audience or the mass public. This type of writing may be personal, impressionistic, emotional, or subjective in nature.</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711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74643" y="109330"/>
            <a:ext cx="10992678" cy="6629400"/>
          </a:xfrm>
        </p:spPr>
        <p:txBody>
          <a:bodyPr>
            <a:noAutofit/>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The language in non academic writing is </a:t>
            </a:r>
            <a:r>
              <a:rPr lang="en-GB" sz="3200" dirty="0">
                <a:solidFill>
                  <a:srgbClr val="00B0F0"/>
                </a:solidFill>
                <a:latin typeface="Times New Roman" panose="02020603050405020304" pitchFamily="18" charset="0"/>
                <a:cs typeface="Times New Roman" panose="02020603050405020304" pitchFamily="18" charset="0"/>
              </a:rPr>
              <a:t>informal</a:t>
            </a:r>
            <a:r>
              <a:rPr lang="en-GB" sz="3200" dirty="0">
                <a:solidFill>
                  <a:srgbClr val="333333"/>
                </a:solidFill>
                <a:latin typeface="Times New Roman" panose="02020603050405020304" pitchFamily="18" charset="0"/>
                <a:cs typeface="Times New Roman" panose="02020603050405020304" pitchFamily="18" charset="0"/>
              </a:rPr>
              <a:t> or </a:t>
            </a:r>
            <a:r>
              <a:rPr lang="en-GB" sz="3200" dirty="0">
                <a:solidFill>
                  <a:srgbClr val="00B0F0"/>
                </a:solidFill>
                <a:latin typeface="Times New Roman" panose="02020603050405020304" pitchFamily="18" charset="0"/>
                <a:cs typeface="Times New Roman" panose="02020603050405020304" pitchFamily="18" charset="0"/>
              </a:rPr>
              <a:t>casual</a:t>
            </a:r>
            <a:r>
              <a:rPr lang="en-GB" sz="3200" dirty="0">
                <a:solidFill>
                  <a:srgbClr val="333333"/>
                </a:solidFill>
                <a:latin typeface="Times New Roman" panose="02020603050405020304" pitchFamily="18" charset="0"/>
                <a:cs typeface="Times New Roman" panose="02020603050405020304" pitchFamily="18" charset="0"/>
              </a:rPr>
              <a:t>. Some types of non-academic writing may even contain slang. Newspaper articles, memoirs, magazine articles, personal or business letters, novels, websites, text messages, etc. are some examples of non academic writing. The content of these writings is often a </a:t>
            </a:r>
            <a:r>
              <a:rPr lang="en-GB" sz="3200" dirty="0">
                <a:solidFill>
                  <a:srgbClr val="00B0F0"/>
                </a:solidFill>
                <a:latin typeface="Times New Roman" panose="02020603050405020304" pitchFamily="18" charset="0"/>
                <a:cs typeface="Times New Roman" panose="02020603050405020304" pitchFamily="18" charset="0"/>
              </a:rPr>
              <a:t>general topic</a:t>
            </a:r>
            <a:r>
              <a:rPr lang="en-GB" sz="3200" dirty="0">
                <a:solidFill>
                  <a:srgbClr val="333333"/>
                </a:solidFill>
                <a:latin typeface="Times New Roman" panose="02020603050405020304" pitchFamily="18" charset="0"/>
                <a:cs typeface="Times New Roman" panose="02020603050405020304" pitchFamily="18" charset="0"/>
              </a:rPr>
              <a:t>, unlike academic writing, which mainly focuses on a specific field. Furthermore, </a:t>
            </a:r>
            <a:r>
              <a:rPr lang="en-GB" sz="3200" dirty="0">
                <a:solidFill>
                  <a:srgbClr val="C00000"/>
                </a:solidFill>
                <a:latin typeface="Times New Roman" panose="02020603050405020304" pitchFamily="18" charset="0"/>
                <a:cs typeface="Times New Roman" panose="02020603050405020304" pitchFamily="18" charset="0"/>
              </a:rPr>
              <a:t>the main aim </a:t>
            </a:r>
            <a:r>
              <a:rPr lang="en-GB" sz="3200" dirty="0">
                <a:solidFill>
                  <a:srgbClr val="333333"/>
                </a:solidFill>
                <a:latin typeface="Times New Roman" panose="02020603050405020304" pitchFamily="18" charset="0"/>
                <a:cs typeface="Times New Roman" panose="02020603050405020304" pitchFamily="18" charset="0"/>
              </a:rPr>
              <a:t>of a piece of non academic writing is to </a:t>
            </a:r>
            <a:r>
              <a:rPr lang="en-GB" sz="3200" dirty="0">
                <a:solidFill>
                  <a:schemeClr val="accent2"/>
                </a:solidFill>
                <a:latin typeface="Times New Roman" panose="02020603050405020304" pitchFamily="18" charset="0"/>
                <a:cs typeface="Times New Roman" panose="02020603050405020304" pitchFamily="18" charset="0"/>
              </a:rPr>
              <a:t>inform, entertain or persuade the readers.</a:t>
            </a:r>
          </a:p>
        </p:txBody>
      </p:sp>
    </p:spTree>
    <p:extLst>
      <p:ext uri="{BB962C8B-B14F-4D97-AF65-F5344CB8AC3E}">
        <p14:creationId xmlns:p14="http://schemas.microsoft.com/office/powerpoint/2010/main" val="381529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0930" y="523461"/>
            <a:ext cx="10426147" cy="5966792"/>
          </a:xfrm>
        </p:spPr>
        <p:txBody>
          <a:bodyPr>
            <a:normAutofit/>
          </a:bodyPr>
          <a:lstStyle/>
          <a:p>
            <a:pPr algn="just">
              <a:lnSpc>
                <a:spcPct val="150000"/>
              </a:lnSpc>
            </a:pPr>
            <a:r>
              <a:rPr lang="en-GB" sz="3200" dirty="0">
                <a:solidFill>
                  <a:srgbClr val="333333"/>
                </a:solidFill>
                <a:latin typeface="Times New Roman" panose="02020603050405020304" pitchFamily="18" charset="0"/>
                <a:cs typeface="Times New Roman" panose="02020603050405020304" pitchFamily="18" charset="0"/>
              </a:rPr>
              <a:t>Most non academic writings do not include </a:t>
            </a:r>
            <a:r>
              <a:rPr lang="en-GB" sz="3200" dirty="0">
                <a:solidFill>
                  <a:srgbClr val="00B0F0"/>
                </a:solidFill>
                <a:latin typeface="Times New Roman" panose="02020603050405020304" pitchFamily="18" charset="0"/>
                <a:cs typeface="Times New Roman" panose="02020603050405020304" pitchFamily="18" charset="0"/>
              </a:rPr>
              <a:t>references</a:t>
            </a:r>
            <a:r>
              <a:rPr lang="en-GB" sz="3200" dirty="0">
                <a:solidFill>
                  <a:srgbClr val="333333"/>
                </a:solidFill>
                <a:latin typeface="Times New Roman" panose="02020603050405020304" pitchFamily="18" charset="0"/>
                <a:cs typeface="Times New Roman" panose="02020603050405020304" pitchFamily="18" charset="0"/>
              </a:rPr>
              <a:t>, </a:t>
            </a:r>
            <a:r>
              <a:rPr lang="en-GB" sz="3200" dirty="0">
                <a:solidFill>
                  <a:srgbClr val="00B0F0"/>
                </a:solidFill>
                <a:latin typeface="Times New Roman" panose="02020603050405020304" pitchFamily="18" charset="0"/>
                <a:cs typeface="Times New Roman" panose="02020603050405020304" pitchFamily="18" charset="0"/>
              </a:rPr>
              <a:t>citations</a:t>
            </a:r>
            <a:r>
              <a:rPr lang="en-GB" sz="3200" dirty="0">
                <a:solidFill>
                  <a:srgbClr val="333333"/>
                </a:solidFill>
                <a:latin typeface="Times New Roman" panose="02020603050405020304" pitchFamily="18" charset="0"/>
                <a:cs typeface="Times New Roman" panose="02020603050405020304" pitchFamily="18" charset="0"/>
              </a:rPr>
              <a:t> or a </a:t>
            </a:r>
            <a:r>
              <a:rPr lang="en-GB" sz="3200" dirty="0">
                <a:solidFill>
                  <a:srgbClr val="00B0F0"/>
                </a:solidFill>
                <a:latin typeface="Times New Roman" panose="02020603050405020304" pitchFamily="18" charset="0"/>
                <a:cs typeface="Times New Roman" panose="02020603050405020304" pitchFamily="18" charset="0"/>
              </a:rPr>
              <a:t>list of sources</a:t>
            </a:r>
            <a:r>
              <a:rPr lang="en-GB" sz="3200" dirty="0">
                <a:solidFill>
                  <a:srgbClr val="333333"/>
                </a:solidFill>
                <a:latin typeface="Times New Roman" panose="02020603050405020304" pitchFamily="18" charset="0"/>
                <a:cs typeface="Times New Roman" panose="02020603050405020304" pitchFamily="18" charset="0"/>
              </a:rPr>
              <a:t>. Nor are they extensively well-researched as academic writing. Moreover, non academic writing often does not have a </a:t>
            </a:r>
            <a:r>
              <a:rPr lang="en-GB" sz="3200" dirty="0">
                <a:solidFill>
                  <a:srgbClr val="00B0F0"/>
                </a:solidFill>
                <a:latin typeface="Times New Roman" panose="02020603050405020304" pitchFamily="18" charset="0"/>
                <a:cs typeface="Times New Roman" panose="02020603050405020304" pitchFamily="18" charset="0"/>
              </a:rPr>
              <a:t>rigid structure </a:t>
            </a:r>
            <a:r>
              <a:rPr lang="en-GB" sz="3200" dirty="0">
                <a:solidFill>
                  <a:srgbClr val="333333"/>
                </a:solidFill>
                <a:latin typeface="Times New Roman" panose="02020603050405020304" pitchFamily="18" charset="0"/>
                <a:cs typeface="Times New Roman" panose="02020603050405020304" pitchFamily="18" charset="0"/>
              </a:rPr>
              <a:t>as academic writing. It is often </a:t>
            </a:r>
            <a:r>
              <a:rPr lang="en-GB" sz="3200" dirty="0">
                <a:solidFill>
                  <a:srgbClr val="00B0F0"/>
                </a:solidFill>
                <a:latin typeface="Times New Roman" panose="02020603050405020304" pitchFamily="18" charset="0"/>
                <a:cs typeface="Times New Roman" panose="02020603050405020304" pitchFamily="18" charset="0"/>
              </a:rPr>
              <a:t>free-flowing</a:t>
            </a:r>
            <a:r>
              <a:rPr lang="en-GB" sz="3200" dirty="0">
                <a:solidFill>
                  <a:srgbClr val="333333"/>
                </a:solidFill>
                <a:latin typeface="Times New Roman" panose="02020603050405020304" pitchFamily="18" charset="0"/>
                <a:cs typeface="Times New Roman" panose="02020603050405020304" pitchFamily="18" charset="0"/>
              </a:rPr>
              <a:t> and reflects the </a:t>
            </a:r>
            <a:r>
              <a:rPr lang="en-GB" sz="3200" dirty="0">
                <a:solidFill>
                  <a:srgbClr val="00B0F0"/>
                </a:solidFill>
                <a:latin typeface="Times New Roman" panose="02020603050405020304" pitchFamily="18" charset="0"/>
                <a:cs typeface="Times New Roman" panose="02020603050405020304" pitchFamily="18" charset="0"/>
              </a:rPr>
              <a:t>style</a:t>
            </a:r>
            <a:r>
              <a:rPr lang="en-GB" sz="3200" dirty="0">
                <a:solidFill>
                  <a:srgbClr val="333333"/>
                </a:solidFill>
                <a:latin typeface="Times New Roman" panose="02020603050405020304" pitchFamily="18" charset="0"/>
                <a:cs typeface="Times New Roman" panose="02020603050405020304" pitchFamily="18" charset="0"/>
              </a:rPr>
              <a:t> and </a:t>
            </a:r>
            <a:r>
              <a:rPr lang="en-GB" sz="3200" dirty="0">
                <a:solidFill>
                  <a:srgbClr val="00B0F0"/>
                </a:solidFill>
                <a:latin typeface="Times New Roman" panose="02020603050405020304" pitchFamily="18" charset="0"/>
                <a:cs typeface="Times New Roman" panose="02020603050405020304" pitchFamily="18" charset="0"/>
              </a:rPr>
              <a:t>personality </a:t>
            </a:r>
            <a:r>
              <a:rPr lang="en-GB" sz="3200" dirty="0">
                <a:solidFill>
                  <a:srgbClr val="333333"/>
                </a:solidFill>
                <a:latin typeface="Times New Roman" panose="02020603050405020304" pitchFamily="18" charset="0"/>
                <a:cs typeface="Times New Roman" panose="02020603050405020304" pitchFamily="18" charset="0"/>
              </a:rPr>
              <a:t>of the writer.</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77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238</TotalTime>
  <Words>941</Words>
  <Application>Microsoft Office PowerPoint</Application>
  <PresentationFormat>Grand écran</PresentationFormat>
  <Paragraphs>43</Paragraphs>
  <Slides>28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28</vt:i4>
      </vt:variant>
    </vt:vector>
  </HeadingPairs>
  <TitlesOfParts>
    <vt:vector size="36" baseType="lpstr">
      <vt:lpstr>Arial</vt:lpstr>
      <vt:lpstr>Calibri</vt:lpstr>
      <vt:lpstr>Century Gothic</vt:lpstr>
      <vt:lpstr>Open Sans</vt:lpstr>
      <vt:lpstr>Times New Roman</vt:lpstr>
      <vt:lpstr>Wingdings</vt:lpstr>
      <vt:lpstr>Wingdings 3</vt:lpstr>
      <vt:lpstr>Brin</vt:lpstr>
      <vt:lpstr>academic writing</vt:lpstr>
      <vt:lpstr>What is academic writing? </vt:lpstr>
      <vt:lpstr>Présentation PowerPoint</vt:lpstr>
      <vt:lpstr>Présentation PowerPoint</vt:lpstr>
      <vt:lpstr>Présentation PowerPoint</vt:lpstr>
      <vt:lpstr>Présentation PowerPoint</vt:lpstr>
      <vt:lpstr>What is Non Academic Writing? </vt:lpstr>
      <vt:lpstr>Présentation PowerPoint</vt:lpstr>
      <vt:lpstr>Présentation PowerPoint</vt:lpstr>
      <vt:lpstr>Présentation PowerPoint</vt:lpstr>
      <vt:lpstr>Summary – Academic vs Non Academic Writing </vt:lpstr>
      <vt:lpstr>Features of Academic Writing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16</cp:revision>
  <dcterms:created xsi:type="dcterms:W3CDTF">2022-10-31T10:05:25Z</dcterms:created>
  <dcterms:modified xsi:type="dcterms:W3CDTF">2023-01-02T10:42:18Z</dcterms:modified>
</cp:coreProperties>
</file>