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Petrona"/>
      <p:regular r:id="rId27"/>
    </p:embeddedFont>
    <p:embeddedFont>
      <p:font typeface="Petrona"/>
      <p:regular r:id="rId28"/>
    </p:embeddedFont>
    <p:embeddedFont>
      <p:font typeface="Petrona"/>
      <p:regular r:id="rId29"/>
    </p:embeddedFont>
    <p:embeddedFont>
      <p:font typeface="Petrona"/>
      <p:regular r:id="rId30"/>
    </p:embeddedFont>
    <p:embeddedFont>
      <p:font typeface="Inter"/>
      <p:regular r:id="rId31"/>
    </p:embeddedFont>
    <p:embeddedFont>
      <p:font typeface="Inter"/>
      <p:regular r:id="rId32"/>
    </p:embeddedFont>
    <p:embeddedFont>
      <p:font typeface="Inter"/>
      <p:regular r:id="rId33"/>
    </p:embeddedFont>
    <p:embeddedFont>
      <p:font typeface="Inter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image" Target="../media/image-15-6.png"/><Relationship Id="rId7" Type="http://schemas.openxmlformats.org/officeDocument/2006/relationships/image" Target="../media/image-15-7.png"/><Relationship Id="rId8" Type="http://schemas.openxmlformats.org/officeDocument/2006/relationships/image" Target="../media/image-15-8.png"/><Relationship Id="rId9" Type="http://schemas.openxmlformats.org/officeDocument/2006/relationships/slideLayout" Target="../slideLayouts/slideLayout16.xml"/><Relationship Id="rId10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21.xml"/><Relationship Id="rId7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image" Target="../media/image-5-10.png"/><Relationship Id="rId11" Type="http://schemas.openxmlformats.org/officeDocument/2006/relationships/slideLayout" Target="../slideLayouts/slideLayout6.xml"/><Relationship Id="rId1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21086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Scientific Research Problem: An Introduction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384976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Research excellence begins with well-defined problems. They guide the entire scientific journey.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83072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presentation explores how to identify, select, define and evaluate research problems that drive meaningful scientific advancement.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82858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836206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56440" y="5811679"/>
            <a:ext cx="201632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by Djazia CHIB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34973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Sources of Research Problems</a:t>
            </a:r>
            <a:endParaRPr lang="en-US" sz="4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56365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357443"/>
            <a:ext cx="2291953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Scientific Literature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6280190" y="4237673"/>
            <a:ext cx="2291953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Review articles highlight gaps. Contradictory findings suggest new investigations. Limitations sections offer future directions.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04" y="256365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357443"/>
            <a:ext cx="229207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Observation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8912304" y="3865602"/>
            <a:ext cx="229207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Unexpected laboratory findings. Field observations that challenge existing models. Patterns noticed in clinical practice.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538" y="256365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3357443"/>
            <a:ext cx="229195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Data Analysis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11544538" y="3865602"/>
            <a:ext cx="2291953" cy="362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Mining existing datasets reveals unexplained relationships. Statistical anomalies suggest new hypotheses. Metadata analysis shows systemic gaps.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8665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Additional Sources: Professional and Societal Needs</a:t>
            </a:r>
            <a:endParaRPr lang="en-US" sz="4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90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2104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Industry Challenges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602920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Production inefficiencies, material limitations, and quality control issues often present valuable research opportunities.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690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2116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Policy Needs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54704" y="6029325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Government priorities identify areas requiring evidence-based solutions. Regulatory challenges demand innovative approaches.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690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2104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Health Crises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715738" y="602920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Emerging diseases create urgent research needs. Pandemics like COVID-19 generate entire research ecosystems overnight.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04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993" y="555546"/>
            <a:ext cx="7730014" cy="1325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Brainstorming and Creative Inquiry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06993" y="2285167"/>
            <a:ext cx="3713440" cy="666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3x</a:t>
            </a:r>
            <a:endParaRPr lang="en-US" sz="5200" dirty="0"/>
          </a:p>
        </p:txBody>
      </p:sp>
      <p:sp>
        <p:nvSpPr>
          <p:cNvPr id="5" name="Text 2"/>
          <p:cNvSpPr/>
          <p:nvPr/>
        </p:nvSpPr>
        <p:spPr>
          <a:xfrm>
            <a:off x="1238012" y="3204210"/>
            <a:ext cx="2651403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Idea Generation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06993" y="3656767"/>
            <a:ext cx="3713440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Mind mapping produces three times more potential research questions than linear thinking.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723448" y="2285167"/>
            <a:ext cx="3713559" cy="666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70%</a:t>
            </a:r>
            <a:endParaRPr lang="en-US" sz="5200" dirty="0"/>
          </a:p>
        </p:txBody>
      </p:sp>
      <p:sp>
        <p:nvSpPr>
          <p:cNvPr id="8" name="Text 5"/>
          <p:cNvSpPr/>
          <p:nvPr/>
        </p:nvSpPr>
        <p:spPr>
          <a:xfrm>
            <a:off x="5254466" y="3204210"/>
            <a:ext cx="2651403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Novel Connections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723448" y="3656767"/>
            <a:ext cx="3713559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Cross-disciplinary approaches yield higher innovation scores in research evaluations.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2715220" y="5333524"/>
            <a:ext cx="3713440" cy="666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40%</a:t>
            </a:r>
            <a:endParaRPr lang="en-US" sz="5200" dirty="0"/>
          </a:p>
        </p:txBody>
      </p:sp>
      <p:sp>
        <p:nvSpPr>
          <p:cNvPr id="11" name="Text 8"/>
          <p:cNvSpPr/>
          <p:nvPr/>
        </p:nvSpPr>
        <p:spPr>
          <a:xfrm>
            <a:off x="3225403" y="6252567"/>
            <a:ext cx="2693075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Breakthrough Sources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2715220" y="6705124"/>
            <a:ext cx="3713440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 major scientific advances came from unexpected or tangential observations.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766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379" y="3427214"/>
            <a:ext cx="11526679" cy="702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Defining the Research Problem: Step-by-Step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49379" y="5414486"/>
            <a:ext cx="3042047" cy="214074"/>
          </a:xfrm>
          <a:prstGeom prst="roundRect">
            <a:avLst>
              <a:gd name="adj" fmla="val 420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49379" y="5949672"/>
            <a:ext cx="2810470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Identify Broad Area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379" y="6429494"/>
            <a:ext cx="3042047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Begin with general topic of interest or significance (e.g., "diabetes management").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112538" y="5093256"/>
            <a:ext cx="3042047" cy="214074"/>
          </a:xfrm>
          <a:prstGeom prst="roundRect">
            <a:avLst>
              <a:gd name="adj" fmla="val 420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12538" y="5628442"/>
            <a:ext cx="2810470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Narrow Focus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112538" y="6108263"/>
            <a:ext cx="3042047" cy="1370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Refine to specific aspect (e.g., "medication adherence in young adults with Type 1 diabetes").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75696" y="4772025"/>
            <a:ext cx="3042047" cy="214074"/>
          </a:xfrm>
          <a:prstGeom prst="roundRect">
            <a:avLst>
              <a:gd name="adj" fmla="val 420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5696" y="5307211"/>
            <a:ext cx="2810470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Formulate Question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5696" y="5787033"/>
            <a:ext cx="3042047" cy="1370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specific, answerable question (e.g., "How do mobile reminders affect medication adherence?").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10838855" y="4450913"/>
            <a:ext cx="3042166" cy="214074"/>
          </a:xfrm>
          <a:prstGeom prst="roundRect">
            <a:avLst>
              <a:gd name="adj" fmla="val 4201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838855" y="4986099"/>
            <a:ext cx="3042166" cy="702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Operationalise Concepts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838855" y="5817275"/>
            <a:ext cx="3042166" cy="1370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Define measurable variables (e.g., specify exactly how "adherence" will be measured).</a:t>
            </a:r>
            <a:endParaRPr lang="en-US" sz="16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4228" y="658535"/>
            <a:ext cx="7708344" cy="1345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Components of a Well-Defined Problem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04228" y="2312075"/>
            <a:ext cx="7708344" cy="5258991"/>
          </a:xfrm>
          <a:prstGeom prst="roundRect">
            <a:avLst>
              <a:gd name="adj" fmla="val 163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11848" y="2319695"/>
            <a:ext cx="7692271" cy="58935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17826" y="2450306"/>
            <a:ext cx="214991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Component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985409" y="2450306"/>
            <a:ext cx="214610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Description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1549182" y="2450306"/>
            <a:ext cx="214991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Example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11848" y="2909054"/>
            <a:ext cx="7692271" cy="124563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417826" y="3039666"/>
            <a:ext cx="214991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Context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985409" y="3039666"/>
            <a:ext cx="2146102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Background information justifying the investigation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1549182" y="3039666"/>
            <a:ext cx="2149912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Rising antibiotic resistance rates in hospitals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1848" y="4154686"/>
            <a:ext cx="7692271" cy="91749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417826" y="4285298"/>
            <a:ext cx="214991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Main Issue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985409" y="4285298"/>
            <a:ext cx="2146102" cy="65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Central question or challenge to address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11549182" y="4285298"/>
            <a:ext cx="2149912" cy="65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Ineffective infection control protocols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211848" y="5072182"/>
            <a:ext cx="7692271" cy="124563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417826" y="5202793"/>
            <a:ext cx="214991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Boundaries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8985409" y="5202793"/>
            <a:ext cx="2146102" cy="65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Scope limitations and focus parameters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11549182" y="5202793"/>
            <a:ext cx="2149912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Limited to surgical wards in teaching hospitals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6211848" y="6317813"/>
            <a:ext cx="7692271" cy="124563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417826" y="6448425"/>
            <a:ext cx="214991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Variables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8985409" y="6448425"/>
            <a:ext cx="2146102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Specific factors to measure or manipulate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11549182" y="6448425"/>
            <a:ext cx="2149912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Hand hygiene compliance, infection rates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3368"/>
            <a:ext cx="851832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Writing the Problem Statement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715453" y="287047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Background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37863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Briefly establish context and importance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9432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5192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Knowledge Gap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9937790" y="356008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what remains unknown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82829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5044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Research Question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9937790" y="601265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State specific question to address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80870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715453" y="53230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Justification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793790" y="583120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Explain significance and potential impact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2020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0791" y="479941"/>
            <a:ext cx="9334738" cy="572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Evaluating the Research Problem: Feasibility</a:t>
            </a:r>
            <a:endParaRPr lang="en-US" sz="36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791" y="1401604"/>
            <a:ext cx="13408819" cy="75089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8974"/>
            <a:ext cx="1073943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Evaluating Significance and Originality</a:t>
            </a:r>
            <a:endParaRPr lang="en-US" sz="4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66283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66283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66283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66283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8482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Significant research makes original contributions through new knowledge, improved methods, practical applications, or theoretical advancement.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8865" y="529471"/>
            <a:ext cx="7799070" cy="1260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Ethical and Societal Considerations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158865" y="2294573"/>
            <a:ext cx="432197" cy="432197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695" y="2321540"/>
            <a:ext cx="302538" cy="3782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83110" y="2294573"/>
            <a:ext cx="2578060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Participant Protection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6783110" y="2724983"/>
            <a:ext cx="7174825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Minimise risks to human or animal subjects. Ensure informed consent and right to withdraw.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6158865" y="3747968"/>
            <a:ext cx="432197" cy="432197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95" y="3774936"/>
            <a:ext cx="302538" cy="3782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783110" y="3747968"/>
            <a:ext cx="2777966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Fairness and Inclusivity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6783110" y="4178379"/>
            <a:ext cx="7174825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 diversity in research design. Consider accessibility and representation of marginalized groups.</a:t>
            </a:r>
            <a:endParaRPr lang="en-US" sz="1500" dirty="0"/>
          </a:p>
        </p:txBody>
      </p:sp>
      <p:sp>
        <p:nvSpPr>
          <p:cNvPr id="12" name="Shape 7"/>
          <p:cNvSpPr/>
          <p:nvPr/>
        </p:nvSpPr>
        <p:spPr>
          <a:xfrm>
            <a:off x="6158865" y="5201364"/>
            <a:ext cx="432197" cy="432197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95" y="5228332"/>
            <a:ext cx="302538" cy="37826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83110" y="5201364"/>
            <a:ext cx="2521744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Broader Impacts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6783110" y="5631775"/>
            <a:ext cx="7174825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Examine potential consequences beyond immediate research goals. Consider environmental and societal effects.</a:t>
            </a:r>
            <a:endParaRPr lang="en-US" sz="1500" dirty="0"/>
          </a:p>
        </p:txBody>
      </p:sp>
      <p:sp>
        <p:nvSpPr>
          <p:cNvPr id="16" name="Shape 10"/>
          <p:cNvSpPr/>
          <p:nvPr/>
        </p:nvSpPr>
        <p:spPr>
          <a:xfrm>
            <a:off x="6158865" y="6654760"/>
            <a:ext cx="432197" cy="432197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695" y="6681728"/>
            <a:ext cx="302538" cy="37826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783110" y="6654760"/>
            <a:ext cx="286238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Community Engagement</a:t>
            </a:r>
            <a:endParaRPr lang="en-US" sz="1950" dirty="0"/>
          </a:p>
        </p:txBody>
      </p:sp>
      <p:sp>
        <p:nvSpPr>
          <p:cNvPr id="19" name="Text 12"/>
          <p:cNvSpPr/>
          <p:nvPr/>
        </p:nvSpPr>
        <p:spPr>
          <a:xfrm>
            <a:off x="6783110" y="7085171"/>
            <a:ext cx="7174825" cy="614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Involve stakeholders in problem definition. Ensure research benefits those being studied.</a:t>
            </a: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6636" y="779502"/>
            <a:ext cx="12775525" cy="662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Common Mistakes in Identifying Research Problems</a:t>
            </a:r>
            <a:endParaRPr lang="en-US" sz="4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636" y="1971913"/>
            <a:ext cx="6362343" cy="35690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9041" y="1946672"/>
            <a:ext cx="2650093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Overly Broad Focus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9041" y="2479715"/>
            <a:ext cx="6362343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Attempting to solve everything at once leads to superficial results. Narrow your scope to achieve meaningful depth.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9041" y="3327559"/>
            <a:ext cx="287678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Neglecting Significance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7569041" y="3860602"/>
            <a:ext cx="6362343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Pursuing questions simply because they're unanswered wastes resources. Ensure your work addresses meaningful gaps.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9041" y="4708446"/>
            <a:ext cx="2650093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Ignoring Practicality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569041" y="5241488"/>
            <a:ext cx="6362343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Perfect theoretical problems often fail in implementation. Consider resource constraints and real-world application.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569041" y="6089333"/>
            <a:ext cx="2893219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Overlooking Prior Work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7569041" y="6622375"/>
            <a:ext cx="6362343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Reinventing the wheel wastes effort. Thoroughly review existing literature before claiming novelty.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35035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Scientific Thinking: Core Principles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33188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47" y="3350776"/>
            <a:ext cx="357188" cy="4464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318867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Objectivity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1530906" y="3827026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Separating personal beliefs from observable evidence. Reducing bias through systematic protocols.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33188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24" y="3350776"/>
            <a:ext cx="357188" cy="4464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3318867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Critical Analysis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5422583" y="3827026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Questioning assumptions and evaluating information quality. Applying rigorous scrutiny to all data.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76060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47" y="5792510"/>
            <a:ext cx="357188" cy="4464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76060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Logical Reasoning</a:t>
            </a:r>
            <a:endParaRPr lang="en-US" sz="2300" dirty="0"/>
          </a:p>
        </p:txBody>
      </p:sp>
      <p:sp>
        <p:nvSpPr>
          <p:cNvPr id="15" name="Text 9"/>
          <p:cNvSpPr/>
          <p:nvPr/>
        </p:nvSpPr>
        <p:spPr>
          <a:xfrm>
            <a:off x="1530906" y="626876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sound arguments from evidence. Connecting observations to form coherent explanations.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3540" y="562213"/>
            <a:ext cx="7736919" cy="1978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Conclusion: The Impact of a Well-Formulated Research Problem</a:t>
            </a:r>
            <a:endParaRPr lang="en-US" sz="41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0" y="2842498"/>
            <a:ext cx="1005126" cy="12062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10132" y="3043476"/>
            <a:ext cx="2638663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Clarity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2010132" y="3493889"/>
            <a:ext cx="64303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Provides precise direction throughout the research process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0" y="4048720"/>
            <a:ext cx="1005126" cy="12062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10132" y="4249698"/>
            <a:ext cx="2638663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Direction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2010132" y="4700111"/>
            <a:ext cx="64303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Guides methodological choices and resource allocation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40" y="5254943"/>
            <a:ext cx="1005126" cy="12062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10132" y="5455920"/>
            <a:ext cx="2638663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Scientific Value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2010132" y="5906333"/>
            <a:ext cx="64303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Ensures research contributes meaningfully to knowledge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40" y="6461165"/>
            <a:ext cx="1005126" cy="120622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10132" y="6662142"/>
            <a:ext cx="2638663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Innovation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2010132" y="7112556"/>
            <a:ext cx="64303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Lays foundation for discoveries and breakthroughs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1407"/>
            <a:ext cx="11825883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Role of Scientific Thinking in Research</a:t>
            </a:r>
            <a:endParaRPr lang="en-US" sz="4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7430" y="1979295"/>
            <a:ext cx="1614011" cy="132468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2606993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0610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Innovation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55365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Generates novel approaches to persistent problems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24" y="3360658"/>
            <a:ext cx="3228022" cy="132468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82369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Critical Evaluation</a:t>
            </a:r>
            <a:endParaRPr lang="en-US" sz="2300" dirty="0"/>
          </a:p>
        </p:txBody>
      </p:sp>
      <p:sp>
        <p:nvSpPr>
          <p:cNvPr id="11" name="Text 5"/>
          <p:cNvSpPr/>
          <p:nvPr/>
        </p:nvSpPr>
        <p:spPr>
          <a:xfrm>
            <a:off x="5895261" y="4095631"/>
            <a:ext cx="387286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Tests assumptions against evidence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9844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42021"/>
            <a:ext cx="4842034" cy="132468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520505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6883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Bias Prevention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6702266" y="5476994"/>
            <a:ext cx="42673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Guards against subjective interpretation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79808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6123384"/>
            <a:ext cx="6456164" cy="1324689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58641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50198"/>
            <a:ext cx="313015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Problem Identification</a:t>
            </a:r>
            <a:endParaRPr lang="en-US" sz="2300" dirty="0"/>
          </a:p>
        </p:txBody>
      </p:sp>
      <p:sp>
        <p:nvSpPr>
          <p:cNvPr id="21" name="Text 11"/>
          <p:cNvSpPr/>
          <p:nvPr/>
        </p:nvSpPr>
        <p:spPr>
          <a:xfrm>
            <a:off x="7509272" y="6858357"/>
            <a:ext cx="4572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Reveals meaningful research opportunities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96383"/>
            <a:ext cx="786586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What is a Research Problem?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380761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Definition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40650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precise statement that outlines an area requiring investigation. It addresses gaps in knowledge or contradictions in existing data.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80761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Key Requirements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7599521" y="440650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Researchable through systematic investigation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484870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Significant to the field or society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29089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Novel contribution to existing knowledge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1179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Characteristics of an Effective Research Problem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2055614" y="324242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Specific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750588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Clearly delineated scope and boundaries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803327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585" y="4195524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83368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Feasible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9597628" y="3341846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Achievable with available resources and time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803327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797" y="3768447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46877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Measurable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10051256" y="4976932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Variables can be operationalised and assessed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803327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041" y="4886444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610385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Ethical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9597628" y="6612017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Respects rights and welfare of all involved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803327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8797" y="6004441"/>
            <a:ext cx="318968" cy="39862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055614" y="569499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Relevant</a:t>
            </a:r>
            <a:endParaRPr lang="en-US" sz="2300" dirty="0"/>
          </a:p>
        </p:txBody>
      </p:sp>
      <p:sp>
        <p:nvSpPr>
          <p:cNvPr id="20" name="Text 10"/>
          <p:cNvSpPr/>
          <p:nvPr/>
        </p:nvSpPr>
        <p:spPr>
          <a:xfrm>
            <a:off x="793790" y="6203156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Addresses important gaps in field knowledge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803327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4585" y="5577364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00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3282" y="602456"/>
            <a:ext cx="7610237" cy="1437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5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Importance of Defining the Research Problem</a:t>
            </a:r>
            <a:endParaRPr lang="en-US" sz="45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82" y="2368868"/>
            <a:ext cx="1095494" cy="131468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77388" y="2587943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Direction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7677388" y="3078718"/>
            <a:ext cx="6186130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Guides methodology selection and study design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82" y="3683556"/>
            <a:ext cx="1095494" cy="13146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77388" y="3902631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Focus</a:t>
            </a:r>
            <a:endParaRPr lang="en-US" sz="2250" dirty="0"/>
          </a:p>
        </p:txBody>
      </p:sp>
      <p:sp>
        <p:nvSpPr>
          <p:cNvPr id="9" name="Text 4"/>
          <p:cNvSpPr/>
          <p:nvPr/>
        </p:nvSpPr>
        <p:spPr>
          <a:xfrm>
            <a:off x="7677388" y="4393406"/>
            <a:ext cx="6186130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Prevents scope creep and maintains clear boundaries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82" y="4998244"/>
            <a:ext cx="1095494" cy="13146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77388" y="5217319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Efficiency</a:t>
            </a:r>
            <a:endParaRPr lang="en-US" sz="2250" dirty="0"/>
          </a:p>
        </p:txBody>
      </p:sp>
      <p:sp>
        <p:nvSpPr>
          <p:cNvPr id="12" name="Text 6"/>
          <p:cNvSpPr/>
          <p:nvPr/>
        </p:nvSpPr>
        <p:spPr>
          <a:xfrm>
            <a:off x="7677388" y="5708094"/>
            <a:ext cx="6186130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Optimises resource allocation and investigative efforts</a:t>
            </a:r>
            <a:endParaRPr lang="en-US" sz="17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282" y="6312932"/>
            <a:ext cx="1095494" cy="131468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77388" y="6532007"/>
            <a:ext cx="2875836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Collaboration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7677388" y="7022783"/>
            <a:ext cx="6186130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Facilitates clear communication among research teams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00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0769" y="521970"/>
            <a:ext cx="7267218" cy="622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Examples of Research Problems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50769" y="1429464"/>
            <a:ext cx="7815263" cy="1427321"/>
          </a:xfrm>
          <a:prstGeom prst="roundRect">
            <a:avLst>
              <a:gd name="adj" fmla="val 558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48174" y="1626870"/>
            <a:ext cx="249162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Clinical Research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48174" y="2052161"/>
            <a:ext cx="7420451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"What genetic variants confer increased risk for Type 2 diabetes in South Asian populations?"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150769" y="3046571"/>
            <a:ext cx="7815263" cy="1427321"/>
          </a:xfrm>
          <a:prstGeom prst="roundRect">
            <a:avLst>
              <a:gd name="adj" fmla="val 558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48174" y="3243977"/>
            <a:ext cx="2549604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Environmental Health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348174" y="3669268"/>
            <a:ext cx="7420451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"How does long-term exposure to PM2.5 air pollution impact cognitive development in urban children aged 5-10?"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150769" y="4663678"/>
            <a:ext cx="7815263" cy="1427321"/>
          </a:xfrm>
          <a:prstGeom prst="roundRect">
            <a:avLst>
              <a:gd name="adj" fmla="val 558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48174" y="4861084"/>
            <a:ext cx="249162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Materials Science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348174" y="5286375"/>
            <a:ext cx="7420451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"Can graphene-based composites improve battery energy density by at least 30% while maintaining stability?"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150769" y="6280785"/>
            <a:ext cx="7815263" cy="1427321"/>
          </a:xfrm>
          <a:prstGeom prst="roundRect">
            <a:avLst>
              <a:gd name="adj" fmla="val 558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48174" y="6478191"/>
            <a:ext cx="2491621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Social Science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348174" y="6903482"/>
            <a:ext cx="7420451" cy="607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"What factors influence vaccine hesitancy among educated populations in Western Europe?"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6397"/>
            <a:ext cx="1211699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Selecting the Research Problem: Key Criteria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1894284"/>
            <a:ext cx="1630323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467" y="2357318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21098"/>
            <a:ext cx="427470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Personal Interest and Expertise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49899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Builds on researcher's knowledge and passion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332321"/>
            <a:ext cx="3260646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69" y="3795355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309324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Stakeholder Relevance</a:t>
            </a:r>
            <a:endParaRPr lang="en-US" sz="2300" dirty="0"/>
          </a:p>
        </p:txBody>
      </p:sp>
      <p:sp>
        <p:nvSpPr>
          <p:cNvPr id="11" name="Text 7"/>
          <p:cNvSpPr/>
          <p:nvPr/>
        </p:nvSpPr>
        <p:spPr>
          <a:xfrm>
            <a:off x="4281249" y="4067294"/>
            <a:ext cx="45890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Addresses needs of intended beneficiaries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7783" y="4641771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4770358"/>
            <a:ext cx="4890968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90" y="523339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9717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Funding Alignment</a:t>
            </a:r>
            <a:endParaRPr lang="en-US" sz="2300" dirty="0"/>
          </a:p>
        </p:txBody>
      </p:sp>
      <p:sp>
        <p:nvSpPr>
          <p:cNvPr id="16" name="Text 11"/>
          <p:cNvSpPr/>
          <p:nvPr/>
        </p:nvSpPr>
        <p:spPr>
          <a:xfrm>
            <a:off x="5911572" y="5505331"/>
            <a:ext cx="4247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Matches priorities of potential sponsors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8106" y="6079808"/>
            <a:ext cx="7925157" cy="15240"/>
          </a:xfrm>
          <a:prstGeom prst="roundRect">
            <a:avLst>
              <a:gd name="adj" fmla="val 625116"/>
            </a:avLst>
          </a:prstGeom>
          <a:solidFill>
            <a:srgbClr val="B2D4E5"/>
          </a:solidFill>
          <a:ln/>
        </p:spPr>
      </p:sp>
      <p:sp>
        <p:nvSpPr>
          <p:cNvPr id="18" name="Shape 13"/>
          <p:cNvSpPr/>
          <p:nvPr/>
        </p:nvSpPr>
        <p:spPr>
          <a:xfrm>
            <a:off x="793790" y="6208395"/>
            <a:ext cx="6521410" cy="1324689"/>
          </a:xfrm>
          <a:prstGeom prst="roundRect">
            <a:avLst>
              <a:gd name="adj" fmla="val 719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011" y="6671429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435209"/>
            <a:ext cx="299620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Institutional Capacity</a:t>
            </a:r>
            <a:endParaRPr lang="en-US" sz="2300" dirty="0"/>
          </a:p>
        </p:txBody>
      </p:sp>
      <p:sp>
        <p:nvSpPr>
          <p:cNvPr id="21" name="Text 15"/>
          <p:cNvSpPr/>
          <p:nvPr/>
        </p:nvSpPr>
        <p:spPr>
          <a:xfrm>
            <a:off x="7542014" y="6943368"/>
            <a:ext cx="49013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Available infrastructure supports investigation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358" y="607933"/>
            <a:ext cx="8836938" cy="724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00"/>
              </a:lnSpc>
              <a:buNone/>
            </a:pPr>
            <a:r>
              <a:rPr lang="en-US" sz="45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Process of Problem Selection</a:t>
            </a:r>
            <a:endParaRPr lang="en-US" sz="4550" dirty="0"/>
          </a:p>
        </p:txBody>
      </p:sp>
      <p:sp>
        <p:nvSpPr>
          <p:cNvPr id="3" name="Shape 1"/>
          <p:cNvSpPr/>
          <p:nvPr/>
        </p:nvSpPr>
        <p:spPr>
          <a:xfrm>
            <a:off x="7299960" y="1773436"/>
            <a:ext cx="30480" cy="5848231"/>
          </a:xfrm>
          <a:prstGeom prst="roundRect">
            <a:avLst>
              <a:gd name="adj" fmla="val 304110"/>
            </a:avLst>
          </a:prstGeom>
          <a:solidFill>
            <a:srgbClr val="B2D4E5"/>
          </a:solidFill>
          <a:ln/>
        </p:spPr>
      </p:sp>
      <p:sp>
        <p:nvSpPr>
          <p:cNvPr id="4" name="Shape 2"/>
          <p:cNvSpPr/>
          <p:nvPr/>
        </p:nvSpPr>
        <p:spPr>
          <a:xfrm>
            <a:off x="6435447" y="2254687"/>
            <a:ext cx="661987" cy="30480"/>
          </a:xfrm>
          <a:prstGeom prst="roundRect">
            <a:avLst>
              <a:gd name="adj" fmla="val 304110"/>
            </a:avLst>
          </a:prstGeom>
          <a:solidFill>
            <a:srgbClr val="B2D4E5"/>
          </a:solidFill>
          <a:ln/>
        </p:spPr>
      </p:sp>
      <p:sp>
        <p:nvSpPr>
          <p:cNvPr id="5" name="Shape 3"/>
          <p:cNvSpPr/>
          <p:nvPr/>
        </p:nvSpPr>
        <p:spPr>
          <a:xfrm>
            <a:off x="7066955" y="2021681"/>
            <a:ext cx="496491" cy="496491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1428" y="2052697"/>
            <a:ext cx="347543" cy="43445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315176" y="1994059"/>
            <a:ext cx="2896553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Initial Ideas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772358" y="2488525"/>
            <a:ext cx="5439370" cy="706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Generate broad topics of interest and potential significance.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532965" y="3358039"/>
            <a:ext cx="661987" cy="30480"/>
          </a:xfrm>
          <a:prstGeom prst="roundRect">
            <a:avLst>
              <a:gd name="adj" fmla="val 304110"/>
            </a:avLst>
          </a:prstGeom>
          <a:solidFill>
            <a:srgbClr val="B2D4E5"/>
          </a:solidFill>
          <a:ln/>
        </p:spPr>
      </p:sp>
      <p:sp>
        <p:nvSpPr>
          <p:cNvPr id="10" name="Shape 7"/>
          <p:cNvSpPr/>
          <p:nvPr/>
        </p:nvSpPr>
        <p:spPr>
          <a:xfrm>
            <a:off x="7066955" y="3125033"/>
            <a:ext cx="496491" cy="496491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428" y="3156049"/>
            <a:ext cx="347543" cy="43445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418671" y="3097411"/>
            <a:ext cx="2896553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Literature Review</a:t>
            </a:r>
            <a:endParaRPr lang="en-US" sz="2250" dirty="0"/>
          </a:p>
        </p:txBody>
      </p:sp>
      <p:sp>
        <p:nvSpPr>
          <p:cNvPr id="13" name="Text 9"/>
          <p:cNvSpPr/>
          <p:nvPr/>
        </p:nvSpPr>
        <p:spPr>
          <a:xfrm>
            <a:off x="8418671" y="3591878"/>
            <a:ext cx="5439370" cy="706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knowledge gaps and unanswered questions in current research.</a:t>
            </a:r>
            <a:endParaRPr lang="en-US" sz="1700" dirty="0"/>
          </a:p>
        </p:txBody>
      </p:sp>
      <p:sp>
        <p:nvSpPr>
          <p:cNvPr id="14" name="Shape 10"/>
          <p:cNvSpPr/>
          <p:nvPr/>
        </p:nvSpPr>
        <p:spPr>
          <a:xfrm>
            <a:off x="6435447" y="4351139"/>
            <a:ext cx="661987" cy="30480"/>
          </a:xfrm>
          <a:prstGeom prst="roundRect">
            <a:avLst>
              <a:gd name="adj" fmla="val 304110"/>
            </a:avLst>
          </a:prstGeom>
          <a:solidFill>
            <a:srgbClr val="B2D4E5"/>
          </a:solidFill>
          <a:ln/>
        </p:spPr>
      </p:sp>
      <p:sp>
        <p:nvSpPr>
          <p:cNvPr id="15" name="Shape 11"/>
          <p:cNvSpPr/>
          <p:nvPr/>
        </p:nvSpPr>
        <p:spPr>
          <a:xfrm>
            <a:off x="7066955" y="4118134"/>
            <a:ext cx="496491" cy="496491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428" y="4149150"/>
            <a:ext cx="347543" cy="43445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3315176" y="4090511"/>
            <a:ext cx="2896553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Expert Consultation</a:t>
            </a:r>
            <a:endParaRPr lang="en-US" sz="2250" dirty="0"/>
          </a:p>
        </p:txBody>
      </p:sp>
      <p:sp>
        <p:nvSpPr>
          <p:cNvPr id="18" name="Text 13"/>
          <p:cNvSpPr/>
          <p:nvPr/>
        </p:nvSpPr>
        <p:spPr>
          <a:xfrm>
            <a:off x="772358" y="4584978"/>
            <a:ext cx="5439370" cy="706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Discuss potential problems with field specialists and mentors.</a:t>
            </a:r>
            <a:endParaRPr lang="en-US" sz="1700" dirty="0"/>
          </a:p>
        </p:txBody>
      </p:sp>
      <p:sp>
        <p:nvSpPr>
          <p:cNvPr id="19" name="Shape 14"/>
          <p:cNvSpPr/>
          <p:nvPr/>
        </p:nvSpPr>
        <p:spPr>
          <a:xfrm>
            <a:off x="7532965" y="5344239"/>
            <a:ext cx="661987" cy="30480"/>
          </a:xfrm>
          <a:prstGeom prst="roundRect">
            <a:avLst>
              <a:gd name="adj" fmla="val 304110"/>
            </a:avLst>
          </a:prstGeom>
          <a:solidFill>
            <a:srgbClr val="B2D4E5"/>
          </a:solidFill>
          <a:ln/>
        </p:spPr>
      </p:sp>
      <p:sp>
        <p:nvSpPr>
          <p:cNvPr id="20" name="Shape 15"/>
          <p:cNvSpPr/>
          <p:nvPr/>
        </p:nvSpPr>
        <p:spPr>
          <a:xfrm>
            <a:off x="7066955" y="5111234"/>
            <a:ext cx="496491" cy="496491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428" y="5142250"/>
            <a:ext cx="347543" cy="434459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418671" y="5083612"/>
            <a:ext cx="2896553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Refinement</a:t>
            </a:r>
            <a:endParaRPr lang="en-US" sz="2250" dirty="0"/>
          </a:p>
        </p:txBody>
      </p:sp>
      <p:sp>
        <p:nvSpPr>
          <p:cNvPr id="23" name="Text 17"/>
          <p:cNvSpPr/>
          <p:nvPr/>
        </p:nvSpPr>
        <p:spPr>
          <a:xfrm>
            <a:off x="8418671" y="5578078"/>
            <a:ext cx="5439370" cy="706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Narrow and focus based on feasibility, significance, and resources.</a:t>
            </a:r>
            <a:endParaRPr lang="en-US" sz="1700" dirty="0"/>
          </a:p>
        </p:txBody>
      </p:sp>
      <p:sp>
        <p:nvSpPr>
          <p:cNvPr id="24" name="Shape 18"/>
          <p:cNvSpPr/>
          <p:nvPr/>
        </p:nvSpPr>
        <p:spPr>
          <a:xfrm>
            <a:off x="6435447" y="6337340"/>
            <a:ext cx="661987" cy="30480"/>
          </a:xfrm>
          <a:prstGeom prst="roundRect">
            <a:avLst>
              <a:gd name="adj" fmla="val 304110"/>
            </a:avLst>
          </a:prstGeom>
          <a:solidFill>
            <a:srgbClr val="B2D4E5"/>
          </a:solidFill>
          <a:ln/>
        </p:spPr>
      </p:sp>
      <p:sp>
        <p:nvSpPr>
          <p:cNvPr id="25" name="Shape 19"/>
          <p:cNvSpPr/>
          <p:nvPr/>
        </p:nvSpPr>
        <p:spPr>
          <a:xfrm>
            <a:off x="7066955" y="6104334"/>
            <a:ext cx="496491" cy="496491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428" y="6135350"/>
            <a:ext cx="347543" cy="434459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3315176" y="6076712"/>
            <a:ext cx="2896553" cy="362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Final Selection</a:t>
            </a:r>
            <a:endParaRPr lang="en-US" sz="2250" dirty="0"/>
          </a:p>
        </p:txBody>
      </p:sp>
      <p:sp>
        <p:nvSpPr>
          <p:cNvPr id="28" name="Text 21"/>
          <p:cNvSpPr/>
          <p:nvPr/>
        </p:nvSpPr>
        <p:spPr>
          <a:xfrm>
            <a:off x="772358" y="6571178"/>
            <a:ext cx="5439370" cy="706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Choose the most promising problem that meets all criteria.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2025-04-17T17:21:00Z</dcterms:created>
  <dcterms:modified xsi:type="dcterms:W3CDTF">2025-04-17T17:21:00Z</dcterms:modified>
</cp:coreProperties>
</file>