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25518A9-B687-4302-9395-2322403C665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A99A684-0CB7-41E9-A4DF-5D1C2CA5BF6F}"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EDD7C35-9E19-4518-A4B2-3B09CD8CC75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6196DA8-8897-4DDF-BFB6-5D83863C837A}"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CBBA708-C5F0-412D-90E2-1919F0D196AE}"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A9C8F8FA-EF43-4642-9368-3F4E33039BD9}"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2/12/2025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EB9C5D3-0140-4E75-8D7F-C0623D06DFD7}"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3AE0757-B101-4811-9189-10EB2F458E2D}"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EBDC078-589F-40E3-816C-EE21D62B5BBA}"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2/12/2025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forbes.com/advisor/life-insurance/types/#whole-life-insurance" TargetMode="External"/><Relationship Id="rId2" Type="http://schemas.openxmlformats.org/officeDocument/2006/relationships/hyperlink" Target="https://www.forbes.com/advisor/life-insurance/types/#term-life-insurance" TargetMode="Externa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s://www.forbes.com/advisor/life-insurance/types/#universal-life-insuranc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rtl="1"/>
            <a:r>
              <a:rPr lang="ar-DZ" sz="3200" b="1" dirty="0" smtClean="0">
                <a:solidFill>
                  <a:schemeClr val="accent1">
                    <a:lumMod val="75000"/>
                  </a:schemeClr>
                </a:solidFill>
              </a:rPr>
              <a:t>محاضرات في مقياس اقتصاديات التأمينات </a:t>
            </a:r>
            <a:br>
              <a:rPr lang="ar-DZ" sz="3200" b="1" dirty="0" smtClean="0">
                <a:solidFill>
                  <a:schemeClr val="accent1">
                    <a:lumMod val="75000"/>
                  </a:schemeClr>
                </a:solidFill>
              </a:rPr>
            </a:br>
            <a:r>
              <a:rPr lang="fr-FR" sz="3200" b="1" u="sng" dirty="0" err="1" smtClean="0">
                <a:solidFill>
                  <a:schemeClr val="accent1">
                    <a:lumMod val="75000"/>
                  </a:schemeClr>
                </a:solidFill>
              </a:rPr>
              <a:t>Insurance</a:t>
            </a:r>
            <a:r>
              <a:rPr lang="fr-FR" sz="3200" b="1" u="sng" dirty="0" smtClean="0">
                <a:solidFill>
                  <a:schemeClr val="accent1">
                    <a:lumMod val="75000"/>
                  </a:schemeClr>
                </a:solidFill>
              </a:rPr>
              <a:t> </a:t>
            </a:r>
            <a:r>
              <a:rPr lang="fr-FR" sz="3200" b="1" u="sng" dirty="0" err="1">
                <a:solidFill>
                  <a:schemeClr val="accent1">
                    <a:lumMod val="75000"/>
                  </a:schemeClr>
                </a:solidFill>
              </a:rPr>
              <a:t>Economics</a:t>
            </a:r>
            <a:r>
              <a:rPr lang="ar-DZ" sz="2800" b="1" dirty="0" smtClean="0"/>
              <a:t/>
            </a:r>
            <a:br>
              <a:rPr lang="ar-DZ" sz="2800" b="1" dirty="0" smtClean="0"/>
            </a:br>
            <a:endParaRPr lang="fr-FR" sz="2800" b="1" dirty="0"/>
          </a:p>
        </p:txBody>
      </p:sp>
      <p:sp>
        <p:nvSpPr>
          <p:cNvPr id="4" name="Rectangle 3"/>
          <p:cNvSpPr/>
          <p:nvPr/>
        </p:nvSpPr>
        <p:spPr>
          <a:xfrm>
            <a:off x="9148955" y="3235578"/>
            <a:ext cx="3199915" cy="584775"/>
          </a:xfrm>
          <a:prstGeom prst="rect">
            <a:avLst/>
          </a:prstGeom>
        </p:spPr>
        <p:txBody>
          <a:bodyPr wrap="none">
            <a:spAutoFit/>
          </a:bodyPr>
          <a:lstStyle/>
          <a:p>
            <a:pPr algn="ctr" rtl="1"/>
            <a:r>
              <a:rPr lang="ar-DZ" sz="3200" b="1" dirty="0">
                <a:solidFill>
                  <a:schemeClr val="bg1"/>
                </a:solidFill>
              </a:rPr>
              <a:t>الأستاذة بن عزة إكرام </a:t>
            </a:r>
            <a:endParaRPr lang="fr-FR" sz="3200" b="1" dirty="0">
              <a:solidFill>
                <a:schemeClr val="bg1"/>
              </a:solidFill>
            </a:endParaRPr>
          </a:p>
        </p:txBody>
      </p:sp>
      <p:sp>
        <p:nvSpPr>
          <p:cNvPr id="5" name="Rectangle 4"/>
          <p:cNvSpPr/>
          <p:nvPr/>
        </p:nvSpPr>
        <p:spPr>
          <a:xfrm>
            <a:off x="2660226" y="1186184"/>
            <a:ext cx="5142049" cy="1200329"/>
          </a:xfrm>
          <a:prstGeom prst="rect">
            <a:avLst/>
          </a:prstGeom>
        </p:spPr>
        <p:txBody>
          <a:bodyPr wrap="none">
            <a:spAutoFit/>
          </a:bodyPr>
          <a:lstStyle/>
          <a:p>
            <a:pPr algn="ctr" rtl="1"/>
            <a:r>
              <a:rPr lang="fr-FR" sz="2400" b="1" dirty="0" smtClean="0">
                <a:solidFill>
                  <a:schemeClr val="bg1"/>
                </a:solidFill>
                <a:cs typeface="+mj-cs"/>
              </a:rPr>
              <a:t>DR </a:t>
            </a:r>
            <a:r>
              <a:rPr lang="fr-FR" sz="2400" b="1" dirty="0" err="1" smtClean="0">
                <a:solidFill>
                  <a:schemeClr val="bg1"/>
                </a:solidFill>
                <a:cs typeface="+mj-cs"/>
              </a:rPr>
              <a:t>Benazza</a:t>
            </a:r>
            <a:r>
              <a:rPr lang="fr-FR" sz="2400" b="1" dirty="0" smtClean="0">
                <a:solidFill>
                  <a:schemeClr val="bg1"/>
                </a:solidFill>
                <a:cs typeface="+mj-cs"/>
              </a:rPr>
              <a:t> IKRAM</a:t>
            </a:r>
            <a:endParaRPr lang="ar-DZ" sz="2400" b="1" dirty="0" smtClean="0">
              <a:solidFill>
                <a:schemeClr val="bg1"/>
              </a:solidFill>
              <a:cs typeface="+mj-cs"/>
            </a:endParaRPr>
          </a:p>
          <a:p>
            <a:pPr algn="ctr" rtl="1"/>
            <a:r>
              <a:rPr lang="fr-FR" sz="2400" b="1" dirty="0" err="1">
                <a:solidFill>
                  <a:schemeClr val="bg1"/>
                </a:solidFill>
                <a:cs typeface="+mj-cs"/>
              </a:rPr>
              <a:t>Department</a:t>
            </a:r>
            <a:r>
              <a:rPr lang="fr-FR" sz="2400" b="1" dirty="0">
                <a:solidFill>
                  <a:schemeClr val="bg1"/>
                </a:solidFill>
                <a:cs typeface="+mj-cs"/>
              </a:rPr>
              <a:t> of </a:t>
            </a:r>
            <a:r>
              <a:rPr lang="fr-FR" sz="2400" b="1" dirty="0" err="1">
                <a:solidFill>
                  <a:schemeClr val="bg1"/>
                </a:solidFill>
                <a:cs typeface="+mj-cs"/>
              </a:rPr>
              <a:t>Economic</a:t>
            </a:r>
            <a:r>
              <a:rPr lang="fr-FR" sz="2400" b="1" dirty="0">
                <a:solidFill>
                  <a:schemeClr val="bg1"/>
                </a:solidFill>
                <a:cs typeface="+mj-cs"/>
              </a:rPr>
              <a:t> Sciences</a:t>
            </a:r>
          </a:p>
          <a:p>
            <a:pPr algn="ctr" rtl="1"/>
            <a:endParaRPr lang="fr-FR" sz="2400" b="1" dirty="0">
              <a:solidFill>
                <a:schemeClr val="bg1"/>
              </a:solidFill>
              <a:cs typeface="+mj-cs"/>
            </a:endParaRPr>
          </a:p>
        </p:txBody>
      </p:sp>
      <p:sp>
        <p:nvSpPr>
          <p:cNvPr id="6" name="Rectangle 5"/>
          <p:cNvSpPr/>
          <p:nvPr/>
        </p:nvSpPr>
        <p:spPr>
          <a:xfrm>
            <a:off x="549498" y="4453975"/>
            <a:ext cx="10036936" cy="954107"/>
          </a:xfrm>
          <a:prstGeom prst="rect">
            <a:avLst/>
          </a:prstGeom>
        </p:spPr>
        <p:txBody>
          <a:bodyPr wrap="square">
            <a:spAutoFit/>
          </a:bodyPr>
          <a:lstStyle/>
          <a:p>
            <a:pPr algn="ctr"/>
            <a:r>
              <a:rPr lang="en-US" sz="2800" b="1" dirty="0" smtClean="0">
                <a:solidFill>
                  <a:schemeClr val="accent4">
                    <a:lumMod val="75000"/>
                  </a:schemeClr>
                </a:solidFill>
                <a:latin typeface="Times New Roman" panose="02020603050405020304" pitchFamily="18" charset="0"/>
                <a:cs typeface="Times New Roman" panose="02020603050405020304" pitchFamily="18" charset="0"/>
              </a:rPr>
              <a:t>Insurance Economics Course, Business Economics Specialization, Second Year Master's</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2660226" y="38376"/>
            <a:ext cx="6185325" cy="830997"/>
          </a:xfrm>
          <a:prstGeom prst="rect">
            <a:avLst/>
          </a:prstGeom>
        </p:spPr>
        <p:txBody>
          <a:bodyPr wrap="square">
            <a:spAutoFit/>
          </a:bodyPr>
          <a:lstStyle/>
          <a:p>
            <a:r>
              <a:rPr lang="en-US" sz="2400" b="1" dirty="0">
                <a:cs typeface="+mj-cs"/>
              </a:rPr>
              <a:t>Abu Bakr </a:t>
            </a:r>
            <a:r>
              <a:rPr lang="en-US" sz="2400" b="1" dirty="0" err="1">
                <a:cs typeface="+mj-cs"/>
              </a:rPr>
              <a:t>Belkaid</a:t>
            </a:r>
            <a:r>
              <a:rPr lang="en-US" sz="2400" b="1" dirty="0">
                <a:cs typeface="+mj-cs"/>
              </a:rPr>
              <a:t> University of </a:t>
            </a:r>
            <a:r>
              <a:rPr lang="en-US" sz="2400" b="1" dirty="0" err="1">
                <a:cs typeface="+mj-cs"/>
              </a:rPr>
              <a:t>Tlemcen</a:t>
            </a:r>
            <a:r>
              <a:rPr lang="en-US" sz="2400" b="1" dirty="0">
                <a:cs typeface="+mj-cs"/>
              </a:rPr>
              <a:t>, </a:t>
            </a:r>
            <a:endParaRPr lang="ar-DZ" sz="2400" b="1" dirty="0" smtClean="0">
              <a:cs typeface="+mj-cs"/>
            </a:endParaRPr>
          </a:p>
          <a:p>
            <a:r>
              <a:rPr lang="en-US" sz="2400" b="1" dirty="0" smtClean="0">
                <a:cs typeface="+mj-cs"/>
              </a:rPr>
              <a:t>Department </a:t>
            </a:r>
            <a:r>
              <a:rPr lang="en-US" sz="2400" b="1" dirty="0">
                <a:cs typeface="+mj-cs"/>
              </a:rPr>
              <a:t>of Economic Sciences</a:t>
            </a:r>
            <a:endParaRPr lang="fr-FR" sz="2400" b="1" dirty="0">
              <a:cs typeface="+mj-cs"/>
            </a:endParaRPr>
          </a:p>
        </p:txBody>
      </p:sp>
      <p:pic>
        <p:nvPicPr>
          <p:cNvPr id="9" name="Picture 2" descr="https://tse3.mm.bing.net/th?id=OIP.NXvhpqWimNU7x6c4167ddAHaHY&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2581" y="0"/>
            <a:ext cx="859419" cy="859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tse3.mm.bing.net/th?id=OIP.NXvhpqWimNU7x6c4167ddAHaHY&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946" cy="106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45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9" name="Rectangle 8"/>
          <p:cNvSpPr/>
          <p:nvPr/>
        </p:nvSpPr>
        <p:spPr>
          <a:xfrm>
            <a:off x="304800" y="23934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3" name="Rectangle 2"/>
          <p:cNvSpPr/>
          <p:nvPr/>
        </p:nvSpPr>
        <p:spPr>
          <a:xfrm>
            <a:off x="107576" y="2131570"/>
            <a:ext cx="11893924" cy="4801314"/>
          </a:xfrm>
          <a:prstGeom prst="rect">
            <a:avLst/>
          </a:prstGeom>
        </p:spPr>
        <p:txBody>
          <a:bodyPr wrap="square">
            <a:spAutoFit/>
          </a:bodyPr>
          <a:lstStyle/>
          <a:p>
            <a:r>
              <a:rPr lang="en-US" sz="2400" b="1" dirty="0">
                <a:solidFill>
                  <a:srgbClr val="111111"/>
                </a:solidFill>
                <a:latin typeface="var(--font-family-b)"/>
              </a:rPr>
              <a:t>What Is Reinsurance?</a:t>
            </a:r>
          </a:p>
          <a:p>
            <a:r>
              <a:rPr lang="en-US" sz="2400" dirty="0">
                <a:solidFill>
                  <a:srgbClr val="111111"/>
                </a:solidFill>
                <a:latin typeface="SourceSansPro"/>
              </a:rPr>
              <a:t>Reinsurance, often referred to as insurance for insurance companies, is a contract between a reinsurer and an insurer. In this contract, the insurance company—known as the ceding party or </a:t>
            </a:r>
            <a:r>
              <a:rPr lang="en-US" sz="2400" dirty="0" err="1">
                <a:solidFill>
                  <a:srgbClr val="111111"/>
                </a:solidFill>
                <a:latin typeface="SourceSansPro"/>
              </a:rPr>
              <a:t>cedent</a:t>
            </a:r>
            <a:r>
              <a:rPr lang="en-US" sz="2400" dirty="0">
                <a:solidFill>
                  <a:srgbClr val="111111"/>
                </a:solidFill>
                <a:latin typeface="SourceSansPro"/>
              </a:rPr>
              <a:t>—transfers some of its insured risk to the reinsurance company. The reinsurance company then assumes all or part of one or more insurance policies issued by the ceding party</a:t>
            </a:r>
            <a:r>
              <a:rPr lang="en-US" sz="2400" dirty="0" smtClean="0">
                <a:solidFill>
                  <a:srgbClr val="111111"/>
                </a:solidFill>
                <a:latin typeface="SourceSansPro"/>
              </a:rPr>
              <a:t>.</a:t>
            </a:r>
          </a:p>
          <a:p>
            <a:r>
              <a:rPr lang="en-US" sz="2400" b="1" cap="all" dirty="0"/>
              <a:t>Key Takeaways</a:t>
            </a:r>
          </a:p>
          <a:p>
            <a:pPr marL="285750" indent="-285750">
              <a:buFont typeface="Arial" panose="020B0604020202020204" pitchFamily="34" charset="0"/>
              <a:buChar char="•"/>
            </a:pPr>
            <a:r>
              <a:rPr lang="en-US" sz="2400" dirty="0"/>
              <a:t>Reinsurance, or insurance for insurers, transfers risk to another company to reduce the likelihood of large payouts for a claim.</a:t>
            </a:r>
          </a:p>
          <a:p>
            <a:pPr marL="285750" indent="-285750">
              <a:buFont typeface="Arial" panose="020B0604020202020204" pitchFamily="34" charset="0"/>
              <a:buChar char="•"/>
            </a:pPr>
            <a:r>
              <a:rPr lang="en-US" sz="2400" dirty="0"/>
              <a:t>Reinsurance allows insurers to remain solvent by recovering all or part of a payout.</a:t>
            </a:r>
          </a:p>
          <a:p>
            <a:pPr marL="285750" indent="-285750">
              <a:buFont typeface="Arial" panose="020B0604020202020204" pitchFamily="34" charset="0"/>
              <a:buChar char="•"/>
            </a:pPr>
            <a:r>
              <a:rPr lang="en-US" sz="2400" dirty="0"/>
              <a:t>Companies that seek reinsurance are called ceding companies.</a:t>
            </a:r>
          </a:p>
          <a:p>
            <a:pPr marL="285750" indent="-285750">
              <a:buFont typeface="Arial" panose="020B0604020202020204" pitchFamily="34" charset="0"/>
              <a:buChar char="•"/>
            </a:pPr>
            <a:r>
              <a:rPr lang="en-US" sz="2400" dirty="0"/>
              <a:t>Types of reinsurance include facultative, proportional, and non-proportional</a:t>
            </a:r>
          </a:p>
          <a:p>
            <a:endParaRPr lang="en-US" b="0" i="0" dirty="0">
              <a:solidFill>
                <a:srgbClr val="111111"/>
              </a:solidFill>
              <a:effectLst/>
              <a:latin typeface="SourceSansPro"/>
            </a:endParaRPr>
          </a:p>
        </p:txBody>
      </p:sp>
      <p:sp>
        <p:nvSpPr>
          <p:cNvPr id="12" name="Rectangle 11"/>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245430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9" name="Rectangle 8"/>
          <p:cNvSpPr/>
          <p:nvPr/>
        </p:nvSpPr>
        <p:spPr>
          <a:xfrm>
            <a:off x="304800" y="23934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3" name="Rectangle 2"/>
          <p:cNvSpPr/>
          <p:nvPr/>
        </p:nvSpPr>
        <p:spPr>
          <a:xfrm>
            <a:off x="107576" y="2131570"/>
            <a:ext cx="4896224" cy="4062651"/>
          </a:xfrm>
          <a:prstGeom prst="rect">
            <a:avLst/>
          </a:prstGeom>
        </p:spPr>
        <p:txBody>
          <a:bodyPr wrap="square">
            <a:spAutoFit/>
          </a:bodyPr>
          <a:lstStyle/>
          <a:p>
            <a:r>
              <a:rPr lang="en-US" sz="2000" b="1" dirty="0"/>
              <a:t>Why Should Insurance Companies Have Reinsurance?</a:t>
            </a:r>
          </a:p>
          <a:p>
            <a:r>
              <a:rPr lang="en-US" sz="2000" dirty="0"/>
              <a:t>Several common reasons that insurers obtain </a:t>
            </a:r>
            <a:endParaRPr lang="en-US" sz="2000" dirty="0" smtClean="0"/>
          </a:p>
          <a:p>
            <a:r>
              <a:rPr lang="en-US" sz="2000" dirty="0" smtClean="0"/>
              <a:t>reinsurance </a:t>
            </a:r>
            <a:r>
              <a:rPr lang="en-US" sz="2000" dirty="0"/>
              <a:t>include</a:t>
            </a:r>
            <a:r>
              <a:rPr lang="en-US" sz="2000" dirty="0" smtClean="0"/>
              <a:t>:</a:t>
            </a:r>
          </a:p>
          <a:p>
            <a:pPr marL="342900" indent="-342900">
              <a:buFont typeface="Arial" panose="020B0604020202020204" pitchFamily="34" charset="0"/>
              <a:buChar char="•"/>
            </a:pPr>
            <a:r>
              <a:rPr lang="en-US" sz="2000" dirty="0" smtClean="0"/>
              <a:t> </a:t>
            </a:r>
            <a:r>
              <a:rPr lang="en-US" sz="2000" dirty="0"/>
              <a:t>expanding an insurance company's capacity</a:t>
            </a:r>
            <a:r>
              <a:rPr lang="en-US" sz="2000" dirty="0" smtClean="0"/>
              <a:t>,</a:t>
            </a:r>
          </a:p>
          <a:p>
            <a:pPr marL="342900" indent="-342900">
              <a:buFont typeface="Arial" panose="020B0604020202020204" pitchFamily="34" charset="0"/>
              <a:buChar char="•"/>
            </a:pPr>
            <a:r>
              <a:rPr lang="en-US" sz="2000" dirty="0" smtClean="0"/>
              <a:t> </a:t>
            </a:r>
            <a:r>
              <a:rPr lang="en-US" sz="2000" dirty="0"/>
              <a:t>stabilizing its underwriting results, financing</a:t>
            </a:r>
            <a:r>
              <a:rPr lang="en-US" sz="2000" dirty="0" smtClean="0"/>
              <a:t>,</a:t>
            </a:r>
          </a:p>
          <a:p>
            <a:pPr marL="342900" indent="-342900">
              <a:buFont typeface="Arial" panose="020B0604020202020204" pitchFamily="34" charset="0"/>
              <a:buChar char="•"/>
            </a:pPr>
            <a:r>
              <a:rPr lang="en-US" sz="2000" dirty="0" smtClean="0"/>
              <a:t> </a:t>
            </a:r>
            <a:r>
              <a:rPr lang="en-US" sz="2000" dirty="0"/>
              <a:t>gaining catastrophe protection, </a:t>
            </a:r>
            <a:endParaRPr lang="en-US" sz="2000" dirty="0" smtClean="0"/>
          </a:p>
          <a:p>
            <a:pPr marL="342900" indent="-342900">
              <a:buFont typeface="Arial" panose="020B0604020202020204" pitchFamily="34" charset="0"/>
              <a:buChar char="•"/>
            </a:pPr>
            <a:r>
              <a:rPr lang="en-US" sz="2000" dirty="0" smtClean="0"/>
              <a:t>spreading an </a:t>
            </a:r>
            <a:r>
              <a:rPr lang="en-US" sz="2000" dirty="0"/>
              <a:t>insurer's risk, and acquiring expertise.</a:t>
            </a:r>
          </a:p>
          <a:p>
            <a:endParaRPr lang="en-US" b="0" i="0" dirty="0">
              <a:solidFill>
                <a:srgbClr val="111111"/>
              </a:solidFill>
              <a:effectLst/>
              <a:latin typeface="SourceSansPro"/>
            </a:endParaRPr>
          </a:p>
        </p:txBody>
      </p:sp>
      <p:pic>
        <p:nvPicPr>
          <p:cNvPr id="2" name="Image 1"/>
          <p:cNvPicPr>
            <a:picLocks noChangeAspect="1"/>
          </p:cNvPicPr>
          <p:nvPr/>
        </p:nvPicPr>
        <p:blipFill>
          <a:blip r:embed="rId2"/>
          <a:stretch>
            <a:fillRect/>
          </a:stretch>
        </p:blipFill>
        <p:spPr>
          <a:xfrm>
            <a:off x="4876800" y="2277540"/>
            <a:ext cx="7189187" cy="4275660"/>
          </a:xfrm>
          <a:prstGeom prst="rect">
            <a:avLst/>
          </a:prstGeom>
        </p:spPr>
      </p:pic>
      <p:sp>
        <p:nvSpPr>
          <p:cNvPr id="12" name="Rectangle 11"/>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4027664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9" name="Rectangle 8"/>
          <p:cNvSpPr/>
          <p:nvPr/>
        </p:nvSpPr>
        <p:spPr>
          <a:xfrm>
            <a:off x="304799" y="2393434"/>
            <a:ext cx="2489387" cy="400110"/>
          </a:xfrm>
          <a:prstGeom prst="rect">
            <a:avLst/>
          </a:prstGeom>
        </p:spPr>
        <p:txBody>
          <a:bodyPr wrap="square">
            <a:spAutoFit/>
          </a:bodyPr>
          <a:lstStyle/>
          <a:p>
            <a:r>
              <a:rPr lang="fr-FR" sz="2000" b="1">
                <a:solidFill>
                  <a:srgbClr val="FF0000"/>
                </a:solidFill>
              </a:rPr>
              <a:t>Reinsurance Types</a:t>
            </a:r>
            <a:endParaRPr lang="fr-FR" sz="2000" b="1" dirty="0">
              <a:solidFill>
                <a:srgbClr val="FF0000"/>
              </a:solidFill>
            </a:endParaRPr>
          </a:p>
        </p:txBody>
      </p:sp>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pic>
        <p:nvPicPr>
          <p:cNvPr id="3" name="Image 2"/>
          <p:cNvPicPr>
            <a:picLocks noChangeAspect="1"/>
          </p:cNvPicPr>
          <p:nvPr/>
        </p:nvPicPr>
        <p:blipFill>
          <a:blip r:embed="rId2"/>
          <a:stretch>
            <a:fillRect/>
          </a:stretch>
        </p:blipFill>
        <p:spPr>
          <a:xfrm>
            <a:off x="2892796" y="2393434"/>
            <a:ext cx="8562603" cy="4261366"/>
          </a:xfrm>
          <a:prstGeom prst="rect">
            <a:avLst/>
          </a:prstGeom>
        </p:spPr>
      </p:pic>
      <p:sp>
        <p:nvSpPr>
          <p:cNvPr id="12" name="Rectangle 11"/>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3383194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pic>
        <p:nvPicPr>
          <p:cNvPr id="2" name="Image 1"/>
          <p:cNvPicPr>
            <a:picLocks noChangeAspect="1"/>
          </p:cNvPicPr>
          <p:nvPr/>
        </p:nvPicPr>
        <p:blipFill>
          <a:blip r:embed="rId2"/>
          <a:stretch>
            <a:fillRect/>
          </a:stretch>
        </p:blipFill>
        <p:spPr>
          <a:xfrm>
            <a:off x="557030" y="1987533"/>
            <a:ext cx="10618970" cy="4838700"/>
          </a:xfrm>
          <a:prstGeom prst="rect">
            <a:avLst/>
          </a:prstGeom>
        </p:spPr>
      </p:pic>
      <p:sp>
        <p:nvSpPr>
          <p:cNvPr id="9" name="Rectangle 8"/>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3387878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pic>
        <p:nvPicPr>
          <p:cNvPr id="3" name="Image 2"/>
          <p:cNvPicPr>
            <a:picLocks noChangeAspect="1"/>
          </p:cNvPicPr>
          <p:nvPr/>
        </p:nvPicPr>
        <p:blipFill>
          <a:blip r:embed="rId2"/>
          <a:stretch>
            <a:fillRect/>
          </a:stretch>
        </p:blipFill>
        <p:spPr>
          <a:xfrm>
            <a:off x="1346200" y="2189735"/>
            <a:ext cx="9626600" cy="4376165"/>
          </a:xfrm>
          <a:prstGeom prst="rect">
            <a:avLst/>
          </a:prstGeom>
        </p:spPr>
      </p:pic>
      <p:sp>
        <p:nvSpPr>
          <p:cNvPr id="9" name="Rectangle 8"/>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840355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pic>
        <p:nvPicPr>
          <p:cNvPr id="6146" name="Picture 2" descr="https://tse4.mm.bing.net/th?id=OIP.hDX2VnhEx_ki-XjHTwDGfQHaE7&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2311400"/>
            <a:ext cx="7785100" cy="360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525966" y="1042556"/>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368988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4401205"/>
          </a:xfrm>
          <a:prstGeom prst="rect">
            <a:avLst/>
          </a:prstGeom>
        </p:spPr>
        <p:txBody>
          <a:bodyPr wrap="square">
            <a:spAutoFit/>
          </a:bodyPr>
          <a:lstStyle/>
          <a:p>
            <a:pPr lvl="0"/>
            <a:r>
              <a:rPr lang="en-US" altLang="fr-FR" sz="2800" b="1" dirty="0">
                <a:solidFill>
                  <a:srgbClr val="FF0000"/>
                </a:solidFill>
                <a:latin typeface="Tajawal Regular"/>
              </a:rPr>
              <a:t>Life </a:t>
            </a:r>
            <a:r>
              <a:rPr lang="en-US" altLang="fr-FR" sz="2800" b="1" dirty="0" smtClean="0">
                <a:solidFill>
                  <a:srgbClr val="FF0000"/>
                </a:solidFill>
                <a:latin typeface="Tajawal Regular"/>
              </a:rPr>
              <a:t>Insurance:</a:t>
            </a:r>
            <a:endParaRPr lang="ar-DZ" altLang="fr-FR" sz="2800" b="1" dirty="0">
              <a:solidFill>
                <a:srgbClr val="FF0000"/>
              </a:solidFill>
              <a:latin typeface="Tajawal Regular"/>
            </a:endParaRPr>
          </a:p>
          <a:p>
            <a:pPr lvl="0"/>
            <a:r>
              <a:rPr lang="en-US" altLang="fr-FR" sz="2800" b="1" dirty="0" smtClean="0">
                <a:solidFill>
                  <a:srgbClr val="FF0000"/>
                </a:solidFill>
                <a:latin typeface="Tajawal Regular"/>
              </a:rPr>
              <a:t>Definition</a:t>
            </a:r>
            <a:r>
              <a:rPr lang="en-US" altLang="fr-FR" sz="2800" b="1" dirty="0">
                <a:solidFill>
                  <a:srgbClr val="FF0000"/>
                </a:solidFill>
                <a:latin typeface="Tajawal Regular"/>
              </a:rPr>
              <a:t>: </a:t>
            </a:r>
            <a:r>
              <a:rPr lang="en-US" altLang="fr-FR" sz="2800" b="1" dirty="0">
                <a:latin typeface="Tajawal Regular"/>
              </a:rPr>
              <a:t>Life insurance is a contract between a person (the policyholder) and an insurance company, where the company pays a certain amount to the beneficiaries in the event of the policyholder's death or in other specified cases, such as permanent disability</a:t>
            </a:r>
            <a:r>
              <a:rPr lang="en-US" altLang="fr-FR" sz="2800" b="1" dirty="0" smtClean="0">
                <a:latin typeface="Tajawal Regular"/>
              </a:rPr>
              <a:t>.</a:t>
            </a:r>
            <a:endParaRPr lang="ar-DZ" altLang="fr-FR" sz="2800" b="1" dirty="0" smtClean="0">
              <a:latin typeface="Tajawal Regular"/>
            </a:endParaRPr>
          </a:p>
          <a:p>
            <a:pPr lvl="0"/>
            <a:r>
              <a:rPr lang="en-US" altLang="fr-FR" sz="2800" b="1" dirty="0" smtClean="0">
                <a:solidFill>
                  <a:srgbClr val="FF0000"/>
                </a:solidFill>
                <a:latin typeface="Tajawal Regular"/>
              </a:rPr>
              <a:t>Types</a:t>
            </a:r>
            <a:r>
              <a:rPr lang="en-US" altLang="fr-FR" sz="2800" b="1" dirty="0" smtClean="0">
                <a:latin typeface="Tajawal Regular"/>
              </a:rPr>
              <a:t>:</a:t>
            </a:r>
            <a:r>
              <a:rPr lang="ar-DZ" altLang="fr-FR" sz="2800" b="1" dirty="0" smtClean="0">
                <a:latin typeface="Tajawal Regular"/>
              </a:rPr>
              <a:t> </a:t>
            </a:r>
            <a:r>
              <a:rPr lang="en-US" altLang="fr-FR" sz="2800" b="1" u="sng" dirty="0" smtClean="0">
                <a:latin typeface="Tajawal Regular"/>
              </a:rPr>
              <a:t>Term </a:t>
            </a:r>
            <a:r>
              <a:rPr lang="en-US" altLang="fr-FR" sz="2800" b="1" u="sng" dirty="0">
                <a:latin typeface="Tajawal Regular"/>
              </a:rPr>
              <a:t>Life Insurance: </a:t>
            </a:r>
            <a:r>
              <a:rPr lang="en-US" altLang="fr-FR" sz="2800" b="1" dirty="0">
                <a:latin typeface="Tajawal Regular"/>
              </a:rPr>
              <a:t>Paid only if death occurs within a certain period</a:t>
            </a:r>
            <a:r>
              <a:rPr lang="en-US" altLang="fr-FR" sz="2800" b="1" dirty="0" smtClean="0">
                <a:latin typeface="Tajawal Regular"/>
              </a:rPr>
              <a:t>.</a:t>
            </a:r>
            <a:endParaRPr lang="ar-DZ" altLang="fr-FR" sz="2800" b="1" dirty="0" smtClean="0">
              <a:latin typeface="Tajawal Regular"/>
            </a:endParaRPr>
          </a:p>
          <a:p>
            <a:pPr lvl="0"/>
            <a:r>
              <a:rPr lang="en-US" altLang="fr-FR" sz="2800" b="1" u="sng" dirty="0" smtClean="0">
                <a:latin typeface="Tajawal Regular"/>
              </a:rPr>
              <a:t>Whole </a:t>
            </a:r>
            <a:r>
              <a:rPr lang="en-US" altLang="fr-FR" sz="2800" b="1" u="sng" dirty="0">
                <a:latin typeface="Tajawal Regular"/>
              </a:rPr>
              <a:t>Life Insurance: </a:t>
            </a:r>
            <a:r>
              <a:rPr lang="en-US" altLang="fr-FR" sz="2800" b="1" dirty="0">
                <a:latin typeface="Tajawal Regular"/>
              </a:rPr>
              <a:t>Covers the policyholder's entire life, with payouts after death</a:t>
            </a:r>
            <a:r>
              <a:rPr lang="en-US" altLang="fr-FR" sz="2800" b="1" dirty="0" smtClean="0">
                <a:latin typeface="Tajawal Regular"/>
              </a:rPr>
              <a:t>.</a:t>
            </a:r>
            <a:endParaRPr lang="ar-DZ" altLang="fr-FR" sz="2800" b="1" dirty="0" smtClean="0">
              <a:latin typeface="Tajawal Regular"/>
            </a:endParaRPr>
          </a:p>
          <a:p>
            <a:pPr lvl="0"/>
            <a:r>
              <a:rPr lang="en-US" altLang="fr-FR" sz="2800" b="1" u="sng" dirty="0" smtClean="0">
                <a:latin typeface="Tajawal Regular"/>
              </a:rPr>
              <a:t>Mixed </a:t>
            </a:r>
            <a:r>
              <a:rPr lang="en-US" altLang="fr-FR" sz="2800" b="1" u="sng" dirty="0">
                <a:latin typeface="Tajawal Regular"/>
              </a:rPr>
              <a:t>Insurance: </a:t>
            </a:r>
            <a:r>
              <a:rPr lang="en-US" altLang="fr-FR" sz="2800" b="1" dirty="0">
                <a:latin typeface="Tajawal Regular"/>
              </a:rPr>
              <a:t>Combines life insurance and accident protection.</a:t>
            </a:r>
            <a:r>
              <a:rPr lang="fr-FR" altLang="fr-FR" dirty="0">
                <a:solidFill>
                  <a:srgbClr val="000000"/>
                </a:solidFill>
                <a:latin typeface="Tajawal Regular"/>
              </a:rPr>
              <a:t> </a:t>
            </a:r>
            <a:endParaRPr lang="fr-FR" altLang="fr-FR" sz="2800" dirty="0">
              <a:latin typeface="Arial" panose="020B0604020202020204" pitchFamily="34" charset="0"/>
            </a:endParaRPr>
          </a:p>
        </p:txBody>
      </p:sp>
      <p:sp>
        <p:nvSpPr>
          <p:cNvPr id="3" name="Rectangle 2"/>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2" name="Rectangle 1"/>
          <p:cNvSpPr/>
          <p:nvPr/>
        </p:nvSpPr>
        <p:spPr>
          <a:xfrm>
            <a:off x="10525966" y="963101"/>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111970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015663"/>
          </a:xfrm>
          <a:prstGeom prst="rect">
            <a:avLst/>
          </a:prstGeom>
        </p:spPr>
        <p:txBody>
          <a:bodyPr wrap="square">
            <a:spAutoFit/>
          </a:bodyPr>
          <a:lstStyle/>
          <a:p>
            <a:pPr algn="r" rtl="1"/>
            <a:r>
              <a:rPr lang="ar-SA" sz="2400" dirty="0" smtClean="0"/>
              <a:t>.</a:t>
            </a:r>
            <a:endParaRPr lang="fr-FR" sz="2400" dirty="0"/>
          </a:p>
          <a:p>
            <a:pPr algn="r" rtl="1"/>
            <a:endParaRPr lang="fr-FR" dirty="0" smtClean="0"/>
          </a:p>
          <a:p>
            <a:pPr lvl="0" algn="r" rtl="1"/>
            <a:endParaRPr lang="ar-DZ" dirty="0" smtClean="0"/>
          </a:p>
        </p:txBody>
      </p:sp>
      <p:sp>
        <p:nvSpPr>
          <p:cNvPr id="8" name="Rectangle 7"/>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9" name="Rectangle 8"/>
          <p:cNvSpPr/>
          <p:nvPr/>
        </p:nvSpPr>
        <p:spPr>
          <a:xfrm>
            <a:off x="0" y="2063745"/>
            <a:ext cx="12192000" cy="4524315"/>
          </a:xfrm>
          <a:prstGeom prst="rect">
            <a:avLst/>
          </a:prstGeom>
        </p:spPr>
        <p:txBody>
          <a:bodyPr wrap="square">
            <a:spAutoFit/>
          </a:bodyPr>
          <a:lstStyle/>
          <a:p>
            <a:r>
              <a:rPr lang="en-US" dirty="0">
                <a:solidFill>
                  <a:srgbClr val="FF0000"/>
                </a:solidFill>
              </a:rPr>
              <a:t>Special Characteristics of Life Risks</a:t>
            </a:r>
          </a:p>
          <a:p>
            <a:r>
              <a:rPr lang="en-US" dirty="0"/>
              <a:t>The risks covered by life insurance policies have several unique characteristics that distinguish them from other types of insurance policies. Here are the key characteristics:</a:t>
            </a:r>
          </a:p>
          <a:p>
            <a:pPr>
              <a:buFont typeface="+mj-lt"/>
              <a:buAutoNum type="arabicPeriod"/>
            </a:pPr>
            <a:r>
              <a:rPr lang="en-US" b="1" u="sng" dirty="0"/>
              <a:t>Coverage of Death Risk: </a:t>
            </a:r>
            <a:r>
              <a:rPr lang="en-US" dirty="0"/>
              <a:t>In the case of death risk coverage, the policy does not cover the incident of death itself but rather the date of the occurrence of the event. While the risk of death is certain to happen in the long run, the occurrence of death at a specific time is probabilistic and can happen at any moment.</a:t>
            </a:r>
          </a:p>
          <a:p>
            <a:pPr>
              <a:buFont typeface="+mj-lt"/>
              <a:buAutoNum type="arabicPeriod"/>
            </a:pPr>
            <a:r>
              <a:rPr lang="en-US" b="1" u="sng" dirty="0"/>
              <a:t>Relating to the Person's Life or Income</a:t>
            </a:r>
            <a:r>
              <a:rPr lang="en-US" dirty="0"/>
              <a:t>: Life risks are associated with a person’s life or the reduction of their income, typically in the event of death, disability, or old age.</a:t>
            </a:r>
          </a:p>
          <a:p>
            <a:pPr>
              <a:buFont typeface="+mj-lt"/>
              <a:buAutoNum type="arabicPeriod"/>
            </a:pPr>
            <a:r>
              <a:rPr lang="en-US" b="1" u="sng" dirty="0"/>
              <a:t>Increased Probability of Death with Age</a:t>
            </a:r>
            <a:r>
              <a:rPr lang="en-US" dirty="0"/>
              <a:t>: The likelihood of death increases for any individual as they age due to the weakening of the body and increased vulnerability to diseases, especially those related to old age. Thus, the relationship between the probability of death and a person's age is directly proportional, particularly after a certain age.</a:t>
            </a:r>
          </a:p>
          <a:p>
            <a:pPr>
              <a:buFont typeface="+mj-lt"/>
              <a:buAutoNum type="arabicPeriod"/>
            </a:pPr>
            <a:r>
              <a:rPr lang="en-US" b="1" u="sng" dirty="0"/>
              <a:t>Total Loss in Life Risks</a:t>
            </a:r>
            <a:r>
              <a:rPr lang="en-US" dirty="0"/>
              <a:t>: The loss resulting from life risks and death is always a total loss. This means that when such a risk occurs, it typically leads to a complete loss, especially in the case of death.</a:t>
            </a:r>
          </a:p>
          <a:p>
            <a:pPr>
              <a:buFont typeface="+mj-lt"/>
              <a:buAutoNum type="arabicPeriod"/>
            </a:pPr>
            <a:r>
              <a:rPr lang="en-US" b="1" u="sng" dirty="0"/>
              <a:t>Difficulty in Valuing Human Life</a:t>
            </a:r>
            <a:r>
              <a:rPr lang="en-US" u="sng" dirty="0"/>
              <a:t>: </a:t>
            </a:r>
            <a:r>
              <a:rPr lang="en-US" dirty="0"/>
              <a:t>It is difficult to estimate the value of a human being, so the insured person is given the freedom to determine the amount of insurance according to their ability to pay the premiums on time.</a:t>
            </a:r>
          </a:p>
        </p:txBody>
      </p:sp>
      <p:sp>
        <p:nvSpPr>
          <p:cNvPr id="3" name="Rectangle 2"/>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2723044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015663"/>
          </a:xfrm>
          <a:prstGeom prst="rect">
            <a:avLst/>
          </a:prstGeom>
        </p:spPr>
        <p:txBody>
          <a:bodyPr wrap="square">
            <a:spAutoFit/>
          </a:bodyPr>
          <a:lstStyle/>
          <a:p>
            <a:pPr algn="r" rtl="1"/>
            <a:r>
              <a:rPr lang="ar-SA" sz="2400" dirty="0" smtClean="0"/>
              <a:t>.</a:t>
            </a:r>
            <a:endParaRPr lang="fr-FR" sz="2400" dirty="0"/>
          </a:p>
          <a:p>
            <a:pPr algn="r" rtl="1"/>
            <a:endParaRPr lang="fr-FR" dirty="0" smtClean="0"/>
          </a:p>
          <a:p>
            <a:pPr lvl="0" algn="r" rtl="1"/>
            <a:endParaRPr lang="ar-DZ" dirty="0" smtClean="0"/>
          </a:p>
        </p:txBody>
      </p:sp>
      <p:sp>
        <p:nvSpPr>
          <p:cNvPr id="8" name="Rectangle 7"/>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9" name="Rectangle 8"/>
          <p:cNvSpPr/>
          <p:nvPr/>
        </p:nvSpPr>
        <p:spPr>
          <a:xfrm>
            <a:off x="0" y="2063745"/>
            <a:ext cx="12192000" cy="4524315"/>
          </a:xfrm>
          <a:prstGeom prst="rect">
            <a:avLst/>
          </a:prstGeom>
        </p:spPr>
        <p:txBody>
          <a:bodyPr wrap="square">
            <a:spAutoFit/>
          </a:bodyPr>
          <a:lstStyle/>
          <a:p>
            <a:r>
              <a:rPr lang="en-US" dirty="0">
                <a:solidFill>
                  <a:srgbClr val="FF0000"/>
                </a:solidFill>
              </a:rPr>
              <a:t>Special Characteristics of Life Risks</a:t>
            </a:r>
          </a:p>
          <a:p>
            <a:r>
              <a:rPr lang="en-US" dirty="0"/>
              <a:t>The risks covered by life insurance policies have several unique characteristics that distinguish them from other types of insurance policies. Here are the key characteristics:</a:t>
            </a:r>
          </a:p>
          <a:p>
            <a:pPr>
              <a:buFont typeface="+mj-lt"/>
              <a:buAutoNum type="arabicPeriod"/>
            </a:pPr>
            <a:r>
              <a:rPr lang="en-US" b="1" u="sng" dirty="0"/>
              <a:t>Coverage of Death Risk: </a:t>
            </a:r>
            <a:r>
              <a:rPr lang="en-US" dirty="0"/>
              <a:t>In the case of death risk coverage, the policy does not cover the incident of death itself but rather the date of the occurrence of the event. While the risk of death is certain to happen in the long run, the occurrence of death at a specific time is probabilistic and can happen at any moment.</a:t>
            </a:r>
          </a:p>
          <a:p>
            <a:pPr>
              <a:buFont typeface="+mj-lt"/>
              <a:buAutoNum type="arabicPeriod"/>
            </a:pPr>
            <a:r>
              <a:rPr lang="en-US" b="1" u="sng" dirty="0"/>
              <a:t>Relating to the Person's Life or Income</a:t>
            </a:r>
            <a:r>
              <a:rPr lang="en-US" dirty="0"/>
              <a:t>: Life risks are associated with a person’s life or the reduction of their income, typically in the event of death, disability, or old age.</a:t>
            </a:r>
          </a:p>
          <a:p>
            <a:pPr>
              <a:buFont typeface="+mj-lt"/>
              <a:buAutoNum type="arabicPeriod"/>
            </a:pPr>
            <a:r>
              <a:rPr lang="en-US" b="1" u="sng" dirty="0"/>
              <a:t>Increased Probability of Death with Age</a:t>
            </a:r>
            <a:r>
              <a:rPr lang="en-US" dirty="0"/>
              <a:t>: The likelihood of death increases for any individual as they age due to the weakening of the body and increased vulnerability to diseases, especially those related to old age. Thus, the relationship between the probability of death and a person's age is directly proportional, particularly after a certain age.</a:t>
            </a:r>
          </a:p>
          <a:p>
            <a:pPr>
              <a:buFont typeface="+mj-lt"/>
              <a:buAutoNum type="arabicPeriod"/>
            </a:pPr>
            <a:r>
              <a:rPr lang="en-US" b="1" u="sng" dirty="0"/>
              <a:t>Total Loss in Life Risks</a:t>
            </a:r>
            <a:r>
              <a:rPr lang="en-US" dirty="0"/>
              <a:t>: The loss resulting from life risks and death is always a total loss. This means that when such a risk occurs, it typically leads to a complete loss, especially in the case of death.</a:t>
            </a:r>
          </a:p>
          <a:p>
            <a:pPr>
              <a:buFont typeface="+mj-lt"/>
              <a:buAutoNum type="arabicPeriod"/>
            </a:pPr>
            <a:r>
              <a:rPr lang="en-US" b="1" u="sng" dirty="0"/>
              <a:t>Difficulty in Valuing Human Life</a:t>
            </a:r>
            <a:r>
              <a:rPr lang="en-US" u="sng" dirty="0"/>
              <a:t>: </a:t>
            </a:r>
            <a:r>
              <a:rPr lang="en-US" dirty="0"/>
              <a:t>It is difficult to estimate the value of a human being, so the insured person is given the freedom to determine the amount of insurance according to their ability to pay the premiums on time.</a:t>
            </a:r>
          </a:p>
        </p:txBody>
      </p:sp>
      <p:sp>
        <p:nvSpPr>
          <p:cNvPr id="10" name="Rectangle 9"/>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1965273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pic>
        <p:nvPicPr>
          <p:cNvPr id="2" name="Image 1"/>
          <p:cNvPicPr>
            <a:picLocks noChangeAspect="1"/>
          </p:cNvPicPr>
          <p:nvPr/>
        </p:nvPicPr>
        <p:blipFill>
          <a:blip r:embed="rId2"/>
          <a:stretch>
            <a:fillRect/>
          </a:stretch>
        </p:blipFill>
        <p:spPr>
          <a:xfrm>
            <a:off x="108977" y="1987533"/>
            <a:ext cx="6117011" cy="4713490"/>
          </a:xfrm>
          <a:prstGeom prst="rect">
            <a:avLst/>
          </a:prstGeom>
        </p:spPr>
      </p:pic>
      <p:pic>
        <p:nvPicPr>
          <p:cNvPr id="3" name="Image 2"/>
          <p:cNvPicPr>
            <a:picLocks noChangeAspect="1"/>
          </p:cNvPicPr>
          <p:nvPr/>
        </p:nvPicPr>
        <p:blipFill>
          <a:blip r:embed="rId3"/>
          <a:stretch>
            <a:fillRect/>
          </a:stretch>
        </p:blipFill>
        <p:spPr>
          <a:xfrm>
            <a:off x="6334965" y="2424531"/>
            <a:ext cx="4981575" cy="3505200"/>
          </a:xfrm>
          <a:prstGeom prst="rect">
            <a:avLst/>
          </a:prstGeom>
        </p:spPr>
      </p:pic>
      <p:sp>
        <p:nvSpPr>
          <p:cNvPr id="9" name="Rectangle 8"/>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8" name="Rectangle 7"/>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921500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152400" y="22410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9" name="Rectangle 8"/>
          <p:cNvSpPr/>
          <p:nvPr/>
        </p:nvSpPr>
        <p:spPr>
          <a:xfrm>
            <a:off x="304800" y="23934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pic>
        <p:nvPicPr>
          <p:cNvPr id="10" name="Image 9"/>
          <p:cNvPicPr>
            <a:picLocks noChangeAspect="1"/>
          </p:cNvPicPr>
          <p:nvPr/>
        </p:nvPicPr>
        <p:blipFill>
          <a:blip r:embed="rId2"/>
          <a:stretch>
            <a:fillRect/>
          </a:stretch>
        </p:blipFill>
        <p:spPr>
          <a:xfrm>
            <a:off x="1772875" y="2241034"/>
            <a:ext cx="6955208" cy="4200400"/>
          </a:xfrm>
          <a:prstGeom prst="rect">
            <a:avLst/>
          </a:prstGeom>
        </p:spPr>
      </p:pic>
      <p:sp>
        <p:nvSpPr>
          <p:cNvPr id="11" name="Rectangle 10"/>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3" name="Rectangle 2"/>
          <p:cNvSpPr/>
          <p:nvPr/>
        </p:nvSpPr>
        <p:spPr>
          <a:xfrm>
            <a:off x="10697737" y="992659"/>
            <a:ext cx="1418081" cy="400110"/>
          </a:xfrm>
          <a:prstGeom prst="rect">
            <a:avLst/>
          </a:prstGeom>
        </p:spPr>
        <p:txBody>
          <a:bodyPr wrap="none">
            <a:spAutoFit/>
          </a:bodyPr>
          <a:lstStyle/>
          <a:p>
            <a:r>
              <a:rPr lang="fr-FR" sz="2000" b="1" dirty="0" err="1"/>
              <a:t>Tenth</a:t>
            </a:r>
            <a:r>
              <a:rPr lang="fr-FR" sz="2000" b="1" dirty="0"/>
              <a:t> Axis</a:t>
            </a:r>
          </a:p>
        </p:txBody>
      </p:sp>
    </p:spTree>
    <p:extLst>
      <p:ext uri="{BB962C8B-B14F-4D97-AF65-F5344CB8AC3E}">
        <p14:creationId xmlns:p14="http://schemas.microsoft.com/office/powerpoint/2010/main" val="752310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152400" y="22410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9" name="Rectangle 8"/>
          <p:cNvSpPr/>
          <p:nvPr/>
        </p:nvSpPr>
        <p:spPr>
          <a:xfrm>
            <a:off x="304800" y="23934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2" name="Rectangle 1"/>
          <p:cNvSpPr/>
          <p:nvPr/>
        </p:nvSpPr>
        <p:spPr>
          <a:xfrm>
            <a:off x="152400" y="2009057"/>
            <a:ext cx="6096000" cy="1477328"/>
          </a:xfrm>
          <a:prstGeom prst="rect">
            <a:avLst/>
          </a:prstGeom>
        </p:spPr>
        <p:txBody>
          <a:bodyPr>
            <a:spAutoFit/>
          </a:bodyPr>
          <a:lstStyle/>
          <a:p>
            <a:pPr>
              <a:buFont typeface="Arial" panose="020B0604020202020204" pitchFamily="34" charset="0"/>
              <a:buChar char="•"/>
            </a:pPr>
            <a:r>
              <a:rPr lang="fr-FR" b="1" dirty="0"/>
              <a:t>Types Of Life </a:t>
            </a:r>
            <a:r>
              <a:rPr lang="fr-FR" b="1" dirty="0" err="1"/>
              <a:t>Insurance</a:t>
            </a:r>
            <a:endParaRPr lang="fr-FR" b="1" dirty="0"/>
          </a:p>
          <a:p>
            <a:pPr>
              <a:buFont typeface="Arial" panose="020B0604020202020204" pitchFamily="34" charset="0"/>
              <a:buChar char="•"/>
            </a:pPr>
            <a:endParaRPr lang="en-US" dirty="0" smtClean="0">
              <a:solidFill>
                <a:srgbClr val="395BB6"/>
              </a:solidFill>
              <a:latin typeface="Georgia" panose="02040502050405020303" pitchFamily="18" charset="0"/>
              <a:hlinkClick r:id="rId2"/>
            </a:endParaRPr>
          </a:p>
          <a:p>
            <a:pPr>
              <a:buFont typeface="Arial" panose="020B0604020202020204" pitchFamily="34" charset="0"/>
              <a:buChar char="•"/>
            </a:pPr>
            <a:r>
              <a:rPr lang="en-US" dirty="0" smtClean="0">
                <a:solidFill>
                  <a:srgbClr val="395BB6"/>
                </a:solidFill>
                <a:latin typeface="Georgia" panose="02040502050405020303" pitchFamily="18" charset="0"/>
                <a:hlinkClick r:id="rId2"/>
              </a:rPr>
              <a:t>Term </a:t>
            </a:r>
            <a:r>
              <a:rPr lang="en-US" dirty="0">
                <a:solidFill>
                  <a:srgbClr val="395BB6"/>
                </a:solidFill>
                <a:latin typeface="Georgia" panose="02040502050405020303" pitchFamily="18" charset="0"/>
                <a:hlinkClick r:id="rId2"/>
              </a:rPr>
              <a:t>life insurance</a:t>
            </a:r>
            <a:endParaRPr lang="en-US" dirty="0">
              <a:solidFill>
                <a:srgbClr val="333333"/>
              </a:solidFill>
              <a:latin typeface="Georgia" panose="02040502050405020303" pitchFamily="18" charset="0"/>
            </a:endParaRPr>
          </a:p>
          <a:p>
            <a:pPr>
              <a:buFont typeface="Arial" panose="020B0604020202020204" pitchFamily="34" charset="0"/>
              <a:buChar char="•"/>
            </a:pPr>
            <a:r>
              <a:rPr lang="en-US" u="sng" dirty="0">
                <a:solidFill>
                  <a:srgbClr val="395BB6"/>
                </a:solidFill>
                <a:latin typeface="Georgia" panose="02040502050405020303" pitchFamily="18" charset="0"/>
                <a:hlinkClick r:id="rId3"/>
              </a:rPr>
              <a:t>Whole life insurance</a:t>
            </a:r>
            <a:endParaRPr lang="en-US" dirty="0">
              <a:solidFill>
                <a:srgbClr val="333333"/>
              </a:solidFill>
              <a:latin typeface="Georgia" panose="02040502050405020303" pitchFamily="18" charset="0"/>
            </a:endParaRPr>
          </a:p>
          <a:p>
            <a:pPr>
              <a:buFont typeface="Arial" panose="020B0604020202020204" pitchFamily="34" charset="0"/>
              <a:buChar char="•"/>
            </a:pPr>
            <a:r>
              <a:rPr lang="en-US" dirty="0">
                <a:solidFill>
                  <a:srgbClr val="395BB6"/>
                </a:solidFill>
                <a:latin typeface="Georgia" panose="02040502050405020303" pitchFamily="18" charset="0"/>
                <a:hlinkClick r:id="rId4"/>
              </a:rPr>
              <a:t>Universal life insurance</a:t>
            </a:r>
            <a:endParaRPr lang="en-US" b="0" i="0" dirty="0">
              <a:solidFill>
                <a:srgbClr val="333333"/>
              </a:solidFill>
              <a:effectLst/>
              <a:latin typeface="Georgia" panose="02040502050405020303" pitchFamily="18" charset="0"/>
            </a:endParaRPr>
          </a:p>
        </p:txBody>
      </p:sp>
      <p:pic>
        <p:nvPicPr>
          <p:cNvPr id="1026" name="Picture 2" descr="https://tse4.mm.bing.net/th?id=OIP.4dxsJt_8zhf4WZjyV1Z7zgHaDk&amp;pid=Api&amp;P=0&amp;h=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759" y="2320870"/>
            <a:ext cx="8934498" cy="43000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10" name="Rectangle 9"/>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338196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9" name="Rectangle 8"/>
          <p:cNvSpPr/>
          <p:nvPr/>
        </p:nvSpPr>
        <p:spPr>
          <a:xfrm>
            <a:off x="304800" y="23934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pic>
        <p:nvPicPr>
          <p:cNvPr id="2056" name="Picture 8" descr="http://image.slidesharecdn.com/insuranceinfographic-131001131956-phpapp02/95/common-types-of-life-insurance-infographic-1-638.jpg?cb=13806339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763" y="2088634"/>
            <a:ext cx="7881870" cy="46513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sp>
        <p:nvSpPr>
          <p:cNvPr id="12" name="Rectangle 11"/>
          <p:cNvSpPr/>
          <p:nvPr/>
        </p:nvSpPr>
        <p:spPr>
          <a:xfrm>
            <a:off x="10525966" y="1081193"/>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2947338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886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6" name="Rectangle 5"/>
          <p:cNvSpPr/>
          <p:nvPr/>
        </p:nvSpPr>
        <p:spPr>
          <a:xfrm>
            <a:off x="0" y="1987533"/>
            <a:ext cx="12129487" cy="1477328"/>
          </a:xfrm>
          <a:prstGeom prst="rect">
            <a:avLst/>
          </a:prstGeom>
        </p:spPr>
        <p:txBody>
          <a:bodyPr wrap="square">
            <a:spAutoFit/>
          </a:bodyPr>
          <a:lstStyle/>
          <a:p>
            <a:pPr algn="r" rtl="1"/>
            <a:endParaRPr lang="ar-DZ" dirty="0" smtClean="0"/>
          </a:p>
          <a:p>
            <a:pPr algn="r" rtl="1"/>
            <a:endParaRPr lang="ar-DZ" dirty="0" smtClean="0"/>
          </a:p>
          <a:p>
            <a:pPr algn="r" rtl="1"/>
            <a:endParaRPr lang="fr-FR" dirty="0"/>
          </a:p>
          <a:p>
            <a:pPr algn="r" rtl="1"/>
            <a:endParaRPr lang="fr-FR" dirty="0" smtClean="0"/>
          </a:p>
          <a:p>
            <a:pPr lvl="0" algn="r" rtl="1"/>
            <a:endParaRPr lang="ar-DZ" dirty="0" smtClean="0"/>
          </a:p>
        </p:txBody>
      </p:sp>
      <p:sp>
        <p:nvSpPr>
          <p:cNvPr id="8" name="Rectangle 7"/>
          <p:cNvSpPr/>
          <p:nvPr/>
        </p:nvSpPr>
        <p:spPr>
          <a:xfrm>
            <a:off x="206188" y="2189735"/>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9" name="Rectangle 8"/>
          <p:cNvSpPr/>
          <p:nvPr/>
        </p:nvSpPr>
        <p:spPr>
          <a:xfrm>
            <a:off x="304800" y="2393434"/>
            <a:ext cx="12192000" cy="2800767"/>
          </a:xfrm>
          <a:prstGeom prst="rect">
            <a:avLst/>
          </a:prstGeom>
        </p:spPr>
        <p:txBody>
          <a:bodyPr wrap="square">
            <a:spAutoFit/>
          </a:bodyPr>
          <a:lstStyle/>
          <a:p>
            <a:pPr algn="r" rtl="1"/>
            <a:endParaRPr lang="ar-DZ" b="1" dirty="0" smtClean="0"/>
          </a:p>
          <a:p>
            <a:pPr algn="r" rtl="1"/>
            <a:endParaRPr lang="ar-DZ" dirty="0"/>
          </a:p>
          <a:p>
            <a:pPr algn="r" rtl="1"/>
            <a:r>
              <a:rPr lang="ar-DZ" dirty="0"/>
              <a:t> </a:t>
            </a:r>
            <a:endParaRPr lang="fr-FR" dirty="0"/>
          </a:p>
          <a:p>
            <a:pPr algn="r" rtl="1"/>
            <a:r>
              <a:rPr lang="ar-DZ" sz="3200" dirty="0" smtClean="0"/>
              <a:t> </a:t>
            </a:r>
            <a:endParaRPr lang="ar-DZ" sz="3200" dirty="0"/>
          </a:p>
          <a:p>
            <a:pPr algn="r" rtl="1"/>
            <a:endParaRPr lang="ar-DZ" dirty="0"/>
          </a:p>
          <a:p>
            <a:pPr algn="r" rtl="1"/>
            <a:endParaRPr lang="ar-DZ" dirty="0" smtClean="0"/>
          </a:p>
          <a:p>
            <a:pPr algn="r" rtl="1"/>
            <a:endParaRPr lang="ar-DZ" dirty="0"/>
          </a:p>
          <a:p>
            <a:pPr algn="r" rtl="1"/>
            <a:endParaRPr lang="ar-DZ" dirty="0" smtClean="0"/>
          </a:p>
          <a:p>
            <a:pPr algn="r" rtl="1"/>
            <a:r>
              <a:rPr lang="ar-DZ" dirty="0" smtClean="0"/>
              <a:t> </a:t>
            </a:r>
            <a:endParaRPr lang="fr-FR" dirty="0"/>
          </a:p>
        </p:txBody>
      </p:sp>
      <p:sp>
        <p:nvSpPr>
          <p:cNvPr id="10" name="Rectangle 9"/>
          <p:cNvSpPr/>
          <p:nvPr/>
        </p:nvSpPr>
        <p:spPr>
          <a:xfrm>
            <a:off x="557029" y="870769"/>
            <a:ext cx="9041065" cy="646331"/>
          </a:xfrm>
          <a:prstGeom prst="rect">
            <a:avLst/>
          </a:prstGeom>
        </p:spPr>
        <p:txBody>
          <a:bodyPr wrap="none">
            <a:spAutoFit/>
          </a:bodyPr>
          <a:lstStyle/>
          <a:p>
            <a:r>
              <a:rPr lang="en-US" sz="3600" b="1" dirty="0" smtClean="0"/>
              <a:t>Topic 10: Life Insurance and Reinsurance</a:t>
            </a:r>
            <a:endParaRPr lang="fr-FR" sz="3600" b="1" dirty="0"/>
          </a:p>
        </p:txBody>
      </p:sp>
      <p:pic>
        <p:nvPicPr>
          <p:cNvPr id="2" name="Image 1"/>
          <p:cNvPicPr>
            <a:picLocks noChangeAspect="1"/>
          </p:cNvPicPr>
          <p:nvPr/>
        </p:nvPicPr>
        <p:blipFill>
          <a:blip r:embed="rId2"/>
          <a:stretch>
            <a:fillRect/>
          </a:stretch>
        </p:blipFill>
        <p:spPr>
          <a:xfrm>
            <a:off x="1000125" y="1987533"/>
            <a:ext cx="7143750" cy="4819650"/>
          </a:xfrm>
          <a:prstGeom prst="rect">
            <a:avLst/>
          </a:prstGeom>
        </p:spPr>
      </p:pic>
      <p:sp>
        <p:nvSpPr>
          <p:cNvPr id="12" name="Rectangle 11"/>
          <p:cNvSpPr/>
          <p:nvPr/>
        </p:nvSpPr>
        <p:spPr>
          <a:xfrm>
            <a:off x="10525966" y="1055435"/>
            <a:ext cx="1666034" cy="461665"/>
          </a:xfrm>
          <a:prstGeom prst="rect">
            <a:avLst/>
          </a:prstGeom>
        </p:spPr>
        <p:txBody>
          <a:bodyPr wrap="none">
            <a:spAutoFit/>
          </a:bodyPr>
          <a:lstStyle/>
          <a:p>
            <a:r>
              <a:rPr lang="fr-FR" sz="2400" b="1" dirty="0" err="1"/>
              <a:t>Tenth</a:t>
            </a:r>
            <a:r>
              <a:rPr lang="fr-FR" sz="2400" b="1" dirty="0"/>
              <a:t> Axis</a:t>
            </a:r>
          </a:p>
        </p:txBody>
      </p:sp>
    </p:spTree>
    <p:extLst>
      <p:ext uri="{BB962C8B-B14F-4D97-AF65-F5344CB8AC3E}">
        <p14:creationId xmlns:p14="http://schemas.microsoft.com/office/powerpoint/2010/main" val="142152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3029</TotalTime>
  <Words>1096</Words>
  <Application>Microsoft Office PowerPoint</Application>
  <PresentationFormat>Grand écran</PresentationFormat>
  <Paragraphs>379</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Georgia</vt:lpstr>
      <vt:lpstr>SourceSansPro</vt:lpstr>
      <vt:lpstr>Tajawal Regular</vt:lpstr>
      <vt:lpstr>Times New Roman</vt:lpstr>
      <vt:lpstr>Trebuchet MS</vt:lpstr>
      <vt:lpstr>var(--font-family-b)</vt:lpstr>
      <vt:lpstr>Berlin</vt:lpstr>
      <vt:lpstr>محاضرات في مقياس اقتصاديات التأمينات  Insurance Economics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في مقياس إقتصاديات التأمين</dc:title>
  <dc:creator>LENOVO</dc:creator>
  <cp:lastModifiedBy>LENOVO</cp:lastModifiedBy>
  <cp:revision>176</cp:revision>
  <dcterms:created xsi:type="dcterms:W3CDTF">2024-09-30T10:21:00Z</dcterms:created>
  <dcterms:modified xsi:type="dcterms:W3CDTF">2025-02-12T22:54:15Z</dcterms:modified>
</cp:coreProperties>
</file>