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6CCC5-3654-4F45-9DAE-7360E9444C01}" type="datetimeFigureOut">
              <a:rPr lang="fr-FR" smtClean="0"/>
              <a:t>17/12/2017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351E1-2D81-47A0-BCD0-DB9960F22461}" type="slidenum">
              <a:rPr lang="fr-FR" smtClean="0"/>
              <a:t>‹N°›</a:t>
            </a:fld>
            <a:endParaRPr lang="fr-FR"/>
          </a:p>
        </p:txBody>
      </p:sp>
    </p:spTree>
    <p:extLst>
      <p:ext uri="{BB962C8B-B14F-4D97-AF65-F5344CB8AC3E}">
        <p14:creationId xmlns:p14="http://schemas.microsoft.com/office/powerpoint/2010/main" val="115664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F351E1-2D81-47A0-BCD0-DB9960F22461}" type="slidenum">
              <a:rPr lang="fr-FR" smtClean="0"/>
              <a:t>5</a:t>
            </a:fld>
            <a:endParaRPr lang="fr-FR"/>
          </a:p>
        </p:txBody>
      </p:sp>
    </p:spTree>
    <p:extLst>
      <p:ext uri="{BB962C8B-B14F-4D97-AF65-F5344CB8AC3E}">
        <p14:creationId xmlns:p14="http://schemas.microsoft.com/office/powerpoint/2010/main" val="14773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F351E1-2D81-47A0-BCD0-DB9960F22461}" type="slidenum">
              <a:rPr lang="fr-FR" smtClean="0"/>
              <a:t>9</a:t>
            </a:fld>
            <a:endParaRPr lang="fr-FR"/>
          </a:p>
        </p:txBody>
      </p:sp>
    </p:spTree>
    <p:extLst>
      <p:ext uri="{BB962C8B-B14F-4D97-AF65-F5344CB8AC3E}">
        <p14:creationId xmlns:p14="http://schemas.microsoft.com/office/powerpoint/2010/main" val="248704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21338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18704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401008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93175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13027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5EB735-95F9-4C63-BAA1-3FED2EE53C89}"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312812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5EB735-95F9-4C63-BAA1-3FED2EE53C89}" type="datetimeFigureOut">
              <a:rPr lang="fr-FR" smtClean="0"/>
              <a:t>17/12/2017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413224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5EB735-95F9-4C63-BAA1-3FED2EE53C89}" type="datetimeFigureOut">
              <a:rPr lang="fr-FR" smtClean="0"/>
              <a:t>17/12/2017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411313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5EB735-95F9-4C63-BAA1-3FED2EE53C89}" type="datetimeFigureOut">
              <a:rPr lang="fr-FR" smtClean="0"/>
              <a:t>17/12/2017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368907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5EB735-95F9-4C63-BAA1-3FED2EE53C89}"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39116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5EB735-95F9-4C63-BAA1-3FED2EE53C89}" type="datetimeFigureOut">
              <a:rPr lang="fr-FR" smtClean="0"/>
              <a:t>17/12/2017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265411-F694-4ED5-82C9-749CB6524C7A}" type="slidenum">
              <a:rPr lang="fr-FR" smtClean="0"/>
              <a:t>‹N°›</a:t>
            </a:fld>
            <a:endParaRPr lang="fr-FR"/>
          </a:p>
        </p:txBody>
      </p:sp>
    </p:spTree>
    <p:extLst>
      <p:ext uri="{BB962C8B-B14F-4D97-AF65-F5344CB8AC3E}">
        <p14:creationId xmlns:p14="http://schemas.microsoft.com/office/powerpoint/2010/main" val="2649168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B735-95F9-4C63-BAA1-3FED2EE53C89}" type="datetimeFigureOut">
              <a:rPr lang="fr-FR" smtClean="0"/>
              <a:t>17/12/2017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65411-F694-4ED5-82C9-749CB6524C7A}" type="slidenum">
              <a:rPr lang="fr-FR" smtClean="0"/>
              <a:t>‹N°›</a:t>
            </a:fld>
            <a:endParaRPr lang="fr-FR"/>
          </a:p>
        </p:txBody>
      </p:sp>
    </p:spTree>
    <p:extLst>
      <p:ext uri="{BB962C8B-B14F-4D97-AF65-F5344CB8AC3E}">
        <p14:creationId xmlns:p14="http://schemas.microsoft.com/office/powerpoint/2010/main" val="3875860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60648"/>
            <a:ext cx="7632848" cy="504056"/>
          </a:xfrm>
        </p:spPr>
        <p:txBody>
          <a:bodyPr>
            <a:normAutofit fontScale="90000"/>
          </a:bodyPr>
          <a:lstStyle/>
          <a:p>
            <a:r>
              <a:rPr lang="ar-DZ" dirty="0" smtClean="0"/>
              <a:t/>
            </a:r>
            <a:br>
              <a:rPr lang="ar-DZ" dirty="0" smtClean="0"/>
            </a:br>
            <a:endParaRPr lang="fr-FR" dirty="0"/>
          </a:p>
        </p:txBody>
      </p:sp>
      <p:sp>
        <p:nvSpPr>
          <p:cNvPr id="3" name="Sous-titre 2"/>
          <p:cNvSpPr>
            <a:spLocks noGrp="1"/>
          </p:cNvSpPr>
          <p:nvPr>
            <p:ph type="subTitle" idx="1"/>
          </p:nvPr>
        </p:nvSpPr>
        <p:spPr>
          <a:xfrm>
            <a:off x="971600" y="620688"/>
            <a:ext cx="7488832" cy="5378152"/>
          </a:xfrm>
        </p:spPr>
        <p:txBody>
          <a:bodyPr/>
          <a:lstStyle/>
          <a:p>
            <a:pPr algn="just" rtl="1"/>
            <a:r>
              <a:rPr lang="ar-DZ" dirty="0" smtClean="0">
                <a:solidFill>
                  <a:schemeClr val="tx1"/>
                </a:solidFill>
              </a:rPr>
              <a:t>لا يمكن تحديد بداية هدا العصر لا التغير في المجتمع لم يحصل فجأة وانما بصورة تدريجية غير ان النهضة بمفهومها العام عملية انتقال من العصور الوسطى الى نظام حديث ويمكن ارجاع جدورها الى الحركة الانسانية التي سادت </a:t>
            </a:r>
            <a:r>
              <a:rPr lang="ar-DZ" dirty="0" err="1" smtClean="0">
                <a:solidFill>
                  <a:schemeClr val="tx1"/>
                </a:solidFill>
              </a:rPr>
              <a:t>اوربا</a:t>
            </a:r>
            <a:r>
              <a:rPr lang="ar-DZ" dirty="0" smtClean="0">
                <a:solidFill>
                  <a:schemeClr val="tx1"/>
                </a:solidFill>
              </a:rPr>
              <a:t> وخاصة في ايطاليا وفي مدينة </a:t>
            </a:r>
            <a:r>
              <a:rPr lang="ar-DZ" dirty="0" err="1" smtClean="0">
                <a:solidFill>
                  <a:schemeClr val="tx1"/>
                </a:solidFill>
              </a:rPr>
              <a:t>فلونسا</a:t>
            </a:r>
            <a:r>
              <a:rPr lang="ar-DZ" dirty="0" smtClean="0">
                <a:solidFill>
                  <a:schemeClr val="tx1"/>
                </a:solidFill>
              </a:rPr>
              <a:t> </a:t>
            </a:r>
            <a:r>
              <a:rPr lang="ar-DZ" dirty="0" err="1" smtClean="0">
                <a:solidFill>
                  <a:schemeClr val="tx1"/>
                </a:solidFill>
              </a:rPr>
              <a:t>با</a:t>
            </a:r>
            <a:r>
              <a:rPr lang="ar-DZ" dirty="0" smtClean="0">
                <a:solidFill>
                  <a:schemeClr val="tx1"/>
                </a:solidFill>
              </a:rPr>
              <a:t> الذات باعتبارها اكتر المدن تحضرا في القرنين الرابع عشر و الخامس عشر حيت بدا المجتمع ينحو الى التحرر و الديمقراطية وياكد قيمة الانسان و قدرته على تحقيق الذات عن طريق العقل,</a:t>
            </a:r>
            <a:endParaRPr lang="fr-FR" dirty="0">
              <a:solidFill>
                <a:schemeClr val="tx1"/>
              </a:solidFill>
            </a:endParaRPr>
          </a:p>
        </p:txBody>
      </p:sp>
    </p:spTree>
    <p:extLst>
      <p:ext uri="{BB962C8B-B14F-4D97-AF65-F5344CB8AC3E}">
        <p14:creationId xmlns:p14="http://schemas.microsoft.com/office/powerpoint/2010/main" val="341256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p:cNvPicPr>
          <p:nvPr>
            <p:ph idx="1"/>
          </p:nvPr>
        </p:nvPicPr>
        <p:blipFill>
          <a:blip r:embed="rId2"/>
          <a:stretch>
            <a:fillRect/>
          </a:stretch>
        </p:blipFill>
        <p:spPr>
          <a:xfrm>
            <a:off x="457200" y="404664"/>
            <a:ext cx="8229600" cy="5760640"/>
          </a:xfrm>
          <a:prstGeom prst="rect">
            <a:avLst/>
          </a:prstGeom>
        </p:spPr>
      </p:pic>
    </p:spTree>
    <p:extLst>
      <p:ext uri="{BB962C8B-B14F-4D97-AF65-F5344CB8AC3E}">
        <p14:creationId xmlns:p14="http://schemas.microsoft.com/office/powerpoint/2010/main" val="141908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ar-DZ" dirty="0" smtClean="0"/>
              <a:t>الرومانسية:</a:t>
            </a:r>
            <a:endParaRPr lang="fr-FR" dirty="0"/>
          </a:p>
        </p:txBody>
      </p:sp>
      <p:sp>
        <p:nvSpPr>
          <p:cNvPr id="3" name="Espace réservé du contenu 2"/>
          <p:cNvSpPr>
            <a:spLocks noGrp="1"/>
          </p:cNvSpPr>
          <p:nvPr>
            <p:ph idx="1"/>
          </p:nvPr>
        </p:nvSpPr>
        <p:spPr>
          <a:xfrm>
            <a:off x="457200" y="1052736"/>
            <a:ext cx="8229600" cy="5073427"/>
          </a:xfrm>
        </p:spPr>
        <p:txBody>
          <a:bodyPr/>
          <a:lstStyle/>
          <a:p>
            <a:pPr marL="0" indent="0" algn="just" rtl="1">
              <a:buNone/>
            </a:pPr>
            <a:r>
              <a:rPr lang="ar-DZ" dirty="0" smtClean="0"/>
              <a:t>لفظة </a:t>
            </a:r>
            <a:r>
              <a:rPr lang="ar-DZ" dirty="0" err="1" smtClean="0"/>
              <a:t>رمنسية</a:t>
            </a:r>
            <a:r>
              <a:rPr lang="ar-DZ" dirty="0" smtClean="0"/>
              <a:t> مشتقة من رومان تعني القصة او الحكاية ظهرت في الربع الاول من القرن التاسع </a:t>
            </a:r>
            <a:r>
              <a:rPr lang="ar-DZ" dirty="0" err="1" smtClean="0"/>
              <a:t>عشركرد</a:t>
            </a:r>
            <a:r>
              <a:rPr lang="ar-DZ" dirty="0" smtClean="0"/>
              <a:t> فعل عن </a:t>
            </a:r>
            <a:r>
              <a:rPr lang="ar-DZ" dirty="0" err="1" smtClean="0"/>
              <a:t>الكلاسيكة</a:t>
            </a:r>
            <a:r>
              <a:rPr lang="ar-DZ" dirty="0" smtClean="0"/>
              <a:t> الجدية التي لا تهتم </a:t>
            </a:r>
            <a:r>
              <a:rPr lang="ar-DZ" dirty="0" err="1" smtClean="0"/>
              <a:t>با</a:t>
            </a:r>
            <a:r>
              <a:rPr lang="ar-DZ" dirty="0" smtClean="0"/>
              <a:t> العواطف,</a:t>
            </a:r>
          </a:p>
          <a:p>
            <a:pPr marL="0" indent="0" algn="just" rtl="1">
              <a:buNone/>
            </a:pPr>
            <a:r>
              <a:rPr lang="ar-DZ" dirty="0" smtClean="0"/>
              <a:t>مبادئ هدا </a:t>
            </a:r>
            <a:r>
              <a:rPr lang="ar-DZ" dirty="0" err="1" smtClean="0"/>
              <a:t>الاسلوب:يعتمد</a:t>
            </a:r>
            <a:r>
              <a:rPr lang="ar-DZ" dirty="0" smtClean="0"/>
              <a:t> على اطلاق الحرية الكاملة في التعبير عن الاحساس </a:t>
            </a:r>
            <a:r>
              <a:rPr lang="ar-DZ" dirty="0" err="1" smtClean="0"/>
              <a:t>الداتي</a:t>
            </a:r>
            <a:r>
              <a:rPr lang="ar-DZ" dirty="0" smtClean="0"/>
              <a:t> والعواطف الجياشة </a:t>
            </a:r>
            <a:r>
              <a:rPr lang="ar-DZ" dirty="0" err="1" smtClean="0"/>
              <a:t>والمغالات</a:t>
            </a:r>
            <a:r>
              <a:rPr lang="ar-DZ" dirty="0" smtClean="0"/>
              <a:t> في تصوير المشاهد الدرامية </a:t>
            </a:r>
            <a:r>
              <a:rPr lang="ar-DZ" dirty="0" err="1" smtClean="0"/>
              <a:t>للابطال</a:t>
            </a:r>
            <a:r>
              <a:rPr lang="ar-DZ" dirty="0" smtClean="0"/>
              <a:t> وماسي القرون الوسطى(الفرنسي اوجين دلاكروا1798-1863</a:t>
            </a:r>
            <a:endParaRPr lang="fr-FR" dirty="0"/>
          </a:p>
        </p:txBody>
      </p:sp>
    </p:spTree>
    <p:extLst>
      <p:ext uri="{BB962C8B-B14F-4D97-AF65-F5344CB8AC3E}">
        <p14:creationId xmlns:p14="http://schemas.microsoft.com/office/powerpoint/2010/main" val="344700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457200" y="260648"/>
            <a:ext cx="8229600" cy="5976664"/>
          </a:xfrm>
          <a:prstGeom prst="rect">
            <a:avLst/>
          </a:prstGeom>
        </p:spPr>
      </p:pic>
    </p:spTree>
    <p:extLst>
      <p:ext uri="{BB962C8B-B14F-4D97-AF65-F5344CB8AC3E}">
        <p14:creationId xmlns:p14="http://schemas.microsoft.com/office/powerpoint/2010/main" val="1954483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الواقعية:</a:t>
            </a:r>
            <a:endParaRPr lang="fr-FR" dirty="0"/>
          </a:p>
        </p:txBody>
      </p:sp>
      <p:sp>
        <p:nvSpPr>
          <p:cNvPr id="3" name="Espace réservé du contenu 2"/>
          <p:cNvSpPr>
            <a:spLocks noGrp="1"/>
          </p:cNvSpPr>
          <p:nvPr>
            <p:ph idx="1"/>
          </p:nvPr>
        </p:nvSpPr>
        <p:spPr>
          <a:xfrm>
            <a:off x="457200" y="1340768"/>
            <a:ext cx="8229600" cy="4785395"/>
          </a:xfrm>
        </p:spPr>
        <p:txBody>
          <a:bodyPr>
            <a:normAutofit lnSpcReduction="10000"/>
          </a:bodyPr>
          <a:lstStyle/>
          <a:p>
            <a:pPr marL="0" indent="0" algn="just" rtl="1">
              <a:buNone/>
            </a:pPr>
            <a:r>
              <a:rPr lang="ar-DZ" dirty="0" smtClean="0"/>
              <a:t>مدرسة فنية ظهرت في النصف الاول من القرن التاسع عشر بدافع معارضة المدارس التقليدية التي قامت على </a:t>
            </a:r>
            <a:r>
              <a:rPr lang="ar-DZ" dirty="0" err="1" smtClean="0"/>
              <a:t>المتالية</a:t>
            </a:r>
            <a:r>
              <a:rPr lang="ar-DZ" dirty="0" smtClean="0"/>
              <a:t> </a:t>
            </a:r>
            <a:r>
              <a:rPr lang="ar-DZ" dirty="0" err="1" smtClean="0"/>
              <a:t>كلمدرسة</a:t>
            </a:r>
            <a:r>
              <a:rPr lang="ar-DZ" dirty="0" smtClean="0"/>
              <a:t> الكلاسيكية الجديدة والمدارس التي افرطت في المشاعر متل الرومنسية,</a:t>
            </a:r>
          </a:p>
          <a:p>
            <a:pPr marL="0" indent="0" algn="just" rtl="1">
              <a:buNone/>
            </a:pPr>
            <a:r>
              <a:rPr lang="ar-DZ" dirty="0" smtClean="0"/>
              <a:t>مبادئ هدا </a:t>
            </a:r>
            <a:r>
              <a:rPr lang="ar-DZ" dirty="0" err="1" smtClean="0"/>
              <a:t>الاسلوب:اقتصرت</a:t>
            </a:r>
            <a:r>
              <a:rPr lang="ar-DZ" dirty="0" smtClean="0"/>
              <a:t> الواقعية على تصوير الحقيقة والاشياء الواقعية الموجودة في الحياة فهم يرون ان الواقع هو اسمى اهداف العمل التشكيلي, قامت على الابتعاد عن الخيال والابتكار والمواضيع التاريخية والاعتماد على كل </a:t>
            </a:r>
            <a:r>
              <a:rPr lang="ar-DZ" dirty="0" err="1" smtClean="0"/>
              <a:t>ماهو</a:t>
            </a:r>
            <a:r>
              <a:rPr lang="ar-DZ" dirty="0" smtClean="0"/>
              <a:t> متير للاكتئاب في </a:t>
            </a:r>
            <a:r>
              <a:rPr lang="ar-DZ" dirty="0" err="1" smtClean="0"/>
              <a:t>المجتمع،مظاهر</a:t>
            </a:r>
            <a:r>
              <a:rPr lang="ar-DZ" dirty="0" smtClean="0"/>
              <a:t> الفقر المدقع و الغنى الفاحش,,,,,,,,,,</a:t>
            </a:r>
            <a:endParaRPr lang="fr-FR" dirty="0"/>
          </a:p>
        </p:txBody>
      </p:sp>
    </p:spTree>
    <p:extLst>
      <p:ext uri="{BB962C8B-B14F-4D97-AF65-F5344CB8AC3E}">
        <p14:creationId xmlns:p14="http://schemas.microsoft.com/office/powerpoint/2010/main" val="644585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280920" cy="554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3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5213"/>
            <a:ext cx="8229600" cy="1143000"/>
          </a:xfrm>
        </p:spPr>
        <p:txBody>
          <a:bodyPr/>
          <a:lstStyle/>
          <a:p>
            <a:r>
              <a:rPr lang="ar-DZ" dirty="0" smtClean="0"/>
              <a:t>اسلوب الانطباعية:</a:t>
            </a:r>
            <a:endParaRPr lang="fr-FR" dirty="0"/>
          </a:p>
        </p:txBody>
      </p:sp>
      <p:sp>
        <p:nvSpPr>
          <p:cNvPr id="3" name="Espace réservé du contenu 2"/>
          <p:cNvSpPr>
            <a:spLocks noGrp="1"/>
          </p:cNvSpPr>
          <p:nvPr>
            <p:ph idx="1"/>
          </p:nvPr>
        </p:nvSpPr>
        <p:spPr>
          <a:xfrm>
            <a:off x="457200" y="980728"/>
            <a:ext cx="8229600" cy="5145435"/>
          </a:xfrm>
        </p:spPr>
        <p:txBody>
          <a:bodyPr/>
          <a:lstStyle/>
          <a:p>
            <a:pPr marL="0" indent="0" algn="just" rtl="1">
              <a:buNone/>
            </a:pPr>
            <a:r>
              <a:rPr lang="ar-DZ" dirty="0" smtClean="0"/>
              <a:t>قامت </a:t>
            </a:r>
            <a:r>
              <a:rPr lang="ar-DZ" dirty="0" err="1" smtClean="0"/>
              <a:t>علؤ</a:t>
            </a:r>
            <a:r>
              <a:rPr lang="ar-DZ" dirty="0" smtClean="0"/>
              <a:t> مبدا ان المهمة الحقيقية للفنان تقوم على نقل انطباعات بصره او عقله الى الجمهور المتلقي,</a:t>
            </a:r>
          </a:p>
          <a:p>
            <a:pPr marL="0" indent="0" algn="just" rtl="1">
              <a:buNone/>
            </a:pPr>
            <a:r>
              <a:rPr lang="ar-DZ" dirty="0" smtClean="0"/>
              <a:t>تقوم هده المدرسة على تسجيل </a:t>
            </a:r>
            <a:r>
              <a:rPr lang="ar-DZ" dirty="0" err="1" smtClean="0"/>
              <a:t>التاتير</a:t>
            </a:r>
            <a:r>
              <a:rPr lang="ar-DZ" dirty="0" smtClean="0"/>
              <a:t> الدي تنقله العين من ناحية تغير مظاهر الطبيعة في اشكالها الواقعية وفق تغير الضوء المناخ الوقت والفصل ونقل هدا الانطباع الى </a:t>
            </a:r>
            <a:r>
              <a:rPr lang="ar-DZ" dirty="0" err="1" smtClean="0"/>
              <a:t>الجمهور،اهتمت</a:t>
            </a:r>
            <a:r>
              <a:rPr lang="ar-DZ" dirty="0" smtClean="0"/>
              <a:t> </a:t>
            </a:r>
            <a:r>
              <a:rPr lang="ar-DZ" dirty="0" err="1" smtClean="0"/>
              <a:t>با</a:t>
            </a:r>
            <a:r>
              <a:rPr lang="ar-DZ" dirty="0" smtClean="0"/>
              <a:t> الظلال وتوضيح انعكاس الالوان,</a:t>
            </a:r>
          </a:p>
          <a:p>
            <a:pPr marL="0" indent="0" algn="just" rtl="1">
              <a:buNone/>
            </a:pPr>
            <a:r>
              <a:rPr lang="ar-DZ" dirty="0" smtClean="0"/>
              <a:t>ابرز </a:t>
            </a:r>
            <a:r>
              <a:rPr lang="ar-DZ" dirty="0" err="1" smtClean="0"/>
              <a:t>فنانيها</a:t>
            </a:r>
            <a:r>
              <a:rPr lang="ar-DZ" dirty="0" smtClean="0"/>
              <a:t> الفرنسي كلود منيه1840-1926م</a:t>
            </a:r>
            <a:endParaRPr lang="fr-FR" dirty="0"/>
          </a:p>
        </p:txBody>
      </p:sp>
    </p:spTree>
    <p:extLst>
      <p:ext uri="{BB962C8B-B14F-4D97-AF65-F5344CB8AC3E}">
        <p14:creationId xmlns:p14="http://schemas.microsoft.com/office/powerpoint/2010/main" val="109915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457200" y="548680"/>
            <a:ext cx="8229600" cy="5832648"/>
          </a:xfrm>
          <a:prstGeom prst="rect">
            <a:avLst/>
          </a:prstGeom>
        </p:spPr>
      </p:pic>
    </p:spTree>
    <p:extLst>
      <p:ext uri="{BB962C8B-B14F-4D97-AF65-F5344CB8AC3E}">
        <p14:creationId xmlns:p14="http://schemas.microsoft.com/office/powerpoint/2010/main" val="214721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ar-DZ" dirty="0" smtClean="0"/>
              <a:t>الاسلوب التنقيطي:</a:t>
            </a:r>
            <a:endParaRPr lang="fr-FR" dirty="0"/>
          </a:p>
        </p:txBody>
      </p:sp>
      <p:sp>
        <p:nvSpPr>
          <p:cNvPr id="3" name="Espace réservé du contenu 2"/>
          <p:cNvSpPr>
            <a:spLocks noGrp="1"/>
          </p:cNvSpPr>
          <p:nvPr>
            <p:ph idx="1"/>
          </p:nvPr>
        </p:nvSpPr>
        <p:spPr/>
        <p:txBody>
          <a:bodyPr/>
          <a:lstStyle/>
          <a:p>
            <a:pPr marL="0" indent="0" algn="just" rtl="1">
              <a:buNone/>
            </a:pPr>
            <a:r>
              <a:rPr lang="ar-DZ" dirty="0" smtClean="0"/>
              <a:t>اعتمد فناني هدا الاتجاه على النقاط اللونية النقية المتجاورة في اعمالهم الفنية,</a:t>
            </a:r>
          </a:p>
          <a:p>
            <a:pPr marL="0" indent="0" algn="just" rtl="1">
              <a:buNone/>
            </a:pPr>
            <a:r>
              <a:rPr lang="ar-DZ" dirty="0" smtClean="0"/>
              <a:t>مبادئ هدا </a:t>
            </a:r>
            <a:r>
              <a:rPr lang="ar-DZ" dirty="0" err="1" smtClean="0"/>
              <a:t>الاسلوب:يقوم</a:t>
            </a:r>
            <a:r>
              <a:rPr lang="ar-DZ" dirty="0" smtClean="0"/>
              <a:t> فنهم على تحليل وتجزئة  الاشكال الفنية في اللوحة وتحويلها الى نقاط او بقع لونية متجاورة مع بعضها البعض تبعا لقانون </a:t>
            </a:r>
            <a:r>
              <a:rPr lang="ar-DZ" dirty="0" err="1" smtClean="0"/>
              <a:t>التضاض</a:t>
            </a:r>
            <a:r>
              <a:rPr lang="ar-DZ" dirty="0" smtClean="0"/>
              <a:t> اللوني التدرج و الاشعاع فكل نقطة من اللون الفاتح يقابلها نقطة من اللون الغامق الفنان جورج سواره1856-1891,</a:t>
            </a:r>
            <a:endParaRPr lang="fr-FR" dirty="0"/>
          </a:p>
        </p:txBody>
      </p:sp>
    </p:spTree>
    <p:extLst>
      <p:ext uri="{BB962C8B-B14F-4D97-AF65-F5344CB8AC3E}">
        <p14:creationId xmlns:p14="http://schemas.microsoft.com/office/powerpoint/2010/main" val="263625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7201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91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السمات المعمارية لعصر النهضة:</a:t>
            </a:r>
            <a:endParaRPr lang="fr-FR" dirty="0"/>
          </a:p>
        </p:txBody>
      </p:sp>
      <p:sp>
        <p:nvSpPr>
          <p:cNvPr id="3" name="Espace réservé du contenu 2"/>
          <p:cNvSpPr>
            <a:spLocks noGrp="1"/>
          </p:cNvSpPr>
          <p:nvPr>
            <p:ph idx="1"/>
          </p:nvPr>
        </p:nvSpPr>
        <p:spPr/>
        <p:txBody>
          <a:bodyPr>
            <a:normAutofit lnSpcReduction="10000"/>
          </a:bodyPr>
          <a:lstStyle/>
          <a:p>
            <a:pPr marL="0" indent="0" algn="just" rtl="1">
              <a:buNone/>
            </a:pPr>
            <a:r>
              <a:rPr lang="ar-DZ" dirty="0" smtClean="0"/>
              <a:t>يمتل هدا الطراز </a:t>
            </a:r>
            <a:r>
              <a:rPr lang="ar-DZ" dirty="0" err="1" smtClean="0"/>
              <a:t>نمودج</a:t>
            </a:r>
            <a:r>
              <a:rPr lang="ar-DZ" dirty="0" smtClean="0"/>
              <a:t> العصور الاغريقية  الرومانية </a:t>
            </a:r>
            <a:r>
              <a:rPr lang="ar-DZ" dirty="0" err="1" smtClean="0"/>
              <a:t>القدبمة</a:t>
            </a:r>
            <a:r>
              <a:rPr lang="ar-DZ" dirty="0" smtClean="0"/>
              <a:t> و </a:t>
            </a:r>
            <a:r>
              <a:rPr lang="ar-DZ" dirty="0" err="1" smtClean="0"/>
              <a:t>النمودج</a:t>
            </a:r>
            <a:r>
              <a:rPr lang="ar-DZ" dirty="0" smtClean="0"/>
              <a:t> الاول للبحت عن الالهام من </a:t>
            </a:r>
            <a:r>
              <a:rPr lang="ar-DZ" dirty="0" err="1" smtClean="0"/>
              <a:t>الماضي،تميز</a:t>
            </a:r>
            <a:r>
              <a:rPr lang="ar-DZ" dirty="0" smtClean="0"/>
              <a:t> هدا الطراز باستعمال الاعمدة الكلاسيكية و العقود النصف </a:t>
            </a:r>
            <a:r>
              <a:rPr lang="ar-DZ" dirty="0" err="1" smtClean="0"/>
              <a:t>دائريةعلى</a:t>
            </a:r>
            <a:r>
              <a:rPr lang="ar-DZ" dirty="0" smtClean="0"/>
              <a:t> الابواب و </a:t>
            </a:r>
            <a:r>
              <a:rPr lang="ar-DZ" dirty="0" err="1" smtClean="0"/>
              <a:t>النوافد</a:t>
            </a:r>
            <a:r>
              <a:rPr lang="ar-DZ" dirty="0" smtClean="0"/>
              <a:t> ،تميزت الفترة المبكرة منه في </a:t>
            </a:r>
            <a:r>
              <a:rPr lang="ar-DZ" dirty="0" err="1" smtClean="0"/>
              <a:t>فلورمسا</a:t>
            </a:r>
            <a:r>
              <a:rPr lang="ar-DZ" dirty="0" smtClean="0"/>
              <a:t> </a:t>
            </a:r>
            <a:r>
              <a:rPr lang="ar-DZ" dirty="0" err="1" smtClean="0"/>
              <a:t>با</a:t>
            </a:r>
            <a:r>
              <a:rPr lang="ar-DZ" dirty="0" smtClean="0"/>
              <a:t> القصور </a:t>
            </a:r>
            <a:r>
              <a:rPr lang="ar-DZ" dirty="0" err="1" smtClean="0"/>
              <a:t>دات</a:t>
            </a:r>
            <a:r>
              <a:rPr lang="ar-DZ" dirty="0" smtClean="0"/>
              <a:t> الاحجار </a:t>
            </a:r>
            <a:r>
              <a:rPr lang="ar-DZ" dirty="0" err="1" smtClean="0"/>
              <a:t>الضخمةمحدودة</a:t>
            </a:r>
            <a:r>
              <a:rPr lang="ar-DZ" dirty="0" smtClean="0"/>
              <a:t> الزخارف و المشابهة للقلاع اما العمارة </a:t>
            </a:r>
            <a:r>
              <a:rPr lang="ar-DZ" dirty="0" err="1" smtClean="0"/>
              <a:t>الاكتر</a:t>
            </a:r>
            <a:r>
              <a:rPr lang="ar-DZ" dirty="0" smtClean="0"/>
              <a:t> زخرفة وروعة تتواجد </a:t>
            </a:r>
            <a:r>
              <a:rPr lang="ar-DZ" dirty="0" err="1" smtClean="0"/>
              <a:t>بروما،ظهور</a:t>
            </a:r>
            <a:r>
              <a:rPr lang="ar-DZ" dirty="0" smtClean="0"/>
              <a:t> المباني متعددة الطوابق كما اوجد المعماري </a:t>
            </a:r>
            <a:r>
              <a:rPr lang="ar-DZ" dirty="0" err="1" smtClean="0"/>
              <a:t>بلاديو</a:t>
            </a:r>
            <a:r>
              <a:rPr lang="ar-DZ" dirty="0" smtClean="0"/>
              <a:t> </a:t>
            </a:r>
            <a:r>
              <a:rPr lang="ar-DZ" dirty="0" err="1" smtClean="0"/>
              <a:t>لاول</a:t>
            </a:r>
            <a:r>
              <a:rPr lang="ar-DZ" dirty="0" smtClean="0"/>
              <a:t> مرة دعامة جبارة ترتفع لطابقين او </a:t>
            </a:r>
            <a:r>
              <a:rPr lang="ar-DZ" dirty="0" err="1" smtClean="0"/>
              <a:t>تلاتو،كترة</a:t>
            </a:r>
            <a:r>
              <a:rPr lang="ar-DZ" dirty="0" smtClean="0"/>
              <a:t> الابنية المدنية فلم تعد الكنيسة هي </a:t>
            </a:r>
            <a:r>
              <a:rPr lang="ar-DZ" dirty="0" err="1" smtClean="0"/>
              <a:t>المهيمنة،اقتران</a:t>
            </a:r>
            <a:r>
              <a:rPr lang="ar-DZ" dirty="0" smtClean="0"/>
              <a:t>  العمارة </a:t>
            </a:r>
            <a:r>
              <a:rPr lang="ar-DZ" dirty="0" err="1" smtClean="0"/>
              <a:t>با</a:t>
            </a:r>
            <a:r>
              <a:rPr lang="ar-DZ" dirty="0" smtClean="0"/>
              <a:t> الابداعات </a:t>
            </a:r>
            <a:r>
              <a:rPr lang="ar-DZ" dirty="0" err="1" smtClean="0"/>
              <a:t>الفرلدية</a:t>
            </a:r>
            <a:r>
              <a:rPr lang="ar-DZ" dirty="0" smtClean="0"/>
              <a:t> للمعماريين,</a:t>
            </a:r>
            <a:endParaRPr lang="fr-FR" dirty="0"/>
          </a:p>
        </p:txBody>
      </p:sp>
    </p:spTree>
    <p:extLst>
      <p:ext uri="{BB962C8B-B14F-4D97-AF65-F5344CB8AC3E}">
        <p14:creationId xmlns:p14="http://schemas.microsoft.com/office/powerpoint/2010/main" val="27915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ar-DZ" dirty="0" smtClean="0"/>
              <a:t>عصر النهضة الذهبي:</a:t>
            </a:r>
            <a:endParaRPr lang="fr-FR" dirty="0"/>
          </a:p>
        </p:txBody>
      </p:sp>
      <p:sp>
        <p:nvSpPr>
          <p:cNvPr id="3" name="Espace réservé du contenu 2"/>
          <p:cNvSpPr>
            <a:spLocks noGrp="1"/>
          </p:cNvSpPr>
          <p:nvPr>
            <p:ph idx="1"/>
          </p:nvPr>
        </p:nvSpPr>
        <p:spPr>
          <a:xfrm>
            <a:off x="457200" y="908720"/>
            <a:ext cx="8229600" cy="5217443"/>
          </a:xfrm>
        </p:spPr>
        <p:txBody>
          <a:bodyPr>
            <a:normAutofit/>
          </a:bodyPr>
          <a:lstStyle/>
          <a:p>
            <a:pPr marL="0" indent="0" algn="just" rtl="1">
              <a:buNone/>
            </a:pPr>
            <a:r>
              <a:rPr lang="ar-DZ" dirty="0" smtClean="0"/>
              <a:t>  ترجع الكلمة الى الاصل الفرنسي تعني احياء </a:t>
            </a:r>
            <a:r>
              <a:rPr lang="ar-DZ" dirty="0" err="1" smtClean="0"/>
              <a:t>ثراتالفنون</a:t>
            </a:r>
            <a:r>
              <a:rPr lang="ar-DZ" dirty="0" smtClean="0"/>
              <a:t> الاغريقية و الرومانية القديمة من جديد ومحاولة استلهام تلك القيم الفنية وتقليدها في </a:t>
            </a:r>
            <a:r>
              <a:rPr lang="ar-DZ" dirty="0" err="1" smtClean="0"/>
              <a:t>الفن،تعتبر</a:t>
            </a:r>
            <a:r>
              <a:rPr lang="ar-DZ" dirty="0" smtClean="0"/>
              <a:t> مدينة </a:t>
            </a:r>
            <a:r>
              <a:rPr lang="ar-DZ" dirty="0" err="1" smtClean="0"/>
              <a:t>فلورنسيا</a:t>
            </a:r>
            <a:r>
              <a:rPr lang="ar-DZ" dirty="0" smtClean="0"/>
              <a:t> هي المركز الحقيقي لبداية انطلاق عصر النهضة (1400م)،يعتبر هدا العصر عصر التقدم و الاكتشافات,</a:t>
            </a:r>
          </a:p>
          <a:p>
            <a:pPr marL="0" indent="0" algn="just" rtl="1">
              <a:buNone/>
            </a:pPr>
            <a:r>
              <a:rPr lang="ar-DZ" dirty="0" smtClean="0"/>
              <a:t>مبادئ هدا الاسلوب </a:t>
            </a:r>
            <a:r>
              <a:rPr lang="ar-DZ" dirty="0" err="1" smtClean="0"/>
              <a:t>تتمتل</a:t>
            </a:r>
            <a:r>
              <a:rPr lang="ar-DZ" dirty="0" smtClean="0"/>
              <a:t> في الاهتمام </a:t>
            </a:r>
            <a:r>
              <a:rPr lang="ar-DZ" dirty="0" err="1" smtClean="0"/>
              <a:t>بعلمالتشريح</a:t>
            </a:r>
            <a:r>
              <a:rPr lang="ar-DZ" dirty="0" smtClean="0"/>
              <a:t> و </a:t>
            </a:r>
            <a:r>
              <a:rPr lang="ar-DZ" dirty="0" err="1" smtClean="0"/>
              <a:t>المنضورواضهار</a:t>
            </a:r>
            <a:r>
              <a:rPr lang="ar-DZ" dirty="0" smtClean="0"/>
              <a:t> المزيد من تعبيرات وتفاصيل الوجوه </a:t>
            </a:r>
            <a:r>
              <a:rPr lang="ar-DZ" dirty="0" err="1" smtClean="0"/>
              <a:t>وتنايا</a:t>
            </a:r>
            <a:r>
              <a:rPr lang="ar-DZ" dirty="0" smtClean="0"/>
              <a:t> الملابس وقوة الحركة وقد ارتكزت موضوعات الفنانين على محاكات الطبيعة ومشاهد الحياة اليومية، </a:t>
            </a:r>
            <a:r>
              <a:rPr lang="ar-DZ" dirty="0" smtClean="0"/>
              <a:t>ليوناردو دفانشي1452-1519ومايكل </a:t>
            </a:r>
            <a:r>
              <a:rPr lang="ar-DZ" dirty="0" err="1" smtClean="0"/>
              <a:t>انجيلو</a:t>
            </a:r>
            <a:r>
              <a:rPr lang="ar-DZ" dirty="0" smtClean="0"/>
              <a:t> بوناروتي1475-1564</a:t>
            </a:r>
            <a:endParaRPr lang="fr-FR" dirty="0"/>
          </a:p>
        </p:txBody>
      </p:sp>
    </p:spTree>
    <p:extLst>
      <p:ext uri="{BB962C8B-B14F-4D97-AF65-F5344CB8AC3E}">
        <p14:creationId xmlns:p14="http://schemas.microsoft.com/office/powerpoint/2010/main" val="221786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457200" y="116632"/>
            <a:ext cx="8229600" cy="5535662"/>
          </a:xfrm>
          <a:prstGeom prst="rect">
            <a:avLst/>
          </a:prstGeom>
        </p:spPr>
      </p:pic>
    </p:spTree>
    <p:extLst>
      <p:ext uri="{BB962C8B-B14F-4D97-AF65-F5344CB8AC3E}">
        <p14:creationId xmlns:p14="http://schemas.microsoft.com/office/powerpoint/2010/main" val="388717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224136"/>
          </a:xfrm>
        </p:spPr>
        <p:txBody>
          <a:bodyPr/>
          <a:lstStyle/>
          <a:p>
            <a:r>
              <a:rPr lang="ar-DZ" dirty="0" smtClean="0"/>
              <a:t>اسلوب الباروك:</a:t>
            </a:r>
            <a:endParaRPr lang="fr-FR" dirty="0"/>
          </a:p>
        </p:txBody>
      </p:sp>
      <p:sp>
        <p:nvSpPr>
          <p:cNvPr id="3" name="Espace réservé du contenu 2"/>
          <p:cNvSpPr>
            <a:spLocks noGrp="1"/>
          </p:cNvSpPr>
          <p:nvPr>
            <p:ph idx="1"/>
          </p:nvPr>
        </p:nvSpPr>
        <p:spPr>
          <a:xfrm>
            <a:off x="457200" y="1268760"/>
            <a:ext cx="8229600" cy="4857403"/>
          </a:xfrm>
        </p:spPr>
        <p:txBody>
          <a:bodyPr>
            <a:normAutofit lnSpcReduction="10000"/>
          </a:bodyPr>
          <a:lstStyle/>
          <a:p>
            <a:pPr marL="0" indent="0" algn="just" rtl="1">
              <a:buNone/>
            </a:pPr>
            <a:r>
              <a:rPr lang="ar-DZ" dirty="0" smtClean="0"/>
              <a:t>كلمة برتغالية تعني اللؤلؤة الغير منتظمة </a:t>
            </a:r>
            <a:r>
              <a:rPr lang="ar-DZ" dirty="0" err="1" smtClean="0"/>
              <a:t>الاستدارةاستمد</a:t>
            </a:r>
            <a:r>
              <a:rPr lang="ar-DZ" dirty="0" smtClean="0"/>
              <a:t> هدا الوصف للتعبير عن الفنون المناهضة للفنون الكلاسيكية السائدة في عصر </a:t>
            </a:r>
            <a:r>
              <a:rPr lang="ar-DZ" dirty="0" err="1" smtClean="0"/>
              <a:t>النهضة،ضهر</a:t>
            </a:r>
            <a:r>
              <a:rPr lang="ar-DZ" dirty="0" smtClean="0"/>
              <a:t> هدا الفن في القرن السابع عشر </a:t>
            </a:r>
            <a:r>
              <a:rPr lang="ar-DZ" dirty="0" err="1" smtClean="0"/>
              <a:t>بايطاليا</a:t>
            </a:r>
            <a:r>
              <a:rPr lang="ar-DZ" dirty="0" smtClean="0"/>
              <a:t>,</a:t>
            </a:r>
          </a:p>
          <a:p>
            <a:pPr marL="0" indent="0" algn="just" rtl="1">
              <a:buNone/>
            </a:pPr>
            <a:r>
              <a:rPr lang="ar-DZ" dirty="0" smtClean="0"/>
              <a:t>مبادئ هدا الاسلوب </a:t>
            </a:r>
            <a:r>
              <a:rPr lang="ar-DZ" dirty="0" err="1" smtClean="0"/>
              <a:t>تتمتل</a:t>
            </a:r>
            <a:r>
              <a:rPr lang="ar-DZ" dirty="0" smtClean="0"/>
              <a:t> فيكونه يعتمد على تحريك عواطف المتلقي واتارة الانفعال والدهشة لديه من خلال الاهتمام بنواحي التشكيلية في اللوحة من تقوية الزخرفة و اللون الخطوط والمبالغة في الضوء و الحركة يعتمد على الموضوعات الدينية والموضوعات الطبيعية التي اهملها </a:t>
            </a:r>
            <a:r>
              <a:rPr lang="ar-DZ" dirty="0" err="1" smtClean="0"/>
              <a:t>الاخرون،مايكل</a:t>
            </a:r>
            <a:r>
              <a:rPr lang="ar-DZ" dirty="0" smtClean="0"/>
              <a:t> </a:t>
            </a:r>
            <a:r>
              <a:rPr lang="ar-DZ" dirty="0" err="1" smtClean="0"/>
              <a:t>انجيلو</a:t>
            </a:r>
            <a:r>
              <a:rPr lang="ar-DZ" dirty="0" smtClean="0"/>
              <a:t> مريسي 1570-1610</a:t>
            </a:r>
            <a:endParaRPr lang="fr-FR" dirty="0"/>
          </a:p>
        </p:txBody>
      </p:sp>
    </p:spTree>
    <p:extLst>
      <p:ext uri="{BB962C8B-B14F-4D97-AF65-F5344CB8AC3E}">
        <p14:creationId xmlns:p14="http://schemas.microsoft.com/office/powerpoint/2010/main" val="78304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457200" y="404664"/>
            <a:ext cx="8229600" cy="5904656"/>
          </a:xfrm>
          <a:prstGeom prst="rect">
            <a:avLst/>
          </a:prstGeom>
        </p:spPr>
      </p:pic>
    </p:spTree>
    <p:extLst>
      <p:ext uri="{BB962C8B-B14F-4D97-AF65-F5344CB8AC3E}">
        <p14:creationId xmlns:p14="http://schemas.microsoft.com/office/powerpoint/2010/main" val="110825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ar-DZ" dirty="0" err="1" smtClean="0"/>
              <a:t>الروكوكو</a:t>
            </a:r>
            <a:r>
              <a:rPr lang="ar-DZ" dirty="0" smtClean="0"/>
              <a:t>:</a:t>
            </a:r>
            <a:endParaRPr lang="fr-FR" dirty="0"/>
          </a:p>
        </p:txBody>
      </p:sp>
      <p:sp>
        <p:nvSpPr>
          <p:cNvPr id="3" name="Espace réservé du contenu 2"/>
          <p:cNvSpPr>
            <a:spLocks noGrp="1"/>
          </p:cNvSpPr>
          <p:nvPr>
            <p:ph idx="1"/>
          </p:nvPr>
        </p:nvSpPr>
        <p:spPr>
          <a:xfrm>
            <a:off x="457200" y="1196752"/>
            <a:ext cx="8229600" cy="4929411"/>
          </a:xfrm>
        </p:spPr>
        <p:txBody>
          <a:bodyPr>
            <a:normAutofit lnSpcReduction="10000"/>
          </a:bodyPr>
          <a:lstStyle/>
          <a:p>
            <a:pPr marL="0" indent="0" algn="just" rtl="1">
              <a:buNone/>
            </a:pPr>
            <a:r>
              <a:rPr lang="ar-DZ" dirty="0" smtClean="0"/>
              <a:t>لفظة فرنسية تعني المحارة او القوقعة </a:t>
            </a:r>
            <a:r>
              <a:rPr lang="ar-DZ" dirty="0" err="1" smtClean="0"/>
              <a:t>الغيؤ</a:t>
            </a:r>
            <a:r>
              <a:rPr lang="ar-DZ" dirty="0" smtClean="0"/>
              <a:t> منتظمة الشكل ظهر مباشرة بعد وفاة لويس الرابع عشر1715م كرد فعل على حياة النبلاء في </a:t>
            </a:r>
            <a:r>
              <a:rPr lang="ar-DZ" dirty="0" err="1" smtClean="0"/>
              <a:t>البدخ</a:t>
            </a:r>
            <a:r>
              <a:rPr lang="ar-DZ" dirty="0" smtClean="0"/>
              <a:t> و المبالغة في الزخرفة و الزينة في واجهات القصور الخارجية,</a:t>
            </a:r>
          </a:p>
          <a:p>
            <a:pPr marL="0" indent="0" algn="just" rtl="1">
              <a:buNone/>
            </a:pPr>
            <a:r>
              <a:rPr lang="ar-DZ" dirty="0" smtClean="0"/>
              <a:t>مبادئ هدا </a:t>
            </a:r>
            <a:r>
              <a:rPr lang="ar-DZ" dirty="0" err="1" smtClean="0"/>
              <a:t>الاسلوب:الاهتمام</a:t>
            </a:r>
            <a:r>
              <a:rPr lang="ar-DZ" dirty="0" smtClean="0"/>
              <a:t> بفن العمارة الداخلية من خلال الاهتمام بزخرفة القصور </a:t>
            </a:r>
            <a:r>
              <a:rPr lang="ar-DZ" dirty="0" err="1" smtClean="0"/>
              <a:t>بطربقة</a:t>
            </a:r>
            <a:r>
              <a:rPr lang="ar-DZ" dirty="0" smtClean="0"/>
              <a:t> </a:t>
            </a:r>
            <a:r>
              <a:rPr lang="ar-DZ" dirty="0" err="1" smtClean="0"/>
              <a:t>مبتدلة</a:t>
            </a:r>
            <a:r>
              <a:rPr lang="ar-DZ" dirty="0" smtClean="0"/>
              <a:t> و الاهتمام بزخرفة </a:t>
            </a:r>
            <a:r>
              <a:rPr lang="ar-DZ" dirty="0" err="1" smtClean="0"/>
              <a:t>الاتات</a:t>
            </a:r>
            <a:r>
              <a:rPr lang="ar-DZ" dirty="0" smtClean="0"/>
              <a:t> و القطع الفنية التي تزين بها المنازل و القصور </a:t>
            </a:r>
            <a:r>
              <a:rPr lang="ar-DZ" dirty="0" err="1" smtClean="0"/>
              <a:t>كا</a:t>
            </a:r>
            <a:r>
              <a:rPr lang="ar-DZ" dirty="0" smtClean="0"/>
              <a:t> المرايا و الساعات وغيرها اعتمد فنانو </a:t>
            </a:r>
            <a:r>
              <a:rPr lang="ar-DZ" dirty="0" err="1" smtClean="0"/>
              <a:t>الروكوكو</a:t>
            </a:r>
            <a:r>
              <a:rPr lang="ar-DZ" dirty="0" smtClean="0"/>
              <a:t> على تصوير </a:t>
            </a:r>
            <a:r>
              <a:rPr lang="ar-DZ" dirty="0" err="1" smtClean="0"/>
              <a:t>حباة</a:t>
            </a:r>
            <a:r>
              <a:rPr lang="ar-DZ" dirty="0" smtClean="0"/>
              <a:t> الطبقة الغنية و النبلاء(الفرنسي فرنسوا بوشير1703-1770)</a:t>
            </a:r>
            <a:endParaRPr lang="fr-FR" dirty="0"/>
          </a:p>
        </p:txBody>
      </p:sp>
    </p:spTree>
    <p:extLst>
      <p:ext uri="{BB962C8B-B14F-4D97-AF65-F5344CB8AC3E}">
        <p14:creationId xmlns:p14="http://schemas.microsoft.com/office/powerpoint/2010/main" val="3248796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tretch>
            <a:fillRect/>
          </a:stretch>
        </p:blipFill>
        <p:spPr>
          <a:xfrm>
            <a:off x="457200" y="260648"/>
            <a:ext cx="8229600" cy="6480720"/>
          </a:xfrm>
          <a:prstGeom prst="rect">
            <a:avLst/>
          </a:prstGeom>
        </p:spPr>
      </p:pic>
    </p:spTree>
    <p:extLst>
      <p:ext uri="{BB962C8B-B14F-4D97-AF65-F5344CB8AC3E}">
        <p14:creationId xmlns:p14="http://schemas.microsoft.com/office/powerpoint/2010/main" val="311884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ar-DZ" dirty="0" smtClean="0"/>
              <a:t>الكلاسيكية الجديدة:</a:t>
            </a:r>
            <a:endParaRPr lang="fr-FR" dirty="0"/>
          </a:p>
        </p:txBody>
      </p:sp>
      <p:sp>
        <p:nvSpPr>
          <p:cNvPr id="3" name="Espace réservé du contenu 2"/>
          <p:cNvSpPr>
            <a:spLocks noGrp="1"/>
          </p:cNvSpPr>
          <p:nvPr>
            <p:ph idx="1"/>
          </p:nvPr>
        </p:nvSpPr>
        <p:spPr>
          <a:xfrm>
            <a:off x="457200" y="1052736"/>
            <a:ext cx="8229600" cy="5073427"/>
          </a:xfrm>
        </p:spPr>
        <p:txBody>
          <a:bodyPr/>
          <a:lstStyle/>
          <a:p>
            <a:pPr marL="0" indent="0" algn="just" rtl="1">
              <a:buNone/>
            </a:pPr>
            <a:r>
              <a:rPr lang="ar-DZ" dirty="0" smtClean="0"/>
              <a:t>ادت الاكتشافات </a:t>
            </a:r>
            <a:r>
              <a:rPr lang="ar-DZ" dirty="0" err="1" smtClean="0"/>
              <a:t>الاترية</a:t>
            </a:r>
            <a:r>
              <a:rPr lang="ar-DZ" dirty="0" smtClean="0"/>
              <a:t> في جنوب روما, مدينتي بومباي </a:t>
            </a:r>
            <a:r>
              <a:rPr lang="ar-DZ" dirty="0" err="1" smtClean="0"/>
              <a:t>وهريكيولنيم</a:t>
            </a:r>
            <a:r>
              <a:rPr lang="ar-DZ" dirty="0" smtClean="0"/>
              <a:t> الى ظهور المدرسة الكلاسيكية الجديدة في اواسط القرن </a:t>
            </a:r>
            <a:r>
              <a:rPr lang="ar-DZ" dirty="0" err="1" smtClean="0"/>
              <a:t>التامن</a:t>
            </a:r>
            <a:r>
              <a:rPr lang="ar-DZ" dirty="0" smtClean="0"/>
              <a:t> </a:t>
            </a:r>
            <a:r>
              <a:rPr lang="ar-DZ" dirty="0" err="1" smtClean="0"/>
              <a:t>عشربدعوى</a:t>
            </a:r>
            <a:r>
              <a:rPr lang="ar-DZ" dirty="0" smtClean="0"/>
              <a:t> من الفنانين الكلاسيكيين الى التقليد ومحاكات الفكر الكلاسيكي  </a:t>
            </a:r>
            <a:r>
              <a:rPr lang="ar-DZ" dirty="0" err="1" smtClean="0"/>
              <a:t>للاثار</a:t>
            </a:r>
            <a:r>
              <a:rPr lang="ar-DZ" dirty="0" smtClean="0"/>
              <a:t> </a:t>
            </a:r>
            <a:r>
              <a:rPr lang="ar-DZ" dirty="0" err="1" smtClean="0"/>
              <a:t>الغريقية</a:t>
            </a:r>
            <a:r>
              <a:rPr lang="ar-DZ" dirty="0" smtClean="0"/>
              <a:t> و الرومانية بعد طغيان المبالغة الزخرفية في فن ,الباروك و </a:t>
            </a:r>
            <a:r>
              <a:rPr lang="ar-DZ" dirty="0" err="1" smtClean="0"/>
              <a:t>الروكوكو</a:t>
            </a:r>
            <a:r>
              <a:rPr lang="ar-DZ" dirty="0" smtClean="0"/>
              <a:t>,</a:t>
            </a:r>
          </a:p>
          <a:p>
            <a:pPr marL="0" indent="0" algn="just" rtl="1">
              <a:buNone/>
            </a:pPr>
            <a:r>
              <a:rPr lang="ar-DZ" dirty="0" smtClean="0"/>
              <a:t>مبادئ هدا </a:t>
            </a:r>
            <a:r>
              <a:rPr lang="ar-DZ" dirty="0" err="1" smtClean="0"/>
              <a:t>الاسلوب:تقوم</a:t>
            </a:r>
            <a:r>
              <a:rPr lang="ar-DZ" dirty="0" smtClean="0"/>
              <a:t> الكلاسيكية على الجمال المتالي في كل </a:t>
            </a:r>
            <a:r>
              <a:rPr lang="ar-DZ" dirty="0" err="1" smtClean="0"/>
              <a:t>شيئ</a:t>
            </a:r>
            <a:r>
              <a:rPr lang="ar-DZ" dirty="0" smtClean="0"/>
              <a:t>(</a:t>
            </a:r>
            <a:r>
              <a:rPr lang="ar-DZ" dirty="0" err="1" smtClean="0"/>
              <a:t>الاشخاص،العمارة،قيم</a:t>
            </a:r>
            <a:r>
              <a:rPr lang="ar-DZ" dirty="0" smtClean="0"/>
              <a:t> الفضيلة و الشجاعة ،سعت الى تطبيق النسب </a:t>
            </a:r>
            <a:r>
              <a:rPr lang="ar-DZ" dirty="0" err="1" smtClean="0"/>
              <a:t>المتالية</a:t>
            </a:r>
            <a:r>
              <a:rPr lang="ar-DZ" dirty="0" smtClean="0"/>
              <a:t> في الاحجام والعلاقات الرياضية فيما بين الاشكال و الخطوط </a:t>
            </a:r>
            <a:r>
              <a:rPr lang="ar-DZ" dirty="0" err="1" smtClean="0"/>
              <a:t>والالون</a:t>
            </a:r>
            <a:r>
              <a:rPr lang="ar-DZ" dirty="0" smtClean="0"/>
              <a:t> القاتمة </a:t>
            </a:r>
            <a:r>
              <a:rPr lang="ar-DZ" dirty="0" err="1" smtClean="0"/>
              <a:t>استوحو</a:t>
            </a:r>
            <a:r>
              <a:rPr lang="ar-DZ" dirty="0" smtClean="0"/>
              <a:t> </a:t>
            </a:r>
            <a:r>
              <a:rPr lang="ar-DZ" dirty="0" err="1" smtClean="0"/>
              <a:t>مؤاضيعهم</a:t>
            </a:r>
            <a:r>
              <a:rPr lang="ar-DZ" dirty="0" smtClean="0"/>
              <a:t> من مواضيع تاريخية سياسية اسطورية</a:t>
            </a:r>
            <a:endParaRPr lang="fr-FR" dirty="0"/>
          </a:p>
        </p:txBody>
      </p:sp>
    </p:spTree>
    <p:extLst>
      <p:ext uri="{BB962C8B-B14F-4D97-AF65-F5344CB8AC3E}">
        <p14:creationId xmlns:p14="http://schemas.microsoft.com/office/powerpoint/2010/main" val="8763587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727</Words>
  <Application>Microsoft Office PowerPoint</Application>
  <PresentationFormat>Affichage à l'écran (4:3)</PresentationFormat>
  <Paragraphs>31</Paragraphs>
  <Slides>18</Slides>
  <Notes>2</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 </vt:lpstr>
      <vt:lpstr>السمات المعمارية لعصر النهضة:</vt:lpstr>
      <vt:lpstr>عصر النهضة الذهبي:</vt:lpstr>
      <vt:lpstr>Présentation PowerPoint</vt:lpstr>
      <vt:lpstr>اسلوب الباروك:</vt:lpstr>
      <vt:lpstr>Présentation PowerPoint</vt:lpstr>
      <vt:lpstr>الروكوكو:</vt:lpstr>
      <vt:lpstr>Présentation PowerPoint</vt:lpstr>
      <vt:lpstr>الكلاسيكية الجديدة:</vt:lpstr>
      <vt:lpstr>Présentation PowerPoint</vt:lpstr>
      <vt:lpstr>الرومانسية:</vt:lpstr>
      <vt:lpstr>Présentation PowerPoint</vt:lpstr>
      <vt:lpstr>الواقعية:</vt:lpstr>
      <vt:lpstr>Présentation PowerPoint</vt:lpstr>
      <vt:lpstr>اسلوب الانطباعية:</vt:lpstr>
      <vt:lpstr>Présentation PowerPoint</vt:lpstr>
      <vt:lpstr>الاسلوب التنقيطي:</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الاساليب الفنية</dc:title>
  <dc:creator>micro</dc:creator>
  <cp:lastModifiedBy>micro</cp:lastModifiedBy>
  <cp:revision>19</cp:revision>
  <dcterms:created xsi:type="dcterms:W3CDTF">2017-12-17T09:54:33Z</dcterms:created>
  <dcterms:modified xsi:type="dcterms:W3CDTF">2017-12-17T12:43:18Z</dcterms:modified>
</cp:coreProperties>
</file>