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77" r:id="rId8"/>
    <p:sldId id="261" r:id="rId9"/>
    <p:sldId id="262" r:id="rId10"/>
    <p:sldId id="286" r:id="rId11"/>
    <p:sldId id="263" r:id="rId12"/>
    <p:sldId id="264" r:id="rId13"/>
    <p:sldId id="265" r:id="rId14"/>
    <p:sldId id="266" r:id="rId15"/>
    <p:sldId id="267" r:id="rId16"/>
    <p:sldId id="268" r:id="rId17"/>
    <p:sldId id="26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69" d="100"/>
          <a:sy n="69" d="100"/>
        </p:scale>
        <p:origin x="51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97336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85282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26689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46033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41771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1209D6E-AF4C-4AD3-87D3-CDC6E0CA6B66}" type="datetimeFigureOut">
              <a:rPr lang="fr-FR" smtClean="0"/>
              <a:t>03/05/2025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5243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1209D6E-AF4C-4AD3-87D3-CDC6E0CA6B66}" type="datetimeFigureOut">
              <a:rPr lang="fr-FR" smtClean="0"/>
              <a:t>03/05/2025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20492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1209D6E-AF4C-4AD3-87D3-CDC6E0CA6B66}" type="datetimeFigureOut">
              <a:rPr lang="fr-FR" smtClean="0"/>
              <a:t>03/05/2025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29949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209D6E-AF4C-4AD3-87D3-CDC6E0CA6B66}" type="datetimeFigureOut">
              <a:rPr lang="fr-FR" smtClean="0"/>
              <a:t>03/05/2025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97370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1209D6E-AF4C-4AD3-87D3-CDC6E0CA6B66}" type="datetimeFigureOut">
              <a:rPr lang="fr-FR" smtClean="0"/>
              <a:t>03/05/2025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26419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1209D6E-AF4C-4AD3-87D3-CDC6E0CA6B66}" type="datetimeFigureOut">
              <a:rPr lang="fr-FR" smtClean="0"/>
              <a:t>03/05/2025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4293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616BE-A5A0-49D2-958E-39C0D465F86A}" type="slidenum">
              <a:rPr lang="fr-FR" smtClean="0"/>
              <a:t>‹N°›</a:t>
            </a:fld>
            <a:endParaRPr lang="fr-FR"/>
          </a:p>
        </p:txBody>
      </p:sp>
    </p:spTree>
    <p:extLst>
      <p:ext uri="{BB962C8B-B14F-4D97-AF65-F5344CB8AC3E}">
        <p14:creationId xmlns:p14="http://schemas.microsoft.com/office/powerpoint/2010/main" val="211248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8.bin"/><Relationship Id="rId17" Type="http://schemas.openxmlformats.org/officeDocument/2006/relationships/image" Target="../media/image10.wmf"/><Relationship Id="rId2" Type="http://schemas.openxmlformats.org/officeDocument/2006/relationships/oleObject" Target="../embeddings/oleObject3.bin"/><Relationship Id="rId16" Type="http://schemas.openxmlformats.org/officeDocument/2006/relationships/oleObject" Target="../embeddings/oleObject10.bin"/><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oleObject" Target="../embeddings/oleObject5.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7.bin"/><Relationship Id="rId19" Type="http://schemas.openxmlformats.org/officeDocument/2006/relationships/image" Target="../media/image11.png"/><Relationship Id="rId4" Type="http://schemas.openxmlformats.org/officeDocument/2006/relationships/oleObject" Target="../embeddings/oleObject4.bin"/><Relationship Id="rId9" Type="http://schemas.openxmlformats.org/officeDocument/2006/relationships/image" Target="../media/image6.wmf"/><Relationship Id="rId1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2138" y="232012"/>
            <a:ext cx="11464120" cy="769441"/>
          </a:xfrm>
          <a:prstGeom prst="rect">
            <a:avLst/>
          </a:prstGeom>
          <a:solidFill>
            <a:schemeClr val="accent4">
              <a:lumMod val="60000"/>
              <a:lumOff val="40000"/>
            </a:schemeClr>
          </a:solidFill>
          <a:ln w="12700">
            <a:solidFill>
              <a:schemeClr val="tx1"/>
            </a:solidFill>
            <a:prstDash val="solid"/>
          </a:ln>
        </p:spPr>
        <p:txBody>
          <a:bodyPr wrap="square" rtlCol="0">
            <a:spAutoFit/>
          </a:bodyPr>
          <a:lstStyle/>
          <a:p>
            <a:pPr algn="ctr"/>
            <a:r>
              <a:rPr lang="fr-FR"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VOIRIE ET RESEAUX DIVERS</a:t>
            </a:r>
          </a:p>
        </p:txBody>
      </p:sp>
      <p:sp>
        <p:nvSpPr>
          <p:cNvPr id="5" name="ZoneTexte 4"/>
          <p:cNvSpPr txBox="1"/>
          <p:nvPr/>
        </p:nvSpPr>
        <p:spPr>
          <a:xfrm>
            <a:off x="3006661" y="3290884"/>
            <a:ext cx="6215074" cy="707886"/>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000" b="1" dirty="0">
                <a:latin typeface="Times New Roman" panose="02020603050405020304" pitchFamily="18" charset="0"/>
                <a:cs typeface="Times New Roman" panose="02020603050405020304" pitchFamily="18" charset="0"/>
              </a:rPr>
              <a:t>ASSAINISSEMENT</a:t>
            </a:r>
            <a:endParaRPr lang="fr-FR" sz="41300" b="1" cap="small" dirty="0">
              <a:solidFill>
                <a:schemeClr val="tx1"/>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a:xfrm>
            <a:off x="8256896" y="6288201"/>
            <a:ext cx="3589362" cy="338554"/>
          </a:xfrm>
          <a:prstGeom prst="rect">
            <a:avLst/>
          </a:prstGeom>
          <a:solidFill>
            <a:schemeClr val="accent2">
              <a:lumMod val="40000"/>
              <a:lumOff val="60000"/>
            </a:schemeClr>
          </a:solidFill>
          <a:ln w="28575">
            <a:solidFill>
              <a:schemeClr val="tx1"/>
            </a:solidFill>
          </a:ln>
        </p:spPr>
        <p:txBody>
          <a:bodyPr wrap="square">
            <a:spAutoFit/>
          </a:bodyPr>
          <a:lstStyle/>
          <a:p>
            <a:pPr indent="-342900">
              <a:defRPr/>
            </a:pPr>
            <a:r>
              <a:rPr lang="fr-FR" sz="1600" dirty="0"/>
              <a:t>Chargé du module </a:t>
            </a:r>
            <a:r>
              <a:rPr lang="fr-FR" sz="1600" b="1" dirty="0"/>
              <a:t>BOUNACEUR Sofiane</a:t>
            </a:r>
          </a:p>
        </p:txBody>
      </p:sp>
      <p:sp>
        <p:nvSpPr>
          <p:cNvPr id="7" name="Rectangle 6"/>
          <p:cNvSpPr/>
          <p:nvPr/>
        </p:nvSpPr>
        <p:spPr>
          <a:xfrm>
            <a:off x="207916" y="5872702"/>
            <a:ext cx="3643306" cy="584775"/>
          </a:xfrm>
          <a:prstGeom prst="rect">
            <a:avLst/>
          </a:prstGeom>
          <a:solidFill>
            <a:schemeClr val="accent3">
              <a:lumMod val="60000"/>
              <a:lumOff val="40000"/>
            </a:schemeClr>
          </a:solidFill>
          <a:ln w="28575">
            <a:solidFill>
              <a:schemeClr val="tx1"/>
            </a:solidFill>
          </a:ln>
        </p:spPr>
        <p:txBody>
          <a:bodyPr wrap="square">
            <a:spAutoFit/>
          </a:bodyPr>
          <a:lstStyle/>
          <a:p>
            <a:r>
              <a:rPr lang="fr-FR" sz="1600" b="1" dirty="0"/>
              <a:t>ISTA</a:t>
            </a:r>
            <a:br>
              <a:rPr lang="fr-FR" sz="1600" b="1" dirty="0"/>
            </a:br>
            <a:r>
              <a:rPr lang="fr-FR" sz="1600" b="1" dirty="0"/>
              <a:t>Année </a:t>
            </a:r>
            <a:r>
              <a:rPr lang="fr-FR" sz="1600" b="1"/>
              <a:t>Universitaire 2024/2025</a:t>
            </a:r>
            <a:endParaRPr lang="fr-FR" sz="1600" b="1" dirty="0"/>
          </a:p>
        </p:txBody>
      </p:sp>
    </p:spTree>
    <p:extLst>
      <p:ext uri="{BB962C8B-B14F-4D97-AF65-F5344CB8AC3E}">
        <p14:creationId xmlns:p14="http://schemas.microsoft.com/office/powerpoint/2010/main" val="43603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8" name="ZoneTexte 7"/>
          <p:cNvSpPr txBox="1"/>
          <p:nvPr/>
        </p:nvSpPr>
        <p:spPr>
          <a:xfrm>
            <a:off x="4067594" y="761281"/>
            <a:ext cx="4286520"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USEES - DEBIT A EVACUER</a:t>
            </a:r>
          </a:p>
        </p:txBody>
      </p:sp>
      <p:sp>
        <p:nvSpPr>
          <p:cNvPr id="2" name="Rectangle 1"/>
          <p:cNvSpPr/>
          <p:nvPr/>
        </p:nvSpPr>
        <p:spPr>
          <a:xfrm>
            <a:off x="345741" y="1153339"/>
            <a:ext cx="11432275" cy="960328"/>
          </a:xfrm>
          <a:prstGeom prst="rect">
            <a:avLst/>
          </a:prstGeom>
        </p:spPr>
        <p:txBody>
          <a:bodyPr wrap="square">
            <a:spAutoFit/>
          </a:bodyPr>
          <a:lstStyle/>
          <a:p>
            <a:pPr marR="45720" algn="just">
              <a:lnSpc>
                <a:spcPct val="150000"/>
              </a:lnSpc>
            </a:pPr>
            <a:r>
              <a:rPr lang="fr-FR" sz="2000" dirty="0">
                <a:solidFill>
                  <a:srgbClr val="000000"/>
                </a:solidFill>
                <a:latin typeface="Times New Roman" panose="02020603050405020304" pitchFamily="18" charset="0"/>
                <a:ea typeface="SimSun" panose="02010600030101010101" pitchFamily="2" charset="-122"/>
              </a:rPr>
              <a:t>Les eaux usées comme nous les avons définies, sont des eaux d’origine organique ou minérale, comprenant les eaux ménagères et les eaux vannes.        </a:t>
            </a:r>
            <a:endParaRPr lang="fr-FR" sz="2000" dirty="0">
              <a:latin typeface="Times New Roman" panose="02020603050405020304" pitchFamily="18" charset="0"/>
              <a:ea typeface="Times New Roman" panose="02020603050405020304" pitchFamily="18" charset="0"/>
            </a:endParaRPr>
          </a:p>
        </p:txBody>
      </p:sp>
      <p:sp>
        <p:nvSpPr>
          <p:cNvPr id="3" name="Rectangle 2"/>
          <p:cNvSpPr/>
          <p:nvPr/>
        </p:nvSpPr>
        <p:spPr>
          <a:xfrm>
            <a:off x="345741" y="2278374"/>
            <a:ext cx="2505494" cy="400110"/>
          </a:xfrm>
          <a:prstGeom prst="rect">
            <a:avLst/>
          </a:prstGeom>
        </p:spPr>
        <p:txBody>
          <a:bodyPr wrap="none">
            <a:spAutoFit/>
          </a:bodyPr>
          <a:lstStyle/>
          <a:p>
            <a:r>
              <a:rPr lang="fr-FR" sz="2000" b="1" dirty="0">
                <a:latin typeface="Times New Roman" panose="02020603050405020304" pitchFamily="18" charset="0"/>
                <a:ea typeface="Times New Roman" panose="02020603050405020304" pitchFamily="18" charset="0"/>
                <a:cs typeface="Times New Roman" panose="02020603050405020304" pitchFamily="18" charset="0"/>
              </a:rPr>
              <a:t>DEBIT A EVACUER</a:t>
            </a:r>
            <a:endParaRPr lang="fr-FR" sz="2000" dirty="0">
              <a:latin typeface="Times New Roman" panose="02020603050405020304" pitchFamily="18" charset="0"/>
              <a:cs typeface="Times New Roman" panose="02020603050405020304" pitchFamily="18" charset="0"/>
            </a:endParaRPr>
          </a:p>
        </p:txBody>
      </p:sp>
      <p:graphicFrame>
        <p:nvGraphicFramePr>
          <p:cNvPr id="9" name="Objet 8"/>
          <p:cNvGraphicFramePr>
            <a:graphicFrameLocks noChangeAspect="1"/>
          </p:cNvGraphicFramePr>
          <p:nvPr>
            <p:extLst>
              <p:ext uri="{D42A27DB-BD31-4B8C-83A1-F6EECF244321}">
                <p14:modId xmlns:p14="http://schemas.microsoft.com/office/powerpoint/2010/main" val="3309085915"/>
              </p:ext>
            </p:extLst>
          </p:nvPr>
        </p:nvGraphicFramePr>
        <p:xfrm>
          <a:off x="5021936" y="3910449"/>
          <a:ext cx="1887803" cy="487175"/>
        </p:xfrm>
        <a:graphic>
          <a:graphicData uri="http://schemas.openxmlformats.org/presentationml/2006/ole">
            <mc:AlternateContent xmlns:mc="http://schemas.openxmlformats.org/markup-compatibility/2006">
              <mc:Choice xmlns:v="urn:schemas-microsoft-com:vml" Requires="v">
                <p:oleObj r:id="rId2" imgW="889000" imgH="228600" progId="Equation.DSMT4">
                  <p:embed/>
                </p:oleObj>
              </mc:Choice>
              <mc:Fallback>
                <p:oleObj r:id="rId2" imgW="889000" imgH="2286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936" y="3910449"/>
                        <a:ext cx="1887803" cy="487175"/>
                      </a:xfrm>
                      <a:prstGeom prst="rect">
                        <a:avLst/>
                      </a:prstGeom>
                      <a:noFill/>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3536940057"/>
              </p:ext>
            </p:extLst>
          </p:nvPr>
        </p:nvGraphicFramePr>
        <p:xfrm>
          <a:off x="5021936" y="4933177"/>
          <a:ext cx="1806928" cy="779832"/>
        </p:xfrm>
        <a:graphic>
          <a:graphicData uri="http://schemas.openxmlformats.org/presentationml/2006/ole">
            <mc:AlternateContent xmlns:mc="http://schemas.openxmlformats.org/markup-compatibility/2006">
              <mc:Choice xmlns:v="urn:schemas-microsoft-com:vml" Requires="v">
                <p:oleObj r:id="rId4" imgW="901309" imgH="393529" progId="Equation.DSMT4">
                  <p:embed/>
                </p:oleObj>
              </mc:Choice>
              <mc:Fallback>
                <p:oleObj r:id="rId4" imgW="901309"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1936" y="4933177"/>
                        <a:ext cx="1806928" cy="779832"/>
                      </a:xfrm>
                      <a:prstGeom prst="rect">
                        <a:avLst/>
                      </a:prstGeom>
                      <a:noFill/>
                    </p:spPr>
                  </p:pic>
                </p:oleObj>
              </mc:Fallback>
            </mc:AlternateContent>
          </a:graphicData>
        </a:graphic>
      </p:graphicFrame>
      <p:sp>
        <p:nvSpPr>
          <p:cNvPr id="11" name="Rectangle 3"/>
          <p:cNvSpPr>
            <a:spLocks noChangeArrowheads="1"/>
          </p:cNvSpPr>
          <p:nvPr/>
        </p:nvSpPr>
        <p:spPr bwMode="auto">
          <a:xfrm>
            <a:off x="0" y="2646770"/>
            <a:ext cx="957618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5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Les quantités d’eau récupérées sont toujours inférieures a celles consommées.</a:t>
            </a:r>
          </a:p>
          <a:p>
            <a:pPr marL="0" marR="0" lvl="0" indent="457200" algn="l" defTabSz="914400" rtl="0" eaLnBrk="0" fontAlgn="base" latinLnBrk="0" hangingPunct="0">
              <a:spcBef>
                <a:spcPct val="0"/>
              </a:spcBef>
              <a:spcAft>
                <a:spcPct val="0"/>
              </a:spcAft>
              <a:buClrTx/>
              <a:buSzTx/>
              <a:buFontTx/>
              <a:buNone/>
              <a:tabLst>
                <a:tab pos="1714500" algn="l"/>
              </a:tabLst>
            </a:pP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estime les eaux usées à 80% des eaux potables.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4"/>
          <p:cNvSpPr>
            <a:spLocks noChangeArrowheads="1"/>
          </p:cNvSpPr>
          <p:nvPr/>
        </p:nvSpPr>
        <p:spPr bwMode="auto">
          <a:xfrm>
            <a:off x="345741" y="4397624"/>
            <a:ext cx="54409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 débit moyen est donné par la formule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5"/>
          <p:cNvSpPr>
            <a:spLocks noChangeArrowheads="1"/>
          </p:cNvSpPr>
          <p:nvPr/>
        </p:nvSpPr>
        <p:spPr bwMode="auto">
          <a:xfrm>
            <a:off x="464023" y="6016704"/>
            <a:ext cx="45579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145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Avec N : Nombre de consommateurs.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99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7" name="ZoneTexte 6"/>
          <p:cNvSpPr txBox="1"/>
          <p:nvPr/>
        </p:nvSpPr>
        <p:spPr>
          <a:xfrm>
            <a:off x="3740890" y="750642"/>
            <a:ext cx="4939928"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PLUVIALES - DEBIT A EVACUER</a:t>
            </a:r>
          </a:p>
        </p:txBody>
      </p:sp>
      <p:sp>
        <p:nvSpPr>
          <p:cNvPr id="8" name="Rectangle 7"/>
          <p:cNvSpPr/>
          <p:nvPr/>
        </p:nvSpPr>
        <p:spPr>
          <a:xfrm>
            <a:off x="128501" y="1396973"/>
            <a:ext cx="11253731" cy="498663"/>
          </a:xfrm>
          <a:prstGeom prst="rect">
            <a:avLst/>
          </a:prstGeom>
        </p:spPr>
        <p:txBody>
          <a:bodyPr wrap="square">
            <a:spAutoFit/>
          </a:bodyPr>
          <a:lstStyle/>
          <a:p>
            <a:pPr algn="just">
              <a:lnSpc>
                <a:spcPct val="150000"/>
              </a:lnSpc>
            </a:pPr>
            <a:r>
              <a:rPr lang="fr-FR" sz="2000" dirty="0">
                <a:latin typeface="Times New Roman" panose="02020603050405020304" pitchFamily="18" charset="0"/>
                <a:ea typeface="Times New Roman" panose="02020603050405020304" pitchFamily="18" charset="0"/>
              </a:rPr>
              <a:t>Il existe deux méthodes d’évaluation des débits à évacuer selon la surface à assainir :</a:t>
            </a:r>
          </a:p>
        </p:txBody>
      </p:sp>
      <p:sp>
        <p:nvSpPr>
          <p:cNvPr id="9" name="Rectangle 8"/>
          <p:cNvSpPr/>
          <p:nvPr/>
        </p:nvSpPr>
        <p:spPr>
          <a:xfrm>
            <a:off x="528931" y="2141857"/>
            <a:ext cx="2672526" cy="507831"/>
          </a:xfrm>
          <a:prstGeom prst="rect">
            <a:avLst/>
          </a:prstGeom>
        </p:spPr>
        <p:txBody>
          <a:bodyPr wrap="none">
            <a:spAutoFit/>
          </a:bodyPr>
          <a:lstStyle/>
          <a:p>
            <a:pPr marL="342900" lvl="0" indent="-342900" algn="just">
              <a:lnSpc>
                <a:spcPct val="150000"/>
              </a:lnSpc>
              <a:spcBef>
                <a:spcPts val="600"/>
              </a:spcBef>
              <a:spcAft>
                <a:spcPts val="600"/>
              </a:spcAft>
              <a:buFont typeface="Wingdings" panose="05000000000000000000" pitchFamily="2" charset="2"/>
              <a:buChar char=""/>
              <a:tabLst>
                <a:tab pos="589280" algn="l"/>
              </a:tabLst>
            </a:pPr>
            <a:r>
              <a:rPr lang="fr-FR" b="1" dirty="0">
                <a:latin typeface="Arial" panose="020B0604020202020204" pitchFamily="34" charset="0"/>
                <a:ea typeface="Times New Roman" panose="02020603050405020304" pitchFamily="18" charset="0"/>
              </a:rPr>
              <a:t>Formule rationnelle</a:t>
            </a:r>
            <a:endParaRPr lang="fr-FR" dirty="0">
              <a:latin typeface="Times New Roman" panose="02020603050405020304" pitchFamily="18" charset="0"/>
              <a:ea typeface="Times New Roman" panose="02020603050405020304" pitchFamily="18" charset="0"/>
            </a:endParaRPr>
          </a:p>
        </p:txBody>
      </p:sp>
      <p:sp>
        <p:nvSpPr>
          <p:cNvPr id="10" name="Rectangle 9"/>
          <p:cNvSpPr/>
          <p:nvPr/>
        </p:nvSpPr>
        <p:spPr>
          <a:xfrm>
            <a:off x="373037" y="2649688"/>
            <a:ext cx="11582401" cy="1631216"/>
          </a:xfrm>
          <a:prstGeom prst="rect">
            <a:avLst/>
          </a:prstGeom>
        </p:spPr>
        <p:txBody>
          <a:bodyPr wrap="square">
            <a:spAutoFit/>
          </a:bodyPr>
          <a:lstStyle/>
          <a:p>
            <a:pPr marR="45720" indent="457200"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C’est une ancienne méthode qui permet de déterminer le débit en fonction de l’intensité moyenne des pluies I, de la superficie de la zone en hectare et d’un coefficient de ruissellement.</a:t>
            </a:r>
          </a:p>
          <a:p>
            <a:pPr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Le débit est donné par :</a:t>
            </a:r>
          </a:p>
        </p:txBody>
      </p:sp>
      <p:sp>
        <p:nvSpPr>
          <p:cNvPr id="11" name="Rectangle 10"/>
          <p:cNvSpPr/>
          <p:nvPr/>
        </p:nvSpPr>
        <p:spPr>
          <a:xfrm>
            <a:off x="5114015" y="3776596"/>
            <a:ext cx="1464206" cy="461665"/>
          </a:xfrm>
          <a:prstGeom prst="rect">
            <a:avLst/>
          </a:prstGeom>
        </p:spPr>
        <p:txBody>
          <a:bodyPr wrap="square">
            <a:spAutoFit/>
          </a:bodyPr>
          <a:lstStyle/>
          <a:p>
            <a:r>
              <a:rPr lang="fr-FR" sz="2400" dirty="0">
                <a:latin typeface="Times New Roman" panose="02020603050405020304" pitchFamily="18" charset="0"/>
                <a:ea typeface="Times New Roman" panose="02020603050405020304" pitchFamily="18" charset="0"/>
              </a:rPr>
              <a:t>Q = C I A</a:t>
            </a:r>
            <a:endParaRPr lang="fr-FR" sz="2400" dirty="0"/>
          </a:p>
        </p:txBody>
      </p:sp>
      <p:sp>
        <p:nvSpPr>
          <p:cNvPr id="12" name="Rectangle 1"/>
          <p:cNvSpPr>
            <a:spLocks noChangeArrowheads="1"/>
          </p:cNvSpPr>
          <p:nvPr/>
        </p:nvSpPr>
        <p:spPr bwMode="auto">
          <a:xfrm>
            <a:off x="2958010" y="4004683"/>
            <a:ext cx="888824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Telle que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 coefficient de ruissellement.</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 superficie de la zone.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   : intensité moyenne des pluies.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altLang="fr-FR" sz="2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 domaine d’utilisation de cette méthode est très réduit, on ne peut l’appliquer que pour des surfaces</a:t>
            </a:r>
            <a:r>
              <a:rPr kumimoji="0" lang="fr-FR" altLang="fr-FR" sz="2000" b="1" i="0" u="none" strike="noStrike" cap="none" normalizeH="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inférieures à 2 hectares.</a:t>
            </a:r>
            <a:endParaRPr kumimoji="0" lang="fr-FR" altLang="fr-FR"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941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8" name="ZoneTexte 7"/>
          <p:cNvSpPr txBox="1"/>
          <p:nvPr/>
        </p:nvSpPr>
        <p:spPr>
          <a:xfrm>
            <a:off x="3740890" y="750642"/>
            <a:ext cx="4939928"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PLUVIALES - DEBIT A EVACUER</a:t>
            </a:r>
          </a:p>
        </p:txBody>
      </p:sp>
      <p:sp>
        <p:nvSpPr>
          <p:cNvPr id="9" name="Rectangle 8"/>
          <p:cNvSpPr/>
          <p:nvPr/>
        </p:nvSpPr>
        <p:spPr>
          <a:xfrm>
            <a:off x="153224" y="1150752"/>
            <a:ext cx="5280035" cy="507831"/>
          </a:xfrm>
          <a:prstGeom prst="rect">
            <a:avLst/>
          </a:prstGeom>
        </p:spPr>
        <p:txBody>
          <a:bodyPr wrap="none">
            <a:spAutoFit/>
          </a:bodyPr>
          <a:lstStyle/>
          <a:p>
            <a:pPr marL="342900" lvl="0" indent="-342900" algn="just">
              <a:lnSpc>
                <a:spcPct val="150000"/>
              </a:lnSpc>
              <a:spcBef>
                <a:spcPts val="600"/>
              </a:spcBef>
              <a:spcAft>
                <a:spcPts val="600"/>
              </a:spcAft>
              <a:buFont typeface="Wingdings" panose="05000000000000000000" pitchFamily="2" charset="2"/>
              <a:buChar char=""/>
              <a:tabLst>
                <a:tab pos="589280" algn="l"/>
              </a:tabLst>
            </a:pPr>
            <a:r>
              <a:rPr lang="fr-FR" b="1" dirty="0">
                <a:latin typeface="Arial" panose="020B0604020202020204" pitchFamily="34" charset="0"/>
                <a:ea typeface="Times New Roman" panose="02020603050405020304" pitchFamily="18" charset="0"/>
              </a:rPr>
              <a:t>Formule superficielle  (Modèle A.CAQUOT) </a:t>
            </a:r>
            <a:endParaRPr lang="fr-FR" dirty="0">
              <a:latin typeface="Times New Roman" panose="02020603050405020304" pitchFamily="18" charset="0"/>
              <a:ea typeface="Times New Roman" panose="02020603050405020304" pitchFamily="18" charset="0"/>
            </a:endParaRPr>
          </a:p>
        </p:txBody>
      </p:sp>
      <p:sp>
        <p:nvSpPr>
          <p:cNvPr id="10" name="Rectangle 9"/>
          <p:cNvSpPr/>
          <p:nvPr/>
        </p:nvSpPr>
        <p:spPr>
          <a:xfrm>
            <a:off x="708443" y="1874027"/>
            <a:ext cx="3268844" cy="369332"/>
          </a:xfrm>
          <a:prstGeom prst="rect">
            <a:avLst/>
          </a:prstGeom>
        </p:spPr>
        <p:txBody>
          <a:bodyPr wrap="none">
            <a:spAutoFit/>
          </a:bodyPr>
          <a:lstStyle/>
          <a:p>
            <a:pPr algn="just">
              <a:spcAft>
                <a:spcPts val="0"/>
              </a:spcAft>
            </a:pPr>
            <a:r>
              <a:rPr lang="fr-FR" dirty="0">
                <a:latin typeface="Times New Roman" panose="02020603050405020304" pitchFamily="18" charset="0"/>
                <a:ea typeface="Times New Roman" panose="02020603050405020304" pitchFamily="18" charset="0"/>
              </a:rPr>
              <a:t>Le modèle de </a:t>
            </a:r>
            <a:r>
              <a:rPr lang="fr-FR" b="1" dirty="0">
                <a:latin typeface="Times New Roman" panose="02020603050405020304" pitchFamily="18" charset="0"/>
                <a:ea typeface="Times New Roman" panose="02020603050405020304" pitchFamily="18" charset="0"/>
              </a:rPr>
              <a:t>CAQUOT</a:t>
            </a:r>
            <a:r>
              <a:rPr lang="fr-FR" dirty="0">
                <a:latin typeface="Times New Roman" panose="02020603050405020304" pitchFamily="18" charset="0"/>
                <a:ea typeface="Times New Roman" panose="02020603050405020304" pitchFamily="18" charset="0"/>
              </a:rPr>
              <a:t> s’écrit :</a:t>
            </a:r>
          </a:p>
        </p:txBody>
      </p:sp>
      <p:graphicFrame>
        <p:nvGraphicFramePr>
          <p:cNvPr id="14" name="Objet 13"/>
          <p:cNvGraphicFramePr>
            <a:graphicFrameLocks noChangeAspect="1"/>
          </p:cNvGraphicFramePr>
          <p:nvPr>
            <p:extLst>
              <p:ext uri="{D42A27DB-BD31-4B8C-83A1-F6EECF244321}">
                <p14:modId xmlns:p14="http://schemas.microsoft.com/office/powerpoint/2010/main" val="3187237940"/>
              </p:ext>
            </p:extLst>
          </p:nvPr>
        </p:nvGraphicFramePr>
        <p:xfrm>
          <a:off x="4408228" y="1585680"/>
          <a:ext cx="3346169" cy="700361"/>
        </p:xfrm>
        <a:graphic>
          <a:graphicData uri="http://schemas.openxmlformats.org/presentationml/2006/ole">
            <mc:AlternateContent xmlns:mc="http://schemas.openxmlformats.org/markup-compatibility/2006">
              <mc:Choice xmlns:v="urn:schemas-microsoft-com:vml" Requires="v">
                <p:oleObj r:id="rId2" imgW="1637589" imgH="342751" progId="Equation.DSMT4">
                  <p:embed/>
                </p:oleObj>
              </mc:Choice>
              <mc:Fallback>
                <p:oleObj r:id="rId2" imgW="1637589" imgH="342751"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228" y="1585680"/>
                        <a:ext cx="3346169" cy="700361"/>
                      </a:xfrm>
                      <a:prstGeom prst="rect">
                        <a:avLst/>
                      </a:prstGeom>
                      <a:noFill/>
                    </p:spPr>
                  </p:pic>
                </p:oleObj>
              </mc:Fallback>
            </mc:AlternateContent>
          </a:graphicData>
        </a:graphic>
      </p:graphicFrame>
      <p:sp>
        <p:nvSpPr>
          <p:cNvPr id="15" name="Rectangle 14"/>
          <p:cNvSpPr/>
          <p:nvPr/>
        </p:nvSpPr>
        <p:spPr>
          <a:xfrm>
            <a:off x="708442" y="2288247"/>
            <a:ext cx="11042279" cy="1477328"/>
          </a:xfrm>
          <a:prstGeom prst="rect">
            <a:avLst/>
          </a:prstGeom>
        </p:spPr>
        <p:txBody>
          <a:bodyPr wrap="square" numCol="2">
            <a:spAutoFit/>
          </a:bodyPr>
          <a:lstStyle/>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Avec :       Q : débit en m</a:t>
            </a:r>
            <a:r>
              <a:rPr lang="fr-FR" sz="2000" baseline="30000" dirty="0">
                <a:latin typeface="Times New Roman" panose="02020603050405020304" pitchFamily="18" charset="0"/>
                <a:ea typeface="Times New Roman" panose="02020603050405020304" pitchFamily="18" charset="0"/>
                <a:cs typeface="Times New Roman" panose="02020603050405020304" pitchFamily="18" charset="0"/>
              </a:rPr>
              <a:t> 3</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/s</a:t>
            </a: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                 C : coefficient de ruissellement </a:t>
            </a: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                  I : pente du bassin versant en m/m  </a:t>
            </a:r>
          </a:p>
          <a:p>
            <a:pPr>
              <a:lnSpc>
                <a:spcPct val="150000"/>
              </a:lnSpc>
            </a:pPr>
            <a:r>
              <a:rPr lang="fr-FR" sz="2000" dirty="0">
                <a:latin typeface="Times New Roman" panose="02020603050405020304" pitchFamily="18" charset="0"/>
                <a:cs typeface="Times New Roman" panose="02020603050405020304" pitchFamily="18" charset="0"/>
              </a:rPr>
              <a:t>A : surface du bassin versant en hectare</a:t>
            </a:r>
          </a:p>
          <a:p>
            <a:pPr>
              <a:lnSpc>
                <a:spcPct val="150000"/>
              </a:lnSpc>
            </a:pPr>
            <a:r>
              <a:rPr lang="fr-FR" sz="2000" dirty="0">
                <a:latin typeface="Times New Roman" panose="02020603050405020304" pitchFamily="18" charset="0"/>
                <a:cs typeface="Times New Roman" panose="02020603050405020304" pitchFamily="18" charset="0"/>
              </a:rPr>
              <a:t>Telle que K, U, W sont données par les formules suivantes : </a:t>
            </a:r>
          </a:p>
        </p:txBody>
      </p:sp>
      <p:graphicFrame>
        <p:nvGraphicFramePr>
          <p:cNvPr id="16" name="Objet 15"/>
          <p:cNvGraphicFramePr>
            <a:graphicFrameLocks noChangeAspect="1"/>
          </p:cNvGraphicFramePr>
          <p:nvPr>
            <p:extLst>
              <p:ext uri="{D42A27DB-BD31-4B8C-83A1-F6EECF244321}">
                <p14:modId xmlns:p14="http://schemas.microsoft.com/office/powerpoint/2010/main" val="1698731588"/>
              </p:ext>
            </p:extLst>
          </p:nvPr>
        </p:nvGraphicFramePr>
        <p:xfrm>
          <a:off x="396370" y="3790307"/>
          <a:ext cx="1764541" cy="730155"/>
        </p:xfrm>
        <a:graphic>
          <a:graphicData uri="http://schemas.openxmlformats.org/presentationml/2006/ole">
            <mc:AlternateContent xmlns:mc="http://schemas.openxmlformats.org/markup-compatibility/2006">
              <mc:Choice xmlns:v="urn:schemas-microsoft-com:vml" Requires="v">
                <p:oleObj r:id="rId4" imgW="1104900" imgH="457200" progId="Equation.DSMT4">
                  <p:embed/>
                </p:oleObj>
              </mc:Choice>
              <mc:Fallback>
                <p:oleObj r:id="rId4" imgW="1104900" imgH="457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70" y="3790307"/>
                        <a:ext cx="1764541" cy="730155"/>
                      </a:xfrm>
                      <a:prstGeom prst="rect">
                        <a:avLst/>
                      </a:prstGeom>
                      <a:noFill/>
                    </p:spPr>
                  </p:pic>
                </p:oleObj>
              </mc:Fallback>
            </mc:AlternateContent>
          </a:graphicData>
        </a:graphic>
      </p:graphicFrame>
      <p:graphicFrame>
        <p:nvGraphicFramePr>
          <p:cNvPr id="17" name="Objet 16"/>
          <p:cNvGraphicFramePr>
            <a:graphicFrameLocks noChangeAspect="1"/>
          </p:cNvGraphicFramePr>
          <p:nvPr>
            <p:extLst>
              <p:ext uri="{D42A27DB-BD31-4B8C-83A1-F6EECF244321}">
                <p14:modId xmlns:p14="http://schemas.microsoft.com/office/powerpoint/2010/main" val="3552221054"/>
              </p:ext>
            </p:extLst>
          </p:nvPr>
        </p:nvGraphicFramePr>
        <p:xfrm>
          <a:off x="6394959" y="3854626"/>
          <a:ext cx="2185599" cy="472562"/>
        </p:xfrm>
        <a:graphic>
          <a:graphicData uri="http://schemas.openxmlformats.org/presentationml/2006/ole">
            <mc:AlternateContent xmlns:mc="http://schemas.openxmlformats.org/markup-compatibility/2006">
              <mc:Choice xmlns:v="urn:schemas-microsoft-com:vml" Requires="v">
                <p:oleObj r:id="rId6" imgW="1054100" imgH="228600" progId="Equation.DSMT4">
                  <p:embed/>
                </p:oleObj>
              </mc:Choice>
              <mc:Fallback>
                <p:oleObj r:id="rId6" imgW="1054100" imgH="2286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959" y="3854626"/>
                        <a:ext cx="2185599" cy="472562"/>
                      </a:xfrm>
                      <a:prstGeom prst="rect">
                        <a:avLst/>
                      </a:prstGeom>
                      <a:noFill/>
                    </p:spPr>
                  </p:pic>
                </p:oleObj>
              </mc:Fallback>
            </mc:AlternateContent>
          </a:graphicData>
        </a:graphic>
      </p:graphicFrame>
      <p:graphicFrame>
        <p:nvGraphicFramePr>
          <p:cNvPr id="18" name="Objet 17"/>
          <p:cNvGraphicFramePr>
            <a:graphicFrameLocks noChangeAspect="1"/>
          </p:cNvGraphicFramePr>
          <p:nvPr>
            <p:extLst>
              <p:ext uri="{D42A27DB-BD31-4B8C-83A1-F6EECF244321}">
                <p14:modId xmlns:p14="http://schemas.microsoft.com/office/powerpoint/2010/main" val="48939625"/>
              </p:ext>
            </p:extLst>
          </p:nvPr>
        </p:nvGraphicFramePr>
        <p:xfrm>
          <a:off x="3236613" y="3846105"/>
          <a:ext cx="1949315" cy="472561"/>
        </p:xfrm>
        <a:graphic>
          <a:graphicData uri="http://schemas.openxmlformats.org/presentationml/2006/ole">
            <mc:AlternateContent xmlns:mc="http://schemas.openxmlformats.org/markup-compatibility/2006">
              <mc:Choice xmlns:v="urn:schemas-microsoft-com:vml" Requires="v">
                <p:oleObj r:id="rId8" imgW="939800" imgH="228600" progId="Equation.DSMT4">
                  <p:embed/>
                </p:oleObj>
              </mc:Choice>
              <mc:Fallback>
                <p:oleObj r:id="rId8" imgW="939800" imgH="2286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6613" y="3846105"/>
                        <a:ext cx="1949315" cy="472561"/>
                      </a:xfrm>
                      <a:prstGeom prst="rect">
                        <a:avLst/>
                      </a:prstGeom>
                      <a:noFill/>
                    </p:spPr>
                  </p:pic>
                </p:oleObj>
              </mc:Fallback>
            </mc:AlternateContent>
          </a:graphicData>
        </a:graphic>
      </p:graphicFrame>
      <p:graphicFrame>
        <p:nvGraphicFramePr>
          <p:cNvPr id="19" name="Objet 18"/>
          <p:cNvGraphicFramePr>
            <a:graphicFrameLocks noChangeAspect="1"/>
          </p:cNvGraphicFramePr>
          <p:nvPr>
            <p:extLst>
              <p:ext uri="{D42A27DB-BD31-4B8C-83A1-F6EECF244321}">
                <p14:modId xmlns:p14="http://schemas.microsoft.com/office/powerpoint/2010/main" val="777169301"/>
              </p:ext>
            </p:extLst>
          </p:nvPr>
        </p:nvGraphicFramePr>
        <p:xfrm>
          <a:off x="8967421" y="3846105"/>
          <a:ext cx="2514814" cy="431111"/>
        </p:xfrm>
        <a:graphic>
          <a:graphicData uri="http://schemas.openxmlformats.org/presentationml/2006/ole">
            <mc:AlternateContent xmlns:mc="http://schemas.openxmlformats.org/markup-compatibility/2006">
              <mc:Choice xmlns:v="urn:schemas-microsoft-com:vml" Requires="v">
                <p:oleObj r:id="rId10" imgW="1333500" imgH="228600" progId="Equation.DSMT4">
                  <p:embed/>
                </p:oleObj>
              </mc:Choice>
              <mc:Fallback>
                <p:oleObj r:id="rId10" imgW="1333500" imgH="2286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67421" y="3846105"/>
                        <a:ext cx="2514814" cy="431111"/>
                      </a:xfrm>
                      <a:prstGeom prst="rect">
                        <a:avLst/>
                      </a:prstGeom>
                      <a:noFill/>
                    </p:spPr>
                  </p:pic>
                </p:oleObj>
              </mc:Fallback>
            </mc:AlternateContent>
          </a:graphicData>
        </a:graphic>
      </p:graphicFrame>
      <p:sp>
        <p:nvSpPr>
          <p:cNvPr id="20"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11"/>
          <p:cNvSpPr>
            <a:spLocks noChangeArrowheads="1"/>
          </p:cNvSpPr>
          <p:nvPr/>
        </p:nvSpPr>
        <p:spPr bwMode="auto">
          <a:xfrm>
            <a:off x="0" y="1600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12"/>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6" name="Objet 25"/>
          <p:cNvGraphicFramePr>
            <a:graphicFrameLocks noChangeAspect="1"/>
          </p:cNvGraphicFramePr>
          <p:nvPr>
            <p:extLst>
              <p:ext uri="{D42A27DB-BD31-4B8C-83A1-F6EECF244321}">
                <p14:modId xmlns:p14="http://schemas.microsoft.com/office/powerpoint/2010/main" val="308090698"/>
              </p:ext>
            </p:extLst>
          </p:nvPr>
        </p:nvGraphicFramePr>
        <p:xfrm>
          <a:off x="4844036" y="4786600"/>
          <a:ext cx="1844772" cy="476070"/>
        </p:xfrm>
        <a:graphic>
          <a:graphicData uri="http://schemas.openxmlformats.org/presentationml/2006/ole">
            <mc:AlternateContent xmlns:mc="http://schemas.openxmlformats.org/markup-compatibility/2006">
              <mc:Choice xmlns:v="urn:schemas-microsoft-com:vml" Requires="v">
                <p:oleObj r:id="rId12" imgW="889000" imgH="228600" progId="Equation.DSMT4">
                  <p:embed/>
                </p:oleObj>
              </mc:Choice>
              <mc:Fallback>
                <p:oleObj r:id="rId12" imgW="889000" imgH="228600" progId="Equation.DSMT4">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4036" y="4786600"/>
                        <a:ext cx="1844772" cy="476070"/>
                      </a:xfrm>
                      <a:prstGeom prst="rect">
                        <a:avLst/>
                      </a:prstGeom>
                      <a:noFill/>
                    </p:spPr>
                  </p:pic>
                </p:oleObj>
              </mc:Fallback>
            </mc:AlternateContent>
          </a:graphicData>
        </a:graphic>
      </p:graphicFrame>
      <p:graphicFrame>
        <p:nvGraphicFramePr>
          <p:cNvPr id="27" name="Objet 26"/>
          <p:cNvGraphicFramePr>
            <a:graphicFrameLocks noChangeAspect="1"/>
          </p:cNvGraphicFramePr>
          <p:nvPr>
            <p:extLst>
              <p:ext uri="{D42A27DB-BD31-4B8C-83A1-F6EECF244321}">
                <p14:modId xmlns:p14="http://schemas.microsoft.com/office/powerpoint/2010/main" val="3359068588"/>
              </p:ext>
            </p:extLst>
          </p:nvPr>
        </p:nvGraphicFramePr>
        <p:xfrm>
          <a:off x="7754397" y="4725124"/>
          <a:ext cx="1567151" cy="515228"/>
        </p:xfrm>
        <a:graphic>
          <a:graphicData uri="http://schemas.openxmlformats.org/presentationml/2006/ole">
            <mc:AlternateContent xmlns:mc="http://schemas.openxmlformats.org/markup-compatibility/2006">
              <mc:Choice xmlns:v="urn:schemas-microsoft-com:vml" Requires="v">
                <p:oleObj r:id="rId14" imgW="698500" imgH="228600" progId="Equation.DSMT4">
                  <p:embed/>
                </p:oleObj>
              </mc:Choice>
              <mc:Fallback>
                <p:oleObj r:id="rId14" imgW="698500" imgH="228600" progId="Equation.DSMT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4397" y="4725124"/>
                        <a:ext cx="1567151" cy="515228"/>
                      </a:xfrm>
                      <a:prstGeom prst="rect">
                        <a:avLst/>
                      </a:prstGeom>
                      <a:noFill/>
                    </p:spPr>
                  </p:pic>
                </p:oleObj>
              </mc:Fallback>
            </mc:AlternateContent>
          </a:graphicData>
        </a:graphic>
      </p:graphicFrame>
      <p:graphicFrame>
        <p:nvGraphicFramePr>
          <p:cNvPr id="28" name="Objet 27"/>
          <p:cNvGraphicFramePr>
            <a:graphicFrameLocks noChangeAspect="1"/>
          </p:cNvGraphicFramePr>
          <p:nvPr>
            <p:extLst>
              <p:ext uri="{D42A27DB-BD31-4B8C-83A1-F6EECF244321}">
                <p14:modId xmlns:p14="http://schemas.microsoft.com/office/powerpoint/2010/main" val="2496130145"/>
              </p:ext>
            </p:extLst>
          </p:nvPr>
        </p:nvGraphicFramePr>
        <p:xfrm>
          <a:off x="9707205" y="4671746"/>
          <a:ext cx="1567153" cy="515228"/>
        </p:xfrm>
        <a:graphic>
          <a:graphicData uri="http://schemas.openxmlformats.org/presentationml/2006/ole">
            <mc:AlternateContent xmlns:mc="http://schemas.openxmlformats.org/markup-compatibility/2006">
              <mc:Choice xmlns:v="urn:schemas-microsoft-com:vml" Requires="v">
                <p:oleObj r:id="rId16" imgW="698500" imgH="228600" progId="Equation.DSMT4">
                  <p:embed/>
                </p:oleObj>
              </mc:Choice>
              <mc:Fallback>
                <p:oleObj r:id="rId16" imgW="698500" imgH="228600" progId="Equation.DSMT4">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07205" y="4671746"/>
                        <a:ext cx="1567153" cy="515228"/>
                      </a:xfrm>
                      <a:prstGeom prst="rect">
                        <a:avLst/>
                      </a:prstGeom>
                      <a:noFill/>
                    </p:spPr>
                  </p:pic>
                </p:oleObj>
              </mc:Fallback>
            </mc:AlternateContent>
          </a:graphicData>
        </a:graphic>
      </p:graphicFrame>
      <p:sp>
        <p:nvSpPr>
          <p:cNvPr id="32" name="Rectangle 26"/>
          <p:cNvSpPr>
            <a:spLocks noChangeArrowheads="1"/>
          </p:cNvSpPr>
          <p:nvPr/>
        </p:nvSpPr>
        <p:spPr bwMode="auto">
          <a:xfrm>
            <a:off x="5982026" y="10807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3" name="Rectangle 27"/>
          <p:cNvSpPr>
            <a:spLocks noChangeArrowheads="1"/>
          </p:cNvSpPr>
          <p:nvPr/>
        </p:nvSpPr>
        <p:spPr bwMode="auto">
          <a:xfrm>
            <a:off x="5982026" y="13093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4" name="Rectangle 28"/>
          <p:cNvSpPr>
            <a:spLocks noChangeArrowheads="1"/>
          </p:cNvSpPr>
          <p:nvPr/>
        </p:nvSpPr>
        <p:spPr bwMode="auto">
          <a:xfrm>
            <a:off x="0" y="1676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 name="Rectangle 3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0" name="Rectangle 35"/>
          <p:cNvSpPr>
            <a:spLocks noChangeArrowheads="1"/>
          </p:cNvSpPr>
          <p:nvPr/>
        </p:nvSpPr>
        <p:spPr bwMode="auto">
          <a:xfrm>
            <a:off x="5178358" y="52412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mc:AlternateContent xmlns:mc="http://schemas.openxmlformats.org/markup-compatibility/2006" xmlns:a14="http://schemas.microsoft.com/office/drawing/2010/main">
        <mc:Choice Requires="a14">
          <p:sp>
            <p:nvSpPr>
              <p:cNvPr id="43" name="Rectangle 42"/>
              <p:cNvSpPr/>
              <p:nvPr/>
            </p:nvSpPr>
            <p:spPr>
              <a:xfrm>
                <a:off x="489801" y="4793802"/>
                <a:ext cx="1577677" cy="461665"/>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400" i="1" smtClean="0">
                            <a:latin typeface="Cambria Math" panose="02040503050406030204" pitchFamily="18" charset="0"/>
                          </a:rPr>
                        </m:ctrlPr>
                      </m:sSubPr>
                      <m:e>
                        <m:r>
                          <a:rPr lang="fr-FR" sz="2400" i="1" smtClean="0">
                            <a:latin typeface="Cambria Math" panose="02040503050406030204" pitchFamily="18" charset="0"/>
                            <a:ea typeface="Cambria Math" panose="02040503050406030204" pitchFamily="18" charset="0"/>
                          </a:rPr>
                          <m:t>𝛽</m:t>
                        </m:r>
                      </m:e>
                      <m:sub>
                        <m:r>
                          <a:rPr lang="fr-FR" sz="2400" b="0" i="1" smtClean="0">
                            <a:latin typeface="Cambria Math" panose="02040503050406030204" pitchFamily="18" charset="0"/>
                          </a:rPr>
                          <m:t>1</m:t>
                        </m:r>
                      </m:sub>
                    </m:sSub>
                  </m:oMath>
                </a14:m>
                <a:r>
                  <a:rPr lang="fr-FR" sz="2400" dirty="0">
                    <a:latin typeface="Times New Roman" panose="02020603050405020304" pitchFamily="18" charset="0"/>
                    <a:cs typeface="Times New Roman" panose="02020603050405020304" pitchFamily="18" charset="0"/>
                  </a:rPr>
                  <a:t>= 0.05</a:t>
                </a:r>
              </a:p>
            </p:txBody>
          </p:sp>
        </mc:Choice>
        <mc:Fallback xmlns="">
          <p:sp>
            <p:nvSpPr>
              <p:cNvPr id="43" name="Rectangle 42"/>
              <p:cNvSpPr>
                <a:spLocks noRot="1" noChangeAspect="1" noMove="1" noResize="1" noEditPoints="1" noAdjustHandles="1" noChangeArrowheads="1" noChangeShapeType="1" noTextEdit="1"/>
              </p:cNvSpPr>
              <p:nvPr/>
            </p:nvSpPr>
            <p:spPr>
              <a:xfrm>
                <a:off x="489801" y="4793802"/>
                <a:ext cx="1577677" cy="461665"/>
              </a:xfrm>
              <a:prstGeom prst="rect">
                <a:avLst/>
              </a:prstGeom>
              <a:blipFill>
                <a:blip r:embed="rId19"/>
                <a:stretch>
                  <a:fillRect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200770" y="4808501"/>
                <a:ext cx="1577677" cy="461665"/>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400" i="1" smtClean="0">
                            <a:latin typeface="Cambria Math" panose="02040503050406030204" pitchFamily="18" charset="0"/>
                          </a:rPr>
                        </m:ctrlPr>
                      </m:sSubPr>
                      <m:e>
                        <m:r>
                          <a:rPr lang="fr-FR" sz="2400" i="1" smtClean="0">
                            <a:latin typeface="Cambria Math" panose="02040503050406030204" pitchFamily="18" charset="0"/>
                            <a:ea typeface="Cambria Math" panose="02040503050406030204" pitchFamily="18" charset="0"/>
                          </a:rPr>
                          <m:t>𝛽</m:t>
                        </m:r>
                      </m:e>
                      <m:sub>
                        <m:r>
                          <a:rPr lang="fr-FR" sz="2400" b="0" i="1" smtClean="0">
                            <a:latin typeface="Cambria Math" panose="02040503050406030204" pitchFamily="18" charset="0"/>
                          </a:rPr>
                          <m:t>5</m:t>
                        </m:r>
                      </m:sub>
                    </m:sSub>
                  </m:oMath>
                </a14:m>
                <a:r>
                  <a:rPr lang="fr-FR" sz="2400" dirty="0">
                    <a:latin typeface="Times New Roman" panose="02020603050405020304" pitchFamily="18" charset="0"/>
                    <a:cs typeface="Times New Roman" panose="02020603050405020304" pitchFamily="18" charset="0"/>
                  </a:rPr>
                  <a:t>= 0.41</a:t>
                </a:r>
              </a:p>
            </p:txBody>
          </p:sp>
        </mc:Choice>
        <mc:Fallback xmlns="">
          <p:sp>
            <p:nvSpPr>
              <p:cNvPr id="48" name="Rectangle 47"/>
              <p:cNvSpPr>
                <a:spLocks noRot="1" noChangeAspect="1" noMove="1" noResize="1" noEditPoints="1" noAdjustHandles="1" noChangeArrowheads="1" noChangeShapeType="1" noTextEdit="1"/>
              </p:cNvSpPr>
              <p:nvPr/>
            </p:nvSpPr>
            <p:spPr>
              <a:xfrm>
                <a:off x="2200770" y="4808501"/>
                <a:ext cx="1577677" cy="461665"/>
              </a:xfrm>
              <a:prstGeom prst="rect">
                <a:avLst/>
              </a:prstGeom>
              <a:blipFill>
                <a:blip r:embed="rId20"/>
                <a:stretch>
                  <a:fillRect t="-10526" b="-28947"/>
                </a:stretch>
              </a:blipFill>
            </p:spPr>
            <p:txBody>
              <a:bodyPr/>
              <a:lstStyle/>
              <a:p>
                <a:r>
                  <a:rPr lang="fr-FR">
                    <a:noFill/>
                  </a:rPr>
                  <a:t> </a:t>
                </a:r>
              </a:p>
            </p:txBody>
          </p:sp>
        </mc:Fallback>
      </mc:AlternateContent>
      <p:sp>
        <p:nvSpPr>
          <p:cNvPr id="49" name="Rectangle 48"/>
          <p:cNvSpPr/>
          <p:nvPr/>
        </p:nvSpPr>
        <p:spPr>
          <a:xfrm>
            <a:off x="329576" y="5934789"/>
            <a:ext cx="11862423" cy="400110"/>
          </a:xfrm>
          <a:prstGeom prst="rect">
            <a:avLst/>
          </a:prstGeom>
        </p:spPr>
        <p:txBody>
          <a:bodyPr wrap="square">
            <a:spAutoFit/>
          </a:bodyPr>
          <a:lstStyle/>
          <a:p>
            <a:r>
              <a:rPr lang="fr-FR" sz="2000" dirty="0">
                <a:latin typeface="Times New Roman" panose="02020603050405020304" pitchFamily="18" charset="0"/>
                <a:ea typeface="Times New Roman" panose="02020603050405020304" pitchFamily="18" charset="0"/>
              </a:rPr>
              <a:t>a(T) et b(T) représentent les paramètres de «MONTANA» déterminés par la formule suivante :</a:t>
            </a:r>
            <a:endParaRPr lang="fr-FR" sz="2000" dirty="0"/>
          </a:p>
        </p:txBody>
      </p:sp>
    </p:spTree>
    <p:extLst>
      <p:ext uri="{BB962C8B-B14F-4D97-AF65-F5344CB8AC3E}">
        <p14:creationId xmlns:p14="http://schemas.microsoft.com/office/powerpoint/2010/main" val="310938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380932" y="104311"/>
            <a:ext cx="3659844"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10" name="ZoneTexte 9"/>
          <p:cNvSpPr txBox="1"/>
          <p:nvPr/>
        </p:nvSpPr>
        <p:spPr>
          <a:xfrm>
            <a:off x="3740890" y="750642"/>
            <a:ext cx="4939928"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EAUX PLUVIALES - DEBIT A EVACUER</a:t>
            </a:r>
          </a:p>
        </p:txBody>
      </p:sp>
      <p:graphicFrame>
        <p:nvGraphicFramePr>
          <p:cNvPr id="12" name="Objet 11"/>
          <p:cNvGraphicFramePr>
            <a:graphicFrameLocks noChangeAspect="1"/>
          </p:cNvGraphicFramePr>
          <p:nvPr>
            <p:extLst>
              <p:ext uri="{D42A27DB-BD31-4B8C-83A1-F6EECF244321}">
                <p14:modId xmlns:p14="http://schemas.microsoft.com/office/powerpoint/2010/main" val="1343885905"/>
              </p:ext>
            </p:extLst>
          </p:nvPr>
        </p:nvGraphicFramePr>
        <p:xfrm>
          <a:off x="4124190" y="1797083"/>
          <a:ext cx="3821052" cy="816464"/>
        </p:xfrm>
        <a:graphic>
          <a:graphicData uri="http://schemas.openxmlformats.org/presentationml/2006/ole">
            <mc:AlternateContent xmlns:mc="http://schemas.openxmlformats.org/markup-compatibility/2006">
              <mc:Choice xmlns:v="urn:schemas-microsoft-com:vml" Requires="v">
                <p:oleObj r:id="rId2" imgW="1117600" imgH="241300" progId="Equation.DSMT4">
                  <p:embed/>
                </p:oleObj>
              </mc:Choice>
              <mc:Fallback>
                <p:oleObj r:id="rId2" imgW="1117600" imgH="2413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190" y="1797083"/>
                        <a:ext cx="3821052" cy="816464"/>
                      </a:xfrm>
                      <a:prstGeom prst="rect">
                        <a:avLst/>
                      </a:prstGeom>
                      <a:noFill/>
                    </p:spPr>
                  </p:pic>
                </p:oleObj>
              </mc:Fallback>
            </mc:AlternateContent>
          </a:graphicData>
        </a:graphic>
      </p:graphicFrame>
      <p:sp>
        <p:nvSpPr>
          <p:cNvPr id="13" name="Rectangle 12"/>
          <p:cNvSpPr/>
          <p:nvPr/>
        </p:nvSpPr>
        <p:spPr>
          <a:xfrm>
            <a:off x="1860645" y="3476571"/>
            <a:ext cx="9385110" cy="2939266"/>
          </a:xfrm>
          <a:prstGeom prst="rect">
            <a:avLst/>
          </a:prstGeom>
        </p:spPr>
        <p:txBody>
          <a:bodyPr wrap="square">
            <a:spAutoFit/>
          </a:bodyPr>
          <a:lstStyle/>
          <a:p>
            <a:pPr algn="just">
              <a:lnSpc>
                <a:spcPct val="150000"/>
              </a:lnSpc>
              <a:spcBef>
                <a:spcPts val="600"/>
              </a:spcBef>
              <a:spcAft>
                <a:spcPts val="600"/>
              </a:spcAft>
            </a:pPr>
            <a:r>
              <a:rPr lang="fr-FR" sz="2400" dirty="0">
                <a:latin typeface="Times New Roman" panose="02020603050405020304" pitchFamily="18" charset="0"/>
                <a:ea typeface="Times New Roman" panose="02020603050405020304" pitchFamily="18" charset="0"/>
              </a:rPr>
              <a:t>Avec :</a:t>
            </a:r>
          </a:p>
          <a:p>
            <a:pPr algn="just">
              <a:lnSpc>
                <a:spcPct val="200000"/>
              </a:lnSpc>
            </a:pPr>
            <a:r>
              <a:rPr lang="fr-FR" sz="2400" dirty="0">
                <a:latin typeface="Times New Roman" panose="02020603050405020304" pitchFamily="18" charset="0"/>
                <a:ea typeface="Times New Roman" panose="02020603050405020304" pitchFamily="18" charset="0"/>
              </a:rPr>
              <a:t>                    i(T) : intensité maximale de pluie en un temps </a:t>
            </a:r>
            <a:r>
              <a:rPr lang="fr-FR" sz="2400" dirty="0" err="1">
                <a:latin typeface="Times New Roman" panose="02020603050405020304" pitchFamily="18" charset="0"/>
                <a:ea typeface="Times New Roman" panose="02020603050405020304" pitchFamily="18" charset="0"/>
              </a:rPr>
              <a:t>t</a:t>
            </a:r>
            <a:r>
              <a:rPr lang="fr-FR" sz="2400" baseline="-25000" dirty="0" err="1">
                <a:latin typeface="Times New Roman" panose="02020603050405020304" pitchFamily="18" charset="0"/>
                <a:ea typeface="Times New Roman" panose="02020603050405020304" pitchFamily="18" charset="0"/>
              </a:rPr>
              <a:t>c</a:t>
            </a:r>
            <a:r>
              <a:rPr lang="fr-FR" sz="2400" baseline="-25000" dirty="0">
                <a:latin typeface="Times New Roman" panose="02020603050405020304" pitchFamily="18" charset="0"/>
                <a:ea typeface="Times New Roman" panose="02020603050405020304" pitchFamily="18" charset="0"/>
              </a:rPr>
              <a:t> </a:t>
            </a:r>
            <a:r>
              <a:rPr lang="fr-FR" sz="2400" dirty="0">
                <a:latin typeface="Times New Roman" panose="02020603050405020304" pitchFamily="18" charset="0"/>
                <a:ea typeface="Times New Roman" panose="02020603050405020304" pitchFamily="18" charset="0"/>
              </a:rPr>
              <a:t>en mm/mn.</a:t>
            </a:r>
          </a:p>
          <a:p>
            <a:pPr algn="just">
              <a:lnSpc>
                <a:spcPct val="200000"/>
              </a:lnSpc>
            </a:pPr>
            <a:r>
              <a:rPr lang="fr-FR" sz="2400" dirty="0">
                <a:latin typeface="Times New Roman" panose="02020603050405020304" pitchFamily="18" charset="0"/>
                <a:ea typeface="Times New Roman" panose="02020603050405020304" pitchFamily="18" charset="0"/>
              </a:rPr>
              <a:t>         </a:t>
            </a:r>
            <a:r>
              <a:rPr lang="fr-FR" sz="2400" baseline="-250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a:t>
            </a:r>
            <a:r>
              <a:rPr lang="fr-FR" sz="2400" baseline="-25000" dirty="0" err="1">
                <a:latin typeface="Times New Roman" panose="02020603050405020304" pitchFamily="18" charset="0"/>
                <a:ea typeface="Times New Roman" panose="02020603050405020304" pitchFamily="18" charset="0"/>
              </a:rPr>
              <a:t>c</a:t>
            </a:r>
            <a:r>
              <a:rPr lang="fr-FR" sz="2400" baseline="-25000" dirty="0">
                <a:latin typeface="Times New Roman" panose="02020603050405020304" pitchFamily="18" charset="0"/>
                <a:ea typeface="Times New Roman" panose="02020603050405020304" pitchFamily="18" charset="0"/>
              </a:rPr>
              <a:t>        </a:t>
            </a:r>
            <a:r>
              <a:rPr lang="fr-FR" sz="2400" dirty="0">
                <a:latin typeface="Times New Roman" panose="02020603050405020304" pitchFamily="18" charset="0"/>
                <a:ea typeface="Times New Roman" panose="02020603050405020304" pitchFamily="18" charset="0"/>
              </a:rPr>
              <a:t>: temps de concentration (minute).</a:t>
            </a:r>
          </a:p>
          <a:p>
            <a:pPr>
              <a:lnSpc>
                <a:spcPct val="200000"/>
              </a:lnSpc>
            </a:pPr>
            <a:r>
              <a:rPr lang="fr-FR" sz="2400" dirty="0">
                <a:latin typeface="Times New Roman" panose="02020603050405020304" pitchFamily="18" charset="0"/>
                <a:ea typeface="Times New Roman" panose="02020603050405020304" pitchFamily="18" charset="0"/>
              </a:rPr>
              <a:t>                    T      : période de retour.</a:t>
            </a:r>
            <a:endParaRPr lang="fr-FR" sz="2400" dirty="0"/>
          </a:p>
        </p:txBody>
      </p:sp>
    </p:spTree>
    <p:extLst>
      <p:ext uri="{BB962C8B-B14F-4D97-AF65-F5344CB8AC3E}">
        <p14:creationId xmlns:p14="http://schemas.microsoft.com/office/powerpoint/2010/main" val="125943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ZoneTexte 12"/>
          <p:cNvSpPr txBox="1"/>
          <p:nvPr/>
        </p:nvSpPr>
        <p:spPr>
          <a:xfrm>
            <a:off x="2647863" y="788959"/>
            <a:ext cx="6100551"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EQUIPEMENT DU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14" name="ZoneTexte 13"/>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4" name="Rectangle 1"/>
          <p:cNvSpPr>
            <a:spLocks noChangeArrowheads="1"/>
          </p:cNvSpPr>
          <p:nvPr/>
        </p:nvSpPr>
        <p:spPr bwMode="auto">
          <a:xfrm>
            <a:off x="581027" y="1315276"/>
            <a:ext cx="1134038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95300" algn="l"/>
              </a:tabLst>
              <a:defRPr>
                <a:solidFill>
                  <a:schemeClr val="tx1"/>
                </a:solidFill>
                <a:latin typeface="Arial" panose="020B0604020202020204" pitchFamily="34" charset="0"/>
              </a:defRPr>
            </a:lvl1pPr>
            <a:lvl2pPr eaLnBrk="0" fontAlgn="base" hangingPunct="0">
              <a:spcBef>
                <a:spcPct val="0"/>
              </a:spcBef>
              <a:spcAft>
                <a:spcPct val="0"/>
              </a:spcAft>
              <a:tabLst>
                <a:tab pos="495300" algn="l"/>
              </a:tabLst>
              <a:defRPr>
                <a:solidFill>
                  <a:schemeClr val="tx1"/>
                </a:solidFill>
                <a:latin typeface="Arial" panose="020B0604020202020204" pitchFamily="34" charset="0"/>
              </a:defRPr>
            </a:lvl2pPr>
            <a:lvl3pPr eaLnBrk="0" fontAlgn="base" hangingPunct="0">
              <a:spcBef>
                <a:spcPct val="0"/>
              </a:spcBef>
              <a:spcAft>
                <a:spcPct val="0"/>
              </a:spcAft>
              <a:tabLst>
                <a:tab pos="495300" algn="l"/>
              </a:tabLst>
              <a:defRPr>
                <a:solidFill>
                  <a:schemeClr val="tx1"/>
                </a:solidFill>
                <a:latin typeface="Arial" panose="020B0604020202020204" pitchFamily="34" charset="0"/>
              </a:defRPr>
            </a:lvl3pPr>
            <a:lvl4pPr eaLnBrk="0" fontAlgn="base" hangingPunct="0">
              <a:spcBef>
                <a:spcPct val="0"/>
              </a:spcBef>
              <a:spcAft>
                <a:spcPct val="0"/>
              </a:spcAft>
              <a:tabLst>
                <a:tab pos="495300" algn="l"/>
              </a:tabLst>
              <a:defRPr>
                <a:solidFill>
                  <a:schemeClr val="tx1"/>
                </a:solidFill>
                <a:latin typeface="Arial" panose="020B0604020202020204" pitchFamily="34" charset="0"/>
              </a:defRPr>
            </a:lvl4pPr>
            <a:lvl5pPr eaLnBrk="0" fontAlgn="base" hangingPunct="0">
              <a:spcBef>
                <a:spcPct val="0"/>
              </a:spcBef>
              <a:spcAft>
                <a:spcPct val="0"/>
              </a:spcAft>
              <a:tabLst>
                <a:tab pos="495300" algn="l"/>
              </a:tabLst>
              <a:defRPr>
                <a:solidFill>
                  <a:schemeClr val="tx1"/>
                </a:solidFill>
                <a:latin typeface="Arial" panose="020B0604020202020204" pitchFamily="34" charset="0"/>
              </a:defRPr>
            </a:lvl5pPr>
            <a:lvl6pPr eaLnBrk="0" fontAlgn="base" hangingPunct="0">
              <a:spcBef>
                <a:spcPct val="0"/>
              </a:spcBef>
              <a:spcAft>
                <a:spcPct val="0"/>
              </a:spcAft>
              <a:tabLst>
                <a:tab pos="495300" algn="l"/>
              </a:tabLst>
              <a:defRPr>
                <a:solidFill>
                  <a:schemeClr val="tx1"/>
                </a:solidFill>
                <a:latin typeface="Arial" panose="020B0604020202020204" pitchFamily="34" charset="0"/>
              </a:defRPr>
            </a:lvl6pPr>
            <a:lvl7pPr eaLnBrk="0" fontAlgn="base" hangingPunct="0">
              <a:spcBef>
                <a:spcPct val="0"/>
              </a:spcBef>
              <a:spcAft>
                <a:spcPct val="0"/>
              </a:spcAft>
              <a:tabLst>
                <a:tab pos="495300" algn="l"/>
              </a:tabLst>
              <a:defRPr>
                <a:solidFill>
                  <a:schemeClr val="tx1"/>
                </a:solidFill>
                <a:latin typeface="Arial" panose="020B0604020202020204" pitchFamily="34" charset="0"/>
              </a:defRPr>
            </a:lvl7pPr>
            <a:lvl8pPr eaLnBrk="0" fontAlgn="base" hangingPunct="0">
              <a:spcBef>
                <a:spcPct val="0"/>
              </a:spcBef>
              <a:spcAft>
                <a:spcPct val="0"/>
              </a:spcAft>
              <a:tabLst>
                <a:tab pos="495300" algn="l"/>
              </a:tabLst>
              <a:defRPr>
                <a:solidFill>
                  <a:schemeClr val="tx1"/>
                </a:solidFill>
                <a:latin typeface="Arial" panose="020B0604020202020204" pitchFamily="34" charset="0"/>
              </a:defRPr>
            </a:lvl8pPr>
            <a:lvl9pPr eaLnBrk="0" fontAlgn="base" hangingPunct="0">
              <a:spcBef>
                <a:spcPct val="0"/>
              </a:spcBef>
              <a:spcAft>
                <a:spcPct val="0"/>
              </a:spcAft>
              <a:tabLst>
                <a:tab pos="4953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200000"/>
              </a:lnSpc>
              <a:spcBef>
                <a:spcPct val="0"/>
              </a:spcBef>
              <a:spcAft>
                <a:spcPct val="0"/>
              </a:spcAft>
              <a:buClrTx/>
              <a:buSzTx/>
              <a:buFontTx/>
              <a:buNone/>
              <a:tabLst>
                <a:tab pos="495300" algn="l"/>
              </a:tabLst>
            </a:pPr>
            <a:r>
              <a:rPr kumimoji="0" lang="fr-FR" altLang="fr-F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Regard de visite:</a:t>
            </a:r>
            <a:r>
              <a:rPr kumimoji="0" lang="fr-FR" altLang="fr-FR" sz="20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Il permet la ventilation des égouts et les branchements particulier avec le réseau publique, ainsi que le curage du réseau, ils sont prévus à chaque :</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Jonction de canalisation.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Changement de direction.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Changement de diamètre.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Char char="•"/>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Changement de pente.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200000"/>
              </a:lnSpc>
              <a:spcBef>
                <a:spcPct val="0"/>
              </a:spcBef>
              <a:spcAft>
                <a:spcPct val="0"/>
              </a:spcAft>
              <a:buClrTx/>
              <a:buSzTx/>
              <a:buFontTx/>
              <a:buNone/>
              <a:tabLst>
                <a:tab pos="4953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Ils sont placés tous les 25 à 50 m, pour les alignements droits.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2"/>
          <a:stretch>
            <a:fillRect/>
          </a:stretch>
        </p:blipFill>
        <p:spPr>
          <a:xfrm>
            <a:off x="9068337" y="3024820"/>
            <a:ext cx="2853079" cy="2444138"/>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306" y="2830357"/>
            <a:ext cx="3807926" cy="2829669"/>
          </a:xfrm>
          <a:prstGeom prst="rect">
            <a:avLst/>
          </a:prstGeom>
        </p:spPr>
      </p:pic>
    </p:spTree>
    <p:extLst>
      <p:ext uri="{BB962C8B-B14F-4D97-AF65-F5344CB8AC3E}">
        <p14:creationId xmlns:p14="http://schemas.microsoft.com/office/powerpoint/2010/main" val="357329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647863" y="788959"/>
            <a:ext cx="6100551"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EQUIPEMENT DU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11" name="ZoneTexte 10"/>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12" name="Rectangle 11"/>
          <p:cNvSpPr/>
          <p:nvPr/>
        </p:nvSpPr>
        <p:spPr>
          <a:xfrm>
            <a:off x="70710" y="1220295"/>
            <a:ext cx="5961600" cy="2400657"/>
          </a:xfrm>
          <a:prstGeom prst="rect">
            <a:avLst/>
          </a:prstGeom>
        </p:spPr>
        <p:txBody>
          <a:bodyPr wrap="square">
            <a:spAutoFit/>
          </a:bodyPr>
          <a:lstStyle/>
          <a:p>
            <a:pPr algn="just">
              <a:lnSpc>
                <a:spcPct val="150000"/>
              </a:lnSpc>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Regard de chasse</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Ce type de regard est installé en tête du réseau, ou l’</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autocurage</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n’est pas vérifié.</a:t>
            </a:r>
          </a:p>
          <a:p>
            <a:pPr algn="just">
              <a:lnSpc>
                <a:spcPct val="150000"/>
              </a:lnSpc>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Dans notre projet, on a pas  prévu des regards de chasse, l’</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autocurage</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est vérifié pour tous les tançons.</a:t>
            </a:r>
          </a:p>
        </p:txBody>
      </p:sp>
      <p:sp>
        <p:nvSpPr>
          <p:cNvPr id="13" name="Rectangle 12"/>
          <p:cNvSpPr/>
          <p:nvPr/>
        </p:nvSpPr>
        <p:spPr>
          <a:xfrm>
            <a:off x="6269467" y="1189069"/>
            <a:ext cx="5922533" cy="2092881"/>
          </a:xfrm>
          <a:prstGeom prst="rect">
            <a:avLst/>
          </a:prstGeom>
        </p:spPr>
        <p:txBody>
          <a:bodyPr wrap="square">
            <a:spAutoFit/>
          </a:bodyPr>
          <a:lstStyle/>
          <a:p>
            <a:pPr algn="just">
              <a:lnSpc>
                <a:spcPct val="150000"/>
              </a:lnSpc>
              <a:spcBef>
                <a:spcPts val="600"/>
              </a:spcBef>
              <a:spcAft>
                <a:spcPts val="600"/>
              </a:spcAf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Regard de chute</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Ce type d’ouvrage est nécessaire en cas de terrain accidenté, ils ont pour rôle le rabattement des fortes pentes.</a:t>
            </a:r>
          </a:p>
        </p:txBody>
      </p:sp>
      <p:pic>
        <p:nvPicPr>
          <p:cNvPr id="15" name="Image 14"/>
          <p:cNvPicPr>
            <a:picLocks noChangeAspect="1"/>
          </p:cNvPicPr>
          <p:nvPr/>
        </p:nvPicPr>
        <p:blipFill rotWithShape="1">
          <a:blip r:embed="rId2"/>
          <a:srcRect t="3561"/>
          <a:stretch/>
        </p:blipFill>
        <p:spPr>
          <a:xfrm>
            <a:off x="820102" y="3562066"/>
            <a:ext cx="4311456" cy="3295934"/>
          </a:xfrm>
          <a:prstGeom prst="rect">
            <a:avLst/>
          </a:prstGeom>
        </p:spPr>
      </p:pic>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t="15891" b="11563"/>
          <a:stretch/>
        </p:blipFill>
        <p:spPr>
          <a:xfrm>
            <a:off x="6344932" y="3166281"/>
            <a:ext cx="5527832" cy="3623143"/>
          </a:xfrm>
          <a:prstGeom prst="rect">
            <a:avLst/>
          </a:prstGeom>
        </p:spPr>
      </p:pic>
    </p:spTree>
    <p:extLst>
      <p:ext uri="{BB962C8B-B14F-4D97-AF65-F5344CB8AC3E}">
        <p14:creationId xmlns:p14="http://schemas.microsoft.com/office/powerpoint/2010/main" val="3663221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647863" y="788959"/>
            <a:ext cx="6100551"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EQUIPEMENT DU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3" name="Rectangle 2"/>
          <p:cNvSpPr/>
          <p:nvPr/>
        </p:nvSpPr>
        <p:spPr>
          <a:xfrm>
            <a:off x="427629" y="1424015"/>
            <a:ext cx="11500513" cy="1999073"/>
          </a:xfrm>
          <a:prstGeom prst="rect">
            <a:avLst/>
          </a:prstGeom>
        </p:spPr>
        <p:txBody>
          <a:bodyPr wrap="square">
            <a:spAutoFit/>
          </a:bodyPr>
          <a:lstStyle/>
          <a:p>
            <a:pPr algn="just">
              <a:lnSpc>
                <a:spcPct val="200000"/>
              </a:lnSpc>
              <a:spcBef>
                <a:spcPts val="600"/>
              </a:spcBef>
              <a:spcAft>
                <a:spcPts val="600"/>
              </a:spcAf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avaloirs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600"/>
              </a:spcBef>
              <a:spcAft>
                <a:spcPts val="60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Les avaloirs assurent l’évacuation des eaux de ruissellement, et des eaux de lavage des chaussées. des caniveaux, ils sont placés sur les bordures des voies.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387" y="3423088"/>
            <a:ext cx="2901073" cy="3419622"/>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362" y="2895547"/>
            <a:ext cx="3436961" cy="3711227"/>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285" y="3658034"/>
            <a:ext cx="2953258" cy="2953258"/>
          </a:xfrm>
          <a:prstGeom prst="rect">
            <a:avLst/>
          </a:prstGeom>
        </p:spPr>
      </p:pic>
    </p:spTree>
    <p:extLst>
      <p:ext uri="{BB962C8B-B14F-4D97-AF65-F5344CB8AC3E}">
        <p14:creationId xmlns:p14="http://schemas.microsoft.com/office/powerpoint/2010/main" val="251437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6597" y="2432553"/>
            <a:ext cx="7521650" cy="1538946"/>
          </a:xfrm>
          <a:prstGeom prst="rect">
            <a:avLst/>
          </a:prstGeom>
          <a:ln w="76200">
            <a:solidFill>
              <a:srgbClr val="7030A0"/>
            </a:solidFill>
          </a:ln>
        </p:spPr>
        <p:txBody>
          <a:bodyPr wrap="none">
            <a:prstTxWarp prst="textDeflate">
              <a:avLst/>
            </a:prstTxWarp>
            <a:spAutoFit/>
          </a:bodyPr>
          <a:lstStyle/>
          <a:p>
            <a:r>
              <a:rPr lang="fr-FR" sz="3600" b="1" dirty="0">
                <a:latin typeface="Times New Roman" panose="02020603050405020304" pitchFamily="18" charset="0"/>
              </a:rPr>
              <a:t>MERCI POUR VOTRE ATTENTION</a:t>
            </a:r>
            <a:endParaRPr lang="fr-FR" sz="3600" dirty="0"/>
          </a:p>
        </p:txBody>
      </p:sp>
    </p:spTree>
    <p:extLst>
      <p:ext uri="{BB962C8B-B14F-4D97-AF65-F5344CB8AC3E}">
        <p14:creationId xmlns:p14="http://schemas.microsoft.com/office/powerpoint/2010/main" val="61593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
        <p:nvSpPr>
          <p:cNvPr id="3" name="ZoneTexte 2"/>
          <p:cNvSpPr txBox="1"/>
          <p:nvPr/>
        </p:nvSpPr>
        <p:spPr>
          <a:xfrm>
            <a:off x="559558" y="1665026"/>
            <a:ext cx="11105821" cy="4216026"/>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250000"/>
              </a:lnSpc>
            </a:pPr>
            <a:r>
              <a:rPr lang="fr-FR" sz="2800" dirty="0">
                <a:latin typeface="Times New Roman" panose="02020603050405020304" pitchFamily="18" charset="0"/>
                <a:cs typeface="Times New Roman" panose="02020603050405020304" pitchFamily="18" charset="0"/>
              </a:rPr>
              <a:t>L’assainissement a pour objet d’assurer la collecte, l’évacuation  des eaux pluviales et usées, avec le moyen le plus rapide et sans stagnation, ainsi leur rejet vers des exutoires naturels, sous des modes compatibles avec les exigences de la santé publique et de l’environnement.</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8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
        <p:nvSpPr>
          <p:cNvPr id="3" name="Rectangle 2"/>
          <p:cNvSpPr/>
          <p:nvPr/>
        </p:nvSpPr>
        <p:spPr>
          <a:xfrm>
            <a:off x="401047" y="1107419"/>
            <a:ext cx="4605428" cy="430887"/>
          </a:xfrm>
          <a:prstGeom prst="rect">
            <a:avLst/>
          </a:prstGeom>
        </p:spPr>
        <p:txBody>
          <a:bodyPr wrap="none">
            <a:spAutoFit/>
          </a:bodyPr>
          <a:lstStyle/>
          <a:p>
            <a:r>
              <a:rPr lang="fr-FR" sz="2200" b="1" dirty="0">
                <a:latin typeface="Times New Roman" panose="02020603050405020304" pitchFamily="18" charset="0"/>
                <a:ea typeface="SimSun" panose="02010600030101010101" pitchFamily="2" charset="-122"/>
                <a:cs typeface="Times New Roman" panose="02020603050405020304" pitchFamily="18" charset="0"/>
              </a:rPr>
              <a:t>NATURE DES EAUX A EVACUER:</a:t>
            </a:r>
            <a:endParaRPr lang="fr-FR" sz="2200" dirty="0">
              <a:latin typeface="Times New Roman" panose="02020603050405020304" pitchFamily="18" charset="0"/>
              <a:cs typeface="Times New Roman" panose="02020603050405020304" pitchFamily="18" charset="0"/>
            </a:endParaRPr>
          </a:p>
        </p:txBody>
      </p:sp>
      <p:sp>
        <p:nvSpPr>
          <p:cNvPr id="5" name="Rectangle 4"/>
          <p:cNvSpPr/>
          <p:nvPr/>
        </p:nvSpPr>
        <p:spPr>
          <a:xfrm>
            <a:off x="477670" y="1690299"/>
            <a:ext cx="11286135" cy="1200329"/>
          </a:xfrm>
          <a:prstGeom prst="rect">
            <a:avLst/>
          </a:prstGeom>
        </p:spPr>
        <p:txBody>
          <a:bodyPr wrap="square">
            <a:spAutoFit/>
          </a:bodyPr>
          <a:lstStyle/>
          <a:p>
            <a:pPr marR="46990" algn="just">
              <a:lnSpc>
                <a:spcPct val="150000"/>
              </a:lnSpc>
            </a:pPr>
            <a:r>
              <a:rPr lang="fr-FR" sz="2400" dirty="0">
                <a:latin typeface="Times New Roman" panose="02020603050405020304" pitchFamily="18" charset="0"/>
                <a:ea typeface="SimSun" panose="02010600030101010101" pitchFamily="2" charset="-122"/>
              </a:rPr>
              <a:t>Les eaux à évacuer peuvent être regroupées en deux types, suivant leurs nature et leurs source :</a:t>
            </a:r>
            <a:endParaRPr lang="fr-FR" sz="2400" dirty="0">
              <a:latin typeface="Times New Roman" panose="02020603050405020304" pitchFamily="18" charset="0"/>
              <a:ea typeface="Times New Roman" panose="02020603050405020304" pitchFamily="18" charset="0"/>
            </a:endParaRPr>
          </a:p>
        </p:txBody>
      </p:sp>
      <p:sp>
        <p:nvSpPr>
          <p:cNvPr id="6" name="Rectangle 5"/>
          <p:cNvSpPr/>
          <p:nvPr/>
        </p:nvSpPr>
        <p:spPr>
          <a:xfrm>
            <a:off x="379046" y="2805561"/>
            <a:ext cx="2911374" cy="461665"/>
          </a:xfrm>
          <a:prstGeom prst="rect">
            <a:avLst/>
          </a:prstGeom>
        </p:spPr>
        <p:txBody>
          <a:bodyPr wrap="none">
            <a:spAutoFit/>
          </a:bodyPr>
          <a:lstStyle/>
          <a:p>
            <a:r>
              <a:rPr lang="fr-FR" sz="2400" b="1" dirty="0">
                <a:latin typeface="Times New Roman" panose="02020603050405020304" pitchFamily="18" charset="0"/>
                <a:ea typeface="Times New Roman" panose="02020603050405020304" pitchFamily="18" charset="0"/>
                <a:cs typeface="Times New Roman" panose="02020603050405020304" pitchFamily="18" charset="0"/>
              </a:rPr>
              <a:t>1- Les eaux pluviales</a:t>
            </a:r>
            <a:endParaRPr lang="fr-FR"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782471" y="3326314"/>
            <a:ext cx="10681648" cy="707886"/>
          </a:xfrm>
          <a:prstGeom prst="rect">
            <a:avLst/>
          </a:prstGeom>
        </p:spPr>
        <p:txBody>
          <a:bodyPr wrap="square">
            <a:spAutoFit/>
          </a:bodyPr>
          <a:lstStyle/>
          <a:p>
            <a:r>
              <a:rPr lang="fr-FR" sz="2000" dirty="0">
                <a:latin typeface="Times New Roman" panose="02020603050405020304" pitchFamily="18" charset="0"/>
                <a:ea typeface="Times New Roman" panose="02020603050405020304" pitchFamily="18" charset="0"/>
              </a:rPr>
              <a:t>Ce sont les eaux de ruissellement provenant des surfaces imperméables (eau de lavage,  des voies publiques,…).</a:t>
            </a:r>
            <a:endParaRPr lang="fr-FR" sz="2000" dirty="0"/>
          </a:p>
        </p:txBody>
      </p:sp>
      <p:sp>
        <p:nvSpPr>
          <p:cNvPr id="8" name="Rectangle 7"/>
          <p:cNvSpPr/>
          <p:nvPr/>
        </p:nvSpPr>
        <p:spPr>
          <a:xfrm>
            <a:off x="401047" y="4145622"/>
            <a:ext cx="5096267" cy="461665"/>
          </a:xfrm>
          <a:prstGeom prst="rect">
            <a:avLst/>
          </a:prstGeom>
        </p:spPr>
        <p:txBody>
          <a:bodyPr wrap="none">
            <a:spAutoFit/>
          </a:bodyPr>
          <a:lstStyle/>
          <a:p>
            <a:r>
              <a:rPr lang="fr-FR" sz="2400" b="1" dirty="0">
                <a:latin typeface="Times New Roman" panose="02020603050405020304" pitchFamily="18" charset="0"/>
                <a:ea typeface="Times New Roman" panose="02020603050405020304" pitchFamily="18" charset="0"/>
                <a:cs typeface="Times New Roman" panose="02020603050405020304" pitchFamily="18" charset="0"/>
              </a:rPr>
              <a:t>2- Les eaux usées : </a:t>
            </a:r>
            <a:r>
              <a:rPr lang="fr-FR" sz="2400" dirty="0">
                <a:latin typeface="Times New Roman" panose="02020603050405020304" pitchFamily="18" charset="0"/>
                <a:ea typeface="Times New Roman" panose="02020603050405020304" pitchFamily="18" charset="0"/>
              </a:rPr>
              <a:t>elles comprennent :</a:t>
            </a:r>
          </a:p>
        </p:txBody>
      </p:sp>
      <p:sp>
        <p:nvSpPr>
          <p:cNvPr id="9" name="Rectangle 8"/>
          <p:cNvSpPr/>
          <p:nvPr/>
        </p:nvSpPr>
        <p:spPr>
          <a:xfrm>
            <a:off x="782471" y="4731293"/>
            <a:ext cx="10981334" cy="1938992"/>
          </a:xfrm>
          <a:prstGeom prst="rect">
            <a:avLst/>
          </a:prstGeom>
        </p:spPr>
        <p:txBody>
          <a:bodyPr wrap="square">
            <a:spAutoFit/>
          </a:bodyPr>
          <a:lstStyle/>
          <a:p>
            <a:pPr marL="342900" lvl="0" indent="-342900" algn="just">
              <a:lnSpc>
                <a:spcPct val="150000"/>
              </a:lnSpc>
              <a:buFont typeface="Wingdings" panose="05000000000000000000" pitchFamily="2" charset="2"/>
              <a:buChar char=""/>
              <a:tabLst>
                <a:tab pos="457200" algn="l"/>
              </a:tabLs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eaux ménagères</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Constituées des eaux de toilette, cuisines et lessives.</a:t>
            </a:r>
          </a:p>
          <a:p>
            <a:pPr marL="342900" lvl="0" indent="-342900" algn="just">
              <a:lnSpc>
                <a:spcPct val="150000"/>
              </a:lnSpc>
              <a:buFont typeface="Wingdings" panose="05000000000000000000" pitchFamily="2" charset="2"/>
              <a:buChar char=""/>
              <a:tabLst>
                <a:tab pos="457200" algn="l"/>
              </a:tabLst>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eaux vannes </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Constituées des urines et matières fécales.</a:t>
            </a:r>
          </a:p>
          <a:p>
            <a:pPr marL="285750" indent="-285750">
              <a:lnSpc>
                <a:spcPct val="150000"/>
              </a:lnSpc>
              <a:buFont typeface="Wingdings" panose="05000000000000000000" pitchFamily="2" charset="2"/>
              <a:buChar char="v"/>
            </a:pP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Les eaux résiduaires industrielles </a:t>
            </a:r>
            <a:r>
              <a:rPr lang="fr-FR" sz="2000" dirty="0">
                <a:latin typeface="Times New Roman" panose="02020603050405020304" pitchFamily="18" charset="0"/>
                <a:ea typeface="SimSun" panose="02010600030101010101" pitchFamily="2" charset="-122"/>
                <a:cs typeface="Times New Roman" panose="02020603050405020304" pitchFamily="18" charset="0"/>
              </a:rPr>
              <a:t>Ces eaux sont extrêmement variées du fait des industries diverses dont elles proviennent.</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02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5" name="Rectangle 4"/>
          <p:cNvSpPr/>
          <p:nvPr/>
        </p:nvSpPr>
        <p:spPr>
          <a:xfrm>
            <a:off x="3377632" y="764290"/>
            <a:ext cx="4641014" cy="400110"/>
          </a:xfrm>
          <a:prstGeom prst="rect">
            <a:avLst/>
          </a:prstGeom>
          <a:solidFill>
            <a:schemeClr val="accent6">
              <a:lumMod val="60000"/>
              <a:lumOff val="40000"/>
            </a:schemeClr>
          </a:solidFill>
          <a:ln>
            <a:solidFill>
              <a:schemeClr val="tx1"/>
            </a:solidFill>
          </a:ln>
        </p:spPr>
        <p:txBody>
          <a:bodyPr wrap="none">
            <a:spAutoFit/>
          </a:bodyPr>
          <a:lstStyle/>
          <a:p>
            <a:r>
              <a:rPr lang="fr-FR" sz="2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TYPES DE SYSTEME DE COLLECTE</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66214" y="1161289"/>
            <a:ext cx="11691583" cy="498663"/>
          </a:xfrm>
          <a:prstGeom prst="rect">
            <a:avLst/>
          </a:prstGeom>
        </p:spPr>
        <p:txBody>
          <a:bodyPr wrap="square">
            <a:spAutoFit/>
          </a:bodyPr>
          <a:lstStyle/>
          <a:p>
            <a:pPr marR="45720" algn="just">
              <a:lnSpc>
                <a:spcPct val="150000"/>
              </a:lnSpc>
            </a:pPr>
            <a:r>
              <a:rPr lang="fr-FR" sz="2000" dirty="0">
                <a:latin typeface="Times New Roman" panose="02020603050405020304" pitchFamily="18" charset="0"/>
                <a:ea typeface="SimSun" panose="02010600030101010101" pitchFamily="2" charset="-122"/>
              </a:rPr>
              <a:t>On distingue plusieurs système d’évacuation des eaux usées et pluviales susceptibles d’être mis en service.</a:t>
            </a:r>
            <a:endParaRPr lang="fr-FR" sz="2000" dirty="0">
              <a:latin typeface="Times New Roman" panose="02020603050405020304" pitchFamily="18" charset="0"/>
              <a:ea typeface="Times New Roman" panose="02020603050405020304" pitchFamily="18" charset="0"/>
            </a:endParaRPr>
          </a:p>
        </p:txBody>
      </p:sp>
      <p:sp>
        <p:nvSpPr>
          <p:cNvPr id="7" name="Rectangle 6"/>
          <p:cNvSpPr/>
          <p:nvPr/>
        </p:nvSpPr>
        <p:spPr>
          <a:xfrm>
            <a:off x="257032" y="1659952"/>
            <a:ext cx="11616520" cy="5132174"/>
          </a:xfrm>
          <a:prstGeom prst="rect">
            <a:avLst/>
          </a:prstGeom>
        </p:spPr>
        <p:txBody>
          <a:bodyPr wrap="square">
            <a:spAutoFit/>
          </a:bodyPr>
          <a:lstStyle/>
          <a:p>
            <a:pPr algn="just">
              <a:spcAft>
                <a:spcPts val="0"/>
              </a:spcAft>
            </a:pPr>
            <a:r>
              <a:rPr lang="fr-FR" sz="2000" b="1" dirty="0">
                <a:latin typeface="Times New Roman" panose="02020603050405020304" pitchFamily="18" charset="0"/>
                <a:ea typeface="SimSun" panose="02010600030101010101" pitchFamily="2" charset="-122"/>
                <a:cs typeface="Times New Roman" panose="02020603050405020304" pitchFamily="18" charset="0"/>
              </a:rPr>
              <a:t>1- Le système unitaire</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50000"/>
              </a:lnSpc>
              <a:spcAft>
                <a:spcPts val="600"/>
              </a:spcAf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Il consiste à évacuer l’ensemble des eaux usées et pluviales par un seul réseau d’évacuation vers un exutoire naturel,</a:t>
            </a:r>
          </a:p>
          <a:p>
            <a:pPr marL="342900" lvl="0" indent="-342900" algn="just">
              <a:lnSpc>
                <a:spcPct val="150000"/>
              </a:lnSpc>
              <a:buFont typeface="Wingdings" panose="05000000000000000000" pitchFamily="2" charset="2"/>
              <a:buChar char=""/>
              <a:tabLst>
                <a:tab pos="457200" algn="l"/>
              </a:tabLst>
            </a:pPr>
            <a:r>
              <a:rPr lang="fr-FR" sz="2000" b="1" dirty="0">
                <a:latin typeface="Times New Roman" panose="02020603050405020304" pitchFamily="18" charset="0"/>
                <a:ea typeface="SimSun" panose="02010600030101010101" pitchFamily="2" charset="-122"/>
                <a:cs typeface="Times New Roman" panose="02020603050405020304" pitchFamily="18" charset="0"/>
              </a:rPr>
              <a:t>Avantages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Une seule canalisation.</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err="1">
                <a:latin typeface="Times New Roman" panose="02020603050405020304" pitchFamily="18" charset="0"/>
                <a:ea typeface="SimSun" panose="02010600030101010101" pitchFamily="2" charset="-122"/>
                <a:cs typeface="Times New Roman" panose="02020603050405020304" pitchFamily="18" charset="0"/>
              </a:rPr>
              <a:t>Economique</a:t>
            </a:r>
            <a:r>
              <a:rPr lang="fr-FR" sz="2000" dirty="0">
                <a:latin typeface="Times New Roman" panose="02020603050405020304" pitchFamily="18" charset="0"/>
                <a:ea typeface="SimSun" panose="02010600030101010101" pitchFamily="2" charset="-122"/>
                <a:cs typeface="Times New Roman" panose="02020603050405020304" pitchFamily="18" charset="0"/>
              </a:rPr>
              <a:t> par rapport à d’autres systèmes.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Pas d’erreur de branchement.</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tabLst>
                <a:tab pos="457200" algn="l"/>
              </a:tabLst>
            </a:pPr>
            <a:r>
              <a:rPr lang="fr-FR" sz="2000" b="1" dirty="0">
                <a:latin typeface="Times New Roman" panose="02020603050405020304" pitchFamily="18" charset="0"/>
                <a:ea typeface="SimSun" panose="02010600030101010101" pitchFamily="2" charset="-122"/>
                <a:cs typeface="Times New Roman" panose="02020603050405020304" pitchFamily="18" charset="0"/>
              </a:rPr>
              <a:t>Inconvénients</a:t>
            </a:r>
            <a:r>
              <a:rPr lang="fr-FR" sz="2000" dirty="0">
                <a:latin typeface="Times New Roman" panose="02020603050405020304" pitchFamily="18" charset="0"/>
                <a:ea typeface="SimSun" panose="02010600030101010101" pitchFamily="2" charset="-122"/>
                <a:cs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Risque de bouchage du réseau.</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cs typeface="Times New Roman" panose="02020603050405020304" pitchFamily="18" charset="0"/>
              </a:rPr>
              <a:t>Problème de traitement des eaux usées.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6" name="Rectangle 5"/>
          <p:cNvSpPr/>
          <p:nvPr/>
        </p:nvSpPr>
        <p:spPr>
          <a:xfrm>
            <a:off x="3377632" y="764290"/>
            <a:ext cx="4641014" cy="400110"/>
          </a:xfrm>
          <a:prstGeom prst="rect">
            <a:avLst/>
          </a:prstGeom>
          <a:solidFill>
            <a:schemeClr val="accent6">
              <a:lumMod val="60000"/>
              <a:lumOff val="40000"/>
            </a:schemeClr>
          </a:solidFill>
          <a:ln>
            <a:solidFill>
              <a:schemeClr val="tx1"/>
            </a:solidFill>
          </a:ln>
        </p:spPr>
        <p:txBody>
          <a:bodyPr wrap="none">
            <a:spAutoFit/>
          </a:bodyPr>
          <a:lstStyle/>
          <a:p>
            <a:r>
              <a:rPr lang="fr-FR" sz="2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TYPES DE SYSTEME DE COLLECTE</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54925" y="1310327"/>
            <a:ext cx="11145671" cy="5547673"/>
          </a:xfrm>
          <a:prstGeom prst="rect">
            <a:avLst/>
          </a:prstGeom>
        </p:spPr>
        <p:txBody>
          <a:bodyPr wrap="square">
            <a:spAutoFit/>
          </a:bodyPr>
          <a:lstStyle/>
          <a:p>
            <a:pPr algn="just">
              <a:lnSpc>
                <a:spcPct val="150000"/>
              </a:lnSpc>
              <a:spcBef>
                <a:spcPts val="600"/>
              </a:spcBef>
              <a:spcAft>
                <a:spcPts val="600"/>
              </a:spcAft>
            </a:pPr>
            <a:r>
              <a:rPr lang="fr-FR" sz="2000" b="1" dirty="0">
                <a:latin typeface="Arial" panose="020B0604020202020204" pitchFamily="34" charset="0"/>
                <a:ea typeface="SimSun" panose="02010600030101010101" pitchFamily="2" charset="-122"/>
              </a:rPr>
              <a:t>2- Le système séparatif</a:t>
            </a:r>
            <a:endParaRPr lang="fr-FR" sz="2000" dirty="0">
              <a:latin typeface="Times New Roman" panose="02020603050405020304" pitchFamily="18" charset="0"/>
              <a:ea typeface="Times New Roman" panose="02020603050405020304" pitchFamily="18" charset="0"/>
            </a:endParaRPr>
          </a:p>
          <a:p>
            <a:pPr marR="46990" indent="457200" algn="just">
              <a:lnSpc>
                <a:spcPct val="150000"/>
              </a:lnSpc>
              <a:spcBef>
                <a:spcPts val="600"/>
              </a:spcBef>
              <a:spcAft>
                <a:spcPts val="600"/>
              </a:spcAft>
            </a:pPr>
            <a:r>
              <a:rPr lang="fr-FR" sz="2000" dirty="0">
                <a:latin typeface="Times New Roman" panose="02020603050405020304" pitchFamily="18" charset="0"/>
                <a:ea typeface="SimSun" panose="02010600030101010101" pitchFamily="2" charset="-122"/>
              </a:rPr>
              <a:t>Le système consiste à réserver un réseau à l’évacuation des eaux usées domestiques et un autre pour les eaux de ruissellement.</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tabLst>
                <a:tab pos="457200" algn="l"/>
              </a:tabLst>
            </a:pPr>
            <a:r>
              <a:rPr lang="fr-FR" sz="2000" b="1" dirty="0">
                <a:latin typeface="Arial" panose="020B0604020202020204" pitchFamily="34" charset="0"/>
                <a:ea typeface="SimSun" panose="02010600030101010101" pitchFamily="2" charset="-122"/>
              </a:rPr>
              <a:t>Avantages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Un bon système pour la protection de l’environnement.</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Facile dans le traitement des eaux usées.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tabLst>
                <a:tab pos="457200" algn="l"/>
              </a:tabLst>
            </a:pPr>
            <a:r>
              <a:rPr lang="fr-FR" sz="2000" b="1" dirty="0">
                <a:latin typeface="Arial" panose="020B0604020202020204" pitchFamily="34" charset="0"/>
                <a:ea typeface="SimSun" panose="02010600030101010101" pitchFamily="2" charset="-122"/>
              </a:rPr>
              <a:t>Inconvénients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Plus coûteux.</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Risque d’erreur de branchement.</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SimSun" panose="02010600030101010101" pitchFamily="2" charset="-122"/>
              </a:rPr>
              <a:t>Réalisation très difficile.</a:t>
            </a:r>
            <a:endParaRPr lang="fr-FR"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414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7" name="Rectangle 6"/>
          <p:cNvSpPr/>
          <p:nvPr/>
        </p:nvSpPr>
        <p:spPr>
          <a:xfrm>
            <a:off x="3377632" y="764290"/>
            <a:ext cx="4641014" cy="400110"/>
          </a:xfrm>
          <a:prstGeom prst="rect">
            <a:avLst/>
          </a:prstGeom>
          <a:solidFill>
            <a:schemeClr val="accent6">
              <a:lumMod val="60000"/>
              <a:lumOff val="40000"/>
            </a:schemeClr>
          </a:solidFill>
          <a:ln>
            <a:solidFill>
              <a:schemeClr val="tx1"/>
            </a:solidFill>
          </a:ln>
        </p:spPr>
        <p:txBody>
          <a:bodyPr wrap="none">
            <a:spAutoFit/>
          </a:bodyPr>
          <a:lstStyle/>
          <a:p>
            <a:r>
              <a:rPr lang="fr-FR" sz="2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TYPES DE SYSTEME DE COLLECTE</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50460" y="1567290"/>
            <a:ext cx="11432274" cy="5070619"/>
          </a:xfrm>
          <a:prstGeom prst="rect">
            <a:avLst/>
          </a:prstGeom>
        </p:spPr>
        <p:txBody>
          <a:bodyPr wrap="square">
            <a:spAutoFit/>
          </a:bodyPr>
          <a:lstStyle/>
          <a:p>
            <a:pPr algn="just">
              <a:lnSpc>
                <a:spcPct val="150000"/>
              </a:lnSpc>
              <a:spcBef>
                <a:spcPts val="600"/>
              </a:spcBef>
              <a:spcAft>
                <a:spcPts val="600"/>
              </a:spcAft>
            </a:pPr>
            <a:r>
              <a:rPr lang="fr-FR" sz="2000" b="1" dirty="0">
                <a:latin typeface="Times New Roman" panose="02020603050405020304" pitchFamily="18" charset="0"/>
                <a:ea typeface="SimSun" panose="02010600030101010101" pitchFamily="2" charset="-122"/>
                <a:cs typeface="Times New Roman" panose="02020603050405020304" pitchFamily="18" charset="0"/>
              </a:rPr>
              <a:t>3- Le système pseudo – séparatif</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R="45720" indent="457200" algn="just">
              <a:lnSpc>
                <a:spcPct val="150000"/>
              </a:lnSpc>
            </a:pPr>
            <a:r>
              <a:rPr lang="fr-FR" sz="2000" dirty="0">
                <a:latin typeface="Times New Roman" panose="02020603050405020304" pitchFamily="18" charset="0"/>
                <a:ea typeface="SimSun" panose="02010600030101010101" pitchFamily="2" charset="-122"/>
                <a:cs typeface="Times New Roman" panose="02020603050405020304" pitchFamily="18" charset="0"/>
              </a:rPr>
              <a:t>C’est un système séparatif  dont le réseau des eaux usées peut recevoir une quantité des eaux pluviales.</a:t>
            </a:r>
          </a:p>
          <a:p>
            <a:pPr algn="just">
              <a:lnSpc>
                <a:spcPct val="150000"/>
              </a:lnSpc>
              <a:spcBef>
                <a:spcPts val="600"/>
              </a:spcBef>
              <a:spcAft>
                <a:spcPts val="600"/>
              </a:spcAft>
            </a:pPr>
            <a:r>
              <a:rPr lang="fr-FR" sz="2400" b="1" dirty="0">
                <a:latin typeface="Times New Roman" panose="02020603050405020304" pitchFamily="18" charset="0"/>
                <a:ea typeface="SimSun" panose="02010600030101010101" pitchFamily="2" charset="-122"/>
                <a:cs typeface="Times New Roman" panose="02020603050405020304" pitchFamily="18" charset="0"/>
              </a:rPr>
              <a:t>CHOIX DU SYSTÈME</a:t>
            </a:r>
            <a:endParaRPr lang="fr-FR" sz="20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Bef>
                <a:spcPts val="600"/>
              </a:spcBef>
              <a:spcAft>
                <a:spcPts val="600"/>
              </a:spcAft>
            </a:pPr>
            <a:r>
              <a:rPr lang="fr-FR" sz="2000" dirty="0">
                <a:latin typeface="Times New Roman" panose="02020603050405020304" pitchFamily="18" charset="0"/>
                <a:ea typeface="SimSun" panose="02010600030101010101" pitchFamily="2" charset="-122"/>
                <a:cs typeface="Times New Roman" panose="02020603050405020304" pitchFamily="18" charset="0"/>
              </a:rPr>
              <a:t>Le choix du système approprié doit répondre à  certains critères, parmi lesquels nous pouvons citer :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Type de système existant.</a:t>
            </a: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Moyens d’investissement possible.</a:t>
            </a: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Manière de traitement des eaux usées.</a:t>
            </a:r>
          </a:p>
          <a:p>
            <a:pPr marL="342900" marR="759460" indent="-342900" algn="just">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Conservation des moyens de lutte.</a:t>
            </a:r>
          </a:p>
          <a:p>
            <a:pPr marL="342900" marR="759460" lvl="0" indent="-342900" algn="just">
              <a:lnSpc>
                <a:spcPct val="150000"/>
              </a:lnSpc>
              <a:spcBef>
                <a:spcPts val="300"/>
              </a:spcBef>
              <a:spcAft>
                <a:spcPts val="300"/>
              </a:spcAft>
              <a:buFont typeface="Symbol" panose="05050102010706020507" pitchFamily="18" charset="2"/>
              <a:buChar char=""/>
              <a:tabLst>
                <a:tab pos="457200" algn="l"/>
              </a:tabLst>
            </a:pP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66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83891" y="764290"/>
            <a:ext cx="6892119"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LES ACCESSOIRES D’UN RESEAU D’ASSAINISSEMENT</a:t>
            </a:r>
            <a:endParaRPr lang="fr-FR" sz="3600" b="1" dirty="0">
              <a:solidFill>
                <a:srgbClr val="FF0000"/>
              </a:solidFill>
              <a:latin typeface="Times New Roman" panose="02020603050405020304" pitchFamily="18" charset="0"/>
              <a:cs typeface="Times New Roman" panose="02020603050405020304" pitchFamily="18" charset="0"/>
            </a:endParaRPr>
          </a:p>
        </p:txBody>
      </p:sp>
      <p:sp>
        <p:nvSpPr>
          <p:cNvPr id="6" name="ZoneTexte 5"/>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2" name="Rectangle 1"/>
          <p:cNvSpPr/>
          <p:nvPr/>
        </p:nvSpPr>
        <p:spPr>
          <a:xfrm>
            <a:off x="273967" y="1253141"/>
            <a:ext cx="4847481" cy="430887"/>
          </a:xfrm>
          <a:prstGeom prst="rect">
            <a:avLst/>
          </a:prstGeom>
        </p:spPr>
        <p:txBody>
          <a:bodyPr wrap="none">
            <a:spAutoFit/>
          </a:bodyPr>
          <a:lstStyle/>
          <a:p>
            <a:pPr marR="45720" algn="just"/>
            <a:r>
              <a:rPr lang="fr-FR" sz="2200" dirty="0">
                <a:latin typeface="Times New Roman" panose="02020603050405020304" pitchFamily="18" charset="0"/>
                <a:ea typeface="Times New Roman" panose="02020603050405020304" pitchFamily="18" charset="0"/>
              </a:rPr>
              <a:t>On trouve les ouvrages suivants : 	</a:t>
            </a:r>
          </a:p>
        </p:txBody>
      </p:sp>
      <p:sp>
        <p:nvSpPr>
          <p:cNvPr id="7" name="Rectangle 6"/>
          <p:cNvSpPr/>
          <p:nvPr/>
        </p:nvSpPr>
        <p:spPr>
          <a:xfrm>
            <a:off x="273967" y="1746925"/>
            <a:ext cx="1492716" cy="369332"/>
          </a:xfrm>
          <a:prstGeom prst="rect">
            <a:avLst/>
          </a:prstGeom>
        </p:spPr>
        <p:txBody>
          <a:bodyPr wrap="none">
            <a:spAutoFit/>
          </a:bodyPr>
          <a:lstStyle/>
          <a:p>
            <a:r>
              <a:rPr lang="fr-FR" b="1" dirty="0">
                <a:latin typeface="Arial" panose="020B0604020202020204" pitchFamily="34" charset="0"/>
                <a:ea typeface="Times New Roman" panose="02020603050405020304" pitchFamily="18" charset="0"/>
              </a:rPr>
              <a:t>Les regards</a:t>
            </a:r>
            <a:endParaRPr lang="fr-FR" dirty="0"/>
          </a:p>
        </p:txBody>
      </p:sp>
      <p:sp>
        <p:nvSpPr>
          <p:cNvPr id="8" name="Rectangle 7"/>
          <p:cNvSpPr/>
          <p:nvPr/>
        </p:nvSpPr>
        <p:spPr>
          <a:xfrm>
            <a:off x="273967" y="2072196"/>
            <a:ext cx="11918033" cy="707886"/>
          </a:xfrm>
          <a:prstGeom prst="rect">
            <a:avLst/>
          </a:prstGeom>
        </p:spPr>
        <p:txBody>
          <a:bodyPr wrap="square">
            <a:spAutoFit/>
          </a:bodyPr>
          <a:lstStyle/>
          <a:p>
            <a:pPr marR="46990" algn="just">
              <a:spcBef>
                <a:spcPts val="600"/>
              </a:spcBef>
              <a:spcAft>
                <a:spcPts val="600"/>
              </a:spcAft>
            </a:pPr>
            <a:r>
              <a:rPr lang="fr-FR" sz="2000" dirty="0">
                <a:latin typeface="Times New Roman" panose="02020603050405020304" pitchFamily="18" charset="0"/>
                <a:ea typeface="Times New Roman" panose="02020603050405020304" pitchFamily="18" charset="0"/>
              </a:rPr>
              <a:t>Ils ont pour rôle de curage en cas de bouchage et permettent l’accès aux canalisations,  ainsi que la ventilation des égouts.</a:t>
            </a:r>
          </a:p>
        </p:txBody>
      </p:sp>
      <p:sp>
        <p:nvSpPr>
          <p:cNvPr id="9" name="Rectangle 8"/>
          <p:cNvSpPr/>
          <p:nvPr/>
        </p:nvSpPr>
        <p:spPr>
          <a:xfrm>
            <a:off x="273967" y="2632935"/>
            <a:ext cx="11667824" cy="507831"/>
          </a:xfrm>
          <a:prstGeom prst="rect">
            <a:avLst/>
          </a:prstGeom>
        </p:spPr>
        <p:txBody>
          <a:bodyPr wrap="square">
            <a:spAutoFit/>
          </a:bodyPr>
          <a:lstStyle/>
          <a:p>
            <a:pPr marR="46990"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Son emplacement se fait en tenant compte les conditions suivantes :</a:t>
            </a:r>
          </a:p>
        </p:txBody>
      </p:sp>
      <p:sp>
        <p:nvSpPr>
          <p:cNvPr id="10" name="Rectangle 2"/>
          <p:cNvSpPr>
            <a:spLocks noChangeArrowheads="1"/>
          </p:cNvSpPr>
          <p:nvPr/>
        </p:nvSpPr>
        <p:spPr bwMode="auto">
          <a:xfrm>
            <a:off x="563028" y="3188316"/>
            <a:ext cx="554485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chaque jonction de canalisation (intersection).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chaque changement de direction.</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chaque changement  de pente.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Tout les 25 à 50 mètres pour les alignements droits.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273967" y="4606771"/>
            <a:ext cx="1826141" cy="369332"/>
          </a:xfrm>
          <a:prstGeom prst="rect">
            <a:avLst/>
          </a:prstGeom>
        </p:spPr>
        <p:txBody>
          <a:bodyPr wrap="none">
            <a:spAutoFit/>
          </a:bodyPr>
          <a:lstStyle/>
          <a:p>
            <a:r>
              <a:rPr lang="fr-FR" b="1" dirty="0">
                <a:latin typeface="Arial" panose="020B0604020202020204" pitchFamily="34" charset="0"/>
                <a:ea typeface="Times New Roman" panose="02020603050405020304" pitchFamily="18" charset="0"/>
              </a:rPr>
              <a:t>Les caniveaux </a:t>
            </a:r>
            <a:endParaRPr lang="fr-FR" dirty="0"/>
          </a:p>
        </p:txBody>
      </p:sp>
      <p:sp>
        <p:nvSpPr>
          <p:cNvPr id="12" name="Rectangle 11"/>
          <p:cNvSpPr/>
          <p:nvPr/>
        </p:nvSpPr>
        <p:spPr>
          <a:xfrm>
            <a:off x="273967" y="5005396"/>
            <a:ext cx="12229080" cy="400110"/>
          </a:xfrm>
          <a:prstGeom prst="rect">
            <a:avLst/>
          </a:prstGeom>
        </p:spPr>
        <p:txBody>
          <a:bodyPr wrap="square">
            <a:spAutoFit/>
          </a:bodyPr>
          <a:lstStyle/>
          <a:p>
            <a:pPr marR="46990" algn="just"/>
            <a:r>
              <a:rPr lang="fr-FR" sz="2000" dirty="0">
                <a:latin typeface="Times New Roman" panose="02020603050405020304" pitchFamily="18" charset="0"/>
                <a:ea typeface="Times New Roman" panose="02020603050405020304" pitchFamily="18" charset="0"/>
              </a:rPr>
              <a:t>Destinés à recueillir les eaux de ruissellement de la chaussée et des trottoirs et les acheminer vers les avaloirs.</a:t>
            </a:r>
          </a:p>
        </p:txBody>
      </p:sp>
      <p:sp>
        <p:nvSpPr>
          <p:cNvPr id="13" name="Rectangle 12"/>
          <p:cNvSpPr/>
          <p:nvPr/>
        </p:nvSpPr>
        <p:spPr>
          <a:xfrm>
            <a:off x="273967" y="5471229"/>
            <a:ext cx="1518364" cy="369332"/>
          </a:xfrm>
          <a:prstGeom prst="rect">
            <a:avLst/>
          </a:prstGeom>
        </p:spPr>
        <p:txBody>
          <a:bodyPr wrap="none">
            <a:spAutoFit/>
          </a:bodyPr>
          <a:lstStyle/>
          <a:p>
            <a:r>
              <a:rPr lang="fr-FR" b="1" dirty="0">
                <a:latin typeface="Arial" panose="020B0604020202020204" pitchFamily="34" charset="0"/>
                <a:ea typeface="Times New Roman" panose="02020603050405020304" pitchFamily="18" charset="0"/>
              </a:rPr>
              <a:t>Les avaloirs</a:t>
            </a:r>
            <a:endParaRPr lang="fr-FR" dirty="0"/>
          </a:p>
        </p:txBody>
      </p:sp>
      <p:sp>
        <p:nvSpPr>
          <p:cNvPr id="14" name="Rectangle 13"/>
          <p:cNvSpPr/>
          <p:nvPr/>
        </p:nvSpPr>
        <p:spPr>
          <a:xfrm>
            <a:off x="273967" y="5888110"/>
            <a:ext cx="10797656" cy="498663"/>
          </a:xfrm>
          <a:prstGeom prst="rect">
            <a:avLst/>
          </a:prstGeom>
        </p:spPr>
        <p:txBody>
          <a:bodyPr wrap="square">
            <a:spAutoFit/>
          </a:bodyPr>
          <a:lstStyle/>
          <a:p>
            <a:pPr marR="46990" algn="just">
              <a:lnSpc>
                <a:spcPct val="150000"/>
              </a:lnSpc>
              <a:spcBef>
                <a:spcPts val="600"/>
              </a:spcBef>
              <a:spcAft>
                <a:spcPts val="600"/>
              </a:spcAft>
            </a:pPr>
            <a:r>
              <a:rPr lang="fr-FR" sz="2000" dirty="0">
                <a:latin typeface="Times New Roman" panose="02020603050405020304" pitchFamily="18" charset="0"/>
                <a:ea typeface="Times New Roman" panose="02020603050405020304" pitchFamily="18" charset="0"/>
              </a:rPr>
              <a:t>Collectent les eaux de ruissellement  et les branchent dans les regards des eaux pluviales.</a:t>
            </a:r>
          </a:p>
        </p:txBody>
      </p:sp>
    </p:spTree>
    <p:extLst>
      <p:ext uri="{BB962C8B-B14F-4D97-AF65-F5344CB8AC3E}">
        <p14:creationId xmlns:p14="http://schemas.microsoft.com/office/powerpoint/2010/main" val="289168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41541" y="764290"/>
            <a:ext cx="4913196"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TRACE EN  PLAN &amp; PROFIL EN LONG </a:t>
            </a:r>
          </a:p>
        </p:txBody>
      </p:sp>
      <p:sp>
        <p:nvSpPr>
          <p:cNvPr id="8" name="ZoneTexte 7"/>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10" name="Rectangle 9"/>
          <p:cNvSpPr/>
          <p:nvPr/>
        </p:nvSpPr>
        <p:spPr>
          <a:xfrm>
            <a:off x="181970" y="1798726"/>
            <a:ext cx="11896299" cy="1015663"/>
          </a:xfrm>
          <a:prstGeom prst="rect">
            <a:avLst/>
          </a:prstGeom>
        </p:spPr>
        <p:txBody>
          <a:bodyPr wrap="square">
            <a:spAutoFit/>
          </a:bodyPr>
          <a:lstStyle/>
          <a:p>
            <a:pPr marR="45720" algn="just">
              <a:lnSpc>
                <a:spcPct val="150000"/>
              </a:lnSpc>
              <a:spcBef>
                <a:spcPts val="600"/>
              </a:spcBef>
              <a:spcAft>
                <a:spcPts val="600"/>
              </a:spcAft>
            </a:pPr>
            <a:r>
              <a:rPr lang="fr-FR" sz="2000" dirty="0">
                <a:solidFill>
                  <a:srgbClr val="000000"/>
                </a:solidFill>
                <a:latin typeface="Times New Roman" panose="02020603050405020304" pitchFamily="18" charset="0"/>
                <a:ea typeface="SimSun" panose="02010600030101010101" pitchFamily="2" charset="-122"/>
              </a:rPr>
              <a:t>Pour la mise en place du réseau d’assainissement d’une manière efficace et économique, certains  critères doivent être respectés :</a:t>
            </a:r>
            <a:endParaRPr lang="fr-FR" sz="2000" dirty="0">
              <a:latin typeface="Times New Roman" panose="02020603050405020304" pitchFamily="18" charset="0"/>
              <a:ea typeface="Times New Roman" panose="02020603050405020304" pitchFamily="18" charset="0"/>
            </a:endParaRPr>
          </a:p>
        </p:txBody>
      </p:sp>
      <p:sp>
        <p:nvSpPr>
          <p:cNvPr id="11" name="Rectangle 10"/>
          <p:cNvSpPr/>
          <p:nvPr/>
        </p:nvSpPr>
        <p:spPr>
          <a:xfrm>
            <a:off x="514264" y="2706668"/>
            <a:ext cx="10367749" cy="3247043"/>
          </a:xfrm>
          <a:prstGeom prst="rect">
            <a:avLst/>
          </a:prstGeom>
        </p:spPr>
        <p:txBody>
          <a:bodyPr wrap="square">
            <a:spAutoFit/>
          </a:bodyPr>
          <a:lstStyle/>
          <a:p>
            <a:pPr marL="342900" marR="4572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La topographie joue un rôle important, le sens  d’écoulement de réseau suit la pente du terrain.  </a:t>
            </a:r>
            <a:endParaRPr lang="fr-FR" sz="2000" dirty="0">
              <a:latin typeface="Times New Roman" panose="02020603050405020304" pitchFamily="18" charset="0"/>
              <a:ea typeface="Times New Roman" panose="02020603050405020304" pitchFamily="18" charset="0"/>
            </a:endParaRPr>
          </a:p>
          <a:p>
            <a:pPr marL="342900" marR="45720" lvl="0" indent="-342900">
              <a:lnSpc>
                <a:spcPct val="150000"/>
              </a:lnSpc>
              <a:spcBef>
                <a:spcPts val="300"/>
              </a:spcBef>
              <a:spcAft>
                <a:spcPts val="30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rPr>
              <a:t>La prise en considération du réseau d’assainissement existant.</a:t>
            </a: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Desservir  toute la zone avec un minimum de canalisations.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Prévoir le nombre de regards nécessaires.</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Choisir un emplacement adéquat par rapport aux autres réseaux. </a:t>
            </a:r>
            <a:endParaRPr lang="fr-FR" sz="20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tabLst>
                <a:tab pos="457200" algn="l"/>
              </a:tabLst>
            </a:pPr>
            <a:r>
              <a:rPr lang="fr-FR" sz="2000" dirty="0">
                <a:solidFill>
                  <a:srgbClr val="000000"/>
                </a:solidFill>
                <a:latin typeface="Times New Roman" panose="02020603050405020304" pitchFamily="18" charset="0"/>
                <a:ea typeface="SimSun" panose="02010600030101010101" pitchFamily="2" charset="-122"/>
              </a:rPr>
              <a:t>Suivre une pente qui satisfait l’</a:t>
            </a:r>
            <a:r>
              <a:rPr lang="fr-FR" sz="2000" dirty="0" err="1">
                <a:solidFill>
                  <a:srgbClr val="000000"/>
                </a:solidFill>
                <a:latin typeface="Times New Roman" panose="02020603050405020304" pitchFamily="18" charset="0"/>
                <a:ea typeface="SimSun" panose="02010600030101010101" pitchFamily="2" charset="-122"/>
              </a:rPr>
              <a:t>autocurage</a:t>
            </a:r>
            <a:r>
              <a:rPr lang="fr-FR" sz="2000" dirty="0">
                <a:solidFill>
                  <a:srgbClr val="000000"/>
                </a:solidFill>
                <a:latin typeface="Times New Roman" panose="02020603050405020304" pitchFamily="18" charset="0"/>
                <a:ea typeface="SimSun" panose="02010600030101010101" pitchFamily="2" charset="-122"/>
              </a:rPr>
              <a:t>.</a:t>
            </a:r>
            <a:endParaRPr lang="fr-FR" sz="2000" dirty="0">
              <a:latin typeface="Times New Roman" panose="02020603050405020304" pitchFamily="18" charset="0"/>
              <a:ea typeface="Times New Roman" panose="02020603050405020304" pitchFamily="18" charset="0"/>
            </a:endParaRPr>
          </a:p>
        </p:txBody>
      </p:sp>
      <p:sp>
        <p:nvSpPr>
          <p:cNvPr id="12" name="Rectangle 2"/>
          <p:cNvSpPr>
            <a:spLocks noChangeArrowheads="1"/>
          </p:cNvSpPr>
          <p:nvPr/>
        </p:nvSpPr>
        <p:spPr bwMode="auto">
          <a:xfrm>
            <a:off x="181970" y="5982564"/>
            <a:ext cx="118007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Low"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Pour faciliter les branchement des usagers, et prendre en compte l’autre réseau d’assainissement des eaux pluviales, il serait préférable de placer le réseau à 1.50 m de l’axe de la voirie.</a:t>
            </a:r>
            <a:endParaRPr kumimoji="0" lang="fr-FR" altLang="fr-FR"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181970" y="1398616"/>
            <a:ext cx="2270173" cy="400110"/>
          </a:xfrm>
          <a:prstGeom prst="rect">
            <a:avLst/>
          </a:prstGeom>
        </p:spPr>
        <p:txBody>
          <a:bodyPr wrap="none">
            <a:spAutoFit/>
          </a:bodyPr>
          <a:lstStyle/>
          <a:p>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TRACE EN PLAN</a:t>
            </a:r>
            <a:endParaRPr lang="fr-FR"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68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41541" y="795926"/>
            <a:ext cx="4913196" cy="400110"/>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TRACE EN  PLAN &amp; PROFIL EN LONG </a:t>
            </a:r>
          </a:p>
        </p:txBody>
      </p:sp>
      <p:sp>
        <p:nvSpPr>
          <p:cNvPr id="8" name="ZoneTexte 7"/>
          <p:cNvSpPr txBox="1"/>
          <p:nvPr/>
        </p:nvSpPr>
        <p:spPr>
          <a:xfrm>
            <a:off x="3598460" y="117959"/>
            <a:ext cx="4199358" cy="646331"/>
          </a:xfrm>
          <a:prstGeom prst="rect">
            <a:avLst/>
          </a:prstGeom>
          <a:solidFill>
            <a:srgbClr val="FFFF00"/>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ASSAINISSEMENT</a:t>
            </a:r>
            <a:endParaRPr lang="fr-FR" sz="11500" b="1" cap="small" dirty="0">
              <a:solidFill>
                <a:schemeClr val="tx1"/>
              </a:solidFill>
            </a:endParaRPr>
          </a:p>
        </p:txBody>
      </p:sp>
      <p:sp>
        <p:nvSpPr>
          <p:cNvPr id="9" name="Rectangle 8"/>
          <p:cNvSpPr/>
          <p:nvPr/>
        </p:nvSpPr>
        <p:spPr>
          <a:xfrm>
            <a:off x="285539" y="1455357"/>
            <a:ext cx="2430665" cy="400110"/>
          </a:xfrm>
          <a:prstGeom prst="rect">
            <a:avLst/>
          </a:prstGeom>
        </p:spPr>
        <p:txBody>
          <a:bodyPr wrap="none">
            <a:spAutoFit/>
          </a:bodyPr>
          <a:lstStyle/>
          <a:p>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PROFIL EN LONG </a:t>
            </a:r>
            <a:endParaRPr lang="fr-FR" sz="20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85539" y="2146424"/>
            <a:ext cx="10674977" cy="507831"/>
          </a:xfrm>
          <a:prstGeom prst="rect">
            <a:avLst/>
          </a:prstGeom>
        </p:spPr>
        <p:txBody>
          <a:bodyPr wrap="square">
            <a:spAutoFit/>
          </a:bodyPr>
          <a:lstStyle/>
          <a:p>
            <a:pPr marR="45720" algn="just">
              <a:lnSpc>
                <a:spcPct val="150000"/>
              </a:lnSpc>
            </a:pPr>
            <a:r>
              <a:rPr lang="fr-FR" sz="2000" dirty="0">
                <a:latin typeface="Times New Roman" panose="02020603050405020304" pitchFamily="18" charset="0"/>
                <a:ea typeface="Times New Roman" panose="02020603050405020304" pitchFamily="18" charset="0"/>
              </a:rPr>
              <a:t>Les profils en long du réseau d’assainissement des eaux usés doivent:</a:t>
            </a:r>
          </a:p>
        </p:txBody>
      </p:sp>
      <p:sp>
        <p:nvSpPr>
          <p:cNvPr id="11" name="Rectangle 1"/>
          <p:cNvSpPr>
            <a:spLocks noChangeArrowheads="1"/>
          </p:cNvSpPr>
          <p:nvPr/>
        </p:nvSpPr>
        <p:spPr bwMode="auto">
          <a:xfrm>
            <a:off x="149061" y="2803137"/>
            <a:ext cx="11724491"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gn="justLow" defTabSz="914400" rtl="0" eaLnBrk="0" fontAlgn="base" latinLnBrk="0" hangingPunct="0">
              <a:lnSpc>
                <a:spcPct val="200000"/>
              </a:lnSpc>
              <a:spcBef>
                <a:spcPct val="0"/>
              </a:spcBef>
              <a:spcAft>
                <a:spcPct val="0"/>
              </a:spcAft>
              <a:buClrTx/>
              <a:buSzPct val="150000"/>
              <a:buFont typeface="Arial" panose="020B0604020202020204" pitchFamily="34" charset="0"/>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Avoir une profondeur permettant d’éviter sous l’effet des charges roulante tout risque d’écrasement des conduites.</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Low" defTabSz="914400" rtl="0" eaLnBrk="0" fontAlgn="base" latinLnBrk="0" hangingPunct="0">
              <a:lnSpc>
                <a:spcPct val="200000"/>
              </a:lnSpc>
              <a:spcBef>
                <a:spcPct val="0"/>
              </a:spcBef>
              <a:spcAft>
                <a:spcPct val="0"/>
              </a:spcAft>
              <a:buClrTx/>
              <a:buSzPct val="150000"/>
              <a:buFont typeface="Arial" panose="020B0604020202020204" pitchFamily="34" charset="0"/>
              <a:buChar char="•"/>
              <a:tabLst>
                <a:tab pos="457200" algn="l"/>
              </a:tabLst>
            </a:pPr>
            <a:r>
              <a:rPr lang="fr-FR" altLang="fr-FR" sz="2000" dirty="0">
                <a:latin typeface="Times New Roman" panose="02020603050405020304" pitchFamily="18" charset="0"/>
                <a:ea typeface="Times New Roman" panose="02020603050405020304" pitchFamily="18" charset="0"/>
                <a:cs typeface="Times New Roman" panose="02020603050405020304" pitchFamily="18" charset="0"/>
              </a:rPr>
              <a:t>Avoir une pente comprise entre 0.3% et 5%.</a:t>
            </a:r>
          </a:p>
          <a:p>
            <a:pPr marL="342900" marR="0" lvl="0" indent="-342900" algn="justLow" defTabSz="914400" rtl="0" eaLnBrk="0" fontAlgn="base" latinLnBrk="0" hangingPunct="0">
              <a:lnSpc>
                <a:spcPct val="200000"/>
              </a:lnSpc>
              <a:spcBef>
                <a:spcPct val="0"/>
              </a:spcBef>
              <a:spcAft>
                <a:spcPct val="0"/>
              </a:spcAft>
              <a:buClrTx/>
              <a:buSzPct val="150000"/>
              <a:buFont typeface="Arial" panose="020B0604020202020204" pitchFamily="34" charset="0"/>
              <a:buChar char="•"/>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Prendre en compte l’intersection avec les autres réseaux (réseau d’assainissement des eaux pluvial, réseau </a:t>
            </a:r>
          </a:p>
          <a:p>
            <a:pPr marR="0" lvl="0" algn="justLow" defTabSz="914400" rtl="0" eaLnBrk="0" fontAlgn="base" latinLnBrk="0" hangingPunct="0">
              <a:lnSpc>
                <a:spcPct val="200000"/>
              </a:lnSpc>
              <a:spcBef>
                <a:spcPct val="0"/>
              </a:spcBef>
              <a:spcAft>
                <a:spcPct val="0"/>
              </a:spcAft>
              <a:buClrTx/>
              <a:buSzPct val="150000"/>
              <a:tabLst>
                <a:tab pos="457200" algn="l"/>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 AEP).</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4457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1204</Words>
  <Application>Microsoft Office PowerPoint</Application>
  <PresentationFormat>Grand écran</PresentationFormat>
  <Paragraphs>145</Paragraphs>
  <Slides>17</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6" baseType="lpstr">
      <vt:lpstr>Arial</vt:lpstr>
      <vt:lpstr>Calibri</vt:lpstr>
      <vt:lpstr>Calibri Light</vt:lpstr>
      <vt:lpstr>Cambria Math</vt:lpstr>
      <vt:lpstr>Symbol</vt:lpstr>
      <vt:lpstr>Times New Roman</vt:lpstr>
      <vt:lpstr>Wingdings</vt:lpstr>
      <vt:lpstr>Thème Office</vt:lpstr>
      <vt:lpstr>Equation.DSMT4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Nyrhu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BOUNACEUR SOUFIANE</cp:lastModifiedBy>
  <cp:revision>200</cp:revision>
  <dcterms:created xsi:type="dcterms:W3CDTF">2018-10-20T16:39:08Z</dcterms:created>
  <dcterms:modified xsi:type="dcterms:W3CDTF">2025-05-03T21:18:58Z</dcterms:modified>
</cp:coreProperties>
</file>