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6" r:id="rId4"/>
    <p:sldId id="317" r:id="rId5"/>
    <p:sldId id="292" r:id="rId6"/>
    <p:sldId id="267" r:id="rId7"/>
    <p:sldId id="318" r:id="rId8"/>
    <p:sldId id="259" r:id="rId9"/>
    <p:sldId id="280" r:id="rId10"/>
    <p:sldId id="320" r:id="rId11"/>
    <p:sldId id="290" r:id="rId12"/>
    <p:sldId id="319" r:id="rId13"/>
    <p:sldId id="293" r:id="rId14"/>
    <p:sldId id="294" r:id="rId15"/>
    <p:sldId id="315" r:id="rId16"/>
    <p:sldId id="295" r:id="rId17"/>
    <p:sldId id="321" r:id="rId18"/>
    <p:sldId id="301" r:id="rId19"/>
    <p:sldId id="322" r:id="rId20"/>
    <p:sldId id="296" r:id="rId21"/>
    <p:sldId id="298" r:id="rId22"/>
    <p:sldId id="300" r:id="rId23"/>
    <p:sldId id="309" r:id="rId24"/>
    <p:sldId id="323" r:id="rId25"/>
    <p:sldId id="311" r:id="rId26"/>
    <p:sldId id="32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6" d="100"/>
          <a:sy n="96" d="100"/>
        </p:scale>
        <p:origin x="18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12/26/2023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684212" y="685799"/>
            <a:ext cx="8001000" cy="297180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mtClean="0"/>
              <a:t>control system and regularization</a:t>
            </a:r>
            <a:endParaRPr lang="fr-FR" dirty="0"/>
          </a:p>
        </p:txBody>
      </p:sp>
      <p:sp>
        <p:nvSpPr>
          <p:cNvPr id="8" name="Sous-titre 2"/>
          <p:cNvSpPr txBox="1">
            <a:spLocks/>
          </p:cNvSpPr>
          <p:nvPr/>
        </p:nvSpPr>
        <p:spPr>
          <a:xfrm>
            <a:off x="684212" y="3843867"/>
            <a:ext cx="6400800" cy="194733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fr-FR" smtClean="0"/>
              <a:t>BE521 _ L3</a:t>
            </a:r>
          </a:p>
          <a:p>
            <a:endParaRPr lang="fr-FR" smtClean="0"/>
          </a:p>
          <a:p>
            <a:r>
              <a:rPr lang="fr-FR" smtClean="0"/>
              <a:t>Produced by:</a:t>
            </a:r>
          </a:p>
          <a:p>
            <a:r>
              <a:rPr lang="fr-FR" smtClean="0"/>
              <a:t>Mme Iles Amel</a:t>
            </a:r>
            <a:endParaRPr lang="fr-FR" dirty="0"/>
          </a:p>
        </p:txBody>
      </p:sp>
      <p:sp>
        <p:nvSpPr>
          <p:cNvPr id="9" name="Rectangle 8"/>
          <p:cNvSpPr/>
          <p:nvPr/>
        </p:nvSpPr>
        <p:spPr>
          <a:xfrm>
            <a:off x="5533670" y="396010"/>
            <a:ext cx="5423280" cy="92333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fr-FR" sz="54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latin typeface="Times New Roman" pitchFamily="18" charset="0"/>
                <a:cs typeface="Times New Roman" pitchFamily="18" charset="0"/>
              </a:rPr>
              <a:t> </a:t>
            </a:r>
            <a:r>
              <a:rPr lang="ar-SA" sz="54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latin typeface="Times New Roman" pitchFamily="18" charset="0"/>
                <a:cs typeface="Times New Roman" pitchFamily="18" charset="0"/>
              </a:rPr>
              <a:t>بسم الله الرحمن الرحيم</a:t>
            </a:r>
            <a:endParaRPr lang="fr-FR" sz="54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789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3697" y="1758386"/>
            <a:ext cx="6096000" cy="369332"/>
          </a:xfrm>
          <a:prstGeom prst="rect">
            <a:avLst/>
          </a:prstGeom>
        </p:spPr>
        <p:txBody>
          <a:bodyPr>
            <a:spAutoFit/>
          </a:bodyPr>
          <a:lstStyle/>
          <a:p>
            <a:endParaRPr lang="fr-FR" dirty="0"/>
          </a:p>
        </p:txBody>
      </p:sp>
      <mc:AlternateContent xmlns:mc="http://schemas.openxmlformats.org/markup-compatibility/2006" xmlns:a14="http://schemas.microsoft.com/office/drawing/2010/main">
        <mc:Choice Requires="a14">
          <p:sp>
            <p:nvSpPr>
              <p:cNvPr id="12" name="Rectangle 11"/>
              <p:cNvSpPr/>
              <p:nvPr/>
            </p:nvSpPr>
            <p:spPr>
              <a:xfrm>
                <a:off x="598026" y="98444"/>
                <a:ext cx="10683433" cy="6435095"/>
              </a:xfrm>
              <a:prstGeom prst="rect">
                <a:avLst/>
              </a:prstGeom>
            </p:spPr>
            <p:txBody>
              <a:bodyPr wrap="square">
                <a:spAutoFit/>
              </a:bodyPr>
              <a:lstStyle/>
              <a:p>
                <a:endParaRPr lang="en-US" dirty="0"/>
              </a:p>
              <a:p>
                <a:pPr marL="285750" indent="-285750">
                  <a:buFont typeface="Arial" panose="020B0604020202020204" pitchFamily="34" charset="0"/>
                  <a:buChar char="•"/>
                </a:pPr>
                <a:r>
                  <a:rPr lang="en-US" dirty="0" smtClean="0"/>
                  <a:t>For </a:t>
                </a:r>
                <a:r>
                  <a:rPr lang="en-US" dirty="0"/>
                  <a:t>a </a:t>
                </a:r>
                <a:r>
                  <a:rPr lang="en-US" b="1" dirty="0" smtClean="0">
                    <a:solidFill>
                      <a:schemeClr val="bg1"/>
                    </a:solidFill>
                  </a:rPr>
                  <a:t>Ramp </a:t>
                </a:r>
                <a:r>
                  <a:rPr lang="en-US" b="1" dirty="0">
                    <a:solidFill>
                      <a:schemeClr val="bg1"/>
                    </a:solidFill>
                  </a:rPr>
                  <a:t>input</a:t>
                </a:r>
                <a:r>
                  <a:rPr lang="en-US" dirty="0"/>
                  <a:t> R(p)=</a:t>
                </a:r>
                <a14:m>
                  <m:oMath xmlns:m="http://schemas.openxmlformats.org/officeDocument/2006/math">
                    <m:f>
                      <m:fPr>
                        <m:ctrlPr>
                          <a:rPr lang="en-US" i="1">
                            <a:latin typeface="Cambria Math" panose="02040503050406030204" pitchFamily="18" charset="0"/>
                          </a:rPr>
                        </m:ctrlPr>
                      </m:fPr>
                      <m:num>
                        <m:r>
                          <a:rPr lang="fr-FR" i="1">
                            <a:latin typeface="Cambria Math" panose="02040503050406030204" pitchFamily="18" charset="0"/>
                          </a:rPr>
                          <m:t>1</m:t>
                        </m:r>
                      </m:num>
                      <m:den>
                        <m:sSup>
                          <m:sSupPr>
                            <m:ctrlPr>
                              <a:rPr lang="fr-FR" i="1" smtClean="0">
                                <a:latin typeface="Cambria Math" panose="02040503050406030204" pitchFamily="18" charset="0"/>
                              </a:rPr>
                            </m:ctrlPr>
                          </m:sSupPr>
                          <m:e>
                            <m:r>
                              <a:rPr lang="fr-FR" i="1">
                                <a:latin typeface="Cambria Math" panose="02040503050406030204" pitchFamily="18" charset="0"/>
                              </a:rPr>
                              <m:t>𝑝</m:t>
                            </m:r>
                          </m:e>
                          <m:sup>
                            <m:r>
                              <a:rPr lang="fr-FR" b="0" i="1" smtClean="0">
                                <a:latin typeface="Cambria Math" panose="02040503050406030204" pitchFamily="18" charset="0"/>
                              </a:rPr>
                              <m:t>2</m:t>
                            </m:r>
                          </m:sup>
                        </m:sSup>
                      </m:den>
                    </m:f>
                  </m:oMath>
                </a14:m>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To have zero steady state error</a:t>
                </a:r>
                <a:endParaRPr lang="en-US" dirty="0" smtClean="0"/>
              </a:p>
              <a:p>
                <a:pPr/>
                <a14:m>
                  <m:oMathPara xmlns:m="http://schemas.openxmlformats.org/officeDocument/2006/math">
                    <m:oMathParaPr>
                      <m:jc m:val="centerGroup"/>
                    </m:oMathParaPr>
                    <m:oMath xmlns:m="http://schemas.openxmlformats.org/officeDocument/2006/math">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𝑝𝐺</m:t>
                          </m:r>
                          <m:d>
                            <m:dPr>
                              <m:ctrlPr>
                                <a:rPr lang="fr-FR" i="1">
                                  <a:solidFill>
                                    <a:schemeClr val="bg1"/>
                                  </a:solidFill>
                                  <a:latin typeface="Cambria Math" panose="02040503050406030204" pitchFamily="18" charset="0"/>
                                  <a:ea typeface="Cambria Math" panose="02040503050406030204" pitchFamily="18" charset="0"/>
                                </a:rPr>
                              </m:ctrlPr>
                            </m:dPr>
                            <m:e>
                              <m:r>
                                <a:rPr lang="fr-FR" i="1">
                                  <a:solidFill>
                                    <a:schemeClr val="bg1"/>
                                  </a:solidFill>
                                  <a:latin typeface="Cambria Math" panose="02040503050406030204" pitchFamily="18" charset="0"/>
                                  <a:ea typeface="Cambria Math" panose="02040503050406030204" pitchFamily="18" charset="0"/>
                                </a:rPr>
                                <m:t>𝑝</m:t>
                              </m:r>
                            </m:e>
                          </m:d>
                          <m:r>
                            <a:rPr lang="fr-FR" b="0" i="1" smtClean="0">
                              <a:solidFill>
                                <a:schemeClr val="bg1"/>
                              </a:solidFill>
                              <a:latin typeface="Cambria Math" panose="02040503050406030204" pitchFamily="18" charset="0"/>
                              <a:ea typeface="Cambria Math" panose="02040503050406030204" pitchFamily="18" charset="0"/>
                            </a:rPr>
                            <m:t>=</m:t>
                          </m:r>
                          <m:r>
                            <a:rPr lang="fr-FR" i="1" smtClean="0">
                              <a:solidFill>
                                <a:schemeClr val="bg1"/>
                              </a:solidFill>
                              <a:latin typeface="Cambria Math" panose="02040503050406030204" pitchFamily="18" charset="0"/>
                              <a:ea typeface="Cambria Math" panose="02040503050406030204" pitchFamily="18" charset="0"/>
                            </a:rPr>
                            <m:t>∞</m:t>
                          </m:r>
                        </m:e>
                      </m:func>
                    </m:oMath>
                  </m:oMathPara>
                </a14:m>
                <a:endParaRPr lang="en-US" dirty="0" smtClean="0"/>
              </a:p>
              <a:p>
                <a:pPr marL="0" lvl="2"/>
                <a:endParaRPr lang="en-US" dirty="0" smtClean="0"/>
              </a:p>
              <a:p>
                <a:pPr marL="0" lvl="2"/>
                <a:r>
                  <a:rPr lang="en-US" dirty="0" smtClean="0"/>
                  <a:t>		Which </a:t>
                </a:r>
                <a:r>
                  <a:rPr lang="en-US" dirty="0"/>
                  <a:t>implies G(p) must take at least </a:t>
                </a:r>
                <a:r>
                  <a:rPr lang="en-US" dirty="0" smtClean="0"/>
                  <a:t>two </a:t>
                </a:r>
                <a:r>
                  <a:rPr lang="en-US" dirty="0"/>
                  <a:t>pure integrator</a:t>
                </a:r>
                <a:r>
                  <a:rPr lang="en-US" dirty="0" smtClean="0"/>
                  <a:t>!</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For </a:t>
                </a:r>
                <a:r>
                  <a:rPr lang="en-US" dirty="0"/>
                  <a:t>a </a:t>
                </a:r>
                <a:r>
                  <a:rPr lang="en-US" b="1" dirty="0" smtClean="0">
                    <a:solidFill>
                      <a:schemeClr val="bg1"/>
                    </a:solidFill>
                  </a:rPr>
                  <a:t>parabolic </a:t>
                </a:r>
                <a:r>
                  <a:rPr lang="en-US" b="1" dirty="0">
                    <a:solidFill>
                      <a:schemeClr val="bg1"/>
                    </a:solidFill>
                  </a:rPr>
                  <a:t>input</a:t>
                </a:r>
                <a:r>
                  <a:rPr lang="en-US" dirty="0"/>
                  <a:t> R(p)=</a:t>
                </a:r>
                <a14:m>
                  <m:oMath xmlns:m="http://schemas.openxmlformats.org/officeDocument/2006/math">
                    <m:f>
                      <m:fPr>
                        <m:ctrlPr>
                          <a:rPr lang="en-US" i="1">
                            <a:latin typeface="Cambria Math" panose="02040503050406030204" pitchFamily="18" charset="0"/>
                          </a:rPr>
                        </m:ctrlPr>
                      </m:fPr>
                      <m:num>
                        <m:r>
                          <a:rPr lang="fr-FR" i="1">
                            <a:latin typeface="Cambria Math" panose="02040503050406030204" pitchFamily="18" charset="0"/>
                          </a:rPr>
                          <m:t>1</m:t>
                        </m:r>
                      </m:num>
                      <m:den>
                        <m:sSup>
                          <m:sSupPr>
                            <m:ctrlPr>
                              <a:rPr lang="fr-FR" i="1">
                                <a:latin typeface="Cambria Math" panose="02040503050406030204" pitchFamily="18" charset="0"/>
                              </a:rPr>
                            </m:ctrlPr>
                          </m:sSupPr>
                          <m:e>
                            <m:r>
                              <a:rPr lang="fr-FR" i="1">
                                <a:latin typeface="Cambria Math" panose="02040503050406030204" pitchFamily="18" charset="0"/>
                              </a:rPr>
                              <m:t>𝑝</m:t>
                            </m:r>
                          </m:e>
                          <m:sup>
                            <m:r>
                              <a:rPr lang="fr-FR" b="0" i="1" smtClean="0">
                                <a:latin typeface="Cambria Math" panose="02040503050406030204" pitchFamily="18" charset="0"/>
                              </a:rPr>
                              <m:t>3</m:t>
                            </m:r>
                          </m:sup>
                        </m:sSup>
                      </m:den>
                    </m:f>
                  </m:oMath>
                </a14:m>
                <a:endParaRPr lang="fr-FR" dirty="0" smtClean="0"/>
              </a:p>
              <a:p>
                <a:pPr marL="285750" indent="-285750">
                  <a:buFont typeface="Arial" panose="020B0604020202020204" pitchFamily="34" charset="0"/>
                  <a:buChar char="•"/>
                </a:pPr>
                <a:endParaRPr lang="fr-FR" dirty="0"/>
              </a:p>
              <a:p>
                <a:endParaRPr lang="en-US" dirty="0" smtClean="0"/>
              </a:p>
              <a:p>
                <a:r>
                  <a:rPr lang="en-US" dirty="0" smtClean="0"/>
                  <a:t>To </a:t>
                </a:r>
                <a:r>
                  <a:rPr lang="en-US" dirty="0"/>
                  <a:t>have zero steady state </a:t>
                </a:r>
                <a:r>
                  <a:rPr lang="en-US" dirty="0" smtClean="0"/>
                  <a:t>error</a:t>
                </a:r>
              </a:p>
              <a:p>
                <a:endParaRPr lang="fr-FR" i="1" dirty="0" smtClean="0">
                  <a:solidFill>
                    <a:schemeClr val="bg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sSup>
                            <m:sSupPr>
                              <m:ctrlPr>
                                <a:rPr lang="fr-FR" i="1">
                                  <a:solidFill>
                                    <a:schemeClr val="bg1"/>
                                  </a:solidFill>
                                  <a:latin typeface="Cambria Math" panose="02040503050406030204" pitchFamily="18" charset="0"/>
                                  <a:ea typeface="Cambria Math" panose="02040503050406030204" pitchFamily="18" charset="0"/>
                                </a:rPr>
                              </m:ctrlPr>
                            </m:sSupPr>
                            <m:e>
                              <m:r>
                                <a:rPr lang="fr-FR" i="1">
                                  <a:solidFill>
                                    <a:schemeClr val="bg1"/>
                                  </a:solidFill>
                                  <a:latin typeface="Cambria Math" panose="02040503050406030204" pitchFamily="18" charset="0"/>
                                  <a:ea typeface="Cambria Math" panose="02040503050406030204" pitchFamily="18" charset="0"/>
                                </a:rPr>
                                <m:t>𝑝</m:t>
                              </m:r>
                            </m:e>
                            <m:sup>
                              <m:r>
                                <a:rPr lang="fr-FR" i="1">
                                  <a:solidFill>
                                    <a:schemeClr val="bg1"/>
                                  </a:solidFill>
                                  <a:latin typeface="Cambria Math" panose="02040503050406030204" pitchFamily="18" charset="0"/>
                                  <a:ea typeface="Cambria Math" panose="02040503050406030204" pitchFamily="18" charset="0"/>
                                </a:rPr>
                                <m:t>2</m:t>
                              </m:r>
                            </m:sup>
                          </m:sSup>
                          <m:r>
                            <a:rPr lang="fr-FR" i="1">
                              <a:solidFill>
                                <a:schemeClr val="bg1"/>
                              </a:solidFill>
                              <a:latin typeface="Cambria Math" panose="02040503050406030204" pitchFamily="18" charset="0"/>
                              <a:ea typeface="Cambria Math" panose="02040503050406030204" pitchFamily="18" charset="0"/>
                            </a:rPr>
                            <m:t>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oMath>
                  </m:oMathPara>
                </a14:m>
                <a:endParaRPr lang="en-US" dirty="0"/>
              </a:p>
              <a:p>
                <a:pPr marL="0" lvl="2"/>
                <a:endParaRPr lang="en-US" dirty="0" smtClean="0"/>
              </a:p>
              <a:p>
                <a:pPr marL="0" lvl="2"/>
                <a:r>
                  <a:rPr lang="en-US" dirty="0"/>
                  <a:t>	</a:t>
                </a:r>
                <a:r>
                  <a:rPr lang="en-US" dirty="0" smtClean="0"/>
                  <a:t>	Which </a:t>
                </a:r>
                <a:r>
                  <a:rPr lang="en-US" dirty="0"/>
                  <a:t>implies G(p) must take at least </a:t>
                </a:r>
                <a:r>
                  <a:rPr lang="en-US" dirty="0" smtClean="0"/>
                  <a:t>three </a:t>
                </a:r>
                <a:r>
                  <a:rPr lang="en-US" dirty="0"/>
                  <a:t>pure integrator</a:t>
                </a:r>
                <a:r>
                  <a:rPr lang="en-US" dirty="0" smtClean="0"/>
                  <a:t>!</a:t>
                </a:r>
                <a:endParaRPr lang="fr-FR" dirty="0"/>
              </a:p>
              <a:p>
                <a:r>
                  <a:rPr lang="fr-FR" dirty="0">
                    <a:solidFill>
                      <a:schemeClr val="bg1"/>
                    </a:solidFill>
                  </a:rPr>
                  <a:t> </a:t>
                </a:r>
                <a:endParaRPr lang="fr-FR" dirty="0"/>
              </a:p>
            </p:txBody>
          </p:sp>
        </mc:Choice>
        <mc:Fallback xmlns="">
          <p:sp>
            <p:nvSpPr>
              <p:cNvPr id="12" name="Rectangle 11"/>
              <p:cNvSpPr>
                <a:spLocks noRot="1" noChangeAspect="1" noMove="1" noResize="1" noEditPoints="1" noAdjustHandles="1" noChangeArrowheads="1" noChangeShapeType="1" noTextEdit="1"/>
              </p:cNvSpPr>
              <p:nvPr/>
            </p:nvSpPr>
            <p:spPr>
              <a:xfrm>
                <a:off x="598026" y="98444"/>
                <a:ext cx="10683433" cy="6435095"/>
              </a:xfrm>
              <a:prstGeom prst="rect">
                <a:avLst/>
              </a:prstGeom>
              <a:blipFill>
                <a:blip r:embed="rId2"/>
                <a:stretch>
                  <a:fillRect l="-45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945544" y="868655"/>
                <a:ext cx="5564665" cy="889731"/>
              </a:xfrm>
              <a:prstGeom prst="rect">
                <a:avLst/>
              </a:prstGeom>
            </p:spPr>
            <p:txBody>
              <a:bodyPr wrap="none">
                <a:spAutoFit/>
              </a:bodyPr>
              <a:lstStyle/>
              <a:p>
                <a:r>
                  <a:rPr lang="fr-FR" sz="2400" dirty="0" smtClean="0">
                    <a:solidFill>
                      <a:schemeClr val="bg1"/>
                    </a:solidFill>
                  </a:rPr>
                  <a:t>e</a:t>
                </a:r>
                <a:r>
                  <a:rPr lang="fr-FR" sz="2400" dirty="0">
                    <a:solidFill>
                      <a:schemeClr val="bg1"/>
                    </a:solidFill>
                  </a:rPr>
                  <a:t>(∞)</a:t>
                </a:r>
                <a14:m>
                  <m:oMath xmlns:m="http://schemas.openxmlformats.org/officeDocument/2006/math">
                    <m:r>
                      <a:rPr lang="fr-FR" sz="2400" i="1">
                        <a:solidFill>
                          <a:schemeClr val="bg1"/>
                        </a:solidFill>
                        <a:latin typeface="Cambria Math" panose="02040503050406030204" pitchFamily="18" charset="0"/>
                        <a:ea typeface="Cambria Math" panose="02040503050406030204" pitchFamily="18" charset="0"/>
                      </a:rPr>
                      <m:t>=</m:t>
                    </m:r>
                    <m:func>
                      <m:funcPr>
                        <m:ctrlPr>
                          <a:rPr lang="en-US" sz="2400" i="1">
                            <a:solidFill>
                              <a:schemeClr val="bg1"/>
                            </a:solidFill>
                            <a:latin typeface="Cambria Math" panose="02040503050406030204" pitchFamily="18" charset="0"/>
                            <a:ea typeface="Cambria Math" panose="02040503050406030204" pitchFamily="18" charset="0"/>
                          </a:rPr>
                        </m:ctrlPr>
                      </m:funcPr>
                      <m:fName>
                        <m:limLow>
                          <m:limLowPr>
                            <m:ctrlPr>
                              <a:rPr lang="en-US" sz="2400" i="1">
                                <a:solidFill>
                                  <a:schemeClr val="bg1"/>
                                </a:solidFill>
                                <a:latin typeface="Cambria Math" panose="02040503050406030204" pitchFamily="18" charset="0"/>
                                <a:ea typeface="Cambria Math" panose="02040503050406030204" pitchFamily="18" charset="0"/>
                              </a:rPr>
                            </m:ctrlPr>
                          </m:limLowPr>
                          <m:e>
                            <m:r>
                              <m:rPr>
                                <m:sty m:val="p"/>
                              </m:rPr>
                              <a:rPr lang="en-US" sz="2400">
                                <a:solidFill>
                                  <a:schemeClr val="bg1"/>
                                </a:solidFill>
                                <a:latin typeface="Cambria Math" panose="02040503050406030204" pitchFamily="18" charset="0"/>
                                <a:ea typeface="Cambria Math" panose="02040503050406030204" pitchFamily="18" charset="0"/>
                              </a:rPr>
                              <m:t>lim</m:t>
                            </m:r>
                          </m:e>
                          <m:lim>
                            <m:r>
                              <a:rPr lang="fr-FR" sz="2400" i="1">
                                <a:solidFill>
                                  <a:schemeClr val="bg1"/>
                                </a:solidFill>
                                <a:latin typeface="Cambria Math" panose="02040503050406030204" pitchFamily="18" charset="0"/>
                                <a:ea typeface="Cambria Math" panose="02040503050406030204" pitchFamily="18" charset="0"/>
                              </a:rPr>
                              <m:t>𝑝</m:t>
                            </m:r>
                            <m:r>
                              <a:rPr lang="fr-FR" sz="2400" i="1">
                                <a:solidFill>
                                  <a:schemeClr val="bg1"/>
                                </a:solidFill>
                                <a:latin typeface="Cambria Math" panose="02040503050406030204" pitchFamily="18" charset="0"/>
                                <a:ea typeface="Cambria Math" panose="02040503050406030204" pitchFamily="18" charset="0"/>
                              </a:rPr>
                              <m:t>→0</m:t>
                            </m:r>
                          </m:lim>
                        </m:limLow>
                      </m:fName>
                      <m:e>
                        <m:r>
                          <a:rPr lang="fr-FR" sz="2400" i="1">
                            <a:solidFill>
                              <a:schemeClr val="bg1"/>
                            </a:solidFill>
                            <a:latin typeface="Cambria Math" panose="02040503050406030204" pitchFamily="18" charset="0"/>
                            <a:ea typeface="Cambria Math" panose="02040503050406030204" pitchFamily="18" charset="0"/>
                          </a:rPr>
                          <m:t>𝑝𝐸</m:t>
                        </m:r>
                        <m:r>
                          <a:rPr lang="fr-FR" sz="2400" i="1">
                            <a:solidFill>
                              <a:schemeClr val="bg1"/>
                            </a:solidFill>
                            <a:latin typeface="Cambria Math" panose="02040503050406030204" pitchFamily="18" charset="0"/>
                            <a:ea typeface="Cambria Math" panose="02040503050406030204" pitchFamily="18" charset="0"/>
                          </a:rPr>
                          <m:t>(</m:t>
                        </m:r>
                        <m:r>
                          <a:rPr lang="fr-FR" sz="2400" i="1">
                            <a:solidFill>
                              <a:schemeClr val="bg1"/>
                            </a:solidFill>
                            <a:latin typeface="Cambria Math" panose="02040503050406030204" pitchFamily="18" charset="0"/>
                            <a:ea typeface="Cambria Math" panose="02040503050406030204" pitchFamily="18" charset="0"/>
                          </a:rPr>
                          <m:t>𝑝</m:t>
                        </m:r>
                        <m:r>
                          <a:rPr lang="fr-FR" sz="2400" i="1">
                            <a:solidFill>
                              <a:schemeClr val="bg1"/>
                            </a:solidFill>
                            <a:latin typeface="Cambria Math" panose="02040503050406030204" pitchFamily="18" charset="0"/>
                            <a:ea typeface="Cambria Math" panose="02040503050406030204" pitchFamily="18" charset="0"/>
                          </a:rPr>
                          <m:t>)</m:t>
                        </m:r>
                      </m:e>
                    </m:func>
                  </m:oMath>
                </a14:m>
                <a:r>
                  <a:rPr lang="fr-FR" sz="2400" dirty="0">
                    <a:solidFill>
                      <a:schemeClr val="bg1"/>
                    </a:solidFill>
                  </a:rPr>
                  <a:t>=</a:t>
                </a:r>
                <a14:m>
                  <m:oMath xmlns:m="http://schemas.openxmlformats.org/officeDocument/2006/math">
                    <m:limLow>
                      <m:limLowPr>
                        <m:ctrlPr>
                          <a:rPr lang="en-US" sz="2400" i="1">
                            <a:solidFill>
                              <a:schemeClr val="bg1"/>
                            </a:solidFill>
                            <a:latin typeface="Cambria Math" panose="02040503050406030204" pitchFamily="18" charset="0"/>
                            <a:ea typeface="Cambria Math" panose="02040503050406030204" pitchFamily="18" charset="0"/>
                          </a:rPr>
                        </m:ctrlPr>
                      </m:limLowPr>
                      <m:e>
                        <m:r>
                          <m:rPr>
                            <m:sty m:val="p"/>
                          </m:rPr>
                          <a:rPr lang="en-US" sz="2400">
                            <a:solidFill>
                              <a:schemeClr val="bg1"/>
                            </a:solidFill>
                            <a:latin typeface="Cambria Math" panose="02040503050406030204" pitchFamily="18" charset="0"/>
                            <a:ea typeface="Cambria Math" panose="02040503050406030204" pitchFamily="18" charset="0"/>
                          </a:rPr>
                          <m:t>lim</m:t>
                        </m:r>
                      </m:e>
                      <m:lim>
                        <m:r>
                          <a:rPr lang="fr-FR" sz="2400" i="1">
                            <a:solidFill>
                              <a:schemeClr val="bg1"/>
                            </a:solidFill>
                            <a:latin typeface="Cambria Math" panose="02040503050406030204" pitchFamily="18" charset="0"/>
                            <a:ea typeface="Cambria Math" panose="02040503050406030204" pitchFamily="18" charset="0"/>
                          </a:rPr>
                          <m:t>𝑝</m:t>
                        </m:r>
                        <m:r>
                          <a:rPr lang="fr-FR" sz="2400" i="1">
                            <a:solidFill>
                              <a:schemeClr val="bg1"/>
                            </a:solidFill>
                            <a:latin typeface="Cambria Math" panose="02040503050406030204" pitchFamily="18" charset="0"/>
                            <a:ea typeface="Cambria Math" panose="02040503050406030204" pitchFamily="18" charset="0"/>
                          </a:rPr>
                          <m:t>→0</m:t>
                        </m:r>
                      </m:lim>
                    </m:limLow>
                    <m:f>
                      <m:fPr>
                        <m:ctrlPr>
                          <a:rPr lang="fr-FR" sz="2400" i="1">
                            <a:solidFill>
                              <a:schemeClr val="bg1"/>
                            </a:solidFill>
                            <a:latin typeface="Cambria Math" panose="02040503050406030204" pitchFamily="18" charset="0"/>
                            <a:ea typeface="Cambria Math" panose="02040503050406030204" pitchFamily="18" charset="0"/>
                          </a:rPr>
                        </m:ctrlPr>
                      </m:fPr>
                      <m:num>
                        <m:r>
                          <a:rPr lang="fr-FR" sz="2400" i="1">
                            <a:solidFill>
                              <a:schemeClr val="bg1"/>
                            </a:solidFill>
                            <a:latin typeface="Cambria Math" panose="02040503050406030204" pitchFamily="18" charset="0"/>
                            <a:ea typeface="Cambria Math" panose="02040503050406030204" pitchFamily="18" charset="0"/>
                          </a:rPr>
                          <m:t>𝑝</m:t>
                        </m:r>
                        <m:r>
                          <a:rPr lang="fr-FR" sz="2400" i="1">
                            <a:solidFill>
                              <a:schemeClr val="bg1"/>
                            </a:solidFill>
                            <a:latin typeface="Cambria Math" panose="02040503050406030204" pitchFamily="18" charset="0"/>
                            <a:ea typeface="Cambria Math" panose="02040503050406030204" pitchFamily="18" charset="0"/>
                          </a:rPr>
                          <m:t>(</m:t>
                        </m:r>
                        <m:f>
                          <m:fPr>
                            <m:ctrlPr>
                              <a:rPr lang="en-US" sz="2400" i="1">
                                <a:solidFill>
                                  <a:schemeClr val="bg1"/>
                                </a:solidFill>
                                <a:latin typeface="Cambria Math" panose="02040503050406030204" pitchFamily="18" charset="0"/>
                              </a:rPr>
                            </m:ctrlPr>
                          </m:fPr>
                          <m:num>
                            <m:r>
                              <a:rPr lang="fr-FR" sz="2400" i="1">
                                <a:solidFill>
                                  <a:schemeClr val="bg1"/>
                                </a:solidFill>
                                <a:latin typeface="Cambria Math" panose="02040503050406030204" pitchFamily="18" charset="0"/>
                              </a:rPr>
                              <m:t>1</m:t>
                            </m:r>
                          </m:num>
                          <m:den>
                            <m:sSup>
                              <m:sSupPr>
                                <m:ctrlPr>
                                  <a:rPr lang="fr-FR" sz="2400" i="1">
                                    <a:solidFill>
                                      <a:schemeClr val="bg1"/>
                                    </a:solidFill>
                                    <a:latin typeface="Cambria Math" panose="02040503050406030204" pitchFamily="18" charset="0"/>
                                  </a:rPr>
                                </m:ctrlPr>
                              </m:sSupPr>
                              <m:e>
                                <m:r>
                                  <a:rPr lang="fr-FR" sz="2400" i="1">
                                    <a:solidFill>
                                      <a:schemeClr val="bg1"/>
                                    </a:solidFill>
                                    <a:latin typeface="Cambria Math" panose="02040503050406030204" pitchFamily="18" charset="0"/>
                                  </a:rPr>
                                  <m:t>𝑝</m:t>
                                </m:r>
                              </m:e>
                              <m:sup>
                                <m:r>
                                  <a:rPr lang="fr-FR" sz="2400" i="1">
                                    <a:solidFill>
                                      <a:schemeClr val="bg1"/>
                                    </a:solidFill>
                                    <a:latin typeface="Cambria Math" panose="02040503050406030204" pitchFamily="18" charset="0"/>
                                  </a:rPr>
                                  <m:t>2</m:t>
                                </m:r>
                              </m:sup>
                            </m:sSup>
                          </m:den>
                        </m:f>
                        <m:r>
                          <a:rPr lang="fr-FR" sz="2400" i="1">
                            <a:solidFill>
                              <a:schemeClr val="bg1"/>
                            </a:solidFill>
                            <a:latin typeface="Cambria Math" panose="02040503050406030204" pitchFamily="18" charset="0"/>
                            <a:ea typeface="Cambria Math" panose="02040503050406030204" pitchFamily="18" charset="0"/>
                          </a:rPr>
                          <m:t>)</m:t>
                        </m:r>
                      </m:num>
                      <m:den>
                        <m:r>
                          <a:rPr lang="fr-FR" sz="2400" i="1">
                            <a:solidFill>
                              <a:schemeClr val="bg1"/>
                            </a:solidFill>
                            <a:latin typeface="Cambria Math" panose="02040503050406030204" pitchFamily="18" charset="0"/>
                            <a:ea typeface="Cambria Math" panose="02040503050406030204" pitchFamily="18" charset="0"/>
                          </a:rPr>
                          <m:t>1+</m:t>
                        </m:r>
                        <m:r>
                          <a:rPr lang="fr-FR" sz="2400" i="1">
                            <a:solidFill>
                              <a:schemeClr val="bg1"/>
                            </a:solidFill>
                            <a:latin typeface="Cambria Math" panose="02040503050406030204" pitchFamily="18" charset="0"/>
                            <a:ea typeface="Cambria Math" panose="02040503050406030204" pitchFamily="18" charset="0"/>
                          </a:rPr>
                          <m:t>𝐺</m:t>
                        </m:r>
                        <m:r>
                          <a:rPr lang="fr-FR" sz="2400" i="1">
                            <a:solidFill>
                              <a:schemeClr val="bg1"/>
                            </a:solidFill>
                            <a:latin typeface="Cambria Math" panose="02040503050406030204" pitchFamily="18" charset="0"/>
                            <a:ea typeface="Cambria Math" panose="02040503050406030204" pitchFamily="18" charset="0"/>
                          </a:rPr>
                          <m:t>(</m:t>
                        </m:r>
                        <m:r>
                          <a:rPr lang="fr-FR" sz="2400" i="1">
                            <a:solidFill>
                              <a:schemeClr val="bg1"/>
                            </a:solidFill>
                            <a:latin typeface="Cambria Math" panose="02040503050406030204" pitchFamily="18" charset="0"/>
                            <a:ea typeface="Cambria Math" panose="02040503050406030204" pitchFamily="18" charset="0"/>
                          </a:rPr>
                          <m:t>𝑝</m:t>
                        </m:r>
                        <m:r>
                          <a:rPr lang="fr-FR" sz="2400" i="1">
                            <a:solidFill>
                              <a:schemeClr val="bg1"/>
                            </a:solidFill>
                            <a:latin typeface="Cambria Math" panose="02040503050406030204" pitchFamily="18" charset="0"/>
                            <a:ea typeface="Cambria Math" panose="02040503050406030204" pitchFamily="18" charset="0"/>
                          </a:rPr>
                          <m:t>)</m:t>
                        </m:r>
                      </m:den>
                    </m:f>
                  </m:oMath>
                </a14:m>
                <a:r>
                  <a:rPr lang="fr-FR" sz="2400" dirty="0" smtClean="0">
                    <a:solidFill>
                      <a:schemeClr val="bg1"/>
                    </a:solidFill>
                  </a:rPr>
                  <a:t>=</a:t>
                </a:r>
                <a14:m>
                  <m:oMath xmlns:m="http://schemas.openxmlformats.org/officeDocument/2006/math">
                    <m:f>
                      <m:fPr>
                        <m:ctrlPr>
                          <a:rPr lang="fr-FR" sz="2400" i="1">
                            <a:solidFill>
                              <a:schemeClr val="bg1"/>
                            </a:solidFill>
                            <a:latin typeface="Cambria Math" panose="02040503050406030204" pitchFamily="18" charset="0"/>
                            <a:ea typeface="Cambria Math" panose="02040503050406030204" pitchFamily="18" charset="0"/>
                          </a:rPr>
                        </m:ctrlPr>
                      </m:fPr>
                      <m:num>
                        <m:r>
                          <a:rPr lang="fr-FR" sz="2400" b="0" i="1" smtClean="0">
                            <a:solidFill>
                              <a:schemeClr val="bg1"/>
                            </a:solidFill>
                            <a:latin typeface="Cambria Math" panose="02040503050406030204" pitchFamily="18" charset="0"/>
                            <a:ea typeface="Cambria Math" panose="02040503050406030204" pitchFamily="18" charset="0"/>
                          </a:rPr>
                          <m:t>1</m:t>
                        </m:r>
                      </m:num>
                      <m:den>
                        <m:func>
                          <m:funcPr>
                            <m:ctrlPr>
                              <a:rPr lang="fr-FR" sz="2400" i="1" smtClean="0">
                                <a:solidFill>
                                  <a:schemeClr val="bg1"/>
                                </a:solidFill>
                                <a:latin typeface="Cambria Math" panose="02040503050406030204" pitchFamily="18" charset="0"/>
                                <a:ea typeface="Cambria Math" panose="02040503050406030204" pitchFamily="18" charset="0"/>
                              </a:rPr>
                            </m:ctrlPr>
                          </m:funcPr>
                          <m:fName>
                            <m:limLow>
                              <m:limLowPr>
                                <m:ctrlPr>
                                  <a:rPr lang="fr-FR" sz="2400" i="1" smtClean="0">
                                    <a:solidFill>
                                      <a:schemeClr val="bg1"/>
                                    </a:solidFill>
                                    <a:latin typeface="Cambria Math" panose="02040503050406030204" pitchFamily="18" charset="0"/>
                                    <a:ea typeface="Cambria Math" panose="02040503050406030204" pitchFamily="18" charset="0"/>
                                  </a:rPr>
                                </m:ctrlPr>
                              </m:limLowPr>
                              <m:e>
                                <m:r>
                                  <m:rPr>
                                    <m:sty m:val="p"/>
                                  </m:rPr>
                                  <a:rPr lang="fr-FR" sz="2400" i="0" smtClean="0">
                                    <a:solidFill>
                                      <a:schemeClr val="bg1"/>
                                    </a:solidFill>
                                    <a:latin typeface="Cambria Math" panose="02040503050406030204" pitchFamily="18" charset="0"/>
                                    <a:ea typeface="Cambria Math" panose="02040503050406030204" pitchFamily="18" charset="0"/>
                                  </a:rPr>
                                  <m:t>lim</m:t>
                                </m:r>
                              </m:e>
                              <m:lim>
                                <m:r>
                                  <a:rPr lang="fr-FR" sz="2400" b="0" i="1" smtClean="0">
                                    <a:solidFill>
                                      <a:schemeClr val="bg1"/>
                                    </a:solidFill>
                                    <a:latin typeface="Cambria Math" panose="02040503050406030204" pitchFamily="18" charset="0"/>
                                    <a:ea typeface="Cambria Math" panose="02040503050406030204" pitchFamily="18" charset="0"/>
                                  </a:rPr>
                                  <m:t>𝑝</m:t>
                                </m:r>
                                <m:r>
                                  <a:rPr lang="fr-FR" sz="2400" b="0" i="1" smtClean="0">
                                    <a:solidFill>
                                      <a:schemeClr val="bg1"/>
                                    </a:solidFill>
                                    <a:latin typeface="Cambria Math" panose="02040503050406030204" pitchFamily="18" charset="0"/>
                                    <a:ea typeface="Cambria Math" panose="02040503050406030204" pitchFamily="18" charset="0"/>
                                  </a:rPr>
                                  <m:t>→0</m:t>
                                </m:r>
                              </m:lim>
                            </m:limLow>
                          </m:fName>
                          <m:e>
                            <m:r>
                              <a:rPr lang="fr-FR" sz="2400" b="0" i="1" smtClean="0">
                                <a:solidFill>
                                  <a:schemeClr val="bg1"/>
                                </a:solidFill>
                                <a:latin typeface="Cambria Math" panose="02040503050406030204" pitchFamily="18" charset="0"/>
                                <a:ea typeface="Cambria Math" panose="02040503050406030204" pitchFamily="18" charset="0"/>
                              </a:rPr>
                              <m:t>𝑝</m:t>
                            </m:r>
                            <m:r>
                              <a:rPr lang="fr-FR" sz="2400" i="1">
                                <a:solidFill>
                                  <a:schemeClr val="bg1"/>
                                </a:solidFill>
                                <a:latin typeface="Cambria Math" panose="02040503050406030204" pitchFamily="18" charset="0"/>
                                <a:ea typeface="Cambria Math" panose="02040503050406030204" pitchFamily="18" charset="0"/>
                              </a:rPr>
                              <m:t>𝐺</m:t>
                            </m:r>
                            <m:r>
                              <a:rPr lang="fr-FR" sz="2400" i="1">
                                <a:solidFill>
                                  <a:schemeClr val="bg1"/>
                                </a:solidFill>
                                <a:latin typeface="Cambria Math" panose="02040503050406030204" pitchFamily="18" charset="0"/>
                                <a:ea typeface="Cambria Math" panose="02040503050406030204" pitchFamily="18" charset="0"/>
                              </a:rPr>
                              <m:t>(</m:t>
                            </m:r>
                            <m:r>
                              <a:rPr lang="fr-FR" sz="2400" i="1">
                                <a:solidFill>
                                  <a:schemeClr val="bg1"/>
                                </a:solidFill>
                                <a:latin typeface="Cambria Math" panose="02040503050406030204" pitchFamily="18" charset="0"/>
                                <a:ea typeface="Cambria Math" panose="02040503050406030204" pitchFamily="18" charset="0"/>
                              </a:rPr>
                              <m:t>𝑝</m:t>
                            </m:r>
                            <m:r>
                              <a:rPr lang="fr-FR" sz="2400" i="1">
                                <a:solidFill>
                                  <a:schemeClr val="bg1"/>
                                </a:solidFill>
                                <a:latin typeface="Cambria Math" panose="02040503050406030204" pitchFamily="18" charset="0"/>
                                <a:ea typeface="Cambria Math" panose="02040503050406030204" pitchFamily="18" charset="0"/>
                              </a:rPr>
                              <m:t>)</m:t>
                            </m:r>
                          </m:e>
                        </m:func>
                      </m:den>
                    </m:f>
                  </m:oMath>
                </a14:m>
                <a:endParaRPr lang="fr-FR" sz="2400"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3945544" y="868655"/>
                <a:ext cx="5564665" cy="889731"/>
              </a:xfrm>
              <a:prstGeom prst="rect">
                <a:avLst/>
              </a:prstGeom>
              <a:blipFill>
                <a:blip r:embed="rId3"/>
                <a:stretch>
                  <a:fillRect l="-164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286547" y="3701097"/>
                <a:ext cx="5687326" cy="889731"/>
              </a:xfrm>
              <a:prstGeom prst="rect">
                <a:avLst/>
              </a:prstGeom>
            </p:spPr>
            <p:txBody>
              <a:bodyPr wrap="none">
                <a:spAutoFit/>
              </a:bodyPr>
              <a:lstStyle/>
              <a:p>
                <a:r>
                  <a:rPr lang="fr-FR" sz="2400" dirty="0" smtClean="0">
                    <a:solidFill>
                      <a:schemeClr val="bg1"/>
                    </a:solidFill>
                  </a:rPr>
                  <a:t>e</a:t>
                </a:r>
                <a:r>
                  <a:rPr lang="fr-FR" sz="2400" dirty="0">
                    <a:solidFill>
                      <a:schemeClr val="bg1"/>
                    </a:solidFill>
                  </a:rPr>
                  <a:t>(∞)</a:t>
                </a:r>
                <a14:m>
                  <m:oMath xmlns:m="http://schemas.openxmlformats.org/officeDocument/2006/math">
                    <m:r>
                      <a:rPr lang="fr-FR" sz="2400" i="1">
                        <a:solidFill>
                          <a:schemeClr val="bg1"/>
                        </a:solidFill>
                        <a:latin typeface="Cambria Math" panose="02040503050406030204" pitchFamily="18" charset="0"/>
                        <a:ea typeface="Cambria Math" panose="02040503050406030204" pitchFamily="18" charset="0"/>
                      </a:rPr>
                      <m:t>=</m:t>
                    </m:r>
                    <m:func>
                      <m:funcPr>
                        <m:ctrlPr>
                          <a:rPr lang="en-US" sz="2400" i="1">
                            <a:solidFill>
                              <a:schemeClr val="bg1"/>
                            </a:solidFill>
                            <a:latin typeface="Cambria Math" panose="02040503050406030204" pitchFamily="18" charset="0"/>
                            <a:ea typeface="Cambria Math" panose="02040503050406030204" pitchFamily="18" charset="0"/>
                          </a:rPr>
                        </m:ctrlPr>
                      </m:funcPr>
                      <m:fName>
                        <m:limLow>
                          <m:limLowPr>
                            <m:ctrlPr>
                              <a:rPr lang="en-US" sz="2400" i="1">
                                <a:solidFill>
                                  <a:schemeClr val="bg1"/>
                                </a:solidFill>
                                <a:latin typeface="Cambria Math" panose="02040503050406030204" pitchFamily="18" charset="0"/>
                                <a:ea typeface="Cambria Math" panose="02040503050406030204" pitchFamily="18" charset="0"/>
                              </a:rPr>
                            </m:ctrlPr>
                          </m:limLowPr>
                          <m:e>
                            <m:r>
                              <m:rPr>
                                <m:sty m:val="p"/>
                              </m:rPr>
                              <a:rPr lang="en-US" sz="2400">
                                <a:solidFill>
                                  <a:schemeClr val="bg1"/>
                                </a:solidFill>
                                <a:latin typeface="Cambria Math" panose="02040503050406030204" pitchFamily="18" charset="0"/>
                                <a:ea typeface="Cambria Math" panose="02040503050406030204" pitchFamily="18" charset="0"/>
                              </a:rPr>
                              <m:t>lim</m:t>
                            </m:r>
                          </m:e>
                          <m:lim>
                            <m:r>
                              <a:rPr lang="fr-FR" sz="2400" i="1">
                                <a:solidFill>
                                  <a:schemeClr val="bg1"/>
                                </a:solidFill>
                                <a:latin typeface="Cambria Math" panose="02040503050406030204" pitchFamily="18" charset="0"/>
                                <a:ea typeface="Cambria Math" panose="02040503050406030204" pitchFamily="18" charset="0"/>
                              </a:rPr>
                              <m:t>𝑝</m:t>
                            </m:r>
                            <m:r>
                              <a:rPr lang="fr-FR" sz="2400" i="1">
                                <a:solidFill>
                                  <a:schemeClr val="bg1"/>
                                </a:solidFill>
                                <a:latin typeface="Cambria Math" panose="02040503050406030204" pitchFamily="18" charset="0"/>
                                <a:ea typeface="Cambria Math" panose="02040503050406030204" pitchFamily="18" charset="0"/>
                              </a:rPr>
                              <m:t>→0</m:t>
                            </m:r>
                          </m:lim>
                        </m:limLow>
                      </m:fName>
                      <m:e>
                        <m:r>
                          <a:rPr lang="fr-FR" sz="2400" i="1">
                            <a:solidFill>
                              <a:schemeClr val="bg1"/>
                            </a:solidFill>
                            <a:latin typeface="Cambria Math" panose="02040503050406030204" pitchFamily="18" charset="0"/>
                            <a:ea typeface="Cambria Math" panose="02040503050406030204" pitchFamily="18" charset="0"/>
                          </a:rPr>
                          <m:t>𝑝𝐸</m:t>
                        </m:r>
                        <m:r>
                          <a:rPr lang="fr-FR" sz="2400" i="1">
                            <a:solidFill>
                              <a:schemeClr val="bg1"/>
                            </a:solidFill>
                            <a:latin typeface="Cambria Math" panose="02040503050406030204" pitchFamily="18" charset="0"/>
                            <a:ea typeface="Cambria Math" panose="02040503050406030204" pitchFamily="18" charset="0"/>
                          </a:rPr>
                          <m:t>(</m:t>
                        </m:r>
                        <m:r>
                          <a:rPr lang="fr-FR" sz="2400" i="1">
                            <a:solidFill>
                              <a:schemeClr val="bg1"/>
                            </a:solidFill>
                            <a:latin typeface="Cambria Math" panose="02040503050406030204" pitchFamily="18" charset="0"/>
                            <a:ea typeface="Cambria Math" panose="02040503050406030204" pitchFamily="18" charset="0"/>
                          </a:rPr>
                          <m:t>𝑝</m:t>
                        </m:r>
                        <m:r>
                          <a:rPr lang="fr-FR" sz="2400" i="1">
                            <a:solidFill>
                              <a:schemeClr val="bg1"/>
                            </a:solidFill>
                            <a:latin typeface="Cambria Math" panose="02040503050406030204" pitchFamily="18" charset="0"/>
                            <a:ea typeface="Cambria Math" panose="02040503050406030204" pitchFamily="18" charset="0"/>
                          </a:rPr>
                          <m:t>)</m:t>
                        </m:r>
                      </m:e>
                    </m:func>
                  </m:oMath>
                </a14:m>
                <a:r>
                  <a:rPr lang="fr-FR" sz="2400" dirty="0">
                    <a:solidFill>
                      <a:schemeClr val="bg1"/>
                    </a:solidFill>
                  </a:rPr>
                  <a:t>=</a:t>
                </a:r>
                <a14:m>
                  <m:oMath xmlns:m="http://schemas.openxmlformats.org/officeDocument/2006/math">
                    <m:limLow>
                      <m:limLowPr>
                        <m:ctrlPr>
                          <a:rPr lang="en-US" sz="2400" i="1">
                            <a:solidFill>
                              <a:schemeClr val="bg1"/>
                            </a:solidFill>
                            <a:latin typeface="Cambria Math" panose="02040503050406030204" pitchFamily="18" charset="0"/>
                            <a:ea typeface="Cambria Math" panose="02040503050406030204" pitchFamily="18" charset="0"/>
                          </a:rPr>
                        </m:ctrlPr>
                      </m:limLowPr>
                      <m:e>
                        <m:r>
                          <m:rPr>
                            <m:sty m:val="p"/>
                          </m:rPr>
                          <a:rPr lang="en-US" sz="2400">
                            <a:solidFill>
                              <a:schemeClr val="bg1"/>
                            </a:solidFill>
                            <a:latin typeface="Cambria Math" panose="02040503050406030204" pitchFamily="18" charset="0"/>
                            <a:ea typeface="Cambria Math" panose="02040503050406030204" pitchFamily="18" charset="0"/>
                          </a:rPr>
                          <m:t>lim</m:t>
                        </m:r>
                      </m:e>
                      <m:lim>
                        <m:r>
                          <a:rPr lang="fr-FR" sz="2400" i="1">
                            <a:solidFill>
                              <a:schemeClr val="bg1"/>
                            </a:solidFill>
                            <a:latin typeface="Cambria Math" panose="02040503050406030204" pitchFamily="18" charset="0"/>
                            <a:ea typeface="Cambria Math" panose="02040503050406030204" pitchFamily="18" charset="0"/>
                          </a:rPr>
                          <m:t>𝑝</m:t>
                        </m:r>
                        <m:r>
                          <a:rPr lang="fr-FR" sz="2400" i="1">
                            <a:solidFill>
                              <a:schemeClr val="bg1"/>
                            </a:solidFill>
                            <a:latin typeface="Cambria Math" panose="02040503050406030204" pitchFamily="18" charset="0"/>
                            <a:ea typeface="Cambria Math" panose="02040503050406030204" pitchFamily="18" charset="0"/>
                          </a:rPr>
                          <m:t>→0</m:t>
                        </m:r>
                      </m:lim>
                    </m:limLow>
                    <m:f>
                      <m:fPr>
                        <m:ctrlPr>
                          <a:rPr lang="fr-FR" sz="2400" i="1">
                            <a:solidFill>
                              <a:schemeClr val="bg1"/>
                            </a:solidFill>
                            <a:latin typeface="Cambria Math" panose="02040503050406030204" pitchFamily="18" charset="0"/>
                            <a:ea typeface="Cambria Math" panose="02040503050406030204" pitchFamily="18" charset="0"/>
                          </a:rPr>
                        </m:ctrlPr>
                      </m:fPr>
                      <m:num>
                        <m:r>
                          <a:rPr lang="fr-FR" sz="2400" i="1">
                            <a:solidFill>
                              <a:schemeClr val="bg1"/>
                            </a:solidFill>
                            <a:latin typeface="Cambria Math" panose="02040503050406030204" pitchFamily="18" charset="0"/>
                            <a:ea typeface="Cambria Math" panose="02040503050406030204" pitchFamily="18" charset="0"/>
                          </a:rPr>
                          <m:t>𝑝</m:t>
                        </m:r>
                        <m:r>
                          <a:rPr lang="fr-FR" sz="2400" i="1">
                            <a:solidFill>
                              <a:schemeClr val="bg1"/>
                            </a:solidFill>
                            <a:latin typeface="Cambria Math" panose="02040503050406030204" pitchFamily="18" charset="0"/>
                            <a:ea typeface="Cambria Math" panose="02040503050406030204" pitchFamily="18" charset="0"/>
                          </a:rPr>
                          <m:t>(</m:t>
                        </m:r>
                        <m:f>
                          <m:fPr>
                            <m:ctrlPr>
                              <a:rPr lang="en-US" sz="2400" i="1">
                                <a:solidFill>
                                  <a:schemeClr val="bg1"/>
                                </a:solidFill>
                                <a:latin typeface="Cambria Math" panose="02040503050406030204" pitchFamily="18" charset="0"/>
                              </a:rPr>
                            </m:ctrlPr>
                          </m:fPr>
                          <m:num>
                            <m:r>
                              <a:rPr lang="fr-FR" sz="2400" i="1">
                                <a:solidFill>
                                  <a:schemeClr val="bg1"/>
                                </a:solidFill>
                                <a:latin typeface="Cambria Math" panose="02040503050406030204" pitchFamily="18" charset="0"/>
                              </a:rPr>
                              <m:t>1</m:t>
                            </m:r>
                          </m:num>
                          <m:den>
                            <m:sSup>
                              <m:sSupPr>
                                <m:ctrlPr>
                                  <a:rPr lang="fr-FR" sz="2400" i="1">
                                    <a:solidFill>
                                      <a:schemeClr val="bg1"/>
                                    </a:solidFill>
                                    <a:latin typeface="Cambria Math" panose="02040503050406030204" pitchFamily="18" charset="0"/>
                                  </a:rPr>
                                </m:ctrlPr>
                              </m:sSupPr>
                              <m:e>
                                <m:r>
                                  <a:rPr lang="fr-FR" sz="2400" i="1">
                                    <a:solidFill>
                                      <a:schemeClr val="bg1"/>
                                    </a:solidFill>
                                    <a:latin typeface="Cambria Math" panose="02040503050406030204" pitchFamily="18" charset="0"/>
                                  </a:rPr>
                                  <m:t>𝑝</m:t>
                                </m:r>
                              </m:e>
                              <m:sup>
                                <m:r>
                                  <a:rPr lang="fr-FR" sz="2400" b="0" i="1" smtClean="0">
                                    <a:solidFill>
                                      <a:schemeClr val="bg1"/>
                                    </a:solidFill>
                                    <a:latin typeface="Cambria Math" panose="02040503050406030204" pitchFamily="18" charset="0"/>
                                  </a:rPr>
                                  <m:t>3</m:t>
                                </m:r>
                              </m:sup>
                            </m:sSup>
                          </m:den>
                        </m:f>
                        <m:r>
                          <a:rPr lang="fr-FR" sz="2400" i="1">
                            <a:solidFill>
                              <a:schemeClr val="bg1"/>
                            </a:solidFill>
                            <a:latin typeface="Cambria Math" panose="02040503050406030204" pitchFamily="18" charset="0"/>
                            <a:ea typeface="Cambria Math" panose="02040503050406030204" pitchFamily="18" charset="0"/>
                          </a:rPr>
                          <m:t>)</m:t>
                        </m:r>
                      </m:num>
                      <m:den>
                        <m:r>
                          <a:rPr lang="fr-FR" sz="2400" i="1">
                            <a:solidFill>
                              <a:schemeClr val="bg1"/>
                            </a:solidFill>
                            <a:latin typeface="Cambria Math" panose="02040503050406030204" pitchFamily="18" charset="0"/>
                            <a:ea typeface="Cambria Math" panose="02040503050406030204" pitchFamily="18" charset="0"/>
                          </a:rPr>
                          <m:t>1+</m:t>
                        </m:r>
                        <m:r>
                          <a:rPr lang="fr-FR" sz="2400" i="1">
                            <a:solidFill>
                              <a:schemeClr val="bg1"/>
                            </a:solidFill>
                            <a:latin typeface="Cambria Math" panose="02040503050406030204" pitchFamily="18" charset="0"/>
                            <a:ea typeface="Cambria Math" panose="02040503050406030204" pitchFamily="18" charset="0"/>
                          </a:rPr>
                          <m:t>𝐺</m:t>
                        </m:r>
                        <m:r>
                          <a:rPr lang="fr-FR" sz="2400" i="1">
                            <a:solidFill>
                              <a:schemeClr val="bg1"/>
                            </a:solidFill>
                            <a:latin typeface="Cambria Math" panose="02040503050406030204" pitchFamily="18" charset="0"/>
                            <a:ea typeface="Cambria Math" panose="02040503050406030204" pitchFamily="18" charset="0"/>
                          </a:rPr>
                          <m:t>(</m:t>
                        </m:r>
                        <m:r>
                          <a:rPr lang="fr-FR" sz="2400" i="1">
                            <a:solidFill>
                              <a:schemeClr val="bg1"/>
                            </a:solidFill>
                            <a:latin typeface="Cambria Math" panose="02040503050406030204" pitchFamily="18" charset="0"/>
                            <a:ea typeface="Cambria Math" panose="02040503050406030204" pitchFamily="18" charset="0"/>
                          </a:rPr>
                          <m:t>𝑝</m:t>
                        </m:r>
                        <m:r>
                          <a:rPr lang="fr-FR" sz="2400" i="1">
                            <a:solidFill>
                              <a:schemeClr val="bg1"/>
                            </a:solidFill>
                            <a:latin typeface="Cambria Math" panose="02040503050406030204" pitchFamily="18" charset="0"/>
                            <a:ea typeface="Cambria Math" panose="02040503050406030204" pitchFamily="18" charset="0"/>
                          </a:rPr>
                          <m:t>)</m:t>
                        </m:r>
                      </m:den>
                    </m:f>
                  </m:oMath>
                </a14:m>
                <a:r>
                  <a:rPr lang="fr-FR" sz="2400" dirty="0" smtClean="0">
                    <a:solidFill>
                      <a:schemeClr val="bg1"/>
                    </a:solidFill>
                  </a:rPr>
                  <a:t>=</a:t>
                </a:r>
                <a14:m>
                  <m:oMath xmlns:m="http://schemas.openxmlformats.org/officeDocument/2006/math">
                    <m:f>
                      <m:fPr>
                        <m:ctrlPr>
                          <a:rPr lang="fr-FR" sz="2400" i="1">
                            <a:solidFill>
                              <a:schemeClr val="bg1"/>
                            </a:solidFill>
                            <a:latin typeface="Cambria Math" panose="02040503050406030204" pitchFamily="18" charset="0"/>
                            <a:ea typeface="Cambria Math" panose="02040503050406030204" pitchFamily="18" charset="0"/>
                          </a:rPr>
                        </m:ctrlPr>
                      </m:fPr>
                      <m:num>
                        <m:r>
                          <a:rPr lang="fr-FR" sz="2400" b="0" i="1" smtClean="0">
                            <a:solidFill>
                              <a:schemeClr val="bg1"/>
                            </a:solidFill>
                            <a:latin typeface="Cambria Math" panose="02040503050406030204" pitchFamily="18" charset="0"/>
                            <a:ea typeface="Cambria Math" panose="02040503050406030204" pitchFamily="18" charset="0"/>
                          </a:rPr>
                          <m:t>1</m:t>
                        </m:r>
                      </m:num>
                      <m:den>
                        <m:func>
                          <m:funcPr>
                            <m:ctrlPr>
                              <a:rPr lang="fr-FR" sz="2400" i="1" smtClean="0">
                                <a:solidFill>
                                  <a:schemeClr val="bg1"/>
                                </a:solidFill>
                                <a:latin typeface="Cambria Math" panose="02040503050406030204" pitchFamily="18" charset="0"/>
                                <a:ea typeface="Cambria Math" panose="02040503050406030204" pitchFamily="18" charset="0"/>
                              </a:rPr>
                            </m:ctrlPr>
                          </m:funcPr>
                          <m:fName>
                            <m:limLow>
                              <m:limLowPr>
                                <m:ctrlPr>
                                  <a:rPr lang="fr-FR" sz="2400" i="1" smtClean="0">
                                    <a:solidFill>
                                      <a:schemeClr val="bg1"/>
                                    </a:solidFill>
                                    <a:latin typeface="Cambria Math" panose="02040503050406030204" pitchFamily="18" charset="0"/>
                                    <a:ea typeface="Cambria Math" panose="02040503050406030204" pitchFamily="18" charset="0"/>
                                  </a:rPr>
                                </m:ctrlPr>
                              </m:limLowPr>
                              <m:e>
                                <m:r>
                                  <m:rPr>
                                    <m:sty m:val="p"/>
                                  </m:rPr>
                                  <a:rPr lang="fr-FR" sz="2400" i="0" smtClean="0">
                                    <a:solidFill>
                                      <a:schemeClr val="bg1"/>
                                    </a:solidFill>
                                    <a:latin typeface="Cambria Math" panose="02040503050406030204" pitchFamily="18" charset="0"/>
                                    <a:ea typeface="Cambria Math" panose="02040503050406030204" pitchFamily="18" charset="0"/>
                                  </a:rPr>
                                  <m:t>lim</m:t>
                                </m:r>
                              </m:e>
                              <m:lim>
                                <m:r>
                                  <a:rPr lang="fr-FR" sz="2400" b="0" i="1" smtClean="0">
                                    <a:solidFill>
                                      <a:schemeClr val="bg1"/>
                                    </a:solidFill>
                                    <a:latin typeface="Cambria Math" panose="02040503050406030204" pitchFamily="18" charset="0"/>
                                    <a:ea typeface="Cambria Math" panose="02040503050406030204" pitchFamily="18" charset="0"/>
                                  </a:rPr>
                                  <m:t>𝑝</m:t>
                                </m:r>
                                <m:r>
                                  <a:rPr lang="fr-FR" sz="2400" b="0" i="1" smtClean="0">
                                    <a:solidFill>
                                      <a:schemeClr val="bg1"/>
                                    </a:solidFill>
                                    <a:latin typeface="Cambria Math" panose="02040503050406030204" pitchFamily="18" charset="0"/>
                                    <a:ea typeface="Cambria Math" panose="02040503050406030204" pitchFamily="18" charset="0"/>
                                  </a:rPr>
                                  <m:t>→0</m:t>
                                </m:r>
                              </m:lim>
                            </m:limLow>
                          </m:fName>
                          <m:e>
                            <m:sSup>
                              <m:sSupPr>
                                <m:ctrlPr>
                                  <a:rPr lang="fr-FR" sz="2400" i="1" smtClean="0">
                                    <a:solidFill>
                                      <a:schemeClr val="bg1"/>
                                    </a:solidFill>
                                    <a:latin typeface="Cambria Math" panose="02040503050406030204" pitchFamily="18" charset="0"/>
                                    <a:ea typeface="Cambria Math" panose="02040503050406030204" pitchFamily="18" charset="0"/>
                                  </a:rPr>
                                </m:ctrlPr>
                              </m:sSupPr>
                              <m:e>
                                <m:r>
                                  <a:rPr lang="fr-FR" sz="2400" i="1">
                                    <a:solidFill>
                                      <a:schemeClr val="bg1"/>
                                    </a:solidFill>
                                    <a:latin typeface="Cambria Math" panose="02040503050406030204" pitchFamily="18" charset="0"/>
                                    <a:ea typeface="Cambria Math" panose="02040503050406030204" pitchFamily="18" charset="0"/>
                                  </a:rPr>
                                  <m:t>𝑝</m:t>
                                </m:r>
                              </m:e>
                              <m:sup>
                                <m:r>
                                  <a:rPr lang="fr-FR" sz="2400" b="0" i="1" smtClean="0">
                                    <a:solidFill>
                                      <a:schemeClr val="bg1"/>
                                    </a:solidFill>
                                    <a:latin typeface="Cambria Math" panose="02040503050406030204" pitchFamily="18" charset="0"/>
                                    <a:ea typeface="Cambria Math" panose="02040503050406030204" pitchFamily="18" charset="0"/>
                                  </a:rPr>
                                  <m:t>2</m:t>
                                </m:r>
                              </m:sup>
                            </m:sSup>
                            <m:r>
                              <a:rPr lang="fr-FR" sz="2400" i="1">
                                <a:solidFill>
                                  <a:schemeClr val="bg1"/>
                                </a:solidFill>
                                <a:latin typeface="Cambria Math" panose="02040503050406030204" pitchFamily="18" charset="0"/>
                                <a:ea typeface="Cambria Math" panose="02040503050406030204" pitchFamily="18" charset="0"/>
                              </a:rPr>
                              <m:t>𝐺</m:t>
                            </m:r>
                            <m:r>
                              <a:rPr lang="fr-FR" sz="2400" i="1">
                                <a:solidFill>
                                  <a:schemeClr val="bg1"/>
                                </a:solidFill>
                                <a:latin typeface="Cambria Math" panose="02040503050406030204" pitchFamily="18" charset="0"/>
                                <a:ea typeface="Cambria Math" panose="02040503050406030204" pitchFamily="18" charset="0"/>
                              </a:rPr>
                              <m:t>(</m:t>
                            </m:r>
                            <m:r>
                              <a:rPr lang="fr-FR" sz="2400" i="1">
                                <a:solidFill>
                                  <a:schemeClr val="bg1"/>
                                </a:solidFill>
                                <a:latin typeface="Cambria Math" panose="02040503050406030204" pitchFamily="18" charset="0"/>
                                <a:ea typeface="Cambria Math" panose="02040503050406030204" pitchFamily="18" charset="0"/>
                              </a:rPr>
                              <m:t>𝑝</m:t>
                            </m:r>
                            <m:r>
                              <a:rPr lang="fr-FR" sz="2400" i="1">
                                <a:solidFill>
                                  <a:schemeClr val="bg1"/>
                                </a:solidFill>
                                <a:latin typeface="Cambria Math" panose="02040503050406030204" pitchFamily="18" charset="0"/>
                                <a:ea typeface="Cambria Math" panose="02040503050406030204" pitchFamily="18" charset="0"/>
                              </a:rPr>
                              <m:t>)</m:t>
                            </m:r>
                          </m:e>
                        </m:func>
                      </m:den>
                    </m:f>
                  </m:oMath>
                </a14:m>
                <a:endParaRPr lang="fr-FR" sz="24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286547" y="3701097"/>
                <a:ext cx="5687326" cy="889731"/>
              </a:xfrm>
              <a:prstGeom prst="rect">
                <a:avLst/>
              </a:prstGeom>
              <a:blipFill>
                <a:blip r:embed="rId4"/>
                <a:stretch>
                  <a:fillRect l="-1608"/>
                </a:stretch>
              </a:blipFill>
            </p:spPr>
            <p:txBody>
              <a:bodyPr/>
              <a:lstStyle/>
              <a:p>
                <a:r>
                  <a:rPr lang="fr-FR">
                    <a:noFill/>
                  </a:rPr>
                  <a:t> </a:t>
                </a:r>
              </a:p>
            </p:txBody>
          </p:sp>
        </mc:Fallback>
      </mc:AlternateContent>
    </p:spTree>
    <p:extLst>
      <p:ext uri="{BB962C8B-B14F-4D97-AF65-F5344CB8AC3E}">
        <p14:creationId xmlns:p14="http://schemas.microsoft.com/office/powerpoint/2010/main" val="871783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texte 1"/>
              <p:cNvSpPr>
                <a:spLocks noGrp="1"/>
              </p:cNvSpPr>
              <p:nvPr>
                <p:ph type="body" idx="1"/>
              </p:nvPr>
            </p:nvSpPr>
            <p:spPr>
              <a:xfrm>
                <a:off x="642730" y="1016708"/>
                <a:ext cx="8534400" cy="1498600"/>
              </a:xfrm>
            </p:spPr>
            <p:txBody>
              <a:bodyPr/>
              <a:lstStyle/>
              <a:p>
                <a:r>
                  <a:rPr lang="fr-FR" dirty="0" smtClean="0"/>
                  <a:t>1) </a:t>
                </a:r>
                <a:r>
                  <a:rPr lang="fr-FR" dirty="0" err="1" smtClean="0"/>
                  <a:t>Find</a:t>
                </a:r>
                <a:r>
                  <a:rPr lang="fr-FR" dirty="0" smtClean="0"/>
                  <a:t> the </a:t>
                </a:r>
                <a:r>
                  <a:rPr lang="fr-FR" dirty="0" err="1" smtClean="0"/>
                  <a:t>steady</a:t>
                </a:r>
                <a:r>
                  <a:rPr lang="fr-FR" dirty="0" smtClean="0"/>
                  <a:t> state </a:t>
                </a:r>
                <a:r>
                  <a:rPr lang="fr-FR" dirty="0" err="1" smtClean="0"/>
                  <a:t>errors</a:t>
                </a:r>
                <a:r>
                  <a:rPr lang="fr-FR" dirty="0" smtClean="0"/>
                  <a:t> for inputs of 5u(t), 5tu(t), and 5</a:t>
                </a:r>
                <a14:m>
                  <m:oMath xmlns:m="http://schemas.openxmlformats.org/officeDocument/2006/math">
                    <m:sSup>
                      <m:sSupPr>
                        <m:ctrlPr>
                          <a:rPr lang="fr-FR" i="1" smtClean="0">
                            <a:latin typeface="Cambria Math" panose="02040503050406030204" pitchFamily="18" charset="0"/>
                          </a:rPr>
                        </m:ctrlPr>
                      </m:sSupPr>
                      <m:e>
                        <m:r>
                          <a:rPr lang="fr-FR" b="0" i="1" smtClean="0">
                            <a:latin typeface="Cambria Math" panose="02040503050406030204" pitchFamily="18" charset="0"/>
                          </a:rPr>
                          <m:t>𝑡</m:t>
                        </m:r>
                      </m:e>
                      <m:sup>
                        <m:r>
                          <a:rPr lang="fr-FR" b="0" i="1" smtClean="0">
                            <a:latin typeface="Cambria Math" panose="02040503050406030204" pitchFamily="18" charset="0"/>
                          </a:rPr>
                          <m:t>2</m:t>
                        </m:r>
                      </m:sup>
                    </m:sSup>
                  </m:oMath>
                </a14:m>
                <a:r>
                  <a:rPr lang="fr-FR" dirty="0" smtClean="0"/>
                  <a:t>u(t) to the system </a:t>
                </a:r>
                <a:r>
                  <a:rPr lang="fr-FR" dirty="0" err="1" smtClean="0"/>
                  <a:t>with</a:t>
                </a:r>
                <a:r>
                  <a:rPr lang="fr-FR" dirty="0" smtClean="0"/>
                  <a:t> no </a:t>
                </a:r>
                <a:r>
                  <a:rPr lang="fr-FR" dirty="0" err="1" smtClean="0"/>
                  <a:t>integration</a:t>
                </a:r>
                <a:r>
                  <a:rPr lang="fr-FR" dirty="0" smtClean="0"/>
                  <a:t> </a:t>
                </a:r>
                <a:r>
                  <a:rPr lang="fr-FR" dirty="0" err="1" smtClean="0"/>
                  <a:t>below</a:t>
                </a:r>
                <a:r>
                  <a:rPr lang="fr-FR" dirty="0" smtClean="0"/>
                  <a:t>:</a:t>
                </a:r>
                <a:endParaRPr lang="fr-FR" dirty="0"/>
              </a:p>
            </p:txBody>
          </p:sp>
        </mc:Choice>
        <mc:Fallback>
          <p:sp>
            <p:nvSpPr>
              <p:cNvPr id="2" name="Espace réservé du texte 1"/>
              <p:cNvSpPr>
                <a:spLocks noGrp="1" noRot="1" noChangeAspect="1" noMove="1" noResize="1" noEditPoints="1" noAdjustHandles="1" noChangeArrowheads="1" noChangeShapeType="1" noTextEdit="1"/>
              </p:cNvSpPr>
              <p:nvPr>
                <p:ph type="body" idx="1"/>
              </p:nvPr>
            </p:nvSpPr>
            <p:spPr>
              <a:xfrm>
                <a:off x="642730" y="1016708"/>
                <a:ext cx="8534400" cy="1498600"/>
              </a:xfrm>
              <a:blipFill>
                <a:blip r:embed="rId2"/>
                <a:stretch>
                  <a:fillRect l="-571" t="-2439"/>
                </a:stretch>
              </a:blipFill>
            </p:spPr>
            <p:txBody>
              <a:bodyPr/>
              <a:lstStyle/>
              <a:p>
                <a:r>
                  <a:rPr lang="fr-FR">
                    <a:noFill/>
                  </a:rPr>
                  <a:t> </a:t>
                </a:r>
              </a:p>
            </p:txBody>
          </p:sp>
        </mc:Fallback>
      </mc:AlternateContent>
      <p:sp>
        <p:nvSpPr>
          <p:cNvPr id="3" name="Titre 2"/>
          <p:cNvSpPr>
            <a:spLocks noGrp="1"/>
          </p:cNvSpPr>
          <p:nvPr>
            <p:ph type="title"/>
          </p:nvPr>
        </p:nvSpPr>
        <p:spPr>
          <a:xfrm>
            <a:off x="642730" y="281800"/>
            <a:ext cx="8534401" cy="734908"/>
          </a:xfrm>
        </p:spPr>
        <p:txBody>
          <a:bodyPr/>
          <a:lstStyle/>
          <a:p>
            <a:r>
              <a:rPr lang="fr-FR" dirty="0" err="1" smtClean="0"/>
              <a:t>examples</a:t>
            </a:r>
            <a:endParaRPr lang="fr-FR" dirty="0"/>
          </a:p>
        </p:txBody>
      </p:sp>
      <p:pic>
        <p:nvPicPr>
          <p:cNvPr id="4" name="Image 3"/>
          <p:cNvPicPr>
            <a:picLocks noChangeAspect="1"/>
          </p:cNvPicPr>
          <p:nvPr/>
        </p:nvPicPr>
        <p:blipFill>
          <a:blip r:embed="rId3"/>
          <a:stretch>
            <a:fillRect/>
          </a:stretch>
        </p:blipFill>
        <p:spPr>
          <a:xfrm>
            <a:off x="5539809" y="2243114"/>
            <a:ext cx="4141829" cy="1341236"/>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525352" y="2942022"/>
                <a:ext cx="4384578" cy="3217804"/>
              </a:xfrm>
              <a:prstGeom prst="rect">
                <a:avLst/>
              </a:prstGeom>
            </p:spPr>
            <p:txBody>
              <a:bodyPr wrap="square">
                <a:spAutoFit/>
              </a:bodyPr>
              <a:lstStyle/>
              <a:p>
                <a:r>
                  <a:rPr lang="fr-FR" dirty="0" smtClean="0"/>
                  <a:t>Solution</a:t>
                </a:r>
              </a:p>
              <a:p>
                <a:r>
                  <a:rPr lang="fr-FR" dirty="0" err="1" smtClean="0"/>
                  <a:t>Step</a:t>
                </a:r>
                <a:r>
                  <a:rPr lang="fr-FR" dirty="0" smtClean="0"/>
                  <a:t> input: 5u(t)</a:t>
                </a:r>
                <a:r>
                  <a:rPr lang="fr-FR"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fr-FR" i="1" smtClean="0">
                            <a:latin typeface="Cambria Math" panose="02040503050406030204" pitchFamily="18" charset="0"/>
                            <a:cs typeface="Times New Roman" panose="02020603050405020304" pitchFamily="18" charset="0"/>
                          </a:rPr>
                        </m:ctrlPr>
                      </m:fPr>
                      <m:num>
                        <m:r>
                          <a:rPr lang="fr-FR" b="0" i="1" smtClean="0">
                            <a:latin typeface="Cambria Math" panose="02040503050406030204" pitchFamily="18" charset="0"/>
                            <a:cs typeface="Times New Roman" panose="02020603050405020304" pitchFamily="18" charset="0"/>
                          </a:rPr>
                          <m:t>5</m:t>
                        </m:r>
                      </m:num>
                      <m:den>
                        <m:r>
                          <a:rPr lang="fr-FR" b="0" i="1" smtClean="0">
                            <a:latin typeface="Cambria Math" panose="02040503050406030204" pitchFamily="18" charset="0"/>
                            <a:cs typeface="Times New Roman" panose="02020603050405020304" pitchFamily="18" charset="0"/>
                          </a:rPr>
                          <m:t>𝑝</m:t>
                        </m:r>
                      </m:den>
                    </m:f>
                  </m:oMath>
                </a14:m>
                <a:endParaRPr lang="fr-FR" dirty="0" smtClean="0">
                  <a:latin typeface="Times New Roman" panose="02020603050405020304" pitchFamily="18" charset="0"/>
                  <a:cs typeface="Times New Roman" panose="02020603050405020304" pitchFamily="18" charset="0"/>
                </a:endParaRPr>
              </a:p>
              <a:p>
                <a:r>
                  <a:rPr lang="fr-FR" dirty="0">
                    <a:solidFill>
                      <a:schemeClr val="bg1"/>
                    </a:solidFill>
                  </a:rPr>
                  <a:t>e</a:t>
                </a:r>
                <a:r>
                  <a:rPr lang="fr-FR" dirty="0">
                    <a:solidFill>
                      <a:schemeClr val="bg1"/>
                    </a:solidFill>
                  </a:rPr>
                  <a:t>(∞)</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r>
                          <a:rPr lang="fr-FR" i="1">
                            <a:solidFill>
                              <a:schemeClr val="bg1"/>
                            </a:solidFill>
                            <a:latin typeface="Cambria Math" panose="02040503050406030204" pitchFamily="18" charset="0"/>
                            <a:ea typeface="Cambria Math" panose="02040503050406030204" pitchFamily="18" charset="0"/>
                          </a:rPr>
                          <m:t>1+</m:t>
                        </m:r>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den>
                    </m:f>
                  </m:oMath>
                </a14:m>
                <a:r>
                  <a:rPr lang="fr-FR" dirty="0" smtClean="0">
                    <a:solidFill>
                      <a:schemeClr val="bg1"/>
                    </a:solidFill>
                  </a:rPr>
                  <a:t>=</a:t>
                </a:r>
                <a14:m>
                  <m:oMath xmlns:m="http://schemas.openxmlformats.org/officeDocument/2006/math">
                    <m:f>
                      <m:fPr>
                        <m:ctrlPr>
                          <a:rPr lang="fr-FR" i="1" dirty="0" smtClean="0">
                            <a:solidFill>
                              <a:schemeClr val="bg1"/>
                            </a:solidFill>
                            <a:latin typeface="Cambria Math" panose="02040503050406030204" pitchFamily="18" charset="0"/>
                          </a:rPr>
                        </m:ctrlPr>
                      </m:fPr>
                      <m:num>
                        <m:r>
                          <a:rPr lang="fr-FR" b="0" i="1" dirty="0" smtClean="0">
                            <a:solidFill>
                              <a:schemeClr val="bg1"/>
                            </a:solidFill>
                            <a:latin typeface="Cambria Math" panose="02040503050406030204" pitchFamily="18" charset="0"/>
                          </a:rPr>
                          <m:t>5</m:t>
                        </m:r>
                      </m:num>
                      <m:den>
                        <m:r>
                          <a:rPr lang="fr-FR" b="0" i="1" dirty="0" smtClean="0">
                            <a:solidFill>
                              <a:schemeClr val="bg1"/>
                            </a:solidFill>
                            <a:latin typeface="Cambria Math" panose="02040503050406030204" pitchFamily="18" charset="0"/>
                          </a:rPr>
                          <m:t>1+20</m:t>
                        </m:r>
                      </m:den>
                    </m:f>
                    <m:r>
                      <a:rPr lang="fr-FR" b="0" i="1" dirty="0" smtClean="0">
                        <a:solidFill>
                          <a:schemeClr val="bg1"/>
                        </a:solidFill>
                        <a:latin typeface="Cambria Math" panose="02040503050406030204" pitchFamily="18" charset="0"/>
                      </a:rPr>
                      <m:t>=</m:t>
                    </m:r>
                    <m:f>
                      <m:fPr>
                        <m:ctrlPr>
                          <a:rPr lang="fr-FR" i="1" dirty="0">
                            <a:solidFill>
                              <a:schemeClr val="bg1"/>
                            </a:solidFill>
                            <a:latin typeface="Cambria Math" panose="02040503050406030204" pitchFamily="18" charset="0"/>
                          </a:rPr>
                        </m:ctrlPr>
                      </m:fPr>
                      <m:num>
                        <m:r>
                          <a:rPr lang="fr-FR" i="1" dirty="0">
                            <a:solidFill>
                              <a:schemeClr val="bg1"/>
                            </a:solidFill>
                            <a:latin typeface="Cambria Math" panose="02040503050406030204" pitchFamily="18" charset="0"/>
                          </a:rPr>
                          <m:t>5</m:t>
                        </m:r>
                      </m:num>
                      <m:den>
                        <m:r>
                          <a:rPr lang="fr-FR" b="0" i="1" dirty="0" smtClean="0">
                            <a:solidFill>
                              <a:schemeClr val="bg1"/>
                            </a:solidFill>
                            <a:latin typeface="Cambria Math" panose="02040503050406030204" pitchFamily="18" charset="0"/>
                          </a:rPr>
                          <m:t>2</m:t>
                        </m:r>
                        <m:r>
                          <a:rPr lang="fr-FR" i="1" dirty="0">
                            <a:solidFill>
                              <a:schemeClr val="bg1"/>
                            </a:solidFill>
                            <a:latin typeface="Cambria Math" panose="02040503050406030204" pitchFamily="18" charset="0"/>
                          </a:rPr>
                          <m:t>1</m:t>
                        </m:r>
                      </m:den>
                    </m:f>
                  </m:oMath>
                </a14:m>
                <a:endParaRPr lang="fr-FR" dirty="0" smtClean="0">
                  <a:solidFill>
                    <a:schemeClr val="bg1"/>
                  </a:solidFill>
                </a:endParaRPr>
              </a:p>
              <a:p>
                <a:r>
                  <a:rPr lang="fr-FR" dirty="0" err="1" smtClean="0"/>
                  <a:t>Ramp</a:t>
                </a:r>
                <a:r>
                  <a:rPr lang="fr-FR" dirty="0" smtClean="0"/>
                  <a:t> input</a:t>
                </a:r>
                <a:r>
                  <a:rPr lang="fr-FR" dirty="0"/>
                  <a:t>: </a:t>
                </a:r>
                <a:r>
                  <a:rPr lang="fr-FR" dirty="0" smtClean="0"/>
                  <a:t>5tu(t</a:t>
                </a:r>
                <a:r>
                  <a:rPr lang="fr-FR" dirty="0"/>
                  <a:t>)</a:t>
                </a:r>
                <a:r>
                  <a:rPr lang="fr-FR" dirty="0">
                    <a:latin typeface="Times New Roman" panose="02020603050405020304" pitchFamily="18" charset="0"/>
                    <a:cs typeface="Times New Roman" panose="02020603050405020304" pitchFamily="18" charset="0"/>
                  </a:rPr>
                  <a:t>→</a:t>
                </a:r>
                <a14:m>
                  <m:oMath xmlns:m="http://schemas.openxmlformats.org/officeDocument/2006/math">
                    <m:f>
                      <m:fPr>
                        <m:ctrlPr>
                          <a:rPr lang="fr-FR" i="1">
                            <a:latin typeface="Cambria Math" panose="02040503050406030204" pitchFamily="18" charset="0"/>
                            <a:cs typeface="Times New Roman" panose="02020603050405020304" pitchFamily="18" charset="0"/>
                          </a:rPr>
                        </m:ctrlPr>
                      </m:fPr>
                      <m:num>
                        <m:r>
                          <a:rPr lang="fr-FR" i="1">
                            <a:latin typeface="Cambria Math" panose="02040503050406030204" pitchFamily="18" charset="0"/>
                            <a:cs typeface="Times New Roman" panose="02020603050405020304" pitchFamily="18" charset="0"/>
                          </a:rPr>
                          <m:t>5</m:t>
                        </m:r>
                      </m:num>
                      <m:den>
                        <m:sSup>
                          <m:sSupPr>
                            <m:ctrlPr>
                              <a:rPr lang="fr-FR" i="1" smtClean="0">
                                <a:latin typeface="Cambria Math" panose="02040503050406030204" pitchFamily="18" charset="0"/>
                                <a:cs typeface="Times New Roman" panose="02020603050405020304" pitchFamily="18" charset="0"/>
                              </a:rPr>
                            </m:ctrlPr>
                          </m:sSupPr>
                          <m:e>
                            <m:r>
                              <a:rPr lang="fr-FR" b="0" i="1" smtClean="0">
                                <a:latin typeface="Cambria Math" panose="02040503050406030204" pitchFamily="18" charset="0"/>
                                <a:cs typeface="Times New Roman" panose="02020603050405020304" pitchFamily="18" charset="0"/>
                              </a:rPr>
                              <m:t>𝑝</m:t>
                            </m:r>
                          </m:e>
                          <m:sup>
                            <m:r>
                              <a:rPr lang="fr-FR" b="0" i="1" smtClean="0">
                                <a:latin typeface="Cambria Math" panose="02040503050406030204" pitchFamily="18" charset="0"/>
                                <a:cs typeface="Times New Roman" panose="02020603050405020304" pitchFamily="18" charset="0"/>
                              </a:rPr>
                              <m:t>2</m:t>
                            </m:r>
                          </m:sup>
                        </m:sSup>
                      </m:den>
                    </m:f>
                  </m:oMath>
                </a14:m>
                <a:endParaRPr lang="fr-FR" dirty="0" smtClean="0">
                  <a:latin typeface="Times New Roman" panose="02020603050405020304" pitchFamily="18" charset="0"/>
                  <a:cs typeface="Times New Roman" panose="02020603050405020304" pitchFamily="18" charset="0"/>
                </a:endParaRPr>
              </a:p>
              <a:p>
                <a:r>
                  <a:rPr lang="fr-FR" dirty="0">
                    <a:solidFill>
                      <a:schemeClr val="bg1"/>
                    </a:solidFill>
                  </a:rPr>
                  <a:t>e</a:t>
                </a:r>
                <a:r>
                  <a:rPr lang="fr-FR" dirty="0">
                    <a:solidFill>
                      <a:schemeClr val="bg1"/>
                    </a:solidFill>
                  </a:rPr>
                  <a:t>(∞)</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den>
                    </m:f>
                    <m:r>
                      <a:rPr lang="fr-FR" b="0" i="1" smtClean="0">
                        <a:solidFill>
                          <a:schemeClr val="bg1"/>
                        </a:solidFill>
                        <a:latin typeface="Cambria Math" panose="02040503050406030204" pitchFamily="18" charset="0"/>
                        <a:ea typeface="Cambria Math" panose="02040503050406030204" pitchFamily="18" charset="0"/>
                      </a:rPr>
                      <m:t>=</m:t>
                    </m:r>
                    <m:f>
                      <m:fPr>
                        <m:ctrlPr>
                          <a:rPr lang="fr-FR" i="1" dirty="0">
                            <a:solidFill>
                              <a:schemeClr val="bg1"/>
                            </a:solidFill>
                            <a:latin typeface="Cambria Math" panose="02040503050406030204" pitchFamily="18" charset="0"/>
                          </a:rPr>
                        </m:ctrlPr>
                      </m:fPr>
                      <m:num>
                        <m:r>
                          <a:rPr lang="fr-FR" i="1" dirty="0">
                            <a:solidFill>
                              <a:schemeClr val="bg1"/>
                            </a:solidFill>
                            <a:latin typeface="Cambria Math" panose="02040503050406030204" pitchFamily="18" charset="0"/>
                          </a:rPr>
                          <m:t>5</m:t>
                        </m:r>
                      </m:num>
                      <m:den>
                        <m:r>
                          <a:rPr lang="fr-FR" b="0" i="1" dirty="0" smtClean="0">
                            <a:solidFill>
                              <a:schemeClr val="bg1"/>
                            </a:solidFill>
                            <a:latin typeface="Cambria Math" panose="02040503050406030204" pitchFamily="18" charset="0"/>
                          </a:rPr>
                          <m:t>0</m:t>
                        </m:r>
                      </m:den>
                    </m:f>
                    <m:r>
                      <a:rPr lang="fr-FR" b="0" i="1" dirty="0" smtClean="0">
                        <a:solidFill>
                          <a:schemeClr val="bg1"/>
                        </a:solidFill>
                        <a:latin typeface="Cambria Math" panose="02040503050406030204" pitchFamily="18" charset="0"/>
                      </a:rPr>
                      <m:t>=</m:t>
                    </m:r>
                    <m:r>
                      <a:rPr lang="fr-FR" b="0" i="1" dirty="0" smtClean="0">
                        <a:solidFill>
                          <a:schemeClr val="bg1"/>
                        </a:solidFill>
                        <a:latin typeface="Cambria Math" panose="02040503050406030204" pitchFamily="18" charset="0"/>
                        <a:ea typeface="Cambria Math" panose="02040503050406030204" pitchFamily="18" charset="0"/>
                      </a:rPr>
                      <m:t>∞</m:t>
                    </m:r>
                  </m:oMath>
                </a14:m>
                <a:endParaRPr lang="fr-FR" dirty="0" smtClean="0">
                  <a:solidFill>
                    <a:schemeClr val="bg1"/>
                  </a:solidFill>
                </a:endParaRPr>
              </a:p>
              <a:p>
                <a:r>
                  <a:rPr lang="fr-FR" dirty="0" smtClean="0"/>
                  <a:t>Parabola input</a:t>
                </a:r>
                <a:r>
                  <a:rPr lang="fr-FR" dirty="0"/>
                  <a:t>: </a:t>
                </a:r>
                <a:r>
                  <a:rPr lang="fr-FR" dirty="0" smtClean="0"/>
                  <a:t>5</a:t>
                </a:r>
                <a14:m>
                  <m:oMath xmlns:m="http://schemas.openxmlformats.org/officeDocument/2006/math">
                    <m:sSup>
                      <m:sSupPr>
                        <m:ctrlPr>
                          <a:rPr lang="fr-FR" i="1" smtClean="0">
                            <a:latin typeface="Cambria Math" panose="02040503050406030204" pitchFamily="18" charset="0"/>
                          </a:rPr>
                        </m:ctrlPr>
                      </m:sSupPr>
                      <m:e>
                        <m:r>
                          <a:rPr lang="fr-FR" b="0" i="1" smtClean="0">
                            <a:latin typeface="Cambria Math" panose="02040503050406030204" pitchFamily="18" charset="0"/>
                          </a:rPr>
                          <m:t>𝑡</m:t>
                        </m:r>
                      </m:e>
                      <m:sup>
                        <m:r>
                          <a:rPr lang="fr-FR" b="0" i="1" smtClean="0">
                            <a:latin typeface="Cambria Math" panose="02040503050406030204" pitchFamily="18" charset="0"/>
                          </a:rPr>
                          <m:t>2</m:t>
                        </m:r>
                      </m:sup>
                    </m:sSup>
                  </m:oMath>
                </a14:m>
                <a:r>
                  <a:rPr lang="fr-FR" dirty="0" smtClean="0"/>
                  <a:t>u(t</a:t>
                </a:r>
                <a:r>
                  <a:rPr lang="fr-FR" dirty="0"/>
                  <a:t>)</a:t>
                </a:r>
                <a:r>
                  <a:rPr lang="fr-FR" dirty="0">
                    <a:latin typeface="Times New Roman" panose="02020603050405020304" pitchFamily="18" charset="0"/>
                    <a:cs typeface="Times New Roman" panose="02020603050405020304" pitchFamily="18" charset="0"/>
                  </a:rPr>
                  <a:t>→</a:t>
                </a:r>
                <a14:m>
                  <m:oMath xmlns:m="http://schemas.openxmlformats.org/officeDocument/2006/math">
                    <m:f>
                      <m:fPr>
                        <m:ctrlPr>
                          <a:rPr lang="fr-FR" i="1">
                            <a:latin typeface="Cambria Math" panose="02040503050406030204" pitchFamily="18" charset="0"/>
                            <a:cs typeface="Times New Roman" panose="02020603050405020304" pitchFamily="18" charset="0"/>
                          </a:rPr>
                        </m:ctrlPr>
                      </m:fPr>
                      <m:num>
                        <m:r>
                          <a:rPr lang="fr-FR" b="0" i="1" smtClean="0">
                            <a:latin typeface="Cambria Math" panose="02040503050406030204" pitchFamily="18" charset="0"/>
                            <a:cs typeface="Times New Roman" panose="02020603050405020304" pitchFamily="18" charset="0"/>
                          </a:rPr>
                          <m:t>10</m:t>
                        </m:r>
                      </m:num>
                      <m:den>
                        <m:sSup>
                          <m:sSupPr>
                            <m:ctrlPr>
                              <a:rPr lang="fr-FR" i="1">
                                <a:latin typeface="Cambria Math" panose="02040503050406030204" pitchFamily="18" charset="0"/>
                                <a:cs typeface="Times New Roman" panose="02020603050405020304" pitchFamily="18" charset="0"/>
                              </a:rPr>
                            </m:ctrlPr>
                          </m:sSupPr>
                          <m:e>
                            <m:r>
                              <a:rPr lang="fr-FR" i="1">
                                <a:latin typeface="Cambria Math" panose="02040503050406030204" pitchFamily="18" charset="0"/>
                                <a:cs typeface="Times New Roman" panose="02020603050405020304" pitchFamily="18" charset="0"/>
                              </a:rPr>
                              <m:t>𝑝</m:t>
                            </m:r>
                          </m:e>
                          <m:sup>
                            <m:r>
                              <a:rPr lang="fr-FR" b="0" i="1" smtClean="0">
                                <a:latin typeface="Cambria Math" panose="02040503050406030204" pitchFamily="18" charset="0"/>
                                <a:cs typeface="Times New Roman" panose="02020603050405020304" pitchFamily="18" charset="0"/>
                              </a:rPr>
                              <m:t>3</m:t>
                            </m:r>
                          </m:sup>
                        </m:sSup>
                      </m:den>
                    </m:f>
                  </m:oMath>
                </a14:m>
                <a:endParaRPr lang="fr-FR" dirty="0" smtClean="0">
                  <a:latin typeface="Times New Roman" panose="02020603050405020304" pitchFamily="18" charset="0"/>
                  <a:cs typeface="Times New Roman" panose="02020603050405020304" pitchFamily="18" charset="0"/>
                </a:endParaRPr>
              </a:p>
              <a:p>
                <a:r>
                  <a:rPr lang="fr-FR" dirty="0">
                    <a:solidFill>
                      <a:schemeClr val="bg1"/>
                    </a:solidFill>
                  </a:rPr>
                  <a:t>e</a:t>
                </a:r>
                <a:r>
                  <a:rPr lang="fr-FR" dirty="0">
                    <a:solidFill>
                      <a:schemeClr val="bg1"/>
                    </a:solidFill>
                  </a:rPr>
                  <a:t>(∞)</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sSup>
                              <m:sSupPr>
                                <m:ctrlPr>
                                  <a:rPr lang="fr-FR" i="1">
                                    <a:solidFill>
                                      <a:schemeClr val="bg1"/>
                                    </a:solidFill>
                                    <a:latin typeface="Cambria Math" panose="02040503050406030204" pitchFamily="18" charset="0"/>
                                    <a:ea typeface="Cambria Math" panose="02040503050406030204" pitchFamily="18" charset="0"/>
                                  </a:rPr>
                                </m:ctrlPr>
                              </m:sSupPr>
                              <m:e>
                                <m:r>
                                  <a:rPr lang="fr-FR" i="1">
                                    <a:solidFill>
                                      <a:schemeClr val="bg1"/>
                                    </a:solidFill>
                                    <a:latin typeface="Cambria Math" panose="02040503050406030204" pitchFamily="18" charset="0"/>
                                    <a:ea typeface="Cambria Math" panose="02040503050406030204" pitchFamily="18" charset="0"/>
                                  </a:rPr>
                                  <m:t>𝑝</m:t>
                                </m:r>
                              </m:e>
                              <m:sup>
                                <m:r>
                                  <a:rPr lang="fr-FR" i="1">
                                    <a:solidFill>
                                      <a:schemeClr val="bg1"/>
                                    </a:solidFill>
                                    <a:latin typeface="Cambria Math" panose="02040503050406030204" pitchFamily="18" charset="0"/>
                                    <a:ea typeface="Cambria Math" panose="02040503050406030204" pitchFamily="18" charset="0"/>
                                  </a:rPr>
                                  <m:t>2</m:t>
                                </m:r>
                              </m:sup>
                            </m:sSup>
                            <m:r>
                              <a:rPr lang="fr-FR" i="1">
                                <a:solidFill>
                                  <a:schemeClr val="bg1"/>
                                </a:solidFill>
                                <a:latin typeface="Cambria Math" panose="02040503050406030204" pitchFamily="18" charset="0"/>
                                <a:ea typeface="Cambria Math" panose="02040503050406030204" pitchFamily="18" charset="0"/>
                              </a:rPr>
                              <m:t>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den>
                    </m:f>
                    <m:r>
                      <a:rPr lang="fr-FR" b="0" i="1" smtClean="0">
                        <a:solidFill>
                          <a:schemeClr val="bg1"/>
                        </a:solidFill>
                        <a:latin typeface="Cambria Math" panose="02040503050406030204" pitchFamily="18" charset="0"/>
                        <a:ea typeface="Cambria Math" panose="02040503050406030204" pitchFamily="18" charset="0"/>
                      </a:rPr>
                      <m:t>=</m:t>
                    </m:r>
                    <m:f>
                      <m:fPr>
                        <m:ctrlPr>
                          <a:rPr lang="fr-FR" i="1" dirty="0">
                            <a:solidFill>
                              <a:schemeClr val="bg1"/>
                            </a:solidFill>
                            <a:latin typeface="Cambria Math" panose="02040503050406030204" pitchFamily="18" charset="0"/>
                          </a:rPr>
                        </m:ctrlPr>
                      </m:fPr>
                      <m:num>
                        <m:r>
                          <a:rPr lang="fr-FR" b="0" i="1" dirty="0" smtClean="0">
                            <a:solidFill>
                              <a:schemeClr val="bg1"/>
                            </a:solidFill>
                            <a:latin typeface="Cambria Math" panose="02040503050406030204" pitchFamily="18" charset="0"/>
                          </a:rPr>
                          <m:t>10</m:t>
                        </m:r>
                      </m:num>
                      <m:den>
                        <m:r>
                          <a:rPr lang="fr-FR" i="1" dirty="0">
                            <a:solidFill>
                              <a:schemeClr val="bg1"/>
                            </a:solidFill>
                            <a:latin typeface="Cambria Math" panose="02040503050406030204" pitchFamily="18" charset="0"/>
                          </a:rPr>
                          <m:t>0</m:t>
                        </m:r>
                      </m:den>
                    </m:f>
                    <m:r>
                      <a:rPr lang="fr-FR" i="1" dirty="0">
                        <a:solidFill>
                          <a:schemeClr val="bg1"/>
                        </a:solidFill>
                        <a:latin typeface="Cambria Math" panose="02040503050406030204" pitchFamily="18" charset="0"/>
                      </a:rPr>
                      <m:t>=</m:t>
                    </m:r>
                    <m:r>
                      <a:rPr lang="fr-FR" i="1" dirty="0">
                        <a:solidFill>
                          <a:schemeClr val="bg1"/>
                        </a:solidFill>
                        <a:latin typeface="Cambria Math" panose="02040503050406030204" pitchFamily="18" charset="0"/>
                        <a:ea typeface="Cambria Math" panose="02040503050406030204" pitchFamily="18" charset="0"/>
                      </a:rPr>
                      <m:t>∞</m:t>
                    </m:r>
                  </m:oMath>
                </a14:m>
                <a:endParaRPr lang="fr-FR" dirty="0">
                  <a:solidFill>
                    <a:schemeClr val="bg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525352" y="2942022"/>
                <a:ext cx="4384578" cy="3217804"/>
              </a:xfrm>
              <a:prstGeom prst="rect">
                <a:avLst/>
              </a:prstGeom>
              <a:blipFill>
                <a:blip r:embed="rId4"/>
                <a:stretch>
                  <a:fillRect l="-1113" t="-1139"/>
                </a:stretch>
              </a:blipFill>
            </p:spPr>
            <p:txBody>
              <a:bodyPr/>
              <a:lstStyle/>
              <a:p>
                <a:r>
                  <a:rPr lang="fr-FR">
                    <a:noFill/>
                  </a:rPr>
                  <a:t> </a:t>
                </a:r>
              </a:p>
            </p:txBody>
          </p:sp>
        </mc:Fallback>
      </mc:AlternateContent>
    </p:spTree>
    <p:extLst>
      <p:ext uri="{BB962C8B-B14F-4D97-AF65-F5344CB8AC3E}">
        <p14:creationId xmlns:p14="http://schemas.microsoft.com/office/powerpoint/2010/main" val="3650803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texte 2"/>
              <p:cNvSpPr>
                <a:spLocks noGrp="1"/>
              </p:cNvSpPr>
              <p:nvPr>
                <p:ph type="body" idx="1"/>
              </p:nvPr>
            </p:nvSpPr>
            <p:spPr>
              <a:xfrm>
                <a:off x="835288" y="194144"/>
                <a:ext cx="10924590" cy="1498600"/>
              </a:xfrm>
            </p:spPr>
            <p:txBody>
              <a:bodyPr/>
              <a:lstStyle/>
              <a:p>
                <a:r>
                  <a:rPr lang="fr-FR" dirty="0" smtClean="0"/>
                  <a:t>2) </a:t>
                </a:r>
                <a:r>
                  <a:rPr lang="fr-FR" dirty="0" err="1" smtClean="0"/>
                  <a:t>Find</a:t>
                </a:r>
                <a:r>
                  <a:rPr lang="fr-FR" dirty="0" smtClean="0"/>
                  <a:t> </a:t>
                </a:r>
                <a:r>
                  <a:rPr lang="fr-FR" dirty="0"/>
                  <a:t>the </a:t>
                </a:r>
                <a:r>
                  <a:rPr lang="fr-FR" dirty="0" err="1"/>
                  <a:t>steady</a:t>
                </a:r>
                <a:r>
                  <a:rPr lang="fr-FR" dirty="0"/>
                  <a:t> state </a:t>
                </a:r>
                <a:r>
                  <a:rPr lang="fr-FR" dirty="0" err="1"/>
                  <a:t>errors</a:t>
                </a:r>
                <a:r>
                  <a:rPr lang="fr-FR" dirty="0"/>
                  <a:t> for inputs of 5u(t), 5tu(t), and 5</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𝑡</m:t>
                        </m:r>
                      </m:e>
                      <m:sup>
                        <m:r>
                          <a:rPr lang="fr-FR" i="1">
                            <a:latin typeface="Cambria Math" panose="02040503050406030204" pitchFamily="18" charset="0"/>
                          </a:rPr>
                          <m:t>2</m:t>
                        </m:r>
                      </m:sup>
                    </m:sSup>
                  </m:oMath>
                </a14:m>
                <a:r>
                  <a:rPr lang="fr-FR" dirty="0"/>
                  <a:t>u(t) to the system </a:t>
                </a:r>
                <a:r>
                  <a:rPr lang="fr-FR" dirty="0" err="1"/>
                  <a:t>with</a:t>
                </a:r>
                <a:r>
                  <a:rPr lang="fr-FR" dirty="0"/>
                  <a:t> </a:t>
                </a:r>
                <a:r>
                  <a:rPr lang="fr-FR" dirty="0" smtClean="0"/>
                  <a:t>one </a:t>
                </a:r>
                <a:r>
                  <a:rPr lang="fr-FR" dirty="0" err="1"/>
                  <a:t>integration</a:t>
                </a:r>
                <a:r>
                  <a:rPr lang="fr-FR" dirty="0"/>
                  <a:t> </a:t>
                </a:r>
                <a:r>
                  <a:rPr lang="fr-FR" dirty="0" err="1"/>
                  <a:t>below</a:t>
                </a:r>
                <a:r>
                  <a:rPr lang="fr-FR" dirty="0"/>
                  <a:t>:</a:t>
                </a:r>
                <a:endParaRPr lang="fr-FR" dirty="0"/>
              </a:p>
              <a:p>
                <a:endParaRPr lang="fr-FR" dirty="0"/>
              </a:p>
            </p:txBody>
          </p:sp>
        </mc:Choice>
        <mc:Fallback>
          <p:sp>
            <p:nvSpPr>
              <p:cNvPr id="3" name="Espace réservé du texte 2"/>
              <p:cNvSpPr>
                <a:spLocks noGrp="1" noRot="1" noChangeAspect="1" noMove="1" noResize="1" noEditPoints="1" noAdjustHandles="1" noChangeArrowheads="1" noChangeShapeType="1" noTextEdit="1"/>
              </p:cNvSpPr>
              <p:nvPr>
                <p:ph type="body" idx="1"/>
              </p:nvPr>
            </p:nvSpPr>
            <p:spPr>
              <a:xfrm>
                <a:off x="835288" y="194144"/>
                <a:ext cx="10924590" cy="1498600"/>
              </a:xfrm>
              <a:blipFill>
                <a:blip r:embed="rId2"/>
                <a:stretch>
                  <a:fillRect l="-446" t="-2439"/>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262932" y="2814011"/>
                <a:ext cx="6096000" cy="3217804"/>
              </a:xfrm>
              <a:prstGeom prst="rect">
                <a:avLst/>
              </a:prstGeom>
            </p:spPr>
            <p:txBody>
              <a:bodyPr>
                <a:spAutoFit/>
              </a:bodyPr>
              <a:lstStyle/>
              <a:p>
                <a:r>
                  <a:rPr lang="fr-FR" dirty="0" smtClean="0"/>
                  <a:t>Solution</a:t>
                </a:r>
              </a:p>
              <a:p>
                <a:r>
                  <a:rPr lang="fr-FR" dirty="0" err="1"/>
                  <a:t>Step</a:t>
                </a:r>
                <a:r>
                  <a:rPr lang="fr-FR" dirty="0"/>
                  <a:t> input: 5u(t)</a:t>
                </a:r>
                <a:r>
                  <a:rPr lang="fr-FR" dirty="0">
                    <a:latin typeface="Times New Roman" panose="02020603050405020304" pitchFamily="18" charset="0"/>
                    <a:cs typeface="Times New Roman" panose="02020603050405020304" pitchFamily="18" charset="0"/>
                  </a:rPr>
                  <a:t>→</a:t>
                </a:r>
                <a14:m>
                  <m:oMath xmlns:m="http://schemas.openxmlformats.org/officeDocument/2006/math">
                    <m:f>
                      <m:fPr>
                        <m:ctrlPr>
                          <a:rPr lang="fr-FR" i="1">
                            <a:latin typeface="Cambria Math" panose="02040503050406030204" pitchFamily="18" charset="0"/>
                            <a:cs typeface="Times New Roman" panose="02020603050405020304" pitchFamily="18" charset="0"/>
                          </a:rPr>
                        </m:ctrlPr>
                      </m:fPr>
                      <m:num>
                        <m:r>
                          <a:rPr lang="fr-FR" i="1">
                            <a:latin typeface="Cambria Math" panose="02040503050406030204" pitchFamily="18" charset="0"/>
                            <a:cs typeface="Times New Roman" panose="02020603050405020304" pitchFamily="18" charset="0"/>
                          </a:rPr>
                          <m:t>5</m:t>
                        </m:r>
                      </m:num>
                      <m:den>
                        <m:r>
                          <a:rPr lang="fr-FR" i="1">
                            <a:latin typeface="Cambria Math" panose="02040503050406030204" pitchFamily="18" charset="0"/>
                            <a:cs typeface="Times New Roman" panose="02020603050405020304" pitchFamily="18" charset="0"/>
                          </a:rPr>
                          <m:t>𝑝</m:t>
                        </m:r>
                      </m:den>
                    </m:f>
                  </m:oMath>
                </a14:m>
                <a:endParaRPr lang="fr-FR" dirty="0">
                  <a:latin typeface="Times New Roman" panose="02020603050405020304" pitchFamily="18" charset="0"/>
                  <a:cs typeface="Times New Roman" panose="02020603050405020304" pitchFamily="18" charset="0"/>
                </a:endParaRPr>
              </a:p>
              <a:p>
                <a:r>
                  <a:rPr lang="fr-FR" dirty="0">
                    <a:solidFill>
                      <a:schemeClr val="bg1"/>
                    </a:solidFill>
                  </a:rPr>
                  <a:t>e(∞)</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r>
                          <a:rPr lang="fr-FR" i="1">
                            <a:solidFill>
                              <a:schemeClr val="bg1"/>
                            </a:solidFill>
                            <a:latin typeface="Cambria Math" panose="02040503050406030204" pitchFamily="18" charset="0"/>
                            <a:ea typeface="Cambria Math" panose="02040503050406030204" pitchFamily="18" charset="0"/>
                          </a:rPr>
                          <m:t>1+</m:t>
                        </m:r>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den>
                    </m:f>
                  </m:oMath>
                </a14:m>
                <a:r>
                  <a:rPr lang="fr-FR" dirty="0">
                    <a:solidFill>
                      <a:schemeClr val="bg1"/>
                    </a:solidFill>
                  </a:rPr>
                  <a:t>=</a:t>
                </a:r>
                <a14:m>
                  <m:oMath xmlns:m="http://schemas.openxmlformats.org/officeDocument/2006/math">
                    <m:f>
                      <m:fPr>
                        <m:ctrlPr>
                          <a:rPr lang="fr-FR" i="1" dirty="0">
                            <a:solidFill>
                              <a:schemeClr val="bg1"/>
                            </a:solidFill>
                            <a:latin typeface="Cambria Math" panose="02040503050406030204" pitchFamily="18" charset="0"/>
                          </a:rPr>
                        </m:ctrlPr>
                      </m:fPr>
                      <m:num>
                        <m:r>
                          <a:rPr lang="fr-FR" i="1" dirty="0">
                            <a:solidFill>
                              <a:schemeClr val="bg1"/>
                            </a:solidFill>
                            <a:latin typeface="Cambria Math" panose="02040503050406030204" pitchFamily="18" charset="0"/>
                          </a:rPr>
                          <m:t>5</m:t>
                        </m:r>
                      </m:num>
                      <m:den>
                        <m:r>
                          <a:rPr lang="fr-FR" i="1" dirty="0" smtClean="0">
                            <a:solidFill>
                              <a:schemeClr val="bg1"/>
                            </a:solidFill>
                            <a:latin typeface="Cambria Math" panose="02040503050406030204" pitchFamily="18" charset="0"/>
                            <a:ea typeface="Cambria Math" panose="02040503050406030204" pitchFamily="18" charset="0"/>
                          </a:rPr>
                          <m:t>∞</m:t>
                        </m:r>
                      </m:den>
                    </m:f>
                    <m:r>
                      <a:rPr lang="fr-FR" i="1" dirty="0">
                        <a:solidFill>
                          <a:schemeClr val="bg1"/>
                        </a:solidFill>
                        <a:latin typeface="Cambria Math" panose="02040503050406030204" pitchFamily="18" charset="0"/>
                      </a:rPr>
                      <m:t>=</m:t>
                    </m:r>
                    <m:r>
                      <a:rPr lang="fr-FR" b="0" i="1" dirty="0" smtClean="0">
                        <a:solidFill>
                          <a:schemeClr val="bg1"/>
                        </a:solidFill>
                        <a:latin typeface="Cambria Math" panose="02040503050406030204" pitchFamily="18" charset="0"/>
                      </a:rPr>
                      <m:t>0</m:t>
                    </m:r>
                  </m:oMath>
                </a14:m>
                <a:endParaRPr lang="fr-FR" dirty="0">
                  <a:solidFill>
                    <a:schemeClr val="bg1"/>
                  </a:solidFill>
                </a:endParaRPr>
              </a:p>
              <a:p>
                <a:r>
                  <a:rPr lang="fr-FR" dirty="0" err="1"/>
                  <a:t>Ramp</a:t>
                </a:r>
                <a:r>
                  <a:rPr lang="fr-FR" dirty="0"/>
                  <a:t> input</a:t>
                </a:r>
                <a:r>
                  <a:rPr lang="fr-FR" dirty="0"/>
                  <a:t>: </a:t>
                </a:r>
                <a:r>
                  <a:rPr lang="fr-FR" dirty="0"/>
                  <a:t>5tu(t</a:t>
                </a:r>
                <a:r>
                  <a:rPr lang="fr-FR" dirty="0"/>
                  <a:t>)</a:t>
                </a:r>
                <a:r>
                  <a:rPr lang="fr-FR" dirty="0">
                    <a:latin typeface="Times New Roman" panose="02020603050405020304" pitchFamily="18" charset="0"/>
                    <a:cs typeface="Times New Roman" panose="02020603050405020304" pitchFamily="18" charset="0"/>
                  </a:rPr>
                  <a:t>→</a:t>
                </a:r>
                <a14:m>
                  <m:oMath xmlns:m="http://schemas.openxmlformats.org/officeDocument/2006/math">
                    <m:f>
                      <m:fPr>
                        <m:ctrlPr>
                          <a:rPr lang="fr-FR" i="1">
                            <a:latin typeface="Cambria Math" panose="02040503050406030204" pitchFamily="18" charset="0"/>
                            <a:cs typeface="Times New Roman" panose="02020603050405020304" pitchFamily="18" charset="0"/>
                          </a:rPr>
                        </m:ctrlPr>
                      </m:fPr>
                      <m:num>
                        <m:r>
                          <a:rPr lang="fr-FR" i="1">
                            <a:latin typeface="Cambria Math" panose="02040503050406030204" pitchFamily="18" charset="0"/>
                            <a:cs typeface="Times New Roman" panose="02020603050405020304" pitchFamily="18" charset="0"/>
                          </a:rPr>
                          <m:t>5</m:t>
                        </m:r>
                      </m:num>
                      <m:den>
                        <m:sSup>
                          <m:sSupPr>
                            <m:ctrlPr>
                              <a:rPr lang="fr-FR" i="1">
                                <a:latin typeface="Cambria Math" panose="02040503050406030204" pitchFamily="18" charset="0"/>
                                <a:cs typeface="Times New Roman" panose="02020603050405020304" pitchFamily="18" charset="0"/>
                              </a:rPr>
                            </m:ctrlPr>
                          </m:sSupPr>
                          <m:e>
                            <m:r>
                              <a:rPr lang="fr-FR" i="1">
                                <a:latin typeface="Cambria Math" panose="02040503050406030204" pitchFamily="18" charset="0"/>
                                <a:cs typeface="Times New Roman" panose="02020603050405020304" pitchFamily="18" charset="0"/>
                              </a:rPr>
                              <m:t>𝑝</m:t>
                            </m:r>
                          </m:e>
                          <m:sup>
                            <m:r>
                              <a:rPr lang="fr-FR" i="1">
                                <a:latin typeface="Cambria Math" panose="02040503050406030204" pitchFamily="18" charset="0"/>
                                <a:cs typeface="Times New Roman" panose="02020603050405020304" pitchFamily="18" charset="0"/>
                              </a:rPr>
                              <m:t>2</m:t>
                            </m:r>
                          </m:sup>
                        </m:sSup>
                      </m:den>
                    </m:f>
                  </m:oMath>
                </a14:m>
                <a:endParaRPr lang="fr-FR" dirty="0">
                  <a:latin typeface="Times New Roman" panose="02020603050405020304" pitchFamily="18" charset="0"/>
                  <a:cs typeface="Times New Roman" panose="02020603050405020304" pitchFamily="18" charset="0"/>
                </a:endParaRPr>
              </a:p>
              <a:p>
                <a:r>
                  <a:rPr lang="fr-FR" dirty="0">
                    <a:solidFill>
                      <a:schemeClr val="bg1"/>
                    </a:solidFill>
                  </a:rPr>
                  <a:t>e(∞)</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𝑝𝐺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den>
                    </m:f>
                    <m:r>
                      <a:rPr lang="fr-FR" i="1">
                        <a:solidFill>
                          <a:schemeClr val="bg1"/>
                        </a:solidFill>
                        <a:latin typeface="Cambria Math" panose="02040503050406030204" pitchFamily="18" charset="0"/>
                        <a:ea typeface="Cambria Math" panose="02040503050406030204" pitchFamily="18" charset="0"/>
                      </a:rPr>
                      <m:t>=</m:t>
                    </m:r>
                    <m:f>
                      <m:fPr>
                        <m:ctrlPr>
                          <a:rPr lang="fr-FR" i="1" dirty="0">
                            <a:solidFill>
                              <a:schemeClr val="bg1"/>
                            </a:solidFill>
                            <a:latin typeface="Cambria Math" panose="02040503050406030204" pitchFamily="18" charset="0"/>
                          </a:rPr>
                        </m:ctrlPr>
                      </m:fPr>
                      <m:num>
                        <m:r>
                          <a:rPr lang="fr-FR" i="1" dirty="0">
                            <a:solidFill>
                              <a:schemeClr val="bg1"/>
                            </a:solidFill>
                            <a:latin typeface="Cambria Math" panose="02040503050406030204" pitchFamily="18" charset="0"/>
                          </a:rPr>
                          <m:t>5</m:t>
                        </m:r>
                      </m:num>
                      <m:den>
                        <m:r>
                          <a:rPr lang="fr-FR" b="0" i="1" dirty="0" smtClean="0">
                            <a:solidFill>
                              <a:schemeClr val="bg1"/>
                            </a:solidFill>
                            <a:latin typeface="Cambria Math" panose="02040503050406030204" pitchFamily="18" charset="0"/>
                          </a:rPr>
                          <m:t>10</m:t>
                        </m:r>
                        <m:r>
                          <a:rPr lang="fr-FR" i="1" dirty="0">
                            <a:solidFill>
                              <a:schemeClr val="bg1"/>
                            </a:solidFill>
                            <a:latin typeface="Cambria Math" panose="02040503050406030204" pitchFamily="18" charset="0"/>
                          </a:rPr>
                          <m:t>0</m:t>
                        </m:r>
                      </m:den>
                    </m:f>
                    <m:r>
                      <a:rPr lang="fr-FR" i="1" dirty="0">
                        <a:solidFill>
                          <a:schemeClr val="bg1"/>
                        </a:solidFill>
                        <a:latin typeface="Cambria Math" panose="02040503050406030204" pitchFamily="18" charset="0"/>
                      </a:rPr>
                      <m:t>=</m:t>
                    </m:r>
                    <m:f>
                      <m:fPr>
                        <m:ctrlPr>
                          <a:rPr lang="fr-FR" i="1" dirty="0">
                            <a:solidFill>
                              <a:schemeClr val="bg1"/>
                            </a:solidFill>
                            <a:latin typeface="Cambria Math" panose="02040503050406030204" pitchFamily="18" charset="0"/>
                          </a:rPr>
                        </m:ctrlPr>
                      </m:fPr>
                      <m:num>
                        <m:r>
                          <a:rPr lang="fr-FR" i="1" dirty="0">
                            <a:solidFill>
                              <a:schemeClr val="bg1"/>
                            </a:solidFill>
                            <a:latin typeface="Cambria Math" panose="02040503050406030204" pitchFamily="18" charset="0"/>
                          </a:rPr>
                          <m:t>1</m:t>
                        </m:r>
                      </m:num>
                      <m:den>
                        <m:r>
                          <a:rPr lang="fr-FR" b="0" i="1" dirty="0" smtClean="0">
                            <a:solidFill>
                              <a:schemeClr val="bg1"/>
                            </a:solidFill>
                            <a:latin typeface="Cambria Math" panose="02040503050406030204" pitchFamily="18" charset="0"/>
                          </a:rPr>
                          <m:t>2</m:t>
                        </m:r>
                        <m:r>
                          <a:rPr lang="fr-FR" i="1" dirty="0">
                            <a:solidFill>
                              <a:schemeClr val="bg1"/>
                            </a:solidFill>
                            <a:latin typeface="Cambria Math" panose="02040503050406030204" pitchFamily="18" charset="0"/>
                          </a:rPr>
                          <m:t>0</m:t>
                        </m:r>
                      </m:den>
                    </m:f>
                  </m:oMath>
                </a14:m>
                <a:endParaRPr lang="fr-FR" dirty="0">
                  <a:solidFill>
                    <a:schemeClr val="bg1"/>
                  </a:solidFill>
                </a:endParaRPr>
              </a:p>
              <a:p>
                <a:r>
                  <a:rPr lang="fr-FR" dirty="0"/>
                  <a:t>Parabola input</a:t>
                </a:r>
                <a:r>
                  <a:rPr lang="fr-FR" dirty="0"/>
                  <a:t>: </a:t>
                </a:r>
                <a:r>
                  <a:rPr lang="fr-FR" dirty="0"/>
                  <a:t>5</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𝑡</m:t>
                        </m:r>
                      </m:e>
                      <m:sup>
                        <m:r>
                          <a:rPr lang="fr-FR" i="1">
                            <a:latin typeface="Cambria Math" panose="02040503050406030204" pitchFamily="18" charset="0"/>
                          </a:rPr>
                          <m:t>2</m:t>
                        </m:r>
                      </m:sup>
                    </m:sSup>
                  </m:oMath>
                </a14:m>
                <a:r>
                  <a:rPr lang="fr-FR" dirty="0"/>
                  <a:t>u(t</a:t>
                </a:r>
                <a:r>
                  <a:rPr lang="fr-FR" dirty="0"/>
                  <a:t>)</a:t>
                </a:r>
                <a:r>
                  <a:rPr lang="fr-FR" dirty="0">
                    <a:latin typeface="Times New Roman" panose="02020603050405020304" pitchFamily="18" charset="0"/>
                    <a:cs typeface="Times New Roman" panose="02020603050405020304" pitchFamily="18" charset="0"/>
                  </a:rPr>
                  <a:t>→</a:t>
                </a:r>
                <a14:m>
                  <m:oMath xmlns:m="http://schemas.openxmlformats.org/officeDocument/2006/math">
                    <m:f>
                      <m:fPr>
                        <m:ctrlPr>
                          <a:rPr lang="fr-FR" i="1">
                            <a:latin typeface="Cambria Math" panose="02040503050406030204" pitchFamily="18" charset="0"/>
                            <a:cs typeface="Times New Roman" panose="02020603050405020304" pitchFamily="18" charset="0"/>
                          </a:rPr>
                        </m:ctrlPr>
                      </m:fPr>
                      <m:num>
                        <m:r>
                          <a:rPr lang="fr-FR" i="1">
                            <a:latin typeface="Cambria Math" panose="02040503050406030204" pitchFamily="18" charset="0"/>
                            <a:cs typeface="Times New Roman" panose="02020603050405020304" pitchFamily="18" charset="0"/>
                          </a:rPr>
                          <m:t>10</m:t>
                        </m:r>
                      </m:num>
                      <m:den>
                        <m:sSup>
                          <m:sSupPr>
                            <m:ctrlPr>
                              <a:rPr lang="fr-FR" i="1">
                                <a:latin typeface="Cambria Math" panose="02040503050406030204" pitchFamily="18" charset="0"/>
                                <a:cs typeface="Times New Roman" panose="02020603050405020304" pitchFamily="18" charset="0"/>
                              </a:rPr>
                            </m:ctrlPr>
                          </m:sSupPr>
                          <m:e>
                            <m:r>
                              <a:rPr lang="fr-FR" i="1">
                                <a:latin typeface="Cambria Math" panose="02040503050406030204" pitchFamily="18" charset="0"/>
                                <a:cs typeface="Times New Roman" panose="02020603050405020304" pitchFamily="18" charset="0"/>
                              </a:rPr>
                              <m:t>𝑝</m:t>
                            </m:r>
                          </m:e>
                          <m:sup>
                            <m:r>
                              <a:rPr lang="fr-FR" i="1">
                                <a:latin typeface="Cambria Math" panose="02040503050406030204" pitchFamily="18" charset="0"/>
                                <a:cs typeface="Times New Roman" panose="02020603050405020304" pitchFamily="18" charset="0"/>
                              </a:rPr>
                              <m:t>3</m:t>
                            </m:r>
                          </m:sup>
                        </m:sSup>
                      </m:den>
                    </m:f>
                  </m:oMath>
                </a14:m>
                <a:endParaRPr lang="fr-FR" dirty="0">
                  <a:latin typeface="Times New Roman" panose="02020603050405020304" pitchFamily="18" charset="0"/>
                  <a:cs typeface="Times New Roman" panose="02020603050405020304" pitchFamily="18" charset="0"/>
                </a:endParaRPr>
              </a:p>
              <a:p>
                <a:r>
                  <a:rPr lang="fr-FR" dirty="0">
                    <a:solidFill>
                      <a:schemeClr val="bg1"/>
                    </a:solidFill>
                  </a:rPr>
                  <a:t>e(∞)</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sSup>
                              <m:sSupPr>
                                <m:ctrlPr>
                                  <a:rPr lang="fr-FR" i="1">
                                    <a:solidFill>
                                      <a:schemeClr val="bg1"/>
                                    </a:solidFill>
                                    <a:latin typeface="Cambria Math" panose="02040503050406030204" pitchFamily="18" charset="0"/>
                                    <a:ea typeface="Cambria Math" panose="02040503050406030204" pitchFamily="18" charset="0"/>
                                  </a:rPr>
                                </m:ctrlPr>
                              </m:sSupPr>
                              <m:e>
                                <m:r>
                                  <a:rPr lang="fr-FR" i="1">
                                    <a:solidFill>
                                      <a:schemeClr val="bg1"/>
                                    </a:solidFill>
                                    <a:latin typeface="Cambria Math" panose="02040503050406030204" pitchFamily="18" charset="0"/>
                                    <a:ea typeface="Cambria Math" panose="02040503050406030204" pitchFamily="18" charset="0"/>
                                  </a:rPr>
                                  <m:t>𝑝</m:t>
                                </m:r>
                              </m:e>
                              <m:sup>
                                <m:r>
                                  <a:rPr lang="fr-FR" i="1">
                                    <a:solidFill>
                                      <a:schemeClr val="bg1"/>
                                    </a:solidFill>
                                    <a:latin typeface="Cambria Math" panose="02040503050406030204" pitchFamily="18" charset="0"/>
                                    <a:ea typeface="Cambria Math" panose="02040503050406030204" pitchFamily="18" charset="0"/>
                                  </a:rPr>
                                  <m:t>2</m:t>
                                </m:r>
                              </m:sup>
                            </m:sSup>
                            <m:r>
                              <a:rPr lang="fr-FR" i="1">
                                <a:solidFill>
                                  <a:schemeClr val="bg1"/>
                                </a:solidFill>
                                <a:latin typeface="Cambria Math" panose="02040503050406030204" pitchFamily="18" charset="0"/>
                                <a:ea typeface="Cambria Math" panose="02040503050406030204" pitchFamily="18" charset="0"/>
                              </a:rPr>
                              <m:t>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den>
                    </m:f>
                    <m:r>
                      <a:rPr lang="fr-FR" i="1">
                        <a:solidFill>
                          <a:schemeClr val="bg1"/>
                        </a:solidFill>
                        <a:latin typeface="Cambria Math" panose="02040503050406030204" pitchFamily="18" charset="0"/>
                        <a:ea typeface="Cambria Math" panose="02040503050406030204" pitchFamily="18" charset="0"/>
                      </a:rPr>
                      <m:t>=</m:t>
                    </m:r>
                    <m:f>
                      <m:fPr>
                        <m:ctrlPr>
                          <a:rPr lang="fr-FR" i="1" dirty="0">
                            <a:solidFill>
                              <a:schemeClr val="bg1"/>
                            </a:solidFill>
                            <a:latin typeface="Cambria Math" panose="02040503050406030204" pitchFamily="18" charset="0"/>
                          </a:rPr>
                        </m:ctrlPr>
                      </m:fPr>
                      <m:num>
                        <m:r>
                          <a:rPr lang="fr-FR" i="1" dirty="0">
                            <a:solidFill>
                              <a:schemeClr val="bg1"/>
                            </a:solidFill>
                            <a:latin typeface="Cambria Math" panose="02040503050406030204" pitchFamily="18" charset="0"/>
                          </a:rPr>
                          <m:t>10</m:t>
                        </m:r>
                      </m:num>
                      <m:den>
                        <m:r>
                          <a:rPr lang="fr-FR" i="1" dirty="0">
                            <a:solidFill>
                              <a:schemeClr val="bg1"/>
                            </a:solidFill>
                            <a:latin typeface="Cambria Math" panose="02040503050406030204" pitchFamily="18" charset="0"/>
                          </a:rPr>
                          <m:t>0</m:t>
                        </m:r>
                      </m:den>
                    </m:f>
                    <m:r>
                      <a:rPr lang="fr-FR" i="1" dirty="0">
                        <a:solidFill>
                          <a:schemeClr val="bg1"/>
                        </a:solidFill>
                        <a:latin typeface="Cambria Math" panose="02040503050406030204" pitchFamily="18" charset="0"/>
                      </a:rPr>
                      <m:t>=</m:t>
                    </m:r>
                    <m:r>
                      <a:rPr lang="fr-FR" i="1" dirty="0">
                        <a:solidFill>
                          <a:schemeClr val="bg1"/>
                        </a:solidFill>
                        <a:latin typeface="Cambria Math" panose="02040503050406030204" pitchFamily="18" charset="0"/>
                        <a:ea typeface="Cambria Math" panose="02040503050406030204" pitchFamily="18" charset="0"/>
                      </a:rPr>
                      <m:t>∞</m:t>
                    </m:r>
                  </m:oMath>
                </a14:m>
                <a:endParaRPr lang="fr-FR" dirty="0">
                  <a:solidFill>
                    <a:schemeClr val="bg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1262932" y="2814011"/>
                <a:ext cx="6096000" cy="3217804"/>
              </a:xfrm>
              <a:prstGeom prst="rect">
                <a:avLst/>
              </a:prstGeom>
              <a:blipFill>
                <a:blip r:embed="rId3"/>
                <a:stretch>
                  <a:fillRect l="-800" t="-1139"/>
                </a:stretch>
              </a:blipFill>
            </p:spPr>
            <p:txBody>
              <a:bodyPr/>
              <a:lstStyle/>
              <a:p>
                <a:r>
                  <a:rPr lang="fr-FR">
                    <a:noFill/>
                  </a:rPr>
                  <a:t> </a:t>
                </a:r>
              </a:p>
            </p:txBody>
          </p:sp>
        </mc:Fallback>
      </mc:AlternateContent>
      <p:pic>
        <p:nvPicPr>
          <p:cNvPr id="6" name="Image 5"/>
          <p:cNvPicPr/>
          <p:nvPr/>
        </p:nvPicPr>
        <p:blipFill>
          <a:blip r:embed="rId4"/>
          <a:stretch>
            <a:fillRect/>
          </a:stretch>
        </p:blipFill>
        <p:spPr>
          <a:xfrm>
            <a:off x="3417223" y="1191240"/>
            <a:ext cx="5760720" cy="1373505"/>
          </a:xfrm>
          <a:prstGeom prst="rect">
            <a:avLst/>
          </a:prstGeom>
        </p:spPr>
      </p:pic>
    </p:spTree>
    <p:extLst>
      <p:ext uri="{BB962C8B-B14F-4D97-AF65-F5344CB8AC3E}">
        <p14:creationId xmlns:p14="http://schemas.microsoft.com/office/powerpoint/2010/main" val="124665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2019160" y="4333754"/>
            <a:ext cx="8534400" cy="1498600"/>
          </a:xfrm>
        </p:spPr>
        <p:txBody>
          <a:bodyPr>
            <a:normAutofit lnSpcReduction="10000"/>
          </a:bodyPr>
          <a:lstStyle/>
          <a:p>
            <a:r>
              <a:rPr lang="en-US" dirty="0" smtClean="0"/>
              <a:t>We </a:t>
            </a:r>
            <a:r>
              <a:rPr lang="en-US" dirty="0"/>
              <a:t>define the system type to be the value of n in the denominator </a:t>
            </a:r>
            <a:r>
              <a:rPr lang="en-US" dirty="0" smtClean="0"/>
              <a:t>:</a:t>
            </a:r>
          </a:p>
          <a:p>
            <a:pPr marL="285750" indent="-285750">
              <a:buFont typeface="Arial" panose="020B0604020202020204" pitchFamily="34" charset="0"/>
              <a:buChar char="•"/>
            </a:pPr>
            <a:r>
              <a:rPr lang="en-US" dirty="0" smtClean="0"/>
              <a:t>Type </a:t>
            </a:r>
            <a:r>
              <a:rPr lang="en-US" dirty="0"/>
              <a:t>0 when n = 0 </a:t>
            </a:r>
            <a:endParaRPr lang="en-US" dirty="0" smtClean="0"/>
          </a:p>
          <a:p>
            <a:pPr marL="285750" indent="-285750">
              <a:buFont typeface="Arial" panose="020B0604020202020204" pitchFamily="34" charset="0"/>
              <a:buChar char="•"/>
            </a:pPr>
            <a:r>
              <a:rPr lang="en-US" dirty="0" smtClean="0"/>
              <a:t>Type </a:t>
            </a:r>
            <a:r>
              <a:rPr lang="en-US" dirty="0"/>
              <a:t>1 when n = </a:t>
            </a:r>
            <a:r>
              <a:rPr lang="en-US" dirty="0" smtClean="0"/>
              <a:t>1</a:t>
            </a:r>
          </a:p>
          <a:p>
            <a:pPr marL="285750" indent="-285750">
              <a:buFont typeface="Arial" panose="020B0604020202020204" pitchFamily="34" charset="0"/>
              <a:buChar char="•"/>
            </a:pPr>
            <a:r>
              <a:rPr lang="en-US" dirty="0" smtClean="0"/>
              <a:t>Type </a:t>
            </a:r>
            <a:r>
              <a:rPr lang="en-US" dirty="0"/>
              <a:t>2 when n = 2</a:t>
            </a:r>
            <a:endParaRPr lang="fr-FR" dirty="0"/>
          </a:p>
        </p:txBody>
      </p:sp>
      <p:sp>
        <p:nvSpPr>
          <p:cNvPr id="7" name="Rectangle 6"/>
          <p:cNvSpPr/>
          <p:nvPr/>
        </p:nvSpPr>
        <p:spPr>
          <a:xfrm>
            <a:off x="779954" y="466410"/>
            <a:ext cx="5198859" cy="461665"/>
          </a:xfrm>
          <a:prstGeom prst="rect">
            <a:avLst/>
          </a:prstGeom>
        </p:spPr>
        <p:txBody>
          <a:bodyPr wrap="none">
            <a:spAutoFit/>
          </a:bodyPr>
          <a:lstStyle/>
          <a:p>
            <a:r>
              <a:rPr lang="fr-FR" sz="2400" b="1" dirty="0" err="1" smtClean="0">
                <a:solidFill>
                  <a:schemeClr val="bg1"/>
                </a:solidFill>
              </a:rPr>
              <a:t>Steady</a:t>
            </a:r>
            <a:r>
              <a:rPr lang="fr-FR" sz="2400" b="1" dirty="0" smtClean="0">
                <a:solidFill>
                  <a:schemeClr val="bg1"/>
                </a:solidFill>
              </a:rPr>
              <a:t> State </a:t>
            </a:r>
            <a:r>
              <a:rPr lang="fr-FR" sz="2400" b="1" dirty="0" err="1" smtClean="0">
                <a:solidFill>
                  <a:schemeClr val="bg1"/>
                </a:solidFill>
              </a:rPr>
              <a:t>Error</a:t>
            </a:r>
            <a:r>
              <a:rPr lang="fr-FR" sz="2400" b="1" dirty="0" smtClean="0">
                <a:solidFill>
                  <a:schemeClr val="bg1"/>
                </a:solidFill>
              </a:rPr>
              <a:t> </a:t>
            </a:r>
            <a:r>
              <a:rPr lang="fr-FR" sz="2400" b="1" dirty="0">
                <a:solidFill>
                  <a:schemeClr val="bg1"/>
                </a:solidFill>
              </a:rPr>
              <a:t>via system type</a:t>
            </a:r>
          </a:p>
        </p:txBody>
      </p:sp>
      <p:pic>
        <p:nvPicPr>
          <p:cNvPr id="8" name="Image 7"/>
          <p:cNvPicPr>
            <a:picLocks noChangeAspect="1"/>
          </p:cNvPicPr>
          <p:nvPr/>
        </p:nvPicPr>
        <p:blipFill>
          <a:blip r:embed="rId2"/>
          <a:stretch>
            <a:fillRect/>
          </a:stretch>
        </p:blipFill>
        <p:spPr>
          <a:xfrm>
            <a:off x="3774200" y="1507895"/>
            <a:ext cx="6428874" cy="1898920"/>
          </a:xfrm>
          <a:prstGeom prst="rect">
            <a:avLst/>
          </a:prstGeom>
        </p:spPr>
      </p:pic>
    </p:spTree>
    <p:extLst>
      <p:ext uri="{BB962C8B-B14F-4D97-AF65-F5344CB8AC3E}">
        <p14:creationId xmlns:p14="http://schemas.microsoft.com/office/powerpoint/2010/main" val="3918402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1614" y="397719"/>
            <a:ext cx="11287870" cy="1006676"/>
          </a:xfrm>
        </p:spPr>
        <p:txBody>
          <a:bodyPr/>
          <a:lstStyle/>
          <a:p>
            <a:r>
              <a:rPr lang="en-US" dirty="0"/>
              <a:t>Now let’s define the static error constants</a:t>
            </a:r>
            <a:endParaRPr lang="fr-FR" dirty="0"/>
          </a:p>
        </p:txBody>
      </p:sp>
      <p:sp>
        <p:nvSpPr>
          <p:cNvPr id="8" name="Espace réservé du texte 7"/>
          <p:cNvSpPr>
            <a:spLocks noGrp="1"/>
          </p:cNvSpPr>
          <p:nvPr>
            <p:ph type="body" idx="1"/>
          </p:nvPr>
        </p:nvSpPr>
        <p:spPr>
          <a:xfrm>
            <a:off x="769094" y="2037145"/>
            <a:ext cx="10331028" cy="3294926"/>
          </a:xfrm>
        </p:spPr>
        <p:txBody>
          <a:bodyPr>
            <a:normAutofit/>
          </a:bodyPr>
          <a:lstStyle/>
          <a:p>
            <a:r>
              <a:rPr lang="en-US" dirty="0"/>
              <a:t>The type of the system (the number of integrators in the open loop system) determines which type of signals we can track</a:t>
            </a:r>
            <a:r>
              <a:rPr lang="en-US" dirty="0" smtClean="0"/>
              <a:t>:</a:t>
            </a:r>
          </a:p>
          <a:p>
            <a:r>
              <a:rPr lang="en-US" b="1" dirty="0">
                <a:solidFill>
                  <a:schemeClr val="bg1"/>
                </a:solidFill>
              </a:rPr>
              <a:t>• If n = 0, </a:t>
            </a:r>
            <a:endParaRPr lang="en-US" b="1" dirty="0" smtClean="0">
              <a:solidFill>
                <a:schemeClr val="bg1"/>
              </a:solidFill>
            </a:endParaRPr>
          </a:p>
          <a:p>
            <a:r>
              <a:rPr lang="en-US" dirty="0" smtClean="0"/>
              <a:t>– </a:t>
            </a:r>
            <a:r>
              <a:rPr lang="en-US" dirty="0"/>
              <a:t>It can track unit step with a nonzero </a:t>
            </a:r>
            <a:r>
              <a:rPr lang="en-US" dirty="0" smtClean="0"/>
              <a:t>error</a:t>
            </a:r>
          </a:p>
          <a:p>
            <a:endParaRPr lang="en-US" dirty="0"/>
          </a:p>
          <a:p>
            <a:endParaRPr lang="en-US" dirty="0" smtClean="0"/>
          </a:p>
          <a:p>
            <a:r>
              <a:rPr lang="en-US" dirty="0"/>
              <a:t>where </a:t>
            </a:r>
            <a:r>
              <a:rPr lang="en-US" dirty="0" err="1"/>
              <a:t>Kp</a:t>
            </a:r>
            <a:r>
              <a:rPr lang="en-US" dirty="0"/>
              <a:t> is the position constant. </a:t>
            </a:r>
            <a:endParaRPr lang="en-US" dirty="0" smtClean="0"/>
          </a:p>
          <a:p>
            <a:r>
              <a:rPr lang="en-US" dirty="0" smtClean="0"/>
              <a:t>– </a:t>
            </a:r>
            <a:r>
              <a:rPr lang="en-US" dirty="0"/>
              <a:t>It can not track ramp or parabolic inputs. </a:t>
            </a:r>
            <a:endParaRPr lang="fr-FR" dirty="0"/>
          </a:p>
        </p:txBody>
      </p:sp>
      <mc:AlternateContent xmlns:mc="http://schemas.openxmlformats.org/markup-compatibility/2006" xmlns:a14="http://schemas.microsoft.com/office/drawing/2010/main">
        <mc:Choice Requires="a14">
          <p:sp>
            <p:nvSpPr>
              <p:cNvPr id="9" name="Rectangle 8"/>
              <p:cNvSpPr/>
              <p:nvPr/>
            </p:nvSpPr>
            <p:spPr>
              <a:xfrm>
                <a:off x="5479425" y="3566911"/>
                <a:ext cx="3347519" cy="788101"/>
              </a:xfrm>
              <a:prstGeom prst="rect">
                <a:avLst/>
              </a:prstGeom>
            </p:spPr>
            <p:txBody>
              <a:bodyPr wrap="none">
                <a:spAutoFit/>
              </a:bodyPr>
              <a:lstStyle/>
              <a:p>
                <a:r>
                  <a:rPr lang="fr-FR" sz="2400" dirty="0" smtClean="0">
                    <a:solidFill>
                      <a:schemeClr val="bg1"/>
                    </a:solidFill>
                  </a:rPr>
                  <a:t>e</a:t>
                </a:r>
                <a:r>
                  <a:rPr lang="fr-FR" sz="2400" dirty="0">
                    <a:solidFill>
                      <a:schemeClr val="bg1"/>
                    </a:solidFill>
                  </a:rPr>
                  <a:t>(∞)</a:t>
                </a:r>
                <a14:m>
                  <m:oMath xmlns:m="http://schemas.openxmlformats.org/officeDocument/2006/math">
                    <m:r>
                      <a:rPr lang="fr-FR" sz="2400" i="1">
                        <a:solidFill>
                          <a:schemeClr val="bg1"/>
                        </a:solidFill>
                        <a:latin typeface="Cambria Math" panose="02040503050406030204" pitchFamily="18" charset="0"/>
                        <a:ea typeface="Cambria Math" panose="02040503050406030204" pitchFamily="18" charset="0"/>
                      </a:rPr>
                      <m:t>=</m:t>
                    </m:r>
                    <m:f>
                      <m:fPr>
                        <m:ctrlPr>
                          <a:rPr lang="fr-FR" sz="2400" i="1">
                            <a:solidFill>
                              <a:schemeClr val="bg1"/>
                            </a:solidFill>
                            <a:latin typeface="Cambria Math" panose="02040503050406030204" pitchFamily="18" charset="0"/>
                            <a:ea typeface="Cambria Math" panose="02040503050406030204" pitchFamily="18" charset="0"/>
                          </a:rPr>
                        </m:ctrlPr>
                      </m:fPr>
                      <m:num>
                        <m:r>
                          <a:rPr lang="fr-FR" sz="2400" i="1">
                            <a:solidFill>
                              <a:schemeClr val="bg1"/>
                            </a:solidFill>
                            <a:latin typeface="Cambria Math" panose="02040503050406030204" pitchFamily="18" charset="0"/>
                            <a:ea typeface="Cambria Math" panose="02040503050406030204" pitchFamily="18" charset="0"/>
                          </a:rPr>
                          <m:t>1</m:t>
                        </m:r>
                      </m:num>
                      <m:den>
                        <m:r>
                          <a:rPr lang="fr-FR" sz="2400" i="1">
                            <a:solidFill>
                              <a:schemeClr val="bg1"/>
                            </a:solidFill>
                            <a:latin typeface="Cambria Math" panose="02040503050406030204" pitchFamily="18" charset="0"/>
                            <a:ea typeface="Cambria Math" panose="02040503050406030204" pitchFamily="18" charset="0"/>
                          </a:rPr>
                          <m:t>1+</m:t>
                        </m:r>
                        <m:func>
                          <m:funcPr>
                            <m:ctrlPr>
                              <a:rPr lang="fr-FR" sz="2400" i="1">
                                <a:solidFill>
                                  <a:schemeClr val="bg1"/>
                                </a:solidFill>
                                <a:latin typeface="Cambria Math" panose="02040503050406030204" pitchFamily="18" charset="0"/>
                                <a:ea typeface="Cambria Math" panose="02040503050406030204" pitchFamily="18" charset="0"/>
                              </a:rPr>
                            </m:ctrlPr>
                          </m:funcPr>
                          <m:fName>
                            <m:limLow>
                              <m:limLowPr>
                                <m:ctrlPr>
                                  <a:rPr lang="fr-FR" sz="2400" i="1">
                                    <a:solidFill>
                                      <a:schemeClr val="bg1"/>
                                    </a:solidFill>
                                    <a:latin typeface="Cambria Math" panose="02040503050406030204" pitchFamily="18" charset="0"/>
                                    <a:ea typeface="Cambria Math" panose="02040503050406030204" pitchFamily="18" charset="0"/>
                                  </a:rPr>
                                </m:ctrlPr>
                              </m:limLowPr>
                              <m:e>
                                <m:r>
                                  <m:rPr>
                                    <m:sty m:val="p"/>
                                  </m:rPr>
                                  <a:rPr lang="fr-FR" sz="2400">
                                    <a:solidFill>
                                      <a:schemeClr val="bg1"/>
                                    </a:solidFill>
                                    <a:latin typeface="Cambria Math" panose="02040503050406030204" pitchFamily="18" charset="0"/>
                                    <a:ea typeface="Cambria Math" panose="02040503050406030204" pitchFamily="18" charset="0"/>
                                  </a:rPr>
                                  <m:t>lim</m:t>
                                </m:r>
                              </m:e>
                              <m:lim>
                                <m:r>
                                  <a:rPr lang="fr-FR" sz="2400" i="1">
                                    <a:solidFill>
                                      <a:schemeClr val="bg1"/>
                                    </a:solidFill>
                                    <a:latin typeface="Cambria Math" panose="02040503050406030204" pitchFamily="18" charset="0"/>
                                    <a:ea typeface="Cambria Math" panose="02040503050406030204" pitchFamily="18" charset="0"/>
                                  </a:rPr>
                                  <m:t>𝑝</m:t>
                                </m:r>
                                <m:r>
                                  <a:rPr lang="fr-FR" sz="2400" i="1">
                                    <a:solidFill>
                                      <a:schemeClr val="bg1"/>
                                    </a:solidFill>
                                    <a:latin typeface="Cambria Math" panose="02040503050406030204" pitchFamily="18" charset="0"/>
                                    <a:ea typeface="Cambria Math" panose="02040503050406030204" pitchFamily="18" charset="0"/>
                                  </a:rPr>
                                  <m:t>→0</m:t>
                                </m:r>
                              </m:lim>
                            </m:limLow>
                          </m:fName>
                          <m:e>
                            <m:r>
                              <a:rPr lang="fr-FR" sz="2400" i="1">
                                <a:solidFill>
                                  <a:schemeClr val="bg1"/>
                                </a:solidFill>
                                <a:latin typeface="Cambria Math" panose="02040503050406030204" pitchFamily="18" charset="0"/>
                                <a:ea typeface="Cambria Math" panose="02040503050406030204" pitchFamily="18" charset="0"/>
                              </a:rPr>
                              <m:t>𝐺</m:t>
                            </m:r>
                            <m:r>
                              <a:rPr lang="fr-FR" sz="2400" i="1">
                                <a:solidFill>
                                  <a:schemeClr val="bg1"/>
                                </a:solidFill>
                                <a:latin typeface="Cambria Math" panose="02040503050406030204" pitchFamily="18" charset="0"/>
                                <a:ea typeface="Cambria Math" panose="02040503050406030204" pitchFamily="18" charset="0"/>
                              </a:rPr>
                              <m:t>(</m:t>
                            </m:r>
                            <m:r>
                              <a:rPr lang="fr-FR" sz="2400" i="1">
                                <a:solidFill>
                                  <a:schemeClr val="bg1"/>
                                </a:solidFill>
                                <a:latin typeface="Cambria Math" panose="02040503050406030204" pitchFamily="18" charset="0"/>
                                <a:ea typeface="Cambria Math" panose="02040503050406030204" pitchFamily="18" charset="0"/>
                              </a:rPr>
                              <m:t>𝑝</m:t>
                            </m:r>
                            <m:r>
                              <a:rPr lang="fr-FR" sz="2400" i="1">
                                <a:solidFill>
                                  <a:schemeClr val="bg1"/>
                                </a:solidFill>
                                <a:latin typeface="Cambria Math" panose="02040503050406030204" pitchFamily="18" charset="0"/>
                                <a:ea typeface="Cambria Math" panose="02040503050406030204" pitchFamily="18" charset="0"/>
                              </a:rPr>
                              <m:t>)</m:t>
                            </m:r>
                          </m:e>
                        </m:func>
                      </m:den>
                    </m:f>
                    <m:r>
                      <a:rPr lang="fr-FR" sz="2400" b="0" i="1" smtClean="0">
                        <a:solidFill>
                          <a:schemeClr val="bg1"/>
                        </a:solidFill>
                        <a:latin typeface="Cambria Math" panose="02040503050406030204" pitchFamily="18" charset="0"/>
                        <a:ea typeface="Cambria Math" panose="02040503050406030204" pitchFamily="18" charset="0"/>
                      </a:rPr>
                      <m:t>=</m:t>
                    </m:r>
                    <m:f>
                      <m:fPr>
                        <m:ctrlPr>
                          <a:rPr lang="fr-FR" sz="2400" i="1">
                            <a:solidFill>
                              <a:schemeClr val="bg1"/>
                            </a:solidFill>
                            <a:latin typeface="Cambria Math" panose="02040503050406030204" pitchFamily="18" charset="0"/>
                            <a:ea typeface="Cambria Math" panose="02040503050406030204" pitchFamily="18" charset="0"/>
                          </a:rPr>
                        </m:ctrlPr>
                      </m:fPr>
                      <m:num>
                        <m:r>
                          <a:rPr lang="fr-FR" sz="2400" i="1">
                            <a:solidFill>
                              <a:schemeClr val="bg1"/>
                            </a:solidFill>
                            <a:latin typeface="Cambria Math" panose="02040503050406030204" pitchFamily="18" charset="0"/>
                            <a:ea typeface="Cambria Math" panose="02040503050406030204" pitchFamily="18" charset="0"/>
                          </a:rPr>
                          <m:t>1</m:t>
                        </m:r>
                      </m:num>
                      <m:den>
                        <m:r>
                          <a:rPr lang="fr-FR" sz="2400" i="1">
                            <a:solidFill>
                              <a:schemeClr val="bg1"/>
                            </a:solidFill>
                            <a:latin typeface="Cambria Math" panose="02040503050406030204" pitchFamily="18" charset="0"/>
                            <a:ea typeface="Cambria Math" panose="02040503050406030204" pitchFamily="18" charset="0"/>
                          </a:rPr>
                          <m:t>1</m:t>
                        </m:r>
                        <m:r>
                          <a:rPr lang="fr-FR" sz="2400" i="1" smtClean="0">
                            <a:solidFill>
                              <a:schemeClr val="bg1"/>
                            </a:solidFill>
                            <a:latin typeface="Cambria Math" panose="02040503050406030204" pitchFamily="18" charset="0"/>
                            <a:ea typeface="Cambria Math" panose="02040503050406030204" pitchFamily="18" charset="0"/>
                          </a:rPr>
                          <m:t>+</m:t>
                        </m:r>
                        <m:sSub>
                          <m:sSubPr>
                            <m:ctrlPr>
                              <a:rPr lang="fr-FR" sz="2400" i="1" smtClean="0">
                                <a:solidFill>
                                  <a:schemeClr val="bg1"/>
                                </a:solidFill>
                                <a:latin typeface="Cambria Math" panose="02040503050406030204" pitchFamily="18" charset="0"/>
                                <a:ea typeface="Cambria Math" panose="02040503050406030204" pitchFamily="18" charset="0"/>
                              </a:rPr>
                            </m:ctrlPr>
                          </m:sSubPr>
                          <m:e>
                            <m:r>
                              <a:rPr lang="fr-FR" sz="2400" b="0" i="1" smtClean="0">
                                <a:solidFill>
                                  <a:schemeClr val="bg1"/>
                                </a:solidFill>
                                <a:latin typeface="Cambria Math" panose="02040503050406030204" pitchFamily="18" charset="0"/>
                                <a:ea typeface="Cambria Math" panose="02040503050406030204" pitchFamily="18" charset="0"/>
                              </a:rPr>
                              <m:t>𝐾</m:t>
                            </m:r>
                          </m:e>
                          <m:sub>
                            <m:r>
                              <a:rPr lang="fr-FR" sz="2400" b="0" i="1" smtClean="0">
                                <a:solidFill>
                                  <a:schemeClr val="bg1"/>
                                </a:solidFill>
                                <a:latin typeface="Cambria Math" panose="02040503050406030204" pitchFamily="18" charset="0"/>
                                <a:ea typeface="Cambria Math" panose="02040503050406030204" pitchFamily="18" charset="0"/>
                              </a:rPr>
                              <m:t>𝑝</m:t>
                            </m:r>
                          </m:sub>
                        </m:sSub>
                      </m:den>
                    </m:f>
                  </m:oMath>
                </a14:m>
                <a:endParaRPr lang="fr-FR" sz="2400"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479425" y="3566911"/>
                <a:ext cx="3347519" cy="788101"/>
              </a:xfrm>
              <a:prstGeom prst="rect">
                <a:avLst/>
              </a:prstGeom>
              <a:blipFill>
                <a:blip r:embed="rId2"/>
                <a:stretch>
                  <a:fillRect l="-2914"/>
                </a:stretch>
              </a:blipFill>
            </p:spPr>
            <p:txBody>
              <a:bodyPr/>
              <a:lstStyle/>
              <a:p>
                <a:r>
                  <a:rPr lang="fr-FR">
                    <a:noFill/>
                  </a:rPr>
                  <a:t> </a:t>
                </a:r>
              </a:p>
            </p:txBody>
          </p:sp>
        </mc:Fallback>
      </mc:AlternateContent>
    </p:spTree>
    <p:extLst>
      <p:ext uri="{BB962C8B-B14F-4D97-AF65-F5344CB8AC3E}">
        <p14:creationId xmlns:p14="http://schemas.microsoft.com/office/powerpoint/2010/main" val="1866918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idx="1"/>
          </p:nvPr>
        </p:nvSpPr>
        <p:spPr>
          <a:xfrm>
            <a:off x="969721" y="1058119"/>
            <a:ext cx="8534400" cy="1498600"/>
          </a:xfrm>
        </p:spPr>
        <p:txBody>
          <a:bodyPr/>
          <a:lstStyle/>
          <a:p>
            <a:r>
              <a:rPr lang="en-US" b="1" dirty="0">
                <a:solidFill>
                  <a:schemeClr val="bg1"/>
                </a:solidFill>
              </a:rPr>
              <a:t>• If n = 1, </a:t>
            </a:r>
            <a:endParaRPr lang="en-US" b="1" dirty="0" smtClean="0">
              <a:solidFill>
                <a:schemeClr val="bg1"/>
              </a:solidFill>
            </a:endParaRPr>
          </a:p>
          <a:p>
            <a:r>
              <a:rPr lang="en-US" dirty="0" smtClean="0"/>
              <a:t>– </a:t>
            </a:r>
            <a:r>
              <a:rPr lang="en-US" dirty="0"/>
              <a:t>It can track unit step with a zero error. </a:t>
            </a:r>
            <a:endParaRPr lang="en-US" dirty="0" smtClean="0"/>
          </a:p>
          <a:p>
            <a:r>
              <a:rPr lang="en-US" dirty="0" smtClean="0"/>
              <a:t>– </a:t>
            </a:r>
            <a:r>
              <a:rPr lang="en-US" dirty="0"/>
              <a:t>It can track ramp with a nonzero error</a:t>
            </a:r>
            <a:r>
              <a:rPr lang="en-US" dirty="0" smtClean="0"/>
              <a:t>. </a:t>
            </a:r>
            <a:endParaRPr lang="fr-FR" dirty="0"/>
          </a:p>
        </p:txBody>
      </p:sp>
      <mc:AlternateContent xmlns:mc="http://schemas.openxmlformats.org/markup-compatibility/2006" xmlns:a14="http://schemas.microsoft.com/office/drawing/2010/main">
        <mc:Choice Requires="a14">
          <p:sp>
            <p:nvSpPr>
              <p:cNvPr id="12" name="Rectangle 11"/>
              <p:cNvSpPr/>
              <p:nvPr/>
            </p:nvSpPr>
            <p:spPr>
              <a:xfrm>
                <a:off x="4158945" y="2524430"/>
                <a:ext cx="2039726" cy="613886"/>
              </a:xfrm>
              <a:prstGeom prst="rect">
                <a:avLst/>
              </a:prstGeom>
            </p:spPr>
            <p:txBody>
              <a:bodyPr wrap="none">
                <a:spAutoFit/>
              </a:bodyPr>
              <a:lstStyle/>
              <a:p>
                <a:r>
                  <a:rPr lang="fr-FR" dirty="0" smtClean="0">
                    <a:solidFill>
                      <a:schemeClr val="bg1"/>
                    </a:solidFill>
                  </a:rPr>
                  <a:t>e</a:t>
                </a:r>
                <a:r>
                  <a:rPr lang="fr-FR" dirty="0">
                    <a:solidFill>
                      <a:schemeClr val="bg1"/>
                    </a:solidFill>
                  </a:rPr>
                  <a:t>(∞)</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𝑝𝐺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den>
                    </m:f>
                  </m:oMath>
                </a14:m>
                <a:r>
                  <a:rPr lang="fr-FR" dirty="0" smtClean="0">
                    <a:solidFill>
                      <a:schemeClr val="bg1"/>
                    </a:solidFill>
                  </a:rPr>
                  <a:t>=</a:t>
                </a:r>
                <a14:m>
                  <m:oMath xmlns:m="http://schemas.openxmlformats.org/officeDocument/2006/math">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sSub>
                          <m:sSubPr>
                            <m:ctrlPr>
                              <a:rPr lang="fr-FR" i="1" smtClean="0">
                                <a:solidFill>
                                  <a:schemeClr val="bg1"/>
                                </a:solidFill>
                                <a:latin typeface="Cambria Math" panose="02040503050406030204" pitchFamily="18" charset="0"/>
                                <a:ea typeface="Cambria Math" panose="02040503050406030204" pitchFamily="18" charset="0"/>
                              </a:rPr>
                            </m:ctrlPr>
                          </m:sSubPr>
                          <m:e>
                            <m:r>
                              <a:rPr lang="fr-FR" b="0" i="1" smtClean="0">
                                <a:solidFill>
                                  <a:schemeClr val="bg1"/>
                                </a:solidFill>
                                <a:latin typeface="Cambria Math" panose="02040503050406030204" pitchFamily="18" charset="0"/>
                                <a:ea typeface="Cambria Math" panose="02040503050406030204" pitchFamily="18" charset="0"/>
                              </a:rPr>
                              <m:t>𝑘</m:t>
                            </m:r>
                          </m:e>
                          <m:sub>
                            <m:r>
                              <a:rPr lang="fr-FR" b="0" i="1" smtClean="0">
                                <a:solidFill>
                                  <a:schemeClr val="bg1"/>
                                </a:solidFill>
                                <a:latin typeface="Cambria Math" panose="02040503050406030204" pitchFamily="18" charset="0"/>
                                <a:ea typeface="Cambria Math" panose="02040503050406030204" pitchFamily="18" charset="0"/>
                              </a:rPr>
                              <m:t>𝑣</m:t>
                            </m:r>
                          </m:sub>
                        </m:sSub>
                      </m:den>
                    </m:f>
                  </m:oMath>
                </a14:m>
                <a:endParaRPr lang="fr-FR"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158945" y="2524430"/>
                <a:ext cx="2039726" cy="613886"/>
              </a:xfrm>
              <a:prstGeom prst="rect">
                <a:avLst/>
              </a:prstGeom>
              <a:blipFill>
                <a:blip r:embed="rId2"/>
                <a:stretch>
                  <a:fillRect l="-2388" b="-990"/>
                </a:stretch>
              </a:blipFill>
            </p:spPr>
            <p:txBody>
              <a:bodyPr/>
              <a:lstStyle/>
              <a:p>
                <a:r>
                  <a:rPr lang="fr-FR">
                    <a:noFill/>
                  </a:rPr>
                  <a:t> </a:t>
                </a:r>
              </a:p>
            </p:txBody>
          </p:sp>
        </mc:Fallback>
      </mc:AlternateContent>
      <p:sp>
        <p:nvSpPr>
          <p:cNvPr id="13" name="Rectangle 12"/>
          <p:cNvSpPr/>
          <p:nvPr/>
        </p:nvSpPr>
        <p:spPr>
          <a:xfrm>
            <a:off x="2866663" y="3287960"/>
            <a:ext cx="6096000" cy="369332"/>
          </a:xfrm>
          <a:prstGeom prst="rect">
            <a:avLst/>
          </a:prstGeom>
        </p:spPr>
        <p:txBody>
          <a:bodyPr>
            <a:spAutoFit/>
          </a:bodyPr>
          <a:lstStyle/>
          <a:p>
            <a:r>
              <a:rPr lang="en-US" dirty="0"/>
              <a:t>where </a:t>
            </a:r>
            <a:r>
              <a:rPr lang="en-US" dirty="0" err="1"/>
              <a:t>Kv</a:t>
            </a:r>
            <a:r>
              <a:rPr lang="en-US" dirty="0"/>
              <a:t> is the velocity constant. </a:t>
            </a:r>
            <a:endParaRPr lang="fr-FR" dirty="0"/>
          </a:p>
        </p:txBody>
      </p:sp>
      <p:sp>
        <p:nvSpPr>
          <p:cNvPr id="14" name="Rectangle 13"/>
          <p:cNvSpPr/>
          <p:nvPr/>
        </p:nvSpPr>
        <p:spPr>
          <a:xfrm>
            <a:off x="1003901" y="3726612"/>
            <a:ext cx="4011034" cy="369332"/>
          </a:xfrm>
          <a:prstGeom prst="rect">
            <a:avLst/>
          </a:prstGeom>
        </p:spPr>
        <p:txBody>
          <a:bodyPr wrap="none">
            <a:spAutoFit/>
          </a:bodyPr>
          <a:lstStyle/>
          <a:p>
            <a:r>
              <a:rPr lang="en-US" dirty="0"/>
              <a:t>– It can not track parabolic inputs.</a:t>
            </a:r>
            <a:endParaRPr lang="fr-FR" dirty="0"/>
          </a:p>
        </p:txBody>
      </p:sp>
      <p:sp>
        <p:nvSpPr>
          <p:cNvPr id="15" name="Rectangle 14"/>
          <p:cNvSpPr/>
          <p:nvPr/>
        </p:nvSpPr>
        <p:spPr>
          <a:xfrm>
            <a:off x="902825" y="4495193"/>
            <a:ext cx="8657863" cy="923330"/>
          </a:xfrm>
          <a:prstGeom prst="rect">
            <a:avLst/>
          </a:prstGeom>
        </p:spPr>
        <p:txBody>
          <a:bodyPr wrap="square">
            <a:spAutoFit/>
          </a:bodyPr>
          <a:lstStyle/>
          <a:p>
            <a:r>
              <a:rPr lang="en-US" b="1" dirty="0">
                <a:solidFill>
                  <a:schemeClr val="bg1"/>
                </a:solidFill>
              </a:rPr>
              <a:t>• If n = 2, </a:t>
            </a:r>
            <a:endParaRPr lang="en-US" b="1" dirty="0" smtClean="0">
              <a:solidFill>
                <a:schemeClr val="bg1"/>
              </a:solidFill>
            </a:endParaRPr>
          </a:p>
          <a:p>
            <a:r>
              <a:rPr lang="en-US" dirty="0" smtClean="0"/>
              <a:t>– </a:t>
            </a:r>
            <a:r>
              <a:rPr lang="en-US" dirty="0"/>
              <a:t>It can track unit step and ramp input with zero errors. </a:t>
            </a:r>
            <a:endParaRPr lang="en-US" dirty="0" smtClean="0"/>
          </a:p>
          <a:p>
            <a:r>
              <a:rPr lang="en-US" dirty="0" smtClean="0"/>
              <a:t>– </a:t>
            </a:r>
            <a:r>
              <a:rPr lang="en-US" dirty="0"/>
              <a:t>It can track parabolic input with a nonzero error.</a:t>
            </a:r>
            <a:endParaRPr lang="fr-FR" dirty="0"/>
          </a:p>
        </p:txBody>
      </p:sp>
      <p:sp>
        <p:nvSpPr>
          <p:cNvPr id="16" name="Rectangle 15"/>
          <p:cNvSpPr/>
          <p:nvPr/>
        </p:nvSpPr>
        <p:spPr>
          <a:xfrm>
            <a:off x="3172288" y="6256424"/>
            <a:ext cx="4504759" cy="369332"/>
          </a:xfrm>
          <a:prstGeom prst="rect">
            <a:avLst/>
          </a:prstGeom>
        </p:spPr>
        <p:txBody>
          <a:bodyPr wrap="none">
            <a:spAutoFit/>
          </a:bodyPr>
          <a:lstStyle/>
          <a:p>
            <a:r>
              <a:rPr lang="en-US" dirty="0"/>
              <a:t>where </a:t>
            </a:r>
            <a:r>
              <a:rPr lang="en-US" dirty="0" err="1"/>
              <a:t>Ka</a:t>
            </a:r>
            <a:r>
              <a:rPr lang="en-US" dirty="0"/>
              <a:t> is the acceleration constant.</a:t>
            </a:r>
            <a:endParaRPr lang="fr-FR" dirty="0"/>
          </a:p>
        </p:txBody>
      </p:sp>
      <mc:AlternateContent xmlns:mc="http://schemas.openxmlformats.org/markup-compatibility/2006" xmlns:a14="http://schemas.microsoft.com/office/drawing/2010/main">
        <mc:Choice Requires="a14">
          <p:sp>
            <p:nvSpPr>
              <p:cNvPr id="17" name="Rectangle 16"/>
              <p:cNvSpPr/>
              <p:nvPr/>
            </p:nvSpPr>
            <p:spPr>
              <a:xfrm>
                <a:off x="4177636" y="5566170"/>
                <a:ext cx="1063689" cy="519181"/>
              </a:xfrm>
              <a:prstGeom prst="rect">
                <a:avLst/>
              </a:prstGeom>
            </p:spPr>
            <p:txBody>
              <a:bodyPr wrap="none">
                <a:spAutoFit/>
              </a:bodyPr>
              <a:lstStyle/>
              <a:p>
                <a:r>
                  <a:rPr lang="fr-FR" dirty="0" smtClean="0">
                    <a:solidFill>
                      <a:schemeClr val="bg1"/>
                    </a:solidFill>
                  </a:rPr>
                  <a:t>e</a:t>
                </a:r>
                <a:r>
                  <a:rPr lang="fr-FR" dirty="0">
                    <a:solidFill>
                      <a:schemeClr val="bg1"/>
                    </a:solidFill>
                  </a:rPr>
                  <a:t>(∞</a:t>
                </a:r>
                <a:r>
                  <a:rPr lang="fr-FR" dirty="0" smtClean="0">
                    <a:solidFill>
                      <a:schemeClr val="bg1"/>
                    </a:solidFill>
                  </a:rPr>
                  <a:t>)</a:t>
                </a:r>
                <a14:m>
                  <m:oMath xmlns:m="http://schemas.openxmlformats.org/officeDocument/2006/math">
                    <m:r>
                      <a:rPr lang="fr-FR" i="1" smtClean="0">
                        <a:solidFill>
                          <a:schemeClr val="bg1"/>
                        </a:solidFill>
                        <a:latin typeface="Cambria Math" panose="02040503050406030204" pitchFamily="18" charset="0"/>
                      </a:rPr>
                      <m:t> </m:t>
                    </m:r>
                  </m:oMath>
                </a14:m>
                <a:r>
                  <a:rPr lang="fr-FR" dirty="0" smtClean="0">
                    <a:solidFill>
                      <a:schemeClr val="bg1"/>
                    </a:solidFill>
                  </a:rPr>
                  <a:t>=</a:t>
                </a:r>
                <a14:m>
                  <m:oMath xmlns:m="http://schemas.openxmlformats.org/officeDocument/2006/math">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sSub>
                          <m:sSubPr>
                            <m:ctrlPr>
                              <a:rPr lang="fr-FR" i="1" smtClean="0">
                                <a:solidFill>
                                  <a:schemeClr val="bg1"/>
                                </a:solidFill>
                                <a:latin typeface="Cambria Math" panose="02040503050406030204" pitchFamily="18" charset="0"/>
                                <a:ea typeface="Cambria Math" panose="02040503050406030204" pitchFamily="18" charset="0"/>
                              </a:rPr>
                            </m:ctrlPr>
                          </m:sSubPr>
                          <m:e>
                            <m:r>
                              <a:rPr lang="fr-FR" b="0" i="1" smtClean="0">
                                <a:solidFill>
                                  <a:schemeClr val="bg1"/>
                                </a:solidFill>
                                <a:latin typeface="Cambria Math" panose="02040503050406030204" pitchFamily="18" charset="0"/>
                                <a:ea typeface="Cambria Math" panose="02040503050406030204" pitchFamily="18" charset="0"/>
                              </a:rPr>
                              <m:t>𝑘</m:t>
                            </m:r>
                          </m:e>
                          <m:sub>
                            <m:r>
                              <a:rPr lang="fr-FR" b="0" i="1" smtClean="0">
                                <a:solidFill>
                                  <a:schemeClr val="bg1"/>
                                </a:solidFill>
                                <a:latin typeface="Cambria Math" panose="02040503050406030204" pitchFamily="18" charset="0"/>
                                <a:ea typeface="Cambria Math" panose="02040503050406030204" pitchFamily="18" charset="0"/>
                              </a:rPr>
                              <m:t>𝑎</m:t>
                            </m:r>
                          </m:sub>
                        </m:sSub>
                      </m:den>
                    </m:f>
                  </m:oMath>
                </a14:m>
                <a:endParaRPr lang="fr-FR" dirty="0"/>
              </a:p>
            </p:txBody>
          </p:sp>
        </mc:Choice>
        <mc:Fallback xmlns="">
          <p:sp>
            <p:nvSpPr>
              <p:cNvPr id="17" name="Rectangle 16"/>
              <p:cNvSpPr>
                <a:spLocks noRot="1" noChangeAspect="1" noMove="1" noResize="1" noEditPoints="1" noAdjustHandles="1" noChangeArrowheads="1" noChangeShapeType="1" noTextEdit="1"/>
              </p:cNvSpPr>
              <p:nvPr/>
            </p:nvSpPr>
            <p:spPr>
              <a:xfrm>
                <a:off x="4177636" y="5566170"/>
                <a:ext cx="1063689" cy="519181"/>
              </a:xfrm>
              <a:prstGeom prst="rect">
                <a:avLst/>
              </a:prstGeom>
              <a:blipFill>
                <a:blip r:embed="rId3"/>
                <a:stretch>
                  <a:fillRect l="-4571"/>
                </a:stretch>
              </a:blipFill>
            </p:spPr>
            <p:txBody>
              <a:bodyPr/>
              <a:lstStyle/>
              <a:p>
                <a:r>
                  <a:rPr lang="fr-FR">
                    <a:noFill/>
                  </a:rPr>
                  <a:t> </a:t>
                </a:r>
              </a:p>
            </p:txBody>
          </p:sp>
        </mc:Fallback>
      </mc:AlternateContent>
    </p:spTree>
    <p:extLst>
      <p:ext uri="{BB962C8B-B14F-4D97-AF65-F5344CB8AC3E}">
        <p14:creationId xmlns:p14="http://schemas.microsoft.com/office/powerpoint/2010/main" val="2702547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texte 1"/>
              <p:cNvSpPr>
                <a:spLocks noGrp="1"/>
              </p:cNvSpPr>
              <p:nvPr>
                <p:ph type="body" idx="1"/>
              </p:nvPr>
            </p:nvSpPr>
            <p:spPr>
              <a:xfrm>
                <a:off x="722795" y="1284790"/>
                <a:ext cx="10138116" cy="5318567"/>
              </a:xfrm>
            </p:spPr>
            <p:txBody>
              <a:bodyPr>
                <a:normAutofit fontScale="92500" lnSpcReduction="10000"/>
              </a:bodyPr>
              <a:lstStyle/>
              <a:p>
                <a:pPr marL="285750" indent="-285750">
                  <a:buFont typeface="Arial" panose="020B0604020202020204" pitchFamily="34" charset="0"/>
                  <a:buChar char="•"/>
                </a:pPr>
                <a:r>
                  <a:rPr lang="fr-FR" b="1" dirty="0" smtClean="0">
                    <a:solidFill>
                      <a:schemeClr val="bg1"/>
                    </a:solidFill>
                  </a:rPr>
                  <a:t>Position constant</a:t>
                </a:r>
              </a:p>
              <a:p>
                <a:pPr/>
                <a14:m>
                  <m:oMathPara xmlns:m="http://schemas.openxmlformats.org/officeDocument/2006/math">
                    <m:oMathParaPr>
                      <m:jc m:val="centerGroup"/>
                    </m:oMathParaPr>
                    <m:oMath xmlns:m="http://schemas.openxmlformats.org/officeDocument/2006/math">
                      <m:func>
                        <m:funcPr>
                          <m:ctrlPr>
                            <a:rPr lang="fr-FR" i="1">
                              <a:solidFill>
                                <a:schemeClr val="bg1"/>
                              </a:solidFill>
                              <a:latin typeface="Cambria Math" panose="02040503050406030204" pitchFamily="18" charset="0"/>
                              <a:ea typeface="Cambria Math" panose="02040503050406030204" pitchFamily="18" charset="0"/>
                            </a:rPr>
                          </m:ctrlPr>
                        </m:funcPr>
                        <m:fName>
                          <m:sSub>
                            <m:sSubPr>
                              <m:ctrlPr>
                                <a:rPr lang="fr-FR" i="1" smtClean="0">
                                  <a:solidFill>
                                    <a:schemeClr val="bg1"/>
                                  </a:solidFill>
                                  <a:latin typeface="Cambria Math" panose="02040503050406030204" pitchFamily="18" charset="0"/>
                                  <a:ea typeface="Cambria Math" panose="02040503050406030204" pitchFamily="18" charset="0"/>
                                </a:rPr>
                              </m:ctrlPr>
                            </m:sSubPr>
                            <m:e>
                              <m:r>
                                <a:rPr lang="fr-FR" b="0" i="1" smtClean="0">
                                  <a:solidFill>
                                    <a:schemeClr val="bg1"/>
                                  </a:solidFill>
                                  <a:latin typeface="Cambria Math" panose="02040503050406030204" pitchFamily="18" charset="0"/>
                                  <a:ea typeface="Cambria Math" panose="02040503050406030204" pitchFamily="18" charset="0"/>
                                </a:rPr>
                                <m:t>𝑘</m:t>
                              </m:r>
                            </m:e>
                            <m:sub>
                              <m:r>
                                <a:rPr lang="fr-FR" b="0" i="1" smtClean="0">
                                  <a:solidFill>
                                    <a:schemeClr val="bg1"/>
                                  </a:solidFill>
                                  <a:latin typeface="Cambria Math" panose="02040503050406030204" pitchFamily="18" charset="0"/>
                                  <a:ea typeface="Cambria Math" panose="02040503050406030204" pitchFamily="18" charset="0"/>
                                </a:rPr>
                                <m:t>𝑝</m:t>
                              </m:r>
                            </m:sub>
                          </m:sSub>
                          <m:r>
                            <a:rPr lang="fr-FR" b="0" i="1" smtClean="0">
                              <a:solidFill>
                                <a:schemeClr val="bg1"/>
                              </a:solidFill>
                              <a:latin typeface="Cambria Math" panose="02040503050406030204" pitchFamily="18" charset="0"/>
                              <a:ea typeface="Cambria Math" panose="02040503050406030204" pitchFamily="18" charset="0"/>
                            </a:rPr>
                            <m:t>=</m:t>
                          </m:r>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oMath>
                  </m:oMathPara>
                </a14:m>
                <a:endParaRPr lang="fr-FR" b="1" dirty="0" smtClean="0">
                  <a:solidFill>
                    <a:schemeClr val="bg1"/>
                  </a:solidFill>
                </a:endParaRPr>
              </a:p>
              <a:p>
                <a:r>
                  <a:rPr lang="en-US" dirty="0"/>
                  <a:t>Steady state error for unit step input </a:t>
                </a:r>
                <a:r>
                  <a:rPr lang="en-US" dirty="0" smtClean="0"/>
                  <a:t>is: </a:t>
                </a:r>
                <a:r>
                  <a:rPr lang="fr-FR" dirty="0">
                    <a:solidFill>
                      <a:schemeClr val="bg1"/>
                    </a:solidFill>
                  </a:rPr>
                  <a:t>e(∞)</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r>
                          <a:rPr lang="fr-FR" i="1">
                            <a:solidFill>
                              <a:schemeClr val="bg1"/>
                            </a:solidFill>
                            <a:latin typeface="Cambria Math" panose="02040503050406030204" pitchFamily="18" charset="0"/>
                            <a:ea typeface="Cambria Math" panose="02040503050406030204" pitchFamily="18" charset="0"/>
                          </a:rPr>
                          <m:t>1+</m:t>
                        </m:r>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𝐾</m:t>
                            </m:r>
                          </m:e>
                          <m:sub>
                            <m:r>
                              <a:rPr lang="fr-FR" i="1">
                                <a:solidFill>
                                  <a:schemeClr val="bg1"/>
                                </a:solidFill>
                                <a:latin typeface="Cambria Math" panose="02040503050406030204" pitchFamily="18" charset="0"/>
                                <a:ea typeface="Cambria Math" panose="02040503050406030204" pitchFamily="18" charset="0"/>
                              </a:rPr>
                              <m:t>𝑝</m:t>
                            </m:r>
                          </m:sub>
                        </m:sSub>
                      </m:den>
                    </m:f>
                  </m:oMath>
                </a14:m>
                <a:endParaRPr lang="fr-FR" dirty="0" smtClean="0">
                  <a:solidFill>
                    <a:schemeClr val="bg1"/>
                  </a:solidFill>
                </a:endParaRPr>
              </a:p>
              <a:p>
                <a:endParaRPr lang="fr-FR" b="1" dirty="0" smtClean="0">
                  <a:solidFill>
                    <a:schemeClr val="bg1"/>
                  </a:solidFill>
                </a:endParaRPr>
              </a:p>
              <a:p>
                <a:pPr marL="285750" indent="-285750">
                  <a:buFont typeface="Arial" panose="020B0604020202020204" pitchFamily="34" charset="0"/>
                  <a:buChar char="•"/>
                </a:pPr>
                <a:r>
                  <a:rPr lang="fr-FR" b="1" dirty="0" err="1" smtClean="0">
                    <a:solidFill>
                      <a:schemeClr val="bg1"/>
                    </a:solidFill>
                  </a:rPr>
                  <a:t>Velocity</a:t>
                </a:r>
                <a:r>
                  <a:rPr lang="fr-FR" b="1" dirty="0" smtClean="0">
                    <a:solidFill>
                      <a:schemeClr val="bg1"/>
                    </a:solidFill>
                  </a:rPr>
                  <a:t> constant</a:t>
                </a:r>
              </a:p>
              <a:p>
                <a:pPr/>
                <a14:m>
                  <m:oMathPara xmlns:m="http://schemas.openxmlformats.org/officeDocument/2006/math">
                    <m:oMathParaPr>
                      <m:jc m:val="centerGroup"/>
                    </m:oMathParaPr>
                    <m:oMath xmlns:m="http://schemas.openxmlformats.org/officeDocument/2006/math">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𝑘</m:t>
                          </m:r>
                        </m:e>
                        <m:sub>
                          <m:r>
                            <a:rPr lang="fr-FR" i="1">
                              <a:solidFill>
                                <a:schemeClr val="bg1"/>
                              </a:solidFill>
                              <a:latin typeface="Cambria Math" panose="02040503050406030204" pitchFamily="18" charset="0"/>
                              <a:ea typeface="Cambria Math" panose="02040503050406030204" pitchFamily="18" charset="0"/>
                            </a:rPr>
                            <m:t>𝑣</m:t>
                          </m:r>
                        </m:sub>
                      </m:sSub>
                      <m:r>
                        <a:rPr lang="fr-FR" b="0" i="1" smtClean="0">
                          <a:solidFill>
                            <a:schemeClr val="bg1"/>
                          </a:solidFill>
                          <a:latin typeface="Cambria Math" panose="02040503050406030204" pitchFamily="18" charset="0"/>
                          <a:ea typeface="Cambria Math" panose="02040503050406030204" pitchFamily="18" charset="0"/>
                        </a:rPr>
                        <m:t>=</m:t>
                      </m:r>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𝑝𝐺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oMath>
                  </m:oMathPara>
                </a14:m>
                <a:endParaRPr lang="fr-FR" b="1" dirty="0" smtClean="0">
                  <a:solidFill>
                    <a:schemeClr val="bg1"/>
                  </a:solidFill>
                </a:endParaRPr>
              </a:p>
              <a:p>
                <a:r>
                  <a:rPr lang="en-US" dirty="0"/>
                  <a:t>Steady state error for a ramp input </a:t>
                </a:r>
                <a:r>
                  <a:rPr lang="en-US" dirty="0" smtClean="0"/>
                  <a:t>is: </a:t>
                </a:r>
                <a:r>
                  <a:rPr lang="fr-FR" dirty="0" smtClean="0">
                    <a:solidFill>
                      <a:schemeClr val="bg1"/>
                    </a:solidFill>
                  </a:rPr>
                  <a:t>e</a:t>
                </a:r>
                <a:r>
                  <a:rPr lang="fr-FR" dirty="0">
                    <a:solidFill>
                      <a:schemeClr val="bg1"/>
                    </a:solidFill>
                  </a:rPr>
                  <a:t>(∞)</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𝑝𝐺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den>
                    </m:f>
                  </m:oMath>
                </a14:m>
                <a:r>
                  <a:rPr lang="fr-FR" dirty="0">
                    <a:solidFill>
                      <a:schemeClr val="bg1"/>
                    </a:solidFill>
                  </a:rPr>
                  <a:t>=</a:t>
                </a:r>
                <a14:m>
                  <m:oMath xmlns:m="http://schemas.openxmlformats.org/officeDocument/2006/math">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𝑘</m:t>
                            </m:r>
                          </m:e>
                          <m:sub>
                            <m:r>
                              <a:rPr lang="fr-FR" i="1">
                                <a:solidFill>
                                  <a:schemeClr val="bg1"/>
                                </a:solidFill>
                                <a:latin typeface="Cambria Math" panose="02040503050406030204" pitchFamily="18" charset="0"/>
                                <a:ea typeface="Cambria Math" panose="02040503050406030204" pitchFamily="18" charset="0"/>
                              </a:rPr>
                              <m:t>𝑣</m:t>
                            </m:r>
                          </m:sub>
                        </m:sSub>
                      </m:den>
                    </m:f>
                  </m:oMath>
                </a14:m>
                <a:endParaRPr lang="fr-FR" b="1" dirty="0" smtClean="0">
                  <a:solidFill>
                    <a:schemeClr val="bg1"/>
                  </a:solidFill>
                </a:endParaRPr>
              </a:p>
              <a:p>
                <a:endParaRPr lang="fr-FR" b="1" dirty="0" smtClean="0">
                  <a:solidFill>
                    <a:schemeClr val="bg1"/>
                  </a:solidFill>
                </a:endParaRPr>
              </a:p>
              <a:p>
                <a:pPr marL="285750" indent="-285750">
                  <a:buFont typeface="Arial" panose="020B0604020202020204" pitchFamily="34" charset="0"/>
                  <a:buChar char="•"/>
                </a:pPr>
                <a:r>
                  <a:rPr lang="fr-FR" b="1" dirty="0" err="1" smtClean="0">
                    <a:solidFill>
                      <a:schemeClr val="bg1"/>
                    </a:solidFill>
                  </a:rPr>
                  <a:t>Acceleration</a:t>
                </a:r>
                <a:r>
                  <a:rPr lang="fr-FR" b="1" dirty="0" smtClean="0">
                    <a:solidFill>
                      <a:schemeClr val="bg1"/>
                    </a:solidFill>
                  </a:rPr>
                  <a:t> constant</a:t>
                </a:r>
              </a:p>
              <a:p>
                <a:r>
                  <a:rPr lang="fr-FR" dirty="0" smtClean="0">
                    <a:solidFill>
                      <a:schemeClr val="bg1"/>
                    </a:solidFill>
                    <a:ea typeface="Cambria Math" panose="02040503050406030204" pitchFamily="18" charset="0"/>
                  </a:rPr>
                  <a:t>									</a:t>
                </a:r>
                <a14:m>
                  <m:oMath xmlns:m="http://schemas.openxmlformats.org/officeDocument/2006/math">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𝑘</m:t>
                        </m:r>
                      </m:e>
                      <m:sub>
                        <m:r>
                          <a:rPr lang="fr-FR" i="1">
                            <a:solidFill>
                              <a:schemeClr val="bg1"/>
                            </a:solidFill>
                            <a:latin typeface="Cambria Math" panose="02040503050406030204" pitchFamily="18" charset="0"/>
                            <a:ea typeface="Cambria Math" panose="02040503050406030204" pitchFamily="18" charset="0"/>
                          </a:rPr>
                          <m:t>𝑎</m:t>
                        </m:r>
                      </m:sub>
                    </m:sSub>
                  </m:oMath>
                </a14:m>
                <a:r>
                  <a:rPr lang="fr-FR" b="1" dirty="0" smtClean="0">
                    <a:solidFill>
                      <a:schemeClr val="bg1"/>
                    </a:solidFill>
                  </a:rPr>
                  <a:t>=</a:t>
                </a:r>
                <a14:m>
                  <m:oMath xmlns:m="http://schemas.openxmlformats.org/officeDocument/2006/math">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sSup>
                          <m:sSupPr>
                            <m:ctrlPr>
                              <a:rPr lang="fr-FR" i="1">
                                <a:solidFill>
                                  <a:schemeClr val="bg1"/>
                                </a:solidFill>
                                <a:latin typeface="Cambria Math" panose="02040503050406030204" pitchFamily="18" charset="0"/>
                                <a:ea typeface="Cambria Math" panose="02040503050406030204" pitchFamily="18" charset="0"/>
                              </a:rPr>
                            </m:ctrlPr>
                          </m:sSupPr>
                          <m:e>
                            <m:r>
                              <a:rPr lang="fr-FR" i="1">
                                <a:solidFill>
                                  <a:schemeClr val="bg1"/>
                                </a:solidFill>
                                <a:latin typeface="Cambria Math" panose="02040503050406030204" pitchFamily="18" charset="0"/>
                                <a:ea typeface="Cambria Math" panose="02040503050406030204" pitchFamily="18" charset="0"/>
                              </a:rPr>
                              <m:t>𝑝</m:t>
                            </m:r>
                          </m:e>
                          <m:sup>
                            <m:r>
                              <a:rPr lang="fr-FR" i="1">
                                <a:solidFill>
                                  <a:schemeClr val="bg1"/>
                                </a:solidFill>
                                <a:latin typeface="Cambria Math" panose="02040503050406030204" pitchFamily="18" charset="0"/>
                                <a:ea typeface="Cambria Math" panose="02040503050406030204" pitchFamily="18" charset="0"/>
                              </a:rPr>
                              <m:t>2</m:t>
                            </m:r>
                          </m:sup>
                        </m:sSup>
                        <m:r>
                          <a:rPr lang="fr-FR" i="1">
                            <a:solidFill>
                              <a:schemeClr val="bg1"/>
                            </a:solidFill>
                            <a:latin typeface="Cambria Math" panose="02040503050406030204" pitchFamily="18" charset="0"/>
                            <a:ea typeface="Cambria Math" panose="02040503050406030204" pitchFamily="18" charset="0"/>
                          </a:rPr>
                          <m:t>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oMath>
                </a14:m>
                <a:endParaRPr lang="fr-FR" b="1" dirty="0" smtClean="0">
                  <a:solidFill>
                    <a:schemeClr val="bg1"/>
                  </a:solidFill>
                </a:endParaRPr>
              </a:p>
              <a:p>
                <a:r>
                  <a:rPr lang="en-US" dirty="0"/>
                  <a:t>Steady state error for a parabolic input </a:t>
                </a:r>
                <a:r>
                  <a:rPr lang="en-US" dirty="0" smtClean="0"/>
                  <a:t>is: </a:t>
                </a:r>
                <a:r>
                  <a:rPr lang="fr-FR" dirty="0" smtClean="0">
                    <a:solidFill>
                      <a:schemeClr val="bg1"/>
                    </a:solidFill>
                  </a:rPr>
                  <a:t>e</a:t>
                </a:r>
                <a:r>
                  <a:rPr lang="fr-FR" dirty="0">
                    <a:solidFill>
                      <a:schemeClr val="bg1"/>
                    </a:solidFill>
                  </a:rPr>
                  <a:t>(∞</a:t>
                </a:r>
                <a:r>
                  <a:rPr lang="fr-FR" dirty="0" smtClean="0">
                    <a:solidFill>
                      <a:schemeClr val="bg1"/>
                    </a:solidFill>
                  </a:rPr>
                  <a:t>)</a:t>
                </a:r>
                <a14:m>
                  <m:oMath xmlns:m="http://schemas.openxmlformats.org/officeDocument/2006/math">
                    <m:r>
                      <a:rPr lang="fr-FR" i="1" smtClean="0">
                        <a:solidFill>
                          <a:schemeClr val="bg1"/>
                        </a:solidFill>
                        <a:latin typeface="Cambria Math" panose="02040503050406030204" pitchFamily="18" charset="0"/>
                        <a:ea typeface="Cambria Math" panose="02040503050406030204" pitchFamily="18" charset="0"/>
                      </a:rPr>
                      <m:t> </m:t>
                    </m:r>
                    <m:r>
                      <m:rPr>
                        <m:nor/>
                      </m:rPr>
                      <a:rPr lang="fr-FR" dirty="0">
                        <a:solidFill>
                          <a:schemeClr val="bg1"/>
                        </a:solidFill>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𝑘</m:t>
                            </m:r>
                          </m:e>
                          <m:sub>
                            <m:r>
                              <a:rPr lang="fr-FR" b="0" i="1" smtClean="0">
                                <a:solidFill>
                                  <a:schemeClr val="bg1"/>
                                </a:solidFill>
                                <a:latin typeface="Cambria Math" panose="02040503050406030204" pitchFamily="18" charset="0"/>
                                <a:ea typeface="Cambria Math" panose="02040503050406030204" pitchFamily="18" charset="0"/>
                              </a:rPr>
                              <m:t>𝑎</m:t>
                            </m:r>
                          </m:sub>
                        </m:sSub>
                      </m:den>
                    </m:f>
                  </m:oMath>
                </a14:m>
                <a:endParaRPr lang="fr-FR" b="1" dirty="0" smtClean="0">
                  <a:solidFill>
                    <a:schemeClr val="bg1"/>
                  </a:solidFill>
                </a:endParaRPr>
              </a:p>
              <a:p>
                <a:r>
                  <a:rPr lang="fr-FR" b="1" dirty="0">
                    <a:solidFill>
                      <a:schemeClr val="bg1"/>
                    </a:solidFill>
                  </a:rPr>
                  <a:t>	</a:t>
                </a:r>
              </a:p>
            </p:txBody>
          </p:sp>
        </mc:Choice>
        <mc:Fallback xmlns="">
          <p:sp>
            <p:nvSpPr>
              <p:cNvPr id="2" name="Espace réservé du texte 1"/>
              <p:cNvSpPr>
                <a:spLocks noGrp="1" noRot="1" noChangeAspect="1" noMove="1" noResize="1" noEditPoints="1" noAdjustHandles="1" noChangeArrowheads="1" noChangeShapeType="1" noTextEdit="1"/>
              </p:cNvSpPr>
              <p:nvPr>
                <p:ph type="body" idx="1"/>
              </p:nvPr>
            </p:nvSpPr>
            <p:spPr>
              <a:xfrm>
                <a:off x="722795" y="1284790"/>
                <a:ext cx="10138116" cy="5318567"/>
              </a:xfrm>
              <a:blipFill>
                <a:blip r:embed="rId2"/>
                <a:stretch>
                  <a:fillRect l="-421" t="-803"/>
                </a:stretch>
              </a:blipFill>
            </p:spPr>
            <p:txBody>
              <a:bodyPr/>
              <a:lstStyle/>
              <a:p>
                <a:r>
                  <a:rPr lang="fr-FR">
                    <a:noFill/>
                  </a:rPr>
                  <a:t> </a:t>
                </a:r>
              </a:p>
            </p:txBody>
          </p:sp>
        </mc:Fallback>
      </mc:AlternateContent>
      <p:sp>
        <p:nvSpPr>
          <p:cNvPr id="4" name="Rectangle 3"/>
          <p:cNvSpPr/>
          <p:nvPr/>
        </p:nvSpPr>
        <p:spPr>
          <a:xfrm>
            <a:off x="1082018" y="420111"/>
            <a:ext cx="6327373" cy="461665"/>
          </a:xfrm>
          <a:prstGeom prst="rect">
            <a:avLst/>
          </a:prstGeom>
        </p:spPr>
        <p:txBody>
          <a:bodyPr wrap="none">
            <a:spAutoFit/>
          </a:bodyPr>
          <a:lstStyle/>
          <a:p>
            <a:r>
              <a:rPr lang="en-US" sz="2400" b="1" dirty="0">
                <a:solidFill>
                  <a:schemeClr val="bg1"/>
                </a:solidFill>
              </a:rPr>
              <a:t>Steady State Errors: Static Error Constants </a:t>
            </a:r>
            <a:endParaRPr lang="fr-FR" sz="2400" b="1" dirty="0">
              <a:solidFill>
                <a:schemeClr val="bg1"/>
              </a:solidFill>
            </a:endParaRPr>
          </a:p>
        </p:txBody>
      </p:sp>
    </p:spTree>
    <p:extLst>
      <p:ext uri="{BB962C8B-B14F-4D97-AF65-F5344CB8AC3E}">
        <p14:creationId xmlns:p14="http://schemas.microsoft.com/office/powerpoint/2010/main" val="952990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749" y="121503"/>
            <a:ext cx="10911307" cy="1842335"/>
          </a:xfrm>
        </p:spPr>
        <p:txBody>
          <a:bodyPr/>
          <a:lstStyle/>
          <a:p>
            <a:r>
              <a:rPr lang="fr-FR" dirty="0"/>
              <a:t>First </a:t>
            </a:r>
            <a:r>
              <a:rPr lang="fr-FR" dirty="0" err="1"/>
              <a:t>step</a:t>
            </a:r>
            <a:r>
              <a:rPr lang="fr-FR" dirty="0"/>
              <a:t> </a:t>
            </a:r>
            <a:r>
              <a:rPr lang="fr-FR" dirty="0" err="1"/>
              <a:t>is</a:t>
            </a:r>
            <a:r>
              <a:rPr lang="fr-FR" dirty="0"/>
              <a:t> to </a:t>
            </a:r>
            <a:r>
              <a:rPr lang="fr-FR" dirty="0" err="1"/>
              <a:t>calculate</a:t>
            </a:r>
            <a:r>
              <a:rPr lang="fr-FR" dirty="0"/>
              <a:t> the </a:t>
            </a:r>
            <a:r>
              <a:rPr lang="fr-FR" dirty="0" err="1"/>
              <a:t>static</a:t>
            </a:r>
            <a:r>
              <a:rPr lang="fr-FR" dirty="0"/>
              <a:t> </a:t>
            </a:r>
            <a:r>
              <a:rPr lang="fr-FR" dirty="0" err="1"/>
              <a:t>error</a:t>
            </a:r>
            <a:r>
              <a:rPr lang="fr-FR" dirty="0"/>
              <a:t> constants</a:t>
            </a:r>
            <a:br>
              <a:rPr lang="fr-FR" dirty="0"/>
            </a:br>
            <a:endParaRPr lang="fr-FR" dirty="0"/>
          </a:p>
        </p:txBody>
      </p:sp>
      <mc:AlternateContent xmlns:mc="http://schemas.openxmlformats.org/markup-compatibility/2006">
        <mc:Choice xmlns:a14="http://schemas.microsoft.com/office/drawing/2010/main" Requires="a14">
          <p:sp>
            <p:nvSpPr>
              <p:cNvPr id="3" name="Espace réservé du texte 2"/>
              <p:cNvSpPr>
                <a:spLocks noGrp="1"/>
              </p:cNvSpPr>
              <p:nvPr>
                <p:ph type="body" idx="1"/>
              </p:nvPr>
            </p:nvSpPr>
            <p:spPr>
              <a:xfrm>
                <a:off x="497473" y="1974951"/>
                <a:ext cx="8534400" cy="3837167"/>
              </a:xfrm>
            </p:spPr>
            <p:txBody>
              <a:bodyPr>
                <a:normAutofit fontScale="92500" lnSpcReduction="20000"/>
              </a:bodyPr>
              <a:lstStyle/>
              <a:p>
                <a14:m>
                  <m:oMath xmlns:m="http://schemas.openxmlformats.org/officeDocument/2006/math">
                    <m:func>
                      <m:funcPr>
                        <m:ctrlPr>
                          <a:rPr lang="fr-FR" i="1">
                            <a:solidFill>
                              <a:schemeClr val="bg1"/>
                            </a:solidFill>
                            <a:latin typeface="Cambria Math" panose="02040503050406030204" pitchFamily="18" charset="0"/>
                            <a:ea typeface="Cambria Math" panose="02040503050406030204" pitchFamily="18" charset="0"/>
                          </a:rPr>
                        </m:ctrlPr>
                      </m:funcPr>
                      <m:fName>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𝑘</m:t>
                            </m:r>
                          </m:e>
                          <m:sub>
                            <m:r>
                              <a:rPr lang="fr-FR" i="1">
                                <a:solidFill>
                                  <a:schemeClr val="bg1"/>
                                </a:solidFill>
                                <a:latin typeface="Cambria Math" panose="02040503050406030204" pitchFamily="18" charset="0"/>
                                <a:ea typeface="Cambria Math" panose="02040503050406030204" pitchFamily="18" charset="0"/>
                              </a:rPr>
                              <m:t>𝑝</m:t>
                            </m:r>
                          </m:sub>
                        </m:sSub>
                        <m:r>
                          <a:rPr lang="fr-FR" i="1">
                            <a:solidFill>
                              <a:schemeClr val="bg1"/>
                            </a:solidFill>
                            <a:latin typeface="Cambria Math" panose="02040503050406030204" pitchFamily="18" charset="0"/>
                            <a:ea typeface="Cambria Math" panose="02040503050406030204" pitchFamily="18" charset="0"/>
                          </a:rPr>
                          <m:t>=</m:t>
                        </m:r>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oMath>
                </a14:m>
                <a:r>
                  <a:rPr lang="fr-FR" dirty="0" smtClean="0"/>
                  <a:t>=</a:t>
                </a:r>
                <a14:m>
                  <m:oMath xmlns:m="http://schemas.openxmlformats.org/officeDocument/2006/math">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f>
                          <m:fPr>
                            <m:ctrlPr>
                              <a:rPr lang="fr-FR" i="1" dirty="0">
                                <a:solidFill>
                                  <a:schemeClr val="bg1"/>
                                </a:solidFill>
                                <a:latin typeface="Cambria Math" panose="02040503050406030204" pitchFamily="18" charset="0"/>
                              </a:rPr>
                            </m:ctrlPr>
                          </m:fPr>
                          <m:num>
                            <m:r>
                              <a:rPr lang="fr-FR" i="1" dirty="0">
                                <a:solidFill>
                                  <a:schemeClr val="bg1"/>
                                </a:solidFill>
                                <a:latin typeface="Cambria Math" panose="02040503050406030204" pitchFamily="18" charset="0"/>
                              </a:rPr>
                              <m:t>5</m:t>
                            </m:r>
                            <m:r>
                              <a:rPr lang="fr-FR" b="0" i="1" dirty="0" smtClean="0">
                                <a:solidFill>
                                  <a:schemeClr val="bg1"/>
                                </a:solidFill>
                                <a:latin typeface="Cambria Math" panose="02040503050406030204" pitchFamily="18" charset="0"/>
                              </a:rPr>
                              <m:t>00(</m:t>
                            </m:r>
                            <m:r>
                              <a:rPr lang="fr-FR" b="0" i="1" dirty="0" smtClean="0">
                                <a:solidFill>
                                  <a:schemeClr val="bg1"/>
                                </a:solidFill>
                                <a:latin typeface="Cambria Math" panose="02040503050406030204" pitchFamily="18" charset="0"/>
                              </a:rPr>
                              <m:t>𝑝</m:t>
                            </m:r>
                            <m:r>
                              <a:rPr lang="fr-FR" b="0" i="1" dirty="0" smtClean="0">
                                <a:solidFill>
                                  <a:schemeClr val="bg1"/>
                                </a:solidFill>
                                <a:latin typeface="Cambria Math" panose="02040503050406030204" pitchFamily="18" charset="0"/>
                              </a:rPr>
                              <m:t>+2)(</m:t>
                            </m:r>
                            <m:r>
                              <a:rPr lang="fr-FR" b="0" i="1" dirty="0" smtClean="0">
                                <a:solidFill>
                                  <a:schemeClr val="bg1"/>
                                </a:solidFill>
                                <a:latin typeface="Cambria Math" panose="02040503050406030204" pitchFamily="18" charset="0"/>
                              </a:rPr>
                              <m:t>𝑝</m:t>
                            </m:r>
                            <m:r>
                              <a:rPr lang="fr-FR" b="0" i="1" dirty="0" smtClean="0">
                                <a:solidFill>
                                  <a:schemeClr val="bg1"/>
                                </a:solidFill>
                                <a:latin typeface="Cambria Math" panose="02040503050406030204" pitchFamily="18" charset="0"/>
                              </a:rPr>
                              <m:t>+5)(</m:t>
                            </m:r>
                            <m:r>
                              <a:rPr lang="fr-FR" b="0" i="1" dirty="0" smtClean="0">
                                <a:solidFill>
                                  <a:schemeClr val="bg1"/>
                                </a:solidFill>
                                <a:latin typeface="Cambria Math" panose="02040503050406030204" pitchFamily="18" charset="0"/>
                              </a:rPr>
                              <m:t>𝑝</m:t>
                            </m:r>
                            <m:r>
                              <a:rPr lang="fr-FR" b="0" i="1" dirty="0" smtClean="0">
                                <a:solidFill>
                                  <a:schemeClr val="bg1"/>
                                </a:solidFill>
                                <a:latin typeface="Cambria Math" panose="02040503050406030204" pitchFamily="18" charset="0"/>
                              </a:rPr>
                              <m:t>+6)</m:t>
                            </m:r>
                          </m:num>
                          <m:den>
                            <m:r>
                              <a:rPr lang="fr-FR" i="1" dirty="0">
                                <a:solidFill>
                                  <a:schemeClr val="bg1"/>
                                </a:solidFill>
                                <a:latin typeface="Cambria Math" panose="02040503050406030204" pitchFamily="18" charset="0"/>
                              </a:rPr>
                              <m:t>(</m:t>
                            </m:r>
                            <m:r>
                              <a:rPr lang="fr-FR" i="1" dirty="0">
                                <a:solidFill>
                                  <a:schemeClr val="bg1"/>
                                </a:solidFill>
                                <a:latin typeface="Cambria Math" panose="02040503050406030204" pitchFamily="18" charset="0"/>
                              </a:rPr>
                              <m:t>𝑝</m:t>
                            </m:r>
                            <m:r>
                              <a:rPr lang="fr-FR" i="1" dirty="0">
                                <a:solidFill>
                                  <a:schemeClr val="bg1"/>
                                </a:solidFill>
                                <a:latin typeface="Cambria Math" panose="02040503050406030204" pitchFamily="18" charset="0"/>
                              </a:rPr>
                              <m:t>+</m:t>
                            </m:r>
                            <m:r>
                              <a:rPr lang="fr-FR" b="0" i="1" dirty="0" smtClean="0">
                                <a:solidFill>
                                  <a:schemeClr val="bg1"/>
                                </a:solidFill>
                                <a:latin typeface="Cambria Math" panose="02040503050406030204" pitchFamily="18" charset="0"/>
                              </a:rPr>
                              <m:t>8</m:t>
                            </m:r>
                            <m:r>
                              <a:rPr lang="fr-FR" i="1" dirty="0">
                                <a:solidFill>
                                  <a:schemeClr val="bg1"/>
                                </a:solidFill>
                                <a:latin typeface="Cambria Math" panose="02040503050406030204" pitchFamily="18" charset="0"/>
                              </a:rPr>
                              <m:t>)(</m:t>
                            </m:r>
                            <m:r>
                              <a:rPr lang="fr-FR" i="1" dirty="0">
                                <a:solidFill>
                                  <a:schemeClr val="bg1"/>
                                </a:solidFill>
                                <a:latin typeface="Cambria Math" panose="02040503050406030204" pitchFamily="18" charset="0"/>
                              </a:rPr>
                              <m:t>𝑝</m:t>
                            </m:r>
                            <m:r>
                              <a:rPr lang="fr-FR" i="1" dirty="0">
                                <a:solidFill>
                                  <a:schemeClr val="bg1"/>
                                </a:solidFill>
                                <a:latin typeface="Cambria Math" panose="02040503050406030204" pitchFamily="18" charset="0"/>
                              </a:rPr>
                              <m:t>+</m:t>
                            </m:r>
                            <m:r>
                              <a:rPr lang="fr-FR" i="1" dirty="0">
                                <a:solidFill>
                                  <a:schemeClr val="bg1"/>
                                </a:solidFill>
                                <a:latin typeface="Cambria Math" panose="02040503050406030204" pitchFamily="18" charset="0"/>
                              </a:rPr>
                              <m:t>1</m:t>
                            </m:r>
                            <m:r>
                              <a:rPr lang="fr-FR" b="0" i="1" dirty="0" smtClean="0">
                                <a:solidFill>
                                  <a:schemeClr val="bg1"/>
                                </a:solidFill>
                                <a:latin typeface="Cambria Math" panose="02040503050406030204" pitchFamily="18" charset="0"/>
                              </a:rPr>
                              <m:t>0</m:t>
                            </m:r>
                            <m:r>
                              <a:rPr lang="fr-FR" i="1" dirty="0">
                                <a:solidFill>
                                  <a:schemeClr val="bg1"/>
                                </a:solidFill>
                                <a:latin typeface="Cambria Math" panose="02040503050406030204" pitchFamily="18" charset="0"/>
                              </a:rPr>
                              <m:t>)</m:t>
                            </m:r>
                            <m:r>
                              <a:rPr lang="fr-FR" b="0" i="1" dirty="0" smtClean="0">
                                <a:solidFill>
                                  <a:schemeClr val="bg1"/>
                                </a:solidFill>
                                <a:latin typeface="Cambria Math" panose="02040503050406030204" pitchFamily="18" charset="0"/>
                              </a:rPr>
                              <m:t>(</m:t>
                            </m:r>
                            <m:r>
                              <a:rPr lang="fr-FR" b="0" i="1" dirty="0" smtClean="0">
                                <a:solidFill>
                                  <a:schemeClr val="bg1"/>
                                </a:solidFill>
                                <a:latin typeface="Cambria Math" panose="02040503050406030204" pitchFamily="18" charset="0"/>
                              </a:rPr>
                              <m:t>𝑝</m:t>
                            </m:r>
                            <m:r>
                              <a:rPr lang="fr-FR" i="1" dirty="0">
                                <a:solidFill>
                                  <a:schemeClr val="bg1"/>
                                </a:solidFill>
                                <a:latin typeface="Cambria Math" panose="02040503050406030204" pitchFamily="18" charset="0"/>
                              </a:rPr>
                              <m:t>+</m:t>
                            </m:r>
                            <m:r>
                              <a:rPr lang="fr-FR" b="0" i="1" dirty="0" smtClean="0">
                                <a:solidFill>
                                  <a:schemeClr val="bg1"/>
                                </a:solidFill>
                                <a:latin typeface="Cambria Math" panose="02040503050406030204" pitchFamily="18" charset="0"/>
                              </a:rPr>
                              <m:t>1</m:t>
                            </m:r>
                            <m:r>
                              <a:rPr lang="fr-FR" i="1" dirty="0">
                                <a:solidFill>
                                  <a:schemeClr val="bg1"/>
                                </a:solidFill>
                                <a:latin typeface="Cambria Math" panose="02040503050406030204" pitchFamily="18" charset="0"/>
                              </a:rPr>
                              <m:t>2</m:t>
                            </m:r>
                            <m:r>
                              <a:rPr lang="fr-FR" b="0" i="1" dirty="0" smtClean="0">
                                <a:solidFill>
                                  <a:schemeClr val="bg1"/>
                                </a:solidFill>
                                <a:latin typeface="Cambria Math" panose="02040503050406030204" pitchFamily="18" charset="0"/>
                              </a:rPr>
                              <m:t>)</m:t>
                            </m:r>
                          </m:den>
                        </m:f>
                      </m:e>
                    </m:func>
                  </m:oMath>
                </a14:m>
                <a:r>
                  <a:rPr lang="fr-FR" dirty="0" smtClean="0"/>
                  <a:t>=5.208</a:t>
                </a:r>
              </a:p>
              <a:p>
                <a14:m>
                  <m:oMath xmlns:m="http://schemas.openxmlformats.org/officeDocument/2006/math">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𝑘</m:t>
                        </m:r>
                      </m:e>
                      <m:sub>
                        <m:r>
                          <a:rPr lang="fr-FR" i="1">
                            <a:solidFill>
                              <a:schemeClr val="bg1"/>
                            </a:solidFill>
                            <a:latin typeface="Cambria Math" panose="02040503050406030204" pitchFamily="18" charset="0"/>
                            <a:ea typeface="Cambria Math" panose="02040503050406030204" pitchFamily="18" charset="0"/>
                          </a:rPr>
                          <m:t>𝑣</m:t>
                        </m:r>
                      </m:sub>
                    </m:sSub>
                    <m:r>
                      <a:rPr lang="fr-FR" i="1">
                        <a:solidFill>
                          <a:schemeClr val="bg1"/>
                        </a:solidFill>
                        <a:latin typeface="Cambria Math" panose="02040503050406030204" pitchFamily="18" charset="0"/>
                        <a:ea typeface="Cambria Math" panose="02040503050406030204" pitchFamily="18" charset="0"/>
                      </a:rPr>
                      <m:t>=</m:t>
                    </m:r>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𝑝𝐺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oMath>
                </a14:m>
                <a:r>
                  <a:rPr lang="fr-FR" dirty="0" smtClean="0"/>
                  <a:t>=</a:t>
                </a:r>
                <a14:m>
                  <m:oMath xmlns:m="http://schemas.openxmlformats.org/officeDocument/2006/math">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f>
                          <m:fPr>
                            <m:ctrlPr>
                              <a:rPr lang="fr-FR" i="1" dirty="0">
                                <a:solidFill>
                                  <a:schemeClr val="bg1"/>
                                </a:solidFill>
                                <a:latin typeface="Cambria Math" panose="02040503050406030204" pitchFamily="18" charset="0"/>
                              </a:rPr>
                            </m:ctrlPr>
                          </m:fPr>
                          <m:num>
                            <m:r>
                              <a:rPr lang="fr-FR" b="0" i="1" dirty="0" smtClean="0">
                                <a:solidFill>
                                  <a:schemeClr val="bg1"/>
                                </a:solidFill>
                                <a:latin typeface="Cambria Math" panose="02040503050406030204" pitchFamily="18" charset="0"/>
                              </a:rPr>
                              <m:t>𝑝</m:t>
                            </m:r>
                            <m:r>
                              <a:rPr lang="fr-FR" b="0" i="1" dirty="0" smtClean="0">
                                <a:solidFill>
                                  <a:schemeClr val="bg1"/>
                                </a:solidFill>
                                <a:latin typeface="Cambria Math" panose="02040503050406030204" pitchFamily="18" charset="0"/>
                              </a:rPr>
                              <m:t>(500)</m:t>
                            </m:r>
                            <m:r>
                              <a:rPr lang="fr-FR" i="1" dirty="0">
                                <a:solidFill>
                                  <a:schemeClr val="bg1"/>
                                </a:solidFill>
                                <a:latin typeface="Cambria Math" panose="02040503050406030204" pitchFamily="18" charset="0"/>
                              </a:rPr>
                              <m:t>(</m:t>
                            </m:r>
                            <m:r>
                              <a:rPr lang="fr-FR" i="1" dirty="0">
                                <a:solidFill>
                                  <a:schemeClr val="bg1"/>
                                </a:solidFill>
                                <a:latin typeface="Cambria Math" panose="02040503050406030204" pitchFamily="18" charset="0"/>
                              </a:rPr>
                              <m:t>𝑝</m:t>
                            </m:r>
                            <m:r>
                              <a:rPr lang="fr-FR" i="1" dirty="0">
                                <a:solidFill>
                                  <a:schemeClr val="bg1"/>
                                </a:solidFill>
                                <a:latin typeface="Cambria Math" panose="02040503050406030204" pitchFamily="18" charset="0"/>
                              </a:rPr>
                              <m:t>+2)(</m:t>
                            </m:r>
                            <m:r>
                              <a:rPr lang="fr-FR" i="1" dirty="0">
                                <a:solidFill>
                                  <a:schemeClr val="bg1"/>
                                </a:solidFill>
                                <a:latin typeface="Cambria Math" panose="02040503050406030204" pitchFamily="18" charset="0"/>
                              </a:rPr>
                              <m:t>𝑝</m:t>
                            </m:r>
                            <m:r>
                              <a:rPr lang="fr-FR" i="1" dirty="0">
                                <a:solidFill>
                                  <a:schemeClr val="bg1"/>
                                </a:solidFill>
                                <a:latin typeface="Cambria Math" panose="02040503050406030204" pitchFamily="18" charset="0"/>
                              </a:rPr>
                              <m:t>+5)(</m:t>
                            </m:r>
                            <m:r>
                              <a:rPr lang="fr-FR" i="1" dirty="0">
                                <a:solidFill>
                                  <a:schemeClr val="bg1"/>
                                </a:solidFill>
                                <a:latin typeface="Cambria Math" panose="02040503050406030204" pitchFamily="18" charset="0"/>
                              </a:rPr>
                              <m:t>𝑝</m:t>
                            </m:r>
                            <m:r>
                              <a:rPr lang="fr-FR" i="1" dirty="0">
                                <a:solidFill>
                                  <a:schemeClr val="bg1"/>
                                </a:solidFill>
                                <a:latin typeface="Cambria Math" panose="02040503050406030204" pitchFamily="18" charset="0"/>
                              </a:rPr>
                              <m:t>+6)</m:t>
                            </m:r>
                          </m:num>
                          <m:den>
                            <m:r>
                              <a:rPr lang="fr-FR" i="1" dirty="0">
                                <a:solidFill>
                                  <a:schemeClr val="bg1"/>
                                </a:solidFill>
                                <a:latin typeface="Cambria Math" panose="02040503050406030204" pitchFamily="18" charset="0"/>
                              </a:rPr>
                              <m:t>(</m:t>
                            </m:r>
                            <m:r>
                              <a:rPr lang="fr-FR" i="1" dirty="0">
                                <a:solidFill>
                                  <a:schemeClr val="bg1"/>
                                </a:solidFill>
                                <a:latin typeface="Cambria Math" panose="02040503050406030204" pitchFamily="18" charset="0"/>
                              </a:rPr>
                              <m:t>𝑝</m:t>
                            </m:r>
                            <m:r>
                              <a:rPr lang="fr-FR" i="1" dirty="0">
                                <a:solidFill>
                                  <a:schemeClr val="bg1"/>
                                </a:solidFill>
                                <a:latin typeface="Cambria Math" panose="02040503050406030204" pitchFamily="18" charset="0"/>
                              </a:rPr>
                              <m:t>+8)(</m:t>
                            </m:r>
                            <m:r>
                              <a:rPr lang="fr-FR" i="1" dirty="0">
                                <a:solidFill>
                                  <a:schemeClr val="bg1"/>
                                </a:solidFill>
                                <a:latin typeface="Cambria Math" panose="02040503050406030204" pitchFamily="18" charset="0"/>
                              </a:rPr>
                              <m:t>𝑝</m:t>
                            </m:r>
                            <m:r>
                              <a:rPr lang="fr-FR" i="1" dirty="0">
                                <a:solidFill>
                                  <a:schemeClr val="bg1"/>
                                </a:solidFill>
                                <a:latin typeface="Cambria Math" panose="02040503050406030204" pitchFamily="18" charset="0"/>
                              </a:rPr>
                              <m:t>+10)(</m:t>
                            </m:r>
                            <m:r>
                              <a:rPr lang="fr-FR" i="1" dirty="0">
                                <a:solidFill>
                                  <a:schemeClr val="bg1"/>
                                </a:solidFill>
                                <a:latin typeface="Cambria Math" panose="02040503050406030204" pitchFamily="18" charset="0"/>
                              </a:rPr>
                              <m:t>𝑝</m:t>
                            </m:r>
                            <m:r>
                              <a:rPr lang="fr-FR" i="1" dirty="0">
                                <a:solidFill>
                                  <a:schemeClr val="bg1"/>
                                </a:solidFill>
                                <a:latin typeface="Cambria Math" panose="02040503050406030204" pitchFamily="18" charset="0"/>
                              </a:rPr>
                              <m:t>+</m:t>
                            </m:r>
                            <m:r>
                              <a:rPr lang="fr-FR" i="1" dirty="0">
                                <a:solidFill>
                                  <a:schemeClr val="bg1"/>
                                </a:solidFill>
                                <a:latin typeface="Cambria Math" panose="02040503050406030204" pitchFamily="18" charset="0"/>
                              </a:rPr>
                              <m:t>1</m:t>
                            </m:r>
                            <m:r>
                              <a:rPr lang="fr-FR" i="1" dirty="0">
                                <a:solidFill>
                                  <a:schemeClr val="bg1"/>
                                </a:solidFill>
                                <a:latin typeface="Cambria Math" panose="02040503050406030204" pitchFamily="18" charset="0"/>
                              </a:rPr>
                              <m:t>2</m:t>
                            </m:r>
                            <m:r>
                              <a:rPr lang="fr-FR" i="1" dirty="0">
                                <a:solidFill>
                                  <a:schemeClr val="bg1"/>
                                </a:solidFill>
                                <a:latin typeface="Cambria Math" panose="02040503050406030204" pitchFamily="18" charset="0"/>
                              </a:rPr>
                              <m:t>)</m:t>
                            </m:r>
                          </m:den>
                        </m:f>
                      </m:e>
                    </m:func>
                  </m:oMath>
                </a14:m>
                <a:r>
                  <a:rPr lang="fr-FR" dirty="0" smtClean="0"/>
                  <a:t>=0</a:t>
                </a:r>
                <a:endParaRPr lang="fr-FR" dirty="0" smtClean="0"/>
              </a:p>
              <a:p>
                <a:endParaRPr lang="fr-FR" dirty="0" smtClean="0"/>
              </a:p>
              <a:p>
                <a14:m>
                  <m:oMath xmlns:m="http://schemas.openxmlformats.org/officeDocument/2006/math">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𝑘</m:t>
                        </m:r>
                      </m:e>
                      <m:sub>
                        <m:r>
                          <a:rPr lang="fr-FR" i="1">
                            <a:solidFill>
                              <a:schemeClr val="bg1"/>
                            </a:solidFill>
                            <a:latin typeface="Cambria Math" panose="02040503050406030204" pitchFamily="18" charset="0"/>
                            <a:ea typeface="Cambria Math" panose="02040503050406030204" pitchFamily="18" charset="0"/>
                          </a:rPr>
                          <m:t>𝑎</m:t>
                        </m:r>
                      </m:sub>
                    </m:sSub>
                  </m:oMath>
                </a14:m>
                <a:r>
                  <a:rPr lang="fr-FR" b="1" dirty="0">
                    <a:solidFill>
                      <a:schemeClr val="bg1"/>
                    </a:solidFill>
                  </a:rPr>
                  <a:t>=</a:t>
                </a:r>
                <a14:m>
                  <m:oMath xmlns:m="http://schemas.openxmlformats.org/officeDocument/2006/math">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sSup>
                          <m:sSupPr>
                            <m:ctrlPr>
                              <a:rPr lang="fr-FR" i="1">
                                <a:solidFill>
                                  <a:schemeClr val="bg1"/>
                                </a:solidFill>
                                <a:latin typeface="Cambria Math" panose="02040503050406030204" pitchFamily="18" charset="0"/>
                                <a:ea typeface="Cambria Math" panose="02040503050406030204" pitchFamily="18" charset="0"/>
                              </a:rPr>
                            </m:ctrlPr>
                          </m:sSupPr>
                          <m:e>
                            <m:r>
                              <a:rPr lang="fr-FR" i="1">
                                <a:solidFill>
                                  <a:schemeClr val="bg1"/>
                                </a:solidFill>
                                <a:latin typeface="Cambria Math" panose="02040503050406030204" pitchFamily="18" charset="0"/>
                                <a:ea typeface="Cambria Math" panose="02040503050406030204" pitchFamily="18" charset="0"/>
                              </a:rPr>
                              <m:t>𝑝</m:t>
                            </m:r>
                          </m:e>
                          <m:sup>
                            <m:r>
                              <a:rPr lang="fr-FR" i="1">
                                <a:solidFill>
                                  <a:schemeClr val="bg1"/>
                                </a:solidFill>
                                <a:latin typeface="Cambria Math" panose="02040503050406030204" pitchFamily="18" charset="0"/>
                                <a:ea typeface="Cambria Math" panose="02040503050406030204" pitchFamily="18" charset="0"/>
                              </a:rPr>
                              <m:t>2</m:t>
                            </m:r>
                          </m:sup>
                        </m:sSup>
                        <m:r>
                          <a:rPr lang="fr-FR" i="1">
                            <a:solidFill>
                              <a:schemeClr val="bg1"/>
                            </a:solidFill>
                            <a:latin typeface="Cambria Math" panose="02040503050406030204" pitchFamily="18" charset="0"/>
                            <a:ea typeface="Cambria Math" panose="02040503050406030204" pitchFamily="18" charset="0"/>
                          </a:rPr>
                          <m:t>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oMath>
                </a14:m>
                <a:r>
                  <a:rPr lang="fr-FR" dirty="0" smtClean="0"/>
                  <a:t>=</a:t>
                </a:r>
                <a14:m>
                  <m:oMath xmlns:m="http://schemas.openxmlformats.org/officeDocument/2006/math">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f>
                          <m:fPr>
                            <m:ctrlPr>
                              <a:rPr lang="fr-FR" i="1" dirty="0">
                                <a:solidFill>
                                  <a:schemeClr val="bg1"/>
                                </a:solidFill>
                                <a:latin typeface="Cambria Math" panose="02040503050406030204" pitchFamily="18" charset="0"/>
                              </a:rPr>
                            </m:ctrlPr>
                          </m:fPr>
                          <m:num>
                            <m:sSup>
                              <m:sSupPr>
                                <m:ctrlPr>
                                  <a:rPr lang="fr-FR" i="1" dirty="0" smtClean="0">
                                    <a:solidFill>
                                      <a:schemeClr val="bg1"/>
                                    </a:solidFill>
                                    <a:latin typeface="Cambria Math" panose="02040503050406030204" pitchFamily="18" charset="0"/>
                                  </a:rPr>
                                </m:ctrlPr>
                              </m:sSupPr>
                              <m:e>
                                <m:r>
                                  <a:rPr lang="fr-FR" b="0" i="1" dirty="0" smtClean="0">
                                    <a:solidFill>
                                      <a:schemeClr val="bg1"/>
                                    </a:solidFill>
                                    <a:latin typeface="Cambria Math" panose="02040503050406030204" pitchFamily="18" charset="0"/>
                                  </a:rPr>
                                  <m:t>𝑝</m:t>
                                </m:r>
                              </m:e>
                              <m:sup>
                                <m:r>
                                  <a:rPr lang="fr-FR" b="0" i="1" dirty="0" smtClean="0">
                                    <a:solidFill>
                                      <a:schemeClr val="bg1"/>
                                    </a:solidFill>
                                    <a:latin typeface="Cambria Math" panose="02040503050406030204" pitchFamily="18" charset="0"/>
                                  </a:rPr>
                                  <m:t>2</m:t>
                                </m:r>
                              </m:sup>
                            </m:sSup>
                            <m:r>
                              <a:rPr lang="fr-FR" i="1" dirty="0">
                                <a:solidFill>
                                  <a:schemeClr val="bg1"/>
                                </a:solidFill>
                                <a:latin typeface="Cambria Math" panose="02040503050406030204" pitchFamily="18" charset="0"/>
                              </a:rPr>
                              <m:t>(500)</m:t>
                            </m:r>
                            <m:r>
                              <a:rPr lang="fr-FR" i="1" dirty="0">
                                <a:solidFill>
                                  <a:schemeClr val="bg1"/>
                                </a:solidFill>
                                <a:latin typeface="Cambria Math" panose="02040503050406030204" pitchFamily="18" charset="0"/>
                              </a:rPr>
                              <m:t>(</m:t>
                            </m:r>
                            <m:r>
                              <a:rPr lang="fr-FR" i="1" dirty="0">
                                <a:solidFill>
                                  <a:schemeClr val="bg1"/>
                                </a:solidFill>
                                <a:latin typeface="Cambria Math" panose="02040503050406030204" pitchFamily="18" charset="0"/>
                              </a:rPr>
                              <m:t>𝑝</m:t>
                            </m:r>
                            <m:r>
                              <a:rPr lang="fr-FR" i="1" dirty="0">
                                <a:solidFill>
                                  <a:schemeClr val="bg1"/>
                                </a:solidFill>
                                <a:latin typeface="Cambria Math" panose="02040503050406030204" pitchFamily="18" charset="0"/>
                              </a:rPr>
                              <m:t>+2)(</m:t>
                            </m:r>
                            <m:r>
                              <a:rPr lang="fr-FR" i="1" dirty="0">
                                <a:solidFill>
                                  <a:schemeClr val="bg1"/>
                                </a:solidFill>
                                <a:latin typeface="Cambria Math" panose="02040503050406030204" pitchFamily="18" charset="0"/>
                              </a:rPr>
                              <m:t>𝑝</m:t>
                            </m:r>
                            <m:r>
                              <a:rPr lang="fr-FR" i="1" dirty="0">
                                <a:solidFill>
                                  <a:schemeClr val="bg1"/>
                                </a:solidFill>
                                <a:latin typeface="Cambria Math" panose="02040503050406030204" pitchFamily="18" charset="0"/>
                              </a:rPr>
                              <m:t>+5)(</m:t>
                            </m:r>
                            <m:r>
                              <a:rPr lang="fr-FR" i="1" dirty="0">
                                <a:solidFill>
                                  <a:schemeClr val="bg1"/>
                                </a:solidFill>
                                <a:latin typeface="Cambria Math" panose="02040503050406030204" pitchFamily="18" charset="0"/>
                              </a:rPr>
                              <m:t>𝑝</m:t>
                            </m:r>
                            <m:r>
                              <a:rPr lang="fr-FR" i="1" dirty="0">
                                <a:solidFill>
                                  <a:schemeClr val="bg1"/>
                                </a:solidFill>
                                <a:latin typeface="Cambria Math" panose="02040503050406030204" pitchFamily="18" charset="0"/>
                              </a:rPr>
                              <m:t>+6)</m:t>
                            </m:r>
                          </m:num>
                          <m:den>
                            <m:r>
                              <a:rPr lang="fr-FR" i="1" dirty="0">
                                <a:solidFill>
                                  <a:schemeClr val="bg1"/>
                                </a:solidFill>
                                <a:latin typeface="Cambria Math" panose="02040503050406030204" pitchFamily="18" charset="0"/>
                              </a:rPr>
                              <m:t>(</m:t>
                            </m:r>
                            <m:r>
                              <a:rPr lang="fr-FR" i="1" dirty="0">
                                <a:solidFill>
                                  <a:schemeClr val="bg1"/>
                                </a:solidFill>
                                <a:latin typeface="Cambria Math" panose="02040503050406030204" pitchFamily="18" charset="0"/>
                              </a:rPr>
                              <m:t>𝑝</m:t>
                            </m:r>
                            <m:r>
                              <a:rPr lang="fr-FR" i="1" dirty="0">
                                <a:solidFill>
                                  <a:schemeClr val="bg1"/>
                                </a:solidFill>
                                <a:latin typeface="Cambria Math" panose="02040503050406030204" pitchFamily="18" charset="0"/>
                              </a:rPr>
                              <m:t>+8)(</m:t>
                            </m:r>
                            <m:r>
                              <a:rPr lang="fr-FR" i="1" dirty="0">
                                <a:solidFill>
                                  <a:schemeClr val="bg1"/>
                                </a:solidFill>
                                <a:latin typeface="Cambria Math" panose="02040503050406030204" pitchFamily="18" charset="0"/>
                              </a:rPr>
                              <m:t>𝑝</m:t>
                            </m:r>
                            <m:r>
                              <a:rPr lang="fr-FR" i="1" dirty="0">
                                <a:solidFill>
                                  <a:schemeClr val="bg1"/>
                                </a:solidFill>
                                <a:latin typeface="Cambria Math" panose="02040503050406030204" pitchFamily="18" charset="0"/>
                              </a:rPr>
                              <m:t>+10)(</m:t>
                            </m:r>
                            <m:r>
                              <a:rPr lang="fr-FR" i="1" dirty="0">
                                <a:solidFill>
                                  <a:schemeClr val="bg1"/>
                                </a:solidFill>
                                <a:latin typeface="Cambria Math" panose="02040503050406030204" pitchFamily="18" charset="0"/>
                              </a:rPr>
                              <m:t>𝑝</m:t>
                            </m:r>
                            <m:r>
                              <a:rPr lang="fr-FR" i="1" dirty="0">
                                <a:solidFill>
                                  <a:schemeClr val="bg1"/>
                                </a:solidFill>
                                <a:latin typeface="Cambria Math" panose="02040503050406030204" pitchFamily="18" charset="0"/>
                              </a:rPr>
                              <m:t>+12)</m:t>
                            </m:r>
                          </m:den>
                        </m:f>
                      </m:e>
                    </m:func>
                  </m:oMath>
                </a14:m>
                <a:r>
                  <a:rPr lang="fr-FR" dirty="0" smtClean="0"/>
                  <a:t>=0</a:t>
                </a:r>
              </a:p>
              <a:p>
                <a:r>
                  <a:rPr lang="fr-FR" dirty="0" err="1" smtClean="0"/>
                  <a:t>Next</a:t>
                </a:r>
                <a:r>
                  <a:rPr lang="fr-FR" dirty="0" smtClean="0"/>
                  <a:t> </a:t>
                </a:r>
                <a:r>
                  <a:rPr lang="fr-FR" dirty="0" err="1" smtClean="0"/>
                  <a:t>step</a:t>
                </a:r>
                <a:r>
                  <a:rPr lang="fr-FR" dirty="0" smtClean="0"/>
                  <a:t> </a:t>
                </a:r>
                <a:r>
                  <a:rPr lang="fr-FR" dirty="0" err="1" smtClean="0"/>
                  <a:t>is</a:t>
                </a:r>
                <a:r>
                  <a:rPr lang="fr-FR" dirty="0" smtClean="0"/>
                  <a:t> to </a:t>
                </a:r>
                <a:r>
                  <a:rPr lang="fr-FR" dirty="0" err="1" smtClean="0"/>
                  <a:t>calculate</a:t>
                </a:r>
                <a:r>
                  <a:rPr lang="fr-FR" dirty="0" smtClean="0"/>
                  <a:t> the final </a:t>
                </a:r>
                <a:r>
                  <a:rPr lang="fr-FR" dirty="0" err="1" smtClean="0"/>
                  <a:t>error</a:t>
                </a:r>
                <a:r>
                  <a:rPr lang="fr-FR" dirty="0" smtClean="0"/>
                  <a:t> value</a:t>
                </a:r>
              </a:p>
              <a:p>
                <a:r>
                  <a:rPr lang="fr-FR" dirty="0" err="1" smtClean="0">
                    <a:solidFill>
                      <a:schemeClr val="bg1"/>
                    </a:solidFill>
                  </a:rPr>
                  <a:t>Step</a:t>
                </a:r>
                <a:r>
                  <a:rPr lang="fr-FR" dirty="0" smtClean="0">
                    <a:solidFill>
                      <a:schemeClr val="bg1"/>
                    </a:solidFill>
                  </a:rPr>
                  <a:t> input: e</a:t>
                </a:r>
                <a:r>
                  <a:rPr lang="fr-FR" dirty="0">
                    <a:solidFill>
                      <a:schemeClr val="bg1"/>
                    </a:solidFill>
                  </a:rPr>
                  <a:t>(∞)</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r>
                          <a:rPr lang="fr-FR" i="1">
                            <a:solidFill>
                              <a:schemeClr val="bg1"/>
                            </a:solidFill>
                            <a:latin typeface="Cambria Math" panose="02040503050406030204" pitchFamily="18" charset="0"/>
                            <a:ea typeface="Cambria Math" panose="02040503050406030204" pitchFamily="18" charset="0"/>
                          </a:rPr>
                          <m:t>1+</m:t>
                        </m:r>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den>
                    </m:f>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r>
                          <a:rPr lang="fr-FR" i="1">
                            <a:solidFill>
                              <a:schemeClr val="bg1"/>
                            </a:solidFill>
                            <a:latin typeface="Cambria Math" panose="02040503050406030204" pitchFamily="18" charset="0"/>
                            <a:ea typeface="Cambria Math" panose="02040503050406030204" pitchFamily="18" charset="0"/>
                          </a:rPr>
                          <m:t>1</m:t>
                        </m:r>
                        <m:r>
                          <a:rPr lang="fr-FR" i="1">
                            <a:solidFill>
                              <a:schemeClr val="bg1"/>
                            </a:solidFill>
                            <a:latin typeface="Cambria Math" panose="02040503050406030204" pitchFamily="18" charset="0"/>
                            <a:ea typeface="Cambria Math" panose="02040503050406030204" pitchFamily="18" charset="0"/>
                          </a:rPr>
                          <m:t>+</m:t>
                        </m:r>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𝐾</m:t>
                            </m:r>
                          </m:e>
                          <m:sub>
                            <m:r>
                              <a:rPr lang="fr-FR" i="1">
                                <a:solidFill>
                                  <a:schemeClr val="bg1"/>
                                </a:solidFill>
                                <a:latin typeface="Cambria Math" panose="02040503050406030204" pitchFamily="18" charset="0"/>
                                <a:ea typeface="Cambria Math" panose="02040503050406030204" pitchFamily="18" charset="0"/>
                              </a:rPr>
                              <m:t>𝑝</m:t>
                            </m:r>
                          </m:sub>
                        </m:sSub>
                      </m:den>
                    </m:f>
                  </m:oMath>
                </a14:m>
                <a:r>
                  <a:rPr lang="fr-FR" dirty="0" smtClean="0"/>
                  <a:t>=0.161</a:t>
                </a:r>
              </a:p>
              <a:p>
                <a:r>
                  <a:rPr lang="fr-FR" dirty="0" err="1" smtClean="0"/>
                  <a:t>Ramp</a:t>
                </a:r>
                <a:r>
                  <a:rPr lang="fr-FR" dirty="0" smtClean="0"/>
                  <a:t> input:</a:t>
                </a:r>
                <a:r>
                  <a:rPr lang="fr-FR" dirty="0">
                    <a:solidFill>
                      <a:schemeClr val="bg1"/>
                    </a:solidFill>
                  </a:rPr>
                  <a:t>e</a:t>
                </a:r>
                <a:r>
                  <a:rPr lang="fr-FR" dirty="0">
                    <a:solidFill>
                      <a:schemeClr val="bg1"/>
                    </a:solidFill>
                  </a:rPr>
                  <a:t>(∞)</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𝑝𝐺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den>
                    </m:f>
                  </m:oMath>
                </a14:m>
                <a:r>
                  <a:rPr lang="fr-FR" dirty="0">
                    <a:solidFill>
                      <a:schemeClr val="bg1"/>
                    </a:solidFill>
                  </a:rPr>
                  <a:t>=</a:t>
                </a:r>
                <a14:m>
                  <m:oMath xmlns:m="http://schemas.openxmlformats.org/officeDocument/2006/math">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𝑘</m:t>
                            </m:r>
                          </m:e>
                          <m:sub>
                            <m:r>
                              <a:rPr lang="fr-FR" i="1">
                                <a:solidFill>
                                  <a:schemeClr val="bg1"/>
                                </a:solidFill>
                                <a:latin typeface="Cambria Math" panose="02040503050406030204" pitchFamily="18" charset="0"/>
                                <a:ea typeface="Cambria Math" panose="02040503050406030204" pitchFamily="18" charset="0"/>
                              </a:rPr>
                              <m:t>𝑣</m:t>
                            </m:r>
                          </m:sub>
                        </m:sSub>
                      </m:den>
                    </m:f>
                  </m:oMath>
                </a14:m>
                <a:r>
                  <a:rPr lang="fr-FR" dirty="0" smtClean="0"/>
                  <a:t>=</a:t>
                </a:r>
                <a14:m>
                  <m:oMath xmlns:m="http://schemas.openxmlformats.org/officeDocument/2006/math">
                    <m:r>
                      <a:rPr lang="fr-FR" i="1" dirty="0" smtClean="0">
                        <a:latin typeface="Cambria Math" panose="02040503050406030204" pitchFamily="18" charset="0"/>
                        <a:ea typeface="Cambria Math" panose="02040503050406030204" pitchFamily="18" charset="0"/>
                      </a:rPr>
                      <m:t>∞</m:t>
                    </m:r>
                  </m:oMath>
                </a14:m>
                <a:endParaRPr lang="fr-FR" dirty="0" smtClean="0"/>
              </a:p>
              <a:p>
                <a:r>
                  <a:rPr lang="fr-FR" dirty="0" smtClean="0"/>
                  <a:t>Parabola input: </a:t>
                </a:r>
                <a:r>
                  <a:rPr lang="fr-FR" dirty="0">
                    <a:solidFill>
                      <a:schemeClr val="bg1"/>
                    </a:solidFill>
                  </a:rPr>
                  <a:t>e</a:t>
                </a:r>
                <a:r>
                  <a:rPr lang="fr-FR" dirty="0">
                    <a:solidFill>
                      <a:schemeClr val="bg1"/>
                    </a:solidFill>
                  </a:rPr>
                  <a:t>(∞</a:t>
                </a:r>
                <a:r>
                  <a:rPr lang="fr-FR" dirty="0">
                    <a:solidFill>
                      <a:schemeClr val="bg1"/>
                    </a:solidFill>
                  </a:rPr>
                  <a:t>)</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 </m:t>
                    </m:r>
                    <m:r>
                      <m:rPr>
                        <m:nor/>
                      </m:rPr>
                      <a:rPr lang="fr-FR" dirty="0">
                        <a:solidFill>
                          <a:schemeClr val="bg1"/>
                        </a:solidFill>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𝑘</m:t>
                            </m:r>
                          </m:e>
                          <m:sub>
                            <m:r>
                              <a:rPr lang="fr-FR" i="1">
                                <a:solidFill>
                                  <a:schemeClr val="bg1"/>
                                </a:solidFill>
                                <a:latin typeface="Cambria Math" panose="02040503050406030204" pitchFamily="18" charset="0"/>
                                <a:ea typeface="Cambria Math" panose="02040503050406030204" pitchFamily="18" charset="0"/>
                              </a:rPr>
                              <m:t>𝑎</m:t>
                            </m:r>
                          </m:sub>
                        </m:sSub>
                      </m:den>
                    </m:f>
                  </m:oMath>
                </a14:m>
                <a:r>
                  <a:rPr lang="fr-FR" dirty="0"/>
                  <a:t>=</a:t>
                </a:r>
                <a14:m>
                  <m:oMath xmlns:m="http://schemas.openxmlformats.org/officeDocument/2006/math">
                    <m:r>
                      <a:rPr lang="fr-FR" i="1" dirty="0">
                        <a:latin typeface="Cambria Math" panose="02040503050406030204" pitchFamily="18" charset="0"/>
                        <a:ea typeface="Cambria Math" panose="02040503050406030204" pitchFamily="18" charset="0"/>
                      </a:rPr>
                      <m:t>∞</m:t>
                    </m:r>
                  </m:oMath>
                </a14:m>
                <a:endParaRPr lang="fr-FR" dirty="0"/>
              </a:p>
              <a:p>
                <a:endParaRPr lang="fr-FR" dirty="0"/>
              </a:p>
            </p:txBody>
          </p:sp>
        </mc:Choice>
        <mc:Fallback>
          <p:sp>
            <p:nvSpPr>
              <p:cNvPr id="3" name="Espace réservé du texte 2"/>
              <p:cNvSpPr>
                <a:spLocks noGrp="1" noRot="1" noChangeAspect="1" noMove="1" noResize="1" noEditPoints="1" noAdjustHandles="1" noChangeArrowheads="1" noChangeShapeType="1" noTextEdit="1"/>
              </p:cNvSpPr>
              <p:nvPr>
                <p:ph type="body" idx="1"/>
              </p:nvPr>
            </p:nvSpPr>
            <p:spPr>
              <a:xfrm>
                <a:off x="497473" y="1974951"/>
                <a:ext cx="8534400" cy="3837167"/>
              </a:xfrm>
              <a:blipFill>
                <a:blip r:embed="rId2"/>
                <a:stretch>
                  <a:fillRect l="-500" t="-636"/>
                </a:stretch>
              </a:blipFill>
            </p:spPr>
            <p:txBody>
              <a:bodyPr/>
              <a:lstStyle/>
              <a:p>
                <a:r>
                  <a:rPr lang="fr-FR">
                    <a:noFill/>
                  </a:rPr>
                  <a:t> </a:t>
                </a:r>
              </a:p>
            </p:txBody>
          </p:sp>
        </mc:Fallback>
      </mc:AlternateContent>
      <p:pic>
        <p:nvPicPr>
          <p:cNvPr id="5" name="Image 4"/>
          <p:cNvPicPr>
            <a:picLocks noChangeAspect="1"/>
          </p:cNvPicPr>
          <p:nvPr/>
        </p:nvPicPr>
        <p:blipFill>
          <a:blip r:embed="rId3"/>
          <a:stretch>
            <a:fillRect/>
          </a:stretch>
        </p:blipFill>
        <p:spPr>
          <a:xfrm>
            <a:off x="5400057" y="1816763"/>
            <a:ext cx="5906012" cy="1665114"/>
          </a:xfrm>
          <a:prstGeom prst="rect">
            <a:avLst/>
          </a:prstGeom>
        </p:spPr>
      </p:pic>
    </p:spTree>
    <p:extLst>
      <p:ext uri="{BB962C8B-B14F-4D97-AF65-F5344CB8AC3E}">
        <p14:creationId xmlns:p14="http://schemas.microsoft.com/office/powerpoint/2010/main" val="44555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606939" y="181377"/>
            <a:ext cx="11112835" cy="1498600"/>
          </a:xfrm>
        </p:spPr>
        <p:txBody>
          <a:bodyPr/>
          <a:lstStyle/>
          <a:p>
            <a:r>
              <a:rPr lang="en-US" dirty="0" smtClean="0"/>
              <a:t>Relationship </a:t>
            </a:r>
            <a:r>
              <a:rPr lang="en-US" dirty="0"/>
              <a:t>between input, system type, static error constant, and steady-state errors can be summarized </a:t>
            </a:r>
            <a:r>
              <a:rPr lang="en-US" dirty="0" smtClean="0"/>
              <a:t>as:</a:t>
            </a:r>
            <a:endParaRPr lang="fr-FR" dirty="0"/>
          </a:p>
        </p:txBody>
      </p:sp>
      <p:pic>
        <p:nvPicPr>
          <p:cNvPr id="3" name="Image 2"/>
          <p:cNvPicPr>
            <a:picLocks noChangeAspect="1"/>
          </p:cNvPicPr>
          <p:nvPr/>
        </p:nvPicPr>
        <p:blipFill>
          <a:blip r:embed="rId2"/>
          <a:stretch>
            <a:fillRect/>
          </a:stretch>
        </p:blipFill>
        <p:spPr>
          <a:xfrm>
            <a:off x="1233831" y="1679977"/>
            <a:ext cx="9599149" cy="4177487"/>
          </a:xfrm>
          <a:prstGeom prst="rect">
            <a:avLst/>
          </a:prstGeom>
        </p:spPr>
      </p:pic>
    </p:spTree>
    <p:extLst>
      <p:ext uri="{BB962C8B-B14F-4D97-AF65-F5344CB8AC3E}">
        <p14:creationId xmlns:p14="http://schemas.microsoft.com/office/powerpoint/2010/main" val="1904239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6179" y="895430"/>
            <a:ext cx="8534401" cy="682585"/>
          </a:xfrm>
        </p:spPr>
        <p:txBody>
          <a:bodyPr/>
          <a:lstStyle/>
          <a:p>
            <a:r>
              <a:rPr lang="fr-FR" dirty="0" smtClean="0"/>
              <a:t>exercices</a:t>
            </a:r>
            <a:endParaRPr lang="fr-FR" dirty="0"/>
          </a:p>
        </p:txBody>
      </p:sp>
      <p:sp>
        <p:nvSpPr>
          <p:cNvPr id="3" name="Espace réservé du texte 2"/>
          <p:cNvSpPr>
            <a:spLocks noGrp="1"/>
          </p:cNvSpPr>
          <p:nvPr>
            <p:ph type="body" idx="1"/>
          </p:nvPr>
        </p:nvSpPr>
        <p:spPr>
          <a:xfrm>
            <a:off x="290673" y="1618309"/>
            <a:ext cx="8534400" cy="1498600"/>
          </a:xfrm>
        </p:spPr>
        <p:txBody>
          <a:bodyPr/>
          <a:lstStyle/>
          <a:p>
            <a:r>
              <a:rPr lang="fr-FR" dirty="0" err="1"/>
              <a:t>Given</a:t>
            </a:r>
            <a:r>
              <a:rPr lang="fr-FR" dirty="0"/>
              <a:t> the control </a:t>
            </a:r>
            <a:r>
              <a:rPr lang="fr-FR" dirty="0" smtClean="0"/>
              <a:t>system</a:t>
            </a:r>
          </a:p>
          <a:p>
            <a:r>
              <a:rPr lang="en-US" dirty="0" smtClean="0"/>
              <a:t>Find </a:t>
            </a:r>
            <a:r>
              <a:rPr lang="fr-FR" dirty="0"/>
              <a:t>the value </a:t>
            </a:r>
            <a:r>
              <a:rPr lang="en-US" dirty="0" smtClean="0"/>
              <a:t> </a:t>
            </a:r>
            <a:r>
              <a:rPr lang="en-US" dirty="0"/>
              <a:t>K such that there is a 10 percent error in steady state? </a:t>
            </a:r>
            <a:endParaRPr lang="fr-FR" dirty="0"/>
          </a:p>
        </p:txBody>
      </p:sp>
      <p:pic>
        <p:nvPicPr>
          <p:cNvPr id="5" name="Image 4"/>
          <p:cNvPicPr>
            <a:picLocks noChangeAspect="1"/>
          </p:cNvPicPr>
          <p:nvPr/>
        </p:nvPicPr>
        <p:blipFill>
          <a:blip r:embed="rId2"/>
          <a:stretch>
            <a:fillRect/>
          </a:stretch>
        </p:blipFill>
        <p:spPr>
          <a:xfrm>
            <a:off x="2076647" y="2558078"/>
            <a:ext cx="5113463" cy="1295512"/>
          </a:xfrm>
          <a:prstGeom prst="rect">
            <a:avLst/>
          </a:prstGeom>
        </p:spPr>
      </p:pic>
      <p:sp>
        <p:nvSpPr>
          <p:cNvPr id="6" name="Rectangle 5"/>
          <p:cNvSpPr/>
          <p:nvPr/>
        </p:nvSpPr>
        <p:spPr>
          <a:xfrm>
            <a:off x="366179" y="404702"/>
            <a:ext cx="11528737" cy="369332"/>
          </a:xfrm>
          <a:prstGeom prst="rect">
            <a:avLst/>
          </a:prstGeom>
        </p:spPr>
        <p:txBody>
          <a:bodyPr wrap="square">
            <a:spAutoFit/>
          </a:bodyPr>
          <a:lstStyle/>
          <a:p>
            <a:r>
              <a:rPr lang="en-US" b="1" dirty="0">
                <a:solidFill>
                  <a:schemeClr val="bg1"/>
                </a:solidFill>
              </a:rPr>
              <a:t>We can use the static error constants to represent the steady-state error characteristic of our system</a:t>
            </a:r>
            <a:endParaRPr lang="fr-FR" b="1" dirty="0">
              <a:solidFill>
                <a:schemeClr val="bg1"/>
              </a:solidFill>
            </a:endParaRPr>
          </a:p>
        </p:txBody>
      </p:sp>
      <mc:AlternateContent xmlns:mc="http://schemas.openxmlformats.org/markup-compatibility/2006">
        <mc:Choice xmlns:a14="http://schemas.microsoft.com/office/drawing/2010/main" Requires="a14">
          <p:sp>
            <p:nvSpPr>
              <p:cNvPr id="7" name="Rectangle 6"/>
              <p:cNvSpPr/>
              <p:nvPr/>
            </p:nvSpPr>
            <p:spPr>
              <a:xfrm>
                <a:off x="397397" y="4022674"/>
                <a:ext cx="10830045" cy="2126159"/>
              </a:xfrm>
              <a:prstGeom prst="rect">
                <a:avLst/>
              </a:prstGeom>
            </p:spPr>
            <p:txBody>
              <a:bodyPr wrap="square">
                <a:spAutoFit/>
              </a:bodyPr>
              <a:lstStyle/>
              <a:p>
                <a:r>
                  <a:rPr lang="en-US" dirty="0" smtClean="0"/>
                  <a:t>Solution: </a:t>
                </a:r>
                <a:endParaRPr lang="en-US" dirty="0" smtClean="0"/>
              </a:p>
              <a:p>
                <a:r>
                  <a:rPr lang="en-US" dirty="0" smtClean="0"/>
                  <a:t>Since </a:t>
                </a:r>
                <a:r>
                  <a:rPr lang="en-US" dirty="0"/>
                  <a:t>system type is 1 the finite steady state error should be for a ramp input</a:t>
                </a:r>
                <a:r>
                  <a:rPr lang="en-US" dirty="0" smtClean="0"/>
                  <a:t>.</a:t>
                </a:r>
              </a:p>
              <a:p>
                <a:r>
                  <a:rPr lang="fr-FR" dirty="0">
                    <a:solidFill>
                      <a:schemeClr val="bg1"/>
                    </a:solidFill>
                  </a:rPr>
                  <a:t>e</a:t>
                </a:r>
                <a:r>
                  <a:rPr lang="fr-FR" dirty="0">
                    <a:solidFill>
                      <a:schemeClr val="bg1"/>
                    </a:solidFill>
                  </a:rPr>
                  <a:t>(∞)</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𝑝𝐺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den>
                    </m:f>
                  </m:oMath>
                </a14:m>
                <a:r>
                  <a:rPr lang="fr-FR" dirty="0">
                    <a:solidFill>
                      <a:schemeClr val="bg1"/>
                    </a:solidFill>
                  </a:rPr>
                  <a:t>=</a:t>
                </a:r>
                <a14:m>
                  <m:oMath xmlns:m="http://schemas.openxmlformats.org/officeDocument/2006/math">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𝑘</m:t>
                            </m:r>
                          </m:e>
                          <m:sub>
                            <m:r>
                              <a:rPr lang="fr-FR" i="1">
                                <a:solidFill>
                                  <a:schemeClr val="bg1"/>
                                </a:solidFill>
                                <a:latin typeface="Cambria Math" panose="02040503050406030204" pitchFamily="18" charset="0"/>
                                <a:ea typeface="Cambria Math" panose="02040503050406030204" pitchFamily="18" charset="0"/>
                              </a:rPr>
                              <m:t>𝑣</m:t>
                            </m:r>
                          </m:sub>
                        </m:sSub>
                      </m:den>
                    </m:f>
                  </m:oMath>
                </a14:m>
                <a:r>
                  <a:rPr lang="fr-FR" b="1" dirty="0" smtClean="0">
                    <a:solidFill>
                      <a:schemeClr val="bg1"/>
                    </a:solidFill>
                  </a:rPr>
                  <a:t>=0.1</a:t>
                </a:r>
              </a:p>
              <a:p>
                <a:r>
                  <a:rPr lang="fr-FR" b="1" dirty="0" smtClean="0">
                    <a:solidFill>
                      <a:schemeClr val="bg1"/>
                    </a:solidFill>
                  </a:rPr>
                  <a:t>So </a:t>
                </a:r>
                <a14:m>
                  <m:oMath xmlns:m="http://schemas.openxmlformats.org/officeDocument/2006/math">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𝑘</m:t>
                        </m:r>
                      </m:e>
                      <m:sub>
                        <m:r>
                          <a:rPr lang="fr-FR" i="1">
                            <a:solidFill>
                              <a:schemeClr val="bg1"/>
                            </a:solidFill>
                            <a:latin typeface="Cambria Math" panose="02040503050406030204" pitchFamily="18" charset="0"/>
                            <a:ea typeface="Cambria Math" panose="02040503050406030204" pitchFamily="18" charset="0"/>
                          </a:rPr>
                          <m:t>𝑣</m:t>
                        </m:r>
                      </m:sub>
                    </m:sSub>
                  </m:oMath>
                </a14:m>
                <a:r>
                  <a:rPr lang="fr-FR" b="1" dirty="0" smtClean="0">
                    <a:solidFill>
                      <a:schemeClr val="bg1"/>
                    </a:solidFill>
                  </a:rPr>
                  <a:t>=10=</a:t>
                </a:r>
                <a14:m>
                  <m:oMath xmlns:m="http://schemas.openxmlformats.org/officeDocument/2006/math">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𝑝𝐺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oMath>
                </a14:m>
                <a:r>
                  <a:rPr lang="fr-FR" b="1" dirty="0" smtClean="0">
                    <a:solidFill>
                      <a:schemeClr val="bg1"/>
                    </a:solidFill>
                  </a:rPr>
                  <a:t>=</a:t>
                </a:r>
                <a14:m>
                  <m:oMath xmlns:m="http://schemas.openxmlformats.org/officeDocument/2006/math">
                    <m:f>
                      <m:fPr>
                        <m:ctrlPr>
                          <a:rPr lang="fr-FR" b="1" i="1" dirty="0" smtClean="0">
                            <a:solidFill>
                              <a:schemeClr val="bg1"/>
                            </a:solidFill>
                            <a:latin typeface="Cambria Math" panose="02040503050406030204" pitchFamily="18" charset="0"/>
                          </a:rPr>
                        </m:ctrlPr>
                      </m:fPr>
                      <m:num>
                        <m:r>
                          <a:rPr lang="fr-FR" b="1" i="1" dirty="0" smtClean="0">
                            <a:solidFill>
                              <a:schemeClr val="bg1"/>
                            </a:solidFill>
                            <a:latin typeface="Cambria Math" panose="02040503050406030204" pitchFamily="18" charset="0"/>
                          </a:rPr>
                          <m:t>𝟓</m:t>
                        </m:r>
                        <m:r>
                          <a:rPr lang="fr-FR" b="1" i="1" dirty="0" smtClean="0">
                            <a:solidFill>
                              <a:schemeClr val="bg1"/>
                            </a:solidFill>
                            <a:latin typeface="Cambria Math" panose="02040503050406030204" pitchFamily="18" charset="0"/>
                          </a:rPr>
                          <m:t>.</m:t>
                        </m:r>
                        <m:r>
                          <a:rPr lang="fr-FR" b="1" i="1" dirty="0" smtClean="0">
                            <a:solidFill>
                              <a:schemeClr val="bg1"/>
                            </a:solidFill>
                            <a:latin typeface="Cambria Math" panose="02040503050406030204" pitchFamily="18" charset="0"/>
                          </a:rPr>
                          <m:t>𝑲</m:t>
                        </m:r>
                      </m:num>
                      <m:den>
                        <m:r>
                          <a:rPr lang="fr-FR" b="1" i="1" dirty="0" smtClean="0">
                            <a:solidFill>
                              <a:schemeClr val="bg1"/>
                            </a:solidFill>
                            <a:latin typeface="Cambria Math" panose="02040503050406030204" pitchFamily="18" charset="0"/>
                          </a:rPr>
                          <m:t>𝟔</m:t>
                        </m:r>
                        <m:r>
                          <a:rPr lang="fr-FR" b="1" i="1" dirty="0" smtClean="0">
                            <a:solidFill>
                              <a:schemeClr val="bg1"/>
                            </a:solidFill>
                            <a:latin typeface="Cambria Math" panose="02040503050406030204" pitchFamily="18" charset="0"/>
                          </a:rPr>
                          <m:t>.</m:t>
                        </m:r>
                        <m:r>
                          <a:rPr lang="fr-FR" b="1" i="1" dirty="0" smtClean="0">
                            <a:solidFill>
                              <a:schemeClr val="bg1"/>
                            </a:solidFill>
                            <a:latin typeface="Cambria Math" panose="02040503050406030204" pitchFamily="18" charset="0"/>
                          </a:rPr>
                          <m:t>𝟕</m:t>
                        </m:r>
                        <m:r>
                          <a:rPr lang="fr-FR" b="1" i="1" dirty="0" smtClean="0">
                            <a:solidFill>
                              <a:schemeClr val="bg1"/>
                            </a:solidFill>
                            <a:latin typeface="Cambria Math" panose="02040503050406030204" pitchFamily="18" charset="0"/>
                          </a:rPr>
                          <m:t>.</m:t>
                        </m:r>
                        <m:r>
                          <a:rPr lang="fr-FR" b="1" i="1" dirty="0" smtClean="0">
                            <a:solidFill>
                              <a:schemeClr val="bg1"/>
                            </a:solidFill>
                            <a:latin typeface="Cambria Math" panose="02040503050406030204" pitchFamily="18" charset="0"/>
                          </a:rPr>
                          <m:t>𝟖</m:t>
                        </m:r>
                      </m:den>
                    </m:f>
                  </m:oMath>
                </a14:m>
                <a:r>
                  <a:rPr lang="fr-FR" b="1" dirty="0" smtClean="0">
                    <a:solidFill>
                      <a:schemeClr val="bg1"/>
                    </a:solidFill>
                  </a:rPr>
                  <a:t> </a:t>
                </a:r>
              </a:p>
              <a:p>
                <a:r>
                  <a:rPr lang="fr-FR" b="1" dirty="0" err="1" smtClean="0">
                    <a:solidFill>
                      <a:schemeClr val="bg1"/>
                    </a:solidFill>
                  </a:rPr>
                  <a:t>We</a:t>
                </a:r>
                <a:r>
                  <a:rPr lang="fr-FR" b="1" dirty="0" smtClean="0">
                    <a:solidFill>
                      <a:schemeClr val="bg1"/>
                    </a:solidFill>
                  </a:rPr>
                  <a:t> </a:t>
                </a:r>
                <a:r>
                  <a:rPr lang="fr-FR" b="1" dirty="0" err="1" smtClean="0">
                    <a:solidFill>
                      <a:schemeClr val="bg1"/>
                    </a:solidFill>
                  </a:rPr>
                  <a:t>obtain</a:t>
                </a:r>
                <a:r>
                  <a:rPr lang="fr-FR" b="1" dirty="0" smtClean="0">
                    <a:solidFill>
                      <a:schemeClr val="bg1"/>
                    </a:solidFill>
                  </a:rPr>
                  <a:t> K=672</a:t>
                </a:r>
                <a:endParaRPr lang="fr-FR" b="1" dirty="0">
                  <a:solidFill>
                    <a:schemeClr val="bg1"/>
                  </a:solidFill>
                </a:endParaRPr>
              </a:p>
              <a:p>
                <a:endParaRPr lang="fr-FR" dirty="0"/>
              </a:p>
            </p:txBody>
          </p:sp>
        </mc:Choice>
        <mc:Fallback>
          <p:sp>
            <p:nvSpPr>
              <p:cNvPr id="7" name="Rectangle 6"/>
              <p:cNvSpPr>
                <a:spLocks noRot="1" noChangeAspect="1" noMove="1" noResize="1" noEditPoints="1" noAdjustHandles="1" noChangeArrowheads="1" noChangeShapeType="1" noTextEdit="1"/>
              </p:cNvSpPr>
              <p:nvPr/>
            </p:nvSpPr>
            <p:spPr>
              <a:xfrm>
                <a:off x="397397" y="4022674"/>
                <a:ext cx="10830045" cy="2126159"/>
              </a:xfrm>
              <a:prstGeom prst="rect">
                <a:avLst/>
              </a:prstGeom>
              <a:blipFill>
                <a:blip r:embed="rId3"/>
                <a:stretch>
                  <a:fillRect l="-450" t="-1719"/>
                </a:stretch>
              </a:blipFill>
            </p:spPr>
            <p:txBody>
              <a:bodyPr/>
              <a:lstStyle/>
              <a:p>
                <a:r>
                  <a:rPr lang="fr-FR">
                    <a:noFill/>
                  </a:rPr>
                  <a:t> </a:t>
                </a:r>
              </a:p>
            </p:txBody>
          </p:sp>
        </mc:Fallback>
      </mc:AlternateContent>
    </p:spTree>
    <p:extLst>
      <p:ext uri="{BB962C8B-B14F-4D97-AF65-F5344CB8AC3E}">
        <p14:creationId xmlns:p14="http://schemas.microsoft.com/office/powerpoint/2010/main" val="110459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lecture 6</a:t>
            </a:r>
            <a:endParaRPr lang="fr-FR" dirty="0"/>
          </a:p>
        </p:txBody>
      </p:sp>
      <p:sp>
        <p:nvSpPr>
          <p:cNvPr id="3" name="Espace réservé du contenu 2"/>
          <p:cNvSpPr>
            <a:spLocks noGrp="1"/>
          </p:cNvSpPr>
          <p:nvPr>
            <p:ph idx="1"/>
          </p:nvPr>
        </p:nvSpPr>
        <p:spPr>
          <a:xfrm>
            <a:off x="684212" y="685800"/>
            <a:ext cx="10971168" cy="3615267"/>
          </a:xfrm>
        </p:spPr>
        <p:txBody>
          <a:bodyPr>
            <a:normAutofit/>
          </a:bodyPr>
          <a:lstStyle/>
          <a:p>
            <a:r>
              <a:rPr lang="fr-FR" sz="3600" dirty="0" err="1" smtClean="0">
                <a:solidFill>
                  <a:srgbClr val="FF0000"/>
                </a:solidFill>
                <a:effectLst>
                  <a:outerShdw blurRad="38100" dist="38100" dir="2700000" algn="tl">
                    <a:srgbClr val="000000"/>
                  </a:outerShdw>
                </a:effectLst>
                <a:cs typeface="Times New Roman" panose="02020603050405020304" pitchFamily="18" charset="0"/>
              </a:rPr>
              <a:t>Accuracy</a:t>
            </a:r>
            <a:endParaRPr lang="fr-FR" sz="3600" dirty="0"/>
          </a:p>
        </p:txBody>
      </p:sp>
    </p:spTree>
    <p:extLst>
      <p:ext uri="{BB962C8B-B14F-4D97-AF65-F5344CB8AC3E}">
        <p14:creationId xmlns:p14="http://schemas.microsoft.com/office/powerpoint/2010/main" val="972710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Espace réservé du texte 3"/>
              <p:cNvSpPr>
                <a:spLocks noGrp="1"/>
              </p:cNvSpPr>
              <p:nvPr>
                <p:ph type="body" idx="1"/>
              </p:nvPr>
            </p:nvSpPr>
            <p:spPr>
              <a:xfrm>
                <a:off x="342655" y="1411259"/>
                <a:ext cx="5187032" cy="1284411"/>
              </a:xfrm>
            </p:spPr>
            <p:txBody>
              <a:bodyPr>
                <a:normAutofit/>
              </a:bodyPr>
              <a:lstStyle/>
              <a:p>
                <a:r>
                  <a:rPr lang="en-US" dirty="0" smtClean="0"/>
                  <a:t>First, we check the system's stability.</a:t>
                </a:r>
              </a:p>
              <a:p>
                <a:r>
                  <a:rPr lang="fr-FR" dirty="0" smtClean="0">
                    <a:solidFill>
                      <a:schemeClr val="bg1"/>
                    </a:solidFill>
                  </a:rPr>
                  <a:t>T(p</a:t>
                </a:r>
                <a:r>
                  <a:rPr lang="fr-FR" dirty="0">
                    <a:solidFill>
                      <a:schemeClr val="bg1"/>
                    </a:solidFill>
                  </a:rPr>
                  <a:t>)</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b="0" i="1" smtClean="0">
                            <a:solidFill>
                              <a:schemeClr val="bg1"/>
                            </a:solidFill>
                            <a:latin typeface="Cambria Math" panose="02040503050406030204" pitchFamily="18" charset="0"/>
                            <a:ea typeface="Cambria Math" panose="02040503050406030204" pitchFamily="18" charset="0"/>
                          </a:rPr>
                          <m:t>𝐺</m:t>
                        </m:r>
                        <m:r>
                          <a:rPr lang="fr-FR" b="0" i="1" smtClean="0">
                            <a:solidFill>
                              <a:schemeClr val="bg1"/>
                            </a:solidFill>
                            <a:latin typeface="Cambria Math" panose="02040503050406030204" pitchFamily="18" charset="0"/>
                            <a:ea typeface="Cambria Math" panose="02040503050406030204" pitchFamily="18" charset="0"/>
                          </a:rPr>
                          <m:t>(</m:t>
                        </m:r>
                        <m:r>
                          <a:rPr lang="fr-FR" b="0" i="1" smtClean="0">
                            <a:solidFill>
                              <a:schemeClr val="bg1"/>
                            </a:solidFill>
                            <a:latin typeface="Cambria Math" panose="02040503050406030204" pitchFamily="18" charset="0"/>
                            <a:ea typeface="Cambria Math" panose="02040503050406030204" pitchFamily="18" charset="0"/>
                          </a:rPr>
                          <m:t>𝑝</m:t>
                        </m:r>
                        <m:r>
                          <a:rPr lang="fr-FR" b="0" i="1" smtClean="0">
                            <a:solidFill>
                              <a:schemeClr val="bg1"/>
                            </a:solidFill>
                            <a:latin typeface="Cambria Math" panose="02040503050406030204" pitchFamily="18" charset="0"/>
                            <a:ea typeface="Cambria Math" panose="02040503050406030204" pitchFamily="18" charset="0"/>
                          </a:rPr>
                          <m:t>)</m:t>
                        </m:r>
                      </m:num>
                      <m:den>
                        <m:r>
                          <a:rPr lang="fr-FR" i="1">
                            <a:solidFill>
                              <a:schemeClr val="bg1"/>
                            </a:solidFill>
                            <a:latin typeface="Cambria Math" panose="02040503050406030204" pitchFamily="18" charset="0"/>
                            <a:ea typeface="Cambria Math" panose="02040503050406030204" pitchFamily="18" charset="0"/>
                          </a:rPr>
                          <m:t>1+</m:t>
                        </m:r>
                        <m:r>
                          <a:rPr lang="fr-FR" b="0" i="1" smtClean="0">
                            <a:solidFill>
                              <a:schemeClr val="bg1"/>
                            </a:solidFill>
                            <a:latin typeface="Cambria Math" panose="02040503050406030204" pitchFamily="18" charset="0"/>
                            <a:ea typeface="Cambria Math" panose="02040503050406030204" pitchFamily="18" charset="0"/>
                          </a:rPr>
                          <m:t>𝐺</m:t>
                        </m:r>
                        <m:r>
                          <a:rPr lang="fr-FR" b="0" i="1" smtClean="0">
                            <a:solidFill>
                              <a:schemeClr val="bg1"/>
                            </a:solidFill>
                            <a:latin typeface="Cambria Math" panose="02040503050406030204" pitchFamily="18" charset="0"/>
                            <a:ea typeface="Cambria Math" panose="02040503050406030204" pitchFamily="18" charset="0"/>
                          </a:rPr>
                          <m:t>(</m:t>
                        </m:r>
                        <m:r>
                          <a:rPr lang="fr-FR" b="0" i="1" smtClean="0">
                            <a:solidFill>
                              <a:schemeClr val="bg1"/>
                            </a:solidFill>
                            <a:latin typeface="Cambria Math" panose="02040503050406030204" pitchFamily="18" charset="0"/>
                            <a:ea typeface="Cambria Math" panose="02040503050406030204" pitchFamily="18" charset="0"/>
                          </a:rPr>
                          <m:t>𝑝</m:t>
                        </m:r>
                        <m:r>
                          <a:rPr lang="fr-FR" b="0" i="1" smtClean="0">
                            <a:solidFill>
                              <a:schemeClr val="bg1"/>
                            </a:solidFill>
                            <a:latin typeface="Cambria Math" panose="02040503050406030204" pitchFamily="18" charset="0"/>
                            <a:ea typeface="Cambria Math" panose="02040503050406030204" pitchFamily="18" charset="0"/>
                          </a:rPr>
                          <m:t>)</m:t>
                        </m:r>
                      </m:den>
                    </m:f>
                    <m:r>
                      <a:rPr lang="fr-FR" b="0" i="1" smtClean="0">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r>
                          <a:rPr lang="fr-FR" i="1">
                            <a:solidFill>
                              <a:schemeClr val="bg1"/>
                            </a:solidFill>
                            <a:latin typeface="Cambria Math" panose="02040503050406030204" pitchFamily="18" charset="0"/>
                            <a:ea typeface="Cambria Math" panose="02040503050406030204" pitchFamily="18" charset="0"/>
                          </a:rPr>
                          <m:t>0(</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+2)</m:t>
                        </m:r>
                      </m:num>
                      <m:den>
                        <m:r>
                          <a:rPr lang="fr-FR" b="0" i="1" smtClean="0">
                            <a:solidFill>
                              <a:schemeClr val="bg1"/>
                            </a:solidFill>
                            <a:latin typeface="Cambria Math" panose="02040503050406030204" pitchFamily="18" charset="0"/>
                            <a:ea typeface="Cambria Math" panose="02040503050406030204" pitchFamily="18" charset="0"/>
                          </a:rPr>
                          <m:t>(</m:t>
                        </m:r>
                        <m:r>
                          <a:rPr lang="fr-FR" b="0" i="1" smtClean="0">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r>
                          <a:rPr lang="fr-FR" b="0" i="1" smtClean="0">
                            <a:solidFill>
                              <a:schemeClr val="bg1"/>
                            </a:solidFill>
                            <a:latin typeface="Cambria Math" panose="02040503050406030204" pitchFamily="18" charset="0"/>
                            <a:ea typeface="Cambria Math" panose="02040503050406030204" pitchFamily="18" charset="0"/>
                          </a:rPr>
                          <m:t>3)(</m:t>
                        </m:r>
                        <m:r>
                          <a:rPr lang="fr-FR" i="1">
                            <a:solidFill>
                              <a:schemeClr val="bg1"/>
                            </a:solidFill>
                            <a:latin typeface="Cambria Math" panose="02040503050406030204" pitchFamily="18" charset="0"/>
                            <a:ea typeface="Cambria Math" panose="02040503050406030204" pitchFamily="18" charset="0"/>
                          </a:rPr>
                          <m:t>𝑝</m:t>
                        </m:r>
                        <m:r>
                          <a:rPr lang="fr-FR" b="0" i="1" smtClean="0">
                            <a:solidFill>
                              <a:schemeClr val="bg1"/>
                            </a:solidFill>
                            <a:latin typeface="Cambria Math" panose="02040503050406030204" pitchFamily="18" charset="0"/>
                            <a:ea typeface="Cambria Math" panose="02040503050406030204" pitchFamily="18" charset="0"/>
                          </a:rPr>
                          <m:t>+4)</m:t>
                        </m:r>
                        <m:r>
                          <a:rPr lang="fr-FR" i="1">
                            <a:solidFill>
                              <a:schemeClr val="bg1"/>
                            </a:solidFill>
                            <a:latin typeface="Cambria Math" panose="02040503050406030204" pitchFamily="18" charset="0"/>
                            <a:ea typeface="Cambria Math" panose="02040503050406030204" pitchFamily="18" charset="0"/>
                          </a:rPr>
                          <m:t>+</m:t>
                        </m:r>
                        <m:r>
                          <a:rPr lang="fr-FR" b="0" i="1" smtClean="0">
                            <a:solidFill>
                              <a:schemeClr val="bg1"/>
                            </a:solidFill>
                            <a:latin typeface="Cambria Math" panose="02040503050406030204" pitchFamily="18" charset="0"/>
                            <a:ea typeface="Cambria Math" panose="02040503050406030204" pitchFamily="18" charset="0"/>
                          </a:rPr>
                          <m:t>10(</m:t>
                        </m:r>
                        <m:r>
                          <a:rPr lang="fr-FR" b="0" i="1" smtClean="0">
                            <a:solidFill>
                              <a:schemeClr val="bg1"/>
                            </a:solidFill>
                            <a:latin typeface="Cambria Math" panose="02040503050406030204" pitchFamily="18" charset="0"/>
                            <a:ea typeface="Cambria Math" panose="02040503050406030204" pitchFamily="18" charset="0"/>
                          </a:rPr>
                          <m:t>𝑝</m:t>
                        </m:r>
                        <m:r>
                          <a:rPr lang="fr-FR" b="0" i="1" smtClean="0">
                            <a:solidFill>
                              <a:schemeClr val="bg1"/>
                            </a:solidFill>
                            <a:latin typeface="Cambria Math" panose="02040503050406030204" pitchFamily="18" charset="0"/>
                            <a:ea typeface="Cambria Math" panose="02040503050406030204" pitchFamily="18" charset="0"/>
                          </a:rPr>
                          <m:t>+2)</m:t>
                        </m:r>
                      </m:den>
                    </m:f>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r>
                          <a:rPr lang="fr-FR" b="0" i="1" smtClean="0">
                            <a:solidFill>
                              <a:schemeClr val="bg1"/>
                            </a:solidFill>
                            <a:latin typeface="Cambria Math" panose="02040503050406030204" pitchFamily="18" charset="0"/>
                            <a:ea typeface="Cambria Math" panose="02040503050406030204" pitchFamily="18" charset="0"/>
                          </a:rPr>
                          <m:t>0(</m:t>
                        </m:r>
                        <m:r>
                          <a:rPr lang="fr-FR" b="0" i="1" smtClean="0">
                            <a:solidFill>
                              <a:schemeClr val="bg1"/>
                            </a:solidFill>
                            <a:latin typeface="Cambria Math" panose="02040503050406030204" pitchFamily="18" charset="0"/>
                            <a:ea typeface="Cambria Math" panose="02040503050406030204" pitchFamily="18" charset="0"/>
                          </a:rPr>
                          <m:t>𝑝</m:t>
                        </m:r>
                        <m:r>
                          <a:rPr lang="fr-FR" b="0" i="1" smtClean="0">
                            <a:solidFill>
                              <a:schemeClr val="bg1"/>
                            </a:solidFill>
                            <a:latin typeface="Cambria Math" panose="02040503050406030204" pitchFamily="18" charset="0"/>
                            <a:ea typeface="Cambria Math" panose="02040503050406030204" pitchFamily="18" charset="0"/>
                          </a:rPr>
                          <m:t>+2)</m:t>
                        </m:r>
                      </m:num>
                      <m:den>
                        <m:sSup>
                          <m:sSupPr>
                            <m:ctrlPr>
                              <a:rPr lang="fr-FR" i="1" smtClean="0">
                                <a:solidFill>
                                  <a:schemeClr val="bg1"/>
                                </a:solidFill>
                                <a:latin typeface="Cambria Math" panose="02040503050406030204" pitchFamily="18" charset="0"/>
                                <a:ea typeface="Cambria Math" panose="02040503050406030204" pitchFamily="18" charset="0"/>
                              </a:rPr>
                            </m:ctrlPr>
                          </m:sSupPr>
                          <m:e>
                            <m:r>
                              <a:rPr lang="fr-FR" b="0" i="1" smtClean="0">
                                <a:solidFill>
                                  <a:schemeClr val="bg1"/>
                                </a:solidFill>
                                <a:latin typeface="Cambria Math" panose="02040503050406030204" pitchFamily="18" charset="0"/>
                                <a:ea typeface="Cambria Math" panose="02040503050406030204" pitchFamily="18" charset="0"/>
                              </a:rPr>
                              <m:t>𝑝</m:t>
                            </m:r>
                          </m:e>
                          <m:sup>
                            <m:r>
                              <a:rPr lang="fr-FR" b="0" i="1" smtClean="0">
                                <a:solidFill>
                                  <a:schemeClr val="bg1"/>
                                </a:solidFill>
                                <a:latin typeface="Cambria Math" panose="02040503050406030204" pitchFamily="18" charset="0"/>
                                <a:ea typeface="Cambria Math" panose="02040503050406030204" pitchFamily="18" charset="0"/>
                              </a:rPr>
                              <m:t>2</m:t>
                            </m:r>
                          </m:sup>
                        </m:sSup>
                        <m:r>
                          <a:rPr lang="fr-FR" b="0" i="1" smtClean="0">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1</m:t>
                        </m:r>
                        <m:r>
                          <a:rPr lang="fr-FR" b="0" i="1" smtClean="0">
                            <a:solidFill>
                              <a:schemeClr val="bg1"/>
                            </a:solidFill>
                            <a:latin typeface="Cambria Math" panose="02040503050406030204" pitchFamily="18" charset="0"/>
                            <a:ea typeface="Cambria Math" panose="02040503050406030204" pitchFamily="18" charset="0"/>
                          </a:rPr>
                          <m:t>7</m:t>
                        </m:r>
                        <m:r>
                          <a:rPr lang="fr-FR" b="0" i="1" smtClean="0">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r>
                          <a:rPr lang="fr-FR" b="0" i="1" smtClean="0">
                            <a:solidFill>
                              <a:schemeClr val="bg1"/>
                            </a:solidFill>
                            <a:latin typeface="Cambria Math" panose="02040503050406030204" pitchFamily="18" charset="0"/>
                            <a:ea typeface="Cambria Math" panose="02040503050406030204" pitchFamily="18" charset="0"/>
                          </a:rPr>
                          <m:t>32</m:t>
                        </m:r>
                      </m:den>
                    </m:f>
                  </m:oMath>
                </a14:m>
                <a:endParaRPr lang="fr-FR" dirty="0"/>
              </a:p>
            </p:txBody>
          </p:sp>
        </mc:Choice>
        <mc:Fallback>
          <p:sp>
            <p:nvSpPr>
              <p:cNvPr id="4" name="Espace réservé du texte 3"/>
              <p:cNvSpPr>
                <a:spLocks noGrp="1" noRot="1" noChangeAspect="1" noMove="1" noResize="1" noEditPoints="1" noAdjustHandles="1" noChangeArrowheads="1" noChangeShapeType="1" noTextEdit="1"/>
              </p:cNvSpPr>
              <p:nvPr>
                <p:ph type="body" idx="1"/>
              </p:nvPr>
            </p:nvSpPr>
            <p:spPr>
              <a:xfrm>
                <a:off x="342655" y="1411259"/>
                <a:ext cx="5187032" cy="1284411"/>
              </a:xfrm>
              <a:blipFill>
                <a:blip r:embed="rId2"/>
                <a:stretch>
                  <a:fillRect l="-940" t="-2857"/>
                </a:stretch>
              </a:blipFill>
            </p:spPr>
            <p:txBody>
              <a:bodyPr/>
              <a:lstStyle/>
              <a:p>
                <a:r>
                  <a:rPr lang="fr-FR">
                    <a:noFill/>
                  </a:rPr>
                  <a:t> </a:t>
                </a:r>
              </a:p>
            </p:txBody>
          </p:sp>
        </mc:Fallback>
      </mc:AlternateContent>
      <p:sp>
        <p:nvSpPr>
          <p:cNvPr id="6" name="Rectangle 5"/>
          <p:cNvSpPr/>
          <p:nvPr/>
        </p:nvSpPr>
        <p:spPr>
          <a:xfrm>
            <a:off x="114173" y="3005170"/>
            <a:ext cx="3825086" cy="369332"/>
          </a:xfrm>
          <a:prstGeom prst="rect">
            <a:avLst/>
          </a:prstGeom>
        </p:spPr>
        <p:txBody>
          <a:bodyPr wrap="none">
            <a:spAutoFit/>
          </a:bodyPr>
          <a:lstStyle/>
          <a:p>
            <a:r>
              <a:rPr lang="en-US" dirty="0"/>
              <a:t>The Routh table is then created:</a:t>
            </a:r>
            <a:endParaRPr lang="fr-FR" dirty="0"/>
          </a:p>
        </p:txBody>
      </p:sp>
      <p:pic>
        <p:nvPicPr>
          <p:cNvPr id="7" name="Image 6"/>
          <p:cNvPicPr>
            <a:picLocks noChangeAspect="1"/>
          </p:cNvPicPr>
          <p:nvPr/>
        </p:nvPicPr>
        <p:blipFill>
          <a:blip r:embed="rId3"/>
          <a:stretch>
            <a:fillRect/>
          </a:stretch>
        </p:blipFill>
        <p:spPr>
          <a:xfrm>
            <a:off x="3829237" y="2414655"/>
            <a:ext cx="1808606" cy="1289113"/>
          </a:xfrm>
          <a:prstGeom prst="rect">
            <a:avLst/>
          </a:prstGeom>
        </p:spPr>
      </p:pic>
      <p:sp>
        <p:nvSpPr>
          <p:cNvPr id="8" name="Rectangle 7"/>
          <p:cNvSpPr/>
          <p:nvPr/>
        </p:nvSpPr>
        <p:spPr>
          <a:xfrm>
            <a:off x="156179" y="3670035"/>
            <a:ext cx="6309015" cy="923330"/>
          </a:xfrm>
          <a:prstGeom prst="rect">
            <a:avLst/>
          </a:prstGeom>
        </p:spPr>
        <p:txBody>
          <a:bodyPr wrap="square">
            <a:spAutoFit/>
          </a:bodyPr>
          <a:lstStyle/>
          <a:p>
            <a:r>
              <a:rPr lang="en-US" dirty="0"/>
              <a:t>The system is stable. </a:t>
            </a:r>
            <a:endParaRPr lang="fr-FR" dirty="0"/>
          </a:p>
          <a:p>
            <a:r>
              <a:rPr lang="en-US" dirty="0"/>
              <a:t> </a:t>
            </a:r>
            <a:endParaRPr lang="fr-FR" dirty="0"/>
          </a:p>
          <a:p>
            <a:r>
              <a:rPr lang="en-US" dirty="0"/>
              <a:t>We also know that the system is type 0. Then</a:t>
            </a:r>
            <a:endParaRPr lang="fr-FR" dirty="0"/>
          </a:p>
        </p:txBody>
      </p:sp>
      <p:sp>
        <p:nvSpPr>
          <p:cNvPr id="16" name="Rectangle 15"/>
          <p:cNvSpPr/>
          <p:nvPr/>
        </p:nvSpPr>
        <p:spPr>
          <a:xfrm>
            <a:off x="465272" y="5073134"/>
            <a:ext cx="2824812" cy="369332"/>
          </a:xfrm>
          <a:prstGeom prst="rect">
            <a:avLst/>
          </a:prstGeom>
        </p:spPr>
        <p:txBody>
          <a:bodyPr wrap="none">
            <a:spAutoFit/>
          </a:bodyPr>
          <a:lstStyle/>
          <a:p>
            <a:r>
              <a:rPr lang="en-US" dirty="0"/>
              <a:t>The static error is (</a:t>
            </a:r>
            <a:r>
              <a:rPr lang="en-US" dirty="0" err="1"/>
              <a:t>kr</a:t>
            </a:r>
            <a:r>
              <a:rPr lang="en-US" dirty="0"/>
              <a:t> = 1)</a:t>
            </a:r>
            <a:endParaRPr lang="fr-FR" dirty="0"/>
          </a:p>
        </p:txBody>
      </p:sp>
      <p:pic>
        <p:nvPicPr>
          <p:cNvPr id="18" name="Image 17"/>
          <p:cNvPicPr>
            <a:picLocks noChangeAspect="1"/>
          </p:cNvPicPr>
          <p:nvPr/>
        </p:nvPicPr>
        <p:blipFill>
          <a:blip r:embed="rId4"/>
          <a:stretch>
            <a:fillRect/>
          </a:stretch>
        </p:blipFill>
        <p:spPr>
          <a:xfrm>
            <a:off x="6619097" y="3528812"/>
            <a:ext cx="5572903" cy="3223266"/>
          </a:xfrm>
          <a:prstGeom prst="rect">
            <a:avLst/>
          </a:prstGeom>
        </p:spPr>
      </p:pic>
      <p:pic>
        <p:nvPicPr>
          <p:cNvPr id="11" name="Image 10"/>
          <p:cNvPicPr>
            <a:picLocks noChangeAspect="1"/>
          </p:cNvPicPr>
          <p:nvPr/>
        </p:nvPicPr>
        <p:blipFill>
          <a:blip r:embed="rId5"/>
          <a:stretch>
            <a:fillRect/>
          </a:stretch>
        </p:blipFill>
        <p:spPr>
          <a:xfrm>
            <a:off x="6750703" y="353059"/>
            <a:ext cx="4259316" cy="1321372"/>
          </a:xfrm>
          <a:prstGeom prst="rect">
            <a:avLst/>
          </a:prstGeom>
        </p:spPr>
      </p:pic>
      <p:sp>
        <p:nvSpPr>
          <p:cNvPr id="2" name="Rectangle 1"/>
          <p:cNvSpPr/>
          <p:nvPr/>
        </p:nvSpPr>
        <p:spPr>
          <a:xfrm>
            <a:off x="342655" y="605966"/>
            <a:ext cx="6613003" cy="646331"/>
          </a:xfrm>
          <a:prstGeom prst="rect">
            <a:avLst/>
          </a:prstGeom>
        </p:spPr>
        <p:txBody>
          <a:bodyPr wrap="square">
            <a:spAutoFit/>
          </a:bodyPr>
          <a:lstStyle/>
          <a:p>
            <a:r>
              <a:rPr lang="fr-FR" dirty="0">
                <a:solidFill>
                  <a:srgbClr val="FF0000"/>
                </a:solidFill>
              </a:rPr>
              <a:t>Exemple 2</a:t>
            </a:r>
            <a:r>
              <a:rPr lang="fr-FR" dirty="0"/>
              <a:t> : </a:t>
            </a:r>
            <a:r>
              <a:rPr lang="en-US" dirty="0" smtClean="0"/>
              <a:t>Find </a:t>
            </a:r>
            <a:r>
              <a:rPr lang="en-US" dirty="0"/>
              <a:t>the static error due to a unit step input for the following system:</a:t>
            </a:r>
            <a:endParaRPr lang="fr-FR" dirty="0"/>
          </a:p>
        </p:txBody>
      </p:sp>
      <mc:AlternateContent xmlns:mc="http://schemas.openxmlformats.org/markup-compatibility/2006">
        <mc:Choice xmlns:a14="http://schemas.microsoft.com/office/drawing/2010/main" Requires="a14">
          <p:sp>
            <p:nvSpPr>
              <p:cNvPr id="3" name="Rectangle 2"/>
              <p:cNvSpPr/>
              <p:nvPr/>
            </p:nvSpPr>
            <p:spPr>
              <a:xfrm>
                <a:off x="575912" y="4536709"/>
                <a:ext cx="3074240" cy="533544"/>
              </a:xfrm>
              <a:prstGeom prst="rect">
                <a:avLst/>
              </a:prstGeom>
            </p:spPr>
            <p:txBody>
              <a:bodyPr wrap="none">
                <a:spAutoFit/>
              </a:bodyPr>
              <a:lstStyle/>
              <a:p>
                <a14:m>
                  <m:oMath xmlns:m="http://schemas.openxmlformats.org/officeDocument/2006/math">
                    <m:func>
                      <m:funcPr>
                        <m:ctrlPr>
                          <a:rPr lang="fr-FR" i="1" smtClean="0">
                            <a:solidFill>
                              <a:schemeClr val="bg1"/>
                            </a:solidFill>
                            <a:latin typeface="Cambria Math" panose="02040503050406030204" pitchFamily="18" charset="0"/>
                            <a:ea typeface="Cambria Math" panose="02040503050406030204" pitchFamily="18" charset="0"/>
                          </a:rPr>
                        </m:ctrlPr>
                      </m:funcPr>
                      <m:fName>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𝑘</m:t>
                            </m:r>
                          </m:e>
                          <m:sub>
                            <m:r>
                              <a:rPr lang="fr-FR" i="1">
                                <a:solidFill>
                                  <a:schemeClr val="bg1"/>
                                </a:solidFill>
                                <a:latin typeface="Cambria Math" panose="02040503050406030204" pitchFamily="18" charset="0"/>
                                <a:ea typeface="Cambria Math" panose="02040503050406030204" pitchFamily="18" charset="0"/>
                              </a:rPr>
                              <m:t>𝑝</m:t>
                            </m:r>
                          </m:sub>
                        </m:sSub>
                        <m:r>
                          <a:rPr lang="fr-FR" i="1">
                            <a:solidFill>
                              <a:schemeClr val="bg1"/>
                            </a:solidFill>
                            <a:latin typeface="Cambria Math" panose="02040503050406030204" pitchFamily="18" charset="0"/>
                            <a:ea typeface="Cambria Math" panose="02040503050406030204" pitchFamily="18" charset="0"/>
                          </a:rPr>
                          <m:t>=</m:t>
                        </m:r>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oMath>
                </a14:m>
                <a:r>
                  <a:rPr lang="fr-FR" dirty="0"/>
                  <a:t>=</a:t>
                </a:r>
                <a14:m>
                  <m:oMath xmlns:m="http://schemas.openxmlformats.org/officeDocument/2006/math">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10(2)</m:t>
                        </m:r>
                      </m:num>
                      <m:den>
                        <m:r>
                          <a:rPr lang="fr-FR" i="1">
                            <a:solidFill>
                              <a:schemeClr val="bg1"/>
                            </a:solidFill>
                            <a:latin typeface="Cambria Math" panose="02040503050406030204" pitchFamily="18" charset="0"/>
                            <a:ea typeface="Cambria Math" panose="02040503050406030204" pitchFamily="18" charset="0"/>
                          </a:rPr>
                          <m:t>(3)(4)</m:t>
                        </m:r>
                      </m:den>
                    </m:f>
                    <m:r>
                      <a:rPr lang="fr-FR" b="0" i="1" smtClean="0">
                        <a:solidFill>
                          <a:schemeClr val="bg1"/>
                        </a:solidFill>
                        <a:latin typeface="Cambria Math" panose="02040503050406030204" pitchFamily="18" charset="0"/>
                        <a:ea typeface="Cambria Math" panose="02040503050406030204" pitchFamily="18" charset="0"/>
                      </a:rPr>
                      <m:t>=1.667</m:t>
                    </m:r>
                  </m:oMath>
                </a14:m>
                <a:endParaRPr lang="fr-FR" dirty="0"/>
              </a:p>
            </p:txBody>
          </p:sp>
        </mc:Choice>
        <mc:Fallback>
          <p:sp>
            <p:nvSpPr>
              <p:cNvPr id="3" name="Rectangle 2"/>
              <p:cNvSpPr>
                <a:spLocks noRot="1" noChangeAspect="1" noMove="1" noResize="1" noEditPoints="1" noAdjustHandles="1" noChangeArrowheads="1" noChangeShapeType="1" noTextEdit="1"/>
              </p:cNvSpPr>
              <p:nvPr/>
            </p:nvSpPr>
            <p:spPr>
              <a:xfrm>
                <a:off x="575912" y="4536709"/>
                <a:ext cx="3074240" cy="533544"/>
              </a:xfrm>
              <a:prstGeom prst="rect">
                <a:avLst/>
              </a:prstGeom>
              <a:blipFill>
                <a:blip r:embed="rId6"/>
                <a:stretch>
                  <a:fillRect b="-3409"/>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040609" y="5748526"/>
                <a:ext cx="2938946" cy="824200"/>
              </a:xfrm>
              <a:prstGeom prst="rect">
                <a:avLst/>
              </a:prstGeom>
            </p:spPr>
            <p:txBody>
              <a:bodyPr wrap="none">
                <a:spAutoFit/>
              </a:bodyPr>
              <a:lstStyle/>
              <a:p>
                <a:r>
                  <a:rPr lang="fr-FR" dirty="0" smtClean="0">
                    <a:solidFill>
                      <a:schemeClr val="bg1"/>
                    </a:solidFill>
                  </a:rPr>
                  <a:t>Stady state </a:t>
                </a:r>
                <a:r>
                  <a:rPr lang="fr-FR" dirty="0" err="1" smtClean="0">
                    <a:solidFill>
                      <a:schemeClr val="bg1"/>
                    </a:solidFill>
                  </a:rPr>
                  <a:t>error</a:t>
                </a:r>
                <a:r>
                  <a:rPr lang="fr-FR" dirty="0" smtClean="0">
                    <a:solidFill>
                      <a:schemeClr val="bg1"/>
                    </a:solidFill>
                  </a:rPr>
                  <a:t>:</a:t>
                </a:r>
              </a:p>
              <a:p>
                <a:r>
                  <a:rPr lang="fr-FR" dirty="0" smtClean="0">
                    <a:solidFill>
                      <a:schemeClr val="bg1"/>
                    </a:solidFill>
                  </a:rPr>
                  <a:t>e</a:t>
                </a:r>
                <a:r>
                  <a:rPr lang="fr-FR" dirty="0">
                    <a:solidFill>
                      <a:schemeClr val="bg1"/>
                    </a:solidFill>
                  </a:rPr>
                  <a:t>(∞)</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𝐾</m:t>
                            </m:r>
                          </m:e>
                          <m:sub>
                            <m:r>
                              <a:rPr lang="fr-FR" b="0" i="1" smtClean="0">
                                <a:solidFill>
                                  <a:schemeClr val="bg1"/>
                                </a:solidFill>
                                <a:latin typeface="Cambria Math" panose="02040503050406030204" pitchFamily="18" charset="0"/>
                                <a:ea typeface="Cambria Math" panose="02040503050406030204" pitchFamily="18" charset="0"/>
                              </a:rPr>
                              <m:t>𝑟</m:t>
                            </m:r>
                          </m:sub>
                        </m:sSub>
                      </m:num>
                      <m:den>
                        <m:r>
                          <a:rPr lang="fr-FR" i="1">
                            <a:solidFill>
                              <a:schemeClr val="bg1"/>
                            </a:solidFill>
                            <a:latin typeface="Cambria Math" panose="02040503050406030204" pitchFamily="18" charset="0"/>
                            <a:ea typeface="Cambria Math" panose="02040503050406030204" pitchFamily="18" charset="0"/>
                          </a:rPr>
                          <m:t>1+</m:t>
                        </m:r>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𝐾</m:t>
                            </m:r>
                          </m:e>
                          <m:sub>
                            <m:r>
                              <a:rPr lang="fr-FR" i="1">
                                <a:solidFill>
                                  <a:schemeClr val="bg1"/>
                                </a:solidFill>
                                <a:latin typeface="Cambria Math" panose="02040503050406030204" pitchFamily="18" charset="0"/>
                                <a:ea typeface="Cambria Math" panose="02040503050406030204" pitchFamily="18" charset="0"/>
                              </a:rPr>
                              <m:t>𝑝</m:t>
                            </m:r>
                          </m:sub>
                        </m:sSub>
                      </m:den>
                    </m:f>
                  </m:oMath>
                </a14:m>
                <a:r>
                  <a:rPr lang="fr-FR" dirty="0"/>
                  <a:t>=</a:t>
                </a:r>
                <a14:m>
                  <m:oMath xmlns:m="http://schemas.openxmlformats.org/officeDocument/2006/math">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r>
                          <a:rPr lang="fr-FR" i="1">
                            <a:solidFill>
                              <a:schemeClr val="bg1"/>
                            </a:solidFill>
                            <a:latin typeface="Cambria Math" panose="02040503050406030204" pitchFamily="18" charset="0"/>
                            <a:ea typeface="Cambria Math" panose="02040503050406030204" pitchFamily="18" charset="0"/>
                          </a:rPr>
                          <m:t>1+</m:t>
                        </m:r>
                        <m:r>
                          <a:rPr lang="fr-FR" b="0" i="1" smtClean="0">
                            <a:solidFill>
                              <a:schemeClr val="bg1"/>
                            </a:solidFill>
                            <a:latin typeface="Cambria Math" panose="02040503050406030204" pitchFamily="18" charset="0"/>
                            <a:ea typeface="Cambria Math" panose="02040503050406030204" pitchFamily="18" charset="0"/>
                          </a:rPr>
                          <m:t>1.667</m:t>
                        </m:r>
                      </m:den>
                    </m:f>
                    <m:r>
                      <a:rPr lang="fr-FR" i="1">
                        <a:solidFill>
                          <a:schemeClr val="bg1"/>
                        </a:solidFill>
                        <a:latin typeface="Cambria Math" panose="02040503050406030204" pitchFamily="18" charset="0"/>
                        <a:ea typeface="Cambria Math" panose="02040503050406030204" pitchFamily="18" charset="0"/>
                      </a:rPr>
                      <m:t>=</m:t>
                    </m:r>
                  </m:oMath>
                </a14:m>
                <a:r>
                  <a:rPr lang="fr-FR" dirty="0" smtClean="0"/>
                  <a:t>0.375</a:t>
                </a:r>
                <a:endParaRPr lang="fr-FR" dirty="0"/>
              </a:p>
            </p:txBody>
          </p:sp>
        </mc:Choice>
        <mc:Fallback>
          <p:sp>
            <p:nvSpPr>
              <p:cNvPr id="9" name="Rectangle 8"/>
              <p:cNvSpPr>
                <a:spLocks noRot="1" noChangeAspect="1" noMove="1" noResize="1" noEditPoints="1" noAdjustHandles="1" noChangeArrowheads="1" noChangeShapeType="1" noTextEdit="1"/>
              </p:cNvSpPr>
              <p:nvPr/>
            </p:nvSpPr>
            <p:spPr>
              <a:xfrm>
                <a:off x="1040609" y="5748526"/>
                <a:ext cx="2938946" cy="824200"/>
              </a:xfrm>
              <a:prstGeom prst="rect">
                <a:avLst/>
              </a:prstGeom>
              <a:blipFill>
                <a:blip r:embed="rId7"/>
                <a:stretch>
                  <a:fillRect l="-1867" t="-3704" r="-1245" b="-741"/>
                </a:stretch>
              </a:blipFill>
            </p:spPr>
            <p:txBody>
              <a:bodyPr/>
              <a:lstStyle/>
              <a:p>
                <a:r>
                  <a:rPr lang="fr-FR">
                    <a:noFill/>
                  </a:rPr>
                  <a:t> </a:t>
                </a:r>
              </a:p>
            </p:txBody>
          </p:sp>
        </mc:Fallback>
      </mc:AlternateContent>
    </p:spTree>
    <p:extLst>
      <p:ext uri="{BB962C8B-B14F-4D97-AF65-F5344CB8AC3E}">
        <p14:creationId xmlns:p14="http://schemas.microsoft.com/office/powerpoint/2010/main" val="990487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503906" y="486893"/>
            <a:ext cx="8534401" cy="594932"/>
          </a:xfrm>
        </p:spPr>
        <p:txBody>
          <a:bodyPr>
            <a:normAutofit fontScale="90000"/>
          </a:bodyPr>
          <a:lstStyle/>
          <a:p>
            <a:r>
              <a:rPr lang="fr-FR" dirty="0"/>
              <a:t>Exemple 3</a:t>
            </a:r>
          </a:p>
        </p:txBody>
      </p:sp>
      <mc:AlternateContent xmlns:mc="http://schemas.openxmlformats.org/markup-compatibility/2006">
        <mc:Choice xmlns:a14="http://schemas.microsoft.com/office/drawing/2010/main" Requires="a14">
          <p:sp>
            <p:nvSpPr>
              <p:cNvPr id="8" name="Espace réservé du texte 7"/>
              <p:cNvSpPr>
                <a:spLocks noGrp="1"/>
              </p:cNvSpPr>
              <p:nvPr>
                <p:ph type="body" idx="1"/>
              </p:nvPr>
            </p:nvSpPr>
            <p:spPr>
              <a:xfrm>
                <a:off x="645362" y="1081825"/>
                <a:ext cx="8534400" cy="1498600"/>
              </a:xfrm>
            </p:spPr>
            <p:txBody>
              <a:bodyPr>
                <a:normAutofit/>
              </a:bodyPr>
              <a:lstStyle/>
              <a:p>
                <a:r>
                  <a:rPr lang="fr-FR" dirty="0" smtClean="0"/>
                  <a:t>Let’s G(p)=</a:t>
                </a:r>
                <a14:m>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3</m:t>
                        </m:r>
                      </m:num>
                      <m:den>
                        <m:r>
                          <a:rPr lang="fr-FR" b="0" i="1" smtClean="0">
                            <a:latin typeface="Cambria Math" panose="02040503050406030204" pitchFamily="18" charset="0"/>
                          </a:rPr>
                          <m:t>𝑝</m:t>
                        </m:r>
                        <m:r>
                          <a:rPr lang="fr-FR" b="0" i="1" smtClean="0">
                            <a:latin typeface="Cambria Math" panose="02040503050406030204" pitchFamily="18" charset="0"/>
                          </a:rPr>
                          <m:t>(</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𝑝</m:t>
                            </m:r>
                          </m:e>
                          <m:sup>
                            <m:r>
                              <a:rPr lang="fr-FR" b="0" i="1" smtClean="0">
                                <a:latin typeface="Cambria Math" panose="02040503050406030204" pitchFamily="18" charset="0"/>
                              </a:rPr>
                              <m:t>2</m:t>
                            </m:r>
                          </m:sup>
                        </m:sSup>
                        <m:r>
                          <a:rPr lang="fr-FR" b="0" i="1" smtClean="0">
                            <a:latin typeface="Cambria Math" panose="02040503050406030204" pitchFamily="18" charset="0"/>
                          </a:rPr>
                          <m:t>−3</m:t>
                        </m:r>
                        <m:r>
                          <a:rPr lang="fr-FR" b="0" i="1" smtClean="0">
                            <a:latin typeface="Cambria Math" panose="02040503050406030204" pitchFamily="18" charset="0"/>
                          </a:rPr>
                          <m:t>𝑝</m:t>
                        </m:r>
                        <m:r>
                          <a:rPr lang="fr-FR" b="0" i="1" smtClean="0">
                            <a:latin typeface="Cambria Math" panose="02040503050406030204" pitchFamily="18" charset="0"/>
                          </a:rPr>
                          <m:t>+5)</m:t>
                        </m:r>
                      </m:den>
                    </m:f>
                  </m:oMath>
                </a14:m>
                <a:endParaRPr lang="fr-FR" dirty="0" smtClean="0"/>
              </a:p>
              <a:p>
                <a:r>
                  <a:rPr lang="en-US" dirty="0" smtClean="0"/>
                  <a:t>Calculate </a:t>
                </a:r>
                <a:r>
                  <a:rPr lang="en-US" dirty="0"/>
                  <a:t>the static error due to a ramp input.</a:t>
                </a:r>
                <a:endParaRPr lang="fr-FR" dirty="0"/>
              </a:p>
            </p:txBody>
          </p:sp>
        </mc:Choice>
        <mc:Fallback>
          <p:sp>
            <p:nvSpPr>
              <p:cNvPr id="8" name="Espace réservé du texte 7"/>
              <p:cNvSpPr>
                <a:spLocks noGrp="1" noRot="1" noChangeAspect="1" noMove="1" noResize="1" noEditPoints="1" noAdjustHandles="1" noChangeArrowheads="1" noChangeShapeType="1" noTextEdit="1"/>
              </p:cNvSpPr>
              <p:nvPr>
                <p:ph type="body" idx="1"/>
              </p:nvPr>
            </p:nvSpPr>
            <p:spPr>
              <a:xfrm>
                <a:off x="645362" y="1081825"/>
                <a:ext cx="8534400" cy="1498600"/>
              </a:xfrm>
              <a:blipFill>
                <a:blip r:embed="rId2"/>
                <a:stretch>
                  <a:fillRect l="-643"/>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801361" y="2319028"/>
                <a:ext cx="6761851" cy="792974"/>
              </a:xfrm>
              <a:prstGeom prst="rect">
                <a:avLst/>
              </a:prstGeom>
            </p:spPr>
            <p:txBody>
              <a:bodyPr wrap="none">
                <a:spAutoFit/>
              </a:bodyPr>
              <a:lstStyle/>
              <a:p>
                <a:r>
                  <a:rPr lang="fr-FR" dirty="0" smtClean="0"/>
                  <a:t>Solution:</a:t>
                </a:r>
              </a:p>
              <a:p>
                <a:r>
                  <a:rPr lang="fr-FR" dirty="0" err="1" smtClean="0"/>
                  <a:t>We</a:t>
                </a:r>
                <a:r>
                  <a:rPr lang="fr-FR" dirty="0" smtClean="0"/>
                  <a:t> </a:t>
                </a:r>
                <a:r>
                  <a:rPr lang="fr-FR" dirty="0" err="1"/>
                  <a:t>calculate</a:t>
                </a:r>
                <a:r>
                  <a:rPr lang="fr-FR" dirty="0"/>
                  <a:t> system </a:t>
                </a:r>
                <a:r>
                  <a:rPr lang="fr-FR" dirty="0" err="1" smtClean="0"/>
                  <a:t>stability</a:t>
                </a:r>
                <a:r>
                  <a:rPr lang="fr-FR" dirty="0" smtClean="0"/>
                  <a:t>: T(p)=</a:t>
                </a:r>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3</m:t>
                        </m:r>
                      </m:num>
                      <m:den>
                        <m:r>
                          <a:rPr lang="fr-FR" i="1">
                            <a:latin typeface="Cambria Math" panose="02040503050406030204" pitchFamily="18" charset="0"/>
                          </a:rPr>
                          <m:t>𝑝</m:t>
                        </m:r>
                        <m:d>
                          <m:dPr>
                            <m:ctrlPr>
                              <a:rPr lang="fr-FR" i="1">
                                <a:latin typeface="Cambria Math" panose="02040503050406030204" pitchFamily="18" charset="0"/>
                              </a:rPr>
                            </m:ctrlPr>
                          </m:dPr>
                          <m:e>
                            <m:sSup>
                              <m:sSupPr>
                                <m:ctrlPr>
                                  <a:rPr lang="fr-FR" i="1">
                                    <a:latin typeface="Cambria Math" panose="02040503050406030204" pitchFamily="18" charset="0"/>
                                  </a:rPr>
                                </m:ctrlPr>
                              </m:sSupPr>
                              <m:e>
                                <m:r>
                                  <a:rPr lang="fr-FR" i="1">
                                    <a:latin typeface="Cambria Math" panose="02040503050406030204" pitchFamily="18" charset="0"/>
                                  </a:rPr>
                                  <m:t>𝑝</m:t>
                                </m:r>
                              </m:e>
                              <m:sup>
                                <m:r>
                                  <a:rPr lang="fr-FR" i="1">
                                    <a:latin typeface="Cambria Math" panose="02040503050406030204" pitchFamily="18" charset="0"/>
                                  </a:rPr>
                                  <m:t>2</m:t>
                                </m:r>
                              </m:sup>
                            </m:sSup>
                            <m:r>
                              <a:rPr lang="fr-FR" i="1">
                                <a:latin typeface="Cambria Math" panose="02040503050406030204" pitchFamily="18" charset="0"/>
                              </a:rPr>
                              <m:t>−3</m:t>
                            </m:r>
                            <m:r>
                              <a:rPr lang="fr-FR" i="1">
                                <a:latin typeface="Cambria Math" panose="02040503050406030204" pitchFamily="18" charset="0"/>
                              </a:rPr>
                              <m:t>𝑝</m:t>
                            </m:r>
                            <m:r>
                              <a:rPr lang="fr-FR" i="1">
                                <a:latin typeface="Cambria Math" panose="02040503050406030204" pitchFamily="18" charset="0"/>
                              </a:rPr>
                              <m:t>+5</m:t>
                            </m:r>
                          </m:e>
                        </m:d>
                        <m:r>
                          <a:rPr lang="fr-FR" b="0" i="1" smtClean="0">
                            <a:latin typeface="Cambria Math" panose="02040503050406030204" pitchFamily="18" charset="0"/>
                          </a:rPr>
                          <m:t>+3</m:t>
                        </m:r>
                      </m:den>
                    </m:f>
                    <m:r>
                      <a:rPr lang="fr-FR" b="0" i="1" smtClean="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3</m:t>
                        </m:r>
                      </m:num>
                      <m:den>
                        <m:sSup>
                          <m:sSupPr>
                            <m:ctrlPr>
                              <a:rPr lang="fr-FR" i="1">
                                <a:latin typeface="Cambria Math" panose="02040503050406030204" pitchFamily="18" charset="0"/>
                              </a:rPr>
                            </m:ctrlPr>
                          </m:sSupPr>
                          <m:e>
                            <m:r>
                              <a:rPr lang="fr-FR" i="1">
                                <a:latin typeface="Cambria Math" panose="02040503050406030204" pitchFamily="18" charset="0"/>
                              </a:rPr>
                              <m:t>𝑝</m:t>
                            </m:r>
                          </m:e>
                          <m:sup>
                            <m:r>
                              <a:rPr lang="fr-FR" b="0" i="1" smtClean="0">
                                <a:latin typeface="Cambria Math" panose="02040503050406030204" pitchFamily="18" charset="0"/>
                              </a:rPr>
                              <m:t>3</m:t>
                            </m:r>
                          </m:sup>
                        </m:sSup>
                        <m:r>
                          <a:rPr lang="fr-FR" b="0" i="1" smtClean="0">
                            <a:latin typeface="Cambria Math" panose="02040503050406030204" pitchFamily="18" charset="0"/>
                          </a:rPr>
                          <m:t>−3</m:t>
                        </m:r>
                        <m:sSup>
                          <m:sSupPr>
                            <m:ctrlPr>
                              <a:rPr lang="fr-FR" i="1">
                                <a:latin typeface="Cambria Math" panose="02040503050406030204" pitchFamily="18" charset="0"/>
                              </a:rPr>
                            </m:ctrlPr>
                          </m:sSupPr>
                          <m:e>
                            <m:r>
                              <a:rPr lang="fr-FR" i="1">
                                <a:latin typeface="Cambria Math" panose="02040503050406030204" pitchFamily="18" charset="0"/>
                              </a:rPr>
                              <m:t>𝑝</m:t>
                            </m:r>
                          </m:e>
                          <m:sup>
                            <m:r>
                              <a:rPr lang="fr-FR" i="1">
                                <a:latin typeface="Cambria Math" panose="02040503050406030204" pitchFamily="18" charset="0"/>
                              </a:rPr>
                              <m:t>2</m:t>
                            </m:r>
                          </m:sup>
                        </m:sSup>
                        <m:r>
                          <a:rPr lang="fr-FR" b="0" i="1" smtClean="0">
                            <a:latin typeface="Cambria Math" panose="02040503050406030204" pitchFamily="18" charset="0"/>
                          </a:rPr>
                          <m:t>+5</m:t>
                        </m:r>
                        <m:r>
                          <a:rPr lang="fr-FR" i="1">
                            <a:latin typeface="Cambria Math" panose="02040503050406030204" pitchFamily="18" charset="0"/>
                          </a:rPr>
                          <m:t>𝑝</m:t>
                        </m:r>
                        <m:r>
                          <a:rPr lang="fr-FR" i="1">
                            <a:latin typeface="Cambria Math" panose="02040503050406030204" pitchFamily="18" charset="0"/>
                          </a:rPr>
                          <m:t>+3</m:t>
                        </m:r>
                      </m:den>
                    </m:f>
                  </m:oMath>
                </a14:m>
                <a:endParaRPr lang="fr-FR" dirty="0"/>
              </a:p>
            </p:txBody>
          </p:sp>
        </mc:Choice>
        <mc:Fallback>
          <p:sp>
            <p:nvSpPr>
              <p:cNvPr id="4" name="Rectangle 3"/>
              <p:cNvSpPr>
                <a:spLocks noRot="1" noChangeAspect="1" noMove="1" noResize="1" noEditPoints="1" noAdjustHandles="1" noChangeArrowheads="1" noChangeShapeType="1" noTextEdit="1"/>
              </p:cNvSpPr>
              <p:nvPr/>
            </p:nvSpPr>
            <p:spPr>
              <a:xfrm>
                <a:off x="801361" y="2319028"/>
                <a:ext cx="6761851" cy="792974"/>
              </a:xfrm>
              <a:prstGeom prst="rect">
                <a:avLst/>
              </a:prstGeom>
              <a:blipFill>
                <a:blip r:embed="rId3"/>
                <a:stretch>
                  <a:fillRect l="-721" t="-3846" b="-3077"/>
                </a:stretch>
              </a:blipFill>
            </p:spPr>
            <p:txBody>
              <a:bodyPr/>
              <a:lstStyle/>
              <a:p>
                <a:r>
                  <a:rPr lang="fr-FR">
                    <a:noFill/>
                  </a:rPr>
                  <a:t> </a:t>
                </a:r>
              </a:p>
            </p:txBody>
          </p:sp>
        </mc:Fallback>
      </mc:AlternateContent>
      <p:sp>
        <p:nvSpPr>
          <p:cNvPr id="6" name="Rectangle 5"/>
          <p:cNvSpPr/>
          <p:nvPr/>
        </p:nvSpPr>
        <p:spPr>
          <a:xfrm>
            <a:off x="827849" y="3643580"/>
            <a:ext cx="1553630" cy="369332"/>
          </a:xfrm>
          <a:prstGeom prst="rect">
            <a:avLst/>
          </a:prstGeom>
        </p:spPr>
        <p:txBody>
          <a:bodyPr wrap="none">
            <a:spAutoFit/>
          </a:bodyPr>
          <a:lstStyle/>
          <a:p>
            <a:r>
              <a:rPr lang="fr-FR" dirty="0" err="1" smtClean="0"/>
              <a:t>Routh</a:t>
            </a:r>
            <a:r>
              <a:rPr lang="fr-FR" dirty="0" smtClean="0"/>
              <a:t> table:</a:t>
            </a:r>
            <a:endParaRPr lang="fr-FR" dirty="0"/>
          </a:p>
        </p:txBody>
      </p:sp>
      <p:pic>
        <p:nvPicPr>
          <p:cNvPr id="10" name="Image 9"/>
          <p:cNvPicPr>
            <a:picLocks noChangeAspect="1"/>
          </p:cNvPicPr>
          <p:nvPr/>
        </p:nvPicPr>
        <p:blipFill>
          <a:blip r:embed="rId4"/>
          <a:stretch>
            <a:fillRect/>
          </a:stretch>
        </p:blipFill>
        <p:spPr>
          <a:xfrm>
            <a:off x="3385073" y="3528349"/>
            <a:ext cx="1594428" cy="1510512"/>
          </a:xfrm>
          <a:prstGeom prst="rect">
            <a:avLst/>
          </a:prstGeom>
        </p:spPr>
      </p:pic>
      <p:sp>
        <p:nvSpPr>
          <p:cNvPr id="12" name="Rectangle 11"/>
          <p:cNvSpPr/>
          <p:nvPr/>
        </p:nvSpPr>
        <p:spPr>
          <a:xfrm>
            <a:off x="686179" y="5476709"/>
            <a:ext cx="11364151" cy="646331"/>
          </a:xfrm>
          <a:prstGeom prst="rect">
            <a:avLst/>
          </a:prstGeom>
        </p:spPr>
        <p:txBody>
          <a:bodyPr wrap="square">
            <a:spAutoFit/>
          </a:bodyPr>
          <a:lstStyle/>
          <a:p>
            <a:r>
              <a:rPr lang="en-US" dirty="0"/>
              <a:t>There are two sign changes in the first column: the system is unstable. Any calculation of the static error is erroneous.</a:t>
            </a:r>
            <a:endParaRPr lang="fr-FR" dirty="0"/>
          </a:p>
        </p:txBody>
      </p:sp>
    </p:spTree>
    <p:extLst>
      <p:ext uri="{BB962C8B-B14F-4D97-AF65-F5344CB8AC3E}">
        <p14:creationId xmlns:p14="http://schemas.microsoft.com/office/powerpoint/2010/main" val="1560877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362241" y="2422301"/>
            <a:ext cx="8534400" cy="1498600"/>
          </a:xfrm>
        </p:spPr>
        <p:txBody>
          <a:bodyPr>
            <a:normAutofit lnSpcReduction="10000"/>
          </a:bodyPr>
          <a:lstStyle/>
          <a:p>
            <a:r>
              <a:rPr lang="fr-FR" dirty="0" smtClean="0"/>
              <a:t>En boucle fermée:</a:t>
            </a:r>
          </a:p>
          <a:p>
            <a:endParaRPr lang="fr-FR" dirty="0"/>
          </a:p>
          <a:p>
            <a:endParaRPr lang="fr-FR" dirty="0" smtClean="0"/>
          </a:p>
          <a:p>
            <a:r>
              <a:rPr lang="fr-FR" dirty="0" smtClean="0"/>
              <a:t>Tableau de </a:t>
            </a:r>
            <a:r>
              <a:rPr lang="fr-FR" dirty="0" err="1" smtClean="0"/>
              <a:t>Routh</a:t>
            </a:r>
            <a:r>
              <a:rPr lang="fr-FR" dirty="0" smtClean="0"/>
              <a:t> :</a:t>
            </a:r>
            <a:endParaRPr lang="fr-FR" dirty="0"/>
          </a:p>
        </p:txBody>
      </p:sp>
      <p:sp>
        <p:nvSpPr>
          <p:cNvPr id="6" name="Rectangle 5"/>
          <p:cNvSpPr/>
          <p:nvPr/>
        </p:nvSpPr>
        <p:spPr>
          <a:xfrm>
            <a:off x="575257" y="439908"/>
            <a:ext cx="11363458" cy="646331"/>
          </a:xfrm>
          <a:prstGeom prst="rect">
            <a:avLst/>
          </a:prstGeom>
        </p:spPr>
        <p:txBody>
          <a:bodyPr wrap="square">
            <a:spAutoFit/>
          </a:bodyPr>
          <a:lstStyle/>
          <a:p>
            <a:r>
              <a:rPr lang="fr-FR" dirty="0">
                <a:solidFill>
                  <a:srgbClr val="FF0000"/>
                </a:solidFill>
              </a:rPr>
              <a:t>Exemple </a:t>
            </a:r>
            <a:r>
              <a:rPr lang="fr-FR" dirty="0" smtClean="0">
                <a:solidFill>
                  <a:srgbClr val="FF0000"/>
                </a:solidFill>
              </a:rPr>
              <a:t>4</a:t>
            </a:r>
          </a:p>
          <a:p>
            <a:r>
              <a:rPr lang="fr-FR" dirty="0" smtClean="0"/>
              <a:t> </a:t>
            </a:r>
            <a:r>
              <a:rPr lang="fr-FR" dirty="0"/>
              <a:t>Calculer l’erreur statique due a une </a:t>
            </a:r>
            <a:r>
              <a:rPr lang="fr-FR" dirty="0" smtClean="0"/>
              <a:t>entrée </a:t>
            </a:r>
            <a:r>
              <a:rPr lang="fr-FR" dirty="0"/>
              <a:t>parabolique pour le </a:t>
            </a:r>
            <a:r>
              <a:rPr lang="fr-FR" dirty="0" smtClean="0"/>
              <a:t>système </a:t>
            </a:r>
            <a:r>
              <a:rPr lang="fr-FR" dirty="0"/>
              <a:t>suivant :</a:t>
            </a:r>
          </a:p>
        </p:txBody>
      </p:sp>
      <p:pic>
        <p:nvPicPr>
          <p:cNvPr id="7" name="Image 6"/>
          <p:cNvPicPr>
            <a:picLocks noChangeAspect="1"/>
          </p:cNvPicPr>
          <p:nvPr/>
        </p:nvPicPr>
        <p:blipFill>
          <a:blip r:embed="rId2"/>
          <a:stretch>
            <a:fillRect/>
          </a:stretch>
        </p:blipFill>
        <p:spPr>
          <a:xfrm>
            <a:off x="5291194" y="1249483"/>
            <a:ext cx="2671621" cy="836893"/>
          </a:xfrm>
          <a:prstGeom prst="rect">
            <a:avLst/>
          </a:prstGeom>
        </p:spPr>
      </p:pic>
      <p:pic>
        <p:nvPicPr>
          <p:cNvPr id="8" name="Image 7"/>
          <p:cNvPicPr>
            <a:picLocks noChangeAspect="1"/>
          </p:cNvPicPr>
          <p:nvPr/>
        </p:nvPicPr>
        <p:blipFill>
          <a:blip r:embed="rId3"/>
          <a:stretch>
            <a:fillRect/>
          </a:stretch>
        </p:blipFill>
        <p:spPr>
          <a:xfrm>
            <a:off x="3794372" y="2441542"/>
            <a:ext cx="5665264" cy="730059"/>
          </a:xfrm>
          <a:prstGeom prst="rect">
            <a:avLst/>
          </a:prstGeom>
        </p:spPr>
      </p:pic>
      <p:pic>
        <p:nvPicPr>
          <p:cNvPr id="9" name="Image 8"/>
          <p:cNvPicPr>
            <a:picLocks noChangeAspect="1"/>
          </p:cNvPicPr>
          <p:nvPr/>
        </p:nvPicPr>
        <p:blipFill>
          <a:blip r:embed="rId4"/>
          <a:stretch>
            <a:fillRect/>
          </a:stretch>
        </p:blipFill>
        <p:spPr>
          <a:xfrm>
            <a:off x="9320979" y="3190842"/>
            <a:ext cx="2617736" cy="1598037"/>
          </a:xfrm>
          <a:prstGeom prst="rect">
            <a:avLst/>
          </a:prstGeom>
        </p:spPr>
      </p:pic>
      <p:sp>
        <p:nvSpPr>
          <p:cNvPr id="10" name="Rectangle 9"/>
          <p:cNvSpPr/>
          <p:nvPr/>
        </p:nvSpPr>
        <p:spPr>
          <a:xfrm>
            <a:off x="1043078" y="3892025"/>
            <a:ext cx="2533066" cy="369332"/>
          </a:xfrm>
          <a:prstGeom prst="rect">
            <a:avLst/>
          </a:prstGeom>
        </p:spPr>
        <p:txBody>
          <a:bodyPr wrap="none">
            <a:spAutoFit/>
          </a:bodyPr>
          <a:lstStyle/>
          <a:p>
            <a:r>
              <a:rPr lang="fr-FR" dirty="0"/>
              <a:t>Le </a:t>
            </a:r>
            <a:r>
              <a:rPr lang="fr-FR" dirty="0" smtClean="0"/>
              <a:t>système </a:t>
            </a:r>
            <a:r>
              <a:rPr lang="fr-FR" dirty="0"/>
              <a:t>est stable</a:t>
            </a:r>
          </a:p>
        </p:txBody>
      </p:sp>
      <p:sp>
        <p:nvSpPr>
          <p:cNvPr id="11" name="Rectangle 10"/>
          <p:cNvSpPr/>
          <p:nvPr/>
        </p:nvSpPr>
        <p:spPr>
          <a:xfrm>
            <a:off x="362241" y="4456659"/>
            <a:ext cx="9144000" cy="369332"/>
          </a:xfrm>
          <a:prstGeom prst="rect">
            <a:avLst/>
          </a:prstGeom>
        </p:spPr>
        <p:txBody>
          <a:bodyPr wrap="square">
            <a:spAutoFit/>
          </a:bodyPr>
          <a:lstStyle/>
          <a:p>
            <a:r>
              <a:rPr lang="fr-FR" dirty="0"/>
              <a:t>La constante </a:t>
            </a:r>
            <a:r>
              <a:rPr lang="fr-FR" dirty="0" smtClean="0"/>
              <a:t>d’</a:t>
            </a:r>
            <a:r>
              <a:rPr lang="fr-FR" dirty="0" err="1" smtClean="0"/>
              <a:t>accération</a:t>
            </a:r>
            <a:r>
              <a:rPr lang="fr-FR" dirty="0" smtClean="0"/>
              <a:t> </a:t>
            </a:r>
            <a:r>
              <a:rPr lang="fr-FR" dirty="0"/>
              <a:t>(puisque le </a:t>
            </a:r>
            <a:r>
              <a:rPr lang="fr-FR" dirty="0" smtClean="0"/>
              <a:t>système </a:t>
            </a:r>
            <a:r>
              <a:rPr lang="fr-FR" dirty="0"/>
              <a:t>est de type 2) est :</a:t>
            </a:r>
          </a:p>
        </p:txBody>
      </p:sp>
      <p:pic>
        <p:nvPicPr>
          <p:cNvPr id="12" name="Image 11"/>
          <p:cNvPicPr>
            <a:picLocks noChangeAspect="1"/>
          </p:cNvPicPr>
          <p:nvPr/>
        </p:nvPicPr>
        <p:blipFill>
          <a:blip r:embed="rId5"/>
          <a:stretch>
            <a:fillRect/>
          </a:stretch>
        </p:blipFill>
        <p:spPr>
          <a:xfrm>
            <a:off x="3794372" y="4838870"/>
            <a:ext cx="5284405" cy="673287"/>
          </a:xfrm>
          <a:prstGeom prst="rect">
            <a:avLst/>
          </a:prstGeom>
        </p:spPr>
      </p:pic>
      <p:sp>
        <p:nvSpPr>
          <p:cNvPr id="13" name="Rectangle 12"/>
          <p:cNvSpPr/>
          <p:nvPr/>
        </p:nvSpPr>
        <p:spPr>
          <a:xfrm>
            <a:off x="798172" y="5546415"/>
            <a:ext cx="4136069" cy="369332"/>
          </a:xfrm>
          <a:prstGeom prst="rect">
            <a:avLst/>
          </a:prstGeom>
        </p:spPr>
        <p:txBody>
          <a:bodyPr wrap="none">
            <a:spAutoFit/>
          </a:bodyPr>
          <a:lstStyle/>
          <a:p>
            <a:r>
              <a:rPr lang="fr-FR" dirty="0"/>
              <a:t>Ceci donne une erreur statique de </a:t>
            </a:r>
          </a:p>
        </p:txBody>
      </p:sp>
      <p:pic>
        <p:nvPicPr>
          <p:cNvPr id="14" name="Image 13"/>
          <p:cNvPicPr>
            <a:picLocks noChangeAspect="1"/>
          </p:cNvPicPr>
          <p:nvPr/>
        </p:nvPicPr>
        <p:blipFill>
          <a:blip r:embed="rId6"/>
          <a:stretch>
            <a:fillRect/>
          </a:stretch>
        </p:blipFill>
        <p:spPr>
          <a:xfrm>
            <a:off x="4934240" y="5872891"/>
            <a:ext cx="1170345" cy="609554"/>
          </a:xfrm>
          <a:prstGeom prst="rect">
            <a:avLst/>
          </a:prstGeom>
        </p:spPr>
      </p:pic>
    </p:spTree>
    <p:extLst>
      <p:ext uri="{BB962C8B-B14F-4D97-AF65-F5344CB8AC3E}">
        <p14:creationId xmlns:p14="http://schemas.microsoft.com/office/powerpoint/2010/main" val="3380273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5423" y="0"/>
            <a:ext cx="10134042" cy="736600"/>
          </a:xfrm>
        </p:spPr>
        <p:txBody>
          <a:bodyPr>
            <a:normAutofit/>
          </a:bodyPr>
          <a:lstStyle/>
          <a:p>
            <a:r>
              <a:rPr lang="fr-FR" b="1" dirty="0">
                <a:solidFill>
                  <a:schemeClr val="bg1"/>
                </a:solidFill>
              </a:rPr>
              <a:t>SSE for </a:t>
            </a:r>
            <a:r>
              <a:rPr lang="fr-FR" b="1" dirty="0" err="1">
                <a:solidFill>
                  <a:schemeClr val="bg1"/>
                </a:solidFill>
              </a:rPr>
              <a:t>Disturbance</a:t>
            </a:r>
            <a:endParaRPr lang="fr-FR" b="1" dirty="0">
              <a:solidFill>
                <a:schemeClr val="bg1"/>
              </a:solidFill>
            </a:endParaRPr>
          </a:p>
        </p:txBody>
      </p:sp>
      <p:sp>
        <p:nvSpPr>
          <p:cNvPr id="9" name="Espace réservé du texte 8"/>
          <p:cNvSpPr>
            <a:spLocks noGrp="1"/>
          </p:cNvSpPr>
          <p:nvPr>
            <p:ph type="body" idx="1"/>
          </p:nvPr>
        </p:nvSpPr>
        <p:spPr>
          <a:xfrm>
            <a:off x="352404" y="1239456"/>
            <a:ext cx="11507787" cy="1498600"/>
          </a:xfrm>
        </p:spPr>
        <p:txBody>
          <a:bodyPr/>
          <a:lstStyle/>
          <a:p>
            <a:r>
              <a:rPr lang="en-US" dirty="0"/>
              <a:t>Feedback control system are used to compensate for disturbances (or unwanted inputs) that enter a </a:t>
            </a:r>
            <a:r>
              <a:rPr lang="en-US" dirty="0" smtClean="0"/>
              <a:t>system.</a:t>
            </a:r>
          </a:p>
          <a:p>
            <a:r>
              <a:rPr lang="en-US" dirty="0"/>
              <a:t>Consider feedback control system showing disturbance</a:t>
            </a:r>
            <a:endParaRPr lang="fr-FR" dirty="0"/>
          </a:p>
        </p:txBody>
      </p:sp>
      <p:pic>
        <p:nvPicPr>
          <p:cNvPr id="3" name="Image 2"/>
          <p:cNvPicPr>
            <a:picLocks noChangeAspect="1"/>
          </p:cNvPicPr>
          <p:nvPr/>
        </p:nvPicPr>
        <p:blipFill>
          <a:blip r:embed="rId2"/>
          <a:stretch>
            <a:fillRect/>
          </a:stretch>
        </p:blipFill>
        <p:spPr>
          <a:xfrm>
            <a:off x="4882577" y="2388614"/>
            <a:ext cx="5315411" cy="177180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70349" y="4247870"/>
                <a:ext cx="6096000" cy="646331"/>
              </a:xfrm>
              <a:prstGeom prst="rect">
                <a:avLst/>
              </a:prstGeom>
            </p:spPr>
            <p:txBody>
              <a:bodyPr>
                <a:spAutoFit/>
              </a:bodyPr>
              <a:lstStyle/>
              <a:p>
                <a:pPr marL="285750" indent="-285750">
                  <a:buFont typeface="Arial" panose="020B0604020202020204" pitchFamily="34" charset="0"/>
                  <a:buChar char="•"/>
                </a:pPr>
                <a:r>
                  <a:rPr lang="fr-FR" dirty="0" smtClean="0"/>
                  <a:t>SSE </a:t>
                </a:r>
                <a:r>
                  <a:rPr lang="fr-FR" dirty="0" err="1" smtClean="0"/>
                  <a:t>is</a:t>
                </a:r>
                <a:r>
                  <a:rPr lang="fr-FR" dirty="0" smtClean="0"/>
                  <a:t>: </a:t>
                </a:r>
                <a14:m>
                  <m:oMath xmlns:m="http://schemas.openxmlformats.org/officeDocument/2006/math">
                    <m:r>
                      <a:rPr lang="fr-FR" i="1">
                        <a:latin typeface="Cambria Math" panose="02040503050406030204" pitchFamily="18" charset="0"/>
                        <a:ea typeface="Cambria Math" panose="02040503050406030204" pitchFamily="18" charset="0"/>
                      </a:rPr>
                      <m:t>𝐸</m:t>
                    </m:r>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𝑝</m:t>
                        </m:r>
                      </m:e>
                    </m:d>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𝑅</m:t>
                    </m:r>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𝑝</m:t>
                        </m:r>
                      </m:e>
                    </m:d>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𝐶</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oMath>
                </a14:m>
                <a:r>
                  <a:rPr lang="fr-FR" dirty="0" smtClean="0"/>
                  <a:t> </a:t>
                </a:r>
              </a:p>
              <a:p>
                <a:pPr marL="285750" indent="-285750">
                  <a:buFont typeface="Arial" panose="020B0604020202020204" pitchFamily="34" charset="0"/>
                  <a:buChar char="•"/>
                </a:pPr>
                <a:r>
                  <a:rPr lang="fr-FR" dirty="0" err="1" smtClean="0"/>
                  <a:t>Using</a:t>
                </a:r>
                <a:r>
                  <a:rPr lang="fr-FR" dirty="0" smtClean="0"/>
                  <a:t> </a:t>
                </a:r>
                <a14:m>
                  <m:oMath xmlns:m="http://schemas.openxmlformats.org/officeDocument/2006/math">
                    <m:r>
                      <a:rPr lang="fr-FR" i="1">
                        <a:latin typeface="Cambria Math" panose="02040503050406030204" pitchFamily="18" charset="0"/>
                        <a:ea typeface="Cambria Math" panose="02040503050406030204" pitchFamily="18" charset="0"/>
                      </a:rPr>
                      <m:t>𝐶</m:t>
                    </m:r>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𝑝</m:t>
                        </m:r>
                      </m:e>
                    </m:d>
                    <m:r>
                      <a:rPr lang="fr-FR" b="0" i="1" smtClean="0">
                        <a:latin typeface="Cambria Math" panose="02040503050406030204" pitchFamily="18" charset="0"/>
                        <a:ea typeface="Cambria Math" panose="02040503050406030204" pitchFamily="18" charset="0"/>
                      </a:rPr>
                      <m:t>=</m:t>
                    </m:r>
                    <m:sSub>
                      <m:sSubPr>
                        <m:ctrlPr>
                          <a:rPr lang="fr-FR" b="0"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𝐺</m:t>
                        </m:r>
                      </m:e>
                      <m:sub>
                        <m:r>
                          <a:rPr lang="fr-FR" b="0" i="1" smtClean="0">
                            <a:latin typeface="Cambria Math" panose="02040503050406030204" pitchFamily="18" charset="0"/>
                            <a:ea typeface="Cambria Math" panose="02040503050406030204" pitchFamily="18" charset="0"/>
                          </a:rPr>
                          <m:t>2</m:t>
                        </m:r>
                      </m:sub>
                    </m:sSub>
                    <m:sSub>
                      <m:sSubPr>
                        <m:ctrlPr>
                          <a:rPr lang="fr-FR" i="1">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𝑝</m:t>
                        </m:r>
                        <m:r>
                          <a:rPr lang="fr-FR" b="0" i="1" smtClean="0">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𝐺</m:t>
                        </m:r>
                      </m:e>
                      <m:sub>
                        <m:r>
                          <a:rPr lang="fr-FR" b="0" i="1" smtClean="0">
                            <a:latin typeface="Cambria Math" panose="02040503050406030204" pitchFamily="18" charset="0"/>
                            <a:ea typeface="Cambria Math" panose="02040503050406030204" pitchFamily="18" charset="0"/>
                          </a:rPr>
                          <m:t>1</m:t>
                        </m:r>
                      </m:sub>
                    </m:sSub>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𝑝</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𝐸</m:t>
                    </m:r>
                    <m:d>
                      <m:dPr>
                        <m:ctrlPr>
                          <a:rPr lang="fr-FR" b="0" i="1" smtClean="0">
                            <a:latin typeface="Cambria Math" panose="02040503050406030204" pitchFamily="18" charset="0"/>
                            <a:ea typeface="Cambria Math" panose="02040503050406030204" pitchFamily="18" charset="0"/>
                          </a:rPr>
                        </m:ctrlPr>
                      </m:dPr>
                      <m:e>
                        <m:r>
                          <a:rPr lang="fr-FR" b="0" i="1" smtClean="0">
                            <a:latin typeface="Cambria Math" panose="02040503050406030204" pitchFamily="18" charset="0"/>
                            <a:ea typeface="Cambria Math" panose="02040503050406030204" pitchFamily="18" charset="0"/>
                          </a:rPr>
                          <m:t>𝑝</m:t>
                        </m:r>
                      </m:e>
                    </m:d>
                    <m:r>
                      <a:rPr lang="fr-FR" b="0" i="1" smtClean="0">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𝐺</m:t>
                        </m:r>
                      </m:e>
                      <m:sub>
                        <m:r>
                          <a:rPr lang="fr-FR" i="1">
                            <a:latin typeface="Cambria Math" panose="02040503050406030204" pitchFamily="18" charset="0"/>
                            <a:ea typeface="Cambria Math" panose="02040503050406030204" pitchFamily="18" charset="0"/>
                          </a:rPr>
                          <m:t>2</m:t>
                        </m:r>
                      </m:sub>
                    </m:sSub>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𝑝</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𝐷</m:t>
                    </m:r>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𝑝</m:t>
                        </m:r>
                      </m:e>
                    </m:d>
                  </m:oMath>
                </a14:m>
                <a:endParaRPr lang="fr-FR" dirty="0" smtClean="0"/>
              </a:p>
            </p:txBody>
          </p:sp>
        </mc:Choice>
        <mc:Fallback xmlns="">
          <p:sp>
            <p:nvSpPr>
              <p:cNvPr id="4" name="Rectangle 3"/>
              <p:cNvSpPr>
                <a:spLocks noRot="1" noChangeAspect="1" noMove="1" noResize="1" noEditPoints="1" noAdjustHandles="1" noChangeArrowheads="1" noChangeShapeType="1" noTextEdit="1"/>
              </p:cNvSpPr>
              <p:nvPr/>
            </p:nvSpPr>
            <p:spPr>
              <a:xfrm>
                <a:off x="1170349" y="4247870"/>
                <a:ext cx="6096000" cy="646331"/>
              </a:xfrm>
              <a:prstGeom prst="rect">
                <a:avLst/>
              </a:prstGeom>
              <a:blipFill>
                <a:blip r:embed="rId3"/>
                <a:stretch>
                  <a:fillRect l="-700" t="-5660" b="-141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367118" y="5060873"/>
                <a:ext cx="6096000" cy="540661"/>
              </a:xfrm>
              <a:prstGeom prst="rect">
                <a:avLst/>
              </a:prstGeom>
            </p:spPr>
            <p:txBody>
              <a:bodyPr>
                <a:spAutoFit/>
              </a:bodyPr>
              <a:lstStyle/>
              <a:p>
                <a:r>
                  <a:rPr lang="fr-FR" dirty="0" smtClean="0">
                    <a:ea typeface="Cambria Math" panose="02040503050406030204" pitchFamily="18" charset="0"/>
                  </a:rPr>
                  <a:t>Which </a:t>
                </a:r>
                <a:r>
                  <a:rPr lang="fr-FR" dirty="0" err="1">
                    <a:ea typeface="Cambria Math" panose="02040503050406030204" pitchFamily="18" charset="0"/>
                  </a:rPr>
                  <a:t>yield</a:t>
                </a:r>
                <a:r>
                  <a:rPr lang="fr-FR" dirty="0">
                    <a:ea typeface="Cambria Math" panose="02040503050406030204" pitchFamily="18" charset="0"/>
                  </a:rPr>
                  <a:t>:		E(p)=</a:t>
                </a:r>
                <a14:m>
                  <m:oMath xmlns:m="http://schemas.openxmlformats.org/officeDocument/2006/math">
                    <m:f>
                      <m:fPr>
                        <m:ctrlPr>
                          <a:rPr lang="fr-FR" i="1">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1</m:t>
                        </m:r>
                      </m:num>
                      <m:den>
                        <m:r>
                          <a:rPr lang="fr-FR" i="1">
                            <a:latin typeface="Cambria Math" panose="02040503050406030204" pitchFamily="18" charset="0"/>
                            <a:ea typeface="Cambria Math" panose="02040503050406030204" pitchFamily="18" charset="0"/>
                          </a:rPr>
                          <m:t>1+</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𝐺</m:t>
                            </m:r>
                          </m:e>
                          <m:sub>
                            <m:r>
                              <a:rPr lang="fr-FR" i="1">
                                <a:latin typeface="Cambria Math" panose="02040503050406030204" pitchFamily="18" charset="0"/>
                                <a:ea typeface="Cambria Math" panose="02040503050406030204" pitchFamily="18" charset="0"/>
                              </a:rPr>
                              <m:t>2</m:t>
                            </m:r>
                          </m:sub>
                        </m:sSub>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𝐺</m:t>
                            </m:r>
                          </m:e>
                          <m:sub>
                            <m:r>
                              <a:rPr lang="fr-FR" i="1">
                                <a:latin typeface="Cambria Math" panose="02040503050406030204" pitchFamily="18" charset="0"/>
                                <a:ea typeface="Cambria Math" panose="02040503050406030204" pitchFamily="18" charset="0"/>
                              </a:rPr>
                              <m:t>1</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den>
                    </m:f>
                    <m:r>
                      <a:rPr lang="fr-FR" i="1">
                        <a:latin typeface="Cambria Math" panose="02040503050406030204" pitchFamily="18" charset="0"/>
                        <a:ea typeface="Cambria Math" panose="02040503050406030204" pitchFamily="18" charset="0"/>
                      </a:rPr>
                      <m:t>𝑅</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𝐺</m:t>
                            </m:r>
                          </m:e>
                          <m:sub>
                            <m:r>
                              <a:rPr lang="fr-FR" i="1">
                                <a:latin typeface="Cambria Math" panose="02040503050406030204" pitchFamily="18" charset="0"/>
                                <a:ea typeface="Cambria Math" panose="02040503050406030204" pitchFamily="18" charset="0"/>
                              </a:rPr>
                              <m:t>2</m:t>
                            </m:r>
                          </m:sub>
                        </m:sSub>
                        <m:d>
                          <m:dPr>
                            <m:ctrlPr>
                              <a:rPr lang="fr-FR" b="0" i="1" smtClean="0">
                                <a:latin typeface="Cambria Math" panose="02040503050406030204" pitchFamily="18" charset="0"/>
                                <a:ea typeface="Cambria Math" panose="02040503050406030204" pitchFamily="18" charset="0"/>
                              </a:rPr>
                            </m:ctrlPr>
                          </m:dPr>
                          <m:e>
                            <m:r>
                              <a:rPr lang="fr-FR" b="0" i="1" smtClean="0">
                                <a:latin typeface="Cambria Math" panose="02040503050406030204" pitchFamily="18" charset="0"/>
                                <a:ea typeface="Cambria Math" panose="02040503050406030204" pitchFamily="18" charset="0"/>
                              </a:rPr>
                              <m:t>𝑝</m:t>
                            </m:r>
                          </m:e>
                        </m:d>
                      </m:num>
                      <m:den>
                        <m:r>
                          <a:rPr lang="fr-FR" i="1">
                            <a:latin typeface="Cambria Math" panose="02040503050406030204" pitchFamily="18" charset="0"/>
                            <a:ea typeface="Cambria Math" panose="02040503050406030204" pitchFamily="18" charset="0"/>
                          </a:rPr>
                          <m:t>1+</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𝐺</m:t>
                            </m:r>
                          </m:e>
                          <m:sub>
                            <m:r>
                              <a:rPr lang="fr-FR" i="1">
                                <a:latin typeface="Cambria Math" panose="02040503050406030204" pitchFamily="18" charset="0"/>
                                <a:ea typeface="Cambria Math" panose="02040503050406030204" pitchFamily="18" charset="0"/>
                              </a:rPr>
                              <m:t>2</m:t>
                            </m:r>
                          </m:sub>
                        </m:sSub>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𝐺</m:t>
                            </m:r>
                          </m:e>
                          <m:sub>
                            <m:r>
                              <a:rPr lang="fr-FR" i="1">
                                <a:latin typeface="Cambria Math" panose="02040503050406030204" pitchFamily="18" charset="0"/>
                                <a:ea typeface="Cambria Math" panose="02040503050406030204" pitchFamily="18" charset="0"/>
                              </a:rPr>
                              <m:t>1</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den>
                    </m:f>
                    <m:r>
                      <a:rPr lang="fr-FR" i="1">
                        <a:latin typeface="Cambria Math" panose="02040503050406030204" pitchFamily="18" charset="0"/>
                        <a:ea typeface="Cambria Math" panose="02040503050406030204" pitchFamily="18" charset="0"/>
                      </a:rPr>
                      <m:t>𝐷</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oMath>
                </a14:m>
                <a:endParaRPr lang="fr-FR" dirty="0"/>
              </a:p>
            </p:txBody>
          </p:sp>
        </mc:Choice>
        <mc:Fallback xmlns="">
          <p:sp>
            <p:nvSpPr>
              <p:cNvPr id="6" name="Rectangle 5"/>
              <p:cNvSpPr>
                <a:spLocks noRot="1" noChangeAspect="1" noMove="1" noResize="1" noEditPoints="1" noAdjustHandles="1" noChangeArrowheads="1" noChangeShapeType="1" noTextEdit="1"/>
              </p:cNvSpPr>
              <p:nvPr/>
            </p:nvSpPr>
            <p:spPr>
              <a:xfrm>
                <a:off x="1367118" y="5060873"/>
                <a:ext cx="6096000" cy="540661"/>
              </a:xfrm>
              <a:prstGeom prst="rect">
                <a:avLst/>
              </a:prstGeom>
              <a:blipFill>
                <a:blip r:embed="rId4"/>
                <a:stretch>
                  <a:fillRect l="-800" r="-200" b="-56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73265" y="5824716"/>
                <a:ext cx="8510535" cy="836063"/>
              </a:xfrm>
              <a:prstGeom prst="rect">
                <a:avLst/>
              </a:prstGeom>
            </p:spPr>
            <p:txBody>
              <a:bodyPr wrap="none">
                <a:spAutoFit/>
              </a:bodyPr>
              <a:lstStyle/>
              <a:p>
                <a:r>
                  <a:rPr lang="en-US" dirty="0" smtClean="0"/>
                  <a:t>Therefore the </a:t>
                </a:r>
                <a:r>
                  <a:rPr lang="en-US" dirty="0"/>
                  <a:t>steady state </a:t>
                </a:r>
                <a:r>
                  <a:rPr lang="en-US" dirty="0" smtClean="0"/>
                  <a:t>error: </a:t>
                </a:r>
              </a:p>
              <a:p>
                <a:r>
                  <a:rPr lang="en-US" dirty="0"/>
                  <a:t>	</a:t>
                </a:r>
                <a:r>
                  <a:rPr lang="en-US" dirty="0" smtClean="0"/>
                  <a:t>e</a:t>
                </a:r>
                <a:r>
                  <a:rPr lang="en-US" dirty="0"/>
                  <a:t>(</a:t>
                </a:r>
                <a14:m>
                  <m:oMath xmlns:m="http://schemas.openxmlformats.org/officeDocument/2006/math">
                    <m:r>
                      <a:rPr lang="en-US"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lim</m:t>
                            </m:r>
                          </m:e>
                          <m:lim>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→0</m:t>
                            </m:r>
                          </m:lim>
                        </m:limLow>
                      </m:fName>
                      <m:e>
                        <m:r>
                          <a:rPr lang="fr-FR" i="1">
                            <a:latin typeface="Cambria Math" panose="02040503050406030204" pitchFamily="18" charset="0"/>
                            <a:ea typeface="Cambria Math" panose="02040503050406030204" pitchFamily="18" charset="0"/>
                          </a:rPr>
                          <m:t>𝑝𝐸</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e>
                    </m:func>
                  </m:oMath>
                </a14:m>
                <a:r>
                  <a:rPr lang="fr-FR" dirty="0" smtClean="0"/>
                  <a:t>=</a:t>
                </a:r>
                <a14:m>
                  <m:oMath xmlns:m="http://schemas.openxmlformats.org/officeDocument/2006/math">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lim</m:t>
                        </m:r>
                      </m:e>
                      <m:lim>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→0</m:t>
                        </m:r>
                      </m:lim>
                    </m:limLow>
                    <m:f>
                      <m:fPr>
                        <m:ctrlPr>
                          <a:rPr lang="fr-FR" i="1">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𝑝</m:t>
                        </m:r>
                      </m:num>
                      <m:den>
                        <m:r>
                          <a:rPr lang="fr-FR" i="1">
                            <a:latin typeface="Cambria Math" panose="02040503050406030204" pitchFamily="18" charset="0"/>
                            <a:ea typeface="Cambria Math" panose="02040503050406030204" pitchFamily="18" charset="0"/>
                          </a:rPr>
                          <m:t>1+</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𝐺</m:t>
                            </m:r>
                          </m:e>
                          <m:sub>
                            <m:r>
                              <a:rPr lang="fr-FR" i="1">
                                <a:latin typeface="Cambria Math" panose="02040503050406030204" pitchFamily="18" charset="0"/>
                                <a:ea typeface="Cambria Math" panose="02040503050406030204" pitchFamily="18" charset="0"/>
                              </a:rPr>
                              <m:t>2</m:t>
                            </m:r>
                          </m:sub>
                        </m:sSub>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𝐺</m:t>
                            </m:r>
                          </m:e>
                          <m:sub>
                            <m:r>
                              <a:rPr lang="fr-FR" i="1">
                                <a:latin typeface="Cambria Math" panose="02040503050406030204" pitchFamily="18" charset="0"/>
                                <a:ea typeface="Cambria Math" panose="02040503050406030204" pitchFamily="18" charset="0"/>
                              </a:rPr>
                              <m:t>1</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den>
                    </m:f>
                  </m:oMath>
                </a14:m>
                <a:r>
                  <a:rPr lang="fr-FR" dirty="0" smtClean="0"/>
                  <a:t> </a:t>
                </a:r>
                <a14:m>
                  <m:oMath xmlns:m="http://schemas.openxmlformats.org/officeDocument/2006/math">
                    <m:r>
                      <a:rPr lang="fr-FR" i="1">
                        <a:latin typeface="Cambria Math" panose="02040503050406030204" pitchFamily="18" charset="0"/>
                        <a:ea typeface="Cambria Math" panose="02040503050406030204" pitchFamily="18" charset="0"/>
                      </a:rPr>
                      <m:t>𝑅</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oMath>
                </a14:m>
                <a:r>
                  <a:rPr lang="fr-FR" dirty="0" smtClean="0"/>
                  <a:t>- </a:t>
                </a:r>
                <a14:m>
                  <m:oMath xmlns:m="http://schemas.openxmlformats.org/officeDocument/2006/math">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lim</m:t>
                        </m:r>
                      </m:e>
                      <m:lim>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→0</m:t>
                        </m:r>
                      </m:lim>
                    </m:limLow>
                    <m:f>
                      <m:fPr>
                        <m:ctrlPr>
                          <a:rPr lang="fr-FR" i="1">
                            <a:latin typeface="Cambria Math" panose="02040503050406030204" pitchFamily="18" charset="0"/>
                            <a:ea typeface="Cambria Math" panose="02040503050406030204" pitchFamily="18" charset="0"/>
                          </a:rPr>
                        </m:ctrlPr>
                      </m:fPr>
                      <m:num>
                        <m:sSub>
                          <m:sSubPr>
                            <m:ctrlPr>
                              <a:rPr lang="fr-FR" i="1">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𝐺</m:t>
                            </m:r>
                          </m:e>
                          <m:sub>
                            <m:r>
                              <a:rPr lang="fr-FR" i="1">
                                <a:latin typeface="Cambria Math" panose="02040503050406030204" pitchFamily="18" charset="0"/>
                                <a:ea typeface="Cambria Math" panose="02040503050406030204" pitchFamily="18" charset="0"/>
                              </a:rPr>
                              <m:t>2</m:t>
                            </m:r>
                          </m:sub>
                        </m:sSub>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𝑝</m:t>
                            </m:r>
                          </m:e>
                        </m:d>
                      </m:num>
                      <m:den>
                        <m:r>
                          <a:rPr lang="fr-FR" i="1">
                            <a:latin typeface="Cambria Math" panose="02040503050406030204" pitchFamily="18" charset="0"/>
                            <a:ea typeface="Cambria Math" panose="02040503050406030204" pitchFamily="18" charset="0"/>
                          </a:rPr>
                          <m:t>1+</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𝐺</m:t>
                            </m:r>
                          </m:e>
                          <m:sub>
                            <m:r>
                              <a:rPr lang="fr-FR" i="1">
                                <a:latin typeface="Cambria Math" panose="02040503050406030204" pitchFamily="18" charset="0"/>
                                <a:ea typeface="Cambria Math" panose="02040503050406030204" pitchFamily="18" charset="0"/>
                              </a:rPr>
                              <m:t>2</m:t>
                            </m:r>
                          </m:sub>
                        </m:sSub>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𝐺</m:t>
                            </m:r>
                          </m:e>
                          <m:sub>
                            <m:r>
                              <a:rPr lang="fr-FR" i="1">
                                <a:latin typeface="Cambria Math" panose="02040503050406030204" pitchFamily="18" charset="0"/>
                                <a:ea typeface="Cambria Math" panose="02040503050406030204" pitchFamily="18" charset="0"/>
                              </a:rPr>
                              <m:t>1</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den>
                    </m:f>
                    <m:r>
                      <a:rPr lang="fr-FR" i="1">
                        <a:latin typeface="Cambria Math" panose="02040503050406030204" pitchFamily="18" charset="0"/>
                        <a:ea typeface="Cambria Math" panose="02040503050406030204" pitchFamily="18" charset="0"/>
                      </a:rPr>
                      <m:t>𝐷</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oMath>
                </a14:m>
                <a:r>
                  <a:rPr lang="fr-FR" dirty="0" smtClean="0"/>
                  <a:t>= </a:t>
                </a:r>
                <a14:m>
                  <m:oMath xmlns:m="http://schemas.openxmlformats.org/officeDocument/2006/math">
                    <m:sSub>
                      <m:sSubPr>
                        <m:ctrlPr>
                          <a:rPr lang="fr-FR" i="1">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𝑒</m:t>
                        </m:r>
                      </m:e>
                      <m:sub>
                        <m:r>
                          <a:rPr lang="fr-FR" b="0" i="1" smtClean="0">
                            <a:latin typeface="Cambria Math" panose="02040503050406030204" pitchFamily="18" charset="0"/>
                            <a:ea typeface="Cambria Math" panose="02040503050406030204" pitchFamily="18" charset="0"/>
                          </a:rPr>
                          <m:t>𝑅</m:t>
                        </m:r>
                      </m:sub>
                    </m:sSub>
                    <m:sSub>
                      <m:sSubPr>
                        <m:ctrlPr>
                          <a:rPr lang="fr-FR" i="1">
                            <a:latin typeface="Cambria Math" panose="02040503050406030204" pitchFamily="18" charset="0"/>
                            <a:ea typeface="Cambria Math" panose="02040503050406030204" pitchFamily="18" charset="0"/>
                          </a:rPr>
                        </m:ctrlPr>
                      </m:sSubPr>
                      <m:e>
                        <m:d>
                          <m:dPr>
                            <m:ctrlPr>
                              <a:rPr lang="fr-FR" i="1">
                                <a:latin typeface="Cambria Math" panose="02040503050406030204" pitchFamily="18" charset="0"/>
                                <a:ea typeface="Cambria Math" panose="02040503050406030204" pitchFamily="18" charset="0"/>
                              </a:rPr>
                            </m:ctrlPr>
                          </m:dPr>
                          <m:e>
                            <m:r>
                              <a:rPr lang="fr-FR" i="1" smtClean="0">
                                <a:latin typeface="Cambria Math" panose="02040503050406030204" pitchFamily="18" charset="0"/>
                                <a:ea typeface="Cambria Math" panose="02040503050406030204" pitchFamily="18" charset="0"/>
                              </a:rPr>
                              <m:t>∞</m:t>
                            </m:r>
                          </m:e>
                        </m:d>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𝑒</m:t>
                        </m:r>
                      </m:e>
                      <m:sub>
                        <m:r>
                          <a:rPr lang="fr-FR" b="0" i="1" smtClean="0">
                            <a:latin typeface="Cambria Math" panose="02040503050406030204" pitchFamily="18" charset="0"/>
                            <a:ea typeface="Cambria Math" panose="02040503050406030204" pitchFamily="18" charset="0"/>
                          </a:rPr>
                          <m:t>𝐷</m:t>
                        </m:r>
                      </m:sub>
                    </m:sSub>
                    <m:r>
                      <a:rPr lang="fr-FR" b="0" i="1" smtClean="0">
                        <a:latin typeface="Cambria Math" panose="02040503050406030204" pitchFamily="18" charset="0"/>
                        <a:ea typeface="Cambria Math" panose="02040503050406030204" pitchFamily="18" charset="0"/>
                      </a:rPr>
                      <m:t>(∞)</m:t>
                    </m:r>
                  </m:oMath>
                </a14:m>
                <a:endParaRPr lang="fr-FR" dirty="0"/>
              </a:p>
            </p:txBody>
          </p:sp>
        </mc:Choice>
        <mc:Fallback xmlns="">
          <p:sp>
            <p:nvSpPr>
              <p:cNvPr id="11" name="Rectangle 10"/>
              <p:cNvSpPr>
                <a:spLocks noRot="1" noChangeAspect="1" noMove="1" noResize="1" noEditPoints="1" noAdjustHandles="1" noChangeArrowheads="1" noChangeShapeType="1" noTextEdit="1"/>
              </p:cNvSpPr>
              <p:nvPr/>
            </p:nvSpPr>
            <p:spPr>
              <a:xfrm>
                <a:off x="873265" y="5824716"/>
                <a:ext cx="8510535" cy="836063"/>
              </a:xfrm>
              <a:prstGeom prst="rect">
                <a:avLst/>
              </a:prstGeom>
              <a:blipFill>
                <a:blip r:embed="rId5"/>
                <a:stretch>
                  <a:fillRect l="-573" t="-3623" b="-725"/>
                </a:stretch>
              </a:blipFill>
            </p:spPr>
            <p:txBody>
              <a:bodyPr/>
              <a:lstStyle/>
              <a:p>
                <a:r>
                  <a:rPr lang="fr-FR">
                    <a:noFill/>
                  </a:rPr>
                  <a:t> </a:t>
                </a:r>
              </a:p>
            </p:txBody>
          </p:sp>
        </mc:Fallback>
      </mc:AlternateContent>
      <p:sp>
        <p:nvSpPr>
          <p:cNvPr id="8" name="Rectangle 7"/>
          <p:cNvSpPr/>
          <p:nvPr/>
        </p:nvSpPr>
        <p:spPr>
          <a:xfrm>
            <a:off x="613458" y="3065079"/>
            <a:ext cx="4027201" cy="646331"/>
          </a:xfrm>
          <a:prstGeom prst="rect">
            <a:avLst/>
          </a:prstGeom>
        </p:spPr>
        <p:txBody>
          <a:bodyPr wrap="square">
            <a:spAutoFit/>
          </a:bodyPr>
          <a:lstStyle/>
          <a:p>
            <a:r>
              <a:rPr lang="en-US" dirty="0"/>
              <a:t>Feedback control system showing disturbance</a:t>
            </a:r>
            <a:endParaRPr lang="fr-FR" dirty="0"/>
          </a:p>
        </p:txBody>
      </p:sp>
    </p:spTree>
    <p:extLst>
      <p:ext uri="{BB962C8B-B14F-4D97-AF65-F5344CB8AC3E}">
        <p14:creationId xmlns:p14="http://schemas.microsoft.com/office/powerpoint/2010/main" val="2495691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texte 2"/>
              <p:cNvSpPr>
                <a:spLocks noGrp="1"/>
              </p:cNvSpPr>
              <p:nvPr>
                <p:ph type="body" idx="1"/>
              </p:nvPr>
            </p:nvSpPr>
            <p:spPr>
              <a:xfrm>
                <a:off x="379413" y="490960"/>
                <a:ext cx="11457630" cy="5585749"/>
              </a:xfrm>
            </p:spPr>
            <p:txBody>
              <a:bodyPr>
                <a:normAutofit/>
              </a:bodyPr>
              <a:lstStyle/>
              <a:p>
                <a:r>
                  <a:rPr lang="en-US" dirty="0"/>
                  <a:t>Steady-state error due to </a:t>
                </a:r>
                <a:r>
                  <a:rPr lang="en-US" dirty="0" smtClean="0"/>
                  <a:t>reference:</a:t>
                </a:r>
              </a:p>
              <a:p>
                <a:endParaRPr lang="en-US" dirty="0" smtClean="0"/>
              </a:p>
              <a:p>
                <a:endParaRPr lang="en-US" dirty="0"/>
              </a:p>
              <a:p>
                <a:endParaRPr lang="en-US" dirty="0" smtClean="0"/>
              </a:p>
              <a:p>
                <a:r>
                  <a:rPr lang="en-US" dirty="0" smtClean="0"/>
                  <a:t>Steady-state </a:t>
                </a:r>
                <a:r>
                  <a:rPr lang="en-US" dirty="0"/>
                  <a:t>error due to </a:t>
                </a:r>
                <a:r>
                  <a:rPr lang="en-US" dirty="0" smtClean="0"/>
                  <a:t>disturbance</a:t>
                </a:r>
              </a:p>
              <a:p>
                <a:endParaRPr lang="en-US" dirty="0"/>
              </a:p>
              <a:p>
                <a:endParaRPr lang="en-US" dirty="0" smtClean="0"/>
              </a:p>
              <a:p>
                <a:endParaRPr lang="en-US" dirty="0"/>
              </a:p>
              <a:p>
                <a:r>
                  <a:rPr lang="en-US" dirty="0"/>
                  <a:t>Let us explore the conditions on </a:t>
                </a:r>
                <a14:m>
                  <m:oMath xmlns:m="http://schemas.openxmlformats.org/officeDocument/2006/math">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𝑒</m:t>
                        </m:r>
                      </m:e>
                      <m:sub>
                        <m:r>
                          <a:rPr lang="fr-FR" i="1">
                            <a:latin typeface="Cambria Math" panose="02040503050406030204" pitchFamily="18" charset="0"/>
                            <a:ea typeface="Cambria Math" panose="02040503050406030204" pitchFamily="18" charset="0"/>
                          </a:rPr>
                          <m:t>𝐷</m:t>
                        </m:r>
                      </m:sub>
                    </m:sSub>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m:t>
                        </m:r>
                      </m:e>
                    </m:d>
                  </m:oMath>
                </a14:m>
                <a:r>
                  <a:rPr lang="en-US" dirty="0" smtClean="0"/>
                  <a:t> </a:t>
                </a:r>
                <a:r>
                  <a:rPr lang="en-US" dirty="0"/>
                  <a:t>that must exist to reduce the error due to the disturbance</a:t>
                </a:r>
                <a:r>
                  <a:rPr lang="en-US" dirty="0" smtClean="0"/>
                  <a:t>.</a:t>
                </a:r>
              </a:p>
              <a:p>
                <a:r>
                  <a:rPr lang="en-US" dirty="0"/>
                  <a:t>At this point, we must make some assumptions about </a:t>
                </a:r>
                <a:r>
                  <a:rPr lang="en-US" dirty="0" smtClean="0"/>
                  <a:t>D(p), </a:t>
                </a:r>
                <a:r>
                  <a:rPr lang="en-US" dirty="0"/>
                  <a:t>the controller, and the plant. First we assume a step disturbance, </a:t>
                </a:r>
                <a:r>
                  <a:rPr lang="en-US" dirty="0" smtClean="0"/>
                  <a:t>D(p) </a:t>
                </a:r>
                <a:r>
                  <a:rPr lang="en-US" dirty="0"/>
                  <a:t>= </a:t>
                </a:r>
                <a:r>
                  <a:rPr lang="en-US" dirty="0" smtClean="0"/>
                  <a:t>1/p. </a:t>
                </a:r>
              </a:p>
            </p:txBody>
          </p:sp>
        </mc:Choice>
        <mc:Fallback xmlns="">
          <p:sp>
            <p:nvSpPr>
              <p:cNvPr id="3" name="Espace réservé du texte 2"/>
              <p:cNvSpPr>
                <a:spLocks noGrp="1" noRot="1" noChangeAspect="1" noMove="1" noResize="1" noEditPoints="1" noAdjustHandles="1" noChangeArrowheads="1" noChangeShapeType="1" noTextEdit="1"/>
              </p:cNvSpPr>
              <p:nvPr>
                <p:ph type="body" idx="1"/>
              </p:nvPr>
            </p:nvSpPr>
            <p:spPr>
              <a:xfrm>
                <a:off x="379413" y="490960"/>
                <a:ext cx="11457630" cy="5585749"/>
              </a:xfrm>
              <a:blipFill>
                <a:blip r:embed="rId2"/>
                <a:stretch>
                  <a:fillRect l="-426" t="-65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698470" y="1432257"/>
                <a:ext cx="3670026" cy="551946"/>
              </a:xfrm>
              <a:prstGeom prst="rect">
                <a:avLst/>
              </a:prstGeom>
            </p:spPr>
            <p:txBody>
              <a:bodyPr wrap="square">
                <a:spAutoFit/>
              </a:bodyPr>
              <a:lstStyle/>
              <a:p>
                <a14:m>
                  <m:oMath xmlns:m="http://schemas.openxmlformats.org/officeDocument/2006/math">
                    <m:sSub>
                      <m:sSubPr>
                        <m:ctrlPr>
                          <a:rPr lang="fr-FR" i="1" smtClean="0">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𝑒</m:t>
                        </m:r>
                      </m:e>
                      <m:sub>
                        <m:r>
                          <a:rPr lang="fr-FR" b="0" i="1" smtClean="0">
                            <a:latin typeface="Cambria Math" panose="02040503050406030204" pitchFamily="18" charset="0"/>
                            <a:ea typeface="Cambria Math" panose="02040503050406030204" pitchFamily="18" charset="0"/>
                          </a:rPr>
                          <m:t>𝑅</m:t>
                        </m:r>
                      </m:sub>
                    </m:sSub>
                    <m:r>
                      <a:rPr lang="fr-FR" i="1">
                        <a:latin typeface="Cambria Math" panose="02040503050406030204" pitchFamily="18" charset="0"/>
                        <a:ea typeface="Cambria Math" panose="02040503050406030204" pitchFamily="18" charset="0"/>
                      </a:rPr>
                      <m:t>(∞)</m:t>
                    </m:r>
                  </m:oMath>
                </a14:m>
                <a:r>
                  <a:rPr lang="fr-FR" dirty="0"/>
                  <a:t>=</a:t>
                </a:r>
                <a14:m>
                  <m:oMath xmlns:m="http://schemas.openxmlformats.org/officeDocument/2006/math">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lim</m:t>
                        </m:r>
                      </m:e>
                      <m:lim>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→0</m:t>
                        </m:r>
                      </m:lim>
                    </m:limLow>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𝑝𝑅</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num>
                      <m:den>
                        <m:r>
                          <a:rPr lang="fr-FR" i="1">
                            <a:latin typeface="Cambria Math" panose="02040503050406030204" pitchFamily="18" charset="0"/>
                            <a:ea typeface="Cambria Math" panose="02040503050406030204" pitchFamily="18" charset="0"/>
                          </a:rPr>
                          <m:t>1+</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𝐺</m:t>
                            </m:r>
                          </m:e>
                          <m:sub>
                            <m:r>
                              <a:rPr lang="fr-FR" i="1">
                                <a:latin typeface="Cambria Math" panose="02040503050406030204" pitchFamily="18" charset="0"/>
                                <a:ea typeface="Cambria Math" panose="02040503050406030204" pitchFamily="18" charset="0"/>
                              </a:rPr>
                              <m:t>2</m:t>
                            </m:r>
                          </m:sub>
                        </m:sSub>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𝐺</m:t>
                            </m:r>
                          </m:e>
                          <m:sub>
                            <m:r>
                              <a:rPr lang="fr-FR" i="1">
                                <a:latin typeface="Cambria Math" panose="02040503050406030204" pitchFamily="18" charset="0"/>
                                <a:ea typeface="Cambria Math" panose="02040503050406030204" pitchFamily="18" charset="0"/>
                              </a:rPr>
                              <m:t>1</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den>
                    </m:f>
                  </m:oMath>
                </a14:m>
                <a:endParaRPr lang="fr-FR" dirty="0"/>
              </a:p>
            </p:txBody>
          </p:sp>
        </mc:Choice>
        <mc:Fallback xmlns="">
          <p:sp>
            <p:nvSpPr>
              <p:cNvPr id="4" name="Rectangle 3"/>
              <p:cNvSpPr>
                <a:spLocks noRot="1" noChangeAspect="1" noMove="1" noResize="1" noEditPoints="1" noAdjustHandles="1" noChangeArrowheads="1" noChangeShapeType="1" noTextEdit="1"/>
              </p:cNvSpPr>
              <p:nvPr/>
            </p:nvSpPr>
            <p:spPr>
              <a:xfrm>
                <a:off x="4698470" y="1432257"/>
                <a:ext cx="3670026" cy="551946"/>
              </a:xfrm>
              <a:prstGeom prst="rect">
                <a:avLst/>
              </a:prstGeom>
              <a:blipFill>
                <a:blip r:embed="rId3"/>
                <a:stretch>
                  <a:fillRect b="-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259584" y="2788296"/>
                <a:ext cx="5281813" cy="559064"/>
              </a:xfrm>
              <a:prstGeom prst="rect">
                <a:avLst/>
              </a:prstGeom>
            </p:spPr>
            <p:txBody>
              <a:bodyPr wrap="square">
                <a:spAutoFit/>
              </a:bodyPr>
              <a:lstStyle/>
              <a:p>
                <a14:m>
                  <m:oMath xmlns:m="http://schemas.openxmlformats.org/officeDocument/2006/math">
                    <m:sSub>
                      <m:sSubPr>
                        <m:ctrlPr>
                          <a:rPr lang="fr-FR" i="1" smtClean="0">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𝑒</m:t>
                        </m:r>
                      </m:e>
                      <m:sub>
                        <m:r>
                          <a:rPr lang="fr-FR" i="1">
                            <a:latin typeface="Cambria Math" panose="02040503050406030204" pitchFamily="18" charset="0"/>
                            <a:ea typeface="Cambria Math" panose="02040503050406030204" pitchFamily="18" charset="0"/>
                          </a:rPr>
                          <m:t>𝐷</m:t>
                        </m:r>
                      </m:sub>
                    </m:sSub>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m:t>
                        </m:r>
                      </m:e>
                    </m:d>
                    <m:r>
                      <a:rPr lang="fr-FR" b="0" i="0" smtClean="0">
                        <a:latin typeface="Cambria Math" panose="02040503050406030204" pitchFamily="18" charset="0"/>
                        <a:ea typeface="Cambria Math" panose="02040503050406030204" pitchFamily="18" charset="0"/>
                      </a:rPr>
                      <m:t>=</m:t>
                    </m:r>
                  </m:oMath>
                </a14:m>
                <a:r>
                  <a:rPr lang="fr-FR" dirty="0"/>
                  <a:t>- </a:t>
                </a:r>
                <a14:m>
                  <m:oMath xmlns:m="http://schemas.openxmlformats.org/officeDocument/2006/math">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lim</m:t>
                        </m:r>
                      </m:e>
                      <m:lim>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→0</m:t>
                        </m:r>
                      </m:lim>
                    </m:limLow>
                    <m:f>
                      <m:fPr>
                        <m:ctrlPr>
                          <a:rPr lang="fr-FR" i="1">
                            <a:latin typeface="Cambria Math" panose="02040503050406030204" pitchFamily="18" charset="0"/>
                            <a:ea typeface="Cambria Math" panose="02040503050406030204" pitchFamily="18" charset="0"/>
                          </a:rPr>
                        </m:ctrlPr>
                      </m:fPr>
                      <m:num>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𝑝𝐺</m:t>
                            </m:r>
                          </m:e>
                          <m:sub>
                            <m:r>
                              <a:rPr lang="fr-FR" i="1">
                                <a:latin typeface="Cambria Math" panose="02040503050406030204" pitchFamily="18" charset="0"/>
                                <a:ea typeface="Cambria Math" panose="02040503050406030204" pitchFamily="18" charset="0"/>
                              </a:rPr>
                              <m:t>2</m:t>
                            </m:r>
                          </m:sub>
                        </m:sSub>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𝑝</m:t>
                            </m:r>
                          </m:e>
                        </m:d>
                      </m:num>
                      <m:den>
                        <m:r>
                          <a:rPr lang="fr-FR" i="1">
                            <a:latin typeface="Cambria Math" panose="02040503050406030204" pitchFamily="18" charset="0"/>
                            <a:ea typeface="Cambria Math" panose="02040503050406030204" pitchFamily="18" charset="0"/>
                          </a:rPr>
                          <m:t>1+</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𝐺</m:t>
                            </m:r>
                          </m:e>
                          <m:sub>
                            <m:r>
                              <a:rPr lang="fr-FR" i="1">
                                <a:latin typeface="Cambria Math" panose="02040503050406030204" pitchFamily="18" charset="0"/>
                                <a:ea typeface="Cambria Math" panose="02040503050406030204" pitchFamily="18" charset="0"/>
                              </a:rPr>
                              <m:t>2</m:t>
                            </m:r>
                          </m:sub>
                        </m:sSub>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𝐺</m:t>
                            </m:r>
                          </m:e>
                          <m:sub>
                            <m:r>
                              <a:rPr lang="fr-FR" i="1">
                                <a:latin typeface="Cambria Math" panose="02040503050406030204" pitchFamily="18" charset="0"/>
                                <a:ea typeface="Cambria Math" panose="02040503050406030204" pitchFamily="18" charset="0"/>
                              </a:rPr>
                              <m:t>1</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den>
                    </m:f>
                    <m:r>
                      <a:rPr lang="fr-FR" i="1">
                        <a:latin typeface="Cambria Math" panose="02040503050406030204" pitchFamily="18" charset="0"/>
                        <a:ea typeface="Cambria Math" panose="02040503050406030204" pitchFamily="18" charset="0"/>
                      </a:rPr>
                      <m:t>𝐷</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oMath>
                </a14:m>
                <a:endParaRPr lang="fr-FR" dirty="0"/>
              </a:p>
            </p:txBody>
          </p:sp>
        </mc:Choice>
        <mc:Fallback xmlns="">
          <p:sp>
            <p:nvSpPr>
              <p:cNvPr id="5" name="Rectangle 4"/>
              <p:cNvSpPr>
                <a:spLocks noRot="1" noChangeAspect="1" noMove="1" noResize="1" noEditPoints="1" noAdjustHandles="1" noChangeArrowheads="1" noChangeShapeType="1" noTextEdit="1"/>
              </p:cNvSpPr>
              <p:nvPr/>
            </p:nvSpPr>
            <p:spPr>
              <a:xfrm>
                <a:off x="4259584" y="2788296"/>
                <a:ext cx="5281813" cy="559064"/>
              </a:xfrm>
              <a:prstGeom prst="rect">
                <a:avLst/>
              </a:prstGeom>
              <a:blipFill>
                <a:blip r:embed="rId4"/>
                <a:stretch>
                  <a:fillRect b="-2174"/>
                </a:stretch>
              </a:blipFill>
            </p:spPr>
            <p:txBody>
              <a:bodyPr/>
              <a:lstStyle/>
              <a:p>
                <a:r>
                  <a:rPr lang="fr-FR">
                    <a:noFill/>
                  </a:rPr>
                  <a:t> </a:t>
                </a:r>
              </a:p>
            </p:txBody>
          </p:sp>
        </mc:Fallback>
      </mc:AlternateContent>
    </p:spTree>
    <p:extLst>
      <p:ext uri="{BB962C8B-B14F-4D97-AF65-F5344CB8AC3E}">
        <p14:creationId xmlns:p14="http://schemas.microsoft.com/office/powerpoint/2010/main" val="4094494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641773" y="294190"/>
            <a:ext cx="8534400" cy="662650"/>
          </a:xfrm>
        </p:spPr>
        <p:txBody>
          <a:bodyPr/>
          <a:lstStyle/>
          <a:p>
            <a:r>
              <a:rPr lang="en-US" dirty="0"/>
              <a:t>Assuming a step disturbance </a:t>
            </a:r>
            <a:r>
              <a:rPr lang="en-US" dirty="0" smtClean="0"/>
              <a:t>D(p)=1/p</a:t>
            </a:r>
            <a:endParaRPr lang="fr-FR" dirty="0"/>
          </a:p>
        </p:txBody>
      </p:sp>
      <p:sp>
        <p:nvSpPr>
          <p:cNvPr id="5" name="Rectangle 4"/>
          <p:cNvSpPr/>
          <p:nvPr/>
        </p:nvSpPr>
        <p:spPr>
          <a:xfrm>
            <a:off x="358813" y="4263699"/>
            <a:ext cx="10914928" cy="646331"/>
          </a:xfrm>
          <a:prstGeom prst="rect">
            <a:avLst/>
          </a:prstGeom>
        </p:spPr>
        <p:txBody>
          <a:bodyPr wrap="square">
            <a:spAutoFit/>
          </a:bodyPr>
          <a:lstStyle/>
          <a:p>
            <a:r>
              <a:rPr lang="en-US" dirty="0" smtClean="0"/>
              <a:t>The </a:t>
            </a:r>
            <a:r>
              <a:rPr lang="en-US" dirty="0"/>
              <a:t>steady-state error produced by a step disturbance can be reduced by increased the dc gain of </a:t>
            </a:r>
            <a:r>
              <a:rPr lang="en-US" dirty="0" smtClean="0"/>
              <a:t>G1(p) </a:t>
            </a:r>
            <a:r>
              <a:rPr lang="en-US" dirty="0"/>
              <a:t>or decreasing the dc gain of </a:t>
            </a:r>
            <a:r>
              <a:rPr lang="en-US" dirty="0" smtClean="0"/>
              <a:t>G2(p). </a:t>
            </a:r>
            <a:endParaRPr lang="fr-FR" dirty="0"/>
          </a:p>
        </p:txBody>
      </p:sp>
      <p:pic>
        <p:nvPicPr>
          <p:cNvPr id="6" name="Image 5"/>
          <p:cNvPicPr>
            <a:picLocks noChangeAspect="1"/>
          </p:cNvPicPr>
          <p:nvPr/>
        </p:nvPicPr>
        <p:blipFill>
          <a:blip r:embed="rId2"/>
          <a:stretch>
            <a:fillRect/>
          </a:stretch>
        </p:blipFill>
        <p:spPr>
          <a:xfrm>
            <a:off x="7867646" y="797849"/>
            <a:ext cx="2876799" cy="1867062"/>
          </a:xfrm>
          <a:prstGeom prst="rect">
            <a:avLst/>
          </a:prstGeom>
        </p:spPr>
      </p:pic>
      <p:sp>
        <p:nvSpPr>
          <p:cNvPr id="7" name="Rectangle 6"/>
          <p:cNvSpPr/>
          <p:nvPr/>
        </p:nvSpPr>
        <p:spPr>
          <a:xfrm>
            <a:off x="7681731" y="2747020"/>
            <a:ext cx="3673033" cy="923330"/>
          </a:xfrm>
          <a:prstGeom prst="rect">
            <a:avLst/>
          </a:prstGeom>
        </p:spPr>
        <p:txBody>
          <a:bodyPr wrap="square">
            <a:spAutoFit/>
          </a:bodyPr>
          <a:lstStyle/>
          <a:p>
            <a:r>
              <a:rPr lang="en-US" dirty="0"/>
              <a:t>System rearranged to show disturbance as input and error as output, with </a:t>
            </a:r>
            <a:r>
              <a:rPr lang="en-US" dirty="0" smtClean="0"/>
              <a:t>R(p) </a:t>
            </a:r>
            <a:r>
              <a:rPr lang="en-US" dirty="0"/>
              <a:t>= 0</a:t>
            </a:r>
            <a:endParaRPr lang="fr-FR" dirty="0"/>
          </a:p>
        </p:txBody>
      </p:sp>
      <mc:AlternateContent xmlns:mc="http://schemas.openxmlformats.org/markup-compatibility/2006">
        <mc:Choice xmlns:a14="http://schemas.microsoft.com/office/drawing/2010/main" Requires="a14">
          <p:sp>
            <p:nvSpPr>
              <p:cNvPr id="4" name="Rectangle 3"/>
              <p:cNvSpPr/>
              <p:nvPr/>
            </p:nvSpPr>
            <p:spPr>
              <a:xfrm>
                <a:off x="1393853" y="1533990"/>
                <a:ext cx="2823145" cy="635880"/>
              </a:xfrm>
              <a:prstGeom prst="rect">
                <a:avLst/>
              </a:prstGeom>
            </p:spPr>
            <p:txBody>
              <a:bodyPr wrap="none">
                <a:spAutoFit/>
              </a:bodyPr>
              <a:lstStyle/>
              <a:p>
                <a:r>
                  <a:rPr lang="fr-FR" dirty="0" smtClean="0">
                    <a:solidFill>
                      <a:schemeClr val="bg1"/>
                    </a:solidFill>
                  </a:rPr>
                  <a:t> e</a:t>
                </a:r>
                <a:r>
                  <a:rPr lang="fr-FR" dirty="0">
                    <a:solidFill>
                      <a:schemeClr val="bg1"/>
                    </a:solidFill>
                  </a:rPr>
                  <a:t>(∞)</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func>
                          <m:funcPr>
                            <m:ctrlPr>
                              <a:rPr lang="fr-FR" i="1" smtClean="0">
                                <a:solidFill>
                                  <a:schemeClr val="bg1"/>
                                </a:solidFill>
                                <a:latin typeface="Cambria Math" panose="02040503050406030204" pitchFamily="18" charset="0"/>
                                <a:ea typeface="Cambria Math" panose="02040503050406030204" pitchFamily="18" charset="0"/>
                              </a:rPr>
                            </m:ctrlPr>
                          </m:funcPr>
                          <m:fName>
                            <m:limLow>
                              <m:limLowPr>
                                <m:ctrlPr>
                                  <a:rPr lang="fr-FR" i="1" smtClean="0">
                                    <a:solidFill>
                                      <a:schemeClr val="bg1"/>
                                    </a:solidFill>
                                    <a:latin typeface="Cambria Math" panose="02040503050406030204" pitchFamily="18" charset="0"/>
                                    <a:ea typeface="Cambria Math" panose="02040503050406030204" pitchFamily="18" charset="0"/>
                                  </a:rPr>
                                </m:ctrlPr>
                              </m:limLowPr>
                              <m:e>
                                <m:r>
                                  <m:rPr>
                                    <m:sty m:val="p"/>
                                  </m:rPr>
                                  <a:rPr lang="fr-FR" i="0" smtClean="0">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f>
                              <m:fPr>
                                <m:ctrlPr>
                                  <a:rPr lang="fr-FR" i="1" smtClean="0">
                                    <a:solidFill>
                                      <a:schemeClr val="bg1"/>
                                    </a:solidFill>
                                    <a:latin typeface="Cambria Math" panose="02040503050406030204" pitchFamily="18" charset="0"/>
                                    <a:ea typeface="Cambria Math" panose="02040503050406030204" pitchFamily="18" charset="0"/>
                                  </a:rPr>
                                </m:ctrlPr>
                              </m:fPr>
                              <m:num>
                                <m:r>
                                  <a:rPr lang="fr-FR" b="0" i="1" smtClean="0">
                                    <a:solidFill>
                                      <a:schemeClr val="bg1"/>
                                    </a:solidFill>
                                    <a:latin typeface="Cambria Math" panose="02040503050406030204" pitchFamily="18" charset="0"/>
                                    <a:ea typeface="Cambria Math" panose="02040503050406030204" pitchFamily="18" charset="0"/>
                                  </a:rPr>
                                  <m:t>1</m:t>
                                </m:r>
                              </m:num>
                              <m:den>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𝐺</m:t>
                                    </m:r>
                                  </m:e>
                                  <m:sub>
                                    <m:r>
                                      <a:rPr lang="fr-FR" b="0" i="1" smtClean="0">
                                        <a:solidFill>
                                          <a:schemeClr val="bg1"/>
                                        </a:solidFill>
                                        <a:latin typeface="Cambria Math" panose="02040503050406030204" pitchFamily="18" charset="0"/>
                                        <a:ea typeface="Cambria Math" panose="02040503050406030204" pitchFamily="18" charset="0"/>
                                      </a:rPr>
                                      <m:t>2</m:t>
                                    </m:r>
                                  </m:sub>
                                </m:sSub>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den>
                            </m:f>
                          </m:e>
                        </m:func>
                        <m:r>
                          <a:rPr lang="fr-FR" i="1">
                            <a:solidFill>
                              <a:schemeClr val="bg1"/>
                            </a:solidFill>
                            <a:latin typeface="Cambria Math" panose="02040503050406030204" pitchFamily="18" charset="0"/>
                            <a:ea typeface="Cambria Math" panose="02040503050406030204" pitchFamily="18" charset="0"/>
                          </a:rPr>
                          <m:t>+</m:t>
                        </m:r>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sSub>
                              <m:sSubPr>
                                <m:ctrlPr>
                                  <a:rPr lang="fr-FR" i="1" smtClean="0">
                                    <a:solidFill>
                                      <a:schemeClr val="bg1"/>
                                    </a:solidFill>
                                    <a:latin typeface="Cambria Math" panose="02040503050406030204" pitchFamily="18" charset="0"/>
                                    <a:ea typeface="Cambria Math" panose="02040503050406030204" pitchFamily="18" charset="0"/>
                                  </a:rPr>
                                </m:ctrlPr>
                              </m:sSubPr>
                              <m:e>
                                <m:r>
                                  <a:rPr lang="fr-FR" b="0" i="1" smtClean="0">
                                    <a:solidFill>
                                      <a:schemeClr val="bg1"/>
                                    </a:solidFill>
                                    <a:latin typeface="Cambria Math" panose="02040503050406030204" pitchFamily="18" charset="0"/>
                                    <a:ea typeface="Cambria Math" panose="02040503050406030204" pitchFamily="18" charset="0"/>
                                  </a:rPr>
                                  <m:t>𝐺</m:t>
                                </m:r>
                              </m:e>
                              <m:sub>
                                <m:r>
                                  <a:rPr lang="fr-FR" b="0" i="1" smtClean="0">
                                    <a:solidFill>
                                      <a:schemeClr val="bg1"/>
                                    </a:solidFill>
                                    <a:latin typeface="Cambria Math" panose="02040503050406030204" pitchFamily="18" charset="0"/>
                                    <a:ea typeface="Cambria Math" panose="02040503050406030204" pitchFamily="18" charset="0"/>
                                  </a:rPr>
                                  <m:t>1</m:t>
                                </m:r>
                              </m:sub>
                            </m:sSub>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den>
                    </m:f>
                  </m:oMath>
                </a14:m>
                <a:endParaRPr lang="fr-FR" dirty="0"/>
              </a:p>
            </p:txBody>
          </p:sp>
        </mc:Choice>
        <mc:Fallback>
          <p:sp>
            <p:nvSpPr>
              <p:cNvPr id="4" name="Rectangle 3"/>
              <p:cNvSpPr>
                <a:spLocks noRot="1" noChangeAspect="1" noMove="1" noResize="1" noEditPoints="1" noAdjustHandles="1" noChangeArrowheads="1" noChangeShapeType="1" noTextEdit="1"/>
              </p:cNvSpPr>
              <p:nvPr/>
            </p:nvSpPr>
            <p:spPr>
              <a:xfrm>
                <a:off x="1393853" y="1533990"/>
                <a:ext cx="2823145" cy="635880"/>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063320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texte 2"/>
              <p:cNvSpPr>
                <a:spLocks noGrp="1"/>
              </p:cNvSpPr>
              <p:nvPr>
                <p:ph type="body" idx="1"/>
              </p:nvPr>
            </p:nvSpPr>
            <p:spPr>
              <a:xfrm>
                <a:off x="632528" y="508220"/>
                <a:ext cx="10380027" cy="6007874"/>
              </a:xfrm>
            </p:spPr>
            <p:txBody>
              <a:bodyPr>
                <a:normAutofit/>
              </a:bodyPr>
              <a:lstStyle/>
              <a:p>
                <a:r>
                  <a:rPr lang="fr-FR" dirty="0" smtClean="0">
                    <a:solidFill>
                      <a:srgbClr val="FF0000"/>
                    </a:solidFill>
                  </a:rPr>
                  <a:t>Exemple 2</a:t>
                </a:r>
                <a:r>
                  <a:rPr lang="fr-FR" dirty="0"/>
                  <a:t> : </a:t>
                </a:r>
                <a:r>
                  <a:rPr lang="en-US" dirty="0"/>
                  <a:t>Find the </a:t>
                </a:r>
                <a:r>
                  <a:rPr lang="en-US" dirty="0" smtClean="0"/>
                  <a:t>steady state error component </a:t>
                </a:r>
                <a:r>
                  <a:rPr lang="en-US" dirty="0"/>
                  <a:t>due to a unit step </a:t>
                </a:r>
                <a:r>
                  <a:rPr lang="en-US" dirty="0" smtClean="0"/>
                  <a:t>disturbance for </a:t>
                </a:r>
                <a:r>
                  <a:rPr lang="en-US" dirty="0"/>
                  <a:t>the following system</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Solution: the system is stable.</a:t>
                </a:r>
              </a:p>
              <a:p>
                <a:r>
                  <a:rPr lang="en-US" dirty="0" smtClean="0"/>
                  <a:t> </a:t>
                </a:r>
                <a:r>
                  <a:rPr lang="fr-FR" dirty="0">
                    <a:solidFill>
                      <a:schemeClr val="bg1"/>
                    </a:solidFill>
                  </a:rPr>
                  <a:t> e</a:t>
                </a:r>
                <a:r>
                  <a:rPr lang="fr-FR" dirty="0">
                    <a:solidFill>
                      <a:schemeClr val="bg1"/>
                    </a:solidFill>
                  </a:rPr>
                  <a:t>(∞)</a:t>
                </a:r>
                <a14:m>
                  <m:oMath xmlns:m="http://schemas.openxmlformats.org/officeDocument/2006/math">
                    <m:r>
                      <a:rPr lang="fr-FR" i="1">
                        <a:solidFill>
                          <a:schemeClr val="bg1"/>
                        </a:solidFill>
                        <a:latin typeface="Cambria Math" panose="02040503050406030204" pitchFamily="18" charset="0"/>
                        <a:ea typeface="Cambria Math" panose="02040503050406030204" pitchFamily="18" charset="0"/>
                      </a:rPr>
                      <m:t>=</m:t>
                    </m:r>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f>
                              <m:fPr>
                                <m:ctrlPr>
                                  <a:rPr lang="fr-FR" i="1">
                                    <a:solidFill>
                                      <a:schemeClr val="bg1"/>
                                    </a:solidFill>
                                    <a:latin typeface="Cambria Math" panose="02040503050406030204" pitchFamily="18" charset="0"/>
                                    <a:ea typeface="Cambria Math" panose="02040503050406030204" pitchFamily="18" charset="0"/>
                                  </a:rPr>
                                </m:ctrlPr>
                              </m:fPr>
                              <m:num>
                                <m:r>
                                  <a:rPr lang="fr-FR" i="1">
                                    <a:solidFill>
                                      <a:schemeClr val="bg1"/>
                                    </a:solidFill>
                                    <a:latin typeface="Cambria Math" panose="02040503050406030204" pitchFamily="18" charset="0"/>
                                    <a:ea typeface="Cambria Math" panose="02040503050406030204" pitchFamily="18" charset="0"/>
                                  </a:rPr>
                                  <m:t>1</m:t>
                                </m:r>
                              </m:num>
                              <m:den>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𝐺</m:t>
                                    </m:r>
                                  </m:e>
                                  <m:sub>
                                    <m:r>
                                      <a:rPr lang="fr-FR" i="1">
                                        <a:solidFill>
                                          <a:schemeClr val="bg1"/>
                                        </a:solidFill>
                                        <a:latin typeface="Cambria Math" panose="02040503050406030204" pitchFamily="18" charset="0"/>
                                        <a:ea typeface="Cambria Math" panose="02040503050406030204" pitchFamily="18" charset="0"/>
                                      </a:rPr>
                                      <m:t>2</m:t>
                                    </m:r>
                                  </m:sub>
                                </m:sSub>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den>
                            </m:f>
                          </m:e>
                        </m:func>
                        <m:r>
                          <a:rPr lang="fr-FR" i="1">
                            <a:solidFill>
                              <a:schemeClr val="bg1"/>
                            </a:solidFill>
                            <a:latin typeface="Cambria Math" panose="02040503050406030204" pitchFamily="18" charset="0"/>
                            <a:ea typeface="Cambria Math" panose="02040503050406030204" pitchFamily="18" charset="0"/>
                          </a:rPr>
                          <m:t>+</m:t>
                        </m:r>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𝐺</m:t>
                                </m:r>
                              </m:e>
                              <m:sub>
                                <m:r>
                                  <a:rPr lang="fr-FR" i="1">
                                    <a:solidFill>
                                      <a:schemeClr val="bg1"/>
                                    </a:solidFill>
                                    <a:latin typeface="Cambria Math" panose="02040503050406030204" pitchFamily="18" charset="0"/>
                                    <a:ea typeface="Cambria Math" panose="02040503050406030204" pitchFamily="18" charset="0"/>
                                  </a:rPr>
                                  <m:t>1</m:t>
                                </m:r>
                              </m:sub>
                            </m:sSub>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den>
                    </m:f>
                  </m:oMath>
                </a14:m>
                <a:r>
                  <a:rPr lang="fr-FR" dirty="0" smtClean="0"/>
                  <a:t>= - </a:t>
                </a:r>
                <a14:m>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0+1000</m:t>
                        </m:r>
                      </m:den>
                    </m:f>
                  </m:oMath>
                </a14:m>
                <a:r>
                  <a:rPr lang="fr-FR" dirty="0" smtClean="0"/>
                  <a:t>= - </a:t>
                </a:r>
                <a14:m>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1000</m:t>
                        </m:r>
                      </m:den>
                    </m:f>
                  </m:oMath>
                </a14:m>
                <a:endParaRPr lang="fr-FR" dirty="0" smtClean="0"/>
              </a:p>
              <a:p>
                <a:r>
                  <a:rPr lang="fr-FR" dirty="0" err="1" smtClean="0"/>
                  <a:t>Rhe</a:t>
                </a:r>
                <a:r>
                  <a:rPr lang="fr-FR" dirty="0" smtClean="0"/>
                  <a:t> </a:t>
                </a:r>
                <a:r>
                  <a:rPr lang="fr-FR" dirty="0" err="1" smtClean="0"/>
                  <a:t>result</a:t>
                </a:r>
                <a:r>
                  <a:rPr lang="fr-FR" dirty="0" smtClean="0"/>
                  <a:t> show </a:t>
                </a:r>
                <a:r>
                  <a:rPr lang="fr-FR" dirty="0" err="1" smtClean="0"/>
                  <a:t>that</a:t>
                </a:r>
                <a:r>
                  <a:rPr lang="fr-FR" dirty="0" smtClean="0"/>
                  <a:t> the </a:t>
                </a:r>
                <a:r>
                  <a:rPr lang="fr-FR" dirty="0" err="1" smtClean="0"/>
                  <a:t>steady</a:t>
                </a:r>
                <a:r>
                  <a:rPr lang="fr-FR" dirty="0" smtClean="0"/>
                  <a:t> state </a:t>
                </a:r>
                <a:r>
                  <a:rPr lang="fr-FR" dirty="0" err="1" smtClean="0"/>
                  <a:t>error</a:t>
                </a:r>
                <a:r>
                  <a:rPr lang="fr-FR" dirty="0" smtClean="0"/>
                  <a:t> </a:t>
                </a:r>
                <a:r>
                  <a:rPr lang="fr-FR" dirty="0" err="1" smtClean="0"/>
                  <a:t>produced</a:t>
                </a:r>
                <a:r>
                  <a:rPr lang="fr-FR" dirty="0" smtClean="0"/>
                  <a:t> by the </a:t>
                </a:r>
                <a:r>
                  <a:rPr lang="fr-FR" dirty="0" err="1" smtClean="0"/>
                  <a:t>ste</a:t>
                </a:r>
                <a:r>
                  <a:rPr lang="fr-FR" dirty="0" smtClean="0"/>
                  <a:t> </a:t>
                </a:r>
                <a:r>
                  <a:rPr lang="fr-FR" dirty="0" err="1" smtClean="0"/>
                  <a:t>disturbance</a:t>
                </a:r>
                <a:r>
                  <a:rPr lang="fr-FR" dirty="0" smtClean="0"/>
                  <a:t> </a:t>
                </a:r>
                <a:r>
                  <a:rPr lang="fr-FR" dirty="0" err="1" smtClean="0"/>
                  <a:t>is</a:t>
                </a:r>
                <a:r>
                  <a:rPr lang="fr-FR" dirty="0" smtClean="0"/>
                  <a:t> </a:t>
                </a:r>
                <a:r>
                  <a:rPr lang="fr-FR" dirty="0" err="1" smtClean="0"/>
                  <a:t>inversely</a:t>
                </a:r>
                <a:r>
                  <a:rPr lang="fr-FR" dirty="0" smtClean="0"/>
                  <a:t> </a:t>
                </a:r>
                <a:r>
                  <a:rPr lang="fr-FR" dirty="0" err="1" smtClean="0"/>
                  <a:t>proportional</a:t>
                </a:r>
                <a:r>
                  <a:rPr lang="fr-FR" dirty="0" smtClean="0"/>
                  <a:t> to the </a:t>
                </a:r>
                <a:r>
                  <a:rPr lang="fr-FR" dirty="0" err="1" smtClean="0"/>
                  <a:t>Dcgain</a:t>
                </a:r>
                <a:r>
                  <a:rPr lang="fr-FR" dirty="0" smtClean="0"/>
                  <a:t> of </a:t>
                </a:r>
                <a14:m>
                  <m:oMath xmlns:m="http://schemas.openxmlformats.org/officeDocument/2006/math">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𝐺</m:t>
                        </m:r>
                      </m:e>
                      <m:sub>
                        <m:r>
                          <a:rPr lang="fr-FR" i="1">
                            <a:solidFill>
                              <a:schemeClr val="bg1"/>
                            </a:solidFill>
                            <a:latin typeface="Cambria Math" panose="02040503050406030204" pitchFamily="18" charset="0"/>
                            <a:ea typeface="Cambria Math" panose="02040503050406030204" pitchFamily="18" charset="0"/>
                          </a:rPr>
                          <m:t>1</m:t>
                        </m:r>
                      </m:sub>
                    </m:sSub>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oMath>
                </a14:m>
                <a:r>
                  <a:rPr lang="fr-FR" dirty="0" smtClean="0"/>
                  <a:t>. The DC gain of </a:t>
                </a:r>
                <a14:m>
                  <m:oMath xmlns:m="http://schemas.openxmlformats.org/officeDocument/2006/math">
                    <m:sSub>
                      <m:sSubPr>
                        <m:ctrlPr>
                          <a:rPr lang="fr-FR" i="1">
                            <a:solidFill>
                              <a:schemeClr val="bg1"/>
                            </a:solidFill>
                            <a:latin typeface="Cambria Math" panose="02040503050406030204" pitchFamily="18" charset="0"/>
                            <a:ea typeface="Cambria Math" panose="02040503050406030204" pitchFamily="18" charset="0"/>
                          </a:rPr>
                        </m:ctrlPr>
                      </m:sSubPr>
                      <m:e>
                        <m:r>
                          <a:rPr lang="fr-FR" i="1">
                            <a:solidFill>
                              <a:schemeClr val="bg1"/>
                            </a:solidFill>
                            <a:latin typeface="Cambria Math" panose="02040503050406030204" pitchFamily="18" charset="0"/>
                            <a:ea typeface="Cambria Math" panose="02040503050406030204" pitchFamily="18" charset="0"/>
                          </a:rPr>
                          <m:t>𝐺</m:t>
                        </m:r>
                      </m:e>
                      <m:sub>
                        <m:r>
                          <a:rPr lang="fr-FR" i="1">
                            <a:solidFill>
                              <a:schemeClr val="bg1"/>
                            </a:solidFill>
                            <a:latin typeface="Cambria Math" panose="02040503050406030204" pitchFamily="18" charset="0"/>
                            <a:ea typeface="Cambria Math" panose="02040503050406030204" pitchFamily="18" charset="0"/>
                          </a:rPr>
                          <m:t>2</m:t>
                        </m:r>
                      </m:sub>
                    </m:sSub>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oMath>
                </a14:m>
                <a:r>
                  <a:rPr lang="fr-FR" dirty="0" smtClean="0"/>
                  <a:t> </a:t>
                </a:r>
                <a:r>
                  <a:rPr lang="fr-FR" dirty="0" err="1" smtClean="0"/>
                  <a:t>is</a:t>
                </a:r>
                <a:r>
                  <a:rPr lang="fr-FR" dirty="0" smtClean="0"/>
                  <a:t> </a:t>
                </a:r>
                <a:r>
                  <a:rPr lang="fr-FR" dirty="0" err="1" smtClean="0"/>
                  <a:t>infinite</a:t>
                </a:r>
                <a:r>
                  <a:rPr lang="fr-FR" dirty="0" smtClean="0"/>
                  <a:t> in </a:t>
                </a:r>
                <a:r>
                  <a:rPr lang="fr-FR" dirty="0" err="1" smtClean="0"/>
                  <a:t>this</a:t>
                </a:r>
                <a:r>
                  <a:rPr lang="fr-FR" dirty="0" smtClean="0"/>
                  <a:t> </a:t>
                </a:r>
                <a:r>
                  <a:rPr lang="fr-FR" dirty="0" err="1" smtClean="0"/>
                  <a:t>example</a:t>
                </a:r>
                <a:r>
                  <a:rPr lang="fr-FR" dirty="0" smtClean="0"/>
                  <a:t>.</a:t>
                </a:r>
                <a:endParaRPr lang="fr-FR" dirty="0"/>
              </a:p>
              <a:p>
                <a:endParaRPr lang="fr-FR" dirty="0"/>
              </a:p>
              <a:p>
                <a:endParaRPr lang="fr-FR" dirty="0"/>
              </a:p>
            </p:txBody>
          </p:sp>
        </mc:Choice>
        <mc:Fallback>
          <p:sp>
            <p:nvSpPr>
              <p:cNvPr id="3" name="Espace réservé du texte 2"/>
              <p:cNvSpPr>
                <a:spLocks noGrp="1" noRot="1" noChangeAspect="1" noMove="1" noResize="1" noEditPoints="1" noAdjustHandles="1" noChangeArrowheads="1" noChangeShapeType="1" noTextEdit="1"/>
              </p:cNvSpPr>
              <p:nvPr>
                <p:ph type="body" idx="1"/>
              </p:nvPr>
            </p:nvSpPr>
            <p:spPr>
              <a:xfrm>
                <a:off x="632528" y="508220"/>
                <a:ext cx="10380027" cy="6007874"/>
              </a:xfrm>
              <a:blipFill>
                <a:blip r:embed="rId2"/>
                <a:stretch>
                  <a:fillRect l="-528" t="-507"/>
                </a:stretch>
              </a:blipFill>
            </p:spPr>
            <p:txBody>
              <a:bodyPr/>
              <a:lstStyle/>
              <a:p>
                <a:r>
                  <a:rPr lang="fr-FR">
                    <a:noFill/>
                  </a:rPr>
                  <a:t> </a:t>
                </a:r>
              </a:p>
            </p:txBody>
          </p:sp>
        </mc:Fallback>
      </mc:AlternateContent>
      <p:pic>
        <p:nvPicPr>
          <p:cNvPr id="6" name="Image 5"/>
          <p:cNvPicPr/>
          <p:nvPr/>
        </p:nvPicPr>
        <p:blipFill>
          <a:blip r:embed="rId3"/>
          <a:stretch>
            <a:fillRect/>
          </a:stretch>
        </p:blipFill>
        <p:spPr>
          <a:xfrm>
            <a:off x="2991863" y="1652987"/>
            <a:ext cx="5760720" cy="2018665"/>
          </a:xfrm>
          <a:prstGeom prst="rect">
            <a:avLst/>
          </a:prstGeom>
        </p:spPr>
      </p:pic>
    </p:spTree>
    <p:extLst>
      <p:ext uri="{BB962C8B-B14F-4D97-AF65-F5344CB8AC3E}">
        <p14:creationId xmlns:p14="http://schemas.microsoft.com/office/powerpoint/2010/main" val="96507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65407" y="359028"/>
            <a:ext cx="4654955" cy="1507067"/>
          </a:xfrm>
        </p:spPr>
        <p:txBody>
          <a:bodyPr/>
          <a:lstStyle/>
          <a:p>
            <a:r>
              <a:rPr lang="fr-FR" dirty="0" smtClean="0"/>
              <a:t>introduction</a:t>
            </a:r>
            <a:endParaRPr lang="fr-FR" dirty="0"/>
          </a:p>
        </p:txBody>
      </p:sp>
      <p:sp>
        <p:nvSpPr>
          <p:cNvPr id="3" name="Espace réservé du contenu 2"/>
          <p:cNvSpPr>
            <a:spLocks noGrp="1"/>
          </p:cNvSpPr>
          <p:nvPr>
            <p:ph idx="1"/>
          </p:nvPr>
        </p:nvSpPr>
        <p:spPr>
          <a:xfrm>
            <a:off x="1517590" y="1820119"/>
            <a:ext cx="8534400" cy="3615267"/>
          </a:xfrm>
        </p:spPr>
        <p:txBody>
          <a:bodyPr/>
          <a:lstStyle/>
          <a:p>
            <a:pPr marL="0" indent="0">
              <a:buNone/>
            </a:pPr>
            <a:r>
              <a:rPr lang="en-US" dirty="0"/>
              <a:t>In this lesson, you will learn the following : </a:t>
            </a:r>
            <a:endParaRPr lang="en-US" dirty="0" smtClean="0"/>
          </a:p>
          <a:p>
            <a:r>
              <a:rPr lang="en-US" dirty="0" smtClean="0"/>
              <a:t>How </a:t>
            </a:r>
            <a:r>
              <a:rPr lang="en-US" dirty="0"/>
              <a:t>to find the steady-state error for a unity feedback system </a:t>
            </a:r>
            <a:endParaRPr lang="en-US" dirty="0" smtClean="0"/>
          </a:p>
          <a:p>
            <a:r>
              <a:rPr lang="en-US" dirty="0" smtClean="0"/>
              <a:t>How </a:t>
            </a:r>
            <a:r>
              <a:rPr lang="en-US" dirty="0"/>
              <a:t>to specify a system’s steady-state error performance </a:t>
            </a:r>
            <a:endParaRPr lang="en-US" dirty="0" smtClean="0"/>
          </a:p>
          <a:p>
            <a:r>
              <a:rPr lang="en-US" dirty="0" smtClean="0"/>
              <a:t>How </a:t>
            </a:r>
            <a:r>
              <a:rPr lang="en-US" dirty="0"/>
              <a:t>to design system parameters to meet steady-state error performance specifications</a:t>
            </a:r>
            <a:endParaRPr lang="fr-FR" dirty="0"/>
          </a:p>
        </p:txBody>
      </p:sp>
    </p:spTree>
    <p:extLst>
      <p:ext uri="{BB962C8B-B14F-4D97-AF65-F5344CB8AC3E}">
        <p14:creationId xmlns:p14="http://schemas.microsoft.com/office/powerpoint/2010/main" val="253843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89184" y="177556"/>
            <a:ext cx="6258048" cy="1073525"/>
          </a:xfrm>
        </p:spPr>
        <p:txBody>
          <a:bodyPr/>
          <a:lstStyle/>
          <a:p>
            <a:r>
              <a:rPr lang="fr-FR" dirty="0" err="1"/>
              <a:t>example</a:t>
            </a:r>
            <a:r>
              <a:rPr lang="fr-FR" dirty="0"/>
              <a:t> of </a:t>
            </a:r>
            <a:r>
              <a:rPr lang="fr-FR" dirty="0" err="1" smtClean="0"/>
              <a:t>response</a:t>
            </a:r>
            <a:endParaRPr lang="fr-FR" dirty="0"/>
          </a:p>
        </p:txBody>
      </p:sp>
      <p:sp>
        <p:nvSpPr>
          <p:cNvPr id="3" name="Espace réservé du texte 2"/>
          <p:cNvSpPr>
            <a:spLocks noGrp="1"/>
          </p:cNvSpPr>
          <p:nvPr>
            <p:ph type="body" idx="1"/>
          </p:nvPr>
        </p:nvSpPr>
        <p:spPr>
          <a:xfrm>
            <a:off x="1567748" y="5456499"/>
            <a:ext cx="8534400" cy="1083197"/>
          </a:xfrm>
        </p:spPr>
        <p:txBody>
          <a:bodyPr/>
          <a:lstStyle/>
          <a:p>
            <a:pPr marL="285750" indent="-285750">
              <a:buFont typeface="Arial" panose="020B0604020202020204" pitchFamily="34" charset="0"/>
              <a:buChar char="•"/>
            </a:pPr>
            <a:r>
              <a:rPr lang="en-US" dirty="0"/>
              <a:t>The transient response for elevator can be considered as overdamped </a:t>
            </a:r>
            <a:endParaRPr lang="en-US" dirty="0" smtClean="0"/>
          </a:p>
          <a:p>
            <a:pPr marL="285750" indent="-285750">
              <a:buFont typeface="Arial" panose="020B0604020202020204" pitchFamily="34" charset="0"/>
              <a:buChar char="•"/>
            </a:pPr>
            <a:r>
              <a:rPr lang="en-US" dirty="0" smtClean="0"/>
              <a:t> </a:t>
            </a:r>
            <a:r>
              <a:rPr lang="en-US" dirty="0"/>
              <a:t>The system is stable but has steady-state error!</a:t>
            </a:r>
            <a:endParaRPr lang="fr-FR" dirty="0"/>
          </a:p>
        </p:txBody>
      </p:sp>
      <p:pic>
        <p:nvPicPr>
          <p:cNvPr id="4" name="Image 3"/>
          <p:cNvPicPr>
            <a:picLocks noChangeAspect="1"/>
          </p:cNvPicPr>
          <p:nvPr/>
        </p:nvPicPr>
        <p:blipFill>
          <a:blip r:embed="rId2"/>
          <a:stretch>
            <a:fillRect/>
          </a:stretch>
        </p:blipFill>
        <p:spPr>
          <a:xfrm>
            <a:off x="2411681" y="1676156"/>
            <a:ext cx="7041866" cy="3564282"/>
          </a:xfrm>
          <a:prstGeom prst="rect">
            <a:avLst/>
          </a:prstGeom>
        </p:spPr>
      </p:pic>
    </p:spTree>
    <p:extLst>
      <p:ext uri="{BB962C8B-B14F-4D97-AF65-F5344CB8AC3E}">
        <p14:creationId xmlns:p14="http://schemas.microsoft.com/office/powerpoint/2010/main" val="85891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idx="1"/>
          </p:nvPr>
        </p:nvSpPr>
        <p:spPr>
          <a:xfrm>
            <a:off x="423371" y="3121306"/>
            <a:ext cx="11228745" cy="920870"/>
          </a:xfrm>
        </p:spPr>
        <p:txBody>
          <a:bodyPr>
            <a:normAutofit fontScale="92500" lnSpcReduction="20000"/>
          </a:bodyPr>
          <a:lstStyle/>
          <a:p>
            <a:r>
              <a:rPr lang="en-US" dirty="0"/>
              <a:t>We can find the steady state errors only for the unity feedback systems. So, we have to convert the non-unity feedback system into unity feedback system. For this, include one unity positive feedback path and one unity negative feedback path in the above block diagram. The new block diagram looks like as shown below</a:t>
            </a:r>
            <a:endParaRPr lang="fr-FR" dirty="0"/>
          </a:p>
        </p:txBody>
      </p:sp>
      <p:sp>
        <p:nvSpPr>
          <p:cNvPr id="2" name="Rectangle 1"/>
          <p:cNvSpPr/>
          <p:nvPr/>
        </p:nvSpPr>
        <p:spPr>
          <a:xfrm>
            <a:off x="423371" y="28920"/>
            <a:ext cx="11427855" cy="923330"/>
          </a:xfrm>
          <a:prstGeom prst="rect">
            <a:avLst/>
          </a:prstGeom>
        </p:spPr>
        <p:txBody>
          <a:bodyPr wrap="square">
            <a:spAutoFit/>
          </a:bodyPr>
          <a:lstStyle/>
          <a:p>
            <a:r>
              <a:rPr lang="fr-FR" b="1" dirty="0" err="1" smtClean="0">
                <a:solidFill>
                  <a:schemeClr val="bg1"/>
                </a:solidFill>
              </a:rPr>
              <a:t>SteadyState</a:t>
            </a:r>
            <a:r>
              <a:rPr lang="fr-FR" b="1" dirty="0" smtClean="0">
                <a:solidFill>
                  <a:schemeClr val="bg1"/>
                </a:solidFill>
              </a:rPr>
              <a:t> </a:t>
            </a:r>
            <a:r>
              <a:rPr lang="fr-FR" b="1" dirty="0" err="1" smtClean="0">
                <a:solidFill>
                  <a:schemeClr val="bg1"/>
                </a:solidFill>
              </a:rPr>
              <a:t>Errorsfor</a:t>
            </a:r>
            <a:r>
              <a:rPr lang="fr-FR" b="1" dirty="0" smtClean="0">
                <a:solidFill>
                  <a:schemeClr val="bg1"/>
                </a:solidFill>
              </a:rPr>
              <a:t> Non-</a:t>
            </a:r>
            <a:r>
              <a:rPr lang="fr-FR" b="1" dirty="0" err="1" smtClean="0">
                <a:solidFill>
                  <a:schemeClr val="bg1"/>
                </a:solidFill>
              </a:rPr>
              <a:t>Unity</a:t>
            </a:r>
            <a:r>
              <a:rPr lang="fr-FR" b="1" dirty="0" smtClean="0">
                <a:solidFill>
                  <a:schemeClr val="bg1"/>
                </a:solidFill>
              </a:rPr>
              <a:t> Feedback </a:t>
            </a:r>
            <a:r>
              <a:rPr lang="fr-FR" b="1" dirty="0" err="1" smtClean="0">
                <a:solidFill>
                  <a:schemeClr val="bg1"/>
                </a:solidFill>
              </a:rPr>
              <a:t>Systems</a:t>
            </a:r>
            <a:r>
              <a:rPr lang="fr-FR" b="1" dirty="0" smtClean="0">
                <a:solidFill>
                  <a:schemeClr val="bg1"/>
                </a:solidFill>
              </a:rPr>
              <a:t> </a:t>
            </a:r>
          </a:p>
          <a:p>
            <a:r>
              <a:rPr lang="en-US" dirty="0" smtClean="0"/>
              <a:t>Consider </a:t>
            </a:r>
            <a:r>
              <a:rPr lang="en-US" dirty="0"/>
              <a:t>the following block diagram of closed loop control system, which is having non unity negative feedback.</a:t>
            </a:r>
            <a:endParaRPr lang="fr-FR" dirty="0"/>
          </a:p>
        </p:txBody>
      </p:sp>
      <p:pic>
        <p:nvPicPr>
          <p:cNvPr id="3" name="Image 2"/>
          <p:cNvPicPr>
            <a:picLocks noChangeAspect="1"/>
          </p:cNvPicPr>
          <p:nvPr/>
        </p:nvPicPr>
        <p:blipFill>
          <a:blip r:embed="rId2"/>
          <a:stretch>
            <a:fillRect/>
          </a:stretch>
        </p:blipFill>
        <p:spPr>
          <a:xfrm>
            <a:off x="4519736" y="911724"/>
            <a:ext cx="4414709" cy="2090357"/>
          </a:xfrm>
          <a:prstGeom prst="rect">
            <a:avLst/>
          </a:prstGeom>
        </p:spPr>
      </p:pic>
      <p:pic>
        <p:nvPicPr>
          <p:cNvPr id="4" name="Image 3"/>
          <p:cNvPicPr>
            <a:picLocks noChangeAspect="1"/>
          </p:cNvPicPr>
          <p:nvPr/>
        </p:nvPicPr>
        <p:blipFill>
          <a:blip r:embed="rId3"/>
          <a:stretch>
            <a:fillRect/>
          </a:stretch>
        </p:blipFill>
        <p:spPr>
          <a:xfrm>
            <a:off x="5539676" y="3947871"/>
            <a:ext cx="5439347" cy="1551765"/>
          </a:xfrm>
          <a:prstGeom prst="rect">
            <a:avLst/>
          </a:prstGeom>
        </p:spPr>
      </p:pic>
      <p:sp>
        <p:nvSpPr>
          <p:cNvPr id="5" name="Rectangle 4"/>
          <p:cNvSpPr/>
          <p:nvPr/>
        </p:nvSpPr>
        <p:spPr>
          <a:xfrm>
            <a:off x="4566012" y="5673257"/>
            <a:ext cx="7386677" cy="646331"/>
          </a:xfrm>
          <a:prstGeom prst="rect">
            <a:avLst/>
          </a:prstGeom>
        </p:spPr>
        <p:txBody>
          <a:bodyPr wrap="square">
            <a:spAutoFit/>
          </a:bodyPr>
          <a:lstStyle/>
          <a:p>
            <a:r>
              <a:rPr lang="en-US" dirty="0"/>
              <a:t>Simplify the above block diagram by keeping the unity negative feedback as it is. The following is the simplified block diagram</a:t>
            </a:r>
            <a:endParaRPr lang="fr-FR" dirty="0"/>
          </a:p>
        </p:txBody>
      </p:sp>
      <p:pic>
        <p:nvPicPr>
          <p:cNvPr id="6" name="Image 5"/>
          <p:cNvPicPr>
            <a:picLocks noChangeAspect="1"/>
          </p:cNvPicPr>
          <p:nvPr/>
        </p:nvPicPr>
        <p:blipFill>
          <a:blip r:embed="rId4"/>
          <a:stretch>
            <a:fillRect/>
          </a:stretch>
        </p:blipFill>
        <p:spPr>
          <a:xfrm>
            <a:off x="653305" y="4094748"/>
            <a:ext cx="3758078" cy="2116484"/>
          </a:xfrm>
          <a:prstGeom prst="rect">
            <a:avLst/>
          </a:prstGeom>
        </p:spPr>
      </p:pic>
      <p:sp>
        <p:nvSpPr>
          <p:cNvPr id="7" name="Rectangle 6"/>
          <p:cNvSpPr/>
          <p:nvPr/>
        </p:nvSpPr>
        <p:spPr>
          <a:xfrm>
            <a:off x="89527" y="6278722"/>
            <a:ext cx="12095542" cy="646331"/>
          </a:xfrm>
          <a:prstGeom prst="rect">
            <a:avLst/>
          </a:prstGeom>
        </p:spPr>
        <p:txBody>
          <a:bodyPr wrap="square">
            <a:spAutoFit/>
          </a:bodyPr>
          <a:lstStyle/>
          <a:p>
            <a:r>
              <a:rPr lang="en-US" dirty="0"/>
              <a:t>You can </a:t>
            </a:r>
            <a:r>
              <a:rPr lang="en-US" dirty="0" smtClean="0"/>
              <a:t>calculate </a:t>
            </a:r>
            <a:r>
              <a:rPr lang="en-US" dirty="0"/>
              <a:t>the steady state errors by using steady state error formula given for the unity negative feedback </a:t>
            </a:r>
            <a:r>
              <a:rPr lang="en-US" dirty="0" smtClean="0"/>
              <a:t>systems.</a:t>
            </a:r>
            <a:endParaRPr lang="fr-FR" dirty="0"/>
          </a:p>
        </p:txBody>
      </p:sp>
    </p:spTree>
    <p:extLst>
      <p:ext uri="{BB962C8B-B14F-4D97-AF65-F5344CB8AC3E}">
        <p14:creationId xmlns:p14="http://schemas.microsoft.com/office/powerpoint/2010/main" val="3140146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a:spLocks noChangeArrowheads="1"/>
              </p:cNvSpPr>
              <p:nvPr/>
            </p:nvSpPr>
            <p:spPr bwMode="auto">
              <a:xfrm>
                <a:off x="440231" y="3589590"/>
                <a:ext cx="11344655" cy="11773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104306" tIns="434470" rIns="104306" bIns="0">
                <a:spAutoFit/>
              </a:bodyPr>
              <a:lstStyle>
                <a:lvl1pPr defTabSz="1042988">
                  <a:tabLst>
                    <a:tab pos="1130300" algn="r"/>
                    <a:tab pos="6367463" algn="r"/>
                  </a:tabLst>
                  <a:defRPr sz="2400">
                    <a:solidFill>
                      <a:schemeClr val="tx1"/>
                    </a:solidFill>
                    <a:latin typeface="Times New Roman" panose="02020603050405020304" pitchFamily="18" charset="0"/>
                  </a:defRPr>
                </a:lvl1pPr>
                <a:lvl2pPr marL="522288" defTabSz="1042988">
                  <a:tabLst>
                    <a:tab pos="1130300" algn="r"/>
                    <a:tab pos="6367463" algn="r"/>
                  </a:tabLst>
                  <a:defRPr sz="2400">
                    <a:solidFill>
                      <a:schemeClr val="tx1"/>
                    </a:solidFill>
                    <a:latin typeface="Times New Roman" panose="02020603050405020304" pitchFamily="18" charset="0"/>
                  </a:defRPr>
                </a:lvl2pPr>
                <a:lvl3pPr marL="1042988" defTabSz="1042988">
                  <a:tabLst>
                    <a:tab pos="1130300" algn="r"/>
                    <a:tab pos="6367463" algn="r"/>
                  </a:tabLst>
                  <a:defRPr sz="2400">
                    <a:solidFill>
                      <a:schemeClr val="tx1"/>
                    </a:solidFill>
                    <a:latin typeface="Times New Roman" panose="02020603050405020304" pitchFamily="18" charset="0"/>
                  </a:defRPr>
                </a:lvl3pPr>
                <a:lvl4pPr marL="1565275" defTabSz="1042988">
                  <a:tabLst>
                    <a:tab pos="1130300" algn="r"/>
                    <a:tab pos="6367463" algn="r"/>
                  </a:tabLst>
                  <a:defRPr sz="2400">
                    <a:solidFill>
                      <a:schemeClr val="tx1"/>
                    </a:solidFill>
                    <a:latin typeface="Times New Roman" panose="02020603050405020304" pitchFamily="18" charset="0"/>
                  </a:defRPr>
                </a:lvl4pPr>
                <a:lvl5pPr marL="2085975" defTabSz="1042988">
                  <a:tabLst>
                    <a:tab pos="1130300" algn="r"/>
                    <a:tab pos="6367463" algn="r"/>
                  </a:tabLst>
                  <a:defRPr sz="2400">
                    <a:solidFill>
                      <a:schemeClr val="tx1"/>
                    </a:solidFill>
                    <a:latin typeface="Times New Roman" panose="02020603050405020304" pitchFamily="18" charset="0"/>
                  </a:defRPr>
                </a:lvl5pPr>
                <a:lvl6pPr marL="2543175" defTabSz="1042988" fontAlgn="base">
                  <a:spcBef>
                    <a:spcPct val="0"/>
                  </a:spcBef>
                  <a:spcAft>
                    <a:spcPct val="0"/>
                  </a:spcAft>
                  <a:tabLst>
                    <a:tab pos="1130300" algn="r"/>
                    <a:tab pos="6367463" algn="r"/>
                  </a:tabLst>
                  <a:defRPr sz="2400">
                    <a:solidFill>
                      <a:schemeClr val="tx1"/>
                    </a:solidFill>
                    <a:latin typeface="Times New Roman" panose="02020603050405020304" pitchFamily="18" charset="0"/>
                  </a:defRPr>
                </a:lvl6pPr>
                <a:lvl7pPr marL="3000375" defTabSz="1042988" fontAlgn="base">
                  <a:spcBef>
                    <a:spcPct val="0"/>
                  </a:spcBef>
                  <a:spcAft>
                    <a:spcPct val="0"/>
                  </a:spcAft>
                  <a:tabLst>
                    <a:tab pos="1130300" algn="r"/>
                    <a:tab pos="6367463" algn="r"/>
                  </a:tabLst>
                  <a:defRPr sz="2400">
                    <a:solidFill>
                      <a:schemeClr val="tx1"/>
                    </a:solidFill>
                    <a:latin typeface="Times New Roman" panose="02020603050405020304" pitchFamily="18" charset="0"/>
                  </a:defRPr>
                </a:lvl7pPr>
                <a:lvl8pPr marL="3457575" defTabSz="1042988" fontAlgn="base">
                  <a:spcBef>
                    <a:spcPct val="0"/>
                  </a:spcBef>
                  <a:spcAft>
                    <a:spcPct val="0"/>
                  </a:spcAft>
                  <a:tabLst>
                    <a:tab pos="1130300" algn="r"/>
                    <a:tab pos="6367463" algn="r"/>
                  </a:tabLst>
                  <a:defRPr sz="2400">
                    <a:solidFill>
                      <a:schemeClr val="tx1"/>
                    </a:solidFill>
                    <a:latin typeface="Times New Roman" panose="02020603050405020304" pitchFamily="18" charset="0"/>
                  </a:defRPr>
                </a:lvl8pPr>
                <a:lvl9pPr marL="3914775" defTabSz="1042988" fontAlgn="base">
                  <a:spcBef>
                    <a:spcPct val="0"/>
                  </a:spcBef>
                  <a:spcAft>
                    <a:spcPct val="0"/>
                  </a:spcAft>
                  <a:tabLst>
                    <a:tab pos="1130300" algn="r"/>
                    <a:tab pos="6367463" algn="r"/>
                  </a:tabLst>
                  <a:defRPr sz="2400">
                    <a:solidFill>
                      <a:schemeClr val="tx1"/>
                    </a:solidFill>
                    <a:latin typeface="Times New Roman" panose="02020603050405020304" pitchFamily="18" charset="0"/>
                  </a:defRPr>
                </a:lvl9pPr>
              </a:lstStyle>
              <a:p>
                <a:pPr>
                  <a:defRPr/>
                </a:pPr>
                <a:r>
                  <a:rPr lang="en-US" dirty="0" smtClean="0"/>
                  <a:t>Error can be written as:</a:t>
                </a:r>
              </a:p>
              <a:p>
                <a:pPr>
                  <a:defRPr/>
                </a:pPr>
                <a:r>
                  <a:rPr lang="en-US" dirty="0"/>
                  <a:t>	</a:t>
                </a:r>
                <a:r>
                  <a:rPr lang="en-US" dirty="0" smtClean="0"/>
                  <a:t> </a:t>
                </a:r>
                <a14:m>
                  <m:oMath xmlns:m="http://schemas.openxmlformats.org/officeDocument/2006/math">
                    <m:r>
                      <a:rPr lang="fr-FR" i="1">
                        <a:latin typeface="Cambria Math" panose="02040503050406030204" pitchFamily="18" charset="0"/>
                        <a:ea typeface="Cambria Math" panose="02040503050406030204" pitchFamily="18" charset="0"/>
                      </a:rPr>
                      <m:t>𝐸</m:t>
                    </m:r>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𝑝</m:t>
                        </m:r>
                      </m:e>
                    </m:d>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𝑅</m:t>
                    </m:r>
                    <m:d>
                      <m:dPr>
                        <m:ctrlPr>
                          <a:rPr lang="fr-FR" b="0" i="1" smtClean="0">
                            <a:latin typeface="Cambria Math" panose="02040503050406030204" pitchFamily="18" charset="0"/>
                            <a:ea typeface="Cambria Math" panose="02040503050406030204" pitchFamily="18" charset="0"/>
                          </a:rPr>
                        </m:ctrlPr>
                      </m:dPr>
                      <m:e>
                        <m:r>
                          <a:rPr lang="fr-FR" b="0" i="1" smtClean="0">
                            <a:latin typeface="Cambria Math" panose="02040503050406030204" pitchFamily="18" charset="0"/>
                            <a:ea typeface="Cambria Math" panose="02040503050406030204" pitchFamily="18" charset="0"/>
                          </a:rPr>
                          <m:t>𝑝</m:t>
                        </m:r>
                      </m:e>
                    </m:d>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𝐶</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𝑝</m:t>
                    </m:r>
                    <m:r>
                      <a:rPr lang="fr-FR" b="0" i="1" smtClean="0">
                        <a:latin typeface="Cambria Math" panose="02040503050406030204" pitchFamily="18" charset="0"/>
                        <a:ea typeface="Cambria Math" panose="02040503050406030204" pitchFamily="18" charset="0"/>
                      </a:rPr>
                      <m:t>) </m:t>
                    </m:r>
                  </m:oMath>
                </a14:m>
                <a:r>
                  <a:rPr lang="fr-FR" i="1" dirty="0" smtClean="0">
                    <a:cs typeface="Times New Roman" panose="02020603050405020304" pitchFamily="18" charset="0"/>
                  </a:rPr>
                  <a:t>	</a:t>
                </a:r>
                <a:endParaRPr lang="fr-FR" dirty="0" smtClean="0"/>
              </a:p>
            </p:txBody>
          </p:sp>
        </mc:Choice>
        <mc:Fallback xmlns="">
          <p:sp>
            <p:nvSpPr>
              <p:cNvPr id="10" name="Rectangle 2"/>
              <p:cNvSpPr>
                <a:spLocks noRot="1" noChangeAspect="1" noMove="1" noResize="1" noEditPoints="1" noAdjustHandles="1" noChangeArrowheads="1" noChangeShapeType="1" noTextEdit="1"/>
              </p:cNvSpPr>
              <p:nvPr/>
            </p:nvSpPr>
            <p:spPr bwMode="auto">
              <a:xfrm>
                <a:off x="440231" y="3589590"/>
                <a:ext cx="11344655" cy="1177377"/>
              </a:xfrm>
              <a:prstGeom prst="rect">
                <a:avLst/>
              </a:prstGeom>
              <a:blipFill>
                <a:blip r:embed="rId2"/>
                <a:stretch>
                  <a:fillRect l="-699" b="-108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mc:Fallback>
      </mc:AlternateContent>
      <p:sp>
        <p:nvSpPr>
          <p:cNvPr id="11" name="Titre 1"/>
          <p:cNvSpPr>
            <a:spLocks noGrp="1"/>
          </p:cNvSpPr>
          <p:nvPr>
            <p:ph type="title"/>
          </p:nvPr>
        </p:nvSpPr>
        <p:spPr>
          <a:xfrm>
            <a:off x="1763712" y="42525"/>
            <a:ext cx="8534401" cy="798025"/>
          </a:xfrm>
        </p:spPr>
        <p:txBody>
          <a:bodyPr/>
          <a:lstStyle/>
          <a:p>
            <a:r>
              <a:rPr lang="fr-FR" dirty="0"/>
              <a:t>Introduction </a:t>
            </a:r>
            <a:r>
              <a:rPr lang="fr-FR" dirty="0" smtClean="0"/>
              <a:t>:</a:t>
            </a:r>
            <a:endParaRPr lang="fr-FR" dirty="0"/>
          </a:p>
        </p:txBody>
      </p:sp>
      <mc:AlternateContent xmlns:mc="http://schemas.openxmlformats.org/markup-compatibility/2006">
        <mc:Choice xmlns:a14="http://schemas.microsoft.com/office/drawing/2010/main" Requires="a14">
          <p:sp>
            <p:nvSpPr>
              <p:cNvPr id="12" name="Rectangle 11"/>
              <p:cNvSpPr/>
              <p:nvPr/>
            </p:nvSpPr>
            <p:spPr>
              <a:xfrm>
                <a:off x="358584" y="3193844"/>
                <a:ext cx="11251842" cy="1352358"/>
              </a:xfrm>
              <a:prstGeom prst="rect">
                <a:avLst/>
              </a:prstGeom>
            </p:spPr>
            <p:txBody>
              <a:bodyPr wrap="square">
                <a:spAutoFit/>
              </a:bodyPr>
              <a:lstStyle/>
              <a:p>
                <a:pPr algn="just">
                  <a:spcBef>
                    <a:spcPct val="0"/>
                  </a:spcBef>
                </a:pPr>
                <a:r>
                  <a:rPr lang="fr-FR" sz="2400" dirty="0" smtClean="0">
                    <a:solidFill>
                      <a:schemeClr val="bg1"/>
                    </a:solidFill>
                  </a:rPr>
                  <a:t>Steady</a:t>
                </a:r>
                <a:r>
                  <a:rPr lang="fr-FR" sz="2400" dirty="0" smtClean="0">
                    <a:solidFill>
                      <a:schemeClr val="bg1"/>
                    </a:solidFill>
                  </a:rPr>
                  <a:t> state </a:t>
                </a:r>
                <a:r>
                  <a:rPr lang="fr-FR" sz="2400" dirty="0" err="1" smtClean="0">
                    <a:solidFill>
                      <a:schemeClr val="bg1"/>
                    </a:solidFill>
                  </a:rPr>
                  <a:t>error</a:t>
                </a:r>
                <a:r>
                  <a:rPr lang="fr-FR" sz="2400" dirty="0" smtClean="0">
                    <a:solidFill>
                      <a:schemeClr val="bg1"/>
                    </a:solidFill>
                  </a:rPr>
                  <a:t> </a:t>
                </a:r>
                <a:r>
                  <a:rPr lang="fr-FR" sz="2400" dirty="0"/>
                  <a:t>e</a:t>
                </a:r>
                <a:r>
                  <a:rPr lang="fr-FR" sz="2400" dirty="0" smtClean="0"/>
                  <a:t>(∞)</a:t>
                </a:r>
                <a:r>
                  <a:rPr lang="fr-FR" sz="2400" dirty="0" smtClean="0">
                    <a:solidFill>
                      <a:schemeClr val="bg1"/>
                    </a:solidFill>
                  </a:rPr>
                  <a:t> : </a:t>
                </a:r>
                <a:r>
                  <a:rPr lang="fr-FR" sz="2400" dirty="0" err="1" smtClean="0">
                    <a:solidFill>
                      <a:schemeClr val="bg1"/>
                    </a:solidFill>
                  </a:rPr>
                  <a:t>is</a:t>
                </a:r>
                <a:r>
                  <a:rPr lang="fr-FR" sz="2400" dirty="0" smtClean="0">
                    <a:solidFill>
                      <a:schemeClr val="bg1"/>
                    </a:solidFill>
                  </a:rPr>
                  <a:t> the </a:t>
                </a:r>
                <a:r>
                  <a:rPr lang="fr-FR" sz="2400" dirty="0" err="1" smtClean="0">
                    <a:solidFill>
                      <a:schemeClr val="bg1"/>
                    </a:solidFill>
                  </a:rPr>
                  <a:t>difference</a:t>
                </a:r>
                <a:r>
                  <a:rPr lang="fr-FR" sz="2400" dirty="0" smtClean="0">
                    <a:solidFill>
                      <a:schemeClr val="bg1"/>
                    </a:solidFill>
                  </a:rPr>
                  <a:t> </a:t>
                </a:r>
                <a:r>
                  <a:rPr lang="fr-FR" sz="2400" dirty="0" err="1" smtClean="0">
                    <a:solidFill>
                      <a:schemeClr val="bg1"/>
                    </a:solidFill>
                  </a:rPr>
                  <a:t>between</a:t>
                </a:r>
                <a:r>
                  <a:rPr lang="fr-FR" sz="2400" dirty="0" smtClean="0">
                    <a:solidFill>
                      <a:schemeClr val="bg1"/>
                    </a:solidFill>
                  </a:rPr>
                  <a:t> the input </a:t>
                </a:r>
                <a:r>
                  <a:rPr lang="fr-FR" sz="2400" dirty="0">
                    <a:solidFill>
                      <a:schemeClr val="bg1"/>
                    </a:solidFill>
                  </a:rPr>
                  <a:t>and the output for </a:t>
                </a:r>
                <a:r>
                  <a:rPr lang="fr-FR" sz="2400" dirty="0" smtClean="0">
                    <a:solidFill>
                      <a:schemeClr val="bg1"/>
                    </a:solidFill>
                  </a:rPr>
                  <a:t>a </a:t>
                </a:r>
                <a:r>
                  <a:rPr lang="fr-FR" sz="2400" dirty="0" err="1" smtClean="0">
                    <a:solidFill>
                      <a:schemeClr val="bg1"/>
                    </a:solidFill>
                  </a:rPr>
                  <a:t>prescribed</a:t>
                </a:r>
                <a:r>
                  <a:rPr lang="fr-FR" sz="2400" dirty="0" smtClean="0">
                    <a:solidFill>
                      <a:schemeClr val="bg1"/>
                    </a:solidFill>
                  </a:rPr>
                  <a:t> test input as t 	∞</a:t>
                </a:r>
                <a:r>
                  <a:rPr lang="fr-FR" sz="2400" dirty="0" smtClean="0">
                    <a:solidFill>
                      <a:schemeClr val="bg1"/>
                    </a:solidFill>
                  </a:rPr>
                  <a:t>. </a:t>
                </a:r>
                <a14:m>
                  <m:oMath xmlns:m="http://schemas.openxmlformats.org/officeDocument/2006/math">
                    <m:limLow>
                      <m:limLowPr>
                        <m:ctrlPr>
                          <a:rPr lang="en-US" sz="2400" i="1">
                            <a:latin typeface="Cambria Math" panose="02040503050406030204" pitchFamily="18" charset="0"/>
                            <a:ea typeface="Cambria Math" panose="02040503050406030204" pitchFamily="18" charset="0"/>
                          </a:rPr>
                        </m:ctrlPr>
                      </m:limLowPr>
                      <m:e>
                        <m:r>
                          <m:rPr>
                            <m:sty m:val="p"/>
                          </m:rPr>
                          <a:rPr lang="en-US" sz="2400">
                            <a:latin typeface="Cambria Math" panose="02040503050406030204" pitchFamily="18" charset="0"/>
                            <a:ea typeface="Cambria Math" panose="02040503050406030204" pitchFamily="18" charset="0"/>
                          </a:rPr>
                          <m:t>lim</m:t>
                        </m:r>
                      </m:e>
                      <m:lim>
                        <m:r>
                          <a:rPr lang="fr-FR" sz="2400" b="0" i="1" smtClean="0">
                            <a:latin typeface="Cambria Math" panose="02040503050406030204" pitchFamily="18" charset="0"/>
                            <a:ea typeface="Cambria Math" panose="02040503050406030204" pitchFamily="18" charset="0"/>
                          </a:rPr>
                          <m:t>𝑡</m:t>
                        </m:r>
                        <m:r>
                          <a:rPr lang="fr-FR" sz="2400" i="1">
                            <a:latin typeface="Cambria Math" panose="02040503050406030204" pitchFamily="18" charset="0"/>
                            <a:ea typeface="Cambria Math" panose="02040503050406030204" pitchFamily="18" charset="0"/>
                          </a:rPr>
                          <m:t>→</m:t>
                        </m:r>
                        <m:r>
                          <a:rPr lang="fr-FR" sz="2400" i="1" smtClean="0">
                            <a:latin typeface="Cambria Math" panose="02040503050406030204" pitchFamily="18" charset="0"/>
                            <a:ea typeface="Cambria Math" panose="02040503050406030204" pitchFamily="18" charset="0"/>
                          </a:rPr>
                          <m:t>∞</m:t>
                        </m:r>
                      </m:lim>
                    </m:limLow>
                  </m:oMath>
                </a14:m>
                <a:r>
                  <a:rPr lang="en-US" sz="2400" dirty="0"/>
                  <a:t>e(</a:t>
                </a:r>
                <a14:m>
                  <m:oMath xmlns:m="http://schemas.openxmlformats.org/officeDocument/2006/math">
                    <m:r>
                      <m:rPr>
                        <m:sty m:val="p"/>
                      </m:rPr>
                      <a:rPr lang="en-US" sz="2400" i="1" dirty="0" smtClean="0">
                        <a:latin typeface="Cambria Math" panose="02040503050406030204" pitchFamily="18" charset="0"/>
                        <a:ea typeface="Cambria Math" panose="02040503050406030204" pitchFamily="18" charset="0"/>
                      </a:rPr>
                      <m:t>t</m:t>
                    </m:r>
                    <m:r>
                      <a:rPr lang="fr-FR"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a:latin typeface="Cambria Math" panose="02040503050406030204" pitchFamily="18" charset="0"/>
                                <a:ea typeface="Cambria Math" panose="02040503050406030204" pitchFamily="18" charset="0"/>
                              </a:rPr>
                              <m:t>lim</m:t>
                            </m:r>
                          </m:e>
                          <m:lim>
                            <m:r>
                              <a:rPr lang="fr-FR" sz="2400" b="0" i="1" smtClean="0">
                                <a:latin typeface="Cambria Math" panose="02040503050406030204" pitchFamily="18" charset="0"/>
                                <a:ea typeface="Cambria Math" panose="02040503050406030204" pitchFamily="18" charset="0"/>
                              </a:rPr>
                              <m:t>𝑡</m:t>
                            </m:r>
                            <m:r>
                              <a:rPr lang="fr-FR" sz="2400" i="1">
                                <a:latin typeface="Cambria Math" panose="02040503050406030204" pitchFamily="18" charset="0"/>
                                <a:ea typeface="Cambria Math" panose="02040503050406030204" pitchFamily="18" charset="0"/>
                              </a:rPr>
                              <m:t>→</m:t>
                            </m:r>
                            <m:r>
                              <a:rPr lang="fr-FR" sz="2400" i="1" smtClean="0">
                                <a:latin typeface="Cambria Math" panose="02040503050406030204" pitchFamily="18" charset="0"/>
                                <a:ea typeface="Cambria Math" panose="02040503050406030204" pitchFamily="18" charset="0"/>
                              </a:rPr>
                              <m:t>∞</m:t>
                            </m:r>
                          </m:lim>
                        </m:limLow>
                      </m:fName>
                      <m:e>
                        <m:r>
                          <a:rPr lang="fr-FR" sz="2400" i="1">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𝑟</m:t>
                        </m:r>
                        <m:d>
                          <m:dPr>
                            <m:ctrlPr>
                              <a:rPr lang="fr-FR" sz="2400" b="0" i="1" smtClean="0">
                                <a:latin typeface="Cambria Math" panose="02040503050406030204" pitchFamily="18" charset="0"/>
                                <a:ea typeface="Cambria Math" panose="02040503050406030204" pitchFamily="18" charset="0"/>
                              </a:rPr>
                            </m:ctrlPr>
                          </m:dPr>
                          <m:e>
                            <m:r>
                              <a:rPr lang="fr-FR" sz="2400" b="0" i="1" smtClean="0">
                                <a:latin typeface="Cambria Math" panose="02040503050406030204" pitchFamily="18" charset="0"/>
                                <a:ea typeface="Cambria Math" panose="02040503050406030204" pitchFamily="18" charset="0"/>
                              </a:rPr>
                              <m:t>𝑡</m:t>
                            </m:r>
                          </m:e>
                        </m:d>
                        <m:r>
                          <a:rPr lang="fr-FR" sz="2400" b="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𝑐</m:t>
                        </m:r>
                        <m:r>
                          <a:rPr lang="fr-FR" sz="2400" b="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𝑡</m:t>
                        </m:r>
                        <m:r>
                          <a:rPr lang="fr-FR" sz="2400" b="0" i="1" smtClean="0">
                            <a:latin typeface="Cambria Math" panose="02040503050406030204" pitchFamily="18" charset="0"/>
                            <a:ea typeface="Cambria Math" panose="02040503050406030204" pitchFamily="18" charset="0"/>
                          </a:rPr>
                          <m:t>))</m:t>
                        </m:r>
                      </m:e>
                    </m:func>
                  </m:oMath>
                </a14:m>
                <a:endParaRPr lang="fr-FR" sz="2400" dirty="0"/>
              </a:p>
              <a:p>
                <a:pPr algn="just">
                  <a:spcBef>
                    <a:spcPct val="0"/>
                  </a:spcBef>
                  <a:buFontTx/>
                  <a:buNone/>
                </a:pPr>
                <a:endParaRPr lang="fr-FR" sz="2400" dirty="0" smtClean="0">
                  <a:solidFill>
                    <a:schemeClr val="bg1"/>
                  </a:solidFill>
                </a:endParaRPr>
              </a:p>
            </p:txBody>
          </p:sp>
        </mc:Choice>
        <mc:Fallback>
          <p:sp>
            <p:nvSpPr>
              <p:cNvPr id="12" name="Rectangle 11"/>
              <p:cNvSpPr>
                <a:spLocks noRot="1" noChangeAspect="1" noMove="1" noResize="1" noEditPoints="1" noAdjustHandles="1" noChangeArrowheads="1" noChangeShapeType="1" noTextEdit="1"/>
              </p:cNvSpPr>
              <p:nvPr/>
            </p:nvSpPr>
            <p:spPr>
              <a:xfrm>
                <a:off x="358584" y="3193844"/>
                <a:ext cx="11251842" cy="1352358"/>
              </a:xfrm>
              <a:prstGeom prst="rect">
                <a:avLst/>
              </a:prstGeom>
              <a:blipFill>
                <a:blip r:embed="rId3"/>
                <a:stretch>
                  <a:fillRect l="-867" t="-3604" r="-813"/>
                </a:stretch>
              </a:blipFill>
            </p:spPr>
            <p:txBody>
              <a:bodyPr/>
              <a:lstStyle/>
              <a:p>
                <a:r>
                  <a:rPr lang="fr-FR">
                    <a:noFill/>
                  </a:rPr>
                  <a:t> </a:t>
                </a:r>
              </a:p>
            </p:txBody>
          </p:sp>
        </mc:Fallback>
      </mc:AlternateContent>
      <p:cxnSp>
        <p:nvCxnSpPr>
          <p:cNvPr id="3" name="Connecteur droit avec flèche 2"/>
          <p:cNvCxnSpPr/>
          <p:nvPr/>
        </p:nvCxnSpPr>
        <p:spPr>
          <a:xfrm>
            <a:off x="5984504" y="3784922"/>
            <a:ext cx="40139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Rectangle 3"/>
          <p:cNvSpPr/>
          <p:nvPr/>
        </p:nvSpPr>
        <p:spPr>
          <a:xfrm>
            <a:off x="440231" y="1036865"/>
            <a:ext cx="11088547" cy="369332"/>
          </a:xfrm>
          <a:prstGeom prst="rect">
            <a:avLst/>
          </a:prstGeom>
        </p:spPr>
        <p:txBody>
          <a:bodyPr wrap="square">
            <a:spAutoFit/>
          </a:bodyPr>
          <a:lstStyle/>
          <a:p>
            <a:r>
              <a:rPr lang="en-US" dirty="0"/>
              <a:t>• We define the error as the difference between the input and output:</a:t>
            </a:r>
            <a:endParaRPr lang="fr-FR" dirty="0"/>
          </a:p>
        </p:txBody>
      </p:sp>
      <p:pic>
        <p:nvPicPr>
          <p:cNvPr id="5" name="Image 4"/>
          <p:cNvPicPr>
            <a:picLocks noChangeAspect="1"/>
          </p:cNvPicPr>
          <p:nvPr/>
        </p:nvPicPr>
        <p:blipFill>
          <a:blip r:embed="rId4"/>
          <a:stretch>
            <a:fillRect/>
          </a:stretch>
        </p:blipFill>
        <p:spPr>
          <a:xfrm>
            <a:off x="6144240" y="1591562"/>
            <a:ext cx="3981795" cy="1352667"/>
          </a:xfrm>
          <a:prstGeom prst="rect">
            <a:avLst/>
          </a:prstGeom>
        </p:spPr>
      </p:pic>
      <p:sp>
        <p:nvSpPr>
          <p:cNvPr id="6" name="Rectangle 5"/>
          <p:cNvSpPr/>
          <p:nvPr/>
        </p:nvSpPr>
        <p:spPr>
          <a:xfrm>
            <a:off x="412830" y="1700157"/>
            <a:ext cx="6096000" cy="646331"/>
          </a:xfrm>
          <a:prstGeom prst="rect">
            <a:avLst/>
          </a:prstGeom>
        </p:spPr>
        <p:txBody>
          <a:bodyPr>
            <a:spAutoFit/>
          </a:bodyPr>
          <a:lstStyle/>
          <a:p>
            <a:r>
              <a:rPr lang="en-US" dirty="0"/>
              <a:t>For unity feedback systems error is the input of the feedforward block: </a:t>
            </a:r>
            <a:endParaRPr lang="fr-FR" dirty="0"/>
          </a:p>
        </p:txBody>
      </p:sp>
      <mc:AlternateContent xmlns:mc="http://schemas.openxmlformats.org/markup-compatibility/2006" xmlns:a14="http://schemas.microsoft.com/office/drawing/2010/main">
        <mc:Choice Requires="a14">
          <p:sp>
            <p:nvSpPr>
              <p:cNvPr id="7" name="Rectangle 6"/>
              <p:cNvSpPr/>
              <p:nvPr/>
            </p:nvSpPr>
            <p:spPr>
              <a:xfrm>
                <a:off x="440231" y="2446598"/>
                <a:ext cx="5464381" cy="390748"/>
              </a:xfrm>
              <a:prstGeom prst="rect">
                <a:avLst/>
              </a:prstGeom>
            </p:spPr>
            <p:txBody>
              <a:bodyPr wrap="none">
                <a:spAutoFit/>
              </a:bodyPr>
              <a:lstStyle/>
              <a:p>
                <a:r>
                  <a:rPr lang="en-US" dirty="0" smtClean="0"/>
                  <a:t>And the steady state error: e(</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m:t>
                    </m:r>
                    <m:func>
                      <m:funcPr>
                        <m:ctrlPr>
                          <a:rPr lang="en-US" i="1" smtClean="0">
                            <a:latin typeface="Cambria Math" panose="02040503050406030204" pitchFamily="18" charset="0"/>
                            <a:ea typeface="Cambria Math" panose="02040503050406030204" pitchFamily="18" charset="0"/>
                          </a:rPr>
                        </m:ctrlPr>
                      </m:funcPr>
                      <m:fName>
                        <m:limLow>
                          <m:limLowPr>
                            <m:ctrlPr>
                              <a:rPr lang="en-US" i="1" smtClean="0">
                                <a:latin typeface="Cambria Math" panose="02040503050406030204" pitchFamily="18" charset="0"/>
                                <a:ea typeface="Cambria Math" panose="02040503050406030204" pitchFamily="18" charset="0"/>
                              </a:rPr>
                            </m:ctrlPr>
                          </m:limLowPr>
                          <m:e>
                            <m:r>
                              <m:rPr>
                                <m:sty m:val="p"/>
                              </m:rPr>
                              <a:rPr lang="en-US" i="0" smtClean="0">
                                <a:latin typeface="Cambria Math" panose="02040503050406030204" pitchFamily="18" charset="0"/>
                                <a:ea typeface="Cambria Math" panose="02040503050406030204" pitchFamily="18" charset="0"/>
                              </a:rPr>
                              <m:t>lim</m:t>
                            </m:r>
                          </m:e>
                          <m:lim>
                            <m:r>
                              <a:rPr lang="fr-FR" b="0" i="1" smtClean="0">
                                <a:latin typeface="Cambria Math" panose="02040503050406030204" pitchFamily="18" charset="0"/>
                                <a:ea typeface="Cambria Math" panose="02040503050406030204" pitchFamily="18" charset="0"/>
                              </a:rPr>
                              <m:t>𝑝</m:t>
                            </m:r>
                            <m:r>
                              <a:rPr lang="fr-FR" b="0" i="1" smtClean="0">
                                <a:latin typeface="Cambria Math" panose="02040503050406030204" pitchFamily="18" charset="0"/>
                                <a:ea typeface="Cambria Math" panose="02040503050406030204" pitchFamily="18" charset="0"/>
                              </a:rPr>
                              <m:t>→0</m:t>
                            </m:r>
                          </m:lim>
                        </m:limLow>
                      </m:fName>
                      <m:e>
                        <m:r>
                          <a:rPr lang="fr-FR" b="0" i="1" smtClean="0">
                            <a:latin typeface="Cambria Math" panose="02040503050406030204" pitchFamily="18" charset="0"/>
                            <a:ea typeface="Cambria Math" panose="02040503050406030204" pitchFamily="18" charset="0"/>
                          </a:rPr>
                          <m:t>𝑝𝐸</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𝑝</m:t>
                        </m:r>
                        <m:r>
                          <a:rPr lang="fr-FR" b="0" i="1" smtClean="0">
                            <a:latin typeface="Cambria Math" panose="02040503050406030204" pitchFamily="18" charset="0"/>
                            <a:ea typeface="Cambria Math" panose="02040503050406030204" pitchFamily="18" charset="0"/>
                          </a:rPr>
                          <m:t>)</m:t>
                        </m:r>
                      </m:e>
                    </m:func>
                  </m:oMath>
                </a14:m>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440231" y="2446598"/>
                <a:ext cx="5464381" cy="390748"/>
              </a:xfrm>
              <a:prstGeom prst="rect">
                <a:avLst/>
              </a:prstGeom>
              <a:blipFill>
                <a:blip r:embed="rId5"/>
                <a:stretch>
                  <a:fillRect l="-892" t="-9375" b="-1718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75579" y="4978047"/>
                <a:ext cx="3259034" cy="8105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𝐶</m:t>
                      </m:r>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𝑝</m:t>
                          </m:r>
                        </m:e>
                      </m:d>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𝐺</m:t>
                      </m:r>
                      <m:d>
                        <m:dPr>
                          <m:ctrlPr>
                            <a:rPr lang="fr-FR" b="0" i="1" smtClean="0">
                              <a:latin typeface="Cambria Math" panose="02040503050406030204" pitchFamily="18" charset="0"/>
                              <a:ea typeface="Cambria Math" panose="02040503050406030204" pitchFamily="18" charset="0"/>
                            </a:rPr>
                          </m:ctrlPr>
                        </m:dPr>
                        <m:e>
                          <m:r>
                            <a:rPr lang="fr-FR" b="0" i="1" smtClean="0">
                              <a:latin typeface="Cambria Math" panose="02040503050406030204" pitchFamily="18" charset="0"/>
                              <a:ea typeface="Cambria Math" panose="02040503050406030204" pitchFamily="18" charset="0"/>
                            </a:rPr>
                            <m:t>𝑝</m:t>
                          </m:r>
                        </m:e>
                      </m:d>
                      <m:r>
                        <a:rPr lang="fr-FR" b="0" i="1" smtClean="0">
                          <a:latin typeface="Cambria Math" panose="02040503050406030204" pitchFamily="18" charset="0"/>
                          <a:ea typeface="Cambria Math" panose="02040503050406030204" pitchFamily="18" charset="0"/>
                        </a:rPr>
                        <m:t>𝐸</m:t>
                      </m:r>
                      <m:d>
                        <m:dPr>
                          <m:ctrlPr>
                            <a:rPr lang="fr-FR" b="0" i="1" smtClean="0">
                              <a:latin typeface="Cambria Math" panose="02040503050406030204" pitchFamily="18" charset="0"/>
                              <a:ea typeface="Cambria Math" panose="02040503050406030204" pitchFamily="18" charset="0"/>
                            </a:rPr>
                          </m:ctrlPr>
                        </m:dPr>
                        <m:e>
                          <m:r>
                            <a:rPr lang="fr-FR" b="0" i="1" smtClean="0">
                              <a:latin typeface="Cambria Math" panose="02040503050406030204" pitchFamily="18" charset="0"/>
                              <a:ea typeface="Cambria Math" panose="02040503050406030204" pitchFamily="18" charset="0"/>
                            </a:rPr>
                            <m:t>𝑝</m:t>
                          </m:r>
                        </m:e>
                      </m:d>
                    </m:oMath>
                  </m:oMathPara>
                </a14:m>
                <a:endParaRPr lang="fr-FR" b="0" i="1" dirty="0" smtClean="0">
                  <a:latin typeface="Cambria Math" panose="02040503050406030204" pitchFamily="18" charset="0"/>
                  <a:ea typeface="Cambria Math" panose="02040503050406030204" pitchFamily="18" charset="0"/>
                </a:endParaRPr>
              </a:p>
              <a:p>
                <a:r>
                  <a:rPr lang="fr-FR" dirty="0" err="1" smtClean="0">
                    <a:ea typeface="Cambria Math" panose="02040503050406030204" pitchFamily="18" charset="0"/>
                  </a:rPr>
                  <a:t>Which</a:t>
                </a:r>
                <a:r>
                  <a:rPr lang="fr-FR" dirty="0" smtClean="0">
                    <a:ea typeface="Cambria Math" panose="02040503050406030204" pitchFamily="18" charset="0"/>
                  </a:rPr>
                  <a:t> </a:t>
                </a:r>
                <a:r>
                  <a:rPr lang="fr-FR" dirty="0" err="1" smtClean="0">
                    <a:ea typeface="Cambria Math" panose="02040503050406030204" pitchFamily="18" charset="0"/>
                  </a:rPr>
                  <a:t>yield</a:t>
                </a:r>
                <a:r>
                  <a:rPr lang="fr-FR" dirty="0" smtClean="0">
                    <a:ea typeface="Cambria Math" panose="02040503050406030204" pitchFamily="18" charset="0"/>
                  </a:rPr>
                  <a:t>:		E(p)=</a:t>
                </a:r>
                <a14:m>
                  <m:oMath xmlns:m="http://schemas.openxmlformats.org/officeDocument/2006/math">
                    <m:f>
                      <m:fPr>
                        <m:ctrlPr>
                          <a:rPr lang="fr-FR"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𝑅</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𝑝</m:t>
                        </m:r>
                        <m:r>
                          <a:rPr lang="fr-FR" b="0" i="1" smtClean="0">
                            <a:latin typeface="Cambria Math" panose="02040503050406030204" pitchFamily="18" charset="0"/>
                            <a:ea typeface="Cambria Math" panose="02040503050406030204" pitchFamily="18" charset="0"/>
                          </a:rPr>
                          <m:t>)</m:t>
                        </m:r>
                      </m:num>
                      <m:den>
                        <m:r>
                          <a:rPr lang="fr-FR" b="0" i="1" smtClean="0">
                            <a:latin typeface="Cambria Math" panose="02040503050406030204" pitchFamily="18" charset="0"/>
                            <a:ea typeface="Cambria Math" panose="02040503050406030204" pitchFamily="18" charset="0"/>
                          </a:rPr>
                          <m:t>1+</m:t>
                        </m:r>
                        <m:r>
                          <a:rPr lang="fr-FR" b="0" i="1" smtClean="0">
                            <a:latin typeface="Cambria Math" panose="02040503050406030204" pitchFamily="18" charset="0"/>
                            <a:ea typeface="Cambria Math" panose="02040503050406030204" pitchFamily="18" charset="0"/>
                          </a:rPr>
                          <m:t>𝐺</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𝑝</m:t>
                        </m:r>
                        <m:r>
                          <a:rPr lang="fr-FR" b="0" i="1" smtClean="0">
                            <a:latin typeface="Cambria Math" panose="02040503050406030204" pitchFamily="18" charset="0"/>
                            <a:ea typeface="Cambria Math" panose="02040503050406030204" pitchFamily="18" charset="0"/>
                          </a:rPr>
                          <m:t>)</m:t>
                        </m:r>
                      </m:den>
                    </m:f>
                    <m:r>
                      <a:rPr lang="fr-FR" i="1">
                        <a:latin typeface="Cambria Math" panose="02040503050406030204" pitchFamily="18" charset="0"/>
                        <a:ea typeface="Cambria Math" panose="02040503050406030204" pitchFamily="18" charset="0"/>
                      </a:rPr>
                      <m:t> </m:t>
                    </m:r>
                  </m:oMath>
                </a14:m>
                <a:endParaRPr lang="fr-FR" dirty="0"/>
              </a:p>
            </p:txBody>
          </p:sp>
        </mc:Choice>
        <mc:Fallback xmlns="">
          <p:sp>
            <p:nvSpPr>
              <p:cNvPr id="15" name="Rectangle 14"/>
              <p:cNvSpPr>
                <a:spLocks noRot="1" noChangeAspect="1" noMove="1" noResize="1" noEditPoints="1" noAdjustHandles="1" noChangeArrowheads="1" noChangeShapeType="1" noTextEdit="1"/>
              </p:cNvSpPr>
              <p:nvPr/>
            </p:nvSpPr>
            <p:spPr>
              <a:xfrm>
                <a:off x="775579" y="4978047"/>
                <a:ext cx="3259034" cy="810543"/>
              </a:xfrm>
              <a:prstGeom prst="rect">
                <a:avLst/>
              </a:prstGeom>
              <a:blipFill>
                <a:blip r:embed="rId6"/>
                <a:stretch>
                  <a:fillRect l="-1495" b="-375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12830" y="6213870"/>
                <a:ext cx="6742295" cy="551946"/>
              </a:xfrm>
              <a:prstGeom prst="rect">
                <a:avLst/>
              </a:prstGeom>
            </p:spPr>
            <p:txBody>
              <a:bodyPr wrap="none">
                <a:spAutoFit/>
              </a:bodyPr>
              <a:lstStyle/>
              <a:p>
                <a:r>
                  <a:rPr lang="en-US" dirty="0" smtClean="0"/>
                  <a:t>Therefore the </a:t>
                </a:r>
                <a:r>
                  <a:rPr lang="en-US" dirty="0"/>
                  <a:t>steady state </a:t>
                </a:r>
                <a:r>
                  <a:rPr lang="en-US" dirty="0" smtClean="0"/>
                  <a:t>error: </a:t>
                </a:r>
                <a:r>
                  <a:rPr lang="en-US" dirty="0"/>
                  <a:t>e(</a:t>
                </a:r>
                <a14:m>
                  <m:oMath xmlns:m="http://schemas.openxmlformats.org/officeDocument/2006/math">
                    <m:r>
                      <a:rPr lang="en-US"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lim</m:t>
                            </m:r>
                          </m:e>
                          <m:lim>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→0</m:t>
                            </m:r>
                          </m:lim>
                        </m:limLow>
                      </m:fName>
                      <m:e>
                        <m:r>
                          <a:rPr lang="fr-FR" i="1">
                            <a:latin typeface="Cambria Math" panose="02040503050406030204" pitchFamily="18" charset="0"/>
                            <a:ea typeface="Cambria Math" panose="02040503050406030204" pitchFamily="18" charset="0"/>
                          </a:rPr>
                          <m:t>𝑝𝐸</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e>
                    </m:func>
                  </m:oMath>
                </a14:m>
                <a:r>
                  <a:rPr lang="fr-FR" dirty="0" smtClean="0"/>
                  <a:t>=</a:t>
                </a:r>
                <a14:m>
                  <m:oMath xmlns:m="http://schemas.openxmlformats.org/officeDocument/2006/math">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lim</m:t>
                        </m:r>
                      </m:e>
                      <m:lim>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→0</m:t>
                        </m:r>
                      </m:lim>
                    </m:limLow>
                    <m:f>
                      <m:fPr>
                        <m:ctrlPr>
                          <a:rPr lang="fr-FR" i="1">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𝑅</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num>
                      <m:den>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𝐺</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den>
                    </m:f>
                  </m:oMath>
                </a14:m>
                <a:endParaRPr lang="fr-FR" dirty="0"/>
              </a:p>
            </p:txBody>
          </p:sp>
        </mc:Choice>
        <mc:Fallback xmlns="">
          <p:sp>
            <p:nvSpPr>
              <p:cNvPr id="16" name="Rectangle 15"/>
              <p:cNvSpPr>
                <a:spLocks noRot="1" noChangeAspect="1" noMove="1" noResize="1" noEditPoints="1" noAdjustHandles="1" noChangeArrowheads="1" noChangeShapeType="1" noTextEdit="1"/>
              </p:cNvSpPr>
              <p:nvPr/>
            </p:nvSpPr>
            <p:spPr>
              <a:xfrm>
                <a:off x="412830" y="6213870"/>
                <a:ext cx="6742295" cy="551946"/>
              </a:xfrm>
              <a:prstGeom prst="rect">
                <a:avLst/>
              </a:prstGeom>
              <a:blipFill>
                <a:blip r:embed="rId7"/>
                <a:stretch>
                  <a:fillRect l="-814" b="-2198"/>
                </a:stretch>
              </a:blipFill>
            </p:spPr>
            <p:txBody>
              <a:bodyPr/>
              <a:lstStyle/>
              <a:p>
                <a:r>
                  <a:rPr lang="fr-FR">
                    <a:noFill/>
                  </a:rPr>
                  <a:t> </a:t>
                </a:r>
              </a:p>
            </p:txBody>
          </p:sp>
        </mc:Fallback>
      </mc:AlternateContent>
    </p:spTree>
    <p:extLst>
      <p:ext uri="{BB962C8B-B14F-4D97-AF65-F5344CB8AC3E}">
        <p14:creationId xmlns:p14="http://schemas.microsoft.com/office/powerpoint/2010/main" val="3574320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139484" y="467810"/>
            <a:ext cx="8534400" cy="1498600"/>
          </a:xfrm>
        </p:spPr>
        <p:txBody>
          <a:bodyPr/>
          <a:lstStyle/>
          <a:p>
            <a:r>
              <a:rPr lang="en-US" dirty="0"/>
              <a:t>Test input used for steady-state error analysis and design are </a:t>
            </a:r>
            <a:r>
              <a:rPr lang="en-US" dirty="0" smtClean="0"/>
              <a:t>:</a:t>
            </a:r>
          </a:p>
          <a:p>
            <a:pPr marL="285750" indent="-285750">
              <a:buFont typeface="Arial" panose="020B0604020202020204" pitchFamily="34" charset="0"/>
              <a:buChar char="•"/>
            </a:pPr>
            <a:r>
              <a:rPr lang="en-US" dirty="0" smtClean="0"/>
              <a:t> </a:t>
            </a:r>
            <a:r>
              <a:rPr lang="en-US" dirty="0"/>
              <a:t>Step, Ramp, Parabola</a:t>
            </a:r>
            <a:endParaRPr lang="fr-FR" dirty="0"/>
          </a:p>
        </p:txBody>
      </p:sp>
      <p:sp>
        <p:nvSpPr>
          <p:cNvPr id="4" name="Rectangle 3"/>
          <p:cNvSpPr/>
          <p:nvPr/>
        </p:nvSpPr>
        <p:spPr>
          <a:xfrm>
            <a:off x="787076" y="1319475"/>
            <a:ext cx="9892497" cy="369332"/>
          </a:xfrm>
          <a:prstGeom prst="rect">
            <a:avLst/>
          </a:prstGeom>
        </p:spPr>
        <p:txBody>
          <a:bodyPr wrap="square">
            <a:spAutoFit/>
          </a:bodyPr>
          <a:lstStyle/>
          <a:p>
            <a:r>
              <a:rPr lang="en-US" dirty="0"/>
              <a:t>Test waveforms for evaluating steady-state errors of position control systems</a:t>
            </a:r>
            <a:endParaRPr lang="fr-FR" dirty="0"/>
          </a:p>
        </p:txBody>
      </p:sp>
      <p:pic>
        <p:nvPicPr>
          <p:cNvPr id="5" name="Image 4"/>
          <p:cNvPicPr>
            <a:picLocks noChangeAspect="1"/>
          </p:cNvPicPr>
          <p:nvPr/>
        </p:nvPicPr>
        <p:blipFill>
          <a:blip r:embed="rId2"/>
          <a:stretch>
            <a:fillRect/>
          </a:stretch>
        </p:blipFill>
        <p:spPr>
          <a:xfrm>
            <a:off x="1139484" y="1899998"/>
            <a:ext cx="5437341" cy="4115157"/>
          </a:xfrm>
          <a:prstGeom prst="rect">
            <a:avLst/>
          </a:prstGeom>
        </p:spPr>
      </p:pic>
      <p:sp>
        <p:nvSpPr>
          <p:cNvPr id="6" name="Rectangle 5"/>
          <p:cNvSpPr/>
          <p:nvPr/>
        </p:nvSpPr>
        <p:spPr>
          <a:xfrm>
            <a:off x="6983392" y="2467749"/>
            <a:ext cx="4834359" cy="3416320"/>
          </a:xfrm>
          <a:prstGeom prst="rect">
            <a:avLst/>
          </a:prstGeom>
        </p:spPr>
        <p:txBody>
          <a:bodyPr wrap="square">
            <a:spAutoFit/>
          </a:bodyPr>
          <a:lstStyle/>
          <a:p>
            <a:r>
              <a:rPr lang="en-US" dirty="0"/>
              <a:t> Targeting system: </a:t>
            </a:r>
            <a:endParaRPr lang="en-US" dirty="0" smtClean="0"/>
          </a:p>
          <a:p>
            <a:pPr marL="285750" indent="-285750">
              <a:buFont typeface="Arial" panose="020B0604020202020204" pitchFamily="34" charset="0"/>
              <a:buChar char="•"/>
            </a:pPr>
            <a:r>
              <a:rPr lang="en-US" dirty="0" smtClean="0"/>
              <a:t>Targeting </a:t>
            </a:r>
            <a:r>
              <a:rPr lang="en-US" dirty="0"/>
              <a:t>a static target. (e.g. a stopping car</a:t>
            </a:r>
            <a:r>
              <a:rPr lang="en-US" dirty="0" smtClean="0"/>
              <a:t>): </a:t>
            </a:r>
            <a:r>
              <a:rPr lang="en-US" dirty="0"/>
              <a:t>We test the system using step input because the position of the car is in constant position </a:t>
            </a:r>
            <a:endParaRPr lang="en-US" dirty="0" smtClean="0"/>
          </a:p>
          <a:p>
            <a:pPr marL="285750" indent="-285750">
              <a:buFont typeface="Arial" panose="020B0604020202020204" pitchFamily="34" charset="0"/>
              <a:buChar char="•"/>
            </a:pPr>
            <a:r>
              <a:rPr lang="en-US" dirty="0" smtClean="0"/>
              <a:t>Targeting </a:t>
            </a:r>
            <a:r>
              <a:rPr lang="en-US" dirty="0"/>
              <a:t>a car moving with constant </a:t>
            </a:r>
            <a:r>
              <a:rPr lang="en-US" dirty="0" smtClean="0"/>
              <a:t>velocity: </a:t>
            </a:r>
            <a:r>
              <a:rPr lang="en-US" dirty="0"/>
              <a:t>We test the system using ramp input because the car is moving in constant velocity </a:t>
            </a:r>
            <a:endParaRPr lang="en-US" dirty="0" smtClean="0"/>
          </a:p>
          <a:p>
            <a:pPr marL="285750" indent="-285750">
              <a:buFont typeface="Arial" panose="020B0604020202020204" pitchFamily="34" charset="0"/>
              <a:buChar char="•"/>
            </a:pPr>
            <a:r>
              <a:rPr lang="en-US" dirty="0" smtClean="0"/>
              <a:t>Targeting </a:t>
            </a:r>
            <a:r>
              <a:rPr lang="en-US" dirty="0"/>
              <a:t>an accelerating </a:t>
            </a:r>
            <a:r>
              <a:rPr lang="en-US" dirty="0" smtClean="0"/>
              <a:t>car: </a:t>
            </a:r>
            <a:r>
              <a:rPr lang="en-US" dirty="0"/>
              <a:t>We test the system using parabola input because the car is accelerating</a:t>
            </a:r>
            <a:endParaRPr lang="fr-FR" dirty="0"/>
          </a:p>
        </p:txBody>
      </p:sp>
      <p:sp>
        <p:nvSpPr>
          <p:cNvPr id="7" name="Rectangle 6"/>
          <p:cNvSpPr/>
          <p:nvPr/>
        </p:nvSpPr>
        <p:spPr>
          <a:xfrm>
            <a:off x="6576825" y="1992935"/>
            <a:ext cx="5578771" cy="369332"/>
          </a:xfrm>
          <a:prstGeom prst="rect">
            <a:avLst/>
          </a:prstGeom>
        </p:spPr>
        <p:txBody>
          <a:bodyPr wrap="none">
            <a:spAutoFit/>
          </a:bodyPr>
          <a:lstStyle/>
          <a:p>
            <a:r>
              <a:rPr lang="en-US" dirty="0" smtClean="0"/>
              <a:t> </a:t>
            </a:r>
            <a:r>
              <a:rPr lang="en-US" dirty="0"/>
              <a:t>Example of systems tested using the test signal</a:t>
            </a:r>
            <a:endParaRPr lang="fr-FR" dirty="0"/>
          </a:p>
        </p:txBody>
      </p:sp>
    </p:spTree>
    <p:extLst>
      <p:ext uri="{BB962C8B-B14F-4D97-AF65-F5344CB8AC3E}">
        <p14:creationId xmlns:p14="http://schemas.microsoft.com/office/powerpoint/2010/main" val="2842688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044" y="555818"/>
            <a:ext cx="9006625" cy="369332"/>
          </a:xfrm>
          <a:prstGeom prst="rect">
            <a:avLst/>
          </a:prstGeom>
        </p:spPr>
        <p:txBody>
          <a:bodyPr wrap="square">
            <a:spAutoFit/>
          </a:bodyPr>
          <a:lstStyle/>
          <a:p>
            <a:r>
              <a:rPr lang="fr-FR" dirty="0" err="1"/>
              <a:t>Steady</a:t>
            </a:r>
            <a:r>
              <a:rPr lang="fr-FR" dirty="0"/>
              <a:t>-state </a:t>
            </a:r>
            <a:r>
              <a:rPr lang="fr-FR" dirty="0" err="1"/>
              <a:t>errors</a:t>
            </a:r>
            <a:r>
              <a:rPr lang="fr-FR" dirty="0"/>
              <a:t>:</a:t>
            </a:r>
          </a:p>
        </p:txBody>
      </p:sp>
      <p:sp>
        <p:nvSpPr>
          <p:cNvPr id="4" name="Rectangle 3"/>
          <p:cNvSpPr/>
          <p:nvPr/>
        </p:nvSpPr>
        <p:spPr>
          <a:xfrm>
            <a:off x="1051285" y="5574394"/>
            <a:ext cx="4799712" cy="369332"/>
          </a:xfrm>
          <a:prstGeom prst="rect">
            <a:avLst/>
          </a:prstGeom>
        </p:spPr>
        <p:txBody>
          <a:bodyPr wrap="none">
            <a:spAutoFit/>
          </a:bodyPr>
          <a:lstStyle/>
          <a:p>
            <a:r>
              <a:rPr lang="fr-FR" b="1" dirty="0" smtClean="0">
                <a:solidFill>
                  <a:schemeClr val="bg1"/>
                </a:solidFill>
              </a:rPr>
              <a:t>a) </a:t>
            </a:r>
            <a:r>
              <a:rPr lang="fr-FR" dirty="0" smtClean="0"/>
              <a:t>Output </a:t>
            </a:r>
            <a:r>
              <a:rPr lang="fr-FR" dirty="0"/>
              <a:t>1: </a:t>
            </a:r>
            <a:r>
              <a:rPr lang="fr-FR" dirty="0" err="1"/>
              <a:t>zero</a:t>
            </a:r>
            <a:r>
              <a:rPr lang="fr-FR" dirty="0"/>
              <a:t> </a:t>
            </a:r>
            <a:r>
              <a:rPr lang="fr-FR" dirty="0" err="1"/>
              <a:t>ess</a:t>
            </a:r>
            <a:r>
              <a:rPr lang="fr-FR" dirty="0"/>
              <a:t>; Output2: </a:t>
            </a:r>
            <a:r>
              <a:rPr lang="fr-FR" dirty="0" err="1"/>
              <a:t>ess</a:t>
            </a:r>
            <a:r>
              <a:rPr lang="fr-FR" dirty="0"/>
              <a:t> </a:t>
            </a:r>
            <a:r>
              <a:rPr lang="fr-FR" dirty="0" smtClean="0"/>
              <a:t>=e2(</a:t>
            </a:r>
            <a:r>
              <a:rPr lang="fr-FR" dirty="0"/>
              <a:t>∞</a:t>
            </a:r>
            <a:r>
              <a:rPr lang="fr-FR" dirty="0" smtClean="0"/>
              <a:t>)</a:t>
            </a:r>
            <a:endParaRPr lang="fr-FR" dirty="0"/>
          </a:p>
        </p:txBody>
      </p:sp>
      <p:sp>
        <p:nvSpPr>
          <p:cNvPr id="6" name="Rectangle 5"/>
          <p:cNvSpPr/>
          <p:nvPr/>
        </p:nvSpPr>
        <p:spPr>
          <a:xfrm>
            <a:off x="6725680" y="5639279"/>
            <a:ext cx="4799712" cy="369332"/>
          </a:xfrm>
          <a:prstGeom prst="rect">
            <a:avLst/>
          </a:prstGeom>
        </p:spPr>
        <p:txBody>
          <a:bodyPr wrap="none">
            <a:spAutoFit/>
          </a:bodyPr>
          <a:lstStyle/>
          <a:p>
            <a:r>
              <a:rPr lang="fr-FR" b="1" dirty="0" smtClean="0">
                <a:solidFill>
                  <a:schemeClr val="bg1"/>
                </a:solidFill>
              </a:rPr>
              <a:t>b) </a:t>
            </a:r>
            <a:r>
              <a:rPr lang="fr-FR" dirty="0" smtClean="0"/>
              <a:t>Output </a:t>
            </a:r>
            <a:r>
              <a:rPr lang="fr-FR" dirty="0"/>
              <a:t>1: </a:t>
            </a:r>
            <a:r>
              <a:rPr lang="fr-FR" dirty="0" err="1"/>
              <a:t>zero</a:t>
            </a:r>
            <a:r>
              <a:rPr lang="fr-FR" dirty="0"/>
              <a:t> </a:t>
            </a:r>
            <a:r>
              <a:rPr lang="fr-FR" dirty="0" err="1"/>
              <a:t>ess</a:t>
            </a:r>
            <a:r>
              <a:rPr lang="fr-FR" dirty="0"/>
              <a:t>; Output2: </a:t>
            </a:r>
            <a:r>
              <a:rPr lang="fr-FR" dirty="0" err="1"/>
              <a:t>ess</a:t>
            </a:r>
            <a:r>
              <a:rPr lang="fr-FR" dirty="0"/>
              <a:t> =e2(∞)</a:t>
            </a:r>
          </a:p>
        </p:txBody>
      </p:sp>
      <p:pic>
        <p:nvPicPr>
          <p:cNvPr id="8" name="Image 7"/>
          <p:cNvPicPr>
            <a:picLocks noChangeAspect="1"/>
          </p:cNvPicPr>
          <p:nvPr/>
        </p:nvPicPr>
        <p:blipFill>
          <a:blip r:embed="rId2"/>
          <a:stretch>
            <a:fillRect/>
          </a:stretch>
        </p:blipFill>
        <p:spPr>
          <a:xfrm>
            <a:off x="498521" y="1690604"/>
            <a:ext cx="5495519" cy="3386823"/>
          </a:xfrm>
          <a:prstGeom prst="rect">
            <a:avLst/>
          </a:prstGeom>
        </p:spPr>
      </p:pic>
      <p:pic>
        <p:nvPicPr>
          <p:cNvPr id="9" name="Image 8"/>
          <p:cNvPicPr>
            <a:picLocks noChangeAspect="1"/>
          </p:cNvPicPr>
          <p:nvPr/>
        </p:nvPicPr>
        <p:blipFill>
          <a:blip r:embed="rId3"/>
          <a:stretch>
            <a:fillRect/>
          </a:stretch>
        </p:blipFill>
        <p:spPr>
          <a:xfrm>
            <a:off x="6098795" y="1690604"/>
            <a:ext cx="5844773" cy="3559797"/>
          </a:xfrm>
          <a:prstGeom prst="rect">
            <a:avLst/>
          </a:prstGeom>
        </p:spPr>
      </p:pic>
    </p:spTree>
    <p:extLst>
      <p:ext uri="{BB962C8B-B14F-4D97-AF65-F5344CB8AC3E}">
        <p14:creationId xmlns:p14="http://schemas.microsoft.com/office/powerpoint/2010/main" val="3658722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32122" y="2352554"/>
            <a:ext cx="6096000" cy="369332"/>
          </a:xfrm>
          <a:prstGeom prst="rect">
            <a:avLst/>
          </a:prstGeom>
        </p:spPr>
        <p:txBody>
          <a:bodyPr>
            <a:spAutoFit/>
          </a:bodyPr>
          <a:lstStyle/>
          <a:p>
            <a:endParaRPr lang="fr-FR" dirty="0"/>
          </a:p>
        </p:txBody>
      </p:sp>
      <mc:AlternateContent xmlns:mc="http://schemas.openxmlformats.org/markup-compatibility/2006">
        <mc:Choice xmlns:a14="http://schemas.microsoft.com/office/drawing/2010/main" Requires="a14">
          <p:sp>
            <p:nvSpPr>
              <p:cNvPr id="12" name="Rectangle 11"/>
              <p:cNvSpPr/>
              <p:nvPr/>
            </p:nvSpPr>
            <p:spPr>
              <a:xfrm>
                <a:off x="663615" y="528185"/>
                <a:ext cx="10683433" cy="5521063"/>
              </a:xfrm>
              <a:prstGeom prst="rect">
                <a:avLst/>
              </a:prstGeom>
            </p:spPr>
            <p:txBody>
              <a:bodyPr wrap="square">
                <a:spAutoFit/>
              </a:bodyPr>
              <a:lstStyle/>
              <a:p>
                <a:r>
                  <a:rPr lang="en-US" dirty="0" smtClean="0"/>
                  <a:t>Applying the final value theorem and verifying that the system is </a:t>
                </a:r>
                <a:r>
                  <a:rPr lang="en-US" b="1" dirty="0">
                    <a:solidFill>
                      <a:schemeClr val="bg1"/>
                    </a:solidFill>
                  </a:rPr>
                  <a:t>stable</a:t>
                </a:r>
                <a:r>
                  <a:rPr lang="en-US" dirty="0"/>
                  <a:t>, we </a:t>
                </a:r>
                <a:r>
                  <a:rPr lang="en-US" dirty="0" smtClean="0"/>
                  <a:t>have </a:t>
                </a:r>
                <a:r>
                  <a:rPr lang="fr-FR" dirty="0" smtClean="0">
                    <a:solidFill>
                      <a:schemeClr val="bg1"/>
                    </a:solidFill>
                  </a:rPr>
                  <a:t>the </a:t>
                </a:r>
                <a:r>
                  <a:rPr lang="fr-FR" dirty="0" err="1" smtClean="0">
                    <a:solidFill>
                      <a:schemeClr val="bg1"/>
                    </a:solidFill>
                  </a:rPr>
                  <a:t>steady</a:t>
                </a:r>
                <a:r>
                  <a:rPr lang="fr-FR" dirty="0" smtClean="0">
                    <a:solidFill>
                      <a:schemeClr val="bg1"/>
                    </a:solidFill>
                  </a:rPr>
                  <a:t> </a:t>
                </a:r>
                <a:r>
                  <a:rPr lang="fr-FR" dirty="0">
                    <a:solidFill>
                      <a:schemeClr val="bg1"/>
                    </a:solidFill>
                  </a:rPr>
                  <a:t>state </a:t>
                </a:r>
                <a:r>
                  <a:rPr lang="fr-FR" dirty="0" err="1" smtClean="0">
                    <a:solidFill>
                      <a:schemeClr val="bg1"/>
                    </a:solidFill>
                  </a:rPr>
                  <a:t>error</a:t>
                </a:r>
                <a:endParaRPr lang="fr-FR" dirty="0" smtClean="0">
                  <a:solidFill>
                    <a:schemeClr val="bg1"/>
                  </a:solidFill>
                </a:endParaRPr>
              </a:p>
              <a:p>
                <a:r>
                  <a:rPr lang="fr-FR" dirty="0" smtClean="0">
                    <a:solidFill>
                      <a:schemeClr val="bg1"/>
                    </a:solidFill>
                  </a:rPr>
                  <a:t> </a:t>
                </a:r>
              </a:p>
              <a:p>
                <a:r>
                  <a:rPr lang="fr-FR" dirty="0" smtClean="0"/>
                  <a:t>e</a:t>
                </a:r>
                <a:r>
                  <a:rPr lang="fr-FR" dirty="0"/>
                  <a:t>(∞)</a:t>
                </a:r>
                <a:r>
                  <a:rPr lang="fr-FR" dirty="0">
                    <a:ea typeface="Cambria Math" panose="02040503050406030204" pitchFamily="18" charset="0"/>
                  </a:rPr>
                  <a:t> </a:t>
                </a:r>
                <a14:m>
                  <m:oMath xmlns:m="http://schemas.openxmlformats.org/officeDocument/2006/math">
                    <m:r>
                      <a:rPr lang="fr-FR"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lim</m:t>
                            </m:r>
                          </m:e>
                          <m:lim>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→0</m:t>
                            </m:r>
                          </m:lim>
                        </m:limLow>
                      </m:fName>
                      <m:e>
                        <m:r>
                          <a:rPr lang="fr-FR" i="1">
                            <a:latin typeface="Cambria Math" panose="02040503050406030204" pitchFamily="18" charset="0"/>
                            <a:ea typeface="Cambria Math" panose="02040503050406030204" pitchFamily="18" charset="0"/>
                          </a:rPr>
                          <m:t>𝑝𝐸</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e>
                    </m:func>
                  </m:oMath>
                </a14:m>
                <a:r>
                  <a:rPr lang="fr-FR" dirty="0"/>
                  <a:t>=</a:t>
                </a:r>
                <a14:m>
                  <m:oMath xmlns:m="http://schemas.openxmlformats.org/officeDocument/2006/math">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lim</m:t>
                        </m:r>
                      </m:e>
                      <m:lim>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→0</m:t>
                        </m:r>
                      </m:lim>
                    </m:limLow>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𝑝𝑅</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num>
                      <m:den>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𝐺</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r>
                          <a:rPr lang="fr-FR" i="1">
                            <a:latin typeface="Cambria Math" panose="02040503050406030204" pitchFamily="18" charset="0"/>
                            <a:ea typeface="Cambria Math" panose="02040503050406030204" pitchFamily="18" charset="0"/>
                          </a:rPr>
                          <m:t>)</m:t>
                        </m:r>
                      </m:den>
                    </m:f>
                  </m:oMath>
                </a14:m>
                <a:endParaRPr lang="fr-FR" dirty="0" smtClean="0"/>
              </a:p>
              <a:p>
                <a:endParaRPr lang="fr-FR" dirty="0"/>
              </a:p>
              <a:p>
                <a:pPr marL="285750" indent="-285750">
                  <a:buFont typeface="Arial" panose="020B0604020202020204" pitchFamily="34" charset="0"/>
                  <a:buChar char="•"/>
                </a:pPr>
                <a:r>
                  <a:rPr lang="en-US" dirty="0"/>
                  <a:t>We are going to use three types of input R(s) : step, ramp and parabola </a:t>
                </a:r>
                <a:endParaRPr lang="en-US" dirty="0" smtClean="0"/>
              </a:p>
              <a:p>
                <a:pPr marL="285750" indent="-285750">
                  <a:buFont typeface="Arial" panose="020B0604020202020204" pitchFamily="34" charset="0"/>
                  <a:buChar char="•"/>
                </a:pPr>
                <a:r>
                  <a:rPr lang="en-US" dirty="0" smtClean="0"/>
                  <a:t>So</a:t>
                </a:r>
                <a:r>
                  <a:rPr lang="en-US" dirty="0"/>
                  <a:t>, the final value of the error for this types of input can be described </a:t>
                </a:r>
                <a:r>
                  <a:rPr lang="en-US" dirty="0" smtClean="0"/>
                  <a:t>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For a </a:t>
                </a:r>
                <a:r>
                  <a:rPr lang="en-US" b="1" dirty="0" smtClean="0">
                    <a:solidFill>
                      <a:schemeClr val="bg1"/>
                    </a:solidFill>
                  </a:rPr>
                  <a:t>step input</a:t>
                </a:r>
                <a:r>
                  <a:rPr lang="en-US" dirty="0" smtClean="0"/>
                  <a:t> R(p)=</a:t>
                </a:r>
                <a14:m>
                  <m:oMath xmlns:m="http://schemas.openxmlformats.org/officeDocument/2006/math">
                    <m:f>
                      <m:fPr>
                        <m:ctrlPr>
                          <a:rPr lang="en-US"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𝑝</m:t>
                        </m:r>
                      </m:den>
                    </m:f>
                  </m:oMath>
                </a14:m>
                <a:r>
                  <a:rPr lang="en-US" dirty="0" smtClean="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have zero steady state error</a:t>
                </a:r>
                <a:r>
                  <a:rPr lang="en-US" dirty="0" smtClean="0"/>
                  <a:t>:</a:t>
                </a:r>
              </a:p>
              <a:p>
                <a:pPr lvl="2"/>
                <a14:m>
                  <m:oMathPara xmlns:m="http://schemas.openxmlformats.org/officeDocument/2006/math">
                    <m:oMathParaPr>
                      <m:jc m:val="centerGroup"/>
                    </m:oMathParaPr>
                    <m:oMath xmlns:m="http://schemas.openxmlformats.org/officeDocument/2006/math">
                      <m:r>
                        <a:rPr lang="fr-FR" b="0" i="0" smtClean="0">
                          <a:solidFill>
                            <a:schemeClr val="bg1"/>
                          </a:solidFill>
                          <a:latin typeface="Cambria Math" panose="02040503050406030204" pitchFamily="18" charset="0"/>
                          <a:ea typeface="Cambria Math" panose="02040503050406030204" pitchFamily="18" charset="0"/>
                        </a:rPr>
                        <m:t> </m:t>
                      </m:r>
                    </m:oMath>
                  </m:oMathPara>
                </a14:m>
                <a:endParaRPr lang="fr-FR" b="0" i="0" dirty="0" smtClean="0">
                  <a:solidFill>
                    <a:schemeClr val="bg1"/>
                  </a:solidFill>
                  <a:latin typeface="Cambria Math" panose="02040503050406030204" pitchFamily="18" charset="0"/>
                  <a:ea typeface="Cambria Math" panose="02040503050406030204" pitchFamily="18" charset="0"/>
                </a:endParaRPr>
              </a:p>
              <a:p>
                <a:pPr lvl="2"/>
                <a14:m>
                  <m:oMathPara xmlns:m="http://schemas.openxmlformats.org/officeDocument/2006/math">
                    <m:oMathParaPr>
                      <m:jc m:val="centerGroup"/>
                    </m:oMathParaPr>
                    <m:oMath xmlns:m="http://schemas.openxmlformats.org/officeDocument/2006/math">
                      <m:func>
                        <m:funcPr>
                          <m:ctrlPr>
                            <a:rPr lang="fr-FR" i="1">
                              <a:solidFill>
                                <a:schemeClr val="bg1"/>
                              </a:solidFill>
                              <a:latin typeface="Cambria Math" panose="02040503050406030204" pitchFamily="18" charset="0"/>
                              <a:ea typeface="Cambria Math" panose="02040503050406030204" pitchFamily="18" charset="0"/>
                            </a:rPr>
                          </m:ctrlPr>
                        </m:funcPr>
                        <m:fName>
                          <m:limLow>
                            <m:limLowPr>
                              <m:ctrlPr>
                                <a:rPr lang="fr-FR" i="1">
                                  <a:solidFill>
                                    <a:schemeClr val="bg1"/>
                                  </a:solidFill>
                                  <a:latin typeface="Cambria Math" panose="02040503050406030204" pitchFamily="18" charset="0"/>
                                  <a:ea typeface="Cambria Math" panose="02040503050406030204" pitchFamily="18" charset="0"/>
                                </a:rPr>
                              </m:ctrlPr>
                            </m:limLowPr>
                            <m:e>
                              <m:r>
                                <m:rPr>
                                  <m:sty m:val="p"/>
                                </m:rPr>
                                <a:rPr lang="fr-FR">
                                  <a:solidFill>
                                    <a:schemeClr val="bg1"/>
                                  </a:solidFill>
                                  <a:latin typeface="Cambria Math" panose="02040503050406030204" pitchFamily="18" charset="0"/>
                                  <a:ea typeface="Cambria Math" panose="02040503050406030204" pitchFamily="18" charset="0"/>
                                </a:rPr>
                                <m:t>lim</m:t>
                              </m:r>
                            </m:e>
                            <m:lim>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→0</m:t>
                              </m:r>
                            </m:lim>
                          </m:limLow>
                        </m:fName>
                        <m:e>
                          <m:r>
                            <a:rPr lang="fr-FR" i="1">
                              <a:solidFill>
                                <a:schemeClr val="bg1"/>
                              </a:solidFill>
                              <a:latin typeface="Cambria Math" panose="02040503050406030204" pitchFamily="18" charset="0"/>
                              <a:ea typeface="Cambria Math" panose="02040503050406030204" pitchFamily="18" charset="0"/>
                            </a:rPr>
                            <m:t>𝐺</m:t>
                          </m:r>
                          <m:r>
                            <a:rPr lang="fr-FR" i="1">
                              <a:solidFill>
                                <a:schemeClr val="bg1"/>
                              </a:solidFill>
                              <a:latin typeface="Cambria Math" panose="02040503050406030204" pitchFamily="18" charset="0"/>
                              <a:ea typeface="Cambria Math" panose="02040503050406030204" pitchFamily="18" charset="0"/>
                            </a:rPr>
                            <m:t>(</m:t>
                          </m:r>
                          <m:r>
                            <a:rPr lang="fr-FR" i="1">
                              <a:solidFill>
                                <a:schemeClr val="bg1"/>
                              </a:solidFill>
                              <a:latin typeface="Cambria Math" panose="02040503050406030204" pitchFamily="18" charset="0"/>
                              <a:ea typeface="Cambria Math" panose="02040503050406030204" pitchFamily="18" charset="0"/>
                            </a:rPr>
                            <m:t>𝑝</m:t>
                          </m:r>
                          <m:r>
                            <a:rPr lang="fr-FR" i="1">
                              <a:solidFill>
                                <a:schemeClr val="bg1"/>
                              </a:solidFill>
                              <a:latin typeface="Cambria Math" panose="02040503050406030204" pitchFamily="18" charset="0"/>
                              <a:ea typeface="Cambria Math" panose="02040503050406030204" pitchFamily="18" charset="0"/>
                            </a:rPr>
                            <m:t>)</m:t>
                          </m:r>
                        </m:e>
                      </m:func>
                      <m:r>
                        <a:rPr lang="fr-FR" b="0" i="1" smtClean="0">
                          <a:solidFill>
                            <a:schemeClr val="bg1"/>
                          </a:solidFill>
                          <a:latin typeface="Cambria Math" panose="02040503050406030204" pitchFamily="18" charset="0"/>
                          <a:ea typeface="Cambria Math" panose="02040503050406030204" pitchFamily="18" charset="0"/>
                        </a:rPr>
                        <m:t>=∞</m:t>
                      </m:r>
                    </m:oMath>
                  </m:oMathPara>
                </a14:m>
                <a:endParaRPr lang="en-US" dirty="0" smtClean="0"/>
              </a:p>
              <a:p>
                <a:pPr lvl="2"/>
                <a:endParaRPr lang="en-US" dirty="0" smtClean="0"/>
              </a:p>
              <a:p>
                <a:pPr lvl="2"/>
                <a:r>
                  <a:rPr lang="en-US" dirty="0" smtClean="0"/>
                  <a:t>Which implies G(p) </a:t>
                </a:r>
                <a:r>
                  <a:rPr lang="en-US" dirty="0"/>
                  <a:t>must take at least one pure integrator</a:t>
                </a:r>
                <a:r>
                  <a:rPr lang="en-US" dirty="0" smtClean="0"/>
                  <a:t>!</a:t>
                </a:r>
                <a:r>
                  <a:rPr lang="fr-FR" dirty="0" smtClean="0">
                    <a:solidFill>
                      <a:schemeClr val="bg1"/>
                    </a:solidFill>
                  </a:rPr>
                  <a:t> </a:t>
                </a:r>
                <a:endParaRPr lang="fr-FR" dirty="0"/>
              </a:p>
            </p:txBody>
          </p:sp>
        </mc:Choice>
        <mc:Fallback>
          <p:sp>
            <p:nvSpPr>
              <p:cNvPr id="12" name="Rectangle 11"/>
              <p:cNvSpPr>
                <a:spLocks noRot="1" noChangeAspect="1" noMove="1" noResize="1" noEditPoints="1" noAdjustHandles="1" noChangeArrowheads="1" noChangeShapeType="1" noTextEdit="1"/>
              </p:cNvSpPr>
              <p:nvPr/>
            </p:nvSpPr>
            <p:spPr>
              <a:xfrm>
                <a:off x="663615" y="528185"/>
                <a:ext cx="10683433" cy="5521063"/>
              </a:xfrm>
              <a:prstGeom prst="rect">
                <a:avLst/>
              </a:prstGeom>
              <a:blipFill>
                <a:blip r:embed="rId2"/>
                <a:stretch>
                  <a:fillRect l="-514" t="-663" b="-88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4605097" y="3028122"/>
                <a:ext cx="6217232" cy="747128"/>
              </a:xfrm>
              <a:prstGeom prst="rect">
                <a:avLst/>
              </a:prstGeom>
            </p:spPr>
            <p:txBody>
              <a:bodyPr wrap="square">
                <a:spAutoFit/>
              </a:bodyPr>
              <a:lstStyle/>
              <a:p>
                <a:r>
                  <a:rPr lang="fr-FR" sz="2000" dirty="0" smtClean="0">
                    <a:solidFill>
                      <a:schemeClr val="bg1"/>
                    </a:solidFill>
                  </a:rPr>
                  <a:t>e</a:t>
                </a:r>
                <a:r>
                  <a:rPr lang="fr-FR" sz="2000" dirty="0">
                    <a:solidFill>
                      <a:schemeClr val="bg1"/>
                    </a:solidFill>
                  </a:rPr>
                  <a:t>(∞)</a:t>
                </a:r>
                <a14:m>
                  <m:oMath xmlns:m="http://schemas.openxmlformats.org/officeDocument/2006/math">
                    <m:r>
                      <a:rPr lang="fr-FR" sz="2000" i="1">
                        <a:solidFill>
                          <a:schemeClr val="bg1"/>
                        </a:solidFill>
                        <a:latin typeface="Cambria Math" panose="02040503050406030204" pitchFamily="18" charset="0"/>
                        <a:ea typeface="Cambria Math" panose="02040503050406030204" pitchFamily="18" charset="0"/>
                      </a:rPr>
                      <m:t>=</m:t>
                    </m:r>
                    <m:func>
                      <m:funcPr>
                        <m:ctrlPr>
                          <a:rPr lang="en-US" sz="2000" i="1">
                            <a:solidFill>
                              <a:schemeClr val="bg1"/>
                            </a:solidFill>
                            <a:latin typeface="Cambria Math" panose="02040503050406030204" pitchFamily="18" charset="0"/>
                            <a:ea typeface="Cambria Math" panose="02040503050406030204" pitchFamily="18" charset="0"/>
                          </a:rPr>
                        </m:ctrlPr>
                      </m:funcPr>
                      <m:fName>
                        <m:limLow>
                          <m:limLowPr>
                            <m:ctrlPr>
                              <a:rPr lang="en-US" sz="2000" i="1">
                                <a:solidFill>
                                  <a:schemeClr val="bg1"/>
                                </a:solidFill>
                                <a:latin typeface="Cambria Math" panose="02040503050406030204" pitchFamily="18" charset="0"/>
                                <a:ea typeface="Cambria Math" panose="02040503050406030204" pitchFamily="18" charset="0"/>
                              </a:rPr>
                            </m:ctrlPr>
                          </m:limLowPr>
                          <m:e>
                            <m:r>
                              <m:rPr>
                                <m:sty m:val="p"/>
                              </m:rPr>
                              <a:rPr lang="en-US" sz="2000">
                                <a:solidFill>
                                  <a:schemeClr val="bg1"/>
                                </a:solidFill>
                                <a:latin typeface="Cambria Math" panose="02040503050406030204" pitchFamily="18" charset="0"/>
                                <a:ea typeface="Cambria Math" panose="02040503050406030204" pitchFamily="18" charset="0"/>
                              </a:rPr>
                              <m:t>lim</m:t>
                            </m:r>
                          </m:e>
                          <m:lim>
                            <m:r>
                              <a:rPr lang="fr-FR" sz="2000" i="1">
                                <a:solidFill>
                                  <a:schemeClr val="bg1"/>
                                </a:solidFill>
                                <a:latin typeface="Cambria Math" panose="02040503050406030204" pitchFamily="18" charset="0"/>
                                <a:ea typeface="Cambria Math" panose="02040503050406030204" pitchFamily="18" charset="0"/>
                              </a:rPr>
                              <m:t>𝑝</m:t>
                            </m:r>
                            <m:r>
                              <a:rPr lang="fr-FR" sz="2000" i="1">
                                <a:solidFill>
                                  <a:schemeClr val="bg1"/>
                                </a:solidFill>
                                <a:latin typeface="Cambria Math" panose="02040503050406030204" pitchFamily="18" charset="0"/>
                                <a:ea typeface="Cambria Math" panose="02040503050406030204" pitchFamily="18" charset="0"/>
                              </a:rPr>
                              <m:t>→0</m:t>
                            </m:r>
                          </m:lim>
                        </m:limLow>
                      </m:fName>
                      <m:e>
                        <m:r>
                          <a:rPr lang="fr-FR" sz="2000" i="1">
                            <a:solidFill>
                              <a:schemeClr val="bg1"/>
                            </a:solidFill>
                            <a:latin typeface="Cambria Math" panose="02040503050406030204" pitchFamily="18" charset="0"/>
                            <a:ea typeface="Cambria Math" panose="02040503050406030204" pitchFamily="18" charset="0"/>
                          </a:rPr>
                          <m:t>𝑝𝐸</m:t>
                        </m:r>
                        <m:r>
                          <a:rPr lang="fr-FR" sz="2000" i="1">
                            <a:solidFill>
                              <a:schemeClr val="bg1"/>
                            </a:solidFill>
                            <a:latin typeface="Cambria Math" panose="02040503050406030204" pitchFamily="18" charset="0"/>
                            <a:ea typeface="Cambria Math" panose="02040503050406030204" pitchFamily="18" charset="0"/>
                          </a:rPr>
                          <m:t>(</m:t>
                        </m:r>
                        <m:r>
                          <a:rPr lang="fr-FR" sz="2000" i="1">
                            <a:solidFill>
                              <a:schemeClr val="bg1"/>
                            </a:solidFill>
                            <a:latin typeface="Cambria Math" panose="02040503050406030204" pitchFamily="18" charset="0"/>
                            <a:ea typeface="Cambria Math" panose="02040503050406030204" pitchFamily="18" charset="0"/>
                          </a:rPr>
                          <m:t>𝑝</m:t>
                        </m:r>
                        <m:r>
                          <a:rPr lang="fr-FR" sz="2000" i="1">
                            <a:solidFill>
                              <a:schemeClr val="bg1"/>
                            </a:solidFill>
                            <a:latin typeface="Cambria Math" panose="02040503050406030204" pitchFamily="18" charset="0"/>
                            <a:ea typeface="Cambria Math" panose="02040503050406030204" pitchFamily="18" charset="0"/>
                          </a:rPr>
                          <m:t>)</m:t>
                        </m:r>
                      </m:e>
                    </m:func>
                  </m:oMath>
                </a14:m>
                <a:r>
                  <a:rPr lang="fr-FR" sz="2000" dirty="0">
                    <a:solidFill>
                      <a:schemeClr val="bg1"/>
                    </a:solidFill>
                  </a:rPr>
                  <a:t>=</a:t>
                </a:r>
                <a14:m>
                  <m:oMath xmlns:m="http://schemas.openxmlformats.org/officeDocument/2006/math">
                    <m:limLow>
                      <m:limLowPr>
                        <m:ctrlPr>
                          <a:rPr lang="en-US" sz="2000" i="1">
                            <a:solidFill>
                              <a:schemeClr val="bg1"/>
                            </a:solidFill>
                            <a:latin typeface="Cambria Math" panose="02040503050406030204" pitchFamily="18" charset="0"/>
                            <a:ea typeface="Cambria Math" panose="02040503050406030204" pitchFamily="18" charset="0"/>
                          </a:rPr>
                        </m:ctrlPr>
                      </m:limLowPr>
                      <m:e>
                        <m:r>
                          <m:rPr>
                            <m:sty m:val="p"/>
                          </m:rPr>
                          <a:rPr lang="en-US" sz="2000">
                            <a:solidFill>
                              <a:schemeClr val="bg1"/>
                            </a:solidFill>
                            <a:latin typeface="Cambria Math" panose="02040503050406030204" pitchFamily="18" charset="0"/>
                            <a:ea typeface="Cambria Math" panose="02040503050406030204" pitchFamily="18" charset="0"/>
                          </a:rPr>
                          <m:t>lim</m:t>
                        </m:r>
                      </m:e>
                      <m:lim>
                        <m:r>
                          <a:rPr lang="fr-FR" sz="2000" i="1">
                            <a:solidFill>
                              <a:schemeClr val="bg1"/>
                            </a:solidFill>
                            <a:latin typeface="Cambria Math" panose="02040503050406030204" pitchFamily="18" charset="0"/>
                            <a:ea typeface="Cambria Math" panose="02040503050406030204" pitchFamily="18" charset="0"/>
                          </a:rPr>
                          <m:t>𝑝</m:t>
                        </m:r>
                        <m:r>
                          <a:rPr lang="fr-FR" sz="2000" i="1">
                            <a:solidFill>
                              <a:schemeClr val="bg1"/>
                            </a:solidFill>
                            <a:latin typeface="Cambria Math" panose="02040503050406030204" pitchFamily="18" charset="0"/>
                            <a:ea typeface="Cambria Math" panose="02040503050406030204" pitchFamily="18" charset="0"/>
                          </a:rPr>
                          <m:t>→0</m:t>
                        </m:r>
                      </m:lim>
                    </m:limLow>
                    <m:f>
                      <m:fPr>
                        <m:ctrlPr>
                          <a:rPr lang="fr-FR" sz="2000" i="1">
                            <a:solidFill>
                              <a:schemeClr val="bg1"/>
                            </a:solidFill>
                            <a:latin typeface="Cambria Math" panose="02040503050406030204" pitchFamily="18" charset="0"/>
                            <a:ea typeface="Cambria Math" panose="02040503050406030204" pitchFamily="18" charset="0"/>
                          </a:rPr>
                        </m:ctrlPr>
                      </m:fPr>
                      <m:num>
                        <m:r>
                          <a:rPr lang="fr-FR" sz="2000" i="1">
                            <a:solidFill>
                              <a:schemeClr val="bg1"/>
                            </a:solidFill>
                            <a:latin typeface="Cambria Math" panose="02040503050406030204" pitchFamily="18" charset="0"/>
                            <a:ea typeface="Cambria Math" panose="02040503050406030204" pitchFamily="18" charset="0"/>
                          </a:rPr>
                          <m:t>𝑝</m:t>
                        </m:r>
                        <m:r>
                          <a:rPr lang="fr-FR" sz="2000" i="1">
                            <a:solidFill>
                              <a:schemeClr val="bg1"/>
                            </a:solidFill>
                            <a:latin typeface="Cambria Math" panose="02040503050406030204" pitchFamily="18" charset="0"/>
                            <a:ea typeface="Cambria Math" panose="02040503050406030204" pitchFamily="18" charset="0"/>
                          </a:rPr>
                          <m:t>(</m:t>
                        </m:r>
                        <m:f>
                          <m:fPr>
                            <m:ctrlPr>
                              <a:rPr lang="en-US" sz="2000" i="1">
                                <a:solidFill>
                                  <a:schemeClr val="bg1"/>
                                </a:solidFill>
                                <a:latin typeface="Cambria Math" panose="02040503050406030204" pitchFamily="18" charset="0"/>
                              </a:rPr>
                            </m:ctrlPr>
                          </m:fPr>
                          <m:num>
                            <m:r>
                              <a:rPr lang="fr-FR" sz="2000" i="1">
                                <a:solidFill>
                                  <a:schemeClr val="bg1"/>
                                </a:solidFill>
                                <a:latin typeface="Cambria Math" panose="02040503050406030204" pitchFamily="18" charset="0"/>
                              </a:rPr>
                              <m:t>1</m:t>
                            </m:r>
                          </m:num>
                          <m:den>
                            <m:r>
                              <a:rPr lang="fr-FR" sz="2000" i="1">
                                <a:solidFill>
                                  <a:schemeClr val="bg1"/>
                                </a:solidFill>
                                <a:latin typeface="Cambria Math" panose="02040503050406030204" pitchFamily="18" charset="0"/>
                              </a:rPr>
                              <m:t>𝑝</m:t>
                            </m:r>
                          </m:den>
                        </m:f>
                        <m:r>
                          <a:rPr lang="fr-FR" sz="2000" i="1">
                            <a:solidFill>
                              <a:schemeClr val="bg1"/>
                            </a:solidFill>
                            <a:latin typeface="Cambria Math" panose="02040503050406030204" pitchFamily="18" charset="0"/>
                            <a:ea typeface="Cambria Math" panose="02040503050406030204" pitchFamily="18" charset="0"/>
                          </a:rPr>
                          <m:t>)</m:t>
                        </m:r>
                      </m:num>
                      <m:den>
                        <m:r>
                          <a:rPr lang="fr-FR" sz="2000" i="1">
                            <a:solidFill>
                              <a:schemeClr val="bg1"/>
                            </a:solidFill>
                            <a:latin typeface="Cambria Math" panose="02040503050406030204" pitchFamily="18" charset="0"/>
                            <a:ea typeface="Cambria Math" panose="02040503050406030204" pitchFamily="18" charset="0"/>
                          </a:rPr>
                          <m:t>1+</m:t>
                        </m:r>
                        <m:r>
                          <a:rPr lang="fr-FR" sz="2000" i="1">
                            <a:solidFill>
                              <a:schemeClr val="bg1"/>
                            </a:solidFill>
                            <a:latin typeface="Cambria Math" panose="02040503050406030204" pitchFamily="18" charset="0"/>
                            <a:ea typeface="Cambria Math" panose="02040503050406030204" pitchFamily="18" charset="0"/>
                          </a:rPr>
                          <m:t>𝐺</m:t>
                        </m:r>
                        <m:r>
                          <a:rPr lang="fr-FR" sz="2000" i="1">
                            <a:solidFill>
                              <a:schemeClr val="bg1"/>
                            </a:solidFill>
                            <a:latin typeface="Cambria Math" panose="02040503050406030204" pitchFamily="18" charset="0"/>
                            <a:ea typeface="Cambria Math" panose="02040503050406030204" pitchFamily="18" charset="0"/>
                          </a:rPr>
                          <m:t>(</m:t>
                        </m:r>
                        <m:r>
                          <a:rPr lang="fr-FR" sz="2000" i="1">
                            <a:solidFill>
                              <a:schemeClr val="bg1"/>
                            </a:solidFill>
                            <a:latin typeface="Cambria Math" panose="02040503050406030204" pitchFamily="18" charset="0"/>
                            <a:ea typeface="Cambria Math" panose="02040503050406030204" pitchFamily="18" charset="0"/>
                          </a:rPr>
                          <m:t>𝑝</m:t>
                        </m:r>
                        <m:r>
                          <a:rPr lang="fr-FR" sz="2000" i="1">
                            <a:solidFill>
                              <a:schemeClr val="bg1"/>
                            </a:solidFill>
                            <a:latin typeface="Cambria Math" panose="02040503050406030204" pitchFamily="18" charset="0"/>
                            <a:ea typeface="Cambria Math" panose="02040503050406030204" pitchFamily="18" charset="0"/>
                          </a:rPr>
                          <m:t>)</m:t>
                        </m:r>
                      </m:den>
                    </m:f>
                  </m:oMath>
                </a14:m>
                <a:r>
                  <a:rPr lang="fr-FR" sz="2000" dirty="0" smtClean="0">
                    <a:solidFill>
                      <a:schemeClr val="bg1"/>
                    </a:solidFill>
                  </a:rPr>
                  <a:t>=</a:t>
                </a:r>
                <a14:m>
                  <m:oMath xmlns:m="http://schemas.openxmlformats.org/officeDocument/2006/math">
                    <m:f>
                      <m:fPr>
                        <m:ctrlPr>
                          <a:rPr lang="fr-FR" sz="2000" i="1">
                            <a:solidFill>
                              <a:schemeClr val="bg1"/>
                            </a:solidFill>
                            <a:latin typeface="Cambria Math" panose="02040503050406030204" pitchFamily="18" charset="0"/>
                            <a:ea typeface="Cambria Math" panose="02040503050406030204" pitchFamily="18" charset="0"/>
                          </a:rPr>
                        </m:ctrlPr>
                      </m:fPr>
                      <m:num>
                        <m:r>
                          <a:rPr lang="fr-FR" sz="2000" b="0" i="1" smtClean="0">
                            <a:solidFill>
                              <a:schemeClr val="bg1"/>
                            </a:solidFill>
                            <a:latin typeface="Cambria Math" panose="02040503050406030204" pitchFamily="18" charset="0"/>
                            <a:ea typeface="Cambria Math" panose="02040503050406030204" pitchFamily="18" charset="0"/>
                          </a:rPr>
                          <m:t>1</m:t>
                        </m:r>
                      </m:num>
                      <m:den>
                        <m:r>
                          <a:rPr lang="fr-FR" sz="2000" i="1">
                            <a:solidFill>
                              <a:schemeClr val="bg1"/>
                            </a:solidFill>
                            <a:latin typeface="Cambria Math" panose="02040503050406030204" pitchFamily="18" charset="0"/>
                            <a:ea typeface="Cambria Math" panose="02040503050406030204" pitchFamily="18" charset="0"/>
                          </a:rPr>
                          <m:t>1+</m:t>
                        </m:r>
                        <m:func>
                          <m:funcPr>
                            <m:ctrlPr>
                              <a:rPr lang="fr-FR" sz="2000" i="1" smtClean="0">
                                <a:solidFill>
                                  <a:schemeClr val="bg1"/>
                                </a:solidFill>
                                <a:latin typeface="Cambria Math" panose="02040503050406030204" pitchFamily="18" charset="0"/>
                                <a:ea typeface="Cambria Math" panose="02040503050406030204" pitchFamily="18" charset="0"/>
                              </a:rPr>
                            </m:ctrlPr>
                          </m:funcPr>
                          <m:fName>
                            <m:limLow>
                              <m:limLowPr>
                                <m:ctrlPr>
                                  <a:rPr lang="fr-FR" sz="2000" i="1" smtClean="0">
                                    <a:solidFill>
                                      <a:schemeClr val="bg1"/>
                                    </a:solidFill>
                                    <a:latin typeface="Cambria Math" panose="02040503050406030204" pitchFamily="18" charset="0"/>
                                    <a:ea typeface="Cambria Math" panose="02040503050406030204" pitchFamily="18" charset="0"/>
                                  </a:rPr>
                                </m:ctrlPr>
                              </m:limLowPr>
                              <m:e>
                                <m:r>
                                  <m:rPr>
                                    <m:sty m:val="p"/>
                                  </m:rPr>
                                  <a:rPr lang="fr-FR" sz="2000" i="0" smtClean="0">
                                    <a:solidFill>
                                      <a:schemeClr val="bg1"/>
                                    </a:solidFill>
                                    <a:latin typeface="Cambria Math" panose="02040503050406030204" pitchFamily="18" charset="0"/>
                                    <a:ea typeface="Cambria Math" panose="02040503050406030204" pitchFamily="18" charset="0"/>
                                  </a:rPr>
                                  <m:t>lim</m:t>
                                </m:r>
                              </m:e>
                              <m:lim>
                                <m:r>
                                  <a:rPr lang="fr-FR" sz="2000" b="0" i="1" smtClean="0">
                                    <a:solidFill>
                                      <a:schemeClr val="bg1"/>
                                    </a:solidFill>
                                    <a:latin typeface="Cambria Math" panose="02040503050406030204" pitchFamily="18" charset="0"/>
                                    <a:ea typeface="Cambria Math" panose="02040503050406030204" pitchFamily="18" charset="0"/>
                                  </a:rPr>
                                  <m:t>𝑝</m:t>
                                </m:r>
                                <m:r>
                                  <a:rPr lang="fr-FR" sz="2000" b="0" i="1" smtClean="0">
                                    <a:solidFill>
                                      <a:schemeClr val="bg1"/>
                                    </a:solidFill>
                                    <a:latin typeface="Cambria Math" panose="02040503050406030204" pitchFamily="18" charset="0"/>
                                    <a:ea typeface="Cambria Math" panose="02040503050406030204" pitchFamily="18" charset="0"/>
                                  </a:rPr>
                                  <m:t>→0</m:t>
                                </m:r>
                              </m:lim>
                            </m:limLow>
                          </m:fName>
                          <m:e>
                            <m:r>
                              <a:rPr lang="fr-FR" sz="2000" i="1">
                                <a:solidFill>
                                  <a:schemeClr val="bg1"/>
                                </a:solidFill>
                                <a:latin typeface="Cambria Math" panose="02040503050406030204" pitchFamily="18" charset="0"/>
                                <a:ea typeface="Cambria Math" panose="02040503050406030204" pitchFamily="18" charset="0"/>
                              </a:rPr>
                              <m:t>𝐺</m:t>
                            </m:r>
                            <m:r>
                              <a:rPr lang="fr-FR" sz="2000" i="1">
                                <a:solidFill>
                                  <a:schemeClr val="bg1"/>
                                </a:solidFill>
                                <a:latin typeface="Cambria Math" panose="02040503050406030204" pitchFamily="18" charset="0"/>
                                <a:ea typeface="Cambria Math" panose="02040503050406030204" pitchFamily="18" charset="0"/>
                              </a:rPr>
                              <m:t>(</m:t>
                            </m:r>
                            <m:r>
                              <a:rPr lang="fr-FR" sz="2000" i="1">
                                <a:solidFill>
                                  <a:schemeClr val="bg1"/>
                                </a:solidFill>
                                <a:latin typeface="Cambria Math" panose="02040503050406030204" pitchFamily="18" charset="0"/>
                                <a:ea typeface="Cambria Math" panose="02040503050406030204" pitchFamily="18" charset="0"/>
                              </a:rPr>
                              <m:t>𝑝</m:t>
                            </m:r>
                            <m:r>
                              <a:rPr lang="fr-FR" sz="2000" i="1">
                                <a:solidFill>
                                  <a:schemeClr val="bg1"/>
                                </a:solidFill>
                                <a:latin typeface="Cambria Math" panose="02040503050406030204" pitchFamily="18" charset="0"/>
                                <a:ea typeface="Cambria Math" panose="02040503050406030204" pitchFamily="18" charset="0"/>
                              </a:rPr>
                              <m:t>)</m:t>
                            </m:r>
                          </m:e>
                        </m:func>
                      </m:den>
                    </m:f>
                  </m:oMath>
                </a14:m>
                <a:endParaRPr lang="fr-FR" sz="2000" dirty="0">
                  <a:solidFill>
                    <a:schemeClr val="bg1"/>
                  </a:solidFill>
                </a:endParaRPr>
              </a:p>
            </p:txBody>
          </p:sp>
        </mc:Choice>
        <mc:Fallback>
          <p:sp>
            <p:nvSpPr>
              <p:cNvPr id="14" name="Rectangle 13"/>
              <p:cNvSpPr>
                <a:spLocks noRot="1" noChangeAspect="1" noMove="1" noResize="1" noEditPoints="1" noAdjustHandles="1" noChangeArrowheads="1" noChangeShapeType="1" noTextEdit="1"/>
              </p:cNvSpPr>
              <p:nvPr/>
            </p:nvSpPr>
            <p:spPr>
              <a:xfrm>
                <a:off x="4605097" y="3028122"/>
                <a:ext cx="6217232" cy="747128"/>
              </a:xfrm>
              <a:prstGeom prst="rect">
                <a:avLst/>
              </a:prstGeom>
              <a:blipFill>
                <a:blip r:embed="rId3"/>
                <a:stretch>
                  <a:fillRect l="-980"/>
                </a:stretch>
              </a:blipFill>
            </p:spPr>
            <p:txBody>
              <a:bodyPr/>
              <a:lstStyle/>
              <a:p>
                <a:r>
                  <a:rPr lang="fr-FR">
                    <a:noFill/>
                  </a:rPr>
                  <a:t> </a:t>
                </a:r>
              </a:p>
            </p:txBody>
          </p:sp>
        </mc:Fallback>
      </mc:AlternateContent>
    </p:spTree>
    <p:extLst>
      <p:ext uri="{BB962C8B-B14F-4D97-AF65-F5344CB8AC3E}">
        <p14:creationId xmlns:p14="http://schemas.microsoft.com/office/powerpoint/2010/main" val="2843994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eu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4043</TotalTime>
  <Words>1181</Words>
  <Application>Microsoft Office PowerPoint</Application>
  <PresentationFormat>Grand écran</PresentationFormat>
  <Paragraphs>220</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Cambria Math</vt:lpstr>
      <vt:lpstr>Century Gothic</vt:lpstr>
      <vt:lpstr>Times New Roman</vt:lpstr>
      <vt:lpstr>Wingdings 3</vt:lpstr>
      <vt:lpstr>Secteur</vt:lpstr>
      <vt:lpstr>Présentation PowerPoint</vt:lpstr>
      <vt:lpstr>lecture 6</vt:lpstr>
      <vt:lpstr>introduction</vt:lpstr>
      <vt:lpstr>example of response</vt:lpstr>
      <vt:lpstr>Présentation PowerPoint</vt:lpstr>
      <vt:lpstr>Introduction :</vt:lpstr>
      <vt:lpstr>Présentation PowerPoint</vt:lpstr>
      <vt:lpstr>Présentation PowerPoint</vt:lpstr>
      <vt:lpstr>Présentation PowerPoint</vt:lpstr>
      <vt:lpstr>Présentation PowerPoint</vt:lpstr>
      <vt:lpstr>examples</vt:lpstr>
      <vt:lpstr>Présentation PowerPoint</vt:lpstr>
      <vt:lpstr>Présentation PowerPoint</vt:lpstr>
      <vt:lpstr>Now let’s define the static error constants</vt:lpstr>
      <vt:lpstr>Présentation PowerPoint</vt:lpstr>
      <vt:lpstr>Présentation PowerPoint</vt:lpstr>
      <vt:lpstr>First step is to calculate the static error constants </vt:lpstr>
      <vt:lpstr>Présentation PowerPoint</vt:lpstr>
      <vt:lpstr>exercices</vt:lpstr>
      <vt:lpstr>Présentation PowerPoint</vt:lpstr>
      <vt:lpstr>Exemple 3</vt:lpstr>
      <vt:lpstr>Présentation PowerPoint</vt:lpstr>
      <vt:lpstr>SSE for Disturbance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Asservissement et régularisation</dc:title>
  <dc:creator>Pc Com</dc:creator>
  <cp:lastModifiedBy>Spectre</cp:lastModifiedBy>
  <cp:revision>273</cp:revision>
  <dcterms:created xsi:type="dcterms:W3CDTF">2020-12-16T15:07:37Z</dcterms:created>
  <dcterms:modified xsi:type="dcterms:W3CDTF">2023-12-26T13:04:39Z</dcterms:modified>
</cp:coreProperties>
</file>