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5161"/>
  </p:normalViewPr>
  <p:slideViewPr>
    <p:cSldViewPr snapToGrid="0">
      <p:cViewPr varScale="1">
        <p:scale>
          <a:sx n="91" d="100"/>
          <a:sy n="91" d="100"/>
        </p:scale>
        <p:origin x="7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3/8/23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3/8/23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3/8/23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3/8/23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3/8/23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3/8/23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3/8/23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3/8/23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3/8/23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3/8/23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3/8/23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3/8/23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44001E-06D8-8BEE-C3D0-A2C2EBBDAA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83000"/>
              </a:lnSpc>
              <a:spcBef>
                <a:spcPct val="0"/>
              </a:spcBef>
              <a:buNone/>
            </a:pPr>
            <a:r>
              <a:rPr lang="ar-SA" dirty="0"/>
              <a:t>مقياس قانون حقوق الإنسان</a:t>
            </a:r>
            <a:br>
              <a:rPr lang="ar-SA" dirty="0"/>
            </a:br>
            <a:r>
              <a:rPr lang="ar-SA" sz="2800" dirty="0"/>
              <a:t>سنة ثانية حقوق </a:t>
            </a:r>
            <a:br>
              <a:rPr lang="ar-SA" sz="2800" dirty="0"/>
            </a:br>
            <a:r>
              <a:rPr lang="ar-SA" sz="2800" dirty="0"/>
              <a:t>السنة الجامعية 2022-2023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78B8BA3-EF22-B26E-4A9D-64FA134CC2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r>
              <a:rPr lang="ar-SA" dirty="0"/>
              <a:t>الأستاذ الدكتور عبد اللاوي جواد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3620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44001E-06D8-8BEE-C3D0-A2C2EBBDAA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9446" y="2091263"/>
            <a:ext cx="9070847" cy="834817"/>
          </a:xfr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algn="ctr" defTabSz="914400" rtl="1" eaLnBrk="1" latinLnBrk="0" hangingPunct="1">
              <a:lnSpc>
                <a:spcPct val="83000"/>
              </a:lnSpc>
              <a:spcBef>
                <a:spcPct val="0"/>
              </a:spcBef>
              <a:buNone/>
            </a:pPr>
            <a:r>
              <a:rPr lang="ar-SA" sz="4400" dirty="0"/>
              <a:t>المحور الأول: ماهية حقوق الإنسان</a:t>
            </a:r>
            <a:endParaRPr lang="fr-FR" sz="44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78B8BA3-EF22-B26E-4A9D-64FA134CC2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3151164"/>
            <a:ext cx="9070848" cy="1988100"/>
          </a:xfrm>
        </p:spPr>
        <p:txBody>
          <a:bodyPr/>
          <a:lstStyle/>
          <a:p>
            <a:pPr marL="571500" indent="-57150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Wingdings" pitchFamily="2" charset="2"/>
              <a:buChar char="v"/>
            </a:pPr>
            <a:r>
              <a:rPr lang="ar-SA" sz="3600" dirty="0">
                <a:latin typeface="Simplified Arabic" panose="02010000000000000000" pitchFamily="2" charset="-78"/>
                <a:cs typeface="Simplified Arabic" panose="02010000000000000000" pitchFamily="2" charset="-78"/>
              </a:rPr>
              <a:t>التطور التاريخي لحقوق الإنسان</a:t>
            </a:r>
          </a:p>
          <a:p>
            <a:pPr marL="571500" indent="-57150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Wingdings" pitchFamily="2" charset="2"/>
              <a:buChar char="v"/>
            </a:pPr>
            <a:r>
              <a:rPr lang="ar-SA" sz="3600" dirty="0">
                <a:latin typeface="Simplified Arabic" panose="02010000000000000000" pitchFamily="2" charset="-78"/>
                <a:cs typeface="Simplified Arabic" panose="02010000000000000000" pitchFamily="2" charset="-78"/>
              </a:rPr>
              <a:t>تعريف حقوق الإنسان</a:t>
            </a:r>
          </a:p>
          <a:p>
            <a:pPr marL="571500" indent="-57150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Wingdings" pitchFamily="2" charset="2"/>
              <a:buChar char="v"/>
            </a:pPr>
            <a:r>
              <a:rPr lang="ar-SA" sz="3600" dirty="0">
                <a:latin typeface="Simplified Arabic" panose="02010000000000000000" pitchFamily="2" charset="-78"/>
                <a:cs typeface="Simplified Arabic" panose="02010000000000000000" pitchFamily="2" charset="-78"/>
              </a:rPr>
              <a:t>التمييز بين حقوق الإنسان في حالتي السلم والحرب</a:t>
            </a:r>
          </a:p>
          <a:p>
            <a:pPr marL="0" indent="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4464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44001E-06D8-8BEE-C3D0-A2C2EBBDAA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9446" y="2091263"/>
            <a:ext cx="9070847" cy="834817"/>
          </a:xfr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algn="ctr" defTabSz="914400" rtl="1" eaLnBrk="1" latinLnBrk="0" hangingPunct="1">
              <a:lnSpc>
                <a:spcPct val="83000"/>
              </a:lnSpc>
              <a:spcBef>
                <a:spcPct val="0"/>
              </a:spcBef>
              <a:buNone/>
            </a:pPr>
            <a:r>
              <a:rPr lang="ar-SA" sz="4400" dirty="0"/>
              <a:t>المحور الثاني : موضوعات حقوق الإنسان</a:t>
            </a:r>
            <a:endParaRPr lang="fr-FR" sz="44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78B8BA3-EF22-B26E-4A9D-64FA134CC2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3151164"/>
            <a:ext cx="9070848" cy="1988100"/>
          </a:xfrm>
        </p:spPr>
        <p:txBody>
          <a:bodyPr/>
          <a:lstStyle/>
          <a:p>
            <a:pPr marL="571500" indent="-57150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Wingdings" pitchFamily="2" charset="2"/>
              <a:buChar char="v"/>
            </a:pPr>
            <a:r>
              <a:rPr lang="ar-SA" sz="3600" dirty="0">
                <a:latin typeface="Simplified Arabic" panose="02010000000000000000" pitchFamily="2" charset="-78"/>
                <a:cs typeface="Simplified Arabic" panose="02010000000000000000" pitchFamily="2" charset="-78"/>
              </a:rPr>
              <a:t>أجيال حقوق الإنسان</a:t>
            </a:r>
          </a:p>
          <a:p>
            <a:pPr marL="571500" indent="-57150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Wingdings" pitchFamily="2" charset="2"/>
              <a:buChar char="v"/>
            </a:pPr>
            <a:r>
              <a:rPr lang="ar-SA" sz="3600" dirty="0">
                <a:latin typeface="Simplified Arabic" panose="02010000000000000000" pitchFamily="2" charset="-78"/>
                <a:cs typeface="Simplified Arabic" panose="02010000000000000000" pitchFamily="2" charset="-78"/>
              </a:rPr>
              <a:t>أنواع حقوق الإنسان</a:t>
            </a:r>
          </a:p>
          <a:p>
            <a:pPr marL="571500" indent="-57150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Wingdings" pitchFamily="2" charset="2"/>
              <a:buChar char="v"/>
            </a:pPr>
            <a:endParaRPr lang="ar-SA" sz="3600" dirty="0">
              <a:latin typeface="Simplified Arabic" panose="02010000000000000000" pitchFamily="2" charset="-78"/>
              <a:cs typeface="Simplified Arabic" panose="02010000000000000000" pitchFamily="2" charset="-78"/>
            </a:endParaRPr>
          </a:p>
          <a:p>
            <a:pPr marL="0" indent="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5889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44001E-06D8-8BEE-C3D0-A2C2EBBDAA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9446" y="1885071"/>
            <a:ext cx="9070847" cy="1167618"/>
          </a:xfr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algn="ctr" defTabSz="914400" rtl="1" eaLnBrk="1" latinLnBrk="0" hangingPunct="1">
              <a:lnSpc>
                <a:spcPct val="83000"/>
              </a:lnSpc>
              <a:spcBef>
                <a:spcPct val="0"/>
              </a:spcBef>
              <a:buNone/>
            </a:pPr>
            <a:r>
              <a:rPr lang="ar-SA" sz="4400" dirty="0"/>
              <a:t>المحور الثالث : المصادر الدولية حقوق الإنسان</a:t>
            </a:r>
            <a:endParaRPr lang="fr-FR" sz="44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78B8BA3-EF22-B26E-4A9D-64FA134CC2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3151164"/>
            <a:ext cx="9070848" cy="1988100"/>
          </a:xfrm>
        </p:spPr>
        <p:txBody>
          <a:bodyPr/>
          <a:lstStyle/>
          <a:p>
            <a:pPr marL="571500" indent="-57150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Wingdings" pitchFamily="2" charset="2"/>
              <a:buChar char="v"/>
            </a:pPr>
            <a:r>
              <a:rPr lang="ar-SA" sz="3600" dirty="0">
                <a:latin typeface="Simplified Arabic" panose="02010000000000000000" pitchFamily="2" charset="-78"/>
                <a:cs typeface="Simplified Arabic" panose="02010000000000000000" pitchFamily="2" charset="-78"/>
              </a:rPr>
              <a:t>الشرعة الدولية لحقوق الإنسان</a:t>
            </a:r>
          </a:p>
          <a:p>
            <a:pPr marL="571500" indent="-57150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Wingdings" pitchFamily="2" charset="2"/>
              <a:buChar char="v"/>
            </a:pPr>
            <a:r>
              <a:rPr lang="ar-SA" sz="3600" dirty="0">
                <a:latin typeface="Simplified Arabic" panose="02010000000000000000" pitchFamily="2" charset="-78"/>
                <a:cs typeface="Simplified Arabic" panose="02010000000000000000" pitchFamily="2" charset="-78"/>
              </a:rPr>
              <a:t>الاتفاقيات الأخرى لحقوق الإنسان</a:t>
            </a:r>
          </a:p>
          <a:p>
            <a:pPr marL="571500" indent="-57150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Wingdings" pitchFamily="2" charset="2"/>
              <a:buChar char="v"/>
            </a:pPr>
            <a:endParaRPr lang="ar-SA" sz="3600" dirty="0">
              <a:latin typeface="Simplified Arabic" panose="02010000000000000000" pitchFamily="2" charset="-78"/>
              <a:cs typeface="Simplified Arabic" panose="02010000000000000000" pitchFamily="2" charset="-78"/>
            </a:endParaRPr>
          </a:p>
          <a:p>
            <a:pPr marL="0" indent="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3807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44001E-06D8-8BEE-C3D0-A2C2EBBDAA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9446" y="1885071"/>
            <a:ext cx="9070847" cy="1167618"/>
          </a:xfr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algn="ctr" defTabSz="914400" rtl="1" eaLnBrk="1" latinLnBrk="0" hangingPunct="1">
              <a:lnSpc>
                <a:spcPct val="83000"/>
              </a:lnSpc>
              <a:spcBef>
                <a:spcPct val="0"/>
              </a:spcBef>
              <a:buNone/>
            </a:pPr>
            <a:r>
              <a:rPr lang="ar-SA" sz="4400" dirty="0"/>
              <a:t>المحور الرابع : المصادر الوطنية لحقوق الإنسان</a:t>
            </a:r>
            <a:endParaRPr lang="fr-FR" sz="44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78B8BA3-EF22-B26E-4A9D-64FA134CC2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3151164"/>
            <a:ext cx="9070848" cy="1988100"/>
          </a:xfrm>
        </p:spPr>
        <p:txBody>
          <a:bodyPr/>
          <a:lstStyle/>
          <a:p>
            <a:pPr marL="571500" indent="-57150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Wingdings" pitchFamily="2" charset="2"/>
              <a:buChar char="v"/>
            </a:pPr>
            <a:r>
              <a:rPr lang="ar-SA" sz="3600" dirty="0">
                <a:latin typeface="Simplified Arabic" panose="02010000000000000000" pitchFamily="2" charset="-78"/>
                <a:cs typeface="Simplified Arabic" panose="02010000000000000000" pitchFamily="2" charset="-78"/>
              </a:rPr>
              <a:t>المصادر الرسمية لحقوق الإنسان</a:t>
            </a:r>
          </a:p>
          <a:p>
            <a:pPr marL="571500" indent="-57150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Wingdings" pitchFamily="2" charset="2"/>
              <a:buChar char="v"/>
            </a:pPr>
            <a:r>
              <a:rPr lang="ar-SA" sz="3600" dirty="0">
                <a:latin typeface="Simplified Arabic" panose="02010000000000000000" pitchFamily="2" charset="-78"/>
                <a:cs typeface="Simplified Arabic" panose="02010000000000000000" pitchFamily="2" charset="-78"/>
              </a:rPr>
              <a:t>المصادر الاحتياطية لحقو الإنسان</a:t>
            </a:r>
          </a:p>
          <a:p>
            <a:pPr marL="571500" indent="-57150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Wingdings" pitchFamily="2" charset="2"/>
              <a:buChar char="v"/>
            </a:pPr>
            <a:endParaRPr lang="ar-SA" sz="3600" dirty="0">
              <a:latin typeface="Simplified Arabic" panose="02010000000000000000" pitchFamily="2" charset="-78"/>
              <a:cs typeface="Simplified Arabic" panose="02010000000000000000" pitchFamily="2" charset="-78"/>
            </a:endParaRPr>
          </a:p>
          <a:p>
            <a:pPr marL="0" indent="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6364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44001E-06D8-8BEE-C3D0-A2C2EBBDAA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9446" y="1885071"/>
            <a:ext cx="9070847" cy="1167618"/>
          </a:xfr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algn="ctr" defTabSz="914400" rtl="1" eaLnBrk="1" latinLnBrk="0" hangingPunct="1">
              <a:lnSpc>
                <a:spcPct val="83000"/>
              </a:lnSpc>
              <a:spcBef>
                <a:spcPct val="0"/>
              </a:spcBef>
              <a:buNone/>
            </a:pPr>
            <a:r>
              <a:rPr lang="ar-SA" sz="4400" dirty="0"/>
              <a:t>المحور الخامس : الآليات الدولية لحماية حقوق الإنسان</a:t>
            </a:r>
            <a:endParaRPr lang="fr-FR" sz="44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78B8BA3-EF22-B26E-4A9D-64FA134CC2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3151164"/>
            <a:ext cx="9070848" cy="1988100"/>
          </a:xfrm>
        </p:spPr>
        <p:txBody>
          <a:bodyPr/>
          <a:lstStyle/>
          <a:p>
            <a:pPr marL="571500" indent="-57150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Wingdings" pitchFamily="2" charset="2"/>
              <a:buChar char="v"/>
            </a:pPr>
            <a:r>
              <a:rPr lang="ar-SA" sz="3600" dirty="0">
                <a:latin typeface="Simplified Arabic" panose="02010000000000000000" pitchFamily="2" charset="-78"/>
                <a:cs typeface="Simplified Arabic" panose="02010000000000000000" pitchFamily="2" charset="-78"/>
              </a:rPr>
              <a:t>لجان الأمم المتحدة والمعاهدات المتعلقة بحماية حقوق الإنسان</a:t>
            </a:r>
          </a:p>
          <a:p>
            <a:pPr marL="571500" indent="-57150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Wingdings" pitchFamily="2" charset="2"/>
              <a:buChar char="v"/>
            </a:pPr>
            <a:r>
              <a:rPr lang="ar-SA" sz="3600" dirty="0">
                <a:latin typeface="Simplified Arabic" panose="02010000000000000000" pitchFamily="2" charset="-78"/>
                <a:cs typeface="Simplified Arabic" panose="02010000000000000000" pitchFamily="2" charset="-78"/>
              </a:rPr>
              <a:t>إجراءات الشكاوى عن انتهاكات حقوق الإنسان</a:t>
            </a:r>
          </a:p>
          <a:p>
            <a:pPr marL="571500" indent="-57150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Wingdings" pitchFamily="2" charset="2"/>
              <a:buChar char="v"/>
            </a:pPr>
            <a:endParaRPr lang="ar-SA" sz="3600" dirty="0">
              <a:latin typeface="Simplified Arabic" panose="02010000000000000000" pitchFamily="2" charset="-78"/>
              <a:cs typeface="Simplified Arabic" panose="02010000000000000000" pitchFamily="2" charset="-78"/>
            </a:endParaRPr>
          </a:p>
          <a:p>
            <a:pPr marL="0" indent="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5268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44001E-06D8-8BEE-C3D0-A2C2EBBDAA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9446" y="1885071"/>
            <a:ext cx="9070847" cy="1167618"/>
          </a:xfr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algn="ctr" defTabSz="914400" rtl="1" eaLnBrk="1" latinLnBrk="0" hangingPunct="1">
              <a:lnSpc>
                <a:spcPct val="83000"/>
              </a:lnSpc>
              <a:spcBef>
                <a:spcPct val="0"/>
              </a:spcBef>
              <a:buNone/>
            </a:pPr>
            <a:r>
              <a:rPr lang="ar-SA" sz="4400" dirty="0"/>
              <a:t>المحور السادس : الآليات الوطنية لحماية حقوق الإنسان</a:t>
            </a:r>
            <a:endParaRPr lang="fr-FR" sz="44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78B8BA3-EF22-B26E-4A9D-64FA134CC2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3151164"/>
            <a:ext cx="9070848" cy="1988100"/>
          </a:xfrm>
        </p:spPr>
        <p:txBody>
          <a:bodyPr/>
          <a:lstStyle/>
          <a:p>
            <a:pPr marL="571500" indent="-57150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Wingdings" pitchFamily="2" charset="2"/>
              <a:buChar char="v"/>
            </a:pPr>
            <a:r>
              <a:rPr lang="ar-SA" sz="3600" dirty="0" err="1">
                <a:latin typeface="Simplified Arabic" panose="02010000000000000000" pitchFamily="2" charset="-78"/>
                <a:cs typeface="Simplified Arabic" panose="02010000000000000000" pitchFamily="2" charset="-78"/>
              </a:rPr>
              <a:t>الهيآت</a:t>
            </a:r>
            <a:r>
              <a:rPr lang="ar-SA" sz="3600" dirty="0">
                <a:latin typeface="Simplified Arabic" panose="02010000000000000000" pitchFamily="2" charset="-78"/>
                <a:cs typeface="Simplified Arabic" panose="02010000000000000000" pitchFamily="2" charset="-78"/>
              </a:rPr>
              <a:t> الوطنية المعنية بحماية حقوق الإنسان</a:t>
            </a:r>
          </a:p>
          <a:p>
            <a:pPr marL="571500" indent="-57150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Wingdings" pitchFamily="2" charset="2"/>
              <a:buChar char="v"/>
            </a:pPr>
            <a:r>
              <a:rPr lang="ar-SA" sz="3600" dirty="0">
                <a:latin typeface="Simplified Arabic" panose="02010000000000000000" pitchFamily="2" charset="-78"/>
                <a:cs typeface="Simplified Arabic" panose="02010000000000000000" pitchFamily="2" charset="-78"/>
              </a:rPr>
              <a:t>إجراءات الشكاوى عن انتهاكات حقوق الإنسان</a:t>
            </a:r>
          </a:p>
          <a:p>
            <a:pPr marL="571500" indent="-571500" algn="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Wingdings" pitchFamily="2" charset="2"/>
              <a:buChar char="v"/>
            </a:pPr>
            <a:endParaRPr lang="ar-SA" sz="3600" dirty="0">
              <a:latin typeface="Simplified Arabic" panose="02010000000000000000" pitchFamily="2" charset="-78"/>
              <a:cs typeface="Simplified Arabic" panose="02010000000000000000" pitchFamily="2" charset="-78"/>
            </a:endParaRPr>
          </a:p>
          <a:p>
            <a:pPr marL="0" indent="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45527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67</TotalTime>
  <Words>122</Words>
  <Application>Microsoft Macintosh PowerPoint</Application>
  <PresentationFormat>Grand écran</PresentationFormat>
  <Paragraphs>21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Century Gothic</vt:lpstr>
      <vt:lpstr>Garamond</vt:lpstr>
      <vt:lpstr>Simplified Arabic</vt:lpstr>
      <vt:lpstr>Wingdings</vt:lpstr>
      <vt:lpstr>Savon</vt:lpstr>
      <vt:lpstr>مقياس قانون حقوق الإنسان سنة ثانية حقوق  السنة الجامعية 2022-2023</vt:lpstr>
      <vt:lpstr>المحور الأول: ماهية حقوق الإنسان</vt:lpstr>
      <vt:lpstr>المحور الثاني : موضوعات حقوق الإنسان</vt:lpstr>
      <vt:lpstr>المحور الثالث : المصادر الدولية حقوق الإنسان</vt:lpstr>
      <vt:lpstr>المحور الرابع : المصادر الوطنية لحقوق الإنسان</vt:lpstr>
      <vt:lpstr>المحور الخامس : الآليات الدولية لحماية حقوق الإنسان</vt:lpstr>
      <vt:lpstr>المحور السادس : الآليات الوطنية لحماية حقوق الإنسان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حقوق الإنسان</dc:title>
  <dc:creator>Abdellaoui Djawed</dc:creator>
  <cp:lastModifiedBy>Abdellaoui Djawed</cp:lastModifiedBy>
  <cp:revision>4</cp:revision>
  <dcterms:created xsi:type="dcterms:W3CDTF">2023-02-04T20:30:49Z</dcterms:created>
  <dcterms:modified xsi:type="dcterms:W3CDTF">2023-03-08T08:28:46Z</dcterms:modified>
</cp:coreProperties>
</file>