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47"/>
  </p:notesMasterIdLst>
  <p:sldIdLst>
    <p:sldId id="256" r:id="rId2"/>
    <p:sldId id="312" r:id="rId3"/>
    <p:sldId id="313" r:id="rId4"/>
    <p:sldId id="314" r:id="rId5"/>
    <p:sldId id="315" r:id="rId6"/>
    <p:sldId id="316" r:id="rId7"/>
    <p:sldId id="305" r:id="rId8"/>
    <p:sldId id="322" r:id="rId9"/>
    <p:sldId id="301" r:id="rId10"/>
    <p:sldId id="302" r:id="rId11"/>
    <p:sldId id="303" r:id="rId12"/>
    <p:sldId id="317" r:id="rId13"/>
    <p:sldId id="257" r:id="rId14"/>
    <p:sldId id="282" r:id="rId15"/>
    <p:sldId id="323" r:id="rId16"/>
    <p:sldId id="258" r:id="rId17"/>
    <p:sldId id="304" r:id="rId18"/>
    <p:sldId id="259" r:id="rId19"/>
    <p:sldId id="288" r:id="rId20"/>
    <p:sldId id="262" r:id="rId21"/>
    <p:sldId id="284" r:id="rId22"/>
    <p:sldId id="285" r:id="rId23"/>
    <p:sldId id="263" r:id="rId24"/>
    <p:sldId id="289" r:id="rId25"/>
    <p:sldId id="319" r:id="rId26"/>
    <p:sldId id="306" r:id="rId27"/>
    <p:sldId id="307" r:id="rId28"/>
    <p:sldId id="308" r:id="rId29"/>
    <p:sldId id="320" r:id="rId30"/>
    <p:sldId id="321" r:id="rId31"/>
    <p:sldId id="264" r:id="rId32"/>
    <p:sldId id="298" r:id="rId33"/>
    <p:sldId id="265" r:id="rId34"/>
    <p:sldId id="299" r:id="rId35"/>
    <p:sldId id="300" r:id="rId36"/>
    <p:sldId id="267" r:id="rId37"/>
    <p:sldId id="272" r:id="rId38"/>
    <p:sldId id="273" r:id="rId39"/>
    <p:sldId id="274" r:id="rId40"/>
    <p:sldId id="275" r:id="rId41"/>
    <p:sldId id="276" r:id="rId42"/>
    <p:sldId id="277" r:id="rId43"/>
    <p:sldId id="278" r:id="rId44"/>
    <p:sldId id="279" r:id="rId45"/>
    <p:sldId id="268" r:id="rId46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FF3399"/>
    <a:srgbClr val="99CC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83" d="100"/>
          <a:sy n="83" d="100"/>
        </p:scale>
        <p:origin x="-98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61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BD8CEB-ACD3-411B-92B8-1E65D7BBD917}" type="datetimeFigureOut">
              <a:rPr lang="fr-FR" smtClean="0"/>
              <a:t>22/01/2020</a:t>
            </a:fld>
            <a:endParaRPr lang="es-ES_tradnl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s-ES_tradnl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3EF468-2129-4E23-9417-B753C6CA69E1}" type="slidenum">
              <a:rPr lang="es-ES_tradnl" smtClean="0"/>
              <a:t>‹N°›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3EF468-2129-4E23-9417-B753C6CA69E1}" type="slidenum">
              <a:rPr lang="es-ES_tradnl" smtClean="0"/>
              <a:t>15</a:t>
            </a:fld>
            <a:endParaRPr 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à coins arrondis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r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0" name="Sous-titr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371C56-6067-4B47-BBD7-5B4721F27FCB}" type="slidenum">
              <a:rPr lang="es-ES" smtClean="0"/>
              <a:pPr/>
              <a:t>‹N°›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6B04E76-528F-4E1E-A1BF-40C9B3599DD1}" type="slidenum">
              <a:rPr lang="es-ES" smtClean="0"/>
              <a:pPr/>
              <a:t>‹N°›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6D68D6-6040-4795-9B6F-53A9AC2D9F88}" type="slidenum">
              <a:rPr lang="es-ES" smtClean="0"/>
              <a:pPr/>
              <a:t>‹N°›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/>
          </p:nvPr>
        </p:nvSpPr>
        <p:spPr>
          <a:xfrm>
            <a:off x="685800" y="228600"/>
            <a:ext cx="7772400" cy="58674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06F5150-7F58-4A78-8706-74A32CB40D96}" type="slidenum">
              <a:rPr lang="es-ES"/>
              <a:pPr/>
              <a:t>‹N°›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2D0F8-C1E5-4A21-9D88-BFF41AB663BA}" type="slidenum">
              <a:rPr lang="es-ES" smtClean="0"/>
              <a:pPr/>
              <a:t>‹N°›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à coins arrondis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à coins arrondis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82913A4-7102-4E0B-A70C-C5CC7EFFC797}" type="slidenum">
              <a:rPr lang="es-ES" smtClean="0"/>
              <a:pPr/>
              <a:t>‹N°›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B77EC0-F2F2-4446-B80A-28C12F1F0A53}" type="slidenum">
              <a:rPr lang="es-ES" smtClean="0"/>
              <a:pPr/>
              <a:t>‹N°›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89D0E4-32ED-41FD-A571-CC744C4AC66B}" type="slidenum">
              <a:rPr lang="es-ES" smtClean="0"/>
              <a:pPr/>
              <a:t>‹N°›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8972C0-49CC-42FB-962B-935BA6493E0C}" type="slidenum">
              <a:rPr lang="es-ES" smtClean="0"/>
              <a:pPr/>
              <a:t>‹N°›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023193-BE54-4A08-84E2-39C0FBF07436}" type="slidenum">
              <a:rPr lang="es-ES" smtClean="0"/>
              <a:pPr/>
              <a:t>‹N°›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5EEAC8-81B2-4BC1-807C-F197DCF0DBF2}" type="slidenum">
              <a:rPr lang="es-ES" smtClean="0"/>
              <a:pPr/>
              <a:t>‹N°›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à coins arrondis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Arrondir un rectangle à un seul coin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1BD2BB-5FA9-4945-BC39-6B243246077A}" type="slidenum">
              <a:rPr lang="es-ES" smtClean="0"/>
              <a:pPr/>
              <a:t>‹N°›</a:t>
            </a:fld>
            <a:endParaRPr lang="es-E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fr-FR" smtClean="0"/>
              <a:t>Cliquez sur l'icône pour ajouter une image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à coins arrondis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à coins arrondis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Espace réservé du titre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5" name="Espace réservé de la date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Espace réservé du pied de page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4EEFE1F-9AB6-4349-A77A-154C2ACC73A4}" type="slidenum">
              <a:rPr lang="es-ES" smtClean="0"/>
              <a:pPr/>
              <a:t>‹N°›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1428728" y="857232"/>
            <a:ext cx="6715172" cy="1262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49273"/>
              </a:avLst>
            </a:prstTxWarp>
          </a:bodyPr>
          <a:lstStyle/>
          <a:p>
            <a:pPr algn="ctr"/>
            <a:r>
              <a:rPr lang="fr-FR" sz="3600" b="1" kern="1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Impact"/>
              </a:rPr>
              <a:t>TALLER  DE  </a:t>
            </a:r>
            <a:r>
              <a:rPr lang="fr-FR" sz="3600" b="1" kern="1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Impact"/>
              </a:rPr>
              <a:t>METODOLOGIA</a:t>
            </a:r>
            <a:endParaRPr lang="fr-FR" sz="3600" kern="10" dirty="0">
              <a:ln w="9525">
                <a:noFill/>
                <a:round/>
                <a:headEnd/>
                <a:tailEnd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/>
                </a:outerShdw>
              </a:effectLst>
              <a:latin typeface="Impact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500166" y="4643446"/>
            <a:ext cx="6715172" cy="21698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50000"/>
              </a:spcBef>
              <a:buAutoNum type="alphaUcPeriod"/>
            </a:pPr>
            <a:r>
              <a:rPr lang="es-ES_tradnl" sz="1800" b="1" dirty="0" err="1" smtClean="0">
                <a:latin typeface="Andalus" pitchFamily="18" charset="-78"/>
                <a:cs typeface="Andalus" pitchFamily="18" charset="-78"/>
              </a:rPr>
              <a:t>Guenaoui</a:t>
            </a:r>
            <a:r>
              <a:rPr lang="es-ES_tradnl" sz="1800" b="1" dirty="0" smtClean="0">
                <a:latin typeface="Andalus" pitchFamily="18" charset="-78"/>
                <a:cs typeface="Andalus" pitchFamily="18" charset="-78"/>
              </a:rPr>
              <a:t> </a:t>
            </a:r>
            <a:r>
              <a:rPr lang="es-ES_tradnl" sz="1800" b="1" dirty="0" err="1" smtClean="0">
                <a:latin typeface="Andalus" pitchFamily="18" charset="-78"/>
                <a:cs typeface="Andalus" pitchFamily="18" charset="-78"/>
              </a:rPr>
              <a:t>Bensaada</a:t>
            </a:r>
            <a:endParaRPr lang="es-ES_tradnl" sz="1800" b="1" dirty="0" smtClean="0">
              <a:latin typeface="Andalus" pitchFamily="18" charset="-78"/>
              <a:cs typeface="Andalus" pitchFamily="18" charset="-78"/>
            </a:endParaRPr>
          </a:p>
          <a:p>
            <a:pPr marL="342900" indent="-342900" algn="ctr">
              <a:spcBef>
                <a:spcPct val="50000"/>
              </a:spcBef>
            </a:pPr>
            <a:r>
              <a:rPr lang="es-ES_tradnl" sz="1800" b="1" dirty="0" smtClean="0">
                <a:latin typeface="Andalus" pitchFamily="18" charset="-78"/>
                <a:cs typeface="Andalus" pitchFamily="18" charset="-78"/>
              </a:rPr>
              <a:t>Universidad de </a:t>
            </a:r>
            <a:r>
              <a:rPr lang="es-ES_tradnl" sz="1800" b="1" dirty="0" err="1" smtClean="0">
                <a:latin typeface="Andalus" pitchFamily="18" charset="-78"/>
                <a:cs typeface="Andalus" pitchFamily="18" charset="-78"/>
              </a:rPr>
              <a:t>Tlemcen</a:t>
            </a:r>
            <a:r>
              <a:rPr lang="es-ES_tradnl" sz="1800" b="1" dirty="0" smtClean="0">
                <a:latin typeface="Andalus" pitchFamily="18" charset="-78"/>
                <a:cs typeface="Andalus" pitchFamily="18" charset="-78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es-ES_tradnl" sz="1800" b="1" dirty="0" smtClean="0">
                <a:latin typeface="Andalus" pitchFamily="18" charset="-78"/>
                <a:cs typeface="Andalus" pitchFamily="18" charset="-78"/>
              </a:rPr>
              <a:t>Departamento de español</a:t>
            </a:r>
          </a:p>
          <a:p>
            <a:pPr algn="ctr">
              <a:spcBef>
                <a:spcPct val="50000"/>
              </a:spcBef>
            </a:pPr>
            <a:r>
              <a:rPr lang="es-ES_tradnl" sz="1800" b="1" dirty="0" smtClean="0">
                <a:latin typeface="Andalus" pitchFamily="18" charset="-78"/>
                <a:cs typeface="Andalus" pitchFamily="18" charset="-78"/>
              </a:rPr>
              <a:t>Enero de 2020</a:t>
            </a:r>
            <a:endParaRPr lang="es-ES" sz="1800" b="1" dirty="0">
              <a:latin typeface="Andalus" pitchFamily="18" charset="-78"/>
              <a:cs typeface="Andalus" pitchFamily="18" charset="-78"/>
            </a:endParaRPr>
          </a:p>
          <a:p>
            <a:pPr>
              <a:spcBef>
                <a:spcPct val="50000"/>
              </a:spcBef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827088" y="333375"/>
            <a:ext cx="7273925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VE" sz="3200">
                <a:latin typeface="Arial" charset="0"/>
              </a:rPr>
              <a:t>INVESTIGACIÓN</a:t>
            </a:r>
            <a:endParaRPr lang="es-ES" sz="3200">
              <a:latin typeface="Arial" charset="0"/>
            </a:endParaRPr>
          </a:p>
        </p:txBody>
      </p:sp>
      <p:sp>
        <p:nvSpPr>
          <p:cNvPr id="68613" name="Rectangle 5"/>
          <p:cNvSpPr>
            <a:spLocks noChangeArrowheads="1"/>
          </p:cNvSpPr>
          <p:nvPr/>
        </p:nvSpPr>
        <p:spPr bwMode="auto">
          <a:xfrm>
            <a:off x="785786" y="2786058"/>
            <a:ext cx="2592387" cy="6477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dirty="0">
                <a:latin typeface="Arial" charset="0"/>
              </a:rPr>
              <a:t>Conocimiento</a:t>
            </a:r>
          </a:p>
          <a:p>
            <a:pPr algn="ctr"/>
            <a:r>
              <a:rPr lang="es-ES" dirty="0">
                <a:latin typeface="Arial" charset="0"/>
              </a:rPr>
              <a:t>científico</a:t>
            </a:r>
          </a:p>
        </p:txBody>
      </p:sp>
      <p:sp>
        <p:nvSpPr>
          <p:cNvPr id="68614" name="AutoShape 6"/>
          <p:cNvSpPr>
            <a:spLocks/>
          </p:cNvSpPr>
          <p:nvPr/>
        </p:nvSpPr>
        <p:spPr bwMode="auto">
          <a:xfrm>
            <a:off x="3929058" y="1928802"/>
            <a:ext cx="428628" cy="2428892"/>
          </a:xfrm>
          <a:prstGeom prst="leftBrace">
            <a:avLst>
              <a:gd name="adj1" fmla="val 53999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68615" name="Text Box 7"/>
          <p:cNvSpPr txBox="1">
            <a:spLocks noChangeArrowheads="1"/>
          </p:cNvSpPr>
          <p:nvPr/>
        </p:nvSpPr>
        <p:spPr bwMode="auto">
          <a:xfrm>
            <a:off x="4357686" y="2071678"/>
            <a:ext cx="1871662" cy="28305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s-ES" dirty="0">
                <a:latin typeface="Arial" charset="0"/>
              </a:rPr>
              <a:t>Observa</a:t>
            </a:r>
          </a:p>
          <a:p>
            <a:r>
              <a:rPr lang="es-ES" dirty="0">
                <a:latin typeface="Arial" charset="0"/>
              </a:rPr>
              <a:t>Descubre</a:t>
            </a:r>
          </a:p>
          <a:p>
            <a:r>
              <a:rPr lang="es-ES" dirty="0">
                <a:latin typeface="Arial" charset="0"/>
              </a:rPr>
              <a:t>Explica</a:t>
            </a:r>
          </a:p>
          <a:p>
            <a:r>
              <a:rPr lang="es-ES" dirty="0">
                <a:latin typeface="Arial" charset="0"/>
              </a:rPr>
              <a:t>Predice</a:t>
            </a:r>
          </a:p>
          <a:p>
            <a:r>
              <a:rPr lang="es-ES" dirty="0">
                <a:latin typeface="Arial" charset="0"/>
              </a:rPr>
              <a:t>Modifica</a:t>
            </a:r>
          </a:p>
          <a:p>
            <a:r>
              <a:rPr lang="es-ES" dirty="0">
                <a:latin typeface="Arial" charset="0"/>
              </a:rPr>
              <a:t>Confirma</a:t>
            </a:r>
          </a:p>
          <a:p>
            <a:pPr>
              <a:spcBef>
                <a:spcPct val="50000"/>
              </a:spcBef>
            </a:pPr>
            <a:endParaRPr lang="es-ES" dirty="0">
              <a:latin typeface="Arial" charset="0"/>
            </a:endParaRPr>
          </a:p>
        </p:txBody>
      </p:sp>
      <p:sp>
        <p:nvSpPr>
          <p:cNvPr id="68616" name="AutoShape 8"/>
          <p:cNvSpPr>
            <a:spLocks noChangeArrowheads="1"/>
          </p:cNvSpPr>
          <p:nvPr/>
        </p:nvSpPr>
        <p:spPr bwMode="auto">
          <a:xfrm>
            <a:off x="5929322" y="3071810"/>
            <a:ext cx="933453" cy="503237"/>
          </a:xfrm>
          <a:prstGeom prst="rightArrow">
            <a:avLst>
              <a:gd name="adj1" fmla="val 50000"/>
              <a:gd name="adj2" fmla="val 286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68618" name="Rectangle 10"/>
          <p:cNvSpPr>
            <a:spLocks noChangeArrowheads="1"/>
          </p:cNvSpPr>
          <p:nvPr/>
        </p:nvSpPr>
        <p:spPr bwMode="auto">
          <a:xfrm>
            <a:off x="7143768" y="2786058"/>
            <a:ext cx="1511300" cy="8651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dirty="0">
                <a:latin typeface="Arial" charset="0"/>
              </a:rPr>
              <a:t>hechos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323850" y="1700213"/>
            <a:ext cx="8820150" cy="50212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s-ES" b="1">
                <a:latin typeface="Arial" charset="0"/>
              </a:rPr>
              <a:t>Es importante recordar que:</a:t>
            </a:r>
          </a:p>
          <a:p>
            <a:endParaRPr lang="es-ES" b="1">
              <a:latin typeface="Arial" charset="0"/>
            </a:endParaRPr>
          </a:p>
          <a:p>
            <a:r>
              <a:rPr lang="es-ES" b="1">
                <a:latin typeface="Arial" charset="0"/>
              </a:rPr>
              <a:t>La búsqueda del  conocimiento  a través de la investigación científica debe ser un proceso planificado.</a:t>
            </a:r>
          </a:p>
          <a:p>
            <a:r>
              <a:rPr lang="es-ES" b="1">
                <a:latin typeface="Arial" charset="0"/>
              </a:rPr>
              <a:t>	 </a:t>
            </a:r>
          </a:p>
          <a:p>
            <a:r>
              <a:rPr lang="es-ES" b="1">
                <a:latin typeface="Arial" charset="0"/>
              </a:rPr>
              <a:t>A pesar de los avances logrados en la búsqueda de los conocimientos, el hombre no ha encontrado aún un método perfecto para obtener respuestas a todas sus preguntas. </a:t>
            </a:r>
          </a:p>
          <a:p>
            <a:endParaRPr lang="es-ES" b="1">
              <a:latin typeface="Arial" charset="0"/>
            </a:endParaRPr>
          </a:p>
          <a:p>
            <a:r>
              <a:rPr lang="es-ES" b="1">
                <a:latin typeface="Arial" charset="0"/>
              </a:rPr>
              <a:t>El  método científico ha demostrado ser un medio útil para adquirir conocimientos.</a:t>
            </a:r>
          </a:p>
          <a:p>
            <a:pPr>
              <a:spcBef>
                <a:spcPct val="50000"/>
              </a:spcBef>
            </a:pPr>
            <a:endParaRPr lang="es-ES">
              <a:latin typeface="Arial" charset="0"/>
            </a:endParaRPr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1042988" y="404813"/>
            <a:ext cx="7058025" cy="5794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VE" sz="3200" b="1">
                <a:latin typeface="Arial" charset="0"/>
              </a:rPr>
              <a:t>INVESTIGACIÓN</a:t>
            </a:r>
            <a:endParaRPr lang="es-ES" sz="3200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Text Box 2"/>
          <p:cNvSpPr txBox="1">
            <a:spLocks noChangeArrowheads="1"/>
          </p:cNvSpPr>
          <p:nvPr/>
        </p:nvSpPr>
        <p:spPr bwMode="auto">
          <a:xfrm>
            <a:off x="755650" y="476250"/>
            <a:ext cx="77041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Características del Conocimiento Científico</a:t>
            </a:r>
            <a:endParaRPr lang="es-ES" sz="2800" b="1" dirty="0">
              <a:solidFill>
                <a:schemeClr val="accent4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87043" name="Text Box 3"/>
          <p:cNvSpPr txBox="1">
            <a:spLocks noChangeArrowheads="1"/>
          </p:cNvSpPr>
          <p:nvPr/>
        </p:nvSpPr>
        <p:spPr bwMode="auto">
          <a:xfrm>
            <a:off x="684213" y="1628775"/>
            <a:ext cx="8064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sz="1800">
              <a:latin typeface="Verdana" pitchFamily="34" charset="0"/>
            </a:endParaRPr>
          </a:p>
        </p:txBody>
      </p:sp>
      <p:sp>
        <p:nvSpPr>
          <p:cNvPr id="87044" name="Text Box 4"/>
          <p:cNvSpPr txBox="1">
            <a:spLocks noChangeArrowheads="1"/>
          </p:cNvSpPr>
          <p:nvPr/>
        </p:nvSpPr>
        <p:spPr bwMode="auto">
          <a:xfrm>
            <a:off x="2771775" y="1412875"/>
            <a:ext cx="7848600" cy="2465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b="1">
                <a:latin typeface="Arial" charset="0"/>
              </a:rPr>
              <a:t>-Objetividad.</a:t>
            </a:r>
          </a:p>
          <a:p>
            <a:r>
              <a:rPr lang="es-ES_tradnl" b="1">
                <a:latin typeface="Arial" charset="0"/>
              </a:rPr>
              <a:t>-Racionalidad.</a:t>
            </a:r>
          </a:p>
          <a:p>
            <a:r>
              <a:rPr lang="es-ES_tradnl" b="1">
                <a:latin typeface="Arial" charset="0"/>
              </a:rPr>
              <a:t>-Sistematicidad.</a:t>
            </a:r>
          </a:p>
          <a:p>
            <a:r>
              <a:rPr lang="es-ES_tradnl" b="1">
                <a:latin typeface="Arial" charset="0"/>
              </a:rPr>
              <a:t>-Generalidad.</a:t>
            </a:r>
          </a:p>
          <a:p>
            <a:r>
              <a:rPr lang="es-ES_tradnl" b="1">
                <a:latin typeface="Arial" charset="0"/>
              </a:rPr>
              <a:t>-Facilidad.</a:t>
            </a:r>
          </a:p>
          <a:p>
            <a:pPr>
              <a:spcBef>
                <a:spcPct val="50000"/>
              </a:spcBef>
            </a:pPr>
            <a:endParaRPr lang="es-ES" b="1">
              <a:latin typeface="Arial" charset="0"/>
            </a:endParaRPr>
          </a:p>
        </p:txBody>
      </p:sp>
      <p:sp>
        <p:nvSpPr>
          <p:cNvPr id="87045" name="Text Box 5"/>
          <p:cNvSpPr txBox="1">
            <a:spLocks noChangeArrowheads="1"/>
          </p:cNvSpPr>
          <p:nvPr/>
        </p:nvSpPr>
        <p:spPr bwMode="auto">
          <a:xfrm>
            <a:off x="611188" y="3716338"/>
            <a:ext cx="7848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 dirty="0" smtClean="0">
                <a:solidFill>
                  <a:srgbClr val="00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Investigación: aspectos </a:t>
            </a:r>
            <a:r>
              <a:rPr lang="es-ES_tradnl" sz="2800" b="1" dirty="0">
                <a:solidFill>
                  <a:srgbClr val="0099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que intervienen</a:t>
            </a:r>
            <a:endParaRPr lang="es-ES" sz="2800" b="1" dirty="0">
              <a:solidFill>
                <a:srgbClr val="0099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395288" y="4581525"/>
            <a:ext cx="8353425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b="1">
                <a:latin typeface="Arial" charset="0"/>
              </a:rPr>
              <a:t>-Los supuestos paradigmáticos de los que se parte.</a:t>
            </a:r>
          </a:p>
          <a:p>
            <a:r>
              <a:rPr lang="es-ES_tradnl" b="1">
                <a:latin typeface="Arial" charset="0"/>
              </a:rPr>
              <a:t>-La naturaleza del fenómeno sujeto u objeto de estudio.</a:t>
            </a:r>
          </a:p>
          <a:p>
            <a:r>
              <a:rPr lang="es-ES_tradnl" b="1">
                <a:latin typeface="Arial" charset="0"/>
              </a:rPr>
              <a:t>-Las preguntas que se formulan acerca del fenómeno.</a:t>
            </a:r>
          </a:p>
          <a:p>
            <a:r>
              <a:rPr lang="es-ES_tradnl" b="1">
                <a:latin typeface="Arial" charset="0"/>
              </a:rPr>
              <a:t>-La metodología que se ha de usar.</a:t>
            </a:r>
          </a:p>
          <a:p>
            <a:endParaRPr lang="es-ES_tradnl" b="1">
              <a:latin typeface="Arial" charset="0"/>
            </a:endParaRPr>
          </a:p>
          <a:p>
            <a:r>
              <a:rPr lang="es-ES_tradnl">
                <a:solidFill>
                  <a:srgbClr val="000066"/>
                </a:solidFill>
                <a:latin typeface="Arial" charset="0"/>
              </a:rPr>
              <a:t>		 			</a:t>
            </a:r>
            <a:endParaRPr lang="es-ES" b="1" i="1">
              <a:solidFill>
                <a:srgbClr val="000066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interrogant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0013" y="685800"/>
            <a:ext cx="3862387" cy="5486400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468313" y="1411288"/>
            <a:ext cx="1963737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latin typeface="Arial" charset="0"/>
              </a:rPr>
              <a:t>¿Qué hacer?</a:t>
            </a: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250825" y="3357563"/>
            <a:ext cx="2233613" cy="173513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latin typeface="Arial" charset="0"/>
              </a:rPr>
              <a:t>¿Será una idea importante?</a:t>
            </a:r>
          </a:p>
          <a:p>
            <a:pPr algn="ctr">
              <a:spcBef>
                <a:spcPct val="50000"/>
              </a:spcBef>
            </a:pPr>
            <a:endParaRPr lang="es-ES">
              <a:latin typeface="Arial" charset="0"/>
            </a:endParaRP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6877050" y="2781300"/>
            <a:ext cx="1943100" cy="17351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latin typeface="Arial" charset="0"/>
              </a:rPr>
              <a:t>¿Cómo lograr lo que quiero?</a:t>
            </a:r>
          </a:p>
          <a:p>
            <a:pPr>
              <a:spcBef>
                <a:spcPct val="50000"/>
              </a:spcBef>
            </a:pP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500034" y="928670"/>
            <a:ext cx="8143932" cy="50783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b="1" dirty="0">
                <a:latin typeface="Arial" charset="0"/>
              </a:rPr>
              <a:t>Al iniciar cualquier actividad se requiere de una </a:t>
            </a:r>
            <a:r>
              <a:rPr lang="es-ES" b="1" dirty="0" smtClean="0">
                <a:latin typeface="Arial" charset="0"/>
              </a:rPr>
              <a:t>planificación, </a:t>
            </a:r>
            <a:r>
              <a:rPr lang="es-ES" b="1" dirty="0">
                <a:latin typeface="Arial" charset="0"/>
              </a:rPr>
              <a:t>para </a:t>
            </a:r>
            <a:r>
              <a:rPr lang="es-ES" b="1" dirty="0" smtClean="0">
                <a:latin typeface="Arial" charset="0"/>
              </a:rPr>
              <a:t>ello, </a:t>
            </a:r>
            <a:r>
              <a:rPr lang="es-ES" b="1" dirty="0">
                <a:latin typeface="Arial" charset="0"/>
              </a:rPr>
              <a:t>es necesario responder a una serie de preguntas que son las que van a orientar el proceso de manera organizada.</a:t>
            </a:r>
            <a:endParaRPr lang="es-VE" b="1" dirty="0">
              <a:latin typeface="Arial" charset="0"/>
            </a:endParaRPr>
          </a:p>
          <a:p>
            <a:pPr algn="just">
              <a:lnSpc>
                <a:spcPct val="150000"/>
              </a:lnSpc>
            </a:pPr>
            <a:r>
              <a:rPr lang="es-VE" b="1" dirty="0">
                <a:solidFill>
                  <a:schemeClr val="accent1"/>
                </a:solidFill>
                <a:latin typeface="Arial" charset="0"/>
              </a:rPr>
              <a:t>¿Qué?           </a:t>
            </a:r>
            <a:r>
              <a:rPr lang="es-VE" b="1" dirty="0">
                <a:latin typeface="Arial" charset="0"/>
              </a:rPr>
              <a:t>- Tipo de actividad o labor a realizar</a:t>
            </a:r>
          </a:p>
          <a:p>
            <a:pPr algn="just">
              <a:lnSpc>
                <a:spcPct val="150000"/>
              </a:lnSpc>
            </a:pPr>
            <a:r>
              <a:rPr lang="es-VE" b="1" dirty="0">
                <a:solidFill>
                  <a:srgbClr val="FF3399"/>
                </a:solidFill>
                <a:latin typeface="Arial" charset="0"/>
              </a:rPr>
              <a:t>¿Quiénes?    </a:t>
            </a:r>
            <a:r>
              <a:rPr lang="es-VE" b="1" dirty="0">
                <a:latin typeface="Arial" charset="0"/>
              </a:rPr>
              <a:t>- Personas involucradas en la actividad</a:t>
            </a:r>
          </a:p>
          <a:p>
            <a:pPr algn="just">
              <a:lnSpc>
                <a:spcPct val="150000"/>
              </a:lnSpc>
            </a:pPr>
            <a:r>
              <a:rPr lang="es-VE" b="1" dirty="0">
                <a:solidFill>
                  <a:schemeClr val="accent4">
                    <a:lumMod val="75000"/>
                  </a:schemeClr>
                </a:solidFill>
                <a:latin typeface="Arial" charset="0"/>
              </a:rPr>
              <a:t>¿Acerca de?</a:t>
            </a:r>
            <a:r>
              <a:rPr lang="es-VE" b="1" dirty="0">
                <a:latin typeface="Arial" charset="0"/>
              </a:rPr>
              <a:t>- Temas o contenidos que se abordarán</a:t>
            </a:r>
          </a:p>
          <a:p>
            <a:pPr algn="just">
              <a:lnSpc>
                <a:spcPct val="150000"/>
              </a:lnSpc>
            </a:pPr>
            <a:r>
              <a:rPr lang="es-VE" b="1" dirty="0">
                <a:solidFill>
                  <a:schemeClr val="accent3">
                    <a:lumMod val="75000"/>
                  </a:schemeClr>
                </a:solidFill>
                <a:latin typeface="Arial" charset="0"/>
              </a:rPr>
              <a:t>¿Por qué?</a:t>
            </a:r>
            <a:r>
              <a:rPr lang="es-VE" b="1" dirty="0">
                <a:latin typeface="Arial" charset="0"/>
              </a:rPr>
              <a:t>    - Justificación o razón que motiva lo </a:t>
            </a:r>
          </a:p>
          <a:p>
            <a:pPr algn="just">
              <a:lnSpc>
                <a:spcPct val="150000"/>
              </a:lnSpc>
            </a:pPr>
            <a:r>
              <a:rPr lang="es-VE" b="1" dirty="0">
                <a:latin typeface="Arial" charset="0"/>
              </a:rPr>
              <a:t>                        que se va a hacer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0034" y="857232"/>
            <a:ext cx="8183880" cy="550072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s-VE" b="1" dirty="0" smtClean="0">
                <a:solidFill>
                  <a:srgbClr val="FF0000"/>
                </a:solidFill>
                <a:latin typeface="Arial" charset="0"/>
              </a:rPr>
              <a:t>¿Para qué?  </a:t>
            </a:r>
            <a:r>
              <a:rPr lang="es-VE" b="1" dirty="0" smtClean="0">
                <a:latin typeface="Arial" charset="0"/>
              </a:rPr>
              <a:t>- Objetivos que se desean lograr</a:t>
            </a:r>
          </a:p>
          <a:p>
            <a:pPr>
              <a:lnSpc>
                <a:spcPct val="150000"/>
              </a:lnSpc>
            </a:pPr>
            <a:r>
              <a:rPr lang="es-VE" b="1" dirty="0" smtClean="0">
                <a:solidFill>
                  <a:srgbClr val="0099FF"/>
                </a:solidFill>
                <a:latin typeface="Arial" charset="0"/>
              </a:rPr>
              <a:t>¿Cómo?</a:t>
            </a:r>
            <a:r>
              <a:rPr lang="es-VE" b="1" dirty="0" smtClean="0">
                <a:latin typeface="Arial" charset="0"/>
              </a:rPr>
              <a:t>       - Metodología: técnicas, tácticas y </a:t>
            </a:r>
            <a:r>
              <a:rPr lang="es-VE" b="1" dirty="0" smtClean="0">
                <a:latin typeface="Arial" charset="0"/>
              </a:rPr>
              <a:t>estrategias</a:t>
            </a:r>
            <a:endParaRPr lang="es-VE" b="1" dirty="0" smtClean="0">
              <a:latin typeface="Arial" charset="0"/>
            </a:endParaRPr>
          </a:p>
          <a:p>
            <a:pPr>
              <a:lnSpc>
                <a:spcPct val="150000"/>
              </a:lnSpc>
            </a:pPr>
            <a:r>
              <a:rPr lang="es-VE" b="1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¿Cuándo?    </a:t>
            </a:r>
            <a:r>
              <a:rPr lang="es-VE" b="1" dirty="0" smtClean="0">
                <a:latin typeface="Arial" charset="0"/>
              </a:rPr>
              <a:t>- Programación en cuanto a tiempo </a:t>
            </a:r>
            <a:r>
              <a:rPr lang="es-VE" b="1" dirty="0" smtClean="0">
                <a:latin typeface="Arial" charset="0"/>
              </a:rPr>
              <a:t>      y </a:t>
            </a:r>
            <a:r>
              <a:rPr lang="es-VE" b="1" dirty="0" smtClean="0">
                <a:latin typeface="Arial" charset="0"/>
              </a:rPr>
              <a:t>etapas</a:t>
            </a:r>
          </a:p>
          <a:p>
            <a:pPr>
              <a:lnSpc>
                <a:spcPct val="150000"/>
              </a:lnSpc>
            </a:pPr>
            <a:r>
              <a:rPr lang="es-VE" b="1" dirty="0" smtClean="0">
                <a:solidFill>
                  <a:schemeClr val="accent5">
                    <a:lumMod val="75000"/>
                  </a:schemeClr>
                </a:solidFill>
                <a:latin typeface="Arial" charset="0"/>
              </a:rPr>
              <a:t>¿Dónde?      </a:t>
            </a:r>
            <a:r>
              <a:rPr lang="es-VE" b="1" dirty="0" smtClean="0">
                <a:latin typeface="Arial" charset="0"/>
              </a:rPr>
              <a:t>- Alcance geográfico</a:t>
            </a:r>
          </a:p>
          <a:p>
            <a:pPr>
              <a:lnSpc>
                <a:spcPct val="150000"/>
              </a:lnSpc>
            </a:pPr>
            <a:r>
              <a:rPr lang="es-VE" b="1" dirty="0" smtClean="0">
                <a:solidFill>
                  <a:srgbClr val="C00000"/>
                </a:solidFill>
                <a:latin typeface="Arial" charset="0"/>
              </a:rPr>
              <a:t>¿Con qué?   </a:t>
            </a:r>
            <a:r>
              <a:rPr lang="es-VE" b="1" dirty="0" smtClean="0">
                <a:latin typeface="Arial" charset="0"/>
              </a:rPr>
              <a:t>- Recursos</a:t>
            </a:r>
          </a:p>
          <a:p>
            <a:pPr>
              <a:lnSpc>
                <a:spcPct val="150000"/>
              </a:lnSpc>
            </a:pPr>
            <a:r>
              <a:rPr lang="es-VE" b="1" dirty="0" smtClean="0">
                <a:solidFill>
                  <a:srgbClr val="FF3399"/>
                </a:solidFill>
                <a:latin typeface="Arial" charset="0"/>
              </a:rPr>
              <a:t>¿Cuánto?     </a:t>
            </a:r>
            <a:r>
              <a:rPr lang="es-VE" b="1" dirty="0" smtClean="0">
                <a:latin typeface="Arial" charset="0"/>
              </a:rPr>
              <a:t>- Elaboración del presupuesto para </a:t>
            </a:r>
            <a:r>
              <a:rPr lang="es-VE" b="1" dirty="0" smtClean="0">
                <a:latin typeface="Arial" charset="0"/>
              </a:rPr>
              <a:t>obtener los </a:t>
            </a:r>
            <a:r>
              <a:rPr lang="es-VE" b="1" dirty="0" smtClean="0">
                <a:latin typeface="Arial" charset="0"/>
              </a:rPr>
              <a:t>recursos.</a:t>
            </a:r>
            <a:endParaRPr lang="es-ES" b="1" dirty="0" smtClean="0">
              <a:latin typeface="Arial" charset="0"/>
            </a:endParaRPr>
          </a:p>
          <a:p>
            <a:pPr lvl="8">
              <a:lnSpc>
                <a:spcPct val="150000"/>
              </a:lnSpc>
            </a:pPr>
            <a:endParaRPr lang="es-ES_tradn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" name="AutoShape 10"/>
          <p:cNvSpPr>
            <a:spLocks noChangeArrowheads="1"/>
          </p:cNvSpPr>
          <p:nvPr/>
        </p:nvSpPr>
        <p:spPr bwMode="auto">
          <a:xfrm>
            <a:off x="4143372" y="4391025"/>
            <a:ext cx="4572032" cy="1966933"/>
          </a:xfrm>
          <a:prstGeom prst="roundRect">
            <a:avLst>
              <a:gd name="adj" fmla="val 16667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fr-FR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053013" y="4627563"/>
            <a:ext cx="3695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latin typeface="Arial" charset="0"/>
              </a:rPr>
              <a:t>Factibilidad de la idea</a:t>
            </a:r>
            <a:endParaRPr lang="es-ES" b="1">
              <a:latin typeface="Arial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5345113" y="549275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>
                <a:latin typeface="Arial" charset="0"/>
              </a:rPr>
              <a:t>¿Se puede lograr?</a:t>
            </a:r>
            <a:endParaRPr lang="es-ES" b="1">
              <a:latin typeface="Arial" charset="0"/>
            </a:endParaRPr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>
            <a:off x="381000" y="1168400"/>
            <a:ext cx="5486400" cy="3052763"/>
          </a:xfrm>
          <a:prstGeom prst="flowChartAlternateProcess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857250" y="1390650"/>
            <a:ext cx="5010150" cy="28305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 dirty="0">
                <a:latin typeface="Arial" charset="0"/>
              </a:rPr>
              <a:t>Idea General:</a:t>
            </a:r>
          </a:p>
          <a:p>
            <a:pPr>
              <a:spcBef>
                <a:spcPct val="50000"/>
              </a:spcBef>
            </a:pPr>
            <a:r>
              <a:rPr lang="es-ES_tradnl" b="1" dirty="0">
                <a:latin typeface="Arial" charset="0"/>
              </a:rPr>
              <a:t>Interés en el tema</a:t>
            </a:r>
          </a:p>
          <a:p>
            <a:pPr>
              <a:spcBef>
                <a:spcPct val="50000"/>
              </a:spcBef>
            </a:pPr>
            <a:r>
              <a:rPr lang="es-ES_tradnl" b="1" dirty="0">
                <a:latin typeface="Arial" charset="0"/>
              </a:rPr>
              <a:t>Conocimiento del tema</a:t>
            </a:r>
          </a:p>
          <a:p>
            <a:pPr>
              <a:spcBef>
                <a:spcPct val="50000"/>
              </a:spcBef>
            </a:pPr>
            <a:r>
              <a:rPr lang="es-ES_tradnl" b="1" dirty="0">
                <a:latin typeface="Arial" charset="0"/>
              </a:rPr>
              <a:t>Consultas a expertos, compañeros, libros, revistas y otros </a:t>
            </a:r>
            <a:endParaRPr lang="es-ES" b="1" dirty="0">
              <a:latin typeface="Arial" charset="0"/>
            </a:endParaRP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827088" y="333375"/>
            <a:ext cx="7632700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 dirty="0">
                <a:solidFill>
                  <a:schemeClr val="tx2"/>
                </a:solidFill>
                <a:latin typeface="Arial" charset="0"/>
              </a:rPr>
              <a:t>Idea de la Investigación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900113" y="1628775"/>
            <a:ext cx="6911975" cy="37226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just"/>
            <a:r>
              <a:rPr lang="es-ES" sz="2800" dirty="0">
                <a:latin typeface="Arial" charset="0"/>
              </a:rPr>
              <a:t>Es importante realizar un proceso de lectura sobre el tema, concretando las ideas principales y secundarias.</a:t>
            </a:r>
          </a:p>
          <a:p>
            <a:pPr algn="just"/>
            <a:endParaRPr lang="es-ES" sz="2800" dirty="0">
              <a:latin typeface="Arial" charset="0"/>
            </a:endParaRPr>
          </a:p>
          <a:p>
            <a:pPr algn="just"/>
            <a:r>
              <a:rPr lang="es-ES" sz="2800" dirty="0">
                <a:latin typeface="Arial" charset="0"/>
              </a:rPr>
              <a:t>Una herramienta importante para estudiar la idea de la investigación es la de los mapas mentales o esquemas de </a:t>
            </a:r>
            <a:r>
              <a:rPr lang="es-ES" sz="2800" dirty="0" smtClean="0">
                <a:latin typeface="Arial" charset="0"/>
              </a:rPr>
              <a:t>lectura.</a:t>
            </a:r>
            <a:endParaRPr lang="es-ES" sz="2800" dirty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s-ES" sz="2800" dirty="0">
              <a:latin typeface="Arial" charset="0"/>
            </a:endParaRPr>
          </a:p>
        </p:txBody>
      </p:sp>
      <p:sp>
        <p:nvSpPr>
          <p:cNvPr id="71686" name="Text Box 6"/>
          <p:cNvSpPr txBox="1">
            <a:spLocks noChangeArrowheads="1"/>
          </p:cNvSpPr>
          <p:nvPr/>
        </p:nvSpPr>
        <p:spPr bwMode="auto">
          <a:xfrm>
            <a:off x="611188" y="404813"/>
            <a:ext cx="7561262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000" b="1">
                <a:solidFill>
                  <a:schemeClr val="tx2"/>
                </a:solidFill>
                <a:latin typeface="Arial" charset="0"/>
              </a:rPr>
              <a:t>Idea de la investigación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533400" y="533400"/>
            <a:ext cx="784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 dirty="0">
                <a:solidFill>
                  <a:srgbClr val="0099FF"/>
                </a:solidFill>
              </a:rPr>
              <a:t>¿Cómo hacer la Propuesta de Investigación?</a:t>
            </a:r>
            <a:endParaRPr lang="es-ES" sz="2800" b="1" dirty="0">
              <a:solidFill>
                <a:srgbClr val="0099FF"/>
              </a:solidFill>
            </a:endParaRP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533400" y="15240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 dirty="0">
                <a:solidFill>
                  <a:schemeClr val="accent1">
                    <a:lumMod val="75000"/>
                  </a:schemeClr>
                </a:solidFill>
              </a:rPr>
              <a:t>PLANTEAMIENTO DEL PROBLEMA</a:t>
            </a:r>
            <a:endParaRPr lang="es-E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295400" y="2566988"/>
            <a:ext cx="5867400" cy="399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3200" b="1"/>
              <a:t>De lo general a lo particular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3200" b="1"/>
              <a:t>De lo conocido a lo que quiero investigar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3200" b="1"/>
              <a:t>Reflejar la situación de estudio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3200" b="1"/>
              <a:t>Caracterizar la situación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3200" b="1"/>
              <a:t>Formulación de interrogantes</a:t>
            </a:r>
            <a:endParaRPr lang="es-ES" sz="32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642910" y="714356"/>
            <a:ext cx="7858180" cy="59093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VE" sz="2800" b="1" dirty="0">
                <a:solidFill>
                  <a:srgbClr val="C00000"/>
                </a:solidFill>
                <a:latin typeface="Arial" charset="0"/>
              </a:rPr>
              <a:t>¿Cuál es la situación actual?</a:t>
            </a:r>
          </a:p>
          <a:p>
            <a:pPr algn="just">
              <a:lnSpc>
                <a:spcPct val="150000"/>
              </a:lnSpc>
            </a:pPr>
            <a:r>
              <a:rPr lang="es-VE" sz="2800" b="1" dirty="0" smtClean="0">
                <a:latin typeface="Arial" charset="0"/>
              </a:rPr>
              <a:t>Planteamiento, formulación </a:t>
            </a:r>
            <a:r>
              <a:rPr lang="es-VE" sz="2800" b="1" dirty="0">
                <a:latin typeface="Arial" charset="0"/>
              </a:rPr>
              <a:t>y sistematización del problema de investigación. </a:t>
            </a:r>
          </a:p>
          <a:p>
            <a:pPr algn="just">
              <a:lnSpc>
                <a:spcPct val="150000"/>
              </a:lnSpc>
            </a:pPr>
            <a:r>
              <a:rPr lang="es-VE" sz="2800" b="1" dirty="0">
                <a:latin typeface="Arial" charset="0"/>
              </a:rPr>
              <a:t>Se identifican los síntomas que se relacionan con las causas del </a:t>
            </a:r>
            <a:r>
              <a:rPr lang="es-VE" sz="2800" b="1" dirty="0" smtClean="0">
                <a:latin typeface="Arial" charset="0"/>
              </a:rPr>
              <a:t>problema.  </a:t>
            </a:r>
            <a:endParaRPr lang="es-VE" sz="2800" b="1" dirty="0">
              <a:latin typeface="Arial" charset="0"/>
            </a:endParaRPr>
          </a:p>
          <a:p>
            <a:pPr algn="just">
              <a:lnSpc>
                <a:spcPct val="150000"/>
              </a:lnSpc>
            </a:pPr>
            <a:r>
              <a:rPr lang="es-VE" sz="2800" b="1" dirty="0">
                <a:latin typeface="Arial" charset="0"/>
              </a:rPr>
              <a:t>Es una interrogante o pregunta que el investigador se plantea acerca de un fenómeno. </a:t>
            </a:r>
            <a:endParaRPr lang="es-ES" sz="28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323850" y="765175"/>
            <a:ext cx="8424863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latin typeface="Arial" charset="0"/>
              </a:rPr>
              <a:t/>
            </a:r>
            <a:br>
              <a:rPr lang="es-ES_tradnl">
                <a:latin typeface="Arial" charset="0"/>
              </a:rPr>
            </a:br>
            <a:r>
              <a:rPr lang="es-ES_tradnl">
                <a:latin typeface="Arial" charset="0"/>
              </a:rPr>
              <a:t/>
            </a:r>
            <a:br>
              <a:rPr lang="es-ES_tradnl">
                <a:latin typeface="Arial" charset="0"/>
              </a:rPr>
            </a:br>
            <a:r>
              <a:rPr lang="es-ES_tradnl">
                <a:latin typeface="Arial" charset="0"/>
              </a:rPr>
              <a:t/>
            </a:r>
            <a:br>
              <a:rPr lang="es-ES_tradnl">
                <a:latin typeface="Arial" charset="0"/>
              </a:rPr>
            </a:br>
            <a:r>
              <a:rPr lang="es-ES_tradnl" b="1">
                <a:latin typeface="Arial" charset="0"/>
              </a:rPr>
              <a:t>-Reglas  orientadas  a  establecer  límites  y  a describir como solucionar problemas dentro de esos límites.</a:t>
            </a:r>
            <a:br>
              <a:rPr lang="es-ES_tradnl" b="1">
                <a:latin typeface="Arial" charset="0"/>
              </a:rPr>
            </a:br>
            <a:r>
              <a:rPr lang="es-ES_tradnl" b="1">
                <a:latin typeface="Arial" charset="0"/>
              </a:rPr>
              <a:t/>
            </a:r>
            <a:br>
              <a:rPr lang="es-ES_tradnl" b="1">
                <a:latin typeface="Arial" charset="0"/>
              </a:rPr>
            </a:br>
            <a:r>
              <a:rPr lang="es-ES_tradnl" b="1">
                <a:latin typeface="Arial" charset="0"/>
              </a:rPr>
              <a:t>-Limitan la flexibilidad.</a:t>
            </a:r>
            <a:br>
              <a:rPr lang="es-ES_tradnl" b="1">
                <a:latin typeface="Arial" charset="0"/>
              </a:rPr>
            </a:br>
            <a:r>
              <a:rPr lang="es-ES_tradnl" b="1">
                <a:latin typeface="Arial" charset="0"/>
              </a:rPr>
              <a:t/>
            </a:r>
            <a:br>
              <a:rPr lang="es-ES_tradnl" b="1">
                <a:latin typeface="Arial" charset="0"/>
              </a:rPr>
            </a:br>
            <a:r>
              <a:rPr lang="es-ES_tradnl" b="1">
                <a:latin typeface="Arial" charset="0"/>
              </a:rPr>
              <a:t>-Influyen en la percepción.</a:t>
            </a:r>
            <a:br>
              <a:rPr lang="es-ES_tradnl" b="1">
                <a:latin typeface="Arial" charset="0"/>
              </a:rPr>
            </a:br>
            <a:r>
              <a:rPr lang="es-ES_tradnl" b="1">
                <a:latin typeface="Arial" charset="0"/>
              </a:rPr>
              <a:t/>
            </a:r>
            <a:br>
              <a:rPr lang="es-ES_tradnl" b="1">
                <a:latin typeface="Arial" charset="0"/>
              </a:rPr>
            </a:br>
            <a:r>
              <a:rPr lang="es-ES_tradnl" b="1">
                <a:latin typeface="Arial" charset="0"/>
              </a:rPr>
              <a:t>-Filtran la aceptación de nuevas ideas.</a:t>
            </a:r>
            <a:r>
              <a:rPr lang="es-ES_tradnl">
                <a:latin typeface="Arial" charset="0"/>
              </a:rPr>
              <a:t/>
            </a:r>
            <a:br>
              <a:rPr lang="es-ES_tradnl">
                <a:latin typeface="Arial" charset="0"/>
              </a:rPr>
            </a:br>
            <a:r>
              <a:rPr lang="es-ES_tradnl">
                <a:latin typeface="Arial" charset="0"/>
              </a:rPr>
              <a:t/>
            </a:r>
            <a:br>
              <a:rPr lang="es-ES_tradnl">
                <a:latin typeface="Arial" charset="0"/>
              </a:rPr>
            </a:br>
            <a:r>
              <a:rPr lang="es-ES_tradnl"/>
              <a:t/>
            </a:r>
            <a:br>
              <a:rPr lang="es-ES_tradnl"/>
            </a:br>
            <a:endParaRPr lang="es-ES"/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>
            <a:off x="1187450" y="333375"/>
            <a:ext cx="6121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4000" b="1">
                <a:latin typeface="Arial" charset="0"/>
              </a:rPr>
              <a:t>Paradigmas </a:t>
            </a:r>
            <a:r>
              <a:rPr lang="es-ES_tradnl" b="1"/>
              <a:t/>
            </a:r>
            <a:br>
              <a:rPr lang="es-ES_tradnl" b="1"/>
            </a:br>
            <a:endParaRPr lang="es-E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1026"/>
          <p:cNvSpPr txBox="1">
            <a:spLocks noChangeArrowheads="1"/>
          </p:cNvSpPr>
          <p:nvPr/>
        </p:nvSpPr>
        <p:spPr bwMode="auto">
          <a:xfrm>
            <a:off x="533400" y="533400"/>
            <a:ext cx="784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/>
              <a:t>¿Cómo hacer la Propuesta de Investigación?</a:t>
            </a:r>
            <a:endParaRPr lang="es-ES" sz="2800" b="1"/>
          </a:p>
        </p:txBody>
      </p:sp>
      <p:sp>
        <p:nvSpPr>
          <p:cNvPr id="8195" name="Text Box 1027"/>
          <p:cNvSpPr txBox="1">
            <a:spLocks noChangeArrowheads="1"/>
          </p:cNvSpPr>
          <p:nvPr/>
        </p:nvSpPr>
        <p:spPr bwMode="auto">
          <a:xfrm>
            <a:off x="838200" y="1447800"/>
            <a:ext cx="7162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600" b="1" dirty="0">
                <a:solidFill>
                  <a:srgbClr val="00B050"/>
                </a:solidFill>
              </a:rPr>
              <a:t>Objetivos</a:t>
            </a:r>
            <a:r>
              <a:rPr lang="es-ES_tradnl" sz="3600" b="1" dirty="0">
                <a:solidFill>
                  <a:srgbClr val="FFFF00"/>
                </a:solidFill>
              </a:rPr>
              <a:t> </a:t>
            </a:r>
            <a:endParaRPr lang="es-ES" sz="3600" b="1" dirty="0">
              <a:solidFill>
                <a:srgbClr val="FFFF00"/>
              </a:solidFill>
            </a:endParaRPr>
          </a:p>
        </p:txBody>
      </p:sp>
      <p:grpSp>
        <p:nvGrpSpPr>
          <p:cNvPr id="8201" name="Group 1033"/>
          <p:cNvGrpSpPr>
            <a:grpSpLocks/>
          </p:cNvGrpSpPr>
          <p:nvPr/>
        </p:nvGrpSpPr>
        <p:grpSpPr bwMode="auto">
          <a:xfrm>
            <a:off x="914400" y="2514600"/>
            <a:ext cx="2971800" cy="3276600"/>
            <a:chOff x="576" y="1584"/>
            <a:chExt cx="1872" cy="2064"/>
          </a:xfrm>
        </p:grpSpPr>
        <p:sp>
          <p:nvSpPr>
            <p:cNvPr id="8196" name="Rectangle 1028"/>
            <p:cNvSpPr>
              <a:spLocks noChangeArrowheads="1"/>
            </p:cNvSpPr>
            <p:nvPr/>
          </p:nvSpPr>
          <p:spPr bwMode="auto">
            <a:xfrm>
              <a:off x="576" y="1584"/>
              <a:ext cx="1872" cy="206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197" name="Text Box 1029"/>
            <p:cNvSpPr txBox="1">
              <a:spLocks noChangeArrowheads="1"/>
            </p:cNvSpPr>
            <p:nvPr/>
          </p:nvSpPr>
          <p:spPr bwMode="auto">
            <a:xfrm>
              <a:off x="720" y="1680"/>
              <a:ext cx="1536" cy="1898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i="1" dirty="0">
                  <a:latin typeface="Arial" charset="0"/>
                </a:rPr>
                <a:t>General:</a:t>
              </a:r>
              <a:r>
                <a:rPr lang="es-ES_tradnl" b="1" dirty="0">
                  <a:latin typeface="Arial" charset="0"/>
                </a:rPr>
                <a:t> Vinculado con el título y la delimitación del problema.</a:t>
              </a:r>
            </a:p>
            <a:p>
              <a:pPr>
                <a:spcBef>
                  <a:spcPct val="50000"/>
                </a:spcBef>
              </a:pPr>
              <a:r>
                <a:rPr lang="es-ES_tradnl" b="1" dirty="0">
                  <a:latin typeface="Arial" charset="0"/>
                </a:rPr>
                <a:t>Verbo infinitivo</a:t>
              </a:r>
            </a:p>
            <a:p>
              <a:pPr>
                <a:spcBef>
                  <a:spcPct val="50000"/>
                </a:spcBef>
              </a:pPr>
              <a:r>
                <a:rPr lang="es-ES_tradnl" b="1" dirty="0">
                  <a:latin typeface="Arial" charset="0"/>
                </a:rPr>
                <a:t>Alcanzable</a:t>
              </a:r>
              <a:endParaRPr lang="es-ES" b="1" dirty="0">
                <a:latin typeface="Arial" charset="0"/>
              </a:endParaRPr>
            </a:p>
          </p:txBody>
        </p:sp>
      </p:grpSp>
      <p:grpSp>
        <p:nvGrpSpPr>
          <p:cNvPr id="8203" name="Group 1035"/>
          <p:cNvGrpSpPr>
            <a:grpSpLocks/>
          </p:cNvGrpSpPr>
          <p:nvPr/>
        </p:nvGrpSpPr>
        <p:grpSpPr bwMode="auto">
          <a:xfrm>
            <a:off x="5072066" y="1628775"/>
            <a:ext cx="3352797" cy="4572000"/>
            <a:chOff x="3360" y="1008"/>
            <a:chExt cx="2064" cy="2880"/>
          </a:xfrm>
        </p:grpSpPr>
        <p:sp>
          <p:nvSpPr>
            <p:cNvPr id="8199" name="Rectangle 1031"/>
            <p:cNvSpPr>
              <a:spLocks noChangeArrowheads="1"/>
            </p:cNvSpPr>
            <p:nvPr/>
          </p:nvSpPr>
          <p:spPr bwMode="auto">
            <a:xfrm>
              <a:off x="3360" y="1008"/>
              <a:ext cx="2064" cy="2880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8202" name="Text Box 1034"/>
            <p:cNvSpPr txBox="1">
              <a:spLocks noChangeArrowheads="1"/>
            </p:cNvSpPr>
            <p:nvPr/>
          </p:nvSpPr>
          <p:spPr bwMode="auto">
            <a:xfrm>
              <a:off x="3582" y="1152"/>
              <a:ext cx="1728" cy="2588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 i="1" dirty="0">
                  <a:latin typeface="Arial" charset="0"/>
                </a:rPr>
                <a:t>Específicos:</a:t>
              </a:r>
            </a:p>
            <a:p>
              <a:pPr>
                <a:spcBef>
                  <a:spcPct val="50000"/>
                </a:spcBef>
              </a:pPr>
              <a:r>
                <a:rPr lang="es-ES_tradnl" b="1" dirty="0">
                  <a:latin typeface="Arial" charset="0"/>
                </a:rPr>
                <a:t>Verbo infinitivo</a:t>
              </a:r>
            </a:p>
            <a:p>
              <a:pPr>
                <a:spcBef>
                  <a:spcPct val="50000"/>
                </a:spcBef>
              </a:pPr>
              <a:r>
                <a:rPr lang="es-ES_tradnl" b="1" dirty="0">
                  <a:latin typeface="Arial" charset="0"/>
                </a:rPr>
                <a:t>Secuencia lógica del nivel de dificultad</a:t>
              </a:r>
            </a:p>
            <a:p>
              <a:pPr>
                <a:spcBef>
                  <a:spcPct val="50000"/>
                </a:spcBef>
              </a:pPr>
              <a:r>
                <a:rPr lang="es-ES_tradnl" b="1" dirty="0">
                  <a:latin typeface="Arial" charset="0"/>
                </a:rPr>
                <a:t>Orientado al logro del objetivo general</a:t>
              </a:r>
            </a:p>
            <a:p>
              <a:pPr>
                <a:spcBef>
                  <a:spcPct val="50000"/>
                </a:spcBef>
              </a:pPr>
              <a:endParaRPr lang="es-ES" b="1" i="1" dirty="0">
                <a:latin typeface="Arial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684213" y="836613"/>
            <a:ext cx="7488237" cy="50783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just"/>
            <a:r>
              <a:rPr lang="es-ES" sz="3600" b="1" dirty="0">
                <a:latin typeface="Arial" charset="0"/>
              </a:rPr>
              <a:t>El objetivo general debe involucrar un sólo logro general, puesto que él ayuda a determinar el tipo de investigación</a:t>
            </a:r>
            <a:r>
              <a:rPr lang="es-ES" sz="3600" b="1" dirty="0" smtClean="0">
                <a:latin typeface="Arial" charset="0"/>
              </a:rPr>
              <a:t>.</a:t>
            </a:r>
          </a:p>
          <a:p>
            <a:pPr algn="just"/>
            <a:endParaRPr lang="es-ES" sz="3600" b="1" dirty="0">
              <a:latin typeface="Arial" charset="0"/>
            </a:endParaRPr>
          </a:p>
          <a:p>
            <a:pPr algn="just"/>
            <a:r>
              <a:rPr lang="es-ES" sz="3600" b="1" dirty="0">
                <a:latin typeface="Arial" charset="0"/>
              </a:rPr>
              <a:t>Los objetivos de investigación se diferencian de otros objetivos por que ellos buscan  y generan conocimiento.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60" name="Group 48"/>
          <p:cNvGraphicFramePr>
            <a:graphicFrameLocks noGrp="1"/>
          </p:cNvGraphicFramePr>
          <p:nvPr>
            <p:ph/>
          </p:nvPr>
        </p:nvGraphicFramePr>
        <p:xfrm>
          <a:off x="250825" y="522288"/>
          <a:ext cx="8424863" cy="5430521"/>
        </p:xfrm>
        <a:graphic>
          <a:graphicData uri="http://schemas.openxmlformats.org/drawingml/2006/table">
            <a:tbl>
              <a:tblPr/>
              <a:tblGrid>
                <a:gridCol w="1944688"/>
                <a:gridCol w="6480175"/>
              </a:tblGrid>
              <a:tr h="6080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NIVEL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  <a:ea typeface="Times New Roman" pitchFamily="18" charset="0"/>
                          <a:cs typeface="Arial" charset="0"/>
                        </a:rPr>
                        <a:t>OBJETIVOS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3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Perceptual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Explorar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: Indagar, conocer, revisar, detectar, estudiar, Reconocer,</a:t>
                      </a:r>
                      <a:r>
                        <a:rPr kumimoji="0" lang="es-ES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descubrir  </a:t>
                      </a:r>
                      <a:r>
                        <a:rPr kumimoji="0" lang="es-ES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                                                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Describir: 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Caracterizar, enumerar, clasificar, identificar. Diagnosticar, narrar, relatar.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0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Aprehensivo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Comparar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: Asociar, asemejar, diferenciar</a:t>
                      </a: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.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Analizar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: Interpretar, criticar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3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Comprensivo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Explicar: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Entender, comprender                                          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Predecir: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Prever, pronosticar</a:t>
                      </a:r>
                      <a:r>
                        <a:rPr kumimoji="0" lang="es-ES" sz="20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                                              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Proponer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: Exponer, presentar, plantear, formular, diseñar, crear, proyectar, inventar, programar.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73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Integrativo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Modificar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: Cambiar, ejecutar, reemplazar, propiciar, organizar, realizar, aplicar, mejorar, promover                     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Confirmar: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 Verificar, comprobar, demostrar, probar           </a:t>
                      </a: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Evaluar: </a:t>
                      </a: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Valorar, estimar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533400" y="533400"/>
            <a:ext cx="784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/>
              <a:t>¿Cómo hacer la Propuesta de Investigación?</a:t>
            </a:r>
            <a:endParaRPr lang="es-ES" sz="2800" b="1"/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1371600" y="1066800"/>
          <a:ext cx="7162800" cy="5486400"/>
        </p:xfrm>
        <a:graphic>
          <a:graphicData uri="http://schemas.openxmlformats.org/presentationml/2006/ole">
            <p:oleObj spid="_x0000_s9219" name="Diapositiva" r:id="rId3" imgW="4572000" imgH="3429000" progId="PowerPoint.Slid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468313" y="1195388"/>
            <a:ext cx="8351837" cy="1446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VE" sz="2800" b="1" dirty="0">
                <a:solidFill>
                  <a:srgbClr val="C00000"/>
                </a:solidFill>
                <a:latin typeface="Arial" charset="0"/>
              </a:rPr>
              <a:t>Objetivo General:</a:t>
            </a:r>
          </a:p>
          <a:p>
            <a:pPr algn="just">
              <a:spcBef>
                <a:spcPct val="50000"/>
              </a:spcBef>
            </a:pPr>
            <a:r>
              <a:rPr lang="es-VE" dirty="0">
                <a:latin typeface="Arial" charset="0"/>
              </a:rPr>
              <a:t>Describir y analizar </a:t>
            </a:r>
            <a:r>
              <a:rPr lang="es-VE" dirty="0" smtClean="0">
                <a:latin typeface="Arial" charset="0"/>
              </a:rPr>
              <a:t>los factores intervinientes en el rendimiento académico de los alumnos.</a:t>
            </a:r>
            <a:endParaRPr lang="es-VE" dirty="0">
              <a:latin typeface="Arial" charset="0"/>
            </a:endParaRP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547813" y="333375"/>
            <a:ext cx="6119812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VE" b="1" dirty="0">
                <a:latin typeface="Arial" charset="0"/>
              </a:rPr>
              <a:t>EJEMPLOS</a:t>
            </a:r>
            <a:endParaRPr lang="es-ES" b="1" dirty="0">
              <a:latin typeface="Arial" charset="0"/>
            </a:endParaRP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785786" y="3000372"/>
            <a:ext cx="7561263" cy="384720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VE" sz="2800" b="1" dirty="0">
                <a:solidFill>
                  <a:srgbClr val="C00000"/>
                </a:solidFill>
                <a:latin typeface="Arial" charset="0"/>
              </a:rPr>
              <a:t>Objetivos Específicos:</a:t>
            </a: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VE" dirty="0">
                <a:latin typeface="Arial" charset="0"/>
              </a:rPr>
              <a:t>Analizar las bases teóricas </a:t>
            </a:r>
            <a:r>
              <a:rPr lang="es-VE" dirty="0" smtClean="0">
                <a:latin typeface="Arial" charset="0"/>
              </a:rPr>
              <a:t>del rendimiento académico.</a:t>
            </a:r>
            <a:endParaRPr lang="es-VE" dirty="0">
              <a:latin typeface="Arial" charset="0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VE" dirty="0">
                <a:latin typeface="Arial" charset="0"/>
              </a:rPr>
              <a:t>Identificar </a:t>
            </a:r>
            <a:r>
              <a:rPr lang="es-VE" dirty="0" smtClean="0">
                <a:latin typeface="Arial" charset="0"/>
              </a:rPr>
              <a:t>los factores intervinientes en el…</a:t>
            </a:r>
            <a:endParaRPr lang="es-VE" dirty="0">
              <a:latin typeface="Arial" charset="0"/>
            </a:endParaRPr>
          </a:p>
          <a:p>
            <a:pPr algn="just">
              <a:spcBef>
                <a:spcPct val="50000"/>
              </a:spcBef>
              <a:buFontTx/>
              <a:buChar char="•"/>
            </a:pPr>
            <a:r>
              <a:rPr lang="es-VE" dirty="0">
                <a:latin typeface="Arial" charset="0"/>
              </a:rPr>
              <a:t>Deducir el comportamiento de </a:t>
            </a:r>
            <a:r>
              <a:rPr lang="es-VE" dirty="0" smtClean="0">
                <a:latin typeface="Arial" charset="0"/>
              </a:rPr>
              <a:t>los alumnos al conocer los factores que intervienen en su rendimiento académico. </a:t>
            </a:r>
            <a:endParaRPr lang="es-VE" dirty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s-E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ext Box 2"/>
          <p:cNvSpPr txBox="1">
            <a:spLocks noChangeArrowheads="1"/>
          </p:cNvSpPr>
          <p:nvPr/>
        </p:nvSpPr>
        <p:spPr bwMode="auto">
          <a:xfrm>
            <a:off x="533400" y="533400"/>
            <a:ext cx="784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/>
              <a:t>¿Cómo hacer la Propuesta de Investigación?</a:t>
            </a:r>
            <a:endParaRPr lang="es-ES" sz="2800" b="1"/>
          </a:p>
        </p:txBody>
      </p:sp>
      <p:sp>
        <p:nvSpPr>
          <p:cNvPr id="89091" name="Text Box 3"/>
          <p:cNvSpPr txBox="1">
            <a:spLocks noChangeArrowheads="1"/>
          </p:cNvSpPr>
          <p:nvPr/>
        </p:nvSpPr>
        <p:spPr bwMode="auto">
          <a:xfrm>
            <a:off x="685800" y="1447800"/>
            <a:ext cx="7239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 b="1" dirty="0">
                <a:solidFill>
                  <a:srgbClr val="002060"/>
                </a:solidFill>
              </a:rPr>
              <a:t>Delimitación de la investigación</a:t>
            </a:r>
            <a:endParaRPr lang="es-ES" sz="3200" b="1" dirty="0">
              <a:solidFill>
                <a:srgbClr val="002060"/>
              </a:solidFill>
            </a:endParaRPr>
          </a:p>
        </p:txBody>
      </p:sp>
      <p:sp>
        <p:nvSpPr>
          <p:cNvPr id="89092" name="Text Box 4"/>
          <p:cNvSpPr txBox="1">
            <a:spLocks noChangeArrowheads="1"/>
          </p:cNvSpPr>
          <p:nvPr/>
        </p:nvSpPr>
        <p:spPr bwMode="auto">
          <a:xfrm>
            <a:off x="1258888" y="2362200"/>
            <a:ext cx="7489825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s-ES_tradnl" sz="3200" b="1" dirty="0"/>
              <a:t>Espacio: ¿Dónde se realizará?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3200" b="1" dirty="0"/>
              <a:t>Tiempo: ¿Cuándo?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3200" b="1" dirty="0"/>
              <a:t>Universo: ¿A quienes?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3200" b="1" dirty="0"/>
              <a:t>Alcance: ¿Hasta dónde?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3200" b="1" dirty="0"/>
              <a:t>¿Cuáles son los motivos para el estudio?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s-ES_tradnl" sz="3200" b="1" dirty="0"/>
              <a:t>Responder a: ¿Por qué se investiga?</a:t>
            </a:r>
            <a:endParaRPr lang="es-E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395288" y="260350"/>
            <a:ext cx="8497887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VE" b="1">
                <a:latin typeface="Arial" charset="0"/>
              </a:rPr>
              <a:t>Consideraciones básicas para autoevaluar la propuesta</a:t>
            </a:r>
            <a:endParaRPr lang="es-ES" b="1">
              <a:latin typeface="Arial" charset="0"/>
            </a:endParaRP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323850" y="1104900"/>
            <a:ext cx="8496300" cy="52038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VE">
                <a:latin typeface="Arial" charset="0"/>
              </a:rPr>
              <a:t>En qué área de conocimiento se requiere investigar?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VE">
                <a:latin typeface="Arial" charset="0"/>
              </a:rPr>
              <a:t>¿Define en forma clara y precisa el tema? ¿Existe una reseña del tema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VE">
                <a:latin typeface="Arial" charset="0"/>
              </a:rPr>
              <a:t>¿Se hace referencia al contexto donde se encuentra ubicado el problema?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VE">
                <a:latin typeface="Arial" charset="0"/>
              </a:rPr>
              <a:t>¿De dónde surge el problema? ¿Controversias?  ¿hechos o fenómenos sin explicación satisfactoria?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VE">
                <a:latin typeface="Arial" charset="0"/>
              </a:rPr>
              <a:t>¿Se describe el problema con sus síntomas y causas?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VE">
                <a:latin typeface="Arial" charset="0"/>
              </a:rPr>
              <a:t>¿El planteamiento del problema se organiza de lo general a lo particular?</a:t>
            </a:r>
          </a:p>
          <a:p>
            <a:pPr marL="457200" indent="-457200">
              <a:spcBef>
                <a:spcPct val="50000"/>
              </a:spcBef>
            </a:pP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250825" y="192088"/>
            <a:ext cx="8675688" cy="10048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VE" b="1">
                <a:latin typeface="Arial" charset="0"/>
              </a:rPr>
              <a:t>Consideraciones básicas para autoevaluar la propuesta</a:t>
            </a:r>
            <a:endParaRPr lang="es-ES" b="1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s-ES">
              <a:latin typeface="Arial" charset="0"/>
            </a:endParaRPr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395288" y="1125538"/>
            <a:ext cx="8497887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395288" y="1341438"/>
            <a:ext cx="8424862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>
              <a:latin typeface="Arial" charset="0"/>
            </a:endParaRPr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323850" y="835025"/>
            <a:ext cx="8496300" cy="64817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s-VE">
                <a:latin typeface="Arial" charset="0"/>
              </a:rPr>
              <a:t>7. ¿Qué fin persigue la investigación? ¿Cuál es el objetivo </a:t>
            </a:r>
          </a:p>
          <a:p>
            <a:pPr marL="457200" indent="-457200"/>
            <a:r>
              <a:rPr lang="es-VE">
                <a:latin typeface="Arial" charset="0"/>
              </a:rPr>
              <a:t>      general? ¿Hasta dónde se quiere llegar? ¿Cuál es el </a:t>
            </a:r>
          </a:p>
          <a:p>
            <a:pPr marL="457200" indent="-457200"/>
            <a:r>
              <a:rPr lang="es-VE">
                <a:latin typeface="Arial" charset="0"/>
              </a:rPr>
              <a:t>      alcance de la investigación? </a:t>
            </a:r>
          </a:p>
          <a:p>
            <a:pPr marL="457200" indent="-457200"/>
            <a:endParaRPr lang="es-VE">
              <a:latin typeface="Arial" charset="0"/>
            </a:endParaRPr>
          </a:p>
          <a:p>
            <a:pPr marL="457200" indent="-457200"/>
            <a:r>
              <a:rPr lang="es-VE">
                <a:latin typeface="Arial" charset="0"/>
              </a:rPr>
              <a:t>8. ¿Cuáles son los objetivos específicos?</a:t>
            </a:r>
          </a:p>
          <a:p>
            <a:pPr marL="457200" indent="-457200"/>
            <a:endParaRPr lang="es-VE">
              <a:latin typeface="Arial" charset="0"/>
            </a:endParaRPr>
          </a:p>
          <a:p>
            <a:pPr marL="457200" indent="-457200"/>
            <a:r>
              <a:rPr lang="es-VE">
                <a:latin typeface="Arial" charset="0"/>
              </a:rPr>
              <a:t>9. ¿Están referidos a propósitos específicos mediante los </a:t>
            </a:r>
          </a:p>
          <a:p>
            <a:pPr marL="457200" indent="-457200"/>
            <a:r>
              <a:rPr lang="es-VE">
                <a:latin typeface="Arial" charset="0"/>
              </a:rPr>
              <a:t>      cuales se puede lograr el objetivo general? </a:t>
            </a:r>
          </a:p>
          <a:p>
            <a:pPr marL="457200" indent="-457200"/>
            <a:endParaRPr lang="es-VE">
              <a:latin typeface="Arial" charset="0"/>
            </a:endParaRPr>
          </a:p>
          <a:p>
            <a:pPr marL="457200" indent="-457200"/>
            <a:r>
              <a:rPr lang="es-VE">
                <a:latin typeface="Arial" charset="0"/>
              </a:rPr>
              <a:t>10. ¿Están relacionados con situaciones particulares que </a:t>
            </a:r>
          </a:p>
          <a:p>
            <a:pPr marL="457200" indent="-457200"/>
            <a:r>
              <a:rPr lang="es-VE">
                <a:latin typeface="Arial" charset="0"/>
              </a:rPr>
              <a:t>      inciden en el objetivo general?</a:t>
            </a:r>
          </a:p>
          <a:p>
            <a:pPr marL="457200" indent="-457200"/>
            <a:endParaRPr lang="es-VE">
              <a:latin typeface="Arial" charset="0"/>
            </a:endParaRPr>
          </a:p>
          <a:p>
            <a:pPr marL="457200" indent="-457200"/>
            <a:r>
              <a:rPr lang="es-VE">
                <a:latin typeface="Arial" charset="0"/>
              </a:rPr>
              <a:t>11. ¿Cuál es su consecución?</a:t>
            </a:r>
          </a:p>
          <a:p>
            <a:pPr marL="457200" indent="-457200"/>
            <a:endParaRPr lang="es-VE">
              <a:latin typeface="Arial" charset="0"/>
            </a:endParaRPr>
          </a:p>
          <a:p>
            <a:pPr marL="457200" indent="-457200"/>
            <a:r>
              <a:rPr lang="es-VE">
                <a:latin typeface="Arial" charset="0"/>
              </a:rPr>
              <a:t>12. ¿Se inician con un verbo infinitivo?</a:t>
            </a:r>
          </a:p>
          <a:p>
            <a:pPr marL="457200" indent="-457200">
              <a:buFontTx/>
              <a:buChar char="•"/>
            </a:pPr>
            <a:endParaRPr lang="es-ES">
              <a:latin typeface="Arial" charset="0"/>
            </a:endParaRPr>
          </a:p>
          <a:p>
            <a:pPr marL="457200" indent="-457200">
              <a:spcBef>
                <a:spcPct val="50000"/>
              </a:spcBef>
            </a:pP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755650" y="981075"/>
            <a:ext cx="8064500" cy="61166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s-VE">
                <a:latin typeface="Arial" charset="0"/>
              </a:rPr>
              <a:t>13. ¿Cuál es la importancia del tema o problema objeto  </a:t>
            </a:r>
          </a:p>
          <a:p>
            <a:r>
              <a:rPr lang="es-VE">
                <a:latin typeface="Arial" charset="0"/>
              </a:rPr>
              <a:t>        de estudio?</a:t>
            </a:r>
          </a:p>
          <a:p>
            <a:endParaRPr lang="es-VE">
              <a:latin typeface="Arial" charset="0"/>
            </a:endParaRPr>
          </a:p>
          <a:p>
            <a:r>
              <a:rPr lang="es-VE">
                <a:latin typeface="Arial" charset="0"/>
              </a:rPr>
              <a:t>14. ¿Para quién es útil solucionar ese tema o problema?</a:t>
            </a:r>
          </a:p>
          <a:p>
            <a:endParaRPr lang="es-VE">
              <a:latin typeface="Arial" charset="0"/>
            </a:endParaRPr>
          </a:p>
          <a:p>
            <a:r>
              <a:rPr lang="es-VE">
                <a:latin typeface="Arial" charset="0"/>
              </a:rPr>
              <a:t>15. ¿Por qué o para qué debe hacerse la investigación?</a:t>
            </a:r>
          </a:p>
          <a:p>
            <a:endParaRPr lang="es-VE">
              <a:latin typeface="Arial" charset="0"/>
            </a:endParaRPr>
          </a:p>
          <a:p>
            <a:r>
              <a:rPr lang="es-VE">
                <a:latin typeface="Arial" charset="0"/>
              </a:rPr>
              <a:t>16. ¿Cuáles son los aportes o beneficios?</a:t>
            </a:r>
          </a:p>
          <a:p>
            <a:endParaRPr lang="es-VE">
              <a:latin typeface="Arial" charset="0"/>
            </a:endParaRPr>
          </a:p>
          <a:p>
            <a:r>
              <a:rPr lang="es-VE">
                <a:latin typeface="Arial" charset="0"/>
              </a:rPr>
              <a:t>17. ¿Existe una reflexión sobre las posibles restricciones, </a:t>
            </a:r>
          </a:p>
          <a:p>
            <a:r>
              <a:rPr lang="es-VE">
                <a:latin typeface="Arial" charset="0"/>
              </a:rPr>
              <a:t>      obstáculos e inconvenientes que puedan </a:t>
            </a:r>
          </a:p>
          <a:p>
            <a:r>
              <a:rPr lang="es-VE">
                <a:latin typeface="Arial" charset="0"/>
              </a:rPr>
              <a:t>      presentársele en el desarrollo de su estudio?</a:t>
            </a:r>
          </a:p>
          <a:p>
            <a:endParaRPr lang="es-VE">
              <a:latin typeface="Arial" charset="0"/>
            </a:endParaRPr>
          </a:p>
          <a:p>
            <a:r>
              <a:rPr lang="es-VE">
                <a:latin typeface="Arial" charset="0"/>
              </a:rPr>
              <a:t>18. ¿Se expone brevemente la estructura de la </a:t>
            </a:r>
          </a:p>
          <a:p>
            <a:r>
              <a:rPr lang="es-VE">
                <a:latin typeface="Arial" charset="0"/>
              </a:rPr>
              <a:t>       investigación?</a:t>
            </a:r>
          </a:p>
          <a:p>
            <a:pPr>
              <a:spcBef>
                <a:spcPct val="50000"/>
              </a:spcBef>
            </a:pPr>
            <a:endParaRPr lang="es-ES">
              <a:latin typeface="Arial" charset="0"/>
            </a:endParaRPr>
          </a:p>
        </p:txBody>
      </p:sp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323850" y="188913"/>
            <a:ext cx="8351838" cy="137001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s-VE" b="1">
                <a:latin typeface="Arial" charset="0"/>
              </a:rPr>
              <a:t>Consideraciones básicas para autoevaluar la propuesta</a:t>
            </a:r>
            <a:endParaRPr lang="es-ES" b="1">
              <a:latin typeface="Arial" charset="0"/>
            </a:endParaRPr>
          </a:p>
          <a:p>
            <a:endParaRPr lang="es-ES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Text Box 3"/>
          <p:cNvSpPr txBox="1">
            <a:spLocks noChangeArrowheads="1"/>
          </p:cNvSpPr>
          <p:nvPr/>
        </p:nvSpPr>
        <p:spPr bwMode="auto">
          <a:xfrm>
            <a:off x="1116013" y="3573463"/>
            <a:ext cx="734377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VE"/>
          </a:p>
        </p:txBody>
      </p:sp>
      <p:sp>
        <p:nvSpPr>
          <p:cNvPr id="92164" name="Rectangle 4"/>
          <p:cNvSpPr>
            <a:spLocks noChangeArrowheads="1"/>
          </p:cNvSpPr>
          <p:nvPr/>
        </p:nvSpPr>
        <p:spPr bwMode="auto">
          <a:xfrm>
            <a:off x="714348" y="1909778"/>
            <a:ext cx="7772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s-VE" sz="2800" b="1" dirty="0"/>
              <a:t>Su extensión no debe exceder de 15 palabras.</a:t>
            </a:r>
            <a:r>
              <a:rPr lang="es-VE" sz="2800" dirty="0"/>
              <a:t> (APA, citado por Ibáñez, 1996).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s-VE" sz="2800" b="1" dirty="0"/>
              <a:t>Debe expresar el contenido y ser lo más corto posible.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s-VE" sz="2800" b="1" dirty="0"/>
              <a:t>El título es el objeto del informe.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es-VE" sz="2800" b="1" dirty="0"/>
              <a:t>El subtítulo es la explicación en detalle del objeto.</a:t>
            </a:r>
            <a:endParaRPr lang="es-ES" sz="2800" dirty="0"/>
          </a:p>
        </p:txBody>
      </p:sp>
      <p:sp>
        <p:nvSpPr>
          <p:cNvPr id="92165" name="Text Box 5"/>
          <p:cNvSpPr txBox="1">
            <a:spLocks noChangeArrowheads="1"/>
          </p:cNvSpPr>
          <p:nvPr/>
        </p:nvSpPr>
        <p:spPr bwMode="auto">
          <a:xfrm>
            <a:off x="785786" y="857232"/>
            <a:ext cx="766762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 dirty="0">
                <a:solidFill>
                  <a:srgbClr val="C00000"/>
                </a:solidFill>
              </a:rPr>
              <a:t>EL TÍTULO</a:t>
            </a:r>
            <a:endParaRPr lang="es-VE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2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2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21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4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684213" y="1268413"/>
            <a:ext cx="777557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200" b="1" dirty="0">
                <a:latin typeface="Verdana" pitchFamily="34" charset="0"/>
              </a:rPr>
              <a:t>Elementos</a:t>
            </a:r>
            <a:br>
              <a:rPr lang="es-ES_tradnl" sz="3200" b="1" dirty="0">
                <a:latin typeface="Verdana" pitchFamily="34" charset="0"/>
              </a:rPr>
            </a:br>
            <a:r>
              <a:rPr lang="es-ES_tradnl" sz="1800" b="1" dirty="0">
                <a:solidFill>
                  <a:srgbClr val="000066"/>
                </a:solidFill>
                <a:latin typeface="Verdana" pitchFamily="34" charset="0"/>
              </a:rPr>
              <a:t/>
            </a:r>
            <a:br>
              <a:rPr lang="es-ES_tradnl" sz="1800" b="1" dirty="0">
                <a:solidFill>
                  <a:srgbClr val="000066"/>
                </a:solidFill>
                <a:latin typeface="Verdana" pitchFamily="34" charset="0"/>
              </a:rPr>
            </a:br>
            <a:r>
              <a:rPr lang="es-ES_tradnl" sz="1800" b="1" dirty="0">
                <a:solidFill>
                  <a:srgbClr val="000066"/>
                </a:solidFill>
                <a:latin typeface="Verdana" pitchFamily="34" charset="0"/>
              </a:rPr>
              <a:t/>
            </a:r>
            <a:br>
              <a:rPr lang="es-ES_tradnl" sz="1800" b="1" dirty="0">
                <a:solidFill>
                  <a:srgbClr val="000066"/>
                </a:solidFill>
                <a:latin typeface="Verdana" pitchFamily="34" charset="0"/>
              </a:rPr>
            </a:br>
            <a:r>
              <a:rPr lang="es-ES_tradnl" sz="1800" b="1" dirty="0">
                <a:solidFill>
                  <a:srgbClr val="000066"/>
                </a:solidFill>
                <a:latin typeface="Verdana" pitchFamily="34" charset="0"/>
              </a:rPr>
              <a:t/>
            </a:r>
            <a:br>
              <a:rPr lang="es-ES_tradnl" sz="1800" b="1" dirty="0">
                <a:solidFill>
                  <a:srgbClr val="000066"/>
                </a:solidFill>
                <a:latin typeface="Verdana" pitchFamily="34" charset="0"/>
              </a:rPr>
            </a:br>
            <a:r>
              <a:rPr lang="es-ES_tradnl" sz="1800" b="1" dirty="0">
                <a:solidFill>
                  <a:srgbClr val="000066"/>
                </a:solidFill>
                <a:latin typeface="Verdana" pitchFamily="34" charset="0"/>
              </a:rPr>
              <a:t/>
            </a:r>
            <a:br>
              <a:rPr lang="es-ES_tradnl" sz="1800" b="1" dirty="0">
                <a:solidFill>
                  <a:srgbClr val="000066"/>
                </a:solidFill>
                <a:latin typeface="Verdana" pitchFamily="34" charset="0"/>
              </a:rPr>
            </a:br>
            <a:r>
              <a:rPr lang="es-ES_tradnl" sz="1800" b="1" dirty="0">
                <a:solidFill>
                  <a:srgbClr val="000066"/>
                </a:solidFill>
                <a:latin typeface="Verdana" pitchFamily="34" charset="0"/>
              </a:rPr>
              <a:t/>
            </a:r>
            <a:br>
              <a:rPr lang="es-ES_tradnl" sz="1800" b="1" dirty="0">
                <a:solidFill>
                  <a:srgbClr val="000066"/>
                </a:solidFill>
                <a:latin typeface="Verdana" pitchFamily="34" charset="0"/>
              </a:rPr>
            </a:br>
            <a:r>
              <a:rPr lang="es-ES_tradnl" sz="1800" b="1" dirty="0">
                <a:solidFill>
                  <a:srgbClr val="000066"/>
                </a:solidFill>
                <a:latin typeface="Verdana" pitchFamily="34" charset="0"/>
              </a:rPr>
              <a:t>    </a:t>
            </a:r>
            <a:r>
              <a:rPr lang="es-ES_tradnl" sz="1800" b="1" dirty="0">
                <a:latin typeface="Verdana" pitchFamily="34" charset="0"/>
              </a:rPr>
              <a:t>EL CONTEXTO – LA GENTE – LA INFORMACIÓN</a:t>
            </a:r>
            <a:br>
              <a:rPr lang="es-ES_tradnl" sz="1800" b="1" dirty="0">
                <a:latin typeface="Verdana" pitchFamily="34" charset="0"/>
              </a:rPr>
            </a:br>
            <a:r>
              <a:rPr lang="es-ES_tradnl" sz="1800" b="1" dirty="0">
                <a:latin typeface="Verdana" pitchFamily="34" charset="0"/>
              </a:rPr>
              <a:t/>
            </a:r>
            <a:br>
              <a:rPr lang="es-ES_tradnl" sz="1800" b="1" dirty="0">
                <a:latin typeface="Verdana" pitchFamily="34" charset="0"/>
              </a:rPr>
            </a:br>
            <a:r>
              <a:rPr lang="es-ES_tradnl" sz="1800" b="1" dirty="0">
                <a:latin typeface="Verdana" pitchFamily="34" charset="0"/>
              </a:rPr>
              <a:t/>
            </a:r>
            <a:br>
              <a:rPr lang="es-ES_tradnl" sz="1800" b="1" dirty="0">
                <a:latin typeface="Verdana" pitchFamily="34" charset="0"/>
              </a:rPr>
            </a:br>
            <a:r>
              <a:rPr lang="es-ES_tradnl" sz="1800" b="1" dirty="0">
                <a:latin typeface="Verdana" pitchFamily="34" charset="0"/>
              </a:rPr>
              <a:t/>
            </a:r>
            <a:br>
              <a:rPr lang="es-ES_tradnl" sz="1800" b="1" dirty="0">
                <a:latin typeface="Verdana" pitchFamily="34" charset="0"/>
              </a:rPr>
            </a:br>
            <a:r>
              <a:rPr lang="es-ES_tradnl" sz="1800" dirty="0">
                <a:latin typeface="Verdana" pitchFamily="34" charset="0"/>
              </a:rPr>
              <a:t/>
            </a:r>
            <a:br>
              <a:rPr lang="es-ES_tradnl" sz="1800" dirty="0">
                <a:latin typeface="Verdana" pitchFamily="34" charset="0"/>
              </a:rPr>
            </a:br>
            <a:r>
              <a:rPr lang="es-ES_tradnl" sz="1800" dirty="0">
                <a:latin typeface="Verdana" pitchFamily="34" charset="0"/>
              </a:rPr>
              <a:t>       Tres elementos del proceso de </a:t>
            </a:r>
            <a:r>
              <a:rPr lang="es-ES_tradnl" sz="1800" dirty="0" smtClean="0">
                <a:latin typeface="Verdana" pitchFamily="34" charset="0"/>
              </a:rPr>
              <a:t>Investigación</a:t>
            </a:r>
            <a:endParaRPr lang="es-ES" sz="1800" dirty="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ext Box 2"/>
          <p:cNvSpPr txBox="1">
            <a:spLocks noChangeArrowheads="1"/>
          </p:cNvSpPr>
          <p:nvPr/>
        </p:nvSpPr>
        <p:spPr bwMode="auto">
          <a:xfrm>
            <a:off x="571472" y="285728"/>
            <a:ext cx="8280400" cy="674030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s-VE" sz="3200" b="1" dirty="0">
                <a:latin typeface="Arial" charset="0"/>
              </a:rPr>
              <a:t>Se debe emplear un lenguaje formal.</a:t>
            </a:r>
          </a:p>
          <a:p>
            <a:endParaRPr lang="es-VE" sz="3200" b="1" dirty="0" smtClean="0">
              <a:latin typeface="Arial" charset="0"/>
            </a:endParaRPr>
          </a:p>
          <a:p>
            <a:r>
              <a:rPr lang="es-VE" sz="3200" b="1" dirty="0" smtClean="0">
                <a:latin typeface="Arial" charset="0"/>
              </a:rPr>
              <a:t>Evitar </a:t>
            </a:r>
            <a:r>
              <a:rPr lang="es-VE" sz="3200" b="1" dirty="0">
                <a:latin typeface="Arial" charset="0"/>
              </a:rPr>
              <a:t>en lo posible uso de expresiones poco usuales, retóricas o ambiguas.</a:t>
            </a:r>
          </a:p>
          <a:p>
            <a:endParaRPr lang="es-VE" sz="3200" b="1" dirty="0" smtClean="0">
              <a:latin typeface="Arial" charset="0"/>
            </a:endParaRPr>
          </a:p>
          <a:p>
            <a:r>
              <a:rPr lang="es-VE" sz="3200" b="1" dirty="0" smtClean="0">
                <a:latin typeface="Arial" charset="0"/>
              </a:rPr>
              <a:t>Evitar </a:t>
            </a:r>
            <a:r>
              <a:rPr lang="es-VE" sz="3200" b="1" dirty="0">
                <a:latin typeface="Arial" charset="0"/>
              </a:rPr>
              <a:t>el exceso de citas textuales.</a:t>
            </a:r>
          </a:p>
          <a:p>
            <a:endParaRPr lang="es-VE" sz="3200" b="1" dirty="0" smtClean="0">
              <a:latin typeface="Arial" charset="0"/>
            </a:endParaRPr>
          </a:p>
          <a:p>
            <a:r>
              <a:rPr lang="es-VE" sz="3200" b="1" dirty="0" smtClean="0">
                <a:latin typeface="Arial" charset="0"/>
              </a:rPr>
              <a:t>El </a:t>
            </a:r>
            <a:r>
              <a:rPr lang="es-VE" sz="3200" b="1" dirty="0">
                <a:latin typeface="Arial" charset="0"/>
              </a:rPr>
              <a:t>texto se redactará en 3a. persona.</a:t>
            </a:r>
          </a:p>
          <a:p>
            <a:endParaRPr lang="es-VE" sz="3200" b="1" dirty="0" smtClean="0">
              <a:latin typeface="Arial" charset="0"/>
            </a:endParaRPr>
          </a:p>
          <a:p>
            <a:r>
              <a:rPr lang="es-VE" sz="3200" b="1" dirty="0" smtClean="0">
                <a:latin typeface="Arial" charset="0"/>
              </a:rPr>
              <a:t>No </a:t>
            </a:r>
            <a:r>
              <a:rPr lang="es-VE" sz="3200" b="1" dirty="0">
                <a:latin typeface="Arial" charset="0"/>
              </a:rPr>
              <a:t>se usarán abreviaturas.</a:t>
            </a:r>
          </a:p>
          <a:p>
            <a:endParaRPr lang="es-VE" sz="3200" b="1" dirty="0" smtClean="0">
              <a:latin typeface="Arial" charset="0"/>
            </a:endParaRPr>
          </a:p>
          <a:p>
            <a:r>
              <a:rPr lang="es-VE" sz="3200" b="1" dirty="0" smtClean="0">
                <a:latin typeface="Arial" charset="0"/>
              </a:rPr>
              <a:t>Se </a:t>
            </a:r>
            <a:r>
              <a:rPr lang="es-VE" sz="3200" b="1" dirty="0">
                <a:latin typeface="Arial" charset="0"/>
              </a:rPr>
              <a:t>puede usar siglas.</a:t>
            </a:r>
            <a:endParaRPr lang="es-ES" sz="3200" b="1" dirty="0">
              <a:latin typeface="Arial" charset="0"/>
            </a:endParaRPr>
          </a:p>
          <a:p>
            <a:pPr algn="just">
              <a:spcBef>
                <a:spcPct val="50000"/>
              </a:spcBef>
            </a:pPr>
            <a:endParaRPr lang="es-VE" sz="3200" dirty="0">
              <a:latin typeface="Arial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533400" y="533400"/>
            <a:ext cx="784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/>
              <a:t>¿Cómo hacer la Propuesta de Investigación?</a:t>
            </a:r>
            <a:endParaRPr lang="es-ES" sz="2800" b="1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838200" y="1752600"/>
            <a:ext cx="5181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 dirty="0">
                <a:solidFill>
                  <a:srgbClr val="002060"/>
                </a:solidFill>
              </a:rPr>
              <a:t>Marco Teórico</a:t>
            </a:r>
            <a:endParaRPr lang="es-ES" sz="2800" b="1" dirty="0">
              <a:solidFill>
                <a:srgbClr val="002060"/>
              </a:solidFill>
            </a:endParaRPr>
          </a:p>
        </p:txBody>
      </p:sp>
      <p:grpSp>
        <p:nvGrpSpPr>
          <p:cNvPr id="10257" name="Group 17"/>
          <p:cNvGrpSpPr>
            <a:grpSpLocks/>
          </p:cNvGrpSpPr>
          <p:nvPr/>
        </p:nvGrpSpPr>
        <p:grpSpPr bwMode="auto">
          <a:xfrm>
            <a:off x="990600" y="2895600"/>
            <a:ext cx="3276600" cy="1905000"/>
            <a:chOff x="480" y="1632"/>
            <a:chExt cx="2064" cy="1008"/>
          </a:xfrm>
        </p:grpSpPr>
        <p:sp>
          <p:nvSpPr>
            <p:cNvPr id="10245" name="Oval 5"/>
            <p:cNvSpPr>
              <a:spLocks noChangeArrowheads="1"/>
            </p:cNvSpPr>
            <p:nvPr/>
          </p:nvSpPr>
          <p:spPr bwMode="auto">
            <a:xfrm>
              <a:off x="480" y="1632"/>
              <a:ext cx="2064" cy="10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252" name="Text Box 12"/>
            <p:cNvSpPr txBox="1">
              <a:spLocks noChangeArrowheads="1"/>
            </p:cNvSpPr>
            <p:nvPr/>
          </p:nvSpPr>
          <p:spPr bwMode="auto">
            <a:xfrm>
              <a:off x="768" y="1872"/>
              <a:ext cx="1392" cy="25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Antecedentes</a:t>
              </a:r>
              <a:endParaRPr lang="es-ES" b="1"/>
            </a:p>
          </p:txBody>
        </p:sp>
      </p:grpSp>
      <p:grpSp>
        <p:nvGrpSpPr>
          <p:cNvPr id="10258" name="Group 18"/>
          <p:cNvGrpSpPr>
            <a:grpSpLocks/>
          </p:cNvGrpSpPr>
          <p:nvPr/>
        </p:nvGrpSpPr>
        <p:grpSpPr bwMode="auto">
          <a:xfrm>
            <a:off x="5181600" y="2971800"/>
            <a:ext cx="3276600" cy="1981200"/>
            <a:chOff x="2448" y="1632"/>
            <a:chExt cx="2064" cy="1008"/>
          </a:xfrm>
        </p:grpSpPr>
        <p:sp>
          <p:nvSpPr>
            <p:cNvPr id="10249" name="Oval 9"/>
            <p:cNvSpPr>
              <a:spLocks noChangeArrowheads="1"/>
            </p:cNvSpPr>
            <p:nvPr/>
          </p:nvSpPr>
          <p:spPr bwMode="auto">
            <a:xfrm>
              <a:off x="2448" y="1632"/>
              <a:ext cx="2064" cy="10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254" name="Text Box 14"/>
            <p:cNvSpPr txBox="1">
              <a:spLocks noChangeArrowheads="1"/>
            </p:cNvSpPr>
            <p:nvPr/>
          </p:nvSpPr>
          <p:spPr bwMode="auto">
            <a:xfrm>
              <a:off x="2736" y="1968"/>
              <a:ext cx="1488" cy="247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_tradnl" b="1"/>
                <a:t>Bases teóricas</a:t>
              </a:r>
              <a:endParaRPr lang="es-ES" b="1"/>
            </a:p>
          </p:txBody>
        </p:sp>
      </p:grpSp>
      <p:grpSp>
        <p:nvGrpSpPr>
          <p:cNvPr id="10256" name="Group 16"/>
          <p:cNvGrpSpPr>
            <a:grpSpLocks/>
          </p:cNvGrpSpPr>
          <p:nvPr/>
        </p:nvGrpSpPr>
        <p:grpSpPr bwMode="auto">
          <a:xfrm>
            <a:off x="2552700" y="4191000"/>
            <a:ext cx="4038600" cy="1752600"/>
            <a:chOff x="432" y="2544"/>
            <a:chExt cx="2064" cy="1008"/>
          </a:xfrm>
        </p:grpSpPr>
        <p:sp>
          <p:nvSpPr>
            <p:cNvPr id="10248" name="Oval 8"/>
            <p:cNvSpPr>
              <a:spLocks noChangeArrowheads="1"/>
            </p:cNvSpPr>
            <p:nvPr/>
          </p:nvSpPr>
          <p:spPr bwMode="auto">
            <a:xfrm>
              <a:off x="432" y="2544"/>
              <a:ext cx="2064" cy="100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255" name="Text Box 15"/>
            <p:cNvSpPr txBox="1">
              <a:spLocks noChangeArrowheads="1"/>
            </p:cNvSpPr>
            <p:nvPr/>
          </p:nvSpPr>
          <p:spPr bwMode="auto">
            <a:xfrm>
              <a:off x="816" y="2928"/>
              <a:ext cx="1392" cy="280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b="1"/>
                <a:t>Bases Legales</a:t>
              </a:r>
              <a:endParaRPr lang="es-ES" b="1"/>
            </a:p>
          </p:txBody>
        </p:sp>
      </p:grpSp>
      <p:grpSp>
        <p:nvGrpSpPr>
          <p:cNvPr id="10262" name="Group 22"/>
          <p:cNvGrpSpPr>
            <a:grpSpLocks/>
          </p:cNvGrpSpPr>
          <p:nvPr/>
        </p:nvGrpSpPr>
        <p:grpSpPr bwMode="auto">
          <a:xfrm>
            <a:off x="3733800" y="1600200"/>
            <a:ext cx="2133600" cy="2514600"/>
            <a:chOff x="1920" y="1584"/>
            <a:chExt cx="1344" cy="1584"/>
          </a:xfrm>
        </p:grpSpPr>
        <p:sp>
          <p:nvSpPr>
            <p:cNvPr id="10260" name="AutoShape 20"/>
            <p:cNvSpPr>
              <a:spLocks noChangeArrowheads="1"/>
            </p:cNvSpPr>
            <p:nvPr/>
          </p:nvSpPr>
          <p:spPr bwMode="auto">
            <a:xfrm>
              <a:off x="1920" y="1584"/>
              <a:ext cx="1344" cy="1584"/>
            </a:xfrm>
            <a:prstGeom prst="downArrowCallout">
              <a:avLst>
                <a:gd name="adj1" fmla="val 25000"/>
                <a:gd name="adj2" fmla="val 25000"/>
                <a:gd name="adj3" fmla="val 19643"/>
                <a:gd name="adj4" fmla="val 66667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0261" name="Text Box 21"/>
            <p:cNvSpPr txBox="1">
              <a:spLocks noChangeArrowheads="1"/>
            </p:cNvSpPr>
            <p:nvPr/>
          </p:nvSpPr>
          <p:spPr bwMode="auto">
            <a:xfrm>
              <a:off x="2016" y="1738"/>
              <a:ext cx="1152" cy="536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/>
                <a:t>OBJETIVO GENERAL</a:t>
              </a:r>
              <a:endParaRPr lang="es-E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611188" y="188913"/>
            <a:ext cx="76327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VE" b="1">
                <a:latin typeface="Arial" charset="0"/>
              </a:rPr>
              <a:t>Consideraciones para el marco teórico</a:t>
            </a:r>
            <a:endParaRPr lang="es-ES" b="1">
              <a:latin typeface="Arial" charset="0"/>
            </a:endParaRPr>
          </a:p>
        </p:txBody>
      </p:sp>
      <p:sp>
        <p:nvSpPr>
          <p:cNvPr id="63493" name="Text Box 5"/>
          <p:cNvSpPr txBox="1">
            <a:spLocks noChangeArrowheads="1"/>
          </p:cNvSpPr>
          <p:nvPr/>
        </p:nvSpPr>
        <p:spPr bwMode="auto">
          <a:xfrm>
            <a:off x="395288" y="981075"/>
            <a:ext cx="8064500" cy="55784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VE" sz="2000">
                <a:latin typeface="Arial" charset="0"/>
              </a:rPr>
              <a:t>¿Describe detalladamente los conceptos, definiciones y proposiciones que serán usadas directamente en el desarrollo del estudio?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VE" sz="2000">
                <a:latin typeface="Arial" charset="0"/>
              </a:rPr>
              <a:t>¿Incluye las relaciones más significativas que se dan entre esos elementos teóricos?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VE" sz="2000">
                <a:latin typeface="Arial" charset="0"/>
              </a:rPr>
              <a:t>¿Logra la integración y relación de la teoría con la investigación llevada a cabo?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VE" sz="2000">
                <a:latin typeface="Arial" charset="0"/>
              </a:rPr>
              <a:t>¿La teoría guarda relación con la problemática de investigación?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VE" sz="2000">
                <a:latin typeface="Arial" charset="0"/>
              </a:rPr>
              <a:t>¿Permite ampliar la descripción del problema?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VE" sz="2000">
                <a:latin typeface="Arial" charset="0"/>
              </a:rPr>
              <a:t>¿Permite lograr  la delimitación del área investigada?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VE" sz="2000">
                <a:latin typeface="Arial" charset="0"/>
              </a:rPr>
              <a:t>¿Se hace referencia a estudios posteriores y que se relacionan?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VE" sz="2000">
                <a:latin typeface="Arial" charset="0"/>
              </a:rPr>
              <a:t>¿Los antecedentes ayudan a definir estrategias metodológicas de investigación?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VE" sz="2000">
                <a:latin typeface="Arial" charset="0"/>
              </a:rPr>
              <a:t>¿Existen bases legales que inciden en el problema?</a:t>
            </a:r>
            <a:endParaRPr lang="es-ES" sz="20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685800" y="304800"/>
            <a:ext cx="784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/>
              <a:t>¿Cómo hacer la Propuesta de Investigación?</a:t>
            </a:r>
            <a:endParaRPr lang="es-ES" sz="2800" b="1"/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81000" y="990600"/>
            <a:ext cx="6553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b="1" dirty="0"/>
              <a:t>Marco Metodológico</a:t>
            </a:r>
            <a:endParaRPr lang="es-ES" sz="2800" b="1" dirty="0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381000" y="2286000"/>
            <a:ext cx="20574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04800" y="2438400"/>
            <a:ext cx="2362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/>
              <a:t>Tipo de Investigación</a:t>
            </a:r>
            <a:endParaRPr lang="es-ES" b="1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1828800" y="3581400"/>
            <a:ext cx="25908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057400" y="3962400"/>
            <a:ext cx="2057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/>
              <a:t>Población y Muestra</a:t>
            </a:r>
            <a:endParaRPr lang="es-ES" b="1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3810000" y="4648200"/>
            <a:ext cx="2362200" cy="1905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3733800" y="4724400"/>
            <a:ext cx="2514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/>
              <a:t>Técnicas e instrumentos para la recolección de datos</a:t>
            </a:r>
            <a:endParaRPr lang="es-ES" b="1"/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5715000" y="3581400"/>
            <a:ext cx="23622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FR"/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6096000" y="3810000"/>
            <a:ext cx="1676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/>
              <a:t>Análisis de resultados</a:t>
            </a:r>
            <a:endParaRPr lang="es-ES" b="1"/>
          </a:p>
        </p:txBody>
      </p:sp>
      <p:sp>
        <p:nvSpPr>
          <p:cNvPr id="11277" name="Rectangle 13"/>
          <p:cNvSpPr>
            <a:spLocks noChangeArrowheads="1"/>
          </p:cNvSpPr>
          <p:nvPr/>
        </p:nvSpPr>
        <p:spPr bwMode="auto">
          <a:xfrm>
            <a:off x="6553200" y="2514600"/>
            <a:ext cx="2590800" cy="1066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/>
              <a:t>Conclusiones y </a:t>
            </a:r>
          </a:p>
          <a:p>
            <a:pPr algn="ctr"/>
            <a:r>
              <a:rPr lang="es-ES_tradnl" b="1"/>
              <a:t>Recomendaciones</a:t>
            </a:r>
            <a:endParaRPr lang="es-ES" b="1"/>
          </a:p>
        </p:txBody>
      </p:sp>
      <p:sp>
        <p:nvSpPr>
          <p:cNvPr id="11278" name="Rectangle 14"/>
          <p:cNvSpPr>
            <a:spLocks noChangeArrowheads="1"/>
          </p:cNvSpPr>
          <p:nvPr/>
        </p:nvSpPr>
        <p:spPr bwMode="auto">
          <a:xfrm>
            <a:off x="3505200" y="1676400"/>
            <a:ext cx="19050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/>
              <a:t>Diseño de</a:t>
            </a:r>
          </a:p>
          <a:p>
            <a:pPr algn="ctr"/>
            <a:r>
              <a:rPr lang="es-ES_tradnl" b="1"/>
              <a:t>La</a:t>
            </a:r>
          </a:p>
          <a:p>
            <a:pPr algn="ctr"/>
            <a:r>
              <a:rPr lang="es-ES_tradnl" b="1"/>
              <a:t>investigación</a:t>
            </a:r>
            <a:endParaRPr lang="es-ES" b="1"/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 flipH="1">
            <a:off x="2819400" y="2590800"/>
            <a:ext cx="609600" cy="228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>
            <a:off x="3886200" y="3048000"/>
            <a:ext cx="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1281" name="Line 17"/>
          <p:cNvSpPr>
            <a:spLocks noChangeShapeType="1"/>
          </p:cNvSpPr>
          <p:nvPr/>
        </p:nvSpPr>
        <p:spPr bwMode="auto">
          <a:xfrm>
            <a:off x="4876800" y="3124200"/>
            <a:ext cx="0" cy="1066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1282" name="Line 18"/>
          <p:cNvSpPr>
            <a:spLocks noChangeShapeType="1"/>
          </p:cNvSpPr>
          <p:nvPr/>
        </p:nvSpPr>
        <p:spPr bwMode="auto">
          <a:xfrm>
            <a:off x="5410200" y="2895600"/>
            <a:ext cx="38100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  <p:sp>
        <p:nvSpPr>
          <p:cNvPr id="11283" name="Line 19"/>
          <p:cNvSpPr>
            <a:spLocks noChangeShapeType="1"/>
          </p:cNvSpPr>
          <p:nvPr/>
        </p:nvSpPr>
        <p:spPr bwMode="auto">
          <a:xfrm>
            <a:off x="5486400" y="2133600"/>
            <a:ext cx="914400" cy="457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357158" y="500042"/>
            <a:ext cx="80645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VE" b="1" dirty="0">
                <a:latin typeface="Arial" charset="0"/>
              </a:rPr>
              <a:t>Consideraciones para el marco metodológico</a:t>
            </a:r>
            <a:endParaRPr lang="es-ES" b="1" dirty="0">
              <a:latin typeface="Arial" charset="0"/>
            </a:endParaRP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214282" y="1071546"/>
            <a:ext cx="8569325" cy="5262979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VE" dirty="0">
                <a:latin typeface="Arial" charset="0"/>
              </a:rPr>
              <a:t>¿Cuál es el nivel o grado de profundidad con que se abordará el problema de la investigación? ¿Exploratoria? ¿Descriptiva?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VE" dirty="0">
                <a:latin typeface="Arial" charset="0"/>
              </a:rPr>
              <a:t>¿Qué tipo de investigación se piensa realizar?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VE" dirty="0">
                <a:latin typeface="Arial" charset="0"/>
              </a:rPr>
              <a:t>¿Cuál es el diseño de la investigación? ¡Documental? ¿De campo? ¿Experimental?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VE" dirty="0">
                <a:latin typeface="Arial" charset="0"/>
              </a:rPr>
              <a:t>¿Cuál es la población objeto de estudio? 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VE" dirty="0">
                <a:latin typeface="Arial" charset="0"/>
              </a:rPr>
              <a:t>¿Cuál es la muestra?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es-VE" dirty="0" smtClean="0">
                <a:latin typeface="Arial" charset="0"/>
              </a:rPr>
              <a:t>¿</a:t>
            </a:r>
            <a:r>
              <a:rPr lang="es-VE" dirty="0">
                <a:latin typeface="Arial" charset="0"/>
              </a:rPr>
              <a:t>Qué técnicas se van a utilizar para obtener los datos de la investigación?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endParaRPr lang="es-ES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611188" y="333375"/>
            <a:ext cx="7273925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1042988" y="620713"/>
            <a:ext cx="6913562" cy="100488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VE" b="1">
                <a:latin typeface="Arial" charset="0"/>
              </a:rPr>
              <a:t>Consideraciones para el marco metodológico</a:t>
            </a:r>
            <a:endParaRPr lang="es-ES" b="1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s-ES">
              <a:latin typeface="Arial" charset="0"/>
            </a:endParaRPr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684213" y="1628775"/>
            <a:ext cx="7920037" cy="50212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457200" indent="-457200"/>
            <a:r>
              <a:rPr lang="es-VE">
                <a:latin typeface="Arial" charset="0"/>
              </a:rPr>
              <a:t>8. ¿Cuáles son los instrumentos para la recolección de </a:t>
            </a:r>
          </a:p>
          <a:p>
            <a:pPr marL="457200" indent="-457200"/>
            <a:r>
              <a:rPr lang="es-VE">
                <a:latin typeface="Arial" charset="0"/>
              </a:rPr>
              <a:t>      los datos?</a:t>
            </a:r>
          </a:p>
          <a:p>
            <a:pPr marL="457200" indent="-457200"/>
            <a:endParaRPr lang="es-VE">
              <a:latin typeface="Arial" charset="0"/>
            </a:endParaRPr>
          </a:p>
          <a:p>
            <a:pPr marL="457200" indent="-457200"/>
            <a:r>
              <a:rPr lang="es-VE">
                <a:latin typeface="Arial" charset="0"/>
              </a:rPr>
              <a:t>9. ¿Validación y confiabilidad de los instrumentos?</a:t>
            </a:r>
          </a:p>
          <a:p>
            <a:pPr marL="457200" indent="-457200"/>
            <a:endParaRPr lang="es-VE">
              <a:latin typeface="Arial" charset="0"/>
            </a:endParaRPr>
          </a:p>
          <a:p>
            <a:pPr marL="457200" indent="-457200"/>
            <a:r>
              <a:rPr lang="es-VE">
                <a:latin typeface="Arial" charset="0"/>
              </a:rPr>
              <a:t>10. ¿Qué técnicas se usarán para el procesamiento de  </a:t>
            </a:r>
          </a:p>
          <a:p>
            <a:pPr marL="457200" indent="-457200"/>
            <a:r>
              <a:rPr lang="es-VE">
                <a:latin typeface="Arial" charset="0"/>
              </a:rPr>
              <a:t>         la información? ¿Registro, clasificación, </a:t>
            </a:r>
          </a:p>
          <a:p>
            <a:pPr marL="457200" indent="-457200"/>
            <a:r>
              <a:rPr lang="es-VE">
                <a:latin typeface="Arial" charset="0"/>
              </a:rPr>
              <a:t>         codificación categorización o tabulación?</a:t>
            </a:r>
          </a:p>
          <a:p>
            <a:pPr marL="457200" indent="-457200"/>
            <a:endParaRPr lang="es-VE">
              <a:latin typeface="Arial" charset="0"/>
            </a:endParaRPr>
          </a:p>
          <a:p>
            <a:pPr marL="457200" indent="-457200"/>
            <a:r>
              <a:rPr lang="es-VE">
                <a:latin typeface="Arial" charset="0"/>
              </a:rPr>
              <a:t>11. ¿Qué técnicas se utilizarán para el análisis de la </a:t>
            </a:r>
          </a:p>
          <a:p>
            <a:pPr marL="457200" indent="-457200"/>
            <a:r>
              <a:rPr lang="es-VE">
                <a:latin typeface="Arial" charset="0"/>
              </a:rPr>
              <a:t>         información? ¿Inducción, deducción, análisis, </a:t>
            </a:r>
          </a:p>
          <a:p>
            <a:pPr marL="457200" indent="-457200"/>
            <a:r>
              <a:rPr lang="es-VE">
                <a:latin typeface="Arial" charset="0"/>
              </a:rPr>
              <a:t>         síntesis o interpretación?</a:t>
            </a:r>
          </a:p>
          <a:p>
            <a:pPr marL="457200" indent="-457200">
              <a:spcBef>
                <a:spcPct val="50000"/>
              </a:spcBef>
            </a:pPr>
            <a:endParaRPr lang="es-ES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487488" y="1600200"/>
            <a:ext cx="6970712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endParaRPr lang="fr-FR">
              <a:solidFill>
                <a:srgbClr val="000066"/>
              </a:solidFill>
            </a:endParaRPr>
          </a:p>
        </p:txBody>
      </p:sp>
      <p:sp>
        <p:nvSpPr>
          <p:cNvPr id="13330" name="Rectangle 18"/>
          <p:cNvSpPr>
            <a:spLocks noChangeArrowheads="1"/>
          </p:cNvSpPr>
          <p:nvPr/>
        </p:nvSpPr>
        <p:spPr bwMode="auto">
          <a:xfrm>
            <a:off x="533400" y="381000"/>
            <a:ext cx="5334000" cy="1143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/>
              <a:t>DISEÑO DE LA INVESTIGACIÓN</a:t>
            </a:r>
            <a:endParaRPr lang="es-ES" b="1"/>
          </a:p>
        </p:txBody>
      </p:sp>
      <p:sp>
        <p:nvSpPr>
          <p:cNvPr id="13331" name="Rectangle 19"/>
          <p:cNvSpPr>
            <a:spLocks noChangeArrowheads="1"/>
          </p:cNvSpPr>
          <p:nvPr/>
        </p:nvSpPr>
        <p:spPr bwMode="auto">
          <a:xfrm>
            <a:off x="2057400" y="2362200"/>
            <a:ext cx="5638800" cy="2286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sz="2800" dirty="0">
                <a:solidFill>
                  <a:schemeClr val="bg1"/>
                </a:solidFill>
              </a:rPr>
              <a:t>¿</a:t>
            </a:r>
            <a:r>
              <a:rPr lang="es-ES_tradnl" sz="2800" b="1" dirty="0">
                <a:solidFill>
                  <a:schemeClr val="bg1"/>
                </a:solidFill>
              </a:rPr>
              <a:t>CÓMO SE VA HACER</a:t>
            </a:r>
          </a:p>
          <a:p>
            <a:pPr algn="ctr"/>
            <a:r>
              <a:rPr lang="es-ES_tradnl" sz="2800" b="1" dirty="0">
                <a:solidFill>
                  <a:schemeClr val="bg1"/>
                </a:solidFill>
              </a:rPr>
              <a:t> LA INVESTIGACIÓN?</a:t>
            </a:r>
            <a:endParaRPr lang="es-E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214546" y="1000108"/>
            <a:ext cx="46482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 dirty="0">
                <a:solidFill>
                  <a:schemeClr val="bg1"/>
                </a:solidFill>
              </a:rPr>
              <a:t>TIPO DE INVESTIGACIÓN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1000100" y="2643182"/>
            <a:ext cx="7500990" cy="3000396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_tradnl" b="1"/>
          </a:p>
          <a:p>
            <a:r>
              <a:rPr lang="es-ES_tradnl" b="1"/>
              <a:t>De acuerdo al objetivo general: Descriptiva, </a:t>
            </a:r>
          </a:p>
          <a:p>
            <a:r>
              <a:rPr lang="es-ES_tradnl" b="1"/>
              <a:t>Explicativa, analítica, predictiva y proyectiva</a:t>
            </a:r>
          </a:p>
          <a:p>
            <a:r>
              <a:rPr lang="es-ES_tradnl" b="1"/>
              <a:t>Según la fuente: Documental y de campo</a:t>
            </a:r>
          </a:p>
          <a:p>
            <a:r>
              <a:rPr lang="es-ES_tradnl" b="1"/>
              <a:t>De acuerdo al alcance: De casos</a:t>
            </a:r>
          </a:p>
          <a:p>
            <a:r>
              <a:rPr lang="es-ES_tradnl"/>
              <a:t>  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785918" y="571480"/>
            <a:ext cx="5410200" cy="1752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>
                <a:solidFill>
                  <a:schemeClr val="bg1"/>
                </a:solidFill>
              </a:rPr>
              <a:t>Población y Muestra u</a:t>
            </a:r>
          </a:p>
          <a:p>
            <a:pPr algn="ctr"/>
            <a:r>
              <a:rPr lang="es-ES_tradnl" b="1">
                <a:solidFill>
                  <a:schemeClr val="bg1"/>
                </a:solidFill>
              </a:rPr>
              <a:t>Objeto de Estudio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066800" y="3048000"/>
            <a:ext cx="2133600" cy="2895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s-ES_tradnl" dirty="0">
                <a:solidFill>
                  <a:schemeClr val="bg2"/>
                </a:solidFill>
              </a:rPr>
              <a:t>Enfoque</a:t>
            </a:r>
          </a:p>
          <a:p>
            <a:pPr algn="ctr"/>
            <a:r>
              <a:rPr lang="es-ES_tradnl" dirty="0">
                <a:solidFill>
                  <a:schemeClr val="bg2"/>
                </a:solidFill>
              </a:rPr>
              <a:t> Cuantitativo</a:t>
            </a:r>
          </a:p>
          <a:p>
            <a:pPr algn="ctr"/>
            <a:r>
              <a:rPr lang="es-ES_tradnl" dirty="0">
                <a:solidFill>
                  <a:schemeClr val="bg2"/>
                </a:solidFill>
              </a:rPr>
              <a:t>Población</a:t>
            </a:r>
          </a:p>
          <a:p>
            <a:pPr algn="ctr"/>
            <a:r>
              <a:rPr lang="es-ES_tradnl" dirty="0">
                <a:solidFill>
                  <a:schemeClr val="bg2"/>
                </a:solidFill>
              </a:rPr>
              <a:t>Muestra</a:t>
            </a:r>
            <a:endParaRPr lang="es-ES" dirty="0">
              <a:solidFill>
                <a:schemeClr val="bg2"/>
              </a:solidFill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5181600" y="3124200"/>
            <a:ext cx="2286000" cy="2743200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s-ES_tradnl" b="1" dirty="0"/>
              <a:t>Enfoque </a:t>
            </a:r>
          </a:p>
          <a:p>
            <a:pPr algn="ctr"/>
            <a:r>
              <a:rPr lang="es-ES_tradnl" b="1" dirty="0"/>
              <a:t>Cualitativo</a:t>
            </a:r>
          </a:p>
          <a:p>
            <a:pPr algn="ctr"/>
            <a:r>
              <a:rPr lang="es-ES_tradnl" b="1" dirty="0"/>
              <a:t>Objeto de</a:t>
            </a:r>
          </a:p>
          <a:p>
            <a:pPr algn="ctr"/>
            <a:r>
              <a:rPr lang="es-ES_tradnl" b="1" dirty="0"/>
              <a:t>estudio</a:t>
            </a:r>
            <a:endParaRPr lang="es-E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357422" y="714356"/>
            <a:ext cx="47244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 dirty="0">
                <a:solidFill>
                  <a:schemeClr val="bg1"/>
                </a:solidFill>
              </a:rPr>
              <a:t>Técnicas e instrumentos de</a:t>
            </a:r>
          </a:p>
          <a:p>
            <a:pPr algn="ctr"/>
            <a:r>
              <a:rPr lang="es-ES_tradnl" b="1" dirty="0">
                <a:solidFill>
                  <a:schemeClr val="bg1"/>
                </a:solidFill>
              </a:rPr>
              <a:t>Recolección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285852" y="2500306"/>
            <a:ext cx="2209800" cy="2895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s-ES_tradnl" b="1" dirty="0">
                <a:solidFill>
                  <a:schemeClr val="bg2"/>
                </a:solidFill>
              </a:rPr>
              <a:t>Observación</a:t>
            </a:r>
            <a:endParaRPr lang="es-ES" b="1" dirty="0">
              <a:solidFill>
                <a:schemeClr val="bg2"/>
              </a:solidFill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5143504" y="2209800"/>
            <a:ext cx="3143272" cy="3657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s-ES_tradnl" b="1" dirty="0">
                <a:solidFill>
                  <a:schemeClr val="bg2"/>
                </a:solidFill>
              </a:rPr>
              <a:t>Registro de</a:t>
            </a:r>
          </a:p>
          <a:p>
            <a:pPr algn="ctr"/>
            <a:r>
              <a:rPr lang="es-ES_tradnl" b="1" dirty="0">
                <a:solidFill>
                  <a:schemeClr val="bg2"/>
                </a:solidFill>
              </a:rPr>
              <a:t> Observación:</a:t>
            </a:r>
          </a:p>
          <a:p>
            <a:pPr algn="ctr"/>
            <a:r>
              <a:rPr lang="es-ES_tradnl" b="1" dirty="0">
                <a:solidFill>
                  <a:schemeClr val="bg2"/>
                </a:solidFill>
              </a:rPr>
              <a:t>Listado de </a:t>
            </a:r>
            <a:r>
              <a:rPr lang="es-ES_tradnl" b="1" dirty="0" err="1">
                <a:solidFill>
                  <a:schemeClr val="bg2"/>
                </a:solidFill>
              </a:rPr>
              <a:t>Items</a:t>
            </a:r>
            <a:endParaRPr lang="es-ES_tradnl" b="1" dirty="0">
              <a:solidFill>
                <a:schemeClr val="bg2"/>
              </a:solidFill>
            </a:endParaRPr>
          </a:p>
          <a:p>
            <a:pPr algn="ctr"/>
            <a:r>
              <a:rPr lang="es-ES_tradnl" b="1" dirty="0">
                <a:solidFill>
                  <a:schemeClr val="bg2"/>
                </a:solidFill>
              </a:rPr>
              <a:t>Relacionados con </a:t>
            </a:r>
          </a:p>
          <a:p>
            <a:pPr algn="ctr"/>
            <a:r>
              <a:rPr lang="es-ES_tradnl" b="1" dirty="0">
                <a:solidFill>
                  <a:schemeClr val="bg2"/>
                </a:solidFill>
              </a:rPr>
              <a:t>Los objetivos</a:t>
            </a:r>
            <a:endParaRPr lang="es-ES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1258888" y="668338"/>
            <a:ext cx="71294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>
                <a:latin typeface="Arial" charset="0"/>
              </a:rPr>
              <a:t>La Sociedad del Conocimiento</a:t>
            </a:r>
            <a:endParaRPr lang="es-ES" sz="2800" b="1">
              <a:latin typeface="Arial" charset="0"/>
            </a:endParaRPr>
          </a:p>
        </p:txBody>
      </p:sp>
      <p:sp>
        <p:nvSpPr>
          <p:cNvPr id="81923" name="Text Box 3"/>
          <p:cNvSpPr txBox="1">
            <a:spLocks noChangeArrowheads="1"/>
          </p:cNvSpPr>
          <p:nvPr/>
        </p:nvSpPr>
        <p:spPr bwMode="auto">
          <a:xfrm>
            <a:off x="1258888" y="1916113"/>
            <a:ext cx="7058025" cy="429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>
                <a:latin typeface="Verdana" pitchFamily="34" charset="0"/>
              </a:rPr>
              <a:t>Hoy sabemos que el origen de las riquezas de las naciones es algo específicamente humano: el conocimiento. Si aplicamos conocimiento a las tareas que ya sabemos ejecutar, lo llamamos “productividad”; si lo aplicamos a las tareas que son nuevas y distintas, lo llamamos “innovación”. Sólo el conocimiento nos permite alcanzar esas dos metas. </a:t>
            </a:r>
          </a:p>
          <a:p>
            <a:r>
              <a:rPr lang="es-ES_tradnl">
                <a:latin typeface="Verdana" pitchFamily="34" charset="0"/>
              </a:rPr>
              <a:t>                                       </a:t>
            </a:r>
            <a:r>
              <a:rPr lang="es-ES_tradnl" b="1" i="1">
                <a:latin typeface="Verdana" pitchFamily="34" charset="0"/>
              </a:rPr>
              <a:t>Peter Drucker</a:t>
            </a:r>
            <a:endParaRPr lang="es-ES" b="1" i="1"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endParaRPr lang="es-ES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066800" y="609600"/>
            <a:ext cx="47244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>
                <a:solidFill>
                  <a:schemeClr val="bg1"/>
                </a:solidFill>
              </a:rPr>
              <a:t>Técnicas e instrumentos de</a:t>
            </a:r>
          </a:p>
          <a:p>
            <a:pPr algn="ctr"/>
            <a:r>
              <a:rPr lang="es-ES_tradnl" b="1">
                <a:solidFill>
                  <a:schemeClr val="bg1"/>
                </a:solidFill>
              </a:rPr>
              <a:t>Recolección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1295400" y="2362200"/>
            <a:ext cx="2209800" cy="2895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s-ES_tradnl" b="1">
                <a:solidFill>
                  <a:schemeClr val="bg2"/>
                </a:solidFill>
              </a:rPr>
              <a:t>Encuesta</a:t>
            </a:r>
            <a:endParaRPr lang="es-ES" b="1">
              <a:solidFill>
                <a:schemeClr val="bg2"/>
              </a:solidFill>
            </a:endParaRP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5357818" y="2071678"/>
            <a:ext cx="2743200" cy="3657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s-ES_tradnl" b="1" dirty="0" smtClean="0">
                <a:solidFill>
                  <a:schemeClr val="bg2"/>
                </a:solidFill>
              </a:rPr>
              <a:t>Cuestionario</a:t>
            </a:r>
            <a:endParaRPr lang="es-ES_tradnl" b="1" dirty="0">
              <a:solidFill>
                <a:schemeClr val="bg2"/>
              </a:solidFill>
            </a:endParaRPr>
          </a:p>
          <a:p>
            <a:pPr algn="ctr"/>
            <a:r>
              <a:rPr lang="es-ES_tradnl" b="1" dirty="0">
                <a:solidFill>
                  <a:schemeClr val="bg2"/>
                </a:solidFill>
              </a:rPr>
              <a:t>Preguntas </a:t>
            </a:r>
            <a:endParaRPr lang="es-ES_tradnl" b="1" dirty="0" smtClean="0">
              <a:solidFill>
                <a:schemeClr val="bg2"/>
              </a:solidFill>
            </a:endParaRPr>
          </a:p>
          <a:p>
            <a:pPr algn="ctr"/>
            <a:r>
              <a:rPr lang="es-ES_tradnl" b="1" dirty="0" smtClean="0">
                <a:solidFill>
                  <a:schemeClr val="bg2"/>
                </a:solidFill>
              </a:rPr>
              <a:t>Cerradas</a:t>
            </a:r>
            <a:endParaRPr lang="es-ES_tradnl" b="1" dirty="0">
              <a:solidFill>
                <a:schemeClr val="bg2"/>
              </a:solidFill>
            </a:endParaRPr>
          </a:p>
          <a:p>
            <a:pPr algn="ctr"/>
            <a:r>
              <a:rPr lang="es-ES_tradnl" b="1" dirty="0">
                <a:solidFill>
                  <a:schemeClr val="bg2"/>
                </a:solidFill>
              </a:rPr>
              <a:t>Sobre los </a:t>
            </a:r>
            <a:endParaRPr lang="es-ES_tradnl" b="1" dirty="0" smtClean="0">
              <a:solidFill>
                <a:schemeClr val="bg2"/>
              </a:solidFill>
            </a:endParaRPr>
          </a:p>
          <a:p>
            <a:pPr algn="ctr"/>
            <a:r>
              <a:rPr lang="es-ES_tradnl" b="1" dirty="0" smtClean="0">
                <a:solidFill>
                  <a:schemeClr val="bg2"/>
                </a:solidFill>
              </a:rPr>
              <a:t>objetivos</a:t>
            </a:r>
            <a:endParaRPr lang="es-ES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6"/>
          <p:cNvSpPr>
            <a:spLocks noChangeArrowheads="1"/>
          </p:cNvSpPr>
          <p:nvPr/>
        </p:nvSpPr>
        <p:spPr bwMode="auto">
          <a:xfrm>
            <a:off x="1066800" y="609600"/>
            <a:ext cx="47244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>
                <a:solidFill>
                  <a:schemeClr val="bg1"/>
                </a:solidFill>
              </a:rPr>
              <a:t>Técnicas e instrumentos de</a:t>
            </a:r>
          </a:p>
          <a:p>
            <a:pPr algn="ctr"/>
            <a:r>
              <a:rPr lang="es-ES_tradnl" b="1">
                <a:solidFill>
                  <a:schemeClr val="bg1"/>
                </a:solidFill>
              </a:rPr>
              <a:t>Recolección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2531" name="Rectangle 1027"/>
          <p:cNvSpPr>
            <a:spLocks noChangeArrowheads="1"/>
          </p:cNvSpPr>
          <p:nvPr/>
        </p:nvSpPr>
        <p:spPr bwMode="auto">
          <a:xfrm>
            <a:off x="1295400" y="2362200"/>
            <a:ext cx="2209800" cy="289560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algn="ctr"/>
            <a:r>
              <a:rPr lang="es-ES_tradnl" b="1">
                <a:solidFill>
                  <a:schemeClr val="bg2"/>
                </a:solidFill>
              </a:rPr>
              <a:t>Entrevista</a:t>
            </a:r>
            <a:endParaRPr lang="es-ES" b="1">
              <a:solidFill>
                <a:schemeClr val="bg2"/>
              </a:solidFill>
            </a:endParaRPr>
          </a:p>
        </p:txBody>
      </p:sp>
      <p:sp>
        <p:nvSpPr>
          <p:cNvPr id="22532" name="Rectangle 1028"/>
          <p:cNvSpPr>
            <a:spLocks noChangeArrowheads="1"/>
          </p:cNvSpPr>
          <p:nvPr/>
        </p:nvSpPr>
        <p:spPr bwMode="auto">
          <a:xfrm>
            <a:off x="5410200" y="2209800"/>
            <a:ext cx="2743200" cy="365760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/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 wrap="none" anchor="ctr"/>
          <a:lstStyle/>
          <a:p>
            <a:pPr algn="ctr"/>
            <a:r>
              <a:rPr lang="es-ES_tradnl" b="1" dirty="0">
                <a:solidFill>
                  <a:schemeClr val="bg2"/>
                </a:solidFill>
              </a:rPr>
              <a:t>Guía de </a:t>
            </a:r>
            <a:endParaRPr lang="es-ES_tradnl" b="1" dirty="0" smtClean="0">
              <a:solidFill>
                <a:schemeClr val="bg2"/>
              </a:solidFill>
            </a:endParaRPr>
          </a:p>
          <a:p>
            <a:pPr algn="ctr"/>
            <a:r>
              <a:rPr lang="es-ES_tradnl" b="1" dirty="0" smtClean="0">
                <a:solidFill>
                  <a:schemeClr val="bg2"/>
                </a:solidFill>
              </a:rPr>
              <a:t>Entrevista</a:t>
            </a:r>
            <a:endParaRPr lang="es-ES_tradnl" b="1" dirty="0">
              <a:solidFill>
                <a:schemeClr val="bg2"/>
              </a:solidFill>
            </a:endParaRPr>
          </a:p>
          <a:p>
            <a:pPr algn="ctr"/>
            <a:endParaRPr lang="es-ES_tradnl" b="1" dirty="0">
              <a:solidFill>
                <a:schemeClr val="bg2"/>
              </a:solidFill>
            </a:endParaRPr>
          </a:p>
          <a:p>
            <a:pPr algn="ctr"/>
            <a:r>
              <a:rPr lang="es-ES_tradnl" b="1" dirty="0">
                <a:solidFill>
                  <a:schemeClr val="bg2"/>
                </a:solidFill>
              </a:rPr>
              <a:t>Preguntas </a:t>
            </a:r>
            <a:endParaRPr lang="es-ES_tradnl" b="1" dirty="0" smtClean="0">
              <a:solidFill>
                <a:schemeClr val="bg2"/>
              </a:solidFill>
            </a:endParaRPr>
          </a:p>
          <a:p>
            <a:pPr algn="ctr"/>
            <a:r>
              <a:rPr lang="es-ES_tradnl" b="1" dirty="0" smtClean="0">
                <a:solidFill>
                  <a:schemeClr val="bg2"/>
                </a:solidFill>
              </a:rPr>
              <a:t>Abiertas</a:t>
            </a:r>
            <a:endParaRPr lang="es-ES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066800" y="609600"/>
            <a:ext cx="47244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>
                <a:solidFill>
                  <a:schemeClr val="bg1"/>
                </a:solidFill>
              </a:rPr>
              <a:t>Técnicas e instrumentos de</a:t>
            </a:r>
          </a:p>
          <a:p>
            <a:pPr algn="ctr"/>
            <a:r>
              <a:rPr lang="es-ES_tradnl" b="1">
                <a:solidFill>
                  <a:schemeClr val="bg1"/>
                </a:solidFill>
              </a:rPr>
              <a:t>Recolección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285852" y="2500306"/>
            <a:ext cx="2209800" cy="2895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s-ES_tradnl" b="1" dirty="0">
                <a:solidFill>
                  <a:schemeClr val="bg2"/>
                </a:solidFill>
              </a:rPr>
              <a:t>Discusión</a:t>
            </a:r>
          </a:p>
          <a:p>
            <a:pPr algn="ctr"/>
            <a:r>
              <a:rPr lang="es-ES_tradnl" b="1" dirty="0">
                <a:solidFill>
                  <a:schemeClr val="bg2"/>
                </a:solidFill>
              </a:rPr>
              <a:t>Grupal</a:t>
            </a:r>
            <a:endParaRPr lang="es-ES" b="1" dirty="0">
              <a:solidFill>
                <a:schemeClr val="bg2"/>
              </a:solidFill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5214942" y="2285992"/>
            <a:ext cx="2743200" cy="3657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s-ES_tradnl" b="1" dirty="0" smtClean="0">
                <a:solidFill>
                  <a:schemeClr val="bg2"/>
                </a:solidFill>
              </a:rPr>
              <a:t>Guía </a:t>
            </a:r>
            <a:r>
              <a:rPr lang="es-ES_tradnl" b="1" dirty="0">
                <a:solidFill>
                  <a:schemeClr val="bg2"/>
                </a:solidFill>
              </a:rPr>
              <a:t>de </a:t>
            </a:r>
            <a:endParaRPr lang="es-ES_tradnl" b="1" dirty="0" smtClean="0">
              <a:solidFill>
                <a:schemeClr val="bg2"/>
              </a:solidFill>
            </a:endParaRPr>
          </a:p>
          <a:p>
            <a:pPr algn="ctr"/>
            <a:r>
              <a:rPr lang="es-ES_tradnl" b="1" dirty="0" smtClean="0">
                <a:solidFill>
                  <a:schemeClr val="bg2"/>
                </a:solidFill>
              </a:rPr>
              <a:t>Discusión</a:t>
            </a:r>
            <a:endParaRPr lang="es-ES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050"/>
          <p:cNvSpPr>
            <a:spLocks noChangeArrowheads="1"/>
          </p:cNvSpPr>
          <p:nvPr/>
        </p:nvSpPr>
        <p:spPr bwMode="auto">
          <a:xfrm>
            <a:off x="1295400" y="381000"/>
            <a:ext cx="6553200" cy="1447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/>
              <a:t>VALIDEZ Y CONFIABILIDAD</a:t>
            </a:r>
          </a:p>
          <a:p>
            <a:pPr algn="ctr"/>
            <a:r>
              <a:rPr lang="es-ES_tradnl" b="1"/>
              <a:t> DEL INSTRUMENTO</a:t>
            </a:r>
            <a:endParaRPr lang="es-ES" b="1"/>
          </a:p>
        </p:txBody>
      </p:sp>
      <p:sp>
        <p:nvSpPr>
          <p:cNvPr id="24579" name="Rectangle 2051"/>
          <p:cNvSpPr>
            <a:spLocks noChangeArrowheads="1"/>
          </p:cNvSpPr>
          <p:nvPr/>
        </p:nvSpPr>
        <p:spPr bwMode="auto">
          <a:xfrm>
            <a:off x="1357290" y="2643182"/>
            <a:ext cx="2457440" cy="30480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s-ES_tradnl">
                <a:solidFill>
                  <a:schemeClr val="bg2"/>
                </a:solidFill>
              </a:rPr>
              <a:t>Confiabilidad </a:t>
            </a:r>
          </a:p>
          <a:p>
            <a:pPr algn="ctr"/>
            <a:r>
              <a:rPr lang="es-ES_tradnl">
                <a:solidFill>
                  <a:schemeClr val="bg2"/>
                </a:solidFill>
              </a:rPr>
              <a:t>estadística</a:t>
            </a:r>
            <a:endParaRPr lang="es-ES">
              <a:solidFill>
                <a:schemeClr val="bg2"/>
              </a:solidFill>
            </a:endParaRPr>
          </a:p>
        </p:txBody>
      </p:sp>
      <p:sp>
        <p:nvSpPr>
          <p:cNvPr id="24580" name="Rectangle 2052"/>
          <p:cNvSpPr>
            <a:spLocks noChangeArrowheads="1"/>
          </p:cNvSpPr>
          <p:nvPr/>
        </p:nvSpPr>
        <p:spPr bwMode="auto">
          <a:xfrm>
            <a:off x="5143504" y="2819416"/>
            <a:ext cx="2362200" cy="28956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s-ES_tradnl"/>
              <a:t>Juicio de</a:t>
            </a:r>
          </a:p>
          <a:p>
            <a:pPr algn="ctr"/>
            <a:r>
              <a:rPr lang="es-ES_tradnl"/>
              <a:t>Expertos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714480" y="1071546"/>
            <a:ext cx="5410200" cy="914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_tradnl" b="1">
                <a:solidFill>
                  <a:schemeClr val="bg1"/>
                </a:solidFill>
              </a:rPr>
              <a:t>ANALISIS DE RESULTADOS</a:t>
            </a:r>
            <a:endParaRPr lang="es-ES" b="1">
              <a:solidFill>
                <a:schemeClr val="bg1"/>
              </a:solidFill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142976" y="2714620"/>
            <a:ext cx="6357982" cy="25146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s-ES_tradnl" dirty="0">
                <a:solidFill>
                  <a:schemeClr val="bg2"/>
                </a:solidFill>
              </a:rPr>
              <a:t>¿</a:t>
            </a:r>
            <a:r>
              <a:rPr lang="es-ES_tradnl" b="1" dirty="0">
                <a:solidFill>
                  <a:schemeClr val="bg2"/>
                </a:solidFill>
              </a:rPr>
              <a:t>CÓMO PIENSA PRESENTAR Y</a:t>
            </a:r>
          </a:p>
          <a:p>
            <a:pPr algn="ctr"/>
            <a:r>
              <a:rPr lang="es-ES_tradnl" b="1" dirty="0">
                <a:solidFill>
                  <a:schemeClr val="bg2"/>
                </a:solidFill>
              </a:rPr>
              <a:t>ANALIZAR LOS RESULTADOS?</a:t>
            </a:r>
            <a:r>
              <a:rPr lang="es-ES_tradnl" dirty="0">
                <a:solidFill>
                  <a:schemeClr val="bg2"/>
                </a:solidFill>
              </a:rPr>
              <a:t> </a:t>
            </a:r>
            <a:endParaRPr lang="es-ES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971550" y="3041650"/>
            <a:ext cx="1747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b="1">
                <a:latin typeface="Tahoma" pitchFamily="34" charset="0"/>
                <a:cs typeface="Tahoma" pitchFamily="34" charset="0"/>
              </a:rPr>
              <a:t>Esquema  </a:t>
            </a:r>
            <a:endParaRPr lang="es-ES" b="1">
              <a:latin typeface="Tahoma" pitchFamily="34" charset="0"/>
              <a:cs typeface="Tahoma" pitchFamily="34" charset="0"/>
            </a:endParaRP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3048000" y="304800"/>
            <a:ext cx="4267200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400" dirty="0" smtClean="0">
                <a:latin typeface="Arial" charset="0"/>
              </a:rPr>
              <a:t>INTRODUCCION</a:t>
            </a:r>
            <a:r>
              <a:rPr lang="es-ES_tradnl" sz="1400" dirty="0">
                <a:latin typeface="Arial" charset="0"/>
              </a:rPr>
              <a:t/>
            </a:r>
            <a:br>
              <a:rPr lang="es-ES_tradnl" sz="1400" dirty="0">
                <a:latin typeface="Arial" charset="0"/>
              </a:rPr>
            </a:br>
            <a:r>
              <a:rPr lang="es-ES_tradnl" sz="1400" dirty="0">
                <a:latin typeface="Arial" charset="0"/>
              </a:rPr>
              <a:t/>
            </a:r>
            <a:br>
              <a:rPr lang="es-ES_tradnl" sz="1400" dirty="0">
                <a:latin typeface="Arial" charset="0"/>
              </a:rPr>
            </a:br>
            <a:r>
              <a:rPr lang="es-ES_tradnl" sz="1400" dirty="0">
                <a:latin typeface="Arial" charset="0"/>
              </a:rPr>
              <a:t>-CAPITULO I: EL PROBLEMA</a:t>
            </a:r>
            <a:br>
              <a:rPr lang="es-ES_tradnl" sz="1400" dirty="0">
                <a:latin typeface="Arial" charset="0"/>
              </a:rPr>
            </a:br>
            <a:r>
              <a:rPr lang="es-ES_tradnl" sz="1400" dirty="0">
                <a:latin typeface="Arial" charset="0"/>
              </a:rPr>
              <a:t>. Planteamiento del Problema</a:t>
            </a:r>
            <a:br>
              <a:rPr lang="es-ES_tradnl" sz="1400" dirty="0">
                <a:latin typeface="Arial" charset="0"/>
              </a:rPr>
            </a:br>
            <a:r>
              <a:rPr lang="es-ES_tradnl" sz="1400" dirty="0">
                <a:latin typeface="Arial" charset="0"/>
              </a:rPr>
              <a:t>. Justificación de la Investigación.</a:t>
            </a:r>
            <a:br>
              <a:rPr lang="es-ES_tradnl" sz="1400" dirty="0">
                <a:latin typeface="Arial" charset="0"/>
              </a:rPr>
            </a:br>
            <a:r>
              <a:rPr lang="es-ES_tradnl" sz="1400" dirty="0">
                <a:latin typeface="Arial" charset="0"/>
              </a:rPr>
              <a:t>.. Delimitación del Estudio.</a:t>
            </a:r>
            <a:br>
              <a:rPr lang="es-ES_tradnl" sz="1400" dirty="0">
                <a:latin typeface="Arial" charset="0"/>
              </a:rPr>
            </a:br>
            <a:r>
              <a:rPr lang="es-ES_tradnl" sz="1400" dirty="0">
                <a:latin typeface="Arial" charset="0"/>
              </a:rPr>
              <a:t/>
            </a:r>
            <a:br>
              <a:rPr lang="es-ES_tradnl" sz="1400" dirty="0">
                <a:latin typeface="Arial" charset="0"/>
              </a:rPr>
            </a:br>
            <a:r>
              <a:rPr lang="es-ES_tradnl" sz="1400" dirty="0">
                <a:latin typeface="Arial" charset="0"/>
              </a:rPr>
              <a:t>-CAPITULO II: MARCO TEÒRICO</a:t>
            </a:r>
            <a:br>
              <a:rPr lang="es-ES_tradnl" sz="1400" dirty="0">
                <a:latin typeface="Arial" charset="0"/>
              </a:rPr>
            </a:br>
            <a:r>
              <a:rPr lang="es-ES_tradnl" sz="1400" dirty="0">
                <a:latin typeface="Arial" charset="0"/>
              </a:rPr>
              <a:t>. Antecedentes de la Investigación.</a:t>
            </a:r>
            <a:br>
              <a:rPr lang="es-ES_tradnl" sz="1400" dirty="0">
                <a:latin typeface="Arial" charset="0"/>
              </a:rPr>
            </a:br>
            <a:r>
              <a:rPr lang="es-ES_tradnl" sz="1400" dirty="0">
                <a:latin typeface="Arial" charset="0"/>
              </a:rPr>
              <a:t>. Bases  filosóficas y Epistemológicas.</a:t>
            </a:r>
            <a:br>
              <a:rPr lang="es-ES_tradnl" sz="1400" dirty="0">
                <a:latin typeface="Arial" charset="0"/>
              </a:rPr>
            </a:br>
            <a:r>
              <a:rPr lang="es-ES_tradnl" sz="1400" dirty="0">
                <a:latin typeface="Arial" charset="0"/>
              </a:rPr>
              <a:t>. Bases legales.</a:t>
            </a:r>
            <a:br>
              <a:rPr lang="es-ES_tradnl" sz="1400" dirty="0">
                <a:latin typeface="Arial" charset="0"/>
              </a:rPr>
            </a:br>
            <a:r>
              <a:rPr lang="es-ES_tradnl" sz="1400" dirty="0">
                <a:latin typeface="Arial" charset="0"/>
              </a:rPr>
              <a:t>. Bases teóricas.</a:t>
            </a:r>
            <a:br>
              <a:rPr lang="es-ES_tradnl" sz="1400" dirty="0">
                <a:latin typeface="Arial" charset="0"/>
              </a:rPr>
            </a:br>
            <a:r>
              <a:rPr lang="es-ES_tradnl" sz="1400" dirty="0">
                <a:latin typeface="Arial" charset="0"/>
              </a:rPr>
              <a:t>. Sistema de hipótesis.</a:t>
            </a:r>
            <a:br>
              <a:rPr lang="es-ES_tradnl" sz="1400" dirty="0">
                <a:latin typeface="Arial" charset="0"/>
              </a:rPr>
            </a:br>
            <a:r>
              <a:rPr lang="es-ES_tradnl" sz="1400" dirty="0">
                <a:latin typeface="Arial" charset="0"/>
              </a:rPr>
              <a:t>. Sistema de variables.</a:t>
            </a:r>
            <a:br>
              <a:rPr lang="es-ES_tradnl" sz="1400" dirty="0">
                <a:latin typeface="Arial" charset="0"/>
              </a:rPr>
            </a:br>
            <a:endParaRPr lang="es-ES" sz="1400" dirty="0">
              <a:latin typeface="Arial" charset="0"/>
            </a:endParaRP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3170238" y="3581400"/>
            <a:ext cx="5878512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>
                <a:latin typeface="Arial" charset="0"/>
              </a:rPr>
              <a:t>CAPÌTULO III: MARCO METODOLÒGICO</a:t>
            </a:r>
            <a:br>
              <a:rPr lang="es-ES_tradnl" sz="1400">
                <a:latin typeface="Arial" charset="0"/>
              </a:rPr>
            </a:br>
            <a:r>
              <a:rPr lang="es-ES_tradnl" sz="1400">
                <a:latin typeface="Arial" charset="0"/>
              </a:rPr>
              <a:t>. Tipo de Investigación.</a:t>
            </a:r>
            <a:br>
              <a:rPr lang="es-ES_tradnl" sz="1400">
                <a:latin typeface="Arial" charset="0"/>
              </a:rPr>
            </a:br>
            <a:r>
              <a:rPr lang="es-ES_tradnl" sz="1400">
                <a:latin typeface="Arial" charset="0"/>
              </a:rPr>
              <a:t>.  Población y muestra.</a:t>
            </a:r>
            <a:br>
              <a:rPr lang="es-ES_tradnl" sz="1400">
                <a:latin typeface="Arial" charset="0"/>
              </a:rPr>
            </a:br>
            <a:r>
              <a:rPr lang="es-ES_tradnl" sz="1400">
                <a:latin typeface="Arial" charset="0"/>
              </a:rPr>
              <a:t>. Técnica de recolección de datos.</a:t>
            </a:r>
            <a:br>
              <a:rPr lang="es-ES_tradnl" sz="1400">
                <a:latin typeface="Arial" charset="0"/>
              </a:rPr>
            </a:br>
            <a:r>
              <a:rPr lang="es-ES_tradnl" sz="1400">
                <a:latin typeface="Arial" charset="0"/>
              </a:rPr>
              <a:t>. Diseño de la investigación.</a:t>
            </a:r>
            <a:br>
              <a:rPr lang="es-ES_tradnl" sz="1400">
                <a:latin typeface="Arial" charset="0"/>
              </a:rPr>
            </a:br>
            <a:r>
              <a:rPr lang="es-ES_tradnl" sz="1400">
                <a:latin typeface="Arial" charset="0"/>
              </a:rPr>
              <a:t>. Validación de la información.</a:t>
            </a:r>
            <a:br>
              <a:rPr lang="es-ES_tradnl" sz="1400">
                <a:latin typeface="Arial" charset="0"/>
              </a:rPr>
            </a:br>
            <a:r>
              <a:rPr lang="es-ES_tradnl" sz="1400">
                <a:latin typeface="Arial" charset="0"/>
              </a:rPr>
              <a:t/>
            </a:r>
            <a:br>
              <a:rPr lang="es-ES_tradnl" sz="1400">
                <a:latin typeface="Arial" charset="0"/>
              </a:rPr>
            </a:br>
            <a:r>
              <a:rPr lang="es-ES_tradnl" sz="1400">
                <a:latin typeface="Arial" charset="0"/>
              </a:rPr>
              <a:t>-CAPITULO IV: ANÀLISIS Y PRESENTACIÒN DE LOS RESULTADOS.</a:t>
            </a:r>
            <a:br>
              <a:rPr lang="es-ES_tradnl" sz="1400">
                <a:latin typeface="Arial" charset="0"/>
              </a:rPr>
            </a:br>
            <a:r>
              <a:rPr lang="es-ES_tradnl" sz="1400">
                <a:latin typeface="Arial" charset="0"/>
              </a:rPr>
              <a:t/>
            </a:r>
            <a:br>
              <a:rPr lang="es-ES_tradnl" sz="1400">
                <a:latin typeface="Arial" charset="0"/>
              </a:rPr>
            </a:br>
            <a:r>
              <a:rPr lang="es-ES_tradnl" sz="1400">
                <a:latin typeface="Arial" charset="0"/>
              </a:rPr>
              <a:t>-CAPITULO V: CONCLUSIONES</a:t>
            </a:r>
            <a:br>
              <a:rPr lang="es-ES_tradnl" sz="1400">
                <a:latin typeface="Arial" charset="0"/>
              </a:rPr>
            </a:br>
            <a:r>
              <a:rPr lang="es-ES_tradnl" sz="1400">
                <a:latin typeface="Arial" charset="0"/>
              </a:rPr>
              <a:t>. Conclusiones.</a:t>
            </a:r>
            <a:br>
              <a:rPr lang="es-ES_tradnl" sz="1400">
                <a:latin typeface="Arial" charset="0"/>
              </a:rPr>
            </a:br>
            <a:r>
              <a:rPr lang="es-ES_tradnl" sz="1400">
                <a:latin typeface="Arial" charset="0"/>
              </a:rPr>
              <a:t>. Recomendaciones.</a:t>
            </a:r>
            <a:br>
              <a:rPr lang="es-ES_tradnl" sz="1400">
                <a:latin typeface="Arial" charset="0"/>
              </a:rPr>
            </a:br>
            <a:endParaRPr lang="es-ES" sz="1400">
              <a:latin typeface="Arial" charset="0"/>
            </a:endParaRP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3352800" y="6400800"/>
            <a:ext cx="2819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1600"/>
              <a:t>Bibliografía y anexos</a:t>
            </a:r>
            <a:endParaRPr lang="es-ES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ext Box 2"/>
          <p:cNvSpPr txBox="1">
            <a:spLocks noChangeArrowheads="1"/>
          </p:cNvSpPr>
          <p:nvPr/>
        </p:nvSpPr>
        <p:spPr bwMode="auto">
          <a:xfrm>
            <a:off x="755650" y="549275"/>
            <a:ext cx="75612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3200" b="1">
                <a:latin typeface="Verdana" pitchFamily="34" charset="0"/>
              </a:rPr>
              <a:t>La Realidad</a:t>
            </a:r>
            <a:endParaRPr lang="es-ES" sz="3200" b="1">
              <a:latin typeface="Verdana" pitchFamily="34" charset="0"/>
            </a:endParaRPr>
          </a:p>
        </p:txBody>
      </p:sp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2771775" y="1484313"/>
            <a:ext cx="6769100" cy="248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sz="1800">
                <a:latin typeface="Verdana" pitchFamily="34" charset="0"/>
              </a:rPr>
              <a:t>-</a:t>
            </a:r>
            <a:r>
              <a:rPr lang="es-ES_tradnl" sz="2800">
                <a:latin typeface="Arial" charset="0"/>
              </a:rPr>
              <a:t>Las disciplinas.</a:t>
            </a:r>
          </a:p>
          <a:p>
            <a:r>
              <a:rPr lang="es-ES_tradnl" sz="2800">
                <a:latin typeface="Arial" charset="0"/>
              </a:rPr>
              <a:t>-Pluridisciplinariedad.</a:t>
            </a:r>
          </a:p>
          <a:p>
            <a:r>
              <a:rPr lang="es-ES_tradnl" sz="2800">
                <a:latin typeface="Arial" charset="0"/>
              </a:rPr>
              <a:t>-Interdisciplinariedad.</a:t>
            </a:r>
          </a:p>
          <a:p>
            <a:r>
              <a:rPr lang="es-ES_tradnl" sz="2800">
                <a:latin typeface="Arial" charset="0"/>
              </a:rPr>
              <a:t>-Transdiciplinariedad.</a:t>
            </a:r>
          </a:p>
          <a:p>
            <a:r>
              <a:rPr lang="es-ES_tradnl" sz="1800">
                <a:solidFill>
                  <a:srgbClr val="000066"/>
                </a:solidFill>
                <a:latin typeface="Verdana" pitchFamily="34" charset="0"/>
              </a:rPr>
              <a:t>                                               </a:t>
            </a:r>
            <a:endParaRPr lang="es-ES" sz="1800" b="1" i="1">
              <a:solidFill>
                <a:srgbClr val="000066"/>
              </a:solidFill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endParaRPr lang="es-ES" sz="1800">
              <a:latin typeface="Verdana" pitchFamily="34" charset="0"/>
            </a:endParaRPr>
          </a:p>
        </p:txBody>
      </p:sp>
      <p:sp>
        <p:nvSpPr>
          <p:cNvPr id="82948" name="Text Box 4"/>
          <p:cNvSpPr txBox="1">
            <a:spLocks noChangeArrowheads="1"/>
          </p:cNvSpPr>
          <p:nvPr/>
        </p:nvSpPr>
        <p:spPr bwMode="auto">
          <a:xfrm>
            <a:off x="827088" y="3789363"/>
            <a:ext cx="69135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>
                <a:latin typeface="Arial" charset="0"/>
              </a:rPr>
              <a:t>Estudios de la Realidad</a:t>
            </a:r>
            <a:endParaRPr lang="es-ES" sz="2800" b="1">
              <a:latin typeface="Arial" charset="0"/>
            </a:endParaRPr>
          </a:p>
        </p:txBody>
      </p:sp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2698750" y="4652963"/>
            <a:ext cx="6913563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>
                <a:latin typeface="Verdana" pitchFamily="34" charset="0"/>
              </a:rPr>
              <a:t>-Conocimiento.</a:t>
            </a:r>
          </a:p>
          <a:p>
            <a:r>
              <a:rPr lang="es-ES_tradnl">
                <a:latin typeface="Verdana" pitchFamily="34" charset="0"/>
              </a:rPr>
              <a:t>-Creatividad e Ingenio.</a:t>
            </a:r>
          </a:p>
          <a:p>
            <a:r>
              <a:rPr lang="es-ES_tradnl">
                <a:latin typeface="Verdana" pitchFamily="34" charset="0"/>
              </a:rPr>
              <a:t>-Método apropiado</a:t>
            </a:r>
            <a:r>
              <a:rPr lang="es-ES_tradnl" sz="1800">
                <a:solidFill>
                  <a:srgbClr val="000066"/>
                </a:solidFill>
                <a:latin typeface="Verdana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s-ES" sz="18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1524000" y="1196975"/>
            <a:ext cx="6172200" cy="308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2800" dirty="0">
                <a:latin typeface="Arial" charset="0"/>
              </a:rPr>
              <a:t>-Revisar Modelos Mentales.</a:t>
            </a:r>
          </a:p>
          <a:p>
            <a:pPr>
              <a:spcBef>
                <a:spcPct val="50000"/>
              </a:spcBef>
            </a:pPr>
            <a:r>
              <a:rPr lang="es-ES_tradnl" sz="2800" dirty="0">
                <a:latin typeface="Arial" charset="0"/>
              </a:rPr>
              <a:t>-Formar Equipo.</a:t>
            </a:r>
          </a:p>
          <a:p>
            <a:pPr>
              <a:spcBef>
                <a:spcPct val="50000"/>
              </a:spcBef>
            </a:pPr>
            <a:r>
              <a:rPr lang="es-ES_tradnl" sz="2800" dirty="0">
                <a:latin typeface="Arial" charset="0"/>
              </a:rPr>
              <a:t>-Poseer Inteligencia Emocional.</a:t>
            </a:r>
          </a:p>
          <a:p>
            <a:pPr>
              <a:spcBef>
                <a:spcPct val="50000"/>
              </a:spcBef>
            </a:pPr>
            <a:r>
              <a:rPr lang="es-ES_tradnl" sz="2800" dirty="0">
                <a:latin typeface="Arial" charset="0"/>
              </a:rPr>
              <a:t>-Desarrollar Pensamiento Sistémico</a:t>
            </a:r>
            <a:r>
              <a:rPr lang="es-ES_tradnl" sz="2800" dirty="0">
                <a:solidFill>
                  <a:srgbClr val="000066"/>
                </a:solidFill>
                <a:latin typeface="Arial" charset="0"/>
              </a:rPr>
              <a:t>.</a:t>
            </a:r>
          </a:p>
          <a:p>
            <a:pPr>
              <a:spcBef>
                <a:spcPct val="50000"/>
              </a:spcBef>
            </a:pPr>
            <a:r>
              <a:rPr lang="es-ES_tradnl" sz="2800" dirty="0">
                <a:solidFill>
                  <a:srgbClr val="000066"/>
                </a:solidFill>
                <a:latin typeface="Arial" charset="0"/>
              </a:rPr>
              <a:t>                                               </a:t>
            </a:r>
            <a:endParaRPr lang="es-ES" b="1" i="1" dirty="0">
              <a:solidFill>
                <a:srgbClr val="000066"/>
              </a:solidFill>
              <a:latin typeface="Arial" charset="0"/>
            </a:endParaRPr>
          </a:p>
        </p:txBody>
      </p:sp>
      <p:sp>
        <p:nvSpPr>
          <p:cNvPr id="83972" name="Text Box 4"/>
          <p:cNvSpPr txBox="1">
            <a:spLocks noChangeArrowheads="1"/>
          </p:cNvSpPr>
          <p:nvPr/>
        </p:nvSpPr>
        <p:spPr bwMode="auto">
          <a:xfrm>
            <a:off x="2124075" y="4205288"/>
            <a:ext cx="54006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Reflexión</a:t>
            </a:r>
            <a:endParaRPr lang="es-ES" sz="2800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1476375" y="4868863"/>
            <a:ext cx="70564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 sz="1800">
              <a:latin typeface="Verdana" pitchFamily="34" charset="0"/>
            </a:endParaRPr>
          </a:p>
        </p:txBody>
      </p:sp>
      <p:sp>
        <p:nvSpPr>
          <p:cNvPr id="83974" name="Rectangle 6"/>
          <p:cNvSpPr>
            <a:spLocks noChangeArrowheads="1"/>
          </p:cNvSpPr>
          <p:nvPr/>
        </p:nvSpPr>
        <p:spPr bwMode="auto">
          <a:xfrm>
            <a:off x="971550" y="4559300"/>
            <a:ext cx="727233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 dirty="0">
              <a:solidFill>
                <a:srgbClr val="000066"/>
              </a:solidFill>
              <a:latin typeface="Arial" charset="0"/>
            </a:endParaRPr>
          </a:p>
          <a:p>
            <a:pPr>
              <a:spcBef>
                <a:spcPct val="50000"/>
              </a:spcBef>
            </a:pPr>
            <a:r>
              <a:rPr lang="es-ES_tradnl" dirty="0">
                <a:latin typeface="Arial" charset="0"/>
              </a:rPr>
              <a:t>El hombre es un animal suspendido en una red de significados que el mismo se ha tejido.</a:t>
            </a:r>
          </a:p>
          <a:p>
            <a:pPr>
              <a:spcBef>
                <a:spcPct val="50000"/>
              </a:spcBef>
            </a:pPr>
            <a:r>
              <a:rPr lang="es-ES_tradnl" dirty="0">
                <a:latin typeface="Arial" charset="0"/>
              </a:rPr>
              <a:t>		 			    </a:t>
            </a:r>
            <a:r>
              <a:rPr lang="es-ES_tradnl" b="1" i="1" dirty="0" err="1">
                <a:latin typeface="Arial" charset="0"/>
              </a:rPr>
              <a:t>Geertz</a:t>
            </a:r>
            <a:endParaRPr lang="es-ES" sz="2000" b="1" i="1" dirty="0">
              <a:latin typeface="Arial" charset="0"/>
            </a:endParaRPr>
          </a:p>
        </p:txBody>
      </p:sp>
      <p:sp>
        <p:nvSpPr>
          <p:cNvPr id="83975" name="Text Box 7"/>
          <p:cNvSpPr txBox="1">
            <a:spLocks noChangeArrowheads="1"/>
          </p:cNvSpPr>
          <p:nvPr/>
        </p:nvSpPr>
        <p:spPr bwMode="auto">
          <a:xfrm>
            <a:off x="1981200" y="533400"/>
            <a:ext cx="51054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>
                <a:latin typeface="Arial" charset="0"/>
              </a:rPr>
              <a:t>EL INVESTIGADOR</a:t>
            </a:r>
            <a:endParaRPr lang="es-ES" b="1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571472" y="1428736"/>
            <a:ext cx="8064500" cy="4247317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" sz="2000" b="1" dirty="0">
                <a:latin typeface="Arial" charset="0"/>
              </a:rPr>
              <a:t>El ser humano por naturaleza planifica, y lo primero que se plantea es ¿qué hacer? Cuando se trata de un </a:t>
            </a:r>
            <a:r>
              <a:rPr lang="es-ES" sz="2000" b="1" dirty="0" smtClean="0">
                <a:latin typeface="Arial" charset="0"/>
              </a:rPr>
              <a:t>proyecto, </a:t>
            </a:r>
            <a:r>
              <a:rPr lang="es-ES" sz="2000" b="1" dirty="0">
                <a:latin typeface="Arial" charset="0"/>
              </a:rPr>
              <a:t>la respuesta a este </a:t>
            </a:r>
            <a:r>
              <a:rPr lang="es-ES" sz="2000" b="1" dirty="0" smtClean="0">
                <a:latin typeface="Arial" charset="0"/>
              </a:rPr>
              <a:t>“qué hacer” </a:t>
            </a:r>
            <a:r>
              <a:rPr lang="es-ES" sz="2000" b="1" dirty="0">
                <a:latin typeface="Arial" charset="0"/>
              </a:rPr>
              <a:t>es </a:t>
            </a:r>
            <a:r>
              <a:rPr lang="es-ES" sz="2000" b="1" dirty="0">
                <a:solidFill>
                  <a:srgbClr val="FF0000"/>
                </a:solidFill>
                <a:latin typeface="Arial" charset="0"/>
              </a:rPr>
              <a:t>INVESTIGAR</a:t>
            </a:r>
            <a:r>
              <a:rPr lang="es-ES" sz="2000" b="1" dirty="0" smtClean="0">
                <a:latin typeface="Arial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es-ES" sz="2000" b="1" dirty="0">
              <a:latin typeface="Arial" charset="0"/>
            </a:endParaRPr>
          </a:p>
          <a:p>
            <a:pPr algn="just">
              <a:lnSpc>
                <a:spcPct val="150000"/>
              </a:lnSpc>
            </a:pPr>
            <a:r>
              <a:rPr lang="es-ES" sz="2000" b="1" dirty="0">
                <a:latin typeface="Arial" charset="0"/>
              </a:rPr>
              <a:t>Entonces </a:t>
            </a:r>
            <a:r>
              <a:rPr lang="es-ES" sz="2000" b="1" dirty="0">
                <a:solidFill>
                  <a:srgbClr val="FF0000"/>
                </a:solidFill>
                <a:latin typeface="Arial" charset="0"/>
              </a:rPr>
              <a:t>¿qué es investigar?</a:t>
            </a:r>
            <a:r>
              <a:rPr lang="es-ES" sz="2000" b="1" dirty="0">
                <a:latin typeface="Arial" charset="0"/>
              </a:rPr>
              <a:t>: El conocimiento se fue sistematizando, formulándose distintas definiciones sobre lo que es investigación, dependiendo de la postura de cada investigador o de la corriente filosófica en la cual se inscriba cada observador.</a:t>
            </a:r>
            <a:endParaRPr lang="es-VE" sz="20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684730"/>
          </a:xfrm>
        </p:spPr>
        <p:txBody>
          <a:bodyPr>
            <a:normAutofit fontScale="92500"/>
          </a:bodyPr>
          <a:lstStyle/>
          <a:p>
            <a:r>
              <a:rPr lang="es-VE" b="1" dirty="0" smtClean="0">
                <a:latin typeface="Arial" charset="0"/>
              </a:rPr>
              <a:t>La investigación </a:t>
            </a:r>
            <a:r>
              <a:rPr lang="es-VE" b="1" dirty="0" smtClean="0">
                <a:latin typeface="Arial" charset="0"/>
              </a:rPr>
              <a:t>“es </a:t>
            </a:r>
            <a:r>
              <a:rPr lang="es-VE" b="1" dirty="0" smtClean="0">
                <a:latin typeface="Arial" charset="0"/>
              </a:rPr>
              <a:t>una actividad del hombre, orientada a descubrir algo desconocido” </a:t>
            </a:r>
            <a:r>
              <a:rPr lang="es-VE" b="1" dirty="0" smtClean="0">
                <a:solidFill>
                  <a:srgbClr val="00B050"/>
                </a:solidFill>
                <a:latin typeface="Arial" charset="0"/>
              </a:rPr>
              <a:t>(Sierra Bravo, 1991) </a:t>
            </a:r>
          </a:p>
          <a:p>
            <a:r>
              <a:rPr lang="es-VE" b="1" dirty="0" smtClean="0">
                <a:latin typeface="Arial" charset="0"/>
              </a:rPr>
              <a:t>“Es un esfuerzo que se emprende para resolver un problema,  </a:t>
            </a:r>
            <a:r>
              <a:rPr lang="es-VE" b="1" dirty="0" smtClean="0">
                <a:solidFill>
                  <a:srgbClr val="00B050"/>
                </a:solidFill>
                <a:latin typeface="Arial" charset="0"/>
              </a:rPr>
              <a:t>(Sabino, 1992)  </a:t>
            </a:r>
            <a:endParaRPr lang="es-MX" b="1" dirty="0" smtClean="0">
              <a:solidFill>
                <a:srgbClr val="00B050"/>
              </a:solidFill>
              <a:latin typeface="Arial" charset="0"/>
            </a:endParaRPr>
          </a:p>
          <a:p>
            <a:r>
              <a:rPr lang="es-MX" b="1" dirty="0" smtClean="0">
                <a:latin typeface="Arial" charset="0"/>
              </a:rPr>
              <a:t>Es una constante </a:t>
            </a:r>
            <a:r>
              <a:rPr lang="es-MX" b="1" dirty="0" smtClean="0">
                <a:latin typeface="Arial" charset="0"/>
              </a:rPr>
              <a:t>búsqueda. </a:t>
            </a:r>
            <a:endParaRPr lang="es-MX" b="1" dirty="0" smtClean="0">
              <a:latin typeface="Arial" charset="0"/>
            </a:endParaRPr>
          </a:p>
          <a:p>
            <a:r>
              <a:rPr lang="es-MX" b="1" dirty="0" smtClean="0">
                <a:latin typeface="Arial" charset="0"/>
              </a:rPr>
              <a:t>Es la voluntad de </a:t>
            </a:r>
            <a:r>
              <a:rPr lang="es-MX" b="1" dirty="0" smtClean="0">
                <a:latin typeface="Arial" charset="0"/>
              </a:rPr>
              <a:t>saber.</a:t>
            </a:r>
            <a:endParaRPr lang="es-MX" b="1" dirty="0" smtClean="0">
              <a:latin typeface="Arial" charset="0"/>
            </a:endParaRPr>
          </a:p>
          <a:p>
            <a:r>
              <a:rPr lang="es-MX" b="1" dirty="0" smtClean="0">
                <a:latin typeface="Arial" charset="0"/>
              </a:rPr>
              <a:t>Es una inquietud por encontrar una </a:t>
            </a:r>
            <a:r>
              <a:rPr lang="es-MX" b="1" dirty="0" smtClean="0">
                <a:latin typeface="Arial" charset="0"/>
              </a:rPr>
              <a:t>respuesta.</a:t>
            </a:r>
            <a:endParaRPr lang="es-MX" b="1" dirty="0" smtClean="0">
              <a:latin typeface="Arial" charset="0"/>
            </a:endParaRPr>
          </a:p>
          <a:p>
            <a:r>
              <a:rPr lang="es-MX" b="1" dirty="0" smtClean="0">
                <a:latin typeface="Arial" charset="0"/>
              </a:rPr>
              <a:t>Es un semillero para el cambio y la </a:t>
            </a:r>
            <a:r>
              <a:rPr lang="es-MX" b="1" dirty="0" smtClean="0">
                <a:latin typeface="Arial" charset="0"/>
              </a:rPr>
              <a:t>innovación.</a:t>
            </a:r>
            <a:endParaRPr lang="es-MX" b="1" dirty="0" smtClean="0">
              <a:latin typeface="Arial" charset="0"/>
            </a:endParaRPr>
          </a:p>
          <a:p>
            <a:r>
              <a:rPr lang="es-MX" b="1" dirty="0" smtClean="0">
                <a:latin typeface="Arial" charset="0"/>
              </a:rPr>
              <a:t>Es una actividad orientada a descubrir lo desconocido o redescubrir lo </a:t>
            </a:r>
            <a:r>
              <a:rPr lang="es-MX" b="1" dirty="0" smtClean="0">
                <a:latin typeface="Arial" charset="0"/>
              </a:rPr>
              <a:t>conocido.</a:t>
            </a:r>
            <a:endParaRPr lang="es-MX" b="1" dirty="0" smtClean="0">
              <a:latin typeface="Arial" charset="0"/>
            </a:endParaRPr>
          </a:p>
          <a:p>
            <a:r>
              <a:rPr lang="es-MX" b="1" dirty="0" smtClean="0">
                <a:latin typeface="Arial" charset="0"/>
              </a:rPr>
              <a:t>Es un proceso de </a:t>
            </a:r>
            <a:r>
              <a:rPr lang="es-MX" b="1" dirty="0" smtClean="0">
                <a:latin typeface="Arial" charset="0"/>
              </a:rPr>
              <a:t>reflexión.</a:t>
            </a:r>
            <a:endParaRPr lang="es-ES" b="1" dirty="0" smtClean="0">
              <a:latin typeface="Arial" charset="0"/>
            </a:endParaRPr>
          </a:p>
          <a:p>
            <a:pPr>
              <a:spcBef>
                <a:spcPct val="50000"/>
              </a:spcBef>
            </a:pPr>
            <a:endParaRPr lang="es-ES" b="1" dirty="0" smtClean="0">
              <a:latin typeface="Arial" charset="0"/>
            </a:endParaRPr>
          </a:p>
          <a:p>
            <a:endParaRPr lang="es-ES_trad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1187450" y="476250"/>
            <a:ext cx="6553200" cy="5794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>
                <a:solidFill>
                  <a:schemeClr val="tx2"/>
                </a:solidFill>
                <a:latin typeface="Arial" charset="0"/>
              </a:rPr>
              <a:t>INVESTIGACIÓN</a:t>
            </a: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571472" y="1484313"/>
            <a:ext cx="7888316" cy="212365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ES" dirty="0">
                <a:latin typeface="Arial" charset="0"/>
              </a:rPr>
              <a:t>Proceso de obtención o generación de conocimientos a través de un método reconocido como científico y que pueda ser divulgado</a:t>
            </a:r>
          </a:p>
          <a:p>
            <a:pPr algn="ctr"/>
            <a:endParaRPr lang="es-ES" dirty="0">
              <a:latin typeface="Arial" charset="0"/>
            </a:endParaRPr>
          </a:p>
          <a:p>
            <a:pPr algn="ctr">
              <a:spcBef>
                <a:spcPct val="50000"/>
              </a:spcBef>
            </a:pPr>
            <a:endParaRPr lang="es-ES" dirty="0">
              <a:latin typeface="Arial" charset="0"/>
            </a:endParaRPr>
          </a:p>
        </p:txBody>
      </p:sp>
      <p:sp>
        <p:nvSpPr>
          <p:cNvPr id="67590" name="Text Box 6"/>
          <p:cNvSpPr txBox="1">
            <a:spLocks noChangeArrowheads="1"/>
          </p:cNvSpPr>
          <p:nvPr/>
        </p:nvSpPr>
        <p:spPr bwMode="auto">
          <a:xfrm>
            <a:off x="1835150" y="3644900"/>
            <a:ext cx="6408738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fr-FR"/>
          </a:p>
        </p:txBody>
      </p:sp>
      <p:pic>
        <p:nvPicPr>
          <p:cNvPr id="67591" name="Picture 7" descr="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286124"/>
            <a:ext cx="6215106" cy="2357454"/>
          </a:xfrm>
          <a:prstGeom prst="ellipse">
            <a:avLst/>
          </a:prstGeom>
          <a:ln w="190500" cap="rnd">
            <a:solidFill>
              <a:srgbClr val="99CC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771</TotalTime>
  <Words>1911</Words>
  <Application>Microsoft PowerPoint</Application>
  <PresentationFormat>Affichage à l'écran (4:3)</PresentationFormat>
  <Paragraphs>317</Paragraphs>
  <Slides>45</Slides>
  <Notes>1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45</vt:i4>
      </vt:variant>
    </vt:vector>
  </HeadingPairs>
  <TitlesOfParts>
    <vt:vector size="47" baseType="lpstr">
      <vt:lpstr>Aspect</vt:lpstr>
      <vt:lpstr>Diapositiva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Diapositive 31</vt:lpstr>
      <vt:lpstr>Diapositive 32</vt:lpstr>
      <vt:lpstr>Diapositive 33</vt:lpstr>
      <vt:lpstr>Diapositive 34</vt:lpstr>
      <vt:lpstr>Diapositive 35</vt:lpstr>
      <vt:lpstr>Diapositive 36</vt:lpstr>
      <vt:lpstr>Diapositive 37</vt:lpstr>
      <vt:lpstr>Diapositive 38</vt:lpstr>
      <vt:lpstr>Diapositive 39</vt:lpstr>
      <vt:lpstr>Diapositive 40</vt:lpstr>
      <vt:lpstr>Diapositive 41</vt:lpstr>
      <vt:lpstr>Diapositive 42</vt:lpstr>
      <vt:lpstr>Diapositive 43</vt:lpstr>
      <vt:lpstr>Diapositive 44</vt:lpstr>
      <vt:lpstr>Diapositive 45</vt:lpstr>
    </vt:vector>
  </TitlesOfParts>
  <Company>FACES ULA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POSTG. EN CIENCIAS CONTABLES</dc:creator>
  <cp:lastModifiedBy>User</cp:lastModifiedBy>
  <cp:revision>81</cp:revision>
  <dcterms:created xsi:type="dcterms:W3CDTF">2002-07-06T13:14:46Z</dcterms:created>
  <dcterms:modified xsi:type="dcterms:W3CDTF">2020-01-22T12:07:58Z</dcterms:modified>
</cp:coreProperties>
</file>