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46FC-E56A-4760-ABA3-ECDFA9BFD58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FE3B-E8F5-426A-95D0-EBC0D245E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1470025"/>
          </a:xfrm>
        </p:spPr>
        <p:txBody>
          <a:bodyPr/>
          <a:lstStyle/>
          <a:p>
            <a:r>
              <a:rPr lang="fr-FR" dirty="0" smtClean="0"/>
              <a:t>L'École Psychanalytique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dirty="0" err="1" smtClean="0"/>
              <a:t>Presenté</a:t>
            </a:r>
            <a:r>
              <a:rPr lang="fr-FR" sz="2400" dirty="0" smtClean="0"/>
              <a:t> par :</a:t>
            </a:r>
          </a:p>
          <a:p>
            <a:pPr algn="l"/>
            <a:r>
              <a:rPr lang="fr-FR" sz="2400" dirty="0" err="1" smtClean="0"/>
              <a:t>Dr.Imen</a:t>
            </a:r>
            <a:r>
              <a:rPr lang="fr-FR" sz="2400" dirty="0" smtClean="0"/>
              <a:t> </a:t>
            </a:r>
            <a:r>
              <a:rPr lang="fr-FR" sz="2400" dirty="0" err="1" smtClean="0"/>
              <a:t>Rahmoun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43392"/>
            <a:ext cx="2808294" cy="43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Interprétation</a:t>
            </a:r>
            <a:endParaRPr lang="fr-FR" dirty="0" smtClean="0"/>
          </a:p>
          <a:p>
            <a:r>
              <a:rPr lang="fr-FR" dirty="0" smtClean="0"/>
              <a:t>A. Timing</a:t>
            </a:r>
          </a:p>
          <a:p>
            <a:r>
              <a:rPr lang="fr-FR" dirty="0" smtClean="0"/>
              <a:t>Moments propices </a:t>
            </a:r>
          </a:p>
          <a:p>
            <a:pPr lvl="1"/>
            <a:r>
              <a:rPr lang="fr-FR" dirty="0" smtClean="0"/>
              <a:t>État de réceptivité du patient</a:t>
            </a:r>
          </a:p>
          <a:p>
            <a:pPr lvl="1"/>
            <a:r>
              <a:rPr lang="fr-FR" dirty="0" smtClean="0"/>
              <a:t>Maturation du matériel</a:t>
            </a:r>
          </a:p>
          <a:p>
            <a:pPr lvl="1"/>
            <a:r>
              <a:rPr lang="fr-FR" dirty="0" smtClean="0"/>
              <a:t>Capacité d'élaboration</a:t>
            </a:r>
          </a:p>
          <a:p>
            <a:r>
              <a:rPr lang="fr-FR" dirty="0" smtClean="0"/>
              <a:t>Considérations techniques </a:t>
            </a:r>
          </a:p>
          <a:p>
            <a:pPr lvl="1"/>
            <a:r>
              <a:rPr lang="fr-FR" dirty="0" smtClean="0"/>
              <a:t>Niveau de régression</a:t>
            </a:r>
          </a:p>
          <a:p>
            <a:pPr lvl="1"/>
            <a:r>
              <a:rPr lang="fr-FR" dirty="0" smtClean="0"/>
              <a:t>Force du moi</a:t>
            </a:r>
          </a:p>
          <a:p>
            <a:pPr lvl="1"/>
            <a:r>
              <a:rPr lang="fr-FR" dirty="0" smtClean="0"/>
              <a:t>Résistances actives</a:t>
            </a:r>
          </a:p>
          <a:p>
            <a:r>
              <a:rPr lang="fr-FR" dirty="0" smtClean="0"/>
              <a:t>B. Contenu interprétatif</a:t>
            </a:r>
          </a:p>
          <a:p>
            <a:r>
              <a:rPr lang="fr-FR" dirty="0" smtClean="0"/>
              <a:t>Niveaux d'interprétation </a:t>
            </a:r>
          </a:p>
          <a:p>
            <a:pPr lvl="1"/>
            <a:r>
              <a:rPr lang="fr-FR" dirty="0" smtClean="0"/>
              <a:t>Superficiel (manifeste)</a:t>
            </a:r>
          </a:p>
          <a:p>
            <a:pPr lvl="1"/>
            <a:r>
              <a:rPr lang="fr-FR" dirty="0" smtClean="0"/>
              <a:t>Intermédiaire (défenses)</a:t>
            </a:r>
          </a:p>
          <a:p>
            <a:pPr lvl="1"/>
            <a:r>
              <a:rPr lang="fr-FR" dirty="0" smtClean="0"/>
              <a:t>Profond (conflits inconscients)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Introduction à la Psychanalyse</a:t>
            </a:r>
            <a:br>
              <a:rPr lang="fr-FR" sz="2700" dirty="0" smtClean="0"/>
            </a:br>
            <a:r>
              <a:rPr lang="fr-FR" sz="2700" dirty="0" smtClean="0"/>
              <a:t>Définition et origines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/>
          <a:lstStyle/>
          <a:p>
            <a:r>
              <a:rPr lang="fr-FR" sz="1800" dirty="0" smtClean="0"/>
              <a:t>Fondée par Sigmund Freud (1856-1939</a:t>
            </a:r>
            <a:r>
              <a:rPr lang="fr-FR" sz="1800" dirty="0" smtClean="0"/>
              <a:t>)</a:t>
            </a:r>
            <a:endParaRPr lang="fr-FR" sz="1800" dirty="0" smtClean="0"/>
          </a:p>
          <a:p>
            <a:r>
              <a:rPr lang="fr-FR" sz="1800" dirty="0" smtClean="0"/>
              <a:t>La </a:t>
            </a:r>
            <a:r>
              <a:rPr lang="fr-FR" sz="1800" dirty="0"/>
              <a:t>psychanalyse, appelée </a:t>
            </a:r>
            <a:r>
              <a:rPr lang="fr-FR" sz="1800" dirty="0">
                <a:solidFill>
                  <a:srgbClr val="FF0000"/>
                </a:solidFill>
              </a:rPr>
              <a:t>également analyse</a:t>
            </a:r>
            <a:r>
              <a:rPr lang="fr-FR" sz="1800" dirty="0"/>
              <a:t>, est une discipline dérivée </a:t>
            </a:r>
            <a:r>
              <a:rPr lang="fr-FR" sz="1800" dirty="0" smtClean="0"/>
              <a:t>de la psychologie</a:t>
            </a:r>
            <a:r>
              <a:rPr lang="fr-FR" sz="1800" dirty="0" smtClean="0"/>
              <a:t>. </a:t>
            </a:r>
            <a:r>
              <a:rPr lang="fr-FR" sz="1800" dirty="0"/>
              <a:t>il s'agit d'une “méthode d'investigation psychologique visant à élucider la signification inconsciente des conduites et dont le fondement se trouve dans la théorie de la vie psychique</a:t>
            </a:r>
            <a:r>
              <a:rPr lang="fr-FR" sz="1800" dirty="0" smtClean="0"/>
              <a:t>.”</a:t>
            </a:r>
          </a:p>
          <a:p>
            <a:r>
              <a:rPr lang="fr-FR" sz="1800" dirty="0" smtClean="0"/>
              <a:t>Le </a:t>
            </a:r>
            <a:r>
              <a:rPr lang="fr-FR" sz="1800" dirty="0"/>
              <a:t>but de la psychanalyse est, selon Freud, de rendre l'inconscient </a:t>
            </a:r>
            <a:r>
              <a:rPr lang="fr-FR" sz="1800" dirty="0" smtClean="0"/>
              <a:t>conscient. </a:t>
            </a:r>
          </a:p>
          <a:p>
            <a:r>
              <a:rPr lang="fr-FR" sz="1800" dirty="0" smtClean="0"/>
              <a:t>On </a:t>
            </a:r>
            <a:r>
              <a:rPr lang="fr-FR" sz="1800" dirty="0"/>
              <a:t>peut dire aussi de conquérir un plus grand degré de liberté par rapport aux déterminismes inconscients dans les relations avec soi-même et avec les autres</a:t>
            </a:r>
            <a:r>
              <a:rPr lang="fr-FR" sz="1800" dirty="0" smtClean="0"/>
              <a:t>. (Méthode thérapeutique et théorie du fonctionnement psychique)</a:t>
            </a:r>
          </a:p>
          <a:p>
            <a:r>
              <a:rPr lang="fr-FR" sz="1800" dirty="0" smtClean="0"/>
              <a:t>Développement historique : de l'hypnose à la cure par la parole</a:t>
            </a:r>
          </a:p>
          <a:p>
            <a:endParaRPr lang="fr-FR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Principes fondamentaux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L'inconscient comme concept central</a:t>
            </a:r>
          </a:p>
          <a:p>
            <a:r>
              <a:rPr lang="fr-FR" dirty="0" smtClean="0"/>
              <a:t>Déterminisme </a:t>
            </a:r>
            <a:r>
              <a:rPr lang="fr-FR" dirty="0" smtClean="0"/>
              <a:t>psychique</a:t>
            </a:r>
            <a:r>
              <a:rPr lang="ar-DZ" dirty="0" smtClean="0"/>
              <a:t>حتمية نفسية </a:t>
            </a:r>
            <a:r>
              <a:rPr lang="fr-FR" dirty="0" smtClean="0"/>
              <a:t> (le quoi du comment )</a:t>
            </a:r>
            <a:endParaRPr lang="fr-FR" dirty="0" smtClean="0"/>
          </a:p>
          <a:p>
            <a:r>
              <a:rPr lang="fr-FR" dirty="0" smtClean="0"/>
              <a:t>Importance des expériences infantiles</a:t>
            </a:r>
          </a:p>
          <a:p>
            <a:r>
              <a:rPr lang="fr-FR" dirty="0" smtClean="0"/>
              <a:t>Rôle de la sexualité dans le développement psychique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1. Les manifestations concrètes du déterminisme psychique</a:t>
            </a:r>
            <a:br>
              <a:rPr lang="fr-FR" sz="22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dirty="0"/>
              <a:t> </a:t>
            </a:r>
            <a:r>
              <a:rPr lang="fr-FR" b="1" dirty="0" smtClean="0"/>
              <a:t>Le Déterminisme psychique: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C'est l'idée que rien dans notre vie psychique n'arrive par hasard</a:t>
            </a:r>
          </a:p>
          <a:p>
            <a:r>
              <a:rPr lang="fr-FR" dirty="0" smtClean="0"/>
              <a:t>Chaque pensée, rêve, acte manqué ou symptôme a une cause inconsciente</a:t>
            </a:r>
          </a:p>
          <a:p>
            <a:r>
              <a:rPr lang="fr-FR" dirty="0" smtClean="0"/>
              <a:t>Exemples concrets : </a:t>
            </a:r>
          </a:p>
          <a:p>
            <a:pPr lvl="1"/>
            <a:r>
              <a:rPr lang="fr-FR" dirty="0" smtClean="0"/>
              <a:t>Un lapsus n'est pas une simple erreur mais révèle un désir ou conflit inconscient</a:t>
            </a:r>
          </a:p>
          <a:p>
            <a:pPr lvl="1"/>
            <a:r>
              <a:rPr lang="fr-FR" dirty="0" smtClean="0"/>
              <a:t>Un rêve n'est pas aléatoire mais exprime des désirs refoulés</a:t>
            </a:r>
          </a:p>
          <a:p>
            <a:pPr lvl="1"/>
            <a:r>
              <a:rPr lang="fr-FR" dirty="0" smtClean="0"/>
              <a:t>Les "coïncidences" dans nos choix de vie révèlent souvent des patterns inconscients</a:t>
            </a:r>
          </a:p>
          <a:p>
            <a:r>
              <a:rPr lang="fr-FR" b="1" dirty="0" smtClean="0"/>
              <a:t>A</a:t>
            </a:r>
            <a:r>
              <a:rPr lang="fr-FR" b="1" dirty="0"/>
              <a:t>. Les actes manqués</a:t>
            </a:r>
          </a:p>
          <a:p>
            <a:r>
              <a:rPr lang="fr-FR" dirty="0"/>
              <a:t>- Exemple 1 : Oublier un rendez-vous important</a:t>
            </a:r>
          </a:p>
          <a:p>
            <a:r>
              <a:rPr lang="fr-FR" dirty="0"/>
              <a:t>  * Peut révéler une résistance inconsciente</a:t>
            </a:r>
          </a:p>
          <a:p>
            <a:r>
              <a:rPr lang="fr-FR" dirty="0"/>
              <a:t>  * Souvent lié à une anxiété non reconnue</a:t>
            </a:r>
          </a:p>
          <a:p>
            <a:r>
              <a:rPr lang="fr-FR" dirty="0"/>
              <a:t>- Exemple 2 : Les lapsus révélateurs</a:t>
            </a:r>
          </a:p>
          <a:p>
            <a:r>
              <a:rPr lang="fr-FR" dirty="0"/>
              <a:t>  * Dire "je te déteste" au lieu de "je te teste"</a:t>
            </a:r>
          </a:p>
          <a:p>
            <a:r>
              <a:rPr lang="fr-FR" dirty="0"/>
              <a:t>  * Révèle des sentiments refoulés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B. Les choix répétitifs</a:t>
            </a:r>
          </a:p>
          <a:p>
            <a:r>
              <a:rPr lang="fr-FR" dirty="0"/>
              <a:t>- Dans les relations amoureuses</a:t>
            </a:r>
          </a:p>
          <a:p>
            <a:r>
              <a:rPr lang="fr-FR" dirty="0"/>
              <a:t>  * Choisir toujours le même type de partenaire problématique</a:t>
            </a:r>
          </a:p>
          <a:p>
            <a:r>
              <a:rPr lang="fr-FR" dirty="0"/>
              <a:t>  * Reproduire les mêmes schémas d'échec</a:t>
            </a:r>
          </a:p>
          <a:p>
            <a:r>
              <a:rPr lang="fr-FR" dirty="0"/>
              <a:t>- Dans la vie professionnelle</a:t>
            </a:r>
          </a:p>
          <a:p>
            <a:r>
              <a:rPr lang="fr-FR" dirty="0"/>
              <a:t>  * Sabotage inconscient du succès</a:t>
            </a:r>
          </a:p>
          <a:p>
            <a:r>
              <a:rPr lang="fr-FR" dirty="0"/>
              <a:t>  * Conflits récurrents avec l'autorité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C. Les symptômes psychosomatiques</a:t>
            </a:r>
          </a:p>
          <a:p>
            <a:r>
              <a:rPr lang="fr-FR" dirty="0"/>
              <a:t>- Apparition de maux physiques</a:t>
            </a:r>
          </a:p>
          <a:p>
            <a:r>
              <a:rPr lang="fr-FR" dirty="0"/>
              <a:t>  * Maux de tête lors de conflits non exprimés</a:t>
            </a:r>
          </a:p>
          <a:p>
            <a:r>
              <a:rPr lang="fr-FR" dirty="0"/>
              <a:t>  * Problèmes digestifs liés à l'anxiété</a:t>
            </a:r>
          </a:p>
          <a:p>
            <a:r>
              <a:rPr lang="fr-FR" dirty="0"/>
              <a:t>- Timing significatif des symptômes</a:t>
            </a:r>
          </a:p>
          <a:p>
            <a:r>
              <a:rPr lang="fr-FR" dirty="0"/>
              <a:t>  * Apparition à des dates anniversaires</a:t>
            </a:r>
          </a:p>
          <a:p>
            <a:r>
              <a:rPr lang="fr-FR" dirty="0"/>
              <a:t>  * Manifestation lors d'événements symboliques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L'importance des expériences infantiles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Les 6 premières années sont cruciales dans la construction de la personnalité</a:t>
            </a:r>
          </a:p>
          <a:p>
            <a:r>
              <a:rPr lang="fr-FR" dirty="0" smtClean="0"/>
              <a:t>Les traumatismes précoces ont des répercussions durables : </a:t>
            </a:r>
          </a:p>
          <a:p>
            <a:pPr lvl="1"/>
            <a:r>
              <a:rPr lang="fr-FR" dirty="0" smtClean="0"/>
              <a:t>Carences affectives</a:t>
            </a:r>
          </a:p>
          <a:p>
            <a:pPr lvl="1"/>
            <a:r>
              <a:rPr lang="fr-FR" dirty="0" smtClean="0"/>
              <a:t>Séparations</a:t>
            </a:r>
          </a:p>
          <a:p>
            <a:pPr lvl="1"/>
            <a:r>
              <a:rPr lang="fr-FR" dirty="0" smtClean="0"/>
              <a:t>Violences physiques ou psychologiques</a:t>
            </a:r>
          </a:p>
          <a:p>
            <a:pPr lvl="1"/>
            <a:r>
              <a:rPr lang="fr-FR" dirty="0" smtClean="0"/>
              <a:t>Conflits familiaux</a:t>
            </a:r>
          </a:p>
          <a:p>
            <a:r>
              <a:rPr lang="fr-FR" dirty="0" smtClean="0"/>
              <a:t>Mécanismes de fixation : </a:t>
            </a:r>
          </a:p>
          <a:p>
            <a:pPr lvl="1"/>
            <a:r>
              <a:rPr lang="fr-FR" dirty="0" smtClean="0"/>
              <a:t>L'enfant peut rester "bloqué" à un stade si ses besoins n'ont pas été satisfaits</a:t>
            </a:r>
          </a:p>
          <a:p>
            <a:pPr lvl="1"/>
            <a:r>
              <a:rPr lang="fr-FR" dirty="0" smtClean="0"/>
              <a:t>Ces fixations influencent le comportement adulte</a:t>
            </a:r>
          </a:p>
          <a:p>
            <a:r>
              <a:rPr lang="fr-FR" dirty="0" smtClean="0"/>
              <a:t>Formation du caractère : </a:t>
            </a:r>
          </a:p>
          <a:p>
            <a:pPr lvl="1"/>
            <a:r>
              <a:rPr lang="fr-FR" dirty="0" smtClean="0"/>
              <a:t>Les relations avec les parents créent des "patterns" relationnels</a:t>
            </a:r>
          </a:p>
          <a:p>
            <a:pPr lvl="1"/>
            <a:r>
              <a:rPr lang="fr-FR" dirty="0" smtClean="0"/>
              <a:t>L'image de soi se construit à partir du regard parental</a:t>
            </a:r>
          </a:p>
          <a:p>
            <a:pPr>
              <a:buNone/>
            </a:pPr>
            <a:r>
              <a:rPr lang="fr-FR" dirty="0" smtClean="0"/>
              <a:t>      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smtClean="0">
                <a:solidFill>
                  <a:srgbClr val="FF0000"/>
                </a:solidFill>
              </a:rPr>
              <a:t>Les interdits parentaux forment le Surmoi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Le rôle de la sexualité dans le développement psychique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La sexualité au sens large (libido) : </a:t>
            </a:r>
          </a:p>
          <a:p>
            <a:pPr lvl="1"/>
            <a:r>
              <a:rPr lang="fr-FR" dirty="0" smtClean="0"/>
              <a:t>Ne se limite pas à la génitalité</a:t>
            </a:r>
          </a:p>
          <a:p>
            <a:pPr lvl="1"/>
            <a:r>
              <a:rPr lang="fr-FR" dirty="0" smtClean="0"/>
              <a:t>Inclut toute recherche de plaisir corporel</a:t>
            </a:r>
          </a:p>
          <a:p>
            <a:pPr lvl="1"/>
            <a:r>
              <a:rPr lang="fr-FR" dirty="0" smtClean="0"/>
              <a:t>Commence dès la naissance</a:t>
            </a:r>
          </a:p>
          <a:p>
            <a:r>
              <a:rPr lang="fr-FR" dirty="0" smtClean="0"/>
              <a:t>Les stades psychosexuels structurent le développement : </a:t>
            </a:r>
          </a:p>
          <a:p>
            <a:pPr lvl="1"/>
            <a:r>
              <a:rPr lang="fr-FR" dirty="0" smtClean="0"/>
              <a:t>Stade oral : plaisir par la bouche (0-18 mois) </a:t>
            </a:r>
          </a:p>
          <a:p>
            <a:pPr lvl="2"/>
            <a:r>
              <a:rPr lang="fr-FR" dirty="0" smtClean="0"/>
              <a:t>Impact sur les relations de dépendance</a:t>
            </a:r>
          </a:p>
          <a:p>
            <a:pPr lvl="2"/>
            <a:r>
              <a:rPr lang="fr-FR" dirty="0" smtClean="0"/>
              <a:t>Influence les comportements alimentaires</a:t>
            </a:r>
          </a:p>
          <a:p>
            <a:pPr lvl="1"/>
            <a:r>
              <a:rPr lang="fr-FR" dirty="0" smtClean="0"/>
              <a:t>Stade anal : plaisir par la rétention/expulsion (18 mois-3 ans) </a:t>
            </a:r>
          </a:p>
          <a:p>
            <a:pPr lvl="2"/>
            <a:r>
              <a:rPr lang="fr-FR" dirty="0" smtClean="0"/>
              <a:t>Développement du contrôle</a:t>
            </a:r>
          </a:p>
          <a:p>
            <a:pPr lvl="2"/>
            <a:r>
              <a:rPr lang="fr-FR" dirty="0" smtClean="0"/>
              <a:t>Formation du caractère (ordre, obstination)</a:t>
            </a:r>
          </a:p>
          <a:p>
            <a:pPr lvl="1"/>
            <a:r>
              <a:rPr lang="fr-FR" dirty="0" smtClean="0"/>
              <a:t>Stade phallique : découverte des différences sexuelles (3-6 ans) </a:t>
            </a:r>
          </a:p>
          <a:p>
            <a:pPr lvl="2"/>
            <a:r>
              <a:rPr lang="fr-FR" dirty="0" smtClean="0"/>
              <a:t>Complexe d'Œdipe</a:t>
            </a:r>
          </a:p>
          <a:p>
            <a:r>
              <a:rPr lang="fr-FR" dirty="0" smtClean="0"/>
              <a:t>Construction de l'identité sexuelle</a:t>
            </a:r>
          </a:p>
          <a:p>
            <a:r>
              <a:rPr lang="fr-FR" dirty="0" smtClean="0"/>
              <a:t> La sexualité infantile : Est polymorphe (multiples zones érogènes)</a:t>
            </a:r>
          </a:p>
          <a:p>
            <a:r>
              <a:rPr lang="fr-FR" dirty="0" smtClean="0"/>
              <a:t>Est auto-érotique</a:t>
            </a:r>
          </a:p>
          <a:p>
            <a:r>
              <a:rPr lang="fr-FR" dirty="0" smtClean="0"/>
              <a:t>Crée des fantasmes inconscients</a:t>
            </a:r>
          </a:p>
          <a:p>
            <a:r>
              <a:rPr lang="fr-FR" dirty="0" smtClean="0"/>
              <a:t>Influence les choix amoureux adultes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Concepts Fondamentaux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 smtClean="0"/>
              <a:t>A. Structure de l'appareil psychique</a:t>
            </a:r>
          </a:p>
          <a:p>
            <a:r>
              <a:rPr lang="fr-FR" dirty="0" smtClean="0"/>
              <a:t>Première topique </a:t>
            </a:r>
          </a:p>
          <a:p>
            <a:pPr lvl="1"/>
            <a:r>
              <a:rPr lang="fr-FR" dirty="0" smtClean="0"/>
              <a:t>Conscient</a:t>
            </a:r>
          </a:p>
          <a:p>
            <a:pPr lvl="1"/>
            <a:r>
              <a:rPr lang="fr-FR" dirty="0" smtClean="0"/>
              <a:t>Préconscient</a:t>
            </a:r>
          </a:p>
          <a:p>
            <a:pPr lvl="1"/>
            <a:r>
              <a:rPr lang="fr-FR" dirty="0" smtClean="0"/>
              <a:t>Inconscient</a:t>
            </a:r>
          </a:p>
          <a:p>
            <a:r>
              <a:rPr lang="fr-FR" dirty="0" smtClean="0"/>
              <a:t>Deuxième topique </a:t>
            </a:r>
          </a:p>
          <a:p>
            <a:pPr lvl="1"/>
            <a:r>
              <a:rPr lang="fr-FR" dirty="0" smtClean="0"/>
              <a:t>Le Ça (pulsions et désirs)</a:t>
            </a:r>
          </a:p>
          <a:p>
            <a:pPr lvl="1"/>
            <a:r>
              <a:rPr lang="fr-FR" dirty="0" smtClean="0"/>
              <a:t>Le Moi (principe de réalité)</a:t>
            </a:r>
          </a:p>
          <a:p>
            <a:pPr lvl="1"/>
            <a:r>
              <a:rPr lang="fr-FR" dirty="0" smtClean="0"/>
              <a:t>Le Surmoi (conscience morale)</a:t>
            </a:r>
          </a:p>
          <a:p>
            <a:r>
              <a:rPr lang="fr-FR" b="1" dirty="0" smtClean="0"/>
              <a:t>B. Mécanismes de défense</a:t>
            </a:r>
          </a:p>
          <a:p>
            <a:r>
              <a:rPr lang="fr-FR" dirty="0" smtClean="0"/>
              <a:t>Principaux mécanismes </a:t>
            </a:r>
          </a:p>
          <a:p>
            <a:pPr lvl="1"/>
            <a:r>
              <a:rPr lang="fr-FR" dirty="0" smtClean="0"/>
              <a:t>Refoulement</a:t>
            </a:r>
          </a:p>
          <a:p>
            <a:pPr lvl="1"/>
            <a:r>
              <a:rPr lang="fr-FR" dirty="0" smtClean="0"/>
              <a:t>Projection</a:t>
            </a:r>
          </a:p>
          <a:p>
            <a:pPr lvl="1"/>
            <a:r>
              <a:rPr lang="fr-FR" dirty="0" smtClean="0"/>
              <a:t>Déplacement</a:t>
            </a:r>
          </a:p>
          <a:p>
            <a:pPr lvl="1"/>
            <a:r>
              <a:rPr lang="fr-FR" dirty="0" smtClean="0"/>
              <a:t>Sublimation</a:t>
            </a:r>
          </a:p>
          <a:p>
            <a:pPr lvl="1"/>
            <a:r>
              <a:rPr lang="fr-FR" dirty="0" smtClean="0"/>
              <a:t>Dénégation</a:t>
            </a:r>
          </a:p>
          <a:p>
            <a:pPr lvl="1"/>
            <a:r>
              <a:rPr lang="fr-FR" dirty="0" smtClean="0"/>
              <a:t>Régression</a:t>
            </a:r>
          </a:p>
          <a:p>
            <a:r>
              <a:rPr lang="fr-FR" dirty="0" smtClean="0"/>
              <a:t>Fonctions des mécanismes de défense </a:t>
            </a:r>
          </a:p>
          <a:p>
            <a:pPr lvl="1"/>
            <a:r>
              <a:rPr lang="fr-FR" dirty="0" smtClean="0"/>
              <a:t>Protection du Moi</a:t>
            </a:r>
          </a:p>
          <a:p>
            <a:pPr lvl="1"/>
            <a:r>
              <a:rPr lang="fr-FR" dirty="0" smtClean="0"/>
              <a:t>Gestion de l'angoisse</a:t>
            </a:r>
          </a:p>
          <a:p>
            <a:pPr lvl="1"/>
            <a:r>
              <a:rPr lang="fr-FR" dirty="0" smtClean="0"/>
              <a:t>Adaptation à la réalité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703" y="1571612"/>
            <a:ext cx="41295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Développement Psychosexuel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b="1" dirty="0" smtClean="0"/>
              <a:t>A. Les stades du développement</a:t>
            </a:r>
          </a:p>
          <a:p>
            <a:r>
              <a:rPr lang="fr-FR" dirty="0" smtClean="0"/>
              <a:t>Stade oral (0-18 mois) </a:t>
            </a:r>
          </a:p>
          <a:p>
            <a:pPr lvl="1"/>
            <a:r>
              <a:rPr lang="fr-FR" dirty="0" smtClean="0"/>
              <a:t>Zone érogène : la bouche</a:t>
            </a:r>
          </a:p>
          <a:p>
            <a:pPr lvl="1"/>
            <a:r>
              <a:rPr lang="fr-FR" dirty="0" smtClean="0"/>
              <a:t>Enjeux : incorporation, dépendance</a:t>
            </a:r>
          </a:p>
          <a:p>
            <a:r>
              <a:rPr lang="fr-FR" dirty="0" smtClean="0"/>
              <a:t>Stade anal (18 mois-3 ans) </a:t>
            </a:r>
          </a:p>
          <a:p>
            <a:pPr lvl="1"/>
            <a:r>
              <a:rPr lang="fr-FR" dirty="0" smtClean="0"/>
              <a:t>Zone érogène : l'anus</a:t>
            </a:r>
          </a:p>
          <a:p>
            <a:pPr lvl="1"/>
            <a:r>
              <a:rPr lang="fr-FR" dirty="0" smtClean="0"/>
              <a:t>Enjeux : contrôle, autonomie</a:t>
            </a:r>
          </a:p>
          <a:p>
            <a:r>
              <a:rPr lang="fr-FR" dirty="0" smtClean="0"/>
              <a:t>Stade phallique (3-6 ans) </a:t>
            </a:r>
          </a:p>
          <a:p>
            <a:pPr lvl="1"/>
            <a:r>
              <a:rPr lang="fr-FR" dirty="0" smtClean="0"/>
              <a:t>Zone érogène : organes génitaux</a:t>
            </a:r>
          </a:p>
          <a:p>
            <a:pPr lvl="1"/>
            <a:r>
              <a:rPr lang="fr-FR" dirty="0" smtClean="0"/>
              <a:t>Complexe d'Œdipe</a:t>
            </a:r>
          </a:p>
          <a:p>
            <a:pPr lvl="1"/>
            <a:r>
              <a:rPr lang="fr-FR" dirty="0" smtClean="0"/>
              <a:t>Angoisse de castration</a:t>
            </a:r>
          </a:p>
          <a:p>
            <a:r>
              <a:rPr lang="fr-FR" dirty="0" smtClean="0"/>
              <a:t>Période de latence (6-12 ans) </a:t>
            </a:r>
          </a:p>
          <a:p>
            <a:pPr lvl="1"/>
            <a:r>
              <a:rPr lang="fr-FR" dirty="0" smtClean="0"/>
              <a:t>Mise en veille des pulsions sexuelles</a:t>
            </a:r>
          </a:p>
          <a:p>
            <a:pPr lvl="1"/>
            <a:r>
              <a:rPr lang="fr-FR" dirty="0" smtClean="0"/>
              <a:t>Développement intellectuel et social</a:t>
            </a:r>
          </a:p>
          <a:p>
            <a:r>
              <a:rPr lang="fr-FR" dirty="0" smtClean="0"/>
              <a:t>Stade génital (puberté) </a:t>
            </a:r>
          </a:p>
          <a:p>
            <a:pPr lvl="1"/>
            <a:r>
              <a:rPr lang="fr-FR" dirty="0" smtClean="0"/>
              <a:t>Réactivation des pulsions sexuelles</a:t>
            </a:r>
          </a:p>
          <a:p>
            <a:pPr lvl="1"/>
            <a:r>
              <a:rPr lang="fr-FR" dirty="0" smtClean="0"/>
              <a:t>Organisation génitale mature</a:t>
            </a:r>
          </a:p>
          <a:p>
            <a:r>
              <a:rPr lang="fr-FR" b="1" dirty="0" smtClean="0"/>
              <a:t>B. Le complexe d'Œdipe</a:t>
            </a:r>
          </a:p>
          <a:p>
            <a:r>
              <a:rPr lang="fr-FR" dirty="0" smtClean="0"/>
              <a:t>Description </a:t>
            </a:r>
          </a:p>
          <a:p>
            <a:pPr lvl="1"/>
            <a:r>
              <a:rPr lang="fr-FR" dirty="0" smtClean="0"/>
              <a:t>Désir pour le parent du sexe opposé</a:t>
            </a:r>
          </a:p>
          <a:p>
            <a:pPr lvl="1"/>
            <a:r>
              <a:rPr lang="fr-FR" dirty="0" smtClean="0"/>
              <a:t>Rivalité avec le parent du même sexe</a:t>
            </a:r>
          </a:p>
          <a:p>
            <a:r>
              <a:rPr lang="fr-FR" dirty="0" smtClean="0"/>
              <a:t>Résolution </a:t>
            </a:r>
          </a:p>
          <a:p>
            <a:pPr lvl="1"/>
            <a:r>
              <a:rPr lang="fr-FR" dirty="0" smtClean="0"/>
              <a:t>Identification au parent du même sexe</a:t>
            </a:r>
          </a:p>
          <a:p>
            <a:pPr lvl="1"/>
            <a:r>
              <a:rPr lang="fr-FR" dirty="0" smtClean="0"/>
              <a:t>Intériorisation des interdits</a:t>
            </a:r>
          </a:p>
          <a:p>
            <a:pPr lvl="1"/>
            <a:r>
              <a:rPr lang="fr-FR" dirty="0" smtClean="0"/>
              <a:t>Formation du Surmoi</a:t>
            </a:r>
          </a:p>
          <a:p>
            <a:endParaRPr lang="fr-FR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611" y="2285992"/>
            <a:ext cx="39017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Technique Psychanalytique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A. Le cadre analytique</a:t>
            </a:r>
          </a:p>
          <a:p>
            <a:r>
              <a:rPr lang="fr-FR" dirty="0" smtClean="0"/>
              <a:t>Règles fondamentales </a:t>
            </a:r>
          </a:p>
          <a:p>
            <a:pPr lvl="1"/>
            <a:r>
              <a:rPr lang="fr-FR" dirty="0" smtClean="0"/>
              <a:t>Association libre</a:t>
            </a:r>
          </a:p>
          <a:p>
            <a:pPr lvl="1"/>
            <a:r>
              <a:rPr lang="fr-FR" dirty="0" smtClean="0"/>
              <a:t>Attention flottante</a:t>
            </a:r>
          </a:p>
          <a:p>
            <a:pPr lvl="1"/>
            <a:r>
              <a:rPr lang="fr-FR" dirty="0" smtClean="0"/>
              <a:t>Neutralité bienveillante</a:t>
            </a:r>
          </a:p>
          <a:p>
            <a:r>
              <a:rPr lang="fr-FR" dirty="0" smtClean="0"/>
              <a:t>Setting </a:t>
            </a:r>
          </a:p>
          <a:p>
            <a:pPr lvl="1"/>
            <a:r>
              <a:rPr lang="fr-FR" dirty="0" smtClean="0"/>
              <a:t>Fréquence des séances</a:t>
            </a:r>
          </a:p>
          <a:p>
            <a:pPr lvl="1"/>
            <a:r>
              <a:rPr lang="fr-FR" dirty="0" smtClean="0"/>
              <a:t>Position allongée</a:t>
            </a:r>
          </a:p>
          <a:p>
            <a:pPr lvl="1"/>
            <a:r>
              <a:rPr lang="fr-FR" dirty="0" smtClean="0"/>
              <a:t>Durée du traitement</a:t>
            </a:r>
          </a:p>
          <a:p>
            <a:r>
              <a:rPr lang="fr-FR" b="1" dirty="0" smtClean="0"/>
              <a:t>B. Processus thérapeutique</a:t>
            </a:r>
          </a:p>
          <a:p>
            <a:r>
              <a:rPr lang="fr-FR" dirty="0" smtClean="0"/>
              <a:t>Transfert et contre-transfert </a:t>
            </a:r>
          </a:p>
          <a:p>
            <a:pPr lvl="1"/>
            <a:r>
              <a:rPr lang="fr-FR" dirty="0" smtClean="0"/>
              <a:t>Définition du transfert</a:t>
            </a:r>
          </a:p>
          <a:p>
            <a:pPr lvl="1"/>
            <a:r>
              <a:rPr lang="fr-FR" dirty="0" smtClean="0"/>
              <a:t>Importance thérapeutique</a:t>
            </a:r>
          </a:p>
          <a:p>
            <a:pPr lvl="1"/>
            <a:r>
              <a:rPr lang="fr-FR" dirty="0" smtClean="0"/>
              <a:t>Gestion du contre-transfert</a:t>
            </a:r>
          </a:p>
          <a:p>
            <a:r>
              <a:rPr lang="fr-FR" dirty="0" smtClean="0"/>
              <a:t>Interprétation </a:t>
            </a:r>
          </a:p>
          <a:p>
            <a:pPr lvl="1"/>
            <a:r>
              <a:rPr lang="fr-FR" dirty="0" smtClean="0"/>
              <a:t>Timing</a:t>
            </a:r>
          </a:p>
          <a:p>
            <a:pPr lvl="1"/>
            <a:r>
              <a:rPr lang="fr-FR" dirty="0" smtClean="0"/>
              <a:t>Contenu</a:t>
            </a:r>
          </a:p>
          <a:p>
            <a:pPr>
              <a:buNone/>
            </a:pPr>
            <a:r>
              <a:rPr lang="fr-FR" dirty="0" smtClean="0"/>
              <a:t>- Effets thérapeutiques:( Immédiats- Insight</a:t>
            </a:r>
          </a:p>
          <a:p>
            <a:pPr>
              <a:buNone/>
            </a:pPr>
            <a:r>
              <a:rPr lang="fr-FR" dirty="0" smtClean="0"/>
              <a:t>-Soulagement- Nouvelles associations</a:t>
            </a:r>
          </a:p>
          <a:p>
            <a:pPr>
              <a:buNone/>
            </a:pPr>
            <a:r>
              <a:rPr lang="fr-FR" dirty="0" smtClean="0"/>
              <a:t>À long terme- Restructuration psychique-Modification des défenses-Changement comportemental)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584</Words>
  <Application>Microsoft Office PowerPoint</Application>
  <PresentationFormat>Affichage à l'écran (4:3)</PresentationFormat>
  <Paragraphs>166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L'École Psychanalytique</vt:lpstr>
      <vt:lpstr> Introduction à la Psychanalyse Définition et origines </vt:lpstr>
      <vt:lpstr> Principes fondamentaux </vt:lpstr>
      <vt:lpstr>   1. Les manifestations concrètes du déterminisme psychique  </vt:lpstr>
      <vt:lpstr> L'importance des expériences infantiles </vt:lpstr>
      <vt:lpstr> Le rôle de la sexualité dans le développement psychique </vt:lpstr>
      <vt:lpstr>Concepts Fondamentaux</vt:lpstr>
      <vt:lpstr> Développement Psychosexuel </vt:lpstr>
      <vt:lpstr>Technique Psychanalytique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L'École Psychanalytique</dc:title>
  <dc:creator>nag rah</dc:creator>
  <cp:lastModifiedBy>nag rah</cp:lastModifiedBy>
  <cp:revision>53</cp:revision>
  <dcterms:created xsi:type="dcterms:W3CDTF">2024-11-08T22:51:33Z</dcterms:created>
  <dcterms:modified xsi:type="dcterms:W3CDTF">2025-11-20T05:31:22Z</dcterms:modified>
</cp:coreProperties>
</file>