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73" r:id="rId2"/>
    <p:sldId id="370" r:id="rId3"/>
    <p:sldId id="371" r:id="rId4"/>
    <p:sldId id="372" r:id="rId5"/>
    <p:sldId id="320" r:id="rId6"/>
    <p:sldId id="362" r:id="rId7"/>
    <p:sldId id="321" r:id="rId8"/>
    <p:sldId id="369" r:id="rId9"/>
    <p:sldId id="322" r:id="rId10"/>
    <p:sldId id="365" r:id="rId11"/>
    <p:sldId id="323" r:id="rId12"/>
    <p:sldId id="364" r:id="rId13"/>
    <p:sldId id="366" r:id="rId14"/>
    <p:sldId id="367" r:id="rId15"/>
    <p:sldId id="325" r:id="rId16"/>
    <p:sldId id="326" r:id="rId17"/>
    <p:sldId id="363" r:id="rId18"/>
    <p:sldId id="328" r:id="rId19"/>
    <p:sldId id="329" r:id="rId20"/>
    <p:sldId id="330" r:id="rId21"/>
    <p:sldId id="331" r:id="rId22"/>
    <p:sldId id="332" r:id="rId23"/>
    <p:sldId id="354" r:id="rId24"/>
    <p:sldId id="333" r:id="rId25"/>
    <p:sldId id="355" r:id="rId26"/>
    <p:sldId id="348" r:id="rId27"/>
    <p:sldId id="334" r:id="rId28"/>
    <p:sldId id="336" r:id="rId29"/>
    <p:sldId id="337" r:id="rId30"/>
    <p:sldId id="358" r:id="rId31"/>
    <p:sldId id="338" r:id="rId32"/>
    <p:sldId id="339" r:id="rId33"/>
    <p:sldId id="340" r:id="rId34"/>
    <p:sldId id="341" r:id="rId35"/>
    <p:sldId id="344" r:id="rId36"/>
    <p:sldId id="359" r:id="rId37"/>
    <p:sldId id="343" r:id="rId38"/>
    <p:sldId id="361" r:id="rId39"/>
    <p:sldId id="345" r:id="rId40"/>
    <p:sldId id="357" r:id="rId41"/>
    <p:sldId id="347"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5" autoAdjust="0"/>
    <p:restoredTop sz="94660"/>
  </p:normalViewPr>
  <p:slideViewPr>
    <p:cSldViewPr snapToGrid="0">
      <p:cViewPr>
        <p:scale>
          <a:sx n="75" d="100"/>
          <a:sy n="75" d="100"/>
        </p:scale>
        <p:origin x="28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iagrams/_rels/data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25.jpeg"/></Relationships>
</file>

<file path=ppt/diagrams/_rels/drawing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25.jpeg"/></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B0EE01-DBFB-4BD2-9953-EAF88B8939E4}" type="doc">
      <dgm:prSet loTypeId="urn:microsoft.com/office/officeart/2005/8/layout/lProcess3" loCatId="process" qsTypeId="urn:microsoft.com/office/officeart/2005/8/quickstyle/simple5" qsCatId="simple" csTypeId="urn:microsoft.com/office/officeart/2005/8/colors/accent6_4" csCatId="accent6" phldr="1"/>
      <dgm:spPr/>
      <dgm:t>
        <a:bodyPr/>
        <a:lstStyle/>
        <a:p>
          <a:endParaRPr lang="fr-FR"/>
        </a:p>
      </dgm:t>
    </dgm:pt>
    <dgm:pt modelId="{ADB1629E-A3C9-437A-8072-705DDD681E0B}">
      <dgm:prSet/>
      <dgm:spPr/>
      <dgm:t>
        <a:bodyPr/>
        <a:lstStyle/>
        <a:p>
          <a:pPr rtl="0"/>
          <a:r>
            <a:rPr lang="fr-FR" b="1" dirty="0">
              <a:effectLst>
                <a:outerShdw blurRad="38100" dist="38100" dir="2700000" algn="tl">
                  <a:srgbClr val="000000">
                    <a:alpha val="43137"/>
                  </a:srgbClr>
                </a:outerShdw>
              </a:effectLst>
              <a:latin typeface="Agency FB" pitchFamily="34" charset="0"/>
            </a:rPr>
            <a:t>Satisfaction</a:t>
          </a:r>
        </a:p>
      </dgm:t>
    </dgm:pt>
    <dgm:pt modelId="{3A5B0C0D-6626-48B6-83B9-70410D628C8C}" type="parTrans" cxnId="{0B3E7CD2-7BA6-4E73-84BE-5670B5B0588B}">
      <dgm:prSet/>
      <dgm:spPr/>
      <dgm:t>
        <a:bodyPr/>
        <a:lstStyle/>
        <a:p>
          <a:endParaRPr lang="fr-FR">
            <a:effectLst>
              <a:outerShdw blurRad="38100" dist="38100" dir="2700000" algn="tl">
                <a:srgbClr val="000000">
                  <a:alpha val="43137"/>
                </a:srgbClr>
              </a:outerShdw>
            </a:effectLst>
            <a:latin typeface="Agency FB" pitchFamily="34" charset="0"/>
          </a:endParaRPr>
        </a:p>
      </dgm:t>
    </dgm:pt>
    <dgm:pt modelId="{EA2EE561-9979-4918-B7A0-0BC3813D2506}" type="sibTrans" cxnId="{0B3E7CD2-7BA6-4E73-84BE-5670B5B0588B}">
      <dgm:prSet/>
      <dgm:spPr/>
      <dgm:t>
        <a:bodyPr/>
        <a:lstStyle/>
        <a:p>
          <a:endParaRPr lang="fr-FR">
            <a:effectLst>
              <a:outerShdw blurRad="38100" dist="38100" dir="2700000" algn="tl">
                <a:srgbClr val="000000">
                  <a:alpha val="43137"/>
                </a:srgbClr>
              </a:outerShdw>
            </a:effectLst>
            <a:latin typeface="Agency FB" pitchFamily="34" charset="0"/>
          </a:endParaRPr>
        </a:p>
      </dgm:t>
    </dgm:pt>
    <dgm:pt modelId="{3FB7B696-0600-47AC-B229-7CAA7FF438BF}">
      <dgm:prSet/>
      <dgm:spPr/>
      <dgm:t>
        <a:bodyPr/>
        <a:lstStyle/>
        <a:p>
          <a:pPr rtl="0"/>
          <a:r>
            <a:rPr lang="fr-FR" b="1" dirty="0">
              <a:effectLst>
                <a:outerShdw blurRad="38100" dist="38100" dir="2700000" algn="tl">
                  <a:srgbClr val="000000">
                    <a:alpha val="43137"/>
                  </a:srgbClr>
                </a:outerShdw>
              </a:effectLst>
              <a:latin typeface="Agency FB" pitchFamily="34" charset="0"/>
            </a:rPr>
            <a:t>services</a:t>
          </a:r>
          <a:endParaRPr lang="fr-FR" dirty="0">
            <a:effectLst>
              <a:outerShdw blurRad="38100" dist="38100" dir="2700000" algn="tl">
                <a:srgbClr val="000000">
                  <a:alpha val="43137"/>
                </a:srgbClr>
              </a:outerShdw>
            </a:effectLst>
            <a:latin typeface="Agency FB" pitchFamily="34" charset="0"/>
          </a:endParaRPr>
        </a:p>
      </dgm:t>
    </dgm:pt>
    <dgm:pt modelId="{9867C716-2ECA-4B2F-AA5C-607C27FB1240}" type="parTrans" cxnId="{4FF0C6F1-6A66-4D4C-890E-B02CC7CB1521}">
      <dgm:prSet/>
      <dgm:spPr/>
      <dgm:t>
        <a:bodyPr/>
        <a:lstStyle/>
        <a:p>
          <a:endParaRPr lang="fr-FR">
            <a:effectLst>
              <a:outerShdw blurRad="38100" dist="38100" dir="2700000" algn="tl">
                <a:srgbClr val="000000">
                  <a:alpha val="43137"/>
                </a:srgbClr>
              </a:outerShdw>
            </a:effectLst>
            <a:latin typeface="Agency FB" pitchFamily="34" charset="0"/>
          </a:endParaRPr>
        </a:p>
      </dgm:t>
    </dgm:pt>
    <dgm:pt modelId="{9AB2A349-4732-4F4F-AAEF-30CE6AE30FF8}" type="sibTrans" cxnId="{4FF0C6F1-6A66-4D4C-890E-B02CC7CB1521}">
      <dgm:prSet/>
      <dgm:spPr/>
      <dgm:t>
        <a:bodyPr/>
        <a:lstStyle/>
        <a:p>
          <a:endParaRPr lang="fr-FR">
            <a:effectLst>
              <a:outerShdw blurRad="38100" dist="38100" dir="2700000" algn="tl">
                <a:srgbClr val="000000">
                  <a:alpha val="43137"/>
                </a:srgbClr>
              </a:outerShdw>
            </a:effectLst>
            <a:latin typeface="Agency FB" pitchFamily="34" charset="0"/>
          </a:endParaRPr>
        </a:p>
      </dgm:t>
    </dgm:pt>
    <dgm:pt modelId="{DFE7E1AC-8FBB-49DF-9DBA-489BF0E3C3F5}">
      <dgm:prSet/>
      <dgm:spPr/>
      <dgm:t>
        <a:bodyPr/>
        <a:lstStyle/>
        <a:p>
          <a:pPr rtl="0"/>
          <a:r>
            <a:rPr lang="fr-FR" b="1" dirty="0">
              <a:effectLst>
                <a:outerShdw blurRad="38100" dist="38100" dir="2700000" algn="tl">
                  <a:srgbClr val="000000">
                    <a:alpha val="43137"/>
                  </a:srgbClr>
                </a:outerShdw>
              </a:effectLst>
              <a:latin typeface="Agency FB" pitchFamily="34" charset="0"/>
            </a:rPr>
            <a:t>sécurité</a:t>
          </a:r>
          <a:endParaRPr lang="fr-FR" dirty="0">
            <a:effectLst>
              <a:outerShdw blurRad="38100" dist="38100" dir="2700000" algn="tl">
                <a:srgbClr val="000000">
                  <a:alpha val="43137"/>
                </a:srgbClr>
              </a:outerShdw>
            </a:effectLst>
            <a:latin typeface="Agency FB" pitchFamily="34" charset="0"/>
          </a:endParaRPr>
        </a:p>
      </dgm:t>
    </dgm:pt>
    <dgm:pt modelId="{807E477B-97C1-4285-B692-6D9E0D4C12D3}" type="parTrans" cxnId="{06DFF4ED-21A7-43EB-B8C2-36AE8C74DB34}">
      <dgm:prSet/>
      <dgm:spPr/>
      <dgm:t>
        <a:bodyPr/>
        <a:lstStyle/>
        <a:p>
          <a:endParaRPr lang="fr-FR">
            <a:effectLst>
              <a:outerShdw blurRad="38100" dist="38100" dir="2700000" algn="tl">
                <a:srgbClr val="000000">
                  <a:alpha val="43137"/>
                </a:srgbClr>
              </a:outerShdw>
            </a:effectLst>
            <a:latin typeface="Agency FB" pitchFamily="34" charset="0"/>
          </a:endParaRPr>
        </a:p>
      </dgm:t>
    </dgm:pt>
    <dgm:pt modelId="{DA12EAD6-BD37-4466-A0E0-64B2AF447BEE}" type="sibTrans" cxnId="{06DFF4ED-21A7-43EB-B8C2-36AE8C74DB34}">
      <dgm:prSet/>
      <dgm:spPr/>
      <dgm:t>
        <a:bodyPr/>
        <a:lstStyle/>
        <a:p>
          <a:endParaRPr lang="fr-FR">
            <a:effectLst>
              <a:outerShdw blurRad="38100" dist="38100" dir="2700000" algn="tl">
                <a:srgbClr val="000000">
                  <a:alpha val="43137"/>
                </a:srgbClr>
              </a:outerShdw>
            </a:effectLst>
            <a:latin typeface="Agency FB" pitchFamily="34" charset="0"/>
          </a:endParaRPr>
        </a:p>
      </dgm:t>
    </dgm:pt>
    <dgm:pt modelId="{53FFB082-FF0B-4039-86AF-60C2B50CBF51}">
      <dgm:prSet/>
      <dgm:spPr/>
      <dgm:t>
        <a:bodyPr/>
        <a:lstStyle/>
        <a:p>
          <a:pPr rtl="0"/>
          <a:r>
            <a:rPr lang="fr-FR" b="1" dirty="0">
              <a:effectLst>
                <a:outerShdw blurRad="38100" dist="38100" dir="2700000" algn="tl">
                  <a:srgbClr val="000000">
                    <a:alpha val="43137"/>
                  </a:srgbClr>
                </a:outerShdw>
              </a:effectLst>
              <a:latin typeface="Agency FB" pitchFamily="34" charset="0"/>
            </a:rPr>
            <a:t>santé</a:t>
          </a:r>
        </a:p>
      </dgm:t>
    </dgm:pt>
    <dgm:pt modelId="{E8F2CD34-3304-48CF-B29F-8D85A1C5A21A}" type="parTrans" cxnId="{DD7FC0D3-A085-4FF7-B50D-CD4621B61620}">
      <dgm:prSet/>
      <dgm:spPr/>
      <dgm:t>
        <a:bodyPr/>
        <a:lstStyle/>
        <a:p>
          <a:endParaRPr lang="fr-FR">
            <a:effectLst>
              <a:outerShdw blurRad="38100" dist="38100" dir="2700000" algn="tl">
                <a:srgbClr val="000000">
                  <a:alpha val="43137"/>
                </a:srgbClr>
              </a:outerShdw>
            </a:effectLst>
            <a:latin typeface="Agency FB" pitchFamily="34" charset="0"/>
          </a:endParaRPr>
        </a:p>
      </dgm:t>
    </dgm:pt>
    <dgm:pt modelId="{D4401B55-9362-4EC1-835D-3A9B25721015}" type="sibTrans" cxnId="{DD7FC0D3-A085-4FF7-B50D-CD4621B61620}">
      <dgm:prSet/>
      <dgm:spPr/>
      <dgm:t>
        <a:bodyPr/>
        <a:lstStyle/>
        <a:p>
          <a:endParaRPr lang="fr-FR">
            <a:effectLst>
              <a:outerShdw blurRad="38100" dist="38100" dir="2700000" algn="tl">
                <a:srgbClr val="000000">
                  <a:alpha val="43137"/>
                </a:srgbClr>
              </a:outerShdw>
            </a:effectLst>
            <a:latin typeface="Agency FB" pitchFamily="34" charset="0"/>
          </a:endParaRPr>
        </a:p>
      </dgm:t>
    </dgm:pt>
    <dgm:pt modelId="{08A9B238-081E-4410-854C-E8BA37AD0E7D}" type="pres">
      <dgm:prSet presAssocID="{28B0EE01-DBFB-4BD2-9953-EAF88B8939E4}" presName="Name0" presStyleCnt="0">
        <dgm:presLayoutVars>
          <dgm:chPref val="3"/>
          <dgm:dir/>
          <dgm:animLvl val="lvl"/>
          <dgm:resizeHandles/>
        </dgm:presLayoutVars>
      </dgm:prSet>
      <dgm:spPr/>
    </dgm:pt>
    <dgm:pt modelId="{E958292D-5721-4362-A6EC-AF01E6FD147B}" type="pres">
      <dgm:prSet presAssocID="{ADB1629E-A3C9-437A-8072-705DDD681E0B}" presName="horFlow" presStyleCnt="0"/>
      <dgm:spPr/>
    </dgm:pt>
    <dgm:pt modelId="{B85A6A0D-91AE-49D6-9927-E91CDC17EE2B}" type="pres">
      <dgm:prSet presAssocID="{ADB1629E-A3C9-437A-8072-705DDD681E0B}" presName="bigChev" presStyleLbl="node1" presStyleIdx="0" presStyleCnt="4" custScaleX="126310"/>
      <dgm:spPr/>
    </dgm:pt>
    <dgm:pt modelId="{E63EEF45-FCBB-411D-8328-23E2AB2DBFC8}" type="pres">
      <dgm:prSet presAssocID="{ADB1629E-A3C9-437A-8072-705DDD681E0B}" presName="vSp" presStyleCnt="0"/>
      <dgm:spPr/>
    </dgm:pt>
    <dgm:pt modelId="{43CFC561-CF6A-4FC2-8745-75E821069AAF}" type="pres">
      <dgm:prSet presAssocID="{3FB7B696-0600-47AC-B229-7CAA7FF438BF}" presName="horFlow" presStyleCnt="0"/>
      <dgm:spPr/>
    </dgm:pt>
    <dgm:pt modelId="{0F47734F-5040-4147-AE2F-3F27C8A21777}" type="pres">
      <dgm:prSet presAssocID="{3FB7B696-0600-47AC-B229-7CAA7FF438BF}" presName="bigChev" presStyleLbl="node1" presStyleIdx="1" presStyleCnt="4" custScaleX="126310"/>
      <dgm:spPr/>
    </dgm:pt>
    <dgm:pt modelId="{E00BF29E-0D5E-48A7-AF94-1120AB2695BE}" type="pres">
      <dgm:prSet presAssocID="{3FB7B696-0600-47AC-B229-7CAA7FF438BF}" presName="vSp" presStyleCnt="0"/>
      <dgm:spPr/>
    </dgm:pt>
    <dgm:pt modelId="{C6B7B5DA-DDA3-40BC-86FF-C9EFDC30D0E9}" type="pres">
      <dgm:prSet presAssocID="{DFE7E1AC-8FBB-49DF-9DBA-489BF0E3C3F5}" presName="horFlow" presStyleCnt="0"/>
      <dgm:spPr/>
    </dgm:pt>
    <dgm:pt modelId="{EAFA2E30-B8C4-44E6-BDA4-8AC5130542B2}" type="pres">
      <dgm:prSet presAssocID="{DFE7E1AC-8FBB-49DF-9DBA-489BF0E3C3F5}" presName="bigChev" presStyleLbl="node1" presStyleIdx="2" presStyleCnt="4" custScaleX="126310"/>
      <dgm:spPr/>
    </dgm:pt>
    <dgm:pt modelId="{87268A54-AA27-4726-9FD6-35502C2828C1}" type="pres">
      <dgm:prSet presAssocID="{DFE7E1AC-8FBB-49DF-9DBA-489BF0E3C3F5}" presName="vSp" presStyleCnt="0"/>
      <dgm:spPr/>
    </dgm:pt>
    <dgm:pt modelId="{70C50699-DCB3-4AEC-A06F-063F7D9775F1}" type="pres">
      <dgm:prSet presAssocID="{53FFB082-FF0B-4039-86AF-60C2B50CBF51}" presName="horFlow" presStyleCnt="0"/>
      <dgm:spPr/>
    </dgm:pt>
    <dgm:pt modelId="{94492C52-6166-4469-9D30-C625B70AB26B}" type="pres">
      <dgm:prSet presAssocID="{53FFB082-FF0B-4039-86AF-60C2B50CBF51}" presName="bigChev" presStyleLbl="node1" presStyleIdx="3" presStyleCnt="4" custScaleX="126310"/>
      <dgm:spPr/>
    </dgm:pt>
  </dgm:ptLst>
  <dgm:cxnLst>
    <dgm:cxn modelId="{C224BB32-F427-4DC5-B404-3F431C03BB42}" type="presOf" srcId="{53FFB082-FF0B-4039-86AF-60C2B50CBF51}" destId="{94492C52-6166-4469-9D30-C625B70AB26B}" srcOrd="0" destOrd="0" presId="urn:microsoft.com/office/officeart/2005/8/layout/lProcess3"/>
    <dgm:cxn modelId="{57D0B955-D6F9-4CCD-B9FB-7049DE51D862}" type="presOf" srcId="{DFE7E1AC-8FBB-49DF-9DBA-489BF0E3C3F5}" destId="{EAFA2E30-B8C4-44E6-BDA4-8AC5130542B2}" srcOrd="0" destOrd="0" presId="urn:microsoft.com/office/officeart/2005/8/layout/lProcess3"/>
    <dgm:cxn modelId="{7E247277-101B-488F-B483-2CFCB911CDF7}" type="presOf" srcId="{3FB7B696-0600-47AC-B229-7CAA7FF438BF}" destId="{0F47734F-5040-4147-AE2F-3F27C8A21777}" srcOrd="0" destOrd="0" presId="urn:microsoft.com/office/officeart/2005/8/layout/lProcess3"/>
    <dgm:cxn modelId="{02E607BA-F68F-4CAF-93B2-66CB7C095E21}" type="presOf" srcId="{28B0EE01-DBFB-4BD2-9953-EAF88B8939E4}" destId="{08A9B238-081E-4410-854C-E8BA37AD0E7D}" srcOrd="0" destOrd="0" presId="urn:microsoft.com/office/officeart/2005/8/layout/lProcess3"/>
    <dgm:cxn modelId="{4F270AC9-DF78-4969-A469-BD143F10C738}" type="presOf" srcId="{ADB1629E-A3C9-437A-8072-705DDD681E0B}" destId="{B85A6A0D-91AE-49D6-9927-E91CDC17EE2B}" srcOrd="0" destOrd="0" presId="urn:microsoft.com/office/officeart/2005/8/layout/lProcess3"/>
    <dgm:cxn modelId="{0B3E7CD2-7BA6-4E73-84BE-5670B5B0588B}" srcId="{28B0EE01-DBFB-4BD2-9953-EAF88B8939E4}" destId="{ADB1629E-A3C9-437A-8072-705DDD681E0B}" srcOrd="0" destOrd="0" parTransId="{3A5B0C0D-6626-48B6-83B9-70410D628C8C}" sibTransId="{EA2EE561-9979-4918-B7A0-0BC3813D2506}"/>
    <dgm:cxn modelId="{DD7FC0D3-A085-4FF7-B50D-CD4621B61620}" srcId="{28B0EE01-DBFB-4BD2-9953-EAF88B8939E4}" destId="{53FFB082-FF0B-4039-86AF-60C2B50CBF51}" srcOrd="3" destOrd="0" parTransId="{E8F2CD34-3304-48CF-B29F-8D85A1C5A21A}" sibTransId="{D4401B55-9362-4EC1-835D-3A9B25721015}"/>
    <dgm:cxn modelId="{06DFF4ED-21A7-43EB-B8C2-36AE8C74DB34}" srcId="{28B0EE01-DBFB-4BD2-9953-EAF88B8939E4}" destId="{DFE7E1AC-8FBB-49DF-9DBA-489BF0E3C3F5}" srcOrd="2" destOrd="0" parTransId="{807E477B-97C1-4285-B692-6D9E0D4C12D3}" sibTransId="{DA12EAD6-BD37-4466-A0E0-64B2AF447BEE}"/>
    <dgm:cxn modelId="{4FF0C6F1-6A66-4D4C-890E-B02CC7CB1521}" srcId="{28B0EE01-DBFB-4BD2-9953-EAF88B8939E4}" destId="{3FB7B696-0600-47AC-B229-7CAA7FF438BF}" srcOrd="1" destOrd="0" parTransId="{9867C716-2ECA-4B2F-AA5C-607C27FB1240}" sibTransId="{9AB2A349-4732-4F4F-AAEF-30CE6AE30FF8}"/>
    <dgm:cxn modelId="{C0FE29A2-11E1-4E6D-AADA-BB2CFF5E885D}" type="presParOf" srcId="{08A9B238-081E-4410-854C-E8BA37AD0E7D}" destId="{E958292D-5721-4362-A6EC-AF01E6FD147B}" srcOrd="0" destOrd="0" presId="urn:microsoft.com/office/officeart/2005/8/layout/lProcess3"/>
    <dgm:cxn modelId="{0840E9F4-34B5-4E1D-AF2E-70FB7475797F}" type="presParOf" srcId="{E958292D-5721-4362-A6EC-AF01E6FD147B}" destId="{B85A6A0D-91AE-49D6-9927-E91CDC17EE2B}" srcOrd="0" destOrd="0" presId="urn:microsoft.com/office/officeart/2005/8/layout/lProcess3"/>
    <dgm:cxn modelId="{97009600-9F49-498A-A0E4-80C3744498B4}" type="presParOf" srcId="{08A9B238-081E-4410-854C-E8BA37AD0E7D}" destId="{E63EEF45-FCBB-411D-8328-23E2AB2DBFC8}" srcOrd="1" destOrd="0" presId="urn:microsoft.com/office/officeart/2005/8/layout/lProcess3"/>
    <dgm:cxn modelId="{5CA0492A-C418-49EA-A503-05E4844ACABC}" type="presParOf" srcId="{08A9B238-081E-4410-854C-E8BA37AD0E7D}" destId="{43CFC561-CF6A-4FC2-8745-75E821069AAF}" srcOrd="2" destOrd="0" presId="urn:microsoft.com/office/officeart/2005/8/layout/lProcess3"/>
    <dgm:cxn modelId="{2683C576-7483-4B50-90BA-130222978EF5}" type="presParOf" srcId="{43CFC561-CF6A-4FC2-8745-75E821069AAF}" destId="{0F47734F-5040-4147-AE2F-3F27C8A21777}" srcOrd="0" destOrd="0" presId="urn:microsoft.com/office/officeart/2005/8/layout/lProcess3"/>
    <dgm:cxn modelId="{6D67D57A-FDDB-47ED-8DF8-188CBECA2650}" type="presParOf" srcId="{08A9B238-081E-4410-854C-E8BA37AD0E7D}" destId="{E00BF29E-0D5E-48A7-AF94-1120AB2695BE}" srcOrd="3" destOrd="0" presId="urn:microsoft.com/office/officeart/2005/8/layout/lProcess3"/>
    <dgm:cxn modelId="{1E98D894-0436-4913-BDBD-2247953ABBCA}" type="presParOf" srcId="{08A9B238-081E-4410-854C-E8BA37AD0E7D}" destId="{C6B7B5DA-DDA3-40BC-86FF-C9EFDC30D0E9}" srcOrd="4" destOrd="0" presId="urn:microsoft.com/office/officeart/2005/8/layout/lProcess3"/>
    <dgm:cxn modelId="{E9739A2F-A071-4283-A20C-BD94682984E0}" type="presParOf" srcId="{C6B7B5DA-DDA3-40BC-86FF-C9EFDC30D0E9}" destId="{EAFA2E30-B8C4-44E6-BDA4-8AC5130542B2}" srcOrd="0" destOrd="0" presId="urn:microsoft.com/office/officeart/2005/8/layout/lProcess3"/>
    <dgm:cxn modelId="{0698E562-194B-43D8-895D-BAA2C773A41F}" type="presParOf" srcId="{08A9B238-081E-4410-854C-E8BA37AD0E7D}" destId="{87268A54-AA27-4726-9FD6-35502C2828C1}" srcOrd="5" destOrd="0" presId="urn:microsoft.com/office/officeart/2005/8/layout/lProcess3"/>
    <dgm:cxn modelId="{3D297603-114A-424D-BA4A-4D406E0EA390}" type="presParOf" srcId="{08A9B238-081E-4410-854C-E8BA37AD0E7D}" destId="{70C50699-DCB3-4AEC-A06F-063F7D9775F1}" srcOrd="6" destOrd="0" presId="urn:microsoft.com/office/officeart/2005/8/layout/lProcess3"/>
    <dgm:cxn modelId="{6FFED60E-083C-4431-BE81-07659BA87A75}" type="presParOf" srcId="{70C50699-DCB3-4AEC-A06F-063F7D9775F1}" destId="{94492C52-6166-4469-9D30-C625B70AB26B}"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2618C3-B7F5-4452-808E-BC2AAF11A183}" type="doc">
      <dgm:prSet loTypeId="urn:microsoft.com/office/officeart/2005/8/layout/lProcess3" loCatId="process" qsTypeId="urn:microsoft.com/office/officeart/2005/8/quickstyle/3d2" qsCatId="3D" csTypeId="urn:microsoft.com/office/officeart/2005/8/colors/accent5_2" csCatId="accent5" phldr="1"/>
      <dgm:spPr/>
      <dgm:t>
        <a:bodyPr/>
        <a:lstStyle/>
        <a:p>
          <a:endParaRPr lang="fr-FR"/>
        </a:p>
      </dgm:t>
    </dgm:pt>
    <dgm:pt modelId="{0B6470DB-E54D-4A26-980B-CB26E1BBC98F}">
      <dgm:prSet/>
      <dgm:spPr/>
      <dgm:t>
        <a:bodyPr/>
        <a:lstStyle/>
        <a:p>
          <a:pPr rtl="0"/>
          <a:r>
            <a:rPr lang="fr-FR" b="1" dirty="0">
              <a:effectLst>
                <a:outerShdw blurRad="38100" dist="38100" dir="2700000" algn="tl">
                  <a:srgbClr val="000000">
                    <a:alpha val="43137"/>
                  </a:srgbClr>
                </a:outerShdw>
              </a:effectLst>
              <a:latin typeface="Agency FB" pitchFamily="34" charset="0"/>
            </a:rPr>
            <a:t>Appréciation authenticité / goût / flaveur</a:t>
          </a:r>
          <a:endParaRPr lang="fr-FR" dirty="0">
            <a:effectLst>
              <a:outerShdw blurRad="38100" dist="38100" dir="2700000" algn="tl">
                <a:srgbClr val="000000">
                  <a:alpha val="43137"/>
                </a:srgbClr>
              </a:outerShdw>
            </a:effectLst>
            <a:latin typeface="Agency FB" pitchFamily="34" charset="0"/>
          </a:endParaRPr>
        </a:p>
      </dgm:t>
    </dgm:pt>
    <dgm:pt modelId="{B57B8B2F-E28C-473C-9F53-909CE261F563}" type="parTrans" cxnId="{E7DCE4E6-7E77-4515-BA96-753BEF745729}">
      <dgm:prSet/>
      <dgm:spPr/>
      <dgm:t>
        <a:bodyPr/>
        <a:lstStyle/>
        <a:p>
          <a:endParaRPr lang="fr-FR">
            <a:effectLst>
              <a:outerShdw blurRad="38100" dist="38100" dir="2700000" algn="tl">
                <a:srgbClr val="000000">
                  <a:alpha val="43137"/>
                </a:srgbClr>
              </a:outerShdw>
            </a:effectLst>
            <a:latin typeface="Agency FB" pitchFamily="34" charset="0"/>
          </a:endParaRPr>
        </a:p>
      </dgm:t>
    </dgm:pt>
    <dgm:pt modelId="{79B8CD90-0708-49C7-87CE-C24CE8A51FF0}" type="sibTrans" cxnId="{E7DCE4E6-7E77-4515-BA96-753BEF745729}">
      <dgm:prSet/>
      <dgm:spPr/>
      <dgm:t>
        <a:bodyPr/>
        <a:lstStyle/>
        <a:p>
          <a:endParaRPr lang="fr-FR">
            <a:effectLst>
              <a:outerShdw blurRad="38100" dist="38100" dir="2700000" algn="tl">
                <a:srgbClr val="000000">
                  <a:alpha val="43137"/>
                </a:srgbClr>
              </a:outerShdw>
            </a:effectLst>
            <a:latin typeface="Agency FB" pitchFamily="34" charset="0"/>
          </a:endParaRPr>
        </a:p>
      </dgm:t>
    </dgm:pt>
    <dgm:pt modelId="{66BE537D-CB52-42FB-9BFD-18EEF0AFCACA}">
      <dgm:prSet/>
      <dgm:spPr/>
      <dgm:t>
        <a:bodyPr/>
        <a:lstStyle/>
        <a:p>
          <a:pPr rtl="0"/>
          <a:r>
            <a:rPr lang="fr-FR" b="1" dirty="0">
              <a:effectLst>
                <a:outerShdw blurRad="38100" dist="38100" dir="2700000" algn="tl">
                  <a:srgbClr val="000000">
                    <a:alpha val="43137"/>
                  </a:srgbClr>
                </a:outerShdw>
              </a:effectLst>
              <a:latin typeface="Agency FB" pitchFamily="34" charset="0"/>
            </a:rPr>
            <a:t>Nourriture facile à acheter, stocker, préparer</a:t>
          </a:r>
          <a:endParaRPr lang="fr-FR" dirty="0">
            <a:effectLst>
              <a:outerShdw blurRad="38100" dist="38100" dir="2700000" algn="tl">
                <a:srgbClr val="000000">
                  <a:alpha val="43137"/>
                </a:srgbClr>
              </a:outerShdw>
            </a:effectLst>
            <a:latin typeface="Agency FB" pitchFamily="34" charset="0"/>
          </a:endParaRPr>
        </a:p>
      </dgm:t>
    </dgm:pt>
    <dgm:pt modelId="{06CB7D84-2E2E-47D1-A2F1-256D7BF27D00}" type="parTrans" cxnId="{48C66156-0D55-450F-BC9B-87B52BD645CE}">
      <dgm:prSet/>
      <dgm:spPr/>
      <dgm:t>
        <a:bodyPr/>
        <a:lstStyle/>
        <a:p>
          <a:endParaRPr lang="fr-FR">
            <a:effectLst>
              <a:outerShdw blurRad="38100" dist="38100" dir="2700000" algn="tl">
                <a:srgbClr val="000000">
                  <a:alpha val="43137"/>
                </a:srgbClr>
              </a:outerShdw>
            </a:effectLst>
            <a:latin typeface="Agency FB" pitchFamily="34" charset="0"/>
          </a:endParaRPr>
        </a:p>
      </dgm:t>
    </dgm:pt>
    <dgm:pt modelId="{5EFCEA2F-20E6-45F3-97AB-60C5E54C5EDA}" type="sibTrans" cxnId="{48C66156-0D55-450F-BC9B-87B52BD645CE}">
      <dgm:prSet/>
      <dgm:spPr/>
      <dgm:t>
        <a:bodyPr/>
        <a:lstStyle/>
        <a:p>
          <a:endParaRPr lang="fr-FR">
            <a:effectLst>
              <a:outerShdw blurRad="38100" dist="38100" dir="2700000" algn="tl">
                <a:srgbClr val="000000">
                  <a:alpha val="43137"/>
                </a:srgbClr>
              </a:outerShdw>
            </a:effectLst>
            <a:latin typeface="Agency FB" pitchFamily="34" charset="0"/>
          </a:endParaRPr>
        </a:p>
      </dgm:t>
    </dgm:pt>
    <dgm:pt modelId="{E2EA80FA-15B5-4721-A8FE-D55C44937AB3}">
      <dgm:prSet/>
      <dgm:spPr/>
      <dgm:t>
        <a:bodyPr/>
        <a:lstStyle/>
        <a:p>
          <a:pPr rtl="0"/>
          <a:r>
            <a:rPr lang="fr-FR" b="1" dirty="0">
              <a:effectLst>
                <a:outerShdw blurRad="38100" dist="38100" dir="2700000" algn="tl">
                  <a:srgbClr val="000000">
                    <a:alpha val="43137"/>
                  </a:srgbClr>
                </a:outerShdw>
              </a:effectLst>
              <a:latin typeface="Agency FB" pitchFamily="34" charset="0"/>
            </a:rPr>
            <a:t>Un aliment sûr</a:t>
          </a:r>
          <a:endParaRPr lang="fr-FR" dirty="0">
            <a:effectLst>
              <a:outerShdw blurRad="38100" dist="38100" dir="2700000" algn="tl">
                <a:srgbClr val="000000">
                  <a:alpha val="43137"/>
                </a:srgbClr>
              </a:outerShdw>
            </a:effectLst>
            <a:latin typeface="Agency FB" pitchFamily="34" charset="0"/>
          </a:endParaRPr>
        </a:p>
      </dgm:t>
    </dgm:pt>
    <dgm:pt modelId="{BEBF1BDB-D409-434B-805F-020C655C0C13}" type="parTrans" cxnId="{CEEBC29C-D856-445E-A790-38026293AC96}">
      <dgm:prSet/>
      <dgm:spPr/>
      <dgm:t>
        <a:bodyPr/>
        <a:lstStyle/>
        <a:p>
          <a:endParaRPr lang="fr-FR">
            <a:effectLst>
              <a:outerShdw blurRad="38100" dist="38100" dir="2700000" algn="tl">
                <a:srgbClr val="000000">
                  <a:alpha val="43137"/>
                </a:srgbClr>
              </a:outerShdw>
            </a:effectLst>
            <a:latin typeface="Agency FB" pitchFamily="34" charset="0"/>
          </a:endParaRPr>
        </a:p>
      </dgm:t>
    </dgm:pt>
    <dgm:pt modelId="{95627E59-1F24-4FD1-A056-19837223AC60}" type="sibTrans" cxnId="{CEEBC29C-D856-445E-A790-38026293AC96}">
      <dgm:prSet/>
      <dgm:spPr/>
      <dgm:t>
        <a:bodyPr/>
        <a:lstStyle/>
        <a:p>
          <a:endParaRPr lang="fr-FR">
            <a:effectLst>
              <a:outerShdw blurRad="38100" dist="38100" dir="2700000" algn="tl">
                <a:srgbClr val="000000">
                  <a:alpha val="43137"/>
                </a:srgbClr>
              </a:outerShdw>
            </a:effectLst>
            <a:latin typeface="Agency FB" pitchFamily="34" charset="0"/>
          </a:endParaRPr>
        </a:p>
      </dgm:t>
    </dgm:pt>
    <dgm:pt modelId="{6EBE5BC3-B329-4C22-8441-C1F102F245C2}">
      <dgm:prSet/>
      <dgm:spPr/>
      <dgm:t>
        <a:bodyPr/>
        <a:lstStyle/>
        <a:p>
          <a:pPr rtl="0"/>
          <a:r>
            <a:rPr lang="fr-FR" b="1" dirty="0">
              <a:effectLst>
                <a:outerShdw blurRad="38100" dist="38100" dir="2700000" algn="tl">
                  <a:srgbClr val="000000">
                    <a:alpha val="43137"/>
                  </a:srgbClr>
                </a:outerShdw>
              </a:effectLst>
              <a:latin typeface="Agency FB" pitchFamily="34" charset="0"/>
            </a:rPr>
            <a:t>Contribution de l’aliment au bon état de santé</a:t>
          </a:r>
        </a:p>
      </dgm:t>
    </dgm:pt>
    <dgm:pt modelId="{3B19684F-5D9E-4F88-97DC-C8ED3110EADC}" type="parTrans" cxnId="{2FE765BB-E190-4080-BA59-BEC7783FD00A}">
      <dgm:prSet/>
      <dgm:spPr/>
      <dgm:t>
        <a:bodyPr/>
        <a:lstStyle/>
        <a:p>
          <a:endParaRPr lang="fr-FR">
            <a:effectLst>
              <a:outerShdw blurRad="38100" dist="38100" dir="2700000" algn="tl">
                <a:srgbClr val="000000">
                  <a:alpha val="43137"/>
                </a:srgbClr>
              </a:outerShdw>
            </a:effectLst>
            <a:latin typeface="Agency FB" pitchFamily="34" charset="0"/>
          </a:endParaRPr>
        </a:p>
      </dgm:t>
    </dgm:pt>
    <dgm:pt modelId="{D9123619-B730-4654-8328-12EEC8708E48}" type="sibTrans" cxnId="{2FE765BB-E190-4080-BA59-BEC7783FD00A}">
      <dgm:prSet/>
      <dgm:spPr/>
      <dgm:t>
        <a:bodyPr/>
        <a:lstStyle/>
        <a:p>
          <a:endParaRPr lang="fr-FR">
            <a:effectLst>
              <a:outerShdw blurRad="38100" dist="38100" dir="2700000" algn="tl">
                <a:srgbClr val="000000">
                  <a:alpha val="43137"/>
                </a:srgbClr>
              </a:outerShdw>
            </a:effectLst>
            <a:latin typeface="Agency FB" pitchFamily="34" charset="0"/>
          </a:endParaRPr>
        </a:p>
      </dgm:t>
    </dgm:pt>
    <dgm:pt modelId="{C36FAC3F-270D-4526-A3A3-06E68AE717BB}" type="pres">
      <dgm:prSet presAssocID="{2B2618C3-B7F5-4452-808E-BC2AAF11A183}" presName="Name0" presStyleCnt="0">
        <dgm:presLayoutVars>
          <dgm:chPref val="3"/>
          <dgm:dir/>
          <dgm:animLvl val="lvl"/>
          <dgm:resizeHandles/>
        </dgm:presLayoutVars>
      </dgm:prSet>
      <dgm:spPr/>
    </dgm:pt>
    <dgm:pt modelId="{EDFF4875-F00E-476C-92D5-2D2F831568E4}" type="pres">
      <dgm:prSet presAssocID="{0B6470DB-E54D-4A26-980B-CB26E1BBC98F}" presName="horFlow" presStyleCnt="0"/>
      <dgm:spPr/>
    </dgm:pt>
    <dgm:pt modelId="{E8253E49-B50E-4305-BF48-A95D41C544A8}" type="pres">
      <dgm:prSet presAssocID="{0B6470DB-E54D-4A26-980B-CB26E1BBC98F}" presName="bigChev" presStyleLbl="node1" presStyleIdx="0" presStyleCnt="4" custScaleX="414156"/>
      <dgm:spPr/>
    </dgm:pt>
    <dgm:pt modelId="{AC8F3857-BC65-4DEA-A1C6-4BCA166CE057}" type="pres">
      <dgm:prSet presAssocID="{0B6470DB-E54D-4A26-980B-CB26E1BBC98F}" presName="vSp" presStyleCnt="0"/>
      <dgm:spPr/>
    </dgm:pt>
    <dgm:pt modelId="{C6BAFC90-BA93-464F-A6B3-7980CD31D591}" type="pres">
      <dgm:prSet presAssocID="{66BE537D-CB52-42FB-9BFD-18EEF0AFCACA}" presName="horFlow" presStyleCnt="0"/>
      <dgm:spPr/>
    </dgm:pt>
    <dgm:pt modelId="{8A3A09BF-6913-4229-BBEC-E1208B68FBA7}" type="pres">
      <dgm:prSet presAssocID="{66BE537D-CB52-42FB-9BFD-18EEF0AFCACA}" presName="bigChev" presStyleLbl="node1" presStyleIdx="1" presStyleCnt="4" custScaleX="414156"/>
      <dgm:spPr/>
    </dgm:pt>
    <dgm:pt modelId="{B87E6039-FB5F-4519-B7D4-EE894C32F2AB}" type="pres">
      <dgm:prSet presAssocID="{66BE537D-CB52-42FB-9BFD-18EEF0AFCACA}" presName="vSp" presStyleCnt="0"/>
      <dgm:spPr/>
    </dgm:pt>
    <dgm:pt modelId="{61208724-1494-434B-8366-3D081524AA0C}" type="pres">
      <dgm:prSet presAssocID="{E2EA80FA-15B5-4721-A8FE-D55C44937AB3}" presName="horFlow" presStyleCnt="0"/>
      <dgm:spPr/>
    </dgm:pt>
    <dgm:pt modelId="{CE93C928-6B2A-4190-9ABF-BC65DDB50051}" type="pres">
      <dgm:prSet presAssocID="{E2EA80FA-15B5-4721-A8FE-D55C44937AB3}" presName="bigChev" presStyleLbl="node1" presStyleIdx="2" presStyleCnt="4" custScaleX="414156"/>
      <dgm:spPr/>
    </dgm:pt>
    <dgm:pt modelId="{6C64A9F2-D4C9-4D57-AE5C-39AD8734895B}" type="pres">
      <dgm:prSet presAssocID="{E2EA80FA-15B5-4721-A8FE-D55C44937AB3}" presName="vSp" presStyleCnt="0"/>
      <dgm:spPr/>
    </dgm:pt>
    <dgm:pt modelId="{77832594-91C4-4CA6-9FED-F8CC5820E209}" type="pres">
      <dgm:prSet presAssocID="{6EBE5BC3-B329-4C22-8441-C1F102F245C2}" presName="horFlow" presStyleCnt="0"/>
      <dgm:spPr/>
    </dgm:pt>
    <dgm:pt modelId="{E17E0394-4938-4A27-B92F-4D1E6929062A}" type="pres">
      <dgm:prSet presAssocID="{6EBE5BC3-B329-4C22-8441-C1F102F245C2}" presName="bigChev" presStyleLbl="node1" presStyleIdx="3" presStyleCnt="4" custScaleX="414156"/>
      <dgm:spPr/>
    </dgm:pt>
  </dgm:ptLst>
  <dgm:cxnLst>
    <dgm:cxn modelId="{10282B0B-C0C7-48F4-A8EA-60645DB29D2D}" type="presOf" srcId="{E2EA80FA-15B5-4721-A8FE-D55C44937AB3}" destId="{CE93C928-6B2A-4190-9ABF-BC65DDB50051}" srcOrd="0" destOrd="0" presId="urn:microsoft.com/office/officeart/2005/8/layout/lProcess3"/>
    <dgm:cxn modelId="{9354AD23-EE5A-483B-8141-AC417CD923F9}" type="presOf" srcId="{0B6470DB-E54D-4A26-980B-CB26E1BBC98F}" destId="{E8253E49-B50E-4305-BF48-A95D41C544A8}" srcOrd="0" destOrd="0" presId="urn:microsoft.com/office/officeart/2005/8/layout/lProcess3"/>
    <dgm:cxn modelId="{131A3732-982F-4E12-9309-0A72D0A2830B}" type="presOf" srcId="{66BE537D-CB52-42FB-9BFD-18EEF0AFCACA}" destId="{8A3A09BF-6913-4229-BBEC-E1208B68FBA7}" srcOrd="0" destOrd="0" presId="urn:microsoft.com/office/officeart/2005/8/layout/lProcess3"/>
    <dgm:cxn modelId="{48C66156-0D55-450F-BC9B-87B52BD645CE}" srcId="{2B2618C3-B7F5-4452-808E-BC2AAF11A183}" destId="{66BE537D-CB52-42FB-9BFD-18EEF0AFCACA}" srcOrd="1" destOrd="0" parTransId="{06CB7D84-2E2E-47D1-A2F1-256D7BF27D00}" sibTransId="{5EFCEA2F-20E6-45F3-97AB-60C5E54C5EDA}"/>
    <dgm:cxn modelId="{4EDD5994-AD37-4C90-A465-039D580B21B4}" type="presOf" srcId="{2B2618C3-B7F5-4452-808E-BC2AAF11A183}" destId="{C36FAC3F-270D-4526-A3A3-06E68AE717BB}" srcOrd="0" destOrd="0" presId="urn:microsoft.com/office/officeart/2005/8/layout/lProcess3"/>
    <dgm:cxn modelId="{CEEBC29C-D856-445E-A790-38026293AC96}" srcId="{2B2618C3-B7F5-4452-808E-BC2AAF11A183}" destId="{E2EA80FA-15B5-4721-A8FE-D55C44937AB3}" srcOrd="2" destOrd="0" parTransId="{BEBF1BDB-D409-434B-805F-020C655C0C13}" sibTransId="{95627E59-1F24-4FD1-A056-19837223AC60}"/>
    <dgm:cxn modelId="{2FE765BB-E190-4080-BA59-BEC7783FD00A}" srcId="{2B2618C3-B7F5-4452-808E-BC2AAF11A183}" destId="{6EBE5BC3-B329-4C22-8441-C1F102F245C2}" srcOrd="3" destOrd="0" parTransId="{3B19684F-5D9E-4F88-97DC-C8ED3110EADC}" sibTransId="{D9123619-B730-4654-8328-12EEC8708E48}"/>
    <dgm:cxn modelId="{21F95EBF-45A3-4454-A0C1-F4CADF380AF9}" type="presOf" srcId="{6EBE5BC3-B329-4C22-8441-C1F102F245C2}" destId="{E17E0394-4938-4A27-B92F-4D1E6929062A}" srcOrd="0" destOrd="0" presId="urn:microsoft.com/office/officeart/2005/8/layout/lProcess3"/>
    <dgm:cxn modelId="{E7DCE4E6-7E77-4515-BA96-753BEF745729}" srcId="{2B2618C3-B7F5-4452-808E-BC2AAF11A183}" destId="{0B6470DB-E54D-4A26-980B-CB26E1BBC98F}" srcOrd="0" destOrd="0" parTransId="{B57B8B2F-E28C-473C-9F53-909CE261F563}" sibTransId="{79B8CD90-0708-49C7-87CE-C24CE8A51FF0}"/>
    <dgm:cxn modelId="{9730743E-93F9-451E-AC21-0CF9530C6789}" type="presParOf" srcId="{C36FAC3F-270D-4526-A3A3-06E68AE717BB}" destId="{EDFF4875-F00E-476C-92D5-2D2F831568E4}" srcOrd="0" destOrd="0" presId="urn:microsoft.com/office/officeart/2005/8/layout/lProcess3"/>
    <dgm:cxn modelId="{3ACFF8A4-48E9-4DD5-9DDD-135A12449B4A}" type="presParOf" srcId="{EDFF4875-F00E-476C-92D5-2D2F831568E4}" destId="{E8253E49-B50E-4305-BF48-A95D41C544A8}" srcOrd="0" destOrd="0" presId="urn:microsoft.com/office/officeart/2005/8/layout/lProcess3"/>
    <dgm:cxn modelId="{A0B7628E-7D63-4805-B21A-D7457936BADA}" type="presParOf" srcId="{C36FAC3F-270D-4526-A3A3-06E68AE717BB}" destId="{AC8F3857-BC65-4DEA-A1C6-4BCA166CE057}" srcOrd="1" destOrd="0" presId="urn:microsoft.com/office/officeart/2005/8/layout/lProcess3"/>
    <dgm:cxn modelId="{BDD3B37D-2E78-4E31-8B75-EEAF92F85E9D}" type="presParOf" srcId="{C36FAC3F-270D-4526-A3A3-06E68AE717BB}" destId="{C6BAFC90-BA93-464F-A6B3-7980CD31D591}" srcOrd="2" destOrd="0" presId="urn:microsoft.com/office/officeart/2005/8/layout/lProcess3"/>
    <dgm:cxn modelId="{97CB35C8-E0FA-40C4-97FB-6479926589F3}" type="presParOf" srcId="{C6BAFC90-BA93-464F-A6B3-7980CD31D591}" destId="{8A3A09BF-6913-4229-BBEC-E1208B68FBA7}" srcOrd="0" destOrd="0" presId="urn:microsoft.com/office/officeart/2005/8/layout/lProcess3"/>
    <dgm:cxn modelId="{4A40537D-C696-40A8-B5FB-C924610BD8C5}" type="presParOf" srcId="{C36FAC3F-270D-4526-A3A3-06E68AE717BB}" destId="{B87E6039-FB5F-4519-B7D4-EE894C32F2AB}" srcOrd="3" destOrd="0" presId="urn:microsoft.com/office/officeart/2005/8/layout/lProcess3"/>
    <dgm:cxn modelId="{98FA15B9-42F4-433F-97CC-9BDAE1CD0616}" type="presParOf" srcId="{C36FAC3F-270D-4526-A3A3-06E68AE717BB}" destId="{61208724-1494-434B-8366-3D081524AA0C}" srcOrd="4" destOrd="0" presId="urn:microsoft.com/office/officeart/2005/8/layout/lProcess3"/>
    <dgm:cxn modelId="{EC7B1554-00EC-4E9D-8D49-0928B35EE322}" type="presParOf" srcId="{61208724-1494-434B-8366-3D081524AA0C}" destId="{CE93C928-6B2A-4190-9ABF-BC65DDB50051}" srcOrd="0" destOrd="0" presId="urn:microsoft.com/office/officeart/2005/8/layout/lProcess3"/>
    <dgm:cxn modelId="{CAD434C4-354B-489E-B3A0-4F4ED3970709}" type="presParOf" srcId="{C36FAC3F-270D-4526-A3A3-06E68AE717BB}" destId="{6C64A9F2-D4C9-4D57-AE5C-39AD8734895B}" srcOrd="5" destOrd="0" presId="urn:microsoft.com/office/officeart/2005/8/layout/lProcess3"/>
    <dgm:cxn modelId="{BC5553F3-5EE1-4C08-8F58-E43C90DD5CF7}" type="presParOf" srcId="{C36FAC3F-270D-4526-A3A3-06E68AE717BB}" destId="{77832594-91C4-4CA6-9FED-F8CC5820E209}" srcOrd="6" destOrd="0" presId="urn:microsoft.com/office/officeart/2005/8/layout/lProcess3"/>
    <dgm:cxn modelId="{0BB34481-DFE8-478C-8EF2-929E4185E5E9}" type="presParOf" srcId="{77832594-91C4-4CA6-9FED-F8CC5820E209}" destId="{E17E0394-4938-4A27-B92F-4D1E6929062A}" srcOrd="0" destOrd="0" presId="urn:microsoft.com/office/officeart/2005/8/layout/l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6F06E5-218A-4ED5-AC3C-30636836E586}" type="doc">
      <dgm:prSet loTypeId="urn:microsoft.com/office/officeart/2005/8/layout/arrow2" loCatId="process" qsTypeId="urn:microsoft.com/office/officeart/2005/8/quickstyle/3d3" qsCatId="3D" csTypeId="urn:microsoft.com/office/officeart/2005/8/colors/accent3_4" csCatId="accent3" phldr="1"/>
      <dgm:spPr/>
    </dgm:pt>
    <dgm:pt modelId="{B4C65CB7-E234-47D2-B982-7698610275B4}">
      <dgm:prSet phldrT="[Texte]" custT="1"/>
      <dgm:spPr/>
      <dgm:t>
        <a:bodyPr/>
        <a:lstStyle/>
        <a:p>
          <a:pPr algn="ctr"/>
          <a:r>
            <a:rPr lang="fr-FR" sz="1800" b="1" dirty="0"/>
            <a:t>Politique sanitaire (objectif et priorités)</a:t>
          </a:r>
        </a:p>
      </dgm:t>
    </dgm:pt>
    <dgm:pt modelId="{E1B8A197-30D8-4A30-AEE1-C928947028D0}" type="parTrans" cxnId="{240D0843-7D35-44E6-A313-B89569F44EAC}">
      <dgm:prSet/>
      <dgm:spPr/>
      <dgm:t>
        <a:bodyPr/>
        <a:lstStyle/>
        <a:p>
          <a:endParaRPr lang="fr-FR"/>
        </a:p>
      </dgm:t>
    </dgm:pt>
    <dgm:pt modelId="{A1D0393D-5D5D-4A92-978A-128D035F0CB3}" type="sibTrans" cxnId="{240D0843-7D35-44E6-A313-B89569F44EAC}">
      <dgm:prSet/>
      <dgm:spPr/>
      <dgm:t>
        <a:bodyPr/>
        <a:lstStyle/>
        <a:p>
          <a:endParaRPr lang="fr-FR"/>
        </a:p>
      </dgm:t>
    </dgm:pt>
    <dgm:pt modelId="{1975A1F9-6BDD-438D-8481-DF0D78E28C5F}">
      <dgm:prSet phldrT="[Texte]" custT="1"/>
      <dgm:spPr/>
      <dgm:t>
        <a:bodyPr/>
        <a:lstStyle/>
        <a:p>
          <a:r>
            <a:rPr lang="fr-FR" sz="1800" b="1" dirty="0"/>
            <a:t>Élaboration de réglementation (niveau de risque acceptable ?)</a:t>
          </a:r>
        </a:p>
      </dgm:t>
    </dgm:pt>
    <dgm:pt modelId="{1E6FCCA2-B98E-4544-8FC7-05A01F421799}" type="parTrans" cxnId="{B67782AF-AA6D-4972-88E4-5132658A001A}">
      <dgm:prSet/>
      <dgm:spPr/>
      <dgm:t>
        <a:bodyPr/>
        <a:lstStyle/>
        <a:p>
          <a:endParaRPr lang="fr-FR"/>
        </a:p>
      </dgm:t>
    </dgm:pt>
    <dgm:pt modelId="{4369D732-A711-4DDA-ADA6-3D87F7B2935A}" type="sibTrans" cxnId="{B67782AF-AA6D-4972-88E4-5132658A001A}">
      <dgm:prSet/>
      <dgm:spPr/>
      <dgm:t>
        <a:bodyPr/>
        <a:lstStyle/>
        <a:p>
          <a:endParaRPr lang="fr-FR"/>
        </a:p>
      </dgm:t>
    </dgm:pt>
    <dgm:pt modelId="{E2BA9A48-0F9F-4D61-9E9F-752106D2B96A}">
      <dgm:prSet phldrT="[Texte]" custT="1"/>
      <dgm:spPr/>
      <dgm:t>
        <a:bodyPr/>
        <a:lstStyle/>
        <a:p>
          <a:r>
            <a:rPr lang="fr-FR" sz="1800" b="1" dirty="0"/>
            <a:t>Construire le Plan de </a:t>
          </a:r>
        </a:p>
        <a:p>
          <a:r>
            <a:rPr lang="fr-FR" sz="1800" b="1" dirty="0"/>
            <a:t>Contrôle (programme)</a:t>
          </a:r>
        </a:p>
      </dgm:t>
    </dgm:pt>
    <dgm:pt modelId="{A08249BE-6023-4A5C-8A95-FB2C805DB2B7}" type="parTrans" cxnId="{C4550ADB-9A4B-4A09-B6A9-BC6D1BBE02DF}">
      <dgm:prSet/>
      <dgm:spPr/>
      <dgm:t>
        <a:bodyPr/>
        <a:lstStyle/>
        <a:p>
          <a:endParaRPr lang="fr-FR"/>
        </a:p>
      </dgm:t>
    </dgm:pt>
    <dgm:pt modelId="{2CECDB33-93AA-4EB6-9D26-1FED783B086B}" type="sibTrans" cxnId="{C4550ADB-9A4B-4A09-B6A9-BC6D1BBE02DF}">
      <dgm:prSet/>
      <dgm:spPr/>
      <dgm:t>
        <a:bodyPr/>
        <a:lstStyle/>
        <a:p>
          <a:endParaRPr lang="fr-FR"/>
        </a:p>
      </dgm:t>
    </dgm:pt>
    <dgm:pt modelId="{F440B471-940C-4C72-B6E5-3398E4F2AEF7}" type="pres">
      <dgm:prSet presAssocID="{9B6F06E5-218A-4ED5-AC3C-30636836E586}" presName="arrowDiagram" presStyleCnt="0">
        <dgm:presLayoutVars>
          <dgm:chMax val="5"/>
          <dgm:dir/>
          <dgm:resizeHandles val="exact"/>
        </dgm:presLayoutVars>
      </dgm:prSet>
      <dgm:spPr/>
    </dgm:pt>
    <dgm:pt modelId="{B043D25A-55D1-4773-BBAD-A513ECE77C80}" type="pres">
      <dgm:prSet presAssocID="{9B6F06E5-218A-4ED5-AC3C-30636836E586}" presName="arrow" presStyleLbl="bgShp" presStyleIdx="0" presStyleCnt="1" custScaleY="102000"/>
      <dgm:spPr/>
    </dgm:pt>
    <dgm:pt modelId="{322046C4-5330-4797-8E41-C690EAC203CD}" type="pres">
      <dgm:prSet presAssocID="{9B6F06E5-218A-4ED5-AC3C-30636836E586}" presName="arrowDiagram3" presStyleCnt="0"/>
      <dgm:spPr/>
    </dgm:pt>
    <dgm:pt modelId="{645E39E1-FCB7-4807-84BE-0986188D3ABB}" type="pres">
      <dgm:prSet presAssocID="{B4C65CB7-E234-47D2-B982-7698610275B4}" presName="bullet3a" presStyleLbl="node1" presStyleIdx="0" presStyleCnt="3"/>
      <dgm:spPr/>
    </dgm:pt>
    <dgm:pt modelId="{4062D8B9-7D61-421D-BD55-A3933ADA9139}" type="pres">
      <dgm:prSet presAssocID="{B4C65CB7-E234-47D2-B982-7698610275B4}" presName="textBox3a" presStyleLbl="revTx" presStyleIdx="0" presStyleCnt="3" custScaleX="164657" custScaleY="46457" custLinFactNeighborX="13409" custLinFactNeighborY="7434">
        <dgm:presLayoutVars>
          <dgm:bulletEnabled val="1"/>
        </dgm:presLayoutVars>
      </dgm:prSet>
      <dgm:spPr/>
    </dgm:pt>
    <dgm:pt modelId="{5C31AC46-B679-4187-9E58-51DFF64E4727}" type="pres">
      <dgm:prSet presAssocID="{1975A1F9-6BDD-438D-8481-DF0D78E28C5F}" presName="bullet3b" presStyleLbl="node1" presStyleIdx="1" presStyleCnt="3"/>
      <dgm:spPr/>
    </dgm:pt>
    <dgm:pt modelId="{60831E44-B6E5-47BE-8056-D7612EE49344}" type="pres">
      <dgm:prSet presAssocID="{1975A1F9-6BDD-438D-8481-DF0D78E28C5F}" presName="textBox3b" presStyleLbl="revTx" presStyleIdx="1" presStyleCnt="3" custScaleX="227596" custScaleY="28507" custLinFactX="-5613" custLinFactY="-172" custLinFactNeighborX="-100000" custLinFactNeighborY="-100000">
        <dgm:presLayoutVars>
          <dgm:bulletEnabled val="1"/>
        </dgm:presLayoutVars>
      </dgm:prSet>
      <dgm:spPr/>
    </dgm:pt>
    <dgm:pt modelId="{F884F7FA-4E23-4C4A-B29E-4CB6485DED24}" type="pres">
      <dgm:prSet presAssocID="{E2BA9A48-0F9F-4D61-9E9F-752106D2B96A}" presName="bullet3c" presStyleLbl="node1" presStyleIdx="2" presStyleCnt="3"/>
      <dgm:spPr/>
    </dgm:pt>
    <dgm:pt modelId="{3CA1FA0D-B327-420C-8454-731B8669F1C6}" type="pres">
      <dgm:prSet presAssocID="{E2BA9A48-0F9F-4D61-9E9F-752106D2B96A}" presName="textBox3c" presStyleLbl="revTx" presStyleIdx="2" presStyleCnt="3" custScaleX="181695" custScaleY="26917" custLinFactNeighborX="6831" custLinFactNeighborY="-7162">
        <dgm:presLayoutVars>
          <dgm:bulletEnabled val="1"/>
        </dgm:presLayoutVars>
      </dgm:prSet>
      <dgm:spPr/>
    </dgm:pt>
  </dgm:ptLst>
  <dgm:cxnLst>
    <dgm:cxn modelId="{9A1D7037-6F43-47B6-854E-DE431B3E3CBC}" type="presOf" srcId="{9B6F06E5-218A-4ED5-AC3C-30636836E586}" destId="{F440B471-940C-4C72-B6E5-3398E4F2AEF7}" srcOrd="0" destOrd="0" presId="urn:microsoft.com/office/officeart/2005/8/layout/arrow2"/>
    <dgm:cxn modelId="{240D0843-7D35-44E6-A313-B89569F44EAC}" srcId="{9B6F06E5-218A-4ED5-AC3C-30636836E586}" destId="{B4C65CB7-E234-47D2-B982-7698610275B4}" srcOrd="0" destOrd="0" parTransId="{E1B8A197-30D8-4A30-AEE1-C928947028D0}" sibTransId="{A1D0393D-5D5D-4A92-978A-128D035F0CB3}"/>
    <dgm:cxn modelId="{9F7E7855-177D-4830-A1CD-F0812E582916}" type="presOf" srcId="{E2BA9A48-0F9F-4D61-9E9F-752106D2B96A}" destId="{3CA1FA0D-B327-420C-8454-731B8669F1C6}" srcOrd="0" destOrd="0" presId="urn:microsoft.com/office/officeart/2005/8/layout/arrow2"/>
    <dgm:cxn modelId="{2C84D681-8E93-4B72-B8DA-43C05CF97406}" type="presOf" srcId="{B4C65CB7-E234-47D2-B982-7698610275B4}" destId="{4062D8B9-7D61-421D-BD55-A3933ADA9139}" srcOrd="0" destOrd="0" presId="urn:microsoft.com/office/officeart/2005/8/layout/arrow2"/>
    <dgm:cxn modelId="{B67782AF-AA6D-4972-88E4-5132658A001A}" srcId="{9B6F06E5-218A-4ED5-AC3C-30636836E586}" destId="{1975A1F9-6BDD-438D-8481-DF0D78E28C5F}" srcOrd="1" destOrd="0" parTransId="{1E6FCCA2-B98E-4544-8FC7-05A01F421799}" sibTransId="{4369D732-A711-4DDA-ADA6-3D87F7B2935A}"/>
    <dgm:cxn modelId="{C4550ADB-9A4B-4A09-B6A9-BC6D1BBE02DF}" srcId="{9B6F06E5-218A-4ED5-AC3C-30636836E586}" destId="{E2BA9A48-0F9F-4D61-9E9F-752106D2B96A}" srcOrd="2" destOrd="0" parTransId="{A08249BE-6023-4A5C-8A95-FB2C805DB2B7}" sibTransId="{2CECDB33-93AA-4EB6-9D26-1FED783B086B}"/>
    <dgm:cxn modelId="{9F7857F4-26B3-4D45-BC7B-D29E1766B85E}" type="presOf" srcId="{1975A1F9-6BDD-438D-8481-DF0D78E28C5F}" destId="{60831E44-B6E5-47BE-8056-D7612EE49344}" srcOrd="0" destOrd="0" presId="urn:microsoft.com/office/officeart/2005/8/layout/arrow2"/>
    <dgm:cxn modelId="{4628D5BC-D2AA-4C7B-B47C-D2C8E266A28D}" type="presParOf" srcId="{F440B471-940C-4C72-B6E5-3398E4F2AEF7}" destId="{B043D25A-55D1-4773-BBAD-A513ECE77C80}" srcOrd="0" destOrd="0" presId="urn:microsoft.com/office/officeart/2005/8/layout/arrow2"/>
    <dgm:cxn modelId="{3D80483F-9F66-46A4-9931-EB422572CAB8}" type="presParOf" srcId="{F440B471-940C-4C72-B6E5-3398E4F2AEF7}" destId="{322046C4-5330-4797-8E41-C690EAC203CD}" srcOrd="1" destOrd="0" presId="urn:microsoft.com/office/officeart/2005/8/layout/arrow2"/>
    <dgm:cxn modelId="{F87EFD8B-5282-4677-9DFF-A6959BA23392}" type="presParOf" srcId="{322046C4-5330-4797-8E41-C690EAC203CD}" destId="{645E39E1-FCB7-4807-84BE-0986188D3ABB}" srcOrd="0" destOrd="0" presId="urn:microsoft.com/office/officeart/2005/8/layout/arrow2"/>
    <dgm:cxn modelId="{4ADF8C63-22C8-4751-9EC6-0E8A79B3C4E1}" type="presParOf" srcId="{322046C4-5330-4797-8E41-C690EAC203CD}" destId="{4062D8B9-7D61-421D-BD55-A3933ADA9139}" srcOrd="1" destOrd="0" presId="urn:microsoft.com/office/officeart/2005/8/layout/arrow2"/>
    <dgm:cxn modelId="{EA31DF7B-667E-4C86-A68A-03240654205A}" type="presParOf" srcId="{322046C4-5330-4797-8E41-C690EAC203CD}" destId="{5C31AC46-B679-4187-9E58-51DFF64E4727}" srcOrd="2" destOrd="0" presId="urn:microsoft.com/office/officeart/2005/8/layout/arrow2"/>
    <dgm:cxn modelId="{5A94D72B-9CE4-4C35-AC76-96433FCF67E8}" type="presParOf" srcId="{322046C4-5330-4797-8E41-C690EAC203CD}" destId="{60831E44-B6E5-47BE-8056-D7612EE49344}" srcOrd="3" destOrd="0" presId="urn:microsoft.com/office/officeart/2005/8/layout/arrow2"/>
    <dgm:cxn modelId="{FF2818AE-B81A-4810-92A6-5964F21458EE}" type="presParOf" srcId="{322046C4-5330-4797-8E41-C690EAC203CD}" destId="{F884F7FA-4E23-4C4A-B29E-4CB6485DED24}" srcOrd="4" destOrd="0" presId="urn:microsoft.com/office/officeart/2005/8/layout/arrow2"/>
    <dgm:cxn modelId="{C02FED81-B1CB-4802-B70A-5EC44830361E}" type="presParOf" srcId="{322046C4-5330-4797-8E41-C690EAC203CD}" destId="{3CA1FA0D-B327-420C-8454-731B8669F1C6}"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B6F06E5-218A-4ED5-AC3C-30636836E586}" type="doc">
      <dgm:prSet loTypeId="urn:microsoft.com/office/officeart/2005/8/layout/arrow2" loCatId="process" qsTypeId="urn:microsoft.com/office/officeart/2005/8/quickstyle/3d3" qsCatId="3D" csTypeId="urn:microsoft.com/office/officeart/2005/8/colors/accent3_4" csCatId="accent3" phldr="1"/>
      <dgm:spPr/>
    </dgm:pt>
    <dgm:pt modelId="{B4C65CB7-E234-47D2-B982-7698610275B4}">
      <dgm:prSet phldrT="[Texte]" custT="1"/>
      <dgm:spPr/>
      <dgm:t>
        <a:bodyPr/>
        <a:lstStyle/>
        <a:p>
          <a:r>
            <a:rPr lang="fr-FR" sz="1800" b="1" dirty="0"/>
            <a:t>Approche globale et intégrée</a:t>
          </a:r>
        </a:p>
      </dgm:t>
    </dgm:pt>
    <dgm:pt modelId="{E1B8A197-30D8-4A30-AEE1-C928947028D0}" type="parTrans" cxnId="{240D0843-7D35-44E6-A313-B89569F44EAC}">
      <dgm:prSet/>
      <dgm:spPr/>
      <dgm:t>
        <a:bodyPr/>
        <a:lstStyle/>
        <a:p>
          <a:endParaRPr lang="fr-FR"/>
        </a:p>
      </dgm:t>
    </dgm:pt>
    <dgm:pt modelId="{A1D0393D-5D5D-4A92-978A-128D035F0CB3}" type="sibTrans" cxnId="{240D0843-7D35-44E6-A313-B89569F44EAC}">
      <dgm:prSet/>
      <dgm:spPr/>
      <dgm:t>
        <a:bodyPr/>
        <a:lstStyle/>
        <a:p>
          <a:endParaRPr lang="fr-FR"/>
        </a:p>
      </dgm:t>
    </dgm:pt>
    <dgm:pt modelId="{1975A1F9-6BDD-438D-8481-DF0D78E28C5F}">
      <dgm:prSet phldrT="[Texte]" custT="1"/>
      <dgm:spPr/>
      <dgm:t>
        <a:bodyPr/>
        <a:lstStyle/>
        <a:p>
          <a:r>
            <a:rPr lang="fr-FR" sz="1800" b="1" dirty="0"/>
            <a:t>Mesures de maitrise</a:t>
          </a:r>
        </a:p>
      </dgm:t>
    </dgm:pt>
    <dgm:pt modelId="{1E6FCCA2-B98E-4544-8FC7-05A01F421799}" type="parTrans" cxnId="{B67782AF-AA6D-4972-88E4-5132658A001A}">
      <dgm:prSet/>
      <dgm:spPr/>
      <dgm:t>
        <a:bodyPr/>
        <a:lstStyle/>
        <a:p>
          <a:endParaRPr lang="fr-FR"/>
        </a:p>
      </dgm:t>
    </dgm:pt>
    <dgm:pt modelId="{4369D732-A711-4DDA-ADA6-3D87F7B2935A}" type="sibTrans" cxnId="{B67782AF-AA6D-4972-88E4-5132658A001A}">
      <dgm:prSet/>
      <dgm:spPr/>
      <dgm:t>
        <a:bodyPr/>
        <a:lstStyle/>
        <a:p>
          <a:endParaRPr lang="fr-FR"/>
        </a:p>
      </dgm:t>
    </dgm:pt>
    <dgm:pt modelId="{E2BA9A48-0F9F-4D61-9E9F-752106D2B96A}">
      <dgm:prSet phldrT="[Texte]" custT="1"/>
      <dgm:spPr/>
      <dgm:t>
        <a:bodyPr/>
        <a:lstStyle/>
        <a:p>
          <a:pPr algn="ctr"/>
          <a:r>
            <a:rPr lang="fr-FR" sz="1800" b="1" dirty="0"/>
            <a:t>Autocontrôle efficace</a:t>
          </a:r>
        </a:p>
      </dgm:t>
    </dgm:pt>
    <dgm:pt modelId="{A08249BE-6023-4A5C-8A95-FB2C805DB2B7}" type="parTrans" cxnId="{C4550ADB-9A4B-4A09-B6A9-BC6D1BBE02DF}">
      <dgm:prSet/>
      <dgm:spPr/>
      <dgm:t>
        <a:bodyPr/>
        <a:lstStyle/>
        <a:p>
          <a:endParaRPr lang="fr-FR"/>
        </a:p>
      </dgm:t>
    </dgm:pt>
    <dgm:pt modelId="{2CECDB33-93AA-4EB6-9D26-1FED783B086B}" type="sibTrans" cxnId="{C4550ADB-9A4B-4A09-B6A9-BC6D1BBE02DF}">
      <dgm:prSet/>
      <dgm:spPr/>
      <dgm:t>
        <a:bodyPr/>
        <a:lstStyle/>
        <a:p>
          <a:endParaRPr lang="fr-FR"/>
        </a:p>
      </dgm:t>
    </dgm:pt>
    <dgm:pt modelId="{F440B471-940C-4C72-B6E5-3398E4F2AEF7}" type="pres">
      <dgm:prSet presAssocID="{9B6F06E5-218A-4ED5-AC3C-30636836E586}" presName="arrowDiagram" presStyleCnt="0">
        <dgm:presLayoutVars>
          <dgm:chMax val="5"/>
          <dgm:dir/>
          <dgm:resizeHandles val="exact"/>
        </dgm:presLayoutVars>
      </dgm:prSet>
      <dgm:spPr/>
    </dgm:pt>
    <dgm:pt modelId="{B043D25A-55D1-4773-BBAD-A513ECE77C80}" type="pres">
      <dgm:prSet presAssocID="{9B6F06E5-218A-4ED5-AC3C-30636836E586}" presName="arrow" presStyleLbl="bgShp" presStyleIdx="0" presStyleCnt="1" custScaleY="102000"/>
      <dgm:spPr/>
    </dgm:pt>
    <dgm:pt modelId="{322046C4-5330-4797-8E41-C690EAC203CD}" type="pres">
      <dgm:prSet presAssocID="{9B6F06E5-218A-4ED5-AC3C-30636836E586}" presName="arrowDiagram3" presStyleCnt="0"/>
      <dgm:spPr/>
    </dgm:pt>
    <dgm:pt modelId="{645E39E1-FCB7-4807-84BE-0986188D3ABB}" type="pres">
      <dgm:prSet presAssocID="{B4C65CB7-E234-47D2-B982-7698610275B4}" presName="bullet3a" presStyleLbl="node1" presStyleIdx="0" presStyleCnt="3"/>
      <dgm:spPr/>
    </dgm:pt>
    <dgm:pt modelId="{4062D8B9-7D61-421D-BD55-A3933ADA9139}" type="pres">
      <dgm:prSet presAssocID="{B4C65CB7-E234-47D2-B982-7698610275B4}" presName="textBox3a" presStyleLbl="revTx" presStyleIdx="0" presStyleCnt="3" custScaleX="172396" custScaleY="15161" custLinFactNeighborX="51214" custLinFactNeighborY="-17201">
        <dgm:presLayoutVars>
          <dgm:bulletEnabled val="1"/>
        </dgm:presLayoutVars>
      </dgm:prSet>
      <dgm:spPr/>
    </dgm:pt>
    <dgm:pt modelId="{5C31AC46-B679-4187-9E58-51DFF64E4727}" type="pres">
      <dgm:prSet presAssocID="{1975A1F9-6BDD-438D-8481-DF0D78E28C5F}" presName="bullet3b" presStyleLbl="node1" presStyleIdx="1" presStyleCnt="3"/>
      <dgm:spPr/>
    </dgm:pt>
    <dgm:pt modelId="{60831E44-B6E5-47BE-8056-D7612EE49344}" type="pres">
      <dgm:prSet presAssocID="{1975A1F9-6BDD-438D-8481-DF0D78E28C5F}" presName="textBox3b" presStyleLbl="revTx" presStyleIdx="1" presStyleCnt="3" custScaleX="129185" custScaleY="15404" custLinFactX="-4957" custLinFactNeighborX="-100000" custLinFactNeighborY="-71939">
        <dgm:presLayoutVars>
          <dgm:bulletEnabled val="1"/>
        </dgm:presLayoutVars>
      </dgm:prSet>
      <dgm:spPr/>
    </dgm:pt>
    <dgm:pt modelId="{F884F7FA-4E23-4C4A-B29E-4CB6485DED24}" type="pres">
      <dgm:prSet presAssocID="{E2BA9A48-0F9F-4D61-9E9F-752106D2B96A}" presName="bullet3c" presStyleLbl="node1" presStyleIdx="2" presStyleCnt="3"/>
      <dgm:spPr/>
    </dgm:pt>
    <dgm:pt modelId="{3CA1FA0D-B327-420C-8454-731B8669F1C6}" type="pres">
      <dgm:prSet presAssocID="{E2BA9A48-0F9F-4D61-9E9F-752106D2B96A}" presName="textBox3c" presStyleLbl="revTx" presStyleIdx="2" presStyleCnt="3" custScaleX="155910" custScaleY="23672" custLinFactNeighborX="-40063" custLinFactNeighborY="-13953">
        <dgm:presLayoutVars>
          <dgm:bulletEnabled val="1"/>
        </dgm:presLayoutVars>
      </dgm:prSet>
      <dgm:spPr/>
    </dgm:pt>
  </dgm:ptLst>
  <dgm:cxnLst>
    <dgm:cxn modelId="{240D0843-7D35-44E6-A313-B89569F44EAC}" srcId="{9B6F06E5-218A-4ED5-AC3C-30636836E586}" destId="{B4C65CB7-E234-47D2-B982-7698610275B4}" srcOrd="0" destOrd="0" parTransId="{E1B8A197-30D8-4A30-AEE1-C928947028D0}" sibTransId="{A1D0393D-5D5D-4A92-978A-128D035F0CB3}"/>
    <dgm:cxn modelId="{E400F16F-5B31-4C18-88F4-AD493A8044C8}" type="presOf" srcId="{E2BA9A48-0F9F-4D61-9E9F-752106D2B96A}" destId="{3CA1FA0D-B327-420C-8454-731B8669F1C6}" srcOrd="0" destOrd="0" presId="urn:microsoft.com/office/officeart/2005/8/layout/arrow2"/>
    <dgm:cxn modelId="{1769D980-268D-4BAD-87B7-8B150DBDBA8C}" type="presOf" srcId="{1975A1F9-6BDD-438D-8481-DF0D78E28C5F}" destId="{60831E44-B6E5-47BE-8056-D7612EE49344}" srcOrd="0" destOrd="0" presId="urn:microsoft.com/office/officeart/2005/8/layout/arrow2"/>
    <dgm:cxn modelId="{B67782AF-AA6D-4972-88E4-5132658A001A}" srcId="{9B6F06E5-218A-4ED5-AC3C-30636836E586}" destId="{1975A1F9-6BDD-438D-8481-DF0D78E28C5F}" srcOrd="1" destOrd="0" parTransId="{1E6FCCA2-B98E-4544-8FC7-05A01F421799}" sibTransId="{4369D732-A711-4DDA-ADA6-3D87F7B2935A}"/>
    <dgm:cxn modelId="{C4550ADB-9A4B-4A09-B6A9-BC6D1BBE02DF}" srcId="{9B6F06E5-218A-4ED5-AC3C-30636836E586}" destId="{E2BA9A48-0F9F-4D61-9E9F-752106D2B96A}" srcOrd="2" destOrd="0" parTransId="{A08249BE-6023-4A5C-8A95-FB2C805DB2B7}" sibTransId="{2CECDB33-93AA-4EB6-9D26-1FED783B086B}"/>
    <dgm:cxn modelId="{7AC858DC-BE7F-4F9A-AFDA-6AB04645853B}" type="presOf" srcId="{9B6F06E5-218A-4ED5-AC3C-30636836E586}" destId="{F440B471-940C-4C72-B6E5-3398E4F2AEF7}" srcOrd="0" destOrd="0" presId="urn:microsoft.com/office/officeart/2005/8/layout/arrow2"/>
    <dgm:cxn modelId="{38DA5CEB-80FA-4726-9B29-E071F2E5DC6C}" type="presOf" srcId="{B4C65CB7-E234-47D2-B982-7698610275B4}" destId="{4062D8B9-7D61-421D-BD55-A3933ADA9139}" srcOrd="0" destOrd="0" presId="urn:microsoft.com/office/officeart/2005/8/layout/arrow2"/>
    <dgm:cxn modelId="{E7089B4C-8AFE-42BB-B82B-56D4B8CDC236}" type="presParOf" srcId="{F440B471-940C-4C72-B6E5-3398E4F2AEF7}" destId="{B043D25A-55D1-4773-BBAD-A513ECE77C80}" srcOrd="0" destOrd="0" presId="urn:microsoft.com/office/officeart/2005/8/layout/arrow2"/>
    <dgm:cxn modelId="{C3FACA46-2463-4307-A133-F0514CBB98AC}" type="presParOf" srcId="{F440B471-940C-4C72-B6E5-3398E4F2AEF7}" destId="{322046C4-5330-4797-8E41-C690EAC203CD}" srcOrd="1" destOrd="0" presId="urn:microsoft.com/office/officeart/2005/8/layout/arrow2"/>
    <dgm:cxn modelId="{F2791955-3FA6-4876-A7E3-5AA030469F85}" type="presParOf" srcId="{322046C4-5330-4797-8E41-C690EAC203CD}" destId="{645E39E1-FCB7-4807-84BE-0986188D3ABB}" srcOrd="0" destOrd="0" presId="urn:microsoft.com/office/officeart/2005/8/layout/arrow2"/>
    <dgm:cxn modelId="{610BD652-8B57-4896-9A67-5323AB6C8C38}" type="presParOf" srcId="{322046C4-5330-4797-8E41-C690EAC203CD}" destId="{4062D8B9-7D61-421D-BD55-A3933ADA9139}" srcOrd="1" destOrd="0" presId="urn:microsoft.com/office/officeart/2005/8/layout/arrow2"/>
    <dgm:cxn modelId="{8A844A6F-EE87-4A73-AB21-E8DF949E550F}" type="presParOf" srcId="{322046C4-5330-4797-8E41-C690EAC203CD}" destId="{5C31AC46-B679-4187-9E58-51DFF64E4727}" srcOrd="2" destOrd="0" presId="urn:microsoft.com/office/officeart/2005/8/layout/arrow2"/>
    <dgm:cxn modelId="{46D6ED68-4B83-4111-AF43-C5A49F600B34}" type="presParOf" srcId="{322046C4-5330-4797-8E41-C690EAC203CD}" destId="{60831E44-B6E5-47BE-8056-D7612EE49344}" srcOrd="3" destOrd="0" presId="urn:microsoft.com/office/officeart/2005/8/layout/arrow2"/>
    <dgm:cxn modelId="{2DE296EA-2C1A-4DCE-8D07-0B1E9DE6429C}" type="presParOf" srcId="{322046C4-5330-4797-8E41-C690EAC203CD}" destId="{F884F7FA-4E23-4C4A-B29E-4CB6485DED24}" srcOrd="4" destOrd="0" presId="urn:microsoft.com/office/officeart/2005/8/layout/arrow2"/>
    <dgm:cxn modelId="{B6D3E220-8BAD-4AD9-80FE-2983D1477044}" type="presParOf" srcId="{322046C4-5330-4797-8E41-C690EAC203CD}" destId="{3CA1FA0D-B327-420C-8454-731B8669F1C6}"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EA452D0-5366-4A2A-BE5A-9C5D51735F30}"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fr-FR"/>
        </a:p>
      </dgm:t>
    </dgm:pt>
    <dgm:pt modelId="{FA1E076C-B4D6-4719-8555-59772EBADB80}">
      <dgm:prSet phldrT="[Texte]" custT="1"/>
      <dgm:spPr/>
      <dgm:t>
        <a:bodyPr/>
        <a:lstStyle/>
        <a:p>
          <a:r>
            <a:rPr lang="fr-FR" sz="2400" dirty="0"/>
            <a:t>Des dispositifs et/ou installations adéquats doivent être prévus pour l’entreposage et l’élimination  des déchets (solides ou liquides)</a:t>
          </a:r>
        </a:p>
      </dgm:t>
    </dgm:pt>
    <dgm:pt modelId="{CC1B5DD2-DE0A-4783-B466-C45E9E376147}" type="parTrans" cxnId="{D5CF51F5-00EA-44F2-968C-40C555705EF8}">
      <dgm:prSet/>
      <dgm:spPr/>
      <dgm:t>
        <a:bodyPr/>
        <a:lstStyle/>
        <a:p>
          <a:endParaRPr lang="fr-FR"/>
        </a:p>
      </dgm:t>
    </dgm:pt>
    <dgm:pt modelId="{25C1EF6D-2654-4A06-B484-E5529F75CB39}" type="sibTrans" cxnId="{D5CF51F5-00EA-44F2-968C-40C555705EF8}">
      <dgm:prSet/>
      <dgm:spPr/>
      <dgm:t>
        <a:bodyPr/>
        <a:lstStyle/>
        <a:p>
          <a:endParaRPr lang="fr-FR"/>
        </a:p>
      </dgm:t>
    </dgm:pt>
    <dgm:pt modelId="{C3B5D370-8CF4-4025-951C-03D0F52CA1BD}">
      <dgm:prSet phldrT="[Texte]" custT="1"/>
      <dgm:spPr/>
      <dgm:t>
        <a:bodyPr/>
        <a:lstStyle/>
        <a:p>
          <a:r>
            <a:rPr lang="fr-FR" sz="2000" b="1" dirty="0"/>
            <a:t>Ces dispositifs et/ou installations doivent être  conçus et construits de manière à éviter tout risque de contamination des denrées alimentaires ou des réseaux d’alimentation en eau potable</a:t>
          </a:r>
        </a:p>
      </dgm:t>
    </dgm:pt>
    <dgm:pt modelId="{7E45CC9E-52F6-44C2-A11C-9224FAB02FF0}" type="parTrans" cxnId="{34E81D55-01A2-4760-A9B9-3E143D2C1B06}">
      <dgm:prSet/>
      <dgm:spPr/>
      <dgm:t>
        <a:bodyPr/>
        <a:lstStyle/>
        <a:p>
          <a:endParaRPr lang="fr-FR"/>
        </a:p>
      </dgm:t>
    </dgm:pt>
    <dgm:pt modelId="{3E6AA475-CDDC-4EE3-93AA-CCE1C1B5A3C0}" type="sibTrans" cxnId="{34E81D55-01A2-4760-A9B9-3E143D2C1B06}">
      <dgm:prSet/>
      <dgm:spPr/>
      <dgm:t>
        <a:bodyPr/>
        <a:lstStyle/>
        <a:p>
          <a:endParaRPr lang="fr-FR"/>
        </a:p>
      </dgm:t>
    </dgm:pt>
    <dgm:pt modelId="{08D2584C-4499-4BCA-8789-C9732632841B}">
      <dgm:prSet phldrT="[Texte]" custT="1"/>
      <dgm:spPr/>
      <dgm:t>
        <a:bodyPr/>
        <a:lstStyle/>
        <a:p>
          <a:pPr algn="just"/>
          <a:endParaRPr lang="fr-FR" sz="1600" dirty="0"/>
        </a:p>
        <a:p>
          <a:pPr algn="just"/>
          <a:r>
            <a:rPr lang="fr-FR" sz="1600" b="1" dirty="0"/>
            <a:t>Les déchets doivent être retirés aussi vite que possible des locaux où se trouvent les denrées alimentaires, de façon à éviter qu’ils ne s’accumulent et ne constituent pas une source de contamination directe ou indirecte.</a:t>
          </a:r>
        </a:p>
        <a:p>
          <a:pPr algn="just"/>
          <a:endParaRPr lang="fr-FR" sz="1600" b="1" dirty="0"/>
        </a:p>
        <a:p>
          <a:pPr algn="just"/>
          <a:r>
            <a:rPr lang="fr-FR" sz="1600" b="1" dirty="0"/>
            <a:t>Les aires de stockage des déchets doivent être conçues et gérées de manière à pouvoir être propres en permanence</a:t>
          </a:r>
        </a:p>
        <a:p>
          <a:pPr algn="just"/>
          <a:endParaRPr lang="fr-FR" sz="1600" b="1" dirty="0"/>
        </a:p>
        <a:p>
          <a:pPr algn="just"/>
          <a:r>
            <a:rPr lang="fr-FR" sz="1600" b="1" dirty="0"/>
            <a:t>Dans le cas des locaux temporaires ou mobiles, les déchets ne doivent pas être abandonnés sur le lieu de stationnement. </a:t>
          </a:r>
        </a:p>
        <a:p>
          <a:pPr algn="just"/>
          <a:endParaRPr lang="fr-FR" sz="1600" b="1" dirty="0"/>
        </a:p>
        <a:p>
          <a:pPr algn="just"/>
          <a:r>
            <a:rPr lang="fr-FR" sz="1600" b="1" dirty="0"/>
            <a:t>Tous les déchets doivent être éliminés de façon hygiénique et dans le respect de l’environnement, conformément à la législation et à la réglementation en vigueur. </a:t>
          </a:r>
        </a:p>
      </dgm:t>
    </dgm:pt>
    <dgm:pt modelId="{4945C465-7673-4193-B603-933EC37E09C1}" type="parTrans" cxnId="{C4550E7D-71A4-4DD2-B4B4-B11B02BF6D00}">
      <dgm:prSet/>
      <dgm:spPr/>
      <dgm:t>
        <a:bodyPr/>
        <a:lstStyle/>
        <a:p>
          <a:endParaRPr lang="fr-FR"/>
        </a:p>
      </dgm:t>
    </dgm:pt>
    <dgm:pt modelId="{CD06AEC9-7265-4D9F-BA39-74C7EF486F37}" type="sibTrans" cxnId="{C4550E7D-71A4-4DD2-B4B4-B11B02BF6D00}">
      <dgm:prSet/>
      <dgm:spPr/>
      <dgm:t>
        <a:bodyPr/>
        <a:lstStyle/>
        <a:p>
          <a:endParaRPr lang="fr-FR"/>
        </a:p>
      </dgm:t>
    </dgm:pt>
    <dgm:pt modelId="{B8CEE076-FBCF-48B1-BFB3-187661CD2A7D}" type="pres">
      <dgm:prSet presAssocID="{EEA452D0-5366-4A2A-BE5A-9C5D51735F30}" presName="Name0" presStyleCnt="0">
        <dgm:presLayoutVars>
          <dgm:dir/>
          <dgm:resizeHandles val="exact"/>
        </dgm:presLayoutVars>
      </dgm:prSet>
      <dgm:spPr/>
    </dgm:pt>
    <dgm:pt modelId="{3875679F-B838-4150-BC6E-DEC61E93D8E2}" type="pres">
      <dgm:prSet presAssocID="{FA1E076C-B4D6-4719-8555-59772EBADB80}" presName="node" presStyleLbl="node1" presStyleIdx="0" presStyleCnt="3" custScaleX="46928">
        <dgm:presLayoutVars>
          <dgm:bulletEnabled val="1"/>
        </dgm:presLayoutVars>
      </dgm:prSet>
      <dgm:spPr/>
    </dgm:pt>
    <dgm:pt modelId="{F681DD23-ABD4-4C56-9B36-BAB462263D2B}" type="pres">
      <dgm:prSet presAssocID="{25C1EF6D-2654-4A06-B484-E5529F75CB39}" presName="sibTrans" presStyleCnt="0"/>
      <dgm:spPr/>
    </dgm:pt>
    <dgm:pt modelId="{6342E5C8-8EC4-4A34-8C01-5F35533401FB}" type="pres">
      <dgm:prSet presAssocID="{C3B5D370-8CF4-4025-951C-03D0F52CA1BD}" presName="node" presStyleLbl="node1" presStyleIdx="1" presStyleCnt="3" custScaleX="48686">
        <dgm:presLayoutVars>
          <dgm:bulletEnabled val="1"/>
        </dgm:presLayoutVars>
      </dgm:prSet>
      <dgm:spPr/>
    </dgm:pt>
    <dgm:pt modelId="{6B34FAED-FC0D-4487-ABA2-21C301FB1D35}" type="pres">
      <dgm:prSet presAssocID="{3E6AA475-CDDC-4EE3-93AA-CCE1C1B5A3C0}" presName="sibTrans" presStyleCnt="0"/>
      <dgm:spPr/>
    </dgm:pt>
    <dgm:pt modelId="{45CF558F-3643-4580-967F-97D1D0CE5517}" type="pres">
      <dgm:prSet presAssocID="{08D2584C-4499-4BCA-8789-C9732632841B}" presName="node" presStyleLbl="node1" presStyleIdx="2" presStyleCnt="3" custScaleX="125856">
        <dgm:presLayoutVars>
          <dgm:bulletEnabled val="1"/>
        </dgm:presLayoutVars>
      </dgm:prSet>
      <dgm:spPr/>
    </dgm:pt>
  </dgm:ptLst>
  <dgm:cxnLst>
    <dgm:cxn modelId="{FF509011-A81D-48BF-B652-48065D768973}" type="presOf" srcId="{08D2584C-4499-4BCA-8789-C9732632841B}" destId="{45CF558F-3643-4580-967F-97D1D0CE5517}" srcOrd="0" destOrd="0" presId="urn:microsoft.com/office/officeart/2005/8/layout/hList6"/>
    <dgm:cxn modelId="{34E81D55-01A2-4760-A9B9-3E143D2C1B06}" srcId="{EEA452D0-5366-4A2A-BE5A-9C5D51735F30}" destId="{C3B5D370-8CF4-4025-951C-03D0F52CA1BD}" srcOrd="1" destOrd="0" parTransId="{7E45CC9E-52F6-44C2-A11C-9224FAB02FF0}" sibTransId="{3E6AA475-CDDC-4EE3-93AA-CCE1C1B5A3C0}"/>
    <dgm:cxn modelId="{F3DC6057-BD69-4D51-BFF1-FD79E86E0C94}" type="presOf" srcId="{C3B5D370-8CF4-4025-951C-03D0F52CA1BD}" destId="{6342E5C8-8EC4-4A34-8C01-5F35533401FB}" srcOrd="0" destOrd="0" presId="urn:microsoft.com/office/officeart/2005/8/layout/hList6"/>
    <dgm:cxn modelId="{C4550E7D-71A4-4DD2-B4B4-B11B02BF6D00}" srcId="{EEA452D0-5366-4A2A-BE5A-9C5D51735F30}" destId="{08D2584C-4499-4BCA-8789-C9732632841B}" srcOrd="2" destOrd="0" parTransId="{4945C465-7673-4193-B603-933EC37E09C1}" sibTransId="{CD06AEC9-7265-4D9F-BA39-74C7EF486F37}"/>
    <dgm:cxn modelId="{546AE4AF-8E91-46B5-8F72-8BFACF2D4B35}" type="presOf" srcId="{EEA452D0-5366-4A2A-BE5A-9C5D51735F30}" destId="{B8CEE076-FBCF-48B1-BFB3-187661CD2A7D}" srcOrd="0" destOrd="0" presId="urn:microsoft.com/office/officeart/2005/8/layout/hList6"/>
    <dgm:cxn modelId="{7E55ACBA-DE42-475E-BD93-3E405B0977E8}" type="presOf" srcId="{FA1E076C-B4D6-4719-8555-59772EBADB80}" destId="{3875679F-B838-4150-BC6E-DEC61E93D8E2}" srcOrd="0" destOrd="0" presId="urn:microsoft.com/office/officeart/2005/8/layout/hList6"/>
    <dgm:cxn modelId="{D5CF51F5-00EA-44F2-968C-40C555705EF8}" srcId="{EEA452D0-5366-4A2A-BE5A-9C5D51735F30}" destId="{FA1E076C-B4D6-4719-8555-59772EBADB80}" srcOrd="0" destOrd="0" parTransId="{CC1B5DD2-DE0A-4783-B466-C45E9E376147}" sibTransId="{25C1EF6D-2654-4A06-B484-E5529F75CB39}"/>
    <dgm:cxn modelId="{2946E933-0F43-4B6E-BF69-5D7511B4DE2E}" type="presParOf" srcId="{B8CEE076-FBCF-48B1-BFB3-187661CD2A7D}" destId="{3875679F-B838-4150-BC6E-DEC61E93D8E2}" srcOrd="0" destOrd="0" presId="urn:microsoft.com/office/officeart/2005/8/layout/hList6"/>
    <dgm:cxn modelId="{8A267745-679C-492E-A972-47A7D10E94CB}" type="presParOf" srcId="{B8CEE076-FBCF-48B1-BFB3-187661CD2A7D}" destId="{F681DD23-ABD4-4C56-9B36-BAB462263D2B}" srcOrd="1" destOrd="0" presId="urn:microsoft.com/office/officeart/2005/8/layout/hList6"/>
    <dgm:cxn modelId="{53F576B5-552B-45CC-9C79-2E4502E6604D}" type="presParOf" srcId="{B8CEE076-FBCF-48B1-BFB3-187661CD2A7D}" destId="{6342E5C8-8EC4-4A34-8C01-5F35533401FB}" srcOrd="2" destOrd="0" presId="urn:microsoft.com/office/officeart/2005/8/layout/hList6"/>
    <dgm:cxn modelId="{66FB1A01-7888-4E8B-BC66-65FE70F2CD11}" type="presParOf" srcId="{B8CEE076-FBCF-48B1-BFB3-187661CD2A7D}" destId="{6B34FAED-FC0D-4487-ABA2-21C301FB1D35}" srcOrd="3" destOrd="0" presId="urn:microsoft.com/office/officeart/2005/8/layout/hList6"/>
    <dgm:cxn modelId="{B64D9F45-19FA-4977-9718-3D97E6145098}" type="presParOf" srcId="{B8CEE076-FBCF-48B1-BFB3-187661CD2A7D}" destId="{45CF558F-3643-4580-967F-97D1D0CE5517}"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2875F71-35D4-46C7-BB0D-8A270FA9098A}"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fr-FR"/>
        </a:p>
      </dgm:t>
    </dgm:pt>
    <dgm:pt modelId="{7A29611D-4DF8-43BD-BDAE-652876B68274}">
      <dgm:prSet phldrT="[Texte]"/>
      <dgm:spPr/>
      <dgm:t>
        <a:bodyPr/>
        <a:lstStyle/>
        <a:p>
          <a:r>
            <a:rPr lang="fr-FR" b="1" dirty="0">
              <a:solidFill>
                <a:schemeClr val="accent2">
                  <a:lumMod val="75000"/>
                </a:schemeClr>
              </a:solidFill>
            </a:rPr>
            <a:t>Le matériel ou le moyen destiné au transport des denrées alimentaires doit être exclusivement affecté à cet usage;</a:t>
          </a:r>
        </a:p>
        <a:p>
          <a:r>
            <a:rPr lang="fr-FR" b="1" dirty="0">
              <a:solidFill>
                <a:schemeClr val="accent2">
                  <a:lumMod val="75000"/>
                </a:schemeClr>
              </a:solidFill>
            </a:rPr>
            <a:t>Ce matériel ou moyen de transport doit être doté des aménagements et des équipements nécessaires pour assurer une bonne préservation et empêcher toute altération des denrées alimentaires transportées;</a:t>
          </a:r>
        </a:p>
        <a:p>
          <a:r>
            <a:rPr lang="fr-FR" b="1" dirty="0">
              <a:solidFill>
                <a:schemeClr val="accent2">
                  <a:lumMod val="75000"/>
                </a:schemeClr>
              </a:solidFill>
            </a:rPr>
            <a:t>Lorsque le matériel ou le moyen de transport permet de transporter  différentes denrées alimentaires en même temps, ces dernières doivent être séparées efficacement de manière à éviter toute contamination croisée.</a:t>
          </a:r>
        </a:p>
        <a:p>
          <a:endParaRPr lang="fr-FR" dirty="0">
            <a:solidFill>
              <a:schemeClr val="accent2">
                <a:lumMod val="75000"/>
              </a:schemeClr>
            </a:solidFill>
          </a:endParaRPr>
        </a:p>
      </dgm:t>
    </dgm:pt>
    <dgm:pt modelId="{D906E1C6-2DCC-4109-B1A4-93D6148DC944}" type="parTrans" cxnId="{5D719DAC-6F97-49FF-A89B-26AD65D53DDF}">
      <dgm:prSet/>
      <dgm:spPr/>
      <dgm:t>
        <a:bodyPr/>
        <a:lstStyle/>
        <a:p>
          <a:endParaRPr lang="fr-FR"/>
        </a:p>
      </dgm:t>
    </dgm:pt>
    <dgm:pt modelId="{12D7CA6E-C506-4112-BA55-F607E9F47EBE}" type="sibTrans" cxnId="{5D719DAC-6F97-49FF-A89B-26AD65D53DDF}">
      <dgm:prSet/>
      <dgm:spPr/>
      <dgm:t>
        <a:bodyPr/>
        <a:lstStyle/>
        <a:p>
          <a:endParaRPr lang="fr-FR"/>
        </a:p>
      </dgm:t>
    </dgm:pt>
    <dgm:pt modelId="{6AA4CE8B-588F-4D44-A0CE-12B170BCDB8C}">
      <dgm:prSet phldrT="[Texte]"/>
      <dgm:spPr/>
      <dgm:t>
        <a:bodyPr/>
        <a:lstStyle/>
        <a:p>
          <a:r>
            <a:rPr lang="fr-FR" b="1" dirty="0">
              <a:solidFill>
                <a:srgbClr val="FFFF00"/>
              </a:solidFill>
            </a:rPr>
            <a:t>Le transport des denrées alimentaires altérables doit être organisé de façon à respecter les conditions de conservation requises selon que celles-ci soient surgelées, congelées, réfrigérées à l’état frais</a:t>
          </a:r>
        </a:p>
      </dgm:t>
    </dgm:pt>
    <dgm:pt modelId="{90234D6C-FE10-433E-9B38-E7731BA8FDED}" type="parTrans" cxnId="{B39E3F3B-0968-46BC-99B3-FF48C86B7EEC}">
      <dgm:prSet/>
      <dgm:spPr/>
      <dgm:t>
        <a:bodyPr/>
        <a:lstStyle/>
        <a:p>
          <a:endParaRPr lang="fr-FR"/>
        </a:p>
      </dgm:t>
    </dgm:pt>
    <dgm:pt modelId="{B8F23DB6-271E-4ED8-9F3A-336457C67D06}" type="sibTrans" cxnId="{B39E3F3B-0968-46BC-99B3-FF48C86B7EEC}">
      <dgm:prSet/>
      <dgm:spPr/>
      <dgm:t>
        <a:bodyPr/>
        <a:lstStyle/>
        <a:p>
          <a:endParaRPr lang="fr-FR"/>
        </a:p>
      </dgm:t>
    </dgm:pt>
    <dgm:pt modelId="{2C1FA6C6-7C45-4A16-9FAE-6D762CBECECD}">
      <dgm:prSet/>
      <dgm:spPr>
        <a:solidFill>
          <a:schemeClr val="bg1"/>
        </a:solidFill>
        <a:ln w="76200"/>
      </dgm:spPr>
      <dgm:t>
        <a:bodyPr/>
        <a:lstStyle/>
        <a:p>
          <a:r>
            <a:rPr lang="fr-FR" b="1" dirty="0">
              <a:solidFill>
                <a:schemeClr val="tx1"/>
              </a:solidFill>
            </a:rPr>
            <a:t>Le transport des denrées alimentaires présentées  </a:t>
          </a:r>
          <a:r>
            <a:rPr lang="fr-FR" b="1" dirty="0">
              <a:solidFill>
                <a:srgbClr val="FF0000"/>
              </a:solidFill>
            </a:rPr>
            <a:t>en vrac  à l'état liquide, granulaire ou poudreux  </a:t>
          </a:r>
          <a:r>
            <a:rPr lang="fr-FR" b="1" dirty="0">
              <a:solidFill>
                <a:schemeClr val="tx1"/>
              </a:solidFill>
            </a:rPr>
            <a:t>doit être effectué dans des contenants réservés à cet effet et adaptés aux produits concernés.  Ces contenants doivent porter </a:t>
          </a:r>
          <a:r>
            <a:rPr lang="fr-FR" b="1" dirty="0">
              <a:solidFill>
                <a:srgbClr val="FF0000"/>
              </a:solidFill>
            </a:rPr>
            <a:t>une  mention clairement visible et indélébile, en langue arabe  et  à  titre accessoire dans une ou plusieurs autres langues accessibles au consommateur, indiquant qu’il s’agit d’un contenant exclusivement réservé au transport de denrées alimentaires concernées, ou la mention « uniquement pour les denrées alimentaires ».   </a:t>
          </a:r>
        </a:p>
      </dgm:t>
    </dgm:pt>
    <dgm:pt modelId="{07051AC9-CEB8-4D90-AC14-B4B0DC31DD87}" type="parTrans" cxnId="{38338D64-6295-44B6-915E-697C584044E3}">
      <dgm:prSet/>
      <dgm:spPr/>
      <dgm:t>
        <a:bodyPr/>
        <a:lstStyle/>
        <a:p>
          <a:endParaRPr lang="fr-FR"/>
        </a:p>
      </dgm:t>
    </dgm:pt>
    <dgm:pt modelId="{733F7EDE-8C3E-42CA-B3F1-18CEB295133D}" type="sibTrans" cxnId="{38338D64-6295-44B6-915E-697C584044E3}">
      <dgm:prSet/>
      <dgm:spPr/>
      <dgm:t>
        <a:bodyPr/>
        <a:lstStyle/>
        <a:p>
          <a:endParaRPr lang="fr-FR"/>
        </a:p>
      </dgm:t>
    </dgm:pt>
    <dgm:pt modelId="{38AD2FC5-25A2-4D0E-B34F-37BCD11F7982}">
      <dgm:prSet phldrT="[Texte]"/>
      <dgm:spPr>
        <a:solidFill>
          <a:srgbClr val="92D050"/>
        </a:solidFill>
      </dgm:spPr>
      <dgm:t>
        <a:bodyPr/>
        <a:lstStyle/>
        <a:p>
          <a:r>
            <a:rPr lang="fr-FR" b="1" dirty="0">
              <a:solidFill>
                <a:schemeClr val="tx1"/>
              </a:solidFill>
            </a:rPr>
            <a:t>Le matériel ou le moyen destiné au transport des denrées alimentaires doit :</a:t>
          </a:r>
        </a:p>
        <a:p>
          <a:r>
            <a:rPr lang="fr-FR" b="1" dirty="0">
              <a:solidFill>
                <a:schemeClr val="tx1"/>
              </a:solidFill>
            </a:rPr>
            <a:t>être conçu et construit de manière à pouvoir être convenablement nettoyé et/ou désinfecté ;</a:t>
          </a:r>
          <a:endParaRPr lang="fr-FR" b="1" dirty="0">
            <a:solidFill>
              <a:srgbClr val="FFFF00"/>
            </a:solidFill>
          </a:endParaRPr>
        </a:p>
        <a:p>
          <a:r>
            <a:rPr lang="fr-FR" b="1" dirty="0">
              <a:solidFill>
                <a:schemeClr val="tx1"/>
              </a:solidFill>
            </a:rPr>
            <a:t>être propre et en bon état d’entretien de manière à les protéger contre toute contamination ;</a:t>
          </a:r>
        </a:p>
        <a:p>
          <a:r>
            <a:rPr lang="fr-FR" b="1" dirty="0">
              <a:solidFill>
                <a:schemeClr val="tx1"/>
              </a:solidFill>
            </a:rPr>
            <a:t>maintenir  les denrées alimentaires dans des conditions de température et d’humidité appropriées et autres conditions nécessaires pour les protéger contre toute prolifération des germes pathogènes ou indésirables ou contre toute détérioration de nature à les rendre  impropres à la consommation.</a:t>
          </a:r>
        </a:p>
      </dgm:t>
    </dgm:pt>
    <dgm:pt modelId="{B7CD9A35-66AB-465E-B77E-C7257089A5DB}" type="sibTrans" cxnId="{7C9BFE4A-3F0A-4610-8668-C428733FCB2A}">
      <dgm:prSet/>
      <dgm:spPr/>
      <dgm:t>
        <a:bodyPr/>
        <a:lstStyle/>
        <a:p>
          <a:endParaRPr lang="fr-FR"/>
        </a:p>
      </dgm:t>
    </dgm:pt>
    <dgm:pt modelId="{46856B23-229C-41BD-AAF7-CA93930DB396}" type="parTrans" cxnId="{7C9BFE4A-3F0A-4610-8668-C428733FCB2A}">
      <dgm:prSet/>
      <dgm:spPr/>
      <dgm:t>
        <a:bodyPr/>
        <a:lstStyle/>
        <a:p>
          <a:endParaRPr lang="fr-FR"/>
        </a:p>
      </dgm:t>
    </dgm:pt>
    <dgm:pt modelId="{922A7AA1-FCFC-4B19-9A90-3FE11741E810}" type="pres">
      <dgm:prSet presAssocID="{D2875F71-35D4-46C7-BB0D-8A270FA9098A}" presName="linear" presStyleCnt="0">
        <dgm:presLayoutVars>
          <dgm:dir/>
          <dgm:resizeHandles val="exact"/>
        </dgm:presLayoutVars>
      </dgm:prSet>
      <dgm:spPr/>
    </dgm:pt>
    <dgm:pt modelId="{2DD9FC28-C983-4248-9C86-EC076FED2C71}" type="pres">
      <dgm:prSet presAssocID="{7A29611D-4DF8-43BD-BDAE-652876B68274}" presName="comp" presStyleCnt="0"/>
      <dgm:spPr/>
    </dgm:pt>
    <dgm:pt modelId="{1148C8D7-E58E-4390-929C-C50E62A88B27}" type="pres">
      <dgm:prSet presAssocID="{7A29611D-4DF8-43BD-BDAE-652876B68274}" presName="box" presStyleLbl="node1" presStyleIdx="0" presStyleCnt="4" custLinFactNeighborX="251"/>
      <dgm:spPr/>
    </dgm:pt>
    <dgm:pt modelId="{DFA0100A-608C-4F31-8BB0-A5D112AE2016}" type="pres">
      <dgm:prSet presAssocID="{7A29611D-4DF8-43BD-BDAE-652876B68274}" presName="img" presStyleLbl="fgImgPlace1" presStyleIdx="0" presStyleCnt="4" custFlipHor="1" custScaleX="74713"/>
      <dgm:spPr>
        <a:blipFill rotWithShape="0">
          <a:blip xmlns:r="http://schemas.openxmlformats.org/officeDocument/2006/relationships" r:embed="rId1"/>
          <a:stretch>
            <a:fillRect/>
          </a:stretch>
        </a:blipFill>
      </dgm:spPr>
    </dgm:pt>
    <dgm:pt modelId="{653E2520-2C66-48CD-B973-330A7FA0BA06}" type="pres">
      <dgm:prSet presAssocID="{7A29611D-4DF8-43BD-BDAE-652876B68274}" presName="text" presStyleLbl="node1" presStyleIdx="0" presStyleCnt="4">
        <dgm:presLayoutVars>
          <dgm:bulletEnabled val="1"/>
        </dgm:presLayoutVars>
      </dgm:prSet>
      <dgm:spPr/>
    </dgm:pt>
    <dgm:pt modelId="{994B50BA-9C5C-4CC1-ABB8-FE0A66995045}" type="pres">
      <dgm:prSet presAssocID="{12D7CA6E-C506-4112-BA55-F607E9F47EBE}" presName="spacer" presStyleCnt="0"/>
      <dgm:spPr/>
    </dgm:pt>
    <dgm:pt modelId="{BD6475AF-2131-4F18-819D-86A026507ECC}" type="pres">
      <dgm:prSet presAssocID="{6AA4CE8B-588F-4D44-A0CE-12B170BCDB8C}" presName="comp" presStyleCnt="0"/>
      <dgm:spPr/>
    </dgm:pt>
    <dgm:pt modelId="{DF07B2D6-1869-48B0-BD81-D6FD77522A82}" type="pres">
      <dgm:prSet presAssocID="{6AA4CE8B-588F-4D44-A0CE-12B170BCDB8C}" presName="box" presStyleLbl="node1" presStyleIdx="1" presStyleCnt="4" custScaleY="78546" custLinFactNeighborX="1911" custLinFactNeighborY="-987"/>
      <dgm:spPr/>
    </dgm:pt>
    <dgm:pt modelId="{10CD794C-BDF6-47DA-B94D-8393DBE60B55}" type="pres">
      <dgm:prSet presAssocID="{6AA4CE8B-588F-4D44-A0CE-12B170BCDB8C}" presName="img" presStyleLbl="fgImgPlace1" presStyleIdx="1" presStyleCnt="4" custScaleX="73706"/>
      <dgm:spPr>
        <a:blipFill rotWithShape="0">
          <a:blip xmlns:r="http://schemas.openxmlformats.org/officeDocument/2006/relationships" r:embed="rId2"/>
          <a:stretch>
            <a:fillRect/>
          </a:stretch>
        </a:blipFill>
      </dgm:spPr>
    </dgm:pt>
    <dgm:pt modelId="{8915AC0A-99E4-4FD8-AC49-C47A5111875E}" type="pres">
      <dgm:prSet presAssocID="{6AA4CE8B-588F-4D44-A0CE-12B170BCDB8C}" presName="text" presStyleLbl="node1" presStyleIdx="1" presStyleCnt="4">
        <dgm:presLayoutVars>
          <dgm:bulletEnabled val="1"/>
        </dgm:presLayoutVars>
      </dgm:prSet>
      <dgm:spPr/>
    </dgm:pt>
    <dgm:pt modelId="{5C672F5D-2F06-4961-BF3B-9ACB2E574BF9}" type="pres">
      <dgm:prSet presAssocID="{B8F23DB6-271E-4ED8-9F3A-336457C67D06}" presName="spacer" presStyleCnt="0"/>
      <dgm:spPr/>
    </dgm:pt>
    <dgm:pt modelId="{7F8414A2-E02A-4889-8096-B7027FCBFEC8}" type="pres">
      <dgm:prSet presAssocID="{38AD2FC5-25A2-4D0E-B34F-37BCD11F7982}" presName="comp" presStyleCnt="0"/>
      <dgm:spPr/>
    </dgm:pt>
    <dgm:pt modelId="{173FDA8F-09D1-4163-AC33-BF92A347C670}" type="pres">
      <dgm:prSet presAssocID="{38AD2FC5-25A2-4D0E-B34F-37BCD11F7982}" presName="box" presStyleLbl="node1" presStyleIdx="2" presStyleCnt="4"/>
      <dgm:spPr/>
    </dgm:pt>
    <dgm:pt modelId="{848FE918-101E-4897-A677-00FC4E2C16EA}" type="pres">
      <dgm:prSet presAssocID="{38AD2FC5-25A2-4D0E-B34F-37BCD11F7982}" presName="img" presStyleLbl="fgImgPlace1" presStyleIdx="2" presStyleCnt="4" custScaleX="76811" custLinFactY="40629" custLinFactNeighborX="-1532" custLinFactNeighborY="100000"/>
      <dgm:spPr>
        <a:blipFill rotWithShape="0">
          <a:blip xmlns:r="http://schemas.openxmlformats.org/officeDocument/2006/relationships" r:embed="rId3"/>
          <a:stretch>
            <a:fillRect/>
          </a:stretch>
        </a:blipFill>
      </dgm:spPr>
    </dgm:pt>
    <dgm:pt modelId="{3C8DDADB-64AC-40C5-B56E-9518787B1AC7}" type="pres">
      <dgm:prSet presAssocID="{38AD2FC5-25A2-4D0E-B34F-37BCD11F7982}" presName="text" presStyleLbl="node1" presStyleIdx="2" presStyleCnt="4">
        <dgm:presLayoutVars>
          <dgm:bulletEnabled val="1"/>
        </dgm:presLayoutVars>
      </dgm:prSet>
      <dgm:spPr/>
    </dgm:pt>
    <dgm:pt modelId="{5EDEEDA3-F1CA-406E-99CE-9C0EEAC7657F}" type="pres">
      <dgm:prSet presAssocID="{B7CD9A35-66AB-465E-B77E-C7257089A5DB}" presName="spacer" presStyleCnt="0"/>
      <dgm:spPr/>
    </dgm:pt>
    <dgm:pt modelId="{7BCAAD7C-FE5D-4368-B595-357BABDC1245}" type="pres">
      <dgm:prSet presAssocID="{2C1FA6C6-7C45-4A16-9FAE-6D762CBECECD}" presName="comp" presStyleCnt="0"/>
      <dgm:spPr/>
    </dgm:pt>
    <dgm:pt modelId="{7D37B241-3621-4F23-9D0C-FC433F7250E3}" type="pres">
      <dgm:prSet presAssocID="{2C1FA6C6-7C45-4A16-9FAE-6D762CBECECD}" presName="box" presStyleLbl="node1" presStyleIdx="3" presStyleCnt="4"/>
      <dgm:spPr/>
    </dgm:pt>
    <dgm:pt modelId="{312C491E-E9E1-4079-8739-140479CA8DAA}" type="pres">
      <dgm:prSet presAssocID="{2C1FA6C6-7C45-4A16-9FAE-6D762CBECECD}" presName="img" presStyleLbl="fgImgPlace1" presStyleIdx="3" presStyleCnt="4" custScaleX="70407"/>
      <dgm:spPr>
        <a:blipFill rotWithShape="0">
          <a:blip xmlns:r="http://schemas.openxmlformats.org/officeDocument/2006/relationships" r:embed="rId3"/>
          <a:stretch>
            <a:fillRect/>
          </a:stretch>
        </a:blipFill>
      </dgm:spPr>
    </dgm:pt>
    <dgm:pt modelId="{89CA2B09-C1A0-4C40-B8EC-A7F5858B1326}" type="pres">
      <dgm:prSet presAssocID="{2C1FA6C6-7C45-4A16-9FAE-6D762CBECECD}" presName="text" presStyleLbl="node1" presStyleIdx="3" presStyleCnt="4">
        <dgm:presLayoutVars>
          <dgm:bulletEnabled val="1"/>
        </dgm:presLayoutVars>
      </dgm:prSet>
      <dgm:spPr/>
    </dgm:pt>
  </dgm:ptLst>
  <dgm:cxnLst>
    <dgm:cxn modelId="{B39E3F3B-0968-46BC-99B3-FF48C86B7EEC}" srcId="{D2875F71-35D4-46C7-BB0D-8A270FA9098A}" destId="{6AA4CE8B-588F-4D44-A0CE-12B170BCDB8C}" srcOrd="1" destOrd="0" parTransId="{90234D6C-FE10-433E-9B38-E7731BA8FDED}" sibTransId="{B8F23DB6-271E-4ED8-9F3A-336457C67D06}"/>
    <dgm:cxn modelId="{563FEB5C-9989-4DE9-804A-12EC2EFE14D1}" type="presOf" srcId="{7A29611D-4DF8-43BD-BDAE-652876B68274}" destId="{1148C8D7-E58E-4390-929C-C50E62A88B27}" srcOrd="0" destOrd="0" presId="urn:microsoft.com/office/officeart/2005/8/layout/vList4#1"/>
    <dgm:cxn modelId="{38338D64-6295-44B6-915E-697C584044E3}" srcId="{D2875F71-35D4-46C7-BB0D-8A270FA9098A}" destId="{2C1FA6C6-7C45-4A16-9FAE-6D762CBECECD}" srcOrd="3" destOrd="0" parTransId="{07051AC9-CEB8-4D90-AC14-B4B0DC31DD87}" sibTransId="{733F7EDE-8C3E-42CA-B3F1-18CEB295133D}"/>
    <dgm:cxn modelId="{7C9BFE4A-3F0A-4610-8668-C428733FCB2A}" srcId="{D2875F71-35D4-46C7-BB0D-8A270FA9098A}" destId="{38AD2FC5-25A2-4D0E-B34F-37BCD11F7982}" srcOrd="2" destOrd="0" parTransId="{46856B23-229C-41BD-AAF7-CA93930DB396}" sibTransId="{B7CD9A35-66AB-465E-B77E-C7257089A5DB}"/>
    <dgm:cxn modelId="{5916FE6B-CFEF-4997-873D-1F193E36DA7E}" type="presOf" srcId="{6AA4CE8B-588F-4D44-A0CE-12B170BCDB8C}" destId="{8915AC0A-99E4-4FD8-AC49-C47A5111875E}" srcOrd="1" destOrd="0" presId="urn:microsoft.com/office/officeart/2005/8/layout/vList4#1"/>
    <dgm:cxn modelId="{88242A76-8961-4E98-8E1E-4A94CDCCF99C}" type="presOf" srcId="{6AA4CE8B-588F-4D44-A0CE-12B170BCDB8C}" destId="{DF07B2D6-1869-48B0-BD81-D6FD77522A82}" srcOrd="0" destOrd="0" presId="urn:microsoft.com/office/officeart/2005/8/layout/vList4#1"/>
    <dgm:cxn modelId="{D7A24993-B69E-4C5E-8698-AD8B9D38460A}" type="presOf" srcId="{D2875F71-35D4-46C7-BB0D-8A270FA9098A}" destId="{922A7AA1-FCFC-4B19-9A90-3FE11741E810}" srcOrd="0" destOrd="0" presId="urn:microsoft.com/office/officeart/2005/8/layout/vList4#1"/>
    <dgm:cxn modelId="{C8403A97-AFF4-478E-90E3-C5A20F3E6F36}" type="presOf" srcId="{38AD2FC5-25A2-4D0E-B34F-37BCD11F7982}" destId="{3C8DDADB-64AC-40C5-B56E-9518787B1AC7}" srcOrd="1" destOrd="0" presId="urn:microsoft.com/office/officeart/2005/8/layout/vList4#1"/>
    <dgm:cxn modelId="{3CABF39F-A2BA-4BF4-A7FC-6FEC905F242F}" type="presOf" srcId="{7A29611D-4DF8-43BD-BDAE-652876B68274}" destId="{653E2520-2C66-48CD-B973-330A7FA0BA06}" srcOrd="1" destOrd="0" presId="urn:microsoft.com/office/officeart/2005/8/layout/vList4#1"/>
    <dgm:cxn modelId="{5D719DAC-6F97-49FF-A89B-26AD65D53DDF}" srcId="{D2875F71-35D4-46C7-BB0D-8A270FA9098A}" destId="{7A29611D-4DF8-43BD-BDAE-652876B68274}" srcOrd="0" destOrd="0" parTransId="{D906E1C6-2DCC-4109-B1A4-93D6148DC944}" sibTransId="{12D7CA6E-C506-4112-BA55-F607E9F47EBE}"/>
    <dgm:cxn modelId="{6C4FA7B7-9BFD-47E1-9690-C6DA1FCBCC8D}" type="presOf" srcId="{2C1FA6C6-7C45-4A16-9FAE-6D762CBECECD}" destId="{7D37B241-3621-4F23-9D0C-FC433F7250E3}" srcOrd="0" destOrd="0" presId="urn:microsoft.com/office/officeart/2005/8/layout/vList4#1"/>
    <dgm:cxn modelId="{3B67F2E5-EE4C-41A7-A374-15244354504D}" type="presOf" srcId="{38AD2FC5-25A2-4D0E-B34F-37BCD11F7982}" destId="{173FDA8F-09D1-4163-AC33-BF92A347C670}" srcOrd="0" destOrd="0" presId="urn:microsoft.com/office/officeart/2005/8/layout/vList4#1"/>
    <dgm:cxn modelId="{6FDC32F4-75B9-4C8F-AA56-B9789D9871A4}" type="presOf" srcId="{2C1FA6C6-7C45-4A16-9FAE-6D762CBECECD}" destId="{89CA2B09-C1A0-4C40-B8EC-A7F5858B1326}" srcOrd="1" destOrd="0" presId="urn:microsoft.com/office/officeart/2005/8/layout/vList4#1"/>
    <dgm:cxn modelId="{2F817435-17EE-494F-8E26-2C7B9F22D604}" type="presParOf" srcId="{922A7AA1-FCFC-4B19-9A90-3FE11741E810}" destId="{2DD9FC28-C983-4248-9C86-EC076FED2C71}" srcOrd="0" destOrd="0" presId="urn:microsoft.com/office/officeart/2005/8/layout/vList4#1"/>
    <dgm:cxn modelId="{CB0D57F3-D108-4264-BB6D-544509474F94}" type="presParOf" srcId="{2DD9FC28-C983-4248-9C86-EC076FED2C71}" destId="{1148C8D7-E58E-4390-929C-C50E62A88B27}" srcOrd="0" destOrd="0" presId="urn:microsoft.com/office/officeart/2005/8/layout/vList4#1"/>
    <dgm:cxn modelId="{199F0B92-CF0A-44C5-ADFA-85A3B007D96B}" type="presParOf" srcId="{2DD9FC28-C983-4248-9C86-EC076FED2C71}" destId="{DFA0100A-608C-4F31-8BB0-A5D112AE2016}" srcOrd="1" destOrd="0" presId="urn:microsoft.com/office/officeart/2005/8/layout/vList4#1"/>
    <dgm:cxn modelId="{5594B950-D8B6-4C2D-884F-E8356F0F31A9}" type="presParOf" srcId="{2DD9FC28-C983-4248-9C86-EC076FED2C71}" destId="{653E2520-2C66-48CD-B973-330A7FA0BA06}" srcOrd="2" destOrd="0" presId="urn:microsoft.com/office/officeart/2005/8/layout/vList4#1"/>
    <dgm:cxn modelId="{C80DB5BA-180D-4627-8B4D-2F889AF0FB74}" type="presParOf" srcId="{922A7AA1-FCFC-4B19-9A90-3FE11741E810}" destId="{994B50BA-9C5C-4CC1-ABB8-FE0A66995045}" srcOrd="1" destOrd="0" presId="urn:microsoft.com/office/officeart/2005/8/layout/vList4#1"/>
    <dgm:cxn modelId="{BB16AC4E-0389-479D-824B-33416BC263CE}" type="presParOf" srcId="{922A7AA1-FCFC-4B19-9A90-3FE11741E810}" destId="{BD6475AF-2131-4F18-819D-86A026507ECC}" srcOrd="2" destOrd="0" presId="urn:microsoft.com/office/officeart/2005/8/layout/vList4#1"/>
    <dgm:cxn modelId="{9A875617-F7B1-4059-8D30-3E5E3087B79F}" type="presParOf" srcId="{BD6475AF-2131-4F18-819D-86A026507ECC}" destId="{DF07B2D6-1869-48B0-BD81-D6FD77522A82}" srcOrd="0" destOrd="0" presId="urn:microsoft.com/office/officeart/2005/8/layout/vList4#1"/>
    <dgm:cxn modelId="{AD76E184-C05F-4793-810D-5D0BEC5D8E1D}" type="presParOf" srcId="{BD6475AF-2131-4F18-819D-86A026507ECC}" destId="{10CD794C-BDF6-47DA-B94D-8393DBE60B55}" srcOrd="1" destOrd="0" presId="urn:microsoft.com/office/officeart/2005/8/layout/vList4#1"/>
    <dgm:cxn modelId="{348DB72C-D4BE-4420-84D4-5F7E2D6A3B70}" type="presParOf" srcId="{BD6475AF-2131-4F18-819D-86A026507ECC}" destId="{8915AC0A-99E4-4FD8-AC49-C47A5111875E}" srcOrd="2" destOrd="0" presId="urn:microsoft.com/office/officeart/2005/8/layout/vList4#1"/>
    <dgm:cxn modelId="{46548E29-CDBD-46D8-AB37-08A683F079F6}" type="presParOf" srcId="{922A7AA1-FCFC-4B19-9A90-3FE11741E810}" destId="{5C672F5D-2F06-4961-BF3B-9ACB2E574BF9}" srcOrd="3" destOrd="0" presId="urn:microsoft.com/office/officeart/2005/8/layout/vList4#1"/>
    <dgm:cxn modelId="{4359A432-B5A1-44B6-8606-887EA53FBC94}" type="presParOf" srcId="{922A7AA1-FCFC-4B19-9A90-3FE11741E810}" destId="{7F8414A2-E02A-4889-8096-B7027FCBFEC8}" srcOrd="4" destOrd="0" presId="urn:microsoft.com/office/officeart/2005/8/layout/vList4#1"/>
    <dgm:cxn modelId="{D12AF972-5FF8-4FBF-95C4-C93D80A819D7}" type="presParOf" srcId="{7F8414A2-E02A-4889-8096-B7027FCBFEC8}" destId="{173FDA8F-09D1-4163-AC33-BF92A347C670}" srcOrd="0" destOrd="0" presId="urn:microsoft.com/office/officeart/2005/8/layout/vList4#1"/>
    <dgm:cxn modelId="{7195DB3A-928C-4CFE-B11D-407E2B88A61B}" type="presParOf" srcId="{7F8414A2-E02A-4889-8096-B7027FCBFEC8}" destId="{848FE918-101E-4897-A677-00FC4E2C16EA}" srcOrd="1" destOrd="0" presId="urn:microsoft.com/office/officeart/2005/8/layout/vList4#1"/>
    <dgm:cxn modelId="{11EC6292-BE45-4E64-ADB6-5A3A6F3FAED7}" type="presParOf" srcId="{7F8414A2-E02A-4889-8096-B7027FCBFEC8}" destId="{3C8DDADB-64AC-40C5-B56E-9518787B1AC7}" srcOrd="2" destOrd="0" presId="urn:microsoft.com/office/officeart/2005/8/layout/vList4#1"/>
    <dgm:cxn modelId="{D1AF6A18-E084-489F-862D-A4CA1934D1F7}" type="presParOf" srcId="{922A7AA1-FCFC-4B19-9A90-3FE11741E810}" destId="{5EDEEDA3-F1CA-406E-99CE-9C0EEAC7657F}" srcOrd="5" destOrd="0" presId="urn:microsoft.com/office/officeart/2005/8/layout/vList4#1"/>
    <dgm:cxn modelId="{E9F4FBB3-1780-4036-A8ED-65BB7B1C29AA}" type="presParOf" srcId="{922A7AA1-FCFC-4B19-9A90-3FE11741E810}" destId="{7BCAAD7C-FE5D-4368-B595-357BABDC1245}" srcOrd="6" destOrd="0" presId="urn:microsoft.com/office/officeart/2005/8/layout/vList4#1"/>
    <dgm:cxn modelId="{5A893B00-7F20-4EF5-90CB-1165F6B7892B}" type="presParOf" srcId="{7BCAAD7C-FE5D-4368-B595-357BABDC1245}" destId="{7D37B241-3621-4F23-9D0C-FC433F7250E3}" srcOrd="0" destOrd="0" presId="urn:microsoft.com/office/officeart/2005/8/layout/vList4#1"/>
    <dgm:cxn modelId="{C4B9DC79-AEBB-4C82-AD9B-716E1335ECC3}" type="presParOf" srcId="{7BCAAD7C-FE5D-4368-B595-357BABDC1245}" destId="{312C491E-E9E1-4079-8739-140479CA8DAA}" srcOrd="1" destOrd="0" presId="urn:microsoft.com/office/officeart/2005/8/layout/vList4#1"/>
    <dgm:cxn modelId="{A32F9798-0C75-4993-B45F-5C5B5393584D}" type="presParOf" srcId="{7BCAAD7C-FE5D-4368-B595-357BABDC1245}" destId="{89CA2B09-C1A0-4C40-B8EC-A7F5858B1326}"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5A6A0D-91AE-49D6-9927-E91CDC17EE2B}">
      <dsp:nvSpPr>
        <dsp:cNvPr id="0" name=""/>
        <dsp:cNvSpPr/>
      </dsp:nvSpPr>
      <dsp:spPr>
        <a:xfrm>
          <a:off x="959743" y="915"/>
          <a:ext cx="2295354" cy="726895"/>
        </a:xfrm>
        <a:prstGeom prst="chevron">
          <a:avLst/>
        </a:prstGeom>
        <a:gradFill rotWithShape="0">
          <a:gsLst>
            <a:gs pos="0">
              <a:schemeClr val="accent6">
                <a:shade val="50000"/>
                <a:hueOff val="0"/>
                <a:satOff val="0"/>
                <a:lumOff val="0"/>
                <a:alphaOff val="0"/>
                <a:tint val="96000"/>
                <a:lumMod val="104000"/>
              </a:schemeClr>
            </a:gs>
            <a:gs pos="100000">
              <a:schemeClr val="accent6">
                <a:shade val="50000"/>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6830" tIns="18415" rIns="0" bIns="18415" numCol="1" spcCol="1270" anchor="ctr" anchorCtr="0">
          <a:noAutofit/>
        </a:bodyPr>
        <a:lstStyle/>
        <a:p>
          <a:pPr marL="0" lvl="0" indent="0" algn="ctr" defTabSz="1289050" rtl="0">
            <a:lnSpc>
              <a:spcPct val="90000"/>
            </a:lnSpc>
            <a:spcBef>
              <a:spcPct val="0"/>
            </a:spcBef>
            <a:spcAft>
              <a:spcPct val="35000"/>
            </a:spcAft>
            <a:buNone/>
          </a:pPr>
          <a:r>
            <a:rPr lang="fr-FR" sz="2900" b="1" kern="1200" dirty="0">
              <a:effectLst>
                <a:outerShdw blurRad="38100" dist="38100" dir="2700000" algn="tl">
                  <a:srgbClr val="000000">
                    <a:alpha val="43137"/>
                  </a:srgbClr>
                </a:outerShdw>
              </a:effectLst>
              <a:latin typeface="Agency FB" pitchFamily="34" charset="0"/>
            </a:rPr>
            <a:t>Satisfaction</a:t>
          </a:r>
        </a:p>
      </dsp:txBody>
      <dsp:txXfrm>
        <a:off x="1323191" y="915"/>
        <a:ext cx="1568459" cy="726895"/>
      </dsp:txXfrm>
    </dsp:sp>
    <dsp:sp modelId="{0F47734F-5040-4147-AE2F-3F27C8A21777}">
      <dsp:nvSpPr>
        <dsp:cNvPr id="0" name=""/>
        <dsp:cNvSpPr/>
      </dsp:nvSpPr>
      <dsp:spPr>
        <a:xfrm>
          <a:off x="959743" y="829576"/>
          <a:ext cx="2295354" cy="726895"/>
        </a:xfrm>
        <a:prstGeom prst="chevron">
          <a:avLst/>
        </a:prstGeom>
        <a:gradFill rotWithShape="0">
          <a:gsLst>
            <a:gs pos="0">
              <a:schemeClr val="accent6">
                <a:shade val="50000"/>
                <a:hueOff val="-99191"/>
                <a:satOff val="-1472"/>
                <a:lumOff val="20171"/>
                <a:alphaOff val="0"/>
                <a:tint val="96000"/>
                <a:lumMod val="104000"/>
              </a:schemeClr>
            </a:gs>
            <a:gs pos="100000">
              <a:schemeClr val="accent6">
                <a:shade val="50000"/>
                <a:hueOff val="-99191"/>
                <a:satOff val="-1472"/>
                <a:lumOff val="20171"/>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6830" tIns="18415" rIns="0" bIns="18415" numCol="1" spcCol="1270" anchor="ctr" anchorCtr="0">
          <a:noAutofit/>
        </a:bodyPr>
        <a:lstStyle/>
        <a:p>
          <a:pPr marL="0" lvl="0" indent="0" algn="ctr" defTabSz="1289050" rtl="0">
            <a:lnSpc>
              <a:spcPct val="90000"/>
            </a:lnSpc>
            <a:spcBef>
              <a:spcPct val="0"/>
            </a:spcBef>
            <a:spcAft>
              <a:spcPct val="35000"/>
            </a:spcAft>
            <a:buNone/>
          </a:pPr>
          <a:r>
            <a:rPr lang="fr-FR" sz="2900" b="1" kern="1200" dirty="0">
              <a:effectLst>
                <a:outerShdw blurRad="38100" dist="38100" dir="2700000" algn="tl">
                  <a:srgbClr val="000000">
                    <a:alpha val="43137"/>
                  </a:srgbClr>
                </a:outerShdw>
              </a:effectLst>
              <a:latin typeface="Agency FB" pitchFamily="34" charset="0"/>
            </a:rPr>
            <a:t>services</a:t>
          </a:r>
          <a:endParaRPr lang="fr-FR" sz="2900" kern="1200" dirty="0">
            <a:effectLst>
              <a:outerShdw blurRad="38100" dist="38100" dir="2700000" algn="tl">
                <a:srgbClr val="000000">
                  <a:alpha val="43137"/>
                </a:srgbClr>
              </a:outerShdw>
            </a:effectLst>
            <a:latin typeface="Agency FB" pitchFamily="34" charset="0"/>
          </a:endParaRPr>
        </a:p>
      </dsp:txBody>
      <dsp:txXfrm>
        <a:off x="1323191" y="829576"/>
        <a:ext cx="1568459" cy="726895"/>
      </dsp:txXfrm>
    </dsp:sp>
    <dsp:sp modelId="{EAFA2E30-B8C4-44E6-BDA4-8AC5130542B2}">
      <dsp:nvSpPr>
        <dsp:cNvPr id="0" name=""/>
        <dsp:cNvSpPr/>
      </dsp:nvSpPr>
      <dsp:spPr>
        <a:xfrm>
          <a:off x="959743" y="1658237"/>
          <a:ext cx="2295354" cy="726895"/>
        </a:xfrm>
        <a:prstGeom prst="chevron">
          <a:avLst/>
        </a:prstGeom>
        <a:gradFill rotWithShape="0">
          <a:gsLst>
            <a:gs pos="0">
              <a:schemeClr val="accent6">
                <a:shade val="50000"/>
                <a:hueOff val="-198382"/>
                <a:satOff val="-2944"/>
                <a:lumOff val="40343"/>
                <a:alphaOff val="0"/>
                <a:tint val="96000"/>
                <a:lumMod val="104000"/>
              </a:schemeClr>
            </a:gs>
            <a:gs pos="100000">
              <a:schemeClr val="accent6">
                <a:shade val="50000"/>
                <a:hueOff val="-198382"/>
                <a:satOff val="-2944"/>
                <a:lumOff val="40343"/>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6830" tIns="18415" rIns="0" bIns="18415" numCol="1" spcCol="1270" anchor="ctr" anchorCtr="0">
          <a:noAutofit/>
        </a:bodyPr>
        <a:lstStyle/>
        <a:p>
          <a:pPr marL="0" lvl="0" indent="0" algn="ctr" defTabSz="1289050" rtl="0">
            <a:lnSpc>
              <a:spcPct val="90000"/>
            </a:lnSpc>
            <a:spcBef>
              <a:spcPct val="0"/>
            </a:spcBef>
            <a:spcAft>
              <a:spcPct val="35000"/>
            </a:spcAft>
            <a:buNone/>
          </a:pPr>
          <a:r>
            <a:rPr lang="fr-FR" sz="2900" b="1" kern="1200" dirty="0">
              <a:effectLst>
                <a:outerShdw blurRad="38100" dist="38100" dir="2700000" algn="tl">
                  <a:srgbClr val="000000">
                    <a:alpha val="43137"/>
                  </a:srgbClr>
                </a:outerShdw>
              </a:effectLst>
              <a:latin typeface="Agency FB" pitchFamily="34" charset="0"/>
            </a:rPr>
            <a:t>sécurité</a:t>
          </a:r>
          <a:endParaRPr lang="fr-FR" sz="2900" kern="1200" dirty="0">
            <a:effectLst>
              <a:outerShdw blurRad="38100" dist="38100" dir="2700000" algn="tl">
                <a:srgbClr val="000000">
                  <a:alpha val="43137"/>
                </a:srgbClr>
              </a:outerShdw>
            </a:effectLst>
            <a:latin typeface="Agency FB" pitchFamily="34" charset="0"/>
          </a:endParaRPr>
        </a:p>
      </dsp:txBody>
      <dsp:txXfrm>
        <a:off x="1323191" y="1658237"/>
        <a:ext cx="1568459" cy="726895"/>
      </dsp:txXfrm>
    </dsp:sp>
    <dsp:sp modelId="{94492C52-6166-4469-9D30-C625B70AB26B}">
      <dsp:nvSpPr>
        <dsp:cNvPr id="0" name=""/>
        <dsp:cNvSpPr/>
      </dsp:nvSpPr>
      <dsp:spPr>
        <a:xfrm>
          <a:off x="959743" y="2486898"/>
          <a:ext cx="2295354" cy="726895"/>
        </a:xfrm>
        <a:prstGeom prst="chevron">
          <a:avLst/>
        </a:prstGeom>
        <a:gradFill rotWithShape="0">
          <a:gsLst>
            <a:gs pos="0">
              <a:schemeClr val="accent6">
                <a:shade val="50000"/>
                <a:hueOff val="-99191"/>
                <a:satOff val="-1472"/>
                <a:lumOff val="20171"/>
                <a:alphaOff val="0"/>
                <a:tint val="96000"/>
                <a:lumMod val="104000"/>
              </a:schemeClr>
            </a:gs>
            <a:gs pos="100000">
              <a:schemeClr val="accent6">
                <a:shade val="50000"/>
                <a:hueOff val="-99191"/>
                <a:satOff val="-1472"/>
                <a:lumOff val="20171"/>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6830" tIns="18415" rIns="0" bIns="18415" numCol="1" spcCol="1270" anchor="ctr" anchorCtr="0">
          <a:noAutofit/>
        </a:bodyPr>
        <a:lstStyle/>
        <a:p>
          <a:pPr marL="0" lvl="0" indent="0" algn="ctr" defTabSz="1289050" rtl="0">
            <a:lnSpc>
              <a:spcPct val="90000"/>
            </a:lnSpc>
            <a:spcBef>
              <a:spcPct val="0"/>
            </a:spcBef>
            <a:spcAft>
              <a:spcPct val="35000"/>
            </a:spcAft>
            <a:buNone/>
          </a:pPr>
          <a:r>
            <a:rPr lang="fr-FR" sz="2900" b="1" kern="1200" dirty="0">
              <a:effectLst>
                <a:outerShdw blurRad="38100" dist="38100" dir="2700000" algn="tl">
                  <a:srgbClr val="000000">
                    <a:alpha val="43137"/>
                  </a:srgbClr>
                </a:outerShdw>
              </a:effectLst>
              <a:latin typeface="Agency FB" pitchFamily="34" charset="0"/>
            </a:rPr>
            <a:t>santé</a:t>
          </a:r>
        </a:p>
      </dsp:txBody>
      <dsp:txXfrm>
        <a:off x="1323191" y="2486898"/>
        <a:ext cx="1568459" cy="7268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53E49-B50E-4305-BF48-A95D41C544A8}">
      <dsp:nvSpPr>
        <dsp:cNvPr id="0" name=""/>
        <dsp:cNvSpPr/>
      </dsp:nvSpPr>
      <dsp:spPr>
        <a:xfrm>
          <a:off x="3464" y="2144"/>
          <a:ext cx="6851070" cy="661689"/>
        </a:xfrm>
        <a:prstGeom prst="chevron">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19050" rIns="0" bIns="19050" numCol="1" spcCol="1270" anchor="ctr" anchorCtr="0">
          <a:noAutofit/>
        </a:bodyPr>
        <a:lstStyle/>
        <a:p>
          <a:pPr marL="0" lvl="0" indent="0" algn="ctr" defTabSz="1333500" rtl="0">
            <a:lnSpc>
              <a:spcPct val="90000"/>
            </a:lnSpc>
            <a:spcBef>
              <a:spcPct val="0"/>
            </a:spcBef>
            <a:spcAft>
              <a:spcPct val="35000"/>
            </a:spcAft>
            <a:buNone/>
          </a:pPr>
          <a:r>
            <a:rPr lang="fr-FR" sz="3000" b="1" kern="1200" dirty="0">
              <a:effectLst>
                <a:outerShdw blurRad="38100" dist="38100" dir="2700000" algn="tl">
                  <a:srgbClr val="000000">
                    <a:alpha val="43137"/>
                  </a:srgbClr>
                </a:outerShdw>
              </a:effectLst>
              <a:latin typeface="Agency FB" pitchFamily="34" charset="0"/>
            </a:rPr>
            <a:t>Appréciation authenticité / goût / flaveur</a:t>
          </a:r>
          <a:endParaRPr lang="fr-FR" sz="3000" kern="1200" dirty="0">
            <a:effectLst>
              <a:outerShdw blurRad="38100" dist="38100" dir="2700000" algn="tl">
                <a:srgbClr val="000000">
                  <a:alpha val="43137"/>
                </a:srgbClr>
              </a:outerShdw>
            </a:effectLst>
            <a:latin typeface="Agency FB" pitchFamily="34" charset="0"/>
          </a:endParaRPr>
        </a:p>
      </dsp:txBody>
      <dsp:txXfrm>
        <a:off x="334309" y="2144"/>
        <a:ext cx="6189381" cy="661689"/>
      </dsp:txXfrm>
    </dsp:sp>
    <dsp:sp modelId="{8A3A09BF-6913-4229-BBEC-E1208B68FBA7}">
      <dsp:nvSpPr>
        <dsp:cNvPr id="0" name=""/>
        <dsp:cNvSpPr/>
      </dsp:nvSpPr>
      <dsp:spPr>
        <a:xfrm>
          <a:off x="3464" y="756470"/>
          <a:ext cx="6851070" cy="661689"/>
        </a:xfrm>
        <a:prstGeom prst="chevron">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19050" rIns="0" bIns="19050" numCol="1" spcCol="1270" anchor="ctr" anchorCtr="0">
          <a:noAutofit/>
        </a:bodyPr>
        <a:lstStyle/>
        <a:p>
          <a:pPr marL="0" lvl="0" indent="0" algn="ctr" defTabSz="1333500" rtl="0">
            <a:lnSpc>
              <a:spcPct val="90000"/>
            </a:lnSpc>
            <a:spcBef>
              <a:spcPct val="0"/>
            </a:spcBef>
            <a:spcAft>
              <a:spcPct val="35000"/>
            </a:spcAft>
            <a:buNone/>
          </a:pPr>
          <a:r>
            <a:rPr lang="fr-FR" sz="3000" b="1" kern="1200" dirty="0">
              <a:effectLst>
                <a:outerShdw blurRad="38100" dist="38100" dir="2700000" algn="tl">
                  <a:srgbClr val="000000">
                    <a:alpha val="43137"/>
                  </a:srgbClr>
                </a:outerShdw>
              </a:effectLst>
              <a:latin typeface="Agency FB" pitchFamily="34" charset="0"/>
            </a:rPr>
            <a:t>Nourriture facile à acheter, stocker, préparer</a:t>
          </a:r>
          <a:endParaRPr lang="fr-FR" sz="3000" kern="1200" dirty="0">
            <a:effectLst>
              <a:outerShdw blurRad="38100" dist="38100" dir="2700000" algn="tl">
                <a:srgbClr val="000000">
                  <a:alpha val="43137"/>
                </a:srgbClr>
              </a:outerShdw>
            </a:effectLst>
            <a:latin typeface="Agency FB" pitchFamily="34" charset="0"/>
          </a:endParaRPr>
        </a:p>
      </dsp:txBody>
      <dsp:txXfrm>
        <a:off x="334309" y="756470"/>
        <a:ext cx="6189381" cy="661689"/>
      </dsp:txXfrm>
    </dsp:sp>
    <dsp:sp modelId="{CE93C928-6B2A-4190-9ABF-BC65DDB50051}">
      <dsp:nvSpPr>
        <dsp:cNvPr id="0" name=""/>
        <dsp:cNvSpPr/>
      </dsp:nvSpPr>
      <dsp:spPr>
        <a:xfrm>
          <a:off x="3464" y="1510797"/>
          <a:ext cx="6851070" cy="661689"/>
        </a:xfrm>
        <a:prstGeom prst="chevron">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19050" rIns="0" bIns="19050" numCol="1" spcCol="1270" anchor="ctr" anchorCtr="0">
          <a:noAutofit/>
        </a:bodyPr>
        <a:lstStyle/>
        <a:p>
          <a:pPr marL="0" lvl="0" indent="0" algn="ctr" defTabSz="1333500" rtl="0">
            <a:lnSpc>
              <a:spcPct val="90000"/>
            </a:lnSpc>
            <a:spcBef>
              <a:spcPct val="0"/>
            </a:spcBef>
            <a:spcAft>
              <a:spcPct val="35000"/>
            </a:spcAft>
            <a:buNone/>
          </a:pPr>
          <a:r>
            <a:rPr lang="fr-FR" sz="3000" b="1" kern="1200" dirty="0">
              <a:effectLst>
                <a:outerShdw blurRad="38100" dist="38100" dir="2700000" algn="tl">
                  <a:srgbClr val="000000">
                    <a:alpha val="43137"/>
                  </a:srgbClr>
                </a:outerShdw>
              </a:effectLst>
              <a:latin typeface="Agency FB" pitchFamily="34" charset="0"/>
            </a:rPr>
            <a:t>Un aliment sûr</a:t>
          </a:r>
          <a:endParaRPr lang="fr-FR" sz="3000" kern="1200" dirty="0">
            <a:effectLst>
              <a:outerShdw blurRad="38100" dist="38100" dir="2700000" algn="tl">
                <a:srgbClr val="000000">
                  <a:alpha val="43137"/>
                </a:srgbClr>
              </a:outerShdw>
            </a:effectLst>
            <a:latin typeface="Agency FB" pitchFamily="34" charset="0"/>
          </a:endParaRPr>
        </a:p>
      </dsp:txBody>
      <dsp:txXfrm>
        <a:off x="334309" y="1510797"/>
        <a:ext cx="6189381" cy="661689"/>
      </dsp:txXfrm>
    </dsp:sp>
    <dsp:sp modelId="{E17E0394-4938-4A27-B92F-4D1E6929062A}">
      <dsp:nvSpPr>
        <dsp:cNvPr id="0" name=""/>
        <dsp:cNvSpPr/>
      </dsp:nvSpPr>
      <dsp:spPr>
        <a:xfrm>
          <a:off x="3464" y="2265123"/>
          <a:ext cx="6851070" cy="661689"/>
        </a:xfrm>
        <a:prstGeom prst="chevron">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19050" rIns="0" bIns="19050" numCol="1" spcCol="1270" anchor="ctr" anchorCtr="0">
          <a:noAutofit/>
        </a:bodyPr>
        <a:lstStyle/>
        <a:p>
          <a:pPr marL="0" lvl="0" indent="0" algn="ctr" defTabSz="1333500" rtl="0">
            <a:lnSpc>
              <a:spcPct val="90000"/>
            </a:lnSpc>
            <a:spcBef>
              <a:spcPct val="0"/>
            </a:spcBef>
            <a:spcAft>
              <a:spcPct val="35000"/>
            </a:spcAft>
            <a:buNone/>
          </a:pPr>
          <a:r>
            <a:rPr lang="fr-FR" sz="3000" b="1" kern="1200" dirty="0">
              <a:effectLst>
                <a:outerShdw blurRad="38100" dist="38100" dir="2700000" algn="tl">
                  <a:srgbClr val="000000">
                    <a:alpha val="43137"/>
                  </a:srgbClr>
                </a:outerShdw>
              </a:effectLst>
              <a:latin typeface="Agency FB" pitchFamily="34" charset="0"/>
            </a:rPr>
            <a:t>Contribution de l’aliment au bon état de santé</a:t>
          </a:r>
        </a:p>
      </dsp:txBody>
      <dsp:txXfrm>
        <a:off x="334309" y="2265123"/>
        <a:ext cx="6189381" cy="6616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43D25A-55D1-4773-BBAD-A513ECE77C80}">
      <dsp:nvSpPr>
        <dsp:cNvPr id="0" name=""/>
        <dsp:cNvSpPr/>
      </dsp:nvSpPr>
      <dsp:spPr>
        <a:xfrm>
          <a:off x="-9254" y="400119"/>
          <a:ext cx="6100762" cy="3889235"/>
        </a:xfrm>
        <a:prstGeom prst="swooshArrow">
          <a:avLst>
            <a:gd name="adj1" fmla="val 25000"/>
            <a:gd name="adj2" fmla="val 25000"/>
          </a:avLst>
        </a:prstGeom>
        <a:solidFill>
          <a:schemeClr val="accent3">
            <a:tint val="55000"/>
            <a:hueOff val="0"/>
            <a:satOff val="0"/>
            <a:lumOff val="0"/>
            <a:alphaOff val="0"/>
          </a:schemeClr>
        </a:solidFill>
        <a:ln w="9525" cap="rnd"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645E39E1-FCB7-4807-84BE-0986188D3ABB}">
      <dsp:nvSpPr>
        <dsp:cNvPr id="0" name=""/>
        <dsp:cNvSpPr/>
      </dsp:nvSpPr>
      <dsp:spPr>
        <a:xfrm>
          <a:off x="765541" y="3069965"/>
          <a:ext cx="158619" cy="158619"/>
        </a:xfrm>
        <a:prstGeom prst="ellipse">
          <a:avLst/>
        </a:prstGeom>
        <a:solidFill>
          <a:schemeClr val="accent3">
            <a:shade val="50000"/>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062D8B9-7D61-421D-BD55-A3933ADA9139}">
      <dsp:nvSpPr>
        <dsp:cNvPr id="0" name=""/>
        <dsp:cNvSpPr/>
      </dsp:nvSpPr>
      <dsp:spPr>
        <a:xfrm>
          <a:off x="575915" y="3526203"/>
          <a:ext cx="2340562" cy="511932"/>
        </a:xfrm>
        <a:prstGeom prst="rect">
          <a:avLst/>
        </a:prstGeom>
        <a:noFill/>
        <a:ln w="9525"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84049" tIns="0" rIns="0" bIns="0" numCol="1" spcCol="1270" anchor="t" anchorCtr="0">
          <a:noAutofit/>
        </a:bodyPr>
        <a:lstStyle/>
        <a:p>
          <a:pPr marL="0" lvl="0" indent="0" algn="ctr" defTabSz="800100">
            <a:lnSpc>
              <a:spcPct val="90000"/>
            </a:lnSpc>
            <a:spcBef>
              <a:spcPct val="0"/>
            </a:spcBef>
            <a:spcAft>
              <a:spcPct val="35000"/>
            </a:spcAft>
            <a:buNone/>
          </a:pPr>
          <a:r>
            <a:rPr lang="fr-FR" sz="1800" b="1" kern="1200" dirty="0"/>
            <a:t>Politique sanitaire (objectif et priorités)</a:t>
          </a:r>
        </a:p>
      </dsp:txBody>
      <dsp:txXfrm>
        <a:off x="575915" y="3526203"/>
        <a:ext cx="2340562" cy="511932"/>
      </dsp:txXfrm>
    </dsp:sp>
    <dsp:sp modelId="{5C31AC46-B679-4187-9E58-51DFF64E4727}">
      <dsp:nvSpPr>
        <dsp:cNvPr id="0" name=""/>
        <dsp:cNvSpPr/>
      </dsp:nvSpPr>
      <dsp:spPr>
        <a:xfrm>
          <a:off x="2165666" y="2033598"/>
          <a:ext cx="286735" cy="286735"/>
        </a:xfrm>
        <a:prstGeom prst="ellipse">
          <a:avLst/>
        </a:prstGeom>
        <a:solidFill>
          <a:schemeClr val="accent3">
            <a:shade val="50000"/>
            <a:hueOff val="-181053"/>
            <a:satOff val="-9236"/>
            <a:lumOff val="29203"/>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0831E44-B6E5-47BE-8056-D7612EE49344}">
      <dsp:nvSpPr>
        <dsp:cNvPr id="0" name=""/>
        <dsp:cNvSpPr/>
      </dsp:nvSpPr>
      <dsp:spPr>
        <a:xfrm>
          <a:off x="0" y="840614"/>
          <a:ext cx="3332421" cy="591309"/>
        </a:xfrm>
        <a:prstGeom prst="rect">
          <a:avLst/>
        </a:prstGeom>
        <a:noFill/>
        <a:ln w="9525"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51935" tIns="0" rIns="0" bIns="0" numCol="1" spcCol="1270" anchor="t" anchorCtr="0">
          <a:noAutofit/>
        </a:bodyPr>
        <a:lstStyle/>
        <a:p>
          <a:pPr marL="0" lvl="0" indent="0" algn="l" defTabSz="800100">
            <a:lnSpc>
              <a:spcPct val="90000"/>
            </a:lnSpc>
            <a:spcBef>
              <a:spcPct val="0"/>
            </a:spcBef>
            <a:spcAft>
              <a:spcPct val="35000"/>
            </a:spcAft>
            <a:buNone/>
          </a:pPr>
          <a:r>
            <a:rPr lang="fr-FR" sz="1800" b="1" kern="1200" dirty="0"/>
            <a:t>Élaboration de réglementation (niveau de risque acceptable ?)</a:t>
          </a:r>
        </a:p>
      </dsp:txBody>
      <dsp:txXfrm>
        <a:off x="0" y="840614"/>
        <a:ext cx="3332421" cy="591309"/>
      </dsp:txXfrm>
    </dsp:sp>
    <dsp:sp modelId="{F884F7FA-4E23-4C4A-B29E-4CB6485DED24}">
      <dsp:nvSpPr>
        <dsp:cNvPr id="0" name=""/>
        <dsp:cNvSpPr/>
      </dsp:nvSpPr>
      <dsp:spPr>
        <a:xfrm>
          <a:off x="3849477" y="1402932"/>
          <a:ext cx="396549" cy="396549"/>
        </a:xfrm>
        <a:prstGeom prst="ellipse">
          <a:avLst/>
        </a:prstGeom>
        <a:solidFill>
          <a:schemeClr val="accent3">
            <a:shade val="50000"/>
            <a:hueOff val="-181053"/>
            <a:satOff val="-9236"/>
            <a:lumOff val="29203"/>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CA1FA0D-B327-420C-8454-731B8669F1C6}">
      <dsp:nvSpPr>
        <dsp:cNvPr id="0" name=""/>
        <dsp:cNvSpPr/>
      </dsp:nvSpPr>
      <dsp:spPr>
        <a:xfrm>
          <a:off x="3449669" y="2379769"/>
          <a:ext cx="2660347" cy="713305"/>
        </a:xfrm>
        <a:prstGeom prst="rect">
          <a:avLst/>
        </a:prstGeom>
        <a:noFill/>
        <a:ln w="9525"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10123" tIns="0" rIns="0" bIns="0" numCol="1" spcCol="1270" anchor="t" anchorCtr="0">
          <a:noAutofit/>
        </a:bodyPr>
        <a:lstStyle/>
        <a:p>
          <a:pPr marL="0" lvl="0" indent="0" algn="l" defTabSz="800100">
            <a:lnSpc>
              <a:spcPct val="90000"/>
            </a:lnSpc>
            <a:spcBef>
              <a:spcPct val="0"/>
            </a:spcBef>
            <a:spcAft>
              <a:spcPct val="35000"/>
            </a:spcAft>
            <a:buNone/>
          </a:pPr>
          <a:r>
            <a:rPr lang="fr-FR" sz="1800" b="1" kern="1200" dirty="0"/>
            <a:t>Construire le Plan de </a:t>
          </a:r>
        </a:p>
        <a:p>
          <a:pPr marL="0" lvl="0" indent="0" algn="l" defTabSz="800100">
            <a:lnSpc>
              <a:spcPct val="90000"/>
            </a:lnSpc>
            <a:spcBef>
              <a:spcPct val="0"/>
            </a:spcBef>
            <a:spcAft>
              <a:spcPct val="35000"/>
            </a:spcAft>
            <a:buNone/>
          </a:pPr>
          <a:r>
            <a:rPr lang="fr-FR" sz="1800" b="1" kern="1200" dirty="0"/>
            <a:t>Contrôle (programme)</a:t>
          </a:r>
        </a:p>
      </dsp:txBody>
      <dsp:txXfrm>
        <a:off x="3449669" y="2379769"/>
        <a:ext cx="2660347" cy="7133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43D25A-55D1-4773-BBAD-A513ECE77C80}">
      <dsp:nvSpPr>
        <dsp:cNvPr id="0" name=""/>
        <dsp:cNvSpPr/>
      </dsp:nvSpPr>
      <dsp:spPr>
        <a:xfrm>
          <a:off x="0" y="637203"/>
          <a:ext cx="4886324" cy="3115031"/>
        </a:xfrm>
        <a:prstGeom prst="swooshArrow">
          <a:avLst>
            <a:gd name="adj1" fmla="val 25000"/>
            <a:gd name="adj2" fmla="val 25000"/>
          </a:avLst>
        </a:prstGeom>
        <a:solidFill>
          <a:schemeClr val="accent3">
            <a:tint val="55000"/>
            <a:hueOff val="0"/>
            <a:satOff val="0"/>
            <a:lumOff val="0"/>
            <a:alphaOff val="0"/>
          </a:schemeClr>
        </a:solidFill>
        <a:ln w="9525" cap="rnd"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645E39E1-FCB7-4807-84BE-0986188D3ABB}">
      <dsp:nvSpPr>
        <dsp:cNvPr id="0" name=""/>
        <dsp:cNvSpPr/>
      </dsp:nvSpPr>
      <dsp:spPr>
        <a:xfrm>
          <a:off x="620563" y="2775580"/>
          <a:ext cx="127044" cy="127044"/>
        </a:xfrm>
        <a:prstGeom prst="ellipse">
          <a:avLst/>
        </a:prstGeom>
        <a:solidFill>
          <a:schemeClr val="accent3">
            <a:shade val="50000"/>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062D8B9-7D61-421D-BD55-A3933ADA9139}">
      <dsp:nvSpPr>
        <dsp:cNvPr id="0" name=""/>
        <dsp:cNvSpPr/>
      </dsp:nvSpPr>
      <dsp:spPr>
        <a:xfrm>
          <a:off x="855044" y="3061679"/>
          <a:ext cx="1962751" cy="133809"/>
        </a:xfrm>
        <a:prstGeom prst="rect">
          <a:avLst/>
        </a:prstGeom>
        <a:noFill/>
        <a:ln w="9525"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67318" tIns="0" rIns="0" bIns="0" numCol="1" spcCol="1270" anchor="t" anchorCtr="0">
          <a:noAutofit/>
        </a:bodyPr>
        <a:lstStyle/>
        <a:p>
          <a:pPr marL="0" lvl="0" indent="0" algn="l" defTabSz="800100">
            <a:lnSpc>
              <a:spcPct val="90000"/>
            </a:lnSpc>
            <a:spcBef>
              <a:spcPct val="0"/>
            </a:spcBef>
            <a:spcAft>
              <a:spcPct val="35000"/>
            </a:spcAft>
            <a:buNone/>
          </a:pPr>
          <a:r>
            <a:rPr lang="fr-FR" sz="1800" b="1" kern="1200" dirty="0"/>
            <a:t>Approche globale et intégrée</a:t>
          </a:r>
        </a:p>
      </dsp:txBody>
      <dsp:txXfrm>
        <a:off x="855044" y="3061679"/>
        <a:ext cx="1962751" cy="133809"/>
      </dsp:txXfrm>
    </dsp:sp>
    <dsp:sp modelId="{5C31AC46-B679-4187-9E58-51DFF64E4727}">
      <dsp:nvSpPr>
        <dsp:cNvPr id="0" name=""/>
        <dsp:cNvSpPr/>
      </dsp:nvSpPr>
      <dsp:spPr>
        <a:xfrm>
          <a:off x="1741974" y="1945516"/>
          <a:ext cx="229657" cy="229657"/>
        </a:xfrm>
        <a:prstGeom prst="ellipse">
          <a:avLst/>
        </a:prstGeom>
        <a:solidFill>
          <a:schemeClr val="accent3">
            <a:shade val="50000"/>
            <a:hueOff val="-181053"/>
            <a:satOff val="-9236"/>
            <a:lumOff val="29203"/>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0831E44-B6E5-47BE-8056-D7612EE49344}">
      <dsp:nvSpPr>
        <dsp:cNvPr id="0" name=""/>
        <dsp:cNvSpPr/>
      </dsp:nvSpPr>
      <dsp:spPr>
        <a:xfrm>
          <a:off x="454824" y="1567904"/>
          <a:ext cx="1514975" cy="255914"/>
        </a:xfrm>
        <a:prstGeom prst="rect">
          <a:avLst/>
        </a:prstGeom>
        <a:noFill/>
        <a:ln w="9525"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1691" tIns="0" rIns="0" bIns="0" numCol="1" spcCol="1270" anchor="t" anchorCtr="0">
          <a:noAutofit/>
        </a:bodyPr>
        <a:lstStyle/>
        <a:p>
          <a:pPr marL="0" lvl="0" indent="0" algn="l" defTabSz="800100">
            <a:lnSpc>
              <a:spcPct val="90000"/>
            </a:lnSpc>
            <a:spcBef>
              <a:spcPct val="0"/>
            </a:spcBef>
            <a:spcAft>
              <a:spcPct val="35000"/>
            </a:spcAft>
            <a:buNone/>
          </a:pPr>
          <a:r>
            <a:rPr lang="fr-FR" sz="1800" b="1" kern="1200" dirty="0"/>
            <a:t>Mesures de maitrise</a:t>
          </a:r>
        </a:p>
      </dsp:txBody>
      <dsp:txXfrm>
        <a:off x="454824" y="1567904"/>
        <a:ext cx="1514975" cy="255914"/>
      </dsp:txXfrm>
    </dsp:sp>
    <dsp:sp modelId="{F884F7FA-4E23-4C4A-B29E-4CB6485DED24}">
      <dsp:nvSpPr>
        <dsp:cNvPr id="0" name=""/>
        <dsp:cNvSpPr/>
      </dsp:nvSpPr>
      <dsp:spPr>
        <a:xfrm>
          <a:off x="3090599" y="1440392"/>
          <a:ext cx="317611" cy="317611"/>
        </a:xfrm>
        <a:prstGeom prst="ellipse">
          <a:avLst/>
        </a:prstGeom>
        <a:solidFill>
          <a:schemeClr val="accent3">
            <a:shade val="50000"/>
            <a:hueOff val="-181053"/>
            <a:satOff val="-9236"/>
            <a:lumOff val="29203"/>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CA1FA0D-B327-420C-8454-731B8669F1C6}">
      <dsp:nvSpPr>
        <dsp:cNvPr id="0" name=""/>
        <dsp:cNvSpPr/>
      </dsp:nvSpPr>
      <dsp:spPr>
        <a:xfrm>
          <a:off x="2451746" y="2113076"/>
          <a:ext cx="1828384" cy="502437"/>
        </a:xfrm>
        <a:prstGeom prst="rect">
          <a:avLst/>
        </a:prstGeom>
        <a:noFill/>
        <a:ln w="9525"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68296" tIns="0" rIns="0" bIns="0" numCol="1" spcCol="1270" anchor="t" anchorCtr="0">
          <a:noAutofit/>
        </a:bodyPr>
        <a:lstStyle/>
        <a:p>
          <a:pPr marL="0" lvl="0" indent="0" algn="ctr" defTabSz="800100">
            <a:lnSpc>
              <a:spcPct val="90000"/>
            </a:lnSpc>
            <a:spcBef>
              <a:spcPct val="0"/>
            </a:spcBef>
            <a:spcAft>
              <a:spcPct val="35000"/>
            </a:spcAft>
            <a:buNone/>
          </a:pPr>
          <a:r>
            <a:rPr lang="fr-FR" sz="1800" b="1" kern="1200" dirty="0"/>
            <a:t>Autocontrôle efficace</a:t>
          </a:r>
        </a:p>
      </dsp:txBody>
      <dsp:txXfrm>
        <a:off x="2451746" y="2113076"/>
        <a:ext cx="1828384" cy="5024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75679F-B838-4150-BC6E-DEC61E93D8E2}">
      <dsp:nvSpPr>
        <dsp:cNvPr id="0" name=""/>
        <dsp:cNvSpPr/>
      </dsp:nvSpPr>
      <dsp:spPr>
        <a:xfrm rot="16200000">
          <a:off x="-1914201" y="1914667"/>
          <a:ext cx="6061166" cy="2231831"/>
        </a:xfrm>
        <a:prstGeom prst="flowChartManualOperati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marL="0" lvl="0" indent="0" algn="ctr" defTabSz="1066800">
            <a:lnSpc>
              <a:spcPct val="90000"/>
            </a:lnSpc>
            <a:spcBef>
              <a:spcPct val="0"/>
            </a:spcBef>
            <a:spcAft>
              <a:spcPct val="35000"/>
            </a:spcAft>
            <a:buNone/>
          </a:pPr>
          <a:r>
            <a:rPr lang="fr-FR" sz="2400" kern="1200" dirty="0"/>
            <a:t>Des dispositifs et/ou installations adéquats doivent être prévus pour l’entreposage et l’élimination  des déchets (solides ou liquides)</a:t>
          </a:r>
        </a:p>
      </dsp:txBody>
      <dsp:txXfrm rot="5400000">
        <a:off x="466" y="1212233"/>
        <a:ext cx="2231831" cy="3636700"/>
      </dsp:txXfrm>
    </dsp:sp>
    <dsp:sp modelId="{6342E5C8-8EC4-4A34-8C01-5F35533401FB}">
      <dsp:nvSpPr>
        <dsp:cNvPr id="0" name=""/>
        <dsp:cNvSpPr/>
      </dsp:nvSpPr>
      <dsp:spPr>
        <a:xfrm rot="16200000">
          <a:off x="716123" y="1872863"/>
          <a:ext cx="6061166" cy="2315439"/>
        </a:xfrm>
        <a:prstGeom prst="flowChartManualOperati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fr-FR" sz="2000" b="1" kern="1200" dirty="0"/>
            <a:t>Ces dispositifs et/ou installations doivent être  conçus et construits de manière à éviter tout risque de contamination des denrées alimentaires ou des réseaux d’alimentation en eau potable</a:t>
          </a:r>
        </a:p>
      </dsp:txBody>
      <dsp:txXfrm rot="5400000">
        <a:off x="2588986" y="1212233"/>
        <a:ext cx="2315439" cy="3636700"/>
      </dsp:txXfrm>
    </dsp:sp>
    <dsp:sp modelId="{45CF558F-3643-4580-967F-97D1D0CE5517}">
      <dsp:nvSpPr>
        <dsp:cNvPr id="0" name=""/>
        <dsp:cNvSpPr/>
      </dsp:nvSpPr>
      <dsp:spPr>
        <a:xfrm rot="16200000">
          <a:off x="5223301" y="37813"/>
          <a:ext cx="6061166" cy="5985538"/>
        </a:xfrm>
        <a:prstGeom prst="flowChartManualOperati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marL="0" lvl="0" indent="0" algn="just" defTabSz="711200">
            <a:lnSpc>
              <a:spcPct val="90000"/>
            </a:lnSpc>
            <a:spcBef>
              <a:spcPct val="0"/>
            </a:spcBef>
            <a:spcAft>
              <a:spcPct val="35000"/>
            </a:spcAft>
            <a:buNone/>
          </a:pPr>
          <a:endParaRPr lang="fr-FR" sz="1600" kern="1200" dirty="0"/>
        </a:p>
        <a:p>
          <a:pPr marL="0" lvl="0" indent="0" algn="just" defTabSz="711200">
            <a:lnSpc>
              <a:spcPct val="90000"/>
            </a:lnSpc>
            <a:spcBef>
              <a:spcPct val="0"/>
            </a:spcBef>
            <a:spcAft>
              <a:spcPct val="35000"/>
            </a:spcAft>
            <a:buNone/>
          </a:pPr>
          <a:r>
            <a:rPr lang="fr-FR" sz="1600" b="1" kern="1200" dirty="0"/>
            <a:t>Les déchets doivent être retirés aussi vite que possible des locaux où se trouvent les denrées alimentaires, de façon à éviter qu’ils ne s’accumulent et ne constituent pas une source de contamination directe ou indirecte.</a:t>
          </a:r>
        </a:p>
        <a:p>
          <a:pPr marL="0" lvl="0" indent="0" algn="just" defTabSz="711200">
            <a:lnSpc>
              <a:spcPct val="90000"/>
            </a:lnSpc>
            <a:spcBef>
              <a:spcPct val="0"/>
            </a:spcBef>
            <a:spcAft>
              <a:spcPct val="35000"/>
            </a:spcAft>
            <a:buNone/>
          </a:pPr>
          <a:endParaRPr lang="fr-FR" sz="1600" b="1" kern="1200" dirty="0"/>
        </a:p>
        <a:p>
          <a:pPr marL="0" lvl="0" indent="0" algn="just" defTabSz="711200">
            <a:lnSpc>
              <a:spcPct val="90000"/>
            </a:lnSpc>
            <a:spcBef>
              <a:spcPct val="0"/>
            </a:spcBef>
            <a:spcAft>
              <a:spcPct val="35000"/>
            </a:spcAft>
            <a:buNone/>
          </a:pPr>
          <a:r>
            <a:rPr lang="fr-FR" sz="1600" b="1" kern="1200" dirty="0"/>
            <a:t>Les aires de stockage des déchets doivent être conçues et gérées de manière à pouvoir être propres en permanence</a:t>
          </a:r>
        </a:p>
        <a:p>
          <a:pPr marL="0" lvl="0" indent="0" algn="just" defTabSz="711200">
            <a:lnSpc>
              <a:spcPct val="90000"/>
            </a:lnSpc>
            <a:spcBef>
              <a:spcPct val="0"/>
            </a:spcBef>
            <a:spcAft>
              <a:spcPct val="35000"/>
            </a:spcAft>
            <a:buNone/>
          </a:pPr>
          <a:endParaRPr lang="fr-FR" sz="1600" b="1" kern="1200" dirty="0"/>
        </a:p>
        <a:p>
          <a:pPr marL="0" lvl="0" indent="0" algn="just" defTabSz="711200">
            <a:lnSpc>
              <a:spcPct val="90000"/>
            </a:lnSpc>
            <a:spcBef>
              <a:spcPct val="0"/>
            </a:spcBef>
            <a:spcAft>
              <a:spcPct val="35000"/>
            </a:spcAft>
            <a:buNone/>
          </a:pPr>
          <a:r>
            <a:rPr lang="fr-FR" sz="1600" b="1" kern="1200" dirty="0"/>
            <a:t>Dans le cas des locaux temporaires ou mobiles, les déchets ne doivent pas être abandonnés sur le lieu de stationnement. </a:t>
          </a:r>
        </a:p>
        <a:p>
          <a:pPr marL="0" lvl="0" indent="0" algn="just" defTabSz="711200">
            <a:lnSpc>
              <a:spcPct val="90000"/>
            </a:lnSpc>
            <a:spcBef>
              <a:spcPct val="0"/>
            </a:spcBef>
            <a:spcAft>
              <a:spcPct val="35000"/>
            </a:spcAft>
            <a:buNone/>
          </a:pPr>
          <a:endParaRPr lang="fr-FR" sz="1600" b="1" kern="1200" dirty="0"/>
        </a:p>
        <a:p>
          <a:pPr marL="0" lvl="0" indent="0" algn="just" defTabSz="711200">
            <a:lnSpc>
              <a:spcPct val="90000"/>
            </a:lnSpc>
            <a:spcBef>
              <a:spcPct val="0"/>
            </a:spcBef>
            <a:spcAft>
              <a:spcPct val="35000"/>
            </a:spcAft>
            <a:buNone/>
          </a:pPr>
          <a:r>
            <a:rPr lang="fr-FR" sz="1600" b="1" kern="1200" dirty="0"/>
            <a:t>Tous les déchets doivent être éliminés de façon hygiénique et dans le respect de l’environnement, conformément à la législation et à la réglementation en vigueur. </a:t>
          </a:r>
        </a:p>
      </dsp:txBody>
      <dsp:txXfrm rot="5400000">
        <a:off x="5261115" y="1212232"/>
        <a:ext cx="5985538" cy="36367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48C8D7-E58E-4390-929C-C50E62A88B27}">
      <dsp:nvSpPr>
        <dsp:cNvPr id="0" name=""/>
        <dsp:cNvSpPr/>
      </dsp:nvSpPr>
      <dsp:spPr>
        <a:xfrm>
          <a:off x="0" y="0"/>
          <a:ext cx="11963400" cy="1446968"/>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r-FR" sz="1300" b="1" kern="1200" dirty="0">
              <a:solidFill>
                <a:schemeClr val="accent2">
                  <a:lumMod val="75000"/>
                </a:schemeClr>
              </a:solidFill>
            </a:rPr>
            <a:t>Le matériel ou le moyen destiné au transport des denrées alimentaires doit être exclusivement affecté à cet usage;</a:t>
          </a:r>
        </a:p>
        <a:p>
          <a:pPr marL="0" lvl="0" indent="0" algn="l" defTabSz="577850">
            <a:lnSpc>
              <a:spcPct val="90000"/>
            </a:lnSpc>
            <a:spcBef>
              <a:spcPct val="0"/>
            </a:spcBef>
            <a:spcAft>
              <a:spcPct val="35000"/>
            </a:spcAft>
            <a:buNone/>
          </a:pPr>
          <a:r>
            <a:rPr lang="fr-FR" sz="1300" b="1" kern="1200" dirty="0">
              <a:solidFill>
                <a:schemeClr val="accent2">
                  <a:lumMod val="75000"/>
                </a:schemeClr>
              </a:solidFill>
            </a:rPr>
            <a:t>Ce matériel ou moyen de transport doit être doté des aménagements et des équipements nécessaires pour assurer une bonne préservation et empêcher toute altération des denrées alimentaires transportées;</a:t>
          </a:r>
        </a:p>
        <a:p>
          <a:pPr marL="0" lvl="0" indent="0" algn="l" defTabSz="577850">
            <a:lnSpc>
              <a:spcPct val="90000"/>
            </a:lnSpc>
            <a:spcBef>
              <a:spcPct val="0"/>
            </a:spcBef>
            <a:spcAft>
              <a:spcPct val="35000"/>
            </a:spcAft>
            <a:buNone/>
          </a:pPr>
          <a:r>
            <a:rPr lang="fr-FR" sz="1300" b="1" kern="1200" dirty="0">
              <a:solidFill>
                <a:schemeClr val="accent2">
                  <a:lumMod val="75000"/>
                </a:schemeClr>
              </a:solidFill>
            </a:rPr>
            <a:t>Lorsque le matériel ou le moyen de transport permet de transporter  différentes denrées alimentaires en même temps, ces dernières doivent être séparées efficacement de manière à éviter toute contamination croisée.</a:t>
          </a:r>
        </a:p>
        <a:p>
          <a:pPr marL="0" lvl="0" indent="0" algn="l" defTabSz="577850">
            <a:lnSpc>
              <a:spcPct val="90000"/>
            </a:lnSpc>
            <a:spcBef>
              <a:spcPct val="0"/>
            </a:spcBef>
            <a:spcAft>
              <a:spcPct val="35000"/>
            </a:spcAft>
            <a:buNone/>
          </a:pPr>
          <a:endParaRPr lang="fr-FR" sz="1300" kern="1200" dirty="0">
            <a:solidFill>
              <a:schemeClr val="accent2">
                <a:lumMod val="75000"/>
              </a:schemeClr>
            </a:solidFill>
          </a:endParaRPr>
        </a:p>
      </dsp:txBody>
      <dsp:txXfrm>
        <a:off x="2537376" y="0"/>
        <a:ext cx="9426023" cy="1446968"/>
      </dsp:txXfrm>
    </dsp:sp>
    <dsp:sp modelId="{DFA0100A-608C-4F31-8BB0-A5D112AE2016}">
      <dsp:nvSpPr>
        <dsp:cNvPr id="0" name=""/>
        <dsp:cNvSpPr/>
      </dsp:nvSpPr>
      <dsp:spPr>
        <a:xfrm flipH="1">
          <a:off x="447215" y="144696"/>
          <a:ext cx="1787643" cy="1157574"/>
        </a:xfrm>
        <a:prstGeom prst="roundRect">
          <a:avLst>
            <a:gd name="adj" fmla="val 10000"/>
          </a:avLst>
        </a:prstGeom>
        <a:blipFill rotWithShape="0">
          <a:blip xmlns:r="http://schemas.openxmlformats.org/officeDocument/2006/relationships" r:embed="rId1"/>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07B2D6-1869-48B0-BD81-D6FD77522A82}">
      <dsp:nvSpPr>
        <dsp:cNvPr id="0" name=""/>
        <dsp:cNvSpPr/>
      </dsp:nvSpPr>
      <dsp:spPr>
        <a:xfrm>
          <a:off x="0" y="1587902"/>
          <a:ext cx="11963400" cy="1136535"/>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r-FR" sz="1300" b="1" kern="1200" dirty="0">
              <a:solidFill>
                <a:srgbClr val="FFFF00"/>
              </a:solidFill>
            </a:rPr>
            <a:t>Le transport des denrées alimentaires altérables doit être organisé de façon à respecter les conditions de conservation requises selon que celles-ci soient surgelées, congelées, réfrigérées à l’état frais</a:t>
          </a:r>
        </a:p>
      </dsp:txBody>
      <dsp:txXfrm>
        <a:off x="2537376" y="1587902"/>
        <a:ext cx="9426023" cy="1136535"/>
      </dsp:txXfrm>
    </dsp:sp>
    <dsp:sp modelId="{10CD794C-BDF6-47DA-B94D-8393DBE60B55}">
      <dsp:nvSpPr>
        <dsp:cNvPr id="0" name=""/>
        <dsp:cNvSpPr/>
      </dsp:nvSpPr>
      <dsp:spPr>
        <a:xfrm>
          <a:off x="459262" y="1591664"/>
          <a:ext cx="1763548" cy="1157574"/>
        </a:xfrm>
        <a:prstGeom prst="roundRect">
          <a:avLst>
            <a:gd name="adj" fmla="val 10000"/>
          </a:avLst>
        </a:prstGeom>
        <a:blipFill rotWithShape="0">
          <a:blip xmlns:r="http://schemas.openxmlformats.org/officeDocument/2006/relationships" r:embed="rId2"/>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3FDA8F-09D1-4163-AC33-BF92A347C670}">
      <dsp:nvSpPr>
        <dsp:cNvPr id="0" name=""/>
        <dsp:cNvSpPr/>
      </dsp:nvSpPr>
      <dsp:spPr>
        <a:xfrm>
          <a:off x="0" y="2893936"/>
          <a:ext cx="11963400" cy="1446968"/>
        </a:xfrm>
        <a:prstGeom prst="roundRect">
          <a:avLst>
            <a:gd name="adj" fmla="val 10000"/>
          </a:avLst>
        </a:prstGeom>
        <a:solidFill>
          <a:srgbClr val="92D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r-FR" sz="1300" b="1" kern="1200" dirty="0">
              <a:solidFill>
                <a:schemeClr val="tx1"/>
              </a:solidFill>
            </a:rPr>
            <a:t>Le matériel ou le moyen destiné au transport des denrées alimentaires doit :</a:t>
          </a:r>
        </a:p>
        <a:p>
          <a:pPr marL="0" lvl="0" indent="0" algn="l" defTabSz="577850">
            <a:lnSpc>
              <a:spcPct val="90000"/>
            </a:lnSpc>
            <a:spcBef>
              <a:spcPct val="0"/>
            </a:spcBef>
            <a:spcAft>
              <a:spcPct val="35000"/>
            </a:spcAft>
            <a:buNone/>
          </a:pPr>
          <a:r>
            <a:rPr lang="fr-FR" sz="1300" b="1" kern="1200" dirty="0">
              <a:solidFill>
                <a:schemeClr val="tx1"/>
              </a:solidFill>
            </a:rPr>
            <a:t>être conçu et construit de manière à pouvoir être convenablement nettoyé et/ou désinfecté ;</a:t>
          </a:r>
          <a:endParaRPr lang="fr-FR" sz="1300" b="1" kern="1200" dirty="0">
            <a:solidFill>
              <a:srgbClr val="FFFF00"/>
            </a:solidFill>
          </a:endParaRPr>
        </a:p>
        <a:p>
          <a:pPr marL="0" lvl="0" indent="0" algn="l" defTabSz="577850">
            <a:lnSpc>
              <a:spcPct val="90000"/>
            </a:lnSpc>
            <a:spcBef>
              <a:spcPct val="0"/>
            </a:spcBef>
            <a:spcAft>
              <a:spcPct val="35000"/>
            </a:spcAft>
            <a:buNone/>
          </a:pPr>
          <a:r>
            <a:rPr lang="fr-FR" sz="1300" b="1" kern="1200" dirty="0">
              <a:solidFill>
                <a:schemeClr val="tx1"/>
              </a:solidFill>
            </a:rPr>
            <a:t>être propre et en bon état d’entretien de manière à les protéger contre toute contamination ;</a:t>
          </a:r>
        </a:p>
        <a:p>
          <a:pPr marL="0" lvl="0" indent="0" algn="l" defTabSz="577850">
            <a:lnSpc>
              <a:spcPct val="90000"/>
            </a:lnSpc>
            <a:spcBef>
              <a:spcPct val="0"/>
            </a:spcBef>
            <a:spcAft>
              <a:spcPct val="35000"/>
            </a:spcAft>
            <a:buNone/>
          </a:pPr>
          <a:r>
            <a:rPr lang="fr-FR" sz="1300" b="1" kern="1200" dirty="0">
              <a:solidFill>
                <a:schemeClr val="tx1"/>
              </a:solidFill>
            </a:rPr>
            <a:t>maintenir  les denrées alimentaires dans des conditions de température et d’humidité appropriées et autres conditions nécessaires pour les protéger contre toute prolifération des germes pathogènes ou indésirables ou contre toute détérioration de nature à les rendre  impropres à la consommation.</a:t>
          </a:r>
        </a:p>
      </dsp:txBody>
      <dsp:txXfrm>
        <a:off x="2537376" y="2893936"/>
        <a:ext cx="9426023" cy="1446968"/>
      </dsp:txXfrm>
    </dsp:sp>
    <dsp:sp modelId="{848FE918-101E-4897-A677-00FC4E2C16EA}">
      <dsp:nvSpPr>
        <dsp:cNvPr id="0" name=""/>
        <dsp:cNvSpPr/>
      </dsp:nvSpPr>
      <dsp:spPr>
        <a:xfrm>
          <a:off x="385460" y="4666518"/>
          <a:ext cx="1837841" cy="1157574"/>
        </a:xfrm>
        <a:prstGeom prst="roundRect">
          <a:avLst>
            <a:gd name="adj" fmla="val 10000"/>
          </a:avLst>
        </a:prstGeom>
        <a:blipFill rotWithShape="0">
          <a:blip xmlns:r="http://schemas.openxmlformats.org/officeDocument/2006/relationships" r:embed="rId3"/>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37B241-3621-4F23-9D0C-FC433F7250E3}">
      <dsp:nvSpPr>
        <dsp:cNvPr id="0" name=""/>
        <dsp:cNvSpPr/>
      </dsp:nvSpPr>
      <dsp:spPr>
        <a:xfrm>
          <a:off x="0" y="4485601"/>
          <a:ext cx="11963400" cy="1446968"/>
        </a:xfrm>
        <a:prstGeom prst="roundRect">
          <a:avLst>
            <a:gd name="adj" fmla="val 10000"/>
          </a:avLst>
        </a:prstGeom>
        <a:solidFill>
          <a:schemeClr val="bg1"/>
        </a:solidFill>
        <a:ln w="76200" cap="rnd"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r-FR" sz="1300" b="1" kern="1200" dirty="0">
              <a:solidFill>
                <a:schemeClr val="tx1"/>
              </a:solidFill>
            </a:rPr>
            <a:t>Le transport des denrées alimentaires présentées  </a:t>
          </a:r>
          <a:r>
            <a:rPr lang="fr-FR" sz="1300" b="1" kern="1200" dirty="0">
              <a:solidFill>
                <a:srgbClr val="FF0000"/>
              </a:solidFill>
            </a:rPr>
            <a:t>en vrac  à l'état liquide, granulaire ou poudreux  </a:t>
          </a:r>
          <a:r>
            <a:rPr lang="fr-FR" sz="1300" b="1" kern="1200" dirty="0">
              <a:solidFill>
                <a:schemeClr val="tx1"/>
              </a:solidFill>
            </a:rPr>
            <a:t>doit être effectué dans des contenants réservés à cet effet et adaptés aux produits concernés.  Ces contenants doivent porter </a:t>
          </a:r>
          <a:r>
            <a:rPr lang="fr-FR" sz="1300" b="1" kern="1200" dirty="0">
              <a:solidFill>
                <a:srgbClr val="FF0000"/>
              </a:solidFill>
            </a:rPr>
            <a:t>une  mention clairement visible et indélébile, en langue arabe  et  à  titre accessoire dans une ou plusieurs autres langues accessibles au consommateur, indiquant qu’il s’agit d’un contenant exclusivement réservé au transport de denrées alimentaires concernées, ou la mention « uniquement pour les denrées alimentaires ».   </a:t>
          </a:r>
        </a:p>
      </dsp:txBody>
      <dsp:txXfrm>
        <a:off x="2537376" y="4485601"/>
        <a:ext cx="9426023" cy="1446968"/>
      </dsp:txXfrm>
    </dsp:sp>
    <dsp:sp modelId="{312C491E-E9E1-4079-8739-140479CA8DAA}">
      <dsp:nvSpPr>
        <dsp:cNvPr id="0" name=""/>
        <dsp:cNvSpPr/>
      </dsp:nvSpPr>
      <dsp:spPr>
        <a:xfrm>
          <a:off x="498729" y="4630297"/>
          <a:ext cx="1684614" cy="1157574"/>
        </a:xfrm>
        <a:prstGeom prst="roundRect">
          <a:avLst>
            <a:gd name="adj" fmla="val 10000"/>
          </a:avLst>
        </a:prstGeom>
        <a:blipFill rotWithShape="0">
          <a:blip xmlns:r="http://schemas.openxmlformats.org/officeDocument/2006/relationships" r:embed="rId3"/>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920B6F6D-8EA0-4A66-96D7-CC0B39F5A557}" type="datetimeFigureOut">
              <a:rPr lang="fr-FR" smtClean="0"/>
              <a:t>10/12/2024</a:t>
            </a:fld>
            <a:endParaRPr lang="fr-FR"/>
          </a:p>
        </p:txBody>
      </p:sp>
      <p:sp>
        <p:nvSpPr>
          <p:cNvPr id="5" name="Footer Placeholder 4"/>
          <p:cNvSpPr>
            <a:spLocks noGrp="1"/>
          </p:cNvSpPr>
          <p:nvPr>
            <p:ph type="ftr" sz="quarter" idx="11"/>
          </p:nvPr>
        </p:nvSpPr>
        <p:spPr/>
        <p:txBody>
          <a:bodyPr/>
          <a:lstStyle/>
          <a:p>
            <a:endParaRPr lang="fr-F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16FF0485-8C6E-4488-9F57-6BD07A9A810B}" type="slidenum">
              <a:rPr lang="fr-FR" smtClean="0"/>
              <a:t>‹N°›</a:t>
            </a:fld>
            <a:endParaRPr lang="fr-FR"/>
          </a:p>
        </p:txBody>
      </p:sp>
    </p:spTree>
    <p:extLst>
      <p:ext uri="{BB962C8B-B14F-4D97-AF65-F5344CB8AC3E}">
        <p14:creationId xmlns:p14="http://schemas.microsoft.com/office/powerpoint/2010/main" val="69224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20B6F6D-8EA0-4A66-96D7-CC0B39F5A557}" type="datetimeFigureOut">
              <a:rPr lang="fr-FR" smtClean="0"/>
              <a:t>10/12/2024</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6FF0485-8C6E-4488-9F57-6BD07A9A810B}" type="slidenum">
              <a:rPr lang="fr-FR" smtClean="0"/>
              <a:t>‹N°›</a:t>
            </a:fld>
            <a:endParaRPr lang="fr-FR"/>
          </a:p>
        </p:txBody>
      </p:sp>
    </p:spTree>
    <p:extLst>
      <p:ext uri="{BB962C8B-B14F-4D97-AF65-F5344CB8AC3E}">
        <p14:creationId xmlns:p14="http://schemas.microsoft.com/office/powerpoint/2010/main" val="2807637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20B6F6D-8EA0-4A66-96D7-CC0B39F5A557}" type="datetimeFigureOut">
              <a:rPr lang="fr-FR" smtClean="0"/>
              <a:t>10/12/2024</a:t>
            </a:fld>
            <a:endParaRPr lang="fr-FR"/>
          </a:p>
        </p:txBody>
      </p:sp>
      <p:sp>
        <p:nvSpPr>
          <p:cNvPr id="5" name="Footer Placeholder 4"/>
          <p:cNvSpPr>
            <a:spLocks noGrp="1"/>
          </p:cNvSpPr>
          <p:nvPr>
            <p:ph type="ftr" sz="quarter" idx="11"/>
          </p:nvPr>
        </p:nvSpPr>
        <p:spPr/>
        <p:txBody>
          <a:bodyPr/>
          <a:lstStyle/>
          <a:p>
            <a:endParaRPr lang="fr-F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6FF0485-8C6E-4488-9F57-6BD07A9A810B}" type="slidenum">
              <a:rPr lang="fr-FR" smtClean="0"/>
              <a:t>‹N°›</a:t>
            </a:fld>
            <a:endParaRPr lang="fr-F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19779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20B6F6D-8EA0-4A66-96D7-CC0B39F5A557}" type="datetimeFigureOut">
              <a:rPr lang="fr-FR" smtClean="0"/>
              <a:t>10/12/2024</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6FF0485-8C6E-4488-9F57-6BD07A9A810B}" type="slidenum">
              <a:rPr lang="fr-FR" smtClean="0"/>
              <a:t>‹N°›</a:t>
            </a:fld>
            <a:endParaRPr lang="fr-FR"/>
          </a:p>
        </p:txBody>
      </p:sp>
    </p:spTree>
    <p:extLst>
      <p:ext uri="{BB962C8B-B14F-4D97-AF65-F5344CB8AC3E}">
        <p14:creationId xmlns:p14="http://schemas.microsoft.com/office/powerpoint/2010/main" val="3456072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20B6F6D-8EA0-4A66-96D7-CC0B39F5A557}" type="datetimeFigureOut">
              <a:rPr lang="fr-FR" smtClean="0"/>
              <a:t>10/12/2024</a:t>
            </a:fld>
            <a:endParaRPr lang="fr-FR"/>
          </a:p>
        </p:txBody>
      </p:sp>
      <p:sp>
        <p:nvSpPr>
          <p:cNvPr id="6" name="Footer Placeholder 5"/>
          <p:cNvSpPr>
            <a:spLocks noGrp="1"/>
          </p:cNvSpPr>
          <p:nvPr>
            <p:ph type="ftr" sz="quarter" idx="11"/>
          </p:nvPr>
        </p:nvSpPr>
        <p:spPr/>
        <p:txBody>
          <a:bodyPr/>
          <a:lstStyle/>
          <a:p>
            <a:endParaRPr lang="fr-F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6FF0485-8C6E-4488-9F57-6BD07A9A810B}" type="slidenum">
              <a:rPr lang="fr-FR" smtClean="0"/>
              <a:t>‹N°›</a:t>
            </a:fld>
            <a:endParaRPr lang="fr-F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572015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20B6F6D-8EA0-4A66-96D7-CC0B39F5A557}" type="datetimeFigureOut">
              <a:rPr lang="fr-FR" smtClean="0"/>
              <a:t>10/12/2024</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6FF0485-8C6E-4488-9F57-6BD07A9A810B}" type="slidenum">
              <a:rPr lang="fr-FR" smtClean="0"/>
              <a:t>‹N°›</a:t>
            </a:fld>
            <a:endParaRPr lang="fr-FR"/>
          </a:p>
        </p:txBody>
      </p:sp>
    </p:spTree>
    <p:extLst>
      <p:ext uri="{BB962C8B-B14F-4D97-AF65-F5344CB8AC3E}">
        <p14:creationId xmlns:p14="http://schemas.microsoft.com/office/powerpoint/2010/main" val="1180654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20B6F6D-8EA0-4A66-96D7-CC0B39F5A557}" type="datetimeFigureOut">
              <a:rPr lang="fr-FR" smtClean="0"/>
              <a:t>10/12/2024</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6FF0485-8C6E-4488-9F57-6BD07A9A810B}" type="slidenum">
              <a:rPr lang="fr-FR" smtClean="0"/>
              <a:t>‹N°›</a:t>
            </a:fld>
            <a:endParaRPr lang="fr-FR"/>
          </a:p>
        </p:txBody>
      </p:sp>
    </p:spTree>
    <p:extLst>
      <p:ext uri="{BB962C8B-B14F-4D97-AF65-F5344CB8AC3E}">
        <p14:creationId xmlns:p14="http://schemas.microsoft.com/office/powerpoint/2010/main" val="30241021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20B6F6D-8EA0-4A66-96D7-CC0B39F5A557}" type="datetimeFigureOut">
              <a:rPr lang="fr-FR" smtClean="0"/>
              <a:t>10/12/2024</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6FF0485-8C6E-4488-9F57-6BD07A9A810B}" type="slidenum">
              <a:rPr lang="fr-FR" smtClean="0"/>
              <a:t>‹N°›</a:t>
            </a:fld>
            <a:endParaRPr lang="fr-FR"/>
          </a:p>
        </p:txBody>
      </p:sp>
    </p:spTree>
    <p:extLst>
      <p:ext uri="{BB962C8B-B14F-4D97-AF65-F5344CB8AC3E}">
        <p14:creationId xmlns:p14="http://schemas.microsoft.com/office/powerpoint/2010/main" val="89386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20B6F6D-8EA0-4A66-96D7-CC0B39F5A557}" type="datetimeFigureOut">
              <a:rPr lang="fr-FR" smtClean="0"/>
              <a:t>10/12/2024</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6FF0485-8C6E-4488-9F57-6BD07A9A810B}" type="slidenum">
              <a:rPr lang="fr-FR" smtClean="0"/>
              <a:t>‹N°›</a:t>
            </a:fld>
            <a:endParaRPr lang="fr-FR"/>
          </a:p>
        </p:txBody>
      </p:sp>
    </p:spTree>
    <p:extLst>
      <p:ext uri="{BB962C8B-B14F-4D97-AF65-F5344CB8AC3E}">
        <p14:creationId xmlns:p14="http://schemas.microsoft.com/office/powerpoint/2010/main" val="2811553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20B6F6D-8EA0-4A66-96D7-CC0B39F5A557}" type="datetimeFigureOut">
              <a:rPr lang="fr-FR" smtClean="0"/>
              <a:t>10/12/2024</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6FF0485-8C6E-4488-9F57-6BD07A9A810B}" type="slidenum">
              <a:rPr lang="fr-FR" smtClean="0"/>
              <a:t>‹N°›</a:t>
            </a:fld>
            <a:endParaRPr lang="fr-FR"/>
          </a:p>
        </p:txBody>
      </p:sp>
    </p:spTree>
    <p:extLst>
      <p:ext uri="{BB962C8B-B14F-4D97-AF65-F5344CB8AC3E}">
        <p14:creationId xmlns:p14="http://schemas.microsoft.com/office/powerpoint/2010/main" val="1116912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20B6F6D-8EA0-4A66-96D7-CC0B39F5A557}" type="datetimeFigureOut">
              <a:rPr lang="fr-FR" smtClean="0"/>
              <a:t>10/12/2024</a:t>
            </a:fld>
            <a:endParaRPr lang="fr-FR"/>
          </a:p>
        </p:txBody>
      </p:sp>
      <p:sp>
        <p:nvSpPr>
          <p:cNvPr id="6" name="Footer Placeholder 5"/>
          <p:cNvSpPr>
            <a:spLocks noGrp="1"/>
          </p:cNvSpPr>
          <p:nvPr>
            <p:ph type="ftr" sz="quarter" idx="11"/>
          </p:nvPr>
        </p:nvSpPr>
        <p:spPr/>
        <p:txBody>
          <a:bodyPr/>
          <a:lstStyle/>
          <a:p>
            <a:endParaRPr lang="fr-F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16FF0485-8C6E-4488-9F57-6BD07A9A810B}" type="slidenum">
              <a:rPr lang="fr-FR" smtClean="0"/>
              <a:t>‹N°›</a:t>
            </a:fld>
            <a:endParaRPr lang="fr-FR"/>
          </a:p>
        </p:txBody>
      </p:sp>
    </p:spTree>
    <p:extLst>
      <p:ext uri="{BB962C8B-B14F-4D97-AF65-F5344CB8AC3E}">
        <p14:creationId xmlns:p14="http://schemas.microsoft.com/office/powerpoint/2010/main" val="1107847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20B6F6D-8EA0-4A66-96D7-CC0B39F5A557}" type="datetimeFigureOut">
              <a:rPr lang="fr-FR" smtClean="0"/>
              <a:t>10/12/2024</a:t>
            </a:fld>
            <a:endParaRPr lang="fr-FR"/>
          </a:p>
        </p:txBody>
      </p:sp>
      <p:sp>
        <p:nvSpPr>
          <p:cNvPr id="8" name="Footer Placeholder 7"/>
          <p:cNvSpPr>
            <a:spLocks noGrp="1"/>
          </p:cNvSpPr>
          <p:nvPr>
            <p:ph type="ftr" sz="quarter" idx="11"/>
          </p:nvPr>
        </p:nvSpPr>
        <p:spPr/>
        <p:txBody>
          <a:bodyPr/>
          <a:lstStyle/>
          <a:p>
            <a:endParaRPr lang="fr-F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6FF0485-8C6E-4488-9F57-6BD07A9A810B}" type="slidenum">
              <a:rPr lang="fr-FR" smtClean="0"/>
              <a:t>‹N°›</a:t>
            </a:fld>
            <a:endParaRPr lang="fr-FR"/>
          </a:p>
        </p:txBody>
      </p:sp>
    </p:spTree>
    <p:extLst>
      <p:ext uri="{BB962C8B-B14F-4D97-AF65-F5344CB8AC3E}">
        <p14:creationId xmlns:p14="http://schemas.microsoft.com/office/powerpoint/2010/main" val="1022685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20B6F6D-8EA0-4A66-96D7-CC0B39F5A557}" type="datetimeFigureOut">
              <a:rPr lang="fr-FR" smtClean="0"/>
              <a:t>10/12/2024</a:t>
            </a:fld>
            <a:endParaRPr lang="fr-FR"/>
          </a:p>
        </p:txBody>
      </p:sp>
      <p:sp>
        <p:nvSpPr>
          <p:cNvPr id="4" name="Footer Placeholder 3"/>
          <p:cNvSpPr>
            <a:spLocks noGrp="1"/>
          </p:cNvSpPr>
          <p:nvPr>
            <p:ph type="ftr" sz="quarter" idx="11"/>
          </p:nvPr>
        </p:nvSpPr>
        <p:spPr/>
        <p:txBody>
          <a:bodyPr/>
          <a:lstStyle/>
          <a:p>
            <a:endParaRPr lang="fr-F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6FF0485-8C6E-4488-9F57-6BD07A9A810B}" type="slidenum">
              <a:rPr lang="fr-FR" smtClean="0"/>
              <a:t>‹N°›</a:t>
            </a:fld>
            <a:endParaRPr lang="fr-FR"/>
          </a:p>
        </p:txBody>
      </p:sp>
    </p:spTree>
    <p:extLst>
      <p:ext uri="{BB962C8B-B14F-4D97-AF65-F5344CB8AC3E}">
        <p14:creationId xmlns:p14="http://schemas.microsoft.com/office/powerpoint/2010/main" val="968463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0B6F6D-8EA0-4A66-96D7-CC0B39F5A557}" type="datetimeFigureOut">
              <a:rPr lang="fr-FR" smtClean="0"/>
              <a:t>10/12/2024</a:t>
            </a:fld>
            <a:endParaRPr lang="fr-FR"/>
          </a:p>
        </p:txBody>
      </p:sp>
      <p:sp>
        <p:nvSpPr>
          <p:cNvPr id="3" name="Footer Placeholder 2"/>
          <p:cNvSpPr>
            <a:spLocks noGrp="1"/>
          </p:cNvSpPr>
          <p:nvPr>
            <p:ph type="ftr" sz="quarter" idx="11"/>
          </p:nvPr>
        </p:nvSpPr>
        <p:spPr/>
        <p:txBody>
          <a:bodyPr/>
          <a:lstStyle/>
          <a:p>
            <a:endParaRPr lang="fr-F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6FF0485-8C6E-4488-9F57-6BD07A9A810B}" type="slidenum">
              <a:rPr lang="fr-FR" smtClean="0"/>
              <a:t>‹N°›</a:t>
            </a:fld>
            <a:endParaRPr lang="fr-FR"/>
          </a:p>
        </p:txBody>
      </p:sp>
    </p:spTree>
    <p:extLst>
      <p:ext uri="{BB962C8B-B14F-4D97-AF65-F5344CB8AC3E}">
        <p14:creationId xmlns:p14="http://schemas.microsoft.com/office/powerpoint/2010/main" val="1504931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20B6F6D-8EA0-4A66-96D7-CC0B39F5A557}" type="datetimeFigureOut">
              <a:rPr lang="fr-FR" smtClean="0"/>
              <a:t>10/12/2024</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6FF0485-8C6E-4488-9F57-6BD07A9A810B}" type="slidenum">
              <a:rPr lang="fr-FR" smtClean="0"/>
              <a:t>‹N°›</a:t>
            </a:fld>
            <a:endParaRPr lang="fr-FR"/>
          </a:p>
        </p:txBody>
      </p:sp>
    </p:spTree>
    <p:extLst>
      <p:ext uri="{BB962C8B-B14F-4D97-AF65-F5344CB8AC3E}">
        <p14:creationId xmlns:p14="http://schemas.microsoft.com/office/powerpoint/2010/main" val="2559327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20B6F6D-8EA0-4A66-96D7-CC0B39F5A557}" type="datetimeFigureOut">
              <a:rPr lang="fr-FR" smtClean="0"/>
              <a:t>10/12/2024</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6FF0485-8C6E-4488-9F57-6BD07A9A810B}" type="slidenum">
              <a:rPr lang="fr-FR" smtClean="0"/>
              <a:t>‹N°›</a:t>
            </a:fld>
            <a:endParaRPr lang="fr-FR"/>
          </a:p>
        </p:txBody>
      </p:sp>
    </p:spTree>
    <p:extLst>
      <p:ext uri="{BB962C8B-B14F-4D97-AF65-F5344CB8AC3E}">
        <p14:creationId xmlns:p14="http://schemas.microsoft.com/office/powerpoint/2010/main" val="611005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20B6F6D-8EA0-4A66-96D7-CC0B39F5A557}" type="datetimeFigureOut">
              <a:rPr lang="fr-FR" smtClean="0"/>
              <a:t>10/12/2024</a:t>
            </a:fld>
            <a:endParaRPr lang="fr-F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16FF0485-8C6E-4488-9F57-6BD07A9A810B}" type="slidenum">
              <a:rPr lang="fr-FR" smtClean="0"/>
              <a:t>‹N°›</a:t>
            </a:fld>
            <a:endParaRPr lang="fr-FR"/>
          </a:p>
        </p:txBody>
      </p:sp>
    </p:spTree>
    <p:extLst>
      <p:ext uri="{BB962C8B-B14F-4D97-AF65-F5344CB8AC3E}">
        <p14:creationId xmlns:p14="http://schemas.microsoft.com/office/powerpoint/2010/main" val="35676195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28.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jpeg"/></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3.jpe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wmf"/><Relationship Id="rId4" Type="http://schemas.openxmlformats.org/officeDocument/2006/relationships/oleObject" Target="../embeddings/oleObject6.bin"/></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7.xml"/><Relationship Id="rId5" Type="http://schemas.openxmlformats.org/officeDocument/2006/relationships/image" Target="../media/image6.wmf"/><Relationship Id="rId4" Type="http://schemas.openxmlformats.org/officeDocument/2006/relationships/image" Target="../media/image5.wmf"/></Relationships>
</file>

<file path=ppt/slides/_rels/slide4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www.fao.org/fao-who-codexalimentarius/standards/list-standards/fr/"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8.wmf"/><Relationship Id="rId7" Type="http://schemas.openxmlformats.org/officeDocument/2006/relationships/oleObject" Target="../embeddings/oleObject3.bin"/><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image" Target="../media/image10.wmf"/><Relationship Id="rId5" Type="http://schemas.openxmlformats.org/officeDocument/2006/relationships/oleObject" Target="../embeddings/oleObject2.bin"/><Relationship Id="rId10" Type="http://schemas.openxmlformats.org/officeDocument/2006/relationships/image" Target="../media/image12.wmf"/><Relationship Id="rId4" Type="http://schemas.openxmlformats.org/officeDocument/2006/relationships/image" Target="../media/image9.jpeg"/><Relationship Id="rId9"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6">
            <a:extLst>
              <a:ext uri="{FF2B5EF4-FFF2-40B4-BE49-F238E27FC236}">
                <a16:creationId xmlns:a16="http://schemas.microsoft.com/office/drawing/2014/main" id="{A3B3217D-9F62-8CAA-9DA3-A5F30A6DA617}"/>
              </a:ext>
            </a:extLst>
          </p:cNvPr>
          <p:cNvSpPr txBox="1">
            <a:spLocks noGrp="1" noChangeArrowheads="1"/>
          </p:cNvSpPr>
          <p:nvPr>
            <p:ph type="ctrTitle"/>
          </p:nvPr>
        </p:nvSpPr>
        <p:spPr>
          <a:xfrm>
            <a:off x="2063750" y="95250"/>
            <a:ext cx="7978775" cy="2062163"/>
          </a:xfrm>
          <a:ln>
            <a:miter lim="800000"/>
            <a:headEnd/>
            <a:tailEnd/>
          </a:ln>
        </p:spPr>
        <p:txBody>
          <a:bodyPr>
            <a:spAutoFit/>
          </a:bodyPr>
          <a:lstStyle/>
          <a:p>
            <a:pPr algn="ctr" eaLnBrk="1" hangingPunct="1">
              <a:spcBef>
                <a:spcPct val="50000"/>
              </a:spcBef>
              <a:defRPr/>
            </a:pPr>
            <a:r>
              <a:rPr lang="fr-FR" sz="3200" b="1" dirty="0">
                <a:solidFill>
                  <a:schemeClr val="tx1">
                    <a:lumMod val="85000"/>
                    <a:lumOff val="15000"/>
                  </a:schemeClr>
                </a:solidFill>
                <a:effectLst>
                  <a:outerShdw blurRad="38100" dist="38100" dir="2700000" algn="tl">
                    <a:srgbClr val="000000">
                      <a:alpha val="43137"/>
                    </a:srgbClr>
                  </a:outerShdw>
                </a:effectLst>
                <a:latin typeface="Times New Roman" pitchFamily="18" charset="0"/>
              </a:rPr>
              <a:t>Présentation des principales dispositions du décret exécutif n°17-140 relatif à l’hygiène alimentaire</a:t>
            </a:r>
            <a:br>
              <a:rPr lang="fr-FR" sz="3200" b="1" dirty="0">
                <a:solidFill>
                  <a:schemeClr val="tx1">
                    <a:lumMod val="85000"/>
                    <a:lumOff val="15000"/>
                  </a:schemeClr>
                </a:solidFill>
                <a:effectLst>
                  <a:outerShdw blurRad="38100" dist="38100" dir="2700000" algn="tl">
                    <a:srgbClr val="000000">
                      <a:alpha val="43137"/>
                    </a:srgbClr>
                  </a:outerShdw>
                </a:effectLst>
                <a:latin typeface="Times New Roman" pitchFamily="18" charset="0"/>
              </a:rPr>
            </a:br>
            <a:r>
              <a:rPr lang="fr-FR" altLang="en-US" sz="3200" b="1" dirty="0">
                <a:solidFill>
                  <a:srgbClr val="FF3300"/>
                </a:solidFill>
                <a:latin typeface="Albertus Extra Bold" pitchFamily="34" charset="0"/>
              </a:rPr>
              <a:t>PARTIE I</a:t>
            </a:r>
            <a:endParaRPr lang="en-US" sz="3200" b="1" dirty="0">
              <a:solidFill>
                <a:schemeClr val="tx1">
                  <a:lumMod val="85000"/>
                  <a:lumOff val="15000"/>
                </a:schemeClr>
              </a:solidFill>
              <a:effectLst>
                <a:outerShdw blurRad="38100" dist="38100" dir="2700000" algn="tl">
                  <a:srgbClr val="000000">
                    <a:alpha val="43137"/>
                  </a:srgbClr>
                </a:outerShdw>
              </a:effectLst>
              <a:latin typeface="Times New Roman" pitchFamily="18" charset="0"/>
            </a:endParaRPr>
          </a:p>
        </p:txBody>
      </p:sp>
      <p:sp>
        <p:nvSpPr>
          <p:cNvPr id="3075" name="Rectangle 3">
            <a:extLst>
              <a:ext uri="{FF2B5EF4-FFF2-40B4-BE49-F238E27FC236}">
                <a16:creationId xmlns:a16="http://schemas.microsoft.com/office/drawing/2014/main" id="{0E2DF013-A947-71E4-4250-6EB78937BA79}"/>
              </a:ext>
            </a:extLst>
          </p:cNvPr>
          <p:cNvSpPr>
            <a:spLocks noGrp="1" noChangeArrowheads="1"/>
          </p:cNvSpPr>
          <p:nvPr>
            <p:ph type="subTitle" idx="1"/>
          </p:nvPr>
        </p:nvSpPr>
        <p:spPr>
          <a:xfrm>
            <a:off x="2424113" y="5492750"/>
            <a:ext cx="7920037" cy="1031875"/>
          </a:xfrm>
        </p:spPr>
        <p:txBody>
          <a:bodyPr/>
          <a:lstStyle/>
          <a:p>
            <a:pPr eaLnBrk="1" hangingPunct="1">
              <a:defRPr/>
            </a:pPr>
            <a:r>
              <a:rPr lang="fr-FR" altLang="en-US" b="1" dirty="0">
                <a:latin typeface="Book Antiqua" panose="02040602050305030304" pitchFamily="18" charset="0"/>
              </a:rPr>
              <a:t>Mme YOUCEFI. Fatma</a:t>
            </a:r>
          </a:p>
        </p:txBody>
      </p:sp>
      <p:pic>
        <p:nvPicPr>
          <p:cNvPr id="25603" name="Picture 4" descr="LOGO">
            <a:extLst>
              <a:ext uri="{FF2B5EF4-FFF2-40B4-BE49-F238E27FC236}">
                <a16:creationId xmlns:a16="http://schemas.microsoft.com/office/drawing/2014/main" id="{0B849242-4134-37F1-56BC-2748DE601C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8213" y="3127375"/>
            <a:ext cx="2117725"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5">
            <a:extLst>
              <a:ext uri="{FF2B5EF4-FFF2-40B4-BE49-F238E27FC236}">
                <a16:creationId xmlns:a16="http://schemas.microsoft.com/office/drawing/2014/main" id="{5D4F18D7-17C3-905D-0B2F-853AF8A47BD8}"/>
              </a:ext>
            </a:extLst>
          </p:cNvPr>
          <p:cNvSpPr>
            <a:spLocks noChangeArrowheads="1"/>
          </p:cNvSpPr>
          <p:nvPr/>
        </p:nvSpPr>
        <p:spPr bwMode="auto">
          <a:xfrm>
            <a:off x="4564063" y="3213100"/>
            <a:ext cx="742315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 typeface="Wingdings" panose="05000000000000000000" pitchFamily="2" charset="2"/>
              <a:buChar char="§"/>
            </a:pPr>
            <a:r>
              <a:rPr lang="fr-FR" altLang="en-US" sz="2400" b="1" dirty="0">
                <a:solidFill>
                  <a:srgbClr val="FF3300"/>
                </a:solidFill>
                <a:latin typeface="Comic Sans MS" panose="030F0702030302020204" pitchFamily="66" charset="0"/>
              </a:rPr>
              <a:t>Exigences du consommateur( 4S)</a:t>
            </a:r>
          </a:p>
          <a:p>
            <a:pPr eaLnBrk="1" hangingPunct="1">
              <a:spcBef>
                <a:spcPct val="0"/>
              </a:spcBef>
              <a:buClrTx/>
              <a:buFont typeface="Wingdings" panose="05000000000000000000" pitchFamily="2" charset="2"/>
              <a:buChar char="§"/>
            </a:pPr>
            <a:r>
              <a:rPr lang="fr-FR" altLang="en-US" sz="2400" b="1" dirty="0">
                <a:solidFill>
                  <a:srgbClr val="FF3300"/>
                </a:solidFill>
                <a:latin typeface="Comic Sans MS" panose="030F0702030302020204" pitchFamily="66" charset="0"/>
              </a:rPr>
              <a:t>Les notions de la </a:t>
            </a:r>
            <a:r>
              <a:rPr lang="fr-MC" altLang="en-US" sz="2400" b="1" dirty="0">
                <a:solidFill>
                  <a:srgbClr val="FF3300"/>
                </a:solidFill>
                <a:latin typeface="Comic Sans MS" panose="030F0702030302020204" pitchFamily="66" charset="0"/>
              </a:rPr>
              <a:t>qualité </a:t>
            </a:r>
            <a:endParaRPr lang="fr-FR" altLang="en-US" sz="2400" b="1" dirty="0">
              <a:solidFill>
                <a:srgbClr val="FF3300"/>
              </a:solidFill>
              <a:latin typeface="Comic Sans MS" panose="030F0702030302020204" pitchFamily="66" charset="0"/>
            </a:endParaRPr>
          </a:p>
          <a:p>
            <a:pPr eaLnBrk="1" hangingPunct="1">
              <a:spcBef>
                <a:spcPct val="0"/>
              </a:spcBef>
              <a:buClrTx/>
              <a:buFont typeface="Wingdings" panose="05000000000000000000" pitchFamily="2" charset="2"/>
              <a:buChar char="§"/>
            </a:pPr>
            <a:r>
              <a:rPr lang="fr-FR" altLang="en-US" sz="2400" b="1" dirty="0">
                <a:solidFill>
                  <a:srgbClr val="FF3300"/>
                </a:solidFill>
                <a:latin typeface="Comic Sans MS" panose="030F0702030302020204" pitchFamily="66" charset="0"/>
              </a:rPr>
              <a:t>Exigences règlementaires et dispositions générales pour la mise en place du système HACCP</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a:extLst>
              <a:ext uri="{FF2B5EF4-FFF2-40B4-BE49-F238E27FC236}">
                <a16:creationId xmlns:a16="http://schemas.microsoft.com/office/drawing/2014/main" id="{E80C23D4-018D-B2C9-AE7C-1B4C1ACDC3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04C9B8-7992-5FBD-6051-4B4BCA7541E0}"/>
              </a:ext>
            </a:extLst>
          </p:cNvPr>
          <p:cNvSpPr>
            <a:spLocks noGrp="1"/>
          </p:cNvSpPr>
          <p:nvPr>
            <p:ph type="title"/>
          </p:nvPr>
        </p:nvSpPr>
        <p:spPr>
          <a:xfrm>
            <a:off x="914400" y="-228600"/>
            <a:ext cx="9775825" cy="1246188"/>
          </a:xfrm>
          <a:solidFill>
            <a:schemeClr val="accent2">
              <a:lumMod val="60000"/>
              <a:lumOff val="40000"/>
            </a:schemeClr>
          </a:solidFill>
        </p:spPr>
        <p:txBody>
          <a:bodyPr rtlCol="0">
            <a:normAutofit/>
          </a:bodyPr>
          <a:lstStyle/>
          <a:p>
            <a:pPr algn="ctr" eaLnBrk="1" fontAlgn="auto" hangingPunct="1">
              <a:spcAft>
                <a:spcPts val="0"/>
              </a:spcAft>
              <a:defRPr/>
            </a:pPr>
            <a:r>
              <a:rPr lang="fr-FR" sz="2800" b="1" dirty="0">
                <a:solidFill>
                  <a:schemeClr val="tx1">
                    <a:lumMod val="85000"/>
                    <a:lumOff val="15000"/>
                  </a:schemeClr>
                </a:solidFill>
              </a:rPr>
              <a:t>Maitriser les dangers c’est maitriser les sources de contamination des denrées alimentaires:</a:t>
            </a:r>
          </a:p>
        </p:txBody>
      </p:sp>
      <p:graphicFrame>
        <p:nvGraphicFramePr>
          <p:cNvPr id="35843" name="Object 1">
            <a:extLst>
              <a:ext uri="{FF2B5EF4-FFF2-40B4-BE49-F238E27FC236}">
                <a16:creationId xmlns:a16="http://schemas.microsoft.com/office/drawing/2014/main" id="{B016900C-5D9B-BE7C-10C6-83DE39A81C69}"/>
              </a:ext>
            </a:extLst>
          </p:cNvPr>
          <p:cNvGraphicFramePr>
            <a:graphicFrameLocks noChangeAspect="1"/>
          </p:cNvGraphicFramePr>
          <p:nvPr/>
        </p:nvGraphicFramePr>
        <p:xfrm>
          <a:off x="500063" y="1143000"/>
          <a:ext cx="11144250" cy="5456238"/>
        </p:xfrm>
        <a:graphic>
          <a:graphicData uri="http://schemas.openxmlformats.org/presentationml/2006/ole">
            <mc:AlternateContent xmlns:mc="http://schemas.openxmlformats.org/markup-compatibility/2006">
              <mc:Choice xmlns:v="urn:schemas-microsoft-com:vml" Requires="v">
                <p:oleObj name="Document" r:id="rId2" imgW="10483298" imgH="7003242" progId="Word.Document.8">
                  <p:embed/>
                </p:oleObj>
              </mc:Choice>
              <mc:Fallback>
                <p:oleObj name="Document" r:id="rId2" imgW="10483298" imgH="7003242" progId="Word.Document.8">
                  <p:embed/>
                  <p:pic>
                    <p:nvPicPr>
                      <p:cNvPr id="35843" name="Object 1">
                        <a:extLst>
                          <a:ext uri="{FF2B5EF4-FFF2-40B4-BE49-F238E27FC236}">
                            <a16:creationId xmlns:a16="http://schemas.microsoft.com/office/drawing/2014/main" id="{B016900C-5D9B-BE7C-10C6-83DE39A81C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3" y="1143000"/>
                        <a:ext cx="11144250" cy="54562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5844" name="ZoneTexte 3">
            <a:extLst>
              <a:ext uri="{FF2B5EF4-FFF2-40B4-BE49-F238E27FC236}">
                <a16:creationId xmlns:a16="http://schemas.microsoft.com/office/drawing/2014/main" id="{FC7A3B4E-8A3C-F845-8379-8D1D3DE111B3}"/>
              </a:ext>
            </a:extLst>
          </p:cNvPr>
          <p:cNvSpPr txBox="1">
            <a:spLocks noChangeArrowheads="1"/>
          </p:cNvSpPr>
          <p:nvPr/>
        </p:nvSpPr>
        <p:spPr bwMode="auto">
          <a:xfrm>
            <a:off x="476250" y="1066800"/>
            <a:ext cx="2590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fr-FR" altLang="en-US" sz="1600" b="1">
                <a:solidFill>
                  <a:srgbClr val="FF0000"/>
                </a:solidFill>
                <a:latin typeface="Arial" panose="020B0604020202020204" pitchFamily="34" charset="0"/>
              </a:rPr>
              <a:t>Cette démarche des 5 M s’applique à tous les stades de processus de mise à la consommation</a:t>
            </a:r>
          </a:p>
        </p:txBody>
      </p:sp>
      <p:sp>
        <p:nvSpPr>
          <p:cNvPr id="35845" name="ZoneTexte 3">
            <a:extLst>
              <a:ext uri="{FF2B5EF4-FFF2-40B4-BE49-F238E27FC236}">
                <a16:creationId xmlns:a16="http://schemas.microsoft.com/office/drawing/2014/main" id="{6C688622-3AC1-A4E2-08F2-BBF4AEDC0A7F}"/>
              </a:ext>
            </a:extLst>
          </p:cNvPr>
          <p:cNvSpPr txBox="1">
            <a:spLocks noChangeArrowheads="1"/>
          </p:cNvSpPr>
          <p:nvPr/>
        </p:nvSpPr>
        <p:spPr bwMode="auto">
          <a:xfrm>
            <a:off x="9344025" y="1062038"/>
            <a:ext cx="25908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fr-FR" altLang="en-US" sz="1600" b="1">
                <a:solidFill>
                  <a:srgbClr val="FF0000"/>
                </a:solidFill>
                <a:latin typeface="Arial" panose="020B0604020202020204" pitchFamily="34" charset="0"/>
              </a:rPr>
              <a:t>Cette démarche des 5 M s’applique à toutes les stades de processus de mise à la consommation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2F3CFB-C984-D08E-7547-EDDF2C3194EF}"/>
              </a:ext>
            </a:extLst>
          </p:cNvPr>
          <p:cNvSpPr>
            <a:spLocks noGrp="1"/>
          </p:cNvSpPr>
          <p:nvPr>
            <p:ph type="title"/>
          </p:nvPr>
        </p:nvSpPr>
        <p:spPr>
          <a:xfrm>
            <a:off x="866775" y="222250"/>
            <a:ext cx="8805863" cy="777875"/>
          </a:xfrm>
          <a:solidFill>
            <a:schemeClr val="accent2">
              <a:lumMod val="20000"/>
              <a:lumOff val="80000"/>
            </a:schemeClr>
          </a:solidFill>
        </p:spPr>
        <p:txBody>
          <a:bodyPr rtlCol="0">
            <a:normAutofit/>
          </a:bodyPr>
          <a:lstStyle/>
          <a:p>
            <a:pPr algn="ctr" eaLnBrk="1" fontAlgn="auto" hangingPunct="1">
              <a:spcAft>
                <a:spcPts val="0"/>
              </a:spcAft>
              <a:defRPr/>
            </a:pPr>
            <a:r>
              <a:rPr lang="fr-FR" sz="2800" b="1" dirty="0">
                <a:solidFill>
                  <a:schemeClr val="tx1">
                    <a:lumMod val="85000"/>
                    <a:lumOff val="15000"/>
                  </a:schemeClr>
                </a:solidFill>
              </a:rPr>
              <a:t>Quelle est la relation entre DANGER et RISQUES?</a:t>
            </a:r>
          </a:p>
        </p:txBody>
      </p:sp>
      <p:sp>
        <p:nvSpPr>
          <p:cNvPr id="36867" name="ZoneTexte 4">
            <a:extLst>
              <a:ext uri="{FF2B5EF4-FFF2-40B4-BE49-F238E27FC236}">
                <a16:creationId xmlns:a16="http://schemas.microsoft.com/office/drawing/2014/main" id="{D13E5293-C07D-C738-CAEA-3C2BE379E7C8}"/>
              </a:ext>
            </a:extLst>
          </p:cNvPr>
          <p:cNvSpPr txBox="1">
            <a:spLocks noChangeArrowheads="1"/>
          </p:cNvSpPr>
          <p:nvPr/>
        </p:nvSpPr>
        <p:spPr bwMode="auto">
          <a:xfrm>
            <a:off x="6815138" y="1185863"/>
            <a:ext cx="51435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just" eaLnBrk="1" hangingPunct="1">
              <a:spcBef>
                <a:spcPct val="0"/>
              </a:spcBef>
              <a:buClrTx/>
              <a:buFontTx/>
              <a:buNone/>
            </a:pPr>
            <a:r>
              <a:rPr lang="fr-FR" altLang="en-US" b="1">
                <a:solidFill>
                  <a:schemeClr val="tx1"/>
                </a:solidFill>
                <a:latin typeface="Arial" panose="020B0604020202020204" pitchFamily="34" charset="0"/>
              </a:rPr>
              <a:t>Risques:</a:t>
            </a:r>
            <a:r>
              <a:rPr lang="fr-FR" altLang="en-US">
                <a:solidFill>
                  <a:schemeClr val="tx1"/>
                </a:solidFill>
                <a:latin typeface="Arial" panose="020B0604020202020204" pitchFamily="34" charset="0"/>
              </a:rPr>
              <a:t> fonction de la probabilité d'un effet néfaste pour la santé et de sa gravité, du fait de la présence d'un (de) danger(s) dans une denrée alimentaire .</a:t>
            </a:r>
          </a:p>
          <a:p>
            <a:pPr algn="ctr" eaLnBrk="1" hangingPunct="1">
              <a:spcBef>
                <a:spcPct val="0"/>
              </a:spcBef>
              <a:buClrTx/>
              <a:buFontTx/>
              <a:buNone/>
            </a:pPr>
            <a:r>
              <a:rPr lang="fr-FR" altLang="en-US" sz="1400" b="1">
                <a:solidFill>
                  <a:srgbClr val="FF0000"/>
                </a:solidFill>
                <a:latin typeface="Arial" panose="020B0604020202020204" pitchFamily="34" charset="0"/>
              </a:rPr>
              <a:t>RISQUE = f (DANGER, EXPOSITION)</a:t>
            </a:r>
          </a:p>
          <a:p>
            <a:pPr algn="just" eaLnBrk="1" hangingPunct="1">
              <a:spcBef>
                <a:spcPct val="0"/>
              </a:spcBef>
              <a:buClrTx/>
              <a:buFontTx/>
              <a:buNone/>
            </a:pPr>
            <a:endParaRPr lang="fr-FR" altLang="en-US">
              <a:solidFill>
                <a:schemeClr val="tx1"/>
              </a:solidFill>
              <a:latin typeface="Arial" panose="020B0604020202020204" pitchFamily="34" charset="0"/>
            </a:endParaRPr>
          </a:p>
        </p:txBody>
      </p:sp>
      <p:sp>
        <p:nvSpPr>
          <p:cNvPr id="36868" name="ZoneTexte 5">
            <a:extLst>
              <a:ext uri="{FF2B5EF4-FFF2-40B4-BE49-F238E27FC236}">
                <a16:creationId xmlns:a16="http://schemas.microsoft.com/office/drawing/2014/main" id="{6B4B59FF-0533-E807-670D-891A8DAB0DFB}"/>
              </a:ext>
            </a:extLst>
          </p:cNvPr>
          <p:cNvSpPr txBox="1">
            <a:spLocks noChangeArrowheads="1"/>
          </p:cNvSpPr>
          <p:nvPr/>
        </p:nvSpPr>
        <p:spPr bwMode="auto">
          <a:xfrm>
            <a:off x="200025" y="1443038"/>
            <a:ext cx="55006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just" eaLnBrk="1" hangingPunct="1">
              <a:spcBef>
                <a:spcPct val="0"/>
              </a:spcBef>
              <a:buClrTx/>
              <a:buFontTx/>
              <a:buNone/>
            </a:pPr>
            <a:r>
              <a:rPr lang="fr-FR" altLang="en-US" b="1">
                <a:solidFill>
                  <a:schemeClr val="tx1"/>
                </a:solidFill>
                <a:latin typeface="Arial" panose="020B0604020202020204" pitchFamily="34" charset="0"/>
              </a:rPr>
              <a:t> Danger</a:t>
            </a:r>
            <a:r>
              <a:rPr lang="fr-FR" altLang="en-US">
                <a:solidFill>
                  <a:schemeClr val="tx1"/>
                </a:solidFill>
                <a:latin typeface="Arial" panose="020B0604020202020204" pitchFamily="34" charset="0"/>
              </a:rPr>
              <a:t> </a:t>
            </a:r>
            <a:r>
              <a:rPr lang="fr-FR" altLang="en-US" b="1">
                <a:solidFill>
                  <a:schemeClr val="tx1"/>
                </a:solidFill>
                <a:latin typeface="Arial" panose="020B0604020202020204" pitchFamily="34" charset="0"/>
              </a:rPr>
              <a:t>:</a:t>
            </a:r>
            <a:r>
              <a:rPr lang="fr-FR" altLang="en-US">
                <a:solidFill>
                  <a:schemeClr val="tx1"/>
                </a:solidFill>
                <a:latin typeface="Arial" panose="020B0604020202020204" pitchFamily="34" charset="0"/>
              </a:rPr>
              <a:t> tout agent biologique, chimique ou physique, présent dans les denrées alimentaires pouvant avoir un effet néfaste sur la santé </a:t>
            </a:r>
          </a:p>
        </p:txBody>
      </p:sp>
      <p:sp>
        <p:nvSpPr>
          <p:cNvPr id="7" name="Flèche droite 6">
            <a:extLst>
              <a:ext uri="{FF2B5EF4-FFF2-40B4-BE49-F238E27FC236}">
                <a16:creationId xmlns:a16="http://schemas.microsoft.com/office/drawing/2014/main" id="{34A37B80-4AF7-B630-04C2-C06E024F47DB}"/>
              </a:ext>
            </a:extLst>
          </p:cNvPr>
          <p:cNvSpPr/>
          <p:nvPr/>
        </p:nvSpPr>
        <p:spPr>
          <a:xfrm>
            <a:off x="5786438" y="1614488"/>
            <a:ext cx="1042987" cy="6143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36870" name="ZoneTexte 7">
            <a:extLst>
              <a:ext uri="{FF2B5EF4-FFF2-40B4-BE49-F238E27FC236}">
                <a16:creationId xmlns:a16="http://schemas.microsoft.com/office/drawing/2014/main" id="{1785541D-0EE4-0017-717D-D9A665994A85}"/>
              </a:ext>
            </a:extLst>
          </p:cNvPr>
          <p:cNvSpPr txBox="1">
            <a:spLocks noChangeArrowheads="1"/>
          </p:cNvSpPr>
          <p:nvPr/>
        </p:nvSpPr>
        <p:spPr bwMode="auto">
          <a:xfrm>
            <a:off x="357188" y="2957513"/>
            <a:ext cx="35861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fr-FR" altLang="en-US" b="1">
                <a:solidFill>
                  <a:schemeClr val="tx1"/>
                </a:solidFill>
                <a:latin typeface="Arial" panose="020B0604020202020204" pitchFamily="34" charset="0"/>
              </a:rPr>
              <a:t>Exemple: Danger biologique </a:t>
            </a:r>
            <a:r>
              <a:rPr lang="fr-FR" altLang="en-US">
                <a:solidFill>
                  <a:schemeClr val="tx1"/>
                </a:solidFill>
                <a:latin typeface="Arial" panose="020B0604020202020204" pitchFamily="34" charset="0"/>
              </a:rPr>
              <a:t>(bactérie </a:t>
            </a:r>
            <a:r>
              <a:rPr lang="fr-FR" altLang="en-US" b="1" i="1">
                <a:solidFill>
                  <a:srgbClr val="FF0000"/>
                </a:solidFill>
                <a:latin typeface="Arial" panose="020B0604020202020204" pitchFamily="34" charset="0"/>
              </a:rPr>
              <a:t>Clostridium botulinum</a:t>
            </a:r>
            <a:r>
              <a:rPr lang="fr-FR" altLang="en-US">
                <a:solidFill>
                  <a:schemeClr val="tx1"/>
                </a:solidFill>
                <a:latin typeface="Arial" panose="020B0604020202020204" pitchFamily="34" charset="0"/>
              </a:rPr>
              <a:t>  (dans les conserves)</a:t>
            </a:r>
          </a:p>
        </p:txBody>
      </p:sp>
      <p:sp>
        <p:nvSpPr>
          <p:cNvPr id="9" name="Flèche droite 8">
            <a:extLst>
              <a:ext uri="{FF2B5EF4-FFF2-40B4-BE49-F238E27FC236}">
                <a16:creationId xmlns:a16="http://schemas.microsoft.com/office/drawing/2014/main" id="{387C0BAB-04FA-9A18-7911-25D3DCEE63E6}"/>
              </a:ext>
            </a:extLst>
          </p:cNvPr>
          <p:cNvSpPr/>
          <p:nvPr/>
        </p:nvSpPr>
        <p:spPr>
          <a:xfrm>
            <a:off x="4700588" y="3143250"/>
            <a:ext cx="2228850" cy="7429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36872" name="ZoneTexte 9">
            <a:extLst>
              <a:ext uri="{FF2B5EF4-FFF2-40B4-BE49-F238E27FC236}">
                <a16:creationId xmlns:a16="http://schemas.microsoft.com/office/drawing/2014/main" id="{EDFD72C8-8747-C1BF-B336-E90DBCF4FBF7}"/>
              </a:ext>
            </a:extLst>
          </p:cNvPr>
          <p:cNvSpPr txBox="1">
            <a:spLocks noChangeArrowheads="1"/>
          </p:cNvSpPr>
          <p:nvPr/>
        </p:nvSpPr>
        <p:spPr bwMode="auto">
          <a:xfrm>
            <a:off x="7029450" y="2814638"/>
            <a:ext cx="4357688"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just" eaLnBrk="1" hangingPunct="1">
              <a:spcBef>
                <a:spcPct val="0"/>
              </a:spcBef>
              <a:buClrTx/>
              <a:buFontTx/>
              <a:buNone/>
            </a:pPr>
            <a:r>
              <a:rPr lang="fr-FR" altLang="en-US" b="1">
                <a:solidFill>
                  <a:schemeClr val="tx1"/>
                </a:solidFill>
                <a:latin typeface="Arial" panose="020B0604020202020204" pitchFamily="34" charset="0"/>
              </a:rPr>
              <a:t>Risque sur la santé: </a:t>
            </a:r>
            <a:r>
              <a:rPr lang="fr-FR" altLang="en-US" b="1">
                <a:solidFill>
                  <a:srgbClr val="FF0000"/>
                </a:solidFill>
                <a:latin typeface="Arial" panose="020B0604020202020204" pitchFamily="34" charset="0"/>
              </a:rPr>
              <a:t>Intoxication</a:t>
            </a:r>
            <a:r>
              <a:rPr lang="fr-FR" altLang="en-US">
                <a:solidFill>
                  <a:schemeClr val="tx1"/>
                </a:solidFill>
                <a:latin typeface="Arial" panose="020B0604020202020204" pitchFamily="34" charset="0"/>
              </a:rPr>
              <a:t> </a:t>
            </a:r>
            <a:r>
              <a:rPr lang="fr-FR" altLang="en-US" b="1">
                <a:solidFill>
                  <a:srgbClr val="FF0000"/>
                </a:solidFill>
                <a:latin typeface="Arial" panose="020B0604020202020204" pitchFamily="34" charset="0"/>
              </a:rPr>
              <a:t>Alimentaire « Botulisme »:</a:t>
            </a:r>
            <a:r>
              <a:rPr lang="fr-FR" altLang="en-US">
                <a:solidFill>
                  <a:schemeClr val="tx1"/>
                </a:solidFill>
                <a:latin typeface="Arial" panose="020B0604020202020204" pitchFamily="34" charset="0"/>
              </a:rPr>
              <a:t>Le botulisme est une maladie s’attaquant au système nerveux. </a:t>
            </a:r>
          </a:p>
          <a:p>
            <a:pPr eaLnBrk="1" hangingPunct="1">
              <a:spcBef>
                <a:spcPct val="0"/>
              </a:spcBef>
              <a:buClrTx/>
              <a:buFontTx/>
              <a:buNone/>
            </a:pPr>
            <a:endParaRPr lang="fr-FR" altLang="en-US">
              <a:solidFill>
                <a:schemeClr val="tx1"/>
              </a:solidFill>
              <a:latin typeface="Arial" panose="020B0604020202020204" pitchFamily="34" charset="0"/>
            </a:endParaRPr>
          </a:p>
        </p:txBody>
      </p:sp>
      <p:sp>
        <p:nvSpPr>
          <p:cNvPr id="11" name="ZoneTexte 10">
            <a:extLst>
              <a:ext uri="{FF2B5EF4-FFF2-40B4-BE49-F238E27FC236}">
                <a16:creationId xmlns:a16="http://schemas.microsoft.com/office/drawing/2014/main" id="{ED701B97-7A25-AAC7-63CD-97B65B926F91}"/>
              </a:ext>
            </a:extLst>
          </p:cNvPr>
          <p:cNvSpPr txBox="1"/>
          <p:nvPr/>
        </p:nvSpPr>
        <p:spPr>
          <a:xfrm>
            <a:off x="1743075" y="6000750"/>
            <a:ext cx="8615363" cy="646113"/>
          </a:xfrm>
          <a:prstGeom prst="rect">
            <a:avLst/>
          </a:prstGeom>
          <a:solidFill>
            <a:schemeClr val="accent1">
              <a:lumMod val="20000"/>
              <a:lumOff val="80000"/>
            </a:schemeClr>
          </a:solidFill>
        </p:spPr>
        <p:txBody>
          <a:bodyPr>
            <a:spAutoFit/>
          </a:bodyPr>
          <a:lstStyle/>
          <a:p>
            <a:pPr algn="ctr" eaLnBrk="1" hangingPunct="1">
              <a:defRPr/>
            </a:pPr>
            <a:r>
              <a:rPr lang="fr-FR" b="1" dirty="0"/>
              <a:t>Pour l’évaluation des dangers et la caractérisation des risques, l’approche d’analyse des risques doit être appliquée</a:t>
            </a:r>
          </a:p>
        </p:txBody>
      </p:sp>
      <p:pic>
        <p:nvPicPr>
          <p:cNvPr id="36874" name="Picture 11" descr="Résultat de recherche d'images pour &quot;danger et risque lion dans une cage&quot;">
            <a:extLst>
              <a:ext uri="{FF2B5EF4-FFF2-40B4-BE49-F238E27FC236}">
                <a16:creationId xmlns:a16="http://schemas.microsoft.com/office/drawing/2014/main" id="{27E5C4ED-2B23-461D-8C40-4DEFFFE511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1700" y="4114800"/>
            <a:ext cx="571500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2">
            <a:extLst>
              <a:ext uri="{FF2B5EF4-FFF2-40B4-BE49-F238E27FC236}">
                <a16:creationId xmlns:a16="http://schemas.microsoft.com/office/drawing/2014/main" id="{928E8616-70F6-B94D-8B98-98CE628D6581}"/>
              </a:ext>
            </a:extLst>
          </p:cNvPr>
          <p:cNvSpPr>
            <a:spLocks noChangeAspect="1" noChangeArrowheads="1"/>
          </p:cNvSpPr>
          <p:nvPr/>
        </p:nvSpPr>
        <p:spPr bwMode="auto">
          <a:xfrm>
            <a:off x="6700838" y="2260600"/>
            <a:ext cx="2609850" cy="1954213"/>
          </a:xfrm>
          <a:prstGeom prst="ellipse">
            <a:avLst/>
          </a:prstGeom>
          <a:solidFill>
            <a:srgbClr val="CCFFCC"/>
          </a:solidFill>
          <a:ln w="50800" cap="sq">
            <a:solidFill>
              <a:srgbClr val="008000"/>
            </a:solidFill>
            <a:round/>
            <a:headEnd type="none" w="sm" len="sm"/>
            <a:tailEnd type="none" w="sm" len="sm"/>
          </a:ln>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FontTx/>
              <a:buNone/>
            </a:pPr>
            <a:r>
              <a:rPr lang="fr-FR" altLang="en-US" b="1" u="sng">
                <a:solidFill>
                  <a:srgbClr val="FF0000"/>
                </a:solidFill>
                <a:latin typeface="Arial" panose="020B0604020202020204" pitchFamily="34" charset="0"/>
              </a:rPr>
              <a:t>Evaluation des risques</a:t>
            </a:r>
          </a:p>
          <a:p>
            <a:pPr algn="ctr">
              <a:spcBef>
                <a:spcPct val="0"/>
              </a:spcBef>
              <a:buClrTx/>
              <a:buFontTx/>
              <a:buNone/>
            </a:pPr>
            <a:r>
              <a:rPr lang="fr-FR" altLang="en-US" b="1">
                <a:solidFill>
                  <a:schemeClr val="tx2"/>
                </a:solidFill>
                <a:latin typeface="Arial" panose="020B0604020202020204" pitchFamily="34" charset="0"/>
              </a:rPr>
              <a:t>Approche scientifique</a:t>
            </a:r>
          </a:p>
        </p:txBody>
      </p:sp>
      <p:sp>
        <p:nvSpPr>
          <p:cNvPr id="5" name="Oval 3">
            <a:extLst>
              <a:ext uri="{FF2B5EF4-FFF2-40B4-BE49-F238E27FC236}">
                <a16:creationId xmlns:a16="http://schemas.microsoft.com/office/drawing/2014/main" id="{959FA600-CCCA-9970-60EA-8F1B42D202B8}"/>
              </a:ext>
            </a:extLst>
          </p:cNvPr>
          <p:cNvSpPr>
            <a:spLocks noChangeAspect="1" noChangeArrowheads="1"/>
          </p:cNvSpPr>
          <p:nvPr/>
        </p:nvSpPr>
        <p:spPr bwMode="auto">
          <a:xfrm>
            <a:off x="9321800" y="2274888"/>
            <a:ext cx="2622550" cy="2003425"/>
          </a:xfrm>
          <a:prstGeom prst="ellipse">
            <a:avLst/>
          </a:prstGeom>
          <a:solidFill>
            <a:srgbClr val="00FFFF"/>
          </a:solidFill>
          <a:ln w="50800" cap="sq">
            <a:solidFill>
              <a:srgbClr val="0000FF"/>
            </a:solidFill>
            <a:round/>
            <a:headEnd type="none" w="sm" len="sm"/>
            <a:tailEnd type="none" w="sm" len="sm"/>
          </a:ln>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FontTx/>
              <a:buNone/>
            </a:pPr>
            <a:r>
              <a:rPr lang="fr-FR" altLang="en-US" b="1" u="sng">
                <a:solidFill>
                  <a:srgbClr val="FF0000"/>
                </a:solidFill>
                <a:latin typeface="Arial" panose="020B0604020202020204" pitchFamily="34" charset="0"/>
              </a:rPr>
              <a:t>Gestion des risques:</a:t>
            </a:r>
            <a:endParaRPr lang="fr-FR" altLang="en-US" b="1">
              <a:solidFill>
                <a:srgbClr val="FF0000"/>
              </a:solidFill>
              <a:latin typeface="Arial" panose="020B0604020202020204" pitchFamily="34" charset="0"/>
            </a:endParaRPr>
          </a:p>
          <a:p>
            <a:pPr algn="ctr">
              <a:spcBef>
                <a:spcPct val="0"/>
              </a:spcBef>
              <a:buClrTx/>
              <a:buFontTx/>
              <a:buNone/>
            </a:pPr>
            <a:r>
              <a:rPr lang="fr-BE" altLang="en-US" b="1">
                <a:solidFill>
                  <a:schemeClr val="tx1"/>
                </a:solidFill>
                <a:latin typeface="Arial" panose="020B0604020202020204" pitchFamily="34" charset="0"/>
              </a:rPr>
              <a:t>Basée sur une politique</a:t>
            </a:r>
            <a:endParaRPr lang="fr-FR" altLang="en-US" b="1">
              <a:solidFill>
                <a:schemeClr val="tx1"/>
              </a:solidFill>
              <a:latin typeface="Arial" panose="020B0604020202020204" pitchFamily="34" charset="0"/>
            </a:endParaRPr>
          </a:p>
        </p:txBody>
      </p:sp>
      <p:sp>
        <p:nvSpPr>
          <p:cNvPr id="6" name="Oval 4">
            <a:extLst>
              <a:ext uri="{FF2B5EF4-FFF2-40B4-BE49-F238E27FC236}">
                <a16:creationId xmlns:a16="http://schemas.microsoft.com/office/drawing/2014/main" id="{2911736B-AE76-2C56-3896-2C88416DCBC4}"/>
              </a:ext>
            </a:extLst>
          </p:cNvPr>
          <p:cNvSpPr>
            <a:spLocks noChangeAspect="1" noChangeArrowheads="1"/>
          </p:cNvSpPr>
          <p:nvPr/>
        </p:nvSpPr>
        <p:spPr bwMode="auto">
          <a:xfrm>
            <a:off x="8145463" y="3519488"/>
            <a:ext cx="2365375" cy="1951037"/>
          </a:xfrm>
          <a:prstGeom prst="ellipse">
            <a:avLst/>
          </a:prstGeom>
          <a:solidFill>
            <a:srgbClr val="FF99CC"/>
          </a:solidFill>
          <a:ln w="50800" cap="sq">
            <a:solidFill>
              <a:srgbClr val="990099"/>
            </a:solidFill>
            <a:round/>
            <a:headEnd type="none" w="sm" len="sm"/>
            <a:tailEnd type="none" w="sm" len="sm"/>
          </a:ln>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FontTx/>
              <a:buNone/>
            </a:pPr>
            <a:br>
              <a:rPr lang="fr-FR" altLang="en-US" b="1">
                <a:solidFill>
                  <a:srgbClr val="FF0000"/>
                </a:solidFill>
                <a:latin typeface="Arial" panose="020B0604020202020204" pitchFamily="34" charset="0"/>
              </a:rPr>
            </a:br>
            <a:r>
              <a:rPr lang="fr-FR" altLang="en-US" b="1" u="sng">
                <a:solidFill>
                  <a:srgbClr val="FF0000"/>
                </a:solidFill>
                <a:latin typeface="Arial" panose="020B0604020202020204" pitchFamily="34" charset="0"/>
              </a:rPr>
              <a:t>Communication </a:t>
            </a:r>
          </a:p>
          <a:p>
            <a:pPr algn="ctr">
              <a:spcBef>
                <a:spcPct val="0"/>
              </a:spcBef>
              <a:buClrTx/>
              <a:buFontTx/>
              <a:buNone/>
            </a:pPr>
            <a:r>
              <a:rPr lang="fr-FR" altLang="en-US" b="1" u="sng">
                <a:solidFill>
                  <a:srgbClr val="FF0000"/>
                </a:solidFill>
                <a:latin typeface="Arial" panose="020B0604020202020204" pitchFamily="34" charset="0"/>
              </a:rPr>
              <a:t>sur les risques</a:t>
            </a:r>
            <a:endParaRPr lang="fr-FR" altLang="en-US" b="1">
              <a:solidFill>
                <a:srgbClr val="FF0000"/>
              </a:solidFill>
              <a:latin typeface="Arial" panose="020B0604020202020204" pitchFamily="34" charset="0"/>
            </a:endParaRPr>
          </a:p>
          <a:p>
            <a:pPr algn="ctr">
              <a:spcBef>
                <a:spcPct val="0"/>
              </a:spcBef>
              <a:buClrTx/>
              <a:buFontTx/>
              <a:buNone/>
            </a:pPr>
            <a:r>
              <a:rPr lang="fr-BE" altLang="en-US" b="1">
                <a:solidFill>
                  <a:srgbClr val="990099"/>
                </a:solidFill>
                <a:latin typeface="Arial" panose="020B0604020202020204" pitchFamily="34" charset="0"/>
              </a:rPr>
              <a:t>Echange </a:t>
            </a:r>
          </a:p>
          <a:p>
            <a:pPr algn="ctr">
              <a:spcBef>
                <a:spcPct val="0"/>
              </a:spcBef>
              <a:buClrTx/>
              <a:buFontTx/>
              <a:buNone/>
            </a:pPr>
            <a:r>
              <a:rPr lang="fr-BE" altLang="en-US" b="1">
                <a:solidFill>
                  <a:srgbClr val="990099"/>
                </a:solidFill>
                <a:latin typeface="Arial" panose="020B0604020202020204" pitchFamily="34" charset="0"/>
              </a:rPr>
              <a:t>d’informations</a:t>
            </a:r>
            <a:endParaRPr lang="fr-FR" altLang="en-US" b="1">
              <a:solidFill>
                <a:srgbClr val="990099"/>
              </a:solidFill>
              <a:latin typeface="Arial" panose="020B0604020202020204" pitchFamily="34" charset="0"/>
            </a:endParaRPr>
          </a:p>
        </p:txBody>
      </p:sp>
      <p:sp>
        <p:nvSpPr>
          <p:cNvPr id="7" name="Title 1">
            <a:extLst>
              <a:ext uri="{FF2B5EF4-FFF2-40B4-BE49-F238E27FC236}">
                <a16:creationId xmlns:a16="http://schemas.microsoft.com/office/drawing/2014/main" id="{957DDD1A-7158-0F00-8CEA-E2CAE85DA179}"/>
              </a:ext>
            </a:extLst>
          </p:cNvPr>
          <p:cNvSpPr txBox="1">
            <a:spLocks/>
          </p:cNvSpPr>
          <p:nvPr/>
        </p:nvSpPr>
        <p:spPr>
          <a:xfrm>
            <a:off x="6315075" y="0"/>
            <a:ext cx="5876925" cy="1371600"/>
          </a:xfrm>
          <a:prstGeom prst="rect">
            <a:avLst/>
          </a:prstGeom>
          <a:solidFill>
            <a:schemeClr val="accent4">
              <a:lumMod val="40000"/>
              <a:lumOff val="60000"/>
            </a:schemeClr>
          </a:solidFill>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3600" b="1" dirty="0"/>
              <a:t>Analyse du </a:t>
            </a:r>
            <a:r>
              <a:rPr lang="en-US" sz="3600" b="1" dirty="0" err="1"/>
              <a:t>risque</a:t>
            </a:r>
            <a:r>
              <a:rPr lang="en-US" sz="3600" b="1" dirty="0"/>
              <a:t> : 3 entitées</a:t>
            </a:r>
          </a:p>
        </p:txBody>
      </p:sp>
      <p:graphicFrame>
        <p:nvGraphicFramePr>
          <p:cNvPr id="11" name="Diagramme 10">
            <a:extLst>
              <a:ext uri="{FF2B5EF4-FFF2-40B4-BE49-F238E27FC236}">
                <a16:creationId xmlns:a16="http://schemas.microsoft.com/office/drawing/2014/main" id="{62872DBA-1210-09D0-B999-71A13209A02B}"/>
              </a:ext>
            </a:extLst>
          </p:cNvPr>
          <p:cNvGraphicFramePr/>
          <p:nvPr/>
        </p:nvGraphicFramePr>
        <p:xfrm>
          <a:off x="171451" y="1397000"/>
          <a:ext cx="6100762" cy="4689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ZoneTexte 12">
            <a:extLst>
              <a:ext uri="{FF2B5EF4-FFF2-40B4-BE49-F238E27FC236}">
                <a16:creationId xmlns:a16="http://schemas.microsoft.com/office/drawing/2014/main" id="{8723903B-2065-C10F-8DB9-9F448E3F1BE5}"/>
              </a:ext>
            </a:extLst>
          </p:cNvPr>
          <p:cNvSpPr txBox="1"/>
          <p:nvPr/>
        </p:nvSpPr>
        <p:spPr>
          <a:xfrm>
            <a:off x="319088" y="558800"/>
            <a:ext cx="2935287" cy="461963"/>
          </a:xfrm>
          <a:prstGeom prst="rect">
            <a:avLst/>
          </a:prstGeom>
          <a:solidFill>
            <a:schemeClr val="accent6"/>
          </a:solidFill>
        </p:spPr>
        <p:txBody>
          <a:bodyPr>
            <a:spAutoFit/>
          </a:bodyPr>
          <a:lstStyle/>
          <a:p>
            <a:pPr eaLnBrk="1" hangingPunct="1">
              <a:defRPr/>
            </a:pPr>
            <a:r>
              <a:rPr lang="fr-FR" sz="2400" b="1" dirty="0">
                <a:solidFill>
                  <a:srgbClr val="002060"/>
                </a:solidFill>
              </a:rPr>
              <a:t>Pour les Autorités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out)">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ou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animBg="1" autoUpdateAnimBg="0"/>
      <p:bldP spid="6"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a:extLst>
              <a:ext uri="{FF2B5EF4-FFF2-40B4-BE49-F238E27FC236}">
                <a16:creationId xmlns:a16="http://schemas.microsoft.com/office/drawing/2014/main" id="{BC9277BB-E48E-FEC1-CFEA-51FA79001083}"/>
              </a:ext>
            </a:extLst>
          </p:cNvPr>
          <p:cNvGraphicFramePr/>
          <p:nvPr/>
        </p:nvGraphicFramePr>
        <p:xfrm>
          <a:off x="271464" y="1397000"/>
          <a:ext cx="4886324" cy="4389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8915" name="ZoneTexte 4">
            <a:extLst>
              <a:ext uri="{FF2B5EF4-FFF2-40B4-BE49-F238E27FC236}">
                <a16:creationId xmlns:a16="http://schemas.microsoft.com/office/drawing/2014/main" id="{E32B5EA2-E868-99C0-4F02-A1C3256B355A}"/>
              </a:ext>
            </a:extLst>
          </p:cNvPr>
          <p:cNvSpPr txBox="1">
            <a:spLocks noChangeArrowheads="1"/>
          </p:cNvSpPr>
          <p:nvPr/>
        </p:nvSpPr>
        <p:spPr bwMode="auto">
          <a:xfrm>
            <a:off x="5214938" y="1695450"/>
            <a:ext cx="19129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fr-FR" altLang="en-US" b="1">
                <a:solidFill>
                  <a:srgbClr val="FF0000"/>
                </a:solidFill>
                <a:latin typeface="Arial" panose="020B0604020202020204" pitchFamily="34" charset="0"/>
              </a:rPr>
              <a:t>Nouveaux débouchés commerciaux</a:t>
            </a:r>
          </a:p>
        </p:txBody>
      </p:sp>
      <p:sp>
        <p:nvSpPr>
          <p:cNvPr id="38916" name="ZoneTexte 5">
            <a:extLst>
              <a:ext uri="{FF2B5EF4-FFF2-40B4-BE49-F238E27FC236}">
                <a16:creationId xmlns:a16="http://schemas.microsoft.com/office/drawing/2014/main" id="{0EE30E09-3028-E926-D21F-2C323494C84B}"/>
              </a:ext>
            </a:extLst>
          </p:cNvPr>
          <p:cNvSpPr txBox="1">
            <a:spLocks noChangeArrowheads="1"/>
          </p:cNvSpPr>
          <p:nvPr/>
        </p:nvSpPr>
        <p:spPr bwMode="auto">
          <a:xfrm>
            <a:off x="223838" y="806450"/>
            <a:ext cx="28336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fr-FR" altLang="en-US" sz="2000" b="1">
                <a:solidFill>
                  <a:srgbClr val="002060"/>
                </a:solidFill>
                <a:latin typeface="Arial" panose="020B0604020202020204" pitchFamily="34" charset="0"/>
              </a:rPr>
              <a:t>Pour les intervenants</a:t>
            </a:r>
          </a:p>
        </p:txBody>
      </p:sp>
      <p:sp>
        <p:nvSpPr>
          <p:cNvPr id="8" name="Oval 2">
            <a:extLst>
              <a:ext uri="{FF2B5EF4-FFF2-40B4-BE49-F238E27FC236}">
                <a16:creationId xmlns:a16="http://schemas.microsoft.com/office/drawing/2014/main" id="{90BCFEB5-FA54-B403-040F-9C2A700AAA9A}"/>
              </a:ext>
            </a:extLst>
          </p:cNvPr>
          <p:cNvSpPr>
            <a:spLocks noChangeAspect="1" noChangeArrowheads="1"/>
          </p:cNvSpPr>
          <p:nvPr/>
        </p:nvSpPr>
        <p:spPr bwMode="auto">
          <a:xfrm>
            <a:off x="6700838" y="2260600"/>
            <a:ext cx="2609850" cy="1954213"/>
          </a:xfrm>
          <a:prstGeom prst="ellipse">
            <a:avLst/>
          </a:prstGeom>
          <a:solidFill>
            <a:srgbClr val="CCFFCC"/>
          </a:solidFill>
          <a:ln w="50800" cap="sq">
            <a:solidFill>
              <a:srgbClr val="008000"/>
            </a:solidFill>
            <a:round/>
            <a:headEnd type="none" w="sm" len="sm"/>
            <a:tailEnd type="none" w="sm" len="sm"/>
          </a:ln>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FontTx/>
              <a:buNone/>
            </a:pPr>
            <a:r>
              <a:rPr lang="fr-FR" altLang="en-US" b="1" u="sng">
                <a:solidFill>
                  <a:srgbClr val="FF0000"/>
                </a:solidFill>
                <a:latin typeface="Arial" panose="020B0604020202020204" pitchFamily="34" charset="0"/>
              </a:rPr>
              <a:t>Evaluation des risques</a:t>
            </a:r>
          </a:p>
          <a:p>
            <a:pPr algn="ctr">
              <a:spcBef>
                <a:spcPct val="0"/>
              </a:spcBef>
              <a:buClrTx/>
              <a:buFontTx/>
              <a:buNone/>
            </a:pPr>
            <a:r>
              <a:rPr lang="fr-FR" altLang="en-US" b="1">
                <a:solidFill>
                  <a:schemeClr val="tx2"/>
                </a:solidFill>
                <a:latin typeface="Arial" panose="020B0604020202020204" pitchFamily="34" charset="0"/>
              </a:rPr>
              <a:t>Approche scientifique</a:t>
            </a:r>
          </a:p>
        </p:txBody>
      </p:sp>
      <p:sp>
        <p:nvSpPr>
          <p:cNvPr id="9" name="Oval 3">
            <a:extLst>
              <a:ext uri="{FF2B5EF4-FFF2-40B4-BE49-F238E27FC236}">
                <a16:creationId xmlns:a16="http://schemas.microsoft.com/office/drawing/2014/main" id="{FBFC1A42-EEE9-6CA9-988E-F4F636BDBCD6}"/>
              </a:ext>
            </a:extLst>
          </p:cNvPr>
          <p:cNvSpPr>
            <a:spLocks noChangeAspect="1" noChangeArrowheads="1"/>
          </p:cNvSpPr>
          <p:nvPr/>
        </p:nvSpPr>
        <p:spPr bwMode="auto">
          <a:xfrm>
            <a:off x="9321800" y="2274888"/>
            <a:ext cx="2622550" cy="2003425"/>
          </a:xfrm>
          <a:prstGeom prst="ellipse">
            <a:avLst/>
          </a:prstGeom>
          <a:solidFill>
            <a:srgbClr val="00FFFF"/>
          </a:solidFill>
          <a:ln w="50800" cap="sq">
            <a:solidFill>
              <a:srgbClr val="0000FF"/>
            </a:solidFill>
            <a:round/>
            <a:headEnd type="none" w="sm" len="sm"/>
            <a:tailEnd type="none" w="sm" len="sm"/>
          </a:ln>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FontTx/>
              <a:buNone/>
            </a:pPr>
            <a:r>
              <a:rPr lang="fr-FR" altLang="en-US" b="1" u="sng">
                <a:solidFill>
                  <a:srgbClr val="FF0000"/>
                </a:solidFill>
                <a:latin typeface="Arial" panose="020B0604020202020204" pitchFamily="34" charset="0"/>
              </a:rPr>
              <a:t>Gestion des risques:</a:t>
            </a:r>
            <a:endParaRPr lang="fr-FR" altLang="en-US" b="1">
              <a:solidFill>
                <a:srgbClr val="FF0000"/>
              </a:solidFill>
              <a:latin typeface="Arial" panose="020B0604020202020204" pitchFamily="34" charset="0"/>
            </a:endParaRPr>
          </a:p>
          <a:p>
            <a:pPr algn="ctr">
              <a:spcBef>
                <a:spcPct val="0"/>
              </a:spcBef>
              <a:buClrTx/>
              <a:buFontTx/>
              <a:buNone/>
            </a:pPr>
            <a:r>
              <a:rPr lang="fr-BE" altLang="en-US" b="1">
                <a:solidFill>
                  <a:schemeClr val="tx1"/>
                </a:solidFill>
                <a:latin typeface="Arial" panose="020B0604020202020204" pitchFamily="34" charset="0"/>
              </a:rPr>
              <a:t>Basée sur une politique</a:t>
            </a:r>
            <a:endParaRPr lang="fr-FR" altLang="en-US" b="1">
              <a:solidFill>
                <a:schemeClr val="tx1"/>
              </a:solidFill>
              <a:latin typeface="Arial" panose="020B0604020202020204" pitchFamily="34" charset="0"/>
            </a:endParaRPr>
          </a:p>
        </p:txBody>
      </p:sp>
      <p:sp>
        <p:nvSpPr>
          <p:cNvPr id="10" name="Oval 4">
            <a:extLst>
              <a:ext uri="{FF2B5EF4-FFF2-40B4-BE49-F238E27FC236}">
                <a16:creationId xmlns:a16="http://schemas.microsoft.com/office/drawing/2014/main" id="{6F1A2AAB-30D7-6CB5-40A5-7BAC981042BC}"/>
              </a:ext>
            </a:extLst>
          </p:cNvPr>
          <p:cNvSpPr>
            <a:spLocks noChangeAspect="1" noChangeArrowheads="1"/>
          </p:cNvSpPr>
          <p:nvPr/>
        </p:nvSpPr>
        <p:spPr bwMode="auto">
          <a:xfrm>
            <a:off x="8145463" y="3519488"/>
            <a:ext cx="2365375" cy="1951037"/>
          </a:xfrm>
          <a:prstGeom prst="ellipse">
            <a:avLst/>
          </a:prstGeom>
          <a:solidFill>
            <a:srgbClr val="FF99CC"/>
          </a:solidFill>
          <a:ln w="50800" cap="sq">
            <a:solidFill>
              <a:srgbClr val="990099"/>
            </a:solidFill>
            <a:round/>
            <a:headEnd type="none" w="sm" len="sm"/>
            <a:tailEnd type="none" w="sm" len="sm"/>
          </a:ln>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FontTx/>
              <a:buNone/>
            </a:pPr>
            <a:br>
              <a:rPr lang="fr-FR" altLang="en-US" b="1">
                <a:solidFill>
                  <a:srgbClr val="FF0000"/>
                </a:solidFill>
                <a:latin typeface="Arial" panose="020B0604020202020204" pitchFamily="34" charset="0"/>
              </a:rPr>
            </a:br>
            <a:r>
              <a:rPr lang="fr-FR" altLang="en-US" b="1" u="sng">
                <a:solidFill>
                  <a:srgbClr val="FF0000"/>
                </a:solidFill>
                <a:latin typeface="Arial" panose="020B0604020202020204" pitchFamily="34" charset="0"/>
              </a:rPr>
              <a:t>Communication </a:t>
            </a:r>
          </a:p>
          <a:p>
            <a:pPr algn="ctr">
              <a:spcBef>
                <a:spcPct val="0"/>
              </a:spcBef>
              <a:buClrTx/>
              <a:buFontTx/>
              <a:buNone/>
            </a:pPr>
            <a:r>
              <a:rPr lang="fr-FR" altLang="en-US" b="1" u="sng">
                <a:solidFill>
                  <a:srgbClr val="FF0000"/>
                </a:solidFill>
                <a:latin typeface="Arial" panose="020B0604020202020204" pitchFamily="34" charset="0"/>
              </a:rPr>
              <a:t>sur les risques</a:t>
            </a:r>
            <a:endParaRPr lang="fr-FR" altLang="en-US" b="1">
              <a:solidFill>
                <a:srgbClr val="FF0000"/>
              </a:solidFill>
              <a:latin typeface="Arial" panose="020B0604020202020204" pitchFamily="34" charset="0"/>
            </a:endParaRPr>
          </a:p>
          <a:p>
            <a:pPr algn="ctr">
              <a:spcBef>
                <a:spcPct val="0"/>
              </a:spcBef>
              <a:buClrTx/>
              <a:buFontTx/>
              <a:buNone/>
            </a:pPr>
            <a:r>
              <a:rPr lang="fr-BE" altLang="en-US" b="1">
                <a:solidFill>
                  <a:srgbClr val="990099"/>
                </a:solidFill>
                <a:latin typeface="Arial" panose="020B0604020202020204" pitchFamily="34" charset="0"/>
              </a:rPr>
              <a:t>Echange </a:t>
            </a:r>
          </a:p>
          <a:p>
            <a:pPr algn="ctr">
              <a:spcBef>
                <a:spcPct val="0"/>
              </a:spcBef>
              <a:buClrTx/>
              <a:buFontTx/>
              <a:buNone/>
            </a:pPr>
            <a:r>
              <a:rPr lang="fr-BE" altLang="en-US" b="1">
                <a:solidFill>
                  <a:srgbClr val="990099"/>
                </a:solidFill>
                <a:latin typeface="Arial" panose="020B0604020202020204" pitchFamily="34" charset="0"/>
              </a:rPr>
              <a:t>d’informations</a:t>
            </a:r>
            <a:endParaRPr lang="fr-FR" altLang="en-US" b="1">
              <a:solidFill>
                <a:srgbClr val="990099"/>
              </a:solidFill>
              <a:latin typeface="Arial" panose="020B0604020202020204" pitchFamily="34" charset="0"/>
            </a:endParaRPr>
          </a:p>
        </p:txBody>
      </p:sp>
      <p:sp>
        <p:nvSpPr>
          <p:cNvPr id="11" name="Title 1">
            <a:extLst>
              <a:ext uri="{FF2B5EF4-FFF2-40B4-BE49-F238E27FC236}">
                <a16:creationId xmlns:a16="http://schemas.microsoft.com/office/drawing/2014/main" id="{204C20ED-EE66-822F-156E-0F81F937B839}"/>
              </a:ext>
            </a:extLst>
          </p:cNvPr>
          <p:cNvSpPr txBox="1">
            <a:spLocks/>
          </p:cNvSpPr>
          <p:nvPr/>
        </p:nvSpPr>
        <p:spPr>
          <a:xfrm>
            <a:off x="6615113" y="0"/>
            <a:ext cx="5576887" cy="863600"/>
          </a:xfrm>
          <a:prstGeom prst="rect">
            <a:avLst/>
          </a:prstGeom>
          <a:solidFill>
            <a:schemeClr val="accent4">
              <a:lumMod val="40000"/>
              <a:lumOff val="60000"/>
            </a:schemeClr>
          </a:solidFill>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3600" b="1" dirty="0"/>
              <a:t>Analyse du </a:t>
            </a:r>
            <a:r>
              <a:rPr lang="en-US" sz="3600" b="1" dirty="0" err="1"/>
              <a:t>risque</a:t>
            </a:r>
            <a:r>
              <a:rPr lang="en-US" sz="3600" b="1" dirty="0"/>
              <a:t> : 3 entitées</a:t>
            </a:r>
          </a:p>
        </p:txBody>
      </p:sp>
      <p:sp>
        <p:nvSpPr>
          <p:cNvPr id="38921" name="ZoneTexte 4">
            <a:extLst>
              <a:ext uri="{FF2B5EF4-FFF2-40B4-BE49-F238E27FC236}">
                <a16:creationId xmlns:a16="http://schemas.microsoft.com/office/drawing/2014/main" id="{C062CF51-59A2-EEA2-BD66-A0463571C613}"/>
              </a:ext>
            </a:extLst>
          </p:cNvPr>
          <p:cNvSpPr txBox="1">
            <a:spLocks noChangeArrowheads="1"/>
          </p:cNvSpPr>
          <p:nvPr/>
        </p:nvSpPr>
        <p:spPr bwMode="auto">
          <a:xfrm>
            <a:off x="3357563" y="809625"/>
            <a:ext cx="19129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fr-FR" altLang="en-US" b="1">
                <a:solidFill>
                  <a:srgbClr val="FF0000"/>
                </a:solidFill>
                <a:latin typeface="Arial" panose="020B0604020202020204" pitchFamily="34" charset="0"/>
              </a:rPr>
              <a:t>Conformité aux exigences réglementaires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out)">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out)">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ox(out)">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9" grpId="0" animBg="1" autoUpdateAnimBg="0"/>
      <p:bldP spid="10"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a:extLst>
              <a:ext uri="{FF2B5EF4-FFF2-40B4-BE49-F238E27FC236}">
                <a16:creationId xmlns:a16="http://schemas.microsoft.com/office/drawing/2014/main" id="{DB446D92-4BBF-CBBF-CA4F-251DEDFA25CE}"/>
              </a:ext>
            </a:extLst>
          </p:cNvPr>
          <p:cNvSpPr>
            <a:spLocks noGrp="1"/>
          </p:cNvSpPr>
          <p:nvPr>
            <p:ph type="title"/>
          </p:nvPr>
        </p:nvSpPr>
        <p:spPr>
          <a:xfrm>
            <a:off x="1938338" y="0"/>
            <a:ext cx="6878637" cy="717550"/>
          </a:xfrm>
          <a:solidFill>
            <a:srgbClr val="FFFF00"/>
          </a:solidFill>
        </p:spPr>
        <p:txBody>
          <a:bodyPr rtlCol="0">
            <a:normAutofit fontScale="90000"/>
          </a:bodyPr>
          <a:lstStyle/>
          <a:p>
            <a:pPr algn="ctr" eaLnBrk="1" fontAlgn="auto" hangingPunct="1">
              <a:spcAft>
                <a:spcPts val="0"/>
              </a:spcAft>
              <a:defRPr/>
            </a:pPr>
            <a:br>
              <a:rPr lang="fr-FR" altLang="en-US" b="1">
                <a:solidFill>
                  <a:schemeClr val="tx1">
                    <a:lumMod val="85000"/>
                    <a:lumOff val="15000"/>
                  </a:schemeClr>
                </a:solidFill>
              </a:rPr>
            </a:br>
            <a:r>
              <a:rPr lang="fr-FR" altLang="en-US" b="1">
                <a:solidFill>
                  <a:schemeClr val="tx1">
                    <a:lumMod val="85000"/>
                    <a:lumOff val="15000"/>
                  </a:schemeClr>
                </a:solidFill>
              </a:rPr>
              <a:t>Champ d’application du DE 17-140:</a:t>
            </a:r>
            <a:br>
              <a:rPr lang="fr-FR" altLang="en-US" b="1">
                <a:solidFill>
                  <a:schemeClr val="tx1">
                    <a:lumMod val="85000"/>
                    <a:lumOff val="15000"/>
                  </a:schemeClr>
                </a:solidFill>
              </a:rPr>
            </a:br>
            <a:endParaRPr lang="fr-FR" altLang="en-US" b="1">
              <a:solidFill>
                <a:srgbClr val="C00000"/>
              </a:solidFill>
            </a:endParaRPr>
          </a:p>
        </p:txBody>
      </p:sp>
      <p:sp>
        <p:nvSpPr>
          <p:cNvPr id="18435" name="Espace réservé du contenu 2">
            <a:extLst>
              <a:ext uri="{FF2B5EF4-FFF2-40B4-BE49-F238E27FC236}">
                <a16:creationId xmlns:a16="http://schemas.microsoft.com/office/drawing/2014/main" id="{8F5F557B-B83A-10E4-1229-B11379B9EA99}"/>
              </a:ext>
            </a:extLst>
          </p:cNvPr>
          <p:cNvSpPr>
            <a:spLocks noGrp="1"/>
          </p:cNvSpPr>
          <p:nvPr>
            <p:ph idx="1"/>
          </p:nvPr>
        </p:nvSpPr>
        <p:spPr>
          <a:xfrm>
            <a:off x="566738" y="2065338"/>
            <a:ext cx="5060950" cy="4464050"/>
          </a:xfrm>
        </p:spPr>
        <p:txBody>
          <a:bodyPr rtlCol="0">
            <a:normAutofit fontScale="92500" lnSpcReduction="10000"/>
          </a:bodyPr>
          <a:lstStyle/>
          <a:p>
            <a:pPr algn="just" eaLnBrk="1" fontAlgn="auto" hangingPunct="1">
              <a:spcAft>
                <a:spcPts val="0"/>
              </a:spcAft>
              <a:buFont typeface="Arial" panose="020B0604020202020204" pitchFamily="34" charset="0"/>
              <a:buNone/>
              <a:defRPr/>
            </a:pPr>
            <a:r>
              <a:rPr lang="fr-FR" altLang="en-US" sz="2400" b="1" i="1">
                <a:solidFill>
                  <a:schemeClr val="tx1">
                    <a:lumMod val="75000"/>
                    <a:lumOff val="25000"/>
                  </a:schemeClr>
                </a:solidFill>
              </a:rPr>
              <a:t>Art.2. </a:t>
            </a:r>
            <a:r>
              <a:rPr lang="fr-FR" altLang="en-US" sz="2400" b="1">
                <a:solidFill>
                  <a:schemeClr val="tx1">
                    <a:lumMod val="75000"/>
                    <a:lumOff val="25000"/>
                  </a:schemeClr>
                </a:solidFill>
              </a:rPr>
              <a:t>-  </a:t>
            </a:r>
            <a:r>
              <a:rPr lang="fr-FR" altLang="en-US" sz="2400">
                <a:solidFill>
                  <a:schemeClr val="tx1">
                    <a:lumMod val="75000"/>
                    <a:lumOff val="25000"/>
                  </a:schemeClr>
                </a:solidFill>
              </a:rPr>
              <a:t>Les dispositions du présent décret s’appliquent, sans préjudice de la réglementation en vigueur, à toutes les étapes du processus de mise à la consommation des denrées alimentaires englobant  la production, l'importation, la fabrication, le traitement, la transformation, le stockage,  le transport  et la distribution au stade de gros et de détail, depuis la production primaire jusqu’au consommateur final.</a:t>
            </a:r>
          </a:p>
        </p:txBody>
      </p:sp>
      <p:pic>
        <p:nvPicPr>
          <p:cNvPr id="39940" name="Picture 4">
            <a:extLst>
              <a:ext uri="{FF2B5EF4-FFF2-40B4-BE49-F238E27FC236}">
                <a16:creationId xmlns:a16="http://schemas.microsoft.com/office/drawing/2014/main" id="{D343ECFA-9B2F-5425-83C9-68BE2ECDAF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3063" y="1382713"/>
            <a:ext cx="4210050" cy="509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ZoneTexte 4">
            <a:extLst>
              <a:ext uri="{FF2B5EF4-FFF2-40B4-BE49-F238E27FC236}">
                <a16:creationId xmlns:a16="http://schemas.microsoft.com/office/drawing/2014/main" id="{2303358B-42DF-4E2B-1353-FA0D5060743A}"/>
              </a:ext>
            </a:extLst>
          </p:cNvPr>
          <p:cNvSpPr txBox="1">
            <a:spLocks noChangeArrowheads="1"/>
          </p:cNvSpPr>
          <p:nvPr/>
        </p:nvSpPr>
        <p:spPr bwMode="auto">
          <a:xfrm>
            <a:off x="1665288" y="849313"/>
            <a:ext cx="7337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fr-FR" altLang="en-US" b="1">
                <a:solidFill>
                  <a:srgbClr val="C00000"/>
                </a:solidFill>
                <a:latin typeface="Arial" panose="020B0604020202020204" pitchFamily="34" charset="0"/>
              </a:rPr>
              <a:t>S’applique  à toute la chaine alimentaire de la production primaire au consommateur final</a:t>
            </a:r>
            <a:endParaRPr lang="fr-FR" altLang="en-US">
              <a:solidFill>
                <a:schemeClr val="tx1"/>
              </a:solidFill>
              <a:latin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re 1">
            <a:extLst>
              <a:ext uri="{FF2B5EF4-FFF2-40B4-BE49-F238E27FC236}">
                <a16:creationId xmlns:a16="http://schemas.microsoft.com/office/drawing/2014/main" id="{14E1D1DA-E7D9-E7D2-5A61-CB6779CFD5D1}"/>
              </a:ext>
            </a:extLst>
          </p:cNvPr>
          <p:cNvSpPr>
            <a:spLocks noGrp="1"/>
          </p:cNvSpPr>
          <p:nvPr>
            <p:ph type="title"/>
          </p:nvPr>
        </p:nvSpPr>
        <p:spPr>
          <a:xfrm>
            <a:off x="1490663" y="246063"/>
            <a:ext cx="8491537" cy="800100"/>
          </a:xfrm>
          <a:solidFill>
            <a:srgbClr val="FFFF00"/>
          </a:solidFill>
        </p:spPr>
        <p:txBody>
          <a:bodyPr/>
          <a:lstStyle/>
          <a:p>
            <a:pPr eaLnBrk="1" hangingPunct="1"/>
            <a:r>
              <a:rPr lang="fr-FR" altLang="en-US" b="1"/>
              <a:t>Obligations générales (Articles 4 et 5)</a:t>
            </a:r>
          </a:p>
        </p:txBody>
      </p:sp>
      <p:sp>
        <p:nvSpPr>
          <p:cNvPr id="19459" name="Espace réservé du contenu 2">
            <a:extLst>
              <a:ext uri="{FF2B5EF4-FFF2-40B4-BE49-F238E27FC236}">
                <a16:creationId xmlns:a16="http://schemas.microsoft.com/office/drawing/2014/main" id="{545E7DAA-F5D3-0398-4C95-97543B0DEB4E}"/>
              </a:ext>
            </a:extLst>
          </p:cNvPr>
          <p:cNvSpPr>
            <a:spLocks noGrp="1"/>
          </p:cNvSpPr>
          <p:nvPr>
            <p:ph idx="1"/>
          </p:nvPr>
        </p:nvSpPr>
        <p:spPr>
          <a:xfrm>
            <a:off x="152400" y="1357313"/>
            <a:ext cx="6042025" cy="4989512"/>
          </a:xfrm>
        </p:spPr>
        <p:txBody>
          <a:bodyPr rtlCol="0">
            <a:normAutofit fontScale="92500" lnSpcReduction="20000"/>
          </a:bodyPr>
          <a:lstStyle/>
          <a:p>
            <a:pPr algn="just" eaLnBrk="1" fontAlgn="auto" hangingPunct="1">
              <a:spcAft>
                <a:spcPts val="0"/>
              </a:spcAft>
              <a:buFont typeface="Wingdings" panose="05000000000000000000" pitchFamily="2" charset="2"/>
              <a:buChar char="v"/>
              <a:defRPr/>
            </a:pPr>
            <a:r>
              <a:rPr lang="fr-FR" altLang="en-US" sz="1600" b="1">
                <a:solidFill>
                  <a:schemeClr val="tx1">
                    <a:lumMod val="75000"/>
                    <a:lumOff val="25000"/>
                  </a:schemeClr>
                </a:solidFill>
              </a:rPr>
              <a:t>A toutes les étapes  du processus de mise à la consommation, l’intervenant doit veiller:</a:t>
            </a:r>
          </a:p>
          <a:p>
            <a:pPr algn="just" eaLnBrk="1" fontAlgn="auto" hangingPunct="1">
              <a:spcAft>
                <a:spcPts val="0"/>
              </a:spcAft>
              <a:buFont typeface="Arial" panose="020B0604020202020204" pitchFamily="34" charset="0"/>
              <a:buNone/>
              <a:defRPr/>
            </a:pPr>
            <a:endParaRPr lang="fr-FR" altLang="en-US" sz="1600" b="1">
              <a:solidFill>
                <a:schemeClr val="tx1">
                  <a:lumMod val="75000"/>
                  <a:lumOff val="25000"/>
                </a:schemeClr>
              </a:solidFill>
            </a:endParaRPr>
          </a:p>
          <a:p>
            <a:pPr lvl="1" algn="just" eaLnBrk="1" fontAlgn="auto" hangingPunct="1">
              <a:spcAft>
                <a:spcPts val="0"/>
              </a:spcAft>
              <a:buFont typeface="Wingdings 3" charset="2"/>
              <a:buChar char=""/>
              <a:defRPr/>
            </a:pPr>
            <a:r>
              <a:rPr lang="fr-FR" altLang="en-US" b="1">
                <a:solidFill>
                  <a:schemeClr val="tx1">
                    <a:lumMod val="75000"/>
                    <a:lumOff val="25000"/>
                  </a:schemeClr>
                </a:solidFill>
              </a:rPr>
              <a:t>au respect des règles générales d’hygiène  fixées par le présent décret et aux exigences spécifiques prévues par la législation et la règlementation en vigueur ;</a:t>
            </a:r>
          </a:p>
          <a:p>
            <a:pPr lvl="1" algn="just" eaLnBrk="1" fontAlgn="auto" hangingPunct="1">
              <a:spcAft>
                <a:spcPts val="0"/>
              </a:spcAft>
              <a:buFont typeface="Wingdings 3" charset="2"/>
              <a:buChar char=""/>
              <a:defRPr/>
            </a:pPr>
            <a:r>
              <a:rPr lang="fr-FR" altLang="en-US" b="1">
                <a:solidFill>
                  <a:schemeClr val="tx1">
                    <a:lumMod val="75000"/>
                    <a:lumOff val="25000"/>
                  </a:schemeClr>
                </a:solidFill>
              </a:rPr>
              <a:t>à ce que les denrées alimentaires soient protégées contre toute source de contamination ou altération susceptibles de les rendre impropres à la consommation humaine.</a:t>
            </a:r>
          </a:p>
          <a:p>
            <a:pPr algn="just" eaLnBrk="1" fontAlgn="auto" hangingPunct="1">
              <a:spcAft>
                <a:spcPts val="0"/>
              </a:spcAft>
              <a:buFont typeface="Arial" panose="020B0604020202020204" pitchFamily="34" charset="0"/>
              <a:buNone/>
              <a:defRPr/>
            </a:pPr>
            <a:endParaRPr lang="fr-FR" altLang="en-US" sz="1600" b="1">
              <a:solidFill>
                <a:schemeClr val="tx1">
                  <a:lumMod val="75000"/>
                  <a:lumOff val="25000"/>
                </a:schemeClr>
              </a:solidFill>
            </a:endParaRPr>
          </a:p>
          <a:p>
            <a:pPr algn="just" eaLnBrk="1" fontAlgn="auto" hangingPunct="1">
              <a:spcAft>
                <a:spcPts val="0"/>
              </a:spcAft>
              <a:buFont typeface="Wingdings" panose="05000000000000000000" pitchFamily="2" charset="2"/>
              <a:buChar char="v"/>
              <a:defRPr/>
            </a:pPr>
            <a:r>
              <a:rPr lang="fr-FR" altLang="en-US" sz="1600" b="1">
                <a:solidFill>
                  <a:schemeClr val="tx1">
                    <a:lumMod val="75000"/>
                    <a:lumOff val="25000"/>
                  </a:schemeClr>
                </a:solidFill>
              </a:rPr>
              <a:t>A l’exception de l’étape de la production primaire, les  établissements définis à l’article 3 du décret 17-140, doivent mettre en place des procédures en vue de s’assurer  de la salubrité et de la sécurité des denrées alimentaires permanentes fondées sur les principes du système HACCP (Art 5):</a:t>
            </a:r>
          </a:p>
          <a:p>
            <a:pPr algn="ctr" eaLnBrk="1" fontAlgn="auto" hangingPunct="1">
              <a:spcAft>
                <a:spcPts val="0"/>
              </a:spcAft>
              <a:buFont typeface="Arial" panose="020B0604020202020204" pitchFamily="34" charset="0"/>
              <a:buNone/>
              <a:defRPr/>
            </a:pPr>
            <a:r>
              <a:rPr lang="fr-FR" altLang="en-US" sz="1600" b="1" i="1">
                <a:solidFill>
                  <a:srgbClr val="FF0000"/>
                </a:solidFill>
              </a:rPr>
              <a:t>Les conditions et les modalités de mise en œuvre  du système HACCP ainsi que les établissements concernés sont fixées par arrêté conjoint du ministre chargé de la protection du consommateur et de la répression des fraudes et des ministres concernés. </a:t>
            </a:r>
          </a:p>
          <a:p>
            <a:pPr eaLnBrk="1" fontAlgn="auto" hangingPunct="1">
              <a:spcAft>
                <a:spcPts val="0"/>
              </a:spcAft>
              <a:buFont typeface="Arial" panose="020B0604020202020204" pitchFamily="34" charset="0"/>
              <a:buNone/>
              <a:defRPr/>
            </a:pPr>
            <a:endParaRPr lang="fr-FR" altLang="en-US" sz="1600">
              <a:solidFill>
                <a:schemeClr val="tx1">
                  <a:lumMod val="75000"/>
                  <a:lumOff val="25000"/>
                </a:schemeClr>
              </a:solidFill>
            </a:endParaRPr>
          </a:p>
        </p:txBody>
      </p:sp>
      <p:sp>
        <p:nvSpPr>
          <p:cNvPr id="4" name="Espace réservé du contenu 2">
            <a:extLst>
              <a:ext uri="{FF2B5EF4-FFF2-40B4-BE49-F238E27FC236}">
                <a16:creationId xmlns:a16="http://schemas.microsoft.com/office/drawing/2014/main" id="{57FC30FB-498B-E05A-E2FB-89FB2A17E196}"/>
              </a:ext>
            </a:extLst>
          </p:cNvPr>
          <p:cNvSpPr txBox="1">
            <a:spLocks/>
          </p:cNvSpPr>
          <p:nvPr/>
        </p:nvSpPr>
        <p:spPr bwMode="auto">
          <a:xfrm>
            <a:off x="7424738" y="1368425"/>
            <a:ext cx="3819525" cy="1679575"/>
          </a:xfrm>
          <a:prstGeom prst="rect">
            <a:avLst/>
          </a:prstGeom>
          <a:noFill/>
          <a:ln w="9525">
            <a:noFill/>
            <a:miter lim="800000"/>
            <a:headEnd/>
            <a:tailEnd/>
          </a:ln>
        </p:spPr>
        <p:txBody>
          <a:bodyPr/>
          <a:lstStyle/>
          <a:p>
            <a:pPr marL="228600" indent="-228600" algn="just" eaLnBrk="1" hangingPunct="1">
              <a:lnSpc>
                <a:spcPct val="90000"/>
              </a:lnSpc>
              <a:spcBef>
                <a:spcPts val="1000"/>
              </a:spcBef>
              <a:buFont typeface="Arial" pitchFamily="34" charset="0"/>
              <a:buNone/>
              <a:defRPr/>
            </a:pPr>
            <a:r>
              <a:rPr lang="fr-FR" sz="1600" b="1" dirty="0">
                <a:latin typeface="+mn-lt"/>
                <a:cs typeface="+mn-cs"/>
              </a:rPr>
              <a:t>En plus des dispositions du présent décret toute la législation et la réglementation en relation s’appliquent (textes cités aux visas: textes d’application de la loi 09-03, réglementation relative à la santé animale, protection des végétaux, produits de la pêche………)</a:t>
            </a:r>
          </a:p>
        </p:txBody>
      </p:sp>
      <p:sp>
        <p:nvSpPr>
          <p:cNvPr id="5" name="Espace réservé du contenu 2">
            <a:extLst>
              <a:ext uri="{FF2B5EF4-FFF2-40B4-BE49-F238E27FC236}">
                <a16:creationId xmlns:a16="http://schemas.microsoft.com/office/drawing/2014/main" id="{8C74EABF-F0AD-D3AB-05E4-D1791E77C46B}"/>
              </a:ext>
            </a:extLst>
          </p:cNvPr>
          <p:cNvSpPr txBox="1">
            <a:spLocks/>
          </p:cNvSpPr>
          <p:nvPr/>
        </p:nvSpPr>
        <p:spPr bwMode="auto">
          <a:xfrm>
            <a:off x="7608888" y="3186113"/>
            <a:ext cx="4083050" cy="612775"/>
          </a:xfrm>
          <a:prstGeom prst="rect">
            <a:avLst/>
          </a:prstGeom>
          <a:noFill/>
          <a:ln w="9525">
            <a:noFill/>
            <a:miter lim="800000"/>
            <a:headEnd/>
            <a:tailEnd/>
          </a:ln>
        </p:spPr>
        <p:txBody>
          <a:bodyPr/>
          <a:lstStyle/>
          <a:p>
            <a:pPr marL="228600" indent="-228600" algn="just" eaLnBrk="1" hangingPunct="1">
              <a:spcBef>
                <a:spcPts val="1000"/>
              </a:spcBef>
              <a:buFont typeface="Arial" pitchFamily="34" charset="0"/>
              <a:buNone/>
              <a:defRPr/>
            </a:pPr>
            <a:r>
              <a:rPr lang="fr-FR" sz="1600" b="1" dirty="0">
                <a:latin typeface="+mn-lt"/>
                <a:cs typeface="+mn-cs"/>
              </a:rPr>
              <a:t>Eviter  toutes les contaminations et les altérations</a:t>
            </a:r>
          </a:p>
        </p:txBody>
      </p:sp>
      <p:cxnSp>
        <p:nvCxnSpPr>
          <p:cNvPr id="7" name="Connecteur droit avec flèche 6">
            <a:extLst>
              <a:ext uri="{FF2B5EF4-FFF2-40B4-BE49-F238E27FC236}">
                <a16:creationId xmlns:a16="http://schemas.microsoft.com/office/drawing/2014/main" id="{2A75C524-DBAF-671D-35D7-C1D6B5DCB15F}"/>
              </a:ext>
            </a:extLst>
          </p:cNvPr>
          <p:cNvCxnSpPr/>
          <p:nvPr/>
        </p:nvCxnSpPr>
        <p:spPr>
          <a:xfrm flipV="1">
            <a:off x="6172200" y="2220913"/>
            <a:ext cx="1165225" cy="2508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avec flèche 7">
            <a:extLst>
              <a:ext uri="{FF2B5EF4-FFF2-40B4-BE49-F238E27FC236}">
                <a16:creationId xmlns:a16="http://schemas.microsoft.com/office/drawing/2014/main" id="{18564569-C461-276B-FB38-D3A2837FF91A}"/>
              </a:ext>
            </a:extLst>
          </p:cNvPr>
          <p:cNvCxnSpPr/>
          <p:nvPr/>
        </p:nvCxnSpPr>
        <p:spPr>
          <a:xfrm>
            <a:off x="6172200" y="3222625"/>
            <a:ext cx="1382713" cy="2063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1">
            <a:extLst>
              <a:ext uri="{FF2B5EF4-FFF2-40B4-BE49-F238E27FC236}">
                <a16:creationId xmlns:a16="http://schemas.microsoft.com/office/drawing/2014/main" id="{6FE164FD-71CF-968C-293A-A0B021C9A1F6}"/>
              </a:ext>
            </a:extLst>
          </p:cNvPr>
          <p:cNvSpPr>
            <a:spLocks noGrp="1"/>
          </p:cNvSpPr>
          <p:nvPr>
            <p:ph type="title"/>
          </p:nvPr>
        </p:nvSpPr>
        <p:spPr>
          <a:xfrm>
            <a:off x="0" y="0"/>
            <a:ext cx="7100888" cy="792163"/>
          </a:xfrm>
          <a:solidFill>
            <a:srgbClr val="FFFF00"/>
          </a:solidFill>
        </p:spPr>
        <p:txBody>
          <a:bodyPr rtlCol="0">
            <a:normAutofit fontScale="90000"/>
          </a:bodyPr>
          <a:lstStyle/>
          <a:p>
            <a:pPr algn="ctr" eaLnBrk="1" fontAlgn="auto" hangingPunct="1">
              <a:spcAft>
                <a:spcPts val="0"/>
              </a:spcAft>
              <a:defRPr/>
            </a:pPr>
            <a:r>
              <a:rPr lang="fr-FR" altLang="en-US" sz="2800" b="1">
                <a:solidFill>
                  <a:schemeClr val="tx1">
                    <a:lumMod val="85000"/>
                    <a:lumOff val="15000"/>
                  </a:schemeClr>
                </a:solidFill>
              </a:rPr>
              <a:t>Quel est l’objectif de  la démarche HACCP?:</a:t>
            </a:r>
          </a:p>
        </p:txBody>
      </p:sp>
      <p:pic>
        <p:nvPicPr>
          <p:cNvPr id="41987" name="Picture 2" descr="C:\Users\Administrateur\Desktop\Hygiène 17-140\Methode_figure24.png">
            <a:extLst>
              <a:ext uri="{FF2B5EF4-FFF2-40B4-BE49-F238E27FC236}">
                <a16:creationId xmlns:a16="http://schemas.microsoft.com/office/drawing/2014/main" id="{FE502ED9-FF3D-4699-F60A-11E8205821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0"/>
            <a:ext cx="5105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4">
            <a:extLst>
              <a:ext uri="{FF2B5EF4-FFF2-40B4-BE49-F238E27FC236}">
                <a16:creationId xmlns:a16="http://schemas.microsoft.com/office/drawing/2014/main" id="{3E0BEE25-7B66-5F49-B4D4-77716673410D}"/>
              </a:ext>
            </a:extLst>
          </p:cNvPr>
          <p:cNvSpPr txBox="1"/>
          <p:nvPr/>
        </p:nvSpPr>
        <p:spPr>
          <a:xfrm>
            <a:off x="185738" y="885825"/>
            <a:ext cx="6929437" cy="3970338"/>
          </a:xfrm>
          <a:prstGeom prst="rect">
            <a:avLst/>
          </a:prstGeom>
          <a:solidFill>
            <a:schemeClr val="accent5">
              <a:lumMod val="20000"/>
              <a:lumOff val="80000"/>
            </a:schemeClr>
          </a:solidFill>
        </p:spPr>
        <p:txBody>
          <a:bodyPr>
            <a:spAutoFit/>
          </a:bodyPr>
          <a:lstStyle/>
          <a:p>
            <a:pPr algn="just" eaLnBrk="1" hangingPunct="1">
              <a:defRPr/>
            </a:pPr>
            <a:r>
              <a:rPr lang="fr-FR" b="1" dirty="0"/>
              <a:t>Objectif:</a:t>
            </a:r>
          </a:p>
          <a:p>
            <a:pPr algn="just" eaLnBrk="1" hangingPunct="1">
              <a:defRPr/>
            </a:pPr>
            <a:r>
              <a:rPr lang="fr-FR" b="1" dirty="0"/>
              <a:t>La méthode HACCP est un instrument destiné à évaluer les dangers et établir des systèmes de maîtrise axés sur la prévention au lieu de faire appel essentiellement à des procédures de contrôle a posteriori du produit fini. </a:t>
            </a:r>
          </a:p>
          <a:p>
            <a:pPr algn="just" eaLnBrk="1" hangingPunct="1">
              <a:defRPr/>
            </a:pPr>
            <a:endParaRPr lang="fr-FR" b="1" dirty="0"/>
          </a:p>
          <a:p>
            <a:pPr algn="just" eaLnBrk="1" hangingPunct="1">
              <a:defRPr/>
            </a:pPr>
            <a:r>
              <a:rPr lang="fr-FR" b="1" dirty="0"/>
              <a:t>Tout système HACCP est à même de subir des adaptations et des changements, compte tenu notamment des progrès réalisés en matière de conception de l'équipement, des procédures de fabrication ou de l'évolution technologique.</a:t>
            </a:r>
          </a:p>
          <a:p>
            <a:pPr algn="just" eaLnBrk="1" hangingPunct="1">
              <a:defRPr/>
            </a:pPr>
            <a:endParaRPr lang="fr-FR" b="1" dirty="0"/>
          </a:p>
          <a:p>
            <a:pPr algn="just" eaLnBrk="1" hangingPunct="1">
              <a:defRPr/>
            </a:pPr>
            <a:r>
              <a:rPr lang="fr-FR" b="1" dirty="0"/>
              <a:t> La méthode HACCP a été développée pour maîtriser la sécurité sanitaire des aliments.</a:t>
            </a:r>
          </a:p>
          <a:p>
            <a:pPr eaLnBrk="1" hangingPunct="1">
              <a:defRPr/>
            </a:pPr>
            <a:endParaRPr lang="fr-FR" dirty="0"/>
          </a:p>
        </p:txBody>
      </p:sp>
      <p:sp>
        <p:nvSpPr>
          <p:cNvPr id="6" name="Titre 1">
            <a:extLst>
              <a:ext uri="{FF2B5EF4-FFF2-40B4-BE49-F238E27FC236}">
                <a16:creationId xmlns:a16="http://schemas.microsoft.com/office/drawing/2014/main" id="{5A51D867-B6B0-74FB-5E6D-B90C368B5EA7}"/>
              </a:ext>
            </a:extLst>
          </p:cNvPr>
          <p:cNvSpPr txBox="1">
            <a:spLocks/>
          </p:cNvSpPr>
          <p:nvPr/>
        </p:nvSpPr>
        <p:spPr bwMode="auto">
          <a:xfrm>
            <a:off x="214313" y="4895850"/>
            <a:ext cx="6986587" cy="1633538"/>
          </a:xfrm>
          <a:prstGeom prst="rect">
            <a:avLst/>
          </a:prstGeom>
          <a:solidFill>
            <a:schemeClr val="accent4">
              <a:lumMod val="20000"/>
              <a:lumOff val="80000"/>
            </a:schemeClr>
          </a:solidFill>
          <a:ln w="9525">
            <a:noFill/>
            <a:miter lim="800000"/>
            <a:headEnd/>
            <a:tailEnd/>
          </a:ln>
        </p:spPr>
        <p:txBody>
          <a:bodyPr anchor="ctr"/>
          <a:lstStyle/>
          <a:p>
            <a:pPr algn="just">
              <a:lnSpc>
                <a:spcPct val="90000"/>
              </a:lnSpc>
              <a:buFont typeface="Wingdings" pitchFamily="2" charset="2"/>
              <a:buChar char="Ø"/>
              <a:defRPr/>
            </a:pPr>
            <a:r>
              <a:rPr lang="fr-FR" sz="2400" b="1" dirty="0">
                <a:latin typeface="+mj-lt"/>
                <a:ea typeface="+mj-ea"/>
                <a:cs typeface="+mj-cs"/>
              </a:rPr>
              <a:t>NB- La mise en place d’un système HACCP ou  du système équivalent (ISO 22.000), donne une garantie de conformité de l’établissement aux exigences édictées par le DE 17-140</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1">
            <a:extLst>
              <a:ext uri="{FF2B5EF4-FFF2-40B4-BE49-F238E27FC236}">
                <a16:creationId xmlns:a16="http://schemas.microsoft.com/office/drawing/2014/main" id="{E234F430-B6E9-66F1-7B27-75060986A207}"/>
              </a:ext>
            </a:extLst>
          </p:cNvPr>
          <p:cNvSpPr>
            <a:spLocks noGrp="1"/>
          </p:cNvSpPr>
          <p:nvPr>
            <p:ph type="title"/>
          </p:nvPr>
        </p:nvSpPr>
        <p:spPr>
          <a:xfrm>
            <a:off x="2986088" y="327025"/>
            <a:ext cx="5900737" cy="844550"/>
          </a:xfrm>
          <a:solidFill>
            <a:srgbClr val="FFFF00"/>
          </a:solidFill>
        </p:spPr>
        <p:txBody>
          <a:bodyPr rtlCol="0">
            <a:normAutofit fontScale="90000"/>
          </a:bodyPr>
          <a:lstStyle/>
          <a:p>
            <a:pPr algn="ctr" eaLnBrk="1" fontAlgn="auto" hangingPunct="1">
              <a:spcAft>
                <a:spcPts val="0"/>
              </a:spcAft>
              <a:defRPr/>
            </a:pPr>
            <a:br>
              <a:rPr lang="fr-FR" altLang="en-US" sz="2800" b="1">
                <a:solidFill>
                  <a:schemeClr val="tx1">
                    <a:lumMod val="85000"/>
                    <a:lumOff val="15000"/>
                  </a:schemeClr>
                </a:solidFill>
              </a:rPr>
            </a:br>
            <a:r>
              <a:rPr lang="fr-FR" altLang="en-US" sz="2800" b="1">
                <a:solidFill>
                  <a:schemeClr val="tx1">
                    <a:lumMod val="85000"/>
                    <a:lumOff val="15000"/>
                  </a:schemeClr>
                </a:solidFill>
              </a:rPr>
              <a:t>Production primaire (Articles 6,7,8 et 9)</a:t>
            </a:r>
            <a:br>
              <a:rPr lang="fr-FR" altLang="en-US">
                <a:solidFill>
                  <a:schemeClr val="tx1">
                    <a:lumMod val="85000"/>
                    <a:lumOff val="15000"/>
                  </a:schemeClr>
                </a:solidFill>
              </a:rPr>
            </a:br>
            <a:endParaRPr lang="fr-FR" altLang="en-US">
              <a:solidFill>
                <a:schemeClr val="tx1">
                  <a:lumMod val="85000"/>
                  <a:lumOff val="15000"/>
                </a:schemeClr>
              </a:solidFill>
            </a:endParaRPr>
          </a:p>
        </p:txBody>
      </p:sp>
      <p:sp>
        <p:nvSpPr>
          <p:cNvPr id="21507" name="Espace réservé du contenu 2">
            <a:extLst>
              <a:ext uri="{FF2B5EF4-FFF2-40B4-BE49-F238E27FC236}">
                <a16:creationId xmlns:a16="http://schemas.microsoft.com/office/drawing/2014/main" id="{3B1F9674-0F10-BD0C-910D-AA5AA3A72499}"/>
              </a:ext>
            </a:extLst>
          </p:cNvPr>
          <p:cNvSpPr>
            <a:spLocks noGrp="1"/>
          </p:cNvSpPr>
          <p:nvPr>
            <p:ph idx="1"/>
          </p:nvPr>
        </p:nvSpPr>
        <p:spPr>
          <a:xfrm>
            <a:off x="533400" y="1528763"/>
            <a:ext cx="4452938" cy="2328862"/>
          </a:xfrm>
        </p:spPr>
        <p:txBody>
          <a:bodyPr rtlCol="0">
            <a:normAutofit fontScale="92500" lnSpcReduction="20000"/>
          </a:bodyPr>
          <a:lstStyle/>
          <a:p>
            <a:pPr algn="just" eaLnBrk="1" fontAlgn="auto" hangingPunct="1">
              <a:spcAft>
                <a:spcPts val="0"/>
              </a:spcAft>
              <a:buFont typeface="Arial" panose="020B0604020202020204" pitchFamily="34" charset="0"/>
              <a:buNone/>
              <a:defRPr/>
            </a:pPr>
            <a:r>
              <a:rPr lang="fr-FR" altLang="en-US" b="1">
                <a:solidFill>
                  <a:schemeClr val="tx1">
                    <a:lumMod val="75000"/>
                    <a:lumOff val="25000"/>
                  </a:schemeClr>
                </a:solidFill>
              </a:rPr>
              <a:t>Ce chapitre  fixe des exigences à satisfaire au niveau de la production primaire et activités connexes (transport, entreposage, manipulation…) et ce, afin de réduire aux maximum les contaminations des denrées alimentaires par rapport aux opérations de transformation qu’ils subiront ultérieurement</a:t>
            </a:r>
          </a:p>
        </p:txBody>
      </p:sp>
      <p:sp>
        <p:nvSpPr>
          <p:cNvPr id="6" name="ZoneTexte 5">
            <a:extLst>
              <a:ext uri="{FF2B5EF4-FFF2-40B4-BE49-F238E27FC236}">
                <a16:creationId xmlns:a16="http://schemas.microsoft.com/office/drawing/2014/main" id="{8D637292-C9BC-DB27-631D-DF49EE9A7EF6}"/>
              </a:ext>
            </a:extLst>
          </p:cNvPr>
          <p:cNvSpPr txBox="1"/>
          <p:nvPr/>
        </p:nvSpPr>
        <p:spPr>
          <a:xfrm>
            <a:off x="0" y="4716463"/>
            <a:ext cx="5746750" cy="1938337"/>
          </a:xfrm>
          <a:prstGeom prst="rect">
            <a:avLst/>
          </a:prstGeom>
          <a:solidFill>
            <a:schemeClr val="accent4">
              <a:lumMod val="60000"/>
              <a:lumOff val="40000"/>
            </a:schemeClr>
          </a:solidFill>
        </p:spPr>
        <p:txBody>
          <a:bodyPr>
            <a:spAutoFit/>
          </a:bodyPr>
          <a:lstStyle/>
          <a:p>
            <a:pPr algn="just" eaLnBrk="1" hangingPunct="1">
              <a:defRPr/>
            </a:pPr>
            <a:r>
              <a:rPr lang="fr-FR" sz="2000" b="1" u="sng" dirty="0"/>
              <a:t>Objectif visé</a:t>
            </a:r>
            <a:r>
              <a:rPr lang="fr-FR" sz="2000" b="1" dirty="0"/>
              <a:t>: </a:t>
            </a:r>
          </a:p>
          <a:p>
            <a:pPr algn="just" eaLnBrk="1" hangingPunct="1">
              <a:defRPr/>
            </a:pPr>
            <a:r>
              <a:rPr lang="fr-FR" sz="2000" b="1" dirty="0"/>
              <a:t>Réduire la probabilité qu’un danger puisse compromettre la sécurité des denrées alimentaires ou leur acceptabilité pour la consommation, à des stades ultérieurs de la chaîne alimentaire. </a:t>
            </a:r>
          </a:p>
        </p:txBody>
      </p:sp>
      <p:sp>
        <p:nvSpPr>
          <p:cNvPr id="43013" name="ZoneTexte 6">
            <a:extLst>
              <a:ext uri="{FF2B5EF4-FFF2-40B4-BE49-F238E27FC236}">
                <a16:creationId xmlns:a16="http://schemas.microsoft.com/office/drawing/2014/main" id="{F0F516B7-C3DE-FD1E-12A5-3C3B34C0AEAE}"/>
              </a:ext>
            </a:extLst>
          </p:cNvPr>
          <p:cNvSpPr txBox="1">
            <a:spLocks noChangeArrowheads="1"/>
          </p:cNvSpPr>
          <p:nvPr/>
        </p:nvSpPr>
        <p:spPr bwMode="auto">
          <a:xfrm>
            <a:off x="6770688" y="4452938"/>
            <a:ext cx="3951287" cy="18145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fr-FR" altLang="en-US" sz="1600" b="1">
                <a:solidFill>
                  <a:schemeClr val="tx1"/>
                </a:solidFill>
                <a:latin typeface="Arial" panose="020B0604020202020204" pitchFamily="34" charset="0"/>
              </a:rPr>
              <a:t>Définition: </a:t>
            </a:r>
          </a:p>
          <a:p>
            <a:pPr algn="just" eaLnBrk="1" hangingPunct="1">
              <a:spcBef>
                <a:spcPct val="0"/>
              </a:spcBef>
              <a:buClrTx/>
              <a:buFontTx/>
              <a:buNone/>
            </a:pPr>
            <a:r>
              <a:rPr lang="fr-FR" altLang="en-US" sz="1600" b="1">
                <a:solidFill>
                  <a:schemeClr val="tx1"/>
                </a:solidFill>
                <a:latin typeface="Arial" panose="020B0604020202020204" pitchFamily="34" charset="0"/>
              </a:rPr>
              <a:t>Sécurité des denrées alimentaires :</a:t>
            </a:r>
            <a:r>
              <a:rPr lang="fr-FR" altLang="en-US" sz="1600">
                <a:solidFill>
                  <a:schemeClr val="tx1"/>
                </a:solidFill>
                <a:latin typeface="Arial" panose="020B0604020202020204" pitchFamily="34" charset="0"/>
              </a:rPr>
              <a:t> assurance que les denrées alimentaires sont sans danger  pour le consommateur quand elles sont préparées et/ou consommées conformément à l’usage auquel elles sont destinées </a:t>
            </a:r>
          </a:p>
        </p:txBody>
      </p:sp>
      <p:sp>
        <p:nvSpPr>
          <p:cNvPr id="43014" name="ZoneTexte 8">
            <a:extLst>
              <a:ext uri="{FF2B5EF4-FFF2-40B4-BE49-F238E27FC236}">
                <a16:creationId xmlns:a16="http://schemas.microsoft.com/office/drawing/2014/main" id="{3E17C720-77C3-7678-68C2-F50B453E6CB9}"/>
              </a:ext>
            </a:extLst>
          </p:cNvPr>
          <p:cNvSpPr txBox="1">
            <a:spLocks noChangeArrowheads="1"/>
          </p:cNvSpPr>
          <p:nvPr/>
        </p:nvSpPr>
        <p:spPr bwMode="auto">
          <a:xfrm>
            <a:off x="6161088" y="2994025"/>
            <a:ext cx="5062537" cy="107632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just" eaLnBrk="1" hangingPunct="1">
              <a:spcBef>
                <a:spcPct val="0"/>
              </a:spcBef>
              <a:buClrTx/>
              <a:buFontTx/>
              <a:buNone/>
            </a:pPr>
            <a:r>
              <a:rPr lang="fr-FR" altLang="en-US" sz="1600" b="1">
                <a:solidFill>
                  <a:schemeClr val="tx1"/>
                </a:solidFill>
                <a:latin typeface="Arial" panose="020B0604020202020204" pitchFamily="34" charset="0"/>
              </a:rPr>
              <a:t>Définition:</a:t>
            </a:r>
          </a:p>
          <a:p>
            <a:pPr algn="just" eaLnBrk="1" hangingPunct="1">
              <a:spcBef>
                <a:spcPct val="0"/>
              </a:spcBef>
              <a:buClrTx/>
              <a:buFontTx/>
              <a:buNone/>
            </a:pPr>
            <a:r>
              <a:rPr lang="fr-FR" altLang="en-US" sz="1600" b="1">
                <a:solidFill>
                  <a:schemeClr val="tx1"/>
                </a:solidFill>
                <a:latin typeface="Arial" panose="020B0604020202020204" pitchFamily="34" charset="0"/>
              </a:rPr>
              <a:t> Production primaire :</a:t>
            </a:r>
            <a:r>
              <a:rPr lang="fr-FR" altLang="en-US" sz="1600">
                <a:solidFill>
                  <a:schemeClr val="tx1"/>
                </a:solidFill>
                <a:latin typeface="Arial" panose="020B0604020202020204" pitchFamily="34" charset="0"/>
              </a:rPr>
              <a:t> étapes de la chaine alimentaire qui comprennent, notamment, la récolte, l’abattage, la traite, l'élevage, la pêche et la chasse.</a:t>
            </a:r>
            <a:r>
              <a:rPr lang="fr-FR" altLang="en-US" sz="1600" b="1">
                <a:solidFill>
                  <a:schemeClr val="tx1"/>
                </a:solidFill>
                <a:latin typeface="Arial" panose="020B0604020202020204" pitchFamily="34" charset="0"/>
              </a:rPr>
              <a:t> </a:t>
            </a:r>
            <a:endParaRPr lang="fr-FR" altLang="en-US" sz="1600">
              <a:solidFill>
                <a:schemeClr val="tx1"/>
              </a:solidFill>
              <a:latin typeface="Arial" panose="020B0604020202020204" pitchFamily="34" charset="0"/>
            </a:endParaRPr>
          </a:p>
        </p:txBody>
      </p:sp>
      <p:sp>
        <p:nvSpPr>
          <p:cNvPr id="10" name="ZoneTexte 9">
            <a:extLst>
              <a:ext uri="{FF2B5EF4-FFF2-40B4-BE49-F238E27FC236}">
                <a16:creationId xmlns:a16="http://schemas.microsoft.com/office/drawing/2014/main" id="{FC78EFE5-0273-C39B-41A1-7C84FFD19E60}"/>
              </a:ext>
            </a:extLst>
          </p:cNvPr>
          <p:cNvSpPr txBox="1"/>
          <p:nvPr/>
        </p:nvSpPr>
        <p:spPr>
          <a:xfrm>
            <a:off x="5972175" y="1557338"/>
            <a:ext cx="5000625" cy="923925"/>
          </a:xfrm>
          <a:prstGeom prst="rect">
            <a:avLst/>
          </a:prstGeom>
          <a:solidFill>
            <a:schemeClr val="accent6"/>
          </a:solidFill>
        </p:spPr>
        <p:txBody>
          <a:bodyPr>
            <a:spAutoFit/>
          </a:bodyPr>
          <a:lstStyle/>
          <a:p>
            <a:pPr algn="ctr" eaLnBrk="1" hangingPunct="1">
              <a:defRPr/>
            </a:pPr>
            <a:r>
              <a:rPr lang="fr-FR" b="1" dirty="0"/>
              <a:t>Respect des Bonnes Pratiques Agricoles: usage des pesticides, des médicaments vétérinaires….) : loi n° 88-08/ loi n° 87-17</a:t>
            </a:r>
            <a:endParaRPr lang="fr-F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u contenu 2">
            <a:extLst>
              <a:ext uri="{FF2B5EF4-FFF2-40B4-BE49-F238E27FC236}">
                <a16:creationId xmlns:a16="http://schemas.microsoft.com/office/drawing/2014/main" id="{C7E49E87-2B26-C0A8-FE27-59B858F9DC2D}"/>
              </a:ext>
            </a:extLst>
          </p:cNvPr>
          <p:cNvSpPr>
            <a:spLocks noGrp="1"/>
          </p:cNvSpPr>
          <p:nvPr>
            <p:ph idx="1"/>
          </p:nvPr>
        </p:nvSpPr>
        <p:spPr>
          <a:xfrm>
            <a:off x="815975" y="1357313"/>
            <a:ext cx="10145713" cy="4786312"/>
          </a:xfrm>
        </p:spPr>
        <p:txBody>
          <a:bodyPr rtlCol="0">
            <a:normAutofit lnSpcReduction="10000"/>
          </a:bodyPr>
          <a:lstStyle/>
          <a:p>
            <a:pPr algn="just" eaLnBrk="1" fontAlgn="auto" hangingPunct="1">
              <a:spcAft>
                <a:spcPts val="0"/>
              </a:spcAft>
              <a:buFont typeface="Arial" panose="020B0604020202020204" pitchFamily="34" charset="0"/>
              <a:buNone/>
              <a:defRPr/>
            </a:pPr>
            <a:r>
              <a:rPr lang="fr-FR" altLang="en-US" sz="2200" b="1">
                <a:solidFill>
                  <a:schemeClr val="tx1">
                    <a:lumMod val="75000"/>
                    <a:lumOff val="25000"/>
                  </a:schemeClr>
                </a:solidFill>
              </a:rPr>
              <a:t>L’implantation des établissements doit respecter toutes les exigences législatives et réglementaires en vigueur </a:t>
            </a:r>
            <a:r>
              <a:rPr lang="fr-FR" altLang="en-US" sz="2200" b="1">
                <a:solidFill>
                  <a:srgbClr val="FF0000"/>
                </a:solidFill>
              </a:rPr>
              <a:t>(environnement, urbanisme, construction, installation classée...)</a:t>
            </a:r>
            <a:r>
              <a:rPr lang="fr-FR" altLang="en-US" sz="2200" b="1">
                <a:solidFill>
                  <a:schemeClr val="tx1">
                    <a:lumMod val="75000"/>
                    <a:lumOff val="25000"/>
                  </a:schemeClr>
                </a:solidFill>
              </a:rPr>
              <a:t>, de ce fait,  ils  ne doivent pas être implantés au niveau des zones: </a:t>
            </a:r>
          </a:p>
          <a:p>
            <a:pPr eaLnBrk="1" fontAlgn="auto" hangingPunct="1">
              <a:spcAft>
                <a:spcPts val="0"/>
              </a:spcAft>
              <a:buFont typeface="Arial" panose="020B0604020202020204" pitchFamily="34" charset="0"/>
              <a:buNone/>
              <a:defRPr/>
            </a:pPr>
            <a:endParaRPr lang="fr-FR" altLang="en-US" sz="800" b="1">
              <a:solidFill>
                <a:schemeClr val="tx1">
                  <a:lumMod val="75000"/>
                  <a:lumOff val="25000"/>
                </a:schemeClr>
              </a:solidFill>
            </a:endParaRPr>
          </a:p>
          <a:p>
            <a:pPr algn="just" eaLnBrk="1" fontAlgn="auto" hangingPunct="1">
              <a:spcAft>
                <a:spcPts val="0"/>
              </a:spcAft>
              <a:buFont typeface="Wingdings" panose="05000000000000000000" pitchFamily="2" charset="2"/>
              <a:buChar char="v"/>
              <a:defRPr/>
            </a:pPr>
            <a:r>
              <a:rPr lang="fr-FR" altLang="en-US" sz="2200" b="1">
                <a:solidFill>
                  <a:schemeClr val="tx1">
                    <a:lumMod val="75000"/>
                    <a:lumOff val="25000"/>
                  </a:schemeClr>
                </a:solidFill>
              </a:rPr>
              <a:t>polluées et d'activités industrielles génératrices de sources potentielles de contamination qui constituent un risque pour la sécurité et la salubrité des denrées alimentaires;</a:t>
            </a:r>
          </a:p>
          <a:p>
            <a:pPr algn="just" eaLnBrk="1" fontAlgn="auto" hangingPunct="1">
              <a:spcAft>
                <a:spcPts val="0"/>
              </a:spcAft>
              <a:buFont typeface="Wingdings" panose="05000000000000000000" pitchFamily="2" charset="2"/>
              <a:buChar char="v"/>
              <a:defRPr/>
            </a:pPr>
            <a:r>
              <a:rPr lang="fr-FR" altLang="en-US" sz="2200" b="1">
                <a:solidFill>
                  <a:schemeClr val="tx1">
                    <a:lumMod val="75000"/>
                    <a:lumOff val="25000"/>
                  </a:schemeClr>
                </a:solidFill>
              </a:rPr>
              <a:t>inondables, à moins que des dispositifs de sécurité suffisants ne soient mis en place;</a:t>
            </a:r>
          </a:p>
          <a:p>
            <a:pPr algn="just" eaLnBrk="1" fontAlgn="auto" hangingPunct="1">
              <a:spcAft>
                <a:spcPts val="0"/>
              </a:spcAft>
              <a:buFont typeface="Wingdings" panose="05000000000000000000" pitchFamily="2" charset="2"/>
              <a:buChar char="v"/>
              <a:defRPr/>
            </a:pPr>
            <a:r>
              <a:rPr lang="fr-FR" altLang="en-US" sz="2200" b="1">
                <a:solidFill>
                  <a:schemeClr val="tx1">
                    <a:lumMod val="75000"/>
                    <a:lumOff val="25000"/>
                  </a:schemeClr>
                </a:solidFill>
              </a:rPr>
              <a:t> susceptibles d'être infestées par des ravageurs, des rongeurs et autres animaux nuisibles ;</a:t>
            </a:r>
          </a:p>
          <a:p>
            <a:pPr algn="just" eaLnBrk="1" fontAlgn="auto" hangingPunct="1">
              <a:spcAft>
                <a:spcPts val="0"/>
              </a:spcAft>
              <a:buFont typeface="Wingdings" panose="05000000000000000000" pitchFamily="2" charset="2"/>
              <a:buChar char="v"/>
              <a:defRPr/>
            </a:pPr>
            <a:r>
              <a:rPr lang="fr-FR" altLang="en-US" sz="2200" b="1">
                <a:solidFill>
                  <a:schemeClr val="tx1">
                    <a:lumMod val="75000"/>
                    <a:lumOff val="25000"/>
                  </a:schemeClr>
                </a:solidFill>
              </a:rPr>
              <a:t> où sont entreposés des déchets.</a:t>
            </a:r>
          </a:p>
          <a:p>
            <a:pPr eaLnBrk="1" fontAlgn="auto" hangingPunct="1">
              <a:spcAft>
                <a:spcPts val="0"/>
              </a:spcAft>
              <a:buFont typeface="Arial" panose="020B0604020202020204" pitchFamily="34" charset="0"/>
              <a:buNone/>
              <a:defRPr/>
            </a:pPr>
            <a:endParaRPr lang="fr-FR" altLang="en-US">
              <a:solidFill>
                <a:schemeClr val="tx1">
                  <a:lumMod val="75000"/>
                  <a:lumOff val="25000"/>
                </a:schemeClr>
              </a:solidFill>
            </a:endParaRPr>
          </a:p>
          <a:p>
            <a:pPr eaLnBrk="1" fontAlgn="auto" hangingPunct="1">
              <a:spcAft>
                <a:spcPts val="0"/>
              </a:spcAft>
              <a:buFont typeface="Arial" panose="020B0604020202020204" pitchFamily="34" charset="0"/>
              <a:buNone/>
              <a:defRPr/>
            </a:pPr>
            <a:endParaRPr lang="fr-FR" altLang="en-US">
              <a:solidFill>
                <a:schemeClr val="tx1">
                  <a:lumMod val="75000"/>
                  <a:lumOff val="25000"/>
                </a:schemeClr>
              </a:solidFill>
            </a:endParaRPr>
          </a:p>
        </p:txBody>
      </p:sp>
      <p:sp>
        <p:nvSpPr>
          <p:cNvPr id="44035" name="ZoneTexte 6">
            <a:extLst>
              <a:ext uri="{FF2B5EF4-FFF2-40B4-BE49-F238E27FC236}">
                <a16:creationId xmlns:a16="http://schemas.microsoft.com/office/drawing/2014/main" id="{E3850921-2F31-BB2D-4A60-E8FD792EF237}"/>
              </a:ext>
            </a:extLst>
          </p:cNvPr>
          <p:cNvSpPr txBox="1">
            <a:spLocks noChangeArrowheads="1"/>
          </p:cNvSpPr>
          <p:nvPr/>
        </p:nvSpPr>
        <p:spPr bwMode="auto">
          <a:xfrm>
            <a:off x="2960688" y="533400"/>
            <a:ext cx="6161087" cy="4619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 typeface="Arial" panose="020B0604020202020204" pitchFamily="34" charset="0"/>
              <a:buNone/>
            </a:pPr>
            <a:r>
              <a:rPr lang="fr-FR" altLang="en-US" sz="2400" b="1">
                <a:solidFill>
                  <a:schemeClr val="tx1"/>
                </a:solidFill>
                <a:latin typeface="Arial" panose="020B0604020202020204" pitchFamily="34" charset="0"/>
              </a:rPr>
              <a:t>Implantation des établissements (Art 11):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7D616E9-C4AE-D095-D3BC-C4867AEC3B6C}"/>
              </a:ext>
            </a:extLst>
          </p:cNvPr>
          <p:cNvSpPr/>
          <p:nvPr/>
        </p:nvSpPr>
        <p:spPr>
          <a:xfrm>
            <a:off x="1524000" y="0"/>
            <a:ext cx="9144000" cy="2214563"/>
          </a:xfrm>
          <a:prstGeom prst="rect">
            <a:avLst/>
          </a:prstGeom>
          <a:solidFill>
            <a:schemeClr val="tx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3076" name="Rectangle 5">
            <a:extLst>
              <a:ext uri="{FF2B5EF4-FFF2-40B4-BE49-F238E27FC236}">
                <a16:creationId xmlns:a16="http://schemas.microsoft.com/office/drawing/2014/main" id="{DD827184-7612-2737-0299-66C92E82A5EA}"/>
              </a:ext>
            </a:extLst>
          </p:cNvPr>
          <p:cNvSpPr>
            <a:spLocks noChangeArrowheads="1"/>
          </p:cNvSpPr>
          <p:nvPr/>
        </p:nvSpPr>
        <p:spPr bwMode="auto">
          <a:xfrm>
            <a:off x="1733374" y="500042"/>
            <a:ext cx="8544006" cy="707886"/>
          </a:xfrm>
          <a:prstGeom prst="rect">
            <a:avLst/>
          </a:prstGeom>
          <a:noFill/>
          <a:ln w="9525">
            <a:noFill/>
            <a:miter lim="800000"/>
            <a:headEnd/>
            <a:tailEnd/>
          </a:ln>
        </p:spPr>
        <p:txBody>
          <a:bodyPr wrap="none">
            <a:spAutoFit/>
            <a:scene3d>
              <a:camera prst="orthographicFront"/>
              <a:lightRig rig="soft" dir="t">
                <a:rot lat="0" lon="0" rev="10800000"/>
              </a:lightRig>
            </a:scene3d>
            <a:sp3d>
              <a:bevelT w="27940" h="12700"/>
              <a:contourClr>
                <a:srgbClr val="DDDDDD"/>
              </a:contourClr>
            </a:sp3d>
          </a:bodyPr>
          <a:lstStyle/>
          <a:p>
            <a:pPr>
              <a:defRPr/>
            </a:pPr>
            <a:r>
              <a:rPr lang="fr-FR" sz="4000" b="1" spc="150" dirty="0">
                <a:ln w="11430"/>
                <a:solidFill>
                  <a:srgbClr val="F8F8F8"/>
                </a:solidFill>
                <a:effectLst>
                  <a:glow rad="228600">
                    <a:schemeClr val="accent6">
                      <a:satMod val="175000"/>
                      <a:alpha val="40000"/>
                    </a:schemeClr>
                  </a:glow>
                  <a:outerShdw blurRad="25400" algn="tl" rotWithShape="0">
                    <a:srgbClr val="000000">
                      <a:alpha val="43000"/>
                    </a:srgbClr>
                  </a:outerShdw>
                  <a:reflection blurRad="6350" stA="55000" endA="300" endPos="45500" dir="5400000" sy="-100000" algn="bl" rotWithShape="0"/>
                </a:effectLst>
                <a:latin typeface="Calibri" pitchFamily="34" charset="0"/>
                <a:cs typeface="Arial" charset="0"/>
              </a:rPr>
              <a:t>L</a:t>
            </a:r>
            <a:r>
              <a:rPr lang="fr-FR" sz="3600" b="1" spc="150" dirty="0">
                <a:ln w="11430"/>
                <a:solidFill>
                  <a:srgbClr val="F8F8F8"/>
                </a:solidFill>
                <a:effectLst>
                  <a:glow rad="228600">
                    <a:schemeClr val="accent6">
                      <a:satMod val="175000"/>
                      <a:alpha val="40000"/>
                    </a:schemeClr>
                  </a:glow>
                  <a:outerShdw blurRad="25400" algn="tl" rotWithShape="0">
                    <a:srgbClr val="000000">
                      <a:alpha val="43000"/>
                    </a:srgbClr>
                  </a:outerShdw>
                  <a:reflection blurRad="6350" stA="55000" endA="300" endPos="45500" dir="5400000" sy="-100000" algn="bl" rotWithShape="0"/>
                </a:effectLst>
                <a:latin typeface="Calibri" pitchFamily="34" charset="0"/>
                <a:cs typeface="Arial" charset="0"/>
              </a:rPr>
              <a:t>es nouvelles interrogations ??????????</a:t>
            </a:r>
          </a:p>
        </p:txBody>
      </p:sp>
      <p:sp>
        <p:nvSpPr>
          <p:cNvPr id="3077" name="Rectangle 6">
            <a:extLst>
              <a:ext uri="{FF2B5EF4-FFF2-40B4-BE49-F238E27FC236}">
                <a16:creationId xmlns:a16="http://schemas.microsoft.com/office/drawing/2014/main" id="{5B778468-3D07-E3AC-8FCD-0686ADC07CD1}"/>
              </a:ext>
            </a:extLst>
          </p:cNvPr>
          <p:cNvSpPr>
            <a:spLocks noChangeArrowheads="1"/>
          </p:cNvSpPr>
          <p:nvPr/>
        </p:nvSpPr>
        <p:spPr bwMode="auto">
          <a:xfrm>
            <a:off x="1524000" y="1571625"/>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fr-FR" altLang="en-US" sz="2800" b="1">
                <a:solidFill>
                  <a:schemeClr val="bg1"/>
                </a:solidFill>
                <a:latin typeface="Calibri" panose="020F0502020204030204" pitchFamily="34" charset="0"/>
              </a:rPr>
              <a:t>Le consommateur impose une contrainte économique</a:t>
            </a:r>
          </a:p>
        </p:txBody>
      </p:sp>
      <p:sp>
        <p:nvSpPr>
          <p:cNvPr id="9" name="Rectangle 8">
            <a:extLst>
              <a:ext uri="{FF2B5EF4-FFF2-40B4-BE49-F238E27FC236}">
                <a16:creationId xmlns:a16="http://schemas.microsoft.com/office/drawing/2014/main" id="{17752707-E371-5706-6C47-34FAC451AD3B}"/>
              </a:ext>
            </a:extLst>
          </p:cNvPr>
          <p:cNvSpPr/>
          <p:nvPr/>
        </p:nvSpPr>
        <p:spPr>
          <a:xfrm>
            <a:off x="1524000" y="2928934"/>
            <a:ext cx="2664512" cy="1569660"/>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pPr fontAlgn="auto">
              <a:spcBef>
                <a:spcPts val="0"/>
              </a:spcBef>
              <a:spcAft>
                <a:spcPts val="0"/>
              </a:spcAft>
              <a:defRPr/>
            </a:pPr>
            <a:r>
              <a:rPr lang="fr-FR" sz="9600" b="1" spc="150" dirty="0">
                <a:ln w="11430"/>
                <a:solidFill>
                  <a:srgbClr val="F8F8F8"/>
                </a:solidFill>
                <a:effectLst>
                  <a:glow rad="228600">
                    <a:schemeClr val="accent6">
                      <a:satMod val="175000"/>
                      <a:alpha val="40000"/>
                    </a:schemeClr>
                  </a:glow>
                  <a:outerShdw blurRad="25400" algn="tl" rotWithShape="0">
                    <a:srgbClr val="000000">
                      <a:alpha val="43000"/>
                    </a:srgbClr>
                  </a:outerShdw>
                </a:effectLst>
                <a:latin typeface="+mn-lt"/>
                <a:cs typeface="+mn-cs"/>
              </a:rPr>
              <a:t>mais</a:t>
            </a:r>
          </a:p>
        </p:txBody>
      </p:sp>
      <p:grpSp>
        <p:nvGrpSpPr>
          <p:cNvPr id="2" name="Groupe 10">
            <a:extLst>
              <a:ext uri="{FF2B5EF4-FFF2-40B4-BE49-F238E27FC236}">
                <a16:creationId xmlns:a16="http://schemas.microsoft.com/office/drawing/2014/main" id="{D6347641-FC47-93DA-DF6B-AFF2E936177D}"/>
              </a:ext>
            </a:extLst>
          </p:cNvPr>
          <p:cNvGrpSpPr>
            <a:grpSpLocks/>
          </p:cNvGrpSpPr>
          <p:nvPr/>
        </p:nvGrpSpPr>
        <p:grpSpPr bwMode="auto">
          <a:xfrm>
            <a:off x="4792133" y="2571750"/>
            <a:ext cx="5630334" cy="4214813"/>
            <a:chOff x="2285984" y="2571744"/>
            <a:chExt cx="4357718" cy="2912711"/>
          </a:xfrm>
        </p:grpSpPr>
        <p:pic>
          <p:nvPicPr>
            <p:cNvPr id="1026" name="Picture 2" descr="D:\MUZET\10 000 photos\JPEG\FAMILLE\FAMILLE.JPG">
              <a:extLst>
                <a:ext uri="{FF2B5EF4-FFF2-40B4-BE49-F238E27FC236}">
                  <a16:creationId xmlns:a16="http://schemas.microsoft.com/office/drawing/2014/main" id="{79BEBE53-07E8-2A80-D926-F1957C332B92}"/>
                </a:ext>
              </a:extLst>
            </p:cNvPr>
            <p:cNvPicPr>
              <a:picLocks noChangeAspect="1" noChangeArrowheads="1"/>
            </p:cNvPicPr>
            <p:nvPr/>
          </p:nvPicPr>
          <p:blipFill>
            <a:blip r:embed="rId2">
              <a:lum bright="10000" contrast="10000"/>
            </a:blip>
            <a:srcRect/>
            <a:stretch>
              <a:fillRect/>
            </a:stretch>
          </p:blipFill>
          <p:spPr bwMode="auto">
            <a:xfrm>
              <a:off x="2285984" y="2571744"/>
              <a:ext cx="4357718" cy="2912711"/>
            </a:xfrm>
            <a:prstGeom prst="rect">
              <a:avLst/>
            </a:prstGeom>
            <a:noFill/>
            <a:effectLst>
              <a:softEdge rad="63500"/>
            </a:effectLst>
          </p:spPr>
        </p:pic>
        <p:sp>
          <p:nvSpPr>
            <p:cNvPr id="26633" name="Rectangle 7">
              <a:extLst>
                <a:ext uri="{FF2B5EF4-FFF2-40B4-BE49-F238E27FC236}">
                  <a16:creationId xmlns:a16="http://schemas.microsoft.com/office/drawing/2014/main" id="{E0708E66-C948-E32F-AC48-CF589B14C2D3}"/>
                </a:ext>
              </a:extLst>
            </p:cNvPr>
            <p:cNvSpPr>
              <a:spLocks noChangeArrowheads="1"/>
            </p:cNvSpPr>
            <p:nvPr/>
          </p:nvSpPr>
          <p:spPr bwMode="auto">
            <a:xfrm>
              <a:off x="2357422" y="2643182"/>
              <a:ext cx="3301798" cy="27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fr-FR" altLang="en-US" sz="2000" b="1">
                  <a:solidFill>
                    <a:schemeClr val="tx1"/>
                  </a:solidFill>
                  <a:latin typeface="Calligraph421 BT" pitchFamily="66" charset="0"/>
                </a:rPr>
                <a:t>prix des aliments le plus bas possible</a:t>
              </a:r>
            </a:p>
          </p:txBody>
        </p:sp>
      </p:grpSp>
      <p:sp>
        <p:nvSpPr>
          <p:cNvPr id="4" name="Rectangle 3">
            <a:extLst>
              <a:ext uri="{FF2B5EF4-FFF2-40B4-BE49-F238E27FC236}">
                <a16:creationId xmlns:a16="http://schemas.microsoft.com/office/drawing/2014/main" id="{60138CD2-2231-A069-C8F8-7726BCB569B9}"/>
              </a:ext>
            </a:extLst>
          </p:cNvPr>
          <p:cNvSpPr/>
          <p:nvPr/>
        </p:nvSpPr>
        <p:spPr>
          <a:xfrm>
            <a:off x="1131297" y="4927759"/>
            <a:ext cx="9144000" cy="2215991"/>
          </a:xfrm>
          <a:prstGeom prst="rect">
            <a:avLst/>
          </a:prstGeom>
        </p:spPr>
        <p:txBody>
          <a:bodyPr>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Bef>
                <a:spcPts val="0"/>
              </a:spcBef>
              <a:spcAft>
                <a:spcPts val="0"/>
              </a:spcAft>
              <a:defRPr/>
            </a:pPr>
            <a:r>
              <a:rPr lang="fr-FR" sz="2000" b="1" dirty="0">
                <a:ln>
                  <a:prstDash val="solid"/>
                </a:ln>
                <a:effectLst>
                  <a:glow rad="228600">
                    <a:schemeClr val="accent3">
                      <a:satMod val="175000"/>
                      <a:alpha val="40000"/>
                    </a:schemeClr>
                  </a:glow>
                </a:effectLst>
                <a:latin typeface="+mn-lt"/>
                <a:cs typeface="+mn-cs"/>
              </a:rPr>
              <a:t>il choisit sa consommation selon 4 objectifs : Les « </a:t>
            </a:r>
            <a:r>
              <a:rPr lang="fr-FR" sz="13800" b="1" dirty="0">
                <a:ln>
                  <a:prstDash val="solid"/>
                </a:ln>
                <a:effectLst>
                  <a:glow rad="228600">
                    <a:schemeClr val="accent3">
                      <a:satMod val="175000"/>
                      <a:alpha val="40000"/>
                    </a:schemeClr>
                  </a:glow>
                </a:effectLst>
                <a:latin typeface="+mn-lt"/>
                <a:cs typeface="+mn-cs"/>
              </a:rPr>
              <a:t>4S </a:t>
            </a:r>
            <a:r>
              <a:rPr lang="fr-FR" sz="2000" b="1" dirty="0">
                <a:ln>
                  <a:prstDash val="solid"/>
                </a:ln>
                <a:effectLst>
                  <a:glow rad="228600">
                    <a:schemeClr val="accent3">
                      <a:satMod val="175000"/>
                      <a:alpha val="40000"/>
                    </a:schemeClr>
                  </a:glow>
                </a:effectLst>
                <a:latin typeface="+mn-lt"/>
                <a:cs typeface="+mn-cs"/>
              </a:rPr>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wipe(left)">
                                      <p:cBhvr>
                                        <p:cTn id="7" dur="500"/>
                                        <p:tgtEl>
                                          <p:spTgt spid="3077"/>
                                        </p:tgtEl>
                                      </p:cBhvr>
                                    </p:animEffect>
                                  </p:childTnLst>
                                </p:cTn>
                              </p:par>
                            </p:childTnLst>
                          </p:cTn>
                        </p:par>
                        <p:par>
                          <p:cTn id="8" fill="hold" nodeType="afterGroup">
                            <p:stCondLst>
                              <p:cond delay="50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nodeType="afterGroup">
                            <p:stCondLst>
                              <p:cond delay="1500"/>
                            </p:stCondLst>
                            <p:childTnLst>
                              <p:par>
                                <p:cTn id="22" presetID="43" presetClass="entr" presetSubtype="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
                                        <p:tgtEl>
                                          <p:spTgt spid="4"/>
                                        </p:tgtEl>
                                      </p:cBhvr>
                                    </p:animEffect>
                                    <p:anim calcmode="lin" valueType="num">
                                      <p:cBhvr>
                                        <p:cTn id="25" dur="400" fill="hold"/>
                                        <p:tgtEl>
                                          <p:spTgt spid="4"/>
                                        </p:tgtEl>
                                        <p:attrNameLst>
                                          <p:attrName>ppt_x</p:attrName>
                                        </p:attrNameLst>
                                      </p:cBhvr>
                                      <p:tavLst>
                                        <p:tav tm="0">
                                          <p:val>
                                            <p:strVal val="#ppt_x"/>
                                          </p:val>
                                        </p:tav>
                                        <p:tav tm="100000">
                                          <p:val>
                                            <p:strVal val="#ppt_x"/>
                                          </p:val>
                                        </p:tav>
                                      </p:tavLst>
                                    </p:anim>
                                    <p:anim calcmode="lin" valueType="num">
                                      <p:cBhvr>
                                        <p:cTn id="26" dur="400" fill="hold"/>
                                        <p:tgtEl>
                                          <p:spTgt spid="4"/>
                                        </p:tgtEl>
                                        <p:attrNameLst>
                                          <p:attrName>ppt_y</p:attrName>
                                        </p:attrNameLst>
                                      </p:cBhvr>
                                      <p:tavLst>
                                        <p:tav tm="0">
                                          <p:val>
                                            <p:strVal val="#ppt_y+0.31"/>
                                          </p:val>
                                        </p:tav>
                                        <p:tav tm="100000">
                                          <p:val>
                                            <p:strVal val="#ppt_y+0.31"/>
                                          </p:val>
                                        </p:tav>
                                      </p:tavLst>
                                    </p:anim>
                                    <p:anim calcmode="lin" valueType="num">
                                      <p:cBhvr>
                                        <p:cTn id="27"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8"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a:extLst>
              <a:ext uri="{FF2B5EF4-FFF2-40B4-BE49-F238E27FC236}">
                <a16:creationId xmlns:a16="http://schemas.microsoft.com/office/drawing/2014/main" id="{2720A9A5-B73A-101A-6E5F-B85FA1C3AED6}"/>
              </a:ext>
            </a:extLst>
          </p:cNvPr>
          <p:cNvSpPr>
            <a:spLocks noGrp="1"/>
          </p:cNvSpPr>
          <p:nvPr>
            <p:ph type="title"/>
          </p:nvPr>
        </p:nvSpPr>
        <p:spPr>
          <a:xfrm>
            <a:off x="914400" y="152400"/>
            <a:ext cx="9894888" cy="719138"/>
          </a:xfrm>
          <a:solidFill>
            <a:srgbClr val="FFFF00"/>
          </a:solidFill>
        </p:spPr>
        <p:txBody>
          <a:bodyPr rtlCol="0">
            <a:normAutofit fontScale="90000"/>
          </a:bodyPr>
          <a:lstStyle/>
          <a:p>
            <a:pPr eaLnBrk="1" fontAlgn="auto" hangingPunct="1">
              <a:spcAft>
                <a:spcPts val="0"/>
              </a:spcAft>
              <a:defRPr/>
            </a:pPr>
            <a:r>
              <a:rPr lang="fr-FR" altLang="en-US" sz="2800" b="1">
                <a:solidFill>
                  <a:schemeClr val="tx1">
                    <a:lumMod val="85000"/>
                    <a:lumOff val="15000"/>
                  </a:schemeClr>
                </a:solidFill>
              </a:rPr>
              <a:t>Conception et aménagement  des établissements (Règles de base):</a:t>
            </a:r>
            <a:endParaRPr lang="fr-FR" altLang="en-US" sz="2800">
              <a:solidFill>
                <a:schemeClr val="tx1">
                  <a:lumMod val="85000"/>
                  <a:lumOff val="15000"/>
                </a:schemeClr>
              </a:solidFill>
            </a:endParaRPr>
          </a:p>
        </p:txBody>
      </p:sp>
      <p:sp>
        <p:nvSpPr>
          <p:cNvPr id="45059" name="Espace réservé du contenu 2">
            <a:extLst>
              <a:ext uri="{FF2B5EF4-FFF2-40B4-BE49-F238E27FC236}">
                <a16:creationId xmlns:a16="http://schemas.microsoft.com/office/drawing/2014/main" id="{909C9875-8883-FEC7-88BD-1B42747D2738}"/>
              </a:ext>
            </a:extLst>
          </p:cNvPr>
          <p:cNvSpPr>
            <a:spLocks noGrp="1"/>
          </p:cNvSpPr>
          <p:nvPr>
            <p:ph idx="1"/>
          </p:nvPr>
        </p:nvSpPr>
        <p:spPr>
          <a:xfrm>
            <a:off x="446088" y="1665288"/>
            <a:ext cx="5094287" cy="3767137"/>
          </a:xfrm>
        </p:spPr>
        <p:txBody>
          <a:bodyPr/>
          <a:lstStyle/>
          <a:p>
            <a:pPr algn="just" eaLnBrk="1" hangingPunct="1">
              <a:buFont typeface="Arial" panose="020B0604020202020204" pitchFamily="34" charset="0"/>
              <a:buNone/>
            </a:pPr>
            <a:r>
              <a:rPr lang="fr-FR" altLang="en-US"/>
              <a:t>La conception et l’aménagement des établissements jouent un rôle important pour éviter les contaminations des denrées alimentaires dès la réception des matières premières, au stockage, à la transformation et stockage des produits finis et les déchets.</a:t>
            </a:r>
          </a:p>
        </p:txBody>
      </p:sp>
      <p:sp>
        <p:nvSpPr>
          <p:cNvPr id="4" name="Espace réservé du contenu 2">
            <a:extLst>
              <a:ext uri="{FF2B5EF4-FFF2-40B4-BE49-F238E27FC236}">
                <a16:creationId xmlns:a16="http://schemas.microsoft.com/office/drawing/2014/main" id="{FD5F8115-B9C0-EC07-214E-3A54F316743F}"/>
              </a:ext>
            </a:extLst>
          </p:cNvPr>
          <p:cNvSpPr txBox="1">
            <a:spLocks/>
          </p:cNvSpPr>
          <p:nvPr/>
        </p:nvSpPr>
        <p:spPr bwMode="auto">
          <a:xfrm>
            <a:off x="5815013" y="1857375"/>
            <a:ext cx="6057900" cy="3149600"/>
          </a:xfrm>
          <a:prstGeom prst="rect">
            <a:avLst/>
          </a:prstGeom>
          <a:solidFill>
            <a:schemeClr val="accent6"/>
          </a:solidFill>
          <a:ln w="9525">
            <a:noFill/>
            <a:miter lim="800000"/>
            <a:headEnd/>
            <a:tailEnd/>
          </a:ln>
        </p:spPr>
        <p:txBody>
          <a:bodyPr/>
          <a:lstStyle/>
          <a:p>
            <a:pPr eaLnBrk="1" hangingPunct="1">
              <a:defRPr/>
            </a:pPr>
            <a:r>
              <a:rPr lang="fr-FR" sz="2000" b="1" dirty="0"/>
              <a:t>Trois (03) principes fondamentaux à respecter :</a:t>
            </a:r>
          </a:p>
          <a:p>
            <a:pPr eaLnBrk="1" hangingPunct="1">
              <a:defRPr/>
            </a:pPr>
            <a:r>
              <a:rPr lang="fr-FR" dirty="0"/>
              <a:t> </a:t>
            </a:r>
          </a:p>
          <a:p>
            <a:pPr eaLnBrk="1" hangingPunct="1">
              <a:defRPr/>
            </a:pPr>
            <a:r>
              <a:rPr lang="fr-FR" b="1" dirty="0"/>
              <a:t>1- la marche en avant</a:t>
            </a:r>
            <a:r>
              <a:rPr lang="fr-FR" dirty="0"/>
              <a:t> </a:t>
            </a:r>
            <a:r>
              <a:rPr lang="fr-FR" b="1" dirty="0"/>
              <a:t>:</a:t>
            </a:r>
            <a:r>
              <a:rPr lang="fr-FR" dirty="0"/>
              <a:t>(Aucun retour en arrière susceptible d’induire des contaminations croisées) ;</a:t>
            </a:r>
          </a:p>
          <a:p>
            <a:pPr eaLnBrk="1" hangingPunct="1">
              <a:defRPr/>
            </a:pPr>
            <a:endParaRPr lang="fr-FR" dirty="0"/>
          </a:p>
          <a:p>
            <a:pPr eaLnBrk="1" hangingPunct="1">
              <a:defRPr/>
            </a:pPr>
            <a:r>
              <a:rPr lang="fr-FR" b="1" dirty="0"/>
              <a:t>2- séparation des zones ou sections </a:t>
            </a:r>
            <a:r>
              <a:rPr lang="fr-FR" dirty="0"/>
              <a:t>: (Secteur souillé / Secteur  propre ,  Zones chaudes / Zones froides…) ;</a:t>
            </a:r>
          </a:p>
          <a:p>
            <a:pPr eaLnBrk="1" hangingPunct="1">
              <a:defRPr/>
            </a:pPr>
            <a:endParaRPr lang="fr-FR" dirty="0"/>
          </a:p>
          <a:p>
            <a:pPr eaLnBrk="1" hangingPunct="1">
              <a:defRPr/>
            </a:pPr>
            <a:r>
              <a:rPr lang="fr-FR" b="1" dirty="0"/>
              <a:t>3- non entrecroisement des courants de circulation : </a:t>
            </a:r>
            <a:r>
              <a:rPr lang="fr-FR" dirty="0"/>
              <a:t>(Matières premières-Produits finis-Déchets- Matériels-Personnels).</a:t>
            </a:r>
          </a:p>
          <a:p>
            <a:pPr marL="228600" indent="-228600" eaLnBrk="1" hangingPunct="1">
              <a:lnSpc>
                <a:spcPct val="90000"/>
              </a:lnSpc>
              <a:spcBef>
                <a:spcPts val="1000"/>
              </a:spcBef>
              <a:buFont typeface="Arial" pitchFamily="34" charset="0"/>
              <a:buNone/>
              <a:defRPr/>
            </a:pPr>
            <a:r>
              <a:rPr lang="fr-FR" sz="2800" dirty="0">
                <a:latin typeface="+mn-lt"/>
                <a:cs typeface="+mn-cs"/>
              </a:rPr>
              <a:t> </a:t>
            </a:r>
          </a:p>
        </p:txBody>
      </p:sp>
      <p:sp>
        <p:nvSpPr>
          <p:cNvPr id="16389" name="ZoneTexte 4">
            <a:extLst>
              <a:ext uri="{FF2B5EF4-FFF2-40B4-BE49-F238E27FC236}">
                <a16:creationId xmlns:a16="http://schemas.microsoft.com/office/drawing/2014/main" id="{C0AD6FC9-ABDC-10BE-03CA-6C6EEB69DF9C}"/>
              </a:ext>
            </a:extLst>
          </p:cNvPr>
          <p:cNvSpPr txBox="1">
            <a:spLocks noChangeArrowheads="1"/>
          </p:cNvSpPr>
          <p:nvPr/>
        </p:nvSpPr>
        <p:spPr bwMode="auto">
          <a:xfrm>
            <a:off x="2243138" y="5386388"/>
            <a:ext cx="7586662" cy="1200150"/>
          </a:xfrm>
          <a:prstGeom prst="rect">
            <a:avLst/>
          </a:prstGeom>
          <a:solidFill>
            <a:schemeClr val="accent4">
              <a:lumMod val="20000"/>
              <a:lumOff val="80000"/>
            </a:schemeClr>
          </a:solidFill>
          <a:ln w="9525">
            <a:noFill/>
            <a:miter lim="800000"/>
            <a:headEnd/>
            <a:tailEnd/>
          </a:ln>
        </p:spPr>
        <p:txBody>
          <a:bodyPr>
            <a:spAutoFit/>
          </a:bodyPr>
          <a:lstStyle/>
          <a:p>
            <a:pPr algn="just" eaLnBrk="1" hangingPunct="1">
              <a:defRPr/>
            </a:pPr>
            <a:r>
              <a:rPr lang="fr-FR" b="1" dirty="0"/>
              <a:t>L’</a:t>
            </a:r>
            <a:r>
              <a:rPr lang="fr-FR" b="1" dirty="0" err="1"/>
              <a:t>expréssion</a:t>
            </a:r>
            <a:r>
              <a:rPr lang="fr-FR" b="1" dirty="0"/>
              <a:t> </a:t>
            </a:r>
            <a:r>
              <a:rPr lang="fr-FR" b="1" dirty="0">
                <a:solidFill>
                  <a:srgbClr val="FF0000"/>
                </a:solidFill>
              </a:rPr>
              <a:t>« la marche en avant » </a:t>
            </a:r>
            <a:r>
              <a:rPr lang="fr-FR" b="1" dirty="0"/>
              <a:t>n’a pas été utilisée explicitement dans le DE 17-140, mais pour éviter toute contamination (directe ou indirecte), l’intervenant doit  tenir compte, lors de la conception de son établissement de ce principe.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re 1">
            <a:extLst>
              <a:ext uri="{FF2B5EF4-FFF2-40B4-BE49-F238E27FC236}">
                <a16:creationId xmlns:a16="http://schemas.microsoft.com/office/drawing/2014/main" id="{8D907CB5-4FD1-58DC-3129-6EE21D714EA1}"/>
              </a:ext>
            </a:extLst>
          </p:cNvPr>
          <p:cNvSpPr>
            <a:spLocks noGrp="1"/>
          </p:cNvSpPr>
          <p:nvPr>
            <p:ph type="title"/>
          </p:nvPr>
        </p:nvSpPr>
        <p:spPr>
          <a:xfrm>
            <a:off x="914400" y="0"/>
            <a:ext cx="9894888" cy="719138"/>
          </a:xfrm>
          <a:solidFill>
            <a:srgbClr val="FFFF00"/>
          </a:solidFill>
        </p:spPr>
        <p:txBody>
          <a:bodyPr rtlCol="0">
            <a:normAutofit fontScale="90000"/>
          </a:bodyPr>
          <a:lstStyle/>
          <a:p>
            <a:pPr eaLnBrk="1" fontAlgn="auto" hangingPunct="1">
              <a:spcAft>
                <a:spcPts val="0"/>
              </a:spcAft>
              <a:defRPr/>
            </a:pPr>
            <a:r>
              <a:rPr lang="fr-FR" altLang="en-US" sz="2800" b="1">
                <a:solidFill>
                  <a:schemeClr val="tx1">
                    <a:lumMod val="85000"/>
                    <a:lumOff val="15000"/>
                  </a:schemeClr>
                </a:solidFill>
              </a:rPr>
              <a:t>Conception et aménagement  des établissements (Articles 12 à 20):</a:t>
            </a:r>
            <a:endParaRPr lang="fr-FR" altLang="en-US" sz="2800">
              <a:solidFill>
                <a:schemeClr val="tx1">
                  <a:lumMod val="85000"/>
                  <a:lumOff val="15000"/>
                </a:schemeClr>
              </a:solidFill>
            </a:endParaRPr>
          </a:p>
        </p:txBody>
      </p:sp>
      <p:sp>
        <p:nvSpPr>
          <p:cNvPr id="24578" name="Espace réservé du contenu 2">
            <a:extLst>
              <a:ext uri="{FF2B5EF4-FFF2-40B4-BE49-F238E27FC236}">
                <a16:creationId xmlns:a16="http://schemas.microsoft.com/office/drawing/2014/main" id="{28893BD1-1F1A-F185-E003-192D9CDE0A96}"/>
              </a:ext>
            </a:extLst>
          </p:cNvPr>
          <p:cNvSpPr>
            <a:spLocks noGrp="1"/>
          </p:cNvSpPr>
          <p:nvPr>
            <p:ph idx="1"/>
          </p:nvPr>
        </p:nvSpPr>
        <p:spPr>
          <a:xfrm>
            <a:off x="0" y="671513"/>
            <a:ext cx="7058025" cy="6186487"/>
          </a:xfrm>
        </p:spPr>
        <p:txBody>
          <a:bodyPr rtlCol="0">
            <a:normAutofit fontScale="92500" lnSpcReduction="20000"/>
          </a:bodyPr>
          <a:lstStyle/>
          <a:p>
            <a:pPr algn="just" eaLnBrk="1" fontAlgn="auto" hangingPunct="1">
              <a:spcAft>
                <a:spcPts val="0"/>
              </a:spcAft>
              <a:buFont typeface="Arial" panose="020B0604020202020204" pitchFamily="34" charset="0"/>
              <a:buNone/>
              <a:defRPr/>
            </a:pPr>
            <a:endParaRPr lang="fr-FR" altLang="en-US" sz="800">
              <a:solidFill>
                <a:schemeClr val="tx1">
                  <a:lumMod val="75000"/>
                  <a:lumOff val="25000"/>
                </a:schemeClr>
              </a:solidFill>
            </a:endParaRPr>
          </a:p>
          <a:p>
            <a:pPr algn="just" eaLnBrk="1" fontAlgn="auto" hangingPunct="1">
              <a:spcAft>
                <a:spcPts val="0"/>
              </a:spcAft>
              <a:buFont typeface="Wingdings" panose="05000000000000000000" pitchFamily="2" charset="2"/>
              <a:buChar char="v"/>
              <a:defRPr/>
            </a:pPr>
            <a:r>
              <a:rPr lang="fr-FR" altLang="en-US" sz="2000">
                <a:solidFill>
                  <a:schemeClr val="tx1">
                    <a:lumMod val="75000"/>
                    <a:lumOff val="25000"/>
                  </a:schemeClr>
                </a:solidFill>
              </a:rPr>
              <a:t>L'établissement doit être conçus et aménagés de manière à permettre la mise en œuvre des bonnes pratiques d'hygiène et de prévenir la contamination des denrées alimentaires, notamment, </a:t>
            </a:r>
            <a:r>
              <a:rPr lang="fr-FR" altLang="en-US" sz="2000" b="1">
                <a:solidFill>
                  <a:schemeClr val="tx1">
                    <a:lumMod val="75000"/>
                    <a:lumOff val="25000"/>
                  </a:schemeClr>
                </a:solidFill>
              </a:rPr>
              <a:t>la contamination croisée </a:t>
            </a:r>
            <a:r>
              <a:rPr lang="fr-FR" altLang="en-US" sz="2000">
                <a:solidFill>
                  <a:schemeClr val="tx1">
                    <a:lumMod val="75000"/>
                    <a:lumOff val="25000"/>
                  </a:schemeClr>
                </a:solidFill>
              </a:rPr>
              <a:t>(</a:t>
            </a:r>
            <a:r>
              <a:rPr lang="fr-FR" altLang="en-US" sz="2000" b="1">
                <a:solidFill>
                  <a:schemeClr val="tx1">
                    <a:lumMod val="75000"/>
                    <a:lumOff val="25000"/>
                  </a:schemeClr>
                </a:solidFill>
              </a:rPr>
              <a:t>respect de la marche en avant</a:t>
            </a:r>
            <a:r>
              <a:rPr lang="fr-FR" altLang="en-US" sz="2000">
                <a:solidFill>
                  <a:schemeClr val="tx1">
                    <a:lumMod val="75000"/>
                    <a:lumOff val="25000"/>
                  </a:schemeClr>
                </a:solidFill>
              </a:rPr>
              <a:t>); </a:t>
            </a:r>
            <a:endParaRPr lang="fr-FR" altLang="en-US" sz="800">
              <a:solidFill>
                <a:schemeClr val="tx1">
                  <a:lumMod val="75000"/>
                  <a:lumOff val="25000"/>
                </a:schemeClr>
              </a:solidFill>
            </a:endParaRPr>
          </a:p>
          <a:p>
            <a:pPr algn="just" eaLnBrk="1" fontAlgn="auto" hangingPunct="1">
              <a:spcAft>
                <a:spcPts val="0"/>
              </a:spcAft>
              <a:buFont typeface="Wingdings" panose="05000000000000000000" pitchFamily="2" charset="2"/>
              <a:buChar char="v"/>
              <a:defRPr/>
            </a:pPr>
            <a:r>
              <a:rPr lang="fr-FR" altLang="en-US" sz="2000" b="1">
                <a:solidFill>
                  <a:schemeClr val="tx1">
                    <a:lumMod val="75000"/>
                    <a:lumOff val="25000"/>
                  </a:schemeClr>
                </a:solidFill>
              </a:rPr>
              <a:t>Les locaux doivent:</a:t>
            </a:r>
          </a:p>
          <a:p>
            <a:pPr algn="just" eaLnBrk="1" fontAlgn="auto" hangingPunct="1">
              <a:spcAft>
                <a:spcPts val="0"/>
              </a:spcAft>
              <a:buFont typeface="Arial" panose="020B0604020202020204" pitchFamily="34" charset="0"/>
              <a:buNone/>
              <a:defRPr/>
            </a:pPr>
            <a:endParaRPr lang="fr-FR" altLang="en-US" sz="800">
              <a:solidFill>
                <a:schemeClr val="tx1">
                  <a:lumMod val="75000"/>
                  <a:lumOff val="25000"/>
                </a:schemeClr>
              </a:solidFill>
            </a:endParaRPr>
          </a:p>
          <a:p>
            <a:pPr lvl="1" algn="just" eaLnBrk="1" fontAlgn="auto" hangingPunct="1">
              <a:spcAft>
                <a:spcPts val="0"/>
              </a:spcAft>
              <a:buFont typeface="Wingdings" panose="05000000000000000000" pitchFamily="2" charset="2"/>
              <a:buChar char="§"/>
              <a:defRPr/>
            </a:pPr>
            <a:r>
              <a:rPr lang="fr-FR" altLang="en-US" sz="2000">
                <a:solidFill>
                  <a:schemeClr val="tx1">
                    <a:lumMod val="75000"/>
                    <a:lumOff val="25000"/>
                  </a:schemeClr>
                </a:solidFill>
              </a:rPr>
              <a:t>être de dimensions suffisantes et avoir des espaces  d’entreposage </a:t>
            </a:r>
            <a:r>
              <a:rPr lang="fr-FR" altLang="en-US" sz="2000" b="1">
                <a:solidFill>
                  <a:schemeClr val="tx1">
                    <a:lumMod val="75000"/>
                    <a:lumOff val="25000"/>
                  </a:schemeClr>
                </a:solidFill>
              </a:rPr>
              <a:t>séparés des matières premières et des produits transformés</a:t>
            </a:r>
            <a:r>
              <a:rPr lang="fr-FR" altLang="en-US" sz="2000">
                <a:solidFill>
                  <a:schemeClr val="tx1">
                    <a:lumMod val="75000"/>
                    <a:lumOff val="25000"/>
                  </a:schemeClr>
                </a:solidFill>
              </a:rPr>
              <a:t>; </a:t>
            </a:r>
          </a:p>
          <a:p>
            <a:pPr lvl="1" algn="just" eaLnBrk="1" fontAlgn="auto" hangingPunct="1">
              <a:spcAft>
                <a:spcPts val="0"/>
              </a:spcAft>
              <a:buFont typeface="Wingdings" panose="05000000000000000000" pitchFamily="2" charset="2"/>
              <a:buChar char="§"/>
              <a:defRPr/>
            </a:pPr>
            <a:r>
              <a:rPr lang="fr-FR" altLang="en-US" sz="2000">
                <a:solidFill>
                  <a:schemeClr val="tx1">
                    <a:lumMod val="75000"/>
                    <a:lumOff val="25000"/>
                  </a:schemeClr>
                </a:solidFill>
              </a:rPr>
              <a:t>recevoir les aménagements indispensables pour assurer une garantie suffisante contre l’installation d'insectes, de rongeurs et autres animaux et les pollutions extérieures, notamment, celles provoquées par les intempéries, les inondations et la pénétration  de poussières;</a:t>
            </a:r>
          </a:p>
          <a:p>
            <a:pPr lvl="1" algn="just" eaLnBrk="1" fontAlgn="auto" hangingPunct="1">
              <a:spcAft>
                <a:spcPts val="0"/>
              </a:spcAft>
              <a:buFont typeface="Wingdings" panose="05000000000000000000" pitchFamily="2" charset="2"/>
              <a:buChar char="§"/>
              <a:defRPr/>
            </a:pPr>
            <a:r>
              <a:rPr lang="fr-FR" altLang="en-US" sz="2000">
                <a:solidFill>
                  <a:schemeClr val="tx1">
                    <a:lumMod val="75000"/>
                    <a:lumOff val="25000"/>
                  </a:schemeClr>
                </a:solidFill>
              </a:rPr>
              <a:t>être séparés</a:t>
            </a:r>
            <a:r>
              <a:rPr lang="fr-FR" altLang="en-US" sz="2000" b="1">
                <a:solidFill>
                  <a:schemeClr val="tx1">
                    <a:lumMod val="75000"/>
                    <a:lumOff val="25000"/>
                  </a:schemeClr>
                </a:solidFill>
              </a:rPr>
              <a:t> </a:t>
            </a:r>
            <a:r>
              <a:rPr lang="fr-FR" altLang="en-US" sz="2000">
                <a:solidFill>
                  <a:schemeClr val="tx1">
                    <a:lumMod val="75000"/>
                    <a:lumOff val="25000"/>
                  </a:schemeClr>
                </a:solidFill>
              </a:rPr>
              <a:t>et </a:t>
            </a:r>
            <a:r>
              <a:rPr lang="fr-FR" altLang="en-US" sz="2000" b="1">
                <a:solidFill>
                  <a:schemeClr val="tx1">
                    <a:lumMod val="75000"/>
                    <a:lumOff val="25000"/>
                  </a:schemeClr>
                </a:solidFill>
              </a:rPr>
              <a:t>ne pas communiquer directement avec  les vestiaires, cabinets d'aisance ou salles d'eau</a:t>
            </a:r>
            <a:r>
              <a:rPr lang="fr-FR" altLang="en-US" sz="2000">
                <a:solidFill>
                  <a:schemeClr val="tx1">
                    <a:lumMod val="75000"/>
                    <a:lumOff val="25000"/>
                  </a:schemeClr>
                </a:solidFill>
              </a:rPr>
              <a:t>;</a:t>
            </a:r>
          </a:p>
          <a:p>
            <a:pPr lvl="1" algn="just" eaLnBrk="1" fontAlgn="auto" hangingPunct="1">
              <a:spcAft>
                <a:spcPts val="0"/>
              </a:spcAft>
              <a:buFont typeface="Wingdings" panose="05000000000000000000" pitchFamily="2" charset="2"/>
              <a:buChar char="§"/>
              <a:defRPr/>
            </a:pPr>
            <a:r>
              <a:rPr lang="fr-FR" altLang="en-US" sz="2000">
                <a:solidFill>
                  <a:schemeClr val="tx1">
                    <a:lumMod val="75000"/>
                    <a:lumOff val="25000"/>
                  </a:schemeClr>
                </a:solidFill>
              </a:rPr>
              <a:t>être aménagé de façon à éviter l'accès des animaux aux établissements.</a:t>
            </a:r>
          </a:p>
          <a:p>
            <a:pPr eaLnBrk="1" fontAlgn="auto" hangingPunct="1">
              <a:spcAft>
                <a:spcPts val="0"/>
              </a:spcAft>
              <a:buFont typeface="Wingdings 3" charset="2"/>
              <a:buChar char=""/>
              <a:defRPr/>
            </a:pPr>
            <a:endParaRPr lang="fr-FR" altLang="en-US">
              <a:solidFill>
                <a:schemeClr val="tx1">
                  <a:lumMod val="75000"/>
                  <a:lumOff val="25000"/>
                </a:schemeClr>
              </a:solidFill>
            </a:endParaRPr>
          </a:p>
          <a:p>
            <a:pPr eaLnBrk="1" fontAlgn="auto" hangingPunct="1">
              <a:spcAft>
                <a:spcPts val="0"/>
              </a:spcAft>
              <a:buFont typeface="Wingdings 3" charset="2"/>
              <a:buChar char=""/>
              <a:defRPr/>
            </a:pPr>
            <a:endParaRPr lang="fr-FR" altLang="en-US">
              <a:solidFill>
                <a:schemeClr val="tx1">
                  <a:lumMod val="75000"/>
                  <a:lumOff val="25000"/>
                </a:schemeClr>
              </a:solidFill>
            </a:endParaRPr>
          </a:p>
        </p:txBody>
      </p:sp>
      <p:pic>
        <p:nvPicPr>
          <p:cNvPr id="46084" name="Picture 5" descr="C:\Users\Administrateur\Desktop\Hygiène 17-140\Cuisine marche_avant.gif">
            <a:extLst>
              <a:ext uri="{FF2B5EF4-FFF2-40B4-BE49-F238E27FC236}">
                <a16:creationId xmlns:a16="http://schemas.microsoft.com/office/drawing/2014/main" id="{A9D9CFB8-BF56-DF98-4C7E-02AE9C11FE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8100" y="914400"/>
            <a:ext cx="3933825" cy="510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ZoneTexte 5">
            <a:extLst>
              <a:ext uri="{FF2B5EF4-FFF2-40B4-BE49-F238E27FC236}">
                <a16:creationId xmlns:a16="http://schemas.microsoft.com/office/drawing/2014/main" id="{CAAD56A6-BBAD-29B8-2D59-E375AA10A763}"/>
              </a:ext>
            </a:extLst>
          </p:cNvPr>
          <p:cNvSpPr txBox="1">
            <a:spLocks noChangeArrowheads="1"/>
          </p:cNvSpPr>
          <p:nvPr/>
        </p:nvSpPr>
        <p:spPr bwMode="auto">
          <a:xfrm>
            <a:off x="8301038" y="6186488"/>
            <a:ext cx="3200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fr-FR" altLang="en-US">
                <a:solidFill>
                  <a:schemeClr val="tx1"/>
                </a:solidFill>
                <a:latin typeface="Arial" panose="020B0604020202020204" pitchFamily="34" charset="0"/>
              </a:rPr>
              <a:t>Restaurant marche en avant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8" name="Titre 1">
            <a:extLst>
              <a:ext uri="{FF2B5EF4-FFF2-40B4-BE49-F238E27FC236}">
                <a16:creationId xmlns:a16="http://schemas.microsoft.com/office/drawing/2014/main" id="{E6E4257E-F692-2C95-915A-2500F5192EC3}"/>
              </a:ext>
            </a:extLst>
          </p:cNvPr>
          <p:cNvSpPr>
            <a:spLocks noGrp="1"/>
          </p:cNvSpPr>
          <p:nvPr>
            <p:ph type="title"/>
          </p:nvPr>
        </p:nvSpPr>
        <p:spPr>
          <a:xfrm>
            <a:off x="0" y="0"/>
            <a:ext cx="4289425" cy="735013"/>
          </a:xfrm>
          <a:solidFill>
            <a:srgbClr val="FFFF00"/>
          </a:solidFill>
        </p:spPr>
        <p:txBody>
          <a:bodyPr rtlCol="0">
            <a:normAutofit fontScale="90000"/>
          </a:bodyPr>
          <a:lstStyle/>
          <a:p>
            <a:pPr eaLnBrk="1" fontAlgn="auto" hangingPunct="1">
              <a:spcAft>
                <a:spcPts val="0"/>
              </a:spcAft>
              <a:defRPr/>
            </a:pPr>
            <a:r>
              <a:rPr lang="fr-FR" altLang="en-US" sz="2800" b="1">
                <a:solidFill>
                  <a:schemeClr val="tx1">
                    <a:lumMod val="85000"/>
                    <a:lumOff val="15000"/>
                  </a:schemeClr>
                </a:solidFill>
              </a:rPr>
              <a:t>Conception et aménagement  des établissements (suite):</a:t>
            </a:r>
            <a:endParaRPr lang="fr-FR" altLang="en-US" sz="2800">
              <a:solidFill>
                <a:schemeClr val="tx1">
                  <a:lumMod val="85000"/>
                  <a:lumOff val="15000"/>
                </a:schemeClr>
              </a:solidFill>
            </a:endParaRPr>
          </a:p>
        </p:txBody>
      </p:sp>
      <p:sp>
        <p:nvSpPr>
          <p:cNvPr id="25602" name="Espace réservé du contenu 2">
            <a:extLst>
              <a:ext uri="{FF2B5EF4-FFF2-40B4-BE49-F238E27FC236}">
                <a16:creationId xmlns:a16="http://schemas.microsoft.com/office/drawing/2014/main" id="{BF159CD7-FBA2-93B4-2B7F-79FEDC727659}"/>
              </a:ext>
            </a:extLst>
          </p:cNvPr>
          <p:cNvSpPr>
            <a:spLocks noGrp="1"/>
          </p:cNvSpPr>
          <p:nvPr>
            <p:ph idx="1"/>
          </p:nvPr>
        </p:nvSpPr>
        <p:spPr>
          <a:xfrm>
            <a:off x="163513" y="1185863"/>
            <a:ext cx="5670550" cy="3995737"/>
          </a:xfrm>
        </p:spPr>
        <p:txBody>
          <a:bodyPr rtlCol="0">
            <a:normAutofit lnSpcReduction="10000"/>
          </a:bodyPr>
          <a:lstStyle/>
          <a:p>
            <a:pPr eaLnBrk="1" fontAlgn="auto" hangingPunct="1">
              <a:spcAft>
                <a:spcPts val="0"/>
              </a:spcAft>
              <a:buFont typeface="Arial" panose="020B0604020202020204" pitchFamily="34" charset="0"/>
              <a:buNone/>
              <a:defRPr/>
            </a:pPr>
            <a:r>
              <a:rPr lang="fr-FR" altLang="en-US" sz="2400">
                <a:solidFill>
                  <a:schemeClr val="tx1">
                    <a:lumMod val="75000"/>
                    <a:lumOff val="25000"/>
                  </a:schemeClr>
                </a:solidFill>
              </a:rPr>
              <a:t>Les locaux doivent être aménagés de façon à permettre la séparation entre les zones: </a:t>
            </a:r>
          </a:p>
          <a:p>
            <a:pPr eaLnBrk="1" fontAlgn="auto" hangingPunct="1">
              <a:spcAft>
                <a:spcPts val="0"/>
              </a:spcAft>
              <a:buFont typeface="Arial" panose="020B0604020202020204" pitchFamily="34" charset="0"/>
              <a:buNone/>
              <a:defRPr/>
            </a:pPr>
            <a:endParaRPr lang="fr-FR" altLang="en-US" sz="2400">
              <a:solidFill>
                <a:schemeClr val="tx1">
                  <a:lumMod val="75000"/>
                  <a:lumOff val="25000"/>
                </a:schemeClr>
              </a:solidFill>
            </a:endParaRPr>
          </a:p>
          <a:p>
            <a:pPr lvl="1" eaLnBrk="1" fontAlgn="auto" hangingPunct="1">
              <a:spcAft>
                <a:spcPts val="0"/>
              </a:spcAft>
              <a:buFont typeface="Wingdings 3" charset="2"/>
              <a:buChar char=""/>
              <a:defRPr/>
            </a:pPr>
            <a:r>
              <a:rPr lang="fr-FR" altLang="en-US">
                <a:solidFill>
                  <a:schemeClr val="tx1">
                    <a:lumMod val="75000"/>
                    <a:lumOff val="25000"/>
                  </a:schemeClr>
                </a:solidFill>
              </a:rPr>
              <a:t>de </a:t>
            </a:r>
            <a:r>
              <a:rPr lang="fr-FR" altLang="en-US" b="1">
                <a:solidFill>
                  <a:schemeClr val="tx1">
                    <a:lumMod val="75000"/>
                    <a:lumOff val="25000"/>
                  </a:schemeClr>
                </a:solidFill>
              </a:rPr>
              <a:t>réception </a:t>
            </a:r>
            <a:r>
              <a:rPr lang="fr-FR" altLang="en-US">
                <a:solidFill>
                  <a:schemeClr val="tx1">
                    <a:lumMod val="75000"/>
                    <a:lumOff val="25000"/>
                  </a:schemeClr>
                </a:solidFill>
              </a:rPr>
              <a:t>de  matières premières, </a:t>
            </a:r>
            <a:r>
              <a:rPr lang="fr-FR" altLang="en-US" b="1">
                <a:solidFill>
                  <a:schemeClr val="tx1">
                    <a:lumMod val="75000"/>
                    <a:lumOff val="25000"/>
                  </a:schemeClr>
                </a:solidFill>
              </a:rPr>
              <a:t>de stockage</a:t>
            </a:r>
            <a:r>
              <a:rPr lang="fr-FR" altLang="en-US">
                <a:solidFill>
                  <a:schemeClr val="tx1">
                    <a:lumMod val="75000"/>
                    <a:lumOff val="25000"/>
                  </a:schemeClr>
                </a:solidFill>
              </a:rPr>
              <a:t>, </a:t>
            </a:r>
            <a:r>
              <a:rPr lang="fr-FR" altLang="en-US" b="1">
                <a:solidFill>
                  <a:schemeClr val="tx1">
                    <a:lumMod val="75000"/>
                    <a:lumOff val="25000"/>
                  </a:schemeClr>
                </a:solidFill>
              </a:rPr>
              <a:t>de traitement</a:t>
            </a:r>
            <a:r>
              <a:rPr lang="fr-FR" altLang="en-US">
                <a:solidFill>
                  <a:schemeClr val="tx1">
                    <a:lumMod val="75000"/>
                    <a:lumOff val="25000"/>
                  </a:schemeClr>
                </a:solidFill>
              </a:rPr>
              <a:t>, </a:t>
            </a:r>
            <a:r>
              <a:rPr lang="fr-FR" altLang="en-US" b="1">
                <a:solidFill>
                  <a:schemeClr val="tx1">
                    <a:lumMod val="75000"/>
                    <a:lumOff val="25000"/>
                  </a:schemeClr>
                </a:solidFill>
              </a:rPr>
              <a:t>de préparation des repas et de service</a:t>
            </a:r>
            <a:r>
              <a:rPr lang="fr-FR" altLang="en-US">
                <a:solidFill>
                  <a:schemeClr val="tx1">
                    <a:lumMod val="75000"/>
                    <a:lumOff val="25000"/>
                  </a:schemeClr>
                </a:solidFill>
              </a:rPr>
              <a:t>;</a:t>
            </a:r>
          </a:p>
          <a:p>
            <a:pPr lvl="1" eaLnBrk="1" fontAlgn="auto" hangingPunct="1">
              <a:spcAft>
                <a:spcPts val="0"/>
              </a:spcAft>
              <a:buFont typeface="Wingdings 3" charset="2"/>
              <a:buChar char=""/>
              <a:defRPr/>
            </a:pPr>
            <a:r>
              <a:rPr lang="fr-FR" altLang="en-US">
                <a:solidFill>
                  <a:schemeClr val="tx1">
                    <a:lumMod val="75000"/>
                    <a:lumOff val="25000"/>
                  </a:schemeClr>
                </a:solidFill>
              </a:rPr>
              <a:t>de manipulation des denrées alimentaires chaudes par rapport aux denrées alimentaires froides (</a:t>
            </a:r>
            <a:r>
              <a:rPr lang="fr-FR" altLang="en-US" b="1">
                <a:solidFill>
                  <a:schemeClr val="tx1">
                    <a:lumMod val="75000"/>
                    <a:lumOff val="25000"/>
                  </a:schemeClr>
                </a:solidFill>
              </a:rPr>
              <a:t>chaine du froid/ chaine du chaud</a:t>
            </a:r>
            <a:r>
              <a:rPr lang="fr-FR" altLang="en-US">
                <a:solidFill>
                  <a:schemeClr val="tx1">
                    <a:lumMod val="75000"/>
                    <a:lumOff val="25000"/>
                  </a:schemeClr>
                </a:solidFill>
              </a:rPr>
              <a:t>);</a:t>
            </a:r>
          </a:p>
          <a:p>
            <a:pPr lvl="1" eaLnBrk="1" fontAlgn="auto" hangingPunct="1">
              <a:spcAft>
                <a:spcPts val="0"/>
              </a:spcAft>
              <a:buFont typeface="Wingdings 3" charset="2"/>
              <a:buChar char=""/>
              <a:defRPr/>
            </a:pPr>
            <a:r>
              <a:rPr lang="fr-FR" altLang="en-US">
                <a:solidFill>
                  <a:schemeClr val="tx1">
                    <a:lumMod val="75000"/>
                    <a:lumOff val="25000"/>
                  </a:schemeClr>
                </a:solidFill>
              </a:rPr>
              <a:t>de stockage des produits </a:t>
            </a:r>
            <a:r>
              <a:rPr lang="fr-FR" altLang="en-US" b="1">
                <a:solidFill>
                  <a:schemeClr val="tx1">
                    <a:lumMod val="75000"/>
                    <a:lumOff val="25000"/>
                  </a:schemeClr>
                </a:solidFill>
              </a:rPr>
              <a:t>comestibles</a:t>
            </a:r>
            <a:r>
              <a:rPr lang="fr-FR" altLang="en-US">
                <a:solidFill>
                  <a:schemeClr val="tx1">
                    <a:lumMod val="75000"/>
                    <a:lumOff val="25000"/>
                  </a:schemeClr>
                </a:solidFill>
              </a:rPr>
              <a:t> et celles utilisées pour les </a:t>
            </a:r>
            <a:r>
              <a:rPr lang="fr-FR" altLang="en-US" b="1">
                <a:solidFill>
                  <a:schemeClr val="tx1">
                    <a:lumMod val="75000"/>
                    <a:lumOff val="25000"/>
                  </a:schemeClr>
                </a:solidFill>
              </a:rPr>
              <a:t>produits non comestibles</a:t>
            </a:r>
            <a:r>
              <a:rPr lang="fr-FR" altLang="en-US">
                <a:solidFill>
                  <a:schemeClr val="tx1">
                    <a:lumMod val="75000"/>
                    <a:lumOff val="25000"/>
                  </a:schemeClr>
                </a:solidFill>
              </a:rPr>
              <a:t>.</a:t>
            </a:r>
          </a:p>
          <a:p>
            <a:pPr eaLnBrk="1" fontAlgn="auto" hangingPunct="1">
              <a:spcAft>
                <a:spcPts val="0"/>
              </a:spcAft>
              <a:buFont typeface="Wingdings 3" charset="2"/>
              <a:buChar char=""/>
              <a:defRPr/>
            </a:pPr>
            <a:endParaRPr lang="fr-FR" altLang="en-US">
              <a:solidFill>
                <a:schemeClr val="tx1">
                  <a:lumMod val="75000"/>
                  <a:lumOff val="25000"/>
                </a:schemeClr>
              </a:solidFill>
            </a:endParaRPr>
          </a:p>
        </p:txBody>
      </p:sp>
      <p:sp>
        <p:nvSpPr>
          <p:cNvPr id="47108" name="Text Box 2">
            <a:extLst>
              <a:ext uri="{FF2B5EF4-FFF2-40B4-BE49-F238E27FC236}">
                <a16:creationId xmlns:a16="http://schemas.microsoft.com/office/drawing/2014/main" id="{F668167E-7145-0B68-2262-BE005B5E75EB}"/>
              </a:ext>
            </a:extLst>
          </p:cNvPr>
          <p:cNvSpPr txBox="1">
            <a:spLocks noChangeArrowheads="1"/>
          </p:cNvSpPr>
          <p:nvPr/>
        </p:nvSpPr>
        <p:spPr bwMode="auto">
          <a:xfrm>
            <a:off x="6270625" y="185738"/>
            <a:ext cx="4125913" cy="3683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50000"/>
              </a:spcBef>
              <a:buClrTx/>
              <a:buFontTx/>
              <a:buNone/>
            </a:pPr>
            <a:r>
              <a:rPr lang="fr-FR" altLang="en-US" b="1">
                <a:solidFill>
                  <a:srgbClr val="FF0000"/>
                </a:solidFill>
                <a:latin typeface="Verdana" panose="020B0604030504040204" pitchFamily="34" charset="0"/>
              </a:rPr>
              <a:t>3 PRINCIPES FONDAMENTAUX</a:t>
            </a:r>
          </a:p>
        </p:txBody>
      </p:sp>
      <p:sp>
        <p:nvSpPr>
          <p:cNvPr id="47109" name="Text Box 3">
            <a:extLst>
              <a:ext uri="{FF2B5EF4-FFF2-40B4-BE49-F238E27FC236}">
                <a16:creationId xmlns:a16="http://schemas.microsoft.com/office/drawing/2014/main" id="{6E9C140A-A9DD-C8C1-030F-2C22AE1DD0E5}"/>
              </a:ext>
            </a:extLst>
          </p:cNvPr>
          <p:cNvSpPr txBox="1">
            <a:spLocks noChangeArrowheads="1"/>
          </p:cNvSpPr>
          <p:nvPr/>
        </p:nvSpPr>
        <p:spPr bwMode="auto">
          <a:xfrm>
            <a:off x="5715000" y="1676400"/>
            <a:ext cx="2274888" cy="261938"/>
          </a:xfrm>
          <a:prstGeom prst="rect">
            <a:avLst/>
          </a:prstGeom>
          <a:solidFill>
            <a:srgbClr val="FF0000"/>
          </a:solidFill>
          <a:ln w="38100">
            <a:solidFill>
              <a:schemeClr val="tx1"/>
            </a:solidFill>
            <a:miter lim="800000"/>
            <a:headEnd/>
            <a:tailEnd/>
          </a:ln>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50000"/>
              </a:spcBef>
              <a:buClrTx/>
              <a:buFontTx/>
              <a:buNone/>
            </a:pPr>
            <a:r>
              <a:rPr lang="fr-FR" altLang="en-US" sz="1100" b="1">
                <a:solidFill>
                  <a:schemeClr val="tx1"/>
                </a:solidFill>
                <a:latin typeface="Verdana" panose="020B0604030504040204" pitchFamily="34" charset="0"/>
              </a:rPr>
              <a:t>1. LA MARCHE EN AVANT</a:t>
            </a:r>
          </a:p>
        </p:txBody>
      </p:sp>
      <p:sp>
        <p:nvSpPr>
          <p:cNvPr id="47110" name="Text Box 5">
            <a:extLst>
              <a:ext uri="{FF2B5EF4-FFF2-40B4-BE49-F238E27FC236}">
                <a16:creationId xmlns:a16="http://schemas.microsoft.com/office/drawing/2014/main" id="{7005D9C0-32DD-0CDF-1B9A-1B3E13883ACB}"/>
              </a:ext>
            </a:extLst>
          </p:cNvPr>
          <p:cNvSpPr txBox="1">
            <a:spLocks noChangeArrowheads="1"/>
          </p:cNvSpPr>
          <p:nvPr/>
        </p:nvSpPr>
        <p:spPr bwMode="auto">
          <a:xfrm>
            <a:off x="9039225" y="1565275"/>
            <a:ext cx="2622550" cy="400050"/>
          </a:xfrm>
          <a:prstGeom prst="rect">
            <a:avLst/>
          </a:prstGeom>
          <a:solidFill>
            <a:srgbClr val="FF0000"/>
          </a:solidFill>
          <a:ln w="38100">
            <a:solidFill>
              <a:schemeClr val="tx1"/>
            </a:solidFill>
            <a:miter lim="800000"/>
            <a:headEnd/>
            <a:tailEnd/>
          </a:ln>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50000"/>
              </a:spcBef>
              <a:buClrTx/>
              <a:buFontTx/>
              <a:buNone/>
            </a:pPr>
            <a:r>
              <a:rPr lang="fr-FR" altLang="en-US" sz="1000" b="1">
                <a:solidFill>
                  <a:schemeClr val="tx1"/>
                </a:solidFill>
                <a:latin typeface="Verdana" panose="020B0604030504040204" pitchFamily="34" charset="0"/>
              </a:rPr>
              <a:t>3. NON ENTRECROISEMENT DES COURANTS DE CIRCULATION</a:t>
            </a:r>
          </a:p>
        </p:txBody>
      </p:sp>
      <p:sp>
        <p:nvSpPr>
          <p:cNvPr id="47111" name="Text Box 4">
            <a:extLst>
              <a:ext uri="{FF2B5EF4-FFF2-40B4-BE49-F238E27FC236}">
                <a16:creationId xmlns:a16="http://schemas.microsoft.com/office/drawing/2014/main" id="{DD3D0ADE-97DC-04D7-C80F-4498D6C6DAC9}"/>
              </a:ext>
            </a:extLst>
          </p:cNvPr>
          <p:cNvSpPr txBox="1">
            <a:spLocks noChangeArrowheads="1"/>
          </p:cNvSpPr>
          <p:nvPr/>
        </p:nvSpPr>
        <p:spPr bwMode="auto">
          <a:xfrm>
            <a:off x="7108825" y="4430713"/>
            <a:ext cx="3059113" cy="261937"/>
          </a:xfrm>
          <a:prstGeom prst="rect">
            <a:avLst/>
          </a:prstGeom>
          <a:solidFill>
            <a:srgbClr val="FF0000"/>
          </a:solidFill>
          <a:ln w="38100">
            <a:solidFill>
              <a:schemeClr val="tx1"/>
            </a:solidFill>
            <a:miter lim="800000"/>
            <a:headEnd/>
            <a:tailEnd/>
          </a:ln>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50000"/>
              </a:spcBef>
              <a:buClrTx/>
              <a:buFontTx/>
              <a:buNone/>
            </a:pPr>
            <a:r>
              <a:rPr lang="fr-FR" altLang="en-US" sz="1100" b="1">
                <a:solidFill>
                  <a:schemeClr val="tx1"/>
                </a:solidFill>
                <a:latin typeface="Verdana" panose="020B0604030504040204" pitchFamily="34" charset="0"/>
              </a:rPr>
              <a:t>2. SEPARATION DES ZONES</a:t>
            </a:r>
          </a:p>
        </p:txBody>
      </p:sp>
      <p:sp>
        <p:nvSpPr>
          <p:cNvPr id="47112" name="Line 15">
            <a:extLst>
              <a:ext uri="{FF2B5EF4-FFF2-40B4-BE49-F238E27FC236}">
                <a16:creationId xmlns:a16="http://schemas.microsoft.com/office/drawing/2014/main" id="{C4C3D2BB-234A-4226-BB69-117A40AE2611}"/>
              </a:ext>
            </a:extLst>
          </p:cNvPr>
          <p:cNvSpPr>
            <a:spLocks noChangeShapeType="1"/>
          </p:cNvSpPr>
          <p:nvPr/>
        </p:nvSpPr>
        <p:spPr bwMode="auto">
          <a:xfrm>
            <a:off x="8348663" y="576263"/>
            <a:ext cx="33337" cy="38211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47113" name="Text Box 6">
            <a:extLst>
              <a:ext uri="{FF2B5EF4-FFF2-40B4-BE49-F238E27FC236}">
                <a16:creationId xmlns:a16="http://schemas.microsoft.com/office/drawing/2014/main" id="{529D1083-1491-10C0-AFC8-5683F138F468}"/>
              </a:ext>
            </a:extLst>
          </p:cNvPr>
          <p:cNvSpPr txBox="1">
            <a:spLocks noChangeArrowheads="1"/>
          </p:cNvSpPr>
          <p:nvPr/>
        </p:nvSpPr>
        <p:spPr bwMode="auto">
          <a:xfrm>
            <a:off x="5986463" y="2111375"/>
            <a:ext cx="234156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50000"/>
              </a:spcBef>
              <a:buClrTx/>
              <a:buFontTx/>
              <a:buNone/>
            </a:pPr>
            <a:r>
              <a:rPr lang="fr-FR" altLang="en-US" sz="1400" b="1" i="1">
                <a:solidFill>
                  <a:schemeClr val="tx1"/>
                </a:solidFill>
                <a:latin typeface="Arial" panose="020B0604020202020204" pitchFamily="34" charset="0"/>
              </a:rPr>
              <a:t>Aucun retour en arrière susceptible d’induire des contaminations croisées.</a:t>
            </a:r>
          </a:p>
        </p:txBody>
      </p:sp>
      <p:cxnSp>
        <p:nvCxnSpPr>
          <p:cNvPr id="46" name="Connecteur droit 45">
            <a:extLst>
              <a:ext uri="{FF2B5EF4-FFF2-40B4-BE49-F238E27FC236}">
                <a16:creationId xmlns:a16="http://schemas.microsoft.com/office/drawing/2014/main" id="{60DBCA6E-02D9-72F6-D4A9-EB9AB48F45AB}"/>
              </a:ext>
            </a:extLst>
          </p:cNvPr>
          <p:cNvCxnSpPr/>
          <p:nvPr/>
        </p:nvCxnSpPr>
        <p:spPr>
          <a:xfrm>
            <a:off x="5791200" y="1958975"/>
            <a:ext cx="11113" cy="936625"/>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Connecteur droit avec flèche 47">
            <a:extLst>
              <a:ext uri="{FF2B5EF4-FFF2-40B4-BE49-F238E27FC236}">
                <a16:creationId xmlns:a16="http://schemas.microsoft.com/office/drawing/2014/main" id="{AC73C594-BFA7-F627-32B8-63C58D9AC1AE}"/>
              </a:ext>
            </a:extLst>
          </p:cNvPr>
          <p:cNvCxnSpPr>
            <a:stCxn id="47108" idx="2"/>
            <a:endCxn id="47109" idx="0"/>
          </p:cNvCxnSpPr>
          <p:nvPr/>
        </p:nvCxnSpPr>
        <p:spPr>
          <a:xfrm flipH="1">
            <a:off x="6853238" y="554038"/>
            <a:ext cx="1479550" cy="11223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Connecteur droit avec flèche 49">
            <a:extLst>
              <a:ext uri="{FF2B5EF4-FFF2-40B4-BE49-F238E27FC236}">
                <a16:creationId xmlns:a16="http://schemas.microsoft.com/office/drawing/2014/main" id="{CF96A90C-7616-9A90-4F7D-6B3A30B96420}"/>
              </a:ext>
            </a:extLst>
          </p:cNvPr>
          <p:cNvCxnSpPr>
            <a:stCxn id="47108" idx="2"/>
            <a:endCxn id="47110" idx="0"/>
          </p:cNvCxnSpPr>
          <p:nvPr/>
        </p:nvCxnSpPr>
        <p:spPr>
          <a:xfrm>
            <a:off x="8334375" y="554038"/>
            <a:ext cx="2016125" cy="10112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7117" name="Text Box 9">
            <a:extLst>
              <a:ext uri="{FF2B5EF4-FFF2-40B4-BE49-F238E27FC236}">
                <a16:creationId xmlns:a16="http://schemas.microsoft.com/office/drawing/2014/main" id="{42601154-1881-9AE6-E15C-D204EB4E28EF}"/>
              </a:ext>
            </a:extLst>
          </p:cNvPr>
          <p:cNvSpPr txBox="1">
            <a:spLocks noChangeArrowheads="1"/>
          </p:cNvSpPr>
          <p:nvPr/>
        </p:nvSpPr>
        <p:spPr bwMode="auto">
          <a:xfrm>
            <a:off x="9421813" y="2070100"/>
            <a:ext cx="2155825"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lnSpc>
                <a:spcPct val="50000"/>
              </a:lnSpc>
              <a:spcBef>
                <a:spcPct val="25000"/>
              </a:spcBef>
              <a:buClrTx/>
              <a:buFontTx/>
              <a:buNone/>
            </a:pPr>
            <a:r>
              <a:rPr lang="fr-FR" altLang="en-US" sz="1400" b="1" i="1">
                <a:solidFill>
                  <a:schemeClr val="tx1"/>
                </a:solidFill>
                <a:latin typeface="Arial" panose="020B0604020202020204" pitchFamily="34" charset="0"/>
              </a:rPr>
              <a:t>Matières premières</a:t>
            </a:r>
          </a:p>
          <a:p>
            <a:pPr eaLnBrk="1" hangingPunct="1">
              <a:lnSpc>
                <a:spcPct val="50000"/>
              </a:lnSpc>
              <a:spcBef>
                <a:spcPct val="25000"/>
              </a:spcBef>
              <a:buClrTx/>
              <a:buFontTx/>
              <a:buNone/>
            </a:pPr>
            <a:r>
              <a:rPr lang="fr-FR" altLang="en-US" sz="1400" b="1" i="1">
                <a:solidFill>
                  <a:schemeClr val="tx1"/>
                </a:solidFill>
                <a:latin typeface="Arial" panose="020B0604020202020204" pitchFamily="34" charset="0"/>
              </a:rPr>
              <a:t>Produits finis</a:t>
            </a:r>
          </a:p>
          <a:p>
            <a:pPr eaLnBrk="1" hangingPunct="1">
              <a:lnSpc>
                <a:spcPct val="50000"/>
              </a:lnSpc>
              <a:spcBef>
                <a:spcPct val="25000"/>
              </a:spcBef>
              <a:buClrTx/>
              <a:buFontTx/>
              <a:buNone/>
            </a:pPr>
            <a:r>
              <a:rPr lang="fr-FR" altLang="en-US" sz="1400" b="1" i="1">
                <a:solidFill>
                  <a:schemeClr val="tx1"/>
                </a:solidFill>
                <a:latin typeface="Arial" panose="020B0604020202020204" pitchFamily="34" charset="0"/>
              </a:rPr>
              <a:t>Déchets</a:t>
            </a:r>
          </a:p>
          <a:p>
            <a:pPr eaLnBrk="1" hangingPunct="1">
              <a:lnSpc>
                <a:spcPct val="50000"/>
              </a:lnSpc>
              <a:spcBef>
                <a:spcPct val="25000"/>
              </a:spcBef>
              <a:buClrTx/>
              <a:buFontTx/>
              <a:buNone/>
            </a:pPr>
            <a:r>
              <a:rPr lang="fr-FR" altLang="en-US" sz="1400" b="1" i="1">
                <a:solidFill>
                  <a:schemeClr val="tx1"/>
                </a:solidFill>
                <a:latin typeface="Arial" panose="020B0604020202020204" pitchFamily="34" charset="0"/>
              </a:rPr>
              <a:t>Matériels</a:t>
            </a:r>
          </a:p>
          <a:p>
            <a:pPr eaLnBrk="1" hangingPunct="1">
              <a:lnSpc>
                <a:spcPct val="50000"/>
              </a:lnSpc>
              <a:spcBef>
                <a:spcPct val="25000"/>
              </a:spcBef>
              <a:buClrTx/>
              <a:buFontTx/>
              <a:buNone/>
            </a:pPr>
            <a:r>
              <a:rPr lang="fr-FR" altLang="en-US" sz="1400" b="1" i="1">
                <a:solidFill>
                  <a:schemeClr val="tx1"/>
                </a:solidFill>
                <a:latin typeface="Arial" panose="020B0604020202020204" pitchFamily="34" charset="0"/>
              </a:rPr>
              <a:t>Personnels</a:t>
            </a:r>
          </a:p>
        </p:txBody>
      </p:sp>
      <p:cxnSp>
        <p:nvCxnSpPr>
          <p:cNvPr id="53" name="Connecteur droit 52">
            <a:extLst>
              <a:ext uri="{FF2B5EF4-FFF2-40B4-BE49-F238E27FC236}">
                <a16:creationId xmlns:a16="http://schemas.microsoft.com/office/drawing/2014/main" id="{3FA7B68D-6088-1F2D-2E64-4173BC1DAEBF}"/>
              </a:ext>
            </a:extLst>
          </p:cNvPr>
          <p:cNvCxnSpPr/>
          <p:nvPr/>
        </p:nvCxnSpPr>
        <p:spPr>
          <a:xfrm>
            <a:off x="9253538" y="1965325"/>
            <a:ext cx="20637" cy="1011238"/>
          </a:xfrm>
          <a:prstGeom prst="line">
            <a:avLst/>
          </a:prstGeom>
        </p:spPr>
        <p:style>
          <a:lnRef idx="1">
            <a:schemeClr val="accent1"/>
          </a:lnRef>
          <a:fillRef idx="0">
            <a:schemeClr val="accent1"/>
          </a:fillRef>
          <a:effectRef idx="0">
            <a:schemeClr val="accent1"/>
          </a:effectRef>
          <a:fontRef idx="minor">
            <a:schemeClr val="tx1"/>
          </a:fontRef>
        </p:style>
      </p:cxnSp>
      <p:pic>
        <p:nvPicPr>
          <p:cNvPr id="47119" name="Picture 21" descr="C:\Photo cuisine\photos 9 montmartre\DSC03183.JPG">
            <a:extLst>
              <a:ext uri="{FF2B5EF4-FFF2-40B4-BE49-F238E27FC236}">
                <a16:creationId xmlns:a16="http://schemas.microsoft.com/office/drawing/2014/main" id="{7223FD10-A2E7-8C56-0767-B4BF17B395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2960688"/>
            <a:ext cx="1077913"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0" name="Picture 20" descr="C:\Photo cuisine\photos 17 creteil\DSC02155.JPG">
            <a:extLst>
              <a:ext uri="{FF2B5EF4-FFF2-40B4-BE49-F238E27FC236}">
                <a16:creationId xmlns:a16="http://schemas.microsoft.com/office/drawing/2014/main" id="{9D49AB51-AB6B-F534-BE36-A5927AB0DD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2025" y="3233738"/>
            <a:ext cx="1316038"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1" name="Text Box 12">
            <a:extLst>
              <a:ext uri="{FF2B5EF4-FFF2-40B4-BE49-F238E27FC236}">
                <a16:creationId xmlns:a16="http://schemas.microsoft.com/office/drawing/2014/main" id="{1D53453B-1E1A-C9BD-33A9-CB1D255DC39C}"/>
              </a:ext>
            </a:extLst>
          </p:cNvPr>
          <p:cNvSpPr txBox="1">
            <a:spLocks noChangeArrowheads="1"/>
          </p:cNvSpPr>
          <p:nvPr/>
        </p:nvSpPr>
        <p:spPr bwMode="auto">
          <a:xfrm>
            <a:off x="7631113" y="4778375"/>
            <a:ext cx="24701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lnSpc>
                <a:spcPct val="50000"/>
              </a:lnSpc>
              <a:spcBef>
                <a:spcPct val="50000"/>
              </a:spcBef>
              <a:buClrTx/>
              <a:buFontTx/>
              <a:buNone/>
            </a:pPr>
            <a:r>
              <a:rPr lang="fr-FR" altLang="en-US" sz="1200" b="1" i="1">
                <a:solidFill>
                  <a:schemeClr val="tx1"/>
                </a:solidFill>
                <a:latin typeface="Arial" panose="020B0604020202020204" pitchFamily="34" charset="0"/>
              </a:rPr>
              <a:t>Réception de matière première;</a:t>
            </a:r>
          </a:p>
          <a:p>
            <a:pPr eaLnBrk="1" hangingPunct="1">
              <a:lnSpc>
                <a:spcPct val="50000"/>
              </a:lnSpc>
              <a:spcBef>
                <a:spcPct val="50000"/>
              </a:spcBef>
              <a:buClrTx/>
              <a:buFontTx/>
              <a:buNone/>
            </a:pPr>
            <a:r>
              <a:rPr lang="fr-FR" altLang="en-US" sz="1200" b="1" i="1">
                <a:solidFill>
                  <a:schemeClr val="tx1"/>
                </a:solidFill>
                <a:latin typeface="Arial" panose="020B0604020202020204" pitchFamily="34" charset="0"/>
              </a:rPr>
              <a:t>Stockage;</a:t>
            </a:r>
          </a:p>
          <a:p>
            <a:pPr eaLnBrk="1" hangingPunct="1">
              <a:lnSpc>
                <a:spcPct val="50000"/>
              </a:lnSpc>
              <a:spcBef>
                <a:spcPct val="50000"/>
              </a:spcBef>
              <a:buClrTx/>
              <a:buFontTx/>
              <a:buNone/>
            </a:pPr>
            <a:r>
              <a:rPr lang="fr-FR" altLang="en-US" sz="1200" b="1" i="1">
                <a:solidFill>
                  <a:schemeClr val="tx1"/>
                </a:solidFill>
                <a:latin typeface="Arial" panose="020B0604020202020204" pitchFamily="34" charset="0"/>
              </a:rPr>
              <a:t>Traitement</a:t>
            </a:r>
          </a:p>
          <a:p>
            <a:pPr eaLnBrk="1" hangingPunct="1">
              <a:lnSpc>
                <a:spcPct val="50000"/>
              </a:lnSpc>
              <a:spcBef>
                <a:spcPct val="50000"/>
              </a:spcBef>
              <a:buClrTx/>
              <a:buFontTx/>
              <a:buNone/>
            </a:pPr>
            <a:r>
              <a:rPr lang="fr-FR" altLang="en-US" sz="1200" b="1" i="1">
                <a:solidFill>
                  <a:schemeClr val="tx1"/>
                </a:solidFill>
                <a:latin typeface="Arial" panose="020B0604020202020204" pitchFamily="34" charset="0"/>
              </a:rPr>
              <a:t>Zones chaudes / Zones froides</a:t>
            </a:r>
          </a:p>
          <a:p>
            <a:pPr eaLnBrk="1" hangingPunct="1">
              <a:lnSpc>
                <a:spcPct val="50000"/>
              </a:lnSpc>
              <a:spcBef>
                <a:spcPct val="50000"/>
              </a:spcBef>
              <a:buClrTx/>
              <a:buFontTx/>
              <a:buNone/>
            </a:pPr>
            <a:r>
              <a:rPr lang="fr-FR" altLang="en-US" sz="1200" b="1" i="1">
                <a:solidFill>
                  <a:schemeClr val="tx1"/>
                </a:solidFill>
                <a:latin typeface="Arial" panose="020B0604020202020204" pitchFamily="34" charset="0"/>
              </a:rPr>
              <a:t>Stockage des produits </a:t>
            </a:r>
          </a:p>
          <a:p>
            <a:pPr eaLnBrk="1" hangingPunct="1">
              <a:lnSpc>
                <a:spcPct val="50000"/>
              </a:lnSpc>
              <a:spcBef>
                <a:spcPct val="50000"/>
              </a:spcBef>
              <a:buClrTx/>
              <a:buFontTx/>
              <a:buNone/>
            </a:pPr>
            <a:r>
              <a:rPr lang="fr-FR" altLang="en-US" sz="1200" b="1" i="1">
                <a:solidFill>
                  <a:schemeClr val="tx1"/>
                </a:solidFill>
                <a:latin typeface="Arial" panose="020B0604020202020204" pitchFamily="34" charset="0"/>
              </a:rPr>
              <a:t>comestible et non comestible</a:t>
            </a:r>
          </a:p>
        </p:txBody>
      </p:sp>
      <p:cxnSp>
        <p:nvCxnSpPr>
          <p:cNvPr id="58" name="Connecteur droit 57">
            <a:extLst>
              <a:ext uri="{FF2B5EF4-FFF2-40B4-BE49-F238E27FC236}">
                <a16:creationId xmlns:a16="http://schemas.microsoft.com/office/drawing/2014/main" id="{670217C9-2E86-BB1F-C9D1-CCB6889E0D4D}"/>
              </a:ext>
            </a:extLst>
          </p:cNvPr>
          <p:cNvCxnSpPr/>
          <p:nvPr/>
        </p:nvCxnSpPr>
        <p:spPr>
          <a:xfrm>
            <a:off x="7119938" y="4691063"/>
            <a:ext cx="0" cy="893762"/>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30" name="Group 2">
            <a:extLst>
              <a:ext uri="{FF2B5EF4-FFF2-40B4-BE49-F238E27FC236}">
                <a16:creationId xmlns:a16="http://schemas.microsoft.com/office/drawing/2014/main" id="{C019B533-5BC9-C9A1-99D1-60E493B28B72}"/>
              </a:ext>
            </a:extLst>
          </p:cNvPr>
          <p:cNvGrpSpPr>
            <a:grpSpLocks/>
          </p:cNvGrpSpPr>
          <p:nvPr/>
        </p:nvGrpSpPr>
        <p:grpSpPr bwMode="auto">
          <a:xfrm>
            <a:off x="349250" y="2601913"/>
            <a:ext cx="2219325" cy="2619375"/>
            <a:chOff x="1008" y="1980"/>
            <a:chExt cx="1821" cy="1932"/>
          </a:xfrm>
        </p:grpSpPr>
        <p:grpSp>
          <p:nvGrpSpPr>
            <p:cNvPr id="48146" name="Group 3">
              <a:extLst>
                <a:ext uri="{FF2B5EF4-FFF2-40B4-BE49-F238E27FC236}">
                  <a16:creationId xmlns:a16="http://schemas.microsoft.com/office/drawing/2014/main" id="{EDCB867E-6476-9BE1-AA0E-F01CF2B80946}"/>
                </a:ext>
              </a:extLst>
            </p:cNvPr>
            <p:cNvGrpSpPr>
              <a:grpSpLocks/>
            </p:cNvGrpSpPr>
            <p:nvPr/>
          </p:nvGrpSpPr>
          <p:grpSpPr bwMode="auto">
            <a:xfrm>
              <a:off x="1008" y="1980"/>
              <a:ext cx="1381" cy="1932"/>
              <a:chOff x="1008" y="1872"/>
              <a:chExt cx="1381" cy="1932"/>
            </a:xfrm>
          </p:grpSpPr>
          <p:sp>
            <p:nvSpPr>
              <p:cNvPr id="48148" name="Line 4">
                <a:extLst>
                  <a:ext uri="{FF2B5EF4-FFF2-40B4-BE49-F238E27FC236}">
                    <a16:creationId xmlns:a16="http://schemas.microsoft.com/office/drawing/2014/main" id="{8DF71B0A-647F-34D7-F1CD-559F8D0F26F4}"/>
                  </a:ext>
                </a:extLst>
              </p:cNvPr>
              <p:cNvSpPr>
                <a:spLocks noChangeShapeType="1"/>
              </p:cNvSpPr>
              <p:nvPr/>
            </p:nvSpPr>
            <p:spPr bwMode="auto">
              <a:xfrm flipV="1">
                <a:off x="1008" y="1872"/>
                <a:ext cx="0" cy="1920"/>
              </a:xfrm>
              <a:prstGeom prst="line">
                <a:avLst/>
              </a:prstGeom>
              <a:noFill/>
              <a:ln w="38100">
                <a:solidFill>
                  <a:srgbClr val="A50021"/>
                </a:solidFill>
                <a:round/>
                <a:headEnd/>
                <a:tailEnd type="triangle" w="lg" len="med"/>
              </a:ln>
              <a:extLst>
                <a:ext uri="{909E8E84-426E-40DD-AFC4-6F175D3DCCD1}">
                  <a14:hiddenFill xmlns:a14="http://schemas.microsoft.com/office/drawing/2010/main">
                    <a:noFill/>
                  </a14:hiddenFill>
                </a:ext>
              </a:extLst>
            </p:spPr>
            <p:txBody>
              <a:bodyPr wrap="none" anchor="ctr"/>
              <a:lstStyle/>
              <a:p>
                <a:endParaRPr lang="fr-FR"/>
              </a:p>
            </p:txBody>
          </p:sp>
          <p:sp>
            <p:nvSpPr>
              <p:cNvPr id="48149" name="Line 5">
                <a:extLst>
                  <a:ext uri="{FF2B5EF4-FFF2-40B4-BE49-F238E27FC236}">
                    <a16:creationId xmlns:a16="http://schemas.microsoft.com/office/drawing/2014/main" id="{EB59356D-D81C-17FB-A4B5-CD1574E05F8F}"/>
                  </a:ext>
                </a:extLst>
              </p:cNvPr>
              <p:cNvSpPr>
                <a:spLocks noChangeShapeType="1"/>
              </p:cNvSpPr>
              <p:nvPr/>
            </p:nvSpPr>
            <p:spPr bwMode="auto">
              <a:xfrm>
                <a:off x="1008" y="1872"/>
                <a:ext cx="787" cy="0"/>
              </a:xfrm>
              <a:prstGeom prst="line">
                <a:avLst/>
              </a:prstGeom>
              <a:noFill/>
              <a:ln w="38100">
                <a:solidFill>
                  <a:srgbClr val="A50021"/>
                </a:solidFill>
                <a:round/>
                <a:headEnd/>
                <a:tailEnd type="triangle" w="lg" len="med"/>
              </a:ln>
              <a:extLst>
                <a:ext uri="{909E8E84-426E-40DD-AFC4-6F175D3DCCD1}">
                  <a14:hiddenFill xmlns:a14="http://schemas.microsoft.com/office/drawing/2010/main">
                    <a:noFill/>
                  </a14:hiddenFill>
                </a:ext>
              </a:extLst>
            </p:spPr>
            <p:txBody>
              <a:bodyPr wrap="none" anchor="ctr"/>
              <a:lstStyle/>
              <a:p>
                <a:endParaRPr lang="fr-FR"/>
              </a:p>
            </p:txBody>
          </p:sp>
          <p:sp>
            <p:nvSpPr>
              <p:cNvPr id="48150" name="Line 6">
                <a:extLst>
                  <a:ext uri="{FF2B5EF4-FFF2-40B4-BE49-F238E27FC236}">
                    <a16:creationId xmlns:a16="http://schemas.microsoft.com/office/drawing/2014/main" id="{B554E9A0-FF79-DA39-A5EC-475A3D3E4334}"/>
                  </a:ext>
                </a:extLst>
              </p:cNvPr>
              <p:cNvSpPr>
                <a:spLocks noChangeShapeType="1"/>
              </p:cNvSpPr>
              <p:nvPr/>
            </p:nvSpPr>
            <p:spPr bwMode="auto">
              <a:xfrm>
                <a:off x="1795" y="1872"/>
                <a:ext cx="0" cy="1278"/>
              </a:xfrm>
              <a:prstGeom prst="line">
                <a:avLst/>
              </a:prstGeom>
              <a:noFill/>
              <a:ln w="38100">
                <a:solidFill>
                  <a:srgbClr val="A50021"/>
                </a:solidFill>
                <a:round/>
                <a:headEnd/>
                <a:tailEnd type="triangle" w="lg" len="med"/>
              </a:ln>
              <a:extLst>
                <a:ext uri="{909E8E84-426E-40DD-AFC4-6F175D3DCCD1}">
                  <a14:hiddenFill xmlns:a14="http://schemas.microsoft.com/office/drawing/2010/main">
                    <a:noFill/>
                  </a14:hiddenFill>
                </a:ext>
              </a:extLst>
            </p:spPr>
            <p:txBody>
              <a:bodyPr wrap="none" anchor="ctr"/>
              <a:lstStyle/>
              <a:p>
                <a:endParaRPr lang="fr-FR"/>
              </a:p>
            </p:txBody>
          </p:sp>
          <p:sp>
            <p:nvSpPr>
              <p:cNvPr id="48151" name="Line 7">
                <a:extLst>
                  <a:ext uri="{FF2B5EF4-FFF2-40B4-BE49-F238E27FC236}">
                    <a16:creationId xmlns:a16="http://schemas.microsoft.com/office/drawing/2014/main" id="{E9C374FE-968A-7177-3774-5D8451EF2036}"/>
                  </a:ext>
                </a:extLst>
              </p:cNvPr>
              <p:cNvSpPr>
                <a:spLocks noChangeShapeType="1"/>
              </p:cNvSpPr>
              <p:nvPr/>
            </p:nvSpPr>
            <p:spPr bwMode="auto">
              <a:xfrm>
                <a:off x="1432" y="2400"/>
                <a:ext cx="0" cy="1404"/>
              </a:xfrm>
              <a:prstGeom prst="line">
                <a:avLst/>
              </a:prstGeom>
              <a:noFill/>
              <a:ln w="38100">
                <a:solidFill>
                  <a:srgbClr val="A50021"/>
                </a:solidFill>
                <a:round/>
                <a:headEnd/>
                <a:tailEnd type="triangle" w="lg" len="med"/>
              </a:ln>
              <a:extLst>
                <a:ext uri="{909E8E84-426E-40DD-AFC4-6F175D3DCCD1}">
                  <a14:hiddenFill xmlns:a14="http://schemas.microsoft.com/office/drawing/2010/main">
                    <a:noFill/>
                  </a14:hiddenFill>
                </a:ext>
              </a:extLst>
            </p:spPr>
            <p:txBody>
              <a:bodyPr wrap="none" anchor="ctr"/>
              <a:lstStyle/>
              <a:p>
                <a:endParaRPr lang="fr-FR"/>
              </a:p>
            </p:txBody>
          </p:sp>
          <p:sp>
            <p:nvSpPr>
              <p:cNvPr id="48152" name="Line 8">
                <a:extLst>
                  <a:ext uri="{FF2B5EF4-FFF2-40B4-BE49-F238E27FC236}">
                    <a16:creationId xmlns:a16="http://schemas.microsoft.com/office/drawing/2014/main" id="{05044D61-D0CC-529E-6EEB-D821C7B1B9A6}"/>
                  </a:ext>
                </a:extLst>
              </p:cNvPr>
              <p:cNvSpPr>
                <a:spLocks noChangeShapeType="1"/>
              </p:cNvSpPr>
              <p:nvPr/>
            </p:nvSpPr>
            <p:spPr bwMode="auto">
              <a:xfrm>
                <a:off x="1784" y="3120"/>
                <a:ext cx="605" cy="0"/>
              </a:xfrm>
              <a:prstGeom prst="line">
                <a:avLst/>
              </a:prstGeom>
              <a:noFill/>
              <a:ln w="38100">
                <a:solidFill>
                  <a:srgbClr val="A50021"/>
                </a:solidFill>
                <a:round/>
                <a:headEnd/>
                <a:tailEnd type="triangle" w="lg" len="med"/>
              </a:ln>
              <a:extLst>
                <a:ext uri="{909E8E84-426E-40DD-AFC4-6F175D3DCCD1}">
                  <a14:hiddenFill xmlns:a14="http://schemas.microsoft.com/office/drawing/2010/main">
                    <a:noFill/>
                  </a14:hiddenFill>
                </a:ext>
              </a:extLst>
            </p:spPr>
            <p:txBody>
              <a:bodyPr wrap="none" anchor="ctr"/>
              <a:lstStyle/>
              <a:p>
                <a:endParaRPr lang="fr-FR"/>
              </a:p>
            </p:txBody>
          </p:sp>
          <p:sp>
            <p:nvSpPr>
              <p:cNvPr id="48153" name="Line 9">
                <a:extLst>
                  <a:ext uri="{FF2B5EF4-FFF2-40B4-BE49-F238E27FC236}">
                    <a16:creationId xmlns:a16="http://schemas.microsoft.com/office/drawing/2014/main" id="{E3A11BDE-F2AE-1276-0BF6-09DCA52007DC}"/>
                  </a:ext>
                </a:extLst>
              </p:cNvPr>
              <p:cNvSpPr>
                <a:spLocks noChangeShapeType="1"/>
              </p:cNvSpPr>
              <p:nvPr/>
            </p:nvSpPr>
            <p:spPr bwMode="auto">
              <a:xfrm flipH="1">
                <a:off x="1440" y="2398"/>
                <a:ext cx="847" cy="0"/>
              </a:xfrm>
              <a:prstGeom prst="line">
                <a:avLst/>
              </a:prstGeom>
              <a:noFill/>
              <a:ln w="38100">
                <a:solidFill>
                  <a:srgbClr val="A50021"/>
                </a:solidFill>
                <a:round/>
                <a:headEnd/>
                <a:tailEnd type="triangle" w="lg" len="med"/>
              </a:ln>
              <a:extLst>
                <a:ext uri="{909E8E84-426E-40DD-AFC4-6F175D3DCCD1}">
                  <a14:hiddenFill xmlns:a14="http://schemas.microsoft.com/office/drawing/2010/main">
                    <a:noFill/>
                  </a14:hiddenFill>
                </a:ext>
              </a:extLst>
            </p:spPr>
            <p:txBody>
              <a:bodyPr wrap="none" anchor="ctr"/>
              <a:lstStyle/>
              <a:p>
                <a:endParaRPr lang="fr-FR"/>
              </a:p>
            </p:txBody>
          </p:sp>
          <p:sp>
            <p:nvSpPr>
              <p:cNvPr id="48154" name="Oval 10">
                <a:extLst>
                  <a:ext uri="{FF2B5EF4-FFF2-40B4-BE49-F238E27FC236}">
                    <a16:creationId xmlns:a16="http://schemas.microsoft.com/office/drawing/2014/main" id="{695126D2-62D9-50AC-D200-8E51F0F77B19}"/>
                  </a:ext>
                </a:extLst>
              </p:cNvPr>
              <p:cNvSpPr>
                <a:spLocks noChangeArrowheads="1"/>
              </p:cNvSpPr>
              <p:nvPr/>
            </p:nvSpPr>
            <p:spPr bwMode="auto">
              <a:xfrm>
                <a:off x="1700" y="2304"/>
                <a:ext cx="192" cy="192"/>
              </a:xfrm>
              <a:prstGeom prst="ellipse">
                <a:avLst/>
              </a:prstGeom>
              <a:solidFill>
                <a:srgbClr val="FF0000"/>
              </a:solidFill>
              <a:ln w="38100">
                <a:solidFill>
                  <a:srgbClr val="A50021"/>
                </a:solidFill>
                <a:round/>
                <a:headEnd/>
                <a:tailEnd/>
              </a:ln>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fr-FR" altLang="en-US">
                  <a:solidFill>
                    <a:schemeClr val="tx1"/>
                  </a:solidFill>
                  <a:latin typeface="Arial" panose="020B0604020202020204" pitchFamily="34" charset="0"/>
                </a:endParaRPr>
              </a:p>
            </p:txBody>
          </p:sp>
          <p:sp>
            <p:nvSpPr>
              <p:cNvPr id="48155" name="Line 11">
                <a:extLst>
                  <a:ext uri="{FF2B5EF4-FFF2-40B4-BE49-F238E27FC236}">
                    <a16:creationId xmlns:a16="http://schemas.microsoft.com/office/drawing/2014/main" id="{23F2AA93-0BA1-664F-3A2A-3D2EFE463CAF}"/>
                  </a:ext>
                </a:extLst>
              </p:cNvPr>
              <p:cNvSpPr>
                <a:spLocks noChangeShapeType="1"/>
              </p:cNvSpPr>
              <p:nvPr/>
            </p:nvSpPr>
            <p:spPr bwMode="auto">
              <a:xfrm flipV="1">
                <a:off x="2352" y="2352"/>
                <a:ext cx="0" cy="720"/>
              </a:xfrm>
              <a:prstGeom prst="line">
                <a:avLst/>
              </a:prstGeom>
              <a:noFill/>
              <a:ln w="38100">
                <a:solidFill>
                  <a:srgbClr val="A50021"/>
                </a:solidFill>
                <a:round/>
                <a:headEnd/>
                <a:tailEnd type="triangle" w="lg" len="med"/>
              </a:ln>
              <a:extLst>
                <a:ext uri="{909E8E84-426E-40DD-AFC4-6F175D3DCCD1}">
                  <a14:hiddenFill xmlns:a14="http://schemas.microsoft.com/office/drawing/2010/main">
                    <a:noFill/>
                  </a14:hiddenFill>
                </a:ext>
              </a:extLst>
            </p:spPr>
            <p:txBody>
              <a:bodyPr wrap="none" anchor="ctr"/>
              <a:lstStyle/>
              <a:p>
                <a:endParaRPr lang="fr-FR"/>
              </a:p>
            </p:txBody>
          </p:sp>
        </p:grpSp>
        <p:sp>
          <p:nvSpPr>
            <p:cNvPr id="48147" name="Text Box 12">
              <a:extLst>
                <a:ext uri="{FF2B5EF4-FFF2-40B4-BE49-F238E27FC236}">
                  <a16:creationId xmlns:a16="http://schemas.microsoft.com/office/drawing/2014/main" id="{8941BC1D-150A-454C-7BEC-3647E2A164CB}"/>
                </a:ext>
              </a:extLst>
            </p:cNvPr>
            <p:cNvSpPr txBox="1">
              <a:spLocks noChangeArrowheads="1"/>
            </p:cNvSpPr>
            <p:nvPr/>
          </p:nvSpPr>
          <p:spPr bwMode="auto">
            <a:xfrm>
              <a:off x="1648" y="3522"/>
              <a:ext cx="1181" cy="291"/>
            </a:xfrm>
            <a:prstGeom prst="rect">
              <a:avLst/>
            </a:prstGeom>
            <a:noFill/>
            <a:ln w="12700">
              <a:solidFill>
                <a:srgbClr val="A5002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50000"/>
                </a:spcBef>
                <a:buClrTx/>
                <a:buFontTx/>
                <a:buNone/>
              </a:pPr>
              <a:r>
                <a:rPr kumimoji="1" lang="en-GB" altLang="en-US" sz="2400">
                  <a:solidFill>
                    <a:srgbClr val="000066"/>
                  </a:solidFill>
                  <a:latin typeface="Comic Sans MS" panose="030F0702030302020204" pitchFamily="66" charset="0"/>
                </a:rPr>
                <a:t>Mauvais</a:t>
              </a:r>
            </a:p>
          </p:txBody>
        </p:sp>
      </p:grpSp>
      <p:grpSp>
        <p:nvGrpSpPr>
          <p:cNvPr id="48131" name="Group 13">
            <a:extLst>
              <a:ext uri="{FF2B5EF4-FFF2-40B4-BE49-F238E27FC236}">
                <a16:creationId xmlns:a16="http://schemas.microsoft.com/office/drawing/2014/main" id="{6735233E-DAAC-0ED7-91BF-E2FAE6252272}"/>
              </a:ext>
            </a:extLst>
          </p:cNvPr>
          <p:cNvGrpSpPr>
            <a:grpSpLocks/>
          </p:cNvGrpSpPr>
          <p:nvPr/>
        </p:nvGrpSpPr>
        <p:grpSpPr bwMode="auto">
          <a:xfrm>
            <a:off x="2949575" y="2601913"/>
            <a:ext cx="2173288" cy="2689225"/>
            <a:chOff x="3408" y="1980"/>
            <a:chExt cx="1776" cy="1920"/>
          </a:xfrm>
        </p:grpSpPr>
        <p:grpSp>
          <p:nvGrpSpPr>
            <p:cNvPr id="48137" name="Group 14">
              <a:extLst>
                <a:ext uri="{FF2B5EF4-FFF2-40B4-BE49-F238E27FC236}">
                  <a16:creationId xmlns:a16="http://schemas.microsoft.com/office/drawing/2014/main" id="{DDBD1907-DA0D-CD68-B285-138EAC41DF08}"/>
                </a:ext>
              </a:extLst>
            </p:cNvPr>
            <p:cNvGrpSpPr>
              <a:grpSpLocks/>
            </p:cNvGrpSpPr>
            <p:nvPr/>
          </p:nvGrpSpPr>
          <p:grpSpPr bwMode="auto">
            <a:xfrm>
              <a:off x="3408" y="1980"/>
              <a:ext cx="1776" cy="1920"/>
              <a:chOff x="3072" y="1872"/>
              <a:chExt cx="1776" cy="1920"/>
            </a:xfrm>
          </p:grpSpPr>
          <p:sp>
            <p:nvSpPr>
              <p:cNvPr id="48139" name="Line 15">
                <a:extLst>
                  <a:ext uri="{FF2B5EF4-FFF2-40B4-BE49-F238E27FC236}">
                    <a16:creationId xmlns:a16="http://schemas.microsoft.com/office/drawing/2014/main" id="{9ED2AAF1-EFFD-B2C9-2864-896E04DF5519}"/>
                  </a:ext>
                </a:extLst>
              </p:cNvPr>
              <p:cNvSpPr>
                <a:spLocks noChangeShapeType="1"/>
              </p:cNvSpPr>
              <p:nvPr/>
            </p:nvSpPr>
            <p:spPr bwMode="auto">
              <a:xfrm flipV="1">
                <a:off x="3072" y="1872"/>
                <a:ext cx="0" cy="1920"/>
              </a:xfrm>
              <a:prstGeom prst="line">
                <a:avLst/>
              </a:prstGeom>
              <a:noFill/>
              <a:ln w="38100">
                <a:solidFill>
                  <a:srgbClr val="A50021"/>
                </a:solidFill>
                <a:round/>
                <a:headEnd/>
                <a:tailEnd type="triangle" w="lg" len="med"/>
              </a:ln>
              <a:extLst>
                <a:ext uri="{909E8E84-426E-40DD-AFC4-6F175D3DCCD1}">
                  <a14:hiddenFill xmlns:a14="http://schemas.microsoft.com/office/drawing/2010/main">
                    <a:noFill/>
                  </a14:hiddenFill>
                </a:ext>
              </a:extLst>
            </p:spPr>
            <p:txBody>
              <a:bodyPr wrap="none" anchor="ctr"/>
              <a:lstStyle/>
              <a:p>
                <a:endParaRPr lang="fr-FR"/>
              </a:p>
            </p:txBody>
          </p:sp>
          <p:sp>
            <p:nvSpPr>
              <p:cNvPr id="48140" name="Line 16">
                <a:extLst>
                  <a:ext uri="{FF2B5EF4-FFF2-40B4-BE49-F238E27FC236}">
                    <a16:creationId xmlns:a16="http://schemas.microsoft.com/office/drawing/2014/main" id="{37B9391D-1272-2C07-D7C1-A00762EE6C85}"/>
                  </a:ext>
                </a:extLst>
              </p:cNvPr>
              <p:cNvSpPr>
                <a:spLocks noChangeShapeType="1"/>
              </p:cNvSpPr>
              <p:nvPr/>
            </p:nvSpPr>
            <p:spPr bwMode="auto">
              <a:xfrm>
                <a:off x="3072" y="1872"/>
                <a:ext cx="787" cy="0"/>
              </a:xfrm>
              <a:prstGeom prst="line">
                <a:avLst/>
              </a:prstGeom>
              <a:noFill/>
              <a:ln w="38100">
                <a:solidFill>
                  <a:srgbClr val="A50021"/>
                </a:solidFill>
                <a:round/>
                <a:headEnd/>
                <a:tailEnd type="triangle" w="lg" len="med"/>
              </a:ln>
              <a:extLst>
                <a:ext uri="{909E8E84-426E-40DD-AFC4-6F175D3DCCD1}">
                  <a14:hiddenFill xmlns:a14="http://schemas.microsoft.com/office/drawing/2010/main">
                    <a:noFill/>
                  </a14:hiddenFill>
                </a:ext>
              </a:extLst>
            </p:spPr>
            <p:txBody>
              <a:bodyPr wrap="none" anchor="ctr"/>
              <a:lstStyle/>
              <a:p>
                <a:endParaRPr lang="fr-FR"/>
              </a:p>
            </p:txBody>
          </p:sp>
          <p:sp>
            <p:nvSpPr>
              <p:cNvPr id="48141" name="Line 17">
                <a:extLst>
                  <a:ext uri="{FF2B5EF4-FFF2-40B4-BE49-F238E27FC236}">
                    <a16:creationId xmlns:a16="http://schemas.microsoft.com/office/drawing/2014/main" id="{773C9125-B548-E32E-7E41-3F826FEC3E9B}"/>
                  </a:ext>
                </a:extLst>
              </p:cNvPr>
              <p:cNvSpPr>
                <a:spLocks noChangeShapeType="1"/>
              </p:cNvSpPr>
              <p:nvPr/>
            </p:nvSpPr>
            <p:spPr bwMode="auto">
              <a:xfrm>
                <a:off x="3859" y="1872"/>
                <a:ext cx="0" cy="1278"/>
              </a:xfrm>
              <a:prstGeom prst="line">
                <a:avLst/>
              </a:prstGeom>
              <a:noFill/>
              <a:ln w="38100">
                <a:solidFill>
                  <a:srgbClr val="A50021"/>
                </a:solidFill>
                <a:round/>
                <a:headEnd/>
                <a:tailEnd type="triangle" w="lg" len="med"/>
              </a:ln>
              <a:extLst>
                <a:ext uri="{909E8E84-426E-40DD-AFC4-6F175D3DCCD1}">
                  <a14:hiddenFill xmlns:a14="http://schemas.microsoft.com/office/drawing/2010/main">
                    <a:noFill/>
                  </a14:hiddenFill>
                </a:ext>
              </a:extLst>
            </p:spPr>
            <p:txBody>
              <a:bodyPr wrap="none" anchor="ctr"/>
              <a:lstStyle/>
              <a:p>
                <a:endParaRPr lang="fr-FR"/>
              </a:p>
            </p:txBody>
          </p:sp>
          <p:sp>
            <p:nvSpPr>
              <p:cNvPr id="48142" name="Line 18">
                <a:extLst>
                  <a:ext uri="{FF2B5EF4-FFF2-40B4-BE49-F238E27FC236}">
                    <a16:creationId xmlns:a16="http://schemas.microsoft.com/office/drawing/2014/main" id="{03B2266E-4B90-2AEB-F2FC-AE45AB142A46}"/>
                  </a:ext>
                </a:extLst>
              </p:cNvPr>
              <p:cNvSpPr>
                <a:spLocks noChangeShapeType="1"/>
              </p:cNvSpPr>
              <p:nvPr/>
            </p:nvSpPr>
            <p:spPr bwMode="auto">
              <a:xfrm>
                <a:off x="3848" y="3120"/>
                <a:ext cx="605" cy="0"/>
              </a:xfrm>
              <a:prstGeom prst="line">
                <a:avLst/>
              </a:prstGeom>
              <a:noFill/>
              <a:ln w="38100">
                <a:solidFill>
                  <a:srgbClr val="A50021"/>
                </a:solidFill>
                <a:round/>
                <a:headEnd/>
                <a:tailEnd type="triangle" w="lg" len="med"/>
              </a:ln>
              <a:extLst>
                <a:ext uri="{909E8E84-426E-40DD-AFC4-6F175D3DCCD1}">
                  <a14:hiddenFill xmlns:a14="http://schemas.microsoft.com/office/drawing/2010/main">
                    <a:noFill/>
                  </a14:hiddenFill>
                </a:ext>
              </a:extLst>
            </p:spPr>
            <p:txBody>
              <a:bodyPr wrap="none" anchor="ctr"/>
              <a:lstStyle/>
              <a:p>
                <a:endParaRPr lang="fr-FR"/>
              </a:p>
            </p:txBody>
          </p:sp>
          <p:sp>
            <p:nvSpPr>
              <p:cNvPr id="48143" name="Line 19">
                <a:extLst>
                  <a:ext uri="{FF2B5EF4-FFF2-40B4-BE49-F238E27FC236}">
                    <a16:creationId xmlns:a16="http://schemas.microsoft.com/office/drawing/2014/main" id="{8C6798B0-832A-4A2B-4DDA-62AC7F7CD475}"/>
                  </a:ext>
                </a:extLst>
              </p:cNvPr>
              <p:cNvSpPr>
                <a:spLocks noChangeShapeType="1"/>
              </p:cNvSpPr>
              <p:nvPr/>
            </p:nvSpPr>
            <p:spPr bwMode="auto">
              <a:xfrm flipV="1">
                <a:off x="4416" y="2352"/>
                <a:ext cx="0" cy="720"/>
              </a:xfrm>
              <a:prstGeom prst="line">
                <a:avLst/>
              </a:prstGeom>
              <a:noFill/>
              <a:ln w="38100">
                <a:solidFill>
                  <a:srgbClr val="A50021"/>
                </a:solidFill>
                <a:round/>
                <a:headEnd/>
                <a:tailEnd type="triangle" w="lg" len="med"/>
              </a:ln>
              <a:extLst>
                <a:ext uri="{909E8E84-426E-40DD-AFC4-6F175D3DCCD1}">
                  <a14:hiddenFill xmlns:a14="http://schemas.microsoft.com/office/drawing/2010/main">
                    <a:noFill/>
                  </a14:hiddenFill>
                </a:ext>
              </a:extLst>
            </p:spPr>
            <p:txBody>
              <a:bodyPr wrap="none" anchor="ctr"/>
              <a:lstStyle/>
              <a:p>
                <a:endParaRPr lang="fr-FR"/>
              </a:p>
            </p:txBody>
          </p:sp>
          <p:sp>
            <p:nvSpPr>
              <p:cNvPr id="48144" name="Line 20">
                <a:extLst>
                  <a:ext uri="{FF2B5EF4-FFF2-40B4-BE49-F238E27FC236}">
                    <a16:creationId xmlns:a16="http://schemas.microsoft.com/office/drawing/2014/main" id="{C0D7D05C-23F8-9AA2-2FD2-09D209D86880}"/>
                  </a:ext>
                </a:extLst>
              </p:cNvPr>
              <p:cNvSpPr>
                <a:spLocks noChangeShapeType="1"/>
              </p:cNvSpPr>
              <p:nvPr/>
            </p:nvSpPr>
            <p:spPr bwMode="auto">
              <a:xfrm>
                <a:off x="4416" y="2400"/>
                <a:ext cx="432" cy="0"/>
              </a:xfrm>
              <a:prstGeom prst="line">
                <a:avLst/>
              </a:prstGeom>
              <a:noFill/>
              <a:ln w="38100">
                <a:solidFill>
                  <a:srgbClr val="A50021"/>
                </a:solidFill>
                <a:round/>
                <a:headEnd/>
                <a:tailEnd type="triangle" w="lg" len="med"/>
              </a:ln>
              <a:extLst>
                <a:ext uri="{909E8E84-426E-40DD-AFC4-6F175D3DCCD1}">
                  <a14:hiddenFill xmlns:a14="http://schemas.microsoft.com/office/drawing/2010/main">
                    <a:noFill/>
                  </a14:hiddenFill>
                </a:ext>
              </a:extLst>
            </p:spPr>
            <p:txBody>
              <a:bodyPr wrap="none" anchor="ctr"/>
              <a:lstStyle/>
              <a:p>
                <a:endParaRPr lang="fr-FR"/>
              </a:p>
            </p:txBody>
          </p:sp>
          <p:sp>
            <p:nvSpPr>
              <p:cNvPr id="48145" name="Line 21">
                <a:extLst>
                  <a:ext uri="{FF2B5EF4-FFF2-40B4-BE49-F238E27FC236}">
                    <a16:creationId xmlns:a16="http://schemas.microsoft.com/office/drawing/2014/main" id="{1E486F4D-C408-9A75-7C58-258072F1BB82}"/>
                  </a:ext>
                </a:extLst>
              </p:cNvPr>
              <p:cNvSpPr>
                <a:spLocks noChangeShapeType="1"/>
              </p:cNvSpPr>
              <p:nvPr/>
            </p:nvSpPr>
            <p:spPr bwMode="auto">
              <a:xfrm>
                <a:off x="4848" y="2400"/>
                <a:ext cx="0" cy="1248"/>
              </a:xfrm>
              <a:prstGeom prst="line">
                <a:avLst/>
              </a:prstGeom>
              <a:noFill/>
              <a:ln w="38100">
                <a:solidFill>
                  <a:srgbClr val="A50021"/>
                </a:solidFill>
                <a:round/>
                <a:headEnd/>
                <a:tailEnd type="triangle" w="lg" len="med"/>
              </a:ln>
              <a:extLst>
                <a:ext uri="{909E8E84-426E-40DD-AFC4-6F175D3DCCD1}">
                  <a14:hiddenFill xmlns:a14="http://schemas.microsoft.com/office/drawing/2010/main">
                    <a:noFill/>
                  </a14:hiddenFill>
                </a:ext>
              </a:extLst>
            </p:spPr>
            <p:txBody>
              <a:bodyPr wrap="none" anchor="ctr"/>
              <a:lstStyle/>
              <a:p>
                <a:endParaRPr lang="fr-FR"/>
              </a:p>
            </p:txBody>
          </p:sp>
        </p:grpSp>
        <p:sp>
          <p:nvSpPr>
            <p:cNvPr id="48138" name="Text Box 22">
              <a:extLst>
                <a:ext uri="{FF2B5EF4-FFF2-40B4-BE49-F238E27FC236}">
                  <a16:creationId xmlns:a16="http://schemas.microsoft.com/office/drawing/2014/main" id="{A7055AF5-A7C1-8F79-D29C-85111C98B430}"/>
                </a:ext>
              </a:extLst>
            </p:cNvPr>
            <p:cNvSpPr txBox="1">
              <a:spLocks noChangeArrowheads="1"/>
            </p:cNvSpPr>
            <p:nvPr/>
          </p:nvSpPr>
          <p:spPr bwMode="auto">
            <a:xfrm>
              <a:off x="3882" y="3522"/>
              <a:ext cx="447" cy="296"/>
            </a:xfrm>
            <a:prstGeom prst="rect">
              <a:avLst/>
            </a:prstGeom>
            <a:noFill/>
            <a:ln w="12700">
              <a:solidFill>
                <a:srgbClr val="A5002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50000"/>
                </a:spcBef>
                <a:buClrTx/>
                <a:buFontTx/>
                <a:buNone/>
              </a:pPr>
              <a:r>
                <a:rPr kumimoji="1" lang="en-GB" altLang="en-US" sz="2400">
                  <a:solidFill>
                    <a:srgbClr val="000066"/>
                  </a:solidFill>
                  <a:latin typeface="Comic Sans MS" panose="030F0702030302020204" pitchFamily="66" charset="0"/>
                </a:rPr>
                <a:t>Bon</a:t>
              </a:r>
            </a:p>
          </p:txBody>
        </p:sp>
      </p:grpSp>
      <p:sp>
        <p:nvSpPr>
          <p:cNvPr id="48132" name="Rectangle 23">
            <a:extLst>
              <a:ext uri="{FF2B5EF4-FFF2-40B4-BE49-F238E27FC236}">
                <a16:creationId xmlns:a16="http://schemas.microsoft.com/office/drawing/2014/main" id="{23BADB2D-AD24-200D-9DBF-E7DE24DBB295}"/>
              </a:ext>
            </a:extLst>
          </p:cNvPr>
          <p:cNvSpPr>
            <a:spLocks noChangeArrowheads="1"/>
          </p:cNvSpPr>
          <p:nvPr/>
        </p:nvSpPr>
        <p:spPr bwMode="auto">
          <a:xfrm>
            <a:off x="195263" y="1312863"/>
            <a:ext cx="53419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fr-FR" altLang="en-US" sz="2800" b="1">
                <a:solidFill>
                  <a:srgbClr val="009999"/>
                </a:solidFill>
                <a:latin typeface="Arial" panose="020B0604020202020204" pitchFamily="34" charset="0"/>
              </a:rPr>
              <a:t>Schéma idéal de fabrication d’un produit sans croisement ni retour en arrière</a:t>
            </a:r>
            <a:endParaRPr lang="fr-FR" altLang="en-US" sz="2800" b="1">
              <a:solidFill>
                <a:srgbClr val="009999"/>
              </a:solidFill>
              <a:latin typeface="Comic Sans MS" panose="030F0702030302020204" pitchFamily="66" charset="0"/>
            </a:endParaRPr>
          </a:p>
        </p:txBody>
      </p:sp>
      <p:sp>
        <p:nvSpPr>
          <p:cNvPr id="48133" name="Text Box 3">
            <a:extLst>
              <a:ext uri="{FF2B5EF4-FFF2-40B4-BE49-F238E27FC236}">
                <a16:creationId xmlns:a16="http://schemas.microsoft.com/office/drawing/2014/main" id="{76F27EF2-E035-01B6-E046-555EAF35D1AE}"/>
              </a:ext>
            </a:extLst>
          </p:cNvPr>
          <p:cNvSpPr txBox="1">
            <a:spLocks noChangeArrowheads="1"/>
          </p:cNvSpPr>
          <p:nvPr/>
        </p:nvSpPr>
        <p:spPr bwMode="auto">
          <a:xfrm>
            <a:off x="5900738" y="263525"/>
            <a:ext cx="5726112" cy="1384300"/>
          </a:xfrm>
          <a:prstGeom prst="rect">
            <a:avLst/>
          </a:prstGeom>
          <a:noFill/>
          <a:ln w="12700">
            <a:solidFill>
              <a:schemeClr val="accent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50000"/>
              </a:spcBef>
              <a:buClrTx/>
              <a:buFontTx/>
              <a:buNone/>
            </a:pPr>
            <a:r>
              <a:rPr lang="fr-FR" altLang="en-US" sz="2800" b="1">
                <a:solidFill>
                  <a:schemeClr val="accent1"/>
                </a:solidFill>
                <a:latin typeface="Arial" panose="020B0604020202020204" pitchFamily="34" charset="0"/>
              </a:rPr>
              <a:t>Le principe de «la marche en avant» peut être respecté de deux manières différentes:</a:t>
            </a:r>
          </a:p>
        </p:txBody>
      </p:sp>
      <p:sp>
        <p:nvSpPr>
          <p:cNvPr id="27" name="Text Box 4">
            <a:extLst>
              <a:ext uri="{FF2B5EF4-FFF2-40B4-BE49-F238E27FC236}">
                <a16:creationId xmlns:a16="http://schemas.microsoft.com/office/drawing/2014/main" id="{5EBB3F27-3AC4-C9CA-28D2-A1DE270938D6}"/>
              </a:ext>
            </a:extLst>
          </p:cNvPr>
          <p:cNvSpPr txBox="1">
            <a:spLocks noChangeArrowheads="1"/>
          </p:cNvSpPr>
          <p:nvPr/>
        </p:nvSpPr>
        <p:spPr bwMode="auto">
          <a:xfrm>
            <a:off x="5586413" y="2786063"/>
            <a:ext cx="6405562"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just">
              <a:spcBef>
                <a:spcPct val="50000"/>
              </a:spcBef>
              <a:buClrTx/>
              <a:buFontTx/>
              <a:buNone/>
            </a:pPr>
            <a:r>
              <a:rPr lang="fr-FR" altLang="en-US" sz="2400" b="1">
                <a:solidFill>
                  <a:schemeClr val="tx1"/>
                </a:solidFill>
                <a:latin typeface="Times New Roman" panose="02020603050405020304" pitchFamily="18" charset="0"/>
              </a:rPr>
              <a:t>1-</a:t>
            </a:r>
            <a:r>
              <a:rPr lang="fr-FR" altLang="en-US" sz="2400" b="1" u="sng">
                <a:solidFill>
                  <a:schemeClr val="tx1"/>
                </a:solidFill>
                <a:latin typeface="Times New Roman" panose="02020603050405020304" pitchFamily="18" charset="0"/>
              </a:rPr>
              <a:t>Dans l’espace </a:t>
            </a:r>
            <a:r>
              <a:rPr lang="fr-FR" altLang="en-US" sz="2400" b="1">
                <a:solidFill>
                  <a:schemeClr val="tx1"/>
                </a:solidFill>
                <a:latin typeface="Times New Roman" panose="02020603050405020304" pitchFamily="18" charset="0"/>
              </a:rPr>
              <a:t>: </a:t>
            </a:r>
            <a:r>
              <a:rPr lang="fr-FR" altLang="en-US" sz="2400">
                <a:solidFill>
                  <a:schemeClr val="tx1"/>
                </a:solidFill>
                <a:latin typeface="Times New Roman" panose="02020603050405020304" pitchFamily="18" charset="0"/>
              </a:rPr>
              <a:t>l’agencement des locaux permet de séparer les activités.</a:t>
            </a:r>
          </a:p>
          <a:p>
            <a:pPr algn="just">
              <a:spcBef>
                <a:spcPct val="50000"/>
              </a:spcBef>
              <a:buClrTx/>
              <a:buFontTx/>
              <a:buNone/>
            </a:pPr>
            <a:r>
              <a:rPr lang="fr-FR" altLang="en-US" sz="2400" b="1">
                <a:solidFill>
                  <a:schemeClr val="tx1"/>
                </a:solidFill>
                <a:latin typeface="Times New Roman" panose="02020603050405020304" pitchFamily="18" charset="0"/>
              </a:rPr>
              <a:t>2-</a:t>
            </a:r>
            <a:r>
              <a:rPr lang="fr-FR" altLang="en-US" sz="2400" b="1" u="sng">
                <a:solidFill>
                  <a:schemeClr val="tx1"/>
                </a:solidFill>
                <a:latin typeface="Times New Roman" panose="02020603050405020304" pitchFamily="18" charset="0"/>
              </a:rPr>
              <a:t>Dans le temps (pour certains établissements) </a:t>
            </a:r>
            <a:r>
              <a:rPr lang="fr-FR" altLang="en-US" sz="2400" b="1">
                <a:solidFill>
                  <a:schemeClr val="tx1"/>
                </a:solidFill>
                <a:latin typeface="Times New Roman" panose="02020603050405020304" pitchFamily="18" charset="0"/>
              </a:rPr>
              <a:t>: </a:t>
            </a:r>
            <a:r>
              <a:rPr lang="fr-FR" altLang="en-US" sz="2400">
                <a:solidFill>
                  <a:schemeClr val="tx1"/>
                </a:solidFill>
                <a:latin typeface="Times New Roman" panose="02020603050405020304" pitchFamily="18" charset="0"/>
              </a:rPr>
              <a:t>les activités sont décalées dans le temps avec, en général, un  nettoyage-désinfection entre deux opérations «incompatibles».</a:t>
            </a:r>
          </a:p>
          <a:p>
            <a:pPr>
              <a:spcBef>
                <a:spcPct val="50000"/>
              </a:spcBef>
              <a:buClrTx/>
              <a:buFontTx/>
              <a:buNone/>
            </a:pPr>
            <a:endParaRPr lang="fr-FR" altLang="en-US" sz="2400">
              <a:solidFill>
                <a:schemeClr val="tx1"/>
              </a:solidFill>
              <a:latin typeface="Times New Roman" panose="02020603050405020304" pitchFamily="18" charset="0"/>
            </a:endParaRPr>
          </a:p>
        </p:txBody>
      </p:sp>
      <p:sp>
        <p:nvSpPr>
          <p:cNvPr id="26631" name="Titre 1">
            <a:extLst>
              <a:ext uri="{FF2B5EF4-FFF2-40B4-BE49-F238E27FC236}">
                <a16:creationId xmlns:a16="http://schemas.microsoft.com/office/drawing/2014/main" id="{DBC36CB3-B1BC-1BC0-B2D7-B279962E6164}"/>
              </a:ext>
            </a:extLst>
          </p:cNvPr>
          <p:cNvSpPr>
            <a:spLocks noGrp="1"/>
          </p:cNvSpPr>
          <p:nvPr>
            <p:ph type="title"/>
          </p:nvPr>
        </p:nvSpPr>
        <p:spPr>
          <a:xfrm>
            <a:off x="0" y="163513"/>
            <a:ext cx="4289425" cy="735012"/>
          </a:xfrm>
          <a:solidFill>
            <a:srgbClr val="FFFF00"/>
          </a:solidFill>
        </p:spPr>
        <p:txBody>
          <a:bodyPr rtlCol="0">
            <a:normAutofit fontScale="90000"/>
          </a:bodyPr>
          <a:lstStyle/>
          <a:p>
            <a:pPr eaLnBrk="1" fontAlgn="auto" hangingPunct="1">
              <a:spcAft>
                <a:spcPts val="0"/>
              </a:spcAft>
              <a:defRPr/>
            </a:pPr>
            <a:r>
              <a:rPr lang="fr-FR" altLang="en-US" sz="2800" b="1">
                <a:solidFill>
                  <a:schemeClr val="tx1">
                    <a:lumMod val="85000"/>
                    <a:lumOff val="15000"/>
                  </a:schemeClr>
                </a:solidFill>
              </a:rPr>
              <a:t>Conception et aménagement  des établissements (suite):</a:t>
            </a:r>
            <a:endParaRPr lang="fr-FR" altLang="en-US" sz="2800">
              <a:solidFill>
                <a:schemeClr val="tx1">
                  <a:lumMod val="85000"/>
                  <a:lumOff val="15000"/>
                </a:schemeClr>
              </a:solidFill>
            </a:endParaRPr>
          </a:p>
        </p:txBody>
      </p:sp>
      <p:sp>
        <p:nvSpPr>
          <p:cNvPr id="36" name="Flèche vers le bas 35">
            <a:extLst>
              <a:ext uri="{FF2B5EF4-FFF2-40B4-BE49-F238E27FC236}">
                <a16:creationId xmlns:a16="http://schemas.microsoft.com/office/drawing/2014/main" id="{91E839EB-645A-9107-289A-22EFFEEE142B}"/>
              </a:ext>
            </a:extLst>
          </p:cNvPr>
          <p:cNvSpPr/>
          <p:nvPr/>
        </p:nvSpPr>
        <p:spPr>
          <a:xfrm>
            <a:off x="8358188" y="1657350"/>
            <a:ext cx="1042987" cy="10715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itre 1">
            <a:extLst>
              <a:ext uri="{FF2B5EF4-FFF2-40B4-BE49-F238E27FC236}">
                <a16:creationId xmlns:a16="http://schemas.microsoft.com/office/drawing/2014/main" id="{AE73AE1A-3030-4189-E541-71BC15F622A1}"/>
              </a:ext>
            </a:extLst>
          </p:cNvPr>
          <p:cNvSpPr>
            <a:spLocks noGrp="1"/>
          </p:cNvSpPr>
          <p:nvPr>
            <p:ph type="title"/>
          </p:nvPr>
        </p:nvSpPr>
        <p:spPr>
          <a:xfrm>
            <a:off x="0" y="0"/>
            <a:ext cx="4289425" cy="735013"/>
          </a:xfrm>
          <a:solidFill>
            <a:srgbClr val="FFFF00"/>
          </a:solidFill>
        </p:spPr>
        <p:txBody>
          <a:bodyPr rtlCol="0">
            <a:normAutofit fontScale="90000"/>
          </a:bodyPr>
          <a:lstStyle/>
          <a:p>
            <a:pPr eaLnBrk="1" fontAlgn="auto" hangingPunct="1">
              <a:spcAft>
                <a:spcPts val="0"/>
              </a:spcAft>
              <a:defRPr/>
            </a:pPr>
            <a:r>
              <a:rPr lang="fr-FR" altLang="en-US" sz="2800" b="1" dirty="0">
                <a:solidFill>
                  <a:schemeClr val="tx1">
                    <a:lumMod val="85000"/>
                    <a:lumOff val="15000"/>
                  </a:schemeClr>
                </a:solidFill>
              </a:rPr>
              <a:t>Conception et aménagement  des établissements (suite):</a:t>
            </a:r>
            <a:endParaRPr lang="fr-FR" altLang="en-US" sz="2800" dirty="0">
              <a:solidFill>
                <a:schemeClr val="tx1">
                  <a:lumMod val="85000"/>
                  <a:lumOff val="15000"/>
                </a:schemeClr>
              </a:solidFill>
            </a:endParaRPr>
          </a:p>
        </p:txBody>
      </p:sp>
      <p:sp>
        <p:nvSpPr>
          <p:cNvPr id="27650" name="Espace réservé du contenu 2">
            <a:extLst>
              <a:ext uri="{FF2B5EF4-FFF2-40B4-BE49-F238E27FC236}">
                <a16:creationId xmlns:a16="http://schemas.microsoft.com/office/drawing/2014/main" id="{F61F9EE0-59F9-5D43-1FA1-494A5B741398}"/>
              </a:ext>
            </a:extLst>
          </p:cNvPr>
          <p:cNvSpPr>
            <a:spLocks noGrp="1"/>
          </p:cNvSpPr>
          <p:nvPr>
            <p:ph idx="1"/>
          </p:nvPr>
        </p:nvSpPr>
        <p:spPr>
          <a:xfrm>
            <a:off x="565150" y="1274763"/>
            <a:ext cx="11142663" cy="4692650"/>
          </a:xfrm>
        </p:spPr>
        <p:txBody>
          <a:bodyPr rtlCol="0">
            <a:normAutofit fontScale="85000" lnSpcReduction="20000"/>
          </a:bodyPr>
          <a:lstStyle/>
          <a:p>
            <a:pPr algn="just" eaLnBrk="1" fontAlgn="auto" hangingPunct="1">
              <a:spcAft>
                <a:spcPts val="0"/>
              </a:spcAft>
              <a:buFont typeface="Wingdings 3" charset="2"/>
              <a:buChar char=""/>
              <a:defRPr/>
            </a:pPr>
            <a:r>
              <a:rPr lang="fr-FR" altLang="en-US" sz="1600" b="1" dirty="0">
                <a:solidFill>
                  <a:schemeClr val="tx1">
                    <a:lumMod val="75000"/>
                    <a:lumOff val="25000"/>
                  </a:schemeClr>
                </a:solidFill>
              </a:rPr>
              <a:t>Les revêtements de sol et les surfaces murales doivent être bien entretenus, faciles à nettoyer et au besoin, à désinfecter et construits à partir de matériaux étanches, non absorbants, lavables et non toxiques.  </a:t>
            </a:r>
          </a:p>
          <a:p>
            <a:pPr algn="just" eaLnBrk="1" fontAlgn="auto" hangingPunct="1">
              <a:spcAft>
                <a:spcPts val="0"/>
              </a:spcAft>
              <a:buFont typeface="Wingdings 3" charset="2"/>
              <a:buChar char=""/>
              <a:defRPr/>
            </a:pPr>
            <a:r>
              <a:rPr lang="fr-FR" altLang="en-US" sz="1600" b="1" dirty="0">
                <a:solidFill>
                  <a:schemeClr val="tx1">
                    <a:lumMod val="75000"/>
                    <a:lumOff val="25000"/>
                  </a:schemeClr>
                </a:solidFill>
              </a:rPr>
              <a:t>les murs et les séparations  </a:t>
            </a:r>
            <a:r>
              <a:rPr lang="fr-FR" altLang="en-US" sz="1600" b="1" u="sng" dirty="0">
                <a:solidFill>
                  <a:schemeClr val="tx1">
                    <a:lumMod val="75000"/>
                    <a:lumOff val="25000"/>
                  </a:schemeClr>
                </a:solidFill>
              </a:rPr>
              <a:t>doivent avoir une surface lisse jusqu'à une hauteur appropriée en fonction des opérations auxquelles les locaux sont affectés</a:t>
            </a:r>
            <a:r>
              <a:rPr lang="fr-FR" altLang="en-US" sz="1600" b="1" dirty="0">
                <a:solidFill>
                  <a:schemeClr val="tx1">
                    <a:lumMod val="75000"/>
                    <a:lumOff val="25000"/>
                  </a:schemeClr>
                </a:solidFill>
              </a:rPr>
              <a:t>.</a:t>
            </a:r>
          </a:p>
          <a:p>
            <a:pPr algn="just" eaLnBrk="1" fontAlgn="auto" hangingPunct="1">
              <a:spcAft>
                <a:spcPts val="0"/>
              </a:spcAft>
              <a:buFont typeface="Wingdings 3" charset="2"/>
              <a:buChar char=""/>
              <a:defRPr/>
            </a:pPr>
            <a:r>
              <a:rPr lang="fr-FR" altLang="en-US" sz="1600" b="1" dirty="0">
                <a:solidFill>
                  <a:schemeClr val="tx1">
                    <a:lumMod val="75000"/>
                    <a:lumOff val="25000"/>
                  </a:schemeClr>
                </a:solidFill>
              </a:rPr>
              <a:t>Les surfaces de travail y compris les surfaces des équipements dans les zones où sont manipulées les denrées alimentaires doivent être bien entretenues, faciles à nettoyer et à  désinfecter. </a:t>
            </a:r>
            <a:r>
              <a:rPr lang="fr-FR" altLang="en-US" sz="1600" b="1" u="sng" dirty="0">
                <a:solidFill>
                  <a:schemeClr val="tx1">
                    <a:lumMod val="75000"/>
                    <a:lumOff val="25000"/>
                  </a:schemeClr>
                </a:solidFill>
              </a:rPr>
              <a:t>Elles doivent être construites à partir de matériaux lisses, lavables, résistants à la corrosion et non toxiques</a:t>
            </a:r>
            <a:r>
              <a:rPr lang="fr-FR" altLang="en-US" sz="1600" b="1" dirty="0">
                <a:solidFill>
                  <a:schemeClr val="tx1">
                    <a:lumMod val="75000"/>
                    <a:lumOff val="25000"/>
                  </a:schemeClr>
                </a:solidFill>
              </a:rPr>
              <a:t>; </a:t>
            </a:r>
          </a:p>
          <a:p>
            <a:pPr algn="just" eaLnBrk="1" fontAlgn="auto" hangingPunct="1">
              <a:spcAft>
                <a:spcPts val="0"/>
              </a:spcAft>
              <a:buFont typeface="Wingdings 3" charset="2"/>
              <a:buChar char=""/>
              <a:defRPr/>
            </a:pPr>
            <a:r>
              <a:rPr lang="fr-FR" altLang="en-US" sz="1600" b="1" dirty="0">
                <a:solidFill>
                  <a:schemeClr val="tx1">
                    <a:lumMod val="75000"/>
                    <a:lumOff val="25000"/>
                  </a:schemeClr>
                </a:solidFill>
              </a:rPr>
              <a:t>Les plafonds,  faux plafonds et autres équipements suspendus doivent être conçus et construits de manière à permettre le maintien en permanence de l'état de propreté, à empêcher l’encrassement, à  réduire la condensation et  l'apparition de moisissures;</a:t>
            </a:r>
          </a:p>
          <a:p>
            <a:pPr algn="just" eaLnBrk="1" fontAlgn="auto" hangingPunct="1">
              <a:spcAft>
                <a:spcPts val="0"/>
              </a:spcAft>
              <a:buFont typeface="Wingdings 3" charset="2"/>
              <a:buChar char=""/>
              <a:defRPr/>
            </a:pPr>
            <a:r>
              <a:rPr lang="fr-FR" altLang="en-US" sz="1600" b="1" dirty="0">
                <a:solidFill>
                  <a:schemeClr val="tx1">
                    <a:lumMod val="75000"/>
                    <a:lumOff val="25000"/>
                  </a:schemeClr>
                </a:solidFill>
              </a:rPr>
              <a:t>Les fenêtres doivent être équipées d'écrans de protection contre les insectes, facilement amovibles pour le nettoyage. Lorsque l'ouverture des fenêtres entrainerait une contamination, celles-ci doivent rester fermées pendant la préparation des denrées alimentaires;</a:t>
            </a:r>
          </a:p>
          <a:p>
            <a:pPr algn="just" eaLnBrk="1" fontAlgn="auto" hangingPunct="1">
              <a:spcAft>
                <a:spcPts val="0"/>
              </a:spcAft>
              <a:buFont typeface="Wingdings 3" charset="2"/>
              <a:buChar char=""/>
              <a:defRPr/>
            </a:pPr>
            <a:r>
              <a:rPr lang="fr-FR" altLang="en-US" sz="1600" b="1" dirty="0">
                <a:solidFill>
                  <a:schemeClr val="tx1">
                    <a:lumMod val="75000"/>
                    <a:lumOff val="25000"/>
                  </a:schemeClr>
                </a:solidFill>
              </a:rPr>
              <a:t>Les portes doivent être revêtues de matériaux lisses et non absorbants, faciles à nettoyer et au besoin à désinfecter. Elles doivent être maintenues en constant état de propreté;</a:t>
            </a:r>
          </a:p>
          <a:p>
            <a:pPr algn="just" eaLnBrk="1" fontAlgn="auto" hangingPunct="1">
              <a:spcAft>
                <a:spcPts val="0"/>
              </a:spcAft>
              <a:buFont typeface="Wingdings 3" charset="2"/>
              <a:buChar char=""/>
              <a:defRPr/>
            </a:pPr>
            <a:r>
              <a:rPr lang="fr-FR" altLang="en-US" sz="1600" b="1" dirty="0">
                <a:solidFill>
                  <a:srgbClr val="FF0000"/>
                </a:solidFill>
              </a:rPr>
              <a:t>Les locaux doivent comporter pour le personnel, </a:t>
            </a:r>
            <a:r>
              <a:rPr lang="fr-FR" altLang="en-US" sz="1600" b="1" u="sng" dirty="0">
                <a:solidFill>
                  <a:srgbClr val="FF0000"/>
                </a:solidFill>
              </a:rPr>
              <a:t>des installations sanitaires en nombre suffisant, comprenant des lavabos, des vestiaires et des cabinets d’aisance avec chasse d’eau, bien éclairés, ventilés, maintenus en tout temps, dans de bonnes conditions d’hygiène</a:t>
            </a:r>
            <a:r>
              <a:rPr lang="fr-FR" altLang="en-US" sz="1600" b="1" dirty="0">
                <a:solidFill>
                  <a:srgbClr val="FF0000"/>
                </a:solidFill>
              </a:rPr>
              <a:t>.</a:t>
            </a:r>
          </a:p>
          <a:p>
            <a:pPr algn="just" eaLnBrk="1" fontAlgn="auto" hangingPunct="1">
              <a:spcAft>
                <a:spcPts val="0"/>
              </a:spcAft>
              <a:buFont typeface="Wingdings 3" charset="2"/>
              <a:buChar char=""/>
              <a:defRPr/>
            </a:pPr>
            <a:r>
              <a:rPr lang="fr-FR" altLang="en-US" sz="1600" b="1" dirty="0">
                <a:solidFill>
                  <a:srgbClr val="FF0000"/>
                </a:solidFill>
              </a:rPr>
              <a:t>Les lavabos doivent être placés en évidence à la sortie des cabinets d’aisance ; ils doivent être pourvus  d’eau  ainsi que des dispositifs pour le lavage  des mains et de moyens hygiéniques de leur séchage. Ces équipements doivent être maintenus en permanence en état de propreté et de fonctionnement.</a:t>
            </a:r>
          </a:p>
          <a:p>
            <a:pPr eaLnBrk="1" fontAlgn="auto" hangingPunct="1">
              <a:spcAft>
                <a:spcPts val="0"/>
              </a:spcAft>
              <a:buFont typeface="Wingdings 3" charset="2"/>
              <a:buChar char=""/>
              <a:defRPr/>
            </a:pPr>
            <a:endParaRPr lang="fr-FR" altLang="en-US" dirty="0">
              <a:solidFill>
                <a:schemeClr val="tx1">
                  <a:lumMod val="75000"/>
                  <a:lumOff val="25000"/>
                </a:schemeClr>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locaux">
            <a:extLst>
              <a:ext uri="{FF2B5EF4-FFF2-40B4-BE49-F238E27FC236}">
                <a16:creationId xmlns:a16="http://schemas.microsoft.com/office/drawing/2014/main" id="{BB2096A1-5B89-86BC-A579-FFEA2CB31F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 y="993775"/>
            <a:ext cx="9026525"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oneTexte 3">
            <a:extLst>
              <a:ext uri="{FF2B5EF4-FFF2-40B4-BE49-F238E27FC236}">
                <a16:creationId xmlns:a16="http://schemas.microsoft.com/office/drawing/2014/main" id="{0FB81CEA-0DFD-A29E-C2C8-EDEAB7C79DF2}"/>
              </a:ext>
            </a:extLst>
          </p:cNvPr>
          <p:cNvSpPr txBox="1"/>
          <p:nvPr/>
        </p:nvSpPr>
        <p:spPr>
          <a:xfrm>
            <a:off x="2635250" y="223838"/>
            <a:ext cx="6697663" cy="676275"/>
          </a:xfrm>
          <a:prstGeom prst="rect">
            <a:avLst/>
          </a:prstGeom>
          <a:solidFill>
            <a:schemeClr val="accent4">
              <a:lumMod val="20000"/>
              <a:lumOff val="80000"/>
            </a:schemeClr>
          </a:solidFill>
        </p:spPr>
        <p:txBody>
          <a:bodyPr>
            <a:spAutoFit/>
          </a:bodyPr>
          <a:lstStyle/>
          <a:p>
            <a:pPr algn="ctr" eaLnBrk="1" hangingPunct="1">
              <a:buFont typeface="Arial" pitchFamily="34" charset="0"/>
              <a:buNone/>
              <a:defRPr/>
            </a:pPr>
            <a:r>
              <a:rPr lang="fr-FR" sz="2000" b="1" u="sng" dirty="0"/>
              <a:t>Conception et aménagement d’un établissement</a:t>
            </a:r>
            <a:r>
              <a:rPr lang="fr-FR" sz="1400" b="1" u="sng" dirty="0"/>
              <a:t>:</a:t>
            </a:r>
            <a:endParaRPr lang="fr-FR" sz="1400" dirty="0"/>
          </a:p>
          <a:p>
            <a:pPr eaLnBrk="1" hangingPunct="1">
              <a:defRPr/>
            </a:pPr>
            <a:endParaRPr lang="fr-FR" dirty="0"/>
          </a:p>
        </p:txBody>
      </p:sp>
      <p:pic>
        <p:nvPicPr>
          <p:cNvPr id="5" name="Picture 2" descr="C:\Users\b.francois\Desktop\Présentation YMAG\Photos\BAL025 - ST JEAN 29-06-2005 (2).jpg">
            <a:extLst>
              <a:ext uri="{FF2B5EF4-FFF2-40B4-BE49-F238E27FC236}">
                <a16:creationId xmlns:a16="http://schemas.microsoft.com/office/drawing/2014/main" id="{304D9126-8A05-2533-B50D-875B77D01831}"/>
              </a:ext>
            </a:extLst>
          </p:cNvPr>
          <p:cNvPicPr>
            <a:picLocks noChangeAspect="1" noChangeArrowheads="1"/>
          </p:cNvPicPr>
          <p:nvPr/>
        </p:nvPicPr>
        <p:blipFill rotWithShape="1">
          <a:blip r:embed="rId3"/>
          <a:srcRect l="21975" t="30864" r="515" b="40"/>
          <a:stretch/>
        </p:blipFill>
        <p:spPr bwMode="auto">
          <a:xfrm>
            <a:off x="9491663" y="1143000"/>
            <a:ext cx="2024062" cy="1585913"/>
          </a:xfrm>
          <a:prstGeom prst="rect">
            <a:avLst/>
          </a:prstGeom>
          <a:noFill/>
          <a:ln w="38100">
            <a:solidFill>
              <a:schemeClr val="accent3">
                <a:lumMod val="75000"/>
              </a:schemeClr>
            </a:solidFill>
          </a:ln>
        </p:spPr>
      </p:pic>
      <p:sp>
        <p:nvSpPr>
          <p:cNvPr id="50181" name="ZoneTexte 5">
            <a:extLst>
              <a:ext uri="{FF2B5EF4-FFF2-40B4-BE49-F238E27FC236}">
                <a16:creationId xmlns:a16="http://schemas.microsoft.com/office/drawing/2014/main" id="{A0EE994F-CA6A-0EDD-1A9A-D8C0DC708610}"/>
              </a:ext>
            </a:extLst>
          </p:cNvPr>
          <p:cNvSpPr txBox="1">
            <a:spLocks noChangeArrowheads="1"/>
          </p:cNvSpPr>
          <p:nvPr/>
        </p:nvSpPr>
        <p:spPr bwMode="auto">
          <a:xfrm>
            <a:off x="9344025" y="2886075"/>
            <a:ext cx="23717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fr-FR" altLang="en-US" sz="1100">
                <a:solidFill>
                  <a:schemeClr val="tx1"/>
                </a:solidFill>
                <a:latin typeface="Arial" panose="020B0604020202020204" pitchFamily="34" charset="0"/>
              </a:rPr>
              <a:t>Résine avec remontées en plinthes</a:t>
            </a:r>
          </a:p>
          <a:p>
            <a:pPr algn="ctr" eaLnBrk="1" hangingPunct="1">
              <a:spcBef>
                <a:spcPct val="0"/>
              </a:spcBef>
              <a:buClrTx/>
              <a:buFontTx/>
              <a:buNone/>
            </a:pPr>
            <a:r>
              <a:rPr lang="fr-FR" altLang="en-US" sz="1100">
                <a:solidFill>
                  <a:schemeClr val="tx1"/>
                </a:solidFill>
                <a:latin typeface="Arial" panose="020B0604020202020204" pitchFamily="34" charset="0"/>
              </a:rPr>
              <a:t>Pentes avec caniveau</a:t>
            </a:r>
          </a:p>
        </p:txBody>
      </p:sp>
      <p:pic>
        <p:nvPicPr>
          <p:cNvPr id="50182" name="Image 21">
            <a:extLst>
              <a:ext uri="{FF2B5EF4-FFF2-40B4-BE49-F238E27FC236}">
                <a16:creationId xmlns:a16="http://schemas.microsoft.com/office/drawing/2014/main" id="{76354959-A4B1-CB4D-9072-C2B1C5A120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93250" y="3586163"/>
            <a:ext cx="2008188" cy="1614487"/>
          </a:xfrm>
          <a:prstGeom prst="rect">
            <a:avLst/>
          </a:prstGeom>
          <a:noFill/>
          <a:ln w="4445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50183" name="ZoneTexte 7">
            <a:extLst>
              <a:ext uri="{FF2B5EF4-FFF2-40B4-BE49-F238E27FC236}">
                <a16:creationId xmlns:a16="http://schemas.microsoft.com/office/drawing/2014/main" id="{0DAFC17B-B34E-BF20-C6A5-3B613CF4C73B}"/>
              </a:ext>
            </a:extLst>
          </p:cNvPr>
          <p:cNvSpPr txBox="1">
            <a:spLocks noChangeArrowheads="1"/>
          </p:cNvSpPr>
          <p:nvPr/>
        </p:nvSpPr>
        <p:spPr bwMode="auto">
          <a:xfrm>
            <a:off x="9486900" y="5384800"/>
            <a:ext cx="21288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fr-FR" altLang="en-US" sz="1200">
                <a:solidFill>
                  <a:schemeClr val="tx1"/>
                </a:solidFill>
                <a:latin typeface="Arial" panose="020B0604020202020204" pitchFamily="34" charset="0"/>
              </a:rPr>
              <a:t>« Ecaillement » de la résine,</a:t>
            </a:r>
          </a:p>
          <a:p>
            <a:pPr algn="ctr" eaLnBrk="1" hangingPunct="1">
              <a:spcBef>
                <a:spcPct val="0"/>
              </a:spcBef>
              <a:buClrTx/>
              <a:buFontTx/>
              <a:buNone/>
            </a:pPr>
            <a:r>
              <a:rPr lang="fr-FR" altLang="en-US" sz="1200">
                <a:solidFill>
                  <a:schemeClr val="tx1"/>
                </a:solidFill>
                <a:latin typeface="Arial" panose="020B0604020202020204" pitchFamily="34" charset="0"/>
              </a:rPr>
              <a:t>Risque de rétention et contamination produit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u contenu 2">
            <a:extLst>
              <a:ext uri="{FF2B5EF4-FFF2-40B4-BE49-F238E27FC236}">
                <a16:creationId xmlns:a16="http://schemas.microsoft.com/office/drawing/2014/main" id="{A564A13A-91CE-26F5-918E-166E1FC8B784}"/>
              </a:ext>
            </a:extLst>
          </p:cNvPr>
          <p:cNvSpPr>
            <a:spLocks noGrp="1"/>
          </p:cNvSpPr>
          <p:nvPr>
            <p:ph idx="1"/>
          </p:nvPr>
        </p:nvSpPr>
        <p:spPr>
          <a:xfrm>
            <a:off x="182563" y="979488"/>
            <a:ext cx="6400800" cy="5446712"/>
          </a:xfrm>
        </p:spPr>
        <p:txBody>
          <a:bodyPr rtlCol="0">
            <a:normAutofit fontScale="92500" lnSpcReduction="10000"/>
          </a:bodyPr>
          <a:lstStyle/>
          <a:p>
            <a:pPr eaLnBrk="1" fontAlgn="auto" hangingPunct="1">
              <a:spcAft>
                <a:spcPts val="0"/>
              </a:spcAft>
              <a:buFont typeface="Arial" panose="020B0604020202020204" pitchFamily="34" charset="0"/>
              <a:buNone/>
              <a:defRPr/>
            </a:pPr>
            <a:endParaRPr lang="fr-FR" altLang="en-US" dirty="0">
              <a:solidFill>
                <a:schemeClr val="tx1">
                  <a:lumMod val="75000"/>
                  <a:lumOff val="25000"/>
                </a:schemeClr>
              </a:solidFill>
            </a:endParaRPr>
          </a:p>
          <a:p>
            <a:pPr algn="just" eaLnBrk="1" fontAlgn="auto" hangingPunct="1">
              <a:spcAft>
                <a:spcPts val="0"/>
              </a:spcAft>
              <a:buFont typeface="Wingdings" panose="05000000000000000000" pitchFamily="2" charset="2"/>
              <a:buChar char="v"/>
              <a:defRPr/>
            </a:pPr>
            <a:r>
              <a:rPr lang="fr-FR" altLang="en-US" sz="2400" b="1" dirty="0">
                <a:solidFill>
                  <a:schemeClr val="tx1">
                    <a:lumMod val="75000"/>
                    <a:lumOff val="25000"/>
                  </a:schemeClr>
                </a:solidFill>
              </a:rPr>
              <a:t>Les locaux temporaires ou mobiles ainsi que les distributeurs automatiques doivent être placés, conçus, construits et comporter des aménagements appropriés, de dimensions suffisante  au égard des différentes denrées alimentaires manipulées. Ils doivent être nettoyés et entretenus de manière à éviter toute contamination des denrées alimentaires, en particulier, par des animaux, des parasites, des ravageurs et des organismes nuisibles. </a:t>
            </a:r>
          </a:p>
          <a:p>
            <a:pPr algn="just" eaLnBrk="1" fontAlgn="auto" hangingPunct="1">
              <a:spcAft>
                <a:spcPts val="0"/>
              </a:spcAft>
              <a:buFont typeface="Wingdings" panose="05000000000000000000" pitchFamily="2" charset="2"/>
              <a:buChar char="v"/>
              <a:defRPr/>
            </a:pPr>
            <a:r>
              <a:rPr lang="fr-FR" altLang="en-US" sz="2400" b="1" dirty="0">
                <a:solidFill>
                  <a:schemeClr val="tx1">
                    <a:lumMod val="75000"/>
                    <a:lumOff val="25000"/>
                  </a:schemeClr>
                </a:solidFill>
              </a:rPr>
              <a:t>Tout danger en matière d'hygiène  lié à de telles installations doit être maîtrisé pour garantir la sécurité et la salubrité des denrées alimentaires. </a:t>
            </a:r>
          </a:p>
          <a:p>
            <a:pPr eaLnBrk="1" fontAlgn="auto" hangingPunct="1">
              <a:spcAft>
                <a:spcPts val="0"/>
              </a:spcAft>
              <a:buFont typeface="Wingdings 3" charset="2"/>
              <a:buChar char=""/>
              <a:defRPr/>
            </a:pPr>
            <a:endParaRPr lang="fr-FR" altLang="en-US" dirty="0">
              <a:solidFill>
                <a:schemeClr val="tx1">
                  <a:lumMod val="75000"/>
                  <a:lumOff val="25000"/>
                </a:schemeClr>
              </a:solidFill>
            </a:endParaRPr>
          </a:p>
        </p:txBody>
      </p:sp>
      <p:sp>
        <p:nvSpPr>
          <p:cNvPr id="51203" name="ZoneTexte 2">
            <a:extLst>
              <a:ext uri="{FF2B5EF4-FFF2-40B4-BE49-F238E27FC236}">
                <a16:creationId xmlns:a16="http://schemas.microsoft.com/office/drawing/2014/main" id="{F638EF5D-81E9-095F-4E14-7E176A372485}"/>
              </a:ext>
            </a:extLst>
          </p:cNvPr>
          <p:cNvSpPr txBox="1">
            <a:spLocks noChangeArrowheads="1"/>
          </p:cNvSpPr>
          <p:nvPr/>
        </p:nvSpPr>
        <p:spPr bwMode="auto">
          <a:xfrm>
            <a:off x="3435350" y="222250"/>
            <a:ext cx="5765800" cy="9842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fr-FR" altLang="en-US" sz="2000" b="1">
                <a:solidFill>
                  <a:schemeClr val="tx1"/>
                </a:solidFill>
                <a:latin typeface="Arial" panose="020B0604020202020204" pitchFamily="34" charset="0"/>
              </a:rPr>
              <a:t>Des locaux temporaires ou mobiles et distributeurs automatiques (Articles 21 et 22):</a:t>
            </a:r>
          </a:p>
          <a:p>
            <a:pPr eaLnBrk="1" hangingPunct="1">
              <a:spcBef>
                <a:spcPct val="0"/>
              </a:spcBef>
              <a:buClrTx/>
              <a:buFontTx/>
              <a:buNone/>
            </a:pPr>
            <a:endParaRPr lang="fr-FR" altLang="en-US">
              <a:solidFill>
                <a:schemeClr val="tx1"/>
              </a:solidFill>
              <a:latin typeface="Arial" panose="020B0604020202020204" pitchFamily="34" charset="0"/>
            </a:endParaRPr>
          </a:p>
        </p:txBody>
      </p:sp>
      <p:sp>
        <p:nvSpPr>
          <p:cNvPr id="28676" name="ZoneTexte 3">
            <a:extLst>
              <a:ext uri="{FF2B5EF4-FFF2-40B4-BE49-F238E27FC236}">
                <a16:creationId xmlns:a16="http://schemas.microsoft.com/office/drawing/2014/main" id="{FAB4195C-AFE1-FAEF-2204-5889A2A381EE}"/>
              </a:ext>
            </a:extLst>
          </p:cNvPr>
          <p:cNvSpPr txBox="1">
            <a:spLocks noChangeArrowheads="1"/>
          </p:cNvSpPr>
          <p:nvPr/>
        </p:nvSpPr>
        <p:spPr bwMode="auto">
          <a:xfrm>
            <a:off x="6932613" y="1481138"/>
            <a:ext cx="4689475" cy="2584450"/>
          </a:xfrm>
          <a:prstGeom prst="rect">
            <a:avLst/>
          </a:prstGeom>
          <a:solidFill>
            <a:schemeClr val="accent4">
              <a:lumMod val="20000"/>
              <a:lumOff val="80000"/>
            </a:schemeClr>
          </a:solidFill>
          <a:ln w="9525">
            <a:noFill/>
            <a:miter lim="800000"/>
            <a:headEnd/>
            <a:tailEnd/>
          </a:ln>
        </p:spPr>
        <p:txBody>
          <a:bodyPr>
            <a:spAutoFit/>
          </a:bodyPr>
          <a:lstStyle/>
          <a:p>
            <a:pPr algn="ctr" eaLnBrk="1" hangingPunct="1">
              <a:defRPr/>
            </a:pPr>
            <a:r>
              <a:rPr lang="fr-FR" b="1" dirty="0"/>
              <a:t>Définition: activité temporaires ou mobiles:</a:t>
            </a:r>
          </a:p>
          <a:p>
            <a:pPr algn="just" eaLnBrk="1" hangingPunct="1">
              <a:defRPr/>
            </a:pPr>
            <a:r>
              <a:rPr lang="fr-FR" dirty="0"/>
              <a:t>Activités commerciales </a:t>
            </a:r>
            <a:r>
              <a:rPr lang="fr-FR" dirty="0">
                <a:solidFill>
                  <a:srgbClr val="FF0000"/>
                </a:solidFill>
              </a:rPr>
              <a:t>non sédentaires</a:t>
            </a:r>
            <a:r>
              <a:rPr lang="fr-FR" dirty="0"/>
              <a:t>, qui  s'exercent en étal ou de manière ambulante sur les marchés, les  foires ou tout autre espace aménagé à cet effet ainsi qu'aux distributeurs automatiques et ce, conformément à la réglementation en vigueur.</a:t>
            </a:r>
          </a:p>
        </p:txBody>
      </p:sp>
      <p:pic>
        <p:nvPicPr>
          <p:cNvPr id="51205" name="Picture 11" descr="C:\Users\n_seddi\Desktop\distributeur.jpg">
            <a:extLst>
              <a:ext uri="{FF2B5EF4-FFF2-40B4-BE49-F238E27FC236}">
                <a16:creationId xmlns:a16="http://schemas.microsoft.com/office/drawing/2014/main" id="{9FAFB67A-0D1A-5935-AA3D-5FD83A724A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1513" y="3957638"/>
            <a:ext cx="1724025" cy="230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re 3">
            <a:extLst>
              <a:ext uri="{FF2B5EF4-FFF2-40B4-BE49-F238E27FC236}">
                <a16:creationId xmlns:a16="http://schemas.microsoft.com/office/drawing/2014/main" id="{9C86D896-59CB-3E17-2B1B-0B449C7468C8}"/>
              </a:ext>
            </a:extLst>
          </p:cNvPr>
          <p:cNvSpPr>
            <a:spLocks noGrp="1"/>
          </p:cNvSpPr>
          <p:nvPr>
            <p:ph type="title"/>
          </p:nvPr>
        </p:nvSpPr>
        <p:spPr>
          <a:xfrm>
            <a:off x="1800225" y="185738"/>
            <a:ext cx="7972425" cy="484187"/>
          </a:xfrm>
          <a:solidFill>
            <a:srgbClr val="FFFF00"/>
          </a:solidFill>
        </p:spPr>
        <p:txBody>
          <a:bodyPr/>
          <a:lstStyle/>
          <a:p>
            <a:pPr algn="ctr" eaLnBrk="1" hangingPunct="1"/>
            <a:r>
              <a:rPr lang="fr-FR" altLang="en-US" sz="2000" b="1" u="sng">
                <a:latin typeface="Arial" panose="020B0604020202020204" pitchFamily="34" charset="0"/>
                <a:cs typeface="Arial" panose="020B0604020202020204" pitchFamily="34" charset="0"/>
              </a:rPr>
              <a:t>Equipements,  matériels et  ustensiles (Articles 23 et 24)</a:t>
            </a:r>
            <a:r>
              <a:rPr lang="fr-FR" altLang="en-US" sz="2000" b="1">
                <a:latin typeface="Arial" panose="020B0604020202020204" pitchFamily="34" charset="0"/>
                <a:cs typeface="Arial" panose="020B0604020202020204" pitchFamily="34" charset="0"/>
              </a:rPr>
              <a:t>:</a:t>
            </a:r>
            <a:endParaRPr lang="fr-FR" altLang="en-US" sz="2000">
              <a:latin typeface="Arial" panose="020B0604020202020204" pitchFamily="34" charset="0"/>
              <a:cs typeface="Arial" panose="020B0604020202020204" pitchFamily="34" charset="0"/>
            </a:endParaRPr>
          </a:p>
        </p:txBody>
      </p:sp>
      <p:sp>
        <p:nvSpPr>
          <p:cNvPr id="29698" name="Espace réservé du contenu 2">
            <a:extLst>
              <a:ext uri="{FF2B5EF4-FFF2-40B4-BE49-F238E27FC236}">
                <a16:creationId xmlns:a16="http://schemas.microsoft.com/office/drawing/2014/main" id="{860F3775-5059-1B56-F730-3C56191FF782}"/>
              </a:ext>
            </a:extLst>
          </p:cNvPr>
          <p:cNvSpPr>
            <a:spLocks noGrp="1"/>
          </p:cNvSpPr>
          <p:nvPr>
            <p:ph idx="1"/>
          </p:nvPr>
        </p:nvSpPr>
        <p:spPr>
          <a:xfrm>
            <a:off x="168275" y="866775"/>
            <a:ext cx="5605463" cy="4792663"/>
          </a:xfrm>
          <a:solidFill>
            <a:schemeClr val="accent1">
              <a:lumMod val="20000"/>
              <a:lumOff val="80000"/>
            </a:schemeClr>
          </a:solidFill>
        </p:spPr>
        <p:txBody>
          <a:bodyPr rtlCol="0">
            <a:normAutofit fontScale="92500" lnSpcReduction="20000"/>
          </a:bodyPr>
          <a:lstStyle/>
          <a:p>
            <a:pPr algn="just" eaLnBrk="1" fontAlgn="auto" hangingPunct="1">
              <a:spcAft>
                <a:spcPts val="0"/>
              </a:spcAft>
              <a:buFont typeface="Arial" panose="020B0604020202020204" pitchFamily="34" charset="0"/>
              <a:buNone/>
              <a:defRPr/>
            </a:pPr>
            <a:r>
              <a:rPr lang="fr-FR" sz="2000" b="1" dirty="0">
                <a:solidFill>
                  <a:srgbClr val="FF0000"/>
                </a:solidFill>
              </a:rPr>
              <a:t>Les équipements, tous matériels et ustensiles susceptibles d’être mis en contact avec les denrées alimentaires doivent:</a:t>
            </a:r>
          </a:p>
          <a:p>
            <a:pPr eaLnBrk="1" fontAlgn="auto" hangingPunct="1">
              <a:spcAft>
                <a:spcPts val="0"/>
              </a:spcAft>
              <a:buFont typeface="Arial" panose="020B0604020202020204" pitchFamily="34" charset="0"/>
              <a:buNone/>
              <a:defRPr/>
            </a:pPr>
            <a:endParaRPr lang="fr-FR" sz="2000" b="1" dirty="0">
              <a:solidFill>
                <a:schemeClr val="tx1">
                  <a:lumMod val="75000"/>
                  <a:lumOff val="25000"/>
                </a:schemeClr>
              </a:solidFill>
            </a:endParaRPr>
          </a:p>
          <a:p>
            <a:pPr algn="just" eaLnBrk="1" fontAlgn="auto" hangingPunct="1">
              <a:spcAft>
                <a:spcPts val="0"/>
              </a:spcAft>
              <a:buFont typeface="Wingdings" pitchFamily="2" charset="2"/>
              <a:buChar char="Ø"/>
              <a:defRPr/>
            </a:pPr>
            <a:r>
              <a:rPr lang="fr-FR" sz="2000" dirty="0">
                <a:solidFill>
                  <a:schemeClr val="tx1">
                    <a:lumMod val="75000"/>
                    <a:lumOff val="25000"/>
                  </a:schemeClr>
                </a:solidFill>
              </a:rPr>
              <a:t>présenter un </a:t>
            </a:r>
            <a:r>
              <a:rPr lang="fr-FR" sz="2000" u="sng" dirty="0">
                <a:solidFill>
                  <a:schemeClr val="tx1">
                    <a:lumMod val="75000"/>
                    <a:lumOff val="25000"/>
                  </a:schemeClr>
                </a:solidFill>
              </a:rPr>
              <a:t>aspect et une forme adéquate et être installés de façon à faciliter l’entretien, le nettoyage  et la désinfection</a:t>
            </a:r>
            <a:r>
              <a:rPr lang="fr-FR" sz="2000" dirty="0">
                <a:solidFill>
                  <a:schemeClr val="tx1">
                    <a:lumMod val="75000"/>
                    <a:lumOff val="25000"/>
                  </a:schemeClr>
                </a:solidFill>
              </a:rPr>
              <a:t> ;</a:t>
            </a:r>
          </a:p>
          <a:p>
            <a:pPr algn="just" eaLnBrk="1" fontAlgn="auto" hangingPunct="1">
              <a:spcAft>
                <a:spcPts val="0"/>
              </a:spcAft>
              <a:buFont typeface="Wingdings" pitchFamily="2" charset="2"/>
              <a:buChar char="Ø"/>
              <a:defRPr/>
            </a:pPr>
            <a:r>
              <a:rPr lang="fr-FR" sz="2000" dirty="0">
                <a:solidFill>
                  <a:schemeClr val="tx1">
                    <a:lumMod val="75000"/>
                    <a:lumOff val="25000"/>
                  </a:schemeClr>
                </a:solidFill>
              </a:rPr>
              <a:t>avoir des surfaces en contact avec les </a:t>
            </a:r>
            <a:r>
              <a:rPr lang="fr-FR" sz="2000" u="sng" dirty="0">
                <a:solidFill>
                  <a:schemeClr val="tx1">
                    <a:lumMod val="75000"/>
                    <a:lumOff val="25000"/>
                  </a:schemeClr>
                </a:solidFill>
              </a:rPr>
              <a:t>denrées alimentaires parfaitement lisses, non toxiques, non corrosives et résistantes aux opérations répétées d’entretien et de nettoyage</a:t>
            </a:r>
            <a:r>
              <a:rPr lang="fr-FR" sz="2000" dirty="0">
                <a:solidFill>
                  <a:schemeClr val="tx1">
                    <a:lumMod val="75000"/>
                    <a:lumOff val="25000"/>
                  </a:schemeClr>
                </a:solidFill>
              </a:rPr>
              <a:t> ;</a:t>
            </a:r>
          </a:p>
          <a:p>
            <a:pPr algn="just" eaLnBrk="1" fontAlgn="auto" hangingPunct="1">
              <a:spcAft>
                <a:spcPts val="0"/>
              </a:spcAft>
              <a:buFont typeface="Wingdings" pitchFamily="2" charset="2"/>
              <a:buChar char="Ø"/>
              <a:defRPr/>
            </a:pPr>
            <a:r>
              <a:rPr lang="fr-FR" sz="2000" dirty="0">
                <a:solidFill>
                  <a:schemeClr val="tx1">
                    <a:lumMod val="75000"/>
                    <a:lumOff val="25000"/>
                  </a:schemeClr>
                </a:solidFill>
              </a:rPr>
              <a:t>être construits avec des matériaux n’ayant </a:t>
            </a:r>
            <a:r>
              <a:rPr lang="fr-FR" sz="2000" u="sng" dirty="0">
                <a:solidFill>
                  <a:schemeClr val="tx1">
                    <a:lumMod val="75000"/>
                    <a:lumOff val="25000"/>
                  </a:schemeClr>
                </a:solidFill>
              </a:rPr>
              <a:t>aucun effet toxique sur la denrée alimentaire, conformément à la réglementation en vigueur</a:t>
            </a:r>
            <a:r>
              <a:rPr lang="fr-FR" sz="2000" dirty="0">
                <a:solidFill>
                  <a:schemeClr val="tx1">
                    <a:lumMod val="75000"/>
                    <a:lumOff val="25000"/>
                  </a:schemeClr>
                </a:solidFill>
              </a:rPr>
              <a:t>. </a:t>
            </a:r>
          </a:p>
          <a:p>
            <a:pPr eaLnBrk="1" fontAlgn="auto" hangingPunct="1">
              <a:spcAft>
                <a:spcPts val="0"/>
              </a:spcAft>
              <a:buFont typeface="Arial" panose="020B0604020202020204" pitchFamily="34" charset="0"/>
              <a:buNone/>
              <a:defRPr/>
            </a:pPr>
            <a:endParaRPr lang="fr-FR" dirty="0">
              <a:solidFill>
                <a:schemeClr val="tx1">
                  <a:lumMod val="75000"/>
                  <a:lumOff val="25000"/>
                </a:schemeClr>
              </a:solidFill>
            </a:endParaRPr>
          </a:p>
        </p:txBody>
      </p:sp>
      <p:sp>
        <p:nvSpPr>
          <p:cNvPr id="5" name="ZoneTexte 4">
            <a:extLst>
              <a:ext uri="{FF2B5EF4-FFF2-40B4-BE49-F238E27FC236}">
                <a16:creationId xmlns:a16="http://schemas.microsoft.com/office/drawing/2014/main" id="{A430AF8C-C647-FB05-2BEB-AB2B41D6F361}"/>
              </a:ext>
            </a:extLst>
          </p:cNvPr>
          <p:cNvSpPr txBox="1"/>
          <p:nvPr/>
        </p:nvSpPr>
        <p:spPr>
          <a:xfrm>
            <a:off x="6261100" y="823913"/>
            <a:ext cx="5407025" cy="5729287"/>
          </a:xfrm>
          <a:prstGeom prst="rect">
            <a:avLst/>
          </a:prstGeom>
          <a:solidFill>
            <a:schemeClr val="accent4">
              <a:lumMod val="20000"/>
              <a:lumOff val="80000"/>
            </a:schemeClr>
          </a:solidFill>
        </p:spPr>
        <p:txBody>
          <a:bodyPr>
            <a:spAutoFit/>
          </a:bodyPr>
          <a:lstStyle/>
          <a:p>
            <a:pPr algn="just" eaLnBrk="1" hangingPunct="1">
              <a:defRPr/>
            </a:pPr>
            <a:r>
              <a:rPr lang="fr-FR" sz="2000" b="1" dirty="0">
                <a:solidFill>
                  <a:srgbClr val="FF0000"/>
                </a:solidFill>
                <a:latin typeface="+mn-lt"/>
              </a:rPr>
              <a:t>Les équipements et matériels frigorifiques (conservation par réfrigération, congélation, surgélation)</a:t>
            </a:r>
            <a:r>
              <a:rPr lang="fr-FR" sz="2000" b="1" dirty="0">
                <a:solidFill>
                  <a:srgbClr val="FF0000"/>
                </a:solidFill>
              </a:rPr>
              <a:t> </a:t>
            </a:r>
            <a:r>
              <a:rPr lang="fr-FR" sz="2000" b="1" dirty="0">
                <a:solidFill>
                  <a:srgbClr val="FF0000"/>
                </a:solidFill>
                <a:latin typeface="+mn-lt"/>
              </a:rPr>
              <a:t>doivent  :</a:t>
            </a:r>
          </a:p>
          <a:p>
            <a:pPr algn="just" eaLnBrk="1" hangingPunct="1">
              <a:defRPr/>
            </a:pPr>
            <a:endParaRPr lang="fr-FR" sz="800" dirty="0">
              <a:latin typeface="+mn-lt"/>
            </a:endParaRPr>
          </a:p>
          <a:p>
            <a:pPr algn="just" eaLnBrk="1" hangingPunct="1">
              <a:buFont typeface="Wingdings" pitchFamily="2" charset="2"/>
              <a:buChar char="Ø"/>
              <a:defRPr/>
            </a:pPr>
            <a:r>
              <a:rPr lang="fr-FR" sz="2000" dirty="0">
                <a:latin typeface="+mn-lt"/>
              </a:rPr>
              <a:t>être fabriqués en matériaux imperméables, imputrescibles, résistants aux chocs, n’altérant pas les denrées alimentaires en contact et faciles à nettoyer et à désinfecter ;</a:t>
            </a:r>
          </a:p>
          <a:p>
            <a:pPr algn="just" eaLnBrk="1" hangingPunct="1">
              <a:defRPr/>
            </a:pPr>
            <a:endParaRPr lang="fr-FR" sz="800" dirty="0">
              <a:latin typeface="+mn-lt"/>
            </a:endParaRPr>
          </a:p>
          <a:p>
            <a:pPr algn="just" eaLnBrk="1" hangingPunct="1">
              <a:buFont typeface="Wingdings" pitchFamily="2" charset="2"/>
              <a:buChar char="Ø"/>
              <a:defRPr/>
            </a:pPr>
            <a:r>
              <a:rPr lang="fr-FR" sz="2000" dirty="0">
                <a:latin typeface="+mn-lt"/>
              </a:rPr>
              <a:t>être aménagés pour faciliter un stockage rationnel des denrées alimentaires, permettant une circulation intérieure de l’air et une répartition uniforme de la température ambiante entre toutes les différentes composantes des denrées alimentaires stockées;</a:t>
            </a:r>
          </a:p>
          <a:p>
            <a:pPr algn="just" eaLnBrk="1" hangingPunct="1">
              <a:defRPr/>
            </a:pPr>
            <a:endParaRPr lang="fr-FR" sz="800" dirty="0">
              <a:latin typeface="+mn-lt"/>
            </a:endParaRPr>
          </a:p>
          <a:p>
            <a:pPr algn="just" eaLnBrk="1" hangingPunct="1">
              <a:buFont typeface="Wingdings" pitchFamily="2" charset="2"/>
              <a:buChar char="Ø"/>
              <a:defRPr/>
            </a:pPr>
            <a:r>
              <a:rPr lang="fr-FR" sz="2000" dirty="0">
                <a:latin typeface="+mn-lt"/>
              </a:rPr>
              <a:t>être munis d'un système d'enregistrement de la température placé de façon à pouvoir être consulté facilement. </a:t>
            </a:r>
            <a:r>
              <a:rPr lang="fr-FR" sz="2000" dirty="0">
                <a:latin typeface="Calibri (Corps)"/>
              </a:rPr>
              <a:t> </a:t>
            </a:r>
          </a:p>
          <a:p>
            <a:pPr eaLnBrk="1" hangingPunct="1">
              <a:defRPr/>
            </a:pPr>
            <a:endParaRPr lang="fr-F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re 3">
            <a:extLst>
              <a:ext uri="{FF2B5EF4-FFF2-40B4-BE49-F238E27FC236}">
                <a16:creationId xmlns:a16="http://schemas.microsoft.com/office/drawing/2014/main" id="{4C37683C-118B-C9E5-4632-9F45CF6DEB97}"/>
              </a:ext>
            </a:extLst>
          </p:cNvPr>
          <p:cNvSpPr>
            <a:spLocks noGrp="1"/>
          </p:cNvSpPr>
          <p:nvPr>
            <p:ph type="title"/>
          </p:nvPr>
        </p:nvSpPr>
        <p:spPr>
          <a:xfrm>
            <a:off x="3109913" y="322263"/>
            <a:ext cx="5976937" cy="666750"/>
          </a:xfrm>
          <a:solidFill>
            <a:srgbClr val="FFFF00"/>
          </a:solidFill>
        </p:spPr>
        <p:txBody>
          <a:bodyPr/>
          <a:lstStyle/>
          <a:p>
            <a:pPr eaLnBrk="1" hangingPunct="1"/>
            <a:r>
              <a:rPr lang="fr-FR" altLang="en-US" sz="2400" b="1" u="sng">
                <a:latin typeface="Arial" panose="020B0604020202020204" pitchFamily="34" charset="0"/>
                <a:cs typeface="Arial" panose="020B0604020202020204" pitchFamily="34" charset="0"/>
              </a:rPr>
              <a:t>Alimentation  en eau (Articles 25  à  29)</a:t>
            </a:r>
            <a:r>
              <a:rPr lang="fr-FR" altLang="en-US" sz="2400" b="1">
                <a:latin typeface="Arial" panose="020B0604020202020204" pitchFamily="34" charset="0"/>
                <a:cs typeface="Arial" panose="020B0604020202020204" pitchFamily="34" charset="0"/>
              </a:rPr>
              <a:t>:</a:t>
            </a:r>
            <a:endParaRPr lang="fr-FR" altLang="en-US" sz="2400">
              <a:latin typeface="Arial" panose="020B0604020202020204" pitchFamily="34" charset="0"/>
              <a:cs typeface="Arial" panose="020B0604020202020204" pitchFamily="34" charset="0"/>
            </a:endParaRPr>
          </a:p>
        </p:txBody>
      </p:sp>
      <p:sp>
        <p:nvSpPr>
          <p:cNvPr id="31746" name="Espace réservé du contenu 2">
            <a:extLst>
              <a:ext uri="{FF2B5EF4-FFF2-40B4-BE49-F238E27FC236}">
                <a16:creationId xmlns:a16="http://schemas.microsoft.com/office/drawing/2014/main" id="{5DFC7F78-476D-0C7B-0D70-25C5D884577F}"/>
              </a:ext>
            </a:extLst>
          </p:cNvPr>
          <p:cNvSpPr>
            <a:spLocks noGrp="1"/>
          </p:cNvSpPr>
          <p:nvPr>
            <p:ph idx="1"/>
          </p:nvPr>
        </p:nvSpPr>
        <p:spPr>
          <a:xfrm>
            <a:off x="304800" y="1096963"/>
            <a:ext cx="11477625" cy="5467350"/>
          </a:xfrm>
        </p:spPr>
        <p:txBody>
          <a:bodyPr rtlCol="0">
            <a:normAutofit fontScale="92500" lnSpcReduction="10000"/>
          </a:bodyPr>
          <a:lstStyle/>
          <a:p>
            <a:pPr algn="just" eaLnBrk="1" fontAlgn="auto" hangingPunct="1">
              <a:spcAft>
                <a:spcPts val="0"/>
              </a:spcAft>
              <a:buFont typeface="Wingdings" panose="05000000000000000000" pitchFamily="2" charset="2"/>
              <a:buChar char="Ø"/>
              <a:defRPr/>
            </a:pPr>
            <a:r>
              <a:rPr lang="fr-FR" altLang="en-US" sz="2000">
                <a:solidFill>
                  <a:schemeClr val="tx1">
                    <a:lumMod val="75000"/>
                    <a:lumOff val="25000"/>
                  </a:schemeClr>
                </a:solidFill>
              </a:rPr>
              <a:t>L’établissement doit disposer, de </a:t>
            </a:r>
            <a:r>
              <a:rPr lang="fr-FR" altLang="en-US" sz="2000">
                <a:solidFill>
                  <a:srgbClr val="FF0000"/>
                </a:solidFill>
              </a:rPr>
              <a:t>quantités suffisantes d’eau potable</a:t>
            </a:r>
            <a:r>
              <a:rPr lang="fr-FR" altLang="en-US" sz="2000">
                <a:solidFill>
                  <a:schemeClr val="tx1">
                    <a:lumMod val="75000"/>
                    <a:lumOff val="25000"/>
                  </a:schemeClr>
                </a:solidFill>
              </a:rPr>
              <a:t>. L'emploi d'eau potable est imposé pour tous les usages où il y a possibilité de contamination des denrées alimentaires, notamment, pour la  manipulation et leur transformation des denrées;</a:t>
            </a:r>
          </a:p>
          <a:p>
            <a:pPr algn="just" eaLnBrk="1" fontAlgn="auto" hangingPunct="1">
              <a:spcAft>
                <a:spcPts val="0"/>
              </a:spcAft>
              <a:buFont typeface="Wingdings" panose="05000000000000000000" pitchFamily="2" charset="2"/>
              <a:buChar char="Ø"/>
              <a:defRPr/>
            </a:pPr>
            <a:r>
              <a:rPr lang="fr-FR" altLang="en-US" sz="2000">
                <a:solidFill>
                  <a:schemeClr val="tx1">
                    <a:lumMod val="75000"/>
                    <a:lumOff val="25000"/>
                  </a:schemeClr>
                </a:solidFill>
              </a:rPr>
              <a:t>La glace entrant en contact avec les denrées alimentaires doit être fabriquée à partir d’eau potable, manipulée et stockée dans des conditions prévenant toute contamination</a:t>
            </a:r>
            <a:r>
              <a:rPr lang="fr-FR" altLang="en-US" sz="2000" b="1">
                <a:solidFill>
                  <a:schemeClr val="tx1">
                    <a:lumMod val="75000"/>
                    <a:lumOff val="25000"/>
                  </a:schemeClr>
                </a:solidFill>
              </a:rPr>
              <a:t>;</a:t>
            </a:r>
          </a:p>
          <a:p>
            <a:pPr algn="just" eaLnBrk="1" fontAlgn="auto" hangingPunct="1">
              <a:spcAft>
                <a:spcPts val="0"/>
              </a:spcAft>
              <a:buFont typeface="Wingdings" panose="05000000000000000000" pitchFamily="2" charset="2"/>
              <a:buChar char="Ø"/>
              <a:defRPr/>
            </a:pPr>
            <a:r>
              <a:rPr lang="fr-FR" altLang="en-US" sz="2000">
                <a:solidFill>
                  <a:schemeClr val="tx1">
                    <a:lumMod val="75000"/>
                    <a:lumOff val="25000"/>
                  </a:schemeClr>
                </a:solidFill>
              </a:rPr>
              <a:t>La vapeur utilisée directement en contact avec les denrées alimentaires ou avec  les surfaces de travail des denrées alimentaires,  ne doit contenir aucune substance présentant un danger pour la santé ou susceptible de les contaminer;</a:t>
            </a:r>
          </a:p>
          <a:p>
            <a:pPr algn="just" eaLnBrk="1" fontAlgn="auto" hangingPunct="1">
              <a:spcAft>
                <a:spcPts val="0"/>
              </a:spcAft>
              <a:buFont typeface="Wingdings" panose="05000000000000000000" pitchFamily="2" charset="2"/>
              <a:buChar char="Ø"/>
              <a:defRPr/>
            </a:pPr>
            <a:r>
              <a:rPr lang="fr-FR" altLang="en-US" sz="2000">
                <a:solidFill>
                  <a:schemeClr val="tx1">
                    <a:lumMod val="75000"/>
                    <a:lumOff val="25000"/>
                  </a:schemeClr>
                </a:solidFill>
              </a:rPr>
              <a:t>Lorsque le traitement thermique est appliqué à des denrées alimentaires contenues dans des récipients hermétiquement clos, l'eau utilisée pour le refroidissement de ceux-ci après le chauffage ne doit pas constituer une source de contaminations de ces denrées;</a:t>
            </a:r>
          </a:p>
          <a:p>
            <a:pPr eaLnBrk="1" fontAlgn="auto" hangingPunct="1">
              <a:spcAft>
                <a:spcPts val="0"/>
              </a:spcAft>
              <a:buFont typeface="Wingdings" panose="05000000000000000000" pitchFamily="2" charset="2"/>
              <a:buChar char="Ø"/>
              <a:defRPr/>
            </a:pPr>
            <a:r>
              <a:rPr lang="fr-FR" altLang="en-US" sz="2000">
                <a:solidFill>
                  <a:schemeClr val="tx1">
                    <a:lumMod val="75000"/>
                    <a:lumOff val="25000"/>
                  </a:schemeClr>
                </a:solidFill>
              </a:rPr>
              <a:t>L'eau  non potable peut être utilisée dans les établissements pour</a:t>
            </a:r>
            <a:r>
              <a:rPr lang="ar-SA" altLang="en-US" sz="2000">
                <a:solidFill>
                  <a:schemeClr val="tx1">
                    <a:lumMod val="75000"/>
                    <a:lumOff val="25000"/>
                  </a:schemeClr>
                </a:solidFill>
              </a:rPr>
              <a:t>  </a:t>
            </a:r>
            <a:r>
              <a:rPr lang="fr-FR" altLang="en-US" sz="2000">
                <a:solidFill>
                  <a:schemeClr val="tx1">
                    <a:lumMod val="75000"/>
                    <a:lumOff val="25000"/>
                  </a:schemeClr>
                </a:solidFill>
              </a:rPr>
              <a:t> la  production  de  la  vapeur, la   réfrigération,  la</a:t>
            </a:r>
            <a:r>
              <a:rPr lang="ar-SA" altLang="en-US" sz="2000">
                <a:solidFill>
                  <a:schemeClr val="tx1">
                    <a:lumMod val="75000"/>
                    <a:lumOff val="25000"/>
                  </a:schemeClr>
                </a:solidFill>
              </a:rPr>
              <a:t>  </a:t>
            </a:r>
            <a:r>
              <a:rPr lang="fr-FR" altLang="en-US" sz="2000">
                <a:solidFill>
                  <a:schemeClr val="tx1">
                    <a:lumMod val="75000"/>
                    <a:lumOff val="25000"/>
                  </a:schemeClr>
                </a:solidFill>
              </a:rPr>
              <a:t> lutte </a:t>
            </a:r>
            <a:r>
              <a:rPr lang="ar-SA" altLang="en-US" sz="2000">
                <a:solidFill>
                  <a:schemeClr val="tx1">
                    <a:lumMod val="75000"/>
                    <a:lumOff val="25000"/>
                  </a:schemeClr>
                </a:solidFill>
              </a:rPr>
              <a:t>  </a:t>
            </a:r>
            <a:r>
              <a:rPr lang="fr-FR" altLang="en-US" sz="2000">
                <a:solidFill>
                  <a:schemeClr val="tx1">
                    <a:lumMod val="75000"/>
                    <a:lumOff val="25000"/>
                  </a:schemeClr>
                </a:solidFill>
              </a:rPr>
              <a:t>contre l'incendie, le drainage, l’évacuation des déchets et des eaux résiduaires et à d'autres fins analogues,  sans toutefois entrer en  contact avec les denrées alimentaires;</a:t>
            </a:r>
          </a:p>
          <a:p>
            <a:pPr eaLnBrk="1" fontAlgn="auto" hangingPunct="1">
              <a:spcAft>
                <a:spcPts val="0"/>
              </a:spcAft>
              <a:buFont typeface="Wingdings" panose="05000000000000000000" pitchFamily="2" charset="2"/>
              <a:buChar char="Ø"/>
              <a:defRPr/>
            </a:pPr>
            <a:r>
              <a:rPr lang="fr-FR" altLang="en-US" sz="2000">
                <a:solidFill>
                  <a:schemeClr val="tx1">
                    <a:lumMod val="75000"/>
                    <a:lumOff val="25000"/>
                  </a:schemeClr>
                </a:solidFill>
              </a:rPr>
              <a:t> Les canalisations </a:t>
            </a:r>
            <a:r>
              <a:rPr lang="fr-FR" altLang="en-US" sz="2000">
                <a:solidFill>
                  <a:srgbClr val="FF0000"/>
                </a:solidFill>
              </a:rPr>
              <a:t>d’eau non potable </a:t>
            </a:r>
            <a:r>
              <a:rPr lang="fr-FR" altLang="en-US" sz="2000">
                <a:solidFill>
                  <a:schemeClr val="tx1">
                    <a:lumMod val="75000"/>
                    <a:lumOff val="25000"/>
                  </a:schemeClr>
                </a:solidFill>
              </a:rPr>
              <a:t>doivent être signalées et séparées et ne doivent pas être raccordées aux systèmes d’eau potable ni pouvoir refluer dans ces derniers</a:t>
            </a:r>
            <a:r>
              <a:rPr lang="fr-FR" altLang="en-US" sz="2000" b="1">
                <a:solidFill>
                  <a:schemeClr val="tx1">
                    <a:lumMod val="75000"/>
                    <a:lumOff val="25000"/>
                  </a:schemeClr>
                </a:solidFill>
              </a:rPr>
              <a:t>.</a:t>
            </a:r>
          </a:p>
          <a:p>
            <a:pPr eaLnBrk="1" fontAlgn="auto" hangingPunct="1">
              <a:spcAft>
                <a:spcPts val="0"/>
              </a:spcAft>
              <a:buFont typeface="Arial" panose="020B0604020202020204" pitchFamily="34" charset="0"/>
              <a:buNone/>
              <a:defRPr/>
            </a:pPr>
            <a:endParaRPr lang="fr-FR" altLang="en-US">
              <a:solidFill>
                <a:schemeClr val="tx1">
                  <a:lumMod val="75000"/>
                  <a:lumOff val="25000"/>
                </a:schemeClr>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re 4">
            <a:extLst>
              <a:ext uri="{FF2B5EF4-FFF2-40B4-BE49-F238E27FC236}">
                <a16:creationId xmlns:a16="http://schemas.microsoft.com/office/drawing/2014/main" id="{7F310D78-959E-D195-3821-96503ECAAB67}"/>
              </a:ext>
            </a:extLst>
          </p:cNvPr>
          <p:cNvSpPr>
            <a:spLocks noGrp="1"/>
          </p:cNvSpPr>
          <p:nvPr>
            <p:ph type="title"/>
          </p:nvPr>
        </p:nvSpPr>
        <p:spPr>
          <a:xfrm>
            <a:off x="2486025" y="273050"/>
            <a:ext cx="6315075" cy="706438"/>
          </a:xfrm>
          <a:solidFill>
            <a:srgbClr val="FFFF00"/>
          </a:solidFill>
        </p:spPr>
        <p:txBody>
          <a:bodyPr/>
          <a:lstStyle/>
          <a:p>
            <a:pPr algn="ctr" eaLnBrk="1" hangingPunct="1"/>
            <a:r>
              <a:rPr lang="fr-FR" altLang="en-US" sz="2400" b="1" u="sng">
                <a:latin typeface="Arial" panose="020B0604020202020204" pitchFamily="34" charset="0"/>
                <a:cs typeface="Arial" panose="020B0604020202020204" pitchFamily="34" charset="0"/>
              </a:rPr>
              <a:t>Eclairage et ventilation (Articles 30 et 31)</a:t>
            </a:r>
            <a:r>
              <a:rPr lang="fr-FR" altLang="en-US" sz="2400" b="1">
                <a:latin typeface="Arial" panose="020B0604020202020204" pitchFamily="34" charset="0"/>
                <a:cs typeface="Arial" panose="020B0604020202020204" pitchFamily="34" charset="0"/>
              </a:rPr>
              <a:t>:</a:t>
            </a:r>
            <a:endParaRPr lang="fr-FR" altLang="en-US" sz="2400">
              <a:latin typeface="Arial" panose="020B0604020202020204" pitchFamily="34" charset="0"/>
              <a:cs typeface="Arial" panose="020B0604020202020204" pitchFamily="34" charset="0"/>
            </a:endParaRPr>
          </a:p>
        </p:txBody>
      </p:sp>
      <p:sp>
        <p:nvSpPr>
          <p:cNvPr id="54275" name="ZoneTexte 5">
            <a:extLst>
              <a:ext uri="{FF2B5EF4-FFF2-40B4-BE49-F238E27FC236}">
                <a16:creationId xmlns:a16="http://schemas.microsoft.com/office/drawing/2014/main" id="{1593E2F7-43A2-8170-B5C9-C5EAF2B298D2}"/>
              </a:ext>
            </a:extLst>
          </p:cNvPr>
          <p:cNvSpPr txBox="1">
            <a:spLocks noChangeArrowheads="1"/>
          </p:cNvSpPr>
          <p:nvPr/>
        </p:nvSpPr>
        <p:spPr bwMode="auto">
          <a:xfrm>
            <a:off x="561975" y="1711325"/>
            <a:ext cx="5068888" cy="424656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fr-FR" altLang="en-US" b="1">
                <a:solidFill>
                  <a:srgbClr val="FF0000"/>
                </a:solidFill>
                <a:latin typeface="Arial" panose="020B0604020202020204" pitchFamily="34" charset="0"/>
              </a:rPr>
              <a:t>Les locaux doivent être suffisamment :</a:t>
            </a:r>
          </a:p>
          <a:p>
            <a:pPr eaLnBrk="1" hangingPunct="1">
              <a:spcBef>
                <a:spcPct val="0"/>
              </a:spcBef>
              <a:buClrTx/>
              <a:buFontTx/>
              <a:buNone/>
            </a:pPr>
            <a:endParaRPr lang="fr-FR" altLang="en-US">
              <a:solidFill>
                <a:schemeClr val="tx1"/>
              </a:solidFill>
              <a:latin typeface="Arial" panose="020B0604020202020204" pitchFamily="34" charset="0"/>
            </a:endParaRPr>
          </a:p>
          <a:p>
            <a:pPr algn="just" eaLnBrk="1" hangingPunct="1">
              <a:spcBef>
                <a:spcPct val="0"/>
              </a:spcBef>
              <a:buClrTx/>
              <a:buFont typeface="Wingdings" panose="05000000000000000000" pitchFamily="2" charset="2"/>
              <a:buChar char="Ø"/>
            </a:pPr>
            <a:r>
              <a:rPr lang="fr-FR" altLang="en-US">
                <a:solidFill>
                  <a:schemeClr val="tx1"/>
                </a:solidFill>
                <a:latin typeface="Arial" panose="020B0604020202020204" pitchFamily="34" charset="0"/>
              </a:rPr>
              <a:t>ventilés d’une manière adéquate, naturelle et/ou mécanique ;</a:t>
            </a:r>
          </a:p>
          <a:p>
            <a:pPr algn="just" eaLnBrk="1" hangingPunct="1">
              <a:spcBef>
                <a:spcPct val="0"/>
              </a:spcBef>
              <a:buClrTx/>
              <a:buFontTx/>
              <a:buNone/>
            </a:pPr>
            <a:endParaRPr lang="fr-FR" altLang="en-US">
              <a:solidFill>
                <a:schemeClr val="tx1"/>
              </a:solidFill>
              <a:latin typeface="Arial" panose="020B0604020202020204" pitchFamily="34" charset="0"/>
            </a:endParaRPr>
          </a:p>
          <a:p>
            <a:pPr algn="just" eaLnBrk="1" hangingPunct="1">
              <a:spcBef>
                <a:spcPct val="0"/>
              </a:spcBef>
              <a:buClrTx/>
              <a:buFont typeface="Wingdings" panose="05000000000000000000" pitchFamily="2" charset="2"/>
              <a:buChar char="Ø"/>
            </a:pPr>
            <a:r>
              <a:rPr lang="fr-FR" altLang="en-US">
                <a:solidFill>
                  <a:schemeClr val="tx1"/>
                </a:solidFill>
                <a:latin typeface="Arial" panose="020B0604020202020204" pitchFamily="34" charset="0"/>
              </a:rPr>
              <a:t>éclairés de façon naturelle et /ou artificielle</a:t>
            </a:r>
            <a:r>
              <a:rPr lang="fr-FR" altLang="en-US" b="1">
                <a:solidFill>
                  <a:schemeClr val="tx1"/>
                </a:solidFill>
                <a:latin typeface="Arial" panose="020B0604020202020204" pitchFamily="34" charset="0"/>
              </a:rPr>
              <a:t> et ne doit  pas constituer une source de confusion de nature à induire le consommateur sur  l'état  de la denrée alimentaire</a:t>
            </a:r>
            <a:r>
              <a:rPr lang="fr-FR" altLang="en-US">
                <a:solidFill>
                  <a:schemeClr val="tx1"/>
                </a:solidFill>
                <a:latin typeface="Arial" panose="020B0604020202020204" pitchFamily="34" charset="0"/>
              </a:rPr>
              <a:t>;</a:t>
            </a:r>
          </a:p>
          <a:p>
            <a:pPr algn="just" eaLnBrk="1" hangingPunct="1">
              <a:spcBef>
                <a:spcPct val="0"/>
              </a:spcBef>
              <a:buClrTx/>
              <a:buFontTx/>
              <a:buNone/>
            </a:pPr>
            <a:endParaRPr lang="fr-FR" altLang="en-US">
              <a:solidFill>
                <a:schemeClr val="tx1"/>
              </a:solidFill>
              <a:latin typeface="Arial" panose="020B0604020202020204" pitchFamily="34" charset="0"/>
            </a:endParaRPr>
          </a:p>
          <a:p>
            <a:pPr algn="just" eaLnBrk="1" hangingPunct="1">
              <a:spcBef>
                <a:spcPct val="0"/>
              </a:spcBef>
              <a:buClrTx/>
              <a:buFont typeface="Wingdings" panose="05000000000000000000" pitchFamily="2" charset="2"/>
              <a:buChar char="Ø"/>
            </a:pPr>
            <a:r>
              <a:rPr lang="fr-FR" altLang="en-US">
                <a:solidFill>
                  <a:schemeClr val="tx1"/>
                </a:solidFill>
                <a:latin typeface="Arial" panose="020B0604020202020204" pitchFamily="34" charset="0"/>
              </a:rPr>
              <a:t>les </a:t>
            </a:r>
            <a:r>
              <a:rPr lang="fr-FR" altLang="en-US" b="1">
                <a:solidFill>
                  <a:schemeClr val="tx1"/>
                </a:solidFill>
                <a:latin typeface="Arial" panose="020B0604020202020204" pitchFamily="34" charset="0"/>
              </a:rPr>
              <a:t>dispositifs d'éclairage doivent être protégés</a:t>
            </a:r>
            <a:r>
              <a:rPr lang="fr-FR" altLang="en-US">
                <a:solidFill>
                  <a:schemeClr val="tx1"/>
                </a:solidFill>
                <a:latin typeface="Arial" panose="020B0604020202020204" pitchFamily="34" charset="0"/>
              </a:rPr>
              <a:t> afin de prévenir toutes contaminations physiques.</a:t>
            </a:r>
          </a:p>
          <a:p>
            <a:pPr eaLnBrk="1" hangingPunct="1">
              <a:spcBef>
                <a:spcPct val="0"/>
              </a:spcBef>
              <a:buClrTx/>
              <a:buFontTx/>
              <a:buNone/>
            </a:pPr>
            <a:endParaRPr lang="fr-FR" altLang="en-US">
              <a:solidFill>
                <a:schemeClr val="tx1"/>
              </a:solidFill>
              <a:latin typeface="Arial" panose="020B0604020202020204" pitchFamily="34" charset="0"/>
            </a:endParaRPr>
          </a:p>
        </p:txBody>
      </p:sp>
      <p:sp>
        <p:nvSpPr>
          <p:cNvPr id="8" name="ZoneTexte 7">
            <a:extLst>
              <a:ext uri="{FF2B5EF4-FFF2-40B4-BE49-F238E27FC236}">
                <a16:creationId xmlns:a16="http://schemas.microsoft.com/office/drawing/2014/main" id="{8013A39D-89DE-E626-1DEA-996FA04B19CA}"/>
              </a:ext>
            </a:extLst>
          </p:cNvPr>
          <p:cNvSpPr txBox="1"/>
          <p:nvPr/>
        </p:nvSpPr>
        <p:spPr>
          <a:xfrm>
            <a:off x="6740525" y="1658938"/>
            <a:ext cx="4846638" cy="4248150"/>
          </a:xfrm>
          <a:prstGeom prst="rect">
            <a:avLst/>
          </a:prstGeom>
          <a:solidFill>
            <a:schemeClr val="accent4">
              <a:lumMod val="20000"/>
              <a:lumOff val="80000"/>
            </a:schemeClr>
          </a:solidFill>
        </p:spPr>
        <p:txBody>
          <a:bodyPr>
            <a:spAutoFit/>
          </a:bodyPr>
          <a:lstStyle/>
          <a:p>
            <a:pPr algn="just" eaLnBrk="1" hangingPunct="1">
              <a:defRPr/>
            </a:pPr>
            <a:r>
              <a:rPr lang="fr-FR" b="1" dirty="0">
                <a:solidFill>
                  <a:srgbClr val="FF0000"/>
                </a:solidFill>
              </a:rPr>
              <a:t>Les dispositifs de ventilation et d’aération doivent être conçus de manière à :</a:t>
            </a:r>
          </a:p>
          <a:p>
            <a:pPr algn="just" eaLnBrk="1" hangingPunct="1">
              <a:defRPr/>
            </a:pPr>
            <a:r>
              <a:rPr lang="fr-FR" dirty="0"/>
              <a:t> </a:t>
            </a:r>
          </a:p>
          <a:p>
            <a:pPr algn="just" eaLnBrk="1" hangingPunct="1">
              <a:buFont typeface="Wingdings" pitchFamily="2" charset="2"/>
              <a:buChar char="Ø"/>
              <a:defRPr/>
            </a:pPr>
            <a:r>
              <a:rPr lang="fr-FR" dirty="0"/>
              <a:t>assurer une évacuation des chaleurs excessives, des fumées et des vapeurs ou d’aérosols contaminants ;</a:t>
            </a:r>
          </a:p>
          <a:p>
            <a:pPr algn="just" eaLnBrk="1" hangingPunct="1">
              <a:defRPr/>
            </a:pPr>
            <a:endParaRPr lang="fr-FR" dirty="0"/>
          </a:p>
          <a:p>
            <a:pPr algn="just" eaLnBrk="1" hangingPunct="1">
              <a:buFont typeface="Wingdings" pitchFamily="2" charset="2"/>
              <a:buChar char="Ø"/>
              <a:defRPr/>
            </a:pPr>
            <a:r>
              <a:rPr lang="fr-FR" dirty="0"/>
              <a:t>éviter tout flux d’air d’une zone contaminée vers une zone propre, notamment, une zone de manipulation des denrées alimentaires ;</a:t>
            </a:r>
          </a:p>
          <a:p>
            <a:pPr algn="just" eaLnBrk="1" hangingPunct="1">
              <a:defRPr/>
            </a:pPr>
            <a:endParaRPr lang="fr-FR" dirty="0"/>
          </a:p>
          <a:p>
            <a:pPr algn="just" eaLnBrk="1" hangingPunct="1">
              <a:buFont typeface="Wingdings" pitchFamily="2" charset="2"/>
              <a:buChar char="Ø"/>
              <a:defRPr/>
            </a:pPr>
            <a:r>
              <a:rPr lang="fr-FR" dirty="0"/>
              <a:t>permettre d’accéder aisément aux filtres et aux pièces devant être nettoyés ou remplacés.</a:t>
            </a:r>
          </a:p>
          <a:p>
            <a:pPr eaLnBrk="1" hangingPunct="1">
              <a:defRPr/>
            </a:pPr>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ACE4BB-0C1D-ABA5-3E9E-7D0A84614F0F}"/>
              </a:ext>
            </a:extLst>
          </p:cNvPr>
          <p:cNvSpPr/>
          <p:nvPr/>
        </p:nvSpPr>
        <p:spPr>
          <a:xfrm>
            <a:off x="8024813" y="928688"/>
            <a:ext cx="1928812" cy="5929312"/>
          </a:xfrm>
          <a:prstGeom prst="rect">
            <a:avLst/>
          </a:prstGeom>
          <a:solidFill>
            <a:schemeClr val="tx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9" name="Rectangle 8">
            <a:extLst>
              <a:ext uri="{FF2B5EF4-FFF2-40B4-BE49-F238E27FC236}">
                <a16:creationId xmlns:a16="http://schemas.microsoft.com/office/drawing/2014/main" id="{B8757CC7-F04B-FB9E-C3B9-1C99A84C1836}"/>
              </a:ext>
            </a:extLst>
          </p:cNvPr>
          <p:cNvSpPr/>
          <p:nvPr/>
        </p:nvSpPr>
        <p:spPr>
          <a:xfrm>
            <a:off x="8309278" y="571480"/>
            <a:ext cx="1285929" cy="3154710"/>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pPr fontAlgn="auto">
              <a:spcBef>
                <a:spcPts val="0"/>
              </a:spcBef>
              <a:spcAft>
                <a:spcPts val="0"/>
              </a:spcAft>
              <a:defRPr/>
            </a:pPr>
            <a:r>
              <a:rPr lang="fr-FR" sz="19900" b="1" spc="150" dirty="0">
                <a:ln w="11430"/>
                <a:solidFill>
                  <a:srgbClr val="F8F8F8">
                    <a:alpha val="38000"/>
                  </a:srgbClr>
                </a:solidFill>
                <a:effectLst>
                  <a:glow rad="228600">
                    <a:schemeClr val="accent3">
                      <a:satMod val="175000"/>
                      <a:alpha val="40000"/>
                    </a:schemeClr>
                  </a:glow>
                  <a:outerShdw blurRad="25400" algn="tl" rotWithShape="0">
                    <a:srgbClr val="000000">
                      <a:alpha val="43000"/>
                    </a:srgbClr>
                  </a:outerShdw>
                </a:effectLst>
                <a:latin typeface="Agency FB" pitchFamily="34" charset="0"/>
                <a:cs typeface="+mn-cs"/>
              </a:rPr>
              <a:t>?</a:t>
            </a:r>
          </a:p>
        </p:txBody>
      </p:sp>
      <p:sp>
        <p:nvSpPr>
          <p:cNvPr id="2" name="Rectangle 1">
            <a:extLst>
              <a:ext uri="{FF2B5EF4-FFF2-40B4-BE49-F238E27FC236}">
                <a16:creationId xmlns:a16="http://schemas.microsoft.com/office/drawing/2014/main" id="{EC9741F3-B31C-BB47-61F5-BA2C87AE5909}"/>
              </a:ext>
            </a:extLst>
          </p:cNvPr>
          <p:cNvSpPr/>
          <p:nvPr/>
        </p:nvSpPr>
        <p:spPr>
          <a:xfrm>
            <a:off x="2381224" y="214291"/>
            <a:ext cx="7694286" cy="1015663"/>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pPr fontAlgn="auto">
              <a:spcBef>
                <a:spcPts val="0"/>
              </a:spcBef>
              <a:spcAft>
                <a:spcPts val="0"/>
              </a:spcAft>
              <a:defRPr/>
            </a:pPr>
            <a:r>
              <a:rPr lang="fr-FR" sz="6000" b="1" spc="150" dirty="0">
                <a:ln w="11430"/>
                <a:solidFill>
                  <a:srgbClr val="F8F8F8"/>
                </a:solidFill>
                <a:effectLst>
                  <a:glow rad="228600">
                    <a:schemeClr val="accent3">
                      <a:satMod val="175000"/>
                      <a:alpha val="40000"/>
                    </a:schemeClr>
                  </a:glow>
                  <a:outerShdw blurRad="25400" algn="tl" rotWithShape="0">
                    <a:srgbClr val="000000">
                      <a:alpha val="43000"/>
                    </a:srgbClr>
                  </a:outerShdw>
                </a:effectLst>
                <a:latin typeface="+mn-lt"/>
                <a:cs typeface="+mn-cs"/>
              </a:rPr>
              <a:t>Qu’est-ce que les 4 S ?</a:t>
            </a:r>
          </a:p>
        </p:txBody>
      </p:sp>
      <p:graphicFrame>
        <p:nvGraphicFramePr>
          <p:cNvPr id="7" name="Diagramme 6">
            <a:extLst>
              <a:ext uri="{FF2B5EF4-FFF2-40B4-BE49-F238E27FC236}">
                <a16:creationId xmlns:a16="http://schemas.microsoft.com/office/drawing/2014/main" id="{AFDAB1B2-CEBD-BE39-0FBD-67A74B631EB7}"/>
              </a:ext>
            </a:extLst>
          </p:cNvPr>
          <p:cNvGraphicFramePr/>
          <p:nvPr/>
        </p:nvGraphicFramePr>
        <p:xfrm>
          <a:off x="719781" y="3214686"/>
          <a:ext cx="4214842" cy="3214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me 7">
            <a:extLst>
              <a:ext uri="{FF2B5EF4-FFF2-40B4-BE49-F238E27FC236}">
                <a16:creationId xmlns:a16="http://schemas.microsoft.com/office/drawing/2014/main" id="{B8F97330-DEA5-31C1-34CC-788854CFC6E1}"/>
              </a:ext>
            </a:extLst>
          </p:cNvPr>
          <p:cNvGraphicFramePr/>
          <p:nvPr/>
        </p:nvGraphicFramePr>
        <p:xfrm>
          <a:off x="3810000" y="3351439"/>
          <a:ext cx="6858000" cy="292895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103" name="Rectangle 4">
            <a:extLst>
              <a:ext uri="{FF2B5EF4-FFF2-40B4-BE49-F238E27FC236}">
                <a16:creationId xmlns:a16="http://schemas.microsoft.com/office/drawing/2014/main" id="{4E62774B-1C9A-9866-A42C-0046BCD5DB4A}"/>
              </a:ext>
            </a:extLst>
          </p:cNvPr>
          <p:cNvSpPr>
            <a:spLocks noChangeArrowheads="1"/>
          </p:cNvSpPr>
          <p:nvPr/>
        </p:nvSpPr>
        <p:spPr bwMode="auto">
          <a:xfrm>
            <a:off x="2667000" y="1357313"/>
            <a:ext cx="6000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fr-FR" altLang="en-US" i="1">
                <a:solidFill>
                  <a:schemeClr val="bg1"/>
                </a:solidFill>
                <a:latin typeface="Calibri" panose="020F0502020204030204" pitchFamily="34" charset="0"/>
              </a:rPr>
              <a:t>Les critères déterminant du choix du Consommateur</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4103"/>
                                        </p:tgtEl>
                                        <p:attrNameLst>
                                          <p:attrName>style.visibility</p:attrName>
                                        </p:attrNameLst>
                                      </p:cBhvr>
                                      <p:to>
                                        <p:strVal val="visible"/>
                                      </p:to>
                                    </p:set>
                                    <p:animEffect transition="in" filter="wipe(left)">
                                      <p:cBhvr>
                                        <p:cTn id="7" dur="500"/>
                                        <p:tgtEl>
                                          <p:spTgt spid="4103"/>
                                        </p:tgtEl>
                                      </p:cBhvr>
                                    </p:animEffect>
                                  </p:childTnLst>
                                </p:cTn>
                              </p:par>
                            </p:childTnLst>
                          </p:cTn>
                        </p:par>
                        <p:par>
                          <p:cTn id="8" fill="hold" nodeType="afterGroup">
                            <p:stCondLst>
                              <p:cond delay="500"/>
                            </p:stCondLst>
                            <p:childTnLst>
                              <p:par>
                                <p:cTn id="9" presetID="26" presetClass="emph" presetSubtype="0" repeatCount="indefinite" fill="hold" nodeType="afterEffect">
                                  <p:stCondLst>
                                    <p:cond delay="0"/>
                                  </p:stCondLst>
                                  <p:childTnLst>
                                    <p:animEffect transition="out" filter="fade">
                                      <p:cBhvr>
                                        <p:cTn id="10" dur="500" tmFilter="0, 0; .2, .5; .8, .5; 1, 0"/>
                                        <p:tgtEl>
                                          <p:spTgt spid="9"/>
                                        </p:tgtEl>
                                      </p:cBhvr>
                                    </p:animEffect>
                                    <p:animScale>
                                      <p:cBhvr>
                                        <p:cTn id="11" dur="250" autoRev="1" fill="hold"/>
                                        <p:tgtEl>
                                          <p:spTgt spid="9"/>
                                        </p:tgtEl>
                                      </p:cBhvr>
                                      <p:by x="105000" y="105000"/>
                                    </p:animScale>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0"/>
                                        <p:tgtEl>
                                          <p:spTgt spid="7"/>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up)">
                                      <p:cBhvr>
                                        <p:cTn id="18" dur="5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8" grpId="0">
        <p:bldAsOne/>
      </p:bldGraphic>
      <p:bldP spid="410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re 1">
            <a:extLst>
              <a:ext uri="{FF2B5EF4-FFF2-40B4-BE49-F238E27FC236}">
                <a16:creationId xmlns:a16="http://schemas.microsoft.com/office/drawing/2014/main" id="{D835B64E-FCAA-35D2-791D-5DF278869FB9}"/>
              </a:ext>
            </a:extLst>
          </p:cNvPr>
          <p:cNvSpPr>
            <a:spLocks noGrp="1"/>
          </p:cNvSpPr>
          <p:nvPr>
            <p:ph type="title"/>
          </p:nvPr>
        </p:nvSpPr>
        <p:spPr>
          <a:xfrm>
            <a:off x="2328863" y="0"/>
            <a:ext cx="6743700" cy="744538"/>
          </a:xfrm>
          <a:solidFill>
            <a:srgbClr val="FFFF00"/>
          </a:solidFill>
        </p:spPr>
        <p:txBody>
          <a:bodyPr/>
          <a:lstStyle/>
          <a:p>
            <a:pPr algn="ctr" eaLnBrk="1" hangingPunct="1"/>
            <a:r>
              <a:rPr lang="fr-FR" altLang="en-US" sz="2400" b="1">
                <a:latin typeface="Arial" panose="020B0604020202020204" pitchFamily="34" charset="0"/>
                <a:cs typeface="Arial" panose="020B0604020202020204" pitchFamily="34" charset="0"/>
              </a:rPr>
              <a:t>l’Evacuation des déchets (Articles 32 et 33):</a:t>
            </a:r>
            <a:endParaRPr lang="fr-FR" altLang="en-US" sz="2400">
              <a:latin typeface="Arial" panose="020B0604020202020204" pitchFamily="34" charset="0"/>
              <a:cs typeface="Arial" panose="020B0604020202020204" pitchFamily="34" charset="0"/>
            </a:endParaRPr>
          </a:p>
        </p:txBody>
      </p:sp>
      <p:graphicFrame>
        <p:nvGraphicFramePr>
          <p:cNvPr id="5" name="Espace réservé du contenu 4">
            <a:extLst>
              <a:ext uri="{FF2B5EF4-FFF2-40B4-BE49-F238E27FC236}">
                <a16:creationId xmlns:a16="http://schemas.microsoft.com/office/drawing/2014/main" id="{6A656279-162E-0B4B-A8EA-887243D333E7}"/>
              </a:ext>
            </a:extLst>
          </p:cNvPr>
          <p:cNvGraphicFramePr>
            <a:graphicFrameLocks noGrp="1"/>
          </p:cNvGraphicFramePr>
          <p:nvPr>
            <p:ph idx="1"/>
          </p:nvPr>
        </p:nvGraphicFramePr>
        <p:xfrm>
          <a:off x="431074" y="796834"/>
          <a:ext cx="11247120" cy="60611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a:extLst>
              <a:ext uri="{FF2B5EF4-FFF2-40B4-BE49-F238E27FC236}">
                <a16:creationId xmlns:a16="http://schemas.microsoft.com/office/drawing/2014/main" id="{3852A5E0-59E3-7EA6-556F-A9C9DE4513F7}"/>
              </a:ext>
            </a:extLst>
          </p:cNvPr>
          <p:cNvGraphicFramePr>
            <a:graphicFrameLocks noGrp="1"/>
          </p:cNvGraphicFramePr>
          <p:nvPr>
            <p:ph idx="1"/>
          </p:nvPr>
        </p:nvGraphicFramePr>
        <p:xfrm>
          <a:off x="114304" y="740229"/>
          <a:ext cx="11963400" cy="59327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6323" name="ZoneTexte 3">
            <a:extLst>
              <a:ext uri="{FF2B5EF4-FFF2-40B4-BE49-F238E27FC236}">
                <a16:creationId xmlns:a16="http://schemas.microsoft.com/office/drawing/2014/main" id="{AA993AD8-5503-FC9B-649F-96A5D618F66C}"/>
              </a:ext>
            </a:extLst>
          </p:cNvPr>
          <p:cNvSpPr txBox="1">
            <a:spLocks noChangeArrowheads="1"/>
          </p:cNvSpPr>
          <p:nvPr/>
        </p:nvSpPr>
        <p:spPr bwMode="auto">
          <a:xfrm>
            <a:off x="3397250" y="0"/>
            <a:ext cx="5203825" cy="523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fr-FR" altLang="en-US" sz="2800" b="1">
                <a:solidFill>
                  <a:schemeClr val="tx1"/>
                </a:solidFill>
                <a:latin typeface="Arial" panose="020B0604020202020204" pitchFamily="34" charset="0"/>
              </a:rPr>
              <a:t>Transport (Articles 34 à 38):</a:t>
            </a:r>
            <a:endParaRPr lang="fr-FR" altLang="en-US" sz="2800">
              <a:solidFill>
                <a:schemeClr val="tx1"/>
              </a:solidFill>
              <a:latin typeface="Arial" panose="020B0604020202020204" pitchFamily="34" charset="0"/>
            </a:endParaRPr>
          </a:p>
        </p:txBody>
      </p:sp>
      <p:pic>
        <p:nvPicPr>
          <p:cNvPr id="56324" name="Image 5" descr="t4.jpg">
            <a:extLst>
              <a:ext uri="{FF2B5EF4-FFF2-40B4-BE49-F238E27FC236}">
                <a16:creationId xmlns:a16="http://schemas.microsoft.com/office/drawing/2014/main" id="{D8A376CF-E149-92CE-AD7D-CD45D0E210D6}"/>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5763" y="3992563"/>
            <a:ext cx="17399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u contenu 2">
            <a:extLst>
              <a:ext uri="{FF2B5EF4-FFF2-40B4-BE49-F238E27FC236}">
                <a16:creationId xmlns:a16="http://schemas.microsoft.com/office/drawing/2014/main" id="{94BD1AA0-F7A8-D029-D20F-A4E764E1F534}"/>
              </a:ext>
            </a:extLst>
          </p:cNvPr>
          <p:cNvSpPr>
            <a:spLocks noGrp="1"/>
          </p:cNvSpPr>
          <p:nvPr>
            <p:ph idx="1"/>
          </p:nvPr>
        </p:nvSpPr>
        <p:spPr>
          <a:xfrm>
            <a:off x="0" y="1447800"/>
            <a:ext cx="7445375" cy="5246688"/>
          </a:xfrm>
        </p:spPr>
        <p:txBody>
          <a:bodyPr rtlCol="0">
            <a:normAutofit fontScale="92500" lnSpcReduction="20000"/>
          </a:bodyPr>
          <a:lstStyle/>
          <a:p>
            <a:pPr eaLnBrk="1" fontAlgn="auto" hangingPunct="1">
              <a:spcAft>
                <a:spcPts val="0"/>
              </a:spcAft>
              <a:buFont typeface="Arial" panose="020B0604020202020204" pitchFamily="34" charset="0"/>
              <a:buNone/>
              <a:defRPr/>
            </a:pPr>
            <a:endParaRPr lang="fr-FR" altLang="en-US" sz="400" b="1">
              <a:solidFill>
                <a:schemeClr val="tx1">
                  <a:lumMod val="75000"/>
                  <a:lumOff val="25000"/>
                </a:schemeClr>
              </a:solidFill>
            </a:endParaRPr>
          </a:p>
          <a:p>
            <a:pPr algn="just" eaLnBrk="1" fontAlgn="auto" hangingPunct="1">
              <a:spcAft>
                <a:spcPts val="0"/>
              </a:spcAft>
              <a:buFont typeface="Wingdings" panose="05000000000000000000" pitchFamily="2" charset="2"/>
              <a:buChar char="Ø"/>
              <a:defRPr/>
            </a:pPr>
            <a:r>
              <a:rPr lang="fr-FR" altLang="en-US" sz="1400" b="1">
                <a:solidFill>
                  <a:schemeClr val="tx1">
                    <a:lumMod val="75000"/>
                    <a:lumOff val="25000"/>
                  </a:schemeClr>
                </a:solidFill>
              </a:rPr>
              <a:t>les locaux ainsi que leurs équipements doivent être convenablement entretenus et maintenus en bon état de propreté pour éviter les risques de contamination des denrées alimentaires.</a:t>
            </a:r>
          </a:p>
          <a:p>
            <a:pPr algn="just" eaLnBrk="1" fontAlgn="auto" hangingPunct="1">
              <a:spcAft>
                <a:spcPts val="0"/>
              </a:spcAft>
              <a:buFont typeface="Wingdings" panose="05000000000000000000" pitchFamily="2" charset="2"/>
              <a:buChar char="Ø"/>
              <a:defRPr/>
            </a:pPr>
            <a:r>
              <a:rPr lang="fr-FR" altLang="en-US" sz="1400" b="1">
                <a:solidFill>
                  <a:schemeClr val="tx1">
                    <a:lumMod val="75000"/>
                    <a:lumOff val="25000"/>
                  </a:schemeClr>
                </a:solidFill>
              </a:rPr>
              <a:t>l’intervenant doit mettre en place des programmes et des systèmes efficaces pour :</a:t>
            </a:r>
          </a:p>
          <a:p>
            <a:pPr algn="just" eaLnBrk="1" fontAlgn="auto" hangingPunct="1">
              <a:spcAft>
                <a:spcPts val="0"/>
              </a:spcAft>
              <a:buFont typeface="Wingdings 3" charset="2"/>
              <a:buChar char=""/>
              <a:defRPr/>
            </a:pPr>
            <a:r>
              <a:rPr lang="fr-FR" altLang="en-US" sz="1400" b="1">
                <a:solidFill>
                  <a:schemeClr val="tx1">
                    <a:lumMod val="75000"/>
                    <a:lumOff val="25000"/>
                  </a:schemeClr>
                </a:solidFill>
              </a:rPr>
              <a:t>lutter contre les ravageurs, rongeurs   et organismes nuisibles pour la sécurité et la salubrité des denrées alimentaires.</a:t>
            </a:r>
          </a:p>
          <a:p>
            <a:pPr algn="just" eaLnBrk="1" fontAlgn="auto" hangingPunct="1">
              <a:spcAft>
                <a:spcPts val="0"/>
              </a:spcAft>
              <a:buFont typeface="Wingdings 3" charset="2"/>
              <a:buChar char=""/>
              <a:defRPr/>
            </a:pPr>
            <a:r>
              <a:rPr lang="fr-FR" altLang="en-US" sz="1400" b="1">
                <a:solidFill>
                  <a:schemeClr val="tx1">
                    <a:lumMod val="75000"/>
                    <a:lumOff val="25000"/>
                  </a:schemeClr>
                </a:solidFill>
              </a:rPr>
              <a:t>assurer un entretien et un nettoyage adéquats et appropriés des locaux et leurs annexes, des équipements ainsi que les ustensiles utilisés;</a:t>
            </a:r>
          </a:p>
          <a:p>
            <a:pPr algn="just" eaLnBrk="1" fontAlgn="auto" hangingPunct="1">
              <a:spcAft>
                <a:spcPts val="0"/>
              </a:spcAft>
              <a:buFont typeface="Wingdings 3" charset="2"/>
              <a:buChar char=""/>
              <a:defRPr/>
            </a:pPr>
            <a:r>
              <a:rPr lang="fr-FR" altLang="en-US" sz="1400" b="1">
                <a:solidFill>
                  <a:schemeClr val="tx1">
                    <a:lumMod val="75000"/>
                    <a:lumOff val="25000"/>
                  </a:schemeClr>
                </a:solidFill>
              </a:rPr>
              <a:t>la désinfection des locaux et leurs annexes, en particulier par la dispersion d’aérosols, </a:t>
            </a:r>
            <a:r>
              <a:rPr lang="fr-FR" altLang="en-US" sz="1400" b="1">
                <a:solidFill>
                  <a:srgbClr val="FF0000"/>
                </a:solidFill>
              </a:rPr>
              <a:t>ne </a:t>
            </a:r>
            <a:r>
              <a:rPr lang="fr-FR" altLang="en-US" sz="1400" b="1" u="sng">
                <a:solidFill>
                  <a:srgbClr val="FF0000"/>
                </a:solidFill>
              </a:rPr>
              <a:t>peut être faite que lorsque toute activité de production, de transformation, de manipulation, de conditionnement ou de stockage a cessé et sous condition d’une protection efficace des denrées alimentaires encore en place contre tout risque de contamination</a:t>
            </a:r>
            <a:r>
              <a:rPr lang="fr-FR" altLang="en-US" sz="1400" b="1">
                <a:solidFill>
                  <a:srgbClr val="FF0000"/>
                </a:solidFill>
              </a:rPr>
              <a:t>.</a:t>
            </a:r>
          </a:p>
          <a:p>
            <a:pPr algn="just" eaLnBrk="1" fontAlgn="auto" hangingPunct="1">
              <a:spcAft>
                <a:spcPts val="0"/>
              </a:spcAft>
              <a:buFont typeface="Wingdings 3" charset="2"/>
              <a:buChar char=""/>
              <a:defRPr/>
            </a:pPr>
            <a:r>
              <a:rPr lang="fr-FR" altLang="en-US" sz="1400" b="1">
                <a:solidFill>
                  <a:schemeClr val="tx1">
                    <a:lumMod val="75000"/>
                    <a:lumOff val="25000"/>
                  </a:schemeClr>
                </a:solidFill>
              </a:rPr>
              <a:t>le nettoyage et la désinfection des locaux et leurs annexes </a:t>
            </a:r>
            <a:r>
              <a:rPr lang="fr-FR" altLang="en-US" sz="1400" b="1" u="sng">
                <a:solidFill>
                  <a:srgbClr val="FF0000"/>
                </a:solidFill>
              </a:rPr>
              <a:t>doivent avoir lieu à une fréquence suffisante pour éviter tout risque de contamination</a:t>
            </a:r>
            <a:r>
              <a:rPr lang="fr-FR" altLang="en-US" sz="1400" b="1">
                <a:solidFill>
                  <a:srgbClr val="FF0000"/>
                </a:solidFill>
              </a:rPr>
              <a:t>. </a:t>
            </a:r>
          </a:p>
          <a:p>
            <a:pPr algn="just" eaLnBrk="1" fontAlgn="auto" hangingPunct="1">
              <a:spcAft>
                <a:spcPts val="0"/>
              </a:spcAft>
              <a:buFont typeface="Wingdings 3" charset="2"/>
              <a:buChar char=""/>
              <a:defRPr/>
            </a:pPr>
            <a:r>
              <a:rPr lang="fr-FR" altLang="en-US" sz="1400" b="1">
                <a:solidFill>
                  <a:schemeClr val="tx1">
                    <a:lumMod val="75000"/>
                    <a:lumOff val="25000"/>
                  </a:schemeClr>
                </a:solidFill>
              </a:rPr>
              <a:t>le </a:t>
            </a:r>
            <a:r>
              <a:rPr lang="fr-FR" altLang="en-US" sz="1400" b="1" u="sng">
                <a:solidFill>
                  <a:schemeClr val="tx1">
                    <a:lumMod val="75000"/>
                    <a:lumOff val="25000"/>
                  </a:schemeClr>
                </a:solidFill>
              </a:rPr>
              <a:t>balayage à sec et l’utilisation de la sciure de bois sur les sols des locaux  et leurs annexes sont rigoureusement interdits</a:t>
            </a:r>
            <a:r>
              <a:rPr lang="fr-FR" altLang="en-US" sz="1400" b="1">
                <a:solidFill>
                  <a:schemeClr val="tx1">
                    <a:lumMod val="75000"/>
                    <a:lumOff val="25000"/>
                  </a:schemeClr>
                </a:solidFill>
              </a:rPr>
              <a:t>.	</a:t>
            </a:r>
          </a:p>
          <a:p>
            <a:pPr algn="just" eaLnBrk="1" fontAlgn="auto" hangingPunct="1">
              <a:spcAft>
                <a:spcPts val="0"/>
              </a:spcAft>
              <a:buFont typeface="Wingdings" panose="05000000000000000000" pitchFamily="2" charset="2"/>
              <a:buChar char="Ø"/>
              <a:defRPr/>
            </a:pPr>
            <a:r>
              <a:rPr lang="fr-FR" altLang="en-US" sz="1400" b="1">
                <a:solidFill>
                  <a:schemeClr val="tx1">
                    <a:lumMod val="75000"/>
                    <a:lumOff val="25000"/>
                  </a:schemeClr>
                </a:solidFill>
              </a:rPr>
              <a:t>les produits d'entretiens et de nettoyage:</a:t>
            </a:r>
          </a:p>
          <a:p>
            <a:pPr algn="just" eaLnBrk="1" fontAlgn="auto" hangingPunct="1">
              <a:spcAft>
                <a:spcPts val="0"/>
              </a:spcAft>
              <a:buFont typeface="Wingdings 3" charset="2"/>
              <a:buChar char=""/>
              <a:defRPr/>
            </a:pPr>
            <a:r>
              <a:rPr lang="fr-FR" altLang="en-US" sz="1400" b="1">
                <a:solidFill>
                  <a:schemeClr val="tx1">
                    <a:lumMod val="75000"/>
                    <a:lumOff val="25000"/>
                  </a:schemeClr>
                </a:solidFill>
              </a:rPr>
              <a:t>doivent être utilisés en prenant toutes les garanties pour éviter tout risque de contaminations des denrées alimentaires ;</a:t>
            </a:r>
          </a:p>
          <a:p>
            <a:pPr algn="just" eaLnBrk="1" fontAlgn="auto" hangingPunct="1">
              <a:spcAft>
                <a:spcPts val="0"/>
              </a:spcAft>
              <a:buFont typeface="Wingdings 3" charset="2"/>
              <a:buChar char=""/>
              <a:defRPr/>
            </a:pPr>
            <a:r>
              <a:rPr lang="fr-FR" altLang="en-US" sz="1400" b="1">
                <a:solidFill>
                  <a:schemeClr val="tx1">
                    <a:lumMod val="75000"/>
                    <a:lumOff val="25000"/>
                  </a:schemeClr>
                </a:solidFill>
              </a:rPr>
              <a:t>ne doivent pas être entreposées dans les zones où sont manipulées les denrées alimentaires, mais entreposés dans des lieux ou dans des armoires et fermant à clef.</a:t>
            </a:r>
          </a:p>
          <a:p>
            <a:pPr eaLnBrk="1" fontAlgn="auto" hangingPunct="1">
              <a:spcAft>
                <a:spcPts val="0"/>
              </a:spcAft>
              <a:buFont typeface="Wingdings 3" charset="2"/>
              <a:buChar char=""/>
              <a:defRPr/>
            </a:pPr>
            <a:endParaRPr lang="fr-FR" altLang="en-US">
              <a:solidFill>
                <a:schemeClr val="tx1">
                  <a:lumMod val="75000"/>
                  <a:lumOff val="25000"/>
                </a:schemeClr>
              </a:solidFill>
            </a:endParaRPr>
          </a:p>
        </p:txBody>
      </p:sp>
      <p:sp>
        <p:nvSpPr>
          <p:cNvPr id="57347" name="ZoneTexte 4">
            <a:extLst>
              <a:ext uri="{FF2B5EF4-FFF2-40B4-BE49-F238E27FC236}">
                <a16:creationId xmlns:a16="http://schemas.microsoft.com/office/drawing/2014/main" id="{CF6632F4-5255-B90E-CC1F-713FC142BB84}"/>
              </a:ext>
            </a:extLst>
          </p:cNvPr>
          <p:cNvSpPr txBox="1">
            <a:spLocks noChangeArrowheads="1"/>
          </p:cNvSpPr>
          <p:nvPr/>
        </p:nvSpPr>
        <p:spPr bwMode="auto">
          <a:xfrm>
            <a:off x="3417888" y="174625"/>
            <a:ext cx="4594225" cy="6461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 typeface="Arial" panose="020B0604020202020204" pitchFamily="34" charset="0"/>
              <a:buNone/>
            </a:pPr>
            <a:r>
              <a:rPr lang="fr-FR" altLang="en-US" b="1" u="sng">
                <a:solidFill>
                  <a:srgbClr val="FF0000"/>
                </a:solidFill>
                <a:latin typeface="Arial" panose="020B0604020202020204" pitchFamily="34" charset="0"/>
              </a:rPr>
              <a:t>Entretien, nettoyage et désinfection </a:t>
            </a:r>
          </a:p>
          <a:p>
            <a:pPr algn="ctr" eaLnBrk="1" hangingPunct="1">
              <a:spcBef>
                <a:spcPct val="0"/>
              </a:spcBef>
              <a:buClrTx/>
              <a:buFont typeface="Arial" panose="020B0604020202020204" pitchFamily="34" charset="0"/>
              <a:buNone/>
            </a:pPr>
            <a:r>
              <a:rPr lang="fr-FR" altLang="en-US" b="1" u="sng">
                <a:solidFill>
                  <a:srgbClr val="FF0000"/>
                </a:solidFill>
                <a:latin typeface="Arial" panose="020B0604020202020204" pitchFamily="34" charset="0"/>
              </a:rPr>
              <a:t>(Articles  39 à 42)</a:t>
            </a:r>
            <a:r>
              <a:rPr lang="fr-FR" altLang="en-US" b="1">
                <a:solidFill>
                  <a:srgbClr val="FF0000"/>
                </a:solidFill>
                <a:latin typeface="Arial" panose="020B0604020202020204" pitchFamily="34" charset="0"/>
              </a:rPr>
              <a:t>: </a:t>
            </a:r>
            <a:endParaRPr lang="fr-FR" altLang="en-US">
              <a:solidFill>
                <a:srgbClr val="FF0000"/>
              </a:solidFill>
              <a:latin typeface="Arial" panose="020B0604020202020204" pitchFamily="34" charset="0"/>
            </a:endParaRPr>
          </a:p>
        </p:txBody>
      </p:sp>
      <p:sp>
        <p:nvSpPr>
          <p:cNvPr id="57348" name="ZoneTexte 11">
            <a:extLst>
              <a:ext uri="{FF2B5EF4-FFF2-40B4-BE49-F238E27FC236}">
                <a16:creationId xmlns:a16="http://schemas.microsoft.com/office/drawing/2014/main" id="{7CA23DD4-87E4-9FF0-09C9-B87D24CA188B}"/>
              </a:ext>
            </a:extLst>
          </p:cNvPr>
          <p:cNvSpPr txBox="1">
            <a:spLocks noChangeArrowheads="1"/>
          </p:cNvSpPr>
          <p:nvPr/>
        </p:nvSpPr>
        <p:spPr bwMode="auto">
          <a:xfrm>
            <a:off x="8991600" y="4191000"/>
            <a:ext cx="19700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fr-FR" altLang="en-US" sz="1400" b="1">
                <a:solidFill>
                  <a:schemeClr val="tx1"/>
                </a:solidFill>
                <a:latin typeface="Arial" panose="020B0604020202020204" pitchFamily="34" charset="0"/>
              </a:rPr>
              <a:t>Balayage à sec, bois</a:t>
            </a:r>
          </a:p>
        </p:txBody>
      </p:sp>
      <p:sp>
        <p:nvSpPr>
          <p:cNvPr id="57349" name="Line 6">
            <a:extLst>
              <a:ext uri="{FF2B5EF4-FFF2-40B4-BE49-F238E27FC236}">
                <a16:creationId xmlns:a16="http://schemas.microsoft.com/office/drawing/2014/main" id="{22422D8D-4D1F-930B-025D-B965AB3FDB2A}"/>
              </a:ext>
            </a:extLst>
          </p:cNvPr>
          <p:cNvSpPr>
            <a:spLocks noChangeShapeType="1"/>
          </p:cNvSpPr>
          <p:nvPr/>
        </p:nvSpPr>
        <p:spPr bwMode="auto">
          <a:xfrm rot="13285140" flipV="1">
            <a:off x="9153525" y="4079875"/>
            <a:ext cx="1535113" cy="48418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7350" name="Line 6">
            <a:extLst>
              <a:ext uri="{FF2B5EF4-FFF2-40B4-BE49-F238E27FC236}">
                <a16:creationId xmlns:a16="http://schemas.microsoft.com/office/drawing/2014/main" id="{AB356E69-39A3-E522-FA6E-B5F30CC79AC5}"/>
              </a:ext>
            </a:extLst>
          </p:cNvPr>
          <p:cNvSpPr>
            <a:spLocks noChangeShapeType="1"/>
          </p:cNvSpPr>
          <p:nvPr/>
        </p:nvSpPr>
        <p:spPr bwMode="auto">
          <a:xfrm rot="13285140" flipH="1">
            <a:off x="9801225" y="3687763"/>
            <a:ext cx="296863" cy="140811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fr-FR"/>
          </a:p>
        </p:txBody>
      </p:sp>
      <p:pic>
        <p:nvPicPr>
          <p:cNvPr id="57351" name="Picture 2" descr="C:\Users\Administrator\Desktop\607 Final\New folder\cleaning.jpg">
            <a:extLst>
              <a:ext uri="{FF2B5EF4-FFF2-40B4-BE49-F238E27FC236}">
                <a16:creationId xmlns:a16="http://schemas.microsoft.com/office/drawing/2014/main" id="{7F4FBE9A-0D63-D812-154D-0513B45BFA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82263" y="0"/>
            <a:ext cx="156845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2" name="Picture 5" descr="G:\Hygiene\t5.jpg">
            <a:extLst>
              <a:ext uri="{FF2B5EF4-FFF2-40B4-BE49-F238E27FC236}">
                <a16:creationId xmlns:a16="http://schemas.microsoft.com/office/drawing/2014/main" id="{13BA7E91-1376-B2E0-456E-6677A12418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8788" y="4962525"/>
            <a:ext cx="148590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3" name="ZoneTexte 19">
            <a:extLst>
              <a:ext uri="{FF2B5EF4-FFF2-40B4-BE49-F238E27FC236}">
                <a16:creationId xmlns:a16="http://schemas.microsoft.com/office/drawing/2014/main" id="{0C7ECA93-FCEB-12E3-E65A-971A121BEE49}"/>
              </a:ext>
            </a:extLst>
          </p:cNvPr>
          <p:cNvSpPr txBox="1">
            <a:spLocks noChangeArrowheads="1"/>
          </p:cNvSpPr>
          <p:nvPr/>
        </p:nvSpPr>
        <p:spPr bwMode="auto">
          <a:xfrm>
            <a:off x="1012825" y="914400"/>
            <a:ext cx="604043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just" eaLnBrk="1" hangingPunct="1">
              <a:spcBef>
                <a:spcPct val="0"/>
              </a:spcBef>
              <a:buClrTx/>
              <a:buFontTx/>
              <a:buNone/>
            </a:pPr>
            <a:r>
              <a:rPr lang="fr-FR" altLang="en-US" sz="1400" b="1">
                <a:solidFill>
                  <a:srgbClr val="FF0000"/>
                </a:solidFill>
                <a:latin typeface="Arial" panose="020B0604020202020204" pitchFamily="34" charset="0"/>
              </a:rPr>
              <a:t>Les produits d’entretien et de nettoyage des équipements ou ustensiles entrant en contact avec les denrées alimentaires doivent répondre aux spécifications fixées par la réglementation en vigueur</a:t>
            </a:r>
          </a:p>
        </p:txBody>
      </p:sp>
      <p:pic>
        <p:nvPicPr>
          <p:cNvPr id="57354" name="Picture 4">
            <a:extLst>
              <a:ext uri="{FF2B5EF4-FFF2-40B4-BE49-F238E27FC236}">
                <a16:creationId xmlns:a16="http://schemas.microsoft.com/office/drawing/2014/main" id="{7C9E7734-A95E-CD32-7D46-335FFCA882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14788">
            <a:off x="7388225" y="644525"/>
            <a:ext cx="3127375"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5" name="ZoneTexte 12">
            <a:extLst>
              <a:ext uri="{FF2B5EF4-FFF2-40B4-BE49-F238E27FC236}">
                <a16:creationId xmlns:a16="http://schemas.microsoft.com/office/drawing/2014/main" id="{0FADA61F-1296-FD93-0914-38BE6964DDE6}"/>
              </a:ext>
            </a:extLst>
          </p:cNvPr>
          <p:cNvSpPr txBox="1">
            <a:spLocks noChangeArrowheads="1"/>
          </p:cNvSpPr>
          <p:nvPr/>
        </p:nvSpPr>
        <p:spPr bwMode="auto">
          <a:xfrm>
            <a:off x="8643938" y="2071688"/>
            <a:ext cx="2828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fr-FR" altLang="en-US" sz="1400" b="1">
                <a:solidFill>
                  <a:schemeClr val="tx1"/>
                </a:solidFill>
                <a:latin typeface="Arial" panose="020B0604020202020204" pitchFamily="34" charset="0"/>
                <a:ea typeface="Times" panose="02020603050405020304" pitchFamily="18" charset="0"/>
                <a:cs typeface="Times" panose="02020603050405020304" pitchFamily="18" charset="0"/>
              </a:rPr>
              <a:t>Planning de nettoyage</a:t>
            </a:r>
          </a:p>
          <a:p>
            <a:pPr algn="ctr" eaLnBrk="1" hangingPunct="1">
              <a:spcBef>
                <a:spcPct val="0"/>
              </a:spcBef>
              <a:buClrTx/>
              <a:buFontTx/>
              <a:buNone/>
            </a:pPr>
            <a:r>
              <a:rPr lang="fr-FR" altLang="en-US" sz="1400" b="1">
                <a:solidFill>
                  <a:schemeClr val="tx1"/>
                </a:solidFill>
                <a:latin typeface="Arial" panose="020B0604020202020204" pitchFamily="34" charset="0"/>
                <a:ea typeface="Times" panose="02020603050405020304" pitchFamily="18" charset="0"/>
                <a:cs typeface="Times" panose="02020603050405020304" pitchFamily="18" charset="0"/>
              </a:rPr>
              <a:t> et de désinfection</a:t>
            </a:r>
          </a:p>
        </p:txBody>
      </p:sp>
      <p:sp>
        <p:nvSpPr>
          <p:cNvPr id="57356" name="ZoneTexte 13">
            <a:extLst>
              <a:ext uri="{FF2B5EF4-FFF2-40B4-BE49-F238E27FC236}">
                <a16:creationId xmlns:a16="http://schemas.microsoft.com/office/drawing/2014/main" id="{C5536429-09DC-2FA8-6E7D-6284A97738C7}"/>
              </a:ext>
            </a:extLst>
          </p:cNvPr>
          <p:cNvSpPr txBox="1">
            <a:spLocks noChangeArrowheads="1"/>
          </p:cNvSpPr>
          <p:nvPr/>
        </p:nvSpPr>
        <p:spPr bwMode="auto">
          <a:xfrm>
            <a:off x="8486775" y="2914650"/>
            <a:ext cx="33004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fr-FR" altLang="en-US" sz="1400" b="1">
                <a:solidFill>
                  <a:schemeClr val="tx1"/>
                </a:solidFill>
                <a:latin typeface="Arial" panose="020B0604020202020204" pitchFamily="34" charset="0"/>
                <a:ea typeface="Times" panose="02020603050405020304" pitchFamily="18" charset="0"/>
                <a:cs typeface="Times" panose="02020603050405020304" pitchFamily="18" charset="0"/>
              </a:rPr>
              <a:t>Il n’y a pas de désinfection possible sans nettoyage  préalable</a:t>
            </a:r>
            <a:endParaRPr lang="fr-FR" altLang="en-US" sz="1400">
              <a:solidFill>
                <a:schemeClr val="tx1"/>
              </a:solidFill>
              <a:latin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u contenu 2">
            <a:extLst>
              <a:ext uri="{FF2B5EF4-FFF2-40B4-BE49-F238E27FC236}">
                <a16:creationId xmlns:a16="http://schemas.microsoft.com/office/drawing/2014/main" id="{D633D391-0143-AAF9-EB22-A9F1E2F3B7D5}"/>
              </a:ext>
            </a:extLst>
          </p:cNvPr>
          <p:cNvSpPr>
            <a:spLocks noGrp="1"/>
          </p:cNvSpPr>
          <p:nvPr>
            <p:ph idx="1"/>
          </p:nvPr>
        </p:nvSpPr>
        <p:spPr>
          <a:xfrm>
            <a:off x="0" y="566738"/>
            <a:ext cx="8272463" cy="6291262"/>
          </a:xfrm>
        </p:spPr>
        <p:txBody>
          <a:bodyPr rtlCol="0">
            <a:normAutofit fontScale="92500" lnSpcReduction="20000"/>
          </a:bodyPr>
          <a:lstStyle/>
          <a:p>
            <a:pPr algn="just" eaLnBrk="1" fontAlgn="auto" hangingPunct="1">
              <a:spcAft>
                <a:spcPts val="0"/>
              </a:spcAft>
              <a:buFont typeface="Wingdings 3" charset="2"/>
              <a:buChar char=""/>
              <a:defRPr/>
            </a:pPr>
            <a:r>
              <a:rPr lang="fr-FR" altLang="en-US" sz="1600">
                <a:solidFill>
                  <a:schemeClr val="tx1">
                    <a:lumMod val="75000"/>
                    <a:lumOff val="25000"/>
                  </a:schemeClr>
                </a:solidFill>
              </a:rPr>
              <a:t>les intervenants ne doivent accepter aucun ingrédient ou matière première contaminés, susceptibles de rendre le produit final impropre à la consommation humaine;</a:t>
            </a:r>
          </a:p>
          <a:p>
            <a:pPr algn="just" eaLnBrk="1" fontAlgn="auto" hangingPunct="1">
              <a:spcAft>
                <a:spcPts val="0"/>
              </a:spcAft>
              <a:buFont typeface="Wingdings 3" charset="2"/>
              <a:buChar char=""/>
              <a:defRPr/>
            </a:pPr>
            <a:r>
              <a:rPr lang="fr-FR" altLang="en-US" sz="1600">
                <a:solidFill>
                  <a:schemeClr val="tx1">
                    <a:lumMod val="75000"/>
                    <a:lumOff val="25000"/>
                  </a:schemeClr>
                </a:solidFill>
              </a:rPr>
              <a:t>Les matières premières et les ingrédients doivent être entreposés et conservés dans des conditions adéquates permettant d’éviter leur détérioration et assurer  leur protection  contre toute contamination;</a:t>
            </a:r>
          </a:p>
          <a:p>
            <a:pPr algn="just" eaLnBrk="1" fontAlgn="auto" hangingPunct="1">
              <a:spcAft>
                <a:spcPts val="0"/>
              </a:spcAft>
              <a:buFont typeface="Wingdings 3" charset="2"/>
              <a:buChar char=""/>
              <a:defRPr/>
            </a:pPr>
            <a:r>
              <a:rPr lang="fr-FR" altLang="en-US" sz="1600">
                <a:solidFill>
                  <a:schemeClr val="tx1">
                    <a:lumMod val="75000"/>
                    <a:lumOff val="25000"/>
                  </a:schemeClr>
                </a:solidFill>
              </a:rPr>
              <a:t>les matières premières, les ingrédients, les produits semi-finis et les produits finis susceptibles de favoriser le développement de micro-organismes pathogènes ou la production de toxines ne doivent pas être conservés à des températures qui pourraient entraîner un risque pour la santé. La chaîne de froid ne doit pas être interrompue;</a:t>
            </a:r>
          </a:p>
          <a:p>
            <a:pPr algn="just" eaLnBrk="1" fontAlgn="auto" hangingPunct="1">
              <a:spcAft>
                <a:spcPts val="0"/>
              </a:spcAft>
              <a:buFont typeface="Wingdings 3" charset="2"/>
              <a:buChar char=""/>
              <a:defRPr/>
            </a:pPr>
            <a:r>
              <a:rPr lang="fr-FR" altLang="en-US" sz="1600">
                <a:solidFill>
                  <a:schemeClr val="tx1">
                    <a:lumMod val="75000"/>
                    <a:lumOff val="25000"/>
                  </a:schemeClr>
                </a:solidFill>
              </a:rPr>
              <a:t>Les denrées alimentaires altérables réfrigérées, congelées ou surgelées   doivent  être  stockées  en respectant leurs températures  de conservation;</a:t>
            </a:r>
          </a:p>
          <a:p>
            <a:pPr algn="just" eaLnBrk="1" fontAlgn="auto" hangingPunct="1">
              <a:spcAft>
                <a:spcPts val="0"/>
              </a:spcAft>
              <a:buFont typeface="Wingdings 3" charset="2"/>
              <a:buChar char=""/>
              <a:defRPr/>
            </a:pPr>
            <a:r>
              <a:rPr lang="fr-FR" altLang="en-US" sz="1600">
                <a:solidFill>
                  <a:schemeClr val="tx1">
                    <a:lumMod val="75000"/>
                    <a:lumOff val="25000"/>
                  </a:schemeClr>
                </a:solidFill>
              </a:rPr>
              <a:t>Les denrées alimentaires prêtes  à la vente, doivent être stockées et / ou mises en vente dans des conditions évitant toute altération  ou contamination;</a:t>
            </a:r>
          </a:p>
          <a:p>
            <a:pPr algn="just" eaLnBrk="1" fontAlgn="auto" hangingPunct="1">
              <a:spcAft>
                <a:spcPts val="0"/>
              </a:spcAft>
              <a:buFont typeface="Wingdings 3" charset="2"/>
              <a:buChar char=""/>
              <a:defRPr/>
            </a:pPr>
            <a:r>
              <a:rPr lang="fr-FR" altLang="en-US" sz="1600">
                <a:solidFill>
                  <a:schemeClr val="tx1">
                    <a:lumMod val="75000"/>
                    <a:lumOff val="25000"/>
                  </a:schemeClr>
                </a:solidFill>
              </a:rPr>
              <a:t>La décongélation des denrées alimentaires doit être effectuée de manière à réduire au maximum le risque de contamination (développement de micro-organismes pathogènes ou la formation de toxines dans ces denrées);</a:t>
            </a:r>
          </a:p>
          <a:p>
            <a:pPr algn="just" eaLnBrk="1" fontAlgn="auto" hangingPunct="1">
              <a:spcAft>
                <a:spcPts val="0"/>
              </a:spcAft>
              <a:buFont typeface="Wingdings 3" charset="2"/>
              <a:buChar char=""/>
              <a:defRPr/>
            </a:pPr>
            <a:r>
              <a:rPr lang="fr-FR" altLang="en-US" sz="1600" b="1">
                <a:solidFill>
                  <a:srgbClr val="FF0000"/>
                </a:solidFill>
              </a:rPr>
              <a:t>La recongélation des denrées alimentaires décongelées destinées au consommateur est interdite;</a:t>
            </a:r>
          </a:p>
          <a:p>
            <a:pPr algn="just" eaLnBrk="1" fontAlgn="auto" hangingPunct="1">
              <a:spcAft>
                <a:spcPts val="0"/>
              </a:spcAft>
              <a:buFont typeface="Wingdings 3" charset="2"/>
              <a:buChar char=""/>
              <a:defRPr/>
            </a:pPr>
            <a:r>
              <a:rPr lang="fr-FR" altLang="en-US" sz="1600" b="1">
                <a:solidFill>
                  <a:srgbClr val="FF0000"/>
                </a:solidFill>
              </a:rPr>
              <a:t>Respect du processus de traitement thermique utilisé pour la transformation des denrées alimentaires (couples température/durée, stabilité, pression, charge microbiologique…..);</a:t>
            </a:r>
          </a:p>
          <a:p>
            <a:pPr algn="just" eaLnBrk="1" fontAlgn="auto" hangingPunct="1">
              <a:spcAft>
                <a:spcPts val="0"/>
              </a:spcAft>
              <a:buFont typeface="Wingdings 3" charset="2"/>
              <a:buChar char=""/>
              <a:defRPr/>
            </a:pPr>
            <a:r>
              <a:rPr lang="fr-FR" altLang="en-US" sz="1600" b="1">
                <a:solidFill>
                  <a:srgbClr val="FF0000"/>
                </a:solidFill>
              </a:rPr>
              <a:t>Les produits transformés et ceux  à l’état brut, doivent être présentés séparément;</a:t>
            </a:r>
          </a:p>
          <a:p>
            <a:pPr algn="just" eaLnBrk="1" fontAlgn="auto" hangingPunct="1">
              <a:spcAft>
                <a:spcPts val="0"/>
              </a:spcAft>
              <a:buFont typeface="Wingdings 3" charset="2"/>
              <a:buChar char=""/>
              <a:defRPr/>
            </a:pPr>
            <a:r>
              <a:rPr lang="fr-FR" altLang="en-US" sz="1600" b="1">
                <a:solidFill>
                  <a:srgbClr val="FF0000"/>
                </a:solidFill>
              </a:rPr>
              <a:t>L'exposition des denrées alimentaires en dehors des  établissements est interdite.</a:t>
            </a:r>
          </a:p>
          <a:p>
            <a:pPr eaLnBrk="1" fontAlgn="auto" hangingPunct="1">
              <a:spcAft>
                <a:spcPts val="0"/>
              </a:spcAft>
              <a:buFont typeface="Arial" panose="020B0604020202020204" pitchFamily="34" charset="0"/>
              <a:buNone/>
              <a:defRPr/>
            </a:pPr>
            <a:endParaRPr lang="fr-FR" altLang="en-US">
              <a:solidFill>
                <a:schemeClr val="tx1">
                  <a:lumMod val="75000"/>
                  <a:lumOff val="25000"/>
                </a:schemeClr>
              </a:solidFill>
            </a:endParaRPr>
          </a:p>
        </p:txBody>
      </p:sp>
      <p:sp>
        <p:nvSpPr>
          <p:cNvPr id="58371" name="ZoneTexte 2">
            <a:extLst>
              <a:ext uri="{FF2B5EF4-FFF2-40B4-BE49-F238E27FC236}">
                <a16:creationId xmlns:a16="http://schemas.microsoft.com/office/drawing/2014/main" id="{522F9AD6-BFC8-F229-8A3E-100D62BE3F7C}"/>
              </a:ext>
            </a:extLst>
          </p:cNvPr>
          <p:cNvSpPr txBox="1">
            <a:spLocks noChangeArrowheads="1"/>
          </p:cNvSpPr>
          <p:nvPr/>
        </p:nvSpPr>
        <p:spPr bwMode="auto">
          <a:xfrm>
            <a:off x="1546225" y="0"/>
            <a:ext cx="7183438" cy="4619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 typeface="Arial" panose="020B0604020202020204" pitchFamily="34" charset="0"/>
              <a:buNone/>
            </a:pPr>
            <a:r>
              <a:rPr lang="fr-FR" altLang="en-US" sz="2400" b="1" u="sng">
                <a:solidFill>
                  <a:schemeClr val="tx1"/>
                </a:solidFill>
                <a:latin typeface="Arial" panose="020B0604020202020204" pitchFamily="34" charset="0"/>
              </a:rPr>
              <a:t>Denrées alimentaires (articles 43 à 50 et 53-54)</a:t>
            </a:r>
            <a:r>
              <a:rPr lang="fr-FR" altLang="en-US" sz="2400" b="1">
                <a:solidFill>
                  <a:schemeClr val="tx1"/>
                </a:solidFill>
                <a:latin typeface="Arial" panose="020B0604020202020204" pitchFamily="34" charset="0"/>
              </a:rPr>
              <a:t>:</a:t>
            </a:r>
            <a:endParaRPr lang="fr-FR" altLang="en-US" sz="2400">
              <a:solidFill>
                <a:schemeClr val="tx1"/>
              </a:solidFill>
              <a:latin typeface="Arial" panose="020B0604020202020204" pitchFamily="34" charset="0"/>
            </a:endParaRPr>
          </a:p>
        </p:txBody>
      </p:sp>
      <p:pic>
        <p:nvPicPr>
          <p:cNvPr id="58372" name="Picture 3">
            <a:extLst>
              <a:ext uri="{FF2B5EF4-FFF2-40B4-BE49-F238E27FC236}">
                <a16:creationId xmlns:a16="http://schemas.microsoft.com/office/drawing/2014/main" id="{39519228-5525-89B3-C49A-D44FD03CD7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9163" y="1214438"/>
            <a:ext cx="3395662"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5" descr="G:\Hygiene\t8.jpg">
            <a:extLst>
              <a:ext uri="{FF2B5EF4-FFF2-40B4-BE49-F238E27FC236}">
                <a16:creationId xmlns:a16="http://schemas.microsoft.com/office/drawing/2014/main" id="{94EF5D6B-6BAA-F508-44A3-866FA4B5CC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4825" y="5692775"/>
            <a:ext cx="1812925"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Picture 6" descr="G:\Hygiene\t10.jpg">
            <a:extLst>
              <a:ext uri="{FF2B5EF4-FFF2-40B4-BE49-F238E27FC236}">
                <a16:creationId xmlns:a16="http://schemas.microsoft.com/office/drawing/2014/main" id="{09E81588-99CF-1035-924A-AA2DF50F0C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18638" y="3171825"/>
            <a:ext cx="1779587" cy="169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u contenu 2">
            <a:extLst>
              <a:ext uri="{FF2B5EF4-FFF2-40B4-BE49-F238E27FC236}">
                <a16:creationId xmlns:a16="http://schemas.microsoft.com/office/drawing/2014/main" id="{F7516494-6498-D663-F460-DB42D134487F}"/>
              </a:ext>
            </a:extLst>
          </p:cNvPr>
          <p:cNvSpPr>
            <a:spLocks noGrp="1"/>
          </p:cNvSpPr>
          <p:nvPr>
            <p:ph idx="1"/>
          </p:nvPr>
        </p:nvSpPr>
        <p:spPr>
          <a:xfrm>
            <a:off x="0" y="1023938"/>
            <a:ext cx="7620000" cy="5670550"/>
          </a:xfrm>
        </p:spPr>
        <p:txBody>
          <a:bodyPr rtlCol="0">
            <a:normAutofit lnSpcReduction="10000"/>
          </a:bodyPr>
          <a:lstStyle/>
          <a:p>
            <a:pPr algn="just" eaLnBrk="1" fontAlgn="auto" hangingPunct="1">
              <a:spcAft>
                <a:spcPts val="0"/>
              </a:spcAft>
              <a:buFont typeface="Arial" panose="020B0604020202020204" pitchFamily="34" charset="0"/>
              <a:buNone/>
              <a:defRPr/>
            </a:pPr>
            <a:r>
              <a:rPr lang="fr-FR" altLang="en-US" sz="1600" b="1">
                <a:solidFill>
                  <a:schemeClr val="tx1">
                    <a:lumMod val="75000"/>
                    <a:lumOff val="25000"/>
                  </a:schemeClr>
                </a:solidFill>
              </a:rPr>
              <a:t>- </a:t>
            </a:r>
            <a:r>
              <a:rPr lang="fr-FR" altLang="en-US" sz="1600">
                <a:solidFill>
                  <a:schemeClr val="tx1">
                    <a:lumMod val="75000"/>
                    <a:lumOff val="25000"/>
                  </a:schemeClr>
                </a:solidFill>
              </a:rPr>
              <a:t>Les matériaux constitutifs d’emballage des denrées alimentaires, ne doivent pas être une source de contamination.</a:t>
            </a:r>
          </a:p>
          <a:p>
            <a:pPr algn="just" eaLnBrk="1" fontAlgn="auto" hangingPunct="1">
              <a:spcAft>
                <a:spcPts val="0"/>
              </a:spcAft>
              <a:buFont typeface="Arial" panose="020B0604020202020204" pitchFamily="34" charset="0"/>
              <a:buNone/>
              <a:defRPr/>
            </a:pPr>
            <a:endParaRPr lang="fr-FR" altLang="en-US" sz="1600">
              <a:solidFill>
                <a:schemeClr val="tx1">
                  <a:lumMod val="75000"/>
                  <a:lumOff val="25000"/>
                </a:schemeClr>
              </a:solidFill>
            </a:endParaRPr>
          </a:p>
          <a:p>
            <a:pPr algn="just" eaLnBrk="1" fontAlgn="auto" hangingPunct="1">
              <a:spcAft>
                <a:spcPts val="0"/>
              </a:spcAft>
              <a:buFontTx/>
              <a:buChar char="-"/>
              <a:defRPr/>
            </a:pPr>
            <a:r>
              <a:rPr lang="fr-FR" altLang="en-US" sz="1600">
                <a:solidFill>
                  <a:schemeClr val="tx1">
                    <a:lumMod val="75000"/>
                    <a:lumOff val="25000"/>
                  </a:schemeClr>
                </a:solidFill>
              </a:rPr>
              <a:t>Les constituants des emballages destinés à être mis en contact avec les denrées alimentaires doivent répondre aux exigences fixées par la réglementation en vigueur relatives aux matériaux destinés à être mis en contact avec les denrées alimentaires.</a:t>
            </a:r>
          </a:p>
          <a:p>
            <a:pPr algn="just" eaLnBrk="1" fontAlgn="auto" hangingPunct="1">
              <a:spcAft>
                <a:spcPts val="0"/>
              </a:spcAft>
              <a:buFontTx/>
              <a:buChar char="-"/>
              <a:defRPr/>
            </a:pPr>
            <a:endParaRPr lang="fr-FR" altLang="en-US" sz="1600">
              <a:solidFill>
                <a:schemeClr val="tx1">
                  <a:lumMod val="75000"/>
                  <a:lumOff val="25000"/>
                </a:schemeClr>
              </a:solidFill>
            </a:endParaRPr>
          </a:p>
          <a:p>
            <a:pPr algn="just" eaLnBrk="1" fontAlgn="auto" hangingPunct="1">
              <a:spcAft>
                <a:spcPts val="0"/>
              </a:spcAft>
              <a:buFontTx/>
              <a:buChar char="-"/>
              <a:defRPr/>
            </a:pPr>
            <a:r>
              <a:rPr lang="fr-FR" altLang="en-US" sz="1600">
                <a:solidFill>
                  <a:schemeClr val="tx1">
                    <a:lumMod val="75000"/>
                    <a:lumOff val="25000"/>
                  </a:schemeClr>
                </a:solidFill>
              </a:rPr>
              <a:t>Les opérations de conditionnement et d’emballage doivent être effectuées de manière à éviter toute contamination des denrées alimentaires, notamment en cas d’utilisation des boites métalliques et des bocaux en verre. L’intégrité et la propreté des récipients doivent être assurées.</a:t>
            </a:r>
          </a:p>
          <a:p>
            <a:pPr algn="just" eaLnBrk="1" fontAlgn="auto" hangingPunct="1">
              <a:spcAft>
                <a:spcPts val="0"/>
              </a:spcAft>
              <a:buFont typeface="Arial" panose="020B0604020202020204" pitchFamily="34" charset="0"/>
              <a:buNone/>
              <a:defRPr/>
            </a:pPr>
            <a:endParaRPr lang="fr-FR" altLang="en-US" sz="1600">
              <a:solidFill>
                <a:schemeClr val="tx1">
                  <a:lumMod val="75000"/>
                  <a:lumOff val="25000"/>
                </a:schemeClr>
              </a:solidFill>
            </a:endParaRPr>
          </a:p>
          <a:p>
            <a:pPr algn="just" eaLnBrk="1" fontAlgn="auto" hangingPunct="1">
              <a:spcAft>
                <a:spcPts val="0"/>
              </a:spcAft>
              <a:buFont typeface="Arial" panose="020B0604020202020204" pitchFamily="34" charset="0"/>
              <a:buNone/>
              <a:defRPr/>
            </a:pPr>
            <a:r>
              <a:rPr lang="fr-FR" altLang="en-US" sz="1600">
                <a:solidFill>
                  <a:schemeClr val="tx1">
                    <a:lumMod val="75000"/>
                    <a:lumOff val="25000"/>
                  </a:schemeClr>
                </a:solidFill>
              </a:rPr>
              <a:t>-Les emballages doivent être entreposés de façon à ce qu’ils ne soient pas exposés à un risque de contamination et de détérioration. </a:t>
            </a:r>
          </a:p>
          <a:p>
            <a:pPr algn="just" eaLnBrk="1" fontAlgn="auto" hangingPunct="1">
              <a:spcAft>
                <a:spcPts val="0"/>
              </a:spcAft>
              <a:buFont typeface="Arial" panose="020B0604020202020204" pitchFamily="34" charset="0"/>
              <a:buNone/>
              <a:defRPr/>
            </a:pPr>
            <a:endParaRPr lang="fr-FR" altLang="en-US" sz="1600">
              <a:solidFill>
                <a:schemeClr val="tx1">
                  <a:lumMod val="75000"/>
                  <a:lumOff val="25000"/>
                </a:schemeClr>
              </a:solidFill>
            </a:endParaRPr>
          </a:p>
          <a:p>
            <a:pPr algn="just" eaLnBrk="1" fontAlgn="auto" hangingPunct="1">
              <a:spcAft>
                <a:spcPts val="0"/>
              </a:spcAft>
              <a:buFont typeface="Arial" panose="020B0604020202020204" pitchFamily="34" charset="0"/>
              <a:buNone/>
              <a:defRPr/>
            </a:pPr>
            <a:r>
              <a:rPr lang="fr-FR" altLang="en-US" sz="1600">
                <a:solidFill>
                  <a:schemeClr val="tx1">
                    <a:lumMod val="75000"/>
                    <a:lumOff val="25000"/>
                  </a:schemeClr>
                </a:solidFill>
              </a:rPr>
              <a:t>-Les emballages qui sont destinés à être réutilisés pour  le conditionnement  des denrées alimentaires doivent être faciles à nettoyer et, le cas échéant, faciles à désinfecter.</a:t>
            </a:r>
          </a:p>
          <a:p>
            <a:pPr eaLnBrk="1" fontAlgn="auto" hangingPunct="1">
              <a:spcAft>
                <a:spcPts val="0"/>
              </a:spcAft>
              <a:buFont typeface="Arial" panose="020B0604020202020204" pitchFamily="34" charset="0"/>
              <a:buNone/>
              <a:defRPr/>
            </a:pPr>
            <a:endParaRPr lang="fr-FR" altLang="en-US">
              <a:solidFill>
                <a:schemeClr val="tx1">
                  <a:lumMod val="75000"/>
                  <a:lumOff val="25000"/>
                </a:schemeClr>
              </a:solidFill>
            </a:endParaRPr>
          </a:p>
        </p:txBody>
      </p:sp>
      <p:sp>
        <p:nvSpPr>
          <p:cNvPr id="59395" name="ZoneTexte 2">
            <a:extLst>
              <a:ext uri="{FF2B5EF4-FFF2-40B4-BE49-F238E27FC236}">
                <a16:creationId xmlns:a16="http://schemas.microsoft.com/office/drawing/2014/main" id="{11484164-DCD1-2389-B791-66E818788753}"/>
              </a:ext>
            </a:extLst>
          </p:cNvPr>
          <p:cNvSpPr txBox="1">
            <a:spLocks noChangeArrowheads="1"/>
          </p:cNvSpPr>
          <p:nvPr/>
        </p:nvSpPr>
        <p:spPr bwMode="auto">
          <a:xfrm>
            <a:off x="1066800" y="152400"/>
            <a:ext cx="5334000" cy="6461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 typeface="Arial" panose="020B0604020202020204" pitchFamily="34" charset="0"/>
              <a:buNone/>
            </a:pPr>
            <a:r>
              <a:rPr lang="fr-FR" altLang="en-US" b="1">
                <a:solidFill>
                  <a:schemeClr val="tx1"/>
                </a:solidFill>
                <a:latin typeface="Arial" panose="020B0604020202020204" pitchFamily="34" charset="0"/>
              </a:rPr>
              <a:t>conditionnement et  emballage des denrées alimentaires (Articles 51 et 52):  </a:t>
            </a:r>
            <a:endParaRPr lang="fr-FR" altLang="en-US">
              <a:solidFill>
                <a:schemeClr val="tx1"/>
              </a:solidFill>
              <a:latin typeface="Arial" panose="020B0604020202020204" pitchFamily="34" charset="0"/>
            </a:endParaRPr>
          </a:p>
        </p:txBody>
      </p:sp>
      <p:pic>
        <p:nvPicPr>
          <p:cNvPr id="59396" name="Picture 3">
            <a:extLst>
              <a:ext uri="{FF2B5EF4-FFF2-40B4-BE49-F238E27FC236}">
                <a16:creationId xmlns:a16="http://schemas.microsoft.com/office/drawing/2014/main" id="{2379C600-6CF7-89DC-5B5B-F0DA03F88F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4863" y="3929063"/>
            <a:ext cx="163830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ZoneTexte 7">
            <a:extLst>
              <a:ext uri="{FF2B5EF4-FFF2-40B4-BE49-F238E27FC236}">
                <a16:creationId xmlns:a16="http://schemas.microsoft.com/office/drawing/2014/main" id="{E71D5CD1-B4BF-50F0-9FCF-3E270503B060}"/>
              </a:ext>
            </a:extLst>
          </p:cNvPr>
          <p:cNvSpPr txBox="1">
            <a:spLocks noChangeArrowheads="1"/>
          </p:cNvSpPr>
          <p:nvPr/>
        </p:nvSpPr>
        <p:spPr bwMode="auto">
          <a:xfrm>
            <a:off x="7761288" y="2382838"/>
            <a:ext cx="252095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just" eaLnBrk="1" hangingPunct="1">
              <a:spcBef>
                <a:spcPct val="0"/>
              </a:spcBef>
              <a:buClrTx/>
              <a:buFontTx/>
              <a:buNone/>
            </a:pPr>
            <a:r>
              <a:rPr lang="fr-FR" altLang="en-US" sz="1100" b="1">
                <a:solidFill>
                  <a:schemeClr val="tx1"/>
                </a:solidFill>
                <a:latin typeface="Arial" panose="020B0604020202020204" pitchFamily="34" charset="0"/>
              </a:rPr>
              <a:t>À l’exception des vaisselles et récipients culinaires par nature sont destinés à être mis en contact avec les denrées alimentaires, les objets et matériaux  visés par ce décret doivent comporter la mention « pour contact alimentaire ».</a:t>
            </a:r>
          </a:p>
        </p:txBody>
      </p:sp>
      <p:pic>
        <p:nvPicPr>
          <p:cNvPr id="59398" name="Picture 7">
            <a:extLst>
              <a:ext uri="{FF2B5EF4-FFF2-40B4-BE49-F238E27FC236}">
                <a16:creationId xmlns:a16="http://schemas.microsoft.com/office/drawing/2014/main" id="{98BED849-95F8-89D9-7595-2C905123C0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91800" y="2111375"/>
            <a:ext cx="1600200"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9" name="Picture 8" descr="G:\Hygiene\t11.jpg">
            <a:extLst>
              <a:ext uri="{FF2B5EF4-FFF2-40B4-BE49-F238E27FC236}">
                <a16:creationId xmlns:a16="http://schemas.microsoft.com/office/drawing/2014/main" id="{F0E2E85E-3D03-38E9-53F1-67F79DDA8B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5345113"/>
            <a:ext cx="2009775"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a:extLst>
              <a:ext uri="{FF2B5EF4-FFF2-40B4-BE49-F238E27FC236}">
                <a16:creationId xmlns:a16="http://schemas.microsoft.com/office/drawing/2014/main" id="{94F0B476-D144-6306-A0D3-239C4D2E6422}"/>
              </a:ext>
            </a:extLst>
          </p:cNvPr>
          <p:cNvPicPr>
            <a:picLocks noChangeAspect="1" noChangeArrowheads="1"/>
          </p:cNvPicPr>
          <p:nvPr/>
        </p:nvPicPr>
        <p:blipFill>
          <a:blip r:embed="rId5"/>
          <a:srcRect/>
          <a:stretch>
            <a:fillRect/>
          </a:stretch>
        </p:blipFill>
        <p:spPr bwMode="auto">
          <a:xfrm>
            <a:off x="8205788" y="657225"/>
            <a:ext cx="3467100" cy="1123950"/>
          </a:xfrm>
          <a:prstGeom prst="rect">
            <a:avLst/>
          </a:prstGeom>
          <a:solidFill>
            <a:schemeClr val="accent4">
              <a:lumMod val="20000"/>
              <a:lumOff val="80000"/>
            </a:schemeClr>
          </a:solidFill>
          <a:ln w="9525">
            <a:noFill/>
            <a:miter lim="800000"/>
            <a:headEnd/>
            <a:tailEnd/>
          </a:ln>
        </p:spPr>
      </p:pic>
      <p:sp>
        <p:nvSpPr>
          <p:cNvPr id="12" name="Flèche vers le bas 11">
            <a:extLst>
              <a:ext uri="{FF2B5EF4-FFF2-40B4-BE49-F238E27FC236}">
                <a16:creationId xmlns:a16="http://schemas.microsoft.com/office/drawing/2014/main" id="{93FB87F7-684A-27F7-CE1E-52A80579E155}"/>
              </a:ext>
            </a:extLst>
          </p:cNvPr>
          <p:cNvSpPr/>
          <p:nvPr/>
        </p:nvSpPr>
        <p:spPr>
          <a:xfrm>
            <a:off x="9894888" y="1785938"/>
            <a:ext cx="882650" cy="4127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u contenu 2">
            <a:extLst>
              <a:ext uri="{FF2B5EF4-FFF2-40B4-BE49-F238E27FC236}">
                <a16:creationId xmlns:a16="http://schemas.microsoft.com/office/drawing/2014/main" id="{A57048CE-C4D3-FB1D-BDBE-1EB188471AAB}"/>
              </a:ext>
            </a:extLst>
          </p:cNvPr>
          <p:cNvSpPr>
            <a:spLocks noGrp="1"/>
          </p:cNvSpPr>
          <p:nvPr>
            <p:ph idx="1"/>
          </p:nvPr>
        </p:nvSpPr>
        <p:spPr>
          <a:xfrm>
            <a:off x="130175" y="1201738"/>
            <a:ext cx="6684963" cy="5449887"/>
          </a:xfrm>
        </p:spPr>
        <p:txBody>
          <a:bodyPr rtlCol="0">
            <a:normAutofit fontScale="85000" lnSpcReduction="10000"/>
          </a:bodyPr>
          <a:lstStyle/>
          <a:p>
            <a:pPr algn="just" eaLnBrk="1" fontAlgn="auto" hangingPunct="1">
              <a:spcAft>
                <a:spcPts val="0"/>
              </a:spcAft>
              <a:buFont typeface="Arial" panose="020B0604020202020204" pitchFamily="34" charset="0"/>
              <a:buNone/>
              <a:defRPr/>
            </a:pPr>
            <a:r>
              <a:rPr lang="fr-FR" sz="1350" dirty="0">
                <a:solidFill>
                  <a:schemeClr val="tx1">
                    <a:lumMod val="75000"/>
                    <a:lumOff val="25000"/>
                  </a:schemeClr>
                </a:solidFill>
              </a:rPr>
              <a:t>L’intervenant doit prendre les dispositions nécessaires pour :</a:t>
            </a:r>
          </a:p>
          <a:p>
            <a:pPr algn="just" eaLnBrk="1" fontAlgn="auto" hangingPunct="1">
              <a:spcAft>
                <a:spcPts val="0"/>
              </a:spcAft>
              <a:buFont typeface="Wingdings" pitchFamily="2" charset="2"/>
              <a:buChar char="v"/>
              <a:defRPr/>
            </a:pPr>
            <a:r>
              <a:rPr lang="fr-FR" sz="1350" b="1" dirty="0">
                <a:solidFill>
                  <a:srgbClr val="C00000"/>
                </a:solidFill>
              </a:rPr>
              <a:t>Santé (visites médicales):</a:t>
            </a:r>
            <a:endParaRPr lang="fr-FR" sz="1350" dirty="0">
              <a:solidFill>
                <a:srgbClr val="C00000"/>
              </a:solidFill>
            </a:endParaRPr>
          </a:p>
          <a:p>
            <a:pPr algn="just" eaLnBrk="1" fontAlgn="auto" hangingPunct="1">
              <a:spcAft>
                <a:spcPts val="0"/>
              </a:spcAft>
              <a:buFont typeface="Wingdings 3" charset="2"/>
              <a:buChar char=""/>
              <a:defRPr/>
            </a:pPr>
            <a:r>
              <a:rPr lang="fr-FR" sz="1350" dirty="0">
                <a:solidFill>
                  <a:schemeClr val="tx1">
                    <a:lumMod val="75000"/>
                    <a:lumOff val="25000"/>
                  </a:schemeClr>
                </a:solidFill>
              </a:rPr>
              <a:t>que les personnes affectées à la manipulation des denrées alimentaires soient soumises à des visites médicales périodiques et des examens complémentaires </a:t>
            </a:r>
            <a:r>
              <a:rPr lang="fr-FR" sz="1350" b="1" dirty="0">
                <a:solidFill>
                  <a:schemeClr val="tx1">
                    <a:lumMod val="75000"/>
                    <a:lumOff val="25000"/>
                  </a:schemeClr>
                </a:solidFill>
              </a:rPr>
              <a:t>au moins chaque six (06) mois</a:t>
            </a:r>
            <a:r>
              <a:rPr lang="fr-FR" sz="1350" dirty="0">
                <a:solidFill>
                  <a:schemeClr val="tx1">
                    <a:lumMod val="75000"/>
                    <a:lumOff val="25000"/>
                  </a:schemeClr>
                </a:solidFill>
              </a:rPr>
              <a:t> et aux vaccinations prévues par la législation et la réglementation en vigueur. </a:t>
            </a:r>
          </a:p>
          <a:p>
            <a:pPr algn="just" eaLnBrk="1" fontAlgn="auto" hangingPunct="1">
              <a:spcAft>
                <a:spcPts val="0"/>
              </a:spcAft>
              <a:buFont typeface="Wingdings" pitchFamily="2" charset="2"/>
              <a:buChar char="v"/>
              <a:defRPr/>
            </a:pPr>
            <a:r>
              <a:rPr lang="fr-FR" sz="1350" b="1" dirty="0">
                <a:solidFill>
                  <a:srgbClr val="C00000"/>
                </a:solidFill>
              </a:rPr>
              <a:t>Tenue et comportement :</a:t>
            </a:r>
            <a:endParaRPr lang="fr-FR" sz="1350" dirty="0">
              <a:solidFill>
                <a:srgbClr val="C00000"/>
              </a:solidFill>
            </a:endParaRPr>
          </a:p>
          <a:p>
            <a:pPr algn="just" eaLnBrk="1" fontAlgn="auto" hangingPunct="1">
              <a:spcAft>
                <a:spcPts val="0"/>
              </a:spcAft>
              <a:buFont typeface="Wingdings 3" charset="2"/>
              <a:buChar char=""/>
              <a:defRPr/>
            </a:pPr>
            <a:r>
              <a:rPr lang="fr-FR" sz="1350" dirty="0">
                <a:solidFill>
                  <a:schemeClr val="tx1">
                    <a:lumMod val="75000"/>
                    <a:lumOff val="25000"/>
                  </a:schemeClr>
                </a:solidFill>
              </a:rPr>
              <a:t>que le personnel travaillant dans une zone de manipulation et de manutention des denrées alimentaires </a:t>
            </a:r>
            <a:r>
              <a:rPr lang="fr-FR" sz="1350" b="1" u="sng" dirty="0">
                <a:solidFill>
                  <a:schemeClr val="tx1">
                    <a:lumMod val="75000"/>
                    <a:lumOff val="25000"/>
                  </a:schemeClr>
                </a:solidFill>
              </a:rPr>
              <a:t>porte une tenue adaptée</a:t>
            </a:r>
            <a:r>
              <a:rPr lang="fr-FR" sz="1350" u="sng" dirty="0">
                <a:solidFill>
                  <a:schemeClr val="tx1">
                    <a:lumMod val="75000"/>
                    <a:lumOff val="25000"/>
                  </a:schemeClr>
                </a:solidFill>
              </a:rPr>
              <a:t>,  </a:t>
            </a:r>
            <a:r>
              <a:rPr lang="fr-FR" sz="1350" b="1" u="sng" dirty="0">
                <a:solidFill>
                  <a:schemeClr val="tx1">
                    <a:lumMod val="75000"/>
                    <a:lumOff val="25000"/>
                  </a:schemeClr>
                </a:solidFill>
              </a:rPr>
              <a:t>respecte un niveau élevé de propreté corporelle et vestimentaire</a:t>
            </a:r>
            <a:r>
              <a:rPr lang="fr-FR" sz="1350" u="sng" dirty="0">
                <a:solidFill>
                  <a:schemeClr val="tx1">
                    <a:lumMod val="75000"/>
                    <a:lumOff val="25000"/>
                  </a:schemeClr>
                </a:solidFill>
              </a:rPr>
              <a:t>, </a:t>
            </a:r>
            <a:r>
              <a:rPr lang="fr-FR" sz="1350" b="1" u="sng" dirty="0">
                <a:solidFill>
                  <a:schemeClr val="tx1">
                    <a:lumMod val="75000"/>
                    <a:lumOff val="25000"/>
                  </a:schemeClr>
                </a:solidFill>
              </a:rPr>
              <a:t>ne porte pas et n'introduit pas des effets personnels tels que bijoux, montres, épingles ou autres objets similaires</a:t>
            </a:r>
            <a:r>
              <a:rPr lang="fr-FR" sz="1350" dirty="0">
                <a:solidFill>
                  <a:schemeClr val="tx1">
                    <a:lumMod val="75000"/>
                    <a:lumOff val="25000"/>
                  </a:schemeClr>
                </a:solidFill>
              </a:rPr>
              <a:t>;</a:t>
            </a:r>
          </a:p>
          <a:p>
            <a:pPr algn="just" eaLnBrk="1" fontAlgn="auto" hangingPunct="1">
              <a:spcAft>
                <a:spcPts val="0"/>
              </a:spcAft>
              <a:buFont typeface="Wingdings 3" charset="2"/>
              <a:buChar char=""/>
              <a:defRPr/>
            </a:pPr>
            <a:r>
              <a:rPr lang="fr-FR" sz="1350" dirty="0">
                <a:solidFill>
                  <a:schemeClr val="tx1">
                    <a:lumMod val="75000"/>
                    <a:lumOff val="25000"/>
                  </a:schemeClr>
                </a:solidFill>
              </a:rPr>
              <a:t>interdire la manipulation des denrées alimentaires et l’accès  dans des zones de manipulation des denrées alimentaires, </a:t>
            </a:r>
            <a:r>
              <a:rPr lang="fr-FR" sz="1350" b="1" u="sng" dirty="0">
                <a:solidFill>
                  <a:schemeClr val="tx1">
                    <a:lumMod val="75000"/>
                    <a:lumOff val="25000"/>
                  </a:schemeClr>
                </a:solidFill>
              </a:rPr>
              <a:t>des personnes susceptibles d’être atteintes ou porteuses d’une maladie transmissible par les denrées alimentaires ou souffrantes de plaies infectées, ou de lésion cutanée ou de diarrhée ou atteintes d'infections</a:t>
            </a:r>
            <a:r>
              <a:rPr lang="fr-FR" sz="1350" dirty="0">
                <a:solidFill>
                  <a:schemeClr val="tx1">
                    <a:lumMod val="75000"/>
                    <a:lumOff val="25000"/>
                  </a:schemeClr>
                </a:solidFill>
              </a:rPr>
              <a:t>.  </a:t>
            </a:r>
          </a:p>
          <a:p>
            <a:pPr algn="just" eaLnBrk="1" fontAlgn="auto" hangingPunct="1">
              <a:spcAft>
                <a:spcPts val="0"/>
              </a:spcAft>
              <a:buFont typeface="Wingdings 3" charset="2"/>
              <a:buChar char=""/>
              <a:defRPr/>
            </a:pPr>
            <a:r>
              <a:rPr lang="fr-FR" sz="1350" dirty="0">
                <a:solidFill>
                  <a:schemeClr val="tx1">
                    <a:lumMod val="75000"/>
                    <a:lumOff val="25000"/>
                  </a:schemeClr>
                </a:solidFill>
              </a:rPr>
              <a:t>exiger des mesures et des règles d’hygiène pour le personnel  afin d'éviter tout comportement susceptible d’entrainer une contamination des denrées alimentaires, tels que manger, mâcher, consommer des produits tabagiques, cracher ou toute autre pratique non hygiénique, dans les zones de manipulation des denrées alimentaires ;</a:t>
            </a:r>
            <a:r>
              <a:rPr lang="fr-FR" sz="1350" b="1" dirty="0">
                <a:solidFill>
                  <a:schemeClr val="tx1">
                    <a:lumMod val="75000"/>
                    <a:lumOff val="25000"/>
                  </a:schemeClr>
                </a:solidFill>
              </a:rPr>
              <a:t> </a:t>
            </a:r>
            <a:endParaRPr lang="fr-FR" sz="1350" dirty="0">
              <a:solidFill>
                <a:schemeClr val="tx1">
                  <a:lumMod val="75000"/>
                  <a:lumOff val="25000"/>
                </a:schemeClr>
              </a:solidFill>
            </a:endParaRPr>
          </a:p>
          <a:p>
            <a:pPr algn="just" eaLnBrk="1" fontAlgn="auto" hangingPunct="1">
              <a:spcAft>
                <a:spcPts val="0"/>
              </a:spcAft>
              <a:buFont typeface="Wingdings 3" charset="2"/>
              <a:buChar char=""/>
              <a:defRPr/>
            </a:pPr>
            <a:r>
              <a:rPr lang="fr-FR" sz="1350" dirty="0">
                <a:solidFill>
                  <a:schemeClr val="tx1">
                    <a:lumMod val="75000"/>
                    <a:lumOff val="25000"/>
                  </a:schemeClr>
                </a:solidFill>
              </a:rPr>
              <a:t>que le lavage et, au besoin la désinfection des mains puissent être efficaces et systématiques avant la manipulation des denrées alimentaires, notamment après avoir fait usage des sanitaires et ce, par l'apposition d’écriteaux et d’avis et recommandations au  personnel dans des endroits adéquats;</a:t>
            </a:r>
          </a:p>
          <a:p>
            <a:pPr algn="just" eaLnBrk="1" fontAlgn="auto" hangingPunct="1">
              <a:spcAft>
                <a:spcPts val="0"/>
              </a:spcAft>
              <a:buFont typeface="Wingdings" pitchFamily="2" charset="2"/>
              <a:buChar char="v"/>
              <a:defRPr/>
            </a:pPr>
            <a:r>
              <a:rPr lang="fr-FR" sz="1350" b="1" dirty="0">
                <a:solidFill>
                  <a:srgbClr val="C00000"/>
                </a:solidFill>
              </a:rPr>
              <a:t>Stagiaires et visiteurs :</a:t>
            </a:r>
            <a:endParaRPr lang="fr-FR" sz="1350" dirty="0">
              <a:solidFill>
                <a:srgbClr val="C00000"/>
              </a:solidFill>
            </a:endParaRPr>
          </a:p>
          <a:p>
            <a:pPr algn="just" eaLnBrk="1" fontAlgn="auto" hangingPunct="1">
              <a:spcAft>
                <a:spcPts val="0"/>
              </a:spcAft>
              <a:buFont typeface="Wingdings 3" charset="2"/>
              <a:buChar char=""/>
              <a:defRPr/>
            </a:pPr>
            <a:r>
              <a:rPr lang="fr-FR" sz="1350" dirty="0">
                <a:solidFill>
                  <a:schemeClr val="tx1">
                    <a:lumMod val="75000"/>
                    <a:lumOff val="25000"/>
                  </a:schemeClr>
                </a:solidFill>
              </a:rPr>
              <a:t>organiser l'accès des personnes étrangères à l'établissement (visiteurs, stagiaires) aux aires utilisées pour les denrées alimentaires et fixer les mesures </a:t>
            </a:r>
            <a:r>
              <a:rPr lang="fr-FR" sz="1400" dirty="0">
                <a:solidFill>
                  <a:schemeClr val="tx1">
                    <a:lumMod val="75000"/>
                    <a:lumOff val="25000"/>
                  </a:schemeClr>
                </a:solidFill>
              </a:rPr>
              <a:t>d'hygiène à observer, notamment, en matière d’hygiène corporelle et vestimentaire.  </a:t>
            </a:r>
          </a:p>
          <a:p>
            <a:pPr eaLnBrk="1" fontAlgn="auto" hangingPunct="1">
              <a:spcAft>
                <a:spcPts val="0"/>
              </a:spcAft>
              <a:buFont typeface="Wingdings 3" charset="2"/>
              <a:buChar char=""/>
              <a:defRPr/>
            </a:pPr>
            <a:endParaRPr lang="fr-FR" dirty="0">
              <a:solidFill>
                <a:schemeClr val="tx1">
                  <a:lumMod val="75000"/>
                  <a:lumOff val="25000"/>
                </a:schemeClr>
              </a:solidFill>
            </a:endParaRPr>
          </a:p>
        </p:txBody>
      </p:sp>
      <p:sp>
        <p:nvSpPr>
          <p:cNvPr id="60419" name="ZoneTexte 2">
            <a:extLst>
              <a:ext uri="{FF2B5EF4-FFF2-40B4-BE49-F238E27FC236}">
                <a16:creationId xmlns:a16="http://schemas.microsoft.com/office/drawing/2014/main" id="{7926E57E-DB4E-F94D-F63C-7FA22BFF0E96}"/>
              </a:ext>
            </a:extLst>
          </p:cNvPr>
          <p:cNvSpPr txBox="1">
            <a:spLocks noChangeArrowheads="1"/>
          </p:cNvSpPr>
          <p:nvPr/>
        </p:nvSpPr>
        <p:spPr bwMode="auto">
          <a:xfrm rot="10800000" flipV="1">
            <a:off x="2109788" y="400050"/>
            <a:ext cx="6561137" cy="4000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fr-FR" altLang="en-US" sz="2000" b="1">
                <a:solidFill>
                  <a:schemeClr val="tx1"/>
                </a:solidFill>
                <a:latin typeface="Arial" panose="020B0604020202020204" pitchFamily="34" charset="0"/>
              </a:rPr>
              <a:t>Hygiène du personnel (Art 55)</a:t>
            </a:r>
          </a:p>
        </p:txBody>
      </p:sp>
      <p:sp>
        <p:nvSpPr>
          <p:cNvPr id="4" name="Rectangle à coins arrondis 3">
            <a:extLst>
              <a:ext uri="{FF2B5EF4-FFF2-40B4-BE49-F238E27FC236}">
                <a16:creationId xmlns:a16="http://schemas.microsoft.com/office/drawing/2014/main" id="{EBD330C0-57D7-C46A-C9A0-70DA9DB39A64}"/>
              </a:ext>
            </a:extLst>
          </p:cNvPr>
          <p:cNvSpPr/>
          <p:nvPr/>
        </p:nvSpPr>
        <p:spPr>
          <a:xfrm>
            <a:off x="7216775" y="1201738"/>
            <a:ext cx="1503363" cy="7508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dirty="0"/>
              <a:t>Santé</a:t>
            </a:r>
          </a:p>
        </p:txBody>
      </p:sp>
      <p:sp>
        <p:nvSpPr>
          <p:cNvPr id="5" name="Rectangle à coins arrondis 4">
            <a:extLst>
              <a:ext uri="{FF2B5EF4-FFF2-40B4-BE49-F238E27FC236}">
                <a16:creationId xmlns:a16="http://schemas.microsoft.com/office/drawing/2014/main" id="{7398F86E-01F6-C0FC-D38C-4E8AEB12848D}"/>
              </a:ext>
            </a:extLst>
          </p:cNvPr>
          <p:cNvSpPr/>
          <p:nvPr/>
        </p:nvSpPr>
        <p:spPr>
          <a:xfrm>
            <a:off x="7234238" y="2270125"/>
            <a:ext cx="1501775" cy="7508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dirty="0"/>
              <a:t>Tenues</a:t>
            </a:r>
          </a:p>
        </p:txBody>
      </p:sp>
      <p:sp>
        <p:nvSpPr>
          <p:cNvPr id="6" name="Rectangle à coins arrondis 5">
            <a:extLst>
              <a:ext uri="{FF2B5EF4-FFF2-40B4-BE49-F238E27FC236}">
                <a16:creationId xmlns:a16="http://schemas.microsoft.com/office/drawing/2014/main" id="{5F44AAD6-E2F9-BC71-A7F6-B585C0AEC3AE}"/>
              </a:ext>
            </a:extLst>
          </p:cNvPr>
          <p:cNvSpPr/>
          <p:nvPr/>
        </p:nvSpPr>
        <p:spPr>
          <a:xfrm>
            <a:off x="7067550" y="3176588"/>
            <a:ext cx="2300288" cy="7477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dirty="0"/>
              <a:t>Comportements</a:t>
            </a:r>
          </a:p>
        </p:txBody>
      </p:sp>
      <p:pic>
        <p:nvPicPr>
          <p:cNvPr id="60423" name="Content Placeholder 5" descr="_MG_6998.tif">
            <a:extLst>
              <a:ext uri="{FF2B5EF4-FFF2-40B4-BE49-F238E27FC236}">
                <a16:creationId xmlns:a16="http://schemas.microsoft.com/office/drawing/2014/main" id="{5065B556-84A3-95E0-C164-F2B978FAFF1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72325" y="4075113"/>
            <a:ext cx="1239838" cy="112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4" name="Content Placeholder 2" descr="FA_1.6 Coughing over food.tif">
            <a:extLst>
              <a:ext uri="{FF2B5EF4-FFF2-40B4-BE49-F238E27FC236}">
                <a16:creationId xmlns:a16="http://schemas.microsoft.com/office/drawing/2014/main" id="{5200691D-8599-3612-4D3F-D6A5FF9EDA2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91750" y="1295400"/>
            <a:ext cx="143668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0425" name="Object 2">
            <a:extLst>
              <a:ext uri="{FF2B5EF4-FFF2-40B4-BE49-F238E27FC236}">
                <a16:creationId xmlns:a16="http://schemas.microsoft.com/office/drawing/2014/main" id="{078076E2-5E5F-7C38-81F3-49C4502D2240}"/>
              </a:ext>
            </a:extLst>
          </p:cNvPr>
          <p:cNvGraphicFramePr>
            <a:graphicFrameLocks noChangeAspect="1"/>
          </p:cNvGraphicFramePr>
          <p:nvPr/>
        </p:nvGraphicFramePr>
        <p:xfrm>
          <a:off x="8986838" y="1277938"/>
          <a:ext cx="828675" cy="762000"/>
        </p:xfrm>
        <a:graphic>
          <a:graphicData uri="http://schemas.openxmlformats.org/presentationml/2006/ole">
            <mc:AlternateContent xmlns:mc="http://schemas.openxmlformats.org/markup-compatibility/2006">
              <mc:Choice xmlns:v="urn:schemas-microsoft-com:vml" Requires="v">
                <p:oleObj name="Clip" r:id="rId4" imgW="1490472" imgH="1491386" progId="MS_ClipArt_Gallery.2">
                  <p:embed/>
                </p:oleObj>
              </mc:Choice>
              <mc:Fallback>
                <p:oleObj name="Clip" r:id="rId4" imgW="1490472" imgH="1491386" progId="MS_ClipArt_Gallery.2">
                  <p:embed/>
                  <p:pic>
                    <p:nvPicPr>
                      <p:cNvPr id="60425" name="Object 2">
                        <a:extLst>
                          <a:ext uri="{FF2B5EF4-FFF2-40B4-BE49-F238E27FC236}">
                            <a16:creationId xmlns:a16="http://schemas.microsoft.com/office/drawing/2014/main" id="{078076E2-5E5F-7C38-81F3-49C4502D22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86838" y="1277938"/>
                        <a:ext cx="828675"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60426" name="Picture 5" descr="004">
            <a:extLst>
              <a:ext uri="{FF2B5EF4-FFF2-40B4-BE49-F238E27FC236}">
                <a16:creationId xmlns:a16="http://schemas.microsoft.com/office/drawing/2014/main" id="{F90E1AAC-0D85-39FC-D846-6685F5D988E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908" t="4160" b="6238"/>
          <a:stretch>
            <a:fillRect/>
          </a:stretch>
        </p:blipFill>
        <p:spPr bwMode="auto">
          <a:xfrm>
            <a:off x="9529763" y="2495550"/>
            <a:ext cx="2309812" cy="361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7" name="Picture 11" descr="C:\Users\n_seddi\Desktop\téléchargement.jpg">
            <a:extLst>
              <a:ext uri="{FF2B5EF4-FFF2-40B4-BE49-F238E27FC236}">
                <a16:creationId xmlns:a16="http://schemas.microsoft.com/office/drawing/2014/main" id="{8AB2CFC0-0ADC-6FFD-024D-5B1CB279FFB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43738" y="5291138"/>
            <a:ext cx="1614487"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053C31F4-0560-F69F-F767-8FFEC0D961F0}"/>
              </a:ext>
            </a:extLst>
          </p:cNvPr>
          <p:cNvSpPr txBox="1"/>
          <p:nvPr/>
        </p:nvSpPr>
        <p:spPr>
          <a:xfrm>
            <a:off x="914400" y="1443038"/>
            <a:ext cx="10558463" cy="4800600"/>
          </a:xfrm>
          <a:prstGeom prst="rect">
            <a:avLst/>
          </a:prstGeom>
          <a:noFill/>
        </p:spPr>
        <p:txBody>
          <a:bodyPr>
            <a:spAutoFit/>
          </a:bodyPr>
          <a:lstStyle/>
          <a:p>
            <a:pPr marL="103188" algn="just" eaLnBrk="1" hangingPunct="1">
              <a:defRPr/>
            </a:pPr>
            <a:r>
              <a:rPr lang="fr-FR" sz="2400" b="1" dirty="0"/>
              <a:t>La formation du personnel notamment en matière d’hygiène alimentaire est indispensable pour assurer une </a:t>
            </a:r>
            <a:r>
              <a:rPr lang="fr-FR" sz="2400" b="1" dirty="0">
                <a:solidFill>
                  <a:srgbClr val="FF0000"/>
                </a:solidFill>
              </a:rPr>
              <a:t>production de qualité constante et sans risque de contamination.</a:t>
            </a:r>
          </a:p>
          <a:p>
            <a:pPr marL="103188" algn="just" eaLnBrk="1" hangingPunct="1">
              <a:defRPr/>
            </a:pPr>
            <a:endParaRPr lang="fr-FR" sz="2400" b="1" dirty="0"/>
          </a:p>
          <a:p>
            <a:pPr marL="103188" algn="just" eaLnBrk="1" hangingPunct="1">
              <a:defRPr/>
            </a:pPr>
            <a:r>
              <a:rPr lang="fr-FR" sz="2400" b="1" dirty="0"/>
              <a:t>Les manutentionnaires (employés) doivent avoir reçu des formations et/ou des instructions adaptées  pour les postes qu’ils occupent. </a:t>
            </a:r>
          </a:p>
          <a:p>
            <a:pPr marL="103188" algn="just" eaLnBrk="1" hangingPunct="1">
              <a:defRPr/>
            </a:pPr>
            <a:endParaRPr lang="fr-FR" sz="2400" b="1" dirty="0"/>
          </a:p>
          <a:p>
            <a:pPr marL="103188" algn="just" eaLnBrk="1" hangingPunct="1">
              <a:defRPr/>
            </a:pPr>
            <a:r>
              <a:rPr lang="fr-FR" sz="2400" b="1" dirty="0"/>
              <a:t>Les formations sont planifiées et doivent être renouvelées régulièrement. </a:t>
            </a:r>
          </a:p>
          <a:p>
            <a:pPr marL="103188" algn="just" eaLnBrk="1" hangingPunct="1">
              <a:defRPr/>
            </a:pPr>
            <a:endParaRPr lang="fr-FR" sz="2400" b="1" dirty="0"/>
          </a:p>
          <a:p>
            <a:pPr marL="103188" algn="just" eaLnBrk="1" hangingPunct="1">
              <a:defRPr/>
            </a:pPr>
            <a:r>
              <a:rPr lang="fr-FR" sz="2400" b="1" dirty="0"/>
              <a:t>L’objectif est de faire sensibiliser les employés et de leur permettre de mieux appréhender leur rôle au sein de la chaîne de valeur.</a:t>
            </a:r>
          </a:p>
          <a:p>
            <a:pPr eaLnBrk="1" hangingPunct="1">
              <a:defRPr/>
            </a:pPr>
            <a:endParaRPr lang="fr-FR" dirty="0"/>
          </a:p>
        </p:txBody>
      </p:sp>
      <p:sp>
        <p:nvSpPr>
          <p:cNvPr id="6" name="ZoneTexte 5">
            <a:extLst>
              <a:ext uri="{FF2B5EF4-FFF2-40B4-BE49-F238E27FC236}">
                <a16:creationId xmlns:a16="http://schemas.microsoft.com/office/drawing/2014/main" id="{79EAAA76-78F4-0DBA-C879-4E5D741FDB20}"/>
              </a:ext>
            </a:extLst>
          </p:cNvPr>
          <p:cNvSpPr txBox="1"/>
          <p:nvPr/>
        </p:nvSpPr>
        <p:spPr>
          <a:xfrm>
            <a:off x="3857625" y="288925"/>
            <a:ext cx="4343400" cy="830263"/>
          </a:xfrm>
          <a:prstGeom prst="rect">
            <a:avLst/>
          </a:prstGeom>
          <a:solidFill>
            <a:schemeClr val="accent6">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algn="ctr" eaLnBrk="1" hangingPunct="1">
              <a:defRPr/>
            </a:pPr>
            <a:r>
              <a:rPr lang="fr-FR" sz="2400" b="1" dirty="0">
                <a:solidFill>
                  <a:schemeClr val="tx1"/>
                </a:solidFill>
              </a:rPr>
              <a:t>L’Importance de la Formation  du personnel</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u contenu 2">
            <a:extLst>
              <a:ext uri="{FF2B5EF4-FFF2-40B4-BE49-F238E27FC236}">
                <a16:creationId xmlns:a16="http://schemas.microsoft.com/office/drawing/2014/main" id="{DE1812D0-AD27-78DD-6588-E607BA6C17B7}"/>
              </a:ext>
            </a:extLst>
          </p:cNvPr>
          <p:cNvSpPr>
            <a:spLocks noGrp="1"/>
          </p:cNvSpPr>
          <p:nvPr>
            <p:ph idx="1"/>
          </p:nvPr>
        </p:nvSpPr>
        <p:spPr>
          <a:xfrm>
            <a:off x="0" y="2214563"/>
            <a:ext cx="3771900" cy="3886200"/>
          </a:xfrm>
          <a:solidFill>
            <a:schemeClr val="accent5">
              <a:lumMod val="20000"/>
              <a:lumOff val="80000"/>
            </a:schemeClr>
          </a:solidFill>
        </p:spPr>
        <p:txBody>
          <a:bodyPr rtlCol="0">
            <a:normAutofit lnSpcReduction="10000"/>
          </a:bodyPr>
          <a:lstStyle/>
          <a:p>
            <a:pPr eaLnBrk="1" fontAlgn="auto" hangingPunct="1">
              <a:spcAft>
                <a:spcPts val="0"/>
              </a:spcAft>
              <a:buFont typeface="Wingdings" pitchFamily="2" charset="2"/>
              <a:buChar char="Ø"/>
              <a:defRPr/>
            </a:pPr>
            <a:r>
              <a:rPr lang="fr-FR" b="1" dirty="0">
                <a:solidFill>
                  <a:schemeClr val="tx1">
                    <a:lumMod val="75000"/>
                    <a:lumOff val="25000"/>
                  </a:schemeClr>
                </a:solidFill>
              </a:rPr>
              <a:t>Encadrés  (ex:  par un chef d’équipe, chef de quart, chef de production…..);</a:t>
            </a:r>
          </a:p>
          <a:p>
            <a:pPr eaLnBrk="1" fontAlgn="auto" hangingPunct="1">
              <a:spcAft>
                <a:spcPts val="0"/>
              </a:spcAft>
              <a:buFont typeface="Wingdings" pitchFamily="2" charset="2"/>
              <a:buChar char="Ø"/>
              <a:defRPr/>
            </a:pPr>
            <a:r>
              <a:rPr lang="fr-FR" b="1" dirty="0">
                <a:solidFill>
                  <a:schemeClr val="tx1">
                    <a:lumMod val="75000"/>
                    <a:lumOff val="25000"/>
                  </a:schemeClr>
                </a:solidFill>
              </a:rPr>
              <a:t>disposent en matière d’hygiène alimentaire:</a:t>
            </a:r>
          </a:p>
          <a:p>
            <a:pPr eaLnBrk="1" fontAlgn="auto" hangingPunct="1">
              <a:spcAft>
                <a:spcPts val="0"/>
              </a:spcAft>
              <a:buFontTx/>
              <a:buChar char="-"/>
              <a:defRPr/>
            </a:pPr>
            <a:r>
              <a:rPr lang="fr-FR" b="1" dirty="0">
                <a:solidFill>
                  <a:schemeClr val="tx1">
                    <a:lumMod val="75000"/>
                    <a:lumOff val="25000"/>
                  </a:schemeClr>
                </a:solidFill>
              </a:rPr>
              <a:t>Des Formations  et des  instructions; ou</a:t>
            </a:r>
          </a:p>
          <a:p>
            <a:pPr eaLnBrk="1" fontAlgn="auto" hangingPunct="1">
              <a:spcAft>
                <a:spcPts val="0"/>
              </a:spcAft>
              <a:buFontTx/>
              <a:buChar char="-"/>
              <a:defRPr/>
            </a:pPr>
            <a:r>
              <a:rPr lang="fr-FR" b="1" dirty="0">
                <a:solidFill>
                  <a:schemeClr val="tx1">
                    <a:lumMod val="75000"/>
                    <a:lumOff val="25000"/>
                  </a:schemeClr>
                </a:solidFill>
              </a:rPr>
              <a:t>Des Formations; ou</a:t>
            </a:r>
          </a:p>
          <a:p>
            <a:pPr eaLnBrk="1" fontAlgn="auto" hangingPunct="1">
              <a:spcAft>
                <a:spcPts val="0"/>
              </a:spcAft>
              <a:buFontTx/>
              <a:buChar char="-"/>
              <a:defRPr/>
            </a:pPr>
            <a:r>
              <a:rPr lang="fr-FR" b="1" dirty="0">
                <a:solidFill>
                  <a:schemeClr val="tx1">
                    <a:lumMod val="75000"/>
                    <a:lumOff val="25000"/>
                  </a:schemeClr>
                </a:solidFill>
              </a:rPr>
              <a:t>Des Instructions.</a:t>
            </a:r>
          </a:p>
          <a:p>
            <a:pPr eaLnBrk="1" fontAlgn="auto" hangingPunct="1">
              <a:spcAft>
                <a:spcPts val="0"/>
              </a:spcAft>
              <a:buFont typeface="Arial" panose="020B0604020202020204" pitchFamily="34" charset="0"/>
              <a:buNone/>
              <a:defRPr/>
            </a:pPr>
            <a:r>
              <a:rPr lang="fr-FR" b="1" dirty="0">
                <a:solidFill>
                  <a:schemeClr val="tx1">
                    <a:lumMod val="75000"/>
                    <a:lumOff val="25000"/>
                  </a:schemeClr>
                </a:solidFill>
              </a:rPr>
              <a:t>(adaptées aux opérations dont ils sont chargés d’accomplir )</a:t>
            </a:r>
          </a:p>
          <a:p>
            <a:pPr eaLnBrk="1" fontAlgn="auto" hangingPunct="1">
              <a:spcAft>
                <a:spcPts val="0"/>
              </a:spcAft>
              <a:buFont typeface="Arial" panose="020B0604020202020204" pitchFamily="34" charset="0"/>
              <a:buNone/>
              <a:defRPr/>
            </a:pPr>
            <a:endParaRPr lang="fr-FR" b="1" dirty="0">
              <a:solidFill>
                <a:schemeClr val="tx1">
                  <a:lumMod val="75000"/>
                  <a:lumOff val="25000"/>
                </a:schemeClr>
              </a:solidFill>
            </a:endParaRPr>
          </a:p>
          <a:p>
            <a:pPr eaLnBrk="1" fontAlgn="auto" hangingPunct="1">
              <a:spcAft>
                <a:spcPts val="0"/>
              </a:spcAft>
              <a:buFont typeface="Arial" panose="020B0604020202020204" pitchFamily="34" charset="0"/>
              <a:buNone/>
              <a:defRPr/>
            </a:pPr>
            <a:endParaRPr lang="fr-FR" b="1" dirty="0">
              <a:solidFill>
                <a:schemeClr val="tx1">
                  <a:lumMod val="75000"/>
                  <a:lumOff val="25000"/>
                </a:schemeClr>
              </a:solidFill>
            </a:endParaRPr>
          </a:p>
          <a:p>
            <a:pPr eaLnBrk="1" fontAlgn="auto" hangingPunct="1">
              <a:spcAft>
                <a:spcPts val="0"/>
              </a:spcAft>
              <a:buFont typeface="Arial" panose="020B0604020202020204" pitchFamily="34" charset="0"/>
              <a:buNone/>
              <a:defRPr/>
            </a:pPr>
            <a:endParaRPr lang="fr-FR" dirty="0">
              <a:solidFill>
                <a:schemeClr val="tx1">
                  <a:lumMod val="75000"/>
                  <a:lumOff val="25000"/>
                </a:schemeClr>
              </a:solidFill>
            </a:endParaRPr>
          </a:p>
        </p:txBody>
      </p:sp>
      <p:sp>
        <p:nvSpPr>
          <p:cNvPr id="3" name="ZoneTexte 2">
            <a:extLst>
              <a:ext uri="{FF2B5EF4-FFF2-40B4-BE49-F238E27FC236}">
                <a16:creationId xmlns:a16="http://schemas.microsoft.com/office/drawing/2014/main" id="{9372B51C-DD3B-338A-B30A-46633DCF0BA8}"/>
              </a:ext>
            </a:extLst>
          </p:cNvPr>
          <p:cNvSpPr txBox="1"/>
          <p:nvPr/>
        </p:nvSpPr>
        <p:spPr>
          <a:xfrm>
            <a:off x="4164013" y="246063"/>
            <a:ext cx="2828925" cy="831850"/>
          </a:xfrm>
          <a:prstGeom prst="rect">
            <a:avLst/>
          </a:prstGeom>
          <a:solidFill>
            <a:srgbClr val="FFFF00"/>
          </a:solidFill>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algn="ctr" eaLnBrk="1" hangingPunct="1">
              <a:defRPr/>
            </a:pPr>
            <a:r>
              <a:rPr lang="fr-FR" sz="2400" b="1" dirty="0">
                <a:solidFill>
                  <a:schemeClr val="tx1"/>
                </a:solidFill>
              </a:rPr>
              <a:t>Formation  du personnel(Art 56):</a:t>
            </a:r>
          </a:p>
        </p:txBody>
      </p:sp>
      <p:sp>
        <p:nvSpPr>
          <p:cNvPr id="4" name="Rectangle à coins arrondis 3">
            <a:extLst>
              <a:ext uri="{FF2B5EF4-FFF2-40B4-BE49-F238E27FC236}">
                <a16:creationId xmlns:a16="http://schemas.microsoft.com/office/drawing/2014/main" id="{1E9A07A7-98C7-2ECA-EA6B-E3A4D6AFB8F8}"/>
              </a:ext>
            </a:extLst>
          </p:cNvPr>
          <p:cNvSpPr/>
          <p:nvPr/>
        </p:nvSpPr>
        <p:spPr>
          <a:xfrm>
            <a:off x="3798888" y="1655763"/>
            <a:ext cx="3417887" cy="118745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sz="1600" b="1" dirty="0">
                <a:solidFill>
                  <a:schemeClr val="tx2"/>
                </a:solidFill>
              </a:rPr>
              <a:t>Les intervenants dans le processus de mise à la consommation des denrées alimentaires doivent veiller : (3 types d’obligations</a:t>
            </a:r>
            <a:r>
              <a:rPr lang="fr-FR" b="1" dirty="0">
                <a:solidFill>
                  <a:schemeClr val="tx2"/>
                </a:solidFill>
              </a:rPr>
              <a:t>)</a:t>
            </a:r>
            <a:endParaRPr lang="fr-FR" dirty="0">
              <a:solidFill>
                <a:schemeClr val="tx2"/>
              </a:solidFill>
            </a:endParaRPr>
          </a:p>
        </p:txBody>
      </p:sp>
      <p:sp>
        <p:nvSpPr>
          <p:cNvPr id="6" name="Flèche vers le bas 5">
            <a:extLst>
              <a:ext uri="{FF2B5EF4-FFF2-40B4-BE49-F238E27FC236}">
                <a16:creationId xmlns:a16="http://schemas.microsoft.com/office/drawing/2014/main" id="{75AA758E-5B98-E65D-B891-1E1F92BB692A}"/>
              </a:ext>
            </a:extLst>
          </p:cNvPr>
          <p:cNvSpPr/>
          <p:nvPr/>
        </p:nvSpPr>
        <p:spPr>
          <a:xfrm rot="7349452">
            <a:off x="3482976" y="728662"/>
            <a:ext cx="539750" cy="10572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7" name="Flèche vers le bas 6">
            <a:extLst>
              <a:ext uri="{FF2B5EF4-FFF2-40B4-BE49-F238E27FC236}">
                <a16:creationId xmlns:a16="http://schemas.microsoft.com/office/drawing/2014/main" id="{2FCD35A6-53A1-2137-A76B-9C608D145823}"/>
              </a:ext>
            </a:extLst>
          </p:cNvPr>
          <p:cNvSpPr/>
          <p:nvPr/>
        </p:nvSpPr>
        <p:spPr>
          <a:xfrm rot="14009445">
            <a:off x="7148512" y="585788"/>
            <a:ext cx="449263" cy="11509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37896" name="ZoneTexte 10">
            <a:extLst>
              <a:ext uri="{FF2B5EF4-FFF2-40B4-BE49-F238E27FC236}">
                <a16:creationId xmlns:a16="http://schemas.microsoft.com/office/drawing/2014/main" id="{FB20F1AC-9C04-291B-E307-4732E12BECF7}"/>
              </a:ext>
            </a:extLst>
          </p:cNvPr>
          <p:cNvSpPr txBox="1">
            <a:spLocks noChangeArrowheads="1"/>
          </p:cNvSpPr>
          <p:nvPr/>
        </p:nvSpPr>
        <p:spPr bwMode="auto">
          <a:xfrm>
            <a:off x="8037513" y="174625"/>
            <a:ext cx="3832225" cy="1108075"/>
          </a:xfrm>
          <a:prstGeom prst="rect">
            <a:avLst/>
          </a:prstGeom>
          <a:solidFill>
            <a:schemeClr val="accent4"/>
          </a:solidFill>
          <a:ln w="9525">
            <a:noFill/>
            <a:miter lim="800000"/>
            <a:headEnd/>
            <a:tailEnd/>
          </a:ln>
        </p:spPr>
        <p:txBody>
          <a:bodyPr>
            <a:spAutoFit/>
          </a:bodyPr>
          <a:lstStyle/>
          <a:p>
            <a:pPr eaLnBrk="1" hangingPunct="1">
              <a:defRPr/>
            </a:pPr>
            <a:endParaRPr lang="fr-FR" sz="1600" b="1" dirty="0">
              <a:latin typeface="+mj-lt"/>
              <a:ea typeface="Times"/>
              <a:cs typeface="Times"/>
            </a:endParaRPr>
          </a:p>
          <a:p>
            <a:pPr algn="ctr" eaLnBrk="1" hangingPunct="1">
              <a:defRPr/>
            </a:pPr>
            <a:r>
              <a:rPr lang="fr-FR" sz="1600" b="1" dirty="0">
                <a:latin typeface="+mj-lt"/>
                <a:ea typeface="Times"/>
                <a:cs typeface="Times"/>
              </a:rPr>
              <a:t>Pour les personnes responsables de la mise en place  du HACCP et des GBPH:</a:t>
            </a:r>
          </a:p>
          <a:p>
            <a:pPr eaLnBrk="1" hangingPunct="1">
              <a:defRPr/>
            </a:pPr>
            <a:endParaRPr lang="fr-FR" dirty="0"/>
          </a:p>
        </p:txBody>
      </p:sp>
      <p:sp>
        <p:nvSpPr>
          <p:cNvPr id="13" name="Flèche vers le bas 12">
            <a:extLst>
              <a:ext uri="{FF2B5EF4-FFF2-40B4-BE49-F238E27FC236}">
                <a16:creationId xmlns:a16="http://schemas.microsoft.com/office/drawing/2014/main" id="{2AE730CF-3A45-D7E7-05ED-329F537C0088}"/>
              </a:ext>
            </a:extLst>
          </p:cNvPr>
          <p:cNvSpPr/>
          <p:nvPr/>
        </p:nvSpPr>
        <p:spPr>
          <a:xfrm>
            <a:off x="5083175" y="2881313"/>
            <a:ext cx="561975" cy="7493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1" name="Rectangle 10">
            <a:extLst>
              <a:ext uri="{FF2B5EF4-FFF2-40B4-BE49-F238E27FC236}">
                <a16:creationId xmlns:a16="http://schemas.microsoft.com/office/drawing/2014/main" id="{71BD61F7-95A7-C586-2CE7-A6A13B94A93B}"/>
              </a:ext>
            </a:extLst>
          </p:cNvPr>
          <p:cNvSpPr/>
          <p:nvPr/>
        </p:nvSpPr>
        <p:spPr>
          <a:xfrm>
            <a:off x="3047985" y="174812"/>
            <a:ext cx="569387" cy="923330"/>
          </a:xfrm>
          <a:prstGeom prst="rect">
            <a:avLst/>
          </a:prstGeom>
          <a:noFill/>
        </p:spPr>
        <p:txBody>
          <a:bodyPr>
            <a:spAutoFit/>
          </a:bodyPr>
          <a:lstStyle/>
          <a:p>
            <a:pPr algn="ctr" eaLnBrk="1" hangingPunct="1">
              <a:defRPr/>
            </a:pPr>
            <a:r>
              <a:rPr lang="fr-FR"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1</a:t>
            </a:r>
          </a:p>
        </p:txBody>
      </p:sp>
      <p:sp>
        <p:nvSpPr>
          <p:cNvPr id="12" name="Rectangle 11">
            <a:extLst>
              <a:ext uri="{FF2B5EF4-FFF2-40B4-BE49-F238E27FC236}">
                <a16:creationId xmlns:a16="http://schemas.microsoft.com/office/drawing/2014/main" id="{931487CA-7108-FDE2-70F9-DDFA3B620BDA}"/>
              </a:ext>
            </a:extLst>
          </p:cNvPr>
          <p:cNvSpPr/>
          <p:nvPr/>
        </p:nvSpPr>
        <p:spPr>
          <a:xfrm>
            <a:off x="7290596" y="0"/>
            <a:ext cx="569387" cy="923330"/>
          </a:xfrm>
          <a:prstGeom prst="rect">
            <a:avLst/>
          </a:prstGeom>
          <a:noFill/>
        </p:spPr>
        <p:txBody>
          <a:bodyPr>
            <a:spAutoFit/>
          </a:bodyPr>
          <a:lstStyle/>
          <a:p>
            <a:pPr algn="ctr" eaLnBrk="1" hangingPunct="1">
              <a:defRPr/>
            </a:pPr>
            <a:r>
              <a:rPr lang="fr-FR"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2</a:t>
            </a:r>
          </a:p>
        </p:txBody>
      </p:sp>
      <p:sp>
        <p:nvSpPr>
          <p:cNvPr id="14" name="Rectangle 13">
            <a:extLst>
              <a:ext uri="{FF2B5EF4-FFF2-40B4-BE49-F238E27FC236}">
                <a16:creationId xmlns:a16="http://schemas.microsoft.com/office/drawing/2014/main" id="{0094546A-CE34-22A0-8BFA-765D77091EF1}"/>
              </a:ext>
            </a:extLst>
          </p:cNvPr>
          <p:cNvSpPr/>
          <p:nvPr/>
        </p:nvSpPr>
        <p:spPr>
          <a:xfrm>
            <a:off x="5627770" y="2871012"/>
            <a:ext cx="569387" cy="923330"/>
          </a:xfrm>
          <a:prstGeom prst="rect">
            <a:avLst/>
          </a:prstGeom>
          <a:noFill/>
        </p:spPr>
        <p:txBody>
          <a:bodyPr>
            <a:spAutoFit/>
          </a:bodyPr>
          <a:lstStyle/>
          <a:p>
            <a:pPr algn="ctr" eaLnBrk="1" hangingPunct="1">
              <a:defRPr/>
            </a:pPr>
            <a:r>
              <a:rPr lang="fr-FR"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3</a:t>
            </a:r>
          </a:p>
        </p:txBody>
      </p:sp>
      <p:sp>
        <p:nvSpPr>
          <p:cNvPr id="20" name="ZoneTexte 19">
            <a:extLst>
              <a:ext uri="{FF2B5EF4-FFF2-40B4-BE49-F238E27FC236}">
                <a16:creationId xmlns:a16="http://schemas.microsoft.com/office/drawing/2014/main" id="{5D0AC21B-4D01-F3CE-F1C9-C20F37934A2E}"/>
              </a:ext>
            </a:extLst>
          </p:cNvPr>
          <p:cNvSpPr txBox="1"/>
          <p:nvPr/>
        </p:nvSpPr>
        <p:spPr>
          <a:xfrm>
            <a:off x="174625" y="214313"/>
            <a:ext cx="2860675" cy="1354137"/>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eaLnBrk="1" hangingPunct="1">
              <a:defRPr/>
            </a:pPr>
            <a:r>
              <a:rPr lang="fr-FR" sz="1600" b="1" dirty="0"/>
              <a:t>Pour les  manutentionnaires appelés à entrer directement ou indirectement en contact avec les denrées alimentaires :</a:t>
            </a:r>
          </a:p>
          <a:p>
            <a:pPr eaLnBrk="1" hangingPunct="1">
              <a:defRPr/>
            </a:pPr>
            <a:endParaRPr lang="fr-FR" dirty="0"/>
          </a:p>
        </p:txBody>
      </p:sp>
      <p:sp>
        <p:nvSpPr>
          <p:cNvPr id="21" name="Flèche vers le bas 20">
            <a:extLst>
              <a:ext uri="{FF2B5EF4-FFF2-40B4-BE49-F238E27FC236}">
                <a16:creationId xmlns:a16="http://schemas.microsoft.com/office/drawing/2014/main" id="{5269D57A-36B4-BFD3-5E9C-EF7BA2F38395}"/>
              </a:ext>
            </a:extLst>
          </p:cNvPr>
          <p:cNvSpPr/>
          <p:nvPr/>
        </p:nvSpPr>
        <p:spPr>
          <a:xfrm>
            <a:off x="2049463" y="1668463"/>
            <a:ext cx="457200" cy="536575"/>
          </a:xfrm>
          <a:prstGeom prst="downArrow">
            <a:avLst>
              <a:gd name="adj1" fmla="val 50000"/>
              <a:gd name="adj2" fmla="val 47368"/>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sp>
        <p:nvSpPr>
          <p:cNvPr id="22" name="ZoneTexte 21">
            <a:extLst>
              <a:ext uri="{FF2B5EF4-FFF2-40B4-BE49-F238E27FC236}">
                <a16:creationId xmlns:a16="http://schemas.microsoft.com/office/drawing/2014/main" id="{2AB886FE-7CC2-3B20-1D86-2300E5F8E681}"/>
              </a:ext>
            </a:extLst>
          </p:cNvPr>
          <p:cNvSpPr txBox="1"/>
          <p:nvPr/>
        </p:nvSpPr>
        <p:spPr>
          <a:xfrm>
            <a:off x="8175625" y="2379663"/>
            <a:ext cx="3684588" cy="1878012"/>
          </a:xfrm>
          <a:prstGeom prst="rect">
            <a:avLst/>
          </a:prstGeom>
          <a:solidFill>
            <a:schemeClr val="accent1">
              <a:lumMod val="40000"/>
              <a:lumOff val="60000"/>
            </a:schemeClr>
          </a:solidFill>
        </p:spPr>
        <p:txBody>
          <a:bodyPr>
            <a:spAutoFit/>
          </a:bodyPr>
          <a:lstStyle/>
          <a:p>
            <a:pPr eaLnBrk="1" hangingPunct="1">
              <a:defRPr/>
            </a:pPr>
            <a:r>
              <a:rPr lang="fr-FR" b="1" dirty="0">
                <a:latin typeface="+mj-lt"/>
                <a:ea typeface="Times"/>
                <a:cs typeface="Times"/>
              </a:rPr>
              <a:t>Disposent de  formation préalable appropriée  en matière:</a:t>
            </a:r>
          </a:p>
          <a:p>
            <a:pPr eaLnBrk="1" hangingPunct="1">
              <a:defRPr/>
            </a:pPr>
            <a:endParaRPr lang="fr-FR" sz="800" b="1" dirty="0">
              <a:latin typeface="+mj-lt"/>
              <a:ea typeface="Times"/>
              <a:cs typeface="Times"/>
            </a:endParaRPr>
          </a:p>
          <a:p>
            <a:pPr eaLnBrk="1" hangingPunct="1">
              <a:buFont typeface="Wingdings" pitchFamily="2" charset="2"/>
              <a:buChar char="Ø"/>
              <a:defRPr/>
            </a:pPr>
            <a:r>
              <a:rPr lang="fr-FR" b="1" dirty="0">
                <a:latin typeface="+mj-lt"/>
                <a:ea typeface="Times"/>
                <a:cs typeface="Times"/>
              </a:rPr>
              <a:t> d’application des principes HACCP ;</a:t>
            </a:r>
          </a:p>
          <a:p>
            <a:pPr eaLnBrk="1" hangingPunct="1">
              <a:defRPr/>
            </a:pPr>
            <a:endParaRPr lang="fr-FR" b="1" dirty="0">
              <a:latin typeface="+mj-lt"/>
              <a:ea typeface="Times"/>
              <a:cs typeface="Times"/>
            </a:endParaRPr>
          </a:p>
          <a:p>
            <a:pPr eaLnBrk="1" hangingPunct="1">
              <a:buFont typeface="Wingdings" pitchFamily="2" charset="2"/>
              <a:buChar char="Ø"/>
              <a:defRPr/>
            </a:pPr>
            <a:r>
              <a:rPr lang="fr-FR" b="1" dirty="0">
                <a:latin typeface="+mj-lt"/>
                <a:ea typeface="Times"/>
                <a:cs typeface="Times"/>
              </a:rPr>
              <a:t> des règles d’hygiène fixées par les dispositions du présent décret.</a:t>
            </a:r>
            <a:endParaRPr lang="fr-FR" dirty="0">
              <a:latin typeface="+mj-lt"/>
            </a:endParaRPr>
          </a:p>
        </p:txBody>
      </p:sp>
      <p:sp>
        <p:nvSpPr>
          <p:cNvPr id="23" name="Flèche vers le bas 22">
            <a:extLst>
              <a:ext uri="{FF2B5EF4-FFF2-40B4-BE49-F238E27FC236}">
                <a16:creationId xmlns:a16="http://schemas.microsoft.com/office/drawing/2014/main" id="{6950D87C-C15D-0A91-ED24-003E0164F2AD}"/>
              </a:ext>
            </a:extLst>
          </p:cNvPr>
          <p:cNvSpPr/>
          <p:nvPr/>
        </p:nvSpPr>
        <p:spPr>
          <a:xfrm>
            <a:off x="9739313" y="1336675"/>
            <a:ext cx="457200" cy="989013"/>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24" name="ZoneTexte 10">
            <a:extLst>
              <a:ext uri="{FF2B5EF4-FFF2-40B4-BE49-F238E27FC236}">
                <a16:creationId xmlns:a16="http://schemas.microsoft.com/office/drawing/2014/main" id="{79484846-46AF-D7C1-6EDA-B50EF5A5B240}"/>
              </a:ext>
            </a:extLst>
          </p:cNvPr>
          <p:cNvSpPr txBox="1">
            <a:spLocks noChangeArrowheads="1"/>
          </p:cNvSpPr>
          <p:nvPr/>
        </p:nvSpPr>
        <p:spPr bwMode="auto">
          <a:xfrm>
            <a:off x="3844925" y="3582988"/>
            <a:ext cx="3184525" cy="954087"/>
          </a:xfrm>
          <a:prstGeom prst="rect">
            <a:avLst/>
          </a:prstGeom>
          <a:solidFill>
            <a:schemeClr val="accent4"/>
          </a:solidFill>
          <a:ln w="9525">
            <a:noFill/>
            <a:miter lim="800000"/>
            <a:headEnd/>
            <a:tailEnd/>
          </a:ln>
        </p:spPr>
        <p:txBody>
          <a:bodyPr>
            <a:spAutoFit/>
          </a:bodyPr>
          <a:lstStyle/>
          <a:p>
            <a:pPr eaLnBrk="1" hangingPunct="1">
              <a:defRPr/>
            </a:pPr>
            <a:endParaRPr lang="fr-FR" sz="800" b="1" dirty="0">
              <a:latin typeface="+mj-lt"/>
              <a:ea typeface="Times"/>
              <a:cs typeface="Times"/>
            </a:endParaRPr>
          </a:p>
          <a:p>
            <a:pPr algn="ctr" eaLnBrk="1" hangingPunct="1">
              <a:defRPr/>
            </a:pPr>
            <a:r>
              <a:rPr lang="fr-FR" sz="2000" b="1" dirty="0">
                <a:latin typeface="Times"/>
                <a:ea typeface="Times"/>
                <a:cs typeface="Times"/>
              </a:rPr>
              <a:t>Mettre en place des dispositifs de veille :</a:t>
            </a:r>
          </a:p>
          <a:p>
            <a:pPr eaLnBrk="1" hangingPunct="1">
              <a:defRPr/>
            </a:pPr>
            <a:endParaRPr lang="fr-FR" sz="800" dirty="0"/>
          </a:p>
        </p:txBody>
      </p:sp>
      <p:sp>
        <p:nvSpPr>
          <p:cNvPr id="28" name="ZoneTexte 9">
            <a:extLst>
              <a:ext uri="{FF2B5EF4-FFF2-40B4-BE49-F238E27FC236}">
                <a16:creationId xmlns:a16="http://schemas.microsoft.com/office/drawing/2014/main" id="{0EEE9688-4C1C-F68C-DA3A-47F8F789E548}"/>
              </a:ext>
            </a:extLst>
          </p:cNvPr>
          <p:cNvSpPr txBox="1">
            <a:spLocks noChangeArrowheads="1"/>
          </p:cNvSpPr>
          <p:nvPr/>
        </p:nvSpPr>
        <p:spPr bwMode="auto">
          <a:xfrm>
            <a:off x="4208463" y="5103813"/>
            <a:ext cx="5549900" cy="2032000"/>
          </a:xfrm>
          <a:prstGeom prst="rect">
            <a:avLst/>
          </a:prstGeom>
          <a:solidFill>
            <a:schemeClr val="accent1">
              <a:lumMod val="20000"/>
              <a:lumOff val="80000"/>
            </a:schemeClr>
          </a:solidFill>
          <a:ln w="9525">
            <a:noFill/>
            <a:miter lim="800000"/>
            <a:headEnd/>
            <a:tailEnd/>
          </a:ln>
        </p:spPr>
        <p:txBody>
          <a:bodyPr>
            <a:spAutoFit/>
          </a:bodyPr>
          <a:lstStyle/>
          <a:p>
            <a:pPr algn="just" eaLnBrk="1" hangingPunct="1">
              <a:defRPr/>
            </a:pPr>
            <a:r>
              <a:rPr lang="fr-FR" b="1" dirty="0">
                <a:latin typeface="+mj-lt"/>
                <a:ea typeface="Times"/>
                <a:cs typeface="Times"/>
              </a:rPr>
              <a:t>Pour s’assurer  que les manipulateurs des denrées alimentaires  restent constamment informés de l’évolution des procédures nécessaires et de les respecter pour maintenir la sécurité et la salubrité des denrées alimentaires </a:t>
            </a:r>
            <a:r>
              <a:rPr lang="fr-FR" b="1" dirty="0">
                <a:solidFill>
                  <a:srgbClr val="FF0000"/>
                </a:solidFill>
                <a:latin typeface="+mj-lt"/>
                <a:ea typeface="Times"/>
                <a:cs typeface="Times"/>
              </a:rPr>
              <a:t>(audit, contrôle interne..)</a:t>
            </a:r>
          </a:p>
          <a:p>
            <a:pPr eaLnBrk="1" hangingPunct="1">
              <a:defRPr/>
            </a:pPr>
            <a:endParaRPr lang="fr-FR" dirty="0"/>
          </a:p>
        </p:txBody>
      </p:sp>
      <p:sp>
        <p:nvSpPr>
          <p:cNvPr id="29" name="Flèche vers le bas 28">
            <a:extLst>
              <a:ext uri="{FF2B5EF4-FFF2-40B4-BE49-F238E27FC236}">
                <a16:creationId xmlns:a16="http://schemas.microsoft.com/office/drawing/2014/main" id="{D08EF2BF-8D10-F5F8-889C-26C79D324E80}"/>
              </a:ext>
            </a:extLst>
          </p:cNvPr>
          <p:cNvSpPr/>
          <p:nvPr/>
        </p:nvSpPr>
        <p:spPr>
          <a:xfrm>
            <a:off x="5137150" y="4600575"/>
            <a:ext cx="469900" cy="455613"/>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29">
            <a:extLst>
              <a:ext uri="{FF2B5EF4-FFF2-40B4-BE49-F238E27FC236}">
                <a16:creationId xmlns:a16="http://schemas.microsoft.com/office/drawing/2014/main" id="{FCD05B22-0E29-A874-6D42-F559E873B4D5}"/>
              </a:ext>
            </a:extLst>
          </p:cNvPr>
          <p:cNvSpPr txBox="1">
            <a:spLocks noChangeArrowheads="1"/>
          </p:cNvSpPr>
          <p:nvPr/>
        </p:nvSpPr>
        <p:spPr bwMode="auto">
          <a:xfrm>
            <a:off x="1057275" y="1136650"/>
            <a:ext cx="9929813" cy="2062163"/>
          </a:xfrm>
          <a:prstGeom prst="rect">
            <a:avLst/>
          </a:prstGeom>
          <a:solidFill>
            <a:schemeClr val="bg1">
              <a:lumMod val="95000"/>
            </a:schemeClr>
          </a:solidFill>
          <a:ln w="9525">
            <a:noFill/>
            <a:miter lim="800000"/>
            <a:headEnd/>
            <a:tailEnd/>
          </a:ln>
        </p:spPr>
        <p:txBody>
          <a:bodyPr>
            <a:spAutoFit/>
          </a:bodyPr>
          <a:lstStyle/>
          <a:p>
            <a:pPr algn="just" eaLnBrk="1" hangingPunct="1">
              <a:defRPr/>
            </a:pPr>
            <a:r>
              <a:rPr lang="fr-FR" sz="2000" b="1" dirty="0"/>
              <a:t>Pour  faciliter la mise en œuvre des dispositions de l’article 56, les  CCI et les Centres de formations professionnels  ont été déjà instruits  pour la programmation des sessions de formation en matière d’hygiène  et du mise en œuvre du HACCP.</a:t>
            </a:r>
          </a:p>
          <a:p>
            <a:pPr algn="just" eaLnBrk="1" hangingPunct="1">
              <a:defRPr/>
            </a:pPr>
            <a:endParaRPr lang="fr-FR" sz="800" b="1" dirty="0"/>
          </a:p>
          <a:p>
            <a:pPr algn="just" eaLnBrk="1" hangingPunct="1">
              <a:defRPr/>
            </a:pPr>
            <a:r>
              <a:rPr lang="fr-FR" sz="2000" b="1" dirty="0"/>
              <a:t> D’autres institutions de formation (publiques et privés) offres déjà ce type de formation.</a:t>
            </a:r>
          </a:p>
        </p:txBody>
      </p:sp>
      <p:sp>
        <p:nvSpPr>
          <p:cNvPr id="7" name="ZoneTexte 6">
            <a:extLst>
              <a:ext uri="{FF2B5EF4-FFF2-40B4-BE49-F238E27FC236}">
                <a16:creationId xmlns:a16="http://schemas.microsoft.com/office/drawing/2014/main" id="{C037CCA1-15FB-7F0B-714E-102708F46BB2}"/>
              </a:ext>
            </a:extLst>
          </p:cNvPr>
          <p:cNvSpPr txBox="1"/>
          <p:nvPr/>
        </p:nvSpPr>
        <p:spPr>
          <a:xfrm>
            <a:off x="4592638" y="174625"/>
            <a:ext cx="2828925" cy="831850"/>
          </a:xfrm>
          <a:prstGeom prst="rect">
            <a:avLst/>
          </a:prstGeom>
          <a:solidFill>
            <a:srgbClr val="FFFF00"/>
          </a:solidFill>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algn="ctr" eaLnBrk="1" hangingPunct="1">
              <a:defRPr/>
            </a:pPr>
            <a:r>
              <a:rPr lang="fr-FR" sz="2400" b="1" dirty="0">
                <a:solidFill>
                  <a:schemeClr val="tx1"/>
                </a:solidFill>
              </a:rPr>
              <a:t>Formation  du personnel(Art 56):</a:t>
            </a:r>
          </a:p>
        </p:txBody>
      </p:sp>
      <p:sp>
        <p:nvSpPr>
          <p:cNvPr id="8" name="ZoneTexte 7">
            <a:extLst>
              <a:ext uri="{FF2B5EF4-FFF2-40B4-BE49-F238E27FC236}">
                <a16:creationId xmlns:a16="http://schemas.microsoft.com/office/drawing/2014/main" id="{42BC6891-87B4-4EF2-211F-FB60D57D729B}"/>
              </a:ext>
            </a:extLst>
          </p:cNvPr>
          <p:cNvSpPr txBox="1"/>
          <p:nvPr/>
        </p:nvSpPr>
        <p:spPr>
          <a:xfrm>
            <a:off x="3786188" y="3598863"/>
            <a:ext cx="4729162" cy="830262"/>
          </a:xfrm>
          <a:prstGeom prst="rect">
            <a:avLst/>
          </a:prstGeom>
          <a:solidFill>
            <a:schemeClr val="accent4">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algn="ctr" eaLnBrk="1" hangingPunct="1">
              <a:defRPr/>
            </a:pPr>
            <a:r>
              <a:rPr lang="fr-FR" sz="2400" b="1" dirty="0">
                <a:solidFill>
                  <a:schemeClr val="tx1"/>
                </a:solidFill>
              </a:rPr>
              <a:t>Formation  des agents de la répression des fraudes</a:t>
            </a:r>
          </a:p>
        </p:txBody>
      </p:sp>
      <p:sp>
        <p:nvSpPr>
          <p:cNvPr id="9" name="ZoneTexte 29">
            <a:extLst>
              <a:ext uri="{FF2B5EF4-FFF2-40B4-BE49-F238E27FC236}">
                <a16:creationId xmlns:a16="http://schemas.microsoft.com/office/drawing/2014/main" id="{6F0B8740-3BAF-5283-B671-42092BF2A5BC}"/>
              </a:ext>
            </a:extLst>
          </p:cNvPr>
          <p:cNvSpPr txBox="1">
            <a:spLocks noChangeArrowheads="1"/>
          </p:cNvSpPr>
          <p:nvPr/>
        </p:nvSpPr>
        <p:spPr bwMode="auto">
          <a:xfrm>
            <a:off x="1266825" y="4760913"/>
            <a:ext cx="9929813" cy="1016000"/>
          </a:xfrm>
          <a:prstGeom prst="rect">
            <a:avLst/>
          </a:prstGeom>
          <a:solidFill>
            <a:schemeClr val="accent6">
              <a:lumMod val="20000"/>
              <a:lumOff val="80000"/>
            </a:schemeClr>
          </a:solidFill>
          <a:ln w="9525">
            <a:noFill/>
            <a:miter lim="800000"/>
            <a:headEnd/>
            <a:tailEnd/>
          </a:ln>
        </p:spPr>
        <p:txBody>
          <a:bodyPr>
            <a:spAutoFit/>
          </a:bodyPr>
          <a:lstStyle/>
          <a:p>
            <a:pPr algn="just" eaLnBrk="1" hangingPunct="1">
              <a:defRPr/>
            </a:pPr>
            <a:r>
              <a:rPr lang="fr-FR" sz="2000" b="1" dirty="0"/>
              <a:t>Un programme de formation des agents de la répression des fraudes en matière du HACCP  et des principes des normes ISO 22.000 et 17020 (inspection) sera lancé en 2018  et ce,  dans le cadre du programme PASSEM.</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re 1">
            <a:extLst>
              <a:ext uri="{FF2B5EF4-FFF2-40B4-BE49-F238E27FC236}">
                <a16:creationId xmlns:a16="http://schemas.microsoft.com/office/drawing/2014/main" id="{4D373C7E-136D-5604-A1CF-CFD514CA3101}"/>
              </a:ext>
            </a:extLst>
          </p:cNvPr>
          <p:cNvSpPr>
            <a:spLocks noGrp="1"/>
          </p:cNvSpPr>
          <p:nvPr>
            <p:ph type="title"/>
          </p:nvPr>
        </p:nvSpPr>
        <p:spPr>
          <a:xfrm>
            <a:off x="2363788" y="195263"/>
            <a:ext cx="7759700" cy="863600"/>
          </a:xfrm>
          <a:solidFill>
            <a:srgbClr val="FFFF00"/>
          </a:solidFill>
        </p:spPr>
        <p:txBody>
          <a:bodyPr rtlCol="0">
            <a:normAutofit fontScale="90000"/>
          </a:bodyPr>
          <a:lstStyle/>
          <a:p>
            <a:pPr algn="ctr" eaLnBrk="1" fontAlgn="auto" hangingPunct="1">
              <a:spcAft>
                <a:spcPts val="0"/>
              </a:spcAft>
              <a:defRPr/>
            </a:pPr>
            <a:r>
              <a:rPr lang="fr-FR" altLang="en-US" sz="2800" b="1">
                <a:solidFill>
                  <a:schemeClr val="tx1">
                    <a:lumMod val="85000"/>
                    <a:lumOff val="15000"/>
                  </a:schemeClr>
                </a:solidFill>
              </a:rPr>
              <a:t>Guides de Bonnes pratiques d’Hygiène (GBPH)</a:t>
            </a:r>
            <a:br>
              <a:rPr lang="fr-FR" altLang="en-US" sz="2800" b="1">
                <a:solidFill>
                  <a:schemeClr val="tx1">
                    <a:lumMod val="85000"/>
                    <a:lumOff val="15000"/>
                  </a:schemeClr>
                </a:solidFill>
              </a:rPr>
            </a:br>
            <a:r>
              <a:rPr lang="fr-FR" altLang="en-US" sz="2800" b="1">
                <a:solidFill>
                  <a:schemeClr val="tx1">
                    <a:lumMod val="85000"/>
                    <a:lumOff val="15000"/>
                  </a:schemeClr>
                </a:solidFill>
              </a:rPr>
              <a:t>et d’application des principes HACCP « Article 57 »:</a:t>
            </a:r>
          </a:p>
        </p:txBody>
      </p:sp>
      <p:sp>
        <p:nvSpPr>
          <p:cNvPr id="38915" name="Espace réservé du contenu 2">
            <a:extLst>
              <a:ext uri="{FF2B5EF4-FFF2-40B4-BE49-F238E27FC236}">
                <a16:creationId xmlns:a16="http://schemas.microsoft.com/office/drawing/2014/main" id="{9232FD59-5231-5D5C-9862-E99BA0A4D7E8}"/>
              </a:ext>
            </a:extLst>
          </p:cNvPr>
          <p:cNvSpPr>
            <a:spLocks noGrp="1"/>
          </p:cNvSpPr>
          <p:nvPr>
            <p:ph idx="1"/>
          </p:nvPr>
        </p:nvSpPr>
        <p:spPr>
          <a:xfrm>
            <a:off x="350838" y="1344613"/>
            <a:ext cx="11326812" cy="3267075"/>
          </a:xfrm>
        </p:spPr>
        <p:txBody>
          <a:bodyPr rtlCol="0">
            <a:normAutofit/>
          </a:bodyPr>
          <a:lstStyle/>
          <a:p>
            <a:pPr algn="ctr" eaLnBrk="1" fontAlgn="auto" hangingPunct="1">
              <a:spcAft>
                <a:spcPts val="0"/>
              </a:spcAft>
              <a:buFont typeface="Arial" panose="020B0604020202020204" pitchFamily="34" charset="0"/>
              <a:buNone/>
              <a:defRPr/>
            </a:pPr>
            <a:r>
              <a:rPr lang="fr-FR" sz="2000" b="1" u="sng" dirty="0">
                <a:solidFill>
                  <a:srgbClr val="FF0000"/>
                </a:solidFill>
              </a:rPr>
              <a:t>C’est quoi un GBPH?</a:t>
            </a:r>
            <a:endParaRPr lang="fr-FR" sz="2000" b="1" dirty="0">
              <a:solidFill>
                <a:srgbClr val="FF0000"/>
              </a:solidFill>
            </a:endParaRPr>
          </a:p>
          <a:p>
            <a:pPr algn="just" eaLnBrk="1" fontAlgn="auto" hangingPunct="1">
              <a:lnSpc>
                <a:spcPct val="103000"/>
              </a:lnSpc>
              <a:spcBef>
                <a:spcPts val="1800"/>
              </a:spcBef>
              <a:spcAft>
                <a:spcPts val="0"/>
              </a:spcAft>
              <a:buClr>
                <a:srgbClr val="000099"/>
              </a:buClr>
              <a:buFontTx/>
              <a:buChar char="•"/>
              <a:defRPr/>
            </a:pPr>
            <a:r>
              <a:rPr lang="en-GB" sz="1600" b="1" dirty="0">
                <a:solidFill>
                  <a:schemeClr val="tx1">
                    <a:lumMod val="75000"/>
                    <a:lumOff val="25000"/>
                  </a:schemeClr>
                </a:solidFill>
                <a:latin typeface="Arial" pitchFamily="34" charset="0"/>
                <a:cs typeface="Arial" pitchFamily="34" charset="0"/>
              </a:rPr>
              <a:t>Un guide </a:t>
            </a:r>
            <a:r>
              <a:rPr lang="en-GB" sz="1600" b="1" dirty="0" err="1">
                <a:solidFill>
                  <a:schemeClr val="tx1">
                    <a:lumMod val="75000"/>
                    <a:lumOff val="25000"/>
                  </a:schemeClr>
                </a:solidFill>
                <a:latin typeface="Arial" pitchFamily="34" charset="0"/>
                <a:cs typeface="Arial" pitchFamily="34" charset="0"/>
              </a:rPr>
              <a:t>élaboré</a:t>
            </a:r>
            <a:r>
              <a:rPr lang="en-GB" sz="1600" b="1" dirty="0">
                <a:solidFill>
                  <a:schemeClr val="tx1">
                    <a:lumMod val="75000"/>
                    <a:lumOff val="25000"/>
                  </a:schemeClr>
                </a:solidFill>
                <a:latin typeface="Arial" pitchFamily="34" charset="0"/>
                <a:cs typeface="Arial" pitchFamily="34" charset="0"/>
              </a:rPr>
              <a:t> </a:t>
            </a:r>
            <a:r>
              <a:rPr lang="en-GB" sz="1600" b="1" dirty="0">
                <a:solidFill>
                  <a:srgbClr val="FF0000"/>
                </a:solidFill>
                <a:latin typeface="Arial" pitchFamily="34" charset="0"/>
                <a:cs typeface="Arial" pitchFamily="34" charset="0"/>
              </a:rPr>
              <a:t>PAR </a:t>
            </a:r>
            <a:r>
              <a:rPr lang="en-GB" sz="1600" b="1" dirty="0">
                <a:solidFill>
                  <a:schemeClr val="tx1">
                    <a:lumMod val="75000"/>
                    <a:lumOff val="25000"/>
                  </a:schemeClr>
                </a:solidFill>
                <a:latin typeface="Arial" pitchFamily="34" charset="0"/>
                <a:cs typeface="Arial" pitchFamily="34" charset="0"/>
              </a:rPr>
              <a:t>les </a:t>
            </a:r>
            <a:r>
              <a:rPr lang="en-GB" sz="1600" b="1" dirty="0" err="1">
                <a:solidFill>
                  <a:schemeClr val="tx1">
                    <a:lumMod val="75000"/>
                    <a:lumOff val="25000"/>
                  </a:schemeClr>
                </a:solidFill>
                <a:latin typeface="Arial" pitchFamily="34" charset="0"/>
                <a:cs typeface="Arial" pitchFamily="34" charset="0"/>
              </a:rPr>
              <a:t>professionnels</a:t>
            </a:r>
            <a:r>
              <a:rPr lang="en-GB" sz="1600" b="1" dirty="0">
                <a:solidFill>
                  <a:schemeClr val="tx1">
                    <a:lumMod val="75000"/>
                    <a:lumOff val="25000"/>
                  </a:schemeClr>
                </a:solidFill>
                <a:latin typeface="Arial" pitchFamily="34" charset="0"/>
                <a:cs typeface="Arial" pitchFamily="34" charset="0"/>
              </a:rPr>
              <a:t> et/</a:t>
            </a:r>
            <a:r>
              <a:rPr lang="en-GB" sz="1600" b="1" dirty="0" err="1">
                <a:solidFill>
                  <a:schemeClr val="tx1">
                    <a:lumMod val="75000"/>
                    <a:lumOff val="25000"/>
                  </a:schemeClr>
                </a:solidFill>
                <a:latin typeface="Arial" pitchFamily="34" charset="0"/>
                <a:cs typeface="Arial" pitchFamily="34" charset="0"/>
              </a:rPr>
              <a:t>ou</a:t>
            </a:r>
            <a:r>
              <a:rPr lang="en-GB" sz="1600" b="1" dirty="0">
                <a:solidFill>
                  <a:schemeClr val="tx1">
                    <a:lumMod val="75000"/>
                    <a:lumOff val="25000"/>
                  </a:schemeClr>
                </a:solidFill>
                <a:latin typeface="Arial" pitchFamily="34" charset="0"/>
                <a:cs typeface="Arial" pitchFamily="34" charset="0"/>
              </a:rPr>
              <a:t> </a:t>
            </a:r>
            <a:r>
              <a:rPr lang="en-GB" sz="1600" b="1" dirty="0" err="1">
                <a:solidFill>
                  <a:schemeClr val="tx1">
                    <a:lumMod val="75000"/>
                    <a:lumOff val="25000"/>
                  </a:schemeClr>
                </a:solidFill>
                <a:latin typeface="Arial" pitchFamily="34" charset="0"/>
                <a:cs typeface="Arial" pitchFamily="34" charset="0"/>
              </a:rPr>
              <a:t>leurs</a:t>
            </a:r>
            <a:r>
              <a:rPr lang="en-GB" sz="1600" b="1" dirty="0">
                <a:solidFill>
                  <a:schemeClr val="tx1">
                    <a:lumMod val="75000"/>
                    <a:lumOff val="25000"/>
                  </a:schemeClr>
                </a:solidFill>
                <a:latin typeface="Arial" pitchFamily="34" charset="0"/>
                <a:cs typeface="Arial" pitchFamily="34" charset="0"/>
              </a:rPr>
              <a:t> associations , par </a:t>
            </a:r>
            <a:r>
              <a:rPr lang="en-GB" sz="1600" b="1" dirty="0" err="1">
                <a:solidFill>
                  <a:schemeClr val="tx1">
                    <a:lumMod val="75000"/>
                    <a:lumOff val="25000"/>
                  </a:schemeClr>
                </a:solidFill>
                <a:latin typeface="Arial" pitchFamily="34" charset="0"/>
                <a:cs typeface="Arial" pitchFamily="34" charset="0"/>
              </a:rPr>
              <a:t>filière</a:t>
            </a:r>
            <a:r>
              <a:rPr lang="en-GB" sz="1600" b="1" dirty="0">
                <a:solidFill>
                  <a:schemeClr val="tx1">
                    <a:lumMod val="75000"/>
                    <a:lumOff val="25000"/>
                  </a:schemeClr>
                </a:solidFill>
                <a:latin typeface="Arial" pitchFamily="34" charset="0"/>
                <a:cs typeface="Arial" pitchFamily="34" charset="0"/>
              </a:rPr>
              <a:t> de production, </a:t>
            </a:r>
            <a:r>
              <a:rPr lang="en-GB" sz="1600" b="1" dirty="0">
                <a:solidFill>
                  <a:srgbClr val="FF0000"/>
                </a:solidFill>
                <a:latin typeface="Arial" pitchFamily="34" charset="0"/>
                <a:cs typeface="Arial" pitchFamily="34" charset="0"/>
              </a:rPr>
              <a:t>POUR </a:t>
            </a:r>
            <a:r>
              <a:rPr lang="en-GB" sz="1600" b="1" dirty="0">
                <a:solidFill>
                  <a:schemeClr val="tx1">
                    <a:lumMod val="75000"/>
                    <a:lumOff val="25000"/>
                  </a:schemeClr>
                </a:solidFill>
                <a:latin typeface="Arial" pitchFamily="34" charset="0"/>
                <a:cs typeface="Arial" pitchFamily="34" charset="0"/>
              </a:rPr>
              <a:t>les </a:t>
            </a:r>
            <a:r>
              <a:rPr lang="en-GB" sz="1600" b="1" dirty="0" err="1">
                <a:solidFill>
                  <a:schemeClr val="tx1">
                    <a:lumMod val="75000"/>
                    <a:lumOff val="25000"/>
                  </a:schemeClr>
                </a:solidFill>
                <a:latin typeface="Arial" pitchFamily="34" charset="0"/>
                <a:cs typeface="Arial" pitchFamily="34" charset="0"/>
              </a:rPr>
              <a:t>professionnels</a:t>
            </a:r>
            <a:r>
              <a:rPr lang="en-GB" sz="1600" b="1" dirty="0">
                <a:solidFill>
                  <a:schemeClr val="tx1">
                    <a:lumMod val="75000"/>
                    <a:lumOff val="25000"/>
                  </a:schemeClr>
                </a:solidFill>
                <a:latin typeface="Arial" pitchFamily="34" charset="0"/>
                <a:cs typeface="Arial" pitchFamily="34" charset="0"/>
              </a:rPr>
              <a:t> et </a:t>
            </a:r>
            <a:r>
              <a:rPr lang="en-GB" sz="1600" b="1" dirty="0" err="1">
                <a:solidFill>
                  <a:srgbClr val="FF0000"/>
                </a:solidFill>
                <a:latin typeface="Arial" pitchFamily="34" charset="0"/>
                <a:cs typeface="Arial" pitchFamily="34" charset="0"/>
              </a:rPr>
              <a:t>Validé</a:t>
            </a:r>
            <a:r>
              <a:rPr lang="en-GB" sz="1600" b="1" dirty="0">
                <a:solidFill>
                  <a:srgbClr val="FF0000"/>
                </a:solidFill>
                <a:latin typeface="Arial" pitchFamily="34" charset="0"/>
                <a:cs typeface="Arial" pitchFamily="34" charset="0"/>
              </a:rPr>
              <a:t> </a:t>
            </a:r>
            <a:r>
              <a:rPr lang="en-GB" sz="1600" b="1" dirty="0" err="1">
                <a:solidFill>
                  <a:schemeClr val="tx1">
                    <a:lumMod val="75000"/>
                    <a:lumOff val="25000"/>
                  </a:schemeClr>
                </a:solidFill>
                <a:latin typeface="Arial" pitchFamily="34" charset="0"/>
                <a:cs typeface="Arial" pitchFamily="34" charset="0"/>
              </a:rPr>
              <a:t>conformément</a:t>
            </a:r>
            <a:r>
              <a:rPr lang="en-GB" sz="1600" b="1" dirty="0">
                <a:solidFill>
                  <a:schemeClr val="tx1">
                    <a:lumMod val="75000"/>
                    <a:lumOff val="25000"/>
                  </a:schemeClr>
                </a:solidFill>
                <a:latin typeface="Arial" pitchFamily="34" charset="0"/>
                <a:cs typeface="Arial" pitchFamily="34" charset="0"/>
              </a:rPr>
              <a:t> à la </a:t>
            </a:r>
            <a:r>
              <a:rPr lang="en-GB" sz="1600" b="1" dirty="0" err="1">
                <a:solidFill>
                  <a:schemeClr val="tx1">
                    <a:lumMod val="75000"/>
                    <a:lumOff val="25000"/>
                  </a:schemeClr>
                </a:solidFill>
                <a:latin typeface="Arial" pitchFamily="34" charset="0"/>
                <a:cs typeface="Arial" pitchFamily="34" charset="0"/>
              </a:rPr>
              <a:t>réglementation</a:t>
            </a:r>
            <a:r>
              <a:rPr lang="en-GB" sz="1600" b="1" dirty="0">
                <a:solidFill>
                  <a:schemeClr val="tx1">
                    <a:lumMod val="75000"/>
                    <a:lumOff val="25000"/>
                  </a:schemeClr>
                </a:solidFill>
                <a:latin typeface="Arial" pitchFamily="34" charset="0"/>
                <a:cs typeface="Arial" pitchFamily="34" charset="0"/>
              </a:rPr>
              <a:t> en </a:t>
            </a:r>
            <a:r>
              <a:rPr lang="en-GB" sz="1600" b="1" dirty="0" err="1">
                <a:solidFill>
                  <a:schemeClr val="tx1">
                    <a:lumMod val="75000"/>
                    <a:lumOff val="25000"/>
                  </a:schemeClr>
                </a:solidFill>
                <a:latin typeface="Arial" pitchFamily="34" charset="0"/>
                <a:cs typeface="Arial" pitchFamily="34" charset="0"/>
              </a:rPr>
              <a:t>vigueur</a:t>
            </a:r>
            <a:r>
              <a:rPr lang="en-GB" sz="1600" b="1" dirty="0">
                <a:solidFill>
                  <a:schemeClr val="tx1">
                    <a:lumMod val="75000"/>
                    <a:lumOff val="25000"/>
                  </a:schemeClr>
                </a:solidFill>
                <a:latin typeface="Arial" pitchFamily="34" charset="0"/>
                <a:cs typeface="Arial" pitchFamily="34" charset="0"/>
              </a:rPr>
              <a:t>(</a:t>
            </a:r>
            <a:r>
              <a:rPr lang="en-GB" sz="1600" b="1" dirty="0" err="1">
                <a:solidFill>
                  <a:schemeClr val="tx1">
                    <a:lumMod val="75000"/>
                    <a:lumOff val="25000"/>
                  </a:schemeClr>
                </a:solidFill>
                <a:latin typeface="Arial" pitchFamily="34" charset="0"/>
                <a:cs typeface="Arial" pitchFamily="34" charset="0"/>
              </a:rPr>
              <a:t>arrêté</a:t>
            </a:r>
            <a:r>
              <a:rPr lang="en-GB" sz="1600" b="1" dirty="0">
                <a:solidFill>
                  <a:schemeClr val="tx1">
                    <a:lumMod val="75000"/>
                    <a:lumOff val="25000"/>
                  </a:schemeClr>
                </a:solidFill>
                <a:latin typeface="Arial" pitchFamily="34" charset="0"/>
                <a:cs typeface="Arial" pitchFamily="34" charset="0"/>
              </a:rPr>
              <a:t> </a:t>
            </a:r>
            <a:r>
              <a:rPr lang="en-GB" sz="1600" b="1" dirty="0" err="1">
                <a:solidFill>
                  <a:schemeClr val="tx1">
                    <a:lumMod val="75000"/>
                    <a:lumOff val="25000"/>
                  </a:schemeClr>
                </a:solidFill>
                <a:latin typeface="Arial" pitchFamily="34" charset="0"/>
                <a:cs typeface="Arial" pitchFamily="34" charset="0"/>
              </a:rPr>
              <a:t>interministériel</a:t>
            </a:r>
            <a:r>
              <a:rPr lang="en-GB" sz="1600" b="1" dirty="0">
                <a:solidFill>
                  <a:schemeClr val="tx1">
                    <a:lumMod val="75000"/>
                    <a:lumOff val="25000"/>
                  </a:schemeClr>
                </a:solidFill>
                <a:latin typeface="Arial" pitchFamily="34" charset="0"/>
                <a:cs typeface="Arial" pitchFamily="34" charset="0"/>
              </a:rPr>
              <a:t> </a:t>
            </a:r>
            <a:r>
              <a:rPr lang="en-GB" sz="1600" b="1" dirty="0" err="1">
                <a:solidFill>
                  <a:schemeClr val="tx1">
                    <a:lumMod val="75000"/>
                    <a:lumOff val="25000"/>
                  </a:schemeClr>
                </a:solidFill>
                <a:latin typeface="Arial" pitchFamily="34" charset="0"/>
                <a:cs typeface="Arial" pitchFamily="34" charset="0"/>
              </a:rPr>
              <a:t>d’application</a:t>
            </a:r>
            <a:r>
              <a:rPr lang="en-GB" sz="1600" b="1" dirty="0">
                <a:solidFill>
                  <a:schemeClr val="tx1">
                    <a:lumMod val="75000"/>
                    <a:lumOff val="25000"/>
                  </a:schemeClr>
                </a:solidFill>
                <a:latin typeface="Arial" pitchFamily="34" charset="0"/>
                <a:cs typeface="Arial" pitchFamily="34" charset="0"/>
              </a:rPr>
              <a:t>);</a:t>
            </a:r>
          </a:p>
          <a:p>
            <a:pPr algn="just" eaLnBrk="1" fontAlgn="auto" hangingPunct="1">
              <a:lnSpc>
                <a:spcPct val="103000"/>
              </a:lnSpc>
              <a:spcBef>
                <a:spcPts val="1800"/>
              </a:spcBef>
              <a:spcAft>
                <a:spcPts val="0"/>
              </a:spcAft>
              <a:buClr>
                <a:schemeClr val="accent2"/>
              </a:buClr>
              <a:buFontTx/>
              <a:buChar char="•"/>
              <a:defRPr/>
            </a:pPr>
            <a:r>
              <a:rPr lang="en-GB" sz="1600" b="1" dirty="0">
                <a:solidFill>
                  <a:schemeClr val="tx1">
                    <a:lumMod val="75000"/>
                    <a:lumOff val="25000"/>
                  </a:schemeClr>
                </a:solidFill>
                <a:latin typeface="Arial" pitchFamily="34" charset="0"/>
                <a:cs typeface="Arial" pitchFamily="34" charset="0"/>
              </a:rPr>
              <a:t>Aide les </a:t>
            </a:r>
            <a:r>
              <a:rPr lang="en-GB" sz="1600" b="1" dirty="0" err="1">
                <a:solidFill>
                  <a:schemeClr val="tx1">
                    <a:lumMod val="75000"/>
                    <a:lumOff val="25000"/>
                  </a:schemeClr>
                </a:solidFill>
                <a:latin typeface="Arial" pitchFamily="34" charset="0"/>
                <a:cs typeface="Arial" pitchFamily="34" charset="0"/>
              </a:rPr>
              <a:t>professionnels</a:t>
            </a:r>
            <a:r>
              <a:rPr lang="en-GB" sz="1600" b="1" dirty="0">
                <a:solidFill>
                  <a:schemeClr val="tx1">
                    <a:lumMod val="75000"/>
                    <a:lumOff val="25000"/>
                  </a:schemeClr>
                </a:solidFill>
                <a:latin typeface="Arial" pitchFamily="34" charset="0"/>
                <a:cs typeface="Arial" pitchFamily="34" charset="0"/>
              </a:rPr>
              <a:t> à  </a:t>
            </a:r>
            <a:r>
              <a:rPr lang="en-GB" sz="1600" b="1" dirty="0">
                <a:solidFill>
                  <a:srgbClr val="FF0000"/>
                </a:solidFill>
                <a:latin typeface="Arial" pitchFamily="34" charset="0"/>
                <a:cs typeface="Arial" pitchFamily="34" charset="0"/>
              </a:rPr>
              <a:t>SATISFAIRE </a:t>
            </a:r>
            <a:r>
              <a:rPr lang="en-GB" sz="1600" b="1" dirty="0">
                <a:solidFill>
                  <a:schemeClr val="tx1">
                    <a:lumMod val="75000"/>
                    <a:lumOff val="25000"/>
                  </a:schemeClr>
                </a:solidFill>
                <a:latin typeface="Arial" pitchFamily="34" charset="0"/>
                <a:cs typeface="Arial" pitchFamily="34" charset="0"/>
              </a:rPr>
              <a:t> aux </a:t>
            </a:r>
            <a:r>
              <a:rPr lang="en-GB" sz="1600" b="1" dirty="0" err="1">
                <a:solidFill>
                  <a:schemeClr val="tx1">
                    <a:lumMod val="75000"/>
                    <a:lumOff val="25000"/>
                  </a:schemeClr>
                </a:solidFill>
                <a:latin typeface="Arial" pitchFamily="34" charset="0"/>
                <a:cs typeface="Arial" pitchFamily="34" charset="0"/>
              </a:rPr>
              <a:t>exigences</a:t>
            </a:r>
            <a:r>
              <a:rPr lang="en-GB" sz="1600" b="1" dirty="0">
                <a:solidFill>
                  <a:schemeClr val="tx1">
                    <a:lumMod val="75000"/>
                    <a:lumOff val="25000"/>
                  </a:schemeClr>
                </a:solidFill>
                <a:latin typeface="Arial" pitchFamily="34" charset="0"/>
                <a:cs typeface="Arial" pitchFamily="34" charset="0"/>
              </a:rPr>
              <a:t> </a:t>
            </a:r>
            <a:r>
              <a:rPr lang="en-GB" sz="1600" b="1" dirty="0" err="1">
                <a:solidFill>
                  <a:schemeClr val="tx1">
                    <a:lumMod val="75000"/>
                    <a:lumOff val="25000"/>
                  </a:schemeClr>
                </a:solidFill>
                <a:latin typeface="Arial" pitchFamily="34" charset="0"/>
                <a:cs typeface="Arial" pitchFamily="34" charset="0"/>
              </a:rPr>
              <a:t>fixées</a:t>
            </a:r>
            <a:r>
              <a:rPr lang="en-GB" sz="1600" b="1" dirty="0">
                <a:solidFill>
                  <a:schemeClr val="tx1">
                    <a:lumMod val="75000"/>
                    <a:lumOff val="25000"/>
                  </a:schemeClr>
                </a:solidFill>
                <a:latin typeface="Arial" pitchFamily="34" charset="0"/>
                <a:cs typeface="Arial" pitchFamily="34" charset="0"/>
              </a:rPr>
              <a:t>  par le DE 17-140;</a:t>
            </a:r>
          </a:p>
          <a:p>
            <a:pPr algn="just" eaLnBrk="1" fontAlgn="auto" hangingPunct="1">
              <a:lnSpc>
                <a:spcPct val="103000"/>
              </a:lnSpc>
              <a:spcBef>
                <a:spcPts val="1800"/>
              </a:spcBef>
              <a:spcAft>
                <a:spcPts val="0"/>
              </a:spcAft>
              <a:buClr>
                <a:schemeClr val="accent2"/>
              </a:buClr>
              <a:buFontTx/>
              <a:buChar char="•"/>
              <a:defRPr/>
            </a:pPr>
            <a:r>
              <a:rPr lang="en-GB" sz="1600" b="1" dirty="0" err="1">
                <a:solidFill>
                  <a:schemeClr val="tx1">
                    <a:lumMod val="75000"/>
                    <a:lumOff val="25000"/>
                  </a:schemeClr>
                </a:solidFill>
                <a:latin typeface="Arial" pitchFamily="34" charset="0"/>
                <a:cs typeface="Arial" pitchFamily="34" charset="0"/>
              </a:rPr>
              <a:t>Outil</a:t>
            </a:r>
            <a:r>
              <a:rPr lang="en-GB" sz="1600" b="1" dirty="0">
                <a:solidFill>
                  <a:schemeClr val="tx1">
                    <a:lumMod val="75000"/>
                    <a:lumOff val="25000"/>
                  </a:schemeClr>
                </a:solidFill>
                <a:latin typeface="Arial" pitchFamily="34" charset="0"/>
                <a:cs typeface="Arial" pitchFamily="34" charset="0"/>
              </a:rPr>
              <a:t> </a:t>
            </a:r>
            <a:r>
              <a:rPr lang="en-GB" sz="1600" b="1" dirty="0" err="1">
                <a:solidFill>
                  <a:schemeClr val="tx1">
                    <a:lumMod val="75000"/>
                    <a:lumOff val="25000"/>
                  </a:schemeClr>
                </a:solidFill>
                <a:latin typeface="Arial" pitchFamily="34" charset="0"/>
                <a:cs typeface="Arial" pitchFamily="34" charset="0"/>
              </a:rPr>
              <a:t>privilégié</a:t>
            </a:r>
            <a:r>
              <a:rPr lang="en-GB" sz="1600" b="1" dirty="0">
                <a:solidFill>
                  <a:schemeClr val="tx1">
                    <a:lumMod val="75000"/>
                    <a:lumOff val="25000"/>
                  </a:schemeClr>
                </a:solidFill>
                <a:latin typeface="Arial" pitchFamily="34" charset="0"/>
                <a:cs typeface="Arial" pitchFamily="34" charset="0"/>
              </a:rPr>
              <a:t>  pour </a:t>
            </a:r>
            <a:r>
              <a:rPr lang="en-GB" sz="1600" b="1" dirty="0">
                <a:solidFill>
                  <a:srgbClr val="FF0000"/>
                </a:solidFill>
                <a:latin typeface="Arial" pitchFamily="34" charset="0"/>
                <a:cs typeface="Arial" pitchFamily="34" charset="0"/>
              </a:rPr>
              <a:t>Justifier </a:t>
            </a:r>
            <a:r>
              <a:rPr lang="en-GB" sz="1600" b="1" dirty="0">
                <a:solidFill>
                  <a:schemeClr val="tx1">
                    <a:lumMod val="75000"/>
                    <a:lumOff val="25000"/>
                  </a:schemeClr>
                </a:solidFill>
                <a:latin typeface="Arial" pitchFamily="34" charset="0"/>
                <a:cs typeface="Arial" pitchFamily="34" charset="0"/>
              </a:rPr>
              <a:t>la </a:t>
            </a:r>
            <a:r>
              <a:rPr lang="en-GB" sz="1600" b="1" dirty="0" err="1">
                <a:solidFill>
                  <a:schemeClr val="tx1">
                    <a:lumMod val="75000"/>
                    <a:lumOff val="25000"/>
                  </a:schemeClr>
                </a:solidFill>
                <a:latin typeface="Arial" pitchFamily="34" charset="0"/>
                <a:cs typeface="Arial" pitchFamily="34" charset="0"/>
              </a:rPr>
              <a:t>mise</a:t>
            </a:r>
            <a:r>
              <a:rPr lang="en-GB" sz="1600" b="1" dirty="0">
                <a:solidFill>
                  <a:schemeClr val="tx1">
                    <a:lumMod val="75000"/>
                    <a:lumOff val="25000"/>
                  </a:schemeClr>
                </a:solidFill>
                <a:latin typeface="Arial" pitchFamily="34" charset="0"/>
                <a:cs typeface="Arial" pitchFamily="34" charset="0"/>
              </a:rPr>
              <a:t> en oeuvre des dispositions du DE 17-140 </a:t>
            </a:r>
            <a:r>
              <a:rPr lang="en-GB" sz="1600" b="1" dirty="0" err="1">
                <a:solidFill>
                  <a:schemeClr val="tx1">
                    <a:lumMod val="75000"/>
                    <a:lumOff val="25000"/>
                  </a:schemeClr>
                </a:solidFill>
                <a:latin typeface="Arial" pitchFamily="34" charset="0"/>
                <a:cs typeface="Arial" pitchFamily="34" charset="0"/>
              </a:rPr>
              <a:t>adapté</a:t>
            </a:r>
            <a:r>
              <a:rPr lang="en-GB" sz="1600" b="1" dirty="0">
                <a:solidFill>
                  <a:schemeClr val="tx1">
                    <a:lumMod val="75000"/>
                    <a:lumOff val="25000"/>
                  </a:schemeClr>
                </a:solidFill>
                <a:latin typeface="Arial" pitchFamily="34" charset="0"/>
                <a:cs typeface="Arial" pitchFamily="34" charset="0"/>
              </a:rPr>
              <a:t> à </a:t>
            </a:r>
            <a:r>
              <a:rPr lang="en-GB" sz="1600" b="1" dirty="0" err="1">
                <a:solidFill>
                  <a:schemeClr val="tx1">
                    <a:lumMod val="75000"/>
                    <a:lumOff val="25000"/>
                  </a:schemeClr>
                </a:solidFill>
                <a:latin typeface="Arial" pitchFamily="34" charset="0"/>
                <a:cs typeface="Arial" pitchFamily="34" charset="0"/>
              </a:rPr>
              <a:t>l’activité</a:t>
            </a:r>
            <a:r>
              <a:rPr lang="en-GB" sz="1600" b="1" dirty="0">
                <a:solidFill>
                  <a:schemeClr val="tx1">
                    <a:lumMod val="75000"/>
                    <a:lumOff val="25000"/>
                  </a:schemeClr>
                </a:solidFill>
                <a:latin typeface="Arial" pitchFamily="34" charset="0"/>
                <a:cs typeface="Arial" pitchFamily="34" charset="0"/>
              </a:rPr>
              <a:t> </a:t>
            </a:r>
            <a:r>
              <a:rPr lang="en-GB" sz="1600" b="1" dirty="0" err="1">
                <a:solidFill>
                  <a:schemeClr val="tx1">
                    <a:lumMod val="75000"/>
                    <a:lumOff val="25000"/>
                  </a:schemeClr>
                </a:solidFill>
                <a:latin typeface="Arial" pitchFamily="34" charset="0"/>
                <a:cs typeface="Arial" pitchFamily="34" charset="0"/>
              </a:rPr>
              <a:t>concernée</a:t>
            </a:r>
            <a:r>
              <a:rPr lang="en-GB" sz="1600" b="1" dirty="0">
                <a:solidFill>
                  <a:schemeClr val="tx1">
                    <a:lumMod val="75000"/>
                    <a:lumOff val="25000"/>
                  </a:schemeClr>
                </a:solidFill>
                <a:latin typeface="Arial" pitchFamily="34" charset="0"/>
                <a:cs typeface="Arial" pitchFamily="34" charset="0"/>
              </a:rPr>
              <a:t>;</a:t>
            </a:r>
          </a:p>
          <a:p>
            <a:pPr algn="just" eaLnBrk="1" fontAlgn="auto" hangingPunct="1">
              <a:lnSpc>
                <a:spcPct val="103000"/>
              </a:lnSpc>
              <a:spcBef>
                <a:spcPts val="1800"/>
              </a:spcBef>
              <a:spcAft>
                <a:spcPts val="0"/>
              </a:spcAft>
              <a:buClr>
                <a:schemeClr val="accent2"/>
              </a:buClr>
              <a:buFontTx/>
              <a:buChar char="•"/>
              <a:defRPr/>
            </a:pPr>
            <a:r>
              <a:rPr lang="en-GB" sz="1600" b="1" dirty="0">
                <a:solidFill>
                  <a:schemeClr val="tx1">
                    <a:lumMod val="75000"/>
                    <a:lumOff val="25000"/>
                  </a:schemeClr>
                </a:solidFill>
                <a:latin typeface="Arial" pitchFamily="34" charset="0"/>
                <a:cs typeface="Arial" pitchFamily="34" charset="0"/>
              </a:rPr>
              <a:t>Les GBPH </a:t>
            </a:r>
            <a:r>
              <a:rPr lang="en-GB" sz="1600" b="1" dirty="0" err="1">
                <a:solidFill>
                  <a:schemeClr val="tx1">
                    <a:lumMod val="75000"/>
                    <a:lumOff val="25000"/>
                  </a:schemeClr>
                </a:solidFill>
                <a:latin typeface="Arial" pitchFamily="34" charset="0"/>
                <a:cs typeface="Arial" pitchFamily="34" charset="0"/>
              </a:rPr>
              <a:t>validés</a:t>
            </a:r>
            <a:r>
              <a:rPr lang="en-GB" sz="1600" b="1" dirty="0">
                <a:solidFill>
                  <a:schemeClr val="tx1">
                    <a:lumMod val="75000"/>
                    <a:lumOff val="25000"/>
                  </a:schemeClr>
                </a:solidFill>
                <a:latin typeface="Arial" pitchFamily="34" charset="0"/>
                <a:cs typeface="Arial" pitchFamily="34" charset="0"/>
              </a:rPr>
              <a:t> </a:t>
            </a:r>
            <a:r>
              <a:rPr lang="en-GB" sz="1600" b="1" dirty="0" err="1">
                <a:solidFill>
                  <a:srgbClr val="FF0000"/>
                </a:solidFill>
                <a:latin typeface="Arial" pitchFamily="34" charset="0"/>
                <a:cs typeface="Arial" pitchFamily="34" charset="0"/>
              </a:rPr>
              <a:t>peuvent</a:t>
            </a:r>
            <a:r>
              <a:rPr lang="en-GB" sz="1600" b="1" dirty="0">
                <a:solidFill>
                  <a:srgbClr val="FF0000"/>
                </a:solidFill>
                <a:latin typeface="Arial" pitchFamily="34" charset="0"/>
                <a:cs typeface="Arial" pitchFamily="34" charset="0"/>
              </a:rPr>
              <a:t> </a:t>
            </a:r>
            <a:r>
              <a:rPr lang="en-GB" sz="1600" b="1" dirty="0" err="1">
                <a:solidFill>
                  <a:srgbClr val="FF0000"/>
                </a:solidFill>
                <a:latin typeface="Arial" pitchFamily="34" charset="0"/>
                <a:cs typeface="Arial" pitchFamily="34" charset="0"/>
              </a:rPr>
              <a:t>servir</a:t>
            </a:r>
            <a:r>
              <a:rPr lang="en-GB" sz="1600" b="1" dirty="0">
                <a:solidFill>
                  <a:srgbClr val="FF0000"/>
                </a:solidFill>
                <a:latin typeface="Arial" pitchFamily="34" charset="0"/>
                <a:cs typeface="Arial" pitchFamily="34" charset="0"/>
              </a:rPr>
              <a:t> </a:t>
            </a:r>
            <a:r>
              <a:rPr lang="en-GB" sz="1600" b="1" dirty="0">
                <a:solidFill>
                  <a:schemeClr val="tx1">
                    <a:lumMod val="75000"/>
                    <a:lumOff val="25000"/>
                  </a:schemeClr>
                </a:solidFill>
                <a:latin typeface="Arial" pitchFamily="34" charset="0"/>
                <a:cs typeface="Arial" pitchFamily="34" charset="0"/>
              </a:rPr>
              <a:t>de base pour les agents de la </a:t>
            </a:r>
            <a:r>
              <a:rPr lang="en-GB" sz="1600" b="1" dirty="0" err="1">
                <a:solidFill>
                  <a:schemeClr val="tx1">
                    <a:lumMod val="75000"/>
                    <a:lumOff val="25000"/>
                  </a:schemeClr>
                </a:solidFill>
                <a:latin typeface="Arial" pitchFamily="34" charset="0"/>
                <a:cs typeface="Arial" pitchFamily="34" charset="0"/>
              </a:rPr>
              <a:t>répression</a:t>
            </a:r>
            <a:r>
              <a:rPr lang="en-GB" sz="1600" b="1" dirty="0">
                <a:solidFill>
                  <a:schemeClr val="tx1">
                    <a:lumMod val="75000"/>
                    <a:lumOff val="25000"/>
                  </a:schemeClr>
                </a:solidFill>
                <a:latin typeface="Arial" pitchFamily="34" charset="0"/>
                <a:cs typeface="Arial" pitchFamily="34" charset="0"/>
              </a:rPr>
              <a:t> des </a:t>
            </a:r>
            <a:r>
              <a:rPr lang="en-GB" sz="1600" b="1" dirty="0" err="1">
                <a:solidFill>
                  <a:schemeClr val="tx1">
                    <a:lumMod val="75000"/>
                    <a:lumOff val="25000"/>
                  </a:schemeClr>
                </a:solidFill>
                <a:latin typeface="Arial" pitchFamily="34" charset="0"/>
                <a:cs typeface="Arial" pitchFamily="34" charset="0"/>
              </a:rPr>
              <a:t>fraudes</a:t>
            </a:r>
            <a:r>
              <a:rPr lang="en-GB" sz="1600" b="1" dirty="0">
                <a:solidFill>
                  <a:schemeClr val="tx1">
                    <a:lumMod val="75000"/>
                    <a:lumOff val="25000"/>
                  </a:schemeClr>
                </a:solidFill>
                <a:latin typeface="Arial" pitchFamily="34" charset="0"/>
                <a:cs typeface="Arial" pitchFamily="34" charset="0"/>
              </a:rPr>
              <a:t> </a:t>
            </a:r>
            <a:r>
              <a:rPr lang="en-GB" sz="1600" b="1" dirty="0" err="1">
                <a:solidFill>
                  <a:schemeClr val="tx1">
                    <a:lumMod val="75000"/>
                    <a:lumOff val="25000"/>
                  </a:schemeClr>
                </a:solidFill>
                <a:latin typeface="Arial" pitchFamily="34" charset="0"/>
                <a:cs typeface="Arial" pitchFamily="34" charset="0"/>
              </a:rPr>
              <a:t>lors</a:t>
            </a:r>
            <a:r>
              <a:rPr lang="en-GB" sz="1600" b="1" dirty="0">
                <a:solidFill>
                  <a:schemeClr val="tx1">
                    <a:lumMod val="75000"/>
                    <a:lumOff val="25000"/>
                  </a:schemeClr>
                </a:solidFill>
                <a:latin typeface="Arial" pitchFamily="34" charset="0"/>
                <a:cs typeface="Arial" pitchFamily="34" charset="0"/>
              </a:rPr>
              <a:t> des </a:t>
            </a:r>
            <a:r>
              <a:rPr lang="en-GB" sz="1600" b="1" dirty="0" err="1">
                <a:solidFill>
                  <a:schemeClr val="tx1">
                    <a:lumMod val="75000"/>
                    <a:lumOff val="25000"/>
                  </a:schemeClr>
                </a:solidFill>
                <a:latin typeface="Arial" pitchFamily="34" charset="0"/>
                <a:cs typeface="Arial" pitchFamily="34" charset="0"/>
              </a:rPr>
              <a:t>opérations</a:t>
            </a:r>
            <a:r>
              <a:rPr lang="en-GB" sz="1600" b="1" dirty="0">
                <a:solidFill>
                  <a:schemeClr val="tx1">
                    <a:lumMod val="75000"/>
                    <a:lumOff val="25000"/>
                  </a:schemeClr>
                </a:solidFill>
                <a:latin typeface="Arial" pitchFamily="34" charset="0"/>
                <a:cs typeface="Arial" pitchFamily="34" charset="0"/>
              </a:rPr>
              <a:t> </a:t>
            </a:r>
            <a:r>
              <a:rPr lang="en-GB" sz="1600" b="1" dirty="0" err="1">
                <a:solidFill>
                  <a:schemeClr val="tx1">
                    <a:lumMod val="75000"/>
                    <a:lumOff val="25000"/>
                  </a:schemeClr>
                </a:solidFill>
                <a:latin typeface="Arial" pitchFamily="34" charset="0"/>
                <a:cs typeface="Arial" pitchFamily="34" charset="0"/>
              </a:rPr>
              <a:t>d’inspections</a:t>
            </a:r>
            <a:r>
              <a:rPr lang="en-GB" sz="1600" dirty="0">
                <a:solidFill>
                  <a:schemeClr val="tx1">
                    <a:lumMod val="75000"/>
                    <a:lumOff val="25000"/>
                  </a:schemeClr>
                </a:solidFill>
                <a:latin typeface="Arial" pitchFamily="34" charset="0"/>
                <a:cs typeface="Arial" pitchFamily="34" charset="0"/>
              </a:rPr>
              <a:t>.</a:t>
            </a:r>
            <a:endParaRPr lang="en-GB" sz="1600" b="1" dirty="0">
              <a:solidFill>
                <a:schemeClr val="tx1">
                  <a:lumMod val="75000"/>
                  <a:lumOff val="25000"/>
                </a:schemeClr>
              </a:solidFill>
              <a:effectLst>
                <a:outerShdw blurRad="38100" dist="38100" dir="2700000" algn="tl">
                  <a:srgbClr val="C0C0C0"/>
                </a:outerShdw>
              </a:effectLst>
              <a:latin typeface="Arial" pitchFamily="34" charset="0"/>
              <a:cs typeface="Arial" pitchFamily="34" charset="0"/>
            </a:endParaRPr>
          </a:p>
          <a:p>
            <a:pPr eaLnBrk="1" fontAlgn="auto" hangingPunct="1">
              <a:spcAft>
                <a:spcPts val="0"/>
              </a:spcAft>
              <a:buFont typeface="Arial" panose="020B0604020202020204" pitchFamily="34" charset="0"/>
              <a:buNone/>
              <a:defRPr/>
            </a:pPr>
            <a:endParaRPr lang="fr-FR" sz="2000" b="1" dirty="0">
              <a:solidFill>
                <a:schemeClr val="tx1">
                  <a:lumMod val="75000"/>
                  <a:lumOff val="25000"/>
                </a:schemeClr>
              </a:solidFill>
            </a:endParaRPr>
          </a:p>
        </p:txBody>
      </p:sp>
      <p:sp>
        <p:nvSpPr>
          <p:cNvPr id="5" name="ZoneTexte 4">
            <a:extLst>
              <a:ext uri="{FF2B5EF4-FFF2-40B4-BE49-F238E27FC236}">
                <a16:creationId xmlns:a16="http://schemas.microsoft.com/office/drawing/2014/main" id="{7DC6CA23-BFF9-DEC8-E64F-81C1F9F38DB7}"/>
              </a:ext>
            </a:extLst>
          </p:cNvPr>
          <p:cNvSpPr txBox="1"/>
          <p:nvPr/>
        </p:nvSpPr>
        <p:spPr>
          <a:xfrm>
            <a:off x="2257425" y="4637088"/>
            <a:ext cx="8243888" cy="1477962"/>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eaLnBrk="1" hangingPunct="1">
              <a:buFont typeface="Arial" pitchFamily="34" charset="0"/>
              <a:buNone/>
              <a:defRPr/>
            </a:pPr>
            <a:r>
              <a:rPr lang="fr-FR" b="1" u="sng" dirty="0"/>
              <a:t>Les GBPH, doivent</a:t>
            </a:r>
            <a:r>
              <a:rPr lang="fr-FR" b="1" dirty="0"/>
              <a:t>:</a:t>
            </a:r>
          </a:p>
          <a:p>
            <a:pPr eaLnBrk="1" hangingPunct="1">
              <a:buFont typeface="Arial" pitchFamily="34" charset="0"/>
              <a:buNone/>
              <a:defRPr/>
            </a:pPr>
            <a:endParaRPr lang="fr-FR" b="1" dirty="0"/>
          </a:p>
          <a:p>
            <a:pPr eaLnBrk="1" hangingPunct="1">
              <a:buFont typeface="Wingdings" pitchFamily="2" charset="2"/>
              <a:buChar char="Ø"/>
              <a:defRPr/>
            </a:pPr>
            <a:r>
              <a:rPr lang="fr-FR" b="1" dirty="0"/>
              <a:t>être  appropriés pour  assurer le respect des dispositions du présent décret ;</a:t>
            </a:r>
          </a:p>
          <a:p>
            <a:pPr eaLnBrk="1" hangingPunct="1">
              <a:defRPr/>
            </a:pPr>
            <a:endParaRPr lang="fr-FR" b="1" dirty="0"/>
          </a:p>
          <a:p>
            <a:pPr eaLnBrk="1" hangingPunct="1">
              <a:buFont typeface="Wingdings" pitchFamily="2" charset="2"/>
              <a:buChar char="Ø"/>
              <a:defRPr/>
            </a:pPr>
            <a:r>
              <a:rPr lang="fr-FR" b="1" dirty="0"/>
              <a:t>se référer aux codes d’usage pertinents du Codex </a:t>
            </a:r>
            <a:r>
              <a:rPr lang="fr-FR" b="1" dirty="0" err="1"/>
              <a:t>Alimentarius</a:t>
            </a:r>
            <a:r>
              <a:rPr lang="fr-FR" b="1" dirty="0"/>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261F4A7-0C76-DAA1-56BF-4CA4D26B0E85}"/>
              </a:ext>
            </a:extLst>
          </p:cNvPr>
          <p:cNvSpPr/>
          <p:nvPr/>
        </p:nvSpPr>
        <p:spPr>
          <a:xfrm>
            <a:off x="1524000" y="1643063"/>
            <a:ext cx="3357563" cy="1500187"/>
          </a:xfrm>
          <a:prstGeom prst="rect">
            <a:avLst/>
          </a:prstGeom>
          <a:solidFill>
            <a:schemeClr val="tx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0" name="Rectangle 9">
            <a:extLst>
              <a:ext uri="{FF2B5EF4-FFF2-40B4-BE49-F238E27FC236}">
                <a16:creationId xmlns:a16="http://schemas.microsoft.com/office/drawing/2014/main" id="{9553E058-918F-1AF7-3944-24A8F03E5B98}"/>
              </a:ext>
            </a:extLst>
          </p:cNvPr>
          <p:cNvSpPr/>
          <p:nvPr/>
        </p:nvSpPr>
        <p:spPr>
          <a:xfrm>
            <a:off x="5238750" y="1643063"/>
            <a:ext cx="4071938" cy="5072062"/>
          </a:xfrm>
          <a:prstGeom prst="rect">
            <a:avLst/>
          </a:prstGeom>
          <a:solidFill>
            <a:schemeClr val="tx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77828" name="Rectangle 2">
            <a:extLst>
              <a:ext uri="{FF2B5EF4-FFF2-40B4-BE49-F238E27FC236}">
                <a16:creationId xmlns:a16="http://schemas.microsoft.com/office/drawing/2014/main" id="{BD76E4D5-5E43-19F3-967D-E66BE8BF6BC3}"/>
              </a:ext>
            </a:extLst>
          </p:cNvPr>
          <p:cNvSpPr>
            <a:spLocks noChangeArrowheads="1"/>
          </p:cNvSpPr>
          <p:nvPr/>
        </p:nvSpPr>
        <p:spPr bwMode="auto">
          <a:xfrm>
            <a:off x="3024188" y="1071563"/>
            <a:ext cx="3359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fr-FR" altLang="en-US" sz="2800" b="1">
                <a:solidFill>
                  <a:schemeClr val="bg1"/>
                </a:solidFill>
                <a:latin typeface="Calibri" panose="020F0502020204030204" pitchFamily="34" charset="0"/>
              </a:rPr>
              <a:t>Le manque d’hygiène</a:t>
            </a:r>
            <a:endParaRPr lang="fr-FR" altLang="en-US" sz="2800">
              <a:solidFill>
                <a:schemeClr val="bg1"/>
              </a:solidFill>
              <a:latin typeface="Calibri" panose="020F0502020204030204" pitchFamily="34" charset="0"/>
            </a:endParaRPr>
          </a:p>
        </p:txBody>
      </p:sp>
      <p:sp>
        <p:nvSpPr>
          <p:cNvPr id="4" name="Rectangle 3">
            <a:extLst>
              <a:ext uri="{FF2B5EF4-FFF2-40B4-BE49-F238E27FC236}">
                <a16:creationId xmlns:a16="http://schemas.microsoft.com/office/drawing/2014/main" id="{97F73498-9F86-D45A-AA50-C865ECD32A5E}"/>
              </a:ext>
            </a:extLst>
          </p:cNvPr>
          <p:cNvSpPr/>
          <p:nvPr/>
        </p:nvSpPr>
        <p:spPr>
          <a:xfrm>
            <a:off x="1841022" y="-214338"/>
            <a:ext cx="8747203" cy="1446550"/>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pPr fontAlgn="auto">
              <a:spcBef>
                <a:spcPts val="0"/>
              </a:spcBef>
              <a:spcAft>
                <a:spcPts val="0"/>
              </a:spcAft>
              <a:defRPr/>
            </a:pPr>
            <a:r>
              <a:rPr lang="fr-FR" sz="4800" b="1" dirty="0">
                <a:solidFill>
                  <a:schemeClr val="bg1"/>
                </a:solidFill>
                <a:effectLst>
                  <a:glow rad="228600">
                    <a:schemeClr val="accent6">
                      <a:satMod val="175000"/>
                      <a:alpha val="40000"/>
                    </a:schemeClr>
                  </a:glow>
                  <a:reflection blurRad="6350" stA="55000" endA="300" endPos="45500" dir="5400000" sy="-100000" algn="bl" rotWithShape="0"/>
                </a:effectLst>
                <a:latin typeface="+mn-lt"/>
                <a:cs typeface="+mn-cs"/>
              </a:rPr>
              <a:t>Sécurité alimentaire : pourquoi </a:t>
            </a:r>
            <a:r>
              <a:rPr lang="fr-FR" sz="8800" b="1" dirty="0">
                <a:solidFill>
                  <a:schemeClr val="bg1"/>
                </a:solidFill>
                <a:effectLst>
                  <a:glow rad="228600">
                    <a:schemeClr val="accent6">
                      <a:satMod val="175000"/>
                      <a:alpha val="40000"/>
                    </a:schemeClr>
                  </a:glow>
                  <a:reflection blurRad="6350" stA="55000" endA="300" endPos="45500" dir="5400000" sy="-100000" algn="bl" rotWithShape="0"/>
                </a:effectLst>
                <a:latin typeface="+mn-lt"/>
                <a:cs typeface="+mn-cs"/>
              </a:rPr>
              <a:t>?</a:t>
            </a:r>
            <a:endParaRPr lang="fr-FR" sz="4800" dirty="0">
              <a:solidFill>
                <a:schemeClr val="bg1"/>
              </a:solidFill>
              <a:effectLst>
                <a:glow rad="228600">
                  <a:schemeClr val="accent6">
                    <a:satMod val="175000"/>
                    <a:alpha val="40000"/>
                  </a:schemeClr>
                </a:glow>
                <a:reflection blurRad="6350" stA="55000" endA="300" endPos="45500" dir="5400000" sy="-100000" algn="bl" rotWithShape="0"/>
              </a:effectLst>
              <a:latin typeface="+mn-lt"/>
              <a:cs typeface="+mn-cs"/>
            </a:endParaRPr>
          </a:p>
        </p:txBody>
      </p:sp>
      <p:sp>
        <p:nvSpPr>
          <p:cNvPr id="77830" name="Rectangle 5">
            <a:extLst>
              <a:ext uri="{FF2B5EF4-FFF2-40B4-BE49-F238E27FC236}">
                <a16:creationId xmlns:a16="http://schemas.microsoft.com/office/drawing/2014/main" id="{CF4725C4-6B39-5A9F-CB65-F23EDA8C3776}"/>
              </a:ext>
            </a:extLst>
          </p:cNvPr>
          <p:cNvSpPr>
            <a:spLocks noChangeArrowheads="1"/>
          </p:cNvSpPr>
          <p:nvPr/>
        </p:nvSpPr>
        <p:spPr bwMode="auto">
          <a:xfrm>
            <a:off x="1524000" y="1785938"/>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fr-FR" altLang="en-US" b="1">
                <a:solidFill>
                  <a:schemeClr val="bg1"/>
                </a:solidFill>
                <a:latin typeface="Calibri" panose="020F0502020204030204" pitchFamily="34" charset="0"/>
              </a:rPr>
              <a:t>LES RISQUES</a:t>
            </a:r>
          </a:p>
          <a:p>
            <a:pPr eaLnBrk="1" hangingPunct="1">
              <a:spcBef>
                <a:spcPct val="0"/>
              </a:spcBef>
              <a:buClrTx/>
              <a:buFontTx/>
              <a:buNone/>
            </a:pPr>
            <a:r>
              <a:rPr lang="fr-FR" altLang="en-US" b="1">
                <a:solidFill>
                  <a:schemeClr val="bg1"/>
                </a:solidFill>
                <a:latin typeface="Calibri" panose="020F0502020204030204" pitchFamily="34" charset="0"/>
              </a:rPr>
              <a:t>Sur le plan de la santé humaine </a:t>
            </a:r>
          </a:p>
          <a:p>
            <a:pPr eaLnBrk="1" hangingPunct="1">
              <a:spcBef>
                <a:spcPct val="0"/>
              </a:spcBef>
              <a:buClrTx/>
              <a:buFont typeface="Arial" panose="020B0604020202020204" pitchFamily="34" charset="0"/>
              <a:buChar char="•"/>
            </a:pPr>
            <a:r>
              <a:rPr lang="fr-FR" altLang="en-US">
                <a:solidFill>
                  <a:schemeClr val="bg1"/>
                </a:solidFill>
                <a:latin typeface="Calibri" panose="020F0502020204030204" pitchFamily="34" charset="0"/>
              </a:rPr>
              <a:t> Contaminations, maladies </a:t>
            </a:r>
          </a:p>
          <a:p>
            <a:pPr eaLnBrk="1" hangingPunct="1">
              <a:spcBef>
                <a:spcPct val="0"/>
              </a:spcBef>
              <a:buClrTx/>
              <a:buFont typeface="Arial" panose="020B0604020202020204" pitchFamily="34" charset="0"/>
              <a:buChar char="•"/>
            </a:pPr>
            <a:r>
              <a:rPr lang="fr-FR" altLang="en-US">
                <a:solidFill>
                  <a:schemeClr val="bg1"/>
                </a:solidFill>
                <a:latin typeface="Calibri" panose="020F0502020204030204" pitchFamily="34" charset="0"/>
              </a:rPr>
              <a:t> séquelles, mortalité</a:t>
            </a:r>
          </a:p>
        </p:txBody>
      </p:sp>
      <p:sp>
        <p:nvSpPr>
          <p:cNvPr id="77831" name="Rectangle 6">
            <a:extLst>
              <a:ext uri="{FF2B5EF4-FFF2-40B4-BE49-F238E27FC236}">
                <a16:creationId xmlns:a16="http://schemas.microsoft.com/office/drawing/2014/main" id="{2808612D-65B2-9F77-8045-3E75BED19D99}"/>
              </a:ext>
            </a:extLst>
          </p:cNvPr>
          <p:cNvSpPr>
            <a:spLocks noChangeArrowheads="1"/>
          </p:cNvSpPr>
          <p:nvPr/>
        </p:nvSpPr>
        <p:spPr bwMode="auto">
          <a:xfrm>
            <a:off x="5381625" y="1708150"/>
            <a:ext cx="5286375"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fr-FR" altLang="en-US" b="1">
                <a:solidFill>
                  <a:schemeClr val="bg1"/>
                </a:solidFill>
                <a:latin typeface="Calibri" panose="020F0502020204030204" pitchFamily="34" charset="0"/>
              </a:rPr>
              <a:t>LES CONSEQUENCES</a:t>
            </a:r>
          </a:p>
          <a:p>
            <a:pPr eaLnBrk="1" hangingPunct="1">
              <a:spcBef>
                <a:spcPct val="0"/>
              </a:spcBef>
              <a:buClrTx/>
              <a:buFontTx/>
              <a:buNone/>
            </a:pPr>
            <a:r>
              <a:rPr lang="fr-FR" altLang="en-US" b="1">
                <a:solidFill>
                  <a:schemeClr val="bg1"/>
                </a:solidFill>
                <a:latin typeface="Calibri" panose="020F0502020204030204" pitchFamily="34" charset="0"/>
              </a:rPr>
              <a:t>Sur le plan commercial </a:t>
            </a:r>
            <a:endParaRPr lang="fr-FR" altLang="en-US">
              <a:solidFill>
                <a:schemeClr val="bg1"/>
              </a:solidFill>
              <a:latin typeface="Calibri" panose="020F0502020204030204" pitchFamily="34" charset="0"/>
            </a:endParaRPr>
          </a:p>
          <a:p>
            <a:pPr eaLnBrk="1" hangingPunct="1">
              <a:spcBef>
                <a:spcPct val="0"/>
              </a:spcBef>
              <a:buClrTx/>
              <a:buFont typeface="Arial" panose="020B0604020202020204" pitchFamily="34" charset="0"/>
              <a:buChar char="•"/>
            </a:pPr>
            <a:r>
              <a:rPr lang="fr-FR" altLang="en-US">
                <a:solidFill>
                  <a:schemeClr val="bg1"/>
                </a:solidFill>
                <a:latin typeface="Calibri" panose="020F0502020204030204" pitchFamily="34" charset="0"/>
              </a:rPr>
              <a:t>Mauvaise image de marque </a:t>
            </a:r>
          </a:p>
          <a:p>
            <a:pPr eaLnBrk="1" hangingPunct="1">
              <a:spcBef>
                <a:spcPct val="0"/>
              </a:spcBef>
              <a:buClrTx/>
              <a:buFont typeface="Arial" panose="020B0604020202020204" pitchFamily="34" charset="0"/>
              <a:buChar char="•"/>
            </a:pPr>
            <a:r>
              <a:rPr lang="fr-FR" altLang="en-US">
                <a:solidFill>
                  <a:schemeClr val="bg1"/>
                </a:solidFill>
                <a:latin typeface="Calibri" panose="020F0502020204030204" pitchFamily="34" charset="0"/>
              </a:rPr>
              <a:t>Baisse des ventes </a:t>
            </a:r>
          </a:p>
          <a:p>
            <a:pPr eaLnBrk="1" hangingPunct="1">
              <a:spcBef>
                <a:spcPct val="0"/>
              </a:spcBef>
              <a:buClrTx/>
              <a:buFontTx/>
              <a:buNone/>
            </a:pPr>
            <a:endParaRPr lang="fr-FR" altLang="en-US" b="1">
              <a:solidFill>
                <a:schemeClr val="bg1"/>
              </a:solidFill>
              <a:latin typeface="Calibri" panose="020F0502020204030204" pitchFamily="34" charset="0"/>
            </a:endParaRPr>
          </a:p>
          <a:p>
            <a:pPr eaLnBrk="1" hangingPunct="1">
              <a:spcBef>
                <a:spcPct val="0"/>
              </a:spcBef>
              <a:buClrTx/>
              <a:buFontTx/>
              <a:buNone/>
            </a:pPr>
            <a:r>
              <a:rPr lang="fr-FR" altLang="en-US" b="1">
                <a:solidFill>
                  <a:schemeClr val="bg1"/>
                </a:solidFill>
                <a:latin typeface="Calibri" panose="020F0502020204030204" pitchFamily="34" charset="0"/>
              </a:rPr>
              <a:t>Sur le plan juridique </a:t>
            </a:r>
            <a:endParaRPr lang="fr-FR" altLang="en-US">
              <a:solidFill>
                <a:schemeClr val="bg1"/>
              </a:solidFill>
              <a:latin typeface="Calibri" panose="020F0502020204030204" pitchFamily="34" charset="0"/>
            </a:endParaRPr>
          </a:p>
          <a:p>
            <a:pPr eaLnBrk="1" hangingPunct="1">
              <a:spcBef>
                <a:spcPct val="0"/>
              </a:spcBef>
              <a:buClrTx/>
              <a:buFont typeface="Arial" panose="020B0604020202020204" pitchFamily="34" charset="0"/>
              <a:buChar char="•"/>
            </a:pPr>
            <a:r>
              <a:rPr lang="fr-FR" altLang="en-US">
                <a:solidFill>
                  <a:schemeClr val="bg1"/>
                </a:solidFill>
                <a:latin typeface="Calibri" panose="020F0502020204030204" pitchFamily="34" charset="0"/>
              </a:rPr>
              <a:t>Avertissement </a:t>
            </a:r>
          </a:p>
          <a:p>
            <a:pPr eaLnBrk="1" hangingPunct="1">
              <a:spcBef>
                <a:spcPct val="0"/>
              </a:spcBef>
              <a:buClrTx/>
              <a:buFont typeface="Arial" panose="020B0604020202020204" pitchFamily="34" charset="0"/>
              <a:buChar char="•"/>
            </a:pPr>
            <a:r>
              <a:rPr lang="fr-FR" altLang="en-US">
                <a:solidFill>
                  <a:schemeClr val="bg1"/>
                </a:solidFill>
                <a:latin typeface="Calibri" panose="020F0502020204030204" pitchFamily="34" charset="0"/>
              </a:rPr>
              <a:t>Retrait des marchandises </a:t>
            </a:r>
          </a:p>
          <a:p>
            <a:pPr eaLnBrk="1" hangingPunct="1">
              <a:spcBef>
                <a:spcPct val="0"/>
              </a:spcBef>
              <a:buClrTx/>
              <a:buFont typeface="Arial" panose="020B0604020202020204" pitchFamily="34" charset="0"/>
              <a:buChar char="•"/>
            </a:pPr>
            <a:r>
              <a:rPr lang="fr-FR" altLang="en-US">
                <a:solidFill>
                  <a:schemeClr val="bg1"/>
                </a:solidFill>
                <a:latin typeface="Calibri" panose="020F0502020204030204" pitchFamily="34" charset="0"/>
              </a:rPr>
              <a:t>Consigne / saisie </a:t>
            </a:r>
          </a:p>
          <a:p>
            <a:pPr eaLnBrk="1" hangingPunct="1">
              <a:spcBef>
                <a:spcPct val="0"/>
              </a:spcBef>
              <a:buClrTx/>
              <a:buFont typeface="Arial" panose="020B0604020202020204" pitchFamily="34" charset="0"/>
              <a:buChar char="•"/>
            </a:pPr>
            <a:r>
              <a:rPr lang="fr-FR" altLang="en-US">
                <a:solidFill>
                  <a:schemeClr val="bg1"/>
                </a:solidFill>
                <a:latin typeface="Calibri" panose="020F0502020204030204" pitchFamily="34" charset="0"/>
              </a:rPr>
              <a:t>Rappel des marchandises </a:t>
            </a:r>
          </a:p>
          <a:p>
            <a:pPr eaLnBrk="1" hangingPunct="1">
              <a:spcBef>
                <a:spcPct val="0"/>
              </a:spcBef>
              <a:buClrTx/>
              <a:buFont typeface="Arial" panose="020B0604020202020204" pitchFamily="34" charset="0"/>
              <a:buChar char="•"/>
            </a:pPr>
            <a:r>
              <a:rPr lang="fr-FR" altLang="en-US">
                <a:solidFill>
                  <a:schemeClr val="bg1"/>
                </a:solidFill>
                <a:latin typeface="Calibri" panose="020F0502020204030204" pitchFamily="34" charset="0"/>
              </a:rPr>
              <a:t>Fermeture administrative </a:t>
            </a:r>
          </a:p>
          <a:p>
            <a:pPr eaLnBrk="1" hangingPunct="1">
              <a:spcBef>
                <a:spcPct val="0"/>
              </a:spcBef>
              <a:buClrTx/>
              <a:buFont typeface="Arial" panose="020B0604020202020204" pitchFamily="34" charset="0"/>
              <a:buChar char="•"/>
            </a:pPr>
            <a:r>
              <a:rPr lang="fr-FR" altLang="en-US">
                <a:solidFill>
                  <a:schemeClr val="bg1"/>
                </a:solidFill>
                <a:latin typeface="Calibri" panose="020F0502020204030204" pitchFamily="34" charset="0"/>
              </a:rPr>
              <a:t>Sanctions civiles ou pénales </a:t>
            </a:r>
          </a:p>
          <a:p>
            <a:pPr eaLnBrk="1" hangingPunct="1">
              <a:spcBef>
                <a:spcPct val="0"/>
              </a:spcBef>
              <a:buClrTx/>
              <a:buFont typeface="Arial" panose="020B0604020202020204" pitchFamily="34" charset="0"/>
              <a:buChar char="•"/>
            </a:pPr>
            <a:r>
              <a:rPr lang="fr-FR" altLang="en-US">
                <a:solidFill>
                  <a:schemeClr val="bg1"/>
                </a:solidFill>
                <a:latin typeface="Calibri" panose="020F0502020204030204" pitchFamily="34" charset="0"/>
              </a:rPr>
              <a:t>Prison </a:t>
            </a:r>
          </a:p>
          <a:p>
            <a:pPr eaLnBrk="1" hangingPunct="1">
              <a:spcBef>
                <a:spcPct val="0"/>
              </a:spcBef>
              <a:buClrTx/>
              <a:buFontTx/>
              <a:buNone/>
            </a:pPr>
            <a:endParaRPr lang="fr-FR" altLang="en-US" b="1">
              <a:solidFill>
                <a:schemeClr val="bg1"/>
              </a:solidFill>
              <a:latin typeface="Calibri" panose="020F0502020204030204" pitchFamily="34" charset="0"/>
            </a:endParaRPr>
          </a:p>
          <a:p>
            <a:pPr eaLnBrk="1" hangingPunct="1">
              <a:spcBef>
                <a:spcPct val="0"/>
              </a:spcBef>
              <a:buClrTx/>
              <a:buFontTx/>
              <a:buNone/>
            </a:pPr>
            <a:r>
              <a:rPr lang="fr-FR" altLang="en-US" b="1">
                <a:solidFill>
                  <a:schemeClr val="bg1"/>
                </a:solidFill>
                <a:latin typeface="Calibri" panose="020F0502020204030204" pitchFamily="34" charset="0"/>
              </a:rPr>
              <a:t>Sur le plan médiatique </a:t>
            </a:r>
            <a:endParaRPr lang="fr-FR" altLang="en-US">
              <a:solidFill>
                <a:schemeClr val="bg1"/>
              </a:solidFill>
              <a:latin typeface="Calibri" panose="020F0502020204030204" pitchFamily="34" charset="0"/>
            </a:endParaRPr>
          </a:p>
          <a:p>
            <a:pPr eaLnBrk="1" hangingPunct="1">
              <a:spcBef>
                <a:spcPct val="0"/>
              </a:spcBef>
              <a:buClrTx/>
              <a:buFont typeface="Arial" panose="020B0604020202020204" pitchFamily="34" charset="0"/>
              <a:buChar char="•"/>
            </a:pPr>
            <a:r>
              <a:rPr lang="fr-FR" altLang="en-US">
                <a:solidFill>
                  <a:schemeClr val="bg1"/>
                </a:solidFill>
                <a:latin typeface="Calibri" panose="020F0502020204030204" pitchFamily="34" charset="0"/>
              </a:rPr>
              <a:t>Amplification de la crise </a:t>
            </a:r>
          </a:p>
          <a:p>
            <a:pPr eaLnBrk="1" hangingPunct="1">
              <a:spcBef>
                <a:spcPct val="0"/>
              </a:spcBef>
              <a:buClrTx/>
              <a:buFont typeface="Arial" panose="020B0604020202020204" pitchFamily="34" charset="0"/>
              <a:buChar char="•"/>
            </a:pPr>
            <a:r>
              <a:rPr lang="fr-FR" altLang="en-US">
                <a:solidFill>
                  <a:schemeClr val="bg1"/>
                </a:solidFill>
                <a:latin typeface="Calibri" panose="020F0502020204030204" pitchFamily="34" charset="0"/>
              </a:rPr>
              <a:t>Risque de « Boycottage  des produits »</a:t>
            </a:r>
          </a:p>
          <a:p>
            <a:pPr eaLnBrk="1" hangingPunct="1">
              <a:spcBef>
                <a:spcPct val="0"/>
              </a:spcBef>
              <a:buClrTx/>
              <a:buFontTx/>
              <a:buNone/>
            </a:pPr>
            <a:endParaRPr lang="fr-FR" altLang="en-US">
              <a:solidFill>
                <a:schemeClr val="bg1"/>
              </a:solidFill>
              <a:latin typeface="Calibri" panose="020F0502020204030204" pitchFamily="34" charset="0"/>
            </a:endParaRPr>
          </a:p>
        </p:txBody>
      </p:sp>
      <p:pic>
        <p:nvPicPr>
          <p:cNvPr id="77832" name="Picture 3" descr="C:\Program Files\Microsoft Office\MEDIA\CAGCAT10\j0186002.wmf">
            <a:extLst>
              <a:ext uri="{FF2B5EF4-FFF2-40B4-BE49-F238E27FC236}">
                <a16:creationId xmlns:a16="http://schemas.microsoft.com/office/drawing/2014/main" id="{3AEA3816-2DC7-19EE-1453-D431DA97E9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1188" y="3357563"/>
            <a:ext cx="2363787"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3" name="Picture 4" descr="C:\Program Files\Microsoft Office\MEDIA\CAGCAT10\j0300840.wmf">
            <a:extLst>
              <a:ext uri="{FF2B5EF4-FFF2-40B4-BE49-F238E27FC236}">
                <a16:creationId xmlns:a16="http://schemas.microsoft.com/office/drawing/2014/main" id="{71A749AD-2971-776C-4CC6-E1F5D819BE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9188" y="3143250"/>
            <a:ext cx="1928812"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4" name="Picture 5" descr="C:\Program Files\Microsoft Office\MEDIA\CAGCAT10\j0149481.wmf">
            <a:extLst>
              <a:ext uri="{FF2B5EF4-FFF2-40B4-BE49-F238E27FC236}">
                <a16:creationId xmlns:a16="http://schemas.microsoft.com/office/drawing/2014/main" id="{4DBBBB06-13D9-3162-5992-976581269A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24938" y="1571625"/>
            <a:ext cx="1643062"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5" name="Picture 6" descr="C:\Program Files\Microsoft Office\MEDIA\CAGCAT10\j0195812.wmf">
            <a:extLst>
              <a:ext uri="{FF2B5EF4-FFF2-40B4-BE49-F238E27FC236}">
                <a16:creationId xmlns:a16="http://schemas.microsoft.com/office/drawing/2014/main" id="{B1B6B054-F941-6FCF-4A9F-B9C3CE8846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24875" y="4929188"/>
            <a:ext cx="2143125"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77828"/>
                                        </p:tgtEl>
                                        <p:attrNameLst>
                                          <p:attrName>style.visibility</p:attrName>
                                        </p:attrNameLst>
                                      </p:cBhvr>
                                      <p:to>
                                        <p:strVal val="visible"/>
                                      </p:to>
                                    </p:set>
                                    <p:animEffect transition="in" filter="wipe(up)">
                                      <p:cBhvr>
                                        <p:cTn id="7" dur="500"/>
                                        <p:tgtEl>
                                          <p:spTgt spid="77828"/>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77830"/>
                                        </p:tgtEl>
                                        <p:attrNameLst>
                                          <p:attrName>style.visibility</p:attrName>
                                        </p:attrNameLst>
                                      </p:cBhvr>
                                      <p:to>
                                        <p:strVal val="visible"/>
                                      </p:to>
                                    </p:set>
                                    <p:animEffect transition="in" filter="wipe(left)">
                                      <p:cBhvr>
                                        <p:cTn id="11" dur="500"/>
                                        <p:tgtEl>
                                          <p:spTgt spid="77830"/>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nodeType="afterGroup">
                            <p:stCondLst>
                              <p:cond delay="1500"/>
                            </p:stCondLst>
                            <p:childTnLst>
                              <p:par>
                                <p:cTn id="17" presetID="22" presetClass="entr" presetSubtype="1" fill="hold" nodeType="afterEffect">
                                  <p:stCondLst>
                                    <p:cond delay="0"/>
                                  </p:stCondLst>
                                  <p:childTnLst>
                                    <p:set>
                                      <p:cBhvr>
                                        <p:cTn id="18" dur="1" fill="hold">
                                          <p:stCondLst>
                                            <p:cond delay="0"/>
                                          </p:stCondLst>
                                        </p:cTn>
                                        <p:tgtEl>
                                          <p:spTgt spid="77831"/>
                                        </p:tgtEl>
                                        <p:attrNameLst>
                                          <p:attrName>style.visibility</p:attrName>
                                        </p:attrNameLst>
                                      </p:cBhvr>
                                      <p:to>
                                        <p:strVal val="visible"/>
                                      </p:to>
                                    </p:set>
                                    <p:animEffect transition="in" filter="wipe(up)">
                                      <p:cBhvr>
                                        <p:cTn id="19" dur="500"/>
                                        <p:tgtEl>
                                          <p:spTgt spid="77831"/>
                                        </p:tgtEl>
                                      </p:cBhvr>
                                    </p:animEffect>
                                  </p:childTnLst>
                                </p:cTn>
                              </p:par>
                            </p:childTnLst>
                          </p:cTn>
                        </p:par>
                        <p:par>
                          <p:cTn id="20" fill="hold" nodeType="afterGroup">
                            <p:stCondLst>
                              <p:cond delay="2000"/>
                            </p:stCondLst>
                            <p:childTnLst>
                              <p:par>
                                <p:cTn id="21" presetID="51" presetClass="entr" presetSubtype="0" fill="hold" nodeType="afterEffect">
                                  <p:stCondLst>
                                    <p:cond delay="0"/>
                                  </p:stCondLst>
                                  <p:childTnLst>
                                    <p:set>
                                      <p:cBhvr>
                                        <p:cTn id="22" dur="1" fill="hold">
                                          <p:stCondLst>
                                            <p:cond delay="0"/>
                                          </p:stCondLst>
                                        </p:cTn>
                                        <p:tgtEl>
                                          <p:spTgt spid="77832"/>
                                        </p:tgtEl>
                                        <p:attrNameLst>
                                          <p:attrName>style.visibility</p:attrName>
                                        </p:attrNameLst>
                                      </p:cBhvr>
                                      <p:to>
                                        <p:strVal val="visible"/>
                                      </p:to>
                                    </p:set>
                                    <p:animEffect transition="in" filter="fade">
                                      <p:cBhvr>
                                        <p:cTn id="23" dur="385" decel="100000"/>
                                        <p:tgtEl>
                                          <p:spTgt spid="77832"/>
                                        </p:tgtEl>
                                      </p:cBhvr>
                                    </p:animEffect>
                                    <p:animScale>
                                      <p:cBhvr>
                                        <p:cTn id="24" dur="385" decel="100000"/>
                                        <p:tgtEl>
                                          <p:spTgt spid="77832"/>
                                        </p:tgtEl>
                                      </p:cBhvr>
                                      <p:from x="10000" y="10000"/>
                                      <p:to x="200000" y="450000"/>
                                    </p:animScale>
                                    <p:animScale>
                                      <p:cBhvr>
                                        <p:cTn id="25" dur="615" accel="100000" fill="hold">
                                          <p:stCondLst>
                                            <p:cond delay="385"/>
                                          </p:stCondLst>
                                        </p:cTn>
                                        <p:tgtEl>
                                          <p:spTgt spid="77832"/>
                                        </p:tgtEl>
                                      </p:cBhvr>
                                      <p:from x="200000" y="450000"/>
                                      <p:to x="100000" y="100000"/>
                                    </p:animScale>
                                    <p:set>
                                      <p:cBhvr>
                                        <p:cTn id="26" dur="385" fill="hold"/>
                                        <p:tgtEl>
                                          <p:spTgt spid="77832"/>
                                        </p:tgtEl>
                                        <p:attrNameLst>
                                          <p:attrName>ppt_x</p:attrName>
                                        </p:attrNameLst>
                                      </p:cBhvr>
                                      <p:to>
                                        <p:strVal val="(0.5)"/>
                                      </p:to>
                                    </p:set>
                                    <p:anim from="(0.5)" to="(#ppt_x)" calcmode="lin" valueType="num">
                                      <p:cBhvr>
                                        <p:cTn id="27" dur="615" accel="100000" fill="hold">
                                          <p:stCondLst>
                                            <p:cond delay="385"/>
                                          </p:stCondLst>
                                        </p:cTn>
                                        <p:tgtEl>
                                          <p:spTgt spid="77832"/>
                                        </p:tgtEl>
                                        <p:attrNameLst>
                                          <p:attrName>ppt_x</p:attrName>
                                        </p:attrNameLst>
                                      </p:cBhvr>
                                    </p:anim>
                                    <p:set>
                                      <p:cBhvr>
                                        <p:cTn id="28" dur="385" fill="hold"/>
                                        <p:tgtEl>
                                          <p:spTgt spid="77832"/>
                                        </p:tgtEl>
                                        <p:attrNameLst>
                                          <p:attrName>ppt_y</p:attrName>
                                        </p:attrNameLst>
                                      </p:cBhvr>
                                      <p:to>
                                        <p:strVal val="(#ppt_y+0.4)"/>
                                      </p:to>
                                    </p:set>
                                    <p:anim from="(#ppt_y+0.4)" to="(#ppt_y)" calcmode="lin" valueType="num">
                                      <p:cBhvr>
                                        <p:cTn id="29" dur="615" accel="100000" fill="hold">
                                          <p:stCondLst>
                                            <p:cond delay="385"/>
                                          </p:stCondLst>
                                        </p:cTn>
                                        <p:tgtEl>
                                          <p:spTgt spid="77832"/>
                                        </p:tgtEl>
                                        <p:attrNameLst>
                                          <p:attrName>ppt_y</p:attrName>
                                        </p:attrNameLst>
                                      </p:cBhvr>
                                    </p:anim>
                                  </p:childTnLst>
                                </p:cTn>
                              </p:par>
                            </p:childTnLst>
                          </p:cTn>
                        </p:par>
                        <p:par>
                          <p:cTn id="30" fill="hold" nodeType="afterGroup">
                            <p:stCondLst>
                              <p:cond delay="3000"/>
                            </p:stCondLst>
                            <p:childTnLst>
                              <p:par>
                                <p:cTn id="31" presetID="51" presetClass="entr" presetSubtype="0" fill="hold" nodeType="afterEffect">
                                  <p:stCondLst>
                                    <p:cond delay="0"/>
                                  </p:stCondLst>
                                  <p:childTnLst>
                                    <p:set>
                                      <p:cBhvr>
                                        <p:cTn id="32" dur="1" fill="hold">
                                          <p:stCondLst>
                                            <p:cond delay="0"/>
                                          </p:stCondLst>
                                        </p:cTn>
                                        <p:tgtEl>
                                          <p:spTgt spid="77834"/>
                                        </p:tgtEl>
                                        <p:attrNameLst>
                                          <p:attrName>style.visibility</p:attrName>
                                        </p:attrNameLst>
                                      </p:cBhvr>
                                      <p:to>
                                        <p:strVal val="visible"/>
                                      </p:to>
                                    </p:set>
                                    <p:animEffect transition="in" filter="fade">
                                      <p:cBhvr>
                                        <p:cTn id="33" dur="385" decel="100000"/>
                                        <p:tgtEl>
                                          <p:spTgt spid="77834"/>
                                        </p:tgtEl>
                                      </p:cBhvr>
                                    </p:animEffect>
                                    <p:animScale>
                                      <p:cBhvr>
                                        <p:cTn id="34" dur="385" decel="100000"/>
                                        <p:tgtEl>
                                          <p:spTgt spid="77834"/>
                                        </p:tgtEl>
                                      </p:cBhvr>
                                      <p:from x="10000" y="10000"/>
                                      <p:to x="200000" y="450000"/>
                                    </p:animScale>
                                    <p:animScale>
                                      <p:cBhvr>
                                        <p:cTn id="35" dur="615" accel="100000" fill="hold">
                                          <p:stCondLst>
                                            <p:cond delay="385"/>
                                          </p:stCondLst>
                                        </p:cTn>
                                        <p:tgtEl>
                                          <p:spTgt spid="77834"/>
                                        </p:tgtEl>
                                      </p:cBhvr>
                                      <p:from x="200000" y="450000"/>
                                      <p:to x="100000" y="100000"/>
                                    </p:animScale>
                                    <p:set>
                                      <p:cBhvr>
                                        <p:cTn id="36" dur="385" fill="hold"/>
                                        <p:tgtEl>
                                          <p:spTgt spid="77834"/>
                                        </p:tgtEl>
                                        <p:attrNameLst>
                                          <p:attrName>ppt_x</p:attrName>
                                        </p:attrNameLst>
                                      </p:cBhvr>
                                      <p:to>
                                        <p:strVal val="(0.5)"/>
                                      </p:to>
                                    </p:set>
                                    <p:anim from="(0.5)" to="(#ppt_x)" calcmode="lin" valueType="num">
                                      <p:cBhvr>
                                        <p:cTn id="37" dur="615" accel="100000" fill="hold">
                                          <p:stCondLst>
                                            <p:cond delay="385"/>
                                          </p:stCondLst>
                                        </p:cTn>
                                        <p:tgtEl>
                                          <p:spTgt spid="77834"/>
                                        </p:tgtEl>
                                        <p:attrNameLst>
                                          <p:attrName>ppt_x</p:attrName>
                                        </p:attrNameLst>
                                      </p:cBhvr>
                                    </p:anim>
                                    <p:set>
                                      <p:cBhvr>
                                        <p:cTn id="38" dur="385" fill="hold"/>
                                        <p:tgtEl>
                                          <p:spTgt spid="77834"/>
                                        </p:tgtEl>
                                        <p:attrNameLst>
                                          <p:attrName>ppt_y</p:attrName>
                                        </p:attrNameLst>
                                      </p:cBhvr>
                                      <p:to>
                                        <p:strVal val="(#ppt_y+0.4)"/>
                                      </p:to>
                                    </p:set>
                                    <p:anim from="(#ppt_y+0.4)" to="(#ppt_y)" calcmode="lin" valueType="num">
                                      <p:cBhvr>
                                        <p:cTn id="39" dur="615" accel="100000" fill="hold">
                                          <p:stCondLst>
                                            <p:cond delay="385"/>
                                          </p:stCondLst>
                                        </p:cTn>
                                        <p:tgtEl>
                                          <p:spTgt spid="77834"/>
                                        </p:tgtEl>
                                        <p:attrNameLst>
                                          <p:attrName>ppt_y</p:attrName>
                                        </p:attrNameLst>
                                      </p:cBhvr>
                                    </p:anim>
                                  </p:childTnLst>
                                </p:cTn>
                              </p:par>
                            </p:childTnLst>
                          </p:cTn>
                        </p:par>
                        <p:par>
                          <p:cTn id="40" fill="hold" nodeType="afterGroup">
                            <p:stCondLst>
                              <p:cond delay="4000"/>
                            </p:stCondLst>
                            <p:childTnLst>
                              <p:par>
                                <p:cTn id="41" presetID="51" presetClass="entr" presetSubtype="0" fill="hold" nodeType="afterEffect">
                                  <p:stCondLst>
                                    <p:cond delay="0"/>
                                  </p:stCondLst>
                                  <p:childTnLst>
                                    <p:set>
                                      <p:cBhvr>
                                        <p:cTn id="42" dur="1" fill="hold">
                                          <p:stCondLst>
                                            <p:cond delay="0"/>
                                          </p:stCondLst>
                                        </p:cTn>
                                        <p:tgtEl>
                                          <p:spTgt spid="77833"/>
                                        </p:tgtEl>
                                        <p:attrNameLst>
                                          <p:attrName>style.visibility</p:attrName>
                                        </p:attrNameLst>
                                      </p:cBhvr>
                                      <p:to>
                                        <p:strVal val="visible"/>
                                      </p:to>
                                    </p:set>
                                    <p:animEffect transition="in" filter="fade">
                                      <p:cBhvr>
                                        <p:cTn id="43" dur="385" decel="100000"/>
                                        <p:tgtEl>
                                          <p:spTgt spid="77833"/>
                                        </p:tgtEl>
                                      </p:cBhvr>
                                    </p:animEffect>
                                    <p:animScale>
                                      <p:cBhvr>
                                        <p:cTn id="44" dur="385" decel="100000"/>
                                        <p:tgtEl>
                                          <p:spTgt spid="77833"/>
                                        </p:tgtEl>
                                      </p:cBhvr>
                                      <p:from x="10000" y="10000"/>
                                      <p:to x="200000" y="450000"/>
                                    </p:animScale>
                                    <p:animScale>
                                      <p:cBhvr>
                                        <p:cTn id="45" dur="615" accel="100000" fill="hold">
                                          <p:stCondLst>
                                            <p:cond delay="385"/>
                                          </p:stCondLst>
                                        </p:cTn>
                                        <p:tgtEl>
                                          <p:spTgt spid="77833"/>
                                        </p:tgtEl>
                                      </p:cBhvr>
                                      <p:from x="200000" y="450000"/>
                                      <p:to x="100000" y="100000"/>
                                    </p:animScale>
                                    <p:set>
                                      <p:cBhvr>
                                        <p:cTn id="46" dur="385" fill="hold"/>
                                        <p:tgtEl>
                                          <p:spTgt spid="77833"/>
                                        </p:tgtEl>
                                        <p:attrNameLst>
                                          <p:attrName>ppt_x</p:attrName>
                                        </p:attrNameLst>
                                      </p:cBhvr>
                                      <p:to>
                                        <p:strVal val="(0.5)"/>
                                      </p:to>
                                    </p:set>
                                    <p:anim from="(0.5)" to="(#ppt_x)" calcmode="lin" valueType="num">
                                      <p:cBhvr>
                                        <p:cTn id="47" dur="615" accel="100000" fill="hold">
                                          <p:stCondLst>
                                            <p:cond delay="385"/>
                                          </p:stCondLst>
                                        </p:cTn>
                                        <p:tgtEl>
                                          <p:spTgt spid="77833"/>
                                        </p:tgtEl>
                                        <p:attrNameLst>
                                          <p:attrName>ppt_x</p:attrName>
                                        </p:attrNameLst>
                                      </p:cBhvr>
                                    </p:anim>
                                    <p:set>
                                      <p:cBhvr>
                                        <p:cTn id="48" dur="385" fill="hold"/>
                                        <p:tgtEl>
                                          <p:spTgt spid="77833"/>
                                        </p:tgtEl>
                                        <p:attrNameLst>
                                          <p:attrName>ppt_y</p:attrName>
                                        </p:attrNameLst>
                                      </p:cBhvr>
                                      <p:to>
                                        <p:strVal val="(#ppt_y+0.4)"/>
                                      </p:to>
                                    </p:set>
                                    <p:anim from="(#ppt_y+0.4)" to="(#ppt_y)" calcmode="lin" valueType="num">
                                      <p:cBhvr>
                                        <p:cTn id="49" dur="615" accel="100000" fill="hold">
                                          <p:stCondLst>
                                            <p:cond delay="385"/>
                                          </p:stCondLst>
                                        </p:cTn>
                                        <p:tgtEl>
                                          <p:spTgt spid="77833"/>
                                        </p:tgtEl>
                                        <p:attrNameLst>
                                          <p:attrName>ppt_y</p:attrName>
                                        </p:attrNameLst>
                                      </p:cBhvr>
                                    </p:anim>
                                  </p:childTnLst>
                                </p:cTn>
                              </p:par>
                            </p:childTnLst>
                          </p:cTn>
                        </p:par>
                        <p:par>
                          <p:cTn id="50" fill="hold" nodeType="afterGroup">
                            <p:stCondLst>
                              <p:cond delay="5000"/>
                            </p:stCondLst>
                            <p:childTnLst>
                              <p:par>
                                <p:cTn id="51" presetID="51" presetClass="entr" presetSubtype="0" fill="hold" nodeType="afterEffect">
                                  <p:stCondLst>
                                    <p:cond delay="0"/>
                                  </p:stCondLst>
                                  <p:childTnLst>
                                    <p:set>
                                      <p:cBhvr>
                                        <p:cTn id="52" dur="1" fill="hold">
                                          <p:stCondLst>
                                            <p:cond delay="0"/>
                                          </p:stCondLst>
                                        </p:cTn>
                                        <p:tgtEl>
                                          <p:spTgt spid="77835"/>
                                        </p:tgtEl>
                                        <p:attrNameLst>
                                          <p:attrName>style.visibility</p:attrName>
                                        </p:attrNameLst>
                                      </p:cBhvr>
                                      <p:to>
                                        <p:strVal val="visible"/>
                                      </p:to>
                                    </p:set>
                                    <p:animEffect transition="in" filter="fade">
                                      <p:cBhvr>
                                        <p:cTn id="53" dur="385" decel="100000"/>
                                        <p:tgtEl>
                                          <p:spTgt spid="77835"/>
                                        </p:tgtEl>
                                      </p:cBhvr>
                                    </p:animEffect>
                                    <p:animScale>
                                      <p:cBhvr>
                                        <p:cTn id="54" dur="385" decel="100000"/>
                                        <p:tgtEl>
                                          <p:spTgt spid="77835"/>
                                        </p:tgtEl>
                                      </p:cBhvr>
                                      <p:from x="10000" y="10000"/>
                                      <p:to x="200000" y="450000"/>
                                    </p:animScale>
                                    <p:animScale>
                                      <p:cBhvr>
                                        <p:cTn id="55" dur="615" accel="100000" fill="hold">
                                          <p:stCondLst>
                                            <p:cond delay="385"/>
                                          </p:stCondLst>
                                        </p:cTn>
                                        <p:tgtEl>
                                          <p:spTgt spid="77835"/>
                                        </p:tgtEl>
                                      </p:cBhvr>
                                      <p:from x="200000" y="450000"/>
                                      <p:to x="100000" y="100000"/>
                                    </p:animScale>
                                    <p:set>
                                      <p:cBhvr>
                                        <p:cTn id="56" dur="385" fill="hold"/>
                                        <p:tgtEl>
                                          <p:spTgt spid="77835"/>
                                        </p:tgtEl>
                                        <p:attrNameLst>
                                          <p:attrName>ppt_x</p:attrName>
                                        </p:attrNameLst>
                                      </p:cBhvr>
                                      <p:to>
                                        <p:strVal val="(0.5)"/>
                                      </p:to>
                                    </p:set>
                                    <p:anim from="(0.5)" to="(#ppt_x)" calcmode="lin" valueType="num">
                                      <p:cBhvr>
                                        <p:cTn id="57" dur="615" accel="100000" fill="hold">
                                          <p:stCondLst>
                                            <p:cond delay="385"/>
                                          </p:stCondLst>
                                        </p:cTn>
                                        <p:tgtEl>
                                          <p:spTgt spid="77835"/>
                                        </p:tgtEl>
                                        <p:attrNameLst>
                                          <p:attrName>ppt_x</p:attrName>
                                        </p:attrNameLst>
                                      </p:cBhvr>
                                    </p:anim>
                                    <p:set>
                                      <p:cBhvr>
                                        <p:cTn id="58" dur="385" fill="hold"/>
                                        <p:tgtEl>
                                          <p:spTgt spid="77835"/>
                                        </p:tgtEl>
                                        <p:attrNameLst>
                                          <p:attrName>ppt_y</p:attrName>
                                        </p:attrNameLst>
                                      </p:cBhvr>
                                      <p:to>
                                        <p:strVal val="(#ppt_y+0.4)"/>
                                      </p:to>
                                    </p:set>
                                    <p:anim from="(#ppt_y+0.4)" to="(#ppt_y)" calcmode="lin" valueType="num">
                                      <p:cBhvr>
                                        <p:cTn id="59" dur="615" accel="100000" fill="hold">
                                          <p:stCondLst>
                                            <p:cond delay="385"/>
                                          </p:stCondLst>
                                        </p:cTn>
                                        <p:tgtEl>
                                          <p:spTgt spid="7783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7828" grpId="0"/>
      <p:bldP spid="77830" grpId="0"/>
      <p:bldP spid="7783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B926B223-559C-7A6D-1FFA-F717B4A87EE6}"/>
              </a:ext>
            </a:extLst>
          </p:cNvPr>
          <p:cNvGraphicFramePr>
            <a:graphicFrameLocks noGrp="1"/>
          </p:cNvGraphicFramePr>
          <p:nvPr/>
        </p:nvGraphicFramePr>
        <p:xfrm>
          <a:off x="1873250" y="1439863"/>
          <a:ext cx="8686800" cy="5418137"/>
        </p:xfrm>
        <a:graphic>
          <a:graphicData uri="http://schemas.openxmlformats.org/drawingml/2006/table">
            <a:tbl>
              <a:tblPr/>
              <a:tblGrid>
                <a:gridCol w="1401341">
                  <a:extLst>
                    <a:ext uri="{9D8B030D-6E8A-4147-A177-3AD203B41FA5}">
                      <a16:colId xmlns:a16="http://schemas.microsoft.com/office/drawing/2014/main" val="20000"/>
                    </a:ext>
                  </a:extLst>
                </a:gridCol>
                <a:gridCol w="5562457">
                  <a:extLst>
                    <a:ext uri="{9D8B030D-6E8A-4147-A177-3AD203B41FA5}">
                      <a16:colId xmlns:a16="http://schemas.microsoft.com/office/drawing/2014/main" val="20001"/>
                    </a:ext>
                  </a:extLst>
                </a:gridCol>
                <a:gridCol w="573065">
                  <a:extLst>
                    <a:ext uri="{9D8B030D-6E8A-4147-A177-3AD203B41FA5}">
                      <a16:colId xmlns:a16="http://schemas.microsoft.com/office/drawing/2014/main" val="20002"/>
                    </a:ext>
                  </a:extLst>
                </a:gridCol>
                <a:gridCol w="1149937">
                  <a:extLst>
                    <a:ext uri="{9D8B030D-6E8A-4147-A177-3AD203B41FA5}">
                      <a16:colId xmlns:a16="http://schemas.microsoft.com/office/drawing/2014/main" val="20003"/>
                    </a:ext>
                  </a:extLst>
                </a:gridCol>
              </a:tblGrid>
              <a:tr h="293983">
                <a:tc>
                  <a:txBody>
                    <a:bodyPr/>
                    <a:lstStyle/>
                    <a:p>
                      <a:pPr algn="ctr">
                        <a:lnSpc>
                          <a:spcPct val="115000"/>
                        </a:lnSpc>
                        <a:spcAft>
                          <a:spcPts val="0"/>
                        </a:spcAft>
                      </a:pPr>
                      <a:r>
                        <a:rPr lang="fr-FR" sz="600" b="1" dirty="0">
                          <a:solidFill>
                            <a:srgbClr val="FFFFFF"/>
                          </a:solidFill>
                          <a:latin typeface="Times New Roman"/>
                          <a:ea typeface="Times New Roman"/>
                          <a:cs typeface="Arial"/>
                        </a:rPr>
                        <a:t>Référence</a:t>
                      </a:r>
                      <a:endParaRPr lang="fr-FR" sz="700" dirty="0">
                        <a:latin typeface="Calibri"/>
                        <a:ea typeface="Calibri"/>
                        <a:cs typeface="Arial"/>
                      </a:endParaRPr>
                    </a:p>
                  </a:txBody>
                  <a:tcPr marL="29091" marR="29091" marT="5817" marB="5817" anchor="ctr">
                    <a:lnL>
                      <a:noFill/>
                    </a:lnL>
                    <a:lnR>
                      <a:noFill/>
                    </a:lnR>
                    <a:lnT>
                      <a:noFill/>
                    </a:lnT>
                    <a:lnB>
                      <a:noFill/>
                    </a:lnB>
                    <a:solidFill>
                      <a:srgbClr val="C40057"/>
                    </a:solidFill>
                  </a:tcPr>
                </a:tc>
                <a:tc>
                  <a:txBody>
                    <a:bodyPr/>
                    <a:lstStyle/>
                    <a:p>
                      <a:pPr algn="ctr">
                        <a:lnSpc>
                          <a:spcPct val="115000"/>
                        </a:lnSpc>
                        <a:spcAft>
                          <a:spcPts val="0"/>
                        </a:spcAft>
                      </a:pPr>
                      <a:r>
                        <a:rPr lang="fr-FR" sz="600" b="1" dirty="0">
                          <a:solidFill>
                            <a:srgbClr val="FFFFFF"/>
                          </a:solidFill>
                          <a:latin typeface="Times New Roman"/>
                          <a:ea typeface="Times New Roman"/>
                          <a:cs typeface="Arial"/>
                        </a:rPr>
                        <a:t>Titre</a:t>
                      </a:r>
                      <a:endParaRPr lang="fr-FR" sz="700" dirty="0">
                        <a:latin typeface="Calibri"/>
                        <a:ea typeface="Calibri"/>
                        <a:cs typeface="Arial"/>
                      </a:endParaRPr>
                    </a:p>
                  </a:txBody>
                  <a:tcPr marL="29091" marR="29091" marT="5817" marB="5817" anchor="ctr">
                    <a:lnL>
                      <a:noFill/>
                    </a:lnL>
                    <a:lnR>
                      <a:noFill/>
                    </a:lnR>
                    <a:lnT>
                      <a:noFill/>
                    </a:lnT>
                    <a:lnB>
                      <a:noFill/>
                    </a:lnB>
                    <a:solidFill>
                      <a:srgbClr val="4688C8"/>
                    </a:solidFill>
                  </a:tcPr>
                </a:tc>
                <a:tc>
                  <a:txBody>
                    <a:bodyPr/>
                    <a:lstStyle/>
                    <a:p>
                      <a:pPr algn="ctr">
                        <a:lnSpc>
                          <a:spcPct val="115000"/>
                        </a:lnSpc>
                        <a:spcAft>
                          <a:spcPts val="0"/>
                        </a:spcAft>
                      </a:pPr>
                      <a:r>
                        <a:rPr lang="fr-FR" sz="600" b="1" dirty="0">
                          <a:solidFill>
                            <a:srgbClr val="FFFFFF"/>
                          </a:solidFill>
                          <a:latin typeface="Times New Roman"/>
                          <a:ea typeface="Times New Roman"/>
                          <a:cs typeface="Arial"/>
                        </a:rPr>
                        <a:t>Comité</a:t>
                      </a:r>
                      <a:endParaRPr lang="fr-FR" sz="700" dirty="0">
                        <a:latin typeface="Calibri"/>
                        <a:ea typeface="Calibri"/>
                        <a:cs typeface="Arial"/>
                      </a:endParaRPr>
                    </a:p>
                  </a:txBody>
                  <a:tcPr marL="29091" marR="29091" marT="5817" marB="5817" anchor="ctr">
                    <a:lnL>
                      <a:noFill/>
                    </a:lnL>
                    <a:lnR>
                      <a:noFill/>
                    </a:lnR>
                    <a:lnT>
                      <a:noFill/>
                    </a:lnT>
                    <a:lnB>
                      <a:noFill/>
                    </a:lnB>
                    <a:solidFill>
                      <a:srgbClr val="4688C8"/>
                    </a:solidFill>
                  </a:tcPr>
                </a:tc>
                <a:tc>
                  <a:txBody>
                    <a:bodyPr/>
                    <a:lstStyle/>
                    <a:p>
                      <a:pPr algn="ctr">
                        <a:lnSpc>
                          <a:spcPct val="115000"/>
                        </a:lnSpc>
                        <a:spcAft>
                          <a:spcPts val="0"/>
                        </a:spcAft>
                      </a:pPr>
                      <a:r>
                        <a:rPr lang="fr-FR" sz="600" b="1">
                          <a:solidFill>
                            <a:srgbClr val="FFFFFF"/>
                          </a:solidFill>
                          <a:latin typeface="Times New Roman"/>
                          <a:ea typeface="Times New Roman"/>
                          <a:cs typeface="Arial"/>
                        </a:rPr>
                        <a:t>Dernière modification</a:t>
                      </a:r>
                      <a:endParaRPr lang="fr-FR" sz="700">
                        <a:latin typeface="Calibri"/>
                        <a:ea typeface="Calibri"/>
                        <a:cs typeface="Arial"/>
                      </a:endParaRPr>
                    </a:p>
                  </a:txBody>
                  <a:tcPr marL="29091" marR="29091" marT="5817" marB="5817" anchor="ctr">
                    <a:lnL>
                      <a:noFill/>
                    </a:lnL>
                    <a:lnR>
                      <a:noFill/>
                    </a:lnR>
                    <a:lnT>
                      <a:noFill/>
                    </a:lnT>
                    <a:lnB>
                      <a:noFill/>
                    </a:lnB>
                    <a:solidFill>
                      <a:srgbClr val="4688C8"/>
                    </a:solidFill>
                  </a:tcPr>
                </a:tc>
                <a:extLst>
                  <a:ext uri="{0D108BD9-81ED-4DB2-BD59-A6C34878D82A}">
                    <a16:rowId xmlns:a16="http://schemas.microsoft.com/office/drawing/2014/main" val="10000"/>
                  </a:ext>
                </a:extLst>
              </a:tr>
              <a:tr h="237359">
                <a:tc>
                  <a:txBody>
                    <a:bodyPr/>
                    <a:lstStyle/>
                    <a:p>
                      <a:pPr>
                        <a:lnSpc>
                          <a:spcPct val="115000"/>
                        </a:lnSpc>
                        <a:spcAft>
                          <a:spcPts val="0"/>
                        </a:spcAft>
                      </a:pPr>
                      <a:r>
                        <a:rPr lang="fr-FR" sz="600">
                          <a:latin typeface="Times New Roman"/>
                          <a:ea typeface="Times New Roman"/>
                          <a:cs typeface="Arial"/>
                        </a:rPr>
                        <a:t>CAC/GL 61-2007</a:t>
                      </a:r>
                      <a:endParaRPr lang="fr-FR" sz="700">
                        <a:latin typeface="Calibri"/>
                        <a:ea typeface="Calibri"/>
                        <a:cs typeface="Arial"/>
                      </a:endParaRPr>
                    </a:p>
                  </a:txBody>
                  <a:tcPr marL="29091" marR="29091" marT="11635" marB="11635" anchor="ctr">
                    <a:lnL>
                      <a:noFill/>
                    </a:lnL>
                    <a:lnR>
                      <a:noFill/>
                    </a:lnR>
                    <a:lnT>
                      <a:noFill/>
                    </a:lnT>
                    <a:lnB>
                      <a:noFill/>
                    </a:lnB>
                    <a:solidFill>
                      <a:srgbClr val="EFF2FA"/>
                    </a:solidFill>
                  </a:tcPr>
                </a:tc>
                <a:tc>
                  <a:txBody>
                    <a:bodyPr/>
                    <a:lstStyle/>
                    <a:p>
                      <a:pPr>
                        <a:lnSpc>
                          <a:spcPct val="115000"/>
                        </a:lnSpc>
                        <a:spcAft>
                          <a:spcPts val="0"/>
                        </a:spcAft>
                      </a:pPr>
                      <a:r>
                        <a:rPr lang="fr-FR" sz="600">
                          <a:latin typeface="Times New Roman"/>
                          <a:ea typeface="Times New Roman"/>
                          <a:cs typeface="Arial"/>
                        </a:rPr>
                        <a:t>Directives pour l’application des principes généraux d’hygiène des denrées alimentaires à la maîtrise de Listeria Monocytogenes dans les aliments prêts à consommer</a:t>
                      </a:r>
                      <a:endParaRPr lang="fr-FR" sz="700">
                        <a:latin typeface="Calibri"/>
                        <a:ea typeface="Calibri"/>
                        <a:cs typeface="Arial"/>
                      </a:endParaRPr>
                    </a:p>
                  </a:txBody>
                  <a:tcPr marL="29091" marR="29091" marT="11635" marB="11635" anchor="ctr">
                    <a:lnL>
                      <a:noFill/>
                    </a:lnL>
                    <a:lnR>
                      <a:noFill/>
                    </a:lnR>
                    <a:lnT>
                      <a:noFill/>
                    </a:lnT>
                    <a:lnB>
                      <a:noFill/>
                    </a:lnB>
                    <a:solidFill>
                      <a:srgbClr val="FFFFFF"/>
                    </a:solidFill>
                  </a:tcPr>
                </a:tc>
                <a:tc>
                  <a:txBody>
                    <a:bodyPr/>
                    <a:lstStyle/>
                    <a:p>
                      <a:pPr>
                        <a:lnSpc>
                          <a:spcPct val="115000"/>
                        </a:lnSpc>
                        <a:spcAft>
                          <a:spcPts val="0"/>
                        </a:spcAft>
                      </a:pPr>
                      <a:r>
                        <a:rPr lang="fr-FR" sz="600">
                          <a:latin typeface="Times New Roman"/>
                          <a:ea typeface="Times New Roman"/>
                          <a:cs typeface="Arial"/>
                        </a:rPr>
                        <a:t>CCFH</a:t>
                      </a:r>
                      <a:endParaRPr lang="fr-FR" sz="700">
                        <a:latin typeface="Calibri"/>
                        <a:ea typeface="Calibri"/>
                        <a:cs typeface="Arial"/>
                      </a:endParaRPr>
                    </a:p>
                  </a:txBody>
                  <a:tcPr marL="29091" marR="29091" marT="11635" marB="11635" anchor="ctr">
                    <a:lnL>
                      <a:noFill/>
                    </a:lnL>
                    <a:lnR>
                      <a:noFill/>
                    </a:lnR>
                    <a:lnT>
                      <a:noFill/>
                    </a:lnT>
                    <a:lnB>
                      <a:noFill/>
                    </a:lnB>
                    <a:solidFill>
                      <a:srgbClr val="FFFFFF"/>
                    </a:solidFill>
                  </a:tcPr>
                </a:tc>
                <a:tc>
                  <a:txBody>
                    <a:bodyPr/>
                    <a:lstStyle/>
                    <a:p>
                      <a:pPr algn="ctr">
                        <a:lnSpc>
                          <a:spcPct val="115000"/>
                        </a:lnSpc>
                        <a:spcAft>
                          <a:spcPts val="0"/>
                        </a:spcAft>
                      </a:pPr>
                      <a:r>
                        <a:rPr lang="fr-FR" sz="600">
                          <a:latin typeface="Times New Roman"/>
                          <a:ea typeface="Times New Roman"/>
                          <a:cs typeface="Arial"/>
                        </a:rPr>
                        <a:t>2009</a:t>
                      </a:r>
                      <a:endParaRPr lang="fr-FR" sz="700">
                        <a:latin typeface="Calibri"/>
                        <a:ea typeface="Calibri"/>
                        <a:cs typeface="Arial"/>
                      </a:endParaRPr>
                    </a:p>
                  </a:txBody>
                  <a:tcPr marL="29091" marR="29091" marT="11635" marB="11635" anchor="ctr">
                    <a:lnL>
                      <a:noFill/>
                    </a:lnL>
                    <a:lnR>
                      <a:noFill/>
                    </a:lnR>
                    <a:lnT>
                      <a:noFill/>
                    </a:lnT>
                    <a:lnB>
                      <a:noFill/>
                    </a:lnB>
                    <a:solidFill>
                      <a:srgbClr val="FFFFFF"/>
                    </a:solidFill>
                  </a:tcPr>
                </a:tc>
                <a:extLst>
                  <a:ext uri="{0D108BD9-81ED-4DB2-BD59-A6C34878D82A}">
                    <a16:rowId xmlns:a16="http://schemas.microsoft.com/office/drawing/2014/main" val="10001"/>
                  </a:ext>
                </a:extLst>
              </a:tr>
              <a:tr h="237359">
                <a:tc>
                  <a:txBody>
                    <a:bodyPr/>
                    <a:lstStyle/>
                    <a:p>
                      <a:pPr>
                        <a:lnSpc>
                          <a:spcPct val="115000"/>
                        </a:lnSpc>
                        <a:spcAft>
                          <a:spcPts val="0"/>
                        </a:spcAft>
                      </a:pPr>
                      <a:r>
                        <a:rPr lang="fr-FR" sz="600">
                          <a:latin typeface="Times New Roman"/>
                          <a:ea typeface="Times New Roman"/>
                          <a:cs typeface="Arial"/>
                        </a:rPr>
                        <a:t>CAC/GL 73-2010</a:t>
                      </a:r>
                      <a:endParaRPr lang="fr-FR" sz="700">
                        <a:latin typeface="Calibri"/>
                        <a:ea typeface="Calibri"/>
                        <a:cs typeface="Arial"/>
                      </a:endParaRPr>
                    </a:p>
                  </a:txBody>
                  <a:tcPr marL="29091" marR="29091" marT="11635" marB="11635" anchor="ctr">
                    <a:lnL>
                      <a:noFill/>
                    </a:lnL>
                    <a:lnR>
                      <a:noFill/>
                    </a:lnR>
                    <a:lnT>
                      <a:noFill/>
                    </a:lnT>
                    <a:lnB>
                      <a:noFill/>
                    </a:lnB>
                    <a:solidFill>
                      <a:srgbClr val="B8D2F9"/>
                    </a:solidFill>
                  </a:tcPr>
                </a:tc>
                <a:tc>
                  <a:txBody>
                    <a:bodyPr/>
                    <a:lstStyle/>
                    <a:p>
                      <a:pPr>
                        <a:lnSpc>
                          <a:spcPct val="115000"/>
                        </a:lnSpc>
                        <a:spcAft>
                          <a:spcPts val="0"/>
                        </a:spcAft>
                      </a:pPr>
                      <a:r>
                        <a:rPr lang="fr-FR" sz="600">
                          <a:latin typeface="Times New Roman"/>
                          <a:ea typeface="Times New Roman"/>
                          <a:cs typeface="Arial"/>
                        </a:rPr>
                        <a:t>Directives sur l’application des principes généraux en matière d’hygiène sur la maîtrise de Vibrio spp. dans les fruits de mer</a:t>
                      </a:r>
                      <a:endParaRPr lang="fr-FR" sz="700">
                        <a:latin typeface="Calibri"/>
                        <a:ea typeface="Calibri"/>
                        <a:cs typeface="Arial"/>
                      </a:endParaRPr>
                    </a:p>
                  </a:txBody>
                  <a:tcPr marL="29091" marR="29091" marT="11635" marB="11635" anchor="ctr">
                    <a:lnL>
                      <a:noFill/>
                    </a:lnL>
                    <a:lnR>
                      <a:noFill/>
                    </a:lnR>
                    <a:lnT>
                      <a:noFill/>
                    </a:lnT>
                    <a:lnB>
                      <a:noFill/>
                    </a:lnB>
                    <a:solidFill>
                      <a:srgbClr val="F0F0F0"/>
                    </a:solidFill>
                  </a:tcPr>
                </a:tc>
                <a:tc>
                  <a:txBody>
                    <a:bodyPr/>
                    <a:lstStyle/>
                    <a:p>
                      <a:pPr>
                        <a:lnSpc>
                          <a:spcPct val="115000"/>
                        </a:lnSpc>
                        <a:spcAft>
                          <a:spcPts val="0"/>
                        </a:spcAft>
                      </a:pPr>
                      <a:r>
                        <a:rPr lang="fr-FR" sz="600">
                          <a:latin typeface="Times New Roman"/>
                          <a:ea typeface="Times New Roman"/>
                          <a:cs typeface="Arial"/>
                        </a:rPr>
                        <a:t>CCFH</a:t>
                      </a:r>
                      <a:endParaRPr lang="fr-FR" sz="700">
                        <a:latin typeface="Calibri"/>
                        <a:ea typeface="Calibri"/>
                        <a:cs typeface="Arial"/>
                      </a:endParaRPr>
                    </a:p>
                  </a:txBody>
                  <a:tcPr marL="29091" marR="29091" marT="11635" marB="11635" anchor="ctr">
                    <a:lnL>
                      <a:noFill/>
                    </a:lnL>
                    <a:lnR>
                      <a:noFill/>
                    </a:lnR>
                    <a:lnT>
                      <a:noFill/>
                    </a:lnT>
                    <a:lnB>
                      <a:noFill/>
                    </a:lnB>
                    <a:solidFill>
                      <a:srgbClr val="F0F0F0"/>
                    </a:solidFill>
                  </a:tcPr>
                </a:tc>
                <a:tc>
                  <a:txBody>
                    <a:bodyPr/>
                    <a:lstStyle/>
                    <a:p>
                      <a:pPr algn="ctr">
                        <a:lnSpc>
                          <a:spcPct val="115000"/>
                        </a:lnSpc>
                        <a:spcAft>
                          <a:spcPts val="0"/>
                        </a:spcAft>
                      </a:pPr>
                      <a:r>
                        <a:rPr lang="fr-FR" sz="600">
                          <a:latin typeface="Times New Roman"/>
                          <a:ea typeface="Times New Roman"/>
                          <a:cs typeface="Arial"/>
                        </a:rPr>
                        <a:t>2010</a:t>
                      </a:r>
                      <a:endParaRPr lang="fr-FR" sz="700">
                        <a:latin typeface="Calibri"/>
                        <a:ea typeface="Calibri"/>
                        <a:cs typeface="Arial"/>
                      </a:endParaRPr>
                    </a:p>
                  </a:txBody>
                  <a:tcPr marL="29091" marR="29091" marT="11635" marB="11635" anchor="ctr">
                    <a:lnL>
                      <a:noFill/>
                    </a:lnL>
                    <a:lnR>
                      <a:noFill/>
                    </a:lnR>
                    <a:lnT>
                      <a:noFill/>
                    </a:lnT>
                    <a:lnB>
                      <a:noFill/>
                    </a:lnB>
                    <a:solidFill>
                      <a:srgbClr val="F0F0F0"/>
                    </a:solidFill>
                  </a:tcPr>
                </a:tc>
                <a:extLst>
                  <a:ext uri="{0D108BD9-81ED-4DB2-BD59-A6C34878D82A}">
                    <a16:rowId xmlns:a16="http://schemas.microsoft.com/office/drawing/2014/main" val="10002"/>
                  </a:ext>
                </a:extLst>
              </a:tr>
              <a:tr h="237359">
                <a:tc>
                  <a:txBody>
                    <a:bodyPr/>
                    <a:lstStyle/>
                    <a:p>
                      <a:pPr>
                        <a:lnSpc>
                          <a:spcPct val="115000"/>
                        </a:lnSpc>
                        <a:spcAft>
                          <a:spcPts val="0"/>
                        </a:spcAft>
                      </a:pPr>
                      <a:r>
                        <a:rPr lang="fr-FR" sz="600">
                          <a:latin typeface="Times New Roman"/>
                          <a:ea typeface="Times New Roman"/>
                          <a:cs typeface="Arial"/>
                        </a:rPr>
                        <a:t>CAC/GL 79-2012</a:t>
                      </a:r>
                      <a:endParaRPr lang="fr-FR" sz="700">
                        <a:latin typeface="Calibri"/>
                        <a:ea typeface="Calibri"/>
                        <a:cs typeface="Arial"/>
                      </a:endParaRPr>
                    </a:p>
                  </a:txBody>
                  <a:tcPr marL="29091" marR="29091" marT="11635" marB="11635" anchor="ctr">
                    <a:lnL>
                      <a:noFill/>
                    </a:lnL>
                    <a:lnR>
                      <a:noFill/>
                    </a:lnR>
                    <a:lnT>
                      <a:noFill/>
                    </a:lnT>
                    <a:lnB>
                      <a:noFill/>
                    </a:lnB>
                    <a:solidFill>
                      <a:srgbClr val="EFF2FA"/>
                    </a:solidFill>
                  </a:tcPr>
                </a:tc>
                <a:tc>
                  <a:txBody>
                    <a:bodyPr/>
                    <a:lstStyle/>
                    <a:p>
                      <a:pPr>
                        <a:lnSpc>
                          <a:spcPct val="115000"/>
                        </a:lnSpc>
                        <a:spcAft>
                          <a:spcPts val="0"/>
                        </a:spcAft>
                      </a:pPr>
                      <a:r>
                        <a:rPr lang="fr-FR" sz="600">
                          <a:latin typeface="Times New Roman"/>
                          <a:ea typeface="Times New Roman"/>
                          <a:cs typeface="Arial"/>
                        </a:rPr>
                        <a:t>Directives sur l'application des principes généraux d'hygiène alimentaire à la maîtrise des virus dans les aliments</a:t>
                      </a:r>
                      <a:endParaRPr lang="fr-FR" sz="700">
                        <a:latin typeface="Calibri"/>
                        <a:ea typeface="Calibri"/>
                        <a:cs typeface="Arial"/>
                      </a:endParaRPr>
                    </a:p>
                  </a:txBody>
                  <a:tcPr marL="29091" marR="29091" marT="11635" marB="11635" anchor="ctr">
                    <a:lnL>
                      <a:noFill/>
                    </a:lnL>
                    <a:lnR>
                      <a:noFill/>
                    </a:lnR>
                    <a:lnT>
                      <a:noFill/>
                    </a:lnT>
                    <a:lnB>
                      <a:noFill/>
                    </a:lnB>
                    <a:solidFill>
                      <a:srgbClr val="FFFFFF"/>
                    </a:solidFill>
                  </a:tcPr>
                </a:tc>
                <a:tc>
                  <a:txBody>
                    <a:bodyPr/>
                    <a:lstStyle/>
                    <a:p>
                      <a:pPr>
                        <a:lnSpc>
                          <a:spcPct val="115000"/>
                        </a:lnSpc>
                        <a:spcAft>
                          <a:spcPts val="0"/>
                        </a:spcAft>
                      </a:pPr>
                      <a:r>
                        <a:rPr lang="fr-FR" sz="600">
                          <a:latin typeface="Times New Roman"/>
                          <a:ea typeface="Times New Roman"/>
                          <a:cs typeface="Arial"/>
                        </a:rPr>
                        <a:t>CCFH</a:t>
                      </a:r>
                      <a:endParaRPr lang="fr-FR" sz="700">
                        <a:latin typeface="Calibri"/>
                        <a:ea typeface="Calibri"/>
                        <a:cs typeface="Arial"/>
                      </a:endParaRPr>
                    </a:p>
                  </a:txBody>
                  <a:tcPr marL="29091" marR="29091" marT="11635" marB="11635" anchor="ctr">
                    <a:lnL>
                      <a:noFill/>
                    </a:lnL>
                    <a:lnR>
                      <a:noFill/>
                    </a:lnR>
                    <a:lnT>
                      <a:noFill/>
                    </a:lnT>
                    <a:lnB>
                      <a:noFill/>
                    </a:lnB>
                    <a:solidFill>
                      <a:srgbClr val="FFFFFF"/>
                    </a:solidFill>
                  </a:tcPr>
                </a:tc>
                <a:tc>
                  <a:txBody>
                    <a:bodyPr/>
                    <a:lstStyle/>
                    <a:p>
                      <a:pPr algn="ctr">
                        <a:lnSpc>
                          <a:spcPct val="115000"/>
                        </a:lnSpc>
                        <a:spcAft>
                          <a:spcPts val="0"/>
                        </a:spcAft>
                      </a:pPr>
                      <a:r>
                        <a:rPr lang="fr-FR" sz="600">
                          <a:latin typeface="Times New Roman"/>
                          <a:ea typeface="Times New Roman"/>
                          <a:cs typeface="Arial"/>
                        </a:rPr>
                        <a:t>2012</a:t>
                      </a:r>
                      <a:endParaRPr lang="fr-FR" sz="700">
                        <a:latin typeface="Calibri"/>
                        <a:ea typeface="Calibri"/>
                        <a:cs typeface="Arial"/>
                      </a:endParaRPr>
                    </a:p>
                  </a:txBody>
                  <a:tcPr marL="29091" marR="29091" marT="11635" marB="11635" anchor="ctr">
                    <a:lnL>
                      <a:noFill/>
                    </a:lnL>
                    <a:lnR>
                      <a:noFill/>
                    </a:lnR>
                    <a:lnT>
                      <a:noFill/>
                    </a:lnT>
                    <a:lnB>
                      <a:noFill/>
                    </a:lnB>
                    <a:solidFill>
                      <a:srgbClr val="FFFFFF"/>
                    </a:solidFill>
                  </a:tcPr>
                </a:tc>
                <a:extLst>
                  <a:ext uri="{0D108BD9-81ED-4DB2-BD59-A6C34878D82A}">
                    <a16:rowId xmlns:a16="http://schemas.microsoft.com/office/drawing/2014/main" val="10003"/>
                  </a:ext>
                </a:extLst>
              </a:tr>
              <a:tr h="237359">
                <a:tc>
                  <a:txBody>
                    <a:bodyPr/>
                    <a:lstStyle/>
                    <a:p>
                      <a:pPr>
                        <a:lnSpc>
                          <a:spcPct val="115000"/>
                        </a:lnSpc>
                        <a:spcAft>
                          <a:spcPts val="0"/>
                        </a:spcAft>
                      </a:pPr>
                      <a:r>
                        <a:rPr lang="fr-FR" sz="600">
                          <a:latin typeface="Times New Roman"/>
                          <a:ea typeface="Times New Roman"/>
                          <a:cs typeface="Arial"/>
                        </a:rPr>
                        <a:t>CAC/GL 88-2016</a:t>
                      </a:r>
                      <a:endParaRPr lang="fr-FR" sz="700">
                        <a:latin typeface="Calibri"/>
                        <a:ea typeface="Calibri"/>
                        <a:cs typeface="Arial"/>
                      </a:endParaRPr>
                    </a:p>
                  </a:txBody>
                  <a:tcPr marL="29091" marR="29091" marT="11635" marB="11635" anchor="ctr">
                    <a:lnL>
                      <a:noFill/>
                    </a:lnL>
                    <a:lnR>
                      <a:noFill/>
                    </a:lnR>
                    <a:lnT>
                      <a:noFill/>
                    </a:lnT>
                    <a:lnB>
                      <a:noFill/>
                    </a:lnB>
                    <a:solidFill>
                      <a:srgbClr val="B8D2F9"/>
                    </a:solidFill>
                  </a:tcPr>
                </a:tc>
                <a:tc>
                  <a:txBody>
                    <a:bodyPr/>
                    <a:lstStyle/>
                    <a:p>
                      <a:pPr>
                        <a:lnSpc>
                          <a:spcPct val="115000"/>
                        </a:lnSpc>
                        <a:spcAft>
                          <a:spcPts val="0"/>
                        </a:spcAft>
                      </a:pPr>
                      <a:r>
                        <a:rPr lang="fr-FR" sz="600">
                          <a:latin typeface="Times New Roman"/>
                          <a:ea typeface="Times New Roman"/>
                          <a:cs typeface="Arial"/>
                        </a:rPr>
                        <a:t>Directives pour l'application des principes généraux d'hygiène alimentaire à la maîtrise des parasites d'origine alimentaire</a:t>
                      </a:r>
                      <a:endParaRPr lang="fr-FR" sz="700">
                        <a:latin typeface="Calibri"/>
                        <a:ea typeface="Calibri"/>
                        <a:cs typeface="Arial"/>
                      </a:endParaRPr>
                    </a:p>
                  </a:txBody>
                  <a:tcPr marL="29091" marR="29091" marT="11635" marB="11635" anchor="ctr">
                    <a:lnL>
                      <a:noFill/>
                    </a:lnL>
                    <a:lnR>
                      <a:noFill/>
                    </a:lnR>
                    <a:lnT>
                      <a:noFill/>
                    </a:lnT>
                    <a:lnB>
                      <a:noFill/>
                    </a:lnB>
                    <a:solidFill>
                      <a:srgbClr val="F0F0F0"/>
                    </a:solidFill>
                  </a:tcPr>
                </a:tc>
                <a:tc>
                  <a:txBody>
                    <a:bodyPr/>
                    <a:lstStyle/>
                    <a:p>
                      <a:pPr>
                        <a:lnSpc>
                          <a:spcPct val="115000"/>
                        </a:lnSpc>
                        <a:spcAft>
                          <a:spcPts val="0"/>
                        </a:spcAft>
                      </a:pPr>
                      <a:r>
                        <a:rPr lang="fr-FR" sz="600">
                          <a:latin typeface="Times New Roman"/>
                          <a:ea typeface="Times New Roman"/>
                          <a:cs typeface="Arial"/>
                        </a:rPr>
                        <a:t>CCFH</a:t>
                      </a:r>
                      <a:endParaRPr lang="fr-FR" sz="700">
                        <a:latin typeface="Calibri"/>
                        <a:ea typeface="Calibri"/>
                        <a:cs typeface="Arial"/>
                      </a:endParaRPr>
                    </a:p>
                  </a:txBody>
                  <a:tcPr marL="29091" marR="29091" marT="11635" marB="11635" anchor="ctr">
                    <a:lnL>
                      <a:noFill/>
                    </a:lnL>
                    <a:lnR>
                      <a:noFill/>
                    </a:lnR>
                    <a:lnT>
                      <a:noFill/>
                    </a:lnT>
                    <a:lnB>
                      <a:noFill/>
                    </a:lnB>
                    <a:solidFill>
                      <a:srgbClr val="F0F0F0"/>
                    </a:solidFill>
                  </a:tcPr>
                </a:tc>
                <a:tc>
                  <a:txBody>
                    <a:bodyPr/>
                    <a:lstStyle/>
                    <a:p>
                      <a:pPr algn="ctr">
                        <a:lnSpc>
                          <a:spcPct val="115000"/>
                        </a:lnSpc>
                        <a:spcAft>
                          <a:spcPts val="0"/>
                        </a:spcAft>
                      </a:pPr>
                      <a:r>
                        <a:rPr lang="fr-FR" sz="600">
                          <a:latin typeface="Times New Roman"/>
                          <a:ea typeface="Times New Roman"/>
                          <a:cs typeface="Arial"/>
                        </a:rPr>
                        <a:t>2016</a:t>
                      </a:r>
                      <a:endParaRPr lang="fr-FR" sz="700">
                        <a:latin typeface="Calibri"/>
                        <a:ea typeface="Calibri"/>
                        <a:cs typeface="Arial"/>
                      </a:endParaRPr>
                    </a:p>
                  </a:txBody>
                  <a:tcPr marL="29091" marR="29091" marT="11635" marB="11635" anchor="ctr">
                    <a:lnL>
                      <a:noFill/>
                    </a:lnL>
                    <a:lnR>
                      <a:noFill/>
                    </a:lnR>
                    <a:lnT>
                      <a:noFill/>
                    </a:lnT>
                    <a:lnB>
                      <a:noFill/>
                    </a:lnB>
                    <a:solidFill>
                      <a:srgbClr val="F0F0F0"/>
                    </a:solidFill>
                  </a:tcPr>
                </a:tc>
                <a:extLst>
                  <a:ext uri="{0D108BD9-81ED-4DB2-BD59-A6C34878D82A}">
                    <a16:rowId xmlns:a16="http://schemas.microsoft.com/office/drawing/2014/main" val="10004"/>
                  </a:ext>
                </a:extLst>
              </a:tr>
              <a:tr h="130314">
                <a:tc>
                  <a:txBody>
                    <a:bodyPr/>
                    <a:lstStyle/>
                    <a:p>
                      <a:pPr>
                        <a:lnSpc>
                          <a:spcPct val="115000"/>
                        </a:lnSpc>
                        <a:spcAft>
                          <a:spcPts val="0"/>
                        </a:spcAft>
                      </a:pPr>
                      <a:r>
                        <a:rPr lang="fr-FR" sz="600" b="1">
                          <a:solidFill>
                            <a:srgbClr val="FF0000"/>
                          </a:solidFill>
                          <a:latin typeface="Times New Roman"/>
                          <a:ea typeface="Times New Roman"/>
                          <a:cs typeface="Arial"/>
                        </a:rPr>
                        <a:t>CAC/RCP 1-1969</a:t>
                      </a:r>
                      <a:endParaRPr lang="fr-FR" sz="700">
                        <a:latin typeface="Calibri"/>
                        <a:ea typeface="Calibri"/>
                        <a:cs typeface="Arial"/>
                      </a:endParaRPr>
                    </a:p>
                  </a:txBody>
                  <a:tcPr marL="29091" marR="29091" marT="11635" marB="11635" anchor="ctr">
                    <a:lnL>
                      <a:noFill/>
                    </a:lnL>
                    <a:lnR>
                      <a:noFill/>
                    </a:lnR>
                    <a:lnT>
                      <a:noFill/>
                    </a:lnT>
                    <a:lnB>
                      <a:noFill/>
                    </a:lnB>
                    <a:solidFill>
                      <a:srgbClr val="EFF2FA"/>
                    </a:solidFill>
                  </a:tcPr>
                </a:tc>
                <a:tc>
                  <a:txBody>
                    <a:bodyPr/>
                    <a:lstStyle/>
                    <a:p>
                      <a:pPr>
                        <a:lnSpc>
                          <a:spcPct val="115000"/>
                        </a:lnSpc>
                        <a:spcAft>
                          <a:spcPts val="0"/>
                        </a:spcAft>
                      </a:pPr>
                      <a:r>
                        <a:rPr lang="fr-FR" sz="600" b="1">
                          <a:solidFill>
                            <a:srgbClr val="FF0000"/>
                          </a:solidFill>
                          <a:latin typeface="Times New Roman"/>
                          <a:ea typeface="Times New Roman"/>
                          <a:cs typeface="Arial"/>
                        </a:rPr>
                        <a:t>Principes généraux d'hygiène alimentaire</a:t>
                      </a:r>
                      <a:endParaRPr lang="fr-FR" sz="700">
                        <a:latin typeface="Calibri"/>
                        <a:ea typeface="Calibri"/>
                        <a:cs typeface="Arial"/>
                      </a:endParaRPr>
                    </a:p>
                  </a:txBody>
                  <a:tcPr marL="29091" marR="29091" marT="11635" marB="11635" anchor="ctr">
                    <a:lnL>
                      <a:noFill/>
                    </a:lnL>
                    <a:lnR>
                      <a:noFill/>
                    </a:lnR>
                    <a:lnT>
                      <a:noFill/>
                    </a:lnT>
                    <a:lnB>
                      <a:noFill/>
                    </a:lnB>
                    <a:solidFill>
                      <a:srgbClr val="FFFFFF"/>
                    </a:solidFill>
                  </a:tcPr>
                </a:tc>
                <a:tc>
                  <a:txBody>
                    <a:bodyPr/>
                    <a:lstStyle/>
                    <a:p>
                      <a:pPr>
                        <a:lnSpc>
                          <a:spcPct val="115000"/>
                        </a:lnSpc>
                        <a:spcAft>
                          <a:spcPts val="0"/>
                        </a:spcAft>
                      </a:pPr>
                      <a:r>
                        <a:rPr lang="fr-FR" sz="600" b="1">
                          <a:solidFill>
                            <a:srgbClr val="FF0000"/>
                          </a:solidFill>
                          <a:latin typeface="Times New Roman"/>
                          <a:ea typeface="Times New Roman"/>
                          <a:cs typeface="Arial"/>
                        </a:rPr>
                        <a:t>CCFH</a:t>
                      </a:r>
                      <a:endParaRPr lang="fr-FR" sz="700">
                        <a:latin typeface="Calibri"/>
                        <a:ea typeface="Calibri"/>
                        <a:cs typeface="Arial"/>
                      </a:endParaRPr>
                    </a:p>
                  </a:txBody>
                  <a:tcPr marL="29091" marR="29091" marT="11635" marB="11635" anchor="ctr">
                    <a:lnL>
                      <a:noFill/>
                    </a:lnL>
                    <a:lnR>
                      <a:noFill/>
                    </a:lnR>
                    <a:lnT>
                      <a:noFill/>
                    </a:lnT>
                    <a:lnB>
                      <a:noFill/>
                    </a:lnB>
                    <a:solidFill>
                      <a:srgbClr val="FFFFFF"/>
                    </a:solidFill>
                  </a:tcPr>
                </a:tc>
                <a:tc>
                  <a:txBody>
                    <a:bodyPr/>
                    <a:lstStyle/>
                    <a:p>
                      <a:pPr algn="ctr">
                        <a:lnSpc>
                          <a:spcPct val="115000"/>
                        </a:lnSpc>
                        <a:spcAft>
                          <a:spcPts val="0"/>
                        </a:spcAft>
                      </a:pPr>
                      <a:r>
                        <a:rPr lang="fr-FR" sz="600" b="1">
                          <a:solidFill>
                            <a:srgbClr val="FF0000"/>
                          </a:solidFill>
                          <a:latin typeface="Times New Roman"/>
                          <a:ea typeface="Times New Roman"/>
                          <a:cs typeface="Arial"/>
                        </a:rPr>
                        <a:t>2003</a:t>
                      </a:r>
                      <a:endParaRPr lang="fr-FR" sz="700">
                        <a:latin typeface="Calibri"/>
                        <a:ea typeface="Calibri"/>
                        <a:cs typeface="Arial"/>
                      </a:endParaRPr>
                    </a:p>
                  </a:txBody>
                  <a:tcPr marL="29091" marR="29091" marT="11635" marB="11635" anchor="ctr">
                    <a:lnL>
                      <a:noFill/>
                    </a:lnL>
                    <a:lnR>
                      <a:noFill/>
                    </a:lnR>
                    <a:lnT>
                      <a:noFill/>
                    </a:lnT>
                    <a:lnB>
                      <a:noFill/>
                    </a:lnB>
                    <a:solidFill>
                      <a:srgbClr val="FFFFFF"/>
                    </a:solidFill>
                  </a:tcPr>
                </a:tc>
                <a:extLst>
                  <a:ext uri="{0D108BD9-81ED-4DB2-BD59-A6C34878D82A}">
                    <a16:rowId xmlns:a16="http://schemas.microsoft.com/office/drawing/2014/main" val="10005"/>
                  </a:ext>
                </a:extLst>
              </a:tr>
              <a:tr h="130314">
                <a:tc>
                  <a:txBody>
                    <a:bodyPr/>
                    <a:lstStyle/>
                    <a:p>
                      <a:pPr>
                        <a:lnSpc>
                          <a:spcPct val="115000"/>
                        </a:lnSpc>
                        <a:spcAft>
                          <a:spcPts val="0"/>
                        </a:spcAft>
                      </a:pPr>
                      <a:r>
                        <a:rPr lang="fr-FR" sz="600">
                          <a:latin typeface="Times New Roman"/>
                          <a:ea typeface="Times New Roman"/>
                          <a:cs typeface="Arial"/>
                        </a:rPr>
                        <a:t>CAC/RCP 2-1969</a:t>
                      </a:r>
                      <a:endParaRPr lang="fr-FR" sz="700">
                        <a:latin typeface="Calibri"/>
                        <a:ea typeface="Calibri"/>
                        <a:cs typeface="Arial"/>
                      </a:endParaRPr>
                    </a:p>
                  </a:txBody>
                  <a:tcPr marL="29091" marR="29091" marT="11635" marB="11635" anchor="ctr">
                    <a:lnL>
                      <a:noFill/>
                    </a:lnL>
                    <a:lnR>
                      <a:noFill/>
                    </a:lnR>
                    <a:lnT>
                      <a:noFill/>
                    </a:lnT>
                    <a:lnB>
                      <a:noFill/>
                    </a:lnB>
                    <a:solidFill>
                      <a:srgbClr val="B8D2F9"/>
                    </a:solidFill>
                  </a:tcPr>
                </a:tc>
                <a:tc>
                  <a:txBody>
                    <a:bodyPr/>
                    <a:lstStyle/>
                    <a:p>
                      <a:pPr>
                        <a:lnSpc>
                          <a:spcPct val="115000"/>
                        </a:lnSpc>
                        <a:spcAft>
                          <a:spcPts val="0"/>
                        </a:spcAft>
                      </a:pPr>
                      <a:r>
                        <a:rPr lang="fr-FR" sz="600" dirty="0">
                          <a:latin typeface="Times New Roman"/>
                          <a:ea typeface="Times New Roman"/>
                          <a:cs typeface="Arial"/>
                        </a:rPr>
                        <a:t>Code d'usages en matière d'hygiène pour les fruits et légumes en conserve</a:t>
                      </a:r>
                      <a:endParaRPr lang="fr-FR" sz="700" dirty="0">
                        <a:latin typeface="Calibri"/>
                        <a:ea typeface="Calibri"/>
                        <a:cs typeface="Arial"/>
                      </a:endParaRPr>
                    </a:p>
                  </a:txBody>
                  <a:tcPr marL="29091" marR="29091" marT="11635" marB="11635" anchor="ctr">
                    <a:lnL>
                      <a:noFill/>
                    </a:lnL>
                    <a:lnR>
                      <a:noFill/>
                    </a:lnR>
                    <a:lnT>
                      <a:noFill/>
                    </a:lnT>
                    <a:lnB>
                      <a:noFill/>
                    </a:lnB>
                    <a:solidFill>
                      <a:srgbClr val="F0F0F0"/>
                    </a:solidFill>
                  </a:tcPr>
                </a:tc>
                <a:tc>
                  <a:txBody>
                    <a:bodyPr/>
                    <a:lstStyle/>
                    <a:p>
                      <a:pPr>
                        <a:lnSpc>
                          <a:spcPct val="115000"/>
                        </a:lnSpc>
                        <a:spcAft>
                          <a:spcPts val="0"/>
                        </a:spcAft>
                      </a:pPr>
                      <a:r>
                        <a:rPr lang="fr-FR" sz="600">
                          <a:latin typeface="Times New Roman"/>
                          <a:ea typeface="Times New Roman"/>
                          <a:cs typeface="Arial"/>
                        </a:rPr>
                        <a:t>CCPFV</a:t>
                      </a:r>
                      <a:endParaRPr lang="fr-FR" sz="700">
                        <a:latin typeface="Calibri"/>
                        <a:ea typeface="Calibri"/>
                        <a:cs typeface="Arial"/>
                      </a:endParaRPr>
                    </a:p>
                  </a:txBody>
                  <a:tcPr marL="29091" marR="29091" marT="11635" marB="11635" anchor="ctr">
                    <a:lnL>
                      <a:noFill/>
                    </a:lnL>
                    <a:lnR>
                      <a:noFill/>
                    </a:lnR>
                    <a:lnT>
                      <a:noFill/>
                    </a:lnT>
                    <a:lnB>
                      <a:noFill/>
                    </a:lnB>
                    <a:solidFill>
                      <a:srgbClr val="F0F0F0"/>
                    </a:solidFill>
                  </a:tcPr>
                </a:tc>
                <a:tc>
                  <a:txBody>
                    <a:bodyPr/>
                    <a:lstStyle/>
                    <a:p>
                      <a:pPr algn="ctr">
                        <a:lnSpc>
                          <a:spcPct val="115000"/>
                        </a:lnSpc>
                        <a:spcAft>
                          <a:spcPts val="0"/>
                        </a:spcAft>
                      </a:pPr>
                      <a:r>
                        <a:rPr lang="fr-FR" sz="600">
                          <a:latin typeface="Times New Roman"/>
                          <a:ea typeface="Times New Roman"/>
                          <a:cs typeface="Arial"/>
                        </a:rPr>
                        <a:t>2011</a:t>
                      </a:r>
                      <a:endParaRPr lang="fr-FR" sz="700">
                        <a:latin typeface="Calibri"/>
                        <a:ea typeface="Calibri"/>
                        <a:cs typeface="Arial"/>
                      </a:endParaRPr>
                    </a:p>
                  </a:txBody>
                  <a:tcPr marL="29091" marR="29091" marT="11635" marB="11635" anchor="ctr">
                    <a:lnL>
                      <a:noFill/>
                    </a:lnL>
                    <a:lnR>
                      <a:noFill/>
                    </a:lnR>
                    <a:lnT>
                      <a:noFill/>
                    </a:lnT>
                    <a:lnB>
                      <a:noFill/>
                    </a:lnB>
                    <a:solidFill>
                      <a:srgbClr val="F0F0F0"/>
                    </a:solidFill>
                  </a:tcPr>
                </a:tc>
                <a:extLst>
                  <a:ext uri="{0D108BD9-81ED-4DB2-BD59-A6C34878D82A}">
                    <a16:rowId xmlns:a16="http://schemas.microsoft.com/office/drawing/2014/main" val="10006"/>
                  </a:ext>
                </a:extLst>
              </a:tr>
              <a:tr h="130314">
                <a:tc>
                  <a:txBody>
                    <a:bodyPr/>
                    <a:lstStyle/>
                    <a:p>
                      <a:pPr>
                        <a:lnSpc>
                          <a:spcPct val="115000"/>
                        </a:lnSpc>
                        <a:spcAft>
                          <a:spcPts val="0"/>
                        </a:spcAft>
                      </a:pPr>
                      <a:r>
                        <a:rPr lang="fr-FR" sz="600">
                          <a:latin typeface="Times New Roman"/>
                          <a:ea typeface="Times New Roman"/>
                          <a:cs typeface="Arial"/>
                        </a:rPr>
                        <a:t>CAC/RCP 3-1969</a:t>
                      </a:r>
                      <a:endParaRPr lang="fr-FR" sz="700">
                        <a:latin typeface="Calibri"/>
                        <a:ea typeface="Calibri"/>
                        <a:cs typeface="Arial"/>
                      </a:endParaRPr>
                    </a:p>
                  </a:txBody>
                  <a:tcPr marL="29091" marR="29091" marT="11635" marB="11635" anchor="ctr">
                    <a:lnL>
                      <a:noFill/>
                    </a:lnL>
                    <a:lnR>
                      <a:noFill/>
                    </a:lnR>
                    <a:lnT>
                      <a:noFill/>
                    </a:lnT>
                    <a:lnB>
                      <a:noFill/>
                    </a:lnB>
                    <a:solidFill>
                      <a:srgbClr val="EFF2FA"/>
                    </a:solidFill>
                  </a:tcPr>
                </a:tc>
                <a:tc>
                  <a:txBody>
                    <a:bodyPr/>
                    <a:lstStyle/>
                    <a:p>
                      <a:pPr>
                        <a:lnSpc>
                          <a:spcPct val="115000"/>
                        </a:lnSpc>
                        <a:spcAft>
                          <a:spcPts val="0"/>
                        </a:spcAft>
                      </a:pPr>
                      <a:r>
                        <a:rPr lang="fr-FR" sz="600">
                          <a:latin typeface="Times New Roman"/>
                          <a:ea typeface="Times New Roman"/>
                          <a:cs typeface="Arial"/>
                        </a:rPr>
                        <a:t>Code d'usages en matière d'hygiène pour les fruits séchés</a:t>
                      </a:r>
                      <a:endParaRPr lang="fr-FR" sz="700">
                        <a:latin typeface="Calibri"/>
                        <a:ea typeface="Calibri"/>
                        <a:cs typeface="Arial"/>
                      </a:endParaRPr>
                    </a:p>
                  </a:txBody>
                  <a:tcPr marL="29091" marR="29091" marT="11635" marB="11635" anchor="ctr">
                    <a:lnL>
                      <a:noFill/>
                    </a:lnL>
                    <a:lnR>
                      <a:noFill/>
                    </a:lnR>
                    <a:lnT>
                      <a:noFill/>
                    </a:lnT>
                    <a:lnB>
                      <a:noFill/>
                    </a:lnB>
                    <a:solidFill>
                      <a:srgbClr val="FFFFFF"/>
                    </a:solidFill>
                  </a:tcPr>
                </a:tc>
                <a:tc>
                  <a:txBody>
                    <a:bodyPr/>
                    <a:lstStyle/>
                    <a:p>
                      <a:pPr>
                        <a:lnSpc>
                          <a:spcPct val="115000"/>
                        </a:lnSpc>
                        <a:spcAft>
                          <a:spcPts val="0"/>
                        </a:spcAft>
                      </a:pPr>
                      <a:r>
                        <a:rPr lang="fr-FR" sz="600">
                          <a:latin typeface="Times New Roman"/>
                          <a:ea typeface="Times New Roman"/>
                          <a:cs typeface="Arial"/>
                        </a:rPr>
                        <a:t>CCPFV</a:t>
                      </a:r>
                      <a:endParaRPr lang="fr-FR" sz="700">
                        <a:latin typeface="Calibri"/>
                        <a:ea typeface="Calibri"/>
                        <a:cs typeface="Arial"/>
                      </a:endParaRPr>
                    </a:p>
                  </a:txBody>
                  <a:tcPr marL="29091" marR="29091" marT="11635" marB="11635" anchor="ctr">
                    <a:lnL>
                      <a:noFill/>
                    </a:lnL>
                    <a:lnR>
                      <a:noFill/>
                    </a:lnR>
                    <a:lnT>
                      <a:noFill/>
                    </a:lnT>
                    <a:lnB>
                      <a:noFill/>
                    </a:lnB>
                    <a:solidFill>
                      <a:srgbClr val="FFFFFF"/>
                    </a:solidFill>
                  </a:tcPr>
                </a:tc>
                <a:tc>
                  <a:txBody>
                    <a:bodyPr/>
                    <a:lstStyle/>
                    <a:p>
                      <a:pPr algn="ctr">
                        <a:lnSpc>
                          <a:spcPct val="115000"/>
                        </a:lnSpc>
                        <a:spcAft>
                          <a:spcPts val="0"/>
                        </a:spcAft>
                      </a:pPr>
                      <a:r>
                        <a:rPr lang="fr-FR" sz="600">
                          <a:latin typeface="Times New Roman"/>
                          <a:ea typeface="Times New Roman"/>
                          <a:cs typeface="Arial"/>
                        </a:rPr>
                        <a:t>2011</a:t>
                      </a:r>
                      <a:endParaRPr lang="fr-FR" sz="700">
                        <a:latin typeface="Calibri"/>
                        <a:ea typeface="Calibri"/>
                        <a:cs typeface="Arial"/>
                      </a:endParaRPr>
                    </a:p>
                  </a:txBody>
                  <a:tcPr marL="29091" marR="29091" marT="11635" marB="11635" anchor="ctr">
                    <a:lnL>
                      <a:noFill/>
                    </a:lnL>
                    <a:lnR>
                      <a:noFill/>
                    </a:lnR>
                    <a:lnT>
                      <a:noFill/>
                    </a:lnT>
                    <a:lnB>
                      <a:noFill/>
                    </a:lnB>
                    <a:solidFill>
                      <a:srgbClr val="FFFFFF"/>
                    </a:solidFill>
                  </a:tcPr>
                </a:tc>
                <a:extLst>
                  <a:ext uri="{0D108BD9-81ED-4DB2-BD59-A6C34878D82A}">
                    <a16:rowId xmlns:a16="http://schemas.microsoft.com/office/drawing/2014/main" val="10007"/>
                  </a:ext>
                </a:extLst>
              </a:tr>
              <a:tr h="130314">
                <a:tc>
                  <a:txBody>
                    <a:bodyPr/>
                    <a:lstStyle/>
                    <a:p>
                      <a:pPr>
                        <a:lnSpc>
                          <a:spcPct val="115000"/>
                        </a:lnSpc>
                        <a:spcAft>
                          <a:spcPts val="0"/>
                        </a:spcAft>
                      </a:pPr>
                      <a:r>
                        <a:rPr lang="fr-FR" sz="600">
                          <a:latin typeface="Times New Roman"/>
                          <a:ea typeface="Times New Roman"/>
                          <a:cs typeface="Arial"/>
                        </a:rPr>
                        <a:t>CAC/RCP 4-1971</a:t>
                      </a:r>
                      <a:endParaRPr lang="fr-FR" sz="700">
                        <a:latin typeface="Calibri"/>
                        <a:ea typeface="Calibri"/>
                        <a:cs typeface="Arial"/>
                      </a:endParaRPr>
                    </a:p>
                  </a:txBody>
                  <a:tcPr marL="29091" marR="29091" marT="11635" marB="11635" anchor="ctr">
                    <a:lnL>
                      <a:noFill/>
                    </a:lnL>
                    <a:lnR>
                      <a:noFill/>
                    </a:lnR>
                    <a:lnT>
                      <a:noFill/>
                    </a:lnT>
                    <a:lnB>
                      <a:noFill/>
                    </a:lnB>
                    <a:solidFill>
                      <a:srgbClr val="B8D2F9"/>
                    </a:solidFill>
                  </a:tcPr>
                </a:tc>
                <a:tc>
                  <a:txBody>
                    <a:bodyPr/>
                    <a:lstStyle/>
                    <a:p>
                      <a:pPr>
                        <a:lnSpc>
                          <a:spcPct val="115000"/>
                        </a:lnSpc>
                        <a:spcAft>
                          <a:spcPts val="0"/>
                        </a:spcAft>
                      </a:pPr>
                      <a:r>
                        <a:rPr lang="fr-FR" sz="600">
                          <a:latin typeface="Times New Roman"/>
                          <a:ea typeface="Times New Roman"/>
                          <a:cs typeface="Arial"/>
                        </a:rPr>
                        <a:t>Code d'usages en matière d'hygiène pour les noix de coco desséchées</a:t>
                      </a:r>
                      <a:endParaRPr lang="fr-FR" sz="700">
                        <a:latin typeface="Calibri"/>
                        <a:ea typeface="Calibri"/>
                        <a:cs typeface="Arial"/>
                      </a:endParaRPr>
                    </a:p>
                  </a:txBody>
                  <a:tcPr marL="29091" marR="29091" marT="11635" marB="11635" anchor="ctr">
                    <a:lnL>
                      <a:noFill/>
                    </a:lnL>
                    <a:lnR>
                      <a:noFill/>
                    </a:lnR>
                    <a:lnT>
                      <a:noFill/>
                    </a:lnT>
                    <a:lnB>
                      <a:noFill/>
                    </a:lnB>
                    <a:solidFill>
                      <a:srgbClr val="F0F0F0"/>
                    </a:solidFill>
                  </a:tcPr>
                </a:tc>
                <a:tc>
                  <a:txBody>
                    <a:bodyPr/>
                    <a:lstStyle/>
                    <a:p>
                      <a:pPr>
                        <a:lnSpc>
                          <a:spcPct val="115000"/>
                        </a:lnSpc>
                        <a:spcAft>
                          <a:spcPts val="0"/>
                        </a:spcAft>
                      </a:pPr>
                      <a:r>
                        <a:rPr lang="fr-FR" sz="600">
                          <a:latin typeface="Times New Roman"/>
                          <a:ea typeface="Times New Roman"/>
                          <a:cs typeface="Arial"/>
                        </a:rPr>
                        <a:t>CCPFV</a:t>
                      </a:r>
                      <a:endParaRPr lang="fr-FR" sz="700">
                        <a:latin typeface="Calibri"/>
                        <a:ea typeface="Calibri"/>
                        <a:cs typeface="Arial"/>
                      </a:endParaRPr>
                    </a:p>
                  </a:txBody>
                  <a:tcPr marL="29091" marR="29091" marT="11635" marB="11635" anchor="ctr">
                    <a:lnL>
                      <a:noFill/>
                    </a:lnL>
                    <a:lnR>
                      <a:noFill/>
                    </a:lnR>
                    <a:lnT>
                      <a:noFill/>
                    </a:lnT>
                    <a:lnB>
                      <a:noFill/>
                    </a:lnB>
                    <a:solidFill>
                      <a:srgbClr val="F0F0F0"/>
                    </a:solidFill>
                  </a:tcPr>
                </a:tc>
                <a:tc>
                  <a:txBody>
                    <a:bodyPr/>
                    <a:lstStyle/>
                    <a:p>
                      <a:pPr algn="ctr">
                        <a:lnSpc>
                          <a:spcPct val="115000"/>
                        </a:lnSpc>
                        <a:spcAft>
                          <a:spcPts val="0"/>
                        </a:spcAft>
                      </a:pPr>
                      <a:r>
                        <a:rPr lang="fr-FR" sz="600">
                          <a:latin typeface="Times New Roman"/>
                          <a:ea typeface="Times New Roman"/>
                          <a:cs typeface="Arial"/>
                        </a:rPr>
                        <a:t>2011</a:t>
                      </a:r>
                      <a:endParaRPr lang="fr-FR" sz="700">
                        <a:latin typeface="Calibri"/>
                        <a:ea typeface="Calibri"/>
                        <a:cs typeface="Arial"/>
                      </a:endParaRPr>
                    </a:p>
                  </a:txBody>
                  <a:tcPr marL="29091" marR="29091" marT="11635" marB="11635" anchor="ctr">
                    <a:lnL>
                      <a:noFill/>
                    </a:lnL>
                    <a:lnR>
                      <a:noFill/>
                    </a:lnR>
                    <a:lnT>
                      <a:noFill/>
                    </a:lnT>
                    <a:lnB>
                      <a:noFill/>
                    </a:lnB>
                    <a:solidFill>
                      <a:srgbClr val="F0F0F0"/>
                    </a:solidFill>
                  </a:tcPr>
                </a:tc>
                <a:extLst>
                  <a:ext uri="{0D108BD9-81ED-4DB2-BD59-A6C34878D82A}">
                    <a16:rowId xmlns:a16="http://schemas.microsoft.com/office/drawing/2014/main" val="10008"/>
                  </a:ext>
                </a:extLst>
              </a:tr>
              <a:tr h="237359">
                <a:tc>
                  <a:txBody>
                    <a:bodyPr/>
                    <a:lstStyle/>
                    <a:p>
                      <a:pPr>
                        <a:lnSpc>
                          <a:spcPct val="115000"/>
                        </a:lnSpc>
                        <a:spcAft>
                          <a:spcPts val="0"/>
                        </a:spcAft>
                      </a:pPr>
                      <a:r>
                        <a:rPr lang="fr-FR" sz="600">
                          <a:latin typeface="Times New Roman"/>
                          <a:ea typeface="Times New Roman"/>
                          <a:cs typeface="Arial"/>
                        </a:rPr>
                        <a:t>CAC/RCP 5-1971</a:t>
                      </a:r>
                      <a:endParaRPr lang="fr-FR" sz="700">
                        <a:latin typeface="Calibri"/>
                        <a:ea typeface="Calibri"/>
                        <a:cs typeface="Arial"/>
                      </a:endParaRPr>
                    </a:p>
                  </a:txBody>
                  <a:tcPr marL="29091" marR="29091" marT="11635" marB="11635" anchor="ctr">
                    <a:lnL>
                      <a:noFill/>
                    </a:lnL>
                    <a:lnR>
                      <a:noFill/>
                    </a:lnR>
                    <a:lnT>
                      <a:noFill/>
                    </a:lnT>
                    <a:lnB>
                      <a:noFill/>
                    </a:lnB>
                    <a:solidFill>
                      <a:srgbClr val="EFF2FA"/>
                    </a:solidFill>
                  </a:tcPr>
                </a:tc>
                <a:tc>
                  <a:txBody>
                    <a:bodyPr/>
                    <a:lstStyle/>
                    <a:p>
                      <a:pPr>
                        <a:lnSpc>
                          <a:spcPct val="115000"/>
                        </a:lnSpc>
                        <a:spcAft>
                          <a:spcPts val="0"/>
                        </a:spcAft>
                      </a:pPr>
                      <a:r>
                        <a:rPr lang="fr-FR" sz="600">
                          <a:latin typeface="Times New Roman"/>
                          <a:ea typeface="Times New Roman"/>
                          <a:cs typeface="Arial"/>
                        </a:rPr>
                        <a:t>Code d'usages en matière d'hygiène pour les fruits et légumes déshydratés, y compris les champignons comestibles</a:t>
                      </a:r>
                      <a:endParaRPr lang="fr-FR" sz="700">
                        <a:latin typeface="Calibri"/>
                        <a:ea typeface="Calibri"/>
                        <a:cs typeface="Arial"/>
                      </a:endParaRPr>
                    </a:p>
                  </a:txBody>
                  <a:tcPr marL="29091" marR="29091" marT="11635" marB="11635" anchor="ctr">
                    <a:lnL>
                      <a:noFill/>
                    </a:lnL>
                    <a:lnR>
                      <a:noFill/>
                    </a:lnR>
                    <a:lnT>
                      <a:noFill/>
                    </a:lnT>
                    <a:lnB>
                      <a:noFill/>
                    </a:lnB>
                    <a:solidFill>
                      <a:srgbClr val="FFFFFF"/>
                    </a:solidFill>
                  </a:tcPr>
                </a:tc>
                <a:tc>
                  <a:txBody>
                    <a:bodyPr/>
                    <a:lstStyle/>
                    <a:p>
                      <a:pPr>
                        <a:lnSpc>
                          <a:spcPct val="115000"/>
                        </a:lnSpc>
                        <a:spcAft>
                          <a:spcPts val="0"/>
                        </a:spcAft>
                      </a:pPr>
                      <a:r>
                        <a:rPr lang="fr-FR" sz="600" dirty="0">
                          <a:latin typeface="Times New Roman"/>
                          <a:ea typeface="Times New Roman"/>
                          <a:cs typeface="Arial"/>
                        </a:rPr>
                        <a:t>CCPFV</a:t>
                      </a:r>
                      <a:endParaRPr lang="fr-FR" sz="700" dirty="0">
                        <a:latin typeface="Calibri"/>
                        <a:ea typeface="Calibri"/>
                        <a:cs typeface="Arial"/>
                      </a:endParaRPr>
                    </a:p>
                  </a:txBody>
                  <a:tcPr marL="29091" marR="29091" marT="11635" marB="11635" anchor="ctr">
                    <a:lnL>
                      <a:noFill/>
                    </a:lnL>
                    <a:lnR>
                      <a:noFill/>
                    </a:lnR>
                    <a:lnT>
                      <a:noFill/>
                    </a:lnT>
                    <a:lnB>
                      <a:noFill/>
                    </a:lnB>
                    <a:solidFill>
                      <a:srgbClr val="FFFFFF"/>
                    </a:solidFill>
                  </a:tcPr>
                </a:tc>
                <a:tc>
                  <a:txBody>
                    <a:bodyPr/>
                    <a:lstStyle/>
                    <a:p>
                      <a:pPr algn="ctr">
                        <a:lnSpc>
                          <a:spcPct val="115000"/>
                        </a:lnSpc>
                        <a:spcAft>
                          <a:spcPts val="0"/>
                        </a:spcAft>
                      </a:pPr>
                      <a:r>
                        <a:rPr lang="fr-FR" sz="600">
                          <a:latin typeface="Times New Roman"/>
                          <a:ea typeface="Times New Roman"/>
                          <a:cs typeface="Arial"/>
                        </a:rPr>
                        <a:t>1971</a:t>
                      </a:r>
                      <a:endParaRPr lang="fr-FR" sz="700">
                        <a:latin typeface="Calibri"/>
                        <a:ea typeface="Calibri"/>
                        <a:cs typeface="Arial"/>
                      </a:endParaRPr>
                    </a:p>
                  </a:txBody>
                  <a:tcPr marL="29091" marR="29091" marT="11635" marB="11635" anchor="ctr">
                    <a:lnL>
                      <a:noFill/>
                    </a:lnL>
                    <a:lnR>
                      <a:noFill/>
                    </a:lnR>
                    <a:lnT>
                      <a:noFill/>
                    </a:lnT>
                    <a:lnB>
                      <a:noFill/>
                    </a:lnB>
                    <a:solidFill>
                      <a:srgbClr val="FFFFFF"/>
                    </a:solidFill>
                  </a:tcPr>
                </a:tc>
                <a:extLst>
                  <a:ext uri="{0D108BD9-81ED-4DB2-BD59-A6C34878D82A}">
                    <a16:rowId xmlns:a16="http://schemas.microsoft.com/office/drawing/2014/main" val="10009"/>
                  </a:ext>
                </a:extLst>
              </a:tr>
              <a:tr h="130314">
                <a:tc>
                  <a:txBody>
                    <a:bodyPr/>
                    <a:lstStyle/>
                    <a:p>
                      <a:pPr>
                        <a:lnSpc>
                          <a:spcPct val="115000"/>
                        </a:lnSpc>
                        <a:spcAft>
                          <a:spcPts val="0"/>
                        </a:spcAft>
                      </a:pPr>
                      <a:r>
                        <a:rPr lang="fr-FR" sz="600">
                          <a:latin typeface="Times New Roman"/>
                          <a:ea typeface="Times New Roman"/>
                          <a:cs typeface="Arial"/>
                        </a:rPr>
                        <a:t>CAC/RCP 6-1972</a:t>
                      </a:r>
                      <a:endParaRPr lang="fr-FR" sz="700">
                        <a:latin typeface="Calibri"/>
                        <a:ea typeface="Calibri"/>
                        <a:cs typeface="Arial"/>
                      </a:endParaRPr>
                    </a:p>
                  </a:txBody>
                  <a:tcPr marL="29091" marR="29091" marT="11635" marB="11635" anchor="ctr">
                    <a:lnL>
                      <a:noFill/>
                    </a:lnL>
                    <a:lnR>
                      <a:noFill/>
                    </a:lnR>
                    <a:lnT>
                      <a:noFill/>
                    </a:lnT>
                    <a:lnB>
                      <a:noFill/>
                    </a:lnB>
                    <a:solidFill>
                      <a:srgbClr val="B8D2F9"/>
                    </a:solidFill>
                  </a:tcPr>
                </a:tc>
                <a:tc>
                  <a:txBody>
                    <a:bodyPr/>
                    <a:lstStyle/>
                    <a:p>
                      <a:pPr>
                        <a:lnSpc>
                          <a:spcPct val="115000"/>
                        </a:lnSpc>
                        <a:spcAft>
                          <a:spcPts val="0"/>
                        </a:spcAft>
                      </a:pPr>
                      <a:r>
                        <a:rPr lang="fr-FR" sz="600">
                          <a:latin typeface="Times New Roman"/>
                          <a:ea typeface="Times New Roman"/>
                          <a:cs typeface="Arial"/>
                        </a:rPr>
                        <a:t>Code d'usages en matière d'hygiène pour les fruits à coque</a:t>
                      </a:r>
                      <a:endParaRPr lang="fr-FR" sz="700">
                        <a:latin typeface="Calibri"/>
                        <a:ea typeface="Calibri"/>
                        <a:cs typeface="Arial"/>
                      </a:endParaRPr>
                    </a:p>
                  </a:txBody>
                  <a:tcPr marL="29091" marR="29091" marT="11635" marB="11635" anchor="ctr">
                    <a:lnL>
                      <a:noFill/>
                    </a:lnL>
                    <a:lnR>
                      <a:noFill/>
                    </a:lnR>
                    <a:lnT>
                      <a:noFill/>
                    </a:lnT>
                    <a:lnB>
                      <a:noFill/>
                    </a:lnB>
                    <a:solidFill>
                      <a:srgbClr val="F0F0F0"/>
                    </a:solidFill>
                  </a:tcPr>
                </a:tc>
                <a:tc>
                  <a:txBody>
                    <a:bodyPr/>
                    <a:lstStyle/>
                    <a:p>
                      <a:pPr>
                        <a:lnSpc>
                          <a:spcPct val="115000"/>
                        </a:lnSpc>
                        <a:spcAft>
                          <a:spcPts val="0"/>
                        </a:spcAft>
                      </a:pPr>
                      <a:r>
                        <a:rPr lang="fr-FR" sz="600">
                          <a:latin typeface="Times New Roman"/>
                          <a:ea typeface="Times New Roman"/>
                          <a:cs typeface="Arial"/>
                        </a:rPr>
                        <a:t>CCPFV</a:t>
                      </a:r>
                      <a:endParaRPr lang="fr-FR" sz="700">
                        <a:latin typeface="Calibri"/>
                        <a:ea typeface="Calibri"/>
                        <a:cs typeface="Arial"/>
                      </a:endParaRPr>
                    </a:p>
                  </a:txBody>
                  <a:tcPr marL="29091" marR="29091" marT="11635" marB="11635" anchor="ctr">
                    <a:lnL>
                      <a:noFill/>
                    </a:lnL>
                    <a:lnR>
                      <a:noFill/>
                    </a:lnR>
                    <a:lnT>
                      <a:noFill/>
                    </a:lnT>
                    <a:lnB>
                      <a:noFill/>
                    </a:lnB>
                    <a:solidFill>
                      <a:srgbClr val="F0F0F0"/>
                    </a:solidFill>
                  </a:tcPr>
                </a:tc>
                <a:tc>
                  <a:txBody>
                    <a:bodyPr/>
                    <a:lstStyle/>
                    <a:p>
                      <a:pPr algn="ctr">
                        <a:lnSpc>
                          <a:spcPct val="115000"/>
                        </a:lnSpc>
                        <a:spcAft>
                          <a:spcPts val="0"/>
                        </a:spcAft>
                      </a:pPr>
                      <a:r>
                        <a:rPr lang="fr-FR" sz="600" dirty="0">
                          <a:latin typeface="Times New Roman"/>
                          <a:ea typeface="Times New Roman"/>
                          <a:cs typeface="Arial"/>
                        </a:rPr>
                        <a:t>1972</a:t>
                      </a:r>
                      <a:endParaRPr lang="fr-FR" sz="700" dirty="0">
                        <a:latin typeface="Calibri"/>
                        <a:ea typeface="Calibri"/>
                        <a:cs typeface="Arial"/>
                      </a:endParaRPr>
                    </a:p>
                  </a:txBody>
                  <a:tcPr marL="29091" marR="29091" marT="11635" marB="11635" anchor="ctr">
                    <a:lnL>
                      <a:noFill/>
                    </a:lnL>
                    <a:lnR>
                      <a:noFill/>
                    </a:lnR>
                    <a:lnT>
                      <a:noFill/>
                    </a:lnT>
                    <a:lnB>
                      <a:noFill/>
                    </a:lnB>
                    <a:solidFill>
                      <a:srgbClr val="F0F0F0"/>
                    </a:solidFill>
                  </a:tcPr>
                </a:tc>
                <a:extLst>
                  <a:ext uri="{0D108BD9-81ED-4DB2-BD59-A6C34878D82A}">
                    <a16:rowId xmlns:a16="http://schemas.microsoft.com/office/drawing/2014/main" val="10010"/>
                  </a:ext>
                </a:extLst>
              </a:tr>
              <a:tr h="130314">
                <a:tc>
                  <a:txBody>
                    <a:bodyPr/>
                    <a:lstStyle/>
                    <a:p>
                      <a:pPr>
                        <a:lnSpc>
                          <a:spcPct val="115000"/>
                        </a:lnSpc>
                        <a:spcAft>
                          <a:spcPts val="0"/>
                        </a:spcAft>
                      </a:pPr>
                      <a:r>
                        <a:rPr lang="fr-FR" sz="600">
                          <a:latin typeface="Times New Roman"/>
                          <a:ea typeface="Times New Roman"/>
                          <a:cs typeface="Arial"/>
                        </a:rPr>
                        <a:t>CAC/RCP 15-1976</a:t>
                      </a:r>
                      <a:endParaRPr lang="fr-FR" sz="700">
                        <a:latin typeface="Calibri"/>
                        <a:ea typeface="Calibri"/>
                        <a:cs typeface="Arial"/>
                      </a:endParaRPr>
                    </a:p>
                  </a:txBody>
                  <a:tcPr marL="29091" marR="29091" marT="11635" marB="11635" anchor="ctr">
                    <a:lnL>
                      <a:noFill/>
                    </a:lnL>
                    <a:lnR>
                      <a:noFill/>
                    </a:lnR>
                    <a:lnT>
                      <a:noFill/>
                    </a:lnT>
                    <a:lnB>
                      <a:noFill/>
                    </a:lnB>
                    <a:solidFill>
                      <a:srgbClr val="EFF2FA"/>
                    </a:solidFill>
                  </a:tcPr>
                </a:tc>
                <a:tc>
                  <a:txBody>
                    <a:bodyPr/>
                    <a:lstStyle/>
                    <a:p>
                      <a:pPr>
                        <a:lnSpc>
                          <a:spcPct val="115000"/>
                        </a:lnSpc>
                        <a:spcAft>
                          <a:spcPts val="0"/>
                        </a:spcAft>
                      </a:pPr>
                      <a:r>
                        <a:rPr lang="fr-FR" sz="600">
                          <a:latin typeface="Times New Roman"/>
                          <a:ea typeface="Times New Roman"/>
                          <a:cs typeface="Arial"/>
                        </a:rPr>
                        <a:t>Code d'usages en matière d'hygiène pour les oeufs et les produits à base d'oeuf</a:t>
                      </a:r>
                      <a:endParaRPr lang="fr-FR" sz="700">
                        <a:latin typeface="Calibri"/>
                        <a:ea typeface="Calibri"/>
                        <a:cs typeface="Arial"/>
                      </a:endParaRPr>
                    </a:p>
                  </a:txBody>
                  <a:tcPr marL="29091" marR="29091" marT="11635" marB="11635" anchor="ctr">
                    <a:lnL>
                      <a:noFill/>
                    </a:lnL>
                    <a:lnR>
                      <a:noFill/>
                    </a:lnR>
                    <a:lnT>
                      <a:noFill/>
                    </a:lnT>
                    <a:lnB>
                      <a:noFill/>
                    </a:lnB>
                    <a:solidFill>
                      <a:srgbClr val="FFFFFF"/>
                    </a:solidFill>
                  </a:tcPr>
                </a:tc>
                <a:tc>
                  <a:txBody>
                    <a:bodyPr/>
                    <a:lstStyle/>
                    <a:p>
                      <a:pPr>
                        <a:lnSpc>
                          <a:spcPct val="115000"/>
                        </a:lnSpc>
                        <a:spcAft>
                          <a:spcPts val="0"/>
                        </a:spcAft>
                      </a:pPr>
                      <a:r>
                        <a:rPr lang="fr-FR" sz="600">
                          <a:latin typeface="Times New Roman"/>
                          <a:ea typeface="Times New Roman"/>
                          <a:cs typeface="Arial"/>
                        </a:rPr>
                        <a:t>CCFH</a:t>
                      </a:r>
                      <a:endParaRPr lang="fr-FR" sz="700">
                        <a:latin typeface="Calibri"/>
                        <a:ea typeface="Calibri"/>
                        <a:cs typeface="Arial"/>
                      </a:endParaRPr>
                    </a:p>
                  </a:txBody>
                  <a:tcPr marL="29091" marR="29091" marT="11635" marB="11635" anchor="ctr">
                    <a:lnL>
                      <a:noFill/>
                    </a:lnL>
                    <a:lnR>
                      <a:noFill/>
                    </a:lnR>
                    <a:lnT>
                      <a:noFill/>
                    </a:lnT>
                    <a:lnB>
                      <a:noFill/>
                    </a:lnB>
                    <a:solidFill>
                      <a:srgbClr val="FFFFFF"/>
                    </a:solidFill>
                  </a:tcPr>
                </a:tc>
                <a:tc>
                  <a:txBody>
                    <a:bodyPr/>
                    <a:lstStyle/>
                    <a:p>
                      <a:pPr algn="ctr">
                        <a:lnSpc>
                          <a:spcPct val="115000"/>
                        </a:lnSpc>
                        <a:spcAft>
                          <a:spcPts val="0"/>
                        </a:spcAft>
                      </a:pPr>
                      <a:r>
                        <a:rPr lang="fr-FR" sz="600">
                          <a:latin typeface="Times New Roman"/>
                          <a:ea typeface="Times New Roman"/>
                          <a:cs typeface="Arial"/>
                        </a:rPr>
                        <a:t>2007</a:t>
                      </a:r>
                      <a:endParaRPr lang="fr-FR" sz="700">
                        <a:latin typeface="Calibri"/>
                        <a:ea typeface="Calibri"/>
                        <a:cs typeface="Arial"/>
                      </a:endParaRPr>
                    </a:p>
                  </a:txBody>
                  <a:tcPr marL="29091" marR="29091" marT="11635" marB="11635" anchor="ctr">
                    <a:lnL>
                      <a:noFill/>
                    </a:lnL>
                    <a:lnR>
                      <a:noFill/>
                    </a:lnR>
                    <a:lnT>
                      <a:noFill/>
                    </a:lnT>
                    <a:lnB>
                      <a:noFill/>
                    </a:lnB>
                    <a:solidFill>
                      <a:srgbClr val="FFFFFF"/>
                    </a:solidFill>
                  </a:tcPr>
                </a:tc>
                <a:extLst>
                  <a:ext uri="{0D108BD9-81ED-4DB2-BD59-A6C34878D82A}">
                    <a16:rowId xmlns:a16="http://schemas.microsoft.com/office/drawing/2014/main" val="10011"/>
                  </a:ext>
                </a:extLst>
              </a:tr>
              <a:tr h="130314">
                <a:tc>
                  <a:txBody>
                    <a:bodyPr/>
                    <a:lstStyle/>
                    <a:p>
                      <a:pPr>
                        <a:lnSpc>
                          <a:spcPct val="115000"/>
                        </a:lnSpc>
                        <a:spcAft>
                          <a:spcPts val="0"/>
                        </a:spcAft>
                      </a:pPr>
                      <a:r>
                        <a:rPr lang="fr-FR" sz="600">
                          <a:latin typeface="Times New Roman"/>
                          <a:ea typeface="Times New Roman"/>
                          <a:cs typeface="Arial"/>
                        </a:rPr>
                        <a:t>CAC/RCP 22-1979</a:t>
                      </a:r>
                      <a:endParaRPr lang="fr-FR" sz="700">
                        <a:latin typeface="Calibri"/>
                        <a:ea typeface="Calibri"/>
                        <a:cs typeface="Arial"/>
                      </a:endParaRPr>
                    </a:p>
                  </a:txBody>
                  <a:tcPr marL="29091" marR="29091" marT="11635" marB="11635" anchor="ctr">
                    <a:lnL>
                      <a:noFill/>
                    </a:lnL>
                    <a:lnR>
                      <a:noFill/>
                    </a:lnR>
                    <a:lnT>
                      <a:noFill/>
                    </a:lnT>
                    <a:lnB>
                      <a:noFill/>
                    </a:lnB>
                    <a:solidFill>
                      <a:srgbClr val="B8D2F9"/>
                    </a:solidFill>
                  </a:tcPr>
                </a:tc>
                <a:tc>
                  <a:txBody>
                    <a:bodyPr/>
                    <a:lstStyle/>
                    <a:p>
                      <a:pPr>
                        <a:lnSpc>
                          <a:spcPct val="115000"/>
                        </a:lnSpc>
                        <a:spcAft>
                          <a:spcPts val="0"/>
                        </a:spcAft>
                      </a:pPr>
                      <a:r>
                        <a:rPr lang="fr-FR" sz="600">
                          <a:latin typeface="Times New Roman"/>
                          <a:ea typeface="Times New Roman"/>
                          <a:cs typeface="Arial"/>
                        </a:rPr>
                        <a:t>Code d'usages en matière d'hygiène pour les arachides (Cacahuètes)</a:t>
                      </a:r>
                      <a:endParaRPr lang="fr-FR" sz="700">
                        <a:latin typeface="Calibri"/>
                        <a:ea typeface="Calibri"/>
                        <a:cs typeface="Arial"/>
                      </a:endParaRPr>
                    </a:p>
                  </a:txBody>
                  <a:tcPr marL="29091" marR="29091" marT="11635" marB="11635" anchor="ctr">
                    <a:lnL>
                      <a:noFill/>
                    </a:lnL>
                    <a:lnR>
                      <a:noFill/>
                    </a:lnR>
                    <a:lnT>
                      <a:noFill/>
                    </a:lnT>
                    <a:lnB>
                      <a:noFill/>
                    </a:lnB>
                    <a:solidFill>
                      <a:srgbClr val="F0F0F0"/>
                    </a:solidFill>
                  </a:tcPr>
                </a:tc>
                <a:tc>
                  <a:txBody>
                    <a:bodyPr/>
                    <a:lstStyle/>
                    <a:p>
                      <a:pPr>
                        <a:lnSpc>
                          <a:spcPct val="115000"/>
                        </a:lnSpc>
                        <a:spcAft>
                          <a:spcPts val="0"/>
                        </a:spcAft>
                      </a:pPr>
                      <a:r>
                        <a:rPr lang="fr-FR" sz="600">
                          <a:latin typeface="Times New Roman"/>
                          <a:ea typeface="Times New Roman"/>
                          <a:cs typeface="Arial"/>
                        </a:rPr>
                        <a:t>CCPFV</a:t>
                      </a:r>
                      <a:endParaRPr lang="fr-FR" sz="700">
                        <a:latin typeface="Calibri"/>
                        <a:ea typeface="Calibri"/>
                        <a:cs typeface="Arial"/>
                      </a:endParaRPr>
                    </a:p>
                  </a:txBody>
                  <a:tcPr marL="29091" marR="29091" marT="11635" marB="11635" anchor="ctr">
                    <a:lnL>
                      <a:noFill/>
                    </a:lnL>
                    <a:lnR>
                      <a:noFill/>
                    </a:lnR>
                    <a:lnT>
                      <a:noFill/>
                    </a:lnT>
                    <a:lnB>
                      <a:noFill/>
                    </a:lnB>
                    <a:solidFill>
                      <a:srgbClr val="F0F0F0"/>
                    </a:solidFill>
                  </a:tcPr>
                </a:tc>
                <a:tc>
                  <a:txBody>
                    <a:bodyPr/>
                    <a:lstStyle/>
                    <a:p>
                      <a:pPr algn="ctr">
                        <a:lnSpc>
                          <a:spcPct val="115000"/>
                        </a:lnSpc>
                        <a:spcAft>
                          <a:spcPts val="0"/>
                        </a:spcAft>
                      </a:pPr>
                      <a:r>
                        <a:rPr lang="fr-FR" sz="600">
                          <a:latin typeface="Times New Roman"/>
                          <a:ea typeface="Times New Roman"/>
                          <a:cs typeface="Arial"/>
                        </a:rPr>
                        <a:t>1979</a:t>
                      </a:r>
                      <a:endParaRPr lang="fr-FR" sz="700">
                        <a:latin typeface="Calibri"/>
                        <a:ea typeface="Calibri"/>
                        <a:cs typeface="Arial"/>
                      </a:endParaRPr>
                    </a:p>
                  </a:txBody>
                  <a:tcPr marL="29091" marR="29091" marT="11635" marB="11635" anchor="ctr">
                    <a:lnL>
                      <a:noFill/>
                    </a:lnL>
                    <a:lnR>
                      <a:noFill/>
                    </a:lnR>
                    <a:lnT>
                      <a:noFill/>
                    </a:lnT>
                    <a:lnB>
                      <a:noFill/>
                    </a:lnB>
                    <a:solidFill>
                      <a:srgbClr val="F0F0F0"/>
                    </a:solidFill>
                  </a:tcPr>
                </a:tc>
                <a:extLst>
                  <a:ext uri="{0D108BD9-81ED-4DB2-BD59-A6C34878D82A}">
                    <a16:rowId xmlns:a16="http://schemas.microsoft.com/office/drawing/2014/main" val="10012"/>
                  </a:ext>
                </a:extLst>
              </a:tr>
              <a:tr h="237359">
                <a:tc>
                  <a:txBody>
                    <a:bodyPr/>
                    <a:lstStyle/>
                    <a:p>
                      <a:pPr>
                        <a:lnSpc>
                          <a:spcPct val="115000"/>
                        </a:lnSpc>
                        <a:spcAft>
                          <a:spcPts val="0"/>
                        </a:spcAft>
                      </a:pPr>
                      <a:r>
                        <a:rPr lang="fr-FR" sz="600">
                          <a:latin typeface="Times New Roman"/>
                          <a:ea typeface="Times New Roman"/>
                          <a:cs typeface="Arial"/>
                        </a:rPr>
                        <a:t>CAC/RCP 23-1979</a:t>
                      </a:r>
                      <a:endParaRPr lang="fr-FR" sz="700">
                        <a:latin typeface="Calibri"/>
                        <a:ea typeface="Calibri"/>
                        <a:cs typeface="Arial"/>
                      </a:endParaRPr>
                    </a:p>
                  </a:txBody>
                  <a:tcPr marL="29091" marR="29091" marT="11635" marB="11635" anchor="ctr">
                    <a:lnL>
                      <a:noFill/>
                    </a:lnL>
                    <a:lnR>
                      <a:noFill/>
                    </a:lnR>
                    <a:lnT>
                      <a:noFill/>
                    </a:lnT>
                    <a:lnB>
                      <a:noFill/>
                    </a:lnB>
                    <a:solidFill>
                      <a:srgbClr val="EFF2FA"/>
                    </a:solidFill>
                  </a:tcPr>
                </a:tc>
                <a:tc>
                  <a:txBody>
                    <a:bodyPr/>
                    <a:lstStyle/>
                    <a:p>
                      <a:pPr>
                        <a:lnSpc>
                          <a:spcPct val="115000"/>
                        </a:lnSpc>
                        <a:spcAft>
                          <a:spcPts val="0"/>
                        </a:spcAft>
                      </a:pPr>
                      <a:r>
                        <a:rPr lang="fr-FR" sz="600">
                          <a:latin typeface="Times New Roman"/>
                          <a:ea typeface="Times New Roman"/>
                          <a:cs typeface="Arial"/>
                        </a:rPr>
                        <a:t>Code d'usages en matière d'hygiène pour les conserves non acidifiées ou acidifiées, de produits alimentaires naturellement peu acides</a:t>
                      </a:r>
                      <a:endParaRPr lang="fr-FR" sz="700">
                        <a:latin typeface="Calibri"/>
                        <a:ea typeface="Calibri"/>
                        <a:cs typeface="Arial"/>
                      </a:endParaRPr>
                    </a:p>
                  </a:txBody>
                  <a:tcPr marL="29091" marR="29091" marT="11635" marB="11635" anchor="ctr">
                    <a:lnL>
                      <a:noFill/>
                    </a:lnL>
                    <a:lnR>
                      <a:noFill/>
                    </a:lnR>
                    <a:lnT>
                      <a:noFill/>
                    </a:lnT>
                    <a:lnB>
                      <a:noFill/>
                    </a:lnB>
                    <a:solidFill>
                      <a:srgbClr val="FFFFFF"/>
                    </a:solidFill>
                  </a:tcPr>
                </a:tc>
                <a:tc>
                  <a:txBody>
                    <a:bodyPr/>
                    <a:lstStyle/>
                    <a:p>
                      <a:pPr>
                        <a:lnSpc>
                          <a:spcPct val="115000"/>
                        </a:lnSpc>
                        <a:spcAft>
                          <a:spcPts val="0"/>
                        </a:spcAft>
                      </a:pPr>
                      <a:r>
                        <a:rPr lang="fr-FR" sz="600">
                          <a:latin typeface="Times New Roman"/>
                          <a:ea typeface="Times New Roman"/>
                          <a:cs typeface="Arial"/>
                        </a:rPr>
                        <a:t>CCFH</a:t>
                      </a:r>
                      <a:endParaRPr lang="fr-FR" sz="700">
                        <a:latin typeface="Calibri"/>
                        <a:ea typeface="Calibri"/>
                        <a:cs typeface="Arial"/>
                      </a:endParaRPr>
                    </a:p>
                  </a:txBody>
                  <a:tcPr marL="29091" marR="29091" marT="11635" marB="11635" anchor="ctr">
                    <a:lnL>
                      <a:noFill/>
                    </a:lnL>
                    <a:lnR>
                      <a:noFill/>
                    </a:lnR>
                    <a:lnT>
                      <a:noFill/>
                    </a:lnT>
                    <a:lnB>
                      <a:noFill/>
                    </a:lnB>
                    <a:solidFill>
                      <a:srgbClr val="FFFFFF"/>
                    </a:solidFill>
                  </a:tcPr>
                </a:tc>
                <a:tc>
                  <a:txBody>
                    <a:bodyPr/>
                    <a:lstStyle/>
                    <a:p>
                      <a:pPr algn="ctr">
                        <a:lnSpc>
                          <a:spcPct val="115000"/>
                        </a:lnSpc>
                        <a:spcAft>
                          <a:spcPts val="0"/>
                        </a:spcAft>
                      </a:pPr>
                      <a:r>
                        <a:rPr lang="fr-FR" sz="600">
                          <a:latin typeface="Times New Roman"/>
                          <a:ea typeface="Times New Roman"/>
                          <a:cs typeface="Arial"/>
                        </a:rPr>
                        <a:t>1993</a:t>
                      </a:r>
                      <a:endParaRPr lang="fr-FR" sz="700">
                        <a:latin typeface="Calibri"/>
                        <a:ea typeface="Calibri"/>
                        <a:cs typeface="Arial"/>
                      </a:endParaRPr>
                    </a:p>
                  </a:txBody>
                  <a:tcPr marL="29091" marR="29091" marT="11635" marB="11635" anchor="ctr">
                    <a:lnL>
                      <a:noFill/>
                    </a:lnL>
                    <a:lnR>
                      <a:noFill/>
                    </a:lnR>
                    <a:lnT>
                      <a:noFill/>
                    </a:lnT>
                    <a:lnB>
                      <a:noFill/>
                    </a:lnB>
                    <a:solidFill>
                      <a:srgbClr val="FFFFFF"/>
                    </a:solidFill>
                  </a:tcPr>
                </a:tc>
                <a:extLst>
                  <a:ext uri="{0D108BD9-81ED-4DB2-BD59-A6C34878D82A}">
                    <a16:rowId xmlns:a16="http://schemas.microsoft.com/office/drawing/2014/main" val="10013"/>
                  </a:ext>
                </a:extLst>
              </a:tr>
              <a:tr h="130314">
                <a:tc>
                  <a:txBody>
                    <a:bodyPr/>
                    <a:lstStyle/>
                    <a:p>
                      <a:pPr>
                        <a:lnSpc>
                          <a:spcPct val="115000"/>
                        </a:lnSpc>
                        <a:spcAft>
                          <a:spcPts val="0"/>
                        </a:spcAft>
                      </a:pPr>
                      <a:r>
                        <a:rPr lang="fr-FR" sz="600">
                          <a:latin typeface="Times New Roman"/>
                          <a:ea typeface="Times New Roman"/>
                          <a:cs typeface="Arial"/>
                        </a:rPr>
                        <a:t>CAC/RCP 30-1983</a:t>
                      </a:r>
                      <a:endParaRPr lang="fr-FR" sz="700">
                        <a:latin typeface="Calibri"/>
                        <a:ea typeface="Calibri"/>
                        <a:cs typeface="Arial"/>
                      </a:endParaRPr>
                    </a:p>
                  </a:txBody>
                  <a:tcPr marL="29091" marR="29091" marT="11635" marB="11635" anchor="ctr">
                    <a:lnL>
                      <a:noFill/>
                    </a:lnL>
                    <a:lnR>
                      <a:noFill/>
                    </a:lnR>
                    <a:lnT>
                      <a:noFill/>
                    </a:lnT>
                    <a:lnB>
                      <a:noFill/>
                    </a:lnB>
                    <a:solidFill>
                      <a:srgbClr val="B8D2F9"/>
                    </a:solidFill>
                  </a:tcPr>
                </a:tc>
                <a:tc>
                  <a:txBody>
                    <a:bodyPr/>
                    <a:lstStyle/>
                    <a:p>
                      <a:pPr>
                        <a:lnSpc>
                          <a:spcPct val="115000"/>
                        </a:lnSpc>
                        <a:spcAft>
                          <a:spcPts val="0"/>
                        </a:spcAft>
                      </a:pPr>
                      <a:r>
                        <a:rPr lang="fr-FR" sz="600">
                          <a:latin typeface="Times New Roman"/>
                          <a:ea typeface="Times New Roman"/>
                          <a:cs typeface="Arial"/>
                        </a:rPr>
                        <a:t>Code d'usages en matière d'hygiène pour le traitement des cuisses de grenouilles</a:t>
                      </a:r>
                      <a:endParaRPr lang="fr-FR" sz="700">
                        <a:latin typeface="Calibri"/>
                        <a:ea typeface="Calibri"/>
                        <a:cs typeface="Arial"/>
                      </a:endParaRPr>
                    </a:p>
                  </a:txBody>
                  <a:tcPr marL="29091" marR="29091" marT="11635" marB="11635" anchor="ctr">
                    <a:lnL>
                      <a:noFill/>
                    </a:lnL>
                    <a:lnR>
                      <a:noFill/>
                    </a:lnR>
                    <a:lnT>
                      <a:noFill/>
                    </a:lnT>
                    <a:lnB>
                      <a:noFill/>
                    </a:lnB>
                    <a:solidFill>
                      <a:srgbClr val="F0F0F0"/>
                    </a:solidFill>
                  </a:tcPr>
                </a:tc>
                <a:tc>
                  <a:txBody>
                    <a:bodyPr/>
                    <a:lstStyle/>
                    <a:p>
                      <a:pPr>
                        <a:lnSpc>
                          <a:spcPct val="115000"/>
                        </a:lnSpc>
                        <a:spcAft>
                          <a:spcPts val="0"/>
                        </a:spcAft>
                      </a:pPr>
                      <a:r>
                        <a:rPr lang="fr-FR" sz="600">
                          <a:latin typeface="Times New Roman"/>
                          <a:ea typeface="Times New Roman"/>
                          <a:cs typeface="Arial"/>
                        </a:rPr>
                        <a:t>CCFH</a:t>
                      </a:r>
                      <a:endParaRPr lang="fr-FR" sz="700">
                        <a:latin typeface="Calibri"/>
                        <a:ea typeface="Calibri"/>
                        <a:cs typeface="Arial"/>
                      </a:endParaRPr>
                    </a:p>
                  </a:txBody>
                  <a:tcPr marL="29091" marR="29091" marT="11635" marB="11635" anchor="ctr">
                    <a:lnL>
                      <a:noFill/>
                    </a:lnL>
                    <a:lnR>
                      <a:noFill/>
                    </a:lnR>
                    <a:lnT>
                      <a:noFill/>
                    </a:lnT>
                    <a:lnB>
                      <a:noFill/>
                    </a:lnB>
                    <a:solidFill>
                      <a:srgbClr val="F0F0F0"/>
                    </a:solidFill>
                  </a:tcPr>
                </a:tc>
                <a:tc>
                  <a:txBody>
                    <a:bodyPr/>
                    <a:lstStyle/>
                    <a:p>
                      <a:pPr algn="ctr">
                        <a:lnSpc>
                          <a:spcPct val="115000"/>
                        </a:lnSpc>
                        <a:spcAft>
                          <a:spcPts val="0"/>
                        </a:spcAft>
                      </a:pPr>
                      <a:r>
                        <a:rPr lang="fr-FR" sz="600">
                          <a:latin typeface="Times New Roman"/>
                          <a:ea typeface="Times New Roman"/>
                          <a:cs typeface="Arial"/>
                        </a:rPr>
                        <a:t>1983</a:t>
                      </a:r>
                      <a:endParaRPr lang="fr-FR" sz="700">
                        <a:latin typeface="Calibri"/>
                        <a:ea typeface="Calibri"/>
                        <a:cs typeface="Arial"/>
                      </a:endParaRPr>
                    </a:p>
                  </a:txBody>
                  <a:tcPr marL="29091" marR="29091" marT="11635" marB="11635" anchor="ctr">
                    <a:lnL>
                      <a:noFill/>
                    </a:lnL>
                    <a:lnR>
                      <a:noFill/>
                    </a:lnR>
                    <a:lnT>
                      <a:noFill/>
                    </a:lnT>
                    <a:lnB>
                      <a:noFill/>
                    </a:lnB>
                    <a:solidFill>
                      <a:srgbClr val="F0F0F0"/>
                    </a:solidFill>
                  </a:tcPr>
                </a:tc>
                <a:extLst>
                  <a:ext uri="{0D108BD9-81ED-4DB2-BD59-A6C34878D82A}">
                    <a16:rowId xmlns:a16="http://schemas.microsoft.com/office/drawing/2014/main" val="10014"/>
                  </a:ext>
                </a:extLst>
              </a:tr>
              <a:tr h="237359">
                <a:tc>
                  <a:txBody>
                    <a:bodyPr/>
                    <a:lstStyle/>
                    <a:p>
                      <a:pPr>
                        <a:lnSpc>
                          <a:spcPct val="115000"/>
                        </a:lnSpc>
                        <a:spcAft>
                          <a:spcPts val="0"/>
                        </a:spcAft>
                      </a:pPr>
                      <a:r>
                        <a:rPr lang="fr-FR" sz="600">
                          <a:latin typeface="Times New Roman"/>
                          <a:ea typeface="Times New Roman"/>
                          <a:cs typeface="Arial"/>
                        </a:rPr>
                        <a:t>CAC/RCP 33-1985</a:t>
                      </a:r>
                      <a:endParaRPr lang="fr-FR" sz="700">
                        <a:latin typeface="Calibri"/>
                        <a:ea typeface="Calibri"/>
                        <a:cs typeface="Arial"/>
                      </a:endParaRPr>
                    </a:p>
                  </a:txBody>
                  <a:tcPr marL="29091" marR="29091" marT="11635" marB="11635" anchor="ctr">
                    <a:lnL>
                      <a:noFill/>
                    </a:lnL>
                    <a:lnR>
                      <a:noFill/>
                    </a:lnR>
                    <a:lnT>
                      <a:noFill/>
                    </a:lnT>
                    <a:lnB>
                      <a:noFill/>
                    </a:lnB>
                    <a:solidFill>
                      <a:srgbClr val="EFF2FA"/>
                    </a:solidFill>
                  </a:tcPr>
                </a:tc>
                <a:tc>
                  <a:txBody>
                    <a:bodyPr/>
                    <a:lstStyle/>
                    <a:p>
                      <a:pPr>
                        <a:lnSpc>
                          <a:spcPct val="115000"/>
                        </a:lnSpc>
                        <a:spcAft>
                          <a:spcPts val="0"/>
                        </a:spcAft>
                      </a:pPr>
                      <a:r>
                        <a:rPr lang="fr-FR" sz="600">
                          <a:latin typeface="Times New Roman"/>
                          <a:ea typeface="Times New Roman"/>
                          <a:cs typeface="Arial"/>
                        </a:rPr>
                        <a:t>Code d'usages en matière d'hygiène pour le captage, l'exploitation et la commercialisation des eaux minérales naturelles</a:t>
                      </a:r>
                      <a:endParaRPr lang="fr-FR" sz="700">
                        <a:latin typeface="Calibri"/>
                        <a:ea typeface="Calibri"/>
                        <a:cs typeface="Arial"/>
                      </a:endParaRPr>
                    </a:p>
                  </a:txBody>
                  <a:tcPr marL="29091" marR="29091" marT="11635" marB="11635" anchor="ctr">
                    <a:lnL>
                      <a:noFill/>
                    </a:lnL>
                    <a:lnR>
                      <a:noFill/>
                    </a:lnR>
                    <a:lnT>
                      <a:noFill/>
                    </a:lnT>
                    <a:lnB>
                      <a:noFill/>
                    </a:lnB>
                    <a:solidFill>
                      <a:srgbClr val="FFFFFF"/>
                    </a:solidFill>
                  </a:tcPr>
                </a:tc>
                <a:tc>
                  <a:txBody>
                    <a:bodyPr/>
                    <a:lstStyle/>
                    <a:p>
                      <a:pPr>
                        <a:lnSpc>
                          <a:spcPct val="115000"/>
                        </a:lnSpc>
                        <a:spcAft>
                          <a:spcPts val="0"/>
                        </a:spcAft>
                      </a:pPr>
                      <a:r>
                        <a:rPr lang="fr-FR" sz="600" dirty="0">
                          <a:latin typeface="Times New Roman"/>
                          <a:ea typeface="Times New Roman"/>
                          <a:cs typeface="Arial"/>
                        </a:rPr>
                        <a:t>CCFH</a:t>
                      </a:r>
                      <a:endParaRPr lang="fr-FR" sz="700" dirty="0">
                        <a:latin typeface="Calibri"/>
                        <a:ea typeface="Calibri"/>
                        <a:cs typeface="Arial"/>
                      </a:endParaRPr>
                    </a:p>
                  </a:txBody>
                  <a:tcPr marL="29091" marR="29091" marT="11635" marB="11635" anchor="ctr">
                    <a:lnL>
                      <a:noFill/>
                    </a:lnL>
                    <a:lnR>
                      <a:noFill/>
                    </a:lnR>
                    <a:lnT>
                      <a:noFill/>
                    </a:lnT>
                    <a:lnB>
                      <a:noFill/>
                    </a:lnB>
                    <a:solidFill>
                      <a:srgbClr val="FFFFFF"/>
                    </a:solidFill>
                  </a:tcPr>
                </a:tc>
                <a:tc>
                  <a:txBody>
                    <a:bodyPr/>
                    <a:lstStyle/>
                    <a:p>
                      <a:pPr algn="ctr">
                        <a:lnSpc>
                          <a:spcPct val="115000"/>
                        </a:lnSpc>
                        <a:spcAft>
                          <a:spcPts val="0"/>
                        </a:spcAft>
                      </a:pPr>
                      <a:r>
                        <a:rPr lang="fr-FR" sz="600">
                          <a:latin typeface="Times New Roman"/>
                          <a:ea typeface="Times New Roman"/>
                          <a:cs typeface="Arial"/>
                        </a:rPr>
                        <a:t>2011</a:t>
                      </a:r>
                      <a:endParaRPr lang="fr-FR" sz="700">
                        <a:latin typeface="Calibri"/>
                        <a:ea typeface="Calibri"/>
                        <a:cs typeface="Arial"/>
                      </a:endParaRPr>
                    </a:p>
                  </a:txBody>
                  <a:tcPr marL="29091" marR="29091" marT="11635" marB="11635" anchor="ctr">
                    <a:lnL>
                      <a:noFill/>
                    </a:lnL>
                    <a:lnR>
                      <a:noFill/>
                    </a:lnR>
                    <a:lnT>
                      <a:noFill/>
                    </a:lnT>
                    <a:lnB>
                      <a:noFill/>
                    </a:lnB>
                    <a:solidFill>
                      <a:srgbClr val="FFFFFF"/>
                    </a:solidFill>
                  </a:tcPr>
                </a:tc>
                <a:extLst>
                  <a:ext uri="{0D108BD9-81ED-4DB2-BD59-A6C34878D82A}">
                    <a16:rowId xmlns:a16="http://schemas.microsoft.com/office/drawing/2014/main" val="10015"/>
                  </a:ext>
                </a:extLst>
              </a:tr>
              <a:tr h="237359">
                <a:tc>
                  <a:txBody>
                    <a:bodyPr/>
                    <a:lstStyle/>
                    <a:p>
                      <a:pPr>
                        <a:lnSpc>
                          <a:spcPct val="115000"/>
                        </a:lnSpc>
                        <a:spcAft>
                          <a:spcPts val="0"/>
                        </a:spcAft>
                      </a:pPr>
                      <a:r>
                        <a:rPr lang="fr-FR" sz="600">
                          <a:latin typeface="Times New Roman"/>
                          <a:ea typeface="Times New Roman"/>
                          <a:cs typeface="Arial"/>
                        </a:rPr>
                        <a:t>CAC/RCP 39-1993</a:t>
                      </a:r>
                      <a:endParaRPr lang="fr-FR" sz="700">
                        <a:latin typeface="Calibri"/>
                        <a:ea typeface="Calibri"/>
                        <a:cs typeface="Arial"/>
                      </a:endParaRPr>
                    </a:p>
                  </a:txBody>
                  <a:tcPr marL="29091" marR="29091" marT="11635" marB="11635" anchor="ctr">
                    <a:lnL>
                      <a:noFill/>
                    </a:lnL>
                    <a:lnR>
                      <a:noFill/>
                    </a:lnR>
                    <a:lnT>
                      <a:noFill/>
                    </a:lnT>
                    <a:lnB>
                      <a:noFill/>
                    </a:lnB>
                    <a:solidFill>
                      <a:srgbClr val="B8D2F9"/>
                    </a:solidFill>
                  </a:tcPr>
                </a:tc>
                <a:tc>
                  <a:txBody>
                    <a:bodyPr/>
                    <a:lstStyle/>
                    <a:p>
                      <a:pPr>
                        <a:lnSpc>
                          <a:spcPct val="115000"/>
                        </a:lnSpc>
                        <a:spcAft>
                          <a:spcPts val="0"/>
                        </a:spcAft>
                      </a:pPr>
                      <a:r>
                        <a:rPr lang="fr-FR" sz="600">
                          <a:latin typeface="Times New Roman"/>
                          <a:ea typeface="Times New Roman"/>
                          <a:cs typeface="Arial"/>
                        </a:rPr>
                        <a:t>Codes d'usages en matière d'hygiène pour les aliments précuisinés et cuisinés en restauration collective</a:t>
                      </a:r>
                      <a:endParaRPr lang="fr-FR" sz="700">
                        <a:latin typeface="Calibri"/>
                        <a:ea typeface="Calibri"/>
                        <a:cs typeface="Arial"/>
                      </a:endParaRPr>
                    </a:p>
                  </a:txBody>
                  <a:tcPr marL="29091" marR="29091" marT="11635" marB="11635" anchor="ctr">
                    <a:lnL>
                      <a:noFill/>
                    </a:lnL>
                    <a:lnR>
                      <a:noFill/>
                    </a:lnR>
                    <a:lnT>
                      <a:noFill/>
                    </a:lnT>
                    <a:lnB>
                      <a:noFill/>
                    </a:lnB>
                    <a:solidFill>
                      <a:srgbClr val="F0F0F0"/>
                    </a:solidFill>
                  </a:tcPr>
                </a:tc>
                <a:tc>
                  <a:txBody>
                    <a:bodyPr/>
                    <a:lstStyle/>
                    <a:p>
                      <a:pPr>
                        <a:lnSpc>
                          <a:spcPct val="115000"/>
                        </a:lnSpc>
                        <a:spcAft>
                          <a:spcPts val="0"/>
                        </a:spcAft>
                      </a:pPr>
                      <a:r>
                        <a:rPr lang="fr-FR" sz="600">
                          <a:latin typeface="Times New Roman"/>
                          <a:ea typeface="Times New Roman"/>
                          <a:cs typeface="Arial"/>
                        </a:rPr>
                        <a:t>CCFH</a:t>
                      </a:r>
                      <a:endParaRPr lang="fr-FR" sz="700">
                        <a:latin typeface="Calibri"/>
                        <a:ea typeface="Calibri"/>
                        <a:cs typeface="Arial"/>
                      </a:endParaRPr>
                    </a:p>
                  </a:txBody>
                  <a:tcPr marL="29091" marR="29091" marT="11635" marB="11635" anchor="ctr">
                    <a:lnL>
                      <a:noFill/>
                    </a:lnL>
                    <a:lnR>
                      <a:noFill/>
                    </a:lnR>
                    <a:lnT>
                      <a:noFill/>
                    </a:lnT>
                    <a:lnB>
                      <a:noFill/>
                    </a:lnB>
                    <a:solidFill>
                      <a:srgbClr val="F0F0F0"/>
                    </a:solidFill>
                  </a:tcPr>
                </a:tc>
                <a:tc>
                  <a:txBody>
                    <a:bodyPr/>
                    <a:lstStyle/>
                    <a:p>
                      <a:pPr algn="ctr">
                        <a:lnSpc>
                          <a:spcPct val="115000"/>
                        </a:lnSpc>
                        <a:spcAft>
                          <a:spcPts val="0"/>
                        </a:spcAft>
                      </a:pPr>
                      <a:r>
                        <a:rPr lang="fr-FR" sz="600">
                          <a:latin typeface="Times New Roman"/>
                          <a:ea typeface="Times New Roman"/>
                          <a:cs typeface="Arial"/>
                        </a:rPr>
                        <a:t>1993</a:t>
                      </a:r>
                      <a:endParaRPr lang="fr-FR" sz="700">
                        <a:latin typeface="Calibri"/>
                        <a:ea typeface="Calibri"/>
                        <a:cs typeface="Arial"/>
                      </a:endParaRPr>
                    </a:p>
                  </a:txBody>
                  <a:tcPr marL="29091" marR="29091" marT="11635" marB="11635" anchor="ctr">
                    <a:lnL>
                      <a:noFill/>
                    </a:lnL>
                    <a:lnR>
                      <a:noFill/>
                    </a:lnR>
                    <a:lnT>
                      <a:noFill/>
                    </a:lnT>
                    <a:lnB>
                      <a:noFill/>
                    </a:lnB>
                    <a:solidFill>
                      <a:srgbClr val="F0F0F0"/>
                    </a:solidFill>
                  </a:tcPr>
                </a:tc>
                <a:extLst>
                  <a:ext uri="{0D108BD9-81ED-4DB2-BD59-A6C34878D82A}">
                    <a16:rowId xmlns:a16="http://schemas.microsoft.com/office/drawing/2014/main" val="10016"/>
                  </a:ext>
                </a:extLst>
              </a:tr>
              <a:tr h="237359">
                <a:tc>
                  <a:txBody>
                    <a:bodyPr/>
                    <a:lstStyle/>
                    <a:p>
                      <a:pPr>
                        <a:lnSpc>
                          <a:spcPct val="115000"/>
                        </a:lnSpc>
                        <a:spcAft>
                          <a:spcPts val="0"/>
                        </a:spcAft>
                      </a:pPr>
                      <a:r>
                        <a:rPr lang="fr-FR" sz="600">
                          <a:latin typeface="Times New Roman"/>
                          <a:ea typeface="Times New Roman"/>
                          <a:cs typeface="Arial"/>
                        </a:rPr>
                        <a:t>CAC/RCP 40-1993</a:t>
                      </a:r>
                      <a:endParaRPr lang="fr-FR" sz="700">
                        <a:latin typeface="Calibri"/>
                        <a:ea typeface="Calibri"/>
                        <a:cs typeface="Arial"/>
                      </a:endParaRPr>
                    </a:p>
                  </a:txBody>
                  <a:tcPr marL="29091" marR="29091" marT="11635" marB="11635" anchor="ctr">
                    <a:lnL>
                      <a:noFill/>
                    </a:lnL>
                    <a:lnR>
                      <a:noFill/>
                    </a:lnR>
                    <a:lnT>
                      <a:noFill/>
                    </a:lnT>
                    <a:lnB>
                      <a:noFill/>
                    </a:lnB>
                    <a:solidFill>
                      <a:srgbClr val="EFF2FA"/>
                    </a:solidFill>
                  </a:tcPr>
                </a:tc>
                <a:tc>
                  <a:txBody>
                    <a:bodyPr/>
                    <a:lstStyle/>
                    <a:p>
                      <a:pPr>
                        <a:lnSpc>
                          <a:spcPct val="115000"/>
                        </a:lnSpc>
                        <a:spcAft>
                          <a:spcPts val="0"/>
                        </a:spcAft>
                      </a:pPr>
                      <a:r>
                        <a:rPr lang="fr-FR" sz="600">
                          <a:latin typeface="Times New Roman"/>
                          <a:ea typeface="Times New Roman"/>
                          <a:cs typeface="Arial"/>
                        </a:rPr>
                        <a:t>Code d'usages en matière d'hygiène pour les conserves d'aliments peu acides conditionnés aseptiquement</a:t>
                      </a:r>
                      <a:endParaRPr lang="fr-FR" sz="700">
                        <a:latin typeface="Calibri"/>
                        <a:ea typeface="Calibri"/>
                        <a:cs typeface="Arial"/>
                      </a:endParaRPr>
                    </a:p>
                  </a:txBody>
                  <a:tcPr marL="29091" marR="29091" marT="11635" marB="11635" anchor="ctr">
                    <a:lnL>
                      <a:noFill/>
                    </a:lnL>
                    <a:lnR>
                      <a:noFill/>
                    </a:lnR>
                    <a:lnT>
                      <a:noFill/>
                    </a:lnT>
                    <a:lnB>
                      <a:noFill/>
                    </a:lnB>
                    <a:solidFill>
                      <a:srgbClr val="FFFFFF"/>
                    </a:solidFill>
                  </a:tcPr>
                </a:tc>
                <a:tc>
                  <a:txBody>
                    <a:bodyPr/>
                    <a:lstStyle/>
                    <a:p>
                      <a:pPr>
                        <a:lnSpc>
                          <a:spcPct val="115000"/>
                        </a:lnSpc>
                        <a:spcAft>
                          <a:spcPts val="0"/>
                        </a:spcAft>
                      </a:pPr>
                      <a:r>
                        <a:rPr lang="fr-FR" sz="600">
                          <a:latin typeface="Times New Roman"/>
                          <a:ea typeface="Times New Roman"/>
                          <a:cs typeface="Arial"/>
                        </a:rPr>
                        <a:t>CCFH</a:t>
                      </a:r>
                      <a:endParaRPr lang="fr-FR" sz="700">
                        <a:latin typeface="Calibri"/>
                        <a:ea typeface="Calibri"/>
                        <a:cs typeface="Arial"/>
                      </a:endParaRPr>
                    </a:p>
                  </a:txBody>
                  <a:tcPr marL="29091" marR="29091" marT="11635" marB="11635" anchor="ctr">
                    <a:lnL>
                      <a:noFill/>
                    </a:lnL>
                    <a:lnR>
                      <a:noFill/>
                    </a:lnR>
                    <a:lnT>
                      <a:noFill/>
                    </a:lnT>
                    <a:lnB>
                      <a:noFill/>
                    </a:lnB>
                    <a:solidFill>
                      <a:srgbClr val="FFFFFF"/>
                    </a:solidFill>
                  </a:tcPr>
                </a:tc>
                <a:tc>
                  <a:txBody>
                    <a:bodyPr/>
                    <a:lstStyle/>
                    <a:p>
                      <a:pPr algn="ctr">
                        <a:lnSpc>
                          <a:spcPct val="115000"/>
                        </a:lnSpc>
                        <a:spcAft>
                          <a:spcPts val="0"/>
                        </a:spcAft>
                      </a:pPr>
                      <a:r>
                        <a:rPr lang="fr-FR" sz="600">
                          <a:latin typeface="Times New Roman"/>
                          <a:ea typeface="Times New Roman"/>
                          <a:cs typeface="Arial"/>
                        </a:rPr>
                        <a:t>1993</a:t>
                      </a:r>
                      <a:endParaRPr lang="fr-FR" sz="700">
                        <a:latin typeface="Calibri"/>
                        <a:ea typeface="Calibri"/>
                        <a:cs typeface="Arial"/>
                      </a:endParaRPr>
                    </a:p>
                  </a:txBody>
                  <a:tcPr marL="29091" marR="29091" marT="11635" marB="11635" anchor="ctr">
                    <a:lnL>
                      <a:noFill/>
                    </a:lnL>
                    <a:lnR>
                      <a:noFill/>
                    </a:lnR>
                    <a:lnT>
                      <a:noFill/>
                    </a:lnT>
                    <a:lnB>
                      <a:noFill/>
                    </a:lnB>
                    <a:solidFill>
                      <a:srgbClr val="FFFFFF"/>
                    </a:solidFill>
                  </a:tcPr>
                </a:tc>
                <a:extLst>
                  <a:ext uri="{0D108BD9-81ED-4DB2-BD59-A6C34878D82A}">
                    <a16:rowId xmlns:a16="http://schemas.microsoft.com/office/drawing/2014/main" val="10017"/>
                  </a:ext>
                </a:extLst>
              </a:tr>
              <a:tr h="237359">
                <a:tc>
                  <a:txBody>
                    <a:bodyPr/>
                    <a:lstStyle/>
                    <a:p>
                      <a:pPr>
                        <a:lnSpc>
                          <a:spcPct val="115000"/>
                        </a:lnSpc>
                        <a:spcAft>
                          <a:spcPts val="0"/>
                        </a:spcAft>
                      </a:pPr>
                      <a:r>
                        <a:rPr lang="fr-FR" sz="600">
                          <a:latin typeface="Times New Roman"/>
                          <a:ea typeface="Times New Roman"/>
                          <a:cs typeface="Arial"/>
                        </a:rPr>
                        <a:t>CAC/RCP 43R-1995</a:t>
                      </a:r>
                      <a:endParaRPr lang="fr-FR" sz="700">
                        <a:latin typeface="Calibri"/>
                        <a:ea typeface="Calibri"/>
                        <a:cs typeface="Arial"/>
                      </a:endParaRPr>
                    </a:p>
                  </a:txBody>
                  <a:tcPr marL="29091" marR="29091" marT="11635" marB="11635" anchor="ctr">
                    <a:lnL>
                      <a:noFill/>
                    </a:lnL>
                    <a:lnR>
                      <a:noFill/>
                    </a:lnR>
                    <a:lnT>
                      <a:noFill/>
                    </a:lnT>
                    <a:lnB>
                      <a:noFill/>
                    </a:lnB>
                    <a:solidFill>
                      <a:srgbClr val="B8D2F9"/>
                    </a:solidFill>
                  </a:tcPr>
                </a:tc>
                <a:tc>
                  <a:txBody>
                    <a:bodyPr/>
                    <a:lstStyle/>
                    <a:p>
                      <a:pPr>
                        <a:lnSpc>
                          <a:spcPct val="115000"/>
                        </a:lnSpc>
                        <a:spcAft>
                          <a:spcPts val="0"/>
                        </a:spcAft>
                      </a:pPr>
                      <a:r>
                        <a:rPr lang="fr-FR" sz="600">
                          <a:latin typeface="Times New Roman"/>
                          <a:ea typeface="Times New Roman"/>
                          <a:cs typeface="Arial"/>
                        </a:rPr>
                        <a:t>Code d'usages régionale en matière d'hygiène pour la préparation et la vente des aliments sur la voie publique (Amérique Latine et les Caraïbes)</a:t>
                      </a:r>
                      <a:endParaRPr lang="fr-FR" sz="700">
                        <a:latin typeface="Calibri"/>
                        <a:ea typeface="Calibri"/>
                        <a:cs typeface="Arial"/>
                      </a:endParaRPr>
                    </a:p>
                  </a:txBody>
                  <a:tcPr marL="29091" marR="29091" marT="11635" marB="11635" anchor="ctr">
                    <a:lnL>
                      <a:noFill/>
                    </a:lnL>
                    <a:lnR>
                      <a:noFill/>
                    </a:lnR>
                    <a:lnT>
                      <a:noFill/>
                    </a:lnT>
                    <a:lnB>
                      <a:noFill/>
                    </a:lnB>
                    <a:solidFill>
                      <a:srgbClr val="F0F0F0"/>
                    </a:solidFill>
                  </a:tcPr>
                </a:tc>
                <a:tc>
                  <a:txBody>
                    <a:bodyPr/>
                    <a:lstStyle/>
                    <a:p>
                      <a:pPr>
                        <a:lnSpc>
                          <a:spcPct val="115000"/>
                        </a:lnSpc>
                        <a:spcAft>
                          <a:spcPts val="0"/>
                        </a:spcAft>
                      </a:pPr>
                      <a:r>
                        <a:rPr lang="fr-FR" sz="600">
                          <a:latin typeface="Times New Roman"/>
                          <a:ea typeface="Times New Roman"/>
                          <a:cs typeface="Arial"/>
                        </a:rPr>
                        <a:t>CCLAC</a:t>
                      </a:r>
                      <a:endParaRPr lang="fr-FR" sz="700">
                        <a:latin typeface="Calibri"/>
                        <a:ea typeface="Calibri"/>
                        <a:cs typeface="Arial"/>
                      </a:endParaRPr>
                    </a:p>
                  </a:txBody>
                  <a:tcPr marL="29091" marR="29091" marT="11635" marB="11635" anchor="ctr">
                    <a:lnL>
                      <a:noFill/>
                    </a:lnL>
                    <a:lnR>
                      <a:noFill/>
                    </a:lnR>
                    <a:lnT>
                      <a:noFill/>
                    </a:lnT>
                    <a:lnB>
                      <a:noFill/>
                    </a:lnB>
                    <a:solidFill>
                      <a:srgbClr val="F0F0F0"/>
                    </a:solidFill>
                  </a:tcPr>
                </a:tc>
                <a:tc>
                  <a:txBody>
                    <a:bodyPr/>
                    <a:lstStyle/>
                    <a:p>
                      <a:pPr algn="ctr">
                        <a:lnSpc>
                          <a:spcPct val="115000"/>
                        </a:lnSpc>
                        <a:spcAft>
                          <a:spcPts val="0"/>
                        </a:spcAft>
                      </a:pPr>
                      <a:r>
                        <a:rPr lang="fr-FR" sz="600">
                          <a:latin typeface="Times New Roman"/>
                          <a:ea typeface="Times New Roman"/>
                          <a:cs typeface="Arial"/>
                        </a:rPr>
                        <a:t>2001</a:t>
                      </a:r>
                      <a:endParaRPr lang="fr-FR" sz="700">
                        <a:latin typeface="Calibri"/>
                        <a:ea typeface="Calibri"/>
                        <a:cs typeface="Arial"/>
                      </a:endParaRPr>
                    </a:p>
                  </a:txBody>
                  <a:tcPr marL="29091" marR="29091" marT="11635" marB="11635" anchor="ctr">
                    <a:lnL>
                      <a:noFill/>
                    </a:lnL>
                    <a:lnR>
                      <a:noFill/>
                    </a:lnR>
                    <a:lnT>
                      <a:noFill/>
                    </a:lnT>
                    <a:lnB>
                      <a:noFill/>
                    </a:lnB>
                    <a:solidFill>
                      <a:srgbClr val="F0F0F0"/>
                    </a:solidFill>
                  </a:tcPr>
                </a:tc>
                <a:extLst>
                  <a:ext uri="{0D108BD9-81ED-4DB2-BD59-A6C34878D82A}">
                    <a16:rowId xmlns:a16="http://schemas.microsoft.com/office/drawing/2014/main" val="10018"/>
                  </a:ext>
                </a:extLst>
              </a:tr>
              <a:tr h="237359">
                <a:tc>
                  <a:txBody>
                    <a:bodyPr/>
                    <a:lstStyle/>
                    <a:p>
                      <a:pPr>
                        <a:lnSpc>
                          <a:spcPct val="115000"/>
                        </a:lnSpc>
                        <a:spcAft>
                          <a:spcPts val="0"/>
                        </a:spcAft>
                      </a:pPr>
                      <a:r>
                        <a:rPr lang="fr-FR" sz="600">
                          <a:latin typeface="Times New Roman"/>
                          <a:ea typeface="Times New Roman"/>
                          <a:cs typeface="Arial"/>
                        </a:rPr>
                        <a:t>CAC/RCP 46-1999</a:t>
                      </a:r>
                      <a:endParaRPr lang="fr-FR" sz="700">
                        <a:latin typeface="Calibri"/>
                        <a:ea typeface="Calibri"/>
                        <a:cs typeface="Arial"/>
                      </a:endParaRPr>
                    </a:p>
                  </a:txBody>
                  <a:tcPr marL="29091" marR="29091" marT="11635" marB="11635" anchor="ctr">
                    <a:lnL>
                      <a:noFill/>
                    </a:lnL>
                    <a:lnR>
                      <a:noFill/>
                    </a:lnR>
                    <a:lnT>
                      <a:noFill/>
                    </a:lnT>
                    <a:lnB>
                      <a:noFill/>
                    </a:lnB>
                    <a:solidFill>
                      <a:srgbClr val="EFF2FA"/>
                    </a:solidFill>
                  </a:tcPr>
                </a:tc>
                <a:tc>
                  <a:txBody>
                    <a:bodyPr/>
                    <a:lstStyle/>
                    <a:p>
                      <a:pPr>
                        <a:lnSpc>
                          <a:spcPct val="115000"/>
                        </a:lnSpc>
                        <a:spcAft>
                          <a:spcPts val="0"/>
                        </a:spcAft>
                      </a:pPr>
                      <a:r>
                        <a:rPr lang="fr-FR" sz="600">
                          <a:latin typeface="Times New Roman"/>
                          <a:ea typeface="Times New Roman"/>
                          <a:cs typeface="Arial"/>
                        </a:rPr>
                        <a:t>Code d’usages en matière d’hygiène pour les aliments réfrigérés conditionnés de durée de conservation prolongée</a:t>
                      </a:r>
                      <a:endParaRPr lang="fr-FR" sz="700">
                        <a:latin typeface="Calibri"/>
                        <a:ea typeface="Calibri"/>
                        <a:cs typeface="Arial"/>
                      </a:endParaRPr>
                    </a:p>
                  </a:txBody>
                  <a:tcPr marL="29091" marR="29091" marT="11635" marB="11635" anchor="ctr">
                    <a:lnL>
                      <a:noFill/>
                    </a:lnL>
                    <a:lnR>
                      <a:noFill/>
                    </a:lnR>
                    <a:lnT>
                      <a:noFill/>
                    </a:lnT>
                    <a:lnB>
                      <a:noFill/>
                    </a:lnB>
                    <a:solidFill>
                      <a:srgbClr val="FFFFFF"/>
                    </a:solidFill>
                  </a:tcPr>
                </a:tc>
                <a:tc>
                  <a:txBody>
                    <a:bodyPr/>
                    <a:lstStyle/>
                    <a:p>
                      <a:pPr>
                        <a:lnSpc>
                          <a:spcPct val="115000"/>
                        </a:lnSpc>
                        <a:spcAft>
                          <a:spcPts val="0"/>
                        </a:spcAft>
                      </a:pPr>
                      <a:r>
                        <a:rPr lang="fr-FR" sz="600">
                          <a:latin typeface="Times New Roman"/>
                          <a:ea typeface="Times New Roman"/>
                          <a:cs typeface="Arial"/>
                        </a:rPr>
                        <a:t>CCFH</a:t>
                      </a:r>
                      <a:endParaRPr lang="fr-FR" sz="700">
                        <a:latin typeface="Calibri"/>
                        <a:ea typeface="Calibri"/>
                        <a:cs typeface="Arial"/>
                      </a:endParaRPr>
                    </a:p>
                  </a:txBody>
                  <a:tcPr marL="29091" marR="29091" marT="11635" marB="11635" anchor="ctr">
                    <a:lnL>
                      <a:noFill/>
                    </a:lnL>
                    <a:lnR>
                      <a:noFill/>
                    </a:lnR>
                    <a:lnT>
                      <a:noFill/>
                    </a:lnT>
                    <a:lnB>
                      <a:noFill/>
                    </a:lnB>
                    <a:solidFill>
                      <a:srgbClr val="FFFFFF"/>
                    </a:solidFill>
                  </a:tcPr>
                </a:tc>
                <a:tc>
                  <a:txBody>
                    <a:bodyPr/>
                    <a:lstStyle/>
                    <a:p>
                      <a:pPr algn="ctr">
                        <a:lnSpc>
                          <a:spcPct val="115000"/>
                        </a:lnSpc>
                        <a:spcAft>
                          <a:spcPts val="0"/>
                        </a:spcAft>
                      </a:pPr>
                      <a:r>
                        <a:rPr lang="fr-FR" sz="600">
                          <a:latin typeface="Times New Roman"/>
                          <a:ea typeface="Times New Roman"/>
                          <a:cs typeface="Arial"/>
                        </a:rPr>
                        <a:t>1999</a:t>
                      </a:r>
                      <a:endParaRPr lang="fr-FR" sz="700">
                        <a:latin typeface="Calibri"/>
                        <a:ea typeface="Calibri"/>
                        <a:cs typeface="Arial"/>
                      </a:endParaRPr>
                    </a:p>
                  </a:txBody>
                  <a:tcPr marL="29091" marR="29091" marT="11635" marB="11635" anchor="ctr">
                    <a:lnL>
                      <a:noFill/>
                    </a:lnL>
                    <a:lnR>
                      <a:noFill/>
                    </a:lnR>
                    <a:lnT>
                      <a:noFill/>
                    </a:lnT>
                    <a:lnB>
                      <a:noFill/>
                    </a:lnB>
                    <a:solidFill>
                      <a:srgbClr val="FFFFFF"/>
                    </a:solidFill>
                  </a:tcPr>
                </a:tc>
                <a:extLst>
                  <a:ext uri="{0D108BD9-81ED-4DB2-BD59-A6C34878D82A}">
                    <a16:rowId xmlns:a16="http://schemas.microsoft.com/office/drawing/2014/main" val="10019"/>
                  </a:ext>
                </a:extLst>
              </a:tr>
              <a:tr h="237359">
                <a:tc>
                  <a:txBody>
                    <a:bodyPr/>
                    <a:lstStyle/>
                    <a:p>
                      <a:pPr>
                        <a:lnSpc>
                          <a:spcPct val="115000"/>
                        </a:lnSpc>
                        <a:spcAft>
                          <a:spcPts val="0"/>
                        </a:spcAft>
                      </a:pPr>
                      <a:r>
                        <a:rPr lang="fr-FR" sz="600">
                          <a:latin typeface="Times New Roman"/>
                          <a:ea typeface="Times New Roman"/>
                          <a:cs typeface="Arial"/>
                        </a:rPr>
                        <a:t>CAC/RCP 47-2001</a:t>
                      </a:r>
                      <a:endParaRPr lang="fr-FR" sz="700">
                        <a:latin typeface="Calibri"/>
                        <a:ea typeface="Calibri"/>
                        <a:cs typeface="Arial"/>
                      </a:endParaRPr>
                    </a:p>
                  </a:txBody>
                  <a:tcPr marL="29091" marR="29091" marT="11635" marB="11635" anchor="ctr">
                    <a:lnL>
                      <a:noFill/>
                    </a:lnL>
                    <a:lnR>
                      <a:noFill/>
                    </a:lnR>
                    <a:lnT>
                      <a:noFill/>
                    </a:lnT>
                    <a:lnB>
                      <a:noFill/>
                    </a:lnB>
                    <a:solidFill>
                      <a:srgbClr val="B8D2F9"/>
                    </a:solidFill>
                  </a:tcPr>
                </a:tc>
                <a:tc>
                  <a:txBody>
                    <a:bodyPr/>
                    <a:lstStyle/>
                    <a:p>
                      <a:pPr>
                        <a:lnSpc>
                          <a:spcPct val="115000"/>
                        </a:lnSpc>
                        <a:spcAft>
                          <a:spcPts val="0"/>
                        </a:spcAft>
                      </a:pPr>
                      <a:r>
                        <a:rPr lang="fr-FR" sz="600">
                          <a:latin typeface="Times New Roman"/>
                          <a:ea typeface="Times New Roman"/>
                          <a:cs typeface="Arial"/>
                        </a:rPr>
                        <a:t>Code d'usages en matière d'hygiène pour le transport des produits alimentaires en vrac et des produits alimentaires semi-emballés</a:t>
                      </a:r>
                      <a:endParaRPr lang="fr-FR" sz="700">
                        <a:latin typeface="Calibri"/>
                        <a:ea typeface="Calibri"/>
                        <a:cs typeface="Arial"/>
                      </a:endParaRPr>
                    </a:p>
                  </a:txBody>
                  <a:tcPr marL="29091" marR="29091" marT="11635" marB="11635" anchor="ctr">
                    <a:lnL>
                      <a:noFill/>
                    </a:lnL>
                    <a:lnR>
                      <a:noFill/>
                    </a:lnR>
                    <a:lnT>
                      <a:noFill/>
                    </a:lnT>
                    <a:lnB>
                      <a:noFill/>
                    </a:lnB>
                    <a:solidFill>
                      <a:srgbClr val="F0F0F0"/>
                    </a:solidFill>
                  </a:tcPr>
                </a:tc>
                <a:tc>
                  <a:txBody>
                    <a:bodyPr/>
                    <a:lstStyle/>
                    <a:p>
                      <a:pPr>
                        <a:lnSpc>
                          <a:spcPct val="115000"/>
                        </a:lnSpc>
                        <a:spcAft>
                          <a:spcPts val="0"/>
                        </a:spcAft>
                      </a:pPr>
                      <a:r>
                        <a:rPr lang="fr-FR" sz="600">
                          <a:latin typeface="Times New Roman"/>
                          <a:ea typeface="Times New Roman"/>
                          <a:cs typeface="Arial"/>
                        </a:rPr>
                        <a:t>CCFH</a:t>
                      </a:r>
                      <a:endParaRPr lang="fr-FR" sz="700">
                        <a:latin typeface="Calibri"/>
                        <a:ea typeface="Calibri"/>
                        <a:cs typeface="Arial"/>
                      </a:endParaRPr>
                    </a:p>
                  </a:txBody>
                  <a:tcPr marL="29091" marR="29091" marT="11635" marB="11635" anchor="ctr">
                    <a:lnL>
                      <a:noFill/>
                    </a:lnL>
                    <a:lnR>
                      <a:noFill/>
                    </a:lnR>
                    <a:lnT>
                      <a:noFill/>
                    </a:lnT>
                    <a:lnB>
                      <a:noFill/>
                    </a:lnB>
                    <a:solidFill>
                      <a:srgbClr val="F0F0F0"/>
                    </a:solidFill>
                  </a:tcPr>
                </a:tc>
                <a:tc>
                  <a:txBody>
                    <a:bodyPr/>
                    <a:lstStyle/>
                    <a:p>
                      <a:pPr algn="ctr">
                        <a:lnSpc>
                          <a:spcPct val="115000"/>
                        </a:lnSpc>
                        <a:spcAft>
                          <a:spcPts val="0"/>
                        </a:spcAft>
                      </a:pPr>
                      <a:r>
                        <a:rPr lang="fr-FR" sz="600">
                          <a:latin typeface="Times New Roman"/>
                          <a:ea typeface="Times New Roman"/>
                          <a:cs typeface="Arial"/>
                        </a:rPr>
                        <a:t>2001</a:t>
                      </a:r>
                      <a:endParaRPr lang="fr-FR" sz="700">
                        <a:latin typeface="Calibri"/>
                        <a:ea typeface="Calibri"/>
                        <a:cs typeface="Arial"/>
                      </a:endParaRPr>
                    </a:p>
                  </a:txBody>
                  <a:tcPr marL="29091" marR="29091" marT="11635" marB="11635" anchor="ctr">
                    <a:lnL>
                      <a:noFill/>
                    </a:lnL>
                    <a:lnR>
                      <a:noFill/>
                    </a:lnR>
                    <a:lnT>
                      <a:noFill/>
                    </a:lnT>
                    <a:lnB>
                      <a:noFill/>
                    </a:lnB>
                    <a:solidFill>
                      <a:srgbClr val="F0F0F0"/>
                    </a:solidFill>
                  </a:tcPr>
                </a:tc>
                <a:extLst>
                  <a:ext uri="{0D108BD9-81ED-4DB2-BD59-A6C34878D82A}">
                    <a16:rowId xmlns:a16="http://schemas.microsoft.com/office/drawing/2014/main" val="10020"/>
                  </a:ext>
                </a:extLst>
              </a:tr>
              <a:tr h="237359">
                <a:tc>
                  <a:txBody>
                    <a:bodyPr/>
                    <a:lstStyle/>
                    <a:p>
                      <a:pPr>
                        <a:lnSpc>
                          <a:spcPct val="115000"/>
                        </a:lnSpc>
                        <a:spcAft>
                          <a:spcPts val="0"/>
                        </a:spcAft>
                      </a:pPr>
                      <a:r>
                        <a:rPr lang="fr-FR" sz="600">
                          <a:latin typeface="Times New Roman"/>
                          <a:ea typeface="Times New Roman"/>
                          <a:cs typeface="Arial"/>
                        </a:rPr>
                        <a:t>CAC/RCP 48-2001</a:t>
                      </a:r>
                      <a:endParaRPr lang="fr-FR" sz="700">
                        <a:latin typeface="Calibri"/>
                        <a:ea typeface="Calibri"/>
                        <a:cs typeface="Arial"/>
                      </a:endParaRPr>
                    </a:p>
                  </a:txBody>
                  <a:tcPr marL="29091" marR="29091" marT="11635" marB="11635" anchor="ctr">
                    <a:lnL>
                      <a:noFill/>
                    </a:lnL>
                    <a:lnR>
                      <a:noFill/>
                    </a:lnR>
                    <a:lnT>
                      <a:noFill/>
                    </a:lnT>
                    <a:lnB>
                      <a:noFill/>
                    </a:lnB>
                    <a:solidFill>
                      <a:srgbClr val="EFF2FA"/>
                    </a:solidFill>
                  </a:tcPr>
                </a:tc>
                <a:tc>
                  <a:txBody>
                    <a:bodyPr/>
                    <a:lstStyle/>
                    <a:p>
                      <a:pPr>
                        <a:lnSpc>
                          <a:spcPct val="115000"/>
                        </a:lnSpc>
                        <a:spcAft>
                          <a:spcPts val="0"/>
                        </a:spcAft>
                      </a:pPr>
                      <a:r>
                        <a:rPr lang="fr-FR" sz="600">
                          <a:latin typeface="Times New Roman"/>
                          <a:ea typeface="Times New Roman"/>
                          <a:cs typeface="Arial"/>
                        </a:rPr>
                        <a:t>Code d'usages en matière d'hygiène pour les eaux potables en bouteille/conditionnée (autres que les eaux minérale naturelles)</a:t>
                      </a:r>
                      <a:endParaRPr lang="fr-FR" sz="700">
                        <a:latin typeface="Calibri"/>
                        <a:ea typeface="Calibri"/>
                        <a:cs typeface="Arial"/>
                      </a:endParaRPr>
                    </a:p>
                  </a:txBody>
                  <a:tcPr marL="29091" marR="29091" marT="11635" marB="11635" anchor="ctr">
                    <a:lnL>
                      <a:noFill/>
                    </a:lnL>
                    <a:lnR>
                      <a:noFill/>
                    </a:lnR>
                    <a:lnT>
                      <a:noFill/>
                    </a:lnT>
                    <a:lnB>
                      <a:noFill/>
                    </a:lnB>
                    <a:solidFill>
                      <a:srgbClr val="FFFFFF"/>
                    </a:solidFill>
                  </a:tcPr>
                </a:tc>
                <a:tc>
                  <a:txBody>
                    <a:bodyPr/>
                    <a:lstStyle/>
                    <a:p>
                      <a:pPr>
                        <a:lnSpc>
                          <a:spcPct val="115000"/>
                        </a:lnSpc>
                        <a:spcAft>
                          <a:spcPts val="0"/>
                        </a:spcAft>
                      </a:pPr>
                      <a:r>
                        <a:rPr lang="fr-FR" sz="600">
                          <a:latin typeface="Times New Roman"/>
                          <a:ea typeface="Times New Roman"/>
                          <a:cs typeface="Arial"/>
                        </a:rPr>
                        <a:t>CCFH</a:t>
                      </a:r>
                      <a:endParaRPr lang="fr-FR" sz="700">
                        <a:latin typeface="Calibri"/>
                        <a:ea typeface="Calibri"/>
                        <a:cs typeface="Arial"/>
                      </a:endParaRPr>
                    </a:p>
                  </a:txBody>
                  <a:tcPr marL="29091" marR="29091" marT="11635" marB="11635" anchor="ctr">
                    <a:lnL>
                      <a:noFill/>
                    </a:lnL>
                    <a:lnR>
                      <a:noFill/>
                    </a:lnR>
                    <a:lnT>
                      <a:noFill/>
                    </a:lnT>
                    <a:lnB>
                      <a:noFill/>
                    </a:lnB>
                    <a:solidFill>
                      <a:srgbClr val="FFFFFF"/>
                    </a:solidFill>
                  </a:tcPr>
                </a:tc>
                <a:tc>
                  <a:txBody>
                    <a:bodyPr/>
                    <a:lstStyle/>
                    <a:p>
                      <a:pPr algn="ctr">
                        <a:lnSpc>
                          <a:spcPct val="115000"/>
                        </a:lnSpc>
                        <a:spcAft>
                          <a:spcPts val="0"/>
                        </a:spcAft>
                      </a:pPr>
                      <a:r>
                        <a:rPr lang="fr-FR" sz="600">
                          <a:latin typeface="Times New Roman"/>
                          <a:ea typeface="Times New Roman"/>
                          <a:cs typeface="Arial"/>
                        </a:rPr>
                        <a:t>2001</a:t>
                      </a:r>
                      <a:endParaRPr lang="fr-FR" sz="700">
                        <a:latin typeface="Calibri"/>
                        <a:ea typeface="Calibri"/>
                        <a:cs typeface="Arial"/>
                      </a:endParaRPr>
                    </a:p>
                  </a:txBody>
                  <a:tcPr marL="29091" marR="29091" marT="11635" marB="11635" anchor="ctr">
                    <a:lnL>
                      <a:noFill/>
                    </a:lnL>
                    <a:lnR>
                      <a:noFill/>
                    </a:lnR>
                    <a:lnT>
                      <a:noFill/>
                    </a:lnT>
                    <a:lnB>
                      <a:noFill/>
                    </a:lnB>
                    <a:solidFill>
                      <a:srgbClr val="FFFFFF"/>
                    </a:solidFill>
                  </a:tcPr>
                </a:tc>
                <a:extLst>
                  <a:ext uri="{0D108BD9-81ED-4DB2-BD59-A6C34878D82A}">
                    <a16:rowId xmlns:a16="http://schemas.microsoft.com/office/drawing/2014/main" val="10021"/>
                  </a:ext>
                </a:extLst>
              </a:tr>
              <a:tr h="130314">
                <a:tc>
                  <a:txBody>
                    <a:bodyPr/>
                    <a:lstStyle/>
                    <a:p>
                      <a:pPr>
                        <a:lnSpc>
                          <a:spcPct val="115000"/>
                        </a:lnSpc>
                        <a:spcAft>
                          <a:spcPts val="0"/>
                        </a:spcAft>
                      </a:pPr>
                      <a:r>
                        <a:rPr lang="fr-FR" sz="600">
                          <a:latin typeface="Times New Roman"/>
                          <a:ea typeface="Times New Roman"/>
                          <a:cs typeface="Arial"/>
                        </a:rPr>
                        <a:t>CAC/RCP 53-2003</a:t>
                      </a:r>
                      <a:endParaRPr lang="fr-FR" sz="700">
                        <a:latin typeface="Calibri"/>
                        <a:ea typeface="Calibri"/>
                        <a:cs typeface="Arial"/>
                      </a:endParaRPr>
                    </a:p>
                  </a:txBody>
                  <a:tcPr marL="29091" marR="29091" marT="11635" marB="11635" anchor="ctr">
                    <a:lnL>
                      <a:noFill/>
                    </a:lnL>
                    <a:lnR>
                      <a:noFill/>
                    </a:lnR>
                    <a:lnT>
                      <a:noFill/>
                    </a:lnT>
                    <a:lnB>
                      <a:noFill/>
                    </a:lnB>
                    <a:solidFill>
                      <a:srgbClr val="B8D2F9"/>
                    </a:solidFill>
                  </a:tcPr>
                </a:tc>
                <a:tc>
                  <a:txBody>
                    <a:bodyPr/>
                    <a:lstStyle/>
                    <a:p>
                      <a:pPr>
                        <a:lnSpc>
                          <a:spcPct val="115000"/>
                        </a:lnSpc>
                        <a:spcAft>
                          <a:spcPts val="0"/>
                        </a:spcAft>
                      </a:pPr>
                      <a:r>
                        <a:rPr lang="fr-FR" sz="600">
                          <a:latin typeface="Times New Roman"/>
                          <a:ea typeface="Times New Roman"/>
                          <a:cs typeface="Arial"/>
                        </a:rPr>
                        <a:t>Code d’usages en matière d'hygiène pour les fruits et légumes frais</a:t>
                      </a:r>
                      <a:endParaRPr lang="fr-FR" sz="700">
                        <a:latin typeface="Calibri"/>
                        <a:ea typeface="Calibri"/>
                        <a:cs typeface="Arial"/>
                      </a:endParaRPr>
                    </a:p>
                  </a:txBody>
                  <a:tcPr marL="29091" marR="29091" marT="11635" marB="11635" anchor="ctr">
                    <a:lnL>
                      <a:noFill/>
                    </a:lnL>
                    <a:lnR>
                      <a:noFill/>
                    </a:lnR>
                    <a:lnT>
                      <a:noFill/>
                    </a:lnT>
                    <a:lnB>
                      <a:noFill/>
                    </a:lnB>
                    <a:solidFill>
                      <a:srgbClr val="F0F0F0"/>
                    </a:solidFill>
                  </a:tcPr>
                </a:tc>
                <a:tc>
                  <a:txBody>
                    <a:bodyPr/>
                    <a:lstStyle/>
                    <a:p>
                      <a:pPr>
                        <a:lnSpc>
                          <a:spcPct val="115000"/>
                        </a:lnSpc>
                        <a:spcAft>
                          <a:spcPts val="0"/>
                        </a:spcAft>
                      </a:pPr>
                      <a:r>
                        <a:rPr lang="fr-FR" sz="600">
                          <a:latin typeface="Times New Roman"/>
                          <a:ea typeface="Times New Roman"/>
                          <a:cs typeface="Arial"/>
                        </a:rPr>
                        <a:t>CCFH</a:t>
                      </a:r>
                      <a:endParaRPr lang="fr-FR" sz="700">
                        <a:latin typeface="Calibri"/>
                        <a:ea typeface="Calibri"/>
                        <a:cs typeface="Arial"/>
                      </a:endParaRPr>
                    </a:p>
                  </a:txBody>
                  <a:tcPr marL="29091" marR="29091" marT="11635" marB="11635" anchor="ctr">
                    <a:lnL>
                      <a:noFill/>
                    </a:lnL>
                    <a:lnR>
                      <a:noFill/>
                    </a:lnR>
                    <a:lnT>
                      <a:noFill/>
                    </a:lnT>
                    <a:lnB>
                      <a:noFill/>
                    </a:lnB>
                    <a:solidFill>
                      <a:srgbClr val="F0F0F0"/>
                    </a:solidFill>
                  </a:tcPr>
                </a:tc>
                <a:tc>
                  <a:txBody>
                    <a:bodyPr/>
                    <a:lstStyle/>
                    <a:p>
                      <a:pPr algn="ctr">
                        <a:lnSpc>
                          <a:spcPct val="115000"/>
                        </a:lnSpc>
                        <a:spcAft>
                          <a:spcPts val="0"/>
                        </a:spcAft>
                      </a:pPr>
                      <a:r>
                        <a:rPr lang="fr-FR" sz="600">
                          <a:latin typeface="Times New Roman"/>
                          <a:ea typeface="Times New Roman"/>
                          <a:cs typeface="Arial"/>
                        </a:rPr>
                        <a:t>2017</a:t>
                      </a:r>
                      <a:endParaRPr lang="fr-FR" sz="700">
                        <a:latin typeface="Calibri"/>
                        <a:ea typeface="Calibri"/>
                        <a:cs typeface="Arial"/>
                      </a:endParaRPr>
                    </a:p>
                  </a:txBody>
                  <a:tcPr marL="29091" marR="29091" marT="11635" marB="11635" anchor="ctr">
                    <a:lnL>
                      <a:noFill/>
                    </a:lnL>
                    <a:lnR>
                      <a:noFill/>
                    </a:lnR>
                    <a:lnT>
                      <a:noFill/>
                    </a:lnT>
                    <a:lnB>
                      <a:noFill/>
                    </a:lnB>
                    <a:solidFill>
                      <a:srgbClr val="F0F0F0"/>
                    </a:solidFill>
                  </a:tcPr>
                </a:tc>
                <a:extLst>
                  <a:ext uri="{0D108BD9-81ED-4DB2-BD59-A6C34878D82A}">
                    <a16:rowId xmlns:a16="http://schemas.microsoft.com/office/drawing/2014/main" val="10022"/>
                  </a:ext>
                </a:extLst>
              </a:tr>
              <a:tr h="130314">
                <a:tc>
                  <a:txBody>
                    <a:bodyPr/>
                    <a:lstStyle/>
                    <a:p>
                      <a:pPr>
                        <a:lnSpc>
                          <a:spcPct val="115000"/>
                        </a:lnSpc>
                        <a:spcAft>
                          <a:spcPts val="0"/>
                        </a:spcAft>
                      </a:pPr>
                      <a:r>
                        <a:rPr lang="fr-FR" sz="600">
                          <a:latin typeface="Times New Roman"/>
                          <a:ea typeface="Times New Roman"/>
                          <a:cs typeface="Arial"/>
                        </a:rPr>
                        <a:t>CAC/RCP 57-2004</a:t>
                      </a:r>
                      <a:endParaRPr lang="fr-FR" sz="700">
                        <a:latin typeface="Calibri"/>
                        <a:ea typeface="Calibri"/>
                        <a:cs typeface="Arial"/>
                      </a:endParaRPr>
                    </a:p>
                  </a:txBody>
                  <a:tcPr marL="29091" marR="29091" marT="11635" marB="11635" anchor="ctr">
                    <a:lnL>
                      <a:noFill/>
                    </a:lnL>
                    <a:lnR>
                      <a:noFill/>
                    </a:lnR>
                    <a:lnT>
                      <a:noFill/>
                    </a:lnT>
                    <a:lnB>
                      <a:noFill/>
                    </a:lnB>
                    <a:solidFill>
                      <a:srgbClr val="EFF2FA"/>
                    </a:solidFill>
                  </a:tcPr>
                </a:tc>
                <a:tc>
                  <a:txBody>
                    <a:bodyPr/>
                    <a:lstStyle/>
                    <a:p>
                      <a:pPr>
                        <a:lnSpc>
                          <a:spcPct val="115000"/>
                        </a:lnSpc>
                        <a:spcAft>
                          <a:spcPts val="0"/>
                        </a:spcAft>
                      </a:pPr>
                      <a:r>
                        <a:rPr lang="fr-FR" sz="600">
                          <a:latin typeface="Times New Roman"/>
                          <a:ea typeface="Times New Roman"/>
                          <a:cs typeface="Arial"/>
                        </a:rPr>
                        <a:t>Code d'usages en matière d'hygiène pour le lait et les produits laitiers</a:t>
                      </a:r>
                      <a:endParaRPr lang="fr-FR" sz="700">
                        <a:latin typeface="Calibri"/>
                        <a:ea typeface="Calibri"/>
                        <a:cs typeface="Arial"/>
                      </a:endParaRPr>
                    </a:p>
                  </a:txBody>
                  <a:tcPr marL="29091" marR="29091" marT="11635" marB="11635" anchor="ctr">
                    <a:lnL>
                      <a:noFill/>
                    </a:lnL>
                    <a:lnR>
                      <a:noFill/>
                    </a:lnR>
                    <a:lnT>
                      <a:noFill/>
                    </a:lnT>
                    <a:lnB>
                      <a:noFill/>
                    </a:lnB>
                    <a:solidFill>
                      <a:srgbClr val="FFFFFF"/>
                    </a:solidFill>
                  </a:tcPr>
                </a:tc>
                <a:tc>
                  <a:txBody>
                    <a:bodyPr/>
                    <a:lstStyle/>
                    <a:p>
                      <a:pPr>
                        <a:lnSpc>
                          <a:spcPct val="115000"/>
                        </a:lnSpc>
                        <a:spcAft>
                          <a:spcPts val="0"/>
                        </a:spcAft>
                      </a:pPr>
                      <a:r>
                        <a:rPr lang="fr-FR" sz="600">
                          <a:latin typeface="Times New Roman"/>
                          <a:ea typeface="Times New Roman"/>
                          <a:cs typeface="Arial"/>
                        </a:rPr>
                        <a:t>CCFH</a:t>
                      </a:r>
                      <a:endParaRPr lang="fr-FR" sz="700">
                        <a:latin typeface="Calibri"/>
                        <a:ea typeface="Calibri"/>
                        <a:cs typeface="Arial"/>
                      </a:endParaRPr>
                    </a:p>
                  </a:txBody>
                  <a:tcPr marL="29091" marR="29091" marT="11635" marB="11635" anchor="ctr">
                    <a:lnL>
                      <a:noFill/>
                    </a:lnL>
                    <a:lnR>
                      <a:noFill/>
                    </a:lnR>
                    <a:lnT>
                      <a:noFill/>
                    </a:lnT>
                    <a:lnB>
                      <a:noFill/>
                    </a:lnB>
                    <a:solidFill>
                      <a:srgbClr val="FFFFFF"/>
                    </a:solidFill>
                  </a:tcPr>
                </a:tc>
                <a:tc>
                  <a:txBody>
                    <a:bodyPr/>
                    <a:lstStyle/>
                    <a:p>
                      <a:pPr algn="ctr">
                        <a:lnSpc>
                          <a:spcPct val="115000"/>
                        </a:lnSpc>
                        <a:spcAft>
                          <a:spcPts val="0"/>
                        </a:spcAft>
                      </a:pPr>
                      <a:r>
                        <a:rPr lang="fr-FR" sz="600">
                          <a:latin typeface="Times New Roman"/>
                          <a:ea typeface="Times New Roman"/>
                          <a:cs typeface="Arial"/>
                        </a:rPr>
                        <a:t>2009</a:t>
                      </a:r>
                      <a:endParaRPr lang="fr-FR" sz="700">
                        <a:latin typeface="Calibri"/>
                        <a:ea typeface="Calibri"/>
                        <a:cs typeface="Arial"/>
                      </a:endParaRPr>
                    </a:p>
                  </a:txBody>
                  <a:tcPr marL="29091" marR="29091" marT="11635" marB="11635" anchor="ctr">
                    <a:lnL>
                      <a:noFill/>
                    </a:lnL>
                    <a:lnR>
                      <a:noFill/>
                    </a:lnR>
                    <a:lnT>
                      <a:noFill/>
                    </a:lnT>
                    <a:lnB>
                      <a:noFill/>
                    </a:lnB>
                    <a:solidFill>
                      <a:srgbClr val="FFFFFF"/>
                    </a:solidFill>
                  </a:tcPr>
                </a:tc>
                <a:extLst>
                  <a:ext uri="{0D108BD9-81ED-4DB2-BD59-A6C34878D82A}">
                    <a16:rowId xmlns:a16="http://schemas.microsoft.com/office/drawing/2014/main" val="10023"/>
                  </a:ext>
                </a:extLst>
              </a:tr>
              <a:tr h="130314">
                <a:tc>
                  <a:txBody>
                    <a:bodyPr/>
                    <a:lstStyle/>
                    <a:p>
                      <a:pPr>
                        <a:lnSpc>
                          <a:spcPct val="115000"/>
                        </a:lnSpc>
                        <a:spcAft>
                          <a:spcPts val="0"/>
                        </a:spcAft>
                      </a:pPr>
                      <a:r>
                        <a:rPr lang="fr-FR" sz="600">
                          <a:latin typeface="Times New Roman"/>
                          <a:ea typeface="Times New Roman"/>
                          <a:cs typeface="Arial"/>
                        </a:rPr>
                        <a:t>CAC/RCP 58-2005</a:t>
                      </a:r>
                      <a:endParaRPr lang="fr-FR" sz="700">
                        <a:latin typeface="Calibri"/>
                        <a:ea typeface="Calibri"/>
                        <a:cs typeface="Arial"/>
                      </a:endParaRPr>
                    </a:p>
                  </a:txBody>
                  <a:tcPr marL="29091" marR="29091" marT="11635" marB="11635" anchor="ctr">
                    <a:lnL>
                      <a:noFill/>
                    </a:lnL>
                    <a:lnR>
                      <a:noFill/>
                    </a:lnR>
                    <a:lnT>
                      <a:noFill/>
                    </a:lnT>
                    <a:lnB>
                      <a:noFill/>
                    </a:lnB>
                    <a:solidFill>
                      <a:srgbClr val="B8D2F9"/>
                    </a:solidFill>
                  </a:tcPr>
                </a:tc>
                <a:tc>
                  <a:txBody>
                    <a:bodyPr/>
                    <a:lstStyle/>
                    <a:p>
                      <a:pPr>
                        <a:lnSpc>
                          <a:spcPct val="115000"/>
                        </a:lnSpc>
                        <a:spcAft>
                          <a:spcPts val="0"/>
                        </a:spcAft>
                      </a:pPr>
                      <a:r>
                        <a:rPr lang="fr-FR" sz="600">
                          <a:latin typeface="Times New Roman"/>
                          <a:ea typeface="Times New Roman"/>
                          <a:cs typeface="Arial"/>
                        </a:rPr>
                        <a:t>Code d'usages en matière d’hygiène pour la viande</a:t>
                      </a:r>
                      <a:endParaRPr lang="fr-FR" sz="700">
                        <a:latin typeface="Calibri"/>
                        <a:ea typeface="Calibri"/>
                        <a:cs typeface="Arial"/>
                      </a:endParaRPr>
                    </a:p>
                  </a:txBody>
                  <a:tcPr marL="29091" marR="29091" marT="11635" marB="11635" anchor="ctr">
                    <a:lnL>
                      <a:noFill/>
                    </a:lnL>
                    <a:lnR>
                      <a:noFill/>
                    </a:lnR>
                    <a:lnT>
                      <a:noFill/>
                    </a:lnT>
                    <a:lnB>
                      <a:noFill/>
                    </a:lnB>
                    <a:solidFill>
                      <a:srgbClr val="F0F0F0"/>
                    </a:solidFill>
                  </a:tcPr>
                </a:tc>
                <a:tc>
                  <a:txBody>
                    <a:bodyPr/>
                    <a:lstStyle/>
                    <a:p>
                      <a:pPr>
                        <a:lnSpc>
                          <a:spcPct val="115000"/>
                        </a:lnSpc>
                        <a:spcAft>
                          <a:spcPts val="0"/>
                        </a:spcAft>
                      </a:pPr>
                      <a:r>
                        <a:rPr lang="fr-FR" sz="600">
                          <a:latin typeface="Times New Roman"/>
                          <a:ea typeface="Times New Roman"/>
                          <a:cs typeface="Arial"/>
                        </a:rPr>
                        <a:t>CCMPH</a:t>
                      </a:r>
                      <a:endParaRPr lang="fr-FR" sz="700">
                        <a:latin typeface="Calibri"/>
                        <a:ea typeface="Calibri"/>
                        <a:cs typeface="Arial"/>
                      </a:endParaRPr>
                    </a:p>
                  </a:txBody>
                  <a:tcPr marL="29091" marR="29091" marT="11635" marB="11635" anchor="ctr">
                    <a:lnL>
                      <a:noFill/>
                    </a:lnL>
                    <a:lnR>
                      <a:noFill/>
                    </a:lnR>
                    <a:lnT>
                      <a:noFill/>
                    </a:lnT>
                    <a:lnB>
                      <a:noFill/>
                    </a:lnB>
                    <a:solidFill>
                      <a:srgbClr val="F0F0F0"/>
                    </a:solidFill>
                  </a:tcPr>
                </a:tc>
                <a:tc>
                  <a:txBody>
                    <a:bodyPr/>
                    <a:lstStyle/>
                    <a:p>
                      <a:pPr algn="ctr">
                        <a:lnSpc>
                          <a:spcPct val="115000"/>
                        </a:lnSpc>
                        <a:spcAft>
                          <a:spcPts val="0"/>
                        </a:spcAft>
                      </a:pPr>
                      <a:r>
                        <a:rPr lang="fr-FR" sz="600">
                          <a:latin typeface="Times New Roman"/>
                          <a:ea typeface="Times New Roman"/>
                          <a:cs typeface="Arial"/>
                        </a:rPr>
                        <a:t>2005</a:t>
                      </a:r>
                      <a:endParaRPr lang="fr-FR" sz="700">
                        <a:latin typeface="Calibri"/>
                        <a:ea typeface="Calibri"/>
                        <a:cs typeface="Arial"/>
                      </a:endParaRPr>
                    </a:p>
                  </a:txBody>
                  <a:tcPr marL="29091" marR="29091" marT="11635" marB="11635" anchor="ctr">
                    <a:lnL>
                      <a:noFill/>
                    </a:lnL>
                    <a:lnR>
                      <a:noFill/>
                    </a:lnR>
                    <a:lnT>
                      <a:noFill/>
                    </a:lnT>
                    <a:lnB>
                      <a:noFill/>
                    </a:lnB>
                    <a:solidFill>
                      <a:srgbClr val="F0F0F0"/>
                    </a:solidFill>
                  </a:tcPr>
                </a:tc>
                <a:extLst>
                  <a:ext uri="{0D108BD9-81ED-4DB2-BD59-A6C34878D82A}">
                    <a16:rowId xmlns:a16="http://schemas.microsoft.com/office/drawing/2014/main" val="10024"/>
                  </a:ext>
                </a:extLst>
              </a:tr>
              <a:tr h="237359">
                <a:tc>
                  <a:txBody>
                    <a:bodyPr/>
                    <a:lstStyle/>
                    <a:p>
                      <a:pPr>
                        <a:lnSpc>
                          <a:spcPct val="115000"/>
                        </a:lnSpc>
                        <a:spcAft>
                          <a:spcPts val="0"/>
                        </a:spcAft>
                      </a:pPr>
                      <a:r>
                        <a:rPr lang="fr-FR" sz="600">
                          <a:latin typeface="Times New Roman"/>
                          <a:ea typeface="Times New Roman"/>
                          <a:cs typeface="Arial"/>
                        </a:rPr>
                        <a:t>CAC/RCP 66-2008</a:t>
                      </a:r>
                      <a:endParaRPr lang="fr-FR" sz="700">
                        <a:latin typeface="Calibri"/>
                        <a:ea typeface="Calibri"/>
                        <a:cs typeface="Arial"/>
                      </a:endParaRPr>
                    </a:p>
                  </a:txBody>
                  <a:tcPr marL="29091" marR="29091" marT="11635" marB="11635" anchor="ctr">
                    <a:lnL>
                      <a:noFill/>
                    </a:lnL>
                    <a:lnR>
                      <a:noFill/>
                    </a:lnR>
                    <a:lnT>
                      <a:noFill/>
                    </a:lnT>
                    <a:lnB>
                      <a:noFill/>
                    </a:lnB>
                    <a:solidFill>
                      <a:srgbClr val="EFF2FA"/>
                    </a:solidFill>
                  </a:tcPr>
                </a:tc>
                <a:tc>
                  <a:txBody>
                    <a:bodyPr/>
                    <a:lstStyle/>
                    <a:p>
                      <a:pPr>
                        <a:lnSpc>
                          <a:spcPct val="115000"/>
                        </a:lnSpc>
                        <a:spcAft>
                          <a:spcPts val="0"/>
                        </a:spcAft>
                      </a:pPr>
                      <a:r>
                        <a:rPr lang="fr-FR" sz="600">
                          <a:latin typeface="Times New Roman"/>
                          <a:ea typeface="Times New Roman"/>
                          <a:cs typeface="Arial"/>
                        </a:rPr>
                        <a:t>Code d’usages en matière d’hygiène pour les préparations en poudre pour nourrissons et jeunes enfants</a:t>
                      </a:r>
                      <a:endParaRPr lang="fr-FR" sz="700">
                        <a:latin typeface="Calibri"/>
                        <a:ea typeface="Calibri"/>
                        <a:cs typeface="Arial"/>
                      </a:endParaRPr>
                    </a:p>
                  </a:txBody>
                  <a:tcPr marL="29091" marR="29091" marT="11635" marB="11635" anchor="ctr">
                    <a:lnL>
                      <a:noFill/>
                    </a:lnL>
                    <a:lnR>
                      <a:noFill/>
                    </a:lnR>
                    <a:lnT>
                      <a:noFill/>
                    </a:lnT>
                    <a:lnB>
                      <a:noFill/>
                    </a:lnB>
                    <a:solidFill>
                      <a:srgbClr val="FFFFFF"/>
                    </a:solidFill>
                  </a:tcPr>
                </a:tc>
                <a:tc>
                  <a:txBody>
                    <a:bodyPr/>
                    <a:lstStyle/>
                    <a:p>
                      <a:pPr>
                        <a:lnSpc>
                          <a:spcPct val="115000"/>
                        </a:lnSpc>
                        <a:spcAft>
                          <a:spcPts val="0"/>
                        </a:spcAft>
                      </a:pPr>
                      <a:r>
                        <a:rPr lang="fr-FR" sz="600">
                          <a:latin typeface="Times New Roman"/>
                          <a:ea typeface="Times New Roman"/>
                          <a:cs typeface="Arial"/>
                        </a:rPr>
                        <a:t>CCFH</a:t>
                      </a:r>
                      <a:endParaRPr lang="fr-FR" sz="700">
                        <a:latin typeface="Calibri"/>
                        <a:ea typeface="Calibri"/>
                        <a:cs typeface="Arial"/>
                      </a:endParaRPr>
                    </a:p>
                  </a:txBody>
                  <a:tcPr marL="29091" marR="29091" marT="11635" marB="11635" anchor="ctr">
                    <a:lnL>
                      <a:noFill/>
                    </a:lnL>
                    <a:lnR>
                      <a:noFill/>
                    </a:lnR>
                    <a:lnT>
                      <a:noFill/>
                    </a:lnT>
                    <a:lnB>
                      <a:noFill/>
                    </a:lnB>
                    <a:solidFill>
                      <a:srgbClr val="FFFFFF"/>
                    </a:solidFill>
                  </a:tcPr>
                </a:tc>
                <a:tc>
                  <a:txBody>
                    <a:bodyPr/>
                    <a:lstStyle/>
                    <a:p>
                      <a:pPr algn="ctr">
                        <a:lnSpc>
                          <a:spcPct val="115000"/>
                        </a:lnSpc>
                        <a:spcAft>
                          <a:spcPts val="0"/>
                        </a:spcAft>
                      </a:pPr>
                      <a:r>
                        <a:rPr lang="fr-FR" sz="600">
                          <a:latin typeface="Times New Roman"/>
                          <a:ea typeface="Times New Roman"/>
                          <a:cs typeface="Arial"/>
                        </a:rPr>
                        <a:t>2009</a:t>
                      </a:r>
                      <a:endParaRPr lang="fr-FR" sz="700">
                        <a:latin typeface="Calibri"/>
                        <a:ea typeface="Calibri"/>
                        <a:cs typeface="Arial"/>
                      </a:endParaRPr>
                    </a:p>
                  </a:txBody>
                  <a:tcPr marL="29091" marR="29091" marT="11635" marB="11635" anchor="ctr">
                    <a:lnL>
                      <a:noFill/>
                    </a:lnL>
                    <a:lnR>
                      <a:noFill/>
                    </a:lnR>
                    <a:lnT>
                      <a:noFill/>
                    </a:lnT>
                    <a:lnB>
                      <a:noFill/>
                    </a:lnB>
                    <a:solidFill>
                      <a:srgbClr val="FFFFFF"/>
                    </a:solidFill>
                  </a:tcPr>
                </a:tc>
                <a:extLst>
                  <a:ext uri="{0D108BD9-81ED-4DB2-BD59-A6C34878D82A}">
                    <a16:rowId xmlns:a16="http://schemas.microsoft.com/office/drawing/2014/main" val="10025"/>
                  </a:ext>
                </a:extLst>
              </a:tr>
              <a:tr h="130314">
                <a:tc>
                  <a:txBody>
                    <a:bodyPr/>
                    <a:lstStyle/>
                    <a:p>
                      <a:pPr>
                        <a:lnSpc>
                          <a:spcPct val="115000"/>
                        </a:lnSpc>
                        <a:spcAft>
                          <a:spcPts val="0"/>
                        </a:spcAft>
                      </a:pPr>
                      <a:r>
                        <a:rPr lang="fr-FR" sz="600">
                          <a:latin typeface="Times New Roman"/>
                          <a:ea typeface="Times New Roman"/>
                          <a:cs typeface="Arial"/>
                        </a:rPr>
                        <a:t>CAC/RCP 75-2015</a:t>
                      </a:r>
                      <a:endParaRPr lang="fr-FR" sz="700">
                        <a:latin typeface="Calibri"/>
                        <a:ea typeface="Calibri"/>
                        <a:cs typeface="Arial"/>
                      </a:endParaRPr>
                    </a:p>
                  </a:txBody>
                  <a:tcPr marL="29091" marR="29091" marT="11635" marB="11635" anchor="ctr">
                    <a:lnL>
                      <a:noFill/>
                    </a:lnL>
                    <a:lnR>
                      <a:noFill/>
                    </a:lnR>
                    <a:lnT>
                      <a:noFill/>
                    </a:lnT>
                    <a:lnB>
                      <a:noFill/>
                    </a:lnB>
                    <a:solidFill>
                      <a:srgbClr val="B8D2F9"/>
                    </a:solidFill>
                  </a:tcPr>
                </a:tc>
                <a:tc>
                  <a:txBody>
                    <a:bodyPr/>
                    <a:lstStyle/>
                    <a:p>
                      <a:pPr>
                        <a:lnSpc>
                          <a:spcPct val="115000"/>
                        </a:lnSpc>
                        <a:spcAft>
                          <a:spcPts val="0"/>
                        </a:spcAft>
                      </a:pPr>
                      <a:r>
                        <a:rPr lang="fr-FR" sz="600">
                          <a:latin typeface="Times New Roman"/>
                          <a:ea typeface="Times New Roman"/>
                          <a:cs typeface="Arial"/>
                        </a:rPr>
                        <a:t>Code d'usages en matière d'hygiène pour les aliments à faible teneur en eau</a:t>
                      </a:r>
                      <a:endParaRPr lang="fr-FR" sz="700">
                        <a:latin typeface="Calibri"/>
                        <a:ea typeface="Calibri"/>
                        <a:cs typeface="Arial"/>
                      </a:endParaRPr>
                    </a:p>
                  </a:txBody>
                  <a:tcPr marL="29091" marR="29091" marT="11635" marB="11635" anchor="ctr">
                    <a:lnL>
                      <a:noFill/>
                    </a:lnL>
                    <a:lnR>
                      <a:noFill/>
                    </a:lnR>
                    <a:lnT>
                      <a:noFill/>
                    </a:lnT>
                    <a:lnB>
                      <a:noFill/>
                    </a:lnB>
                    <a:solidFill>
                      <a:srgbClr val="F0F0F0"/>
                    </a:solidFill>
                  </a:tcPr>
                </a:tc>
                <a:tc>
                  <a:txBody>
                    <a:bodyPr/>
                    <a:lstStyle/>
                    <a:p>
                      <a:pPr>
                        <a:lnSpc>
                          <a:spcPct val="115000"/>
                        </a:lnSpc>
                        <a:spcAft>
                          <a:spcPts val="0"/>
                        </a:spcAft>
                      </a:pPr>
                      <a:r>
                        <a:rPr lang="fr-FR" sz="600">
                          <a:latin typeface="Times New Roman"/>
                          <a:ea typeface="Times New Roman"/>
                          <a:cs typeface="Arial"/>
                        </a:rPr>
                        <a:t>CCFH</a:t>
                      </a:r>
                      <a:endParaRPr lang="fr-FR" sz="700">
                        <a:latin typeface="Calibri"/>
                        <a:ea typeface="Calibri"/>
                        <a:cs typeface="Arial"/>
                      </a:endParaRPr>
                    </a:p>
                  </a:txBody>
                  <a:tcPr marL="29091" marR="29091" marT="11635" marB="11635" anchor="ctr">
                    <a:lnL>
                      <a:noFill/>
                    </a:lnL>
                    <a:lnR>
                      <a:noFill/>
                    </a:lnR>
                    <a:lnT>
                      <a:noFill/>
                    </a:lnT>
                    <a:lnB>
                      <a:noFill/>
                    </a:lnB>
                    <a:solidFill>
                      <a:srgbClr val="F0F0F0"/>
                    </a:solidFill>
                  </a:tcPr>
                </a:tc>
                <a:tc>
                  <a:txBody>
                    <a:bodyPr/>
                    <a:lstStyle/>
                    <a:p>
                      <a:pPr algn="ctr">
                        <a:lnSpc>
                          <a:spcPct val="115000"/>
                        </a:lnSpc>
                        <a:spcAft>
                          <a:spcPts val="0"/>
                        </a:spcAft>
                      </a:pPr>
                      <a:r>
                        <a:rPr lang="fr-FR" sz="600">
                          <a:latin typeface="Times New Roman"/>
                          <a:ea typeface="Times New Roman"/>
                          <a:cs typeface="Arial"/>
                        </a:rPr>
                        <a:t>2016</a:t>
                      </a:r>
                      <a:endParaRPr lang="fr-FR" sz="700">
                        <a:latin typeface="Calibri"/>
                        <a:ea typeface="Calibri"/>
                        <a:cs typeface="Arial"/>
                      </a:endParaRPr>
                    </a:p>
                  </a:txBody>
                  <a:tcPr marL="29091" marR="29091" marT="11635" marB="11635" anchor="ctr">
                    <a:lnL>
                      <a:noFill/>
                    </a:lnL>
                    <a:lnR>
                      <a:noFill/>
                    </a:lnR>
                    <a:lnT>
                      <a:noFill/>
                    </a:lnT>
                    <a:lnB>
                      <a:noFill/>
                    </a:lnB>
                    <a:solidFill>
                      <a:srgbClr val="F0F0F0"/>
                    </a:solidFill>
                  </a:tcPr>
                </a:tc>
                <a:extLst>
                  <a:ext uri="{0D108BD9-81ED-4DB2-BD59-A6C34878D82A}">
                    <a16:rowId xmlns:a16="http://schemas.microsoft.com/office/drawing/2014/main" val="10026"/>
                  </a:ext>
                </a:extLst>
              </a:tr>
              <a:tr h="237359">
                <a:tc>
                  <a:txBody>
                    <a:bodyPr/>
                    <a:lstStyle/>
                    <a:p>
                      <a:pPr>
                        <a:lnSpc>
                          <a:spcPct val="115000"/>
                        </a:lnSpc>
                        <a:spcAft>
                          <a:spcPts val="0"/>
                        </a:spcAft>
                      </a:pPr>
                      <a:r>
                        <a:rPr lang="fr-FR" sz="600">
                          <a:latin typeface="Times New Roman"/>
                          <a:ea typeface="Times New Roman"/>
                          <a:cs typeface="Arial"/>
                        </a:rPr>
                        <a:t>CAC/RCP 76R-2017</a:t>
                      </a:r>
                      <a:endParaRPr lang="fr-FR" sz="700">
                        <a:latin typeface="Calibri"/>
                        <a:ea typeface="Calibri"/>
                        <a:cs typeface="Arial"/>
                      </a:endParaRPr>
                    </a:p>
                  </a:txBody>
                  <a:tcPr marL="29091" marR="29091" marT="11635" marB="11635" anchor="ctr">
                    <a:lnL>
                      <a:noFill/>
                    </a:lnL>
                    <a:lnR>
                      <a:noFill/>
                    </a:lnR>
                    <a:lnT>
                      <a:noFill/>
                    </a:lnT>
                    <a:lnB>
                      <a:noFill/>
                    </a:lnB>
                    <a:solidFill>
                      <a:srgbClr val="EFF2FA"/>
                    </a:solidFill>
                  </a:tcPr>
                </a:tc>
                <a:tc>
                  <a:txBody>
                    <a:bodyPr/>
                    <a:lstStyle/>
                    <a:p>
                      <a:pPr>
                        <a:lnSpc>
                          <a:spcPct val="115000"/>
                        </a:lnSpc>
                        <a:spcAft>
                          <a:spcPts val="0"/>
                        </a:spcAft>
                      </a:pPr>
                      <a:r>
                        <a:rPr lang="fr-FR" sz="600" dirty="0">
                          <a:latin typeface="Times New Roman"/>
                          <a:ea typeface="Times New Roman"/>
                          <a:cs typeface="Arial"/>
                        </a:rPr>
                        <a:t>Code d’usages régional en matière d'hygiène pour les aliments vendus sur la voie publique en Asie</a:t>
                      </a:r>
                      <a:endParaRPr lang="fr-FR" sz="700" dirty="0">
                        <a:latin typeface="Calibri"/>
                        <a:ea typeface="Calibri"/>
                        <a:cs typeface="Arial"/>
                      </a:endParaRPr>
                    </a:p>
                  </a:txBody>
                  <a:tcPr marL="29091" marR="29091" marT="11635" marB="11635" anchor="ctr">
                    <a:lnL>
                      <a:noFill/>
                    </a:lnL>
                    <a:lnR>
                      <a:noFill/>
                    </a:lnR>
                    <a:lnT>
                      <a:noFill/>
                    </a:lnT>
                    <a:lnB>
                      <a:noFill/>
                    </a:lnB>
                    <a:solidFill>
                      <a:srgbClr val="FFFFFF"/>
                    </a:solidFill>
                  </a:tcPr>
                </a:tc>
                <a:tc>
                  <a:txBody>
                    <a:bodyPr/>
                    <a:lstStyle/>
                    <a:p>
                      <a:pPr>
                        <a:lnSpc>
                          <a:spcPct val="115000"/>
                        </a:lnSpc>
                        <a:spcAft>
                          <a:spcPts val="0"/>
                        </a:spcAft>
                      </a:pPr>
                      <a:r>
                        <a:rPr lang="fr-FR" sz="600">
                          <a:latin typeface="Times New Roman"/>
                          <a:ea typeface="Times New Roman"/>
                          <a:cs typeface="Arial"/>
                        </a:rPr>
                        <a:t>CCASIA</a:t>
                      </a:r>
                      <a:endParaRPr lang="fr-FR" sz="700">
                        <a:latin typeface="Calibri"/>
                        <a:ea typeface="Calibri"/>
                        <a:cs typeface="Arial"/>
                      </a:endParaRPr>
                    </a:p>
                  </a:txBody>
                  <a:tcPr marL="29091" marR="29091" marT="11635" marB="11635" anchor="ctr">
                    <a:lnL>
                      <a:noFill/>
                    </a:lnL>
                    <a:lnR>
                      <a:noFill/>
                    </a:lnR>
                    <a:lnT>
                      <a:noFill/>
                    </a:lnT>
                    <a:lnB>
                      <a:noFill/>
                    </a:lnB>
                    <a:solidFill>
                      <a:srgbClr val="FFFFFF"/>
                    </a:solidFill>
                  </a:tcPr>
                </a:tc>
                <a:tc>
                  <a:txBody>
                    <a:bodyPr/>
                    <a:lstStyle/>
                    <a:p>
                      <a:pPr algn="ctr">
                        <a:lnSpc>
                          <a:spcPct val="115000"/>
                        </a:lnSpc>
                        <a:spcAft>
                          <a:spcPts val="0"/>
                        </a:spcAft>
                      </a:pPr>
                      <a:r>
                        <a:rPr lang="fr-FR" sz="600" dirty="0">
                          <a:latin typeface="Times New Roman"/>
                          <a:ea typeface="Times New Roman"/>
                          <a:cs typeface="Arial"/>
                        </a:rPr>
                        <a:t>2017</a:t>
                      </a:r>
                      <a:endParaRPr lang="fr-FR" sz="700" dirty="0">
                        <a:latin typeface="Calibri"/>
                        <a:ea typeface="Calibri"/>
                        <a:cs typeface="Arial"/>
                      </a:endParaRPr>
                    </a:p>
                  </a:txBody>
                  <a:tcPr marL="29091" marR="29091" marT="11635" marB="11635" anchor="ctr">
                    <a:lnL>
                      <a:noFill/>
                    </a:lnL>
                    <a:lnR>
                      <a:noFill/>
                    </a:lnR>
                    <a:lnT>
                      <a:noFill/>
                    </a:lnT>
                    <a:lnB>
                      <a:noFill/>
                    </a:lnB>
                    <a:solidFill>
                      <a:srgbClr val="FFFFFF"/>
                    </a:solidFill>
                  </a:tcPr>
                </a:tc>
                <a:extLst>
                  <a:ext uri="{0D108BD9-81ED-4DB2-BD59-A6C34878D82A}">
                    <a16:rowId xmlns:a16="http://schemas.microsoft.com/office/drawing/2014/main" val="10027"/>
                  </a:ext>
                </a:extLst>
              </a:tr>
            </a:tbl>
          </a:graphicData>
        </a:graphic>
      </p:graphicFrame>
      <p:sp>
        <p:nvSpPr>
          <p:cNvPr id="65651" name="ZoneTexte 5">
            <a:extLst>
              <a:ext uri="{FF2B5EF4-FFF2-40B4-BE49-F238E27FC236}">
                <a16:creationId xmlns:a16="http://schemas.microsoft.com/office/drawing/2014/main" id="{F2C3C838-5159-69F5-7131-423B4D7159AC}"/>
              </a:ext>
            </a:extLst>
          </p:cNvPr>
          <p:cNvSpPr txBox="1">
            <a:spLocks noChangeArrowheads="1"/>
          </p:cNvSpPr>
          <p:nvPr/>
        </p:nvSpPr>
        <p:spPr bwMode="auto">
          <a:xfrm>
            <a:off x="1533525" y="795338"/>
            <a:ext cx="94059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fr-FR" altLang="en-US">
                <a:solidFill>
                  <a:schemeClr val="tx1"/>
                </a:solidFill>
                <a:latin typeface="Arial" panose="020B0604020202020204" pitchFamily="34" charset="0"/>
                <a:hlinkClick r:id="rId2"/>
              </a:rPr>
              <a:t>http://www.fao.org/fao-who-codexalimentarius/standards/list-standards/fr/</a:t>
            </a:r>
            <a:endParaRPr lang="fr-FR" altLang="en-US">
              <a:solidFill>
                <a:schemeClr val="tx1"/>
              </a:solidFill>
              <a:latin typeface="Arial" panose="020B0604020202020204" pitchFamily="34" charset="0"/>
            </a:endParaRPr>
          </a:p>
          <a:p>
            <a:pPr algn="ctr" eaLnBrk="1" hangingPunct="1">
              <a:spcBef>
                <a:spcPct val="0"/>
              </a:spcBef>
              <a:buClrTx/>
              <a:buFontTx/>
              <a:buNone/>
            </a:pPr>
            <a:r>
              <a:rPr lang="fr-FR" altLang="en-US" b="1">
                <a:solidFill>
                  <a:srgbClr val="FF0000"/>
                </a:solidFill>
                <a:latin typeface="Arial" panose="020B0604020202020204" pitchFamily="34" charset="0"/>
              </a:rPr>
              <a:t>27 codes d’usage en matière d’hygiène</a:t>
            </a:r>
          </a:p>
        </p:txBody>
      </p:sp>
      <p:pic>
        <p:nvPicPr>
          <p:cNvPr id="65652" name="Picture 117" descr="http://www.fao.org/fileadmin/templates/codexalimentarius/images/banner_fr.jpg">
            <a:extLst>
              <a:ext uri="{FF2B5EF4-FFF2-40B4-BE49-F238E27FC236}">
                <a16:creationId xmlns:a16="http://schemas.microsoft.com/office/drawing/2014/main" id="{E4D133AA-6AE2-ABEB-C66F-406FB70503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2138" y="152400"/>
            <a:ext cx="8577262"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re 1">
            <a:extLst>
              <a:ext uri="{FF2B5EF4-FFF2-40B4-BE49-F238E27FC236}">
                <a16:creationId xmlns:a16="http://schemas.microsoft.com/office/drawing/2014/main" id="{51A78B52-D22C-C65F-6A83-679DACC1BCD8}"/>
              </a:ext>
            </a:extLst>
          </p:cNvPr>
          <p:cNvSpPr>
            <a:spLocks noGrp="1"/>
          </p:cNvSpPr>
          <p:nvPr>
            <p:ph type="title"/>
          </p:nvPr>
        </p:nvSpPr>
        <p:spPr>
          <a:xfrm>
            <a:off x="3344863" y="0"/>
            <a:ext cx="4949825" cy="763588"/>
          </a:xfrm>
          <a:solidFill>
            <a:srgbClr val="FFFF00"/>
          </a:solidFill>
        </p:spPr>
        <p:txBody>
          <a:bodyPr rtlCol="0">
            <a:normAutofit fontScale="90000"/>
          </a:bodyPr>
          <a:lstStyle/>
          <a:p>
            <a:pPr algn="ctr" eaLnBrk="1" fontAlgn="auto" hangingPunct="1">
              <a:spcAft>
                <a:spcPts val="0"/>
              </a:spcAft>
              <a:defRPr/>
            </a:pPr>
            <a:r>
              <a:rPr lang="fr-FR" altLang="en-US" sz="3200" b="1">
                <a:solidFill>
                  <a:schemeClr val="tx1">
                    <a:lumMod val="85000"/>
                    <a:lumOff val="15000"/>
                  </a:schemeClr>
                </a:solidFill>
              </a:rPr>
              <a:t>Recommandations générales:</a:t>
            </a:r>
            <a:endParaRPr lang="fr-FR" altLang="en-US" sz="3200">
              <a:solidFill>
                <a:schemeClr val="tx1">
                  <a:lumMod val="85000"/>
                  <a:lumOff val="15000"/>
                </a:schemeClr>
              </a:solidFill>
            </a:endParaRPr>
          </a:p>
        </p:txBody>
      </p:sp>
      <p:sp>
        <p:nvSpPr>
          <p:cNvPr id="40963" name="Espace réservé du contenu 2">
            <a:extLst>
              <a:ext uri="{FF2B5EF4-FFF2-40B4-BE49-F238E27FC236}">
                <a16:creationId xmlns:a16="http://schemas.microsoft.com/office/drawing/2014/main" id="{87D54496-7402-47FA-D367-9D90B0EAC2A3}"/>
              </a:ext>
            </a:extLst>
          </p:cNvPr>
          <p:cNvSpPr>
            <a:spLocks noGrp="1"/>
          </p:cNvSpPr>
          <p:nvPr>
            <p:ph idx="1"/>
          </p:nvPr>
        </p:nvSpPr>
        <p:spPr>
          <a:xfrm>
            <a:off x="463550" y="923925"/>
            <a:ext cx="11237913" cy="2862263"/>
          </a:xfrm>
          <a:solidFill>
            <a:schemeClr val="accent4">
              <a:lumMod val="20000"/>
              <a:lumOff val="80000"/>
            </a:schemeClr>
          </a:solidFill>
        </p:spPr>
        <p:txBody>
          <a:bodyPr rtlCol="0">
            <a:normAutofit/>
          </a:bodyPr>
          <a:lstStyle/>
          <a:p>
            <a:pPr algn="just" eaLnBrk="1" fontAlgn="auto" hangingPunct="1">
              <a:spcAft>
                <a:spcPts val="0"/>
              </a:spcAft>
              <a:buFont typeface="Wingdings" pitchFamily="2" charset="2"/>
              <a:buChar char="Ø"/>
              <a:defRPr/>
            </a:pPr>
            <a:r>
              <a:rPr lang="fr-FR" b="1" dirty="0">
                <a:solidFill>
                  <a:srgbClr val="FF0000"/>
                </a:solidFill>
                <a:latin typeface="Tahoma" pitchFamily="34" charset="0"/>
                <a:ea typeface="Tahoma" pitchFamily="34" charset="0"/>
                <a:cs typeface="Tahoma" pitchFamily="34" charset="0"/>
              </a:rPr>
              <a:t>Le DE 17-140  est un texte réglementaire de portée générale, son application doit être:</a:t>
            </a:r>
          </a:p>
          <a:p>
            <a:pPr algn="just" eaLnBrk="1" fontAlgn="auto" hangingPunct="1">
              <a:spcAft>
                <a:spcPts val="0"/>
              </a:spcAft>
              <a:buFont typeface="Wingdings" pitchFamily="2" charset="2"/>
              <a:buChar char="v"/>
              <a:defRPr/>
            </a:pPr>
            <a:r>
              <a:rPr lang="fr-FR" b="1" dirty="0">
                <a:solidFill>
                  <a:schemeClr val="tx1">
                    <a:lumMod val="75000"/>
                    <a:lumOff val="25000"/>
                  </a:schemeClr>
                </a:solidFill>
                <a:latin typeface="Tahoma" pitchFamily="34" charset="0"/>
                <a:ea typeface="Tahoma" pitchFamily="34" charset="0"/>
                <a:cs typeface="Tahoma" pitchFamily="34" charset="0"/>
              </a:rPr>
              <a:t> adaptée selon les établissements et les activités à contrôler y compris pour les établissements de restauration ( le texte d’application prévu par l’article 59, apportera plus </a:t>
            </a:r>
            <a:r>
              <a:rPr lang="fr-FR" b="1" dirty="0">
                <a:solidFill>
                  <a:srgbClr val="FF0000"/>
                </a:solidFill>
                <a:latin typeface="Tahoma" pitchFamily="34" charset="0"/>
                <a:ea typeface="Tahoma" pitchFamily="34" charset="0"/>
                <a:cs typeface="Tahoma" pitchFamily="34" charset="0"/>
              </a:rPr>
              <a:t>d’exigences particulières </a:t>
            </a:r>
            <a:r>
              <a:rPr lang="fr-FR" b="1" dirty="0">
                <a:solidFill>
                  <a:schemeClr val="tx1">
                    <a:lumMod val="75000"/>
                    <a:lumOff val="25000"/>
                  </a:schemeClr>
                </a:solidFill>
                <a:latin typeface="Tahoma" pitchFamily="34" charset="0"/>
                <a:ea typeface="Tahoma" pitchFamily="34" charset="0"/>
                <a:cs typeface="Tahoma" pitchFamily="34" charset="0"/>
              </a:rPr>
              <a:t>applicables dans les  établissements de restauration) ;</a:t>
            </a:r>
          </a:p>
          <a:p>
            <a:pPr algn="just" eaLnBrk="1" fontAlgn="auto" hangingPunct="1">
              <a:spcAft>
                <a:spcPts val="0"/>
              </a:spcAft>
              <a:buFont typeface="Arial" panose="020B0604020202020204" pitchFamily="34" charset="0"/>
              <a:buNone/>
              <a:defRPr/>
            </a:pPr>
            <a:endParaRPr lang="fr-FR" sz="800" b="1" dirty="0">
              <a:solidFill>
                <a:schemeClr val="tx1">
                  <a:lumMod val="75000"/>
                  <a:lumOff val="25000"/>
                </a:schemeClr>
              </a:solidFill>
              <a:latin typeface="Tahoma" pitchFamily="34" charset="0"/>
              <a:ea typeface="Tahoma" pitchFamily="34" charset="0"/>
              <a:cs typeface="Tahoma" pitchFamily="34" charset="0"/>
            </a:endParaRPr>
          </a:p>
          <a:p>
            <a:pPr algn="just" eaLnBrk="1" fontAlgn="auto" hangingPunct="1">
              <a:spcAft>
                <a:spcPts val="0"/>
              </a:spcAft>
              <a:buFont typeface="Wingdings" pitchFamily="2" charset="2"/>
              <a:buChar char="v"/>
              <a:defRPr/>
            </a:pPr>
            <a:r>
              <a:rPr lang="fr-FR" b="1" dirty="0">
                <a:solidFill>
                  <a:schemeClr val="tx1">
                    <a:lumMod val="75000"/>
                    <a:lumOff val="25000"/>
                  </a:schemeClr>
                </a:solidFill>
                <a:latin typeface="Tahoma" pitchFamily="34" charset="0"/>
                <a:ea typeface="Tahoma" pitchFamily="34" charset="0"/>
                <a:cs typeface="Tahoma" pitchFamily="34" charset="0"/>
              </a:rPr>
              <a:t>faite en tenant compte des autres textes législatifs et réglementaires y afférents  en vigueur;</a:t>
            </a:r>
          </a:p>
          <a:p>
            <a:pPr algn="just" eaLnBrk="1" fontAlgn="auto" hangingPunct="1">
              <a:spcAft>
                <a:spcPts val="0"/>
              </a:spcAft>
              <a:buFont typeface="Arial" panose="020B0604020202020204" pitchFamily="34" charset="0"/>
              <a:buNone/>
              <a:defRPr/>
            </a:pPr>
            <a:endParaRPr lang="fr-FR" sz="800" b="1" dirty="0">
              <a:solidFill>
                <a:schemeClr val="tx1">
                  <a:lumMod val="75000"/>
                  <a:lumOff val="25000"/>
                </a:schemeClr>
              </a:solidFill>
              <a:latin typeface="Tahoma" pitchFamily="34" charset="0"/>
              <a:ea typeface="Tahoma" pitchFamily="34" charset="0"/>
              <a:cs typeface="Tahoma" pitchFamily="34" charset="0"/>
            </a:endParaRPr>
          </a:p>
          <a:p>
            <a:pPr algn="just" eaLnBrk="1" fontAlgn="auto" hangingPunct="1">
              <a:spcAft>
                <a:spcPts val="0"/>
              </a:spcAft>
              <a:buFont typeface="Wingdings" pitchFamily="2" charset="2"/>
              <a:buChar char="v"/>
              <a:defRPr/>
            </a:pPr>
            <a:r>
              <a:rPr lang="fr-FR" b="1" dirty="0">
                <a:solidFill>
                  <a:schemeClr val="tx1">
                    <a:lumMod val="75000"/>
                    <a:lumOff val="25000"/>
                  </a:schemeClr>
                </a:solidFill>
                <a:latin typeface="Tahoma" pitchFamily="34" charset="0"/>
                <a:ea typeface="Tahoma" pitchFamily="34" charset="0"/>
                <a:cs typeface="Tahoma" pitchFamily="34" charset="0"/>
              </a:rPr>
              <a:t>faite, selon les  cas, en coordination avec les autres services habités (Brigades mixtes).</a:t>
            </a:r>
          </a:p>
          <a:p>
            <a:pPr eaLnBrk="1" fontAlgn="auto" hangingPunct="1">
              <a:spcAft>
                <a:spcPts val="0"/>
              </a:spcAft>
              <a:buFont typeface="Arial" panose="020B0604020202020204" pitchFamily="34" charset="0"/>
              <a:buNone/>
              <a:defRPr/>
            </a:pPr>
            <a:endParaRPr lang="fr-FR" sz="2400" dirty="0">
              <a:solidFill>
                <a:schemeClr val="tx1">
                  <a:lumMod val="75000"/>
                  <a:lumOff val="25000"/>
                </a:schemeClr>
              </a:solidFill>
            </a:endParaRPr>
          </a:p>
          <a:p>
            <a:pPr eaLnBrk="1" fontAlgn="auto" hangingPunct="1">
              <a:spcAft>
                <a:spcPts val="0"/>
              </a:spcAft>
              <a:buFontTx/>
              <a:buChar char="-"/>
              <a:defRPr/>
            </a:pPr>
            <a:endParaRPr lang="fr-FR" sz="2400" dirty="0">
              <a:solidFill>
                <a:schemeClr val="tx1">
                  <a:lumMod val="75000"/>
                  <a:lumOff val="25000"/>
                </a:schemeClr>
              </a:solidFill>
            </a:endParaRPr>
          </a:p>
        </p:txBody>
      </p:sp>
      <p:sp>
        <p:nvSpPr>
          <p:cNvPr id="66564" name="Rectangle 5">
            <a:extLst>
              <a:ext uri="{FF2B5EF4-FFF2-40B4-BE49-F238E27FC236}">
                <a16:creationId xmlns:a16="http://schemas.microsoft.com/office/drawing/2014/main" id="{0D476A91-AA2F-84F6-ADA4-7D78170E6A45}"/>
              </a:ext>
            </a:extLst>
          </p:cNvPr>
          <p:cNvSpPr>
            <a:spLocks noChangeArrowheads="1"/>
          </p:cNvSpPr>
          <p:nvPr/>
        </p:nvSpPr>
        <p:spPr bwMode="auto">
          <a:xfrm>
            <a:off x="0" y="0"/>
            <a:ext cx="1219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fr-FR" altLang="en-US">
              <a:solidFill>
                <a:schemeClr val="tx1"/>
              </a:solidFill>
              <a:latin typeface="Arial" panose="020B0604020202020204" pitchFamily="34" charset="0"/>
            </a:endParaRPr>
          </a:p>
        </p:txBody>
      </p:sp>
      <p:graphicFrame>
        <p:nvGraphicFramePr>
          <p:cNvPr id="7" name="Tableau 6">
            <a:extLst>
              <a:ext uri="{FF2B5EF4-FFF2-40B4-BE49-F238E27FC236}">
                <a16:creationId xmlns:a16="http://schemas.microsoft.com/office/drawing/2014/main" id="{076E6614-5D50-EFF8-9ABC-8DBA166A1228}"/>
              </a:ext>
            </a:extLst>
          </p:cNvPr>
          <p:cNvGraphicFramePr>
            <a:graphicFrameLocks noGrp="1"/>
          </p:cNvGraphicFramePr>
          <p:nvPr/>
        </p:nvGraphicFramePr>
        <p:xfrm>
          <a:off x="7192963" y="4068763"/>
          <a:ext cx="4708525" cy="2574924"/>
        </p:xfrm>
        <a:graphic>
          <a:graphicData uri="http://schemas.openxmlformats.org/drawingml/2006/table">
            <a:tbl>
              <a:tblPr/>
              <a:tblGrid>
                <a:gridCol w="589403">
                  <a:extLst>
                    <a:ext uri="{9D8B030D-6E8A-4147-A177-3AD203B41FA5}">
                      <a16:colId xmlns:a16="http://schemas.microsoft.com/office/drawing/2014/main" val="20000"/>
                    </a:ext>
                  </a:extLst>
                </a:gridCol>
                <a:gridCol w="2905152">
                  <a:extLst>
                    <a:ext uri="{9D8B030D-6E8A-4147-A177-3AD203B41FA5}">
                      <a16:colId xmlns:a16="http://schemas.microsoft.com/office/drawing/2014/main" val="20001"/>
                    </a:ext>
                  </a:extLst>
                </a:gridCol>
                <a:gridCol w="648009">
                  <a:extLst>
                    <a:ext uri="{9D8B030D-6E8A-4147-A177-3AD203B41FA5}">
                      <a16:colId xmlns:a16="http://schemas.microsoft.com/office/drawing/2014/main" val="20002"/>
                    </a:ext>
                  </a:extLst>
                </a:gridCol>
                <a:gridCol w="565961">
                  <a:extLst>
                    <a:ext uri="{9D8B030D-6E8A-4147-A177-3AD203B41FA5}">
                      <a16:colId xmlns:a16="http://schemas.microsoft.com/office/drawing/2014/main" val="20003"/>
                    </a:ext>
                  </a:extLst>
                </a:gridCol>
              </a:tblGrid>
              <a:tr h="595929">
                <a:tc gridSpan="4">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700" b="1" i="0" u="none" strike="noStrike" cap="none" normalizeH="0" baseline="0" dirty="0">
                          <a:ln>
                            <a:noFill/>
                          </a:ln>
                          <a:solidFill>
                            <a:srgbClr val="7030A0"/>
                          </a:solidFill>
                          <a:effectLst/>
                          <a:latin typeface="Times"/>
                          <a:ea typeface="DejaVu Sans" pitchFamily="34" charset="0"/>
                          <a:cs typeface="Times"/>
                        </a:rPr>
                        <a:t>Fiche d‘Inspection Hygiène "établissement de ……"</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421781">
                <a:tc gridSpan="4">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fr-FR" sz="600" b="0" i="0" u="none" strike="noStrike" cap="none" normalizeH="0" baseline="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fr-FR" sz="1300" b="1" i="0" u="none" strike="noStrike" cap="none" normalizeH="0" baseline="0">
                          <a:ln>
                            <a:noFill/>
                          </a:ln>
                          <a:solidFill>
                            <a:schemeClr val="tx1"/>
                          </a:solidFill>
                          <a:effectLst/>
                          <a:latin typeface="Times New Roman" pitchFamily="18" charset="0"/>
                          <a:cs typeface="Arial" pitchFamily="34" charset="0"/>
                        </a:rPr>
                        <a:t>Elaborée sur la base du décret exécutif n°17-140</a:t>
                      </a:r>
                      <a:endParaRPr kumimoji="0" lang="fr-FR" sz="1200" b="0" i="0" u="none" strike="noStrike" cap="none" normalizeH="0" baseline="0">
                        <a:ln>
                          <a:noFill/>
                        </a:ln>
                        <a:solidFill>
                          <a:schemeClr val="tx1"/>
                        </a:solidFill>
                        <a:effectLst/>
                        <a:latin typeface="DejaVu Sans" pitchFamily="34" charset="0"/>
                        <a:cs typeface="Arial"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1"/>
                  </a:ext>
                </a:extLst>
              </a:tr>
              <a:tr h="25306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300" b="1" i="0" u="none" strike="noStrike" cap="none" normalizeH="0" baseline="0">
                          <a:ln>
                            <a:noFill/>
                          </a:ln>
                          <a:solidFill>
                            <a:schemeClr val="tx1"/>
                          </a:solidFill>
                          <a:effectLst/>
                          <a:latin typeface="Times"/>
                          <a:ea typeface="DejaVu Sans" pitchFamily="34" charset="0"/>
                          <a:cs typeface="Times"/>
                        </a:rPr>
                        <a:t>N°</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BBB59"/>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300" b="1" i="0" u="none" strike="noStrike" cap="none" normalizeH="0" baseline="0">
                          <a:ln>
                            <a:noFill/>
                          </a:ln>
                          <a:solidFill>
                            <a:schemeClr val="tx1"/>
                          </a:solidFill>
                          <a:effectLst/>
                          <a:latin typeface="Times New Roman" pitchFamily="18" charset="0"/>
                          <a:cs typeface="Arial" pitchFamily="34" charset="0"/>
                        </a:rPr>
                        <a:t>Dispositions</a:t>
                      </a:r>
                      <a:endParaRPr kumimoji="0" lang="fr-FR" sz="1300" b="0" i="0" u="none" strike="noStrike" cap="none" normalizeH="0" baseline="0">
                        <a:ln>
                          <a:noFill/>
                        </a:ln>
                        <a:solidFill>
                          <a:schemeClr val="tx1"/>
                        </a:solidFill>
                        <a:effectLst/>
                        <a:latin typeface="DejaVu Sans" pitchFamily="34" charset="0"/>
                        <a:cs typeface="Arial"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BBB59"/>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300" b="1" i="0" u="none" strike="noStrike" cap="none" normalizeH="0" baseline="0">
                          <a:ln>
                            <a:noFill/>
                          </a:ln>
                          <a:solidFill>
                            <a:schemeClr val="tx1"/>
                          </a:solidFill>
                          <a:effectLst/>
                          <a:latin typeface="Times New Roman" pitchFamily="18" charset="0"/>
                          <a:cs typeface="Arial" pitchFamily="34" charset="0"/>
                        </a:rPr>
                        <a:t>Articles</a:t>
                      </a:r>
                      <a:endParaRPr kumimoji="0" lang="fr-FR" sz="1300" b="0" i="0" u="none" strike="noStrike" cap="none" normalizeH="0" baseline="0">
                        <a:ln>
                          <a:noFill/>
                        </a:ln>
                        <a:solidFill>
                          <a:schemeClr val="tx1"/>
                        </a:solidFill>
                        <a:effectLst/>
                        <a:latin typeface="DejaVu Sans" pitchFamily="34" charset="0"/>
                        <a:cs typeface="Arial"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BBB59"/>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300" b="1" i="0" u="none" strike="noStrike" cap="none" normalizeH="0" baseline="0">
                          <a:ln>
                            <a:noFill/>
                          </a:ln>
                          <a:solidFill>
                            <a:schemeClr val="tx1"/>
                          </a:solidFill>
                          <a:effectLst/>
                          <a:latin typeface="Times New Roman" pitchFamily="18" charset="0"/>
                          <a:cs typeface="Arial" pitchFamily="34" charset="0"/>
                        </a:rPr>
                        <a:t>Constat</a:t>
                      </a:r>
                      <a:endParaRPr kumimoji="0" lang="fr-FR" sz="1300" b="0" i="0" u="none" strike="noStrike" cap="none" normalizeH="0" baseline="0">
                        <a:ln>
                          <a:noFill/>
                        </a:ln>
                        <a:solidFill>
                          <a:schemeClr val="tx1"/>
                        </a:solidFill>
                        <a:effectLst/>
                        <a:latin typeface="DejaVu Sans" pitchFamily="34" charset="0"/>
                        <a:cs typeface="Arial"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BBB59"/>
                    </a:solidFill>
                  </a:tcPr>
                </a:tc>
                <a:extLst>
                  <a:ext uri="{0D108BD9-81ED-4DB2-BD59-A6C34878D82A}">
                    <a16:rowId xmlns:a16="http://schemas.microsoft.com/office/drawing/2014/main" val="10002"/>
                  </a:ext>
                </a:extLst>
              </a:tr>
              <a:tr h="418407">
                <a:tc>
                  <a:txBody>
                    <a:bodyPr/>
                    <a:lstStyle/>
                    <a:p>
                      <a:pPr marL="0" marR="0" lvl="0" indent="0" algn="ctr" defTabSz="914400" rtl="0" eaLnBrk="1" fontAlgn="base" latinLnBrk="0" hangingPunct="1">
                        <a:lnSpc>
                          <a:spcPct val="115000"/>
                        </a:lnSpc>
                        <a:spcBef>
                          <a:spcPts val="400"/>
                        </a:spcBef>
                        <a:spcAft>
                          <a:spcPct val="0"/>
                        </a:spcAft>
                        <a:buClrTx/>
                        <a:buSzTx/>
                        <a:buFontTx/>
                        <a:buNone/>
                        <a:tabLst/>
                      </a:pPr>
                      <a:r>
                        <a:rPr kumimoji="0" lang="en-US" sz="1300" b="1" i="0" u="none" strike="noStrike" cap="none" normalizeH="0" baseline="0">
                          <a:ln>
                            <a:noFill/>
                          </a:ln>
                          <a:solidFill>
                            <a:schemeClr val="tx1"/>
                          </a:solidFill>
                          <a:effectLst/>
                          <a:latin typeface="Times"/>
                          <a:ea typeface="DejaVu Sans" pitchFamily="34" charset="0"/>
                          <a:cs typeface="Times"/>
                        </a:rPr>
                        <a:t>1</a:t>
                      </a:r>
                      <a:endParaRPr kumimoji="0" lang="fr-FR" sz="1300" b="1" i="0" u="none" strike="noStrike" cap="none" normalizeH="0" baseline="0">
                        <a:ln>
                          <a:noFill/>
                        </a:ln>
                        <a:solidFill>
                          <a:schemeClr val="tx1"/>
                        </a:solidFill>
                        <a:effectLst/>
                        <a:latin typeface="Times"/>
                        <a:ea typeface="DejaVu Sans" pitchFamily="34" charset="0"/>
                        <a:cs typeface="Times"/>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3175" marR="0" lvl="0" indent="0" algn="l" defTabSz="914400" rtl="0" eaLnBrk="1" fontAlgn="base" latinLnBrk="0" hangingPunct="1">
                        <a:lnSpc>
                          <a:spcPct val="101000"/>
                        </a:lnSpc>
                        <a:spcBef>
                          <a:spcPct val="0"/>
                        </a:spcBef>
                        <a:spcAft>
                          <a:spcPct val="0"/>
                        </a:spcAft>
                        <a:buClrTx/>
                        <a:buSzTx/>
                        <a:buFontTx/>
                        <a:buNone/>
                        <a:tabLst/>
                      </a:pPr>
                      <a:endParaRPr kumimoji="0" lang="fr-FR" sz="1200" b="0" i="0" u="none" strike="noStrike" cap="none" normalizeH="0" baseline="0">
                        <a:ln>
                          <a:noFill/>
                        </a:ln>
                        <a:solidFill>
                          <a:schemeClr val="tx1"/>
                        </a:solidFill>
                        <a:effectLst/>
                        <a:latin typeface="DejaVu Sans" pitchFamily="34" charset="0"/>
                        <a:cs typeface="Arial"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fr-FR" sz="600" b="0" i="0" u="none" strike="noStrike" cap="none" normalizeH="0" baseline="0">
                        <a:ln>
                          <a:noFill/>
                        </a:ln>
                        <a:solidFill>
                          <a:schemeClr val="tx1"/>
                        </a:solidFill>
                        <a:effectLst/>
                        <a:latin typeface="Times New Roman" pitchFamily="18" charset="0"/>
                        <a:cs typeface="Arial"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900" b="0" i="0" u="none" strike="noStrike" cap="none" normalizeH="0" baseline="0">
                          <a:ln>
                            <a:noFill/>
                          </a:ln>
                          <a:solidFill>
                            <a:srgbClr val="385723"/>
                          </a:solidFill>
                          <a:effectLst/>
                          <a:latin typeface="Calibri" pitchFamily="34" charset="0"/>
                          <a:cs typeface="Arial" pitchFamily="34" charset="0"/>
                        </a:rPr>
                        <a:t>✓</a:t>
                      </a:r>
                      <a:endParaRPr kumimoji="0" lang="fr-FR" sz="600" b="0" i="0" u="none" strike="noStrike" cap="none" normalizeH="0" baseline="0">
                        <a:ln>
                          <a:noFill/>
                        </a:ln>
                        <a:solidFill>
                          <a:srgbClr val="385723"/>
                        </a:solidFill>
                        <a:effectLst/>
                        <a:latin typeface="Times New Roman" pitchFamily="18" charset="0"/>
                        <a:cs typeface="Arial"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32671">
                <a:tc>
                  <a:txBody>
                    <a:bodyPr/>
                    <a:lstStyle/>
                    <a:p>
                      <a:pPr marL="0" marR="0" lvl="0" indent="0" algn="ctr" defTabSz="914400" rtl="0" eaLnBrk="1" fontAlgn="base" latinLnBrk="0" hangingPunct="1">
                        <a:lnSpc>
                          <a:spcPct val="115000"/>
                        </a:lnSpc>
                        <a:spcBef>
                          <a:spcPts val="63"/>
                        </a:spcBef>
                        <a:spcAft>
                          <a:spcPct val="0"/>
                        </a:spcAft>
                        <a:buClrTx/>
                        <a:buSzTx/>
                        <a:buFontTx/>
                        <a:buNone/>
                        <a:tabLst/>
                      </a:pPr>
                      <a:r>
                        <a:rPr kumimoji="0" lang="fr-FR" sz="1300" b="1" i="0" u="none" strike="noStrike" cap="none" normalizeH="0" baseline="0">
                          <a:ln>
                            <a:noFill/>
                          </a:ln>
                          <a:solidFill>
                            <a:schemeClr val="tx1"/>
                          </a:solidFill>
                          <a:effectLst/>
                          <a:latin typeface="Times"/>
                          <a:ea typeface="DejaVu Sans" pitchFamily="34" charset="0"/>
                          <a:cs typeface="Times"/>
                        </a:rPr>
                        <a:t>2</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3175" marR="0" lvl="0" indent="0" algn="l" defTabSz="914400" rtl="0" eaLnBrk="1" fontAlgn="base" latinLnBrk="0" hangingPunct="1">
                        <a:lnSpc>
                          <a:spcPct val="115000"/>
                        </a:lnSpc>
                        <a:spcBef>
                          <a:spcPts val="63"/>
                        </a:spcBef>
                        <a:spcAft>
                          <a:spcPct val="0"/>
                        </a:spcAft>
                        <a:buClrTx/>
                        <a:buSzTx/>
                        <a:buFontTx/>
                        <a:buNone/>
                        <a:tabLst/>
                      </a:pPr>
                      <a:endParaRPr kumimoji="0" lang="fr-FR" sz="1200" b="0" i="0" u="none" strike="noStrike" cap="none" normalizeH="0" baseline="0">
                        <a:ln>
                          <a:noFill/>
                        </a:ln>
                        <a:solidFill>
                          <a:schemeClr val="tx1"/>
                        </a:solidFill>
                        <a:effectLst/>
                        <a:latin typeface="DejaVu Sans" pitchFamily="34" charset="0"/>
                        <a:cs typeface="Arial"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fr-FR" sz="600" b="0" i="0" u="none" strike="noStrike" cap="none" normalizeH="0" baseline="0">
                        <a:ln>
                          <a:noFill/>
                        </a:ln>
                        <a:solidFill>
                          <a:schemeClr val="tx1"/>
                        </a:solidFill>
                        <a:effectLst/>
                        <a:latin typeface="Times New Roman" pitchFamily="18" charset="0"/>
                        <a:cs typeface="Arial"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900" b="1" i="0" u="none" strike="noStrike" cap="none" normalizeH="0" baseline="0">
                          <a:ln>
                            <a:noFill/>
                          </a:ln>
                          <a:solidFill>
                            <a:srgbClr val="FF0000"/>
                          </a:solidFill>
                          <a:effectLst/>
                          <a:latin typeface="Times"/>
                          <a:ea typeface="Times"/>
                          <a:cs typeface="Times"/>
                        </a:rPr>
                        <a:t>x</a:t>
                      </a:r>
                      <a:endParaRPr kumimoji="0" lang="fr-FR" sz="1900" b="0" i="0" u="none" strike="noStrike" cap="none" normalizeH="0" baseline="0">
                        <a:ln>
                          <a:noFill/>
                        </a:ln>
                        <a:solidFill>
                          <a:srgbClr val="FF0000"/>
                        </a:solidFill>
                        <a:effectLst/>
                        <a:latin typeface="Times"/>
                        <a:ea typeface="Times"/>
                        <a:cs typeface="Times"/>
                      </a:endParaRPr>
                    </a:p>
                    <a:p>
                      <a:pPr marL="0" marR="0" lvl="0" indent="0" algn="ctr" defTabSz="914400" rtl="0" eaLnBrk="1" fontAlgn="base" latinLnBrk="0" hangingPunct="1">
                        <a:lnSpc>
                          <a:spcPct val="115000"/>
                        </a:lnSpc>
                        <a:spcBef>
                          <a:spcPct val="0"/>
                        </a:spcBef>
                        <a:spcAft>
                          <a:spcPct val="0"/>
                        </a:spcAft>
                        <a:buClrTx/>
                        <a:buSzTx/>
                        <a:buFontTx/>
                        <a:buNone/>
                        <a:tabLst/>
                      </a:pPr>
                      <a:endParaRPr kumimoji="0" lang="fr-FR" sz="1300" b="0" i="0" u="none" strike="noStrike" cap="none" normalizeH="0" baseline="0">
                        <a:ln>
                          <a:noFill/>
                        </a:ln>
                        <a:solidFill>
                          <a:schemeClr val="tx1"/>
                        </a:solidFill>
                        <a:effectLst/>
                        <a:latin typeface="Times New Roman" pitchFamily="18" charset="0"/>
                        <a:cs typeface="Arial"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53068">
                <a:tc>
                  <a:txBody>
                    <a:bodyPr/>
                    <a:lstStyle/>
                    <a:p>
                      <a:pPr marL="0" marR="0" lvl="0" indent="0" algn="ctr" defTabSz="914400" rtl="0" eaLnBrk="1" fontAlgn="base" latinLnBrk="0" hangingPunct="1">
                        <a:lnSpc>
                          <a:spcPct val="115000"/>
                        </a:lnSpc>
                        <a:spcBef>
                          <a:spcPts val="63"/>
                        </a:spcBef>
                        <a:spcAft>
                          <a:spcPct val="0"/>
                        </a:spcAft>
                        <a:buClrTx/>
                        <a:buSzTx/>
                        <a:buFontTx/>
                        <a:buNone/>
                        <a:tabLst/>
                      </a:pPr>
                      <a:r>
                        <a:rPr kumimoji="0" lang="fr-FR" sz="1300" b="1" i="0" u="none" strike="noStrike" cap="none" normalizeH="0" baseline="0">
                          <a:ln>
                            <a:noFill/>
                          </a:ln>
                          <a:solidFill>
                            <a:srgbClr val="FF0000"/>
                          </a:solidFill>
                          <a:effectLst/>
                          <a:latin typeface="Times"/>
                          <a:ea typeface="DejaVu Sans" pitchFamily="34" charset="0"/>
                          <a:cs typeface="Times"/>
                        </a:rPr>
                        <a:t>3</a:t>
                      </a:r>
                      <a:endParaRPr kumimoji="0" lang="fr-FR" sz="1300" b="1" i="0" u="none" strike="noStrike" cap="none" normalizeH="0" baseline="0">
                        <a:ln>
                          <a:noFill/>
                        </a:ln>
                        <a:solidFill>
                          <a:schemeClr val="tx1"/>
                        </a:solidFill>
                        <a:effectLst/>
                        <a:latin typeface="Times"/>
                        <a:ea typeface="DejaVu Sans" pitchFamily="34" charset="0"/>
                        <a:cs typeface="Times"/>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3175" marR="0" lvl="0" indent="0" algn="l" defTabSz="914400" rtl="0" eaLnBrk="1" fontAlgn="base" latinLnBrk="0" hangingPunct="1">
                        <a:lnSpc>
                          <a:spcPct val="115000"/>
                        </a:lnSpc>
                        <a:spcBef>
                          <a:spcPts val="63"/>
                        </a:spcBef>
                        <a:spcAft>
                          <a:spcPct val="0"/>
                        </a:spcAft>
                        <a:buClrTx/>
                        <a:buSzTx/>
                        <a:buFontTx/>
                        <a:buNone/>
                        <a:tabLst/>
                      </a:pPr>
                      <a:endParaRPr kumimoji="0" lang="fr-FR" sz="1200" b="0" i="0" u="none" strike="noStrike" cap="none" normalizeH="0" baseline="0">
                        <a:ln>
                          <a:noFill/>
                        </a:ln>
                        <a:solidFill>
                          <a:schemeClr val="tx1"/>
                        </a:solidFill>
                        <a:effectLst/>
                        <a:latin typeface="DejaVu Sans" pitchFamily="34" charset="0"/>
                        <a:cs typeface="Arial"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fr-FR" sz="600" b="0" i="0" u="none" strike="noStrike" cap="none" normalizeH="0" baseline="0">
                        <a:ln>
                          <a:noFill/>
                        </a:ln>
                        <a:solidFill>
                          <a:schemeClr val="tx1"/>
                        </a:solidFill>
                        <a:effectLst/>
                        <a:latin typeface="Times New Roman" pitchFamily="18" charset="0"/>
                        <a:cs typeface="Arial"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fr-FR" sz="600" b="0" i="0" u="none" strike="noStrike" cap="none" normalizeH="0" baseline="0" dirty="0">
                        <a:ln>
                          <a:noFill/>
                        </a:ln>
                        <a:solidFill>
                          <a:schemeClr val="tx1"/>
                        </a:solidFill>
                        <a:effectLst/>
                        <a:latin typeface="Times New Roman" pitchFamily="18" charset="0"/>
                        <a:cs typeface="Arial"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66596" name="Rectangle 6">
            <a:extLst>
              <a:ext uri="{FF2B5EF4-FFF2-40B4-BE49-F238E27FC236}">
                <a16:creationId xmlns:a16="http://schemas.microsoft.com/office/drawing/2014/main" id="{30C928C4-AB45-59BC-23C6-A0FB3EDEE5F2}"/>
              </a:ext>
            </a:extLst>
          </p:cNvPr>
          <p:cNvSpPr>
            <a:spLocks noChangeArrowheads="1"/>
          </p:cNvSpPr>
          <p:nvPr/>
        </p:nvSpPr>
        <p:spPr bwMode="auto">
          <a:xfrm>
            <a:off x="0" y="0"/>
            <a:ext cx="1219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fr-FR" altLang="en-US">
              <a:solidFill>
                <a:schemeClr val="tx1"/>
              </a:solidFill>
              <a:latin typeface="Arial" panose="020B0604020202020204" pitchFamily="34" charset="0"/>
            </a:endParaRPr>
          </a:p>
        </p:txBody>
      </p:sp>
      <p:sp>
        <p:nvSpPr>
          <p:cNvPr id="8" name="ZoneTexte 7">
            <a:extLst>
              <a:ext uri="{FF2B5EF4-FFF2-40B4-BE49-F238E27FC236}">
                <a16:creationId xmlns:a16="http://schemas.microsoft.com/office/drawing/2014/main" id="{069624F8-B39B-082C-E90F-7685720D1CDE}"/>
              </a:ext>
            </a:extLst>
          </p:cNvPr>
          <p:cNvSpPr txBox="1"/>
          <p:nvPr/>
        </p:nvSpPr>
        <p:spPr>
          <a:xfrm>
            <a:off x="411163" y="3986213"/>
            <a:ext cx="6592887" cy="2308225"/>
          </a:xfrm>
          <a:prstGeom prst="rect">
            <a:avLst/>
          </a:prstGeom>
          <a:solidFill>
            <a:schemeClr val="accent6">
              <a:lumMod val="20000"/>
              <a:lumOff val="80000"/>
            </a:schemeClr>
          </a:solidFill>
        </p:spPr>
        <p:txBody>
          <a:bodyPr>
            <a:spAutoFit/>
          </a:bodyPr>
          <a:lstStyle/>
          <a:p>
            <a:pPr algn="just" eaLnBrk="1" hangingPunct="1">
              <a:buFont typeface="Wingdings" pitchFamily="2" charset="2"/>
              <a:buChar char="Ø"/>
              <a:defRPr/>
            </a:pPr>
            <a:r>
              <a:rPr lang="fr-FR" b="1" dirty="0">
                <a:solidFill>
                  <a:srgbClr val="FF0000"/>
                </a:solidFill>
                <a:latin typeface="Tahoma" pitchFamily="34" charset="0"/>
                <a:ea typeface="Tahoma" pitchFamily="34" charset="0"/>
                <a:cs typeface="Tahoma" pitchFamily="34" charset="0"/>
              </a:rPr>
              <a:t>Pour une mise en œuvre uniforme du DE 17-140:</a:t>
            </a:r>
          </a:p>
          <a:p>
            <a:pPr algn="just" eaLnBrk="1" hangingPunct="1">
              <a:buFont typeface="Wingdings" pitchFamily="2" charset="2"/>
              <a:buChar char="Ø"/>
              <a:defRPr/>
            </a:pPr>
            <a:endParaRPr lang="fr-FR" b="1" dirty="0">
              <a:solidFill>
                <a:srgbClr val="FF0000"/>
              </a:solidFill>
              <a:latin typeface="Tahoma" pitchFamily="34" charset="0"/>
              <a:ea typeface="Tahoma" pitchFamily="34" charset="0"/>
              <a:cs typeface="Tahoma" pitchFamily="34" charset="0"/>
            </a:endParaRPr>
          </a:p>
          <a:p>
            <a:pPr algn="just" eaLnBrk="1" hangingPunct="1">
              <a:defRPr/>
            </a:pPr>
            <a:r>
              <a:rPr lang="fr-FR" b="1" dirty="0">
                <a:latin typeface="Tahoma" pitchFamily="34" charset="0"/>
                <a:ea typeface="Tahoma" pitchFamily="34" charset="0"/>
                <a:cs typeface="Tahoma" pitchFamily="34" charset="0"/>
              </a:rPr>
              <a:t>Les DRC, sous l’égide du CACQE, sont encouragées à élaborer des Guides d’Inspections d’Hygiène (ou Fiches d’Inspections) dans les établissements par filière de production et les soumettent  pour  avis et validation du Ministère du Commerce (DGROA/DGCERF).</a:t>
            </a:r>
          </a:p>
          <a:p>
            <a:pPr eaLnBrk="1" hangingPunct="1">
              <a:defRPr/>
            </a:pPr>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AutoShape 2">
            <a:extLst>
              <a:ext uri="{FF2B5EF4-FFF2-40B4-BE49-F238E27FC236}">
                <a16:creationId xmlns:a16="http://schemas.microsoft.com/office/drawing/2014/main" id="{A07A020B-E16E-91CA-8EAB-C8ED5543E001}"/>
              </a:ext>
            </a:extLst>
          </p:cNvPr>
          <p:cNvSpPr>
            <a:spLocks noChangeArrowheads="1"/>
          </p:cNvSpPr>
          <p:nvPr/>
        </p:nvSpPr>
        <p:spPr bwMode="auto">
          <a:xfrm>
            <a:off x="3848100" y="2706688"/>
            <a:ext cx="4648200" cy="1150937"/>
          </a:xfrm>
          <a:prstGeom prst="bracketPair">
            <a:avLst>
              <a:gd name="adj" fmla="val 8051"/>
            </a:avLst>
          </a:prstGeom>
          <a:solidFill>
            <a:schemeClr val="accent6">
              <a:lumMod val="20000"/>
              <a:lumOff val="80000"/>
            </a:schemeClr>
          </a:solidFill>
          <a:ln w="38100">
            <a:solidFill>
              <a:srgbClr val="9BBB59"/>
            </a:solidFill>
            <a:round/>
            <a:headEnd/>
            <a:tailEnd/>
          </a:ln>
          <a:effectLst/>
        </p:spPr>
        <p:txBody>
          <a:bodyPr lIns="45720" rIns="45720"/>
          <a:lstStyle/>
          <a:p>
            <a:pPr algn="ctr" eaLnBrk="1" hangingPunct="1">
              <a:defRPr/>
            </a:pPr>
            <a:endParaRPr lang="fr-FR" sz="1400" b="1" i="1" dirty="0">
              <a:latin typeface="Times New Roman" pitchFamily="18" charset="0"/>
            </a:endParaRPr>
          </a:p>
          <a:p>
            <a:pPr algn="ctr" eaLnBrk="1" hangingPunct="1">
              <a:defRPr/>
            </a:pPr>
            <a:r>
              <a:rPr lang="fr-FR" sz="1600" b="1" i="1" dirty="0">
                <a:solidFill>
                  <a:schemeClr val="accent6">
                    <a:lumMod val="50000"/>
                  </a:schemeClr>
                </a:solidFill>
                <a:effectLst>
                  <a:outerShdw blurRad="38100" dist="38100" dir="2700000" algn="tl">
                    <a:srgbClr val="000000">
                      <a:alpha val="43137"/>
                    </a:srgbClr>
                  </a:outerShdw>
                </a:effectLst>
                <a:latin typeface="Times New Roman" pitchFamily="18" charset="0"/>
              </a:rPr>
              <a:t>Loi n°09-03 du 25 février 2009 du 25 février 2009, modifiée, relative à la protection du consommateur et à la répression</a:t>
            </a:r>
            <a:r>
              <a:rPr lang="fr-FR" sz="1600" b="1" i="1" dirty="0">
                <a:solidFill>
                  <a:schemeClr val="accent6">
                    <a:lumMod val="50000"/>
                  </a:schemeClr>
                </a:solidFill>
                <a:effectLst>
                  <a:outerShdw blurRad="38100" dist="38100" dir="2700000" algn="tl">
                    <a:srgbClr val="000000">
                      <a:alpha val="43137"/>
                    </a:srgbClr>
                  </a:outerShdw>
                </a:effectLst>
                <a:latin typeface="Calibri" pitchFamily="34" charset="0"/>
              </a:rPr>
              <a:t> des fraudes</a:t>
            </a:r>
            <a:endParaRPr lang="fr-FR" sz="1600" b="1" dirty="0">
              <a:solidFill>
                <a:schemeClr val="accent6">
                  <a:lumMod val="50000"/>
                </a:schemeClr>
              </a:solidFill>
              <a:effectLst>
                <a:outerShdw blurRad="38100" dist="38100" dir="2700000" algn="tl">
                  <a:srgbClr val="000000">
                    <a:alpha val="43137"/>
                  </a:srgbClr>
                </a:outerShdw>
              </a:effectLst>
            </a:endParaRPr>
          </a:p>
        </p:txBody>
      </p:sp>
      <p:sp>
        <p:nvSpPr>
          <p:cNvPr id="138243" name="Rectangle 3">
            <a:extLst>
              <a:ext uri="{FF2B5EF4-FFF2-40B4-BE49-F238E27FC236}">
                <a16:creationId xmlns:a16="http://schemas.microsoft.com/office/drawing/2014/main" id="{0010A4BD-FB98-F68F-4181-71C5A908B40A}"/>
              </a:ext>
            </a:extLst>
          </p:cNvPr>
          <p:cNvSpPr>
            <a:spLocks noChangeArrowheads="1"/>
          </p:cNvSpPr>
          <p:nvPr/>
        </p:nvSpPr>
        <p:spPr bwMode="auto">
          <a:xfrm>
            <a:off x="1577975" y="366713"/>
            <a:ext cx="3135313" cy="523875"/>
          </a:xfrm>
          <a:prstGeom prst="rect">
            <a:avLst/>
          </a:prstGeom>
          <a:solidFill>
            <a:schemeClr val="accent2">
              <a:lumMod val="20000"/>
              <a:lumOff val="80000"/>
            </a:schemeClr>
          </a:solidFill>
          <a:ln w="9525">
            <a:solidFill>
              <a:srgbClr val="000000"/>
            </a:solidFill>
            <a:miter lim="800000"/>
            <a:headEnd/>
            <a:tailEnd/>
          </a:ln>
        </p:spPr>
        <p:txBody>
          <a:bodyPr/>
          <a:lstStyle/>
          <a:p>
            <a:pPr algn="just" eaLnBrk="1" hangingPunct="1">
              <a:spcAft>
                <a:spcPts val="1000"/>
              </a:spcAft>
              <a:defRPr/>
            </a:pPr>
            <a:r>
              <a:rPr lang="fr-FR" sz="1100" b="1">
                <a:latin typeface="Calibri" pitchFamily="34" charset="0"/>
              </a:rPr>
              <a:t>Décret exécutif n°12-203 relatif  à la sécurité des produits (art 10)</a:t>
            </a:r>
          </a:p>
          <a:p>
            <a:pPr eaLnBrk="1" hangingPunct="1">
              <a:defRPr/>
            </a:pPr>
            <a:endParaRPr lang="fr-FR"/>
          </a:p>
        </p:txBody>
      </p:sp>
      <p:sp>
        <p:nvSpPr>
          <p:cNvPr id="138244" name="Rectangle 4">
            <a:extLst>
              <a:ext uri="{FF2B5EF4-FFF2-40B4-BE49-F238E27FC236}">
                <a16:creationId xmlns:a16="http://schemas.microsoft.com/office/drawing/2014/main" id="{54166DD3-96F3-8EBD-F634-D7197594CFA6}"/>
              </a:ext>
            </a:extLst>
          </p:cNvPr>
          <p:cNvSpPr>
            <a:spLocks noChangeArrowheads="1"/>
          </p:cNvSpPr>
          <p:nvPr/>
        </p:nvSpPr>
        <p:spPr bwMode="auto">
          <a:xfrm>
            <a:off x="5813425" y="388938"/>
            <a:ext cx="3581400" cy="523875"/>
          </a:xfrm>
          <a:prstGeom prst="rect">
            <a:avLst/>
          </a:prstGeom>
          <a:solidFill>
            <a:schemeClr val="accent2">
              <a:lumMod val="20000"/>
              <a:lumOff val="80000"/>
            </a:schemeClr>
          </a:solidFill>
          <a:ln w="9525">
            <a:solidFill>
              <a:srgbClr val="000000"/>
            </a:solidFill>
            <a:miter lim="800000"/>
            <a:headEnd/>
            <a:tailEnd/>
          </a:ln>
        </p:spPr>
        <p:txBody>
          <a:bodyPr/>
          <a:lstStyle/>
          <a:p>
            <a:pPr algn="just" eaLnBrk="1" hangingPunct="1">
              <a:spcAft>
                <a:spcPts val="1000"/>
              </a:spcAft>
              <a:defRPr/>
            </a:pPr>
            <a:r>
              <a:rPr lang="fr-FR" sz="1100" b="1">
                <a:latin typeface="Calibri" pitchFamily="34" charset="0"/>
              </a:rPr>
              <a:t>Décret exécutif n°12-214 relatif aux additifs alimentaires destinés à la consommation humaine (art 08)</a:t>
            </a:r>
          </a:p>
          <a:p>
            <a:pPr eaLnBrk="1" hangingPunct="1">
              <a:spcAft>
                <a:spcPts val="1000"/>
              </a:spcAft>
              <a:defRPr/>
            </a:pPr>
            <a:endParaRPr lang="fr-FR" sz="1100">
              <a:latin typeface="Calibri" pitchFamily="34" charset="0"/>
            </a:endParaRPr>
          </a:p>
          <a:p>
            <a:pPr eaLnBrk="1" hangingPunct="1">
              <a:defRPr/>
            </a:pPr>
            <a:endParaRPr lang="fr-FR"/>
          </a:p>
        </p:txBody>
      </p:sp>
      <p:sp>
        <p:nvSpPr>
          <p:cNvPr id="138245" name="Rectangle 5">
            <a:extLst>
              <a:ext uri="{FF2B5EF4-FFF2-40B4-BE49-F238E27FC236}">
                <a16:creationId xmlns:a16="http://schemas.microsoft.com/office/drawing/2014/main" id="{90BF9731-B6CB-D55A-AB67-635D7133BE34}"/>
              </a:ext>
            </a:extLst>
          </p:cNvPr>
          <p:cNvSpPr>
            <a:spLocks noChangeArrowheads="1"/>
          </p:cNvSpPr>
          <p:nvPr/>
        </p:nvSpPr>
        <p:spPr bwMode="auto">
          <a:xfrm>
            <a:off x="9798050" y="1063625"/>
            <a:ext cx="2263775" cy="558800"/>
          </a:xfrm>
          <a:prstGeom prst="rect">
            <a:avLst/>
          </a:prstGeom>
          <a:solidFill>
            <a:schemeClr val="accent2">
              <a:lumMod val="20000"/>
              <a:lumOff val="80000"/>
            </a:schemeClr>
          </a:solidFill>
          <a:ln w="9525">
            <a:solidFill>
              <a:srgbClr val="000000"/>
            </a:solidFill>
            <a:miter lim="800000"/>
            <a:headEnd/>
            <a:tailEnd/>
          </a:ln>
        </p:spPr>
        <p:txBody>
          <a:bodyPr/>
          <a:lstStyle/>
          <a:p>
            <a:pPr algn="just" eaLnBrk="1" hangingPunct="1">
              <a:spcAft>
                <a:spcPts val="1000"/>
              </a:spcAft>
              <a:defRPr/>
            </a:pPr>
            <a:r>
              <a:rPr lang="fr-FR" sz="1100" b="1">
                <a:latin typeface="Calibri" pitchFamily="34" charset="0"/>
              </a:rPr>
              <a:t>Décret exécutif n°13-378 relatif  à l'information du consommateur (art17)</a:t>
            </a:r>
            <a:endParaRPr lang="fr-FR" b="1"/>
          </a:p>
        </p:txBody>
      </p:sp>
      <p:sp>
        <p:nvSpPr>
          <p:cNvPr id="138246" name="Rectangle 6">
            <a:extLst>
              <a:ext uri="{FF2B5EF4-FFF2-40B4-BE49-F238E27FC236}">
                <a16:creationId xmlns:a16="http://schemas.microsoft.com/office/drawing/2014/main" id="{6ACA073D-1F7E-24D6-00D9-3EE4D8B9F360}"/>
              </a:ext>
            </a:extLst>
          </p:cNvPr>
          <p:cNvSpPr>
            <a:spLocks noChangeArrowheads="1"/>
          </p:cNvSpPr>
          <p:nvPr/>
        </p:nvSpPr>
        <p:spPr bwMode="auto">
          <a:xfrm>
            <a:off x="9786938" y="2486025"/>
            <a:ext cx="2252662" cy="649288"/>
          </a:xfrm>
          <a:prstGeom prst="rect">
            <a:avLst/>
          </a:prstGeom>
          <a:solidFill>
            <a:schemeClr val="accent2">
              <a:lumMod val="20000"/>
              <a:lumOff val="80000"/>
            </a:schemeClr>
          </a:solidFill>
          <a:ln w="9525">
            <a:solidFill>
              <a:srgbClr val="000000"/>
            </a:solidFill>
            <a:miter lim="800000"/>
            <a:headEnd/>
            <a:tailEnd/>
          </a:ln>
        </p:spPr>
        <p:txBody>
          <a:bodyPr/>
          <a:lstStyle/>
          <a:p>
            <a:pPr algn="just" eaLnBrk="1" hangingPunct="1">
              <a:spcAft>
                <a:spcPts val="1000"/>
              </a:spcAft>
              <a:defRPr/>
            </a:pPr>
            <a:r>
              <a:rPr lang="fr-FR" sz="1100" b="1" dirty="0">
                <a:latin typeface="Calibri" pitchFamily="34" charset="0"/>
              </a:rPr>
              <a:t>Décret exécutif n°15-172 relatif aux spécifications microbiologiques (art4)</a:t>
            </a:r>
          </a:p>
          <a:p>
            <a:pPr eaLnBrk="1" hangingPunct="1">
              <a:spcAft>
                <a:spcPts val="1000"/>
              </a:spcAft>
              <a:defRPr/>
            </a:pPr>
            <a:endParaRPr lang="fr-FR" sz="1100" dirty="0">
              <a:latin typeface="Calibri" pitchFamily="34" charset="0"/>
            </a:endParaRPr>
          </a:p>
          <a:p>
            <a:pPr eaLnBrk="1" hangingPunct="1">
              <a:defRPr/>
            </a:pPr>
            <a:endParaRPr lang="fr-FR" dirty="0"/>
          </a:p>
        </p:txBody>
      </p:sp>
      <p:sp>
        <p:nvSpPr>
          <p:cNvPr id="138247" name="Rectangle 7">
            <a:extLst>
              <a:ext uri="{FF2B5EF4-FFF2-40B4-BE49-F238E27FC236}">
                <a16:creationId xmlns:a16="http://schemas.microsoft.com/office/drawing/2014/main" id="{7597CB36-0858-214C-1BB1-A68450D0735C}"/>
              </a:ext>
            </a:extLst>
          </p:cNvPr>
          <p:cNvSpPr>
            <a:spLocks noChangeArrowheads="1"/>
          </p:cNvSpPr>
          <p:nvPr/>
        </p:nvSpPr>
        <p:spPr bwMode="auto">
          <a:xfrm>
            <a:off x="206375" y="1173163"/>
            <a:ext cx="2286000" cy="612775"/>
          </a:xfrm>
          <a:prstGeom prst="rect">
            <a:avLst/>
          </a:prstGeom>
          <a:solidFill>
            <a:schemeClr val="accent2">
              <a:lumMod val="20000"/>
              <a:lumOff val="80000"/>
            </a:schemeClr>
          </a:solidFill>
          <a:ln w="9525">
            <a:solidFill>
              <a:srgbClr val="000000"/>
            </a:solidFill>
            <a:miter lim="800000"/>
            <a:headEnd/>
            <a:tailEnd/>
          </a:ln>
        </p:spPr>
        <p:txBody>
          <a:bodyPr/>
          <a:lstStyle/>
          <a:p>
            <a:pPr algn="just" eaLnBrk="1" hangingPunct="1">
              <a:spcAft>
                <a:spcPts val="1000"/>
              </a:spcAft>
              <a:defRPr/>
            </a:pPr>
            <a:r>
              <a:rPr lang="fr-FR" sz="1100" b="1" dirty="0">
                <a:latin typeface="Calibri" pitchFamily="34" charset="0"/>
              </a:rPr>
              <a:t>Décret exécutif n°14-366 relatif aux contaminants  tolérés dans les denrées alimentaires (art 5)</a:t>
            </a:r>
          </a:p>
          <a:p>
            <a:pPr eaLnBrk="1" hangingPunct="1">
              <a:defRPr/>
            </a:pPr>
            <a:endParaRPr lang="fr-FR" dirty="0"/>
          </a:p>
        </p:txBody>
      </p:sp>
      <p:sp>
        <p:nvSpPr>
          <p:cNvPr id="138248" name="Rectangle 8">
            <a:extLst>
              <a:ext uri="{FF2B5EF4-FFF2-40B4-BE49-F238E27FC236}">
                <a16:creationId xmlns:a16="http://schemas.microsoft.com/office/drawing/2014/main" id="{7FF01FFD-EDED-7FF8-9E8C-6F26C672BDA2}"/>
              </a:ext>
            </a:extLst>
          </p:cNvPr>
          <p:cNvSpPr>
            <a:spLocks noChangeArrowheads="1"/>
          </p:cNvSpPr>
          <p:nvPr/>
        </p:nvSpPr>
        <p:spPr bwMode="auto">
          <a:xfrm>
            <a:off x="163513" y="3506788"/>
            <a:ext cx="2393950" cy="727075"/>
          </a:xfrm>
          <a:prstGeom prst="rect">
            <a:avLst/>
          </a:prstGeom>
          <a:solidFill>
            <a:schemeClr val="accent2">
              <a:lumMod val="20000"/>
              <a:lumOff val="80000"/>
            </a:schemeClr>
          </a:solidFill>
          <a:ln w="9525">
            <a:solidFill>
              <a:srgbClr val="000000"/>
            </a:solidFill>
            <a:miter lim="800000"/>
            <a:headEnd/>
            <a:tailEnd/>
          </a:ln>
        </p:spPr>
        <p:txBody>
          <a:bodyPr/>
          <a:lstStyle/>
          <a:p>
            <a:pPr algn="just" eaLnBrk="1" hangingPunct="1">
              <a:spcAft>
                <a:spcPts val="1000"/>
              </a:spcAft>
              <a:defRPr/>
            </a:pPr>
            <a:r>
              <a:rPr lang="fr-FR" sz="1100" b="1">
                <a:latin typeface="Calibri" pitchFamily="34" charset="0"/>
              </a:rPr>
              <a:t>Décret exécutif n°16-299 relatif aux matériaux destinés à être mis en contacts avec les denrées  alimentaires (art 7)</a:t>
            </a:r>
          </a:p>
          <a:p>
            <a:pPr eaLnBrk="1" hangingPunct="1">
              <a:defRPr/>
            </a:pPr>
            <a:endParaRPr lang="fr-FR"/>
          </a:p>
        </p:txBody>
      </p:sp>
      <p:sp>
        <p:nvSpPr>
          <p:cNvPr id="7177" name="Rectangle 9">
            <a:extLst>
              <a:ext uri="{FF2B5EF4-FFF2-40B4-BE49-F238E27FC236}">
                <a16:creationId xmlns:a16="http://schemas.microsoft.com/office/drawing/2014/main" id="{3B97AECD-AB75-45EA-2CCF-FA4F098B97ED}"/>
              </a:ext>
            </a:extLst>
          </p:cNvPr>
          <p:cNvSpPr>
            <a:spLocks noChangeArrowheads="1"/>
          </p:cNvSpPr>
          <p:nvPr/>
        </p:nvSpPr>
        <p:spPr bwMode="auto">
          <a:xfrm>
            <a:off x="4398963" y="4683125"/>
            <a:ext cx="3505200" cy="1276350"/>
          </a:xfrm>
          <a:prstGeom prst="rect">
            <a:avLst/>
          </a:prstGeom>
          <a:solidFill>
            <a:srgbClr val="FFFF00"/>
          </a:solidFill>
          <a:ln w="9525">
            <a:solidFill>
              <a:srgbClr val="000000"/>
            </a:solidFill>
            <a:miter lim="800000"/>
            <a:headEnd/>
            <a:tailEnd/>
          </a:ln>
        </p:spPr>
        <p:txBody>
          <a:bodyPr/>
          <a:lstStyle/>
          <a:p>
            <a:pPr algn="just" eaLnBrk="1" hangingPunct="1">
              <a:spcAft>
                <a:spcPts val="1000"/>
              </a:spcAft>
              <a:defRPr/>
            </a:pPr>
            <a:r>
              <a:rPr lang="fr-FR" sz="1400" b="1" dirty="0">
                <a:solidFill>
                  <a:schemeClr val="accent1">
                    <a:lumMod val="50000"/>
                  </a:schemeClr>
                </a:solidFill>
                <a:effectLst>
                  <a:outerShdw blurRad="38100" dist="38100" dir="2700000" algn="tl">
                    <a:srgbClr val="000000">
                      <a:alpha val="43137"/>
                    </a:srgbClr>
                  </a:outerShdw>
                </a:effectLst>
                <a:latin typeface="Times New Roman" pitchFamily="18" charset="0"/>
              </a:rPr>
              <a:t>Décret exécutif n°17-140 du 11 avril 2017 fixant les conditions  d’hygiène et de salubrité lors  du processus de mise à la consommation des denrées alimentaires destinées à la consommation humaine</a:t>
            </a:r>
          </a:p>
          <a:p>
            <a:pPr eaLnBrk="1" hangingPunct="1">
              <a:defRPr/>
            </a:pPr>
            <a:endParaRPr lang="fr-FR" dirty="0"/>
          </a:p>
        </p:txBody>
      </p:sp>
      <p:cxnSp>
        <p:nvCxnSpPr>
          <p:cNvPr id="29706" name="AutoShape 10">
            <a:extLst>
              <a:ext uri="{FF2B5EF4-FFF2-40B4-BE49-F238E27FC236}">
                <a16:creationId xmlns:a16="http://schemas.microsoft.com/office/drawing/2014/main" id="{2725C28A-3117-3DE4-040B-39C833EBE543}"/>
              </a:ext>
            </a:extLst>
          </p:cNvPr>
          <p:cNvCxnSpPr>
            <a:cxnSpLocks noChangeShapeType="1"/>
            <a:stCxn id="138242" idx="3"/>
            <a:endCxn id="138245" idx="1"/>
          </p:cNvCxnSpPr>
          <p:nvPr/>
        </p:nvCxnSpPr>
        <p:spPr bwMode="auto">
          <a:xfrm flipV="1">
            <a:off x="8496300" y="1343025"/>
            <a:ext cx="1301750" cy="193833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9707" name="AutoShape 10">
            <a:extLst>
              <a:ext uri="{FF2B5EF4-FFF2-40B4-BE49-F238E27FC236}">
                <a16:creationId xmlns:a16="http://schemas.microsoft.com/office/drawing/2014/main" id="{1E09DFED-8C7D-46AD-8FE8-B3EE7B648A75}"/>
              </a:ext>
            </a:extLst>
          </p:cNvPr>
          <p:cNvCxnSpPr>
            <a:cxnSpLocks noChangeShapeType="1"/>
            <a:stCxn id="138242" idx="3"/>
            <a:endCxn id="138246" idx="1"/>
          </p:cNvCxnSpPr>
          <p:nvPr/>
        </p:nvCxnSpPr>
        <p:spPr bwMode="auto">
          <a:xfrm flipV="1">
            <a:off x="8496300" y="2811463"/>
            <a:ext cx="1290638" cy="4699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9708" name="AutoShape 10">
            <a:extLst>
              <a:ext uri="{FF2B5EF4-FFF2-40B4-BE49-F238E27FC236}">
                <a16:creationId xmlns:a16="http://schemas.microsoft.com/office/drawing/2014/main" id="{CC2CC701-884D-FEDE-8F37-EF19AA87A985}"/>
              </a:ext>
            </a:extLst>
          </p:cNvPr>
          <p:cNvCxnSpPr>
            <a:cxnSpLocks noChangeShapeType="1"/>
            <a:stCxn id="138242" idx="0"/>
            <a:endCxn id="138244" idx="2"/>
          </p:cNvCxnSpPr>
          <p:nvPr/>
        </p:nvCxnSpPr>
        <p:spPr bwMode="auto">
          <a:xfrm rot="5400000" flipH="1" flipV="1">
            <a:off x="5991225" y="1093788"/>
            <a:ext cx="1793875" cy="143192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9709" name="AutoShape 10">
            <a:extLst>
              <a:ext uri="{FF2B5EF4-FFF2-40B4-BE49-F238E27FC236}">
                <a16:creationId xmlns:a16="http://schemas.microsoft.com/office/drawing/2014/main" id="{3FA20E90-69E4-6D82-DC9D-1E7DD4DBA0E4}"/>
              </a:ext>
            </a:extLst>
          </p:cNvPr>
          <p:cNvCxnSpPr>
            <a:cxnSpLocks noChangeShapeType="1"/>
            <a:stCxn id="138242" idx="0"/>
            <a:endCxn id="138243" idx="2"/>
          </p:cNvCxnSpPr>
          <p:nvPr/>
        </p:nvCxnSpPr>
        <p:spPr bwMode="auto">
          <a:xfrm rot="16200000" flipV="1">
            <a:off x="3751263" y="285750"/>
            <a:ext cx="1816100" cy="30257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9710" name="AutoShape 10">
            <a:extLst>
              <a:ext uri="{FF2B5EF4-FFF2-40B4-BE49-F238E27FC236}">
                <a16:creationId xmlns:a16="http://schemas.microsoft.com/office/drawing/2014/main" id="{AE6CEE29-E187-E798-5EBC-6ACB1FA598E8}"/>
              </a:ext>
            </a:extLst>
          </p:cNvPr>
          <p:cNvCxnSpPr>
            <a:cxnSpLocks noChangeShapeType="1"/>
            <a:stCxn id="138242" idx="1"/>
            <a:endCxn id="138247" idx="3"/>
          </p:cNvCxnSpPr>
          <p:nvPr/>
        </p:nvCxnSpPr>
        <p:spPr bwMode="auto">
          <a:xfrm rot="10800000">
            <a:off x="2492375" y="1479550"/>
            <a:ext cx="1355725" cy="18034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9711" name="AutoShape 10">
            <a:extLst>
              <a:ext uri="{FF2B5EF4-FFF2-40B4-BE49-F238E27FC236}">
                <a16:creationId xmlns:a16="http://schemas.microsoft.com/office/drawing/2014/main" id="{0DBA7A28-FE29-BEB0-F32B-3F6233E82B14}"/>
              </a:ext>
            </a:extLst>
          </p:cNvPr>
          <p:cNvCxnSpPr>
            <a:cxnSpLocks noChangeShapeType="1"/>
            <a:stCxn id="138242" idx="1"/>
            <a:endCxn id="138248" idx="3"/>
          </p:cNvCxnSpPr>
          <p:nvPr/>
        </p:nvCxnSpPr>
        <p:spPr bwMode="auto">
          <a:xfrm rot="10800000" flipV="1">
            <a:off x="2557463" y="3281363"/>
            <a:ext cx="1290637" cy="58896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9" name="AutoShape 10">
            <a:extLst>
              <a:ext uri="{FF2B5EF4-FFF2-40B4-BE49-F238E27FC236}">
                <a16:creationId xmlns:a16="http://schemas.microsoft.com/office/drawing/2014/main" id="{9C03FB96-55B4-BC20-510B-F613E756E48D}"/>
              </a:ext>
            </a:extLst>
          </p:cNvPr>
          <p:cNvCxnSpPr>
            <a:cxnSpLocks noChangeShapeType="1"/>
            <a:stCxn id="138242" idx="2"/>
            <a:endCxn id="7177" idx="0"/>
          </p:cNvCxnSpPr>
          <p:nvPr/>
        </p:nvCxnSpPr>
        <p:spPr bwMode="auto">
          <a:xfrm flipH="1">
            <a:off x="6151563" y="3857625"/>
            <a:ext cx="20637" cy="825500"/>
          </a:xfrm>
          <a:prstGeom prst="straightConnector1">
            <a:avLst/>
          </a:prstGeom>
          <a:ln>
            <a:headEnd/>
            <a:tailEnd type="triangle" w="med" len="med"/>
          </a:ln>
        </p:spPr>
        <p:style>
          <a:lnRef idx="1">
            <a:schemeClr val="dk1"/>
          </a:lnRef>
          <a:fillRef idx="0">
            <a:schemeClr val="dk1"/>
          </a:fillRef>
          <a:effectRef idx="0">
            <a:schemeClr val="dk1"/>
          </a:effectRef>
          <a:fontRef idx="minor">
            <a:schemeClr val="tx1"/>
          </a:fontRef>
        </p:style>
      </p:cxnSp>
      <p:cxnSp>
        <p:nvCxnSpPr>
          <p:cNvPr id="29713" name="AutoShape 10">
            <a:extLst>
              <a:ext uri="{FF2B5EF4-FFF2-40B4-BE49-F238E27FC236}">
                <a16:creationId xmlns:a16="http://schemas.microsoft.com/office/drawing/2014/main" id="{619EF782-688C-EEDB-CC6F-297736089FB3}"/>
              </a:ext>
            </a:extLst>
          </p:cNvPr>
          <p:cNvCxnSpPr>
            <a:cxnSpLocks noChangeShapeType="1"/>
            <a:stCxn id="138246" idx="2"/>
          </p:cNvCxnSpPr>
          <p:nvPr/>
        </p:nvCxnSpPr>
        <p:spPr bwMode="auto">
          <a:xfrm>
            <a:off x="10912475" y="3135313"/>
            <a:ext cx="17463" cy="48895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45" name="Ellipse 44">
            <a:extLst>
              <a:ext uri="{FF2B5EF4-FFF2-40B4-BE49-F238E27FC236}">
                <a16:creationId xmlns:a16="http://schemas.microsoft.com/office/drawing/2014/main" id="{B20C211B-13ED-BB5A-BEE0-1D94D6481D6B}"/>
              </a:ext>
            </a:extLst>
          </p:cNvPr>
          <p:cNvSpPr/>
          <p:nvPr/>
        </p:nvSpPr>
        <p:spPr>
          <a:xfrm>
            <a:off x="9623425" y="3635375"/>
            <a:ext cx="2568575"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sz="1200" b="1" dirty="0">
                <a:solidFill>
                  <a:schemeClr val="tx1"/>
                </a:solidFill>
              </a:rPr>
              <a:t>Arrêté interministériel du 4 octobre 2016 fixant les critères microbiologiques des denrées alimentaires</a:t>
            </a:r>
            <a:r>
              <a:rPr lang="fr-FR" sz="1400" b="1" dirty="0">
                <a:solidFill>
                  <a:schemeClr val="tx1"/>
                </a:solidFill>
              </a:rPr>
              <a:t>.(art8)</a:t>
            </a:r>
          </a:p>
          <a:p>
            <a:pPr algn="ctr" eaLnBrk="1" hangingPunct="1">
              <a:defRPr/>
            </a:pPr>
            <a:r>
              <a:rPr lang="fr-FR" sz="1200" b="1" dirty="0">
                <a:solidFill>
                  <a:srgbClr val="FF0000"/>
                </a:solidFill>
              </a:rPr>
              <a:t>2 Juillet 2018</a:t>
            </a:r>
          </a:p>
        </p:txBody>
      </p:sp>
      <p:sp>
        <p:nvSpPr>
          <p:cNvPr id="46" name="Ellipse 45">
            <a:extLst>
              <a:ext uri="{FF2B5EF4-FFF2-40B4-BE49-F238E27FC236}">
                <a16:creationId xmlns:a16="http://schemas.microsoft.com/office/drawing/2014/main" id="{7FAFA00C-CD2D-5073-4A43-CCCAB3B6FE86}"/>
              </a:ext>
            </a:extLst>
          </p:cNvPr>
          <p:cNvSpPr/>
          <p:nvPr/>
        </p:nvSpPr>
        <p:spPr>
          <a:xfrm>
            <a:off x="522288" y="2220913"/>
            <a:ext cx="2246312" cy="11493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sz="1200" b="1" dirty="0">
                <a:solidFill>
                  <a:schemeClr val="tx1"/>
                </a:solidFill>
              </a:rPr>
              <a:t>AI fixant la liste ainsi que les limites maximales de résidus Med Veto et S.Pharmacologiques   </a:t>
            </a:r>
          </a:p>
        </p:txBody>
      </p:sp>
      <p:cxnSp>
        <p:nvCxnSpPr>
          <p:cNvPr id="29716" name="AutoShape 10">
            <a:extLst>
              <a:ext uri="{FF2B5EF4-FFF2-40B4-BE49-F238E27FC236}">
                <a16:creationId xmlns:a16="http://schemas.microsoft.com/office/drawing/2014/main" id="{B47D5252-D5A6-FB91-F2EF-B936ECE6EB79}"/>
              </a:ext>
            </a:extLst>
          </p:cNvPr>
          <p:cNvCxnSpPr>
            <a:cxnSpLocks noChangeShapeType="1"/>
            <a:stCxn id="138247" idx="2"/>
            <a:endCxn id="46" idx="0"/>
          </p:cNvCxnSpPr>
          <p:nvPr/>
        </p:nvCxnSpPr>
        <p:spPr bwMode="auto">
          <a:xfrm rot="16200000" flipH="1">
            <a:off x="1280319" y="1854994"/>
            <a:ext cx="434975" cy="29686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53" name="ZoneTexte 52">
            <a:extLst>
              <a:ext uri="{FF2B5EF4-FFF2-40B4-BE49-F238E27FC236}">
                <a16:creationId xmlns:a16="http://schemas.microsoft.com/office/drawing/2014/main" id="{9F41D61D-5C1D-372F-95D7-EB780BDDA9BA}"/>
              </a:ext>
            </a:extLst>
          </p:cNvPr>
          <p:cNvSpPr txBox="1"/>
          <p:nvPr/>
        </p:nvSpPr>
        <p:spPr>
          <a:xfrm>
            <a:off x="3486150" y="5021263"/>
            <a:ext cx="925513" cy="461962"/>
          </a:xfrm>
          <a:prstGeom prst="rect">
            <a:avLst/>
          </a:prstGeom>
          <a:solidFill>
            <a:schemeClr val="accent4"/>
          </a:solidFill>
        </p:spPr>
        <p:txBody>
          <a:bodyPr>
            <a:spAutoFit/>
          </a:bodyPr>
          <a:lstStyle/>
          <a:p>
            <a:pPr algn="ctr" eaLnBrk="1" hangingPunct="1">
              <a:defRPr/>
            </a:pPr>
            <a:r>
              <a:rPr lang="fr-FR" sz="1200" b="1" dirty="0"/>
              <a:t>15 </a:t>
            </a:r>
            <a:r>
              <a:rPr lang="fr-FR" sz="1200" b="1" dirty="0">
                <a:solidFill>
                  <a:schemeClr val="accent1">
                    <a:lumMod val="50000"/>
                  </a:schemeClr>
                </a:solidFill>
                <a:effectLst>
                  <a:outerShdw blurRad="38100" dist="38100" dir="2700000" algn="tl">
                    <a:srgbClr val="000000">
                      <a:alpha val="43137"/>
                    </a:srgbClr>
                  </a:outerShdw>
                </a:effectLst>
              </a:rPr>
              <a:t>chapitres</a:t>
            </a:r>
          </a:p>
        </p:txBody>
      </p:sp>
      <p:sp>
        <p:nvSpPr>
          <p:cNvPr id="54" name="ZoneTexte 53">
            <a:extLst>
              <a:ext uri="{FF2B5EF4-FFF2-40B4-BE49-F238E27FC236}">
                <a16:creationId xmlns:a16="http://schemas.microsoft.com/office/drawing/2014/main" id="{B880D774-A230-2B07-D61C-59B46C0F7581}"/>
              </a:ext>
            </a:extLst>
          </p:cNvPr>
          <p:cNvSpPr txBox="1"/>
          <p:nvPr/>
        </p:nvSpPr>
        <p:spPr>
          <a:xfrm>
            <a:off x="7931150" y="5035550"/>
            <a:ext cx="925513" cy="460375"/>
          </a:xfrm>
          <a:prstGeom prst="rect">
            <a:avLst/>
          </a:prstGeom>
          <a:solidFill>
            <a:schemeClr val="accent4"/>
          </a:solidFill>
        </p:spPr>
        <p:txBody>
          <a:bodyPr>
            <a:spAutoFit/>
          </a:bodyPr>
          <a:lstStyle/>
          <a:p>
            <a:pPr algn="ctr" eaLnBrk="1" hangingPunct="1">
              <a:defRPr/>
            </a:pPr>
            <a:r>
              <a:rPr lang="fr-FR" sz="1200" b="1" dirty="0"/>
              <a:t>64 </a:t>
            </a:r>
            <a:r>
              <a:rPr lang="fr-FR" sz="1200" b="1" dirty="0">
                <a:solidFill>
                  <a:schemeClr val="accent1">
                    <a:lumMod val="50000"/>
                  </a:schemeClr>
                </a:solidFill>
                <a:effectLst>
                  <a:outerShdw blurRad="38100" dist="38100" dir="2700000" algn="tl">
                    <a:srgbClr val="000000">
                      <a:alpha val="43137"/>
                    </a:srgbClr>
                  </a:outerShdw>
                </a:effectLst>
              </a:rPr>
              <a:t>articles</a:t>
            </a:r>
          </a:p>
        </p:txBody>
      </p:sp>
      <p:sp>
        <p:nvSpPr>
          <p:cNvPr id="55" name="ZoneTexte 54">
            <a:extLst>
              <a:ext uri="{FF2B5EF4-FFF2-40B4-BE49-F238E27FC236}">
                <a16:creationId xmlns:a16="http://schemas.microsoft.com/office/drawing/2014/main" id="{38F86237-7E2A-54D7-DF80-7B9B5A690DE7}"/>
              </a:ext>
            </a:extLst>
          </p:cNvPr>
          <p:cNvSpPr txBox="1"/>
          <p:nvPr/>
        </p:nvSpPr>
        <p:spPr>
          <a:xfrm>
            <a:off x="4791075" y="6010275"/>
            <a:ext cx="2601913" cy="276225"/>
          </a:xfrm>
          <a:prstGeom prst="rect">
            <a:avLst/>
          </a:prstGeom>
          <a:solidFill>
            <a:schemeClr val="accent4"/>
          </a:solidFill>
        </p:spPr>
        <p:txBody>
          <a:bodyPr>
            <a:spAutoFit/>
          </a:bodyPr>
          <a:lstStyle/>
          <a:p>
            <a:pPr algn="ctr" eaLnBrk="1" hangingPunct="1">
              <a:defRPr/>
            </a:pPr>
            <a:r>
              <a:rPr lang="fr-FR" sz="1200" b="1" dirty="0"/>
              <a:t>06 textes </a:t>
            </a:r>
            <a:r>
              <a:rPr lang="fr-FR" sz="1200" b="1" dirty="0">
                <a:solidFill>
                  <a:schemeClr val="accent1">
                    <a:lumMod val="50000"/>
                  </a:schemeClr>
                </a:solidFill>
              </a:rPr>
              <a:t>d’application</a:t>
            </a:r>
            <a:r>
              <a:rPr lang="fr-FR" sz="1200" b="1" dirty="0"/>
              <a:t> (AI)</a:t>
            </a:r>
          </a:p>
        </p:txBody>
      </p:sp>
      <p:sp>
        <p:nvSpPr>
          <p:cNvPr id="24" name="Rectangle 23">
            <a:extLst>
              <a:ext uri="{FF2B5EF4-FFF2-40B4-BE49-F238E27FC236}">
                <a16:creationId xmlns:a16="http://schemas.microsoft.com/office/drawing/2014/main" id="{1B4E30D5-2FEC-56D5-5DEC-21737FD60A7F}"/>
              </a:ext>
            </a:extLst>
          </p:cNvPr>
          <p:cNvSpPr/>
          <p:nvPr/>
        </p:nvSpPr>
        <p:spPr>
          <a:xfrm>
            <a:off x="4686302" y="1428751"/>
            <a:ext cx="271462" cy="923330"/>
          </a:xfrm>
          <a:prstGeom prst="rect">
            <a:avLst/>
          </a:prstGeom>
          <a:noFill/>
        </p:spPr>
        <p:txBody>
          <a:bodyPr>
            <a:spAutoFit/>
          </a:bodyPr>
          <a:lstStyle/>
          <a:p>
            <a:pPr algn="ctr" eaLnBrk="1" hangingPunct="1">
              <a:defRPr/>
            </a:pPr>
            <a:r>
              <a:rPr lang="fr-FR"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1</a:t>
            </a:r>
          </a:p>
        </p:txBody>
      </p:sp>
      <p:sp>
        <p:nvSpPr>
          <p:cNvPr id="25" name="Rectangle 24">
            <a:extLst>
              <a:ext uri="{FF2B5EF4-FFF2-40B4-BE49-F238E27FC236}">
                <a16:creationId xmlns:a16="http://schemas.microsoft.com/office/drawing/2014/main" id="{FF40B35A-F1C1-EE6F-F6B9-C300C9979166}"/>
              </a:ext>
            </a:extLst>
          </p:cNvPr>
          <p:cNvSpPr/>
          <p:nvPr/>
        </p:nvSpPr>
        <p:spPr>
          <a:xfrm>
            <a:off x="6738939" y="1352550"/>
            <a:ext cx="271462" cy="923330"/>
          </a:xfrm>
          <a:prstGeom prst="rect">
            <a:avLst/>
          </a:prstGeom>
          <a:noFill/>
        </p:spPr>
        <p:txBody>
          <a:bodyPr>
            <a:spAutoFit/>
          </a:bodyPr>
          <a:lstStyle/>
          <a:p>
            <a:pPr algn="ctr" eaLnBrk="1" hangingPunct="1">
              <a:defRPr/>
            </a:pPr>
            <a:r>
              <a:rPr lang="fr-FR"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2</a:t>
            </a:r>
          </a:p>
        </p:txBody>
      </p:sp>
      <p:sp>
        <p:nvSpPr>
          <p:cNvPr id="26" name="Rectangle 25">
            <a:extLst>
              <a:ext uri="{FF2B5EF4-FFF2-40B4-BE49-F238E27FC236}">
                <a16:creationId xmlns:a16="http://schemas.microsoft.com/office/drawing/2014/main" id="{B2F96304-6BD7-9990-A8C0-9DD0F260E081}"/>
              </a:ext>
            </a:extLst>
          </p:cNvPr>
          <p:cNvSpPr/>
          <p:nvPr/>
        </p:nvSpPr>
        <p:spPr>
          <a:xfrm>
            <a:off x="9077327" y="1676400"/>
            <a:ext cx="271462" cy="923330"/>
          </a:xfrm>
          <a:prstGeom prst="rect">
            <a:avLst/>
          </a:prstGeom>
          <a:noFill/>
        </p:spPr>
        <p:txBody>
          <a:bodyPr>
            <a:spAutoFit/>
          </a:bodyPr>
          <a:lstStyle/>
          <a:p>
            <a:pPr algn="ctr" eaLnBrk="1" hangingPunct="1">
              <a:defRPr/>
            </a:pPr>
            <a:r>
              <a:rPr lang="fr-FR"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3</a:t>
            </a:r>
          </a:p>
        </p:txBody>
      </p:sp>
      <p:sp>
        <p:nvSpPr>
          <p:cNvPr id="27" name="Rectangle 26">
            <a:extLst>
              <a:ext uri="{FF2B5EF4-FFF2-40B4-BE49-F238E27FC236}">
                <a16:creationId xmlns:a16="http://schemas.microsoft.com/office/drawing/2014/main" id="{48899CF9-EA03-1644-26F9-834038BF2259}"/>
              </a:ext>
            </a:extLst>
          </p:cNvPr>
          <p:cNvSpPr/>
          <p:nvPr/>
        </p:nvSpPr>
        <p:spPr>
          <a:xfrm>
            <a:off x="2933702" y="1690687"/>
            <a:ext cx="271462" cy="923330"/>
          </a:xfrm>
          <a:prstGeom prst="rect">
            <a:avLst/>
          </a:prstGeom>
          <a:noFill/>
        </p:spPr>
        <p:txBody>
          <a:bodyPr>
            <a:spAutoFit/>
          </a:bodyPr>
          <a:lstStyle/>
          <a:p>
            <a:pPr algn="ctr" eaLnBrk="1" hangingPunct="1">
              <a:defRPr/>
            </a:pPr>
            <a:r>
              <a:rPr lang="fr-FR"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4</a:t>
            </a:r>
          </a:p>
        </p:txBody>
      </p:sp>
      <p:sp>
        <p:nvSpPr>
          <p:cNvPr id="28" name="Rectangle 27">
            <a:extLst>
              <a:ext uri="{FF2B5EF4-FFF2-40B4-BE49-F238E27FC236}">
                <a16:creationId xmlns:a16="http://schemas.microsoft.com/office/drawing/2014/main" id="{C537A333-70A3-54BB-960E-0E81120B3A3C}"/>
              </a:ext>
            </a:extLst>
          </p:cNvPr>
          <p:cNvSpPr/>
          <p:nvPr/>
        </p:nvSpPr>
        <p:spPr>
          <a:xfrm>
            <a:off x="9105902" y="2490788"/>
            <a:ext cx="271462" cy="923330"/>
          </a:xfrm>
          <a:prstGeom prst="rect">
            <a:avLst/>
          </a:prstGeom>
          <a:noFill/>
        </p:spPr>
        <p:txBody>
          <a:bodyPr>
            <a:spAutoFit/>
          </a:bodyPr>
          <a:lstStyle/>
          <a:p>
            <a:pPr algn="ctr" eaLnBrk="1" hangingPunct="1">
              <a:defRPr/>
            </a:pPr>
            <a:r>
              <a:rPr lang="fr-FR"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5</a:t>
            </a:r>
          </a:p>
        </p:txBody>
      </p:sp>
      <p:sp>
        <p:nvSpPr>
          <p:cNvPr id="30" name="Rectangle 29">
            <a:extLst>
              <a:ext uri="{FF2B5EF4-FFF2-40B4-BE49-F238E27FC236}">
                <a16:creationId xmlns:a16="http://schemas.microsoft.com/office/drawing/2014/main" id="{B184D1EF-2883-9811-12D7-81DDE3BC0223}"/>
              </a:ext>
            </a:extLst>
          </p:cNvPr>
          <p:cNvSpPr/>
          <p:nvPr/>
        </p:nvSpPr>
        <p:spPr>
          <a:xfrm>
            <a:off x="3086102" y="3028949"/>
            <a:ext cx="271462" cy="923330"/>
          </a:xfrm>
          <a:prstGeom prst="rect">
            <a:avLst/>
          </a:prstGeom>
          <a:noFill/>
        </p:spPr>
        <p:txBody>
          <a:bodyPr>
            <a:spAutoFit/>
          </a:bodyPr>
          <a:lstStyle/>
          <a:p>
            <a:pPr algn="ctr" eaLnBrk="1" hangingPunct="1">
              <a:defRPr/>
            </a:pPr>
            <a:r>
              <a:rPr lang="fr-FR"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6</a:t>
            </a:r>
          </a:p>
        </p:txBody>
      </p:sp>
      <p:sp>
        <p:nvSpPr>
          <p:cNvPr id="32" name="Rectangle 31">
            <a:extLst>
              <a:ext uri="{FF2B5EF4-FFF2-40B4-BE49-F238E27FC236}">
                <a16:creationId xmlns:a16="http://schemas.microsoft.com/office/drawing/2014/main" id="{D100392F-63FC-9952-F7DB-C9B47282333B}"/>
              </a:ext>
            </a:extLst>
          </p:cNvPr>
          <p:cNvSpPr/>
          <p:nvPr/>
        </p:nvSpPr>
        <p:spPr>
          <a:xfrm>
            <a:off x="6038852" y="3838574"/>
            <a:ext cx="271462" cy="923330"/>
          </a:xfrm>
          <a:prstGeom prst="rect">
            <a:avLst/>
          </a:prstGeom>
          <a:noFill/>
        </p:spPr>
        <p:txBody>
          <a:bodyPr>
            <a:spAutoFit/>
          </a:bodyPr>
          <a:lstStyle/>
          <a:p>
            <a:pPr algn="ctr" eaLnBrk="1" hangingPunct="1">
              <a:defRPr/>
            </a:pPr>
            <a:r>
              <a:rPr lang="fr-FR"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7</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9F71E527-8538-D853-CF6D-2D1A27365A80}"/>
              </a:ext>
            </a:extLst>
          </p:cNvPr>
          <p:cNvGraphicFramePr>
            <a:graphicFrameLocks noGrp="1"/>
          </p:cNvGraphicFramePr>
          <p:nvPr/>
        </p:nvGraphicFramePr>
        <p:xfrm>
          <a:off x="942975" y="1871663"/>
          <a:ext cx="10572750" cy="4700587"/>
        </p:xfrm>
        <a:graphic>
          <a:graphicData uri="http://schemas.openxmlformats.org/drawingml/2006/table">
            <a:tbl>
              <a:tblPr/>
              <a:tblGrid>
                <a:gridCol w="10572750">
                  <a:extLst>
                    <a:ext uri="{9D8B030D-6E8A-4147-A177-3AD203B41FA5}">
                      <a16:colId xmlns:a16="http://schemas.microsoft.com/office/drawing/2014/main" val="20000"/>
                    </a:ext>
                  </a:extLst>
                </a:gridCol>
              </a:tblGrid>
              <a:tr h="4700587">
                <a:tc>
                  <a:txBody>
                    <a:bodyPr/>
                    <a:lstStyle/>
                    <a:p>
                      <a:pPr marL="342900" lvl="0" indent="-342900" algn="just" rtl="0">
                        <a:lnSpc>
                          <a:spcPct val="115000"/>
                        </a:lnSpc>
                        <a:spcAft>
                          <a:spcPts val="0"/>
                        </a:spcAft>
                        <a:buFont typeface="Wingdings"/>
                        <a:buChar char=""/>
                      </a:pPr>
                      <a:r>
                        <a:rPr lang="fr-FR" sz="1600" b="1" dirty="0">
                          <a:latin typeface="Arial" pitchFamily="34" charset="0"/>
                          <a:ea typeface="Calibri"/>
                          <a:cs typeface="Arial" pitchFamily="34" charset="0"/>
                        </a:rPr>
                        <a:t>les conditions et les  modalités de mise en œuvre du  système  HACCP </a:t>
                      </a:r>
                      <a:r>
                        <a:rPr lang="fr-FR" sz="1600" b="1" baseline="0" dirty="0">
                          <a:latin typeface="Arial" pitchFamily="34" charset="0"/>
                          <a:ea typeface="Calibri"/>
                          <a:cs typeface="Arial" pitchFamily="34" charset="0"/>
                        </a:rPr>
                        <a:t> ainsi que </a:t>
                      </a:r>
                      <a:r>
                        <a:rPr lang="fr-FR" sz="1600" b="1" dirty="0">
                          <a:latin typeface="Arial" pitchFamily="34" charset="0"/>
                          <a:ea typeface="Calibri"/>
                          <a:cs typeface="Arial" pitchFamily="34" charset="0"/>
                        </a:rPr>
                        <a:t> les établissements</a:t>
                      </a:r>
                      <a:r>
                        <a:rPr lang="fr-FR" sz="1600" b="1" baseline="0" dirty="0">
                          <a:latin typeface="Arial" pitchFamily="34" charset="0"/>
                          <a:ea typeface="Calibri"/>
                          <a:cs typeface="Arial" pitchFamily="34" charset="0"/>
                        </a:rPr>
                        <a:t> </a:t>
                      </a:r>
                      <a:r>
                        <a:rPr lang="fr-FR" sz="1600" b="1" dirty="0">
                          <a:latin typeface="Arial" pitchFamily="34" charset="0"/>
                          <a:ea typeface="Calibri"/>
                          <a:cs typeface="Arial" pitchFamily="34" charset="0"/>
                        </a:rPr>
                        <a:t>concernés </a:t>
                      </a:r>
                      <a:r>
                        <a:rPr lang="fr-FR" sz="1600" b="1" i="1" dirty="0">
                          <a:solidFill>
                            <a:srgbClr val="C00000"/>
                          </a:solidFill>
                          <a:latin typeface="Arial" pitchFamily="34" charset="0"/>
                          <a:ea typeface="Calibri"/>
                          <a:cs typeface="Arial" pitchFamily="34" charset="0"/>
                        </a:rPr>
                        <a:t>(Art 5</a:t>
                      </a:r>
                      <a:r>
                        <a:rPr lang="fr-FR" sz="1600" b="1" i="1" dirty="0">
                          <a:latin typeface="Arial" pitchFamily="34" charset="0"/>
                          <a:ea typeface="Calibri"/>
                          <a:cs typeface="Arial" pitchFamily="34" charset="0"/>
                        </a:rPr>
                        <a:t>)</a:t>
                      </a:r>
                      <a:r>
                        <a:rPr lang="fr-FR" sz="1600" b="1" dirty="0">
                          <a:latin typeface="Arial" pitchFamily="34" charset="0"/>
                          <a:ea typeface="Calibri"/>
                          <a:cs typeface="Arial" pitchFamily="34" charset="0"/>
                        </a:rPr>
                        <a:t>;</a:t>
                      </a:r>
                    </a:p>
                    <a:p>
                      <a:pPr marL="342900" lvl="0" indent="-342900" algn="just" rtl="0">
                        <a:lnSpc>
                          <a:spcPct val="115000"/>
                        </a:lnSpc>
                        <a:spcAft>
                          <a:spcPts val="0"/>
                        </a:spcAft>
                        <a:buFont typeface="Wingdings"/>
                        <a:buNone/>
                      </a:pPr>
                      <a:endParaRPr lang="fr-FR" sz="1600" b="1" dirty="0">
                        <a:latin typeface="Arial" pitchFamily="34" charset="0"/>
                        <a:ea typeface="Calibri"/>
                        <a:cs typeface="Arial" pitchFamily="34" charset="0"/>
                      </a:endParaRPr>
                    </a:p>
                    <a:p>
                      <a:pPr marL="342900" lvl="0" indent="-342900" algn="just">
                        <a:lnSpc>
                          <a:spcPct val="115000"/>
                        </a:lnSpc>
                        <a:spcAft>
                          <a:spcPts val="0"/>
                        </a:spcAft>
                        <a:buFont typeface="Wingdings"/>
                        <a:buChar char=""/>
                      </a:pPr>
                      <a:r>
                        <a:rPr lang="fr-FR" sz="1600" b="1" dirty="0">
                          <a:latin typeface="Arial" pitchFamily="34" charset="0"/>
                          <a:ea typeface="Calibri"/>
                          <a:cs typeface="Arial" pitchFamily="34" charset="0"/>
                        </a:rPr>
                        <a:t>les conditions et les modalités de recongélation dans les industries de fabrication et de transformation des denrées alimentaires d'origine animale </a:t>
                      </a:r>
                      <a:r>
                        <a:rPr lang="fr-FR" sz="1600" b="1" i="1" dirty="0">
                          <a:solidFill>
                            <a:srgbClr val="C00000"/>
                          </a:solidFill>
                          <a:latin typeface="Arial" pitchFamily="34" charset="0"/>
                          <a:ea typeface="Calibri"/>
                          <a:cs typeface="Arial" pitchFamily="34" charset="0"/>
                        </a:rPr>
                        <a:t>(Art 47 à initier par  le MADRP</a:t>
                      </a:r>
                      <a:r>
                        <a:rPr lang="fr-FR" sz="1600" b="1" i="1" dirty="0">
                          <a:latin typeface="Arial" pitchFamily="34" charset="0"/>
                          <a:ea typeface="Calibri"/>
                          <a:cs typeface="Arial" pitchFamily="34" charset="0"/>
                        </a:rPr>
                        <a:t>)</a:t>
                      </a:r>
                      <a:r>
                        <a:rPr lang="fr-FR" sz="1600" b="1" dirty="0">
                          <a:latin typeface="Arial" pitchFamily="34" charset="0"/>
                          <a:ea typeface="Calibri"/>
                          <a:cs typeface="Arial" pitchFamily="34" charset="0"/>
                        </a:rPr>
                        <a:t>;</a:t>
                      </a:r>
                    </a:p>
                    <a:p>
                      <a:pPr marL="342900" lvl="0" indent="-342900" algn="just">
                        <a:lnSpc>
                          <a:spcPct val="115000"/>
                        </a:lnSpc>
                        <a:spcAft>
                          <a:spcPts val="0"/>
                        </a:spcAft>
                        <a:buFont typeface="Wingdings"/>
                        <a:buNone/>
                      </a:pPr>
                      <a:endParaRPr lang="fr-FR" sz="1600" b="1" dirty="0">
                        <a:latin typeface="Arial" pitchFamily="34" charset="0"/>
                        <a:ea typeface="Calibri"/>
                        <a:cs typeface="Arial" pitchFamily="34" charset="0"/>
                      </a:endParaRPr>
                    </a:p>
                    <a:p>
                      <a:pPr marL="342900" marR="0" lvl="0" indent="-342900" algn="just" defTabSz="914400" rtl="0" eaLnBrk="1" fontAlgn="auto" latinLnBrk="0" hangingPunct="1">
                        <a:lnSpc>
                          <a:spcPct val="115000"/>
                        </a:lnSpc>
                        <a:spcBef>
                          <a:spcPts val="0"/>
                        </a:spcBef>
                        <a:spcAft>
                          <a:spcPts val="0"/>
                        </a:spcAft>
                        <a:buClrTx/>
                        <a:buSzTx/>
                        <a:buFont typeface="Wingdings"/>
                        <a:buChar char=""/>
                        <a:tabLst/>
                        <a:defRPr/>
                      </a:pPr>
                      <a:r>
                        <a:rPr lang="fr-FR" sz="1600" b="1" kern="1200" dirty="0">
                          <a:solidFill>
                            <a:schemeClr val="tx1"/>
                          </a:solidFill>
                          <a:latin typeface="Arial" pitchFamily="34" charset="0"/>
                          <a:ea typeface="+mn-ea"/>
                          <a:cs typeface="Arial" pitchFamily="34" charset="0"/>
                        </a:rPr>
                        <a:t>Les températures et les procédés de conservation par congélation, surgélation ou réfrigération des denrées alimentaires altérables </a:t>
                      </a:r>
                      <a:r>
                        <a:rPr lang="fr-FR" sz="1600" b="1" kern="1200" dirty="0">
                          <a:solidFill>
                            <a:srgbClr val="FF0000"/>
                          </a:solidFill>
                          <a:latin typeface="Arial" pitchFamily="34" charset="0"/>
                          <a:ea typeface="+mn-ea"/>
                          <a:cs typeface="Arial" pitchFamily="34" charset="0"/>
                        </a:rPr>
                        <a:t>ainsi que leurs durées de conservations </a:t>
                      </a:r>
                      <a:r>
                        <a:rPr lang="fr-FR" sz="1600" b="1" i="1" dirty="0">
                          <a:solidFill>
                            <a:srgbClr val="C00000"/>
                          </a:solidFill>
                          <a:latin typeface="Arial" pitchFamily="34" charset="0"/>
                          <a:ea typeface="Calibri"/>
                          <a:cs typeface="Arial" pitchFamily="34" charset="0"/>
                        </a:rPr>
                        <a:t>(Art 48</a:t>
                      </a:r>
                      <a:r>
                        <a:rPr lang="fr-FR" sz="1600" b="1" i="1" dirty="0">
                          <a:latin typeface="Arial" pitchFamily="34" charset="0"/>
                          <a:ea typeface="Calibri"/>
                          <a:cs typeface="Arial" pitchFamily="34" charset="0"/>
                        </a:rPr>
                        <a:t>)</a:t>
                      </a:r>
                      <a:r>
                        <a:rPr lang="fr-FR" sz="1600" b="1" dirty="0">
                          <a:latin typeface="Arial" pitchFamily="34" charset="0"/>
                          <a:ea typeface="Calibri"/>
                          <a:cs typeface="Arial" pitchFamily="34" charset="0"/>
                        </a:rPr>
                        <a:t>;</a:t>
                      </a:r>
                    </a:p>
                    <a:p>
                      <a:pPr marL="342900" marR="0" lvl="0" indent="-342900" algn="just" defTabSz="914400" rtl="0" eaLnBrk="1" fontAlgn="auto" latinLnBrk="0" hangingPunct="1">
                        <a:lnSpc>
                          <a:spcPct val="115000"/>
                        </a:lnSpc>
                        <a:spcBef>
                          <a:spcPts val="0"/>
                        </a:spcBef>
                        <a:spcAft>
                          <a:spcPts val="0"/>
                        </a:spcAft>
                        <a:buClrTx/>
                        <a:buSzTx/>
                        <a:buFont typeface="Wingdings"/>
                        <a:buNone/>
                        <a:tabLst/>
                        <a:defRPr/>
                      </a:pPr>
                      <a:endParaRPr lang="fr-FR" sz="1600" b="1" dirty="0">
                        <a:latin typeface="Arial" pitchFamily="34" charset="0"/>
                        <a:ea typeface="Calibri"/>
                        <a:cs typeface="Arial" pitchFamily="34" charset="0"/>
                      </a:endParaRPr>
                    </a:p>
                    <a:p>
                      <a:pPr marL="342900" marR="0" lvl="0" indent="-342900" algn="just" defTabSz="914400" rtl="0" eaLnBrk="1" fontAlgn="auto" latinLnBrk="0" hangingPunct="1">
                        <a:lnSpc>
                          <a:spcPct val="115000"/>
                        </a:lnSpc>
                        <a:spcBef>
                          <a:spcPts val="0"/>
                        </a:spcBef>
                        <a:spcAft>
                          <a:spcPts val="0"/>
                        </a:spcAft>
                        <a:buClrTx/>
                        <a:buSzTx/>
                        <a:buFont typeface="Wingdings"/>
                        <a:buChar char=""/>
                        <a:tabLst/>
                        <a:defRPr/>
                      </a:pPr>
                      <a:r>
                        <a:rPr lang="fr-FR" sz="1600" b="1" kern="1200" dirty="0">
                          <a:solidFill>
                            <a:schemeClr val="tx1"/>
                          </a:solidFill>
                          <a:latin typeface="Arial" pitchFamily="34" charset="0"/>
                          <a:ea typeface="+mn-ea"/>
                          <a:cs typeface="Arial" pitchFamily="34" charset="0"/>
                        </a:rPr>
                        <a:t>les conditions et les modalités de validation des Guides de Bonnes Pratiques d'Hygiène et d’application des principes HACCP </a:t>
                      </a:r>
                      <a:r>
                        <a:rPr lang="fr-FR" sz="1600" b="1" i="1" kern="1200" dirty="0">
                          <a:solidFill>
                            <a:srgbClr val="C00000"/>
                          </a:solidFill>
                          <a:latin typeface="Arial" pitchFamily="34" charset="0"/>
                          <a:ea typeface="+mn-ea"/>
                          <a:cs typeface="Arial" pitchFamily="34" charset="0"/>
                        </a:rPr>
                        <a:t>(Art 57);</a:t>
                      </a:r>
                    </a:p>
                    <a:p>
                      <a:pPr marL="342900" marR="0" lvl="0" indent="-342900" algn="just" defTabSz="914400" rtl="0" eaLnBrk="1" fontAlgn="auto" latinLnBrk="0" hangingPunct="1">
                        <a:lnSpc>
                          <a:spcPct val="115000"/>
                        </a:lnSpc>
                        <a:spcBef>
                          <a:spcPts val="0"/>
                        </a:spcBef>
                        <a:spcAft>
                          <a:spcPts val="0"/>
                        </a:spcAft>
                        <a:buClrTx/>
                        <a:buSzTx/>
                        <a:buFont typeface="Wingdings"/>
                        <a:buNone/>
                        <a:tabLst/>
                        <a:defRPr/>
                      </a:pPr>
                      <a:endParaRPr lang="fr-FR" sz="1600" b="1" dirty="0">
                        <a:latin typeface="Arial" pitchFamily="34" charset="0"/>
                        <a:ea typeface="Calibri"/>
                        <a:cs typeface="Arial" pitchFamily="34" charset="0"/>
                      </a:endParaRPr>
                    </a:p>
                    <a:p>
                      <a:pPr marL="342900" lvl="0" indent="-342900" algn="just">
                        <a:lnSpc>
                          <a:spcPct val="115000"/>
                        </a:lnSpc>
                        <a:spcAft>
                          <a:spcPts val="0"/>
                        </a:spcAft>
                        <a:buFont typeface="Wingdings"/>
                        <a:buChar char=""/>
                      </a:pPr>
                      <a:r>
                        <a:rPr lang="fr-FR" sz="1600" b="1" dirty="0">
                          <a:latin typeface="Arial" pitchFamily="34" charset="0"/>
                          <a:ea typeface="Calibri"/>
                          <a:cs typeface="Arial" pitchFamily="34" charset="0"/>
                        </a:rPr>
                        <a:t>les critères microbiologiques des denrées alimentaires </a:t>
                      </a:r>
                      <a:r>
                        <a:rPr lang="fr-FR" sz="1600" b="1" dirty="0">
                          <a:solidFill>
                            <a:srgbClr val="FF0000"/>
                          </a:solidFill>
                          <a:latin typeface="Arial" pitchFamily="34" charset="0"/>
                          <a:ea typeface="Calibri"/>
                          <a:cs typeface="Arial" pitchFamily="34" charset="0"/>
                        </a:rPr>
                        <a:t>lors du procédé de production </a:t>
                      </a:r>
                      <a:r>
                        <a:rPr lang="fr-FR" sz="1600" b="1" i="1" dirty="0">
                          <a:solidFill>
                            <a:srgbClr val="C00000"/>
                          </a:solidFill>
                          <a:latin typeface="Arial" pitchFamily="34" charset="0"/>
                          <a:ea typeface="Calibri"/>
                          <a:cs typeface="Arial" pitchFamily="34" charset="0"/>
                        </a:rPr>
                        <a:t>(Art 58)</a:t>
                      </a:r>
                      <a:r>
                        <a:rPr lang="fr-FR" sz="1600" b="1" dirty="0">
                          <a:solidFill>
                            <a:srgbClr val="C00000"/>
                          </a:solidFill>
                          <a:latin typeface="Arial" pitchFamily="34" charset="0"/>
                          <a:ea typeface="Calibri"/>
                          <a:cs typeface="Arial" pitchFamily="34" charset="0"/>
                        </a:rPr>
                        <a:t>;</a:t>
                      </a:r>
                    </a:p>
                    <a:p>
                      <a:pPr marL="342900" lvl="0" indent="-342900" algn="just">
                        <a:lnSpc>
                          <a:spcPct val="115000"/>
                        </a:lnSpc>
                        <a:spcAft>
                          <a:spcPts val="0"/>
                        </a:spcAft>
                        <a:buFont typeface="Wingdings"/>
                        <a:buNone/>
                      </a:pPr>
                      <a:endParaRPr lang="fr-FR" sz="1600" b="1" dirty="0">
                        <a:latin typeface="Arial" pitchFamily="34" charset="0"/>
                        <a:ea typeface="Calibri"/>
                        <a:cs typeface="Arial" pitchFamily="34" charset="0"/>
                      </a:endParaRPr>
                    </a:p>
                    <a:p>
                      <a:pPr marL="342900" lvl="0" indent="-342900" algn="just">
                        <a:lnSpc>
                          <a:spcPct val="115000"/>
                        </a:lnSpc>
                        <a:spcAft>
                          <a:spcPts val="1000"/>
                        </a:spcAft>
                        <a:buFont typeface="Wingdings"/>
                        <a:buChar char=""/>
                      </a:pPr>
                      <a:r>
                        <a:rPr lang="fr-FR" sz="1600" b="1" dirty="0">
                          <a:latin typeface="Arial" pitchFamily="34" charset="0"/>
                          <a:ea typeface="Calibri"/>
                          <a:cs typeface="Arial" pitchFamily="34" charset="0"/>
                        </a:rPr>
                        <a:t>les conditions </a:t>
                      </a:r>
                      <a:r>
                        <a:rPr lang="fr-FR" sz="1600" b="1" dirty="0">
                          <a:solidFill>
                            <a:srgbClr val="FF0000"/>
                          </a:solidFill>
                          <a:latin typeface="Arial" pitchFamily="34" charset="0"/>
                          <a:ea typeface="Calibri"/>
                          <a:cs typeface="Arial" pitchFamily="34" charset="0"/>
                        </a:rPr>
                        <a:t>particulières d'hygiène et de salubrité </a:t>
                      </a:r>
                      <a:r>
                        <a:rPr lang="fr-FR" sz="1600" b="1" dirty="0">
                          <a:latin typeface="Arial" pitchFamily="34" charset="0"/>
                          <a:ea typeface="Calibri"/>
                          <a:cs typeface="Arial" pitchFamily="34" charset="0"/>
                        </a:rPr>
                        <a:t>applicables dans les établissements de restauration </a:t>
                      </a:r>
                      <a:r>
                        <a:rPr lang="fr-FR" sz="1600" b="1" i="1" dirty="0">
                          <a:solidFill>
                            <a:srgbClr val="C00000"/>
                          </a:solidFill>
                          <a:latin typeface="Arial" pitchFamily="34" charset="0"/>
                          <a:ea typeface="Calibri"/>
                          <a:cs typeface="Arial" pitchFamily="34" charset="0"/>
                        </a:rPr>
                        <a:t>(Art 59)</a:t>
                      </a:r>
                      <a:r>
                        <a:rPr lang="fr-FR" sz="1600" b="1" i="0" dirty="0">
                          <a:solidFill>
                            <a:srgbClr val="C00000"/>
                          </a:solidFill>
                          <a:latin typeface="Arial" pitchFamily="34" charset="0"/>
                          <a:ea typeface="Calibri"/>
                          <a:cs typeface="Arial" pitchFamily="34" charset="0"/>
                        </a:rPr>
                        <a:t>.</a:t>
                      </a:r>
                    </a:p>
                  </a:txBody>
                  <a:tcPr marL="89535" marR="89535"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30724" name="Rectangle 9">
            <a:extLst>
              <a:ext uri="{FF2B5EF4-FFF2-40B4-BE49-F238E27FC236}">
                <a16:creationId xmlns:a16="http://schemas.microsoft.com/office/drawing/2014/main" id="{EEBA870E-77F2-4EB8-B169-82BC02462AA0}"/>
              </a:ext>
            </a:extLst>
          </p:cNvPr>
          <p:cNvSpPr>
            <a:spLocks noChangeArrowheads="1"/>
          </p:cNvSpPr>
          <p:nvPr/>
        </p:nvSpPr>
        <p:spPr bwMode="auto">
          <a:xfrm>
            <a:off x="3741738" y="196850"/>
            <a:ext cx="4716462" cy="1276350"/>
          </a:xfrm>
          <a:prstGeom prst="rect">
            <a:avLst/>
          </a:prstGeom>
          <a:solidFill>
            <a:srgbClr val="FFFF00"/>
          </a:solidFill>
          <a:ln w="9525">
            <a:solidFill>
              <a:srgbClr val="000000"/>
            </a:solidFill>
            <a:miter lim="800000"/>
            <a:headEnd/>
            <a:tailEnd/>
          </a:ln>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just" eaLnBrk="1" hangingPunct="1">
              <a:spcBef>
                <a:spcPct val="0"/>
              </a:spcBef>
              <a:spcAft>
                <a:spcPts val="1000"/>
              </a:spcAft>
              <a:buClrTx/>
              <a:buFontTx/>
              <a:buNone/>
            </a:pPr>
            <a:r>
              <a:rPr lang="fr-FR" altLang="en-US" sz="1600" b="1">
                <a:solidFill>
                  <a:schemeClr val="tx1"/>
                </a:solidFill>
                <a:latin typeface="Times New Roman" panose="02020603050405020304" pitchFamily="18" charset="0"/>
              </a:rPr>
              <a:t>Décret exécutif n°17-140 du 11 avril 2017 fixant les conditions  d’hygiène et de salubrité lors  du processus de mise à la consommation des denrées alimentaires destinées à la consommation humaine</a:t>
            </a:r>
          </a:p>
          <a:p>
            <a:pPr eaLnBrk="1" hangingPunct="1">
              <a:spcBef>
                <a:spcPct val="0"/>
              </a:spcBef>
              <a:buClrTx/>
              <a:buFontTx/>
              <a:buNone/>
            </a:pPr>
            <a:endParaRPr lang="fr-FR" altLang="en-US">
              <a:solidFill>
                <a:schemeClr val="tx1"/>
              </a:solidFill>
              <a:latin typeface="Arial" panose="020B0604020202020204" pitchFamily="34" charset="0"/>
            </a:endParaRPr>
          </a:p>
        </p:txBody>
      </p:sp>
      <p:sp>
        <p:nvSpPr>
          <p:cNvPr id="5" name="ZoneTexte 4">
            <a:extLst>
              <a:ext uri="{FF2B5EF4-FFF2-40B4-BE49-F238E27FC236}">
                <a16:creationId xmlns:a16="http://schemas.microsoft.com/office/drawing/2014/main" id="{6417EA73-40F3-C69C-FD06-2F9C87C331C4}"/>
              </a:ext>
            </a:extLst>
          </p:cNvPr>
          <p:cNvSpPr txBox="1"/>
          <p:nvPr/>
        </p:nvSpPr>
        <p:spPr>
          <a:xfrm>
            <a:off x="4791075" y="1538288"/>
            <a:ext cx="2601913" cy="276225"/>
          </a:xfrm>
          <a:prstGeom prst="rect">
            <a:avLst/>
          </a:prstGeom>
          <a:solidFill>
            <a:schemeClr val="accent4"/>
          </a:solidFill>
        </p:spPr>
        <p:txBody>
          <a:bodyPr>
            <a:spAutoFit/>
          </a:bodyPr>
          <a:lstStyle/>
          <a:p>
            <a:pPr algn="ctr" eaLnBrk="1" hangingPunct="1">
              <a:defRPr/>
            </a:pPr>
            <a:r>
              <a:rPr lang="fr-FR" sz="1200" b="1" dirty="0"/>
              <a:t>06 </a:t>
            </a:r>
            <a:r>
              <a:rPr lang="fr-FR" sz="1200" b="1" dirty="0">
                <a:effectLst>
                  <a:outerShdw blurRad="38100" dist="38100" dir="2700000" algn="tl">
                    <a:srgbClr val="000000">
                      <a:alpha val="43137"/>
                    </a:srgbClr>
                  </a:outerShdw>
                </a:effectLst>
              </a:rPr>
              <a:t>textes</a:t>
            </a:r>
            <a:r>
              <a:rPr lang="fr-FR" sz="1200" b="1" dirty="0"/>
              <a:t> d’application (AI)</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a:extLst>
              <a:ext uri="{FF2B5EF4-FFF2-40B4-BE49-F238E27FC236}">
                <a16:creationId xmlns:a16="http://schemas.microsoft.com/office/drawing/2014/main" id="{B9305C00-321E-95D0-986F-588480A76960}"/>
              </a:ext>
            </a:extLst>
          </p:cNvPr>
          <p:cNvSpPr>
            <a:spLocks noGrp="1"/>
          </p:cNvSpPr>
          <p:nvPr>
            <p:ph type="title"/>
          </p:nvPr>
        </p:nvSpPr>
        <p:spPr>
          <a:xfrm>
            <a:off x="849313" y="0"/>
            <a:ext cx="10515600" cy="831850"/>
          </a:xfrm>
          <a:solidFill>
            <a:srgbClr val="FFFF00"/>
          </a:solidFill>
        </p:spPr>
        <p:txBody>
          <a:bodyPr rtlCol="0">
            <a:normAutofit fontScale="90000"/>
          </a:bodyPr>
          <a:lstStyle/>
          <a:p>
            <a:pPr eaLnBrk="1" fontAlgn="auto" hangingPunct="1">
              <a:spcAft>
                <a:spcPts val="0"/>
              </a:spcAft>
              <a:defRPr/>
            </a:pPr>
            <a:r>
              <a:rPr lang="fr-FR" altLang="en-US" sz="3200" b="1">
                <a:solidFill>
                  <a:schemeClr val="tx1">
                    <a:lumMod val="85000"/>
                    <a:lumOff val="15000"/>
                  </a:schemeClr>
                </a:solidFill>
              </a:rPr>
              <a:t>Les principaux objectifs visés par le décret exécutif n°17-140:</a:t>
            </a:r>
          </a:p>
        </p:txBody>
      </p:sp>
      <p:sp>
        <p:nvSpPr>
          <p:cNvPr id="4" name="ZoneTexte 3">
            <a:extLst>
              <a:ext uri="{FF2B5EF4-FFF2-40B4-BE49-F238E27FC236}">
                <a16:creationId xmlns:a16="http://schemas.microsoft.com/office/drawing/2014/main" id="{5B1A0EEE-A196-72D8-2AD2-130880FE1769}"/>
              </a:ext>
            </a:extLst>
          </p:cNvPr>
          <p:cNvSpPr txBox="1"/>
          <p:nvPr/>
        </p:nvSpPr>
        <p:spPr>
          <a:xfrm>
            <a:off x="557213" y="1538288"/>
            <a:ext cx="7034212" cy="3970337"/>
          </a:xfrm>
          <a:prstGeom prst="rect">
            <a:avLst/>
          </a:prstGeom>
          <a:solidFill>
            <a:schemeClr val="accent6">
              <a:lumMod val="40000"/>
              <a:lumOff val="60000"/>
            </a:schemeClr>
          </a:solidFill>
        </p:spPr>
        <p:txBody>
          <a:bodyPr>
            <a:spAutoFit/>
          </a:bodyPr>
          <a:lstStyle/>
          <a:p>
            <a:pPr algn="just" eaLnBrk="1" hangingPunct="1">
              <a:defRPr/>
            </a:pPr>
            <a:endParaRPr lang="fr-FR" dirty="0"/>
          </a:p>
          <a:p>
            <a:pPr algn="just" eaLnBrk="1" hangingPunct="1">
              <a:defRPr/>
            </a:pPr>
            <a:r>
              <a:rPr lang="fr-FR" b="1" dirty="0"/>
              <a:t>1-</a:t>
            </a:r>
            <a:r>
              <a:rPr lang="fr-FR" dirty="0"/>
              <a:t> </a:t>
            </a:r>
            <a:r>
              <a:rPr lang="fr-FR" b="1" dirty="0"/>
              <a:t>renforcer les mesures liées à l’hygiène alimentaire durant toute la chaine alimentaire, de la production primaire au consommateur final;</a:t>
            </a:r>
          </a:p>
          <a:p>
            <a:pPr algn="just" eaLnBrk="1" hangingPunct="1">
              <a:defRPr/>
            </a:pPr>
            <a:endParaRPr lang="fr-FR" dirty="0"/>
          </a:p>
          <a:p>
            <a:pPr algn="just" eaLnBrk="1" hangingPunct="1">
              <a:defRPr/>
            </a:pPr>
            <a:r>
              <a:rPr lang="fr-FR" b="1" dirty="0"/>
              <a:t>2- réduire et prévenir les cas d’intoxications alimentaires et leurs conséquences négatives sur la santé publique et sur l'économie nationale;</a:t>
            </a:r>
          </a:p>
          <a:p>
            <a:pPr algn="just" eaLnBrk="1" hangingPunct="1">
              <a:defRPr/>
            </a:pPr>
            <a:endParaRPr lang="fr-FR" dirty="0"/>
          </a:p>
          <a:p>
            <a:pPr algn="just" eaLnBrk="1" hangingPunct="1">
              <a:defRPr/>
            </a:pPr>
            <a:r>
              <a:rPr lang="fr-FR" b="1" dirty="0"/>
              <a:t>3- instaurer une approche proactive (limiter et éliminer les dangers en amont au lieu de se focaliser uniquement sur la conformité des produits finis).</a:t>
            </a:r>
          </a:p>
          <a:p>
            <a:pPr eaLnBrk="1" hangingPunct="1">
              <a:defRPr/>
            </a:pPr>
            <a:r>
              <a:rPr lang="fr-FR" dirty="0"/>
              <a:t> </a:t>
            </a:r>
          </a:p>
          <a:p>
            <a:pPr eaLnBrk="1" hangingPunct="1">
              <a:defRPr/>
            </a:pPr>
            <a:r>
              <a:rPr lang="fr-FR" dirty="0"/>
              <a:t>          </a:t>
            </a:r>
          </a:p>
        </p:txBody>
      </p:sp>
      <p:sp>
        <p:nvSpPr>
          <p:cNvPr id="31748" name="ZoneTexte 4">
            <a:extLst>
              <a:ext uri="{FF2B5EF4-FFF2-40B4-BE49-F238E27FC236}">
                <a16:creationId xmlns:a16="http://schemas.microsoft.com/office/drawing/2014/main" id="{EA7A04CD-D1A4-6DB3-B045-7107535ED8DC}"/>
              </a:ext>
            </a:extLst>
          </p:cNvPr>
          <p:cNvSpPr txBox="1">
            <a:spLocks noChangeArrowheads="1"/>
          </p:cNvSpPr>
          <p:nvPr/>
        </p:nvSpPr>
        <p:spPr bwMode="auto">
          <a:xfrm>
            <a:off x="7750175" y="1752600"/>
            <a:ext cx="4179888" cy="147796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just" eaLnBrk="1" hangingPunct="1">
              <a:spcBef>
                <a:spcPct val="0"/>
              </a:spcBef>
              <a:buClrTx/>
              <a:buFontTx/>
              <a:buNone/>
            </a:pPr>
            <a:r>
              <a:rPr lang="fr-FR" altLang="en-US" b="1">
                <a:solidFill>
                  <a:schemeClr val="tx1"/>
                </a:solidFill>
                <a:latin typeface="Arial" panose="020B0604020202020204" pitchFamily="34" charset="0"/>
              </a:rPr>
              <a:t>Bilan du Contrôle révèle ces dernières années que: le défaut d’hygiène  représente entre 40-45% des infractions constatées (activités commerciales)</a:t>
            </a:r>
          </a:p>
        </p:txBody>
      </p:sp>
      <p:sp>
        <p:nvSpPr>
          <p:cNvPr id="31749" name="ZoneTexte 5">
            <a:extLst>
              <a:ext uri="{FF2B5EF4-FFF2-40B4-BE49-F238E27FC236}">
                <a16:creationId xmlns:a16="http://schemas.microsoft.com/office/drawing/2014/main" id="{0FFF2B6D-77F7-314D-DBDC-C5943728B401}"/>
              </a:ext>
            </a:extLst>
          </p:cNvPr>
          <p:cNvSpPr txBox="1">
            <a:spLocks noChangeArrowheads="1"/>
          </p:cNvSpPr>
          <p:nvPr/>
        </p:nvSpPr>
        <p:spPr bwMode="auto">
          <a:xfrm>
            <a:off x="7739063" y="4106863"/>
            <a:ext cx="4179887" cy="120015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just" eaLnBrk="1" hangingPunct="1">
              <a:spcBef>
                <a:spcPct val="0"/>
              </a:spcBef>
              <a:buClrTx/>
              <a:buFontTx/>
              <a:buNone/>
            </a:pPr>
            <a:r>
              <a:rPr lang="fr-FR" altLang="en-US" b="1">
                <a:solidFill>
                  <a:schemeClr val="tx1"/>
                </a:solidFill>
                <a:latin typeface="Arial" panose="020B0604020202020204" pitchFamily="34" charset="0"/>
              </a:rPr>
              <a:t>Augmentation des cas d’intoxications alimentaires ainsi que les TIAC enregistrés chaque années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oneTexte 4">
            <a:extLst>
              <a:ext uri="{FF2B5EF4-FFF2-40B4-BE49-F238E27FC236}">
                <a16:creationId xmlns:a16="http://schemas.microsoft.com/office/drawing/2014/main" id="{6C679EC3-2A74-758C-112B-74E11772EBF4}"/>
              </a:ext>
            </a:extLst>
          </p:cNvPr>
          <p:cNvSpPr txBox="1">
            <a:spLocks noChangeArrowheads="1"/>
          </p:cNvSpPr>
          <p:nvPr/>
        </p:nvSpPr>
        <p:spPr bwMode="auto">
          <a:xfrm>
            <a:off x="638175" y="1343025"/>
            <a:ext cx="3543300" cy="6461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fr-FR" altLang="en-US" b="1">
                <a:solidFill>
                  <a:schemeClr val="tx1"/>
                </a:solidFill>
                <a:latin typeface="Arial" panose="020B0604020202020204" pitchFamily="34" charset="0"/>
              </a:rPr>
              <a:t>BILAN DU CONTRÔLE  AU TITRE DU 1er SEMESTRE 2017</a:t>
            </a:r>
            <a:endParaRPr lang="fr-FR" altLang="en-US">
              <a:solidFill>
                <a:schemeClr val="tx1"/>
              </a:solidFill>
              <a:latin typeface="Arial" panose="020B0604020202020204" pitchFamily="34" charset="0"/>
            </a:endParaRPr>
          </a:p>
        </p:txBody>
      </p:sp>
      <p:sp>
        <p:nvSpPr>
          <p:cNvPr id="32771" name="ZoneTexte 5">
            <a:extLst>
              <a:ext uri="{FF2B5EF4-FFF2-40B4-BE49-F238E27FC236}">
                <a16:creationId xmlns:a16="http://schemas.microsoft.com/office/drawing/2014/main" id="{6E5B6A09-E903-8604-E6C9-D05D497A829E}"/>
              </a:ext>
            </a:extLst>
          </p:cNvPr>
          <p:cNvSpPr txBox="1">
            <a:spLocks noChangeArrowheads="1"/>
          </p:cNvSpPr>
          <p:nvPr/>
        </p:nvSpPr>
        <p:spPr bwMode="auto">
          <a:xfrm>
            <a:off x="3600450" y="214313"/>
            <a:ext cx="4657725" cy="5238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fr-FR" altLang="en-US" sz="2800" b="1">
                <a:solidFill>
                  <a:schemeClr val="tx1"/>
                </a:solidFill>
                <a:latin typeface="Arial" panose="020B0604020202020204" pitchFamily="34" charset="0"/>
              </a:rPr>
              <a:t>A titre d’illustration:</a:t>
            </a:r>
          </a:p>
        </p:txBody>
      </p:sp>
      <p:pic>
        <p:nvPicPr>
          <p:cNvPr id="32772" name="Picture 2">
            <a:extLst>
              <a:ext uri="{FF2B5EF4-FFF2-40B4-BE49-F238E27FC236}">
                <a16:creationId xmlns:a16="http://schemas.microsoft.com/office/drawing/2014/main" id="{088A1308-E2A1-E2DD-9103-B7B67EA901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86100"/>
            <a:ext cx="4900613"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Tableau 7">
            <a:extLst>
              <a:ext uri="{FF2B5EF4-FFF2-40B4-BE49-F238E27FC236}">
                <a16:creationId xmlns:a16="http://schemas.microsoft.com/office/drawing/2014/main" id="{2924AEFD-DB02-A96B-A2ED-81D7C5D477DC}"/>
              </a:ext>
            </a:extLst>
          </p:cNvPr>
          <p:cNvGraphicFramePr>
            <a:graphicFrameLocks noGrp="1"/>
          </p:cNvGraphicFramePr>
          <p:nvPr/>
        </p:nvGraphicFramePr>
        <p:xfrm>
          <a:off x="5629274" y="2214552"/>
          <a:ext cx="6172201" cy="3157548"/>
        </p:xfrm>
        <a:graphic>
          <a:graphicData uri="http://schemas.openxmlformats.org/drawingml/2006/table">
            <a:tbl>
              <a:tblPr/>
              <a:tblGrid>
                <a:gridCol w="1046082">
                  <a:extLst>
                    <a:ext uri="{9D8B030D-6E8A-4147-A177-3AD203B41FA5}">
                      <a16:colId xmlns:a16="http://schemas.microsoft.com/office/drawing/2014/main" val="20000"/>
                    </a:ext>
                  </a:extLst>
                </a:gridCol>
                <a:gridCol w="1047067">
                  <a:extLst>
                    <a:ext uri="{9D8B030D-6E8A-4147-A177-3AD203B41FA5}">
                      <a16:colId xmlns:a16="http://schemas.microsoft.com/office/drawing/2014/main" val="20001"/>
                    </a:ext>
                  </a:extLst>
                </a:gridCol>
                <a:gridCol w="1047558">
                  <a:extLst>
                    <a:ext uri="{9D8B030D-6E8A-4147-A177-3AD203B41FA5}">
                      <a16:colId xmlns:a16="http://schemas.microsoft.com/office/drawing/2014/main" val="20002"/>
                    </a:ext>
                  </a:extLst>
                </a:gridCol>
                <a:gridCol w="1047558">
                  <a:extLst>
                    <a:ext uri="{9D8B030D-6E8A-4147-A177-3AD203B41FA5}">
                      <a16:colId xmlns:a16="http://schemas.microsoft.com/office/drawing/2014/main" val="20003"/>
                    </a:ext>
                  </a:extLst>
                </a:gridCol>
                <a:gridCol w="938409">
                  <a:extLst>
                    <a:ext uri="{9D8B030D-6E8A-4147-A177-3AD203B41FA5}">
                      <a16:colId xmlns:a16="http://schemas.microsoft.com/office/drawing/2014/main" val="20004"/>
                    </a:ext>
                  </a:extLst>
                </a:gridCol>
                <a:gridCol w="1045527">
                  <a:extLst>
                    <a:ext uri="{9D8B030D-6E8A-4147-A177-3AD203B41FA5}">
                      <a16:colId xmlns:a16="http://schemas.microsoft.com/office/drawing/2014/main" val="20005"/>
                    </a:ext>
                  </a:extLst>
                </a:gridCol>
              </a:tblGrid>
              <a:tr h="1578774">
                <a:tc>
                  <a:txBody>
                    <a:bodyPr/>
                    <a:lstStyle/>
                    <a:p>
                      <a:pPr algn="ctr">
                        <a:spcAft>
                          <a:spcPts val="0"/>
                        </a:spcAft>
                      </a:pPr>
                      <a:r>
                        <a:rPr lang="fr-FR" sz="1600" b="1" dirty="0">
                          <a:latin typeface="Times New Roman"/>
                          <a:ea typeface="Times New Roman"/>
                          <a:cs typeface="Times New Roman"/>
                        </a:rPr>
                        <a:t>DRC</a:t>
                      </a:r>
                      <a:endParaRPr lang="fr-FR" sz="1600" dirty="0">
                        <a:latin typeface="Times New Roman"/>
                        <a:ea typeface="Times New Roman"/>
                        <a:cs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1600" b="1" dirty="0">
                          <a:latin typeface="Times New Roman"/>
                          <a:ea typeface="Times New Roman"/>
                          <a:cs typeface="Times New Roman"/>
                        </a:rPr>
                        <a:t>DCW</a:t>
                      </a:r>
                      <a:endParaRPr lang="fr-FR" sz="1600" dirty="0">
                        <a:latin typeface="Times New Roman"/>
                        <a:ea typeface="Times New Roman"/>
                        <a:cs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1600" b="1" dirty="0">
                          <a:latin typeface="Times New Roman"/>
                          <a:ea typeface="Times New Roman"/>
                          <a:cs typeface="Times New Roman"/>
                        </a:rPr>
                        <a:t>Nombre de personne touchée 2016</a:t>
                      </a:r>
                      <a:endParaRPr lang="fr-FR" sz="1600" dirty="0">
                        <a:latin typeface="Times New Roman"/>
                        <a:ea typeface="Times New Roman"/>
                        <a:cs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1600" b="1" dirty="0">
                          <a:latin typeface="Times New Roman"/>
                          <a:ea typeface="Times New Roman"/>
                          <a:cs typeface="Times New Roman"/>
                        </a:rPr>
                        <a:t>Nombre de personne touchée 2017</a:t>
                      </a:r>
                      <a:endParaRPr lang="fr-FR" sz="1600" dirty="0">
                        <a:latin typeface="Times New Roman"/>
                        <a:ea typeface="Times New Roman"/>
                        <a:cs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1600" b="1" dirty="0">
                          <a:latin typeface="Times New Roman"/>
                          <a:ea typeface="Times New Roman"/>
                          <a:cs typeface="Arial"/>
                        </a:rPr>
                        <a:t>Evolution</a:t>
                      </a:r>
                      <a:endParaRPr lang="fr-FR" sz="1600" dirty="0">
                        <a:latin typeface="Times New Roman"/>
                        <a:ea typeface="Times New Roman"/>
                        <a:cs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1600" b="1" dirty="0">
                          <a:latin typeface="Times New Roman"/>
                          <a:ea typeface="Times New Roman"/>
                          <a:cs typeface="Times New Roman"/>
                        </a:rPr>
                        <a:t>Total Décès</a:t>
                      </a:r>
                      <a:endParaRPr lang="fr-FR" sz="1600" dirty="0">
                        <a:latin typeface="Times New Roman"/>
                        <a:ea typeface="Times New Roman"/>
                        <a:cs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578774">
                <a:tc gridSpan="2">
                  <a:txBody>
                    <a:bodyPr/>
                    <a:lstStyle/>
                    <a:p>
                      <a:pPr algn="ctr">
                        <a:spcAft>
                          <a:spcPts val="0"/>
                        </a:spcAft>
                      </a:pPr>
                      <a:r>
                        <a:rPr lang="fr-FR" sz="1600" b="1" dirty="0">
                          <a:latin typeface="Times New Roman"/>
                          <a:ea typeface="Times New Roman"/>
                          <a:cs typeface="Times New Roman"/>
                        </a:rPr>
                        <a:t>Total National</a:t>
                      </a:r>
                    </a:p>
                    <a:p>
                      <a:pPr algn="ctr">
                        <a:spcAft>
                          <a:spcPts val="0"/>
                        </a:spcAft>
                      </a:pPr>
                      <a:r>
                        <a:rPr lang="fr-FR" sz="1600" b="1" dirty="0">
                          <a:solidFill>
                            <a:srgbClr val="0000FF"/>
                          </a:solidFill>
                          <a:latin typeface="Times New Roman"/>
                          <a:ea typeface="Times New Roman"/>
                          <a:cs typeface="Times New Roman"/>
                        </a:rPr>
                        <a:t>9 mois de 2017</a:t>
                      </a:r>
                      <a:endParaRPr lang="fr-FR" sz="1600" dirty="0">
                        <a:solidFill>
                          <a:srgbClr val="0000FF"/>
                        </a:solidFill>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hMerge="1">
                  <a:txBody>
                    <a:bodyPr/>
                    <a:lstStyle/>
                    <a:p>
                      <a:pPr algn="ctr">
                        <a:spcAft>
                          <a:spcPts val="0"/>
                        </a:spcAft>
                      </a:pPr>
                      <a:endParaRPr lang="fr-FR" sz="12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ctr">
                        <a:spcAft>
                          <a:spcPts val="0"/>
                        </a:spcAft>
                      </a:pPr>
                      <a:r>
                        <a:rPr lang="fr-FR" sz="1600" b="1" dirty="0">
                          <a:solidFill>
                            <a:srgbClr val="FF0000"/>
                          </a:solidFill>
                          <a:latin typeface="Times New Roman"/>
                          <a:ea typeface="Times New Roman"/>
                          <a:cs typeface="Times New Roman"/>
                        </a:rPr>
                        <a:t>4855</a:t>
                      </a:r>
                      <a:endParaRPr lang="fr-FR" sz="1600" dirty="0">
                        <a:solidFill>
                          <a:srgbClr val="FF0000"/>
                        </a:solidFill>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1" dirty="0">
                          <a:solidFill>
                            <a:srgbClr val="FF0000"/>
                          </a:solidFill>
                          <a:latin typeface="Times New Roman"/>
                          <a:ea typeface="Times New Roman"/>
                          <a:cs typeface="Times New Roman"/>
                        </a:rPr>
                        <a:t>6650</a:t>
                      </a:r>
                      <a:endParaRPr lang="fr-FR" sz="1600" dirty="0">
                        <a:solidFill>
                          <a:srgbClr val="FF0000"/>
                        </a:solidFill>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1" dirty="0">
                          <a:solidFill>
                            <a:srgbClr val="FF0000"/>
                          </a:solidFill>
                          <a:latin typeface="Times New Roman"/>
                          <a:ea typeface="Times New Roman"/>
                          <a:cs typeface="Times New Roman"/>
                        </a:rPr>
                        <a:t>↑</a:t>
                      </a:r>
                      <a:r>
                        <a:rPr lang="fr-FR" sz="1600" dirty="0">
                          <a:latin typeface="Times New Roman"/>
                          <a:ea typeface="Times New Roman"/>
                          <a:cs typeface="Times New Roman"/>
                        </a:rPr>
                        <a:t> </a:t>
                      </a:r>
                      <a:r>
                        <a:rPr lang="fr-FR" sz="1600" b="1" dirty="0">
                          <a:latin typeface="Times New Roman"/>
                          <a:ea typeface="Times New Roman"/>
                          <a:cs typeface="Times New Roman"/>
                        </a:rPr>
                        <a:t>1795</a:t>
                      </a:r>
                      <a:endParaRPr lang="fr-FR" sz="16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1" dirty="0">
                          <a:highlight>
                            <a:srgbClr val="FFFF00"/>
                          </a:highlight>
                          <a:latin typeface="Times New Roman"/>
                          <a:ea typeface="Times New Roman"/>
                          <a:cs typeface="Times New Roman"/>
                        </a:rPr>
                        <a:t>04 décès</a:t>
                      </a:r>
                      <a:endParaRPr lang="fr-FR" sz="16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32774" name="ZoneTexte 8">
            <a:extLst>
              <a:ext uri="{FF2B5EF4-FFF2-40B4-BE49-F238E27FC236}">
                <a16:creationId xmlns:a16="http://schemas.microsoft.com/office/drawing/2014/main" id="{324A2721-3048-B0C9-699B-CC3974A8A832}"/>
              </a:ext>
            </a:extLst>
          </p:cNvPr>
          <p:cNvSpPr txBox="1">
            <a:spLocks noChangeArrowheads="1"/>
          </p:cNvSpPr>
          <p:nvPr/>
        </p:nvSpPr>
        <p:spPr bwMode="auto">
          <a:xfrm>
            <a:off x="6719888" y="1381125"/>
            <a:ext cx="4381500" cy="6461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fr-FR" altLang="en-US" b="1">
                <a:solidFill>
                  <a:schemeClr val="tx1"/>
                </a:solidFill>
                <a:latin typeface="Arial" panose="020B0604020202020204" pitchFamily="34" charset="0"/>
              </a:rPr>
              <a:t>BILAN DES INTOXICATIONS ALIMENTAIRES (09 mois de 2017</a:t>
            </a:r>
            <a:endParaRPr lang="fr-FR" altLang="en-US">
              <a:solidFill>
                <a:schemeClr val="tx1"/>
              </a:solidFill>
              <a:latin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1">
            <a:extLst>
              <a:ext uri="{FF2B5EF4-FFF2-40B4-BE49-F238E27FC236}">
                <a16:creationId xmlns:a16="http://schemas.microsoft.com/office/drawing/2014/main" id="{C14CC322-214A-6C17-E083-C76F1ED64F95}"/>
              </a:ext>
            </a:extLst>
          </p:cNvPr>
          <p:cNvSpPr>
            <a:spLocks noGrp="1"/>
          </p:cNvSpPr>
          <p:nvPr>
            <p:ph type="title"/>
          </p:nvPr>
        </p:nvSpPr>
        <p:spPr>
          <a:xfrm>
            <a:off x="719138" y="255588"/>
            <a:ext cx="10515600" cy="898525"/>
          </a:xfrm>
          <a:solidFill>
            <a:srgbClr val="FFFF00"/>
          </a:solidFill>
        </p:spPr>
        <p:txBody>
          <a:bodyPr rtlCol="0">
            <a:normAutofit fontScale="90000"/>
          </a:bodyPr>
          <a:lstStyle/>
          <a:p>
            <a:pPr eaLnBrk="1" fontAlgn="auto" hangingPunct="1">
              <a:spcAft>
                <a:spcPts val="0"/>
              </a:spcAft>
              <a:defRPr/>
            </a:pPr>
            <a:r>
              <a:rPr lang="fr-FR" altLang="en-US" b="1">
                <a:solidFill>
                  <a:schemeClr val="tx1">
                    <a:lumMod val="85000"/>
                    <a:lumOff val="15000"/>
                  </a:schemeClr>
                </a:solidFill>
              </a:rPr>
              <a:t>Les principales dispositions du décret exécutif n°17-140:</a:t>
            </a:r>
          </a:p>
        </p:txBody>
      </p:sp>
      <p:sp>
        <p:nvSpPr>
          <p:cNvPr id="1031" name="Espace réservé du contenu 2">
            <a:extLst>
              <a:ext uri="{FF2B5EF4-FFF2-40B4-BE49-F238E27FC236}">
                <a16:creationId xmlns:a16="http://schemas.microsoft.com/office/drawing/2014/main" id="{2CD9DB7E-C071-24F2-455A-BF76AA755661}"/>
              </a:ext>
            </a:extLst>
          </p:cNvPr>
          <p:cNvSpPr>
            <a:spLocks noGrp="1"/>
          </p:cNvSpPr>
          <p:nvPr>
            <p:ph idx="1"/>
          </p:nvPr>
        </p:nvSpPr>
        <p:spPr>
          <a:xfrm>
            <a:off x="468313" y="1546225"/>
            <a:ext cx="4908550" cy="4321175"/>
          </a:xfrm>
        </p:spPr>
        <p:txBody>
          <a:bodyPr rtlCol="0">
            <a:normAutofit/>
          </a:bodyPr>
          <a:lstStyle/>
          <a:p>
            <a:pPr eaLnBrk="1" fontAlgn="auto" hangingPunct="1">
              <a:spcAft>
                <a:spcPts val="0"/>
              </a:spcAft>
              <a:buFont typeface="Arial" panose="020B0604020202020204" pitchFamily="34" charset="0"/>
              <a:buNone/>
              <a:defRPr/>
            </a:pPr>
            <a:r>
              <a:rPr lang="fr-FR" b="1" dirty="0">
                <a:solidFill>
                  <a:schemeClr val="tx1">
                    <a:lumMod val="75000"/>
                    <a:lumOff val="25000"/>
                  </a:schemeClr>
                </a:solidFill>
              </a:rPr>
              <a:t>C’est quoi l’Hygiène des denrées alimentaires?:</a:t>
            </a:r>
            <a:r>
              <a:rPr lang="fr-FR" dirty="0">
                <a:solidFill>
                  <a:schemeClr val="tx1">
                    <a:lumMod val="75000"/>
                    <a:lumOff val="25000"/>
                  </a:schemeClr>
                </a:solidFill>
              </a:rPr>
              <a:t> </a:t>
            </a:r>
          </a:p>
          <a:p>
            <a:pPr algn="just" eaLnBrk="1" fontAlgn="auto" hangingPunct="1">
              <a:spcAft>
                <a:spcPts val="0"/>
              </a:spcAft>
              <a:buFont typeface="Arial" panose="020B0604020202020204" pitchFamily="34" charset="0"/>
              <a:buNone/>
              <a:defRPr/>
            </a:pPr>
            <a:r>
              <a:rPr lang="fr-FR" dirty="0">
                <a:solidFill>
                  <a:schemeClr val="tx1">
                    <a:lumMod val="75000"/>
                    <a:lumOff val="25000"/>
                  </a:schemeClr>
                </a:solidFill>
              </a:rPr>
              <a:t> les mesures et conditions nécessaires pour </a:t>
            </a:r>
            <a:r>
              <a:rPr lang="fr-FR" dirty="0">
                <a:solidFill>
                  <a:srgbClr val="FF0000"/>
                </a:solidFill>
                <a:effectLst>
                  <a:outerShdw blurRad="38100" dist="38100" dir="2700000" algn="tl">
                    <a:srgbClr val="000000">
                      <a:alpha val="43137"/>
                    </a:srgbClr>
                  </a:outerShdw>
                </a:effectLst>
              </a:rPr>
              <a:t>maîtriser les dangers et garantir le caractère propre à la consommation </a:t>
            </a:r>
            <a:r>
              <a:rPr lang="fr-FR" dirty="0">
                <a:solidFill>
                  <a:schemeClr val="tx1">
                    <a:lumMod val="75000"/>
                    <a:lumOff val="25000"/>
                  </a:schemeClr>
                </a:solidFill>
              </a:rPr>
              <a:t>humaine d'une denrée alimentaire compte tenu de l'utilisation prévue .</a:t>
            </a:r>
          </a:p>
        </p:txBody>
      </p:sp>
      <p:sp>
        <p:nvSpPr>
          <p:cNvPr id="5" name="Rectangle 2">
            <a:extLst>
              <a:ext uri="{FF2B5EF4-FFF2-40B4-BE49-F238E27FC236}">
                <a16:creationId xmlns:a16="http://schemas.microsoft.com/office/drawing/2014/main" id="{451B5915-A2A5-7E95-2FEE-2A97417E3430}"/>
              </a:ext>
            </a:extLst>
          </p:cNvPr>
          <p:cNvSpPr txBox="1">
            <a:spLocks noChangeArrowheads="1"/>
          </p:cNvSpPr>
          <p:nvPr/>
        </p:nvSpPr>
        <p:spPr bwMode="auto">
          <a:xfrm>
            <a:off x="5638800" y="1603375"/>
            <a:ext cx="5703888" cy="4525963"/>
          </a:xfrm>
          <a:prstGeom prst="rect">
            <a:avLst/>
          </a:prstGeom>
          <a:noFill/>
          <a:ln w="9525">
            <a:noFill/>
            <a:miter lim="800000"/>
            <a:headEnd/>
            <a:tailEnd/>
          </a:ln>
        </p:spPr>
        <p:txBody>
          <a:bodyPr/>
          <a:lstStyle/>
          <a:p>
            <a:pPr marL="384175" indent="-384175" algn="ctr" eaLnBrk="1" hangingPunct="1">
              <a:lnSpc>
                <a:spcPct val="90000"/>
              </a:lnSpc>
              <a:spcBef>
                <a:spcPts val="600"/>
              </a:spcBef>
              <a:tabLst>
                <a:tab pos="1997075" algn="l"/>
              </a:tabLst>
              <a:defRPr/>
            </a:pPr>
            <a:r>
              <a:rPr lang="fr-FR" sz="2800" dirty="0">
                <a:solidFill>
                  <a:srgbClr val="000099"/>
                </a:solidFill>
                <a:latin typeface="+mn-lt"/>
                <a:cs typeface="+mn-cs"/>
              </a:rPr>
              <a:t>C’est quoi les dangers?</a:t>
            </a:r>
          </a:p>
          <a:p>
            <a:pPr marL="384175" indent="-384175" algn="ctr" eaLnBrk="1" hangingPunct="1">
              <a:lnSpc>
                <a:spcPct val="90000"/>
              </a:lnSpc>
              <a:spcBef>
                <a:spcPts val="600"/>
              </a:spcBef>
              <a:tabLst>
                <a:tab pos="1997075" algn="l"/>
              </a:tabLst>
              <a:defRPr/>
            </a:pPr>
            <a:r>
              <a:rPr lang="fr-FR" sz="2800" dirty="0">
                <a:solidFill>
                  <a:srgbClr val="000099"/>
                </a:solidFill>
                <a:latin typeface="+mn-lt"/>
                <a:cs typeface="+mn-cs"/>
              </a:rPr>
              <a:t>Ils sont de 3 types:</a:t>
            </a:r>
          </a:p>
          <a:p>
            <a:pPr marL="685800" lvl="1" indent="-228600" eaLnBrk="1" hangingPunct="1">
              <a:lnSpc>
                <a:spcPct val="170000"/>
              </a:lnSpc>
              <a:spcBef>
                <a:spcPts val="600"/>
              </a:spcBef>
              <a:buFont typeface="Arial" pitchFamily="34" charset="0"/>
              <a:buChar char="•"/>
              <a:tabLst>
                <a:tab pos="1997075" algn="l"/>
              </a:tabLst>
              <a:defRPr/>
            </a:pPr>
            <a:r>
              <a:rPr lang="fr-FR" sz="1400" b="1" dirty="0">
                <a:solidFill>
                  <a:srgbClr val="000099"/>
                </a:solidFill>
                <a:latin typeface="+mn-lt"/>
                <a:cs typeface="+mn-cs"/>
              </a:rPr>
              <a:t>Chimiques: </a:t>
            </a:r>
            <a:r>
              <a:rPr lang="fr-BE" sz="1400" b="1" i="1" dirty="0">
                <a:latin typeface="+mn-lt"/>
                <a:cs typeface="+mn-cs"/>
              </a:rPr>
              <a:t>pesticides, herbicides, antibiotiques, hormones….</a:t>
            </a:r>
            <a:endParaRPr lang="fr-FR" sz="1400" b="1" dirty="0">
              <a:solidFill>
                <a:srgbClr val="000099"/>
              </a:solidFill>
              <a:latin typeface="+mn-lt"/>
              <a:cs typeface="+mn-cs"/>
            </a:endParaRPr>
          </a:p>
          <a:p>
            <a:pPr marL="685800" lvl="1" indent="-228600" eaLnBrk="1" hangingPunct="1">
              <a:lnSpc>
                <a:spcPct val="170000"/>
              </a:lnSpc>
              <a:spcBef>
                <a:spcPts val="600"/>
              </a:spcBef>
              <a:buFont typeface="Arial" pitchFamily="34" charset="0"/>
              <a:buChar char="•"/>
              <a:tabLst>
                <a:tab pos="1997075" algn="l"/>
              </a:tabLst>
              <a:defRPr/>
            </a:pPr>
            <a:r>
              <a:rPr lang="fr-FR" sz="1400" b="1" dirty="0">
                <a:solidFill>
                  <a:srgbClr val="000099"/>
                </a:solidFill>
                <a:latin typeface="+mn-lt"/>
                <a:cs typeface="+mn-cs"/>
              </a:rPr>
              <a:t>Biologiques: </a:t>
            </a:r>
            <a:r>
              <a:rPr lang="fr-FR" sz="1400" b="1" dirty="0">
                <a:solidFill>
                  <a:schemeClr val="tx2"/>
                </a:solidFill>
                <a:latin typeface="+mn-lt"/>
                <a:cs typeface="+mn-cs"/>
              </a:rPr>
              <a:t>Les micro-organismes :</a:t>
            </a:r>
            <a:r>
              <a:rPr kumimoji="1" lang="fr-FR" sz="1400" b="1" dirty="0">
                <a:latin typeface="+mn-lt"/>
                <a:cs typeface="+mn-cs"/>
              </a:rPr>
              <a:t>levures, moisissures, bactéries, virus, </a:t>
            </a:r>
            <a:r>
              <a:rPr kumimoji="1" lang="fr-BE" sz="1400" b="1" dirty="0">
                <a:latin typeface="+mn-lt"/>
                <a:cs typeface="+mn-cs"/>
              </a:rPr>
              <a:t>parasites.</a:t>
            </a:r>
            <a:endParaRPr lang="fr-FR" sz="1400" b="1" dirty="0">
              <a:solidFill>
                <a:srgbClr val="000099"/>
              </a:solidFill>
              <a:latin typeface="+mn-lt"/>
              <a:cs typeface="+mn-cs"/>
            </a:endParaRPr>
          </a:p>
          <a:p>
            <a:pPr marL="685800" lvl="1" indent="-228600" eaLnBrk="1" hangingPunct="1">
              <a:lnSpc>
                <a:spcPct val="170000"/>
              </a:lnSpc>
              <a:spcBef>
                <a:spcPts val="600"/>
              </a:spcBef>
              <a:buFont typeface="Arial" pitchFamily="34" charset="0"/>
              <a:buChar char="•"/>
              <a:tabLst>
                <a:tab pos="1997075" algn="l"/>
              </a:tabLst>
              <a:defRPr/>
            </a:pPr>
            <a:r>
              <a:rPr lang="fr-FR" sz="1400" b="1" dirty="0">
                <a:solidFill>
                  <a:srgbClr val="000099"/>
                </a:solidFill>
                <a:latin typeface="+mn-lt"/>
                <a:cs typeface="+mn-cs"/>
              </a:rPr>
              <a:t>Physiques: </a:t>
            </a:r>
            <a:r>
              <a:rPr lang="fr-BE" sz="1400" b="1" dirty="0">
                <a:latin typeface="+mn-lt"/>
                <a:cs typeface="+mn-cs"/>
              </a:rPr>
              <a:t>Les pierres, Les métaux, Le plastique, Le verre… </a:t>
            </a:r>
            <a:endParaRPr lang="fr-BE" sz="1400" b="1" dirty="0">
              <a:solidFill>
                <a:srgbClr val="000099"/>
              </a:solidFill>
              <a:latin typeface="+mn-lt"/>
              <a:cs typeface="+mn-cs"/>
            </a:endParaRPr>
          </a:p>
          <a:p>
            <a:pPr marL="384175" indent="-384175" algn="just" eaLnBrk="1" hangingPunct="1">
              <a:lnSpc>
                <a:spcPct val="90000"/>
              </a:lnSpc>
              <a:spcBef>
                <a:spcPts val="600"/>
              </a:spcBef>
              <a:tabLst>
                <a:tab pos="1997075" algn="l"/>
              </a:tabLst>
              <a:defRPr/>
            </a:pPr>
            <a:endParaRPr lang="fr-FR" sz="1400" b="1" dirty="0">
              <a:solidFill>
                <a:srgbClr val="000099"/>
              </a:solidFill>
              <a:latin typeface="+mn-lt"/>
              <a:cs typeface="+mn-cs"/>
            </a:endParaRPr>
          </a:p>
          <a:p>
            <a:pPr marL="384175" indent="-384175" algn="just" eaLnBrk="1" hangingPunct="1">
              <a:lnSpc>
                <a:spcPct val="90000"/>
              </a:lnSpc>
              <a:spcBef>
                <a:spcPts val="600"/>
              </a:spcBef>
              <a:tabLst>
                <a:tab pos="1997075" algn="l"/>
              </a:tabLst>
              <a:defRPr/>
            </a:pPr>
            <a:endParaRPr lang="fr-FR" sz="1400" b="1" dirty="0">
              <a:solidFill>
                <a:srgbClr val="000099"/>
              </a:solidFill>
              <a:latin typeface="+mn-lt"/>
              <a:cs typeface="+mn-cs"/>
            </a:endParaRPr>
          </a:p>
          <a:p>
            <a:pPr marL="384175" indent="-384175" algn="just" eaLnBrk="1" hangingPunct="1">
              <a:lnSpc>
                <a:spcPct val="90000"/>
              </a:lnSpc>
              <a:spcBef>
                <a:spcPts val="600"/>
              </a:spcBef>
              <a:tabLst>
                <a:tab pos="1997075" algn="l"/>
              </a:tabLst>
              <a:defRPr/>
            </a:pPr>
            <a:r>
              <a:rPr lang="fr-FR" sz="1400" b="1" dirty="0">
                <a:solidFill>
                  <a:srgbClr val="000099"/>
                </a:solidFill>
                <a:latin typeface="+mn-lt"/>
                <a:cs typeface="+mn-cs"/>
              </a:rPr>
              <a:t>Et peuvent provoquer un </a:t>
            </a:r>
            <a:r>
              <a:rPr lang="fr-FR" sz="1400" b="1" dirty="0">
                <a:solidFill>
                  <a:srgbClr val="CC0000"/>
                </a:solidFill>
                <a:latin typeface="+mn-lt"/>
                <a:cs typeface="+mn-cs"/>
              </a:rPr>
              <a:t>dommage au consommateur</a:t>
            </a:r>
            <a:r>
              <a:rPr lang="fr-FR" sz="1400" b="1" dirty="0">
                <a:solidFill>
                  <a:srgbClr val="000099"/>
                </a:solidFill>
                <a:latin typeface="+mn-lt"/>
                <a:cs typeface="+mn-cs"/>
              </a:rPr>
              <a:t> en le blessant ou en le rendant malade.</a:t>
            </a:r>
          </a:p>
        </p:txBody>
      </p:sp>
      <p:graphicFrame>
        <p:nvGraphicFramePr>
          <p:cNvPr id="32777" name="Object 9">
            <a:extLst>
              <a:ext uri="{FF2B5EF4-FFF2-40B4-BE49-F238E27FC236}">
                <a16:creationId xmlns:a16="http://schemas.microsoft.com/office/drawing/2014/main" id="{05A83AA0-1E43-C6A7-8660-4A72631DF2C3}"/>
              </a:ext>
            </a:extLst>
          </p:cNvPr>
          <p:cNvGraphicFramePr>
            <a:graphicFrameLocks noChangeAspect="1"/>
          </p:cNvGraphicFramePr>
          <p:nvPr/>
        </p:nvGraphicFramePr>
        <p:xfrm>
          <a:off x="10950575" y="2319338"/>
          <a:ext cx="534988" cy="795337"/>
        </p:xfrm>
        <a:graphic>
          <a:graphicData uri="http://schemas.openxmlformats.org/presentationml/2006/ole">
            <mc:AlternateContent xmlns:mc="http://schemas.openxmlformats.org/markup-compatibility/2006">
              <mc:Choice xmlns:v="urn:schemas-microsoft-com:vml" Requires="v">
                <p:oleObj name="Clip" r:id="rId2" imgW="758038" imgH="1076249" progId="MS_ClipArt_Gallery.2">
                  <p:embed/>
                </p:oleObj>
              </mc:Choice>
              <mc:Fallback>
                <p:oleObj name="Clip" r:id="rId2" imgW="758038" imgH="1076249" progId="MS_ClipArt_Gallery.2">
                  <p:embed/>
                  <p:pic>
                    <p:nvPicPr>
                      <p:cNvPr id="32777" name="Object 9">
                        <a:extLst>
                          <a:ext uri="{FF2B5EF4-FFF2-40B4-BE49-F238E27FC236}">
                            <a16:creationId xmlns:a16="http://schemas.microsoft.com/office/drawing/2014/main" id="{05A83AA0-1E43-C6A7-8660-4A72631DF2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0575" y="2319338"/>
                        <a:ext cx="534988" cy="795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7" name="Picture 21" descr="bactérie">
            <a:extLst>
              <a:ext uri="{FF2B5EF4-FFF2-40B4-BE49-F238E27FC236}">
                <a16:creationId xmlns:a16="http://schemas.microsoft.com/office/drawing/2014/main" id="{08AE4FF3-FF81-6EA1-3EAA-DB56D37B9A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90250" y="3152775"/>
            <a:ext cx="5715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3799" name="Object 5">
            <a:extLst>
              <a:ext uri="{FF2B5EF4-FFF2-40B4-BE49-F238E27FC236}">
                <a16:creationId xmlns:a16="http://schemas.microsoft.com/office/drawing/2014/main" id="{19AC1B52-1E1C-CAFD-F9FC-742ACC815DCB}"/>
              </a:ext>
            </a:extLst>
          </p:cNvPr>
          <p:cNvGraphicFramePr>
            <a:graphicFrameLocks noChangeAspect="1"/>
          </p:cNvGraphicFramePr>
          <p:nvPr/>
        </p:nvGraphicFramePr>
        <p:xfrm>
          <a:off x="10610850" y="4225925"/>
          <a:ext cx="396875" cy="481013"/>
        </p:xfrm>
        <a:graphic>
          <a:graphicData uri="http://schemas.openxmlformats.org/presentationml/2006/ole">
            <mc:AlternateContent xmlns:mc="http://schemas.openxmlformats.org/markup-compatibility/2006">
              <mc:Choice xmlns:v="urn:schemas-microsoft-com:vml" Requires="v">
                <p:oleObj name="Clip" r:id="rId5" imgW="318807" imgH="432079" progId="MS_ClipArt_Gallery.2">
                  <p:embed/>
                </p:oleObj>
              </mc:Choice>
              <mc:Fallback>
                <p:oleObj name="Clip" r:id="rId5" imgW="318807" imgH="432079" progId="MS_ClipArt_Gallery.2">
                  <p:embed/>
                  <p:pic>
                    <p:nvPicPr>
                      <p:cNvPr id="33799" name="Object 5">
                        <a:extLst>
                          <a:ext uri="{FF2B5EF4-FFF2-40B4-BE49-F238E27FC236}">
                            <a16:creationId xmlns:a16="http://schemas.microsoft.com/office/drawing/2014/main" id="{19AC1B52-1E1C-CAFD-F9FC-742ACC815DC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10850" y="4225925"/>
                        <a:ext cx="396875" cy="481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800" name="Object 7">
            <a:extLst>
              <a:ext uri="{FF2B5EF4-FFF2-40B4-BE49-F238E27FC236}">
                <a16:creationId xmlns:a16="http://schemas.microsoft.com/office/drawing/2014/main" id="{F432D8A2-2AF1-B8DC-DAFD-F5A64C97332C}"/>
              </a:ext>
            </a:extLst>
          </p:cNvPr>
          <p:cNvGraphicFramePr>
            <a:graphicFrameLocks noChangeAspect="1"/>
          </p:cNvGraphicFramePr>
          <p:nvPr/>
        </p:nvGraphicFramePr>
        <p:xfrm>
          <a:off x="10199688" y="4187825"/>
          <a:ext cx="274637" cy="414338"/>
        </p:xfrm>
        <a:graphic>
          <a:graphicData uri="http://schemas.openxmlformats.org/presentationml/2006/ole">
            <mc:AlternateContent xmlns:mc="http://schemas.openxmlformats.org/markup-compatibility/2006">
              <mc:Choice xmlns:v="urn:schemas-microsoft-com:vml" Requires="v">
                <p:oleObj name="Clip" r:id="rId7" imgW="763675" imgH="506985" progId="MS_ClipArt_Gallery.2">
                  <p:embed/>
                </p:oleObj>
              </mc:Choice>
              <mc:Fallback>
                <p:oleObj name="Clip" r:id="rId7" imgW="763675" imgH="506985" progId="MS_ClipArt_Gallery.2">
                  <p:embed/>
                  <p:pic>
                    <p:nvPicPr>
                      <p:cNvPr id="33800" name="Object 7">
                        <a:extLst>
                          <a:ext uri="{FF2B5EF4-FFF2-40B4-BE49-F238E27FC236}">
                            <a16:creationId xmlns:a16="http://schemas.microsoft.com/office/drawing/2014/main" id="{F432D8A2-2AF1-B8DC-DAFD-F5A64C97332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99688" y="4187825"/>
                        <a:ext cx="274637" cy="414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801" name="Object 6">
            <a:extLst>
              <a:ext uri="{FF2B5EF4-FFF2-40B4-BE49-F238E27FC236}">
                <a16:creationId xmlns:a16="http://schemas.microsoft.com/office/drawing/2014/main" id="{439FE77D-0F36-2A69-B526-6C45C7892843}"/>
              </a:ext>
            </a:extLst>
          </p:cNvPr>
          <p:cNvGraphicFramePr>
            <a:graphicFrameLocks noChangeAspect="1"/>
          </p:cNvGraphicFramePr>
          <p:nvPr/>
        </p:nvGraphicFramePr>
        <p:xfrm>
          <a:off x="10504488" y="1393825"/>
          <a:ext cx="1022350" cy="804863"/>
        </p:xfrm>
        <a:graphic>
          <a:graphicData uri="http://schemas.openxmlformats.org/presentationml/2006/ole">
            <mc:AlternateContent xmlns:mc="http://schemas.openxmlformats.org/markup-compatibility/2006">
              <mc:Choice xmlns:v="urn:schemas-microsoft-com:vml" Requires="v">
                <p:oleObj name="Clip" r:id="rId9" imgW="2033588" imgH="3390900" progId="MS_ClipArt_Gallery.2">
                  <p:embed/>
                </p:oleObj>
              </mc:Choice>
              <mc:Fallback>
                <p:oleObj name="Clip" r:id="rId9" imgW="2033588" imgH="3390900" progId="MS_ClipArt_Gallery.2">
                  <p:embed/>
                  <p:pic>
                    <p:nvPicPr>
                      <p:cNvPr id="33801" name="Object 6">
                        <a:extLst>
                          <a:ext uri="{FF2B5EF4-FFF2-40B4-BE49-F238E27FC236}">
                            <a16:creationId xmlns:a16="http://schemas.microsoft.com/office/drawing/2014/main" id="{439FE77D-0F36-2A69-B526-6C45C789284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504488" y="1393825"/>
                        <a:ext cx="1022350" cy="804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3802" name="ZoneTexte 9">
            <a:extLst>
              <a:ext uri="{FF2B5EF4-FFF2-40B4-BE49-F238E27FC236}">
                <a16:creationId xmlns:a16="http://schemas.microsoft.com/office/drawing/2014/main" id="{44E9C026-6366-1258-B185-E68596310911}"/>
              </a:ext>
            </a:extLst>
          </p:cNvPr>
          <p:cNvSpPr txBox="1">
            <a:spLocks noChangeArrowheads="1"/>
          </p:cNvSpPr>
          <p:nvPr/>
        </p:nvSpPr>
        <p:spPr bwMode="auto">
          <a:xfrm>
            <a:off x="1512888" y="5737225"/>
            <a:ext cx="8175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fr-FR" altLang="en-US" sz="1600" b="1">
                <a:solidFill>
                  <a:srgbClr val="FF0000"/>
                </a:solidFill>
                <a:latin typeface="Arial" panose="020B0604020202020204" pitchFamily="34" charset="0"/>
              </a:rPr>
              <a:t>L’approche adoptée  dans  le DE 17-140 est de maitriser les principales  sources de contaminations:  de la production primaire au consommateur final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499"/>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499"/>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499"/>
                                          </p:stCondLst>
                                        </p:cTn>
                                        <p:tgtEl>
                                          <p:spTgt spid="5">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499"/>
                                          </p:stCondLst>
                                        </p:cTn>
                                        <p:tgtEl>
                                          <p:spTgt spid="5">
                                            <p:txEl>
                                              <p:pRg st="7" end="7"/>
                                            </p:txEl>
                                          </p:spTgt>
                                        </p:tgtEl>
                                        <p:attrNameLst>
                                          <p:attrName>style.visibility</p:attrName>
                                        </p:attrNameLst>
                                      </p:cBhvr>
                                      <p:to>
                                        <p:strVal val="visible"/>
                                      </p:to>
                                    </p:set>
                                  </p:childTnLst>
                                </p:cTn>
                              </p:par>
                            </p:childTnLst>
                          </p:cTn>
                        </p:par>
                        <p:par>
                          <p:cTn id="21" fill="hold" nodeType="afterGroup">
                            <p:stCondLst>
                              <p:cond delay="500"/>
                            </p:stCondLst>
                            <p:childTnLst>
                              <p:par>
                                <p:cTn id="22" presetID="4" presetClass="entr" presetSubtype="32" fill="hold" nodeType="afterEffect">
                                  <p:stCondLst>
                                    <p:cond delay="0"/>
                                  </p:stCondLst>
                                  <p:childTnLst>
                                    <p:set>
                                      <p:cBhvr>
                                        <p:cTn id="23" dur="1" fill="hold">
                                          <p:stCondLst>
                                            <p:cond delay="0"/>
                                          </p:stCondLst>
                                        </p:cTn>
                                        <p:tgtEl>
                                          <p:spTgt spid="32777"/>
                                        </p:tgtEl>
                                        <p:attrNameLst>
                                          <p:attrName>style.visibility</p:attrName>
                                        </p:attrNameLst>
                                      </p:cBhvr>
                                      <p:to>
                                        <p:strVal val="visible"/>
                                      </p:to>
                                    </p:set>
                                    <p:animEffect transition="in" filter="box(out)">
                                      <p:cBhvr>
                                        <p:cTn id="24" dur="500"/>
                                        <p:tgtEl>
                                          <p:spTgt spid="32777"/>
                                        </p:tgtEl>
                                      </p:cBhvr>
                                    </p:animEffect>
                                  </p:childTnLst>
                                </p:cTn>
                              </p:par>
                            </p:childTnLst>
                          </p:cTn>
                        </p:par>
                        <p:par>
                          <p:cTn id="25" fill="hold" nodeType="afterGroup">
                            <p:stCondLst>
                              <p:cond delay="1000"/>
                            </p:stCondLst>
                            <p:childTnLst>
                              <p:par>
                                <p:cTn id="26" presetID="4" presetClass="entr" presetSubtype="32"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ox(out)">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theme/theme1.xml><?xml version="1.0" encoding="utf-8"?>
<a:theme xmlns:a="http://schemas.openxmlformats.org/drawingml/2006/main" name="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TM02892315[[fn=Brin]]</Template>
  <TotalTime>56</TotalTime>
  <Words>6225</Words>
  <Application>Microsoft Office PowerPoint</Application>
  <PresentationFormat>Grand écran</PresentationFormat>
  <Paragraphs>557</Paragraphs>
  <Slides>41</Slides>
  <Notes>0</Notes>
  <HiddenSlides>0</HiddenSlides>
  <MMClips>0</MMClips>
  <ScaleCrop>false</ScaleCrop>
  <HeadingPairs>
    <vt:vector size="8" baseType="variant">
      <vt:variant>
        <vt:lpstr>Polices utilisées</vt:lpstr>
      </vt:variant>
      <vt:variant>
        <vt:i4>16</vt:i4>
      </vt:variant>
      <vt:variant>
        <vt:lpstr>Thème</vt:lpstr>
      </vt:variant>
      <vt:variant>
        <vt:i4>1</vt:i4>
      </vt:variant>
      <vt:variant>
        <vt:lpstr>Serveurs OLE incorporés</vt:lpstr>
      </vt:variant>
      <vt:variant>
        <vt:i4>2</vt:i4>
      </vt:variant>
      <vt:variant>
        <vt:lpstr>Titres des diapositives</vt:lpstr>
      </vt:variant>
      <vt:variant>
        <vt:i4>41</vt:i4>
      </vt:variant>
    </vt:vector>
  </HeadingPairs>
  <TitlesOfParts>
    <vt:vector size="60" baseType="lpstr">
      <vt:lpstr>Agency FB</vt:lpstr>
      <vt:lpstr>Albertus Extra Bold</vt:lpstr>
      <vt:lpstr>Arial</vt:lpstr>
      <vt:lpstr>Book Antiqua</vt:lpstr>
      <vt:lpstr>Calibri</vt:lpstr>
      <vt:lpstr>Calibri (Corps)</vt:lpstr>
      <vt:lpstr>Calligraph421 BT</vt:lpstr>
      <vt:lpstr>Century Gothic</vt:lpstr>
      <vt:lpstr>Comic Sans MS</vt:lpstr>
      <vt:lpstr>DejaVu Sans</vt:lpstr>
      <vt:lpstr>Tahoma</vt:lpstr>
      <vt:lpstr>Times</vt:lpstr>
      <vt:lpstr>Times New Roman</vt:lpstr>
      <vt:lpstr>Verdana</vt:lpstr>
      <vt:lpstr>Wingdings</vt:lpstr>
      <vt:lpstr>Wingdings 3</vt:lpstr>
      <vt:lpstr>Brin</vt:lpstr>
      <vt:lpstr>Microsoft Clip Gallery</vt:lpstr>
      <vt:lpstr>Document Microsoft Office Word 97 - 2003</vt:lpstr>
      <vt:lpstr>Présentation des principales dispositions du décret exécutif n°17-140 relatif à l’hygiène alimentaire PARTIE I</vt:lpstr>
      <vt:lpstr>Présentation PowerPoint</vt:lpstr>
      <vt:lpstr>Présentation PowerPoint</vt:lpstr>
      <vt:lpstr>Présentation PowerPoint</vt:lpstr>
      <vt:lpstr>Présentation PowerPoint</vt:lpstr>
      <vt:lpstr>Présentation PowerPoint</vt:lpstr>
      <vt:lpstr>Les principaux objectifs visés par le décret exécutif n°17-140:</vt:lpstr>
      <vt:lpstr>Présentation PowerPoint</vt:lpstr>
      <vt:lpstr>Les principales dispositions du décret exécutif n°17-140:</vt:lpstr>
      <vt:lpstr>Présentation PowerPoint</vt:lpstr>
      <vt:lpstr>Maitriser les dangers c’est maitriser les sources de contamination des denrées alimentaires:</vt:lpstr>
      <vt:lpstr>Quelle est la relation entre DANGER et RISQUES?</vt:lpstr>
      <vt:lpstr>Présentation PowerPoint</vt:lpstr>
      <vt:lpstr>Présentation PowerPoint</vt:lpstr>
      <vt:lpstr> Champ d’application du DE 17-140: </vt:lpstr>
      <vt:lpstr>Obligations générales (Articles 4 et 5)</vt:lpstr>
      <vt:lpstr>Quel est l’objectif de  la démarche HACCP?:</vt:lpstr>
      <vt:lpstr> Production primaire (Articles 6,7,8 et 9) </vt:lpstr>
      <vt:lpstr>Présentation PowerPoint</vt:lpstr>
      <vt:lpstr>Conception et aménagement  des établissements (Règles de base):</vt:lpstr>
      <vt:lpstr>Conception et aménagement  des établissements (Articles 12 à 20):</vt:lpstr>
      <vt:lpstr>Conception et aménagement  des établissements (suite):</vt:lpstr>
      <vt:lpstr>Conception et aménagement  des établissements (suite):</vt:lpstr>
      <vt:lpstr>Conception et aménagement  des établissements (suite):</vt:lpstr>
      <vt:lpstr>Présentation PowerPoint</vt:lpstr>
      <vt:lpstr>Présentation PowerPoint</vt:lpstr>
      <vt:lpstr>Equipements,  matériels et  ustensiles (Articles 23 et 24):</vt:lpstr>
      <vt:lpstr>Alimentation  en eau (Articles 25  à  29):</vt:lpstr>
      <vt:lpstr>Eclairage et ventilation (Articles 30 et 31):</vt:lpstr>
      <vt:lpstr>l’Evacuation des déchets (Articles 32 et 33):</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Guides de Bonnes pratiques d’Hygiène (GBPH) et d’application des principes HACCP « Article 57 »:</vt:lpstr>
      <vt:lpstr>Présentation PowerPoint</vt:lpstr>
      <vt:lpstr>Recommandations générales: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KHAOUANI FATIMA</dc:creator>
  <cp:lastModifiedBy>KHAOUANI FATIMA</cp:lastModifiedBy>
  <cp:revision>1</cp:revision>
  <dcterms:created xsi:type="dcterms:W3CDTF">2024-12-10T16:41:10Z</dcterms:created>
  <dcterms:modified xsi:type="dcterms:W3CDTF">2024-12-10T17:37:40Z</dcterms:modified>
</cp:coreProperties>
</file>