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72" r:id="rId1"/>
  </p:sldMasterIdLst>
  <p:notesMasterIdLst>
    <p:notesMasterId r:id="rId44"/>
  </p:notesMasterIdLst>
  <p:handoutMasterIdLst>
    <p:handoutMasterId r:id="rId45"/>
  </p:handoutMasterIdLst>
  <p:sldIdLst>
    <p:sldId id="256" r:id="rId2"/>
    <p:sldId id="259" r:id="rId3"/>
    <p:sldId id="262" r:id="rId4"/>
    <p:sldId id="263" r:id="rId5"/>
    <p:sldId id="261" r:id="rId6"/>
    <p:sldId id="264" r:id="rId7"/>
    <p:sldId id="265" r:id="rId8"/>
    <p:sldId id="286" r:id="rId9"/>
    <p:sldId id="273" r:id="rId10"/>
    <p:sldId id="266" r:id="rId11"/>
    <p:sldId id="267" r:id="rId12"/>
    <p:sldId id="268" r:id="rId13"/>
    <p:sldId id="285" r:id="rId14"/>
    <p:sldId id="274" r:id="rId15"/>
    <p:sldId id="269" r:id="rId16"/>
    <p:sldId id="270" r:id="rId17"/>
    <p:sldId id="271" r:id="rId18"/>
    <p:sldId id="275" r:id="rId19"/>
    <p:sldId id="300" r:id="rId20"/>
    <p:sldId id="272" r:id="rId21"/>
    <p:sldId id="276" r:id="rId22"/>
    <p:sldId id="277" r:id="rId23"/>
    <p:sldId id="278" r:id="rId24"/>
    <p:sldId id="279" r:id="rId25"/>
    <p:sldId id="280" r:id="rId26"/>
    <p:sldId id="292" r:id="rId27"/>
    <p:sldId id="291" r:id="rId28"/>
    <p:sldId id="293" r:id="rId29"/>
    <p:sldId id="288" r:id="rId30"/>
    <p:sldId id="294" r:id="rId31"/>
    <p:sldId id="297" r:id="rId32"/>
    <p:sldId id="295" r:id="rId33"/>
    <p:sldId id="290" r:id="rId34"/>
    <p:sldId id="287" r:id="rId35"/>
    <p:sldId id="296" r:id="rId36"/>
    <p:sldId id="298" r:id="rId37"/>
    <p:sldId id="289" r:id="rId38"/>
    <p:sldId id="281" r:id="rId39"/>
    <p:sldId id="282" r:id="rId40"/>
    <p:sldId id="283" r:id="rId41"/>
    <p:sldId id="284" r:id="rId42"/>
    <p:sldId id="260" r:id="rId43"/>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D98E"/>
    <a:srgbClr val="4CEEB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48" autoAdjust="0"/>
  </p:normalViewPr>
  <p:slideViewPr>
    <p:cSldViewPr snapToGrid="0">
      <p:cViewPr varScale="1">
        <p:scale>
          <a:sx n="81" d="100"/>
          <a:sy n="81" d="100"/>
        </p:scale>
        <p:origin x="115" y="67"/>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11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image" Target="../media/image5.jpg"/><Relationship Id="rId4" Type="http://schemas.openxmlformats.org/officeDocument/2006/relationships/image" Target="../media/image7.png"/></Relationships>
</file>

<file path=ppt/diagrams/_rels/drawing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image" Target="../media/image5.jp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5AA53B-3EEE-4DE4-BB81-9044890C2946}" type="doc">
      <dgm:prSet loTypeId="urn:microsoft.com/office/officeart/2008/layout/VerticalCurvedList" loCatId="list" qsTypeId="urn:microsoft.com/office/officeart/2005/8/quickstyle/simple4" qsCatId="simple" csTypeId="urn:microsoft.com/office/officeart/2005/8/colors/accent2_2" csCatId="accent2" phldr="1"/>
      <dgm:spPr/>
      <dgm:t>
        <a:bodyPr rtlCol="0"/>
        <a:lstStyle/>
        <a:p>
          <a:pPr rtl="0"/>
          <a:endParaRPr lang="en-US"/>
        </a:p>
      </dgm:t>
    </dgm:pt>
    <dgm:pt modelId="{6750AC01-D39D-4F3A-9DC8-2A211EE986A2}">
      <dgm:prSet phldrT="[Text]"/>
      <dgm:spPr/>
      <dgm:t>
        <a:bodyPr rtlCol="0"/>
        <a:lstStyle/>
        <a:p>
          <a:pPr rtl="0">
            <a:lnSpc>
              <a:spcPct val="100000"/>
            </a:lnSpc>
          </a:pPr>
          <a:r>
            <a:rPr lang="fr-FR" noProof="0" dirty="0"/>
            <a:t>Introduction</a:t>
          </a:r>
        </a:p>
      </dgm:t>
    </dgm:pt>
    <dgm:pt modelId="{720680DC-AAA4-4434-A582-60EBCC5BA355}" type="parTrans" cxnId="{0B5DAE5F-BCDC-4BF7-A6E7-CF856886A64D}">
      <dgm:prSet/>
      <dgm:spPr/>
      <dgm:t>
        <a:bodyPr rtlCol="0"/>
        <a:lstStyle/>
        <a:p>
          <a:pPr rtl="0"/>
          <a:endParaRPr lang="fr-FR" noProof="0" dirty="0"/>
        </a:p>
      </dgm:t>
    </dgm:pt>
    <dgm:pt modelId="{CA077D98-8478-47EA-B6A9-99ACE60C64D4}" type="sibTrans" cxnId="{0B5DAE5F-BCDC-4BF7-A6E7-CF856886A64D}">
      <dgm:prSet/>
      <dgm:spPr/>
      <dgm:t>
        <a:bodyPr rtlCol="0"/>
        <a:lstStyle/>
        <a:p>
          <a:pPr rtl="0"/>
          <a:endParaRPr lang="fr-FR" noProof="0" dirty="0"/>
        </a:p>
      </dgm:t>
    </dgm:pt>
    <dgm:pt modelId="{5605D28D-2CE6-4513-8566-952984E21E14}">
      <dgm:prSet phldrT="[Text]"/>
      <dgm:spPr/>
      <dgm:t>
        <a:bodyPr rtlCol="0"/>
        <a:lstStyle/>
        <a:p>
          <a:pPr rtl="0">
            <a:lnSpc>
              <a:spcPct val="100000"/>
            </a:lnSpc>
          </a:pPr>
          <a:r>
            <a:rPr lang="fr-FR" noProof="0" dirty="0"/>
            <a:t>Conclusion</a:t>
          </a:r>
        </a:p>
      </dgm:t>
    </dgm:pt>
    <dgm:pt modelId="{EB15AB98-362B-4E70-A3DA-995FC3E8BA79}" type="parTrans" cxnId="{FAF3F884-F0CF-440F-8CB1-B7648AB1B138}">
      <dgm:prSet/>
      <dgm:spPr/>
      <dgm:t>
        <a:bodyPr rtlCol="0"/>
        <a:lstStyle/>
        <a:p>
          <a:pPr rtl="0"/>
          <a:endParaRPr lang="fr-FR" noProof="0" dirty="0"/>
        </a:p>
      </dgm:t>
    </dgm:pt>
    <dgm:pt modelId="{823D1971-2C4D-4EC5-A874-2F463DE37109}" type="sibTrans" cxnId="{FAF3F884-F0CF-440F-8CB1-B7648AB1B138}">
      <dgm:prSet/>
      <dgm:spPr/>
      <dgm:t>
        <a:bodyPr rtlCol="0"/>
        <a:lstStyle/>
        <a:p>
          <a:pPr rtl="0"/>
          <a:endParaRPr lang="fr-FR" noProof="0" dirty="0"/>
        </a:p>
      </dgm:t>
    </dgm:pt>
    <dgm:pt modelId="{02D87D04-4B69-4D4D-8F2F-DC2AAEA6199F}">
      <dgm:prSet phldrT="[Text]"/>
      <dgm:spPr/>
      <dgm:t>
        <a:bodyPr rtlCol="0"/>
        <a:lstStyle/>
        <a:p>
          <a:pPr rtl="0">
            <a:lnSpc>
              <a:spcPct val="100000"/>
            </a:lnSpc>
          </a:pPr>
          <a:r>
            <a:rPr lang="fr-FR" noProof="0" dirty="0"/>
            <a:t>Types des systèmes d’information</a:t>
          </a:r>
        </a:p>
      </dgm:t>
    </dgm:pt>
    <dgm:pt modelId="{434A34F6-57E7-4BAD-8C8F-C6F6D905779D}" type="parTrans" cxnId="{EAFE748A-C3D7-465B-B581-CD1D01CD5BD1}">
      <dgm:prSet/>
      <dgm:spPr/>
      <dgm:t>
        <a:bodyPr/>
        <a:lstStyle/>
        <a:p>
          <a:endParaRPr lang="fr-FR"/>
        </a:p>
      </dgm:t>
    </dgm:pt>
    <dgm:pt modelId="{8735B204-FA34-4D71-90E0-9B2568F614E9}" type="sibTrans" cxnId="{EAFE748A-C3D7-465B-B581-CD1D01CD5BD1}">
      <dgm:prSet/>
      <dgm:spPr/>
      <dgm:t>
        <a:bodyPr/>
        <a:lstStyle/>
        <a:p>
          <a:endParaRPr lang="fr-FR"/>
        </a:p>
      </dgm:t>
    </dgm:pt>
    <dgm:pt modelId="{C5DE6D23-F9A0-4779-8249-5598D9692417}">
      <dgm:prSet phldrT="[Text]"/>
      <dgm:spPr/>
      <dgm:t>
        <a:bodyPr rtlCol="0"/>
        <a:lstStyle/>
        <a:p>
          <a:pPr rtl="0">
            <a:lnSpc>
              <a:spcPct val="100000"/>
            </a:lnSpc>
          </a:pPr>
          <a:r>
            <a:rPr lang="fr-FR" noProof="0" dirty="0"/>
            <a:t>Quelques exemples</a:t>
          </a:r>
        </a:p>
      </dgm:t>
    </dgm:pt>
    <dgm:pt modelId="{F308422F-0B4B-4DE1-AA31-31422C9F1EA4}" type="parTrans" cxnId="{1C42DFA3-B5DB-443F-8F24-62BE5DF45E32}">
      <dgm:prSet/>
      <dgm:spPr/>
      <dgm:t>
        <a:bodyPr/>
        <a:lstStyle/>
        <a:p>
          <a:endParaRPr lang="fr-FR"/>
        </a:p>
      </dgm:t>
    </dgm:pt>
    <dgm:pt modelId="{1F9CEB14-A8D8-4E4A-B766-2F4463D56D77}" type="sibTrans" cxnId="{1C42DFA3-B5DB-443F-8F24-62BE5DF45E32}">
      <dgm:prSet/>
      <dgm:spPr/>
      <dgm:t>
        <a:bodyPr/>
        <a:lstStyle/>
        <a:p>
          <a:endParaRPr lang="fr-FR"/>
        </a:p>
      </dgm:t>
    </dgm:pt>
    <dgm:pt modelId="{57806726-6E60-4ACC-9C1C-7DF9CC365A10}" type="pres">
      <dgm:prSet presAssocID="{7E5AA53B-3EEE-4DE4-BB81-9044890C2946}" presName="Name0" presStyleCnt="0">
        <dgm:presLayoutVars>
          <dgm:chMax val="7"/>
          <dgm:chPref val="7"/>
          <dgm:dir/>
        </dgm:presLayoutVars>
      </dgm:prSet>
      <dgm:spPr/>
    </dgm:pt>
    <dgm:pt modelId="{90561C55-3C6E-4D53-85E1-2C50BCDDA392}" type="pres">
      <dgm:prSet presAssocID="{7E5AA53B-3EEE-4DE4-BB81-9044890C2946}" presName="Name1" presStyleCnt="0"/>
      <dgm:spPr/>
    </dgm:pt>
    <dgm:pt modelId="{B6CD42EC-5AD4-4004-AE5B-47EDA668DAA8}" type="pres">
      <dgm:prSet presAssocID="{7E5AA53B-3EEE-4DE4-BB81-9044890C2946}" presName="cycle" presStyleCnt="0"/>
      <dgm:spPr/>
    </dgm:pt>
    <dgm:pt modelId="{963B8EE3-40CC-4A0A-B420-D0BF920973CE}" type="pres">
      <dgm:prSet presAssocID="{7E5AA53B-3EEE-4DE4-BB81-9044890C2946}" presName="srcNode" presStyleLbl="node1" presStyleIdx="0" presStyleCnt="4"/>
      <dgm:spPr/>
    </dgm:pt>
    <dgm:pt modelId="{D79B43FC-100B-4A0D-A4D5-0D2D04B99064}" type="pres">
      <dgm:prSet presAssocID="{7E5AA53B-3EEE-4DE4-BB81-9044890C2946}" presName="conn" presStyleLbl="parChTrans1D2" presStyleIdx="0" presStyleCnt="1"/>
      <dgm:spPr/>
    </dgm:pt>
    <dgm:pt modelId="{3CAD8DA1-8D53-445C-ACE8-D8449E4F0F55}" type="pres">
      <dgm:prSet presAssocID="{7E5AA53B-3EEE-4DE4-BB81-9044890C2946}" presName="extraNode" presStyleLbl="node1" presStyleIdx="0" presStyleCnt="4"/>
      <dgm:spPr/>
    </dgm:pt>
    <dgm:pt modelId="{429CABD1-4116-474B-81BF-735E2CA9DD00}" type="pres">
      <dgm:prSet presAssocID="{7E5AA53B-3EEE-4DE4-BB81-9044890C2946}" presName="dstNode" presStyleLbl="node1" presStyleIdx="0" presStyleCnt="4"/>
      <dgm:spPr/>
    </dgm:pt>
    <dgm:pt modelId="{58319267-C71E-43C9-94E1-827D0616C7A7}" type="pres">
      <dgm:prSet presAssocID="{6750AC01-D39D-4F3A-9DC8-2A211EE986A2}" presName="text_1" presStyleLbl="node1" presStyleIdx="0" presStyleCnt="4">
        <dgm:presLayoutVars>
          <dgm:bulletEnabled val="1"/>
        </dgm:presLayoutVars>
      </dgm:prSet>
      <dgm:spPr/>
    </dgm:pt>
    <dgm:pt modelId="{79F9B8A9-2412-4B74-84A9-69422DB81CDC}" type="pres">
      <dgm:prSet presAssocID="{6750AC01-D39D-4F3A-9DC8-2A211EE986A2}" presName="accent_1" presStyleCnt="0"/>
      <dgm:spPr/>
    </dgm:pt>
    <dgm:pt modelId="{07CB3071-D555-47DA-A36A-69EB91531FD8}" type="pres">
      <dgm:prSet presAssocID="{6750AC01-D39D-4F3A-9DC8-2A211EE986A2}" presName="accentRepeatNode" presStyleLbl="solidFgAcc1" presStyleIdx="0" presStyleCnt="4"/>
      <dgm:spPr/>
    </dgm:pt>
    <dgm:pt modelId="{8F17D8F4-D400-4ABF-BBA6-8F6EDFAE8A2E}" type="pres">
      <dgm:prSet presAssocID="{02D87D04-4B69-4D4D-8F2F-DC2AAEA6199F}" presName="text_2" presStyleLbl="node1" presStyleIdx="1" presStyleCnt="4">
        <dgm:presLayoutVars>
          <dgm:bulletEnabled val="1"/>
        </dgm:presLayoutVars>
      </dgm:prSet>
      <dgm:spPr/>
    </dgm:pt>
    <dgm:pt modelId="{81E39956-48FA-4ADD-B463-5302253E604E}" type="pres">
      <dgm:prSet presAssocID="{02D87D04-4B69-4D4D-8F2F-DC2AAEA6199F}" presName="accent_2" presStyleCnt="0"/>
      <dgm:spPr/>
    </dgm:pt>
    <dgm:pt modelId="{A59D3884-B13B-4682-905F-CB3A63E73602}" type="pres">
      <dgm:prSet presAssocID="{02D87D04-4B69-4D4D-8F2F-DC2AAEA6199F}" presName="accentRepeatNode" presStyleLbl="solidFgAcc1" presStyleIdx="1" presStyleCnt="4"/>
      <dgm:spPr/>
    </dgm:pt>
    <dgm:pt modelId="{A56C2021-F651-4038-9E36-D0250EA23524}" type="pres">
      <dgm:prSet presAssocID="{C5DE6D23-F9A0-4779-8249-5598D9692417}" presName="text_3" presStyleLbl="node1" presStyleIdx="2" presStyleCnt="4">
        <dgm:presLayoutVars>
          <dgm:bulletEnabled val="1"/>
        </dgm:presLayoutVars>
      </dgm:prSet>
      <dgm:spPr/>
    </dgm:pt>
    <dgm:pt modelId="{40EA5629-BF3A-4824-9049-72AD0AF4672F}" type="pres">
      <dgm:prSet presAssocID="{C5DE6D23-F9A0-4779-8249-5598D9692417}" presName="accent_3" presStyleCnt="0"/>
      <dgm:spPr/>
    </dgm:pt>
    <dgm:pt modelId="{3F3FC44D-BA1B-4A82-A95C-AFF39092C5BE}" type="pres">
      <dgm:prSet presAssocID="{C5DE6D23-F9A0-4779-8249-5598D9692417}" presName="accentRepeatNode" presStyleLbl="solidFgAcc1" presStyleIdx="2" presStyleCnt="4"/>
      <dgm:spPr/>
    </dgm:pt>
    <dgm:pt modelId="{967EDF8F-4872-4211-A260-D238EBF3A4BC}" type="pres">
      <dgm:prSet presAssocID="{5605D28D-2CE6-4513-8566-952984E21E14}" presName="text_4" presStyleLbl="node1" presStyleIdx="3" presStyleCnt="4">
        <dgm:presLayoutVars>
          <dgm:bulletEnabled val="1"/>
        </dgm:presLayoutVars>
      </dgm:prSet>
      <dgm:spPr/>
    </dgm:pt>
    <dgm:pt modelId="{FC6D0B28-FE82-41DF-B261-26537446D60C}" type="pres">
      <dgm:prSet presAssocID="{5605D28D-2CE6-4513-8566-952984E21E14}" presName="accent_4" presStyleCnt="0"/>
      <dgm:spPr/>
    </dgm:pt>
    <dgm:pt modelId="{A965097E-32F1-4AB8-8C4E-2814A7596B2F}" type="pres">
      <dgm:prSet presAssocID="{5605D28D-2CE6-4513-8566-952984E21E14}" presName="accentRepeatNode" presStyleLbl="solidFgAcc1" presStyleIdx="3" presStyleCnt="4"/>
      <dgm:spPr/>
    </dgm:pt>
  </dgm:ptLst>
  <dgm:cxnLst>
    <dgm:cxn modelId="{A11E3B12-1828-45A7-86C3-BB85832DF84D}" type="presOf" srcId="{CA077D98-8478-47EA-B6A9-99ACE60C64D4}" destId="{D79B43FC-100B-4A0D-A4D5-0D2D04B99064}" srcOrd="0" destOrd="0" presId="urn:microsoft.com/office/officeart/2008/layout/VerticalCurvedList"/>
    <dgm:cxn modelId="{4335DE16-5AD8-4286-8EB3-62B8FB96CEB7}" type="presOf" srcId="{C5DE6D23-F9A0-4779-8249-5598D9692417}" destId="{A56C2021-F651-4038-9E36-D0250EA23524}" srcOrd="0" destOrd="0" presId="urn:microsoft.com/office/officeart/2008/layout/VerticalCurvedList"/>
    <dgm:cxn modelId="{0B5DAE5F-BCDC-4BF7-A6E7-CF856886A64D}" srcId="{7E5AA53B-3EEE-4DE4-BB81-9044890C2946}" destId="{6750AC01-D39D-4F3A-9DC8-2A211EE986A2}" srcOrd="0" destOrd="0" parTransId="{720680DC-AAA4-4434-A582-60EBCC5BA355}" sibTransId="{CA077D98-8478-47EA-B6A9-99ACE60C64D4}"/>
    <dgm:cxn modelId="{29DA474E-5DFA-4C66-882F-319C49ABBB19}" type="presOf" srcId="{6750AC01-D39D-4F3A-9DC8-2A211EE986A2}" destId="{58319267-C71E-43C9-94E1-827D0616C7A7}" srcOrd="0" destOrd="0" presId="urn:microsoft.com/office/officeart/2008/layout/VerticalCurvedList"/>
    <dgm:cxn modelId="{F619F055-255B-425A-B3C5-F07F732DC10A}" type="presOf" srcId="{5605D28D-2CE6-4513-8566-952984E21E14}" destId="{967EDF8F-4872-4211-A260-D238EBF3A4BC}" srcOrd="0" destOrd="0" presId="urn:microsoft.com/office/officeart/2008/layout/VerticalCurvedList"/>
    <dgm:cxn modelId="{FAF3F884-F0CF-440F-8CB1-B7648AB1B138}" srcId="{7E5AA53B-3EEE-4DE4-BB81-9044890C2946}" destId="{5605D28D-2CE6-4513-8566-952984E21E14}" srcOrd="3" destOrd="0" parTransId="{EB15AB98-362B-4E70-A3DA-995FC3E8BA79}" sibTransId="{823D1971-2C4D-4EC5-A874-2F463DE37109}"/>
    <dgm:cxn modelId="{EAFE748A-C3D7-465B-B581-CD1D01CD5BD1}" srcId="{7E5AA53B-3EEE-4DE4-BB81-9044890C2946}" destId="{02D87D04-4B69-4D4D-8F2F-DC2AAEA6199F}" srcOrd="1" destOrd="0" parTransId="{434A34F6-57E7-4BAD-8C8F-C6F6D905779D}" sibTransId="{8735B204-FA34-4D71-90E0-9B2568F614E9}"/>
    <dgm:cxn modelId="{4F65CC8F-B5A8-40BE-A32B-05862B543D6A}" type="presOf" srcId="{7E5AA53B-3EEE-4DE4-BB81-9044890C2946}" destId="{57806726-6E60-4ACC-9C1C-7DF9CC365A10}" srcOrd="0" destOrd="0" presId="urn:microsoft.com/office/officeart/2008/layout/VerticalCurvedList"/>
    <dgm:cxn modelId="{EA451499-D2AD-44EC-832C-3286743B0D39}" type="presOf" srcId="{02D87D04-4B69-4D4D-8F2F-DC2AAEA6199F}" destId="{8F17D8F4-D400-4ABF-BBA6-8F6EDFAE8A2E}" srcOrd="0" destOrd="0" presId="urn:microsoft.com/office/officeart/2008/layout/VerticalCurvedList"/>
    <dgm:cxn modelId="{1C42DFA3-B5DB-443F-8F24-62BE5DF45E32}" srcId="{7E5AA53B-3EEE-4DE4-BB81-9044890C2946}" destId="{C5DE6D23-F9A0-4779-8249-5598D9692417}" srcOrd="2" destOrd="0" parTransId="{F308422F-0B4B-4DE1-AA31-31422C9F1EA4}" sibTransId="{1F9CEB14-A8D8-4E4A-B766-2F4463D56D77}"/>
    <dgm:cxn modelId="{4E25B52E-70EF-4A0F-B410-0B49263AF380}" type="presParOf" srcId="{57806726-6E60-4ACC-9C1C-7DF9CC365A10}" destId="{90561C55-3C6E-4D53-85E1-2C50BCDDA392}" srcOrd="0" destOrd="0" presId="urn:microsoft.com/office/officeart/2008/layout/VerticalCurvedList"/>
    <dgm:cxn modelId="{2B3DD9E4-EC9C-4B92-B380-F89BF82E7CF3}" type="presParOf" srcId="{90561C55-3C6E-4D53-85E1-2C50BCDDA392}" destId="{B6CD42EC-5AD4-4004-AE5B-47EDA668DAA8}" srcOrd="0" destOrd="0" presId="urn:microsoft.com/office/officeart/2008/layout/VerticalCurvedList"/>
    <dgm:cxn modelId="{EA357085-80A4-4D1D-9BD2-56B1E9A721FB}" type="presParOf" srcId="{B6CD42EC-5AD4-4004-AE5B-47EDA668DAA8}" destId="{963B8EE3-40CC-4A0A-B420-D0BF920973CE}" srcOrd="0" destOrd="0" presId="urn:microsoft.com/office/officeart/2008/layout/VerticalCurvedList"/>
    <dgm:cxn modelId="{F175C6D0-411C-40FD-A19B-860D49F42061}" type="presParOf" srcId="{B6CD42EC-5AD4-4004-AE5B-47EDA668DAA8}" destId="{D79B43FC-100B-4A0D-A4D5-0D2D04B99064}" srcOrd="1" destOrd="0" presId="urn:microsoft.com/office/officeart/2008/layout/VerticalCurvedList"/>
    <dgm:cxn modelId="{794BB944-68C0-47A5-9792-652802EB36AC}" type="presParOf" srcId="{B6CD42EC-5AD4-4004-AE5B-47EDA668DAA8}" destId="{3CAD8DA1-8D53-445C-ACE8-D8449E4F0F55}" srcOrd="2" destOrd="0" presId="urn:microsoft.com/office/officeart/2008/layout/VerticalCurvedList"/>
    <dgm:cxn modelId="{B8CC75C4-3D1A-49E7-80D2-915668C1368C}" type="presParOf" srcId="{B6CD42EC-5AD4-4004-AE5B-47EDA668DAA8}" destId="{429CABD1-4116-474B-81BF-735E2CA9DD00}" srcOrd="3" destOrd="0" presId="urn:microsoft.com/office/officeart/2008/layout/VerticalCurvedList"/>
    <dgm:cxn modelId="{28110BB8-F33F-498C-9A75-98364B05EFA5}" type="presParOf" srcId="{90561C55-3C6E-4D53-85E1-2C50BCDDA392}" destId="{58319267-C71E-43C9-94E1-827D0616C7A7}" srcOrd="1" destOrd="0" presId="urn:microsoft.com/office/officeart/2008/layout/VerticalCurvedList"/>
    <dgm:cxn modelId="{3866F6C9-5521-48F2-B6C3-40C9896E1605}" type="presParOf" srcId="{90561C55-3C6E-4D53-85E1-2C50BCDDA392}" destId="{79F9B8A9-2412-4B74-84A9-69422DB81CDC}" srcOrd="2" destOrd="0" presId="urn:microsoft.com/office/officeart/2008/layout/VerticalCurvedList"/>
    <dgm:cxn modelId="{D2205A4F-BB7A-4399-BC2F-78E18EC6EAFE}" type="presParOf" srcId="{79F9B8A9-2412-4B74-84A9-69422DB81CDC}" destId="{07CB3071-D555-47DA-A36A-69EB91531FD8}" srcOrd="0" destOrd="0" presId="urn:microsoft.com/office/officeart/2008/layout/VerticalCurvedList"/>
    <dgm:cxn modelId="{B6653C37-2BCE-44A0-80CE-FDEAAD90EDE1}" type="presParOf" srcId="{90561C55-3C6E-4D53-85E1-2C50BCDDA392}" destId="{8F17D8F4-D400-4ABF-BBA6-8F6EDFAE8A2E}" srcOrd="3" destOrd="0" presId="urn:microsoft.com/office/officeart/2008/layout/VerticalCurvedList"/>
    <dgm:cxn modelId="{FEF8C1F5-E9D7-4E10-B562-129882E19AA6}" type="presParOf" srcId="{90561C55-3C6E-4D53-85E1-2C50BCDDA392}" destId="{81E39956-48FA-4ADD-B463-5302253E604E}" srcOrd="4" destOrd="0" presId="urn:microsoft.com/office/officeart/2008/layout/VerticalCurvedList"/>
    <dgm:cxn modelId="{5E90C257-EBC2-480A-9B66-DFE48AB5EA80}" type="presParOf" srcId="{81E39956-48FA-4ADD-B463-5302253E604E}" destId="{A59D3884-B13B-4682-905F-CB3A63E73602}" srcOrd="0" destOrd="0" presId="urn:microsoft.com/office/officeart/2008/layout/VerticalCurvedList"/>
    <dgm:cxn modelId="{8C5086D0-490B-460D-B637-5BD4092F1679}" type="presParOf" srcId="{90561C55-3C6E-4D53-85E1-2C50BCDDA392}" destId="{A56C2021-F651-4038-9E36-D0250EA23524}" srcOrd="5" destOrd="0" presId="urn:microsoft.com/office/officeart/2008/layout/VerticalCurvedList"/>
    <dgm:cxn modelId="{96A8D05E-AFB8-4A42-8D08-8C47D592F0F7}" type="presParOf" srcId="{90561C55-3C6E-4D53-85E1-2C50BCDDA392}" destId="{40EA5629-BF3A-4824-9049-72AD0AF4672F}" srcOrd="6" destOrd="0" presId="urn:microsoft.com/office/officeart/2008/layout/VerticalCurvedList"/>
    <dgm:cxn modelId="{14EB6FCB-8BD5-4AE4-A5F7-AD42FEC2D4C0}" type="presParOf" srcId="{40EA5629-BF3A-4824-9049-72AD0AF4672F}" destId="{3F3FC44D-BA1B-4A82-A95C-AFF39092C5BE}" srcOrd="0" destOrd="0" presId="urn:microsoft.com/office/officeart/2008/layout/VerticalCurvedList"/>
    <dgm:cxn modelId="{6A5BEC4E-EA68-4883-B5AA-4584EA7B9DF9}" type="presParOf" srcId="{90561C55-3C6E-4D53-85E1-2C50BCDDA392}" destId="{967EDF8F-4872-4211-A260-D238EBF3A4BC}" srcOrd="7" destOrd="0" presId="urn:microsoft.com/office/officeart/2008/layout/VerticalCurvedList"/>
    <dgm:cxn modelId="{BEE3ECF0-392D-4275-9DCB-99EB202EA7C8}" type="presParOf" srcId="{90561C55-3C6E-4D53-85E1-2C50BCDDA392}" destId="{FC6D0B28-FE82-41DF-B261-26537446D60C}" srcOrd="8" destOrd="0" presId="urn:microsoft.com/office/officeart/2008/layout/VerticalCurvedList"/>
    <dgm:cxn modelId="{FB269E93-453F-4C0F-B80F-100F605EE908}" type="presParOf" srcId="{FC6D0B28-FE82-41DF-B261-26537446D60C}" destId="{A965097E-32F1-4AB8-8C4E-2814A7596B2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9C16A6-8C48-4165-8DAF-8C957C12A8FA}"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pt>
    <dgm:pt modelId="{701D68F5-42F8-47BC-8FED-84C50F595DF0}">
      <dgm:prSet phldrT="[Text]"/>
      <dgm:spPr/>
      <dgm:t>
        <a:bodyPr rtlCol="0"/>
        <a:lstStyle/>
        <a:p>
          <a:pPr rtl="0"/>
          <a:r>
            <a:rPr lang="fr-FR" noProof="0" dirty="0"/>
            <a:t>Système d’information opérationnel</a:t>
          </a:r>
        </a:p>
      </dgm:t>
    </dgm:pt>
    <dgm:pt modelId="{9617668C-C38C-4017-8DDF-37855B15D110}" type="parTrans" cxnId="{C4BA385D-31ED-40EF-A5D6-98DFBA64E71A}">
      <dgm:prSet/>
      <dgm:spPr/>
      <dgm:t>
        <a:bodyPr rtlCol="0"/>
        <a:lstStyle/>
        <a:p>
          <a:pPr rtl="0"/>
          <a:endParaRPr lang="fr-FR" noProof="0" dirty="0"/>
        </a:p>
      </dgm:t>
    </dgm:pt>
    <dgm:pt modelId="{0C95B389-AC0C-4055-9AA3-38815EFC8B0A}" type="sibTrans" cxnId="{C4BA385D-31ED-40EF-A5D6-98DFBA64E71A}">
      <dgm:prSet/>
      <dgm:spPr/>
      <dgm:t>
        <a:bodyPr rtlCol="0"/>
        <a:lstStyle/>
        <a:p>
          <a:pPr rtl="0"/>
          <a:endParaRPr lang="fr-FR" noProof="0" dirty="0"/>
        </a:p>
      </dgm:t>
    </dgm:pt>
    <dgm:pt modelId="{91A66877-AC1C-46D9-BF2C-6024B638DEA9}">
      <dgm:prSet phldrT="[Text]"/>
      <dgm:spPr/>
      <dgm:t>
        <a:bodyPr rtlCol="0"/>
        <a:lstStyle/>
        <a:p>
          <a:pPr rtl="0"/>
          <a:r>
            <a:rPr lang="fr-FR" noProof="0" dirty="0"/>
            <a:t>Système d’information stratégique</a:t>
          </a:r>
        </a:p>
      </dgm:t>
    </dgm:pt>
    <dgm:pt modelId="{913FED05-DF41-48A7-B1F8-81937A468EF9}" type="parTrans" cxnId="{7F0DAB6F-9257-4F2D-B31A-3418F73F6952}">
      <dgm:prSet/>
      <dgm:spPr/>
      <dgm:t>
        <a:bodyPr rtlCol="0"/>
        <a:lstStyle/>
        <a:p>
          <a:pPr rtl="0"/>
          <a:endParaRPr lang="fr-FR" noProof="0" dirty="0"/>
        </a:p>
      </dgm:t>
    </dgm:pt>
    <dgm:pt modelId="{BFCE4A28-C381-46FF-935A-B11534EF7D87}" type="sibTrans" cxnId="{7F0DAB6F-9257-4F2D-B31A-3418F73F6952}">
      <dgm:prSet/>
      <dgm:spPr/>
      <dgm:t>
        <a:bodyPr rtlCol="0"/>
        <a:lstStyle/>
        <a:p>
          <a:pPr rtl="0"/>
          <a:endParaRPr lang="fr-FR" noProof="0" dirty="0"/>
        </a:p>
      </dgm:t>
    </dgm:pt>
    <dgm:pt modelId="{76CC3289-2662-43F0-A3C6-BA04A135F08C}">
      <dgm:prSet phldrT="[Text]"/>
      <dgm:spPr/>
      <dgm:t>
        <a:bodyPr rtlCol="0"/>
        <a:lstStyle/>
        <a:p>
          <a:r>
            <a:rPr lang="fr-FR" noProof="0" dirty="0"/>
            <a:t>Système d’information de gestion</a:t>
          </a:r>
        </a:p>
      </dgm:t>
    </dgm:pt>
    <dgm:pt modelId="{D46DB4DA-1442-4ECE-89FE-BBB1E3489E3D}" type="parTrans" cxnId="{0400886E-8A1A-44C2-95A7-DB0EF4911494}">
      <dgm:prSet/>
      <dgm:spPr/>
      <dgm:t>
        <a:bodyPr rtlCol="0"/>
        <a:lstStyle/>
        <a:p>
          <a:pPr rtl="0"/>
          <a:endParaRPr lang="fr-FR" noProof="0" dirty="0"/>
        </a:p>
      </dgm:t>
    </dgm:pt>
    <dgm:pt modelId="{FA28C9D6-476E-43CD-BA23-D6D990FD78D0}" type="sibTrans" cxnId="{0400886E-8A1A-44C2-95A7-DB0EF4911494}">
      <dgm:prSet/>
      <dgm:spPr/>
      <dgm:t>
        <a:bodyPr rtlCol="0"/>
        <a:lstStyle/>
        <a:p>
          <a:pPr rtl="0"/>
          <a:endParaRPr lang="fr-FR" noProof="0" dirty="0"/>
        </a:p>
      </dgm:t>
    </dgm:pt>
    <dgm:pt modelId="{8994D886-A75F-411A-A9D7-D31991FF12BD}" type="pres">
      <dgm:prSet presAssocID="{7D9C16A6-8C48-4165-8DAF-8C957C12A8FA}" presName="root" presStyleCnt="0">
        <dgm:presLayoutVars>
          <dgm:dir/>
          <dgm:resizeHandles val="exact"/>
        </dgm:presLayoutVars>
      </dgm:prSet>
      <dgm:spPr/>
    </dgm:pt>
    <dgm:pt modelId="{E1DBA6D5-BD14-4CD2-A0CC-80F867FEFA81}" type="pres">
      <dgm:prSet presAssocID="{701D68F5-42F8-47BC-8FED-84C50F595DF0}" presName="compNode" presStyleCnt="0"/>
      <dgm:spPr/>
    </dgm:pt>
    <dgm:pt modelId="{19A8DC21-3E65-409D-AD53-DA51BB9198A0}" type="pres">
      <dgm:prSet presAssocID="{701D68F5-42F8-47BC-8FED-84C50F595DF0}" presName="iconRect" presStyleLbl="node1" presStyleIdx="0" presStyleCnt="3" custScaleX="157625" custScaleY="15762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B9F90A48-FF94-4C94-A587-0190406F6FD3}" type="pres">
      <dgm:prSet presAssocID="{701D68F5-42F8-47BC-8FED-84C50F595DF0}" presName="spaceRect" presStyleCnt="0"/>
      <dgm:spPr/>
    </dgm:pt>
    <dgm:pt modelId="{A99B5DD6-89E9-4537-B415-4205CEB9323A}" type="pres">
      <dgm:prSet presAssocID="{701D68F5-42F8-47BC-8FED-84C50F595DF0}" presName="textRect" presStyleLbl="revTx" presStyleIdx="0" presStyleCnt="3">
        <dgm:presLayoutVars>
          <dgm:chMax val="1"/>
          <dgm:chPref val="1"/>
        </dgm:presLayoutVars>
      </dgm:prSet>
      <dgm:spPr/>
    </dgm:pt>
    <dgm:pt modelId="{8B391436-B9B0-45BD-A57F-792D6376D868}" type="pres">
      <dgm:prSet presAssocID="{0C95B389-AC0C-4055-9AA3-38815EFC8B0A}" presName="sibTrans" presStyleCnt="0"/>
      <dgm:spPr/>
    </dgm:pt>
    <dgm:pt modelId="{95872155-C45D-46D3-874C-D838089A06F8}" type="pres">
      <dgm:prSet presAssocID="{91A66877-AC1C-46D9-BF2C-6024B638DEA9}" presName="compNode" presStyleCnt="0"/>
      <dgm:spPr/>
    </dgm:pt>
    <dgm:pt modelId="{CE9DF0E8-B0DE-4E1E-9FF4-6006AD8428DB}" type="pres">
      <dgm:prSet presAssocID="{91A66877-AC1C-46D9-BF2C-6024B638DEA9}" presName="iconRect" presStyleLbl="node1" presStyleIdx="1" presStyleCnt="3" custScaleX="157625" custScaleY="157625"/>
      <dgm:spPr>
        <a:blipFill>
          <a:blip xmlns:r="http://schemas.openxmlformats.org/officeDocument/2006/relationships" r:embed="rId2">
            <a:biLevel thresh="75000"/>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a:stretch>
            <a:fillRect l="-29000" r="-29000"/>
          </a:stretch>
        </a:blipFill>
        <a:ln>
          <a:noFill/>
        </a:ln>
      </dgm:spPr>
    </dgm:pt>
    <dgm:pt modelId="{AA0423A1-55B2-45E9-BFE7-3FBE5BDA65ED}" type="pres">
      <dgm:prSet presAssocID="{91A66877-AC1C-46D9-BF2C-6024B638DEA9}" presName="spaceRect" presStyleCnt="0"/>
      <dgm:spPr/>
    </dgm:pt>
    <dgm:pt modelId="{55120873-6F5C-4053-8EAD-6287A7F1097E}" type="pres">
      <dgm:prSet presAssocID="{91A66877-AC1C-46D9-BF2C-6024B638DEA9}" presName="textRect" presStyleLbl="revTx" presStyleIdx="1" presStyleCnt="3">
        <dgm:presLayoutVars>
          <dgm:chMax val="1"/>
          <dgm:chPref val="1"/>
        </dgm:presLayoutVars>
      </dgm:prSet>
      <dgm:spPr/>
    </dgm:pt>
    <dgm:pt modelId="{F679C986-30E4-4F0A-A3A6-CAE528BFED76}" type="pres">
      <dgm:prSet presAssocID="{BFCE4A28-C381-46FF-935A-B11534EF7D87}" presName="sibTrans" presStyleCnt="0"/>
      <dgm:spPr/>
    </dgm:pt>
    <dgm:pt modelId="{2EC2FDE3-8908-45C7-A3FD-EB370213FE69}" type="pres">
      <dgm:prSet presAssocID="{76CC3289-2662-43F0-A3C6-BA04A135F08C}" presName="compNode" presStyleCnt="0"/>
      <dgm:spPr/>
    </dgm:pt>
    <dgm:pt modelId="{6DB1FE51-13D0-4A38-AD6E-48D4371A1AF3}" type="pres">
      <dgm:prSet presAssocID="{76CC3289-2662-43F0-A3C6-BA04A135F08C}" presName="iconRect" presStyleLbl="node1" presStyleIdx="2" presStyleCnt="3" custScaleX="105080" custScaleY="108693" custLinFactNeighborX="3192" custLinFactNeighborY="12772"/>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dgm:spPr>
    </dgm:pt>
    <dgm:pt modelId="{0928538A-05CC-4A79-BD5D-92F985D1EEE5}" type="pres">
      <dgm:prSet presAssocID="{76CC3289-2662-43F0-A3C6-BA04A135F08C}" presName="spaceRect" presStyleCnt="0"/>
      <dgm:spPr/>
    </dgm:pt>
    <dgm:pt modelId="{133097FC-B1F8-4953-B0AB-E8E73D968D1C}" type="pres">
      <dgm:prSet presAssocID="{76CC3289-2662-43F0-A3C6-BA04A135F08C}" presName="textRect" presStyleLbl="revTx" presStyleIdx="2" presStyleCnt="3" custLinFactNeighborX="718" custLinFactNeighborY="24473">
        <dgm:presLayoutVars>
          <dgm:chMax val="1"/>
          <dgm:chPref val="1"/>
        </dgm:presLayoutVars>
      </dgm:prSet>
      <dgm:spPr/>
    </dgm:pt>
  </dgm:ptLst>
  <dgm:cxnLst>
    <dgm:cxn modelId="{1B8CB22C-9648-419B-97E9-4AA6C3555723}" type="presOf" srcId="{701D68F5-42F8-47BC-8FED-84C50F595DF0}" destId="{A99B5DD6-89E9-4537-B415-4205CEB9323A}" srcOrd="0" destOrd="0" presId="urn:microsoft.com/office/officeart/2018/2/layout/IconLabelList"/>
    <dgm:cxn modelId="{C4BA385D-31ED-40EF-A5D6-98DFBA64E71A}" srcId="{7D9C16A6-8C48-4165-8DAF-8C957C12A8FA}" destId="{701D68F5-42F8-47BC-8FED-84C50F595DF0}" srcOrd="0" destOrd="0" parTransId="{9617668C-C38C-4017-8DDF-37855B15D110}" sibTransId="{0C95B389-AC0C-4055-9AA3-38815EFC8B0A}"/>
    <dgm:cxn modelId="{5574CC64-4BF2-43BE-BABC-6DF1E58A4C74}" type="presOf" srcId="{7D9C16A6-8C48-4165-8DAF-8C957C12A8FA}" destId="{8994D886-A75F-411A-A9D7-D31991FF12BD}" srcOrd="0" destOrd="0" presId="urn:microsoft.com/office/officeart/2018/2/layout/IconLabelList"/>
    <dgm:cxn modelId="{0400886E-8A1A-44C2-95A7-DB0EF4911494}" srcId="{7D9C16A6-8C48-4165-8DAF-8C957C12A8FA}" destId="{76CC3289-2662-43F0-A3C6-BA04A135F08C}" srcOrd="2" destOrd="0" parTransId="{D46DB4DA-1442-4ECE-89FE-BBB1E3489E3D}" sibTransId="{FA28C9D6-476E-43CD-BA23-D6D990FD78D0}"/>
    <dgm:cxn modelId="{7F0DAB6F-9257-4F2D-B31A-3418F73F6952}" srcId="{7D9C16A6-8C48-4165-8DAF-8C957C12A8FA}" destId="{91A66877-AC1C-46D9-BF2C-6024B638DEA9}" srcOrd="1" destOrd="0" parTransId="{913FED05-DF41-48A7-B1F8-81937A468EF9}" sibTransId="{BFCE4A28-C381-46FF-935A-B11534EF7D87}"/>
    <dgm:cxn modelId="{EC5C6E85-C523-4B60-976B-342F12E3A6CB}" type="presOf" srcId="{91A66877-AC1C-46D9-BF2C-6024B638DEA9}" destId="{55120873-6F5C-4053-8EAD-6287A7F1097E}" srcOrd="0" destOrd="0" presId="urn:microsoft.com/office/officeart/2018/2/layout/IconLabelList"/>
    <dgm:cxn modelId="{6E31C6AB-C9E6-448F-A8CC-566A63619D4D}" type="presOf" srcId="{76CC3289-2662-43F0-A3C6-BA04A135F08C}" destId="{133097FC-B1F8-4953-B0AB-E8E73D968D1C}" srcOrd="0" destOrd="0" presId="urn:microsoft.com/office/officeart/2018/2/layout/IconLabelList"/>
    <dgm:cxn modelId="{2AD6E781-3ED2-484E-B438-73386D2C583D}" type="presParOf" srcId="{8994D886-A75F-411A-A9D7-D31991FF12BD}" destId="{E1DBA6D5-BD14-4CD2-A0CC-80F867FEFA81}" srcOrd="0" destOrd="0" presId="urn:microsoft.com/office/officeart/2018/2/layout/IconLabelList"/>
    <dgm:cxn modelId="{10B2B212-528C-471D-ABD0-D66ED992B833}" type="presParOf" srcId="{E1DBA6D5-BD14-4CD2-A0CC-80F867FEFA81}" destId="{19A8DC21-3E65-409D-AD53-DA51BB9198A0}" srcOrd="0" destOrd="0" presId="urn:microsoft.com/office/officeart/2018/2/layout/IconLabelList"/>
    <dgm:cxn modelId="{2A8FB3D0-F98B-4F5A-BACA-4315E38776FB}" type="presParOf" srcId="{E1DBA6D5-BD14-4CD2-A0CC-80F867FEFA81}" destId="{B9F90A48-FF94-4C94-A587-0190406F6FD3}" srcOrd="1" destOrd="0" presId="urn:microsoft.com/office/officeart/2018/2/layout/IconLabelList"/>
    <dgm:cxn modelId="{95FEF629-9884-451C-89B4-41B897ABE3D6}" type="presParOf" srcId="{E1DBA6D5-BD14-4CD2-A0CC-80F867FEFA81}" destId="{A99B5DD6-89E9-4537-B415-4205CEB9323A}" srcOrd="2" destOrd="0" presId="urn:microsoft.com/office/officeart/2018/2/layout/IconLabelList"/>
    <dgm:cxn modelId="{0FE6827F-DE80-4F8A-8E9D-7F88C0F7EF29}" type="presParOf" srcId="{8994D886-A75F-411A-A9D7-D31991FF12BD}" destId="{8B391436-B9B0-45BD-A57F-792D6376D868}" srcOrd="1" destOrd="0" presId="urn:microsoft.com/office/officeart/2018/2/layout/IconLabelList"/>
    <dgm:cxn modelId="{4857BE3A-D518-473D-AC79-7B9BF18B9824}" type="presParOf" srcId="{8994D886-A75F-411A-A9D7-D31991FF12BD}" destId="{95872155-C45D-46D3-874C-D838089A06F8}" srcOrd="2" destOrd="0" presId="urn:microsoft.com/office/officeart/2018/2/layout/IconLabelList"/>
    <dgm:cxn modelId="{B4B325C4-81F2-4B3E-8CBF-4532B0BFA343}" type="presParOf" srcId="{95872155-C45D-46D3-874C-D838089A06F8}" destId="{CE9DF0E8-B0DE-4E1E-9FF4-6006AD8428DB}" srcOrd="0" destOrd="0" presId="urn:microsoft.com/office/officeart/2018/2/layout/IconLabelList"/>
    <dgm:cxn modelId="{0AE6D335-6E55-47E1-BAD8-0368620AB8F6}" type="presParOf" srcId="{95872155-C45D-46D3-874C-D838089A06F8}" destId="{AA0423A1-55B2-45E9-BFE7-3FBE5BDA65ED}" srcOrd="1" destOrd="0" presId="urn:microsoft.com/office/officeart/2018/2/layout/IconLabelList"/>
    <dgm:cxn modelId="{AFEE8CCD-97FE-4EFA-A584-DF6AFDAD2B20}" type="presParOf" srcId="{95872155-C45D-46D3-874C-D838089A06F8}" destId="{55120873-6F5C-4053-8EAD-6287A7F1097E}" srcOrd="2" destOrd="0" presId="urn:microsoft.com/office/officeart/2018/2/layout/IconLabelList"/>
    <dgm:cxn modelId="{26649F18-C204-4047-8300-905486AB3755}" type="presParOf" srcId="{8994D886-A75F-411A-A9D7-D31991FF12BD}" destId="{F679C986-30E4-4F0A-A3A6-CAE528BFED76}" srcOrd="3" destOrd="0" presId="urn:microsoft.com/office/officeart/2018/2/layout/IconLabelList"/>
    <dgm:cxn modelId="{898D629F-DA37-435F-A0B2-0617605D711A}" type="presParOf" srcId="{8994D886-A75F-411A-A9D7-D31991FF12BD}" destId="{2EC2FDE3-8908-45C7-A3FD-EB370213FE69}" srcOrd="4" destOrd="0" presId="urn:microsoft.com/office/officeart/2018/2/layout/IconLabelList"/>
    <dgm:cxn modelId="{2BDADB1C-15B1-4763-9B35-3792147F8F87}" type="presParOf" srcId="{2EC2FDE3-8908-45C7-A3FD-EB370213FE69}" destId="{6DB1FE51-13D0-4A38-AD6E-48D4371A1AF3}" srcOrd="0" destOrd="0" presId="urn:microsoft.com/office/officeart/2018/2/layout/IconLabelList"/>
    <dgm:cxn modelId="{F692F1E6-C6EC-4391-8432-EB6C34194240}" type="presParOf" srcId="{2EC2FDE3-8908-45C7-A3FD-EB370213FE69}" destId="{0928538A-05CC-4A79-BD5D-92F985D1EEE5}" srcOrd="1" destOrd="0" presId="urn:microsoft.com/office/officeart/2018/2/layout/IconLabelList"/>
    <dgm:cxn modelId="{0E6AF6C4-A4E5-4234-9E16-F9F2334264CD}" type="presParOf" srcId="{2EC2FDE3-8908-45C7-A3FD-EB370213FE69}" destId="{133097FC-B1F8-4953-B0AB-E8E73D968D1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B43FC-100B-4A0D-A4D5-0D2D04B99064}">
      <dsp:nvSpPr>
        <dsp:cNvPr id="0" name=""/>
        <dsp:cNvSpPr/>
      </dsp:nvSpPr>
      <dsp:spPr>
        <a:xfrm>
          <a:off x="-4028574" y="-618397"/>
          <a:ext cx="4800732" cy="4800732"/>
        </a:xfrm>
        <a:prstGeom prst="blockArc">
          <a:avLst>
            <a:gd name="adj1" fmla="val 18900000"/>
            <a:gd name="adj2" fmla="val 2700000"/>
            <a:gd name="adj3" fmla="val 450"/>
          </a:avLst>
        </a:prstGeom>
        <a:noFill/>
        <a:ln w="1270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8319267-C71E-43C9-94E1-827D0616C7A7}">
      <dsp:nvSpPr>
        <dsp:cNvPr id="0" name=""/>
        <dsp:cNvSpPr/>
      </dsp:nvSpPr>
      <dsp:spPr>
        <a:xfrm>
          <a:off x="404618" y="273995"/>
          <a:ext cx="6402340" cy="548276"/>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5194" tIns="68580" rIns="68580" bIns="68580" numCol="1" spcCol="1270" rtlCol="0" anchor="ctr" anchorCtr="0">
          <a:noAutofit/>
        </a:bodyPr>
        <a:lstStyle/>
        <a:p>
          <a:pPr marL="0" lvl="0" indent="0" algn="l" defTabSz="1200150" rtl="0">
            <a:lnSpc>
              <a:spcPct val="100000"/>
            </a:lnSpc>
            <a:spcBef>
              <a:spcPct val="0"/>
            </a:spcBef>
            <a:spcAft>
              <a:spcPct val="35000"/>
            </a:spcAft>
            <a:buNone/>
          </a:pPr>
          <a:r>
            <a:rPr lang="fr-FR" sz="2700" kern="1200" noProof="0" dirty="0"/>
            <a:t>Introduction</a:t>
          </a:r>
        </a:p>
      </dsp:txBody>
      <dsp:txXfrm>
        <a:off x="404618" y="273995"/>
        <a:ext cx="6402340" cy="548276"/>
      </dsp:txXfrm>
    </dsp:sp>
    <dsp:sp modelId="{07CB3071-D555-47DA-A36A-69EB91531FD8}">
      <dsp:nvSpPr>
        <dsp:cNvPr id="0" name=""/>
        <dsp:cNvSpPr/>
      </dsp:nvSpPr>
      <dsp:spPr>
        <a:xfrm>
          <a:off x="61946" y="205461"/>
          <a:ext cx="685345" cy="685345"/>
        </a:xfrm>
        <a:prstGeom prst="ellipse">
          <a:avLst/>
        </a:prstGeom>
        <a:solidFill>
          <a:schemeClr val="lt1">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F17D8F4-D400-4ABF-BBA6-8F6EDFAE8A2E}">
      <dsp:nvSpPr>
        <dsp:cNvPr id="0" name=""/>
        <dsp:cNvSpPr/>
      </dsp:nvSpPr>
      <dsp:spPr>
        <a:xfrm>
          <a:off x="718958" y="1096552"/>
          <a:ext cx="6088001" cy="548276"/>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5194" tIns="68580" rIns="68580" bIns="68580" numCol="1" spcCol="1270" rtlCol="0" anchor="ctr" anchorCtr="0">
          <a:noAutofit/>
        </a:bodyPr>
        <a:lstStyle/>
        <a:p>
          <a:pPr marL="0" lvl="0" indent="0" algn="l" defTabSz="1200150" rtl="0">
            <a:lnSpc>
              <a:spcPct val="100000"/>
            </a:lnSpc>
            <a:spcBef>
              <a:spcPct val="0"/>
            </a:spcBef>
            <a:spcAft>
              <a:spcPct val="35000"/>
            </a:spcAft>
            <a:buNone/>
          </a:pPr>
          <a:r>
            <a:rPr lang="fr-FR" sz="2700" kern="1200" noProof="0" dirty="0"/>
            <a:t>Types des systèmes d’information</a:t>
          </a:r>
        </a:p>
      </dsp:txBody>
      <dsp:txXfrm>
        <a:off x="718958" y="1096552"/>
        <a:ext cx="6088001" cy="548276"/>
      </dsp:txXfrm>
    </dsp:sp>
    <dsp:sp modelId="{A59D3884-B13B-4682-905F-CB3A63E73602}">
      <dsp:nvSpPr>
        <dsp:cNvPr id="0" name=""/>
        <dsp:cNvSpPr/>
      </dsp:nvSpPr>
      <dsp:spPr>
        <a:xfrm>
          <a:off x="376285" y="1028017"/>
          <a:ext cx="685345" cy="685345"/>
        </a:xfrm>
        <a:prstGeom prst="ellipse">
          <a:avLst/>
        </a:prstGeom>
        <a:solidFill>
          <a:schemeClr val="lt1">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56C2021-F651-4038-9E36-D0250EA23524}">
      <dsp:nvSpPr>
        <dsp:cNvPr id="0" name=""/>
        <dsp:cNvSpPr/>
      </dsp:nvSpPr>
      <dsp:spPr>
        <a:xfrm>
          <a:off x="718958" y="1919109"/>
          <a:ext cx="6088001" cy="548276"/>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5194" tIns="68580" rIns="68580" bIns="68580" numCol="1" spcCol="1270" rtlCol="0" anchor="ctr" anchorCtr="0">
          <a:noAutofit/>
        </a:bodyPr>
        <a:lstStyle/>
        <a:p>
          <a:pPr marL="0" lvl="0" indent="0" algn="l" defTabSz="1200150" rtl="0">
            <a:lnSpc>
              <a:spcPct val="100000"/>
            </a:lnSpc>
            <a:spcBef>
              <a:spcPct val="0"/>
            </a:spcBef>
            <a:spcAft>
              <a:spcPct val="35000"/>
            </a:spcAft>
            <a:buNone/>
          </a:pPr>
          <a:r>
            <a:rPr lang="fr-FR" sz="2700" kern="1200" noProof="0" dirty="0"/>
            <a:t>Quelques exemples</a:t>
          </a:r>
        </a:p>
      </dsp:txBody>
      <dsp:txXfrm>
        <a:off x="718958" y="1919109"/>
        <a:ext cx="6088001" cy="548276"/>
      </dsp:txXfrm>
    </dsp:sp>
    <dsp:sp modelId="{3F3FC44D-BA1B-4A82-A95C-AFF39092C5BE}">
      <dsp:nvSpPr>
        <dsp:cNvPr id="0" name=""/>
        <dsp:cNvSpPr/>
      </dsp:nvSpPr>
      <dsp:spPr>
        <a:xfrm>
          <a:off x="376285" y="1850574"/>
          <a:ext cx="685345" cy="685345"/>
        </a:xfrm>
        <a:prstGeom prst="ellipse">
          <a:avLst/>
        </a:prstGeom>
        <a:solidFill>
          <a:schemeClr val="lt1">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67EDF8F-4872-4211-A260-D238EBF3A4BC}">
      <dsp:nvSpPr>
        <dsp:cNvPr id="0" name=""/>
        <dsp:cNvSpPr/>
      </dsp:nvSpPr>
      <dsp:spPr>
        <a:xfrm>
          <a:off x="404618" y="2741666"/>
          <a:ext cx="6402340" cy="548276"/>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5194" tIns="68580" rIns="68580" bIns="68580" numCol="1" spcCol="1270" rtlCol="0" anchor="ctr" anchorCtr="0">
          <a:noAutofit/>
        </a:bodyPr>
        <a:lstStyle/>
        <a:p>
          <a:pPr marL="0" lvl="0" indent="0" algn="l" defTabSz="1200150" rtl="0">
            <a:lnSpc>
              <a:spcPct val="100000"/>
            </a:lnSpc>
            <a:spcBef>
              <a:spcPct val="0"/>
            </a:spcBef>
            <a:spcAft>
              <a:spcPct val="35000"/>
            </a:spcAft>
            <a:buNone/>
          </a:pPr>
          <a:r>
            <a:rPr lang="fr-FR" sz="2700" kern="1200" noProof="0" dirty="0"/>
            <a:t>Conclusion</a:t>
          </a:r>
        </a:p>
      </dsp:txBody>
      <dsp:txXfrm>
        <a:off x="404618" y="2741666"/>
        <a:ext cx="6402340" cy="548276"/>
      </dsp:txXfrm>
    </dsp:sp>
    <dsp:sp modelId="{A965097E-32F1-4AB8-8C4E-2814A7596B2F}">
      <dsp:nvSpPr>
        <dsp:cNvPr id="0" name=""/>
        <dsp:cNvSpPr/>
      </dsp:nvSpPr>
      <dsp:spPr>
        <a:xfrm>
          <a:off x="61946" y="2673131"/>
          <a:ext cx="685345" cy="685345"/>
        </a:xfrm>
        <a:prstGeom prst="ellipse">
          <a:avLst/>
        </a:prstGeom>
        <a:solidFill>
          <a:schemeClr val="lt1">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8DC21-3E65-409D-AD53-DA51BB9198A0}">
      <dsp:nvSpPr>
        <dsp:cNvPr id="0" name=""/>
        <dsp:cNvSpPr/>
      </dsp:nvSpPr>
      <dsp:spPr>
        <a:xfrm>
          <a:off x="523237" y="494935"/>
          <a:ext cx="2285995" cy="228599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99B5DD6-89E9-4537-B415-4205CEB9323A}">
      <dsp:nvSpPr>
        <dsp:cNvPr id="0" name=""/>
        <dsp:cNvSpPr/>
      </dsp:nvSpPr>
      <dsp:spPr>
        <a:xfrm>
          <a:off x="54818" y="2746269"/>
          <a:ext cx="322283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200150" rtl="0">
            <a:lnSpc>
              <a:spcPct val="90000"/>
            </a:lnSpc>
            <a:spcBef>
              <a:spcPct val="0"/>
            </a:spcBef>
            <a:spcAft>
              <a:spcPct val="35000"/>
            </a:spcAft>
            <a:buNone/>
          </a:pPr>
          <a:r>
            <a:rPr lang="fr-FR" sz="2700" kern="1200" noProof="0" dirty="0"/>
            <a:t>Système d’information opérationnel</a:t>
          </a:r>
        </a:p>
      </dsp:txBody>
      <dsp:txXfrm>
        <a:off x="54818" y="2746269"/>
        <a:ext cx="3222832" cy="720000"/>
      </dsp:txXfrm>
    </dsp:sp>
    <dsp:sp modelId="{CE9DF0E8-B0DE-4E1E-9FF4-6006AD8428DB}">
      <dsp:nvSpPr>
        <dsp:cNvPr id="0" name=""/>
        <dsp:cNvSpPr/>
      </dsp:nvSpPr>
      <dsp:spPr>
        <a:xfrm>
          <a:off x="4310064" y="494935"/>
          <a:ext cx="2285995" cy="2285995"/>
        </a:xfrm>
        <a:prstGeom prst="rect">
          <a:avLst/>
        </a:prstGeom>
        <a:blipFill>
          <a:blip xmlns:r="http://schemas.openxmlformats.org/officeDocument/2006/relationships" r:embed="rId2">
            <a:biLevel thresh="75000"/>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a:stretch>
            <a:fillRect l="-29000" r="-29000"/>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120873-6F5C-4053-8EAD-6287A7F1097E}">
      <dsp:nvSpPr>
        <dsp:cNvPr id="0" name=""/>
        <dsp:cNvSpPr/>
      </dsp:nvSpPr>
      <dsp:spPr>
        <a:xfrm>
          <a:off x="3841646" y="2746269"/>
          <a:ext cx="322283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200150" rtl="0">
            <a:lnSpc>
              <a:spcPct val="90000"/>
            </a:lnSpc>
            <a:spcBef>
              <a:spcPct val="0"/>
            </a:spcBef>
            <a:spcAft>
              <a:spcPct val="35000"/>
            </a:spcAft>
            <a:buNone/>
          </a:pPr>
          <a:r>
            <a:rPr lang="fr-FR" sz="2700" kern="1200" noProof="0" dirty="0"/>
            <a:t>Système d’information stratégique</a:t>
          </a:r>
        </a:p>
      </dsp:txBody>
      <dsp:txXfrm>
        <a:off x="3841646" y="2746269"/>
        <a:ext cx="3222832" cy="720000"/>
      </dsp:txXfrm>
    </dsp:sp>
    <dsp:sp modelId="{6DB1FE51-13D0-4A38-AD6E-48D4371A1AF3}">
      <dsp:nvSpPr>
        <dsp:cNvPr id="0" name=""/>
        <dsp:cNvSpPr/>
      </dsp:nvSpPr>
      <dsp:spPr>
        <a:xfrm>
          <a:off x="8524208" y="857576"/>
          <a:ext cx="1523948" cy="157634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33097FC-B1F8-4953-B0AB-E8E73D968D1C}">
      <dsp:nvSpPr>
        <dsp:cNvPr id="0" name=""/>
        <dsp:cNvSpPr/>
      </dsp:nvSpPr>
      <dsp:spPr>
        <a:xfrm>
          <a:off x="7651614" y="2745063"/>
          <a:ext cx="322283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200150">
            <a:lnSpc>
              <a:spcPct val="90000"/>
            </a:lnSpc>
            <a:spcBef>
              <a:spcPct val="0"/>
            </a:spcBef>
            <a:spcAft>
              <a:spcPct val="35000"/>
            </a:spcAft>
            <a:buNone/>
          </a:pPr>
          <a:r>
            <a:rPr lang="fr-FR" sz="2700" kern="1200" noProof="0" dirty="0"/>
            <a:t>Système d’information de gestion</a:t>
          </a:r>
        </a:p>
      </dsp:txBody>
      <dsp:txXfrm>
        <a:off x="7651614" y="2745063"/>
        <a:ext cx="3222832" cy="7200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Liste d’étiquettes d’icônes"/>
  <dgm:desc val="Permet de représenter des blocs d’informations non séquentiels ou groupés accompagnés d’éléments visuels associés. Fonctionne de manière optimale avec des icônes ou de petites images avec de courtes légendes de texte."/>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F81CEA5-62FD-4C83-BDE3-91DFB9827D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3FA1CBFD-6AD0-48C4-B91B-58830F6F4C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3367168-A7C3-4A51-ACFE-4D76B720982F}" type="datetime1">
              <a:rPr lang="fr-FR" smtClean="0"/>
              <a:t>10/02/2024</a:t>
            </a:fld>
            <a:endParaRPr lang="fr-FR"/>
          </a:p>
        </p:txBody>
      </p:sp>
      <p:sp>
        <p:nvSpPr>
          <p:cNvPr id="4" name="Espace réservé du pied de page 3">
            <a:extLst>
              <a:ext uri="{FF2B5EF4-FFF2-40B4-BE49-F238E27FC236}">
                <a16:creationId xmlns:a16="http://schemas.microsoft.com/office/drawing/2014/main" id="{A9E55D22-46A3-4B8C-AD40-252FE789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8E70DCEF-9071-4B17-801B-37B4465C8E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90168E-626C-4E60-93C0-A00D25609468}" type="slidenum">
              <a:rPr lang="fr-FR" smtClean="0"/>
              <a:t>‹N°›</a:t>
            </a:fld>
            <a:endParaRPr lang="fr-FR"/>
          </a:p>
        </p:txBody>
      </p:sp>
    </p:spTree>
    <p:extLst>
      <p:ext uri="{BB962C8B-B14F-4D97-AF65-F5344CB8AC3E}">
        <p14:creationId xmlns:p14="http://schemas.microsoft.com/office/powerpoint/2010/main" val="37493477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B4F1169-1988-463B-A52C-EF5C9A50040C}" type="datetime1">
              <a:rPr lang="fr-FR" noProof="0" smtClean="0"/>
              <a:t>10/02/2024</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6B3AB32-59DF-41F1-9618-EDFBF5049629}" type="slidenum">
              <a:rPr lang="fr-FR" noProof="0" smtClean="0"/>
              <a:t>‹N°›</a:t>
            </a:fld>
            <a:endParaRPr lang="fr-FR" noProof="0"/>
          </a:p>
        </p:txBody>
      </p:sp>
    </p:spTree>
    <p:extLst>
      <p:ext uri="{BB962C8B-B14F-4D97-AF65-F5344CB8AC3E}">
        <p14:creationId xmlns:p14="http://schemas.microsoft.com/office/powerpoint/2010/main" val="36618056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C6B3AB32-59DF-41F1-9618-EDFBF5049629}" type="slidenum">
              <a:rPr lang="fr-FR" smtClean="0"/>
              <a:t>1</a:t>
            </a:fld>
            <a:endParaRPr lang="fr-FR"/>
          </a:p>
        </p:txBody>
      </p:sp>
    </p:spTree>
    <p:extLst>
      <p:ext uri="{BB962C8B-B14F-4D97-AF65-F5344CB8AC3E}">
        <p14:creationId xmlns:p14="http://schemas.microsoft.com/office/powerpoint/2010/main" val="139004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C6B3AB32-59DF-41F1-9618-EDFBF5049629}" type="slidenum">
              <a:rPr lang="fr-FR" smtClean="0"/>
              <a:t>2</a:t>
            </a:fld>
            <a:endParaRPr lang="fr-FR"/>
          </a:p>
        </p:txBody>
      </p:sp>
    </p:spTree>
    <p:extLst>
      <p:ext uri="{BB962C8B-B14F-4D97-AF65-F5344CB8AC3E}">
        <p14:creationId xmlns:p14="http://schemas.microsoft.com/office/powerpoint/2010/main" val="3505115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C6B3AB32-59DF-41F1-9618-EDFBF5049629}" type="slidenum">
              <a:rPr lang="fr-FR" smtClean="0"/>
              <a:t>5</a:t>
            </a:fld>
            <a:endParaRPr lang="fr-FR"/>
          </a:p>
        </p:txBody>
      </p:sp>
    </p:spTree>
    <p:extLst>
      <p:ext uri="{BB962C8B-B14F-4D97-AF65-F5344CB8AC3E}">
        <p14:creationId xmlns:p14="http://schemas.microsoft.com/office/powerpoint/2010/main" val="431927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C6B3AB32-59DF-41F1-9618-EDFBF5049629}" type="slidenum">
              <a:rPr lang="fr-FR" smtClean="0"/>
              <a:t>42</a:t>
            </a:fld>
            <a:endParaRPr lang="fr-FR"/>
          </a:p>
        </p:txBody>
      </p:sp>
    </p:spTree>
    <p:extLst>
      <p:ext uri="{BB962C8B-B14F-4D97-AF65-F5344CB8AC3E}">
        <p14:creationId xmlns:p14="http://schemas.microsoft.com/office/powerpoint/2010/main" val="1046714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ctrTitle"/>
          </p:nvPr>
        </p:nvSpPr>
        <p:spPr>
          <a:xfrm>
            <a:off x="581191" y="1020431"/>
            <a:ext cx="10993549" cy="1475013"/>
          </a:xfrm>
          <a:effectLst/>
        </p:spPr>
        <p:txBody>
          <a:bodyPr rtlCol="0" anchor="b">
            <a:normAutofit/>
          </a:bodyPr>
          <a:lstStyle>
            <a:lvl1pPr>
              <a:defRPr sz="3600">
                <a:solidFill>
                  <a:schemeClr val="accent1"/>
                </a:solidFill>
              </a:defRPr>
            </a:lvl1pPr>
          </a:lstStyle>
          <a:p>
            <a:pPr rtl="0"/>
            <a:r>
              <a:rPr lang="fr-FR" noProof="0"/>
              <a:t>Modifiez le style du titre</a:t>
            </a:r>
          </a:p>
        </p:txBody>
      </p:sp>
      <p:sp>
        <p:nvSpPr>
          <p:cNvPr id="3" name="Sous-titre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fr-FR" noProof="0"/>
              <a:t>Modifiez le style des sous-titres du masque</a:t>
            </a:r>
          </a:p>
        </p:txBody>
      </p:sp>
      <p:sp>
        <p:nvSpPr>
          <p:cNvPr id="4" name="Espace réservé de la date 3"/>
          <p:cNvSpPr>
            <a:spLocks noGrp="1"/>
          </p:cNvSpPr>
          <p:nvPr>
            <p:ph type="dt" sz="half" idx="10"/>
          </p:nvPr>
        </p:nvSpPr>
        <p:spPr>
          <a:xfrm>
            <a:off x="7605951" y="5956137"/>
            <a:ext cx="2844800" cy="365125"/>
          </a:xfrm>
        </p:spPr>
        <p:txBody>
          <a:bodyPr rtlCol="0"/>
          <a:lstStyle>
            <a:lvl1pPr>
              <a:defRPr>
                <a:solidFill>
                  <a:schemeClr val="accent1">
                    <a:lumMod val="75000"/>
                    <a:lumOff val="25000"/>
                  </a:schemeClr>
                </a:solidFill>
              </a:defRPr>
            </a:lvl1pPr>
          </a:lstStyle>
          <a:p>
            <a:pPr rtl="0"/>
            <a:fld id="{71DFB0B0-13D0-4CBF-96E9-14EF134832D9}" type="datetime1">
              <a:rPr lang="fr-FR" noProof="0" smtClean="0"/>
              <a:t>10/02/2024</a:t>
            </a:fld>
            <a:endParaRPr lang="fr-FR" noProof="0"/>
          </a:p>
        </p:txBody>
      </p:sp>
      <p:sp>
        <p:nvSpPr>
          <p:cNvPr id="5" name="Espace réservé du pied de page 4"/>
          <p:cNvSpPr>
            <a:spLocks noGrp="1"/>
          </p:cNvSpPr>
          <p:nvPr>
            <p:ph type="ftr" sz="quarter" idx="11"/>
          </p:nvPr>
        </p:nvSpPr>
        <p:spPr>
          <a:xfrm>
            <a:off x="581192" y="5951811"/>
            <a:ext cx="6917210" cy="365125"/>
          </a:xfrm>
        </p:spPr>
        <p:txBody>
          <a:bodyPr rtlCol="0"/>
          <a:lstStyle>
            <a:lvl1pPr>
              <a:defRPr>
                <a:solidFill>
                  <a:schemeClr val="accent1">
                    <a:lumMod val="75000"/>
                    <a:lumOff val="25000"/>
                  </a:schemeClr>
                </a:solidFill>
              </a:defRPr>
            </a:lvl1pPr>
          </a:lstStyle>
          <a:p>
            <a:pPr rtl="0"/>
            <a:r>
              <a:rPr lang="fr-FR" noProof="0"/>
              <a:t>Management des systèmes d'information - Dr. Hichem Betaouaf - Université de Tlemcen</a:t>
            </a:r>
          </a:p>
        </p:txBody>
      </p:sp>
      <p:sp>
        <p:nvSpPr>
          <p:cNvPr id="6" name="Espace réservé du numéro de diapositive 5"/>
          <p:cNvSpPr>
            <a:spLocks noGrp="1"/>
          </p:cNvSpPr>
          <p:nvPr>
            <p:ph type="sldNum" sz="quarter" idx="12"/>
          </p:nvPr>
        </p:nvSpPr>
        <p:spPr>
          <a:xfrm>
            <a:off x="10558300" y="5956137"/>
            <a:ext cx="1016440" cy="365125"/>
          </a:xfrm>
        </p:spPr>
        <p:txBody>
          <a:bodyPr rtlCol="0"/>
          <a:lstStyle>
            <a:lvl1pPr>
              <a:defRPr>
                <a:solidFill>
                  <a:schemeClr val="accent1">
                    <a:lumMod val="75000"/>
                    <a:lumOff val="25000"/>
                  </a:schemeClr>
                </a:solidFill>
              </a:defRPr>
            </a:lvl1pPr>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210301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re 1"/>
          <p:cNvSpPr>
            <a:spLocks noGrp="1"/>
          </p:cNvSpPr>
          <p:nvPr>
            <p:ph type="title"/>
          </p:nvPr>
        </p:nvSpPr>
        <p:spPr>
          <a:xfrm>
            <a:off x="581192" y="702156"/>
            <a:ext cx="11029616" cy="1013800"/>
          </a:xfrm>
        </p:spPr>
        <p:txBody>
          <a:bodyPr rtlCol="0"/>
          <a:lstStyle/>
          <a:p>
            <a:pPr rtl="0"/>
            <a:r>
              <a:rPr lang="fr-FR" noProof="0"/>
              <a:t>Modifiez le style du titre</a:t>
            </a:r>
          </a:p>
        </p:txBody>
      </p:sp>
      <p:sp>
        <p:nvSpPr>
          <p:cNvPr id="3" name="Espace réservé du texte vertical 2"/>
          <p:cNvSpPr>
            <a:spLocks noGrp="1"/>
          </p:cNvSpPr>
          <p:nvPr>
            <p:ph type="body" orient="vert" idx="1" hasCustomPrompt="1"/>
          </p:nvPr>
        </p:nvSpPr>
        <p:spPr/>
        <p:txBody>
          <a:bodyPr vert="eaVert" rtlCol="0" anchor="t"/>
          <a:lstStyle>
            <a:lvl1pPr algn="l">
              <a:defRPr/>
            </a:lvl1pPr>
            <a:lvl2pPr algn="l">
              <a:defRPr/>
            </a:lvl2pPr>
            <a:lvl3pPr algn="l">
              <a:defRPr/>
            </a:lvl3pPr>
            <a:lvl4pPr algn="l">
              <a:defRPr/>
            </a:lvl4pPr>
            <a:lvl5pPr algn="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75E7913D-F6D6-4391-9EAB-9E1FD59140A6}" type="datetime1">
              <a:rPr lang="fr-FR" noProof="0" smtClean="0"/>
              <a:t>10/02/2024</a:t>
            </a:fld>
            <a:endParaRPr lang="fr-FR" noProof="0"/>
          </a:p>
        </p:txBody>
      </p:sp>
      <p:sp>
        <p:nvSpPr>
          <p:cNvPr id="5" name="Espace réservé du pied de page 4"/>
          <p:cNvSpPr>
            <a:spLocks noGrp="1"/>
          </p:cNvSpPr>
          <p:nvPr>
            <p:ph type="ftr" sz="quarter" idx="11"/>
          </p:nvPr>
        </p:nvSpPr>
        <p:spPr/>
        <p:txBody>
          <a:bodyPr rtlCol="0"/>
          <a:lstStyle/>
          <a:p>
            <a:pPr rtl="0"/>
            <a:r>
              <a:rPr lang="fr-FR" noProof="0"/>
              <a:t>Management des systèmes d'information - Dr. Hichem Betaouaf - Université de Tlemcen</a:t>
            </a:r>
          </a:p>
        </p:txBody>
      </p:sp>
      <p:sp>
        <p:nvSpPr>
          <p:cNvPr id="6" name="Espace réservé du numéro de diapositive 5"/>
          <p:cNvSpPr>
            <a:spLocks noGrp="1"/>
          </p:cNvSpPr>
          <p:nvPr>
            <p:ph type="sldNum" sz="quarter" idx="12"/>
          </p:nvPr>
        </p:nvSpPr>
        <p:spPr/>
        <p:txBody>
          <a:bodyPr rtlCol="0"/>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34547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vertical 1"/>
          <p:cNvSpPr>
            <a:spLocks noGrp="1"/>
          </p:cNvSpPr>
          <p:nvPr>
            <p:ph type="title" orient="vert"/>
          </p:nvPr>
        </p:nvSpPr>
        <p:spPr>
          <a:xfrm>
            <a:off x="8839201" y="675726"/>
            <a:ext cx="2004164" cy="5183073"/>
          </a:xfrm>
        </p:spPr>
        <p:txBody>
          <a:bodyPr vert="eaVert" rtlCol="0"/>
          <a:lstStyle/>
          <a:p>
            <a:pPr rtl="0"/>
            <a:r>
              <a:rPr lang="fr-FR" noProof="0"/>
              <a:t>Modifiez le style du titre</a:t>
            </a:r>
          </a:p>
        </p:txBody>
      </p:sp>
      <p:sp>
        <p:nvSpPr>
          <p:cNvPr id="3" name="Espace réservé du texte vertical 2"/>
          <p:cNvSpPr>
            <a:spLocks noGrp="1"/>
          </p:cNvSpPr>
          <p:nvPr>
            <p:ph type="body" orient="vert" idx="1" hasCustomPrompt="1"/>
          </p:nvPr>
        </p:nvSpPr>
        <p:spPr>
          <a:xfrm>
            <a:off x="774923" y="675726"/>
            <a:ext cx="7896279" cy="5183073"/>
          </a:xfrm>
        </p:spPr>
        <p:txBody>
          <a:bodyPr vert="eaVert" rtlCol="0" anchor="t"/>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a:xfrm>
            <a:off x="8993673" y="5956137"/>
            <a:ext cx="1328141" cy="365125"/>
          </a:xfrm>
        </p:spPr>
        <p:txBody>
          <a:bodyPr rtlCol="0"/>
          <a:lstStyle>
            <a:lvl1pPr>
              <a:defRPr>
                <a:solidFill>
                  <a:schemeClr val="accent1">
                    <a:lumMod val="75000"/>
                    <a:lumOff val="25000"/>
                  </a:schemeClr>
                </a:solidFill>
              </a:defRPr>
            </a:lvl1pPr>
          </a:lstStyle>
          <a:p>
            <a:pPr rtl="0"/>
            <a:fld id="{49C07E3F-184B-49C4-9124-8EDB49C37FAD}" type="datetime1">
              <a:rPr lang="fr-FR" noProof="0" smtClean="0"/>
              <a:t>10/02/2024</a:t>
            </a:fld>
            <a:endParaRPr lang="fr-FR" noProof="0"/>
          </a:p>
        </p:txBody>
      </p:sp>
      <p:sp>
        <p:nvSpPr>
          <p:cNvPr id="5" name="Espace réservé du pied de page 4"/>
          <p:cNvSpPr>
            <a:spLocks noGrp="1"/>
          </p:cNvSpPr>
          <p:nvPr>
            <p:ph type="ftr" sz="quarter" idx="11"/>
          </p:nvPr>
        </p:nvSpPr>
        <p:spPr>
          <a:xfrm>
            <a:off x="774923" y="5951811"/>
            <a:ext cx="7896279" cy="365125"/>
          </a:xfrm>
        </p:spPr>
        <p:txBody>
          <a:bodyPr rtlCol="0"/>
          <a:lstStyle/>
          <a:p>
            <a:pPr rtl="0"/>
            <a:r>
              <a:rPr lang="fr-FR" noProof="0"/>
              <a:t>Management des systèmes d'information - Dr. Hichem Betaouaf - Université de Tlemcen</a:t>
            </a:r>
          </a:p>
        </p:txBody>
      </p:sp>
      <p:sp>
        <p:nvSpPr>
          <p:cNvPr id="6" name="Espace réservé du numéro de diapositive 5"/>
          <p:cNvSpPr>
            <a:spLocks noGrp="1"/>
          </p:cNvSpPr>
          <p:nvPr>
            <p:ph type="sldNum" sz="quarter" idx="12"/>
          </p:nvPr>
        </p:nvSpPr>
        <p:spPr>
          <a:xfrm>
            <a:off x="10446615" y="5956137"/>
            <a:ext cx="1164195" cy="365125"/>
          </a:xfrm>
        </p:spPr>
        <p:txBody>
          <a:bodyPr rtlCol="0"/>
          <a:lstStyle>
            <a:lvl1pPr>
              <a:defRPr>
                <a:solidFill>
                  <a:schemeClr val="accent1">
                    <a:lumMod val="75000"/>
                    <a:lumOff val="25000"/>
                  </a:schemeClr>
                </a:solidFill>
              </a:defRPr>
            </a:lvl1pPr>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4291526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581192" y="702156"/>
            <a:ext cx="11029616" cy="1013800"/>
          </a:xfrm>
        </p:spPr>
        <p:txBody>
          <a:bodyPr rtlCol="0"/>
          <a:lstStyle/>
          <a:p>
            <a:pPr rtl="0"/>
            <a:r>
              <a:rPr lang="fr-FR" noProof="0"/>
              <a:t>Modifiez le style du titre</a:t>
            </a:r>
          </a:p>
        </p:txBody>
      </p:sp>
      <p:sp>
        <p:nvSpPr>
          <p:cNvPr id="3" name="Espace réservé du contenu 2"/>
          <p:cNvSpPr>
            <a:spLocks noGrp="1"/>
          </p:cNvSpPr>
          <p:nvPr>
            <p:ph idx="1" hasCustomPrompt="1"/>
          </p:nvPr>
        </p:nvSpPr>
        <p:spPr>
          <a:xfrm>
            <a:off x="581192" y="2180496"/>
            <a:ext cx="11029615" cy="3949791"/>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a:xfrm>
            <a:off x="7605951" y="6222362"/>
            <a:ext cx="2844799" cy="365125"/>
          </a:xfrm>
        </p:spPr>
        <p:txBody>
          <a:bodyPr rtlCol="0"/>
          <a:lstStyle/>
          <a:p>
            <a:pPr rtl="0"/>
            <a:fld id="{7C45B8C8-3B60-436B-A66D-65727DC6BF1E}" type="datetime1">
              <a:rPr lang="fr-FR" noProof="0" smtClean="0"/>
              <a:t>10/02/2024</a:t>
            </a:fld>
            <a:endParaRPr lang="fr-FR" noProof="0"/>
          </a:p>
        </p:txBody>
      </p:sp>
      <p:sp>
        <p:nvSpPr>
          <p:cNvPr id="5" name="Espace réservé du pied de page 4"/>
          <p:cNvSpPr>
            <a:spLocks noGrp="1"/>
          </p:cNvSpPr>
          <p:nvPr>
            <p:ph type="ftr" sz="quarter" idx="11"/>
          </p:nvPr>
        </p:nvSpPr>
        <p:spPr>
          <a:xfrm>
            <a:off x="581192" y="6218036"/>
            <a:ext cx="6917210" cy="365125"/>
          </a:xfrm>
        </p:spPr>
        <p:txBody>
          <a:bodyPr rtlCol="0"/>
          <a:lstStyle/>
          <a:p>
            <a:pPr rtl="0"/>
            <a:r>
              <a:rPr lang="fr-FR" noProof="0"/>
              <a:t>Management des systèmes d'information - Dr. Hichem Betaouaf - Université de Tlemcen</a:t>
            </a:r>
          </a:p>
        </p:txBody>
      </p:sp>
      <p:sp>
        <p:nvSpPr>
          <p:cNvPr id="6" name="Espace réservé du numéro de diapositive 5"/>
          <p:cNvSpPr>
            <a:spLocks noGrp="1"/>
          </p:cNvSpPr>
          <p:nvPr>
            <p:ph type="sldNum" sz="quarter" idx="12"/>
          </p:nvPr>
        </p:nvSpPr>
        <p:spPr>
          <a:xfrm>
            <a:off x="10558300" y="6222362"/>
            <a:ext cx="1052508" cy="365125"/>
          </a:xfrm>
        </p:spPr>
        <p:txBody>
          <a:bodyPr rtlCol="0"/>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273998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581193" y="3043910"/>
            <a:ext cx="11029615" cy="1497507"/>
          </a:xfrm>
        </p:spPr>
        <p:txBody>
          <a:bodyPr rtlCol="0" anchor="b">
            <a:normAutofit/>
          </a:bodyPr>
          <a:lstStyle>
            <a:lvl1pPr algn="l">
              <a:defRPr sz="3600" b="0" cap="all">
                <a:solidFill>
                  <a:schemeClr val="accent1"/>
                </a:solidFill>
              </a:defRPr>
            </a:lvl1pPr>
          </a:lstStyle>
          <a:p>
            <a:pPr rtl="0"/>
            <a:r>
              <a:rPr lang="fr-FR" noProof="0"/>
              <a:t>Modifiez le style du titre</a:t>
            </a:r>
          </a:p>
        </p:txBody>
      </p:sp>
      <p:sp>
        <p:nvSpPr>
          <p:cNvPr id="3" name="Espace réservé du texte 2"/>
          <p:cNvSpPr>
            <a:spLocks noGrp="1"/>
          </p:cNvSpPr>
          <p:nvPr>
            <p:ph type="body" idx="1" hasCustomPrompt="1"/>
          </p:nvPr>
        </p:nvSpPr>
        <p:spPr>
          <a:xfrm>
            <a:off x="581192" y="4541417"/>
            <a:ext cx="11029615" cy="600556"/>
          </a:xfrm>
        </p:spPr>
        <p:txBody>
          <a:bodyPr rtlCol="0"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Modifiez les styles du texte du masque</a:t>
            </a:r>
          </a:p>
        </p:txBody>
      </p:sp>
    </p:spTree>
    <p:extLst>
      <p:ext uri="{BB962C8B-B14F-4D97-AF65-F5344CB8AC3E}">
        <p14:creationId xmlns:p14="http://schemas.microsoft.com/office/powerpoint/2010/main" val="390929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581193" y="729658"/>
            <a:ext cx="11029616" cy="988332"/>
          </a:xfrm>
        </p:spPr>
        <p:txBody>
          <a:bodyPr rtlCol="0"/>
          <a:lstStyle/>
          <a:p>
            <a:pPr rtl="0"/>
            <a:r>
              <a:rPr lang="fr-FR" noProof="0"/>
              <a:t>Modifiez le style du titre</a:t>
            </a:r>
          </a:p>
        </p:txBody>
      </p:sp>
      <p:sp>
        <p:nvSpPr>
          <p:cNvPr id="3" name="Espace réservé du contenu 2"/>
          <p:cNvSpPr>
            <a:spLocks noGrp="1"/>
          </p:cNvSpPr>
          <p:nvPr>
            <p:ph sz="half" idx="1" hasCustomPrompt="1"/>
          </p:nvPr>
        </p:nvSpPr>
        <p:spPr>
          <a:xfrm>
            <a:off x="581193" y="2228003"/>
            <a:ext cx="5422390" cy="3633047"/>
          </a:xfrm>
        </p:spPr>
        <p:txBody>
          <a:bodyPr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p:cNvSpPr>
            <a:spLocks noGrp="1"/>
          </p:cNvSpPr>
          <p:nvPr>
            <p:ph sz="half" idx="2" hasCustomPrompt="1"/>
          </p:nvPr>
        </p:nvSpPr>
        <p:spPr>
          <a:xfrm>
            <a:off x="6188417" y="2228003"/>
            <a:ext cx="5422392" cy="3633047"/>
          </a:xfrm>
        </p:spPr>
        <p:txBody>
          <a:bodyPr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p:cNvSpPr>
            <a:spLocks noGrp="1"/>
          </p:cNvSpPr>
          <p:nvPr>
            <p:ph type="dt" sz="half" idx="10"/>
          </p:nvPr>
        </p:nvSpPr>
        <p:spPr/>
        <p:txBody>
          <a:bodyPr rtlCol="0"/>
          <a:lstStyle/>
          <a:p>
            <a:pPr rtl="0"/>
            <a:fld id="{D65A1550-3DB6-4D9F-90E6-048AC980ED36}" type="datetime1">
              <a:rPr lang="fr-FR" noProof="0" smtClean="0"/>
              <a:t>10/02/2024</a:t>
            </a:fld>
            <a:endParaRPr lang="fr-FR" noProof="0"/>
          </a:p>
        </p:txBody>
      </p:sp>
      <p:sp>
        <p:nvSpPr>
          <p:cNvPr id="6" name="Espace réservé du pied de page 5"/>
          <p:cNvSpPr>
            <a:spLocks noGrp="1"/>
          </p:cNvSpPr>
          <p:nvPr>
            <p:ph type="ftr" sz="quarter" idx="11"/>
          </p:nvPr>
        </p:nvSpPr>
        <p:spPr/>
        <p:txBody>
          <a:bodyPr rtlCol="0"/>
          <a:lstStyle/>
          <a:p>
            <a:pPr rtl="0"/>
            <a:r>
              <a:rPr lang="fr-FR" noProof="0"/>
              <a:t>Management des systèmes d'information - Dr. Hichem Betaouaf - Université de Tlemcen</a:t>
            </a:r>
          </a:p>
        </p:txBody>
      </p:sp>
      <p:sp>
        <p:nvSpPr>
          <p:cNvPr id="7" name="Espace réservé du numéro de diapositive 6"/>
          <p:cNvSpPr>
            <a:spLocks noGrp="1"/>
          </p:cNvSpPr>
          <p:nvPr>
            <p:ph type="sldNum" sz="quarter" idx="12"/>
          </p:nvPr>
        </p:nvSpPr>
        <p:spPr/>
        <p:txBody>
          <a:bodyPr rtlCol="0"/>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368716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re 1"/>
          <p:cNvSpPr>
            <a:spLocks noGrp="1"/>
          </p:cNvSpPr>
          <p:nvPr>
            <p:ph type="title"/>
          </p:nvPr>
        </p:nvSpPr>
        <p:spPr>
          <a:xfrm>
            <a:off x="581193" y="729658"/>
            <a:ext cx="11029616" cy="988332"/>
          </a:xfrm>
        </p:spPr>
        <p:txBody>
          <a:bodyPr rtlCol="0"/>
          <a:lstStyle/>
          <a:p>
            <a:pPr rtl="0"/>
            <a:r>
              <a:rPr lang="fr-FR" noProof="0"/>
              <a:t>Modifiez le style du titre</a:t>
            </a:r>
          </a:p>
        </p:txBody>
      </p:sp>
      <p:sp>
        <p:nvSpPr>
          <p:cNvPr id="3" name="Espace réservé du texte 2"/>
          <p:cNvSpPr>
            <a:spLocks noGrp="1"/>
          </p:cNvSpPr>
          <p:nvPr>
            <p:ph type="body" idx="1" hasCustomPrompt="1"/>
          </p:nvPr>
        </p:nvSpPr>
        <p:spPr>
          <a:xfrm>
            <a:off x="887219" y="2250892"/>
            <a:ext cx="5087075" cy="536005"/>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p:cNvSpPr>
            <a:spLocks noGrp="1"/>
          </p:cNvSpPr>
          <p:nvPr>
            <p:ph sz="half" idx="2" hasCustomPrompt="1"/>
          </p:nvPr>
        </p:nvSpPr>
        <p:spPr>
          <a:xfrm>
            <a:off x="581194" y="2926052"/>
            <a:ext cx="5393100" cy="2934999"/>
          </a:xfrm>
        </p:spPr>
        <p:txBody>
          <a:bodyPr rtlCol="0" anchor="t">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p:cNvSpPr>
            <a:spLocks noGrp="1"/>
          </p:cNvSpPr>
          <p:nvPr>
            <p:ph type="body" sz="quarter" idx="3" hasCustomPrompt="1"/>
          </p:nvPr>
        </p:nvSpPr>
        <p:spPr>
          <a:xfrm>
            <a:off x="6523735" y="2250892"/>
            <a:ext cx="5087073" cy="553373"/>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6" name="Espace réservé du contenu 5"/>
          <p:cNvSpPr>
            <a:spLocks noGrp="1"/>
          </p:cNvSpPr>
          <p:nvPr>
            <p:ph sz="quarter" idx="4" hasCustomPrompt="1"/>
          </p:nvPr>
        </p:nvSpPr>
        <p:spPr>
          <a:xfrm>
            <a:off x="6217709" y="2926052"/>
            <a:ext cx="5393100" cy="2934999"/>
          </a:xfrm>
        </p:spPr>
        <p:txBody>
          <a:bodyPr rtlCol="0" anchor="t">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p:cNvSpPr>
            <a:spLocks noGrp="1"/>
          </p:cNvSpPr>
          <p:nvPr>
            <p:ph type="dt" sz="half" idx="10"/>
          </p:nvPr>
        </p:nvSpPr>
        <p:spPr/>
        <p:txBody>
          <a:bodyPr rtlCol="0"/>
          <a:lstStyle/>
          <a:p>
            <a:pPr rtl="0"/>
            <a:fld id="{084600DA-658B-4527-843F-284614EACE59}" type="datetime1">
              <a:rPr lang="fr-FR" noProof="0" smtClean="0"/>
              <a:t>10/02/2024</a:t>
            </a:fld>
            <a:endParaRPr lang="fr-FR" noProof="0"/>
          </a:p>
        </p:txBody>
      </p:sp>
      <p:sp>
        <p:nvSpPr>
          <p:cNvPr id="8" name="Espace réservé du pied de page 7"/>
          <p:cNvSpPr>
            <a:spLocks noGrp="1"/>
          </p:cNvSpPr>
          <p:nvPr>
            <p:ph type="ftr" sz="quarter" idx="11"/>
          </p:nvPr>
        </p:nvSpPr>
        <p:spPr/>
        <p:txBody>
          <a:bodyPr rtlCol="0"/>
          <a:lstStyle/>
          <a:p>
            <a:pPr rtl="0"/>
            <a:r>
              <a:rPr lang="fr-FR" noProof="0"/>
              <a:t>Management des systèmes d'information - Dr. Hichem Betaouaf - Université de Tlemcen</a:t>
            </a:r>
          </a:p>
        </p:txBody>
      </p:sp>
      <p:sp>
        <p:nvSpPr>
          <p:cNvPr id="9" name="Espace réservé du numéro de diapositive 8"/>
          <p:cNvSpPr>
            <a:spLocks noGrp="1"/>
          </p:cNvSpPr>
          <p:nvPr>
            <p:ph type="sldNum" sz="quarter" idx="12"/>
          </p:nvPr>
        </p:nvSpPr>
        <p:spPr/>
        <p:txBody>
          <a:bodyPr rtlCol="0"/>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142857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rtlCol="0"/>
          <a:lstStyle/>
          <a:p>
            <a:pPr rtl="0"/>
            <a:fld id="{D18F4B11-D457-49B2-B4C6-D1830135B213}" type="datetime1">
              <a:rPr lang="fr-FR" noProof="0" smtClean="0"/>
              <a:t>10/02/2024</a:t>
            </a:fld>
            <a:endParaRPr lang="fr-FR" noProof="0"/>
          </a:p>
        </p:txBody>
      </p:sp>
      <p:sp>
        <p:nvSpPr>
          <p:cNvPr id="4" name="Espace réservé du pied de page 3"/>
          <p:cNvSpPr>
            <a:spLocks noGrp="1"/>
          </p:cNvSpPr>
          <p:nvPr>
            <p:ph type="ftr" sz="quarter" idx="11"/>
          </p:nvPr>
        </p:nvSpPr>
        <p:spPr/>
        <p:txBody>
          <a:bodyPr rtlCol="0"/>
          <a:lstStyle/>
          <a:p>
            <a:pPr rtl="0"/>
            <a:r>
              <a:rPr lang="fr-FR" noProof="0"/>
              <a:t>Management des systèmes d'information - Dr. Hichem Betaouaf - Université de Tlemcen</a:t>
            </a:r>
          </a:p>
        </p:txBody>
      </p:sp>
      <p:sp>
        <p:nvSpPr>
          <p:cNvPr id="5" name="Espace réservé du numéro de diapositive 4"/>
          <p:cNvSpPr>
            <a:spLocks noGrp="1"/>
          </p:cNvSpPr>
          <p:nvPr>
            <p:ph type="sldNum" sz="quarter" idx="12"/>
          </p:nvPr>
        </p:nvSpPr>
        <p:spPr/>
        <p:txBody>
          <a:bodyPr rtlCol="0"/>
          <a:lstStyle/>
          <a:p>
            <a:pPr rtl="0"/>
            <a:fld id="{D57F1E4F-1CFF-5643-939E-217C01CDF565}" type="slidenum">
              <a:rPr lang="fr-FR" noProof="0" smtClean="0"/>
              <a:pPr/>
              <a:t>‹N°›</a:t>
            </a:fld>
            <a:endParaRPr lang="fr-FR" noProof="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re 1"/>
          <p:cNvSpPr>
            <a:spLocks noGrp="1"/>
          </p:cNvSpPr>
          <p:nvPr>
            <p:ph type="title"/>
          </p:nvPr>
        </p:nvSpPr>
        <p:spPr>
          <a:xfrm>
            <a:off x="575894" y="729658"/>
            <a:ext cx="11029616" cy="988332"/>
          </a:xfrm>
        </p:spPr>
        <p:txBody>
          <a:bodyPr rtlCol="0"/>
          <a:lstStyle/>
          <a:p>
            <a:pPr rtl="0"/>
            <a:r>
              <a:rPr lang="fr-FR" noProof="0"/>
              <a:t>Modifiez le style du titre</a:t>
            </a:r>
          </a:p>
        </p:txBody>
      </p:sp>
    </p:spTree>
    <p:extLst>
      <p:ext uri="{BB962C8B-B14F-4D97-AF65-F5344CB8AC3E}">
        <p14:creationId xmlns:p14="http://schemas.microsoft.com/office/powerpoint/2010/main" val="116431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3652D796-1F69-4380-8878-72F4B64D6DE3}" type="datetime1">
              <a:rPr lang="fr-FR" noProof="0" smtClean="0"/>
              <a:t>10/02/2024</a:t>
            </a:fld>
            <a:endParaRPr lang="fr-FR" noProof="0"/>
          </a:p>
        </p:txBody>
      </p:sp>
      <p:sp>
        <p:nvSpPr>
          <p:cNvPr id="3" name="Espace réservé du pied de page 2"/>
          <p:cNvSpPr>
            <a:spLocks noGrp="1"/>
          </p:cNvSpPr>
          <p:nvPr>
            <p:ph type="ftr" sz="quarter" idx="11"/>
          </p:nvPr>
        </p:nvSpPr>
        <p:spPr/>
        <p:txBody>
          <a:bodyPr rtlCol="0"/>
          <a:lstStyle/>
          <a:p>
            <a:pPr rtl="0"/>
            <a:r>
              <a:rPr lang="fr-FR" noProof="0"/>
              <a:t>Management des systèmes d'information - Dr. Hichem Betaouaf - Université de Tlemcen</a:t>
            </a:r>
          </a:p>
        </p:txBody>
      </p:sp>
      <p:sp>
        <p:nvSpPr>
          <p:cNvPr id="4" name="Espace réservé du numéro de diapositive 3"/>
          <p:cNvSpPr>
            <a:spLocks noGrp="1"/>
          </p:cNvSpPr>
          <p:nvPr>
            <p:ph type="sldNum" sz="quarter" idx="12"/>
          </p:nvPr>
        </p:nvSpPr>
        <p:spPr/>
        <p:txBody>
          <a:bodyPr rtlCol="0"/>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3412690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581192" y="5262296"/>
            <a:ext cx="4909445" cy="689514"/>
          </a:xfrm>
        </p:spPr>
        <p:txBody>
          <a:bodyPr rtlCol="0" anchor="ctr"/>
          <a:lstStyle>
            <a:lvl1pPr algn="l">
              <a:defRPr sz="2000" b="0">
                <a:solidFill>
                  <a:schemeClr val="accent1">
                    <a:lumMod val="75000"/>
                    <a:lumOff val="25000"/>
                  </a:schemeClr>
                </a:solidFill>
              </a:defRPr>
            </a:lvl1pPr>
          </a:lstStyle>
          <a:p>
            <a:pPr rtl="0"/>
            <a:r>
              <a:rPr lang="fr-FR" noProof="0"/>
              <a:t>Modifiez le style du titre</a:t>
            </a:r>
          </a:p>
        </p:txBody>
      </p:sp>
      <p:sp>
        <p:nvSpPr>
          <p:cNvPr id="3" name="Espace réservé du contenu 2"/>
          <p:cNvSpPr>
            <a:spLocks noGrp="1"/>
          </p:cNvSpPr>
          <p:nvPr>
            <p:ph idx="1" hasCustomPrompt="1"/>
          </p:nvPr>
        </p:nvSpPr>
        <p:spPr>
          <a:xfrm>
            <a:off x="447816" y="601200"/>
            <a:ext cx="11292840" cy="4204800"/>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5740823" y="5262296"/>
            <a:ext cx="5869987" cy="689515"/>
          </a:xfrm>
        </p:spPr>
        <p:txBody>
          <a:bodyPr rtlCol="0"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lvl1pPr>
              <a:defRPr>
                <a:solidFill>
                  <a:schemeClr val="accent1">
                    <a:lumMod val="75000"/>
                    <a:lumOff val="25000"/>
                  </a:schemeClr>
                </a:solidFill>
              </a:defRPr>
            </a:lvl1pPr>
          </a:lstStyle>
          <a:p>
            <a:pPr rtl="0"/>
            <a:fld id="{BF2FDBBD-3A2F-47FF-BFB4-DE63B0756B60}" type="datetime1">
              <a:rPr lang="fr-FR" noProof="0" smtClean="0"/>
              <a:t>10/02/2024</a:t>
            </a:fld>
            <a:endParaRPr lang="fr-FR" noProof="0"/>
          </a:p>
        </p:txBody>
      </p:sp>
      <p:sp>
        <p:nvSpPr>
          <p:cNvPr id="6" name="Espace réservé du pied de page 5"/>
          <p:cNvSpPr>
            <a:spLocks noGrp="1"/>
          </p:cNvSpPr>
          <p:nvPr>
            <p:ph type="ftr" sz="quarter" idx="11"/>
          </p:nvPr>
        </p:nvSpPr>
        <p:spPr/>
        <p:txBody>
          <a:bodyPr rtlCol="0"/>
          <a:lstStyle>
            <a:lvl1pPr>
              <a:defRPr>
                <a:solidFill>
                  <a:schemeClr val="accent1">
                    <a:lumMod val="75000"/>
                    <a:lumOff val="25000"/>
                  </a:schemeClr>
                </a:solidFill>
              </a:defRPr>
            </a:lvl1pPr>
          </a:lstStyle>
          <a:p>
            <a:pPr rtl="0"/>
            <a:r>
              <a:rPr lang="fr-FR" noProof="0"/>
              <a:t>Management des systèmes d'information - Dr. Hichem Betaouaf - Université de Tlemcen</a:t>
            </a:r>
          </a:p>
        </p:txBody>
      </p:sp>
      <p:sp>
        <p:nvSpPr>
          <p:cNvPr id="7" name="Espace réservé du numéro de diapositive 6"/>
          <p:cNvSpPr>
            <a:spLocks noGrp="1"/>
          </p:cNvSpPr>
          <p:nvPr>
            <p:ph type="sldNum" sz="quarter" idx="12"/>
          </p:nvPr>
        </p:nvSpPr>
        <p:spPr/>
        <p:txBody>
          <a:bodyPr rtlCol="0"/>
          <a:lstStyle>
            <a:lvl1pPr>
              <a:defRPr>
                <a:solidFill>
                  <a:schemeClr val="accent1">
                    <a:lumMod val="75000"/>
                    <a:lumOff val="25000"/>
                  </a:schemeClr>
                </a:solidFill>
              </a:defRPr>
            </a:lvl1pPr>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292329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81193" y="4693389"/>
            <a:ext cx="11029616" cy="566738"/>
          </a:xfrm>
        </p:spPr>
        <p:txBody>
          <a:bodyPr rtlCol="0" anchor="b">
            <a:normAutofit/>
          </a:bodyPr>
          <a:lstStyle>
            <a:lvl1pPr algn="l">
              <a:defRPr sz="2400" b="0">
                <a:solidFill>
                  <a:schemeClr val="accent1"/>
                </a:solidFill>
              </a:defRPr>
            </a:lvl1pPr>
          </a:lstStyle>
          <a:p>
            <a:pPr rtl="0"/>
            <a:r>
              <a:rPr lang="fr-FR" noProof="0"/>
              <a:t>Modifiez le style du titre</a:t>
            </a:r>
          </a:p>
        </p:txBody>
      </p:sp>
      <p:sp>
        <p:nvSpPr>
          <p:cNvPr id="3" name="Espace réservé d’image 2"/>
          <p:cNvSpPr>
            <a:spLocks noGrp="1" noChangeAspect="1"/>
          </p:cNvSpPr>
          <p:nvPr>
            <p:ph type="pic" idx="1" hasCustomPrompt="1"/>
          </p:nvPr>
        </p:nvSpPr>
        <p:spPr>
          <a:xfrm>
            <a:off x="447817" y="599725"/>
            <a:ext cx="11290859" cy="3557252"/>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581192" y="5260127"/>
            <a:ext cx="11029617" cy="598671"/>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B3D9A8C7-C394-4AF9-9B20-FF9C4655973D}" type="datetime1">
              <a:rPr lang="fr-FR" noProof="0" smtClean="0"/>
              <a:t>10/02/2024</a:t>
            </a:fld>
            <a:endParaRPr lang="fr-FR" noProof="0"/>
          </a:p>
        </p:txBody>
      </p:sp>
      <p:sp>
        <p:nvSpPr>
          <p:cNvPr id="6" name="Espace réservé du pied de page 5"/>
          <p:cNvSpPr>
            <a:spLocks noGrp="1"/>
          </p:cNvSpPr>
          <p:nvPr>
            <p:ph type="ftr" sz="quarter" idx="11"/>
          </p:nvPr>
        </p:nvSpPr>
        <p:spPr/>
        <p:txBody>
          <a:bodyPr rtlCol="0"/>
          <a:lstStyle/>
          <a:p>
            <a:pPr rtl="0"/>
            <a:r>
              <a:rPr lang="fr-FR" noProof="0"/>
              <a:t>Management des systèmes d'information - Dr. Hichem Betaouaf - Université de Tlemcen</a:t>
            </a:r>
          </a:p>
        </p:txBody>
      </p:sp>
      <p:sp>
        <p:nvSpPr>
          <p:cNvPr id="7" name="Espace réservé du numéro de diapositive 6"/>
          <p:cNvSpPr>
            <a:spLocks noGrp="1"/>
          </p:cNvSpPr>
          <p:nvPr>
            <p:ph type="sldNum" sz="quarter" idx="12"/>
          </p:nvPr>
        </p:nvSpPr>
        <p:spPr/>
        <p:txBody>
          <a:bodyPr rtlCol="0"/>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128080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fr-FR" noProof="0"/>
              <a:t>Modifiez le style du titre</a:t>
            </a:r>
          </a:p>
        </p:txBody>
      </p:sp>
      <p:sp>
        <p:nvSpPr>
          <p:cNvPr id="3" name="Espace réservé du texte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rtl="0"/>
            <a:fld id="{43DFBD58-4946-45B8-A9B2-28514515F775}" type="datetime1">
              <a:rPr lang="fr-FR" noProof="0" smtClean="0"/>
              <a:t>10/02/2024</a:t>
            </a:fld>
            <a:endParaRPr lang="fr-FR" noProof="0"/>
          </a:p>
        </p:txBody>
      </p:sp>
      <p:sp>
        <p:nvSpPr>
          <p:cNvPr id="5" name="Espace réservé du pied de page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rtl="0"/>
            <a:r>
              <a:rPr lang="fr-FR" noProof="0"/>
              <a:t>Management des systèmes d'information - Dr. Hichem Betaouaf - Université de Tlemcen</a:t>
            </a:r>
          </a:p>
        </p:txBody>
      </p:sp>
      <p:sp>
        <p:nvSpPr>
          <p:cNvPr id="6" name="Espace réservé du numéro de diapositive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rtl="0"/>
            <a:fld id="{D57F1E4F-1CFF-5643-939E-217C01CDF565}" type="slidenum">
              <a:rPr lang="fr-FR" noProof="0" smtClean="0"/>
              <a:pPr/>
              <a:t>‹N°›</a:t>
            </a:fld>
            <a:endParaRPr lang="fr-FR" noProof="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2855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7" name="Image 6" descr="Connexions numériques">
            <a:extLst>
              <a:ext uri="{FF2B5EF4-FFF2-40B4-BE49-F238E27FC236}">
                <a16:creationId xmlns:a16="http://schemas.microsoft.com/office/drawing/2014/main" id="{3840F91C-EDD0-4D4E-A4AB-E6C77856C8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265" t="9091" r="3502" b="-1"/>
          <a:stretch/>
        </p:blipFill>
        <p:spPr>
          <a:xfrm>
            <a:off x="20" y="10"/>
            <a:ext cx="12191980" cy="6857990"/>
          </a:xfrm>
          <a:prstGeom prst="rect">
            <a:avLst/>
          </a:prstGeom>
        </p:spPr>
      </p:pic>
      <p:grpSp>
        <p:nvGrpSpPr>
          <p:cNvPr id="17" name="Groupe 16">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8" name="Rectangle 17">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C02C5318-1A1E-49D0-B2E2-A4B0FA9E8A40}"/>
              </a:ext>
            </a:extLst>
          </p:cNvPr>
          <p:cNvSpPr>
            <a:spLocks noGrp="1"/>
          </p:cNvSpPr>
          <p:nvPr>
            <p:ph type="ctrTitle"/>
          </p:nvPr>
        </p:nvSpPr>
        <p:spPr>
          <a:xfrm>
            <a:off x="581191" y="4572000"/>
            <a:ext cx="10993549" cy="895244"/>
          </a:xfrm>
        </p:spPr>
        <p:txBody>
          <a:bodyPr rtlCol="0">
            <a:noAutofit/>
          </a:bodyPr>
          <a:lstStyle/>
          <a:p>
            <a:pPr rtl="0"/>
            <a:r>
              <a:rPr lang="fr-FR" dirty="0">
                <a:solidFill>
                  <a:schemeClr val="bg1"/>
                </a:solidFill>
              </a:rPr>
              <a:t>Management des systèmes d’information</a:t>
            </a:r>
            <a:endParaRPr lang="fr-FR" sz="6000" dirty="0">
              <a:solidFill>
                <a:schemeClr val="bg1"/>
              </a:solidFill>
            </a:endParaRPr>
          </a:p>
        </p:txBody>
      </p:sp>
      <p:sp>
        <p:nvSpPr>
          <p:cNvPr id="3" name="Sous-titre 2">
            <a:extLst>
              <a:ext uri="{FF2B5EF4-FFF2-40B4-BE49-F238E27FC236}">
                <a16:creationId xmlns:a16="http://schemas.microsoft.com/office/drawing/2014/main" id="{48B6CF59-4E5B-494D-A2F7-97ADD01E6497}"/>
              </a:ext>
            </a:extLst>
          </p:cNvPr>
          <p:cNvSpPr>
            <a:spLocks noGrp="1"/>
          </p:cNvSpPr>
          <p:nvPr>
            <p:ph type="subTitle" idx="1"/>
          </p:nvPr>
        </p:nvSpPr>
        <p:spPr>
          <a:xfrm>
            <a:off x="581194" y="5467246"/>
            <a:ext cx="10993546" cy="484822"/>
          </a:xfrm>
        </p:spPr>
        <p:txBody>
          <a:bodyPr rtlCol="0">
            <a:normAutofit/>
          </a:bodyPr>
          <a:lstStyle/>
          <a:p>
            <a:pPr rtl="0"/>
            <a:r>
              <a:rPr lang="fr-FR" dirty="0">
                <a:solidFill>
                  <a:srgbClr val="7CEBFF"/>
                </a:solidFill>
              </a:rPr>
              <a:t>Chapitre 2 : Les systèmes d’information</a:t>
            </a:r>
          </a:p>
        </p:txBody>
      </p:sp>
    </p:spTree>
    <p:extLst>
      <p:ext uri="{BB962C8B-B14F-4D97-AF65-F5344CB8AC3E}">
        <p14:creationId xmlns:p14="http://schemas.microsoft.com/office/powerpoint/2010/main" val="1487700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Système d’information opérationnel</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3" y="2180496"/>
            <a:ext cx="6398342" cy="3678303"/>
          </a:xfrm>
        </p:spPr>
        <p:txBody>
          <a:bodyPr>
            <a:normAutofit fontScale="92500" lnSpcReduction="10000"/>
          </a:bodyPr>
          <a:lstStyle/>
          <a:p>
            <a:pPr>
              <a:buClr>
                <a:srgbClr val="00B050"/>
              </a:buClr>
              <a:buFont typeface="Wingdings 2" panose="05020102010507070707" pitchFamily="18" charset="2"/>
              <a:buChar char=""/>
            </a:pPr>
            <a:r>
              <a:rPr lang="fr-FR" dirty="0">
                <a:solidFill>
                  <a:srgbClr val="00B050"/>
                </a:solidFill>
              </a:rPr>
              <a:t>Avantages</a:t>
            </a:r>
            <a:r>
              <a:rPr lang="fr-FR" dirty="0"/>
              <a:t> :</a:t>
            </a:r>
          </a:p>
          <a:p>
            <a:pPr lvl="1" algn="just"/>
            <a:r>
              <a:rPr lang="fr-FR" dirty="0"/>
              <a:t>l'amélioration de l'efficacité opérationnelle, </a:t>
            </a:r>
          </a:p>
          <a:p>
            <a:pPr lvl="1" algn="just"/>
            <a:r>
              <a:rPr lang="fr-FR" dirty="0"/>
              <a:t>la réduction des coûts, </a:t>
            </a:r>
          </a:p>
          <a:p>
            <a:pPr lvl="1" algn="just"/>
            <a:r>
              <a:rPr lang="fr-FR" dirty="0"/>
              <a:t>l'augmentation de la qualité et de la fiabilité, </a:t>
            </a:r>
          </a:p>
          <a:p>
            <a:pPr lvl="1" algn="just"/>
            <a:r>
              <a:rPr lang="fr-FR" dirty="0"/>
              <a:t>la standardisation des processus, etc.</a:t>
            </a:r>
          </a:p>
          <a:p>
            <a:pPr algn="just">
              <a:buClr>
                <a:srgbClr val="FF0000"/>
              </a:buClr>
              <a:buFont typeface="Wingdings 2" panose="05020102010507070707" pitchFamily="18" charset="2"/>
              <a:buChar char=""/>
            </a:pPr>
            <a:r>
              <a:rPr lang="fr-FR" dirty="0">
                <a:solidFill>
                  <a:srgbClr val="FF0000"/>
                </a:solidFill>
              </a:rPr>
              <a:t>Limites</a:t>
            </a:r>
            <a:r>
              <a:rPr lang="fr-FR" dirty="0"/>
              <a:t> :</a:t>
            </a:r>
          </a:p>
          <a:p>
            <a:pPr lvl="1" algn="just"/>
            <a:r>
              <a:rPr lang="fr-FR" dirty="0"/>
              <a:t>leur manque de flexibilité, </a:t>
            </a:r>
          </a:p>
          <a:p>
            <a:pPr lvl="1" algn="just"/>
            <a:r>
              <a:rPr lang="fr-FR" dirty="0"/>
              <a:t>leur complexité, </a:t>
            </a:r>
          </a:p>
          <a:p>
            <a:pPr lvl="1" algn="just"/>
            <a:r>
              <a:rPr lang="fr-FR" dirty="0"/>
              <a:t>leur coût élevé, </a:t>
            </a:r>
          </a:p>
          <a:p>
            <a:pPr lvl="1" algn="just"/>
            <a:r>
              <a:rPr lang="fr-FR" dirty="0"/>
              <a:t>leur dépendance aux données d'entrée, </a:t>
            </a:r>
          </a:p>
          <a:p>
            <a:pPr lvl="1" algn="just"/>
            <a:r>
              <a:rPr lang="fr-FR" dirty="0"/>
              <a:t>leur vulnérabilité aux pannes, etc.</a:t>
            </a:r>
          </a:p>
        </p:txBody>
      </p:sp>
      <p:sp>
        <p:nvSpPr>
          <p:cNvPr id="4" name="Espace réservé du pied de page 3">
            <a:extLst>
              <a:ext uri="{FF2B5EF4-FFF2-40B4-BE49-F238E27FC236}">
                <a16:creationId xmlns:a16="http://schemas.microsoft.com/office/drawing/2014/main" id="{D5DFB59B-79D3-4653-9968-ABA25077E1D7}"/>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C9C89A54-89AA-4795-85B4-B09B7946E06D}"/>
              </a:ext>
            </a:extLst>
          </p:cNvPr>
          <p:cNvSpPr>
            <a:spLocks noGrp="1"/>
          </p:cNvSpPr>
          <p:nvPr>
            <p:ph type="sldNum" sz="quarter" idx="12"/>
          </p:nvPr>
        </p:nvSpPr>
        <p:spPr/>
        <p:txBody>
          <a:bodyPr/>
          <a:lstStyle/>
          <a:p>
            <a:pPr rtl="0"/>
            <a:fld id="{D57F1E4F-1CFF-5643-939E-217C01CDF565}" type="slidenum">
              <a:rPr lang="fr-FR" noProof="0" smtClean="0"/>
              <a:pPr rtl="0"/>
              <a:t>10</a:t>
            </a:fld>
            <a:endParaRPr lang="fr-FR" noProof="0"/>
          </a:p>
        </p:txBody>
      </p:sp>
      <p:pic>
        <p:nvPicPr>
          <p:cNvPr id="9" name="Image 8">
            <a:extLst>
              <a:ext uri="{FF2B5EF4-FFF2-40B4-BE49-F238E27FC236}">
                <a16:creationId xmlns:a16="http://schemas.microsoft.com/office/drawing/2014/main" id="{A7D2D321-5692-4C1F-BF88-A27CB0C792C7}"/>
              </a:ext>
            </a:extLst>
          </p:cNvPr>
          <p:cNvPicPr>
            <a:picLocks noChangeAspect="1"/>
          </p:cNvPicPr>
          <p:nvPr/>
        </p:nvPicPr>
        <p:blipFill>
          <a:blip r:embed="rId2"/>
          <a:stretch>
            <a:fillRect/>
          </a:stretch>
        </p:blipFill>
        <p:spPr>
          <a:xfrm>
            <a:off x="7172582" y="2246082"/>
            <a:ext cx="3792336" cy="3792336"/>
          </a:xfrm>
          <a:prstGeom prst="rect">
            <a:avLst/>
          </a:prstGeom>
        </p:spPr>
      </p:pic>
    </p:spTree>
    <p:extLst>
      <p:ext uri="{BB962C8B-B14F-4D97-AF65-F5344CB8AC3E}">
        <p14:creationId xmlns:p14="http://schemas.microsoft.com/office/powerpoint/2010/main" val="16415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42" presetClass="entr" presetSubtype="0" fill="hold" grpId="0" nodeType="after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9" fill="hold">
                            <p:stCondLst>
                              <p:cond delay="4000"/>
                            </p:stCondLst>
                            <p:childTnLst>
                              <p:par>
                                <p:cTn id="60" presetID="42" presetClass="entr" presetSubtype="0" fill="hold" grpId="0" nodeType="after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65" fill="hold">
                            <p:stCondLst>
                              <p:cond delay="5000"/>
                            </p:stCondLst>
                            <p:childTnLst>
                              <p:par>
                                <p:cTn id="66" presetID="42" presetClass="entr" presetSubtype="0" fill="hold" grpId="0" nodeType="after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animEffect transition="in" filter="fade">
                                      <p:cBhvr>
                                        <p:cTn id="68" dur="1000"/>
                                        <p:tgtEl>
                                          <p:spTgt spid="3">
                                            <p:txEl>
                                              <p:pRg st="10" end="10"/>
                                            </p:txEl>
                                          </p:spTgt>
                                        </p:tgtEl>
                                      </p:cBhvr>
                                    </p:animEffect>
                                    <p:anim calcmode="lin" valueType="num">
                                      <p:cBhvr>
                                        <p:cTn id="6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Système d’information stratégique</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3" y="2180496"/>
            <a:ext cx="7405340" cy="3678303"/>
          </a:xfrm>
        </p:spPr>
        <p:txBody>
          <a:bodyPr/>
          <a:lstStyle/>
          <a:p>
            <a:r>
              <a:rPr lang="fr-FR" b="1" dirty="0"/>
              <a:t>Définition :</a:t>
            </a:r>
          </a:p>
          <a:p>
            <a:pPr lvl="1" algn="just"/>
            <a:r>
              <a:rPr lang="fr-FR" dirty="0"/>
              <a:t>Les systèmes d'information stratégiques sont utilisés pour aider les dirigeants à prendre des décisions </a:t>
            </a:r>
            <a:r>
              <a:rPr lang="fr-FR" dirty="0">
                <a:solidFill>
                  <a:srgbClr val="FF0000"/>
                </a:solidFill>
              </a:rPr>
              <a:t>stratégiques</a:t>
            </a:r>
            <a:r>
              <a:rPr lang="fr-FR" dirty="0"/>
              <a:t> pour l'entreprise. </a:t>
            </a:r>
          </a:p>
          <a:p>
            <a:pPr lvl="1" algn="just"/>
            <a:r>
              <a:rPr lang="fr-FR" dirty="0"/>
              <a:t>Ils sont destinés à fournir des informations sur l'environnement de l'entreprise :</a:t>
            </a:r>
          </a:p>
          <a:p>
            <a:pPr lvl="2" algn="just"/>
            <a:r>
              <a:rPr lang="fr-FR" dirty="0"/>
              <a:t>concurrents, </a:t>
            </a:r>
          </a:p>
          <a:p>
            <a:pPr lvl="2" algn="just"/>
            <a:r>
              <a:rPr lang="fr-FR" dirty="0"/>
              <a:t>clients, </a:t>
            </a:r>
          </a:p>
          <a:p>
            <a:pPr lvl="2" algn="just"/>
            <a:r>
              <a:rPr lang="fr-FR" dirty="0"/>
              <a:t>tendances du marché, etc.</a:t>
            </a:r>
          </a:p>
          <a:p>
            <a:pPr lvl="1" algn="just"/>
            <a:r>
              <a:rPr lang="fr-FR" dirty="0"/>
              <a:t>Ils permettes d’aider les dirigeants à formuler des stratégies efficaces pour faire face aux défis de l'entreprise.</a:t>
            </a:r>
          </a:p>
        </p:txBody>
      </p:sp>
      <p:sp>
        <p:nvSpPr>
          <p:cNvPr id="4" name="Espace réservé du pied de page 3">
            <a:extLst>
              <a:ext uri="{FF2B5EF4-FFF2-40B4-BE49-F238E27FC236}">
                <a16:creationId xmlns:a16="http://schemas.microsoft.com/office/drawing/2014/main" id="{8A55A275-7CF2-47EF-99A3-64448850F021}"/>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61FFCE3E-BAC3-41EE-B960-D9D495E7B349}"/>
              </a:ext>
            </a:extLst>
          </p:cNvPr>
          <p:cNvSpPr>
            <a:spLocks noGrp="1"/>
          </p:cNvSpPr>
          <p:nvPr>
            <p:ph type="sldNum" sz="quarter" idx="12"/>
          </p:nvPr>
        </p:nvSpPr>
        <p:spPr/>
        <p:txBody>
          <a:bodyPr/>
          <a:lstStyle/>
          <a:p>
            <a:pPr rtl="0"/>
            <a:fld id="{D57F1E4F-1CFF-5643-939E-217C01CDF565}" type="slidenum">
              <a:rPr lang="fr-FR" noProof="0" smtClean="0"/>
              <a:pPr rtl="0"/>
              <a:t>11</a:t>
            </a:fld>
            <a:endParaRPr lang="fr-FR" noProof="0"/>
          </a:p>
        </p:txBody>
      </p:sp>
      <p:pic>
        <p:nvPicPr>
          <p:cNvPr id="7" name="Image 6">
            <a:extLst>
              <a:ext uri="{FF2B5EF4-FFF2-40B4-BE49-F238E27FC236}">
                <a16:creationId xmlns:a16="http://schemas.microsoft.com/office/drawing/2014/main" id="{866CD4FA-4B9E-4D2B-8DCB-20CAA862A1E3}"/>
              </a:ext>
            </a:extLst>
          </p:cNvPr>
          <p:cNvPicPr>
            <a:picLocks noChangeAspect="1"/>
          </p:cNvPicPr>
          <p:nvPr/>
        </p:nvPicPr>
        <p:blipFill rotWithShape="1">
          <a:blip r:embed="rId2"/>
          <a:srcRect r="60061"/>
          <a:stretch/>
        </p:blipFill>
        <p:spPr>
          <a:xfrm>
            <a:off x="9034057" y="2294861"/>
            <a:ext cx="2127930" cy="3779528"/>
          </a:xfrm>
          <a:prstGeom prst="rect">
            <a:avLst/>
          </a:prstGeom>
        </p:spPr>
      </p:pic>
    </p:spTree>
    <p:extLst>
      <p:ext uri="{BB962C8B-B14F-4D97-AF65-F5344CB8AC3E}">
        <p14:creationId xmlns:p14="http://schemas.microsoft.com/office/powerpoint/2010/main" val="345671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Système d’information stratégique</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3" y="2180496"/>
            <a:ext cx="7818736" cy="3678303"/>
          </a:xfrm>
        </p:spPr>
        <p:txBody>
          <a:bodyPr>
            <a:normAutofit lnSpcReduction="10000"/>
          </a:bodyPr>
          <a:lstStyle/>
          <a:p>
            <a:r>
              <a:rPr lang="fr-FR" b="1" dirty="0"/>
              <a:t>Fonctions :</a:t>
            </a:r>
          </a:p>
          <a:p>
            <a:pPr lvl="1" algn="just"/>
            <a:r>
              <a:rPr lang="fr-FR" dirty="0"/>
              <a:t>les principales fonctions des systèmes d'information stratégiques :</a:t>
            </a:r>
          </a:p>
          <a:p>
            <a:pPr lvl="2" algn="just"/>
            <a:r>
              <a:rPr lang="fr-FR" dirty="0"/>
              <a:t>la collecte et l'analyse des données sur le marché </a:t>
            </a:r>
            <a:r>
              <a:rPr lang="fr-FR" dirty="0">
                <a:sym typeface="Wingdings" panose="05000000000000000000" pitchFamily="2" charset="2"/>
              </a:rPr>
              <a:t>(</a:t>
            </a:r>
            <a:r>
              <a:rPr lang="fr-FR" sz="1100" dirty="0"/>
              <a:t>les tendances de consommation, les comportements d'achat, les nouvelles technologies,...),</a:t>
            </a:r>
            <a:endParaRPr lang="fr-FR" dirty="0"/>
          </a:p>
          <a:p>
            <a:pPr lvl="2" algn="just"/>
            <a:r>
              <a:rPr lang="fr-FR" dirty="0"/>
              <a:t>la surveillance de la concurrence </a:t>
            </a:r>
            <a:r>
              <a:rPr lang="fr-FR" sz="1200" dirty="0"/>
              <a:t>(</a:t>
            </a:r>
            <a:r>
              <a:rPr lang="fr-FR" sz="1100" dirty="0"/>
              <a:t>analyse des prix, de la qualité, de la marque, de la réputation, …)</a:t>
            </a:r>
            <a:endParaRPr lang="fr-FR" dirty="0"/>
          </a:p>
          <a:p>
            <a:pPr lvl="2" algn="just"/>
            <a:r>
              <a:rPr lang="fr-FR" dirty="0"/>
              <a:t>l'analyse des clients </a:t>
            </a:r>
            <a:r>
              <a:rPr lang="fr-FR" sz="1100" dirty="0"/>
              <a:t>(analyses démographiques, des études de marché, des enquêtes de satisfaction, …)</a:t>
            </a:r>
            <a:r>
              <a:rPr lang="fr-FR" dirty="0"/>
              <a:t>,  etc. </a:t>
            </a:r>
          </a:p>
          <a:p>
            <a:pPr lvl="1" algn="just"/>
            <a:r>
              <a:rPr lang="fr-FR" dirty="0"/>
              <a:t>Ces fonctions sont liées les unes aux autres pour soutenir la prise de décision stratégique dans l'entreprise :</a:t>
            </a:r>
          </a:p>
          <a:p>
            <a:pPr lvl="2" algn="just"/>
            <a:r>
              <a:rPr lang="fr-FR" sz="1100" i="1" dirty="0"/>
              <a:t>Par exemple, une entreprise peut collecter des données sur les tendances de consommation et les comportements d'achat de ses clients, puis utiliser ces informations pour adapter ses produits et services à leurs besoins. </a:t>
            </a:r>
          </a:p>
          <a:p>
            <a:pPr lvl="2" algn="just"/>
            <a:r>
              <a:rPr lang="fr-FR" sz="1100" i="1" dirty="0"/>
              <a:t>Elle peut également analyser les forces et les faiblesses de ses concurrents pour positionner ses produits ou services de manière plus efficace sur le marché. </a:t>
            </a:r>
          </a:p>
          <a:p>
            <a:pPr lvl="2" algn="just"/>
            <a:r>
              <a:rPr lang="fr-FR" sz="1100" i="1" dirty="0"/>
              <a:t>Enfin, l'analyse de la clientèle peut aider l'entreprise à cibler les segments de marché les plus rentables.</a:t>
            </a:r>
          </a:p>
        </p:txBody>
      </p:sp>
      <p:sp>
        <p:nvSpPr>
          <p:cNvPr id="4" name="Espace réservé du pied de page 3">
            <a:extLst>
              <a:ext uri="{FF2B5EF4-FFF2-40B4-BE49-F238E27FC236}">
                <a16:creationId xmlns:a16="http://schemas.microsoft.com/office/drawing/2014/main" id="{3F77BBF8-F303-4691-A8BF-D0A1DE051EAD}"/>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4C4A88F3-9CBC-42BD-B0CB-081404444C53}"/>
              </a:ext>
            </a:extLst>
          </p:cNvPr>
          <p:cNvSpPr>
            <a:spLocks noGrp="1"/>
          </p:cNvSpPr>
          <p:nvPr>
            <p:ph type="sldNum" sz="quarter" idx="12"/>
          </p:nvPr>
        </p:nvSpPr>
        <p:spPr/>
        <p:txBody>
          <a:bodyPr/>
          <a:lstStyle/>
          <a:p>
            <a:pPr rtl="0"/>
            <a:fld id="{D57F1E4F-1CFF-5643-939E-217C01CDF565}" type="slidenum">
              <a:rPr lang="fr-FR" noProof="0" smtClean="0"/>
              <a:pPr rtl="0"/>
              <a:t>12</a:t>
            </a:fld>
            <a:endParaRPr lang="fr-FR" noProof="0"/>
          </a:p>
        </p:txBody>
      </p:sp>
      <p:pic>
        <p:nvPicPr>
          <p:cNvPr id="8" name="Image 7">
            <a:extLst>
              <a:ext uri="{FF2B5EF4-FFF2-40B4-BE49-F238E27FC236}">
                <a16:creationId xmlns:a16="http://schemas.microsoft.com/office/drawing/2014/main" id="{BBFE7BF2-8658-4A55-A3EB-04940905FED4}"/>
              </a:ext>
            </a:extLst>
          </p:cNvPr>
          <p:cNvPicPr>
            <a:picLocks noChangeAspect="1"/>
          </p:cNvPicPr>
          <p:nvPr/>
        </p:nvPicPr>
        <p:blipFill rotWithShape="1">
          <a:blip r:embed="rId2"/>
          <a:srcRect r="60258"/>
          <a:stretch/>
        </p:blipFill>
        <p:spPr>
          <a:xfrm>
            <a:off x="8967134" y="2376316"/>
            <a:ext cx="2117420" cy="3779528"/>
          </a:xfrm>
          <a:prstGeom prst="rect">
            <a:avLst/>
          </a:prstGeom>
        </p:spPr>
      </p:pic>
    </p:spTree>
    <p:extLst>
      <p:ext uri="{BB962C8B-B14F-4D97-AF65-F5344CB8AC3E}">
        <p14:creationId xmlns:p14="http://schemas.microsoft.com/office/powerpoint/2010/main" val="182888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42" presetClass="entr" presetSubtype="0" fill="hold" grpId="0" nodeType="after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Système d’information stratégique</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p:txBody>
          <a:bodyPr>
            <a:normAutofit/>
          </a:bodyPr>
          <a:lstStyle/>
          <a:p>
            <a:r>
              <a:rPr lang="fr-FR" b="1" dirty="0"/>
              <a:t>Exemples :</a:t>
            </a:r>
          </a:p>
          <a:p>
            <a:pPr lvl="1" algn="just"/>
            <a:r>
              <a:rPr lang="fr-FR" dirty="0"/>
              <a:t>Un système de veille concurrentielle utilisé par une entreprise pour surveiller les activités de ses concurrents et les tendances du marché.</a:t>
            </a:r>
          </a:p>
          <a:p>
            <a:pPr lvl="1" algn="just"/>
            <a:r>
              <a:rPr lang="fr-FR" dirty="0"/>
              <a:t>Un système de business intelligence (BI) utilisé par une entreprise pour analyser les données de ses activités commerciales et prendre des décisions stratégiques.</a:t>
            </a:r>
          </a:p>
          <a:p>
            <a:pPr lvl="1" algn="just"/>
            <a:r>
              <a:rPr lang="fr-FR" dirty="0"/>
              <a:t>Un système de gestion de la relation client (CRM) utilisé par une entreprise pour gérer les relations avec ses clients et améliorer leur satisfaction.</a:t>
            </a:r>
          </a:p>
          <a:p>
            <a:pPr lvl="1" algn="just"/>
            <a:r>
              <a:rPr lang="fr-FR" dirty="0"/>
              <a:t>Système de gestion de la connaissance (KM) : un système qui permet de collecter, de stocker, de partager et d'utiliser les connaissances et les compétences de l'entreprise pour améliorer la prise de décision et l'innovation.</a:t>
            </a:r>
          </a:p>
        </p:txBody>
      </p:sp>
      <p:sp>
        <p:nvSpPr>
          <p:cNvPr id="4" name="Espace réservé du pied de page 3">
            <a:extLst>
              <a:ext uri="{FF2B5EF4-FFF2-40B4-BE49-F238E27FC236}">
                <a16:creationId xmlns:a16="http://schemas.microsoft.com/office/drawing/2014/main" id="{C7BB812D-0A5C-484A-BE7F-4A6B4787C913}"/>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20953FE3-91C6-4D37-A2E9-A6654D944569}"/>
              </a:ext>
            </a:extLst>
          </p:cNvPr>
          <p:cNvSpPr>
            <a:spLocks noGrp="1"/>
          </p:cNvSpPr>
          <p:nvPr>
            <p:ph type="sldNum" sz="quarter" idx="12"/>
          </p:nvPr>
        </p:nvSpPr>
        <p:spPr/>
        <p:txBody>
          <a:bodyPr/>
          <a:lstStyle/>
          <a:p>
            <a:pPr rtl="0"/>
            <a:fld id="{D57F1E4F-1CFF-5643-939E-217C01CDF565}" type="slidenum">
              <a:rPr lang="fr-FR" noProof="0" smtClean="0"/>
              <a:pPr rtl="0"/>
              <a:t>13</a:t>
            </a:fld>
            <a:endParaRPr lang="fr-FR" noProof="0"/>
          </a:p>
        </p:txBody>
      </p:sp>
    </p:spTree>
    <p:extLst>
      <p:ext uri="{BB962C8B-B14F-4D97-AF65-F5344CB8AC3E}">
        <p14:creationId xmlns:p14="http://schemas.microsoft.com/office/powerpoint/2010/main" val="28678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Système d’information stratégique</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3" y="2180496"/>
            <a:ext cx="7278018" cy="3678303"/>
          </a:xfrm>
        </p:spPr>
        <p:txBody>
          <a:bodyPr>
            <a:normAutofit/>
          </a:bodyPr>
          <a:lstStyle/>
          <a:p>
            <a:pPr algn="just"/>
            <a:r>
              <a:rPr lang="fr-FR" b="1" dirty="0"/>
              <a:t>Exemples :</a:t>
            </a:r>
          </a:p>
          <a:p>
            <a:pPr lvl="1" algn="just"/>
            <a:r>
              <a:rPr lang="fr-FR" b="1" dirty="0">
                <a:solidFill>
                  <a:srgbClr val="FF0000"/>
                </a:solidFill>
              </a:rPr>
              <a:t>Walmart</a:t>
            </a:r>
            <a:r>
              <a:rPr lang="fr-FR" dirty="0"/>
              <a:t> utilise des systèmes d'information stratégiques pour collecter et analyser des données sur les tendances des consommateurs, les niveaux de stocks, les coûts de production et les prix de la concurrence afin de prendre des décisions éclairées en matière de tarification, d'approvisionnement et de marketing.</a:t>
            </a:r>
          </a:p>
          <a:p>
            <a:pPr lvl="1" algn="just"/>
            <a:r>
              <a:rPr lang="fr-FR" dirty="0"/>
              <a:t>Walmart est une entreprise américaine de grande distribution, fondée en 1962 par Sam Walton. Elle est aujourd'hui la plus grande entreprise de vente au détail au monde. </a:t>
            </a:r>
          </a:p>
          <a:p>
            <a:pPr lvl="1" algn="just"/>
            <a:r>
              <a:rPr lang="fr-FR" dirty="0"/>
              <a:t>Les systèmes d'information stratégiques de Walmart l’aident à prendre des décisions éclairées en matière de tarification, d'approvisionnement et de marketing, ce qui lui permet de maintenir sa position de leader sur le marché de la grande distribution.</a:t>
            </a:r>
          </a:p>
        </p:txBody>
      </p:sp>
      <p:sp>
        <p:nvSpPr>
          <p:cNvPr id="4" name="Espace réservé du pied de page 3">
            <a:extLst>
              <a:ext uri="{FF2B5EF4-FFF2-40B4-BE49-F238E27FC236}">
                <a16:creationId xmlns:a16="http://schemas.microsoft.com/office/drawing/2014/main" id="{C24A74D3-13DC-48F0-893A-70BD80A5D677}"/>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D714B7B6-73D9-415E-956D-3D945E1477DE}"/>
              </a:ext>
            </a:extLst>
          </p:cNvPr>
          <p:cNvSpPr>
            <a:spLocks noGrp="1"/>
          </p:cNvSpPr>
          <p:nvPr>
            <p:ph type="sldNum" sz="quarter" idx="12"/>
          </p:nvPr>
        </p:nvSpPr>
        <p:spPr/>
        <p:txBody>
          <a:bodyPr/>
          <a:lstStyle/>
          <a:p>
            <a:pPr rtl="0"/>
            <a:fld id="{D57F1E4F-1CFF-5643-939E-217C01CDF565}" type="slidenum">
              <a:rPr lang="fr-FR" noProof="0" smtClean="0"/>
              <a:pPr rtl="0"/>
              <a:t>14</a:t>
            </a:fld>
            <a:endParaRPr lang="fr-FR" noProof="0"/>
          </a:p>
        </p:txBody>
      </p:sp>
      <p:pic>
        <p:nvPicPr>
          <p:cNvPr id="12290" name="Picture 2" descr="Canada's newest Walmart Supercentre opens in Edmonton">
            <a:extLst>
              <a:ext uri="{FF2B5EF4-FFF2-40B4-BE49-F238E27FC236}">
                <a16:creationId xmlns:a16="http://schemas.microsoft.com/office/drawing/2014/main" id="{D68E72F2-8EEE-4123-820E-320D3ECF49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85" b="10121"/>
          <a:stretch/>
        </p:blipFill>
        <p:spPr bwMode="auto">
          <a:xfrm>
            <a:off x="7982785" y="2067981"/>
            <a:ext cx="3755069" cy="195166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Walmart - Retail Services Group">
            <a:extLst>
              <a:ext uri="{FF2B5EF4-FFF2-40B4-BE49-F238E27FC236}">
                <a16:creationId xmlns:a16="http://schemas.microsoft.com/office/drawing/2014/main" id="{7A54E6BC-403A-4212-8AA6-9F89D5EF20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77" b="6135"/>
          <a:stretch/>
        </p:blipFill>
        <p:spPr bwMode="auto">
          <a:xfrm>
            <a:off x="7982785" y="4194836"/>
            <a:ext cx="3755069" cy="185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1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Système d’information stratégique</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3" y="2180496"/>
            <a:ext cx="7416914" cy="3678303"/>
          </a:xfrm>
        </p:spPr>
        <p:txBody>
          <a:bodyPr>
            <a:normAutofit/>
          </a:bodyPr>
          <a:lstStyle/>
          <a:p>
            <a:pPr>
              <a:buClr>
                <a:srgbClr val="00B050"/>
              </a:buClr>
              <a:buFont typeface="Wingdings 2" panose="05020102010507070707" pitchFamily="18" charset="2"/>
              <a:buChar char="P"/>
            </a:pPr>
            <a:r>
              <a:rPr lang="fr-FR" dirty="0">
                <a:solidFill>
                  <a:srgbClr val="00B050"/>
                </a:solidFill>
              </a:rPr>
              <a:t>Avantages :</a:t>
            </a:r>
          </a:p>
          <a:p>
            <a:pPr lvl="1" algn="just"/>
            <a:r>
              <a:rPr lang="fr-FR" dirty="0"/>
              <a:t>l'amélioration de la prise de décision, </a:t>
            </a:r>
          </a:p>
          <a:p>
            <a:pPr lvl="1" algn="just"/>
            <a:r>
              <a:rPr lang="fr-FR" dirty="0"/>
              <a:t>la réduction des risques, </a:t>
            </a:r>
          </a:p>
          <a:p>
            <a:pPr lvl="1" algn="just"/>
            <a:r>
              <a:rPr lang="fr-FR" dirty="0"/>
              <a:t>l'amélioration de la compétitivité de l'entreprise, etc.</a:t>
            </a:r>
          </a:p>
          <a:p>
            <a:pPr algn="just">
              <a:buClr>
                <a:srgbClr val="FF0000"/>
              </a:buClr>
              <a:buFont typeface="Wingdings 2" panose="05020102010507070707" pitchFamily="18" charset="2"/>
              <a:buChar char="O"/>
            </a:pPr>
            <a:r>
              <a:rPr lang="fr-FR" dirty="0">
                <a:solidFill>
                  <a:srgbClr val="FF0000"/>
                </a:solidFill>
              </a:rPr>
              <a:t>Limites :</a:t>
            </a:r>
          </a:p>
          <a:p>
            <a:pPr lvl="1" algn="just"/>
            <a:r>
              <a:rPr lang="fr-FR" dirty="0"/>
              <a:t>leur coût élevé, </a:t>
            </a:r>
          </a:p>
          <a:p>
            <a:pPr lvl="1" algn="just"/>
            <a:r>
              <a:rPr lang="fr-FR" dirty="0"/>
              <a:t>leur complexité, </a:t>
            </a:r>
          </a:p>
          <a:p>
            <a:pPr lvl="1" algn="just"/>
            <a:r>
              <a:rPr lang="fr-FR" dirty="0"/>
              <a:t>leur dépendance aux données, </a:t>
            </a:r>
          </a:p>
          <a:p>
            <a:pPr lvl="1" algn="just"/>
            <a:r>
              <a:rPr lang="fr-FR" dirty="0"/>
              <a:t>leur sensibilité aux incertitudes, etc.</a:t>
            </a:r>
          </a:p>
        </p:txBody>
      </p:sp>
      <p:sp>
        <p:nvSpPr>
          <p:cNvPr id="4" name="Espace réservé du pied de page 3">
            <a:extLst>
              <a:ext uri="{FF2B5EF4-FFF2-40B4-BE49-F238E27FC236}">
                <a16:creationId xmlns:a16="http://schemas.microsoft.com/office/drawing/2014/main" id="{AF0252A1-79F7-49D9-B1FF-CC2A81A7E1A8}"/>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642C1B4F-1BAB-4D40-8A41-B92448F526D5}"/>
              </a:ext>
            </a:extLst>
          </p:cNvPr>
          <p:cNvSpPr>
            <a:spLocks noGrp="1"/>
          </p:cNvSpPr>
          <p:nvPr>
            <p:ph type="sldNum" sz="quarter" idx="12"/>
          </p:nvPr>
        </p:nvSpPr>
        <p:spPr/>
        <p:txBody>
          <a:bodyPr/>
          <a:lstStyle/>
          <a:p>
            <a:pPr rtl="0"/>
            <a:fld id="{D57F1E4F-1CFF-5643-939E-217C01CDF565}" type="slidenum">
              <a:rPr lang="fr-FR" noProof="0" smtClean="0"/>
              <a:pPr rtl="0"/>
              <a:t>15</a:t>
            </a:fld>
            <a:endParaRPr lang="fr-FR" noProof="0"/>
          </a:p>
        </p:txBody>
      </p:sp>
      <p:pic>
        <p:nvPicPr>
          <p:cNvPr id="9" name="Image 8">
            <a:extLst>
              <a:ext uri="{FF2B5EF4-FFF2-40B4-BE49-F238E27FC236}">
                <a16:creationId xmlns:a16="http://schemas.microsoft.com/office/drawing/2014/main" id="{17BA9BB8-97BD-41BB-8B52-345F532316F1}"/>
              </a:ext>
            </a:extLst>
          </p:cNvPr>
          <p:cNvPicPr>
            <a:picLocks noChangeAspect="1"/>
          </p:cNvPicPr>
          <p:nvPr/>
        </p:nvPicPr>
        <p:blipFill rotWithShape="1">
          <a:blip r:embed="rId2"/>
          <a:srcRect r="60258"/>
          <a:stretch/>
        </p:blipFill>
        <p:spPr>
          <a:xfrm>
            <a:off x="8967134" y="2129883"/>
            <a:ext cx="2117420" cy="3779528"/>
          </a:xfrm>
          <a:prstGeom prst="rect">
            <a:avLst/>
          </a:prstGeom>
        </p:spPr>
      </p:pic>
    </p:spTree>
    <p:extLst>
      <p:ext uri="{BB962C8B-B14F-4D97-AF65-F5344CB8AC3E}">
        <p14:creationId xmlns:p14="http://schemas.microsoft.com/office/powerpoint/2010/main" val="370506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3" fill="hold">
                            <p:stCondLst>
                              <p:cond delay="4000"/>
                            </p:stCondLst>
                            <p:childTnLst>
                              <p:par>
                                <p:cTn id="54" presetID="42" presetClass="entr" presetSubtype="0" fill="hold" grpId="0" nodeType="after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Système d’information de gestion</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3" y="2180496"/>
            <a:ext cx="7335892" cy="3678303"/>
          </a:xfrm>
        </p:spPr>
        <p:txBody>
          <a:bodyPr/>
          <a:lstStyle/>
          <a:p>
            <a:r>
              <a:rPr lang="fr-FR" b="1" dirty="0"/>
              <a:t>Définition :</a:t>
            </a:r>
          </a:p>
          <a:p>
            <a:pPr lvl="1" algn="just"/>
            <a:r>
              <a:rPr lang="fr-FR" dirty="0"/>
              <a:t>Les systèmes d'information de gestion sont utilisés pour </a:t>
            </a:r>
            <a:r>
              <a:rPr lang="fr-FR" dirty="0">
                <a:solidFill>
                  <a:srgbClr val="FF0000"/>
                </a:solidFill>
              </a:rPr>
              <a:t>gérer</a:t>
            </a:r>
            <a:r>
              <a:rPr lang="fr-FR" dirty="0"/>
              <a:t> les opérations de fonctionnement de l'entreprise, telles que :</a:t>
            </a:r>
          </a:p>
          <a:p>
            <a:pPr lvl="2" algn="just"/>
            <a:r>
              <a:rPr lang="fr-FR" dirty="0"/>
              <a:t>la gestion des ressources humaines, </a:t>
            </a:r>
          </a:p>
          <a:p>
            <a:pPr lvl="2" algn="just"/>
            <a:r>
              <a:rPr lang="fr-FR" dirty="0"/>
              <a:t>la gestion de la comptabilité, </a:t>
            </a:r>
          </a:p>
          <a:p>
            <a:pPr lvl="2" algn="just"/>
            <a:r>
              <a:rPr lang="fr-FR" dirty="0"/>
              <a:t>la gestion de la paie, etc. </a:t>
            </a:r>
          </a:p>
          <a:p>
            <a:pPr lvl="1" algn="just"/>
            <a:r>
              <a:rPr lang="fr-FR" dirty="0"/>
              <a:t>Ces systèmes sont conçus pour fournir des informations rapides et précises afin de faciliter la prise de décision dans les opérations quotidiennes de gestion de l'entreprise.</a:t>
            </a:r>
          </a:p>
        </p:txBody>
      </p:sp>
      <p:sp>
        <p:nvSpPr>
          <p:cNvPr id="4" name="Espace réservé du pied de page 3">
            <a:extLst>
              <a:ext uri="{FF2B5EF4-FFF2-40B4-BE49-F238E27FC236}">
                <a16:creationId xmlns:a16="http://schemas.microsoft.com/office/drawing/2014/main" id="{9C52E2D4-5068-4E1D-9575-9D57C9B42782}"/>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F22BA9DE-F92D-4EB8-BB5D-6572E0ED189A}"/>
              </a:ext>
            </a:extLst>
          </p:cNvPr>
          <p:cNvSpPr>
            <a:spLocks noGrp="1"/>
          </p:cNvSpPr>
          <p:nvPr>
            <p:ph type="sldNum" sz="quarter" idx="12"/>
          </p:nvPr>
        </p:nvSpPr>
        <p:spPr/>
        <p:txBody>
          <a:bodyPr/>
          <a:lstStyle/>
          <a:p>
            <a:pPr rtl="0"/>
            <a:fld id="{D57F1E4F-1CFF-5643-939E-217C01CDF565}" type="slidenum">
              <a:rPr lang="fr-FR" noProof="0" smtClean="0"/>
              <a:pPr rtl="0"/>
              <a:t>16</a:t>
            </a:fld>
            <a:endParaRPr lang="fr-FR" noProof="0"/>
          </a:p>
        </p:txBody>
      </p:sp>
      <p:pic>
        <p:nvPicPr>
          <p:cNvPr id="9" name="Image 8">
            <a:extLst>
              <a:ext uri="{FF2B5EF4-FFF2-40B4-BE49-F238E27FC236}">
                <a16:creationId xmlns:a16="http://schemas.microsoft.com/office/drawing/2014/main" id="{F89F8BE5-FB28-4E0D-9605-4A6133FA517C}"/>
              </a:ext>
            </a:extLst>
          </p:cNvPr>
          <p:cNvPicPr>
            <a:picLocks noChangeAspect="1"/>
          </p:cNvPicPr>
          <p:nvPr/>
        </p:nvPicPr>
        <p:blipFill rotWithShape="1">
          <a:blip r:embed="rId2"/>
          <a:srcRect r="60653"/>
          <a:stretch/>
        </p:blipFill>
        <p:spPr>
          <a:xfrm>
            <a:off x="8988155" y="2180496"/>
            <a:ext cx="2096399" cy="3779528"/>
          </a:xfrm>
          <a:prstGeom prst="rect">
            <a:avLst/>
          </a:prstGeom>
        </p:spPr>
      </p:pic>
    </p:spTree>
    <p:extLst>
      <p:ext uri="{BB962C8B-B14F-4D97-AF65-F5344CB8AC3E}">
        <p14:creationId xmlns:p14="http://schemas.microsoft.com/office/powerpoint/2010/main" val="227725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Système d’information de gestion</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80496"/>
            <a:ext cx="7254869" cy="3678303"/>
          </a:xfrm>
        </p:spPr>
        <p:txBody>
          <a:bodyPr>
            <a:normAutofit/>
          </a:bodyPr>
          <a:lstStyle/>
          <a:p>
            <a:r>
              <a:rPr lang="fr-FR" b="1" dirty="0"/>
              <a:t>Fonctions :</a:t>
            </a:r>
          </a:p>
          <a:p>
            <a:pPr lvl="1" algn="just"/>
            <a:r>
              <a:rPr lang="fr-FR" dirty="0"/>
              <a:t>Les principales fonctions des systèmes d'information </a:t>
            </a:r>
            <a:r>
              <a:rPr lang="fr-FR" noProof="0" dirty="0"/>
              <a:t>de gestion</a:t>
            </a:r>
            <a:r>
              <a:rPr lang="fr-FR" dirty="0"/>
              <a:t> :</a:t>
            </a:r>
          </a:p>
          <a:p>
            <a:pPr lvl="2" algn="just"/>
            <a:r>
              <a:rPr lang="fr-FR" dirty="0"/>
              <a:t>la collecte et le stockage de données, </a:t>
            </a:r>
          </a:p>
          <a:p>
            <a:pPr lvl="2" algn="just"/>
            <a:r>
              <a:rPr lang="fr-FR" dirty="0"/>
              <a:t>le traitement de données pour générer des rapports, </a:t>
            </a:r>
          </a:p>
          <a:p>
            <a:pPr lvl="2" algn="just"/>
            <a:r>
              <a:rPr lang="fr-FR" dirty="0"/>
              <a:t>la surveillance des activités de l'entreprise, etc. </a:t>
            </a:r>
          </a:p>
          <a:p>
            <a:pPr lvl="1" algn="just"/>
            <a:r>
              <a:rPr lang="fr-FR" dirty="0"/>
              <a:t>Ces fonctions sont liées les unes aux autres pour faciliter la prise de décision dans les opérations quotidiennes de l'entreprise : </a:t>
            </a:r>
          </a:p>
          <a:p>
            <a:pPr lvl="2" algn="just"/>
            <a:r>
              <a:rPr lang="fr-FR" sz="1200" i="1" dirty="0"/>
              <a:t>Par exemple, si une entreprise constate une baisse de ses bénéfices, elle peut utiliser les rapports générés par le système d'information de gestion pour déterminer si le problème vient de la production, du marketing ou de la distribution. </a:t>
            </a:r>
          </a:p>
          <a:p>
            <a:pPr lvl="2" algn="just"/>
            <a:r>
              <a:rPr lang="fr-FR" sz="1200" i="1" dirty="0"/>
              <a:t>En utilisant ces informations, l'entreprise peut prendre des mesures pour corriger la situation, telles que l'ajustement des salaires, l'amélioration des équipements ou l'augmentation des efforts de marketing.</a:t>
            </a:r>
          </a:p>
        </p:txBody>
      </p:sp>
      <p:sp>
        <p:nvSpPr>
          <p:cNvPr id="4" name="Espace réservé du pied de page 3">
            <a:extLst>
              <a:ext uri="{FF2B5EF4-FFF2-40B4-BE49-F238E27FC236}">
                <a16:creationId xmlns:a16="http://schemas.microsoft.com/office/drawing/2014/main" id="{269E5274-1A44-42E0-B10A-0A01912B4B4E}"/>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84401691-1391-404C-B00C-B3532181F4BE}"/>
              </a:ext>
            </a:extLst>
          </p:cNvPr>
          <p:cNvSpPr>
            <a:spLocks noGrp="1"/>
          </p:cNvSpPr>
          <p:nvPr>
            <p:ph type="sldNum" sz="quarter" idx="12"/>
          </p:nvPr>
        </p:nvSpPr>
        <p:spPr/>
        <p:txBody>
          <a:bodyPr/>
          <a:lstStyle/>
          <a:p>
            <a:pPr rtl="0"/>
            <a:fld id="{D57F1E4F-1CFF-5643-939E-217C01CDF565}" type="slidenum">
              <a:rPr lang="fr-FR" noProof="0" smtClean="0"/>
              <a:pPr rtl="0"/>
              <a:t>17</a:t>
            </a:fld>
            <a:endParaRPr lang="fr-FR" noProof="0"/>
          </a:p>
        </p:txBody>
      </p:sp>
      <p:pic>
        <p:nvPicPr>
          <p:cNvPr id="7" name="Image 6">
            <a:extLst>
              <a:ext uri="{FF2B5EF4-FFF2-40B4-BE49-F238E27FC236}">
                <a16:creationId xmlns:a16="http://schemas.microsoft.com/office/drawing/2014/main" id="{D75D0476-2C36-42A4-951C-C8981F1704B9}"/>
              </a:ext>
            </a:extLst>
          </p:cNvPr>
          <p:cNvPicPr>
            <a:picLocks noChangeAspect="1"/>
          </p:cNvPicPr>
          <p:nvPr/>
        </p:nvPicPr>
        <p:blipFill rotWithShape="1">
          <a:blip r:embed="rId2"/>
          <a:srcRect r="60258"/>
          <a:stretch/>
        </p:blipFill>
        <p:spPr>
          <a:xfrm>
            <a:off x="8967134" y="2129883"/>
            <a:ext cx="2117420" cy="3779528"/>
          </a:xfrm>
          <a:prstGeom prst="rect">
            <a:avLst/>
          </a:prstGeom>
        </p:spPr>
      </p:pic>
    </p:spTree>
    <p:extLst>
      <p:ext uri="{BB962C8B-B14F-4D97-AF65-F5344CB8AC3E}">
        <p14:creationId xmlns:p14="http://schemas.microsoft.com/office/powerpoint/2010/main" val="204181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Système d’information de gestion</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p:txBody>
          <a:bodyPr>
            <a:normAutofit/>
          </a:bodyPr>
          <a:lstStyle/>
          <a:p>
            <a:r>
              <a:rPr lang="fr-FR" b="1" dirty="0"/>
              <a:t>Exemples :</a:t>
            </a:r>
          </a:p>
          <a:p>
            <a:pPr lvl="1" algn="just"/>
            <a:r>
              <a:rPr lang="fr-FR" dirty="0"/>
              <a:t>Système de gestion de la chaîne d'approvisionnement (SCM) : un système qui permet de gérer les processus d'approvisionnement, de production et de distribution pour optimiser la chaîne logistique.</a:t>
            </a:r>
          </a:p>
          <a:p>
            <a:pPr lvl="1" algn="just"/>
            <a:r>
              <a:rPr lang="fr-FR" dirty="0"/>
              <a:t>Système de planification des ressources de l'entreprise (ERP) : utilisé pour intégrer et gérer les processus commerciaux de l'entreprise, y compris la gestion de la comptabilité, des ressources humaines, des stocks et des ventes.</a:t>
            </a:r>
          </a:p>
          <a:p>
            <a:pPr lvl="1" algn="just"/>
            <a:r>
              <a:rPr lang="fr-FR" dirty="0"/>
              <a:t>Un système de gestion financière utilisé par une entreprise pour suivre les transactions financières et établir des rapports financiers précis.</a:t>
            </a:r>
          </a:p>
          <a:p>
            <a:pPr lvl="1" algn="just"/>
            <a:r>
              <a:rPr lang="fr-FR" dirty="0"/>
              <a:t>Un système de gestion de projet utilisé par une entreprise pour planifier, organiser et suivre les projets en cours et leur progression.</a:t>
            </a:r>
          </a:p>
          <a:p>
            <a:pPr lvl="1" algn="just"/>
            <a:r>
              <a:rPr lang="fr-FR" dirty="0"/>
              <a:t>Un système de gestion de la qualité utilisé par une entreprise pour surveiller la qualité de ses produits et mettre en œuvre des actions correctives en cas de problèmes.</a:t>
            </a:r>
          </a:p>
        </p:txBody>
      </p:sp>
      <p:sp>
        <p:nvSpPr>
          <p:cNvPr id="4" name="Espace réservé du pied de page 3">
            <a:extLst>
              <a:ext uri="{FF2B5EF4-FFF2-40B4-BE49-F238E27FC236}">
                <a16:creationId xmlns:a16="http://schemas.microsoft.com/office/drawing/2014/main" id="{A2EA48B5-DF0D-48D5-9907-3019B0DFF2BB}"/>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2726847E-4596-47EE-A0FF-0D02406437E3}"/>
              </a:ext>
            </a:extLst>
          </p:cNvPr>
          <p:cNvSpPr>
            <a:spLocks noGrp="1"/>
          </p:cNvSpPr>
          <p:nvPr>
            <p:ph type="sldNum" sz="quarter" idx="12"/>
          </p:nvPr>
        </p:nvSpPr>
        <p:spPr/>
        <p:txBody>
          <a:bodyPr/>
          <a:lstStyle/>
          <a:p>
            <a:pPr rtl="0"/>
            <a:fld id="{D57F1E4F-1CFF-5643-939E-217C01CDF565}" type="slidenum">
              <a:rPr lang="fr-FR" noProof="0" smtClean="0"/>
              <a:pPr rtl="0"/>
              <a:t>18</a:t>
            </a:fld>
            <a:endParaRPr lang="fr-FR" noProof="0"/>
          </a:p>
        </p:txBody>
      </p:sp>
    </p:spTree>
    <p:extLst>
      <p:ext uri="{BB962C8B-B14F-4D97-AF65-F5344CB8AC3E}">
        <p14:creationId xmlns:p14="http://schemas.microsoft.com/office/powerpoint/2010/main" val="151615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Système d’information de gestion</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3" y="2180496"/>
            <a:ext cx="7278018" cy="3678303"/>
          </a:xfrm>
        </p:spPr>
        <p:txBody>
          <a:bodyPr>
            <a:normAutofit fontScale="85000" lnSpcReduction="10000"/>
          </a:bodyPr>
          <a:lstStyle/>
          <a:p>
            <a:pPr algn="just"/>
            <a:r>
              <a:rPr lang="fr-FR" b="1" dirty="0"/>
              <a:t>Exemples :</a:t>
            </a:r>
          </a:p>
          <a:p>
            <a:pPr lvl="1" algn="just"/>
            <a:r>
              <a:rPr lang="fr-FR" b="1" dirty="0">
                <a:solidFill>
                  <a:srgbClr val="FF0000"/>
                </a:solidFill>
              </a:rPr>
              <a:t>Toyota </a:t>
            </a:r>
            <a:r>
              <a:rPr lang="fr-FR" b="1" dirty="0" err="1">
                <a:solidFill>
                  <a:srgbClr val="FF0000"/>
                </a:solidFill>
              </a:rPr>
              <a:t>Motor</a:t>
            </a:r>
            <a:r>
              <a:rPr lang="fr-FR" b="1" dirty="0">
                <a:solidFill>
                  <a:srgbClr val="FF0000"/>
                </a:solidFill>
              </a:rPr>
              <a:t> Corporation, </a:t>
            </a:r>
            <a:r>
              <a:rPr lang="fr-FR" sz="1800" dirty="0"/>
              <a:t>une entreprise japonaise de fabrication d’automobile fondée en 1937. </a:t>
            </a:r>
          </a:p>
          <a:p>
            <a:pPr lvl="1" algn="just"/>
            <a:r>
              <a:rPr lang="fr-FR" sz="1800" dirty="0"/>
              <a:t>Les systèmes d'information de gestion de Toyota sont utilisés pour suivre les performances financières de l'entreprise, gérer les stocks de matières premières et de pièces détachées, planifier la production et surveiller la qualité des produits. </a:t>
            </a:r>
          </a:p>
          <a:p>
            <a:pPr lvl="1" algn="just"/>
            <a:r>
              <a:rPr lang="fr-FR" sz="1800" dirty="0"/>
              <a:t>Ces systèmes permettent à Toyota de maintenir une production efficace et de haute qualité tout en réduisant les coûts de production. </a:t>
            </a:r>
          </a:p>
          <a:p>
            <a:pPr lvl="1" algn="just"/>
            <a:r>
              <a:rPr lang="fr-FR" sz="1800" dirty="0"/>
              <a:t>Par exemple, Toyota utilise un système de production appelé "Lean </a:t>
            </a:r>
            <a:r>
              <a:rPr lang="fr-FR" sz="1800" dirty="0" err="1"/>
              <a:t>Manufacturing</a:t>
            </a:r>
            <a:r>
              <a:rPr lang="fr-FR" sz="1800" dirty="0"/>
              <a:t>" qui repose sur une gestion minutieuse des stocks, une production en flux tendu, une réduction des gaspillages et une amélioration continue de la qualité. </a:t>
            </a:r>
          </a:p>
          <a:p>
            <a:pPr lvl="1" algn="just"/>
            <a:r>
              <a:rPr lang="fr-FR" sz="1800" dirty="0"/>
              <a:t>Les systèmes d'information de gestion jouent un rôle clé dans la mise en œuvre de ce système, en permettant une surveillance en temps réel de la production et des niveaux de stocks.</a:t>
            </a:r>
          </a:p>
        </p:txBody>
      </p:sp>
      <p:sp>
        <p:nvSpPr>
          <p:cNvPr id="4" name="Espace réservé du pied de page 3">
            <a:extLst>
              <a:ext uri="{FF2B5EF4-FFF2-40B4-BE49-F238E27FC236}">
                <a16:creationId xmlns:a16="http://schemas.microsoft.com/office/drawing/2014/main" id="{C24A74D3-13DC-48F0-893A-70BD80A5D677}"/>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D714B7B6-73D9-415E-956D-3D945E1477DE}"/>
              </a:ext>
            </a:extLst>
          </p:cNvPr>
          <p:cNvSpPr>
            <a:spLocks noGrp="1"/>
          </p:cNvSpPr>
          <p:nvPr>
            <p:ph type="sldNum" sz="quarter" idx="12"/>
          </p:nvPr>
        </p:nvSpPr>
        <p:spPr/>
        <p:txBody>
          <a:bodyPr/>
          <a:lstStyle/>
          <a:p>
            <a:pPr rtl="0"/>
            <a:fld id="{D57F1E4F-1CFF-5643-939E-217C01CDF565}" type="slidenum">
              <a:rPr lang="fr-FR" noProof="0" smtClean="0"/>
              <a:pPr rtl="0"/>
              <a:t>19</a:t>
            </a:fld>
            <a:endParaRPr lang="fr-FR" noProof="0"/>
          </a:p>
        </p:txBody>
      </p:sp>
      <p:pic>
        <p:nvPicPr>
          <p:cNvPr id="4098" name="Picture 2" descr="Toyota recalls 337,000 vehicles over recurring suspension problems - Los  Angeles Times">
            <a:extLst>
              <a:ext uri="{FF2B5EF4-FFF2-40B4-BE49-F238E27FC236}">
                <a16:creationId xmlns:a16="http://schemas.microsoft.com/office/drawing/2014/main" id="{35B0F9EC-C671-44AC-B6F1-1D8CA63EC1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064"/>
          <a:stretch/>
        </p:blipFill>
        <p:spPr bwMode="auto">
          <a:xfrm>
            <a:off x="8382000" y="2033565"/>
            <a:ext cx="3336383" cy="4152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1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AE9D071-98CF-435C-BD2B-976514544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pic>
        <p:nvPicPr>
          <p:cNvPr id="8" name="Espace réservé du contenu 4" descr="Valeurs numériques">
            <a:extLst>
              <a:ext uri="{FF2B5EF4-FFF2-40B4-BE49-F238E27FC236}">
                <a16:creationId xmlns:a16="http://schemas.microsoft.com/office/drawing/2014/main" id="{EA70616B-E344-4856-8DF9-707C262366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681" r="9091" b="12711"/>
          <a:stretch/>
        </p:blipFill>
        <p:spPr>
          <a:xfrm>
            <a:off x="20" y="10"/>
            <a:ext cx="12191980" cy="6857990"/>
          </a:xfrm>
          <a:prstGeom prst="rect">
            <a:avLst/>
          </a:prstGeom>
        </p:spPr>
      </p:pic>
      <p:grpSp>
        <p:nvGrpSpPr>
          <p:cNvPr id="15" name="Groupe 14">
            <a:extLst>
              <a:ext uri="{FF2B5EF4-FFF2-40B4-BE49-F238E27FC236}">
                <a16:creationId xmlns:a16="http://schemas.microsoft.com/office/drawing/2014/main" id="{D619FC33-16ED-4246-9596-BEFEB55E4C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7200"/>
            <a:ext cx="7507083" cy="5935132"/>
            <a:chOff x="438067" y="457200"/>
            <a:chExt cx="7507083" cy="5935132"/>
          </a:xfrm>
        </p:grpSpPr>
        <p:sp>
          <p:nvSpPr>
            <p:cNvPr id="16" name="Rectangle 15">
              <a:extLst>
                <a:ext uri="{FF2B5EF4-FFF2-40B4-BE49-F238E27FC236}">
                  <a16:creationId xmlns:a16="http://schemas.microsoft.com/office/drawing/2014/main" id="{2EEA80E1-F99F-4009-837F-2F72F8A5D5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0230AF9A-4641-4BD8-9F95-9607CD304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703D4EC-9389-41B6-B88B-B6FDC8CD33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re 1">
            <a:extLst>
              <a:ext uri="{FF2B5EF4-FFF2-40B4-BE49-F238E27FC236}">
                <a16:creationId xmlns:a16="http://schemas.microsoft.com/office/drawing/2014/main" id="{7F2616EE-270D-4F4C-BA1F-2708D387B800}"/>
              </a:ext>
            </a:extLst>
          </p:cNvPr>
          <p:cNvSpPr>
            <a:spLocks noGrp="1"/>
          </p:cNvSpPr>
          <p:nvPr>
            <p:ph type="title"/>
          </p:nvPr>
        </p:nvSpPr>
        <p:spPr>
          <a:xfrm>
            <a:off x="584200" y="1006956"/>
            <a:ext cx="7213600" cy="1121871"/>
          </a:xfrm>
        </p:spPr>
        <p:txBody>
          <a:bodyPr rtlCol="0" anchor="ctr">
            <a:normAutofit/>
          </a:bodyPr>
          <a:lstStyle/>
          <a:p>
            <a:pPr algn="ctr" rtl="0"/>
            <a:r>
              <a:rPr lang="fr-FR" dirty="0"/>
              <a:t>Plan du chapitre</a:t>
            </a:r>
          </a:p>
        </p:txBody>
      </p:sp>
      <p:graphicFrame>
        <p:nvGraphicFramePr>
          <p:cNvPr id="6" name="Espace réservé du contenu 5" descr="Graphique SmartArt">
            <a:extLst>
              <a:ext uri="{FF2B5EF4-FFF2-40B4-BE49-F238E27FC236}">
                <a16:creationId xmlns:a16="http://schemas.microsoft.com/office/drawing/2014/main" id="{BF629521-FFD2-45DA-9D1D-A5F09BD5A2D9}"/>
              </a:ext>
            </a:extLst>
          </p:cNvPr>
          <p:cNvGraphicFramePr>
            <a:graphicFrameLocks noGrp="1"/>
          </p:cNvGraphicFramePr>
          <p:nvPr>
            <p:ph idx="1"/>
            <p:extLst>
              <p:ext uri="{D42A27DB-BD31-4B8C-83A1-F6EECF244321}">
                <p14:modId xmlns:p14="http://schemas.microsoft.com/office/powerpoint/2010/main" val="565153047"/>
              </p:ext>
            </p:extLst>
          </p:nvPr>
        </p:nvGraphicFramePr>
        <p:xfrm>
          <a:off x="719571" y="2198254"/>
          <a:ext cx="6854248" cy="35639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Espace réservé du numéro de diapositive 3">
            <a:extLst>
              <a:ext uri="{FF2B5EF4-FFF2-40B4-BE49-F238E27FC236}">
                <a16:creationId xmlns:a16="http://schemas.microsoft.com/office/drawing/2014/main" id="{D4674BBD-09F5-4484-98A3-267EE3D13ADA}"/>
              </a:ext>
            </a:extLst>
          </p:cNvPr>
          <p:cNvSpPr>
            <a:spLocks noGrp="1"/>
          </p:cNvSpPr>
          <p:nvPr>
            <p:ph type="sldNum" sz="quarter" idx="12"/>
          </p:nvPr>
        </p:nvSpPr>
        <p:spPr/>
        <p:txBody>
          <a:bodyPr/>
          <a:lstStyle/>
          <a:p>
            <a:pPr rtl="0"/>
            <a:fld id="{D57F1E4F-1CFF-5643-939E-217C01CDF565}" type="slidenum">
              <a:rPr lang="fr-FR" noProof="0" smtClean="0"/>
              <a:pPr rtl="0"/>
              <a:t>2</a:t>
            </a:fld>
            <a:endParaRPr lang="fr-FR" noProof="0"/>
          </a:p>
        </p:txBody>
      </p:sp>
    </p:spTree>
    <p:extLst>
      <p:ext uri="{BB962C8B-B14F-4D97-AF65-F5344CB8AC3E}">
        <p14:creationId xmlns:p14="http://schemas.microsoft.com/office/powerpoint/2010/main" val="42093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graphicEl>
                                              <a:dgm id="{D79B43FC-100B-4A0D-A4D5-0D2D04B99064}"/>
                                            </p:graphicEl>
                                          </p:spTgt>
                                        </p:tgtEl>
                                        <p:attrNameLst>
                                          <p:attrName>style.visibility</p:attrName>
                                        </p:attrNameLst>
                                      </p:cBhvr>
                                      <p:to>
                                        <p:strVal val="visible"/>
                                      </p:to>
                                    </p:set>
                                    <p:animEffect transition="in" filter="fade">
                                      <p:cBhvr>
                                        <p:cTn id="7" dur="1000"/>
                                        <p:tgtEl>
                                          <p:spTgt spid="6">
                                            <p:graphicEl>
                                              <a:dgm id="{D79B43FC-100B-4A0D-A4D5-0D2D04B99064}"/>
                                            </p:graphicEl>
                                          </p:spTgt>
                                        </p:tgtEl>
                                      </p:cBhvr>
                                    </p:animEffect>
                                    <p:anim calcmode="lin" valueType="num">
                                      <p:cBhvr>
                                        <p:cTn id="8" dur="1000" fill="hold"/>
                                        <p:tgtEl>
                                          <p:spTgt spid="6">
                                            <p:graphicEl>
                                              <a:dgm id="{D79B43FC-100B-4A0D-A4D5-0D2D04B99064}"/>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D79B43FC-100B-4A0D-A4D5-0D2D04B99064}"/>
                                            </p:graphic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graphicEl>
                                              <a:dgm id="{07CB3071-D555-47DA-A36A-69EB91531FD8}"/>
                                            </p:graphicEl>
                                          </p:spTgt>
                                        </p:tgtEl>
                                        <p:attrNameLst>
                                          <p:attrName>style.visibility</p:attrName>
                                        </p:attrNameLst>
                                      </p:cBhvr>
                                      <p:to>
                                        <p:strVal val="visible"/>
                                      </p:to>
                                    </p:set>
                                    <p:animEffect transition="in" filter="fade">
                                      <p:cBhvr>
                                        <p:cTn id="12" dur="1000"/>
                                        <p:tgtEl>
                                          <p:spTgt spid="6">
                                            <p:graphicEl>
                                              <a:dgm id="{07CB3071-D555-47DA-A36A-69EB91531FD8}"/>
                                            </p:graphicEl>
                                          </p:spTgt>
                                        </p:tgtEl>
                                      </p:cBhvr>
                                    </p:animEffect>
                                    <p:anim calcmode="lin" valueType="num">
                                      <p:cBhvr>
                                        <p:cTn id="13" dur="1000" fill="hold"/>
                                        <p:tgtEl>
                                          <p:spTgt spid="6">
                                            <p:graphicEl>
                                              <a:dgm id="{07CB3071-D555-47DA-A36A-69EB91531FD8}"/>
                                            </p:graphicEl>
                                          </p:spTgt>
                                        </p:tgtEl>
                                        <p:attrNameLst>
                                          <p:attrName>ppt_x</p:attrName>
                                        </p:attrNameLst>
                                      </p:cBhvr>
                                      <p:tavLst>
                                        <p:tav tm="0">
                                          <p:val>
                                            <p:strVal val="#ppt_x"/>
                                          </p:val>
                                        </p:tav>
                                        <p:tav tm="100000">
                                          <p:val>
                                            <p:strVal val="#ppt_x"/>
                                          </p:val>
                                        </p:tav>
                                      </p:tavLst>
                                    </p:anim>
                                    <p:anim calcmode="lin" valueType="num">
                                      <p:cBhvr>
                                        <p:cTn id="14" dur="1000" fill="hold"/>
                                        <p:tgtEl>
                                          <p:spTgt spid="6">
                                            <p:graphicEl>
                                              <a:dgm id="{07CB3071-D555-47DA-A36A-69EB91531FD8}"/>
                                            </p:graphic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graphicEl>
                                              <a:dgm id="{58319267-C71E-43C9-94E1-827D0616C7A7}"/>
                                            </p:graphicEl>
                                          </p:spTgt>
                                        </p:tgtEl>
                                        <p:attrNameLst>
                                          <p:attrName>style.visibility</p:attrName>
                                        </p:attrNameLst>
                                      </p:cBhvr>
                                      <p:to>
                                        <p:strVal val="visible"/>
                                      </p:to>
                                    </p:set>
                                    <p:animEffect transition="in" filter="fade">
                                      <p:cBhvr>
                                        <p:cTn id="17" dur="1000"/>
                                        <p:tgtEl>
                                          <p:spTgt spid="6">
                                            <p:graphicEl>
                                              <a:dgm id="{58319267-C71E-43C9-94E1-827D0616C7A7}"/>
                                            </p:graphicEl>
                                          </p:spTgt>
                                        </p:tgtEl>
                                      </p:cBhvr>
                                    </p:animEffect>
                                    <p:anim calcmode="lin" valueType="num">
                                      <p:cBhvr>
                                        <p:cTn id="18" dur="1000" fill="hold"/>
                                        <p:tgtEl>
                                          <p:spTgt spid="6">
                                            <p:graphicEl>
                                              <a:dgm id="{58319267-C71E-43C9-94E1-827D0616C7A7}"/>
                                            </p:graphicEl>
                                          </p:spTgt>
                                        </p:tgtEl>
                                        <p:attrNameLst>
                                          <p:attrName>ppt_x</p:attrName>
                                        </p:attrNameLst>
                                      </p:cBhvr>
                                      <p:tavLst>
                                        <p:tav tm="0">
                                          <p:val>
                                            <p:strVal val="#ppt_x"/>
                                          </p:val>
                                        </p:tav>
                                        <p:tav tm="100000">
                                          <p:val>
                                            <p:strVal val="#ppt_x"/>
                                          </p:val>
                                        </p:tav>
                                      </p:tavLst>
                                    </p:anim>
                                    <p:anim calcmode="lin" valueType="num">
                                      <p:cBhvr>
                                        <p:cTn id="19" dur="1000" fill="hold"/>
                                        <p:tgtEl>
                                          <p:spTgt spid="6">
                                            <p:graphicEl>
                                              <a:dgm id="{58319267-C71E-43C9-94E1-827D0616C7A7}"/>
                                            </p:graphic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7" presetClass="entr" presetSubtype="0" fill="hold" grpId="0" nodeType="afterEffect">
                                  <p:stCondLst>
                                    <p:cond delay="0"/>
                                  </p:stCondLst>
                                  <p:childTnLst>
                                    <p:set>
                                      <p:cBhvr>
                                        <p:cTn id="22" dur="1" fill="hold">
                                          <p:stCondLst>
                                            <p:cond delay="0"/>
                                          </p:stCondLst>
                                        </p:cTn>
                                        <p:tgtEl>
                                          <p:spTgt spid="6">
                                            <p:graphicEl>
                                              <a:dgm id="{A59D3884-B13B-4682-905F-CB3A63E73602}"/>
                                            </p:graphicEl>
                                          </p:spTgt>
                                        </p:tgtEl>
                                        <p:attrNameLst>
                                          <p:attrName>style.visibility</p:attrName>
                                        </p:attrNameLst>
                                      </p:cBhvr>
                                      <p:to>
                                        <p:strVal val="visible"/>
                                      </p:to>
                                    </p:set>
                                    <p:animEffect transition="in" filter="fade">
                                      <p:cBhvr>
                                        <p:cTn id="23" dur="1000"/>
                                        <p:tgtEl>
                                          <p:spTgt spid="6">
                                            <p:graphicEl>
                                              <a:dgm id="{A59D3884-B13B-4682-905F-CB3A63E73602}"/>
                                            </p:graphicEl>
                                          </p:spTgt>
                                        </p:tgtEl>
                                      </p:cBhvr>
                                    </p:animEffect>
                                    <p:anim calcmode="lin" valueType="num">
                                      <p:cBhvr>
                                        <p:cTn id="24" dur="1000" fill="hold"/>
                                        <p:tgtEl>
                                          <p:spTgt spid="6">
                                            <p:graphicEl>
                                              <a:dgm id="{A59D3884-B13B-4682-905F-CB3A63E73602}"/>
                                            </p:graphicEl>
                                          </p:spTgt>
                                        </p:tgtEl>
                                        <p:attrNameLst>
                                          <p:attrName>ppt_x</p:attrName>
                                        </p:attrNameLst>
                                      </p:cBhvr>
                                      <p:tavLst>
                                        <p:tav tm="0">
                                          <p:val>
                                            <p:strVal val="#ppt_x"/>
                                          </p:val>
                                        </p:tav>
                                        <p:tav tm="100000">
                                          <p:val>
                                            <p:strVal val="#ppt_x"/>
                                          </p:val>
                                        </p:tav>
                                      </p:tavLst>
                                    </p:anim>
                                    <p:anim calcmode="lin" valueType="num">
                                      <p:cBhvr>
                                        <p:cTn id="25" dur="1000" fill="hold"/>
                                        <p:tgtEl>
                                          <p:spTgt spid="6">
                                            <p:graphicEl>
                                              <a:dgm id="{A59D3884-B13B-4682-905F-CB3A63E73602}"/>
                                            </p:graphicEl>
                                          </p:spTgt>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6">
                                            <p:graphicEl>
                                              <a:dgm id="{8F17D8F4-D400-4ABF-BBA6-8F6EDFAE8A2E}"/>
                                            </p:graphicEl>
                                          </p:spTgt>
                                        </p:tgtEl>
                                        <p:attrNameLst>
                                          <p:attrName>style.visibility</p:attrName>
                                        </p:attrNameLst>
                                      </p:cBhvr>
                                      <p:to>
                                        <p:strVal val="visible"/>
                                      </p:to>
                                    </p:set>
                                    <p:animEffect transition="in" filter="fade">
                                      <p:cBhvr>
                                        <p:cTn id="28" dur="1000"/>
                                        <p:tgtEl>
                                          <p:spTgt spid="6">
                                            <p:graphicEl>
                                              <a:dgm id="{8F17D8F4-D400-4ABF-BBA6-8F6EDFAE8A2E}"/>
                                            </p:graphicEl>
                                          </p:spTgt>
                                        </p:tgtEl>
                                      </p:cBhvr>
                                    </p:animEffect>
                                    <p:anim calcmode="lin" valueType="num">
                                      <p:cBhvr>
                                        <p:cTn id="29" dur="1000" fill="hold"/>
                                        <p:tgtEl>
                                          <p:spTgt spid="6">
                                            <p:graphicEl>
                                              <a:dgm id="{8F17D8F4-D400-4ABF-BBA6-8F6EDFAE8A2E}"/>
                                            </p:graphicEl>
                                          </p:spTgt>
                                        </p:tgtEl>
                                        <p:attrNameLst>
                                          <p:attrName>ppt_x</p:attrName>
                                        </p:attrNameLst>
                                      </p:cBhvr>
                                      <p:tavLst>
                                        <p:tav tm="0">
                                          <p:val>
                                            <p:strVal val="#ppt_x"/>
                                          </p:val>
                                        </p:tav>
                                        <p:tav tm="100000">
                                          <p:val>
                                            <p:strVal val="#ppt_x"/>
                                          </p:val>
                                        </p:tav>
                                      </p:tavLst>
                                    </p:anim>
                                    <p:anim calcmode="lin" valueType="num">
                                      <p:cBhvr>
                                        <p:cTn id="30" dur="1000" fill="hold"/>
                                        <p:tgtEl>
                                          <p:spTgt spid="6">
                                            <p:graphicEl>
                                              <a:dgm id="{8F17D8F4-D400-4ABF-BBA6-8F6EDFAE8A2E}"/>
                                            </p:graphicEl>
                                          </p:spTgt>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7" presetClass="entr" presetSubtype="0" fill="hold" grpId="0" nodeType="afterEffect">
                                  <p:stCondLst>
                                    <p:cond delay="0"/>
                                  </p:stCondLst>
                                  <p:childTnLst>
                                    <p:set>
                                      <p:cBhvr>
                                        <p:cTn id="33" dur="1" fill="hold">
                                          <p:stCondLst>
                                            <p:cond delay="0"/>
                                          </p:stCondLst>
                                        </p:cTn>
                                        <p:tgtEl>
                                          <p:spTgt spid="6">
                                            <p:graphicEl>
                                              <a:dgm id="{3F3FC44D-BA1B-4A82-A95C-AFF39092C5BE}"/>
                                            </p:graphicEl>
                                          </p:spTgt>
                                        </p:tgtEl>
                                        <p:attrNameLst>
                                          <p:attrName>style.visibility</p:attrName>
                                        </p:attrNameLst>
                                      </p:cBhvr>
                                      <p:to>
                                        <p:strVal val="visible"/>
                                      </p:to>
                                    </p:set>
                                    <p:animEffect transition="in" filter="fade">
                                      <p:cBhvr>
                                        <p:cTn id="34" dur="1000"/>
                                        <p:tgtEl>
                                          <p:spTgt spid="6">
                                            <p:graphicEl>
                                              <a:dgm id="{3F3FC44D-BA1B-4A82-A95C-AFF39092C5BE}"/>
                                            </p:graphicEl>
                                          </p:spTgt>
                                        </p:tgtEl>
                                      </p:cBhvr>
                                    </p:animEffect>
                                    <p:anim calcmode="lin" valueType="num">
                                      <p:cBhvr>
                                        <p:cTn id="35" dur="1000" fill="hold"/>
                                        <p:tgtEl>
                                          <p:spTgt spid="6">
                                            <p:graphicEl>
                                              <a:dgm id="{3F3FC44D-BA1B-4A82-A95C-AFF39092C5BE}"/>
                                            </p:graphicEl>
                                          </p:spTgt>
                                        </p:tgtEl>
                                        <p:attrNameLst>
                                          <p:attrName>ppt_x</p:attrName>
                                        </p:attrNameLst>
                                      </p:cBhvr>
                                      <p:tavLst>
                                        <p:tav tm="0">
                                          <p:val>
                                            <p:strVal val="#ppt_x"/>
                                          </p:val>
                                        </p:tav>
                                        <p:tav tm="100000">
                                          <p:val>
                                            <p:strVal val="#ppt_x"/>
                                          </p:val>
                                        </p:tav>
                                      </p:tavLst>
                                    </p:anim>
                                    <p:anim calcmode="lin" valueType="num">
                                      <p:cBhvr>
                                        <p:cTn id="36" dur="1000" fill="hold"/>
                                        <p:tgtEl>
                                          <p:spTgt spid="6">
                                            <p:graphicEl>
                                              <a:dgm id="{3F3FC44D-BA1B-4A82-A95C-AFF39092C5BE}"/>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
                                            <p:graphicEl>
                                              <a:dgm id="{A56C2021-F651-4038-9E36-D0250EA23524}"/>
                                            </p:graphicEl>
                                          </p:spTgt>
                                        </p:tgtEl>
                                        <p:attrNameLst>
                                          <p:attrName>style.visibility</p:attrName>
                                        </p:attrNameLst>
                                      </p:cBhvr>
                                      <p:to>
                                        <p:strVal val="visible"/>
                                      </p:to>
                                    </p:set>
                                    <p:animEffect transition="in" filter="fade">
                                      <p:cBhvr>
                                        <p:cTn id="39" dur="1000"/>
                                        <p:tgtEl>
                                          <p:spTgt spid="6">
                                            <p:graphicEl>
                                              <a:dgm id="{A56C2021-F651-4038-9E36-D0250EA23524}"/>
                                            </p:graphicEl>
                                          </p:spTgt>
                                        </p:tgtEl>
                                      </p:cBhvr>
                                    </p:animEffect>
                                    <p:anim calcmode="lin" valueType="num">
                                      <p:cBhvr>
                                        <p:cTn id="40" dur="1000" fill="hold"/>
                                        <p:tgtEl>
                                          <p:spTgt spid="6">
                                            <p:graphicEl>
                                              <a:dgm id="{A56C2021-F651-4038-9E36-D0250EA23524}"/>
                                            </p:graphicEl>
                                          </p:spTgt>
                                        </p:tgtEl>
                                        <p:attrNameLst>
                                          <p:attrName>ppt_x</p:attrName>
                                        </p:attrNameLst>
                                      </p:cBhvr>
                                      <p:tavLst>
                                        <p:tav tm="0">
                                          <p:val>
                                            <p:strVal val="#ppt_x"/>
                                          </p:val>
                                        </p:tav>
                                        <p:tav tm="100000">
                                          <p:val>
                                            <p:strVal val="#ppt_x"/>
                                          </p:val>
                                        </p:tav>
                                      </p:tavLst>
                                    </p:anim>
                                    <p:anim calcmode="lin" valueType="num">
                                      <p:cBhvr>
                                        <p:cTn id="41" dur="1000" fill="hold"/>
                                        <p:tgtEl>
                                          <p:spTgt spid="6">
                                            <p:graphicEl>
                                              <a:dgm id="{A56C2021-F651-4038-9E36-D0250EA23524}"/>
                                            </p:graphicEl>
                                          </p:spTgt>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47" presetClass="entr" presetSubtype="0" fill="hold" grpId="0" nodeType="afterEffect">
                                  <p:stCondLst>
                                    <p:cond delay="0"/>
                                  </p:stCondLst>
                                  <p:childTnLst>
                                    <p:set>
                                      <p:cBhvr>
                                        <p:cTn id="44" dur="1" fill="hold">
                                          <p:stCondLst>
                                            <p:cond delay="0"/>
                                          </p:stCondLst>
                                        </p:cTn>
                                        <p:tgtEl>
                                          <p:spTgt spid="6">
                                            <p:graphicEl>
                                              <a:dgm id="{A965097E-32F1-4AB8-8C4E-2814A7596B2F}"/>
                                            </p:graphicEl>
                                          </p:spTgt>
                                        </p:tgtEl>
                                        <p:attrNameLst>
                                          <p:attrName>style.visibility</p:attrName>
                                        </p:attrNameLst>
                                      </p:cBhvr>
                                      <p:to>
                                        <p:strVal val="visible"/>
                                      </p:to>
                                    </p:set>
                                    <p:animEffect transition="in" filter="fade">
                                      <p:cBhvr>
                                        <p:cTn id="45" dur="1000"/>
                                        <p:tgtEl>
                                          <p:spTgt spid="6">
                                            <p:graphicEl>
                                              <a:dgm id="{A965097E-32F1-4AB8-8C4E-2814A7596B2F}"/>
                                            </p:graphicEl>
                                          </p:spTgt>
                                        </p:tgtEl>
                                      </p:cBhvr>
                                    </p:animEffect>
                                    <p:anim calcmode="lin" valueType="num">
                                      <p:cBhvr>
                                        <p:cTn id="46" dur="1000" fill="hold"/>
                                        <p:tgtEl>
                                          <p:spTgt spid="6">
                                            <p:graphicEl>
                                              <a:dgm id="{A965097E-32F1-4AB8-8C4E-2814A7596B2F}"/>
                                            </p:graphicEl>
                                          </p:spTgt>
                                        </p:tgtEl>
                                        <p:attrNameLst>
                                          <p:attrName>ppt_x</p:attrName>
                                        </p:attrNameLst>
                                      </p:cBhvr>
                                      <p:tavLst>
                                        <p:tav tm="0">
                                          <p:val>
                                            <p:strVal val="#ppt_x"/>
                                          </p:val>
                                        </p:tav>
                                        <p:tav tm="100000">
                                          <p:val>
                                            <p:strVal val="#ppt_x"/>
                                          </p:val>
                                        </p:tav>
                                      </p:tavLst>
                                    </p:anim>
                                    <p:anim calcmode="lin" valueType="num">
                                      <p:cBhvr>
                                        <p:cTn id="47" dur="1000" fill="hold"/>
                                        <p:tgtEl>
                                          <p:spTgt spid="6">
                                            <p:graphicEl>
                                              <a:dgm id="{A965097E-32F1-4AB8-8C4E-2814A7596B2F}"/>
                                            </p:graphicEl>
                                          </p:spTgt>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6">
                                            <p:graphicEl>
                                              <a:dgm id="{967EDF8F-4872-4211-A260-D238EBF3A4BC}"/>
                                            </p:graphicEl>
                                          </p:spTgt>
                                        </p:tgtEl>
                                        <p:attrNameLst>
                                          <p:attrName>style.visibility</p:attrName>
                                        </p:attrNameLst>
                                      </p:cBhvr>
                                      <p:to>
                                        <p:strVal val="visible"/>
                                      </p:to>
                                    </p:set>
                                    <p:animEffect transition="in" filter="fade">
                                      <p:cBhvr>
                                        <p:cTn id="50" dur="1000"/>
                                        <p:tgtEl>
                                          <p:spTgt spid="6">
                                            <p:graphicEl>
                                              <a:dgm id="{967EDF8F-4872-4211-A260-D238EBF3A4BC}"/>
                                            </p:graphicEl>
                                          </p:spTgt>
                                        </p:tgtEl>
                                      </p:cBhvr>
                                    </p:animEffect>
                                    <p:anim calcmode="lin" valueType="num">
                                      <p:cBhvr>
                                        <p:cTn id="51" dur="1000" fill="hold"/>
                                        <p:tgtEl>
                                          <p:spTgt spid="6">
                                            <p:graphicEl>
                                              <a:dgm id="{967EDF8F-4872-4211-A260-D238EBF3A4BC}"/>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967EDF8F-4872-4211-A260-D238EBF3A4B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Système d’information de gestion</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80496"/>
            <a:ext cx="7231719" cy="3678303"/>
          </a:xfrm>
        </p:spPr>
        <p:txBody>
          <a:bodyPr>
            <a:normAutofit/>
          </a:bodyPr>
          <a:lstStyle/>
          <a:p>
            <a:pPr>
              <a:buClr>
                <a:srgbClr val="00B050"/>
              </a:buClr>
              <a:buFont typeface="Wingdings 2" panose="05020102010507070707" pitchFamily="18" charset="2"/>
              <a:buChar char="P"/>
            </a:pPr>
            <a:r>
              <a:rPr lang="fr-FR" dirty="0">
                <a:solidFill>
                  <a:srgbClr val="00B050"/>
                </a:solidFill>
              </a:rPr>
              <a:t>Avantages :</a:t>
            </a:r>
          </a:p>
          <a:p>
            <a:pPr lvl="1" algn="just"/>
            <a:r>
              <a:rPr lang="fr-FR" dirty="0"/>
              <a:t>l'amélioration de l'efficacité et de l'efficience, </a:t>
            </a:r>
          </a:p>
          <a:p>
            <a:pPr lvl="1" algn="just"/>
            <a:r>
              <a:rPr lang="fr-FR" dirty="0"/>
              <a:t>la réduction des coûts, </a:t>
            </a:r>
          </a:p>
          <a:p>
            <a:pPr lvl="1" algn="just"/>
            <a:r>
              <a:rPr lang="fr-FR" dirty="0"/>
              <a:t>la prise de décision plus rapide, etc.</a:t>
            </a:r>
          </a:p>
          <a:p>
            <a:pPr algn="just">
              <a:buClr>
                <a:srgbClr val="FF0000"/>
              </a:buClr>
              <a:buFont typeface="Wingdings 2" panose="05020102010507070707" pitchFamily="18" charset="2"/>
              <a:buChar char="O"/>
            </a:pPr>
            <a:r>
              <a:rPr lang="fr-FR" dirty="0">
                <a:solidFill>
                  <a:srgbClr val="FF0000"/>
                </a:solidFill>
              </a:rPr>
              <a:t>Limites :</a:t>
            </a:r>
          </a:p>
          <a:p>
            <a:pPr lvl="1" algn="just"/>
            <a:r>
              <a:rPr lang="fr-FR" dirty="0"/>
              <a:t>leur manque de flexibilité, </a:t>
            </a:r>
          </a:p>
          <a:p>
            <a:pPr lvl="1" algn="just"/>
            <a:r>
              <a:rPr lang="fr-FR" dirty="0"/>
              <a:t>leur coût élevé, </a:t>
            </a:r>
          </a:p>
          <a:p>
            <a:pPr lvl="1" algn="just"/>
            <a:r>
              <a:rPr lang="fr-FR" dirty="0"/>
              <a:t>leur difficulté à s'adapter aux changements, etc.</a:t>
            </a:r>
          </a:p>
        </p:txBody>
      </p:sp>
      <p:sp>
        <p:nvSpPr>
          <p:cNvPr id="4" name="Espace réservé du pied de page 3">
            <a:extLst>
              <a:ext uri="{FF2B5EF4-FFF2-40B4-BE49-F238E27FC236}">
                <a16:creationId xmlns:a16="http://schemas.microsoft.com/office/drawing/2014/main" id="{100632E4-B032-4808-B2A0-B21288A358D7}"/>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F73631B8-D45D-4651-AC65-44A730F4B17D}"/>
              </a:ext>
            </a:extLst>
          </p:cNvPr>
          <p:cNvSpPr>
            <a:spLocks noGrp="1"/>
          </p:cNvSpPr>
          <p:nvPr>
            <p:ph type="sldNum" sz="quarter" idx="12"/>
          </p:nvPr>
        </p:nvSpPr>
        <p:spPr/>
        <p:txBody>
          <a:bodyPr/>
          <a:lstStyle/>
          <a:p>
            <a:pPr rtl="0"/>
            <a:fld id="{D57F1E4F-1CFF-5643-939E-217C01CDF565}" type="slidenum">
              <a:rPr lang="fr-FR" noProof="0" smtClean="0"/>
              <a:pPr rtl="0"/>
              <a:t>20</a:t>
            </a:fld>
            <a:endParaRPr lang="fr-FR" noProof="0"/>
          </a:p>
        </p:txBody>
      </p:sp>
      <p:pic>
        <p:nvPicPr>
          <p:cNvPr id="6" name="Image 5">
            <a:extLst>
              <a:ext uri="{FF2B5EF4-FFF2-40B4-BE49-F238E27FC236}">
                <a16:creationId xmlns:a16="http://schemas.microsoft.com/office/drawing/2014/main" id="{F2A3656E-0CE7-44C1-8438-06569D956D54}"/>
              </a:ext>
            </a:extLst>
          </p:cNvPr>
          <p:cNvPicPr>
            <a:picLocks noChangeAspect="1"/>
          </p:cNvPicPr>
          <p:nvPr/>
        </p:nvPicPr>
        <p:blipFill rotWithShape="1">
          <a:blip r:embed="rId2"/>
          <a:srcRect r="29089"/>
          <a:stretch/>
        </p:blipFill>
        <p:spPr>
          <a:xfrm>
            <a:off x="7958877" y="2079271"/>
            <a:ext cx="3778055" cy="3779528"/>
          </a:xfrm>
          <a:prstGeom prst="rect">
            <a:avLst/>
          </a:prstGeom>
        </p:spPr>
      </p:pic>
    </p:spTree>
    <p:extLst>
      <p:ext uri="{BB962C8B-B14F-4D97-AF65-F5344CB8AC3E}">
        <p14:creationId xmlns:p14="http://schemas.microsoft.com/office/powerpoint/2010/main" val="334648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Différences entre les systèmes d'information opérationnels, stratégiques et de gestion</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80496"/>
            <a:ext cx="6259445" cy="3678303"/>
          </a:xfrm>
        </p:spPr>
        <p:txBody>
          <a:bodyPr>
            <a:normAutofit/>
          </a:bodyPr>
          <a:lstStyle/>
          <a:p>
            <a:pPr algn="just"/>
            <a:r>
              <a:rPr lang="fr-FR" dirty="0"/>
              <a:t>Bien que ces systèmes partagent certaines caractéristiques et fonctionnalités, ils présentent également des différences importantes en termes : </a:t>
            </a:r>
          </a:p>
          <a:p>
            <a:pPr lvl="1" algn="just"/>
            <a:r>
              <a:rPr lang="fr-FR" dirty="0"/>
              <a:t>d'objectifs, </a:t>
            </a:r>
          </a:p>
          <a:p>
            <a:pPr lvl="1" algn="just"/>
            <a:r>
              <a:rPr lang="fr-FR" dirty="0"/>
              <a:t>d'utilisateurs, </a:t>
            </a:r>
          </a:p>
          <a:p>
            <a:pPr lvl="1" algn="just"/>
            <a:r>
              <a:rPr lang="fr-FR" dirty="0"/>
              <a:t>de données traitées et </a:t>
            </a:r>
          </a:p>
          <a:p>
            <a:pPr lvl="1" algn="just"/>
            <a:r>
              <a:rPr lang="fr-FR" dirty="0"/>
              <a:t>de niveaux de prise de décision.</a:t>
            </a:r>
          </a:p>
        </p:txBody>
      </p:sp>
      <p:pic>
        <p:nvPicPr>
          <p:cNvPr id="4" name="Espace réservé du contenu 4" descr="Graphiques">
            <a:extLst>
              <a:ext uri="{FF2B5EF4-FFF2-40B4-BE49-F238E27FC236}">
                <a16:creationId xmlns:a16="http://schemas.microsoft.com/office/drawing/2014/main" id="{46B9DEBD-CCF0-4792-A91E-DE29C787F438}"/>
              </a:ext>
            </a:extLst>
          </p:cNvPr>
          <p:cNvPicPr>
            <a:picLocks noChangeAspect="1"/>
          </p:cNvPicPr>
          <p:nvPr/>
        </p:nvPicPr>
        <p:blipFill rotWithShape="1">
          <a:blip r:embed="rId2" cstate="screen">
            <a:extLst>
              <a:ext uri="{28A0092B-C50C-407E-A947-70E740481C1C}">
                <a14:useLocalDpi xmlns:a14="http://schemas.microsoft.com/office/drawing/2010/main"/>
              </a:ext>
            </a:extLst>
          </a:blip>
          <a:stretch/>
        </p:blipFill>
        <p:spPr>
          <a:xfrm>
            <a:off x="7023025" y="2577360"/>
            <a:ext cx="4680381" cy="3128959"/>
          </a:xfrm>
          <a:prstGeom prst="rect">
            <a:avLst/>
          </a:prstGeom>
        </p:spPr>
      </p:pic>
      <p:sp>
        <p:nvSpPr>
          <p:cNvPr id="5" name="Espace réservé du pied de page 4">
            <a:extLst>
              <a:ext uri="{FF2B5EF4-FFF2-40B4-BE49-F238E27FC236}">
                <a16:creationId xmlns:a16="http://schemas.microsoft.com/office/drawing/2014/main" id="{F28321DA-C6B3-43F5-8F68-57D867968023}"/>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6" name="Espace réservé du numéro de diapositive 5">
            <a:extLst>
              <a:ext uri="{FF2B5EF4-FFF2-40B4-BE49-F238E27FC236}">
                <a16:creationId xmlns:a16="http://schemas.microsoft.com/office/drawing/2014/main" id="{3B76956E-7B28-4BB6-8464-007E1A6AC760}"/>
              </a:ext>
            </a:extLst>
          </p:cNvPr>
          <p:cNvSpPr>
            <a:spLocks noGrp="1"/>
          </p:cNvSpPr>
          <p:nvPr>
            <p:ph type="sldNum" sz="quarter" idx="12"/>
          </p:nvPr>
        </p:nvSpPr>
        <p:spPr/>
        <p:txBody>
          <a:bodyPr/>
          <a:lstStyle/>
          <a:p>
            <a:pPr rtl="0"/>
            <a:fld id="{D57F1E4F-1CFF-5643-939E-217C01CDF565}" type="slidenum">
              <a:rPr lang="fr-FR" noProof="0" smtClean="0"/>
              <a:pPr rtl="0"/>
              <a:t>21</a:t>
            </a:fld>
            <a:endParaRPr lang="fr-FR" noProof="0"/>
          </a:p>
        </p:txBody>
      </p:sp>
    </p:spTree>
    <p:extLst>
      <p:ext uri="{BB962C8B-B14F-4D97-AF65-F5344CB8AC3E}">
        <p14:creationId xmlns:p14="http://schemas.microsoft.com/office/powerpoint/2010/main" val="425717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Différences entre les systèmes d'information opérationnels, stratégiques et de gestion</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80496"/>
            <a:ext cx="7266443" cy="3678303"/>
          </a:xfrm>
        </p:spPr>
        <p:txBody>
          <a:bodyPr>
            <a:normAutofit/>
          </a:bodyPr>
          <a:lstStyle/>
          <a:p>
            <a:pPr algn="just"/>
            <a:r>
              <a:rPr lang="fr-FR" b="1" dirty="0"/>
              <a:t>Objectifs</a:t>
            </a:r>
            <a:r>
              <a:rPr lang="fr-FR" dirty="0"/>
              <a:t> :</a:t>
            </a:r>
          </a:p>
          <a:p>
            <a:pPr lvl="1" algn="just"/>
            <a:r>
              <a:rPr lang="fr-FR" dirty="0"/>
              <a:t>Les systèmes d'information opérationnels ont pour objectif principal de soutenir les opérations quotidiennes de l'entreprise, telles que la production, la vente et la gestion des stocks. </a:t>
            </a:r>
          </a:p>
          <a:p>
            <a:pPr lvl="1" algn="just"/>
            <a:r>
              <a:rPr lang="fr-FR" dirty="0"/>
              <a:t>Les systèmes d'information stratégiques ont pour objectif principal de soutenir la planification stratégique de l'entreprise, en fournissant des informations sur l'environnement externe, les concurrents, les marchés et les tendances. </a:t>
            </a:r>
          </a:p>
          <a:p>
            <a:pPr lvl="1" algn="just"/>
            <a:r>
              <a:rPr lang="fr-FR" dirty="0"/>
              <a:t>Les systèmes d'information de gestion ont pour objectif principal de soutenir la gestion des activités de l'entreprise, en fournissant des informations sur les performances, les finances et les ressources de l'entreprise.</a:t>
            </a:r>
          </a:p>
        </p:txBody>
      </p:sp>
      <p:sp>
        <p:nvSpPr>
          <p:cNvPr id="4" name="Espace réservé du pied de page 3">
            <a:extLst>
              <a:ext uri="{FF2B5EF4-FFF2-40B4-BE49-F238E27FC236}">
                <a16:creationId xmlns:a16="http://schemas.microsoft.com/office/drawing/2014/main" id="{2187BCC8-0992-424D-A73B-2AB2400FA3E1}"/>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3ABD0E6E-209D-4D74-B10E-F4D2928477D7}"/>
              </a:ext>
            </a:extLst>
          </p:cNvPr>
          <p:cNvSpPr>
            <a:spLocks noGrp="1"/>
          </p:cNvSpPr>
          <p:nvPr>
            <p:ph type="sldNum" sz="quarter" idx="12"/>
          </p:nvPr>
        </p:nvSpPr>
        <p:spPr/>
        <p:txBody>
          <a:bodyPr/>
          <a:lstStyle/>
          <a:p>
            <a:pPr rtl="0"/>
            <a:fld id="{D57F1E4F-1CFF-5643-939E-217C01CDF565}" type="slidenum">
              <a:rPr lang="fr-FR" noProof="0" smtClean="0"/>
              <a:pPr rtl="0"/>
              <a:t>22</a:t>
            </a:fld>
            <a:endParaRPr lang="fr-FR" noProof="0"/>
          </a:p>
        </p:txBody>
      </p:sp>
      <p:pic>
        <p:nvPicPr>
          <p:cNvPr id="11" name="Image 10">
            <a:extLst>
              <a:ext uri="{FF2B5EF4-FFF2-40B4-BE49-F238E27FC236}">
                <a16:creationId xmlns:a16="http://schemas.microsoft.com/office/drawing/2014/main" id="{8BC4222E-D25E-421F-A08F-976EFA84A919}"/>
              </a:ext>
            </a:extLst>
          </p:cNvPr>
          <p:cNvPicPr>
            <a:picLocks noChangeAspect="1"/>
          </p:cNvPicPr>
          <p:nvPr/>
        </p:nvPicPr>
        <p:blipFill rotWithShape="1">
          <a:blip r:embed="rId2"/>
          <a:srcRect l="20268" r="13372"/>
          <a:stretch/>
        </p:blipFill>
        <p:spPr>
          <a:xfrm>
            <a:off x="8805654" y="2240741"/>
            <a:ext cx="2598069" cy="3915103"/>
          </a:xfrm>
          <a:prstGeom prst="rect">
            <a:avLst/>
          </a:prstGeom>
        </p:spPr>
      </p:pic>
    </p:spTree>
    <p:extLst>
      <p:ext uri="{BB962C8B-B14F-4D97-AF65-F5344CB8AC3E}">
        <p14:creationId xmlns:p14="http://schemas.microsoft.com/office/powerpoint/2010/main" val="285338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Différences entre les systèmes d'information opérationnels, stratégiques et de gestion</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3" y="2180496"/>
            <a:ext cx="7335892" cy="3678303"/>
          </a:xfrm>
        </p:spPr>
        <p:txBody>
          <a:bodyPr>
            <a:normAutofit/>
          </a:bodyPr>
          <a:lstStyle/>
          <a:p>
            <a:pPr algn="just"/>
            <a:r>
              <a:rPr lang="fr-FR" b="1" dirty="0"/>
              <a:t>Utilisateurs</a:t>
            </a:r>
            <a:r>
              <a:rPr lang="fr-FR" dirty="0"/>
              <a:t> : </a:t>
            </a:r>
          </a:p>
          <a:p>
            <a:pPr lvl="1" algn="just"/>
            <a:r>
              <a:rPr lang="fr-FR" dirty="0"/>
              <a:t>Les utilisateurs des systèmes d'information opérationnels sont généralement les </a:t>
            </a:r>
            <a:r>
              <a:rPr lang="fr-FR" dirty="0">
                <a:solidFill>
                  <a:srgbClr val="00B050"/>
                </a:solidFill>
              </a:rPr>
              <a:t>employés</a:t>
            </a:r>
            <a:r>
              <a:rPr lang="fr-FR" dirty="0"/>
              <a:t> qui travaillent directement sur les processus opérationnels, tels que les travailleurs de la production, les vendeurs et les agents de service à la clientèle. </a:t>
            </a:r>
          </a:p>
          <a:p>
            <a:pPr lvl="1" algn="just"/>
            <a:r>
              <a:rPr lang="fr-FR" dirty="0"/>
              <a:t>Les utilisateurs des systèmes d'information stratégiques sont généralement les </a:t>
            </a:r>
            <a:r>
              <a:rPr lang="fr-FR" dirty="0">
                <a:solidFill>
                  <a:srgbClr val="FF0000"/>
                </a:solidFill>
              </a:rPr>
              <a:t>cadres supérieurs </a:t>
            </a:r>
            <a:r>
              <a:rPr lang="fr-FR" dirty="0"/>
              <a:t>et les décideurs, tels que les directeurs généraux, les directeurs financiers et les responsables de la planification stratégique. </a:t>
            </a:r>
          </a:p>
          <a:p>
            <a:pPr lvl="1" algn="just"/>
            <a:r>
              <a:rPr lang="fr-FR" dirty="0"/>
              <a:t>Les utilisateurs des systèmes d'information de gestion sont généralement les </a:t>
            </a:r>
            <a:r>
              <a:rPr lang="fr-FR" dirty="0">
                <a:solidFill>
                  <a:srgbClr val="00B0F0"/>
                </a:solidFill>
              </a:rPr>
              <a:t>gestionnaires</a:t>
            </a:r>
            <a:r>
              <a:rPr lang="fr-FR" dirty="0"/>
              <a:t> de premier niveau, les chefs de service et les analystes.</a:t>
            </a:r>
          </a:p>
        </p:txBody>
      </p:sp>
      <p:sp>
        <p:nvSpPr>
          <p:cNvPr id="4" name="Espace réservé du pied de page 3">
            <a:extLst>
              <a:ext uri="{FF2B5EF4-FFF2-40B4-BE49-F238E27FC236}">
                <a16:creationId xmlns:a16="http://schemas.microsoft.com/office/drawing/2014/main" id="{A16098BE-0969-4FBF-9C42-A3CC3AA84077}"/>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409E6770-147C-447A-AA2D-D265FB280622}"/>
              </a:ext>
            </a:extLst>
          </p:cNvPr>
          <p:cNvSpPr>
            <a:spLocks noGrp="1"/>
          </p:cNvSpPr>
          <p:nvPr>
            <p:ph type="sldNum" sz="quarter" idx="12"/>
          </p:nvPr>
        </p:nvSpPr>
        <p:spPr/>
        <p:txBody>
          <a:bodyPr/>
          <a:lstStyle/>
          <a:p>
            <a:pPr rtl="0"/>
            <a:fld id="{D57F1E4F-1CFF-5643-939E-217C01CDF565}" type="slidenum">
              <a:rPr lang="fr-FR" noProof="0" smtClean="0"/>
              <a:pPr rtl="0"/>
              <a:t>23</a:t>
            </a:fld>
            <a:endParaRPr lang="fr-FR" noProof="0"/>
          </a:p>
        </p:txBody>
      </p:sp>
      <p:pic>
        <p:nvPicPr>
          <p:cNvPr id="9" name="Image 8">
            <a:extLst>
              <a:ext uri="{FF2B5EF4-FFF2-40B4-BE49-F238E27FC236}">
                <a16:creationId xmlns:a16="http://schemas.microsoft.com/office/drawing/2014/main" id="{2C450601-44B4-4237-ACA2-70861EE338BB}"/>
              </a:ext>
            </a:extLst>
          </p:cNvPr>
          <p:cNvPicPr>
            <a:picLocks noChangeAspect="1"/>
          </p:cNvPicPr>
          <p:nvPr/>
        </p:nvPicPr>
        <p:blipFill rotWithShape="1">
          <a:blip r:embed="rId2"/>
          <a:srcRect l="1" r="60258"/>
          <a:stretch/>
        </p:blipFill>
        <p:spPr>
          <a:xfrm>
            <a:off x="8851519" y="2257947"/>
            <a:ext cx="2117420" cy="3779528"/>
          </a:xfrm>
          <a:prstGeom prst="rect">
            <a:avLst/>
          </a:prstGeom>
        </p:spPr>
      </p:pic>
    </p:spTree>
    <p:extLst>
      <p:ext uri="{BB962C8B-B14F-4D97-AF65-F5344CB8AC3E}">
        <p14:creationId xmlns:p14="http://schemas.microsoft.com/office/powerpoint/2010/main" val="58747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Différences entre les systèmes d'information opérationnels, stratégiques et de gestion</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80496"/>
            <a:ext cx="7370616" cy="3678303"/>
          </a:xfrm>
        </p:spPr>
        <p:txBody>
          <a:bodyPr>
            <a:normAutofit/>
          </a:bodyPr>
          <a:lstStyle/>
          <a:p>
            <a:pPr algn="just"/>
            <a:r>
              <a:rPr lang="fr-FR" b="1" dirty="0"/>
              <a:t>Données traitées </a:t>
            </a:r>
            <a:r>
              <a:rPr lang="fr-FR" dirty="0"/>
              <a:t>: </a:t>
            </a:r>
          </a:p>
          <a:p>
            <a:pPr lvl="1" algn="just"/>
            <a:r>
              <a:rPr lang="fr-FR" dirty="0"/>
              <a:t>Les systèmes d'information opérationnels traitent principalement des données opérationnelles, telles que les commandes clients, les factures, les transactions de vente et les données de production. </a:t>
            </a:r>
          </a:p>
          <a:p>
            <a:pPr lvl="1" algn="just"/>
            <a:r>
              <a:rPr lang="fr-FR" dirty="0"/>
              <a:t>Les systèmes d'information stratégiques traitent principalement des données externes, telles que les données sur les concurrents, les tendances du marché et les facteurs économiques. </a:t>
            </a:r>
          </a:p>
          <a:p>
            <a:pPr lvl="1" algn="just"/>
            <a:r>
              <a:rPr lang="fr-FR" dirty="0"/>
              <a:t>Les systèmes d'information de gestion traitent principalement des données internes, telles que les données financières, les performances opérationnelles et les données de ressources humaines.</a:t>
            </a:r>
          </a:p>
        </p:txBody>
      </p:sp>
      <p:sp>
        <p:nvSpPr>
          <p:cNvPr id="4" name="Espace réservé du pied de page 3">
            <a:extLst>
              <a:ext uri="{FF2B5EF4-FFF2-40B4-BE49-F238E27FC236}">
                <a16:creationId xmlns:a16="http://schemas.microsoft.com/office/drawing/2014/main" id="{003AFFB9-A189-469B-A945-D6C5B2CE1BEC}"/>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CEA1D881-7D2F-4B3F-AB2C-4A89B7D5E0F7}"/>
              </a:ext>
            </a:extLst>
          </p:cNvPr>
          <p:cNvSpPr>
            <a:spLocks noGrp="1"/>
          </p:cNvSpPr>
          <p:nvPr>
            <p:ph type="sldNum" sz="quarter" idx="12"/>
          </p:nvPr>
        </p:nvSpPr>
        <p:spPr/>
        <p:txBody>
          <a:bodyPr/>
          <a:lstStyle/>
          <a:p>
            <a:pPr rtl="0"/>
            <a:fld id="{D57F1E4F-1CFF-5643-939E-217C01CDF565}" type="slidenum">
              <a:rPr lang="fr-FR" noProof="0" smtClean="0"/>
              <a:pPr rtl="0"/>
              <a:t>24</a:t>
            </a:fld>
            <a:endParaRPr lang="fr-FR" noProof="0"/>
          </a:p>
        </p:txBody>
      </p:sp>
      <p:pic>
        <p:nvPicPr>
          <p:cNvPr id="6" name="Image 5">
            <a:extLst>
              <a:ext uri="{FF2B5EF4-FFF2-40B4-BE49-F238E27FC236}">
                <a16:creationId xmlns:a16="http://schemas.microsoft.com/office/drawing/2014/main" id="{D23F63AB-0F71-4E84-8F5B-8FA4168B6809}"/>
              </a:ext>
            </a:extLst>
          </p:cNvPr>
          <p:cNvPicPr>
            <a:picLocks noChangeAspect="1"/>
          </p:cNvPicPr>
          <p:nvPr/>
        </p:nvPicPr>
        <p:blipFill rotWithShape="1">
          <a:blip r:embed="rId2"/>
          <a:srcRect l="1" r="60652"/>
          <a:stretch/>
        </p:blipFill>
        <p:spPr>
          <a:xfrm>
            <a:off x="8862031" y="2275089"/>
            <a:ext cx="2096399" cy="3779528"/>
          </a:xfrm>
          <a:prstGeom prst="rect">
            <a:avLst/>
          </a:prstGeom>
        </p:spPr>
      </p:pic>
    </p:spTree>
    <p:extLst>
      <p:ext uri="{BB962C8B-B14F-4D97-AF65-F5344CB8AC3E}">
        <p14:creationId xmlns:p14="http://schemas.microsoft.com/office/powerpoint/2010/main" val="92565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Différences entre les systèmes d'information opérationnels, stratégiques et de gestion</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68921"/>
            <a:ext cx="7270036" cy="3678303"/>
          </a:xfrm>
        </p:spPr>
        <p:txBody>
          <a:bodyPr>
            <a:normAutofit/>
          </a:bodyPr>
          <a:lstStyle/>
          <a:p>
            <a:pPr algn="just"/>
            <a:r>
              <a:rPr lang="fr-FR" b="1" dirty="0"/>
              <a:t>Niveaux de prise de décision </a:t>
            </a:r>
            <a:r>
              <a:rPr lang="fr-FR" dirty="0"/>
              <a:t>: </a:t>
            </a:r>
          </a:p>
          <a:p>
            <a:pPr lvl="1" algn="just"/>
            <a:r>
              <a:rPr lang="fr-FR" dirty="0"/>
              <a:t>Les systèmes d'information opérationnels sont généralement utilisés pour prendre des décisions opérationnelles de routine, telles que la gestion des stocks, la planification des opérations quotidiennes et la résolution de problèmes courants. </a:t>
            </a:r>
          </a:p>
          <a:p>
            <a:pPr lvl="1" algn="just"/>
            <a:r>
              <a:rPr lang="fr-FR" dirty="0"/>
              <a:t>Les systèmes d'information stratégiques sont généralement utilisés pour prendre des décisions stratégiques à long terme, telles que l'entrée sur de nouveaux marchés, le développement de nouveaux produits et la planification des investissements. </a:t>
            </a:r>
          </a:p>
          <a:p>
            <a:pPr lvl="1" algn="just"/>
            <a:r>
              <a:rPr lang="fr-FR" dirty="0"/>
              <a:t>Les systèmes d'information de gestion sont généralement utilisés pour prendre des décisions tactiques de niveau intermédiaire, telles que la planification des budgets, l'affectation des ressources et l'optimisation des processus.</a:t>
            </a:r>
          </a:p>
        </p:txBody>
      </p:sp>
      <p:sp>
        <p:nvSpPr>
          <p:cNvPr id="4" name="Espace réservé du pied de page 3">
            <a:extLst>
              <a:ext uri="{FF2B5EF4-FFF2-40B4-BE49-F238E27FC236}">
                <a16:creationId xmlns:a16="http://schemas.microsoft.com/office/drawing/2014/main" id="{4DCF4934-6012-43DA-996E-16040A66354B}"/>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CB0849D9-2E5B-4309-9F4C-0801F9715D84}"/>
              </a:ext>
            </a:extLst>
          </p:cNvPr>
          <p:cNvSpPr>
            <a:spLocks noGrp="1"/>
          </p:cNvSpPr>
          <p:nvPr>
            <p:ph type="sldNum" sz="quarter" idx="12"/>
          </p:nvPr>
        </p:nvSpPr>
        <p:spPr/>
        <p:txBody>
          <a:bodyPr/>
          <a:lstStyle/>
          <a:p>
            <a:pPr rtl="0"/>
            <a:fld id="{D57F1E4F-1CFF-5643-939E-217C01CDF565}" type="slidenum">
              <a:rPr lang="fr-FR" noProof="0" smtClean="0"/>
              <a:pPr rtl="0"/>
              <a:t>25</a:t>
            </a:fld>
            <a:endParaRPr lang="fr-FR" noProof="0"/>
          </a:p>
        </p:txBody>
      </p:sp>
      <p:pic>
        <p:nvPicPr>
          <p:cNvPr id="2050" name="Picture 2" descr="Performance de projet et tableaux de bord - Le suivi de la performance">
            <a:extLst>
              <a:ext uri="{FF2B5EF4-FFF2-40B4-BE49-F238E27FC236}">
                <a16:creationId xmlns:a16="http://schemas.microsoft.com/office/drawing/2014/main" id="{509BCE1C-9B24-44DD-9BB2-FC7D6EF34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1228" y="2417380"/>
            <a:ext cx="4094681" cy="355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2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Quelques exemples</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3" y="2168921"/>
            <a:ext cx="6977076" cy="3678303"/>
          </a:xfrm>
        </p:spPr>
        <p:txBody>
          <a:bodyPr>
            <a:normAutofit/>
          </a:bodyPr>
          <a:lstStyle/>
          <a:p>
            <a:pPr algn="just"/>
            <a:r>
              <a:rPr lang="fr-FR" sz="2000" b="1" i="0" dirty="0">
                <a:solidFill>
                  <a:srgbClr val="374151"/>
                </a:solidFill>
                <a:effectLst/>
              </a:rPr>
              <a:t>Entreprises de distribution :</a:t>
            </a:r>
            <a:endParaRPr lang="fr-FR" sz="2000" dirty="0"/>
          </a:p>
          <a:p>
            <a:pPr lvl="1" algn="just"/>
            <a:r>
              <a:rPr lang="fr-FR" sz="1800" dirty="0"/>
              <a:t>Une entreprise de distribution utilise des systèmes d'information opérationnels pour gérer les stocks et le suivi des commandes, </a:t>
            </a:r>
          </a:p>
          <a:p>
            <a:pPr lvl="1" algn="just"/>
            <a:r>
              <a:rPr lang="fr-FR" sz="1800" dirty="0"/>
              <a:t>les systèmes d'information de gestion pour gérer la chaîne d'approvisionnement et les processus de vente, et </a:t>
            </a:r>
          </a:p>
          <a:p>
            <a:pPr lvl="1" algn="just"/>
            <a:r>
              <a:rPr lang="fr-FR" sz="1800" dirty="0"/>
              <a:t>les systèmes d'information stratégiques pour l'analyse de données sur les tendances du marché et la prise de décisions stratégiques.</a:t>
            </a:r>
          </a:p>
        </p:txBody>
      </p:sp>
      <p:pic>
        <p:nvPicPr>
          <p:cNvPr id="7170" name="Picture 2" descr="Comprendre comment travailler avec la grande distribution ?">
            <a:extLst>
              <a:ext uri="{FF2B5EF4-FFF2-40B4-BE49-F238E27FC236}">
                <a16:creationId xmlns:a16="http://schemas.microsoft.com/office/drawing/2014/main" id="{83ED5580-5955-4880-BFA4-6530ACB08F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24" b="5986"/>
          <a:stretch/>
        </p:blipFill>
        <p:spPr bwMode="auto">
          <a:xfrm>
            <a:off x="8171727" y="2208129"/>
            <a:ext cx="3346483" cy="186071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ntreprise Distribution Services Algérie">
            <a:extLst>
              <a:ext uri="{FF2B5EF4-FFF2-40B4-BE49-F238E27FC236}">
                <a16:creationId xmlns:a16="http://schemas.microsoft.com/office/drawing/2014/main" id="{C5FD3194-C7F0-467D-983E-4F8CFC4477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50" b="3539"/>
          <a:stretch/>
        </p:blipFill>
        <p:spPr bwMode="auto">
          <a:xfrm>
            <a:off x="8171727" y="4246341"/>
            <a:ext cx="3346483" cy="179851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DD084433-020D-4672-94D8-6DAE430FA9C2}"/>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A701149D-0D87-49AC-8271-E06F646CDC69}"/>
              </a:ext>
            </a:extLst>
          </p:cNvPr>
          <p:cNvSpPr>
            <a:spLocks noGrp="1"/>
          </p:cNvSpPr>
          <p:nvPr>
            <p:ph type="sldNum" sz="quarter" idx="12"/>
          </p:nvPr>
        </p:nvSpPr>
        <p:spPr/>
        <p:txBody>
          <a:bodyPr/>
          <a:lstStyle/>
          <a:p>
            <a:pPr rtl="0"/>
            <a:fld id="{D57F1E4F-1CFF-5643-939E-217C01CDF565}" type="slidenum">
              <a:rPr lang="fr-FR" noProof="0" smtClean="0"/>
              <a:pPr rtl="0"/>
              <a:t>26</a:t>
            </a:fld>
            <a:endParaRPr lang="fr-FR" noProof="0"/>
          </a:p>
        </p:txBody>
      </p:sp>
    </p:spTree>
    <p:extLst>
      <p:ext uri="{BB962C8B-B14F-4D97-AF65-F5344CB8AC3E}">
        <p14:creationId xmlns:p14="http://schemas.microsoft.com/office/powerpoint/2010/main" val="52039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Quelques exemples</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68921"/>
            <a:ext cx="7463213" cy="3678303"/>
          </a:xfrm>
        </p:spPr>
        <p:txBody>
          <a:bodyPr>
            <a:normAutofit fontScale="92500" lnSpcReduction="20000"/>
          </a:bodyPr>
          <a:lstStyle/>
          <a:p>
            <a:pPr algn="just"/>
            <a:r>
              <a:rPr lang="fr-FR" b="1" i="0" dirty="0">
                <a:solidFill>
                  <a:srgbClr val="374151"/>
                </a:solidFill>
                <a:effectLst/>
                <a:latin typeface="Söhne"/>
              </a:rPr>
              <a:t>Amazon</a:t>
            </a:r>
            <a:r>
              <a:rPr lang="fr-FR" b="0" i="0" dirty="0">
                <a:solidFill>
                  <a:srgbClr val="374151"/>
                </a:solidFill>
                <a:effectLst/>
                <a:latin typeface="Söhne"/>
              </a:rPr>
              <a:t> : </a:t>
            </a:r>
          </a:p>
          <a:p>
            <a:pPr lvl="1" algn="just"/>
            <a:r>
              <a:rPr lang="fr-FR" dirty="0"/>
              <a:t>Une entreprise de commerce électronique américaine qui a été fondée en 1994. Elle est devenue l'une des plus grandes entreprises au monde et propose une large gamme de produits, allant des livres et de la musique aux vêtements et aux produits électroniques.</a:t>
            </a:r>
            <a:endParaRPr lang="fr-FR" b="0" i="0" dirty="0">
              <a:solidFill>
                <a:srgbClr val="374151"/>
              </a:solidFill>
              <a:effectLst/>
              <a:latin typeface="Söhne"/>
            </a:endParaRPr>
          </a:p>
          <a:p>
            <a:pPr lvl="1" algn="just"/>
            <a:r>
              <a:rPr lang="fr-FR" dirty="0"/>
              <a:t>Amazon utilise des systèmes d'information opérationnels pour gérer sa chaîne d'approvisionnement, son inventaire, ses expéditions et ses retours. Les données sont collectées en temps réel, analysées pour déterminer les tendances de vente et ajuster les stocks en conséquence. </a:t>
            </a:r>
          </a:p>
          <a:p>
            <a:pPr lvl="1" algn="just"/>
            <a:r>
              <a:rPr lang="fr-FR" dirty="0"/>
              <a:t>Amazon utilise également des systèmes d'information stratégiques pour suivre les activités de ses concurrents, prévoir les tendances du marché et développer de nouveaux produits. Les décisions prises à partir de ces données sont ensuite appliquées à la gestion de l'entreprise, notamment en matière de fixation des prix et de la publicité. </a:t>
            </a:r>
          </a:p>
          <a:p>
            <a:pPr lvl="1" algn="just"/>
            <a:r>
              <a:rPr lang="fr-FR" dirty="0"/>
              <a:t>Enfin, Amazon utilise des systèmes d'information de gestion pour surveiller les finances, les ressources humaines et les performances opérationnelles de l'entreprise.</a:t>
            </a:r>
          </a:p>
        </p:txBody>
      </p:sp>
      <p:pic>
        <p:nvPicPr>
          <p:cNvPr id="4" name="Picture 2" descr="Le très discret projet d'entrepôt géant d'Amazon près de Beauvais -  Challenges">
            <a:extLst>
              <a:ext uri="{FF2B5EF4-FFF2-40B4-BE49-F238E27FC236}">
                <a16:creationId xmlns:a16="http://schemas.microsoft.com/office/drawing/2014/main" id="{06203094-59A2-4F4A-8419-DBF22C6177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06" r="17198"/>
          <a:stretch/>
        </p:blipFill>
        <p:spPr bwMode="auto">
          <a:xfrm>
            <a:off x="8215514" y="2079439"/>
            <a:ext cx="3486490" cy="3857266"/>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pied de page 4">
            <a:extLst>
              <a:ext uri="{FF2B5EF4-FFF2-40B4-BE49-F238E27FC236}">
                <a16:creationId xmlns:a16="http://schemas.microsoft.com/office/drawing/2014/main" id="{E5F38E3C-BE73-46F9-BEAA-1D2A2C2DFE64}"/>
              </a:ext>
            </a:extLst>
          </p:cNvPr>
          <p:cNvSpPr>
            <a:spLocks noGrp="1"/>
          </p:cNvSpPr>
          <p:nvPr>
            <p:ph type="ftr" sz="quarter" idx="11"/>
          </p:nvPr>
        </p:nvSpPr>
        <p:spPr/>
        <p:txBody>
          <a:bodyPr/>
          <a:lstStyle/>
          <a:p>
            <a:pPr rtl="0"/>
            <a:r>
              <a:rPr lang="fr-FR" noProof="0" dirty="0"/>
              <a:t>Management des systèmes d'information - Dr. Hichem Betaouaf - Université de Tlemcen</a:t>
            </a:r>
          </a:p>
        </p:txBody>
      </p:sp>
      <p:sp>
        <p:nvSpPr>
          <p:cNvPr id="6" name="Espace réservé du numéro de diapositive 5">
            <a:extLst>
              <a:ext uri="{FF2B5EF4-FFF2-40B4-BE49-F238E27FC236}">
                <a16:creationId xmlns:a16="http://schemas.microsoft.com/office/drawing/2014/main" id="{66460950-5862-4426-A4D5-92787E2B0CB3}"/>
              </a:ext>
            </a:extLst>
          </p:cNvPr>
          <p:cNvSpPr>
            <a:spLocks noGrp="1"/>
          </p:cNvSpPr>
          <p:nvPr>
            <p:ph type="sldNum" sz="quarter" idx="12"/>
          </p:nvPr>
        </p:nvSpPr>
        <p:spPr/>
        <p:txBody>
          <a:bodyPr/>
          <a:lstStyle/>
          <a:p>
            <a:pPr rtl="0"/>
            <a:fld id="{D57F1E4F-1CFF-5643-939E-217C01CDF565}" type="slidenum">
              <a:rPr lang="fr-FR" noProof="0" smtClean="0"/>
              <a:pPr rtl="0"/>
              <a:t>27</a:t>
            </a:fld>
            <a:endParaRPr lang="fr-FR" noProof="0"/>
          </a:p>
        </p:txBody>
      </p:sp>
    </p:spTree>
    <p:extLst>
      <p:ext uri="{BB962C8B-B14F-4D97-AF65-F5344CB8AC3E}">
        <p14:creationId xmlns:p14="http://schemas.microsoft.com/office/powerpoint/2010/main" val="189191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Quelques exemples</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68921"/>
            <a:ext cx="7324317" cy="3678303"/>
          </a:xfrm>
        </p:spPr>
        <p:txBody>
          <a:bodyPr>
            <a:normAutofit/>
          </a:bodyPr>
          <a:lstStyle/>
          <a:p>
            <a:pPr algn="just"/>
            <a:r>
              <a:rPr lang="fr-FR" sz="2000" b="1" i="0" dirty="0">
                <a:solidFill>
                  <a:srgbClr val="374151"/>
                </a:solidFill>
                <a:effectLst/>
              </a:rPr>
              <a:t>Entreprises manufacturières :</a:t>
            </a:r>
          </a:p>
          <a:p>
            <a:pPr lvl="1" algn="just"/>
            <a:r>
              <a:rPr lang="fr-FR" sz="1800" i="0" dirty="0">
                <a:solidFill>
                  <a:srgbClr val="374151"/>
                </a:solidFill>
                <a:effectLst/>
              </a:rPr>
              <a:t>Une entreprise manufacturière utilise des systèmes d'information opérationnels pour surveiller les opérations de production et de distribution, </a:t>
            </a:r>
          </a:p>
          <a:p>
            <a:pPr lvl="1" algn="just"/>
            <a:r>
              <a:rPr lang="fr-FR" sz="1800" i="0" dirty="0">
                <a:solidFill>
                  <a:srgbClr val="374151"/>
                </a:solidFill>
                <a:effectLst/>
              </a:rPr>
              <a:t>des systèmes d'information de gestion pour la gestion des ressources humaines et la gestion de la chaîne d'approvisionnement, et </a:t>
            </a:r>
          </a:p>
          <a:p>
            <a:pPr lvl="1" algn="just"/>
            <a:r>
              <a:rPr lang="fr-FR" sz="1800" i="0" dirty="0">
                <a:solidFill>
                  <a:srgbClr val="374151"/>
                </a:solidFill>
                <a:effectLst/>
              </a:rPr>
              <a:t>des systèmes d'information stratégiques pour la surveillance de la concurrence et l'analyse de données sur les tendances du marché.</a:t>
            </a:r>
            <a:endParaRPr lang="fr-FR" sz="1800" dirty="0"/>
          </a:p>
        </p:txBody>
      </p:sp>
      <p:pic>
        <p:nvPicPr>
          <p:cNvPr id="8194" name="Picture 2" descr="Affichage numérique pour les entreprises manufacturières">
            <a:extLst>
              <a:ext uri="{FF2B5EF4-FFF2-40B4-BE49-F238E27FC236}">
                <a16:creationId xmlns:a16="http://schemas.microsoft.com/office/drawing/2014/main" id="{DE875DF4-1B25-4E71-A431-B728DAA07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5621" y="1967572"/>
            <a:ext cx="3670242" cy="206451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ffichage numérique pour les entreprises manufacturières">
            <a:extLst>
              <a:ext uri="{FF2B5EF4-FFF2-40B4-BE49-F238E27FC236}">
                <a16:creationId xmlns:a16="http://schemas.microsoft.com/office/drawing/2014/main" id="{3F3381EE-E7FA-42A6-9595-76C7405896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39" b="13845"/>
          <a:stretch/>
        </p:blipFill>
        <p:spPr bwMode="auto">
          <a:xfrm>
            <a:off x="8035622" y="4158808"/>
            <a:ext cx="3670242" cy="2043914"/>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E9817A4B-CD6C-4633-BDDB-A51799D0A355}"/>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3A207BA7-131C-47C7-A716-7944DB061865}"/>
              </a:ext>
            </a:extLst>
          </p:cNvPr>
          <p:cNvSpPr>
            <a:spLocks noGrp="1"/>
          </p:cNvSpPr>
          <p:nvPr>
            <p:ph type="sldNum" sz="quarter" idx="12"/>
          </p:nvPr>
        </p:nvSpPr>
        <p:spPr/>
        <p:txBody>
          <a:bodyPr/>
          <a:lstStyle/>
          <a:p>
            <a:pPr rtl="0"/>
            <a:fld id="{D57F1E4F-1CFF-5643-939E-217C01CDF565}" type="slidenum">
              <a:rPr lang="fr-FR" noProof="0" smtClean="0"/>
              <a:pPr rtl="0"/>
              <a:t>28</a:t>
            </a:fld>
            <a:endParaRPr lang="fr-FR" noProof="0"/>
          </a:p>
        </p:txBody>
      </p:sp>
    </p:spTree>
    <p:extLst>
      <p:ext uri="{BB962C8B-B14F-4D97-AF65-F5344CB8AC3E}">
        <p14:creationId xmlns:p14="http://schemas.microsoft.com/office/powerpoint/2010/main" val="2193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Quelques exemples</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68921"/>
            <a:ext cx="7463213" cy="3678303"/>
          </a:xfrm>
        </p:spPr>
        <p:txBody>
          <a:bodyPr>
            <a:normAutofit lnSpcReduction="10000"/>
          </a:bodyPr>
          <a:lstStyle/>
          <a:p>
            <a:pPr algn="just"/>
            <a:r>
              <a:rPr lang="fr-FR" b="1" i="0" dirty="0">
                <a:solidFill>
                  <a:srgbClr val="374151"/>
                </a:solidFill>
                <a:effectLst/>
                <a:latin typeface="Söhne"/>
              </a:rPr>
              <a:t>L'Oréal</a:t>
            </a:r>
            <a:r>
              <a:rPr lang="fr-FR" b="0" i="0" dirty="0">
                <a:solidFill>
                  <a:srgbClr val="374151"/>
                </a:solidFill>
                <a:effectLst/>
                <a:latin typeface="Söhne"/>
              </a:rPr>
              <a:t> : </a:t>
            </a:r>
          </a:p>
          <a:p>
            <a:pPr lvl="1" algn="just"/>
            <a:r>
              <a:rPr lang="fr-FR" dirty="0"/>
              <a:t>Une entreprise française spécialisée dans les produits de beauté, notamment les cosmétiques, les produits capillaires, les parfums et les soins de la peau.</a:t>
            </a:r>
          </a:p>
          <a:p>
            <a:pPr lvl="1" algn="just"/>
            <a:r>
              <a:rPr lang="fr-FR" dirty="0"/>
              <a:t>L'Oréal utilise des systèmes d'information opérationnels pour gérer son inventaire, sa production, ses ventes et sa distribution. La collecte de données permet de suivre les ventes et les stocks en temps réel, d'ajuster la production en fonction de la demande et d'optimiser la logistique de livraison. </a:t>
            </a:r>
          </a:p>
          <a:p>
            <a:pPr lvl="1" algn="just"/>
            <a:r>
              <a:rPr lang="fr-FR" dirty="0"/>
              <a:t>L'Oréal utilise également des systèmes d'information stratégiques pour surveiller les tendances du marché, suivre les concurrents et prévoir les tendances futures en matière de produits et de marketing. </a:t>
            </a:r>
          </a:p>
          <a:p>
            <a:pPr lvl="1" algn="just"/>
            <a:r>
              <a:rPr lang="fr-FR" dirty="0"/>
              <a:t>Enfin, L'Oréal utilise des systèmes d'information de gestion pour gérer les ressources humaines, les finances et la performance opérationnelle de l'entreprise.</a:t>
            </a:r>
          </a:p>
        </p:txBody>
      </p:sp>
      <p:pic>
        <p:nvPicPr>
          <p:cNvPr id="3074" name="Picture 2" descr="La boutique L'Oréal Paris de Milan en images...">
            <a:extLst>
              <a:ext uri="{FF2B5EF4-FFF2-40B4-BE49-F238E27FC236}">
                <a16:creationId xmlns:a16="http://schemas.microsoft.com/office/drawing/2014/main" id="{8FA93682-7697-47AA-BF22-A339203F4F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40" r="20627"/>
          <a:stretch/>
        </p:blipFill>
        <p:spPr bwMode="auto">
          <a:xfrm>
            <a:off x="8271221" y="2055774"/>
            <a:ext cx="3432184" cy="3986212"/>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pied de page 4">
            <a:extLst>
              <a:ext uri="{FF2B5EF4-FFF2-40B4-BE49-F238E27FC236}">
                <a16:creationId xmlns:a16="http://schemas.microsoft.com/office/drawing/2014/main" id="{5F5A582D-6DC3-4FB9-9409-4BD358FE4A34}"/>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6" name="Espace réservé du numéro de diapositive 5">
            <a:extLst>
              <a:ext uri="{FF2B5EF4-FFF2-40B4-BE49-F238E27FC236}">
                <a16:creationId xmlns:a16="http://schemas.microsoft.com/office/drawing/2014/main" id="{866CBA33-B559-4BFE-9AF2-1A03D4B43D91}"/>
              </a:ext>
            </a:extLst>
          </p:cNvPr>
          <p:cNvSpPr>
            <a:spLocks noGrp="1"/>
          </p:cNvSpPr>
          <p:nvPr>
            <p:ph type="sldNum" sz="quarter" idx="12"/>
          </p:nvPr>
        </p:nvSpPr>
        <p:spPr/>
        <p:txBody>
          <a:bodyPr/>
          <a:lstStyle/>
          <a:p>
            <a:pPr rtl="0"/>
            <a:fld id="{D57F1E4F-1CFF-5643-939E-217C01CDF565}" type="slidenum">
              <a:rPr lang="fr-FR" noProof="0" smtClean="0"/>
              <a:pPr rtl="0"/>
              <a:t>29</a:t>
            </a:fld>
            <a:endParaRPr lang="fr-FR" noProof="0"/>
          </a:p>
        </p:txBody>
      </p:sp>
    </p:spTree>
    <p:extLst>
      <p:ext uri="{BB962C8B-B14F-4D97-AF65-F5344CB8AC3E}">
        <p14:creationId xmlns:p14="http://schemas.microsoft.com/office/powerpoint/2010/main" val="217224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577B1-DF09-4224-998D-F36B089C8688}"/>
              </a:ext>
            </a:extLst>
          </p:cNvPr>
          <p:cNvSpPr>
            <a:spLocks noGrp="1"/>
          </p:cNvSpPr>
          <p:nvPr>
            <p:ph type="title"/>
          </p:nvPr>
        </p:nvSpPr>
        <p:spPr/>
        <p:txBody>
          <a:bodyPr/>
          <a:lstStyle/>
          <a:p>
            <a:r>
              <a:rPr lang="fr-FR" dirty="0"/>
              <a:t>Introduction</a:t>
            </a:r>
          </a:p>
        </p:txBody>
      </p:sp>
      <p:sp>
        <p:nvSpPr>
          <p:cNvPr id="3" name="Espace réservé du contenu 2">
            <a:extLst>
              <a:ext uri="{FF2B5EF4-FFF2-40B4-BE49-F238E27FC236}">
                <a16:creationId xmlns:a16="http://schemas.microsoft.com/office/drawing/2014/main" id="{426223A8-79B5-4778-BADB-F769606CD160}"/>
              </a:ext>
            </a:extLst>
          </p:cNvPr>
          <p:cNvSpPr>
            <a:spLocks noGrp="1"/>
          </p:cNvSpPr>
          <p:nvPr>
            <p:ph idx="1"/>
          </p:nvPr>
        </p:nvSpPr>
        <p:spPr>
          <a:xfrm>
            <a:off x="581192" y="2180496"/>
            <a:ext cx="7711161" cy="3678303"/>
          </a:xfrm>
        </p:spPr>
        <p:txBody>
          <a:bodyPr>
            <a:normAutofit lnSpcReduction="10000"/>
          </a:bodyPr>
          <a:lstStyle/>
          <a:p>
            <a:r>
              <a:rPr lang="fr-FR" sz="2800" dirty="0"/>
              <a:t>Définition :</a:t>
            </a:r>
          </a:p>
          <a:p>
            <a:pPr lvl="1"/>
            <a:r>
              <a:rPr lang="fr-FR" sz="2400" b="0" i="0" dirty="0">
                <a:solidFill>
                  <a:srgbClr val="374151"/>
                </a:solidFill>
                <a:effectLst/>
                <a:latin typeface="Söhne"/>
              </a:rPr>
              <a:t>Un système d'information est un ensemble d'éléments (matériels, logiciels, personnes, données) qui permettent de :</a:t>
            </a:r>
          </a:p>
          <a:p>
            <a:pPr lvl="2"/>
            <a:r>
              <a:rPr lang="fr-FR" sz="2200" b="0" i="0" dirty="0">
                <a:solidFill>
                  <a:srgbClr val="15D98E"/>
                </a:solidFill>
                <a:effectLst/>
                <a:latin typeface="Söhne"/>
              </a:rPr>
              <a:t>collecter</a:t>
            </a:r>
            <a:r>
              <a:rPr lang="fr-FR" sz="2200" b="0" i="0" dirty="0">
                <a:solidFill>
                  <a:srgbClr val="374151"/>
                </a:solidFill>
                <a:effectLst/>
                <a:latin typeface="Söhne"/>
              </a:rPr>
              <a:t>, </a:t>
            </a:r>
          </a:p>
          <a:p>
            <a:pPr lvl="2"/>
            <a:r>
              <a:rPr lang="fr-FR" sz="2200" b="0" i="0" dirty="0">
                <a:solidFill>
                  <a:srgbClr val="FF0000"/>
                </a:solidFill>
                <a:effectLst/>
                <a:latin typeface="Söhne"/>
              </a:rPr>
              <a:t>stocker</a:t>
            </a:r>
            <a:r>
              <a:rPr lang="fr-FR" sz="2200" b="0" i="0" dirty="0">
                <a:solidFill>
                  <a:srgbClr val="374151"/>
                </a:solidFill>
                <a:effectLst/>
                <a:latin typeface="Söhne"/>
              </a:rPr>
              <a:t>, </a:t>
            </a:r>
          </a:p>
          <a:p>
            <a:pPr lvl="2"/>
            <a:r>
              <a:rPr lang="fr-FR" sz="2200" b="0" i="0" dirty="0">
                <a:solidFill>
                  <a:srgbClr val="FFC000"/>
                </a:solidFill>
                <a:effectLst/>
                <a:latin typeface="Söhne"/>
              </a:rPr>
              <a:t>traiter</a:t>
            </a:r>
            <a:r>
              <a:rPr lang="fr-FR" sz="2200" b="0" i="0" dirty="0">
                <a:solidFill>
                  <a:srgbClr val="374151"/>
                </a:solidFill>
                <a:effectLst/>
                <a:latin typeface="Söhne"/>
              </a:rPr>
              <a:t> et </a:t>
            </a:r>
          </a:p>
          <a:p>
            <a:pPr lvl="2"/>
            <a:r>
              <a:rPr lang="fr-FR" sz="2200" b="0" i="0" dirty="0">
                <a:solidFill>
                  <a:srgbClr val="00B0F0"/>
                </a:solidFill>
                <a:effectLst/>
                <a:latin typeface="Söhne"/>
              </a:rPr>
              <a:t>diffuser</a:t>
            </a:r>
            <a:r>
              <a:rPr lang="fr-FR" sz="2200" b="0" i="0" dirty="0">
                <a:solidFill>
                  <a:srgbClr val="374151"/>
                </a:solidFill>
                <a:effectLst/>
                <a:latin typeface="Söhne"/>
              </a:rPr>
              <a:t> des informations dans une organisation.</a:t>
            </a:r>
          </a:p>
        </p:txBody>
      </p:sp>
      <p:pic>
        <p:nvPicPr>
          <p:cNvPr id="11" name="Image 10">
            <a:extLst>
              <a:ext uri="{FF2B5EF4-FFF2-40B4-BE49-F238E27FC236}">
                <a16:creationId xmlns:a16="http://schemas.microsoft.com/office/drawing/2014/main" id="{C86164CC-20C9-4606-A9F5-3B0745454035}"/>
              </a:ext>
            </a:extLst>
          </p:cNvPr>
          <p:cNvPicPr>
            <a:picLocks noChangeAspect="1"/>
          </p:cNvPicPr>
          <p:nvPr/>
        </p:nvPicPr>
        <p:blipFill rotWithShape="1">
          <a:blip r:embed="rId2"/>
          <a:srcRect r="57843"/>
          <a:stretch/>
        </p:blipFill>
        <p:spPr>
          <a:xfrm>
            <a:off x="9009530" y="2180496"/>
            <a:ext cx="2259106" cy="4019106"/>
          </a:xfrm>
          <a:prstGeom prst="roundRect">
            <a:avLst>
              <a:gd name="adj" fmla="val 8594"/>
            </a:avLst>
          </a:prstGeom>
          <a:solidFill>
            <a:srgbClr val="FFFFFF">
              <a:shade val="85000"/>
            </a:srgbClr>
          </a:solidFill>
          <a:ln>
            <a:noFill/>
          </a:ln>
          <a:effectLst/>
        </p:spPr>
      </p:pic>
      <p:sp>
        <p:nvSpPr>
          <p:cNvPr id="12" name="Espace réservé du pied de page 11">
            <a:extLst>
              <a:ext uri="{FF2B5EF4-FFF2-40B4-BE49-F238E27FC236}">
                <a16:creationId xmlns:a16="http://schemas.microsoft.com/office/drawing/2014/main" id="{C5A0FA40-11E2-4449-81DF-F1D504D0C948}"/>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13" name="Espace réservé du numéro de diapositive 12">
            <a:extLst>
              <a:ext uri="{FF2B5EF4-FFF2-40B4-BE49-F238E27FC236}">
                <a16:creationId xmlns:a16="http://schemas.microsoft.com/office/drawing/2014/main" id="{02B7B39C-7322-4067-9189-08739AED279F}"/>
              </a:ext>
            </a:extLst>
          </p:cNvPr>
          <p:cNvSpPr>
            <a:spLocks noGrp="1"/>
          </p:cNvSpPr>
          <p:nvPr>
            <p:ph type="sldNum" sz="quarter" idx="12"/>
          </p:nvPr>
        </p:nvSpPr>
        <p:spPr/>
        <p:txBody>
          <a:bodyPr/>
          <a:lstStyle/>
          <a:p>
            <a:pPr rtl="0"/>
            <a:fld id="{D57F1E4F-1CFF-5643-939E-217C01CDF565}" type="slidenum">
              <a:rPr lang="fr-FR" noProof="0" smtClean="0"/>
              <a:pPr rtl="0"/>
              <a:t>3</a:t>
            </a:fld>
            <a:endParaRPr lang="fr-FR" noProof="0"/>
          </a:p>
        </p:txBody>
      </p:sp>
    </p:spTree>
    <p:extLst>
      <p:ext uri="{BB962C8B-B14F-4D97-AF65-F5344CB8AC3E}">
        <p14:creationId xmlns:p14="http://schemas.microsoft.com/office/powerpoint/2010/main" val="335076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Quelques exemples</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68921"/>
            <a:ext cx="7266443" cy="3678303"/>
          </a:xfrm>
        </p:spPr>
        <p:txBody>
          <a:bodyPr>
            <a:normAutofit/>
          </a:bodyPr>
          <a:lstStyle/>
          <a:p>
            <a:pPr algn="just"/>
            <a:r>
              <a:rPr lang="fr-FR" b="1" i="0" dirty="0">
                <a:solidFill>
                  <a:srgbClr val="374151"/>
                </a:solidFill>
                <a:effectLst/>
              </a:rPr>
              <a:t>Entreprises de santé :</a:t>
            </a:r>
          </a:p>
          <a:p>
            <a:pPr lvl="1" algn="just"/>
            <a:r>
              <a:rPr lang="fr-FR" i="0" dirty="0">
                <a:solidFill>
                  <a:srgbClr val="374151"/>
                </a:solidFill>
                <a:effectLst/>
              </a:rPr>
              <a:t>Une entreprise de santé utilise des systèmes d'information opérationnels pour gérer les dossiers médicaux des patients et les rendez-vous, </a:t>
            </a:r>
          </a:p>
          <a:p>
            <a:pPr lvl="1" algn="just"/>
            <a:r>
              <a:rPr lang="fr-FR" i="0" dirty="0">
                <a:solidFill>
                  <a:srgbClr val="374151"/>
                </a:solidFill>
                <a:effectLst/>
              </a:rPr>
              <a:t>des systèmes d'information de gestion pour la gestion de la chaîne d'approvisionnement et la gestion des finances, et </a:t>
            </a:r>
          </a:p>
          <a:p>
            <a:pPr lvl="1" algn="just"/>
            <a:r>
              <a:rPr lang="fr-FR" i="0" dirty="0">
                <a:solidFill>
                  <a:srgbClr val="374151"/>
                </a:solidFill>
                <a:effectLst/>
              </a:rPr>
              <a:t>des systèmes d'information stratégiques pour l'analyse de données sur la santé de la population et la prise de décisions stratégiques.</a:t>
            </a:r>
            <a:endParaRPr lang="fr-FR" dirty="0"/>
          </a:p>
        </p:txBody>
      </p:sp>
      <p:sp>
        <p:nvSpPr>
          <p:cNvPr id="4" name="Espace réservé du pied de page 3">
            <a:extLst>
              <a:ext uri="{FF2B5EF4-FFF2-40B4-BE49-F238E27FC236}">
                <a16:creationId xmlns:a16="http://schemas.microsoft.com/office/drawing/2014/main" id="{8A297BCE-3AEA-48A1-925B-AB728F532707}"/>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BCBC790B-E9FC-4DD4-9D08-32E9CE95C5C0}"/>
              </a:ext>
            </a:extLst>
          </p:cNvPr>
          <p:cNvSpPr>
            <a:spLocks noGrp="1"/>
          </p:cNvSpPr>
          <p:nvPr>
            <p:ph type="sldNum" sz="quarter" idx="12"/>
          </p:nvPr>
        </p:nvSpPr>
        <p:spPr/>
        <p:txBody>
          <a:bodyPr/>
          <a:lstStyle/>
          <a:p>
            <a:pPr rtl="0"/>
            <a:fld id="{D57F1E4F-1CFF-5643-939E-217C01CDF565}" type="slidenum">
              <a:rPr lang="fr-FR" noProof="0" smtClean="0"/>
              <a:pPr rtl="0"/>
              <a:t>30</a:t>
            </a:fld>
            <a:endParaRPr lang="fr-FR" noProof="0"/>
          </a:p>
        </p:txBody>
      </p:sp>
      <p:pic>
        <p:nvPicPr>
          <p:cNvPr id="9218" name="Picture 2" descr="Créer une dynamique pour promouvoir la transformation numérique en santé">
            <a:extLst>
              <a:ext uri="{FF2B5EF4-FFF2-40B4-BE49-F238E27FC236}">
                <a16:creationId xmlns:a16="http://schemas.microsoft.com/office/drawing/2014/main" id="{3B42A48C-7E40-4CA5-B9E5-C07E5719F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1485" y="1972151"/>
            <a:ext cx="3613669" cy="203268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ransformation digitale : L'exemple de la médecine - Le Clan Digital">
            <a:extLst>
              <a:ext uri="{FF2B5EF4-FFF2-40B4-BE49-F238E27FC236}">
                <a16:creationId xmlns:a16="http://schemas.microsoft.com/office/drawing/2014/main" id="{61E946F0-CEA8-4218-A93E-702F8314C8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66" b="8457"/>
          <a:stretch/>
        </p:blipFill>
        <p:spPr bwMode="auto">
          <a:xfrm>
            <a:off x="8111485" y="4185346"/>
            <a:ext cx="3613669" cy="2032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52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Quelques exemples d’entreprise</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68921"/>
            <a:ext cx="7463213" cy="3678303"/>
          </a:xfrm>
        </p:spPr>
        <p:txBody>
          <a:bodyPr>
            <a:normAutofit fontScale="85000" lnSpcReduction="10000"/>
          </a:bodyPr>
          <a:lstStyle/>
          <a:p>
            <a:pPr algn="just"/>
            <a:r>
              <a:rPr lang="fr-FR" b="1" i="0" dirty="0">
                <a:solidFill>
                  <a:srgbClr val="374151"/>
                </a:solidFill>
                <a:effectLst/>
                <a:latin typeface="Söhne"/>
              </a:rPr>
              <a:t>Clinique Pasteur</a:t>
            </a:r>
            <a:r>
              <a:rPr lang="fr-FR" b="0" i="0" dirty="0">
                <a:solidFill>
                  <a:srgbClr val="374151"/>
                </a:solidFill>
                <a:effectLst/>
                <a:latin typeface="Söhne"/>
              </a:rPr>
              <a:t>: </a:t>
            </a:r>
          </a:p>
          <a:p>
            <a:pPr lvl="1" algn="just"/>
            <a:r>
              <a:rPr lang="fr-FR" dirty="0"/>
              <a:t>La Clinique Pasteur, créée en 1947, est l'un des plus grands établissements de santé privés en France, avec plus de 150 médecins et 1 000 employés. Elle offre une gamme complète de services médicaux, allant de la médecine générale à la chirurgie spécialisée. </a:t>
            </a:r>
          </a:p>
          <a:p>
            <a:pPr lvl="1" algn="just"/>
            <a:r>
              <a:rPr lang="fr-FR" dirty="0"/>
              <a:t>Elle utilise un système d'information opérationnel pour la gestion des rendez-vous, des dossiers médicaux, des comptes rendus de consultation et des résultats d'examens. Le système permet également de planifier les interventions chirurgicales et de gérer les stocks de médicaments et de matériel médical.</a:t>
            </a:r>
          </a:p>
          <a:p>
            <a:pPr lvl="1" algn="just"/>
            <a:r>
              <a:rPr lang="fr-FR" dirty="0"/>
              <a:t>La Clinique Pasteur utilise un système d'information stratégique pour analyser les données de santé de ses patients et identifier les tendances médicales. Ces données sont utilisées pour améliorer la qualité des soins et la satisfaction des patients. La clinique utilise également le système pour évaluer la performance de ses médecins et de son personnel.</a:t>
            </a:r>
          </a:p>
          <a:p>
            <a:pPr lvl="1" algn="just"/>
            <a:r>
              <a:rPr lang="fr-FR" dirty="0"/>
              <a:t>Elle utilise un système d'information de gestion pour gérer les finances et les ressources humaines. Le système permet de suivre les coûts des soins, les recettes et les dépenses de la clinique. Il permet également de gérer les plannings des employés, les congés, les évaluations et les formations.</a:t>
            </a:r>
          </a:p>
        </p:txBody>
      </p:sp>
      <p:sp>
        <p:nvSpPr>
          <p:cNvPr id="4" name="Espace réservé du pied de page 3">
            <a:extLst>
              <a:ext uri="{FF2B5EF4-FFF2-40B4-BE49-F238E27FC236}">
                <a16:creationId xmlns:a16="http://schemas.microsoft.com/office/drawing/2014/main" id="{ABFFA83E-27EA-4D87-9345-816731B0C67B}"/>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1CDB1470-4247-4AC7-904C-D403FD57D1CC}"/>
              </a:ext>
            </a:extLst>
          </p:cNvPr>
          <p:cNvSpPr>
            <a:spLocks noGrp="1"/>
          </p:cNvSpPr>
          <p:nvPr>
            <p:ph type="sldNum" sz="quarter" idx="12"/>
          </p:nvPr>
        </p:nvSpPr>
        <p:spPr/>
        <p:txBody>
          <a:bodyPr/>
          <a:lstStyle/>
          <a:p>
            <a:pPr rtl="0"/>
            <a:fld id="{D57F1E4F-1CFF-5643-939E-217C01CDF565}" type="slidenum">
              <a:rPr lang="fr-FR" noProof="0" smtClean="0"/>
              <a:pPr rtl="0"/>
              <a:t>31</a:t>
            </a:fld>
            <a:endParaRPr lang="fr-FR" noProof="0"/>
          </a:p>
        </p:txBody>
      </p:sp>
      <p:pic>
        <p:nvPicPr>
          <p:cNvPr id="10246" name="Picture 6" descr="Clinique PASTEUR - Bâtiment PASSERELLE - Toulouse - Climater, le  spécialiste du Génie Climatique et des Fluides">
            <a:extLst>
              <a:ext uri="{FF2B5EF4-FFF2-40B4-BE49-F238E27FC236}">
                <a16:creationId xmlns:a16="http://schemas.microsoft.com/office/drawing/2014/main" id="{D894943A-A0BA-4C5B-8A1A-529EECFC1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3128" y="2289232"/>
            <a:ext cx="3437680" cy="343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68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Quelques exemples</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68921"/>
            <a:ext cx="5773309" cy="3678303"/>
          </a:xfrm>
        </p:spPr>
        <p:txBody>
          <a:bodyPr>
            <a:normAutofit/>
          </a:bodyPr>
          <a:lstStyle/>
          <a:p>
            <a:pPr algn="just"/>
            <a:r>
              <a:rPr lang="fr-FR" b="1" i="0" dirty="0">
                <a:solidFill>
                  <a:srgbClr val="374151"/>
                </a:solidFill>
                <a:effectLst/>
              </a:rPr>
              <a:t>Entreprise de transport :</a:t>
            </a:r>
          </a:p>
          <a:p>
            <a:pPr lvl="1" algn="just"/>
            <a:r>
              <a:rPr lang="fr-FR" i="0" dirty="0">
                <a:solidFill>
                  <a:srgbClr val="374151"/>
                </a:solidFill>
                <a:effectLst/>
              </a:rPr>
              <a:t>Une entreprise de transport utilise des systèmes d'information opérationnels pour suivre les voyages, les vols et les réservations, </a:t>
            </a:r>
          </a:p>
          <a:p>
            <a:pPr lvl="1" algn="just"/>
            <a:r>
              <a:rPr lang="fr-FR" i="0" dirty="0">
                <a:solidFill>
                  <a:srgbClr val="374151"/>
                </a:solidFill>
                <a:effectLst/>
              </a:rPr>
              <a:t>des systèmes d'information de gestion pour la gestion des ressources humaines et la gestion de la chaîne d'approvisionnement, et </a:t>
            </a:r>
          </a:p>
          <a:p>
            <a:pPr lvl="1" algn="just"/>
            <a:r>
              <a:rPr lang="fr-FR" i="0" dirty="0">
                <a:solidFill>
                  <a:srgbClr val="374151"/>
                </a:solidFill>
                <a:effectLst/>
              </a:rPr>
              <a:t>des systèmes d'information stratégiques pour l'analyse de données sur les tendances de voyage et la prise de décisions stratégiques.</a:t>
            </a:r>
            <a:endParaRPr lang="fr-FR" dirty="0"/>
          </a:p>
        </p:txBody>
      </p:sp>
      <p:sp>
        <p:nvSpPr>
          <p:cNvPr id="4" name="Espace réservé du pied de page 3">
            <a:extLst>
              <a:ext uri="{FF2B5EF4-FFF2-40B4-BE49-F238E27FC236}">
                <a16:creationId xmlns:a16="http://schemas.microsoft.com/office/drawing/2014/main" id="{C080213E-5806-4B2C-B557-703A6AB608EE}"/>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3FF06DA7-60F4-4924-92C7-57E44303CD52}"/>
              </a:ext>
            </a:extLst>
          </p:cNvPr>
          <p:cNvSpPr>
            <a:spLocks noGrp="1"/>
          </p:cNvSpPr>
          <p:nvPr>
            <p:ph type="sldNum" sz="quarter" idx="12"/>
          </p:nvPr>
        </p:nvSpPr>
        <p:spPr/>
        <p:txBody>
          <a:bodyPr/>
          <a:lstStyle/>
          <a:p>
            <a:pPr rtl="0"/>
            <a:fld id="{D57F1E4F-1CFF-5643-939E-217C01CDF565}" type="slidenum">
              <a:rPr lang="fr-FR" noProof="0" smtClean="0"/>
              <a:pPr rtl="0"/>
              <a:t>32</a:t>
            </a:fld>
            <a:endParaRPr lang="fr-FR" noProof="0"/>
          </a:p>
        </p:txBody>
      </p:sp>
      <p:pic>
        <p:nvPicPr>
          <p:cNvPr id="11266" name="Picture 2" descr="Créer une entreprise de transport de marchandises">
            <a:extLst>
              <a:ext uri="{FF2B5EF4-FFF2-40B4-BE49-F238E27FC236}">
                <a16:creationId xmlns:a16="http://schemas.microsoft.com/office/drawing/2014/main" id="{C0BFAE94-9624-48F4-B5FE-B741CF48D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542" y="2780991"/>
            <a:ext cx="4856519" cy="2454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79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Quelques exemples d’entreprise</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68921"/>
            <a:ext cx="7463213" cy="3678303"/>
          </a:xfrm>
        </p:spPr>
        <p:txBody>
          <a:bodyPr>
            <a:normAutofit lnSpcReduction="10000"/>
          </a:bodyPr>
          <a:lstStyle/>
          <a:p>
            <a:pPr algn="just"/>
            <a:r>
              <a:rPr lang="fr-FR" b="1" i="0" dirty="0">
                <a:solidFill>
                  <a:srgbClr val="374151"/>
                </a:solidFill>
                <a:effectLst/>
                <a:latin typeface="Söhne"/>
              </a:rPr>
              <a:t>United Airlines </a:t>
            </a:r>
            <a:r>
              <a:rPr lang="fr-FR" b="0" i="0" dirty="0">
                <a:solidFill>
                  <a:srgbClr val="374151"/>
                </a:solidFill>
                <a:effectLst/>
                <a:latin typeface="Söhne"/>
              </a:rPr>
              <a:t>: </a:t>
            </a:r>
          </a:p>
          <a:p>
            <a:pPr lvl="1" algn="just"/>
            <a:r>
              <a:rPr lang="fr-FR" dirty="0"/>
              <a:t>Une compagnie aérienne américaine qui transporte des millions de passagers chaque année vers des destinations dans le monde entier. </a:t>
            </a:r>
          </a:p>
          <a:p>
            <a:pPr lvl="1" algn="just"/>
            <a:r>
              <a:rPr lang="fr-FR" dirty="0"/>
              <a:t>United Airlines utilise des systèmes d'information opérationnels pour gérer les réservations, la facturation, le contrôle des billets et la planification des vols. Ces systèmes permettent à United Airlines de gérer efficacement les opérations en temps réel et d'optimiser les opérations de maintenance. </a:t>
            </a:r>
          </a:p>
          <a:p>
            <a:pPr lvl="1" algn="just"/>
            <a:r>
              <a:rPr lang="fr-FR" dirty="0"/>
              <a:t>United Airlines utilise également des systèmes d'information stratégiques pour surveiller les tendances du marché, évaluer la performance opérationnelle et planifier la croissance future de l'entreprise. </a:t>
            </a:r>
          </a:p>
          <a:p>
            <a:pPr lvl="1" algn="just"/>
            <a:r>
              <a:rPr lang="fr-FR" dirty="0"/>
              <a:t>Enfin, United Airlines utilise des systèmes d'information de gestion pour gérer les ressources humaines, la planification financière et la performance opérationnelle de l'entreprise.</a:t>
            </a:r>
          </a:p>
        </p:txBody>
      </p:sp>
      <p:pic>
        <p:nvPicPr>
          <p:cNvPr id="6148" name="Picture 4" descr="United Airlines says summer's blistering pace is continuing: Travel Weekly">
            <a:extLst>
              <a:ext uri="{FF2B5EF4-FFF2-40B4-BE49-F238E27FC236}">
                <a16:creationId xmlns:a16="http://schemas.microsoft.com/office/drawing/2014/main" id="{6AEBD5DA-3214-4D05-922E-A3F9FE79F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8969" y="2168921"/>
            <a:ext cx="3401839" cy="191898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United Airlines. Dispute incroyable entre 2 passagers israéliens et le  personnel de cabine. – IsraelValley">
            <a:extLst>
              <a:ext uri="{FF2B5EF4-FFF2-40B4-BE49-F238E27FC236}">
                <a16:creationId xmlns:a16="http://schemas.microsoft.com/office/drawing/2014/main" id="{32A75B37-86E5-4F67-825D-7809D973F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8968" y="4242310"/>
            <a:ext cx="3401839" cy="1913534"/>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6CED4A12-4F20-4EA6-85FD-00663C726FBD}"/>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E665405D-7D28-42A4-B168-01B2DB45081C}"/>
              </a:ext>
            </a:extLst>
          </p:cNvPr>
          <p:cNvSpPr>
            <a:spLocks noGrp="1"/>
          </p:cNvSpPr>
          <p:nvPr>
            <p:ph type="sldNum" sz="quarter" idx="12"/>
          </p:nvPr>
        </p:nvSpPr>
        <p:spPr/>
        <p:txBody>
          <a:bodyPr/>
          <a:lstStyle/>
          <a:p>
            <a:pPr rtl="0"/>
            <a:fld id="{D57F1E4F-1CFF-5643-939E-217C01CDF565}" type="slidenum">
              <a:rPr lang="fr-FR" noProof="0" smtClean="0"/>
              <a:pPr rtl="0"/>
              <a:t>33</a:t>
            </a:fld>
            <a:endParaRPr lang="fr-FR" noProof="0"/>
          </a:p>
        </p:txBody>
      </p:sp>
    </p:spTree>
    <p:extLst>
      <p:ext uri="{BB962C8B-B14F-4D97-AF65-F5344CB8AC3E}">
        <p14:creationId xmlns:p14="http://schemas.microsoft.com/office/powerpoint/2010/main" val="11417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Quelques exemples</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68921"/>
            <a:ext cx="7463213" cy="3678303"/>
          </a:xfrm>
        </p:spPr>
        <p:txBody>
          <a:bodyPr>
            <a:normAutofit/>
          </a:bodyPr>
          <a:lstStyle/>
          <a:p>
            <a:pPr algn="just"/>
            <a:r>
              <a:rPr lang="fr-FR" b="1" i="0" dirty="0">
                <a:solidFill>
                  <a:srgbClr val="374151"/>
                </a:solidFill>
                <a:effectLst/>
              </a:rPr>
              <a:t>Entreprise de services financiers :</a:t>
            </a:r>
            <a:endParaRPr lang="fr-FR" b="0" i="0" dirty="0">
              <a:solidFill>
                <a:srgbClr val="374151"/>
              </a:solidFill>
              <a:effectLst/>
            </a:endParaRPr>
          </a:p>
          <a:p>
            <a:pPr lvl="1" algn="just"/>
            <a:r>
              <a:rPr lang="fr-FR" dirty="0"/>
              <a:t>Une entreprise de services financiers utilise des systèmes d'information opérationnels pour traiter les transactions financières de ses clients. </a:t>
            </a:r>
          </a:p>
          <a:p>
            <a:pPr lvl="1" algn="just"/>
            <a:r>
              <a:rPr lang="fr-FR" dirty="0"/>
              <a:t>Les systèmes d'information de gestion sont utilisés pour la gestion des ressources humaines et la gestion de la relation client, et </a:t>
            </a:r>
          </a:p>
          <a:p>
            <a:pPr lvl="1" algn="just"/>
            <a:r>
              <a:rPr lang="fr-FR" dirty="0"/>
              <a:t>les systèmes d'information stratégiques sont utilisés pour l'analyse de données et la prise de décisions stratégiques.</a:t>
            </a:r>
          </a:p>
        </p:txBody>
      </p:sp>
      <p:sp>
        <p:nvSpPr>
          <p:cNvPr id="5" name="Espace réservé du pied de page 4">
            <a:extLst>
              <a:ext uri="{FF2B5EF4-FFF2-40B4-BE49-F238E27FC236}">
                <a16:creationId xmlns:a16="http://schemas.microsoft.com/office/drawing/2014/main" id="{BA28AD35-C94F-41C3-9B6E-1E8B46A6008C}"/>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6" name="Espace réservé du numéro de diapositive 5">
            <a:extLst>
              <a:ext uri="{FF2B5EF4-FFF2-40B4-BE49-F238E27FC236}">
                <a16:creationId xmlns:a16="http://schemas.microsoft.com/office/drawing/2014/main" id="{47746F2A-A006-41C0-94B9-97D413EB7D40}"/>
              </a:ext>
            </a:extLst>
          </p:cNvPr>
          <p:cNvSpPr>
            <a:spLocks noGrp="1"/>
          </p:cNvSpPr>
          <p:nvPr>
            <p:ph type="sldNum" sz="quarter" idx="12"/>
          </p:nvPr>
        </p:nvSpPr>
        <p:spPr/>
        <p:txBody>
          <a:bodyPr/>
          <a:lstStyle/>
          <a:p>
            <a:pPr rtl="0"/>
            <a:fld id="{D57F1E4F-1CFF-5643-939E-217C01CDF565}" type="slidenum">
              <a:rPr lang="fr-FR" noProof="0" smtClean="0"/>
              <a:pPr rtl="0"/>
              <a:t>34</a:t>
            </a:fld>
            <a:endParaRPr lang="fr-FR" noProof="0"/>
          </a:p>
        </p:txBody>
      </p:sp>
      <p:pic>
        <p:nvPicPr>
          <p:cNvPr id="4098" name="Picture 2" descr="Tout ce qu'il faut savoir sur la finance : définition, domaine…">
            <a:extLst>
              <a:ext uri="{FF2B5EF4-FFF2-40B4-BE49-F238E27FC236}">
                <a16:creationId xmlns:a16="http://schemas.microsoft.com/office/drawing/2014/main" id="{A413EEB3-3585-4297-A7C6-B4EA5E9E7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0179" y="4420701"/>
            <a:ext cx="3045411" cy="11883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es métiers de la finance | Tanitjobs.com">
            <a:extLst>
              <a:ext uri="{FF2B5EF4-FFF2-40B4-BE49-F238E27FC236}">
                <a16:creationId xmlns:a16="http://schemas.microsoft.com/office/drawing/2014/main" id="{4A11A070-29AF-4802-AB31-F754BC853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115" y="2821601"/>
            <a:ext cx="3038475"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20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Quelques exemples</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68921"/>
            <a:ext cx="7463213" cy="3678303"/>
          </a:xfrm>
        </p:spPr>
        <p:txBody>
          <a:bodyPr>
            <a:normAutofit fontScale="92500"/>
          </a:bodyPr>
          <a:lstStyle/>
          <a:p>
            <a:pPr algn="just"/>
            <a:r>
              <a:rPr lang="fr-FR" b="1" i="0" dirty="0">
                <a:solidFill>
                  <a:srgbClr val="374151"/>
                </a:solidFill>
                <a:effectLst/>
                <a:latin typeface="Söhne"/>
              </a:rPr>
              <a:t>Société Générale : </a:t>
            </a:r>
          </a:p>
          <a:p>
            <a:pPr lvl="1" algn="just"/>
            <a:r>
              <a:rPr lang="fr-FR" dirty="0"/>
              <a:t>Un des plus grands groupes bancaires français. Elle est présente dans plus de 60 pays et offre une large gamme de services financiers, notamment des produits de banque de détail, de banque d'investissement et de gestion de patrimoine.</a:t>
            </a:r>
          </a:p>
          <a:p>
            <a:pPr lvl="1" algn="just"/>
            <a:r>
              <a:rPr lang="fr-FR" dirty="0"/>
              <a:t>La banque utilise des systèmes d'information opérationnels pour gérer les opérations bancaires quotidiennes telles que les transactions de dépôt et de retrait, les paiements et les transferts d'argent. </a:t>
            </a:r>
          </a:p>
          <a:p>
            <a:pPr lvl="1" algn="just"/>
            <a:r>
              <a:rPr lang="fr-FR" dirty="0"/>
              <a:t>Elle utilise également des systèmes d'information stratégiques pour collecter et analyser des données sur le marché et la concurrence afin de prendre des décisions d'investissement éclairées. </a:t>
            </a:r>
          </a:p>
          <a:p>
            <a:pPr lvl="1" algn="just"/>
            <a:r>
              <a:rPr lang="fr-FR" dirty="0"/>
              <a:t>Enfin, elle utilise des systèmes d'information de gestion pour suivre les performances des différents secteurs d'activité de la banque et prendre des décisions de gestion éclairées, par exemple en matière de budgétisation et de planification des ressources.</a:t>
            </a:r>
          </a:p>
        </p:txBody>
      </p:sp>
      <p:sp>
        <p:nvSpPr>
          <p:cNvPr id="4" name="Espace réservé du pied de page 3">
            <a:extLst>
              <a:ext uri="{FF2B5EF4-FFF2-40B4-BE49-F238E27FC236}">
                <a16:creationId xmlns:a16="http://schemas.microsoft.com/office/drawing/2014/main" id="{A006EE16-B5A6-40F7-AC0D-0077AD6630AF}"/>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CA6EE5A4-1905-413E-87EF-717FF090DA3C}"/>
              </a:ext>
            </a:extLst>
          </p:cNvPr>
          <p:cNvSpPr>
            <a:spLocks noGrp="1"/>
          </p:cNvSpPr>
          <p:nvPr>
            <p:ph type="sldNum" sz="quarter" idx="12"/>
          </p:nvPr>
        </p:nvSpPr>
        <p:spPr/>
        <p:txBody>
          <a:bodyPr/>
          <a:lstStyle/>
          <a:p>
            <a:pPr rtl="0"/>
            <a:fld id="{D57F1E4F-1CFF-5643-939E-217C01CDF565}" type="slidenum">
              <a:rPr lang="fr-FR" noProof="0" smtClean="0"/>
              <a:pPr rtl="0"/>
              <a:t>35</a:t>
            </a:fld>
            <a:endParaRPr lang="fr-FR" noProof="0"/>
          </a:p>
        </p:txBody>
      </p:sp>
      <p:pic>
        <p:nvPicPr>
          <p:cNvPr id="3074" name="Picture 2" descr="Banques : La Société Générale chiffre le coût du «risque Russie»">
            <a:extLst>
              <a:ext uri="{FF2B5EF4-FFF2-40B4-BE49-F238E27FC236}">
                <a16:creationId xmlns:a16="http://schemas.microsoft.com/office/drawing/2014/main" id="{52D63799-72A4-4B61-8AE3-84C485D934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80" r="16823"/>
          <a:stretch/>
        </p:blipFill>
        <p:spPr bwMode="auto">
          <a:xfrm>
            <a:off x="8124497" y="1978872"/>
            <a:ext cx="3605048" cy="38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07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Quelques exemples</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68921"/>
            <a:ext cx="7463213" cy="3678303"/>
          </a:xfrm>
        </p:spPr>
        <p:txBody>
          <a:bodyPr>
            <a:normAutofit/>
          </a:bodyPr>
          <a:lstStyle/>
          <a:p>
            <a:pPr algn="just"/>
            <a:r>
              <a:rPr lang="fr-FR" b="1" i="0" dirty="0">
                <a:solidFill>
                  <a:srgbClr val="374151"/>
                </a:solidFill>
                <a:effectLst/>
              </a:rPr>
              <a:t>Entreprise d’hôtellerie :</a:t>
            </a:r>
            <a:endParaRPr lang="fr-FR" b="0" i="0" dirty="0">
              <a:solidFill>
                <a:srgbClr val="374151"/>
              </a:solidFill>
              <a:effectLst/>
            </a:endParaRPr>
          </a:p>
          <a:p>
            <a:pPr lvl="1" algn="just"/>
            <a:r>
              <a:rPr lang="fr-FR" dirty="0"/>
              <a:t>Une entreprise d’hôtellerie utilise des systèmes d'information opérationnels pour gérer les réservations, la facturation et le suivi des clients, </a:t>
            </a:r>
          </a:p>
          <a:p>
            <a:pPr lvl="1" algn="just"/>
            <a:r>
              <a:rPr lang="fr-FR" dirty="0"/>
              <a:t>des systèmes d'information de gestion pour surveiller les performances financières de l'entreprise et </a:t>
            </a:r>
          </a:p>
          <a:p>
            <a:pPr lvl="1" algn="just"/>
            <a:r>
              <a:rPr lang="fr-FR" dirty="0"/>
              <a:t>des systèmes d'information stratégiques pour suivre les tendances du marché et développer de nouveaux produits et services.</a:t>
            </a:r>
          </a:p>
        </p:txBody>
      </p:sp>
      <p:sp>
        <p:nvSpPr>
          <p:cNvPr id="5" name="Espace réservé du pied de page 4">
            <a:extLst>
              <a:ext uri="{FF2B5EF4-FFF2-40B4-BE49-F238E27FC236}">
                <a16:creationId xmlns:a16="http://schemas.microsoft.com/office/drawing/2014/main" id="{BA28AD35-C94F-41C3-9B6E-1E8B46A6008C}"/>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6" name="Espace réservé du numéro de diapositive 5">
            <a:extLst>
              <a:ext uri="{FF2B5EF4-FFF2-40B4-BE49-F238E27FC236}">
                <a16:creationId xmlns:a16="http://schemas.microsoft.com/office/drawing/2014/main" id="{47746F2A-A006-41C0-94B9-97D413EB7D40}"/>
              </a:ext>
            </a:extLst>
          </p:cNvPr>
          <p:cNvSpPr>
            <a:spLocks noGrp="1"/>
          </p:cNvSpPr>
          <p:nvPr>
            <p:ph type="sldNum" sz="quarter" idx="12"/>
          </p:nvPr>
        </p:nvSpPr>
        <p:spPr/>
        <p:txBody>
          <a:bodyPr/>
          <a:lstStyle/>
          <a:p>
            <a:pPr rtl="0"/>
            <a:fld id="{D57F1E4F-1CFF-5643-939E-217C01CDF565}" type="slidenum">
              <a:rPr lang="fr-FR" noProof="0" smtClean="0"/>
              <a:pPr rtl="0"/>
              <a:t>36</a:t>
            </a:fld>
            <a:endParaRPr lang="fr-FR" noProof="0"/>
          </a:p>
        </p:txBody>
      </p:sp>
      <p:pic>
        <p:nvPicPr>
          <p:cNvPr id="4098" name="Picture 2" descr="Tout ce qu'il faut savoir sur la finance : définition, domaine…">
            <a:extLst>
              <a:ext uri="{FF2B5EF4-FFF2-40B4-BE49-F238E27FC236}">
                <a16:creationId xmlns:a16="http://schemas.microsoft.com/office/drawing/2014/main" id="{A413EEB3-3585-4297-A7C6-B4EA5E9E7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0179" y="4420701"/>
            <a:ext cx="3045411" cy="11883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es métiers de la finance | Tanitjobs.com">
            <a:extLst>
              <a:ext uri="{FF2B5EF4-FFF2-40B4-BE49-F238E27FC236}">
                <a16:creationId xmlns:a16="http://schemas.microsoft.com/office/drawing/2014/main" id="{4A11A070-29AF-4802-AB31-F754BC853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115" y="2821601"/>
            <a:ext cx="3038475"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2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Quelques exemples</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68921"/>
            <a:ext cx="7463213" cy="3678303"/>
          </a:xfrm>
        </p:spPr>
        <p:txBody>
          <a:bodyPr>
            <a:normAutofit fontScale="85000" lnSpcReduction="20000"/>
          </a:bodyPr>
          <a:lstStyle/>
          <a:p>
            <a:pPr algn="just"/>
            <a:r>
              <a:rPr lang="fr-FR" b="1" i="0" dirty="0">
                <a:solidFill>
                  <a:srgbClr val="374151"/>
                </a:solidFill>
                <a:effectLst/>
                <a:latin typeface="Söhne"/>
              </a:rPr>
              <a:t>Accor</a:t>
            </a:r>
            <a:r>
              <a:rPr lang="fr-FR" b="0" i="0" dirty="0">
                <a:solidFill>
                  <a:srgbClr val="374151"/>
                </a:solidFill>
                <a:effectLst/>
                <a:latin typeface="Söhne"/>
              </a:rPr>
              <a:t>: </a:t>
            </a:r>
          </a:p>
          <a:p>
            <a:pPr lvl="1" algn="just"/>
            <a:r>
              <a:rPr lang="fr-FR" dirty="0"/>
              <a:t>Une entreprise française qui opère dans le secteur de l'hôtellerie. Le groupe possède et gère des hôtels de différentes marques telles que Sofitel, Pullman, Novotel, Mercure, Ibis, et plus encore. Pour gérer efficacement son activité hôtelière, Accor utilise des systèmes d'information opérationnels, stratégiques et de gestion.</a:t>
            </a:r>
          </a:p>
          <a:p>
            <a:pPr lvl="1" algn="just"/>
            <a:r>
              <a:rPr lang="fr-FR" dirty="0"/>
              <a:t>Au niveau opérationnel, Accor utilise des systèmes de réservation pour permettre à ses clients de réserver des chambres d'hôtel en ligne. Les systèmes de gestion de la relation client (CRM) permettent également à Accor de mieux comprendre les préférences de ses clients et d'adapter ses offres en conséquence.</a:t>
            </a:r>
          </a:p>
          <a:p>
            <a:pPr lvl="1" algn="just"/>
            <a:r>
              <a:rPr lang="fr-FR" dirty="0"/>
              <a:t>Au niveau stratégique, Accor utilise des outils de veille stratégique pour suivre les tendances de l'industrie hôtelière et pour surveiller les activités de ses concurrents. Cela permet à l'entreprise de prendre des décisions stratégiques informées pour rester compétitive.</a:t>
            </a:r>
          </a:p>
          <a:p>
            <a:pPr lvl="1" algn="just"/>
            <a:r>
              <a:rPr lang="fr-FR" dirty="0"/>
              <a:t>Enfin, au niveau de la gestion, Accor utilise des systèmes de gestion de la chaîne d'approvisionnement pour gérer l'approvisionnement en matières premières et en fournitures nécessaires à l'exploitation de ses hôtels. De plus, des systèmes de gestion financière permettent de suivre et d'analyser les données financières, telles que les ventes, les coûts et les bénéfices0</a:t>
            </a:r>
          </a:p>
          <a:p>
            <a:pPr lvl="1" algn="just"/>
            <a:endParaRPr lang="fr-FR" dirty="0"/>
          </a:p>
          <a:p>
            <a:pPr lvl="1" algn="just"/>
            <a:endParaRPr lang="fr-FR" dirty="0"/>
          </a:p>
        </p:txBody>
      </p:sp>
      <p:sp>
        <p:nvSpPr>
          <p:cNvPr id="5" name="Espace réservé du pied de page 4">
            <a:extLst>
              <a:ext uri="{FF2B5EF4-FFF2-40B4-BE49-F238E27FC236}">
                <a16:creationId xmlns:a16="http://schemas.microsoft.com/office/drawing/2014/main" id="{A26D2AC5-82CD-48CB-A973-1CE31D9E871E}"/>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6" name="Espace réservé du numéro de diapositive 5">
            <a:extLst>
              <a:ext uri="{FF2B5EF4-FFF2-40B4-BE49-F238E27FC236}">
                <a16:creationId xmlns:a16="http://schemas.microsoft.com/office/drawing/2014/main" id="{9AE5210C-EC4E-4C6F-B1E9-03C54585E1AB}"/>
              </a:ext>
            </a:extLst>
          </p:cNvPr>
          <p:cNvSpPr>
            <a:spLocks noGrp="1"/>
          </p:cNvSpPr>
          <p:nvPr>
            <p:ph type="sldNum" sz="quarter" idx="12"/>
          </p:nvPr>
        </p:nvSpPr>
        <p:spPr/>
        <p:txBody>
          <a:bodyPr/>
          <a:lstStyle/>
          <a:p>
            <a:pPr rtl="0"/>
            <a:fld id="{D57F1E4F-1CFF-5643-939E-217C01CDF565}" type="slidenum">
              <a:rPr lang="fr-FR" noProof="0" smtClean="0"/>
              <a:pPr rtl="0"/>
              <a:t>37</a:t>
            </a:fld>
            <a:endParaRPr lang="fr-FR" noProof="0"/>
          </a:p>
        </p:txBody>
      </p:sp>
      <p:pic>
        <p:nvPicPr>
          <p:cNvPr id="5127" name="Picture 7" descr="Accorhotels , Qatar Investment Authority and Kingdom Holding Company  Establish the Principles for Their Long Term Shareholder Partnership">
            <a:extLst>
              <a:ext uri="{FF2B5EF4-FFF2-40B4-BE49-F238E27FC236}">
                <a16:creationId xmlns:a16="http://schemas.microsoft.com/office/drawing/2014/main" id="{442866B0-2D48-4F7F-B987-980FFE255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6414" y="4021953"/>
            <a:ext cx="3454391" cy="1943095"/>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Accor récupère 240 millions d'euros de la vente d'une partie de ses actions  du chinois Huazhu | Hospitality ON">
            <a:extLst>
              <a:ext uri="{FF2B5EF4-FFF2-40B4-BE49-F238E27FC236}">
                <a16:creationId xmlns:a16="http://schemas.microsoft.com/office/drawing/2014/main" id="{300B6551-2D38-4DA7-AD1E-47985F72E6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7" b="13117"/>
          <a:stretch/>
        </p:blipFill>
        <p:spPr bwMode="auto">
          <a:xfrm>
            <a:off x="8156414" y="1973270"/>
            <a:ext cx="3454391" cy="194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67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Conclusion</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p:txBody>
          <a:bodyPr>
            <a:normAutofit/>
          </a:bodyPr>
          <a:lstStyle/>
          <a:p>
            <a:pPr algn="just"/>
            <a:r>
              <a:rPr lang="fr-FR" dirty="0"/>
              <a:t>En conclusion, nous avons vu dans cette présentation les différents types de systèmes d'information qui existent dans les entreprises : les systèmes d'information opérationnels, les systèmes d'information stratégiques et les systèmes d'information de gestion.</a:t>
            </a:r>
          </a:p>
          <a:p>
            <a:pPr algn="just"/>
            <a:r>
              <a:rPr lang="fr-FR" dirty="0"/>
              <a:t>Les systèmes d'information opérationnels ont pour objectif de soutenir les opérations quotidiennes de l'entreprise en automatisant les processus métier, tandis que les systèmes d'information stratégiques sont utilisés pour aider à la prise de décision en fournissant des informations clés sur l'environnement de l'entreprise. </a:t>
            </a:r>
          </a:p>
          <a:p>
            <a:pPr algn="just"/>
            <a:r>
              <a:rPr lang="fr-FR" dirty="0"/>
              <a:t>Enfin, les systèmes d'information de gestion sont utilisés pour surveiller et contrôler les performances de l'entreprise.</a:t>
            </a:r>
          </a:p>
        </p:txBody>
      </p:sp>
      <p:sp>
        <p:nvSpPr>
          <p:cNvPr id="6" name="Espace réservé du pied de page 5">
            <a:extLst>
              <a:ext uri="{FF2B5EF4-FFF2-40B4-BE49-F238E27FC236}">
                <a16:creationId xmlns:a16="http://schemas.microsoft.com/office/drawing/2014/main" id="{45DFE79D-9D3A-4EEB-A896-6C33CB9D288E}"/>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7" name="Espace réservé du numéro de diapositive 6">
            <a:extLst>
              <a:ext uri="{FF2B5EF4-FFF2-40B4-BE49-F238E27FC236}">
                <a16:creationId xmlns:a16="http://schemas.microsoft.com/office/drawing/2014/main" id="{A8EBF8DD-5D35-4E73-914C-2F74C97BD447}"/>
              </a:ext>
            </a:extLst>
          </p:cNvPr>
          <p:cNvSpPr>
            <a:spLocks noGrp="1"/>
          </p:cNvSpPr>
          <p:nvPr>
            <p:ph type="sldNum" sz="quarter" idx="12"/>
          </p:nvPr>
        </p:nvSpPr>
        <p:spPr/>
        <p:txBody>
          <a:bodyPr/>
          <a:lstStyle/>
          <a:p>
            <a:pPr rtl="0"/>
            <a:fld id="{D57F1E4F-1CFF-5643-939E-217C01CDF565}" type="slidenum">
              <a:rPr lang="fr-FR" noProof="0" smtClean="0"/>
              <a:pPr rtl="0"/>
              <a:t>38</a:t>
            </a:fld>
            <a:endParaRPr lang="fr-FR" noProof="0"/>
          </a:p>
        </p:txBody>
      </p:sp>
    </p:spTree>
    <p:extLst>
      <p:ext uri="{BB962C8B-B14F-4D97-AF65-F5344CB8AC3E}">
        <p14:creationId xmlns:p14="http://schemas.microsoft.com/office/powerpoint/2010/main" val="47032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Conclusion</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p:txBody>
          <a:bodyPr>
            <a:normAutofit/>
          </a:bodyPr>
          <a:lstStyle/>
          <a:p>
            <a:pPr algn="just"/>
            <a:r>
              <a:rPr lang="fr-FR" dirty="0"/>
              <a:t>Il est important de souligner que ces trois types de systèmes d'information sont complémentaires et qu'ils doivent travailler ensemble pour fournir une vue complète de l'entreprise. Les données collectées par les systèmes d'information opérationnels peuvent être utilisées par les systèmes d'information de gestion pour surveiller les performances de l'entreprise, tandis que les données collectées par les systèmes d'information stratégiques peuvent aider à la prise de décision.</a:t>
            </a:r>
          </a:p>
        </p:txBody>
      </p:sp>
      <p:sp>
        <p:nvSpPr>
          <p:cNvPr id="4" name="Espace réservé du pied de page 3">
            <a:extLst>
              <a:ext uri="{FF2B5EF4-FFF2-40B4-BE49-F238E27FC236}">
                <a16:creationId xmlns:a16="http://schemas.microsoft.com/office/drawing/2014/main" id="{64FF112F-3E92-478A-9E8F-5B43FDC33611}"/>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FB310321-C74E-456C-9225-EEFDCB3612C0}"/>
              </a:ext>
            </a:extLst>
          </p:cNvPr>
          <p:cNvSpPr>
            <a:spLocks noGrp="1"/>
          </p:cNvSpPr>
          <p:nvPr>
            <p:ph type="sldNum" sz="quarter" idx="12"/>
          </p:nvPr>
        </p:nvSpPr>
        <p:spPr/>
        <p:txBody>
          <a:bodyPr/>
          <a:lstStyle/>
          <a:p>
            <a:pPr rtl="0"/>
            <a:fld id="{D57F1E4F-1CFF-5643-939E-217C01CDF565}" type="slidenum">
              <a:rPr lang="fr-FR" noProof="0" smtClean="0"/>
              <a:pPr rtl="0"/>
              <a:t>39</a:t>
            </a:fld>
            <a:endParaRPr lang="fr-FR" noProof="0"/>
          </a:p>
        </p:txBody>
      </p:sp>
    </p:spTree>
    <p:extLst>
      <p:ext uri="{BB962C8B-B14F-4D97-AF65-F5344CB8AC3E}">
        <p14:creationId xmlns:p14="http://schemas.microsoft.com/office/powerpoint/2010/main" val="257763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577B1-DF09-4224-998D-F36B089C8688}"/>
              </a:ext>
            </a:extLst>
          </p:cNvPr>
          <p:cNvSpPr>
            <a:spLocks noGrp="1"/>
          </p:cNvSpPr>
          <p:nvPr>
            <p:ph type="title"/>
          </p:nvPr>
        </p:nvSpPr>
        <p:spPr/>
        <p:txBody>
          <a:bodyPr/>
          <a:lstStyle/>
          <a:p>
            <a:r>
              <a:rPr lang="fr-FR" dirty="0"/>
              <a:t>Introduction</a:t>
            </a:r>
          </a:p>
        </p:txBody>
      </p:sp>
      <p:sp>
        <p:nvSpPr>
          <p:cNvPr id="3" name="Espace réservé du contenu 2">
            <a:extLst>
              <a:ext uri="{FF2B5EF4-FFF2-40B4-BE49-F238E27FC236}">
                <a16:creationId xmlns:a16="http://schemas.microsoft.com/office/drawing/2014/main" id="{426223A8-79B5-4778-BADB-F769606CD160}"/>
              </a:ext>
            </a:extLst>
          </p:cNvPr>
          <p:cNvSpPr>
            <a:spLocks noGrp="1"/>
          </p:cNvSpPr>
          <p:nvPr>
            <p:ph idx="1"/>
          </p:nvPr>
        </p:nvSpPr>
        <p:spPr>
          <a:xfrm>
            <a:off x="581193" y="2180496"/>
            <a:ext cx="8311796" cy="3678303"/>
          </a:xfrm>
        </p:spPr>
        <p:txBody>
          <a:bodyPr>
            <a:normAutofit/>
          </a:bodyPr>
          <a:lstStyle/>
          <a:p>
            <a:pPr algn="just"/>
            <a:r>
              <a:rPr lang="fr-FR" sz="2400" dirty="0"/>
              <a:t>Objectifs du chapitre :</a:t>
            </a:r>
          </a:p>
          <a:p>
            <a:pPr marL="781200" lvl="1" indent="-457200" algn="just">
              <a:buFont typeface="+mj-lt"/>
              <a:buAutoNum type="arabicPeriod"/>
            </a:pPr>
            <a:r>
              <a:rPr lang="fr-FR" sz="2000" b="0" i="0" dirty="0">
                <a:solidFill>
                  <a:srgbClr val="374151"/>
                </a:solidFill>
                <a:effectLst/>
                <a:latin typeface="Söhne"/>
              </a:rPr>
              <a:t>Présenter les différents types de systèmes d'information, </a:t>
            </a:r>
          </a:p>
          <a:p>
            <a:pPr lvl="2" algn="just"/>
            <a:r>
              <a:rPr lang="fr-FR" sz="1800" b="0" i="0" dirty="0">
                <a:solidFill>
                  <a:srgbClr val="374151"/>
                </a:solidFill>
                <a:effectLst/>
                <a:latin typeface="Söhne"/>
              </a:rPr>
              <a:t>leurs caractéristiques et leurs fonctions, </a:t>
            </a:r>
          </a:p>
          <a:p>
            <a:pPr lvl="2" algn="just"/>
            <a:r>
              <a:rPr lang="fr-FR" sz="1800" b="0" i="0" dirty="0">
                <a:solidFill>
                  <a:srgbClr val="374151"/>
                </a:solidFill>
                <a:effectLst/>
                <a:latin typeface="Söhne"/>
              </a:rPr>
              <a:t>ainsi que leurs avantages et limites. </a:t>
            </a:r>
          </a:p>
          <a:p>
            <a:pPr marL="781200" lvl="1" indent="-457200" algn="just">
              <a:buFont typeface="+mj-lt"/>
              <a:buAutoNum type="arabicPeriod"/>
            </a:pPr>
            <a:r>
              <a:rPr lang="fr-FR" sz="2000" b="0" i="0" dirty="0">
                <a:solidFill>
                  <a:srgbClr val="374151"/>
                </a:solidFill>
                <a:effectLst/>
                <a:latin typeface="Söhne"/>
              </a:rPr>
              <a:t>Comprendre les différents types de systèmes d'information, notamment dans le cadre de la gestion des entreprises.</a:t>
            </a:r>
            <a:endParaRPr lang="fr-FR" sz="2000" dirty="0"/>
          </a:p>
        </p:txBody>
      </p:sp>
      <p:pic>
        <p:nvPicPr>
          <p:cNvPr id="5" name="Image 4">
            <a:extLst>
              <a:ext uri="{FF2B5EF4-FFF2-40B4-BE49-F238E27FC236}">
                <a16:creationId xmlns:a16="http://schemas.microsoft.com/office/drawing/2014/main" id="{1315BD30-A737-4201-9B24-058EF1C094DB}"/>
              </a:ext>
            </a:extLst>
          </p:cNvPr>
          <p:cNvPicPr>
            <a:picLocks noChangeAspect="1"/>
          </p:cNvPicPr>
          <p:nvPr/>
        </p:nvPicPr>
        <p:blipFill rotWithShape="1">
          <a:blip r:embed="rId2"/>
          <a:srcRect r="57941"/>
          <a:stretch/>
        </p:blipFill>
        <p:spPr>
          <a:xfrm flipH="1">
            <a:off x="9075182" y="2180496"/>
            <a:ext cx="2229313" cy="3975348"/>
          </a:xfrm>
          <a:prstGeom prst="roundRect">
            <a:avLst>
              <a:gd name="adj" fmla="val 16667"/>
            </a:avLst>
          </a:prstGeom>
          <a:ln>
            <a:noFill/>
          </a:ln>
          <a:effectLst/>
        </p:spPr>
      </p:pic>
      <p:sp>
        <p:nvSpPr>
          <p:cNvPr id="6" name="Espace réservé du pied de page 5">
            <a:extLst>
              <a:ext uri="{FF2B5EF4-FFF2-40B4-BE49-F238E27FC236}">
                <a16:creationId xmlns:a16="http://schemas.microsoft.com/office/drawing/2014/main" id="{BAE32F4F-1D37-413B-9DB2-9C610D74A2BC}"/>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7" name="Espace réservé du numéro de diapositive 6">
            <a:extLst>
              <a:ext uri="{FF2B5EF4-FFF2-40B4-BE49-F238E27FC236}">
                <a16:creationId xmlns:a16="http://schemas.microsoft.com/office/drawing/2014/main" id="{8A4FF6DE-44BE-4F80-9FFB-B95D9B19EA77}"/>
              </a:ext>
            </a:extLst>
          </p:cNvPr>
          <p:cNvSpPr>
            <a:spLocks noGrp="1"/>
          </p:cNvSpPr>
          <p:nvPr>
            <p:ph type="sldNum" sz="quarter" idx="12"/>
          </p:nvPr>
        </p:nvSpPr>
        <p:spPr/>
        <p:txBody>
          <a:bodyPr/>
          <a:lstStyle/>
          <a:p>
            <a:pPr rtl="0"/>
            <a:fld id="{D57F1E4F-1CFF-5643-939E-217C01CDF565}" type="slidenum">
              <a:rPr lang="fr-FR" noProof="0" smtClean="0"/>
              <a:pPr rtl="0"/>
              <a:t>4</a:t>
            </a:fld>
            <a:endParaRPr lang="fr-FR" noProof="0"/>
          </a:p>
        </p:txBody>
      </p:sp>
    </p:spTree>
    <p:extLst>
      <p:ext uri="{BB962C8B-B14F-4D97-AF65-F5344CB8AC3E}">
        <p14:creationId xmlns:p14="http://schemas.microsoft.com/office/powerpoint/2010/main" val="252242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Conclusion</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p:txBody>
          <a:bodyPr>
            <a:normAutofit/>
          </a:bodyPr>
          <a:lstStyle/>
          <a:p>
            <a:pPr algn="just"/>
            <a:r>
              <a:rPr lang="fr-FR" dirty="0"/>
              <a:t>Enfin, il est essentiel pour les entreprises de bien comprendre les différents types de systèmes d'information et de les mettre en place de manière cohérente afin d'optimiser leur efficacité et de prendre des décisions éclairées. Nous espérons que cette présentation vous a donné une vision claire de ces concepts et nous vous remercions de votre attention.</a:t>
            </a:r>
          </a:p>
        </p:txBody>
      </p:sp>
      <p:sp>
        <p:nvSpPr>
          <p:cNvPr id="4" name="Espace réservé du pied de page 3">
            <a:extLst>
              <a:ext uri="{FF2B5EF4-FFF2-40B4-BE49-F238E27FC236}">
                <a16:creationId xmlns:a16="http://schemas.microsoft.com/office/drawing/2014/main" id="{9BC86236-810E-41CD-AA76-DE7749061FAC}"/>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0A1845AB-2551-4F67-8E80-8A0511108C27}"/>
              </a:ext>
            </a:extLst>
          </p:cNvPr>
          <p:cNvSpPr>
            <a:spLocks noGrp="1"/>
          </p:cNvSpPr>
          <p:nvPr>
            <p:ph type="sldNum" sz="quarter" idx="12"/>
          </p:nvPr>
        </p:nvSpPr>
        <p:spPr/>
        <p:txBody>
          <a:bodyPr/>
          <a:lstStyle/>
          <a:p>
            <a:pPr rtl="0"/>
            <a:fld id="{D57F1E4F-1CFF-5643-939E-217C01CDF565}" type="slidenum">
              <a:rPr lang="fr-FR" noProof="0" smtClean="0"/>
              <a:pPr rtl="0"/>
              <a:t>40</a:t>
            </a:fld>
            <a:endParaRPr lang="fr-FR" noProof="0"/>
          </a:p>
        </p:txBody>
      </p:sp>
    </p:spTree>
    <p:extLst>
      <p:ext uri="{BB962C8B-B14F-4D97-AF65-F5344CB8AC3E}">
        <p14:creationId xmlns:p14="http://schemas.microsoft.com/office/powerpoint/2010/main" val="280922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Ressources bibliographiques</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p:txBody>
          <a:bodyPr>
            <a:normAutofit/>
          </a:bodyPr>
          <a:lstStyle/>
          <a:p>
            <a:pPr algn="l">
              <a:buFont typeface="Arial" panose="020B0604020202020204" pitchFamily="34" charset="0"/>
              <a:buChar char="•"/>
            </a:pPr>
            <a:r>
              <a:rPr lang="fr-FR" b="0" i="0" dirty="0" err="1">
                <a:solidFill>
                  <a:srgbClr val="374151"/>
                </a:solidFill>
                <a:effectLst/>
                <a:latin typeface="Söhne"/>
              </a:rPr>
              <a:t>Laudon</a:t>
            </a:r>
            <a:r>
              <a:rPr lang="fr-FR" b="0" i="0" dirty="0">
                <a:solidFill>
                  <a:srgbClr val="374151"/>
                </a:solidFill>
                <a:effectLst/>
                <a:latin typeface="Söhne"/>
              </a:rPr>
              <a:t>, K. C., &amp; </a:t>
            </a:r>
            <a:r>
              <a:rPr lang="fr-FR" b="0" i="0" dirty="0" err="1">
                <a:solidFill>
                  <a:srgbClr val="374151"/>
                </a:solidFill>
                <a:effectLst/>
                <a:latin typeface="Söhne"/>
              </a:rPr>
              <a:t>Laudon</a:t>
            </a:r>
            <a:r>
              <a:rPr lang="fr-FR" b="0" i="0" dirty="0">
                <a:solidFill>
                  <a:srgbClr val="374151"/>
                </a:solidFill>
                <a:effectLst/>
                <a:latin typeface="Söhne"/>
              </a:rPr>
              <a:t>, J. P. (2020). Management Information </a:t>
            </a:r>
            <a:r>
              <a:rPr lang="fr-FR" b="0" i="0" dirty="0" err="1">
                <a:solidFill>
                  <a:srgbClr val="374151"/>
                </a:solidFill>
                <a:effectLst/>
                <a:latin typeface="Söhne"/>
              </a:rPr>
              <a:t>Systems</a:t>
            </a:r>
            <a:r>
              <a:rPr lang="fr-FR" b="0" i="0" dirty="0">
                <a:solidFill>
                  <a:srgbClr val="374151"/>
                </a:solidFill>
                <a:effectLst/>
                <a:latin typeface="Söhne"/>
              </a:rPr>
              <a:t>: </a:t>
            </a:r>
            <a:r>
              <a:rPr lang="fr-FR" b="0" i="0" dirty="0" err="1">
                <a:solidFill>
                  <a:srgbClr val="374151"/>
                </a:solidFill>
                <a:effectLst/>
                <a:latin typeface="Söhne"/>
              </a:rPr>
              <a:t>Managing</a:t>
            </a:r>
            <a:r>
              <a:rPr lang="fr-FR" b="0" i="0" dirty="0">
                <a:solidFill>
                  <a:srgbClr val="374151"/>
                </a:solidFill>
                <a:effectLst/>
                <a:latin typeface="Söhne"/>
              </a:rPr>
              <a:t> the Digital </a:t>
            </a:r>
            <a:r>
              <a:rPr lang="fr-FR" b="0" i="0" dirty="0" err="1">
                <a:solidFill>
                  <a:srgbClr val="374151"/>
                </a:solidFill>
                <a:effectLst/>
                <a:latin typeface="Söhne"/>
              </a:rPr>
              <a:t>Firm</a:t>
            </a:r>
            <a:r>
              <a:rPr lang="fr-FR" b="0" i="0" dirty="0">
                <a:solidFill>
                  <a:srgbClr val="374151"/>
                </a:solidFill>
                <a:effectLst/>
                <a:latin typeface="Söhne"/>
              </a:rPr>
              <a:t> (16th Edition). Pearson.</a:t>
            </a:r>
          </a:p>
          <a:p>
            <a:pPr algn="l">
              <a:buFont typeface="Arial" panose="020B0604020202020204" pitchFamily="34" charset="0"/>
              <a:buChar char="•"/>
            </a:pPr>
            <a:r>
              <a:rPr lang="fr-FR" b="0" i="0" dirty="0">
                <a:solidFill>
                  <a:srgbClr val="374151"/>
                </a:solidFill>
                <a:effectLst/>
                <a:latin typeface="Söhne"/>
              </a:rPr>
              <a:t>Turban, E., Pollard, C., &amp; Wood, G. (2018). Information </a:t>
            </a:r>
            <a:r>
              <a:rPr lang="fr-FR" b="0" i="0" dirty="0" err="1">
                <a:solidFill>
                  <a:srgbClr val="374151"/>
                </a:solidFill>
                <a:effectLst/>
                <a:latin typeface="Söhne"/>
              </a:rPr>
              <a:t>Technology</a:t>
            </a:r>
            <a:r>
              <a:rPr lang="fr-FR" b="0" i="0" dirty="0">
                <a:solidFill>
                  <a:srgbClr val="374151"/>
                </a:solidFill>
                <a:effectLst/>
                <a:latin typeface="Söhne"/>
              </a:rPr>
              <a:t> for Management: Digital </a:t>
            </a:r>
            <a:r>
              <a:rPr lang="fr-FR" b="0" i="0" dirty="0" err="1">
                <a:solidFill>
                  <a:srgbClr val="374151"/>
                </a:solidFill>
                <a:effectLst/>
                <a:latin typeface="Söhne"/>
              </a:rPr>
              <a:t>Strategies</a:t>
            </a:r>
            <a:r>
              <a:rPr lang="fr-FR" b="0" i="0" dirty="0">
                <a:solidFill>
                  <a:srgbClr val="374151"/>
                </a:solidFill>
                <a:effectLst/>
                <a:latin typeface="Söhne"/>
              </a:rPr>
              <a:t> for Insight, Action, and </a:t>
            </a:r>
            <a:r>
              <a:rPr lang="fr-FR" b="0" i="0" dirty="0" err="1">
                <a:solidFill>
                  <a:srgbClr val="374151"/>
                </a:solidFill>
                <a:effectLst/>
                <a:latin typeface="Söhne"/>
              </a:rPr>
              <a:t>Sustainable</a:t>
            </a:r>
            <a:r>
              <a:rPr lang="fr-FR" b="0" i="0" dirty="0">
                <a:solidFill>
                  <a:srgbClr val="374151"/>
                </a:solidFill>
                <a:effectLst/>
                <a:latin typeface="Söhne"/>
              </a:rPr>
              <a:t> Performance (11th Edition). </a:t>
            </a:r>
            <a:r>
              <a:rPr lang="fr-FR" b="0" i="0" dirty="0" err="1">
                <a:solidFill>
                  <a:srgbClr val="374151"/>
                </a:solidFill>
                <a:effectLst/>
                <a:latin typeface="Söhne"/>
              </a:rPr>
              <a:t>Wiley</a:t>
            </a:r>
            <a:r>
              <a:rPr lang="fr-FR" b="0" i="0" dirty="0">
                <a:solidFill>
                  <a:srgbClr val="374151"/>
                </a:solidFill>
                <a:effectLst/>
                <a:latin typeface="Söhne"/>
              </a:rPr>
              <a:t>.</a:t>
            </a:r>
          </a:p>
          <a:p>
            <a:pPr algn="l">
              <a:buFont typeface="Arial" panose="020B0604020202020204" pitchFamily="34" charset="0"/>
              <a:buChar char="•"/>
            </a:pPr>
            <a:r>
              <a:rPr lang="fr-FR" b="0" i="0" dirty="0">
                <a:solidFill>
                  <a:srgbClr val="374151"/>
                </a:solidFill>
                <a:effectLst/>
                <a:latin typeface="Söhne"/>
              </a:rPr>
              <a:t>O'Brien, J. A., &amp; </a:t>
            </a:r>
            <a:r>
              <a:rPr lang="fr-FR" b="0" i="0" dirty="0" err="1">
                <a:solidFill>
                  <a:srgbClr val="374151"/>
                </a:solidFill>
                <a:effectLst/>
                <a:latin typeface="Söhne"/>
              </a:rPr>
              <a:t>Marakas</a:t>
            </a:r>
            <a:r>
              <a:rPr lang="fr-FR" b="0" i="0" dirty="0">
                <a:solidFill>
                  <a:srgbClr val="374151"/>
                </a:solidFill>
                <a:effectLst/>
                <a:latin typeface="Söhne"/>
              </a:rPr>
              <a:t>, G. M. (2018). Management Information </a:t>
            </a:r>
            <a:r>
              <a:rPr lang="fr-FR" b="0" i="0" dirty="0" err="1">
                <a:solidFill>
                  <a:srgbClr val="374151"/>
                </a:solidFill>
                <a:effectLst/>
                <a:latin typeface="Söhne"/>
              </a:rPr>
              <a:t>Systems</a:t>
            </a:r>
            <a:r>
              <a:rPr lang="fr-FR" b="0" i="0" dirty="0">
                <a:solidFill>
                  <a:srgbClr val="374151"/>
                </a:solidFill>
                <a:effectLst/>
                <a:latin typeface="Söhne"/>
              </a:rPr>
              <a:t> (10th Edition). McGraw-Hill Education.</a:t>
            </a:r>
          </a:p>
          <a:p>
            <a:pPr algn="l">
              <a:buFont typeface="Arial" panose="020B0604020202020204" pitchFamily="34" charset="0"/>
              <a:buChar char="•"/>
            </a:pPr>
            <a:r>
              <a:rPr lang="fr-FR" b="0" i="0" dirty="0" err="1">
                <a:solidFill>
                  <a:srgbClr val="374151"/>
                </a:solidFill>
                <a:effectLst/>
                <a:latin typeface="Söhne"/>
              </a:rPr>
              <a:t>Stair</a:t>
            </a:r>
            <a:r>
              <a:rPr lang="fr-FR" b="0" i="0" dirty="0">
                <a:solidFill>
                  <a:srgbClr val="374151"/>
                </a:solidFill>
                <a:effectLst/>
                <a:latin typeface="Söhne"/>
              </a:rPr>
              <a:t>, R. M., Reynolds, G. W., &amp; Reynolds, G. W. (2019). Principles of Information </a:t>
            </a:r>
            <a:r>
              <a:rPr lang="fr-FR" b="0" i="0" dirty="0" err="1">
                <a:solidFill>
                  <a:srgbClr val="374151"/>
                </a:solidFill>
                <a:effectLst/>
                <a:latin typeface="Söhne"/>
              </a:rPr>
              <a:t>Systems</a:t>
            </a:r>
            <a:r>
              <a:rPr lang="fr-FR" b="0" i="0" dirty="0">
                <a:solidFill>
                  <a:srgbClr val="374151"/>
                </a:solidFill>
                <a:effectLst/>
                <a:latin typeface="Söhne"/>
              </a:rPr>
              <a:t> (13th Edition). </a:t>
            </a:r>
            <a:r>
              <a:rPr lang="fr-FR" b="0" i="0" dirty="0" err="1">
                <a:solidFill>
                  <a:srgbClr val="374151"/>
                </a:solidFill>
                <a:effectLst/>
                <a:latin typeface="Söhne"/>
              </a:rPr>
              <a:t>Cengage</a:t>
            </a:r>
            <a:r>
              <a:rPr lang="fr-FR" b="0" i="0" dirty="0">
                <a:solidFill>
                  <a:srgbClr val="374151"/>
                </a:solidFill>
                <a:effectLst/>
                <a:latin typeface="Söhne"/>
              </a:rPr>
              <a:t> Learning.</a:t>
            </a:r>
          </a:p>
          <a:p>
            <a:pPr algn="l">
              <a:buFont typeface="Arial" panose="020B0604020202020204" pitchFamily="34" charset="0"/>
              <a:buChar char="•"/>
            </a:pPr>
            <a:r>
              <a:rPr lang="fr-FR" b="0" i="0" dirty="0">
                <a:solidFill>
                  <a:srgbClr val="374151"/>
                </a:solidFill>
                <a:effectLst/>
                <a:latin typeface="Söhne"/>
              </a:rPr>
              <a:t>Sharda, R., </a:t>
            </a:r>
            <a:r>
              <a:rPr lang="fr-FR" b="0" i="0" dirty="0" err="1">
                <a:solidFill>
                  <a:srgbClr val="374151"/>
                </a:solidFill>
                <a:effectLst/>
                <a:latin typeface="Söhne"/>
              </a:rPr>
              <a:t>Delen</a:t>
            </a:r>
            <a:r>
              <a:rPr lang="fr-FR" b="0" i="0" dirty="0">
                <a:solidFill>
                  <a:srgbClr val="374151"/>
                </a:solidFill>
                <a:effectLst/>
                <a:latin typeface="Söhne"/>
              </a:rPr>
              <a:t>, D., &amp; Turban, E. (2020). Analytics, Data Science, &amp; </a:t>
            </a:r>
            <a:r>
              <a:rPr lang="fr-FR" b="0" i="0" dirty="0" err="1">
                <a:solidFill>
                  <a:srgbClr val="374151"/>
                </a:solidFill>
                <a:effectLst/>
                <a:latin typeface="Söhne"/>
              </a:rPr>
              <a:t>Artificial</a:t>
            </a:r>
            <a:r>
              <a:rPr lang="fr-FR" b="0" i="0" dirty="0">
                <a:solidFill>
                  <a:srgbClr val="374151"/>
                </a:solidFill>
                <a:effectLst/>
                <a:latin typeface="Söhne"/>
              </a:rPr>
              <a:t> Intelligence: </a:t>
            </a:r>
            <a:r>
              <a:rPr lang="fr-FR" b="0" i="0" dirty="0" err="1">
                <a:solidFill>
                  <a:srgbClr val="374151"/>
                </a:solidFill>
                <a:effectLst/>
                <a:latin typeface="Söhne"/>
              </a:rPr>
              <a:t>Systems</a:t>
            </a:r>
            <a:r>
              <a:rPr lang="fr-FR" b="0" i="0" dirty="0">
                <a:solidFill>
                  <a:srgbClr val="374151"/>
                </a:solidFill>
                <a:effectLst/>
                <a:latin typeface="Söhne"/>
              </a:rPr>
              <a:t> for </a:t>
            </a:r>
            <a:r>
              <a:rPr lang="fr-FR" b="0" i="0" dirty="0" err="1">
                <a:solidFill>
                  <a:srgbClr val="374151"/>
                </a:solidFill>
                <a:effectLst/>
                <a:latin typeface="Söhne"/>
              </a:rPr>
              <a:t>Decision</a:t>
            </a:r>
            <a:r>
              <a:rPr lang="fr-FR" b="0" i="0" dirty="0">
                <a:solidFill>
                  <a:srgbClr val="374151"/>
                </a:solidFill>
                <a:effectLst/>
                <a:latin typeface="Söhne"/>
              </a:rPr>
              <a:t> Support (11th Edition). Pearson.</a:t>
            </a:r>
          </a:p>
        </p:txBody>
      </p:sp>
      <p:sp>
        <p:nvSpPr>
          <p:cNvPr id="4" name="Espace réservé du pied de page 3">
            <a:extLst>
              <a:ext uri="{FF2B5EF4-FFF2-40B4-BE49-F238E27FC236}">
                <a16:creationId xmlns:a16="http://schemas.microsoft.com/office/drawing/2014/main" id="{4EEE709F-8C47-4546-8935-856F10683D79}"/>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72D9A46E-D316-445A-903B-B4709A7F074E}"/>
              </a:ext>
            </a:extLst>
          </p:cNvPr>
          <p:cNvSpPr>
            <a:spLocks noGrp="1"/>
          </p:cNvSpPr>
          <p:nvPr>
            <p:ph type="sldNum" sz="quarter" idx="12"/>
          </p:nvPr>
        </p:nvSpPr>
        <p:spPr/>
        <p:txBody>
          <a:bodyPr/>
          <a:lstStyle/>
          <a:p>
            <a:pPr rtl="0"/>
            <a:fld id="{D57F1E4F-1CFF-5643-939E-217C01CDF565}" type="slidenum">
              <a:rPr lang="fr-FR" noProof="0" smtClean="0"/>
              <a:pPr rtl="0"/>
              <a:t>41</a:t>
            </a:fld>
            <a:endParaRPr lang="fr-FR" noProof="0"/>
          </a:p>
        </p:txBody>
      </p:sp>
    </p:spTree>
    <p:extLst>
      <p:ext uri="{BB962C8B-B14F-4D97-AF65-F5344CB8AC3E}">
        <p14:creationId xmlns:p14="http://schemas.microsoft.com/office/powerpoint/2010/main" val="1276206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2" name="Rectangle 11">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e 13">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re 1">
            <a:extLst>
              <a:ext uri="{FF2B5EF4-FFF2-40B4-BE49-F238E27FC236}">
                <a16:creationId xmlns:a16="http://schemas.microsoft.com/office/drawing/2014/main" id="{0F87E73C-2B1A-4602-BFBE-CFE1E55D9B38}"/>
              </a:ext>
            </a:extLst>
          </p:cNvPr>
          <p:cNvSpPr>
            <a:spLocks noGrp="1"/>
          </p:cNvSpPr>
          <p:nvPr>
            <p:ph type="ctrTitle"/>
          </p:nvPr>
        </p:nvSpPr>
        <p:spPr>
          <a:xfrm>
            <a:off x="8296275" y="1419226"/>
            <a:ext cx="3081576" cy="1746762"/>
          </a:xfrm>
        </p:spPr>
        <p:txBody>
          <a:bodyPr rtlCol="0">
            <a:normAutofit/>
          </a:bodyPr>
          <a:lstStyle/>
          <a:p>
            <a:pPr rtl="0"/>
            <a:r>
              <a:rPr lang="fr-FR">
                <a:solidFill>
                  <a:srgbClr val="FFFFFF"/>
                </a:solidFill>
              </a:rPr>
              <a:t>Merci</a:t>
            </a:r>
          </a:p>
        </p:txBody>
      </p:sp>
      <p:sp>
        <p:nvSpPr>
          <p:cNvPr id="3" name="Sous-titre 2">
            <a:extLst>
              <a:ext uri="{FF2B5EF4-FFF2-40B4-BE49-F238E27FC236}">
                <a16:creationId xmlns:a16="http://schemas.microsoft.com/office/drawing/2014/main" id="{A9CB511D-EA45-4336-847C-1252667143B5}"/>
              </a:ext>
            </a:extLst>
          </p:cNvPr>
          <p:cNvSpPr>
            <a:spLocks noGrp="1"/>
          </p:cNvSpPr>
          <p:nvPr>
            <p:ph type="subTitle" idx="1"/>
          </p:nvPr>
        </p:nvSpPr>
        <p:spPr>
          <a:xfrm>
            <a:off x="8296275" y="3505095"/>
            <a:ext cx="3081576" cy="2629006"/>
          </a:xfrm>
        </p:spPr>
        <p:txBody>
          <a:bodyPr rtlCol="0">
            <a:normAutofit/>
          </a:bodyPr>
          <a:lstStyle/>
          <a:p>
            <a:pPr rtl="0"/>
            <a:endParaRPr lang="fr-FR" dirty="0">
              <a:solidFill>
                <a:schemeClr val="bg2"/>
              </a:solidFill>
            </a:endParaRPr>
          </a:p>
          <a:p>
            <a:pPr rtl="0"/>
            <a:endParaRPr lang="fr-FR" dirty="0">
              <a:solidFill>
                <a:schemeClr val="bg2"/>
              </a:solidFill>
            </a:endParaRPr>
          </a:p>
          <a:p>
            <a:pPr rtl="0"/>
            <a:endParaRPr lang="fr-FR" dirty="0">
              <a:solidFill>
                <a:schemeClr val="bg2"/>
              </a:solidFill>
            </a:endParaRPr>
          </a:p>
          <a:p>
            <a:pPr rtl="0"/>
            <a:endParaRPr lang="fr-FR" dirty="0">
              <a:solidFill>
                <a:schemeClr val="bg2"/>
              </a:solidFill>
            </a:endParaRPr>
          </a:p>
          <a:p>
            <a:pPr rtl="0"/>
            <a:r>
              <a:rPr lang="fr-FR" dirty="0">
                <a:solidFill>
                  <a:schemeClr val="bg2"/>
                </a:solidFill>
              </a:rPr>
              <a:t>Dr. </a:t>
            </a:r>
            <a:r>
              <a:rPr lang="fr-FR" dirty="0" err="1">
                <a:solidFill>
                  <a:schemeClr val="bg2"/>
                </a:solidFill>
              </a:rPr>
              <a:t>HIchem</a:t>
            </a:r>
            <a:r>
              <a:rPr lang="fr-FR" dirty="0">
                <a:solidFill>
                  <a:schemeClr val="bg2"/>
                </a:solidFill>
              </a:rPr>
              <a:t> BETAOUAF</a:t>
            </a:r>
          </a:p>
          <a:p>
            <a:pPr rtl="0"/>
            <a:r>
              <a:rPr lang="fr-FR" dirty="0">
                <a:solidFill>
                  <a:schemeClr val="bg2"/>
                </a:solidFill>
              </a:rPr>
              <a:t>Maitre de conférence</a:t>
            </a:r>
          </a:p>
          <a:p>
            <a:pPr rtl="0"/>
            <a:r>
              <a:rPr lang="fr-FR" dirty="0">
                <a:solidFill>
                  <a:schemeClr val="bg2"/>
                </a:solidFill>
              </a:rPr>
              <a:t>Université de Tlemcen</a:t>
            </a:r>
          </a:p>
          <a:p>
            <a:pPr rtl="0"/>
            <a:endParaRPr lang="fr-FR" dirty="0">
              <a:solidFill>
                <a:schemeClr val="bg2"/>
              </a:solidFill>
            </a:endParaRPr>
          </a:p>
          <a:p>
            <a:pPr rtl="0"/>
            <a:endParaRPr lang="fr-FR" dirty="0">
              <a:solidFill>
                <a:schemeClr val="bg2"/>
              </a:solidFill>
            </a:endParaRPr>
          </a:p>
        </p:txBody>
      </p:sp>
      <p:pic>
        <p:nvPicPr>
          <p:cNvPr id="5" name="Image 4" descr="Valeurs numériques">
            <a:extLst>
              <a:ext uri="{FF2B5EF4-FFF2-40B4-BE49-F238E27FC236}">
                <a16:creationId xmlns:a16="http://schemas.microsoft.com/office/drawing/2014/main" id="{A21EA617-6D48-425F-97A8-7FEC82C8F4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89" r="9642" b="1"/>
          <a:stretch/>
        </p:blipFill>
        <p:spPr>
          <a:xfrm>
            <a:off x="446534" y="723899"/>
            <a:ext cx="7498616" cy="5676901"/>
          </a:xfrm>
          <a:prstGeom prst="rect">
            <a:avLst/>
          </a:prstGeom>
        </p:spPr>
      </p:pic>
    </p:spTree>
    <p:extLst>
      <p:ext uri="{BB962C8B-B14F-4D97-AF65-F5344CB8AC3E}">
        <p14:creationId xmlns:p14="http://schemas.microsoft.com/office/powerpoint/2010/main" val="3501347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FDA9692-ECDC-4B59-86B2-8C90FDE1A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36712"/>
            <a:ext cx="12192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31" name="Rectangle 30">
            <a:extLst>
              <a:ext uri="{FF2B5EF4-FFF2-40B4-BE49-F238E27FC236}">
                <a16:creationId xmlns:a16="http://schemas.microsoft.com/office/drawing/2014/main" id="{12C05506-42A1-49C0-9D87-081CCD902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5B040558-A365-4CCE-92FA-5A48CD98F9C9}"/>
              </a:ext>
            </a:extLst>
          </p:cNvPr>
          <p:cNvSpPr>
            <a:spLocks noGrp="1"/>
          </p:cNvSpPr>
          <p:nvPr>
            <p:ph type="title"/>
          </p:nvPr>
        </p:nvSpPr>
        <p:spPr>
          <a:xfrm>
            <a:off x="581192" y="5264487"/>
            <a:ext cx="11029616" cy="718870"/>
          </a:xfrm>
        </p:spPr>
        <p:txBody>
          <a:bodyPr rtlCol="0">
            <a:normAutofit/>
          </a:bodyPr>
          <a:lstStyle/>
          <a:p>
            <a:pPr rtl="0"/>
            <a:r>
              <a:rPr lang="fr-FR" dirty="0">
                <a:solidFill>
                  <a:srgbClr val="FFFEFF"/>
                </a:solidFill>
              </a:rPr>
              <a:t>Types des systèmes d’informations</a:t>
            </a:r>
          </a:p>
        </p:txBody>
      </p:sp>
      <p:graphicFrame>
        <p:nvGraphicFramePr>
          <p:cNvPr id="4" name="Espace réservé du contenu 3" descr="Graphique icône SmartArt">
            <a:extLst>
              <a:ext uri="{FF2B5EF4-FFF2-40B4-BE49-F238E27FC236}">
                <a16:creationId xmlns:a16="http://schemas.microsoft.com/office/drawing/2014/main" id="{81E592E1-99DF-4294-A2E9-EF46299BD3F4}"/>
              </a:ext>
            </a:extLst>
          </p:cNvPr>
          <p:cNvGraphicFramePr>
            <a:graphicFrameLocks noGrp="1"/>
          </p:cNvGraphicFramePr>
          <p:nvPr>
            <p:ph idx="1"/>
            <p:extLst>
              <p:ext uri="{D42A27DB-BD31-4B8C-83A1-F6EECF244321}">
                <p14:modId xmlns:p14="http://schemas.microsoft.com/office/powerpoint/2010/main" val="3083866862"/>
              </p:ext>
            </p:extLst>
          </p:nvPr>
        </p:nvGraphicFramePr>
        <p:xfrm>
          <a:off x="642938" y="858445"/>
          <a:ext cx="10906125" cy="396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space réservé du numéro de diapositive 4">
            <a:extLst>
              <a:ext uri="{FF2B5EF4-FFF2-40B4-BE49-F238E27FC236}">
                <a16:creationId xmlns:a16="http://schemas.microsoft.com/office/drawing/2014/main" id="{C9AFC28D-EA12-4B8C-ADFD-F4DDD73C2388}"/>
              </a:ext>
            </a:extLst>
          </p:cNvPr>
          <p:cNvSpPr>
            <a:spLocks noGrp="1"/>
          </p:cNvSpPr>
          <p:nvPr>
            <p:ph type="sldNum" sz="quarter" idx="12"/>
          </p:nvPr>
        </p:nvSpPr>
        <p:spPr>
          <a:xfrm>
            <a:off x="10558300" y="6321288"/>
            <a:ext cx="1052508" cy="365125"/>
          </a:xfrm>
        </p:spPr>
        <p:txBody>
          <a:bodyPr/>
          <a:lstStyle/>
          <a:p>
            <a:pPr rtl="0"/>
            <a:fld id="{D57F1E4F-1CFF-5643-939E-217C01CDF565}" type="slidenum">
              <a:rPr lang="fr-FR" noProof="0" smtClean="0"/>
              <a:pPr rtl="0"/>
              <a:t>5</a:t>
            </a:fld>
            <a:endParaRPr lang="fr-FR" noProof="0" dirty="0"/>
          </a:p>
        </p:txBody>
      </p:sp>
    </p:spTree>
    <p:extLst>
      <p:ext uri="{BB962C8B-B14F-4D97-AF65-F5344CB8AC3E}">
        <p14:creationId xmlns:p14="http://schemas.microsoft.com/office/powerpoint/2010/main" val="170334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graphicEl>
                                              <a:dgm id="{19A8DC21-3E65-409D-AD53-DA51BB9198A0}"/>
                                            </p:graphicEl>
                                          </p:spTgt>
                                        </p:tgtEl>
                                        <p:attrNameLst>
                                          <p:attrName>style.visibility</p:attrName>
                                        </p:attrNameLst>
                                      </p:cBhvr>
                                      <p:to>
                                        <p:strVal val="visible"/>
                                      </p:to>
                                    </p:set>
                                    <p:anim calcmode="lin" valueType="num">
                                      <p:cBhvr>
                                        <p:cTn id="7" dur="1500" fill="hold"/>
                                        <p:tgtEl>
                                          <p:spTgt spid="4">
                                            <p:graphicEl>
                                              <a:dgm id="{19A8DC21-3E65-409D-AD53-DA51BB9198A0}"/>
                                            </p:graphicEl>
                                          </p:spTgt>
                                        </p:tgtEl>
                                        <p:attrNameLst>
                                          <p:attrName>ppt_w</p:attrName>
                                        </p:attrNameLst>
                                      </p:cBhvr>
                                      <p:tavLst>
                                        <p:tav tm="0">
                                          <p:val>
                                            <p:fltVal val="0"/>
                                          </p:val>
                                        </p:tav>
                                        <p:tav tm="100000">
                                          <p:val>
                                            <p:strVal val="#ppt_w"/>
                                          </p:val>
                                        </p:tav>
                                      </p:tavLst>
                                    </p:anim>
                                    <p:anim calcmode="lin" valueType="num">
                                      <p:cBhvr>
                                        <p:cTn id="8" dur="1500" fill="hold"/>
                                        <p:tgtEl>
                                          <p:spTgt spid="4">
                                            <p:graphicEl>
                                              <a:dgm id="{19A8DC21-3E65-409D-AD53-DA51BB9198A0}"/>
                                            </p:graphicEl>
                                          </p:spTgt>
                                        </p:tgtEl>
                                        <p:attrNameLst>
                                          <p:attrName>ppt_h</p:attrName>
                                        </p:attrNameLst>
                                      </p:cBhvr>
                                      <p:tavLst>
                                        <p:tav tm="0">
                                          <p:val>
                                            <p:fltVal val="0"/>
                                          </p:val>
                                        </p:tav>
                                        <p:tav tm="100000">
                                          <p:val>
                                            <p:strVal val="#ppt_h"/>
                                          </p:val>
                                        </p:tav>
                                      </p:tavLst>
                                    </p:anim>
                                    <p:animEffect transition="in" filter="fade">
                                      <p:cBhvr>
                                        <p:cTn id="9" dur="1500"/>
                                        <p:tgtEl>
                                          <p:spTgt spid="4">
                                            <p:graphicEl>
                                              <a:dgm id="{19A8DC21-3E65-409D-AD53-DA51BB9198A0}"/>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graphicEl>
                                              <a:dgm id="{A99B5DD6-89E9-4537-B415-4205CEB9323A}"/>
                                            </p:graphicEl>
                                          </p:spTgt>
                                        </p:tgtEl>
                                        <p:attrNameLst>
                                          <p:attrName>style.visibility</p:attrName>
                                        </p:attrNameLst>
                                      </p:cBhvr>
                                      <p:to>
                                        <p:strVal val="visible"/>
                                      </p:to>
                                    </p:set>
                                    <p:anim calcmode="lin" valueType="num">
                                      <p:cBhvr>
                                        <p:cTn id="12" dur="1500" fill="hold"/>
                                        <p:tgtEl>
                                          <p:spTgt spid="4">
                                            <p:graphicEl>
                                              <a:dgm id="{A99B5DD6-89E9-4537-B415-4205CEB9323A}"/>
                                            </p:graphicEl>
                                          </p:spTgt>
                                        </p:tgtEl>
                                        <p:attrNameLst>
                                          <p:attrName>ppt_w</p:attrName>
                                        </p:attrNameLst>
                                      </p:cBhvr>
                                      <p:tavLst>
                                        <p:tav tm="0">
                                          <p:val>
                                            <p:fltVal val="0"/>
                                          </p:val>
                                        </p:tav>
                                        <p:tav tm="100000">
                                          <p:val>
                                            <p:strVal val="#ppt_w"/>
                                          </p:val>
                                        </p:tav>
                                      </p:tavLst>
                                    </p:anim>
                                    <p:anim calcmode="lin" valueType="num">
                                      <p:cBhvr>
                                        <p:cTn id="13" dur="1500" fill="hold"/>
                                        <p:tgtEl>
                                          <p:spTgt spid="4">
                                            <p:graphicEl>
                                              <a:dgm id="{A99B5DD6-89E9-4537-B415-4205CEB9323A}"/>
                                            </p:graphicEl>
                                          </p:spTgt>
                                        </p:tgtEl>
                                        <p:attrNameLst>
                                          <p:attrName>ppt_h</p:attrName>
                                        </p:attrNameLst>
                                      </p:cBhvr>
                                      <p:tavLst>
                                        <p:tav tm="0">
                                          <p:val>
                                            <p:fltVal val="0"/>
                                          </p:val>
                                        </p:tav>
                                        <p:tav tm="100000">
                                          <p:val>
                                            <p:strVal val="#ppt_h"/>
                                          </p:val>
                                        </p:tav>
                                      </p:tavLst>
                                    </p:anim>
                                    <p:animEffect transition="in" filter="fade">
                                      <p:cBhvr>
                                        <p:cTn id="14" dur="1500"/>
                                        <p:tgtEl>
                                          <p:spTgt spid="4">
                                            <p:graphicEl>
                                              <a:dgm id="{A99B5DD6-89E9-4537-B415-4205CEB9323A}"/>
                                            </p:graphicEl>
                                          </p:spTgt>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graphicEl>
                                              <a:dgm id="{CE9DF0E8-B0DE-4E1E-9FF4-6006AD8428DB}"/>
                                            </p:graphicEl>
                                          </p:spTgt>
                                        </p:tgtEl>
                                        <p:attrNameLst>
                                          <p:attrName>style.visibility</p:attrName>
                                        </p:attrNameLst>
                                      </p:cBhvr>
                                      <p:to>
                                        <p:strVal val="visible"/>
                                      </p:to>
                                    </p:set>
                                    <p:anim calcmode="lin" valueType="num">
                                      <p:cBhvr>
                                        <p:cTn id="18" dur="1500" fill="hold"/>
                                        <p:tgtEl>
                                          <p:spTgt spid="4">
                                            <p:graphicEl>
                                              <a:dgm id="{CE9DF0E8-B0DE-4E1E-9FF4-6006AD8428DB}"/>
                                            </p:graphicEl>
                                          </p:spTgt>
                                        </p:tgtEl>
                                        <p:attrNameLst>
                                          <p:attrName>ppt_w</p:attrName>
                                        </p:attrNameLst>
                                      </p:cBhvr>
                                      <p:tavLst>
                                        <p:tav tm="0">
                                          <p:val>
                                            <p:fltVal val="0"/>
                                          </p:val>
                                        </p:tav>
                                        <p:tav tm="100000">
                                          <p:val>
                                            <p:strVal val="#ppt_w"/>
                                          </p:val>
                                        </p:tav>
                                      </p:tavLst>
                                    </p:anim>
                                    <p:anim calcmode="lin" valueType="num">
                                      <p:cBhvr>
                                        <p:cTn id="19" dur="1500" fill="hold"/>
                                        <p:tgtEl>
                                          <p:spTgt spid="4">
                                            <p:graphicEl>
                                              <a:dgm id="{CE9DF0E8-B0DE-4E1E-9FF4-6006AD8428DB}"/>
                                            </p:graphicEl>
                                          </p:spTgt>
                                        </p:tgtEl>
                                        <p:attrNameLst>
                                          <p:attrName>ppt_h</p:attrName>
                                        </p:attrNameLst>
                                      </p:cBhvr>
                                      <p:tavLst>
                                        <p:tav tm="0">
                                          <p:val>
                                            <p:fltVal val="0"/>
                                          </p:val>
                                        </p:tav>
                                        <p:tav tm="100000">
                                          <p:val>
                                            <p:strVal val="#ppt_h"/>
                                          </p:val>
                                        </p:tav>
                                      </p:tavLst>
                                    </p:anim>
                                    <p:animEffect transition="in" filter="fade">
                                      <p:cBhvr>
                                        <p:cTn id="20" dur="1500"/>
                                        <p:tgtEl>
                                          <p:spTgt spid="4">
                                            <p:graphicEl>
                                              <a:dgm id="{CE9DF0E8-B0DE-4E1E-9FF4-6006AD8428DB}"/>
                                            </p:graphic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
                                            <p:graphicEl>
                                              <a:dgm id="{55120873-6F5C-4053-8EAD-6287A7F1097E}"/>
                                            </p:graphicEl>
                                          </p:spTgt>
                                        </p:tgtEl>
                                        <p:attrNameLst>
                                          <p:attrName>style.visibility</p:attrName>
                                        </p:attrNameLst>
                                      </p:cBhvr>
                                      <p:to>
                                        <p:strVal val="visible"/>
                                      </p:to>
                                    </p:set>
                                    <p:anim calcmode="lin" valueType="num">
                                      <p:cBhvr>
                                        <p:cTn id="23" dur="1500" fill="hold"/>
                                        <p:tgtEl>
                                          <p:spTgt spid="4">
                                            <p:graphicEl>
                                              <a:dgm id="{55120873-6F5C-4053-8EAD-6287A7F1097E}"/>
                                            </p:graphicEl>
                                          </p:spTgt>
                                        </p:tgtEl>
                                        <p:attrNameLst>
                                          <p:attrName>ppt_w</p:attrName>
                                        </p:attrNameLst>
                                      </p:cBhvr>
                                      <p:tavLst>
                                        <p:tav tm="0">
                                          <p:val>
                                            <p:fltVal val="0"/>
                                          </p:val>
                                        </p:tav>
                                        <p:tav tm="100000">
                                          <p:val>
                                            <p:strVal val="#ppt_w"/>
                                          </p:val>
                                        </p:tav>
                                      </p:tavLst>
                                    </p:anim>
                                    <p:anim calcmode="lin" valueType="num">
                                      <p:cBhvr>
                                        <p:cTn id="24" dur="1500" fill="hold"/>
                                        <p:tgtEl>
                                          <p:spTgt spid="4">
                                            <p:graphicEl>
                                              <a:dgm id="{55120873-6F5C-4053-8EAD-6287A7F1097E}"/>
                                            </p:graphicEl>
                                          </p:spTgt>
                                        </p:tgtEl>
                                        <p:attrNameLst>
                                          <p:attrName>ppt_h</p:attrName>
                                        </p:attrNameLst>
                                      </p:cBhvr>
                                      <p:tavLst>
                                        <p:tav tm="0">
                                          <p:val>
                                            <p:fltVal val="0"/>
                                          </p:val>
                                        </p:tav>
                                        <p:tav tm="100000">
                                          <p:val>
                                            <p:strVal val="#ppt_h"/>
                                          </p:val>
                                        </p:tav>
                                      </p:tavLst>
                                    </p:anim>
                                    <p:animEffect transition="in" filter="fade">
                                      <p:cBhvr>
                                        <p:cTn id="25" dur="1500"/>
                                        <p:tgtEl>
                                          <p:spTgt spid="4">
                                            <p:graphicEl>
                                              <a:dgm id="{55120873-6F5C-4053-8EAD-6287A7F1097E}"/>
                                            </p:graphicEl>
                                          </p:spTgt>
                                        </p:tgtEl>
                                      </p:cBhvr>
                                    </p:animEffect>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4">
                                            <p:graphicEl>
                                              <a:dgm id="{6DB1FE51-13D0-4A38-AD6E-48D4371A1AF3}"/>
                                            </p:graphicEl>
                                          </p:spTgt>
                                        </p:tgtEl>
                                        <p:attrNameLst>
                                          <p:attrName>style.visibility</p:attrName>
                                        </p:attrNameLst>
                                      </p:cBhvr>
                                      <p:to>
                                        <p:strVal val="visible"/>
                                      </p:to>
                                    </p:set>
                                    <p:anim calcmode="lin" valueType="num">
                                      <p:cBhvr>
                                        <p:cTn id="29" dur="1500" fill="hold"/>
                                        <p:tgtEl>
                                          <p:spTgt spid="4">
                                            <p:graphicEl>
                                              <a:dgm id="{6DB1FE51-13D0-4A38-AD6E-48D4371A1AF3}"/>
                                            </p:graphicEl>
                                          </p:spTgt>
                                        </p:tgtEl>
                                        <p:attrNameLst>
                                          <p:attrName>ppt_w</p:attrName>
                                        </p:attrNameLst>
                                      </p:cBhvr>
                                      <p:tavLst>
                                        <p:tav tm="0">
                                          <p:val>
                                            <p:fltVal val="0"/>
                                          </p:val>
                                        </p:tav>
                                        <p:tav tm="100000">
                                          <p:val>
                                            <p:strVal val="#ppt_w"/>
                                          </p:val>
                                        </p:tav>
                                      </p:tavLst>
                                    </p:anim>
                                    <p:anim calcmode="lin" valueType="num">
                                      <p:cBhvr>
                                        <p:cTn id="30" dur="1500" fill="hold"/>
                                        <p:tgtEl>
                                          <p:spTgt spid="4">
                                            <p:graphicEl>
                                              <a:dgm id="{6DB1FE51-13D0-4A38-AD6E-48D4371A1AF3}"/>
                                            </p:graphicEl>
                                          </p:spTgt>
                                        </p:tgtEl>
                                        <p:attrNameLst>
                                          <p:attrName>ppt_h</p:attrName>
                                        </p:attrNameLst>
                                      </p:cBhvr>
                                      <p:tavLst>
                                        <p:tav tm="0">
                                          <p:val>
                                            <p:fltVal val="0"/>
                                          </p:val>
                                        </p:tav>
                                        <p:tav tm="100000">
                                          <p:val>
                                            <p:strVal val="#ppt_h"/>
                                          </p:val>
                                        </p:tav>
                                      </p:tavLst>
                                    </p:anim>
                                    <p:animEffect transition="in" filter="fade">
                                      <p:cBhvr>
                                        <p:cTn id="31" dur="1500"/>
                                        <p:tgtEl>
                                          <p:spTgt spid="4">
                                            <p:graphicEl>
                                              <a:dgm id="{6DB1FE51-13D0-4A38-AD6E-48D4371A1AF3}"/>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
                                            <p:graphicEl>
                                              <a:dgm id="{133097FC-B1F8-4953-B0AB-E8E73D968D1C}"/>
                                            </p:graphicEl>
                                          </p:spTgt>
                                        </p:tgtEl>
                                        <p:attrNameLst>
                                          <p:attrName>style.visibility</p:attrName>
                                        </p:attrNameLst>
                                      </p:cBhvr>
                                      <p:to>
                                        <p:strVal val="visible"/>
                                      </p:to>
                                    </p:set>
                                    <p:anim calcmode="lin" valueType="num">
                                      <p:cBhvr>
                                        <p:cTn id="34" dur="1500" fill="hold"/>
                                        <p:tgtEl>
                                          <p:spTgt spid="4">
                                            <p:graphicEl>
                                              <a:dgm id="{133097FC-B1F8-4953-B0AB-E8E73D968D1C}"/>
                                            </p:graphicEl>
                                          </p:spTgt>
                                        </p:tgtEl>
                                        <p:attrNameLst>
                                          <p:attrName>ppt_w</p:attrName>
                                        </p:attrNameLst>
                                      </p:cBhvr>
                                      <p:tavLst>
                                        <p:tav tm="0">
                                          <p:val>
                                            <p:fltVal val="0"/>
                                          </p:val>
                                        </p:tav>
                                        <p:tav tm="100000">
                                          <p:val>
                                            <p:strVal val="#ppt_w"/>
                                          </p:val>
                                        </p:tav>
                                      </p:tavLst>
                                    </p:anim>
                                    <p:anim calcmode="lin" valueType="num">
                                      <p:cBhvr>
                                        <p:cTn id="35" dur="1500" fill="hold"/>
                                        <p:tgtEl>
                                          <p:spTgt spid="4">
                                            <p:graphicEl>
                                              <a:dgm id="{133097FC-B1F8-4953-B0AB-E8E73D968D1C}"/>
                                            </p:graphicEl>
                                          </p:spTgt>
                                        </p:tgtEl>
                                        <p:attrNameLst>
                                          <p:attrName>ppt_h</p:attrName>
                                        </p:attrNameLst>
                                      </p:cBhvr>
                                      <p:tavLst>
                                        <p:tav tm="0">
                                          <p:val>
                                            <p:fltVal val="0"/>
                                          </p:val>
                                        </p:tav>
                                        <p:tav tm="100000">
                                          <p:val>
                                            <p:strVal val="#ppt_h"/>
                                          </p:val>
                                        </p:tav>
                                      </p:tavLst>
                                    </p:anim>
                                    <p:animEffect transition="in" filter="fade">
                                      <p:cBhvr>
                                        <p:cTn id="36" dur="1500"/>
                                        <p:tgtEl>
                                          <p:spTgt spid="4">
                                            <p:graphicEl>
                                              <a:dgm id="{133097FC-B1F8-4953-B0AB-E8E73D968D1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Système d’information opérationnel</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80496"/>
            <a:ext cx="7115973" cy="3678303"/>
          </a:xfrm>
        </p:spPr>
        <p:txBody>
          <a:bodyPr/>
          <a:lstStyle/>
          <a:p>
            <a:r>
              <a:rPr lang="fr-FR" b="1" dirty="0"/>
              <a:t>Définition :</a:t>
            </a:r>
          </a:p>
          <a:p>
            <a:pPr lvl="1" algn="just"/>
            <a:r>
              <a:rPr lang="fr-FR" dirty="0"/>
              <a:t>Les systèmes d'information opérationnels sont utilisés pour automatiser les processus </a:t>
            </a:r>
            <a:r>
              <a:rPr lang="fr-FR" dirty="0">
                <a:solidFill>
                  <a:srgbClr val="FF0000"/>
                </a:solidFill>
              </a:rPr>
              <a:t>opérationnels</a:t>
            </a:r>
            <a:r>
              <a:rPr lang="fr-FR" dirty="0"/>
              <a:t> de l'entreprise, tels que :</a:t>
            </a:r>
          </a:p>
          <a:p>
            <a:pPr lvl="2" algn="just"/>
            <a:r>
              <a:rPr lang="fr-FR" dirty="0"/>
              <a:t>la production, </a:t>
            </a:r>
          </a:p>
          <a:p>
            <a:pPr lvl="2" algn="just"/>
            <a:r>
              <a:rPr lang="fr-FR" dirty="0"/>
              <a:t>la vente, </a:t>
            </a:r>
          </a:p>
          <a:p>
            <a:pPr lvl="2" algn="just"/>
            <a:r>
              <a:rPr lang="fr-FR" dirty="0"/>
              <a:t>la gestion des stocks, </a:t>
            </a:r>
          </a:p>
          <a:p>
            <a:pPr lvl="2" algn="just"/>
            <a:r>
              <a:rPr lang="fr-FR" dirty="0"/>
              <a:t>la facturation, etc. </a:t>
            </a:r>
          </a:p>
          <a:p>
            <a:pPr lvl="1" algn="just"/>
            <a:r>
              <a:rPr lang="fr-FR" dirty="0"/>
              <a:t>Ils sont destinés à soutenir les activités principales de l'entreprise et à assurer son bon fonctionnement.</a:t>
            </a:r>
          </a:p>
        </p:txBody>
      </p:sp>
      <p:sp>
        <p:nvSpPr>
          <p:cNvPr id="4" name="Espace réservé du pied de page 3">
            <a:extLst>
              <a:ext uri="{FF2B5EF4-FFF2-40B4-BE49-F238E27FC236}">
                <a16:creationId xmlns:a16="http://schemas.microsoft.com/office/drawing/2014/main" id="{23B7EBE3-8394-4D01-977B-C0F948B40947}"/>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E842F367-BA0F-4954-BED0-247FA54D6FFD}"/>
              </a:ext>
            </a:extLst>
          </p:cNvPr>
          <p:cNvSpPr>
            <a:spLocks noGrp="1"/>
          </p:cNvSpPr>
          <p:nvPr>
            <p:ph type="sldNum" sz="quarter" idx="12"/>
          </p:nvPr>
        </p:nvSpPr>
        <p:spPr/>
        <p:txBody>
          <a:bodyPr/>
          <a:lstStyle/>
          <a:p>
            <a:pPr rtl="0"/>
            <a:fld id="{D57F1E4F-1CFF-5643-939E-217C01CDF565}" type="slidenum">
              <a:rPr lang="fr-FR" noProof="0" smtClean="0"/>
              <a:pPr rtl="0"/>
              <a:t>6</a:t>
            </a:fld>
            <a:endParaRPr lang="fr-FR" noProof="0"/>
          </a:p>
        </p:txBody>
      </p:sp>
      <p:pic>
        <p:nvPicPr>
          <p:cNvPr id="7" name="Image 6">
            <a:extLst>
              <a:ext uri="{FF2B5EF4-FFF2-40B4-BE49-F238E27FC236}">
                <a16:creationId xmlns:a16="http://schemas.microsoft.com/office/drawing/2014/main" id="{3B4B74A3-F733-4635-BD21-1B0451585CC0}"/>
              </a:ext>
            </a:extLst>
          </p:cNvPr>
          <p:cNvPicPr>
            <a:picLocks noChangeAspect="1"/>
          </p:cNvPicPr>
          <p:nvPr/>
        </p:nvPicPr>
        <p:blipFill rotWithShape="1">
          <a:blip r:embed="rId2"/>
          <a:srcRect r="60258"/>
          <a:stretch/>
        </p:blipFill>
        <p:spPr>
          <a:xfrm>
            <a:off x="9190173" y="2039006"/>
            <a:ext cx="2139978" cy="3819793"/>
          </a:xfrm>
          <a:prstGeom prst="rect">
            <a:avLst/>
          </a:prstGeom>
        </p:spPr>
      </p:pic>
    </p:spTree>
    <p:extLst>
      <p:ext uri="{BB962C8B-B14F-4D97-AF65-F5344CB8AC3E}">
        <p14:creationId xmlns:p14="http://schemas.microsoft.com/office/powerpoint/2010/main" val="324036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Système d’information opérationnel</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2" y="2178457"/>
            <a:ext cx="8078714" cy="3678303"/>
          </a:xfrm>
        </p:spPr>
        <p:txBody>
          <a:bodyPr>
            <a:normAutofit fontScale="92500" lnSpcReduction="10000"/>
          </a:bodyPr>
          <a:lstStyle/>
          <a:p>
            <a:r>
              <a:rPr lang="fr-FR" b="1" dirty="0"/>
              <a:t>Fonctions :</a:t>
            </a:r>
          </a:p>
          <a:p>
            <a:pPr lvl="1" algn="just"/>
            <a:r>
              <a:rPr lang="fr-FR" dirty="0"/>
              <a:t>les principales fonctions des systèmes d'information opérationnels :</a:t>
            </a:r>
          </a:p>
          <a:p>
            <a:pPr lvl="2" algn="just"/>
            <a:r>
              <a:rPr lang="fr-FR" dirty="0"/>
              <a:t>la collecte et le traitement des données, </a:t>
            </a:r>
          </a:p>
          <a:p>
            <a:pPr lvl="2" algn="just"/>
            <a:r>
              <a:rPr lang="fr-FR" dirty="0"/>
              <a:t>la gestion des stocks, </a:t>
            </a:r>
          </a:p>
          <a:p>
            <a:pPr lvl="2" algn="just"/>
            <a:r>
              <a:rPr lang="fr-FR" dirty="0"/>
              <a:t>la gestion des commandes, </a:t>
            </a:r>
          </a:p>
          <a:p>
            <a:pPr lvl="2" algn="just"/>
            <a:r>
              <a:rPr lang="fr-FR" dirty="0"/>
              <a:t>la facturation, </a:t>
            </a:r>
          </a:p>
          <a:p>
            <a:pPr lvl="2" algn="just"/>
            <a:r>
              <a:rPr lang="fr-FR" dirty="0"/>
              <a:t>la paie, etc. </a:t>
            </a:r>
          </a:p>
          <a:p>
            <a:pPr lvl="1" algn="just"/>
            <a:r>
              <a:rPr lang="fr-FR" dirty="0"/>
              <a:t>Ces fonctions sont liées les unes aux autres pour assurer la continuité des opérations :</a:t>
            </a:r>
          </a:p>
          <a:p>
            <a:pPr lvl="2" algn="just"/>
            <a:r>
              <a:rPr lang="fr-FR" sz="1200" i="1" dirty="0"/>
              <a:t>Par exemple, la gestion des commandes est liée à la gestion des stocks pour garantir que les produits sont disponibles pour répondre aux demandes des clients. </a:t>
            </a:r>
          </a:p>
          <a:p>
            <a:pPr lvl="2" algn="just"/>
            <a:r>
              <a:rPr lang="fr-FR" sz="1200" i="1" dirty="0"/>
              <a:t>La collecte et le traitement des données sont liés à la facturation pour produire des factures précises et cohérentes. </a:t>
            </a:r>
          </a:p>
          <a:p>
            <a:pPr lvl="2" algn="just"/>
            <a:r>
              <a:rPr lang="fr-FR" sz="1200" i="1" dirty="0"/>
              <a:t>En reliant ces fonctions, les systèmes d'information opérationnels aident à améliorer l'efficacité et l'efficience des opérations de l'entreprise.</a:t>
            </a:r>
          </a:p>
        </p:txBody>
      </p:sp>
      <p:sp>
        <p:nvSpPr>
          <p:cNvPr id="4" name="Espace réservé du pied de page 3">
            <a:extLst>
              <a:ext uri="{FF2B5EF4-FFF2-40B4-BE49-F238E27FC236}">
                <a16:creationId xmlns:a16="http://schemas.microsoft.com/office/drawing/2014/main" id="{1263FE47-BEE9-4200-926D-56D6D4B86A38}"/>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1AAE6F99-79F7-44C3-92B7-AF15C4C25B9D}"/>
              </a:ext>
            </a:extLst>
          </p:cNvPr>
          <p:cNvSpPr>
            <a:spLocks noGrp="1"/>
          </p:cNvSpPr>
          <p:nvPr>
            <p:ph type="sldNum" sz="quarter" idx="12"/>
          </p:nvPr>
        </p:nvSpPr>
        <p:spPr/>
        <p:txBody>
          <a:bodyPr/>
          <a:lstStyle/>
          <a:p>
            <a:pPr rtl="0"/>
            <a:fld id="{D57F1E4F-1CFF-5643-939E-217C01CDF565}" type="slidenum">
              <a:rPr lang="fr-FR" noProof="0" smtClean="0"/>
              <a:pPr rtl="0"/>
              <a:t>7</a:t>
            </a:fld>
            <a:endParaRPr lang="fr-FR" noProof="0"/>
          </a:p>
        </p:txBody>
      </p:sp>
      <p:pic>
        <p:nvPicPr>
          <p:cNvPr id="9" name="Image 8">
            <a:extLst>
              <a:ext uri="{FF2B5EF4-FFF2-40B4-BE49-F238E27FC236}">
                <a16:creationId xmlns:a16="http://schemas.microsoft.com/office/drawing/2014/main" id="{3556D1BC-139F-4326-9D79-1767804CD624}"/>
              </a:ext>
            </a:extLst>
          </p:cNvPr>
          <p:cNvPicPr>
            <a:picLocks noChangeAspect="1"/>
          </p:cNvPicPr>
          <p:nvPr/>
        </p:nvPicPr>
        <p:blipFill rotWithShape="1">
          <a:blip r:embed="rId2"/>
          <a:srcRect r="60061"/>
          <a:stretch/>
        </p:blipFill>
        <p:spPr>
          <a:xfrm>
            <a:off x="9181203" y="2077232"/>
            <a:ext cx="2127930" cy="3779528"/>
          </a:xfrm>
          <a:prstGeom prst="rect">
            <a:avLst/>
          </a:prstGeom>
        </p:spPr>
      </p:pic>
    </p:spTree>
    <p:extLst>
      <p:ext uri="{BB962C8B-B14F-4D97-AF65-F5344CB8AC3E}">
        <p14:creationId xmlns:p14="http://schemas.microsoft.com/office/powerpoint/2010/main" val="303555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9" fill="hold">
                            <p:stCondLst>
                              <p:cond delay="2000"/>
                            </p:stCondLst>
                            <p:childTnLst>
                              <p:par>
                                <p:cTn id="60" presetID="42" presetClass="entr" presetSubtype="0" fill="hold" grpId="0" nodeType="after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42" presetClass="entr" presetSubtype="0" fill="hold" grpId="0" nodeType="after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animEffect transition="in" filter="fade">
                                      <p:cBhvr>
                                        <p:cTn id="68" dur="1000"/>
                                        <p:tgtEl>
                                          <p:spTgt spid="3">
                                            <p:txEl>
                                              <p:pRg st="10" end="10"/>
                                            </p:txEl>
                                          </p:spTgt>
                                        </p:tgtEl>
                                      </p:cBhvr>
                                    </p:animEffect>
                                    <p:anim calcmode="lin" valueType="num">
                                      <p:cBhvr>
                                        <p:cTn id="6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Système d’information opérationnel</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p:txBody>
          <a:bodyPr>
            <a:normAutofit/>
          </a:bodyPr>
          <a:lstStyle/>
          <a:p>
            <a:r>
              <a:rPr lang="fr-FR" b="1" dirty="0"/>
              <a:t>Exemples :</a:t>
            </a:r>
          </a:p>
          <a:p>
            <a:pPr lvl="1"/>
            <a:r>
              <a:rPr lang="fr-FR" dirty="0"/>
              <a:t>Un système de point de vente utilisé dans une chaîne de magasins pour enregistrer les transactions de vente en temps réel et gérer les stocks.</a:t>
            </a:r>
          </a:p>
          <a:p>
            <a:pPr lvl="1"/>
            <a:r>
              <a:rPr lang="fr-FR" dirty="0"/>
              <a:t>Un système de gestion de la chaîne d'approvisionnement utilisé par une entreprise de fabrication pour suivre les matières premières à travers le processus de production.</a:t>
            </a:r>
          </a:p>
          <a:p>
            <a:pPr lvl="1"/>
            <a:r>
              <a:rPr lang="fr-FR" dirty="0"/>
              <a:t>Un système de suivi des commandes utilisé par une entreprise de vente en ligne pour suivre les commandes des clients et gérer les livraisons.</a:t>
            </a:r>
          </a:p>
          <a:p>
            <a:pPr lvl="1"/>
            <a:r>
              <a:rPr lang="fr-FR" dirty="0"/>
              <a:t>Un système de gestion des réservations utilisé par une compagnie aérienne pour gérer les réservations des passagers et les opérations de vol.</a:t>
            </a:r>
          </a:p>
          <a:p>
            <a:pPr lvl="1"/>
            <a:r>
              <a:rPr lang="fr-FR" dirty="0"/>
              <a:t>Un système de gestion des dossiers de patients utilisé par un hôpital pour suivre les antécédents médicaux des patients et gérer les rendez-vous.</a:t>
            </a:r>
          </a:p>
        </p:txBody>
      </p:sp>
      <p:sp>
        <p:nvSpPr>
          <p:cNvPr id="4" name="Espace réservé du pied de page 3">
            <a:extLst>
              <a:ext uri="{FF2B5EF4-FFF2-40B4-BE49-F238E27FC236}">
                <a16:creationId xmlns:a16="http://schemas.microsoft.com/office/drawing/2014/main" id="{DC56F47B-63AA-4D8D-A1E2-9EDD40320DE9}"/>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5" name="Espace réservé du numéro de diapositive 4">
            <a:extLst>
              <a:ext uri="{FF2B5EF4-FFF2-40B4-BE49-F238E27FC236}">
                <a16:creationId xmlns:a16="http://schemas.microsoft.com/office/drawing/2014/main" id="{8259D560-9AAD-4484-888B-4CD2128F9CBB}"/>
              </a:ext>
            </a:extLst>
          </p:cNvPr>
          <p:cNvSpPr>
            <a:spLocks noGrp="1"/>
          </p:cNvSpPr>
          <p:nvPr>
            <p:ph type="sldNum" sz="quarter" idx="12"/>
          </p:nvPr>
        </p:nvSpPr>
        <p:spPr/>
        <p:txBody>
          <a:bodyPr/>
          <a:lstStyle/>
          <a:p>
            <a:pPr rtl="0"/>
            <a:fld id="{D57F1E4F-1CFF-5643-939E-217C01CDF565}" type="slidenum">
              <a:rPr lang="fr-FR" noProof="0" smtClean="0"/>
              <a:pPr rtl="0"/>
              <a:t>8</a:t>
            </a:fld>
            <a:endParaRPr lang="fr-FR" noProof="0"/>
          </a:p>
        </p:txBody>
      </p:sp>
    </p:spTree>
    <p:extLst>
      <p:ext uri="{BB962C8B-B14F-4D97-AF65-F5344CB8AC3E}">
        <p14:creationId xmlns:p14="http://schemas.microsoft.com/office/powerpoint/2010/main" val="6778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C725E-6E0C-4B20-8908-DF866C0BA07A}"/>
              </a:ext>
            </a:extLst>
          </p:cNvPr>
          <p:cNvSpPr>
            <a:spLocks noGrp="1"/>
          </p:cNvSpPr>
          <p:nvPr>
            <p:ph type="title"/>
          </p:nvPr>
        </p:nvSpPr>
        <p:spPr/>
        <p:txBody>
          <a:bodyPr/>
          <a:lstStyle/>
          <a:p>
            <a:r>
              <a:rPr lang="fr-FR" noProof="0" dirty="0"/>
              <a:t>Système d’information opérationnel</a:t>
            </a:r>
            <a:endParaRPr lang="fr-FR" dirty="0"/>
          </a:p>
        </p:txBody>
      </p:sp>
      <p:sp>
        <p:nvSpPr>
          <p:cNvPr id="3" name="Espace réservé du contenu 2">
            <a:extLst>
              <a:ext uri="{FF2B5EF4-FFF2-40B4-BE49-F238E27FC236}">
                <a16:creationId xmlns:a16="http://schemas.microsoft.com/office/drawing/2014/main" id="{C1B13C05-C28D-4E02-9079-DFD770EDC519}"/>
              </a:ext>
            </a:extLst>
          </p:cNvPr>
          <p:cNvSpPr>
            <a:spLocks noGrp="1"/>
          </p:cNvSpPr>
          <p:nvPr>
            <p:ph idx="1"/>
          </p:nvPr>
        </p:nvSpPr>
        <p:spPr>
          <a:xfrm>
            <a:off x="581193" y="2180496"/>
            <a:ext cx="7312742" cy="3678303"/>
          </a:xfrm>
        </p:spPr>
        <p:txBody>
          <a:bodyPr>
            <a:normAutofit/>
          </a:bodyPr>
          <a:lstStyle/>
          <a:p>
            <a:pPr algn="just"/>
            <a:r>
              <a:rPr lang="fr-FR" b="1" dirty="0"/>
              <a:t>Exemples :</a:t>
            </a:r>
          </a:p>
          <a:p>
            <a:pPr lvl="1" algn="just"/>
            <a:r>
              <a:rPr lang="fr-FR" b="1" dirty="0">
                <a:solidFill>
                  <a:srgbClr val="FF0000"/>
                </a:solidFill>
              </a:rPr>
              <a:t>Amazon</a:t>
            </a:r>
            <a:r>
              <a:rPr lang="fr-FR" dirty="0"/>
              <a:t> est une entreprise américaine de commerce électronique et de services cloud, fondée en 1994 par Jeff Bezos. Elle est aujourd'hui l'un des plus grands détaillants en ligne au monde. </a:t>
            </a:r>
          </a:p>
          <a:p>
            <a:pPr lvl="1" algn="just"/>
            <a:r>
              <a:rPr lang="fr-FR" dirty="0"/>
              <a:t>Amazon utilise des systèmes d'information opérationnels pour gérer l'inventaire de ses entrepôts, suivre les commandes des clients et assurer la livraison rapide des produits.</a:t>
            </a:r>
          </a:p>
          <a:p>
            <a:pPr lvl="1" algn="just"/>
            <a:r>
              <a:rPr lang="fr-FR" dirty="0"/>
              <a:t>Les systèmes d'information opérationnels d'Amazon sont essentiels pour lui permettre de maintenir son avantage concurrentiel en offrant des livraisons rapides et fiables.</a:t>
            </a:r>
          </a:p>
        </p:txBody>
      </p:sp>
      <p:pic>
        <p:nvPicPr>
          <p:cNvPr id="5" name="Picture 2" descr="Le très discret projet d'entrepôt géant d'Amazon près de Beauvais -  Challenges">
            <a:extLst>
              <a:ext uri="{FF2B5EF4-FFF2-40B4-BE49-F238E27FC236}">
                <a16:creationId xmlns:a16="http://schemas.microsoft.com/office/drawing/2014/main" id="{79FD7249-42D9-420D-BF16-61AF649B2B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06" r="17198"/>
          <a:stretch/>
        </p:blipFill>
        <p:spPr bwMode="auto">
          <a:xfrm>
            <a:off x="8079129" y="1989958"/>
            <a:ext cx="3669174" cy="405937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2D9D7191-BE8F-4283-9D70-A52977B9A109}"/>
              </a:ext>
            </a:extLst>
          </p:cNvPr>
          <p:cNvSpPr>
            <a:spLocks noGrp="1"/>
          </p:cNvSpPr>
          <p:nvPr>
            <p:ph type="ftr" sz="quarter" idx="11"/>
          </p:nvPr>
        </p:nvSpPr>
        <p:spPr/>
        <p:txBody>
          <a:bodyPr/>
          <a:lstStyle/>
          <a:p>
            <a:pPr rtl="0"/>
            <a:r>
              <a:rPr lang="fr-FR" noProof="0"/>
              <a:t>Management des systèmes d'information - Dr. Hichem Betaouaf - Université de Tlemcen</a:t>
            </a:r>
          </a:p>
        </p:txBody>
      </p:sp>
      <p:sp>
        <p:nvSpPr>
          <p:cNvPr id="6" name="Espace réservé du numéro de diapositive 5">
            <a:extLst>
              <a:ext uri="{FF2B5EF4-FFF2-40B4-BE49-F238E27FC236}">
                <a16:creationId xmlns:a16="http://schemas.microsoft.com/office/drawing/2014/main" id="{699BC13E-770B-4A85-8FAE-11D5CF5A64EA}"/>
              </a:ext>
            </a:extLst>
          </p:cNvPr>
          <p:cNvSpPr>
            <a:spLocks noGrp="1"/>
          </p:cNvSpPr>
          <p:nvPr>
            <p:ph type="sldNum" sz="quarter" idx="12"/>
          </p:nvPr>
        </p:nvSpPr>
        <p:spPr/>
        <p:txBody>
          <a:bodyPr/>
          <a:lstStyle/>
          <a:p>
            <a:pPr rtl="0"/>
            <a:fld id="{D57F1E4F-1CFF-5643-939E-217C01CDF565}" type="slidenum">
              <a:rPr lang="fr-FR" noProof="0" smtClean="0"/>
              <a:pPr rtl="0"/>
              <a:t>9</a:t>
            </a:fld>
            <a:endParaRPr lang="fr-FR" noProof="0"/>
          </a:p>
        </p:txBody>
      </p:sp>
    </p:spTree>
    <p:extLst>
      <p:ext uri="{BB962C8B-B14F-4D97-AF65-F5344CB8AC3E}">
        <p14:creationId xmlns:p14="http://schemas.microsoft.com/office/powerpoint/2010/main" val="409593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Dividende">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61208800_TF56390039_Win32" id="{A2C48D3D-E1CA-4775-A35E-AEC151160406}" vid="{CD9B249E-2ADF-4545-A5EC-8CD837D747F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Conception technique</Template>
  <TotalTime>1778</TotalTime>
  <Words>4460</Words>
  <Application>Microsoft Office PowerPoint</Application>
  <PresentationFormat>Grand écran</PresentationFormat>
  <Paragraphs>342</Paragraphs>
  <Slides>42</Slides>
  <Notes>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42</vt:i4>
      </vt:variant>
    </vt:vector>
  </HeadingPairs>
  <TitlesOfParts>
    <vt:vector size="48" baseType="lpstr">
      <vt:lpstr>Arial</vt:lpstr>
      <vt:lpstr>Calibri</vt:lpstr>
      <vt:lpstr>Gill Sans MT</vt:lpstr>
      <vt:lpstr>Söhne</vt:lpstr>
      <vt:lpstr>Wingdings 2</vt:lpstr>
      <vt:lpstr>Dividende</vt:lpstr>
      <vt:lpstr>Management des systèmes d’information</vt:lpstr>
      <vt:lpstr>Plan du chapitre</vt:lpstr>
      <vt:lpstr>Introduction</vt:lpstr>
      <vt:lpstr>Introduction</vt:lpstr>
      <vt:lpstr>Types des systèmes d’informations</vt:lpstr>
      <vt:lpstr>Système d’information opérationnel</vt:lpstr>
      <vt:lpstr>Système d’information opérationnel</vt:lpstr>
      <vt:lpstr>Système d’information opérationnel</vt:lpstr>
      <vt:lpstr>Système d’information opérationnel</vt:lpstr>
      <vt:lpstr>Système d’information opérationnel</vt:lpstr>
      <vt:lpstr>Système d’information stratégique</vt:lpstr>
      <vt:lpstr>Système d’information stratégique</vt:lpstr>
      <vt:lpstr>Système d’information stratégique</vt:lpstr>
      <vt:lpstr>Système d’information stratégique</vt:lpstr>
      <vt:lpstr>Système d’information stratégique</vt:lpstr>
      <vt:lpstr>Système d’information de gestion</vt:lpstr>
      <vt:lpstr>Système d’information de gestion</vt:lpstr>
      <vt:lpstr>Système d’information de gestion</vt:lpstr>
      <vt:lpstr>Système d’information de gestion</vt:lpstr>
      <vt:lpstr>Système d’information de gestion</vt:lpstr>
      <vt:lpstr>Différences entre les systèmes d'information opérationnels, stratégiques et de gestion</vt:lpstr>
      <vt:lpstr>Différences entre les systèmes d'information opérationnels, stratégiques et de gestion</vt:lpstr>
      <vt:lpstr>Différences entre les systèmes d'information opérationnels, stratégiques et de gestion</vt:lpstr>
      <vt:lpstr>Différences entre les systèmes d'information opérationnels, stratégiques et de gestion</vt:lpstr>
      <vt:lpstr>Différences entre les systèmes d'information opérationnels, stratégiques et de gestion</vt:lpstr>
      <vt:lpstr>Quelques exemples</vt:lpstr>
      <vt:lpstr>Quelques exemples</vt:lpstr>
      <vt:lpstr>Quelques exemples</vt:lpstr>
      <vt:lpstr>Quelques exemples</vt:lpstr>
      <vt:lpstr>Quelques exemples</vt:lpstr>
      <vt:lpstr>Quelques exemples d’entreprise</vt:lpstr>
      <vt:lpstr>Quelques exemples</vt:lpstr>
      <vt:lpstr>Quelques exemples d’entreprise</vt:lpstr>
      <vt:lpstr>Quelques exemples</vt:lpstr>
      <vt:lpstr>Quelques exemples</vt:lpstr>
      <vt:lpstr>Quelques exemples</vt:lpstr>
      <vt:lpstr>Quelques exemples</vt:lpstr>
      <vt:lpstr>Conclusion</vt:lpstr>
      <vt:lpstr>Conclusion</vt:lpstr>
      <vt:lpstr>Conclusion</vt:lpstr>
      <vt:lpstr>Ressources bibliographiques</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des systèmes d’information</dc:title>
  <dc:creator>Betaouaf Hichem</dc:creator>
  <cp:lastModifiedBy>Betaouaf Hichem</cp:lastModifiedBy>
  <cp:revision>86</cp:revision>
  <dcterms:created xsi:type="dcterms:W3CDTF">2023-02-18T11:53:07Z</dcterms:created>
  <dcterms:modified xsi:type="dcterms:W3CDTF">2024-02-10T14:45:25Z</dcterms:modified>
</cp:coreProperties>
</file>