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70" r:id="rId9"/>
    <p:sldId id="271" r:id="rId10"/>
    <p:sldId id="263" r:id="rId11"/>
    <p:sldId id="264" r:id="rId12"/>
    <p:sldId id="265" r:id="rId13"/>
    <p:sldId id="266" r:id="rId14"/>
    <p:sldId id="272" r:id="rId15"/>
    <p:sldId id="269" r:id="rId16"/>
    <p:sldId id="267" r:id="rId17"/>
    <p:sldId id="268" r:id="rId18"/>
    <p:sldId id="273" r:id="rId19"/>
    <p:sldId id="274" r:id="rId20"/>
    <p:sldId id="275" r:id="rId21"/>
    <p:sldId id="276" r:id="rId22"/>
    <p:sldId id="277"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791" autoAdjust="0"/>
    <p:restoredTop sz="94660"/>
  </p:normalViewPr>
  <p:slideViewPr>
    <p:cSldViewPr>
      <p:cViewPr varScale="1">
        <p:scale>
          <a:sx n="64" d="100"/>
          <a:sy n="64" d="100"/>
        </p:scale>
        <p:origin x="-154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3D9E05CC-3790-4BF2-88DE-8D0E3D825D07}" type="datetimeFigureOut">
              <a:rPr lang="fr-FR" smtClean="0"/>
              <a:pPr/>
              <a:t>24/02/2023</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92726150-AAC4-42F5-8260-CA248D863F12}"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D9E05CC-3790-4BF2-88DE-8D0E3D825D07}" type="datetimeFigureOut">
              <a:rPr lang="fr-FR" smtClean="0"/>
              <a:pPr/>
              <a:t>24/02/2023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2726150-AAC4-42F5-8260-CA248D863F1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D9E05CC-3790-4BF2-88DE-8D0E3D825D07}" type="datetimeFigureOut">
              <a:rPr lang="fr-FR" smtClean="0"/>
              <a:pPr/>
              <a:t>24/02/2023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2726150-AAC4-42F5-8260-CA248D863F1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D9E05CC-3790-4BF2-88DE-8D0E3D825D07}" type="datetimeFigureOut">
              <a:rPr lang="fr-FR" smtClean="0"/>
              <a:pPr/>
              <a:t>24/02/2023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2726150-AAC4-42F5-8260-CA248D863F1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3D9E05CC-3790-4BF2-88DE-8D0E3D825D07}" type="datetimeFigureOut">
              <a:rPr lang="fr-FR" smtClean="0"/>
              <a:pPr/>
              <a:t>24/02/2023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2726150-AAC4-42F5-8260-CA248D863F12}"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D9E05CC-3790-4BF2-88DE-8D0E3D825D07}" type="datetimeFigureOut">
              <a:rPr lang="fr-FR" smtClean="0"/>
              <a:pPr/>
              <a:t>24/02/2023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2726150-AAC4-42F5-8260-CA248D863F1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3D9E05CC-3790-4BF2-88DE-8D0E3D825D07}" type="datetimeFigureOut">
              <a:rPr lang="fr-FR" smtClean="0"/>
              <a:pPr/>
              <a:t>24/02/2023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2726150-AAC4-42F5-8260-CA248D863F1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3D9E05CC-3790-4BF2-88DE-8D0E3D825D07}" type="datetimeFigureOut">
              <a:rPr lang="fr-FR" smtClean="0"/>
              <a:pPr/>
              <a:t>24/02/2023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2726150-AAC4-42F5-8260-CA248D863F1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D9E05CC-3790-4BF2-88DE-8D0E3D825D07}" type="datetimeFigureOut">
              <a:rPr lang="fr-FR" smtClean="0"/>
              <a:pPr/>
              <a:t>24/02/2023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2726150-AAC4-42F5-8260-CA248D863F1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D9E05CC-3790-4BF2-88DE-8D0E3D825D07}" type="datetimeFigureOut">
              <a:rPr lang="fr-FR" smtClean="0"/>
              <a:pPr/>
              <a:t>24/02/2023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2726150-AAC4-42F5-8260-CA248D863F1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3D9E05CC-3790-4BF2-88DE-8D0E3D825D07}" type="datetimeFigureOut">
              <a:rPr lang="fr-FR" smtClean="0"/>
              <a:pPr/>
              <a:t>24/02/2023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92726150-AAC4-42F5-8260-CA248D863F12}"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D9E05CC-3790-4BF2-88DE-8D0E3D825D07}" type="datetimeFigureOut">
              <a:rPr lang="fr-FR" smtClean="0"/>
              <a:pPr/>
              <a:t>24/02/2023</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2726150-AAC4-42F5-8260-CA248D863F12}"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n.wikipedia.org/wiki/English_language" TargetMode="External"/><Relationship Id="rId2" Type="http://schemas.openxmlformats.org/officeDocument/2006/relationships/hyperlink" Target="https://en.wikipedia.org/wiki/Standard_dialect" TargetMode="Externa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hyperlink" Target="https://en.wikipedia.org/wiki/United_Kingdo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nathalielanguages.com/8-best-tools-help-pronunciation-english/" TargetMode="External"/><Relationship Id="rId2" Type="http://schemas.openxmlformats.org/officeDocument/2006/relationships/hyperlink" Target="https://nathalielanguages.com/the-british-accent-vs-the-irish-accent-the-main-difference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nathalielanguages.com/improve-english-not-die-tryin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saTZ6TRS_HE&amp;t=115s" TargetMode="External"/><Relationship Id="rId2" Type="http://schemas.openxmlformats.org/officeDocument/2006/relationships/hyperlink" Target="https://www.youtube.com/watch?v=71HZyrjx_jI&amp;t=337s" TargetMode="External"/><Relationship Id="rId1" Type="http://schemas.openxmlformats.org/officeDocument/2006/relationships/slideLayout" Target="../slideLayouts/slideLayout2.xml"/><Relationship Id="rId5" Type="http://schemas.openxmlformats.org/officeDocument/2006/relationships/hyperlink" Target="https://www.youtube.com/watch?v=fO0cVKnGsgE" TargetMode="External"/><Relationship Id="rId4" Type="http://schemas.openxmlformats.org/officeDocument/2006/relationships/hyperlink" Target="https://www.youtube.com/watch?v=MRXv3taXkAg"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Hello </a:t>
            </a:r>
            <a:r>
              <a:rPr lang="fr-FR" dirty="0" err="1" smtClean="0"/>
              <a:t>dear</a:t>
            </a:r>
            <a:r>
              <a:rPr lang="fr-FR" dirty="0" smtClean="0"/>
              <a:t> </a:t>
            </a:r>
            <a:r>
              <a:rPr lang="fr-FR" dirty="0" err="1" smtClean="0"/>
              <a:t>learners</a:t>
            </a:r>
            <a:r>
              <a:rPr lang="fr-FR" dirty="0" smtClean="0"/>
              <a:t>,  </a:t>
            </a:r>
            <a:endParaRPr lang="fr-FR" dirty="0"/>
          </a:p>
        </p:txBody>
      </p:sp>
      <p:sp>
        <p:nvSpPr>
          <p:cNvPr id="3" name="Sous-titre 2"/>
          <p:cNvSpPr>
            <a:spLocks noGrp="1"/>
          </p:cNvSpPr>
          <p:nvPr>
            <p:ph type="subTitle" idx="1"/>
          </p:nvPr>
        </p:nvSpPr>
        <p:spPr/>
        <p:txBody>
          <a:bodyPr/>
          <a:lstStyle/>
          <a:p>
            <a:r>
              <a:rPr lang="fr-FR" dirty="0" smtClean="0"/>
              <a:t> </a:t>
            </a:r>
            <a:r>
              <a:rPr lang="fr-FR" dirty="0" err="1" smtClean="0"/>
              <a:t>chapter</a:t>
            </a:r>
            <a:r>
              <a:rPr lang="fr-FR" dirty="0" smtClean="0"/>
              <a:t> one </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contenu 7"/>
          <p:cNvSpPr>
            <a:spLocks noGrp="1"/>
          </p:cNvSpPr>
          <p:nvPr>
            <p:ph idx="1"/>
          </p:nvPr>
        </p:nvSpPr>
        <p:spPr>
          <a:xfrm>
            <a:off x="457200" y="428604"/>
            <a:ext cx="8229600" cy="5697559"/>
          </a:xfrm>
        </p:spPr>
        <p:txBody>
          <a:bodyPr/>
          <a:lstStyle/>
          <a:p>
            <a:r>
              <a:rPr lang="en-US" b="1" dirty="0">
                <a:solidFill>
                  <a:srgbClr val="FF0000"/>
                </a:solidFill>
              </a:rPr>
              <a:t>British English</a:t>
            </a:r>
            <a:r>
              <a:rPr lang="en-US" dirty="0"/>
              <a:t> (</a:t>
            </a:r>
            <a:r>
              <a:rPr lang="en-US" b="1" dirty="0" err="1"/>
              <a:t>BrE</a:t>
            </a:r>
            <a:r>
              <a:rPr lang="en-US" dirty="0"/>
              <a:t>) or </a:t>
            </a:r>
            <a:r>
              <a:rPr lang="en-US" b="1" dirty="0"/>
              <a:t>UK English</a:t>
            </a:r>
            <a:r>
              <a:rPr lang="en-US" dirty="0"/>
              <a:t> is the </a:t>
            </a:r>
            <a:r>
              <a:rPr lang="en-US" dirty="0">
                <a:hlinkClick r:id="rId2" tooltip="Standard dialect"/>
              </a:rPr>
              <a:t>standard dialect</a:t>
            </a:r>
            <a:r>
              <a:rPr lang="en-US" dirty="0"/>
              <a:t> of the </a:t>
            </a:r>
            <a:r>
              <a:rPr lang="en-US" dirty="0">
                <a:hlinkClick r:id="rId3" tooltip="English language"/>
              </a:rPr>
              <a:t>English language</a:t>
            </a:r>
            <a:r>
              <a:rPr lang="en-US" dirty="0"/>
              <a:t> as spoken and written in the </a:t>
            </a:r>
            <a:r>
              <a:rPr lang="en-US" dirty="0">
                <a:hlinkClick r:id="rId4" tooltip="United Kingdom"/>
              </a:rPr>
              <a:t>United Kingdom</a:t>
            </a:r>
            <a:r>
              <a:rPr lang="en-US" dirty="0" smtClean="0"/>
              <a:t>.</a:t>
            </a:r>
          </a:p>
          <a:p>
            <a:pPr>
              <a:buNone/>
            </a:pPr>
            <a:endParaRPr lang="en-US" dirty="0"/>
          </a:p>
          <a:p>
            <a:pPr>
              <a:buNone/>
            </a:pPr>
            <a:endParaRPr lang="en-US" dirty="0" smtClean="0"/>
          </a:p>
          <a:p>
            <a:endParaRPr lang="en-US" b="1" dirty="0" smtClean="0">
              <a:solidFill>
                <a:srgbClr val="FF0000"/>
              </a:solidFill>
            </a:endParaRPr>
          </a:p>
          <a:p>
            <a:endParaRPr lang="en-US" b="1" dirty="0" smtClean="0">
              <a:solidFill>
                <a:srgbClr val="FF0000"/>
              </a:solidFill>
            </a:endParaRPr>
          </a:p>
          <a:p>
            <a:r>
              <a:rPr lang="en-US" b="1" dirty="0" smtClean="0">
                <a:solidFill>
                  <a:srgbClr val="FF0000"/>
                </a:solidFill>
              </a:rPr>
              <a:t>American English </a:t>
            </a:r>
            <a:r>
              <a:rPr lang="en-US" dirty="0"/>
              <a:t> </a:t>
            </a:r>
            <a:r>
              <a:rPr lang="en-US" dirty="0" smtClean="0"/>
              <a:t>is a </a:t>
            </a:r>
            <a:r>
              <a:rPr lang="en-US" b="1" dirty="0" smtClean="0"/>
              <a:t>language spoken </a:t>
            </a:r>
            <a:r>
              <a:rPr lang="en-US" b="1" dirty="0"/>
              <a:t>in </a:t>
            </a:r>
            <a:r>
              <a:rPr lang="en-US" b="1" dirty="0" smtClean="0"/>
              <a:t>the</a:t>
            </a:r>
          </a:p>
          <a:p>
            <a:r>
              <a:rPr lang="en-US" b="1" dirty="0" smtClean="0"/>
              <a:t> </a:t>
            </a:r>
            <a:r>
              <a:rPr lang="en-US" b="1" dirty="0"/>
              <a:t>U.S.</a:t>
            </a:r>
            <a:r>
              <a:rPr lang="en-US" dirty="0"/>
              <a:t> </a:t>
            </a:r>
            <a:r>
              <a:rPr lang="en-US" dirty="0" smtClean="0"/>
              <a:t>United State .</a:t>
            </a:r>
          </a:p>
          <a:p>
            <a:endParaRPr lang="fr-FR" dirty="0"/>
          </a:p>
        </p:txBody>
      </p:sp>
      <p:pic>
        <p:nvPicPr>
          <p:cNvPr id="9" name="Image 8" descr="téléchargement.jpg"/>
          <p:cNvPicPr>
            <a:picLocks noChangeAspect="1"/>
          </p:cNvPicPr>
          <p:nvPr/>
        </p:nvPicPr>
        <p:blipFill>
          <a:blip r:embed="rId5"/>
          <a:stretch>
            <a:fillRect/>
          </a:stretch>
        </p:blipFill>
        <p:spPr>
          <a:xfrm>
            <a:off x="3143240" y="1857364"/>
            <a:ext cx="2466975" cy="1281115"/>
          </a:xfrm>
          <a:prstGeom prst="rect">
            <a:avLst/>
          </a:prstGeom>
        </p:spPr>
      </p:pic>
      <p:pic>
        <p:nvPicPr>
          <p:cNvPr id="10" name="Image 9" descr="images (1).jpg"/>
          <p:cNvPicPr>
            <a:picLocks noChangeAspect="1"/>
          </p:cNvPicPr>
          <p:nvPr/>
        </p:nvPicPr>
        <p:blipFill>
          <a:blip r:embed="rId6"/>
          <a:stretch>
            <a:fillRect/>
          </a:stretch>
        </p:blipFill>
        <p:spPr>
          <a:xfrm>
            <a:off x="3000364" y="4572008"/>
            <a:ext cx="2857500" cy="16002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The </a:t>
            </a:r>
            <a:r>
              <a:rPr lang="fr-FR" dirty="0" err="1" smtClean="0"/>
              <a:t>difference</a:t>
            </a:r>
            <a:r>
              <a:rPr lang="fr-FR" dirty="0" smtClean="0"/>
              <a:t>  </a:t>
            </a:r>
            <a:r>
              <a:rPr lang="fr-FR" dirty="0" err="1" smtClean="0"/>
              <a:t>between</a:t>
            </a:r>
            <a:r>
              <a:rPr lang="fr-FR" dirty="0" smtClean="0"/>
              <a:t>  BE and AE</a:t>
            </a:r>
            <a:endParaRPr lang="fr-FR" dirty="0"/>
          </a:p>
        </p:txBody>
      </p:sp>
      <p:sp>
        <p:nvSpPr>
          <p:cNvPr id="3" name="Espace réservé du contenu 2"/>
          <p:cNvSpPr>
            <a:spLocks noGrp="1"/>
          </p:cNvSpPr>
          <p:nvPr>
            <p:ph idx="1"/>
          </p:nvPr>
        </p:nvSpPr>
        <p:spPr/>
        <p:txBody>
          <a:bodyPr/>
          <a:lstStyle/>
          <a:p>
            <a:r>
              <a:rPr lang="fr-FR" dirty="0" err="1" smtClean="0"/>
              <a:t>Both</a:t>
            </a:r>
            <a:r>
              <a:rPr lang="fr-FR" dirty="0" smtClean="0"/>
              <a:t> of </a:t>
            </a:r>
            <a:r>
              <a:rPr lang="fr-FR" dirty="0" err="1" smtClean="0"/>
              <a:t>them</a:t>
            </a:r>
            <a:r>
              <a:rPr lang="fr-FR" dirty="0" smtClean="0"/>
              <a:t> have </a:t>
            </a:r>
            <a:r>
              <a:rPr lang="fr-FR" dirty="0" err="1" smtClean="0"/>
              <a:t>different</a:t>
            </a:r>
            <a:r>
              <a:rPr lang="fr-FR" dirty="0" smtClean="0"/>
              <a:t> </a:t>
            </a:r>
            <a:r>
              <a:rPr lang="fr-FR" dirty="0" err="1" smtClean="0"/>
              <a:t>varieties</a:t>
            </a:r>
            <a:r>
              <a:rPr lang="fr-FR" dirty="0" smtClean="0"/>
              <a:t>. </a:t>
            </a:r>
          </a:p>
          <a:p>
            <a:endParaRPr lang="fr-FR" dirty="0"/>
          </a:p>
          <a:p>
            <a:endParaRPr lang="fr-FR" dirty="0" smtClean="0"/>
          </a:p>
          <a:p>
            <a:pPr>
              <a:buNone/>
            </a:pPr>
            <a:r>
              <a:rPr lang="fr-FR" dirty="0"/>
              <a:t> </a:t>
            </a:r>
            <a:r>
              <a:rPr lang="fr-FR" dirty="0" smtClean="0"/>
              <a:t> </a:t>
            </a:r>
            <a:r>
              <a:rPr lang="fr-FR" dirty="0" err="1" smtClean="0">
                <a:solidFill>
                  <a:srgbClr val="7030A0"/>
                </a:solidFill>
              </a:rPr>
              <a:t>Vocabulary</a:t>
            </a:r>
            <a:r>
              <a:rPr lang="fr-FR" dirty="0" smtClean="0">
                <a:solidFill>
                  <a:srgbClr val="7030A0"/>
                </a:solidFill>
              </a:rPr>
              <a:t> , accent , </a:t>
            </a:r>
            <a:r>
              <a:rPr lang="fr-FR" dirty="0" err="1" smtClean="0">
                <a:solidFill>
                  <a:srgbClr val="7030A0"/>
                </a:solidFill>
              </a:rPr>
              <a:t>spelling</a:t>
            </a:r>
            <a:r>
              <a:rPr lang="fr-FR" dirty="0" smtClean="0">
                <a:solidFill>
                  <a:srgbClr val="7030A0"/>
                </a:solidFill>
              </a:rPr>
              <a:t> and </a:t>
            </a:r>
            <a:r>
              <a:rPr lang="fr-FR" dirty="0" err="1" smtClean="0">
                <a:solidFill>
                  <a:srgbClr val="7030A0"/>
                </a:solidFill>
              </a:rPr>
              <a:t>grammar</a:t>
            </a:r>
            <a:r>
              <a:rPr lang="fr-FR" dirty="0" smtClean="0">
                <a:solidFill>
                  <a:srgbClr val="7030A0"/>
                </a:solidFill>
              </a:rPr>
              <a:t> </a:t>
            </a:r>
            <a:endParaRPr lang="fr-FR"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r>
              <a:rPr lang="fr-FR" dirty="0" smtClean="0">
                <a:solidFill>
                  <a:srgbClr val="7030A0"/>
                </a:solidFill>
              </a:rPr>
              <a:t>1- </a:t>
            </a:r>
            <a:r>
              <a:rPr lang="fr-FR" dirty="0" err="1" smtClean="0">
                <a:solidFill>
                  <a:srgbClr val="7030A0"/>
                </a:solidFill>
              </a:rPr>
              <a:t>vocabulary</a:t>
            </a:r>
            <a:r>
              <a:rPr lang="fr-FR" dirty="0" smtClean="0">
                <a:solidFill>
                  <a:srgbClr val="7030A0"/>
                </a:solidFill>
              </a:rPr>
              <a:t> : </a:t>
            </a:r>
            <a:endParaRPr lang="fr-FR" dirty="0">
              <a:solidFill>
                <a:srgbClr val="7030A0"/>
              </a:solidFill>
            </a:endParaRPr>
          </a:p>
        </p:txBody>
      </p:sp>
      <p:pic>
        <p:nvPicPr>
          <p:cNvPr id="4" name="Image 3" descr="Vocabulary-1.png"/>
          <p:cNvPicPr>
            <a:picLocks noChangeAspect="1"/>
          </p:cNvPicPr>
          <p:nvPr/>
        </p:nvPicPr>
        <p:blipFill>
          <a:blip r:embed="rId2"/>
          <a:stretch>
            <a:fillRect/>
          </a:stretch>
        </p:blipFill>
        <p:spPr>
          <a:xfrm>
            <a:off x="714348" y="1142984"/>
            <a:ext cx="7858180" cy="528641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a:bodyPr>
          <a:lstStyle/>
          <a:p>
            <a:r>
              <a:rPr lang="fr-FR" dirty="0" err="1" smtClean="0">
                <a:solidFill>
                  <a:srgbClr val="FF0000"/>
                </a:solidFill>
              </a:rPr>
              <a:t>Amrican</a:t>
            </a:r>
            <a:r>
              <a:rPr lang="fr-FR" dirty="0" smtClean="0">
                <a:solidFill>
                  <a:srgbClr val="FF0000"/>
                </a:solidFill>
              </a:rPr>
              <a:t>  English                      British English </a:t>
            </a:r>
          </a:p>
          <a:p>
            <a:r>
              <a:rPr lang="fr-FR" dirty="0" smtClean="0"/>
              <a:t>Soccer                                         football </a:t>
            </a:r>
          </a:p>
          <a:p>
            <a:r>
              <a:rPr lang="fr-FR" dirty="0" smtClean="0"/>
              <a:t>Store                                            shop </a:t>
            </a:r>
          </a:p>
          <a:p>
            <a:r>
              <a:rPr lang="fr-FR" dirty="0" smtClean="0"/>
              <a:t>French </a:t>
            </a:r>
            <a:r>
              <a:rPr lang="fr-FR" dirty="0" err="1" smtClean="0"/>
              <a:t>fries</a:t>
            </a:r>
            <a:r>
              <a:rPr lang="fr-FR" dirty="0" smtClean="0"/>
              <a:t>                                chips</a:t>
            </a:r>
          </a:p>
          <a:p>
            <a:r>
              <a:rPr lang="fr-FR" dirty="0" err="1" smtClean="0"/>
              <a:t>Mailbox</a:t>
            </a:r>
            <a:r>
              <a:rPr lang="fr-FR" dirty="0" smtClean="0"/>
              <a:t>                                      </a:t>
            </a:r>
            <a:r>
              <a:rPr lang="fr-FR" dirty="0" err="1" smtClean="0"/>
              <a:t>postbox</a:t>
            </a:r>
            <a:endParaRPr lang="fr-FR" dirty="0" smtClean="0"/>
          </a:p>
          <a:p>
            <a:r>
              <a:rPr lang="fr-FR" dirty="0" err="1" smtClean="0"/>
              <a:t>Fall</a:t>
            </a:r>
            <a:r>
              <a:rPr lang="fr-FR" dirty="0" smtClean="0"/>
              <a:t>                                              </a:t>
            </a:r>
            <a:r>
              <a:rPr lang="fr-FR" dirty="0" err="1" smtClean="0"/>
              <a:t>autumn</a:t>
            </a:r>
            <a:endParaRPr lang="fr-FR" dirty="0" smtClean="0"/>
          </a:p>
          <a:p>
            <a:r>
              <a:rPr lang="fr-FR" dirty="0" err="1" smtClean="0"/>
              <a:t>resume</a:t>
            </a:r>
            <a:r>
              <a:rPr lang="fr-FR" smtClean="0"/>
              <a:t>                                       CV</a:t>
            </a:r>
            <a:endParaRPr lang="fr-FR" dirty="0" smtClean="0"/>
          </a:p>
          <a:p>
            <a:r>
              <a:rPr lang="fr-FR" dirty="0" err="1" smtClean="0"/>
              <a:t>Movie</a:t>
            </a:r>
            <a:r>
              <a:rPr lang="fr-FR" dirty="0" smtClean="0"/>
              <a:t>                                        film </a:t>
            </a:r>
          </a:p>
          <a:p>
            <a:r>
              <a:rPr lang="fr-FR" dirty="0" smtClean="0"/>
              <a:t>Truck                                         lorry </a:t>
            </a:r>
          </a:p>
          <a:p>
            <a:r>
              <a:rPr lang="fr-FR" dirty="0" smtClean="0"/>
              <a:t>Gaz                                            </a:t>
            </a:r>
            <a:r>
              <a:rPr lang="fr-FR" dirty="0" err="1" smtClean="0"/>
              <a:t>petrol</a:t>
            </a:r>
            <a:endParaRPr lang="fr-FR" dirty="0" smtClean="0"/>
          </a:p>
          <a:p>
            <a:r>
              <a:rPr lang="fr-FR" dirty="0" err="1" smtClean="0"/>
              <a:t>Elementary</a:t>
            </a:r>
            <a:r>
              <a:rPr lang="fr-FR" dirty="0" smtClean="0"/>
              <a:t> </a:t>
            </a:r>
            <a:r>
              <a:rPr lang="fr-FR" dirty="0" err="1" smtClean="0"/>
              <a:t>school</a:t>
            </a:r>
            <a:r>
              <a:rPr lang="fr-FR" dirty="0" smtClean="0"/>
              <a:t>                  </a:t>
            </a:r>
            <a:r>
              <a:rPr lang="fr-FR" dirty="0" err="1" smtClean="0"/>
              <a:t>primay</a:t>
            </a:r>
            <a:r>
              <a:rPr lang="fr-FR" dirty="0" smtClean="0"/>
              <a:t> </a:t>
            </a:r>
            <a:r>
              <a:rPr lang="fr-FR" dirty="0" err="1" smtClean="0"/>
              <a:t>school</a:t>
            </a:r>
            <a:endParaRPr lang="fr-FR" dirty="0" smtClean="0"/>
          </a:p>
          <a:p>
            <a:endParaRPr lang="fr-FR" dirty="0" smtClean="0"/>
          </a:p>
          <a:p>
            <a:endParaRPr lang="fr-FR" dirty="0" smtClean="0"/>
          </a:p>
          <a:p>
            <a:endParaRPr lang="fr-FR" dirty="0" smtClean="0"/>
          </a:p>
          <a:p>
            <a:pPr>
              <a:buNone/>
            </a:pPr>
            <a:endParaRPr lang="fr-FR" dirty="0" smtClean="0"/>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fontScale="92500" lnSpcReduction="10000"/>
          </a:bodyPr>
          <a:lstStyle/>
          <a:p>
            <a:r>
              <a:rPr lang="fr-FR" dirty="0" smtClean="0"/>
              <a:t>High </a:t>
            </a:r>
            <a:r>
              <a:rPr lang="fr-FR" dirty="0" err="1" smtClean="0"/>
              <a:t>school</a:t>
            </a:r>
            <a:r>
              <a:rPr lang="fr-FR" dirty="0" smtClean="0"/>
              <a:t>                        </a:t>
            </a:r>
            <a:r>
              <a:rPr lang="fr-FR" dirty="0" err="1" smtClean="0"/>
              <a:t>secondary</a:t>
            </a:r>
            <a:r>
              <a:rPr lang="fr-FR" dirty="0" smtClean="0"/>
              <a:t> </a:t>
            </a:r>
            <a:r>
              <a:rPr lang="fr-FR" dirty="0" err="1" smtClean="0"/>
              <a:t>school</a:t>
            </a:r>
            <a:endParaRPr lang="fr-FR" dirty="0" smtClean="0"/>
          </a:p>
          <a:p>
            <a:r>
              <a:rPr lang="fr-FR" dirty="0" err="1" smtClean="0"/>
              <a:t>Cell</a:t>
            </a:r>
            <a:r>
              <a:rPr lang="fr-FR" dirty="0" smtClean="0"/>
              <a:t> phone                          mobile </a:t>
            </a:r>
          </a:p>
          <a:p>
            <a:r>
              <a:rPr lang="fr-FR" dirty="0" smtClean="0"/>
              <a:t>Cigarettes                           </a:t>
            </a:r>
            <a:r>
              <a:rPr lang="fr-FR" dirty="0" err="1" smtClean="0"/>
              <a:t>fags</a:t>
            </a:r>
            <a:r>
              <a:rPr lang="fr-FR" dirty="0" smtClean="0"/>
              <a:t> </a:t>
            </a:r>
          </a:p>
          <a:p>
            <a:r>
              <a:rPr lang="fr-FR" dirty="0" err="1" smtClean="0"/>
              <a:t>Subway</a:t>
            </a:r>
            <a:r>
              <a:rPr lang="fr-FR" dirty="0" smtClean="0"/>
              <a:t> /</a:t>
            </a:r>
            <a:r>
              <a:rPr lang="fr-FR" dirty="0" err="1" smtClean="0"/>
              <a:t>metro</a:t>
            </a:r>
            <a:r>
              <a:rPr lang="fr-FR" dirty="0" smtClean="0"/>
              <a:t>                underground / tube</a:t>
            </a:r>
          </a:p>
          <a:p>
            <a:r>
              <a:rPr lang="fr-FR" dirty="0" err="1" smtClean="0"/>
              <a:t>Baggage</a:t>
            </a:r>
            <a:r>
              <a:rPr lang="fr-FR" dirty="0" smtClean="0"/>
              <a:t>                              </a:t>
            </a:r>
            <a:r>
              <a:rPr lang="fr-FR" dirty="0" err="1" smtClean="0"/>
              <a:t>luggage</a:t>
            </a:r>
            <a:r>
              <a:rPr lang="fr-FR" dirty="0" smtClean="0"/>
              <a:t> </a:t>
            </a:r>
          </a:p>
          <a:p>
            <a:r>
              <a:rPr lang="fr-FR" dirty="0" smtClean="0"/>
              <a:t>Cab                                     taxi </a:t>
            </a:r>
          </a:p>
          <a:p>
            <a:r>
              <a:rPr lang="fr-FR" dirty="0" err="1" smtClean="0"/>
              <a:t>Bathroom</a:t>
            </a:r>
            <a:r>
              <a:rPr lang="fr-FR" dirty="0" smtClean="0"/>
              <a:t>                          </a:t>
            </a:r>
            <a:r>
              <a:rPr lang="fr-FR" dirty="0" err="1" smtClean="0"/>
              <a:t>loo</a:t>
            </a:r>
            <a:r>
              <a:rPr lang="fr-FR" dirty="0" smtClean="0"/>
              <a:t>/ W.C</a:t>
            </a:r>
          </a:p>
          <a:p>
            <a:r>
              <a:rPr lang="fr-FR" dirty="0" err="1" smtClean="0"/>
              <a:t>Eraser</a:t>
            </a:r>
            <a:r>
              <a:rPr lang="fr-FR" dirty="0" smtClean="0"/>
              <a:t>                                 </a:t>
            </a:r>
            <a:r>
              <a:rPr lang="fr-FR" dirty="0" err="1" smtClean="0"/>
              <a:t>rubber</a:t>
            </a:r>
            <a:r>
              <a:rPr lang="fr-FR" dirty="0" smtClean="0"/>
              <a:t> </a:t>
            </a:r>
          </a:p>
          <a:p>
            <a:r>
              <a:rPr lang="fr-FR" dirty="0" err="1" smtClean="0"/>
              <a:t>Garbage</a:t>
            </a:r>
            <a:r>
              <a:rPr lang="fr-FR" dirty="0" smtClean="0"/>
              <a:t>                             </a:t>
            </a:r>
            <a:r>
              <a:rPr lang="fr-FR" dirty="0" err="1" smtClean="0"/>
              <a:t>rubbish</a:t>
            </a:r>
            <a:r>
              <a:rPr lang="fr-FR" dirty="0" smtClean="0"/>
              <a:t> </a:t>
            </a:r>
          </a:p>
          <a:p>
            <a:r>
              <a:rPr lang="fr-FR" dirty="0" smtClean="0"/>
              <a:t>Check                                 bill</a:t>
            </a:r>
          </a:p>
          <a:p>
            <a:r>
              <a:rPr lang="fr-FR" dirty="0" err="1" smtClean="0"/>
              <a:t>Elevator</a:t>
            </a:r>
            <a:r>
              <a:rPr lang="fr-FR" dirty="0" smtClean="0"/>
              <a:t>                             lift </a:t>
            </a:r>
          </a:p>
          <a:p>
            <a:r>
              <a:rPr lang="fr-FR" dirty="0" smtClean="0"/>
              <a:t> </a:t>
            </a:r>
            <a:r>
              <a:rPr lang="fr-FR" dirty="0" err="1" smtClean="0"/>
              <a:t>period</a:t>
            </a:r>
            <a:r>
              <a:rPr lang="fr-FR" dirty="0" smtClean="0"/>
              <a:t>                              full stop </a:t>
            </a:r>
          </a:p>
          <a:p>
            <a:r>
              <a:rPr lang="fr-FR" dirty="0" err="1" smtClean="0"/>
              <a:t>Engaged</a:t>
            </a:r>
            <a:r>
              <a:rPr lang="fr-FR" dirty="0" smtClean="0"/>
              <a:t>                             </a:t>
            </a:r>
            <a:r>
              <a:rPr lang="fr-FR" dirty="0" err="1" smtClean="0"/>
              <a:t>busy</a:t>
            </a:r>
            <a:r>
              <a:rPr lang="fr-FR" dirty="0" smtClean="0"/>
              <a:t> </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lstStyle/>
          <a:p>
            <a:r>
              <a:rPr lang="fr-FR" dirty="0" smtClean="0">
                <a:solidFill>
                  <a:srgbClr val="7030A0"/>
                </a:solidFill>
              </a:rPr>
              <a:t>3- Accent:</a:t>
            </a:r>
          </a:p>
          <a:p>
            <a:r>
              <a:rPr lang="fr-FR" dirty="0" smtClean="0">
                <a:solidFill>
                  <a:srgbClr val="7030A0"/>
                </a:solidFill>
              </a:rPr>
              <a:t> </a:t>
            </a:r>
          </a:p>
          <a:p>
            <a:r>
              <a:rPr lang="en-US" dirty="0" smtClean="0"/>
              <a:t>There is a lot of discussion in respect to the </a:t>
            </a:r>
            <a:r>
              <a:rPr lang="en-US" dirty="0" smtClean="0">
                <a:hlinkClick r:id="rId2"/>
              </a:rPr>
              <a:t>British accent</a:t>
            </a:r>
            <a:r>
              <a:rPr lang="en-US" dirty="0" smtClean="0"/>
              <a:t> and American accent. Which the most correct? Which is the best to communicate? Which is the easiest to understand and learn? These are just some of the questions that arise and there is not a definite answer to any of them.</a:t>
            </a:r>
          </a:p>
          <a:p>
            <a:r>
              <a:rPr lang="en-US" dirty="0" smtClean="0"/>
              <a:t>Today we are going to focus on </a:t>
            </a:r>
            <a:r>
              <a:rPr lang="en-US" dirty="0" smtClean="0">
                <a:hlinkClick r:id="rId3"/>
              </a:rPr>
              <a:t>the pronunciation</a:t>
            </a:r>
            <a:r>
              <a:rPr lang="en-US" dirty="0" smtClean="0"/>
              <a:t>. Have you ever been confused by the difference between the British and American accent? </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r>
              <a:rPr lang="fr-FR" dirty="0" smtClean="0">
                <a:solidFill>
                  <a:srgbClr val="7030A0"/>
                </a:solidFill>
              </a:rPr>
              <a:t>2- </a:t>
            </a:r>
            <a:r>
              <a:rPr lang="fr-FR" dirty="0" err="1" smtClean="0">
                <a:solidFill>
                  <a:srgbClr val="7030A0"/>
                </a:solidFill>
              </a:rPr>
              <a:t>spelling</a:t>
            </a:r>
            <a:r>
              <a:rPr lang="fr-FR" dirty="0" smtClean="0">
                <a:solidFill>
                  <a:srgbClr val="7030A0"/>
                </a:solidFill>
              </a:rPr>
              <a:t> : </a:t>
            </a:r>
            <a:endParaRPr lang="fr-FR" dirty="0">
              <a:solidFill>
                <a:srgbClr val="7030A0"/>
              </a:solidFill>
            </a:endParaRPr>
          </a:p>
        </p:txBody>
      </p:sp>
      <p:pic>
        <p:nvPicPr>
          <p:cNvPr id="5" name="Image 4" descr="86a2bbee7d7d2aa4245e54a86ec0535d.jpg"/>
          <p:cNvPicPr>
            <a:picLocks noChangeAspect="1"/>
          </p:cNvPicPr>
          <p:nvPr/>
        </p:nvPicPr>
        <p:blipFill>
          <a:blip r:embed="rId2"/>
          <a:stretch>
            <a:fillRect/>
          </a:stretch>
        </p:blipFill>
        <p:spPr>
          <a:xfrm>
            <a:off x="285720" y="928670"/>
            <a:ext cx="8858280" cy="592933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85728"/>
            <a:ext cx="8229600" cy="5857916"/>
          </a:xfrm>
        </p:spPr>
        <p:txBody>
          <a:bodyPr/>
          <a:lstStyle/>
          <a:p>
            <a:r>
              <a:rPr lang="fr-FR" dirty="0" smtClean="0"/>
              <a:t>UK                                                          US</a:t>
            </a:r>
          </a:p>
          <a:p>
            <a:pPr>
              <a:buNone/>
            </a:pPr>
            <a:r>
              <a:rPr lang="fr-FR" dirty="0" smtClean="0"/>
              <a:t>Labour                                                      </a:t>
            </a:r>
            <a:r>
              <a:rPr lang="fr-FR" dirty="0" err="1" smtClean="0"/>
              <a:t>labor</a:t>
            </a:r>
            <a:endParaRPr lang="fr-FR" dirty="0" smtClean="0"/>
          </a:p>
          <a:p>
            <a:r>
              <a:rPr lang="fr-FR" dirty="0" smtClean="0"/>
              <a:t>Humour                                                </a:t>
            </a:r>
            <a:r>
              <a:rPr lang="fr-FR" dirty="0" err="1" smtClean="0"/>
              <a:t>humor</a:t>
            </a:r>
            <a:r>
              <a:rPr lang="fr-FR" dirty="0" smtClean="0"/>
              <a:t> </a:t>
            </a:r>
          </a:p>
          <a:p>
            <a:r>
              <a:rPr lang="fr-FR" dirty="0" err="1" smtClean="0"/>
              <a:t>Behaviour</a:t>
            </a:r>
            <a:r>
              <a:rPr lang="fr-FR" dirty="0" smtClean="0"/>
              <a:t>                                               </a:t>
            </a:r>
            <a:r>
              <a:rPr lang="fr-FR" dirty="0" err="1" smtClean="0"/>
              <a:t>behavior</a:t>
            </a:r>
            <a:endParaRPr lang="fr-FR" dirty="0" smtClean="0"/>
          </a:p>
          <a:p>
            <a:r>
              <a:rPr lang="fr-FR" dirty="0" smtClean="0"/>
              <a:t>Apologise / </a:t>
            </a:r>
            <a:r>
              <a:rPr lang="fr-FR" dirty="0" err="1" smtClean="0"/>
              <a:t>apologize</a:t>
            </a:r>
            <a:r>
              <a:rPr lang="fr-FR" dirty="0" smtClean="0"/>
              <a:t>                         </a:t>
            </a:r>
            <a:r>
              <a:rPr lang="fr-FR" dirty="0" err="1" smtClean="0"/>
              <a:t>apologize</a:t>
            </a:r>
            <a:endParaRPr lang="fr-FR" dirty="0" smtClean="0"/>
          </a:p>
          <a:p>
            <a:r>
              <a:rPr lang="fr-FR" dirty="0" err="1" smtClean="0"/>
              <a:t>Recognise</a:t>
            </a:r>
            <a:r>
              <a:rPr lang="fr-FR" dirty="0" smtClean="0"/>
              <a:t>/ </a:t>
            </a:r>
            <a:r>
              <a:rPr lang="fr-FR" dirty="0" err="1" smtClean="0"/>
              <a:t>ze</a:t>
            </a:r>
            <a:r>
              <a:rPr lang="fr-FR" dirty="0" smtClean="0"/>
              <a:t>                                       </a:t>
            </a:r>
            <a:r>
              <a:rPr lang="fr-FR" dirty="0" err="1" smtClean="0"/>
              <a:t>recognize</a:t>
            </a:r>
            <a:endParaRPr lang="fr-FR" dirty="0" smtClean="0"/>
          </a:p>
          <a:p>
            <a:r>
              <a:rPr lang="fr-FR" dirty="0" smtClean="0"/>
              <a:t>Gray                                                       </a:t>
            </a:r>
            <a:r>
              <a:rPr lang="fr-FR" dirty="0" err="1" smtClean="0"/>
              <a:t>grey</a:t>
            </a:r>
            <a:endParaRPr lang="fr-FR" dirty="0" smtClean="0"/>
          </a:p>
          <a:p>
            <a:r>
              <a:rPr lang="fr-FR" dirty="0" err="1" smtClean="0"/>
              <a:t>Practise</a:t>
            </a:r>
            <a:r>
              <a:rPr lang="fr-FR" dirty="0" smtClean="0"/>
              <a:t> (</a:t>
            </a:r>
            <a:r>
              <a:rPr lang="fr-FR" dirty="0" err="1" smtClean="0"/>
              <a:t>verb</a:t>
            </a:r>
            <a:r>
              <a:rPr lang="fr-FR" dirty="0" smtClean="0"/>
              <a:t>)                                     practice (</a:t>
            </a:r>
            <a:r>
              <a:rPr lang="fr-FR" dirty="0" err="1" smtClean="0"/>
              <a:t>verb</a:t>
            </a:r>
            <a:r>
              <a:rPr lang="fr-FR" dirty="0" smtClean="0"/>
              <a:t>)</a:t>
            </a:r>
          </a:p>
          <a:p>
            <a:r>
              <a:rPr lang="fr-FR" smtClean="0"/>
              <a:t>Programme                                               program</a:t>
            </a:r>
            <a:endParaRPr lang="fr-FR" dirty="0" smtClean="0"/>
          </a:p>
          <a:p>
            <a:r>
              <a:rPr lang="fr-FR" dirty="0" err="1" smtClean="0"/>
              <a:t>Travelled</a:t>
            </a:r>
            <a:r>
              <a:rPr lang="fr-FR" dirty="0" smtClean="0"/>
              <a:t>                                                </a:t>
            </a:r>
            <a:r>
              <a:rPr lang="fr-FR" dirty="0" err="1" smtClean="0"/>
              <a:t>traveled</a:t>
            </a:r>
            <a:r>
              <a:rPr lang="fr-FR" dirty="0" smtClean="0"/>
              <a:t> </a:t>
            </a:r>
          </a:p>
          <a:p>
            <a:endParaRPr lang="fr-FR" dirty="0" smtClean="0"/>
          </a:p>
          <a:p>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967434"/>
          </a:xfrm>
        </p:spPr>
        <p:txBody>
          <a:bodyPr/>
          <a:lstStyle/>
          <a:p>
            <a:pPr fontAlgn="base"/>
            <a:r>
              <a:rPr lang="en-US" b="1" dirty="0" smtClean="0">
                <a:solidFill>
                  <a:srgbClr val="FF0000"/>
                </a:solidFill>
              </a:rPr>
              <a:t>1.Intonation</a:t>
            </a:r>
          </a:p>
          <a:p>
            <a:pPr fontAlgn="base"/>
            <a:r>
              <a:rPr lang="en-US" dirty="0" smtClean="0"/>
              <a:t>This is the most obvious difference. In the United States, </a:t>
            </a:r>
            <a:r>
              <a:rPr lang="en-US" b="1" dirty="0" smtClean="0"/>
              <a:t>English speakers talk very slowly and much more monotonously.</a:t>
            </a:r>
            <a:endParaRPr lang="en-US" dirty="0" smtClean="0"/>
          </a:p>
          <a:p>
            <a:pPr fontAlgn="base"/>
            <a:r>
              <a:rPr lang="en-US" dirty="0" smtClean="0"/>
              <a:t>However, the</a:t>
            </a:r>
            <a:r>
              <a:rPr lang="en-US" b="1" dirty="0" smtClean="0"/>
              <a:t> English are much more expressive</a:t>
            </a:r>
            <a:r>
              <a:rPr lang="en-US" dirty="0" smtClean="0"/>
              <a:t> and they lengthen the vowels a lot more. This makes it easier for those who are learning English to understand.</a:t>
            </a:r>
          </a:p>
          <a:p>
            <a:pPr fontAlgn="base"/>
            <a:r>
              <a:rPr lang="en-US" dirty="0" smtClean="0">
                <a:hlinkClick r:id="rId2"/>
              </a:rPr>
              <a:t>Improving your listening comprehension</a:t>
            </a:r>
            <a:r>
              <a:rPr lang="en-US" dirty="0" smtClean="0"/>
              <a:t> is a lot easier when confronted by a British accent. </a:t>
            </a:r>
          </a:p>
          <a:p>
            <a:pPr fontAlgn="base"/>
            <a:r>
              <a:rPr lang="en-US" dirty="0" smtClean="0"/>
              <a:t>What do you do? </a:t>
            </a:r>
          </a:p>
          <a:p>
            <a:pPr fontAlgn="base"/>
            <a:r>
              <a:rPr lang="en-US" dirty="0" smtClean="0">
                <a:solidFill>
                  <a:srgbClr val="FF0000"/>
                </a:solidFill>
              </a:rPr>
              <a:t>Often</a:t>
            </a:r>
            <a:r>
              <a:rPr lang="en-US" dirty="0" smtClean="0"/>
              <a:t>  t is  silent in British </a:t>
            </a:r>
          </a:p>
          <a:p>
            <a:pPr fontAlgn="base"/>
            <a:r>
              <a:rPr lang="en-US" dirty="0" smtClean="0">
                <a:solidFill>
                  <a:srgbClr val="FF0000"/>
                </a:solidFill>
              </a:rPr>
              <a:t>Often </a:t>
            </a:r>
            <a:r>
              <a:rPr lang="en-US" dirty="0" smtClean="0"/>
              <a:t> t  is not silent I American </a:t>
            </a:r>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038872"/>
          </a:xfrm>
        </p:spPr>
        <p:txBody>
          <a:bodyPr>
            <a:normAutofit fontScale="92500"/>
          </a:bodyPr>
          <a:lstStyle/>
          <a:p>
            <a:pPr fontAlgn="base"/>
            <a:r>
              <a:rPr lang="en-US" b="1" dirty="0" smtClean="0"/>
              <a:t>2.</a:t>
            </a:r>
            <a:r>
              <a:rPr lang="en-US" b="1" dirty="0" smtClean="0">
                <a:solidFill>
                  <a:srgbClr val="FF0000"/>
                </a:solidFill>
              </a:rPr>
              <a:t>Vowels</a:t>
            </a:r>
          </a:p>
          <a:p>
            <a:pPr fontAlgn="base"/>
            <a:r>
              <a:rPr lang="en-US" b="1" dirty="0" smtClean="0"/>
              <a:t>Americans tends to simplify their language</a:t>
            </a:r>
            <a:r>
              <a:rPr lang="en-US" dirty="0" smtClean="0"/>
              <a:t>, specifically the pronunciation of vowels. </a:t>
            </a:r>
          </a:p>
          <a:p>
            <a:pPr fontAlgn="base"/>
            <a:r>
              <a:rPr lang="en-US" dirty="0" smtClean="0"/>
              <a:t>British English has 12 vowel and diphthong sounds, while American English eliminates the odd ones. </a:t>
            </a:r>
          </a:p>
          <a:p>
            <a:pPr fontAlgn="base"/>
            <a:r>
              <a:rPr lang="en-US" dirty="0" smtClean="0"/>
              <a:t>The short ‘a’ in words such as cup is replaced by the sound ‘schwa’ or /ə/ which is the neutral vowel. This ‘a’ is pronounced as the ‘</a:t>
            </a:r>
            <a:r>
              <a:rPr lang="en-US" dirty="0" err="1" smtClean="0"/>
              <a:t>i</a:t>
            </a:r>
            <a:r>
              <a:rPr lang="en-US" dirty="0" smtClean="0"/>
              <a:t>’ in animal.</a:t>
            </a:r>
          </a:p>
          <a:p>
            <a:pPr fontAlgn="base"/>
            <a:r>
              <a:rPr lang="en-US" dirty="0" smtClean="0"/>
              <a:t>The sound /ɒ/ which can be found in words such as ‘what’ or ‘box’. Americans replace it with an open ‘o’ or a long ‘a’.</a:t>
            </a:r>
          </a:p>
          <a:p>
            <a:pPr fontAlgn="base"/>
            <a:r>
              <a:rPr lang="en-US" dirty="0" smtClean="0"/>
              <a:t>Diphthongs that end in ‘schwa’ do not exist in the American accent. The diphthong    /</a:t>
            </a:r>
            <a:r>
              <a:rPr lang="en-US" dirty="0" err="1" smtClean="0"/>
              <a:t>ɪə</a:t>
            </a:r>
            <a:r>
              <a:rPr lang="en-US" dirty="0" smtClean="0"/>
              <a:t>/ that is found in the word ‘beer’ would be pronounced /</a:t>
            </a:r>
            <a:r>
              <a:rPr lang="en-US" dirty="0" err="1" smtClean="0"/>
              <a:t>bɪr</a:t>
            </a:r>
            <a:r>
              <a:rPr lang="en-US" dirty="0" smtClean="0"/>
              <a:t>/.</a:t>
            </a:r>
          </a:p>
          <a:p>
            <a:r>
              <a:rPr lang="en-US" dirty="0" smtClean="0"/>
              <a:t/>
            </a:r>
            <a:br>
              <a:rPr lang="en-US" dirty="0" smtClean="0"/>
            </a:b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English </a:t>
            </a:r>
            <a:r>
              <a:rPr lang="fr-FR" dirty="0" err="1" smtClean="0"/>
              <a:t>language</a:t>
            </a:r>
            <a:r>
              <a:rPr lang="fr-FR" dirty="0" smtClean="0"/>
              <a:t> </a:t>
            </a:r>
            <a:endParaRPr lang="fr-FR" dirty="0"/>
          </a:p>
        </p:txBody>
      </p:sp>
      <p:sp>
        <p:nvSpPr>
          <p:cNvPr id="3" name="Espace réservé du contenu 2"/>
          <p:cNvSpPr>
            <a:spLocks noGrp="1"/>
          </p:cNvSpPr>
          <p:nvPr>
            <p:ph idx="1"/>
          </p:nvPr>
        </p:nvSpPr>
        <p:spPr/>
        <p:txBody>
          <a:bodyPr/>
          <a:lstStyle/>
          <a:p>
            <a:r>
              <a:rPr lang="fr-FR" dirty="0" smtClean="0"/>
              <a:t>English </a:t>
            </a:r>
            <a:r>
              <a:rPr lang="fr-FR" dirty="0" err="1" smtClean="0"/>
              <a:t>language</a:t>
            </a:r>
            <a:r>
              <a:rPr lang="fr-FR" dirty="0" smtClean="0"/>
              <a:t> </a:t>
            </a:r>
            <a:r>
              <a:rPr lang="fr-FR" dirty="0" err="1" smtClean="0"/>
              <a:t>is</a:t>
            </a:r>
            <a:r>
              <a:rPr lang="fr-FR" dirty="0" smtClean="0"/>
              <a:t> the second </a:t>
            </a:r>
            <a:r>
              <a:rPr lang="fr-FR" dirty="0" err="1" smtClean="0"/>
              <a:t>language</a:t>
            </a:r>
            <a:r>
              <a:rPr lang="fr-FR" dirty="0" smtClean="0"/>
              <a:t> in </a:t>
            </a:r>
            <a:r>
              <a:rPr lang="fr-FR" dirty="0" err="1" smtClean="0"/>
              <a:t>Algeria</a:t>
            </a:r>
            <a:r>
              <a:rPr lang="fr-FR" dirty="0" smtClean="0"/>
              <a:t>. </a:t>
            </a:r>
            <a:r>
              <a:rPr lang="en-US" dirty="0"/>
              <a:t>Many countries include English in their school syllabus and children are starting to learn English at a younger and younger </a:t>
            </a:r>
            <a:r>
              <a:rPr lang="en-US" dirty="0" smtClean="0"/>
              <a:t>age.</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895996"/>
          </a:xfrm>
        </p:spPr>
        <p:txBody>
          <a:bodyPr/>
          <a:lstStyle/>
          <a:p>
            <a:pPr fontAlgn="base"/>
            <a:r>
              <a:rPr lang="en-US" b="1" dirty="0" smtClean="0">
                <a:solidFill>
                  <a:srgbClr val="FF0000"/>
                </a:solidFill>
              </a:rPr>
              <a:t>3.The pronunciation of the letter ‘R’</a:t>
            </a:r>
          </a:p>
          <a:p>
            <a:pPr fontAlgn="base"/>
            <a:r>
              <a:rPr lang="en-US" dirty="0" smtClean="0"/>
              <a:t>This is the most visible difference </a:t>
            </a:r>
            <a:r>
              <a:rPr lang="en-US" b="1" dirty="0" smtClean="0"/>
              <a:t>between the British accent and the American accent</a:t>
            </a:r>
            <a:r>
              <a:rPr lang="en-US" dirty="0" smtClean="0"/>
              <a:t>. American English has what we call the ‘</a:t>
            </a:r>
            <a:r>
              <a:rPr lang="en-US" dirty="0" err="1" smtClean="0"/>
              <a:t>rhotic</a:t>
            </a:r>
            <a:r>
              <a:rPr lang="en-US" dirty="0" smtClean="0"/>
              <a:t>’ pronunciation of the letter R.</a:t>
            </a:r>
          </a:p>
          <a:p>
            <a:pPr fontAlgn="base"/>
            <a:r>
              <a:rPr lang="en-US" dirty="0" smtClean="0"/>
              <a:t>This means that the “r” is pronounced at the end of the syllable, for example in the word art.</a:t>
            </a:r>
          </a:p>
          <a:p>
            <a:pPr fontAlgn="base"/>
            <a:r>
              <a:rPr lang="en-US" dirty="0" smtClean="0"/>
              <a:t>According to the ‘Received Pronunciation’ standard, the ‘r’ must not be pronounced and the vowel before it must be </a:t>
            </a:r>
            <a:r>
              <a:rPr lang="en-US" dirty="0" err="1" smtClean="0"/>
              <a:t>emphasised</a:t>
            </a:r>
            <a:r>
              <a:rPr lang="en-US" dirty="0" smtClean="0"/>
              <a:t> more. A good example of model English would be the word </a:t>
            </a:r>
            <a:r>
              <a:rPr lang="en-US" dirty="0" smtClean="0">
                <a:solidFill>
                  <a:srgbClr val="FF0000"/>
                </a:solidFill>
              </a:rPr>
              <a:t>car</a:t>
            </a:r>
            <a:r>
              <a:rPr lang="en-US" dirty="0" smtClean="0"/>
              <a:t> which is pronounced “</a:t>
            </a:r>
            <a:r>
              <a:rPr lang="en-US" dirty="0" err="1" smtClean="0"/>
              <a:t>Caa</a:t>
            </a:r>
            <a:r>
              <a:rPr lang="en-US" dirty="0" smtClean="0"/>
              <a:t>” it may sound a bit strange, but this how the British pronounce it.</a:t>
            </a:r>
          </a:p>
          <a:p>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2852"/>
            <a:ext cx="8229600" cy="6181748"/>
          </a:xfrm>
        </p:spPr>
        <p:txBody>
          <a:bodyPr/>
          <a:lstStyle/>
          <a:p>
            <a:r>
              <a:rPr lang="fr-FR" dirty="0" smtClean="0">
                <a:hlinkClick r:id="rId2"/>
              </a:rPr>
              <a:t>https://www.youtube.com/watch?v=71HZyrjx_jI&amp;t=337s</a:t>
            </a:r>
            <a:r>
              <a:rPr lang="fr-FR" dirty="0" smtClean="0"/>
              <a:t>         accent</a:t>
            </a:r>
          </a:p>
          <a:p>
            <a:r>
              <a:rPr lang="fr-FR" dirty="0" smtClean="0">
                <a:hlinkClick r:id="rId3"/>
              </a:rPr>
              <a:t>https://www.youtube.com/watch?v=saTZ6TRS_HE&amp;t=115s</a:t>
            </a:r>
            <a:r>
              <a:rPr lang="fr-FR" dirty="0" smtClean="0"/>
              <a:t>     accent </a:t>
            </a:r>
          </a:p>
          <a:p>
            <a:r>
              <a:rPr lang="fr-FR" dirty="0" smtClean="0">
                <a:hlinkClick r:id="rId4"/>
              </a:rPr>
              <a:t>https://www.youtube.com/watch?v=MRXv3taXkAg</a:t>
            </a:r>
            <a:endParaRPr lang="fr-FR" dirty="0" smtClean="0"/>
          </a:p>
          <a:p>
            <a:r>
              <a:rPr lang="fr-FR" dirty="0" smtClean="0">
                <a:hlinkClick r:id="rId5"/>
              </a:rPr>
              <a:t>https://www.youtube.com/watch?v=fO0cVKnGsgE</a:t>
            </a:r>
            <a:r>
              <a:rPr lang="fr-FR" dirty="0" smtClean="0"/>
              <a:t> ( </a:t>
            </a:r>
            <a:r>
              <a:rPr lang="fr-FR" dirty="0" err="1" smtClean="0"/>
              <a:t>grammar</a:t>
            </a:r>
            <a:r>
              <a:rPr lang="fr-FR" dirty="0" smtClean="0"/>
              <a:t>)</a:t>
            </a:r>
          </a:p>
          <a:p>
            <a:r>
              <a:rPr lang="fr-FR" dirty="0" smtClean="0"/>
              <a:t> </a:t>
            </a:r>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To </a:t>
            </a:r>
            <a:r>
              <a:rPr lang="fr-FR" dirty="0" err="1" smtClean="0"/>
              <a:t>be</a:t>
            </a:r>
            <a:r>
              <a:rPr lang="fr-FR" dirty="0" smtClean="0"/>
              <a:t> </a:t>
            </a:r>
            <a:r>
              <a:rPr lang="fr-FR" dirty="0" err="1" smtClean="0"/>
              <a:t>continued</a:t>
            </a:r>
            <a:r>
              <a:rPr lang="fr-FR" dirty="0" smtClean="0"/>
              <a:t> </a:t>
            </a:r>
          </a:p>
          <a:p>
            <a:r>
              <a:rPr lang="fr-FR" dirty="0" err="1" smtClean="0"/>
              <a:t>Kherrous</a:t>
            </a:r>
            <a:r>
              <a:rPr lang="fr-FR" dirty="0" smtClean="0"/>
              <a:t> </a:t>
            </a:r>
            <a:r>
              <a:rPr lang="fr-FR" dirty="0" err="1" smtClean="0"/>
              <a:t>fatiha</a:t>
            </a:r>
            <a:r>
              <a:rPr lang="fr-FR" smtClean="0"/>
              <a:t> </a:t>
            </a:r>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err="1" smtClean="0"/>
              <a:t>Why</a:t>
            </a:r>
            <a:r>
              <a:rPr lang="fr-FR" dirty="0" smtClean="0"/>
              <a:t> </a:t>
            </a:r>
            <a:r>
              <a:rPr lang="fr-FR" dirty="0" err="1" smtClean="0"/>
              <a:t>is</a:t>
            </a:r>
            <a:r>
              <a:rPr lang="fr-FR" dirty="0" smtClean="0"/>
              <a:t> </a:t>
            </a:r>
            <a:r>
              <a:rPr lang="fr-FR" dirty="0"/>
              <a:t>E</a:t>
            </a:r>
            <a:r>
              <a:rPr lang="fr-FR" dirty="0" smtClean="0"/>
              <a:t>nglish a global </a:t>
            </a:r>
            <a:r>
              <a:rPr lang="fr-FR" dirty="0" err="1" smtClean="0"/>
              <a:t>language</a:t>
            </a:r>
            <a:r>
              <a:rPr lang="fr-FR" dirty="0" smtClean="0"/>
              <a:t> ? </a:t>
            </a:r>
            <a:endParaRPr lang="fr-FR" dirty="0"/>
          </a:p>
        </p:txBody>
      </p:sp>
      <p:sp>
        <p:nvSpPr>
          <p:cNvPr id="3" name="Espace réservé du contenu 2"/>
          <p:cNvSpPr>
            <a:spLocks noGrp="1"/>
          </p:cNvSpPr>
          <p:nvPr>
            <p:ph idx="1"/>
          </p:nvPr>
        </p:nvSpPr>
        <p:spPr/>
        <p:txBody>
          <a:bodyPr/>
          <a:lstStyle/>
          <a:p>
            <a:r>
              <a:rPr lang="en-US" dirty="0"/>
              <a:t>Many consider English as a global language because </a:t>
            </a:r>
            <a:r>
              <a:rPr lang="en-US" b="1" dirty="0"/>
              <a:t>it is the one language that the majority of the population in almost every region of the world can speak and understand</a:t>
            </a:r>
            <a:r>
              <a:rPr lang="en-US" dirty="0"/>
              <a:t>. Furthermore, the language enjoys worldwide acceptance and usage by every nation of the world.</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Why</a:t>
            </a:r>
            <a:r>
              <a:rPr lang="fr-FR" dirty="0" smtClean="0"/>
              <a:t> do </a:t>
            </a:r>
            <a:r>
              <a:rPr lang="fr-FR" dirty="0" err="1" smtClean="0"/>
              <a:t>we</a:t>
            </a:r>
            <a:r>
              <a:rPr lang="fr-FR" dirty="0" smtClean="0"/>
              <a:t> </a:t>
            </a:r>
            <a:r>
              <a:rPr lang="fr-FR" dirty="0" err="1" smtClean="0"/>
              <a:t>study</a:t>
            </a:r>
            <a:r>
              <a:rPr lang="fr-FR" dirty="0" smtClean="0"/>
              <a:t> </a:t>
            </a:r>
            <a:r>
              <a:rPr lang="fr-FR" dirty="0"/>
              <a:t>E</a:t>
            </a:r>
            <a:r>
              <a:rPr lang="fr-FR" dirty="0" smtClean="0"/>
              <a:t>nglish? </a:t>
            </a:r>
            <a:endParaRPr lang="fr-FR" dirty="0"/>
          </a:p>
        </p:txBody>
      </p:sp>
      <p:sp>
        <p:nvSpPr>
          <p:cNvPr id="3" name="Espace réservé du contenu 2"/>
          <p:cNvSpPr>
            <a:spLocks noGrp="1"/>
          </p:cNvSpPr>
          <p:nvPr>
            <p:ph idx="1"/>
          </p:nvPr>
        </p:nvSpPr>
        <p:spPr/>
        <p:txBody>
          <a:bodyPr/>
          <a:lstStyle/>
          <a:p>
            <a:r>
              <a:rPr lang="en-US" dirty="0"/>
              <a:t>English is the language of science, aviation, computers, diplomacy, and tourism. Knowing </a:t>
            </a:r>
            <a:r>
              <a:rPr lang="en-US" b="1" dirty="0"/>
              <a:t>English increases your chances of getting a good job in</a:t>
            </a:r>
            <a:r>
              <a:rPr lang="en-US" dirty="0"/>
              <a:t> a multinational company within your home country or of finding work </a:t>
            </a:r>
            <a:r>
              <a:rPr lang="en-US" dirty="0" smtClean="0"/>
              <a:t>abroad.</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r>
              <a:rPr lang="en-US" dirty="0"/>
              <a:t>Studying a language gives you skills which can help you do well in other subjects. It </a:t>
            </a:r>
            <a:r>
              <a:rPr lang="en-US" b="1" dirty="0"/>
              <a:t>improves your understanding of how English works</a:t>
            </a:r>
            <a:r>
              <a:rPr lang="en-US" dirty="0"/>
              <a:t>, and enables you to hone problem-solving and analytical skills which are naturally applied to other subjects you are studying.</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English programme </a:t>
            </a:r>
            <a:endParaRPr lang="fr-FR" dirty="0"/>
          </a:p>
        </p:txBody>
      </p:sp>
      <p:sp>
        <p:nvSpPr>
          <p:cNvPr id="3" name="Espace réservé du contenu 2"/>
          <p:cNvSpPr>
            <a:spLocks noGrp="1"/>
          </p:cNvSpPr>
          <p:nvPr>
            <p:ph idx="1"/>
          </p:nvPr>
        </p:nvSpPr>
        <p:spPr/>
        <p:txBody>
          <a:bodyPr>
            <a:normAutofit/>
          </a:bodyPr>
          <a:lstStyle/>
          <a:p>
            <a:r>
              <a:rPr lang="fr-FR" dirty="0" smtClean="0"/>
              <a:t>1- English </a:t>
            </a:r>
            <a:r>
              <a:rPr lang="fr-FR" dirty="0" err="1" smtClean="0"/>
              <a:t>language</a:t>
            </a:r>
            <a:r>
              <a:rPr lang="fr-FR" dirty="0" smtClean="0"/>
              <a:t> </a:t>
            </a:r>
            <a:r>
              <a:rPr lang="fr-FR" dirty="0" err="1" smtClean="0"/>
              <a:t>between</a:t>
            </a:r>
            <a:r>
              <a:rPr lang="fr-FR" dirty="0" smtClean="0"/>
              <a:t> </a:t>
            </a:r>
            <a:r>
              <a:rPr lang="fr-FR" dirty="0"/>
              <a:t>A</a:t>
            </a:r>
            <a:r>
              <a:rPr lang="fr-FR" dirty="0" smtClean="0"/>
              <a:t>merican US and British UK.</a:t>
            </a:r>
          </a:p>
          <a:p>
            <a:r>
              <a:rPr lang="fr-FR" dirty="0" smtClean="0"/>
              <a:t>2- the use of the </a:t>
            </a:r>
            <a:r>
              <a:rPr lang="fr-FR" dirty="0" err="1" smtClean="0"/>
              <a:t>common</a:t>
            </a:r>
            <a:r>
              <a:rPr lang="fr-FR" dirty="0" smtClean="0"/>
              <a:t> </a:t>
            </a:r>
            <a:r>
              <a:rPr lang="fr-FR" dirty="0" err="1" smtClean="0"/>
              <a:t>tenses</a:t>
            </a:r>
            <a:r>
              <a:rPr lang="fr-FR" dirty="0" smtClean="0"/>
              <a:t> in an  </a:t>
            </a:r>
            <a:r>
              <a:rPr lang="fr-FR" dirty="0" err="1" smtClean="0"/>
              <a:t>academic</a:t>
            </a:r>
            <a:endParaRPr lang="fr-FR" dirty="0" smtClean="0"/>
          </a:p>
          <a:p>
            <a:pPr>
              <a:buNone/>
            </a:pPr>
            <a:r>
              <a:rPr lang="fr-FR" dirty="0" smtClean="0"/>
              <a:t> </a:t>
            </a:r>
            <a:r>
              <a:rPr lang="fr-FR" dirty="0" err="1" smtClean="0"/>
              <a:t>writing</a:t>
            </a:r>
            <a:r>
              <a:rPr lang="fr-FR" dirty="0" smtClean="0"/>
              <a:t> . </a:t>
            </a:r>
          </a:p>
          <a:p>
            <a:pPr>
              <a:buNone/>
            </a:pPr>
            <a:r>
              <a:rPr lang="fr-FR" dirty="0" smtClean="0"/>
              <a:t>+ passive </a:t>
            </a:r>
            <a:r>
              <a:rPr lang="fr-FR" dirty="0" err="1" smtClean="0"/>
              <a:t>voice</a:t>
            </a:r>
            <a:r>
              <a:rPr lang="fr-FR" dirty="0" smtClean="0"/>
              <a:t> and active </a:t>
            </a:r>
            <a:r>
              <a:rPr lang="fr-FR" smtClean="0"/>
              <a:t>voice</a:t>
            </a:r>
            <a:endParaRPr lang="fr-FR" dirty="0" smtClean="0"/>
          </a:p>
          <a:p>
            <a:pPr>
              <a:buNone/>
            </a:pPr>
            <a:endParaRPr lang="fr-FR" dirty="0" smtClean="0"/>
          </a:p>
          <a:p>
            <a:r>
              <a:rPr lang="fr-FR" dirty="0" smtClean="0"/>
              <a:t>3- the use of the </a:t>
            </a:r>
            <a:r>
              <a:rPr lang="fr-FR" dirty="0" err="1" smtClean="0"/>
              <a:t>connectors</a:t>
            </a:r>
            <a:r>
              <a:rPr lang="fr-FR" dirty="0" smtClean="0"/>
              <a:t>.</a:t>
            </a:r>
          </a:p>
          <a:p>
            <a:pPr>
              <a:buNone/>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British </a:t>
            </a:r>
            <a:r>
              <a:rPr lang="fr-FR" dirty="0"/>
              <a:t>E</a:t>
            </a:r>
            <a:r>
              <a:rPr lang="fr-FR" dirty="0" smtClean="0"/>
              <a:t>nglish VS American one </a:t>
            </a:r>
            <a:endParaRPr lang="fr-FR" dirty="0"/>
          </a:p>
        </p:txBody>
      </p:sp>
      <p:sp>
        <p:nvSpPr>
          <p:cNvPr id="3" name="Espace réservé du contenu 2"/>
          <p:cNvSpPr>
            <a:spLocks noGrp="1"/>
          </p:cNvSpPr>
          <p:nvPr>
            <p:ph idx="1"/>
          </p:nvPr>
        </p:nvSpPr>
        <p:spPr/>
        <p:txBody>
          <a:bodyPr/>
          <a:lstStyle/>
          <a:p>
            <a:r>
              <a:rPr lang="fr-FR" dirty="0" err="1" smtClean="0"/>
              <a:t>Answer</a:t>
            </a:r>
            <a:r>
              <a:rPr lang="fr-FR" dirty="0" smtClean="0"/>
              <a:t> </a:t>
            </a:r>
            <a:r>
              <a:rPr lang="fr-FR" dirty="0" err="1" smtClean="0"/>
              <a:t>these</a:t>
            </a:r>
            <a:r>
              <a:rPr lang="fr-FR" dirty="0" smtClean="0"/>
              <a:t> </a:t>
            </a:r>
            <a:r>
              <a:rPr lang="fr-FR" dirty="0" err="1" smtClean="0"/>
              <a:t>two</a:t>
            </a:r>
            <a:r>
              <a:rPr lang="fr-FR" dirty="0" smtClean="0"/>
              <a:t> questions :</a:t>
            </a:r>
          </a:p>
          <a:p>
            <a:endParaRPr lang="fr-FR" dirty="0"/>
          </a:p>
          <a:p>
            <a:r>
              <a:rPr lang="fr-FR" dirty="0" smtClean="0"/>
              <a:t>How are </a:t>
            </a:r>
            <a:r>
              <a:rPr lang="fr-FR" dirty="0" err="1" smtClean="0"/>
              <a:t>you</a:t>
            </a:r>
            <a:r>
              <a:rPr lang="fr-FR" dirty="0" smtClean="0"/>
              <a:t>? </a:t>
            </a:r>
          </a:p>
          <a:p>
            <a:r>
              <a:rPr lang="fr-FR" dirty="0" smtClean="0"/>
              <a:t>I </a:t>
            </a:r>
            <a:r>
              <a:rPr lang="fr-FR" dirty="0" err="1" smtClean="0"/>
              <a:t>am</a:t>
            </a:r>
            <a:r>
              <a:rPr lang="fr-FR" dirty="0" smtClean="0"/>
              <a:t> </a:t>
            </a:r>
            <a:r>
              <a:rPr lang="fr-FR" dirty="0" err="1" smtClean="0"/>
              <a:t>well</a:t>
            </a:r>
            <a:r>
              <a:rPr lang="fr-FR" dirty="0" smtClean="0"/>
              <a:t> , good fine, </a:t>
            </a:r>
            <a:r>
              <a:rPr lang="fr-FR" dirty="0" err="1" smtClean="0"/>
              <a:t>great</a:t>
            </a:r>
            <a:r>
              <a:rPr lang="fr-FR" dirty="0" smtClean="0"/>
              <a:t> </a:t>
            </a:r>
          </a:p>
          <a:p>
            <a:r>
              <a:rPr lang="fr-FR" dirty="0" smtClean="0"/>
              <a:t>How are </a:t>
            </a:r>
            <a:r>
              <a:rPr lang="fr-FR" dirty="0" err="1" smtClean="0"/>
              <a:t>you</a:t>
            </a:r>
            <a:r>
              <a:rPr lang="fr-FR" dirty="0" smtClean="0"/>
              <a:t> </a:t>
            </a:r>
            <a:r>
              <a:rPr lang="fr-FR" dirty="0" err="1" smtClean="0"/>
              <a:t>doing</a:t>
            </a:r>
            <a:r>
              <a:rPr lang="fr-FR" dirty="0" smtClean="0"/>
              <a:t>? </a:t>
            </a:r>
          </a:p>
          <a:p>
            <a:r>
              <a:rPr lang="fr-FR" dirty="0" smtClean="0"/>
              <a:t>I </a:t>
            </a:r>
            <a:r>
              <a:rPr lang="fr-FR" dirty="0" err="1" smtClean="0"/>
              <a:t>am</a:t>
            </a:r>
            <a:r>
              <a:rPr lang="fr-FR" dirty="0" smtClean="0"/>
              <a:t> </a:t>
            </a:r>
            <a:r>
              <a:rPr lang="fr-FR" dirty="0" err="1" smtClean="0"/>
              <a:t>doing</a:t>
            </a:r>
            <a:r>
              <a:rPr lang="fr-FR" dirty="0" smtClean="0"/>
              <a:t> </a:t>
            </a:r>
            <a:r>
              <a:rPr lang="fr-FR" dirty="0" err="1" smtClean="0"/>
              <a:t>well</a:t>
            </a:r>
            <a:r>
              <a:rPr lang="fr-FR" dirty="0" smtClean="0"/>
              <a:t> , </a:t>
            </a:r>
          </a:p>
          <a:p>
            <a:r>
              <a:rPr lang="fr-FR" dirty="0" smtClean="0"/>
              <a:t>How do </a:t>
            </a:r>
            <a:r>
              <a:rPr lang="fr-FR" dirty="0" err="1" smtClean="0"/>
              <a:t>you</a:t>
            </a:r>
            <a:r>
              <a:rPr lang="fr-FR" dirty="0" smtClean="0"/>
              <a:t> do?</a:t>
            </a:r>
          </a:p>
          <a:p>
            <a:r>
              <a:rPr lang="fr-FR" dirty="0" smtClean="0"/>
              <a:t>How do </a:t>
            </a:r>
            <a:r>
              <a:rPr lang="fr-FR" dirty="0" err="1" smtClean="0"/>
              <a:t>you</a:t>
            </a:r>
            <a:r>
              <a:rPr lang="fr-FR" dirty="0" smtClean="0"/>
              <a:t> do</a:t>
            </a:r>
            <a:endParaRPr lang="fr-FR" dirty="0"/>
          </a:p>
        </p:txBody>
      </p:sp>
      <p:pic>
        <p:nvPicPr>
          <p:cNvPr id="5" name="Image 4" descr="images.jpg"/>
          <p:cNvPicPr>
            <a:picLocks noChangeAspect="1"/>
          </p:cNvPicPr>
          <p:nvPr/>
        </p:nvPicPr>
        <p:blipFill>
          <a:blip r:embed="rId2"/>
          <a:stretch>
            <a:fillRect/>
          </a:stretch>
        </p:blipFill>
        <p:spPr>
          <a:xfrm>
            <a:off x="5643570" y="2131910"/>
            <a:ext cx="3500430" cy="322591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Formality</a:t>
            </a:r>
            <a:r>
              <a:rPr lang="fr-FR" dirty="0" smtClean="0"/>
              <a:t> and </a:t>
            </a:r>
            <a:r>
              <a:rPr lang="fr-FR" dirty="0" err="1" smtClean="0"/>
              <a:t>informality</a:t>
            </a:r>
            <a:r>
              <a:rPr lang="fr-FR" dirty="0" smtClean="0"/>
              <a:t> </a:t>
            </a:r>
            <a:endParaRPr lang="fr-FR" dirty="0"/>
          </a:p>
        </p:txBody>
      </p:sp>
      <p:sp>
        <p:nvSpPr>
          <p:cNvPr id="3" name="Espace réservé du contenu 2"/>
          <p:cNvSpPr>
            <a:spLocks noGrp="1"/>
          </p:cNvSpPr>
          <p:nvPr>
            <p:ph idx="1"/>
          </p:nvPr>
        </p:nvSpPr>
        <p:spPr/>
        <p:txBody>
          <a:bodyPr>
            <a:normAutofit/>
          </a:bodyPr>
          <a:lstStyle/>
          <a:p>
            <a:r>
              <a:rPr lang="fr-FR" dirty="0" err="1" smtClean="0">
                <a:solidFill>
                  <a:srgbClr val="FF0000"/>
                </a:solidFill>
              </a:rPr>
              <a:t>Formality</a:t>
            </a:r>
            <a:r>
              <a:rPr lang="fr-FR" dirty="0" smtClean="0">
                <a:solidFill>
                  <a:srgbClr val="FF0000"/>
                </a:solidFill>
              </a:rPr>
              <a:t> </a:t>
            </a:r>
            <a:r>
              <a:rPr lang="fr-FR" dirty="0" smtClean="0"/>
              <a:t>: </a:t>
            </a:r>
            <a:r>
              <a:rPr lang="fr-FR" dirty="0" err="1" smtClean="0"/>
              <a:t>is</a:t>
            </a:r>
            <a:r>
              <a:rPr lang="fr-FR" dirty="0" smtClean="0"/>
              <a:t> all about </a:t>
            </a:r>
            <a:r>
              <a:rPr lang="fr-FR" dirty="0" err="1" smtClean="0"/>
              <a:t>your</a:t>
            </a:r>
            <a:r>
              <a:rPr lang="fr-FR" dirty="0" smtClean="0"/>
              <a:t> </a:t>
            </a:r>
            <a:r>
              <a:rPr lang="fr-FR" dirty="0" err="1" smtClean="0"/>
              <a:t>relationship</a:t>
            </a:r>
            <a:r>
              <a:rPr lang="fr-FR" dirty="0" smtClean="0"/>
              <a:t>  </a:t>
            </a:r>
            <a:r>
              <a:rPr lang="fr-FR" dirty="0" err="1" smtClean="0"/>
              <a:t>with</a:t>
            </a:r>
            <a:r>
              <a:rPr lang="fr-FR" dirty="0" smtClean="0"/>
              <a:t> the </a:t>
            </a:r>
            <a:r>
              <a:rPr lang="fr-FR" dirty="0" err="1" smtClean="0"/>
              <a:t>person</a:t>
            </a:r>
            <a:r>
              <a:rPr lang="fr-FR" dirty="0" smtClean="0"/>
              <a:t> </a:t>
            </a:r>
            <a:r>
              <a:rPr lang="fr-FR" dirty="0" err="1" smtClean="0"/>
              <a:t>you</a:t>
            </a:r>
            <a:r>
              <a:rPr lang="fr-FR" dirty="0" smtClean="0"/>
              <a:t> are </a:t>
            </a:r>
            <a:r>
              <a:rPr lang="fr-FR" dirty="0" err="1" smtClean="0"/>
              <a:t>speaking</a:t>
            </a:r>
            <a:r>
              <a:rPr lang="fr-FR" dirty="0" smtClean="0"/>
              <a:t> or </a:t>
            </a:r>
            <a:r>
              <a:rPr lang="fr-FR" dirty="0" err="1" smtClean="0"/>
              <a:t>writing</a:t>
            </a:r>
            <a:r>
              <a:rPr lang="fr-FR" dirty="0" smtClean="0"/>
              <a:t> to. If </a:t>
            </a:r>
            <a:r>
              <a:rPr lang="fr-FR" dirty="0" err="1" smtClean="0"/>
              <a:t>you</a:t>
            </a:r>
            <a:r>
              <a:rPr lang="fr-FR" dirty="0" smtClean="0"/>
              <a:t> use </a:t>
            </a:r>
            <a:r>
              <a:rPr lang="fr-FR" dirty="0" err="1" smtClean="0"/>
              <a:t>fromal</a:t>
            </a:r>
            <a:r>
              <a:rPr lang="fr-FR" dirty="0" smtClean="0"/>
              <a:t> </a:t>
            </a:r>
            <a:r>
              <a:rPr lang="fr-FR" dirty="0" err="1" smtClean="0"/>
              <a:t>language</a:t>
            </a:r>
            <a:r>
              <a:rPr lang="fr-FR" dirty="0" smtClean="0"/>
              <a:t>, </a:t>
            </a:r>
            <a:r>
              <a:rPr lang="fr-FR" dirty="0" err="1" smtClean="0"/>
              <a:t>it</a:t>
            </a:r>
            <a:r>
              <a:rPr lang="fr-FR" dirty="0" smtClean="0"/>
              <a:t> </a:t>
            </a:r>
            <a:r>
              <a:rPr lang="fr-FR" dirty="0" err="1" smtClean="0"/>
              <a:t>may</a:t>
            </a:r>
            <a:r>
              <a:rPr lang="fr-FR" dirty="0" smtClean="0"/>
              <a:t> </a:t>
            </a:r>
            <a:r>
              <a:rPr lang="fr-FR" dirty="0" err="1" smtClean="0"/>
              <a:t>be</a:t>
            </a:r>
            <a:r>
              <a:rPr lang="fr-FR" dirty="0" smtClean="0"/>
              <a:t> </a:t>
            </a:r>
            <a:r>
              <a:rPr lang="fr-FR" dirty="0" err="1" smtClean="0"/>
              <a:t>because</a:t>
            </a:r>
            <a:r>
              <a:rPr lang="fr-FR" dirty="0" smtClean="0"/>
              <a:t> </a:t>
            </a:r>
            <a:r>
              <a:rPr lang="fr-FR" dirty="0" err="1" smtClean="0"/>
              <a:t>you</a:t>
            </a:r>
            <a:r>
              <a:rPr lang="fr-FR" dirty="0" smtClean="0"/>
              <a:t> </a:t>
            </a:r>
            <a:r>
              <a:rPr lang="fr-FR" dirty="0" err="1" smtClean="0"/>
              <a:t>wish</a:t>
            </a:r>
            <a:r>
              <a:rPr lang="fr-FR" dirty="0" smtClean="0"/>
              <a:t> to show respect, </a:t>
            </a:r>
            <a:r>
              <a:rPr lang="fr-FR" dirty="0" err="1" smtClean="0"/>
              <a:t>politness</a:t>
            </a:r>
            <a:r>
              <a:rPr lang="fr-FR" dirty="0" smtClean="0"/>
              <a:t> or to put </a:t>
            </a:r>
            <a:r>
              <a:rPr lang="fr-FR" dirty="0" err="1" smtClean="0"/>
              <a:t>yourself</a:t>
            </a:r>
            <a:r>
              <a:rPr lang="fr-FR" dirty="0" smtClean="0"/>
              <a:t> </a:t>
            </a:r>
            <a:r>
              <a:rPr lang="fr-FR" dirty="0" err="1" smtClean="0"/>
              <a:t>at</a:t>
            </a:r>
            <a:r>
              <a:rPr lang="fr-FR" dirty="0" smtClean="0"/>
              <a:t> a distance for </a:t>
            </a:r>
            <a:r>
              <a:rPr lang="fr-FR" dirty="0" err="1" smtClean="0"/>
              <a:t>example</a:t>
            </a:r>
            <a:r>
              <a:rPr lang="fr-FR" dirty="0" smtClean="0"/>
              <a:t> : official </a:t>
            </a:r>
            <a:r>
              <a:rPr lang="fr-FR" dirty="0" err="1" smtClean="0"/>
              <a:t>language</a:t>
            </a:r>
            <a:endParaRPr lang="fr-FR" dirty="0" smtClean="0"/>
          </a:p>
          <a:p>
            <a:r>
              <a:rPr lang="fr-FR" dirty="0" smtClean="0"/>
              <a:t> </a:t>
            </a:r>
            <a:r>
              <a:rPr lang="fr-FR" dirty="0" err="1" smtClean="0">
                <a:solidFill>
                  <a:srgbClr val="FF0000"/>
                </a:solidFill>
              </a:rPr>
              <a:t>informal</a:t>
            </a:r>
            <a:r>
              <a:rPr lang="fr-FR" dirty="0" smtClean="0">
                <a:solidFill>
                  <a:srgbClr val="FF0000"/>
                </a:solidFill>
              </a:rPr>
              <a:t> </a:t>
            </a:r>
            <a:r>
              <a:rPr lang="fr-FR" dirty="0" err="1" smtClean="0">
                <a:solidFill>
                  <a:srgbClr val="FF0000"/>
                </a:solidFill>
              </a:rPr>
              <a:t>language</a:t>
            </a:r>
            <a:r>
              <a:rPr lang="fr-FR" dirty="0" smtClean="0">
                <a:solidFill>
                  <a:srgbClr val="FF0000"/>
                </a:solidFill>
              </a:rPr>
              <a:t> </a:t>
            </a:r>
            <a:r>
              <a:rPr lang="fr-FR" dirty="0" smtClean="0"/>
              <a:t>: </a:t>
            </a:r>
            <a:r>
              <a:rPr lang="fr-FR" dirty="0" err="1" smtClean="0"/>
              <a:t>can</a:t>
            </a:r>
            <a:r>
              <a:rPr lang="fr-FR" dirty="0" smtClean="0"/>
              <a:t> show </a:t>
            </a:r>
            <a:r>
              <a:rPr lang="fr-FR" dirty="0" err="1" smtClean="0"/>
              <a:t>equality</a:t>
            </a:r>
            <a:r>
              <a:rPr lang="fr-FR" dirty="0" smtClean="0"/>
              <a:t> or a feeling of </a:t>
            </a:r>
            <a:r>
              <a:rPr lang="fr-FR" dirty="0" err="1" smtClean="0"/>
              <a:t>closeness</a:t>
            </a:r>
            <a:r>
              <a:rPr lang="fr-FR" dirty="0" smtClean="0"/>
              <a:t> and </a:t>
            </a:r>
            <a:r>
              <a:rPr lang="fr-FR" dirty="0" err="1" smtClean="0"/>
              <a:t>solidarity</a:t>
            </a:r>
            <a:r>
              <a:rPr lang="fr-FR" dirty="0" smtClean="0"/>
              <a:t> </a:t>
            </a:r>
            <a:r>
              <a:rPr lang="fr-FR" dirty="0" err="1" smtClean="0"/>
              <a:t>with</a:t>
            </a:r>
            <a:r>
              <a:rPr lang="fr-FR" dirty="0" smtClean="0"/>
              <a:t> </a:t>
            </a:r>
            <a:r>
              <a:rPr lang="fr-FR" dirty="0" err="1" smtClean="0"/>
              <a:t>someone</a:t>
            </a:r>
            <a:r>
              <a:rPr lang="fr-FR" dirty="0" smtClean="0"/>
              <a:t>.</a:t>
            </a:r>
          </a:p>
          <a:p>
            <a:r>
              <a:rPr lang="fr-FR" dirty="0" smtClean="0"/>
              <a:t> You </a:t>
            </a:r>
            <a:r>
              <a:rPr lang="fr-FR" dirty="0" err="1" smtClean="0"/>
              <a:t>should</a:t>
            </a:r>
            <a:r>
              <a:rPr lang="fr-FR" dirty="0" smtClean="0"/>
              <a:t> </a:t>
            </a:r>
            <a:r>
              <a:rPr lang="fr-FR" dirty="0" err="1" smtClean="0"/>
              <a:t>never</a:t>
            </a:r>
            <a:r>
              <a:rPr lang="fr-FR" dirty="0" smtClean="0"/>
              <a:t> use </a:t>
            </a:r>
            <a:r>
              <a:rPr lang="fr-FR" dirty="0" err="1" smtClean="0"/>
              <a:t>this</a:t>
            </a:r>
            <a:r>
              <a:rPr lang="fr-FR" dirty="0" smtClean="0"/>
              <a:t> last </a:t>
            </a:r>
            <a:r>
              <a:rPr lang="fr-FR" dirty="0" err="1" smtClean="0"/>
              <a:t>just</a:t>
            </a:r>
            <a:r>
              <a:rPr lang="fr-FR" dirty="0" smtClean="0"/>
              <a:t> to </a:t>
            </a:r>
            <a:r>
              <a:rPr lang="fr-FR" dirty="0" err="1" smtClean="0"/>
              <a:t>sound</a:t>
            </a:r>
            <a:r>
              <a:rPr lang="fr-FR" dirty="0" smtClean="0"/>
              <a:t> fluent and </a:t>
            </a:r>
            <a:r>
              <a:rPr lang="fr-FR" dirty="0" err="1" smtClean="0"/>
              <a:t>clever</a:t>
            </a:r>
            <a:r>
              <a:rPr lang="fr-FR" dirty="0" smtClean="0"/>
              <a:t> </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r>
              <a:rPr lang="fr-FR" dirty="0" smtClean="0"/>
              <a:t>The main </a:t>
            </a:r>
            <a:r>
              <a:rPr lang="fr-FR" dirty="0" err="1" smtClean="0"/>
              <a:t>think</a:t>
            </a:r>
            <a:r>
              <a:rPr lang="fr-FR" dirty="0" smtClean="0"/>
              <a:t> to </a:t>
            </a:r>
            <a:r>
              <a:rPr lang="fr-FR" dirty="0" err="1" smtClean="0"/>
              <a:t>remember</a:t>
            </a:r>
            <a:r>
              <a:rPr lang="fr-FR" dirty="0" smtClean="0"/>
              <a:t> </a:t>
            </a:r>
            <a:r>
              <a:rPr lang="fr-FR" dirty="0" err="1" smtClean="0"/>
              <a:t>is</a:t>
            </a:r>
            <a:r>
              <a:rPr lang="fr-FR" dirty="0" smtClean="0"/>
              <a:t> </a:t>
            </a:r>
            <a:r>
              <a:rPr lang="fr-FR" dirty="0" err="1" smtClean="0"/>
              <a:t>that</a:t>
            </a:r>
            <a:r>
              <a:rPr lang="fr-FR" dirty="0" smtClean="0"/>
              <a:t> </a:t>
            </a:r>
            <a:r>
              <a:rPr lang="fr-FR" dirty="0" err="1" smtClean="0"/>
              <a:t>both</a:t>
            </a:r>
            <a:r>
              <a:rPr lang="fr-FR" dirty="0" smtClean="0"/>
              <a:t> of </a:t>
            </a:r>
            <a:r>
              <a:rPr lang="fr-FR" dirty="0" err="1" smtClean="0"/>
              <a:t>them</a:t>
            </a:r>
            <a:r>
              <a:rPr lang="fr-FR" dirty="0" smtClean="0"/>
              <a:t> are correct. It </a:t>
            </a:r>
            <a:r>
              <a:rPr lang="fr-FR" dirty="0" err="1" smtClean="0"/>
              <a:t>is</a:t>
            </a:r>
            <a:r>
              <a:rPr lang="fr-FR" dirty="0" smtClean="0"/>
              <a:t> </a:t>
            </a:r>
            <a:r>
              <a:rPr lang="fr-FR" dirty="0" err="1" smtClean="0"/>
              <a:t>just</a:t>
            </a:r>
            <a:r>
              <a:rPr lang="fr-FR" dirty="0" smtClean="0"/>
              <a:t> </a:t>
            </a:r>
            <a:r>
              <a:rPr lang="fr-FR" dirty="0" err="1" smtClean="0"/>
              <a:t>matter</a:t>
            </a:r>
            <a:r>
              <a:rPr lang="fr-FR" dirty="0" smtClean="0"/>
              <a:t> of </a:t>
            </a:r>
            <a:r>
              <a:rPr lang="fr-FR" dirty="0" err="1" smtClean="0"/>
              <a:t>tone</a:t>
            </a:r>
            <a:r>
              <a:rPr lang="fr-FR" dirty="0" smtClean="0"/>
              <a:t> and setting</a:t>
            </a:r>
          </a:p>
          <a:p>
            <a:r>
              <a:rPr lang="fr-FR" dirty="0" err="1" smtClean="0">
                <a:solidFill>
                  <a:srgbClr val="FF0000"/>
                </a:solidFill>
              </a:rPr>
              <a:t>Formal</a:t>
            </a:r>
            <a:r>
              <a:rPr lang="fr-FR" dirty="0" smtClean="0">
                <a:solidFill>
                  <a:srgbClr val="FF0000"/>
                </a:solidFill>
              </a:rPr>
              <a:t> English </a:t>
            </a:r>
            <a:r>
              <a:rPr lang="fr-FR" dirty="0" err="1" smtClean="0"/>
              <a:t>is</a:t>
            </a:r>
            <a:r>
              <a:rPr lang="fr-FR" dirty="0" smtClean="0"/>
              <a:t> </a:t>
            </a:r>
            <a:r>
              <a:rPr lang="fr-FR" dirty="0" err="1" smtClean="0"/>
              <a:t>used</a:t>
            </a:r>
            <a:r>
              <a:rPr lang="fr-FR" dirty="0" smtClean="0"/>
              <a:t> </a:t>
            </a:r>
            <a:r>
              <a:rPr lang="fr-FR" dirty="0" err="1" smtClean="0"/>
              <a:t>mainly</a:t>
            </a:r>
            <a:r>
              <a:rPr lang="fr-FR" dirty="0" smtClean="0"/>
              <a:t> in </a:t>
            </a:r>
            <a:r>
              <a:rPr lang="fr-FR" dirty="0" err="1" smtClean="0"/>
              <a:t>academic</a:t>
            </a:r>
            <a:r>
              <a:rPr lang="fr-FR" dirty="0" smtClean="0"/>
              <a:t> </a:t>
            </a:r>
            <a:r>
              <a:rPr lang="fr-FR" dirty="0" err="1" smtClean="0"/>
              <a:t>writing</a:t>
            </a:r>
            <a:r>
              <a:rPr lang="fr-FR" dirty="0" smtClean="0"/>
              <a:t> and business </a:t>
            </a:r>
            <a:r>
              <a:rPr lang="fr-FR" dirty="0" err="1" smtClean="0"/>
              <a:t>commuication</a:t>
            </a:r>
            <a:r>
              <a:rPr lang="fr-FR" dirty="0" smtClean="0"/>
              <a:t>.</a:t>
            </a:r>
          </a:p>
          <a:p>
            <a:r>
              <a:rPr lang="fr-FR" dirty="0" err="1" smtClean="0">
                <a:solidFill>
                  <a:srgbClr val="FF0000"/>
                </a:solidFill>
              </a:rPr>
              <a:t>Informal</a:t>
            </a:r>
            <a:r>
              <a:rPr lang="fr-FR" dirty="0" smtClean="0">
                <a:solidFill>
                  <a:srgbClr val="FF0000"/>
                </a:solidFill>
              </a:rPr>
              <a:t> English </a:t>
            </a:r>
            <a:r>
              <a:rPr lang="fr-FR" dirty="0" err="1" smtClean="0"/>
              <a:t>is</a:t>
            </a:r>
            <a:r>
              <a:rPr lang="fr-FR" dirty="0" smtClean="0"/>
              <a:t> </a:t>
            </a:r>
            <a:r>
              <a:rPr lang="fr-FR" dirty="0" err="1" smtClean="0"/>
              <a:t>casual</a:t>
            </a:r>
            <a:r>
              <a:rPr lang="fr-FR" dirty="0" smtClean="0"/>
              <a:t> and </a:t>
            </a:r>
            <a:r>
              <a:rPr lang="fr-FR" dirty="0" err="1" smtClean="0"/>
              <a:t>it</a:t>
            </a:r>
            <a:r>
              <a:rPr lang="fr-FR" dirty="0" smtClean="0"/>
              <a:t> </a:t>
            </a:r>
            <a:r>
              <a:rPr lang="fr-FR" dirty="0" err="1" smtClean="0"/>
              <a:t>is</a:t>
            </a:r>
            <a:r>
              <a:rPr lang="fr-FR" dirty="0" smtClean="0"/>
              <a:t> </a:t>
            </a:r>
            <a:r>
              <a:rPr lang="fr-FR" dirty="0" err="1" smtClean="0"/>
              <a:t>appropriate</a:t>
            </a:r>
            <a:r>
              <a:rPr lang="fr-FR" dirty="0" smtClean="0"/>
              <a:t> </a:t>
            </a:r>
            <a:r>
              <a:rPr lang="fr-FR" dirty="0" err="1" smtClean="0"/>
              <a:t>when</a:t>
            </a:r>
            <a:r>
              <a:rPr lang="fr-FR" dirty="0" smtClean="0"/>
              <a:t> </a:t>
            </a:r>
            <a:r>
              <a:rPr lang="fr-FR" dirty="0" err="1" smtClean="0"/>
              <a:t>communicating</a:t>
            </a:r>
            <a:r>
              <a:rPr lang="fr-FR" dirty="0" smtClean="0"/>
              <a:t> </a:t>
            </a:r>
            <a:r>
              <a:rPr lang="fr-FR" dirty="0" err="1" smtClean="0">
                <a:solidFill>
                  <a:srgbClr val="00B050"/>
                </a:solidFill>
              </a:rPr>
              <a:t>with</a:t>
            </a:r>
            <a:r>
              <a:rPr lang="fr-FR" dirty="0" smtClean="0">
                <a:solidFill>
                  <a:srgbClr val="00B050"/>
                </a:solidFill>
              </a:rPr>
              <a:t> </a:t>
            </a:r>
            <a:r>
              <a:rPr lang="fr-FR" dirty="0" err="1" smtClean="0">
                <a:solidFill>
                  <a:srgbClr val="00B050"/>
                </a:solidFill>
              </a:rPr>
              <a:t>friends</a:t>
            </a:r>
            <a:r>
              <a:rPr lang="fr-FR" dirty="0" smtClean="0">
                <a:solidFill>
                  <a:srgbClr val="00B050"/>
                </a:solidFill>
              </a:rPr>
              <a:t> and </a:t>
            </a:r>
            <a:r>
              <a:rPr lang="fr-FR" dirty="0" err="1" smtClean="0">
                <a:solidFill>
                  <a:srgbClr val="00B050"/>
                </a:solidFill>
              </a:rPr>
              <a:t>other</a:t>
            </a:r>
            <a:r>
              <a:rPr lang="fr-FR" dirty="0" smtClean="0">
                <a:solidFill>
                  <a:srgbClr val="00B050"/>
                </a:solidFill>
              </a:rPr>
              <a:t> close </a:t>
            </a:r>
            <a:r>
              <a:rPr lang="fr-FR" dirty="0" err="1" smtClean="0">
                <a:solidFill>
                  <a:srgbClr val="00B050"/>
                </a:solidFill>
              </a:rPr>
              <a:t>ones</a:t>
            </a:r>
            <a:r>
              <a:rPr lang="fr-FR" dirty="0" smtClean="0">
                <a:solidFill>
                  <a:srgbClr val="00B050"/>
                </a:solidFill>
              </a:rPr>
              <a:t> .</a:t>
            </a:r>
          </a:p>
          <a:p>
            <a:pPr>
              <a:buFontTx/>
              <a:buChar char="-"/>
            </a:pPr>
            <a:r>
              <a:rPr lang="fr-FR" dirty="0" err="1" smtClean="0"/>
              <a:t>Choose</a:t>
            </a:r>
            <a:r>
              <a:rPr lang="fr-FR" dirty="0" smtClean="0"/>
              <a:t> the style of </a:t>
            </a:r>
            <a:r>
              <a:rPr lang="fr-FR" dirty="0" err="1" smtClean="0"/>
              <a:t>writing</a:t>
            </a:r>
            <a:r>
              <a:rPr lang="fr-FR" dirty="0" smtClean="0"/>
              <a:t>  but </a:t>
            </a:r>
            <a:r>
              <a:rPr lang="fr-FR" dirty="0" err="1" smtClean="0"/>
              <a:t>never</a:t>
            </a:r>
            <a:r>
              <a:rPr lang="fr-FR" dirty="0" smtClean="0"/>
              <a:t> mixed the </a:t>
            </a:r>
            <a:r>
              <a:rPr lang="fr-FR" dirty="0" err="1" smtClean="0"/>
              <a:t>two</a:t>
            </a:r>
            <a:r>
              <a:rPr lang="fr-FR" dirty="0" smtClean="0"/>
              <a:t>.</a:t>
            </a:r>
          </a:p>
          <a:p>
            <a:pPr>
              <a:buFontTx/>
              <a:buChar char="-"/>
            </a:pPr>
            <a:r>
              <a:rPr lang="fr-FR" dirty="0" err="1" smtClean="0"/>
              <a:t>Keep</a:t>
            </a:r>
            <a:r>
              <a:rPr lang="fr-FR" dirty="0" smtClean="0"/>
              <a:t> in </a:t>
            </a:r>
            <a:r>
              <a:rPr lang="fr-FR" dirty="0" err="1" smtClean="0"/>
              <a:t>mind</a:t>
            </a:r>
            <a:r>
              <a:rPr lang="fr-FR" dirty="0" smtClean="0"/>
              <a:t> </a:t>
            </a:r>
            <a:r>
              <a:rPr lang="fr-FR" dirty="0" err="1" smtClean="0"/>
              <a:t>what</a:t>
            </a:r>
            <a:r>
              <a:rPr lang="fr-FR" dirty="0" smtClean="0"/>
              <a:t> </a:t>
            </a:r>
            <a:r>
              <a:rPr lang="fr-FR" dirty="0" err="1" smtClean="0"/>
              <a:t>you</a:t>
            </a:r>
            <a:r>
              <a:rPr lang="fr-FR" dirty="0" smtClean="0"/>
              <a:t> are </a:t>
            </a:r>
            <a:r>
              <a:rPr lang="fr-FR" dirty="0" err="1" smtClean="0"/>
              <a:t>writing</a:t>
            </a:r>
            <a:r>
              <a:rPr lang="fr-FR" dirty="0" smtClean="0"/>
              <a:t> and to </a:t>
            </a:r>
            <a:r>
              <a:rPr lang="fr-FR" dirty="0" err="1" smtClean="0"/>
              <a:t>whom</a:t>
            </a:r>
            <a:r>
              <a:rPr lang="fr-FR" dirty="0" smtClean="0"/>
              <a:t> but </a:t>
            </a:r>
            <a:r>
              <a:rPr lang="fr-FR" dirty="0" err="1" smtClean="0"/>
              <a:t>whatever</a:t>
            </a:r>
            <a:r>
              <a:rPr lang="fr-FR" dirty="0" smtClean="0"/>
              <a:t> style </a:t>
            </a:r>
            <a:r>
              <a:rPr lang="fr-FR" dirty="0" err="1" smtClean="0"/>
              <a:t>you</a:t>
            </a:r>
            <a:r>
              <a:rPr lang="fr-FR" dirty="0" smtClean="0"/>
              <a:t> </a:t>
            </a:r>
            <a:r>
              <a:rPr lang="fr-FR" dirty="0" err="1" smtClean="0"/>
              <a:t>write</a:t>
            </a:r>
            <a:r>
              <a:rPr lang="fr-FR" dirty="0" smtClean="0"/>
              <a:t> </a:t>
            </a:r>
            <a:r>
              <a:rPr lang="fr-FR" dirty="0" err="1" smtClean="0"/>
              <a:t>wether</a:t>
            </a:r>
            <a:r>
              <a:rPr lang="fr-FR" dirty="0" smtClean="0"/>
              <a:t> </a:t>
            </a:r>
            <a:r>
              <a:rPr lang="fr-FR" dirty="0" err="1" smtClean="0"/>
              <a:t>is</a:t>
            </a:r>
            <a:r>
              <a:rPr lang="fr-FR" dirty="0" smtClean="0"/>
              <a:t>  </a:t>
            </a:r>
            <a:r>
              <a:rPr lang="fr-FR" dirty="0" err="1" smtClean="0"/>
              <a:t>forml</a:t>
            </a:r>
            <a:r>
              <a:rPr lang="fr-FR" dirty="0" smtClean="0"/>
              <a:t> or </a:t>
            </a:r>
            <a:r>
              <a:rPr lang="fr-FR" dirty="0" err="1" smtClean="0"/>
              <a:t>infomal</a:t>
            </a:r>
            <a:r>
              <a:rPr lang="fr-FR" dirty="0" smtClean="0"/>
              <a:t> one . </a:t>
            </a:r>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4800</TotalTime>
  <Words>537</Words>
  <Application>Microsoft Office PowerPoint</Application>
  <PresentationFormat>Affichage à l'écran (4:3)</PresentationFormat>
  <Paragraphs>114</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Débit</vt:lpstr>
      <vt:lpstr>Hello dear learners,  </vt:lpstr>
      <vt:lpstr>English language </vt:lpstr>
      <vt:lpstr>Why is English a global language ? </vt:lpstr>
      <vt:lpstr>Why do we study English? </vt:lpstr>
      <vt:lpstr>Diapositive 5</vt:lpstr>
      <vt:lpstr>English programme </vt:lpstr>
      <vt:lpstr>British English VS American one </vt:lpstr>
      <vt:lpstr>Formality and informality </vt:lpstr>
      <vt:lpstr>Diapositive 9</vt:lpstr>
      <vt:lpstr>Diapositive 10</vt:lpstr>
      <vt:lpstr>The difference  between  BE and AE</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Hello dear learners,</dc:title>
  <dc:creator>MAS informatique</dc:creator>
  <cp:lastModifiedBy>MAS informatique</cp:lastModifiedBy>
  <cp:revision>44</cp:revision>
  <dcterms:created xsi:type="dcterms:W3CDTF">2021-10-13T17:26:29Z</dcterms:created>
  <dcterms:modified xsi:type="dcterms:W3CDTF">2023-02-24T17:46:07Z</dcterms:modified>
</cp:coreProperties>
</file>