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 id="264" r:id="rId3"/>
    <p:sldId id="265" r:id="rId4"/>
    <p:sldId id="266" r:id="rId5"/>
    <p:sldId id="267" r:id="rId6"/>
    <p:sldId id="268" r:id="rId7"/>
    <p:sldId id="269" r:id="rId8"/>
    <p:sldId id="270" r:id="rId9"/>
    <p:sldId id="271" r:id="rId10"/>
    <p:sldId id="272" r:id="rId11"/>
    <p:sldId id="274" r:id="rId12"/>
    <p:sldId id="275" r:id="rId13"/>
    <p:sldId id="276" r:id="rId14"/>
    <p:sldId id="277" r:id="rId15"/>
    <p:sldId id="278" r:id="rId16"/>
    <p:sldId id="279" r:id="rId17"/>
    <p:sldId id="280" r:id="rId18"/>
    <p:sldId id="281" r:id="rId19"/>
    <p:sldId id="282" r:id="rId20"/>
    <p:sldId id="283" r:id="rId21"/>
    <p:sldId id="284" r:id="rId22"/>
    <p:sldId id="273" r:id="rId23"/>
    <p:sldId id="285" r:id="rId2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34" autoAdjust="0"/>
    <p:restoredTop sz="94624" autoAdjust="0"/>
  </p:normalViewPr>
  <p:slideViewPr>
    <p:cSldViewPr>
      <p:cViewPr>
        <p:scale>
          <a:sx n="86" d="100"/>
          <a:sy n="86" d="100"/>
        </p:scale>
        <p:origin x="-900" y="282"/>
      </p:cViewPr>
      <p:guideLst>
        <p:guide orient="horz" pos="2160"/>
        <p:guide pos="2880"/>
      </p:guideLst>
    </p:cSldViewPr>
  </p:slideViewPr>
  <p:outlineViewPr>
    <p:cViewPr>
      <p:scale>
        <a:sx n="33" d="100"/>
        <a:sy n="33" d="100"/>
      </p:scale>
      <p:origin x="24"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5" name="Rectangle à coins arrondis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à coins arrondis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r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fr-FR" smtClean="0"/>
              <a:t>Cliquez pour modifier le style du titre</a:t>
            </a:r>
            <a:endParaRPr kumimoji="0" lang="en-US"/>
          </a:p>
        </p:txBody>
      </p:sp>
      <p:sp>
        <p:nvSpPr>
          <p:cNvPr id="20" name="Sous-titr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Cliquez pour modifier le style des sous-titres du masque</a:t>
            </a:r>
            <a:endParaRPr kumimoji="0" lang="en-US"/>
          </a:p>
        </p:txBody>
      </p:sp>
      <p:sp>
        <p:nvSpPr>
          <p:cNvPr id="19" name="Espace réservé de la date 18"/>
          <p:cNvSpPr>
            <a:spLocks noGrp="1"/>
          </p:cNvSpPr>
          <p:nvPr>
            <p:ph type="dt" sz="half" idx="10"/>
          </p:nvPr>
        </p:nvSpPr>
        <p:spPr/>
        <p:txBody>
          <a:bodyPr/>
          <a:lstStyle>
            <a:extLst/>
          </a:lstStyle>
          <a:p>
            <a:fld id="{F0D2256D-EEA4-4930-8A5A-FD8B71F209E0}" type="datetimeFigureOut">
              <a:rPr lang="fr-FR" smtClean="0"/>
              <a:pPr/>
              <a:t>14/11/2022</a:t>
            </a:fld>
            <a:endParaRPr lang="fr-FR"/>
          </a:p>
        </p:txBody>
      </p:sp>
      <p:sp>
        <p:nvSpPr>
          <p:cNvPr id="8" name="Espace réservé du pied de page 7"/>
          <p:cNvSpPr>
            <a:spLocks noGrp="1"/>
          </p:cNvSpPr>
          <p:nvPr>
            <p:ph type="ftr" sz="quarter" idx="11"/>
          </p:nvPr>
        </p:nvSpPr>
        <p:spPr/>
        <p:txBody>
          <a:bodyPr/>
          <a:lstStyle>
            <a:extLst/>
          </a:lstStyle>
          <a:p>
            <a:endParaRPr lang="fr-FR"/>
          </a:p>
        </p:txBody>
      </p:sp>
      <p:sp>
        <p:nvSpPr>
          <p:cNvPr id="11" name="Espace réservé du numéro de diapositive 10"/>
          <p:cNvSpPr>
            <a:spLocks noGrp="1"/>
          </p:cNvSpPr>
          <p:nvPr>
            <p:ph type="sldNum" sz="quarter" idx="12"/>
          </p:nvPr>
        </p:nvSpPr>
        <p:spPr/>
        <p:txBody>
          <a:bodyPr/>
          <a:lstStyle>
            <a:extLst/>
          </a:lstStyle>
          <a:p>
            <a:fld id="{B1E43DA2-FBFA-4114-A847-4AD4F065B8BB}"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502920" y="4983480"/>
            <a:ext cx="8183880" cy="1051560"/>
          </a:xfrm>
        </p:spPr>
        <p:txBody>
          <a:bodyPr/>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502920" y="530352"/>
            <a:ext cx="8183880" cy="4187952"/>
          </a:xfrm>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F0D2256D-EEA4-4930-8A5A-FD8B71F209E0}" type="datetimeFigureOut">
              <a:rPr lang="fr-FR" smtClean="0"/>
              <a:pPr/>
              <a:t>14/11/2022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B1E43DA2-FBFA-4114-A847-4AD4F065B8BB}"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533404"/>
            <a:ext cx="1981200" cy="5257799"/>
          </a:xfrm>
        </p:spPr>
        <p:txBody>
          <a:bodyPr vert="eaVert"/>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533400" y="533402"/>
            <a:ext cx="5943600" cy="5257801"/>
          </a:xfrm>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F0D2256D-EEA4-4930-8A5A-FD8B71F209E0}" type="datetimeFigureOut">
              <a:rPr lang="fr-FR" smtClean="0"/>
              <a:pPr/>
              <a:t>14/11/2022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B1E43DA2-FBFA-4114-A847-4AD4F065B8BB}"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02920" y="4983480"/>
            <a:ext cx="8183880" cy="1051560"/>
          </a:xfrm>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idx="1"/>
          </p:nvPr>
        </p:nvSpPr>
        <p:spPr>
          <a:xfrm>
            <a:off x="502920" y="530352"/>
            <a:ext cx="8183880" cy="4187952"/>
          </a:xfrm>
        </p:spPr>
        <p:txBody>
          <a:bodyPr/>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F0D2256D-EEA4-4930-8A5A-FD8B71F209E0}" type="datetimeFigureOut">
              <a:rPr lang="fr-FR" smtClean="0"/>
              <a:pPr/>
              <a:t>14/11/2022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B1E43DA2-FBFA-4114-A847-4AD4F065B8BB}"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14" name="Rectangle à coins arrondis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à coins arrondis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extLst/>
          </a:lstStyle>
          <a:p>
            <a:fld id="{F0D2256D-EEA4-4930-8A5A-FD8B71F209E0}" type="datetimeFigureOut">
              <a:rPr lang="fr-FR" smtClean="0"/>
              <a:pPr/>
              <a:t>14/11/2022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B1E43DA2-FBFA-4114-A847-4AD4F065B8BB}"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F0D2256D-EEA4-4930-8A5A-FD8B71F209E0}" type="datetimeFigureOut">
              <a:rPr lang="fr-FR" smtClean="0"/>
              <a:pPr/>
              <a:t>14/11/2022</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B1E43DA2-FBFA-4114-A847-4AD4F065B8BB}"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02920" y="4983480"/>
            <a:ext cx="8183880" cy="1051560"/>
          </a:xfrm>
        </p:spPr>
        <p:txBody>
          <a:bodyPr anchor="b"/>
          <a:lstStyle>
            <a:lvl1pPr>
              <a:defRPr b="1"/>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fld id="{F0D2256D-EEA4-4930-8A5A-FD8B71F209E0}" type="datetimeFigureOut">
              <a:rPr lang="fr-FR" smtClean="0"/>
              <a:pPr/>
              <a:t>14/11/2022</a:t>
            </a:fld>
            <a:endParaRPr lang="fr-FR"/>
          </a:p>
        </p:txBody>
      </p:sp>
      <p:sp>
        <p:nvSpPr>
          <p:cNvPr id="8" name="Espace réservé du pied de page 7"/>
          <p:cNvSpPr>
            <a:spLocks noGrp="1"/>
          </p:cNvSpPr>
          <p:nvPr>
            <p:ph type="ftr" sz="quarter" idx="11"/>
          </p:nvPr>
        </p:nvSpPr>
        <p:spPr/>
        <p:txBody>
          <a:bodyPr/>
          <a:lstStyle>
            <a:extLst/>
          </a:lstStyle>
          <a:p>
            <a:endParaRPr lang="fr-FR"/>
          </a:p>
        </p:txBody>
      </p:sp>
      <p:sp>
        <p:nvSpPr>
          <p:cNvPr id="9" name="Espace réservé du numéro de diapositive 8"/>
          <p:cNvSpPr>
            <a:spLocks noGrp="1"/>
          </p:cNvSpPr>
          <p:nvPr>
            <p:ph type="sldNum" sz="quarter" idx="12"/>
          </p:nvPr>
        </p:nvSpPr>
        <p:spPr/>
        <p:txBody>
          <a:bodyPr/>
          <a:lstStyle>
            <a:extLst/>
          </a:lstStyle>
          <a:p>
            <a:fld id="{B1E43DA2-FBFA-4114-A847-4AD4F065B8BB}"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extLst/>
          </a:lstStyle>
          <a:p>
            <a:fld id="{F0D2256D-EEA4-4930-8A5A-FD8B71F209E0}" type="datetimeFigureOut">
              <a:rPr lang="fr-FR" smtClean="0"/>
              <a:pPr/>
              <a:t>14/11/2022</a:t>
            </a:fld>
            <a:endParaRPr lang="fr-FR"/>
          </a:p>
        </p:txBody>
      </p:sp>
      <p:sp>
        <p:nvSpPr>
          <p:cNvPr id="4" name="Espace réservé du pied de page 3"/>
          <p:cNvSpPr>
            <a:spLocks noGrp="1"/>
          </p:cNvSpPr>
          <p:nvPr>
            <p:ph type="ftr" sz="quarter" idx="11"/>
          </p:nvPr>
        </p:nvSpPr>
        <p:spPr/>
        <p:txBody>
          <a:bodyPr/>
          <a:lstStyle>
            <a:extLst/>
          </a:lstStyle>
          <a:p>
            <a:endParaRPr lang="fr-FR"/>
          </a:p>
        </p:txBody>
      </p:sp>
      <p:sp>
        <p:nvSpPr>
          <p:cNvPr id="5" name="Espace réservé du numéro de diapositive 4"/>
          <p:cNvSpPr>
            <a:spLocks noGrp="1"/>
          </p:cNvSpPr>
          <p:nvPr>
            <p:ph type="sldNum" sz="quarter" idx="12"/>
          </p:nvPr>
        </p:nvSpPr>
        <p:spPr/>
        <p:txBody>
          <a:bodyPr/>
          <a:lstStyle>
            <a:extLst/>
          </a:lstStyle>
          <a:p>
            <a:fld id="{B1E43DA2-FBFA-4114-A847-4AD4F065B8BB}"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7" name="Rectangle à coins arrondis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Espace réservé de la date 1"/>
          <p:cNvSpPr>
            <a:spLocks noGrp="1"/>
          </p:cNvSpPr>
          <p:nvPr>
            <p:ph type="dt" sz="half" idx="10"/>
          </p:nvPr>
        </p:nvSpPr>
        <p:spPr/>
        <p:txBody>
          <a:bodyPr/>
          <a:lstStyle>
            <a:extLst/>
          </a:lstStyle>
          <a:p>
            <a:fld id="{F0D2256D-EEA4-4930-8A5A-FD8B71F209E0}" type="datetimeFigureOut">
              <a:rPr lang="fr-FR" smtClean="0"/>
              <a:pPr/>
              <a:t>14/11/2022</a:t>
            </a:fld>
            <a:endParaRPr lang="fr-FR"/>
          </a:p>
        </p:txBody>
      </p:sp>
      <p:sp>
        <p:nvSpPr>
          <p:cNvPr id="3" name="Espace réservé du pied de page 2"/>
          <p:cNvSpPr>
            <a:spLocks noGrp="1"/>
          </p:cNvSpPr>
          <p:nvPr>
            <p:ph type="ftr" sz="quarter" idx="11"/>
          </p:nvPr>
        </p:nvSpPr>
        <p:spPr/>
        <p:txBody>
          <a:bodyPr/>
          <a:lstStyle>
            <a:extLst/>
          </a:lstStyle>
          <a:p>
            <a:endParaRPr lang="fr-FR"/>
          </a:p>
        </p:txBody>
      </p:sp>
      <p:sp>
        <p:nvSpPr>
          <p:cNvPr id="4" name="Espace réservé du numéro de diapositive 3"/>
          <p:cNvSpPr>
            <a:spLocks noGrp="1"/>
          </p:cNvSpPr>
          <p:nvPr>
            <p:ph type="sldNum" sz="quarter" idx="12"/>
          </p:nvPr>
        </p:nvSpPr>
        <p:spPr/>
        <p:txBody>
          <a:bodyPr/>
          <a:lstStyle>
            <a:extLst/>
          </a:lstStyle>
          <a:p>
            <a:fld id="{B1E43DA2-FBFA-4114-A847-4AD4F065B8BB}"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F0D2256D-EEA4-4930-8A5A-FD8B71F209E0}" type="datetimeFigureOut">
              <a:rPr lang="fr-FR" smtClean="0"/>
              <a:pPr/>
              <a:t>14/11/2022</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B1E43DA2-FBFA-4114-A847-4AD4F065B8BB}"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5" name="Rectangle à coins arrondis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Arrondir un rectangle à un seul coin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F0D2256D-EEA4-4930-8A5A-FD8B71F209E0}" type="datetimeFigureOut">
              <a:rPr lang="fr-FR" smtClean="0"/>
              <a:pPr/>
              <a:t>14/11/2022</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B1E43DA2-FBFA-4114-A847-4AD4F065B8BB}" type="slidenum">
              <a:rPr lang="fr-FR" smtClean="0"/>
              <a:pPr/>
              <a:t>‹N°›</a:t>
            </a:fld>
            <a:endParaRPr lang="fr-FR"/>
          </a:p>
        </p:txBody>
      </p:sp>
      <p:sp>
        <p:nvSpPr>
          <p:cNvPr id="3" name="Espace réservé pour une image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fr-FR" smtClean="0"/>
              <a:t>Cliquez sur l'icône pour ajouter une image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à coins arrondis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à coins arrondis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Espace réservé du titre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fr-FR" smtClean="0"/>
              <a:t>Cliquez pour modifier le style du titre</a:t>
            </a:r>
            <a:endParaRPr kumimoji="0" lang="en-US"/>
          </a:p>
        </p:txBody>
      </p:sp>
      <p:sp>
        <p:nvSpPr>
          <p:cNvPr id="4" name="Espace réservé du texte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25" name="Espace réservé de la date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F0D2256D-EEA4-4930-8A5A-FD8B71F209E0}" type="datetimeFigureOut">
              <a:rPr lang="fr-FR" smtClean="0"/>
              <a:pPr/>
              <a:t>14/11/2022</a:t>
            </a:fld>
            <a:endParaRPr lang="fr-FR"/>
          </a:p>
        </p:txBody>
      </p:sp>
      <p:sp>
        <p:nvSpPr>
          <p:cNvPr id="18" name="Espace réservé du pied de page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fr-FR"/>
          </a:p>
        </p:txBody>
      </p:sp>
      <p:sp>
        <p:nvSpPr>
          <p:cNvPr id="5" name="Espace réservé du numéro de diapositive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B1E43DA2-FBFA-4114-A847-4AD4F065B8BB}"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9.wav"/></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4.xml.rels><?xml version="1.0" encoding="UTF-8" standalone="yes"?>
<Relationships xmlns="http://schemas.openxmlformats.org/package/2006/relationships"><Relationship Id="rId3" Type="http://schemas.openxmlformats.org/officeDocument/2006/relationships/audio" Target="../media/audio15.wav"/><Relationship Id="rId7" Type="http://schemas.openxmlformats.org/officeDocument/2006/relationships/image" Target="../media/image2.png"/><Relationship Id="rId2" Type="http://schemas.openxmlformats.org/officeDocument/2006/relationships/audio" Target="../media/audio14.wav"/><Relationship Id="rId1" Type="http://schemas.openxmlformats.org/officeDocument/2006/relationships/audio" Target="../media/audio13.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7.wav"/></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audio" Target="../media/audio20.wav"/></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audio" Target="../media/audio21.wav"/></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audio" Target="../media/audio22.wav"/></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audio" Target="../media/audio23.wav"/></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audio" Target="../media/audio24.wav"/></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42910" y="428604"/>
            <a:ext cx="8001056" cy="4071966"/>
          </a:xfrm>
        </p:spPr>
        <p:txBody>
          <a:bodyPr>
            <a:normAutofit fontScale="90000"/>
          </a:bodyPr>
          <a:lstStyle/>
          <a:p>
            <a:pPr algn="ctr"/>
            <a:r>
              <a:rPr lang="ar-SA" dirty="0" smtClean="0"/>
              <a:t/>
            </a:r>
            <a:br>
              <a:rPr lang="ar-SA" dirty="0" smtClean="0"/>
            </a:br>
            <a:r>
              <a:rPr lang="ar-SA" dirty="0" smtClean="0"/>
              <a:t/>
            </a:r>
            <a:br>
              <a:rPr lang="ar-SA" dirty="0" smtClean="0"/>
            </a:br>
            <a:r>
              <a:rPr lang="ar-SA" dirty="0" smtClean="0"/>
              <a:t/>
            </a:r>
            <a:br>
              <a:rPr lang="ar-SA" dirty="0" smtClean="0"/>
            </a:br>
            <a:r>
              <a:rPr lang="ar-SA" dirty="0" smtClean="0"/>
              <a:t/>
            </a:r>
            <a:br>
              <a:rPr lang="ar-SA" dirty="0" smtClean="0"/>
            </a:br>
            <a:r>
              <a:rPr lang="ar-SA" dirty="0" smtClean="0"/>
              <a:t>مقياس علم العروض</a:t>
            </a:r>
            <a:br>
              <a:rPr lang="ar-SA" dirty="0" smtClean="0"/>
            </a:br>
            <a:r>
              <a:rPr lang="ar-SA" dirty="0" smtClean="0"/>
              <a:t>السنة الأولى جذع مشترك</a:t>
            </a:r>
            <a:br>
              <a:rPr lang="ar-SA" dirty="0" smtClean="0"/>
            </a:br>
            <a:r>
              <a:rPr lang="ar-SA" dirty="0" smtClean="0">
                <a:solidFill>
                  <a:schemeClr val="tx1"/>
                </a:solidFill>
              </a:rPr>
              <a:t>د. نصيرة </a:t>
            </a:r>
            <a:r>
              <a:rPr lang="ar-SA" dirty="0" err="1" smtClean="0">
                <a:solidFill>
                  <a:schemeClr val="tx1"/>
                </a:solidFill>
              </a:rPr>
              <a:t>شيادي</a:t>
            </a:r>
            <a:r>
              <a:rPr lang="ar-SA" dirty="0" smtClean="0"/>
              <a:t/>
            </a:r>
            <a:br>
              <a:rPr lang="ar-SA" dirty="0" smtClean="0"/>
            </a:br>
            <a:r>
              <a:rPr lang="ar-SA" dirty="0" smtClean="0">
                <a:solidFill>
                  <a:schemeClr val="accent2">
                    <a:lumMod val="60000"/>
                    <a:lumOff val="40000"/>
                  </a:schemeClr>
                </a:solidFill>
              </a:rPr>
              <a:t>جامعة أبي بكر </a:t>
            </a:r>
            <a:r>
              <a:rPr lang="ar-SA" dirty="0" err="1" smtClean="0">
                <a:solidFill>
                  <a:schemeClr val="accent2">
                    <a:lumMod val="60000"/>
                    <a:lumOff val="40000"/>
                  </a:schemeClr>
                </a:solidFill>
              </a:rPr>
              <a:t>بلقايد</a:t>
            </a:r>
            <a:r>
              <a:rPr lang="ar-SA" dirty="0" smtClean="0">
                <a:solidFill>
                  <a:schemeClr val="accent2">
                    <a:lumMod val="60000"/>
                    <a:lumOff val="40000"/>
                  </a:schemeClr>
                </a:solidFill>
              </a:rPr>
              <a:t> ـ تلمسان </a:t>
            </a:r>
            <a:r>
              <a:rPr lang="ar-SA" dirty="0" err="1" smtClean="0">
                <a:solidFill>
                  <a:schemeClr val="accent2">
                    <a:lumMod val="60000"/>
                    <a:lumOff val="40000"/>
                  </a:schemeClr>
                </a:solidFill>
              </a:rPr>
              <a:t>ـ</a:t>
            </a:r>
            <a:r>
              <a:rPr lang="ar-SA" dirty="0" smtClean="0">
                <a:solidFill>
                  <a:schemeClr val="accent2">
                    <a:lumMod val="60000"/>
                    <a:lumOff val="40000"/>
                  </a:schemeClr>
                </a:solidFill>
              </a:rPr>
              <a:t> </a:t>
            </a:r>
            <a:r>
              <a:rPr lang="fr-FR" dirty="0" smtClean="0"/>
              <a:t/>
            </a:r>
            <a:br>
              <a:rPr lang="fr-FR" dirty="0" smtClean="0"/>
            </a:br>
            <a:r>
              <a:rPr lang="ar-SA" dirty="0" smtClean="0"/>
              <a:t> </a:t>
            </a:r>
            <a:r>
              <a:rPr lang="fr-FR" dirty="0" smtClean="0"/>
              <a:t/>
            </a:r>
            <a:br>
              <a:rPr lang="fr-FR" dirty="0" smtClean="0"/>
            </a:br>
            <a:endParaRPr lang="fr-FR" dirty="0"/>
          </a:p>
        </p:txBody>
      </p:sp>
      <p:sp>
        <p:nvSpPr>
          <p:cNvPr id="3" name="Sous-titre 2"/>
          <p:cNvSpPr>
            <a:spLocks noGrp="1"/>
          </p:cNvSpPr>
          <p:nvPr>
            <p:ph type="subTitle" idx="1"/>
          </p:nvPr>
        </p:nvSpPr>
        <p:spPr>
          <a:xfrm>
            <a:off x="722376" y="3685032"/>
            <a:ext cx="7772400" cy="2387174"/>
          </a:xfrm>
        </p:spPr>
        <p:txBody>
          <a:bodyPr>
            <a:normAutofit/>
          </a:bodyPr>
          <a:lstStyle/>
          <a:p>
            <a:pPr algn="ctr" rtl="1">
              <a:lnSpc>
                <a:spcPct val="120000"/>
              </a:lnSpc>
            </a:pPr>
            <a:r>
              <a:rPr lang="ar-SA" b="1" dirty="0" smtClean="0">
                <a:solidFill>
                  <a:srgbClr val="FF0000"/>
                </a:solidFill>
              </a:rPr>
              <a:t>المحاضرة الأولى: ماهية علم العروض</a:t>
            </a:r>
            <a:endParaRPr lang="ar-SA" sz="2600" b="1" dirty="0" smtClean="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02920" y="530352"/>
            <a:ext cx="8183880" cy="5899044"/>
          </a:xfrm>
        </p:spPr>
        <p:txBody>
          <a:bodyPr>
            <a:normAutofit fontScale="47500" lnSpcReduction="20000"/>
          </a:bodyPr>
          <a:lstStyle/>
          <a:p>
            <a:pPr algn="r" rtl="1"/>
            <a:r>
              <a:rPr lang="ar-SA" b="1" u="sng" dirty="0" smtClean="0">
                <a:solidFill>
                  <a:srgbClr val="FF0000"/>
                </a:solidFill>
              </a:rPr>
              <a:t>ب </a:t>
            </a:r>
            <a:r>
              <a:rPr lang="ar-SA" b="1" u="sng" dirty="0" err="1" smtClean="0">
                <a:solidFill>
                  <a:srgbClr val="FF0000"/>
                </a:solidFill>
              </a:rPr>
              <a:t>ـ</a:t>
            </a:r>
            <a:r>
              <a:rPr lang="ar-SA" b="1" u="sng" dirty="0" smtClean="0">
                <a:solidFill>
                  <a:srgbClr val="FF0000"/>
                </a:solidFill>
              </a:rPr>
              <a:t> القواعد الخطية:</a:t>
            </a:r>
            <a:endParaRPr lang="fr-FR" b="1" u="sng" dirty="0" smtClean="0">
              <a:solidFill>
                <a:srgbClr val="FF0000"/>
              </a:solidFill>
            </a:endParaRPr>
          </a:p>
          <a:p>
            <a:pPr algn="r" rtl="1"/>
            <a:r>
              <a:rPr lang="ar-SA" b="1" dirty="0" smtClean="0"/>
              <a:t>   الحروف التي تُكتب إملائيا ولكنّها لا توزن ولا تُقطّع عروضيا لعدم لفظها، ويتبع ذلك إهمال كتابتها في الخط العروضي ومنها:</a:t>
            </a:r>
            <a:endParaRPr lang="fr-FR" b="1" dirty="0" smtClean="0"/>
          </a:p>
          <a:p>
            <a:pPr algn="r" rtl="1"/>
            <a:r>
              <a:rPr lang="ar-SA" b="1" dirty="0" smtClean="0"/>
              <a:t>ـ ألف الوصل أو همزة الوصل: إذا لم تكن في أوّل الكلام مثل واذكر</a:t>
            </a:r>
            <a:r>
              <a:rPr lang="da-DK" b="1" dirty="0" smtClean="0">
                <a:sym typeface="Symbol"/>
              </a:rPr>
              <a:t></a:t>
            </a:r>
            <a:r>
              <a:rPr lang="ar-SA" b="1" dirty="0" smtClean="0"/>
              <a:t> وَذْكُرْ.</a:t>
            </a:r>
            <a:endParaRPr lang="fr-FR" b="1" dirty="0" smtClean="0"/>
          </a:p>
          <a:p>
            <a:pPr algn="r" rtl="1"/>
            <a:r>
              <a:rPr lang="ar-SA" b="1" dirty="0" smtClean="0"/>
              <a:t>ـ تحذف ألف الوصل من أل المعرفة إذا كان قبلها متحرك فإذا كانت همزة الوصل أل القمرية كما </a:t>
            </a:r>
            <a:endParaRPr lang="fr-FR" b="1" dirty="0" smtClean="0"/>
          </a:p>
          <a:p>
            <a:pPr algn="r" rtl="1"/>
            <a:r>
              <a:rPr lang="ar-SA" b="1" dirty="0" smtClean="0"/>
              <a:t>في القمر اكتفي بحذف الألف فقط مثل: ( طلع القمر ) </a:t>
            </a:r>
            <a:r>
              <a:rPr lang="da-DK" b="1" dirty="0" smtClean="0">
                <a:sym typeface="Symbol"/>
              </a:rPr>
              <a:t></a:t>
            </a:r>
            <a:r>
              <a:rPr lang="ar-SA" b="1" dirty="0" smtClean="0"/>
              <a:t> طلع لْقمر، أما إذا كانت ( أل ) شمسية كما في الشّمس فإن الألف واللام تحذفان والحرف المشدد بعدهما يعد ويكتب حرفين</a:t>
            </a:r>
            <a:r>
              <a:rPr lang="fr-FR" sz="2000" b="1" dirty="0" smtClean="0"/>
              <a:t> </a:t>
            </a:r>
            <a:r>
              <a:rPr lang="ar-SA" b="1" dirty="0" smtClean="0"/>
              <a:t>مثل جمال الشّمس </a:t>
            </a:r>
            <a:r>
              <a:rPr lang="da-DK" b="1" dirty="0" smtClean="0">
                <a:sym typeface="Symbol"/>
              </a:rPr>
              <a:t></a:t>
            </a:r>
            <a:r>
              <a:rPr lang="ar-SA" b="1" dirty="0" smtClean="0"/>
              <a:t> جمال </a:t>
            </a:r>
            <a:r>
              <a:rPr lang="ar-SA" b="1" dirty="0" err="1" smtClean="0"/>
              <a:t>شْشمس</a:t>
            </a:r>
            <a:r>
              <a:rPr lang="ar-SA" b="1" dirty="0" smtClean="0"/>
              <a:t>.</a:t>
            </a:r>
            <a:endParaRPr lang="fr-FR" b="1" dirty="0" smtClean="0"/>
          </a:p>
          <a:p>
            <a:pPr algn="r" rtl="1"/>
            <a:r>
              <a:rPr lang="ar-SA" b="1" dirty="0" smtClean="0"/>
              <a:t>ـ ألف الفرق التي بعد الواو: وهي الألف التي يتم عن طريقها تمييز الفعل من الاسم، وهي تكتب في الأفعال ولا تكتب في الأسماء مثل: مدرسو المدرسة بدون ألف لكونه اسم ولكننا نقول: درسوا في المدرسة بثبوت الألف في درسوا لكونه فعلا، وهذه الألف تزاد خطا ولكنها تسقط في العروض </a:t>
            </a:r>
            <a:endParaRPr lang="fr-FR" b="1" dirty="0" smtClean="0"/>
          </a:p>
          <a:p>
            <a:pPr algn="r" rtl="1"/>
            <a:r>
              <a:rPr lang="ar-SA" b="1" dirty="0" smtClean="0"/>
              <a:t>ـ ألف المقصور وياء المنقوص غير المنونين: تحذف ألف المقصور وكذلك المنقوص إذا كان الحرفان غير منونين عند الكتابة العروضية وإذا وليهما ساكن مثل: فتى القوم</a:t>
            </a:r>
            <a:r>
              <a:rPr lang="da-DK" b="1" dirty="0" smtClean="0">
                <a:sym typeface="Symbol"/>
              </a:rPr>
              <a:t></a:t>
            </a:r>
            <a:r>
              <a:rPr lang="ar-SA" b="1" dirty="0" smtClean="0"/>
              <a:t>فت لقوم / باني المجد</a:t>
            </a:r>
            <a:r>
              <a:rPr lang="da-DK" b="1" dirty="0" smtClean="0">
                <a:sym typeface="Symbol"/>
              </a:rPr>
              <a:t></a:t>
            </a:r>
            <a:r>
              <a:rPr lang="ar-SA" b="1" dirty="0" smtClean="0"/>
              <a:t>بان لمجد. </a:t>
            </a:r>
            <a:endParaRPr lang="fr-FR" b="1" dirty="0" smtClean="0"/>
          </a:p>
          <a:p>
            <a:pPr algn="r" rtl="1"/>
            <a:r>
              <a:rPr lang="ar-SA" b="1" u="sng" dirty="0" smtClean="0">
                <a:solidFill>
                  <a:srgbClr val="FF0000"/>
                </a:solidFill>
              </a:rPr>
              <a:t>ثانيا: تقطيع الشعر العربي </a:t>
            </a:r>
            <a:endParaRPr lang="fr-FR" b="1" dirty="0" smtClean="0">
              <a:solidFill>
                <a:srgbClr val="FF0000"/>
              </a:solidFill>
            </a:endParaRPr>
          </a:p>
          <a:p>
            <a:pPr algn="r" rtl="1"/>
            <a:r>
              <a:rPr lang="ar-SA" b="1" dirty="0" smtClean="0"/>
              <a:t>   يُقصدُ </a:t>
            </a:r>
            <a:r>
              <a:rPr lang="ar-SA" b="1" dirty="0" err="1" smtClean="0"/>
              <a:t>به</a:t>
            </a:r>
            <a:r>
              <a:rPr lang="ar-SA" b="1" dirty="0" smtClean="0"/>
              <a:t> وزن كلمات البيت الشّعري بما يُقابلها من الحركات والسّكنات، أي هو تجزئة البيت وتحليله بمقدار من التفاعيل لمعرفة بحره، فيرمز للحرف المتحرك بألف صغيرة ( </a:t>
            </a:r>
            <a:r>
              <a:rPr lang="ar-SA" b="1" dirty="0" err="1" smtClean="0"/>
              <a:t>ا</a:t>
            </a:r>
            <a:r>
              <a:rPr lang="ar-SA" b="1" dirty="0" smtClean="0"/>
              <a:t> ) ويرمز للحرف الساكن بدائرة صغيرة ( 0 ) </a:t>
            </a:r>
            <a:endParaRPr lang="fr-FR" b="1" dirty="0" smtClean="0"/>
          </a:p>
          <a:p>
            <a:pPr algn="r" rtl="1"/>
            <a:r>
              <a:rPr lang="ar-SA" b="1" u="sng" dirty="0" smtClean="0">
                <a:solidFill>
                  <a:srgbClr val="FF0000"/>
                </a:solidFill>
              </a:rPr>
              <a:t>ثالثا: التفاعيل العروضية</a:t>
            </a:r>
            <a:endParaRPr lang="fr-FR" b="1" dirty="0" smtClean="0">
              <a:solidFill>
                <a:srgbClr val="FF0000"/>
              </a:solidFill>
            </a:endParaRPr>
          </a:p>
          <a:p>
            <a:pPr algn="r" rtl="1"/>
            <a:r>
              <a:rPr lang="ar-SA" b="1" dirty="0" smtClean="0"/>
              <a:t>  هي أجزاء البحور الشعرية الستة عشر مكونة من متحركات وسكنات متتابعة على وزن معروف، </a:t>
            </a:r>
            <a:endParaRPr lang="fr-FR" b="1" dirty="0" smtClean="0"/>
          </a:p>
          <a:p>
            <a:pPr algn="r" rtl="1"/>
            <a:r>
              <a:rPr lang="ar-SA" b="1" dirty="0" smtClean="0"/>
              <a:t>وهي جمع تفعيلة وهي مجموعة من المقاطع الصغيرة والطويلة، وتسمى أيضا أجزاء وأركانا وأوزانا وأمثلة، فهي ألفاظ مترادفة معناها واحد، وهي التي يتركب من مجموعها نظم الشعر من أي بحر.</a:t>
            </a:r>
            <a:endParaRPr lang="fr-FR" b="1" dirty="0" smtClean="0"/>
          </a:p>
          <a:p>
            <a:pPr algn="r" rtl="1"/>
            <a:r>
              <a:rPr lang="ar-SA" b="1" u="sng" dirty="0" smtClean="0">
                <a:solidFill>
                  <a:srgbClr val="FF0000"/>
                </a:solidFill>
              </a:rPr>
              <a:t>رابعا </a:t>
            </a:r>
            <a:r>
              <a:rPr lang="ar-SA" b="1" u="sng" dirty="0" err="1" smtClean="0">
                <a:solidFill>
                  <a:srgbClr val="FF0000"/>
                </a:solidFill>
              </a:rPr>
              <a:t>ـ</a:t>
            </a:r>
            <a:r>
              <a:rPr lang="ar-SA" b="1" u="sng" dirty="0" smtClean="0">
                <a:solidFill>
                  <a:srgbClr val="FF0000"/>
                </a:solidFill>
              </a:rPr>
              <a:t> أجزاء التفعيلات</a:t>
            </a:r>
            <a:endParaRPr lang="fr-FR" b="1" dirty="0" smtClean="0">
              <a:solidFill>
                <a:srgbClr val="FF0000"/>
              </a:solidFill>
            </a:endParaRPr>
          </a:p>
          <a:p>
            <a:pPr algn="r" rtl="1"/>
            <a:r>
              <a:rPr lang="ar-SA" b="1" u="sng" dirty="0" smtClean="0"/>
              <a:t>1 </a:t>
            </a:r>
            <a:r>
              <a:rPr lang="ar-SA" b="1" u="sng" dirty="0" err="1" smtClean="0"/>
              <a:t>ـ</a:t>
            </a:r>
            <a:r>
              <a:rPr lang="ar-SA" b="1" u="sng" dirty="0" smtClean="0"/>
              <a:t> أحرف التقطيع:</a:t>
            </a:r>
            <a:r>
              <a:rPr lang="ar-SA" b="1" dirty="0" smtClean="0"/>
              <a:t> </a:t>
            </a:r>
            <a:endParaRPr lang="fr-FR" b="1" dirty="0" smtClean="0"/>
          </a:p>
          <a:p>
            <a:pPr algn="r" rtl="1"/>
            <a:r>
              <a:rPr lang="ar-SA" b="1" dirty="0" smtClean="0"/>
              <a:t>تتركب التفعيلات الشعرية من حروف عشرة تجمعها كلمة " لمعت سيوفنا " حيث اختار العروضيون لوزن الشعر الفاء والعين واللام اقتفاء بأهل الصرف في وزن الأصول بهذه الحروف، فحذوا حذوهم في مطلق الوزن </a:t>
            </a:r>
            <a:r>
              <a:rPr lang="ar-SA" b="1" dirty="0" err="1" smtClean="0"/>
              <a:t>بها</a:t>
            </a:r>
            <a:r>
              <a:rPr lang="ar-SA" b="1" dirty="0" smtClean="0"/>
              <a:t>، وأضافوا إلى ذلك من الحروف الزوائد سبعة وهي: الألف والياء والواو والسين والتاء والنون والميم.</a:t>
            </a:r>
            <a:endParaRPr lang="fr-FR" b="1" dirty="0" smtClean="0"/>
          </a:p>
          <a:p>
            <a:pPr algn="r" rtl="1"/>
            <a:r>
              <a:rPr lang="ar-SA" b="1" dirty="0" smtClean="0"/>
              <a:t>وتسمى أحرف التقطيع لأنّ تقطيع البيت ( أي تجزئته إلى تفعيلات ) يكون بتقسيمه إلى تفعيلات معينة متنوعة تصاغ من هذه الحروف العشرة.</a:t>
            </a:r>
            <a:endParaRPr lang="fr-FR" b="1" dirty="0" smtClean="0"/>
          </a:p>
          <a:p>
            <a:pPr algn="r" rtl="1"/>
            <a:endParaRPr lang="fr-FR" b="1" dirty="0"/>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714348" y="107154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2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02920" y="530352"/>
            <a:ext cx="8183880" cy="5470416"/>
          </a:xfrm>
        </p:spPr>
        <p:txBody>
          <a:bodyPr>
            <a:normAutofit fontScale="70000" lnSpcReduction="20000"/>
          </a:bodyPr>
          <a:lstStyle/>
          <a:p>
            <a:pPr algn="ctr" rtl="1"/>
            <a:r>
              <a:rPr lang="ar-SA" b="1" u="sng" dirty="0" smtClean="0">
                <a:solidFill>
                  <a:srgbClr val="FF0000"/>
                </a:solidFill>
              </a:rPr>
              <a:t>المحاضرة الرابعة(الزحافات والعلل)</a:t>
            </a:r>
            <a:endParaRPr lang="fr-FR" dirty="0" smtClean="0">
              <a:solidFill>
                <a:srgbClr val="FF0000"/>
              </a:solidFill>
            </a:endParaRPr>
          </a:p>
          <a:p>
            <a:pPr algn="r" rtl="1"/>
            <a:r>
              <a:rPr lang="ar-SA" dirty="0" smtClean="0"/>
              <a:t>قبل الحديث عن الزحافات والعلل نتحدث ونشرح معنى الأسباب والأوتاد والفواصل.</a:t>
            </a:r>
            <a:endParaRPr lang="fr-FR" dirty="0" smtClean="0"/>
          </a:p>
          <a:p>
            <a:pPr algn="r" rtl="1"/>
            <a:r>
              <a:rPr lang="ar-SA" b="1" u="sng" dirty="0" smtClean="0"/>
              <a:t>1 </a:t>
            </a:r>
            <a:r>
              <a:rPr lang="ar-SA" b="1" u="sng" dirty="0" err="1" smtClean="0"/>
              <a:t>ـ</a:t>
            </a:r>
            <a:r>
              <a:rPr lang="ar-SA" b="1" u="sng" dirty="0" smtClean="0"/>
              <a:t> الأسباب والأوتاد والفواصل</a:t>
            </a:r>
            <a:endParaRPr lang="fr-FR" dirty="0" smtClean="0"/>
          </a:p>
          <a:p>
            <a:pPr algn="r" rtl="1"/>
            <a:r>
              <a:rPr lang="ar-SA" b="1" u="sng" dirty="0" smtClean="0"/>
              <a:t>أ </a:t>
            </a:r>
            <a:r>
              <a:rPr lang="ar-SA" b="1" u="sng" dirty="0" err="1" smtClean="0"/>
              <a:t>ـ</a:t>
            </a:r>
            <a:r>
              <a:rPr lang="ar-SA" b="1" u="sng" dirty="0" smtClean="0"/>
              <a:t> السبب :(</a:t>
            </a:r>
            <a:r>
              <a:rPr lang="ar-SA" b="1" dirty="0" smtClean="0"/>
              <a:t> قيل للسبب سببا لأنه يضطربُ فيثبت مرة ويسقط أخرى )</a:t>
            </a:r>
            <a:endParaRPr lang="fr-FR" dirty="0" smtClean="0"/>
          </a:p>
          <a:p>
            <a:pPr algn="r" rtl="1"/>
            <a:r>
              <a:rPr lang="ar-SA" b="1" dirty="0" smtClean="0"/>
              <a:t>   </a:t>
            </a:r>
            <a:r>
              <a:rPr lang="ar-SA" dirty="0" smtClean="0"/>
              <a:t>إذا اجتمع حرف متحرك بعده حرف ساكن أسمينا هذا </a:t>
            </a:r>
            <a:r>
              <a:rPr lang="ar-SA" b="1" dirty="0" smtClean="0"/>
              <a:t>سببا خفيفا(سُمّي سببا خفيفا لخفّته بسكون الحرف الثاني )</a:t>
            </a:r>
            <a:r>
              <a:rPr lang="ar-SA" dirty="0" smtClean="0"/>
              <a:t> مثل: لَمْ ورمزه :/0</a:t>
            </a:r>
            <a:endParaRPr lang="fr-FR" dirty="0" smtClean="0"/>
          </a:p>
          <a:p>
            <a:pPr algn="r" rtl="1"/>
            <a:r>
              <a:rPr lang="ar-SA" dirty="0" smtClean="0"/>
              <a:t>وإذا اجتمع حرف متحرك بعده حرف متحرك آخر أسمينا هذا </a:t>
            </a:r>
            <a:r>
              <a:rPr lang="ar-SA" b="1" dirty="0" smtClean="0"/>
              <a:t>سببا ثقيلا(سُمّي سببا ثقيلا لثقله لاجتماع المتحركين )</a:t>
            </a:r>
            <a:r>
              <a:rPr lang="ar-SA" dirty="0" smtClean="0"/>
              <a:t> مثل: أَرَ  ورمزه: </a:t>
            </a:r>
            <a:r>
              <a:rPr lang="ar-SA" b="1" dirty="0" smtClean="0"/>
              <a:t> //</a:t>
            </a:r>
            <a:endParaRPr lang="fr-FR" dirty="0" smtClean="0"/>
          </a:p>
          <a:p>
            <a:pPr algn="r" rtl="1"/>
            <a:r>
              <a:rPr lang="ar-SA" b="1" u="sng" dirty="0" smtClean="0"/>
              <a:t>ب </a:t>
            </a:r>
            <a:r>
              <a:rPr lang="ar-SA" b="1" u="sng" dirty="0" err="1" smtClean="0"/>
              <a:t>ـ</a:t>
            </a:r>
            <a:r>
              <a:rPr lang="ar-SA" b="1" u="sng" dirty="0" smtClean="0"/>
              <a:t> الوتد</a:t>
            </a:r>
            <a:r>
              <a:rPr lang="ar-SA" b="1" dirty="0" smtClean="0"/>
              <a:t>:( سمّي وتدًا لأنه يثبت ولا يزول</a:t>
            </a:r>
            <a:r>
              <a:rPr lang="ar-SA" dirty="0" smtClean="0"/>
              <a:t> )</a:t>
            </a:r>
            <a:endParaRPr lang="fr-FR" dirty="0" smtClean="0"/>
          </a:p>
          <a:p>
            <a:pPr algn="r" rtl="1"/>
            <a:r>
              <a:rPr lang="ar-SA" dirty="0" smtClean="0"/>
              <a:t>   قد يتكون المقطع من ثلاثة أحرف ثانيها أو ثالثها ساكن فيسمى هذا بالوتد، فإن كان الساكن </a:t>
            </a:r>
            <a:endParaRPr lang="fr-FR" dirty="0" smtClean="0"/>
          </a:p>
          <a:p>
            <a:pPr algn="r" rtl="1"/>
            <a:r>
              <a:rPr lang="ar-SA" dirty="0" smtClean="0"/>
              <a:t>في وسط الحرفين المتحركين سُمّي بالوتد المفروق لأنّ الساكن فرّق بين المتحركين مثل : كَانَ ، صَارَ، وإن كان الساكن في آخر الكلمة سُمّي بالوتد المجموع لاجتماع المتحركين بلا فاصل مثل: </a:t>
            </a:r>
            <a:r>
              <a:rPr lang="fr-FR" dirty="0" smtClean="0"/>
              <a:t>.</a:t>
            </a:r>
            <a:r>
              <a:rPr lang="ar-SA" dirty="0" smtClean="0"/>
              <a:t>إِلَى، عَلَى</a:t>
            </a:r>
            <a:endParaRPr lang="fr-FR" dirty="0"/>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714348" y="71435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7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02920" y="530352"/>
            <a:ext cx="8183880" cy="5041788"/>
          </a:xfrm>
        </p:spPr>
        <p:txBody>
          <a:bodyPr>
            <a:normAutofit fontScale="25000" lnSpcReduction="20000"/>
          </a:bodyPr>
          <a:lstStyle/>
          <a:p>
            <a:pPr algn="r" rtl="1"/>
            <a:r>
              <a:rPr lang="ar-SA" sz="5600" b="1" u="sng" dirty="0" smtClean="0">
                <a:solidFill>
                  <a:srgbClr val="FF0000"/>
                </a:solidFill>
              </a:rPr>
              <a:t>ج </a:t>
            </a:r>
            <a:r>
              <a:rPr lang="ar-SA" sz="5600" b="1" u="sng" dirty="0" err="1" smtClean="0">
                <a:solidFill>
                  <a:srgbClr val="FF0000"/>
                </a:solidFill>
              </a:rPr>
              <a:t>ـ</a:t>
            </a:r>
            <a:r>
              <a:rPr lang="ar-SA" sz="5600" b="1" u="sng" dirty="0" smtClean="0">
                <a:solidFill>
                  <a:srgbClr val="FF0000"/>
                </a:solidFill>
              </a:rPr>
              <a:t> الفاصلة:</a:t>
            </a:r>
            <a:endParaRPr lang="fr-FR" sz="5600" b="1" dirty="0" smtClean="0">
              <a:solidFill>
                <a:srgbClr val="FF0000"/>
              </a:solidFill>
            </a:endParaRPr>
          </a:p>
          <a:p>
            <a:pPr algn="r" rtl="1"/>
            <a:r>
              <a:rPr lang="ar-SA" sz="4800" b="1" u="sng" dirty="0" smtClean="0"/>
              <a:t>1</a:t>
            </a:r>
            <a:r>
              <a:rPr lang="ar-SA" sz="4800" b="1" u="sng" dirty="0" smtClean="0">
                <a:solidFill>
                  <a:srgbClr val="FF0000"/>
                </a:solidFill>
              </a:rPr>
              <a:t> </a:t>
            </a:r>
            <a:r>
              <a:rPr lang="ar-SA" sz="4800" b="1" u="sng" dirty="0" err="1" smtClean="0">
                <a:solidFill>
                  <a:srgbClr val="FF0000"/>
                </a:solidFill>
              </a:rPr>
              <a:t>ـ</a:t>
            </a:r>
            <a:r>
              <a:rPr lang="ar-SA" sz="4800" b="1" u="sng" dirty="0" smtClean="0">
                <a:solidFill>
                  <a:srgbClr val="FF0000"/>
                </a:solidFill>
              </a:rPr>
              <a:t> الفاصلة الصغرى</a:t>
            </a:r>
            <a:r>
              <a:rPr lang="ar-SA" sz="4800" b="1" dirty="0" smtClean="0">
                <a:solidFill>
                  <a:srgbClr val="FF0000"/>
                </a:solidFill>
              </a:rPr>
              <a:t>: </a:t>
            </a:r>
            <a:r>
              <a:rPr lang="ar-SA" sz="4800" b="1" dirty="0" smtClean="0"/>
              <a:t>تتألف من أربعة أحرف ثلاثة متحركات </a:t>
            </a:r>
            <a:r>
              <a:rPr lang="ar-SA" sz="4800" b="1" dirty="0" err="1" smtClean="0"/>
              <a:t>رابعها</a:t>
            </a:r>
            <a:r>
              <a:rPr lang="ar-SA" sz="4800" b="1" dirty="0" smtClean="0"/>
              <a:t> ساكن، أي الفاصلة الصغرى هي ما اجتمع فيه السببان الثقيل والخفيف ويرمز له: ///0</a:t>
            </a:r>
            <a:endParaRPr lang="fr-FR" sz="4800" b="1" dirty="0" smtClean="0"/>
          </a:p>
          <a:p>
            <a:pPr algn="r" rtl="1"/>
            <a:r>
              <a:rPr lang="ar-SA" sz="4800" b="1" u="sng" dirty="0" smtClean="0">
                <a:solidFill>
                  <a:srgbClr val="FF0000"/>
                </a:solidFill>
              </a:rPr>
              <a:t>2 </a:t>
            </a:r>
            <a:r>
              <a:rPr lang="ar-SA" sz="4800" b="1" u="sng" dirty="0" err="1" smtClean="0">
                <a:solidFill>
                  <a:srgbClr val="FF0000"/>
                </a:solidFill>
              </a:rPr>
              <a:t>ـ</a:t>
            </a:r>
            <a:r>
              <a:rPr lang="ar-SA" sz="4800" b="1" u="sng" dirty="0" smtClean="0">
                <a:solidFill>
                  <a:srgbClr val="FF0000"/>
                </a:solidFill>
              </a:rPr>
              <a:t> الفاصلة الكبرى</a:t>
            </a:r>
            <a:r>
              <a:rPr lang="ar-SA" sz="4800" b="1" u="sng" dirty="0" smtClean="0"/>
              <a:t>:</a:t>
            </a:r>
            <a:r>
              <a:rPr lang="ar-SA" sz="4800" b="1" dirty="0" smtClean="0"/>
              <a:t> تتألف من خمسة أحرف أربعة متحركات </a:t>
            </a:r>
            <a:r>
              <a:rPr lang="ar-SA" sz="4800" b="1" dirty="0" err="1" smtClean="0"/>
              <a:t>خامسها</a:t>
            </a:r>
            <a:r>
              <a:rPr lang="ar-SA" sz="4800" b="1" dirty="0" smtClean="0"/>
              <a:t> ساكن أي الفاصلة الكبرى هي ما اجتمع فيها السبب الثقيل والوتد المجموع ويرمز له: ////0</a:t>
            </a:r>
            <a:endParaRPr lang="fr-FR" sz="4800" b="1" dirty="0" smtClean="0"/>
          </a:p>
          <a:p>
            <a:pPr algn="r" rtl="1"/>
            <a:r>
              <a:rPr lang="ar-SA" sz="4800" b="1" dirty="0" smtClean="0"/>
              <a:t>جمع بعضُ العروضيين هذه المصطلحات ( السبب، الوتد، الفاصلة ) في قوله:</a:t>
            </a:r>
            <a:endParaRPr lang="fr-FR" sz="4800" b="1" dirty="0" smtClean="0"/>
          </a:p>
          <a:p>
            <a:pPr algn="r" rtl="1"/>
            <a:r>
              <a:rPr lang="ar-SA" sz="4800" b="1" dirty="0" smtClean="0"/>
              <a:t>لَمْ            أَرَ          عَلَى          ظَهْرِ       جَبَلٍ        سَمَكَةً</a:t>
            </a:r>
            <a:endParaRPr lang="fr-FR" sz="4800" b="1" dirty="0" smtClean="0"/>
          </a:p>
          <a:p>
            <a:pPr algn="r" rtl="1"/>
            <a:r>
              <a:rPr lang="da-DK" sz="4800" b="1" dirty="0" smtClean="0">
                <a:sym typeface="Symbol"/>
              </a:rPr>
              <a:t></a:t>
            </a:r>
            <a:r>
              <a:rPr lang="ar-SA" sz="4800" b="1" dirty="0" smtClean="0"/>
              <a:t>             </a:t>
            </a:r>
            <a:r>
              <a:rPr lang="da-DK" sz="4800" b="1" dirty="0" smtClean="0">
                <a:sym typeface="Symbol"/>
              </a:rPr>
              <a:t></a:t>
            </a:r>
            <a:r>
              <a:rPr lang="ar-SA" sz="4800" b="1" dirty="0" smtClean="0"/>
              <a:t>          </a:t>
            </a:r>
            <a:r>
              <a:rPr lang="da-DK" sz="4800" b="1" dirty="0" smtClean="0">
                <a:sym typeface="Symbol"/>
              </a:rPr>
              <a:t></a:t>
            </a:r>
            <a:r>
              <a:rPr lang="ar-SA" sz="4800" b="1" dirty="0" smtClean="0"/>
              <a:t>           </a:t>
            </a:r>
            <a:r>
              <a:rPr lang="da-DK" sz="4800" b="1" dirty="0" smtClean="0">
                <a:sym typeface="Symbol"/>
              </a:rPr>
              <a:t></a:t>
            </a:r>
            <a:r>
              <a:rPr lang="ar-SA" sz="4800" b="1" dirty="0" smtClean="0"/>
              <a:t>         </a:t>
            </a:r>
            <a:r>
              <a:rPr lang="da-DK" sz="4800" b="1" dirty="0" smtClean="0">
                <a:sym typeface="Symbol"/>
              </a:rPr>
              <a:t></a:t>
            </a:r>
            <a:r>
              <a:rPr lang="ar-SA" sz="4800" b="1" dirty="0" smtClean="0"/>
              <a:t>             </a:t>
            </a:r>
            <a:r>
              <a:rPr lang="da-DK" sz="4800" b="1" dirty="0" smtClean="0">
                <a:sym typeface="Symbol"/>
              </a:rPr>
              <a:t></a:t>
            </a:r>
            <a:endParaRPr lang="fr-FR" sz="4800" b="1" dirty="0" smtClean="0"/>
          </a:p>
          <a:p>
            <a:pPr algn="r" rtl="1"/>
            <a:r>
              <a:rPr lang="ar-SA" sz="4800" b="1" dirty="0" smtClean="0"/>
              <a:t> /0       //       //0                  /0/       ///0        ////0</a:t>
            </a:r>
            <a:endParaRPr lang="fr-FR" sz="4800" b="1" dirty="0" smtClean="0"/>
          </a:p>
          <a:p>
            <a:pPr algn="r" rtl="1"/>
            <a:r>
              <a:rPr lang="ar-SA" sz="4800" b="1" dirty="0" smtClean="0"/>
              <a:t>      سبب خفيف             سبب ثقيل           وتد مجموع          وتد مفروق        فاصلة صغرى             فاصلة كبرى</a:t>
            </a:r>
            <a:endParaRPr lang="fr-FR" sz="4800" b="1" dirty="0" smtClean="0"/>
          </a:p>
          <a:p>
            <a:pPr algn="r" rtl="1"/>
            <a:r>
              <a:rPr lang="ar-SA" sz="4800" b="1" u="sng" dirty="0" smtClean="0"/>
              <a:t>ملاحظة:</a:t>
            </a:r>
            <a:endParaRPr lang="fr-FR" sz="4800" b="1" dirty="0" smtClean="0"/>
          </a:p>
          <a:p>
            <a:pPr algn="r" rtl="1"/>
            <a:r>
              <a:rPr lang="ar-SA" sz="4800" b="1" dirty="0" smtClean="0"/>
              <a:t> ـ  يُمتنعُ في الشعر توالي أكثر من أربعة أحرف متحركة.</a:t>
            </a:r>
            <a:endParaRPr lang="fr-FR" sz="4800" b="1" dirty="0" smtClean="0"/>
          </a:p>
          <a:p>
            <a:pPr algn="r" rtl="1"/>
            <a:r>
              <a:rPr lang="ar-SA" sz="4800" b="1" dirty="0" smtClean="0"/>
              <a:t> ـ استمدّ الخليل هذه التسميات ( السبب، الوتد، الفاصلة ) من الخيمة العربية وأجزائها، فالأسباب هي الحبال مفردها سبب، والأوتاد هي التي تُربط </a:t>
            </a:r>
            <a:r>
              <a:rPr lang="ar-SA" sz="4800" b="1" dirty="0" err="1" smtClean="0"/>
              <a:t>بها</a:t>
            </a:r>
            <a:r>
              <a:rPr lang="ar-SA" sz="4800" b="1" dirty="0" smtClean="0"/>
              <a:t> الحبال وتُدقّ في الأرض فتشدّ الخيمة من جميع أطرافها، أمّا الفواصل فهي الحواجز التي تُقام داخل الخيمة لتفصل بين النساء والضيوف.</a:t>
            </a:r>
            <a:endParaRPr lang="fr-FR" sz="4800" b="1" dirty="0" smtClean="0"/>
          </a:p>
          <a:p>
            <a:pPr algn="r" rtl="1"/>
            <a:r>
              <a:rPr lang="ar-SA" sz="4800" b="1" dirty="0" smtClean="0"/>
              <a:t>التفاعيل من حيث أصل تكوينها</a:t>
            </a:r>
            <a:endParaRPr lang="fr-FR" sz="4800" b="1" dirty="0" smtClean="0"/>
          </a:p>
          <a:p>
            <a:pPr algn="r" rtl="1"/>
            <a:r>
              <a:rPr lang="da-DK" sz="4800" b="1" dirty="0" smtClean="0">
                <a:sym typeface="Symbol"/>
              </a:rPr>
              <a:t></a:t>
            </a:r>
            <a:endParaRPr lang="fr-FR" sz="4800" b="1" dirty="0" smtClean="0"/>
          </a:p>
          <a:p>
            <a:pPr algn="r" rtl="1"/>
            <a:r>
              <a:rPr lang="ar-SA" sz="4800" b="1" dirty="0" smtClean="0"/>
              <a:t>تتكون من حروف ( لمعت سيوفنا )</a:t>
            </a:r>
            <a:endParaRPr lang="fr-FR" sz="4800" b="1" dirty="0" smtClean="0"/>
          </a:p>
          <a:p>
            <a:pPr algn="r" rtl="1"/>
            <a:r>
              <a:rPr lang="da-DK" sz="4800" b="1" dirty="0" smtClean="0">
                <a:sym typeface="Symbol"/>
              </a:rPr>
              <a:t></a:t>
            </a:r>
            <a:endParaRPr lang="fr-FR" sz="4800" b="1" dirty="0" smtClean="0"/>
          </a:p>
          <a:p>
            <a:pPr algn="r" rtl="1"/>
            <a:r>
              <a:rPr lang="ar-SA" sz="4800" b="1" dirty="0" smtClean="0"/>
              <a:t>وهذه الحروف من حيث اجتماعها في التفعيلات متحركة وساكنة يتكون منها</a:t>
            </a:r>
            <a:endParaRPr lang="fr-FR" sz="4800" b="1" dirty="0" smtClean="0"/>
          </a:p>
          <a:p>
            <a:pPr algn="r" rtl="1"/>
            <a:r>
              <a:rPr lang="da-DK" sz="4800" b="1" dirty="0" smtClean="0">
                <a:sym typeface="Symbol"/>
              </a:rPr>
              <a:t></a:t>
            </a:r>
            <a:endParaRPr lang="fr-FR" sz="4800" b="1" dirty="0" smtClean="0"/>
          </a:p>
          <a:p>
            <a:pPr algn="r" rtl="1"/>
            <a:r>
              <a:rPr lang="ar-SA" sz="4800" b="1" dirty="0" smtClean="0"/>
              <a:t>            الأسباب                                            الأوتاد                             الفواصل</a:t>
            </a:r>
            <a:endParaRPr lang="fr-FR" sz="4800" b="1" dirty="0" smtClean="0"/>
          </a:p>
          <a:p>
            <a:pPr algn="r" rtl="1"/>
            <a:r>
              <a:rPr lang="da-DK" sz="4800" b="1" dirty="0" smtClean="0">
                <a:sym typeface="Symbol"/>
              </a:rPr>
              <a:t></a:t>
            </a:r>
            <a:r>
              <a:rPr lang="ar-SA" sz="4800" b="1" dirty="0" smtClean="0"/>
              <a:t>                                         </a:t>
            </a:r>
            <a:r>
              <a:rPr lang="da-DK" sz="4800" b="1" dirty="0" smtClean="0">
                <a:sym typeface="Symbol"/>
              </a:rPr>
              <a:t></a:t>
            </a:r>
            <a:r>
              <a:rPr lang="ar-SA" sz="4800" b="1" dirty="0" smtClean="0"/>
              <a:t>                                     </a:t>
            </a:r>
            <a:r>
              <a:rPr lang="da-DK" sz="4800" b="1" dirty="0" smtClean="0">
                <a:sym typeface="Symbol"/>
              </a:rPr>
              <a:t></a:t>
            </a:r>
            <a:endParaRPr lang="fr-FR" sz="4800" b="1" dirty="0" smtClean="0"/>
          </a:p>
          <a:p>
            <a:pPr algn="r" rtl="1"/>
            <a:r>
              <a:rPr lang="ar-SA" sz="4800" b="1" dirty="0" smtClean="0"/>
              <a:t>سبب خفيف + سبب ثقيل        وتد مجموع + وتد مفروق          فاصلة صغرى + فاصلة كبرى</a:t>
            </a:r>
            <a:endParaRPr lang="fr-FR" sz="4800" b="1" dirty="0" smtClean="0"/>
          </a:p>
          <a:p>
            <a:pPr algn="r" rtl="1"/>
            <a:r>
              <a:rPr lang="ar-SA" sz="4800" b="1" dirty="0" smtClean="0"/>
              <a:t>فمن حروف التقطيع تتكون الأسباب والأوتاد </a:t>
            </a:r>
            <a:r>
              <a:rPr lang="ar-SA" sz="4800" b="1" dirty="0" err="1" smtClean="0"/>
              <a:t>و</a:t>
            </a:r>
            <a:r>
              <a:rPr lang="ar-SA" sz="4800" b="1" dirty="0" smtClean="0"/>
              <a:t> الفواصل ومن الأسباب والأوتاد والفواصل تتركب التفعيلات ومن التفعيلات تتكون بحور الشعر.</a:t>
            </a:r>
            <a:endParaRPr lang="fr-FR" sz="4800" b="1" dirty="0" smtClean="0"/>
          </a:p>
          <a:p>
            <a:pPr algn="r" rtl="1"/>
            <a:endParaRPr lang="fr-FR" sz="4800" b="1" dirty="0"/>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571472" y="642918"/>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algn="r" rtl="1"/>
            <a:r>
              <a:rPr lang="ar-SA" b="1" u="sng" dirty="0" smtClean="0"/>
              <a:t>تطبيق</a:t>
            </a:r>
            <a:r>
              <a:rPr lang="ar-SA" dirty="0" smtClean="0"/>
              <a:t>:</a:t>
            </a:r>
            <a:endParaRPr lang="fr-FR" dirty="0" smtClean="0"/>
          </a:p>
          <a:p>
            <a:pPr rtl="1"/>
            <a:r>
              <a:rPr lang="ar-SA" dirty="0" smtClean="0"/>
              <a:t>صِف المقاطع التي تتألف منها الكلمات الآتية عروضيّا:</a:t>
            </a:r>
            <a:endParaRPr lang="fr-FR" dirty="0" smtClean="0"/>
          </a:p>
          <a:p>
            <a:pPr algn="r" rtl="1"/>
            <a:r>
              <a:rPr lang="ar-SA" dirty="0" smtClean="0"/>
              <a:t>اسْتَفْهَمَ </a:t>
            </a:r>
            <a:r>
              <a:rPr lang="ar-SA" dirty="0" err="1" smtClean="0"/>
              <a:t>ـ</a:t>
            </a:r>
            <a:r>
              <a:rPr lang="ar-SA" dirty="0" smtClean="0"/>
              <a:t> اسْتَفْهِمْ </a:t>
            </a:r>
            <a:r>
              <a:rPr lang="ar-SA" dirty="0" err="1" smtClean="0"/>
              <a:t>ـ</a:t>
            </a:r>
            <a:r>
              <a:rPr lang="ar-SA" dirty="0" smtClean="0"/>
              <a:t> يُسْعِدُهُمْ </a:t>
            </a:r>
            <a:r>
              <a:rPr lang="ar-SA" dirty="0" err="1" smtClean="0"/>
              <a:t>ـ</a:t>
            </a:r>
            <a:r>
              <a:rPr lang="ar-SA" dirty="0" smtClean="0"/>
              <a:t> يَسْتَلِمُهُمْ.</a:t>
            </a:r>
          </a:p>
          <a:p>
            <a:pPr algn="r" rtl="1"/>
            <a:r>
              <a:rPr lang="ar-SA" dirty="0" smtClean="0"/>
              <a:t>استفهم:</a:t>
            </a:r>
            <a:r>
              <a:rPr lang="ar-SA" dirty="0" err="1" smtClean="0"/>
              <a:t>اس</a:t>
            </a:r>
            <a:r>
              <a:rPr lang="ar-SA" dirty="0" smtClean="0"/>
              <a:t>/0+تف/0+همَ//</a:t>
            </a:r>
          </a:p>
          <a:p>
            <a:pPr algn="r" rtl="1"/>
            <a:r>
              <a:rPr lang="ar-SA" dirty="0" smtClean="0"/>
              <a:t>استفهمْ:</a:t>
            </a:r>
            <a:r>
              <a:rPr lang="ar-SA" dirty="0" err="1" smtClean="0"/>
              <a:t>اس</a:t>
            </a:r>
            <a:r>
              <a:rPr lang="ar-SA" dirty="0" smtClean="0"/>
              <a:t>/0+تف/0+هم/0</a:t>
            </a:r>
          </a:p>
          <a:p>
            <a:pPr algn="r" rtl="1"/>
            <a:r>
              <a:rPr lang="ar-SA" dirty="0" smtClean="0"/>
              <a:t>يسعدهم:يس/0+عدهم///0أو يس/0+عد//+هم/0</a:t>
            </a:r>
          </a:p>
          <a:p>
            <a:pPr algn="r" rtl="1"/>
            <a:r>
              <a:rPr lang="ar-SA" dirty="0" smtClean="0"/>
              <a:t>يستلمهم:يس/0+تلمهم////0أويس/0+تل//+مهم//0أو يس/0+تل//+مهم//0</a:t>
            </a:r>
            <a:endParaRPr lang="fr-FR" dirty="0" smtClean="0"/>
          </a:p>
          <a:p>
            <a:pPr algn="r" rtl="1"/>
            <a:endParaRPr lang="fr-FR" dirty="0"/>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857224" y="642918"/>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02920" y="530352"/>
            <a:ext cx="8183880" cy="4898912"/>
          </a:xfrm>
        </p:spPr>
        <p:txBody>
          <a:bodyPr>
            <a:normAutofit fontScale="25000" lnSpcReduction="20000"/>
          </a:bodyPr>
          <a:lstStyle/>
          <a:p>
            <a:pPr algn="r" rtl="1"/>
            <a:r>
              <a:rPr lang="ar-SA" sz="6400" b="1" u="sng" dirty="0" smtClean="0">
                <a:solidFill>
                  <a:srgbClr val="FF0000"/>
                </a:solidFill>
              </a:rPr>
              <a:t>2 </a:t>
            </a:r>
            <a:r>
              <a:rPr lang="ar-SA" sz="6400" b="1" u="sng" dirty="0" err="1" smtClean="0">
                <a:solidFill>
                  <a:srgbClr val="FF0000"/>
                </a:solidFill>
              </a:rPr>
              <a:t>ـ</a:t>
            </a:r>
            <a:r>
              <a:rPr lang="ar-SA" sz="6400" b="1" u="sng" dirty="0" smtClean="0">
                <a:solidFill>
                  <a:srgbClr val="FF0000"/>
                </a:solidFill>
              </a:rPr>
              <a:t> الزحافات والعلل:</a:t>
            </a:r>
            <a:endParaRPr lang="fr-FR" sz="6400" dirty="0" smtClean="0">
              <a:solidFill>
                <a:srgbClr val="FF0000"/>
              </a:solidFill>
            </a:endParaRPr>
          </a:p>
          <a:p>
            <a:pPr algn="r" rtl="1"/>
            <a:r>
              <a:rPr lang="ar-SA" sz="5600" b="1" dirty="0" smtClean="0"/>
              <a:t> هناك تغييرات يجوز أن تطرأ على التفعيلة، وهي إما أن تكون بحذف أو زيادة أو إسكان، وتسمى هذه التغييرات بالزحافات والعلل.</a:t>
            </a:r>
            <a:endParaRPr lang="fr-FR" sz="5600" b="1" dirty="0" smtClean="0"/>
          </a:p>
          <a:p>
            <a:pPr algn="r" rtl="1"/>
            <a:r>
              <a:rPr lang="ar-SA" sz="5600" b="1" u="sng" dirty="0" smtClean="0">
                <a:solidFill>
                  <a:srgbClr val="FF0000"/>
                </a:solidFill>
              </a:rPr>
              <a:t>أ </a:t>
            </a:r>
            <a:r>
              <a:rPr lang="ar-SA" sz="5600" b="1" u="sng" dirty="0" err="1" smtClean="0">
                <a:solidFill>
                  <a:srgbClr val="FF0000"/>
                </a:solidFill>
              </a:rPr>
              <a:t>ـ</a:t>
            </a:r>
            <a:r>
              <a:rPr lang="ar-SA" sz="5600" b="1" u="sng" dirty="0" smtClean="0">
                <a:solidFill>
                  <a:srgbClr val="FF0000"/>
                </a:solidFill>
              </a:rPr>
              <a:t> الزحاف:</a:t>
            </a:r>
            <a:endParaRPr lang="fr-FR" sz="5600" b="1" u="sng" dirty="0" smtClean="0">
              <a:solidFill>
                <a:srgbClr val="FF0000"/>
              </a:solidFill>
            </a:endParaRPr>
          </a:p>
          <a:p>
            <a:pPr algn="r" rtl="1"/>
            <a:r>
              <a:rPr lang="ar-SA" sz="5600" b="1" dirty="0" smtClean="0"/>
              <a:t>   يطلق لغة على الإسراع، ومنه قوله تعالى:﴿إذا لقيتمُ الذينَ كفرُوا زحْفا﴾ </a:t>
            </a:r>
            <a:r>
              <a:rPr lang="ar-SA" sz="5600" b="1" dirty="0" err="1" smtClean="0"/>
              <a:t>ـ</a:t>
            </a:r>
            <a:r>
              <a:rPr lang="ar-SA" sz="5600" b="1" dirty="0" smtClean="0"/>
              <a:t> الأنفال الآية 15 </a:t>
            </a:r>
            <a:r>
              <a:rPr lang="ar-SA" sz="5600" b="1" dirty="0" err="1" smtClean="0"/>
              <a:t>ـ</a:t>
            </a:r>
            <a:r>
              <a:rPr lang="ar-SA" sz="5600" b="1" dirty="0" smtClean="0"/>
              <a:t> أي مسرعين. وسمي بذلك لأنه إذا دخل الكلمة أضعفها وأسرع النطق </a:t>
            </a:r>
            <a:r>
              <a:rPr lang="ar-SA" sz="5600" b="1" dirty="0" err="1" smtClean="0"/>
              <a:t>بها</a:t>
            </a:r>
            <a:r>
              <a:rPr lang="ar-SA" sz="5600" b="1" dirty="0" smtClean="0"/>
              <a:t>.</a:t>
            </a:r>
            <a:endParaRPr lang="fr-FR" sz="5600" b="1" dirty="0" smtClean="0"/>
          </a:p>
          <a:p>
            <a:pPr algn="r" rtl="1"/>
            <a:r>
              <a:rPr lang="ar-SA" sz="5600" b="1" dirty="0" smtClean="0"/>
              <a:t>واصطلاحا هو تغيير يطرأ على ثواني الأسباب دون الأوتاد، وهو غير لازم، بمعنى أنّ دخوله في بيت من القصيدة لا يستلزم دخوله في بقية أبياتها.</a:t>
            </a:r>
            <a:endParaRPr lang="fr-FR" sz="5600" b="1" dirty="0" smtClean="0"/>
          </a:p>
          <a:p>
            <a:pPr algn="r" rtl="1"/>
            <a:r>
              <a:rPr lang="ar-SA" sz="5600" b="1" dirty="0" smtClean="0"/>
              <a:t>   والزحاف لكونه مختصا بثواني الأسباب لا تراه يتناول من التفعيلة إلا الحرف الثاني أو الرابع أو الخامس أو السابع، وهو نوعان: مفرد ومركب.</a:t>
            </a:r>
            <a:endParaRPr lang="fr-FR" sz="5600" b="1" dirty="0" smtClean="0"/>
          </a:p>
          <a:p>
            <a:pPr algn="r" rtl="1"/>
            <a:r>
              <a:rPr lang="ar-SA" sz="5600" b="1" dirty="0" smtClean="0">
                <a:solidFill>
                  <a:srgbClr val="FF0000"/>
                </a:solidFill>
              </a:rPr>
              <a:t>1 </a:t>
            </a:r>
            <a:r>
              <a:rPr lang="ar-SA" sz="5600" b="1" dirty="0" err="1" smtClean="0">
                <a:solidFill>
                  <a:srgbClr val="FF0000"/>
                </a:solidFill>
              </a:rPr>
              <a:t>ـ</a:t>
            </a:r>
            <a:r>
              <a:rPr lang="ar-SA" sz="5600" b="1" dirty="0" smtClean="0">
                <a:solidFill>
                  <a:srgbClr val="FF0000"/>
                </a:solidFill>
              </a:rPr>
              <a:t> الزحاف المفرد: وذلك إذا كان في التفعيلة تغيير واحد، وهو ثمانية أنواع:</a:t>
            </a:r>
            <a:endParaRPr lang="fr-FR" sz="5600" b="1" dirty="0" smtClean="0">
              <a:solidFill>
                <a:srgbClr val="FF0000"/>
              </a:solidFill>
            </a:endParaRPr>
          </a:p>
          <a:p>
            <a:pPr algn="r" rtl="1"/>
            <a:r>
              <a:rPr lang="ar-SA" sz="5600" b="1" dirty="0" smtClean="0"/>
              <a:t>ـ </a:t>
            </a:r>
            <a:r>
              <a:rPr lang="ar-SA" sz="5600" b="1" dirty="0" err="1" smtClean="0"/>
              <a:t>الخبن</a:t>
            </a:r>
            <a:r>
              <a:rPr lang="ar-SA" sz="5600" b="1" dirty="0" smtClean="0"/>
              <a:t>: هو حذف الثاني الساكن من التفعيلة.</a:t>
            </a:r>
            <a:endParaRPr lang="fr-FR" sz="5600" b="1" dirty="0" smtClean="0"/>
          </a:p>
          <a:p>
            <a:pPr algn="r" rtl="1"/>
            <a:r>
              <a:rPr lang="ar-SA" sz="5600" b="1" dirty="0" smtClean="0"/>
              <a:t>ـ الإضمار: تسكين الثاني المتحرك من التفعيلة.</a:t>
            </a:r>
            <a:endParaRPr lang="fr-FR" sz="5600" b="1" dirty="0" smtClean="0"/>
          </a:p>
          <a:p>
            <a:pPr algn="r" rtl="1"/>
            <a:r>
              <a:rPr lang="ar-SA" sz="5600" b="1" dirty="0" smtClean="0"/>
              <a:t>ـ </a:t>
            </a:r>
            <a:r>
              <a:rPr lang="ar-SA" sz="5600" b="1" dirty="0" err="1" smtClean="0"/>
              <a:t>الوقص</a:t>
            </a:r>
            <a:r>
              <a:rPr lang="ar-SA" sz="5600" b="1" dirty="0" smtClean="0"/>
              <a:t>: حذف الثاني المتحرك.</a:t>
            </a:r>
            <a:endParaRPr lang="fr-FR" sz="5600" b="1" dirty="0" smtClean="0"/>
          </a:p>
          <a:p>
            <a:pPr algn="r" rtl="1"/>
            <a:r>
              <a:rPr lang="ar-SA" sz="5600" b="1" dirty="0" smtClean="0"/>
              <a:t>ـ الطي: حذف الرابع الساكن من التفعيلة.</a:t>
            </a:r>
            <a:endParaRPr lang="fr-FR" sz="5600" b="1" dirty="0" smtClean="0"/>
          </a:p>
          <a:p>
            <a:pPr algn="r" rtl="1"/>
            <a:r>
              <a:rPr lang="ar-SA" sz="5600" b="1" dirty="0" smtClean="0"/>
              <a:t>ـ القبض: حذف الخامس الساكن من التفعيلة.</a:t>
            </a:r>
            <a:endParaRPr lang="fr-FR" sz="5600" b="1" dirty="0" smtClean="0"/>
          </a:p>
          <a:p>
            <a:pPr algn="r" rtl="1"/>
            <a:r>
              <a:rPr lang="ar-SA" sz="5600" b="1" dirty="0" smtClean="0"/>
              <a:t>ـ العقل: حذف الخامس المتحرك من التفعيلة.</a:t>
            </a:r>
            <a:endParaRPr lang="fr-FR" sz="5600" b="1" dirty="0" smtClean="0"/>
          </a:p>
          <a:p>
            <a:pPr algn="r" rtl="1"/>
            <a:r>
              <a:rPr lang="ar-SA" sz="5600" b="1" dirty="0" smtClean="0"/>
              <a:t>ـ العصب: تسكين الخامس المتحرك.</a:t>
            </a:r>
            <a:endParaRPr lang="fr-FR" sz="5600" b="1" dirty="0" smtClean="0"/>
          </a:p>
          <a:p>
            <a:pPr algn="r" rtl="1"/>
            <a:r>
              <a:rPr lang="ar-SA" sz="5600" b="1" dirty="0" smtClean="0"/>
              <a:t>ـ الكف: حذف السابع الساكن من آخر التفعيلة.</a:t>
            </a:r>
            <a:endParaRPr lang="fr-FR" sz="5600" b="1" dirty="0" smtClean="0"/>
          </a:p>
          <a:p>
            <a:pPr algn="r" rtl="1"/>
            <a:r>
              <a:rPr lang="ar-SA" sz="5600" b="1" dirty="0" smtClean="0">
                <a:solidFill>
                  <a:srgbClr val="FF0000"/>
                </a:solidFill>
              </a:rPr>
              <a:t>2ـ الزحاف المركب أو المزدوج: وذلك عندما يكون في التفعيلة </a:t>
            </a:r>
            <a:r>
              <a:rPr lang="ar-SA" sz="5600" b="1" dirty="0" err="1" smtClean="0">
                <a:solidFill>
                  <a:srgbClr val="FF0000"/>
                </a:solidFill>
              </a:rPr>
              <a:t>زحافان</a:t>
            </a:r>
            <a:r>
              <a:rPr lang="ar-SA" sz="5600" b="1" dirty="0" smtClean="0">
                <a:solidFill>
                  <a:srgbClr val="FF0000"/>
                </a:solidFill>
              </a:rPr>
              <a:t>، وهو أربعة أنواع</a:t>
            </a:r>
            <a:endParaRPr lang="fr-FR" sz="5600" b="1" dirty="0" smtClean="0">
              <a:solidFill>
                <a:srgbClr val="FF0000"/>
              </a:solidFill>
            </a:endParaRPr>
          </a:p>
          <a:p>
            <a:pPr algn="r" rtl="1"/>
            <a:r>
              <a:rPr lang="ar-SA" sz="5600" b="1" dirty="0" smtClean="0"/>
              <a:t>ـ الخبل: حذف الثاني والرابع الساكنين من التفعيلة أي اجتماع </a:t>
            </a:r>
            <a:r>
              <a:rPr lang="ar-SA" sz="5600" b="1" dirty="0" err="1" smtClean="0"/>
              <a:t>الخبن</a:t>
            </a:r>
            <a:r>
              <a:rPr lang="ar-SA" sz="5600" b="1" dirty="0" smtClean="0"/>
              <a:t> + الطي.</a:t>
            </a:r>
            <a:endParaRPr lang="fr-FR" sz="5600" b="1" dirty="0" smtClean="0"/>
          </a:p>
          <a:p>
            <a:pPr algn="r" rtl="1"/>
            <a:r>
              <a:rPr lang="ar-SA" sz="5600" b="1" dirty="0" smtClean="0"/>
              <a:t>ـ </a:t>
            </a:r>
            <a:r>
              <a:rPr lang="ar-SA" sz="5600" b="1" dirty="0" err="1" smtClean="0"/>
              <a:t>الخزل</a:t>
            </a:r>
            <a:r>
              <a:rPr lang="ar-SA" sz="5600" b="1" dirty="0" smtClean="0"/>
              <a:t>: تسكين الثاني المتحرك، وحذف الرابع الساكن من التفعيلة أي الإضمار + الطي.</a:t>
            </a:r>
            <a:endParaRPr lang="fr-FR" sz="5600" b="1" dirty="0" smtClean="0"/>
          </a:p>
          <a:p>
            <a:pPr algn="r" rtl="1"/>
            <a:r>
              <a:rPr lang="ar-SA" sz="5600" b="1" dirty="0" smtClean="0"/>
              <a:t>ـ الشكل: حذف الثاني والسابع الساكنين أي </a:t>
            </a:r>
            <a:r>
              <a:rPr lang="ar-SA" sz="5600" b="1" dirty="0" err="1" smtClean="0"/>
              <a:t>الخبن</a:t>
            </a:r>
            <a:r>
              <a:rPr lang="ar-SA" sz="5600" b="1" dirty="0" smtClean="0"/>
              <a:t> + الكف.</a:t>
            </a:r>
            <a:endParaRPr lang="fr-FR" sz="5600" b="1" dirty="0" smtClean="0"/>
          </a:p>
          <a:p>
            <a:pPr algn="r" rtl="1"/>
            <a:r>
              <a:rPr lang="ar-SA" sz="5600" b="1" dirty="0" smtClean="0"/>
              <a:t>ـ النقص: تسكين الخامس وحذف السابع الساكن أي العصب + الكف.</a:t>
            </a:r>
            <a:endParaRPr lang="fr-FR" sz="5600" b="1" dirty="0"/>
          </a:p>
        </p:txBody>
      </p:sp>
      <p:pic>
        <p:nvPicPr>
          <p:cNvPr id="4" name="Son enregistré">
            <a:hlinkClick r:id="" action="ppaction://media"/>
          </p:cNvPr>
          <p:cNvPicPr>
            <a:picLocks noRot="1" noChangeAspect="1"/>
          </p:cNvPicPr>
          <p:nvPr>
            <a:wavAudioFile r:embed="rId1" name="Son enregistré"/>
          </p:nvPr>
        </p:nvPicPr>
        <p:blipFill>
          <a:blip r:embed="rId5"/>
          <a:stretch>
            <a:fillRect/>
          </a:stretch>
        </p:blipFill>
        <p:spPr>
          <a:xfrm>
            <a:off x="4419600" y="3276600"/>
            <a:ext cx="304800" cy="304800"/>
          </a:xfrm>
          <a:prstGeom prst="rect">
            <a:avLst/>
          </a:prstGeom>
        </p:spPr>
      </p:pic>
      <p:pic>
        <p:nvPicPr>
          <p:cNvPr id="5" name="Son enregistré">
            <a:hlinkClick r:id="" action="ppaction://media"/>
          </p:cNvPr>
          <p:cNvPicPr>
            <a:picLocks noRot="1" noChangeAspect="1"/>
          </p:cNvPicPr>
          <p:nvPr>
            <a:wavAudioFile r:embed="rId2" name="Son enregistré"/>
          </p:nvPr>
        </p:nvPicPr>
        <p:blipFill>
          <a:blip r:embed="rId6"/>
          <a:stretch>
            <a:fillRect/>
          </a:stretch>
        </p:blipFill>
        <p:spPr>
          <a:xfrm>
            <a:off x="4419600" y="3276600"/>
            <a:ext cx="304800" cy="304800"/>
          </a:xfrm>
          <a:prstGeom prst="rect">
            <a:avLst/>
          </a:prstGeom>
        </p:spPr>
      </p:pic>
      <p:pic>
        <p:nvPicPr>
          <p:cNvPr id="6" name="Son enregistré">
            <a:hlinkClick r:id="" action="ppaction://media"/>
          </p:cNvPr>
          <p:cNvPicPr>
            <a:picLocks noRot="1" noChangeAspect="1"/>
          </p:cNvPicPr>
          <p:nvPr>
            <a:wavAudioFile r:embed="rId3" name="Son enregistré"/>
          </p:nvPr>
        </p:nvPicPr>
        <p:blipFill>
          <a:blip r:embed="rId7"/>
          <a:stretch>
            <a:fillRect/>
          </a:stretch>
        </p:blipFill>
        <p:spPr>
          <a:xfrm>
            <a:off x="785786" y="71435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2971"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02920" y="530352"/>
            <a:ext cx="8183880" cy="4970350"/>
          </a:xfrm>
        </p:spPr>
        <p:txBody>
          <a:bodyPr>
            <a:normAutofit fontScale="47500" lnSpcReduction="20000"/>
          </a:bodyPr>
          <a:lstStyle/>
          <a:p>
            <a:pPr algn="r" rtl="1"/>
            <a:r>
              <a:rPr lang="ar-SA" sz="2900" b="1" dirty="0" smtClean="0">
                <a:solidFill>
                  <a:srgbClr val="FF0000"/>
                </a:solidFill>
              </a:rPr>
              <a:t>ب </a:t>
            </a:r>
            <a:r>
              <a:rPr lang="ar-SA" sz="2900" b="1" dirty="0" err="1" smtClean="0">
                <a:solidFill>
                  <a:srgbClr val="FF0000"/>
                </a:solidFill>
              </a:rPr>
              <a:t>ـ</a:t>
            </a:r>
            <a:r>
              <a:rPr lang="ar-SA" sz="2900" b="1" dirty="0" smtClean="0">
                <a:solidFill>
                  <a:srgbClr val="FF0000"/>
                </a:solidFill>
              </a:rPr>
              <a:t> العلل:</a:t>
            </a:r>
            <a:endParaRPr lang="fr-FR" sz="2900" b="1" dirty="0" smtClean="0">
              <a:solidFill>
                <a:srgbClr val="FF0000"/>
              </a:solidFill>
            </a:endParaRPr>
          </a:p>
          <a:p>
            <a:pPr algn="r" rtl="1"/>
            <a:r>
              <a:rPr lang="ar-SA" sz="2900" b="1" dirty="0" smtClean="0"/>
              <a:t>   العلة لغة هي المرض، وسميت بذلك لأنها إذا دخلت التفعيلة أمرضتها وأضعفتها فصارت كالرجل العليل.</a:t>
            </a:r>
            <a:endParaRPr lang="fr-FR" sz="2900" b="1" dirty="0" smtClean="0"/>
          </a:p>
          <a:p>
            <a:pPr algn="r" rtl="1"/>
            <a:r>
              <a:rPr lang="ar-SA" sz="2900" b="1" dirty="0" smtClean="0"/>
              <a:t>واصطلاحا هي تغيير يطرأ على الأسباب والأوتاد من العروض أو الضرب، وهي لازمة بمعنى أنها إذا وردت في أول بيت من القصيدة التزمت في جميع أبياتها، والعلة قسمان: علل زيادة وعلل نقص.</a:t>
            </a:r>
            <a:endParaRPr lang="fr-FR" sz="2900" b="1" dirty="0" smtClean="0"/>
          </a:p>
          <a:p>
            <a:pPr algn="r" rtl="1"/>
            <a:r>
              <a:rPr lang="ar-SA" sz="2900" b="1" dirty="0" smtClean="0">
                <a:solidFill>
                  <a:srgbClr val="FF0000"/>
                </a:solidFill>
              </a:rPr>
              <a:t>1 </a:t>
            </a:r>
            <a:r>
              <a:rPr lang="ar-SA" sz="2900" b="1" dirty="0" err="1" smtClean="0">
                <a:solidFill>
                  <a:srgbClr val="FF0000"/>
                </a:solidFill>
              </a:rPr>
              <a:t>ـ</a:t>
            </a:r>
            <a:r>
              <a:rPr lang="ar-SA" sz="2900" b="1" dirty="0" smtClean="0">
                <a:solidFill>
                  <a:srgbClr val="FF0000"/>
                </a:solidFill>
              </a:rPr>
              <a:t> علل الزيادة: أي بزيادة تفعيلة ولا تدخل إلا ضرب البيت </a:t>
            </a:r>
            <a:r>
              <a:rPr lang="ar-SA" sz="2900" b="1" dirty="0" err="1" smtClean="0">
                <a:solidFill>
                  <a:srgbClr val="FF0000"/>
                </a:solidFill>
              </a:rPr>
              <a:t>المجزوء</a:t>
            </a:r>
            <a:r>
              <a:rPr lang="ar-SA" sz="2900" b="1" dirty="0" smtClean="0">
                <a:solidFill>
                  <a:srgbClr val="FF0000"/>
                </a:solidFill>
              </a:rPr>
              <a:t> فقط لأنها تكون عوضا عن النقص الذي وقع في البحر، وتكون بزيادة حرف أو حرفين في آخر التفعيلة وهي:</a:t>
            </a:r>
            <a:endParaRPr lang="fr-FR" sz="2900" b="1" dirty="0" smtClean="0">
              <a:solidFill>
                <a:srgbClr val="FF0000"/>
              </a:solidFill>
            </a:endParaRPr>
          </a:p>
          <a:p>
            <a:pPr algn="r" rtl="1"/>
            <a:r>
              <a:rPr lang="ar-SA" sz="2900" b="1" dirty="0" smtClean="0"/>
              <a:t>ـ الترفيل: زيادة سبب خفيف على ما آخره وتد مجموع.</a:t>
            </a:r>
            <a:endParaRPr lang="fr-FR" sz="2900" b="1" dirty="0" smtClean="0"/>
          </a:p>
          <a:p>
            <a:pPr algn="r" rtl="1"/>
            <a:r>
              <a:rPr lang="ar-SA" sz="2900" b="1" dirty="0" smtClean="0"/>
              <a:t>ـ التذييل: زيادة حرف ساكن على ما آخره وتد مجموع.</a:t>
            </a:r>
            <a:endParaRPr lang="fr-FR" sz="2900" b="1" dirty="0" smtClean="0"/>
          </a:p>
          <a:p>
            <a:pPr algn="r" rtl="1"/>
            <a:r>
              <a:rPr lang="ar-SA" sz="2900" b="1" dirty="0" smtClean="0"/>
              <a:t>ـ </a:t>
            </a:r>
            <a:r>
              <a:rPr lang="ar-SA" sz="2900" b="1" dirty="0" err="1" smtClean="0"/>
              <a:t>التسبيغ</a:t>
            </a:r>
            <a:r>
              <a:rPr lang="ar-SA" sz="2900" b="1" dirty="0" smtClean="0"/>
              <a:t>: زيادة حرف ساكن على ما آخره سبب خفيف.</a:t>
            </a:r>
            <a:endParaRPr lang="fr-FR" sz="2900" b="1" dirty="0" smtClean="0"/>
          </a:p>
          <a:p>
            <a:pPr algn="r" rtl="1"/>
            <a:r>
              <a:rPr lang="ar-SA" sz="2900" b="1" dirty="0" smtClean="0">
                <a:solidFill>
                  <a:srgbClr val="FF0000"/>
                </a:solidFill>
              </a:rPr>
              <a:t>2 </a:t>
            </a:r>
            <a:r>
              <a:rPr lang="ar-SA" sz="2900" b="1" dirty="0" err="1" smtClean="0">
                <a:solidFill>
                  <a:srgbClr val="FF0000"/>
                </a:solidFill>
              </a:rPr>
              <a:t>ـ</a:t>
            </a:r>
            <a:r>
              <a:rPr lang="ar-SA" sz="2900" b="1" dirty="0" smtClean="0">
                <a:solidFill>
                  <a:srgbClr val="FF0000"/>
                </a:solidFill>
              </a:rPr>
              <a:t> علل النقص: بإنقاص بعض التفعيلة، وعددها تسعة</a:t>
            </a:r>
            <a:endParaRPr lang="fr-FR" sz="2900" b="1" dirty="0" smtClean="0">
              <a:solidFill>
                <a:srgbClr val="FF0000"/>
              </a:solidFill>
            </a:endParaRPr>
          </a:p>
          <a:p>
            <a:pPr algn="r" rtl="1"/>
            <a:r>
              <a:rPr lang="ar-SA" sz="2900" b="1" dirty="0" smtClean="0"/>
              <a:t>ـ الحذف: إسقاط السبب الخفيف من آخر التفعيلة.</a:t>
            </a:r>
            <a:endParaRPr lang="fr-FR" sz="2900" b="1" dirty="0" smtClean="0"/>
          </a:p>
          <a:p>
            <a:pPr algn="r" rtl="1"/>
            <a:r>
              <a:rPr lang="ar-SA" sz="2900" b="1" dirty="0" smtClean="0"/>
              <a:t>ـ القطف: إسقاط السبب الخفيف من آخر التفعيلة وإسكان ما قبله.</a:t>
            </a:r>
            <a:endParaRPr lang="fr-FR" sz="2900" b="1" dirty="0" smtClean="0"/>
          </a:p>
          <a:p>
            <a:pPr algn="r" rtl="1"/>
            <a:r>
              <a:rPr lang="ar-SA" sz="2900" b="1" dirty="0" smtClean="0"/>
              <a:t>ـ </a:t>
            </a:r>
            <a:r>
              <a:rPr lang="ar-SA" sz="2900" b="1" dirty="0" err="1" smtClean="0"/>
              <a:t>الحذد</a:t>
            </a:r>
            <a:r>
              <a:rPr lang="ar-SA" sz="2900" b="1" dirty="0" smtClean="0"/>
              <a:t>: حذف الوتد المجموع من آخر التفعيلة.</a:t>
            </a:r>
            <a:endParaRPr lang="fr-FR" sz="2900" b="1" dirty="0" smtClean="0"/>
          </a:p>
          <a:p>
            <a:pPr algn="r" rtl="1"/>
            <a:r>
              <a:rPr lang="ar-SA" sz="2900" b="1" dirty="0" smtClean="0"/>
              <a:t>ـ </a:t>
            </a:r>
            <a:r>
              <a:rPr lang="ar-SA" sz="2900" b="1" dirty="0" err="1" smtClean="0"/>
              <a:t>الصّلم</a:t>
            </a:r>
            <a:r>
              <a:rPr lang="ar-SA" sz="2900" b="1" dirty="0" smtClean="0"/>
              <a:t>: حذف الوتد المفروق من آخر التفعيلة.</a:t>
            </a:r>
            <a:endParaRPr lang="fr-FR" sz="2900" b="1" dirty="0" smtClean="0"/>
          </a:p>
          <a:p>
            <a:pPr algn="r" rtl="1"/>
            <a:r>
              <a:rPr lang="ar-SA" sz="2900" b="1" dirty="0" smtClean="0"/>
              <a:t>ـ الوقف: هو تسكين آخر الوتد المفروق في آخر التفعيلة.</a:t>
            </a:r>
            <a:endParaRPr lang="fr-FR" sz="2900" b="1" dirty="0" smtClean="0"/>
          </a:p>
          <a:p>
            <a:pPr algn="r" rtl="1"/>
            <a:r>
              <a:rPr lang="ar-SA" sz="2900" b="1" dirty="0" smtClean="0"/>
              <a:t>ـ الكشف: هو حذف آخر الوتد المفروق من آخر التفعيلة.</a:t>
            </a:r>
            <a:endParaRPr lang="fr-FR" sz="2900" b="1" dirty="0" smtClean="0"/>
          </a:p>
          <a:p>
            <a:pPr algn="r" rtl="1"/>
            <a:r>
              <a:rPr lang="ar-SA" sz="2900" b="1" dirty="0" smtClean="0"/>
              <a:t>ـ القصر: هو إسقاط ساكن السبب الخفيف من آخر التفعيلة، وإسكان </a:t>
            </a:r>
            <a:r>
              <a:rPr lang="ar-SA" sz="2900" b="1" dirty="0" err="1" smtClean="0"/>
              <a:t>متحركه</a:t>
            </a:r>
            <a:r>
              <a:rPr lang="ar-SA" sz="2900" b="1" dirty="0" smtClean="0"/>
              <a:t>.</a:t>
            </a:r>
            <a:endParaRPr lang="fr-FR" sz="2900" b="1" dirty="0" smtClean="0"/>
          </a:p>
          <a:p>
            <a:pPr algn="r" rtl="1"/>
            <a:r>
              <a:rPr lang="ar-SA" sz="2900" b="1" dirty="0" smtClean="0"/>
              <a:t>ـ القطع: حذف ساكن الوتد المجموع من آخر التفعيلة وتسكين ما قبله.</a:t>
            </a:r>
            <a:endParaRPr lang="fr-FR" sz="2900" b="1" dirty="0" smtClean="0"/>
          </a:p>
          <a:p>
            <a:pPr algn="r" rtl="1"/>
            <a:r>
              <a:rPr lang="ar-SA" sz="2900" b="1" dirty="0" smtClean="0"/>
              <a:t>ـ البتر: حذف السبب الخفيف من آخر التفعيلة ثم حذف ساكن الوتد المجموع وإسكان ما قبله أي اجتماع الحذف مع القطع.</a:t>
            </a:r>
            <a:endParaRPr lang="fr-FR" sz="2900" b="1" dirty="0" smtClean="0"/>
          </a:p>
          <a:p>
            <a:pPr rtl="1"/>
            <a:r>
              <a:rPr lang="ar-SA" b="1" dirty="0" smtClean="0"/>
              <a:t>   </a:t>
            </a:r>
            <a:endParaRPr lang="fr-FR" dirty="0" smtClean="0"/>
          </a:p>
          <a:p>
            <a:pPr algn="r" rtl="1"/>
            <a:endParaRPr lang="fr-FR" dirty="0"/>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714348" y="57148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9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502920" y="530352"/>
            <a:ext cx="8183880" cy="5398978"/>
          </a:xfrm>
        </p:spPr>
        <p:txBody>
          <a:bodyPr>
            <a:normAutofit fontScale="62500" lnSpcReduction="20000"/>
          </a:bodyPr>
          <a:lstStyle/>
          <a:p>
            <a:pPr algn="r" rtl="1"/>
            <a:r>
              <a:rPr lang="ar-SA" b="1" u="sng" dirty="0" smtClean="0">
                <a:solidFill>
                  <a:srgbClr val="FF0000"/>
                </a:solidFill>
              </a:rPr>
              <a:t>المحاضرة الخامسة(الدوائر العروضية والبحور الشعرية)</a:t>
            </a:r>
          </a:p>
          <a:p>
            <a:pPr algn="r" rtl="1"/>
            <a:r>
              <a:rPr lang="ar-SA" b="1" dirty="0" smtClean="0"/>
              <a:t>1 </a:t>
            </a:r>
            <a:r>
              <a:rPr lang="ar-SA" b="1" dirty="0" err="1" smtClean="0"/>
              <a:t>ـ</a:t>
            </a:r>
            <a:r>
              <a:rPr lang="ar-SA" b="1" dirty="0" smtClean="0"/>
              <a:t> معنى البحر:</a:t>
            </a:r>
            <a:endParaRPr lang="fr-FR" dirty="0" smtClean="0"/>
          </a:p>
          <a:p>
            <a:pPr algn="r" rtl="1"/>
            <a:r>
              <a:rPr lang="ar-SA" dirty="0" smtClean="0"/>
              <a:t>   هو الوزن الخاص الذي يجري على مثاله يجري الناظم.</a:t>
            </a:r>
            <a:endParaRPr lang="fr-FR" dirty="0" smtClean="0"/>
          </a:p>
          <a:p>
            <a:pPr algn="r" rtl="1"/>
            <a:r>
              <a:rPr lang="ar-SA" b="1" dirty="0" smtClean="0"/>
              <a:t>2 </a:t>
            </a:r>
            <a:r>
              <a:rPr lang="ar-SA" b="1" dirty="0" err="1" smtClean="0"/>
              <a:t>ـ</a:t>
            </a:r>
            <a:r>
              <a:rPr lang="ar-SA" b="1" dirty="0" smtClean="0"/>
              <a:t> عدد البحور الشعرية</a:t>
            </a:r>
            <a:r>
              <a:rPr lang="ar-SA" dirty="0" smtClean="0"/>
              <a:t>: ستة عشرة. وضع </a:t>
            </a:r>
            <a:r>
              <a:rPr lang="ar-SA" dirty="0" err="1" smtClean="0"/>
              <a:t>الفراهيدي</a:t>
            </a:r>
            <a:r>
              <a:rPr lang="ar-SA" dirty="0" smtClean="0"/>
              <a:t> أصول خمسة عشر منها وزاد عليها </a:t>
            </a:r>
            <a:r>
              <a:rPr lang="ar-SA" dirty="0" err="1" smtClean="0"/>
              <a:t>الأخفش</a:t>
            </a:r>
            <a:r>
              <a:rPr lang="ar-SA" dirty="0" smtClean="0"/>
              <a:t> الأوسط بحرا آخر سماه المتدارك.</a:t>
            </a:r>
            <a:endParaRPr lang="fr-FR" dirty="0" smtClean="0"/>
          </a:p>
          <a:p>
            <a:pPr algn="r" rtl="1"/>
            <a:r>
              <a:rPr lang="ar-SA" b="1" dirty="0" smtClean="0"/>
              <a:t>3 </a:t>
            </a:r>
            <a:r>
              <a:rPr lang="ar-SA" b="1" dirty="0" err="1" smtClean="0"/>
              <a:t>ـ</a:t>
            </a:r>
            <a:r>
              <a:rPr lang="ar-SA" b="1" dirty="0" smtClean="0"/>
              <a:t> الدوائر العروضية:</a:t>
            </a:r>
            <a:endParaRPr lang="fr-FR" dirty="0" smtClean="0"/>
          </a:p>
          <a:p>
            <a:pPr algn="r" rtl="1"/>
            <a:r>
              <a:rPr lang="ar-SA" dirty="0" smtClean="0"/>
              <a:t>قال </a:t>
            </a:r>
            <a:r>
              <a:rPr lang="ar-SA" dirty="0" err="1" smtClean="0"/>
              <a:t>التبريزي</a:t>
            </a:r>
            <a:r>
              <a:rPr lang="ar-SA" dirty="0" smtClean="0"/>
              <a:t> في الوافي:" الشعر كله أربع وثلاثون عروضا، وثلاثة وستون ضربا، وخمسة عشر بحرا تجمعها خمس دوائر:</a:t>
            </a:r>
            <a:endParaRPr lang="fr-FR" dirty="0" smtClean="0"/>
          </a:p>
          <a:p>
            <a:pPr algn="r" rtl="1"/>
            <a:r>
              <a:rPr lang="ar-SA" dirty="0" smtClean="0"/>
              <a:t>أ </a:t>
            </a:r>
            <a:r>
              <a:rPr lang="ar-SA" dirty="0" err="1" smtClean="0"/>
              <a:t>ـ</a:t>
            </a:r>
            <a:r>
              <a:rPr lang="ar-SA" dirty="0" smtClean="0"/>
              <a:t> الدائرة الأولى( المختلف): وتضمّ الطويل، والمديد، والبسيط. وسميت بالمختلف لاختلاف تفعيلات بحورها ما بين خماسية وسباعية.</a:t>
            </a:r>
            <a:endParaRPr lang="fr-FR" dirty="0" smtClean="0"/>
          </a:p>
          <a:p>
            <a:pPr algn="r" rtl="1"/>
            <a:r>
              <a:rPr lang="ar-SA" dirty="0" smtClean="0"/>
              <a:t>ب </a:t>
            </a:r>
            <a:r>
              <a:rPr lang="ar-SA" dirty="0" err="1" smtClean="0"/>
              <a:t>ـ</a:t>
            </a:r>
            <a:r>
              <a:rPr lang="ar-SA" dirty="0" smtClean="0"/>
              <a:t> الدائرة الثانية(المؤتلف): وتضم الوافر والكامل وسميت بالمؤتلف وذلك لأن كل بحر من بحورها يتركب من أجزاء سباعية متماثلة وأنّ تفعيلة الوافر(</a:t>
            </a:r>
            <a:r>
              <a:rPr lang="ar-SA" dirty="0" err="1" smtClean="0"/>
              <a:t>مفاعلتن</a:t>
            </a:r>
            <a:r>
              <a:rPr lang="ar-SA" dirty="0" smtClean="0"/>
              <a:t>) من الأصول، وأنّ تفعيلة(الكامل) </a:t>
            </a:r>
            <a:r>
              <a:rPr lang="ar-SA" dirty="0" err="1" smtClean="0"/>
              <a:t>متْفاعلن</a:t>
            </a:r>
            <a:r>
              <a:rPr lang="ar-SA" dirty="0" smtClean="0"/>
              <a:t> من الفروع وهذه التفعيلة (</a:t>
            </a:r>
            <a:r>
              <a:rPr lang="ar-SA" dirty="0" err="1" smtClean="0"/>
              <a:t>متفاعلن</a:t>
            </a:r>
            <a:r>
              <a:rPr lang="ar-SA" dirty="0" smtClean="0"/>
              <a:t>) فرع من التفعيلة الأصلية(</a:t>
            </a:r>
            <a:r>
              <a:rPr lang="ar-SA" dirty="0" err="1" smtClean="0"/>
              <a:t>مفاعلتن</a:t>
            </a:r>
            <a:r>
              <a:rPr lang="ar-SA" dirty="0" smtClean="0"/>
              <a:t>)</a:t>
            </a:r>
            <a:endParaRPr lang="fr-FR" dirty="0" smtClean="0"/>
          </a:p>
          <a:p>
            <a:pPr algn="r" rtl="1"/>
            <a:r>
              <a:rPr lang="ar-SA" dirty="0" smtClean="0"/>
              <a:t>ج </a:t>
            </a:r>
            <a:r>
              <a:rPr lang="ar-SA" dirty="0" err="1" smtClean="0"/>
              <a:t>ـ</a:t>
            </a:r>
            <a:r>
              <a:rPr lang="ar-SA" dirty="0" smtClean="0"/>
              <a:t> الدائرة الثالثة(دائرة المشتبه) تضم ثلاثة بحور هي: الهزج، والرجز، والرمل وسميت هذه الدائرة بهذا الاسم لأن أجزاءها كلها سباعية متشابهة.</a:t>
            </a:r>
            <a:endParaRPr lang="fr-FR" dirty="0" smtClean="0"/>
          </a:p>
          <a:p>
            <a:pPr algn="r" rtl="1"/>
            <a:r>
              <a:rPr lang="ar-SA" dirty="0" smtClean="0"/>
              <a:t>د </a:t>
            </a:r>
            <a:r>
              <a:rPr lang="ar-SA" dirty="0" err="1" smtClean="0"/>
              <a:t>ـ</a:t>
            </a:r>
            <a:r>
              <a:rPr lang="ar-SA" dirty="0" smtClean="0"/>
              <a:t> الدائرة الرابعة(دائرة المجتلب) وتضم: السريع، </a:t>
            </a:r>
            <a:r>
              <a:rPr lang="ar-SA" dirty="0" err="1" smtClean="0"/>
              <a:t>والمنسرح</a:t>
            </a:r>
            <a:r>
              <a:rPr lang="ar-SA" dirty="0" smtClean="0"/>
              <a:t>، والخفيف، والمضارع، والمقتضب </a:t>
            </a:r>
            <a:r>
              <a:rPr lang="ar-SA" dirty="0" err="1" smtClean="0"/>
              <a:t>والمجتث</a:t>
            </a:r>
            <a:r>
              <a:rPr lang="ar-SA" dirty="0" smtClean="0"/>
              <a:t>.</a:t>
            </a:r>
            <a:endParaRPr lang="fr-FR" dirty="0" smtClean="0"/>
          </a:p>
          <a:p>
            <a:pPr algn="r" rtl="1"/>
            <a:r>
              <a:rPr lang="ar-SA" dirty="0" smtClean="0"/>
              <a:t>وهذه الدائرة لكثرة أبحرها أطلقوا عليها هذا الاسم لأنّ الجلب في اللغة هو الكثرة.</a:t>
            </a:r>
            <a:endParaRPr lang="fr-FR" dirty="0" smtClean="0"/>
          </a:p>
          <a:p>
            <a:pPr algn="r" rtl="1"/>
            <a:r>
              <a:rPr lang="ar-SA" dirty="0" smtClean="0"/>
              <a:t>ھ </a:t>
            </a:r>
            <a:r>
              <a:rPr lang="ar-SA" dirty="0" err="1" smtClean="0"/>
              <a:t>ـ</a:t>
            </a:r>
            <a:r>
              <a:rPr lang="ar-SA" dirty="0" smtClean="0"/>
              <a:t> الدائرة الخامسة(المتفق): وتضم بحر المتقارب وبحر المتدارك. وسميت بهذا الاسم لأنّ أجزاءها متفقة فهي خماسية كلها.</a:t>
            </a:r>
            <a:endParaRPr lang="fr-FR" dirty="0" smtClean="0"/>
          </a:p>
          <a:p>
            <a:pPr algn="r" rtl="1"/>
            <a:endParaRPr lang="fr-FR" dirty="0" smtClean="0">
              <a:solidFill>
                <a:srgbClr val="FF0000"/>
              </a:solidFill>
            </a:endParaRPr>
          </a:p>
          <a:p>
            <a:pPr algn="r" rtl="1"/>
            <a:endParaRPr lang="fr-FR" dirty="0"/>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1071538" y="71435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02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02920" y="530352"/>
            <a:ext cx="8183880" cy="5256102"/>
          </a:xfrm>
        </p:spPr>
        <p:txBody>
          <a:bodyPr>
            <a:normAutofit fontScale="55000" lnSpcReduction="20000"/>
          </a:bodyPr>
          <a:lstStyle/>
          <a:p>
            <a:pPr algn="r" rtl="1"/>
            <a:r>
              <a:rPr lang="ar-SA" b="1" u="sng" dirty="0" smtClean="0">
                <a:solidFill>
                  <a:srgbClr val="FF0000"/>
                </a:solidFill>
              </a:rPr>
              <a:t>4 </a:t>
            </a:r>
            <a:r>
              <a:rPr lang="ar-SA" b="1" u="sng" dirty="0" err="1" smtClean="0">
                <a:solidFill>
                  <a:srgbClr val="FF0000"/>
                </a:solidFill>
              </a:rPr>
              <a:t>ـ</a:t>
            </a:r>
            <a:r>
              <a:rPr lang="ar-SA" b="1" u="sng" dirty="0" smtClean="0">
                <a:solidFill>
                  <a:srgbClr val="FF0000"/>
                </a:solidFill>
              </a:rPr>
              <a:t> البحور الشعرية:</a:t>
            </a:r>
            <a:endParaRPr lang="fr-FR" dirty="0" smtClean="0">
              <a:solidFill>
                <a:srgbClr val="FF0000"/>
              </a:solidFill>
            </a:endParaRPr>
          </a:p>
          <a:p>
            <a:pPr algn="r" rtl="1"/>
            <a:r>
              <a:rPr lang="ar-SA" b="1" u="sng" dirty="0" smtClean="0">
                <a:solidFill>
                  <a:srgbClr val="FF0000"/>
                </a:solidFill>
              </a:rPr>
              <a:t>أولا: بحر الطويل</a:t>
            </a:r>
            <a:endParaRPr lang="fr-FR" u="sng" dirty="0" smtClean="0">
              <a:solidFill>
                <a:srgbClr val="FF0000"/>
              </a:solidFill>
            </a:endParaRPr>
          </a:p>
          <a:p>
            <a:pPr algn="r" rtl="1"/>
            <a:r>
              <a:rPr lang="ar-SA" dirty="0" smtClean="0"/>
              <a:t>فعولن </a:t>
            </a:r>
            <a:r>
              <a:rPr lang="ar-SA" dirty="0" err="1" smtClean="0"/>
              <a:t>مفاعيلن</a:t>
            </a:r>
            <a:r>
              <a:rPr lang="ar-SA" dirty="0" smtClean="0"/>
              <a:t> فعولن </a:t>
            </a:r>
            <a:r>
              <a:rPr lang="ar-SA" dirty="0" err="1" smtClean="0"/>
              <a:t>مفاعيلن</a:t>
            </a:r>
            <a:r>
              <a:rPr lang="ar-SA" dirty="0" smtClean="0"/>
              <a:t>                     فعولن </a:t>
            </a:r>
            <a:r>
              <a:rPr lang="ar-SA" dirty="0" err="1" smtClean="0"/>
              <a:t>مفاعيلن</a:t>
            </a:r>
            <a:r>
              <a:rPr lang="ar-SA" dirty="0" smtClean="0"/>
              <a:t> فعولن </a:t>
            </a:r>
            <a:r>
              <a:rPr lang="ar-SA" dirty="0" err="1" smtClean="0"/>
              <a:t>مفاعيلن</a:t>
            </a:r>
            <a:endParaRPr lang="fr-FR" dirty="0" smtClean="0"/>
          </a:p>
          <a:p>
            <a:pPr algn="r" rtl="1"/>
            <a:r>
              <a:rPr lang="ar-SA" b="1" u="sng" dirty="0" smtClean="0"/>
              <a:t>ـ أعارضه وأضربه:</a:t>
            </a:r>
            <a:endParaRPr lang="fr-FR" dirty="0" smtClean="0"/>
          </a:p>
          <a:p>
            <a:pPr algn="r" rtl="1"/>
            <a:r>
              <a:rPr lang="ar-SA" b="1" dirty="0" smtClean="0">
                <a:solidFill>
                  <a:srgbClr val="FF0000"/>
                </a:solidFill>
              </a:rPr>
              <a:t>أ </a:t>
            </a:r>
            <a:r>
              <a:rPr lang="ar-SA" b="1" dirty="0" err="1" smtClean="0">
                <a:solidFill>
                  <a:srgbClr val="FF0000"/>
                </a:solidFill>
              </a:rPr>
              <a:t>ـ</a:t>
            </a:r>
            <a:r>
              <a:rPr lang="ar-SA" b="1" dirty="0" smtClean="0">
                <a:solidFill>
                  <a:srgbClr val="FF0000"/>
                </a:solidFill>
              </a:rPr>
              <a:t> </a:t>
            </a:r>
            <a:r>
              <a:rPr lang="ar-SA" b="1" dirty="0" err="1" smtClean="0">
                <a:solidFill>
                  <a:srgbClr val="FF0000"/>
                </a:solidFill>
              </a:rPr>
              <a:t>العروضة</a:t>
            </a:r>
            <a:r>
              <a:rPr lang="ar-SA" b="1" dirty="0" smtClean="0">
                <a:solidFill>
                  <a:srgbClr val="FF0000"/>
                </a:solidFill>
              </a:rPr>
              <a:t> مقبوضة والضرب مقبوض</a:t>
            </a:r>
            <a:endParaRPr lang="fr-FR" dirty="0" smtClean="0">
              <a:solidFill>
                <a:srgbClr val="FF0000"/>
              </a:solidFill>
            </a:endParaRPr>
          </a:p>
          <a:p>
            <a:pPr algn="r" rtl="1"/>
            <a:r>
              <a:rPr lang="ar-SA" dirty="0" smtClean="0"/>
              <a:t>ستبدي </a:t>
            </a:r>
            <a:r>
              <a:rPr lang="ar-SA" dirty="0" err="1" smtClean="0"/>
              <a:t>لك</a:t>
            </a:r>
            <a:r>
              <a:rPr lang="ar-SA" dirty="0" smtClean="0"/>
              <a:t> الأيام ما كنت جاهلا                         ويأتيك بالأخبار من لم تزود.</a:t>
            </a:r>
            <a:endParaRPr lang="fr-FR" dirty="0" smtClean="0"/>
          </a:p>
          <a:p>
            <a:pPr algn="r" rtl="1"/>
            <a:r>
              <a:rPr lang="ar-SA" dirty="0" smtClean="0"/>
              <a:t>فعولن  </a:t>
            </a:r>
            <a:r>
              <a:rPr lang="ar-SA" dirty="0" err="1" smtClean="0"/>
              <a:t>مفاعيلن</a:t>
            </a:r>
            <a:r>
              <a:rPr lang="ar-SA" dirty="0" smtClean="0"/>
              <a:t> فعولن  </a:t>
            </a:r>
            <a:r>
              <a:rPr lang="ar-SA" u="sng" dirty="0" err="1" smtClean="0"/>
              <a:t>مفاعلن</a:t>
            </a:r>
            <a:r>
              <a:rPr lang="ar-SA" u="sng" dirty="0" smtClean="0"/>
              <a:t> </a:t>
            </a:r>
            <a:r>
              <a:rPr lang="ar-SA" dirty="0" smtClean="0"/>
              <a:t>                          فعولن </a:t>
            </a:r>
            <a:r>
              <a:rPr lang="ar-SA" dirty="0" err="1" smtClean="0"/>
              <a:t>مفاعيلن</a:t>
            </a:r>
            <a:r>
              <a:rPr lang="ar-SA" dirty="0" smtClean="0"/>
              <a:t> فعولن </a:t>
            </a:r>
            <a:r>
              <a:rPr lang="ar-SA" u="sng" dirty="0" err="1" smtClean="0"/>
              <a:t>مفاعلن</a:t>
            </a:r>
            <a:r>
              <a:rPr lang="ar-SA" u="sng" dirty="0" smtClean="0"/>
              <a:t>.</a:t>
            </a:r>
            <a:endParaRPr lang="fr-FR" dirty="0" smtClean="0"/>
          </a:p>
          <a:p>
            <a:pPr algn="r" rtl="1"/>
            <a:r>
              <a:rPr lang="ar-SA" dirty="0" smtClean="0"/>
              <a:t>                        </a:t>
            </a:r>
            <a:r>
              <a:rPr lang="ar-SA" dirty="0" err="1" smtClean="0"/>
              <a:t>العروضة</a:t>
            </a:r>
            <a:r>
              <a:rPr lang="ar-SA" dirty="0" smtClean="0"/>
              <a:t> مقبوضة                             الضرب مقبوض(حذف5الساكن)                                         </a:t>
            </a:r>
            <a:endParaRPr lang="fr-FR" dirty="0" smtClean="0"/>
          </a:p>
          <a:p>
            <a:pPr algn="r" rtl="1"/>
            <a:r>
              <a:rPr lang="ar-SA" b="1" dirty="0" smtClean="0">
                <a:solidFill>
                  <a:srgbClr val="FF0000"/>
                </a:solidFill>
              </a:rPr>
              <a:t>ب </a:t>
            </a:r>
            <a:r>
              <a:rPr lang="ar-SA" b="1" dirty="0" err="1" smtClean="0">
                <a:solidFill>
                  <a:srgbClr val="FF0000"/>
                </a:solidFill>
              </a:rPr>
              <a:t>ـ</a:t>
            </a:r>
            <a:r>
              <a:rPr lang="ar-SA" b="1" dirty="0" smtClean="0">
                <a:solidFill>
                  <a:srgbClr val="FF0000"/>
                </a:solidFill>
              </a:rPr>
              <a:t> العروض مقبوضة والضرب محذوف:</a:t>
            </a:r>
            <a:endParaRPr lang="fr-FR" dirty="0" smtClean="0">
              <a:solidFill>
                <a:srgbClr val="FF0000"/>
              </a:solidFill>
            </a:endParaRPr>
          </a:p>
          <a:p>
            <a:pPr algn="r" rtl="1"/>
            <a:r>
              <a:rPr lang="ar-SA" dirty="0" smtClean="0"/>
              <a:t>بكيتم ولكني ضحكت ولم أكن                         لأنظر في الدنيا بطرفٍ عليل.</a:t>
            </a:r>
            <a:endParaRPr lang="fr-FR" dirty="0" smtClean="0"/>
          </a:p>
          <a:p>
            <a:pPr algn="r" rtl="1"/>
            <a:r>
              <a:rPr lang="ar-SA" dirty="0" smtClean="0"/>
              <a:t>فعولن  </a:t>
            </a:r>
            <a:r>
              <a:rPr lang="ar-SA" dirty="0" err="1" smtClean="0"/>
              <a:t>مفاعيلن</a:t>
            </a:r>
            <a:r>
              <a:rPr lang="ar-SA" dirty="0" smtClean="0"/>
              <a:t> فعول  </a:t>
            </a:r>
            <a:r>
              <a:rPr lang="ar-SA" u="sng" dirty="0" err="1" smtClean="0"/>
              <a:t>مفاعلن</a:t>
            </a:r>
            <a:r>
              <a:rPr lang="ar-SA" u="sng" dirty="0" smtClean="0"/>
              <a:t> </a:t>
            </a:r>
            <a:r>
              <a:rPr lang="ar-SA" dirty="0" smtClean="0"/>
              <a:t>                        فعول  </a:t>
            </a:r>
            <a:r>
              <a:rPr lang="ar-SA" dirty="0" err="1" smtClean="0"/>
              <a:t>مفاعيلن</a:t>
            </a:r>
            <a:r>
              <a:rPr lang="ar-SA" dirty="0" smtClean="0"/>
              <a:t> فعولن  </a:t>
            </a:r>
            <a:r>
              <a:rPr lang="ar-SA" u="sng" dirty="0" smtClean="0"/>
              <a:t>مفاعل </a:t>
            </a:r>
            <a:r>
              <a:rPr lang="ar-SA" dirty="0" smtClean="0"/>
              <a:t>                            </a:t>
            </a:r>
            <a:endParaRPr lang="fr-FR" dirty="0" smtClean="0"/>
          </a:p>
          <a:p>
            <a:pPr algn="r" rtl="1"/>
            <a:r>
              <a:rPr lang="ar-SA" dirty="0" smtClean="0"/>
              <a:t>                     </a:t>
            </a:r>
            <a:r>
              <a:rPr lang="ar-SA" dirty="0" err="1" smtClean="0"/>
              <a:t>العروضة</a:t>
            </a:r>
            <a:r>
              <a:rPr lang="ar-SA" dirty="0" smtClean="0"/>
              <a:t> مقبوضة                         الضرب محذوف(حذف السبب الخفيف)</a:t>
            </a:r>
            <a:endParaRPr lang="fr-FR" dirty="0" smtClean="0"/>
          </a:p>
          <a:p>
            <a:pPr algn="r" rtl="1"/>
            <a:r>
              <a:rPr lang="ar-SA" b="1" u="sng" dirty="0" smtClean="0">
                <a:solidFill>
                  <a:srgbClr val="FF0000"/>
                </a:solidFill>
              </a:rPr>
              <a:t>ثانيا: بحر المديد</a:t>
            </a:r>
            <a:endParaRPr lang="fr-FR" dirty="0" smtClean="0">
              <a:solidFill>
                <a:srgbClr val="FF0000"/>
              </a:solidFill>
            </a:endParaRPr>
          </a:p>
          <a:p>
            <a:pPr algn="r" rtl="1"/>
            <a:r>
              <a:rPr lang="ar-SA" dirty="0" smtClean="0"/>
              <a:t>   أصل البحر على ثمانية أجزاء وهي: </a:t>
            </a:r>
            <a:r>
              <a:rPr lang="ar-SA" dirty="0" err="1" smtClean="0"/>
              <a:t>فاعلاتن</a:t>
            </a:r>
            <a:r>
              <a:rPr lang="ar-SA" dirty="0" smtClean="0"/>
              <a:t> </a:t>
            </a:r>
            <a:r>
              <a:rPr lang="ar-SA" dirty="0" err="1" smtClean="0"/>
              <a:t>فاعلن</a:t>
            </a:r>
            <a:r>
              <a:rPr lang="ar-SA" dirty="0" smtClean="0"/>
              <a:t> </a:t>
            </a:r>
            <a:r>
              <a:rPr lang="ar-SA" dirty="0" err="1" smtClean="0"/>
              <a:t>فاعلاتن</a:t>
            </a:r>
            <a:r>
              <a:rPr lang="ar-SA" dirty="0" smtClean="0"/>
              <a:t> </a:t>
            </a:r>
            <a:r>
              <a:rPr lang="ar-SA" dirty="0" err="1" smtClean="0"/>
              <a:t>فاعلن</a:t>
            </a:r>
            <a:r>
              <a:rPr lang="ar-SA" dirty="0" smtClean="0"/>
              <a:t>، لكنه لا يأتي مطلقا وفق هذه الأصول وإنما يأتي </a:t>
            </a:r>
            <a:r>
              <a:rPr lang="ar-SA" dirty="0" err="1" smtClean="0"/>
              <a:t>مجزوءا</a:t>
            </a:r>
            <a:r>
              <a:rPr lang="ar-SA" dirty="0" smtClean="0"/>
              <a:t>. </a:t>
            </a:r>
            <a:r>
              <a:rPr lang="ar-SA" dirty="0" err="1" smtClean="0"/>
              <a:t>والمجزوء</a:t>
            </a:r>
            <a:r>
              <a:rPr lang="ar-SA" dirty="0" smtClean="0"/>
              <a:t> ما سقط منه </a:t>
            </a:r>
            <a:r>
              <a:rPr lang="ar-SA" dirty="0" err="1" smtClean="0"/>
              <a:t>جزءآن</a:t>
            </a:r>
            <a:r>
              <a:rPr lang="ar-SA" dirty="0" smtClean="0"/>
              <a:t>، واحد من صدره (وهو آخر جزء فيه) وآخر من عجزه (وهو آخر جزء فيه.) وعليه فبحر المديد وهو </a:t>
            </a:r>
            <a:r>
              <a:rPr lang="ar-SA" dirty="0" err="1" smtClean="0"/>
              <a:t>مجزوء</a:t>
            </a:r>
            <a:r>
              <a:rPr lang="ar-SA" dirty="0" smtClean="0"/>
              <a:t> وجوبا تفعيلته هي:                           </a:t>
            </a:r>
            <a:endParaRPr lang="fr-FR" dirty="0" smtClean="0"/>
          </a:p>
          <a:p>
            <a:pPr algn="r" rtl="1"/>
            <a:r>
              <a:rPr lang="ar-SA" dirty="0" err="1" smtClean="0"/>
              <a:t>فاعلاتن</a:t>
            </a:r>
            <a:r>
              <a:rPr lang="ar-SA" dirty="0" smtClean="0"/>
              <a:t> </a:t>
            </a:r>
            <a:r>
              <a:rPr lang="ar-SA" dirty="0" err="1" smtClean="0"/>
              <a:t>فاعلن</a:t>
            </a:r>
            <a:r>
              <a:rPr lang="ar-SA" dirty="0" smtClean="0"/>
              <a:t> </a:t>
            </a:r>
            <a:r>
              <a:rPr lang="ar-SA" dirty="0" err="1" smtClean="0"/>
              <a:t>فاعلاتن</a:t>
            </a:r>
            <a:r>
              <a:rPr lang="ar-SA" dirty="0" smtClean="0"/>
              <a:t>                             </a:t>
            </a:r>
            <a:r>
              <a:rPr lang="ar-SA" dirty="0" err="1" smtClean="0"/>
              <a:t>فاعلاتن</a:t>
            </a:r>
            <a:r>
              <a:rPr lang="ar-SA" dirty="0" smtClean="0"/>
              <a:t> </a:t>
            </a:r>
            <a:r>
              <a:rPr lang="ar-SA" dirty="0" err="1" smtClean="0"/>
              <a:t>فاعلن</a:t>
            </a:r>
            <a:r>
              <a:rPr lang="ar-SA" dirty="0" smtClean="0"/>
              <a:t> </a:t>
            </a:r>
            <a:r>
              <a:rPr lang="ar-SA" dirty="0" err="1" smtClean="0"/>
              <a:t>فاعلاتن</a:t>
            </a:r>
            <a:r>
              <a:rPr lang="ar-SA" dirty="0" smtClean="0"/>
              <a:t> </a:t>
            </a:r>
            <a:endParaRPr lang="fr-FR" dirty="0" smtClean="0"/>
          </a:p>
          <a:p>
            <a:pPr algn="r" rtl="1"/>
            <a:endParaRPr lang="fr-FR" dirty="0"/>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39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02920" y="530352"/>
            <a:ext cx="8183880" cy="5541854"/>
          </a:xfrm>
        </p:spPr>
        <p:txBody>
          <a:bodyPr>
            <a:normAutofit fontScale="55000" lnSpcReduction="20000"/>
          </a:bodyPr>
          <a:lstStyle/>
          <a:p>
            <a:pPr algn="r" rtl="1"/>
            <a:r>
              <a:rPr lang="ar-SA" b="1" dirty="0" smtClean="0"/>
              <a:t>ـ </a:t>
            </a:r>
            <a:r>
              <a:rPr lang="ar-SA" b="1" dirty="0" err="1" smtClean="0"/>
              <a:t>أعاريضه</a:t>
            </a:r>
            <a:r>
              <a:rPr lang="ar-SA" b="1" dirty="0" smtClean="0"/>
              <a:t> وأضربه:</a:t>
            </a:r>
            <a:endParaRPr lang="fr-FR" dirty="0" smtClean="0"/>
          </a:p>
          <a:p>
            <a:pPr algn="r" rtl="1"/>
            <a:r>
              <a:rPr lang="ar-SA" b="1" dirty="0" smtClean="0">
                <a:solidFill>
                  <a:srgbClr val="FF0000"/>
                </a:solidFill>
              </a:rPr>
              <a:t>أ </a:t>
            </a:r>
            <a:r>
              <a:rPr lang="ar-SA" b="1" dirty="0" err="1" smtClean="0">
                <a:solidFill>
                  <a:srgbClr val="FF0000"/>
                </a:solidFill>
              </a:rPr>
              <a:t>ـ</a:t>
            </a:r>
            <a:r>
              <a:rPr lang="ar-SA" b="1" dirty="0" smtClean="0">
                <a:solidFill>
                  <a:srgbClr val="FF0000"/>
                </a:solidFill>
              </a:rPr>
              <a:t> </a:t>
            </a:r>
            <a:r>
              <a:rPr lang="ar-SA" b="1" dirty="0" err="1" smtClean="0">
                <a:solidFill>
                  <a:srgbClr val="FF0000"/>
                </a:solidFill>
              </a:rPr>
              <a:t>العروضة</a:t>
            </a:r>
            <a:r>
              <a:rPr lang="ar-SA" b="1" dirty="0" smtClean="0">
                <a:solidFill>
                  <a:srgbClr val="FF0000"/>
                </a:solidFill>
              </a:rPr>
              <a:t> محذوفة والضرب مقصور:</a:t>
            </a:r>
            <a:endParaRPr lang="fr-FR" dirty="0" smtClean="0">
              <a:solidFill>
                <a:srgbClr val="FF0000"/>
              </a:solidFill>
            </a:endParaRPr>
          </a:p>
          <a:p>
            <a:pPr algn="r" rtl="1"/>
            <a:r>
              <a:rPr lang="ar-SA" dirty="0" smtClean="0"/>
              <a:t>لا يغرن امرأ عيشه                                كل عيش صائر للزوال</a:t>
            </a:r>
            <a:endParaRPr lang="fr-FR" dirty="0" smtClean="0"/>
          </a:p>
          <a:p>
            <a:pPr algn="r" rtl="1"/>
            <a:r>
              <a:rPr lang="ar-SA" dirty="0" err="1" smtClean="0"/>
              <a:t>فاعلاتن</a:t>
            </a:r>
            <a:r>
              <a:rPr lang="ar-SA" dirty="0" smtClean="0"/>
              <a:t> </a:t>
            </a:r>
            <a:r>
              <a:rPr lang="ar-SA" dirty="0" err="1" smtClean="0"/>
              <a:t>فاعلن</a:t>
            </a:r>
            <a:r>
              <a:rPr lang="ar-SA" dirty="0" smtClean="0"/>
              <a:t> </a:t>
            </a:r>
            <a:r>
              <a:rPr lang="ar-SA" u="sng" dirty="0" err="1" smtClean="0"/>
              <a:t>فاعلن</a:t>
            </a:r>
            <a:r>
              <a:rPr lang="ar-SA" dirty="0" smtClean="0"/>
              <a:t>                             </a:t>
            </a:r>
            <a:r>
              <a:rPr lang="ar-SA" dirty="0" err="1" smtClean="0"/>
              <a:t>فاعلاتن</a:t>
            </a:r>
            <a:r>
              <a:rPr lang="ar-SA" dirty="0" smtClean="0"/>
              <a:t> </a:t>
            </a:r>
            <a:r>
              <a:rPr lang="ar-SA" dirty="0" err="1" smtClean="0"/>
              <a:t>فاعلن</a:t>
            </a:r>
            <a:r>
              <a:rPr lang="ar-SA" dirty="0" smtClean="0"/>
              <a:t> </a:t>
            </a:r>
            <a:r>
              <a:rPr lang="ar-SA" u="sng" dirty="0" smtClean="0"/>
              <a:t>فاعلان</a:t>
            </a:r>
            <a:endParaRPr lang="fr-FR" dirty="0" smtClean="0"/>
          </a:p>
          <a:p>
            <a:pPr algn="r" rtl="1"/>
            <a:r>
              <a:rPr lang="ar-SA" dirty="0" smtClean="0"/>
              <a:t>            </a:t>
            </a:r>
            <a:r>
              <a:rPr lang="ar-SA" dirty="0" err="1" smtClean="0"/>
              <a:t>العروضة</a:t>
            </a:r>
            <a:r>
              <a:rPr lang="ar-SA" dirty="0" smtClean="0"/>
              <a:t> محذوفة                        الضرب مقصور(إسقاط ساكن السبب الخفيف من آخر التفعيلة وإسكان متحركة)</a:t>
            </a:r>
            <a:endParaRPr lang="fr-FR" dirty="0" smtClean="0"/>
          </a:p>
          <a:p>
            <a:pPr algn="r" rtl="1"/>
            <a:r>
              <a:rPr lang="ar-SA" dirty="0" smtClean="0">
                <a:solidFill>
                  <a:srgbClr val="FF0000"/>
                </a:solidFill>
              </a:rPr>
              <a:t>ب</a:t>
            </a:r>
            <a:r>
              <a:rPr lang="ar-SA" b="1" dirty="0" smtClean="0">
                <a:solidFill>
                  <a:srgbClr val="FF0000"/>
                </a:solidFill>
              </a:rPr>
              <a:t> </a:t>
            </a:r>
            <a:r>
              <a:rPr lang="ar-SA" b="1" dirty="0" err="1" smtClean="0">
                <a:solidFill>
                  <a:srgbClr val="FF0000"/>
                </a:solidFill>
              </a:rPr>
              <a:t>ـ</a:t>
            </a:r>
            <a:r>
              <a:rPr lang="ar-SA" b="1" dirty="0" smtClean="0">
                <a:solidFill>
                  <a:srgbClr val="FF0000"/>
                </a:solidFill>
              </a:rPr>
              <a:t> </a:t>
            </a:r>
            <a:r>
              <a:rPr lang="ar-SA" b="1" dirty="0" err="1" smtClean="0">
                <a:solidFill>
                  <a:srgbClr val="FF0000"/>
                </a:solidFill>
              </a:rPr>
              <a:t>العروضة</a:t>
            </a:r>
            <a:r>
              <a:rPr lang="ar-SA" b="1" dirty="0" smtClean="0">
                <a:solidFill>
                  <a:srgbClr val="FF0000"/>
                </a:solidFill>
              </a:rPr>
              <a:t> محذوفة والضرب محذوف:</a:t>
            </a:r>
            <a:endParaRPr lang="fr-FR" dirty="0" smtClean="0">
              <a:solidFill>
                <a:srgbClr val="FF0000"/>
              </a:solidFill>
            </a:endParaRPr>
          </a:p>
          <a:p>
            <a:pPr algn="r" rtl="1"/>
            <a:r>
              <a:rPr lang="ar-SA" dirty="0" smtClean="0"/>
              <a:t>اعلموا أني لكم حافظ                                شاهدا ما كنت أو غائبا</a:t>
            </a:r>
            <a:endParaRPr lang="fr-FR" dirty="0" smtClean="0"/>
          </a:p>
          <a:p>
            <a:pPr algn="r" rtl="1"/>
            <a:r>
              <a:rPr lang="ar-SA" dirty="0" err="1" smtClean="0"/>
              <a:t>فاعلاتن</a:t>
            </a:r>
            <a:r>
              <a:rPr lang="ar-SA" dirty="0" smtClean="0"/>
              <a:t> </a:t>
            </a:r>
            <a:r>
              <a:rPr lang="ar-SA" dirty="0" err="1" smtClean="0"/>
              <a:t>فاعلن</a:t>
            </a:r>
            <a:r>
              <a:rPr lang="ar-SA" dirty="0" smtClean="0"/>
              <a:t> </a:t>
            </a:r>
            <a:r>
              <a:rPr lang="ar-SA" u="sng" dirty="0" err="1" smtClean="0"/>
              <a:t>فاعلن</a:t>
            </a:r>
            <a:r>
              <a:rPr lang="ar-SA" dirty="0" smtClean="0"/>
              <a:t>                                  </a:t>
            </a:r>
            <a:r>
              <a:rPr lang="ar-SA" dirty="0" err="1" smtClean="0"/>
              <a:t>فاعلاتن</a:t>
            </a:r>
            <a:r>
              <a:rPr lang="ar-SA" dirty="0" smtClean="0"/>
              <a:t> </a:t>
            </a:r>
            <a:r>
              <a:rPr lang="ar-SA" dirty="0" err="1" smtClean="0"/>
              <a:t>فاعلن</a:t>
            </a:r>
            <a:r>
              <a:rPr lang="ar-SA" dirty="0" smtClean="0"/>
              <a:t> </a:t>
            </a:r>
            <a:r>
              <a:rPr lang="ar-SA" u="sng" dirty="0" err="1" smtClean="0"/>
              <a:t>فاعلن</a:t>
            </a:r>
            <a:endParaRPr lang="fr-FR" dirty="0" smtClean="0"/>
          </a:p>
          <a:p>
            <a:pPr algn="r" rtl="1"/>
            <a:r>
              <a:rPr lang="ar-SA" dirty="0" smtClean="0"/>
              <a:t> </a:t>
            </a:r>
            <a:endParaRPr lang="fr-FR" dirty="0" smtClean="0"/>
          </a:p>
          <a:p>
            <a:pPr algn="r" rtl="1"/>
            <a:r>
              <a:rPr lang="ar-SA" dirty="0" smtClean="0"/>
              <a:t>            </a:t>
            </a:r>
            <a:r>
              <a:rPr lang="ar-SA" dirty="0" err="1" smtClean="0"/>
              <a:t>العروضة</a:t>
            </a:r>
            <a:r>
              <a:rPr lang="ar-SA" dirty="0" smtClean="0"/>
              <a:t> محذوفة                                      الضرب محذوف</a:t>
            </a:r>
            <a:endParaRPr lang="fr-FR" dirty="0" smtClean="0"/>
          </a:p>
          <a:p>
            <a:pPr algn="r" rtl="1"/>
            <a:r>
              <a:rPr lang="ar-SA" dirty="0" smtClean="0">
                <a:solidFill>
                  <a:srgbClr val="FF0000"/>
                </a:solidFill>
              </a:rPr>
              <a:t>ج </a:t>
            </a:r>
            <a:r>
              <a:rPr lang="ar-SA" dirty="0" err="1" smtClean="0">
                <a:solidFill>
                  <a:srgbClr val="FF0000"/>
                </a:solidFill>
              </a:rPr>
              <a:t>ـ</a:t>
            </a:r>
            <a:r>
              <a:rPr lang="ar-SA" b="1" dirty="0" smtClean="0">
                <a:solidFill>
                  <a:srgbClr val="FF0000"/>
                </a:solidFill>
              </a:rPr>
              <a:t> </a:t>
            </a:r>
            <a:r>
              <a:rPr lang="ar-SA" b="1" dirty="0" err="1" smtClean="0">
                <a:solidFill>
                  <a:srgbClr val="FF0000"/>
                </a:solidFill>
              </a:rPr>
              <a:t>العروضة</a:t>
            </a:r>
            <a:r>
              <a:rPr lang="ar-SA" b="1" dirty="0" smtClean="0">
                <a:solidFill>
                  <a:srgbClr val="FF0000"/>
                </a:solidFill>
              </a:rPr>
              <a:t> محذوفة والضرب أبتر:</a:t>
            </a:r>
            <a:r>
              <a:rPr lang="ar-SA" dirty="0" smtClean="0">
                <a:solidFill>
                  <a:srgbClr val="FF0000"/>
                </a:solidFill>
              </a:rPr>
              <a:t>      </a:t>
            </a:r>
            <a:endParaRPr lang="fr-FR" dirty="0" smtClean="0">
              <a:solidFill>
                <a:srgbClr val="FF0000"/>
              </a:solidFill>
            </a:endParaRPr>
          </a:p>
          <a:p>
            <a:pPr algn="r" rtl="1"/>
            <a:r>
              <a:rPr lang="ar-SA" dirty="0" smtClean="0"/>
              <a:t>إنما </a:t>
            </a:r>
            <a:r>
              <a:rPr lang="ar-SA" dirty="0" err="1" smtClean="0"/>
              <a:t>الذلفاء</a:t>
            </a:r>
            <a:r>
              <a:rPr lang="ar-SA" dirty="0" smtClean="0"/>
              <a:t> ياقوتة                                       أخرجت من كيس </a:t>
            </a:r>
            <a:r>
              <a:rPr lang="ar-SA" dirty="0" err="1" smtClean="0"/>
              <a:t>دهقان</a:t>
            </a:r>
            <a:endParaRPr lang="fr-FR" dirty="0" smtClean="0"/>
          </a:p>
          <a:p>
            <a:pPr algn="r" rtl="1"/>
            <a:r>
              <a:rPr lang="ar-SA" dirty="0" err="1" smtClean="0"/>
              <a:t>فاعلاتن</a:t>
            </a:r>
            <a:r>
              <a:rPr lang="ar-SA" dirty="0" smtClean="0"/>
              <a:t> </a:t>
            </a:r>
            <a:r>
              <a:rPr lang="ar-SA" dirty="0" err="1" smtClean="0"/>
              <a:t>فاعلن</a:t>
            </a:r>
            <a:r>
              <a:rPr lang="ar-SA" dirty="0" smtClean="0"/>
              <a:t> </a:t>
            </a:r>
            <a:r>
              <a:rPr lang="ar-SA" u="sng" dirty="0" err="1" smtClean="0"/>
              <a:t>فاعلن</a:t>
            </a:r>
            <a:r>
              <a:rPr lang="ar-SA" dirty="0" smtClean="0"/>
              <a:t>                                    </a:t>
            </a:r>
            <a:r>
              <a:rPr lang="ar-SA" dirty="0" err="1" smtClean="0"/>
              <a:t>فاعلاتن</a:t>
            </a:r>
            <a:r>
              <a:rPr lang="ar-SA" dirty="0" smtClean="0"/>
              <a:t> </a:t>
            </a:r>
            <a:r>
              <a:rPr lang="ar-SA" dirty="0" err="1" smtClean="0"/>
              <a:t>فاعلن</a:t>
            </a:r>
            <a:r>
              <a:rPr lang="ar-SA" dirty="0" smtClean="0"/>
              <a:t> </a:t>
            </a:r>
            <a:r>
              <a:rPr lang="ar-SA" u="sng" dirty="0" smtClean="0"/>
              <a:t>فعْلن</a:t>
            </a:r>
            <a:endParaRPr lang="fr-FR" dirty="0" smtClean="0"/>
          </a:p>
          <a:p>
            <a:pPr algn="r" rtl="1"/>
            <a:r>
              <a:rPr lang="ar-SA" dirty="0" smtClean="0"/>
              <a:t>              </a:t>
            </a:r>
            <a:r>
              <a:rPr lang="ar-SA" dirty="0" err="1" smtClean="0"/>
              <a:t>العروضة</a:t>
            </a:r>
            <a:r>
              <a:rPr lang="ar-SA" dirty="0" smtClean="0"/>
              <a:t> محذوفة                                الضرب مبتور(حذف سبب خفيف+حذف ساكن الوتد المجموع وإسكان ما قبله)                                      </a:t>
            </a:r>
            <a:endParaRPr lang="fr-FR" dirty="0" smtClean="0"/>
          </a:p>
          <a:p>
            <a:pPr algn="r" rtl="1"/>
            <a:r>
              <a:rPr lang="ar-SA" dirty="0" smtClean="0">
                <a:solidFill>
                  <a:srgbClr val="FF0000"/>
                </a:solidFill>
              </a:rPr>
              <a:t>د </a:t>
            </a:r>
            <a:r>
              <a:rPr lang="ar-SA" dirty="0" err="1" smtClean="0">
                <a:solidFill>
                  <a:srgbClr val="FF0000"/>
                </a:solidFill>
              </a:rPr>
              <a:t>ـ</a:t>
            </a:r>
            <a:r>
              <a:rPr lang="ar-SA" dirty="0" smtClean="0">
                <a:solidFill>
                  <a:srgbClr val="FF0000"/>
                </a:solidFill>
              </a:rPr>
              <a:t> </a:t>
            </a:r>
            <a:r>
              <a:rPr lang="ar-SA" b="1" dirty="0" err="1" smtClean="0">
                <a:solidFill>
                  <a:srgbClr val="FF0000"/>
                </a:solidFill>
              </a:rPr>
              <a:t>العروضة</a:t>
            </a:r>
            <a:r>
              <a:rPr lang="ar-SA" b="1" dirty="0" smtClean="0">
                <a:solidFill>
                  <a:srgbClr val="FF0000"/>
                </a:solidFill>
              </a:rPr>
              <a:t> محذوفة </a:t>
            </a:r>
            <a:r>
              <a:rPr lang="ar-SA" b="1" dirty="0" err="1" smtClean="0">
                <a:solidFill>
                  <a:srgbClr val="FF0000"/>
                </a:solidFill>
              </a:rPr>
              <a:t>مخبونة</a:t>
            </a:r>
            <a:r>
              <a:rPr lang="ar-SA" b="1" dirty="0" smtClean="0">
                <a:solidFill>
                  <a:srgbClr val="FF0000"/>
                </a:solidFill>
              </a:rPr>
              <a:t> والضرب محذوف </a:t>
            </a:r>
            <a:r>
              <a:rPr lang="ar-SA" b="1" dirty="0" err="1" smtClean="0">
                <a:solidFill>
                  <a:srgbClr val="FF0000"/>
                </a:solidFill>
              </a:rPr>
              <a:t>مخبون</a:t>
            </a:r>
            <a:r>
              <a:rPr lang="ar-SA" b="1" dirty="0" smtClean="0">
                <a:solidFill>
                  <a:srgbClr val="FF0000"/>
                </a:solidFill>
              </a:rPr>
              <a:t>:</a:t>
            </a:r>
            <a:endParaRPr lang="fr-FR" dirty="0" smtClean="0">
              <a:solidFill>
                <a:srgbClr val="FF0000"/>
              </a:solidFill>
            </a:endParaRPr>
          </a:p>
          <a:p>
            <a:pPr algn="r" rtl="1"/>
            <a:r>
              <a:rPr lang="ar-SA" dirty="0" smtClean="0"/>
              <a:t>للفتى عقل يعيش </a:t>
            </a:r>
            <a:r>
              <a:rPr lang="ar-SA" dirty="0" err="1" smtClean="0"/>
              <a:t>به</a:t>
            </a:r>
            <a:r>
              <a:rPr lang="ar-SA" dirty="0" smtClean="0"/>
              <a:t>                                  حيث لا تهدي ساقه قدمهْ</a:t>
            </a:r>
            <a:endParaRPr lang="fr-FR" dirty="0" smtClean="0"/>
          </a:p>
          <a:p>
            <a:pPr algn="r" rtl="1"/>
            <a:r>
              <a:rPr lang="ar-SA" dirty="0" err="1" smtClean="0"/>
              <a:t>فاعلاتن</a:t>
            </a:r>
            <a:r>
              <a:rPr lang="ar-SA" dirty="0" smtClean="0"/>
              <a:t> </a:t>
            </a:r>
            <a:r>
              <a:rPr lang="ar-SA" dirty="0" err="1" smtClean="0"/>
              <a:t>فاعلن</a:t>
            </a:r>
            <a:r>
              <a:rPr lang="ar-SA" dirty="0" smtClean="0"/>
              <a:t> </a:t>
            </a:r>
            <a:r>
              <a:rPr lang="ar-SA" u="sng" dirty="0" smtClean="0"/>
              <a:t>فعلن</a:t>
            </a:r>
            <a:r>
              <a:rPr lang="ar-SA" dirty="0" smtClean="0"/>
              <a:t>                                  </a:t>
            </a:r>
            <a:r>
              <a:rPr lang="ar-SA" dirty="0" err="1" smtClean="0"/>
              <a:t>فاعلاتن</a:t>
            </a:r>
            <a:r>
              <a:rPr lang="ar-SA" dirty="0" smtClean="0"/>
              <a:t> </a:t>
            </a:r>
            <a:r>
              <a:rPr lang="ar-SA" dirty="0" err="1" smtClean="0"/>
              <a:t>فاعلن</a:t>
            </a:r>
            <a:r>
              <a:rPr lang="ar-SA" dirty="0" smtClean="0"/>
              <a:t> </a:t>
            </a:r>
            <a:r>
              <a:rPr lang="ar-SA" u="sng" dirty="0" smtClean="0"/>
              <a:t>فعلن</a:t>
            </a:r>
            <a:endParaRPr lang="fr-FR" dirty="0" smtClean="0"/>
          </a:p>
          <a:p>
            <a:pPr algn="r" rtl="1"/>
            <a:r>
              <a:rPr lang="ar-SA" dirty="0" smtClean="0"/>
              <a:t>          </a:t>
            </a:r>
            <a:r>
              <a:rPr lang="ar-SA" dirty="0" err="1" smtClean="0"/>
              <a:t>العروضة</a:t>
            </a:r>
            <a:r>
              <a:rPr lang="ar-SA" dirty="0" smtClean="0"/>
              <a:t> محذوفة </a:t>
            </a:r>
            <a:r>
              <a:rPr lang="ar-SA" dirty="0" err="1" smtClean="0"/>
              <a:t>مخبونة</a:t>
            </a:r>
            <a:r>
              <a:rPr lang="ar-SA" dirty="0" smtClean="0"/>
              <a:t>                                      الضرب محذوف </a:t>
            </a:r>
            <a:r>
              <a:rPr lang="ar-SA" dirty="0" err="1" smtClean="0"/>
              <a:t>مخبون</a:t>
            </a:r>
            <a:r>
              <a:rPr lang="ar-SA" dirty="0" smtClean="0"/>
              <a:t>                                      </a:t>
            </a:r>
            <a:endParaRPr lang="fr-FR" dirty="0" smtClean="0"/>
          </a:p>
          <a:p>
            <a:pPr algn="r" rtl="1"/>
            <a:r>
              <a:rPr lang="ar-SA" dirty="0" smtClean="0">
                <a:solidFill>
                  <a:srgbClr val="FF0000"/>
                </a:solidFill>
              </a:rPr>
              <a:t>ھ </a:t>
            </a:r>
            <a:r>
              <a:rPr lang="ar-SA" dirty="0" err="1" smtClean="0">
                <a:solidFill>
                  <a:srgbClr val="FF0000"/>
                </a:solidFill>
              </a:rPr>
              <a:t>ـ</a:t>
            </a:r>
            <a:r>
              <a:rPr lang="ar-SA" dirty="0" smtClean="0">
                <a:solidFill>
                  <a:srgbClr val="FF0000"/>
                </a:solidFill>
              </a:rPr>
              <a:t> </a:t>
            </a:r>
            <a:r>
              <a:rPr lang="ar-SA" b="1" dirty="0" err="1" smtClean="0">
                <a:solidFill>
                  <a:srgbClr val="FF0000"/>
                </a:solidFill>
              </a:rPr>
              <a:t>العروضة</a:t>
            </a:r>
            <a:r>
              <a:rPr lang="ar-SA" b="1" dirty="0" smtClean="0">
                <a:solidFill>
                  <a:srgbClr val="FF0000"/>
                </a:solidFill>
              </a:rPr>
              <a:t> محذوفة </a:t>
            </a:r>
            <a:r>
              <a:rPr lang="ar-SA" b="1" dirty="0" err="1" smtClean="0">
                <a:solidFill>
                  <a:srgbClr val="FF0000"/>
                </a:solidFill>
              </a:rPr>
              <a:t>مخبونة</a:t>
            </a:r>
            <a:r>
              <a:rPr lang="ar-SA" b="1" dirty="0" smtClean="0">
                <a:solidFill>
                  <a:srgbClr val="FF0000"/>
                </a:solidFill>
              </a:rPr>
              <a:t> والضرب أبتر:</a:t>
            </a:r>
            <a:r>
              <a:rPr lang="ar-SA" dirty="0" smtClean="0">
                <a:solidFill>
                  <a:srgbClr val="FF0000"/>
                </a:solidFill>
              </a:rPr>
              <a:t>  </a:t>
            </a:r>
            <a:endParaRPr lang="fr-FR" dirty="0" smtClean="0">
              <a:solidFill>
                <a:srgbClr val="FF0000"/>
              </a:solidFill>
            </a:endParaRPr>
          </a:p>
          <a:p>
            <a:pPr algn="r" rtl="1"/>
            <a:r>
              <a:rPr lang="ar-SA" dirty="0" smtClean="0"/>
              <a:t>رب نار بت أرمقها                                   تقضم الهندي </a:t>
            </a:r>
            <a:r>
              <a:rPr lang="ar-SA" dirty="0" err="1" smtClean="0"/>
              <a:t>والغارا</a:t>
            </a:r>
            <a:r>
              <a:rPr lang="ar-SA" dirty="0" smtClean="0"/>
              <a:t>.  </a:t>
            </a:r>
            <a:endParaRPr lang="fr-FR" dirty="0" smtClean="0"/>
          </a:p>
          <a:p>
            <a:pPr algn="r" rtl="1"/>
            <a:r>
              <a:rPr lang="ar-SA" dirty="0" err="1" smtClean="0"/>
              <a:t>فاعلاتن</a:t>
            </a:r>
            <a:r>
              <a:rPr lang="ar-SA" dirty="0" smtClean="0"/>
              <a:t> </a:t>
            </a:r>
            <a:r>
              <a:rPr lang="ar-SA" dirty="0" err="1" smtClean="0"/>
              <a:t>فاعلن</a:t>
            </a:r>
            <a:r>
              <a:rPr lang="ar-SA" dirty="0" smtClean="0"/>
              <a:t> </a:t>
            </a:r>
            <a:r>
              <a:rPr lang="ar-SA" u="sng" dirty="0" smtClean="0"/>
              <a:t>فعلن</a:t>
            </a:r>
            <a:r>
              <a:rPr lang="ar-SA" dirty="0" smtClean="0"/>
              <a:t>                                  </a:t>
            </a:r>
            <a:r>
              <a:rPr lang="ar-SA" dirty="0" err="1" smtClean="0"/>
              <a:t>فاعلاتن</a:t>
            </a:r>
            <a:r>
              <a:rPr lang="ar-SA" dirty="0" smtClean="0"/>
              <a:t> </a:t>
            </a:r>
            <a:r>
              <a:rPr lang="ar-SA" dirty="0" err="1" smtClean="0"/>
              <a:t>فاعلن</a:t>
            </a:r>
            <a:r>
              <a:rPr lang="ar-SA" dirty="0" smtClean="0"/>
              <a:t> </a:t>
            </a:r>
            <a:r>
              <a:rPr lang="ar-SA" u="sng" dirty="0" smtClean="0"/>
              <a:t>فعْلن</a:t>
            </a:r>
            <a:endParaRPr lang="fr-FR" dirty="0" smtClean="0"/>
          </a:p>
          <a:p>
            <a:pPr algn="r" rtl="1"/>
            <a:r>
              <a:rPr lang="ar-SA" dirty="0" smtClean="0"/>
              <a:t>                </a:t>
            </a:r>
            <a:r>
              <a:rPr lang="ar-SA" dirty="0" err="1" smtClean="0"/>
              <a:t>العروضة</a:t>
            </a:r>
            <a:r>
              <a:rPr lang="ar-SA" dirty="0" smtClean="0"/>
              <a:t> محذوفة </a:t>
            </a:r>
            <a:r>
              <a:rPr lang="ar-SA" dirty="0" err="1" smtClean="0"/>
              <a:t>مخبونة</a:t>
            </a:r>
            <a:r>
              <a:rPr lang="ar-SA" dirty="0" smtClean="0"/>
              <a:t>                                 الضرب أبتر                                                        </a:t>
            </a:r>
            <a:endParaRPr lang="fr-FR" dirty="0" smtClean="0"/>
          </a:p>
          <a:p>
            <a:pPr algn="r" rtl="1"/>
            <a:endParaRPr lang="fr-FR" dirty="0"/>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08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02920" y="530352"/>
            <a:ext cx="8183880" cy="5613292"/>
          </a:xfrm>
        </p:spPr>
        <p:txBody>
          <a:bodyPr>
            <a:normAutofit fontScale="55000" lnSpcReduction="20000"/>
          </a:bodyPr>
          <a:lstStyle/>
          <a:p>
            <a:pPr algn="ctr" rtl="1"/>
            <a:r>
              <a:rPr lang="ar-SA" b="1" u="sng" dirty="0" smtClean="0">
                <a:solidFill>
                  <a:srgbClr val="FF0000"/>
                </a:solidFill>
              </a:rPr>
              <a:t>المحاضرة السادسة(بحر البسيط + بحر الوافر)</a:t>
            </a:r>
          </a:p>
          <a:p>
            <a:pPr algn="r" rtl="1"/>
            <a:r>
              <a:rPr lang="ar-SA" b="1" u="sng" dirty="0" smtClean="0">
                <a:solidFill>
                  <a:srgbClr val="FF0000"/>
                </a:solidFill>
              </a:rPr>
              <a:t>1 </a:t>
            </a:r>
            <a:r>
              <a:rPr lang="ar-SA" b="1" u="sng" dirty="0" err="1" smtClean="0">
                <a:solidFill>
                  <a:srgbClr val="FF0000"/>
                </a:solidFill>
              </a:rPr>
              <a:t>ـ</a:t>
            </a:r>
            <a:r>
              <a:rPr lang="ar-SA" b="1" u="sng" dirty="0" smtClean="0">
                <a:solidFill>
                  <a:srgbClr val="FF0000"/>
                </a:solidFill>
              </a:rPr>
              <a:t> بحر البسيط:</a:t>
            </a:r>
          </a:p>
          <a:p>
            <a:pPr lvl="8" algn="r" rtl="1"/>
            <a:r>
              <a:rPr lang="ar-SA" sz="2500" b="1" dirty="0" smtClean="0"/>
              <a:t>تفعيلته ثمانية وفق أصله ومختلفة بين خماسية وسباعية وهي:</a:t>
            </a:r>
            <a:endParaRPr lang="fr-FR" sz="2500" dirty="0" smtClean="0"/>
          </a:p>
          <a:p>
            <a:pPr lvl="0" algn="r" rtl="1"/>
            <a:r>
              <a:rPr lang="ar-SA" b="1" dirty="0" err="1" smtClean="0"/>
              <a:t>مستفعلن</a:t>
            </a:r>
            <a:r>
              <a:rPr lang="ar-SA" b="1" dirty="0" smtClean="0"/>
              <a:t> </a:t>
            </a:r>
            <a:r>
              <a:rPr lang="ar-SA" b="1" dirty="0" err="1" smtClean="0"/>
              <a:t>فاعلن</a:t>
            </a:r>
            <a:r>
              <a:rPr lang="ar-SA" b="1" dirty="0" smtClean="0"/>
              <a:t> </a:t>
            </a:r>
            <a:r>
              <a:rPr lang="ar-SA" b="1" dirty="0" err="1" smtClean="0"/>
              <a:t>مستفعلن</a:t>
            </a:r>
            <a:r>
              <a:rPr lang="ar-SA" b="1" dirty="0" smtClean="0"/>
              <a:t> </a:t>
            </a:r>
            <a:r>
              <a:rPr lang="ar-SA" b="1" dirty="0" err="1" smtClean="0"/>
              <a:t>فاعلن</a:t>
            </a:r>
            <a:r>
              <a:rPr lang="ar-SA" b="1" dirty="0" smtClean="0"/>
              <a:t>                      </a:t>
            </a:r>
            <a:r>
              <a:rPr lang="ar-SA" b="1" dirty="0" err="1" smtClean="0"/>
              <a:t>مستفعلن</a:t>
            </a:r>
            <a:r>
              <a:rPr lang="ar-SA" b="1" dirty="0" smtClean="0"/>
              <a:t> </a:t>
            </a:r>
            <a:r>
              <a:rPr lang="ar-SA" b="1" dirty="0" err="1" smtClean="0"/>
              <a:t>فاعلن</a:t>
            </a:r>
            <a:r>
              <a:rPr lang="ar-SA" b="1" dirty="0" smtClean="0"/>
              <a:t> </a:t>
            </a:r>
            <a:r>
              <a:rPr lang="ar-SA" b="1" dirty="0" err="1" smtClean="0"/>
              <a:t>مستفعلن</a:t>
            </a:r>
            <a:r>
              <a:rPr lang="ar-SA" b="1" dirty="0" smtClean="0"/>
              <a:t> </a:t>
            </a:r>
            <a:r>
              <a:rPr lang="ar-SA" b="1" dirty="0" err="1" smtClean="0"/>
              <a:t>فاعلن</a:t>
            </a:r>
            <a:r>
              <a:rPr lang="ar-SA" b="1" dirty="0" smtClean="0"/>
              <a:t> </a:t>
            </a:r>
            <a:endParaRPr lang="fr-FR" dirty="0" smtClean="0"/>
          </a:p>
          <a:p>
            <a:pPr lvl="0" algn="r" rtl="1"/>
            <a:r>
              <a:rPr lang="ar-SA" b="1" dirty="0" smtClean="0">
                <a:solidFill>
                  <a:srgbClr val="FF0000"/>
                </a:solidFill>
              </a:rPr>
              <a:t>أ </a:t>
            </a:r>
            <a:r>
              <a:rPr lang="ar-SA" b="1" dirty="0" err="1" smtClean="0">
                <a:solidFill>
                  <a:srgbClr val="FF0000"/>
                </a:solidFill>
              </a:rPr>
              <a:t>ـ</a:t>
            </a:r>
            <a:r>
              <a:rPr lang="ar-SA" b="1" dirty="0" smtClean="0">
                <a:solidFill>
                  <a:srgbClr val="FF0000"/>
                </a:solidFill>
              </a:rPr>
              <a:t> البسيط التام: ويكون مثمّن الأجزاء </a:t>
            </a:r>
            <a:r>
              <a:rPr lang="ar-SA" b="1" dirty="0" err="1" smtClean="0">
                <a:solidFill>
                  <a:srgbClr val="FF0000"/>
                </a:solidFill>
              </a:rPr>
              <a:t>وأعاريضه</a:t>
            </a:r>
            <a:r>
              <a:rPr lang="ar-SA" b="1" dirty="0" smtClean="0">
                <a:solidFill>
                  <a:srgbClr val="FF0000"/>
                </a:solidFill>
              </a:rPr>
              <a:t> وأضربه هي:</a:t>
            </a:r>
            <a:endParaRPr lang="fr-FR" dirty="0" smtClean="0">
              <a:solidFill>
                <a:srgbClr val="FF0000"/>
              </a:solidFill>
            </a:endParaRPr>
          </a:p>
          <a:p>
            <a:pPr lvl="0" algn="r" rtl="1"/>
            <a:r>
              <a:rPr lang="ar-SA" b="1" u="sng" dirty="0" smtClean="0">
                <a:solidFill>
                  <a:srgbClr val="FF0000"/>
                </a:solidFill>
              </a:rPr>
              <a:t>ـ </a:t>
            </a:r>
            <a:r>
              <a:rPr lang="ar-SA" b="1" u="sng" dirty="0" err="1" smtClean="0">
                <a:solidFill>
                  <a:srgbClr val="FF0000"/>
                </a:solidFill>
              </a:rPr>
              <a:t>العروضة</a:t>
            </a:r>
            <a:r>
              <a:rPr lang="ar-SA" b="1" u="sng" dirty="0" smtClean="0">
                <a:solidFill>
                  <a:srgbClr val="FF0000"/>
                </a:solidFill>
              </a:rPr>
              <a:t> </a:t>
            </a:r>
            <a:r>
              <a:rPr lang="ar-SA" b="1" u="sng" dirty="0" err="1" smtClean="0">
                <a:solidFill>
                  <a:srgbClr val="FF0000"/>
                </a:solidFill>
              </a:rPr>
              <a:t>مخبونة</a:t>
            </a:r>
            <a:r>
              <a:rPr lang="ar-SA" b="1" u="sng" dirty="0" smtClean="0">
                <a:solidFill>
                  <a:srgbClr val="FF0000"/>
                </a:solidFill>
              </a:rPr>
              <a:t> + الضرب </a:t>
            </a:r>
            <a:r>
              <a:rPr lang="ar-SA" b="1" u="sng" dirty="0" err="1" smtClean="0">
                <a:solidFill>
                  <a:srgbClr val="FF0000"/>
                </a:solidFill>
              </a:rPr>
              <a:t>مخبون</a:t>
            </a:r>
            <a:r>
              <a:rPr lang="ar-SA" b="1" u="sng" dirty="0" smtClean="0">
                <a:solidFill>
                  <a:srgbClr val="FF0000"/>
                </a:solidFill>
              </a:rPr>
              <a:t>:</a:t>
            </a:r>
            <a:endParaRPr lang="fr-FR" u="sng" dirty="0" smtClean="0">
              <a:solidFill>
                <a:srgbClr val="FF0000"/>
              </a:solidFill>
            </a:endParaRPr>
          </a:p>
          <a:p>
            <a:pPr lvl="0" algn="r" rtl="1"/>
            <a:r>
              <a:rPr lang="ar-SA" b="1" dirty="0" smtClean="0"/>
              <a:t>يا حار لا أرمين منكم بداهية                            لم يلقها سوقة قبلي ولا ملك</a:t>
            </a:r>
            <a:endParaRPr lang="fr-FR" dirty="0" smtClean="0"/>
          </a:p>
          <a:p>
            <a:pPr lvl="0" algn="r" rtl="1"/>
            <a:r>
              <a:rPr lang="ar-SA" b="1" dirty="0" err="1" smtClean="0"/>
              <a:t>مستفعلن</a:t>
            </a:r>
            <a:r>
              <a:rPr lang="ar-SA" b="1" dirty="0" smtClean="0"/>
              <a:t> </a:t>
            </a:r>
            <a:r>
              <a:rPr lang="ar-SA" b="1" dirty="0" err="1" smtClean="0"/>
              <a:t>فاعلن</a:t>
            </a:r>
            <a:r>
              <a:rPr lang="ar-SA" b="1" dirty="0" smtClean="0"/>
              <a:t> </a:t>
            </a:r>
            <a:r>
              <a:rPr lang="ar-SA" b="1" dirty="0" err="1" smtClean="0"/>
              <a:t>مستفعلن</a:t>
            </a:r>
            <a:r>
              <a:rPr lang="ar-SA" b="1" dirty="0" smtClean="0"/>
              <a:t> </a:t>
            </a:r>
            <a:r>
              <a:rPr lang="ar-SA" b="1" u="sng" dirty="0" smtClean="0"/>
              <a:t>فعلن</a:t>
            </a:r>
            <a:r>
              <a:rPr lang="ar-SA" b="1" dirty="0" smtClean="0"/>
              <a:t>                   </a:t>
            </a:r>
            <a:r>
              <a:rPr lang="ar-SA" b="1" dirty="0" err="1" smtClean="0"/>
              <a:t>مستفعلن</a:t>
            </a:r>
            <a:r>
              <a:rPr lang="ar-SA" b="1" dirty="0" smtClean="0"/>
              <a:t> </a:t>
            </a:r>
            <a:r>
              <a:rPr lang="ar-SA" b="1" dirty="0" err="1" smtClean="0"/>
              <a:t>فاعلن</a:t>
            </a:r>
            <a:r>
              <a:rPr lang="ar-SA" b="1" dirty="0" smtClean="0"/>
              <a:t> </a:t>
            </a:r>
            <a:r>
              <a:rPr lang="ar-SA" b="1" dirty="0" err="1" smtClean="0"/>
              <a:t>مستفعلن</a:t>
            </a:r>
            <a:r>
              <a:rPr lang="ar-SA" b="1" dirty="0" smtClean="0"/>
              <a:t> </a:t>
            </a:r>
            <a:r>
              <a:rPr lang="ar-SA" b="1" u="sng" dirty="0" smtClean="0"/>
              <a:t>فعلن</a:t>
            </a:r>
            <a:r>
              <a:rPr lang="ar-SA" dirty="0" smtClean="0"/>
              <a:t> </a:t>
            </a:r>
            <a:endParaRPr lang="fr-FR" dirty="0" smtClean="0"/>
          </a:p>
          <a:p>
            <a:pPr lvl="0" algn="r" rtl="1"/>
            <a:r>
              <a:rPr lang="ar-SA" dirty="0" smtClean="0">
                <a:solidFill>
                  <a:srgbClr val="FF0000"/>
                </a:solidFill>
              </a:rPr>
              <a:t>                        </a:t>
            </a:r>
            <a:r>
              <a:rPr lang="ar-SA" b="1" dirty="0" err="1" smtClean="0">
                <a:solidFill>
                  <a:srgbClr val="FF0000"/>
                </a:solidFill>
              </a:rPr>
              <a:t>العروضة</a:t>
            </a:r>
            <a:r>
              <a:rPr lang="ar-SA" b="1" dirty="0" smtClean="0">
                <a:solidFill>
                  <a:srgbClr val="FF0000"/>
                </a:solidFill>
              </a:rPr>
              <a:t> </a:t>
            </a:r>
            <a:r>
              <a:rPr lang="ar-SA" b="1" dirty="0" err="1" smtClean="0">
                <a:solidFill>
                  <a:srgbClr val="FF0000"/>
                </a:solidFill>
              </a:rPr>
              <a:t>مخبونة</a:t>
            </a:r>
            <a:r>
              <a:rPr lang="ar-SA" b="1" dirty="0" smtClean="0">
                <a:solidFill>
                  <a:srgbClr val="FF0000"/>
                </a:solidFill>
              </a:rPr>
              <a:t>                                                 الضرب </a:t>
            </a:r>
            <a:r>
              <a:rPr lang="ar-SA" b="1" dirty="0" err="1" smtClean="0">
                <a:solidFill>
                  <a:srgbClr val="FF0000"/>
                </a:solidFill>
              </a:rPr>
              <a:t>مخبون</a:t>
            </a:r>
            <a:r>
              <a:rPr lang="ar-SA" b="1" dirty="0" smtClean="0">
                <a:solidFill>
                  <a:srgbClr val="FF0000"/>
                </a:solidFill>
              </a:rPr>
              <a:t> </a:t>
            </a:r>
            <a:endParaRPr lang="fr-FR" dirty="0" smtClean="0">
              <a:solidFill>
                <a:srgbClr val="FF0000"/>
              </a:solidFill>
            </a:endParaRPr>
          </a:p>
          <a:p>
            <a:pPr lvl="0" algn="r" rtl="1"/>
            <a:r>
              <a:rPr lang="ar-SA" b="1" u="sng" dirty="0" err="1" smtClean="0">
                <a:solidFill>
                  <a:srgbClr val="FF0000"/>
                </a:solidFill>
              </a:rPr>
              <a:t>العروضة</a:t>
            </a:r>
            <a:r>
              <a:rPr lang="ar-SA" b="1" u="sng" dirty="0" smtClean="0">
                <a:solidFill>
                  <a:srgbClr val="FF0000"/>
                </a:solidFill>
              </a:rPr>
              <a:t> </a:t>
            </a:r>
            <a:r>
              <a:rPr lang="ar-SA" b="1" u="sng" dirty="0" err="1" smtClean="0">
                <a:solidFill>
                  <a:srgbClr val="FF0000"/>
                </a:solidFill>
              </a:rPr>
              <a:t>مخبونة</a:t>
            </a:r>
            <a:r>
              <a:rPr lang="ar-SA" b="1" u="sng" dirty="0" smtClean="0">
                <a:solidFill>
                  <a:srgbClr val="FF0000"/>
                </a:solidFill>
              </a:rPr>
              <a:t> +الضرب مقطوع:</a:t>
            </a:r>
            <a:endParaRPr lang="fr-FR" dirty="0" smtClean="0">
              <a:solidFill>
                <a:srgbClr val="FF0000"/>
              </a:solidFill>
            </a:endParaRPr>
          </a:p>
          <a:p>
            <a:pPr lvl="0" algn="r" rtl="1"/>
            <a:r>
              <a:rPr lang="ar-SA" b="1" dirty="0" smtClean="0"/>
              <a:t>قد أشهد </a:t>
            </a:r>
            <a:r>
              <a:rPr lang="ar-SA" b="1" dirty="0" smtClean="0"/>
              <a:t>الغارة </a:t>
            </a:r>
            <a:r>
              <a:rPr lang="ar-SA" b="1" dirty="0" err="1" smtClean="0"/>
              <a:t>الشعواء</a:t>
            </a:r>
            <a:r>
              <a:rPr lang="ar-SA" b="1" dirty="0" smtClean="0"/>
              <a:t> تحملني               جرداء </a:t>
            </a:r>
            <a:r>
              <a:rPr lang="ar-SA" b="1" dirty="0" err="1" smtClean="0"/>
              <a:t>معروقةٌ</a:t>
            </a:r>
            <a:r>
              <a:rPr lang="ar-SA" b="1" dirty="0" smtClean="0"/>
              <a:t> </a:t>
            </a:r>
            <a:r>
              <a:rPr lang="ar-SA" b="1" dirty="0" err="1" smtClean="0"/>
              <a:t>اللّحيين</a:t>
            </a:r>
            <a:r>
              <a:rPr lang="ar-SA" b="1" dirty="0" smtClean="0"/>
              <a:t> </a:t>
            </a:r>
            <a:r>
              <a:rPr lang="ar-SA" b="1" dirty="0" err="1" smtClean="0"/>
              <a:t>سرحوبُ</a:t>
            </a:r>
            <a:endParaRPr lang="fr-FR" b="1" dirty="0" smtClean="0"/>
          </a:p>
          <a:p>
            <a:pPr lvl="0" algn="r" rtl="1"/>
            <a:r>
              <a:rPr lang="ar-SA" b="1" dirty="0" err="1" smtClean="0"/>
              <a:t>مستفعلن</a:t>
            </a:r>
            <a:r>
              <a:rPr lang="ar-SA" b="1" dirty="0" smtClean="0"/>
              <a:t> </a:t>
            </a:r>
            <a:r>
              <a:rPr lang="ar-SA" b="1" dirty="0" err="1" smtClean="0"/>
              <a:t>فاعلن</a:t>
            </a:r>
            <a:r>
              <a:rPr lang="ar-SA" b="1" dirty="0" smtClean="0"/>
              <a:t> </a:t>
            </a:r>
            <a:r>
              <a:rPr lang="ar-SA" b="1" dirty="0" err="1" smtClean="0"/>
              <a:t>مستفعلن</a:t>
            </a:r>
            <a:r>
              <a:rPr lang="ar-SA" b="1" dirty="0" smtClean="0"/>
              <a:t> </a:t>
            </a:r>
            <a:r>
              <a:rPr lang="ar-SA" b="1" u="sng" dirty="0" smtClean="0"/>
              <a:t>فعِلن</a:t>
            </a:r>
            <a:r>
              <a:rPr lang="ar-SA" b="1" dirty="0" smtClean="0"/>
              <a:t>            </a:t>
            </a:r>
            <a:r>
              <a:rPr lang="ar-SA" b="1" dirty="0" err="1" smtClean="0"/>
              <a:t>مستفعلن</a:t>
            </a:r>
            <a:r>
              <a:rPr lang="ar-SA" b="1" dirty="0" smtClean="0"/>
              <a:t> </a:t>
            </a:r>
            <a:r>
              <a:rPr lang="ar-SA" b="1" dirty="0" err="1" smtClean="0"/>
              <a:t>فاعلن</a:t>
            </a:r>
            <a:r>
              <a:rPr lang="ar-SA" b="1" dirty="0" smtClean="0"/>
              <a:t> </a:t>
            </a:r>
            <a:r>
              <a:rPr lang="ar-SA" b="1" dirty="0" err="1" smtClean="0"/>
              <a:t>مستفعلن</a:t>
            </a:r>
            <a:r>
              <a:rPr lang="ar-SA" b="1" dirty="0" smtClean="0"/>
              <a:t> </a:t>
            </a:r>
            <a:r>
              <a:rPr lang="ar-SA" b="1" u="sng" dirty="0" smtClean="0"/>
              <a:t>فعْلن</a:t>
            </a:r>
            <a:r>
              <a:rPr lang="ar-SA" b="1" dirty="0" smtClean="0"/>
              <a:t>  </a:t>
            </a:r>
            <a:endParaRPr lang="fr-FR" dirty="0" smtClean="0"/>
          </a:p>
          <a:p>
            <a:pPr lvl="0" algn="r" rtl="1"/>
            <a:r>
              <a:rPr lang="ar-SA" b="1" dirty="0" smtClean="0"/>
              <a:t>                      </a:t>
            </a:r>
            <a:r>
              <a:rPr lang="ar-SA" b="1" dirty="0" err="1" smtClean="0">
                <a:solidFill>
                  <a:srgbClr val="FF0000"/>
                </a:solidFill>
              </a:rPr>
              <a:t>العروضة</a:t>
            </a:r>
            <a:r>
              <a:rPr lang="ar-SA" b="1" dirty="0" smtClean="0">
                <a:solidFill>
                  <a:srgbClr val="FF0000"/>
                </a:solidFill>
              </a:rPr>
              <a:t> </a:t>
            </a:r>
            <a:r>
              <a:rPr lang="ar-SA" b="1" dirty="0" err="1" smtClean="0">
                <a:solidFill>
                  <a:srgbClr val="FF0000"/>
                </a:solidFill>
              </a:rPr>
              <a:t>مخبونة</a:t>
            </a:r>
            <a:r>
              <a:rPr lang="ar-SA" b="1" dirty="0" smtClean="0">
                <a:solidFill>
                  <a:srgbClr val="FF0000"/>
                </a:solidFill>
              </a:rPr>
              <a:t>                                الضرب مقطوع(حذف ساكن الوتد المجموع من آخر التفعيلة وتسكين ما قبله)</a:t>
            </a:r>
            <a:endParaRPr lang="fr-FR" dirty="0" smtClean="0">
              <a:solidFill>
                <a:srgbClr val="FF0000"/>
              </a:solidFill>
            </a:endParaRPr>
          </a:p>
          <a:p>
            <a:pPr lvl="0" algn="r" rtl="1"/>
            <a:r>
              <a:rPr lang="ar-SA" b="1" u="sng" dirty="0" smtClean="0">
                <a:solidFill>
                  <a:srgbClr val="FF0000"/>
                </a:solidFill>
              </a:rPr>
              <a:t>البسيط </a:t>
            </a:r>
            <a:r>
              <a:rPr lang="ar-SA" b="1" u="sng" dirty="0" err="1" smtClean="0">
                <a:solidFill>
                  <a:srgbClr val="FF0000"/>
                </a:solidFill>
              </a:rPr>
              <a:t>المجزوء</a:t>
            </a:r>
            <a:r>
              <a:rPr lang="ar-SA" b="1" u="sng" dirty="0" smtClean="0">
                <a:solidFill>
                  <a:srgbClr val="FF0000"/>
                </a:solidFill>
              </a:rPr>
              <a:t>:</a:t>
            </a:r>
            <a:endParaRPr lang="fr-FR" dirty="0" smtClean="0">
              <a:solidFill>
                <a:srgbClr val="FF0000"/>
              </a:solidFill>
            </a:endParaRPr>
          </a:p>
          <a:p>
            <a:pPr lvl="0" algn="r" rtl="1"/>
            <a:r>
              <a:rPr lang="ar-SA" b="1" u="sng" dirty="0" err="1" smtClean="0"/>
              <a:t>العروضة</a:t>
            </a:r>
            <a:r>
              <a:rPr lang="ar-SA" b="1" u="sng" dirty="0" smtClean="0"/>
              <a:t> </a:t>
            </a:r>
            <a:r>
              <a:rPr lang="ar-SA" b="1" u="sng" dirty="0" err="1" smtClean="0"/>
              <a:t>مجزوءة</a:t>
            </a:r>
            <a:r>
              <a:rPr lang="ar-SA" b="1" u="sng" dirty="0" smtClean="0"/>
              <a:t> صحيحة + الضرب </a:t>
            </a:r>
            <a:r>
              <a:rPr lang="ar-SA" b="1" u="sng" dirty="0" err="1" smtClean="0"/>
              <a:t>مجزوء</a:t>
            </a:r>
            <a:r>
              <a:rPr lang="ar-SA" b="1" u="sng" dirty="0" smtClean="0"/>
              <a:t> </a:t>
            </a:r>
            <a:r>
              <a:rPr lang="ar-SA" b="1" u="sng" dirty="0" err="1" smtClean="0"/>
              <a:t>مذال</a:t>
            </a:r>
            <a:r>
              <a:rPr lang="ar-SA" b="1" u="sng" dirty="0" smtClean="0"/>
              <a:t>:</a:t>
            </a:r>
            <a:endParaRPr lang="fr-FR" dirty="0" smtClean="0"/>
          </a:p>
          <a:p>
            <a:pPr lvl="0" algn="r" rtl="1"/>
            <a:r>
              <a:rPr lang="ar-SA" b="1" dirty="0" smtClean="0"/>
              <a:t>إنّا ذممنا على ما خيّلت                    سعْدُ بنُ زيدٍ وعمرو من تميمْ</a:t>
            </a:r>
            <a:endParaRPr lang="fr-FR" dirty="0" smtClean="0"/>
          </a:p>
          <a:p>
            <a:pPr lvl="0" algn="r" rtl="1"/>
            <a:r>
              <a:rPr lang="fr-FR" b="1" dirty="0" smtClean="0"/>
              <a:t> </a:t>
            </a:r>
            <a:r>
              <a:rPr lang="ar-SA" b="1" dirty="0" err="1" smtClean="0"/>
              <a:t>مستفعلن</a:t>
            </a:r>
            <a:r>
              <a:rPr lang="ar-SA" b="1" dirty="0" smtClean="0"/>
              <a:t> </a:t>
            </a:r>
            <a:r>
              <a:rPr lang="ar-SA" b="1" dirty="0" err="1" smtClean="0"/>
              <a:t>فاعلن</a:t>
            </a:r>
            <a:r>
              <a:rPr lang="ar-SA" b="1" dirty="0" smtClean="0"/>
              <a:t> </a:t>
            </a:r>
            <a:r>
              <a:rPr lang="ar-SA" b="1" u="sng" dirty="0" err="1" smtClean="0"/>
              <a:t>مستفعلن</a:t>
            </a:r>
            <a:r>
              <a:rPr lang="ar-SA" b="1" dirty="0" smtClean="0"/>
              <a:t>                       </a:t>
            </a:r>
            <a:r>
              <a:rPr lang="ar-SA" b="1" dirty="0" err="1" smtClean="0"/>
              <a:t>مستفعلن</a:t>
            </a:r>
            <a:r>
              <a:rPr lang="ar-SA" b="1" dirty="0" smtClean="0"/>
              <a:t> </a:t>
            </a:r>
            <a:r>
              <a:rPr lang="ar-SA" b="1" dirty="0" err="1" smtClean="0"/>
              <a:t>فاعلن</a:t>
            </a:r>
            <a:r>
              <a:rPr lang="ar-SA" b="1" dirty="0" smtClean="0"/>
              <a:t> </a:t>
            </a:r>
            <a:r>
              <a:rPr lang="ar-SA" b="1" u="sng" dirty="0" err="1" smtClean="0"/>
              <a:t>مستفعلان</a:t>
            </a:r>
            <a:endParaRPr lang="fr-FR" dirty="0" smtClean="0"/>
          </a:p>
          <a:p>
            <a:pPr lvl="0" algn="r" rtl="1"/>
            <a:r>
              <a:rPr lang="ar-SA" b="1" dirty="0" smtClean="0"/>
              <a:t>      </a:t>
            </a:r>
            <a:r>
              <a:rPr lang="ar-SA" b="1" dirty="0" err="1" smtClean="0">
                <a:solidFill>
                  <a:srgbClr val="FF0000"/>
                </a:solidFill>
              </a:rPr>
              <a:t>العروضة</a:t>
            </a:r>
            <a:r>
              <a:rPr lang="ar-SA" b="1" dirty="0" smtClean="0">
                <a:solidFill>
                  <a:srgbClr val="FF0000"/>
                </a:solidFill>
              </a:rPr>
              <a:t> </a:t>
            </a:r>
            <a:r>
              <a:rPr lang="ar-SA" b="1" dirty="0" err="1" smtClean="0">
                <a:solidFill>
                  <a:srgbClr val="FF0000"/>
                </a:solidFill>
              </a:rPr>
              <a:t>مجزوءة</a:t>
            </a:r>
            <a:r>
              <a:rPr lang="ar-SA" b="1" dirty="0" smtClean="0">
                <a:solidFill>
                  <a:srgbClr val="FF0000"/>
                </a:solidFill>
              </a:rPr>
              <a:t> صحيحة                               الضرب </a:t>
            </a:r>
            <a:r>
              <a:rPr lang="ar-SA" b="1" dirty="0" err="1" smtClean="0">
                <a:solidFill>
                  <a:srgbClr val="FF0000"/>
                </a:solidFill>
              </a:rPr>
              <a:t>مذال</a:t>
            </a:r>
            <a:r>
              <a:rPr lang="ar-SA" b="1" dirty="0" smtClean="0">
                <a:solidFill>
                  <a:srgbClr val="FF0000"/>
                </a:solidFill>
              </a:rPr>
              <a:t>(التذييل زيادة حرف ساكن على ما آخره وتد مجموع)</a:t>
            </a:r>
            <a:endParaRPr lang="fr-FR" dirty="0" smtClean="0">
              <a:solidFill>
                <a:srgbClr val="FF0000"/>
              </a:solidFill>
            </a:endParaRPr>
          </a:p>
          <a:p>
            <a:pPr algn="r" rtl="1"/>
            <a:endParaRPr lang="ar-SA" b="1" u="sng" dirty="0" smtClean="0">
              <a:solidFill>
                <a:srgbClr val="FF0000"/>
              </a:solidFill>
            </a:endParaRPr>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13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920" y="571480"/>
            <a:ext cx="8183880" cy="5463560"/>
          </a:xfrm>
        </p:spPr>
        <p:txBody>
          <a:bodyPr/>
          <a:lstStyle/>
          <a:p>
            <a:endParaRPr lang="fr-FR" dirty="0"/>
          </a:p>
        </p:txBody>
      </p:sp>
      <p:sp>
        <p:nvSpPr>
          <p:cNvPr id="3" name="Espace réservé du contenu 2"/>
          <p:cNvSpPr>
            <a:spLocks noGrp="1"/>
          </p:cNvSpPr>
          <p:nvPr>
            <p:ph idx="1"/>
          </p:nvPr>
        </p:nvSpPr>
        <p:spPr>
          <a:xfrm>
            <a:off x="502920" y="530352"/>
            <a:ext cx="8183880" cy="6184796"/>
          </a:xfrm>
        </p:spPr>
        <p:txBody>
          <a:bodyPr>
            <a:normAutofit fontScale="55000" lnSpcReduction="20000"/>
          </a:bodyPr>
          <a:lstStyle/>
          <a:p>
            <a:pPr algn="r" rtl="1"/>
            <a:r>
              <a:rPr lang="ar-SA" b="1" u="sng" dirty="0" smtClean="0"/>
              <a:t>توطئة</a:t>
            </a:r>
            <a:r>
              <a:rPr lang="ar-SA" b="1" dirty="0" smtClean="0"/>
              <a:t> :</a:t>
            </a:r>
            <a:endParaRPr lang="fr-FR" dirty="0" smtClean="0"/>
          </a:p>
          <a:p>
            <a:pPr algn="r" rtl="1"/>
            <a:r>
              <a:rPr lang="ar-SA" b="1" dirty="0" smtClean="0"/>
              <a:t>   العروض: علم يهدف إلى تقويم اللسان في تعامله مع الشعر، وتنمية الحاسة الموسيقية لدى القارئ وهو علم شبيه إلى حد ما بالرياضيات لأنه يخضع لقواعد منطقية دقيقة لا تقبل الزيادة ولا النقصان، وقواعده </a:t>
            </a:r>
            <a:r>
              <a:rPr lang="ar-SA" b="1" dirty="0" err="1" smtClean="0"/>
              <a:t>ومصطلحاته</a:t>
            </a:r>
            <a:r>
              <a:rPr lang="ar-SA" b="1" dirty="0" smtClean="0"/>
              <a:t> تتطلب الفهم والحفظ معا. </a:t>
            </a:r>
            <a:endParaRPr lang="fr-FR" b="1" dirty="0" smtClean="0"/>
          </a:p>
          <a:p>
            <a:pPr algn="r" rtl="1"/>
            <a:r>
              <a:rPr lang="ar-SA" b="1" dirty="0" smtClean="0"/>
              <a:t>   وليس العروض بالعلم اليسير الهيّن، فخطره من خطر الشعر. فهو يشقّ على كثير من الناس، ليس </a:t>
            </a:r>
            <a:endParaRPr lang="fr-FR" b="1" dirty="0" smtClean="0"/>
          </a:p>
          <a:p>
            <a:pPr algn="r" rtl="1"/>
            <a:r>
              <a:rPr lang="ar-SA" b="1" dirty="0" smtClean="0"/>
              <a:t>في هذا الزمن فحسب بل هكذا كان منذ أزمان وأزمان . يروى أنّ الأصمعي ذهب إلى الخليل يطلب العروض ومكث فترة فلم يُفلح حتى يئسَ الخليل من فلاحه فقال له يوما مُتلطّفا في صرفهِ قطّع هذا البيت:</a:t>
            </a:r>
            <a:endParaRPr lang="fr-FR" b="1" dirty="0" smtClean="0"/>
          </a:p>
          <a:p>
            <a:pPr algn="r" rtl="1"/>
            <a:r>
              <a:rPr lang="ar-SA" b="1" dirty="0" smtClean="0"/>
              <a:t>إذا لم تستطع شيئا فدعه      وجاوزه إلى ما تستطيع</a:t>
            </a:r>
            <a:endParaRPr lang="fr-FR" b="1" dirty="0" smtClean="0"/>
          </a:p>
          <a:p>
            <a:pPr algn="r" rtl="1"/>
            <a:r>
              <a:rPr lang="ar-SA" b="1" dirty="0" smtClean="0"/>
              <a:t>فذهب الأصمعي ولم يرجع، وعجب الخليل من فطنته، فهذا رجل من كبار رجال اللغة والعلماء حاول أن يتعلّمَ العروض على يد أكبر أساتذته فيُخفق التلميذ وييأس المعلّم.</a:t>
            </a:r>
            <a:endParaRPr lang="fr-FR" b="1" dirty="0" smtClean="0"/>
          </a:p>
          <a:p>
            <a:pPr algn="r" rtl="1"/>
            <a:r>
              <a:rPr lang="ar-SA" b="1" u="sng" dirty="0" smtClean="0"/>
              <a:t>1 </a:t>
            </a:r>
            <a:r>
              <a:rPr lang="ar-SA" b="1" u="sng" dirty="0" err="1" smtClean="0"/>
              <a:t>ـ</a:t>
            </a:r>
            <a:r>
              <a:rPr lang="ar-SA" b="1" u="sng" dirty="0" smtClean="0"/>
              <a:t> العروض لغة</a:t>
            </a:r>
            <a:r>
              <a:rPr lang="ar-SA" b="1" dirty="0" smtClean="0"/>
              <a:t>:</a:t>
            </a:r>
            <a:endParaRPr lang="fr-FR" b="1" dirty="0" smtClean="0"/>
          </a:p>
          <a:p>
            <a:pPr algn="r" rtl="1"/>
            <a:r>
              <a:rPr lang="ar-SA" b="1" dirty="0" smtClean="0"/>
              <a:t>   أصل العَروض في اللغة: الناحية من ذلك قولهم: أنت معي في عَروضٍ لا </a:t>
            </a:r>
            <a:r>
              <a:rPr lang="ar-SA" b="1" dirty="0" err="1" smtClean="0"/>
              <a:t>تُلائمني</a:t>
            </a:r>
            <a:r>
              <a:rPr lang="ar-SA" b="1" dirty="0" smtClean="0"/>
              <a:t>، أي: في ناحية. قال الشاعر</a:t>
            </a:r>
            <a:endParaRPr lang="fr-FR" b="1" dirty="0" smtClean="0"/>
          </a:p>
          <a:p>
            <a:pPr algn="r" rtl="1"/>
            <a:r>
              <a:rPr lang="ar-SA" b="1" dirty="0" smtClean="0"/>
              <a:t>ولهذا سُمّيت الناقة التي تَعترضُ في سَيرها عروضا لأنها تأخذ في ناحيةٍ دون الناحية التي تَسلكُها.</a:t>
            </a:r>
            <a:endParaRPr lang="fr-FR" b="1" dirty="0" smtClean="0"/>
          </a:p>
          <a:p>
            <a:pPr algn="r" rtl="1"/>
            <a:r>
              <a:rPr lang="ar-SA" b="1" dirty="0" smtClean="0"/>
              <a:t>   والعروض يُطلق لغة على الطريق الصّعبة، وعلى الخشبة المعترضة وسطَ البيت من الشّعَرِ ونحوهِ  وعلى مكة المشرّفة لاعتراضها وسْطَ البلاد، وفي الأمر لا تَعْرَض له أي لا تعترض له فتَمنعه باعتراضك أن يبلغَ مراده لأنه يقال: سِرتُ فعَرضَ لي في الطريق عَارض من جبل ونحوه أي مانعٌ يمنعُ من المضيِّ.</a:t>
            </a:r>
            <a:endParaRPr lang="fr-FR" b="1" dirty="0" smtClean="0"/>
          </a:p>
          <a:p>
            <a:pPr algn="r" rtl="1"/>
            <a:r>
              <a:rPr lang="ar-SA" b="1" u="sng" dirty="0" smtClean="0"/>
              <a:t>2 </a:t>
            </a:r>
            <a:r>
              <a:rPr lang="ar-SA" b="1" u="sng" dirty="0" err="1" smtClean="0"/>
              <a:t>ـ</a:t>
            </a:r>
            <a:r>
              <a:rPr lang="ar-SA" b="1" u="sng" dirty="0" smtClean="0"/>
              <a:t> العروض اصطلاحا</a:t>
            </a:r>
            <a:r>
              <a:rPr lang="ar-SA" b="1" dirty="0" smtClean="0"/>
              <a:t>:</a:t>
            </a:r>
            <a:endParaRPr lang="fr-FR" b="1" dirty="0" smtClean="0"/>
          </a:p>
          <a:p>
            <a:pPr algn="r" rtl="1"/>
            <a:r>
              <a:rPr lang="ar-SA" b="1" dirty="0" smtClean="0"/>
              <a:t>   قال أبو الفتح عثمان بن جني ( </a:t>
            </a:r>
            <a:r>
              <a:rPr lang="ar-SA" b="1" dirty="0" err="1" smtClean="0"/>
              <a:t>ت</a:t>
            </a:r>
            <a:r>
              <a:rPr lang="ar-SA" b="1" dirty="0" smtClean="0"/>
              <a:t> 392ھ ): اعلم أنّ العروض ميزان شعر العرب </a:t>
            </a:r>
            <a:r>
              <a:rPr lang="ar-SA" b="1" dirty="0" err="1" smtClean="0"/>
              <a:t>وبه</a:t>
            </a:r>
            <a:r>
              <a:rPr lang="ar-SA" b="1" dirty="0" smtClean="0"/>
              <a:t> يعرف </a:t>
            </a:r>
            <a:r>
              <a:rPr lang="ar-SA" b="1" dirty="0" err="1" smtClean="0"/>
              <a:t>صحيحه</a:t>
            </a:r>
            <a:r>
              <a:rPr lang="ar-SA" b="1" dirty="0" smtClean="0"/>
              <a:t> من </a:t>
            </a:r>
            <a:r>
              <a:rPr lang="ar-SA" b="1" dirty="0" err="1" smtClean="0"/>
              <a:t>مكسوره</a:t>
            </a:r>
            <a:r>
              <a:rPr lang="ar-SA" b="1" dirty="0" smtClean="0"/>
              <a:t>، فما وافق أشعار العرب في عدّة الحروف الساكن والمتحرك سمي شعرا، وما خالفه فيما ذكرناه فليس شعرا وإن قام ذلك وزنا في طباع أحد لم يحفل </a:t>
            </a:r>
            <a:r>
              <a:rPr lang="ar-SA" b="1" dirty="0" err="1" smtClean="0"/>
              <a:t>به</a:t>
            </a:r>
            <a:r>
              <a:rPr lang="ar-SA" b="1" dirty="0" smtClean="0"/>
              <a:t> حتى يكون على ما ذكرنا."</a:t>
            </a:r>
            <a:endParaRPr lang="fr-FR" b="1" dirty="0" smtClean="0"/>
          </a:p>
          <a:p>
            <a:pPr algn="r" rtl="1"/>
            <a:r>
              <a:rPr lang="ar-SA" b="1" dirty="0" smtClean="0"/>
              <a:t>إنّ هذا التعريف الاصطلاحي يُحدّد مجموعة من الخصائص الأساسية للعروض: فهو أولا </a:t>
            </a:r>
            <a:r>
              <a:rPr lang="ar-SA" b="1" u="sng" dirty="0" smtClean="0"/>
              <a:t>علم</a:t>
            </a:r>
            <a:r>
              <a:rPr lang="ar-SA" b="1" dirty="0" smtClean="0"/>
              <a:t> مجال عمله وزن الشعر، ووظيفته معرفة صحّة هذا الوزن من انكساره، ولكنه لا يحدد المنهج الذي يعتمده لتحقيق هذه الوظيفة .</a:t>
            </a:r>
            <a:endParaRPr lang="fr-FR" b="1" dirty="0" smtClean="0"/>
          </a:p>
          <a:p>
            <a:pPr algn="r" rtl="1"/>
            <a:endParaRPr lang="fr-FR" dirty="0"/>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571472" y="71435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5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02920" y="530352"/>
            <a:ext cx="8183880" cy="5827606"/>
          </a:xfrm>
        </p:spPr>
        <p:txBody>
          <a:bodyPr>
            <a:normAutofit fontScale="92500"/>
          </a:bodyPr>
          <a:lstStyle/>
          <a:p>
            <a:pPr lvl="0" algn="r" rtl="1"/>
            <a:r>
              <a:rPr lang="ar-SA" sz="2400" b="1" u="sng" dirty="0" err="1" smtClean="0">
                <a:solidFill>
                  <a:srgbClr val="FF0000"/>
                </a:solidFill>
              </a:rPr>
              <a:t>العروضة</a:t>
            </a:r>
            <a:r>
              <a:rPr lang="ar-SA" sz="2400" b="1" u="sng" dirty="0" smtClean="0">
                <a:solidFill>
                  <a:srgbClr val="FF0000"/>
                </a:solidFill>
              </a:rPr>
              <a:t> </a:t>
            </a:r>
            <a:r>
              <a:rPr lang="ar-SA" sz="2400" b="1" u="sng" dirty="0" err="1" smtClean="0">
                <a:solidFill>
                  <a:srgbClr val="FF0000"/>
                </a:solidFill>
              </a:rPr>
              <a:t>مجزوءة</a:t>
            </a:r>
            <a:r>
              <a:rPr lang="ar-SA" sz="2400" b="1" u="sng" dirty="0" smtClean="0">
                <a:solidFill>
                  <a:srgbClr val="FF0000"/>
                </a:solidFill>
              </a:rPr>
              <a:t> صحيحة + الضرب </a:t>
            </a:r>
            <a:r>
              <a:rPr lang="ar-SA" sz="2400" b="1" u="sng" dirty="0" err="1" smtClean="0">
                <a:solidFill>
                  <a:srgbClr val="FF0000"/>
                </a:solidFill>
              </a:rPr>
              <a:t>مجزوء</a:t>
            </a:r>
            <a:r>
              <a:rPr lang="ar-SA" sz="2400" b="1" u="sng" dirty="0" smtClean="0">
                <a:solidFill>
                  <a:srgbClr val="FF0000"/>
                </a:solidFill>
              </a:rPr>
              <a:t> صحيح:</a:t>
            </a:r>
            <a:endParaRPr lang="fr-FR" sz="2400" dirty="0" smtClean="0">
              <a:solidFill>
                <a:srgbClr val="FF0000"/>
              </a:solidFill>
            </a:endParaRPr>
          </a:p>
          <a:p>
            <a:pPr lvl="0" algn="r" rtl="1"/>
            <a:r>
              <a:rPr lang="ar-SA" sz="2400" b="1" dirty="0" smtClean="0"/>
              <a:t>   </a:t>
            </a:r>
            <a:r>
              <a:rPr lang="ar-SA" sz="2200" b="1" dirty="0" smtClean="0"/>
              <a:t>ماذا وقوفي على ربعٍ عفا                     </a:t>
            </a:r>
            <a:r>
              <a:rPr lang="ar-SA" sz="2200" b="1" dirty="0" err="1" smtClean="0"/>
              <a:t>مخلولقٍ</a:t>
            </a:r>
            <a:r>
              <a:rPr lang="ar-SA" sz="2200" b="1" dirty="0" smtClean="0"/>
              <a:t> دارسٍ مستعجمِ</a:t>
            </a:r>
            <a:endParaRPr lang="fr-FR" sz="2200" dirty="0" smtClean="0"/>
          </a:p>
          <a:p>
            <a:pPr lvl="0" algn="r" rtl="1"/>
            <a:r>
              <a:rPr lang="ar-SA" sz="2200" b="1" dirty="0" smtClean="0"/>
              <a:t>  </a:t>
            </a:r>
            <a:r>
              <a:rPr lang="ar-SA" sz="2200" b="1" dirty="0" err="1" smtClean="0"/>
              <a:t>مستفعلن</a:t>
            </a:r>
            <a:r>
              <a:rPr lang="ar-SA" sz="2200" b="1" dirty="0" smtClean="0"/>
              <a:t> </a:t>
            </a:r>
            <a:r>
              <a:rPr lang="ar-SA" sz="2200" b="1" dirty="0" err="1" smtClean="0"/>
              <a:t>فاعلن</a:t>
            </a:r>
            <a:r>
              <a:rPr lang="ar-SA" sz="2200" b="1" dirty="0" smtClean="0"/>
              <a:t> </a:t>
            </a:r>
            <a:r>
              <a:rPr lang="ar-SA" sz="2200" b="1" u="sng" dirty="0" err="1" smtClean="0"/>
              <a:t>مستفعلن</a:t>
            </a:r>
            <a:r>
              <a:rPr lang="ar-SA" sz="2200" b="1" dirty="0" smtClean="0"/>
              <a:t>                </a:t>
            </a:r>
            <a:r>
              <a:rPr lang="ar-SA" sz="2200" b="1" dirty="0" err="1" smtClean="0"/>
              <a:t>مستفعلن</a:t>
            </a:r>
            <a:r>
              <a:rPr lang="ar-SA" sz="2200" b="1" dirty="0" smtClean="0"/>
              <a:t> </a:t>
            </a:r>
            <a:r>
              <a:rPr lang="ar-SA" sz="2200" b="1" dirty="0" err="1" smtClean="0"/>
              <a:t>فاعلن</a:t>
            </a:r>
            <a:r>
              <a:rPr lang="ar-SA" sz="2200" b="1" dirty="0" smtClean="0"/>
              <a:t> </a:t>
            </a:r>
            <a:r>
              <a:rPr lang="ar-SA" sz="2200" b="1" u="sng" dirty="0" err="1" smtClean="0"/>
              <a:t>مستفعلن</a:t>
            </a:r>
            <a:r>
              <a:rPr lang="ar-SA" sz="2200" b="1" dirty="0" smtClean="0"/>
              <a:t>                       </a:t>
            </a:r>
            <a:endParaRPr lang="fr-FR" sz="2200" dirty="0" smtClean="0"/>
          </a:p>
          <a:p>
            <a:pPr lvl="0" algn="r" rtl="1"/>
            <a:r>
              <a:rPr lang="ar-SA" sz="2200" b="1" dirty="0" smtClean="0"/>
              <a:t>                </a:t>
            </a:r>
            <a:r>
              <a:rPr lang="ar-SA" sz="1700" b="1" dirty="0" err="1" smtClean="0">
                <a:solidFill>
                  <a:srgbClr val="FF0000"/>
                </a:solidFill>
              </a:rPr>
              <a:t>العروضة</a:t>
            </a:r>
            <a:r>
              <a:rPr lang="ar-SA" sz="1700" b="1" dirty="0" smtClean="0">
                <a:solidFill>
                  <a:srgbClr val="FF0000"/>
                </a:solidFill>
              </a:rPr>
              <a:t> </a:t>
            </a:r>
            <a:r>
              <a:rPr lang="ar-SA" sz="1700" b="1" dirty="0" err="1" smtClean="0">
                <a:solidFill>
                  <a:srgbClr val="FF0000"/>
                </a:solidFill>
              </a:rPr>
              <a:t>مجزوءة</a:t>
            </a:r>
            <a:r>
              <a:rPr lang="ar-SA" sz="1700" b="1" dirty="0" smtClean="0">
                <a:solidFill>
                  <a:srgbClr val="FF0000"/>
                </a:solidFill>
              </a:rPr>
              <a:t> صحيحة                         </a:t>
            </a:r>
            <a:r>
              <a:rPr lang="ar-SA" sz="1700" b="1" dirty="0" smtClean="0">
                <a:solidFill>
                  <a:srgbClr val="FF0000"/>
                </a:solidFill>
              </a:rPr>
              <a:t>الضرب </a:t>
            </a:r>
            <a:r>
              <a:rPr lang="ar-SA" sz="1700" b="1" dirty="0" err="1" smtClean="0">
                <a:solidFill>
                  <a:srgbClr val="FF0000"/>
                </a:solidFill>
              </a:rPr>
              <a:t>مجزوء</a:t>
            </a:r>
            <a:r>
              <a:rPr lang="ar-SA" sz="1700" b="1" dirty="0" smtClean="0">
                <a:solidFill>
                  <a:srgbClr val="FF0000"/>
                </a:solidFill>
              </a:rPr>
              <a:t> صحيح  </a:t>
            </a:r>
            <a:endParaRPr lang="fr-FR" sz="1700" dirty="0" smtClean="0">
              <a:solidFill>
                <a:srgbClr val="FF0000"/>
              </a:solidFill>
            </a:endParaRPr>
          </a:p>
          <a:p>
            <a:pPr lvl="0" algn="r" rtl="1"/>
            <a:r>
              <a:rPr lang="ar-SA" sz="2200" b="1" u="sng" dirty="0" err="1" smtClean="0">
                <a:solidFill>
                  <a:srgbClr val="FF0000"/>
                </a:solidFill>
              </a:rPr>
              <a:t>العروضة</a:t>
            </a:r>
            <a:r>
              <a:rPr lang="ar-SA" sz="2200" b="1" u="sng" dirty="0" smtClean="0">
                <a:solidFill>
                  <a:srgbClr val="FF0000"/>
                </a:solidFill>
              </a:rPr>
              <a:t> </a:t>
            </a:r>
            <a:r>
              <a:rPr lang="ar-SA" sz="2200" b="1" u="sng" dirty="0" err="1" smtClean="0">
                <a:solidFill>
                  <a:srgbClr val="FF0000"/>
                </a:solidFill>
              </a:rPr>
              <a:t>مجزوءة</a:t>
            </a:r>
            <a:r>
              <a:rPr lang="ar-SA" sz="2200" b="1" u="sng" dirty="0" smtClean="0">
                <a:solidFill>
                  <a:srgbClr val="FF0000"/>
                </a:solidFill>
              </a:rPr>
              <a:t> صحيحة + الضرب مقطوع:</a:t>
            </a:r>
            <a:endParaRPr lang="fr-FR" sz="2200" dirty="0" smtClean="0">
              <a:solidFill>
                <a:srgbClr val="FF0000"/>
              </a:solidFill>
            </a:endParaRPr>
          </a:p>
          <a:p>
            <a:pPr lvl="0" algn="r" rtl="1"/>
            <a:r>
              <a:rPr lang="ar-SA" sz="2200" b="1" dirty="0" smtClean="0"/>
              <a:t>سيروا معا إنما ميعادكم                              يوم الثلاثاء </a:t>
            </a:r>
            <a:r>
              <a:rPr lang="ar-SA" sz="2200" b="1" dirty="0" smtClean="0"/>
              <a:t>بطنُ </a:t>
            </a:r>
            <a:r>
              <a:rPr lang="ar-SA" sz="2200" b="1" dirty="0" smtClean="0"/>
              <a:t>الوادي</a:t>
            </a:r>
            <a:endParaRPr lang="fr-FR" sz="2200" dirty="0" smtClean="0"/>
          </a:p>
          <a:p>
            <a:pPr lvl="0" algn="r" rtl="1"/>
            <a:r>
              <a:rPr lang="fr-FR" sz="2200" b="1" dirty="0" smtClean="0"/>
              <a:t> </a:t>
            </a:r>
            <a:r>
              <a:rPr lang="ar-SA" sz="2200" b="1" dirty="0" err="1" smtClean="0"/>
              <a:t>مستفعلن</a:t>
            </a:r>
            <a:r>
              <a:rPr lang="ar-SA" sz="2200" b="1" dirty="0" smtClean="0"/>
              <a:t> </a:t>
            </a:r>
            <a:r>
              <a:rPr lang="ar-SA" sz="2200" b="1" dirty="0" err="1" smtClean="0"/>
              <a:t>فاعلن</a:t>
            </a:r>
            <a:r>
              <a:rPr lang="ar-SA" sz="2200" b="1" dirty="0" smtClean="0"/>
              <a:t> </a:t>
            </a:r>
            <a:r>
              <a:rPr lang="ar-SA" sz="2200" b="1" u="sng" dirty="0" err="1" smtClean="0"/>
              <a:t>مستفعلن</a:t>
            </a:r>
            <a:r>
              <a:rPr lang="ar-SA" sz="2200" b="1" dirty="0" smtClean="0"/>
              <a:t>                  </a:t>
            </a:r>
            <a:r>
              <a:rPr lang="ar-SA" sz="2200" b="1" dirty="0" err="1" smtClean="0"/>
              <a:t>مستفعلن</a:t>
            </a:r>
            <a:r>
              <a:rPr lang="ar-SA" sz="2200" b="1" dirty="0" smtClean="0"/>
              <a:t> </a:t>
            </a:r>
            <a:r>
              <a:rPr lang="ar-SA" sz="2200" b="1" dirty="0" err="1" smtClean="0"/>
              <a:t>فاعلن</a:t>
            </a:r>
            <a:r>
              <a:rPr lang="ar-SA" sz="2200" b="1" dirty="0" smtClean="0"/>
              <a:t> </a:t>
            </a:r>
            <a:r>
              <a:rPr lang="ar-SA" sz="2200" b="1" u="sng" dirty="0" err="1" smtClean="0"/>
              <a:t>مستفعلْ</a:t>
            </a:r>
            <a:endParaRPr lang="fr-FR" sz="2200" dirty="0" smtClean="0"/>
          </a:p>
          <a:p>
            <a:pPr lvl="0" algn="r" rtl="1"/>
            <a:r>
              <a:rPr lang="ar-SA" sz="2200" b="1" dirty="0" smtClean="0"/>
              <a:t>                </a:t>
            </a:r>
            <a:r>
              <a:rPr lang="ar-SA" sz="1500" b="1" dirty="0" err="1" smtClean="0">
                <a:solidFill>
                  <a:srgbClr val="FF0000"/>
                </a:solidFill>
              </a:rPr>
              <a:t>العروضة</a:t>
            </a:r>
            <a:r>
              <a:rPr lang="ar-SA" sz="1500" b="1" dirty="0" smtClean="0">
                <a:solidFill>
                  <a:srgbClr val="FF0000"/>
                </a:solidFill>
              </a:rPr>
              <a:t> </a:t>
            </a:r>
            <a:r>
              <a:rPr lang="ar-SA" sz="1500" b="1" dirty="0" err="1" smtClean="0">
                <a:solidFill>
                  <a:srgbClr val="FF0000"/>
                </a:solidFill>
              </a:rPr>
              <a:t>مجزوءة</a:t>
            </a:r>
            <a:r>
              <a:rPr lang="ar-SA" sz="1500" b="1" dirty="0" smtClean="0">
                <a:solidFill>
                  <a:srgbClr val="FF0000"/>
                </a:solidFill>
              </a:rPr>
              <a:t> صحيحة                         الضرب مقطوع( حذف ساكن الوتد المجموع وتسكين ما قبله)</a:t>
            </a:r>
            <a:endParaRPr lang="fr-FR" sz="1500" dirty="0" smtClean="0">
              <a:solidFill>
                <a:srgbClr val="FF0000"/>
              </a:solidFill>
            </a:endParaRPr>
          </a:p>
          <a:p>
            <a:pPr lvl="0" algn="r" rtl="1"/>
            <a:r>
              <a:rPr lang="ar-SA" sz="2200" b="1" u="sng" dirty="0" err="1" smtClean="0">
                <a:solidFill>
                  <a:srgbClr val="FF0000"/>
                </a:solidFill>
              </a:rPr>
              <a:t>العروضة</a:t>
            </a:r>
            <a:r>
              <a:rPr lang="ar-SA" sz="2200" b="1" u="sng" dirty="0" smtClean="0">
                <a:solidFill>
                  <a:srgbClr val="FF0000"/>
                </a:solidFill>
              </a:rPr>
              <a:t> </a:t>
            </a:r>
            <a:r>
              <a:rPr lang="ar-SA" sz="2200" b="1" u="sng" dirty="0" err="1" smtClean="0">
                <a:solidFill>
                  <a:srgbClr val="FF0000"/>
                </a:solidFill>
              </a:rPr>
              <a:t>مجزوءة</a:t>
            </a:r>
            <a:r>
              <a:rPr lang="ar-SA" sz="2200" b="1" u="sng" dirty="0" smtClean="0">
                <a:solidFill>
                  <a:srgbClr val="FF0000"/>
                </a:solidFill>
              </a:rPr>
              <a:t> مقطوعة + الضرب </a:t>
            </a:r>
            <a:r>
              <a:rPr lang="ar-SA" sz="2200" b="1" u="sng" dirty="0" err="1" smtClean="0">
                <a:solidFill>
                  <a:srgbClr val="FF0000"/>
                </a:solidFill>
              </a:rPr>
              <a:t>مجزوء</a:t>
            </a:r>
            <a:r>
              <a:rPr lang="ar-SA" sz="2200" b="1" u="sng" dirty="0" smtClean="0">
                <a:solidFill>
                  <a:srgbClr val="FF0000"/>
                </a:solidFill>
              </a:rPr>
              <a:t> مقطوع:</a:t>
            </a:r>
            <a:endParaRPr lang="fr-FR" sz="2200" dirty="0" smtClean="0">
              <a:solidFill>
                <a:srgbClr val="FF0000"/>
              </a:solidFill>
            </a:endParaRPr>
          </a:p>
          <a:p>
            <a:pPr lvl="0" algn="r" rtl="1"/>
            <a:r>
              <a:rPr lang="ar-SA" sz="2200" b="1" dirty="0" smtClean="0"/>
              <a:t>ما هيّج الشّوق من أطلال        أضحت قفارا كوحي </a:t>
            </a:r>
            <a:r>
              <a:rPr lang="ar-SA" sz="2200" b="1" dirty="0" err="1" smtClean="0"/>
              <a:t>الواحي</a:t>
            </a:r>
            <a:endParaRPr lang="fr-FR" sz="2200" dirty="0" smtClean="0"/>
          </a:p>
          <a:p>
            <a:pPr lvl="0" algn="r" rtl="1"/>
            <a:r>
              <a:rPr lang="ar-SA" sz="2200" b="1" dirty="0" err="1" smtClean="0"/>
              <a:t>مستفعلن</a:t>
            </a:r>
            <a:r>
              <a:rPr lang="ar-SA" sz="2200" b="1" dirty="0" smtClean="0"/>
              <a:t> </a:t>
            </a:r>
            <a:r>
              <a:rPr lang="ar-SA" sz="2200" b="1" dirty="0" err="1" smtClean="0"/>
              <a:t>فاعلن</a:t>
            </a:r>
            <a:r>
              <a:rPr lang="ar-SA" sz="2200" b="1" dirty="0" smtClean="0"/>
              <a:t> </a:t>
            </a:r>
            <a:r>
              <a:rPr lang="ar-SA" sz="2200" b="1" u="sng" dirty="0" err="1" smtClean="0"/>
              <a:t>مستفعلْ</a:t>
            </a:r>
            <a:r>
              <a:rPr lang="ar-SA" sz="2200" b="1" dirty="0" smtClean="0"/>
              <a:t>          </a:t>
            </a:r>
            <a:r>
              <a:rPr lang="ar-SA" sz="2200" b="1" dirty="0" err="1" smtClean="0"/>
              <a:t>مستفعلن</a:t>
            </a:r>
            <a:r>
              <a:rPr lang="ar-SA" sz="2200" b="1" dirty="0" smtClean="0"/>
              <a:t> </a:t>
            </a:r>
            <a:r>
              <a:rPr lang="ar-SA" sz="2200" b="1" dirty="0" err="1" smtClean="0"/>
              <a:t>فاعلن</a:t>
            </a:r>
            <a:r>
              <a:rPr lang="ar-SA" sz="2200" b="1" dirty="0" smtClean="0"/>
              <a:t> </a:t>
            </a:r>
            <a:r>
              <a:rPr lang="ar-SA" sz="2200" b="1" u="sng" dirty="0" err="1" smtClean="0"/>
              <a:t>مستفعلْ</a:t>
            </a:r>
            <a:endParaRPr lang="fr-FR" sz="2200" dirty="0" smtClean="0"/>
          </a:p>
          <a:p>
            <a:pPr lvl="0" algn="r" rtl="1"/>
            <a:r>
              <a:rPr lang="ar-SA" sz="2200" b="1" dirty="0" smtClean="0">
                <a:solidFill>
                  <a:srgbClr val="FF0000"/>
                </a:solidFill>
              </a:rPr>
              <a:t>                  </a:t>
            </a:r>
            <a:r>
              <a:rPr lang="ar-SA" sz="2200" b="1" dirty="0" err="1" smtClean="0">
                <a:solidFill>
                  <a:srgbClr val="FF0000"/>
                </a:solidFill>
              </a:rPr>
              <a:t>العروضة</a:t>
            </a:r>
            <a:r>
              <a:rPr lang="ar-SA" sz="2200" b="1" dirty="0" smtClean="0">
                <a:solidFill>
                  <a:srgbClr val="FF0000"/>
                </a:solidFill>
              </a:rPr>
              <a:t> مقطوعة                   الضرب </a:t>
            </a:r>
            <a:r>
              <a:rPr lang="ar-SA" sz="2400" b="1" dirty="0" smtClean="0">
                <a:solidFill>
                  <a:srgbClr val="FF0000"/>
                </a:solidFill>
              </a:rPr>
              <a:t>مقطوع</a:t>
            </a:r>
            <a:endParaRPr lang="fr-FR" sz="2400" dirty="0" smtClean="0">
              <a:solidFill>
                <a:srgbClr val="FF0000"/>
              </a:solidFill>
            </a:endParaRPr>
          </a:p>
          <a:p>
            <a:pPr lvl="0" rtl="1"/>
            <a:r>
              <a:rPr lang="fr-FR" dirty="0" smtClean="0"/>
              <a:t> </a:t>
            </a:r>
          </a:p>
          <a:p>
            <a:pPr algn="r" rtl="1"/>
            <a:endParaRPr lang="fr-FR" dirty="0"/>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9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02920" y="530352"/>
            <a:ext cx="8183880" cy="5541854"/>
          </a:xfrm>
        </p:spPr>
        <p:txBody>
          <a:bodyPr>
            <a:normAutofit fontScale="70000" lnSpcReduction="20000"/>
          </a:bodyPr>
          <a:lstStyle/>
          <a:p>
            <a:pPr algn="r" rtl="1"/>
            <a:r>
              <a:rPr lang="ar-SA" u="sng" dirty="0" smtClean="0">
                <a:solidFill>
                  <a:srgbClr val="FF0000"/>
                </a:solidFill>
              </a:rPr>
              <a:t>بحر الوافر:</a:t>
            </a:r>
          </a:p>
          <a:p>
            <a:pPr lvl="0" algn="r" rtl="1"/>
            <a:r>
              <a:rPr lang="ar-SA" b="1" dirty="0" smtClean="0"/>
              <a:t>له ستة أجزاء </a:t>
            </a:r>
            <a:r>
              <a:rPr lang="ar-SA" sz="2300" b="1" dirty="0" smtClean="0"/>
              <a:t>وهي:</a:t>
            </a:r>
            <a:r>
              <a:rPr lang="ar-SA" sz="2300" b="1" dirty="0" err="1" smtClean="0"/>
              <a:t>مُفاعلتُن</a:t>
            </a:r>
            <a:r>
              <a:rPr lang="ar-SA" sz="2300" b="1" dirty="0" smtClean="0"/>
              <a:t> </a:t>
            </a:r>
            <a:r>
              <a:rPr lang="ar-SA" sz="2300" b="1" dirty="0" err="1" smtClean="0"/>
              <a:t>مُفاعلتن</a:t>
            </a:r>
            <a:r>
              <a:rPr lang="ar-SA" sz="2300" b="1" dirty="0" smtClean="0"/>
              <a:t> </a:t>
            </a:r>
            <a:r>
              <a:rPr lang="ar-SA" sz="2300" b="1" dirty="0" err="1" smtClean="0"/>
              <a:t>مُفاعلتن</a:t>
            </a:r>
            <a:r>
              <a:rPr lang="ar-SA" sz="2300" b="1" dirty="0" smtClean="0"/>
              <a:t>      </a:t>
            </a:r>
            <a:r>
              <a:rPr lang="ar-SA" sz="2300" b="1" dirty="0" err="1" smtClean="0"/>
              <a:t>مُفاعلتُن</a:t>
            </a:r>
            <a:r>
              <a:rPr lang="ar-SA" sz="2300" b="1" dirty="0" smtClean="0"/>
              <a:t> </a:t>
            </a:r>
            <a:r>
              <a:rPr lang="ar-SA" sz="2300" b="1" dirty="0" err="1" smtClean="0"/>
              <a:t>مُفاعلتن</a:t>
            </a:r>
            <a:r>
              <a:rPr lang="ar-SA" sz="2300" b="1" dirty="0" smtClean="0"/>
              <a:t> </a:t>
            </a:r>
            <a:r>
              <a:rPr lang="ar-SA" sz="2300" b="1" dirty="0" err="1" smtClean="0"/>
              <a:t>مُفاعلتن</a:t>
            </a:r>
            <a:endParaRPr lang="fr-FR" sz="2300" dirty="0" smtClean="0"/>
          </a:p>
          <a:p>
            <a:pPr lvl="0" algn="r" rtl="1"/>
            <a:r>
              <a:rPr lang="ar-SA" b="1" dirty="0" smtClean="0"/>
              <a:t>  </a:t>
            </a:r>
            <a:r>
              <a:rPr lang="ar-SA" b="1" dirty="0" err="1" smtClean="0"/>
              <a:t>أعاريضه</a:t>
            </a:r>
            <a:r>
              <a:rPr lang="ar-SA" b="1" dirty="0" smtClean="0"/>
              <a:t> وأضربه:</a:t>
            </a:r>
            <a:endParaRPr lang="fr-FR" dirty="0" smtClean="0"/>
          </a:p>
          <a:p>
            <a:pPr lvl="0" algn="r" rtl="1"/>
            <a:r>
              <a:rPr lang="ar-SA" b="1" u="sng" dirty="0" err="1" smtClean="0">
                <a:solidFill>
                  <a:srgbClr val="FF0000"/>
                </a:solidFill>
              </a:rPr>
              <a:t>العروضة</a:t>
            </a:r>
            <a:r>
              <a:rPr lang="ar-SA" b="1" u="sng" dirty="0" smtClean="0">
                <a:solidFill>
                  <a:srgbClr val="FF0000"/>
                </a:solidFill>
              </a:rPr>
              <a:t> مقطوفة + الضرب مقطوف:</a:t>
            </a:r>
            <a:endParaRPr lang="fr-FR" u="sng" dirty="0" smtClean="0">
              <a:solidFill>
                <a:srgbClr val="FF0000"/>
              </a:solidFill>
            </a:endParaRPr>
          </a:p>
          <a:p>
            <a:pPr lvl="0" algn="r" rtl="1"/>
            <a:r>
              <a:rPr lang="ar-SA" b="1" dirty="0" smtClean="0"/>
              <a:t>لنا غنم نسوَقها غزارٌ                كأنّ قرونَ جِلّتها عصيُّ</a:t>
            </a:r>
            <a:endParaRPr lang="fr-FR" dirty="0" smtClean="0"/>
          </a:p>
          <a:p>
            <a:pPr lvl="0" algn="r" rtl="1"/>
            <a:r>
              <a:rPr lang="ar-SA" b="1" dirty="0" smtClean="0"/>
              <a:t>  </a:t>
            </a:r>
            <a:r>
              <a:rPr lang="ar-SA" b="1" dirty="0" err="1" smtClean="0"/>
              <a:t>مُفاعلتُن</a:t>
            </a:r>
            <a:r>
              <a:rPr lang="ar-SA" b="1" dirty="0" smtClean="0"/>
              <a:t> </a:t>
            </a:r>
            <a:r>
              <a:rPr lang="ar-SA" b="1" dirty="0" err="1" smtClean="0"/>
              <a:t>مُفاعلتن</a:t>
            </a:r>
            <a:r>
              <a:rPr lang="ar-SA" b="1" dirty="0" smtClean="0"/>
              <a:t> </a:t>
            </a:r>
            <a:r>
              <a:rPr lang="ar-SA" b="1" u="sng" dirty="0" smtClean="0"/>
              <a:t>فعولن</a:t>
            </a:r>
            <a:r>
              <a:rPr lang="ar-SA" b="1" dirty="0" smtClean="0"/>
              <a:t>          </a:t>
            </a:r>
            <a:r>
              <a:rPr lang="ar-SA" b="1" dirty="0" err="1" smtClean="0"/>
              <a:t>مُفاعلتُن</a:t>
            </a:r>
            <a:r>
              <a:rPr lang="ar-SA" b="1" dirty="0" smtClean="0"/>
              <a:t> </a:t>
            </a:r>
            <a:r>
              <a:rPr lang="ar-SA" b="1" dirty="0" err="1" smtClean="0"/>
              <a:t>مُفاعلتن</a:t>
            </a:r>
            <a:r>
              <a:rPr lang="ar-SA" b="1" dirty="0" smtClean="0"/>
              <a:t> </a:t>
            </a:r>
            <a:r>
              <a:rPr lang="ar-SA" b="1" u="sng" dirty="0" smtClean="0"/>
              <a:t>فعولن</a:t>
            </a:r>
            <a:endParaRPr lang="fr-FR" dirty="0" smtClean="0"/>
          </a:p>
          <a:p>
            <a:pPr lvl="0" algn="r" rtl="1"/>
            <a:r>
              <a:rPr lang="ar-SA" sz="2300" b="1" dirty="0" smtClean="0">
                <a:solidFill>
                  <a:srgbClr val="FF0000"/>
                </a:solidFill>
              </a:rPr>
              <a:t>            </a:t>
            </a:r>
            <a:r>
              <a:rPr lang="ar-SA" sz="2300" b="1" dirty="0" err="1" smtClean="0">
                <a:solidFill>
                  <a:srgbClr val="FF0000"/>
                </a:solidFill>
              </a:rPr>
              <a:t>العروضة</a:t>
            </a:r>
            <a:r>
              <a:rPr lang="ar-SA" sz="2300" b="1" dirty="0" smtClean="0">
                <a:solidFill>
                  <a:srgbClr val="FF0000"/>
                </a:solidFill>
              </a:rPr>
              <a:t> مقطوفة                   الضرب مقطوف(علة نقص: الحذف + العصب </a:t>
            </a:r>
            <a:r>
              <a:rPr lang="ar-SA" sz="2300" b="1" dirty="0" err="1" smtClean="0">
                <a:solidFill>
                  <a:srgbClr val="FF0000"/>
                </a:solidFill>
              </a:rPr>
              <a:t>ـ</a:t>
            </a:r>
            <a:r>
              <a:rPr lang="ar-SA" sz="2300" b="1" dirty="0" smtClean="0">
                <a:solidFill>
                  <a:srgbClr val="FF0000"/>
                </a:solidFill>
              </a:rPr>
              <a:t> إسقاط السبب الخفيف من آخر التفعيلة + إسكان الخامس المتحرك)</a:t>
            </a:r>
            <a:endParaRPr lang="fr-FR" sz="2300" dirty="0" smtClean="0">
              <a:solidFill>
                <a:srgbClr val="FF0000"/>
              </a:solidFill>
            </a:endParaRPr>
          </a:p>
          <a:p>
            <a:pPr lvl="0" algn="r" rtl="1"/>
            <a:r>
              <a:rPr lang="ar-SA" b="1" u="sng" dirty="0" smtClean="0">
                <a:solidFill>
                  <a:srgbClr val="00B050"/>
                </a:solidFill>
              </a:rPr>
              <a:t>  </a:t>
            </a:r>
            <a:r>
              <a:rPr lang="ar-SA" b="1" u="sng" dirty="0" err="1" smtClean="0">
                <a:solidFill>
                  <a:srgbClr val="00B050"/>
                </a:solidFill>
              </a:rPr>
              <a:t>العروضة</a:t>
            </a:r>
            <a:r>
              <a:rPr lang="ar-SA" b="1" u="sng" dirty="0" smtClean="0">
                <a:solidFill>
                  <a:srgbClr val="00B050"/>
                </a:solidFill>
              </a:rPr>
              <a:t> </a:t>
            </a:r>
            <a:r>
              <a:rPr lang="ar-SA" b="1" u="sng" dirty="0" err="1" smtClean="0">
                <a:solidFill>
                  <a:srgbClr val="00B050"/>
                </a:solidFill>
              </a:rPr>
              <a:t>مجزوءة</a:t>
            </a:r>
            <a:r>
              <a:rPr lang="ar-SA" b="1" u="sng" dirty="0" smtClean="0">
                <a:solidFill>
                  <a:srgbClr val="00B050"/>
                </a:solidFill>
              </a:rPr>
              <a:t> صحيحة + الضرب </a:t>
            </a:r>
            <a:r>
              <a:rPr lang="ar-SA" b="1" u="sng" dirty="0" err="1" smtClean="0">
                <a:solidFill>
                  <a:srgbClr val="00B050"/>
                </a:solidFill>
              </a:rPr>
              <a:t>مجزوء</a:t>
            </a:r>
            <a:r>
              <a:rPr lang="ar-SA" b="1" u="sng" dirty="0" smtClean="0">
                <a:solidFill>
                  <a:srgbClr val="00B050"/>
                </a:solidFill>
              </a:rPr>
              <a:t> صحيح:</a:t>
            </a:r>
            <a:endParaRPr lang="fr-FR" u="sng" dirty="0" smtClean="0">
              <a:solidFill>
                <a:srgbClr val="00B050"/>
              </a:solidFill>
            </a:endParaRPr>
          </a:p>
          <a:p>
            <a:pPr lvl="0" algn="r" rtl="1"/>
            <a:r>
              <a:rPr lang="ar-SA" b="1" dirty="0" smtClean="0"/>
              <a:t>هي الدنيا إذا كملت       وتمّ سُرورها خذلتْ</a:t>
            </a:r>
            <a:endParaRPr lang="fr-FR" dirty="0" smtClean="0"/>
          </a:p>
          <a:p>
            <a:pPr lvl="0" algn="r" rtl="1"/>
            <a:r>
              <a:rPr lang="ar-SA" b="1" dirty="0" smtClean="0"/>
              <a:t>   </a:t>
            </a:r>
            <a:r>
              <a:rPr lang="ar-SA" b="1" dirty="0" err="1" smtClean="0"/>
              <a:t>مُفاعلتُن</a:t>
            </a:r>
            <a:r>
              <a:rPr lang="ar-SA" b="1" dirty="0" smtClean="0"/>
              <a:t> </a:t>
            </a:r>
            <a:r>
              <a:rPr lang="ar-SA" b="1" u="sng" dirty="0" err="1" smtClean="0"/>
              <a:t>مُفاعلتن</a:t>
            </a:r>
            <a:r>
              <a:rPr lang="ar-SA" b="1" u="sng" dirty="0" smtClean="0"/>
              <a:t> </a:t>
            </a:r>
            <a:r>
              <a:rPr lang="ar-SA" b="1" dirty="0" smtClean="0"/>
              <a:t>        </a:t>
            </a:r>
            <a:r>
              <a:rPr lang="ar-SA" b="1" dirty="0" err="1" smtClean="0"/>
              <a:t>مُفاعلتُن</a:t>
            </a:r>
            <a:r>
              <a:rPr lang="ar-SA" b="1" dirty="0" smtClean="0"/>
              <a:t> </a:t>
            </a:r>
            <a:r>
              <a:rPr lang="ar-SA" b="1" u="sng" dirty="0" err="1" smtClean="0"/>
              <a:t>مُفاعلتن</a:t>
            </a:r>
            <a:r>
              <a:rPr lang="ar-SA" b="1" dirty="0" smtClean="0"/>
              <a:t>   </a:t>
            </a:r>
            <a:endParaRPr lang="fr-FR" dirty="0" smtClean="0"/>
          </a:p>
          <a:p>
            <a:pPr lvl="0" algn="r" rtl="1"/>
            <a:r>
              <a:rPr lang="ar-SA" b="1" dirty="0" smtClean="0">
                <a:solidFill>
                  <a:srgbClr val="00B050"/>
                </a:solidFill>
              </a:rPr>
              <a:t>         </a:t>
            </a:r>
            <a:r>
              <a:rPr lang="ar-SA" b="1" dirty="0" err="1" smtClean="0">
                <a:solidFill>
                  <a:srgbClr val="00B050"/>
                </a:solidFill>
              </a:rPr>
              <a:t>العروضة</a:t>
            </a:r>
            <a:r>
              <a:rPr lang="ar-SA" b="1" dirty="0" smtClean="0">
                <a:solidFill>
                  <a:srgbClr val="00B050"/>
                </a:solidFill>
              </a:rPr>
              <a:t> </a:t>
            </a:r>
            <a:r>
              <a:rPr lang="ar-SA" b="1" dirty="0" err="1" smtClean="0">
                <a:solidFill>
                  <a:srgbClr val="00B050"/>
                </a:solidFill>
              </a:rPr>
              <a:t>مجزوءة</a:t>
            </a:r>
            <a:r>
              <a:rPr lang="ar-SA" b="1" dirty="0" smtClean="0">
                <a:solidFill>
                  <a:srgbClr val="00B050"/>
                </a:solidFill>
              </a:rPr>
              <a:t> صحيحة              الضرب </a:t>
            </a:r>
            <a:r>
              <a:rPr lang="ar-SA" b="1" dirty="0" err="1" smtClean="0">
                <a:solidFill>
                  <a:srgbClr val="00B050"/>
                </a:solidFill>
              </a:rPr>
              <a:t>مجزوء</a:t>
            </a:r>
            <a:r>
              <a:rPr lang="ar-SA" b="1" dirty="0" smtClean="0">
                <a:solidFill>
                  <a:srgbClr val="00B050"/>
                </a:solidFill>
              </a:rPr>
              <a:t> صحيح</a:t>
            </a:r>
            <a:endParaRPr lang="fr-FR" dirty="0" smtClean="0">
              <a:solidFill>
                <a:srgbClr val="00B050"/>
              </a:solidFill>
            </a:endParaRPr>
          </a:p>
          <a:p>
            <a:pPr lvl="0" algn="r" rtl="1"/>
            <a:r>
              <a:rPr lang="ar-SA" b="1" u="sng" dirty="0" err="1" smtClean="0">
                <a:solidFill>
                  <a:srgbClr val="FF0000"/>
                </a:solidFill>
              </a:rPr>
              <a:t>العروضة</a:t>
            </a:r>
            <a:r>
              <a:rPr lang="ar-SA" b="1" u="sng" dirty="0" smtClean="0">
                <a:solidFill>
                  <a:srgbClr val="FF0000"/>
                </a:solidFill>
              </a:rPr>
              <a:t> </a:t>
            </a:r>
            <a:r>
              <a:rPr lang="ar-SA" b="1" u="sng" dirty="0" err="1" smtClean="0">
                <a:solidFill>
                  <a:srgbClr val="FF0000"/>
                </a:solidFill>
              </a:rPr>
              <a:t>مجزوءة</a:t>
            </a:r>
            <a:r>
              <a:rPr lang="ar-SA" b="1" u="sng" dirty="0" smtClean="0">
                <a:solidFill>
                  <a:srgbClr val="FF0000"/>
                </a:solidFill>
              </a:rPr>
              <a:t> صحيحة + الضرب معصوب:</a:t>
            </a:r>
            <a:endParaRPr lang="fr-FR" u="sng" dirty="0" smtClean="0">
              <a:solidFill>
                <a:srgbClr val="FF0000"/>
              </a:solidFill>
            </a:endParaRPr>
          </a:p>
          <a:p>
            <a:pPr lvl="0" algn="r" rtl="1"/>
            <a:r>
              <a:rPr lang="ar-SA" b="1" dirty="0" smtClean="0"/>
              <a:t>أعاتبها وآمرها                      فتُغضبُني   وتعْصبني</a:t>
            </a:r>
            <a:endParaRPr lang="fr-FR" dirty="0" smtClean="0"/>
          </a:p>
          <a:p>
            <a:pPr lvl="0" algn="r" rtl="1"/>
            <a:r>
              <a:rPr lang="fr-FR" b="1" dirty="0" smtClean="0"/>
              <a:t> </a:t>
            </a:r>
            <a:r>
              <a:rPr lang="ar-SA" b="1" dirty="0" err="1" smtClean="0"/>
              <a:t>مُفاعلتُن</a:t>
            </a:r>
            <a:r>
              <a:rPr lang="ar-SA" b="1" dirty="0" smtClean="0"/>
              <a:t> </a:t>
            </a:r>
            <a:r>
              <a:rPr lang="ar-SA" b="1" u="sng" dirty="0" err="1" smtClean="0"/>
              <a:t>مُفاعلتن</a:t>
            </a:r>
            <a:r>
              <a:rPr lang="ar-SA" b="1" u="sng" dirty="0" smtClean="0"/>
              <a:t> </a:t>
            </a:r>
            <a:r>
              <a:rPr lang="ar-SA" b="1" dirty="0" smtClean="0"/>
              <a:t>                 </a:t>
            </a:r>
            <a:r>
              <a:rPr lang="ar-SA" b="1" dirty="0" err="1" smtClean="0"/>
              <a:t>مُفاعلتُن</a:t>
            </a:r>
            <a:r>
              <a:rPr lang="ar-SA" b="1" dirty="0" smtClean="0"/>
              <a:t> </a:t>
            </a:r>
            <a:r>
              <a:rPr lang="ar-SA" b="1" u="sng" dirty="0" err="1" smtClean="0"/>
              <a:t>مفاعلْتُنْ</a:t>
            </a:r>
            <a:endParaRPr lang="fr-FR" dirty="0" smtClean="0"/>
          </a:p>
          <a:p>
            <a:pPr lvl="0" algn="r" rtl="1"/>
            <a:r>
              <a:rPr lang="ar-SA" b="1" dirty="0" smtClean="0"/>
              <a:t>     </a:t>
            </a:r>
            <a:r>
              <a:rPr lang="ar-SA" sz="2300" b="1" dirty="0" err="1" smtClean="0">
                <a:solidFill>
                  <a:srgbClr val="00B050"/>
                </a:solidFill>
              </a:rPr>
              <a:t>العروضة</a:t>
            </a:r>
            <a:r>
              <a:rPr lang="ar-SA" sz="2300" b="1" dirty="0" smtClean="0">
                <a:solidFill>
                  <a:srgbClr val="00B050"/>
                </a:solidFill>
              </a:rPr>
              <a:t> </a:t>
            </a:r>
            <a:r>
              <a:rPr lang="ar-SA" sz="2300" b="1" dirty="0" err="1" smtClean="0">
                <a:solidFill>
                  <a:srgbClr val="00B050"/>
                </a:solidFill>
              </a:rPr>
              <a:t>مجزوءة</a:t>
            </a:r>
            <a:r>
              <a:rPr lang="ar-SA" sz="2300" b="1" dirty="0" smtClean="0">
                <a:solidFill>
                  <a:srgbClr val="00B050"/>
                </a:solidFill>
              </a:rPr>
              <a:t> صحيحة               الضرب معصوب(تسكين الخامس المتحرك)                             </a:t>
            </a:r>
            <a:endParaRPr lang="fr-FR" sz="2300" dirty="0" smtClean="0">
              <a:solidFill>
                <a:srgbClr val="00B050"/>
              </a:solidFill>
            </a:endParaRPr>
          </a:p>
          <a:p>
            <a:pPr rtl="1"/>
            <a:r>
              <a:rPr lang="ar-SA" dirty="0" smtClean="0"/>
              <a:t> </a:t>
            </a:r>
            <a:endParaRPr lang="fr-FR" dirty="0" smtClean="0"/>
          </a:p>
          <a:p>
            <a:pPr algn="r" rtl="1"/>
            <a:endParaRPr lang="fr-FR" u="sng" dirty="0">
              <a:solidFill>
                <a:srgbClr val="FF0000"/>
              </a:solidFill>
            </a:endParaRPr>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25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02920" y="530352"/>
            <a:ext cx="8183880" cy="5970482"/>
          </a:xfrm>
        </p:spPr>
        <p:txBody>
          <a:bodyPr>
            <a:normAutofit fontScale="55000" lnSpcReduction="20000"/>
          </a:bodyPr>
          <a:lstStyle/>
          <a:p>
            <a:pPr algn="r" rtl="1"/>
            <a:r>
              <a:rPr lang="ar-SA" b="1" u="sng" dirty="0" smtClean="0">
                <a:solidFill>
                  <a:srgbClr val="FF0000"/>
                </a:solidFill>
              </a:rPr>
              <a:t>المحاضرة السابعة( بحر الكامل)</a:t>
            </a:r>
          </a:p>
          <a:p>
            <a:pPr algn="r" rtl="1"/>
            <a:r>
              <a:rPr lang="ar-SA" dirty="0" smtClean="0"/>
              <a:t>يأتي على ستة أجزاء: </a:t>
            </a:r>
            <a:r>
              <a:rPr lang="ar-SA" dirty="0" err="1" smtClean="0"/>
              <a:t>متَفاعلن</a:t>
            </a:r>
            <a:r>
              <a:rPr lang="ar-SA" dirty="0" smtClean="0"/>
              <a:t> </a:t>
            </a:r>
            <a:r>
              <a:rPr lang="ar-SA" dirty="0" err="1" smtClean="0"/>
              <a:t>متَفاعلن</a:t>
            </a:r>
            <a:r>
              <a:rPr lang="ar-SA" dirty="0" smtClean="0"/>
              <a:t> </a:t>
            </a:r>
            <a:r>
              <a:rPr lang="ar-SA" dirty="0" err="1" smtClean="0"/>
              <a:t>متَفاعلن</a:t>
            </a:r>
            <a:r>
              <a:rPr lang="ar-SA" dirty="0" smtClean="0"/>
              <a:t>       </a:t>
            </a:r>
            <a:r>
              <a:rPr lang="ar-SA" dirty="0" err="1" smtClean="0"/>
              <a:t>متَفاعلن</a:t>
            </a:r>
            <a:r>
              <a:rPr lang="ar-SA" dirty="0" smtClean="0"/>
              <a:t> </a:t>
            </a:r>
            <a:r>
              <a:rPr lang="ar-SA" dirty="0" err="1" smtClean="0"/>
              <a:t>متَفاعلن</a:t>
            </a:r>
            <a:r>
              <a:rPr lang="ar-SA" dirty="0" smtClean="0"/>
              <a:t> </a:t>
            </a:r>
            <a:r>
              <a:rPr lang="ar-SA" dirty="0" err="1" smtClean="0"/>
              <a:t>متَفاعلن</a:t>
            </a:r>
            <a:r>
              <a:rPr lang="ar-SA" dirty="0" smtClean="0"/>
              <a:t>    </a:t>
            </a:r>
            <a:endParaRPr lang="fr-FR" dirty="0" smtClean="0"/>
          </a:p>
          <a:p>
            <a:pPr algn="r" rtl="1"/>
            <a:r>
              <a:rPr lang="ar-SA" b="1" u="sng" dirty="0" err="1" smtClean="0">
                <a:solidFill>
                  <a:srgbClr val="00B050"/>
                </a:solidFill>
              </a:rPr>
              <a:t>العروضة</a:t>
            </a:r>
            <a:r>
              <a:rPr lang="ar-SA" b="1" u="sng" dirty="0" smtClean="0">
                <a:solidFill>
                  <a:srgbClr val="00B050"/>
                </a:solidFill>
              </a:rPr>
              <a:t> صحيحة + الضرب صحيح:</a:t>
            </a:r>
            <a:endParaRPr lang="fr-FR" b="1" u="sng" dirty="0" smtClean="0">
              <a:solidFill>
                <a:srgbClr val="00B050"/>
              </a:solidFill>
            </a:endParaRPr>
          </a:p>
          <a:p>
            <a:pPr algn="r" rtl="1"/>
            <a:r>
              <a:rPr lang="ar-SA" dirty="0" smtClean="0"/>
              <a:t>وإذا صحوت فما أقصّر عن ندى      وكما علمتِ شمائلي وتكرّمي</a:t>
            </a:r>
            <a:endParaRPr lang="fr-FR" dirty="0" smtClean="0"/>
          </a:p>
          <a:p>
            <a:pPr algn="r" rtl="1"/>
            <a:r>
              <a:rPr lang="ar-SA" dirty="0" err="1" smtClean="0"/>
              <a:t>متفاعلن</a:t>
            </a:r>
            <a:r>
              <a:rPr lang="ar-SA" dirty="0" smtClean="0"/>
              <a:t> </a:t>
            </a:r>
            <a:r>
              <a:rPr lang="ar-SA" dirty="0" err="1" smtClean="0"/>
              <a:t>متفاعلن</a:t>
            </a:r>
            <a:r>
              <a:rPr lang="ar-SA" dirty="0" smtClean="0"/>
              <a:t> </a:t>
            </a:r>
            <a:r>
              <a:rPr lang="ar-SA" u="sng" dirty="0" err="1" smtClean="0"/>
              <a:t>متفاعلن</a:t>
            </a:r>
            <a:r>
              <a:rPr lang="ar-SA" dirty="0" smtClean="0"/>
              <a:t>             </a:t>
            </a:r>
            <a:r>
              <a:rPr lang="ar-SA" dirty="0" err="1" smtClean="0"/>
              <a:t>متفاعلن</a:t>
            </a:r>
            <a:r>
              <a:rPr lang="ar-SA" dirty="0" smtClean="0"/>
              <a:t> </a:t>
            </a:r>
            <a:r>
              <a:rPr lang="ar-SA" dirty="0" err="1" smtClean="0"/>
              <a:t>متفاعلن</a:t>
            </a:r>
            <a:r>
              <a:rPr lang="ar-SA" dirty="0" smtClean="0"/>
              <a:t> </a:t>
            </a:r>
            <a:r>
              <a:rPr lang="ar-SA" u="sng" dirty="0" err="1" smtClean="0"/>
              <a:t>متفاعلن</a:t>
            </a:r>
            <a:r>
              <a:rPr lang="ar-SA" u="sng" dirty="0" smtClean="0"/>
              <a:t>  </a:t>
            </a:r>
            <a:r>
              <a:rPr lang="ar-SA" dirty="0" smtClean="0"/>
              <a:t> </a:t>
            </a:r>
            <a:endParaRPr lang="fr-FR" dirty="0" smtClean="0"/>
          </a:p>
          <a:p>
            <a:pPr algn="r" rtl="1"/>
            <a:r>
              <a:rPr lang="ar-SA" dirty="0" smtClean="0">
                <a:solidFill>
                  <a:srgbClr val="FF0000"/>
                </a:solidFill>
              </a:rPr>
              <a:t>              </a:t>
            </a:r>
            <a:r>
              <a:rPr lang="ar-SA" dirty="0" err="1" smtClean="0">
                <a:solidFill>
                  <a:srgbClr val="FF0000"/>
                </a:solidFill>
              </a:rPr>
              <a:t>العروضة</a:t>
            </a:r>
            <a:r>
              <a:rPr lang="ar-SA" dirty="0" smtClean="0">
                <a:solidFill>
                  <a:srgbClr val="FF0000"/>
                </a:solidFill>
              </a:rPr>
              <a:t> صحيحة                   </a:t>
            </a:r>
            <a:r>
              <a:rPr lang="ar-SA" dirty="0" smtClean="0">
                <a:solidFill>
                  <a:srgbClr val="FF0000"/>
                </a:solidFill>
              </a:rPr>
              <a:t>الضرب </a:t>
            </a:r>
            <a:r>
              <a:rPr lang="ar-SA" dirty="0" smtClean="0">
                <a:solidFill>
                  <a:srgbClr val="FF0000"/>
                </a:solidFill>
              </a:rPr>
              <a:t>صحيح</a:t>
            </a:r>
            <a:endParaRPr lang="fr-FR" dirty="0" smtClean="0">
              <a:solidFill>
                <a:srgbClr val="FF0000"/>
              </a:solidFill>
            </a:endParaRPr>
          </a:p>
          <a:p>
            <a:pPr algn="r" rtl="1"/>
            <a:r>
              <a:rPr lang="ar-SA" b="1" u="sng" dirty="0" err="1" smtClean="0">
                <a:solidFill>
                  <a:srgbClr val="FF0000"/>
                </a:solidFill>
              </a:rPr>
              <a:t>العروضة</a:t>
            </a:r>
            <a:r>
              <a:rPr lang="ar-SA" b="1" u="sng" dirty="0" smtClean="0">
                <a:solidFill>
                  <a:srgbClr val="FF0000"/>
                </a:solidFill>
              </a:rPr>
              <a:t> صحيحة + الضرب مقطوع:</a:t>
            </a:r>
            <a:endParaRPr lang="fr-FR" b="1" u="sng" dirty="0" smtClean="0">
              <a:solidFill>
                <a:srgbClr val="FF0000"/>
              </a:solidFill>
            </a:endParaRPr>
          </a:p>
          <a:p>
            <a:pPr algn="r" rtl="1"/>
            <a:r>
              <a:rPr lang="ar-SA" dirty="0" smtClean="0"/>
              <a:t>وإذا دعونكَ عمّهنّ فإنه              نسبٌ يزيدكَ عندهنّ خبالا</a:t>
            </a:r>
            <a:endParaRPr lang="fr-FR" dirty="0" smtClean="0"/>
          </a:p>
          <a:p>
            <a:pPr algn="r" rtl="1"/>
            <a:r>
              <a:rPr lang="ar-SA" dirty="0" err="1" smtClean="0"/>
              <a:t>متفاعلن</a:t>
            </a:r>
            <a:r>
              <a:rPr lang="ar-SA" dirty="0" smtClean="0"/>
              <a:t> </a:t>
            </a:r>
            <a:r>
              <a:rPr lang="ar-SA" dirty="0" err="1" smtClean="0"/>
              <a:t>متفاعلن</a:t>
            </a:r>
            <a:r>
              <a:rPr lang="ar-SA" dirty="0" smtClean="0"/>
              <a:t> </a:t>
            </a:r>
            <a:r>
              <a:rPr lang="ar-SA" u="sng" dirty="0" err="1" smtClean="0"/>
              <a:t>متفاعلن</a:t>
            </a:r>
            <a:r>
              <a:rPr lang="ar-SA" u="sng" dirty="0" smtClean="0"/>
              <a:t> </a:t>
            </a:r>
            <a:r>
              <a:rPr lang="ar-SA" dirty="0" smtClean="0"/>
              <a:t>           </a:t>
            </a:r>
            <a:r>
              <a:rPr lang="ar-SA" dirty="0" err="1" smtClean="0"/>
              <a:t>متفاعلن</a:t>
            </a:r>
            <a:r>
              <a:rPr lang="ar-SA" dirty="0" smtClean="0"/>
              <a:t> </a:t>
            </a:r>
            <a:r>
              <a:rPr lang="ar-SA" dirty="0" err="1" smtClean="0"/>
              <a:t>متفاعلن</a:t>
            </a:r>
            <a:r>
              <a:rPr lang="ar-SA" dirty="0" smtClean="0"/>
              <a:t> </a:t>
            </a:r>
            <a:r>
              <a:rPr lang="ar-SA" u="sng" dirty="0" smtClean="0"/>
              <a:t>متفاعل</a:t>
            </a:r>
            <a:r>
              <a:rPr lang="ar-SA" dirty="0" smtClean="0"/>
              <a:t>  </a:t>
            </a:r>
            <a:endParaRPr lang="fr-FR" dirty="0" smtClean="0"/>
          </a:p>
          <a:p>
            <a:pPr algn="r" rtl="1"/>
            <a:r>
              <a:rPr lang="ar-SA" b="1" dirty="0" smtClean="0">
                <a:solidFill>
                  <a:srgbClr val="00B050"/>
                </a:solidFill>
              </a:rPr>
              <a:t>              </a:t>
            </a:r>
            <a:r>
              <a:rPr lang="ar-SA" b="1" dirty="0" err="1" smtClean="0">
                <a:solidFill>
                  <a:srgbClr val="00B050"/>
                </a:solidFill>
              </a:rPr>
              <a:t>العروضة</a:t>
            </a:r>
            <a:r>
              <a:rPr lang="ar-SA" b="1" dirty="0" smtClean="0">
                <a:solidFill>
                  <a:srgbClr val="00B050"/>
                </a:solidFill>
              </a:rPr>
              <a:t> صحيحة                الضرب مقطوع</a:t>
            </a:r>
            <a:endParaRPr lang="fr-FR" b="1" dirty="0" smtClean="0">
              <a:solidFill>
                <a:srgbClr val="00B050"/>
              </a:solidFill>
            </a:endParaRPr>
          </a:p>
          <a:p>
            <a:pPr algn="r" rtl="1"/>
            <a:r>
              <a:rPr lang="ar-SA" b="1" u="sng" dirty="0" err="1" smtClean="0">
                <a:solidFill>
                  <a:srgbClr val="FF0000"/>
                </a:solidFill>
              </a:rPr>
              <a:t>العروضة</a:t>
            </a:r>
            <a:r>
              <a:rPr lang="ar-SA" b="1" u="sng" dirty="0" smtClean="0">
                <a:solidFill>
                  <a:srgbClr val="FF0000"/>
                </a:solidFill>
              </a:rPr>
              <a:t> صحيحة + الضرب أحذ مضمر:</a:t>
            </a:r>
            <a:endParaRPr lang="fr-FR" b="1" u="sng" dirty="0" smtClean="0">
              <a:solidFill>
                <a:srgbClr val="FF0000"/>
              </a:solidFill>
            </a:endParaRPr>
          </a:p>
          <a:p>
            <a:pPr algn="r" rtl="1"/>
            <a:r>
              <a:rPr lang="ar-SA" dirty="0" smtClean="0"/>
              <a:t>لمنِ الدّيارُ </a:t>
            </a:r>
            <a:r>
              <a:rPr lang="ar-SA" dirty="0" err="1" smtClean="0"/>
              <a:t>برامتين</a:t>
            </a:r>
            <a:r>
              <a:rPr lang="ar-SA" dirty="0" smtClean="0"/>
              <a:t> فعاقلٍ       درستْ وغيّر </a:t>
            </a:r>
            <a:r>
              <a:rPr lang="ar-SA" dirty="0" err="1" smtClean="0"/>
              <a:t>آيها</a:t>
            </a:r>
            <a:r>
              <a:rPr lang="ar-SA" dirty="0" smtClean="0"/>
              <a:t> القطْرُ</a:t>
            </a:r>
            <a:endParaRPr lang="fr-FR" dirty="0" smtClean="0"/>
          </a:p>
          <a:p>
            <a:pPr algn="r" rtl="1"/>
            <a:r>
              <a:rPr lang="ar-SA" dirty="0" err="1" smtClean="0"/>
              <a:t>متفاعلن</a:t>
            </a:r>
            <a:r>
              <a:rPr lang="ar-SA" dirty="0" smtClean="0"/>
              <a:t> </a:t>
            </a:r>
            <a:r>
              <a:rPr lang="ar-SA" dirty="0" err="1" smtClean="0"/>
              <a:t>متفاعلن</a:t>
            </a:r>
            <a:r>
              <a:rPr lang="ar-SA" dirty="0" smtClean="0"/>
              <a:t> </a:t>
            </a:r>
            <a:r>
              <a:rPr lang="ar-SA" u="sng" dirty="0" err="1" smtClean="0"/>
              <a:t>متفاعلن</a:t>
            </a:r>
            <a:r>
              <a:rPr lang="ar-SA" dirty="0" smtClean="0"/>
              <a:t>           </a:t>
            </a:r>
            <a:r>
              <a:rPr lang="ar-SA" dirty="0" err="1" smtClean="0"/>
              <a:t>متفاعلن</a:t>
            </a:r>
            <a:r>
              <a:rPr lang="ar-SA" dirty="0" smtClean="0"/>
              <a:t> </a:t>
            </a:r>
            <a:r>
              <a:rPr lang="ar-SA" dirty="0" err="1" smtClean="0"/>
              <a:t>متفاعلن</a:t>
            </a:r>
            <a:r>
              <a:rPr lang="ar-SA" dirty="0" smtClean="0"/>
              <a:t> </a:t>
            </a:r>
            <a:r>
              <a:rPr lang="ar-SA" u="sng" dirty="0" err="1" smtClean="0"/>
              <a:t>متْفا</a:t>
            </a:r>
            <a:r>
              <a:rPr lang="ar-SA" u="sng" dirty="0" smtClean="0"/>
              <a:t> </a:t>
            </a:r>
            <a:r>
              <a:rPr lang="ar-SA" dirty="0" smtClean="0"/>
              <a:t> </a:t>
            </a:r>
            <a:endParaRPr lang="fr-FR" dirty="0" smtClean="0"/>
          </a:p>
          <a:p>
            <a:pPr algn="r" rtl="1"/>
            <a:r>
              <a:rPr lang="ar-SA" dirty="0" smtClean="0"/>
              <a:t>      </a:t>
            </a:r>
            <a:r>
              <a:rPr lang="ar-SA" b="1" dirty="0" err="1" smtClean="0">
                <a:solidFill>
                  <a:srgbClr val="00B050"/>
                </a:solidFill>
              </a:rPr>
              <a:t>العروضة</a:t>
            </a:r>
            <a:r>
              <a:rPr lang="ar-SA" b="1" dirty="0" smtClean="0">
                <a:solidFill>
                  <a:srgbClr val="00B050"/>
                </a:solidFill>
              </a:rPr>
              <a:t> صحيحة                         الضرب أحذ مضمر(الإضمار إسكان الثاني المتحرك </a:t>
            </a:r>
            <a:r>
              <a:rPr lang="ar-SA" b="1" dirty="0" err="1" smtClean="0">
                <a:solidFill>
                  <a:srgbClr val="00B050"/>
                </a:solidFill>
              </a:rPr>
              <a:t>والحذد</a:t>
            </a:r>
            <a:r>
              <a:rPr lang="ar-SA" b="1" dirty="0" smtClean="0">
                <a:solidFill>
                  <a:srgbClr val="00B050"/>
                </a:solidFill>
              </a:rPr>
              <a:t> هو حذف الوتد المجموع من آخر التفعيلة)</a:t>
            </a:r>
            <a:endParaRPr lang="fr-FR" b="1" dirty="0" smtClean="0">
              <a:solidFill>
                <a:srgbClr val="00B050"/>
              </a:solidFill>
            </a:endParaRPr>
          </a:p>
          <a:p>
            <a:pPr algn="r" rtl="1"/>
            <a:r>
              <a:rPr lang="ar-SA" b="1" u="sng" dirty="0" err="1" smtClean="0">
                <a:solidFill>
                  <a:srgbClr val="FF0000"/>
                </a:solidFill>
              </a:rPr>
              <a:t>العروضة</a:t>
            </a:r>
            <a:r>
              <a:rPr lang="ar-SA" b="1" u="sng" dirty="0" smtClean="0">
                <a:solidFill>
                  <a:srgbClr val="FF0000"/>
                </a:solidFill>
              </a:rPr>
              <a:t> حذاء + الضرب أحذ:</a:t>
            </a:r>
            <a:endParaRPr lang="fr-FR" b="1" u="sng" dirty="0" smtClean="0">
              <a:solidFill>
                <a:srgbClr val="FF0000"/>
              </a:solidFill>
            </a:endParaRPr>
          </a:p>
          <a:p>
            <a:pPr algn="r" rtl="1"/>
            <a:r>
              <a:rPr lang="ar-SA" dirty="0" smtClean="0"/>
              <a:t>دمنٌ عفتْ ومحا معارفها        هطلٌ أجشُّ وبارحٌ تربُ</a:t>
            </a:r>
            <a:endParaRPr lang="fr-FR" dirty="0" smtClean="0"/>
          </a:p>
          <a:p>
            <a:pPr algn="r" rtl="1"/>
            <a:r>
              <a:rPr lang="ar-SA" dirty="0" err="1" smtClean="0"/>
              <a:t>متفاعلن</a:t>
            </a:r>
            <a:r>
              <a:rPr lang="ar-SA" dirty="0" smtClean="0"/>
              <a:t> </a:t>
            </a:r>
            <a:r>
              <a:rPr lang="ar-SA" dirty="0" err="1" smtClean="0"/>
              <a:t>متفاعلن</a:t>
            </a:r>
            <a:r>
              <a:rPr lang="ar-SA" dirty="0" smtClean="0"/>
              <a:t> </a:t>
            </a:r>
            <a:r>
              <a:rPr lang="ar-SA" dirty="0" err="1" smtClean="0"/>
              <a:t>متَفا</a:t>
            </a:r>
            <a:r>
              <a:rPr lang="ar-SA" dirty="0" smtClean="0"/>
              <a:t>         </a:t>
            </a:r>
            <a:r>
              <a:rPr lang="ar-SA" dirty="0" err="1" smtClean="0"/>
              <a:t>متفاعلن</a:t>
            </a:r>
            <a:r>
              <a:rPr lang="ar-SA" dirty="0" smtClean="0"/>
              <a:t> </a:t>
            </a:r>
            <a:r>
              <a:rPr lang="ar-SA" dirty="0" err="1" smtClean="0"/>
              <a:t>متفاعلن</a:t>
            </a:r>
            <a:r>
              <a:rPr lang="ar-SA" dirty="0" smtClean="0"/>
              <a:t> </a:t>
            </a:r>
            <a:r>
              <a:rPr lang="ar-SA" dirty="0" err="1" smtClean="0"/>
              <a:t>متَفا</a:t>
            </a:r>
            <a:endParaRPr lang="fr-FR" dirty="0" smtClean="0"/>
          </a:p>
          <a:p>
            <a:pPr algn="r" rtl="1"/>
            <a:r>
              <a:rPr lang="ar-SA" b="1" dirty="0" smtClean="0">
                <a:solidFill>
                  <a:srgbClr val="00B050"/>
                </a:solidFill>
              </a:rPr>
              <a:t>              </a:t>
            </a:r>
            <a:r>
              <a:rPr lang="ar-SA" b="1" dirty="0" err="1" smtClean="0">
                <a:solidFill>
                  <a:srgbClr val="00B050"/>
                </a:solidFill>
              </a:rPr>
              <a:t>العروضة</a:t>
            </a:r>
            <a:r>
              <a:rPr lang="ar-SA" b="1" dirty="0" smtClean="0">
                <a:solidFill>
                  <a:srgbClr val="00B050"/>
                </a:solidFill>
              </a:rPr>
              <a:t> حذاء                   الضرب أحذ</a:t>
            </a:r>
            <a:endParaRPr lang="fr-FR" b="1" dirty="0" smtClean="0">
              <a:solidFill>
                <a:srgbClr val="00B050"/>
              </a:solidFill>
            </a:endParaRPr>
          </a:p>
          <a:p>
            <a:pPr algn="r" rtl="1"/>
            <a:r>
              <a:rPr lang="ar-SA" b="1" u="sng" dirty="0" err="1" smtClean="0">
                <a:solidFill>
                  <a:srgbClr val="FF0000"/>
                </a:solidFill>
              </a:rPr>
              <a:t>العروضة</a:t>
            </a:r>
            <a:r>
              <a:rPr lang="ar-SA" b="1" u="sng" dirty="0" smtClean="0">
                <a:solidFill>
                  <a:srgbClr val="FF0000"/>
                </a:solidFill>
              </a:rPr>
              <a:t> حذاء + الضرب أحذ مضمر:</a:t>
            </a:r>
            <a:endParaRPr lang="fr-FR" b="1" u="sng" dirty="0" smtClean="0">
              <a:solidFill>
                <a:srgbClr val="FF0000"/>
              </a:solidFill>
            </a:endParaRPr>
          </a:p>
          <a:p>
            <a:pPr algn="r" rtl="1"/>
            <a:r>
              <a:rPr lang="ar-SA" dirty="0" smtClean="0"/>
              <a:t>ولأنت أشجعُ من أسامة إذ      دُعيت نزالِ ولجَّ في الذّعرِ</a:t>
            </a:r>
            <a:endParaRPr lang="fr-FR" dirty="0" smtClean="0"/>
          </a:p>
          <a:p>
            <a:pPr algn="r" rtl="1"/>
            <a:r>
              <a:rPr lang="ar-SA" dirty="0" err="1" smtClean="0"/>
              <a:t>متفاعلن</a:t>
            </a:r>
            <a:r>
              <a:rPr lang="ar-SA" dirty="0" smtClean="0"/>
              <a:t> </a:t>
            </a:r>
            <a:r>
              <a:rPr lang="ar-SA" dirty="0" err="1" smtClean="0"/>
              <a:t>متفاعلن</a:t>
            </a:r>
            <a:r>
              <a:rPr lang="ar-SA" dirty="0" smtClean="0"/>
              <a:t> </a:t>
            </a:r>
            <a:r>
              <a:rPr lang="ar-SA" u="sng" dirty="0" err="1" smtClean="0"/>
              <a:t>متَفا</a:t>
            </a:r>
            <a:r>
              <a:rPr lang="ar-SA" dirty="0" smtClean="0"/>
              <a:t>             </a:t>
            </a:r>
            <a:r>
              <a:rPr lang="ar-SA" dirty="0" err="1" smtClean="0"/>
              <a:t>متفاعلن</a:t>
            </a:r>
            <a:r>
              <a:rPr lang="ar-SA" dirty="0" smtClean="0"/>
              <a:t> </a:t>
            </a:r>
            <a:r>
              <a:rPr lang="ar-SA" dirty="0" err="1" smtClean="0"/>
              <a:t>متفاعلن</a:t>
            </a:r>
            <a:r>
              <a:rPr lang="ar-SA" dirty="0" smtClean="0"/>
              <a:t> </a:t>
            </a:r>
            <a:r>
              <a:rPr lang="ar-SA" u="sng" dirty="0" err="1" smtClean="0"/>
              <a:t>متْفا</a:t>
            </a:r>
            <a:r>
              <a:rPr lang="ar-SA" u="sng" dirty="0" smtClean="0"/>
              <a:t> </a:t>
            </a:r>
            <a:r>
              <a:rPr lang="ar-SA" dirty="0" smtClean="0"/>
              <a:t>     </a:t>
            </a:r>
            <a:endParaRPr lang="fr-FR" dirty="0" smtClean="0"/>
          </a:p>
          <a:p>
            <a:pPr algn="r"/>
            <a:r>
              <a:rPr lang="ar-SA" b="1" dirty="0" smtClean="0">
                <a:solidFill>
                  <a:srgbClr val="00B050"/>
                </a:solidFill>
              </a:rPr>
              <a:t>                 </a:t>
            </a:r>
            <a:r>
              <a:rPr lang="ar-SA" b="1" dirty="0" err="1" smtClean="0">
                <a:solidFill>
                  <a:srgbClr val="00B050"/>
                </a:solidFill>
              </a:rPr>
              <a:t>العروضة</a:t>
            </a:r>
            <a:r>
              <a:rPr lang="ar-SA" b="1" dirty="0" smtClean="0">
                <a:solidFill>
                  <a:srgbClr val="00B050"/>
                </a:solidFill>
              </a:rPr>
              <a:t> حذاء                الضرب أحذ مضمر</a:t>
            </a:r>
            <a:endParaRPr lang="fr-FR" b="1" u="sng" dirty="0">
              <a:solidFill>
                <a:srgbClr val="00B050"/>
              </a:solidFill>
            </a:endParaRPr>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65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02920" y="530352"/>
            <a:ext cx="8183880" cy="5899044"/>
          </a:xfrm>
        </p:spPr>
        <p:txBody>
          <a:bodyPr>
            <a:normAutofit fontScale="77500" lnSpcReduction="20000"/>
          </a:bodyPr>
          <a:lstStyle/>
          <a:p>
            <a:pPr algn="r" rtl="1"/>
            <a:r>
              <a:rPr lang="ar-SA" b="1" u="sng" dirty="0" err="1" smtClean="0">
                <a:solidFill>
                  <a:srgbClr val="FF0000"/>
                </a:solidFill>
              </a:rPr>
              <a:t>العروضة</a:t>
            </a:r>
            <a:r>
              <a:rPr lang="ar-SA" b="1" u="sng" dirty="0" smtClean="0">
                <a:solidFill>
                  <a:srgbClr val="FF0000"/>
                </a:solidFill>
              </a:rPr>
              <a:t> </a:t>
            </a:r>
            <a:r>
              <a:rPr lang="ar-SA" b="1" u="sng" dirty="0" err="1" smtClean="0">
                <a:solidFill>
                  <a:srgbClr val="FF0000"/>
                </a:solidFill>
              </a:rPr>
              <a:t>مجزوءة</a:t>
            </a:r>
            <a:r>
              <a:rPr lang="ar-SA" b="1" u="sng" dirty="0" smtClean="0">
                <a:solidFill>
                  <a:srgbClr val="FF0000"/>
                </a:solidFill>
              </a:rPr>
              <a:t> صحيحة + الضرب </a:t>
            </a:r>
            <a:r>
              <a:rPr lang="ar-SA" b="1" u="sng" dirty="0" err="1" smtClean="0">
                <a:solidFill>
                  <a:srgbClr val="FF0000"/>
                </a:solidFill>
              </a:rPr>
              <a:t>مرفل</a:t>
            </a:r>
            <a:r>
              <a:rPr lang="ar-SA" b="1" u="sng" dirty="0" smtClean="0">
                <a:solidFill>
                  <a:srgbClr val="FF0000"/>
                </a:solidFill>
              </a:rPr>
              <a:t>:</a:t>
            </a:r>
            <a:endParaRPr lang="fr-FR" b="1" u="sng" dirty="0" smtClean="0">
              <a:solidFill>
                <a:srgbClr val="FF0000"/>
              </a:solidFill>
            </a:endParaRPr>
          </a:p>
          <a:p>
            <a:pPr algn="r" rtl="1"/>
            <a:r>
              <a:rPr lang="ar-SA" dirty="0" smtClean="0"/>
              <a:t>وإذا </a:t>
            </a:r>
            <a:r>
              <a:rPr lang="ar-SA" dirty="0" smtClean="0"/>
              <a:t>أسأتَ </a:t>
            </a:r>
            <a:r>
              <a:rPr lang="ar-SA" dirty="0" smtClean="0"/>
              <a:t>كما أسأْ         </a:t>
            </a:r>
            <a:r>
              <a:rPr lang="ar-SA" dirty="0" err="1" smtClean="0"/>
              <a:t>تُ</a:t>
            </a:r>
            <a:r>
              <a:rPr lang="ar-SA" dirty="0" smtClean="0"/>
              <a:t> </a:t>
            </a:r>
            <a:r>
              <a:rPr lang="ar-SA" dirty="0" smtClean="0"/>
              <a:t>فأينَ فضْلُكَ والمروءةْ</a:t>
            </a:r>
            <a:endParaRPr lang="fr-FR" dirty="0" smtClean="0"/>
          </a:p>
          <a:p>
            <a:pPr algn="r" rtl="1"/>
            <a:r>
              <a:rPr lang="ar-SA" dirty="0" err="1" smtClean="0"/>
              <a:t>متفاعلن</a:t>
            </a:r>
            <a:r>
              <a:rPr lang="ar-SA" dirty="0" smtClean="0"/>
              <a:t> </a:t>
            </a:r>
            <a:r>
              <a:rPr lang="ar-SA" u="sng" dirty="0" err="1" smtClean="0"/>
              <a:t>متفاعلن</a:t>
            </a:r>
            <a:r>
              <a:rPr lang="ar-SA" dirty="0" smtClean="0"/>
              <a:t>              </a:t>
            </a:r>
            <a:r>
              <a:rPr lang="ar-SA" dirty="0" err="1" smtClean="0"/>
              <a:t>متفاعلن</a:t>
            </a:r>
            <a:r>
              <a:rPr lang="ar-SA" dirty="0" smtClean="0"/>
              <a:t> </a:t>
            </a:r>
            <a:r>
              <a:rPr lang="ar-SA" u="sng" dirty="0" err="1" smtClean="0"/>
              <a:t>متفاعلاتن</a:t>
            </a:r>
            <a:endParaRPr lang="fr-FR" dirty="0" smtClean="0"/>
          </a:p>
          <a:p>
            <a:pPr algn="r" rtl="1"/>
            <a:r>
              <a:rPr lang="ar-SA" dirty="0" smtClean="0"/>
              <a:t>         </a:t>
            </a:r>
            <a:r>
              <a:rPr lang="ar-SA" sz="2300" b="1" dirty="0" err="1" smtClean="0">
                <a:solidFill>
                  <a:srgbClr val="00B050"/>
                </a:solidFill>
              </a:rPr>
              <a:t>العروضة</a:t>
            </a:r>
            <a:r>
              <a:rPr lang="ar-SA" sz="2300" b="1" dirty="0" smtClean="0">
                <a:solidFill>
                  <a:srgbClr val="00B050"/>
                </a:solidFill>
              </a:rPr>
              <a:t> </a:t>
            </a:r>
            <a:r>
              <a:rPr lang="ar-SA" sz="2300" b="1" dirty="0" err="1" smtClean="0">
                <a:solidFill>
                  <a:srgbClr val="00B050"/>
                </a:solidFill>
              </a:rPr>
              <a:t>مجزوءة</a:t>
            </a:r>
            <a:r>
              <a:rPr lang="ar-SA" sz="2300" b="1" dirty="0" smtClean="0">
                <a:solidFill>
                  <a:srgbClr val="00B050"/>
                </a:solidFill>
              </a:rPr>
              <a:t> صحيحة     الضرب </a:t>
            </a:r>
            <a:r>
              <a:rPr lang="ar-SA" sz="2300" b="1" dirty="0" err="1" smtClean="0">
                <a:solidFill>
                  <a:srgbClr val="00B050"/>
                </a:solidFill>
              </a:rPr>
              <a:t>مرفل</a:t>
            </a:r>
            <a:r>
              <a:rPr lang="ar-SA" sz="2300" b="1" dirty="0" smtClean="0">
                <a:solidFill>
                  <a:srgbClr val="00B050"/>
                </a:solidFill>
              </a:rPr>
              <a:t>( الترفيل زيادة سبب خفيف على ما آخره وتد مجموع)</a:t>
            </a:r>
            <a:endParaRPr lang="fr-FR" sz="2300" b="1" dirty="0" smtClean="0">
              <a:solidFill>
                <a:srgbClr val="00B050"/>
              </a:solidFill>
            </a:endParaRPr>
          </a:p>
          <a:p>
            <a:pPr algn="r" rtl="1"/>
            <a:r>
              <a:rPr lang="ar-SA" b="1" u="sng" dirty="0" err="1" smtClean="0">
                <a:solidFill>
                  <a:srgbClr val="FF0000"/>
                </a:solidFill>
              </a:rPr>
              <a:t>العروضة</a:t>
            </a:r>
            <a:r>
              <a:rPr lang="ar-SA" b="1" u="sng" dirty="0" smtClean="0">
                <a:solidFill>
                  <a:srgbClr val="FF0000"/>
                </a:solidFill>
              </a:rPr>
              <a:t> </a:t>
            </a:r>
            <a:r>
              <a:rPr lang="ar-SA" b="1" u="sng" dirty="0" err="1" smtClean="0">
                <a:solidFill>
                  <a:srgbClr val="FF0000"/>
                </a:solidFill>
              </a:rPr>
              <a:t>مجزوءة</a:t>
            </a:r>
            <a:r>
              <a:rPr lang="ar-SA" b="1" u="sng" dirty="0" smtClean="0">
                <a:solidFill>
                  <a:srgbClr val="FF0000"/>
                </a:solidFill>
              </a:rPr>
              <a:t> صحيحة + الضرب مذيل:</a:t>
            </a:r>
            <a:endParaRPr lang="fr-FR" b="1" u="sng" dirty="0" smtClean="0">
              <a:solidFill>
                <a:srgbClr val="FF0000"/>
              </a:solidFill>
            </a:endParaRPr>
          </a:p>
          <a:p>
            <a:pPr algn="r" rtl="1"/>
            <a:r>
              <a:rPr lang="ar-SA" dirty="0" smtClean="0"/>
              <a:t>جدثٌ يكونُ مُقامهُ        أبدا بمختلفِ الرياحْ</a:t>
            </a:r>
            <a:endParaRPr lang="fr-FR" dirty="0" smtClean="0"/>
          </a:p>
          <a:p>
            <a:pPr algn="r" rtl="1"/>
            <a:r>
              <a:rPr lang="ar-SA" dirty="0" err="1" smtClean="0"/>
              <a:t>متفاعلن</a:t>
            </a:r>
            <a:r>
              <a:rPr lang="ar-SA" dirty="0" smtClean="0"/>
              <a:t> </a:t>
            </a:r>
            <a:r>
              <a:rPr lang="ar-SA" u="sng" dirty="0" err="1" smtClean="0"/>
              <a:t>متفاعلن</a:t>
            </a:r>
            <a:r>
              <a:rPr lang="ar-SA" dirty="0" smtClean="0"/>
              <a:t>              </a:t>
            </a:r>
            <a:r>
              <a:rPr lang="ar-SA" dirty="0" err="1" smtClean="0"/>
              <a:t>متفاعلن</a:t>
            </a:r>
            <a:r>
              <a:rPr lang="ar-SA" dirty="0" smtClean="0"/>
              <a:t> </a:t>
            </a:r>
            <a:r>
              <a:rPr lang="ar-SA" u="sng" dirty="0" smtClean="0"/>
              <a:t>متفاعلان</a:t>
            </a:r>
            <a:endParaRPr lang="fr-FR" dirty="0" smtClean="0"/>
          </a:p>
          <a:p>
            <a:pPr algn="r" rtl="1"/>
            <a:r>
              <a:rPr lang="ar-SA" sz="2300" b="1" dirty="0" err="1" smtClean="0">
                <a:solidFill>
                  <a:srgbClr val="00B050"/>
                </a:solidFill>
              </a:rPr>
              <a:t>العروضة</a:t>
            </a:r>
            <a:r>
              <a:rPr lang="ar-SA" sz="2300" b="1" dirty="0" smtClean="0">
                <a:solidFill>
                  <a:srgbClr val="00B050"/>
                </a:solidFill>
              </a:rPr>
              <a:t> </a:t>
            </a:r>
            <a:r>
              <a:rPr lang="ar-SA" sz="2300" b="1" dirty="0" err="1" smtClean="0">
                <a:solidFill>
                  <a:srgbClr val="00B050"/>
                </a:solidFill>
              </a:rPr>
              <a:t>مجزوءة</a:t>
            </a:r>
            <a:r>
              <a:rPr lang="ar-SA" sz="2300" b="1" dirty="0" smtClean="0">
                <a:solidFill>
                  <a:srgbClr val="00B050"/>
                </a:solidFill>
              </a:rPr>
              <a:t> صحيحة           الضرب </a:t>
            </a:r>
            <a:r>
              <a:rPr lang="ar-SA" sz="2300" b="1" dirty="0" err="1" smtClean="0">
                <a:solidFill>
                  <a:srgbClr val="00B050"/>
                </a:solidFill>
              </a:rPr>
              <a:t>مذال</a:t>
            </a:r>
            <a:r>
              <a:rPr lang="ar-SA" sz="2300" b="1" dirty="0" smtClean="0">
                <a:solidFill>
                  <a:srgbClr val="00B050"/>
                </a:solidFill>
              </a:rPr>
              <a:t>( التذييل زيادة حرف ساكن على ما آخره وتد مجموع)</a:t>
            </a:r>
            <a:endParaRPr lang="fr-FR" sz="2300" b="1" dirty="0" smtClean="0">
              <a:solidFill>
                <a:srgbClr val="00B050"/>
              </a:solidFill>
            </a:endParaRPr>
          </a:p>
          <a:p>
            <a:pPr algn="r" rtl="1"/>
            <a:r>
              <a:rPr lang="ar-SA" b="1" u="sng" dirty="0" err="1" smtClean="0">
                <a:solidFill>
                  <a:srgbClr val="FF0000"/>
                </a:solidFill>
              </a:rPr>
              <a:t>العروضة</a:t>
            </a:r>
            <a:r>
              <a:rPr lang="ar-SA" b="1" u="sng" dirty="0" smtClean="0">
                <a:solidFill>
                  <a:srgbClr val="FF0000"/>
                </a:solidFill>
              </a:rPr>
              <a:t> </a:t>
            </a:r>
            <a:r>
              <a:rPr lang="ar-SA" b="1" u="sng" dirty="0" err="1" smtClean="0">
                <a:solidFill>
                  <a:srgbClr val="FF0000"/>
                </a:solidFill>
              </a:rPr>
              <a:t>مجزوءة</a:t>
            </a:r>
            <a:r>
              <a:rPr lang="ar-SA" b="1" u="sng" dirty="0" smtClean="0">
                <a:solidFill>
                  <a:srgbClr val="FF0000"/>
                </a:solidFill>
              </a:rPr>
              <a:t> صحيحة + الضرب </a:t>
            </a:r>
            <a:r>
              <a:rPr lang="ar-SA" b="1" u="sng" dirty="0" err="1" smtClean="0">
                <a:solidFill>
                  <a:srgbClr val="FF0000"/>
                </a:solidFill>
              </a:rPr>
              <a:t>مجزوء</a:t>
            </a:r>
            <a:r>
              <a:rPr lang="ar-SA" b="1" u="sng" dirty="0" smtClean="0">
                <a:solidFill>
                  <a:srgbClr val="FF0000"/>
                </a:solidFill>
              </a:rPr>
              <a:t> صحيح:</a:t>
            </a:r>
            <a:endParaRPr lang="fr-FR" b="1" u="sng" dirty="0" smtClean="0">
              <a:solidFill>
                <a:srgbClr val="FF0000"/>
              </a:solidFill>
            </a:endParaRPr>
          </a:p>
          <a:p>
            <a:pPr algn="r" rtl="1"/>
            <a:r>
              <a:rPr lang="ar-SA" dirty="0" smtClean="0"/>
              <a:t>وإذا افتقرتَ فلا تكن            </a:t>
            </a:r>
            <a:r>
              <a:rPr lang="ar-SA" dirty="0" err="1" smtClean="0"/>
              <a:t>متخشعا</a:t>
            </a:r>
            <a:r>
              <a:rPr lang="ar-SA" dirty="0" smtClean="0"/>
              <a:t> وتجمّلِ</a:t>
            </a:r>
            <a:endParaRPr lang="fr-FR" dirty="0" smtClean="0"/>
          </a:p>
          <a:p>
            <a:pPr algn="r" rtl="1"/>
            <a:r>
              <a:rPr lang="ar-SA" dirty="0" err="1" smtClean="0"/>
              <a:t>متفاعلن</a:t>
            </a:r>
            <a:r>
              <a:rPr lang="ar-SA" dirty="0" smtClean="0"/>
              <a:t>  </a:t>
            </a:r>
            <a:r>
              <a:rPr lang="ar-SA" u="sng" dirty="0" err="1" smtClean="0"/>
              <a:t>متفاعلن</a:t>
            </a:r>
            <a:r>
              <a:rPr lang="ar-SA" dirty="0" smtClean="0"/>
              <a:t>               </a:t>
            </a:r>
            <a:r>
              <a:rPr lang="ar-SA" dirty="0" err="1" smtClean="0"/>
              <a:t>متفاعلن</a:t>
            </a:r>
            <a:r>
              <a:rPr lang="ar-SA" dirty="0" smtClean="0"/>
              <a:t>    </a:t>
            </a:r>
            <a:r>
              <a:rPr lang="ar-SA" u="sng" dirty="0" err="1" smtClean="0"/>
              <a:t>متفاعلن</a:t>
            </a:r>
            <a:endParaRPr lang="fr-FR" dirty="0" smtClean="0"/>
          </a:p>
          <a:p>
            <a:pPr algn="r" rtl="1"/>
            <a:r>
              <a:rPr lang="ar-SA" b="1" dirty="0" err="1" smtClean="0">
                <a:solidFill>
                  <a:srgbClr val="00B050"/>
                </a:solidFill>
              </a:rPr>
              <a:t>العروضة</a:t>
            </a:r>
            <a:r>
              <a:rPr lang="ar-SA" b="1" dirty="0" smtClean="0">
                <a:solidFill>
                  <a:srgbClr val="00B050"/>
                </a:solidFill>
              </a:rPr>
              <a:t> </a:t>
            </a:r>
            <a:r>
              <a:rPr lang="ar-SA" b="1" dirty="0" err="1" smtClean="0">
                <a:solidFill>
                  <a:srgbClr val="00B050"/>
                </a:solidFill>
              </a:rPr>
              <a:t>مجزوءة</a:t>
            </a:r>
            <a:r>
              <a:rPr lang="ar-SA" b="1" dirty="0" smtClean="0">
                <a:solidFill>
                  <a:srgbClr val="00B050"/>
                </a:solidFill>
              </a:rPr>
              <a:t> صحيحة             الضرب </a:t>
            </a:r>
            <a:r>
              <a:rPr lang="ar-SA" b="1" dirty="0" err="1" smtClean="0">
                <a:solidFill>
                  <a:srgbClr val="00B050"/>
                </a:solidFill>
              </a:rPr>
              <a:t>مجزوء</a:t>
            </a:r>
            <a:r>
              <a:rPr lang="ar-SA" b="1" dirty="0" smtClean="0">
                <a:solidFill>
                  <a:srgbClr val="00B050"/>
                </a:solidFill>
              </a:rPr>
              <a:t> صحيح</a:t>
            </a:r>
            <a:endParaRPr lang="fr-FR" b="1" dirty="0" smtClean="0">
              <a:solidFill>
                <a:srgbClr val="00B050"/>
              </a:solidFill>
            </a:endParaRPr>
          </a:p>
          <a:p>
            <a:pPr algn="r" rtl="1"/>
            <a:r>
              <a:rPr lang="ar-SA" b="1" u="sng" dirty="0" err="1" smtClean="0">
                <a:solidFill>
                  <a:srgbClr val="FF0000"/>
                </a:solidFill>
              </a:rPr>
              <a:t>العروضة</a:t>
            </a:r>
            <a:r>
              <a:rPr lang="ar-SA" b="1" u="sng" dirty="0" smtClean="0">
                <a:solidFill>
                  <a:srgbClr val="FF0000"/>
                </a:solidFill>
              </a:rPr>
              <a:t> </a:t>
            </a:r>
            <a:r>
              <a:rPr lang="ar-SA" b="1" u="sng" dirty="0" err="1" smtClean="0">
                <a:solidFill>
                  <a:srgbClr val="FF0000"/>
                </a:solidFill>
              </a:rPr>
              <a:t>مجزوءة</a:t>
            </a:r>
            <a:r>
              <a:rPr lang="ar-SA" b="1" u="sng" dirty="0" smtClean="0">
                <a:solidFill>
                  <a:srgbClr val="FF0000"/>
                </a:solidFill>
              </a:rPr>
              <a:t> صحيحة + الضرب مقطوع:</a:t>
            </a:r>
            <a:endParaRPr lang="fr-FR" b="1" u="sng" dirty="0" smtClean="0">
              <a:solidFill>
                <a:srgbClr val="FF0000"/>
              </a:solidFill>
            </a:endParaRPr>
          </a:p>
          <a:p>
            <a:pPr algn="r" rtl="1"/>
            <a:r>
              <a:rPr lang="ar-SA" dirty="0" smtClean="0"/>
              <a:t>وإذا همُ ذكروا </a:t>
            </a:r>
            <a:r>
              <a:rPr lang="ar-SA" dirty="0" err="1" smtClean="0"/>
              <a:t>الإسا</a:t>
            </a:r>
            <a:r>
              <a:rPr lang="ar-SA" dirty="0" smtClean="0"/>
              <a:t>       </a:t>
            </a:r>
            <a:r>
              <a:rPr lang="ar-SA" dirty="0" err="1" smtClean="0"/>
              <a:t>ءةَ</a:t>
            </a:r>
            <a:r>
              <a:rPr lang="ar-SA" dirty="0" smtClean="0"/>
              <a:t> أكثروا الحسناتِ</a:t>
            </a:r>
            <a:endParaRPr lang="fr-FR" dirty="0" smtClean="0"/>
          </a:p>
          <a:p>
            <a:pPr algn="r" rtl="1"/>
            <a:r>
              <a:rPr lang="ar-SA" dirty="0" err="1" smtClean="0"/>
              <a:t>متفاعلن</a:t>
            </a:r>
            <a:r>
              <a:rPr lang="ar-SA" dirty="0" smtClean="0"/>
              <a:t>  </a:t>
            </a:r>
            <a:r>
              <a:rPr lang="ar-SA" u="sng" dirty="0" err="1" smtClean="0"/>
              <a:t>متفاعلن</a:t>
            </a:r>
            <a:r>
              <a:rPr lang="ar-SA" dirty="0" smtClean="0"/>
              <a:t>               </a:t>
            </a:r>
            <a:r>
              <a:rPr lang="ar-SA" dirty="0" err="1" smtClean="0"/>
              <a:t>متفاعلن</a:t>
            </a:r>
            <a:r>
              <a:rPr lang="ar-SA" dirty="0" smtClean="0"/>
              <a:t>    </a:t>
            </a:r>
            <a:r>
              <a:rPr lang="ar-SA" u="sng" dirty="0" smtClean="0"/>
              <a:t>متفاعلْ</a:t>
            </a:r>
            <a:endParaRPr lang="fr-FR" dirty="0" smtClean="0"/>
          </a:p>
          <a:p>
            <a:pPr algn="r" rtl="1"/>
            <a:r>
              <a:rPr lang="ar-SA" b="1" dirty="0" err="1" smtClean="0">
                <a:solidFill>
                  <a:srgbClr val="00B050"/>
                </a:solidFill>
              </a:rPr>
              <a:t>العروضة</a:t>
            </a:r>
            <a:r>
              <a:rPr lang="ar-SA" b="1" dirty="0" smtClean="0">
                <a:solidFill>
                  <a:srgbClr val="00B050"/>
                </a:solidFill>
              </a:rPr>
              <a:t> </a:t>
            </a:r>
            <a:r>
              <a:rPr lang="ar-SA" b="1" dirty="0" err="1" smtClean="0">
                <a:solidFill>
                  <a:srgbClr val="00B050"/>
                </a:solidFill>
              </a:rPr>
              <a:t>مجزوءة</a:t>
            </a:r>
            <a:r>
              <a:rPr lang="ar-SA" b="1" dirty="0" smtClean="0">
                <a:solidFill>
                  <a:srgbClr val="00B050"/>
                </a:solidFill>
              </a:rPr>
              <a:t> صحيحة        الضرب </a:t>
            </a:r>
            <a:r>
              <a:rPr lang="ar-SA" b="1" dirty="0" err="1" smtClean="0">
                <a:solidFill>
                  <a:srgbClr val="00B050"/>
                </a:solidFill>
              </a:rPr>
              <a:t>مجزوء</a:t>
            </a:r>
            <a:r>
              <a:rPr lang="ar-SA" b="1" dirty="0" smtClean="0">
                <a:solidFill>
                  <a:srgbClr val="00B050"/>
                </a:solidFill>
              </a:rPr>
              <a:t> مقطوع</a:t>
            </a:r>
            <a:endParaRPr lang="fr-FR" b="1" dirty="0" smtClean="0">
              <a:solidFill>
                <a:srgbClr val="00B050"/>
              </a:solidFill>
            </a:endParaRPr>
          </a:p>
          <a:p>
            <a:pPr rtl="1"/>
            <a:r>
              <a:rPr lang="ar-SA" dirty="0" smtClean="0"/>
              <a:t> </a:t>
            </a:r>
            <a:endParaRPr lang="fr-FR" dirty="0" smtClean="0"/>
          </a:p>
          <a:p>
            <a:pPr rtl="1"/>
            <a:endParaRPr lang="fr-FR" dirty="0"/>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857224" y="78579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3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02920" y="530352"/>
            <a:ext cx="8183880" cy="5970482"/>
          </a:xfrm>
        </p:spPr>
        <p:txBody>
          <a:bodyPr>
            <a:normAutofit fontScale="47500" lnSpcReduction="20000"/>
          </a:bodyPr>
          <a:lstStyle/>
          <a:p>
            <a:pPr algn="r" rtl="1"/>
            <a:r>
              <a:rPr lang="ar-SA" b="1" u="sng" dirty="0" smtClean="0"/>
              <a:t>3 </a:t>
            </a:r>
            <a:r>
              <a:rPr lang="ar-SA" b="1" u="sng" dirty="0" err="1" smtClean="0"/>
              <a:t>ـ</a:t>
            </a:r>
            <a:r>
              <a:rPr lang="ar-SA" b="1" u="sng" dirty="0" smtClean="0"/>
              <a:t> واضع علم العروض</a:t>
            </a:r>
            <a:r>
              <a:rPr lang="ar-SA" dirty="0" smtClean="0"/>
              <a:t>:</a:t>
            </a:r>
            <a:endParaRPr lang="fr-FR" dirty="0" smtClean="0"/>
          </a:p>
          <a:p>
            <a:pPr algn="r" rtl="1"/>
            <a:r>
              <a:rPr lang="ar-SA" dirty="0" smtClean="0"/>
              <a:t>   الخليل بن أحمد </a:t>
            </a:r>
            <a:r>
              <a:rPr lang="ar-SA" dirty="0" err="1" smtClean="0"/>
              <a:t>الفراهيدي</a:t>
            </a:r>
            <a:r>
              <a:rPr lang="ar-SA" dirty="0" smtClean="0"/>
              <a:t> ( </a:t>
            </a:r>
            <a:r>
              <a:rPr lang="ar-SA" dirty="0" err="1" smtClean="0"/>
              <a:t>ت</a:t>
            </a:r>
            <a:r>
              <a:rPr lang="ar-SA" dirty="0" smtClean="0"/>
              <a:t> 175 ھ )، سيّد الأدباء في علمه، فقد استقرى الشعر العربي فوجد أوزانه المستعملة أو بحوره خمسة عشر بحرا ثم جاء </a:t>
            </a:r>
            <a:r>
              <a:rPr lang="ar-SA" dirty="0" err="1" smtClean="0"/>
              <a:t>الأخفش</a:t>
            </a:r>
            <a:r>
              <a:rPr lang="ar-SA" dirty="0" smtClean="0"/>
              <a:t> الأوسط ( </a:t>
            </a:r>
            <a:r>
              <a:rPr lang="ar-SA" dirty="0" err="1" smtClean="0"/>
              <a:t>ت</a:t>
            </a:r>
            <a:r>
              <a:rPr lang="ar-SA" dirty="0" smtClean="0"/>
              <a:t> 210ھ ) فزاد عليها بحر المتدارك.</a:t>
            </a:r>
            <a:endParaRPr lang="fr-FR" dirty="0" smtClean="0"/>
          </a:p>
          <a:p>
            <a:pPr algn="r" rtl="1"/>
            <a:r>
              <a:rPr lang="ar-SA" b="1" u="sng" dirty="0" smtClean="0"/>
              <a:t>4 </a:t>
            </a:r>
            <a:r>
              <a:rPr lang="ar-SA" b="1" u="sng" dirty="0" err="1" smtClean="0"/>
              <a:t>ـ</a:t>
            </a:r>
            <a:r>
              <a:rPr lang="ar-SA" b="1" u="sng" dirty="0" smtClean="0"/>
              <a:t> نشأة علم العروض</a:t>
            </a:r>
            <a:r>
              <a:rPr lang="ar-SA" dirty="0" smtClean="0"/>
              <a:t>:</a:t>
            </a:r>
            <a:endParaRPr lang="fr-FR" dirty="0" smtClean="0"/>
          </a:p>
          <a:p>
            <a:pPr algn="r" rtl="1"/>
            <a:r>
              <a:rPr lang="ar-SA" dirty="0" smtClean="0"/>
              <a:t>   وردت أقوال شتّى في سبب وضع الخليل لعلمِ العروض :</a:t>
            </a:r>
            <a:endParaRPr lang="fr-FR" dirty="0" smtClean="0"/>
          </a:p>
          <a:p>
            <a:pPr algn="r" rtl="1"/>
            <a:r>
              <a:rPr lang="ar-SA" dirty="0" smtClean="0"/>
              <a:t>أ </a:t>
            </a:r>
            <a:r>
              <a:rPr lang="ar-SA" dirty="0" err="1" smtClean="0"/>
              <a:t>ـ</a:t>
            </a:r>
            <a:r>
              <a:rPr lang="ar-SA" dirty="0" smtClean="0"/>
              <a:t> قيل: إنّ الخليل بن أحمد شقَّ عليه ما حقّقهُ تلميذه سيبويه من شُهرةٍ عظيمةٍ، فخرجَ حاجًّا يدعُو الله ليُوفّقهُ لعلمٍ لم يَسبقه إليه أحدُ، ولا يُؤخذُ إلاّ عنهُ، ففتحَ الله عليه بهذا العلم، وقد أشارَ بعضهم إلى هذا بقوله: </a:t>
            </a:r>
            <a:endParaRPr lang="fr-FR" dirty="0" smtClean="0"/>
          </a:p>
          <a:p>
            <a:pPr algn="r" rtl="1"/>
            <a:r>
              <a:rPr lang="ar-SA" b="1" dirty="0" smtClean="0"/>
              <a:t>                  علمُ الخليلِ رحمةُ الله عليه       سَبَبُهُ ميلُ الــورَى لسـيبويهْ</a:t>
            </a:r>
            <a:endParaRPr lang="fr-FR" dirty="0" smtClean="0"/>
          </a:p>
          <a:p>
            <a:pPr algn="r" rtl="1"/>
            <a:r>
              <a:rPr lang="ar-SA" b="1" dirty="0" smtClean="0"/>
              <a:t>فخرجَ الإمامُ يسعَى للحرمْ     يسألُ ربَّ البيتِ منْ فيضِ الكرمْ</a:t>
            </a:r>
            <a:endParaRPr lang="fr-FR" dirty="0" smtClean="0"/>
          </a:p>
          <a:p>
            <a:pPr algn="r" rtl="1"/>
            <a:r>
              <a:rPr lang="ar-SA" b="1" dirty="0" smtClean="0"/>
              <a:t>                  فزادهُ علمَ العَروضِ فانتشرْ      بيــنَ الورَى فأقْبَلَتْ لهُ البَشَرْ</a:t>
            </a:r>
            <a:endParaRPr lang="fr-FR" dirty="0" smtClean="0"/>
          </a:p>
          <a:p>
            <a:pPr algn="r" rtl="1"/>
            <a:r>
              <a:rPr lang="ar-SA" dirty="0" smtClean="0"/>
              <a:t>وهذا تعليل غير سليم لأنّ الخليل سبقَ لهُ من ذُيوعِ الشّهرةِ ما كانَ </a:t>
            </a:r>
            <a:r>
              <a:rPr lang="ar-SA" dirty="0" err="1" smtClean="0"/>
              <a:t>به</a:t>
            </a:r>
            <a:r>
              <a:rPr lang="ar-SA" dirty="0" smtClean="0"/>
              <a:t> ذا مقامٍ مرموقٍ، وكان سيبويه من بعض تلاميذه.</a:t>
            </a:r>
            <a:endParaRPr lang="fr-FR" dirty="0" smtClean="0"/>
          </a:p>
          <a:p>
            <a:pPr algn="r" rtl="1"/>
            <a:r>
              <a:rPr lang="ar-SA" dirty="0" smtClean="0"/>
              <a:t>ب </a:t>
            </a:r>
            <a:r>
              <a:rPr lang="ar-SA" dirty="0" err="1" smtClean="0"/>
              <a:t>ـ</a:t>
            </a:r>
            <a:r>
              <a:rPr lang="ar-SA" dirty="0" smtClean="0"/>
              <a:t> وقيل : إنّ الخليل مرَّ بسوقِ </a:t>
            </a:r>
            <a:r>
              <a:rPr lang="ar-SA" dirty="0" err="1" smtClean="0"/>
              <a:t>الصّفارين</a:t>
            </a:r>
            <a:r>
              <a:rPr lang="ar-SA" dirty="0" smtClean="0"/>
              <a:t> فسمعَ دقدقةَ مطارقهم على </a:t>
            </a:r>
            <a:r>
              <a:rPr lang="ar-SA" dirty="0" err="1" smtClean="0"/>
              <a:t>الطّسوت</a:t>
            </a:r>
            <a:r>
              <a:rPr lang="ar-SA" dirty="0" smtClean="0"/>
              <a:t> فأدّاه ذلك إلى تقطيع أبيات الشعر، وهذا تعليل غير سليم ذلك أنّ الخليل كان ذا دراية بالنغم والإيقاع حتى إنه ألّف فيه كتابي ( النغم والإيقاع ) </a:t>
            </a:r>
            <a:endParaRPr lang="fr-FR" dirty="0" smtClean="0"/>
          </a:p>
          <a:p>
            <a:pPr algn="r" rtl="1"/>
            <a:r>
              <a:rPr lang="ar-SA" dirty="0" smtClean="0"/>
              <a:t>ج </a:t>
            </a:r>
            <a:r>
              <a:rPr lang="ar-SA" dirty="0" err="1" smtClean="0"/>
              <a:t>ـ</a:t>
            </a:r>
            <a:r>
              <a:rPr lang="ar-SA" dirty="0" smtClean="0"/>
              <a:t> وقيل: إنّ الدّافعَ لتأليفهِ علمَ العَروض إشفَاقهُ من اتّجاه بَعضِ شُعراءِ عَصرهِ إلى نظمِ الشّعرِ على أوزان لم تعرفها العَرب.</a:t>
            </a:r>
            <a:endParaRPr lang="fr-FR" dirty="0" smtClean="0"/>
          </a:p>
          <a:p>
            <a:pPr algn="r" rtl="1"/>
            <a:r>
              <a:rPr lang="ar-SA" dirty="0" smtClean="0"/>
              <a:t>د </a:t>
            </a:r>
            <a:r>
              <a:rPr lang="ar-SA" dirty="0" err="1" smtClean="0"/>
              <a:t>ـ</a:t>
            </a:r>
            <a:r>
              <a:rPr lang="ar-SA" dirty="0" smtClean="0"/>
              <a:t> وقيل: إنّ الخليل وجدَ نفسهُ وهو بمكّة يعيشُ في بيئةٍ يَشيعُ فيها الغناء فدفعهُ ذلك إلى التفكير </a:t>
            </a:r>
            <a:endParaRPr lang="fr-FR" dirty="0" smtClean="0"/>
          </a:p>
          <a:p>
            <a:pPr algn="r" rtl="1"/>
            <a:r>
              <a:rPr lang="ar-SA" dirty="0" smtClean="0"/>
              <a:t>في الوزن الشعري وما يُمكن أن يخضعَ لهُ منْ قواعدَ وأصول، وقد سُئلَ الخليل عن علم العروض، فقال: مررتُ بالمدينة حاجًّا، فبينما أنا في بعضِ مَسالكها إذ نظرتُ إلى شيخٍ على بابِ دارٍ وهو يُعلّمُ غُلامًا </a:t>
            </a:r>
            <a:endParaRPr lang="fr-FR" dirty="0" smtClean="0"/>
          </a:p>
          <a:p>
            <a:pPr algn="r" rtl="1"/>
            <a:r>
              <a:rPr lang="ar-SA" dirty="0" smtClean="0"/>
              <a:t>ويقول له: </a:t>
            </a:r>
            <a:endParaRPr lang="fr-FR" dirty="0" smtClean="0"/>
          </a:p>
          <a:p>
            <a:pPr algn="r" rtl="1"/>
            <a:r>
              <a:rPr lang="ar-SA" dirty="0" smtClean="0"/>
              <a:t>نعم لا نعم لاْ لاْ نعم لا نعم </a:t>
            </a:r>
            <a:r>
              <a:rPr lang="ar-SA" dirty="0" err="1" smtClean="0"/>
              <a:t>لَلاْ</a:t>
            </a:r>
            <a:r>
              <a:rPr lang="ar-SA" dirty="0" smtClean="0"/>
              <a:t>      نعم لا نعم لا لا نعم لا نعم </a:t>
            </a:r>
            <a:r>
              <a:rPr lang="ar-SA" dirty="0" err="1" smtClean="0"/>
              <a:t>لَلاْ</a:t>
            </a:r>
            <a:endParaRPr lang="fr-FR" dirty="0" smtClean="0"/>
          </a:p>
          <a:p>
            <a:pPr algn="r" rtl="1"/>
            <a:r>
              <a:rPr lang="ar-SA" dirty="0" smtClean="0"/>
              <a:t>فدنوتُ منهُ وسلّمتُ عليه وقلت له: أيها الشيخ ما الذي تقوله لهذا الصبيّ ؟ فقال : علمٌ يتوارثه هؤلاء عن سلفهم وهو عندهم يسمّى التّنعيم لقولهم فيه: نعم، قال الخليل : فقضيتُ الحجَّ، ثمّ رجعتُ فأحكمتهُ.</a:t>
            </a:r>
            <a:endParaRPr lang="fr-FR" dirty="0" smtClean="0"/>
          </a:p>
          <a:p>
            <a:pPr algn="r" rtl="1"/>
            <a:r>
              <a:rPr lang="ar-SA" dirty="0" smtClean="0"/>
              <a:t>   وأيًا ما كان الباعثُ لوضعِ هذا العلمِ فإنه من الثّابت أنّ الخليل هو واضعُ علم العَروض، وأنّه عكفَ أيّامًا وليالي يستعرضُ فيها ما رُوي من أشعارٍ ذات أنغامٍ موسيقيةٍ متعدّدةٍ، حاصرًا هذه الأنغام في خمسِ دوائرَ ثم خرجَ على الناس بخمسةَ عشْرَ بحرا بقواعد مضبوطةٍ، وأصول محكمة سمّاها علم العروض. </a:t>
            </a:r>
            <a:endParaRPr lang="fr-FR" dirty="0" smtClean="0"/>
          </a:p>
          <a:p>
            <a:pPr algn="r" rtl="1"/>
            <a:endParaRPr lang="fr-FR" dirty="0"/>
          </a:p>
        </p:txBody>
      </p:sp>
      <p:pic>
        <p:nvPicPr>
          <p:cNvPr id="5" name="Son enregistré">
            <a:hlinkClick r:id="" action="ppaction://media"/>
          </p:cNvPr>
          <p:cNvPicPr>
            <a:picLocks noRot="1" noChangeAspect="1"/>
          </p:cNvPicPr>
          <p:nvPr>
            <a:wavAudioFile r:embed="rId1" name="Son enregistré"/>
          </p:nvPr>
        </p:nvPicPr>
        <p:blipFill>
          <a:blip r:embed="rId3"/>
          <a:stretch>
            <a:fillRect/>
          </a:stretch>
        </p:blipFill>
        <p:spPr>
          <a:xfrm>
            <a:off x="785786" y="71435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38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02920" y="530352"/>
            <a:ext cx="8183880" cy="5684730"/>
          </a:xfrm>
        </p:spPr>
        <p:txBody>
          <a:bodyPr>
            <a:normAutofit fontScale="40000" lnSpcReduction="20000"/>
          </a:bodyPr>
          <a:lstStyle/>
          <a:p>
            <a:pPr algn="r" rtl="1"/>
            <a:r>
              <a:rPr lang="ar-SA" b="1" u="sng" dirty="0" smtClean="0"/>
              <a:t>5 </a:t>
            </a:r>
            <a:r>
              <a:rPr lang="ar-SA" b="1" u="sng" dirty="0" err="1" smtClean="0"/>
              <a:t>ـ</a:t>
            </a:r>
            <a:r>
              <a:rPr lang="ar-SA" b="1" u="sng" dirty="0" smtClean="0"/>
              <a:t> العروض علم عربي</a:t>
            </a:r>
            <a:endParaRPr lang="fr-FR" dirty="0" smtClean="0"/>
          </a:p>
          <a:p>
            <a:pPr algn="r" rtl="1"/>
            <a:r>
              <a:rPr lang="ar-SA" dirty="0" smtClean="0"/>
              <a:t>   يذهب بعضهم إلى أنّ الهنود وضعُوا للشعر بحورا وأوزانا درسها البيروني في كتابه (ما للهند من مقولة ) مما يحتمل أن يكون الخليل قد تابعهم في السّيرِ على طريقتهم حتى استطاع الكشفَ عن أوزانِ الشّعرِ فابتكرَ موازين للشّعر العربي على طريقتهم ....</a:t>
            </a:r>
            <a:endParaRPr lang="fr-FR" dirty="0" smtClean="0"/>
          </a:p>
          <a:p>
            <a:pPr algn="r" rtl="1"/>
            <a:r>
              <a:rPr lang="ar-SA" dirty="0" smtClean="0"/>
              <a:t>وهذا وهم  فإنّ العروض العربي نشأةً </a:t>
            </a:r>
            <a:r>
              <a:rPr lang="ar-SA" dirty="0" err="1" smtClean="0"/>
              <a:t>وتدوينًالم</a:t>
            </a:r>
            <a:r>
              <a:rPr lang="ar-SA" dirty="0" smtClean="0"/>
              <a:t> يتأثّر بأيِّ مؤثّر أجنبيٍّ هنديٍّ أو يونانيٍّ، فهو إنّما نشأ وفقَ ذوقِ العربيِّ ووجدانهِ، فلا يعقل أن يقاس فيما بعد عند تدوينه بمقاييس أجنبية أو منقولة عن غير العرب </a:t>
            </a:r>
            <a:endParaRPr lang="fr-FR" dirty="0" smtClean="0"/>
          </a:p>
          <a:p>
            <a:pPr algn="r" rtl="1"/>
            <a:r>
              <a:rPr lang="ar-SA" dirty="0" smtClean="0"/>
              <a:t>   يقول </a:t>
            </a:r>
            <a:r>
              <a:rPr lang="ar-SA" dirty="0" err="1" smtClean="0"/>
              <a:t>بروكلمان</a:t>
            </a:r>
            <a:r>
              <a:rPr lang="ar-SA" dirty="0" smtClean="0"/>
              <a:t>: " إن العروض العربي لم ينشأ على أساس شعر اليونان فإن الرجز الذي هو أبسط أوزان الشعر العربي لا يشبه العروض اليوناني الثلاثي التفعيلات إلا شبها ظاهرا "</a:t>
            </a:r>
            <a:endParaRPr lang="fr-FR" dirty="0" smtClean="0"/>
          </a:p>
          <a:p>
            <a:pPr algn="r" rtl="1"/>
            <a:r>
              <a:rPr lang="ar-SA" dirty="0" smtClean="0"/>
              <a:t>   وعلى الإجمال فإنّ الخليل بن أحمد </a:t>
            </a:r>
            <a:r>
              <a:rPr lang="ar-SA" dirty="0" err="1" smtClean="0"/>
              <a:t>الفراهيدي</a:t>
            </a:r>
            <a:r>
              <a:rPr lang="ar-SA" dirty="0" smtClean="0"/>
              <a:t> لم يكن يعرف غير العربية، وليس في العروض العربيّ شيء غير طبيعي فكلّ قواعده وأصوله تتماشى مع المنطق والعقل ولا تخرج عن نطاق الفطرة.</a:t>
            </a:r>
            <a:endParaRPr lang="fr-FR" dirty="0" smtClean="0"/>
          </a:p>
          <a:p>
            <a:pPr algn="r" rtl="1"/>
            <a:r>
              <a:rPr lang="ar-SA" dirty="0" smtClean="0"/>
              <a:t>   حقّا، فقد قال بعض الكتاب عن الخليل إنه كان يعرف اليونانية عن طريق إسحاق بن حنين بن إسحاق إلاّ أنّ هذا وهم محض فإن ولادة حنين كانت بعد وفاة الخليل بن أحمد بأكثر من ثلاثة عقود.</a:t>
            </a:r>
            <a:endParaRPr lang="fr-FR" dirty="0" smtClean="0"/>
          </a:p>
          <a:p>
            <a:pPr algn="r" rtl="1"/>
            <a:r>
              <a:rPr lang="ar-SA" b="1" u="sng" dirty="0" smtClean="0"/>
              <a:t>6 </a:t>
            </a:r>
            <a:r>
              <a:rPr lang="ar-SA" b="1" u="sng" dirty="0" err="1" smtClean="0"/>
              <a:t>ـ</a:t>
            </a:r>
            <a:r>
              <a:rPr lang="ar-SA" b="1" u="sng" dirty="0" smtClean="0"/>
              <a:t> سبب التسمية بعلم العروض</a:t>
            </a:r>
            <a:endParaRPr lang="fr-FR" dirty="0" smtClean="0"/>
          </a:p>
          <a:p>
            <a:pPr algn="r" rtl="1"/>
            <a:r>
              <a:rPr lang="ar-SA" dirty="0" smtClean="0"/>
              <a:t>   اختلف علماء العربية في سبب تسمية العروض على ستة أقوال :</a:t>
            </a:r>
            <a:endParaRPr lang="fr-FR" dirty="0" smtClean="0"/>
          </a:p>
          <a:p>
            <a:pPr algn="r" rtl="1"/>
            <a:r>
              <a:rPr lang="ar-SA" dirty="0" smtClean="0"/>
              <a:t>ـ فمن قائل: هي مشتقة من العَرض ، لأنّ الشعر يُعرض ويُقاس على ميزانه وإلى هذا الرأي ذهب الإمام الجوهري، ويعزز هذا القول ما جاء في اللغة العربية من قولهم: "هذه المسألة عروض هذه " أي نظيرها</a:t>
            </a:r>
            <a:endParaRPr lang="fr-FR" dirty="0" smtClean="0"/>
          </a:p>
          <a:p>
            <a:pPr algn="r" rtl="1"/>
            <a:r>
              <a:rPr lang="ar-SA" dirty="0" smtClean="0"/>
              <a:t>ـ ومن قائل: إنّ الخليل أراد </a:t>
            </a:r>
            <a:r>
              <a:rPr lang="ar-SA" dirty="0" err="1" smtClean="0"/>
              <a:t>بها</a:t>
            </a:r>
            <a:r>
              <a:rPr lang="ar-SA" dirty="0" smtClean="0"/>
              <a:t> مكة التي من أسمائها العروض تبركا لأنه وضع هذا العلم فيها.</a:t>
            </a:r>
            <a:endParaRPr lang="fr-FR" dirty="0" smtClean="0"/>
          </a:p>
          <a:p>
            <a:pPr algn="r" rtl="1"/>
            <a:r>
              <a:rPr lang="ar-SA" dirty="0" smtClean="0"/>
              <a:t>ـ ومن قائل: إنّ المراد بالعروض الناقة الصعبة، وقد سُمّي هذا العلم باسمها لصعوبته.</a:t>
            </a:r>
            <a:endParaRPr lang="fr-FR" dirty="0" smtClean="0"/>
          </a:p>
          <a:p>
            <a:pPr algn="r" rtl="1"/>
            <a:r>
              <a:rPr lang="ar-SA" dirty="0" smtClean="0"/>
              <a:t>ـ ومن قائل: إنّ من معاني العروض الطريق في الجبل، والبحور طرق إلى النظم.</a:t>
            </a:r>
            <a:endParaRPr lang="fr-FR" dirty="0" smtClean="0"/>
          </a:p>
          <a:p>
            <a:pPr algn="r" rtl="1"/>
            <a:r>
              <a:rPr lang="ar-SA" dirty="0" smtClean="0"/>
              <a:t>ـ ومن قائل: إنها مستعارة من العروض بمعنى الناحية لأنّ الشعر ناحية من نواحي علوم العربية </a:t>
            </a:r>
            <a:endParaRPr lang="fr-FR" dirty="0" smtClean="0"/>
          </a:p>
          <a:p>
            <a:pPr algn="r" rtl="1"/>
            <a:r>
              <a:rPr lang="ar-SA" dirty="0" smtClean="0"/>
              <a:t>وآدابها.</a:t>
            </a:r>
            <a:endParaRPr lang="fr-FR" dirty="0" smtClean="0"/>
          </a:p>
          <a:p>
            <a:pPr algn="r" rtl="1"/>
            <a:r>
              <a:rPr lang="ar-SA" dirty="0" smtClean="0"/>
              <a:t>ـ ومن قائل: إنّ التسمية جاءت توسّعا من الجزء الأخير من صدر البيت الذي يسمى عروضا.</a:t>
            </a:r>
            <a:endParaRPr lang="fr-FR" dirty="0" smtClean="0"/>
          </a:p>
          <a:p>
            <a:pPr algn="r" rtl="1"/>
            <a:r>
              <a:rPr lang="ar-SA" b="1" u="sng" dirty="0" smtClean="0"/>
              <a:t>7 </a:t>
            </a:r>
            <a:r>
              <a:rPr lang="ar-SA" b="1" u="sng" dirty="0" err="1" smtClean="0"/>
              <a:t>ـ</a:t>
            </a:r>
            <a:r>
              <a:rPr lang="ar-SA" b="1" u="sng" dirty="0" smtClean="0"/>
              <a:t> أهمية علم العروض وفوائده</a:t>
            </a:r>
            <a:endParaRPr lang="fr-FR" dirty="0" smtClean="0"/>
          </a:p>
          <a:p>
            <a:pPr algn="r" rtl="1"/>
            <a:r>
              <a:rPr lang="ar-SA" dirty="0" smtClean="0"/>
              <a:t>   علم العروض من الأهمية بمكان لكلّ متأدّب بأدب العربية، ومن فوائده نذكر:</a:t>
            </a:r>
            <a:endParaRPr lang="fr-FR" dirty="0" smtClean="0"/>
          </a:p>
          <a:p>
            <a:pPr algn="r" rtl="1"/>
            <a:r>
              <a:rPr lang="ar-SA" dirty="0" smtClean="0"/>
              <a:t>ـ معرفة صحيح الشعر من </a:t>
            </a:r>
            <a:r>
              <a:rPr lang="ar-SA" dirty="0" err="1" smtClean="0"/>
              <a:t>فاسده</a:t>
            </a:r>
            <a:r>
              <a:rPr lang="ar-SA" dirty="0" smtClean="0"/>
              <a:t>.</a:t>
            </a:r>
            <a:endParaRPr lang="fr-FR" dirty="0" smtClean="0"/>
          </a:p>
          <a:p>
            <a:pPr algn="r" rtl="1"/>
            <a:r>
              <a:rPr lang="ar-SA" dirty="0" smtClean="0"/>
              <a:t>ـ أمنُ المولد من اختلاط بحور الشعر بعضها ببعض، وتمييز الشعر من غيره كالسجع.</a:t>
            </a:r>
            <a:endParaRPr lang="fr-FR" dirty="0" smtClean="0"/>
          </a:p>
          <a:p>
            <a:pPr algn="r" rtl="1"/>
            <a:r>
              <a:rPr lang="ar-SA" dirty="0" smtClean="0"/>
              <a:t>ـ التأكد من أنّ القرآن الكريم، والحديث الشريف ليسا شعرا، لأنّ الشعر كلام موزون قصدًا.</a:t>
            </a:r>
            <a:endParaRPr lang="fr-FR" dirty="0" smtClean="0"/>
          </a:p>
          <a:p>
            <a:pPr algn="r" rtl="1"/>
            <a:r>
              <a:rPr lang="ar-SA" dirty="0" smtClean="0"/>
              <a:t>ـ المحافظة على الشعر العربي من الكسر ومن دخول ما لا يجوز فيه من التغييرات.</a:t>
            </a:r>
            <a:endParaRPr lang="fr-FR" dirty="0" smtClean="0"/>
          </a:p>
          <a:p>
            <a:pPr algn="r" rtl="1"/>
            <a:r>
              <a:rPr lang="ar-SA" dirty="0" smtClean="0"/>
              <a:t>ـ تيسير نظم الشعر.</a:t>
            </a:r>
            <a:endParaRPr lang="fr-FR" dirty="0" smtClean="0"/>
          </a:p>
          <a:p>
            <a:pPr algn="r" rtl="1"/>
            <a:r>
              <a:rPr lang="ar-SA" dirty="0" smtClean="0"/>
              <a:t>ـ معرفة مذاهب العرب في صناعة الشعر وتحديد أوزانه المختلفة ومعرفة أخطائه وعثراته وعلله إذا وقعت فيه.</a:t>
            </a:r>
            <a:endParaRPr lang="fr-FR" dirty="0" smtClean="0"/>
          </a:p>
          <a:p>
            <a:endParaRPr lang="fr-FR" dirty="0"/>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89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02920" y="530352"/>
            <a:ext cx="8183880" cy="6041920"/>
          </a:xfrm>
        </p:spPr>
        <p:txBody>
          <a:bodyPr>
            <a:normAutofit fontScale="92500" lnSpcReduction="20000"/>
          </a:bodyPr>
          <a:lstStyle/>
          <a:p>
            <a:pPr algn="r" rtl="1"/>
            <a:r>
              <a:rPr lang="ar-SA" b="1" u="sng" dirty="0" smtClean="0"/>
              <a:t>8 </a:t>
            </a:r>
            <a:r>
              <a:rPr lang="ar-SA" b="1" u="sng" dirty="0" err="1" smtClean="0"/>
              <a:t>ـ</a:t>
            </a:r>
            <a:r>
              <a:rPr lang="ar-SA" b="1" u="sng" dirty="0" smtClean="0"/>
              <a:t> معنى الشعر:</a:t>
            </a:r>
            <a:endParaRPr lang="fr-FR" dirty="0" smtClean="0"/>
          </a:p>
          <a:p>
            <a:pPr algn="r" rtl="1"/>
            <a:r>
              <a:rPr lang="ar-SA" dirty="0" smtClean="0"/>
              <a:t>   يرى علماء النقد والبلاغة الشعر أنه فن جميل عماده الخيال والعاطفة، والتصوير والموسيقى والوزن، </a:t>
            </a:r>
            <a:endParaRPr lang="fr-FR" dirty="0" smtClean="0"/>
          </a:p>
          <a:p>
            <a:pPr algn="r" rtl="1"/>
            <a:r>
              <a:rPr lang="ar-SA" dirty="0" smtClean="0"/>
              <a:t>وبعبارة أخرى هو التعبير الجميل عن الشعور الصادق.</a:t>
            </a:r>
            <a:endParaRPr lang="fr-FR" dirty="0" smtClean="0"/>
          </a:p>
          <a:p>
            <a:pPr algn="r" rtl="1"/>
            <a:r>
              <a:rPr lang="ar-SA" dirty="0" smtClean="0"/>
              <a:t>   ويراه علماء العروض وفي مقدّمتهم الخليل بن أحمد </a:t>
            </a:r>
            <a:r>
              <a:rPr lang="ar-SA" dirty="0" err="1" smtClean="0"/>
              <a:t>الفراهيدي</a:t>
            </a:r>
            <a:r>
              <a:rPr lang="ar-SA" dirty="0" smtClean="0"/>
              <a:t> بأنه كلام مرتبط بمعنى موزون قصدا بوزن عربيّ.</a:t>
            </a:r>
            <a:endParaRPr lang="fr-FR" dirty="0" smtClean="0"/>
          </a:p>
          <a:p>
            <a:pPr algn="r" rtl="1"/>
            <a:r>
              <a:rPr lang="ar-SA" dirty="0" smtClean="0"/>
              <a:t>أ </a:t>
            </a:r>
            <a:r>
              <a:rPr lang="ar-SA" dirty="0" err="1" smtClean="0"/>
              <a:t>ـ</a:t>
            </a:r>
            <a:r>
              <a:rPr lang="ar-SA" dirty="0" smtClean="0"/>
              <a:t> فقولهم الكلام: الكلام جنس يشملُ المحدود (المعرَّفَ ) وغيره ولكن قولهم المرتبط لمعنى، يخرج منه الكلام المركب الموزون الذي لا فائدة له أو منه.</a:t>
            </a:r>
            <a:endParaRPr lang="fr-FR" dirty="0" smtClean="0"/>
          </a:p>
          <a:p>
            <a:pPr algn="r" rtl="1"/>
            <a:r>
              <a:rPr lang="ar-SA" dirty="0" smtClean="0"/>
              <a:t>ب </a:t>
            </a:r>
            <a:r>
              <a:rPr lang="ar-SA" dirty="0" err="1" smtClean="0"/>
              <a:t>ـ</a:t>
            </a:r>
            <a:r>
              <a:rPr lang="ar-SA" dirty="0" smtClean="0"/>
              <a:t> وقولهم: الموزون يخرج الكلام المنثور والمسجوع.</a:t>
            </a:r>
            <a:endParaRPr lang="fr-FR" dirty="0" smtClean="0"/>
          </a:p>
          <a:p>
            <a:pPr algn="r" rtl="1"/>
            <a:r>
              <a:rPr lang="ar-SA" dirty="0" smtClean="0"/>
              <a:t>ج </a:t>
            </a:r>
            <a:r>
              <a:rPr lang="ar-SA" dirty="0" err="1" smtClean="0"/>
              <a:t>ـ</a:t>
            </a:r>
            <a:r>
              <a:rPr lang="ar-SA" dirty="0" smtClean="0"/>
              <a:t> وقولهم: قصدا يُخرج ما كان وزنه </a:t>
            </a:r>
            <a:r>
              <a:rPr lang="ar-SA" dirty="0" err="1" smtClean="0"/>
              <a:t>اتفاقيا</a:t>
            </a:r>
            <a:r>
              <a:rPr lang="ar-SA" dirty="0" smtClean="0"/>
              <a:t> أي ما لم يقصد وزنه فلا يكون شعرا وذلك كآياتٍ قرآنية شريفة وكلامٍ من كلام رسول الله صلى الله عليه وسلم، اتفق الكلام مع البحور الشعرية  ولم يقصد الوزن  بل يقصد كونَ الكلام قرآنا كريما أو حديثا من أحاديث الرسول صلى الله عليه وسلم.</a:t>
            </a:r>
            <a:endParaRPr lang="fr-FR" dirty="0" smtClean="0"/>
          </a:p>
          <a:p>
            <a:pPr algn="r" rtl="1"/>
            <a:endParaRPr lang="fr-FR" dirty="0"/>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9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02920" y="530352"/>
            <a:ext cx="8183880" cy="5756168"/>
          </a:xfrm>
        </p:spPr>
        <p:txBody>
          <a:bodyPr>
            <a:normAutofit fontScale="62500" lnSpcReduction="20000"/>
          </a:bodyPr>
          <a:lstStyle/>
          <a:p>
            <a:pPr algn="ctr"/>
            <a:r>
              <a:rPr lang="ar-SA" b="1" u="sng" dirty="0" smtClean="0">
                <a:solidFill>
                  <a:srgbClr val="FF0000"/>
                </a:solidFill>
              </a:rPr>
              <a:t>المحاضرة الثانية(تعريفات)</a:t>
            </a:r>
            <a:endParaRPr lang="fr-FR" b="1" dirty="0" smtClean="0">
              <a:solidFill>
                <a:srgbClr val="FF0000"/>
              </a:solidFill>
            </a:endParaRPr>
          </a:p>
          <a:p>
            <a:pPr algn="r" rtl="1"/>
            <a:r>
              <a:rPr lang="ar-SA" b="1" u="sng" dirty="0" smtClean="0">
                <a:solidFill>
                  <a:srgbClr val="FF0000"/>
                </a:solidFill>
              </a:rPr>
              <a:t>أولا: أنواع البيت الشعري:</a:t>
            </a:r>
            <a:endParaRPr lang="fr-FR" b="1" dirty="0" smtClean="0">
              <a:solidFill>
                <a:srgbClr val="FF0000"/>
              </a:solidFill>
            </a:endParaRPr>
          </a:p>
          <a:p>
            <a:pPr algn="r" rtl="1"/>
            <a:r>
              <a:rPr lang="ar-SA" b="1" dirty="0" smtClean="0"/>
              <a:t>أ </a:t>
            </a:r>
            <a:r>
              <a:rPr lang="ar-SA" b="1" dirty="0" err="1" smtClean="0"/>
              <a:t>ـ</a:t>
            </a:r>
            <a:r>
              <a:rPr lang="ar-SA" b="1" dirty="0" smtClean="0"/>
              <a:t> البيت التام: هو البيت الذي استوفى جميع تفعيلاته كما هي في دائرته، وكان حكم العلل واحدا </a:t>
            </a:r>
            <a:endParaRPr lang="fr-FR" b="1" dirty="0" smtClean="0"/>
          </a:p>
          <a:p>
            <a:pPr algn="r" rtl="1"/>
            <a:r>
              <a:rPr lang="ar-SA" b="1" dirty="0" smtClean="0"/>
              <a:t>في جميع هذه التفعيلات لا فرق في ذلك بين العروض والضرب والحشو، وهذا التعريف لا يصدق إلا على النوع الأول من الكامل كقول عنترة:</a:t>
            </a:r>
            <a:endParaRPr lang="fr-FR" b="1" dirty="0" smtClean="0"/>
          </a:p>
          <a:p>
            <a:pPr algn="r" rtl="1"/>
            <a:r>
              <a:rPr lang="ar-SA" b="1" dirty="0" smtClean="0"/>
              <a:t>وإذا صحوتُ فما أقصّرُ عن ندى    وكما علمتِ شمائلي وتكرّمي</a:t>
            </a:r>
            <a:endParaRPr lang="fr-FR" b="1" dirty="0" smtClean="0"/>
          </a:p>
          <a:p>
            <a:pPr algn="r" rtl="1"/>
            <a:r>
              <a:rPr lang="ar-SA" b="1" dirty="0" smtClean="0"/>
              <a:t>وأول الرجز كقول الشاعر:</a:t>
            </a:r>
            <a:endParaRPr lang="fr-FR" b="1" dirty="0" smtClean="0"/>
          </a:p>
          <a:p>
            <a:pPr algn="r" rtl="1"/>
            <a:r>
              <a:rPr lang="ar-SA" b="1" dirty="0" smtClean="0"/>
              <a:t>دار لسلمى إذ </a:t>
            </a:r>
            <a:r>
              <a:rPr lang="ar-SA" b="1" dirty="0" err="1" smtClean="0"/>
              <a:t>سليمى</a:t>
            </a:r>
            <a:r>
              <a:rPr lang="ar-SA" b="1" dirty="0" smtClean="0"/>
              <a:t> جارة        قفْرٌ تُرى آياتُها مثلَ الزّبرْ</a:t>
            </a:r>
            <a:endParaRPr lang="fr-FR" b="1" dirty="0" smtClean="0"/>
          </a:p>
          <a:p>
            <a:pPr algn="r" rtl="1"/>
            <a:r>
              <a:rPr lang="ar-SA" b="1" dirty="0" smtClean="0"/>
              <a:t>ب </a:t>
            </a:r>
            <a:r>
              <a:rPr lang="ar-SA" b="1" dirty="0" err="1" smtClean="0"/>
              <a:t>ـ</a:t>
            </a:r>
            <a:r>
              <a:rPr lang="ar-SA" b="1" dirty="0" smtClean="0"/>
              <a:t> البيت الوافي: هو ما استوفى كل أجزائه بنقص مثل قول الشاعر:</a:t>
            </a:r>
            <a:endParaRPr lang="fr-FR" b="1" dirty="0" smtClean="0"/>
          </a:p>
          <a:p>
            <a:pPr algn="r" rtl="1"/>
            <a:r>
              <a:rPr lang="ar-SA" b="1" dirty="0" smtClean="0"/>
              <a:t>يا خاطبَ الدنيا الدّنيّة إنها    شركُ الرّدى وقرارَهُ </a:t>
            </a:r>
            <a:r>
              <a:rPr lang="ar-SA" b="1" dirty="0" err="1" smtClean="0"/>
              <a:t>الأكدارُ</a:t>
            </a:r>
            <a:endParaRPr lang="fr-FR" b="1" dirty="0" smtClean="0"/>
          </a:p>
          <a:p>
            <a:pPr algn="r" rtl="1"/>
            <a:r>
              <a:rPr lang="ar-SA" b="1" dirty="0" smtClean="0"/>
              <a:t>ج </a:t>
            </a:r>
            <a:r>
              <a:rPr lang="ar-SA" b="1" dirty="0" err="1" smtClean="0"/>
              <a:t>ـ</a:t>
            </a:r>
            <a:r>
              <a:rPr lang="ar-SA" b="1" dirty="0" smtClean="0"/>
              <a:t> البيت </a:t>
            </a:r>
            <a:r>
              <a:rPr lang="ar-SA" b="1" dirty="0" err="1" smtClean="0"/>
              <a:t>المجزوء</a:t>
            </a:r>
            <a:r>
              <a:rPr lang="ar-SA" b="1" dirty="0" smtClean="0"/>
              <a:t>: هو ما حذفت منه تفعيلة عروضه وضربه ومثاله:</a:t>
            </a:r>
            <a:endParaRPr lang="fr-FR" b="1" dirty="0" smtClean="0"/>
          </a:p>
          <a:p>
            <a:pPr algn="r" rtl="1"/>
            <a:r>
              <a:rPr lang="ar-SA" b="1" dirty="0" smtClean="0"/>
              <a:t>يا خاطب الدنيا الدّن    </a:t>
            </a:r>
            <a:r>
              <a:rPr lang="ar-SA" b="1" dirty="0" err="1" smtClean="0"/>
              <a:t>يةَ</a:t>
            </a:r>
            <a:r>
              <a:rPr lang="ar-SA" b="1" dirty="0" smtClean="0"/>
              <a:t> إنها شركُ الرّدى</a:t>
            </a:r>
            <a:endParaRPr lang="fr-FR" b="1" dirty="0" smtClean="0"/>
          </a:p>
          <a:p>
            <a:pPr algn="r" rtl="1"/>
            <a:r>
              <a:rPr lang="ar-SA" b="1" dirty="0" smtClean="0"/>
              <a:t>د </a:t>
            </a:r>
            <a:r>
              <a:rPr lang="ar-SA" b="1" dirty="0" err="1" smtClean="0"/>
              <a:t>ـ</a:t>
            </a:r>
            <a:r>
              <a:rPr lang="ar-SA" b="1" dirty="0" smtClean="0"/>
              <a:t> البيت المنهوك: هو ما حذف ثلثا </a:t>
            </a:r>
            <a:r>
              <a:rPr lang="ar-SA" b="1" dirty="0" err="1" smtClean="0"/>
              <a:t>شطريه</a:t>
            </a:r>
            <a:r>
              <a:rPr lang="ar-SA" b="1" dirty="0" smtClean="0"/>
              <a:t> وبقي كل شطر، أي بقي بتفعيلة واحدة في كل شطر، ولا يقع </a:t>
            </a:r>
            <a:r>
              <a:rPr lang="ar-SA" b="1" dirty="0" err="1" smtClean="0"/>
              <a:t>النهك</a:t>
            </a:r>
            <a:r>
              <a:rPr lang="ar-SA" b="1" dirty="0" smtClean="0"/>
              <a:t> إلا في البحور ذوات التفاعيل الست مثل:</a:t>
            </a:r>
            <a:endParaRPr lang="fr-FR" b="1" dirty="0" smtClean="0"/>
          </a:p>
          <a:p>
            <a:pPr algn="r" rtl="1"/>
            <a:r>
              <a:rPr lang="ar-SA" b="1" dirty="0" smtClean="0"/>
              <a:t>يا غافلا ما أغفلك</a:t>
            </a:r>
            <a:endParaRPr lang="fr-FR" b="1" dirty="0" smtClean="0"/>
          </a:p>
          <a:p>
            <a:pPr algn="r" rtl="1"/>
            <a:r>
              <a:rPr lang="ar-SA" b="1" dirty="0" smtClean="0"/>
              <a:t>ھ </a:t>
            </a:r>
            <a:r>
              <a:rPr lang="ar-SA" b="1" dirty="0" err="1" smtClean="0"/>
              <a:t>ـ</a:t>
            </a:r>
            <a:r>
              <a:rPr lang="ar-SA" b="1" dirty="0" smtClean="0"/>
              <a:t> البيت المدور: هو ما اشترك شطراه في كلمة واحدةـ ويسمى أيضا المداخل أو المدمج والموصول مثل:</a:t>
            </a:r>
            <a:endParaRPr lang="fr-FR" b="1" dirty="0" smtClean="0"/>
          </a:p>
          <a:p>
            <a:pPr algn="r" rtl="1"/>
            <a:r>
              <a:rPr lang="ar-SA" b="1" dirty="0" smtClean="0"/>
              <a:t>لي حيلة فيمن ينُمْ     </a:t>
            </a:r>
            <a:r>
              <a:rPr lang="ar-SA" b="1" dirty="0" err="1" smtClean="0"/>
              <a:t>مُ</a:t>
            </a:r>
            <a:r>
              <a:rPr lang="ar-SA" b="1" dirty="0" smtClean="0"/>
              <a:t> وليس لي بالكذب حيلة.</a:t>
            </a:r>
            <a:endParaRPr lang="fr-FR" b="1" dirty="0" smtClean="0"/>
          </a:p>
          <a:p>
            <a:pPr algn="r"/>
            <a:endParaRPr lang="fr-FR" dirty="0"/>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785786" y="857232"/>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02920" y="530352"/>
            <a:ext cx="8183880" cy="5756168"/>
          </a:xfrm>
        </p:spPr>
        <p:txBody>
          <a:bodyPr>
            <a:normAutofit fontScale="47500" lnSpcReduction="20000"/>
          </a:bodyPr>
          <a:lstStyle/>
          <a:p>
            <a:pPr algn="r" rtl="1"/>
            <a:r>
              <a:rPr lang="ar-SA" sz="2900" b="1" dirty="0" smtClean="0"/>
              <a:t>و </a:t>
            </a:r>
            <a:r>
              <a:rPr lang="ar-SA" sz="2900" b="1" dirty="0" err="1" smtClean="0"/>
              <a:t>ـ</a:t>
            </a:r>
            <a:r>
              <a:rPr lang="ar-SA" sz="2900" b="1" dirty="0" smtClean="0"/>
              <a:t> البيت المشطور:</a:t>
            </a:r>
            <a:r>
              <a:rPr lang="ar-SA" sz="2900" dirty="0" smtClean="0"/>
              <a:t> هو ما حذف نصفه وبقي نصفه مثل</a:t>
            </a:r>
            <a:r>
              <a:rPr lang="ar-SA" sz="2900" b="1" dirty="0" smtClean="0"/>
              <a:t>:</a:t>
            </a:r>
            <a:endParaRPr lang="fr-FR" sz="2900" b="1" dirty="0" smtClean="0"/>
          </a:p>
          <a:p>
            <a:pPr algn="r" rtl="1"/>
            <a:r>
              <a:rPr lang="ar-SA" sz="2900" b="1" dirty="0" smtClean="0"/>
              <a:t>إنك لا تجني من الشوك العنب.</a:t>
            </a:r>
            <a:endParaRPr lang="fr-FR" sz="2900" b="1" dirty="0" smtClean="0"/>
          </a:p>
          <a:p>
            <a:pPr algn="r" rtl="1"/>
            <a:r>
              <a:rPr lang="ar-SA" sz="2900" b="1" dirty="0" smtClean="0"/>
              <a:t>ز </a:t>
            </a:r>
            <a:r>
              <a:rPr lang="ar-SA" sz="2900" b="1" dirty="0" err="1" smtClean="0"/>
              <a:t>ـ</a:t>
            </a:r>
            <a:r>
              <a:rPr lang="ar-SA" sz="2900" b="1" dirty="0" smtClean="0"/>
              <a:t> البيت المصرّع: هو ما اتفق عروضه وضربه في الروي وحركته كما هي الحال في البيت المقفى مثل:</a:t>
            </a:r>
            <a:endParaRPr lang="fr-FR" sz="2900" b="1" dirty="0" smtClean="0"/>
          </a:p>
          <a:p>
            <a:pPr algn="r" rtl="1"/>
            <a:r>
              <a:rPr lang="ar-SA" sz="2900" b="1" dirty="0" smtClean="0"/>
              <a:t>قفا نبك من ذكرى حبيبٍ وعرفان   ورسْمَ عفتْ آياته منذ أزمان.</a:t>
            </a:r>
            <a:endParaRPr lang="fr-FR" sz="2900" b="1" dirty="0" smtClean="0"/>
          </a:p>
          <a:p>
            <a:pPr algn="r" rtl="1"/>
            <a:r>
              <a:rPr lang="ar-SA" sz="2900" b="1" dirty="0" smtClean="0"/>
              <a:t>ح </a:t>
            </a:r>
            <a:r>
              <a:rPr lang="ar-SA" sz="2900" b="1" dirty="0" err="1" smtClean="0"/>
              <a:t>ـ</a:t>
            </a:r>
            <a:r>
              <a:rPr lang="ar-SA" sz="2900" b="1" dirty="0" smtClean="0"/>
              <a:t> البيت المصمت: هو البيت الذي خالفت عروضه ضربه في الوزن والروي ومنه قول </a:t>
            </a:r>
            <a:r>
              <a:rPr lang="ar-SA" sz="2900" b="1" dirty="0" err="1" smtClean="0"/>
              <a:t>السموأل</a:t>
            </a:r>
            <a:r>
              <a:rPr lang="ar-SA" sz="2900" b="1" dirty="0" smtClean="0"/>
              <a:t>( من الطويل)</a:t>
            </a:r>
            <a:endParaRPr lang="fr-FR" sz="2900" b="1" dirty="0" smtClean="0"/>
          </a:p>
          <a:p>
            <a:pPr algn="r" rtl="1"/>
            <a:r>
              <a:rPr lang="ar-SA" sz="2900" b="1" dirty="0" smtClean="0"/>
              <a:t>تُعيّرنا أنا قليل </a:t>
            </a:r>
            <a:r>
              <a:rPr lang="ar-SA" sz="2900" b="1" dirty="0" err="1" smtClean="0"/>
              <a:t>عديدنا</a:t>
            </a:r>
            <a:r>
              <a:rPr lang="ar-SA" sz="2900" b="1" dirty="0" smtClean="0"/>
              <a:t>   فقلت لها: إنّ الكرام قليلُ.</a:t>
            </a:r>
            <a:endParaRPr lang="fr-FR" sz="2900" b="1" dirty="0" smtClean="0"/>
          </a:p>
          <a:p>
            <a:pPr algn="r" rtl="1"/>
            <a:r>
              <a:rPr lang="ar-SA" sz="2900" b="1" dirty="0" smtClean="0"/>
              <a:t>ط </a:t>
            </a:r>
            <a:r>
              <a:rPr lang="ar-SA" sz="2900" b="1" dirty="0" err="1" smtClean="0"/>
              <a:t>ـ</a:t>
            </a:r>
            <a:r>
              <a:rPr lang="ar-SA" sz="2900" b="1" dirty="0" smtClean="0"/>
              <a:t> المقطوعة: هي مجموعة الأبيات التي يقل عددها عن سبعة.</a:t>
            </a:r>
            <a:endParaRPr lang="fr-FR" sz="2900" b="1" dirty="0" smtClean="0"/>
          </a:p>
          <a:p>
            <a:pPr algn="r" rtl="1"/>
            <a:r>
              <a:rPr lang="ar-SA" sz="2900" b="1" dirty="0" smtClean="0"/>
              <a:t>ي </a:t>
            </a:r>
            <a:r>
              <a:rPr lang="ar-SA" sz="2900" b="1" dirty="0" err="1" smtClean="0"/>
              <a:t>ـ</a:t>
            </a:r>
            <a:r>
              <a:rPr lang="ar-SA" sz="2900" b="1" dirty="0" smtClean="0"/>
              <a:t> القصيدة: هي ما بلغ عدد الأبيات فيها سبعة فصاعدا، ذات قافية واحدة ووزن واحد، وتفعيلات ثابتة، لا يتغير عددها، تقوم على وحدة البيت، وتبدأ عادة ببيت مُصرع، وقد تكثر الأبيات حتى تزيد على المئات، غير أن المعدل المألوف يُراوح بين عشرين وخمسين بيتا. والقصيد هو الشعر الذي طالت أبياته وكثرت.</a:t>
            </a:r>
            <a:endParaRPr lang="fr-FR" sz="2900" b="1" dirty="0" smtClean="0"/>
          </a:p>
          <a:p>
            <a:pPr algn="r" rtl="1"/>
            <a:r>
              <a:rPr lang="ar-SA" sz="2900" b="1" dirty="0" smtClean="0"/>
              <a:t>هذا في الشعر العربي الكلاسيكي أما في الشعر العربي المعاصر فقد تحررت القصيدة من قيود القافية، والوزن، ووحدة البيت كما في الشعر الحر، والقصيدة غير المقفاة والشعر المنثور.</a:t>
            </a:r>
            <a:endParaRPr lang="fr-FR" sz="2900" b="1" dirty="0" smtClean="0"/>
          </a:p>
          <a:p>
            <a:pPr algn="r" rtl="1"/>
            <a:r>
              <a:rPr lang="ar-SA" sz="2900" b="1" dirty="0" smtClean="0"/>
              <a:t>ك </a:t>
            </a:r>
            <a:r>
              <a:rPr lang="ar-SA" sz="2900" b="1" dirty="0" err="1" smtClean="0"/>
              <a:t>ـ</a:t>
            </a:r>
            <a:r>
              <a:rPr lang="ar-SA" sz="2900" b="1" dirty="0" smtClean="0"/>
              <a:t> الأرجوزة: هي القصيدة المنظومة على بحر الرجز، والأراجيز نوعان:</a:t>
            </a:r>
            <a:endParaRPr lang="fr-FR" sz="2900" b="1" dirty="0" smtClean="0"/>
          </a:p>
          <a:p>
            <a:pPr algn="r" rtl="1"/>
            <a:r>
              <a:rPr lang="ar-SA" sz="2900" b="1" dirty="0" smtClean="0"/>
              <a:t>أ </a:t>
            </a:r>
            <a:r>
              <a:rPr lang="ar-SA" sz="2900" b="1" dirty="0" err="1" smtClean="0"/>
              <a:t>ـ</a:t>
            </a:r>
            <a:r>
              <a:rPr lang="ar-SA" sz="2900" b="1" dirty="0" smtClean="0"/>
              <a:t> نوع تكون الأبيات فيه مقفاة بقافية واحدة كقول الحريري:</a:t>
            </a:r>
            <a:endParaRPr lang="fr-FR" sz="2900" b="1" dirty="0" smtClean="0"/>
          </a:p>
          <a:p>
            <a:pPr algn="r" rtl="1"/>
            <a:r>
              <a:rPr lang="ar-SA" sz="2900" b="1" dirty="0" smtClean="0"/>
              <a:t>وبدر تمٍّ أنزَلتْهُ بدْرّتُهْ    ومُستشيطٍ تتلظّى جمْرتُهْ.</a:t>
            </a:r>
            <a:endParaRPr lang="fr-FR" sz="2900" b="1" dirty="0" smtClean="0"/>
          </a:p>
          <a:p>
            <a:pPr algn="r" rtl="1"/>
            <a:r>
              <a:rPr lang="ar-SA" sz="2900" b="1" dirty="0" smtClean="0"/>
              <a:t>أسرّ نجواهُ فلانت شِرّتُهْ     وكم أسيرٍ أسلمتْهُ أسْرَتُهْ</a:t>
            </a:r>
            <a:endParaRPr lang="fr-FR" sz="2900" b="1" dirty="0" smtClean="0"/>
          </a:p>
          <a:p>
            <a:pPr algn="r" rtl="1"/>
            <a:r>
              <a:rPr lang="ar-SA" sz="2900" b="1" dirty="0" smtClean="0"/>
              <a:t>ب </a:t>
            </a:r>
            <a:r>
              <a:rPr lang="ar-SA" sz="2900" b="1" dirty="0" err="1" smtClean="0"/>
              <a:t>ـ</a:t>
            </a:r>
            <a:r>
              <a:rPr lang="ar-SA" sz="2900" b="1" dirty="0" smtClean="0"/>
              <a:t> نوع تكون فيه الأبيات الشعرية </a:t>
            </a:r>
            <a:r>
              <a:rPr lang="ar-SA" sz="2900" b="1" dirty="0" err="1" smtClean="0"/>
              <a:t>مصرّعة</a:t>
            </a:r>
            <a:r>
              <a:rPr lang="ar-SA" sz="2900" b="1" dirty="0" smtClean="0"/>
              <a:t>، وكل مصراعين على قافية واحدة، والأرجوزة من هذا النوع تسمى(المزدوجة) وتكثر في الشعر التعليمي وذلك لسهولة نظمها نظرا إلى الخروج على وحدة القافية فيها وإلى كثرة الزحافات والعلل التي تدخل على بحر الرجز، وقد تطول الأرجوزة حتى تبلغ ألف بيت فتسمى حينئذ (ألفية) كألفية ابن معطي في النحو وألفية ابن مالك فيه أيضا.</a:t>
            </a:r>
            <a:endParaRPr lang="fr-FR" sz="2900" b="1" dirty="0" smtClean="0"/>
          </a:p>
          <a:p>
            <a:pPr algn="r" rtl="1"/>
            <a:r>
              <a:rPr lang="ar-SA" sz="2900" b="1" dirty="0" smtClean="0"/>
              <a:t>ل </a:t>
            </a:r>
            <a:r>
              <a:rPr lang="ar-SA" sz="2900" b="1" dirty="0" err="1" smtClean="0"/>
              <a:t>ـ</a:t>
            </a:r>
            <a:r>
              <a:rPr lang="ar-SA" sz="2900" b="1" dirty="0" smtClean="0"/>
              <a:t> المعلقات: من أشهر ما وصل إلينا من قصائد الشعر الجاهلي وعددها سبعة وهي </a:t>
            </a:r>
            <a:r>
              <a:rPr lang="ar-SA" sz="2900" b="1" dirty="0" err="1" smtClean="0"/>
              <a:t>لامرىء</a:t>
            </a:r>
            <a:r>
              <a:rPr lang="ar-SA" sz="2900" b="1" dirty="0" smtClean="0"/>
              <a:t> </a:t>
            </a:r>
            <a:r>
              <a:rPr lang="ar-SA" sz="2900" b="1" dirty="0" err="1" smtClean="0"/>
              <a:t>القيس</a:t>
            </a:r>
            <a:r>
              <a:rPr lang="ar-SA" sz="2900" b="1" dirty="0" smtClean="0"/>
              <a:t>، وطرفة بن العبد، وزهير بن أبي سلمى، ولبيد بن ربيعة، وعمرو بن كلثوم، وعنترة بن شداد، </a:t>
            </a:r>
            <a:r>
              <a:rPr lang="ar-SA" sz="2900" dirty="0" smtClean="0"/>
              <a:t>والحارث بن </a:t>
            </a:r>
            <a:r>
              <a:rPr lang="ar-SA" sz="2900" b="1" dirty="0" smtClean="0"/>
              <a:t>حلزة</a:t>
            </a:r>
            <a:r>
              <a:rPr lang="ar-SA" sz="2900" dirty="0" smtClean="0"/>
              <a:t>.</a:t>
            </a:r>
            <a:endParaRPr lang="fr-FR" sz="2900" dirty="0" smtClean="0"/>
          </a:p>
          <a:p>
            <a:pPr algn="r" rtl="1"/>
            <a:endParaRPr lang="fr-FR" dirty="0"/>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93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02920" y="530352"/>
            <a:ext cx="8183880" cy="5899044"/>
          </a:xfrm>
        </p:spPr>
        <p:txBody>
          <a:bodyPr>
            <a:normAutofit fontScale="62500" lnSpcReduction="20000"/>
          </a:bodyPr>
          <a:lstStyle/>
          <a:p>
            <a:pPr algn="r" rtl="1"/>
            <a:r>
              <a:rPr lang="ar-SA" dirty="0" smtClean="0"/>
              <a:t>واختلف في سبب تسميتها، فزعم ابن عبد ربه، وابن خلدون، وابن رشيق أنها سميت بذلك لأنها كتبت بماء الذهب، وعلقت على جدران الكعبة، وسميت لذلك المذهبات وقال آخرون إنها سميت بذلك لأنها كانت تعلق في خزائن الملوك.</a:t>
            </a:r>
            <a:endParaRPr lang="fr-FR" dirty="0" smtClean="0"/>
          </a:p>
          <a:p>
            <a:pPr algn="r" rtl="1"/>
            <a:r>
              <a:rPr lang="ar-SA" b="1" dirty="0" smtClean="0"/>
              <a:t>م </a:t>
            </a:r>
            <a:r>
              <a:rPr lang="ar-SA" b="1" dirty="0" err="1" smtClean="0"/>
              <a:t>ـ</a:t>
            </a:r>
            <a:r>
              <a:rPr lang="ar-SA" b="1" dirty="0" smtClean="0"/>
              <a:t> الملحمة:</a:t>
            </a:r>
            <a:r>
              <a:rPr lang="ar-SA" dirty="0" smtClean="0"/>
              <a:t> هي قصيدة سردية بطولية خارقة للمألوف، تعتمد بدءا مخيلة </a:t>
            </a:r>
            <a:r>
              <a:rPr lang="ar-SA" dirty="0" err="1" smtClean="0"/>
              <a:t>إغرابية</a:t>
            </a:r>
            <a:r>
              <a:rPr lang="ar-SA" dirty="0" smtClean="0"/>
              <a:t> بخلقها عالما أوسع وأكبر من العالم، وتستند إلى سرد أحداث تمتزج فيها الأوصاف والشخصيات والحوارات والخطب والنصائح وتندرج كلها في حكاية تلفّها في وحدة واضحة.</a:t>
            </a:r>
            <a:endParaRPr lang="fr-FR" dirty="0" smtClean="0"/>
          </a:p>
          <a:p>
            <a:pPr algn="r" rtl="1"/>
            <a:r>
              <a:rPr lang="ar-SA" dirty="0" smtClean="0"/>
              <a:t>   وموضوع الملاحم هو الوقائع الحربية، وتحرر الشعوب، والأبطال العظام. والملحمة نوعان:</a:t>
            </a:r>
            <a:endParaRPr lang="fr-FR" dirty="0" smtClean="0"/>
          </a:p>
          <a:p>
            <a:pPr algn="r" rtl="1"/>
            <a:r>
              <a:rPr lang="ar-SA" b="1" dirty="0" smtClean="0"/>
              <a:t>أ </a:t>
            </a:r>
            <a:r>
              <a:rPr lang="ar-SA" b="1" dirty="0" err="1" smtClean="0"/>
              <a:t>ـ</a:t>
            </a:r>
            <a:r>
              <a:rPr lang="ar-SA" b="1" dirty="0" smtClean="0"/>
              <a:t> طبيعية</a:t>
            </a:r>
            <a:r>
              <a:rPr lang="ar-SA" dirty="0" smtClean="0"/>
              <a:t>: وهي التي تُصاغ بصورة تلقائية عفوية ويكون ناظموها ورواتها والذين </a:t>
            </a:r>
            <a:r>
              <a:rPr lang="ar-SA" dirty="0" err="1" smtClean="0"/>
              <a:t>يتداولونها</a:t>
            </a:r>
            <a:r>
              <a:rPr lang="ar-SA" dirty="0" smtClean="0"/>
              <a:t> مؤمنين بما تتضمنه من ذكر الخوارق، وتدخل الآلهة في حياة البشر.</a:t>
            </a:r>
            <a:endParaRPr lang="fr-FR" dirty="0" smtClean="0"/>
          </a:p>
          <a:p>
            <a:pPr algn="r" rtl="1"/>
            <a:r>
              <a:rPr lang="ar-SA" b="1" dirty="0" smtClean="0"/>
              <a:t>ب </a:t>
            </a:r>
            <a:r>
              <a:rPr lang="ar-SA" b="1" dirty="0" err="1" smtClean="0"/>
              <a:t>ـ</a:t>
            </a:r>
            <a:r>
              <a:rPr lang="ar-SA" b="1" dirty="0" smtClean="0"/>
              <a:t> اصطناعية</a:t>
            </a:r>
            <a:r>
              <a:rPr lang="ar-SA" dirty="0" smtClean="0"/>
              <a:t>: وهي التي يضعها الشاعر على غرار الملحمة الطبيعية من ناحية المضمون والأسلوب دون أن يكون بالضرورة مؤمنا بما يصف من حوادث وينسج من خوارق، ويصور من بطولات، وهذه ينظمها شخص واحد في حين أنّ الأولى قد تكون مُحصّلا لعدد من الشعراء </a:t>
            </a:r>
            <a:r>
              <a:rPr lang="ar-SA" dirty="0" err="1" smtClean="0"/>
              <a:t>المتعاصرين</a:t>
            </a:r>
            <a:r>
              <a:rPr lang="ar-SA" dirty="0" smtClean="0"/>
              <a:t> أو المتلاحقين زمنا، وقد خلا الأدب العربي القديم من الملاحم، أما الأدب العربي الحديث فقد عرف بعض الملاحم الاصطناعية.</a:t>
            </a:r>
            <a:endParaRPr lang="fr-FR" dirty="0" smtClean="0"/>
          </a:p>
          <a:p>
            <a:pPr algn="r" rtl="1"/>
            <a:r>
              <a:rPr lang="ar-SA" b="1" dirty="0" smtClean="0"/>
              <a:t>ن </a:t>
            </a:r>
            <a:r>
              <a:rPr lang="ar-SA" b="1" dirty="0" err="1" smtClean="0"/>
              <a:t>ـ</a:t>
            </a:r>
            <a:r>
              <a:rPr lang="ar-SA" b="1" dirty="0" smtClean="0"/>
              <a:t> المقطوعة</a:t>
            </a:r>
            <a:r>
              <a:rPr lang="ar-SA" dirty="0" smtClean="0"/>
              <a:t>: هي مجموع الأبيات التي يقل عددها عن السبعة.</a:t>
            </a:r>
            <a:endParaRPr lang="fr-FR" dirty="0" smtClean="0"/>
          </a:p>
          <a:p>
            <a:pPr algn="r" rtl="1"/>
            <a:r>
              <a:rPr lang="ar-SA" b="1" dirty="0" smtClean="0"/>
              <a:t>ص </a:t>
            </a:r>
            <a:r>
              <a:rPr lang="ar-SA" b="1" dirty="0" err="1" smtClean="0"/>
              <a:t>ـ</a:t>
            </a:r>
            <a:r>
              <a:rPr lang="ar-SA" b="1" dirty="0" smtClean="0"/>
              <a:t> </a:t>
            </a:r>
            <a:r>
              <a:rPr lang="ar-SA" b="1" dirty="0" err="1" smtClean="0"/>
              <a:t>النتفة</a:t>
            </a:r>
            <a:r>
              <a:rPr lang="ar-SA" dirty="0" smtClean="0"/>
              <a:t>: هما البيتان من الشعر.</a:t>
            </a:r>
            <a:endParaRPr lang="fr-FR" dirty="0" smtClean="0"/>
          </a:p>
          <a:p>
            <a:pPr algn="r" rtl="1"/>
            <a:r>
              <a:rPr lang="ar-SA" b="1" dirty="0" smtClean="0"/>
              <a:t>ع </a:t>
            </a:r>
            <a:r>
              <a:rPr lang="ar-SA" b="1" dirty="0" err="1" smtClean="0"/>
              <a:t>ـ</a:t>
            </a:r>
            <a:r>
              <a:rPr lang="ar-SA" b="1" dirty="0" smtClean="0"/>
              <a:t> القطعة</a:t>
            </a:r>
            <a:r>
              <a:rPr lang="ar-SA" dirty="0" smtClean="0"/>
              <a:t>: يتراوح عدد أبياتها من ثلاثة إلى ستة.</a:t>
            </a:r>
            <a:endParaRPr lang="fr-FR" dirty="0" smtClean="0"/>
          </a:p>
          <a:p>
            <a:pPr algn="r" rtl="1"/>
            <a:r>
              <a:rPr lang="ar-SA" b="1" dirty="0" smtClean="0"/>
              <a:t>ف </a:t>
            </a:r>
            <a:r>
              <a:rPr lang="ar-SA" b="1" dirty="0" err="1" smtClean="0"/>
              <a:t>ـ</a:t>
            </a:r>
            <a:r>
              <a:rPr lang="ar-SA" b="1" dirty="0" smtClean="0"/>
              <a:t> المنظومة:</a:t>
            </a:r>
            <a:r>
              <a:rPr lang="ar-SA" dirty="0" smtClean="0"/>
              <a:t> يتراوح عدد أبياتها ما بين 100 و101.</a:t>
            </a:r>
            <a:endParaRPr lang="fr-FR" dirty="0" smtClean="0"/>
          </a:p>
          <a:p>
            <a:pPr algn="r"/>
            <a:endParaRPr lang="fr-FR" dirty="0"/>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1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02920" y="601790"/>
            <a:ext cx="8183880" cy="6113358"/>
          </a:xfrm>
        </p:spPr>
        <p:txBody>
          <a:bodyPr>
            <a:normAutofit fontScale="25000" lnSpcReduction="20000"/>
          </a:bodyPr>
          <a:lstStyle/>
          <a:p>
            <a:pPr algn="ctr" rtl="1"/>
            <a:r>
              <a:rPr lang="ar-SA" sz="5600" b="1" u="sng" dirty="0" smtClean="0">
                <a:solidFill>
                  <a:srgbClr val="FF0000"/>
                </a:solidFill>
              </a:rPr>
              <a:t>المحاضرة الثالثة(قواعد الكتابة العروضية)</a:t>
            </a:r>
            <a:endParaRPr lang="fr-FR" sz="5600" b="1" dirty="0" smtClean="0">
              <a:solidFill>
                <a:srgbClr val="FF0000"/>
              </a:solidFill>
            </a:endParaRPr>
          </a:p>
          <a:p>
            <a:pPr algn="r" rtl="1"/>
            <a:r>
              <a:rPr lang="ar-SA" sz="4800" b="1" dirty="0" smtClean="0"/>
              <a:t>تمهيد: </a:t>
            </a:r>
            <a:endParaRPr lang="fr-FR" sz="4800" b="1" dirty="0" smtClean="0"/>
          </a:p>
          <a:p>
            <a:pPr algn="r" rtl="1"/>
            <a:r>
              <a:rPr lang="ar-SA" sz="5600" b="1" dirty="0" smtClean="0"/>
              <a:t>   إنّ العروض العربي يعتمدُ أوّل ما يعتمدُ على الموسيقى، فكما أنّ للموسيقى رموزا خاصّة عندما تكتب لتُعبّر عن النّغم ( النوتة الموسيقية ) كذلك للعروض رموز خاصّة </a:t>
            </a:r>
            <a:r>
              <a:rPr lang="ar-SA" sz="5600" b="1" dirty="0" err="1" smtClean="0"/>
              <a:t>به</a:t>
            </a:r>
            <a:r>
              <a:rPr lang="ar-SA" sz="5600" b="1" dirty="0" smtClean="0"/>
              <a:t> في الكتابة تُخالفُ الكتابة الإملائية، وهذه الرموز العروضية تُعبّر عن التفاعيل التي هي بمثابة الألحان في الغناء، وتُعرفُ هذه الرموز بالكتابة العروضية التي تعتمدُ على أمرين: </a:t>
            </a:r>
            <a:endParaRPr lang="fr-FR" sz="5600" b="1" dirty="0" smtClean="0"/>
          </a:p>
          <a:p>
            <a:pPr algn="r" rtl="1"/>
            <a:r>
              <a:rPr lang="ar-SA" sz="5600" b="1" dirty="0" smtClean="0"/>
              <a:t>أ </a:t>
            </a:r>
            <a:r>
              <a:rPr lang="ar-SA" sz="5600" b="1" dirty="0" err="1" smtClean="0"/>
              <a:t>ـ</a:t>
            </a:r>
            <a:r>
              <a:rPr lang="ar-SA" sz="5600" b="1" dirty="0" smtClean="0"/>
              <a:t> ما يُنطق يُكتب.</a:t>
            </a:r>
            <a:endParaRPr lang="fr-FR" sz="5600" b="1" dirty="0" smtClean="0"/>
          </a:p>
          <a:p>
            <a:pPr algn="r" rtl="1"/>
            <a:r>
              <a:rPr lang="ar-SA" sz="5600" b="1" dirty="0" smtClean="0"/>
              <a:t>ب </a:t>
            </a:r>
            <a:r>
              <a:rPr lang="ar-SA" sz="5600" b="1" dirty="0" err="1" smtClean="0"/>
              <a:t>ـ</a:t>
            </a:r>
            <a:r>
              <a:rPr lang="ar-SA" sz="5600" b="1" dirty="0" smtClean="0"/>
              <a:t> ما لا يُنطق لا يُكتب.</a:t>
            </a:r>
            <a:endParaRPr lang="fr-FR" sz="5600" b="1" dirty="0" smtClean="0"/>
          </a:p>
          <a:p>
            <a:pPr algn="r" rtl="1"/>
            <a:r>
              <a:rPr lang="ar-SA" sz="5600" b="1" dirty="0" smtClean="0"/>
              <a:t>لأنّ المعتبر عند العروضيين اللفظ لا الخط لأنّ اللفظ سابق الكتابة لأنها تصوير للفظ، وتصوير الشيء متأخر عنه.</a:t>
            </a:r>
            <a:endParaRPr lang="fr-FR" sz="5600" b="1" dirty="0" smtClean="0"/>
          </a:p>
          <a:p>
            <a:pPr algn="r" rtl="1"/>
            <a:r>
              <a:rPr lang="ar-SA" sz="5600" b="1" u="sng" dirty="0" smtClean="0">
                <a:solidFill>
                  <a:srgbClr val="FF0000"/>
                </a:solidFill>
              </a:rPr>
              <a:t>أولا </a:t>
            </a:r>
            <a:r>
              <a:rPr lang="ar-SA" sz="5600" b="1" u="sng" dirty="0" err="1" smtClean="0">
                <a:solidFill>
                  <a:srgbClr val="FF0000"/>
                </a:solidFill>
              </a:rPr>
              <a:t>ـ</a:t>
            </a:r>
            <a:r>
              <a:rPr lang="ar-SA" sz="5600" b="1" u="sng" dirty="0" smtClean="0">
                <a:solidFill>
                  <a:srgbClr val="FF0000"/>
                </a:solidFill>
              </a:rPr>
              <a:t> قواعد الكتابة العروضية:</a:t>
            </a:r>
            <a:endParaRPr lang="fr-FR" sz="5600" b="1" dirty="0" smtClean="0">
              <a:solidFill>
                <a:srgbClr val="FF0000"/>
              </a:solidFill>
            </a:endParaRPr>
          </a:p>
          <a:p>
            <a:pPr algn="r" rtl="1"/>
            <a:r>
              <a:rPr lang="ar-SA" sz="5600" b="1" dirty="0" smtClean="0">
                <a:solidFill>
                  <a:srgbClr val="FF0000"/>
                </a:solidFill>
              </a:rPr>
              <a:t>أ </a:t>
            </a:r>
            <a:r>
              <a:rPr lang="ar-SA" sz="5600" b="1" dirty="0" err="1" smtClean="0">
                <a:solidFill>
                  <a:srgbClr val="FF0000"/>
                </a:solidFill>
              </a:rPr>
              <a:t>ـ</a:t>
            </a:r>
            <a:r>
              <a:rPr lang="ar-SA" sz="5600" b="1" dirty="0" smtClean="0">
                <a:solidFill>
                  <a:srgbClr val="FF0000"/>
                </a:solidFill>
              </a:rPr>
              <a:t> القواعد اللفظية: </a:t>
            </a:r>
            <a:r>
              <a:rPr lang="ar-SA" sz="5600" b="1" dirty="0" smtClean="0"/>
              <a:t>ونذكر فيها الحالات التي تُكتب فيها الحروف في الخط العروضي، وتسقط كتابتُها </a:t>
            </a:r>
            <a:endParaRPr lang="fr-FR" sz="5600" b="1" dirty="0" smtClean="0"/>
          </a:p>
          <a:p>
            <a:pPr algn="r" rtl="1"/>
            <a:r>
              <a:rPr lang="ar-SA" sz="5600" b="1" dirty="0" smtClean="0"/>
              <a:t>في الرسم الإملائي.</a:t>
            </a:r>
            <a:endParaRPr lang="fr-FR" sz="5600" b="1" dirty="0" smtClean="0"/>
          </a:p>
          <a:p>
            <a:pPr algn="r" rtl="1"/>
            <a:r>
              <a:rPr lang="ar-SA" sz="5600" b="1" dirty="0" smtClean="0"/>
              <a:t>ـ التنوين: نون التنوين في الحرف المنون تكتب عروضيا لا إملائيا، مثل : رَجُلٌ </a:t>
            </a:r>
            <a:r>
              <a:rPr lang="da-DK" sz="5600" b="1" dirty="0" smtClean="0">
                <a:sym typeface="Symbol"/>
              </a:rPr>
              <a:t></a:t>
            </a:r>
            <a:r>
              <a:rPr lang="ar-SA" sz="5600" b="1" dirty="0" smtClean="0"/>
              <a:t>رَجُلُنْ.</a:t>
            </a:r>
            <a:endParaRPr lang="fr-FR" sz="5600" b="1" dirty="0" smtClean="0"/>
          </a:p>
          <a:p>
            <a:pPr algn="r" rtl="1"/>
            <a:r>
              <a:rPr lang="ar-SA" sz="5600" b="1" dirty="0" smtClean="0"/>
              <a:t>ـ حرف المد: يُعدُّ الحرف الممدود بحرفين، أوّلهما متحرك وثانيهما ساكن مثل كلمة المرآة، </a:t>
            </a:r>
            <a:r>
              <a:rPr lang="ar-SA" sz="5600" b="1" dirty="0" err="1" smtClean="0"/>
              <a:t>ف</a:t>
            </a:r>
            <a:r>
              <a:rPr lang="ar-SA" sz="5600" b="1" dirty="0" smtClean="0"/>
              <a:t>( </a:t>
            </a:r>
            <a:r>
              <a:rPr lang="ar-SA" sz="5600" b="1" dirty="0" err="1" smtClean="0"/>
              <a:t>آ</a:t>
            </a:r>
            <a:r>
              <a:rPr lang="ar-SA" sz="5600" b="1" dirty="0" smtClean="0"/>
              <a:t> ) </a:t>
            </a:r>
            <a:endParaRPr lang="fr-FR" sz="5600" b="1" dirty="0" smtClean="0"/>
          </a:p>
          <a:p>
            <a:pPr algn="r" rtl="1"/>
            <a:r>
              <a:rPr lang="ar-SA" sz="5600" b="1" dirty="0" smtClean="0"/>
              <a:t>وهو حرف المد الألف يُعدّ بحرفين الأول منهما متحرك والثاني ساكن، وكذلك ( واو ) المد في بعض الأسماء تُعدّ وتُكتب عَروضيا بحرفين كما هو الحال في كلمة ( </a:t>
            </a:r>
            <a:r>
              <a:rPr lang="ar-SA" sz="5600" b="1" dirty="0" err="1" smtClean="0"/>
              <a:t>طاوس</a:t>
            </a:r>
            <a:r>
              <a:rPr lang="ar-SA" sz="5600" b="1" dirty="0" smtClean="0"/>
              <a:t> ) </a:t>
            </a:r>
            <a:r>
              <a:rPr lang="da-DK" sz="5600" b="1" dirty="0" smtClean="0">
                <a:sym typeface="Symbol"/>
              </a:rPr>
              <a:t></a:t>
            </a:r>
            <a:r>
              <a:rPr lang="ar-SA" sz="5600" b="1" dirty="0" smtClean="0"/>
              <a:t>طاووس.</a:t>
            </a:r>
            <a:endParaRPr lang="fr-FR" sz="5600" b="1" dirty="0" smtClean="0"/>
          </a:p>
          <a:p>
            <a:pPr algn="r" rtl="1"/>
            <a:r>
              <a:rPr lang="ar-SA" sz="5600" b="1" dirty="0" smtClean="0"/>
              <a:t>ـ </a:t>
            </a:r>
            <a:r>
              <a:rPr lang="ar-SA" sz="5600" b="1" dirty="0" err="1" smtClean="0"/>
              <a:t>المدغم</a:t>
            </a:r>
            <a:r>
              <a:rPr lang="ar-SA" sz="5600" b="1" dirty="0" smtClean="0"/>
              <a:t>: يُعدّ بحرفين أوّلهما ساكن وثانيهما متحرك مثل: مرّ</a:t>
            </a:r>
            <a:r>
              <a:rPr lang="da-DK" sz="5600" b="1" dirty="0" smtClean="0">
                <a:sym typeface="Symbol"/>
              </a:rPr>
              <a:t></a:t>
            </a:r>
            <a:r>
              <a:rPr lang="ar-SA" sz="5600" b="1" dirty="0" smtClean="0"/>
              <a:t> مرْرَ.</a:t>
            </a:r>
            <a:endParaRPr lang="fr-FR" sz="5600" b="1" dirty="0" smtClean="0"/>
          </a:p>
          <a:p>
            <a:pPr algn="r" rtl="1"/>
            <a:r>
              <a:rPr lang="ar-SA" sz="5600" b="1" dirty="0" smtClean="0"/>
              <a:t>ومن الحروف المشددة الحرف الذي يلي ( أل ) الشّمسية مثل كلمة </a:t>
            </a:r>
            <a:endParaRPr lang="fr-FR" sz="5600" b="1" dirty="0" smtClean="0"/>
          </a:p>
          <a:p>
            <a:pPr algn="r" rtl="1"/>
            <a:r>
              <a:rPr lang="ar-SA" sz="5600" b="1" dirty="0" smtClean="0"/>
              <a:t>( السّحاب ) </a:t>
            </a:r>
            <a:r>
              <a:rPr lang="da-DK" sz="5600" b="1" dirty="0" smtClean="0">
                <a:sym typeface="Symbol"/>
              </a:rPr>
              <a:t></a:t>
            </a:r>
            <a:r>
              <a:rPr lang="ar-SA" sz="5600" b="1" dirty="0" smtClean="0"/>
              <a:t> </a:t>
            </a:r>
            <a:r>
              <a:rPr lang="ar-SA" sz="5600" b="1" dirty="0" err="1" smtClean="0"/>
              <a:t>أسْسَحاب</a:t>
            </a:r>
            <a:r>
              <a:rPr lang="ar-SA" sz="5600" b="1" dirty="0" smtClean="0"/>
              <a:t> </a:t>
            </a:r>
            <a:endParaRPr lang="fr-FR" sz="5600" b="1" dirty="0" smtClean="0"/>
          </a:p>
        </p:txBody>
      </p:sp>
      <p:pic>
        <p:nvPicPr>
          <p:cNvPr id="4" name="Son enregistré">
            <a:hlinkClick r:id="" action="ppaction://media"/>
          </p:cNvPr>
          <p:cNvPicPr>
            <a:picLocks noRot="1" noChangeAspect="1"/>
          </p:cNvPicPr>
          <p:nvPr>
            <a:wavAudioFile r:embed="rId1" name="Son enregistré"/>
          </p:nvPr>
        </p:nvPicPr>
        <p:blipFill>
          <a:blip r:embed="rId3"/>
          <a:stretch>
            <a:fillRect/>
          </a:stretch>
        </p:blipFill>
        <p:spPr>
          <a:xfrm>
            <a:off x="642910" y="642918"/>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7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665</TotalTime>
  <Words>4814</Words>
  <Application>Microsoft Office PowerPoint</Application>
  <PresentationFormat>Affichage à l'écran (4:3)</PresentationFormat>
  <Paragraphs>342</Paragraphs>
  <Slides>23</Slides>
  <Notes>0</Notes>
  <HiddenSlides>0</HiddenSlides>
  <MMClips>24</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Aspect</vt:lpstr>
      <vt:lpstr>    مقياس علم العروض السنة الأولى جذع مشترك د. نصيرة شيادي جامعة أبي بكر بلقايد ـ تلمسان ـ    </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إشكالية الهمز في اللغة العربية بين المعيارية اللغوية والتماهي النطقي  معالجة أكوستيكية</dc:title>
  <dc:creator>acer</dc:creator>
  <cp:lastModifiedBy>Chiadi</cp:lastModifiedBy>
  <cp:revision>80</cp:revision>
  <dcterms:created xsi:type="dcterms:W3CDTF">2017-04-25T11:07:49Z</dcterms:created>
  <dcterms:modified xsi:type="dcterms:W3CDTF">2022-11-14T16:52:41Z</dcterms:modified>
</cp:coreProperties>
</file>