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5143500" type="screen16x9"/>
  <p:notesSz cx="6858000" cy="9144000"/>
  <p:embeddedFontLst>
    <p:embeddedFont>
      <p:font typeface="Montserrat"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02" d="100"/>
          <a:sy n="102" d="100"/>
        </p:scale>
        <p:origin x="-444" y="2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42299018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7239ed4126_0_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7239ed4126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7239ed4126_0_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7239ed4126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7239ed4126_0_7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7239ed4126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7239ed4126_0_1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7239ed4126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7239ed4126_0_1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7239ed4126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7239ed4126_0_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7239ed4126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e0ff905717ca615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e0ff905717ca615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7239ed4126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7239ed4126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7239ed4126_0_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7239ed4126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7239ed4126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7239ed412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fr" sz="1200">
                <a:solidFill>
                  <a:schemeClr val="dk1"/>
                </a:solidFill>
                <a:highlight>
                  <a:srgbClr val="FFFFFF"/>
                </a:highlight>
                <a:latin typeface="Montserrat"/>
                <a:ea typeface="Montserrat"/>
                <a:cs typeface="Montserrat"/>
                <a:sym typeface="Montserrat"/>
              </a:rPr>
              <a:t> le fonctionnement général d'un site web est Représenté sous la forme de cet schéma, un site web fonctionne comme cela</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7239ed4126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7239ed4126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7239ed4126_0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7239ed4126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sz="1050" b="1">
                <a:solidFill>
                  <a:srgbClr val="52565A"/>
                </a:solidFill>
                <a:highlight>
                  <a:srgbClr val="FFFFFF"/>
                </a:highlight>
              </a:rPr>
              <a:t>une requête</a:t>
            </a:r>
            <a:r>
              <a:rPr lang="fr" sz="1050">
                <a:solidFill>
                  <a:srgbClr val="3C4043"/>
                </a:solidFill>
                <a:highlight>
                  <a:srgbClr val="FFFFFF"/>
                </a:highlight>
              </a:rPr>
              <a:t> est une interrogation d'une base de données.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7239ed4126_0_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7239ed4126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7239ed4126_0_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7239ed4126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7239ed4126_0_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7239ed4126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17500" algn="l" rtl="0">
              <a:lnSpc>
                <a:spcPct val="115000"/>
              </a:lnSpc>
              <a:spcBef>
                <a:spcPts val="0"/>
              </a:spcBef>
              <a:spcAft>
                <a:spcPts val="0"/>
              </a:spcAft>
              <a:buClr>
                <a:schemeClr val="dk1"/>
              </a:buClr>
              <a:buSzPts val="1400"/>
              <a:buChar char="●"/>
            </a:pPr>
            <a:r>
              <a:rPr lang="fr" sz="1400">
                <a:solidFill>
                  <a:schemeClr val="dk1"/>
                </a:solidFill>
              </a:rPr>
              <a:t>responsives  : site web responsives c’est à dire qui peut s’afficher et s’adapter avec n’importe quel type de device ( tablette, ecran desktop ou smartphone) </a:t>
            </a:r>
            <a:endParaRPr sz="1400">
              <a:solidFill>
                <a:schemeClr val="dk1"/>
              </a:solidFill>
            </a:endParaRPr>
          </a:p>
          <a:p>
            <a:pPr marL="457200" lvl="0" indent="0" algn="l" rtl="0">
              <a:lnSpc>
                <a:spcPct val="115000"/>
              </a:lnSpc>
              <a:spcBef>
                <a:spcPts val="1600"/>
              </a:spcBef>
              <a:spcAft>
                <a:spcPts val="1600"/>
              </a:spcAft>
              <a:buNone/>
            </a:pPr>
            <a:endParaRPr sz="1400">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fr"/>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wordpress.org/"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hyperlink" Target="http://www.wampserver.com/en/download-wampserver-64bits/"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fr"/>
              <a:t>Wordpress   </a:t>
            </a:r>
            <a:endParaRPr/>
          </a:p>
        </p:txBody>
      </p:sp>
      <p:sp>
        <p:nvSpPr>
          <p:cNvPr id="55" name="Google Shape;55;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pic>
        <p:nvPicPr>
          <p:cNvPr id="56" name="Google Shape;56;p13"/>
          <p:cNvPicPr preferRelativeResize="0"/>
          <p:nvPr/>
        </p:nvPicPr>
        <p:blipFill>
          <a:blip r:embed="rId3">
            <a:alphaModFix/>
          </a:blip>
          <a:stretch>
            <a:fillRect/>
          </a:stretch>
        </p:blipFill>
        <p:spPr>
          <a:xfrm>
            <a:off x="6391938" y="1177138"/>
            <a:ext cx="2143125" cy="21431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a:t>Thèmes :</a:t>
            </a:r>
            <a:endParaRPr/>
          </a:p>
        </p:txBody>
      </p:sp>
      <p:sp>
        <p:nvSpPr>
          <p:cNvPr id="114" name="Google Shape;114;p2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sz="1400">
                <a:solidFill>
                  <a:srgbClr val="000000"/>
                </a:solidFill>
              </a:rPr>
              <a:t>On a dit que wordpress contient de beaux design qui sont représentés sous forme des thèmes </a:t>
            </a:r>
            <a:r>
              <a:rPr lang="fr" sz="1400">
                <a:solidFill>
                  <a:srgbClr val="000000"/>
                </a:solidFill>
                <a:highlight>
                  <a:srgbClr val="FFFFFF"/>
                </a:highlight>
              </a:rPr>
              <a:t>étonnants avec une grande variété de fonctionnalités</a:t>
            </a:r>
            <a:r>
              <a:rPr lang="fr" sz="1400">
                <a:solidFill>
                  <a:srgbClr val="000000"/>
                </a:solidFill>
              </a:rPr>
              <a:t>.</a:t>
            </a:r>
            <a:endParaRPr sz="1400">
              <a:solidFill>
                <a:srgbClr val="000000"/>
              </a:solidFill>
            </a:endParaRPr>
          </a:p>
          <a:p>
            <a:pPr marL="0" lvl="0" indent="0" algn="l" rtl="0">
              <a:spcBef>
                <a:spcPts val="1600"/>
              </a:spcBef>
              <a:spcAft>
                <a:spcPts val="0"/>
              </a:spcAft>
              <a:buNone/>
            </a:pPr>
            <a:r>
              <a:rPr lang="fr" sz="1400">
                <a:solidFill>
                  <a:srgbClr val="000000"/>
                </a:solidFill>
              </a:rPr>
              <a:t>Cette gamme de thèmes on peut la trouver dans le site officiel de wordpress.org.</a:t>
            </a:r>
            <a:endParaRPr sz="1400">
              <a:solidFill>
                <a:srgbClr val="000000"/>
              </a:solidFill>
            </a:endParaRPr>
          </a:p>
          <a:p>
            <a:pPr marL="0" lvl="0" indent="0" algn="l" rtl="0">
              <a:spcBef>
                <a:spcPts val="1600"/>
              </a:spcBef>
              <a:spcAft>
                <a:spcPts val="0"/>
              </a:spcAft>
              <a:buNone/>
            </a:pPr>
            <a:endParaRPr sz="1400">
              <a:solidFill>
                <a:srgbClr val="000000"/>
              </a:solidFill>
            </a:endParaRPr>
          </a:p>
          <a:p>
            <a:pPr marL="0" lvl="0" indent="0" algn="l" rtl="0">
              <a:spcBef>
                <a:spcPts val="1600"/>
              </a:spcBef>
              <a:spcAft>
                <a:spcPts val="1600"/>
              </a:spcAft>
              <a:buNone/>
            </a:pPr>
            <a:r>
              <a:rPr lang="fr" sz="1400">
                <a:solidFill>
                  <a:srgbClr val="000000"/>
                </a:solidFill>
              </a:rPr>
              <a:t>Les </a:t>
            </a:r>
            <a:r>
              <a:rPr lang="fr" sz="1400" b="1">
                <a:solidFill>
                  <a:srgbClr val="000000"/>
                </a:solidFill>
              </a:rPr>
              <a:t>thèmes</a:t>
            </a:r>
            <a:r>
              <a:rPr lang="fr" sz="1400">
                <a:solidFill>
                  <a:srgbClr val="000000"/>
                </a:solidFill>
              </a:rPr>
              <a:t> vous permettent de personnaliser l'apparence de votre site WordPress : ils correspondent au design, à l'ergonomie et à un certain nombre de fonctionnalités qu'il est possible de changer indépendamment du contenu du site. Néanmoins, vérifiez bien que les thèmes qui vous intéressent comprennent bien toutes les fonctionnalités que vous souhaitez utiliser. </a:t>
            </a:r>
            <a:endParaRPr sz="1400">
              <a:solidFill>
                <a:srgbClr val="00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fr"/>
              <a:t>Partie 3</a:t>
            </a:r>
            <a:endParaRPr/>
          </a:p>
        </p:txBody>
      </p:sp>
      <p:sp>
        <p:nvSpPr>
          <p:cNvPr id="120" name="Google Shape;120;p2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lnSpc>
                <a:spcPct val="115000"/>
              </a:lnSpc>
              <a:spcBef>
                <a:spcPts val="800"/>
              </a:spcBef>
              <a:spcAft>
                <a:spcPts val="0"/>
              </a:spcAft>
              <a:buClr>
                <a:schemeClr val="dk1"/>
              </a:buClr>
              <a:buSzPts val="1100"/>
              <a:buFont typeface="Arial"/>
              <a:buNone/>
            </a:pPr>
            <a:r>
              <a:rPr lang="fr" sz="1400" b="1">
                <a:solidFill>
                  <a:srgbClr val="000000"/>
                </a:solidFill>
              </a:rPr>
              <a:t>Créez votre premier site avec WordPress</a:t>
            </a:r>
            <a:endParaRPr sz="1400" b="1">
              <a:solidFill>
                <a:srgbClr val="000000"/>
              </a:solidFill>
            </a:endParaRPr>
          </a:p>
          <a:p>
            <a:pPr marL="0" lvl="0" indent="0" algn="l" rtl="0">
              <a:spcBef>
                <a:spcPts val="800"/>
              </a:spcBef>
              <a:spcAft>
                <a:spcPts val="0"/>
              </a:spcAft>
              <a:buNone/>
            </a:pPr>
            <a:endParaRPr sz="1400" b="1">
              <a:solidFill>
                <a:srgbClr val="000000"/>
              </a:solidFill>
            </a:endParaRPr>
          </a:p>
        </p:txBody>
      </p:sp>
      <p:sp>
        <p:nvSpPr>
          <p:cNvPr id="126" name="Google Shape;126;p2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800"/>
              </a:spcBef>
              <a:spcAft>
                <a:spcPts val="0"/>
              </a:spcAft>
              <a:buClr>
                <a:srgbClr val="000000"/>
              </a:buClr>
              <a:buSzPts val="1800"/>
              <a:buAutoNum type="arabicPeriod"/>
            </a:pPr>
            <a:r>
              <a:rPr lang="fr">
                <a:solidFill>
                  <a:srgbClr val="000000"/>
                </a:solidFill>
                <a:highlight>
                  <a:srgbClr val="FFFFFF"/>
                </a:highlight>
              </a:rPr>
              <a:t>Installez et configurez WordPress</a:t>
            </a:r>
            <a:endParaRPr>
              <a:solidFill>
                <a:srgbClr val="000000"/>
              </a:solidFill>
              <a:highlight>
                <a:srgbClr val="FFFFFF"/>
              </a:highlight>
            </a:endParaRPr>
          </a:p>
          <a:p>
            <a:pPr marL="914400" lvl="0" indent="-317500" algn="l" rtl="0">
              <a:spcBef>
                <a:spcPts val="0"/>
              </a:spcBef>
              <a:spcAft>
                <a:spcPts val="0"/>
              </a:spcAft>
              <a:buClr>
                <a:srgbClr val="000000"/>
              </a:buClr>
              <a:buSzPts val="1400"/>
              <a:buChar char="●"/>
            </a:pPr>
            <a:r>
              <a:rPr lang="fr" sz="1400" b="1">
                <a:solidFill>
                  <a:srgbClr val="000000"/>
                </a:solidFill>
                <a:highlight>
                  <a:srgbClr val="FFFFFF"/>
                </a:highlight>
              </a:rPr>
              <a:t>télécharger l'archive de WordPress </a:t>
            </a:r>
            <a:r>
              <a:rPr lang="fr" sz="1400" b="1" u="sng">
                <a:solidFill>
                  <a:schemeClr val="hlink"/>
                </a:solidFill>
                <a:highlight>
                  <a:srgbClr val="FFFFFF"/>
                </a:highlight>
                <a:hlinkClick r:id="rId3"/>
              </a:rPr>
              <a:t>cliquer ici</a:t>
            </a:r>
            <a:endParaRPr sz="1400" b="1">
              <a:solidFill>
                <a:schemeClr val="dk1"/>
              </a:solidFill>
              <a:highlight>
                <a:srgbClr val="FFFFFF"/>
              </a:highlight>
            </a:endParaRPr>
          </a:p>
          <a:p>
            <a:pPr marL="914400" lvl="0" indent="-317500" algn="l" rtl="0">
              <a:spcBef>
                <a:spcPts val="0"/>
              </a:spcBef>
              <a:spcAft>
                <a:spcPts val="0"/>
              </a:spcAft>
              <a:buClr>
                <a:schemeClr val="dk1"/>
              </a:buClr>
              <a:buSzPts val="1400"/>
              <a:buChar char="●"/>
            </a:pPr>
            <a:r>
              <a:rPr lang="fr" sz="1400" b="1">
                <a:solidFill>
                  <a:schemeClr val="dk1"/>
                </a:solidFill>
                <a:highlight>
                  <a:srgbClr val="FFFFFF"/>
                </a:highlight>
              </a:rPr>
              <a:t>WAMP </a:t>
            </a:r>
            <a:r>
              <a:rPr lang="fr" sz="1400" b="1" u="sng">
                <a:solidFill>
                  <a:schemeClr val="hlink"/>
                </a:solidFill>
                <a:highlight>
                  <a:srgbClr val="FFFFFF"/>
                </a:highlight>
                <a:hlinkClick r:id="rId4"/>
              </a:rPr>
              <a:t>cliquer ici</a:t>
            </a:r>
            <a:endParaRPr sz="1400" b="1">
              <a:solidFill>
                <a:srgbClr val="000000"/>
              </a:solidFill>
              <a:highlight>
                <a:srgbClr val="FFFFFF"/>
              </a:highlight>
            </a:endParaRPr>
          </a:p>
          <a:p>
            <a:pPr marL="457200" lvl="0" indent="-342900" algn="l" rtl="0">
              <a:spcBef>
                <a:spcPts val="0"/>
              </a:spcBef>
              <a:spcAft>
                <a:spcPts val="0"/>
              </a:spcAft>
              <a:buClr>
                <a:srgbClr val="000000"/>
              </a:buClr>
              <a:buSzPts val="1800"/>
              <a:buAutoNum type="arabicPeriod"/>
            </a:pPr>
            <a:r>
              <a:rPr lang="fr">
                <a:solidFill>
                  <a:srgbClr val="000000"/>
                </a:solidFill>
              </a:rPr>
              <a:t>Administrez votre site Wordpress.</a:t>
            </a:r>
            <a:endParaRPr>
              <a:solidFill>
                <a:srgbClr val="000000"/>
              </a:solidFill>
            </a:endParaRPr>
          </a:p>
          <a:p>
            <a:pPr marL="914400" lvl="0" indent="-317500" algn="l" rtl="0">
              <a:spcBef>
                <a:spcPts val="0"/>
              </a:spcBef>
              <a:spcAft>
                <a:spcPts val="0"/>
              </a:spcAft>
              <a:buClr>
                <a:schemeClr val="dk1"/>
              </a:buClr>
              <a:buSzPts val="1400"/>
              <a:buFont typeface="Montserrat"/>
              <a:buChar char="●"/>
            </a:pPr>
            <a:r>
              <a:rPr lang="fr" sz="1400">
                <a:solidFill>
                  <a:schemeClr val="dk1"/>
                </a:solidFill>
                <a:highlight>
                  <a:srgbClr val="FFFFFF"/>
                </a:highlight>
              </a:rPr>
              <a:t>L'</a:t>
            </a:r>
            <a:r>
              <a:rPr lang="fr" sz="1400" b="1">
                <a:solidFill>
                  <a:schemeClr val="dk1"/>
                </a:solidFill>
                <a:highlight>
                  <a:srgbClr val="FFFFFF"/>
                </a:highlight>
              </a:rPr>
              <a:t>interface d'administration offre de nombreuses possibilités</a:t>
            </a:r>
            <a:r>
              <a:rPr lang="fr" sz="1400">
                <a:solidFill>
                  <a:schemeClr val="dk1"/>
                </a:solidFill>
                <a:highlight>
                  <a:srgbClr val="FFFFFF"/>
                </a:highlight>
              </a:rPr>
              <a:t> telles que la gestion de contenu (ajouter des articles, pages, médias et commentaires), l'ajout d'extensions et de thèmes, et le paramétrage du site. Nous verrons tous ces points dans la partie suivante.</a:t>
            </a:r>
            <a:endParaRPr sz="1400">
              <a:solidFill>
                <a:schemeClr val="dk1"/>
              </a:solidFill>
              <a:highlight>
                <a:srgbClr val="FFFFFF"/>
              </a:highlight>
            </a:endParaRPr>
          </a:p>
          <a:p>
            <a:pPr marL="914400" lvl="0" indent="-317500" algn="l" rtl="0">
              <a:spcBef>
                <a:spcPts val="0"/>
              </a:spcBef>
              <a:spcAft>
                <a:spcPts val="0"/>
              </a:spcAft>
              <a:buClr>
                <a:schemeClr val="dk1"/>
              </a:buClr>
              <a:buSzPts val="1400"/>
              <a:buFont typeface="Montserrat"/>
              <a:buChar char="●"/>
            </a:pPr>
            <a:r>
              <a:rPr lang="fr" sz="1400">
                <a:solidFill>
                  <a:schemeClr val="dk1"/>
                </a:solidFill>
                <a:highlight>
                  <a:srgbClr val="FFFFFF"/>
                </a:highlight>
              </a:rPr>
              <a:t>Vous pouvez </a:t>
            </a:r>
            <a:r>
              <a:rPr lang="fr" sz="1400" b="1">
                <a:solidFill>
                  <a:schemeClr val="dk1"/>
                </a:solidFill>
                <a:highlight>
                  <a:srgbClr val="FFFFFF"/>
                </a:highlight>
              </a:rPr>
              <a:t>naviguer entre le back-office et le front-office</a:t>
            </a:r>
            <a:r>
              <a:rPr lang="fr" sz="1400">
                <a:solidFill>
                  <a:schemeClr val="dk1"/>
                </a:solidFill>
                <a:highlight>
                  <a:srgbClr val="FFFFFF"/>
                </a:highlight>
              </a:rPr>
              <a:t> en cliquant sur WordPress &gt; Aller sur le site depuis la barre de raccourcis en haut de page.</a:t>
            </a:r>
            <a:endParaRPr sz="1400">
              <a:solidFill>
                <a:schemeClr val="dk1"/>
              </a:solidFill>
              <a:highlight>
                <a:srgbClr val="FFFFFF"/>
              </a:highlight>
            </a:endParaRPr>
          </a:p>
          <a:p>
            <a:pPr marL="914400" lvl="0" indent="-317500" algn="l" rtl="0">
              <a:spcBef>
                <a:spcPts val="0"/>
              </a:spcBef>
              <a:spcAft>
                <a:spcPts val="0"/>
              </a:spcAft>
              <a:buClr>
                <a:schemeClr val="dk1"/>
              </a:buClr>
              <a:buSzPts val="1400"/>
              <a:buFont typeface="Montserrat"/>
              <a:buChar char="●"/>
            </a:pPr>
            <a:r>
              <a:rPr lang="fr" sz="1400">
                <a:solidFill>
                  <a:schemeClr val="dk1"/>
                </a:solidFill>
                <a:highlight>
                  <a:srgbClr val="FFFFFF"/>
                </a:highlight>
              </a:rPr>
              <a:t>Vous savez à présent comment paramétrer votre site (titre, fuseau horaire, format des permaliens, etc.) à partir du </a:t>
            </a:r>
            <a:r>
              <a:rPr lang="fr" sz="1400" b="1">
                <a:solidFill>
                  <a:schemeClr val="dk1"/>
                </a:solidFill>
                <a:highlight>
                  <a:srgbClr val="FFFFFF"/>
                </a:highlight>
              </a:rPr>
              <a:t>menu Réglages</a:t>
            </a:r>
            <a:r>
              <a:rPr lang="fr" sz="1400">
                <a:solidFill>
                  <a:schemeClr val="dk1"/>
                </a:solidFill>
                <a:highlight>
                  <a:srgbClr val="FFFFFF"/>
                </a:highlight>
              </a:rPr>
              <a:t>.</a:t>
            </a:r>
            <a:endParaRPr sz="1400">
              <a:solidFill>
                <a:schemeClr val="dk1"/>
              </a:solidFill>
              <a:highlight>
                <a:srgbClr val="FFFFFF"/>
              </a:highlight>
            </a:endParaRPr>
          </a:p>
          <a:p>
            <a:pPr marL="457200" lvl="0" indent="-342900" algn="l" rtl="0">
              <a:spcBef>
                <a:spcPts val="0"/>
              </a:spcBef>
              <a:spcAft>
                <a:spcPts val="0"/>
              </a:spcAft>
              <a:buClr>
                <a:srgbClr val="000000"/>
              </a:buClr>
              <a:buSzPts val="1800"/>
              <a:buChar char="●"/>
            </a:pPr>
            <a:endParaRPr>
              <a:solidFill>
                <a:srgbClr val="00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lnSpc>
                <a:spcPct val="115000"/>
              </a:lnSpc>
              <a:spcBef>
                <a:spcPts val="800"/>
              </a:spcBef>
              <a:spcAft>
                <a:spcPts val="0"/>
              </a:spcAft>
              <a:buClr>
                <a:schemeClr val="dk1"/>
              </a:buClr>
              <a:buSzPts val="1100"/>
              <a:buFont typeface="Arial"/>
              <a:buNone/>
            </a:pPr>
            <a:r>
              <a:rPr lang="fr" sz="1700" b="1">
                <a:highlight>
                  <a:srgbClr val="FFFFFF"/>
                </a:highlight>
                <a:latin typeface="Montserrat"/>
                <a:ea typeface="Montserrat"/>
                <a:cs typeface="Montserrat"/>
                <a:sym typeface="Montserrat"/>
              </a:rPr>
              <a:t>Créez des articles et des pages</a:t>
            </a:r>
            <a:endParaRPr sz="1700" b="1">
              <a:highlight>
                <a:srgbClr val="FFFFFF"/>
              </a:highlight>
              <a:latin typeface="Montserrat"/>
              <a:ea typeface="Montserrat"/>
              <a:cs typeface="Montserrat"/>
              <a:sym typeface="Montserrat"/>
            </a:endParaRPr>
          </a:p>
          <a:p>
            <a:pPr marL="457200" lvl="0" indent="0" algn="l" rtl="0">
              <a:spcBef>
                <a:spcPts val="800"/>
              </a:spcBef>
              <a:spcAft>
                <a:spcPts val="0"/>
              </a:spcAft>
              <a:buNone/>
            </a:pPr>
            <a:endParaRPr/>
          </a:p>
        </p:txBody>
      </p:sp>
      <p:sp>
        <p:nvSpPr>
          <p:cNvPr id="132" name="Google Shape;132;p25"/>
          <p:cNvSpPr txBox="1">
            <a:spLocks noGrp="1"/>
          </p:cNvSpPr>
          <p:nvPr>
            <p:ph type="body" idx="1"/>
          </p:nvPr>
        </p:nvSpPr>
        <p:spPr>
          <a:xfrm>
            <a:off x="311700" y="1124325"/>
            <a:ext cx="8520600" cy="40191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000000"/>
              </a:buClr>
              <a:buSzPts val="1800"/>
              <a:buChar char="●"/>
            </a:pPr>
            <a:r>
              <a:rPr lang="fr">
                <a:solidFill>
                  <a:srgbClr val="000000"/>
                </a:solidFill>
              </a:rPr>
              <a:t>Les </a:t>
            </a:r>
            <a:r>
              <a:rPr lang="fr" b="1">
                <a:solidFill>
                  <a:srgbClr val="000000"/>
                </a:solidFill>
              </a:rPr>
              <a:t>articles</a:t>
            </a:r>
            <a:r>
              <a:rPr lang="fr">
                <a:solidFill>
                  <a:srgbClr val="000000"/>
                </a:solidFill>
              </a:rPr>
              <a:t> servent à créer le contenu du site qui va évoluer au cours du temps. Ils sont datés, rattachés à un auteur et permettent aux utilisateurs de laisser des commentaires. Vous pouvez leur ajouter des catégories et les identifier avec des mots-clés. En revanche, en règle générale, évitez de les ajouter dans un menu.</a:t>
            </a:r>
            <a:endParaRPr>
              <a:solidFill>
                <a:srgbClr val="000000"/>
              </a:solidFill>
            </a:endParaRPr>
          </a:p>
          <a:p>
            <a:pPr marL="0" lvl="0" indent="0" algn="l" rtl="0">
              <a:spcBef>
                <a:spcPts val="1600"/>
              </a:spcBef>
              <a:spcAft>
                <a:spcPts val="0"/>
              </a:spcAft>
              <a:buNone/>
            </a:pPr>
            <a:endParaRPr>
              <a:solidFill>
                <a:srgbClr val="000000"/>
              </a:solidFill>
            </a:endParaRPr>
          </a:p>
          <a:p>
            <a:pPr marL="457200" lvl="0" indent="-342900" algn="l" rtl="0">
              <a:spcBef>
                <a:spcPts val="1600"/>
              </a:spcBef>
              <a:spcAft>
                <a:spcPts val="0"/>
              </a:spcAft>
              <a:buClr>
                <a:srgbClr val="000000"/>
              </a:buClr>
              <a:buSzPts val="1800"/>
              <a:buChar char="●"/>
            </a:pPr>
            <a:r>
              <a:rPr lang="fr">
                <a:solidFill>
                  <a:srgbClr val="000000"/>
                </a:solidFill>
                <a:highlight>
                  <a:srgbClr val="FFFFFF"/>
                </a:highlight>
              </a:rPr>
              <a:t>Les </a:t>
            </a:r>
            <a:r>
              <a:rPr lang="fr" b="1">
                <a:solidFill>
                  <a:srgbClr val="000000"/>
                </a:solidFill>
                <a:highlight>
                  <a:srgbClr val="FFFFFF"/>
                </a:highlight>
              </a:rPr>
              <a:t>pages</a:t>
            </a:r>
            <a:r>
              <a:rPr lang="fr">
                <a:solidFill>
                  <a:srgbClr val="000000"/>
                </a:solidFill>
                <a:highlight>
                  <a:srgbClr val="FFFFFF"/>
                </a:highlight>
              </a:rPr>
              <a:t> permettent de structurer le site avec un contenu statique, c'est-à-dire qui n'est pas mis à jour régulièrement. Vous pouvez les hiérarchiser et les inclure dans les différents menus du site.</a:t>
            </a:r>
            <a:endParaRPr>
              <a:solidFill>
                <a:srgbClr val="000000"/>
              </a:solidFill>
              <a:highlight>
                <a:srgbClr val="FFFFFF"/>
              </a:highlight>
            </a:endParaRPr>
          </a:p>
          <a:p>
            <a:pPr marL="457200" lvl="0" indent="0" algn="l" rtl="0">
              <a:spcBef>
                <a:spcPts val="1600"/>
              </a:spcBef>
              <a:spcAft>
                <a:spcPts val="1600"/>
              </a:spcAft>
              <a:buNone/>
            </a:pPr>
            <a:endParaRPr sz="1400">
              <a:solidFill>
                <a:srgbClr val="000000"/>
              </a:solidFill>
              <a:highlight>
                <a:srgbClr val="FFFFFF"/>
              </a:highligh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lnSpc>
                <a:spcPct val="115000"/>
              </a:lnSpc>
              <a:spcBef>
                <a:spcPts val="800"/>
              </a:spcBef>
              <a:spcAft>
                <a:spcPts val="0"/>
              </a:spcAft>
              <a:buClr>
                <a:schemeClr val="dk1"/>
              </a:buClr>
              <a:buSzPts val="1100"/>
              <a:buFont typeface="Arial"/>
              <a:buNone/>
            </a:pPr>
            <a:r>
              <a:rPr lang="fr" sz="1700" b="1">
                <a:highlight>
                  <a:srgbClr val="FFFFFF"/>
                </a:highlight>
                <a:latin typeface="Montserrat"/>
                <a:ea typeface="Montserrat"/>
                <a:cs typeface="Montserrat"/>
                <a:sym typeface="Montserrat"/>
              </a:rPr>
              <a:t>Utilisez les thèmes, menus et widgets</a:t>
            </a:r>
            <a:endParaRPr sz="1700" b="1">
              <a:highlight>
                <a:srgbClr val="FFFFFF"/>
              </a:highlight>
              <a:latin typeface="Montserrat"/>
              <a:ea typeface="Montserrat"/>
              <a:cs typeface="Montserrat"/>
              <a:sym typeface="Montserrat"/>
            </a:endParaRPr>
          </a:p>
          <a:p>
            <a:pPr marL="0" lvl="0" indent="0" algn="l" rtl="0">
              <a:spcBef>
                <a:spcPts val="800"/>
              </a:spcBef>
              <a:spcAft>
                <a:spcPts val="0"/>
              </a:spcAft>
              <a:buNone/>
            </a:pPr>
            <a:endParaRPr/>
          </a:p>
        </p:txBody>
      </p:sp>
      <p:sp>
        <p:nvSpPr>
          <p:cNvPr id="138" name="Google Shape;138;p2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Clr>
                <a:srgbClr val="000000"/>
              </a:buClr>
              <a:buSzPts val="1400"/>
              <a:buChar char="●"/>
            </a:pPr>
            <a:r>
              <a:rPr lang="fr" sz="1400">
                <a:solidFill>
                  <a:srgbClr val="000000"/>
                </a:solidFill>
              </a:rPr>
              <a:t> Vous pouvez installer des thèmes depuis Apparence &gt; Thèmes ou bien à partir d'un thème téléchargé.</a:t>
            </a:r>
            <a:endParaRPr sz="1400">
              <a:solidFill>
                <a:srgbClr val="000000"/>
              </a:solidFill>
            </a:endParaRPr>
          </a:p>
          <a:p>
            <a:pPr marL="457200" lvl="0" indent="-317500" algn="l" rtl="0">
              <a:spcBef>
                <a:spcPts val="0"/>
              </a:spcBef>
              <a:spcAft>
                <a:spcPts val="0"/>
              </a:spcAft>
              <a:buClr>
                <a:srgbClr val="000000"/>
              </a:buClr>
              <a:buSzPts val="1400"/>
              <a:buChar char="●"/>
            </a:pPr>
            <a:r>
              <a:rPr lang="fr" sz="1400">
                <a:solidFill>
                  <a:srgbClr val="000000"/>
                </a:solidFill>
                <a:highlight>
                  <a:srgbClr val="FFFFFF"/>
                </a:highlight>
              </a:rPr>
              <a:t>WordPress vous permet de créer et de personnaliser les </a:t>
            </a:r>
            <a:r>
              <a:rPr lang="fr" sz="1400" b="1">
                <a:solidFill>
                  <a:srgbClr val="000000"/>
                </a:solidFill>
                <a:highlight>
                  <a:srgbClr val="FFFFFF"/>
                </a:highlight>
              </a:rPr>
              <a:t>menus</a:t>
            </a:r>
            <a:r>
              <a:rPr lang="fr" sz="1400">
                <a:solidFill>
                  <a:srgbClr val="000000"/>
                </a:solidFill>
                <a:highlight>
                  <a:srgbClr val="FFFFFF"/>
                </a:highlight>
              </a:rPr>
              <a:t> de votre site depuis l'interface Apparence &gt; Menus.</a:t>
            </a:r>
            <a:endParaRPr sz="1400">
              <a:solidFill>
                <a:srgbClr val="000000"/>
              </a:solidFill>
              <a:highlight>
                <a:srgbClr val="FFFFFF"/>
              </a:highlight>
            </a:endParaRPr>
          </a:p>
          <a:p>
            <a:pPr marL="457200" lvl="0" indent="-317500" algn="l" rtl="0">
              <a:spcBef>
                <a:spcPts val="0"/>
              </a:spcBef>
              <a:spcAft>
                <a:spcPts val="0"/>
              </a:spcAft>
              <a:buClr>
                <a:srgbClr val="000000"/>
              </a:buClr>
              <a:buSzPts val="1400"/>
              <a:buChar char="●"/>
            </a:pPr>
            <a:r>
              <a:rPr lang="fr" sz="1400">
                <a:solidFill>
                  <a:srgbClr val="000000"/>
                </a:solidFill>
                <a:highlight>
                  <a:srgbClr val="FFFFFF"/>
                </a:highlight>
              </a:rPr>
              <a:t>Les </a:t>
            </a:r>
            <a:r>
              <a:rPr lang="fr" sz="1400" b="1">
                <a:solidFill>
                  <a:srgbClr val="000000"/>
                </a:solidFill>
                <a:highlight>
                  <a:srgbClr val="FFFFFF"/>
                </a:highlight>
              </a:rPr>
              <a:t>widgets</a:t>
            </a:r>
            <a:r>
              <a:rPr lang="fr" sz="1400">
                <a:solidFill>
                  <a:srgbClr val="000000"/>
                </a:solidFill>
                <a:highlight>
                  <a:srgbClr val="FFFFFF"/>
                </a:highlight>
              </a:rPr>
              <a:t> permettent aussi de personnaliser votre site. Ce sont des petits modules que vous pouvez insérer dans les barres latérales, le footer, etc. La barre de recherche et les nuages de tags sont deux exemples de widgets ! Vous pouvez les installer et les activer depuis le menu Apparence &gt; Widgets.</a:t>
            </a:r>
            <a:endParaRPr sz="1400">
              <a:solidFill>
                <a:srgbClr val="000000"/>
              </a:solidFill>
              <a:highlight>
                <a:srgbClr val="FFFFFF"/>
              </a:highligh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a:t>Plugins :</a:t>
            </a:r>
            <a:endParaRPr/>
          </a:p>
        </p:txBody>
      </p:sp>
      <p:sp>
        <p:nvSpPr>
          <p:cNvPr id="144" name="Google Shape;144;p2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45" name="Google Shape;145;p27"/>
          <p:cNvPicPr preferRelativeResize="0"/>
          <p:nvPr/>
        </p:nvPicPr>
        <p:blipFill>
          <a:blip r:embed="rId3">
            <a:alphaModFix/>
          </a:blip>
          <a:stretch>
            <a:fillRect/>
          </a:stretch>
        </p:blipFill>
        <p:spPr>
          <a:xfrm>
            <a:off x="0" y="365200"/>
            <a:ext cx="9144000" cy="47783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lnSpc>
                <a:spcPct val="115000"/>
              </a:lnSpc>
              <a:spcBef>
                <a:spcPts val="800"/>
              </a:spcBef>
              <a:spcAft>
                <a:spcPts val="0"/>
              </a:spcAft>
              <a:buClr>
                <a:schemeClr val="dk1"/>
              </a:buClr>
              <a:buSzPts val="1100"/>
              <a:buFont typeface="Arial"/>
              <a:buNone/>
            </a:pPr>
            <a:r>
              <a:rPr lang="fr" sz="1700" b="1">
                <a:highlight>
                  <a:srgbClr val="FFFFFF"/>
                </a:highlight>
                <a:latin typeface="Montserrat"/>
                <a:ea typeface="Montserrat"/>
                <a:cs typeface="Montserrat"/>
                <a:sym typeface="Montserrat"/>
              </a:rPr>
              <a:t>Ajoutez des extensions</a:t>
            </a:r>
            <a:endParaRPr sz="1700" b="1">
              <a:highlight>
                <a:srgbClr val="FFFFFF"/>
              </a:highlight>
              <a:latin typeface="Montserrat"/>
              <a:ea typeface="Montserrat"/>
              <a:cs typeface="Montserrat"/>
              <a:sym typeface="Montserrat"/>
            </a:endParaRPr>
          </a:p>
          <a:p>
            <a:pPr marL="0" lvl="0" indent="0" algn="l" rtl="0">
              <a:spcBef>
                <a:spcPts val="800"/>
              </a:spcBef>
              <a:spcAft>
                <a:spcPts val="0"/>
              </a:spcAft>
              <a:buNone/>
            </a:pPr>
            <a:endParaRPr/>
          </a:p>
        </p:txBody>
      </p:sp>
      <p:sp>
        <p:nvSpPr>
          <p:cNvPr id="151" name="Google Shape;151;p2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Clr>
                <a:srgbClr val="000000"/>
              </a:buClr>
              <a:buSzPts val="1400"/>
              <a:buChar char="●"/>
            </a:pPr>
            <a:r>
              <a:rPr lang="fr" sz="1400">
                <a:solidFill>
                  <a:srgbClr val="000000"/>
                </a:solidFill>
                <a:highlight>
                  <a:srgbClr val="FFFFFF"/>
                </a:highlight>
              </a:rPr>
              <a:t>Les </a:t>
            </a:r>
            <a:r>
              <a:rPr lang="fr" sz="1400" b="1">
                <a:solidFill>
                  <a:srgbClr val="000000"/>
                </a:solidFill>
                <a:highlight>
                  <a:srgbClr val="FFFFFF"/>
                </a:highlight>
              </a:rPr>
              <a:t>plugins</a:t>
            </a:r>
            <a:r>
              <a:rPr lang="fr" sz="1400">
                <a:solidFill>
                  <a:srgbClr val="000000"/>
                </a:solidFill>
                <a:highlight>
                  <a:srgbClr val="FFFFFF"/>
                </a:highlight>
              </a:rPr>
              <a:t> (ou extensions) permettent d'ajouter des fonctionnalités à votre site WordPress. Vous pouvez en installer de nouveaux depuis le menu Extensions.</a:t>
            </a:r>
            <a:endParaRPr sz="1400">
              <a:solidFill>
                <a:srgbClr val="000000"/>
              </a:solidFill>
              <a:highlight>
                <a:srgbClr val="FFFFFF"/>
              </a:highlight>
            </a:endParaRPr>
          </a:p>
          <a:p>
            <a:pPr marL="457200" lvl="0" indent="0" algn="l" rtl="0">
              <a:spcBef>
                <a:spcPts val="1600"/>
              </a:spcBef>
              <a:spcAft>
                <a:spcPts val="1600"/>
              </a:spcAft>
              <a:buNone/>
            </a:pPr>
            <a:endParaRPr sz="1400">
              <a:solidFill>
                <a:srgbClr val="000000"/>
              </a:solidFill>
              <a:highlight>
                <a:srgbClr val="FFFFFF"/>
              </a:highligh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fr"/>
              <a:t>Partie 1</a:t>
            </a:r>
            <a:endParaRPr/>
          </a:p>
        </p:txBody>
      </p:sp>
      <p:sp>
        <p:nvSpPr>
          <p:cNvPr id="62" name="Google Shape;62;p14"/>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fr"/>
              <a:t>Les notions clés</a:t>
            </a:r>
            <a:endParaRPr/>
          </a:p>
        </p:txBody>
      </p:sp>
      <p:sp>
        <p:nvSpPr>
          <p:cNvPr id="68" name="Google Shape;68;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sz="1400">
                <a:solidFill>
                  <a:srgbClr val="000000"/>
                </a:solidFill>
                <a:highlight>
                  <a:srgbClr val="FFFFFF"/>
                </a:highlight>
              </a:rPr>
              <a:t>un site web : </a:t>
            </a:r>
            <a:endParaRPr sz="1400">
              <a:solidFill>
                <a:srgbClr val="000000"/>
              </a:solidFill>
              <a:highlight>
                <a:srgbClr val="FFFFFF"/>
              </a:highlight>
            </a:endParaRPr>
          </a:p>
          <a:p>
            <a:pPr marL="0" lvl="0" indent="457200" algn="l" rtl="0">
              <a:spcBef>
                <a:spcPts val="1600"/>
              </a:spcBef>
              <a:spcAft>
                <a:spcPts val="0"/>
              </a:spcAft>
              <a:buNone/>
            </a:pPr>
            <a:r>
              <a:rPr lang="fr" sz="1400">
                <a:solidFill>
                  <a:srgbClr val="000000"/>
                </a:solidFill>
                <a:highlight>
                  <a:srgbClr val="FFFFFF"/>
                </a:highlight>
              </a:rPr>
              <a:t>est un ensemble de pages web et de ressources reliées par des hyperliens, défini et accessible par une adresse web.</a:t>
            </a:r>
            <a:endParaRPr sz="1400">
              <a:solidFill>
                <a:srgbClr val="000000"/>
              </a:solidFill>
              <a:highlight>
                <a:srgbClr val="FFFFFF"/>
              </a:highlight>
            </a:endParaRPr>
          </a:p>
          <a:p>
            <a:pPr marL="0" lvl="0" indent="457200" algn="l" rtl="0">
              <a:spcBef>
                <a:spcPts val="1600"/>
              </a:spcBef>
              <a:spcAft>
                <a:spcPts val="1600"/>
              </a:spcAft>
              <a:buNone/>
            </a:pPr>
            <a:endParaRPr sz="1400">
              <a:solidFill>
                <a:srgbClr val="000000"/>
              </a:solidFill>
              <a:highlight>
                <a:srgbClr val="FFFFFF"/>
              </a:highlight>
            </a:endParaRPr>
          </a:p>
        </p:txBody>
      </p:sp>
      <p:pic>
        <p:nvPicPr>
          <p:cNvPr id="69" name="Google Shape;69;p15"/>
          <p:cNvPicPr preferRelativeResize="0"/>
          <p:nvPr/>
        </p:nvPicPr>
        <p:blipFill>
          <a:blip r:embed="rId3">
            <a:alphaModFix/>
          </a:blip>
          <a:stretch>
            <a:fillRect/>
          </a:stretch>
        </p:blipFill>
        <p:spPr>
          <a:xfrm>
            <a:off x="1909775" y="2272575"/>
            <a:ext cx="4668876" cy="27185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marR="241300" lvl="0" indent="0" algn="l" rtl="0">
              <a:lnSpc>
                <a:spcPct val="115000"/>
              </a:lnSpc>
              <a:spcBef>
                <a:spcPts val="0"/>
              </a:spcBef>
              <a:spcAft>
                <a:spcPts val="800"/>
              </a:spcAft>
              <a:buClr>
                <a:schemeClr val="dk1"/>
              </a:buClr>
              <a:buSzPts val="1100"/>
              <a:buFont typeface="Arial"/>
              <a:buNone/>
            </a:pPr>
            <a:r>
              <a:rPr lang="fr" sz="1400" b="1">
                <a:highlight>
                  <a:srgbClr val="FFFFFF"/>
                </a:highlight>
              </a:rPr>
              <a:t>Client et serveur</a:t>
            </a:r>
            <a:endParaRPr sz="1400"/>
          </a:p>
        </p:txBody>
      </p:sp>
      <p:sp>
        <p:nvSpPr>
          <p:cNvPr id="75" name="Google Shape;75;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marR="241300" lvl="0" indent="0" algn="l" rtl="0">
              <a:spcBef>
                <a:spcPts val="0"/>
              </a:spcBef>
              <a:spcAft>
                <a:spcPts val="0"/>
              </a:spcAft>
              <a:buClr>
                <a:schemeClr val="dk1"/>
              </a:buClr>
              <a:buSzPts val="1100"/>
              <a:buFont typeface="Arial"/>
              <a:buNone/>
            </a:pPr>
            <a:endParaRPr sz="1300" b="1">
              <a:solidFill>
                <a:schemeClr val="dk1"/>
              </a:solidFill>
              <a:highlight>
                <a:srgbClr val="FFFFFF"/>
              </a:highlight>
              <a:latin typeface="Montserrat"/>
              <a:ea typeface="Montserrat"/>
              <a:cs typeface="Montserrat"/>
              <a:sym typeface="Montserrat"/>
            </a:endParaRPr>
          </a:p>
          <a:p>
            <a:pPr marL="0" lvl="0" indent="0" algn="l" rtl="0">
              <a:spcBef>
                <a:spcPts val="800"/>
              </a:spcBef>
              <a:spcAft>
                <a:spcPts val="1600"/>
              </a:spcAft>
              <a:buNone/>
            </a:pPr>
            <a:endParaRPr/>
          </a:p>
        </p:txBody>
      </p:sp>
      <p:pic>
        <p:nvPicPr>
          <p:cNvPr id="76" name="Google Shape;76;p16"/>
          <p:cNvPicPr preferRelativeResize="0"/>
          <p:nvPr/>
        </p:nvPicPr>
        <p:blipFill>
          <a:blip r:embed="rId3">
            <a:alphaModFix/>
          </a:blip>
          <a:stretch>
            <a:fillRect/>
          </a:stretch>
        </p:blipFill>
        <p:spPr>
          <a:xfrm>
            <a:off x="1123813" y="1823300"/>
            <a:ext cx="6896376" cy="28996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fr" sz="1800" b="1">
                <a:highlight>
                  <a:srgbClr val="FFFFFF"/>
                </a:highlight>
                <a:latin typeface="Montserrat"/>
                <a:ea typeface="Montserrat"/>
                <a:cs typeface="Montserrat"/>
                <a:sym typeface="Montserrat"/>
              </a:rPr>
              <a:t>Côté client</a:t>
            </a:r>
            <a:endParaRPr sz="1800" b="1">
              <a:highlight>
                <a:srgbClr val="FFFFFF"/>
              </a:highlight>
              <a:latin typeface="Montserrat"/>
              <a:ea typeface="Montserrat"/>
              <a:cs typeface="Montserrat"/>
              <a:sym typeface="Montserrat"/>
            </a:endParaRPr>
          </a:p>
          <a:p>
            <a:pPr marL="0" lvl="0" indent="0" algn="l" rtl="0">
              <a:spcBef>
                <a:spcPts val="800"/>
              </a:spcBef>
              <a:spcAft>
                <a:spcPts val="0"/>
              </a:spcAft>
              <a:buNone/>
            </a:pPr>
            <a:endParaRPr sz="1800" b="1"/>
          </a:p>
        </p:txBody>
      </p:sp>
      <p:sp>
        <p:nvSpPr>
          <p:cNvPr id="82" name="Google Shape;82;p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sz="1400">
                <a:solidFill>
                  <a:srgbClr val="000000"/>
                </a:solidFill>
                <a:highlight>
                  <a:srgbClr val="FFFFFF"/>
                </a:highlight>
              </a:rPr>
              <a:t>une page web est généralement construite avec du HTML/CSS/JavaScript :</a:t>
            </a:r>
            <a:endParaRPr sz="1400">
              <a:solidFill>
                <a:srgbClr val="000000"/>
              </a:solidFill>
              <a:highlight>
                <a:srgbClr val="FFFFFF"/>
              </a:highlight>
            </a:endParaRPr>
          </a:p>
          <a:p>
            <a:pPr marL="457200" lvl="0" indent="-317500" algn="l" rtl="0">
              <a:spcBef>
                <a:spcPts val="1600"/>
              </a:spcBef>
              <a:spcAft>
                <a:spcPts val="0"/>
              </a:spcAft>
              <a:buClr>
                <a:srgbClr val="000000"/>
              </a:buClr>
              <a:buSzPts val="1400"/>
              <a:buChar char="●"/>
            </a:pPr>
            <a:r>
              <a:rPr lang="fr" sz="1400">
                <a:solidFill>
                  <a:srgbClr val="000000"/>
                </a:solidFill>
                <a:highlight>
                  <a:srgbClr val="FFFFFF"/>
                </a:highlight>
              </a:rPr>
              <a:t>HTML est une norme qui permet de structurer un document (titres, parties, header, footer...). C'est le seul élément indispensable à la création d'une page web.</a:t>
            </a:r>
            <a:endParaRPr sz="1400">
              <a:solidFill>
                <a:srgbClr val="000000"/>
              </a:solidFill>
              <a:highlight>
                <a:srgbClr val="FFFFFF"/>
              </a:highlight>
            </a:endParaRPr>
          </a:p>
          <a:p>
            <a:pPr marL="457200" lvl="0" indent="-317500" algn="l" rtl="0">
              <a:spcBef>
                <a:spcPts val="0"/>
              </a:spcBef>
              <a:spcAft>
                <a:spcPts val="0"/>
              </a:spcAft>
              <a:buClr>
                <a:srgbClr val="000000"/>
              </a:buClr>
              <a:buSzPts val="1400"/>
              <a:buChar char="●"/>
            </a:pPr>
            <a:r>
              <a:rPr lang="fr" sz="1400">
                <a:solidFill>
                  <a:srgbClr val="000000"/>
                </a:solidFill>
                <a:highlight>
                  <a:srgbClr val="FFFFFF"/>
                </a:highlight>
              </a:rPr>
              <a:t>CSS est un formalisme qui permet de mettre en forme un document (couleur, police, taille de caractère...).</a:t>
            </a:r>
            <a:endParaRPr sz="1400">
              <a:solidFill>
                <a:srgbClr val="000000"/>
              </a:solidFill>
              <a:highlight>
                <a:srgbClr val="FFFFFF"/>
              </a:highlight>
            </a:endParaRPr>
          </a:p>
          <a:p>
            <a:pPr marL="457200" lvl="0" indent="-317500" algn="l" rtl="0">
              <a:spcBef>
                <a:spcPts val="0"/>
              </a:spcBef>
              <a:spcAft>
                <a:spcPts val="0"/>
              </a:spcAft>
              <a:buClr>
                <a:srgbClr val="000000"/>
              </a:buClr>
              <a:buSzPts val="1400"/>
              <a:buChar char="●"/>
            </a:pPr>
            <a:r>
              <a:rPr lang="fr" sz="1400">
                <a:solidFill>
                  <a:srgbClr val="000000"/>
                </a:solidFill>
                <a:highlight>
                  <a:srgbClr val="FFFFFF"/>
                </a:highlight>
              </a:rPr>
              <a:t>JavaScript est un langage de programmation permettant d'animer le contenu d'une page web (réagir à une action de l'utilisateur, afficher un élément évolutif, etc.).</a:t>
            </a:r>
            <a:endParaRPr sz="1400">
              <a:solidFill>
                <a:srgbClr val="000000"/>
              </a:solidFill>
              <a:highlight>
                <a:srgbClr val="FFFFFF"/>
              </a:highligh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fr" sz="1400" b="1">
                <a:highlight>
                  <a:srgbClr val="FFFFFF"/>
                </a:highlight>
                <a:latin typeface="Montserrat"/>
                <a:ea typeface="Montserrat"/>
                <a:cs typeface="Montserrat"/>
                <a:sym typeface="Montserrat"/>
              </a:rPr>
              <a:t>Côté serveur</a:t>
            </a:r>
            <a:endParaRPr sz="1400" b="1">
              <a:highlight>
                <a:srgbClr val="FFFFFF"/>
              </a:highlight>
              <a:latin typeface="Montserrat"/>
              <a:ea typeface="Montserrat"/>
              <a:cs typeface="Montserrat"/>
              <a:sym typeface="Montserrat"/>
            </a:endParaRPr>
          </a:p>
          <a:p>
            <a:pPr marL="0" lvl="0" indent="0" algn="l" rtl="0">
              <a:spcBef>
                <a:spcPts val="800"/>
              </a:spcBef>
              <a:spcAft>
                <a:spcPts val="0"/>
              </a:spcAft>
              <a:buNone/>
            </a:pPr>
            <a:endParaRPr/>
          </a:p>
        </p:txBody>
      </p:sp>
      <p:sp>
        <p:nvSpPr>
          <p:cNvPr id="88" name="Google Shape;88;p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sz="1400">
                <a:solidFill>
                  <a:srgbClr val="000000"/>
                </a:solidFill>
                <a:highlight>
                  <a:srgbClr val="FFFFFF"/>
                </a:highlight>
              </a:rPr>
              <a:t>il existe de nombreux langages pour programmer un serveur web (PHP,Java). </a:t>
            </a:r>
            <a:endParaRPr sz="1400">
              <a:solidFill>
                <a:srgbClr val="000000"/>
              </a:solidFill>
              <a:highlight>
                <a:srgbClr val="FFFFFF"/>
              </a:highlight>
            </a:endParaRPr>
          </a:p>
          <a:p>
            <a:pPr marL="0" lvl="0" indent="0" algn="l" rtl="0">
              <a:spcBef>
                <a:spcPts val="1600"/>
              </a:spcBef>
              <a:spcAft>
                <a:spcPts val="0"/>
              </a:spcAft>
              <a:buClr>
                <a:schemeClr val="dk1"/>
              </a:buClr>
              <a:buSzPts val="1100"/>
              <a:buFont typeface="Arial"/>
              <a:buNone/>
            </a:pPr>
            <a:r>
              <a:rPr lang="fr" sz="1400">
                <a:solidFill>
                  <a:srgbClr val="000000"/>
                </a:solidFill>
                <a:highlight>
                  <a:srgbClr val="FFFFFF"/>
                </a:highlight>
              </a:rPr>
              <a:t>l'objectif du serveur reste le même lors d'une requête d'affichage de page.</a:t>
            </a:r>
            <a:endParaRPr sz="1400">
              <a:solidFill>
                <a:srgbClr val="000000"/>
              </a:solidFill>
              <a:highlight>
                <a:srgbClr val="FFFFFF"/>
              </a:highlight>
            </a:endParaRPr>
          </a:p>
          <a:p>
            <a:pPr marL="457200" lvl="0" indent="-317500" algn="l" rtl="0">
              <a:spcBef>
                <a:spcPts val="1200"/>
              </a:spcBef>
              <a:spcAft>
                <a:spcPts val="0"/>
              </a:spcAft>
              <a:buClr>
                <a:srgbClr val="000000"/>
              </a:buClr>
              <a:buSzPts val="1400"/>
              <a:buFont typeface="Arial"/>
              <a:buAutoNum type="arabicPeriod"/>
            </a:pPr>
            <a:r>
              <a:rPr lang="fr" sz="1400">
                <a:solidFill>
                  <a:srgbClr val="000000"/>
                </a:solidFill>
                <a:highlight>
                  <a:srgbClr val="FFFFFF"/>
                </a:highlight>
              </a:rPr>
              <a:t>D'abord, il va interpréter le message envoyé par le client (sous la forme d'un lien, d'une adresse, d'un formulaire...).</a:t>
            </a:r>
            <a:endParaRPr sz="1400">
              <a:solidFill>
                <a:srgbClr val="000000"/>
              </a:solidFill>
              <a:highlight>
                <a:srgbClr val="FFFFFF"/>
              </a:highlight>
            </a:endParaRPr>
          </a:p>
          <a:p>
            <a:pPr marL="457200" lvl="0" indent="-317500" algn="l" rtl="0">
              <a:spcBef>
                <a:spcPts val="0"/>
              </a:spcBef>
              <a:spcAft>
                <a:spcPts val="0"/>
              </a:spcAft>
              <a:buClr>
                <a:srgbClr val="000000"/>
              </a:buClr>
              <a:buSzPts val="1400"/>
              <a:buFont typeface="Arial"/>
              <a:buAutoNum type="arabicPeriod"/>
            </a:pPr>
            <a:r>
              <a:rPr lang="fr" sz="1400">
                <a:solidFill>
                  <a:srgbClr val="000000"/>
                </a:solidFill>
                <a:highlight>
                  <a:srgbClr val="FFFFFF"/>
                </a:highlight>
              </a:rPr>
              <a:t>Il va ensuite récupérer les informations sur la base de données.</a:t>
            </a:r>
            <a:endParaRPr sz="1400">
              <a:solidFill>
                <a:srgbClr val="000000"/>
              </a:solidFill>
              <a:highlight>
                <a:srgbClr val="FFFFFF"/>
              </a:highlight>
            </a:endParaRPr>
          </a:p>
          <a:p>
            <a:pPr marL="457200" lvl="0" indent="-317500" algn="l" rtl="0">
              <a:spcBef>
                <a:spcPts val="0"/>
              </a:spcBef>
              <a:spcAft>
                <a:spcPts val="0"/>
              </a:spcAft>
              <a:buClr>
                <a:srgbClr val="000000"/>
              </a:buClr>
              <a:buSzPts val="1400"/>
              <a:buFont typeface="Arial"/>
              <a:buAutoNum type="arabicPeriod"/>
            </a:pPr>
            <a:r>
              <a:rPr lang="fr" sz="1400">
                <a:solidFill>
                  <a:srgbClr val="000000"/>
                </a:solidFill>
                <a:highlight>
                  <a:srgbClr val="FFFFFF"/>
                </a:highlight>
              </a:rPr>
              <a:t>Cela va lui permettre de construire la page en assemblant le HTML, le CSS et le JavaScript.</a:t>
            </a:r>
            <a:endParaRPr sz="1400">
              <a:solidFill>
                <a:srgbClr val="000000"/>
              </a:solidFill>
              <a:highlight>
                <a:srgbClr val="FFFFFF"/>
              </a:highlight>
            </a:endParaRPr>
          </a:p>
          <a:p>
            <a:pPr marL="457200" lvl="0" indent="-317500" algn="l" rtl="0">
              <a:spcBef>
                <a:spcPts val="0"/>
              </a:spcBef>
              <a:spcAft>
                <a:spcPts val="0"/>
              </a:spcAft>
              <a:buClr>
                <a:srgbClr val="000000"/>
              </a:buClr>
              <a:buSzPts val="1400"/>
              <a:buFont typeface="Arial"/>
              <a:buAutoNum type="arabicPeriod"/>
            </a:pPr>
            <a:r>
              <a:rPr lang="fr" sz="1400">
                <a:solidFill>
                  <a:srgbClr val="000000"/>
                </a:solidFill>
                <a:highlight>
                  <a:srgbClr val="FFFFFF"/>
                </a:highlight>
              </a:rPr>
              <a:t>Enfin, il pourra envoyer la page au client.</a:t>
            </a:r>
            <a:endParaRPr sz="1400">
              <a:solidFill>
                <a:srgbClr val="000000"/>
              </a:solidFill>
              <a:highlight>
                <a:srgbClr val="FFFFFF"/>
              </a:highlight>
            </a:endParaRPr>
          </a:p>
          <a:p>
            <a:pPr marL="0" lvl="0" indent="0" algn="l" rtl="0">
              <a:spcBef>
                <a:spcPts val="1200"/>
              </a:spcBef>
              <a:spcAft>
                <a:spcPts val="1600"/>
              </a:spcAft>
              <a:buNone/>
            </a:pPr>
            <a:endParaRPr sz="1400">
              <a:solidFill>
                <a:srgbClr val="000000"/>
              </a:solidFill>
              <a:highlight>
                <a:srgbClr val="FFFFFF"/>
              </a:highligh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fr" sz="1400" b="1">
                <a:highlight>
                  <a:srgbClr val="FFFFFF"/>
                </a:highlight>
                <a:latin typeface="Montserrat"/>
                <a:ea typeface="Montserrat"/>
                <a:cs typeface="Montserrat"/>
                <a:sym typeface="Montserrat"/>
              </a:rPr>
              <a:t>Côté base de données</a:t>
            </a:r>
            <a:endParaRPr sz="1400" b="1">
              <a:highlight>
                <a:srgbClr val="FFFFFF"/>
              </a:highlight>
              <a:latin typeface="Montserrat"/>
              <a:ea typeface="Montserrat"/>
              <a:cs typeface="Montserrat"/>
              <a:sym typeface="Montserrat"/>
            </a:endParaRPr>
          </a:p>
          <a:p>
            <a:pPr marL="0" lvl="0" indent="0" algn="l" rtl="0">
              <a:spcBef>
                <a:spcPts val="800"/>
              </a:spcBef>
              <a:spcAft>
                <a:spcPts val="0"/>
              </a:spcAft>
              <a:buNone/>
            </a:pPr>
            <a:endParaRPr sz="1400"/>
          </a:p>
        </p:txBody>
      </p:sp>
      <p:sp>
        <p:nvSpPr>
          <p:cNvPr id="94" name="Google Shape;94;p1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sz="1400">
                <a:solidFill>
                  <a:srgbClr val="000000"/>
                </a:solidFill>
              </a:rPr>
              <a:t>la base de données c’est dans ou on peut : </a:t>
            </a:r>
            <a:endParaRPr sz="1400">
              <a:solidFill>
                <a:srgbClr val="000000"/>
              </a:solidFill>
            </a:endParaRPr>
          </a:p>
          <a:p>
            <a:pPr marL="457200" lvl="0" indent="-317500" algn="l" rtl="0">
              <a:spcBef>
                <a:spcPts val="1600"/>
              </a:spcBef>
              <a:spcAft>
                <a:spcPts val="0"/>
              </a:spcAft>
              <a:buClr>
                <a:srgbClr val="000000"/>
              </a:buClr>
              <a:buSzPts val="1400"/>
              <a:buChar char="●"/>
            </a:pPr>
            <a:r>
              <a:rPr lang="fr" sz="1400">
                <a:solidFill>
                  <a:srgbClr val="000000"/>
                </a:solidFill>
                <a:highlight>
                  <a:srgbClr val="FFFFFF"/>
                </a:highlight>
              </a:rPr>
              <a:t>sauvegarder des informations envoyées par le serveur ; </a:t>
            </a:r>
            <a:endParaRPr sz="1400">
              <a:solidFill>
                <a:srgbClr val="000000"/>
              </a:solidFill>
              <a:highlight>
                <a:srgbClr val="FFFFFF"/>
              </a:highlight>
            </a:endParaRPr>
          </a:p>
          <a:p>
            <a:pPr marL="457200" lvl="0" indent="-317500" algn="l" rtl="0">
              <a:spcBef>
                <a:spcPts val="0"/>
              </a:spcBef>
              <a:spcAft>
                <a:spcPts val="0"/>
              </a:spcAft>
              <a:buClr>
                <a:srgbClr val="000000"/>
              </a:buClr>
              <a:buSzPts val="1400"/>
              <a:buChar char="●"/>
            </a:pPr>
            <a:r>
              <a:rPr lang="fr" sz="1400">
                <a:solidFill>
                  <a:srgbClr val="000000"/>
                </a:solidFill>
                <a:highlight>
                  <a:srgbClr val="FFFFFF"/>
                </a:highlight>
              </a:rPr>
              <a:t>envoyer au serveur des informations préalablement enregistrées.</a:t>
            </a:r>
            <a:endParaRPr sz="1400">
              <a:solidFill>
                <a:srgbClr val="000000"/>
              </a:solidFill>
              <a:highlight>
                <a:srgbClr val="FFFFFF"/>
              </a:highlight>
            </a:endParaRPr>
          </a:p>
        </p:txBody>
      </p:sp>
      <p:pic>
        <p:nvPicPr>
          <p:cNvPr id="95" name="Google Shape;95;p19"/>
          <p:cNvPicPr preferRelativeResize="0"/>
          <p:nvPr/>
        </p:nvPicPr>
        <p:blipFill>
          <a:blip r:embed="rId3">
            <a:alphaModFix/>
          </a:blip>
          <a:stretch>
            <a:fillRect/>
          </a:stretch>
        </p:blipFill>
        <p:spPr>
          <a:xfrm>
            <a:off x="1600200" y="2304413"/>
            <a:ext cx="5943600" cy="26193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0"/>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fr"/>
              <a:t>Partie 2</a:t>
            </a:r>
            <a:endParaRPr/>
          </a:p>
        </p:txBody>
      </p:sp>
      <p:sp>
        <p:nvSpPr>
          <p:cNvPr id="101" name="Google Shape;101;p20"/>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a:t>C’est quoi Wordpress ?</a:t>
            </a:r>
            <a:endParaRPr/>
          </a:p>
        </p:txBody>
      </p:sp>
      <p:sp>
        <p:nvSpPr>
          <p:cNvPr id="107" name="Google Shape;107;p2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Clr>
                <a:srgbClr val="000000"/>
              </a:buClr>
              <a:buSzPts val="1400"/>
              <a:buChar char="●"/>
            </a:pPr>
            <a:r>
              <a:rPr lang="fr" sz="1400">
                <a:solidFill>
                  <a:srgbClr val="000000"/>
                </a:solidFill>
              </a:rPr>
              <a:t>WordPress est un logiciel open source que vous pouvez utiliser pour créer un beau site Web, blog ou application.</a:t>
            </a:r>
            <a:endParaRPr sz="1400">
              <a:solidFill>
                <a:srgbClr val="000000"/>
              </a:solidFill>
            </a:endParaRPr>
          </a:p>
          <a:p>
            <a:pPr marL="457200" lvl="0" indent="-317500" algn="l" rtl="0">
              <a:spcBef>
                <a:spcPts val="0"/>
              </a:spcBef>
              <a:spcAft>
                <a:spcPts val="0"/>
              </a:spcAft>
              <a:buClr>
                <a:srgbClr val="000000"/>
              </a:buClr>
              <a:buSzPts val="1400"/>
              <a:buChar char="●"/>
            </a:pPr>
            <a:r>
              <a:rPr lang="fr" sz="1400">
                <a:solidFill>
                  <a:srgbClr val="000000"/>
                </a:solidFill>
              </a:rPr>
              <a:t>Wordpress a de beaux designs, des fonctionnalités puissantes et une liberté de construire tout ce que vous voulez.</a:t>
            </a:r>
            <a:endParaRPr sz="1400">
              <a:solidFill>
                <a:srgbClr val="000000"/>
              </a:solidFill>
            </a:endParaRPr>
          </a:p>
          <a:p>
            <a:pPr marL="457200" lvl="0" indent="-317500" algn="l" rtl="0">
              <a:spcBef>
                <a:spcPts val="0"/>
              </a:spcBef>
              <a:spcAft>
                <a:spcPts val="0"/>
              </a:spcAft>
              <a:buClr>
                <a:srgbClr val="000000"/>
              </a:buClr>
              <a:buSzPts val="1400"/>
              <a:buChar char="●"/>
            </a:pPr>
            <a:r>
              <a:rPr lang="fr" sz="1400">
                <a:solidFill>
                  <a:srgbClr val="000000"/>
                </a:solidFill>
              </a:rPr>
              <a:t>WordPress est à la fois gratuit et inestimable.</a:t>
            </a:r>
            <a:endParaRPr sz="1400">
              <a:solidFill>
                <a:srgbClr val="000000"/>
              </a:solidFill>
            </a:endParaRPr>
          </a:p>
          <a:p>
            <a:pPr marL="457200" lvl="0" indent="-317500" algn="l" rtl="0">
              <a:spcBef>
                <a:spcPts val="0"/>
              </a:spcBef>
              <a:spcAft>
                <a:spcPts val="0"/>
              </a:spcAft>
              <a:buClr>
                <a:srgbClr val="000000"/>
              </a:buClr>
              <a:buSzPts val="1400"/>
              <a:buChar char="●"/>
            </a:pPr>
            <a:r>
              <a:rPr lang="fr" sz="1400">
                <a:solidFill>
                  <a:srgbClr val="000000"/>
                </a:solidFill>
              </a:rPr>
              <a:t>wordpress permet de créer  des pages responsives.</a:t>
            </a:r>
            <a:endParaRPr sz="1400">
              <a:solidFill>
                <a:srgbClr val="000000"/>
              </a:solidFill>
            </a:endParaRPr>
          </a:p>
        </p:txBody>
      </p:sp>
      <p:pic>
        <p:nvPicPr>
          <p:cNvPr id="108" name="Google Shape;108;p21"/>
          <p:cNvPicPr preferRelativeResize="0"/>
          <p:nvPr/>
        </p:nvPicPr>
        <p:blipFill>
          <a:blip r:embed="rId3">
            <a:alphaModFix/>
          </a:blip>
          <a:stretch>
            <a:fillRect/>
          </a:stretch>
        </p:blipFill>
        <p:spPr>
          <a:xfrm>
            <a:off x="5760963" y="2425738"/>
            <a:ext cx="2143125" cy="2143125"/>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831</Words>
  <Application>Microsoft Office PowerPoint</Application>
  <PresentationFormat>Affichage à l'écran (16:9)</PresentationFormat>
  <Paragraphs>56</Paragraphs>
  <Slides>16</Slides>
  <Notes>16</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16</vt:i4>
      </vt:variant>
    </vt:vector>
  </HeadingPairs>
  <TitlesOfParts>
    <vt:vector size="19" baseType="lpstr">
      <vt:lpstr>Arial</vt:lpstr>
      <vt:lpstr>Montserrat</vt:lpstr>
      <vt:lpstr>Simple Light</vt:lpstr>
      <vt:lpstr>Wordpress   </vt:lpstr>
      <vt:lpstr>Partie 1</vt:lpstr>
      <vt:lpstr>Les notions clés</vt:lpstr>
      <vt:lpstr>Client et serveur</vt:lpstr>
      <vt:lpstr>Côté client </vt:lpstr>
      <vt:lpstr>Côté serveur </vt:lpstr>
      <vt:lpstr>Côté base de données </vt:lpstr>
      <vt:lpstr>Partie 2</vt:lpstr>
      <vt:lpstr>C’est quoi Wordpress ?</vt:lpstr>
      <vt:lpstr>Thèmes :</vt:lpstr>
      <vt:lpstr>Partie 3</vt:lpstr>
      <vt:lpstr>Créez votre premier site avec WordPress </vt:lpstr>
      <vt:lpstr>Créez des articles et des pages </vt:lpstr>
      <vt:lpstr>Utilisez les thèmes, menus et widgets </vt:lpstr>
      <vt:lpstr>Plugins :</vt:lpstr>
      <vt:lpstr>Ajoutez des extensions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Wordpress   </dc:title>
  <dc:creator>pc plus</dc:creator>
  <cp:lastModifiedBy>pc plus</cp:lastModifiedBy>
  <cp:revision>1</cp:revision>
  <dcterms:modified xsi:type="dcterms:W3CDTF">2020-03-29T23:39:47Z</dcterms:modified>
</cp:coreProperties>
</file>