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0693400" cy="7556500"/>
  <p:notesSz cx="10693400" cy="75565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7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673350" y="3442406"/>
            <a:ext cx="7218045" cy="208730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673350" y="5512920"/>
            <a:ext cx="7218045" cy="1511300"/>
          </a:xfrm>
        </p:spPr>
        <p:txBody>
          <a:bodyPr/>
          <a:lstStyle>
            <a:lvl1pPr marL="0" indent="0" algn="l">
              <a:buNone/>
              <a:defRPr sz="2100" b="1">
                <a:solidFill>
                  <a:schemeClr val="tx2"/>
                </a:solidFill>
              </a:defRPr>
            </a:lvl1pPr>
            <a:lvl2pPr marL="521391" indent="0" algn="ctr">
              <a:buNone/>
            </a:lvl2pPr>
            <a:lvl3pPr marL="1042782" indent="0" algn="ctr">
              <a:buNone/>
            </a:lvl3pPr>
            <a:lvl4pPr marL="1564173" indent="0" algn="ctr">
              <a:buNone/>
            </a:lvl4pPr>
            <a:lvl5pPr marL="2085564" indent="0" algn="ctr">
              <a:buNone/>
            </a:lvl5pPr>
            <a:lvl6pPr marL="2606954" indent="0" algn="ctr">
              <a:buNone/>
            </a:lvl6pPr>
            <a:lvl7pPr marL="3128345" indent="0" algn="ctr">
              <a:buNone/>
            </a:lvl7pPr>
            <a:lvl8pPr marL="3649736" indent="0" algn="ctr">
              <a:buNone/>
            </a:lvl8pPr>
            <a:lvl9pPr marL="4171127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9157551" y="1280805"/>
            <a:ext cx="2518833" cy="44555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8400086" y="4594600"/>
            <a:ext cx="4030133" cy="449123"/>
          </a:xfrm>
        </p:spPr>
        <p:txBody>
          <a:bodyPr/>
          <a:lstStyle/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445559" y="0"/>
            <a:ext cx="712893" cy="7556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23159" y="0"/>
            <a:ext cx="122399" cy="7556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158452" y="0"/>
            <a:ext cx="212689" cy="7556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334710" y="0"/>
            <a:ext cx="269300" cy="7556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24363" y="0"/>
            <a:ext cx="0" cy="7556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1069340" y="0"/>
            <a:ext cx="0" cy="7556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998837" y="0"/>
            <a:ext cx="0" cy="7556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2019210" y="0"/>
            <a:ext cx="0" cy="7556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247563" y="0"/>
            <a:ext cx="0" cy="7556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10658148" y="0"/>
            <a:ext cx="0" cy="7556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425787" y="0"/>
            <a:ext cx="89112" cy="7556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712894" y="3778250"/>
            <a:ext cx="1514898" cy="1427339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531542" y="5362440"/>
            <a:ext cx="750110" cy="70675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275957" y="6060882"/>
            <a:ext cx="160401" cy="15113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946199" y="6377686"/>
            <a:ext cx="320802" cy="3022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2227792" y="4953706"/>
            <a:ext cx="427736" cy="403013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550150" y="5430699"/>
            <a:ext cx="712893" cy="570235"/>
          </a:xfrm>
        </p:spPr>
        <p:txBody>
          <a:bodyPr/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2715" y="302612"/>
            <a:ext cx="1960457" cy="6447514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4670" y="302611"/>
            <a:ext cx="7039822" cy="644751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534670" y="1763183"/>
            <a:ext cx="8732943" cy="5370153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73350" y="3190522"/>
            <a:ext cx="7218045" cy="2262752"/>
          </a:xfrm>
        </p:spPr>
        <p:txBody>
          <a:bodyPr/>
          <a:lstStyle>
            <a:lvl1pPr algn="l">
              <a:buNone/>
              <a:defRPr sz="34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73350" y="5520443"/>
            <a:ext cx="7218045" cy="1511300"/>
          </a:xfrm>
        </p:spPr>
        <p:txBody>
          <a:bodyPr anchor="t"/>
          <a:lstStyle>
            <a:lvl1pPr marL="0" indent="0">
              <a:buNone/>
              <a:defRPr sz="2100" b="1">
                <a:solidFill>
                  <a:schemeClr val="tx2"/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9155955" y="1276766"/>
            <a:ext cx="2518833" cy="44555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8400305" y="4591448"/>
            <a:ext cx="4030133" cy="449123"/>
          </a:xfrm>
        </p:spPr>
        <p:txBody>
          <a:bodyPr/>
          <a:lstStyle/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  <p:sp>
        <p:nvSpPr>
          <p:cNvPr id="9" name="Rectangle 8"/>
          <p:cNvSpPr/>
          <p:nvPr/>
        </p:nvSpPr>
        <p:spPr bwMode="auto">
          <a:xfrm>
            <a:off x="445559" y="0"/>
            <a:ext cx="712893" cy="7556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23159" y="0"/>
            <a:ext cx="122399" cy="7556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158452" y="0"/>
            <a:ext cx="212689" cy="7556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334710" y="0"/>
            <a:ext cx="269300" cy="7556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24363" y="0"/>
            <a:ext cx="0" cy="7556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1069340" y="0"/>
            <a:ext cx="0" cy="7556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998837" y="0"/>
            <a:ext cx="0" cy="7556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2019210" y="0"/>
            <a:ext cx="0" cy="7556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247563" y="0"/>
            <a:ext cx="0" cy="7556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425787" y="0"/>
            <a:ext cx="89112" cy="7556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712894" y="3778250"/>
            <a:ext cx="1514898" cy="1427339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549168" y="5362440"/>
            <a:ext cx="750110" cy="70675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275957" y="6060882"/>
            <a:ext cx="160401" cy="15113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946199" y="6381044"/>
            <a:ext cx="320802" cy="3022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2197433" y="4936173"/>
            <a:ext cx="427736" cy="403013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10639540" y="0"/>
            <a:ext cx="0" cy="7556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567776" y="5430699"/>
            <a:ext cx="712893" cy="570235"/>
          </a:xfrm>
        </p:spPr>
        <p:txBody>
          <a:bodyPr/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534670" y="1763183"/>
            <a:ext cx="4277360" cy="5037667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93818" y="1763183"/>
            <a:ext cx="4277360" cy="5037667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670" y="300860"/>
            <a:ext cx="8822055" cy="1259417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534670" y="2602794"/>
            <a:ext cx="4277360" cy="4282017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5112782" y="2602794"/>
            <a:ext cx="4277360" cy="4282017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534670" y="1729599"/>
            <a:ext cx="4277360" cy="7254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3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5079365" y="1729599"/>
            <a:ext cx="4277360" cy="7254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3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0247842" y="0"/>
            <a:ext cx="0" cy="7556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4156424" y="3510915"/>
            <a:ext cx="6951980" cy="534670"/>
          </a:xfrm>
        </p:spPr>
        <p:txBody>
          <a:bodyPr anchor="b"/>
          <a:lstStyle>
            <a:lvl1pPr algn="l">
              <a:buNone/>
              <a:defRPr sz="23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7966583" y="302260"/>
            <a:ext cx="1785798" cy="5491057"/>
          </a:xfrm>
        </p:spPr>
        <p:txBody>
          <a:bodyPr/>
          <a:lstStyle>
            <a:lvl1pPr marL="0" indent="0">
              <a:spcBef>
                <a:spcPts val="456"/>
              </a:spcBef>
              <a:spcAft>
                <a:spcPts val="1140"/>
              </a:spcAft>
              <a:buNone/>
              <a:defRPr sz="1400"/>
            </a:lvl1pPr>
            <a:lvl2pPr>
              <a:buNone/>
              <a:defRPr sz="14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7307157" y="0"/>
            <a:ext cx="0" cy="7556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7241546" y="0"/>
            <a:ext cx="0" cy="7556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515177" y="0"/>
            <a:ext cx="0" cy="7556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0336953" y="0"/>
            <a:ext cx="356447" cy="7556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426065" y="0"/>
            <a:ext cx="0" cy="7556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9538513" y="6297083"/>
            <a:ext cx="641604" cy="604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56447" y="302260"/>
            <a:ext cx="6594263" cy="6972131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0247842" y="0"/>
            <a:ext cx="0" cy="7556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9538513" y="6297083"/>
            <a:ext cx="641604" cy="604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4131027" y="3510915"/>
            <a:ext cx="6951980" cy="534670"/>
          </a:xfrm>
        </p:spPr>
        <p:txBody>
          <a:bodyPr anchor="b"/>
          <a:lstStyle>
            <a:lvl1pPr algn="l">
              <a:buNone/>
              <a:defRPr sz="23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7218045" cy="75565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6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912225" y="291765"/>
            <a:ext cx="1782233" cy="5460831"/>
          </a:xfrm>
        </p:spPr>
        <p:txBody>
          <a:bodyPr rot="0" spcFirstLastPara="0" vertOverflow="overflow" horzOverflow="overflow" vert="horz" wrap="square" lIns="104278" tIns="52139" rIns="104278" bIns="52139" numCol="1" spcCol="312835" rtlCol="0" fromWordArt="0" anchor="t" anchorCtr="0" forceAA="0" compatLnSpc="1">
            <a:normAutofit/>
          </a:bodyPr>
          <a:lstStyle>
            <a:lvl1pPr marL="0" indent="0">
              <a:spcBef>
                <a:spcPts val="114"/>
              </a:spcBef>
              <a:spcAft>
                <a:spcPts val="456"/>
              </a:spcAft>
              <a:buFontTx/>
              <a:buNone/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0515177" y="0"/>
            <a:ext cx="0" cy="75565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0336953" y="0"/>
            <a:ext cx="356447" cy="75565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10426065" y="0"/>
            <a:ext cx="0" cy="7556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7307157" y="0"/>
            <a:ext cx="0" cy="7556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7241546" y="0"/>
            <a:ext cx="0" cy="7556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0247842" y="0"/>
            <a:ext cx="0" cy="7556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534670" y="302610"/>
            <a:ext cx="8732943" cy="1259417"/>
          </a:xfrm>
          <a:prstGeom prst="rect">
            <a:avLst/>
          </a:prstGeom>
        </p:spPr>
        <p:txBody>
          <a:bodyPr vert="horz" lIns="104278" tIns="52139" rIns="104278" bIns="52139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534670" y="1763183"/>
            <a:ext cx="8732943" cy="5370153"/>
          </a:xfrm>
          <a:prstGeom prst="rect">
            <a:avLst/>
          </a:prstGeom>
        </p:spPr>
        <p:txBody>
          <a:bodyPr vert="horz" lIns="104278" tIns="52139" rIns="104278" bIns="52139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8943510" y="1179060"/>
            <a:ext cx="2216573" cy="449123"/>
          </a:xfrm>
          <a:prstGeom prst="rect">
            <a:avLst/>
          </a:prstGeom>
        </p:spPr>
        <p:txBody>
          <a:bodyPr vert="horz" lIns="104278" tIns="52139" rIns="104278" bIns="52139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8282796" y="4105523"/>
            <a:ext cx="3526367" cy="427736"/>
          </a:xfrm>
          <a:prstGeom prst="rect">
            <a:avLst/>
          </a:prstGeom>
        </p:spPr>
        <p:txBody>
          <a:bodyPr vert="horz" lIns="104278" tIns="52139" rIns="104278" bIns="52139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marL="12700">
              <a:lnSpc>
                <a:spcPts val="1870"/>
              </a:lnSpc>
            </a:pPr>
            <a:r>
              <a:rPr lang="fr-FR" spc="-5" smtClean="0"/>
              <a:t>D. </a:t>
            </a:r>
            <a:r>
              <a:rPr lang="fr-FR" smtClean="0"/>
              <a:t>Leclet -</a:t>
            </a:r>
            <a:r>
              <a:rPr lang="fr-FR" spc="-90" smtClean="0"/>
              <a:t> </a:t>
            </a:r>
            <a:r>
              <a:rPr lang="fr-FR" spc="-5" smtClean="0"/>
              <a:t>2006-2007</a:t>
            </a:r>
            <a:endParaRPr lang="fr-FR" spc="-5" dirty="0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89112" y="0"/>
            <a:ext cx="0" cy="7556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0515177" y="0"/>
            <a:ext cx="0" cy="7556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10336953" y="0"/>
            <a:ext cx="356447" cy="7556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426065" y="0"/>
            <a:ext cx="0" cy="7556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78" tIns="52139" rIns="104278" bIns="52139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9538513" y="6297083"/>
            <a:ext cx="641604" cy="604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78" tIns="52139" rIns="104278" bIns="5213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9506433" y="6318074"/>
            <a:ext cx="712893" cy="574294"/>
          </a:xfrm>
          <a:prstGeom prst="rect">
            <a:avLst/>
          </a:prstGeom>
        </p:spPr>
        <p:txBody>
          <a:bodyPr vert="horz" lIns="104278" tIns="52139" rIns="104278" bIns="52139" anchor="ctr"/>
          <a:lstStyle>
            <a:lvl1pPr algn="ctr" eaLnBrk="1" latinLnBrk="0" hangingPunct="1">
              <a:defRPr kumimoji="0" sz="1600" b="1">
                <a:solidFill>
                  <a:srgbClr val="FFFFFF"/>
                </a:solidFill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lang="fr-FR" smtClean="0"/>
              <a:pPr marL="38100">
                <a:lnSpc>
                  <a:spcPts val="1645"/>
                </a:lnSpc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1" latinLnBrk="0" hangingPunct="1">
        <a:spcBef>
          <a:spcPct val="0"/>
        </a:spcBef>
        <a:buNone/>
        <a:defRPr kumimoji="0" sz="34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2835" indent="-312835" algn="l" rtl="0" eaLnBrk="1" latinLnBrk="0" hangingPunct="1">
        <a:spcBef>
          <a:spcPts val="684"/>
        </a:spcBef>
        <a:buClr>
          <a:schemeClr val="accent1"/>
        </a:buClr>
        <a:buSzPct val="70000"/>
        <a:buFont typeface="Wingdings"/>
        <a:buChar char="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729947" indent="-31283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782" indent="-208556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55616" indent="-208556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668451" indent="-208556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981285" indent="-208556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294120" indent="-208556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606954" indent="-208556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6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919789" indent="-208556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2139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4278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641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855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069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12834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4973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7112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70" y="302610"/>
            <a:ext cx="8732943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100"/>
              </a:spcBef>
            </a:pPr>
            <a:r>
              <a:rPr spc="-5" smtClean="0">
                <a:solidFill>
                  <a:srgbClr val="FF0000"/>
                </a:solidFill>
              </a:rPr>
              <a:t>1</a:t>
            </a:r>
            <a:r>
              <a:rPr lang="fr-FR" spc="-5" dirty="0" smtClean="0">
                <a:solidFill>
                  <a:srgbClr val="FF0000"/>
                </a:solidFill>
              </a:rPr>
              <a:t>.</a:t>
            </a:r>
            <a:r>
              <a:rPr spc="-5" smtClean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Réseau de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PERT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/>
              <a:pPr marL="38100">
                <a:lnSpc>
                  <a:spcPts val="1645"/>
                </a:lnSpc>
              </a:pPr>
              <a:t>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22300" y="1339850"/>
            <a:ext cx="22999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429259" algn="l"/>
              </a:tabLst>
            </a:pP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Exercice</a:t>
            </a:r>
            <a:r>
              <a:rPr sz="2800" b="1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1.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6100" y="1949450"/>
            <a:ext cx="9448800" cy="3110230"/>
          </a:xfrm>
          <a:prstGeom prst="rect">
            <a:avLst/>
          </a:prstGeom>
        </p:spPr>
        <p:txBody>
          <a:bodyPr vert="horz" wrap="square" lIns="0" tIns="163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0"/>
              </a:spcBef>
              <a:buFont typeface="Wingdings" pitchFamily="2" charset="2"/>
              <a:buChar char="v"/>
            </a:pPr>
            <a:r>
              <a:rPr lang="fr-FR" sz="2800" b="1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Soient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les contraintes</a:t>
            </a:r>
            <a:r>
              <a:rPr sz="2800" b="1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d’antériorité: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724535" indent="-255270">
              <a:lnSpc>
                <a:spcPct val="100000"/>
              </a:lnSpc>
              <a:spcBef>
                <a:spcPts val="1019"/>
              </a:spcBef>
              <a:buClr>
                <a:srgbClr val="AB4979"/>
              </a:buClr>
              <a:buFont typeface="Arial"/>
              <a:buChar char="–"/>
              <a:tabLst>
                <a:tab pos="725170" algn="l"/>
              </a:tabLst>
            </a:pPr>
            <a:r>
              <a:rPr sz="24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sz="2400" b="1" spc="-5" dirty="0">
                <a:latin typeface="Times New Roman" pitchFamily="18" charset="0"/>
                <a:cs typeface="Times New Roman" pitchFamily="18" charset="0"/>
              </a:rPr>
              <a:t>et </a:t>
            </a:r>
            <a:r>
              <a:rPr sz="2400" b="1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sz="2400" b="1" spc="-5" dirty="0">
                <a:latin typeface="Times New Roman" pitchFamily="18" charset="0"/>
                <a:cs typeface="Times New Roman" pitchFamily="18" charset="0"/>
              </a:rPr>
              <a:t>sont</a:t>
            </a:r>
            <a:r>
              <a:rPr sz="2400" b="1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spc="-5" dirty="0">
                <a:latin typeface="Times New Roman" pitchFamily="18" charset="0"/>
                <a:cs typeface="Times New Roman" pitchFamily="18" charset="0"/>
              </a:rPr>
              <a:t>indépendantes</a:t>
            </a:r>
            <a:endParaRPr sz="2400">
              <a:latin typeface="Times New Roman" pitchFamily="18" charset="0"/>
              <a:cs typeface="Times New Roman" pitchFamily="18" charset="0"/>
            </a:endParaRPr>
          </a:p>
          <a:p>
            <a:pPr marL="724535" indent="-255270">
              <a:lnSpc>
                <a:spcPct val="100000"/>
              </a:lnSpc>
              <a:buClr>
                <a:srgbClr val="AB4979"/>
              </a:buClr>
              <a:buFont typeface="Arial"/>
              <a:buChar char="–"/>
              <a:tabLst>
                <a:tab pos="725170" algn="l"/>
              </a:tabLst>
            </a:pPr>
            <a:r>
              <a:rPr sz="2400" b="1" dirty="0">
                <a:latin typeface="Times New Roman" pitchFamily="18" charset="0"/>
                <a:cs typeface="Times New Roman" pitchFamily="18" charset="0"/>
              </a:rPr>
              <a:t>C doit </a:t>
            </a:r>
            <a:r>
              <a:rPr sz="2400" b="1" spc="-5" dirty="0">
                <a:latin typeface="Times New Roman" pitchFamily="18" charset="0"/>
                <a:cs typeface="Times New Roman" pitchFamily="18" charset="0"/>
              </a:rPr>
              <a:t>succéder </a:t>
            </a:r>
            <a:r>
              <a:rPr sz="2400" b="1" dirty="0">
                <a:latin typeface="Times New Roman" pitchFamily="18" charset="0"/>
                <a:cs typeface="Times New Roman" pitchFamily="18" charset="0"/>
              </a:rPr>
              <a:t>à A </a:t>
            </a:r>
            <a:r>
              <a:rPr sz="2400" b="1" spc="-5" dirty="0">
                <a:latin typeface="Times New Roman" pitchFamily="18" charset="0"/>
                <a:cs typeface="Times New Roman" pitchFamily="18" charset="0"/>
              </a:rPr>
              <a:t>et</a:t>
            </a:r>
            <a:r>
              <a:rPr sz="2400" b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dirty="0">
                <a:latin typeface="Times New Roman" pitchFamily="18" charset="0"/>
                <a:cs typeface="Times New Roman" pitchFamily="18" charset="0"/>
              </a:rPr>
              <a:t>B</a:t>
            </a:r>
            <a:endParaRPr sz="2400">
              <a:latin typeface="Times New Roman" pitchFamily="18" charset="0"/>
              <a:cs typeface="Times New Roman" pitchFamily="18" charset="0"/>
            </a:endParaRPr>
          </a:p>
          <a:p>
            <a:pPr marL="724535" indent="-255270">
              <a:lnSpc>
                <a:spcPct val="100000"/>
              </a:lnSpc>
              <a:buClr>
                <a:srgbClr val="AB4979"/>
              </a:buClr>
              <a:buFont typeface="Arial"/>
              <a:buChar char="–"/>
              <a:tabLst>
                <a:tab pos="725170" algn="l"/>
              </a:tabLst>
            </a:pPr>
            <a:r>
              <a:rPr sz="2400" b="1" dirty="0">
                <a:latin typeface="Times New Roman" pitchFamily="18" charset="0"/>
                <a:cs typeface="Times New Roman" pitchFamily="18" charset="0"/>
              </a:rPr>
              <a:t>D doit </a:t>
            </a:r>
            <a:r>
              <a:rPr sz="2400" b="1" spc="-5" dirty="0">
                <a:latin typeface="Times New Roman" pitchFamily="18" charset="0"/>
                <a:cs typeface="Times New Roman" pitchFamily="18" charset="0"/>
              </a:rPr>
              <a:t>succéder </a:t>
            </a:r>
            <a:r>
              <a:rPr sz="2400" b="1" dirty="0">
                <a:latin typeface="Times New Roman" pitchFamily="18" charset="0"/>
                <a:cs typeface="Times New Roman" pitchFamily="18" charset="0"/>
              </a:rPr>
              <a:t>à</a:t>
            </a:r>
            <a:r>
              <a:rPr sz="2400" b="1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dirty="0">
                <a:latin typeface="Times New Roman" pitchFamily="18" charset="0"/>
                <a:cs typeface="Times New Roman" pitchFamily="18" charset="0"/>
              </a:rPr>
              <a:t>B</a:t>
            </a:r>
            <a:endParaRPr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 pitchFamily="18" charset="0"/>
              <a:cs typeface="Times New Roman" pitchFamily="18" charset="0"/>
            </a:endParaRPr>
          </a:p>
          <a:p>
            <a:pPr marL="12700" marR="5080">
              <a:lnSpc>
                <a:spcPct val="100000"/>
              </a:lnSpc>
              <a:buFont typeface="Wingdings" pitchFamily="2" charset="2"/>
              <a:buChar char="§"/>
              <a:tabLst>
                <a:tab pos="2338705" algn="l"/>
                <a:tab pos="5610225" algn="l"/>
              </a:tabLst>
            </a:pPr>
            <a:r>
              <a:rPr lang="fr-FR" sz="2800" b="1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Re</a:t>
            </a:r>
            <a:r>
              <a:rPr sz="2800" b="1" spc="-1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2800" b="1" spc="1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ése</a:t>
            </a:r>
            <a:r>
              <a:rPr sz="2800" b="1" spc="-1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b="1" spc="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2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800" b="1" spc="5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sz="2800" b="1" spc="-1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2800" b="1" spc="2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2800" b="1" spc="-1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800" b="1" spc="-15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sz="2800" b="1" spc="5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pc="-1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pc="-1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2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800" b="1" spc="-2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contraintes </a:t>
            </a: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respectant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la méthode</a:t>
            </a:r>
            <a:r>
              <a:rPr sz="2800" b="1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PERT.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2300" y="425450"/>
            <a:ext cx="7006590" cy="8874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429259" algn="l"/>
              </a:tabLst>
            </a:pPr>
            <a:r>
              <a:rPr sz="2800" b="1" spc="-5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fr-FR" sz="2800" b="1" spc="-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Exo 5:</a:t>
            </a:r>
          </a:p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tabLst>
                <a:tab pos="429259" algn="l"/>
              </a:tabLst>
            </a:pP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Nous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obtenons le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réseau suivant</a:t>
            </a:r>
            <a:r>
              <a:rPr sz="2800" b="1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60500" y="1644650"/>
            <a:ext cx="7696200" cy="495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131300" y="6636082"/>
            <a:ext cx="274955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pPr marL="38100">
                <a:lnSpc>
                  <a:spcPts val="1645"/>
                </a:lnSpc>
              </a:pPr>
              <a:t>10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2300" y="1187450"/>
            <a:ext cx="8991600" cy="17370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99700"/>
              </a:lnSpc>
              <a:spcBef>
                <a:spcPts val="105"/>
              </a:spcBef>
              <a:buClr>
                <a:srgbClr val="AB4979"/>
              </a:buClr>
              <a:buFont typeface="Wingdings"/>
              <a:buChar char=""/>
              <a:tabLst>
                <a:tab pos="403860" algn="l"/>
              </a:tabLst>
            </a:pPr>
            <a:r>
              <a:rPr sz="28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partir </a:t>
            </a:r>
            <a:r>
              <a:rPr sz="2800" b="1" spc="5" dirty="0">
                <a:latin typeface="Times New Roman" pitchFamily="18" charset="0"/>
                <a:cs typeface="Times New Roman" pitchFamily="18" charset="0"/>
              </a:rPr>
              <a:t>du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réseau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de PERT, on peut dresser le  diagramme de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Gantt qui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établit le planning des  opérations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AB4979"/>
              </a:buClr>
              <a:buFont typeface="Wingdings"/>
              <a:buChar char=""/>
            </a:pP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368935" indent="-356870" algn="just">
              <a:lnSpc>
                <a:spcPct val="100000"/>
              </a:lnSpc>
              <a:buClr>
                <a:srgbClr val="AB4979"/>
              </a:buClr>
              <a:buFont typeface="Wingdings"/>
              <a:buChar char=""/>
              <a:tabLst>
                <a:tab pos="369570" algn="l"/>
              </a:tabLst>
            </a:pPr>
            <a:r>
              <a:rPr sz="2800" b="1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diagramme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de GANTT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31300" y="6636082"/>
            <a:ext cx="274955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pPr marL="38100">
                <a:lnSpc>
                  <a:spcPts val="1645"/>
                </a:lnSpc>
              </a:pPr>
              <a:t>11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2300" y="346606"/>
            <a:ext cx="60198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smtClean="0">
                <a:solidFill>
                  <a:srgbClr val="FF0000"/>
                </a:solidFill>
              </a:rPr>
              <a:t>2</a:t>
            </a:r>
            <a:r>
              <a:rPr lang="fr-FR" b="1" spc="-5" dirty="0" smtClean="0">
                <a:solidFill>
                  <a:srgbClr val="FF0000"/>
                </a:solidFill>
              </a:rPr>
              <a:t>.</a:t>
            </a:r>
            <a:r>
              <a:rPr b="1" spc="-5" smtClean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Diagramme de</a:t>
            </a:r>
            <a:r>
              <a:rPr b="1" spc="-75" dirty="0">
                <a:solidFill>
                  <a:srgbClr val="FF0000"/>
                </a:solidFill>
              </a:rPr>
              <a:t> </a:t>
            </a:r>
            <a:r>
              <a:rPr b="1" dirty="0">
                <a:solidFill>
                  <a:srgbClr val="FF0000"/>
                </a:solidFill>
              </a:rPr>
              <a:t>GANTT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958340" y="3987799"/>
          <a:ext cx="7127240" cy="26796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74420"/>
                <a:gridCol w="673100"/>
                <a:gridCol w="673100"/>
                <a:gridCol w="673100"/>
                <a:gridCol w="673100"/>
                <a:gridCol w="670560"/>
                <a:gridCol w="670560"/>
                <a:gridCol w="673100"/>
                <a:gridCol w="673100"/>
                <a:gridCol w="673100"/>
              </a:tblGrid>
              <a:tr h="3352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50" b="1" baseline="-25252" dirty="0">
                          <a:latin typeface="Arial"/>
                          <a:cs typeface="Arial"/>
                        </a:rPr>
                        <a:t>1</a:t>
                      </a:r>
                      <a:endParaRPr sz="1650" baseline="-25252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50" b="1" baseline="-25252" dirty="0">
                          <a:latin typeface="Arial"/>
                          <a:cs typeface="Arial"/>
                        </a:rPr>
                        <a:t>2</a:t>
                      </a:r>
                      <a:endParaRPr sz="1650" baseline="-25252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50" b="1" baseline="-25252" dirty="0">
                          <a:latin typeface="Arial"/>
                          <a:cs typeface="Arial"/>
                        </a:rPr>
                        <a:t>3</a:t>
                      </a:r>
                      <a:endParaRPr sz="1650" baseline="-25252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38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………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50" b="1" baseline="-25252" dirty="0">
                          <a:latin typeface="Arial"/>
                          <a:cs typeface="Arial"/>
                        </a:rPr>
                        <a:t>i</a:t>
                      </a:r>
                      <a:endParaRPr sz="1650" baseline="-25252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893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………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50" b="1" baseline="-25252" dirty="0">
                          <a:latin typeface="Arial"/>
                          <a:cs typeface="Arial"/>
                        </a:rPr>
                        <a:t>n</a:t>
                      </a:r>
                      <a:endParaRPr sz="1650" baseline="-25252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13589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Tâche</a:t>
                      </a:r>
                      <a:r>
                        <a:rPr sz="1600" b="1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3177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………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2739">
                <a:tc>
                  <a:txBody>
                    <a:bodyPr/>
                    <a:lstStyle/>
                    <a:p>
                      <a:pPr marR="179070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Tâche</a:t>
                      </a:r>
                      <a:r>
                        <a:rPr sz="1600" b="1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3177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………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14859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Tâche</a:t>
                      </a:r>
                      <a:r>
                        <a:rPr sz="1600" b="1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Z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764293" y="2399030"/>
            <a:ext cx="2809240" cy="431800"/>
          </a:xfrm>
          <a:custGeom>
            <a:avLst/>
            <a:gdLst/>
            <a:ahLst/>
            <a:cxnLst/>
            <a:rect l="l" t="t" r="r" b="b"/>
            <a:pathLst>
              <a:path w="2809240" h="431800">
                <a:moveTo>
                  <a:pt x="0" y="0"/>
                </a:moveTo>
                <a:lnTo>
                  <a:pt x="2809240" y="0"/>
                </a:lnTo>
                <a:lnTo>
                  <a:pt x="2809240" y="431800"/>
                </a:lnTo>
                <a:lnTo>
                  <a:pt x="0" y="431800"/>
                </a:lnTo>
                <a:lnTo>
                  <a:pt x="0" y="0"/>
                </a:lnTo>
                <a:close/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783342" y="2404110"/>
            <a:ext cx="2771140" cy="436017"/>
          </a:xfrm>
          <a:prstGeom prst="rect">
            <a:avLst/>
          </a:prstGeom>
          <a:solidFill>
            <a:srgbClr val="C6E6E9"/>
          </a:solidFill>
        </p:spPr>
        <p:txBody>
          <a:bodyPr vert="horz" wrap="square" lIns="0" tIns="35560" rIns="0" bIns="0" rtlCol="0">
            <a:spAutoFit/>
          </a:bodyPr>
          <a:lstStyle/>
          <a:p>
            <a:pPr marL="869950">
              <a:lnSpc>
                <a:spcPct val="100000"/>
              </a:lnSpc>
              <a:spcBef>
                <a:spcPts val="280"/>
              </a:spcBef>
            </a:pPr>
            <a:r>
              <a:rPr sz="2600" b="1" spc="-5" dirty="0">
                <a:latin typeface="Times New Roman" pitchFamily="18" charset="0"/>
                <a:cs typeface="Times New Roman" pitchFamily="18" charset="0"/>
              </a:rPr>
              <a:t>Tâche</a:t>
            </a:r>
            <a:r>
              <a:rPr sz="2600" b="1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dirty="0">
                <a:latin typeface="Times New Roman" pitchFamily="18" charset="0"/>
                <a:cs typeface="Times New Roman" pitchFamily="18" charset="0"/>
              </a:rPr>
              <a:t>Ti</a:t>
            </a:r>
            <a:endParaRPr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746512" y="2038350"/>
            <a:ext cx="38100" cy="152400"/>
          </a:xfrm>
          <a:custGeom>
            <a:avLst/>
            <a:gdLst/>
            <a:ahLst/>
            <a:cxnLst/>
            <a:rect l="l" t="t" r="r" b="b"/>
            <a:pathLst>
              <a:path w="38100" h="152400">
                <a:moveTo>
                  <a:pt x="38099" y="0"/>
                </a:moveTo>
                <a:lnTo>
                  <a:pt x="0" y="0"/>
                </a:lnTo>
                <a:lnTo>
                  <a:pt x="0" y="152400"/>
                </a:lnTo>
                <a:lnTo>
                  <a:pt x="38099" y="152400"/>
                </a:lnTo>
                <a:lnTo>
                  <a:pt x="380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46500" y="2254250"/>
            <a:ext cx="2847340" cy="736600"/>
          </a:xfrm>
          <a:custGeom>
            <a:avLst/>
            <a:gdLst/>
            <a:ahLst/>
            <a:cxnLst/>
            <a:rect l="l" t="t" r="r" b="b"/>
            <a:pathLst>
              <a:path w="2847340" h="736600">
                <a:moveTo>
                  <a:pt x="38100" y="584200"/>
                </a:moveTo>
                <a:lnTo>
                  <a:pt x="0" y="584200"/>
                </a:lnTo>
                <a:lnTo>
                  <a:pt x="0" y="736600"/>
                </a:lnTo>
                <a:lnTo>
                  <a:pt x="38100" y="736600"/>
                </a:lnTo>
                <a:lnTo>
                  <a:pt x="38100" y="584200"/>
                </a:lnTo>
                <a:close/>
              </a:path>
              <a:path w="2847340" h="736600">
                <a:moveTo>
                  <a:pt x="38100" y="317500"/>
                </a:moveTo>
                <a:lnTo>
                  <a:pt x="0" y="317500"/>
                </a:lnTo>
                <a:lnTo>
                  <a:pt x="0" y="469900"/>
                </a:lnTo>
                <a:lnTo>
                  <a:pt x="38100" y="469900"/>
                </a:lnTo>
                <a:lnTo>
                  <a:pt x="38100" y="317500"/>
                </a:lnTo>
                <a:close/>
              </a:path>
              <a:path w="2847340" h="736600">
                <a:moveTo>
                  <a:pt x="38100" y="50800"/>
                </a:moveTo>
                <a:lnTo>
                  <a:pt x="0" y="50800"/>
                </a:lnTo>
                <a:lnTo>
                  <a:pt x="0" y="203200"/>
                </a:lnTo>
                <a:lnTo>
                  <a:pt x="38100" y="203200"/>
                </a:lnTo>
                <a:lnTo>
                  <a:pt x="38100" y="50800"/>
                </a:lnTo>
                <a:close/>
              </a:path>
              <a:path w="2847340" h="736600">
                <a:moveTo>
                  <a:pt x="2847340" y="533400"/>
                </a:moveTo>
                <a:lnTo>
                  <a:pt x="2809240" y="533400"/>
                </a:lnTo>
                <a:lnTo>
                  <a:pt x="2809240" y="685800"/>
                </a:lnTo>
                <a:lnTo>
                  <a:pt x="2847340" y="685800"/>
                </a:lnTo>
                <a:lnTo>
                  <a:pt x="2847340" y="533400"/>
                </a:lnTo>
                <a:close/>
              </a:path>
              <a:path w="2847340" h="736600">
                <a:moveTo>
                  <a:pt x="2847340" y="266700"/>
                </a:moveTo>
                <a:lnTo>
                  <a:pt x="2809240" y="266700"/>
                </a:lnTo>
                <a:lnTo>
                  <a:pt x="2809240" y="419100"/>
                </a:lnTo>
                <a:lnTo>
                  <a:pt x="2847340" y="419100"/>
                </a:lnTo>
                <a:lnTo>
                  <a:pt x="2847340" y="266700"/>
                </a:lnTo>
                <a:close/>
              </a:path>
              <a:path w="2847340" h="736600">
                <a:moveTo>
                  <a:pt x="2847340" y="0"/>
                </a:moveTo>
                <a:lnTo>
                  <a:pt x="2809240" y="0"/>
                </a:lnTo>
                <a:lnTo>
                  <a:pt x="2809240" y="152400"/>
                </a:lnTo>
                <a:lnTo>
                  <a:pt x="2847340" y="152400"/>
                </a:lnTo>
                <a:lnTo>
                  <a:pt x="28473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555752" y="3054350"/>
            <a:ext cx="38100" cy="152400"/>
          </a:xfrm>
          <a:custGeom>
            <a:avLst/>
            <a:gdLst/>
            <a:ahLst/>
            <a:cxnLst/>
            <a:rect l="l" t="t" r="r" b="b"/>
            <a:pathLst>
              <a:path w="38100" h="152400">
                <a:moveTo>
                  <a:pt x="38098" y="0"/>
                </a:moveTo>
                <a:lnTo>
                  <a:pt x="0" y="0"/>
                </a:lnTo>
                <a:lnTo>
                  <a:pt x="0" y="152399"/>
                </a:lnTo>
                <a:lnTo>
                  <a:pt x="38098" y="152399"/>
                </a:lnTo>
                <a:lnTo>
                  <a:pt x="380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22300" y="2940050"/>
            <a:ext cx="9220200" cy="216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2400">
              <a:lnSpc>
                <a:spcPct val="100000"/>
              </a:lnSpc>
              <a:spcBef>
                <a:spcPts val="100"/>
              </a:spcBef>
            </a:pPr>
            <a:r>
              <a:rPr lang="fr-FR" sz="2800" spc="-5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sz="2800" spc="-5" smtClean="0">
                <a:latin typeface="Times New Roman" pitchFamily="18" charset="0"/>
                <a:cs typeface="Times New Roman" pitchFamily="18" charset="0"/>
              </a:rPr>
              <a:t>Début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10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fr-FR" sz="2800" spc="-1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Fin</a:t>
            </a:r>
            <a:r>
              <a:rPr lang="fr-FR" sz="28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spc="-10" dirty="0" smtClean="0">
                <a:latin typeface="Times New Roman" pitchFamily="18" charset="0"/>
                <a:cs typeface="Times New Roman" pitchFamily="18" charset="0"/>
              </a:rPr>
              <a:t>Ti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12700" marR="5080" algn="just">
              <a:lnSpc>
                <a:spcPct val="99700"/>
              </a:lnSpc>
              <a:spcBef>
                <a:spcPts val="5"/>
              </a:spcBef>
              <a:buClr>
                <a:srgbClr val="AB4979"/>
              </a:buClr>
              <a:buFont typeface="Wingdings"/>
              <a:buChar char=""/>
              <a:tabLst>
                <a:tab pos="993140" algn="l"/>
              </a:tabLst>
            </a:pP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Les tâches peuvent </a:t>
            </a:r>
            <a:r>
              <a:rPr sz="2800" b="1" spc="-5">
                <a:latin typeface="Times New Roman" pitchFamily="18" charset="0"/>
                <a:cs typeface="Times New Roman" pitchFamily="18" charset="0"/>
              </a:rPr>
              <a:t>s'enchaîner </a:t>
            </a: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séquentiellement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ou </a:t>
            </a:r>
            <a:r>
              <a:rPr sz="2800" b="1" spc="-10" dirty="0">
                <a:latin typeface="Times New Roman" pitchFamily="18" charset="0"/>
                <a:cs typeface="Times New Roman" pitchFamily="18" charset="0"/>
              </a:rPr>
              <a:t>en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parallèle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entièrement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ou  partiellement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31300" y="6636082"/>
            <a:ext cx="274955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pPr marL="38100">
                <a:lnSpc>
                  <a:spcPts val="1645"/>
                </a:lnSpc>
              </a:pPr>
              <a:t>12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9900" y="425450"/>
            <a:ext cx="944880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373380" algn="l"/>
              </a:tabLst>
            </a:pPr>
            <a:r>
              <a:rPr sz="2800" b="1" spc="5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temps estimé pour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une tâche se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modélise par 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une </a:t>
            </a:r>
            <a:r>
              <a:rPr sz="2800" b="1" spc="-10">
                <a:latin typeface="Times New Roman" pitchFamily="18" charset="0"/>
                <a:cs typeface="Times New Roman" pitchFamily="18" charset="0"/>
              </a:rPr>
              <a:t>barre</a:t>
            </a:r>
            <a:r>
              <a:rPr sz="2800" b="1" spc="-15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horizontale</a:t>
            </a:r>
            <a:r>
              <a:rPr lang="fr-FR" sz="2800" b="1" spc="-5" dirty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800" b="1" spc="-5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7500" y="273050"/>
            <a:ext cx="9677400" cy="1318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SzPct val="85714"/>
              <a:buFont typeface="Wingdings"/>
              <a:buChar char=""/>
              <a:tabLst>
                <a:tab pos="388620" algn="l"/>
              </a:tabLst>
            </a:pPr>
            <a:r>
              <a:rPr sz="2800" b="1" spc="-5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 </a:t>
            </a:r>
            <a:r>
              <a:rPr sz="2800" b="1" spc="1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endParaRPr lang="fr-FR" sz="2800" b="1" spc="1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SzPct val="85714"/>
              <a:tabLst>
                <a:tab pos="388620" algn="l"/>
              </a:tabLst>
            </a:pPr>
            <a:r>
              <a:rPr lang="fr-FR" sz="2800" b="1" spc="1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partir </a:t>
            </a:r>
            <a:r>
              <a:rPr sz="2800" b="1" spc="5" dirty="0">
                <a:latin typeface="Times New Roman" pitchFamily="18" charset="0"/>
                <a:cs typeface="Times New Roman" pitchFamily="18" charset="0"/>
              </a:rPr>
              <a:t>du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réseau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de PERT obtenu dans  </a:t>
            </a:r>
            <a:r>
              <a:rPr sz="2800" b="1" spc="-10" dirty="0">
                <a:latin typeface="Times New Roman" pitchFamily="18" charset="0"/>
                <a:cs typeface="Times New Roman" pitchFamily="18" charset="0"/>
              </a:rPr>
              <a:t>l’exercice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5, tracer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diagramme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de GANTT</a:t>
            </a:r>
            <a:r>
              <a:rPr sz="2800" b="1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08100" y="1873250"/>
            <a:ext cx="7150099" cy="49288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131300" y="6636082"/>
            <a:ext cx="274955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pPr marL="38100">
                <a:lnSpc>
                  <a:spcPts val="1645"/>
                </a:lnSpc>
              </a:pPr>
              <a:t>13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9131300" y="6636082"/>
            <a:ext cx="274955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pPr marL="38100">
                <a:lnSpc>
                  <a:spcPts val="1645"/>
                </a:lnSpc>
              </a:pPr>
              <a:t>14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100" y="425450"/>
            <a:ext cx="7006590" cy="8874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429259" algn="l"/>
              </a:tabLst>
            </a:pPr>
            <a:r>
              <a:rPr sz="2800" b="1" spc="-5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fr-FR" sz="2800" b="1" spc="-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Exo 6:</a:t>
            </a:r>
          </a:p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tabLst>
                <a:tab pos="429259" algn="l"/>
              </a:tabLst>
            </a:pPr>
            <a:r>
              <a:rPr lang="fr-FR" sz="2800" b="1" spc="-5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Nous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obtenons le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réseau suivant</a:t>
            </a:r>
            <a:r>
              <a:rPr sz="2800" b="1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46109" y="2025652"/>
          <a:ext cx="9001750" cy="4052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407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1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  <a:gridCol w="271792"/>
              </a:tblGrid>
              <a:tr h="3139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5" dirty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</a:tr>
              <a:tr h="31074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073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07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9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073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07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07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</a:tr>
              <a:tr h="3139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0739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07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074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977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A31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9131300" y="6636082"/>
            <a:ext cx="274955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pPr marL="38100">
                <a:lnSpc>
                  <a:spcPts val="1645"/>
                </a:lnSpc>
              </a:pPr>
              <a:t>15</a:t>
            </a:fld>
            <a:endParaRPr sz="14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08100" y="2025650"/>
          <a:ext cx="8135619" cy="4935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8910"/>
                <a:gridCol w="2075180"/>
                <a:gridCol w="3351529"/>
              </a:tblGrid>
              <a:tr h="3035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Tâches</a:t>
                      </a:r>
                      <a:r>
                        <a:rPr sz="2200" b="1" spc="-1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élémentaires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Durée </a:t>
                      </a: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sz="2200" b="1">
                          <a:latin typeface="Times New Roman" pitchFamily="18" charset="0"/>
                          <a:cs typeface="Times New Roman" pitchFamily="18" charset="0"/>
                        </a:rPr>
                        <a:t>en </a:t>
                      </a:r>
                      <a:r>
                        <a:rPr lang="fr-FR" sz="2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sz="2200" b="1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Contraintes</a:t>
                      </a:r>
                      <a:r>
                        <a:rPr sz="2200" b="1" spc="-1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d’antériorité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5,</a:t>
                      </a:r>
                      <a:r>
                        <a:rPr sz="2200" b="1" spc="-1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C,</a:t>
                      </a:r>
                      <a:r>
                        <a:rPr sz="2200" b="1" spc="-1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E, </a:t>
                      </a: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F,</a:t>
                      </a: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7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H, </a:t>
                      </a: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E, </a:t>
                      </a: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F,</a:t>
                      </a: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8,5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H, </a:t>
                      </a: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60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5,5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b="1" spc="-5" dirty="0">
                          <a:latin typeface="Times New Roman" pitchFamily="18" charset="0"/>
                          <a:cs typeface="Times New Roman" pitchFamily="18" charset="0"/>
                        </a:rPr>
                        <a:t>H, </a:t>
                      </a:r>
                      <a:r>
                        <a:rPr sz="2200" b="1" dirty="0"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sz="2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69900" y="349250"/>
            <a:ext cx="9525000" cy="13315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499"/>
              </a:lnSpc>
              <a:buClr>
                <a:srgbClr val="AB4979"/>
              </a:buClr>
              <a:buSzPct val="116666"/>
              <a:buFont typeface="Wingdings"/>
              <a:buChar char=""/>
              <a:tabLst>
                <a:tab pos="459740" algn="l"/>
                <a:tab pos="2216785" algn="l"/>
              </a:tabLst>
            </a:pPr>
            <a:r>
              <a:rPr sz="2800" b="1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</a:t>
            </a:r>
            <a:r>
              <a:rPr sz="2800" b="1" spc="27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5080">
              <a:lnSpc>
                <a:spcPct val="103499"/>
              </a:lnSpc>
              <a:buClr>
                <a:srgbClr val="AB4979"/>
              </a:buClr>
              <a:buSzPct val="116666"/>
              <a:tabLst>
                <a:tab pos="459740" algn="l"/>
                <a:tab pos="2216785" algn="l"/>
              </a:tabLst>
            </a:pPr>
            <a:r>
              <a:rPr lang="fr-FR" sz="2800" b="1" spc="-1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sz="2800" b="1" spc="-10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partant du </a:t>
            </a:r>
            <a:r>
              <a:rPr sz="2800" b="1" spc="-10" dirty="0">
                <a:latin typeface="Times New Roman" pitchFamily="18" charset="0"/>
                <a:cs typeface="Times New Roman" pitchFamily="18" charset="0"/>
              </a:rPr>
              <a:t>tableau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ci-dessous, tracer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le 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réseau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de PERT </a:t>
            </a:r>
            <a:r>
              <a:rPr sz="2800" b="1" spc="5" dirty="0">
                <a:latin typeface="Times New Roman" pitchFamily="18" charset="0"/>
                <a:cs typeface="Times New Roman" pitchFamily="18" charset="0"/>
              </a:rPr>
              <a:t>pour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représenter </a:t>
            </a:r>
            <a:r>
              <a:rPr sz="2800" b="1" spc="-10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diagramme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de GANTT</a:t>
            </a:r>
            <a:r>
              <a:rPr sz="2800" b="1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93700" y="425450"/>
            <a:ext cx="7006590" cy="8874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429259" algn="l"/>
              </a:tabLst>
            </a:pPr>
            <a:r>
              <a:rPr sz="2800" b="1" spc="-5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fr-FR" sz="2800" b="1" spc="-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Exo 7</a:t>
            </a:r>
          </a:p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tabLst>
                <a:tab pos="429259" algn="l"/>
              </a:tabLst>
            </a:pPr>
            <a:r>
              <a:rPr lang="fr-FR" sz="2800" b="1" spc="-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Nous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obtenons le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réseau suivant</a:t>
            </a:r>
            <a:r>
              <a:rPr sz="2800" b="1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7500" y="2101850"/>
            <a:ext cx="9829800" cy="388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000" b="1"/>
          </a:p>
        </p:txBody>
      </p:sp>
      <p:sp>
        <p:nvSpPr>
          <p:cNvPr id="5" name="object 5"/>
          <p:cNvSpPr txBox="1"/>
          <p:nvPr/>
        </p:nvSpPr>
        <p:spPr>
          <a:xfrm>
            <a:off x="9131300" y="6636082"/>
            <a:ext cx="274955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pPr marL="38100">
                <a:lnSpc>
                  <a:spcPts val="1645"/>
                </a:lnSpc>
              </a:pPr>
              <a:t>16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sldNum" sz="quarter" idx="1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/>
              <a:pPr marL="38100">
                <a:lnSpc>
                  <a:spcPts val="1645"/>
                </a:lnSpc>
              </a:pPr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74700" y="806450"/>
            <a:ext cx="28194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429259" algn="l"/>
              </a:tabLst>
            </a:pP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fr-FR" sz="2800" b="1" spc="-5" dirty="0" smtClean="0">
                <a:latin typeface="Times New Roman" pitchFamily="18" charset="0"/>
                <a:cs typeface="Times New Roman" pitchFamily="18" charset="0"/>
              </a:rPr>
              <a:t> Exo 1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93900" y="2330450"/>
            <a:ext cx="6564392" cy="35161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51100" y="2482850"/>
            <a:ext cx="163580" cy="22185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50" b="1" spc="5" dirty="0">
                <a:latin typeface="Times New Roman" pitchFamily="18" charset="0"/>
                <a:cs typeface="Times New Roman" pitchFamily="18" charset="0"/>
              </a:rPr>
              <a:t>1</a:t>
            </a:r>
            <a:endParaRPr sz="135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41900" y="2482850"/>
            <a:ext cx="163580" cy="22185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50" b="1" spc="5" dirty="0">
                <a:latin typeface="Times New Roman" pitchFamily="18" charset="0"/>
                <a:cs typeface="Times New Roman" pitchFamily="18" charset="0"/>
              </a:rPr>
              <a:t>3</a:t>
            </a:r>
            <a:endParaRPr sz="135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61300" y="2482850"/>
            <a:ext cx="163580" cy="22185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50" b="1" spc="5" dirty="0">
                <a:latin typeface="Times New Roman" pitchFamily="18" charset="0"/>
                <a:cs typeface="Times New Roman" pitchFamily="18" charset="0"/>
              </a:rPr>
              <a:t>5</a:t>
            </a:r>
            <a:endParaRPr sz="135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27300" y="4768850"/>
            <a:ext cx="163580" cy="22185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50" b="1" spc="5" dirty="0">
                <a:latin typeface="Times New Roman" pitchFamily="18" charset="0"/>
                <a:cs typeface="Times New Roman" pitchFamily="18" charset="0"/>
              </a:rPr>
              <a:t>2</a:t>
            </a:r>
            <a:endParaRPr sz="135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18100" y="4768850"/>
            <a:ext cx="163580" cy="22185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50" b="1" spc="5" dirty="0">
                <a:latin typeface="Times New Roman" pitchFamily="18" charset="0"/>
                <a:cs typeface="Times New Roman" pitchFamily="18" charset="0"/>
              </a:rPr>
              <a:t>4</a:t>
            </a:r>
            <a:endParaRPr sz="135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94100" y="2635250"/>
            <a:ext cx="189991" cy="22185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50" b="1" spc="10" dirty="0">
                <a:latin typeface="Times New Roman" pitchFamily="18" charset="0"/>
                <a:cs typeface="Times New Roman" pitchFamily="18" charset="0"/>
              </a:rPr>
              <a:t>A</a:t>
            </a:r>
            <a:endParaRPr sz="135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13500" y="4845050"/>
            <a:ext cx="202771" cy="22185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50" b="1" spc="10" dirty="0">
                <a:latin typeface="Times New Roman" pitchFamily="18" charset="0"/>
                <a:cs typeface="Times New Roman" pitchFamily="18" charset="0"/>
              </a:rPr>
              <a:t>D</a:t>
            </a:r>
            <a:endParaRPr sz="135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61300" y="4768850"/>
            <a:ext cx="163580" cy="22185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50" b="1" spc="5" dirty="0">
                <a:latin typeface="Times New Roman" pitchFamily="18" charset="0"/>
                <a:cs typeface="Times New Roman" pitchFamily="18" charset="0"/>
              </a:rPr>
              <a:t>6</a:t>
            </a:r>
            <a:endParaRPr sz="135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13500" y="2635250"/>
            <a:ext cx="20703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mtClean="0">
                <a:latin typeface="Times New Roman" pitchFamily="18" charset="0"/>
                <a:cs typeface="Times New Roman" pitchFamily="18" charset="0"/>
              </a:rPr>
              <a:t>C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0300" y="4768850"/>
            <a:ext cx="193399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 pitchFamily="18" charset="0"/>
                <a:cs typeface="Times New Roman" pitchFamily="18" charset="0"/>
              </a:rPr>
              <a:t>B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sz="quarter" idx="1"/>
          </p:nvPr>
        </p:nvSpPr>
        <p:spPr>
          <a:xfrm>
            <a:off x="546100" y="577850"/>
            <a:ext cx="8732943" cy="4354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2284" indent="-416559" algn="just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502920" algn="l"/>
              </a:tabLst>
            </a:pPr>
            <a:r>
              <a:rPr sz="2800" b="1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 2.</a:t>
            </a:r>
          </a:p>
          <a:p>
            <a:pPr marL="73660" algn="just">
              <a:lnSpc>
                <a:spcPct val="100000"/>
              </a:lnSpc>
              <a:spcBef>
                <a:spcPts val="25"/>
              </a:spcBef>
              <a:buClr>
                <a:srgbClr val="AB4979"/>
              </a:buClr>
              <a:buFont typeface="Wingdings"/>
              <a:buChar char=""/>
            </a:pP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543560" algn="just">
              <a:lnSpc>
                <a:spcPct val="100000"/>
              </a:lnSpc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Soient les contraintes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d’antériorité:</a:t>
            </a:r>
          </a:p>
          <a:p>
            <a:pPr marL="1255395" lvl="1" indent="-255270" algn="just">
              <a:lnSpc>
                <a:spcPct val="100000"/>
              </a:lnSpc>
              <a:spcBef>
                <a:spcPts val="1019"/>
              </a:spcBef>
              <a:buClr>
                <a:srgbClr val="AB4979"/>
              </a:buClr>
              <a:buFont typeface="Arial"/>
              <a:buChar char="–"/>
              <a:tabLst>
                <a:tab pos="1256030" algn="l"/>
              </a:tabLst>
            </a:pPr>
            <a:r>
              <a:rPr sz="28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et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sont</a:t>
            </a:r>
            <a:r>
              <a:rPr sz="2800" b="1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indépendantes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1255395" lvl="1" indent="-255270" algn="just">
              <a:lnSpc>
                <a:spcPct val="100000"/>
              </a:lnSpc>
              <a:buClr>
                <a:srgbClr val="AB4979"/>
              </a:buClr>
              <a:buFont typeface="Arial"/>
              <a:buChar char="–"/>
              <a:tabLst>
                <a:tab pos="1256030" algn="l"/>
              </a:tabLst>
            </a:pPr>
            <a:r>
              <a:rPr sz="2800" b="1" dirty="0">
                <a:latin typeface="Times New Roman" pitchFamily="18" charset="0"/>
                <a:cs typeface="Times New Roman" pitchFamily="18" charset="0"/>
              </a:rPr>
              <a:t>D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est postérieure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à la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réalisation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de A </a:t>
            </a:r>
            <a:r>
              <a:rPr sz="2800" b="1" spc="-10" dirty="0">
                <a:latin typeface="Times New Roman" pitchFamily="18" charset="0"/>
                <a:cs typeface="Times New Roman" pitchFamily="18" charset="0"/>
              </a:rPr>
              <a:t>et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B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1255395" lvl="1" indent="-255270" algn="just">
              <a:lnSpc>
                <a:spcPct val="100000"/>
              </a:lnSpc>
              <a:buClr>
                <a:srgbClr val="AB4979"/>
              </a:buClr>
              <a:buFont typeface="Arial"/>
              <a:buChar char="–"/>
              <a:tabLst>
                <a:tab pos="1256030" algn="l"/>
              </a:tabLst>
            </a:pPr>
            <a:r>
              <a:rPr sz="2800" b="1" dirty="0">
                <a:latin typeface="Times New Roman" pitchFamily="18" charset="0"/>
                <a:cs typeface="Times New Roman" pitchFamily="18" charset="0"/>
              </a:rPr>
              <a:t>C doit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succéder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à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D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73660" algn="just">
              <a:lnSpc>
                <a:spcPct val="100000"/>
              </a:lnSpc>
              <a:spcBef>
                <a:spcPts val="45"/>
              </a:spcBef>
            </a:pP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543560" marR="5080" algn="just">
              <a:lnSpc>
                <a:spcPct val="100600"/>
              </a:lnSpc>
              <a:tabLst>
                <a:tab pos="2869565" algn="l"/>
                <a:tab pos="6141085" algn="l"/>
                <a:tab pos="6984365" algn="l"/>
              </a:tabLst>
            </a:pPr>
            <a:r>
              <a:rPr sz="2800" spc="-5" smtClean="0">
                <a:latin typeface="Times New Roman" pitchFamily="18" charset="0"/>
                <a:cs typeface="Times New Roman" pitchFamily="18" charset="0"/>
              </a:rPr>
              <a:t>Re</a:t>
            </a:r>
            <a:r>
              <a:rPr sz="2800" spc="-1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2800" spc="1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ése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sz="2800" spc="-1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2800" spc="2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spc="-1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2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800" spc="-2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spc="-1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respectant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la méthode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PERT.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/>
              <a:pPr marL="38100">
                <a:lnSpc>
                  <a:spcPts val="1645"/>
                </a:lnSpc>
              </a:pPr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sldNum" sz="quarter" idx="15"/>
          </p:nvPr>
        </p:nvSpPr>
        <p:spPr>
          <a:xfrm>
            <a:off x="9506433" y="6318074"/>
            <a:ext cx="712893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>
                <a:latin typeface="Times New Roman" pitchFamily="18" charset="0"/>
                <a:cs typeface="Times New Roman" pitchFamily="18" charset="0"/>
              </a:rPr>
              <a:pPr marL="38100">
                <a:lnSpc>
                  <a:spcPts val="1645"/>
                </a:lnSpc>
              </a:pPr>
              <a:t>4</a:t>
            </a:fld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4700" y="730250"/>
            <a:ext cx="31242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429259" algn="l"/>
              </a:tabLst>
            </a:pPr>
            <a:r>
              <a:rPr sz="2800" b="1" spc="-5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fr-FR" sz="2800" b="1" spc="-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Exo 2</a:t>
            </a:r>
            <a:endParaRPr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63700" y="3180079"/>
            <a:ext cx="7335046" cy="30120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16382" y="3264445"/>
            <a:ext cx="12065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Times New Roman" pitchFamily="18" charset="0"/>
                <a:cs typeface="Times New Roman" pitchFamily="18" charset="0"/>
              </a:rPr>
              <a:t>1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86223" y="4344310"/>
            <a:ext cx="12065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Times New Roman" pitchFamily="18" charset="0"/>
                <a:cs typeface="Times New Roman" pitchFamily="18" charset="0"/>
              </a:rPr>
              <a:t>4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16382" y="5412041"/>
            <a:ext cx="12065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Times New Roman" pitchFamily="18" charset="0"/>
                <a:cs typeface="Times New Roman" pitchFamily="18" charset="0"/>
              </a:rPr>
              <a:t>2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37518" y="4344310"/>
            <a:ext cx="12065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Times New Roman" pitchFamily="18" charset="0"/>
                <a:cs typeface="Times New Roman" pitchFamily="18" charset="0"/>
              </a:rPr>
              <a:t>3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19578" y="3846844"/>
            <a:ext cx="13970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5" dirty="0">
                <a:latin typeface="Times New Roman" pitchFamily="18" charset="0"/>
                <a:cs typeface="Times New Roman" pitchFamily="18" charset="0"/>
              </a:rPr>
              <a:t>A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31757" y="5351374"/>
            <a:ext cx="13970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5" dirty="0">
                <a:latin typeface="Times New Roman" pitchFamily="18" charset="0"/>
                <a:cs typeface="Times New Roman" pitchFamily="18" charset="0"/>
              </a:rPr>
              <a:t>B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72755" y="4356443"/>
            <a:ext cx="14859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30" dirty="0">
                <a:latin typeface="Times New Roman" pitchFamily="18" charset="0"/>
                <a:cs typeface="Times New Roman" pitchFamily="18" charset="0"/>
              </a:rPr>
              <a:t>C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75332" y="4356443"/>
            <a:ext cx="14859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30" dirty="0">
                <a:latin typeface="Times New Roman" pitchFamily="18" charset="0"/>
                <a:cs typeface="Times New Roman" pitchFamily="18" charset="0"/>
              </a:rPr>
              <a:t>D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495825" y="4344310"/>
            <a:ext cx="12065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Times New Roman" pitchFamily="18" charset="0"/>
                <a:cs typeface="Times New Roman" pitchFamily="18" charset="0"/>
              </a:rPr>
              <a:t>5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sz="quarter" idx="1"/>
          </p:nvPr>
        </p:nvSpPr>
        <p:spPr>
          <a:xfrm>
            <a:off x="622300" y="958850"/>
            <a:ext cx="9296400" cy="4370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2284" indent="-416559" algn="just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502920" algn="l"/>
              </a:tabLst>
            </a:pPr>
            <a:r>
              <a:rPr sz="2800" b="1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 3.</a:t>
            </a:r>
          </a:p>
          <a:p>
            <a:pPr marL="73660" algn="just">
              <a:lnSpc>
                <a:spcPct val="100000"/>
              </a:lnSpc>
              <a:spcBef>
                <a:spcPts val="25"/>
              </a:spcBef>
              <a:buClr>
                <a:srgbClr val="AB4979"/>
              </a:buClr>
              <a:buFont typeface="Wingdings"/>
              <a:buChar char=""/>
            </a:pP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543560" algn="just">
              <a:lnSpc>
                <a:spcPct val="100000"/>
              </a:lnSpc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Soient les contraintes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d’antériorité:</a:t>
            </a:r>
          </a:p>
          <a:p>
            <a:pPr marL="1255395" lvl="1" indent="-255270" algn="just">
              <a:lnSpc>
                <a:spcPct val="100000"/>
              </a:lnSpc>
              <a:spcBef>
                <a:spcPts val="1019"/>
              </a:spcBef>
              <a:buClr>
                <a:srgbClr val="AB4979"/>
              </a:buClr>
              <a:buFont typeface="Arial"/>
              <a:buChar char="–"/>
              <a:tabLst>
                <a:tab pos="1256030" algn="l"/>
              </a:tabLst>
            </a:pPr>
            <a:r>
              <a:rPr sz="2800" b="1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commence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après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A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1255395" lvl="1" indent="-255270" algn="just">
              <a:lnSpc>
                <a:spcPct val="100000"/>
              </a:lnSpc>
              <a:buClr>
                <a:srgbClr val="AB4979"/>
              </a:buClr>
              <a:buFont typeface="Arial"/>
              <a:buChar char="–"/>
              <a:tabLst>
                <a:tab pos="1256030" algn="l"/>
              </a:tabLst>
            </a:pPr>
            <a:r>
              <a:rPr sz="2800" b="1" dirty="0">
                <a:latin typeface="Times New Roman" pitchFamily="18" charset="0"/>
                <a:cs typeface="Times New Roman" pitchFamily="18" charset="0"/>
              </a:rPr>
              <a:t>C ne peut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démarrer qu’après la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fin de</a:t>
            </a:r>
            <a:r>
              <a:rPr sz="2800" b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B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1255395" lvl="1" indent="-255270" algn="just">
              <a:lnSpc>
                <a:spcPct val="100000"/>
              </a:lnSpc>
              <a:buClr>
                <a:srgbClr val="AB4979"/>
              </a:buClr>
              <a:buFont typeface="Arial"/>
              <a:buChar char="–"/>
              <a:tabLst>
                <a:tab pos="1256030" algn="l"/>
              </a:tabLst>
            </a:pPr>
            <a:r>
              <a:rPr sz="2800" b="1" dirty="0">
                <a:latin typeface="Times New Roman" pitchFamily="18" charset="0"/>
                <a:cs typeface="Times New Roman" pitchFamily="18" charset="0"/>
              </a:rPr>
              <a:t>D doit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être postérieur aux tâches A,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sz="2800" b="1" spc="-10" dirty="0">
                <a:latin typeface="Times New Roman" pitchFamily="18" charset="0"/>
                <a:cs typeface="Times New Roman" pitchFamily="18" charset="0"/>
              </a:rPr>
              <a:t>et</a:t>
            </a:r>
            <a:r>
              <a:rPr sz="2800" b="1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C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73660" algn="just">
              <a:lnSpc>
                <a:spcPct val="100000"/>
              </a:lnSpc>
              <a:spcBef>
                <a:spcPts val="40"/>
              </a:spcBef>
            </a:pP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543560" marR="5080" algn="just">
              <a:lnSpc>
                <a:spcPct val="100000"/>
              </a:lnSpc>
              <a:tabLst>
                <a:tab pos="2869565" algn="l"/>
                <a:tab pos="6141085" algn="l"/>
                <a:tab pos="6984365" algn="l"/>
              </a:tabLst>
            </a:pPr>
            <a:r>
              <a:rPr sz="2800" spc="-5" smtClean="0">
                <a:latin typeface="Times New Roman" pitchFamily="18" charset="0"/>
                <a:cs typeface="Times New Roman" pitchFamily="18" charset="0"/>
              </a:rPr>
              <a:t>Re</a:t>
            </a:r>
            <a:r>
              <a:rPr sz="2800" spc="-1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2800" spc="1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ése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sz="2800" spc="-1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2800" spc="2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spc="-1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2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800" spc="-2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spc="-1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sz="2800" spc="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spc="-1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es </a:t>
            </a:r>
            <a:r>
              <a:rPr sz="2800" spc="-5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respectant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la méthode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PERT.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/>
              <a:pPr marL="38100">
                <a:lnSpc>
                  <a:spcPts val="1645"/>
                </a:lnSpc>
              </a:pPr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sldNum" sz="quarter" idx="1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/>
              <a:pPr marL="38100">
                <a:lnSpc>
                  <a:spcPts val="1645"/>
                </a:lnSpc>
              </a:pPr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74700" y="958850"/>
            <a:ext cx="32766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429259" algn="l"/>
              </a:tabLst>
            </a:pPr>
            <a:r>
              <a:rPr sz="2800" b="1" spc="-5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fr-FR" sz="2800" b="1" spc="-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Exo 3</a:t>
            </a:r>
            <a:endParaRPr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03300" y="2635250"/>
            <a:ext cx="8045555" cy="8626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5444" y="2728024"/>
            <a:ext cx="118745" cy="2135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5" dirty="0">
                <a:latin typeface="Times New Roman" pitchFamily="18" charset="0"/>
                <a:cs typeface="Times New Roman" pitchFamily="18" charset="0"/>
              </a:rPr>
              <a:t>1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88450" y="2728024"/>
            <a:ext cx="118745" cy="2135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5" dirty="0">
                <a:latin typeface="Times New Roman" pitchFamily="18" charset="0"/>
                <a:cs typeface="Times New Roman" pitchFamily="18" charset="0"/>
              </a:rPr>
              <a:t>2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82263" y="2728024"/>
            <a:ext cx="118745" cy="2135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5" dirty="0">
                <a:latin typeface="Times New Roman" pitchFamily="18" charset="0"/>
                <a:cs typeface="Times New Roman" pitchFamily="18" charset="0"/>
              </a:rPr>
              <a:t>3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37149" y="2728024"/>
            <a:ext cx="137160" cy="2135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10" dirty="0">
                <a:latin typeface="Times New Roman" pitchFamily="18" charset="0"/>
                <a:cs typeface="Times New Roman" pitchFamily="18" charset="0"/>
              </a:rPr>
              <a:t>A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94596" y="2743092"/>
            <a:ext cx="146685" cy="2135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10" dirty="0">
                <a:latin typeface="Times New Roman" pitchFamily="18" charset="0"/>
                <a:cs typeface="Times New Roman" pitchFamily="18" charset="0"/>
              </a:rPr>
              <a:t>D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24774" y="2728024"/>
            <a:ext cx="146685" cy="2135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10" dirty="0">
                <a:latin typeface="Times New Roman" pitchFamily="18" charset="0"/>
                <a:cs typeface="Times New Roman" pitchFamily="18" charset="0"/>
              </a:rPr>
              <a:t>C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30962" y="2743092"/>
            <a:ext cx="137160" cy="2135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10" dirty="0">
                <a:latin typeface="Times New Roman" pitchFamily="18" charset="0"/>
                <a:cs typeface="Times New Roman" pitchFamily="18" charset="0"/>
              </a:rPr>
              <a:t>B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52084" y="2728024"/>
            <a:ext cx="118745" cy="2135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5" dirty="0">
                <a:latin typeface="Times New Roman" pitchFamily="18" charset="0"/>
                <a:cs typeface="Times New Roman" pitchFamily="18" charset="0"/>
              </a:rPr>
              <a:t>4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545897" y="2728024"/>
            <a:ext cx="118745" cy="2135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5" dirty="0">
                <a:latin typeface="Times New Roman" pitchFamily="18" charset="0"/>
                <a:cs typeface="Times New Roman" pitchFamily="18" charset="0"/>
              </a:rPr>
              <a:t>5</a:t>
            </a:r>
            <a:endParaRPr sz="13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1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/>
              <a:pPr marL="38100">
                <a:lnSpc>
                  <a:spcPts val="1645"/>
                </a:lnSpc>
              </a:pPr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50900" y="882650"/>
            <a:ext cx="22999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429259" algn="l"/>
              </a:tabLst>
            </a:pPr>
            <a:r>
              <a:rPr sz="2800" b="1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</a:t>
            </a:r>
            <a:r>
              <a:rPr sz="2800" b="1" spc="-8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endParaRPr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8500" y="1644650"/>
            <a:ext cx="9372600" cy="2878993"/>
          </a:xfrm>
          <a:prstGeom prst="rect">
            <a:avLst/>
          </a:prstGeom>
        </p:spPr>
        <p:txBody>
          <a:bodyPr vert="horz" wrap="square" lIns="0" tIns="16383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290"/>
              </a:spcBef>
              <a:buFont typeface="Wingdings" pitchFamily="2" charset="2"/>
              <a:buChar char="v"/>
            </a:pPr>
            <a:r>
              <a:rPr lang="fr-FR" sz="2800" b="1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Soient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les contraintes</a:t>
            </a:r>
            <a:r>
              <a:rPr sz="2800" b="1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d’antériorité: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724535" indent="-255270" algn="just">
              <a:lnSpc>
                <a:spcPct val="100000"/>
              </a:lnSpc>
              <a:spcBef>
                <a:spcPts val="1019"/>
              </a:spcBef>
              <a:buClr>
                <a:srgbClr val="AB4979"/>
              </a:buClr>
              <a:buFont typeface="Arial"/>
              <a:buChar char="–"/>
              <a:tabLst>
                <a:tab pos="725170" algn="l"/>
              </a:tabLst>
            </a:pP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A,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sz="2800" b="1" spc="-10" dirty="0">
                <a:latin typeface="Times New Roman" pitchFamily="18" charset="0"/>
                <a:cs typeface="Times New Roman" pitchFamily="18" charset="0"/>
              </a:rPr>
              <a:t>et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précèdent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début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800" b="1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D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724535" indent="-255270" algn="just">
              <a:lnSpc>
                <a:spcPct val="100000"/>
              </a:lnSpc>
              <a:buClr>
                <a:srgbClr val="AB4979"/>
              </a:buClr>
              <a:buFont typeface="Arial"/>
              <a:buChar char="–"/>
              <a:tabLst>
                <a:tab pos="725170" algn="l"/>
              </a:tabLst>
            </a:pPr>
            <a:r>
              <a:rPr sz="2800" b="1" dirty="0">
                <a:latin typeface="Times New Roman" pitchFamily="18" charset="0"/>
                <a:cs typeface="Times New Roman" pitchFamily="18" charset="0"/>
              </a:rPr>
              <a:t>E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succède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à B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12700" marR="5080" algn="just">
              <a:lnSpc>
                <a:spcPct val="100000"/>
              </a:lnSpc>
              <a:buFont typeface="Wingdings" pitchFamily="2" charset="2"/>
              <a:buChar char="§"/>
              <a:tabLst>
                <a:tab pos="2338705" algn="l"/>
                <a:tab pos="5610225" algn="l"/>
              </a:tabLst>
            </a:pPr>
            <a:r>
              <a:rPr lang="fr-FR" sz="2800" b="1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Re</a:t>
            </a:r>
            <a:r>
              <a:rPr sz="2800" b="1" spc="-1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2800" b="1" spc="1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ése</a:t>
            </a:r>
            <a:r>
              <a:rPr sz="2800" b="1" spc="-1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b="1" spc="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2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800" b="1" spc="5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sz="2800" b="1" spc="-1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2800" b="1" spc="2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2800" b="1" spc="-1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800" b="1" spc="-15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sz="2800" b="1" spc="5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pc="-1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pc="-15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2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800" b="1" spc="-2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contraintes </a:t>
            </a:r>
            <a:r>
              <a:rPr sz="2800" b="1" spc="-5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respectant </a:t>
            </a:r>
            <a:r>
              <a:rPr sz="2800" b="1" dirty="0">
                <a:latin typeface="Times New Roman" pitchFamily="18" charset="0"/>
                <a:cs typeface="Times New Roman" pitchFamily="18" charset="0"/>
              </a:rPr>
              <a:t>la méthode</a:t>
            </a:r>
            <a:r>
              <a:rPr sz="2800" b="1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5" dirty="0">
                <a:latin typeface="Times New Roman" pitchFamily="18" charset="0"/>
                <a:cs typeface="Times New Roman" pitchFamily="18" charset="0"/>
              </a:rPr>
              <a:t>PERT.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sldNum" sz="quarter" idx="1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/>
              <a:pPr marL="38100">
                <a:lnSpc>
                  <a:spcPts val="1645"/>
                </a:lnSpc>
              </a:pPr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69900" y="654050"/>
            <a:ext cx="29718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429259" algn="l"/>
              </a:tabLst>
            </a:pPr>
            <a:r>
              <a:rPr sz="2800" b="1" spc="-5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fr-FR" sz="2800" b="1" spc="-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Exo 4</a:t>
            </a:r>
            <a:endParaRPr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03500" y="1568450"/>
            <a:ext cx="5638800" cy="4648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89891" y="1628599"/>
            <a:ext cx="136158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0" dirty="0">
                <a:latin typeface="Times New Roman" pitchFamily="18" charset="0"/>
                <a:cs typeface="Times New Roman" pitchFamily="18" charset="0"/>
              </a:rPr>
              <a:t>1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22900" y="1644650"/>
            <a:ext cx="136158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0" dirty="0">
                <a:latin typeface="Times New Roman" pitchFamily="18" charset="0"/>
                <a:cs typeface="Times New Roman" pitchFamily="18" charset="0"/>
              </a:rPr>
              <a:t>4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32700" y="1644650"/>
            <a:ext cx="136158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0" dirty="0">
                <a:latin typeface="Times New Roman" pitchFamily="18" charset="0"/>
                <a:cs typeface="Times New Roman" pitchFamily="18" charset="0"/>
              </a:rPr>
              <a:t>6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22900" y="3473450"/>
            <a:ext cx="136158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0" dirty="0">
                <a:latin typeface="Times New Roman" pitchFamily="18" charset="0"/>
                <a:cs typeface="Times New Roman" pitchFamily="18" charset="0"/>
              </a:rPr>
              <a:t>5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84500" y="3473450"/>
            <a:ext cx="136158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0" dirty="0">
                <a:latin typeface="Times New Roman" pitchFamily="18" charset="0"/>
                <a:cs typeface="Times New Roman" pitchFamily="18" charset="0"/>
              </a:rPr>
              <a:t>2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84500" y="5378450"/>
            <a:ext cx="136158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0" dirty="0">
                <a:latin typeface="Times New Roman" pitchFamily="18" charset="0"/>
                <a:cs typeface="Times New Roman" pitchFamily="18" charset="0"/>
              </a:rPr>
              <a:t>3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65900" y="1720850"/>
            <a:ext cx="156329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5" dirty="0">
                <a:latin typeface="Times New Roman" pitchFamily="18" charset="0"/>
                <a:cs typeface="Times New Roman" pitchFamily="18" charset="0"/>
              </a:rPr>
              <a:t>E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28805" y="1635884"/>
            <a:ext cx="156329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5" dirty="0">
                <a:latin typeface="Times New Roman" pitchFamily="18" charset="0"/>
                <a:cs typeface="Times New Roman" pitchFamily="18" charset="0"/>
              </a:rPr>
              <a:t>B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27500" y="3473450"/>
            <a:ext cx="156329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5" dirty="0">
                <a:latin typeface="Times New Roman" pitchFamily="18" charset="0"/>
                <a:cs typeface="Times New Roman" pitchFamily="18" charset="0"/>
              </a:rPr>
              <a:t>A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65900" y="3473450"/>
            <a:ext cx="166415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5" dirty="0">
                <a:latin typeface="Times New Roman" pitchFamily="18" charset="0"/>
                <a:cs typeface="Times New Roman" pitchFamily="18" charset="0"/>
              </a:rPr>
              <a:t>D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98900" y="4616450"/>
            <a:ext cx="166415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5" dirty="0">
                <a:latin typeface="Times New Roman" pitchFamily="18" charset="0"/>
                <a:cs typeface="Times New Roman" pitchFamily="18" charset="0"/>
              </a:rPr>
              <a:t>C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708900" y="3473450"/>
            <a:ext cx="136158" cy="23339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1" spc="20" dirty="0">
                <a:latin typeface="Times New Roman" pitchFamily="18" charset="0"/>
                <a:cs typeface="Times New Roman" pitchFamily="18" charset="0"/>
              </a:rPr>
              <a:t>7</a:t>
            </a:r>
            <a:endParaRPr sz="1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58300" y="6619240"/>
            <a:ext cx="12446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9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2300" y="577850"/>
            <a:ext cx="9372600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Clr>
                <a:srgbClr val="AB4979"/>
              </a:buClr>
              <a:buFont typeface="Wingdings"/>
              <a:buChar char=""/>
              <a:tabLst>
                <a:tab pos="466725" algn="l"/>
                <a:tab pos="467359" algn="l"/>
              </a:tabLst>
            </a:pPr>
            <a:r>
              <a:rPr sz="2800" b="1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 </a:t>
            </a:r>
            <a:r>
              <a:rPr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sz="2400" b="1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 partant du tableau ci-dessous,  tracer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</a:t>
            </a:r>
            <a:r>
              <a:rPr sz="2400" b="1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réseau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PERT</a:t>
            </a:r>
            <a:r>
              <a:rPr sz="2400" b="1" spc="2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3365500" y="1720850"/>
          <a:ext cx="4088129" cy="52539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7007"/>
                <a:gridCol w="1775714"/>
                <a:gridCol w="1165408"/>
              </a:tblGrid>
              <a:tr h="365759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fr-FR" sz="2400" b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2400" b="1" smtClean="0">
                          <a:latin typeface="Times New Roman"/>
                          <a:cs typeface="Times New Roman"/>
                        </a:rPr>
                        <a:t>âches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fr-FR" sz="2400" b="1" spc="-5" dirty="0" smtClean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2400" b="1" spc="-5" smtClean="0">
                          <a:latin typeface="Times New Roman"/>
                          <a:cs typeface="Times New Roman"/>
                        </a:rPr>
                        <a:t>ntécédents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fr-FR" sz="2400" b="1" spc="-5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2400" b="1" spc="-5" smtClean="0">
                          <a:latin typeface="Times New Roman"/>
                          <a:cs typeface="Times New Roman"/>
                        </a:rPr>
                        <a:t>urée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/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C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2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D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spc="-5" dirty="0">
                          <a:latin typeface="Times New Roman"/>
                          <a:cs typeface="Times New Roman"/>
                        </a:rPr>
                        <a:t>C,I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B,D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F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spc="-5" dirty="0">
                          <a:latin typeface="Times New Roman"/>
                          <a:cs typeface="Times New Roman"/>
                        </a:rPr>
                        <a:t>C,I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G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E,F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2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/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J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K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L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K,J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</TotalTime>
  <Words>487</Words>
  <Application>Microsoft Office PowerPoint</Application>
  <PresentationFormat>Personnalisé</PresentationFormat>
  <Paragraphs>247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Oriel</vt:lpstr>
      <vt:lpstr>1. Réseau de PERT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2. Diagramme de GANTT</vt:lpstr>
      <vt:lpstr>Diapositive 12</vt:lpstr>
      <vt:lpstr>Diapositive 13</vt:lpstr>
      <vt:lpstr>Diapositive 14</vt:lpstr>
      <vt:lpstr>Diapositive 15</vt:lpstr>
      <vt:lpstr>Diapositive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Corrigé-Chap2.ppt</dc:title>
  <dc:creator>Dominique Leclet</dc:creator>
  <cp:lastModifiedBy>Imen</cp:lastModifiedBy>
  <cp:revision>1</cp:revision>
  <dcterms:created xsi:type="dcterms:W3CDTF">2021-01-10T17:27:02Z</dcterms:created>
  <dcterms:modified xsi:type="dcterms:W3CDTF">2021-01-10T18:25:16Z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2006-11-02T00:00:00Z</vt:filetime>
  </property>
  <property fmtid="{D5CDD505-2E9C-101B-9397-08002B2CF9AE}" pid="3" name="Creator">
    <vt:lpwstr>PowerPoint</vt:lpwstr>
  </property>
  <property fmtid="{D5CDD505-2E9C-101B-9397-08002B2CF9AE}" pid="4" name="LastSaved">
    <vt:filetime>2021-01-10T00:00:00Z</vt:filetime>
  </property>
</Properties>
</file>