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39"/>
  </p:notesMasterIdLst>
  <p:handoutMasterIdLst>
    <p:handoutMasterId r:id="rId40"/>
  </p:handoutMasterIdLst>
  <p:sldIdLst>
    <p:sldId id="256" r:id="rId2"/>
    <p:sldId id="450" r:id="rId3"/>
    <p:sldId id="455" r:id="rId4"/>
    <p:sldId id="456" r:id="rId5"/>
    <p:sldId id="457" r:id="rId6"/>
    <p:sldId id="459" r:id="rId7"/>
    <p:sldId id="463" r:id="rId8"/>
    <p:sldId id="467" r:id="rId9"/>
    <p:sldId id="469" r:id="rId10"/>
    <p:sldId id="472" r:id="rId11"/>
    <p:sldId id="473" r:id="rId12"/>
    <p:sldId id="476" r:id="rId13"/>
    <p:sldId id="494" r:id="rId14"/>
    <p:sldId id="478" r:id="rId15"/>
    <p:sldId id="475" r:id="rId16"/>
    <p:sldId id="498" r:id="rId17"/>
    <p:sldId id="477" r:id="rId18"/>
    <p:sldId id="497" r:id="rId19"/>
    <p:sldId id="479" r:id="rId20"/>
    <p:sldId id="480" r:id="rId21"/>
    <p:sldId id="481" r:id="rId22"/>
    <p:sldId id="487" r:id="rId23"/>
    <p:sldId id="482" r:id="rId24"/>
    <p:sldId id="491" r:id="rId25"/>
    <p:sldId id="492" r:id="rId26"/>
    <p:sldId id="499" r:id="rId27"/>
    <p:sldId id="493" r:id="rId28"/>
    <p:sldId id="505" r:id="rId29"/>
    <p:sldId id="506" r:id="rId30"/>
    <p:sldId id="507" r:id="rId31"/>
    <p:sldId id="508" r:id="rId32"/>
    <p:sldId id="509" r:id="rId33"/>
    <p:sldId id="510" r:id="rId34"/>
    <p:sldId id="511" r:id="rId35"/>
    <p:sldId id="512" r:id="rId36"/>
    <p:sldId id="513" r:id="rId37"/>
    <p:sldId id="514" r:id="rId3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588" autoAdjust="0"/>
    <p:restoredTop sz="75806" autoAdjust="0"/>
  </p:normalViewPr>
  <p:slideViewPr>
    <p:cSldViewPr>
      <p:cViewPr varScale="1">
        <p:scale>
          <a:sx n="83" d="100"/>
          <a:sy n="83" d="100"/>
        </p:scale>
        <p:origin x="-23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C6C1FBC-0B46-4012-8D80-D607FCCDA983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4729B6-FA66-4B24-B668-B047D9E61E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1415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3E0E79-18BF-4AF7-8D37-58313D2733F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B8487A2-BDF4-4AE0-975A-A254890D23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5989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9795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60179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07111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8560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88050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quoi ça sert les log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87508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5628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97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20945" y="4831236"/>
            <a:ext cx="6062342" cy="4545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21857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69048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97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20945" y="4831236"/>
            <a:ext cx="6062342" cy="4545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 son nom l'indique, le fichier est requis pour que l'application fonctionne.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41340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42403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5329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/>
              <a:t>M 521</a:t>
            </a:r>
            <a:br>
              <a:rPr lang="fr-FR" sz="6000" dirty="0"/>
            </a:br>
            <a:r>
              <a:rPr lang="fr-FR" sz="6000" dirty="0"/>
              <a:t>Web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3228536"/>
            <a:ext cx="7854696" cy="2648736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1 Génie</a:t>
            </a:r>
            <a:r>
              <a:rPr kumimoji="0" lang="fr-FR" sz="40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Logiciel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6954-9657-48EF-834B-72EB0EC4D053}" type="slidenum">
              <a:rPr lang="fr-FR"/>
              <a:pPr/>
              <a:t>10</a:t>
            </a:fld>
            <a:endParaRPr lang="fr-F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Page PHP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&lt;html&gt;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</a:t>
            </a:r>
            <a:r>
              <a:rPr lang="fr-CA" sz="2000" dirty="0" err="1">
                <a:latin typeface="Lucida Console" pitchFamily="49" charset="0"/>
              </a:rPr>
              <a:t>head</a:t>
            </a:r>
            <a:r>
              <a:rPr lang="fr-CA" sz="2000" dirty="0">
                <a:latin typeface="Lucida Console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</a:t>
            </a:r>
            <a:r>
              <a:rPr lang="fr-CA" sz="2000" dirty="0" err="1">
                <a:latin typeface="Lucida Console" pitchFamily="49" charset="0"/>
              </a:rPr>
              <a:t>title</a:t>
            </a:r>
            <a:r>
              <a:rPr lang="fr-CA" sz="2000" dirty="0">
                <a:latin typeface="Lucida Console" pitchFamily="49" charset="0"/>
              </a:rPr>
              <a:t>&gt;Exemple&lt;/</a:t>
            </a:r>
            <a:r>
              <a:rPr lang="fr-CA" sz="2000" dirty="0" err="1">
                <a:latin typeface="Lucida Console" pitchFamily="49" charset="0"/>
              </a:rPr>
              <a:t>title</a:t>
            </a:r>
            <a:r>
              <a:rPr lang="fr-CA" sz="2000" dirty="0">
                <a:latin typeface="Lucida Console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&lt;/</a:t>
            </a:r>
            <a:r>
              <a:rPr lang="fr-CA" sz="2000" dirty="0" err="1">
                <a:latin typeface="Lucida Console" pitchFamily="49" charset="0"/>
              </a:rPr>
              <a:t>head</a:t>
            </a:r>
            <a:r>
              <a:rPr lang="fr-CA" sz="2000" dirty="0">
                <a:latin typeface="Lucida Console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&lt;body&gt;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&lt;?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// La ligne suivante est une instruction PHP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	</a:t>
            </a:r>
            <a:r>
              <a:rPr lang="fr-CA" sz="2000" dirty="0" err="1">
                <a:latin typeface="Lucida Console" pitchFamily="49" charset="0"/>
              </a:rPr>
              <a:t>echo</a:t>
            </a:r>
            <a:r>
              <a:rPr lang="fr-CA" sz="2000" dirty="0">
                <a:latin typeface="Lucida Console" pitchFamily="49" charset="0"/>
              </a:rPr>
              <a:t> "Bonjour, je suis un script PHP!";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?&gt;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&lt;/body&gt;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000" dirty="0">
                <a:latin typeface="Lucida Console" pitchFamily="49" charset="0"/>
              </a:rPr>
              <a:t>&lt;/html&gt;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CA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7AAC-E3C7-48FE-BCB4-1CC2C27162B4}" type="slidenum">
              <a:rPr lang="fr-FR"/>
              <a:pPr/>
              <a:t>11</a:t>
            </a:fld>
            <a:endParaRPr lang="fr-F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Syntaxe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Les instructions sont terminées par « ; »</a:t>
            </a:r>
          </a:p>
          <a:p>
            <a:r>
              <a:rPr lang="fr-CA"/>
              <a:t>Les styles de commentaires utilisables sont:</a:t>
            </a:r>
          </a:p>
          <a:p>
            <a:pPr lvl="1">
              <a:buFontTx/>
              <a:buChar char="•"/>
            </a:pPr>
            <a:r>
              <a:rPr lang="fr-CA"/>
              <a:t>/* */ non imbriqué</a:t>
            </a:r>
          </a:p>
          <a:p>
            <a:pPr lvl="1">
              <a:buFontTx/>
              <a:buChar char="•"/>
            </a:pPr>
            <a:r>
              <a:rPr lang="fr-CA"/>
              <a:t>#</a:t>
            </a:r>
          </a:p>
          <a:p>
            <a:pPr lvl="1">
              <a:buFontTx/>
              <a:buChar char="•"/>
            </a:pPr>
            <a:r>
              <a:rPr lang="fr-CA"/>
              <a:t>//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9288-849D-4776-84F2-E15C53EA41AD}" type="slidenum">
              <a:rPr lang="fr-FR"/>
              <a:pPr/>
              <a:t>12</a:t>
            </a:fld>
            <a:endParaRPr lang="fr-F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Une variable commence toujours par $.</a:t>
            </a:r>
          </a:p>
          <a:p>
            <a:endParaRPr lang="fr-CA" b="1" dirty="0"/>
          </a:p>
          <a:p>
            <a:r>
              <a:rPr lang="fr-CA" b="1" dirty="0"/>
              <a:t>Les variables d’un formulaire web sont immédiatement disponibles, ainsi que les cookies. </a:t>
            </a:r>
            <a:r>
              <a:rPr lang="fr-CA" dirty="0"/>
              <a:t>Le nom de l’élément du formulaire ou du cookie devient une variable pour la page PHP cible lors d’un POST ou d’un GET.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D3B0-6A76-4BB7-B047-B91AEA7D0B87}" type="slidenum">
              <a:rPr lang="fr-FR"/>
              <a:pPr/>
              <a:t>13</a:t>
            </a:fld>
            <a:endParaRPr lang="fr-FR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fr-FR"/>
              <a:t>Variables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114800"/>
          </a:xfrm>
        </p:spPr>
        <p:txBody>
          <a:bodyPr/>
          <a:lstStyle/>
          <a:p>
            <a:r>
              <a:rPr lang="fr-FR" dirty="0"/>
              <a:t>Désignées par $</a:t>
            </a:r>
            <a:r>
              <a:rPr lang="fr-FR" i="1" dirty="0"/>
              <a:t>identificateur</a:t>
            </a:r>
          </a:p>
          <a:p>
            <a:pPr>
              <a:buFontTx/>
              <a:buNone/>
            </a:pPr>
            <a:r>
              <a:rPr lang="fr-FR" i="1" dirty="0"/>
              <a:t>	</a:t>
            </a:r>
            <a:r>
              <a:rPr lang="fr-FR" dirty="0"/>
              <a:t>Ex: $i; $</a:t>
            </a:r>
            <a:r>
              <a:rPr lang="fr-FR" dirty="0" err="1"/>
              <a:t>Res</a:t>
            </a:r>
            <a:r>
              <a:rPr lang="fr-FR" dirty="0"/>
              <a:t>; $</a:t>
            </a:r>
            <a:r>
              <a:rPr lang="fr-FR" dirty="0" err="1"/>
              <a:t>res</a:t>
            </a:r>
            <a:r>
              <a:rPr lang="fr-FR" dirty="0"/>
              <a:t>; $RES</a:t>
            </a:r>
          </a:p>
          <a:p>
            <a:r>
              <a:rPr lang="fr-FR" dirty="0"/>
              <a:t>Leur type est défini implicitement par l'assignation d’une valeur: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dirty="0"/>
              <a:t>	Ex: $i=4; $</a:t>
            </a:r>
            <a:r>
              <a:rPr lang="fr-FR" dirty="0" err="1"/>
              <a:t>Res</a:t>
            </a:r>
            <a:r>
              <a:rPr lang="fr-FR" dirty="0"/>
              <a:t>="bleu";</a:t>
            </a:r>
          </a:p>
          <a:p>
            <a:r>
              <a:rPr lang="fr-FR" dirty="0"/>
              <a:t>Il peut changer en cours d'exécution:</a:t>
            </a:r>
          </a:p>
          <a:p>
            <a:pPr>
              <a:buFontTx/>
              <a:buNone/>
            </a:pPr>
            <a:r>
              <a:rPr lang="fr-FR" i="1" dirty="0"/>
              <a:t>	 </a:t>
            </a:r>
            <a:r>
              <a:rPr lang="fr-FR" dirty="0"/>
              <a:t>Ex: $</a:t>
            </a:r>
            <a:r>
              <a:rPr lang="fr-FR" dirty="0" err="1"/>
              <a:t>Res</a:t>
            </a:r>
            <a:r>
              <a:rPr lang="fr-FR" dirty="0"/>
              <a:t>=4;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variables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68313" y="1878409"/>
            <a:ext cx="6016625" cy="2976562"/>
            <a:chOff x="295" y="2205"/>
            <a:chExt cx="3790" cy="1875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295" y="2205"/>
              <a:ext cx="37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fr-FR" b="1" dirty="0"/>
                <a:t> Les variables sont toutes préfixées par le symbole $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67" y="2465"/>
              <a:ext cx="2692" cy="1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b="1" dirty="0">
                  <a:solidFill>
                    <a:schemeClr val="accent2"/>
                  </a:solidFill>
                  <a:cs typeface="Arial" pitchFamily="34" charset="0"/>
                </a:rPr>
                <a:t>&lt;?</a:t>
              </a:r>
              <a:r>
                <a:rPr lang="fr-FR" b="1" dirty="0" err="1">
                  <a:solidFill>
                    <a:schemeClr val="accent2"/>
                  </a:solidFill>
                  <a:cs typeface="Arial" pitchFamily="34" charset="0"/>
                </a:rPr>
                <a:t>php</a:t>
              </a:r>
              <a:endParaRPr lang="fr-FR" b="1" dirty="0">
                <a:solidFill>
                  <a:schemeClr val="accent2"/>
                </a:solidFill>
                <a:cs typeface="Arial" pitchFamily="34" charset="0"/>
              </a:endParaRPr>
            </a:p>
            <a:p>
              <a:endParaRPr lang="fr-FR" b="1" dirty="0">
                <a:solidFill>
                  <a:schemeClr val="accent2"/>
                </a:solidFill>
                <a:cs typeface="Arial" pitchFamily="34" charset="0"/>
              </a:endParaRPr>
            </a:p>
            <a:p>
              <a:r>
                <a:rPr lang="fr-FR" b="1" dirty="0">
                  <a:solidFill>
                    <a:schemeClr val="accent2"/>
                  </a:solidFill>
                  <a:cs typeface="Arial" pitchFamily="34" charset="0"/>
                </a:rPr>
                <a:t>$</a:t>
              </a:r>
              <a:r>
                <a:rPr lang="fr-FR" b="1" dirty="0" err="1">
                  <a:solidFill>
                    <a:schemeClr val="accent2"/>
                  </a:solidFill>
                  <a:cs typeface="Arial" pitchFamily="34" charset="0"/>
                </a:rPr>
                <a:t>annee</a:t>
              </a:r>
              <a:r>
                <a:rPr lang="fr-FR" b="1" dirty="0">
                  <a:solidFill>
                    <a:schemeClr val="accent2"/>
                  </a:solidFill>
                  <a:cs typeface="Arial" pitchFamily="34" charset="0"/>
                </a:rPr>
                <a:t> = 1942;</a:t>
              </a:r>
            </a:p>
            <a:p>
              <a:r>
                <a:rPr lang="fr-FR" b="1" dirty="0">
                  <a:solidFill>
                    <a:schemeClr val="accent2"/>
                  </a:solidFill>
                  <a:cs typeface="Arial" pitchFamily="34" charset="0"/>
                </a:rPr>
                <a:t>$nom = </a:t>
              </a:r>
              <a:r>
                <a:rPr lang="en-US" b="1" dirty="0">
                  <a:solidFill>
                    <a:srgbClr val="008000"/>
                  </a:solidFill>
                  <a:cs typeface="Arial" pitchFamily="34" charset="0"/>
                </a:rPr>
                <a:t>“Mohammed Ali “</a:t>
              </a:r>
              <a:r>
                <a:rPr lang="en-US" b="1" dirty="0">
                  <a:solidFill>
                    <a:schemeClr val="accent2"/>
                  </a:solidFill>
                  <a:cs typeface="Arial" pitchFamily="34" charset="0"/>
                </a:rPr>
                <a:t>;</a:t>
              </a:r>
              <a:endParaRPr lang="fr-FR" b="1" dirty="0">
                <a:solidFill>
                  <a:schemeClr val="accent2"/>
                </a:solidFill>
                <a:cs typeface="Arial" pitchFamily="34" charset="0"/>
              </a:endParaRPr>
            </a:p>
            <a:p>
              <a:endParaRPr lang="fr-FR" b="1" dirty="0">
                <a:solidFill>
                  <a:srgbClr val="008000"/>
                </a:solidFill>
                <a:cs typeface="Arial" pitchFamily="34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cs typeface="Arial" pitchFamily="34" charset="0"/>
                </a:rPr>
                <a:t>echo</a:t>
              </a:r>
              <a:r>
                <a:rPr lang="fr-FR" b="1" dirty="0">
                  <a:solidFill>
                    <a:schemeClr val="accent2"/>
                  </a:solidFill>
                  <a:cs typeface="Arial" pitchFamily="34" charset="0"/>
                </a:rPr>
                <a:t> </a:t>
              </a:r>
              <a:r>
                <a:rPr lang="en-US" b="1" dirty="0">
                  <a:solidFill>
                    <a:srgbClr val="008000"/>
                  </a:solidFill>
                  <a:cs typeface="Arial" pitchFamily="34" charset="0"/>
                </a:rPr>
                <a:t>“Bonjour, je </a:t>
              </a:r>
              <a:r>
                <a:rPr lang="en-US" b="1" dirty="0" err="1">
                  <a:solidFill>
                    <a:srgbClr val="008000"/>
                  </a:solidFill>
                  <a:cs typeface="Arial" pitchFamily="34" charset="0"/>
                </a:rPr>
                <a:t>m’appelle</a:t>
              </a:r>
              <a:r>
                <a:rPr lang="en-US" b="1" dirty="0">
                  <a:solidFill>
                    <a:srgbClr val="008000"/>
                  </a:solidFill>
                  <a:cs typeface="Arial" pitchFamily="34" charset="0"/>
                </a:rPr>
                <a:t> $nom\n“</a:t>
              </a:r>
              <a:r>
                <a:rPr lang="en-US" b="1" dirty="0">
                  <a:solidFill>
                    <a:schemeClr val="accent2"/>
                  </a:solidFill>
                  <a:cs typeface="Arial" pitchFamily="34" charset="0"/>
                </a:rPr>
                <a:t>;</a:t>
              </a:r>
            </a:p>
            <a:p>
              <a:r>
                <a:rPr lang="en-US" b="1" dirty="0">
                  <a:solidFill>
                    <a:schemeClr val="accent2"/>
                  </a:solidFill>
                  <a:cs typeface="Arial" pitchFamily="34" charset="0"/>
                </a:rPr>
                <a:t>echo </a:t>
              </a:r>
              <a:r>
                <a:rPr lang="en-US" b="1" dirty="0">
                  <a:solidFill>
                    <a:srgbClr val="008000"/>
                  </a:solidFill>
                  <a:cs typeface="Arial" pitchFamily="34" charset="0"/>
                </a:rPr>
                <a:t>“je </a:t>
              </a:r>
              <a:r>
                <a:rPr lang="en-US" b="1" dirty="0" err="1">
                  <a:solidFill>
                    <a:srgbClr val="008000"/>
                  </a:solidFill>
                  <a:cs typeface="Arial" pitchFamily="34" charset="0"/>
                </a:rPr>
                <a:t>suis</a:t>
              </a:r>
              <a:r>
                <a:rPr lang="en-US" b="1" dirty="0">
                  <a:solidFill>
                    <a:srgbClr val="008000"/>
                  </a:solidFill>
                  <a:cs typeface="Arial" pitchFamily="34" charset="0"/>
                </a:rPr>
                <a:t> </a:t>
              </a:r>
              <a:r>
                <a:rPr lang="en-US" b="1" dirty="0" err="1">
                  <a:solidFill>
                    <a:srgbClr val="008000"/>
                  </a:solidFill>
                  <a:cs typeface="Arial" pitchFamily="34" charset="0"/>
                </a:rPr>
                <a:t>né</a:t>
              </a:r>
              <a:r>
                <a:rPr lang="en-US" b="1" dirty="0">
                  <a:solidFill>
                    <a:srgbClr val="008000"/>
                  </a:solidFill>
                  <a:cs typeface="Arial" pitchFamily="34" charset="0"/>
                </a:rPr>
                <a:t> en $</a:t>
              </a:r>
              <a:r>
                <a:rPr lang="en-US" b="1" dirty="0" err="1">
                  <a:solidFill>
                    <a:srgbClr val="008000"/>
                  </a:solidFill>
                  <a:cs typeface="Arial" pitchFamily="34" charset="0"/>
                </a:rPr>
                <a:t>annee</a:t>
              </a:r>
              <a:r>
                <a:rPr lang="en-US" b="1" dirty="0">
                  <a:solidFill>
                    <a:srgbClr val="008000"/>
                  </a:solidFill>
                  <a:cs typeface="Arial" pitchFamily="34" charset="0"/>
                </a:rPr>
                <a:t>\n”</a:t>
              </a:r>
              <a:r>
                <a:rPr lang="en-US" b="1" dirty="0">
                  <a:solidFill>
                    <a:schemeClr val="accent2"/>
                  </a:solidFill>
                  <a:cs typeface="Arial" pitchFamily="34" charset="0"/>
                </a:rPr>
                <a:t>;</a:t>
              </a:r>
            </a:p>
            <a:p>
              <a:endParaRPr lang="en-US" b="1" dirty="0">
                <a:solidFill>
                  <a:schemeClr val="accent2"/>
                </a:solidFill>
                <a:cs typeface="Arial" pitchFamily="34" charset="0"/>
              </a:endParaRPr>
            </a:p>
            <a:p>
              <a:r>
                <a:rPr lang="en-US" b="1" dirty="0">
                  <a:solidFill>
                    <a:schemeClr val="accent2"/>
                  </a:solidFill>
                  <a:cs typeface="Arial" pitchFamily="34" charset="0"/>
                </a:rPr>
                <a:t>?&gt;</a:t>
              </a:r>
              <a:endParaRPr lang="fr-FR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39750" y="5189934"/>
            <a:ext cx="654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b="1" dirty="0"/>
              <a:t> Les variables ne sont pas typées en PHP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035050" y="5694759"/>
            <a:ext cx="37528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cs typeface="Arial" pitchFamily="34" charset="0"/>
              </a:rPr>
              <a:t>&lt;?</a:t>
            </a:r>
            <a:r>
              <a:rPr lang="fr-FR" b="1" dirty="0" err="1">
                <a:solidFill>
                  <a:schemeClr val="accent2"/>
                </a:solidFill>
                <a:cs typeface="Arial" pitchFamily="34" charset="0"/>
              </a:rPr>
              <a:t>php</a:t>
            </a:r>
            <a:endParaRPr lang="fr-FR" b="1" dirty="0">
              <a:solidFill>
                <a:schemeClr val="accent2"/>
              </a:solidFill>
              <a:cs typeface="Arial" pitchFamily="34" charset="0"/>
            </a:endParaRPr>
          </a:p>
          <a:p>
            <a:r>
              <a:rPr lang="fr-FR" b="1" dirty="0">
                <a:solidFill>
                  <a:schemeClr val="accent2"/>
                </a:solidFill>
                <a:cs typeface="Arial" pitchFamily="34" charset="0"/>
              </a:rPr>
              <a:t>$valeur = 1;</a:t>
            </a:r>
          </a:p>
          <a:p>
            <a:r>
              <a:rPr lang="fr-FR" b="1" dirty="0">
                <a:solidFill>
                  <a:schemeClr val="accent2"/>
                </a:solidFill>
                <a:cs typeface="Arial" pitchFamily="34" charset="0"/>
              </a:rPr>
              <a:t>$valeur = </a:t>
            </a:r>
            <a:r>
              <a:rPr lang="en-US" b="1" dirty="0">
                <a:solidFill>
                  <a:schemeClr val="accent2"/>
                </a:solidFill>
                <a:cs typeface="Arial" pitchFamily="34" charset="0"/>
              </a:rPr>
              <a:t>“</a:t>
            </a:r>
            <a:r>
              <a:rPr lang="en-US" b="1" dirty="0" err="1">
                <a:solidFill>
                  <a:schemeClr val="accent2"/>
                </a:solidFill>
                <a:cs typeface="Arial" pitchFamily="34" charset="0"/>
              </a:rPr>
              <a:t>Coucou</a:t>
            </a:r>
            <a:r>
              <a:rPr lang="en-US" b="1" dirty="0">
                <a:solidFill>
                  <a:schemeClr val="accent2"/>
                </a:solidFill>
                <a:cs typeface="Arial" pitchFamily="34" charset="0"/>
              </a:rPr>
              <a:t>“;</a:t>
            </a:r>
            <a:endParaRPr lang="fr-FR" b="1" dirty="0">
              <a:solidFill>
                <a:schemeClr val="accent2"/>
              </a:solidFill>
              <a:cs typeface="Arial" pitchFamily="34" charset="0"/>
            </a:endParaRPr>
          </a:p>
          <a:p>
            <a:r>
              <a:rPr lang="fr-FR" b="1" dirty="0">
                <a:solidFill>
                  <a:schemeClr val="accent2"/>
                </a:solidFill>
                <a:cs typeface="Arial" pitchFamily="34" charset="0"/>
              </a:rPr>
              <a:t>?&gt;</a:t>
            </a:r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4808538" y="3226196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>
            <a:off x="4808538" y="322619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5508625" y="3029346"/>
            <a:ext cx="213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\n : retour à la ligne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8B06-57EE-4155-95AA-25BBF961FC87}" type="slidenum">
              <a:rPr lang="fr-FR"/>
              <a:pPr/>
              <a:t>15</a:t>
            </a:fld>
            <a:endParaRPr lang="fr-F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Chaînes de caractères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Chaîne</a:t>
            </a:r>
          </a:p>
          <a:p>
            <a:pPr lvl="1"/>
            <a:r>
              <a:rPr lang="fr-CA" dirty="0"/>
              <a:t>délimitée par « " », « ' » </a:t>
            </a:r>
          </a:p>
          <a:p>
            <a:pPr lvl="1"/>
            <a:r>
              <a:rPr lang="fr-CA" dirty="0"/>
              <a:t>séquences d'échappement standard \n, \r, \t, \\, \$, \", \‘</a:t>
            </a:r>
          </a:p>
          <a:p>
            <a:pPr lvl="1"/>
            <a:r>
              <a:rPr lang="fr-CA" dirty="0"/>
              <a:t>Il est possible de concaténer des chaînes avec le point:</a:t>
            </a:r>
          </a:p>
          <a:p>
            <a:pPr lvl="2">
              <a:buFont typeface="Wingdings" pitchFamily="2" charset="2"/>
              <a:buNone/>
            </a:pPr>
            <a:r>
              <a:rPr lang="fr-CA" dirty="0"/>
              <a:t>$</a:t>
            </a:r>
            <a:r>
              <a:rPr lang="fr-CA" dirty="0" err="1"/>
              <a:t>resultat</a:t>
            </a:r>
            <a:r>
              <a:rPr lang="fr-CA" dirty="0"/>
              <a:t> = $chaine1 . $chaine2;</a:t>
            </a:r>
          </a:p>
          <a:p>
            <a:pPr lvl="2">
              <a:buFont typeface="Wingdings" pitchFamily="2" charset="2"/>
              <a:buNone/>
            </a:pPr>
            <a:endParaRPr lang="fr-CA" dirty="0"/>
          </a:p>
          <a:p>
            <a:r>
              <a:rPr lang="fr-FR" sz="2800" dirty="0"/>
              <a:t>Entre "  ", les variables sont évaluées</a:t>
            </a:r>
          </a:p>
          <a:p>
            <a:pPr>
              <a:buFontTx/>
              <a:buNone/>
            </a:pPr>
            <a:r>
              <a:rPr lang="fr-FR" sz="2800" dirty="0"/>
              <a:t>	  Ex: $nom=‘Mohammed';</a:t>
            </a:r>
          </a:p>
          <a:p>
            <a:pPr>
              <a:buFontTx/>
              <a:buNone/>
            </a:pPr>
            <a:r>
              <a:rPr lang="fr-FR" sz="2800" dirty="0"/>
              <a:t>             "Bonjour $nom !"   // Bonjour Mohammed!</a:t>
            </a:r>
          </a:p>
          <a:p>
            <a:pPr>
              <a:buFontTx/>
              <a:buNone/>
            </a:pPr>
            <a:r>
              <a:rPr lang="fr-FR" sz="2800" dirty="0"/>
              <a:t>		   'Bonjour $nom !'    // Bonjour $nom !</a:t>
            </a:r>
          </a:p>
          <a:p>
            <a:pPr lvl="2">
              <a:buFont typeface="Wingdings" pitchFamily="2" charset="2"/>
              <a:buNone/>
            </a:pPr>
            <a:endParaRPr lang="fr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8F15-F30A-435E-9A61-1A1C2538A9C6}" type="slidenum">
              <a:rPr lang="fr-FR"/>
              <a:pPr/>
              <a:t>16</a:t>
            </a:fld>
            <a:endParaRPr lang="fr-F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Opérateurs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7162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/>
              <a:t>Opérateurs numériques: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++   +  -  *  /  %</a:t>
            </a:r>
          </a:p>
          <a:p>
            <a:pPr>
              <a:lnSpc>
                <a:spcPct val="90000"/>
              </a:lnSpc>
            </a:pPr>
            <a:r>
              <a:rPr lang="fr-FR" sz="2400" dirty="0"/>
              <a:t>Opérateurs de comparaison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&gt;    &gt;=   &lt;    &lt;=   ==   !=</a:t>
            </a:r>
          </a:p>
          <a:p>
            <a:pPr>
              <a:lnSpc>
                <a:spcPct val="90000"/>
              </a:lnSpc>
            </a:pPr>
            <a:r>
              <a:rPr lang="fr-FR" sz="2400" dirty="0"/>
              <a:t>Concaténation de chaînes:   </a:t>
            </a:r>
            <a:r>
              <a:rPr lang="fr-FR" sz="2400" b="1" dirty="0"/>
              <a:t>.      </a:t>
            </a:r>
            <a:r>
              <a:rPr lang="fr-FR" sz="2400" dirty="0"/>
              <a:t>//</a:t>
            </a:r>
            <a:r>
              <a:rPr lang="fr-FR" sz="2400" b="1" dirty="0"/>
              <a:t> </a:t>
            </a:r>
            <a:r>
              <a:rPr lang="fr-FR" sz="2000" dirty="0"/>
              <a:t>'bon'</a:t>
            </a:r>
            <a:r>
              <a:rPr lang="fr-FR" sz="2000" b="1" dirty="0"/>
              <a:t>.</a:t>
            </a:r>
            <a:r>
              <a:rPr lang="fr-FR" sz="2000" dirty="0"/>
              <a:t>'jour'</a:t>
            </a:r>
          </a:p>
          <a:p>
            <a:pPr>
              <a:lnSpc>
                <a:spcPct val="90000"/>
              </a:lnSpc>
            </a:pPr>
            <a:r>
              <a:rPr lang="fr-FR" sz="2400" dirty="0"/>
              <a:t>Opérateurs logiques: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sz="2400" dirty="0"/>
              <a:t>	!  &amp;&amp;  || </a:t>
            </a:r>
          </a:p>
          <a:p>
            <a:pPr>
              <a:lnSpc>
                <a:spcPct val="90000"/>
              </a:lnSpc>
            </a:pPr>
            <a:r>
              <a:rPr lang="fr-FR" sz="2400" dirty="0"/>
              <a:t>Affectation: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=   +=   -=   .=                    // </a:t>
            </a:r>
            <a:r>
              <a:rPr lang="fr-FR" sz="2000" dirty="0"/>
              <a:t>$chaine </a:t>
            </a:r>
            <a:r>
              <a:rPr lang="fr-FR" sz="2400" dirty="0"/>
              <a:t>.= </a:t>
            </a:r>
            <a:r>
              <a:rPr lang="fr-FR" sz="2000" dirty="0"/>
              <a:t>'jour' 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sz="2400" dirty="0"/>
              <a:t>Opérateur conditionnel: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sz="2000" dirty="0"/>
              <a:t>	 …</a:t>
            </a:r>
            <a:r>
              <a:rPr lang="fr-FR" sz="2400" dirty="0"/>
              <a:t>? …: …     </a:t>
            </a:r>
            <a:r>
              <a:rPr lang="fr-FR" sz="2000" dirty="0"/>
              <a:t>// $heure&lt;16 ? </a:t>
            </a:r>
            <a:r>
              <a:rPr lang="fr-FR" sz="2000" dirty="0" err="1"/>
              <a:t>echo'bonjour</a:t>
            </a:r>
            <a:r>
              <a:rPr lang="fr-FR" sz="2000" dirty="0"/>
              <a:t>' : </a:t>
            </a:r>
            <a:r>
              <a:rPr lang="fr-FR" sz="2000" dirty="0" err="1"/>
              <a:t>echo'bonsoir</a:t>
            </a:r>
            <a:r>
              <a:rPr lang="fr-FR" sz="2000" dirty="0"/>
              <a:t>'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981200"/>
            <a:ext cx="3581400" cy="4114800"/>
          </a:xfrm>
        </p:spPr>
        <p:txBody>
          <a:bodyPr/>
          <a:lstStyle/>
          <a:p>
            <a:endParaRPr lang="fr-FR"/>
          </a:p>
          <a:p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6374-72E2-4D0F-837E-30664D0682EE}" type="slidenum">
              <a:rPr lang="fr-FR"/>
              <a:pPr/>
              <a:t>17</a:t>
            </a:fld>
            <a:endParaRPr lang="fr-F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Expressions</a:t>
            </a:r>
            <a:endParaRPr lang="fr-CA" b="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9832" y="3717032"/>
            <a:ext cx="3024336" cy="1061472"/>
          </a:xfrm>
        </p:spPr>
        <p:txBody>
          <a:bodyPr>
            <a:normAutofit fontScale="92500" lnSpcReduction="10000"/>
          </a:bodyPr>
          <a:lstStyle/>
          <a:p>
            <a:pPr lvl="2">
              <a:buFont typeface="Wingdings" pitchFamily="2" charset="2"/>
              <a:buNone/>
            </a:pPr>
            <a:r>
              <a:rPr lang="fr-CA" dirty="0">
                <a:latin typeface="Lucida Console" pitchFamily="49" charset="0"/>
              </a:rPr>
              <a:t>$a = 5;</a:t>
            </a:r>
          </a:p>
          <a:p>
            <a:pPr lvl="2">
              <a:buFont typeface="Wingdings" pitchFamily="2" charset="2"/>
              <a:buNone/>
            </a:pPr>
            <a:r>
              <a:rPr lang="fr-CA" dirty="0">
                <a:latin typeface="Lucida Console" pitchFamily="49" charset="0"/>
              </a:rPr>
              <a:t>$b = $a + 2;</a:t>
            </a:r>
          </a:p>
          <a:p>
            <a:pPr lvl="2">
              <a:buFont typeface="Wingdings" pitchFamily="2" charset="2"/>
              <a:buNone/>
            </a:pPr>
            <a:r>
              <a:rPr lang="fr-FR" sz="2000" dirty="0"/>
              <a:t>$somme+=$val</a:t>
            </a:r>
            <a:endParaRPr lang="fr-CA" dirty="0">
              <a:latin typeface="Lucida Console" pitchFamily="49" charset="0"/>
            </a:endParaRPr>
          </a:p>
          <a:p>
            <a:pPr lvl="1">
              <a:buFontTx/>
              <a:buNone/>
            </a:pPr>
            <a:endParaRPr lang="fr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8087-4864-4616-9E70-0A2BF2FA3CFA}" type="slidenum">
              <a:rPr lang="fr-FR"/>
              <a:pPr/>
              <a:t>18</a:t>
            </a:fld>
            <a:endParaRPr lang="fr-F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Instructions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4572000" cy="4495800"/>
          </a:xfrm>
        </p:spPr>
        <p:txBody>
          <a:bodyPr/>
          <a:lstStyle/>
          <a:p>
            <a:r>
              <a:rPr lang="fr-FR" dirty="0"/>
              <a:t>Instructions conditionnelles: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fr-FR" sz="2400" dirty="0"/>
              <a:t>-</a:t>
            </a:r>
            <a:r>
              <a:rPr lang="fr-FR" dirty="0"/>
              <a:t>	if ( </a:t>
            </a:r>
            <a:r>
              <a:rPr lang="fr-FR" i="1" dirty="0"/>
              <a:t>condition </a:t>
            </a:r>
            <a:r>
              <a:rPr lang="fr-FR" dirty="0"/>
              <a:t>)</a:t>
            </a:r>
          </a:p>
          <a:p>
            <a:pPr>
              <a:buFontTx/>
              <a:buNone/>
            </a:pPr>
            <a:r>
              <a:rPr lang="fr-FR" dirty="0"/>
              <a:t>	   </a:t>
            </a:r>
            <a:r>
              <a:rPr lang="fr-FR" i="1" dirty="0"/>
              <a:t>instruction ou bloc</a:t>
            </a:r>
          </a:p>
          <a:p>
            <a:pPr>
              <a:buFontTx/>
              <a:buNone/>
            </a:pPr>
            <a:r>
              <a:rPr lang="fr-FR" i="1" dirty="0"/>
              <a:t>	</a:t>
            </a:r>
            <a:r>
              <a:rPr lang="fr-FR" dirty="0"/>
              <a:t>[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i="1" dirty="0"/>
              <a:t>instruction ou bloc </a:t>
            </a:r>
            <a:r>
              <a:rPr lang="fr-FR" dirty="0"/>
              <a:t>]</a:t>
            </a:r>
          </a:p>
          <a:p>
            <a:pPr>
              <a:spcBef>
                <a:spcPct val="40000"/>
              </a:spcBef>
              <a:buFontTx/>
              <a:buChar char="-"/>
            </a:pPr>
            <a:r>
              <a:rPr lang="fr-FR" dirty="0" err="1"/>
              <a:t>switch</a:t>
            </a:r>
            <a:r>
              <a:rPr lang="fr-FR" dirty="0"/>
              <a:t> (</a:t>
            </a:r>
            <a:r>
              <a:rPr lang="fr-FR" sz="2400" dirty="0"/>
              <a:t>expression</a:t>
            </a:r>
            <a:r>
              <a:rPr lang="fr-FR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i="1" dirty="0"/>
              <a:t>	</a:t>
            </a:r>
            <a:r>
              <a:rPr lang="fr-FR" dirty="0"/>
              <a:t>{case </a:t>
            </a:r>
            <a:r>
              <a:rPr lang="fr-FR" sz="2400" i="1" dirty="0"/>
              <a:t>valeur1</a:t>
            </a:r>
            <a:r>
              <a:rPr lang="fr-FR" dirty="0"/>
              <a:t>: </a:t>
            </a:r>
            <a:r>
              <a:rPr lang="fr-FR" sz="2400" i="1" dirty="0"/>
              <a:t>instruction/ bloc</a:t>
            </a:r>
            <a:endParaRPr lang="fr-FR" sz="2400" dirty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2400" i="1" dirty="0"/>
              <a:t>	  </a:t>
            </a:r>
            <a:r>
              <a:rPr lang="fr-FR" dirty="0"/>
              <a:t>case </a:t>
            </a:r>
            <a:r>
              <a:rPr lang="fr-FR" sz="2400" i="1" dirty="0"/>
              <a:t>valeur2</a:t>
            </a:r>
            <a:r>
              <a:rPr lang="fr-FR" dirty="0"/>
              <a:t>: </a:t>
            </a:r>
            <a:r>
              <a:rPr lang="fr-FR" sz="2400" i="1" dirty="0"/>
              <a:t>instruction/ bloc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2400" i="1" dirty="0"/>
              <a:t>	  ….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2400" i="1" dirty="0"/>
              <a:t>	  </a:t>
            </a:r>
            <a:r>
              <a:rPr lang="fr-FR" dirty="0"/>
              <a:t>default: </a:t>
            </a:r>
            <a:r>
              <a:rPr lang="fr-FR" sz="2400" i="1" dirty="0"/>
              <a:t>instruction/ bloc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2400" i="1" dirty="0"/>
              <a:t>     </a:t>
            </a:r>
            <a:r>
              <a:rPr lang="fr-FR" dirty="0"/>
              <a:t>}</a:t>
            </a:r>
            <a:endParaRPr lang="fr-FR" sz="2400" i="1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1981200"/>
            <a:ext cx="2895600" cy="4114800"/>
          </a:xfrm>
        </p:spPr>
        <p:txBody>
          <a:bodyPr/>
          <a:lstStyle/>
          <a:p>
            <a:r>
              <a:rPr lang="fr-FR" dirty="0"/>
              <a:t>Boucles:</a:t>
            </a:r>
          </a:p>
          <a:p>
            <a:pPr>
              <a:spcBef>
                <a:spcPct val="40000"/>
              </a:spcBef>
              <a:buFontTx/>
              <a:buChar char="-"/>
            </a:pPr>
            <a:r>
              <a:rPr lang="fr-FR" sz="2400" dirty="0"/>
              <a:t>boucle</a:t>
            </a:r>
            <a:r>
              <a:rPr lang="fr-FR" dirty="0"/>
              <a:t> for</a:t>
            </a:r>
          </a:p>
          <a:p>
            <a:pPr>
              <a:buFontTx/>
              <a:buChar char="-"/>
            </a:pPr>
            <a:r>
              <a:rPr lang="fr-FR" sz="2400" dirty="0"/>
              <a:t>boucle</a:t>
            </a:r>
            <a:r>
              <a:rPr lang="fr-FR" dirty="0"/>
              <a:t> </a:t>
            </a:r>
            <a:r>
              <a:rPr lang="fr-FR" dirty="0" err="1"/>
              <a:t>while</a:t>
            </a:r>
            <a:endParaRPr lang="fr-FR" dirty="0"/>
          </a:p>
          <a:p>
            <a:pPr>
              <a:buFontTx/>
              <a:buChar char="-"/>
            </a:pPr>
            <a:r>
              <a:rPr lang="fr-FR" sz="2400" dirty="0"/>
              <a:t>boucle</a:t>
            </a:r>
            <a:r>
              <a:rPr lang="fr-FR" dirty="0"/>
              <a:t> do..</a:t>
            </a:r>
            <a:r>
              <a:rPr lang="fr-FR" dirty="0" err="1"/>
              <a:t>while</a:t>
            </a:r>
            <a:endParaRPr lang="fr-FR" dirty="0"/>
          </a:p>
          <a:p>
            <a:pPr>
              <a:buFontTx/>
              <a:buChar char="-"/>
            </a:pPr>
            <a:r>
              <a:rPr lang="fr-FR" sz="2400" dirty="0"/>
              <a:t>Instructions:</a:t>
            </a:r>
          </a:p>
          <a:p>
            <a:pPr>
              <a:buFontTx/>
              <a:buNone/>
            </a:pPr>
            <a:r>
              <a:rPr lang="fr-FR" sz="2400" dirty="0"/>
              <a:t>	</a:t>
            </a:r>
            <a:r>
              <a:rPr lang="fr-FR" dirty="0"/>
              <a:t>break, continue</a:t>
            </a:r>
            <a:endParaRPr lang="fr-FR" sz="2400" dirty="0"/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181600" y="2057400"/>
            <a:ext cx="0" cy="3429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instructions de base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47675" y="1844824"/>
            <a:ext cx="563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Le test conditionnel : if (condition) { … } else { … }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2400449"/>
            <a:ext cx="4168775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</a:rPr>
              <a:t>If ($valeur &gt; 1) {</a:t>
            </a:r>
          </a:p>
          <a:p>
            <a:r>
              <a:rPr lang="fr-FR" b="1">
                <a:solidFill>
                  <a:schemeClr val="accent2"/>
                </a:solidFill>
              </a:rPr>
              <a:t>  echo </a:t>
            </a:r>
            <a:r>
              <a:rPr lang="en-US" b="1">
                <a:solidFill>
                  <a:schemeClr val="accent2"/>
                </a:solidFill>
              </a:rPr>
              <a:t>“</a:t>
            </a:r>
            <a:r>
              <a:rPr lang="en-US" b="1">
                <a:solidFill>
                  <a:srgbClr val="008000"/>
                </a:solidFill>
              </a:rPr>
              <a:t>la valeur est supérieure à 1</a:t>
            </a:r>
            <a:r>
              <a:rPr lang="en-US" b="1">
                <a:solidFill>
                  <a:schemeClr val="accent2"/>
                </a:solidFill>
              </a:rPr>
              <a:t>“;</a:t>
            </a:r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}</a:t>
            </a:r>
          </a:p>
          <a:p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If ($valeur &lt; 1) {</a:t>
            </a:r>
          </a:p>
          <a:p>
            <a:r>
              <a:rPr lang="fr-FR" b="1">
                <a:solidFill>
                  <a:schemeClr val="accent2"/>
                </a:solidFill>
              </a:rPr>
              <a:t>  echo </a:t>
            </a:r>
            <a:r>
              <a:rPr lang="en-US" b="1">
                <a:solidFill>
                  <a:schemeClr val="accent2"/>
                </a:solidFill>
              </a:rPr>
              <a:t>“</a:t>
            </a:r>
            <a:r>
              <a:rPr lang="en-US" b="1">
                <a:solidFill>
                  <a:srgbClr val="008000"/>
                </a:solidFill>
              </a:rPr>
              <a:t>la valeur est inférieure à 1</a:t>
            </a:r>
            <a:r>
              <a:rPr lang="en-US" b="1">
                <a:solidFill>
                  <a:schemeClr val="accent2"/>
                </a:solidFill>
              </a:rPr>
              <a:t>“;</a:t>
            </a:r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}</a:t>
            </a:r>
          </a:p>
          <a:p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If ($valeur == 1) {</a:t>
            </a:r>
          </a:p>
          <a:p>
            <a:r>
              <a:rPr lang="fr-FR" b="1">
                <a:solidFill>
                  <a:schemeClr val="accent2"/>
                </a:solidFill>
              </a:rPr>
              <a:t>  echo </a:t>
            </a:r>
            <a:r>
              <a:rPr lang="en-US" b="1">
                <a:solidFill>
                  <a:schemeClr val="accent2"/>
                </a:solidFill>
              </a:rPr>
              <a:t>“</a:t>
            </a:r>
            <a:r>
              <a:rPr lang="en-US" b="1">
                <a:solidFill>
                  <a:srgbClr val="008000"/>
                </a:solidFill>
              </a:rPr>
              <a:t>la valeur est égale à 1</a:t>
            </a:r>
            <a:r>
              <a:rPr lang="en-US" b="1">
                <a:solidFill>
                  <a:schemeClr val="accent2"/>
                </a:solidFill>
              </a:rPr>
              <a:t>“;</a:t>
            </a:r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}</a:t>
            </a:r>
          </a:p>
          <a:p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If ($valeur != 1) {</a:t>
            </a:r>
          </a:p>
          <a:p>
            <a:r>
              <a:rPr lang="fr-FR" b="1">
                <a:solidFill>
                  <a:schemeClr val="accent2"/>
                </a:solidFill>
              </a:rPr>
              <a:t>  echo </a:t>
            </a:r>
            <a:r>
              <a:rPr lang="en-US" b="1">
                <a:solidFill>
                  <a:schemeClr val="accent2"/>
                </a:solidFill>
              </a:rPr>
              <a:t>“</a:t>
            </a:r>
            <a:r>
              <a:rPr lang="en-US" b="1">
                <a:solidFill>
                  <a:srgbClr val="008000"/>
                </a:solidFill>
              </a:rPr>
              <a:t>la valeur est différente de 1</a:t>
            </a:r>
            <a:r>
              <a:rPr lang="en-US" b="1">
                <a:solidFill>
                  <a:schemeClr val="accent2"/>
                </a:solidFill>
              </a:rPr>
              <a:t>“;</a:t>
            </a:r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}</a:t>
            </a:r>
          </a:p>
          <a:p>
            <a:endParaRPr lang="fr-FR" b="1">
              <a:solidFill>
                <a:schemeClr val="accent2"/>
              </a:solidFill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787900" y="2400449"/>
            <a:ext cx="41687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</a:rPr>
              <a:t>If ($valeur == 1) {</a:t>
            </a:r>
          </a:p>
          <a:p>
            <a:r>
              <a:rPr lang="fr-FR" b="1">
                <a:solidFill>
                  <a:schemeClr val="accent2"/>
                </a:solidFill>
              </a:rPr>
              <a:t>  echo </a:t>
            </a:r>
            <a:r>
              <a:rPr lang="en-US" b="1">
                <a:solidFill>
                  <a:schemeClr val="accent2"/>
                </a:solidFill>
              </a:rPr>
              <a:t>“</a:t>
            </a:r>
            <a:r>
              <a:rPr lang="en-US" b="1">
                <a:solidFill>
                  <a:srgbClr val="008000"/>
                </a:solidFill>
              </a:rPr>
              <a:t>la valeur est égale à 1</a:t>
            </a:r>
            <a:r>
              <a:rPr lang="en-US" b="1">
                <a:solidFill>
                  <a:schemeClr val="accent2"/>
                </a:solidFill>
              </a:rPr>
              <a:t>“;</a:t>
            </a:r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} else {</a:t>
            </a:r>
          </a:p>
          <a:p>
            <a:r>
              <a:rPr lang="fr-FR" b="1">
                <a:solidFill>
                  <a:schemeClr val="accent2"/>
                </a:solidFill>
              </a:rPr>
              <a:t>  echo </a:t>
            </a:r>
            <a:r>
              <a:rPr lang="en-US" b="1">
                <a:solidFill>
                  <a:schemeClr val="accent2"/>
                </a:solidFill>
              </a:rPr>
              <a:t>“</a:t>
            </a:r>
            <a:r>
              <a:rPr lang="en-US" b="1">
                <a:solidFill>
                  <a:srgbClr val="008000"/>
                </a:solidFill>
              </a:rPr>
              <a:t>la valeur est différente de 1</a:t>
            </a:r>
            <a:r>
              <a:rPr lang="en-US" b="1">
                <a:solidFill>
                  <a:schemeClr val="accent2"/>
                </a:solidFill>
              </a:rPr>
              <a:t>“;</a:t>
            </a:r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}</a:t>
            </a:r>
          </a:p>
          <a:p>
            <a:endParaRPr lang="fr-FR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 anchor="ctr"/>
          <a:lstStyle/>
          <a:p>
            <a:pPr algn="ctr"/>
            <a:r>
              <a:rPr lang="fr-FR" dirty="0"/>
              <a:t>PHP-MySQL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instructions de base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91914" y="2297683"/>
            <a:ext cx="589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La boucle tant que : while (condition) { instructions }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339752" y="3501008"/>
            <a:ext cx="5470525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$i = 1;</a:t>
            </a:r>
          </a:p>
          <a:p>
            <a:r>
              <a:rPr lang="fr-FR" b="1" dirty="0">
                <a:solidFill>
                  <a:schemeClr val="accent2"/>
                </a:solidFill>
              </a:rPr>
              <a:t>$somme = 0;</a:t>
            </a:r>
          </a:p>
          <a:p>
            <a:r>
              <a:rPr lang="fr-FR" b="1" dirty="0" err="1">
                <a:solidFill>
                  <a:schemeClr val="accent2"/>
                </a:solidFill>
              </a:rPr>
              <a:t>while</a:t>
            </a:r>
            <a:r>
              <a:rPr lang="fr-FR" b="1" dirty="0">
                <a:solidFill>
                  <a:schemeClr val="accent2"/>
                </a:solidFill>
              </a:rPr>
              <a:t> ($i &lt;= 10) {</a:t>
            </a:r>
          </a:p>
          <a:p>
            <a:r>
              <a:rPr lang="fr-FR" b="1" dirty="0">
                <a:solidFill>
                  <a:schemeClr val="accent2"/>
                </a:solidFill>
              </a:rPr>
              <a:t>	$somme = $somme + $i;</a:t>
            </a:r>
          </a:p>
          <a:p>
            <a:r>
              <a:rPr lang="fr-FR" b="1" dirty="0">
                <a:solidFill>
                  <a:schemeClr val="accent2"/>
                </a:solidFill>
              </a:rPr>
              <a:t>	$i = $i + 1;</a:t>
            </a:r>
          </a:p>
          <a:p>
            <a:r>
              <a:rPr lang="fr-FR" b="1" dirty="0">
                <a:solidFill>
                  <a:schemeClr val="accent2"/>
                </a:solidFill>
              </a:rPr>
              <a:t>}</a:t>
            </a:r>
          </a:p>
          <a:p>
            <a:endParaRPr lang="fr-FR" b="1" dirty="0">
              <a:solidFill>
                <a:schemeClr val="accent2"/>
              </a:solidFill>
            </a:endParaRPr>
          </a:p>
          <a:p>
            <a:r>
              <a:rPr lang="fr-FR" b="1" dirty="0" err="1">
                <a:solidFill>
                  <a:schemeClr val="accent2"/>
                </a:solidFill>
              </a:rPr>
              <a:t>echo</a:t>
            </a:r>
            <a:r>
              <a:rPr lang="fr-FR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“</a:t>
            </a:r>
            <a:r>
              <a:rPr lang="en-US" b="1" dirty="0">
                <a:solidFill>
                  <a:srgbClr val="008000"/>
                </a:solidFill>
              </a:rPr>
              <a:t>Somme des </a:t>
            </a:r>
            <a:r>
              <a:rPr lang="en-US" b="1" dirty="0" err="1">
                <a:solidFill>
                  <a:srgbClr val="008000"/>
                </a:solidFill>
              </a:rPr>
              <a:t>entiers</a:t>
            </a:r>
            <a:r>
              <a:rPr lang="en-US" b="1" dirty="0">
                <a:solidFill>
                  <a:srgbClr val="008000"/>
                </a:solidFill>
              </a:rPr>
              <a:t> de 1 à 10 = $</a:t>
            </a:r>
            <a:r>
              <a:rPr lang="en-US" b="1" dirty="0" err="1">
                <a:solidFill>
                  <a:srgbClr val="008000"/>
                </a:solidFill>
              </a:rPr>
              <a:t>somme</a:t>
            </a:r>
            <a:r>
              <a:rPr lang="en-US" b="1" dirty="0">
                <a:solidFill>
                  <a:srgbClr val="008000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“;</a:t>
            </a:r>
            <a:endParaRPr lang="fr-FR" b="1" dirty="0">
              <a:solidFill>
                <a:schemeClr val="accent2"/>
              </a:solidFill>
            </a:endParaRPr>
          </a:p>
          <a:p>
            <a:endParaRPr lang="fr-FR" b="1" dirty="0">
              <a:solidFill>
                <a:schemeClr val="accent2"/>
              </a:solidFill>
            </a:endParaRPr>
          </a:p>
          <a:p>
            <a:endParaRPr lang="fr-F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instructions de base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47923" y="2153567"/>
            <a:ext cx="815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La boucle pour : for (initialisation ; condition d’arrêt; incrémentation) { .. }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5536" y="3285455"/>
            <a:ext cx="5470525" cy="2573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$somme = 0;</a:t>
            </a:r>
          </a:p>
          <a:p>
            <a:r>
              <a:rPr lang="fr-FR" b="1">
                <a:solidFill>
                  <a:schemeClr val="accent2"/>
                </a:solidFill>
              </a:rPr>
              <a:t>for ($i = 1; $i &lt;= 10; $i = $i + 1) {</a:t>
            </a:r>
          </a:p>
          <a:p>
            <a:r>
              <a:rPr lang="fr-FR" b="1">
                <a:solidFill>
                  <a:schemeClr val="accent2"/>
                </a:solidFill>
              </a:rPr>
              <a:t>	$somme = $somme + $i;</a:t>
            </a:r>
          </a:p>
          <a:p>
            <a:r>
              <a:rPr lang="fr-FR" b="1">
                <a:solidFill>
                  <a:schemeClr val="accent2"/>
                </a:solidFill>
              </a:rPr>
              <a:t>}</a:t>
            </a:r>
          </a:p>
          <a:p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echo </a:t>
            </a:r>
            <a:r>
              <a:rPr lang="en-US" b="1">
                <a:solidFill>
                  <a:schemeClr val="accent2"/>
                </a:solidFill>
              </a:rPr>
              <a:t>“</a:t>
            </a:r>
            <a:r>
              <a:rPr lang="en-US" b="1">
                <a:solidFill>
                  <a:srgbClr val="008000"/>
                </a:solidFill>
              </a:rPr>
              <a:t>Somme des entiers de 1 à 10 = $somme </a:t>
            </a:r>
            <a:r>
              <a:rPr lang="en-US" b="1">
                <a:solidFill>
                  <a:schemeClr val="accent2"/>
                </a:solidFill>
              </a:rPr>
              <a:t>“;</a:t>
            </a:r>
            <a:endParaRPr lang="fr-FR" b="1">
              <a:solidFill>
                <a:schemeClr val="accent2"/>
              </a:solidFill>
            </a:endParaRPr>
          </a:p>
          <a:p>
            <a:endParaRPr lang="fr-FR" b="1">
              <a:solidFill>
                <a:schemeClr val="accent2"/>
              </a:solidFill>
            </a:endParaRPr>
          </a:p>
          <a:p>
            <a:endParaRPr lang="fr-FR" b="1">
              <a:solidFill>
                <a:schemeClr val="accent2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95536" y="5949280"/>
            <a:ext cx="8353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/>
              <a:t>Pour i partant de 1 et tant que i &lt;= 10,</a:t>
            </a:r>
          </a:p>
          <a:p>
            <a:r>
              <a:rPr lang="fr-FR"/>
              <a:t>ajouter 1 à i après chaque itération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3E1E-BA4D-4B7A-8BF1-FBE48011C8F0}" type="slidenum">
              <a:rPr lang="fr-FR"/>
              <a:pPr/>
              <a:t>22</a:t>
            </a:fld>
            <a:endParaRPr lang="fr-F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fr-FR" dirty="0"/>
              <a:t>Les tableaux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8305800" cy="4267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fr-FR" dirty="0"/>
              <a:t>Tableaux indicés: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$T1[0]=2;    $T1[1]=5;   $T2=</a:t>
            </a:r>
            <a:r>
              <a:rPr lang="fr-FR" sz="2400" dirty="0" err="1"/>
              <a:t>array</a:t>
            </a:r>
            <a:r>
              <a:rPr lang="fr-FR" sz="2400" dirty="0"/>
              <a:t>("</a:t>
            </a:r>
            <a:r>
              <a:rPr lang="fr-FR" sz="2400" dirty="0" err="1"/>
              <a:t>vert","blanc</a:t>
            </a:r>
            <a:r>
              <a:rPr lang="fr-FR" sz="2400" dirty="0"/>
              <a:t>","rouge");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dirty="0"/>
              <a:t>Tableaux associatifs</a:t>
            </a:r>
            <a:r>
              <a:rPr lang="fr-FR" sz="2400" dirty="0"/>
              <a:t>: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sz="2400" dirty="0"/>
              <a:t>	$T3["directeur"]="Omar"; $T3["secrétaire"]="Ali";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fr-FR" sz="2400" dirty="0"/>
              <a:t>	$T4=</a:t>
            </a:r>
            <a:r>
              <a:rPr lang="fr-FR" sz="2400" dirty="0" err="1"/>
              <a:t>array</a:t>
            </a:r>
            <a:r>
              <a:rPr lang="fr-FR" sz="2400" dirty="0"/>
              <a:t>("directeur"=&gt;"Omar", "secrétaire"=&gt;"Ali");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dirty="0"/>
              <a:t>Tableaux "à plusieurs dimensions":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- indicés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   $T[0][0]=2; $T[0][1]="vert";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dirty="0"/>
              <a:t>	   </a:t>
            </a:r>
            <a:r>
              <a:rPr lang="fr-FR" sz="2400" dirty="0"/>
              <a:t>$T[1][0]=5; $T[1][1]="blanc";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</a:t>
            </a:r>
            <a:r>
              <a:rPr lang="fr-FR" sz="32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dirty="0"/>
              <a:t>		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248400" y="4953000"/>
            <a:ext cx="1600200" cy="1447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6858000" y="4953000"/>
            <a:ext cx="0" cy="1447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6248400" y="5715000"/>
            <a:ext cx="16002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308725" y="50704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EF0BE"/>
                </a:solidFill>
              </a:rPr>
              <a:t> </a:t>
            </a:r>
            <a:r>
              <a:rPr lang="fr-FR" dirty="0"/>
              <a:t>2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324600" y="5791200"/>
            <a:ext cx="351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EF0BE"/>
                </a:solidFill>
              </a:rPr>
              <a:t> </a:t>
            </a:r>
            <a:r>
              <a:rPr lang="fr-FR" dirty="0"/>
              <a:t>5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858000" y="5105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6781800" y="5029200"/>
            <a:ext cx="6227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/>
              <a:t> vert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781800" y="5791200"/>
            <a:ext cx="8947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EF0BE"/>
                </a:solidFill>
              </a:rPr>
              <a:t>"</a:t>
            </a:r>
            <a:r>
              <a:rPr lang="fr-FR" dirty="0"/>
              <a:t>blanc</a:t>
            </a:r>
            <a:r>
              <a:rPr lang="fr-FR" dirty="0">
                <a:solidFill>
                  <a:srgbClr val="FEF0BE"/>
                </a:solidFill>
              </a:rPr>
              <a:t>"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5927725" y="5218113"/>
            <a:ext cx="260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CCFF"/>
                </a:solidFill>
              </a:rPr>
              <a:t>0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943600" y="58674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CCFF"/>
                </a:solidFill>
              </a:rPr>
              <a:t>1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7239000" y="4495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CCFF"/>
                </a:solidFill>
              </a:rPr>
              <a:t>1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400800" y="4495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CCCCFF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tableaux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47675" y="2132856"/>
            <a:ext cx="602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Il existe plusieurs manières de manipuler les tableaux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84213" y="2688481"/>
            <a:ext cx="22002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</a:rPr>
              <a:t>$tableau = array();</a:t>
            </a:r>
          </a:p>
          <a:p>
            <a:r>
              <a:rPr lang="fr-FR" b="1">
                <a:solidFill>
                  <a:schemeClr val="accent2"/>
                </a:solidFill>
              </a:rPr>
              <a:t>$tableau[1] = 1;</a:t>
            </a:r>
          </a:p>
          <a:p>
            <a:r>
              <a:rPr lang="fr-FR" b="1">
                <a:solidFill>
                  <a:schemeClr val="accent2"/>
                </a:solidFill>
              </a:rPr>
              <a:t>$tableau[2] = 2;</a:t>
            </a:r>
          </a:p>
          <a:p>
            <a:r>
              <a:rPr lang="fr-FR" b="1">
                <a:solidFill>
                  <a:schemeClr val="accent2"/>
                </a:solidFill>
              </a:rPr>
              <a:t>$tableau[3] = 3;</a:t>
            </a:r>
          </a:p>
          <a:p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print_r( $tableau );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11188" y="4777631"/>
            <a:ext cx="36861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</a:rPr>
              <a:t>$tableau = array(1, 2, 3);</a:t>
            </a:r>
          </a:p>
          <a:p>
            <a:endParaRPr lang="fr-FR" b="1">
              <a:solidFill>
                <a:schemeClr val="accent2"/>
              </a:solidFill>
            </a:endParaRPr>
          </a:p>
          <a:p>
            <a:r>
              <a:rPr lang="fr-FR" b="1">
                <a:solidFill>
                  <a:schemeClr val="accent2"/>
                </a:solidFill>
              </a:rPr>
              <a:t>foreach($tableau  as $element) {</a:t>
            </a:r>
          </a:p>
          <a:p>
            <a:r>
              <a:rPr lang="fr-FR" b="1">
                <a:solidFill>
                  <a:schemeClr val="accent2"/>
                </a:solidFill>
              </a:rPr>
              <a:t>	echo </a:t>
            </a:r>
            <a:r>
              <a:rPr lang="en-US" b="1">
                <a:solidFill>
                  <a:schemeClr val="accent2"/>
                </a:solidFill>
                <a:cs typeface="Arial" pitchFamily="34" charset="0"/>
              </a:rPr>
              <a:t>“$element  \n“;</a:t>
            </a:r>
          </a:p>
          <a:p>
            <a:r>
              <a:rPr lang="fr-FR" b="1">
                <a:solidFill>
                  <a:schemeClr val="accent2"/>
                </a:solidFill>
              </a:rPr>
              <a:t>}</a:t>
            </a:r>
          </a:p>
          <a:p>
            <a:endParaRPr lang="fr-FR" b="1">
              <a:solidFill>
                <a:schemeClr val="accent2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500563" y="2617044"/>
            <a:ext cx="2742482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$tableau = </a:t>
            </a:r>
            <a:r>
              <a:rPr lang="fr-FR" b="1" dirty="0" err="1">
                <a:solidFill>
                  <a:schemeClr val="accent2"/>
                </a:solidFill>
              </a:rPr>
              <a:t>array</a:t>
            </a:r>
            <a:r>
              <a:rPr lang="fr-FR" b="1" dirty="0">
                <a:solidFill>
                  <a:schemeClr val="accent2"/>
                </a:solidFill>
              </a:rPr>
              <a:t>();</a:t>
            </a:r>
          </a:p>
          <a:p>
            <a:endParaRPr lang="fr-FR" b="1" dirty="0">
              <a:solidFill>
                <a:schemeClr val="accent2"/>
              </a:solidFill>
            </a:endParaRPr>
          </a:p>
          <a:p>
            <a:r>
              <a:rPr lang="fr-FR" b="1" dirty="0" err="1">
                <a:solidFill>
                  <a:schemeClr val="accent2"/>
                </a:solidFill>
              </a:rPr>
              <a:t>array_push</a:t>
            </a:r>
            <a:r>
              <a:rPr lang="fr-FR" b="1" dirty="0">
                <a:solidFill>
                  <a:schemeClr val="accent2"/>
                </a:solidFill>
              </a:rPr>
              <a:t>($tableau,1);</a:t>
            </a:r>
          </a:p>
          <a:p>
            <a:r>
              <a:rPr lang="fr-FR" b="1" dirty="0" err="1">
                <a:solidFill>
                  <a:schemeClr val="accent2"/>
                </a:solidFill>
              </a:rPr>
              <a:t>array_push</a:t>
            </a:r>
            <a:r>
              <a:rPr lang="fr-FR" b="1" dirty="0">
                <a:solidFill>
                  <a:schemeClr val="accent2"/>
                </a:solidFill>
              </a:rPr>
              <a:t>($tableau,2);</a:t>
            </a:r>
          </a:p>
          <a:p>
            <a:r>
              <a:rPr lang="fr-FR" b="1" dirty="0" err="1">
                <a:solidFill>
                  <a:schemeClr val="accent2"/>
                </a:solidFill>
              </a:rPr>
              <a:t>array_push</a:t>
            </a:r>
            <a:r>
              <a:rPr lang="fr-FR" b="1" dirty="0">
                <a:solidFill>
                  <a:schemeClr val="accent2"/>
                </a:solidFill>
              </a:rPr>
              <a:t>($tableau,3);</a:t>
            </a:r>
          </a:p>
          <a:p>
            <a:endParaRPr lang="fr-F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96309-D038-4D7B-803F-43928E8FD9AD}" type="slidenum">
              <a:rPr lang="fr-FR"/>
              <a:pPr/>
              <a:t>24</a:t>
            </a:fld>
            <a:endParaRPr lang="fr-F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r-FR" dirty="0"/>
              <a:t>Fonctions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8001000" cy="4114800"/>
          </a:xfrm>
        </p:spPr>
        <p:txBody>
          <a:bodyPr/>
          <a:lstStyle/>
          <a:p>
            <a:pPr lvl="4">
              <a:lnSpc>
                <a:spcPct val="90000"/>
              </a:lnSpc>
            </a:pPr>
            <a:endParaRPr lang="fr-FR" dirty="0"/>
          </a:p>
          <a:p>
            <a:pPr>
              <a:lnSpc>
                <a:spcPct val="90000"/>
              </a:lnSpc>
            </a:pPr>
            <a:r>
              <a:rPr lang="fr-FR" dirty="0"/>
              <a:t>Déclaration: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dirty="0"/>
              <a:t>	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sz="2400" i="1" dirty="0" err="1"/>
              <a:t>Nom_Fonction</a:t>
            </a:r>
            <a:r>
              <a:rPr lang="fr-FR" sz="2400" i="1" dirty="0"/>
              <a:t> </a:t>
            </a:r>
            <a:r>
              <a:rPr lang="fr-FR" dirty="0"/>
              <a:t>($</a:t>
            </a:r>
            <a:r>
              <a:rPr lang="fr-FR" sz="2400" i="1" dirty="0"/>
              <a:t>Param1</a:t>
            </a:r>
            <a:r>
              <a:rPr lang="fr-FR" dirty="0"/>
              <a:t>,$</a:t>
            </a:r>
            <a:r>
              <a:rPr lang="fr-FR" sz="2400" i="1" dirty="0"/>
              <a:t>Param2,…</a:t>
            </a:r>
            <a:r>
              <a:rPr lang="fr-FR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dirty="0"/>
              <a:t>	{ </a:t>
            </a:r>
            <a:r>
              <a:rPr lang="fr-FR" sz="2400" i="1" dirty="0"/>
              <a:t>instructions</a:t>
            </a:r>
            <a:r>
              <a:rPr lang="fr-FR" sz="2000" i="1" dirty="0"/>
              <a:t> </a:t>
            </a:r>
            <a:r>
              <a:rPr lang="fr-FR" dirty="0"/>
              <a:t>}</a:t>
            </a:r>
          </a:p>
          <a:p>
            <a:pPr>
              <a:lnSpc>
                <a:spcPct val="90000"/>
              </a:lnSpc>
            </a:pPr>
            <a:r>
              <a:rPr lang="fr-FR" dirty="0"/>
              <a:t>Valeur de retour: </a:t>
            </a:r>
            <a:r>
              <a:rPr lang="fr-FR" sz="2400" dirty="0"/>
              <a:t>instruction </a:t>
            </a:r>
            <a:r>
              <a:rPr lang="fr-FR" sz="2400" b="1" dirty="0"/>
              <a:t>return </a:t>
            </a:r>
            <a:r>
              <a:rPr lang="fr-FR" sz="2400" i="1" dirty="0"/>
              <a:t>valeur</a:t>
            </a:r>
            <a:r>
              <a:rPr lang="fr-FR" sz="2400" dirty="0"/>
              <a:t>;</a:t>
            </a:r>
            <a:endParaRPr lang="fr-FR" sz="2400" i="1" dirty="0"/>
          </a:p>
          <a:p>
            <a:pPr>
              <a:lnSpc>
                <a:spcPct val="90000"/>
              </a:lnSpc>
            </a:pPr>
            <a:r>
              <a:rPr lang="fr-FR" dirty="0"/>
              <a:t> Pas de déclaration du type des paramètres, ni de la valeur de retour éventuelle.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dirty="0"/>
              <a:t>	 Ex: </a:t>
            </a:r>
            <a:r>
              <a:rPr lang="fr-FR" dirty="0" err="1"/>
              <a:t>function</a:t>
            </a:r>
            <a:r>
              <a:rPr lang="fr-FR" dirty="0"/>
              <a:t> cube($x)		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AffCub</a:t>
            </a:r>
            <a:r>
              <a:rPr lang="fr-FR" dirty="0"/>
              <a:t>($x)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dirty="0"/>
              <a:t>		{ return $x*$x*$x; }        { </a:t>
            </a:r>
            <a:r>
              <a:rPr lang="fr-FR" dirty="0" err="1"/>
              <a:t>echo</a:t>
            </a:r>
            <a:r>
              <a:rPr lang="fr-FR" dirty="0"/>
              <a:t> $x*$x*$x; }</a:t>
            </a:r>
          </a:p>
          <a:p>
            <a:pPr>
              <a:lnSpc>
                <a:spcPct val="90000"/>
              </a:lnSpc>
            </a:pPr>
            <a:endParaRPr lang="fr-FR" dirty="0"/>
          </a:p>
          <a:p>
            <a:pPr>
              <a:lnSpc>
                <a:spcPct val="90000"/>
              </a:lnSpc>
            </a:pP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/>
              <a:t>Formulaires</a:t>
            </a:r>
            <a:r>
              <a:rPr lang="en-GB" dirty="0"/>
              <a:t> (GET et POST)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r-FR" sz="2000" dirty="0"/>
              <a:t>Lorsqu'un formulaire est envoyé à un script PHP, toutes les variables de ce formulaire seront automatiquement disponibles dans le script PHP.</a:t>
            </a:r>
          </a:p>
          <a:p>
            <a:pPr>
              <a:lnSpc>
                <a:spcPct val="150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r-FR" sz="2000" dirty="0"/>
              <a:t>Situé dans les tableaux associatifs $_POST , $_GET et / ou $_FILES, selon la source de la variable en question.</a:t>
            </a:r>
            <a:endParaRPr lang="en-GB" sz="2000" dirty="0"/>
          </a:p>
          <a:p>
            <a:pPr>
              <a:lnSpc>
                <a:spcPct val="150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r-FR" sz="2000" b="1" dirty="0"/>
              <a:t>Exemple</a:t>
            </a:r>
          </a:p>
          <a:p>
            <a:pPr lvl="1">
              <a:lnSpc>
                <a:spcPct val="150000"/>
              </a:lnSpc>
              <a:spcBef>
                <a:spcPts val="45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</a:rPr>
              <a:t>&lt;form action= "resultat.php" method="post"&gt;</a:t>
            </a:r>
          </a:p>
          <a:p>
            <a:pPr lvl="1">
              <a:lnSpc>
                <a:spcPct val="150000"/>
              </a:lnSpc>
              <a:spcBef>
                <a:spcPts val="45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</a:rPr>
              <a:t>Name: &lt;input type="text" name="username"&gt;&lt;</a:t>
            </a:r>
            <a:r>
              <a:rPr lang="en-GB" sz="1800" dirty="0" err="1">
                <a:latin typeface="Courier New" pitchFamily="49" charset="0"/>
              </a:rPr>
              <a:t>br</a:t>
            </a:r>
            <a:r>
              <a:rPr lang="en-GB" sz="1800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150000"/>
              </a:lnSpc>
              <a:spcBef>
                <a:spcPts val="45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</a:rPr>
              <a:t>&lt;input type="submit"&gt;</a:t>
            </a:r>
          </a:p>
          <a:p>
            <a:pPr lvl="1">
              <a:lnSpc>
                <a:spcPct val="150000"/>
              </a:lnSpc>
              <a:spcBef>
                <a:spcPts val="45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</a:rPr>
              <a:t>&lt;/form&gt;</a:t>
            </a:r>
          </a:p>
          <a:p>
            <a:pPr>
              <a:lnSpc>
                <a:spcPct val="150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r-FR" sz="2000" dirty="0"/>
              <a:t>Lorsque le formulaire ci-dessus est présentée, la valeur de la saisie de texte sera disponible en </a:t>
            </a:r>
            <a:r>
              <a:rPr lang="en-GB" sz="2000" dirty="0">
                <a:latin typeface="Courier New" pitchFamily="49" charset="0"/>
              </a:rPr>
              <a:t>$_POST[’username’]</a:t>
            </a:r>
            <a:r>
              <a:rPr lang="en-GB" sz="2000" dirty="0"/>
              <a:t>. 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pitchFamily="34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5400" dirty="0"/>
              <a:t>$_FILES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625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fr-FR" sz="2800" dirty="0"/>
              <a:t>$_FILES[‘champ']['</a:t>
            </a:r>
            <a:r>
              <a:rPr lang="fr-FR" sz="2800" dirty="0" err="1"/>
              <a:t>name</a:t>
            </a:r>
            <a:r>
              <a:rPr lang="fr-FR" sz="2800" dirty="0"/>
              <a:t>'] : Le nom original du fichier, comme sur le disque du visiteur (exemple : mon_icone.png).</a:t>
            </a:r>
          </a:p>
          <a:p>
            <a:pPr fontAlgn="base">
              <a:lnSpc>
                <a:spcPct val="120000"/>
              </a:lnSpc>
            </a:pPr>
            <a:r>
              <a:rPr lang="fr-FR" sz="2800" dirty="0"/>
              <a:t>$_FILES[‘champ']['type‘] : Le type du fichier. Par exemple, cela peut être « image/</a:t>
            </a:r>
            <a:r>
              <a:rPr lang="fr-FR" sz="2800" dirty="0" err="1"/>
              <a:t>png</a:t>
            </a:r>
            <a:r>
              <a:rPr lang="fr-FR" sz="2800" dirty="0"/>
              <a:t> ».</a:t>
            </a:r>
          </a:p>
          <a:p>
            <a:pPr fontAlgn="base">
              <a:lnSpc>
                <a:spcPct val="120000"/>
              </a:lnSpc>
            </a:pPr>
            <a:r>
              <a:rPr lang="fr-FR" sz="2800" dirty="0"/>
              <a:t>$_FILES[‘champ']['size‘] : La taille du fichier en octets.</a:t>
            </a:r>
          </a:p>
          <a:p>
            <a:pPr fontAlgn="base">
              <a:lnSpc>
                <a:spcPct val="120000"/>
              </a:lnSpc>
            </a:pPr>
            <a:r>
              <a:rPr lang="fr-FR" sz="2800" dirty="0"/>
              <a:t>$_FILES[‘champ']['</a:t>
            </a:r>
            <a:r>
              <a:rPr lang="fr-FR" sz="2800" dirty="0" err="1"/>
              <a:t>tmp_name</a:t>
            </a:r>
            <a:r>
              <a:rPr lang="fr-FR" sz="2800" dirty="0"/>
              <a:t>'] : L'adresse vers le fichier uploadé dans le répertoire temporaire.</a:t>
            </a:r>
          </a:p>
          <a:p>
            <a:pPr fontAlgn="base">
              <a:lnSpc>
                <a:spcPct val="120000"/>
              </a:lnSpc>
            </a:pPr>
            <a:r>
              <a:rPr lang="fr-FR" sz="2800" dirty="0"/>
              <a:t>$_FILES[‘champ']['</a:t>
            </a:r>
            <a:r>
              <a:rPr lang="fr-FR" sz="2800" dirty="0" err="1"/>
              <a:t>error</a:t>
            </a:r>
            <a:r>
              <a:rPr lang="fr-FR" sz="2800" dirty="0"/>
              <a:t>'] : Le code d'erreur, qui permet de savoir si le fichier a bien été uploadé.</a:t>
            </a:r>
          </a:p>
          <a:p>
            <a:pPr fontAlgn="base">
              <a:lnSpc>
                <a:spcPct val="120000"/>
              </a:lnSpc>
            </a:pPr>
            <a:r>
              <a:rPr lang="fr-FR" sz="2800" dirty="0"/>
              <a:t>Le formulaire doit être de la forme &lt;</a:t>
            </a:r>
            <a:r>
              <a:rPr lang="fr-FR" sz="2800" dirty="0" err="1"/>
              <a:t>form</a:t>
            </a:r>
            <a:r>
              <a:rPr lang="fr-FR" sz="2800" dirty="0"/>
              <a:t> action= " fichier.php" </a:t>
            </a:r>
            <a:r>
              <a:rPr lang="fr-FR" sz="2800" dirty="0" err="1"/>
              <a:t>enctype</a:t>
            </a:r>
            <a:r>
              <a:rPr lang="fr-FR" sz="2800" dirty="0"/>
              <a:t>="multipart/form-data" </a:t>
            </a:r>
            <a:r>
              <a:rPr lang="fr-FR" sz="2800" dirty="0" err="1"/>
              <a:t>method</a:t>
            </a:r>
            <a:r>
              <a:rPr lang="fr-FR" sz="2800" dirty="0"/>
              <a:t>="post"&gt; </a:t>
            </a:r>
          </a:p>
          <a:p>
            <a:pPr fontAlgn="base">
              <a:lnSpc>
                <a:spcPct val="120000"/>
              </a:lnSpc>
            </a:pPr>
            <a:r>
              <a:rPr lang="fr-FR" sz="2800" dirty="0"/>
              <a:t>$</a:t>
            </a:r>
            <a:r>
              <a:rPr lang="fr-FR" sz="2800" dirty="0" err="1"/>
              <a:t>resultat</a:t>
            </a:r>
            <a:r>
              <a:rPr lang="fr-FR" sz="2800" dirty="0"/>
              <a:t> = </a:t>
            </a:r>
          </a:p>
          <a:p>
            <a:pPr fontAlgn="base">
              <a:lnSpc>
                <a:spcPct val="120000"/>
              </a:lnSpc>
              <a:buNone/>
            </a:pPr>
            <a:r>
              <a:rPr lang="fr-FR" sz="2800" dirty="0" err="1"/>
              <a:t>move_uploaded_file</a:t>
            </a:r>
            <a:r>
              <a:rPr lang="fr-FR" sz="2800" dirty="0"/>
              <a:t>($_FILES[‘champ']['</a:t>
            </a:r>
            <a:r>
              <a:rPr lang="fr-FR" sz="2800" dirty="0" err="1"/>
              <a:t>tmp_name</a:t>
            </a:r>
            <a:r>
              <a:rPr lang="fr-FR" sz="2800" dirty="0"/>
              <a:t>'],$chemin);</a:t>
            </a:r>
          </a:p>
          <a:p>
            <a:pPr fontAlgn="base">
              <a:lnSpc>
                <a:spcPct val="120000"/>
              </a:lnSpc>
              <a:buNone/>
            </a:pPr>
            <a:r>
              <a:rPr lang="fr-FR" sz="2800" dirty="0"/>
              <a:t>if ($</a:t>
            </a:r>
            <a:r>
              <a:rPr lang="fr-FR" sz="2800" dirty="0" err="1"/>
              <a:t>resultat</a:t>
            </a:r>
            <a:r>
              <a:rPr lang="fr-FR" sz="2800" dirty="0"/>
              <a:t>) </a:t>
            </a:r>
            <a:r>
              <a:rPr lang="fr-FR" sz="2800" dirty="0" err="1"/>
              <a:t>echo</a:t>
            </a:r>
            <a:r>
              <a:rPr lang="fr-FR" sz="2800" dirty="0"/>
              <a:t> "Transfert réussi";</a:t>
            </a:r>
          </a:p>
          <a:p>
            <a:pPr>
              <a:lnSpc>
                <a:spcPct val="120000"/>
              </a:lnSpc>
            </a:pP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/>
              <a:t>Autres</a:t>
            </a:r>
            <a:r>
              <a:rPr lang="en-GB" dirty="0"/>
              <a:t> </a:t>
            </a:r>
            <a:r>
              <a:rPr lang="en-GB" dirty="0" err="1"/>
              <a:t>fonctions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latin typeface="Courier New" pitchFamily="49" charset="0"/>
              </a:rPr>
              <a:t>require(/path/to/file.php)</a:t>
            </a:r>
          </a:p>
          <a:p>
            <a:pPr lvl="1">
              <a:lnSpc>
                <a:spcPct val="15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r-FR" dirty="0"/>
              <a:t>Inclue et évalue le fichier spécifié</a:t>
            </a:r>
          </a:p>
          <a:p>
            <a:pPr lvl="1">
              <a:lnSpc>
                <a:spcPct val="15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r-FR"/>
              <a:t>Le </a:t>
            </a:r>
            <a:r>
              <a:rPr lang="fr-FR" dirty="0"/>
              <a:t>fichier est requis pour que l'application fonctionne</a:t>
            </a:r>
          </a:p>
          <a:p>
            <a:pPr>
              <a:lnSpc>
                <a:spcPct val="15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latin typeface="Courier New" pitchFamily="49" charset="0"/>
              </a:rPr>
              <a:t>include(...)</a:t>
            </a:r>
          </a:p>
          <a:p>
            <a:pPr lvl="1">
              <a:lnSpc>
                <a:spcPct val="15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err="1"/>
              <a:t>Pareil</a:t>
            </a:r>
            <a:r>
              <a:rPr lang="en-GB" dirty="0"/>
              <a:t> </a:t>
            </a:r>
          </a:p>
          <a:p>
            <a:pPr>
              <a:lnSpc>
                <a:spcPct val="15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err="1">
                <a:latin typeface="Courier New" pitchFamily="49" charset="0"/>
              </a:rPr>
              <a:t>include_once</a:t>
            </a:r>
            <a:r>
              <a:rPr lang="en-GB" dirty="0">
                <a:latin typeface="Courier New" pitchFamily="49" charset="0"/>
              </a:rPr>
              <a:t>(...)</a:t>
            </a:r>
          </a:p>
          <a:p>
            <a:pPr lvl="1">
              <a:lnSpc>
                <a:spcPct val="15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r-FR" dirty="0"/>
              <a:t>S'assure que le même fichier n'est pas inclus plusieurs fois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Architecture Apache-PHP-MySQL</a:t>
            </a:r>
            <a:endParaRPr lang="fr-FR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348880"/>
            <a:ext cx="47244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 l="8685" t="65168" r="79396" b="15846"/>
          <a:stretch>
            <a:fillRect/>
          </a:stretch>
        </p:blipFill>
        <p:spPr bwMode="auto">
          <a:xfrm>
            <a:off x="6444208" y="3068960"/>
            <a:ext cx="100811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Manipulation d’une BD MySQL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L’extension </a:t>
            </a:r>
            <a:r>
              <a:rPr lang="fr-FR" dirty="0" err="1"/>
              <a:t>mysql_</a:t>
            </a:r>
            <a:r>
              <a:rPr lang="fr-FR" dirty="0"/>
              <a:t> </a:t>
            </a:r>
          </a:p>
          <a:p>
            <a:pPr lvl="1"/>
            <a:r>
              <a:rPr lang="fr-FR" dirty="0"/>
              <a:t>Fonctions d'accès à MySQL de moins en mois utilisées (obsolètes )</a:t>
            </a:r>
          </a:p>
          <a:p>
            <a:pPr lvl="1"/>
            <a:endParaRPr lang="fr-FR" dirty="0"/>
          </a:p>
          <a:p>
            <a:r>
              <a:rPr lang="fr-FR" dirty="0"/>
              <a:t>L’extension </a:t>
            </a:r>
            <a:r>
              <a:rPr lang="fr-FR" dirty="0" err="1"/>
              <a:t>mysqli_</a:t>
            </a:r>
            <a:r>
              <a:rPr lang="fr-FR" dirty="0"/>
              <a:t> </a:t>
            </a:r>
          </a:p>
          <a:p>
            <a:pPr lvl="1"/>
            <a:r>
              <a:rPr lang="fr-FR" dirty="0"/>
              <a:t>Fonctions améliorées d'accès à MySQL</a:t>
            </a:r>
          </a:p>
          <a:p>
            <a:pPr lvl="1"/>
            <a:endParaRPr lang="fr-FR" dirty="0"/>
          </a:p>
          <a:p>
            <a:r>
              <a:rPr lang="fr-FR" dirty="0"/>
              <a:t>L’extension PDO </a:t>
            </a:r>
          </a:p>
          <a:p>
            <a:pPr lvl="1"/>
            <a:r>
              <a:rPr lang="fr-FR" dirty="0"/>
              <a:t>Outil complet qui permet d'accéder à n'importe quel type de base de données (MySQL, Oracle, …)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8097-7112-415D-B9D5-531952D731C8}" type="slidenum">
              <a:rPr lang="fr-FR"/>
              <a:pPr/>
              <a:t>3</a:t>
            </a:fld>
            <a:endParaRPr lang="fr-F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Caractéristiques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sz="2400" dirty="0"/>
              <a:t>Produit « open source »</a:t>
            </a:r>
          </a:p>
          <a:p>
            <a:pPr>
              <a:lnSpc>
                <a:spcPct val="90000"/>
              </a:lnSpc>
            </a:pPr>
            <a:r>
              <a:rPr lang="fr-CA" sz="2400" dirty="0"/>
              <a:t>PHP est un langage imbriqué dans le code HTML, il est interprété par un module « spécial » par le serveur web.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>
                <a:latin typeface="Lucida Console" pitchFamily="49" charset="0"/>
              </a:rPr>
              <a:t>&lt;html&gt;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>
                <a:latin typeface="Lucida Console" pitchFamily="49" charset="0"/>
              </a:rPr>
              <a:t>&lt;</a:t>
            </a:r>
            <a:r>
              <a:rPr lang="fr-CA" sz="1600" dirty="0" err="1">
                <a:latin typeface="Lucida Console" pitchFamily="49" charset="0"/>
              </a:rPr>
              <a:t>head</a:t>
            </a:r>
            <a:r>
              <a:rPr lang="fr-CA" sz="1600" dirty="0">
                <a:latin typeface="Lucida Console" pitchFamily="49" charset="0"/>
              </a:rPr>
              <a:t>&gt;&lt;</a:t>
            </a:r>
            <a:r>
              <a:rPr lang="fr-CA" sz="1600" dirty="0" err="1">
                <a:latin typeface="Lucida Console" pitchFamily="49" charset="0"/>
              </a:rPr>
              <a:t>title</a:t>
            </a:r>
            <a:r>
              <a:rPr lang="fr-CA" sz="1600" dirty="0">
                <a:latin typeface="Lucida Console" pitchFamily="49" charset="0"/>
              </a:rPr>
              <a:t>&gt;Exemple&lt;/</a:t>
            </a:r>
            <a:r>
              <a:rPr lang="fr-CA" sz="1600" dirty="0" err="1">
                <a:latin typeface="Lucida Console" pitchFamily="49" charset="0"/>
              </a:rPr>
              <a:t>title</a:t>
            </a:r>
            <a:r>
              <a:rPr lang="fr-CA" sz="1600" dirty="0">
                <a:latin typeface="Lucida Console" pitchFamily="49" charset="0"/>
              </a:rPr>
              <a:t>&gt;&lt;/</a:t>
            </a:r>
            <a:r>
              <a:rPr lang="fr-CA" sz="1600" dirty="0" err="1">
                <a:latin typeface="Lucida Console" pitchFamily="49" charset="0"/>
              </a:rPr>
              <a:t>head</a:t>
            </a:r>
            <a:r>
              <a:rPr lang="fr-CA" sz="1600" dirty="0">
                <a:latin typeface="Lucida Console" pitchFamily="49" charset="0"/>
              </a:rPr>
              <a:t>&gt;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>
                <a:latin typeface="Lucida Console" pitchFamily="49" charset="0"/>
              </a:rPr>
              <a:t>&lt;body&gt;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>
                <a:latin typeface="Lucida Console" pitchFamily="49" charset="0"/>
              </a:rPr>
              <a:t>&lt;?</a:t>
            </a:r>
            <a:r>
              <a:rPr lang="fr-CA" sz="1600" dirty="0" err="1">
                <a:latin typeface="Lucida Console" pitchFamily="49" charset="0"/>
              </a:rPr>
              <a:t>php</a:t>
            </a:r>
            <a:endParaRPr lang="fr-CA" sz="1600" dirty="0">
              <a:latin typeface="Lucida Console" pitchFamily="49" charset="0"/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 err="1">
                <a:latin typeface="Lucida Console" pitchFamily="49" charset="0"/>
              </a:rPr>
              <a:t>echo</a:t>
            </a:r>
            <a:r>
              <a:rPr lang="fr-CA" sz="1600" dirty="0">
                <a:latin typeface="Lucida Console" pitchFamily="49" charset="0"/>
              </a:rPr>
              <a:t> "Bonjour, je suis un script PHP!";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>
                <a:latin typeface="Lucida Console" pitchFamily="49" charset="0"/>
              </a:rPr>
              <a:t>?&gt;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>
                <a:latin typeface="Lucida Console" pitchFamily="49" charset="0"/>
              </a:rPr>
              <a:t>&lt;/body&gt;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1600" dirty="0">
                <a:latin typeface="Lucida Console" pitchFamily="49" charset="0"/>
              </a:rPr>
              <a:t>&lt;/html&gt;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fr-CA" sz="800" dirty="0">
                <a:latin typeface="Lucida Console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Connexion à une BD MySQL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1800" dirty="0"/>
              <a:t>&lt;?</a:t>
            </a:r>
            <a:r>
              <a:rPr lang="fr-FR" sz="1800" dirty="0" err="1"/>
              <a:t>php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Try</a:t>
            </a:r>
          </a:p>
          <a:p>
            <a:pPr>
              <a:buNone/>
            </a:pPr>
            <a:r>
              <a:rPr lang="fr-FR" sz="1800" dirty="0"/>
              <a:t>{</a:t>
            </a:r>
          </a:p>
          <a:p>
            <a:pPr>
              <a:buNone/>
            </a:pPr>
            <a:r>
              <a:rPr lang="fr-FR" sz="1800" dirty="0"/>
              <a:t>$</a:t>
            </a:r>
            <a:r>
              <a:rPr lang="fr-FR" sz="1800" dirty="0" err="1"/>
              <a:t>bdd</a:t>
            </a:r>
            <a:r>
              <a:rPr lang="fr-FR" sz="1800" dirty="0"/>
              <a:t> = new PDO('</a:t>
            </a:r>
            <a:r>
              <a:rPr lang="fr-FR" sz="1800" dirty="0" err="1"/>
              <a:t>mysql:host</a:t>
            </a:r>
            <a:r>
              <a:rPr lang="fr-FR" sz="1800" dirty="0"/>
              <a:t>=</a:t>
            </a:r>
            <a:r>
              <a:rPr lang="fr-FR" sz="1800" dirty="0" err="1"/>
              <a:t>localhost;dbname</a:t>
            </a:r>
            <a:r>
              <a:rPr lang="fr-FR" sz="1800" dirty="0"/>
              <a:t>=</a:t>
            </a:r>
            <a:r>
              <a:rPr lang="fr-FR" sz="1800" dirty="0" err="1"/>
              <a:t>test;charset</a:t>
            </a:r>
            <a:r>
              <a:rPr lang="fr-FR" sz="1800" dirty="0"/>
              <a:t>=utf8', 'root', ‘</a:t>
            </a:r>
            <a:r>
              <a:rPr lang="fr-FR" sz="1800" dirty="0" err="1"/>
              <a:t>psw</a:t>
            </a:r>
            <a:r>
              <a:rPr lang="fr-FR" sz="1800" dirty="0"/>
              <a:t>’);</a:t>
            </a:r>
          </a:p>
          <a:p>
            <a:pPr>
              <a:buNone/>
            </a:pPr>
            <a:r>
              <a:rPr lang="fr-FR" sz="1800" dirty="0"/>
              <a:t>}</a:t>
            </a:r>
          </a:p>
          <a:p>
            <a:pPr>
              <a:buNone/>
            </a:pPr>
            <a:r>
              <a:rPr lang="de-DE" sz="1800" dirty="0"/>
              <a:t>catch (</a:t>
            </a:r>
            <a:r>
              <a:rPr lang="de-DE" sz="1800" dirty="0" err="1"/>
              <a:t>Exception</a:t>
            </a:r>
            <a:r>
              <a:rPr lang="de-DE" sz="1800" dirty="0"/>
              <a:t> $e)</a:t>
            </a:r>
          </a:p>
          <a:p>
            <a:pPr>
              <a:buNone/>
            </a:pPr>
            <a:r>
              <a:rPr lang="de-DE" sz="1800" dirty="0"/>
              <a:t>{</a:t>
            </a:r>
          </a:p>
          <a:p>
            <a:pPr>
              <a:buNone/>
            </a:pPr>
            <a:r>
              <a:rPr lang="de-DE" sz="1800" dirty="0"/>
              <a:t>        die('</a:t>
            </a:r>
            <a:r>
              <a:rPr lang="de-DE" sz="1800" dirty="0" err="1"/>
              <a:t>Erreur</a:t>
            </a:r>
            <a:r>
              <a:rPr lang="de-DE" sz="1800" dirty="0"/>
              <a:t> : ' . $e-&gt;</a:t>
            </a:r>
            <a:r>
              <a:rPr lang="de-DE" sz="1800" dirty="0" err="1"/>
              <a:t>getMessage</a:t>
            </a:r>
            <a:r>
              <a:rPr lang="de-DE" sz="1800" dirty="0"/>
              <a:t>());</a:t>
            </a:r>
          </a:p>
          <a:p>
            <a:pPr>
              <a:buNone/>
            </a:pPr>
            <a:r>
              <a:rPr lang="de-DE" sz="1800" dirty="0"/>
              <a:t>}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?&gt;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6804248" y="3275692"/>
            <a:ext cx="6480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7236296" y="3275692"/>
            <a:ext cx="792088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5652120" y="3347700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3923928" y="3275692"/>
            <a:ext cx="108012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444208" y="6011996"/>
            <a:ext cx="1563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Mots de passe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372200" y="3995772"/>
            <a:ext cx="758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Login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139952" y="5435932"/>
            <a:ext cx="286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Nom de la base de données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995936" y="4571836"/>
            <a:ext cx="1580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Nom de l'hôte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AF9D-711B-4C28-BEA8-139AD7D2EAD0}" type="slidenum">
              <a:rPr lang="fr-FR"/>
              <a:pPr/>
              <a:t>31</a:t>
            </a:fld>
            <a:endParaRPr lang="fr-F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fr-FR" dirty="0"/>
              <a:t>Accès à </a:t>
            </a:r>
            <a:r>
              <a:rPr lang="fr-FR" dirty="0" err="1"/>
              <a:t>mysql</a:t>
            </a:r>
            <a:r>
              <a:rPr lang="fr-FR" dirty="0"/>
              <a:t> </a:t>
            </a:r>
            <a:r>
              <a:rPr lang="fr-FR"/>
              <a:t>en PHP</a:t>
            </a:r>
            <a:endParaRPr lang="fr-FR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229600" cy="4648200"/>
          </a:xfrm>
        </p:spPr>
        <p:txBody>
          <a:bodyPr/>
          <a:lstStyle/>
          <a:p>
            <a:r>
              <a:rPr lang="fr-FR" sz="3600" dirty="0">
                <a:solidFill>
                  <a:srgbClr val="0070C0"/>
                </a:solidFill>
              </a:rPr>
              <a:t>Exécution d'une requête:</a:t>
            </a:r>
          </a:p>
          <a:p>
            <a:pPr>
              <a:buFontTx/>
              <a:buNone/>
            </a:pPr>
            <a:r>
              <a:rPr lang="fr-FR" dirty="0"/>
              <a:t>	 </a:t>
            </a:r>
            <a:r>
              <a:rPr lang="fr-FR" sz="2400" dirty="0"/>
              <a:t>$</a:t>
            </a:r>
            <a:r>
              <a:rPr lang="fr-FR" sz="2400" dirty="0" err="1"/>
              <a:t>reponse</a:t>
            </a:r>
            <a:r>
              <a:rPr lang="fr-FR" sz="2400" dirty="0"/>
              <a:t> = $</a:t>
            </a:r>
            <a:r>
              <a:rPr lang="fr-FR" sz="2400" dirty="0" err="1"/>
              <a:t>bdd</a:t>
            </a:r>
            <a:r>
              <a:rPr lang="fr-FR" sz="2400" dirty="0"/>
              <a:t>-&gt;</a:t>
            </a:r>
            <a:r>
              <a:rPr lang="fr-FR" sz="2400" dirty="0" err="1"/>
              <a:t>query</a:t>
            </a:r>
            <a:r>
              <a:rPr lang="fr-FR" sz="2400" dirty="0"/>
              <a:t>('Tapez votre requête SQL ici‘);</a:t>
            </a:r>
            <a:endParaRPr lang="fr-FR" dirty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dirty="0"/>
          </a:p>
          <a:p>
            <a:pPr>
              <a:spcBef>
                <a:spcPct val="70000"/>
              </a:spcBef>
            </a:pPr>
            <a:r>
              <a:rPr lang="fr-FR" sz="3600" dirty="0">
                <a:solidFill>
                  <a:srgbClr val="0070C0"/>
                </a:solidFill>
              </a:rPr>
              <a:t>Accès aux lignes du résultat d'un select: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fr-FR" sz="3600" dirty="0"/>
              <a:t>	</a:t>
            </a:r>
            <a:r>
              <a:rPr lang="fr-FR" dirty="0"/>
              <a:t> $</a:t>
            </a:r>
            <a:r>
              <a:rPr lang="fr-FR" dirty="0" err="1"/>
              <a:t>donnees</a:t>
            </a:r>
            <a:r>
              <a:rPr lang="fr-FR" dirty="0"/>
              <a:t> = $</a:t>
            </a:r>
            <a:r>
              <a:rPr lang="fr-FR" dirty="0" err="1"/>
              <a:t>reponse</a:t>
            </a:r>
            <a:r>
              <a:rPr lang="fr-FR" dirty="0"/>
              <a:t>-&gt;</a:t>
            </a:r>
            <a:r>
              <a:rPr lang="fr-FR" dirty="0" err="1"/>
              <a:t>fetch</a:t>
            </a:r>
            <a:r>
              <a:rPr lang="fr-FR" dirty="0"/>
              <a:t>();</a:t>
            </a:r>
            <a:endParaRPr lang="fr-FR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fr-FR" dirty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sz="3600" dirty="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838200" y="3124200"/>
            <a:ext cx="0" cy="381000"/>
          </a:xfrm>
          <a:prstGeom prst="line">
            <a:avLst/>
          </a:prstGeom>
          <a:noFill/>
          <a:ln w="28575">
            <a:solidFill>
              <a:srgbClr val="FEF0BE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838200" y="3505200"/>
            <a:ext cx="381000" cy="0"/>
          </a:xfrm>
          <a:prstGeom prst="line">
            <a:avLst/>
          </a:prstGeom>
          <a:noFill/>
          <a:ln w="28575">
            <a:solidFill>
              <a:srgbClr val="FEF0BE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295400" y="3276600"/>
            <a:ext cx="45600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dirty="0"/>
              <a:t>L’objet contenant la réponse de MySQL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 err="1"/>
              <a:t>try</a:t>
            </a:r>
            <a:endParaRPr lang="fr-FR" dirty="0"/>
          </a:p>
          <a:p>
            <a:pPr>
              <a:buNone/>
            </a:pPr>
            <a:r>
              <a:rPr lang="fr-FR" dirty="0"/>
              <a:t>{// On se connecte à MySQL</a:t>
            </a:r>
          </a:p>
          <a:p>
            <a:pPr>
              <a:buNone/>
            </a:pPr>
            <a:r>
              <a:rPr lang="fr-FR" dirty="0"/>
              <a:t>	$</a:t>
            </a:r>
            <a:r>
              <a:rPr lang="fr-FR" dirty="0" err="1"/>
              <a:t>bdd</a:t>
            </a:r>
            <a:r>
              <a:rPr lang="fr-FR" dirty="0"/>
              <a:t> = new PDO('</a:t>
            </a:r>
            <a:r>
              <a:rPr lang="fr-FR" dirty="0" err="1"/>
              <a:t>mysql:host</a:t>
            </a:r>
            <a:r>
              <a:rPr lang="fr-FR" dirty="0"/>
              <a:t>=</a:t>
            </a:r>
            <a:r>
              <a:rPr lang="fr-FR" dirty="0" err="1"/>
              <a:t>localhost;dbname</a:t>
            </a:r>
            <a:r>
              <a:rPr lang="fr-FR" dirty="0"/>
              <a:t>=</a:t>
            </a:r>
            <a:r>
              <a:rPr lang="fr-FR" dirty="0" err="1"/>
              <a:t>test;charset</a:t>
            </a:r>
            <a:r>
              <a:rPr lang="fr-FR" dirty="0"/>
              <a:t>=utf8', '</a:t>
            </a:r>
            <a:r>
              <a:rPr lang="fr-FR" dirty="0" err="1"/>
              <a:t>root</a:t>
            </a:r>
            <a:r>
              <a:rPr lang="fr-FR" dirty="0"/>
              <a:t>', '');</a:t>
            </a:r>
          </a:p>
          <a:p>
            <a:pPr>
              <a:buNone/>
            </a:pPr>
            <a:r>
              <a:rPr lang="fr-FR" dirty="0"/>
              <a:t>}</a:t>
            </a:r>
          </a:p>
          <a:p>
            <a:pPr>
              <a:buNone/>
            </a:pPr>
            <a:r>
              <a:rPr lang="fr-FR" dirty="0"/>
              <a:t>catch(Exception $e)</a:t>
            </a:r>
          </a:p>
          <a:p>
            <a:pPr>
              <a:buNone/>
            </a:pPr>
            <a:r>
              <a:rPr lang="fr-FR" dirty="0"/>
              <a:t>{// En cas d'erreur, on affiche un message et on arrête tout</a:t>
            </a:r>
          </a:p>
          <a:p>
            <a:pPr>
              <a:buNone/>
            </a:pPr>
            <a:r>
              <a:rPr lang="fr-FR" dirty="0"/>
              <a:t>        die('Erreur : '.$e-&gt;</a:t>
            </a:r>
            <a:r>
              <a:rPr lang="fr-FR" dirty="0" err="1"/>
              <a:t>getMessage</a:t>
            </a:r>
            <a:r>
              <a:rPr lang="fr-FR" dirty="0"/>
              <a:t>());</a:t>
            </a:r>
          </a:p>
          <a:p>
            <a:pPr>
              <a:buNone/>
            </a:pPr>
            <a:r>
              <a:rPr lang="fr-FR" dirty="0"/>
              <a:t>} // Si tout va bien, on peut continuer</a:t>
            </a:r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reponse</a:t>
            </a:r>
            <a:r>
              <a:rPr lang="fr-FR" dirty="0"/>
              <a:t> = $</a:t>
            </a:r>
            <a:r>
              <a:rPr lang="fr-FR" dirty="0" err="1"/>
              <a:t>bdd</a:t>
            </a:r>
            <a:r>
              <a:rPr lang="fr-FR" dirty="0"/>
              <a:t>-&gt;</a:t>
            </a:r>
            <a:r>
              <a:rPr lang="fr-FR" dirty="0" err="1"/>
              <a:t>query</a:t>
            </a:r>
            <a:r>
              <a:rPr lang="fr-FR" dirty="0"/>
              <a:t>('SELECT *  </a:t>
            </a:r>
            <a:r>
              <a:rPr lang="fr-FR" dirty="0" err="1"/>
              <a:t>From</a:t>
            </a:r>
            <a:r>
              <a:rPr lang="fr-FR" dirty="0"/>
              <a:t> Etudiant'); // On récupère tout le contenu de la table Etudiant</a:t>
            </a:r>
          </a:p>
          <a:p>
            <a:pPr>
              <a:buNone/>
            </a:pPr>
            <a:r>
              <a:rPr lang="fr-FR" dirty="0" err="1"/>
              <a:t>while</a:t>
            </a:r>
            <a:r>
              <a:rPr lang="fr-FR" dirty="0"/>
              <a:t> ($</a:t>
            </a:r>
            <a:r>
              <a:rPr lang="fr-FR" dirty="0" err="1"/>
              <a:t>donnees</a:t>
            </a:r>
            <a:r>
              <a:rPr lang="fr-FR" dirty="0"/>
              <a:t> = $</a:t>
            </a:r>
            <a:r>
              <a:rPr lang="fr-FR" dirty="0" err="1"/>
              <a:t>reponse</a:t>
            </a:r>
            <a:r>
              <a:rPr lang="fr-FR" dirty="0"/>
              <a:t>-&gt;</a:t>
            </a:r>
            <a:r>
              <a:rPr lang="fr-FR" dirty="0" err="1"/>
              <a:t>fetch</a:t>
            </a:r>
            <a:r>
              <a:rPr lang="fr-FR" dirty="0"/>
              <a:t>()) // On affiche chaque entrée une à une</a:t>
            </a:r>
          </a:p>
          <a:p>
            <a:pPr>
              <a:buNone/>
            </a:pPr>
            <a:r>
              <a:rPr lang="fr-FR" dirty="0"/>
              <a:t>{</a:t>
            </a:r>
          </a:p>
          <a:p>
            <a:pPr>
              <a:buNone/>
            </a:pPr>
            <a:r>
              <a:rPr lang="fr-FR" dirty="0"/>
              <a:t>?&gt;</a:t>
            </a:r>
          </a:p>
          <a:p>
            <a:pPr>
              <a:buNone/>
            </a:pPr>
            <a:r>
              <a:rPr lang="fr-FR" dirty="0"/>
              <a:t>    &lt;p&gt;</a:t>
            </a:r>
          </a:p>
          <a:p>
            <a:pPr>
              <a:buNone/>
            </a:pPr>
            <a:r>
              <a:rPr lang="fr-FR" dirty="0"/>
              <a:t>    &lt;b&gt;Nom&lt;/b&gt; : &lt;?</a:t>
            </a:r>
            <a:r>
              <a:rPr lang="fr-FR" dirty="0" err="1"/>
              <a:t>php</a:t>
            </a:r>
            <a:r>
              <a:rPr lang="fr-FR" dirty="0"/>
              <a:t> </a:t>
            </a:r>
            <a:r>
              <a:rPr lang="fr-FR" dirty="0" err="1"/>
              <a:t>echo</a:t>
            </a:r>
            <a:r>
              <a:rPr lang="fr-FR" dirty="0"/>
              <a:t> $</a:t>
            </a:r>
            <a:r>
              <a:rPr lang="fr-FR" dirty="0" err="1"/>
              <a:t>donnees</a:t>
            </a:r>
            <a:r>
              <a:rPr lang="fr-FR" dirty="0"/>
              <a:t>['nom']; ?&gt;&lt;</a:t>
            </a:r>
            <a:r>
              <a:rPr lang="fr-FR" dirty="0" err="1"/>
              <a:t>br</a:t>
            </a:r>
            <a:r>
              <a:rPr lang="fr-FR" dirty="0"/>
              <a:t>/&gt;</a:t>
            </a:r>
          </a:p>
          <a:p>
            <a:pPr>
              <a:buNone/>
            </a:pPr>
            <a:r>
              <a:rPr lang="fr-FR" dirty="0"/>
              <a:t>    &lt;b&gt;</a:t>
            </a:r>
            <a:r>
              <a:rPr lang="fr-FR" dirty="0" err="1"/>
              <a:t>Prenom</a:t>
            </a:r>
            <a:r>
              <a:rPr lang="fr-FR" dirty="0"/>
              <a:t>&lt;/b&gt; : &lt;?</a:t>
            </a:r>
            <a:r>
              <a:rPr lang="fr-FR" dirty="0" err="1"/>
              <a:t>php</a:t>
            </a:r>
            <a:r>
              <a:rPr lang="fr-FR" dirty="0"/>
              <a:t> </a:t>
            </a:r>
            <a:r>
              <a:rPr lang="fr-FR" dirty="0" err="1"/>
              <a:t>echo</a:t>
            </a:r>
            <a:r>
              <a:rPr lang="fr-FR" dirty="0"/>
              <a:t> $</a:t>
            </a:r>
            <a:r>
              <a:rPr lang="fr-FR" dirty="0" err="1"/>
              <a:t>donnees</a:t>
            </a:r>
            <a:r>
              <a:rPr lang="fr-FR" dirty="0"/>
              <a:t>['</a:t>
            </a:r>
            <a:r>
              <a:rPr lang="fr-FR" dirty="0" err="1"/>
              <a:t>prenom</a:t>
            </a:r>
            <a:r>
              <a:rPr lang="fr-FR" dirty="0"/>
              <a:t>']; ?&gt;&lt;</a:t>
            </a:r>
            <a:r>
              <a:rPr lang="fr-FR" dirty="0" err="1"/>
              <a:t>br</a:t>
            </a:r>
            <a:r>
              <a:rPr lang="fr-FR" dirty="0"/>
              <a:t>/&gt;</a:t>
            </a:r>
          </a:p>
          <a:p>
            <a:pPr>
              <a:buNone/>
            </a:pPr>
            <a:r>
              <a:rPr lang="fr-FR" dirty="0"/>
              <a:t>	&lt;b&gt;Age&lt;/b&gt; : &lt;?</a:t>
            </a:r>
            <a:r>
              <a:rPr lang="fr-FR" dirty="0" err="1"/>
              <a:t>php</a:t>
            </a:r>
            <a:r>
              <a:rPr lang="fr-FR" dirty="0"/>
              <a:t> </a:t>
            </a:r>
            <a:r>
              <a:rPr lang="fr-FR" dirty="0" err="1"/>
              <a:t>echo</a:t>
            </a:r>
            <a:r>
              <a:rPr lang="fr-FR" dirty="0"/>
              <a:t> $</a:t>
            </a:r>
            <a:r>
              <a:rPr lang="fr-FR" dirty="0" err="1"/>
              <a:t>donnees</a:t>
            </a:r>
            <a:r>
              <a:rPr lang="fr-FR" dirty="0"/>
              <a:t>['</a:t>
            </a:r>
            <a:r>
              <a:rPr lang="fr-FR" dirty="0" err="1"/>
              <a:t>age</a:t>
            </a:r>
            <a:r>
              <a:rPr lang="fr-FR" dirty="0"/>
              <a:t>']; ?&gt; </a:t>
            </a:r>
          </a:p>
          <a:p>
            <a:pPr>
              <a:buNone/>
            </a:pPr>
            <a:r>
              <a:rPr lang="fr-FR" dirty="0"/>
              <a:t>    &lt;/p&gt;</a:t>
            </a:r>
          </a:p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/>
              <a:t>}</a:t>
            </a:r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reponse</a:t>
            </a:r>
            <a:r>
              <a:rPr lang="fr-FR" dirty="0"/>
              <a:t>-&gt;</a:t>
            </a:r>
            <a:r>
              <a:rPr lang="fr-FR" dirty="0" err="1"/>
              <a:t>closeCursor</a:t>
            </a:r>
            <a:r>
              <a:rPr lang="fr-FR" dirty="0"/>
              <a:t>(); // Termine le traitement de la requête</a:t>
            </a:r>
          </a:p>
          <a:p>
            <a:pPr>
              <a:buNone/>
            </a:pPr>
            <a:r>
              <a:rPr lang="fr-FR" dirty="0"/>
              <a:t>?&gt;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$</a:t>
            </a:r>
            <a:r>
              <a:rPr lang="fr-FR" dirty="0" err="1"/>
              <a:t>reponse</a:t>
            </a:r>
            <a:r>
              <a:rPr lang="fr-FR" dirty="0"/>
              <a:t> = $</a:t>
            </a:r>
            <a:r>
              <a:rPr lang="fr-FR" dirty="0" err="1"/>
              <a:t>bdd</a:t>
            </a:r>
            <a:r>
              <a:rPr lang="fr-FR" dirty="0"/>
              <a:t>-&gt;</a:t>
            </a:r>
            <a:r>
              <a:rPr lang="fr-FR" dirty="0" err="1"/>
              <a:t>query</a:t>
            </a:r>
            <a:r>
              <a:rPr lang="fr-FR" dirty="0"/>
              <a:t>('SELECT nom, </a:t>
            </a:r>
            <a:r>
              <a:rPr lang="fr-FR" dirty="0" err="1"/>
              <a:t>prenom</a:t>
            </a:r>
            <a:r>
              <a:rPr lang="fr-FR" dirty="0"/>
              <a:t>, </a:t>
            </a:r>
            <a:r>
              <a:rPr lang="fr-FR" dirty="0" err="1"/>
              <a:t>age</a:t>
            </a:r>
            <a:r>
              <a:rPr lang="fr-FR" dirty="0"/>
              <a:t> FROM Etudiant WHERE </a:t>
            </a:r>
            <a:r>
              <a:rPr lang="fr-FR" dirty="0" err="1"/>
              <a:t>prenom</a:t>
            </a:r>
            <a:r>
              <a:rPr lang="fr-FR" dirty="0"/>
              <a:t>=\'Mohammed\'');</a:t>
            </a:r>
          </a:p>
          <a:p>
            <a:pPr lvl="1"/>
            <a:r>
              <a:rPr lang="fr-FR" dirty="0"/>
              <a:t>Les étudiants qui s’appellent Mohammed</a:t>
            </a:r>
          </a:p>
          <a:p>
            <a:endParaRPr lang="fr-FR" dirty="0"/>
          </a:p>
          <a:p>
            <a:r>
              <a:rPr lang="fr-FR" dirty="0"/>
              <a:t>$</a:t>
            </a:r>
            <a:r>
              <a:rPr lang="fr-FR" dirty="0" err="1"/>
              <a:t>reponse</a:t>
            </a:r>
            <a:r>
              <a:rPr lang="fr-FR" dirty="0"/>
              <a:t> = $</a:t>
            </a:r>
            <a:r>
              <a:rPr lang="fr-FR" dirty="0" err="1"/>
              <a:t>bdd</a:t>
            </a:r>
            <a:r>
              <a:rPr lang="fr-FR" dirty="0"/>
              <a:t>-&gt;</a:t>
            </a:r>
            <a:r>
              <a:rPr lang="fr-FR" dirty="0" err="1"/>
              <a:t>query</a:t>
            </a:r>
            <a:r>
              <a:rPr lang="fr-FR" dirty="0"/>
              <a:t>('SELECT nom, </a:t>
            </a:r>
            <a:r>
              <a:rPr lang="fr-FR" dirty="0" err="1"/>
              <a:t>prenom</a:t>
            </a:r>
            <a:r>
              <a:rPr lang="fr-FR" dirty="0"/>
              <a:t>, </a:t>
            </a:r>
            <a:r>
              <a:rPr lang="fr-FR" dirty="0" err="1"/>
              <a:t>age</a:t>
            </a:r>
            <a:r>
              <a:rPr lang="fr-FR" dirty="0"/>
              <a:t> FROM Etudiant ORDER BY  </a:t>
            </a:r>
            <a:r>
              <a:rPr lang="fr-FR" dirty="0" err="1"/>
              <a:t>age</a:t>
            </a:r>
            <a:r>
              <a:rPr lang="fr-FR" dirty="0"/>
              <a:t> LIMIT 0, 10');</a:t>
            </a:r>
          </a:p>
          <a:p>
            <a:pPr lvl="1"/>
            <a:r>
              <a:rPr lang="fr-FR" dirty="0"/>
              <a:t>Les dix premiers étudiants</a:t>
            </a:r>
          </a:p>
          <a:p>
            <a:pPr lvl="1"/>
            <a:r>
              <a:rPr lang="fr-FR" dirty="0"/>
              <a:t>LIMIT 10, 2 : le 11 et 12 </a:t>
            </a:r>
            <a:r>
              <a:rPr lang="fr-FR" dirty="0" err="1"/>
              <a:t>ème</a:t>
            </a:r>
            <a:r>
              <a:rPr lang="fr-FR" dirty="0"/>
              <a:t> étudiant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400" dirty="0"/>
              <a:t>Construire des requêtes en fonction de variables (marqueurs nominatifs)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>
              <a:buNone/>
            </a:pPr>
            <a:r>
              <a:rPr lang="en-US" dirty="0"/>
              <a:t>$</a:t>
            </a:r>
            <a:r>
              <a:rPr lang="en-US" dirty="0" err="1"/>
              <a:t>prenom</a:t>
            </a:r>
            <a:r>
              <a:rPr lang="en-US" dirty="0"/>
              <a:t> = $_POST['nom'] ;</a:t>
            </a:r>
          </a:p>
          <a:p>
            <a:pPr>
              <a:buNone/>
            </a:pPr>
            <a:r>
              <a:rPr lang="en-US" dirty="0"/>
              <a:t>$</a:t>
            </a:r>
            <a:r>
              <a:rPr lang="en-US" dirty="0" err="1"/>
              <a:t>reponse</a:t>
            </a:r>
            <a:r>
              <a:rPr lang="en-US" dirty="0"/>
              <a:t> = $</a:t>
            </a:r>
            <a:r>
              <a:rPr lang="en-US" dirty="0" err="1"/>
              <a:t>bdd</a:t>
            </a:r>
            <a:r>
              <a:rPr lang="en-US" dirty="0"/>
              <a:t>-&gt;query('SELECT nom FROM </a:t>
            </a:r>
            <a:r>
              <a:rPr lang="en-US" dirty="0" err="1"/>
              <a:t>Etudiant</a:t>
            </a:r>
            <a:r>
              <a:rPr lang="en-US" dirty="0"/>
              <a:t> WHERE </a:t>
            </a:r>
            <a:r>
              <a:rPr lang="en-US" dirty="0" err="1"/>
              <a:t>prenom</a:t>
            </a:r>
            <a:r>
              <a:rPr lang="en-US" dirty="0"/>
              <a:t>=\'' .$</a:t>
            </a:r>
            <a:r>
              <a:rPr lang="en-US" dirty="0" err="1"/>
              <a:t>prenom</a:t>
            </a:r>
            <a:r>
              <a:rPr lang="en-US" dirty="0"/>
              <a:t>. '\'');</a:t>
            </a:r>
          </a:p>
          <a:p>
            <a:pPr>
              <a:buNone/>
            </a:pPr>
            <a:r>
              <a:rPr lang="en-US" dirty="0"/>
              <a:t>?&gt;</a:t>
            </a:r>
          </a:p>
          <a:p>
            <a:endParaRPr lang="en-US" dirty="0"/>
          </a:p>
          <a:p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 = $</a:t>
            </a:r>
            <a:r>
              <a:rPr lang="fr-FR" dirty="0" err="1"/>
              <a:t>bdd</a:t>
            </a:r>
            <a:r>
              <a:rPr lang="fr-FR" dirty="0"/>
              <a:t>-&gt;</a:t>
            </a:r>
            <a:r>
              <a:rPr lang="fr-FR" dirty="0" err="1"/>
              <a:t>prepare</a:t>
            </a:r>
            <a:r>
              <a:rPr lang="fr-FR" dirty="0"/>
              <a:t>('SELECT nom FROM Etudiant WHERE </a:t>
            </a:r>
            <a:r>
              <a:rPr lang="fr-FR" dirty="0" err="1"/>
              <a:t>prenom</a:t>
            </a:r>
            <a:r>
              <a:rPr lang="fr-FR" dirty="0"/>
              <a:t>= ? AND </a:t>
            </a:r>
            <a:r>
              <a:rPr lang="fr-FR" dirty="0" err="1"/>
              <a:t>age</a:t>
            </a:r>
            <a:r>
              <a:rPr lang="fr-FR" dirty="0"/>
              <a:t>&lt;= ?');</a:t>
            </a:r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-&gt;</a:t>
            </a:r>
            <a:r>
              <a:rPr lang="fr-FR" dirty="0" err="1"/>
              <a:t>execute</a:t>
            </a:r>
            <a:r>
              <a:rPr lang="fr-FR" dirty="0"/>
              <a:t>(</a:t>
            </a:r>
            <a:r>
              <a:rPr lang="fr-FR" dirty="0" err="1"/>
              <a:t>array</a:t>
            </a:r>
            <a:r>
              <a:rPr lang="fr-FR" dirty="0"/>
              <a:t>($_GET['</a:t>
            </a:r>
            <a:r>
              <a:rPr lang="fr-FR" dirty="0" err="1"/>
              <a:t>prenom</a:t>
            </a:r>
            <a:r>
              <a:rPr lang="fr-FR" dirty="0"/>
              <a:t>'], $_GET['</a:t>
            </a:r>
            <a:r>
              <a:rPr lang="fr-FR" dirty="0" err="1"/>
              <a:t>age</a:t>
            </a:r>
            <a:r>
              <a:rPr lang="fr-FR" dirty="0"/>
              <a:t>']));</a:t>
            </a:r>
          </a:p>
          <a:p>
            <a:pPr>
              <a:buNone/>
            </a:pPr>
            <a:r>
              <a:rPr lang="fr-FR" dirty="0"/>
              <a:t>?&gt;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Construire des requêtes en fonction de variables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 = $</a:t>
            </a:r>
            <a:r>
              <a:rPr lang="fr-FR" dirty="0" err="1"/>
              <a:t>bdd</a:t>
            </a:r>
            <a:r>
              <a:rPr lang="fr-FR" dirty="0"/>
              <a:t>-&gt;</a:t>
            </a:r>
            <a:r>
              <a:rPr lang="fr-FR" dirty="0" err="1"/>
              <a:t>prepare</a:t>
            </a:r>
            <a:r>
              <a:rPr lang="fr-FR" dirty="0"/>
              <a:t>('SELECT nom, prix FROM Etudiant WHERE </a:t>
            </a:r>
            <a:r>
              <a:rPr lang="fr-FR" dirty="0" err="1"/>
              <a:t>prenom</a:t>
            </a:r>
            <a:r>
              <a:rPr lang="fr-FR" dirty="0"/>
              <a:t>= :</a:t>
            </a:r>
            <a:r>
              <a:rPr lang="fr-FR" dirty="0" err="1"/>
              <a:t>prenom</a:t>
            </a:r>
            <a:r>
              <a:rPr lang="fr-FR" dirty="0"/>
              <a:t> AND </a:t>
            </a:r>
            <a:r>
              <a:rPr lang="fr-FR" dirty="0" err="1"/>
              <a:t>age</a:t>
            </a:r>
            <a:r>
              <a:rPr lang="fr-FR" dirty="0"/>
              <a:t> &lt;= :</a:t>
            </a:r>
            <a:r>
              <a:rPr lang="fr-FR" dirty="0" err="1"/>
              <a:t>age</a:t>
            </a:r>
            <a:r>
              <a:rPr lang="fr-FR" dirty="0"/>
              <a:t>');</a:t>
            </a:r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-&gt;</a:t>
            </a:r>
            <a:r>
              <a:rPr lang="fr-FR" dirty="0" err="1"/>
              <a:t>execute</a:t>
            </a:r>
            <a:r>
              <a:rPr lang="fr-FR" dirty="0"/>
              <a:t>(</a:t>
            </a:r>
            <a:r>
              <a:rPr lang="fr-FR" dirty="0" err="1"/>
              <a:t>array</a:t>
            </a:r>
            <a:r>
              <a:rPr lang="fr-FR" dirty="0"/>
              <a:t>('</a:t>
            </a:r>
            <a:r>
              <a:rPr lang="fr-FR" dirty="0" err="1"/>
              <a:t>prenom</a:t>
            </a:r>
            <a:r>
              <a:rPr lang="fr-FR" dirty="0"/>
              <a:t>' =&gt; $_GET[‘</a:t>
            </a:r>
            <a:r>
              <a:rPr lang="fr-FR" dirty="0" err="1"/>
              <a:t>prenom</a:t>
            </a:r>
            <a:r>
              <a:rPr lang="fr-FR" dirty="0"/>
              <a:t>'], ‘</a:t>
            </a:r>
            <a:r>
              <a:rPr lang="fr-FR" dirty="0" err="1"/>
              <a:t>age</a:t>
            </a:r>
            <a:r>
              <a:rPr lang="fr-FR" dirty="0"/>
              <a:t>' =&gt; $_GET[‘</a:t>
            </a:r>
            <a:r>
              <a:rPr lang="fr-FR" dirty="0" err="1"/>
              <a:t>age</a:t>
            </a:r>
            <a:r>
              <a:rPr lang="fr-FR" dirty="0"/>
              <a:t>']));</a:t>
            </a:r>
          </a:p>
          <a:p>
            <a:pPr>
              <a:buNone/>
            </a:pPr>
            <a:r>
              <a:rPr lang="fr-FR" dirty="0"/>
              <a:t>?&gt;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Ajouter des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 = $</a:t>
            </a:r>
            <a:r>
              <a:rPr lang="fr-FR" dirty="0" err="1"/>
              <a:t>bdd</a:t>
            </a:r>
            <a:r>
              <a:rPr lang="fr-FR" dirty="0"/>
              <a:t>-&gt;</a:t>
            </a:r>
            <a:r>
              <a:rPr lang="fr-FR" dirty="0" err="1"/>
              <a:t>prepare</a:t>
            </a:r>
            <a:r>
              <a:rPr lang="fr-FR" dirty="0"/>
              <a:t>('INSERT INTO Etudiant(nom, </a:t>
            </a:r>
            <a:r>
              <a:rPr lang="fr-FR" dirty="0" err="1"/>
              <a:t>prenom</a:t>
            </a:r>
            <a:r>
              <a:rPr lang="fr-FR" dirty="0"/>
              <a:t>, </a:t>
            </a:r>
            <a:r>
              <a:rPr lang="fr-FR" dirty="0" err="1"/>
              <a:t>age</a:t>
            </a:r>
            <a:r>
              <a:rPr lang="fr-FR" dirty="0"/>
              <a:t>) </a:t>
            </a:r>
          </a:p>
          <a:p>
            <a:pPr>
              <a:buNone/>
            </a:pPr>
            <a:r>
              <a:rPr lang="fr-FR" dirty="0"/>
              <a:t>VALUES(:nom, :</a:t>
            </a:r>
            <a:r>
              <a:rPr lang="fr-FR" dirty="0" err="1"/>
              <a:t>prenom</a:t>
            </a:r>
            <a:r>
              <a:rPr lang="fr-FR" dirty="0"/>
              <a:t>, :</a:t>
            </a:r>
            <a:r>
              <a:rPr lang="fr-FR" dirty="0" err="1"/>
              <a:t>age</a:t>
            </a:r>
            <a:r>
              <a:rPr lang="fr-FR" dirty="0"/>
              <a:t>)');</a:t>
            </a:r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-&gt;</a:t>
            </a:r>
            <a:r>
              <a:rPr lang="fr-FR" dirty="0" err="1"/>
              <a:t>execute</a:t>
            </a:r>
            <a:r>
              <a:rPr lang="fr-FR" dirty="0"/>
              <a:t>(</a:t>
            </a:r>
            <a:r>
              <a:rPr lang="fr-FR" dirty="0" err="1"/>
              <a:t>array</a:t>
            </a:r>
            <a:r>
              <a:rPr lang="fr-FR" dirty="0"/>
              <a:t>(</a:t>
            </a:r>
          </a:p>
          <a:p>
            <a:pPr>
              <a:buNone/>
            </a:pPr>
            <a:r>
              <a:rPr lang="fr-FR" dirty="0"/>
              <a:t>	'nom' =&gt; $nom,</a:t>
            </a:r>
          </a:p>
          <a:p>
            <a:pPr>
              <a:buNone/>
            </a:pPr>
            <a:r>
              <a:rPr lang="fr-FR" dirty="0"/>
              <a:t>	'</a:t>
            </a:r>
            <a:r>
              <a:rPr lang="fr-FR" dirty="0" err="1"/>
              <a:t>prenom</a:t>
            </a:r>
            <a:r>
              <a:rPr lang="fr-FR" dirty="0"/>
              <a:t>' =&gt; $</a:t>
            </a:r>
            <a:r>
              <a:rPr lang="fr-FR" dirty="0" err="1"/>
              <a:t>prenom</a:t>
            </a:r>
            <a:r>
              <a:rPr lang="fr-FR" dirty="0"/>
              <a:t>,</a:t>
            </a:r>
          </a:p>
          <a:p>
            <a:pPr>
              <a:buNone/>
            </a:pPr>
            <a:r>
              <a:rPr lang="fr-FR" dirty="0"/>
              <a:t>	‘</a:t>
            </a:r>
            <a:r>
              <a:rPr lang="fr-FR" dirty="0" err="1"/>
              <a:t>age</a:t>
            </a:r>
            <a:r>
              <a:rPr lang="fr-FR" dirty="0"/>
              <a:t>' =&gt; $</a:t>
            </a:r>
            <a:r>
              <a:rPr lang="fr-FR" dirty="0" err="1"/>
              <a:t>age</a:t>
            </a:r>
            <a:endParaRPr lang="fr-FR" dirty="0"/>
          </a:p>
          <a:p>
            <a:pPr>
              <a:buNone/>
            </a:pPr>
            <a:r>
              <a:rPr lang="fr-FR" dirty="0"/>
              <a:t> 	));</a:t>
            </a:r>
          </a:p>
          <a:p>
            <a:pPr>
              <a:buNone/>
            </a:pPr>
            <a:r>
              <a:rPr lang="fr-FR" dirty="0" err="1"/>
              <a:t>echo</a:t>
            </a:r>
            <a:r>
              <a:rPr lang="fr-FR" dirty="0"/>
              <a:t> 'L’étudiant a bien été ajouté !';</a:t>
            </a:r>
          </a:p>
          <a:p>
            <a:pPr>
              <a:buNone/>
            </a:pPr>
            <a:r>
              <a:rPr lang="fr-FR" dirty="0"/>
              <a:t>?&gt;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Autre requêtes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Mise à jours</a:t>
            </a:r>
          </a:p>
          <a:p>
            <a:pPr lvl="1"/>
            <a:r>
              <a:rPr lang="fr-FR" dirty="0"/>
              <a:t>UPDATE Etudiant SET </a:t>
            </a:r>
            <a:r>
              <a:rPr lang="fr-FR" dirty="0" err="1"/>
              <a:t>age</a:t>
            </a:r>
            <a:r>
              <a:rPr lang="fr-FR" dirty="0"/>
              <a:t> = 30 WHERE </a:t>
            </a:r>
            <a:r>
              <a:rPr lang="fr-FR" dirty="0" err="1"/>
              <a:t>prenom</a:t>
            </a:r>
            <a:r>
              <a:rPr lang="fr-FR" dirty="0"/>
              <a:t> = 'Mohammed‘</a:t>
            </a:r>
          </a:p>
          <a:p>
            <a:endParaRPr lang="fr-FR" dirty="0"/>
          </a:p>
          <a:p>
            <a:r>
              <a:rPr lang="fr-FR" dirty="0"/>
              <a:t>Suppression</a:t>
            </a:r>
          </a:p>
          <a:p>
            <a:pPr lvl="1"/>
            <a:r>
              <a:rPr lang="en-US" dirty="0"/>
              <a:t>DELETE FROM </a:t>
            </a:r>
            <a:r>
              <a:rPr lang="en-US" dirty="0" err="1"/>
              <a:t>Etudiant</a:t>
            </a:r>
            <a:r>
              <a:rPr lang="en-US" dirty="0"/>
              <a:t> WHERE </a:t>
            </a:r>
            <a:r>
              <a:rPr lang="en-US" dirty="0" err="1"/>
              <a:t>prenom</a:t>
            </a:r>
            <a:r>
              <a:rPr lang="en-US" dirty="0"/>
              <a:t>=‘Mohammed'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74BF-089D-472C-BB8A-1709D2140935}" type="slidenum">
              <a:rPr lang="fr-FR"/>
              <a:pPr/>
              <a:t>4</a:t>
            </a:fld>
            <a:endParaRPr lang="fr-FR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Caractéristiques (suite)</a:t>
            </a:r>
            <a:endParaRPr lang="fr-F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La syntaxe du langage emprunte aux langages : C, Java et Perl.</a:t>
            </a:r>
          </a:p>
          <a:p>
            <a:r>
              <a:rPr lang="fr-CA" dirty="0"/>
              <a:t>PHP est un acronyme :</a:t>
            </a:r>
          </a:p>
          <a:p>
            <a:pPr lvl="1">
              <a:buFontTx/>
              <a:buNone/>
            </a:pPr>
            <a:r>
              <a:rPr lang="fr-FR" i="1" dirty="0">
                <a:latin typeface="Verdana" pitchFamily="34" charset="0"/>
              </a:rPr>
              <a:t>PHP: </a:t>
            </a:r>
            <a:r>
              <a:rPr lang="fr-FR" i="1" dirty="0" err="1">
                <a:latin typeface="Verdana" pitchFamily="34" charset="0"/>
              </a:rPr>
              <a:t>Hypertext</a:t>
            </a:r>
            <a:r>
              <a:rPr lang="fr-FR" i="1" dirty="0">
                <a:latin typeface="Verdana" pitchFamily="34" charset="0"/>
              </a:rPr>
              <a:t> </a:t>
            </a:r>
            <a:r>
              <a:rPr lang="fr-FR" i="1" dirty="0" err="1">
                <a:latin typeface="Verdana" pitchFamily="34" charset="0"/>
              </a:rPr>
              <a:t>Preprocessor</a:t>
            </a:r>
            <a:endParaRPr lang="fr-FR" i="1" dirty="0">
              <a:latin typeface="Verdana" pitchFamily="34" charset="0"/>
            </a:endParaRPr>
          </a:p>
          <a:p>
            <a:pPr lvl="1">
              <a:buFontTx/>
              <a:buNone/>
            </a:pPr>
            <a:r>
              <a:rPr lang="fr-FR" i="1" dirty="0">
                <a:latin typeface="Verdana" pitchFamily="34" charset="0"/>
              </a:rPr>
              <a:t>PHP : </a:t>
            </a:r>
            <a:r>
              <a:rPr lang="fr-FR" i="1" dirty="0" err="1">
                <a:latin typeface="Verdana" pitchFamily="34" charset="0"/>
              </a:rPr>
              <a:t>Personnal</a:t>
            </a:r>
            <a:r>
              <a:rPr lang="fr-FR" i="1" dirty="0">
                <a:latin typeface="Verdana" pitchFamily="34" charset="0"/>
              </a:rPr>
              <a:t> Home Page</a:t>
            </a:r>
            <a:endParaRPr lang="fr-CA" i="1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fr-FR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4304-5F13-4FE4-9593-77ACD3827000}" type="slidenum">
              <a:rPr lang="fr-FR"/>
              <a:pPr/>
              <a:t>5</a:t>
            </a:fld>
            <a:endParaRPr lang="fr-FR"/>
          </a:p>
        </p:txBody>
      </p:sp>
      <p:sp>
        <p:nvSpPr>
          <p:cNvPr id="155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Autres technologies</a:t>
            </a:r>
            <a:endParaRPr lang="fr-FR" dirty="0"/>
          </a:p>
        </p:txBody>
      </p:sp>
      <p:sp>
        <p:nvSpPr>
          <p:cNvPr id="1556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Pour produire des pages dynamiques.</a:t>
            </a:r>
          </a:p>
          <a:p>
            <a:pPr lvl="1"/>
            <a:r>
              <a:rPr lang="fr-CA" dirty="0"/>
              <a:t>Cold Fusion</a:t>
            </a:r>
          </a:p>
          <a:p>
            <a:pPr lvl="1"/>
            <a:r>
              <a:rPr lang="fr-CA" dirty="0"/>
              <a:t>Java Server Page</a:t>
            </a:r>
          </a:p>
          <a:p>
            <a:pPr lvl="1"/>
            <a:r>
              <a:rPr lang="fr-CA" dirty="0"/>
              <a:t>Microsoft ASP</a:t>
            </a:r>
          </a:p>
          <a:p>
            <a:pPr lvl="1"/>
            <a:r>
              <a:rPr lang="fr-CA" dirty="0"/>
              <a:t>CGI</a:t>
            </a:r>
          </a:p>
          <a:p>
            <a:pPr lvl="1"/>
            <a:r>
              <a:rPr lang="fr-CA" dirty="0"/>
              <a:t>Python</a:t>
            </a:r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F20-2FC3-4169-90CD-9AF32885B877}" type="slidenum">
              <a:rPr lang="fr-FR"/>
              <a:pPr/>
              <a:t>6</a:t>
            </a:fld>
            <a:endParaRPr lang="fr-F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Fonctionnalités de PHP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CA" sz="2400" dirty="0"/>
              <a:t>Traitement de caractères et de fichiers.</a:t>
            </a:r>
          </a:p>
          <a:p>
            <a:pPr>
              <a:lnSpc>
                <a:spcPct val="150000"/>
              </a:lnSpc>
            </a:pPr>
            <a:r>
              <a:rPr lang="fr-CA" sz="2400" dirty="0"/>
              <a:t>Support de XML.</a:t>
            </a:r>
          </a:p>
          <a:p>
            <a:pPr>
              <a:lnSpc>
                <a:spcPct val="150000"/>
              </a:lnSpc>
            </a:pPr>
            <a:r>
              <a:rPr lang="fr-CA" sz="2400" dirty="0"/>
              <a:t>Accès aux bases de données : </a:t>
            </a:r>
            <a:r>
              <a:rPr lang="fr-FR" sz="2400" dirty="0">
                <a:cs typeface="Arial" pitchFamily="34" charset="0"/>
              </a:rPr>
              <a:t>Oracle, Sybase, MySQL, ODBC</a:t>
            </a:r>
            <a:r>
              <a:rPr lang="en-US" sz="2400" dirty="0">
                <a:cs typeface="Arial" pitchFamily="34" charset="0"/>
              </a:rPr>
              <a:t>, etc.</a:t>
            </a:r>
            <a:r>
              <a:rPr lang="fr-FR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endParaRPr lang="en-US" sz="2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cs typeface="Arial" pitchFamily="34" charset="0"/>
              </a:rPr>
              <a:t>Fonctions</a:t>
            </a:r>
            <a:r>
              <a:rPr lang="en-US" sz="2400" dirty="0">
                <a:cs typeface="Arial" pitchFamily="34" charset="0"/>
              </a:rPr>
              <a:t> de </a:t>
            </a:r>
            <a:r>
              <a:rPr lang="fr-FR" sz="2400" dirty="0">
                <a:cs typeface="Arial" pitchFamily="34" charset="0"/>
              </a:rPr>
              <a:t>générations</a:t>
            </a:r>
            <a:r>
              <a:rPr lang="fr-CA" sz="2400" dirty="0">
                <a:cs typeface="Arial" pitchFamily="34" charset="0"/>
              </a:rPr>
              <a:t> de graphique en ligne, de document PDF, etc.</a:t>
            </a:r>
            <a:endParaRPr lang="en-US" sz="2400" dirty="0"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CA" sz="2400" dirty="0">
                <a:cs typeface="Arial" pitchFamily="34" charset="0"/>
              </a:rPr>
              <a:t>Web services</a:t>
            </a:r>
          </a:p>
          <a:p>
            <a:pPr>
              <a:lnSpc>
                <a:spcPct val="150000"/>
              </a:lnSpc>
            </a:pPr>
            <a:r>
              <a:rPr lang="fr-CA" sz="2400" dirty="0">
                <a:cs typeface="Arial" pitchFamily="34" charset="0"/>
              </a:rPr>
              <a:t>…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CA" sz="24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F87-AC9C-4687-B8E7-F25E8A231AD8}" type="slidenum">
              <a:rPr lang="fr-FR"/>
              <a:pPr/>
              <a:t>7</a:t>
            </a:fld>
            <a:endParaRPr lang="fr-FR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Architecture (avec Apache)</a:t>
            </a:r>
            <a:endParaRPr lang="fr-FR"/>
          </a:p>
        </p:txBody>
      </p:sp>
      <p:graphicFrame>
        <p:nvGraphicFramePr>
          <p:cNvPr id="111621" name="Object 5"/>
          <p:cNvGraphicFramePr>
            <a:graphicFrameLocks noChangeAspect="1"/>
          </p:cNvGraphicFramePr>
          <p:nvPr/>
        </p:nvGraphicFramePr>
        <p:xfrm>
          <a:off x="1143000" y="2438400"/>
          <a:ext cx="6477000" cy="3903663"/>
        </p:xfrm>
        <a:graphic>
          <a:graphicData uri="http://schemas.openxmlformats.org/presentationml/2006/ole">
            <p:oleObj spid="_x0000_s1029" name="VISIO" r:id="rId3" imgW="5129784" imgH="3096768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6144-CDE8-4EC3-90AF-B902593CCF21}" type="slidenum">
              <a:rPr lang="fr-FR"/>
              <a:pPr/>
              <a:t>8</a:t>
            </a:fld>
            <a:endParaRPr lang="fr-FR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Installation de PHP</a:t>
            </a:r>
            <a:endParaRPr lang="fr-F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CA" dirty="0" err="1"/>
              <a:t>EasyPhp</a:t>
            </a:r>
            <a:endParaRPr lang="fr-CA" dirty="0"/>
          </a:p>
          <a:p>
            <a:pPr>
              <a:lnSpc>
                <a:spcPct val="150000"/>
              </a:lnSpc>
            </a:pPr>
            <a:r>
              <a:rPr lang="fr-CA" dirty="0"/>
              <a:t>WAMP</a:t>
            </a:r>
          </a:p>
          <a:p>
            <a:pPr>
              <a:lnSpc>
                <a:spcPct val="150000"/>
              </a:lnSpc>
            </a:pPr>
            <a:r>
              <a:rPr lang="fr-CA" dirty="0" err="1"/>
              <a:t>httpd.conf</a:t>
            </a:r>
            <a:endParaRPr lang="fr-CA" dirty="0"/>
          </a:p>
          <a:p>
            <a:pPr>
              <a:lnSpc>
                <a:spcPct val="150000"/>
              </a:lnSpc>
            </a:pPr>
            <a:r>
              <a:rPr lang="fr-CA" dirty="0"/>
              <a:t>php.ini</a:t>
            </a:r>
          </a:p>
          <a:p>
            <a:pPr>
              <a:lnSpc>
                <a:spcPct val="150000"/>
              </a:lnSpc>
            </a:pPr>
            <a:r>
              <a:rPr lang="fr-CA" dirty="0"/>
              <a:t>Log (erreur, accès)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3E64-D0D8-4F8A-9097-9F5702D5E3AF}" type="slidenum">
              <a:rPr lang="fr-FR"/>
              <a:pPr/>
              <a:t>9</a:t>
            </a:fld>
            <a:endParaRPr lang="fr-FR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codification PHP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Insertion dans le code HTML d’une page web.</a:t>
            </a:r>
          </a:p>
          <a:p>
            <a:r>
              <a:rPr lang="fr-CA" dirty="0"/>
              <a:t>Balises :</a:t>
            </a:r>
          </a:p>
          <a:p>
            <a:pPr lvl="1">
              <a:buFontTx/>
              <a:buNone/>
            </a:pPr>
            <a:r>
              <a:rPr lang="fr-CA" dirty="0">
                <a:latin typeface="Arial Unicode MS" pitchFamily="34" charset="-128"/>
              </a:rPr>
              <a:t>&lt;? </a:t>
            </a:r>
            <a:r>
              <a:rPr lang="fr-CA" i="1" dirty="0">
                <a:latin typeface="Arial Unicode MS" pitchFamily="34" charset="-128"/>
              </a:rPr>
              <a:t>code</a:t>
            </a:r>
            <a:r>
              <a:rPr lang="fr-CA" dirty="0">
                <a:latin typeface="Arial Unicode MS" pitchFamily="34" charset="-128"/>
              </a:rPr>
              <a:t> ?&gt; </a:t>
            </a:r>
          </a:p>
          <a:p>
            <a:pPr lvl="1">
              <a:buFontTx/>
              <a:buNone/>
            </a:pPr>
            <a:r>
              <a:rPr lang="fr-CA" b="1" dirty="0">
                <a:latin typeface="Arial Unicode MS" pitchFamily="34" charset="-128"/>
              </a:rPr>
              <a:t>&lt;?</a:t>
            </a:r>
            <a:r>
              <a:rPr lang="fr-CA" b="1" dirty="0" err="1">
                <a:latin typeface="Arial Unicode MS" pitchFamily="34" charset="-128"/>
              </a:rPr>
              <a:t>php</a:t>
            </a:r>
            <a:r>
              <a:rPr lang="fr-CA" b="1" dirty="0">
                <a:latin typeface="Arial Unicode MS" pitchFamily="34" charset="-128"/>
              </a:rPr>
              <a:t> </a:t>
            </a:r>
            <a:r>
              <a:rPr lang="fr-CA" b="1" i="1" dirty="0">
                <a:latin typeface="Arial Unicode MS" pitchFamily="34" charset="-128"/>
              </a:rPr>
              <a:t>code</a:t>
            </a:r>
            <a:r>
              <a:rPr lang="fr-CA" b="1" dirty="0">
                <a:latin typeface="Arial Unicode MS" pitchFamily="34" charset="-128"/>
              </a:rPr>
              <a:t> ?&gt;</a:t>
            </a:r>
            <a:r>
              <a:rPr lang="fr-CA" dirty="0">
                <a:latin typeface="Arial Unicode MS" pitchFamily="34" charset="-128"/>
              </a:rPr>
              <a:t> </a:t>
            </a:r>
          </a:p>
          <a:p>
            <a:pPr lvl="1">
              <a:buFontTx/>
              <a:buNone/>
            </a:pPr>
            <a:r>
              <a:rPr lang="fr-CA" dirty="0">
                <a:latin typeface="Arial Unicode MS" pitchFamily="34" charset="-128"/>
              </a:rPr>
              <a:t>&lt;% </a:t>
            </a:r>
            <a:r>
              <a:rPr lang="fr-CA" i="1" dirty="0">
                <a:latin typeface="Arial Unicode MS" pitchFamily="34" charset="-128"/>
              </a:rPr>
              <a:t>code</a:t>
            </a:r>
            <a:r>
              <a:rPr lang="fr-CA" dirty="0">
                <a:latin typeface="Arial Unicode MS" pitchFamily="34" charset="-128"/>
              </a:rPr>
              <a:t> %&gt; </a:t>
            </a:r>
          </a:p>
          <a:p>
            <a:pPr lvl="1">
              <a:buFontTx/>
              <a:buNone/>
            </a:pPr>
            <a:r>
              <a:rPr lang="fr-CA" dirty="0">
                <a:latin typeface="Arial Unicode MS" pitchFamily="34" charset="-128"/>
              </a:rPr>
              <a:t>&lt;script </a:t>
            </a:r>
            <a:r>
              <a:rPr lang="fr-CA" dirty="0" err="1">
                <a:latin typeface="Arial Unicode MS" pitchFamily="34" charset="-128"/>
              </a:rPr>
              <a:t>language</a:t>
            </a:r>
            <a:r>
              <a:rPr lang="fr-CA" dirty="0">
                <a:latin typeface="Arial Unicode MS" pitchFamily="34" charset="-128"/>
              </a:rPr>
              <a:t>="</a:t>
            </a:r>
            <a:r>
              <a:rPr lang="fr-CA" dirty="0" err="1">
                <a:latin typeface="Arial Unicode MS" pitchFamily="34" charset="-128"/>
              </a:rPr>
              <a:t>php</a:t>
            </a:r>
            <a:r>
              <a:rPr lang="fr-CA" dirty="0">
                <a:latin typeface="Arial Unicode MS" pitchFamily="34" charset="-128"/>
              </a:rPr>
              <a:t>"&gt; </a:t>
            </a:r>
            <a:r>
              <a:rPr lang="fr-CA" i="1" dirty="0">
                <a:latin typeface="Arial Unicode MS" pitchFamily="34" charset="-128"/>
              </a:rPr>
              <a:t>code</a:t>
            </a:r>
            <a:r>
              <a:rPr lang="fr-CA" dirty="0">
                <a:latin typeface="Arial Unicode MS" pitchFamily="34" charset="-128"/>
              </a:rPr>
              <a:t> &lt;/script&gt;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9890</TotalTime>
  <Words>1345</Words>
  <Application>Microsoft Office PowerPoint</Application>
  <PresentationFormat>Affichage à l'écran (4:3)</PresentationFormat>
  <Paragraphs>382</Paragraphs>
  <Slides>37</Slides>
  <Notes>12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9" baseType="lpstr">
      <vt:lpstr>Débit</vt:lpstr>
      <vt:lpstr>VISIO</vt:lpstr>
      <vt:lpstr>M 521 Web</vt:lpstr>
      <vt:lpstr>PHP-MySQL</vt:lpstr>
      <vt:lpstr>Caractéristiques</vt:lpstr>
      <vt:lpstr>Caractéristiques (suite)</vt:lpstr>
      <vt:lpstr>Autres technologies</vt:lpstr>
      <vt:lpstr>Fonctionnalités de PHP</vt:lpstr>
      <vt:lpstr>Architecture (avec Apache)</vt:lpstr>
      <vt:lpstr>Installation de PHP</vt:lpstr>
      <vt:lpstr>La codification PHP</vt:lpstr>
      <vt:lpstr>Page PHP</vt:lpstr>
      <vt:lpstr>Syntaxe</vt:lpstr>
      <vt:lpstr>Variables</vt:lpstr>
      <vt:lpstr>Variables</vt:lpstr>
      <vt:lpstr>Les variables</vt:lpstr>
      <vt:lpstr>Chaînes de caractères</vt:lpstr>
      <vt:lpstr>Opérateurs</vt:lpstr>
      <vt:lpstr>Expressions</vt:lpstr>
      <vt:lpstr>Instructions</vt:lpstr>
      <vt:lpstr>Les instructions de base</vt:lpstr>
      <vt:lpstr>Les instructions de base</vt:lpstr>
      <vt:lpstr>Les instructions de base</vt:lpstr>
      <vt:lpstr>Les tableaux</vt:lpstr>
      <vt:lpstr>Les tableaux</vt:lpstr>
      <vt:lpstr>Fonctions</vt:lpstr>
      <vt:lpstr>Formulaires (GET et POST)</vt:lpstr>
      <vt:lpstr>$_FILES</vt:lpstr>
      <vt:lpstr>Autres fonctions</vt:lpstr>
      <vt:lpstr>Architecture Apache-PHP-MySQL</vt:lpstr>
      <vt:lpstr>Manipulation d’une BD MySQL</vt:lpstr>
      <vt:lpstr>Connexion à une BD MySQL</vt:lpstr>
      <vt:lpstr>Accès à mysql en PHP</vt:lpstr>
      <vt:lpstr>Exemple</vt:lpstr>
      <vt:lpstr>Exemple (suite)</vt:lpstr>
      <vt:lpstr>Construire des requêtes en fonction de variables (marqueurs nominatifs)</vt:lpstr>
      <vt:lpstr>Construire des requêtes en fonction de variables</vt:lpstr>
      <vt:lpstr>Ajouter des données</vt:lpstr>
      <vt:lpstr>Autre requêtes 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M241 Ingénierie Système</dc:title>
  <dc:creator>Mohammed TADLAOUI</dc:creator>
  <cp:lastModifiedBy>Pctec</cp:lastModifiedBy>
  <cp:revision>1128</cp:revision>
  <dcterms:created xsi:type="dcterms:W3CDTF">2012-10-15T19:57:19Z</dcterms:created>
  <dcterms:modified xsi:type="dcterms:W3CDTF">2020-04-24T23:15:35Z</dcterms:modified>
</cp:coreProperties>
</file>