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78" r:id="rId2"/>
    <p:sldId id="360" r:id="rId3"/>
    <p:sldId id="318" r:id="rId4"/>
    <p:sldId id="482" r:id="rId5"/>
    <p:sldId id="350" r:id="rId6"/>
    <p:sldId id="323" r:id="rId7"/>
    <p:sldId id="483" r:id="rId8"/>
    <p:sldId id="374" r:id="rId9"/>
    <p:sldId id="449" r:id="rId10"/>
    <p:sldId id="359" r:id="rId11"/>
    <p:sldId id="376" r:id="rId12"/>
    <p:sldId id="373" r:id="rId13"/>
    <p:sldId id="372" r:id="rId14"/>
    <p:sldId id="382" r:id="rId15"/>
    <p:sldId id="456" r:id="rId16"/>
    <p:sldId id="455" r:id="rId17"/>
    <p:sldId id="453" r:id="rId18"/>
    <p:sldId id="454" r:id="rId19"/>
    <p:sldId id="458" r:id="rId20"/>
    <p:sldId id="480" r:id="rId21"/>
    <p:sldId id="479" r:id="rId22"/>
    <p:sldId id="351" r:id="rId23"/>
    <p:sldId id="460" r:id="rId24"/>
    <p:sldId id="462" r:id="rId25"/>
    <p:sldId id="457" r:id="rId26"/>
    <p:sldId id="281" r:id="rId27"/>
    <p:sldId id="282" r:id="rId28"/>
    <p:sldId id="283" r:id="rId29"/>
    <p:sldId id="284" r:id="rId30"/>
    <p:sldId id="285" r:id="rId31"/>
    <p:sldId id="287" r:id="rId32"/>
    <p:sldId id="288" r:id="rId33"/>
    <p:sldId id="289" r:id="rId34"/>
    <p:sldId id="468" r:id="rId35"/>
    <p:sldId id="371" r:id="rId36"/>
    <p:sldId id="469" r:id="rId37"/>
    <p:sldId id="370" r:id="rId38"/>
    <p:sldId id="445" r:id="rId39"/>
    <p:sldId id="379" r:id="rId40"/>
    <p:sldId id="381" r:id="rId41"/>
    <p:sldId id="448" r:id="rId42"/>
    <p:sldId id="380" r:id="rId43"/>
    <p:sldId id="450" r:id="rId44"/>
    <p:sldId id="473" r:id="rId45"/>
    <p:sldId id="375" r:id="rId46"/>
    <p:sldId id="446" r:id="rId47"/>
    <p:sldId id="452" r:id="rId48"/>
    <p:sldId id="451" r:id="rId49"/>
    <p:sldId id="476" r:id="rId50"/>
    <p:sldId id="475" r:id="rId51"/>
    <p:sldId id="481" r:id="rId52"/>
    <p:sldId id="477" r:id="rId53"/>
    <p:sldId id="484" r:id="rId54"/>
    <p:sldId id="301" r:id="rId55"/>
    <p:sldId id="478" r:id="rId56"/>
    <p:sldId id="474" r:id="rId57"/>
    <p:sldId id="488" r:id="rId58"/>
    <p:sldId id="489" r:id="rId59"/>
    <p:sldId id="487" r:id="rId60"/>
    <p:sldId id="485" r:id="rId61"/>
    <p:sldId id="48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ire" initials="b" lastIdx="1" clrIdx="0">
    <p:extLst>
      <p:ext uri="{19B8F6BF-5375-455C-9EA6-DF929625EA0E}">
        <p15:presenceInfo xmlns:p15="http://schemas.microsoft.com/office/powerpoint/2012/main" userId="bach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19D"/>
    <a:srgbClr val="76E3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84148" autoAdjust="0"/>
  </p:normalViewPr>
  <p:slideViewPr>
    <p:cSldViewPr snapToGrid="0">
      <p:cViewPr varScale="1">
        <p:scale>
          <a:sx n="72" d="100"/>
          <a:sy n="72" d="100"/>
        </p:scale>
        <p:origin x="13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4C084-265D-42A9-8419-D2B12E559FA1}" type="datetimeFigureOut">
              <a:rPr lang="fr-FR" smtClean="0"/>
              <a:t>12/10/2024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4A4C3-AFDC-4734-895E-DBE2503CCA04}" type="slidenum">
              <a:rPr lang="fr-FR" smtClean="0"/>
              <a:t>‹N°›</a:t>
            </a:fld>
            <a:endParaRPr lang="fr-FR"/>
          </a:p>
        </p:txBody>
      </p:sp>
    </p:spTree>
    <p:extLst>
      <p:ext uri="{BB962C8B-B14F-4D97-AF65-F5344CB8AC3E}">
        <p14:creationId xmlns:p14="http://schemas.microsoft.com/office/powerpoint/2010/main" val="259709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baseline="0" dirty="0">
                <a:solidFill>
                  <a:srgbClr val="000000"/>
                </a:solidFill>
                <a:latin typeface="Times New Roman" panose="02020603050405020304" pitchFamily="18" charset="0"/>
              </a:rPr>
              <a:t>une structure primaire : </a:t>
            </a:r>
            <a:r>
              <a:rPr lang="fr-FR" sz="1200" b="0" i="0" u="none" strike="noStrike" baseline="0" dirty="0">
                <a:solidFill>
                  <a:srgbClr val="000000"/>
                </a:solidFill>
                <a:latin typeface="Times New Roman" panose="02020603050405020304" pitchFamily="18" charset="0"/>
              </a:rPr>
              <a:t>séquence en acides aminés reliés entre eux par des liaisons peptidiques. Cette structure correspond à un enchainement linéaire sans organisation particulière dans l’espace. </a:t>
            </a:r>
          </a:p>
          <a:p>
            <a:r>
              <a:rPr lang="fr-FR" sz="1200" b="0" i="0" u="none" strike="noStrike" baseline="0" dirty="0">
                <a:solidFill>
                  <a:srgbClr val="000000"/>
                </a:solidFill>
                <a:latin typeface="Times New Roman" panose="02020603050405020304" pitchFamily="18" charset="0"/>
              </a:rPr>
              <a:t>-</a:t>
            </a:r>
            <a:r>
              <a:rPr lang="fr-FR" sz="1200" b="1" i="0" u="none" strike="noStrike" baseline="0" dirty="0">
                <a:solidFill>
                  <a:srgbClr val="000000"/>
                </a:solidFill>
                <a:latin typeface="Times New Roman" panose="02020603050405020304" pitchFamily="18" charset="0"/>
              </a:rPr>
              <a:t>une structure secondaire : </a:t>
            </a:r>
            <a:r>
              <a:rPr lang="fr-FR" sz="1200" b="0" i="0" u="none" strike="noStrike" baseline="0" dirty="0">
                <a:solidFill>
                  <a:srgbClr val="000000"/>
                </a:solidFill>
                <a:latin typeface="Times New Roman" panose="02020603050405020304" pitchFamily="18" charset="0"/>
              </a:rPr>
              <a:t>La séquence en acides aminés subit des repliements pour former des motifs (hélices α et feuillet β) </a:t>
            </a:r>
          </a:p>
          <a:p>
            <a:r>
              <a:rPr lang="fr-FR" sz="1200" b="1" dirty="0">
                <a:solidFill>
                  <a:srgbClr val="000000"/>
                </a:solidFill>
                <a:latin typeface="Times New Roman" panose="02020603050405020304" pitchFamily="18" charset="0"/>
              </a:rPr>
              <a:t>une</a:t>
            </a:r>
            <a:r>
              <a:rPr lang="fr-FR" sz="1200" b="1" i="0" u="none" strike="noStrike" baseline="0" dirty="0">
                <a:solidFill>
                  <a:srgbClr val="000000"/>
                </a:solidFill>
                <a:latin typeface="Times New Roman" panose="02020603050405020304" pitchFamily="18" charset="0"/>
              </a:rPr>
              <a:t> structure tertiaire : </a:t>
            </a:r>
            <a:r>
              <a:rPr lang="fr-FR" sz="1200" b="0" i="0" u="none" strike="noStrike" baseline="0" dirty="0">
                <a:solidFill>
                  <a:srgbClr val="000000"/>
                </a:solidFill>
                <a:latin typeface="Times New Roman" panose="02020603050405020304" pitchFamily="18" charset="0"/>
              </a:rPr>
              <a:t>définitivement repliée correspond à l’état natif : la protéine a alors une forme compactée (on parle de protéine globulaire) stabilisée par de nombreuses liaisons (hydrogènes, ioniques, hydrophobes, pont disulfures). Cette forme permet l’activité enzymatique (tableau 1). </a:t>
            </a:r>
          </a:p>
          <a:p>
            <a:r>
              <a:rPr lang="fr-FR" sz="1200" b="0" i="0" u="none" strike="noStrike" baseline="0" dirty="0">
                <a:solidFill>
                  <a:srgbClr val="000000"/>
                </a:solidFill>
                <a:latin typeface="Times New Roman" panose="02020603050405020304" pitchFamily="18" charset="0"/>
              </a:rPr>
              <a:t>•Pour certaines enzymes, on distingue un niveau d’organisation supplémentaire ; </a:t>
            </a:r>
            <a:r>
              <a:rPr lang="fr-FR" sz="1200" b="1" i="0" u="none" strike="noStrike" baseline="0" dirty="0">
                <a:solidFill>
                  <a:srgbClr val="000000"/>
                </a:solidFill>
                <a:latin typeface="Times New Roman" panose="02020603050405020304" pitchFamily="18" charset="0"/>
              </a:rPr>
              <a:t>la structure quaternaire</a:t>
            </a:r>
            <a:r>
              <a:rPr lang="fr-FR" sz="1200" b="0" i="0" u="none" strike="noStrike" baseline="0" dirty="0">
                <a:solidFill>
                  <a:srgbClr val="000000"/>
                </a:solidFill>
                <a:latin typeface="Times New Roman" panose="02020603050405020304" pitchFamily="18" charset="0"/>
              </a:rPr>
              <a:t>, qui est l’association de plusieurs chaines protéiques. Cette structure est adoptée par les enzymes régulatrices.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10</a:t>
            </a:fld>
            <a:endParaRPr lang="fr-FR"/>
          </a:p>
        </p:txBody>
      </p:sp>
    </p:spTree>
    <p:extLst>
      <p:ext uri="{BB962C8B-B14F-4D97-AF65-F5344CB8AC3E}">
        <p14:creationId xmlns:p14="http://schemas.microsoft.com/office/powerpoint/2010/main" val="9717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25</a:t>
            </a:fld>
            <a:endParaRPr lang="fr-FR"/>
          </a:p>
        </p:txBody>
      </p:sp>
    </p:spTree>
    <p:extLst>
      <p:ext uri="{BB962C8B-B14F-4D97-AF65-F5344CB8AC3E}">
        <p14:creationId xmlns:p14="http://schemas.microsoft.com/office/powerpoint/2010/main" val="131577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26</a:t>
            </a:fld>
            <a:endParaRPr lang="fr-FR"/>
          </a:p>
        </p:txBody>
      </p:sp>
    </p:spTree>
    <p:extLst>
      <p:ext uri="{BB962C8B-B14F-4D97-AF65-F5344CB8AC3E}">
        <p14:creationId xmlns:p14="http://schemas.microsoft.com/office/powerpoint/2010/main" val="75580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27</a:t>
            </a:fld>
            <a:endParaRPr lang="fr-FR"/>
          </a:p>
        </p:txBody>
      </p:sp>
    </p:spTree>
    <p:extLst>
      <p:ext uri="{BB962C8B-B14F-4D97-AF65-F5344CB8AC3E}">
        <p14:creationId xmlns:p14="http://schemas.microsoft.com/office/powerpoint/2010/main" val="96555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'état de transition représente une configuration intermédiaire entre les réactifs et les produits dans une réaction chimique. Il est souvent noté avec un symbole comme ‡\</a:t>
            </a:r>
            <a:r>
              <a:rPr lang="fr-FR" dirty="0" err="1"/>
              <a:t>ddagger</a:t>
            </a:r>
            <a:r>
              <a:rPr lang="fr-FR" dirty="0"/>
              <a:t>‡ (le "</a:t>
            </a:r>
            <a:r>
              <a:rPr lang="fr-FR" dirty="0" err="1"/>
              <a:t>dagger</a:t>
            </a:r>
            <a:r>
              <a:rPr lang="fr-FR" dirty="0"/>
              <a:t>" ou "croix") </a:t>
            </a:r>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36</a:t>
            </a:fld>
            <a:endParaRPr lang="fr-FR"/>
          </a:p>
        </p:txBody>
      </p:sp>
    </p:spTree>
    <p:extLst>
      <p:ext uri="{BB962C8B-B14F-4D97-AF65-F5344CB8AC3E}">
        <p14:creationId xmlns:p14="http://schemas.microsoft.com/office/powerpoint/2010/main" val="31476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37</a:t>
            </a:fld>
            <a:endParaRPr lang="fr-FR"/>
          </a:p>
        </p:txBody>
      </p:sp>
    </p:spTree>
    <p:extLst>
      <p:ext uri="{BB962C8B-B14F-4D97-AF65-F5344CB8AC3E}">
        <p14:creationId xmlns:p14="http://schemas.microsoft.com/office/powerpoint/2010/main" val="146618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52</a:t>
            </a:fld>
            <a:endParaRPr lang="fr-FR"/>
          </a:p>
        </p:txBody>
      </p:sp>
    </p:spTree>
    <p:extLst>
      <p:ext uri="{BB962C8B-B14F-4D97-AF65-F5344CB8AC3E}">
        <p14:creationId xmlns:p14="http://schemas.microsoft.com/office/powerpoint/2010/main" val="250793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F4A4C3-AFDC-4734-895E-DBE2503CCA04}" type="slidenum">
              <a:rPr lang="fr-FR" smtClean="0"/>
              <a:t>55</a:t>
            </a:fld>
            <a:endParaRPr lang="fr-FR"/>
          </a:p>
        </p:txBody>
      </p:sp>
    </p:spTree>
    <p:extLst>
      <p:ext uri="{BB962C8B-B14F-4D97-AF65-F5344CB8AC3E}">
        <p14:creationId xmlns:p14="http://schemas.microsoft.com/office/powerpoint/2010/main" val="38412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9B9D9-81BD-E171-78EC-D14229F7B5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31210D-5049-4E9C-B20B-D1EC8B9D3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9D6994-2035-B047-F1D9-13D88270AEEA}"/>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0362F94B-BAE1-0BA2-F95F-4308E3130B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128973-08F1-A574-3CB0-0DFB8A43A5B6}"/>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144224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38A14-1DA7-81F0-1EA8-AAF2B81D56C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F09DAAC-2666-57E5-3AB4-BA05F6365DE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D32655-7BA1-4530-2A8C-64A3328A4CBE}"/>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D7FC5FDE-A2F3-904A-F42B-D4F8C082D0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FBAD14-BBD5-35F7-E5CC-C95E527866B2}"/>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35081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17B41A-F9E4-1C4E-D61C-ED052B8C78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C1E32B-69F4-9D8F-5DEE-B7C29FF536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E5B9D1-AB9C-3978-7959-F29746C3880D}"/>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B9C3F08B-5E6E-A775-02A8-42C536F1E2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9D1E87-C87D-240D-AB1A-2D0E4709C7DF}"/>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141351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a:t>Cliquez pour modifier le style du titre</a:t>
            </a:r>
          </a:p>
        </p:txBody>
      </p:sp>
      <p:sp>
        <p:nvSpPr>
          <p:cNvPr id="3" name="Espace réservé du texte 2"/>
          <p:cNvSpPr>
            <a:spLocks noGrp="1"/>
          </p:cNvSpPr>
          <p:nvPr>
            <p:ph type="body" sz="half" idx="1"/>
          </p:nvPr>
        </p:nvSpPr>
        <p:spPr>
          <a:xfrm>
            <a:off x="609600" y="1905000"/>
            <a:ext cx="53848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905000"/>
            <a:ext cx="53848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197600" y="4038600"/>
            <a:ext cx="53848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a:extLst>
              <a:ext uri="{FF2B5EF4-FFF2-40B4-BE49-F238E27FC236}">
                <a16:creationId xmlns:a16="http://schemas.microsoft.com/office/drawing/2014/main" id="{EFFF1D26-06B5-ED70-E7C4-EC82DB2F0609}"/>
              </a:ext>
            </a:extLst>
          </p:cNvPr>
          <p:cNvSpPr>
            <a:spLocks noGrp="1" noChangeArrowheads="1"/>
          </p:cNvSpPr>
          <p:nvPr>
            <p:ph type="dt" sz="half" idx="10"/>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052B5D8A-5763-C255-4C7C-F3BDCEA958A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8" name="Rectangle 6">
            <a:extLst>
              <a:ext uri="{FF2B5EF4-FFF2-40B4-BE49-F238E27FC236}">
                <a16:creationId xmlns:a16="http://schemas.microsoft.com/office/drawing/2014/main" id="{8D979EAF-9849-6254-A643-3F725B198BA2}"/>
              </a:ext>
            </a:extLst>
          </p:cNvPr>
          <p:cNvSpPr>
            <a:spLocks noGrp="1" noChangeArrowheads="1"/>
          </p:cNvSpPr>
          <p:nvPr>
            <p:ph type="sldNum" sz="quarter" idx="12"/>
          </p:nvPr>
        </p:nvSpPr>
        <p:spPr>
          <a:ln/>
        </p:spPr>
        <p:txBody>
          <a:bodyPr/>
          <a:lstStyle>
            <a:lvl1pPr>
              <a:defRPr/>
            </a:lvl1pPr>
          </a:lstStyle>
          <a:p>
            <a:fld id="{F5B8DB2B-1705-44FA-BE5D-D25E796A3903}" type="slidenum">
              <a:rPr lang="fr-FR" altLang="fr-FR"/>
              <a:pPr/>
              <a:t>‹N°›</a:t>
            </a:fld>
            <a:endParaRPr lang="fr-FR" altLang="fr-FR"/>
          </a:p>
        </p:txBody>
      </p:sp>
    </p:spTree>
    <p:extLst>
      <p:ext uri="{BB962C8B-B14F-4D97-AF65-F5344CB8AC3E}">
        <p14:creationId xmlns:p14="http://schemas.microsoft.com/office/powerpoint/2010/main" val="219438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736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70A46-B70A-E8A0-2A46-0CC26F2CBE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DCACF7-9AA1-7B6E-3FD5-4450DF46FD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F82494-BB32-ACC3-9A0D-C98CB7822D10}"/>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2A6FFC7B-A22D-C0EA-FCD7-657E33CAEB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6F65FD-3EF8-E6C3-CDA8-CFC14A2B8897}"/>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7303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0E0F1-FB3A-A70F-1FB8-BCC2E313C8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682A75-41E0-5AD0-C453-8FF504454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2D0189F-F1DF-2F39-E38D-DD1D3B91DFED}"/>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6FF91101-D91C-BB15-CA1B-2CA9C899C1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5B5E0-755B-29A6-7754-0DCDDD2A6ECE}"/>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238612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55655-F2E0-0169-68DB-0375173721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90E512-0640-C458-F222-5630FD41916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C0DA95-3761-4469-65E3-C45041E268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A8C1EEC-56E8-BBE6-833D-293E9E79DE51}"/>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6" name="Espace réservé du pied de page 5">
            <a:extLst>
              <a:ext uri="{FF2B5EF4-FFF2-40B4-BE49-F238E27FC236}">
                <a16:creationId xmlns:a16="http://schemas.microsoft.com/office/drawing/2014/main" id="{2BCF761E-B948-B696-21CF-AC021A3C34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ACD00E-6E49-7DF8-57C3-3C195D139D27}"/>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428533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88C07-39C9-CAF3-7CDB-7D5AA3512C6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775EE56-39D5-05EB-0EF3-136BB2A86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E3D819-0DD0-E1B5-5534-C84D998130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95A5D7-5838-7589-1EAA-21DA0E0F7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7536C8A-C8EA-E93F-328D-3392D05EF91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8A2BAA-361B-FADC-1F4A-1BC9B63597BE}"/>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8" name="Espace réservé du pied de page 7">
            <a:extLst>
              <a:ext uri="{FF2B5EF4-FFF2-40B4-BE49-F238E27FC236}">
                <a16:creationId xmlns:a16="http://schemas.microsoft.com/office/drawing/2014/main" id="{600CA6F2-4361-307F-7259-E9C621333FC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F70C462-208F-3981-1864-61AC3013F0C2}"/>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39861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90BD6-C132-A758-7DD4-FAD5E6D016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35241EC-95C9-4886-E1A4-F5AB030884D2}"/>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4" name="Espace réservé du pied de page 3">
            <a:extLst>
              <a:ext uri="{FF2B5EF4-FFF2-40B4-BE49-F238E27FC236}">
                <a16:creationId xmlns:a16="http://schemas.microsoft.com/office/drawing/2014/main" id="{41FB70FF-28FA-A752-C1E6-A854C40EFCD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C8BC1E7-9607-7B54-7E9B-3B9959F8B3A8}"/>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62821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102C1F-5562-3969-A0ED-A733AD456945}"/>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3" name="Espace réservé du pied de page 2">
            <a:extLst>
              <a:ext uri="{FF2B5EF4-FFF2-40B4-BE49-F238E27FC236}">
                <a16:creationId xmlns:a16="http://schemas.microsoft.com/office/drawing/2014/main" id="{C8921613-CC61-B677-14BC-DCBE20C6554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528632-F59D-A1A0-71C3-390E88D32B82}"/>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73246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84DC0-13B3-1B37-7F9C-18463D7DC0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895DF2E-5CAF-1B85-AA3D-4C21AD9F2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4287A0E-7CF1-EFF9-2EE6-AD9ADFA58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63F96E-422A-2F0E-7C90-56E205508C97}"/>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6" name="Espace réservé du pied de page 5">
            <a:extLst>
              <a:ext uri="{FF2B5EF4-FFF2-40B4-BE49-F238E27FC236}">
                <a16:creationId xmlns:a16="http://schemas.microsoft.com/office/drawing/2014/main" id="{E28BFD00-DF8E-3AA3-FAB3-919FF7C7E9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B72236-87F3-206E-6E51-6E1968901D2D}"/>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310896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1A568-B171-E277-C99F-675C2AE2FC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7ED0F90-86FA-F85B-6DFF-EA261760C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2AA560-0C1D-67C2-5AC6-3DCE34ED3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8A0BB4-2062-059E-12D4-73D5342497BA}"/>
              </a:ext>
            </a:extLst>
          </p:cNvPr>
          <p:cNvSpPr>
            <a:spLocks noGrp="1"/>
          </p:cNvSpPr>
          <p:nvPr>
            <p:ph type="dt" sz="half" idx="10"/>
          </p:nvPr>
        </p:nvSpPr>
        <p:spPr/>
        <p:txBody>
          <a:bodyPr/>
          <a:lstStyle/>
          <a:p>
            <a:fld id="{97D8CF29-01CD-4829-BDF9-ACEFA22AC8DF}" type="datetimeFigureOut">
              <a:rPr lang="fr-FR" smtClean="0"/>
              <a:t>12/10/2024</a:t>
            </a:fld>
            <a:endParaRPr lang="fr-FR"/>
          </a:p>
        </p:txBody>
      </p:sp>
      <p:sp>
        <p:nvSpPr>
          <p:cNvPr id="6" name="Espace réservé du pied de page 5">
            <a:extLst>
              <a:ext uri="{FF2B5EF4-FFF2-40B4-BE49-F238E27FC236}">
                <a16:creationId xmlns:a16="http://schemas.microsoft.com/office/drawing/2014/main" id="{C1DC9960-4BD2-56BE-761A-813F754F22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58DDBD-DB20-4CB0-DAEB-95A872DAC46C}"/>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348941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AEE09D4-48DD-02DD-E684-522565D86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19AEA9D-8DD7-0E71-3B0E-082319407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ACAF3C-FD8A-DFA1-B405-EB4F2CE13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CF29-01CD-4829-BDF9-ACEFA22AC8DF}" type="datetimeFigureOut">
              <a:rPr lang="fr-FR" smtClean="0"/>
              <a:t>12/10/2024</a:t>
            </a:fld>
            <a:endParaRPr lang="fr-FR"/>
          </a:p>
        </p:txBody>
      </p:sp>
      <p:sp>
        <p:nvSpPr>
          <p:cNvPr id="5" name="Espace réservé du pied de page 4">
            <a:extLst>
              <a:ext uri="{FF2B5EF4-FFF2-40B4-BE49-F238E27FC236}">
                <a16:creationId xmlns:a16="http://schemas.microsoft.com/office/drawing/2014/main" id="{DD8826A8-A8CE-500D-F48E-00AAB1150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9B9C1E-85C7-4B7B-5B36-0485A1EBF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EC362-2402-497A-8F0D-4B1014A59554}" type="slidenum">
              <a:rPr lang="fr-FR" smtClean="0"/>
              <a:t>‹N°›</a:t>
            </a:fld>
            <a:endParaRPr lang="fr-FR"/>
          </a:p>
        </p:txBody>
      </p:sp>
    </p:spTree>
    <p:extLst>
      <p:ext uri="{BB962C8B-B14F-4D97-AF65-F5344CB8AC3E}">
        <p14:creationId xmlns:p14="http://schemas.microsoft.com/office/powerpoint/2010/main" val="40671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pedagogie.ac-montpellier.fr/disciplines/svt/Enzymes/images/RN1.gif"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04000"/>
            <a:ext cx="12192000" cy="25400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3">
            <a:extLst>
              <a:ext uri="{FF2B5EF4-FFF2-40B4-BE49-F238E27FC236}">
                <a16:creationId xmlns:a16="http://schemas.microsoft.com/office/drawing/2014/main" id="{D600C305-89B6-8A0A-1D2F-BA5AF1499FCF}"/>
              </a:ext>
            </a:extLst>
          </p:cNvPr>
          <p:cNvSpPr/>
          <p:nvPr/>
        </p:nvSpPr>
        <p:spPr>
          <a:xfrm>
            <a:off x="1841285" y="0"/>
            <a:ext cx="8261076" cy="733778"/>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0">
              <a:buSzPts val="1200"/>
              <a:tabLst>
                <a:tab pos="692785" algn="l"/>
              </a:tabLst>
            </a:pPr>
            <a:r>
              <a:rPr lang="fr-FR" sz="2800" b="1" dirty="0">
                <a:effectLst/>
                <a:latin typeface="Times New Roman" panose="02020603050405020304" pitchFamily="18" charset="0"/>
                <a:ea typeface="Times New Roman" panose="02020603050405020304" pitchFamily="18" charset="0"/>
              </a:rPr>
              <a:t>Plan du cours n ° 1: Généralités sur les enzymes</a:t>
            </a:r>
            <a:endParaRPr lang="fr-FR" sz="24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1E9B43DE-96A0-B4EE-DF84-36F162DFC36D}"/>
              </a:ext>
            </a:extLst>
          </p:cNvPr>
          <p:cNvSpPr txBox="1"/>
          <p:nvPr/>
        </p:nvSpPr>
        <p:spPr>
          <a:xfrm>
            <a:off x="1444978" y="733778"/>
            <a:ext cx="8261076" cy="6986528"/>
          </a:xfrm>
          <a:prstGeom prst="rect">
            <a:avLst/>
          </a:prstGeom>
          <a:noFill/>
        </p:spPr>
        <p:txBody>
          <a:bodyPr wrap="square">
            <a:spAutoFit/>
          </a:bodyPr>
          <a:lstStyle>
            <a:defPPr>
              <a:defRPr lang="fr-FR"/>
            </a:defPPr>
            <a:lvl1pPr>
              <a:defRPr sz="1000" b="0" i="0" u="none" strike="noStrike" baseline="0">
                <a:solidFill>
                  <a:srgbClr val="000000"/>
                </a:solidFill>
                <a:latin typeface="Calibri" panose="020F0502020204030204" pitchFamily="34" charset="0"/>
              </a:defRPr>
            </a:lvl1pPr>
          </a:lstStyle>
          <a:p>
            <a:r>
              <a:rPr lang="fr-FR" sz="3200" b="1" kern="0" dirty="0">
                <a:solidFill>
                  <a:srgbClr val="C00000"/>
                </a:solidFill>
                <a:latin typeface="Times New Roman" panose="02020603050405020304" pitchFamily="18" charset="0"/>
                <a:cs typeface="Arial" panose="020B0604020202020204" pitchFamily="34" charset="0"/>
              </a:rPr>
              <a:t>Définition </a:t>
            </a:r>
          </a:p>
          <a:p>
            <a:r>
              <a:rPr lang="fr-FR" sz="3200" b="1" kern="0" dirty="0">
                <a:solidFill>
                  <a:srgbClr val="C00000"/>
                </a:solidFill>
                <a:latin typeface="Times New Roman" panose="02020603050405020304" pitchFamily="18" charset="0"/>
                <a:cs typeface="Arial" panose="020B0604020202020204" pitchFamily="34" charset="0"/>
              </a:rPr>
              <a:t>Vocabulaire</a:t>
            </a:r>
          </a:p>
          <a:p>
            <a:r>
              <a:rPr lang="fr-FR" sz="3200" b="1" kern="0" dirty="0">
                <a:solidFill>
                  <a:srgbClr val="C00000"/>
                </a:solidFill>
                <a:latin typeface="Times New Roman" panose="02020603050405020304" pitchFamily="18" charset="0"/>
                <a:cs typeface="Arial" panose="020B0604020202020204" pitchFamily="34" charset="0"/>
              </a:rPr>
              <a:t>Structure des enzymes</a:t>
            </a:r>
          </a:p>
          <a:p>
            <a:r>
              <a:rPr lang="fr-FR" sz="3200" b="1" kern="0" dirty="0">
                <a:solidFill>
                  <a:srgbClr val="C00000"/>
                </a:solidFill>
                <a:latin typeface="Times New Roman" panose="02020603050405020304" pitchFamily="18" charset="0"/>
                <a:cs typeface="Arial" panose="020B0604020202020204" pitchFamily="34" charset="0"/>
              </a:rPr>
              <a:t>Energie d’activation</a:t>
            </a:r>
          </a:p>
          <a:p>
            <a:r>
              <a:rPr lang="fr-FR" sz="3200" b="1" kern="0" dirty="0">
                <a:solidFill>
                  <a:srgbClr val="C00000"/>
                </a:solidFill>
                <a:latin typeface="Times New Roman" panose="02020603050405020304" pitchFamily="18" charset="0"/>
                <a:cs typeface="Arial" panose="020B0604020202020204" pitchFamily="34" charset="0"/>
              </a:rPr>
              <a:t>Notion de catalyseur</a:t>
            </a:r>
          </a:p>
          <a:p>
            <a:r>
              <a:rPr lang="fr-FR" sz="3200" b="1" kern="0" dirty="0">
                <a:solidFill>
                  <a:srgbClr val="C00000"/>
                </a:solidFill>
                <a:latin typeface="Times New Roman" panose="02020603050405020304" pitchFamily="18" charset="0"/>
                <a:cs typeface="Arial" panose="020B0604020202020204" pitchFamily="34" charset="0"/>
              </a:rPr>
              <a:t>Spécificité</a:t>
            </a:r>
          </a:p>
          <a:p>
            <a:r>
              <a:rPr lang="fr-FR" sz="3200" b="1" kern="0" dirty="0">
                <a:solidFill>
                  <a:srgbClr val="C00000"/>
                </a:solidFill>
                <a:latin typeface="Times New Roman" panose="02020603050405020304" pitchFamily="18" charset="0"/>
                <a:cs typeface="Arial" panose="020B0604020202020204" pitchFamily="34" charset="0"/>
              </a:rPr>
              <a:t>Propriétés</a:t>
            </a:r>
          </a:p>
          <a:p>
            <a:r>
              <a:rPr lang="fr-FR" sz="3200" b="1" kern="0" dirty="0">
                <a:solidFill>
                  <a:srgbClr val="C00000"/>
                </a:solidFill>
                <a:latin typeface="Times New Roman" panose="02020603050405020304" pitchFamily="18" charset="0"/>
                <a:cs typeface="Arial" panose="020B0604020202020204" pitchFamily="34" charset="0"/>
              </a:rPr>
              <a:t>Site actif</a:t>
            </a:r>
          </a:p>
          <a:p>
            <a:r>
              <a:rPr lang="fr-FR" sz="3200" b="1" kern="0" dirty="0">
                <a:solidFill>
                  <a:srgbClr val="C00000"/>
                </a:solidFill>
                <a:latin typeface="Times New Roman" panose="02020603050405020304" pitchFamily="18" charset="0"/>
                <a:cs typeface="Arial" panose="020B0604020202020204" pitchFamily="34" charset="0"/>
              </a:rPr>
              <a:t>Classification et Nomenclature</a:t>
            </a:r>
          </a:p>
          <a:p>
            <a:r>
              <a:rPr lang="fr-FR" sz="3200" b="1" kern="0" dirty="0">
                <a:solidFill>
                  <a:srgbClr val="C00000"/>
                </a:solidFill>
                <a:latin typeface="Times New Roman" panose="02020603050405020304" pitchFamily="18" charset="0"/>
                <a:cs typeface="Arial" panose="020B0604020202020204" pitchFamily="34" charset="0"/>
              </a:rPr>
              <a:t>Cofacteurs</a:t>
            </a:r>
          </a:p>
          <a:p>
            <a:r>
              <a:rPr lang="fr-FR" sz="3200" b="1" kern="0" dirty="0">
                <a:solidFill>
                  <a:srgbClr val="C00000"/>
                </a:solidFill>
                <a:latin typeface="Times New Roman" panose="02020603050405020304" pitchFamily="18" charset="0"/>
                <a:cs typeface="Arial" panose="020B0604020202020204" pitchFamily="34" charset="0"/>
              </a:rPr>
              <a:t>Complexe enzyme-substrat</a:t>
            </a:r>
          </a:p>
          <a:p>
            <a:r>
              <a:rPr lang="fr-FR" sz="3200" b="1" kern="0" dirty="0">
                <a:solidFill>
                  <a:srgbClr val="C00000"/>
                </a:solidFill>
                <a:latin typeface="Times New Roman" panose="02020603050405020304" pitchFamily="18" charset="0"/>
                <a:cs typeface="Arial" panose="020B0604020202020204" pitchFamily="34" charset="0"/>
              </a:rPr>
              <a:t>Dénaturation</a:t>
            </a:r>
          </a:p>
          <a:p>
            <a:endParaRPr lang="fr-FR" sz="3200" b="1" kern="0" dirty="0">
              <a:solidFill>
                <a:srgbClr val="C00000"/>
              </a:solidFill>
              <a:latin typeface="Times New Roman" panose="02020603050405020304" pitchFamily="18" charset="0"/>
              <a:cs typeface="Arial" panose="020B0604020202020204" pitchFamily="34" charset="0"/>
            </a:endParaRPr>
          </a:p>
          <a:p>
            <a:endParaRPr lang="fr-FR" sz="3200" b="1" kern="0"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5372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Structure des enzymes</a:t>
            </a:r>
          </a:p>
        </p:txBody>
      </p:sp>
      <p:sp>
        <p:nvSpPr>
          <p:cNvPr id="9" name="ZoneTexte 8">
            <a:extLst>
              <a:ext uri="{FF2B5EF4-FFF2-40B4-BE49-F238E27FC236}">
                <a16:creationId xmlns:a16="http://schemas.microsoft.com/office/drawing/2014/main" id="{5B15B34F-8D3E-5C35-9858-244ED14C4028}"/>
              </a:ext>
            </a:extLst>
          </p:cNvPr>
          <p:cNvSpPr txBox="1"/>
          <p:nvPr/>
        </p:nvSpPr>
        <p:spPr>
          <a:xfrm>
            <a:off x="163820" y="532435"/>
            <a:ext cx="11593689" cy="5262979"/>
          </a:xfrm>
          <a:prstGeom prst="rect">
            <a:avLst/>
          </a:prstGeom>
          <a:noFill/>
        </p:spPr>
        <p:txBody>
          <a:bodyPr wrap="square">
            <a:spAutoFit/>
          </a:bodyPr>
          <a:lstStyle/>
          <a:p>
            <a:pPr algn="just"/>
            <a:r>
              <a:rPr lang="fr-FR" sz="2400" kern="0" dirty="0">
                <a:latin typeface="Times New Roman" panose="02020603050405020304" pitchFamily="18" charset="0"/>
                <a:cs typeface="Arial" panose="020B0604020202020204" pitchFamily="34" charset="0"/>
              </a:rPr>
              <a:t>Les enzymes sont des polymères d’acides aminés formant de longues chaines repliées dans l’espace. Ils ont une structure compacte repliée sur elle-même nécessaire à l’activité catalytique. Elles adoptent plusieurs degrés d’organisation :</a:t>
            </a:r>
          </a:p>
          <a:p>
            <a:r>
              <a:rPr lang="fr-FR" sz="2400" b="0" i="0" u="none" strike="noStrike" baseline="0" dirty="0">
                <a:solidFill>
                  <a:srgbClr val="C00000"/>
                </a:solidFill>
                <a:latin typeface="Times New Roman" panose="02020603050405020304" pitchFamily="18" charset="0"/>
              </a:rPr>
              <a:t>-</a:t>
            </a:r>
            <a:r>
              <a:rPr lang="fr-FR" sz="2400" b="1" i="0" u="none" strike="noStrike" baseline="0" dirty="0">
                <a:solidFill>
                  <a:srgbClr val="C00000"/>
                </a:solidFill>
                <a:latin typeface="Times New Roman" panose="02020603050405020304" pitchFamily="18" charset="0"/>
              </a:rPr>
              <a:t>une structure primaire : </a:t>
            </a:r>
            <a:r>
              <a:rPr lang="fr-FR" sz="2400" kern="0" dirty="0">
                <a:latin typeface="Times New Roman" panose="02020603050405020304" pitchFamily="18" charset="0"/>
                <a:cs typeface="Arial" panose="020B0604020202020204" pitchFamily="34" charset="0"/>
              </a:rPr>
              <a:t>Enchainement linéaire des acides aminés</a:t>
            </a:r>
          </a:p>
          <a:p>
            <a:endParaRPr lang="fr-FR" sz="2400" kern="0" dirty="0">
              <a:latin typeface="Times New Roman" panose="02020603050405020304" pitchFamily="18" charset="0"/>
              <a:cs typeface="Arial" panose="020B0604020202020204" pitchFamily="34" charset="0"/>
            </a:endParaRPr>
          </a:p>
          <a:p>
            <a:r>
              <a:rPr lang="fr-FR" sz="2400" b="0" i="0" u="none" strike="noStrike" baseline="0" dirty="0">
                <a:solidFill>
                  <a:srgbClr val="C00000"/>
                </a:solidFill>
                <a:latin typeface="Times New Roman" panose="02020603050405020304" pitchFamily="18" charset="0"/>
              </a:rPr>
              <a:t>-</a:t>
            </a:r>
            <a:r>
              <a:rPr lang="fr-FR" sz="2400" b="1" i="0" u="none" strike="noStrike" baseline="0" dirty="0">
                <a:solidFill>
                  <a:srgbClr val="C00000"/>
                </a:solidFill>
                <a:latin typeface="Times New Roman" panose="02020603050405020304" pitchFamily="18" charset="0"/>
              </a:rPr>
              <a:t>une structure secondaire : </a:t>
            </a:r>
            <a:r>
              <a:rPr lang="fr-FR" sz="2400" dirty="0">
                <a:solidFill>
                  <a:srgbClr val="000000"/>
                </a:solidFill>
                <a:latin typeface="Times New Roman" panose="02020603050405020304" pitchFamily="18" charset="0"/>
              </a:rPr>
              <a:t>R</a:t>
            </a:r>
            <a:r>
              <a:rPr lang="fr-FR" sz="2400" b="0" i="0" u="none" strike="noStrike" baseline="0" dirty="0">
                <a:solidFill>
                  <a:srgbClr val="000000"/>
                </a:solidFill>
                <a:latin typeface="Times New Roman" panose="02020603050405020304" pitchFamily="18" charset="0"/>
              </a:rPr>
              <a:t>epliements de la séquence linéaire d’acides aminés pour former des motifs (hélices α et feuillet β) </a:t>
            </a:r>
          </a:p>
          <a:p>
            <a:endParaRPr lang="fr-FR" sz="2400" b="0" i="0" u="none" strike="noStrike" baseline="0" dirty="0">
              <a:solidFill>
                <a:srgbClr val="000000"/>
              </a:solidFill>
              <a:latin typeface="Times New Roman" panose="02020603050405020304" pitchFamily="18" charset="0"/>
            </a:endParaRPr>
          </a:p>
          <a:p>
            <a:r>
              <a:rPr lang="fr-FR" sz="2400" b="1" dirty="0">
                <a:solidFill>
                  <a:srgbClr val="C00000"/>
                </a:solidFill>
                <a:latin typeface="Times New Roman" panose="02020603050405020304" pitchFamily="18" charset="0"/>
              </a:rPr>
              <a:t>une</a:t>
            </a:r>
            <a:r>
              <a:rPr lang="fr-FR" sz="2400" b="1" i="0" u="none" strike="noStrike" baseline="0" dirty="0">
                <a:solidFill>
                  <a:srgbClr val="C00000"/>
                </a:solidFill>
                <a:latin typeface="Times New Roman" panose="02020603050405020304" pitchFamily="18" charset="0"/>
              </a:rPr>
              <a:t> structure tertiaire : </a:t>
            </a:r>
            <a:r>
              <a:rPr lang="fr-FR" sz="2400" b="0" i="0" u="none" strike="noStrike" baseline="0" dirty="0">
                <a:solidFill>
                  <a:srgbClr val="000000"/>
                </a:solidFill>
                <a:latin typeface="Times New Roman" panose="02020603050405020304" pitchFamily="18" charset="0"/>
              </a:rPr>
              <a:t>correspond à l’état natif ou </a:t>
            </a:r>
            <a:r>
              <a:rPr lang="fr-FR" sz="2400" dirty="0"/>
              <a:t>la configuration tridimensionnelle complète d'une protéine,</a:t>
            </a:r>
            <a:r>
              <a:rPr lang="fr-FR" sz="2400" dirty="0">
                <a:solidFill>
                  <a:srgbClr val="000000"/>
                </a:solidFill>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stabilisée par de nombreuses liaisons (hydrogènes, ioniques, hydrophobes, pont disulfures). Cette forme permet </a:t>
            </a:r>
            <a:r>
              <a:rPr lang="fr-FR" sz="2400" b="1" i="0" u="sng" strike="noStrike" baseline="0" dirty="0">
                <a:solidFill>
                  <a:srgbClr val="C00000"/>
                </a:solidFill>
                <a:latin typeface="Times New Roman" panose="02020603050405020304" pitchFamily="18" charset="0"/>
              </a:rPr>
              <a:t>l’activité enzymatique </a:t>
            </a:r>
            <a:r>
              <a:rPr lang="fr-FR" sz="2400" b="0" i="0" u="none" strike="noStrike" baseline="0" dirty="0">
                <a:solidFill>
                  <a:srgbClr val="000000"/>
                </a:solidFill>
                <a:latin typeface="Times New Roman" panose="02020603050405020304" pitchFamily="18" charset="0"/>
              </a:rPr>
              <a:t>(tableau 1). </a:t>
            </a:r>
          </a:p>
          <a:p>
            <a:endParaRPr lang="fr-FR" sz="2400" dirty="0">
              <a:solidFill>
                <a:srgbClr val="000000"/>
              </a:solidFill>
              <a:latin typeface="Times New Roman" panose="02020603050405020304" pitchFamily="18" charset="0"/>
            </a:endParaRPr>
          </a:p>
          <a:p>
            <a:r>
              <a:rPr lang="fr-FR" sz="2400" b="0" i="0" u="none" strike="noStrike" baseline="0" dirty="0">
                <a:solidFill>
                  <a:srgbClr val="000000"/>
                </a:solidFill>
                <a:latin typeface="Times New Roman" panose="02020603050405020304" pitchFamily="18" charset="0"/>
              </a:rPr>
              <a:t>•Pour certaines enzymes, on distingue un niveau d’organisation supplémentaire ; </a:t>
            </a:r>
            <a:r>
              <a:rPr lang="fr-FR" sz="2400" b="1" i="0" u="none" strike="noStrike" baseline="0" dirty="0">
                <a:solidFill>
                  <a:srgbClr val="C00000"/>
                </a:solidFill>
                <a:latin typeface="Times New Roman" panose="02020603050405020304" pitchFamily="18" charset="0"/>
              </a:rPr>
              <a:t>la structure quaternaire</a:t>
            </a:r>
            <a:r>
              <a:rPr lang="fr-FR" sz="2400" b="0" i="0" u="none" strike="noStrike" baseline="0" dirty="0">
                <a:solidFill>
                  <a:srgbClr val="000000"/>
                </a:solidFill>
                <a:latin typeface="Times New Roman" panose="02020603050405020304" pitchFamily="18" charset="0"/>
              </a:rPr>
              <a:t>, qui est l’association de plusieurs chaines polypeptidiques. </a:t>
            </a:r>
            <a:endParaRPr lang="fr-FR" sz="2400" dirty="0"/>
          </a:p>
        </p:txBody>
      </p:sp>
      <p:sp>
        <p:nvSpPr>
          <p:cNvPr id="10" name="ZoneTexte 9">
            <a:extLst>
              <a:ext uri="{FF2B5EF4-FFF2-40B4-BE49-F238E27FC236}">
                <a16:creationId xmlns:a16="http://schemas.microsoft.com/office/drawing/2014/main" id="{0983C647-26C4-5DFF-183E-3EF8F23F0D6C}"/>
              </a:ext>
            </a:extLst>
          </p:cNvPr>
          <p:cNvSpPr txBox="1"/>
          <p:nvPr/>
        </p:nvSpPr>
        <p:spPr>
          <a:xfrm>
            <a:off x="220266" y="5858086"/>
            <a:ext cx="11971734" cy="584775"/>
          </a:xfrm>
          <a:prstGeom prst="rect">
            <a:avLst/>
          </a:prstGeom>
          <a:noFill/>
        </p:spPr>
        <p:txBody>
          <a:bodyPr wrap="square">
            <a:spAutoFit/>
          </a:bodyPr>
          <a:lstStyle/>
          <a:p>
            <a:r>
              <a:rPr lang="fr-FR" sz="2400" dirty="0">
                <a:solidFill>
                  <a:srgbClr val="000000"/>
                </a:solidFill>
                <a:latin typeface="Times New Roman" panose="02020603050405020304" pitchFamily="18" charset="0"/>
              </a:rPr>
              <a:t>Les enzymes sont donc des polypeptides de masses moléculaires élevées entre 10 à 1000 kDa</a:t>
            </a:r>
            <a:r>
              <a:rPr lang="fr-FR" sz="3200" kern="0" dirty="0">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48629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6" y="189690"/>
            <a:ext cx="6316132"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Structure des enzymes</a:t>
            </a:r>
          </a:p>
        </p:txBody>
      </p:sp>
      <p:pic>
        <p:nvPicPr>
          <p:cNvPr id="1026" name="Picture 2" descr="structure d'une molécule de protéine">
            <a:extLst>
              <a:ext uri="{FF2B5EF4-FFF2-40B4-BE49-F238E27FC236}">
                <a16:creationId xmlns:a16="http://schemas.microsoft.com/office/drawing/2014/main" id="{A7E125A3-59FA-07AB-0F7D-7E62D9F56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320800"/>
            <a:ext cx="11539537" cy="470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2052" name="Picture 4" descr="Synthèse des protéines - ppt video online télécharger">
            <a:extLst>
              <a:ext uri="{FF2B5EF4-FFF2-40B4-BE49-F238E27FC236}">
                <a16:creationId xmlns:a16="http://schemas.microsoft.com/office/drawing/2014/main" id="{0C35CE0D-4E01-E2F7-1A94-0DC842F75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66" y="688622"/>
            <a:ext cx="11751468" cy="616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6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5" name="Image 4">
            <a:extLst>
              <a:ext uri="{FF2B5EF4-FFF2-40B4-BE49-F238E27FC236}">
                <a16:creationId xmlns:a16="http://schemas.microsoft.com/office/drawing/2014/main" id="{A8414F18-49D6-8210-48C6-8448F099A735}"/>
              </a:ext>
            </a:extLst>
          </p:cNvPr>
          <p:cNvPicPr>
            <a:picLocks noChangeAspect="1"/>
          </p:cNvPicPr>
          <p:nvPr/>
        </p:nvPicPr>
        <p:blipFill>
          <a:blip r:embed="rId2"/>
          <a:stretch>
            <a:fillRect/>
          </a:stretch>
        </p:blipFill>
        <p:spPr>
          <a:xfrm>
            <a:off x="-101600" y="-101600"/>
            <a:ext cx="12643556" cy="6602409"/>
          </a:xfrm>
          <a:prstGeom prst="rect">
            <a:avLst/>
          </a:prstGeom>
        </p:spPr>
      </p:pic>
    </p:spTree>
    <p:extLst>
      <p:ext uri="{BB962C8B-B14F-4D97-AF65-F5344CB8AC3E}">
        <p14:creationId xmlns:p14="http://schemas.microsoft.com/office/powerpoint/2010/main" val="89706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D98EFDDE-0049-CF97-C070-514AA9E1828D}"/>
              </a:ext>
            </a:extLst>
          </p:cNvPr>
          <p:cNvSpPr txBox="1"/>
          <p:nvPr/>
        </p:nvSpPr>
        <p:spPr>
          <a:xfrm>
            <a:off x="1902307" y="-92760"/>
            <a:ext cx="7885157" cy="613245"/>
          </a:xfrm>
          <a:prstGeom prst="rect">
            <a:avLst/>
          </a:prstGeom>
          <a:noFill/>
        </p:spPr>
        <p:txBody>
          <a:bodyPr wrap="square">
            <a:spAutoFit/>
          </a:bodyPr>
          <a:lstStyle/>
          <a:p>
            <a:pPr algn="ct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Structure des enzymes</a:t>
            </a:r>
          </a:p>
        </p:txBody>
      </p:sp>
      <p:sp>
        <p:nvSpPr>
          <p:cNvPr id="10" name="ZoneTexte 9">
            <a:extLst>
              <a:ext uri="{FF2B5EF4-FFF2-40B4-BE49-F238E27FC236}">
                <a16:creationId xmlns:a16="http://schemas.microsoft.com/office/drawing/2014/main" id="{B7B825CC-C1CF-E2A9-6556-39EDEFD704C9}"/>
              </a:ext>
            </a:extLst>
          </p:cNvPr>
          <p:cNvSpPr txBox="1"/>
          <p:nvPr/>
        </p:nvSpPr>
        <p:spPr>
          <a:xfrm>
            <a:off x="207443" y="1097442"/>
            <a:ext cx="5482156" cy="2308324"/>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Enzymes monomériques </a:t>
            </a:r>
          </a:p>
          <a:p>
            <a:r>
              <a:rPr lang="fr-FR" sz="2400" b="1" kern="0" dirty="0">
                <a:solidFill>
                  <a:srgbClr val="C00000"/>
                </a:solidFill>
                <a:latin typeface="Times New Roman" panose="02020603050405020304" pitchFamily="18" charset="0"/>
                <a:cs typeface="Arial" panose="020B0604020202020204" pitchFamily="34" charset="0"/>
              </a:rPr>
              <a:t> </a:t>
            </a:r>
            <a:r>
              <a:rPr lang="fr-FR" sz="2400" kern="0" dirty="0">
                <a:latin typeface="Times New Roman" panose="02020603050405020304" pitchFamily="18" charset="0"/>
                <a:cs typeface="Arial" panose="020B0604020202020204" pitchFamily="34" charset="0"/>
              </a:rPr>
              <a:t>Certaines enzymes sont constituées </a:t>
            </a:r>
            <a:r>
              <a:rPr lang="fr-FR" sz="2400" b="1" kern="0" dirty="0">
                <a:latin typeface="Times New Roman" panose="02020603050405020304" pitchFamily="18" charset="0"/>
                <a:cs typeface="Arial" panose="020B0604020202020204" pitchFamily="34" charset="0"/>
              </a:rPr>
              <a:t>d'une seule sous unité </a:t>
            </a:r>
            <a:r>
              <a:rPr lang="fr-FR" sz="2400" kern="0" dirty="0">
                <a:latin typeface="Times New Roman" panose="02020603050405020304" pitchFamily="18" charset="0"/>
                <a:cs typeface="Arial" panose="020B0604020202020204" pitchFamily="34" charset="0"/>
              </a:rPr>
              <a:t>ou </a:t>
            </a:r>
            <a:r>
              <a:rPr lang="fr-FR" sz="2400" b="1" kern="0" dirty="0">
                <a:latin typeface="Times New Roman" panose="02020603050405020304" pitchFamily="18" charset="0"/>
                <a:cs typeface="Arial" panose="020B0604020202020204" pitchFamily="34" charset="0"/>
              </a:rPr>
              <a:t>une seule chaîne polypeptidique</a:t>
            </a:r>
            <a:r>
              <a:rPr lang="fr-FR" sz="2400" kern="0" dirty="0">
                <a:latin typeface="Times New Roman" panose="02020603050405020304" pitchFamily="18" charset="0"/>
                <a:cs typeface="Arial" panose="020B0604020202020204" pitchFamily="34" charset="0"/>
              </a:rPr>
              <a:t>. Ex: la chymotrypsine.</a:t>
            </a:r>
          </a:p>
          <a:p>
            <a:endParaRPr lang="fr-FR" sz="2400" kern="0" dirty="0">
              <a:latin typeface="Times New Roman" panose="02020603050405020304" pitchFamily="18" charset="0"/>
              <a:cs typeface="Arial" panose="020B0604020202020204" pitchFamily="34" charset="0"/>
            </a:endParaRPr>
          </a:p>
          <a:p>
            <a:r>
              <a:rPr lang="fr-FR" sz="2400" kern="0" dirty="0">
                <a:latin typeface="Times New Roman" panose="02020603050405020304" pitchFamily="18" charset="0"/>
                <a:cs typeface="Arial" panose="020B0604020202020204" pitchFamily="34" charset="0"/>
              </a:rPr>
              <a:t>  </a:t>
            </a:r>
            <a:endParaRPr lang="fr-FR" dirty="0"/>
          </a:p>
        </p:txBody>
      </p:sp>
      <p:sp>
        <p:nvSpPr>
          <p:cNvPr id="11" name="ZoneTexte 10">
            <a:extLst>
              <a:ext uri="{FF2B5EF4-FFF2-40B4-BE49-F238E27FC236}">
                <a16:creationId xmlns:a16="http://schemas.microsoft.com/office/drawing/2014/main" id="{73B0D34F-B155-1C2D-60DC-46AD012AEF29}"/>
              </a:ext>
            </a:extLst>
          </p:cNvPr>
          <p:cNvSpPr txBox="1"/>
          <p:nvPr/>
        </p:nvSpPr>
        <p:spPr>
          <a:xfrm>
            <a:off x="7172669" y="654793"/>
            <a:ext cx="4811888" cy="2677656"/>
          </a:xfrm>
          <a:prstGeom prst="rect">
            <a:avLst/>
          </a:prstGeom>
          <a:noFill/>
        </p:spPr>
        <p:txBody>
          <a:bodyPr wrap="square">
            <a:spAutoFit/>
          </a:bodyPr>
          <a:lstStyle/>
          <a:p>
            <a:endParaRPr lang="fr-FR" sz="2400" kern="0" dirty="0">
              <a:latin typeface="Times New Roman" panose="02020603050405020304" pitchFamily="18" charset="0"/>
              <a:cs typeface="Arial" panose="020B0604020202020204" pitchFamily="34" charset="0"/>
            </a:endParaRPr>
          </a:p>
          <a:p>
            <a:r>
              <a:rPr lang="fr-FR" sz="2400" kern="0" dirty="0">
                <a:latin typeface="Times New Roman" panose="02020603050405020304" pitchFamily="18" charset="0"/>
                <a:cs typeface="Arial" panose="020B0604020202020204" pitchFamily="34" charset="0"/>
              </a:rPr>
              <a:t>  </a:t>
            </a:r>
            <a:r>
              <a:rPr lang="fr-FR" sz="2400" b="1" kern="0" dirty="0">
                <a:solidFill>
                  <a:srgbClr val="C00000"/>
                </a:solidFill>
                <a:latin typeface="Times New Roman" panose="02020603050405020304" pitchFamily="18" charset="0"/>
                <a:cs typeface="Arial" panose="020B0604020202020204" pitchFamily="34" charset="0"/>
              </a:rPr>
              <a:t>Enzymes oligomériques  </a:t>
            </a:r>
          </a:p>
          <a:p>
            <a:r>
              <a:rPr lang="fr-FR" sz="2400" kern="0" dirty="0">
                <a:latin typeface="Times New Roman" panose="02020603050405020304" pitchFamily="18" charset="0"/>
                <a:cs typeface="Arial" panose="020B0604020202020204" pitchFamily="34" charset="0"/>
              </a:rPr>
              <a:t>D'autres enzymes, sont constituées de </a:t>
            </a:r>
            <a:r>
              <a:rPr lang="fr-FR" sz="2400" b="1" kern="0" dirty="0">
                <a:latin typeface="Times New Roman" panose="02020603050405020304" pitchFamily="18" charset="0"/>
                <a:cs typeface="Arial" panose="020B0604020202020204" pitchFamily="34" charset="0"/>
              </a:rPr>
              <a:t>plusieurs chaînes polypeptidiques </a:t>
            </a:r>
            <a:r>
              <a:rPr lang="fr-FR" sz="2400" kern="0" dirty="0">
                <a:latin typeface="Times New Roman" panose="02020603050405020304" pitchFamily="18" charset="0"/>
                <a:cs typeface="Arial" panose="020B0604020202020204" pitchFamily="34" charset="0"/>
              </a:rPr>
              <a:t>ou </a:t>
            </a:r>
            <a:r>
              <a:rPr lang="fr-FR" sz="2400" b="1" kern="0" dirty="0">
                <a:latin typeface="Times New Roman" panose="02020603050405020304" pitchFamily="18" charset="0"/>
                <a:cs typeface="Arial" panose="020B0604020202020204" pitchFamily="34" charset="0"/>
              </a:rPr>
              <a:t>sous unités</a:t>
            </a:r>
            <a:r>
              <a:rPr lang="fr-FR" sz="2400" kern="0" dirty="0">
                <a:latin typeface="Times New Roman" panose="02020603050405020304" pitchFamily="18" charset="0"/>
                <a:cs typeface="Arial" panose="020B0604020202020204" pitchFamily="34" charset="0"/>
              </a:rPr>
              <a:t> ou encore</a:t>
            </a:r>
            <a:r>
              <a:rPr lang="fr-FR" sz="2400" b="1" kern="0" dirty="0">
                <a:latin typeface="Times New Roman" panose="02020603050405020304" pitchFamily="18" charset="0"/>
                <a:cs typeface="Arial" panose="020B0604020202020204" pitchFamily="34" charset="0"/>
              </a:rPr>
              <a:t> monomères</a:t>
            </a:r>
            <a:r>
              <a:rPr lang="fr-FR" sz="2400" b="0" i="0" u="none" strike="noStrike" baseline="0" dirty="0">
                <a:solidFill>
                  <a:srgbClr val="000000"/>
                </a:solidFill>
                <a:latin typeface="Times New Roman" panose="02020603050405020304" pitchFamily="18" charset="0"/>
              </a:rPr>
              <a:t> entre 2 et 4 le plus souvent</a:t>
            </a:r>
            <a:r>
              <a:rPr lang="fr-FR" sz="2400" kern="0" dirty="0">
                <a:latin typeface="Times New Roman" panose="02020603050405020304" pitchFamily="18" charset="0"/>
                <a:cs typeface="Arial" panose="020B0604020202020204" pitchFamily="34" charset="0"/>
              </a:rPr>
              <a:t>. </a:t>
            </a:r>
            <a:endParaRPr lang="fr-FR" dirty="0"/>
          </a:p>
        </p:txBody>
      </p:sp>
      <p:cxnSp>
        <p:nvCxnSpPr>
          <p:cNvPr id="12" name="Connecteur droit 11">
            <a:extLst>
              <a:ext uri="{FF2B5EF4-FFF2-40B4-BE49-F238E27FC236}">
                <a16:creationId xmlns:a16="http://schemas.microsoft.com/office/drawing/2014/main" id="{9A6DA80D-C932-0243-F734-AE0B4E01F2F6}"/>
              </a:ext>
            </a:extLst>
          </p:cNvPr>
          <p:cNvCxnSpPr>
            <a:cxnSpLocks/>
          </p:cNvCxnSpPr>
          <p:nvPr/>
        </p:nvCxnSpPr>
        <p:spPr>
          <a:xfrm>
            <a:off x="5689599" y="408892"/>
            <a:ext cx="0" cy="2231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0C0BA0A-87EC-7EE3-27BE-E7DACFA78D03}"/>
              </a:ext>
            </a:extLst>
          </p:cNvPr>
          <p:cNvCxnSpPr>
            <a:cxnSpLocks/>
          </p:cNvCxnSpPr>
          <p:nvPr/>
        </p:nvCxnSpPr>
        <p:spPr>
          <a:xfrm>
            <a:off x="3103808" y="637171"/>
            <a:ext cx="5632893" cy="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5E8649C-01D4-4B13-49F0-2944B80DCCAD}"/>
              </a:ext>
            </a:extLst>
          </p:cNvPr>
          <p:cNvCxnSpPr>
            <a:cxnSpLocks/>
          </p:cNvCxnSpPr>
          <p:nvPr/>
        </p:nvCxnSpPr>
        <p:spPr>
          <a:xfrm>
            <a:off x="8736701" y="632077"/>
            <a:ext cx="0" cy="493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A14F794-262E-D1E6-2432-222845BCBA8B}"/>
              </a:ext>
            </a:extLst>
          </p:cNvPr>
          <p:cNvCxnSpPr>
            <a:cxnSpLocks/>
          </p:cNvCxnSpPr>
          <p:nvPr/>
        </p:nvCxnSpPr>
        <p:spPr>
          <a:xfrm>
            <a:off x="3103808" y="632077"/>
            <a:ext cx="0" cy="493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0" name="Picture 2" descr="L'actine est une protéine dont la structure tridimensionnelle est constituée d'hélices alpha (en tire-bouchon) et de feuillets beta (les flèches). © Thomas Splettstoesser, Wikimedia, CC by-sa 3.0">
            <a:extLst>
              <a:ext uri="{FF2B5EF4-FFF2-40B4-BE49-F238E27FC236}">
                <a16:creationId xmlns:a16="http://schemas.microsoft.com/office/drawing/2014/main" id="{F1919BEE-B31B-5E59-4178-D76DE2F65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35" y="2686757"/>
            <a:ext cx="4508907" cy="3661006"/>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2" descr="Enzyme structure Banque de photographies et d'images à haute résolution -  Alamy">
            <a:extLst>
              <a:ext uri="{FF2B5EF4-FFF2-40B4-BE49-F238E27FC236}">
                <a16:creationId xmlns:a16="http://schemas.microsoft.com/office/drawing/2014/main" id="{3278A9AB-15AA-94EC-4E51-1E8B0BFAF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3" y="3217768"/>
            <a:ext cx="11589361" cy="48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0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Enzymes monomériques </a:t>
            </a:r>
          </a:p>
        </p:txBody>
      </p:sp>
      <p:pic>
        <p:nvPicPr>
          <p:cNvPr id="3074" name="Picture 2" descr="L'actine est une protéine dont la structure tridimensionnelle est constituée d'hélices alpha (en tire-bouchon) et de feuillets beta (les flèches). © Thomas Splettstoesser, Wikimedia, CC by-sa 3.0">
            <a:extLst>
              <a:ext uri="{FF2B5EF4-FFF2-40B4-BE49-F238E27FC236}">
                <a16:creationId xmlns:a16="http://schemas.microsoft.com/office/drawing/2014/main" id="{677467AB-165A-F317-D9FC-0A7834B82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571500"/>
            <a:ext cx="64484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3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57949"/>
            <a:ext cx="7885157" cy="613245"/>
          </a:xfrm>
          <a:prstGeom prst="rect">
            <a:avLst/>
          </a:prstGeom>
          <a:noFill/>
        </p:spPr>
        <p:txBody>
          <a:bodyPr wrap="square">
            <a:spAutoFit/>
          </a:bodyPr>
          <a:lstStyle/>
          <a:p>
            <a:pPr>
              <a:lnSpc>
                <a:spcPct val="115000"/>
              </a:lnSpc>
              <a:spcAft>
                <a:spcPts val="1000"/>
              </a:spcAft>
            </a:pPr>
            <a:r>
              <a:rPr lang="fr-FR" sz="3200" b="1" kern="0">
                <a:solidFill>
                  <a:srgbClr val="C00000"/>
                </a:solidFill>
                <a:latin typeface="Times New Roman" panose="02020603050405020304" pitchFamily="18" charset="0"/>
                <a:cs typeface="Arial" panose="020B0604020202020204" pitchFamily="34" charset="0"/>
              </a:rPr>
              <a:t>Enzymes oligomériques</a:t>
            </a:r>
            <a:endParaRPr lang="fr-FR" sz="3200" b="1" kern="0" dirty="0">
              <a:solidFill>
                <a:srgbClr val="C00000"/>
              </a:solidFill>
              <a:latin typeface="Times New Roman" panose="02020603050405020304" pitchFamily="18" charset="0"/>
              <a:cs typeface="Arial" panose="020B0604020202020204" pitchFamily="34" charset="0"/>
            </a:endParaRPr>
          </a:p>
        </p:txBody>
      </p:sp>
      <p:pic>
        <p:nvPicPr>
          <p:cNvPr id="2050" name="Picture 2" descr="Enzyme structure Banque de photographies et d'images à haute résolution -  Alamy">
            <a:extLst>
              <a:ext uri="{FF2B5EF4-FFF2-40B4-BE49-F238E27FC236}">
                <a16:creationId xmlns:a16="http://schemas.microsoft.com/office/drawing/2014/main" id="{0F08D188-DC77-7B19-EB2E-908F95C42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613244"/>
            <a:ext cx="12047538" cy="713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6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Structure des enzymes</a:t>
            </a:r>
          </a:p>
        </p:txBody>
      </p:sp>
      <p:sp>
        <p:nvSpPr>
          <p:cNvPr id="7" name="ZoneTexte 6">
            <a:extLst>
              <a:ext uri="{FF2B5EF4-FFF2-40B4-BE49-F238E27FC236}">
                <a16:creationId xmlns:a16="http://schemas.microsoft.com/office/drawing/2014/main" id="{D4183A03-C778-BE00-9F93-9E0D1273E90B}"/>
              </a:ext>
            </a:extLst>
          </p:cNvPr>
          <p:cNvSpPr txBox="1"/>
          <p:nvPr/>
        </p:nvSpPr>
        <p:spPr>
          <a:xfrm>
            <a:off x="163820" y="613245"/>
            <a:ext cx="11864360" cy="3416320"/>
          </a:xfrm>
          <a:prstGeom prst="rect">
            <a:avLst/>
          </a:prstGeom>
          <a:noFill/>
        </p:spPr>
        <p:txBody>
          <a:bodyPr wrap="square">
            <a:spAutoFit/>
          </a:bodyPr>
          <a:lstStyle/>
          <a:p>
            <a:r>
              <a:rPr lang="fr-FR" altLang="fr-FR" sz="2400" kern="0" dirty="0">
                <a:latin typeface="Times New Roman" panose="02020603050405020304" pitchFamily="18" charset="0"/>
                <a:cs typeface="Arial" panose="020B0604020202020204" pitchFamily="34" charset="0"/>
              </a:rPr>
              <a:t>Certaines enzymes nécessitent des molécules </a:t>
            </a:r>
            <a:r>
              <a:rPr lang="fr-FR" altLang="fr-FR" sz="2400" b="1" kern="0" dirty="0">
                <a:solidFill>
                  <a:srgbClr val="FFC000"/>
                </a:solidFill>
                <a:latin typeface="Times New Roman" panose="02020603050405020304" pitchFamily="18" charset="0"/>
                <a:cs typeface="Arial" panose="020B0604020202020204" pitchFamily="34" charset="0"/>
              </a:rPr>
              <a:t>non protéiques </a:t>
            </a:r>
            <a:r>
              <a:rPr lang="fr-FR" altLang="fr-FR" sz="2400" kern="0" dirty="0">
                <a:latin typeface="Times New Roman" panose="02020603050405020304" pitchFamily="18" charset="0"/>
                <a:cs typeface="Arial" panose="020B0604020202020204" pitchFamily="34" charset="0"/>
              </a:rPr>
              <a:t>pour leur activité enzymatique </a:t>
            </a:r>
          </a:p>
          <a:p>
            <a:r>
              <a:rPr lang="fr-FR" sz="2400" kern="0" dirty="0">
                <a:latin typeface="Times New Roman" panose="02020603050405020304" pitchFamily="18" charset="0"/>
                <a:cs typeface="Arial" panose="020B0604020202020204" pitchFamily="34" charset="0"/>
              </a:rPr>
              <a:t>Cette </a:t>
            </a:r>
            <a:r>
              <a:rPr lang="fr-FR" sz="2400" b="1" kern="0" dirty="0">
                <a:solidFill>
                  <a:srgbClr val="FFC000"/>
                </a:solidFill>
                <a:latin typeface="Times New Roman" panose="02020603050405020304" pitchFamily="18" charset="0"/>
                <a:cs typeface="Arial" panose="020B0604020202020204" pitchFamily="34" charset="0"/>
              </a:rPr>
              <a:t>partie non protéique </a:t>
            </a:r>
            <a:r>
              <a:rPr lang="fr-FR" sz="2400" kern="0" dirty="0">
                <a:latin typeface="Times New Roman" panose="02020603050405020304" pitchFamily="18" charset="0"/>
                <a:cs typeface="Arial" panose="020B0604020202020204" pitchFamily="34" charset="0"/>
              </a:rPr>
              <a:t>est appelée </a:t>
            </a:r>
            <a:r>
              <a:rPr lang="fr-FR" sz="2400" b="1" kern="0" dirty="0">
                <a:solidFill>
                  <a:srgbClr val="FFC000"/>
                </a:solidFill>
                <a:latin typeface="Times New Roman" panose="02020603050405020304" pitchFamily="18" charset="0"/>
                <a:cs typeface="Arial" panose="020B0604020202020204" pitchFamily="34" charset="0"/>
              </a:rPr>
              <a:t>cofacteur</a:t>
            </a:r>
            <a:r>
              <a:rPr lang="fr-FR" sz="2400" kern="0" dirty="0">
                <a:latin typeface="Times New Roman" panose="02020603050405020304" pitchFamily="18" charset="0"/>
                <a:cs typeface="Arial" panose="020B0604020202020204" pitchFamily="34" charset="0"/>
              </a:rPr>
              <a:t>, il peut être un </a:t>
            </a:r>
            <a:r>
              <a:rPr lang="fr-FR" sz="2400" b="1" kern="0" dirty="0">
                <a:latin typeface="Times New Roman" panose="02020603050405020304" pitchFamily="18" charset="0"/>
                <a:cs typeface="Arial" panose="020B0604020202020204" pitchFamily="34" charset="0"/>
              </a:rPr>
              <a:t>ion métallique </a:t>
            </a:r>
            <a:r>
              <a:rPr lang="fr-FR" sz="2400" kern="0" dirty="0">
                <a:latin typeface="Times New Roman" panose="02020603050405020304" pitchFamily="18" charset="0"/>
                <a:cs typeface="Arial" panose="020B0604020202020204" pitchFamily="34" charset="0"/>
              </a:rPr>
              <a:t>et/ou une </a:t>
            </a:r>
            <a:r>
              <a:rPr lang="fr-FR" sz="2400" b="1" kern="0" dirty="0">
                <a:latin typeface="Times New Roman" panose="02020603050405020304" pitchFamily="18" charset="0"/>
                <a:cs typeface="Arial" panose="020B0604020202020204" pitchFamily="34" charset="0"/>
              </a:rPr>
              <a:t>molécule organique </a:t>
            </a:r>
            <a:r>
              <a:rPr lang="fr-FR" sz="2400" kern="0" dirty="0">
                <a:latin typeface="Times New Roman" panose="02020603050405020304" pitchFamily="18" charset="0"/>
                <a:cs typeface="Arial" panose="020B0604020202020204" pitchFamily="34" charset="0"/>
              </a:rPr>
              <a:t>(</a:t>
            </a:r>
            <a:r>
              <a:rPr lang="fr-FR" sz="2400" b="1" kern="0" dirty="0">
                <a:latin typeface="Times New Roman" panose="02020603050405020304" pitchFamily="18" charset="0"/>
                <a:cs typeface="Arial" panose="020B0604020202020204" pitchFamily="34" charset="0"/>
              </a:rPr>
              <a:t>coenzyme</a:t>
            </a:r>
            <a:r>
              <a:rPr lang="fr-FR" sz="2400" kern="0" dirty="0">
                <a:latin typeface="Times New Roman" panose="02020603050405020304" pitchFamily="18" charset="0"/>
                <a:cs typeface="Arial" panose="020B0604020202020204" pitchFamily="34" charset="0"/>
              </a:rPr>
              <a:t>) </a:t>
            </a:r>
          </a:p>
          <a:p>
            <a:endParaRPr lang="fr-FR" sz="2400" b="0" i="0" u="none" strike="noStrike" baseline="0" dirty="0">
              <a:solidFill>
                <a:srgbClr val="000000"/>
              </a:solidFill>
              <a:latin typeface="Times New Roman" panose="02020603050405020304" pitchFamily="18" charset="0"/>
            </a:endParaRPr>
          </a:p>
          <a:p>
            <a:r>
              <a:rPr lang="fr-FR" sz="2400" b="1" i="0" u="none" strike="noStrike" baseline="0" dirty="0">
                <a:solidFill>
                  <a:srgbClr val="C00000"/>
                </a:solidFill>
                <a:latin typeface="Times New Roman" panose="02020603050405020304" pitchFamily="18" charset="0"/>
              </a:rPr>
              <a:t>Notion d’apoenzyme et holoenzyme : </a:t>
            </a:r>
          </a:p>
          <a:p>
            <a:r>
              <a:rPr lang="fr-FR" sz="2400" b="1" i="0" u="none" strike="noStrike" baseline="0" dirty="0">
                <a:solidFill>
                  <a:srgbClr val="FF0000"/>
                </a:solidFill>
                <a:latin typeface="Times New Roman" panose="02020603050405020304" pitchFamily="18" charset="0"/>
              </a:rPr>
              <a:t>l’apoenzyme</a:t>
            </a:r>
            <a:r>
              <a:rPr lang="fr-FR" sz="2400" b="0" i="0" u="none" strike="noStrike" baseline="0" dirty="0">
                <a:solidFill>
                  <a:srgbClr val="000000"/>
                </a:solidFill>
                <a:latin typeface="Times New Roman" panose="02020603050405020304" pitchFamily="18" charset="0"/>
              </a:rPr>
              <a:t> est la partie protéique d’une enzyme non accompagnée de son cofacteur (coenzyme et /ou ions métalliques)(</a:t>
            </a:r>
            <a:r>
              <a:rPr lang="fr-FR" sz="2400" b="1" i="0" u="none" strike="noStrike" baseline="0" dirty="0">
                <a:solidFill>
                  <a:srgbClr val="FF0000"/>
                </a:solidFill>
                <a:latin typeface="Times New Roman" panose="02020603050405020304" pitchFamily="18" charset="0"/>
              </a:rPr>
              <a:t>enzyme inactive</a:t>
            </a:r>
            <a:r>
              <a:rPr lang="fr-FR" sz="2400" b="0" i="0" u="none" strike="noStrike" baseline="0" dirty="0">
                <a:solidFill>
                  <a:srgbClr val="000000"/>
                </a:solidFill>
                <a:latin typeface="Times New Roman" panose="02020603050405020304" pitchFamily="18" charset="0"/>
              </a:rPr>
              <a:t>), la liaison de cette protéine au cofacteur donne naissance à </a:t>
            </a:r>
            <a:r>
              <a:rPr lang="fr-FR" sz="2400" b="1" i="0" u="none" strike="noStrike" baseline="0" dirty="0">
                <a:solidFill>
                  <a:srgbClr val="00B0F0"/>
                </a:solidFill>
                <a:latin typeface="Times New Roman" panose="02020603050405020304" pitchFamily="18" charset="0"/>
              </a:rPr>
              <a:t>l’enzyme active </a:t>
            </a:r>
            <a:r>
              <a:rPr lang="fr-FR" sz="2400" b="0" i="0" u="none" strike="noStrike" baseline="0" dirty="0">
                <a:solidFill>
                  <a:srgbClr val="000000"/>
                </a:solidFill>
                <a:latin typeface="Times New Roman" panose="02020603050405020304" pitchFamily="18" charset="0"/>
              </a:rPr>
              <a:t>(</a:t>
            </a:r>
            <a:r>
              <a:rPr lang="fr-FR" sz="2400" b="1" i="0" u="none" strike="noStrike" baseline="0" dirty="0">
                <a:solidFill>
                  <a:srgbClr val="00B0F0"/>
                </a:solidFill>
                <a:latin typeface="Times New Roman" panose="02020603050405020304" pitchFamily="18" charset="0"/>
              </a:rPr>
              <a:t>l’holoenzyme</a:t>
            </a:r>
            <a:r>
              <a:rPr lang="fr-FR" sz="2400" b="0" i="0" u="none" strike="noStrike" baseline="0" dirty="0">
                <a:solidFill>
                  <a:srgbClr val="000000"/>
                </a:solidFill>
                <a:latin typeface="Times New Roman" panose="02020603050405020304" pitchFamily="18" charset="0"/>
              </a:rPr>
              <a:t>). </a:t>
            </a:r>
          </a:p>
          <a:p>
            <a:endParaRPr lang="fr-FR" sz="2400" b="0" i="0" u="none" strike="noStrike" baseline="0" dirty="0">
              <a:solidFill>
                <a:srgbClr val="000000"/>
              </a:solidFill>
              <a:latin typeface="Times New Roman" panose="02020603050405020304" pitchFamily="18" charset="0"/>
            </a:endParaRPr>
          </a:p>
        </p:txBody>
      </p:sp>
      <p:sp>
        <p:nvSpPr>
          <p:cNvPr id="4" name="ZoneTexte 3">
            <a:extLst>
              <a:ext uri="{FF2B5EF4-FFF2-40B4-BE49-F238E27FC236}">
                <a16:creationId xmlns:a16="http://schemas.microsoft.com/office/drawing/2014/main" id="{6A14F13D-1922-CF83-61C3-FF9B7318D5C8}"/>
              </a:ext>
            </a:extLst>
          </p:cNvPr>
          <p:cNvSpPr txBox="1"/>
          <p:nvPr/>
        </p:nvSpPr>
        <p:spPr>
          <a:xfrm>
            <a:off x="1772355" y="4029565"/>
            <a:ext cx="9776179" cy="1938992"/>
          </a:xfrm>
          <a:prstGeom prst="rect">
            <a:avLst/>
          </a:prstGeom>
          <a:noFill/>
        </p:spPr>
        <p:txBody>
          <a:bodyPr wrap="square">
            <a:spAutoFit/>
          </a:bodyPr>
          <a:lstStyle/>
          <a:p>
            <a:r>
              <a:rPr lang="fr-FR" sz="1800" b="0" i="0" u="none" strike="noStrike" baseline="0" dirty="0">
                <a:solidFill>
                  <a:srgbClr val="FFFFFF"/>
                </a:solidFill>
                <a:latin typeface="Times New Roman" panose="02020603050405020304" pitchFamily="18" charset="0"/>
              </a:rPr>
              <a:t>-</a:t>
            </a:r>
            <a:r>
              <a:rPr lang="fr-FR" sz="2400" b="1" i="0" u="none" strike="noStrike" baseline="0" dirty="0">
                <a:solidFill>
                  <a:srgbClr val="FF0000"/>
                </a:solidFill>
                <a:latin typeface="Times New Roman" panose="02020603050405020304" pitchFamily="18" charset="0"/>
              </a:rPr>
              <a:t>Une partie protéique: apoenzyme</a:t>
            </a:r>
          </a:p>
          <a:p>
            <a:endParaRPr lang="fr-FR" sz="2400" b="0" i="0" u="none" strike="noStrike" baseline="0" dirty="0">
              <a:solidFill>
                <a:srgbClr val="FF0000"/>
              </a:solidFill>
              <a:latin typeface="Times New Roman" panose="02020603050405020304" pitchFamily="18" charset="0"/>
            </a:endParaRPr>
          </a:p>
          <a:p>
            <a:r>
              <a:rPr lang="fr-FR" sz="2400" b="1" kern="0" dirty="0">
                <a:solidFill>
                  <a:srgbClr val="FFC000"/>
                </a:solidFill>
                <a:latin typeface="Times New Roman" panose="02020603050405020304" pitchFamily="18" charset="0"/>
                <a:cs typeface="Arial" panose="020B0604020202020204" pitchFamily="34" charset="0"/>
              </a:rPr>
              <a:t>Une partie non protéique: cofacteur</a:t>
            </a:r>
          </a:p>
          <a:p>
            <a:endParaRPr lang="fr-FR" sz="2400" b="1" kern="0" dirty="0">
              <a:solidFill>
                <a:srgbClr val="FFC000"/>
              </a:solidFill>
              <a:latin typeface="Times New Roman" panose="02020603050405020304" pitchFamily="18" charset="0"/>
              <a:cs typeface="Arial" panose="020B0604020202020204" pitchFamily="34" charset="0"/>
            </a:endParaRPr>
          </a:p>
          <a:p>
            <a:r>
              <a:rPr lang="fr-FR" sz="1800" b="0" i="0" u="none" strike="noStrike" baseline="0" dirty="0">
                <a:solidFill>
                  <a:srgbClr val="FFFFFF"/>
                </a:solidFill>
                <a:latin typeface="Times New Roman" panose="02020603050405020304" pitchFamily="18" charset="0"/>
              </a:rPr>
              <a:t>-</a:t>
            </a:r>
            <a:r>
              <a:rPr lang="fr-FR" sz="2400" b="1" dirty="0">
                <a:solidFill>
                  <a:srgbClr val="00B0F0"/>
                </a:solidFill>
                <a:latin typeface="Times New Roman" panose="02020603050405020304" pitchFamily="18" charset="0"/>
              </a:rPr>
              <a:t>H</a:t>
            </a:r>
            <a:r>
              <a:rPr lang="fr-FR" sz="2400" b="1" i="0" u="none" strike="noStrike" baseline="0" dirty="0">
                <a:solidFill>
                  <a:srgbClr val="00B0F0"/>
                </a:solidFill>
                <a:latin typeface="Times New Roman" panose="02020603050405020304" pitchFamily="18" charset="0"/>
              </a:rPr>
              <a:t>oloenzyme = </a:t>
            </a:r>
            <a:r>
              <a:rPr lang="fr-FR" sz="2400" b="1" i="0" u="none" strike="noStrike" baseline="0" dirty="0">
                <a:solidFill>
                  <a:srgbClr val="FF0000"/>
                </a:solidFill>
                <a:latin typeface="Times New Roman" panose="02020603050405020304" pitchFamily="18" charset="0"/>
              </a:rPr>
              <a:t>apoenzyme</a:t>
            </a:r>
            <a:r>
              <a:rPr lang="fr-FR" sz="2400" b="1" i="0" u="none" strike="noStrike" baseline="0" dirty="0">
                <a:solidFill>
                  <a:srgbClr val="00B0F0"/>
                </a:solidFill>
                <a:latin typeface="Times New Roman" panose="02020603050405020304" pitchFamily="18" charset="0"/>
              </a:rPr>
              <a:t> + </a:t>
            </a:r>
            <a:r>
              <a:rPr lang="fr-FR" sz="2400" b="1" i="0" u="none" strike="noStrike" baseline="0" dirty="0">
                <a:solidFill>
                  <a:srgbClr val="FFC000"/>
                </a:solidFill>
                <a:latin typeface="Times New Roman" panose="02020603050405020304" pitchFamily="18" charset="0"/>
              </a:rPr>
              <a:t>cofacteur</a:t>
            </a:r>
            <a:r>
              <a:rPr lang="fr-FR" sz="2400" b="1" i="0" u="none" strike="noStrike" baseline="0" dirty="0">
                <a:solidFill>
                  <a:srgbClr val="00B0F0"/>
                </a:solidFill>
                <a:latin typeface="Times New Roman" panose="02020603050405020304" pitchFamily="18" charset="0"/>
              </a:rPr>
              <a:t> </a:t>
            </a:r>
            <a:r>
              <a:rPr lang="fr-FR" sz="2400" b="1" i="0" u="none" strike="noStrike" baseline="0" dirty="0">
                <a:solidFill>
                  <a:srgbClr val="FFC000"/>
                </a:solidFill>
                <a:latin typeface="Times New Roman" panose="02020603050405020304" pitchFamily="18" charset="0"/>
              </a:rPr>
              <a:t>( </a:t>
            </a:r>
            <a:r>
              <a:rPr lang="fr-FR" sz="2400" b="1" i="0" u="none" strike="noStrike" baseline="0" dirty="0">
                <a:latin typeface="Times New Roman" panose="02020603050405020304" pitchFamily="18" charset="0"/>
              </a:rPr>
              <a:t>ion métallique</a:t>
            </a:r>
            <a:r>
              <a:rPr lang="fr-FR" sz="2400" b="1" dirty="0">
                <a:latin typeface="Times New Roman" panose="02020603050405020304" pitchFamily="18" charset="0"/>
              </a:rPr>
              <a:t> et/ou </a:t>
            </a:r>
            <a:r>
              <a:rPr lang="fr-FR" sz="2400" b="1" i="0" u="none" strike="noStrike" baseline="0" dirty="0">
                <a:latin typeface="Times New Roman" panose="02020603050405020304" pitchFamily="18" charset="0"/>
              </a:rPr>
              <a:t>coenzyme</a:t>
            </a:r>
            <a:r>
              <a:rPr lang="fr-FR" sz="2400" b="1" i="0" u="none" strike="noStrike" baseline="0" dirty="0">
                <a:solidFill>
                  <a:srgbClr val="FFC000"/>
                </a:solidFill>
                <a:latin typeface="Times New Roman" panose="02020603050405020304" pitchFamily="18" charset="0"/>
              </a:rPr>
              <a:t>)</a:t>
            </a:r>
          </a:p>
        </p:txBody>
      </p:sp>
    </p:spTree>
    <p:extLst>
      <p:ext uri="{BB962C8B-B14F-4D97-AF65-F5344CB8AC3E}">
        <p14:creationId xmlns:p14="http://schemas.microsoft.com/office/powerpoint/2010/main" val="346962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Structure des enzymes</a:t>
            </a:r>
          </a:p>
        </p:txBody>
      </p:sp>
      <p:pic>
        <p:nvPicPr>
          <p:cNvPr id="4099" name="Picture 3" descr="Holoenzyme Photos and Images | Shutterstock">
            <a:extLst>
              <a:ext uri="{FF2B5EF4-FFF2-40B4-BE49-F238E27FC236}">
                <a16:creationId xmlns:a16="http://schemas.microsoft.com/office/drawing/2014/main" id="{EFBF5C20-7E05-A2FB-F24C-1B51E6490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613245"/>
            <a:ext cx="11277600" cy="573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9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75730922-4E2C-0C15-B91C-5768CCF03C49}"/>
              </a:ext>
            </a:extLst>
          </p:cNvPr>
          <p:cNvSpPr txBox="1"/>
          <p:nvPr/>
        </p:nvSpPr>
        <p:spPr>
          <a:xfrm>
            <a:off x="163820" y="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Cofacteurs</a:t>
            </a:r>
          </a:p>
        </p:txBody>
      </p:sp>
      <p:sp>
        <p:nvSpPr>
          <p:cNvPr id="10" name="ZoneTexte 9">
            <a:extLst>
              <a:ext uri="{FF2B5EF4-FFF2-40B4-BE49-F238E27FC236}">
                <a16:creationId xmlns:a16="http://schemas.microsoft.com/office/drawing/2014/main" id="{D4183A03-C778-BE00-9F93-9E0D1273E90B}"/>
              </a:ext>
            </a:extLst>
          </p:cNvPr>
          <p:cNvSpPr txBox="1"/>
          <p:nvPr/>
        </p:nvSpPr>
        <p:spPr>
          <a:xfrm>
            <a:off x="163820" y="593817"/>
            <a:ext cx="11864360" cy="6740307"/>
          </a:xfrm>
          <a:prstGeom prst="rect">
            <a:avLst/>
          </a:prstGeom>
          <a:noFill/>
        </p:spPr>
        <p:txBody>
          <a:bodyPr wrap="square">
            <a:spAutoFit/>
          </a:bodyPr>
          <a:lstStyle/>
          <a:p>
            <a:r>
              <a:rPr lang="fr-FR" sz="2400" dirty="0">
                <a:solidFill>
                  <a:srgbClr val="000000"/>
                </a:solidFill>
                <a:latin typeface="Times New Roman" panose="02020603050405020304" pitchFamily="18" charset="0"/>
              </a:rPr>
              <a:t>un cofacteur est un composé chimique </a:t>
            </a:r>
            <a:r>
              <a:rPr lang="fr-FR" sz="2400" b="1" dirty="0">
                <a:solidFill>
                  <a:srgbClr val="000000"/>
                </a:solidFill>
                <a:latin typeface="Times New Roman" panose="02020603050405020304" pitchFamily="18" charset="0"/>
              </a:rPr>
              <a:t>non protéique </a:t>
            </a:r>
            <a:r>
              <a:rPr lang="fr-FR" sz="2400" dirty="0">
                <a:solidFill>
                  <a:srgbClr val="000000"/>
                </a:solidFill>
                <a:latin typeface="Times New Roman" panose="02020603050405020304" pitchFamily="18" charset="0"/>
              </a:rPr>
              <a:t>dont la présence est nécessaire à une enzyme pour catalyser une réaction donnée, il en existe deux groupes: </a:t>
            </a:r>
          </a:p>
          <a:p>
            <a:r>
              <a:rPr lang="fr-FR" sz="2400" dirty="0">
                <a:solidFill>
                  <a:srgbClr val="000000"/>
                </a:solidFill>
                <a:latin typeface="Tahoma" panose="020B0604030504040204" pitchFamily="34" charset="0"/>
              </a:rPr>
              <a:t>    </a:t>
            </a:r>
            <a:r>
              <a:rPr lang="fr-FR" sz="2400" b="1" dirty="0">
                <a:solidFill>
                  <a:srgbClr val="C00000"/>
                </a:solidFill>
                <a:latin typeface="Times New Roman" panose="02020603050405020304" pitchFamily="18" charset="0"/>
              </a:rPr>
              <a:t>1- Ions métalliques </a:t>
            </a:r>
            <a:r>
              <a:rPr lang="fr-FR" sz="2400" b="0" i="0" u="none" strike="noStrike" baseline="0" dirty="0">
                <a:solidFill>
                  <a:srgbClr val="000000"/>
                </a:solidFill>
                <a:latin typeface="Times New Roman" panose="02020603050405020304" pitchFamily="18" charset="0"/>
              </a:rPr>
              <a:t>(le plus souvent bivalents): Mg2+, Zn2+, Fe+3, Cu+2……. etc. </a:t>
            </a:r>
          </a:p>
          <a:p>
            <a:endParaRPr lang="fr-FR" sz="2400" b="0" i="0" u="none" strike="noStrike" baseline="0" dirty="0">
              <a:solidFill>
                <a:srgbClr val="000000"/>
              </a:solidFill>
              <a:latin typeface="Times New Roman" panose="02020603050405020304" pitchFamily="18" charset="0"/>
            </a:endParaRPr>
          </a:p>
          <a:p>
            <a:r>
              <a:rPr lang="fr-FR" sz="2400" dirty="0">
                <a:solidFill>
                  <a:srgbClr val="000000"/>
                </a:solidFill>
                <a:latin typeface="Times New Roman" panose="02020603050405020304" pitchFamily="18" charset="0"/>
              </a:rPr>
              <a:t>     </a:t>
            </a:r>
            <a:r>
              <a:rPr lang="fr-FR" sz="2400" b="1" dirty="0">
                <a:solidFill>
                  <a:srgbClr val="C00000"/>
                </a:solidFill>
                <a:latin typeface="Times New Roman" panose="02020603050405020304" pitchFamily="18" charset="0"/>
              </a:rPr>
              <a:t>2- Coenzymes: </a:t>
            </a:r>
            <a:r>
              <a:rPr lang="fr-FR" sz="2400" b="0" i="0" u="none" strike="noStrike" baseline="0" dirty="0">
                <a:solidFill>
                  <a:srgbClr val="000000"/>
                </a:solidFill>
                <a:latin typeface="Times New Roman" panose="02020603050405020304" pitchFamily="18" charset="0"/>
              </a:rPr>
              <a:t>Ce sont des petites molécules organiques non protéiques fabriquées à partir     des vitamines ( dérivées de vitamines), sont de deux types: </a:t>
            </a:r>
          </a:p>
          <a:p>
            <a:r>
              <a:rPr lang="fr-FR" sz="2400" dirty="0">
                <a:solidFill>
                  <a:srgbClr val="000000"/>
                </a:solidFill>
                <a:latin typeface="Times New Roman" panose="02020603050405020304" pitchFamily="18" charset="0"/>
              </a:rPr>
              <a:t>           </a:t>
            </a:r>
            <a:r>
              <a:rPr lang="fr-FR" sz="2400" b="1" dirty="0">
                <a:solidFill>
                  <a:srgbClr val="00B0F0"/>
                </a:solidFill>
                <a:latin typeface="Times New Roman" panose="02020603050405020304" pitchFamily="18" charset="0"/>
              </a:rPr>
              <a:t>2-1-Groupements prosthétiques : </a:t>
            </a:r>
            <a:r>
              <a:rPr lang="fr-FR" sz="2400" i="0" u="none" strike="noStrike" baseline="0" dirty="0">
                <a:solidFill>
                  <a:srgbClr val="000000"/>
                </a:solidFill>
                <a:latin typeface="Times New Roman" panose="02020603050405020304" pitchFamily="18" charset="0"/>
              </a:rPr>
              <a:t>coenzymes</a:t>
            </a:r>
            <a:r>
              <a:rPr lang="fr-FR" sz="2400" b="1" i="0" u="none" strike="noStrike" baseline="0" dirty="0">
                <a:solidFill>
                  <a:srgbClr val="000000"/>
                </a:solidFill>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fixés de façon </a:t>
            </a:r>
            <a:r>
              <a:rPr lang="fr-FR" sz="2400" b="1" i="0" u="none" strike="noStrike" baseline="0" dirty="0">
                <a:solidFill>
                  <a:srgbClr val="000000"/>
                </a:solidFill>
                <a:latin typeface="Times New Roman" panose="02020603050405020304" pitchFamily="18" charset="0"/>
              </a:rPr>
              <a:t>Permanente</a:t>
            </a:r>
            <a:r>
              <a:rPr lang="fr-FR" sz="2400" b="0" i="0" u="none" strike="noStrike" baseline="0" dirty="0">
                <a:solidFill>
                  <a:srgbClr val="000000"/>
                </a:solidFill>
                <a:latin typeface="Times New Roman" panose="02020603050405020304" pitchFamily="18" charset="0"/>
              </a:rPr>
              <a:t> à l’enzyme</a:t>
            </a:r>
            <a:r>
              <a:rPr lang="fr-FR" sz="2400" dirty="0">
                <a:solidFill>
                  <a:srgbClr val="000000"/>
                </a:solidFill>
                <a:latin typeface="Times New Roman" panose="02020603050405020304" pitchFamily="18" charset="0"/>
              </a:rPr>
              <a:t> par des </a:t>
            </a:r>
            <a:r>
              <a:rPr lang="fr-FR" sz="2400" b="1" dirty="0">
                <a:solidFill>
                  <a:srgbClr val="000000"/>
                </a:solidFill>
                <a:latin typeface="Times New Roman" panose="02020603050405020304" pitchFamily="18" charset="0"/>
              </a:rPr>
              <a:t>liaisons covalentes </a:t>
            </a:r>
            <a:r>
              <a:rPr lang="fr-FR" sz="2400" b="0" i="0" u="none" strike="noStrike" baseline="0" dirty="0">
                <a:solidFill>
                  <a:srgbClr val="000000"/>
                </a:solidFill>
                <a:latin typeface="Times New Roman" panose="02020603050405020304" pitchFamily="18" charset="0"/>
              </a:rPr>
              <a:t>(indissociables)</a:t>
            </a:r>
            <a:r>
              <a:rPr lang="fr-FR" sz="2400" b="1" i="0" u="none" strike="noStrike" baseline="0" dirty="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endParaRPr>
          </a:p>
          <a:p>
            <a:r>
              <a:rPr lang="fr-FR" sz="2400" b="1" i="0" u="none" strike="noStrike" baseline="0" dirty="0">
                <a:solidFill>
                  <a:srgbClr val="000000"/>
                </a:solidFill>
                <a:latin typeface="Times New Roman" panose="02020603050405020304" pitchFamily="18" charset="0"/>
              </a:rPr>
              <a:t>           </a:t>
            </a:r>
            <a:r>
              <a:rPr lang="fr-FR" sz="2400" b="1" dirty="0">
                <a:solidFill>
                  <a:srgbClr val="00B0F0"/>
                </a:solidFill>
                <a:latin typeface="Times New Roman" panose="02020603050405020304" pitchFamily="18" charset="0"/>
              </a:rPr>
              <a:t>2-2- Cosubstrats: </a:t>
            </a:r>
            <a:r>
              <a:rPr lang="fr-FR" sz="2400" b="0" i="0" u="none" strike="noStrike" baseline="0" dirty="0">
                <a:solidFill>
                  <a:srgbClr val="000000"/>
                </a:solidFill>
                <a:latin typeface="Times New Roman" panose="02020603050405020304" pitchFamily="18" charset="0"/>
              </a:rPr>
              <a:t>coenzymes fixés sur l’enzyme de façon </a:t>
            </a:r>
            <a:r>
              <a:rPr lang="fr-FR" sz="2400" b="1" i="0" u="none" strike="noStrike" baseline="0" dirty="0">
                <a:solidFill>
                  <a:srgbClr val="000000"/>
                </a:solidFill>
                <a:latin typeface="Times New Roman" panose="02020603050405020304" pitchFamily="18" charset="0"/>
              </a:rPr>
              <a:t>transitoire </a:t>
            </a:r>
            <a:r>
              <a:rPr lang="fr-FR" sz="2400" i="0" u="none" strike="noStrike" baseline="0" dirty="0">
                <a:solidFill>
                  <a:srgbClr val="000000"/>
                </a:solidFill>
                <a:latin typeface="Times New Roman" panose="02020603050405020304" pitchFamily="18" charset="0"/>
              </a:rPr>
              <a:t>(</a:t>
            </a:r>
            <a:r>
              <a:rPr lang="fr-FR" sz="2400" dirty="0">
                <a:solidFill>
                  <a:srgbClr val="000000"/>
                </a:solidFill>
                <a:latin typeface="Times New Roman" panose="02020603050405020304" pitchFamily="18" charset="0"/>
              </a:rPr>
              <a:t>par </a:t>
            </a:r>
            <a:r>
              <a:rPr lang="fr-FR" sz="2400" b="1" dirty="0">
                <a:solidFill>
                  <a:srgbClr val="000000"/>
                </a:solidFill>
                <a:latin typeface="Times New Roman" panose="02020603050405020304" pitchFamily="18" charset="0"/>
              </a:rPr>
              <a:t>des liaisons</a:t>
            </a:r>
            <a:r>
              <a:rPr lang="fr-FR" sz="2400" b="1" i="0" u="none" strike="noStrike" baseline="0" dirty="0">
                <a:solidFill>
                  <a:srgbClr val="000000"/>
                </a:solidFill>
                <a:latin typeface="Times New Roman" panose="02020603050405020304" pitchFamily="18" charset="0"/>
              </a:rPr>
              <a:t> faibles)</a:t>
            </a:r>
            <a:r>
              <a:rPr lang="fr-FR" sz="2400" b="0" i="0" u="none" strike="noStrike" baseline="0" dirty="0">
                <a:solidFill>
                  <a:srgbClr val="000000"/>
                </a:solidFill>
                <a:latin typeface="Times New Roman" panose="02020603050405020304" pitchFamily="18" charset="0"/>
              </a:rPr>
              <a:t>. </a:t>
            </a:r>
          </a:p>
          <a:p>
            <a:r>
              <a:rPr lang="fr-FR" sz="2400" dirty="0">
                <a:solidFill>
                  <a:srgbClr val="000000"/>
                </a:solidFill>
                <a:latin typeface="Times New Roman" panose="02020603050405020304" pitchFamily="18" charset="0"/>
              </a:rPr>
              <a:t>      </a:t>
            </a:r>
            <a:r>
              <a:rPr lang="fr-FR" sz="2400" b="1" dirty="0">
                <a:solidFill>
                  <a:srgbClr val="C00000"/>
                </a:solidFill>
                <a:latin typeface="Times New Roman" panose="02020603050405020304" pitchFamily="18" charset="0"/>
              </a:rPr>
              <a:t>Quelques exemples de coenzymes :</a:t>
            </a:r>
          </a:p>
          <a:p>
            <a:pPr marL="285750" indent="-285750">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FAD</a:t>
            </a:r>
            <a:r>
              <a:rPr lang="fr-FR" sz="2400" dirty="0">
                <a:solidFill>
                  <a:srgbClr val="000000"/>
                </a:solidFill>
                <a:latin typeface="Times New Roman" panose="02020603050405020304" pitchFamily="18" charset="0"/>
              </a:rPr>
              <a:t> :  flavine adénine dinucléotide </a:t>
            </a:r>
          </a:p>
          <a:p>
            <a:pPr marL="285750" indent="-285750">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NAD</a:t>
            </a:r>
            <a:r>
              <a:rPr lang="fr-FR" sz="2400" dirty="0">
                <a:solidFill>
                  <a:srgbClr val="000000"/>
                </a:solidFill>
                <a:latin typeface="Times New Roman" panose="02020603050405020304" pitchFamily="18" charset="0"/>
              </a:rPr>
              <a:t> : Le nicotinamide adénine dinucléotide </a:t>
            </a:r>
          </a:p>
          <a:p>
            <a:pPr marL="285750" indent="-285750">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TPP</a:t>
            </a:r>
            <a:r>
              <a:rPr lang="fr-FR" sz="2400" dirty="0">
                <a:solidFill>
                  <a:srgbClr val="000000"/>
                </a:solidFill>
                <a:latin typeface="Times New Roman" panose="02020603050405020304" pitchFamily="18" charset="0"/>
              </a:rPr>
              <a:t> : Thiamine pyrophosphate 	</a:t>
            </a:r>
          </a:p>
          <a:p>
            <a:pPr>
              <a:lnSpc>
                <a:spcPct val="150000"/>
              </a:lnSpc>
            </a:pPr>
            <a:r>
              <a:rPr lang="fr-FR" sz="2400" dirty="0">
                <a:solidFill>
                  <a:srgbClr val="000000"/>
                </a:solidFill>
                <a:latin typeface="Times New Roman" panose="02020603050405020304" pitchFamily="18" charset="0"/>
              </a:rPr>
              <a:t>	</a:t>
            </a:r>
          </a:p>
          <a:p>
            <a:endParaRPr lang="fr-FR"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8907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05BC7DD5-3FA0-D8B6-B316-D003A1DC2892}"/>
              </a:ext>
            </a:extLst>
          </p:cNvPr>
          <p:cNvSpPr txBox="1"/>
          <p:nvPr/>
        </p:nvSpPr>
        <p:spPr>
          <a:xfrm>
            <a:off x="220266" y="189690"/>
            <a:ext cx="6316132"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Définition d’une enzyme</a:t>
            </a:r>
          </a:p>
        </p:txBody>
      </p:sp>
      <p:sp>
        <p:nvSpPr>
          <p:cNvPr id="8" name="ZoneTexte 7">
            <a:extLst>
              <a:ext uri="{FF2B5EF4-FFF2-40B4-BE49-F238E27FC236}">
                <a16:creationId xmlns:a16="http://schemas.microsoft.com/office/drawing/2014/main" id="{61446F53-33F2-2B14-8363-680DB2325823}"/>
              </a:ext>
            </a:extLst>
          </p:cNvPr>
          <p:cNvSpPr txBox="1"/>
          <p:nvPr/>
        </p:nvSpPr>
        <p:spPr>
          <a:xfrm>
            <a:off x="220266" y="575052"/>
            <a:ext cx="11751468" cy="5447645"/>
          </a:xfrm>
          <a:prstGeom prst="rect">
            <a:avLst/>
          </a:prstGeom>
          <a:noFill/>
        </p:spPr>
        <p:txBody>
          <a:bodyPr wrap="square">
            <a:spAutoFit/>
          </a:bodyPr>
          <a:lstStyle/>
          <a:p>
            <a:pPr algn="l"/>
            <a:endParaRPr lang="fr-FR" sz="1000" b="0" i="0" u="none" strike="noStrike" baseline="0" dirty="0">
              <a:solidFill>
                <a:srgbClr val="000000"/>
              </a:solidFill>
              <a:latin typeface="Calibri" panose="020F0502020204030204" pitchFamily="34" charset="0"/>
            </a:endParaRPr>
          </a:p>
          <a:p>
            <a:r>
              <a:rPr lang="fr-FR" sz="3200" kern="0" dirty="0">
                <a:latin typeface="Times New Roman" panose="02020603050405020304" pitchFamily="18" charset="0"/>
                <a:cs typeface="Arial" panose="020B0604020202020204" pitchFamily="34" charset="0"/>
              </a:rPr>
              <a:t>Les enzymes sont des molécules biologiques de nature </a:t>
            </a:r>
            <a:r>
              <a:rPr lang="fr-FR" sz="3200" b="1" kern="0" dirty="0">
                <a:solidFill>
                  <a:srgbClr val="00B050"/>
                </a:solidFill>
                <a:latin typeface="Times New Roman" panose="02020603050405020304" pitchFamily="18" charset="0"/>
                <a:cs typeface="Arial" panose="020B0604020202020204" pitchFamily="34" charset="0"/>
              </a:rPr>
              <a:t>protéique</a:t>
            </a:r>
            <a:r>
              <a:rPr lang="fr-FR" sz="3200" kern="0" dirty="0">
                <a:latin typeface="Times New Roman" panose="02020603050405020304" pitchFamily="18" charset="0"/>
                <a:cs typeface="Arial" panose="020B0604020202020204" pitchFamily="34" charset="0"/>
              </a:rPr>
              <a:t> qui </a:t>
            </a:r>
            <a:r>
              <a:rPr lang="fr-FR" sz="3200" b="1" kern="0" dirty="0">
                <a:solidFill>
                  <a:srgbClr val="00B050"/>
                </a:solidFill>
                <a:latin typeface="Times New Roman" panose="02020603050405020304" pitchFamily="18" charset="0"/>
                <a:cs typeface="Arial" panose="020B0604020202020204" pitchFamily="34" charset="0"/>
              </a:rPr>
              <a:t>catalysent</a:t>
            </a:r>
            <a:r>
              <a:rPr lang="fr-FR" sz="3200" kern="0" dirty="0">
                <a:latin typeface="Times New Roman" panose="02020603050405020304" pitchFamily="18" charset="0"/>
                <a:cs typeface="Arial" panose="020B0604020202020204" pitchFamily="34" charset="0"/>
              </a:rPr>
              <a:t> (= accélèrent) </a:t>
            </a:r>
            <a:r>
              <a:rPr lang="fr-FR" sz="3200" b="1" kern="0" dirty="0">
                <a:solidFill>
                  <a:srgbClr val="00B050"/>
                </a:solidFill>
                <a:latin typeface="Times New Roman" panose="02020603050405020304" pitchFamily="18" charset="0"/>
                <a:cs typeface="Arial" panose="020B0604020202020204" pitchFamily="34" charset="0"/>
              </a:rPr>
              <a:t>spécifiquement</a:t>
            </a:r>
            <a:r>
              <a:rPr lang="fr-FR" sz="3200" kern="0" dirty="0">
                <a:latin typeface="Times New Roman" panose="02020603050405020304" pitchFamily="18" charset="0"/>
                <a:cs typeface="Arial" panose="020B0604020202020204" pitchFamily="34" charset="0"/>
              </a:rPr>
              <a:t> la transformation d’une molécule « </a:t>
            </a:r>
            <a:r>
              <a:rPr lang="fr-FR" sz="3200" b="1" kern="0" dirty="0">
                <a:solidFill>
                  <a:srgbClr val="00B050"/>
                </a:solidFill>
                <a:latin typeface="Times New Roman" panose="02020603050405020304" pitchFamily="18" charset="0"/>
                <a:cs typeface="Arial" panose="020B0604020202020204" pitchFamily="34" charset="0"/>
              </a:rPr>
              <a:t>Substrat</a:t>
            </a:r>
            <a:r>
              <a:rPr lang="fr-FR" sz="3200" kern="0" dirty="0">
                <a:latin typeface="Times New Roman" panose="02020603050405020304" pitchFamily="18" charset="0"/>
                <a:cs typeface="Arial" panose="020B0604020202020204" pitchFamily="34" charset="0"/>
              </a:rPr>
              <a:t> » en une autre «</a:t>
            </a:r>
            <a:r>
              <a:rPr lang="fr-FR" sz="3200" b="1" kern="0" dirty="0">
                <a:solidFill>
                  <a:srgbClr val="00B050"/>
                </a:solidFill>
                <a:latin typeface="Times New Roman" panose="02020603050405020304" pitchFamily="18" charset="0"/>
                <a:cs typeface="Arial" panose="020B0604020202020204" pitchFamily="34" charset="0"/>
              </a:rPr>
              <a:t> Produit </a:t>
            </a:r>
            <a:r>
              <a:rPr lang="fr-FR" sz="3200" kern="0" dirty="0">
                <a:latin typeface="Times New Roman" panose="02020603050405020304" pitchFamily="18" charset="0"/>
                <a:cs typeface="Arial" panose="020B0604020202020204" pitchFamily="34" charset="0"/>
              </a:rPr>
              <a:t>» de réaction.</a:t>
            </a:r>
          </a:p>
          <a:p>
            <a:endParaRPr lang="fr-FR" sz="3200" kern="0" dirty="0">
              <a:latin typeface="Times New Roman" panose="02020603050405020304" pitchFamily="18" charset="0"/>
              <a:cs typeface="Arial" panose="020B0604020202020204" pitchFamily="34" charset="0"/>
            </a:endParaRPr>
          </a:p>
          <a:p>
            <a:endParaRPr lang="fr-FR" sz="3200" kern="0" dirty="0">
              <a:latin typeface="Times New Roman" panose="02020603050405020304" pitchFamily="18" charset="0"/>
              <a:cs typeface="Arial" panose="020B0604020202020204" pitchFamily="34" charset="0"/>
            </a:endParaRPr>
          </a:p>
          <a:p>
            <a:endParaRPr lang="fr-FR" sz="3200" kern="0" dirty="0">
              <a:latin typeface="Times New Roman" panose="02020603050405020304" pitchFamily="18" charset="0"/>
              <a:cs typeface="Arial" panose="020B0604020202020204" pitchFamily="34" charset="0"/>
            </a:endParaRPr>
          </a:p>
          <a:p>
            <a:endParaRPr lang="fr-FR" sz="3200" kern="0" dirty="0">
              <a:latin typeface="Times New Roman" panose="02020603050405020304" pitchFamily="18" charset="0"/>
              <a:cs typeface="Arial" panose="020B0604020202020204" pitchFamily="34" charset="0"/>
            </a:endParaRPr>
          </a:p>
          <a:p>
            <a:endParaRPr lang="fr-FR" sz="3200" kern="0" dirty="0">
              <a:latin typeface="Times New Roman" panose="02020603050405020304" pitchFamily="18" charset="0"/>
              <a:cs typeface="Arial" panose="020B0604020202020204" pitchFamily="34" charset="0"/>
            </a:endParaRPr>
          </a:p>
          <a:p>
            <a:endParaRPr lang="fr-FR" sz="3200" kern="0" dirty="0">
              <a:latin typeface="Times New Roman" panose="02020603050405020304" pitchFamily="18" charset="0"/>
              <a:cs typeface="Arial" panose="020B0604020202020204" pitchFamily="34" charset="0"/>
            </a:endParaRPr>
          </a:p>
          <a:p>
            <a:r>
              <a:rPr lang="fr-FR" sz="3200" kern="0" dirty="0">
                <a:latin typeface="Times New Roman" panose="02020603050405020304" pitchFamily="18" charset="0"/>
                <a:cs typeface="Arial" panose="020B0604020202020204" pitchFamily="34" charset="0"/>
              </a:rPr>
              <a:t>Ce sont des </a:t>
            </a:r>
            <a:r>
              <a:rPr lang="fr-FR" sz="3200" b="1" kern="0" dirty="0">
                <a:solidFill>
                  <a:srgbClr val="00B050"/>
                </a:solidFill>
                <a:latin typeface="Times New Roman" panose="02020603050405020304" pitchFamily="18" charset="0"/>
                <a:cs typeface="Arial" panose="020B0604020202020204" pitchFamily="34" charset="0"/>
              </a:rPr>
              <a:t>Biocatalyseurs </a:t>
            </a:r>
            <a:r>
              <a:rPr lang="fr-FR" sz="3200" kern="0" dirty="0">
                <a:latin typeface="Times New Roman" panose="02020603050405020304" pitchFamily="18" charset="0"/>
                <a:cs typeface="Arial" panose="020B0604020202020204" pitchFamily="34" charset="0"/>
              </a:rPr>
              <a:t>ou</a:t>
            </a:r>
            <a:r>
              <a:rPr lang="fr-FR" sz="3200" b="1" kern="0" dirty="0">
                <a:solidFill>
                  <a:srgbClr val="00B050"/>
                </a:solidFill>
                <a:latin typeface="Times New Roman" panose="02020603050405020304" pitchFamily="18" charset="0"/>
                <a:cs typeface="Arial" panose="020B0604020202020204" pitchFamily="34" charset="0"/>
              </a:rPr>
              <a:t> catalyseurs biologiques</a:t>
            </a:r>
            <a:r>
              <a:rPr lang="fr-FR" sz="3200" kern="0" dirty="0">
                <a:latin typeface="Times New Roman" panose="02020603050405020304" pitchFamily="18" charset="0"/>
                <a:cs typeface="Arial" panose="020B0604020202020204" pitchFamily="34" charset="0"/>
              </a:rPr>
              <a:t>.</a:t>
            </a:r>
          </a:p>
          <a:p>
            <a:endParaRPr lang="fr-FR" kern="0" dirty="0">
              <a:latin typeface="Times New Roman" panose="02020603050405020304" pitchFamily="18" charset="0"/>
              <a:cs typeface="Arial" panose="020B0604020202020204" pitchFamily="34" charset="0"/>
            </a:endParaRPr>
          </a:p>
        </p:txBody>
      </p:sp>
      <p:sp>
        <p:nvSpPr>
          <p:cNvPr id="9" name="ZoneTexte 8">
            <a:extLst>
              <a:ext uri="{FF2B5EF4-FFF2-40B4-BE49-F238E27FC236}">
                <a16:creationId xmlns:a16="http://schemas.microsoft.com/office/drawing/2014/main" id="{67E7206F-5495-6472-AB2E-164C45CE29EF}"/>
              </a:ext>
            </a:extLst>
          </p:cNvPr>
          <p:cNvSpPr txBox="1"/>
          <p:nvPr/>
        </p:nvSpPr>
        <p:spPr>
          <a:xfrm>
            <a:off x="3237351" y="2691430"/>
            <a:ext cx="3872088" cy="707886"/>
          </a:xfrm>
          <a:prstGeom prst="rect">
            <a:avLst/>
          </a:prstGeom>
          <a:noFill/>
        </p:spPr>
        <p:txBody>
          <a:bodyPr wrap="square" rtlCol="0">
            <a:spAutoFit/>
          </a:bodyPr>
          <a:lstStyle/>
          <a:p>
            <a:r>
              <a:rPr lang="fr-FR" sz="4000" b="1" dirty="0"/>
              <a:t>S</a:t>
            </a:r>
          </a:p>
        </p:txBody>
      </p:sp>
      <p:cxnSp>
        <p:nvCxnSpPr>
          <p:cNvPr id="11" name="Connecteur droit avec flèche 10">
            <a:extLst>
              <a:ext uri="{FF2B5EF4-FFF2-40B4-BE49-F238E27FC236}">
                <a16:creationId xmlns:a16="http://schemas.microsoft.com/office/drawing/2014/main" id="{7141F3E4-BFF5-C73D-5E60-6F0768E62E94}"/>
              </a:ext>
            </a:extLst>
          </p:cNvPr>
          <p:cNvCxnSpPr>
            <a:cxnSpLocks/>
          </p:cNvCxnSpPr>
          <p:nvPr/>
        </p:nvCxnSpPr>
        <p:spPr>
          <a:xfrm>
            <a:off x="3759461" y="3145389"/>
            <a:ext cx="16733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A6B588C-FA4A-03FA-9877-D879C95BEC67}"/>
              </a:ext>
            </a:extLst>
          </p:cNvPr>
          <p:cNvSpPr txBox="1"/>
          <p:nvPr/>
        </p:nvSpPr>
        <p:spPr>
          <a:xfrm>
            <a:off x="5432843" y="2768868"/>
            <a:ext cx="3872088" cy="707886"/>
          </a:xfrm>
          <a:prstGeom prst="rect">
            <a:avLst/>
          </a:prstGeom>
          <a:noFill/>
        </p:spPr>
        <p:txBody>
          <a:bodyPr wrap="square" rtlCol="0">
            <a:spAutoFit/>
          </a:bodyPr>
          <a:lstStyle/>
          <a:p>
            <a:r>
              <a:rPr lang="fr-FR" sz="4000" b="1" dirty="0"/>
              <a:t>P</a:t>
            </a:r>
          </a:p>
        </p:txBody>
      </p:sp>
      <p:sp>
        <p:nvSpPr>
          <p:cNvPr id="13" name="ZoneTexte 12">
            <a:extLst>
              <a:ext uri="{FF2B5EF4-FFF2-40B4-BE49-F238E27FC236}">
                <a16:creationId xmlns:a16="http://schemas.microsoft.com/office/drawing/2014/main" id="{875F5D06-B561-DEF6-4314-DCF85DE63302}"/>
              </a:ext>
            </a:extLst>
          </p:cNvPr>
          <p:cNvSpPr txBox="1"/>
          <p:nvPr/>
        </p:nvSpPr>
        <p:spPr>
          <a:xfrm>
            <a:off x="4159956" y="2476480"/>
            <a:ext cx="3872088" cy="707886"/>
          </a:xfrm>
          <a:prstGeom prst="rect">
            <a:avLst/>
          </a:prstGeom>
          <a:noFill/>
        </p:spPr>
        <p:txBody>
          <a:bodyPr wrap="square" rtlCol="0">
            <a:spAutoFit/>
          </a:bodyPr>
          <a:lstStyle/>
          <a:p>
            <a:r>
              <a:rPr lang="fr-FR" sz="4000" b="1" dirty="0"/>
              <a:t>E</a:t>
            </a:r>
          </a:p>
        </p:txBody>
      </p:sp>
      <p:sp>
        <p:nvSpPr>
          <p:cNvPr id="16" name="ZoneTexte 15">
            <a:extLst>
              <a:ext uri="{FF2B5EF4-FFF2-40B4-BE49-F238E27FC236}">
                <a16:creationId xmlns:a16="http://schemas.microsoft.com/office/drawing/2014/main" id="{B96E36AB-EDDC-0084-8351-B47202F6D3D2}"/>
              </a:ext>
            </a:extLst>
          </p:cNvPr>
          <p:cNvSpPr txBox="1"/>
          <p:nvPr/>
        </p:nvSpPr>
        <p:spPr>
          <a:xfrm>
            <a:off x="1823417" y="3773925"/>
            <a:ext cx="3872088" cy="707886"/>
          </a:xfrm>
          <a:prstGeom prst="rect">
            <a:avLst/>
          </a:prstGeom>
          <a:noFill/>
        </p:spPr>
        <p:txBody>
          <a:bodyPr wrap="square" rtlCol="0">
            <a:spAutoFit/>
          </a:bodyPr>
          <a:lstStyle/>
          <a:p>
            <a:r>
              <a:rPr lang="fr-FR" sz="4000" b="1" dirty="0"/>
              <a:t>Substrat </a:t>
            </a:r>
          </a:p>
        </p:txBody>
      </p:sp>
      <p:sp>
        <p:nvSpPr>
          <p:cNvPr id="17" name="ZoneTexte 16">
            <a:extLst>
              <a:ext uri="{FF2B5EF4-FFF2-40B4-BE49-F238E27FC236}">
                <a16:creationId xmlns:a16="http://schemas.microsoft.com/office/drawing/2014/main" id="{88B6DA48-F612-79AD-F859-04235B15FAE0}"/>
              </a:ext>
            </a:extLst>
          </p:cNvPr>
          <p:cNvSpPr txBox="1"/>
          <p:nvPr/>
        </p:nvSpPr>
        <p:spPr>
          <a:xfrm>
            <a:off x="3871232" y="3498994"/>
            <a:ext cx="3872088" cy="707886"/>
          </a:xfrm>
          <a:prstGeom prst="rect">
            <a:avLst/>
          </a:prstGeom>
          <a:noFill/>
        </p:spPr>
        <p:txBody>
          <a:bodyPr wrap="square" rtlCol="0">
            <a:spAutoFit/>
          </a:bodyPr>
          <a:lstStyle/>
          <a:p>
            <a:r>
              <a:rPr lang="fr-FR" sz="4000" b="1" dirty="0"/>
              <a:t>Enzyme</a:t>
            </a:r>
          </a:p>
        </p:txBody>
      </p:sp>
      <p:sp>
        <p:nvSpPr>
          <p:cNvPr id="18" name="ZoneTexte 17">
            <a:extLst>
              <a:ext uri="{FF2B5EF4-FFF2-40B4-BE49-F238E27FC236}">
                <a16:creationId xmlns:a16="http://schemas.microsoft.com/office/drawing/2014/main" id="{ADA29F96-2077-C9AC-CACE-6E285CD272E6}"/>
              </a:ext>
            </a:extLst>
          </p:cNvPr>
          <p:cNvSpPr txBox="1"/>
          <p:nvPr/>
        </p:nvSpPr>
        <p:spPr>
          <a:xfrm>
            <a:off x="5865098" y="3734949"/>
            <a:ext cx="3872088" cy="707886"/>
          </a:xfrm>
          <a:prstGeom prst="rect">
            <a:avLst/>
          </a:prstGeom>
          <a:noFill/>
        </p:spPr>
        <p:txBody>
          <a:bodyPr wrap="square" rtlCol="0">
            <a:spAutoFit/>
          </a:bodyPr>
          <a:lstStyle/>
          <a:p>
            <a:r>
              <a:rPr lang="fr-FR" sz="4000" b="1" dirty="0"/>
              <a:t>Produit</a:t>
            </a:r>
          </a:p>
        </p:txBody>
      </p:sp>
      <p:cxnSp>
        <p:nvCxnSpPr>
          <p:cNvPr id="19" name="Connecteur droit avec flèche 18">
            <a:extLst>
              <a:ext uri="{FF2B5EF4-FFF2-40B4-BE49-F238E27FC236}">
                <a16:creationId xmlns:a16="http://schemas.microsoft.com/office/drawing/2014/main" id="{E5CA0239-53CC-ACE3-4DED-CADA10B9C71B}"/>
              </a:ext>
            </a:extLst>
          </p:cNvPr>
          <p:cNvCxnSpPr>
            <a:cxnSpLocks/>
          </p:cNvCxnSpPr>
          <p:nvPr/>
        </p:nvCxnSpPr>
        <p:spPr>
          <a:xfrm>
            <a:off x="3821810" y="4127868"/>
            <a:ext cx="19809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245B33D6-3DC9-4B6B-B023-79623FAC8DF1}"/>
              </a:ext>
            </a:extLst>
          </p:cNvPr>
          <p:cNvSpPr txBox="1"/>
          <p:nvPr/>
        </p:nvSpPr>
        <p:spPr>
          <a:xfrm>
            <a:off x="475133" y="5769815"/>
            <a:ext cx="9915420" cy="584775"/>
          </a:xfrm>
          <a:prstGeom prst="rect">
            <a:avLst/>
          </a:prstGeom>
          <a:noFill/>
        </p:spPr>
        <p:txBody>
          <a:bodyPr wrap="square">
            <a:spAutoFit/>
          </a:bodyPr>
          <a:lstStyle/>
          <a:p>
            <a:r>
              <a:rPr lang="fr-FR" sz="3200" b="1" i="0" u="none" strike="noStrike" baseline="0" dirty="0">
                <a:solidFill>
                  <a:srgbClr val="FF0000"/>
                </a:solidFill>
                <a:latin typeface="Times New Roman" panose="02020603050405020304" pitchFamily="18" charset="0"/>
              </a:rPr>
              <a:t>R! : </a:t>
            </a:r>
            <a:r>
              <a:rPr lang="fr-FR" sz="3200" kern="0" dirty="0">
                <a:latin typeface="Times New Roman" panose="02020603050405020304" pitchFamily="18" charset="0"/>
                <a:cs typeface="Arial" panose="020B0604020202020204" pitchFamily="34" charset="0"/>
              </a:rPr>
              <a:t>cas particulier : </a:t>
            </a:r>
            <a:r>
              <a:rPr lang="fr-FR" sz="3200" b="1" kern="0" dirty="0">
                <a:solidFill>
                  <a:srgbClr val="C00000"/>
                </a:solidFill>
                <a:latin typeface="Times New Roman" panose="02020603050405020304" pitchFamily="18" charset="0"/>
                <a:cs typeface="Arial" panose="020B0604020202020204" pitchFamily="34" charset="0"/>
              </a:rPr>
              <a:t>les ribozymes </a:t>
            </a:r>
            <a:r>
              <a:rPr lang="fr-FR" sz="3200" kern="0" dirty="0">
                <a:latin typeface="Times New Roman" panose="02020603050405020304" pitchFamily="18" charset="0"/>
                <a:cs typeface="Arial" panose="020B0604020202020204" pitchFamily="34" charset="0"/>
              </a:rPr>
              <a:t>ARN catalytiques</a:t>
            </a:r>
          </a:p>
        </p:txBody>
      </p:sp>
    </p:spTree>
    <p:extLst>
      <p:ext uri="{BB962C8B-B14F-4D97-AF65-F5344CB8AC3E}">
        <p14:creationId xmlns:p14="http://schemas.microsoft.com/office/powerpoint/2010/main" val="247012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75730922-4E2C-0C15-B91C-5768CCF03C49}"/>
              </a:ext>
            </a:extLst>
          </p:cNvPr>
          <p:cNvSpPr txBox="1"/>
          <p:nvPr/>
        </p:nvSpPr>
        <p:spPr>
          <a:xfrm>
            <a:off x="163820" y="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Cofacteurs</a:t>
            </a:r>
          </a:p>
        </p:txBody>
      </p:sp>
      <p:pic>
        <p:nvPicPr>
          <p:cNvPr id="4" name="Picture 12" descr="PTE">
            <a:extLst>
              <a:ext uri="{FF2B5EF4-FFF2-40B4-BE49-F238E27FC236}">
                <a16:creationId xmlns:a16="http://schemas.microsoft.com/office/drawing/2014/main" id="{8A68119E-B8E1-8602-801F-869E3C031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471" t="1114" r="21765" b="12523"/>
          <a:stretch>
            <a:fillRect/>
          </a:stretch>
        </p:blipFill>
        <p:spPr bwMode="auto">
          <a:xfrm>
            <a:off x="7356252" y="782229"/>
            <a:ext cx="41878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F9950F8A-0AC1-C6D7-F83D-9D23CB78608A}"/>
              </a:ext>
            </a:extLst>
          </p:cNvPr>
          <p:cNvSpPr txBox="1">
            <a:spLocks noChangeArrowheads="1"/>
          </p:cNvSpPr>
          <p:nvPr/>
        </p:nvSpPr>
        <p:spPr bwMode="auto">
          <a:xfrm>
            <a:off x="8553227" y="4820829"/>
            <a:ext cx="3994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dirty="0"/>
              <a:t>Le site actif de la </a:t>
            </a:r>
            <a:r>
              <a:rPr lang="fr-FR" altLang="fr-FR" sz="2000" b="1" dirty="0" err="1"/>
              <a:t>phosphotriesterase</a:t>
            </a:r>
            <a:r>
              <a:rPr lang="fr-FR" altLang="fr-FR" sz="2000" b="1" dirty="0"/>
              <a:t> </a:t>
            </a:r>
          </a:p>
          <a:p>
            <a:pPr eaLnBrk="1" hangingPunct="1"/>
            <a:r>
              <a:rPr lang="fr-FR" altLang="fr-FR" sz="2000" b="1" dirty="0"/>
              <a:t>est constitué de 2 atomes de </a:t>
            </a:r>
            <a:r>
              <a:rPr lang="fr-FR" altLang="fr-FR" sz="2000" b="1" dirty="0">
                <a:solidFill>
                  <a:srgbClr val="00B050"/>
                </a:solidFill>
              </a:rPr>
              <a:t>zinc</a:t>
            </a:r>
          </a:p>
        </p:txBody>
      </p:sp>
      <p:pic>
        <p:nvPicPr>
          <p:cNvPr id="7" name="Picture 12" descr="aldose">
            <a:extLst>
              <a:ext uri="{FF2B5EF4-FFF2-40B4-BE49-F238E27FC236}">
                <a16:creationId xmlns:a16="http://schemas.microsoft.com/office/drawing/2014/main" id="{568C5DFC-8C60-1CE2-D08D-741DF1EEE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56" t="9029" r="22824" b="7669"/>
          <a:stretch>
            <a:fillRect/>
          </a:stretch>
        </p:blipFill>
        <p:spPr bwMode="auto">
          <a:xfrm>
            <a:off x="1512888" y="1149350"/>
            <a:ext cx="371973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228FC6E5-5541-A070-0A13-DB3A16385AFE}"/>
              </a:ext>
            </a:extLst>
          </p:cNvPr>
          <p:cNvSpPr txBox="1">
            <a:spLocks noChangeArrowheads="1"/>
          </p:cNvSpPr>
          <p:nvPr/>
        </p:nvSpPr>
        <p:spPr bwMode="auto">
          <a:xfrm>
            <a:off x="0" y="5298077"/>
            <a:ext cx="7524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2000" b="1" dirty="0"/>
              <a:t>Ex </a:t>
            </a:r>
            <a:r>
              <a:rPr lang="fr-FR" altLang="fr-FR" sz="2000" b="1" dirty="0">
                <a:solidFill>
                  <a:srgbClr val="00B050"/>
                </a:solidFill>
              </a:rPr>
              <a:t>Nicotinamide adénine dinucléotide NAD </a:t>
            </a:r>
          </a:p>
          <a:p>
            <a:pPr algn="ctr" eaLnBrk="1" hangingPunct="1">
              <a:spcBef>
                <a:spcPct val="50000"/>
              </a:spcBef>
            </a:pPr>
            <a:r>
              <a:rPr lang="fr-FR" altLang="fr-FR" sz="2000" b="1" dirty="0"/>
              <a:t>dans l'aldose réductase</a:t>
            </a:r>
          </a:p>
        </p:txBody>
      </p:sp>
      <p:sp>
        <p:nvSpPr>
          <p:cNvPr id="9" name="Oval 13">
            <a:extLst>
              <a:ext uri="{FF2B5EF4-FFF2-40B4-BE49-F238E27FC236}">
                <a16:creationId xmlns:a16="http://schemas.microsoft.com/office/drawing/2014/main" id="{BB022854-1BED-3304-F9C2-6D1D6DDAD2FD}"/>
              </a:ext>
            </a:extLst>
          </p:cNvPr>
          <p:cNvSpPr>
            <a:spLocks noChangeArrowheads="1"/>
          </p:cNvSpPr>
          <p:nvPr/>
        </p:nvSpPr>
        <p:spPr bwMode="auto">
          <a:xfrm>
            <a:off x="1882775" y="2044700"/>
            <a:ext cx="1628775" cy="859911"/>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Tree>
    <p:extLst>
      <p:ext uri="{BB962C8B-B14F-4D97-AF65-F5344CB8AC3E}">
        <p14:creationId xmlns:p14="http://schemas.microsoft.com/office/powerpoint/2010/main" val="76992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75730922-4E2C-0C15-B91C-5768CCF03C49}"/>
              </a:ext>
            </a:extLst>
          </p:cNvPr>
          <p:cNvSpPr txBox="1"/>
          <p:nvPr/>
        </p:nvSpPr>
        <p:spPr>
          <a:xfrm>
            <a:off x="163820" y="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Cofacteurs</a:t>
            </a:r>
          </a:p>
        </p:txBody>
      </p:sp>
      <p:sp>
        <p:nvSpPr>
          <p:cNvPr id="4" name="ZoneTexte 3">
            <a:extLst>
              <a:ext uri="{FF2B5EF4-FFF2-40B4-BE49-F238E27FC236}">
                <a16:creationId xmlns:a16="http://schemas.microsoft.com/office/drawing/2014/main" id="{7C3FC8D5-1126-2A2D-CAB8-25E1470CA4F0}"/>
              </a:ext>
            </a:extLst>
          </p:cNvPr>
          <p:cNvSpPr txBox="1"/>
          <p:nvPr/>
        </p:nvSpPr>
        <p:spPr>
          <a:xfrm>
            <a:off x="2323036" y="333008"/>
            <a:ext cx="2517775" cy="461665"/>
          </a:xfrm>
          <a:prstGeom prst="rect">
            <a:avLst/>
          </a:prstGeom>
          <a:noFill/>
        </p:spPr>
        <p:txBody>
          <a:bodyPr wrap="square" rtlCol="0">
            <a:spAutoFit/>
          </a:bodyPr>
          <a:lstStyle/>
          <a:p>
            <a:r>
              <a:rPr lang="fr-FR" sz="2400" b="1" dirty="0">
                <a:solidFill>
                  <a:srgbClr val="FF0000"/>
                </a:solidFill>
              </a:rPr>
              <a:t>Enzyme active</a:t>
            </a:r>
          </a:p>
        </p:txBody>
      </p:sp>
      <p:sp>
        <p:nvSpPr>
          <p:cNvPr id="5" name="Rectangle : coins arrondis 4">
            <a:extLst>
              <a:ext uri="{FF2B5EF4-FFF2-40B4-BE49-F238E27FC236}">
                <a16:creationId xmlns:a16="http://schemas.microsoft.com/office/drawing/2014/main" id="{197183C8-4E96-AF46-CC31-F65F041A2766}"/>
              </a:ext>
            </a:extLst>
          </p:cNvPr>
          <p:cNvSpPr/>
          <p:nvPr/>
        </p:nvSpPr>
        <p:spPr>
          <a:xfrm>
            <a:off x="4368799" y="90214"/>
            <a:ext cx="2425700" cy="927100"/>
          </a:xfrm>
          <a:prstGeom prst="roundRect">
            <a:avLst/>
          </a:prstGeom>
          <a:ln w="762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Holoenzymes</a:t>
            </a:r>
          </a:p>
        </p:txBody>
      </p:sp>
      <p:cxnSp>
        <p:nvCxnSpPr>
          <p:cNvPr id="7" name="Connecteur droit 6">
            <a:extLst>
              <a:ext uri="{FF2B5EF4-FFF2-40B4-BE49-F238E27FC236}">
                <a16:creationId xmlns:a16="http://schemas.microsoft.com/office/drawing/2014/main" id="{831DE1DD-C588-5E45-0ED5-33097D3FB576}"/>
              </a:ext>
            </a:extLst>
          </p:cNvPr>
          <p:cNvCxnSpPr/>
          <p:nvPr/>
        </p:nvCxnSpPr>
        <p:spPr>
          <a:xfrm>
            <a:off x="5581649" y="1017314"/>
            <a:ext cx="0" cy="2231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735717-C978-D17F-B584-475DC92956A2}"/>
              </a:ext>
            </a:extLst>
          </p:cNvPr>
          <p:cNvCxnSpPr/>
          <p:nvPr/>
        </p:nvCxnSpPr>
        <p:spPr>
          <a:xfrm>
            <a:off x="4313763" y="1246586"/>
            <a:ext cx="25399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5E43FC90-0449-1893-EF1B-627C2490BE9A}"/>
              </a:ext>
            </a:extLst>
          </p:cNvPr>
          <p:cNvCxnSpPr>
            <a:cxnSpLocks/>
          </p:cNvCxnSpPr>
          <p:nvPr/>
        </p:nvCxnSpPr>
        <p:spPr>
          <a:xfrm>
            <a:off x="6853762" y="1234247"/>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6FC5CF1-9B6A-0CE6-B116-FAC555F3A0D4}"/>
              </a:ext>
            </a:extLst>
          </p:cNvPr>
          <p:cNvCxnSpPr>
            <a:cxnSpLocks/>
          </p:cNvCxnSpPr>
          <p:nvPr/>
        </p:nvCxnSpPr>
        <p:spPr>
          <a:xfrm>
            <a:off x="4311649" y="1234246"/>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 coins arrondis 10">
            <a:extLst>
              <a:ext uri="{FF2B5EF4-FFF2-40B4-BE49-F238E27FC236}">
                <a16:creationId xmlns:a16="http://schemas.microsoft.com/office/drawing/2014/main" id="{2D963D3B-1CE4-EA92-8E44-58307044F7ED}"/>
              </a:ext>
            </a:extLst>
          </p:cNvPr>
          <p:cNvSpPr/>
          <p:nvPr/>
        </p:nvSpPr>
        <p:spPr>
          <a:xfrm>
            <a:off x="2893548" y="1850514"/>
            <a:ext cx="2425700" cy="927100"/>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Apoenzymes</a:t>
            </a:r>
          </a:p>
        </p:txBody>
      </p:sp>
      <p:sp>
        <p:nvSpPr>
          <p:cNvPr id="12" name="Rectangle : coins arrondis 11">
            <a:extLst>
              <a:ext uri="{FF2B5EF4-FFF2-40B4-BE49-F238E27FC236}">
                <a16:creationId xmlns:a16="http://schemas.microsoft.com/office/drawing/2014/main" id="{5E831FED-E9F0-97EF-F4EF-F41BF712A7D1}"/>
              </a:ext>
            </a:extLst>
          </p:cNvPr>
          <p:cNvSpPr/>
          <p:nvPr/>
        </p:nvSpPr>
        <p:spPr>
          <a:xfrm>
            <a:off x="6086827" y="1856693"/>
            <a:ext cx="2425700" cy="927100"/>
          </a:xfrm>
          <a:prstGeom prst="roundRect">
            <a:avLst/>
          </a:prstGeom>
          <a:ln w="762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Cofacteur</a:t>
            </a:r>
          </a:p>
        </p:txBody>
      </p:sp>
      <p:sp>
        <p:nvSpPr>
          <p:cNvPr id="13" name="ZoneTexte 12">
            <a:extLst>
              <a:ext uri="{FF2B5EF4-FFF2-40B4-BE49-F238E27FC236}">
                <a16:creationId xmlns:a16="http://schemas.microsoft.com/office/drawing/2014/main" id="{CF4D2F1F-AD2B-1C48-B8FA-16190E90354A}"/>
              </a:ext>
            </a:extLst>
          </p:cNvPr>
          <p:cNvSpPr txBox="1"/>
          <p:nvPr/>
        </p:nvSpPr>
        <p:spPr>
          <a:xfrm>
            <a:off x="5427219" y="1832226"/>
            <a:ext cx="668781" cy="1015663"/>
          </a:xfrm>
          <a:prstGeom prst="rect">
            <a:avLst/>
          </a:prstGeom>
          <a:noFill/>
        </p:spPr>
        <p:txBody>
          <a:bodyPr wrap="square" rtlCol="0">
            <a:spAutoFit/>
          </a:bodyPr>
          <a:lstStyle/>
          <a:p>
            <a:r>
              <a:rPr lang="fr-FR" sz="6000" b="1" dirty="0">
                <a:solidFill>
                  <a:srgbClr val="FF0000"/>
                </a:solidFill>
              </a:rPr>
              <a:t>+</a:t>
            </a:r>
          </a:p>
        </p:txBody>
      </p:sp>
      <p:cxnSp>
        <p:nvCxnSpPr>
          <p:cNvPr id="15" name="Connecteur droit 14">
            <a:extLst>
              <a:ext uri="{FF2B5EF4-FFF2-40B4-BE49-F238E27FC236}">
                <a16:creationId xmlns:a16="http://schemas.microsoft.com/office/drawing/2014/main" id="{A3D52E7E-13AD-748F-1BA3-3227072D059C}"/>
              </a:ext>
            </a:extLst>
          </p:cNvPr>
          <p:cNvCxnSpPr>
            <a:cxnSpLocks/>
          </p:cNvCxnSpPr>
          <p:nvPr/>
        </p:nvCxnSpPr>
        <p:spPr>
          <a:xfrm>
            <a:off x="7356826" y="2777614"/>
            <a:ext cx="0" cy="2231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04C5B255-BE7B-A4B9-C7D6-A3867AD46AD3}"/>
              </a:ext>
            </a:extLst>
          </p:cNvPr>
          <p:cNvCxnSpPr/>
          <p:nvPr/>
        </p:nvCxnSpPr>
        <p:spPr>
          <a:xfrm>
            <a:off x="6118577" y="3000799"/>
            <a:ext cx="253999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FF767900-A9F9-8639-FFDD-E3F0F4FD65C3}"/>
              </a:ext>
            </a:extLst>
          </p:cNvPr>
          <p:cNvCxnSpPr>
            <a:cxnSpLocks/>
          </p:cNvCxnSpPr>
          <p:nvPr/>
        </p:nvCxnSpPr>
        <p:spPr>
          <a:xfrm>
            <a:off x="8654340" y="2979976"/>
            <a:ext cx="0" cy="5480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A1FA4A63-1F4F-DAA6-9F94-DDD8D6BDCA23}"/>
              </a:ext>
            </a:extLst>
          </p:cNvPr>
          <p:cNvCxnSpPr>
            <a:cxnSpLocks/>
          </p:cNvCxnSpPr>
          <p:nvPr/>
        </p:nvCxnSpPr>
        <p:spPr>
          <a:xfrm>
            <a:off x="6118577" y="2979976"/>
            <a:ext cx="0" cy="5480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3BA71F2E-BEB0-AB24-AF78-80DF2D2F5C2D}"/>
              </a:ext>
            </a:extLst>
          </p:cNvPr>
          <p:cNvSpPr/>
          <p:nvPr/>
        </p:nvSpPr>
        <p:spPr>
          <a:xfrm>
            <a:off x="4883150" y="3612580"/>
            <a:ext cx="2425700" cy="927100"/>
          </a:xfrm>
          <a:prstGeom prst="roundRect">
            <a:avLst/>
          </a:prstGeom>
          <a:ln w="76200">
            <a:solidFill>
              <a:srgbClr val="FF006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Organique</a:t>
            </a:r>
          </a:p>
          <a:p>
            <a:pPr algn="ctr"/>
            <a:r>
              <a:rPr lang="fr-FR" sz="2800" b="1" dirty="0"/>
              <a:t>(coenzyme)</a:t>
            </a:r>
          </a:p>
        </p:txBody>
      </p:sp>
      <p:sp>
        <p:nvSpPr>
          <p:cNvPr id="21" name="Rectangle : coins arrondis 20">
            <a:extLst>
              <a:ext uri="{FF2B5EF4-FFF2-40B4-BE49-F238E27FC236}">
                <a16:creationId xmlns:a16="http://schemas.microsoft.com/office/drawing/2014/main" id="{91974C68-2BAE-D63B-A2E2-451094A242CE}"/>
              </a:ext>
            </a:extLst>
          </p:cNvPr>
          <p:cNvSpPr/>
          <p:nvPr/>
        </p:nvSpPr>
        <p:spPr>
          <a:xfrm>
            <a:off x="7919596" y="3612580"/>
            <a:ext cx="2710301" cy="927100"/>
          </a:xfrm>
          <a:prstGeom prst="roundRect">
            <a:avLst/>
          </a:prstGeom>
          <a:ln w="76200">
            <a:solidFill>
              <a:srgbClr val="AF519D"/>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Inorganique</a:t>
            </a:r>
          </a:p>
          <a:p>
            <a:pPr algn="ctr"/>
            <a:r>
              <a:rPr lang="fr-FR" sz="2800" b="1" dirty="0"/>
              <a:t>(ion métallique)</a:t>
            </a:r>
          </a:p>
        </p:txBody>
      </p:sp>
      <p:cxnSp>
        <p:nvCxnSpPr>
          <p:cNvPr id="22" name="Connecteur droit 21">
            <a:extLst>
              <a:ext uri="{FF2B5EF4-FFF2-40B4-BE49-F238E27FC236}">
                <a16:creationId xmlns:a16="http://schemas.microsoft.com/office/drawing/2014/main" id="{35021BE1-E437-70D1-0C10-2D6DD41827B8}"/>
              </a:ext>
            </a:extLst>
          </p:cNvPr>
          <p:cNvCxnSpPr/>
          <p:nvPr/>
        </p:nvCxnSpPr>
        <p:spPr>
          <a:xfrm>
            <a:off x="6110811" y="4573314"/>
            <a:ext cx="0" cy="223185"/>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9C4D177-6BC2-9888-9E75-3C0D74AAE354}"/>
              </a:ext>
            </a:extLst>
          </p:cNvPr>
          <p:cNvCxnSpPr/>
          <p:nvPr/>
        </p:nvCxnSpPr>
        <p:spPr>
          <a:xfrm>
            <a:off x="4842925" y="4802586"/>
            <a:ext cx="2539999"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2E57DB0-B54F-FC47-CEAD-D15236A3190E}"/>
              </a:ext>
            </a:extLst>
          </p:cNvPr>
          <p:cNvCxnSpPr>
            <a:cxnSpLocks/>
          </p:cNvCxnSpPr>
          <p:nvPr/>
        </p:nvCxnSpPr>
        <p:spPr>
          <a:xfrm>
            <a:off x="7382924" y="4790247"/>
            <a:ext cx="0" cy="548077"/>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943BFE9F-1420-35B6-65FF-D0F3ECEF6FEB}"/>
              </a:ext>
            </a:extLst>
          </p:cNvPr>
          <p:cNvCxnSpPr>
            <a:cxnSpLocks/>
          </p:cNvCxnSpPr>
          <p:nvPr/>
        </p:nvCxnSpPr>
        <p:spPr>
          <a:xfrm>
            <a:off x="4840811" y="4790246"/>
            <a:ext cx="0" cy="548077"/>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F2395850-7179-F310-2999-DA3EEAE227EE}"/>
              </a:ext>
            </a:extLst>
          </p:cNvPr>
          <p:cNvSpPr/>
          <p:nvPr/>
        </p:nvSpPr>
        <p:spPr>
          <a:xfrm>
            <a:off x="3627961" y="5377136"/>
            <a:ext cx="2425700" cy="927100"/>
          </a:xfrm>
          <a:prstGeom prst="roundRect">
            <a:avLst/>
          </a:prstGeom>
          <a:ln w="76200">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Groupement prosthétique</a:t>
            </a:r>
          </a:p>
        </p:txBody>
      </p:sp>
      <p:sp>
        <p:nvSpPr>
          <p:cNvPr id="27" name="Rectangle : coins arrondis 26">
            <a:extLst>
              <a:ext uri="{FF2B5EF4-FFF2-40B4-BE49-F238E27FC236}">
                <a16:creationId xmlns:a16="http://schemas.microsoft.com/office/drawing/2014/main" id="{96605DDD-5CF5-1264-AB8B-D448FBF14C41}"/>
              </a:ext>
            </a:extLst>
          </p:cNvPr>
          <p:cNvSpPr/>
          <p:nvPr/>
        </p:nvSpPr>
        <p:spPr>
          <a:xfrm>
            <a:off x="6447361" y="5363812"/>
            <a:ext cx="2425700" cy="927100"/>
          </a:xfrm>
          <a:prstGeom prst="roundRect">
            <a:avLst/>
          </a:prstGeom>
          <a:ln w="76200">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t>Cosubstrat</a:t>
            </a:r>
          </a:p>
        </p:txBody>
      </p:sp>
      <p:sp>
        <p:nvSpPr>
          <p:cNvPr id="28" name="ZoneTexte 27">
            <a:extLst>
              <a:ext uri="{FF2B5EF4-FFF2-40B4-BE49-F238E27FC236}">
                <a16:creationId xmlns:a16="http://schemas.microsoft.com/office/drawing/2014/main" id="{A7CA7436-B3CA-4D7C-D8E5-A187C65F343C}"/>
              </a:ext>
            </a:extLst>
          </p:cNvPr>
          <p:cNvSpPr txBox="1"/>
          <p:nvPr/>
        </p:nvSpPr>
        <p:spPr>
          <a:xfrm>
            <a:off x="586932" y="2071082"/>
            <a:ext cx="2517775" cy="461665"/>
          </a:xfrm>
          <a:prstGeom prst="rect">
            <a:avLst/>
          </a:prstGeom>
          <a:noFill/>
        </p:spPr>
        <p:txBody>
          <a:bodyPr wrap="square" rtlCol="0">
            <a:spAutoFit/>
          </a:bodyPr>
          <a:lstStyle/>
          <a:p>
            <a:r>
              <a:rPr lang="fr-FR" sz="2400" b="1" dirty="0">
                <a:solidFill>
                  <a:srgbClr val="FF0000"/>
                </a:solidFill>
              </a:rPr>
              <a:t>Enzyme inactive</a:t>
            </a:r>
          </a:p>
        </p:txBody>
      </p:sp>
      <p:sp>
        <p:nvSpPr>
          <p:cNvPr id="29" name="ZoneTexte 28">
            <a:extLst>
              <a:ext uri="{FF2B5EF4-FFF2-40B4-BE49-F238E27FC236}">
                <a16:creationId xmlns:a16="http://schemas.microsoft.com/office/drawing/2014/main" id="{CCD04576-76EF-ECEE-3CAD-FD4CBA5C71DB}"/>
              </a:ext>
            </a:extLst>
          </p:cNvPr>
          <p:cNvSpPr txBox="1"/>
          <p:nvPr/>
        </p:nvSpPr>
        <p:spPr>
          <a:xfrm>
            <a:off x="2909443" y="2987512"/>
            <a:ext cx="2517775" cy="461665"/>
          </a:xfrm>
          <a:prstGeom prst="rect">
            <a:avLst/>
          </a:prstGeom>
          <a:noFill/>
        </p:spPr>
        <p:txBody>
          <a:bodyPr wrap="square" rtlCol="0">
            <a:spAutoFit/>
          </a:bodyPr>
          <a:lstStyle/>
          <a:p>
            <a:r>
              <a:rPr lang="fr-FR" sz="2400" b="1" dirty="0">
                <a:solidFill>
                  <a:srgbClr val="FF0000"/>
                </a:solidFill>
              </a:rPr>
              <a:t>Partie protéique</a:t>
            </a:r>
          </a:p>
        </p:txBody>
      </p:sp>
      <p:sp>
        <p:nvSpPr>
          <p:cNvPr id="30" name="ZoneTexte 29">
            <a:extLst>
              <a:ext uri="{FF2B5EF4-FFF2-40B4-BE49-F238E27FC236}">
                <a16:creationId xmlns:a16="http://schemas.microsoft.com/office/drawing/2014/main" id="{6B79116F-3F9D-A48B-D9E4-0ED57DA68DA2}"/>
              </a:ext>
            </a:extLst>
          </p:cNvPr>
          <p:cNvSpPr txBox="1"/>
          <p:nvPr/>
        </p:nvSpPr>
        <p:spPr>
          <a:xfrm>
            <a:off x="8654340" y="2099718"/>
            <a:ext cx="2950727" cy="461665"/>
          </a:xfrm>
          <a:prstGeom prst="rect">
            <a:avLst/>
          </a:prstGeom>
          <a:noFill/>
        </p:spPr>
        <p:txBody>
          <a:bodyPr wrap="square" rtlCol="0">
            <a:spAutoFit/>
          </a:bodyPr>
          <a:lstStyle/>
          <a:p>
            <a:r>
              <a:rPr lang="fr-FR" sz="2400" b="1" dirty="0">
                <a:solidFill>
                  <a:srgbClr val="FF0000"/>
                </a:solidFill>
              </a:rPr>
              <a:t>Partie non protéique</a:t>
            </a:r>
          </a:p>
        </p:txBody>
      </p:sp>
      <p:sp>
        <p:nvSpPr>
          <p:cNvPr id="31" name="ZoneTexte 30">
            <a:extLst>
              <a:ext uri="{FF2B5EF4-FFF2-40B4-BE49-F238E27FC236}">
                <a16:creationId xmlns:a16="http://schemas.microsoft.com/office/drawing/2014/main" id="{2ABE6C61-00C2-33CC-DB23-A7BE701C492B}"/>
              </a:ext>
            </a:extLst>
          </p:cNvPr>
          <p:cNvSpPr txBox="1"/>
          <p:nvPr/>
        </p:nvSpPr>
        <p:spPr>
          <a:xfrm>
            <a:off x="2298699" y="4625863"/>
            <a:ext cx="2517775" cy="461665"/>
          </a:xfrm>
          <a:prstGeom prst="rect">
            <a:avLst/>
          </a:prstGeom>
          <a:noFill/>
        </p:spPr>
        <p:txBody>
          <a:bodyPr wrap="square" rtlCol="0">
            <a:spAutoFit/>
          </a:bodyPr>
          <a:lstStyle/>
          <a:p>
            <a:r>
              <a:rPr lang="fr-FR" sz="2400" b="1" dirty="0">
                <a:solidFill>
                  <a:srgbClr val="FF0000"/>
                </a:solidFill>
              </a:rPr>
              <a:t>Liaison covalente</a:t>
            </a:r>
          </a:p>
        </p:txBody>
      </p:sp>
      <p:sp>
        <p:nvSpPr>
          <p:cNvPr id="1025" name="ZoneTexte 1024">
            <a:extLst>
              <a:ext uri="{FF2B5EF4-FFF2-40B4-BE49-F238E27FC236}">
                <a16:creationId xmlns:a16="http://schemas.microsoft.com/office/drawing/2014/main" id="{D9DE8BC9-0CE3-B612-6B41-45DFC95D27FE}"/>
              </a:ext>
            </a:extLst>
          </p:cNvPr>
          <p:cNvSpPr txBox="1"/>
          <p:nvPr/>
        </p:nvSpPr>
        <p:spPr>
          <a:xfrm>
            <a:off x="7919596" y="4688232"/>
            <a:ext cx="2517775" cy="461665"/>
          </a:xfrm>
          <a:prstGeom prst="rect">
            <a:avLst/>
          </a:prstGeom>
          <a:noFill/>
        </p:spPr>
        <p:txBody>
          <a:bodyPr wrap="square" rtlCol="0">
            <a:spAutoFit/>
          </a:bodyPr>
          <a:lstStyle/>
          <a:p>
            <a:r>
              <a:rPr lang="fr-FR" sz="2400" b="1" dirty="0">
                <a:solidFill>
                  <a:srgbClr val="FF0000"/>
                </a:solidFill>
              </a:rPr>
              <a:t>Liaison faible</a:t>
            </a:r>
          </a:p>
        </p:txBody>
      </p:sp>
    </p:spTree>
    <p:extLst>
      <p:ext uri="{BB962C8B-B14F-4D97-AF65-F5344CB8AC3E}">
        <p14:creationId xmlns:p14="http://schemas.microsoft.com/office/powerpoint/2010/main" val="29516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B550-F88C-1E3C-6CFE-323A29CE1C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576B91-4146-DCC8-AAF1-247393E1FE97}"/>
              </a:ext>
            </a:extLst>
          </p:cNvPr>
          <p:cNvSpPr/>
          <p:nvPr/>
        </p:nvSpPr>
        <p:spPr>
          <a:xfrm>
            <a:off x="0" y="6705600"/>
            <a:ext cx="12192000" cy="15240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1671B43-4369-2B82-1E36-6CC97509766B}"/>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CA6E9134-8B07-E14F-F4E9-16C24C2DC96D}"/>
              </a:ext>
            </a:extLst>
          </p:cNvPr>
          <p:cNvSpPr txBox="1"/>
          <p:nvPr/>
        </p:nvSpPr>
        <p:spPr>
          <a:xfrm>
            <a:off x="726558" y="758064"/>
            <a:ext cx="10738884" cy="692497"/>
          </a:xfrm>
          <a:prstGeom prst="rect">
            <a:avLst/>
          </a:prstGeom>
          <a:noFill/>
        </p:spPr>
        <p:txBody>
          <a:bodyPr wrap="square">
            <a:spAutoFit/>
          </a:bodyPr>
          <a:lstStyle/>
          <a:p>
            <a:pPr marL="268605" marR="730250" indent="271145" algn="just">
              <a:lnSpc>
                <a:spcPct val="150000"/>
              </a:lnSpc>
              <a:spcBef>
                <a:spcPts val="1075"/>
              </a:spcBef>
              <a:spcAft>
                <a:spcPts val="0"/>
              </a:spcAft>
            </a:pPr>
            <a:endParaRPr lang="fr-FR" sz="1800" dirty="0">
              <a:effectLst/>
              <a:latin typeface="Times New Roman" panose="02020603050405020304" pitchFamily="18" charset="0"/>
              <a:ea typeface="Times New Roman" panose="02020603050405020304" pitchFamily="18" charset="0"/>
            </a:endParaRPr>
          </a:p>
          <a:p>
            <a:pPr marL="267335" algn="l">
              <a:spcBef>
                <a:spcPts val="45"/>
              </a:spcBef>
              <a:spcAft>
                <a:spcPts val="0"/>
              </a:spcAft>
            </a:pPr>
            <a:r>
              <a:rPr lang="fr-FR" sz="1200" b="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BF09AE43-2FF7-FF84-E976-F707F11203F9}"/>
              </a:ext>
            </a:extLst>
          </p:cNvPr>
          <p:cNvSpPr txBox="1"/>
          <p:nvPr/>
        </p:nvSpPr>
        <p:spPr>
          <a:xfrm>
            <a:off x="-1616649" y="0"/>
            <a:ext cx="6357982" cy="461665"/>
          </a:xfrm>
          <a:prstGeom prst="rect">
            <a:avLst/>
          </a:prstGeom>
          <a:noFill/>
        </p:spPr>
        <p:txBody>
          <a:bodyPr wrap="square" rtlCol="0">
            <a:spAutoFit/>
          </a:bodyPr>
          <a:lstStyle/>
          <a:p>
            <a:pPr algn="ctr"/>
            <a:r>
              <a:rPr lang="fr-FR" sz="2400" b="1" dirty="0">
                <a:solidFill>
                  <a:srgbClr val="C00000"/>
                </a:solidFill>
                <a:latin typeface="Times New Roman" panose="02020603050405020304" pitchFamily="18" charset="0"/>
                <a:ea typeface="Times New Roman" panose="02020603050405020304" pitchFamily="18" charset="0"/>
              </a:rPr>
              <a:t>Isoenzymes </a:t>
            </a:r>
            <a:endParaRPr lang="fr-FR" sz="2400" b="1" dirty="0">
              <a:solidFill>
                <a:srgbClr val="C00000"/>
              </a:solidFill>
            </a:endParaRPr>
          </a:p>
        </p:txBody>
      </p:sp>
      <p:cxnSp>
        <p:nvCxnSpPr>
          <p:cNvPr id="9" name="Connecteur droit 8">
            <a:extLst>
              <a:ext uri="{FF2B5EF4-FFF2-40B4-BE49-F238E27FC236}">
                <a16:creationId xmlns:a16="http://schemas.microsoft.com/office/drawing/2014/main" id="{30A23B7B-5AEA-7A1D-007E-0268EC045EAA}"/>
              </a:ext>
            </a:extLst>
          </p:cNvPr>
          <p:cNvCxnSpPr>
            <a:cxnSpLocks/>
          </p:cNvCxnSpPr>
          <p:nvPr/>
        </p:nvCxnSpPr>
        <p:spPr>
          <a:xfrm>
            <a:off x="298753" y="464240"/>
            <a:ext cx="48659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67838C0-08A4-816E-37AA-2B9E67A50710}"/>
              </a:ext>
            </a:extLst>
          </p:cNvPr>
          <p:cNvSpPr txBox="1"/>
          <p:nvPr/>
        </p:nvSpPr>
        <p:spPr>
          <a:xfrm>
            <a:off x="166576" y="508870"/>
            <a:ext cx="12192000" cy="6001643"/>
          </a:xfrm>
          <a:prstGeom prst="rect">
            <a:avLst/>
          </a:prstGeom>
          <a:noFill/>
        </p:spPr>
        <p:txBody>
          <a:bodyPr wrap="square">
            <a:spAutoFit/>
          </a:bodyPr>
          <a:lstStyle/>
          <a:p>
            <a:r>
              <a:rPr lang="fr-FR" sz="2400" b="1" i="0" u="none" strike="noStrike" baseline="0" dirty="0">
                <a:solidFill>
                  <a:srgbClr val="C00000"/>
                </a:solidFill>
                <a:latin typeface="Times New Roman" panose="02020603050405020304" pitchFamily="18" charset="0"/>
              </a:rPr>
              <a:t>Les isoenzymes ou isoformes </a:t>
            </a:r>
            <a:r>
              <a:rPr lang="fr-FR" sz="2400" b="0" i="0" u="none" strike="noStrike" baseline="0" dirty="0">
                <a:solidFill>
                  <a:srgbClr val="C00000"/>
                </a:solidFill>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sont les formes multiples des enzymes qui catalysent </a:t>
            </a:r>
            <a:r>
              <a:rPr lang="fr-FR" sz="2400" b="1" i="0" u="none" strike="noStrike" baseline="0" dirty="0">
                <a:solidFill>
                  <a:srgbClr val="000000"/>
                </a:solidFill>
                <a:latin typeface="Times New Roman" panose="02020603050405020304" pitchFamily="18" charset="0"/>
              </a:rPr>
              <a:t>la même réaction </a:t>
            </a:r>
            <a:r>
              <a:rPr lang="fr-FR" sz="2400" b="0" i="0" u="none" strike="noStrike" baseline="0" dirty="0">
                <a:solidFill>
                  <a:srgbClr val="000000"/>
                </a:solidFill>
                <a:latin typeface="Times New Roman" panose="02020603050405020304" pitchFamily="18" charset="0"/>
              </a:rPr>
              <a:t>(même propriété catalytique) avec </a:t>
            </a:r>
            <a:r>
              <a:rPr lang="fr-FR" sz="2400" b="1" i="0" u="none" strike="noStrike" baseline="0" dirty="0">
                <a:solidFill>
                  <a:srgbClr val="000000"/>
                </a:solidFill>
                <a:latin typeface="Times New Roman" panose="02020603050405020304" pitchFamily="18" charset="0"/>
              </a:rPr>
              <a:t>le même substrat</a:t>
            </a:r>
            <a:r>
              <a:rPr lang="fr-FR" sz="2400" b="0" i="0" u="none" strike="noStrike" baseline="0" dirty="0">
                <a:solidFill>
                  <a:srgbClr val="000000"/>
                </a:solidFill>
                <a:latin typeface="Times New Roman" panose="02020603050405020304" pitchFamily="18" charset="0"/>
              </a:rPr>
              <a:t>, mais qui </a:t>
            </a:r>
            <a:r>
              <a:rPr lang="fr-FR" sz="2400" b="1" i="0" u="none" strike="noStrike" baseline="0" dirty="0">
                <a:solidFill>
                  <a:srgbClr val="000000"/>
                </a:solidFill>
                <a:latin typeface="Times New Roman" panose="02020603050405020304" pitchFamily="18" charset="0"/>
              </a:rPr>
              <a:t>diffèrent</a:t>
            </a:r>
            <a:r>
              <a:rPr lang="fr-FR" sz="2400" b="0" i="0" u="none" strike="noStrike" baseline="0" dirty="0">
                <a:solidFill>
                  <a:srgbClr val="000000"/>
                </a:solidFill>
                <a:latin typeface="Times New Roman" panose="02020603050405020304" pitchFamily="18" charset="0"/>
              </a:rPr>
              <a:t> par leurs propriétés physico-chimiques (</a:t>
            </a:r>
            <a:r>
              <a:rPr lang="fr-FR" sz="2400" b="1" i="0" u="none" strike="noStrike" baseline="0" dirty="0">
                <a:solidFill>
                  <a:srgbClr val="000000"/>
                </a:solidFill>
                <a:latin typeface="Times New Roman" panose="02020603050405020304" pitchFamily="18" charset="0"/>
              </a:rPr>
              <a:t>leur séquence d’acides aminés ne sont pas identiques</a:t>
            </a:r>
            <a:r>
              <a:rPr lang="fr-FR" sz="2400" b="0" i="0" u="none" strike="noStrike" baseline="0" dirty="0">
                <a:solidFill>
                  <a:srgbClr val="000000"/>
                </a:solidFill>
                <a:latin typeface="Times New Roman" panose="02020603050405020304" pitchFamily="18" charset="0"/>
              </a:rPr>
              <a:t>), avec structure protéique différente et affinité différente, </a:t>
            </a:r>
            <a:r>
              <a:rPr lang="fr-FR" sz="2400" b="1" i="0" u="none" strike="noStrike" baseline="0" dirty="0">
                <a:solidFill>
                  <a:srgbClr val="000000"/>
                </a:solidFill>
                <a:latin typeface="Times New Roman" panose="02020603050405020304" pitchFamily="18" charset="0"/>
              </a:rPr>
              <a:t>chaque isoforme </a:t>
            </a:r>
            <a:r>
              <a:rPr lang="fr-FR" sz="2400" b="0" i="0" u="none" strike="noStrike" baseline="0" dirty="0">
                <a:solidFill>
                  <a:srgbClr val="000000"/>
                </a:solidFill>
                <a:latin typeface="Times New Roman" panose="02020603050405020304" pitchFamily="18" charset="0"/>
              </a:rPr>
              <a:t>est produite </a:t>
            </a:r>
            <a:r>
              <a:rPr lang="fr-FR" sz="2400" b="1" i="0" u="none" strike="noStrike" baseline="0" dirty="0">
                <a:solidFill>
                  <a:srgbClr val="000000"/>
                </a:solidFill>
                <a:latin typeface="Times New Roman" panose="02020603050405020304" pitchFamily="18" charset="0"/>
              </a:rPr>
              <a:t>dans un tissu donné</a:t>
            </a:r>
            <a:r>
              <a:rPr lang="fr-FR" sz="2400" b="0" i="0" u="none" strike="noStrike" baseline="0" dirty="0">
                <a:solidFill>
                  <a:srgbClr val="000000"/>
                </a:solidFill>
                <a:latin typeface="Times New Roman" panose="02020603050405020304" pitchFamily="18" charset="0"/>
              </a:rPr>
              <a:t>. </a:t>
            </a:r>
          </a:p>
          <a:p>
            <a:r>
              <a:rPr lang="fr-FR" sz="2400" b="1" i="0" u="none" strike="noStrike" baseline="0" dirty="0">
                <a:solidFill>
                  <a:srgbClr val="000000"/>
                </a:solidFill>
                <a:latin typeface="Times New Roman" panose="02020603050405020304" pitchFamily="18" charset="0"/>
              </a:rPr>
              <a:t>Exemple d’isoenzymes : </a:t>
            </a:r>
            <a:r>
              <a:rPr lang="fr-FR" sz="2400" b="0" i="0" u="none" strike="noStrike" baseline="0" dirty="0">
                <a:solidFill>
                  <a:srgbClr val="000000"/>
                </a:solidFill>
                <a:latin typeface="Times New Roman" panose="02020603050405020304" pitchFamily="18" charset="0"/>
              </a:rPr>
              <a:t>la Créatine kinase CPK il existe 3types d’isoenzymes : </a:t>
            </a:r>
          </a:p>
          <a:p>
            <a:r>
              <a:rPr lang="fr-FR" sz="2400" b="0" i="0" u="none" strike="noStrike" baseline="0" dirty="0">
                <a:solidFill>
                  <a:srgbClr val="000000"/>
                </a:solidFill>
                <a:latin typeface="Times New Roman" panose="02020603050405020304" pitchFamily="18" charset="0"/>
              </a:rPr>
              <a:t>CPK-MB : myocarde. </a:t>
            </a:r>
          </a:p>
          <a:p>
            <a:r>
              <a:rPr lang="fr-FR" sz="2400" b="0" i="0" u="none" strike="noStrike" baseline="0" dirty="0">
                <a:solidFill>
                  <a:srgbClr val="000000"/>
                </a:solidFill>
                <a:latin typeface="Times New Roman" panose="02020603050405020304" pitchFamily="18" charset="0"/>
              </a:rPr>
              <a:t>CPK-BB : cérébrale. </a:t>
            </a:r>
          </a:p>
          <a:p>
            <a:r>
              <a:rPr lang="fr-FR" sz="2400" b="0" i="0" u="none" strike="noStrike" baseline="0" dirty="0">
                <a:solidFill>
                  <a:srgbClr val="000000"/>
                </a:solidFill>
                <a:latin typeface="Times New Roman" panose="02020603050405020304" pitchFamily="18" charset="0"/>
              </a:rPr>
              <a:t>CPK-MM : muscles squelettiques. </a:t>
            </a:r>
          </a:p>
          <a:p>
            <a:r>
              <a:rPr lang="fr-FR" sz="2400" b="1" i="0" u="none" strike="noStrike" baseline="0" dirty="0">
                <a:solidFill>
                  <a:srgbClr val="C00000"/>
                </a:solidFill>
                <a:latin typeface="Times New Roman" panose="02020603050405020304" pitchFamily="18" charset="0"/>
              </a:rPr>
              <a:t>Les complexes multienzymatiques </a:t>
            </a:r>
            <a:r>
              <a:rPr lang="fr-FR" sz="2400" b="0" i="0" u="none" strike="noStrike" baseline="0" dirty="0">
                <a:solidFill>
                  <a:srgbClr val="C00000"/>
                </a:solidFill>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Les enzymes sont souvent regroupées structurellement en complexes enzymatiques, le produit de l'une est le substrat de l'autre et ainsi de suite, le long de la chaîne enzymatique. </a:t>
            </a:r>
          </a:p>
          <a:p>
            <a:r>
              <a:rPr lang="fr-FR" sz="2400" b="1" dirty="0">
                <a:solidFill>
                  <a:srgbClr val="000000"/>
                </a:solidFill>
                <a:latin typeface="Times New Roman" panose="02020603050405020304" pitchFamily="18" charset="0"/>
              </a:rPr>
              <a:t>Exemple : </a:t>
            </a:r>
            <a:r>
              <a:rPr lang="fr-FR" sz="2400" b="0" i="0" u="none" strike="noStrike" baseline="0" dirty="0">
                <a:solidFill>
                  <a:srgbClr val="000000"/>
                </a:solidFill>
                <a:latin typeface="Times New Roman" panose="02020603050405020304" pitchFamily="18" charset="0"/>
              </a:rPr>
              <a:t>le complexe enzymatique pyruvate déshydrogénase PDH qui comporte 3 enzymes </a:t>
            </a:r>
          </a:p>
          <a:p>
            <a:r>
              <a:rPr lang="fr-FR" sz="2400" b="0" i="0" u="none" strike="noStrike" baseline="0" dirty="0">
                <a:solidFill>
                  <a:srgbClr val="000000"/>
                </a:solidFill>
                <a:latin typeface="Times New Roman" panose="02020603050405020304" pitchFamily="18" charset="0"/>
              </a:rPr>
              <a:t>E1 : pyruvate déshydrogénase. </a:t>
            </a:r>
          </a:p>
          <a:p>
            <a:r>
              <a:rPr lang="fr-FR" sz="2400" b="0" i="0" u="none" strike="noStrike" baseline="0" dirty="0">
                <a:solidFill>
                  <a:srgbClr val="000000"/>
                </a:solidFill>
                <a:latin typeface="Times New Roman" panose="02020603050405020304" pitchFamily="18" charset="0"/>
              </a:rPr>
              <a:t>E2 : </a:t>
            </a:r>
            <a:r>
              <a:rPr lang="fr-FR" sz="2400" b="0" i="0" u="none" strike="noStrike" baseline="0" dirty="0" err="1">
                <a:solidFill>
                  <a:srgbClr val="000000"/>
                </a:solidFill>
                <a:latin typeface="Times New Roman" panose="02020603050405020304" pitchFamily="18" charset="0"/>
              </a:rPr>
              <a:t>Dihydrolipoyl</a:t>
            </a:r>
            <a:r>
              <a:rPr lang="fr-FR" sz="2400" b="0" i="0" u="none" strike="noStrike" baseline="0" dirty="0">
                <a:solidFill>
                  <a:srgbClr val="000000"/>
                </a:solidFill>
                <a:latin typeface="Times New Roman" panose="02020603050405020304" pitchFamily="18" charset="0"/>
              </a:rPr>
              <a:t> transacétylase. PDH </a:t>
            </a:r>
          </a:p>
          <a:p>
            <a:r>
              <a:rPr lang="fr-FR" sz="2400" b="0" i="0" u="none" strike="noStrike" baseline="0" dirty="0">
                <a:solidFill>
                  <a:srgbClr val="000000"/>
                </a:solidFill>
                <a:latin typeface="Times New Roman" panose="02020603050405020304" pitchFamily="18" charset="0"/>
              </a:rPr>
              <a:t>E3 : </a:t>
            </a:r>
            <a:r>
              <a:rPr lang="fr-FR" sz="2400" b="0" i="0" u="none" strike="noStrike" baseline="0" dirty="0" err="1">
                <a:solidFill>
                  <a:srgbClr val="000000"/>
                </a:solidFill>
                <a:latin typeface="Times New Roman" panose="02020603050405020304" pitchFamily="18" charset="0"/>
              </a:rPr>
              <a:t>Dihydrolipoyl</a:t>
            </a:r>
            <a:r>
              <a:rPr lang="fr-FR" sz="2400" b="0" i="0" u="none" strike="noStrike" baseline="0" dirty="0">
                <a:solidFill>
                  <a:srgbClr val="000000"/>
                </a:solidFill>
                <a:latin typeface="Times New Roman" panose="02020603050405020304" pitchFamily="18" charset="0"/>
              </a:rPr>
              <a:t> déshydrogénase. </a:t>
            </a:r>
          </a:p>
        </p:txBody>
      </p:sp>
    </p:spTree>
    <p:extLst>
      <p:ext uri="{BB962C8B-B14F-4D97-AF65-F5344CB8AC3E}">
        <p14:creationId xmlns:p14="http://schemas.microsoft.com/office/powerpoint/2010/main" val="20531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Nomenclature et Classification </a:t>
            </a:r>
          </a:p>
        </p:txBody>
      </p:sp>
      <p:sp>
        <p:nvSpPr>
          <p:cNvPr id="5" name="ZoneTexte 4">
            <a:extLst>
              <a:ext uri="{FF2B5EF4-FFF2-40B4-BE49-F238E27FC236}">
                <a16:creationId xmlns:a16="http://schemas.microsoft.com/office/drawing/2014/main" id="{32E33D2F-2CFF-555F-5C92-04FE067B89E1}"/>
              </a:ext>
            </a:extLst>
          </p:cNvPr>
          <p:cNvSpPr txBox="1"/>
          <p:nvPr/>
        </p:nvSpPr>
        <p:spPr>
          <a:xfrm>
            <a:off x="163820" y="613245"/>
            <a:ext cx="12028180" cy="830997"/>
          </a:xfrm>
          <a:prstGeom prst="rect">
            <a:avLst/>
          </a:prstGeom>
          <a:noFill/>
        </p:spPr>
        <p:txBody>
          <a:bodyPr wrap="square">
            <a:spAutoFit/>
          </a:bodyPr>
          <a:lstStyle/>
          <a:p>
            <a:r>
              <a:rPr lang="fr-FR" sz="2400" b="1" i="0" u="none" strike="noStrike" baseline="0" dirty="0">
                <a:latin typeface="Times New Roman" panose="02020603050405020304" pitchFamily="18" charset="0"/>
              </a:rPr>
              <a:t>Avant 1961: </a:t>
            </a:r>
            <a:r>
              <a:rPr lang="fr-FR" sz="2400" i="0" u="none" strike="noStrike" baseline="0" dirty="0">
                <a:latin typeface="Times New Roman" panose="02020603050405020304" pitchFamily="18" charset="0"/>
              </a:rPr>
              <a:t>les enzymes ont été dénommées selon le nom du S sur lequel elles agissent en ajoutant le suffixe "</a:t>
            </a:r>
            <a:r>
              <a:rPr lang="fr-FR" sz="2400" b="1" i="0" u="none" strike="noStrike" baseline="0" dirty="0">
                <a:solidFill>
                  <a:srgbClr val="00B050"/>
                </a:solidFill>
                <a:latin typeface="Times New Roman" panose="02020603050405020304" pitchFamily="18" charset="0"/>
              </a:rPr>
              <a:t>ase</a:t>
            </a:r>
            <a:r>
              <a:rPr lang="fr-FR" sz="2400" i="0" u="none" strike="noStrike" baseline="0" dirty="0">
                <a:latin typeface="Times New Roman" panose="02020603050405020304" pitchFamily="18" charset="0"/>
              </a:rPr>
              <a:t>"</a:t>
            </a:r>
            <a:endParaRPr lang="fr-FR" sz="2400" dirty="0"/>
          </a:p>
        </p:txBody>
      </p:sp>
      <p:sp>
        <p:nvSpPr>
          <p:cNvPr id="8" name="ZoneTexte 7">
            <a:extLst>
              <a:ext uri="{FF2B5EF4-FFF2-40B4-BE49-F238E27FC236}">
                <a16:creationId xmlns:a16="http://schemas.microsoft.com/office/drawing/2014/main" id="{8489AF42-99D8-C5D1-3306-903EB7DF8EF4}"/>
              </a:ext>
            </a:extLst>
          </p:cNvPr>
          <p:cNvSpPr txBox="1"/>
          <p:nvPr/>
        </p:nvSpPr>
        <p:spPr>
          <a:xfrm>
            <a:off x="98842" y="2103678"/>
            <a:ext cx="12536180" cy="1846659"/>
          </a:xfrm>
          <a:prstGeom prst="rect">
            <a:avLst/>
          </a:prstGeom>
          <a:noFill/>
        </p:spPr>
        <p:txBody>
          <a:bodyPr wrap="square">
            <a:spAutoFit/>
          </a:bodyPr>
          <a:lstStyle/>
          <a:p>
            <a:r>
              <a:rPr lang="fr-FR" sz="2400" b="1" dirty="0">
                <a:latin typeface="Times New Roman" panose="02020603050405020304" pitchFamily="18" charset="0"/>
              </a:rPr>
              <a:t>1961</a:t>
            </a:r>
            <a:r>
              <a:rPr lang="fr-FR" sz="2400" dirty="0">
                <a:latin typeface="Times New Roman" panose="02020603050405020304" pitchFamily="18" charset="0"/>
              </a:rPr>
              <a:t> : une nouvelle nomenclature </a:t>
            </a:r>
            <a:r>
              <a:rPr lang="fr-FR" sz="2400" b="0" i="0" u="none" strike="noStrike" baseline="0" dirty="0">
                <a:solidFill>
                  <a:srgbClr val="000000"/>
                </a:solidFill>
                <a:latin typeface="Times New Roman" panose="02020603050405020304" pitchFamily="18" charset="0"/>
              </a:rPr>
              <a:t>a été proposée par la </a:t>
            </a:r>
            <a:r>
              <a:rPr lang="fr-FR" sz="2400" b="1" i="0" u="none" strike="noStrike" baseline="0" dirty="0">
                <a:solidFill>
                  <a:srgbClr val="000000"/>
                </a:solidFill>
                <a:latin typeface="Times New Roman" panose="02020603050405020304" pitchFamily="18" charset="0"/>
              </a:rPr>
              <a:t>C</a:t>
            </a:r>
            <a:r>
              <a:rPr lang="fr-FR" sz="2400" b="0" i="0" u="none" strike="noStrike" baseline="0" dirty="0">
                <a:solidFill>
                  <a:srgbClr val="000000"/>
                </a:solidFill>
                <a:latin typeface="Times New Roman" panose="02020603050405020304" pitchFamily="18" charset="0"/>
              </a:rPr>
              <a:t>ommission des </a:t>
            </a:r>
            <a:r>
              <a:rPr lang="fr-FR" sz="2400" b="1" i="0" u="none" strike="noStrike" baseline="0" dirty="0">
                <a:solidFill>
                  <a:srgbClr val="000000"/>
                </a:solidFill>
                <a:latin typeface="Times New Roman" panose="02020603050405020304" pitchFamily="18" charset="0"/>
              </a:rPr>
              <a:t>E</a:t>
            </a:r>
            <a:r>
              <a:rPr lang="fr-FR" sz="2400" b="0" i="0" u="none" strike="noStrike" baseline="0" dirty="0">
                <a:solidFill>
                  <a:srgbClr val="000000"/>
                </a:solidFill>
                <a:latin typeface="Times New Roman" panose="02020603050405020304" pitchFamily="18" charset="0"/>
              </a:rPr>
              <a:t>nzymes de l'</a:t>
            </a:r>
            <a:r>
              <a:rPr lang="fr-FR" sz="2400" b="1" i="0" u="none" strike="noStrike" baseline="0" dirty="0">
                <a:solidFill>
                  <a:srgbClr val="000000"/>
                </a:solidFill>
                <a:latin typeface="Times New Roman" panose="02020603050405020304" pitchFamily="18" charset="0"/>
              </a:rPr>
              <a:t>U</a:t>
            </a:r>
            <a:r>
              <a:rPr lang="fr-FR" sz="2400" b="0" i="0" u="none" strike="noStrike" baseline="0" dirty="0">
                <a:solidFill>
                  <a:srgbClr val="000000"/>
                </a:solidFill>
                <a:latin typeface="Times New Roman" panose="02020603050405020304" pitchFamily="18" charset="0"/>
              </a:rPr>
              <a:t>nion </a:t>
            </a:r>
            <a:r>
              <a:rPr lang="fr-FR" sz="2400" b="1" i="0" u="none" strike="noStrike" baseline="0" dirty="0">
                <a:solidFill>
                  <a:srgbClr val="000000"/>
                </a:solidFill>
                <a:latin typeface="Times New Roman" panose="02020603050405020304" pitchFamily="18" charset="0"/>
              </a:rPr>
              <a:t>I</a:t>
            </a:r>
            <a:r>
              <a:rPr lang="fr-FR" sz="2400" b="0" i="0" u="none" strike="noStrike" baseline="0" dirty="0">
                <a:solidFill>
                  <a:srgbClr val="000000"/>
                </a:solidFill>
                <a:latin typeface="Times New Roman" panose="02020603050405020304" pitchFamily="18" charset="0"/>
              </a:rPr>
              <a:t>nternationale de </a:t>
            </a:r>
            <a:r>
              <a:rPr lang="fr-FR" sz="2400" b="1" i="0" u="none" strike="noStrike" baseline="0" dirty="0">
                <a:solidFill>
                  <a:srgbClr val="000000"/>
                </a:solidFill>
                <a:latin typeface="Times New Roman" panose="02020603050405020304" pitchFamily="18" charset="0"/>
              </a:rPr>
              <a:t>B</a:t>
            </a:r>
            <a:r>
              <a:rPr lang="fr-FR" sz="2400" b="0" i="0" u="none" strike="noStrike" baseline="0" dirty="0">
                <a:solidFill>
                  <a:srgbClr val="000000"/>
                </a:solidFill>
                <a:latin typeface="Times New Roman" panose="02020603050405020304" pitchFamily="18" charset="0"/>
              </a:rPr>
              <a:t>iochimie</a:t>
            </a:r>
            <a:r>
              <a:rPr lang="fr-FR" sz="2400" dirty="0">
                <a:latin typeface="Times New Roman" panose="02020603050405020304" pitchFamily="18" charset="0"/>
              </a:rPr>
              <a:t> selon </a:t>
            </a:r>
            <a:r>
              <a:rPr lang="fr-FR" sz="2400" b="1" u="sng" dirty="0">
                <a:latin typeface="Times New Roman" panose="02020603050405020304" pitchFamily="18" charset="0"/>
              </a:rPr>
              <a:t>le type  de réaction catalysée</a:t>
            </a:r>
            <a:r>
              <a:rPr lang="fr-FR" sz="2400" dirty="0">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divisant les enzymes en six grandes classes : </a:t>
            </a:r>
            <a:endParaRPr lang="fr-FR" sz="2400" dirty="0"/>
          </a:p>
          <a:p>
            <a:endParaRPr lang="fr-FR" sz="2400" dirty="0">
              <a:latin typeface="Times New Roman" panose="02020603050405020304" pitchFamily="18" charset="0"/>
            </a:endParaRPr>
          </a:p>
          <a:p>
            <a:r>
              <a:rPr lang="fr-FR" sz="1800" b="1" i="0" u="none" strike="noStrike" baseline="0" dirty="0">
                <a:solidFill>
                  <a:srgbClr val="FFFFFF"/>
                </a:solidFill>
                <a:latin typeface="Times New Roman" panose="02020603050405020304" pitchFamily="18" charset="0"/>
              </a:rPr>
              <a:t>1 6-</a:t>
            </a:r>
            <a:r>
              <a:rPr lang="fr-FR" sz="1800" b="1" i="0" u="none" strike="noStrike" baseline="0" dirty="0">
                <a:solidFill>
                  <a:srgbClr val="FFF8C2"/>
                </a:solidFill>
                <a:latin typeface="Times New Roman" panose="02020603050405020304" pitchFamily="18" charset="0"/>
              </a:rPr>
              <a:t>Ligase</a:t>
            </a:r>
            <a:endParaRPr lang="fr-FR" sz="2400" dirty="0">
              <a:latin typeface="Times New Roman" panose="02020603050405020304" pitchFamily="18" charset="0"/>
            </a:endParaRPr>
          </a:p>
        </p:txBody>
      </p:sp>
      <p:sp>
        <p:nvSpPr>
          <p:cNvPr id="16" name="ZoneTexte 15">
            <a:extLst>
              <a:ext uri="{FF2B5EF4-FFF2-40B4-BE49-F238E27FC236}">
                <a16:creationId xmlns:a16="http://schemas.microsoft.com/office/drawing/2014/main" id="{A29DDE11-D24D-5827-5876-7C854C6C768A}"/>
              </a:ext>
            </a:extLst>
          </p:cNvPr>
          <p:cNvSpPr txBox="1"/>
          <p:nvPr/>
        </p:nvSpPr>
        <p:spPr>
          <a:xfrm>
            <a:off x="3200399" y="1012861"/>
            <a:ext cx="6333066" cy="1200329"/>
          </a:xfrm>
          <a:prstGeom prst="rect">
            <a:avLst/>
          </a:prstGeom>
          <a:noFill/>
        </p:spPr>
        <p:txBody>
          <a:bodyPr wrap="square">
            <a:spAutoFit/>
          </a:bodyPr>
          <a:lstStyle/>
          <a:p>
            <a:r>
              <a:rPr lang="fr-FR" sz="2400" b="1" i="0" u="none" strike="noStrike" baseline="0" dirty="0">
                <a:solidFill>
                  <a:srgbClr val="000000"/>
                </a:solidFill>
                <a:latin typeface="Calibri" panose="020F0502020204030204" pitchFamily="34" charset="0"/>
              </a:rPr>
              <a:t>Exemple :         </a:t>
            </a:r>
            <a:r>
              <a:rPr lang="fr-FR" sz="2400" b="1" i="0" u="none" strike="noStrike" baseline="0" dirty="0">
                <a:solidFill>
                  <a:srgbClr val="C00000"/>
                </a:solidFill>
                <a:latin typeface="Calibri" panose="020F0502020204030204" pitchFamily="34" charset="0"/>
              </a:rPr>
              <a:t>Substrat                 Enzyme</a:t>
            </a:r>
            <a:endParaRPr lang="fr-FR" sz="2400" b="0" i="0" u="none" strike="noStrike" baseline="0" dirty="0">
              <a:solidFill>
                <a:srgbClr val="C00000"/>
              </a:solidFill>
              <a:latin typeface="Calibri" panose="020F0502020204030204" pitchFamily="34" charset="0"/>
            </a:endParaRPr>
          </a:p>
          <a:p>
            <a:r>
              <a:rPr lang="fr-FR" sz="2400" b="1" i="0" u="none" strike="noStrike" baseline="0" dirty="0">
                <a:solidFill>
                  <a:srgbClr val="000000"/>
                </a:solidFill>
                <a:latin typeface="Calibri" panose="020F0502020204030204" pitchFamily="34" charset="0"/>
              </a:rPr>
              <a:t>                           Urée                        Uré</a:t>
            </a:r>
            <a:r>
              <a:rPr lang="fr-FR" sz="2400" b="1" i="0" u="none" strike="noStrike" baseline="0" dirty="0">
                <a:solidFill>
                  <a:srgbClr val="00B050"/>
                </a:solidFill>
                <a:latin typeface="Calibri" panose="020F0502020204030204" pitchFamily="34" charset="0"/>
              </a:rPr>
              <a:t>ase</a:t>
            </a:r>
          </a:p>
          <a:p>
            <a:r>
              <a:rPr lang="fr-FR" sz="2400" b="1" dirty="0">
                <a:solidFill>
                  <a:srgbClr val="00B050"/>
                </a:solidFill>
                <a:latin typeface="Calibri" panose="020F0502020204030204" pitchFamily="34" charset="0"/>
              </a:rPr>
              <a:t>                          </a:t>
            </a:r>
            <a:r>
              <a:rPr lang="fr-FR" sz="2400" b="1" dirty="0">
                <a:latin typeface="Calibri" panose="020F0502020204030204" pitchFamily="34" charset="0"/>
              </a:rPr>
              <a:t> lactose                   lact</a:t>
            </a:r>
            <a:r>
              <a:rPr lang="fr-FR" sz="2400" b="1" dirty="0">
                <a:solidFill>
                  <a:srgbClr val="00B050"/>
                </a:solidFill>
                <a:latin typeface="Calibri" panose="020F0502020204030204" pitchFamily="34" charset="0"/>
              </a:rPr>
              <a:t>ase</a:t>
            </a:r>
            <a:endParaRPr lang="fr-FR" sz="2400" dirty="0">
              <a:solidFill>
                <a:srgbClr val="00B050"/>
              </a:solidFill>
            </a:endParaRPr>
          </a:p>
        </p:txBody>
      </p:sp>
      <p:sp>
        <p:nvSpPr>
          <p:cNvPr id="18" name="ZoneTexte 17">
            <a:extLst>
              <a:ext uri="{FF2B5EF4-FFF2-40B4-BE49-F238E27FC236}">
                <a16:creationId xmlns:a16="http://schemas.microsoft.com/office/drawing/2014/main" id="{ECD7D9D5-5E1A-A8CF-C0C7-F099B4FB0D81}"/>
              </a:ext>
            </a:extLst>
          </p:cNvPr>
          <p:cNvSpPr txBox="1"/>
          <p:nvPr/>
        </p:nvSpPr>
        <p:spPr>
          <a:xfrm>
            <a:off x="-2820274" y="5217564"/>
            <a:ext cx="12920337" cy="369332"/>
          </a:xfrm>
          <a:prstGeom prst="rect">
            <a:avLst/>
          </a:prstGeom>
          <a:noFill/>
        </p:spPr>
        <p:txBody>
          <a:bodyPr wrap="square">
            <a:spAutoFit/>
          </a:bodyPr>
          <a:lstStyle/>
          <a:p>
            <a:endParaRPr lang="fr-FR" dirty="0"/>
          </a:p>
        </p:txBody>
      </p:sp>
      <p:pic>
        <p:nvPicPr>
          <p:cNvPr id="2058" name="Picture 10" descr="Enzymes - Structure, Classification, and Function">
            <a:extLst>
              <a:ext uri="{FF2B5EF4-FFF2-40B4-BE49-F238E27FC236}">
                <a16:creationId xmlns:a16="http://schemas.microsoft.com/office/drawing/2014/main" id="{90FAE8C8-D5BC-8C97-7639-B826E81D2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2" y="3191476"/>
            <a:ext cx="11994316" cy="3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9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Nomenclature et Classification </a:t>
            </a:r>
          </a:p>
        </p:txBody>
      </p:sp>
      <p:sp>
        <p:nvSpPr>
          <p:cNvPr id="10" name="ZoneTexte 9">
            <a:extLst>
              <a:ext uri="{FF2B5EF4-FFF2-40B4-BE49-F238E27FC236}">
                <a16:creationId xmlns:a16="http://schemas.microsoft.com/office/drawing/2014/main" id="{82A774F4-A293-9B87-95B5-63EC12095CFE}"/>
              </a:ext>
            </a:extLst>
          </p:cNvPr>
          <p:cNvSpPr txBox="1"/>
          <p:nvPr/>
        </p:nvSpPr>
        <p:spPr>
          <a:xfrm>
            <a:off x="363513" y="1859340"/>
            <a:ext cx="11761247" cy="1569660"/>
          </a:xfrm>
          <a:prstGeom prst="rect">
            <a:avLst/>
          </a:prstGeom>
          <a:noFill/>
        </p:spPr>
        <p:txBody>
          <a:bodyPr wrap="square">
            <a:spAutoFit/>
          </a:bodyPr>
          <a:lstStyle/>
          <a:p>
            <a:r>
              <a:rPr lang="fr-FR" sz="2400" b="1" i="0" u="none" strike="noStrike" baseline="0" dirty="0">
                <a:latin typeface="Times New Roman" panose="02020603050405020304" pitchFamily="18" charset="0"/>
              </a:rPr>
              <a:t>1er chiffre </a:t>
            </a:r>
            <a:r>
              <a:rPr lang="fr-FR" sz="2400" b="0" i="0" u="none" strike="noStrike" baseline="0" dirty="0">
                <a:latin typeface="Times New Roman" panose="02020603050405020304" pitchFamily="18" charset="0"/>
              </a:rPr>
              <a:t>: indique la </a:t>
            </a:r>
            <a:r>
              <a:rPr lang="fr-FR" sz="2400" b="1" i="0" u="none" strike="noStrike" baseline="0" dirty="0">
                <a:latin typeface="Times New Roman" panose="02020603050405020304" pitchFamily="18" charset="0"/>
              </a:rPr>
              <a:t>classe </a:t>
            </a:r>
            <a:r>
              <a:rPr lang="fr-FR" sz="2400" b="0" i="0" u="none" strike="noStrike" baseline="0" dirty="0">
                <a:latin typeface="Times New Roman" panose="02020603050405020304" pitchFamily="18" charset="0"/>
              </a:rPr>
              <a:t>de l’enzyme (type de réaction catalysée)</a:t>
            </a:r>
          </a:p>
          <a:p>
            <a:r>
              <a:rPr lang="fr-FR" sz="2400" b="1" i="0" u="none" strike="noStrike" baseline="0" dirty="0">
                <a:latin typeface="Times New Roman" panose="02020603050405020304" pitchFamily="18" charset="0"/>
              </a:rPr>
              <a:t>2ème chiffre </a:t>
            </a:r>
            <a:r>
              <a:rPr lang="fr-FR" sz="2400" b="0" i="0" u="none" strike="noStrike" baseline="0" dirty="0">
                <a:latin typeface="Times New Roman" panose="02020603050405020304" pitchFamily="18" charset="0"/>
              </a:rPr>
              <a:t>: indique la </a:t>
            </a:r>
            <a:r>
              <a:rPr lang="fr-FR" sz="2400" b="1" i="0" u="none" strike="noStrike" baseline="0" dirty="0">
                <a:latin typeface="Times New Roman" panose="02020603050405020304" pitchFamily="18" charset="0"/>
              </a:rPr>
              <a:t>sous-classe</a:t>
            </a:r>
          </a:p>
          <a:p>
            <a:r>
              <a:rPr lang="fr-FR" sz="2400" b="1" i="0" u="none" strike="noStrike" baseline="0" dirty="0">
                <a:latin typeface="Times New Roman" panose="02020603050405020304" pitchFamily="18" charset="0"/>
              </a:rPr>
              <a:t>3ème chiffre </a:t>
            </a:r>
            <a:r>
              <a:rPr lang="fr-FR" sz="2400" b="0" i="0" u="none" strike="noStrike" baseline="0" dirty="0">
                <a:latin typeface="Times New Roman" panose="02020603050405020304" pitchFamily="18" charset="0"/>
              </a:rPr>
              <a:t>:</a:t>
            </a:r>
            <a:r>
              <a:rPr lang="fr-FR" sz="2400" b="1" i="0" u="none" strike="noStrike" baseline="0" dirty="0">
                <a:latin typeface="Times New Roman" panose="02020603050405020304" pitchFamily="18" charset="0"/>
              </a:rPr>
              <a:t> </a:t>
            </a:r>
            <a:r>
              <a:rPr lang="fr-FR" sz="2400" dirty="0">
                <a:latin typeface="Times New Roman" panose="02020603050405020304" pitchFamily="18" charset="0"/>
              </a:rPr>
              <a:t>indique la </a:t>
            </a:r>
            <a:r>
              <a:rPr lang="fr-FR" sz="2400" b="1" i="0" u="none" strike="noStrike" baseline="0" dirty="0">
                <a:latin typeface="Times New Roman" panose="02020603050405020304" pitchFamily="18" charset="0"/>
              </a:rPr>
              <a:t>sous-sous-classe</a:t>
            </a:r>
            <a:r>
              <a:rPr lang="fr-FR" sz="2400" b="0" i="0" u="none" strike="noStrike" baseline="0" dirty="0">
                <a:latin typeface="Times New Roman" panose="02020603050405020304" pitchFamily="18" charset="0"/>
              </a:rPr>
              <a:t> </a:t>
            </a:r>
          </a:p>
          <a:p>
            <a:r>
              <a:rPr lang="fr-FR" sz="2400" b="1" i="0" u="none" strike="noStrike" baseline="0" dirty="0">
                <a:latin typeface="Times New Roman" panose="02020603050405020304" pitchFamily="18" charset="0"/>
              </a:rPr>
              <a:t>4ème chiffre </a:t>
            </a:r>
            <a:r>
              <a:rPr lang="fr-FR" sz="2400" b="0" i="0" u="none" strike="noStrike" baseline="0" dirty="0">
                <a:latin typeface="Times New Roman" panose="02020603050405020304" pitchFamily="18" charset="0"/>
              </a:rPr>
              <a:t>: indique le numéro d’</a:t>
            </a:r>
            <a:r>
              <a:rPr lang="fr-FR" sz="2400" b="1" i="0" u="none" strike="noStrike" baseline="0" dirty="0">
                <a:latin typeface="Times New Roman" panose="02020603050405020304" pitchFamily="18" charset="0"/>
              </a:rPr>
              <a:t>ordre </a:t>
            </a:r>
            <a:r>
              <a:rPr lang="fr-FR" sz="2400" b="0" i="0" u="none" strike="noStrike" baseline="0" dirty="0">
                <a:latin typeface="Times New Roman" panose="02020603050405020304" pitchFamily="18" charset="0"/>
              </a:rPr>
              <a:t>de l’enzyme</a:t>
            </a:r>
          </a:p>
        </p:txBody>
      </p:sp>
      <p:sp>
        <p:nvSpPr>
          <p:cNvPr id="9" name="ZoneTexte 8">
            <a:extLst>
              <a:ext uri="{FF2B5EF4-FFF2-40B4-BE49-F238E27FC236}">
                <a16:creationId xmlns:a16="http://schemas.microsoft.com/office/drawing/2014/main" id="{7AC1E160-A589-D8EF-2F67-D081D4B3FF2D}"/>
              </a:ext>
            </a:extLst>
          </p:cNvPr>
          <p:cNvSpPr txBox="1"/>
          <p:nvPr/>
        </p:nvSpPr>
        <p:spPr>
          <a:xfrm>
            <a:off x="460094" y="575042"/>
            <a:ext cx="11568086" cy="2215991"/>
          </a:xfrm>
          <a:prstGeom prst="rect">
            <a:avLst/>
          </a:prstGeom>
          <a:noFill/>
        </p:spPr>
        <p:txBody>
          <a:bodyPr wrap="square">
            <a:spAutoFit/>
          </a:bodyPr>
          <a:lstStyle/>
          <a:p>
            <a:r>
              <a:rPr lang="fr-FR" sz="2400" b="0" i="0" u="none" strike="noStrike" baseline="0" dirty="0">
                <a:solidFill>
                  <a:srgbClr val="000000"/>
                </a:solidFill>
                <a:latin typeface="Times New Roman" panose="02020603050405020304" pitchFamily="18" charset="0"/>
                <a:cs typeface="Times New Roman" panose="02020603050405020304" pitchFamily="18" charset="0"/>
              </a:rPr>
              <a:t>Chaque classe est divisée en sous-classe et chaque sous-classe en sous-sous-classe. </a:t>
            </a:r>
          </a:p>
          <a:p>
            <a:r>
              <a:rPr lang="fr-FR" sz="2400" b="0" i="0" u="none" strike="noStrike" baseline="0" dirty="0">
                <a:solidFill>
                  <a:srgbClr val="000000"/>
                </a:solidFill>
                <a:latin typeface="Times New Roman" panose="02020603050405020304" pitchFamily="18" charset="0"/>
                <a:cs typeface="Times New Roman" panose="02020603050405020304" pitchFamily="18" charset="0"/>
              </a:rPr>
              <a:t>Chaque enzyme est assignée un code à </a:t>
            </a:r>
            <a:r>
              <a:rPr lang="fr-FR" sz="2400" b="1" i="0" u="none" strike="noStrike" baseline="0" dirty="0">
                <a:solidFill>
                  <a:srgbClr val="000000"/>
                </a:solidFill>
                <a:latin typeface="Times New Roman" panose="02020603050405020304" pitchFamily="18" charset="0"/>
                <a:cs typeface="Times New Roman" panose="02020603050405020304" pitchFamily="18" charset="0"/>
              </a:rPr>
              <a:t>quatre chiffres </a:t>
            </a:r>
            <a:r>
              <a:rPr lang="fr-FR" sz="2400" dirty="0">
                <a:solidFill>
                  <a:srgbClr val="000000"/>
                </a:solidFill>
                <a:latin typeface="Times New Roman" panose="02020603050405020304" pitchFamily="18" charset="0"/>
                <a:cs typeface="Times New Roman" panose="02020603050405020304" pitchFamily="18" charset="0"/>
              </a:rPr>
              <a:t>précédés de EC </a:t>
            </a:r>
            <a:r>
              <a:rPr lang="fr-FR" sz="2400" b="0" i="0" u="none" strike="noStrike" baseline="0" dirty="0">
                <a:solidFill>
                  <a:srgbClr val="000000"/>
                </a:solidFill>
                <a:latin typeface="Times New Roman" panose="02020603050405020304" pitchFamily="18" charset="0"/>
                <a:cs typeface="Times New Roman" panose="02020603050405020304" pitchFamily="18" charset="0"/>
              </a:rPr>
              <a:t>(E.C.: « enzyme Commission »)</a:t>
            </a:r>
            <a:r>
              <a:rPr lang="fr-FR" sz="2400" b="1" i="0" u="none" strike="noStrike" baseline="0" dirty="0">
                <a:solidFill>
                  <a:srgbClr val="000000"/>
                </a:solidFill>
                <a:latin typeface="Times New Roman" panose="02020603050405020304" pitchFamily="18" charset="0"/>
                <a:cs typeface="Times New Roman" panose="02020603050405020304" pitchFamily="18" charset="0"/>
              </a:rPr>
              <a:t>: </a:t>
            </a:r>
            <a:r>
              <a:rPr lang="fr-FR" sz="2400" b="0" i="0" u="none" strike="noStrike" baseline="0" dirty="0">
                <a:solidFill>
                  <a:srgbClr val="000000"/>
                </a:solidFill>
                <a:latin typeface="Calibri" panose="020F0502020204030204" pitchFamily="34" charset="0"/>
              </a:rPr>
              <a:t>(</a:t>
            </a:r>
            <a:r>
              <a:rPr lang="fr-FR" sz="2400" b="1" i="0" u="none" strike="noStrike" baseline="0" dirty="0">
                <a:solidFill>
                  <a:srgbClr val="C00000"/>
                </a:solidFill>
                <a:latin typeface="Calibri" panose="020F0502020204030204" pitchFamily="34" charset="0"/>
              </a:rPr>
              <a:t>EC W.X.Y.Z</a:t>
            </a:r>
            <a:r>
              <a:rPr lang="fr-FR" sz="2400" b="0" i="0" u="none" strike="noStrike" baseline="0" dirty="0">
                <a:solidFill>
                  <a:srgbClr val="000000"/>
                </a:solidFill>
                <a:latin typeface="Calibri" panose="020F0502020204030204" pitchFamily="34" charset="0"/>
              </a:rPr>
              <a:t>):</a:t>
            </a:r>
          </a:p>
          <a:p>
            <a:endParaRPr lang="fr-FR" sz="24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fr-FR" sz="2400" dirty="0">
              <a:solidFill>
                <a:srgbClr val="000000"/>
              </a:solidFill>
              <a:latin typeface="Times New Roman" panose="02020603050405020304" pitchFamily="18" charset="0"/>
              <a:cs typeface="Times New Roman" panose="02020603050405020304" pitchFamily="18" charset="0"/>
            </a:endParaRPr>
          </a:p>
          <a:p>
            <a:endParaRPr lang="fr-FR" dirty="0">
              <a:solidFill>
                <a:srgbClr val="000000"/>
              </a:solidFill>
              <a:latin typeface="Times New Roman" panose="02020603050405020304" pitchFamily="18" charset="0"/>
            </a:endParaRPr>
          </a:p>
        </p:txBody>
      </p:sp>
      <p:sp>
        <p:nvSpPr>
          <p:cNvPr id="16" name="ZoneTexte 15">
            <a:extLst>
              <a:ext uri="{FF2B5EF4-FFF2-40B4-BE49-F238E27FC236}">
                <a16:creationId xmlns:a16="http://schemas.microsoft.com/office/drawing/2014/main" id="{0381B843-CE75-0416-D848-287CDFDD31F7}"/>
              </a:ext>
            </a:extLst>
          </p:cNvPr>
          <p:cNvSpPr txBox="1"/>
          <p:nvPr/>
        </p:nvSpPr>
        <p:spPr>
          <a:xfrm>
            <a:off x="363513" y="3604032"/>
            <a:ext cx="11731906" cy="2308324"/>
          </a:xfrm>
          <a:prstGeom prst="rect">
            <a:avLst/>
          </a:prstGeom>
          <a:noFill/>
        </p:spPr>
        <p:txBody>
          <a:bodyPr wrap="square">
            <a:spAutoFit/>
          </a:bodyPr>
          <a:lstStyle/>
          <a:p>
            <a:r>
              <a:rPr lang="fr-FR" sz="2400" dirty="0">
                <a:solidFill>
                  <a:srgbClr val="000000"/>
                </a:solidFill>
                <a:latin typeface="Times New Roman" panose="02020603050405020304" pitchFamily="18" charset="0"/>
                <a:cs typeface="Times New Roman" panose="02020603050405020304" pitchFamily="18" charset="0"/>
              </a:rPr>
              <a:t>Prenons l’exemple de la </a:t>
            </a:r>
            <a:r>
              <a:rPr lang="fr-FR" sz="2400" b="1" dirty="0">
                <a:solidFill>
                  <a:srgbClr val="00B0F0"/>
                </a:solidFill>
                <a:latin typeface="Times New Roman" panose="02020603050405020304" pitchFamily="18" charset="0"/>
                <a:cs typeface="Times New Roman" panose="02020603050405020304" pitchFamily="18" charset="0"/>
              </a:rPr>
              <a:t>glucose oxydase </a:t>
            </a:r>
            <a:r>
              <a:rPr lang="fr-FR" sz="2400" dirty="0">
                <a:solidFill>
                  <a:srgbClr val="000000"/>
                </a:solidFill>
                <a:latin typeface="Times New Roman" panose="02020603050405020304" pitchFamily="18" charset="0"/>
                <a:cs typeface="Times New Roman" panose="02020603050405020304" pitchFamily="18" charset="0"/>
              </a:rPr>
              <a:t>: EC 1.1.3.4. Ce chiffre est explicité ci-dessous : </a:t>
            </a:r>
          </a:p>
          <a:p>
            <a:r>
              <a:rPr lang="fr-FR" sz="2400" b="1" dirty="0">
                <a:solidFill>
                  <a:srgbClr val="000000"/>
                </a:solidFill>
                <a:latin typeface="Times New Roman" panose="02020603050405020304" pitchFamily="18" charset="0"/>
                <a:cs typeface="Times New Roman" panose="02020603050405020304" pitchFamily="18" charset="0"/>
              </a:rPr>
              <a:t>EC 1</a:t>
            </a:r>
            <a:r>
              <a:rPr lang="fr-FR" sz="2400" dirty="0">
                <a:solidFill>
                  <a:srgbClr val="000000"/>
                </a:solidFill>
                <a:latin typeface="Times New Roman" panose="02020603050405020304" pitchFamily="18" charset="0"/>
                <a:cs typeface="Times New Roman" panose="02020603050405020304" pitchFamily="18" charset="0"/>
              </a:rPr>
              <a:t> : Oxydoréductase </a:t>
            </a:r>
          </a:p>
          <a:p>
            <a:r>
              <a:rPr lang="fr-FR" sz="2400" b="1" dirty="0">
                <a:solidFill>
                  <a:srgbClr val="000000"/>
                </a:solidFill>
                <a:latin typeface="Times New Roman" panose="02020603050405020304" pitchFamily="18" charset="0"/>
                <a:cs typeface="Times New Roman" panose="02020603050405020304" pitchFamily="18" charset="0"/>
              </a:rPr>
              <a:t>EC 1.1 </a:t>
            </a:r>
            <a:r>
              <a:rPr lang="fr-FR" sz="2400" dirty="0">
                <a:solidFill>
                  <a:srgbClr val="000000"/>
                </a:solidFill>
                <a:latin typeface="Times New Roman" panose="02020603050405020304" pitchFamily="18" charset="0"/>
                <a:cs typeface="Times New Roman" panose="02020603050405020304" pitchFamily="18" charset="0"/>
              </a:rPr>
              <a:t>: Agissant sur le groupe CH-OH du donneur </a:t>
            </a:r>
          </a:p>
          <a:p>
            <a:r>
              <a:rPr lang="fr-FR" sz="2400" b="1" dirty="0">
                <a:solidFill>
                  <a:srgbClr val="000000"/>
                </a:solidFill>
                <a:latin typeface="Times New Roman" panose="02020603050405020304" pitchFamily="18" charset="0"/>
                <a:cs typeface="Times New Roman" panose="02020603050405020304" pitchFamily="18" charset="0"/>
              </a:rPr>
              <a:t>EC 1.1.3 </a:t>
            </a:r>
            <a:r>
              <a:rPr lang="fr-FR" sz="2400" dirty="0">
                <a:solidFill>
                  <a:srgbClr val="000000"/>
                </a:solidFill>
                <a:latin typeface="Times New Roman" panose="02020603050405020304" pitchFamily="18" charset="0"/>
                <a:cs typeface="Times New Roman" panose="02020603050405020304" pitchFamily="18" charset="0"/>
              </a:rPr>
              <a:t>: Avec l'oxygène comme accepteur </a:t>
            </a:r>
          </a:p>
          <a:p>
            <a:r>
              <a:rPr lang="fr-FR" sz="2400" dirty="0">
                <a:solidFill>
                  <a:srgbClr val="000000"/>
                </a:solidFill>
                <a:latin typeface="Times New Roman" panose="02020603050405020304" pitchFamily="18" charset="0"/>
                <a:cs typeface="Times New Roman" panose="02020603050405020304" pitchFamily="18" charset="0"/>
              </a:rPr>
              <a:t>Le dernier chiffre est le numéro individuel de l’enzyme </a:t>
            </a:r>
          </a:p>
          <a:p>
            <a:r>
              <a:rPr lang="fr-FR" sz="2400" b="1" dirty="0">
                <a:solidFill>
                  <a:srgbClr val="00B0F0"/>
                </a:solidFill>
                <a:latin typeface="Times New Roman" panose="02020603050405020304" pitchFamily="18" charset="0"/>
                <a:cs typeface="Times New Roman" panose="02020603050405020304" pitchFamily="18" charset="0"/>
              </a:rPr>
              <a:t>glucose oxydase </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a:solidFill>
                  <a:srgbClr val="C00000"/>
                </a:solidFill>
                <a:latin typeface="Times New Roman" panose="02020603050405020304" pitchFamily="18" charset="0"/>
                <a:cs typeface="Times New Roman" panose="02020603050405020304" pitchFamily="18" charset="0"/>
              </a:rPr>
              <a:t>Nom commun</a:t>
            </a:r>
            <a:endParaRPr lang="fr-FR"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76836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4D5F529D-15BC-9321-313C-A2115D40B303}"/>
              </a:ext>
            </a:extLst>
          </p:cNvPr>
          <p:cNvGraphicFramePr>
            <a:graphicFrameLocks noGrp="1"/>
          </p:cNvGraphicFramePr>
          <p:nvPr>
            <p:extLst>
              <p:ext uri="{D42A27DB-BD31-4B8C-83A1-F6EECF244321}">
                <p14:modId xmlns:p14="http://schemas.microsoft.com/office/powerpoint/2010/main" val="1349626441"/>
              </p:ext>
            </p:extLst>
          </p:nvPr>
        </p:nvGraphicFramePr>
        <p:xfrm>
          <a:off x="324621" y="0"/>
          <a:ext cx="11542758" cy="12978144"/>
        </p:xfrm>
        <a:graphic>
          <a:graphicData uri="http://schemas.openxmlformats.org/drawingml/2006/table">
            <a:tbl>
              <a:tblPr firstRow="1" bandRow="1">
                <a:tableStyleId>{5C22544A-7EE6-4342-B048-85BDC9FD1C3A}</a:tableStyleId>
              </a:tblPr>
              <a:tblGrid>
                <a:gridCol w="3847586">
                  <a:extLst>
                    <a:ext uri="{9D8B030D-6E8A-4147-A177-3AD203B41FA5}">
                      <a16:colId xmlns:a16="http://schemas.microsoft.com/office/drawing/2014/main" val="205687032"/>
                    </a:ext>
                  </a:extLst>
                </a:gridCol>
                <a:gridCol w="3847586">
                  <a:extLst>
                    <a:ext uri="{9D8B030D-6E8A-4147-A177-3AD203B41FA5}">
                      <a16:colId xmlns:a16="http://schemas.microsoft.com/office/drawing/2014/main" val="1954170223"/>
                    </a:ext>
                  </a:extLst>
                </a:gridCol>
                <a:gridCol w="3847586">
                  <a:extLst>
                    <a:ext uri="{9D8B030D-6E8A-4147-A177-3AD203B41FA5}">
                      <a16:colId xmlns:a16="http://schemas.microsoft.com/office/drawing/2014/main" val="752544125"/>
                    </a:ext>
                  </a:extLst>
                </a:gridCol>
              </a:tblGrid>
              <a:tr h="415651">
                <a:tc>
                  <a:txBody>
                    <a:bodyPr/>
                    <a:lstStyle/>
                    <a:p>
                      <a:pPr algn="ctr"/>
                      <a:r>
                        <a:rPr lang="fr-FR" sz="2400" dirty="0"/>
                        <a:t>Classes</a:t>
                      </a:r>
                    </a:p>
                  </a:txBody>
                  <a:tcPr/>
                </a:tc>
                <a:tc>
                  <a:txBody>
                    <a:bodyPr/>
                    <a:lstStyle/>
                    <a:p>
                      <a:pPr algn="ctr"/>
                      <a:r>
                        <a:rPr lang="fr-FR" sz="2400" dirty="0"/>
                        <a:t>Type de réaction</a:t>
                      </a:r>
                    </a:p>
                  </a:txBody>
                  <a:tcPr/>
                </a:tc>
                <a:tc>
                  <a:txBody>
                    <a:bodyPr/>
                    <a:lstStyle/>
                    <a:p>
                      <a:pPr algn="ctr"/>
                      <a:r>
                        <a:rPr lang="fr-FR" sz="2400" dirty="0"/>
                        <a:t>Exemple</a:t>
                      </a:r>
                    </a:p>
                  </a:txBody>
                  <a:tcPr/>
                </a:tc>
                <a:extLst>
                  <a:ext uri="{0D108BD9-81ED-4DB2-BD59-A6C34878D82A}">
                    <a16:rowId xmlns:a16="http://schemas.microsoft.com/office/drawing/2014/main" val="2271826908"/>
                  </a:ext>
                </a:extLst>
              </a:tr>
              <a:tr h="1024892">
                <a:tc>
                  <a:txBody>
                    <a:bodyPr/>
                    <a:lstStyle/>
                    <a:p>
                      <a:r>
                        <a:rPr lang="fr-FR" sz="2400" b="1" dirty="0">
                          <a:latin typeface="Times New Roman" panose="02020603050405020304" pitchFamily="18" charset="0"/>
                          <a:cs typeface="Times New Roman" panose="02020603050405020304" pitchFamily="18" charset="0"/>
                        </a:rPr>
                        <a:t>1. Oxydoréductases</a:t>
                      </a:r>
                    </a:p>
                  </a:txBody>
                  <a:tcPr/>
                </a:tc>
                <a:tc>
                  <a:txBody>
                    <a:bodyPr/>
                    <a:lstStyle/>
                    <a:p>
                      <a:r>
                        <a:rPr lang="fr-FR" sz="1800" b="0" i="0" u="none" strike="noStrike" baseline="0" dirty="0">
                          <a:solidFill>
                            <a:srgbClr val="000000"/>
                          </a:solidFill>
                          <a:latin typeface="Calibri" panose="020F0502020204030204" pitchFamily="34" charset="0"/>
                        </a:rPr>
                        <a:t>Réactions d’oxydo-réduction (transfert d’électrons ou de protons d’un donneur vers un accepteur).</a:t>
                      </a:r>
                      <a:endParaRPr lang="fr-FR" b="0" dirty="0"/>
                    </a:p>
                  </a:txBody>
                  <a:tcPr/>
                </a:tc>
                <a:tc>
                  <a:txBody>
                    <a:bodyPr/>
                    <a:lstStyle/>
                    <a:p>
                      <a:r>
                        <a:rPr lang="fr-FR" dirty="0"/>
                        <a:t>Lactate déshydrogénase LDH</a:t>
                      </a:r>
                    </a:p>
                  </a:txBody>
                  <a:tcPr/>
                </a:tc>
                <a:extLst>
                  <a:ext uri="{0D108BD9-81ED-4DB2-BD59-A6C34878D82A}">
                    <a16:rowId xmlns:a16="http://schemas.microsoft.com/office/drawing/2014/main" val="11190129"/>
                  </a:ext>
                </a:extLst>
              </a:tr>
              <a:tr h="1028863">
                <a:tc>
                  <a:txBody>
                    <a:bodyPr/>
                    <a:lstStyle/>
                    <a:p>
                      <a:r>
                        <a:rPr lang="fr-FR" sz="2400" b="1" kern="1200" dirty="0">
                          <a:solidFill>
                            <a:schemeClr val="dk1"/>
                          </a:solidFill>
                          <a:latin typeface="Times New Roman" panose="02020603050405020304" pitchFamily="18" charset="0"/>
                          <a:ea typeface="+mn-ea"/>
                          <a:cs typeface="Times New Roman" panose="02020603050405020304" pitchFamily="18" charset="0"/>
                        </a:rPr>
                        <a:t>2. Transférases</a:t>
                      </a:r>
                    </a:p>
                  </a:txBody>
                  <a:tcPr/>
                </a:tc>
                <a:tc>
                  <a:txBody>
                    <a:bodyPr/>
                    <a:lstStyle/>
                    <a:p>
                      <a:r>
                        <a:rPr lang="fr-FR" sz="1800" b="0" i="0" u="none" strike="noStrike" kern="1200" baseline="0" dirty="0">
                          <a:solidFill>
                            <a:schemeClr val="dk1"/>
                          </a:solidFill>
                          <a:latin typeface="+mn-lt"/>
                          <a:ea typeface="+mn-ea"/>
                          <a:cs typeface="+mn-cs"/>
                        </a:rPr>
                        <a:t>Transfert d’un groupe (méthyl, </a:t>
                      </a:r>
                      <a:r>
                        <a:rPr lang="fr-FR" sz="1800" b="0" i="0" u="none" strike="noStrike" kern="1200" baseline="0" dirty="0" err="1">
                          <a:solidFill>
                            <a:schemeClr val="dk1"/>
                          </a:solidFill>
                          <a:latin typeface="+mn-lt"/>
                          <a:ea typeface="+mn-ea"/>
                          <a:cs typeface="+mn-cs"/>
                        </a:rPr>
                        <a:t>carboxyl</a:t>
                      </a:r>
                      <a:r>
                        <a:rPr lang="fr-FR" sz="1800" b="0" i="0" u="none" strike="noStrike" kern="1200" baseline="0" dirty="0">
                          <a:solidFill>
                            <a:schemeClr val="dk1"/>
                          </a:solidFill>
                          <a:latin typeface="+mn-lt"/>
                          <a:ea typeface="+mn-ea"/>
                          <a:cs typeface="+mn-cs"/>
                        </a:rPr>
                        <a:t> , amine, …) d’un donneur vers un accepteur</a:t>
                      </a:r>
                      <a:endParaRPr lang="fr-FR" dirty="0"/>
                    </a:p>
                  </a:txBody>
                  <a:tcPr/>
                </a:tc>
                <a:tc>
                  <a:txBody>
                    <a:bodyPr/>
                    <a:lstStyle/>
                    <a:p>
                      <a:r>
                        <a:rPr lang="fr-FR" dirty="0"/>
                        <a:t>Nucléoside monophosphate kinase </a:t>
                      </a:r>
                    </a:p>
                  </a:txBody>
                  <a:tcPr/>
                </a:tc>
                <a:extLst>
                  <a:ext uri="{0D108BD9-81ED-4DB2-BD59-A6C34878D82A}">
                    <a16:rowId xmlns:a16="http://schemas.microsoft.com/office/drawing/2014/main" val="3273585542"/>
                  </a:ext>
                </a:extLst>
              </a:tr>
              <a:tr h="415651">
                <a:tc>
                  <a:txBody>
                    <a:bodyPr/>
                    <a:lstStyle/>
                    <a:p>
                      <a:r>
                        <a:rPr lang="fr-FR" sz="2400" b="1" kern="1200" dirty="0">
                          <a:solidFill>
                            <a:schemeClr val="dk1"/>
                          </a:solidFill>
                          <a:latin typeface="Times New Roman" panose="02020603050405020304" pitchFamily="18" charset="0"/>
                          <a:ea typeface="+mn-ea"/>
                          <a:cs typeface="Times New Roman" panose="02020603050405020304" pitchFamily="18" charset="0"/>
                        </a:rPr>
                        <a:t>3. Hydrolases</a:t>
                      </a:r>
                    </a:p>
                  </a:txBody>
                  <a:tcPr/>
                </a:tc>
                <a:tc>
                  <a:txBody>
                    <a:bodyPr/>
                    <a:lstStyle/>
                    <a:p>
                      <a:r>
                        <a:rPr lang="fr-FR" sz="1800" b="0" i="0" u="none" strike="noStrike" baseline="0" dirty="0">
                          <a:solidFill>
                            <a:srgbClr val="000000"/>
                          </a:solidFill>
                          <a:latin typeface="Calibri" panose="020F0502020204030204" pitchFamily="34" charset="0"/>
                        </a:rPr>
                        <a:t>Hydrolyse des liaisons </a:t>
                      </a:r>
                      <a:r>
                        <a:rPr lang="fr-FR" sz="1800" b="0" i="0" u="none" strike="noStrike" kern="1200" baseline="0" dirty="0">
                          <a:solidFill>
                            <a:schemeClr val="dk1"/>
                          </a:solidFill>
                          <a:latin typeface="+mn-lt"/>
                          <a:ea typeface="+mn-ea"/>
                          <a:cs typeface="+mn-cs"/>
                        </a:rPr>
                        <a:t>(osidique, ester,</a:t>
                      </a:r>
                    </a:p>
                    <a:p>
                      <a:r>
                        <a:rPr lang="fr-FR" sz="1800" b="0" i="0" u="none" strike="noStrike" kern="1200" baseline="0" dirty="0">
                          <a:solidFill>
                            <a:schemeClr val="dk1"/>
                          </a:solidFill>
                          <a:latin typeface="+mn-lt"/>
                          <a:ea typeface="+mn-ea"/>
                          <a:cs typeface="+mn-cs"/>
                        </a:rPr>
                        <a:t>peptidique,…..)</a:t>
                      </a:r>
                      <a:endParaRPr lang="fr-FR" dirty="0"/>
                    </a:p>
                  </a:txBody>
                  <a:tcPr/>
                </a:tc>
                <a:tc>
                  <a:txBody>
                    <a:bodyPr/>
                    <a:lstStyle/>
                    <a:p>
                      <a:r>
                        <a:rPr lang="fr-FR" dirty="0"/>
                        <a:t>Chymotrypsine (protéase)</a:t>
                      </a:r>
                    </a:p>
                  </a:txBody>
                  <a:tcPr/>
                </a:tc>
                <a:extLst>
                  <a:ext uri="{0D108BD9-81ED-4DB2-BD59-A6C34878D82A}">
                    <a16:rowId xmlns:a16="http://schemas.microsoft.com/office/drawing/2014/main" val="1813369588"/>
                  </a:ext>
                </a:extLst>
              </a:tr>
              <a:tr h="717424">
                <a:tc>
                  <a:txBody>
                    <a:bodyPr/>
                    <a:lstStyle/>
                    <a:p>
                      <a:r>
                        <a:rPr lang="fr-FR" sz="2400" b="1" kern="1200" dirty="0">
                          <a:solidFill>
                            <a:schemeClr val="dk1"/>
                          </a:solidFill>
                          <a:latin typeface="Times New Roman" panose="02020603050405020304" pitchFamily="18" charset="0"/>
                          <a:ea typeface="+mn-ea"/>
                          <a:cs typeface="Times New Roman" panose="02020603050405020304" pitchFamily="18" charset="0"/>
                        </a:rPr>
                        <a:t>4. Lyases</a:t>
                      </a:r>
                    </a:p>
                  </a:txBody>
                  <a:tcPr/>
                </a:tc>
                <a:tc>
                  <a:txBody>
                    <a:bodyPr/>
                    <a:lstStyle/>
                    <a:p>
                      <a:r>
                        <a:rPr lang="fr-FR" sz="1800" b="0" i="0" u="none" strike="noStrike" baseline="0" dirty="0">
                          <a:solidFill>
                            <a:srgbClr val="000000"/>
                          </a:solidFill>
                          <a:latin typeface="Calibri" panose="020F0502020204030204" pitchFamily="34" charset="0"/>
                        </a:rPr>
                        <a:t>Réaction de formation de doubles liaisons</a:t>
                      </a:r>
                      <a:endParaRPr lang="fr-FR" dirty="0"/>
                    </a:p>
                  </a:txBody>
                  <a:tcPr/>
                </a:tc>
                <a:tc>
                  <a:txBody>
                    <a:bodyPr/>
                    <a:lstStyle/>
                    <a:p>
                      <a:r>
                        <a:rPr lang="fr-FR" dirty="0"/>
                        <a:t>Fumarase</a:t>
                      </a:r>
                    </a:p>
                  </a:txBody>
                  <a:tcPr/>
                </a:tc>
                <a:extLst>
                  <a:ext uri="{0D108BD9-81ED-4DB2-BD59-A6C34878D82A}">
                    <a16:rowId xmlns:a16="http://schemas.microsoft.com/office/drawing/2014/main" val="785516366"/>
                  </a:ext>
                </a:extLst>
              </a:tr>
              <a:tr h="717424">
                <a:tc>
                  <a:txBody>
                    <a:bodyPr/>
                    <a:lstStyle/>
                    <a:p>
                      <a:pPr marL="0" algn="l" defTabSz="914400" rtl="0" eaLnBrk="1" latinLnBrk="0" hangingPunct="1"/>
                      <a:r>
                        <a:rPr lang="fr-FR" sz="2400" b="1" kern="1200" dirty="0">
                          <a:solidFill>
                            <a:schemeClr val="dk1"/>
                          </a:solidFill>
                          <a:latin typeface="Times New Roman" panose="02020603050405020304" pitchFamily="18" charset="0"/>
                          <a:ea typeface="+mn-ea"/>
                          <a:cs typeface="Times New Roman" panose="02020603050405020304" pitchFamily="18" charset="0"/>
                        </a:rPr>
                        <a:t>5. Isomérases</a:t>
                      </a:r>
                    </a:p>
                  </a:txBody>
                  <a:tcPr/>
                </a:tc>
                <a:tc>
                  <a:txBody>
                    <a:bodyPr/>
                    <a:lstStyle/>
                    <a:p>
                      <a:r>
                        <a:rPr lang="fr-FR" sz="1800" b="0" i="0" u="none" strike="noStrike" baseline="0" dirty="0">
                          <a:solidFill>
                            <a:srgbClr val="000000"/>
                          </a:solidFill>
                          <a:latin typeface="Calibri" panose="020F0502020204030204" pitchFamily="34" charset="0"/>
                        </a:rPr>
                        <a:t>Réaction d’isomérisation (</a:t>
                      </a:r>
                      <a:r>
                        <a:rPr lang="fr-FR" sz="1800" b="0" i="0" u="none" strike="noStrike" kern="1200" baseline="0" dirty="0">
                          <a:solidFill>
                            <a:schemeClr val="dk1"/>
                          </a:solidFill>
                          <a:latin typeface="+mn-lt"/>
                          <a:ea typeface="+mn-ea"/>
                          <a:cs typeface="+mn-cs"/>
                        </a:rPr>
                        <a:t>transfert de groupements à l’intérieur d’une</a:t>
                      </a:r>
                    </a:p>
                    <a:p>
                      <a:r>
                        <a:rPr lang="fr-FR" sz="1800" b="0" i="0" u="none" strike="noStrike" kern="1200" baseline="0" dirty="0">
                          <a:solidFill>
                            <a:schemeClr val="dk1"/>
                          </a:solidFill>
                          <a:latin typeface="+mn-lt"/>
                          <a:ea typeface="+mn-ea"/>
                          <a:cs typeface="+mn-cs"/>
                        </a:rPr>
                        <a:t>même molécule avec formation d’isomères )</a:t>
                      </a:r>
                      <a:endParaRPr lang="fr-FR" dirty="0"/>
                    </a:p>
                  </a:txBody>
                  <a:tcPr/>
                </a:tc>
                <a:tc>
                  <a:txBody>
                    <a:bodyPr/>
                    <a:lstStyle/>
                    <a:p>
                      <a:r>
                        <a:rPr lang="fr-FR" dirty="0"/>
                        <a:t>Triose phosphate isomérase</a:t>
                      </a:r>
                    </a:p>
                  </a:txBody>
                  <a:tcPr/>
                </a:tc>
                <a:extLst>
                  <a:ext uri="{0D108BD9-81ED-4DB2-BD59-A6C34878D82A}">
                    <a16:rowId xmlns:a16="http://schemas.microsoft.com/office/drawing/2014/main" val="3963330877"/>
                  </a:ext>
                </a:extLst>
              </a:tr>
              <a:tr h="746721">
                <a:tc>
                  <a:txBody>
                    <a:bodyPr/>
                    <a:lstStyle/>
                    <a:p>
                      <a:pPr marL="0" algn="l" defTabSz="914400" rtl="0" eaLnBrk="1" latinLnBrk="0" hangingPunct="1"/>
                      <a:r>
                        <a:rPr lang="fr-FR" sz="2400" b="1" kern="1200" dirty="0">
                          <a:solidFill>
                            <a:schemeClr val="dk1"/>
                          </a:solidFill>
                          <a:latin typeface="Times New Roman" panose="02020603050405020304" pitchFamily="18" charset="0"/>
                          <a:ea typeface="+mn-ea"/>
                          <a:cs typeface="Times New Roman" panose="02020603050405020304" pitchFamily="18" charset="0"/>
                        </a:rPr>
                        <a:t>6. Ligases</a:t>
                      </a:r>
                    </a:p>
                  </a:txBody>
                  <a:tcPr/>
                </a:tc>
                <a:tc>
                  <a:txBody>
                    <a:bodyPr/>
                    <a:lstStyle/>
                    <a:p>
                      <a:r>
                        <a:rPr lang="fr-FR" sz="1800" b="0" i="0" u="none" strike="noStrike" kern="1200" baseline="0" dirty="0">
                          <a:solidFill>
                            <a:schemeClr val="dk1"/>
                          </a:solidFill>
                          <a:latin typeface="+mn-lt"/>
                          <a:ea typeface="+mn-ea"/>
                          <a:cs typeface="+mn-cs"/>
                        </a:rPr>
                        <a:t>Condensation de deux molécules </a:t>
                      </a:r>
                      <a:r>
                        <a:rPr lang="fr-FR" sz="1800" b="0" i="0" u="none" strike="noStrike" baseline="0" dirty="0">
                          <a:solidFill>
                            <a:srgbClr val="000000"/>
                          </a:solidFill>
                          <a:latin typeface="Calibri" panose="020F0502020204030204" pitchFamily="34" charset="0"/>
                        </a:rPr>
                        <a:t>avec utilisation d’énergie (ATP).</a:t>
                      </a:r>
                      <a:endParaRPr lang="fr-FR" dirty="0"/>
                    </a:p>
                  </a:txBody>
                  <a:tcPr/>
                </a:tc>
                <a:tc>
                  <a:txBody>
                    <a:bodyPr/>
                    <a:lstStyle/>
                    <a:p>
                      <a:r>
                        <a:rPr lang="fr-FR" dirty="0" err="1"/>
                        <a:t>Aminoacyl-tRNA</a:t>
                      </a:r>
                      <a:r>
                        <a:rPr lang="fr-FR" dirty="0"/>
                        <a:t> Synthétase</a:t>
                      </a:r>
                    </a:p>
                  </a:txBody>
                  <a:tcPr/>
                </a:tc>
                <a:extLst>
                  <a:ext uri="{0D108BD9-81ED-4DB2-BD59-A6C34878D82A}">
                    <a16:rowId xmlns:a16="http://schemas.microsoft.com/office/drawing/2014/main" val="2687343844"/>
                  </a:ext>
                </a:extLst>
              </a:tr>
              <a:tr h="1024892">
                <a:tc>
                  <a:txBody>
                    <a:bodyPr/>
                    <a:lstStyle/>
                    <a:p>
                      <a:pPr marL="0" algn="l" defTabSz="914400" rtl="0" eaLnBrk="1" latinLnBrk="0" hangingPunct="1"/>
                      <a:r>
                        <a:rPr lang="fr-FR" sz="2400" b="1" kern="1200" dirty="0">
                          <a:solidFill>
                            <a:schemeClr val="dk1"/>
                          </a:solidFill>
                          <a:latin typeface="Times New Roman" panose="02020603050405020304" pitchFamily="18" charset="0"/>
                          <a:ea typeface="+mn-ea"/>
                          <a:cs typeface="Times New Roman" panose="02020603050405020304" pitchFamily="18" charset="0"/>
                        </a:rPr>
                        <a:t>7. Translocases</a:t>
                      </a:r>
                    </a:p>
                  </a:txBody>
                  <a:tcPr/>
                </a:tc>
                <a:tc>
                  <a:txBody>
                    <a:bodyPr/>
                    <a:lstStyle/>
                    <a:p>
                      <a:r>
                        <a:rPr lang="fr-FR" sz="1800" b="0" i="0" kern="1200" dirty="0">
                          <a:solidFill>
                            <a:schemeClr val="dk1"/>
                          </a:solidFill>
                          <a:effectLst/>
                          <a:latin typeface="+mn-lt"/>
                          <a:ea typeface="+mn-ea"/>
                          <a:cs typeface="+mn-cs"/>
                        </a:rPr>
                        <a:t>Transfert de molécules ou d ’ions à travers les membranes cellulaires.</a:t>
                      </a:r>
                      <a:endParaRPr lang="fr-FR" dirty="0"/>
                    </a:p>
                  </a:txBody>
                  <a:tcPr/>
                </a:tc>
                <a:tc>
                  <a:txBody>
                    <a:bodyPr/>
                    <a:lstStyle/>
                    <a:p>
                      <a:r>
                        <a:rPr lang="en-US" sz="1800" b="0" i="0" kern="1200" dirty="0">
                          <a:solidFill>
                            <a:schemeClr val="dk1"/>
                          </a:solidFill>
                          <a:effectLst/>
                          <a:latin typeface="+mn-lt"/>
                          <a:ea typeface="+mn-ea"/>
                          <a:cs typeface="+mn-cs"/>
                        </a:rPr>
                        <a:t>The </a:t>
                      </a:r>
                      <a:r>
                        <a:rPr lang="en-US" sz="1800" b="1" i="0" kern="1200" dirty="0">
                          <a:solidFill>
                            <a:schemeClr val="dk1"/>
                          </a:solidFill>
                          <a:effectLst/>
                          <a:latin typeface="+mn-lt"/>
                          <a:ea typeface="+mn-ea"/>
                          <a:cs typeface="+mn-cs"/>
                        </a:rPr>
                        <a:t>t</a:t>
                      </a:r>
                      <a:r>
                        <a:rPr lang="en-US" sz="1800" b="0" i="0" kern="1200" dirty="0">
                          <a:solidFill>
                            <a:schemeClr val="dk1"/>
                          </a:solidFill>
                          <a:effectLst/>
                          <a:latin typeface="+mn-lt"/>
                          <a:ea typeface="+mn-ea"/>
                          <a:cs typeface="+mn-cs"/>
                        </a:rPr>
                        <a:t>ranslocase of the </a:t>
                      </a:r>
                      <a:r>
                        <a:rPr lang="en-US" sz="1800" b="1" i="0" kern="1200" dirty="0">
                          <a:solidFill>
                            <a:schemeClr val="dk1"/>
                          </a:solidFill>
                          <a:effectLst/>
                          <a:latin typeface="+mn-lt"/>
                          <a:ea typeface="+mn-ea"/>
                          <a:cs typeface="+mn-cs"/>
                        </a:rPr>
                        <a:t>o</a:t>
                      </a:r>
                      <a:r>
                        <a:rPr lang="en-US" sz="1800" b="0" i="0" kern="1200" dirty="0">
                          <a:solidFill>
                            <a:schemeClr val="dk1"/>
                          </a:solidFill>
                          <a:effectLst/>
                          <a:latin typeface="+mn-lt"/>
                          <a:ea typeface="+mn-ea"/>
                          <a:cs typeface="+mn-cs"/>
                        </a:rPr>
                        <a:t>uter mitochondrial </a:t>
                      </a:r>
                      <a:r>
                        <a:rPr lang="en-US" sz="1800" b="1" i="0" kern="1200" dirty="0">
                          <a:solidFill>
                            <a:schemeClr val="dk1"/>
                          </a:solidFill>
                          <a:effectLst/>
                          <a:latin typeface="+mn-lt"/>
                          <a:ea typeface="+mn-ea"/>
                          <a:cs typeface="+mn-cs"/>
                        </a:rPr>
                        <a:t>m</a:t>
                      </a:r>
                      <a:r>
                        <a:rPr lang="en-US" sz="1800" b="0" i="0" kern="1200" dirty="0">
                          <a:solidFill>
                            <a:schemeClr val="dk1"/>
                          </a:solidFill>
                          <a:effectLst/>
                          <a:latin typeface="+mn-lt"/>
                          <a:ea typeface="+mn-ea"/>
                          <a:cs typeface="+mn-cs"/>
                        </a:rPr>
                        <a:t>embrane </a:t>
                      </a:r>
                      <a:r>
                        <a:rPr lang="en-US" sz="1800" b="1" i="0" kern="1200" dirty="0">
                          <a:solidFill>
                            <a:schemeClr val="dk1"/>
                          </a:solidFill>
                          <a:effectLst/>
                          <a:latin typeface="+mn-lt"/>
                          <a:ea typeface="+mn-ea"/>
                          <a:cs typeface="+mn-cs"/>
                        </a:rPr>
                        <a:t>TOM</a:t>
                      </a:r>
                      <a:r>
                        <a:rPr lang="en-US" sz="1800" b="0" i="0" kern="1200" dirty="0">
                          <a:solidFill>
                            <a:schemeClr val="dk1"/>
                          </a:solidFill>
                          <a:effectLst/>
                          <a:latin typeface="+mn-lt"/>
                          <a:ea typeface="+mn-ea"/>
                          <a:cs typeface="+mn-cs"/>
                        </a:rPr>
                        <a:t> complex</a:t>
                      </a:r>
                      <a:endParaRPr lang="fr-FR" dirty="0"/>
                    </a:p>
                  </a:txBody>
                  <a:tcPr/>
                </a:tc>
                <a:extLst>
                  <a:ext uri="{0D108BD9-81ED-4DB2-BD59-A6C34878D82A}">
                    <a16:rowId xmlns:a16="http://schemas.microsoft.com/office/drawing/2014/main" val="3584065884"/>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729484737"/>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156459767"/>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764282180"/>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386332692"/>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615246191"/>
                  </a:ext>
                </a:extLst>
              </a:tr>
              <a:tr h="1024892">
                <a:tc>
                  <a:txBody>
                    <a:bodyPr/>
                    <a:lstStyle/>
                    <a:p>
                      <a:pPr marL="0" algn="l" defTabSz="914400" rtl="0" eaLnBrk="1" latinLnBrk="0" hangingPunct="1"/>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476283575"/>
                  </a:ext>
                </a:extLst>
              </a:tr>
            </a:tbl>
          </a:graphicData>
        </a:graphic>
      </p:graphicFrame>
    </p:spTree>
    <p:extLst>
      <p:ext uri="{BB962C8B-B14F-4D97-AF65-F5344CB8AC3E}">
        <p14:creationId xmlns:p14="http://schemas.microsoft.com/office/powerpoint/2010/main" val="383808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5233" y="-15680"/>
            <a:ext cx="5121641" cy="501580"/>
          </a:xfrm>
          <a:prstGeom prst="rect">
            <a:avLst/>
          </a:prstGeom>
        </p:spPr>
        <p:txBody>
          <a:bodyPr vert="horz" wrap="square" lIns="0" tIns="9049" rIns="0" bIns="0" rtlCol="0" anchor="ctr">
            <a:spAutoFit/>
          </a:bodyPr>
          <a:lstStyle/>
          <a:p>
            <a:pPr marL="9525">
              <a:lnSpc>
                <a:spcPct val="100000"/>
              </a:lnSpc>
              <a:spcBef>
                <a:spcPts val="71"/>
              </a:spcBef>
            </a:pPr>
            <a:r>
              <a:rPr sz="3200" b="1" spc="-4" dirty="0">
                <a:solidFill>
                  <a:srgbClr val="FF0066"/>
                </a:solidFill>
              </a:rPr>
              <a:t>1.</a:t>
            </a:r>
            <a:r>
              <a:rPr sz="3200" b="1" spc="-15" dirty="0">
                <a:solidFill>
                  <a:srgbClr val="FF0066"/>
                </a:solidFill>
              </a:rPr>
              <a:t> </a:t>
            </a:r>
            <a:r>
              <a:rPr sz="3200" b="1" spc="-8" dirty="0">
                <a:solidFill>
                  <a:srgbClr val="FF0066"/>
                </a:solidFill>
              </a:rPr>
              <a:t>Les </a:t>
            </a:r>
            <a:r>
              <a:rPr sz="3200" b="1" spc="-4" dirty="0">
                <a:solidFill>
                  <a:srgbClr val="FF0066"/>
                </a:solidFill>
              </a:rPr>
              <a:t>oxydoréductases</a:t>
            </a:r>
            <a:endParaRPr sz="3200" b="1" dirty="0">
              <a:solidFill>
                <a:srgbClr val="FF0066"/>
              </a:solidFill>
            </a:endParaRPr>
          </a:p>
        </p:txBody>
      </p:sp>
      <p:sp>
        <p:nvSpPr>
          <p:cNvPr id="4" name="object 4"/>
          <p:cNvSpPr txBox="1"/>
          <p:nvPr/>
        </p:nvSpPr>
        <p:spPr>
          <a:xfrm>
            <a:off x="165233" y="498329"/>
            <a:ext cx="11698439" cy="2646237"/>
          </a:xfrm>
          <a:prstGeom prst="rect">
            <a:avLst/>
          </a:prstGeom>
        </p:spPr>
        <p:txBody>
          <a:bodyPr vert="horz" wrap="square" lIns="0" tIns="9525" rIns="0" bIns="0" rtlCol="0">
            <a:spAutoFit/>
          </a:bodyPr>
          <a:lstStyle/>
          <a:p>
            <a:pPr marL="352425" marR="3810" indent="-342900">
              <a:lnSpc>
                <a:spcPct val="150000"/>
              </a:lnSpc>
              <a:spcBef>
                <a:spcPts val="75"/>
              </a:spcBef>
              <a:buFont typeface="Wingdings" panose="05000000000000000000" pitchFamily="2" charset="2"/>
              <a:buChar char="§"/>
            </a:pPr>
            <a:r>
              <a:rPr sz="2400" dirty="0">
                <a:solidFill>
                  <a:srgbClr val="000000"/>
                </a:solidFill>
                <a:latin typeface="Times New Roman" panose="02020603050405020304" pitchFamily="18" charset="0"/>
                <a:cs typeface="Times New Roman" panose="02020603050405020304" pitchFamily="18" charset="0"/>
              </a:rPr>
              <a:t>Ce sont des enzymes qui catalysent des </a:t>
            </a:r>
            <a:r>
              <a:rPr sz="2400" b="1" dirty="0">
                <a:solidFill>
                  <a:srgbClr val="000000"/>
                </a:solidFill>
                <a:latin typeface="Times New Roman" panose="02020603050405020304" pitchFamily="18" charset="0"/>
                <a:cs typeface="Times New Roman" panose="02020603050405020304" pitchFamily="18" charset="0"/>
              </a:rPr>
              <a:t>réactions d’oxydation </a:t>
            </a:r>
            <a:r>
              <a:rPr sz="2400" dirty="0">
                <a:solidFill>
                  <a:srgbClr val="000000"/>
                </a:solidFill>
                <a:latin typeface="Times New Roman" panose="02020603050405020304" pitchFamily="18" charset="0"/>
                <a:cs typeface="Times New Roman" panose="02020603050405020304" pitchFamily="18" charset="0"/>
              </a:rPr>
              <a:t>ou de  </a:t>
            </a:r>
            <a:r>
              <a:rPr sz="2400" b="1" dirty="0">
                <a:solidFill>
                  <a:srgbClr val="000000"/>
                </a:solidFill>
                <a:latin typeface="Times New Roman" panose="02020603050405020304" pitchFamily="18" charset="0"/>
                <a:cs typeface="Times New Roman" panose="02020603050405020304" pitchFamily="18" charset="0"/>
              </a:rPr>
              <a:t>réduction</a:t>
            </a:r>
            <a:r>
              <a:rPr sz="2400" dirty="0">
                <a:solidFill>
                  <a:srgbClr val="000000"/>
                </a:solidFill>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352425" marR="3810" indent="-342900">
              <a:lnSpc>
                <a:spcPct val="150000"/>
              </a:lnSpc>
              <a:spcBef>
                <a:spcPts val="75"/>
              </a:spcBef>
              <a:buFont typeface="Wingdings" panose="05000000000000000000" pitchFamily="2" charset="2"/>
              <a:buChar char="§"/>
            </a:pPr>
            <a:r>
              <a:rPr lang="fr-FR" sz="2400" dirty="0">
                <a:solidFill>
                  <a:srgbClr val="000000"/>
                </a:solidFill>
                <a:latin typeface="Times New Roman" panose="02020603050405020304" pitchFamily="18" charset="0"/>
                <a:cs typeface="Times New Roman" panose="02020603050405020304" pitchFamily="18" charset="0"/>
              </a:rPr>
              <a:t>Plusieurs types: </a:t>
            </a:r>
            <a:r>
              <a:rPr sz="2400" dirty="0" err="1">
                <a:solidFill>
                  <a:srgbClr val="000000"/>
                </a:solidFill>
                <a:latin typeface="Times New Roman" panose="02020603050405020304" pitchFamily="18" charset="0"/>
                <a:cs typeface="Times New Roman" panose="02020603050405020304" pitchFamily="18" charset="0"/>
              </a:rPr>
              <a:t>déshydrogénase</a:t>
            </a:r>
            <a:r>
              <a:rPr lang="fr-FR" sz="2400" dirty="0">
                <a:solidFill>
                  <a:srgbClr val="000000"/>
                </a:solidFill>
                <a:latin typeface="Times New Roman" panose="02020603050405020304" pitchFamily="18" charset="0"/>
                <a:cs typeface="Times New Roman" panose="02020603050405020304" pitchFamily="18" charset="0"/>
              </a:rPr>
              <a:t>s</a:t>
            </a:r>
            <a:r>
              <a:rP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oxydase</a:t>
            </a:r>
            <a:r>
              <a:rPr lang="fr-FR" sz="2400" dirty="0">
                <a:solidFill>
                  <a:srgbClr val="000000"/>
                </a:solidFill>
                <a:latin typeface="Times New Roman" panose="02020603050405020304" pitchFamily="18" charset="0"/>
                <a:cs typeface="Times New Roman" panose="02020603050405020304" pitchFamily="18" charset="0"/>
              </a:rPr>
              <a:t>s</a:t>
            </a:r>
            <a:r>
              <a:rP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peroxydase</a:t>
            </a:r>
            <a:r>
              <a:rPr lang="fr-FR" sz="2400" dirty="0">
                <a:solidFill>
                  <a:srgbClr val="000000"/>
                </a:solidFill>
                <a:latin typeface="Times New Roman" panose="02020603050405020304" pitchFamily="18" charset="0"/>
                <a:cs typeface="Times New Roman" panose="02020603050405020304" pitchFamily="18" charset="0"/>
              </a:rPr>
              <a:t>s</a:t>
            </a:r>
            <a:r>
              <a:rPr sz="2400" dirty="0">
                <a:solidFill>
                  <a:srgbClr val="000000"/>
                </a:solidFill>
                <a:latin typeface="Times New Roman" panose="02020603050405020304" pitchFamily="18" charset="0"/>
                <a:cs typeface="Times New Roman" panose="02020603050405020304" pitchFamily="18" charset="0"/>
              </a:rPr>
              <a:t>, hydroxylase</a:t>
            </a:r>
            <a:r>
              <a:rPr lang="fr-FR" sz="2400" dirty="0">
                <a:solidFill>
                  <a:srgbClr val="000000"/>
                </a:solidFill>
                <a:latin typeface="Times New Roman" panose="02020603050405020304" pitchFamily="18" charset="0"/>
                <a:cs typeface="Times New Roman" panose="02020603050405020304" pitchFamily="18" charset="0"/>
              </a:rPr>
              <a:t>s,…</a:t>
            </a:r>
            <a:r>
              <a:rPr sz="2400" dirty="0">
                <a:solidFill>
                  <a:srgbClr val="000000"/>
                </a:solidFill>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352425" marR="3810" indent="-342900">
              <a:lnSpc>
                <a:spcPct val="150000"/>
              </a:lnSpc>
              <a:spcBef>
                <a:spcPts val="75"/>
              </a:spcBef>
              <a:buFont typeface="Wingdings" panose="05000000000000000000" pitchFamily="2" charset="2"/>
              <a:buChar char="§"/>
            </a:pPr>
            <a:r>
              <a:rPr lang="fr-FR" sz="2400" dirty="0">
                <a:solidFill>
                  <a:srgbClr val="000000"/>
                </a:solidFill>
                <a:latin typeface="Times New Roman" panose="02020603050405020304" pitchFamily="18" charset="0"/>
                <a:cs typeface="Times New Roman" panose="02020603050405020304" pitchFamily="18" charset="0"/>
              </a:rPr>
              <a:t>Nécessitent un coenzyme (NAD, NADP, FAD ou FMN)</a:t>
            </a:r>
          </a:p>
          <a:p>
            <a:pPr marL="352425" marR="3810" indent="-342900">
              <a:lnSpc>
                <a:spcPct val="150000"/>
              </a:lnSpc>
              <a:spcBef>
                <a:spcPts val="75"/>
              </a:spcBef>
              <a:buFont typeface="Wingdings" panose="05000000000000000000" pitchFamily="2" charset="2"/>
              <a:buChar char="§"/>
            </a:pPr>
            <a:endParaRPr lang="fr-FR" sz="2400" dirty="0">
              <a:solidFill>
                <a:srgbClr val="000000"/>
              </a:solidFill>
              <a:latin typeface="Times New Roman" panose="02020603050405020304" pitchFamily="18" charset="0"/>
              <a:cs typeface="Times New Roman" panose="02020603050405020304" pitchFamily="18" charset="0"/>
            </a:endParaRPr>
          </a:p>
          <a:p>
            <a:pPr marL="352425" marR="3810" indent="-342900">
              <a:spcBef>
                <a:spcPts val="75"/>
              </a:spcBef>
              <a:buFont typeface="Wingdings" panose="05000000000000000000" pitchFamily="2" charset="2"/>
              <a:buChar char="§"/>
            </a:pPr>
            <a:endParaRPr sz="2400" dirty="0">
              <a:solidFill>
                <a:srgbClr val="000000"/>
              </a:solidFill>
              <a:latin typeface="Times New Roman" panose="02020603050405020304" pitchFamily="18" charset="0"/>
              <a:cs typeface="Times New Roman" panose="02020603050405020304" pitchFamily="18" charset="0"/>
            </a:endParaRPr>
          </a:p>
        </p:txBody>
      </p:sp>
      <p:grpSp>
        <p:nvGrpSpPr>
          <p:cNvPr id="5" name="object 5"/>
          <p:cNvGrpSpPr/>
          <p:nvPr/>
        </p:nvGrpSpPr>
        <p:grpSpPr>
          <a:xfrm>
            <a:off x="4677963" y="2428458"/>
            <a:ext cx="931545" cy="166688"/>
            <a:chOff x="3610609" y="2560573"/>
            <a:chExt cx="1242060" cy="222250"/>
          </a:xfrm>
        </p:grpSpPr>
        <p:sp>
          <p:nvSpPr>
            <p:cNvPr id="6" name="object 6"/>
            <p:cNvSpPr/>
            <p:nvPr/>
          </p:nvSpPr>
          <p:spPr>
            <a:xfrm>
              <a:off x="3623309" y="2573273"/>
              <a:ext cx="1216660" cy="196850"/>
            </a:xfrm>
            <a:custGeom>
              <a:avLst/>
              <a:gdLst/>
              <a:ahLst/>
              <a:cxnLst/>
              <a:rect l="l" t="t" r="r" b="b"/>
              <a:pathLst>
                <a:path w="1216660" h="196850">
                  <a:moveTo>
                    <a:pt x="1117853" y="0"/>
                  </a:moveTo>
                  <a:lnTo>
                    <a:pt x="1117853" y="49149"/>
                  </a:lnTo>
                  <a:lnTo>
                    <a:pt x="98298" y="49149"/>
                  </a:lnTo>
                  <a:lnTo>
                    <a:pt x="98298" y="0"/>
                  </a:lnTo>
                  <a:lnTo>
                    <a:pt x="0" y="98298"/>
                  </a:lnTo>
                  <a:lnTo>
                    <a:pt x="98298" y="196596"/>
                  </a:lnTo>
                  <a:lnTo>
                    <a:pt x="98298" y="147447"/>
                  </a:lnTo>
                  <a:lnTo>
                    <a:pt x="1117853" y="147447"/>
                  </a:lnTo>
                  <a:lnTo>
                    <a:pt x="1117853" y="196596"/>
                  </a:lnTo>
                  <a:lnTo>
                    <a:pt x="1216152" y="98298"/>
                  </a:lnTo>
                  <a:lnTo>
                    <a:pt x="1117853" y="0"/>
                  </a:lnTo>
                  <a:close/>
                </a:path>
              </a:pathLst>
            </a:custGeom>
            <a:solidFill>
              <a:srgbClr val="536C79"/>
            </a:solidFill>
          </p:spPr>
          <p:txBody>
            <a:bodyPr wrap="square" lIns="0" tIns="0" rIns="0" bIns="0" rtlCol="0"/>
            <a:lstStyle/>
            <a:p>
              <a:endParaRPr sz="1350"/>
            </a:p>
          </p:txBody>
        </p:sp>
        <p:sp>
          <p:nvSpPr>
            <p:cNvPr id="7" name="object 7"/>
            <p:cNvSpPr/>
            <p:nvPr/>
          </p:nvSpPr>
          <p:spPr>
            <a:xfrm>
              <a:off x="3623309" y="2573273"/>
              <a:ext cx="1216660" cy="196850"/>
            </a:xfrm>
            <a:custGeom>
              <a:avLst/>
              <a:gdLst/>
              <a:ahLst/>
              <a:cxnLst/>
              <a:rect l="l" t="t" r="r" b="b"/>
              <a:pathLst>
                <a:path w="1216660" h="196850">
                  <a:moveTo>
                    <a:pt x="0" y="98298"/>
                  </a:moveTo>
                  <a:lnTo>
                    <a:pt x="98298" y="0"/>
                  </a:lnTo>
                  <a:lnTo>
                    <a:pt x="98298" y="49149"/>
                  </a:lnTo>
                  <a:lnTo>
                    <a:pt x="1117853" y="49149"/>
                  </a:lnTo>
                  <a:lnTo>
                    <a:pt x="1117853" y="0"/>
                  </a:lnTo>
                  <a:lnTo>
                    <a:pt x="1216152" y="98298"/>
                  </a:lnTo>
                  <a:lnTo>
                    <a:pt x="1117853" y="196596"/>
                  </a:lnTo>
                  <a:lnTo>
                    <a:pt x="1117853" y="147447"/>
                  </a:lnTo>
                  <a:lnTo>
                    <a:pt x="98298" y="147447"/>
                  </a:lnTo>
                  <a:lnTo>
                    <a:pt x="98298" y="196596"/>
                  </a:lnTo>
                  <a:lnTo>
                    <a:pt x="0" y="98298"/>
                  </a:lnTo>
                  <a:close/>
                </a:path>
              </a:pathLst>
            </a:custGeom>
            <a:ln w="25400">
              <a:solidFill>
                <a:srgbClr val="FFFF00"/>
              </a:solidFill>
            </a:ln>
          </p:spPr>
          <p:txBody>
            <a:bodyPr wrap="square" lIns="0" tIns="0" rIns="0" bIns="0" rtlCol="0"/>
            <a:lstStyle/>
            <a:p>
              <a:endParaRPr sz="1350"/>
            </a:p>
          </p:txBody>
        </p:sp>
      </p:grpSp>
      <p:sp>
        <p:nvSpPr>
          <p:cNvPr id="8" name="object 8"/>
          <p:cNvSpPr txBox="1"/>
          <p:nvPr/>
        </p:nvSpPr>
        <p:spPr>
          <a:xfrm>
            <a:off x="5599983" y="2242712"/>
            <a:ext cx="3407569" cy="440025"/>
          </a:xfrm>
          <a:prstGeom prst="rect">
            <a:avLst/>
          </a:prstGeom>
        </p:spPr>
        <p:txBody>
          <a:bodyPr vert="horz" wrap="square" lIns="0" tIns="9049" rIns="0" bIns="0" rtlCol="0">
            <a:spAutoFit/>
          </a:bodyPr>
          <a:lstStyle/>
          <a:p>
            <a:pPr marL="322421">
              <a:spcBef>
                <a:spcPts val="71"/>
              </a:spcBef>
            </a:pPr>
            <a:r>
              <a:rPr sz="2800" b="1" spc="-4" dirty="0">
                <a:solidFill>
                  <a:srgbClr val="76E3FF"/>
                </a:solidFill>
                <a:latin typeface="Times New Roman"/>
                <a:cs typeface="Times New Roman"/>
              </a:rPr>
              <a:t>A</a:t>
            </a:r>
            <a:r>
              <a:rPr sz="2800" b="1" spc="-127" dirty="0">
                <a:solidFill>
                  <a:srgbClr val="76E3FF"/>
                </a:solidFill>
                <a:latin typeface="Times New Roman"/>
                <a:cs typeface="Times New Roman"/>
              </a:rPr>
              <a:t> </a:t>
            </a:r>
            <a:r>
              <a:rPr sz="2800" b="1" dirty="0">
                <a:solidFill>
                  <a:srgbClr val="76E3FF"/>
                </a:solidFill>
                <a:latin typeface="Times New Roman"/>
                <a:cs typeface="Times New Roman"/>
              </a:rPr>
              <a:t>ox</a:t>
            </a:r>
            <a:r>
              <a:rPr sz="2800" b="1" spc="-11" dirty="0">
                <a:solidFill>
                  <a:srgbClr val="76E3FF"/>
                </a:solidFill>
                <a:latin typeface="Times New Roman"/>
                <a:cs typeface="Times New Roman"/>
              </a:rPr>
              <a:t> </a:t>
            </a:r>
            <a:r>
              <a:rPr sz="2800" b="1" spc="-4" dirty="0">
                <a:latin typeface="Times New Roman"/>
                <a:cs typeface="Times New Roman"/>
              </a:rPr>
              <a:t>+ </a:t>
            </a:r>
            <a:r>
              <a:rPr sz="2800" b="1" spc="-4" dirty="0">
                <a:solidFill>
                  <a:srgbClr val="AF519D"/>
                </a:solidFill>
                <a:latin typeface="Times New Roman"/>
                <a:cs typeface="Times New Roman"/>
              </a:rPr>
              <a:t>B</a:t>
            </a:r>
            <a:r>
              <a:rPr sz="2800" b="1" spc="-19" dirty="0">
                <a:solidFill>
                  <a:srgbClr val="AF519D"/>
                </a:solidFill>
                <a:latin typeface="Times New Roman"/>
                <a:cs typeface="Times New Roman"/>
              </a:rPr>
              <a:t> red</a:t>
            </a:r>
            <a:endParaRPr sz="2800" dirty="0">
              <a:solidFill>
                <a:srgbClr val="AF519D"/>
              </a:solidFill>
              <a:latin typeface="Times New Roman"/>
              <a:cs typeface="Times New Roman"/>
            </a:endParaRPr>
          </a:p>
        </p:txBody>
      </p:sp>
      <p:sp>
        <p:nvSpPr>
          <p:cNvPr id="9" name="object 9"/>
          <p:cNvSpPr txBox="1"/>
          <p:nvPr/>
        </p:nvSpPr>
        <p:spPr>
          <a:xfrm>
            <a:off x="1462798" y="2247791"/>
            <a:ext cx="7342824" cy="440025"/>
          </a:xfrm>
          <a:prstGeom prst="rect">
            <a:avLst/>
          </a:prstGeom>
        </p:spPr>
        <p:txBody>
          <a:bodyPr vert="horz" wrap="square" lIns="0" tIns="9049" rIns="0" bIns="0" rtlCol="0">
            <a:spAutoFit/>
          </a:bodyPr>
          <a:lstStyle/>
          <a:p>
            <a:pPr marL="1240631">
              <a:spcBef>
                <a:spcPts val="71"/>
              </a:spcBef>
            </a:pPr>
            <a:r>
              <a:rPr sz="2800" b="1" spc="-4" dirty="0">
                <a:solidFill>
                  <a:srgbClr val="FF0066"/>
                </a:solidFill>
                <a:latin typeface="Times New Roman"/>
                <a:cs typeface="Times New Roman"/>
              </a:rPr>
              <a:t>A</a:t>
            </a:r>
            <a:r>
              <a:rPr sz="2800" b="1" spc="-124" dirty="0">
                <a:solidFill>
                  <a:srgbClr val="FF0066"/>
                </a:solidFill>
                <a:latin typeface="Times New Roman"/>
                <a:cs typeface="Times New Roman"/>
              </a:rPr>
              <a:t> </a:t>
            </a:r>
            <a:r>
              <a:rPr sz="2800" b="1" spc="-15" dirty="0">
                <a:solidFill>
                  <a:srgbClr val="FF0066"/>
                </a:solidFill>
                <a:latin typeface="Times New Roman"/>
                <a:cs typeface="Times New Roman"/>
              </a:rPr>
              <a:t>red </a:t>
            </a:r>
            <a:r>
              <a:rPr sz="2800" b="1" spc="-4" dirty="0">
                <a:latin typeface="Times New Roman"/>
                <a:cs typeface="Times New Roman"/>
              </a:rPr>
              <a:t>+</a:t>
            </a:r>
            <a:r>
              <a:rPr sz="2800" b="1" spc="-19" dirty="0">
                <a:latin typeface="Times New Roman"/>
                <a:cs typeface="Times New Roman"/>
              </a:rPr>
              <a:t> </a:t>
            </a:r>
            <a:r>
              <a:rPr sz="2800" b="1" spc="-4" dirty="0">
                <a:solidFill>
                  <a:srgbClr val="00B050"/>
                </a:solidFill>
                <a:latin typeface="Times New Roman"/>
                <a:cs typeface="Times New Roman"/>
              </a:rPr>
              <a:t>Box</a:t>
            </a:r>
            <a:endParaRPr sz="2800" dirty="0">
              <a:solidFill>
                <a:srgbClr val="00B050"/>
              </a:solidFill>
              <a:latin typeface="Times New Roman"/>
              <a:cs typeface="Times New Roman"/>
            </a:endParaRPr>
          </a:p>
        </p:txBody>
      </p:sp>
      <p:sp>
        <p:nvSpPr>
          <p:cNvPr id="10" name="object 10"/>
          <p:cNvSpPr txBox="1"/>
          <p:nvPr/>
        </p:nvSpPr>
        <p:spPr>
          <a:xfrm>
            <a:off x="469404" y="3496133"/>
            <a:ext cx="4218084" cy="748282"/>
          </a:xfrm>
          <a:prstGeom prst="rect">
            <a:avLst/>
          </a:prstGeom>
        </p:spPr>
        <p:txBody>
          <a:bodyPr vert="horz" wrap="square" lIns="0" tIns="9525" rIns="0" bIns="0" rtlCol="0">
            <a:spAutoFit/>
          </a:bodyPr>
          <a:lstStyle/>
          <a:p>
            <a:pPr marL="9525">
              <a:spcBef>
                <a:spcPts val="75"/>
              </a:spcBef>
              <a:tabLst>
                <a:tab pos="1889760" algn="l"/>
              </a:tabLst>
            </a:pPr>
            <a:r>
              <a:rPr sz="2400" dirty="0">
                <a:solidFill>
                  <a:srgbClr val="000000"/>
                </a:solidFill>
                <a:latin typeface="Times New Roman" panose="02020603050405020304" pitchFamily="18" charset="0"/>
                <a:cs typeface="Times New Roman" panose="02020603050405020304" pitchFamily="18" charset="0"/>
              </a:rPr>
              <a:t>-CH3	-CH2</a:t>
            </a:r>
            <a:r>
              <a:rPr sz="2400" dirty="0">
                <a:solidFill>
                  <a:srgbClr val="00B050"/>
                </a:solidFill>
                <a:latin typeface="Times New Roman" panose="02020603050405020304" pitchFamily="18" charset="0"/>
                <a:cs typeface="Times New Roman" panose="02020603050405020304" pitchFamily="18" charset="0"/>
              </a:rPr>
              <a:t>OH</a:t>
            </a:r>
          </a:p>
          <a:p>
            <a:pPr marL="9525">
              <a:tabLst>
                <a:tab pos="2022634" algn="l"/>
              </a:tabLst>
            </a:pPr>
            <a:r>
              <a:rPr sz="2400" dirty="0">
                <a:solidFill>
                  <a:srgbClr val="000000"/>
                </a:solidFill>
                <a:latin typeface="Times New Roman" panose="02020603050405020304" pitchFamily="18" charset="0"/>
                <a:cs typeface="Times New Roman" panose="02020603050405020304" pitchFamily="18" charset="0"/>
              </a:rPr>
              <a:t>-CH2</a:t>
            </a:r>
            <a:r>
              <a:rPr spc="-4" dirty="0">
                <a:latin typeface="Times New Roman"/>
                <a:cs typeface="Times New Roman"/>
              </a:rPr>
              <a:t>	</a:t>
            </a:r>
            <a:r>
              <a:rPr sz="2400" dirty="0">
                <a:solidFill>
                  <a:srgbClr val="000000"/>
                </a:solidFill>
                <a:latin typeface="Times New Roman" panose="02020603050405020304" pitchFamily="18" charset="0"/>
                <a:cs typeface="Times New Roman" panose="02020603050405020304" pitchFamily="18" charset="0"/>
              </a:rPr>
              <a:t>-CH</a:t>
            </a:r>
            <a:r>
              <a:rPr sz="2400" dirty="0">
                <a:solidFill>
                  <a:srgbClr val="00B050"/>
                </a:solidFill>
                <a:latin typeface="Times New Roman" panose="02020603050405020304" pitchFamily="18" charset="0"/>
                <a:cs typeface="Times New Roman" panose="02020603050405020304" pitchFamily="18" charset="0"/>
              </a:rPr>
              <a:t>OH</a:t>
            </a:r>
          </a:p>
        </p:txBody>
      </p:sp>
      <p:sp>
        <p:nvSpPr>
          <p:cNvPr id="12" name="object 12"/>
          <p:cNvSpPr txBox="1"/>
          <p:nvPr/>
        </p:nvSpPr>
        <p:spPr>
          <a:xfrm>
            <a:off x="98875" y="4244415"/>
            <a:ext cx="11432440" cy="1051250"/>
          </a:xfrm>
          <a:prstGeom prst="rect">
            <a:avLst/>
          </a:prstGeom>
        </p:spPr>
        <p:txBody>
          <a:bodyPr vert="horz" wrap="square" lIns="0" tIns="9525" rIns="0" bIns="0" rtlCol="0">
            <a:spAutoFit/>
          </a:bodyPr>
          <a:lstStyle/>
          <a:p>
            <a:pPr marL="409099" indent="-342900">
              <a:lnSpc>
                <a:spcPct val="150000"/>
              </a:lnSpc>
              <a:spcBef>
                <a:spcPts val="75"/>
              </a:spcBef>
              <a:buFont typeface="Wingdings" panose="05000000000000000000" pitchFamily="2" charset="2"/>
              <a:buChar char="v"/>
            </a:pPr>
            <a:r>
              <a:rPr sz="2400" b="1" dirty="0" err="1">
                <a:solidFill>
                  <a:srgbClr val="000000"/>
                </a:solidFill>
                <a:latin typeface="Times New Roman" panose="02020603050405020304" pitchFamily="18" charset="0"/>
                <a:cs typeface="Times New Roman" panose="02020603050405020304" pitchFamily="18" charset="0"/>
              </a:rPr>
              <a:t>Déshydrogénases</a:t>
            </a:r>
            <a:r>
              <a:rPr sz="2400" b="1" dirty="0">
                <a:solidFill>
                  <a:srgbClr val="000000"/>
                </a:solidFill>
                <a:latin typeface="Times New Roman" panose="02020603050405020304" pitchFamily="18" charset="0"/>
                <a:cs typeface="Times New Roman" panose="02020603050405020304" pitchFamily="18" charset="0"/>
              </a:rPr>
              <a:t>:</a:t>
            </a:r>
            <a:r>
              <a:rPr lang="fr-FR" sz="2400" dirty="0"/>
              <a:t> </a:t>
            </a:r>
            <a:r>
              <a:rPr lang="fr-FR" sz="2400" dirty="0">
                <a:solidFill>
                  <a:srgbClr val="000000"/>
                </a:solidFill>
                <a:latin typeface="Times New Roman" panose="02020603050405020304" pitchFamily="18" charset="0"/>
                <a:cs typeface="Times New Roman" panose="02020603050405020304" pitchFamily="18" charset="0"/>
              </a:rPr>
              <a:t>catalysent l'élimination d'atomes d'hydrogène d'un substrat.</a:t>
            </a:r>
            <a:endParaRPr sz="2400" dirty="0">
              <a:solidFill>
                <a:srgbClr val="000000"/>
              </a:solidFill>
              <a:latin typeface="Times New Roman" panose="02020603050405020304" pitchFamily="18" charset="0"/>
              <a:cs typeface="Times New Roman" panose="02020603050405020304" pitchFamily="18" charset="0"/>
            </a:endParaRPr>
          </a:p>
          <a:p>
            <a:pPr marL="9525">
              <a:lnSpc>
                <a:spcPct val="150000"/>
              </a:lnSpc>
            </a:pPr>
            <a:r>
              <a:rPr sz="2400" dirty="0">
                <a:solidFill>
                  <a:srgbClr val="000000"/>
                </a:solidFill>
                <a:latin typeface="Times New Roman" panose="02020603050405020304" pitchFamily="18" charset="0"/>
                <a:cs typeface="Times New Roman" panose="02020603050405020304" pitchFamily="18" charset="0"/>
              </a:rPr>
              <a:t>CH3- CHOH-COOH+ NAD+</a:t>
            </a:r>
          </a:p>
        </p:txBody>
      </p:sp>
      <p:sp>
        <p:nvSpPr>
          <p:cNvPr id="13" name="object 13"/>
          <p:cNvSpPr txBox="1"/>
          <p:nvPr/>
        </p:nvSpPr>
        <p:spPr>
          <a:xfrm>
            <a:off x="98875" y="5646407"/>
            <a:ext cx="12031360" cy="378950"/>
          </a:xfrm>
          <a:prstGeom prst="rect">
            <a:avLst/>
          </a:prstGeom>
        </p:spPr>
        <p:txBody>
          <a:bodyPr vert="horz" wrap="square" lIns="0" tIns="9525" rIns="0" bIns="0" rtlCol="0">
            <a:spAutoFit/>
          </a:bodyPr>
          <a:lstStyle/>
          <a:p>
            <a:pPr marL="323850" indent="-285750">
              <a:spcBef>
                <a:spcPts val="75"/>
              </a:spcBef>
              <a:buFont typeface="Wingdings" panose="05000000000000000000" pitchFamily="2" charset="2"/>
              <a:buChar char="v"/>
            </a:pPr>
            <a:r>
              <a:rPr sz="2400" b="1" dirty="0">
                <a:solidFill>
                  <a:srgbClr val="000000"/>
                </a:solidFill>
                <a:latin typeface="Times New Roman" panose="02020603050405020304" pitchFamily="18" charset="0"/>
                <a:cs typeface="Times New Roman" panose="02020603050405020304" pitchFamily="18" charset="0"/>
              </a:rPr>
              <a:t>Les Cytochromes</a:t>
            </a:r>
          </a:p>
        </p:txBody>
      </p:sp>
      <p:grpSp>
        <p:nvGrpSpPr>
          <p:cNvPr id="14" name="object 14"/>
          <p:cNvGrpSpPr/>
          <p:nvPr/>
        </p:nvGrpSpPr>
        <p:grpSpPr>
          <a:xfrm>
            <a:off x="1291924" y="3680221"/>
            <a:ext cx="1151735" cy="103874"/>
            <a:chOff x="844550" y="4035805"/>
            <a:chExt cx="1682114" cy="83820"/>
          </a:xfrm>
        </p:grpSpPr>
        <p:sp>
          <p:nvSpPr>
            <p:cNvPr id="15" name="object 15"/>
            <p:cNvSpPr/>
            <p:nvPr/>
          </p:nvSpPr>
          <p:spPr>
            <a:xfrm>
              <a:off x="857250" y="4048505"/>
              <a:ext cx="1656714" cy="58419"/>
            </a:xfrm>
            <a:custGeom>
              <a:avLst/>
              <a:gdLst/>
              <a:ahLst/>
              <a:cxnLst/>
              <a:rect l="l" t="t" r="r" b="b"/>
              <a:pathLst>
                <a:path w="1656714" h="58420">
                  <a:moveTo>
                    <a:pt x="1627632" y="0"/>
                  </a:moveTo>
                  <a:lnTo>
                    <a:pt x="1627632" y="14478"/>
                  </a:lnTo>
                  <a:lnTo>
                    <a:pt x="0" y="14478"/>
                  </a:lnTo>
                  <a:lnTo>
                    <a:pt x="0" y="43434"/>
                  </a:lnTo>
                  <a:lnTo>
                    <a:pt x="1627632" y="43434"/>
                  </a:lnTo>
                  <a:lnTo>
                    <a:pt x="1627632" y="57912"/>
                  </a:lnTo>
                  <a:lnTo>
                    <a:pt x="1656588" y="28956"/>
                  </a:lnTo>
                  <a:lnTo>
                    <a:pt x="1627632" y="0"/>
                  </a:lnTo>
                  <a:close/>
                </a:path>
              </a:pathLst>
            </a:custGeom>
            <a:solidFill>
              <a:srgbClr val="D16248"/>
            </a:solidFill>
          </p:spPr>
          <p:txBody>
            <a:bodyPr wrap="square" lIns="0" tIns="0" rIns="0" bIns="0" rtlCol="0"/>
            <a:lstStyle/>
            <a:p>
              <a:endParaRPr sz="1350"/>
            </a:p>
          </p:txBody>
        </p:sp>
        <p:sp>
          <p:nvSpPr>
            <p:cNvPr id="16" name="object 16"/>
            <p:cNvSpPr/>
            <p:nvPr/>
          </p:nvSpPr>
          <p:spPr>
            <a:xfrm>
              <a:off x="857250" y="4048505"/>
              <a:ext cx="1656714" cy="58419"/>
            </a:xfrm>
            <a:custGeom>
              <a:avLst/>
              <a:gdLst/>
              <a:ahLst/>
              <a:cxnLst/>
              <a:rect l="l" t="t" r="r" b="b"/>
              <a:pathLst>
                <a:path w="1656714" h="58420">
                  <a:moveTo>
                    <a:pt x="0" y="14478"/>
                  </a:moveTo>
                  <a:lnTo>
                    <a:pt x="1627632" y="14478"/>
                  </a:lnTo>
                  <a:lnTo>
                    <a:pt x="1627632" y="0"/>
                  </a:lnTo>
                  <a:lnTo>
                    <a:pt x="1656588" y="28956"/>
                  </a:lnTo>
                  <a:lnTo>
                    <a:pt x="1627632" y="57912"/>
                  </a:lnTo>
                  <a:lnTo>
                    <a:pt x="1627632" y="43434"/>
                  </a:lnTo>
                  <a:lnTo>
                    <a:pt x="0" y="43434"/>
                  </a:lnTo>
                  <a:lnTo>
                    <a:pt x="0" y="14478"/>
                  </a:lnTo>
                  <a:close/>
                </a:path>
              </a:pathLst>
            </a:custGeom>
            <a:ln w="25400">
              <a:solidFill>
                <a:srgbClr val="FFFF00"/>
              </a:solidFill>
            </a:ln>
          </p:spPr>
          <p:txBody>
            <a:bodyPr wrap="square" lIns="0" tIns="0" rIns="0" bIns="0" rtlCol="0"/>
            <a:lstStyle/>
            <a:p>
              <a:endParaRPr sz="1350"/>
            </a:p>
          </p:txBody>
        </p:sp>
      </p:grpSp>
      <p:grpSp>
        <p:nvGrpSpPr>
          <p:cNvPr id="17" name="object 17"/>
          <p:cNvGrpSpPr/>
          <p:nvPr/>
        </p:nvGrpSpPr>
        <p:grpSpPr>
          <a:xfrm>
            <a:off x="1393782" y="4024014"/>
            <a:ext cx="1057870" cy="148307"/>
            <a:chOff x="960374" y="4352797"/>
            <a:chExt cx="1680845" cy="83820"/>
          </a:xfrm>
        </p:grpSpPr>
        <p:sp>
          <p:nvSpPr>
            <p:cNvPr id="18" name="object 18"/>
            <p:cNvSpPr/>
            <p:nvPr/>
          </p:nvSpPr>
          <p:spPr>
            <a:xfrm>
              <a:off x="973074" y="4365497"/>
              <a:ext cx="1655445" cy="58419"/>
            </a:xfrm>
            <a:custGeom>
              <a:avLst/>
              <a:gdLst/>
              <a:ahLst/>
              <a:cxnLst/>
              <a:rect l="l" t="t" r="r" b="b"/>
              <a:pathLst>
                <a:path w="1655445" h="58420">
                  <a:moveTo>
                    <a:pt x="1626108" y="0"/>
                  </a:moveTo>
                  <a:lnTo>
                    <a:pt x="1626108" y="14477"/>
                  </a:lnTo>
                  <a:lnTo>
                    <a:pt x="0" y="14477"/>
                  </a:lnTo>
                  <a:lnTo>
                    <a:pt x="0" y="43433"/>
                  </a:lnTo>
                  <a:lnTo>
                    <a:pt x="1626108" y="43433"/>
                  </a:lnTo>
                  <a:lnTo>
                    <a:pt x="1626108" y="57912"/>
                  </a:lnTo>
                  <a:lnTo>
                    <a:pt x="1655064" y="28956"/>
                  </a:lnTo>
                  <a:lnTo>
                    <a:pt x="1626108" y="0"/>
                  </a:lnTo>
                  <a:close/>
                </a:path>
              </a:pathLst>
            </a:custGeom>
            <a:solidFill>
              <a:srgbClr val="D16248"/>
            </a:solidFill>
          </p:spPr>
          <p:txBody>
            <a:bodyPr wrap="square" lIns="0" tIns="0" rIns="0" bIns="0" rtlCol="0"/>
            <a:lstStyle/>
            <a:p>
              <a:endParaRPr sz="1350"/>
            </a:p>
          </p:txBody>
        </p:sp>
        <p:sp>
          <p:nvSpPr>
            <p:cNvPr id="19" name="object 19"/>
            <p:cNvSpPr/>
            <p:nvPr/>
          </p:nvSpPr>
          <p:spPr>
            <a:xfrm>
              <a:off x="973074" y="4365497"/>
              <a:ext cx="1655445" cy="58419"/>
            </a:xfrm>
            <a:custGeom>
              <a:avLst/>
              <a:gdLst/>
              <a:ahLst/>
              <a:cxnLst/>
              <a:rect l="l" t="t" r="r" b="b"/>
              <a:pathLst>
                <a:path w="1655445" h="58420">
                  <a:moveTo>
                    <a:pt x="0" y="14477"/>
                  </a:moveTo>
                  <a:lnTo>
                    <a:pt x="1626108" y="14477"/>
                  </a:lnTo>
                  <a:lnTo>
                    <a:pt x="1626108" y="0"/>
                  </a:lnTo>
                  <a:lnTo>
                    <a:pt x="1655064" y="28956"/>
                  </a:lnTo>
                  <a:lnTo>
                    <a:pt x="1626108" y="57912"/>
                  </a:lnTo>
                  <a:lnTo>
                    <a:pt x="1626108" y="43433"/>
                  </a:lnTo>
                  <a:lnTo>
                    <a:pt x="0" y="43433"/>
                  </a:lnTo>
                  <a:lnTo>
                    <a:pt x="0" y="14477"/>
                  </a:lnTo>
                  <a:close/>
                </a:path>
              </a:pathLst>
            </a:custGeom>
            <a:ln w="25399">
              <a:solidFill>
                <a:srgbClr val="FFFF00"/>
              </a:solidFill>
            </a:ln>
          </p:spPr>
          <p:txBody>
            <a:bodyPr wrap="square" lIns="0" tIns="0" rIns="0" bIns="0" rtlCol="0"/>
            <a:lstStyle/>
            <a:p>
              <a:endParaRPr sz="1350"/>
            </a:p>
          </p:txBody>
        </p:sp>
      </p:grpSp>
      <p:grpSp>
        <p:nvGrpSpPr>
          <p:cNvPr id="20" name="object 20"/>
          <p:cNvGrpSpPr/>
          <p:nvPr/>
        </p:nvGrpSpPr>
        <p:grpSpPr>
          <a:xfrm>
            <a:off x="4065042" y="5133732"/>
            <a:ext cx="770096" cy="72866"/>
            <a:chOff x="3825494" y="5116321"/>
            <a:chExt cx="1026794" cy="97155"/>
          </a:xfrm>
        </p:grpSpPr>
        <p:sp>
          <p:nvSpPr>
            <p:cNvPr id="21" name="object 21"/>
            <p:cNvSpPr/>
            <p:nvPr/>
          </p:nvSpPr>
          <p:spPr>
            <a:xfrm>
              <a:off x="3838194" y="5129021"/>
              <a:ext cx="1001394" cy="71755"/>
            </a:xfrm>
            <a:custGeom>
              <a:avLst/>
              <a:gdLst/>
              <a:ahLst/>
              <a:cxnLst/>
              <a:rect l="l" t="t" r="r" b="b"/>
              <a:pathLst>
                <a:path w="1001395" h="71754">
                  <a:moveTo>
                    <a:pt x="965453" y="0"/>
                  </a:moveTo>
                  <a:lnTo>
                    <a:pt x="965453" y="17906"/>
                  </a:lnTo>
                  <a:lnTo>
                    <a:pt x="35813" y="17906"/>
                  </a:lnTo>
                  <a:lnTo>
                    <a:pt x="35813" y="0"/>
                  </a:lnTo>
                  <a:lnTo>
                    <a:pt x="0" y="35813"/>
                  </a:lnTo>
                  <a:lnTo>
                    <a:pt x="35813" y="71627"/>
                  </a:lnTo>
                  <a:lnTo>
                    <a:pt x="35813" y="53720"/>
                  </a:lnTo>
                  <a:lnTo>
                    <a:pt x="965453" y="53720"/>
                  </a:lnTo>
                  <a:lnTo>
                    <a:pt x="965453" y="71627"/>
                  </a:lnTo>
                  <a:lnTo>
                    <a:pt x="1001267" y="35813"/>
                  </a:lnTo>
                  <a:lnTo>
                    <a:pt x="965453" y="0"/>
                  </a:lnTo>
                  <a:close/>
                </a:path>
              </a:pathLst>
            </a:custGeom>
            <a:solidFill>
              <a:srgbClr val="D16248"/>
            </a:solidFill>
          </p:spPr>
          <p:txBody>
            <a:bodyPr wrap="square" lIns="0" tIns="0" rIns="0" bIns="0" rtlCol="0"/>
            <a:lstStyle/>
            <a:p>
              <a:endParaRPr sz="1350"/>
            </a:p>
          </p:txBody>
        </p:sp>
        <p:sp>
          <p:nvSpPr>
            <p:cNvPr id="22" name="object 22"/>
            <p:cNvSpPr/>
            <p:nvPr/>
          </p:nvSpPr>
          <p:spPr>
            <a:xfrm>
              <a:off x="3838194" y="5129021"/>
              <a:ext cx="1001394" cy="71755"/>
            </a:xfrm>
            <a:custGeom>
              <a:avLst/>
              <a:gdLst/>
              <a:ahLst/>
              <a:cxnLst/>
              <a:rect l="l" t="t" r="r" b="b"/>
              <a:pathLst>
                <a:path w="1001395" h="71754">
                  <a:moveTo>
                    <a:pt x="0" y="35813"/>
                  </a:moveTo>
                  <a:lnTo>
                    <a:pt x="35813" y="0"/>
                  </a:lnTo>
                  <a:lnTo>
                    <a:pt x="35813" y="17906"/>
                  </a:lnTo>
                  <a:lnTo>
                    <a:pt x="965453" y="17906"/>
                  </a:lnTo>
                  <a:lnTo>
                    <a:pt x="965453" y="0"/>
                  </a:lnTo>
                  <a:lnTo>
                    <a:pt x="1001267" y="35813"/>
                  </a:lnTo>
                  <a:lnTo>
                    <a:pt x="965453" y="71627"/>
                  </a:lnTo>
                  <a:lnTo>
                    <a:pt x="965453" y="53720"/>
                  </a:lnTo>
                  <a:lnTo>
                    <a:pt x="35813" y="53720"/>
                  </a:lnTo>
                  <a:lnTo>
                    <a:pt x="35813" y="71627"/>
                  </a:lnTo>
                  <a:lnTo>
                    <a:pt x="0" y="35813"/>
                  </a:lnTo>
                  <a:close/>
                </a:path>
              </a:pathLst>
            </a:custGeom>
            <a:ln w="25400">
              <a:solidFill>
                <a:srgbClr val="FFFF00"/>
              </a:solidFill>
            </a:ln>
          </p:spPr>
          <p:txBody>
            <a:bodyPr wrap="square" lIns="0" tIns="0" rIns="0" bIns="0" rtlCol="0"/>
            <a:lstStyle/>
            <a:p>
              <a:endParaRPr sz="1350"/>
            </a:p>
          </p:txBody>
        </p:sp>
      </p:grpSp>
      <p:sp>
        <p:nvSpPr>
          <p:cNvPr id="27" name="ZoneTexte 26">
            <a:extLst>
              <a:ext uri="{FF2B5EF4-FFF2-40B4-BE49-F238E27FC236}">
                <a16:creationId xmlns:a16="http://schemas.microsoft.com/office/drawing/2014/main" id="{1AB01D80-4137-5E31-469B-FA93B1FD3A52}"/>
              </a:ext>
            </a:extLst>
          </p:cNvPr>
          <p:cNvSpPr txBox="1"/>
          <p:nvPr/>
        </p:nvSpPr>
        <p:spPr>
          <a:xfrm>
            <a:off x="0" y="2872929"/>
            <a:ext cx="12031360" cy="461665"/>
          </a:xfrm>
          <a:prstGeom prst="rect">
            <a:avLst/>
          </a:prstGeom>
          <a:noFill/>
        </p:spPr>
        <p:txBody>
          <a:bodyPr wrap="square">
            <a:spAutoFit/>
          </a:bodyPr>
          <a:lstStyle/>
          <a:p>
            <a:pPr marL="352425" indent="-342900">
              <a:spcBef>
                <a:spcPts val="1808"/>
              </a:spcBef>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Hydroxylases: </a:t>
            </a:r>
            <a:r>
              <a:rPr lang="fr-FR" sz="2400" dirty="0">
                <a:solidFill>
                  <a:srgbClr val="000000"/>
                </a:solidFill>
                <a:latin typeface="Times New Roman" panose="02020603050405020304" pitchFamily="18" charset="0"/>
                <a:cs typeface="Times New Roman" panose="02020603050405020304" pitchFamily="18" charset="0"/>
              </a:rPr>
              <a:t>ajoutent un groupe hydroxyle (-OH) à un substrat.</a:t>
            </a:r>
          </a:p>
        </p:txBody>
      </p:sp>
      <p:sp>
        <p:nvSpPr>
          <p:cNvPr id="28" name="object 11">
            <a:extLst>
              <a:ext uri="{FF2B5EF4-FFF2-40B4-BE49-F238E27FC236}">
                <a16:creationId xmlns:a16="http://schemas.microsoft.com/office/drawing/2014/main" id="{08ABD8E7-B4A7-E426-B77B-89016C03FD2B}"/>
              </a:ext>
            </a:extLst>
          </p:cNvPr>
          <p:cNvSpPr txBox="1"/>
          <p:nvPr/>
        </p:nvSpPr>
        <p:spPr>
          <a:xfrm>
            <a:off x="5049833" y="4912764"/>
            <a:ext cx="41541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0000"/>
                </a:solidFill>
                <a:latin typeface="Times New Roman" panose="02020603050405020304" pitchFamily="18" charset="0"/>
                <a:cs typeface="Times New Roman" panose="02020603050405020304" pitchFamily="18" charset="0"/>
              </a:rPr>
              <a:t>CH3-CO-COOH + NAD</a:t>
            </a:r>
            <a:r>
              <a:rPr sz="2400" b="1" spc="-4" dirty="0">
                <a:solidFill>
                  <a:srgbClr val="00B050"/>
                </a:solidFill>
                <a:latin typeface="Times New Roman"/>
                <a:cs typeface="Times New Roman"/>
              </a:rPr>
              <a:t>H</a:t>
            </a:r>
            <a:r>
              <a:rPr sz="2400" dirty="0">
                <a:solidFill>
                  <a:srgbClr val="000000"/>
                </a:solidFill>
                <a:latin typeface="Times New Roman" panose="02020603050405020304" pitchFamily="18" charset="0"/>
                <a:cs typeface="Times New Roman" panose="02020603050405020304" pitchFamily="18" charset="0"/>
              </a:rPr>
              <a:t> + </a:t>
            </a:r>
            <a:r>
              <a:rPr sz="2400" spc="4" dirty="0">
                <a:solidFill>
                  <a:srgbClr val="FF0000"/>
                </a:solidFill>
                <a:latin typeface="Times New Roman"/>
                <a:cs typeface="Times New Roman"/>
              </a:rPr>
              <a:t>H+</a:t>
            </a:r>
          </a:p>
        </p:txBody>
      </p:sp>
      <p:sp>
        <p:nvSpPr>
          <p:cNvPr id="30" name="ZoneTexte 29">
            <a:extLst>
              <a:ext uri="{FF2B5EF4-FFF2-40B4-BE49-F238E27FC236}">
                <a16:creationId xmlns:a16="http://schemas.microsoft.com/office/drawing/2014/main" id="{E5A1CB67-536F-D31C-60AA-05C4D75870F4}"/>
              </a:ext>
            </a:extLst>
          </p:cNvPr>
          <p:cNvSpPr txBox="1"/>
          <p:nvPr/>
        </p:nvSpPr>
        <p:spPr>
          <a:xfrm>
            <a:off x="9325606" y="4923678"/>
            <a:ext cx="6738730" cy="369332"/>
          </a:xfrm>
          <a:prstGeom prst="rect">
            <a:avLst/>
          </a:prstGeom>
          <a:noFill/>
        </p:spPr>
        <p:txBody>
          <a:bodyPr wrap="square">
            <a:spAutoFit/>
          </a:bodyPr>
          <a:lstStyle/>
          <a:p>
            <a:pPr marL="9525"/>
            <a:r>
              <a:rPr lang="fr-FR" sz="1800" dirty="0">
                <a:solidFill>
                  <a:srgbClr val="000000"/>
                </a:solidFill>
                <a:latin typeface="Times New Roman" panose="02020603050405020304" pitchFamily="18" charset="0"/>
                <a:cs typeface="Times New Roman" panose="02020603050405020304" pitchFamily="18" charset="0"/>
              </a:rPr>
              <a:t>par lactate déshydrogénase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20491" y="4342644"/>
            <a:ext cx="656240" cy="229355"/>
            <a:chOff x="3378961" y="1443482"/>
            <a:chExt cx="1818005" cy="222250"/>
          </a:xfrm>
        </p:grpSpPr>
        <p:sp>
          <p:nvSpPr>
            <p:cNvPr id="3" name="object 3"/>
            <p:cNvSpPr/>
            <p:nvPr/>
          </p:nvSpPr>
          <p:spPr>
            <a:xfrm>
              <a:off x="3391661" y="1456182"/>
              <a:ext cx="1792605" cy="196850"/>
            </a:xfrm>
            <a:custGeom>
              <a:avLst/>
              <a:gdLst/>
              <a:ahLst/>
              <a:cxnLst/>
              <a:rect l="l" t="t" r="r" b="b"/>
              <a:pathLst>
                <a:path w="1792604" h="196850">
                  <a:moveTo>
                    <a:pt x="1693926" y="0"/>
                  </a:moveTo>
                  <a:lnTo>
                    <a:pt x="1693926" y="49148"/>
                  </a:lnTo>
                  <a:lnTo>
                    <a:pt x="98298" y="49148"/>
                  </a:lnTo>
                  <a:lnTo>
                    <a:pt x="98298" y="0"/>
                  </a:lnTo>
                  <a:lnTo>
                    <a:pt x="0" y="98297"/>
                  </a:lnTo>
                  <a:lnTo>
                    <a:pt x="98298" y="196595"/>
                  </a:lnTo>
                  <a:lnTo>
                    <a:pt x="98298" y="147446"/>
                  </a:lnTo>
                  <a:lnTo>
                    <a:pt x="1693926" y="147446"/>
                  </a:lnTo>
                  <a:lnTo>
                    <a:pt x="1693926" y="196595"/>
                  </a:lnTo>
                  <a:lnTo>
                    <a:pt x="1792224" y="98297"/>
                  </a:lnTo>
                  <a:lnTo>
                    <a:pt x="1693926" y="0"/>
                  </a:lnTo>
                  <a:close/>
                </a:path>
              </a:pathLst>
            </a:custGeom>
            <a:solidFill>
              <a:srgbClr val="FFC000"/>
            </a:solidFill>
          </p:spPr>
          <p:txBody>
            <a:bodyPr wrap="square" lIns="0" tIns="0" rIns="0" bIns="0" rtlCol="0"/>
            <a:lstStyle/>
            <a:p>
              <a:endParaRPr sz="1350"/>
            </a:p>
          </p:txBody>
        </p:sp>
        <p:sp>
          <p:nvSpPr>
            <p:cNvPr id="4" name="object 4"/>
            <p:cNvSpPr/>
            <p:nvPr/>
          </p:nvSpPr>
          <p:spPr>
            <a:xfrm>
              <a:off x="3391661" y="1456182"/>
              <a:ext cx="1792605" cy="196850"/>
            </a:xfrm>
            <a:custGeom>
              <a:avLst/>
              <a:gdLst/>
              <a:ahLst/>
              <a:cxnLst/>
              <a:rect l="l" t="t" r="r" b="b"/>
              <a:pathLst>
                <a:path w="1792604" h="196850">
                  <a:moveTo>
                    <a:pt x="0" y="98297"/>
                  </a:moveTo>
                  <a:lnTo>
                    <a:pt x="98298" y="0"/>
                  </a:lnTo>
                  <a:lnTo>
                    <a:pt x="98298" y="49148"/>
                  </a:lnTo>
                  <a:lnTo>
                    <a:pt x="1693926" y="49148"/>
                  </a:lnTo>
                  <a:lnTo>
                    <a:pt x="1693926" y="0"/>
                  </a:lnTo>
                  <a:lnTo>
                    <a:pt x="1792224" y="98297"/>
                  </a:lnTo>
                  <a:lnTo>
                    <a:pt x="1693926" y="196595"/>
                  </a:lnTo>
                  <a:lnTo>
                    <a:pt x="1693926" y="147446"/>
                  </a:lnTo>
                  <a:lnTo>
                    <a:pt x="98298" y="147446"/>
                  </a:lnTo>
                  <a:lnTo>
                    <a:pt x="98298" y="196595"/>
                  </a:lnTo>
                  <a:lnTo>
                    <a:pt x="0" y="98297"/>
                  </a:lnTo>
                  <a:close/>
                </a:path>
              </a:pathLst>
            </a:custGeom>
            <a:ln w="25400">
              <a:solidFill>
                <a:srgbClr val="994633"/>
              </a:solidFill>
            </a:ln>
          </p:spPr>
          <p:txBody>
            <a:bodyPr wrap="square" lIns="0" tIns="0" rIns="0" bIns="0" rtlCol="0"/>
            <a:lstStyle/>
            <a:p>
              <a:endParaRPr sz="1350"/>
            </a:p>
          </p:txBody>
        </p:sp>
      </p:grpSp>
      <p:sp>
        <p:nvSpPr>
          <p:cNvPr id="5" name="object 5"/>
          <p:cNvSpPr txBox="1">
            <a:spLocks noGrp="1"/>
          </p:cNvSpPr>
          <p:nvPr>
            <p:ph type="title"/>
          </p:nvPr>
        </p:nvSpPr>
        <p:spPr>
          <a:xfrm>
            <a:off x="412464" y="31573"/>
            <a:ext cx="3258388" cy="501580"/>
          </a:xfrm>
          <a:prstGeom prst="rect">
            <a:avLst/>
          </a:prstGeom>
        </p:spPr>
        <p:txBody>
          <a:bodyPr vert="horz" wrap="square" lIns="0" tIns="9049" rIns="0" bIns="0" rtlCol="0" anchor="ctr">
            <a:spAutoFit/>
          </a:bodyPr>
          <a:lstStyle/>
          <a:p>
            <a:pPr marL="9525">
              <a:lnSpc>
                <a:spcPct val="100000"/>
              </a:lnSpc>
              <a:spcBef>
                <a:spcPts val="71"/>
              </a:spcBef>
            </a:pPr>
            <a:r>
              <a:rPr sz="3200" b="1" spc="-4" dirty="0">
                <a:solidFill>
                  <a:srgbClr val="FF0066"/>
                </a:solidFill>
              </a:rPr>
              <a:t>2. Les transférases</a:t>
            </a:r>
          </a:p>
        </p:txBody>
      </p:sp>
      <p:sp>
        <p:nvSpPr>
          <p:cNvPr id="6" name="object 6"/>
          <p:cNvSpPr txBox="1"/>
          <p:nvPr/>
        </p:nvSpPr>
        <p:spPr>
          <a:xfrm>
            <a:off x="0" y="829218"/>
            <a:ext cx="12487441" cy="5388013"/>
          </a:xfrm>
          <a:prstGeom prst="rect">
            <a:avLst/>
          </a:prstGeom>
        </p:spPr>
        <p:txBody>
          <a:bodyPr vert="horz" wrap="square" lIns="0" tIns="9525" rIns="0" bIns="0" rtlCol="0">
            <a:spAutoFit/>
          </a:bodyPr>
          <a:lstStyle/>
          <a:p>
            <a:pPr marL="136208">
              <a:spcBef>
                <a:spcPts val="75"/>
              </a:spcBef>
            </a:pPr>
            <a:r>
              <a:rPr sz="2400" dirty="0">
                <a:solidFill>
                  <a:srgbClr val="000000"/>
                </a:solidFill>
                <a:latin typeface="Times New Roman" panose="02020603050405020304" pitchFamily="18" charset="0"/>
                <a:cs typeface="Times New Roman" panose="02020603050405020304" pitchFamily="18" charset="0"/>
              </a:rPr>
              <a:t>Ces enzymes qui </a:t>
            </a:r>
            <a:r>
              <a:rPr sz="2400" b="1" dirty="0">
                <a:solidFill>
                  <a:srgbClr val="000000"/>
                </a:solidFill>
                <a:latin typeface="Times New Roman" panose="02020603050405020304" pitchFamily="18" charset="0"/>
                <a:cs typeface="Times New Roman" panose="02020603050405020304" pitchFamily="18" charset="0"/>
              </a:rPr>
              <a:t>transfèrent</a:t>
            </a:r>
            <a:r>
              <a:rPr sz="2400" dirty="0">
                <a:solidFill>
                  <a:srgbClr val="000000"/>
                </a:solidFill>
                <a:latin typeface="Times New Roman" panose="02020603050405020304" pitchFamily="18" charset="0"/>
                <a:cs typeface="Times New Roman" panose="02020603050405020304" pitchFamily="18" charset="0"/>
              </a:rPr>
              <a:t> un groupement X d’un</a:t>
            </a:r>
            <a:r>
              <a:rPr lang="fr-FR" sz="2400" dirty="0">
                <a:solidFill>
                  <a:srgbClr val="000000"/>
                </a:solidFill>
                <a:latin typeface="Times New Roman" panose="02020603050405020304" pitchFamily="18" charset="0"/>
                <a:cs typeface="Times New Roman" panose="02020603050405020304" pitchFamily="18" charset="0"/>
              </a:rPr>
              <a:t> composé </a:t>
            </a:r>
            <a:r>
              <a:rPr sz="2400" dirty="0">
                <a:solidFill>
                  <a:srgbClr val="000000"/>
                </a:solidFill>
                <a:latin typeface="Times New Roman" panose="02020603050405020304" pitchFamily="18" charset="0"/>
                <a:cs typeface="Times New Roman" panose="02020603050405020304" pitchFamily="18" charset="0"/>
              </a:rPr>
              <a:t>A sur un </a:t>
            </a:r>
            <a:r>
              <a:rPr lang="fr-FR" sz="2400" dirty="0">
                <a:solidFill>
                  <a:srgbClr val="000000"/>
                </a:solidFill>
                <a:latin typeface="Times New Roman" panose="02020603050405020304" pitchFamily="18" charset="0"/>
                <a:cs typeface="Times New Roman" panose="02020603050405020304" pitchFamily="18" charset="0"/>
              </a:rPr>
              <a:t>composé </a:t>
            </a:r>
            <a:r>
              <a:rPr sz="2400" dirty="0">
                <a:solidFill>
                  <a:srgbClr val="000000"/>
                </a:solidFill>
                <a:latin typeface="Times New Roman" panose="02020603050405020304" pitchFamily="18" charset="0"/>
                <a:cs typeface="Times New Roman" panose="02020603050405020304" pitchFamily="18" charset="0"/>
              </a:rPr>
              <a:t>B :</a:t>
            </a:r>
            <a:endParaRPr lang="fr-FR" sz="2400" dirty="0">
              <a:solidFill>
                <a:srgbClr val="000000"/>
              </a:solidFill>
              <a:latin typeface="Times New Roman" panose="02020603050405020304" pitchFamily="18" charset="0"/>
              <a:cs typeface="Times New Roman" panose="02020603050405020304" pitchFamily="18" charset="0"/>
            </a:endParaRPr>
          </a:p>
          <a:p>
            <a:pPr marL="136208">
              <a:spcBef>
                <a:spcPts val="75"/>
              </a:spcBef>
            </a:pPr>
            <a:endParaRPr sz="2400" dirty="0">
              <a:solidFill>
                <a:srgbClr val="000000"/>
              </a:solidFill>
              <a:latin typeface="Times New Roman" panose="02020603050405020304" pitchFamily="18" charset="0"/>
              <a:cs typeface="Times New Roman" panose="02020603050405020304" pitchFamily="18" charset="0"/>
            </a:endParaRPr>
          </a:p>
          <a:p>
            <a:pPr marR="390049" algn="ctr">
              <a:tabLst>
                <a:tab pos="2219801" algn="l"/>
              </a:tabLst>
            </a:pPr>
            <a:r>
              <a:rPr sz="2400" dirty="0">
                <a:solidFill>
                  <a:srgbClr val="000000"/>
                </a:solidFill>
                <a:latin typeface="Times New Roman" panose="02020603050405020304" pitchFamily="18" charset="0"/>
                <a:cs typeface="Times New Roman" panose="02020603050405020304" pitchFamily="18" charset="0"/>
              </a:rPr>
              <a:t>A-R +B	A + B-R</a:t>
            </a:r>
            <a:endParaRPr lang="fr-FR" sz="2400" dirty="0">
              <a:solidFill>
                <a:srgbClr val="000000"/>
              </a:solidFill>
              <a:latin typeface="Times New Roman" panose="02020603050405020304" pitchFamily="18" charset="0"/>
              <a:cs typeface="Times New Roman" panose="02020603050405020304" pitchFamily="18" charset="0"/>
            </a:endParaRPr>
          </a:p>
          <a:p>
            <a:pPr marR="390049" algn="ctr">
              <a:tabLst>
                <a:tab pos="2219801" algn="l"/>
              </a:tabLst>
            </a:pPr>
            <a:endParaRPr sz="2400" dirty="0">
              <a:solidFill>
                <a:srgbClr val="000000"/>
              </a:solidFill>
              <a:latin typeface="Times New Roman" panose="02020603050405020304" pitchFamily="18" charset="0"/>
              <a:cs typeface="Times New Roman" panose="02020603050405020304" pitchFamily="18" charset="0"/>
            </a:endParaRPr>
          </a:p>
          <a:p>
            <a:pPr marL="479108" indent="-342900">
              <a:buFont typeface="Wingdings" panose="05000000000000000000" pitchFamily="2" charset="2"/>
              <a:buChar char="v"/>
            </a:pPr>
            <a:r>
              <a:rPr sz="2400" b="1" dirty="0">
                <a:solidFill>
                  <a:srgbClr val="000000"/>
                </a:solidFill>
                <a:latin typeface="Times New Roman" panose="02020603050405020304" pitchFamily="18" charset="0"/>
                <a:cs typeface="Times New Roman" panose="02020603050405020304" pitchFamily="18" charset="0"/>
              </a:rPr>
              <a:t>les transaminases</a:t>
            </a:r>
            <a:r>
              <a:rPr sz="2400" dirty="0">
                <a:solidFill>
                  <a:srgbClr val="000000"/>
                </a:solidFill>
                <a:latin typeface="Times New Roman" panose="02020603050405020304" pitchFamily="18" charset="0"/>
                <a:cs typeface="Times New Roman" panose="02020603050405020304" pitchFamily="18" charset="0"/>
              </a:rPr>
              <a:t>: transfèrent les radicaux aminés -NH2 d’un AA à un</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acide</a:t>
            </a:r>
            <a:r>
              <a:rPr sz="2400" dirty="0">
                <a:solidFill>
                  <a:srgbClr val="000000"/>
                </a:solidFill>
                <a:latin typeface="Times New Roman" panose="02020603050405020304" pitchFamily="18" charset="0"/>
                <a:cs typeface="Times New Roman" panose="02020603050405020304" pitchFamily="18" charset="0"/>
              </a:rPr>
              <a:t> cétonique accepteur. </a:t>
            </a:r>
            <a:r>
              <a:rPr sz="2400" dirty="0">
                <a:solidFill>
                  <a:schemeClr val="bg1"/>
                </a:solidFill>
                <a:latin typeface="Times New Roman" panose="02020603050405020304" pitchFamily="18" charset="0"/>
                <a:cs typeface="Times New Roman" panose="02020603050405020304" pitchFamily="18" charset="0"/>
              </a:rPr>
              <a:t>.</a:t>
            </a:r>
          </a:p>
          <a:p>
            <a:pPr marL="594836" indent="-342900">
              <a:spcBef>
                <a:spcPts val="683"/>
              </a:spcBef>
              <a:buFont typeface="Wingdings" panose="05000000000000000000" pitchFamily="2" charset="2"/>
              <a:buChar char="v"/>
            </a:pPr>
            <a:r>
              <a:rPr sz="2400" b="1" dirty="0">
                <a:solidFill>
                  <a:srgbClr val="000000"/>
                </a:solidFill>
                <a:latin typeface="Times New Roman" panose="02020603050405020304" pitchFamily="18" charset="0"/>
                <a:cs typeface="Times New Roman" panose="02020603050405020304" pitchFamily="18" charset="0"/>
              </a:rPr>
              <a:t>Les phosphokinases ou kinases</a:t>
            </a:r>
            <a:r>
              <a:rPr sz="2400" dirty="0">
                <a:solidFill>
                  <a:srgbClr val="000000"/>
                </a:solidFill>
                <a:latin typeface="Times New Roman" panose="02020603050405020304" pitchFamily="18" charset="0"/>
                <a:cs typeface="Times New Roman" panose="02020603050405020304" pitchFamily="18" charset="0"/>
              </a:rPr>
              <a:t>: transfèrent un P sur </a:t>
            </a:r>
            <a:r>
              <a:rPr sz="2400" dirty="0" err="1">
                <a:solidFill>
                  <a:srgbClr val="000000"/>
                </a:solidFill>
                <a:latin typeface="Times New Roman" panose="02020603050405020304" pitchFamily="18" charset="0"/>
                <a:cs typeface="Times New Roman" panose="02020603050405020304" pitchFamily="18" charset="0"/>
              </a:rPr>
              <a:t>une</a:t>
            </a:r>
            <a:r>
              <a:rP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molécule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d’ADP</a:t>
            </a:r>
            <a:r>
              <a:rPr sz="2400" dirty="0">
                <a:solidFill>
                  <a:srgbClr val="000000"/>
                </a:solidFill>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594836" indent="-342900">
              <a:spcBef>
                <a:spcPts val="683"/>
              </a:spcBef>
              <a:buFont typeface="Wingdings" panose="05000000000000000000" pitchFamily="2" charset="2"/>
              <a:buChar char="v"/>
            </a:pPr>
            <a:r>
              <a:rPr sz="2400" dirty="0" err="1">
                <a:solidFill>
                  <a:schemeClr val="bg1"/>
                </a:solidFill>
                <a:latin typeface="Times New Roman" panose="02020603050405020304" pitchFamily="18" charset="0"/>
                <a:cs typeface="Times New Roman" panose="02020603050405020304" pitchFamily="18" charset="0"/>
              </a:rPr>
              <a:t>L’ion</a:t>
            </a:r>
            <a:r>
              <a:rPr sz="2400" dirty="0">
                <a:solidFill>
                  <a:schemeClr val="bg1"/>
                </a:solidFill>
                <a:latin typeface="Times New Roman" panose="02020603050405020304" pitchFamily="18" charset="0"/>
                <a:cs typeface="Times New Roman" panose="02020603050405020304" pitchFamily="18" charset="0"/>
              </a:rPr>
              <a:t> Mg++ est indispensable.</a:t>
            </a:r>
          </a:p>
          <a:p>
            <a:pPr marL="251936"/>
            <a:r>
              <a:rPr sz="2400" dirty="0">
                <a:solidFill>
                  <a:srgbClr val="000000"/>
                </a:solidFill>
                <a:latin typeface="Times New Roman" panose="02020603050405020304" pitchFamily="18" charset="0"/>
                <a:cs typeface="Times New Roman" panose="02020603050405020304" pitchFamily="18" charset="0"/>
              </a:rPr>
              <a:t>Ex : EC 2.7.1.2 Glucokinase (= ATP:D-glucose 6-phosphotransférase )</a:t>
            </a:r>
          </a:p>
          <a:p>
            <a:pPr>
              <a:spcBef>
                <a:spcPts val="8"/>
              </a:spcBef>
            </a:pPr>
            <a:endParaRPr sz="2400" dirty="0">
              <a:solidFill>
                <a:srgbClr val="000000"/>
              </a:solidFill>
              <a:latin typeface="Times New Roman" panose="02020603050405020304" pitchFamily="18" charset="0"/>
              <a:cs typeface="Times New Roman" panose="02020603050405020304" pitchFamily="18" charset="0"/>
            </a:endParaRPr>
          </a:p>
          <a:p>
            <a:pPr marL="477203" algn="ctr">
              <a:tabLst>
                <a:tab pos="3225641" algn="l"/>
              </a:tabLst>
            </a:pPr>
            <a:r>
              <a:rPr sz="2400" dirty="0">
                <a:solidFill>
                  <a:srgbClr val="000000"/>
                </a:solidFill>
                <a:latin typeface="Times New Roman" panose="02020603050405020304" pitchFamily="18" charset="0"/>
                <a:cs typeface="Times New Roman" panose="02020603050405020304" pitchFamily="18" charset="0"/>
              </a:rPr>
              <a:t>ATP + Glucose	ADP + Glucose 6-phosphate</a:t>
            </a:r>
          </a:p>
          <a:p>
            <a:pPr marL="352425" marR="3810" indent="-342900">
              <a:spcBef>
                <a:spcPts val="1534"/>
              </a:spcBef>
              <a:buFont typeface="Wingdings" panose="05000000000000000000" pitchFamily="2" charset="2"/>
              <a:buChar char="v"/>
              <a:tabLst>
                <a:tab pos="435769" algn="l"/>
                <a:tab pos="1965008" algn="l"/>
                <a:tab pos="3388519" algn="l"/>
                <a:tab pos="4271010" algn="l"/>
                <a:tab pos="5102066" algn="l"/>
                <a:tab pos="6565583" algn="l"/>
              </a:tabLst>
            </a:pPr>
            <a:r>
              <a:rPr sz="2400" b="1" dirty="0">
                <a:solidFill>
                  <a:srgbClr val="000000"/>
                </a:solidFill>
                <a:latin typeface="Times New Roman" panose="02020603050405020304" pitchFamily="18" charset="0"/>
                <a:cs typeface="Times New Roman" panose="02020603050405020304" pitchFamily="18" charset="0"/>
              </a:rPr>
              <a:t>Les</a:t>
            </a:r>
            <a:r>
              <a:rPr lang="fr-FR" sz="2400" b="1" dirty="0">
                <a:solidFill>
                  <a:srgbClr val="000000"/>
                </a:solidFill>
                <a:latin typeface="Times New Roman" panose="02020603050405020304" pitchFamily="18" charset="0"/>
                <a:cs typeface="Times New Roman" panose="02020603050405020304" pitchFamily="18" charset="0"/>
              </a:rPr>
              <a:t> </a:t>
            </a:r>
            <a:r>
              <a:rPr sz="2400" b="1" dirty="0" err="1">
                <a:solidFill>
                  <a:srgbClr val="000000"/>
                </a:solidFill>
                <a:latin typeface="Times New Roman" panose="02020603050405020304" pitchFamily="18" charset="0"/>
                <a:cs typeface="Times New Roman" panose="02020603050405020304" pitchFamily="18" charset="0"/>
              </a:rPr>
              <a:t>transacétylases</a:t>
            </a:r>
            <a:r>
              <a:rPr sz="2400" b="1"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transfèrent</a:t>
            </a:r>
            <a:r>
              <a:rPr sz="2400" dirty="0">
                <a:solidFill>
                  <a:srgbClr val="000000"/>
                </a:solidFill>
                <a:latin typeface="Times New Roman" panose="02020603050405020304" pitchFamily="18" charset="0"/>
                <a:cs typeface="Times New Roman" panose="02020603050405020304" pitchFamily="18" charset="0"/>
              </a:rPr>
              <a:t>  les</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radicaux</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acétyles</a:t>
            </a:r>
            <a:r>
              <a:rPr sz="2400" dirty="0">
                <a:solidFill>
                  <a:srgbClr val="000000"/>
                </a:solidFill>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352425" marR="3810" indent="-342900">
              <a:spcBef>
                <a:spcPts val="1534"/>
              </a:spcBef>
              <a:buFont typeface="Wingdings" panose="05000000000000000000" pitchFamily="2" charset="2"/>
              <a:buChar char="v"/>
              <a:tabLst>
                <a:tab pos="435769" algn="l"/>
                <a:tab pos="1965008" algn="l"/>
                <a:tab pos="3388519" algn="l"/>
                <a:tab pos="4271010" algn="l"/>
                <a:tab pos="5102066" algn="l"/>
                <a:tab pos="6565583" algn="l"/>
              </a:tabLst>
            </a:pPr>
            <a:r>
              <a:rPr sz="2400" b="1" dirty="0">
                <a:solidFill>
                  <a:srgbClr val="000000"/>
                </a:solidFill>
                <a:latin typeface="Times New Roman" panose="02020603050405020304" pitchFamily="18" charset="0"/>
                <a:cs typeface="Times New Roman" panose="02020603050405020304" pitchFamily="18" charset="0"/>
              </a:rPr>
              <a:t>Les</a:t>
            </a:r>
            <a:r>
              <a:rPr lang="fr-FR" sz="2400" b="1" dirty="0">
                <a:solidFill>
                  <a:srgbClr val="000000"/>
                </a:solidFill>
                <a:latin typeface="Times New Roman" panose="02020603050405020304" pitchFamily="18" charset="0"/>
                <a:cs typeface="Times New Roman" panose="02020603050405020304" pitchFamily="18" charset="0"/>
              </a:rPr>
              <a:t> </a:t>
            </a:r>
            <a:r>
              <a:rPr sz="2400" b="1" dirty="0" err="1">
                <a:solidFill>
                  <a:srgbClr val="000000"/>
                </a:solidFill>
                <a:latin typeface="Times New Roman" panose="02020603050405020304" pitchFamily="18" charset="0"/>
                <a:cs typeface="Times New Roman" panose="02020603050405020304" pitchFamily="18" charset="0"/>
              </a:rPr>
              <a:t>transméthylases</a:t>
            </a:r>
            <a:r>
              <a:rPr sz="2400" b="1"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transfèrent</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les</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radicaux</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méhyles</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(-CH3),</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d’une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molécule</a:t>
            </a:r>
            <a:r>
              <a:rPr sz="2400" dirty="0">
                <a:solidFill>
                  <a:srgbClr val="000000"/>
                </a:solidFill>
                <a:latin typeface="Times New Roman" panose="02020603050405020304" pitchFamily="18" charset="0"/>
                <a:cs typeface="Times New Roman" panose="02020603050405020304" pitchFamily="18" charset="0"/>
              </a:rPr>
              <a:t> à </a:t>
            </a:r>
            <a:r>
              <a:rPr sz="2400" dirty="0" err="1">
                <a:solidFill>
                  <a:srgbClr val="000000"/>
                </a:solidFill>
                <a:latin typeface="Times New Roman" panose="02020603050405020304" pitchFamily="18" charset="0"/>
                <a:cs typeface="Times New Roman" panose="02020603050405020304" pitchFamily="18" charset="0"/>
              </a:rPr>
              <a:t>une</a:t>
            </a:r>
            <a:r>
              <a:rP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autre</a:t>
            </a:r>
            <a:r>
              <a:rPr sz="2400" dirty="0">
                <a:solidFill>
                  <a:srgbClr val="000000"/>
                </a:solidFill>
                <a:latin typeface="Times New Roman" panose="02020603050405020304" pitchFamily="18" charset="0"/>
                <a:cs typeface="Times New Roman" panose="02020603050405020304" pitchFamily="18" charset="0"/>
              </a:rPr>
              <a:t>.</a:t>
            </a:r>
          </a:p>
        </p:txBody>
      </p:sp>
      <p:grpSp>
        <p:nvGrpSpPr>
          <p:cNvPr id="7" name="object 7"/>
          <p:cNvGrpSpPr/>
          <p:nvPr/>
        </p:nvGrpSpPr>
        <p:grpSpPr>
          <a:xfrm>
            <a:off x="5567377" y="1702927"/>
            <a:ext cx="1057246" cy="147639"/>
            <a:chOff x="3191510" y="4080002"/>
            <a:chExt cx="1753870" cy="241935"/>
          </a:xfrm>
        </p:grpSpPr>
        <p:sp>
          <p:nvSpPr>
            <p:cNvPr id="8" name="object 8"/>
            <p:cNvSpPr/>
            <p:nvPr/>
          </p:nvSpPr>
          <p:spPr>
            <a:xfrm>
              <a:off x="3204210" y="4092702"/>
              <a:ext cx="1728470" cy="216535"/>
            </a:xfrm>
            <a:custGeom>
              <a:avLst/>
              <a:gdLst/>
              <a:ahLst/>
              <a:cxnLst/>
              <a:rect l="l" t="t" r="r" b="b"/>
              <a:pathLst>
                <a:path w="1728470" h="216535">
                  <a:moveTo>
                    <a:pt x="1620012" y="0"/>
                  </a:moveTo>
                  <a:lnTo>
                    <a:pt x="1620012" y="54102"/>
                  </a:lnTo>
                  <a:lnTo>
                    <a:pt x="108203" y="54102"/>
                  </a:lnTo>
                  <a:lnTo>
                    <a:pt x="108203" y="0"/>
                  </a:lnTo>
                  <a:lnTo>
                    <a:pt x="0" y="108204"/>
                  </a:lnTo>
                  <a:lnTo>
                    <a:pt x="108203" y="216408"/>
                  </a:lnTo>
                  <a:lnTo>
                    <a:pt x="108203" y="162306"/>
                  </a:lnTo>
                  <a:lnTo>
                    <a:pt x="1620012" y="162306"/>
                  </a:lnTo>
                  <a:lnTo>
                    <a:pt x="1620012" y="216408"/>
                  </a:lnTo>
                  <a:lnTo>
                    <a:pt x="1728215" y="108204"/>
                  </a:lnTo>
                  <a:lnTo>
                    <a:pt x="1620012" y="0"/>
                  </a:lnTo>
                  <a:close/>
                </a:path>
              </a:pathLst>
            </a:custGeom>
            <a:solidFill>
              <a:srgbClr val="FFC000"/>
            </a:solidFill>
          </p:spPr>
          <p:txBody>
            <a:bodyPr wrap="square" lIns="0" tIns="0" rIns="0" bIns="0" rtlCol="0"/>
            <a:lstStyle/>
            <a:p>
              <a:endParaRPr sz="1350"/>
            </a:p>
          </p:txBody>
        </p:sp>
        <p:sp>
          <p:nvSpPr>
            <p:cNvPr id="9" name="object 9"/>
            <p:cNvSpPr/>
            <p:nvPr/>
          </p:nvSpPr>
          <p:spPr>
            <a:xfrm>
              <a:off x="3204210" y="4092702"/>
              <a:ext cx="1728470" cy="216535"/>
            </a:xfrm>
            <a:custGeom>
              <a:avLst/>
              <a:gdLst/>
              <a:ahLst/>
              <a:cxnLst/>
              <a:rect l="l" t="t" r="r" b="b"/>
              <a:pathLst>
                <a:path w="1728470" h="216535">
                  <a:moveTo>
                    <a:pt x="0" y="108204"/>
                  </a:moveTo>
                  <a:lnTo>
                    <a:pt x="108203" y="0"/>
                  </a:lnTo>
                  <a:lnTo>
                    <a:pt x="108203" y="54102"/>
                  </a:lnTo>
                  <a:lnTo>
                    <a:pt x="1620012" y="54102"/>
                  </a:lnTo>
                  <a:lnTo>
                    <a:pt x="1620012" y="0"/>
                  </a:lnTo>
                  <a:lnTo>
                    <a:pt x="1728215" y="108204"/>
                  </a:lnTo>
                  <a:lnTo>
                    <a:pt x="1620012" y="216408"/>
                  </a:lnTo>
                  <a:lnTo>
                    <a:pt x="1620012" y="162306"/>
                  </a:lnTo>
                  <a:lnTo>
                    <a:pt x="108203" y="162306"/>
                  </a:lnTo>
                  <a:lnTo>
                    <a:pt x="108203" y="216408"/>
                  </a:lnTo>
                  <a:lnTo>
                    <a:pt x="0" y="108204"/>
                  </a:lnTo>
                  <a:close/>
                </a:path>
              </a:pathLst>
            </a:custGeom>
            <a:ln w="25400">
              <a:solidFill>
                <a:srgbClr val="994633"/>
              </a:solidFill>
            </a:ln>
          </p:spPr>
          <p:txBody>
            <a:bodyPr wrap="square" lIns="0" tIns="0" rIns="0" bIns="0" rtlCol="0"/>
            <a:lstStyle/>
            <a:p>
              <a:endParaRPr sz="135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21" y="170597"/>
            <a:ext cx="4027379" cy="501580"/>
          </a:xfrm>
          <a:prstGeom prst="rect">
            <a:avLst/>
          </a:prstGeom>
        </p:spPr>
        <p:txBody>
          <a:bodyPr vert="horz" wrap="square" lIns="0" tIns="9049" rIns="0" bIns="0" rtlCol="0" anchor="ctr">
            <a:spAutoFit/>
          </a:bodyPr>
          <a:lstStyle/>
          <a:p>
            <a:pPr marL="9525">
              <a:lnSpc>
                <a:spcPct val="100000"/>
              </a:lnSpc>
              <a:spcBef>
                <a:spcPts val="71"/>
              </a:spcBef>
            </a:pPr>
            <a:r>
              <a:rPr sz="3200" b="1" spc="-4" dirty="0">
                <a:solidFill>
                  <a:srgbClr val="FF0066"/>
                </a:solidFill>
              </a:rPr>
              <a:t>3. Les hydrolases</a:t>
            </a:r>
          </a:p>
        </p:txBody>
      </p:sp>
      <p:grpSp>
        <p:nvGrpSpPr>
          <p:cNvPr id="3" name="object 3"/>
          <p:cNvGrpSpPr/>
          <p:nvPr/>
        </p:nvGrpSpPr>
        <p:grpSpPr>
          <a:xfrm>
            <a:off x="3335655" y="3140128"/>
            <a:ext cx="931545" cy="134779"/>
            <a:chOff x="3552697" y="2667254"/>
            <a:chExt cx="1242060" cy="179705"/>
          </a:xfrm>
        </p:grpSpPr>
        <p:sp>
          <p:nvSpPr>
            <p:cNvPr id="4" name="object 4"/>
            <p:cNvSpPr/>
            <p:nvPr/>
          </p:nvSpPr>
          <p:spPr>
            <a:xfrm>
              <a:off x="3565397" y="2679954"/>
              <a:ext cx="1216660" cy="154305"/>
            </a:xfrm>
            <a:custGeom>
              <a:avLst/>
              <a:gdLst/>
              <a:ahLst/>
              <a:cxnLst/>
              <a:rect l="l" t="t" r="r" b="b"/>
              <a:pathLst>
                <a:path w="1216660" h="154305">
                  <a:moveTo>
                    <a:pt x="1139189" y="0"/>
                  </a:moveTo>
                  <a:lnTo>
                    <a:pt x="1139189" y="38481"/>
                  </a:lnTo>
                  <a:lnTo>
                    <a:pt x="76962" y="38481"/>
                  </a:lnTo>
                  <a:lnTo>
                    <a:pt x="76962" y="0"/>
                  </a:lnTo>
                  <a:lnTo>
                    <a:pt x="0" y="76962"/>
                  </a:lnTo>
                  <a:lnTo>
                    <a:pt x="76962" y="153924"/>
                  </a:lnTo>
                  <a:lnTo>
                    <a:pt x="76962" y="115443"/>
                  </a:lnTo>
                  <a:lnTo>
                    <a:pt x="1139189" y="115443"/>
                  </a:lnTo>
                  <a:lnTo>
                    <a:pt x="1139189" y="153924"/>
                  </a:lnTo>
                  <a:lnTo>
                    <a:pt x="1216152" y="76962"/>
                  </a:lnTo>
                  <a:lnTo>
                    <a:pt x="1139189" y="0"/>
                  </a:lnTo>
                  <a:close/>
                </a:path>
              </a:pathLst>
            </a:custGeom>
            <a:solidFill>
              <a:srgbClr val="CCB400"/>
            </a:solidFill>
          </p:spPr>
          <p:txBody>
            <a:bodyPr wrap="square" lIns="0" tIns="0" rIns="0" bIns="0" rtlCol="0"/>
            <a:lstStyle/>
            <a:p>
              <a:endParaRPr sz="1350"/>
            </a:p>
          </p:txBody>
        </p:sp>
        <p:sp>
          <p:nvSpPr>
            <p:cNvPr id="5" name="object 5"/>
            <p:cNvSpPr/>
            <p:nvPr/>
          </p:nvSpPr>
          <p:spPr>
            <a:xfrm>
              <a:off x="3565397" y="2679954"/>
              <a:ext cx="1216660" cy="154305"/>
            </a:xfrm>
            <a:custGeom>
              <a:avLst/>
              <a:gdLst/>
              <a:ahLst/>
              <a:cxnLst/>
              <a:rect l="l" t="t" r="r" b="b"/>
              <a:pathLst>
                <a:path w="1216660" h="154305">
                  <a:moveTo>
                    <a:pt x="0" y="76962"/>
                  </a:moveTo>
                  <a:lnTo>
                    <a:pt x="76962" y="0"/>
                  </a:lnTo>
                  <a:lnTo>
                    <a:pt x="76962" y="38481"/>
                  </a:lnTo>
                  <a:lnTo>
                    <a:pt x="1139189" y="38481"/>
                  </a:lnTo>
                  <a:lnTo>
                    <a:pt x="1139189" y="0"/>
                  </a:lnTo>
                  <a:lnTo>
                    <a:pt x="1216152" y="76962"/>
                  </a:lnTo>
                  <a:lnTo>
                    <a:pt x="1139189" y="153924"/>
                  </a:lnTo>
                  <a:lnTo>
                    <a:pt x="1139189" y="115443"/>
                  </a:lnTo>
                  <a:lnTo>
                    <a:pt x="76962" y="115443"/>
                  </a:lnTo>
                  <a:lnTo>
                    <a:pt x="76962" y="153924"/>
                  </a:lnTo>
                  <a:lnTo>
                    <a:pt x="0" y="76962"/>
                  </a:lnTo>
                  <a:close/>
                </a:path>
              </a:pathLst>
            </a:custGeom>
            <a:ln w="25400">
              <a:solidFill>
                <a:srgbClr val="CCFF66"/>
              </a:solidFill>
            </a:ln>
          </p:spPr>
          <p:txBody>
            <a:bodyPr wrap="square" lIns="0" tIns="0" rIns="0" bIns="0" rtlCol="0"/>
            <a:lstStyle/>
            <a:p>
              <a:endParaRPr sz="1350"/>
            </a:p>
          </p:txBody>
        </p:sp>
      </p:grpSp>
      <p:grpSp>
        <p:nvGrpSpPr>
          <p:cNvPr id="6" name="object 6"/>
          <p:cNvGrpSpPr/>
          <p:nvPr/>
        </p:nvGrpSpPr>
        <p:grpSpPr>
          <a:xfrm>
            <a:off x="894522" y="4374888"/>
            <a:ext cx="10402956" cy="2312515"/>
            <a:chOff x="0" y="4364734"/>
            <a:chExt cx="9144000" cy="2493645"/>
          </a:xfrm>
        </p:grpSpPr>
        <p:pic>
          <p:nvPicPr>
            <p:cNvPr id="7" name="object 7"/>
            <p:cNvPicPr/>
            <p:nvPr/>
          </p:nvPicPr>
          <p:blipFill>
            <a:blip r:embed="rId2" cstate="print"/>
            <a:stretch>
              <a:fillRect/>
            </a:stretch>
          </p:blipFill>
          <p:spPr>
            <a:xfrm>
              <a:off x="0" y="4364734"/>
              <a:ext cx="9144000" cy="2493264"/>
            </a:xfrm>
            <a:prstGeom prst="rect">
              <a:avLst/>
            </a:prstGeom>
          </p:spPr>
        </p:pic>
        <p:pic>
          <p:nvPicPr>
            <p:cNvPr id="8" name="object 8"/>
            <p:cNvPicPr/>
            <p:nvPr/>
          </p:nvPicPr>
          <p:blipFill>
            <a:blip r:embed="rId3" cstate="print"/>
            <a:stretch>
              <a:fillRect/>
            </a:stretch>
          </p:blipFill>
          <p:spPr>
            <a:xfrm>
              <a:off x="1069847" y="4422647"/>
              <a:ext cx="140258" cy="2209800"/>
            </a:xfrm>
            <a:prstGeom prst="rect">
              <a:avLst/>
            </a:prstGeom>
          </p:spPr>
        </p:pic>
        <p:sp>
          <p:nvSpPr>
            <p:cNvPr id="9" name="object 9"/>
            <p:cNvSpPr/>
            <p:nvPr/>
          </p:nvSpPr>
          <p:spPr>
            <a:xfrm>
              <a:off x="1159002" y="4510277"/>
              <a:ext cx="0" cy="2088514"/>
            </a:xfrm>
            <a:custGeom>
              <a:avLst/>
              <a:gdLst/>
              <a:ahLst/>
              <a:cxnLst/>
              <a:rect l="l" t="t" r="r" b="b"/>
              <a:pathLst>
                <a:path h="2088515">
                  <a:moveTo>
                    <a:pt x="0" y="0"/>
                  </a:moveTo>
                  <a:lnTo>
                    <a:pt x="0" y="2088235"/>
                  </a:lnTo>
                </a:path>
              </a:pathLst>
            </a:custGeom>
            <a:ln w="38100">
              <a:solidFill>
                <a:srgbClr val="FF0000"/>
              </a:solidFill>
            </a:ln>
          </p:spPr>
          <p:txBody>
            <a:bodyPr wrap="square" lIns="0" tIns="0" rIns="0" bIns="0" rtlCol="0"/>
            <a:lstStyle/>
            <a:p>
              <a:endParaRPr sz="1350"/>
            </a:p>
          </p:txBody>
        </p:sp>
      </p:grpSp>
      <p:sp>
        <p:nvSpPr>
          <p:cNvPr id="10" name="object 10"/>
          <p:cNvSpPr txBox="1"/>
          <p:nvPr/>
        </p:nvSpPr>
        <p:spPr>
          <a:xfrm>
            <a:off x="239821" y="770327"/>
            <a:ext cx="14959945" cy="3323346"/>
          </a:xfrm>
          <a:prstGeom prst="rect">
            <a:avLst/>
          </a:prstGeom>
        </p:spPr>
        <p:txBody>
          <a:bodyPr vert="horz" wrap="square" lIns="0" tIns="9525" rIns="0" bIns="0" rtlCol="0">
            <a:spAutoFit/>
          </a:bodyPr>
          <a:lstStyle/>
          <a:p>
            <a:pPr marL="161925">
              <a:spcBef>
                <a:spcPts val="75"/>
              </a:spcBef>
              <a:tabLst>
                <a:tab pos="624839" algn="l"/>
                <a:tab pos="1544954" algn="l"/>
                <a:tab pos="1957388" algn="l"/>
                <a:tab pos="3157061" algn="l"/>
                <a:tab pos="3643789" algn="l"/>
                <a:tab pos="4513898" algn="l"/>
                <a:tab pos="5153978" algn="l"/>
                <a:tab pos="6110763" algn="l"/>
              </a:tabLst>
            </a:pPr>
            <a:r>
              <a:rPr sz="2400" dirty="0">
                <a:solidFill>
                  <a:srgbClr val="000000"/>
                </a:solidFill>
                <a:latin typeface="Times New Roman" panose="02020603050405020304" pitchFamily="18" charset="0"/>
                <a:cs typeface="Times New Roman" panose="02020603050405020304" pitchFamily="18" charset="0"/>
              </a:rPr>
              <a:t>Ces	</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enzymes</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qui</a:t>
            </a:r>
            <a:r>
              <a:rPr lang="fr-FR" sz="2400" dirty="0">
                <a:solidFill>
                  <a:srgbClr val="000000"/>
                </a:solidFill>
                <a:latin typeface="Times New Roman" panose="02020603050405020304" pitchFamily="18" charset="0"/>
                <a:cs typeface="Times New Roman" panose="02020603050405020304" pitchFamily="18" charset="0"/>
              </a:rPr>
              <a:t> </a:t>
            </a:r>
            <a:r>
              <a:rPr sz="2400" b="1" dirty="0" err="1">
                <a:solidFill>
                  <a:srgbClr val="000000"/>
                </a:solidFill>
                <a:latin typeface="Times New Roman" panose="02020603050405020304" pitchFamily="18" charset="0"/>
                <a:cs typeface="Times New Roman" panose="02020603050405020304" pitchFamily="18" charset="0"/>
              </a:rPr>
              <a:t>hydrolysent</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différentes</a:t>
            </a:r>
            <a:r>
              <a:rPr sz="2400" dirty="0">
                <a:solidFill>
                  <a:srgbClr val="000000"/>
                </a:solidFill>
                <a:latin typeface="Times New Roman" panose="02020603050405020304" pitchFamily="18" charset="0"/>
                <a:cs typeface="Times New Roman" panose="02020603050405020304" pitchFamily="18" charset="0"/>
              </a:rPr>
              <a:t> liaisons chimiques.</a:t>
            </a:r>
          </a:p>
          <a:p>
            <a:pPr marL="161925"/>
            <a:r>
              <a:rPr sz="2400" dirty="0">
                <a:solidFill>
                  <a:srgbClr val="000000"/>
                </a:solidFill>
                <a:latin typeface="Times New Roman" panose="02020603050405020304" pitchFamily="18" charset="0"/>
                <a:cs typeface="Times New Roman" panose="02020603050405020304" pitchFamily="18" charset="0"/>
              </a:rPr>
              <a:t>Exemples : les phosphatases, les peptidases (ex: carboxypeptidases,</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aminopeptidases),</a:t>
            </a:r>
            <a:endParaRPr lang="fr-FR" sz="2400" dirty="0">
              <a:solidFill>
                <a:srgbClr val="000000"/>
              </a:solidFill>
              <a:latin typeface="Times New Roman" panose="02020603050405020304" pitchFamily="18" charset="0"/>
              <a:cs typeface="Times New Roman" panose="02020603050405020304" pitchFamily="18" charset="0"/>
            </a:endParaRPr>
          </a:p>
          <a:p>
            <a:pPr marL="161925"/>
            <a:r>
              <a:rPr sz="2400" dirty="0">
                <a:solidFill>
                  <a:srgbClr val="000000"/>
                </a:solidFill>
                <a:latin typeface="Times New Roman" panose="02020603050405020304" pitchFamily="18" charset="0"/>
                <a:cs typeface="Times New Roman" panose="02020603050405020304" pitchFamily="18" charset="0"/>
              </a:rPr>
              <a:t> les protéinases (ex : pepsine, trypsine..)</a:t>
            </a:r>
          </a:p>
          <a:p>
            <a:pPr marR="287179" algn="ctr">
              <a:spcBef>
                <a:spcPts val="1568"/>
              </a:spcBef>
              <a:tabLst>
                <a:tab pos="2225516" algn="l"/>
              </a:tabLst>
            </a:pPr>
            <a:r>
              <a:rPr sz="2400" dirty="0">
                <a:solidFill>
                  <a:srgbClr val="000000"/>
                </a:solidFill>
                <a:latin typeface="Times New Roman" panose="02020603050405020304" pitchFamily="18" charset="0"/>
                <a:cs typeface="Times New Roman" panose="02020603050405020304" pitchFamily="18" charset="0"/>
              </a:rPr>
              <a:t>C - X + H2O	</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C - OH + X - H</a:t>
            </a:r>
          </a:p>
          <a:p>
            <a:pPr marL="352425" indent="-342900">
              <a:spcBef>
                <a:spcPts val="1241"/>
              </a:spcBef>
              <a:buFont typeface="Wingdings" panose="05000000000000000000" pitchFamily="2" charset="2"/>
              <a:buChar char="v"/>
            </a:pPr>
            <a:r>
              <a:rPr sz="2400" b="1" dirty="0">
                <a:solidFill>
                  <a:srgbClr val="000000"/>
                </a:solidFill>
                <a:latin typeface="Times New Roman" panose="02020603050405020304" pitchFamily="18" charset="0"/>
                <a:cs typeface="Times New Roman" panose="02020603050405020304" pitchFamily="18" charset="0"/>
              </a:rPr>
              <a:t>Les estérases: </a:t>
            </a:r>
            <a:r>
              <a:rPr sz="2400" dirty="0">
                <a:solidFill>
                  <a:srgbClr val="000000"/>
                </a:solidFill>
                <a:latin typeface="Times New Roman" panose="02020603050405020304" pitchFamily="18" charset="0"/>
                <a:cs typeface="Times New Roman" panose="02020603050405020304" pitchFamily="18" charset="0"/>
              </a:rPr>
              <a:t>hydrolysent les esters en acides gras et en alcool</a:t>
            </a:r>
          </a:p>
          <a:p>
            <a:pPr marL="9525">
              <a:tabLst>
                <a:tab pos="3072765" algn="l"/>
              </a:tabLst>
            </a:pPr>
            <a:r>
              <a:rPr sz="2400" dirty="0">
                <a:solidFill>
                  <a:srgbClr val="000000"/>
                </a:solidFill>
                <a:latin typeface="Times New Roman" panose="02020603050405020304" pitchFamily="18" charset="0"/>
                <a:cs typeface="Times New Roman" panose="02020603050405020304" pitchFamily="18" charset="0"/>
              </a:rPr>
              <a:t>RCOO-CH2-R’ + H2O	</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RCOOH + R’CH2OH</a:t>
            </a:r>
          </a:p>
          <a:p>
            <a:pPr marL="9525"/>
            <a:endParaRPr lang="fr-FR" sz="2400" dirty="0">
              <a:solidFill>
                <a:srgbClr val="000000"/>
              </a:solidFill>
              <a:latin typeface="Times New Roman" panose="02020603050405020304" pitchFamily="18" charset="0"/>
              <a:cs typeface="Times New Roman" panose="02020603050405020304" pitchFamily="18" charset="0"/>
            </a:endParaRPr>
          </a:p>
          <a:p>
            <a:pPr marL="352425" indent="-342900">
              <a:buFont typeface="Wingdings" panose="05000000000000000000" pitchFamily="2" charset="2"/>
              <a:buChar char="v"/>
            </a:pPr>
            <a:r>
              <a:rPr sz="2400" b="1" dirty="0">
                <a:solidFill>
                  <a:srgbClr val="000000"/>
                </a:solidFill>
                <a:latin typeface="Times New Roman" panose="02020603050405020304" pitchFamily="18" charset="0"/>
                <a:cs typeface="Times New Roman" panose="02020603050405020304" pitchFamily="18" charset="0"/>
              </a:rPr>
              <a:t>Les lipases : </a:t>
            </a:r>
            <a:r>
              <a:rPr sz="2400" dirty="0">
                <a:solidFill>
                  <a:srgbClr val="000000"/>
                </a:solidFill>
                <a:latin typeface="Times New Roman" panose="02020603050405020304" pitchFamily="18" charset="0"/>
                <a:cs typeface="Times New Roman" panose="02020603050405020304" pitchFamily="18" charset="0"/>
              </a:rPr>
              <a:t>hydrolysent les glycérides en glycérol et en acides gras</a:t>
            </a:r>
          </a:p>
        </p:txBody>
      </p:sp>
      <p:grpSp>
        <p:nvGrpSpPr>
          <p:cNvPr id="11" name="object 11"/>
          <p:cNvGrpSpPr/>
          <p:nvPr/>
        </p:nvGrpSpPr>
        <p:grpSpPr>
          <a:xfrm>
            <a:off x="6938448" y="2247644"/>
            <a:ext cx="931545" cy="111919"/>
            <a:chOff x="2903473" y="3633470"/>
            <a:chExt cx="1242060" cy="149225"/>
          </a:xfrm>
        </p:grpSpPr>
        <p:sp>
          <p:nvSpPr>
            <p:cNvPr id="12" name="object 12"/>
            <p:cNvSpPr/>
            <p:nvPr/>
          </p:nvSpPr>
          <p:spPr>
            <a:xfrm>
              <a:off x="2916173" y="3646170"/>
              <a:ext cx="1216660" cy="123825"/>
            </a:xfrm>
            <a:custGeom>
              <a:avLst/>
              <a:gdLst/>
              <a:ahLst/>
              <a:cxnLst/>
              <a:rect l="l" t="t" r="r" b="b"/>
              <a:pathLst>
                <a:path w="1216660" h="123825">
                  <a:moveTo>
                    <a:pt x="1154429" y="0"/>
                  </a:moveTo>
                  <a:lnTo>
                    <a:pt x="1154429" y="30860"/>
                  </a:lnTo>
                  <a:lnTo>
                    <a:pt x="61721" y="30860"/>
                  </a:lnTo>
                  <a:lnTo>
                    <a:pt x="61721" y="0"/>
                  </a:lnTo>
                  <a:lnTo>
                    <a:pt x="0" y="61721"/>
                  </a:lnTo>
                  <a:lnTo>
                    <a:pt x="61721" y="123443"/>
                  </a:lnTo>
                  <a:lnTo>
                    <a:pt x="61721" y="92582"/>
                  </a:lnTo>
                  <a:lnTo>
                    <a:pt x="1154429" y="92582"/>
                  </a:lnTo>
                  <a:lnTo>
                    <a:pt x="1154429" y="123443"/>
                  </a:lnTo>
                  <a:lnTo>
                    <a:pt x="1216152" y="61721"/>
                  </a:lnTo>
                  <a:lnTo>
                    <a:pt x="1154429" y="0"/>
                  </a:lnTo>
                  <a:close/>
                </a:path>
              </a:pathLst>
            </a:custGeom>
            <a:solidFill>
              <a:srgbClr val="CCB400"/>
            </a:solidFill>
          </p:spPr>
          <p:txBody>
            <a:bodyPr wrap="square" lIns="0" tIns="0" rIns="0" bIns="0" rtlCol="0"/>
            <a:lstStyle/>
            <a:p>
              <a:endParaRPr sz="1350"/>
            </a:p>
          </p:txBody>
        </p:sp>
        <p:sp>
          <p:nvSpPr>
            <p:cNvPr id="13" name="object 13"/>
            <p:cNvSpPr/>
            <p:nvPr/>
          </p:nvSpPr>
          <p:spPr>
            <a:xfrm>
              <a:off x="2916173" y="3646170"/>
              <a:ext cx="1216660" cy="123825"/>
            </a:xfrm>
            <a:custGeom>
              <a:avLst/>
              <a:gdLst/>
              <a:ahLst/>
              <a:cxnLst/>
              <a:rect l="l" t="t" r="r" b="b"/>
              <a:pathLst>
                <a:path w="1216660" h="123825">
                  <a:moveTo>
                    <a:pt x="0" y="61721"/>
                  </a:moveTo>
                  <a:lnTo>
                    <a:pt x="61721" y="0"/>
                  </a:lnTo>
                  <a:lnTo>
                    <a:pt x="61721" y="30860"/>
                  </a:lnTo>
                  <a:lnTo>
                    <a:pt x="1154429" y="30860"/>
                  </a:lnTo>
                  <a:lnTo>
                    <a:pt x="1154429" y="0"/>
                  </a:lnTo>
                  <a:lnTo>
                    <a:pt x="1216152" y="61721"/>
                  </a:lnTo>
                  <a:lnTo>
                    <a:pt x="1154429" y="123443"/>
                  </a:lnTo>
                  <a:lnTo>
                    <a:pt x="1154429" y="92582"/>
                  </a:lnTo>
                  <a:lnTo>
                    <a:pt x="61721" y="92582"/>
                  </a:lnTo>
                  <a:lnTo>
                    <a:pt x="61721" y="123443"/>
                  </a:lnTo>
                  <a:lnTo>
                    <a:pt x="0" y="61721"/>
                  </a:lnTo>
                  <a:close/>
                </a:path>
              </a:pathLst>
            </a:custGeom>
            <a:ln w="25400">
              <a:solidFill>
                <a:srgbClr val="CCFF66"/>
              </a:solidFill>
            </a:ln>
          </p:spPr>
          <p:txBody>
            <a:bodyPr wrap="square" lIns="0" tIns="0" rIns="0" bIns="0" rtlCol="0"/>
            <a:lstStyle/>
            <a:p>
              <a:endParaRPr sz="1350"/>
            </a:p>
          </p:txBody>
        </p:sp>
      </p:grpSp>
      <p:sp>
        <p:nvSpPr>
          <p:cNvPr id="14" name="ZoneTexte 13">
            <a:extLst>
              <a:ext uri="{FF2B5EF4-FFF2-40B4-BE49-F238E27FC236}">
                <a16:creationId xmlns:a16="http://schemas.microsoft.com/office/drawing/2014/main" id="{7F543457-FC86-100B-BE0A-7B8D7ED00B72}"/>
              </a:ext>
            </a:extLst>
          </p:cNvPr>
          <p:cNvSpPr txBox="1"/>
          <p:nvPr/>
        </p:nvSpPr>
        <p:spPr>
          <a:xfrm>
            <a:off x="2692400" y="4093673"/>
            <a:ext cx="7061200" cy="516427"/>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5023" y="767640"/>
            <a:ext cx="9223172" cy="378950"/>
          </a:xfrm>
          <a:prstGeom prst="rect">
            <a:avLst/>
          </a:prstGeom>
        </p:spPr>
        <p:txBody>
          <a:bodyPr vert="horz" wrap="square" lIns="0" tIns="9525" rIns="0" bIns="0" rtlCol="0" anchor="ctr">
            <a:spAutoFit/>
          </a:bodyPr>
          <a:lstStyle/>
          <a:p>
            <a:pPr marL="352425" indent="-342900">
              <a:lnSpc>
                <a:spcPct val="100000"/>
              </a:lnSpc>
              <a:spcBef>
                <a:spcPts val="75"/>
              </a:spcBef>
              <a:buFont typeface="Wingdings" panose="05000000000000000000" pitchFamily="2" charset="2"/>
              <a:buChar char="v"/>
            </a:pPr>
            <a:r>
              <a:rPr sz="2400" b="1" dirty="0">
                <a:solidFill>
                  <a:srgbClr val="000000"/>
                </a:solidFill>
                <a:latin typeface="Times New Roman" panose="02020603050405020304" pitchFamily="18" charset="0"/>
                <a:ea typeface="+mn-ea"/>
                <a:cs typeface="Times New Roman" panose="02020603050405020304" pitchFamily="18" charset="0"/>
              </a:rPr>
              <a:t>Les osidases: </a:t>
            </a:r>
            <a:r>
              <a:rPr sz="2400" dirty="0">
                <a:solidFill>
                  <a:srgbClr val="000000"/>
                </a:solidFill>
                <a:latin typeface="Times New Roman" panose="02020603050405020304" pitchFamily="18" charset="0"/>
                <a:ea typeface="+mn-ea"/>
                <a:cs typeface="Times New Roman" panose="02020603050405020304" pitchFamily="18" charset="0"/>
              </a:rPr>
              <a:t>hydrolysent les osides exp. glucosidase, galactosidase</a:t>
            </a:r>
          </a:p>
        </p:txBody>
      </p:sp>
      <p:grpSp>
        <p:nvGrpSpPr>
          <p:cNvPr id="4" name="object 4"/>
          <p:cNvGrpSpPr/>
          <p:nvPr/>
        </p:nvGrpSpPr>
        <p:grpSpPr>
          <a:xfrm>
            <a:off x="4025551" y="5170485"/>
            <a:ext cx="931545" cy="166688"/>
            <a:chOff x="3191510" y="4064761"/>
            <a:chExt cx="1242060" cy="222250"/>
          </a:xfrm>
        </p:grpSpPr>
        <p:sp>
          <p:nvSpPr>
            <p:cNvPr id="5" name="object 5"/>
            <p:cNvSpPr/>
            <p:nvPr/>
          </p:nvSpPr>
          <p:spPr>
            <a:xfrm>
              <a:off x="3204210" y="4077461"/>
              <a:ext cx="1216660" cy="196850"/>
            </a:xfrm>
            <a:custGeom>
              <a:avLst/>
              <a:gdLst/>
              <a:ahLst/>
              <a:cxnLst/>
              <a:rect l="l" t="t" r="r" b="b"/>
              <a:pathLst>
                <a:path w="1216660" h="196850">
                  <a:moveTo>
                    <a:pt x="1117853" y="0"/>
                  </a:moveTo>
                  <a:lnTo>
                    <a:pt x="1117853" y="49149"/>
                  </a:lnTo>
                  <a:lnTo>
                    <a:pt x="98298" y="49149"/>
                  </a:lnTo>
                  <a:lnTo>
                    <a:pt x="98298" y="0"/>
                  </a:lnTo>
                  <a:lnTo>
                    <a:pt x="0" y="98298"/>
                  </a:lnTo>
                  <a:lnTo>
                    <a:pt x="98298" y="196595"/>
                  </a:lnTo>
                  <a:lnTo>
                    <a:pt x="98298" y="147446"/>
                  </a:lnTo>
                  <a:lnTo>
                    <a:pt x="1117853" y="147446"/>
                  </a:lnTo>
                  <a:lnTo>
                    <a:pt x="1117853" y="196595"/>
                  </a:lnTo>
                  <a:lnTo>
                    <a:pt x="1216152" y="98298"/>
                  </a:lnTo>
                  <a:lnTo>
                    <a:pt x="1117853" y="0"/>
                  </a:lnTo>
                  <a:close/>
                </a:path>
              </a:pathLst>
            </a:custGeom>
            <a:solidFill>
              <a:srgbClr val="CCB400"/>
            </a:solidFill>
          </p:spPr>
          <p:txBody>
            <a:bodyPr wrap="square" lIns="0" tIns="0" rIns="0" bIns="0" rtlCol="0"/>
            <a:lstStyle/>
            <a:p>
              <a:endParaRPr sz="1350"/>
            </a:p>
          </p:txBody>
        </p:sp>
        <p:sp>
          <p:nvSpPr>
            <p:cNvPr id="6" name="object 6"/>
            <p:cNvSpPr/>
            <p:nvPr/>
          </p:nvSpPr>
          <p:spPr>
            <a:xfrm>
              <a:off x="3204210" y="4077461"/>
              <a:ext cx="1216660" cy="196850"/>
            </a:xfrm>
            <a:custGeom>
              <a:avLst/>
              <a:gdLst/>
              <a:ahLst/>
              <a:cxnLst/>
              <a:rect l="l" t="t" r="r" b="b"/>
              <a:pathLst>
                <a:path w="1216660" h="196850">
                  <a:moveTo>
                    <a:pt x="0" y="98298"/>
                  </a:moveTo>
                  <a:lnTo>
                    <a:pt x="98298" y="0"/>
                  </a:lnTo>
                  <a:lnTo>
                    <a:pt x="98298" y="49149"/>
                  </a:lnTo>
                  <a:lnTo>
                    <a:pt x="1117853" y="49149"/>
                  </a:lnTo>
                  <a:lnTo>
                    <a:pt x="1117853" y="0"/>
                  </a:lnTo>
                  <a:lnTo>
                    <a:pt x="1216152" y="98298"/>
                  </a:lnTo>
                  <a:lnTo>
                    <a:pt x="1117853" y="196595"/>
                  </a:lnTo>
                  <a:lnTo>
                    <a:pt x="1117853" y="147446"/>
                  </a:lnTo>
                  <a:lnTo>
                    <a:pt x="98298" y="147446"/>
                  </a:lnTo>
                  <a:lnTo>
                    <a:pt x="98298" y="196595"/>
                  </a:lnTo>
                  <a:lnTo>
                    <a:pt x="0" y="98298"/>
                  </a:lnTo>
                  <a:close/>
                </a:path>
              </a:pathLst>
            </a:custGeom>
            <a:ln w="25400">
              <a:solidFill>
                <a:srgbClr val="CCFF66"/>
              </a:solidFill>
            </a:ln>
          </p:spPr>
          <p:txBody>
            <a:bodyPr wrap="square" lIns="0" tIns="0" rIns="0" bIns="0" rtlCol="0"/>
            <a:lstStyle/>
            <a:p>
              <a:endParaRPr sz="1350"/>
            </a:p>
          </p:txBody>
        </p:sp>
      </p:grpSp>
      <p:grpSp>
        <p:nvGrpSpPr>
          <p:cNvPr id="7" name="object 7"/>
          <p:cNvGrpSpPr/>
          <p:nvPr/>
        </p:nvGrpSpPr>
        <p:grpSpPr>
          <a:xfrm>
            <a:off x="3151135" y="1530352"/>
            <a:ext cx="6156484" cy="1944529"/>
            <a:chOff x="539495" y="836675"/>
            <a:chExt cx="8208645" cy="2592705"/>
          </a:xfrm>
        </p:grpSpPr>
        <p:pic>
          <p:nvPicPr>
            <p:cNvPr id="8" name="object 8"/>
            <p:cNvPicPr/>
            <p:nvPr/>
          </p:nvPicPr>
          <p:blipFill>
            <a:blip r:embed="rId2" cstate="print"/>
            <a:stretch>
              <a:fillRect/>
            </a:stretch>
          </p:blipFill>
          <p:spPr>
            <a:xfrm>
              <a:off x="539495" y="836675"/>
              <a:ext cx="8208264" cy="2592324"/>
            </a:xfrm>
            <a:prstGeom prst="rect">
              <a:avLst/>
            </a:prstGeom>
          </p:spPr>
        </p:pic>
        <p:sp>
          <p:nvSpPr>
            <p:cNvPr id="9" name="object 9"/>
            <p:cNvSpPr/>
            <p:nvPr/>
          </p:nvSpPr>
          <p:spPr>
            <a:xfrm>
              <a:off x="2067306" y="1428749"/>
              <a:ext cx="986155" cy="647700"/>
            </a:xfrm>
            <a:custGeom>
              <a:avLst/>
              <a:gdLst/>
              <a:ahLst/>
              <a:cxnLst/>
              <a:rect l="l" t="t" r="r" b="b"/>
              <a:pathLst>
                <a:path w="986155" h="647700">
                  <a:moveTo>
                    <a:pt x="0" y="647700"/>
                  </a:moveTo>
                  <a:lnTo>
                    <a:pt x="986028" y="647700"/>
                  </a:lnTo>
                  <a:lnTo>
                    <a:pt x="986028" y="0"/>
                  </a:lnTo>
                  <a:lnTo>
                    <a:pt x="0" y="0"/>
                  </a:lnTo>
                  <a:lnTo>
                    <a:pt x="0" y="647700"/>
                  </a:lnTo>
                  <a:close/>
                </a:path>
              </a:pathLst>
            </a:custGeom>
            <a:ln w="38100">
              <a:solidFill>
                <a:srgbClr val="FF0000"/>
              </a:solidFill>
            </a:ln>
          </p:spPr>
          <p:txBody>
            <a:bodyPr wrap="square" lIns="0" tIns="0" rIns="0" bIns="0" rtlCol="0"/>
            <a:lstStyle/>
            <a:p>
              <a:endParaRPr sz="1350"/>
            </a:p>
          </p:txBody>
        </p:sp>
        <p:sp>
          <p:nvSpPr>
            <p:cNvPr id="10" name="object 10"/>
            <p:cNvSpPr/>
            <p:nvPr/>
          </p:nvSpPr>
          <p:spPr>
            <a:xfrm>
              <a:off x="1691640" y="1325879"/>
              <a:ext cx="461645" cy="1023619"/>
            </a:xfrm>
            <a:custGeom>
              <a:avLst/>
              <a:gdLst/>
              <a:ahLst/>
              <a:cxnLst/>
              <a:rect l="l" t="t" r="r" b="b"/>
              <a:pathLst>
                <a:path w="461644" h="1023619">
                  <a:moveTo>
                    <a:pt x="0" y="0"/>
                  </a:moveTo>
                  <a:lnTo>
                    <a:pt x="461137" y="1023239"/>
                  </a:lnTo>
                </a:path>
              </a:pathLst>
            </a:custGeom>
            <a:ln w="57150">
              <a:solidFill>
                <a:srgbClr val="FF0000"/>
              </a:solidFill>
            </a:ln>
          </p:spPr>
          <p:txBody>
            <a:bodyPr wrap="square" lIns="0" tIns="0" rIns="0" bIns="0" rtlCol="0"/>
            <a:lstStyle/>
            <a:p>
              <a:endParaRPr sz="1350"/>
            </a:p>
          </p:txBody>
        </p:sp>
        <p:sp>
          <p:nvSpPr>
            <p:cNvPr id="11" name="object 11"/>
            <p:cNvSpPr/>
            <p:nvPr/>
          </p:nvSpPr>
          <p:spPr>
            <a:xfrm>
              <a:off x="6906005" y="1370837"/>
              <a:ext cx="576580" cy="360045"/>
            </a:xfrm>
            <a:custGeom>
              <a:avLst/>
              <a:gdLst/>
              <a:ahLst/>
              <a:cxnLst/>
              <a:rect l="l" t="t" r="r" b="b"/>
              <a:pathLst>
                <a:path w="576579" h="360044">
                  <a:moveTo>
                    <a:pt x="0" y="179832"/>
                  </a:moveTo>
                  <a:lnTo>
                    <a:pt x="22627" y="109835"/>
                  </a:lnTo>
                  <a:lnTo>
                    <a:pt x="49178" y="79288"/>
                  </a:lnTo>
                  <a:lnTo>
                    <a:pt x="84343" y="52673"/>
                  </a:lnTo>
                  <a:lnTo>
                    <a:pt x="126968" y="30713"/>
                  </a:lnTo>
                  <a:lnTo>
                    <a:pt x="175896" y="14132"/>
                  </a:lnTo>
                  <a:lnTo>
                    <a:pt x="229971" y="3653"/>
                  </a:lnTo>
                  <a:lnTo>
                    <a:pt x="288036" y="0"/>
                  </a:lnTo>
                  <a:lnTo>
                    <a:pt x="346100" y="3653"/>
                  </a:lnTo>
                  <a:lnTo>
                    <a:pt x="400175" y="14132"/>
                  </a:lnTo>
                  <a:lnTo>
                    <a:pt x="449103" y="30713"/>
                  </a:lnTo>
                  <a:lnTo>
                    <a:pt x="491728" y="52673"/>
                  </a:lnTo>
                  <a:lnTo>
                    <a:pt x="526893" y="79288"/>
                  </a:lnTo>
                  <a:lnTo>
                    <a:pt x="553444" y="109835"/>
                  </a:lnTo>
                  <a:lnTo>
                    <a:pt x="576072" y="179832"/>
                  </a:lnTo>
                  <a:lnTo>
                    <a:pt x="570222" y="216073"/>
                  </a:lnTo>
                  <a:lnTo>
                    <a:pt x="526893" y="280375"/>
                  </a:lnTo>
                  <a:lnTo>
                    <a:pt x="491728" y="306990"/>
                  </a:lnTo>
                  <a:lnTo>
                    <a:pt x="449103" y="328950"/>
                  </a:lnTo>
                  <a:lnTo>
                    <a:pt x="400175" y="345531"/>
                  </a:lnTo>
                  <a:lnTo>
                    <a:pt x="346100" y="356010"/>
                  </a:lnTo>
                  <a:lnTo>
                    <a:pt x="288036" y="359663"/>
                  </a:lnTo>
                  <a:lnTo>
                    <a:pt x="229971" y="356010"/>
                  </a:lnTo>
                  <a:lnTo>
                    <a:pt x="175896" y="345531"/>
                  </a:lnTo>
                  <a:lnTo>
                    <a:pt x="126968" y="328950"/>
                  </a:lnTo>
                  <a:lnTo>
                    <a:pt x="84343" y="306990"/>
                  </a:lnTo>
                  <a:lnTo>
                    <a:pt x="49178" y="280375"/>
                  </a:lnTo>
                  <a:lnTo>
                    <a:pt x="22627" y="249828"/>
                  </a:lnTo>
                  <a:lnTo>
                    <a:pt x="0" y="179832"/>
                  </a:lnTo>
                  <a:close/>
                </a:path>
              </a:pathLst>
            </a:custGeom>
            <a:ln w="38100">
              <a:solidFill>
                <a:srgbClr val="FF0000"/>
              </a:solidFill>
            </a:ln>
          </p:spPr>
          <p:txBody>
            <a:bodyPr wrap="square" lIns="0" tIns="0" rIns="0" bIns="0" rtlCol="0"/>
            <a:lstStyle/>
            <a:p>
              <a:endParaRPr sz="1350"/>
            </a:p>
          </p:txBody>
        </p:sp>
        <p:sp>
          <p:nvSpPr>
            <p:cNvPr id="12" name="object 12"/>
            <p:cNvSpPr/>
            <p:nvPr/>
          </p:nvSpPr>
          <p:spPr>
            <a:xfrm>
              <a:off x="5753861" y="2838449"/>
              <a:ext cx="1440180" cy="361315"/>
            </a:xfrm>
            <a:custGeom>
              <a:avLst/>
              <a:gdLst/>
              <a:ahLst/>
              <a:cxnLst/>
              <a:rect l="l" t="t" r="r" b="b"/>
              <a:pathLst>
                <a:path w="1440179" h="361314">
                  <a:moveTo>
                    <a:pt x="0" y="361188"/>
                  </a:moveTo>
                  <a:lnTo>
                    <a:pt x="1440180" y="361188"/>
                  </a:lnTo>
                  <a:lnTo>
                    <a:pt x="1440180" y="0"/>
                  </a:lnTo>
                  <a:lnTo>
                    <a:pt x="0" y="0"/>
                  </a:lnTo>
                  <a:lnTo>
                    <a:pt x="0" y="361188"/>
                  </a:lnTo>
                  <a:close/>
                </a:path>
              </a:pathLst>
            </a:custGeom>
            <a:ln w="25400">
              <a:solidFill>
                <a:srgbClr val="FF0000"/>
              </a:solidFill>
            </a:ln>
          </p:spPr>
          <p:txBody>
            <a:bodyPr wrap="square" lIns="0" tIns="0" rIns="0" bIns="0" rtlCol="0"/>
            <a:lstStyle/>
            <a:p>
              <a:endParaRPr sz="1350"/>
            </a:p>
          </p:txBody>
        </p:sp>
      </p:grpSp>
      <p:sp>
        <p:nvSpPr>
          <p:cNvPr id="13" name="object 3">
            <a:extLst>
              <a:ext uri="{FF2B5EF4-FFF2-40B4-BE49-F238E27FC236}">
                <a16:creationId xmlns:a16="http://schemas.microsoft.com/office/drawing/2014/main" id="{EB5256E8-C674-88F3-F794-115900CAC187}"/>
              </a:ext>
            </a:extLst>
          </p:cNvPr>
          <p:cNvSpPr txBox="1"/>
          <p:nvPr/>
        </p:nvSpPr>
        <p:spPr>
          <a:xfrm>
            <a:off x="402437" y="3575684"/>
            <a:ext cx="11365493" cy="757555"/>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panose="05000000000000000000" pitchFamily="2" charset="2"/>
              <a:buChar char="v"/>
              <a:tabLst>
                <a:tab pos="4243070" algn="l"/>
              </a:tabLst>
            </a:pPr>
            <a:r>
              <a:rPr sz="2400" b="1" dirty="0">
                <a:solidFill>
                  <a:srgbClr val="000000"/>
                </a:solidFill>
                <a:latin typeface="Times New Roman" panose="02020603050405020304" pitchFamily="18" charset="0"/>
                <a:cs typeface="Times New Roman" panose="02020603050405020304" pitchFamily="18" charset="0"/>
              </a:rPr>
              <a:t>Les enzymes protéolytiques: </a:t>
            </a:r>
            <a:r>
              <a:rPr sz="2400" dirty="0">
                <a:latin typeface="Times New Roman"/>
                <a:cs typeface="Times New Roman"/>
              </a:rPr>
              <a:t>hydrolysent</a:t>
            </a:r>
            <a:r>
              <a:rPr sz="2400" spc="-15" dirty="0">
                <a:latin typeface="Times New Roman"/>
                <a:cs typeface="Times New Roman"/>
              </a:rPr>
              <a:t> </a:t>
            </a:r>
            <a:r>
              <a:rPr sz="2400" dirty="0">
                <a:latin typeface="Times New Roman"/>
                <a:cs typeface="Times New Roman"/>
              </a:rPr>
              <a:t>les</a:t>
            </a:r>
            <a:r>
              <a:rPr sz="2400" spc="-5" dirty="0">
                <a:latin typeface="Times New Roman"/>
                <a:cs typeface="Times New Roman"/>
              </a:rPr>
              <a:t> </a:t>
            </a:r>
            <a:r>
              <a:rPr sz="2400" dirty="0">
                <a:latin typeface="Times New Roman"/>
                <a:cs typeface="Times New Roman"/>
              </a:rPr>
              <a:t>liaisons</a:t>
            </a:r>
            <a:r>
              <a:rPr sz="2400" spc="-35" dirty="0">
                <a:latin typeface="Times New Roman"/>
                <a:cs typeface="Times New Roman"/>
              </a:rPr>
              <a:t> </a:t>
            </a:r>
            <a:r>
              <a:rPr sz="2400" dirty="0" err="1">
                <a:latin typeface="Times New Roman"/>
                <a:cs typeface="Times New Roman"/>
              </a:rPr>
              <a:t>peptidiques</a:t>
            </a:r>
            <a:endParaRPr lang="fr-FR" sz="2400" dirty="0">
              <a:latin typeface="Times New Roman"/>
              <a:cs typeface="Times New Roman"/>
            </a:endParaRPr>
          </a:p>
          <a:p>
            <a:pPr marL="12700" marR="5080">
              <a:lnSpc>
                <a:spcPct val="100000"/>
              </a:lnSpc>
              <a:spcBef>
                <a:spcPts val="100"/>
              </a:spcBef>
              <a:tabLst>
                <a:tab pos="4243070" algn="l"/>
              </a:tabLst>
            </a:pPr>
            <a:r>
              <a:rPr sz="2400" dirty="0">
                <a:latin typeface="Times New Roman"/>
                <a:cs typeface="Times New Roman"/>
              </a:rPr>
              <a:t> </a:t>
            </a:r>
            <a:r>
              <a:rPr sz="2400" spc="-585" dirty="0">
                <a:latin typeface="Times New Roman"/>
                <a:cs typeface="Times New Roman"/>
              </a:rPr>
              <a:t> </a:t>
            </a:r>
            <a:endParaRPr sz="2400" dirty="0">
              <a:latin typeface="Times New Roman"/>
              <a:cs typeface="Times New Roman"/>
            </a:endParaRPr>
          </a:p>
        </p:txBody>
      </p:sp>
      <p:sp>
        <p:nvSpPr>
          <p:cNvPr id="14" name="object 3">
            <a:extLst>
              <a:ext uri="{FF2B5EF4-FFF2-40B4-BE49-F238E27FC236}">
                <a16:creationId xmlns:a16="http://schemas.microsoft.com/office/drawing/2014/main" id="{18C74DE7-F475-10EB-BB05-FAFBC31A1E79}"/>
              </a:ext>
            </a:extLst>
          </p:cNvPr>
          <p:cNvSpPr txBox="1"/>
          <p:nvPr/>
        </p:nvSpPr>
        <p:spPr>
          <a:xfrm>
            <a:off x="826507" y="5062751"/>
            <a:ext cx="11365493" cy="382156"/>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panose="05000000000000000000" pitchFamily="2" charset="2"/>
              <a:buChar char="v"/>
              <a:tabLst>
                <a:tab pos="4243070" algn="l"/>
              </a:tabLst>
            </a:pPr>
            <a:r>
              <a:rPr sz="2400" spc="-5" dirty="0">
                <a:latin typeface="Times New Roman"/>
                <a:cs typeface="Times New Roman"/>
              </a:rPr>
              <a:t>R-</a:t>
            </a:r>
            <a:r>
              <a:rPr sz="2400" b="1" spc="-5" dirty="0">
                <a:latin typeface="Times New Roman"/>
                <a:cs typeface="Times New Roman"/>
              </a:rPr>
              <a:t>CO-NH</a:t>
            </a:r>
            <a:r>
              <a:rPr sz="2400" spc="-5" dirty="0">
                <a:latin typeface="Times New Roman"/>
                <a:cs typeface="Times New Roman"/>
              </a:rPr>
              <a:t>-R’</a:t>
            </a:r>
            <a:r>
              <a:rPr sz="2400" spc="-175" dirty="0">
                <a:latin typeface="Times New Roman"/>
                <a:cs typeface="Times New Roman"/>
              </a:rPr>
              <a:t> </a:t>
            </a:r>
            <a:r>
              <a:rPr sz="2400" dirty="0">
                <a:latin typeface="Times New Roman"/>
                <a:cs typeface="Times New Roman"/>
              </a:rPr>
              <a:t>+</a:t>
            </a:r>
            <a:r>
              <a:rPr sz="2400" spc="10" dirty="0">
                <a:latin typeface="Times New Roman"/>
                <a:cs typeface="Times New Roman"/>
              </a:rPr>
              <a:t> </a:t>
            </a:r>
            <a:r>
              <a:rPr sz="2400" spc="-5" dirty="0">
                <a:latin typeface="Times New Roman"/>
                <a:cs typeface="Times New Roman"/>
              </a:rPr>
              <a:t>H2O	</a:t>
            </a:r>
            <a:r>
              <a:rPr sz="2400" spc="-15" dirty="0">
                <a:latin typeface="Times New Roman"/>
                <a:cs typeface="Times New Roman"/>
              </a:rPr>
              <a:t>RCO</a:t>
            </a:r>
            <a:r>
              <a:rPr sz="2400" b="1" spc="-15" dirty="0">
                <a:latin typeface="Times New Roman"/>
                <a:cs typeface="Times New Roman"/>
              </a:rPr>
              <a:t>OH</a:t>
            </a:r>
            <a:r>
              <a:rPr sz="2400" b="1"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NH</a:t>
            </a:r>
            <a:r>
              <a:rPr sz="2400" b="1" spc="-10" dirty="0">
                <a:latin typeface="Times New Roman"/>
                <a:cs typeface="Times New Roman"/>
              </a:rPr>
              <a:t>2</a:t>
            </a:r>
            <a:r>
              <a:rPr sz="2400" spc="-10" dirty="0">
                <a:latin typeface="Times New Roman"/>
                <a:cs typeface="Times New Roman"/>
              </a:rPr>
              <a:t>-R’</a:t>
            </a:r>
            <a:endParaRPr sz="24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a:extLst>
              <a:ext uri="{FF2B5EF4-FFF2-40B4-BE49-F238E27FC236}">
                <a16:creationId xmlns:a16="http://schemas.microsoft.com/office/drawing/2014/main" id="{6F0DA452-862F-71B8-15DF-995746C20499}"/>
              </a:ext>
            </a:extLst>
          </p:cNvPr>
          <p:cNvSpPr>
            <a:spLocks noChangeArrowheads="1"/>
          </p:cNvSpPr>
          <p:nvPr/>
        </p:nvSpPr>
        <p:spPr bwMode="auto">
          <a:xfrm>
            <a:off x="461964" y="1637651"/>
            <a:ext cx="333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dirty="0">
                <a:solidFill>
                  <a:srgbClr val="C00000"/>
                </a:solidFill>
              </a:rPr>
              <a:t>1/ Les enzymes protéiques</a:t>
            </a:r>
          </a:p>
        </p:txBody>
      </p:sp>
      <p:sp>
        <p:nvSpPr>
          <p:cNvPr id="18437" name="Text Box 8">
            <a:extLst>
              <a:ext uri="{FF2B5EF4-FFF2-40B4-BE49-F238E27FC236}">
                <a16:creationId xmlns:a16="http://schemas.microsoft.com/office/drawing/2014/main" id="{B7FF4757-0FDE-A6FC-E03C-AFDFD6E4068B}"/>
              </a:ext>
            </a:extLst>
          </p:cNvPr>
          <p:cNvSpPr txBox="1">
            <a:spLocks noChangeArrowheads="1"/>
          </p:cNvSpPr>
          <p:nvPr/>
        </p:nvSpPr>
        <p:spPr bwMode="auto">
          <a:xfrm>
            <a:off x="8141621" y="1783100"/>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dirty="0">
                <a:solidFill>
                  <a:srgbClr val="C00000"/>
                </a:solidFill>
              </a:rPr>
              <a:t>2 / Les ribozymes (ARN)</a:t>
            </a:r>
          </a:p>
        </p:txBody>
      </p:sp>
      <p:sp>
        <p:nvSpPr>
          <p:cNvPr id="18438" name="Rectangle 10">
            <a:extLst>
              <a:ext uri="{FF2B5EF4-FFF2-40B4-BE49-F238E27FC236}">
                <a16:creationId xmlns:a16="http://schemas.microsoft.com/office/drawing/2014/main" id="{850A60EE-0247-3CA5-20BE-92859861A938}"/>
              </a:ext>
            </a:extLst>
          </p:cNvPr>
          <p:cNvSpPr>
            <a:spLocks noChangeArrowheads="1"/>
          </p:cNvSpPr>
          <p:nvPr/>
        </p:nvSpPr>
        <p:spPr bwMode="auto">
          <a:xfrm>
            <a:off x="7338346" y="5657802"/>
            <a:ext cx="3147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Exemple :</a:t>
            </a:r>
          </a:p>
          <a:p>
            <a:pPr eaLnBrk="1" hangingPunct="1"/>
            <a:r>
              <a:rPr lang="fr-FR" altLang="fr-FR" dirty="0"/>
              <a:t>RNA </a:t>
            </a:r>
            <a:r>
              <a:rPr lang="fr-FR" altLang="fr-FR" dirty="0" err="1"/>
              <a:t>hammerhead</a:t>
            </a:r>
            <a:r>
              <a:rPr lang="fr-FR" altLang="fr-FR" dirty="0"/>
              <a:t> ribozyme.</a:t>
            </a:r>
          </a:p>
        </p:txBody>
      </p:sp>
      <p:sp>
        <p:nvSpPr>
          <p:cNvPr id="18439" name="Rectangle 11">
            <a:extLst>
              <a:ext uri="{FF2B5EF4-FFF2-40B4-BE49-F238E27FC236}">
                <a16:creationId xmlns:a16="http://schemas.microsoft.com/office/drawing/2014/main" id="{FF2E0CE2-F4E4-941B-79B4-7BF56B2D0DEE}"/>
              </a:ext>
            </a:extLst>
          </p:cNvPr>
          <p:cNvSpPr>
            <a:spLocks noChangeArrowheads="1"/>
          </p:cNvSpPr>
          <p:nvPr/>
        </p:nvSpPr>
        <p:spPr bwMode="auto">
          <a:xfrm>
            <a:off x="4711702" y="1031370"/>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Il existe deux types :</a:t>
            </a:r>
          </a:p>
        </p:txBody>
      </p:sp>
      <p:pic>
        <p:nvPicPr>
          <p:cNvPr id="18440" name="Picture 12" descr="trypsin">
            <a:extLst>
              <a:ext uri="{FF2B5EF4-FFF2-40B4-BE49-F238E27FC236}">
                <a16:creationId xmlns:a16="http://schemas.microsoft.com/office/drawing/2014/main" id="{52A02F17-8503-12EF-9689-11A3E468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24" t="13763" r="25764" b="8450"/>
          <a:stretch>
            <a:fillRect/>
          </a:stretch>
        </p:blipFill>
        <p:spPr bwMode="auto">
          <a:xfrm>
            <a:off x="587378" y="2434431"/>
            <a:ext cx="4124324" cy="294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3">
            <a:extLst>
              <a:ext uri="{FF2B5EF4-FFF2-40B4-BE49-F238E27FC236}">
                <a16:creationId xmlns:a16="http://schemas.microsoft.com/office/drawing/2014/main" id="{4D70605F-6E5E-4500-4AEB-346650E732EA}"/>
              </a:ext>
            </a:extLst>
          </p:cNvPr>
          <p:cNvSpPr txBox="1">
            <a:spLocks noChangeArrowheads="1"/>
          </p:cNvSpPr>
          <p:nvPr/>
        </p:nvSpPr>
        <p:spPr bwMode="auto">
          <a:xfrm>
            <a:off x="587378" y="5489193"/>
            <a:ext cx="370363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t>Exemple :</a:t>
            </a:r>
          </a:p>
          <a:p>
            <a:pPr eaLnBrk="1" hangingPunct="1">
              <a:spcBef>
                <a:spcPct val="50000"/>
              </a:spcBef>
            </a:pPr>
            <a:r>
              <a:rPr lang="fr-FR" b="0" i="0" dirty="0">
                <a:solidFill>
                  <a:srgbClr val="040C28"/>
                </a:solidFill>
                <a:effectLst/>
                <a:latin typeface="Arial" panose="020B0604020202020204" pitchFamily="34" charset="0"/>
              </a:rPr>
              <a:t>L – aspartate – aminotransférase</a:t>
            </a:r>
            <a:endParaRPr lang="fr-FR" altLang="fr-FR" dirty="0"/>
          </a:p>
        </p:txBody>
      </p:sp>
      <p:sp>
        <p:nvSpPr>
          <p:cNvPr id="3" name="ZoneTexte 2">
            <a:extLst>
              <a:ext uri="{FF2B5EF4-FFF2-40B4-BE49-F238E27FC236}">
                <a16:creationId xmlns:a16="http://schemas.microsoft.com/office/drawing/2014/main" id="{4CF3C873-1BDE-35F7-FEEA-60CEDCA93BC4}"/>
              </a:ext>
            </a:extLst>
          </p:cNvPr>
          <p:cNvSpPr txBox="1"/>
          <p:nvPr/>
        </p:nvSpPr>
        <p:spPr>
          <a:xfrm>
            <a:off x="3024188" y="499777"/>
            <a:ext cx="755491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Biocatalyseurs </a:t>
            </a:r>
            <a:r>
              <a:rPr lang="fr-FR" sz="3200" kern="0" dirty="0">
                <a:solidFill>
                  <a:srgbClr val="C00000"/>
                </a:solidFill>
                <a:latin typeface="Times New Roman" panose="02020603050405020304" pitchFamily="18" charset="0"/>
                <a:cs typeface="Arial" panose="020B0604020202020204" pitchFamily="34" charset="0"/>
              </a:rPr>
              <a:t>ou</a:t>
            </a:r>
            <a:r>
              <a:rPr lang="fr-FR" sz="3200" b="1" kern="0" dirty="0">
                <a:solidFill>
                  <a:srgbClr val="C00000"/>
                </a:solidFill>
                <a:latin typeface="Times New Roman" panose="02020603050405020304" pitchFamily="18" charset="0"/>
                <a:cs typeface="Arial" panose="020B0604020202020204" pitchFamily="34" charset="0"/>
              </a:rPr>
              <a:t> catalyseurs biologiques</a:t>
            </a:r>
            <a:endParaRPr lang="fr-FR" sz="3200" dirty="0">
              <a:solidFill>
                <a:srgbClr val="C00000"/>
              </a:solidFill>
            </a:endParaRPr>
          </a:p>
        </p:txBody>
      </p:sp>
      <p:pic>
        <p:nvPicPr>
          <p:cNvPr id="1026" name="Picture 2" descr="‪Ribozymes‬‏">
            <a:extLst>
              <a:ext uri="{FF2B5EF4-FFF2-40B4-BE49-F238E27FC236}">
                <a16:creationId xmlns:a16="http://schemas.microsoft.com/office/drawing/2014/main" id="{FD20B1C0-2BC9-FC62-280B-360963E12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2247900"/>
            <a:ext cx="5353714" cy="32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1250" y="4903775"/>
            <a:ext cx="133350" cy="148117"/>
          </a:xfrm>
          <a:prstGeom prst="rect">
            <a:avLst/>
          </a:prstGeom>
        </p:spPr>
        <p:txBody>
          <a:bodyPr vert="horz" wrap="square" lIns="0" tIns="9525" rIns="0" bIns="0" rtlCol="0">
            <a:spAutoFit/>
          </a:bodyPr>
          <a:lstStyle/>
          <a:p>
            <a:pPr marL="9525">
              <a:spcBef>
                <a:spcPts val="75"/>
              </a:spcBef>
            </a:pPr>
            <a:r>
              <a:rPr sz="900" dirty="0">
                <a:solidFill>
                  <a:srgbClr val="FFFFFF"/>
                </a:solidFill>
                <a:latin typeface="Times New Roman"/>
                <a:cs typeface="Times New Roman"/>
              </a:rPr>
              <a:t>30</a:t>
            </a:r>
            <a:endParaRPr sz="900">
              <a:latin typeface="Times New Roman"/>
              <a:cs typeface="Times New Roman"/>
            </a:endParaRPr>
          </a:p>
        </p:txBody>
      </p:sp>
      <p:pic>
        <p:nvPicPr>
          <p:cNvPr id="3" name="object 3"/>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2455" y="61312"/>
            <a:ext cx="3118154" cy="501580"/>
          </a:xfrm>
          <a:prstGeom prst="rect">
            <a:avLst/>
          </a:prstGeom>
        </p:spPr>
        <p:txBody>
          <a:bodyPr vert="horz" wrap="square" lIns="0" tIns="9049" rIns="0" bIns="0" rtlCol="0" anchor="ctr">
            <a:spAutoFit/>
          </a:bodyPr>
          <a:lstStyle/>
          <a:p>
            <a:pPr marL="9525">
              <a:lnSpc>
                <a:spcPct val="100000"/>
              </a:lnSpc>
              <a:spcBef>
                <a:spcPts val="71"/>
              </a:spcBef>
            </a:pPr>
            <a:r>
              <a:rPr sz="3200" b="1" spc="-4" dirty="0">
                <a:solidFill>
                  <a:srgbClr val="FF0066"/>
                </a:solidFill>
              </a:rPr>
              <a:t>4. Les lyases</a:t>
            </a:r>
          </a:p>
        </p:txBody>
      </p:sp>
      <p:grpSp>
        <p:nvGrpSpPr>
          <p:cNvPr id="3" name="object 3"/>
          <p:cNvGrpSpPr/>
          <p:nvPr/>
        </p:nvGrpSpPr>
        <p:grpSpPr>
          <a:xfrm>
            <a:off x="5240758" y="2060288"/>
            <a:ext cx="1120285" cy="245590"/>
            <a:chOff x="3552697" y="2336545"/>
            <a:chExt cx="1818005" cy="208279"/>
          </a:xfrm>
        </p:grpSpPr>
        <p:sp>
          <p:nvSpPr>
            <p:cNvPr id="4" name="object 4"/>
            <p:cNvSpPr/>
            <p:nvPr/>
          </p:nvSpPr>
          <p:spPr>
            <a:xfrm>
              <a:off x="3565397" y="2349245"/>
              <a:ext cx="1792605" cy="182880"/>
            </a:xfrm>
            <a:custGeom>
              <a:avLst/>
              <a:gdLst/>
              <a:ahLst/>
              <a:cxnLst/>
              <a:rect l="l" t="t" r="r" b="b"/>
              <a:pathLst>
                <a:path w="1792604" h="182880">
                  <a:moveTo>
                    <a:pt x="1700784" y="0"/>
                  </a:moveTo>
                  <a:lnTo>
                    <a:pt x="1700784" y="45719"/>
                  </a:lnTo>
                  <a:lnTo>
                    <a:pt x="91439" y="45719"/>
                  </a:lnTo>
                  <a:lnTo>
                    <a:pt x="91439" y="0"/>
                  </a:lnTo>
                  <a:lnTo>
                    <a:pt x="0" y="91439"/>
                  </a:lnTo>
                  <a:lnTo>
                    <a:pt x="91439" y="182879"/>
                  </a:lnTo>
                  <a:lnTo>
                    <a:pt x="91439" y="137159"/>
                  </a:lnTo>
                  <a:lnTo>
                    <a:pt x="1700784" y="137159"/>
                  </a:lnTo>
                  <a:lnTo>
                    <a:pt x="1700784" y="182879"/>
                  </a:lnTo>
                  <a:lnTo>
                    <a:pt x="1792224" y="91439"/>
                  </a:lnTo>
                  <a:lnTo>
                    <a:pt x="1700784" y="0"/>
                  </a:lnTo>
                  <a:close/>
                </a:path>
              </a:pathLst>
            </a:custGeom>
            <a:solidFill>
              <a:srgbClr val="CCB400"/>
            </a:solidFill>
          </p:spPr>
          <p:txBody>
            <a:bodyPr wrap="square" lIns="0" tIns="0" rIns="0" bIns="0" rtlCol="0"/>
            <a:lstStyle/>
            <a:p>
              <a:endParaRPr sz="1350"/>
            </a:p>
          </p:txBody>
        </p:sp>
        <p:sp>
          <p:nvSpPr>
            <p:cNvPr id="5" name="object 5"/>
            <p:cNvSpPr/>
            <p:nvPr/>
          </p:nvSpPr>
          <p:spPr>
            <a:xfrm>
              <a:off x="3565397" y="2349245"/>
              <a:ext cx="1792605" cy="182880"/>
            </a:xfrm>
            <a:custGeom>
              <a:avLst/>
              <a:gdLst/>
              <a:ahLst/>
              <a:cxnLst/>
              <a:rect l="l" t="t" r="r" b="b"/>
              <a:pathLst>
                <a:path w="1792604" h="182880">
                  <a:moveTo>
                    <a:pt x="0" y="91439"/>
                  </a:moveTo>
                  <a:lnTo>
                    <a:pt x="91439" y="0"/>
                  </a:lnTo>
                  <a:lnTo>
                    <a:pt x="91439" y="45719"/>
                  </a:lnTo>
                  <a:lnTo>
                    <a:pt x="1700784" y="45719"/>
                  </a:lnTo>
                  <a:lnTo>
                    <a:pt x="1700784" y="0"/>
                  </a:lnTo>
                  <a:lnTo>
                    <a:pt x="1792224" y="91439"/>
                  </a:lnTo>
                  <a:lnTo>
                    <a:pt x="1700784" y="182879"/>
                  </a:lnTo>
                  <a:lnTo>
                    <a:pt x="1700784" y="137159"/>
                  </a:lnTo>
                  <a:lnTo>
                    <a:pt x="91439" y="137159"/>
                  </a:lnTo>
                  <a:lnTo>
                    <a:pt x="91439" y="182879"/>
                  </a:lnTo>
                  <a:lnTo>
                    <a:pt x="0" y="91439"/>
                  </a:lnTo>
                  <a:close/>
                </a:path>
              </a:pathLst>
            </a:custGeom>
            <a:ln w="25400">
              <a:solidFill>
                <a:srgbClr val="FF0000"/>
              </a:solidFill>
            </a:ln>
          </p:spPr>
          <p:txBody>
            <a:bodyPr wrap="square" lIns="0" tIns="0" rIns="0" bIns="0" rtlCol="0"/>
            <a:lstStyle/>
            <a:p>
              <a:endParaRPr sz="1350"/>
            </a:p>
          </p:txBody>
        </p:sp>
      </p:grpSp>
      <p:sp>
        <p:nvSpPr>
          <p:cNvPr id="6" name="object 6"/>
          <p:cNvSpPr txBox="1"/>
          <p:nvPr/>
        </p:nvSpPr>
        <p:spPr>
          <a:xfrm>
            <a:off x="296538" y="800219"/>
            <a:ext cx="11064346" cy="2824491"/>
          </a:xfrm>
          <a:prstGeom prst="rect">
            <a:avLst/>
          </a:prstGeom>
        </p:spPr>
        <p:txBody>
          <a:bodyPr vert="horz" wrap="square" lIns="0" tIns="9525" rIns="0" bIns="0" rtlCol="0">
            <a:spAutoFit/>
          </a:bodyPr>
          <a:lstStyle/>
          <a:p>
            <a:pPr marL="9525" marR="3810" indent="57150" algn="just">
              <a:spcBef>
                <a:spcPts val="75"/>
              </a:spcBef>
            </a:pPr>
            <a:r>
              <a:rPr sz="2400" dirty="0">
                <a:solidFill>
                  <a:srgbClr val="000000"/>
                </a:solidFill>
                <a:latin typeface="Times New Roman" panose="02020603050405020304" pitchFamily="18" charset="0"/>
                <a:cs typeface="Times New Roman" panose="02020603050405020304" pitchFamily="18" charset="0"/>
              </a:rPr>
              <a:t>Ce sont des enzymes qui détachent certains groupements par </a:t>
            </a:r>
            <a:r>
              <a:rPr sz="2400" dirty="0" err="1">
                <a:solidFill>
                  <a:srgbClr val="000000"/>
                </a:solidFill>
                <a:latin typeface="Times New Roman" panose="02020603050405020304" pitchFamily="18" charset="0"/>
                <a:cs typeface="Times New Roman" panose="02020603050405020304" pitchFamily="18" charset="0"/>
              </a:rPr>
              <a:t>d’autres</a:t>
            </a:r>
            <a:r>
              <a:rP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mécanismes</a:t>
            </a:r>
            <a:r>
              <a:rPr sz="2400" dirty="0">
                <a:solidFill>
                  <a:srgbClr val="000000"/>
                </a:solidFill>
                <a:latin typeface="Times New Roman" panose="02020603050405020304" pitchFamily="18" charset="0"/>
                <a:cs typeface="Times New Roman" panose="02020603050405020304" pitchFamily="18" charset="0"/>
              </a:rPr>
              <a:t> que l’hydrolyse ou forment de </a:t>
            </a:r>
            <a:r>
              <a:rPr sz="2400" dirty="0" err="1">
                <a:solidFill>
                  <a:srgbClr val="000000"/>
                </a:solidFill>
                <a:latin typeface="Times New Roman" panose="02020603050405020304" pitchFamily="18" charset="0"/>
                <a:cs typeface="Times New Roman" panose="02020603050405020304" pitchFamily="18" charset="0"/>
              </a:rPr>
              <a:t>nouvelles</a:t>
            </a:r>
            <a:r>
              <a:rPr sz="2400" dirty="0">
                <a:solidFill>
                  <a:srgbClr val="000000"/>
                </a:solidFill>
                <a:latin typeface="Times New Roman" panose="02020603050405020304" pitchFamily="18" charset="0"/>
                <a:cs typeface="Times New Roman" panose="02020603050405020304" pitchFamily="18" charset="0"/>
              </a:rPr>
              <a:t> liaisons</a:t>
            </a:r>
            <a:r>
              <a:rPr lang="fr-FR" sz="2400" dirty="0">
                <a:solidFill>
                  <a:srgbClr val="000000"/>
                </a:solidFill>
                <a:latin typeface="Times New Roman" panose="02020603050405020304" pitchFamily="18" charset="0"/>
                <a:cs typeface="Times New Roman" panose="02020603050405020304" pitchFamily="18" charset="0"/>
              </a:rPr>
              <a:t>, exemple </a:t>
            </a:r>
            <a:r>
              <a:rPr sz="2400" dirty="0">
                <a:solidFill>
                  <a:srgbClr val="000000"/>
                </a:solidFill>
                <a:latin typeface="Times New Roman" panose="02020603050405020304" pitchFamily="18" charset="0"/>
                <a:cs typeface="Times New Roman" panose="02020603050405020304" pitchFamily="18" charset="0"/>
              </a:rPr>
              <a:t>: les décarboxylases</a:t>
            </a:r>
          </a:p>
          <a:p>
            <a:pPr>
              <a:spcBef>
                <a:spcPts val="19"/>
              </a:spcBef>
            </a:pPr>
            <a:endParaRPr sz="2400" dirty="0">
              <a:solidFill>
                <a:srgbClr val="000000"/>
              </a:solidFill>
              <a:latin typeface="Times New Roman" panose="02020603050405020304" pitchFamily="18" charset="0"/>
              <a:cs typeface="Times New Roman" panose="02020603050405020304" pitchFamily="18" charset="0"/>
            </a:endParaRPr>
          </a:p>
          <a:p>
            <a:pPr marL="8096" algn="ctr">
              <a:tabLst>
                <a:tab pos="3065145" algn="l"/>
              </a:tabLst>
            </a:pPr>
            <a:r>
              <a:rPr sz="2400" dirty="0">
                <a:solidFill>
                  <a:srgbClr val="000000"/>
                </a:solidFill>
                <a:latin typeface="Times New Roman" panose="02020603050405020304" pitchFamily="18" charset="0"/>
                <a:cs typeface="Times New Roman" panose="02020603050405020304" pitchFamily="18" charset="0"/>
              </a:rPr>
              <a:t>A-R + Coenz	A + Coenz-R</a:t>
            </a:r>
          </a:p>
          <a:p>
            <a:pPr marL="107156" algn="just">
              <a:spcBef>
                <a:spcPts val="1744"/>
              </a:spcBef>
            </a:pPr>
            <a:r>
              <a:rPr b="1" dirty="0">
                <a:latin typeface="Times New Roman"/>
                <a:cs typeface="Times New Roman"/>
              </a:rPr>
              <a:t>Les</a:t>
            </a:r>
            <a:r>
              <a:rPr b="1" spc="-15" dirty="0">
                <a:latin typeface="Times New Roman"/>
                <a:cs typeface="Times New Roman"/>
              </a:rPr>
              <a:t> </a:t>
            </a:r>
            <a:r>
              <a:rPr b="1" dirty="0">
                <a:latin typeface="Times New Roman"/>
                <a:cs typeface="Times New Roman"/>
              </a:rPr>
              <a:t>décarboxylases</a:t>
            </a:r>
            <a:r>
              <a:rPr b="1" spc="-19" dirty="0">
                <a:latin typeface="Times New Roman"/>
                <a:cs typeface="Times New Roman"/>
              </a:rPr>
              <a:t> </a:t>
            </a:r>
            <a:r>
              <a:rPr b="1" spc="-4" dirty="0">
                <a:latin typeface="Times New Roman"/>
                <a:cs typeface="Times New Roman"/>
              </a:rPr>
              <a:t>d’acide</a:t>
            </a:r>
            <a:r>
              <a:rPr b="1" spc="-30" dirty="0">
                <a:latin typeface="Times New Roman"/>
                <a:cs typeface="Times New Roman"/>
              </a:rPr>
              <a:t> </a:t>
            </a:r>
            <a:r>
              <a:rPr b="1" dirty="0">
                <a:latin typeface="Times New Roman"/>
                <a:cs typeface="Times New Roman"/>
              </a:rPr>
              <a:t>cétonique:</a:t>
            </a:r>
            <a:endParaRPr dirty="0">
              <a:latin typeface="Times New Roman"/>
              <a:cs typeface="Times New Roman"/>
            </a:endParaRPr>
          </a:p>
          <a:p>
            <a:pPr marL="107156" algn="just">
              <a:spcBef>
                <a:spcPts val="4"/>
              </a:spcBef>
              <a:tabLst>
                <a:tab pos="3580448" algn="l"/>
              </a:tabLst>
            </a:pPr>
            <a:r>
              <a:rPr b="1" spc="-4" dirty="0">
                <a:latin typeface="Times New Roman"/>
                <a:cs typeface="Times New Roman"/>
              </a:rPr>
              <a:t>R-CO-COOH	R-CHO</a:t>
            </a:r>
            <a:r>
              <a:rPr b="1" spc="-23" dirty="0">
                <a:latin typeface="Times New Roman"/>
                <a:cs typeface="Times New Roman"/>
              </a:rPr>
              <a:t> </a:t>
            </a:r>
            <a:r>
              <a:rPr b="1" dirty="0">
                <a:latin typeface="Times New Roman"/>
                <a:cs typeface="Times New Roman"/>
              </a:rPr>
              <a:t>+</a:t>
            </a:r>
            <a:r>
              <a:rPr b="1" spc="-19" dirty="0">
                <a:latin typeface="Times New Roman"/>
                <a:cs typeface="Times New Roman"/>
              </a:rPr>
              <a:t> </a:t>
            </a:r>
            <a:r>
              <a:rPr b="1" spc="-4" dirty="0">
                <a:latin typeface="Times New Roman"/>
                <a:cs typeface="Times New Roman"/>
              </a:rPr>
              <a:t>CO</a:t>
            </a:r>
            <a:r>
              <a:rPr sz="1500" b="1" spc="-4" dirty="0">
                <a:latin typeface="Times New Roman"/>
                <a:cs typeface="Times New Roman"/>
              </a:rPr>
              <a:t>2</a:t>
            </a:r>
            <a:endParaRPr sz="1500" dirty="0">
              <a:latin typeface="Times New Roman"/>
              <a:cs typeface="Times New Roman"/>
            </a:endParaRPr>
          </a:p>
          <a:p>
            <a:pPr>
              <a:lnSpc>
                <a:spcPct val="100000"/>
              </a:lnSpc>
            </a:pPr>
            <a:endParaRPr sz="1875" dirty="0">
              <a:latin typeface="Times New Roman"/>
              <a:cs typeface="Times New Roman"/>
            </a:endParaRPr>
          </a:p>
          <a:p>
            <a:pPr marL="107156" algn="just">
              <a:spcBef>
                <a:spcPts val="4"/>
              </a:spcBef>
            </a:pPr>
            <a:r>
              <a:rPr b="1" dirty="0">
                <a:latin typeface="Times New Roman"/>
                <a:cs typeface="Times New Roman"/>
              </a:rPr>
              <a:t>Les</a:t>
            </a:r>
            <a:r>
              <a:rPr b="1" spc="-11" dirty="0">
                <a:latin typeface="Times New Roman"/>
                <a:cs typeface="Times New Roman"/>
              </a:rPr>
              <a:t> </a:t>
            </a:r>
            <a:r>
              <a:rPr b="1" spc="-4" dirty="0">
                <a:latin typeface="Times New Roman"/>
                <a:cs typeface="Times New Roman"/>
              </a:rPr>
              <a:t>décarboxylases</a:t>
            </a:r>
            <a:r>
              <a:rPr b="1" spc="-15" dirty="0">
                <a:latin typeface="Times New Roman"/>
                <a:cs typeface="Times New Roman"/>
              </a:rPr>
              <a:t> </a:t>
            </a:r>
            <a:r>
              <a:rPr b="1" spc="-4" dirty="0">
                <a:latin typeface="Times New Roman"/>
                <a:cs typeface="Times New Roman"/>
              </a:rPr>
              <a:t>d’acide</a:t>
            </a:r>
            <a:r>
              <a:rPr b="1" spc="-30" dirty="0">
                <a:latin typeface="Times New Roman"/>
                <a:cs typeface="Times New Roman"/>
              </a:rPr>
              <a:t> </a:t>
            </a:r>
            <a:r>
              <a:rPr b="1" dirty="0">
                <a:latin typeface="Times New Roman"/>
                <a:cs typeface="Times New Roman"/>
              </a:rPr>
              <a:t>aminé</a:t>
            </a:r>
            <a:r>
              <a:rPr b="1" spc="-19" dirty="0">
                <a:latin typeface="Times New Roman"/>
                <a:cs typeface="Times New Roman"/>
              </a:rPr>
              <a:t> </a:t>
            </a:r>
            <a:r>
              <a:rPr b="1" dirty="0">
                <a:latin typeface="Times New Roman"/>
                <a:cs typeface="Times New Roman"/>
              </a:rPr>
              <a:t>:</a:t>
            </a:r>
            <a:endParaRPr dirty="0">
              <a:latin typeface="Times New Roman"/>
              <a:cs typeface="Times New Roman"/>
            </a:endParaRPr>
          </a:p>
        </p:txBody>
      </p:sp>
      <p:pic>
        <p:nvPicPr>
          <p:cNvPr id="7" name="object 7"/>
          <p:cNvPicPr/>
          <p:nvPr/>
        </p:nvPicPr>
        <p:blipFill>
          <a:blip r:embed="rId2" cstate="print"/>
          <a:stretch>
            <a:fillRect/>
          </a:stretch>
        </p:blipFill>
        <p:spPr>
          <a:xfrm>
            <a:off x="2783112" y="3862037"/>
            <a:ext cx="6425946" cy="1242441"/>
          </a:xfrm>
          <a:prstGeom prst="rect">
            <a:avLst/>
          </a:prstGeom>
        </p:spPr>
      </p:pic>
      <p:grpSp>
        <p:nvGrpSpPr>
          <p:cNvPr id="8" name="object 8"/>
          <p:cNvGrpSpPr/>
          <p:nvPr/>
        </p:nvGrpSpPr>
        <p:grpSpPr>
          <a:xfrm>
            <a:off x="1855615" y="2841345"/>
            <a:ext cx="1854994" cy="126683"/>
            <a:chOff x="2255773" y="3417061"/>
            <a:chExt cx="2473325" cy="168910"/>
          </a:xfrm>
        </p:grpSpPr>
        <p:sp>
          <p:nvSpPr>
            <p:cNvPr id="9" name="object 9"/>
            <p:cNvSpPr/>
            <p:nvPr/>
          </p:nvSpPr>
          <p:spPr>
            <a:xfrm>
              <a:off x="2268473" y="3429761"/>
              <a:ext cx="2447925" cy="143510"/>
            </a:xfrm>
            <a:custGeom>
              <a:avLst/>
              <a:gdLst/>
              <a:ahLst/>
              <a:cxnLst/>
              <a:rect l="l" t="t" r="r" b="b"/>
              <a:pathLst>
                <a:path w="2447925" h="143510">
                  <a:moveTo>
                    <a:pt x="2375916" y="0"/>
                  </a:moveTo>
                  <a:lnTo>
                    <a:pt x="2375916" y="35813"/>
                  </a:lnTo>
                  <a:lnTo>
                    <a:pt x="71627" y="35813"/>
                  </a:lnTo>
                  <a:lnTo>
                    <a:pt x="71627" y="0"/>
                  </a:lnTo>
                  <a:lnTo>
                    <a:pt x="0" y="71627"/>
                  </a:lnTo>
                  <a:lnTo>
                    <a:pt x="71627" y="143255"/>
                  </a:lnTo>
                  <a:lnTo>
                    <a:pt x="71627" y="107441"/>
                  </a:lnTo>
                  <a:lnTo>
                    <a:pt x="2375916" y="107441"/>
                  </a:lnTo>
                  <a:lnTo>
                    <a:pt x="2375916" y="143255"/>
                  </a:lnTo>
                  <a:lnTo>
                    <a:pt x="2447543" y="71627"/>
                  </a:lnTo>
                  <a:lnTo>
                    <a:pt x="2375916" y="0"/>
                  </a:lnTo>
                  <a:close/>
                </a:path>
              </a:pathLst>
            </a:custGeom>
            <a:solidFill>
              <a:srgbClr val="CCB400"/>
            </a:solidFill>
          </p:spPr>
          <p:txBody>
            <a:bodyPr wrap="square" lIns="0" tIns="0" rIns="0" bIns="0" rtlCol="0"/>
            <a:lstStyle/>
            <a:p>
              <a:endParaRPr sz="1350"/>
            </a:p>
          </p:txBody>
        </p:sp>
        <p:sp>
          <p:nvSpPr>
            <p:cNvPr id="10" name="object 10"/>
            <p:cNvSpPr/>
            <p:nvPr/>
          </p:nvSpPr>
          <p:spPr>
            <a:xfrm>
              <a:off x="2268473" y="3429761"/>
              <a:ext cx="2447925" cy="143510"/>
            </a:xfrm>
            <a:custGeom>
              <a:avLst/>
              <a:gdLst/>
              <a:ahLst/>
              <a:cxnLst/>
              <a:rect l="l" t="t" r="r" b="b"/>
              <a:pathLst>
                <a:path w="2447925" h="143510">
                  <a:moveTo>
                    <a:pt x="0" y="71627"/>
                  </a:moveTo>
                  <a:lnTo>
                    <a:pt x="71627" y="0"/>
                  </a:lnTo>
                  <a:lnTo>
                    <a:pt x="71627" y="35813"/>
                  </a:lnTo>
                  <a:lnTo>
                    <a:pt x="2375916" y="35813"/>
                  </a:lnTo>
                  <a:lnTo>
                    <a:pt x="2375916" y="0"/>
                  </a:lnTo>
                  <a:lnTo>
                    <a:pt x="2447543" y="71627"/>
                  </a:lnTo>
                  <a:lnTo>
                    <a:pt x="2375916" y="143255"/>
                  </a:lnTo>
                  <a:lnTo>
                    <a:pt x="2375916" y="107441"/>
                  </a:lnTo>
                  <a:lnTo>
                    <a:pt x="71627" y="107441"/>
                  </a:lnTo>
                  <a:lnTo>
                    <a:pt x="71627" y="143255"/>
                  </a:lnTo>
                  <a:lnTo>
                    <a:pt x="0" y="71627"/>
                  </a:lnTo>
                  <a:close/>
                </a:path>
              </a:pathLst>
            </a:custGeom>
            <a:ln w="25400">
              <a:solidFill>
                <a:srgbClr val="FF0000"/>
              </a:solidFill>
            </a:ln>
          </p:spPr>
          <p:txBody>
            <a:bodyPr wrap="square" lIns="0" tIns="0" rIns="0" bIns="0" rtlCol="0"/>
            <a:lstStyle/>
            <a:p>
              <a:endParaRPr sz="1350"/>
            </a:p>
          </p:txBody>
        </p:sp>
      </p:grpSp>
      <p:grpSp>
        <p:nvGrpSpPr>
          <p:cNvPr id="11" name="object 11"/>
          <p:cNvGrpSpPr/>
          <p:nvPr/>
        </p:nvGrpSpPr>
        <p:grpSpPr>
          <a:xfrm>
            <a:off x="856331" y="2689808"/>
            <a:ext cx="222885" cy="430054"/>
            <a:chOff x="868680" y="3162312"/>
            <a:chExt cx="297180" cy="573405"/>
          </a:xfrm>
        </p:grpSpPr>
        <p:pic>
          <p:nvPicPr>
            <p:cNvPr id="12" name="object 12"/>
            <p:cNvPicPr/>
            <p:nvPr/>
          </p:nvPicPr>
          <p:blipFill>
            <a:blip r:embed="rId3" cstate="print"/>
            <a:stretch>
              <a:fillRect/>
            </a:stretch>
          </p:blipFill>
          <p:spPr>
            <a:xfrm>
              <a:off x="868680" y="3162312"/>
              <a:ext cx="297180" cy="573011"/>
            </a:xfrm>
            <a:prstGeom prst="rect">
              <a:avLst/>
            </a:prstGeom>
          </p:spPr>
        </p:pic>
        <p:sp>
          <p:nvSpPr>
            <p:cNvPr id="13" name="object 13"/>
            <p:cNvSpPr/>
            <p:nvPr/>
          </p:nvSpPr>
          <p:spPr>
            <a:xfrm>
              <a:off x="957834" y="3256026"/>
              <a:ext cx="158115" cy="447040"/>
            </a:xfrm>
            <a:custGeom>
              <a:avLst/>
              <a:gdLst/>
              <a:ahLst/>
              <a:cxnLst/>
              <a:rect l="l" t="t" r="r" b="b"/>
              <a:pathLst>
                <a:path w="158115" h="447039">
                  <a:moveTo>
                    <a:pt x="157962" y="0"/>
                  </a:moveTo>
                  <a:lnTo>
                    <a:pt x="0" y="446531"/>
                  </a:lnTo>
                </a:path>
              </a:pathLst>
            </a:custGeom>
            <a:ln w="38100">
              <a:solidFill>
                <a:srgbClr val="FF0000"/>
              </a:solidFill>
            </a:ln>
          </p:spPr>
          <p:txBody>
            <a:bodyPr wrap="square" lIns="0" tIns="0" rIns="0" bIns="0" rtlCol="0"/>
            <a:lstStyle/>
            <a:p>
              <a:endParaRPr sz="135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822" y="135487"/>
            <a:ext cx="5541177" cy="501580"/>
          </a:xfrm>
          <a:prstGeom prst="rect">
            <a:avLst/>
          </a:prstGeom>
        </p:spPr>
        <p:txBody>
          <a:bodyPr vert="horz" wrap="square" lIns="0" tIns="9049" rIns="0" bIns="0" rtlCol="0" anchor="ctr">
            <a:spAutoFit/>
          </a:bodyPr>
          <a:lstStyle/>
          <a:p>
            <a:pPr marL="9525">
              <a:lnSpc>
                <a:spcPct val="100000"/>
              </a:lnSpc>
              <a:spcBef>
                <a:spcPts val="71"/>
              </a:spcBef>
            </a:pPr>
            <a:r>
              <a:rPr sz="3200" b="1" spc="-4" dirty="0">
                <a:solidFill>
                  <a:srgbClr val="FF0066"/>
                </a:solidFill>
              </a:rPr>
              <a:t>5 . Les </a:t>
            </a:r>
            <a:r>
              <a:rPr sz="3200" b="1" spc="-4" dirty="0" err="1">
                <a:solidFill>
                  <a:srgbClr val="FF0066"/>
                </a:solidFill>
              </a:rPr>
              <a:t>isomérases</a:t>
            </a:r>
            <a:endParaRPr sz="3200" b="1" spc="-4" dirty="0">
              <a:solidFill>
                <a:srgbClr val="FF0066"/>
              </a:solidFill>
            </a:endParaRPr>
          </a:p>
        </p:txBody>
      </p:sp>
      <p:sp>
        <p:nvSpPr>
          <p:cNvPr id="3" name="object 3"/>
          <p:cNvSpPr txBox="1"/>
          <p:nvPr/>
        </p:nvSpPr>
        <p:spPr>
          <a:xfrm>
            <a:off x="250021" y="718031"/>
            <a:ext cx="12180517" cy="378950"/>
          </a:xfrm>
          <a:prstGeom prst="rect">
            <a:avLst/>
          </a:prstGeom>
        </p:spPr>
        <p:txBody>
          <a:bodyPr vert="horz" wrap="square" lIns="0" tIns="9525" rIns="0" bIns="0" rtlCol="0">
            <a:spAutoFit/>
          </a:bodyPr>
          <a:lstStyle/>
          <a:p>
            <a:pPr marL="9525">
              <a:spcBef>
                <a:spcPts val="75"/>
              </a:spcBef>
            </a:pPr>
            <a:r>
              <a:rPr sz="2400" dirty="0">
                <a:solidFill>
                  <a:srgbClr val="000000"/>
                </a:solidFill>
                <a:latin typeface="Times New Roman" panose="02020603050405020304" pitchFamily="18" charset="0"/>
                <a:cs typeface="Times New Roman" panose="02020603050405020304" pitchFamily="18" charset="0"/>
              </a:rPr>
              <a:t>Elles permettent le transfert d’atomes ou de groupements dans </a:t>
            </a:r>
            <a:r>
              <a:rPr sz="2400" dirty="0" err="1">
                <a:solidFill>
                  <a:srgbClr val="000000"/>
                </a:solidFill>
                <a:latin typeface="Times New Roman" panose="02020603050405020304" pitchFamily="18" charset="0"/>
                <a:cs typeface="Times New Roman" panose="02020603050405020304" pitchFamily="18" charset="0"/>
              </a:rPr>
              <a:t>une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même</a:t>
            </a:r>
            <a:r>
              <a:rPr sz="2400" dirty="0">
                <a:solidFill>
                  <a:srgbClr val="000000"/>
                </a:solidFill>
                <a:latin typeface="Times New Roman" panose="02020603050405020304" pitchFamily="18" charset="0"/>
                <a:cs typeface="Times New Roman" panose="02020603050405020304" pitchFamily="18" charset="0"/>
              </a:rPr>
              <a:t> molécule.</a:t>
            </a:r>
          </a:p>
        </p:txBody>
      </p:sp>
      <p:sp>
        <p:nvSpPr>
          <p:cNvPr id="9" name="object 9"/>
          <p:cNvSpPr txBox="1"/>
          <p:nvPr/>
        </p:nvSpPr>
        <p:spPr>
          <a:xfrm>
            <a:off x="271006" y="1941247"/>
            <a:ext cx="11430664" cy="1130438"/>
          </a:xfrm>
          <a:prstGeom prst="rect">
            <a:avLst/>
          </a:prstGeom>
        </p:spPr>
        <p:txBody>
          <a:bodyPr vert="horz" wrap="square" lIns="0" tIns="9525" rIns="0" bIns="0" rtlCol="0">
            <a:spAutoFit/>
          </a:bodyPr>
          <a:lstStyle/>
          <a:p>
            <a:pPr marL="352425" marR="1470660" indent="-342900">
              <a:spcBef>
                <a:spcPts val="75"/>
              </a:spcBef>
              <a:buFont typeface="Wingdings" panose="05000000000000000000" pitchFamily="2" charset="2"/>
              <a:buChar char="v"/>
              <a:tabLst>
                <a:tab pos="1595914" algn="l"/>
              </a:tabLst>
            </a:pPr>
            <a:r>
              <a:rPr sz="2400" b="1" dirty="0">
                <a:solidFill>
                  <a:srgbClr val="000000"/>
                </a:solidFill>
                <a:latin typeface="Times New Roman" panose="02020603050405020304" pitchFamily="18" charset="0"/>
                <a:cs typeface="Times New Roman" panose="02020603050405020304" pitchFamily="18" charset="0"/>
              </a:rPr>
              <a:t>Les épimérases</a:t>
            </a:r>
            <a:r>
              <a:rPr b="1" dirty="0">
                <a:latin typeface="Times New Roman"/>
                <a:cs typeface="Times New Roman"/>
              </a:rPr>
              <a:t>: </a:t>
            </a:r>
            <a:r>
              <a:rPr sz="2400" dirty="0">
                <a:solidFill>
                  <a:srgbClr val="000000"/>
                </a:solidFill>
                <a:latin typeface="Times New Roman" panose="02020603050405020304" pitchFamily="18" charset="0"/>
                <a:cs typeface="Times New Roman" panose="02020603050405020304" pitchFamily="18" charset="0"/>
              </a:rPr>
              <a:t>provoquent les interconversions des </a:t>
            </a:r>
            <a:r>
              <a:rPr sz="2400" dirty="0" err="1">
                <a:solidFill>
                  <a:srgbClr val="000000"/>
                </a:solidFill>
                <a:latin typeface="Times New Roman" panose="02020603050405020304" pitchFamily="18" charset="0"/>
                <a:cs typeface="Times New Roman" panose="02020603050405020304" pitchFamily="18" charset="0"/>
              </a:rPr>
              <a:t>oses</a:t>
            </a:r>
            <a:r>
              <a:rPr sz="2400" dirty="0">
                <a:solidFill>
                  <a:srgbClr val="000000"/>
                </a:solidFill>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9525" marR="1470660">
              <a:spcBef>
                <a:spcPts val="75"/>
              </a:spcBef>
              <a:tabLst>
                <a:tab pos="1595914" algn="l"/>
              </a:tabLst>
            </a:pP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Galactose	</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Glucose</a:t>
            </a:r>
          </a:p>
          <a:p>
            <a:pPr marL="352425" indent="-342900">
              <a:buFont typeface="Wingdings" panose="05000000000000000000" pitchFamily="2" charset="2"/>
              <a:buChar char="v"/>
              <a:tabLst>
                <a:tab pos="467678" algn="l"/>
                <a:tab pos="1394936" algn="l"/>
                <a:tab pos="2435066" algn="l"/>
                <a:tab pos="2727959" algn="l"/>
                <a:tab pos="3617119" algn="l"/>
                <a:tab pos="4164806" algn="l"/>
                <a:tab pos="4912519" algn="l"/>
                <a:tab pos="5561648" algn="l"/>
                <a:tab pos="6208871" algn="l"/>
              </a:tabLst>
            </a:pPr>
            <a:r>
              <a:rPr sz="2400" b="1" dirty="0">
                <a:solidFill>
                  <a:srgbClr val="000000"/>
                </a:solidFill>
                <a:latin typeface="Times New Roman" panose="02020603050405020304" pitchFamily="18" charset="0"/>
                <a:cs typeface="Times New Roman" panose="02020603050405020304" pitchFamily="18" charset="0"/>
              </a:rPr>
              <a:t>Les</a:t>
            </a:r>
            <a:r>
              <a:rPr lang="fr-FR" sz="2400" b="1" dirty="0">
                <a:solidFill>
                  <a:srgbClr val="000000"/>
                </a:solidFill>
                <a:latin typeface="Times New Roman" panose="02020603050405020304" pitchFamily="18" charset="0"/>
                <a:cs typeface="Times New Roman" panose="02020603050405020304" pitchFamily="18" charset="0"/>
              </a:rPr>
              <a:t> </a:t>
            </a:r>
            <a:r>
              <a:rPr sz="2400" b="1" dirty="0">
                <a:solidFill>
                  <a:srgbClr val="000000"/>
                </a:solidFill>
                <a:latin typeface="Times New Roman" panose="02020603050405020304" pitchFamily="18" charset="0"/>
                <a:cs typeface="Times New Roman" panose="02020603050405020304" pitchFamily="18" charset="0"/>
              </a:rPr>
              <a:t>mutases:</a:t>
            </a:r>
            <a:r>
              <a:rPr lang="fr-FR" sz="2400" b="1"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catalysent</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le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transfert</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d’un</a:t>
            </a:r>
            <a:r>
              <a:rPr lang="fr-FR" sz="2400" dirty="0">
                <a:solidFill>
                  <a:srgbClr val="000000"/>
                </a:solidFill>
                <a:latin typeface="Times New Roman" panose="02020603050405020304" pitchFamily="18" charset="0"/>
                <a:cs typeface="Times New Roman" panose="02020603050405020304" pitchFamily="18" charset="0"/>
              </a:rPr>
              <a:t> </a:t>
            </a:r>
            <a:r>
              <a:rPr sz="2400" dirty="0">
                <a:solidFill>
                  <a:srgbClr val="000000"/>
                </a:solidFill>
                <a:latin typeface="Times New Roman" panose="02020603050405020304" pitchFamily="18" charset="0"/>
                <a:cs typeface="Times New Roman" panose="02020603050405020304" pitchFamily="18" charset="0"/>
              </a:rPr>
              <a:t>radical	</a:t>
            </a:r>
            <a:r>
              <a:rPr sz="2400" dirty="0" err="1">
                <a:solidFill>
                  <a:srgbClr val="000000"/>
                </a:solidFill>
                <a:latin typeface="Times New Roman" panose="02020603050405020304" pitchFamily="18" charset="0"/>
                <a:cs typeface="Times New Roman" panose="02020603050405020304" pitchFamily="18" charset="0"/>
              </a:rPr>
              <a:t>d’une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partie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d’une</a:t>
            </a:r>
            <a:r>
              <a:rPr lang="fr-FR" sz="2400" dirty="0">
                <a:solidFill>
                  <a:srgbClr val="000000"/>
                </a:solidFill>
                <a:latin typeface="Times New Roman" panose="02020603050405020304" pitchFamily="18" charset="0"/>
                <a:cs typeface="Times New Roman" panose="02020603050405020304" pitchFamily="18" charset="0"/>
              </a:rPr>
              <a:t> </a:t>
            </a:r>
            <a:r>
              <a:rPr sz="2400" dirty="0" err="1">
                <a:solidFill>
                  <a:srgbClr val="000000"/>
                </a:solidFill>
                <a:latin typeface="Times New Roman" panose="02020603050405020304" pitchFamily="18" charset="0"/>
                <a:cs typeface="Times New Roman" panose="02020603050405020304" pitchFamily="18" charset="0"/>
              </a:rPr>
              <a:t>molécule</a:t>
            </a:r>
            <a:r>
              <a:rPr sz="2400" dirty="0">
                <a:solidFill>
                  <a:srgbClr val="000000"/>
                </a:solidFill>
                <a:latin typeface="Times New Roman" panose="02020603050405020304" pitchFamily="18" charset="0"/>
                <a:cs typeface="Times New Roman" panose="02020603050405020304" pitchFamily="18" charset="0"/>
              </a:rPr>
              <a:t> à une autre</a:t>
            </a:r>
          </a:p>
        </p:txBody>
      </p:sp>
      <p:grpSp>
        <p:nvGrpSpPr>
          <p:cNvPr id="10" name="object 10"/>
          <p:cNvGrpSpPr/>
          <p:nvPr/>
        </p:nvGrpSpPr>
        <p:grpSpPr>
          <a:xfrm>
            <a:off x="4410190" y="2482186"/>
            <a:ext cx="560070" cy="154305"/>
            <a:chOff x="1391666" y="3013201"/>
            <a:chExt cx="746760" cy="205740"/>
          </a:xfrm>
        </p:grpSpPr>
        <p:sp>
          <p:nvSpPr>
            <p:cNvPr id="11" name="object 11"/>
            <p:cNvSpPr/>
            <p:nvPr/>
          </p:nvSpPr>
          <p:spPr>
            <a:xfrm>
              <a:off x="1404366" y="3025901"/>
              <a:ext cx="721360" cy="180340"/>
            </a:xfrm>
            <a:custGeom>
              <a:avLst/>
              <a:gdLst/>
              <a:ahLst/>
              <a:cxnLst/>
              <a:rect l="l" t="t" r="r" b="b"/>
              <a:pathLst>
                <a:path w="721360" h="180339">
                  <a:moveTo>
                    <a:pt x="630935" y="0"/>
                  </a:moveTo>
                  <a:lnTo>
                    <a:pt x="630935" y="44958"/>
                  </a:lnTo>
                  <a:lnTo>
                    <a:pt x="89915" y="44958"/>
                  </a:lnTo>
                  <a:lnTo>
                    <a:pt x="89915" y="0"/>
                  </a:lnTo>
                  <a:lnTo>
                    <a:pt x="0" y="89915"/>
                  </a:lnTo>
                  <a:lnTo>
                    <a:pt x="89915" y="179832"/>
                  </a:lnTo>
                  <a:lnTo>
                    <a:pt x="89915" y="134874"/>
                  </a:lnTo>
                  <a:lnTo>
                    <a:pt x="630935" y="134874"/>
                  </a:lnTo>
                  <a:lnTo>
                    <a:pt x="630935" y="179832"/>
                  </a:lnTo>
                  <a:lnTo>
                    <a:pt x="720852" y="89915"/>
                  </a:lnTo>
                  <a:lnTo>
                    <a:pt x="630935" y="0"/>
                  </a:lnTo>
                  <a:close/>
                </a:path>
              </a:pathLst>
            </a:custGeom>
            <a:solidFill>
              <a:srgbClr val="FFFF00"/>
            </a:solidFill>
          </p:spPr>
          <p:txBody>
            <a:bodyPr wrap="square" lIns="0" tIns="0" rIns="0" bIns="0" rtlCol="0"/>
            <a:lstStyle/>
            <a:p>
              <a:endParaRPr sz="1350"/>
            </a:p>
          </p:txBody>
        </p:sp>
        <p:sp>
          <p:nvSpPr>
            <p:cNvPr id="12" name="object 12"/>
            <p:cNvSpPr/>
            <p:nvPr/>
          </p:nvSpPr>
          <p:spPr>
            <a:xfrm>
              <a:off x="1404366" y="3025901"/>
              <a:ext cx="721360" cy="180340"/>
            </a:xfrm>
            <a:custGeom>
              <a:avLst/>
              <a:gdLst/>
              <a:ahLst/>
              <a:cxnLst/>
              <a:rect l="l" t="t" r="r" b="b"/>
              <a:pathLst>
                <a:path w="721360" h="180339">
                  <a:moveTo>
                    <a:pt x="0" y="89915"/>
                  </a:moveTo>
                  <a:lnTo>
                    <a:pt x="89915" y="0"/>
                  </a:lnTo>
                  <a:lnTo>
                    <a:pt x="89915" y="44958"/>
                  </a:lnTo>
                  <a:lnTo>
                    <a:pt x="630935" y="44958"/>
                  </a:lnTo>
                  <a:lnTo>
                    <a:pt x="630935" y="0"/>
                  </a:lnTo>
                  <a:lnTo>
                    <a:pt x="720852" y="89915"/>
                  </a:lnTo>
                  <a:lnTo>
                    <a:pt x="630935" y="179832"/>
                  </a:lnTo>
                  <a:lnTo>
                    <a:pt x="630935" y="134874"/>
                  </a:lnTo>
                  <a:lnTo>
                    <a:pt x="89915" y="134874"/>
                  </a:lnTo>
                  <a:lnTo>
                    <a:pt x="89915" y="179832"/>
                  </a:lnTo>
                  <a:lnTo>
                    <a:pt x="0" y="89915"/>
                  </a:lnTo>
                  <a:close/>
                </a:path>
              </a:pathLst>
            </a:custGeom>
            <a:ln w="25399">
              <a:solidFill>
                <a:srgbClr val="994633"/>
              </a:solidFill>
            </a:ln>
          </p:spPr>
          <p:txBody>
            <a:bodyPr wrap="square" lIns="0" tIns="0" rIns="0" bIns="0" rtlCol="0"/>
            <a:lstStyle/>
            <a:p>
              <a:endParaRPr sz="1350"/>
            </a:p>
          </p:txBody>
        </p:sp>
      </p:grpSp>
      <p:sp>
        <p:nvSpPr>
          <p:cNvPr id="13" name="object 13"/>
          <p:cNvSpPr txBox="1"/>
          <p:nvPr/>
        </p:nvSpPr>
        <p:spPr>
          <a:xfrm>
            <a:off x="3346932" y="4587850"/>
            <a:ext cx="2063115" cy="286617"/>
          </a:xfrm>
          <a:prstGeom prst="rect">
            <a:avLst/>
          </a:prstGeom>
        </p:spPr>
        <p:txBody>
          <a:bodyPr vert="horz" wrap="square" lIns="0" tIns="9525" rIns="0" bIns="0" rtlCol="0">
            <a:spAutoFit/>
          </a:bodyPr>
          <a:lstStyle/>
          <a:p>
            <a:pPr marL="9525">
              <a:spcBef>
                <a:spcPts val="75"/>
              </a:spcBef>
            </a:pPr>
            <a:r>
              <a:rPr b="1" spc="-4" dirty="0">
                <a:solidFill>
                  <a:srgbClr val="FFFFFF"/>
                </a:solidFill>
                <a:latin typeface="Times New Roman"/>
                <a:cs typeface="Times New Roman"/>
              </a:rPr>
              <a:t>Methyl</a:t>
            </a:r>
            <a:r>
              <a:rPr b="1" spc="-41" dirty="0">
                <a:solidFill>
                  <a:srgbClr val="FFFFFF"/>
                </a:solidFill>
                <a:latin typeface="Times New Roman"/>
                <a:cs typeface="Times New Roman"/>
              </a:rPr>
              <a:t> </a:t>
            </a:r>
            <a:r>
              <a:rPr b="1" dirty="0">
                <a:solidFill>
                  <a:srgbClr val="FFFFFF"/>
                </a:solidFill>
                <a:latin typeface="Times New Roman"/>
                <a:cs typeface="Times New Roman"/>
              </a:rPr>
              <a:t>malonyl</a:t>
            </a:r>
            <a:r>
              <a:rPr b="1" spc="-26" dirty="0">
                <a:solidFill>
                  <a:srgbClr val="FFFFFF"/>
                </a:solidFill>
                <a:latin typeface="Times New Roman"/>
                <a:cs typeface="Times New Roman"/>
              </a:rPr>
              <a:t> </a:t>
            </a:r>
            <a:r>
              <a:rPr b="1" spc="-4" dirty="0">
                <a:solidFill>
                  <a:srgbClr val="FFFFFF"/>
                </a:solidFill>
                <a:latin typeface="Times New Roman"/>
                <a:cs typeface="Times New Roman"/>
              </a:rPr>
              <a:t>CoA</a:t>
            </a:r>
            <a:endParaRPr>
              <a:latin typeface="Times New Roman"/>
              <a:cs typeface="Times New Roman"/>
            </a:endParaRPr>
          </a:p>
        </p:txBody>
      </p:sp>
      <p:sp>
        <p:nvSpPr>
          <p:cNvPr id="14" name="object 14"/>
          <p:cNvSpPr txBox="1"/>
          <p:nvPr/>
        </p:nvSpPr>
        <p:spPr>
          <a:xfrm>
            <a:off x="7265861" y="4587850"/>
            <a:ext cx="1344929" cy="286617"/>
          </a:xfrm>
          <a:prstGeom prst="rect">
            <a:avLst/>
          </a:prstGeom>
        </p:spPr>
        <p:txBody>
          <a:bodyPr vert="horz" wrap="square" lIns="0" tIns="9525" rIns="0" bIns="0" rtlCol="0">
            <a:spAutoFit/>
          </a:bodyPr>
          <a:lstStyle/>
          <a:p>
            <a:pPr marL="9525">
              <a:spcBef>
                <a:spcPts val="75"/>
              </a:spcBef>
            </a:pPr>
            <a:r>
              <a:rPr b="1" spc="-4" dirty="0">
                <a:solidFill>
                  <a:srgbClr val="FFFFFF"/>
                </a:solidFill>
                <a:latin typeface="Times New Roman"/>
                <a:cs typeface="Times New Roman"/>
              </a:rPr>
              <a:t>Succinyl</a:t>
            </a:r>
            <a:r>
              <a:rPr b="1" spc="-71" dirty="0">
                <a:solidFill>
                  <a:srgbClr val="FFFFFF"/>
                </a:solidFill>
                <a:latin typeface="Times New Roman"/>
                <a:cs typeface="Times New Roman"/>
              </a:rPr>
              <a:t> </a:t>
            </a:r>
            <a:r>
              <a:rPr b="1" spc="-4" dirty="0">
                <a:solidFill>
                  <a:srgbClr val="FFFFFF"/>
                </a:solidFill>
                <a:latin typeface="Times New Roman"/>
                <a:cs typeface="Times New Roman"/>
              </a:rPr>
              <a:t>CoA</a:t>
            </a:r>
            <a:endParaRPr>
              <a:latin typeface="Times New Roman"/>
              <a:cs typeface="Times New Roman"/>
            </a:endParaRPr>
          </a:p>
        </p:txBody>
      </p:sp>
      <p:pic>
        <p:nvPicPr>
          <p:cNvPr id="15" name="object 15"/>
          <p:cNvPicPr/>
          <p:nvPr/>
        </p:nvPicPr>
        <p:blipFill>
          <a:blip r:embed="rId2" cstate="print"/>
          <a:stretch>
            <a:fillRect/>
          </a:stretch>
        </p:blipFill>
        <p:spPr>
          <a:xfrm>
            <a:off x="3187603" y="3475028"/>
            <a:ext cx="5184648" cy="1620774"/>
          </a:xfrm>
          <a:prstGeom prst="rect">
            <a:avLst/>
          </a:prstGeom>
        </p:spPr>
      </p:pic>
      <p:sp>
        <p:nvSpPr>
          <p:cNvPr id="16" name="object 4">
            <a:extLst>
              <a:ext uri="{FF2B5EF4-FFF2-40B4-BE49-F238E27FC236}">
                <a16:creationId xmlns:a16="http://schemas.microsoft.com/office/drawing/2014/main" id="{D33D0769-65BB-986D-D18E-7A44649DFF9D}"/>
              </a:ext>
            </a:extLst>
          </p:cNvPr>
          <p:cNvSpPr txBox="1"/>
          <p:nvPr/>
        </p:nvSpPr>
        <p:spPr>
          <a:xfrm>
            <a:off x="3531859" y="1360845"/>
            <a:ext cx="1408430" cy="44307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A</a:t>
            </a:r>
            <a:r>
              <a:rPr sz="2800" b="1" spc="-155" dirty="0">
                <a:latin typeface="Times New Roman"/>
                <a:cs typeface="Times New Roman"/>
              </a:rPr>
              <a:t> </a:t>
            </a:r>
            <a:r>
              <a:rPr sz="2800" b="1" spc="-5" dirty="0">
                <a:latin typeface="Times New Roman"/>
                <a:cs typeface="Times New Roman"/>
              </a:rPr>
              <a:t>-</a:t>
            </a:r>
            <a:r>
              <a:rPr sz="2800" b="1" spc="10" dirty="0">
                <a:latin typeface="Times New Roman"/>
                <a:cs typeface="Times New Roman"/>
              </a:rPr>
              <a:t> </a:t>
            </a:r>
            <a:r>
              <a:rPr sz="2800" b="1" spc="-5" dirty="0">
                <a:latin typeface="Times New Roman"/>
                <a:cs typeface="Times New Roman"/>
              </a:rPr>
              <a:t>B</a:t>
            </a:r>
            <a:r>
              <a:rPr sz="2800" b="1" spc="-10" dirty="0">
                <a:latin typeface="Times New Roman"/>
                <a:cs typeface="Times New Roman"/>
              </a:rPr>
              <a:t> </a:t>
            </a:r>
            <a:r>
              <a:rPr sz="2800" b="1" spc="-5" dirty="0">
                <a:latin typeface="Times New Roman"/>
                <a:cs typeface="Times New Roman"/>
              </a:rPr>
              <a:t>–</a:t>
            </a:r>
            <a:r>
              <a:rPr sz="2800" b="1" dirty="0">
                <a:latin typeface="Times New Roman"/>
                <a:cs typeface="Times New Roman"/>
              </a:rPr>
              <a:t> </a:t>
            </a:r>
            <a:r>
              <a:rPr sz="2800" b="1" spc="-5" dirty="0">
                <a:solidFill>
                  <a:srgbClr val="FF0000"/>
                </a:solidFill>
                <a:latin typeface="Times New Roman"/>
                <a:cs typeface="Times New Roman"/>
              </a:rPr>
              <a:t>X</a:t>
            </a:r>
            <a:endParaRPr sz="2800" dirty="0">
              <a:latin typeface="Times New Roman"/>
              <a:cs typeface="Times New Roman"/>
            </a:endParaRPr>
          </a:p>
        </p:txBody>
      </p:sp>
      <p:grpSp>
        <p:nvGrpSpPr>
          <p:cNvPr id="17" name="object 5">
            <a:extLst>
              <a:ext uri="{FF2B5EF4-FFF2-40B4-BE49-F238E27FC236}">
                <a16:creationId xmlns:a16="http://schemas.microsoft.com/office/drawing/2014/main" id="{FB71E39E-0DC3-59BC-B6CF-DB1D76E2F90A}"/>
              </a:ext>
            </a:extLst>
          </p:cNvPr>
          <p:cNvGrpSpPr/>
          <p:nvPr/>
        </p:nvGrpSpPr>
        <p:grpSpPr>
          <a:xfrm>
            <a:off x="4957560" y="1488353"/>
            <a:ext cx="1242060" cy="264795"/>
            <a:chOff x="2903473" y="1861057"/>
            <a:chExt cx="1242060" cy="264795"/>
          </a:xfrm>
        </p:grpSpPr>
        <p:sp>
          <p:nvSpPr>
            <p:cNvPr id="18" name="object 6">
              <a:extLst>
                <a:ext uri="{FF2B5EF4-FFF2-40B4-BE49-F238E27FC236}">
                  <a16:creationId xmlns:a16="http://schemas.microsoft.com/office/drawing/2014/main" id="{A17B85A4-3432-EF43-F5BE-7BA9F3BAA003}"/>
                </a:ext>
              </a:extLst>
            </p:cNvPr>
            <p:cNvSpPr/>
            <p:nvPr/>
          </p:nvSpPr>
          <p:spPr>
            <a:xfrm>
              <a:off x="2916173" y="1873757"/>
              <a:ext cx="1216660" cy="239395"/>
            </a:xfrm>
            <a:custGeom>
              <a:avLst/>
              <a:gdLst/>
              <a:ahLst/>
              <a:cxnLst/>
              <a:rect l="l" t="t" r="r" b="b"/>
              <a:pathLst>
                <a:path w="1216660" h="239394">
                  <a:moveTo>
                    <a:pt x="1096517" y="0"/>
                  </a:moveTo>
                  <a:lnTo>
                    <a:pt x="1096517" y="59816"/>
                  </a:lnTo>
                  <a:lnTo>
                    <a:pt x="119633" y="59816"/>
                  </a:lnTo>
                  <a:lnTo>
                    <a:pt x="119633" y="0"/>
                  </a:lnTo>
                  <a:lnTo>
                    <a:pt x="0" y="119633"/>
                  </a:lnTo>
                  <a:lnTo>
                    <a:pt x="119633" y="239267"/>
                  </a:lnTo>
                  <a:lnTo>
                    <a:pt x="119633" y="179450"/>
                  </a:lnTo>
                  <a:lnTo>
                    <a:pt x="1096517" y="179450"/>
                  </a:lnTo>
                  <a:lnTo>
                    <a:pt x="1096517" y="239267"/>
                  </a:lnTo>
                  <a:lnTo>
                    <a:pt x="1216152" y="119633"/>
                  </a:lnTo>
                  <a:lnTo>
                    <a:pt x="1096517" y="0"/>
                  </a:lnTo>
                  <a:close/>
                </a:path>
              </a:pathLst>
            </a:custGeom>
            <a:solidFill>
              <a:srgbClr val="FFFF00"/>
            </a:solidFill>
          </p:spPr>
          <p:txBody>
            <a:bodyPr wrap="square" lIns="0" tIns="0" rIns="0" bIns="0" rtlCol="0"/>
            <a:lstStyle/>
            <a:p>
              <a:endParaRPr/>
            </a:p>
          </p:txBody>
        </p:sp>
        <p:sp>
          <p:nvSpPr>
            <p:cNvPr id="19" name="object 7">
              <a:extLst>
                <a:ext uri="{FF2B5EF4-FFF2-40B4-BE49-F238E27FC236}">
                  <a16:creationId xmlns:a16="http://schemas.microsoft.com/office/drawing/2014/main" id="{5F16484D-3EE6-1EF9-6F23-D06FCB2CFCDE}"/>
                </a:ext>
              </a:extLst>
            </p:cNvPr>
            <p:cNvSpPr/>
            <p:nvPr/>
          </p:nvSpPr>
          <p:spPr>
            <a:xfrm>
              <a:off x="2916173" y="1873757"/>
              <a:ext cx="1216660" cy="239395"/>
            </a:xfrm>
            <a:custGeom>
              <a:avLst/>
              <a:gdLst/>
              <a:ahLst/>
              <a:cxnLst/>
              <a:rect l="l" t="t" r="r" b="b"/>
              <a:pathLst>
                <a:path w="1216660" h="239394">
                  <a:moveTo>
                    <a:pt x="0" y="119633"/>
                  </a:moveTo>
                  <a:lnTo>
                    <a:pt x="119633" y="0"/>
                  </a:lnTo>
                  <a:lnTo>
                    <a:pt x="119633" y="59816"/>
                  </a:lnTo>
                  <a:lnTo>
                    <a:pt x="1096517" y="59816"/>
                  </a:lnTo>
                  <a:lnTo>
                    <a:pt x="1096517" y="0"/>
                  </a:lnTo>
                  <a:lnTo>
                    <a:pt x="1216152" y="119633"/>
                  </a:lnTo>
                  <a:lnTo>
                    <a:pt x="1096517" y="239267"/>
                  </a:lnTo>
                  <a:lnTo>
                    <a:pt x="1096517" y="179450"/>
                  </a:lnTo>
                  <a:lnTo>
                    <a:pt x="119633" y="179450"/>
                  </a:lnTo>
                  <a:lnTo>
                    <a:pt x="119633" y="239267"/>
                  </a:lnTo>
                  <a:lnTo>
                    <a:pt x="0" y="119633"/>
                  </a:lnTo>
                  <a:close/>
                </a:path>
              </a:pathLst>
            </a:custGeom>
            <a:ln w="25400">
              <a:solidFill>
                <a:srgbClr val="994633"/>
              </a:solidFill>
            </a:ln>
          </p:spPr>
          <p:txBody>
            <a:bodyPr wrap="square" lIns="0" tIns="0" rIns="0" bIns="0" rtlCol="0"/>
            <a:lstStyle/>
            <a:p>
              <a:endParaRPr/>
            </a:p>
          </p:txBody>
        </p:sp>
      </p:grpSp>
      <p:sp>
        <p:nvSpPr>
          <p:cNvPr id="20" name="object 8">
            <a:extLst>
              <a:ext uri="{FF2B5EF4-FFF2-40B4-BE49-F238E27FC236}">
                <a16:creationId xmlns:a16="http://schemas.microsoft.com/office/drawing/2014/main" id="{4E90BC95-D02B-2502-1F13-1627E9AC4F30}"/>
              </a:ext>
            </a:extLst>
          </p:cNvPr>
          <p:cNvSpPr txBox="1"/>
          <p:nvPr/>
        </p:nvSpPr>
        <p:spPr>
          <a:xfrm>
            <a:off x="6345416" y="1391833"/>
            <a:ext cx="133096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B0F0"/>
                </a:solidFill>
                <a:latin typeface="Times New Roman"/>
                <a:cs typeface="Times New Roman"/>
              </a:rPr>
              <a:t>X</a:t>
            </a:r>
            <a:r>
              <a:rPr sz="2800" b="1" spc="-25" dirty="0">
                <a:latin typeface="Times New Roman"/>
                <a:cs typeface="Times New Roman"/>
              </a:rPr>
              <a:t> </a:t>
            </a:r>
            <a:r>
              <a:rPr sz="2800" b="1" spc="-5" dirty="0">
                <a:latin typeface="Times New Roman"/>
                <a:cs typeface="Times New Roman"/>
              </a:rPr>
              <a:t>-</a:t>
            </a:r>
            <a:r>
              <a:rPr sz="2800" b="1" spc="-165" dirty="0">
                <a:latin typeface="Times New Roman"/>
                <a:cs typeface="Times New Roman"/>
              </a:rPr>
              <a:t> </a:t>
            </a:r>
            <a:r>
              <a:rPr sz="2800" b="1" spc="-5" dirty="0">
                <a:latin typeface="Times New Roman"/>
                <a:cs typeface="Times New Roman"/>
              </a:rPr>
              <a:t>A</a:t>
            </a:r>
            <a:r>
              <a:rPr sz="2800" b="1" spc="-165" dirty="0">
                <a:latin typeface="Times New Roman"/>
                <a:cs typeface="Times New Roman"/>
              </a:rPr>
              <a:t> </a:t>
            </a:r>
            <a:r>
              <a:rPr sz="2800" b="1" spc="-5" dirty="0">
                <a:latin typeface="Times New Roman"/>
                <a:cs typeface="Times New Roman"/>
              </a:rPr>
              <a:t>-</a:t>
            </a:r>
            <a:r>
              <a:rPr sz="2800" b="1" spc="-25" dirty="0">
                <a:latin typeface="Times New Roman"/>
                <a:cs typeface="Times New Roman"/>
              </a:rPr>
              <a:t> </a:t>
            </a:r>
            <a:r>
              <a:rPr sz="2800" b="1" spc="-5" dirty="0">
                <a:latin typeface="Times New Roman"/>
                <a:cs typeface="Times New Roman"/>
              </a:rPr>
              <a:t>B</a:t>
            </a:r>
            <a:endParaRPr sz="2800" dirty="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049" y="193228"/>
            <a:ext cx="6005004" cy="501580"/>
          </a:xfrm>
          <a:prstGeom prst="rect">
            <a:avLst/>
          </a:prstGeom>
        </p:spPr>
        <p:txBody>
          <a:bodyPr vert="horz" wrap="square" lIns="0" tIns="9049" rIns="0" bIns="0" rtlCol="0" anchor="ctr">
            <a:spAutoFit/>
          </a:bodyPr>
          <a:lstStyle/>
          <a:p>
            <a:pPr marL="9525">
              <a:lnSpc>
                <a:spcPct val="100000"/>
              </a:lnSpc>
              <a:spcBef>
                <a:spcPts val="71"/>
              </a:spcBef>
              <a:tabLst>
                <a:tab pos="1962150" algn="l"/>
              </a:tabLst>
            </a:pPr>
            <a:r>
              <a:rPr sz="3200" b="1" spc="-4" dirty="0">
                <a:solidFill>
                  <a:srgbClr val="FF0066"/>
                </a:solidFill>
              </a:rPr>
              <a:t>6. Les ligases</a:t>
            </a:r>
          </a:p>
        </p:txBody>
      </p:sp>
      <p:sp>
        <p:nvSpPr>
          <p:cNvPr id="3" name="object 3"/>
          <p:cNvSpPr txBox="1"/>
          <p:nvPr/>
        </p:nvSpPr>
        <p:spPr>
          <a:xfrm>
            <a:off x="1115386" y="444018"/>
            <a:ext cx="8588237" cy="3466975"/>
          </a:xfrm>
          <a:prstGeom prst="rect">
            <a:avLst/>
          </a:prstGeom>
        </p:spPr>
        <p:txBody>
          <a:bodyPr vert="horz" wrap="square" lIns="0" tIns="207645" rIns="0" bIns="0" rtlCol="0">
            <a:spAutoFit/>
          </a:bodyPr>
          <a:lstStyle/>
          <a:p>
            <a:pPr marL="157163" algn="ctr">
              <a:spcBef>
                <a:spcPts val="1635"/>
              </a:spcBef>
              <a:tabLst>
                <a:tab pos="2247900" algn="l"/>
              </a:tabLst>
            </a:pPr>
            <a:r>
              <a:rPr sz="2700" b="1" dirty="0">
                <a:latin typeface="Times New Roman"/>
                <a:cs typeface="Times New Roman"/>
              </a:rPr>
              <a:t>A</a:t>
            </a:r>
            <a:r>
              <a:rPr sz="2700" b="1" spc="-150" dirty="0">
                <a:latin typeface="Times New Roman"/>
                <a:cs typeface="Times New Roman"/>
              </a:rPr>
              <a:t> </a:t>
            </a:r>
            <a:r>
              <a:rPr sz="2700" b="1" dirty="0">
                <a:latin typeface="Times New Roman"/>
                <a:cs typeface="Times New Roman"/>
              </a:rPr>
              <a:t>+ B</a:t>
            </a:r>
            <a:r>
              <a:rPr lang="fr-FR" sz="2700" b="1" dirty="0">
                <a:latin typeface="Times New Roman"/>
                <a:cs typeface="Times New Roman"/>
              </a:rPr>
              <a:t> </a:t>
            </a:r>
            <a:r>
              <a:rPr sz="2700" b="1" dirty="0">
                <a:latin typeface="Times New Roman"/>
                <a:cs typeface="Times New Roman"/>
              </a:rPr>
              <a:t>	A-B</a:t>
            </a:r>
            <a:endParaRPr sz="2700" dirty="0">
              <a:latin typeface="Times New Roman"/>
              <a:cs typeface="Times New Roman"/>
            </a:endParaRPr>
          </a:p>
          <a:p>
            <a:pPr marL="9525" marR="895350">
              <a:spcBef>
                <a:spcPts val="1039"/>
              </a:spcBef>
            </a:pPr>
            <a:r>
              <a:rPr sz="2400" dirty="0">
                <a:solidFill>
                  <a:srgbClr val="000000"/>
                </a:solidFill>
                <a:latin typeface="Times New Roman" panose="02020603050405020304" pitchFamily="18" charset="0"/>
                <a:cs typeface="Times New Roman" panose="02020603050405020304" pitchFamily="18" charset="0"/>
              </a:rPr>
              <a:t>enzymes qui participent aux réactions de </a:t>
            </a:r>
            <a:r>
              <a:rPr sz="2400" dirty="0" err="1">
                <a:solidFill>
                  <a:srgbClr val="000000"/>
                </a:solidFill>
                <a:latin typeface="Times New Roman" panose="02020603050405020304" pitchFamily="18" charset="0"/>
                <a:cs typeface="Times New Roman" panose="02020603050405020304" pitchFamily="18" charset="0"/>
              </a:rPr>
              <a:t>synthèse</a:t>
            </a:r>
            <a:r>
              <a:rPr sz="2400" dirty="0">
                <a:solidFill>
                  <a:srgbClr val="000000"/>
                </a:solidFill>
                <a:latin typeface="Times New Roman" panose="02020603050405020304" pitchFamily="18" charset="0"/>
                <a:cs typeface="Times New Roman" panose="02020603050405020304" pitchFamily="18" charset="0"/>
              </a:rPr>
              <a:t> entre : </a:t>
            </a:r>
            <a:endParaRPr lang="fr-FR" sz="2400" dirty="0">
              <a:solidFill>
                <a:srgbClr val="000000"/>
              </a:solidFill>
              <a:latin typeface="Times New Roman" panose="02020603050405020304" pitchFamily="18" charset="0"/>
              <a:cs typeface="Times New Roman" panose="02020603050405020304" pitchFamily="18" charset="0"/>
            </a:endParaRPr>
          </a:p>
          <a:p>
            <a:pPr marL="9525" marR="895350">
              <a:spcBef>
                <a:spcPts val="1039"/>
              </a:spcBef>
            </a:pPr>
            <a:r>
              <a:rPr sz="2400" dirty="0">
                <a:solidFill>
                  <a:srgbClr val="000000"/>
                </a:solidFill>
                <a:latin typeface="Times New Roman" panose="02020603050405020304" pitchFamily="18" charset="0"/>
                <a:cs typeface="Times New Roman" panose="02020603050405020304" pitchFamily="18" charset="0"/>
              </a:rPr>
              <a:t> C-O : les aminoacyl-ARNt synthétases</a:t>
            </a:r>
          </a:p>
          <a:p>
            <a:pPr marL="9525"/>
            <a:r>
              <a:rPr sz="2400" dirty="0">
                <a:solidFill>
                  <a:srgbClr val="000000"/>
                </a:solidFill>
                <a:latin typeface="Times New Roman" panose="02020603050405020304" pitchFamily="18" charset="0"/>
                <a:cs typeface="Times New Roman" panose="02020603050405020304" pitchFamily="18" charset="0"/>
              </a:rPr>
              <a:t>C-S : acétyl CoA synthétase</a:t>
            </a:r>
          </a:p>
          <a:p>
            <a:pPr marL="9525"/>
            <a:r>
              <a:rPr sz="2400" dirty="0">
                <a:solidFill>
                  <a:srgbClr val="000000"/>
                </a:solidFill>
                <a:latin typeface="Times New Roman" panose="02020603050405020304" pitchFamily="18" charset="0"/>
                <a:cs typeface="Times New Roman" panose="02020603050405020304" pitchFamily="18" charset="0"/>
              </a:rPr>
              <a:t>C-N : amide synthétase comme la glutamine synthétase</a:t>
            </a:r>
          </a:p>
          <a:p>
            <a:pPr marL="9525" marR="3810">
              <a:spcBef>
                <a:spcPts val="4"/>
              </a:spcBef>
            </a:pPr>
            <a:r>
              <a:rPr sz="2400" dirty="0">
                <a:solidFill>
                  <a:srgbClr val="000000"/>
                </a:solidFill>
                <a:latin typeface="Times New Roman" panose="02020603050405020304" pitchFamily="18" charset="0"/>
                <a:cs typeface="Times New Roman" panose="02020603050405020304" pitchFamily="18" charset="0"/>
              </a:rPr>
              <a:t>C-C : carboxylase à biotine comme la pyruvate carboxylase qui  catalyse la formation d’oxalo-acétate à partir du pyruvate + CO2 +  ATP.</a:t>
            </a:r>
          </a:p>
        </p:txBody>
      </p:sp>
      <p:grpSp>
        <p:nvGrpSpPr>
          <p:cNvPr id="4" name="object 4"/>
          <p:cNvGrpSpPr/>
          <p:nvPr/>
        </p:nvGrpSpPr>
        <p:grpSpPr>
          <a:xfrm>
            <a:off x="5002530" y="882256"/>
            <a:ext cx="1093470" cy="126683"/>
            <a:chOff x="3912361" y="1257553"/>
            <a:chExt cx="1457960" cy="168910"/>
          </a:xfrm>
          <a:solidFill>
            <a:srgbClr val="76E3FF"/>
          </a:solidFill>
        </p:grpSpPr>
        <p:sp>
          <p:nvSpPr>
            <p:cNvPr id="5" name="object 5"/>
            <p:cNvSpPr/>
            <p:nvPr/>
          </p:nvSpPr>
          <p:spPr>
            <a:xfrm>
              <a:off x="3925061" y="1270253"/>
              <a:ext cx="1432560" cy="143510"/>
            </a:xfrm>
            <a:custGeom>
              <a:avLst/>
              <a:gdLst/>
              <a:ahLst/>
              <a:cxnLst/>
              <a:rect l="l" t="t" r="r" b="b"/>
              <a:pathLst>
                <a:path w="1432560" h="143509">
                  <a:moveTo>
                    <a:pt x="1360932" y="0"/>
                  </a:moveTo>
                  <a:lnTo>
                    <a:pt x="1360932" y="35813"/>
                  </a:lnTo>
                  <a:lnTo>
                    <a:pt x="71627" y="35813"/>
                  </a:lnTo>
                  <a:lnTo>
                    <a:pt x="71627" y="0"/>
                  </a:lnTo>
                  <a:lnTo>
                    <a:pt x="0" y="71628"/>
                  </a:lnTo>
                  <a:lnTo>
                    <a:pt x="71627" y="143256"/>
                  </a:lnTo>
                  <a:lnTo>
                    <a:pt x="71627" y="107442"/>
                  </a:lnTo>
                  <a:lnTo>
                    <a:pt x="1360932" y="107442"/>
                  </a:lnTo>
                  <a:lnTo>
                    <a:pt x="1360932" y="143256"/>
                  </a:lnTo>
                  <a:lnTo>
                    <a:pt x="1432560" y="71628"/>
                  </a:lnTo>
                  <a:lnTo>
                    <a:pt x="1360932" y="0"/>
                  </a:lnTo>
                  <a:close/>
                </a:path>
              </a:pathLst>
            </a:custGeom>
            <a:grpFill/>
            <a:ln>
              <a:solidFill>
                <a:srgbClr val="76E3FF"/>
              </a:solidFill>
            </a:ln>
          </p:spPr>
          <p:txBody>
            <a:bodyPr wrap="square" lIns="0" tIns="0" rIns="0" bIns="0" rtlCol="0"/>
            <a:lstStyle/>
            <a:p>
              <a:endParaRPr sz="1350"/>
            </a:p>
          </p:txBody>
        </p:sp>
        <p:sp>
          <p:nvSpPr>
            <p:cNvPr id="6" name="object 6"/>
            <p:cNvSpPr/>
            <p:nvPr/>
          </p:nvSpPr>
          <p:spPr>
            <a:xfrm>
              <a:off x="3925061" y="1270253"/>
              <a:ext cx="1432560" cy="143510"/>
            </a:xfrm>
            <a:custGeom>
              <a:avLst/>
              <a:gdLst/>
              <a:ahLst/>
              <a:cxnLst/>
              <a:rect l="l" t="t" r="r" b="b"/>
              <a:pathLst>
                <a:path w="1432560" h="143509">
                  <a:moveTo>
                    <a:pt x="0" y="71628"/>
                  </a:moveTo>
                  <a:lnTo>
                    <a:pt x="71627" y="0"/>
                  </a:lnTo>
                  <a:lnTo>
                    <a:pt x="71627" y="35813"/>
                  </a:lnTo>
                  <a:lnTo>
                    <a:pt x="1360932" y="35813"/>
                  </a:lnTo>
                  <a:lnTo>
                    <a:pt x="1360932" y="0"/>
                  </a:lnTo>
                  <a:lnTo>
                    <a:pt x="1432560" y="71628"/>
                  </a:lnTo>
                  <a:lnTo>
                    <a:pt x="1360932" y="143256"/>
                  </a:lnTo>
                  <a:lnTo>
                    <a:pt x="1360932" y="107442"/>
                  </a:lnTo>
                  <a:lnTo>
                    <a:pt x="71627" y="107442"/>
                  </a:lnTo>
                  <a:lnTo>
                    <a:pt x="71627" y="143256"/>
                  </a:lnTo>
                  <a:lnTo>
                    <a:pt x="0" y="71628"/>
                  </a:lnTo>
                  <a:close/>
                </a:path>
              </a:pathLst>
            </a:custGeom>
            <a:grpFill/>
            <a:ln w="25400">
              <a:solidFill>
                <a:srgbClr val="76E3FF"/>
              </a:solidFill>
            </a:ln>
          </p:spPr>
          <p:txBody>
            <a:bodyPr wrap="square" lIns="0" tIns="0" rIns="0" bIns="0" rtlCol="0"/>
            <a:lstStyle/>
            <a:p>
              <a:endParaRPr sz="1350"/>
            </a:p>
          </p:txBody>
        </p:sp>
      </p:grpSp>
      <p:pic>
        <p:nvPicPr>
          <p:cNvPr id="7" name="object 7"/>
          <p:cNvPicPr/>
          <p:nvPr/>
        </p:nvPicPr>
        <p:blipFill>
          <a:blip r:embed="rId2" cstate="print"/>
          <a:stretch>
            <a:fillRect/>
          </a:stretch>
        </p:blipFill>
        <p:spPr>
          <a:xfrm>
            <a:off x="2551192" y="4761204"/>
            <a:ext cx="6723126" cy="165277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B550-F88C-1E3C-6CFE-323A29CE1C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576B91-4146-DCC8-AAF1-247393E1FE97}"/>
              </a:ext>
            </a:extLst>
          </p:cNvPr>
          <p:cNvSpPr/>
          <p:nvPr/>
        </p:nvSpPr>
        <p:spPr>
          <a:xfrm>
            <a:off x="0" y="6705600"/>
            <a:ext cx="12192000" cy="15240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1671B43-4369-2B82-1E36-6CC97509766B}"/>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CA6E9134-8B07-E14F-F4E9-16C24C2DC96D}"/>
              </a:ext>
            </a:extLst>
          </p:cNvPr>
          <p:cNvSpPr txBox="1"/>
          <p:nvPr/>
        </p:nvSpPr>
        <p:spPr>
          <a:xfrm>
            <a:off x="726558" y="758064"/>
            <a:ext cx="10738884" cy="692497"/>
          </a:xfrm>
          <a:prstGeom prst="rect">
            <a:avLst/>
          </a:prstGeom>
          <a:noFill/>
        </p:spPr>
        <p:txBody>
          <a:bodyPr wrap="square">
            <a:spAutoFit/>
          </a:bodyPr>
          <a:lstStyle/>
          <a:p>
            <a:pPr marL="268605" marR="730250" indent="271145" algn="just">
              <a:lnSpc>
                <a:spcPct val="150000"/>
              </a:lnSpc>
              <a:spcBef>
                <a:spcPts val="1075"/>
              </a:spcBef>
              <a:spcAft>
                <a:spcPts val="0"/>
              </a:spcAft>
            </a:pPr>
            <a:endParaRPr lang="fr-FR" sz="1800" dirty="0">
              <a:effectLst/>
              <a:latin typeface="Times New Roman" panose="02020603050405020304" pitchFamily="18" charset="0"/>
              <a:ea typeface="Times New Roman" panose="02020603050405020304" pitchFamily="18" charset="0"/>
            </a:endParaRPr>
          </a:p>
          <a:p>
            <a:pPr marL="267335" algn="l">
              <a:spcBef>
                <a:spcPts val="45"/>
              </a:spcBef>
              <a:spcAft>
                <a:spcPts val="0"/>
              </a:spcAft>
            </a:pPr>
            <a:r>
              <a:rPr lang="fr-FR" sz="1200" b="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p:txBody>
      </p:sp>
      <p:cxnSp>
        <p:nvCxnSpPr>
          <p:cNvPr id="9" name="Connecteur droit 8">
            <a:extLst>
              <a:ext uri="{FF2B5EF4-FFF2-40B4-BE49-F238E27FC236}">
                <a16:creationId xmlns:a16="http://schemas.microsoft.com/office/drawing/2014/main" id="{30A23B7B-5AEA-7A1D-007E-0268EC045EAA}"/>
              </a:ext>
            </a:extLst>
          </p:cNvPr>
          <p:cNvCxnSpPr>
            <a:cxnSpLocks/>
          </p:cNvCxnSpPr>
          <p:nvPr/>
        </p:nvCxnSpPr>
        <p:spPr>
          <a:xfrm>
            <a:off x="260653" y="491919"/>
            <a:ext cx="635604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385CC93-4F4B-A829-1871-B16FFC746E64}"/>
              </a:ext>
            </a:extLst>
          </p:cNvPr>
          <p:cNvSpPr txBox="1"/>
          <p:nvPr/>
        </p:nvSpPr>
        <p:spPr>
          <a:xfrm>
            <a:off x="117474" y="30254"/>
            <a:ext cx="8848725" cy="461665"/>
          </a:xfrm>
          <a:prstGeom prst="rect">
            <a:avLst/>
          </a:prstGeom>
          <a:noFill/>
        </p:spPr>
        <p:txBody>
          <a:bodyPr wrap="square">
            <a:spAutoFit/>
          </a:bodyPr>
          <a:lstStyle/>
          <a:p>
            <a:r>
              <a:rPr lang="fr-FR" sz="2400" b="1" dirty="0">
                <a:solidFill>
                  <a:srgbClr val="C00000"/>
                </a:solidFill>
                <a:latin typeface="Times New Roman" panose="02020603050405020304" pitchFamily="18" charset="0"/>
              </a:rPr>
              <a:t>Facteur d’accroissement de la vitesse de réactions </a:t>
            </a:r>
            <a:r>
              <a:rPr lang="fr-FR" sz="1800" b="0" i="0" u="none" strike="noStrike" baseline="0" dirty="0">
                <a:solidFill>
                  <a:srgbClr val="000000"/>
                </a:solidFill>
                <a:latin typeface="Times New Roman" panose="02020603050405020304" pitchFamily="18" charset="0"/>
              </a:rPr>
              <a:t>	</a:t>
            </a:r>
          </a:p>
        </p:txBody>
      </p:sp>
      <p:sp>
        <p:nvSpPr>
          <p:cNvPr id="11" name="ZoneTexte 10">
            <a:extLst>
              <a:ext uri="{FF2B5EF4-FFF2-40B4-BE49-F238E27FC236}">
                <a16:creationId xmlns:a16="http://schemas.microsoft.com/office/drawing/2014/main" id="{58440501-6D31-29CD-D0B0-61BBCB64808F}"/>
              </a:ext>
            </a:extLst>
          </p:cNvPr>
          <p:cNvSpPr txBox="1"/>
          <p:nvPr/>
        </p:nvSpPr>
        <p:spPr>
          <a:xfrm>
            <a:off x="211905" y="337960"/>
            <a:ext cx="11719442" cy="1508105"/>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r>
              <a:rPr lang="fr-FR" sz="2400" b="0" i="0" u="none" strike="noStrike" baseline="0" dirty="0">
                <a:solidFill>
                  <a:srgbClr val="000000"/>
                </a:solidFill>
                <a:latin typeface="Times New Roman" panose="02020603050405020304" pitchFamily="18" charset="0"/>
              </a:rPr>
              <a:t> Les enzymes sont extrêmement efficaces, </a:t>
            </a:r>
            <a:r>
              <a:rPr lang="fr-FR" sz="2400" dirty="0">
                <a:solidFill>
                  <a:srgbClr val="000000"/>
                </a:solidFill>
                <a:latin typeface="Times New Roman" panose="02020603050405020304" pitchFamily="18" charset="0"/>
              </a:rPr>
              <a:t>elles ont un facteur d’accroissement de la vitesse de réactions jusqu’à </a:t>
            </a:r>
            <a:r>
              <a:rPr lang="fr-FR" sz="2400" b="1" dirty="0">
                <a:solidFill>
                  <a:srgbClr val="FF0000"/>
                </a:solidFill>
                <a:latin typeface="Times New Roman" panose="02020603050405020304" pitchFamily="18" charset="0"/>
              </a:rPr>
              <a:t>10</a:t>
            </a:r>
            <a:r>
              <a:rPr lang="fr-FR" sz="2400" dirty="0">
                <a:solidFill>
                  <a:srgbClr val="000000"/>
                </a:solidFill>
                <a:latin typeface="Times New Roman" panose="02020603050405020304" pitchFamily="18" charset="0"/>
              </a:rPr>
              <a:t>    fois plus rapide que pour des réactions non catalysées. </a:t>
            </a:r>
          </a:p>
          <a:p>
            <a:endParaRPr lang="fr-FR" sz="2400" dirty="0"/>
          </a:p>
        </p:txBody>
      </p:sp>
      <p:sp>
        <p:nvSpPr>
          <p:cNvPr id="18" name="ZoneTexte 17">
            <a:extLst>
              <a:ext uri="{FF2B5EF4-FFF2-40B4-BE49-F238E27FC236}">
                <a16:creationId xmlns:a16="http://schemas.microsoft.com/office/drawing/2014/main" id="{A7B714D6-7ABA-369A-194A-0272351DBCBA}"/>
              </a:ext>
            </a:extLst>
          </p:cNvPr>
          <p:cNvSpPr txBox="1"/>
          <p:nvPr/>
        </p:nvSpPr>
        <p:spPr>
          <a:xfrm>
            <a:off x="2658350" y="1018798"/>
            <a:ext cx="6337300" cy="276999"/>
          </a:xfrm>
          <a:prstGeom prst="rect">
            <a:avLst/>
          </a:prstGeom>
          <a:noFill/>
        </p:spPr>
        <p:txBody>
          <a:bodyPr wrap="square">
            <a:spAutoFit/>
          </a:bodyPr>
          <a:lstStyle/>
          <a:p>
            <a:r>
              <a:rPr lang="fr-FR" sz="1200" b="1" dirty="0">
                <a:solidFill>
                  <a:srgbClr val="FF0000"/>
                </a:solidFill>
                <a:latin typeface="Times New Roman" panose="02020603050405020304" pitchFamily="18" charset="0"/>
              </a:rPr>
              <a:t>17</a:t>
            </a:r>
            <a:endParaRPr lang="fr-FR" sz="1200" b="1" dirty="0">
              <a:solidFill>
                <a:srgbClr val="FF0000"/>
              </a:solidFill>
            </a:endParaRPr>
          </a:p>
        </p:txBody>
      </p:sp>
      <p:graphicFrame>
        <p:nvGraphicFramePr>
          <p:cNvPr id="19" name="Tableau 18">
            <a:extLst>
              <a:ext uri="{FF2B5EF4-FFF2-40B4-BE49-F238E27FC236}">
                <a16:creationId xmlns:a16="http://schemas.microsoft.com/office/drawing/2014/main" id="{842071C3-BAB5-4133-B408-79F5373B82C8}"/>
              </a:ext>
            </a:extLst>
          </p:cNvPr>
          <p:cNvGraphicFramePr>
            <a:graphicFrameLocks noGrp="1"/>
          </p:cNvGraphicFramePr>
          <p:nvPr>
            <p:extLst>
              <p:ext uri="{D42A27DB-BD31-4B8C-83A1-F6EECF244321}">
                <p14:modId xmlns:p14="http://schemas.microsoft.com/office/powerpoint/2010/main" val="411242038"/>
              </p:ext>
            </p:extLst>
          </p:nvPr>
        </p:nvGraphicFramePr>
        <p:xfrm>
          <a:off x="726558" y="1703160"/>
          <a:ext cx="10969240" cy="3430077"/>
        </p:xfrm>
        <a:graphic>
          <a:graphicData uri="http://schemas.openxmlformats.org/drawingml/2006/table">
            <a:tbl>
              <a:tblPr firstRow="1" bandRow="1">
                <a:tableStyleId>{5C22544A-7EE6-4342-B048-85BDC9FD1C3A}</a:tableStyleId>
              </a:tblPr>
              <a:tblGrid>
                <a:gridCol w="3978099">
                  <a:extLst>
                    <a:ext uri="{9D8B030D-6E8A-4147-A177-3AD203B41FA5}">
                      <a16:colId xmlns:a16="http://schemas.microsoft.com/office/drawing/2014/main" val="205687032"/>
                    </a:ext>
                  </a:extLst>
                </a:gridCol>
                <a:gridCol w="6991141">
                  <a:extLst>
                    <a:ext uri="{9D8B030D-6E8A-4147-A177-3AD203B41FA5}">
                      <a16:colId xmlns:a16="http://schemas.microsoft.com/office/drawing/2014/main" val="1954170223"/>
                    </a:ext>
                  </a:extLst>
                </a:gridCol>
              </a:tblGrid>
              <a:tr h="442063">
                <a:tc>
                  <a:txBody>
                    <a:bodyPr/>
                    <a:lstStyle/>
                    <a:p>
                      <a:pPr algn="ctr"/>
                      <a:r>
                        <a:rPr lang="fr-FR" sz="2400" dirty="0"/>
                        <a:t>Enzymes</a:t>
                      </a:r>
                    </a:p>
                  </a:txBody>
                  <a:tcPr/>
                </a:tc>
                <a:tc>
                  <a:txBody>
                    <a:bodyPr/>
                    <a:lstStyle/>
                    <a:p>
                      <a:pPr algn="ctr"/>
                      <a:r>
                        <a:rPr lang="fr-FR" sz="2400" dirty="0"/>
                        <a:t>Facteur d’accroissement de la vitesse de réaction</a:t>
                      </a:r>
                    </a:p>
                  </a:txBody>
                  <a:tcPr/>
                </a:tc>
                <a:extLst>
                  <a:ext uri="{0D108BD9-81ED-4DB2-BD59-A6C34878D82A}">
                    <a16:rowId xmlns:a16="http://schemas.microsoft.com/office/drawing/2014/main" val="2271826908"/>
                  </a:ext>
                </a:extLst>
              </a:tr>
              <a:tr h="990959">
                <a:tc>
                  <a:txBody>
                    <a:bodyPr/>
                    <a:lstStyle/>
                    <a:p>
                      <a:pPr marL="0" algn="ctr" defTabSz="914400" rtl="0" eaLnBrk="1" latinLnBrk="0" hangingPunct="1"/>
                      <a:r>
                        <a:rPr lang="fr-FR" sz="2400" b="1" i="0" u="none" strike="noStrike" baseline="0" dirty="0">
                          <a:solidFill>
                            <a:srgbClr val="000000"/>
                          </a:solidFill>
                          <a:latin typeface="Times New Roman" panose="02020603050405020304" pitchFamily="18" charset="0"/>
                        </a:rPr>
                        <a:t>Chymotrypsine</a:t>
                      </a:r>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fr-FR" sz="2800" b="1" i="0" u="none" strike="noStrike" baseline="0" dirty="0">
                          <a:solidFill>
                            <a:schemeClr val="tx1"/>
                          </a:solidFill>
                          <a:latin typeface="Times New Roman" panose="02020603050405020304" pitchFamily="18" charset="0"/>
                        </a:rPr>
                        <a:t>10</a:t>
                      </a:r>
                      <a:endParaRPr lang="fr-FR" sz="2800" b="1" dirty="0">
                        <a:solidFill>
                          <a:schemeClr val="tx1"/>
                        </a:solidFill>
                      </a:endParaRPr>
                    </a:p>
                  </a:txBody>
                  <a:tcPr/>
                </a:tc>
                <a:extLst>
                  <a:ext uri="{0D108BD9-81ED-4DB2-BD59-A6C34878D82A}">
                    <a16:rowId xmlns:a16="http://schemas.microsoft.com/office/drawing/2014/main" val="1386332692"/>
                  </a:ext>
                </a:extLst>
              </a:tr>
              <a:tr h="990959">
                <a:tc>
                  <a:txBody>
                    <a:bodyPr/>
                    <a:lstStyle/>
                    <a:p>
                      <a:pPr marL="0" algn="ctr" defTabSz="914400" rtl="0" eaLnBrk="1" latinLnBrk="0" hangingPunct="1"/>
                      <a:r>
                        <a:rPr lang="fr-FR" sz="2400" b="1" i="0" u="none" strike="noStrike" baseline="0" dirty="0">
                          <a:solidFill>
                            <a:srgbClr val="000000"/>
                          </a:solidFill>
                          <a:latin typeface="Times New Roman" panose="02020603050405020304" pitchFamily="18" charset="0"/>
                        </a:rPr>
                        <a:t>Lysozyme </a:t>
                      </a:r>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fr-FR" sz="2800" b="1" i="0" u="none" strike="noStrike" baseline="0" dirty="0">
                          <a:solidFill>
                            <a:schemeClr val="tx1"/>
                          </a:solidFill>
                          <a:latin typeface="Times New Roman" panose="02020603050405020304" pitchFamily="18" charset="0"/>
                        </a:rPr>
                        <a:t>2. 10</a:t>
                      </a:r>
                      <a:endParaRPr lang="fr-FR" sz="2800" b="1" dirty="0">
                        <a:solidFill>
                          <a:schemeClr val="tx1"/>
                        </a:solidFill>
                      </a:endParaRPr>
                    </a:p>
                  </a:txBody>
                  <a:tcPr/>
                </a:tc>
                <a:extLst>
                  <a:ext uri="{0D108BD9-81ED-4DB2-BD59-A6C34878D82A}">
                    <a16:rowId xmlns:a16="http://schemas.microsoft.com/office/drawing/2014/main" val="2615246191"/>
                  </a:ext>
                </a:extLst>
              </a:tr>
              <a:tr h="990959">
                <a:tc>
                  <a:txBody>
                    <a:bodyPr/>
                    <a:lstStyle/>
                    <a:p>
                      <a:pPr marL="0" algn="ctr" defTabSz="914400" rtl="0" eaLnBrk="1" latinLnBrk="0" hangingPunct="1"/>
                      <a:r>
                        <a:rPr lang="fr-FR" sz="2400" b="1" i="0" u="none" strike="noStrike" baseline="0" dirty="0">
                          <a:solidFill>
                            <a:srgbClr val="000000"/>
                          </a:solidFill>
                          <a:latin typeface="Times New Roman" panose="02020603050405020304" pitchFamily="18" charset="0"/>
                        </a:rPr>
                        <a:t>Uréase</a:t>
                      </a:r>
                      <a:endParaRPr lang="fr-FR" sz="2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fr-FR" sz="2800" b="1" i="0" u="none" strike="noStrike" baseline="0" dirty="0">
                          <a:solidFill>
                            <a:schemeClr val="tx1"/>
                          </a:solidFill>
                          <a:latin typeface="Times New Roman" panose="02020603050405020304" pitchFamily="18" charset="0"/>
                        </a:rPr>
                        <a:t>10</a:t>
                      </a:r>
                      <a:endParaRPr lang="fr-FR" sz="2800" b="1" dirty="0">
                        <a:solidFill>
                          <a:schemeClr val="tx1"/>
                        </a:solidFill>
                      </a:endParaRPr>
                    </a:p>
                  </a:txBody>
                  <a:tcPr/>
                </a:tc>
                <a:extLst>
                  <a:ext uri="{0D108BD9-81ED-4DB2-BD59-A6C34878D82A}">
                    <a16:rowId xmlns:a16="http://schemas.microsoft.com/office/drawing/2014/main" val="1476283575"/>
                  </a:ext>
                </a:extLst>
              </a:tr>
            </a:tbl>
          </a:graphicData>
        </a:graphic>
      </p:graphicFrame>
      <p:sp>
        <p:nvSpPr>
          <p:cNvPr id="5" name="ZoneTexte 4">
            <a:extLst>
              <a:ext uri="{FF2B5EF4-FFF2-40B4-BE49-F238E27FC236}">
                <a16:creationId xmlns:a16="http://schemas.microsoft.com/office/drawing/2014/main" id="{E0FD71A9-B612-86AB-E122-4EF26AFAA57E}"/>
              </a:ext>
            </a:extLst>
          </p:cNvPr>
          <p:cNvSpPr txBox="1"/>
          <p:nvPr/>
        </p:nvSpPr>
        <p:spPr>
          <a:xfrm>
            <a:off x="8306317" y="2161231"/>
            <a:ext cx="6318250" cy="307777"/>
          </a:xfrm>
          <a:prstGeom prst="rect">
            <a:avLst/>
          </a:prstGeom>
          <a:noFill/>
        </p:spPr>
        <p:txBody>
          <a:bodyPr wrap="square">
            <a:spAutoFit/>
          </a:bodyPr>
          <a:lstStyle/>
          <a:p>
            <a:r>
              <a:rPr lang="fr-FR" sz="1400" b="1" i="0" u="none" strike="noStrike" baseline="0" dirty="0">
                <a:latin typeface="Times New Roman" panose="02020603050405020304" pitchFamily="18" charset="0"/>
              </a:rPr>
              <a:t>7</a:t>
            </a:r>
            <a:endParaRPr lang="fr-FR" sz="1400" b="1" dirty="0"/>
          </a:p>
        </p:txBody>
      </p:sp>
      <p:sp>
        <p:nvSpPr>
          <p:cNvPr id="10" name="ZoneTexte 9">
            <a:extLst>
              <a:ext uri="{FF2B5EF4-FFF2-40B4-BE49-F238E27FC236}">
                <a16:creationId xmlns:a16="http://schemas.microsoft.com/office/drawing/2014/main" id="{7F1FC3DF-7D98-8C4F-4097-CE9D2C7A77BD}"/>
              </a:ext>
            </a:extLst>
          </p:cNvPr>
          <p:cNvSpPr txBox="1"/>
          <p:nvPr/>
        </p:nvSpPr>
        <p:spPr>
          <a:xfrm>
            <a:off x="8499475" y="3131441"/>
            <a:ext cx="7042150" cy="307777"/>
          </a:xfrm>
          <a:prstGeom prst="rect">
            <a:avLst/>
          </a:prstGeom>
          <a:noFill/>
        </p:spPr>
        <p:txBody>
          <a:bodyPr wrap="square">
            <a:spAutoFit/>
          </a:bodyPr>
          <a:lstStyle/>
          <a:p>
            <a:r>
              <a:rPr lang="fr-FR" sz="1400" b="1" dirty="0">
                <a:latin typeface="Times New Roman" panose="02020603050405020304" pitchFamily="18" charset="0"/>
              </a:rPr>
              <a:t>8</a:t>
            </a:r>
          </a:p>
        </p:txBody>
      </p:sp>
      <p:sp>
        <p:nvSpPr>
          <p:cNvPr id="14" name="ZoneTexte 13">
            <a:extLst>
              <a:ext uri="{FF2B5EF4-FFF2-40B4-BE49-F238E27FC236}">
                <a16:creationId xmlns:a16="http://schemas.microsoft.com/office/drawing/2014/main" id="{D2E42800-68BD-A412-D0B4-8A9B8BB94157}"/>
              </a:ext>
            </a:extLst>
          </p:cNvPr>
          <p:cNvSpPr txBox="1"/>
          <p:nvPr/>
        </p:nvSpPr>
        <p:spPr>
          <a:xfrm>
            <a:off x="8306317" y="4198180"/>
            <a:ext cx="7042150" cy="307777"/>
          </a:xfrm>
          <a:prstGeom prst="rect">
            <a:avLst/>
          </a:prstGeom>
          <a:noFill/>
        </p:spPr>
        <p:txBody>
          <a:bodyPr wrap="square">
            <a:spAutoFit/>
          </a:bodyPr>
          <a:lstStyle/>
          <a:p>
            <a:r>
              <a:rPr lang="fr-FR" sz="1400" b="1" dirty="0">
                <a:latin typeface="Times New Roman" panose="02020603050405020304" pitchFamily="18" charset="0"/>
              </a:rPr>
              <a:t>14</a:t>
            </a:r>
          </a:p>
        </p:txBody>
      </p:sp>
      <p:sp>
        <p:nvSpPr>
          <p:cNvPr id="15" name="ZoneTexte 14">
            <a:extLst>
              <a:ext uri="{FF2B5EF4-FFF2-40B4-BE49-F238E27FC236}">
                <a16:creationId xmlns:a16="http://schemas.microsoft.com/office/drawing/2014/main" id="{B4E7B924-47CF-F87B-0FCE-1B3FCF2E7F25}"/>
              </a:ext>
            </a:extLst>
          </p:cNvPr>
          <p:cNvSpPr txBox="1"/>
          <p:nvPr/>
        </p:nvSpPr>
        <p:spPr>
          <a:xfrm>
            <a:off x="247650" y="5576843"/>
            <a:ext cx="11579742" cy="830997"/>
          </a:xfrm>
          <a:prstGeom prst="rect">
            <a:avLst/>
          </a:prstGeom>
          <a:noFill/>
        </p:spPr>
        <p:txBody>
          <a:bodyPr wrap="square">
            <a:spAutoFit/>
          </a:bodyPr>
          <a:lstStyle/>
          <a:p>
            <a:pPr marL="342900" indent="-342900">
              <a:buFont typeface="Wingdings" panose="05000000000000000000" pitchFamily="2" charset="2"/>
              <a:buChar char="Ø"/>
            </a:pPr>
            <a:r>
              <a:rPr lang="fr-FR" sz="2400" dirty="0">
                <a:solidFill>
                  <a:srgbClr val="000000"/>
                </a:solidFill>
                <a:latin typeface="Times New Roman" panose="02020603050405020304" pitchFamily="18" charset="0"/>
              </a:rPr>
              <a:t>Elles augmentent la vitesse des réactions biochimiques en </a:t>
            </a:r>
            <a:r>
              <a:rPr lang="fr-FR" sz="2400" b="1" u="sng" dirty="0">
                <a:solidFill>
                  <a:srgbClr val="C00000"/>
                </a:solidFill>
                <a:latin typeface="Times New Roman" panose="02020603050405020304" pitchFamily="18" charset="0"/>
              </a:rPr>
              <a:t>diminuant l’énergie libre d’activation.</a:t>
            </a:r>
          </a:p>
        </p:txBody>
      </p:sp>
    </p:spTree>
    <p:extLst>
      <p:ext uri="{BB962C8B-B14F-4D97-AF65-F5344CB8AC3E}">
        <p14:creationId xmlns:p14="http://schemas.microsoft.com/office/powerpoint/2010/main" val="1193373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5" y="18969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Energie d’activation</a:t>
            </a:r>
          </a:p>
        </p:txBody>
      </p:sp>
      <p:sp>
        <p:nvSpPr>
          <p:cNvPr id="5" name="ZoneTexte 4">
            <a:extLst>
              <a:ext uri="{FF2B5EF4-FFF2-40B4-BE49-F238E27FC236}">
                <a16:creationId xmlns:a16="http://schemas.microsoft.com/office/drawing/2014/main" id="{2EF7B464-4F31-BA2D-9C5C-27E1DEA47EBD}"/>
              </a:ext>
            </a:extLst>
          </p:cNvPr>
          <p:cNvSpPr txBox="1"/>
          <p:nvPr/>
        </p:nvSpPr>
        <p:spPr>
          <a:xfrm>
            <a:off x="304799" y="993250"/>
            <a:ext cx="11176000" cy="3539430"/>
          </a:xfrm>
          <a:prstGeom prst="rect">
            <a:avLst/>
          </a:prstGeom>
          <a:noFill/>
        </p:spPr>
        <p:txBody>
          <a:bodyPr wrap="square">
            <a:spAutoFit/>
          </a:bodyPr>
          <a:lstStyle/>
          <a:p>
            <a:pPr marL="457200" indent="-457200" algn="l" fontAlgn="base">
              <a:buFontTx/>
              <a:buChar char="-"/>
            </a:pPr>
            <a:r>
              <a:rPr lang="fr-FR" sz="3200" kern="0" dirty="0">
                <a:latin typeface="Times New Roman" panose="02020603050405020304" pitchFamily="18" charset="0"/>
                <a:cs typeface="Arial" panose="020B0604020202020204" pitchFamily="34" charset="0"/>
              </a:rPr>
              <a:t>L’énergie d’activation est la quantité d'énergie nécessaire pour qu'une réaction se produise. </a:t>
            </a:r>
          </a:p>
          <a:p>
            <a:pPr marL="457200" indent="-457200" fontAlgn="base">
              <a:buFontTx/>
              <a:buChar char="-"/>
            </a:pPr>
            <a:r>
              <a:rPr lang="fr-FR" sz="3200" kern="0" dirty="0">
                <a:latin typeface="Times New Roman" panose="02020603050405020304" pitchFamily="18" charset="0"/>
                <a:cs typeface="Arial" panose="020B0604020202020204" pitchFamily="34" charset="0"/>
              </a:rPr>
              <a:t>Les enzymes </a:t>
            </a:r>
            <a:r>
              <a:rPr lang="fr-FR" sz="3200" b="1" kern="0" dirty="0">
                <a:solidFill>
                  <a:srgbClr val="00B050"/>
                </a:solidFill>
                <a:latin typeface="Times New Roman" panose="02020603050405020304" pitchFamily="18" charset="0"/>
                <a:cs typeface="Arial" panose="020B0604020202020204" pitchFamily="34" charset="0"/>
              </a:rPr>
              <a:t>réduisent l'énergie d'activation </a:t>
            </a:r>
            <a:r>
              <a:rPr lang="fr-FR" sz="3200" kern="0" dirty="0">
                <a:latin typeface="Times New Roman" panose="02020603050405020304" pitchFamily="18" charset="0"/>
                <a:cs typeface="Arial" panose="020B0604020202020204" pitchFamily="34" charset="0"/>
              </a:rPr>
              <a:t>d'une réaction </a:t>
            </a:r>
          </a:p>
          <a:p>
            <a:pPr marL="457200" indent="-457200" algn="l" fontAlgn="base">
              <a:buFontTx/>
              <a:buChar char="-"/>
            </a:pPr>
            <a:r>
              <a:rPr lang="fr-FR" sz="3200" kern="0" dirty="0">
                <a:latin typeface="Times New Roman" panose="02020603050405020304" pitchFamily="18" charset="0"/>
                <a:cs typeface="Arial" panose="020B0604020202020204" pitchFamily="34" charset="0"/>
              </a:rPr>
              <a:t>Elles le font en se liant à un substrat pour former un complexe Enzyme-substrat (</a:t>
            </a:r>
            <a:r>
              <a:rPr lang="fr-FR" sz="3200" b="1" kern="0" dirty="0">
                <a:solidFill>
                  <a:srgbClr val="00B050"/>
                </a:solidFill>
                <a:latin typeface="Times New Roman" panose="02020603050405020304" pitchFamily="18" charset="0"/>
                <a:cs typeface="Arial" panose="020B0604020202020204" pitchFamily="34" charset="0"/>
              </a:rPr>
              <a:t>un état intermédiaire</a:t>
            </a:r>
            <a:r>
              <a:rPr lang="fr-FR" sz="3200" kern="0" dirty="0">
                <a:latin typeface="Times New Roman" panose="02020603050405020304" pitchFamily="18" charset="0"/>
                <a:cs typeface="Arial" panose="020B0604020202020204" pitchFamily="34" charset="0"/>
              </a:rPr>
              <a:t>)</a:t>
            </a:r>
          </a:p>
          <a:p>
            <a:pPr marL="457200" indent="-457200" algn="l" fontAlgn="base">
              <a:buFontTx/>
              <a:buChar char="-"/>
            </a:pPr>
            <a:r>
              <a:rPr lang="fr-FR" sz="3200" kern="0" dirty="0">
                <a:latin typeface="Times New Roman" panose="02020603050405020304" pitchFamily="18" charset="0"/>
                <a:cs typeface="Arial" panose="020B0604020202020204" pitchFamily="34" charset="0"/>
              </a:rPr>
              <a:t>La formation de ce complexe stabilise l'état de transition de la réaction, ce qui contribue à abaisser l'énergie d'activation</a:t>
            </a:r>
          </a:p>
        </p:txBody>
      </p:sp>
      <p:sp>
        <p:nvSpPr>
          <p:cNvPr id="4" name="ZoneTexte 3">
            <a:extLst>
              <a:ext uri="{FF2B5EF4-FFF2-40B4-BE49-F238E27FC236}">
                <a16:creationId xmlns:a16="http://schemas.microsoft.com/office/drawing/2014/main" id="{25C6F7DD-7ED3-29B9-E6EB-80D2A3D3EA7F}"/>
              </a:ext>
            </a:extLst>
          </p:cNvPr>
          <p:cNvSpPr txBox="1"/>
          <p:nvPr/>
        </p:nvSpPr>
        <p:spPr>
          <a:xfrm>
            <a:off x="425449" y="4751465"/>
            <a:ext cx="10934700" cy="1077218"/>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Une énergie d’activation élevée correspond à une réaction lente</a:t>
            </a:r>
          </a:p>
          <a:p>
            <a:r>
              <a:rPr lang="fr-FR" sz="3200" dirty="0">
                <a:latin typeface="Times New Roman" panose="02020603050405020304" pitchFamily="18" charset="0"/>
                <a:cs typeface="Times New Roman" panose="02020603050405020304" pitchFamily="18" charset="0"/>
              </a:rPr>
              <a:t>Une énergie d’activation faible correspond à une réaction rapide</a:t>
            </a:r>
          </a:p>
        </p:txBody>
      </p:sp>
    </p:spTree>
    <p:extLst>
      <p:ext uri="{BB962C8B-B14F-4D97-AF65-F5344CB8AC3E}">
        <p14:creationId xmlns:p14="http://schemas.microsoft.com/office/powerpoint/2010/main" val="243060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5" y="18969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Etat de transition</a:t>
            </a:r>
          </a:p>
        </p:txBody>
      </p:sp>
      <p:sp>
        <p:nvSpPr>
          <p:cNvPr id="8" name="ZoneTexte 7">
            <a:extLst>
              <a:ext uri="{FF2B5EF4-FFF2-40B4-BE49-F238E27FC236}">
                <a16:creationId xmlns:a16="http://schemas.microsoft.com/office/drawing/2014/main" id="{8C6E557E-6EAE-25E5-3F53-23588D9D19F7}"/>
              </a:ext>
            </a:extLst>
          </p:cNvPr>
          <p:cNvSpPr txBox="1"/>
          <p:nvPr/>
        </p:nvSpPr>
        <p:spPr>
          <a:xfrm>
            <a:off x="220266" y="571474"/>
            <a:ext cx="11120834" cy="5174493"/>
          </a:xfrm>
          <a:prstGeom prst="rect">
            <a:avLst/>
          </a:prstGeom>
          <a:noFill/>
        </p:spPr>
        <p:txBody>
          <a:bodyPr wrap="square">
            <a:spAutoFit/>
          </a:bodyPr>
          <a:lstStyle/>
          <a:p>
            <a:pPr algn="just">
              <a:lnSpc>
                <a:spcPct val="150000"/>
              </a:lnSpc>
            </a:pPr>
            <a:r>
              <a:rPr lang="fr-FR" sz="3200" dirty="0">
                <a:latin typeface="Times New Roman" panose="02020603050405020304" pitchFamily="18" charset="0"/>
                <a:cs typeface="Times New Roman" panose="02020603050405020304" pitchFamily="18" charset="0"/>
              </a:rPr>
              <a:t>L'état de transition est une configuration </a:t>
            </a:r>
            <a:r>
              <a:rPr lang="fr-FR" sz="3200" b="1" dirty="0">
                <a:latin typeface="Times New Roman" panose="02020603050405020304" pitchFamily="18" charset="0"/>
                <a:cs typeface="Times New Roman" panose="02020603050405020304" pitchFamily="18" charset="0"/>
              </a:rPr>
              <a:t>intermédiaire</a:t>
            </a:r>
            <a:r>
              <a:rPr lang="fr-FR" sz="3200" dirty="0">
                <a:latin typeface="Times New Roman" panose="02020603050405020304" pitchFamily="18" charset="0"/>
                <a:cs typeface="Times New Roman" panose="02020603050405020304" pitchFamily="18" charset="0"/>
              </a:rPr>
              <a:t> entre les réactifs et les produits</a:t>
            </a:r>
            <a:r>
              <a:rPr lang="fr-FR" sz="2000" dirty="0"/>
              <a:t> </a:t>
            </a:r>
            <a:r>
              <a:rPr lang="fr-FR" sz="3200" dirty="0">
                <a:latin typeface="Times New Roman" panose="02020603050405020304" pitchFamily="18" charset="0"/>
                <a:cs typeface="Times New Roman" panose="02020603050405020304" pitchFamily="18" charset="0"/>
              </a:rPr>
              <a:t>d'une molécule au cours d'une réaction chimique. </a:t>
            </a:r>
          </a:p>
          <a:p>
            <a:pPr algn="just">
              <a:lnSpc>
                <a:spcPct val="150000"/>
              </a:lnSpc>
            </a:pPr>
            <a:r>
              <a:rPr lang="fr-FR" sz="3200" dirty="0">
                <a:latin typeface="Times New Roman" panose="02020603050405020304" pitchFamily="18" charset="0"/>
                <a:cs typeface="Times New Roman" panose="02020603050405020304" pitchFamily="18" charset="0"/>
              </a:rPr>
              <a:t>C'est un </a:t>
            </a:r>
            <a:r>
              <a:rPr lang="fr-FR" sz="3200" b="1" dirty="0">
                <a:latin typeface="Times New Roman" panose="02020603050405020304" pitchFamily="18" charset="0"/>
                <a:cs typeface="Times New Roman" panose="02020603050405020304" pitchFamily="18" charset="0"/>
              </a:rPr>
              <a:t>état instable</a:t>
            </a:r>
            <a:r>
              <a:rPr lang="fr-FR" sz="3200" dirty="0">
                <a:latin typeface="Times New Roman" panose="02020603050405020304" pitchFamily="18" charset="0"/>
                <a:cs typeface="Times New Roman" panose="02020603050405020304" pitchFamily="18" charset="0"/>
              </a:rPr>
              <a:t>, représentant le </a:t>
            </a:r>
            <a:r>
              <a:rPr lang="fr-FR" sz="3200" b="1" dirty="0">
                <a:latin typeface="Times New Roman" panose="02020603050405020304" pitchFamily="18" charset="0"/>
                <a:cs typeface="Times New Roman" panose="02020603050405020304" pitchFamily="18" charset="0"/>
              </a:rPr>
              <a:t>point maximal d'énergie</a:t>
            </a:r>
            <a:r>
              <a:rPr lang="fr-FR" sz="3200" dirty="0">
                <a:latin typeface="Times New Roman" panose="02020603050405020304" pitchFamily="18" charset="0"/>
                <a:cs typeface="Times New Roman" panose="02020603050405020304" pitchFamily="18" charset="0"/>
              </a:rPr>
              <a:t>. </a:t>
            </a:r>
          </a:p>
          <a:p>
            <a:pPr algn="just">
              <a:lnSpc>
                <a:spcPct val="150000"/>
              </a:lnSpc>
            </a:pPr>
            <a:r>
              <a:rPr lang="fr-FR" sz="3200" dirty="0">
                <a:latin typeface="Times New Roman" panose="02020603050405020304" pitchFamily="18" charset="0"/>
                <a:cs typeface="Times New Roman" panose="02020603050405020304" pitchFamily="18" charset="0"/>
              </a:rPr>
              <a:t>Cet état est crucial car il détermine la vitesse de la réaction, et les enzymes agissent en stabilisant cet état, réduisant ainsi l'énergie d'activation nécessaire pour que la réaction se produise.</a:t>
            </a:r>
          </a:p>
        </p:txBody>
      </p:sp>
    </p:spTree>
    <p:extLst>
      <p:ext uri="{BB962C8B-B14F-4D97-AF65-F5344CB8AC3E}">
        <p14:creationId xmlns:p14="http://schemas.microsoft.com/office/powerpoint/2010/main" val="32923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a:extLst>
              <a:ext uri="{FF2B5EF4-FFF2-40B4-BE49-F238E27FC236}">
                <a16:creationId xmlns:a16="http://schemas.microsoft.com/office/drawing/2014/main" id="{F218BBA0-AEBA-AF0C-E478-E24A5D558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89590"/>
            <a:ext cx="6934200" cy="519394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49C5BFB-AFC7-A770-9CCB-B9BF57A2A62E}"/>
              </a:ext>
            </a:extLst>
          </p:cNvPr>
          <p:cNvSpPr txBox="1"/>
          <p:nvPr/>
        </p:nvSpPr>
        <p:spPr>
          <a:xfrm>
            <a:off x="220265" y="189690"/>
            <a:ext cx="7885157"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Energie d’activation</a:t>
            </a:r>
          </a:p>
        </p:txBody>
      </p:sp>
      <p:pic>
        <p:nvPicPr>
          <p:cNvPr id="6" name="Image 5">
            <a:extLst>
              <a:ext uri="{FF2B5EF4-FFF2-40B4-BE49-F238E27FC236}">
                <a16:creationId xmlns:a16="http://schemas.microsoft.com/office/drawing/2014/main" id="{07034092-97C9-E607-4C40-D6806C9AA1FD}"/>
              </a:ext>
            </a:extLst>
          </p:cNvPr>
          <p:cNvPicPr>
            <a:picLocks noChangeAspect="1"/>
          </p:cNvPicPr>
          <p:nvPr/>
        </p:nvPicPr>
        <p:blipFill>
          <a:blip r:embed="rId4"/>
          <a:stretch>
            <a:fillRect/>
          </a:stretch>
        </p:blipFill>
        <p:spPr>
          <a:xfrm>
            <a:off x="-345722" y="889590"/>
            <a:ext cx="6987822" cy="5663596"/>
          </a:xfrm>
          <a:prstGeom prst="rect">
            <a:avLst/>
          </a:prstGeom>
        </p:spPr>
      </p:pic>
      <p:sp>
        <p:nvSpPr>
          <p:cNvPr id="2" name="ZoneTexte 1">
            <a:extLst>
              <a:ext uri="{FF2B5EF4-FFF2-40B4-BE49-F238E27FC236}">
                <a16:creationId xmlns:a16="http://schemas.microsoft.com/office/drawing/2014/main" id="{87E95BF1-4448-45A9-C8BC-B8C73DD39FD6}"/>
              </a:ext>
            </a:extLst>
          </p:cNvPr>
          <p:cNvSpPr txBox="1"/>
          <p:nvPr/>
        </p:nvSpPr>
        <p:spPr>
          <a:xfrm>
            <a:off x="5593773" y="2827853"/>
            <a:ext cx="1632527" cy="3725333"/>
          </a:xfrm>
          <a:prstGeom prst="rect">
            <a:avLst/>
          </a:prstGeom>
          <a:solidFill>
            <a:schemeClr val="bg1"/>
          </a:solidFill>
          <a:ln>
            <a:solidFill>
              <a:schemeClr val="bg1"/>
            </a:solidFill>
          </a:ln>
        </p:spPr>
        <p:txBody>
          <a:bodyPr wrap="square" rtlCol="0">
            <a:spAutoFit/>
          </a:bodyPr>
          <a:lstStyle/>
          <a:p>
            <a:endParaRPr lang="fr-FR" dirty="0"/>
          </a:p>
        </p:txBody>
      </p:sp>
      <p:sp>
        <p:nvSpPr>
          <p:cNvPr id="5" name="ZoneTexte 4">
            <a:extLst>
              <a:ext uri="{FF2B5EF4-FFF2-40B4-BE49-F238E27FC236}">
                <a16:creationId xmlns:a16="http://schemas.microsoft.com/office/drawing/2014/main" id="{00C3C879-74A3-6A75-7AFA-3DB2217F9962}"/>
              </a:ext>
            </a:extLst>
          </p:cNvPr>
          <p:cNvSpPr txBox="1"/>
          <p:nvPr/>
        </p:nvSpPr>
        <p:spPr>
          <a:xfrm>
            <a:off x="5593772" y="660372"/>
            <a:ext cx="1632527" cy="3725333"/>
          </a:xfrm>
          <a:prstGeom prst="rect">
            <a:avLst/>
          </a:prstGeom>
          <a:solidFill>
            <a:schemeClr val="bg1"/>
          </a:solidFill>
          <a:ln>
            <a:solidFill>
              <a:schemeClr val="bg1"/>
            </a:solidFill>
          </a:ln>
        </p:spPr>
        <p:txBody>
          <a:bodyPr wrap="square" rtlCol="0">
            <a:spAutoFit/>
          </a:bodyPr>
          <a:lstStyle/>
          <a:p>
            <a:endParaRPr lang="fr-FR" dirty="0"/>
          </a:p>
        </p:txBody>
      </p:sp>
      <p:sp>
        <p:nvSpPr>
          <p:cNvPr id="7" name="ZoneTexte 6">
            <a:extLst>
              <a:ext uri="{FF2B5EF4-FFF2-40B4-BE49-F238E27FC236}">
                <a16:creationId xmlns:a16="http://schemas.microsoft.com/office/drawing/2014/main" id="{BE888D64-5D65-7871-AD72-76157205CE6D}"/>
              </a:ext>
            </a:extLst>
          </p:cNvPr>
          <p:cNvSpPr txBox="1"/>
          <p:nvPr/>
        </p:nvSpPr>
        <p:spPr>
          <a:xfrm>
            <a:off x="1087834" y="837796"/>
            <a:ext cx="2176065" cy="707886"/>
          </a:xfrm>
          <a:prstGeom prst="rect">
            <a:avLst/>
          </a:prstGeom>
          <a:solidFill>
            <a:schemeClr val="bg1"/>
          </a:solidFill>
        </p:spPr>
        <p:txBody>
          <a:bodyPr wrap="square" rtlCol="0">
            <a:spAutoFit/>
          </a:bodyPr>
          <a:lstStyle/>
          <a:p>
            <a:r>
              <a:rPr lang="fr-FR" sz="2000" b="1" dirty="0"/>
              <a:t>Etat de transition non catalysé</a:t>
            </a:r>
          </a:p>
        </p:txBody>
      </p:sp>
      <p:sp>
        <p:nvSpPr>
          <p:cNvPr id="8" name="ZoneTexte 7">
            <a:extLst>
              <a:ext uri="{FF2B5EF4-FFF2-40B4-BE49-F238E27FC236}">
                <a16:creationId xmlns:a16="http://schemas.microsoft.com/office/drawing/2014/main" id="{A37A614C-2EBE-B7BB-57EB-7A0353DA847D}"/>
              </a:ext>
            </a:extLst>
          </p:cNvPr>
          <p:cNvSpPr txBox="1"/>
          <p:nvPr/>
        </p:nvSpPr>
        <p:spPr>
          <a:xfrm>
            <a:off x="5050234" y="2301261"/>
            <a:ext cx="2176065" cy="707886"/>
          </a:xfrm>
          <a:prstGeom prst="rect">
            <a:avLst/>
          </a:prstGeom>
          <a:solidFill>
            <a:schemeClr val="bg1"/>
          </a:solidFill>
        </p:spPr>
        <p:txBody>
          <a:bodyPr wrap="square" rtlCol="0">
            <a:spAutoFit/>
          </a:bodyPr>
          <a:lstStyle/>
          <a:p>
            <a:r>
              <a:rPr lang="fr-FR" sz="2000" b="1" dirty="0"/>
              <a:t>Etat de transition catalysé</a:t>
            </a:r>
          </a:p>
        </p:txBody>
      </p:sp>
      <p:sp>
        <p:nvSpPr>
          <p:cNvPr id="9" name="ZoneTexte 8">
            <a:extLst>
              <a:ext uri="{FF2B5EF4-FFF2-40B4-BE49-F238E27FC236}">
                <a16:creationId xmlns:a16="http://schemas.microsoft.com/office/drawing/2014/main" id="{FFD66BD8-2A20-9E44-7F48-6C35BE3B2DE7}"/>
              </a:ext>
            </a:extLst>
          </p:cNvPr>
          <p:cNvSpPr txBox="1"/>
          <p:nvPr/>
        </p:nvSpPr>
        <p:spPr>
          <a:xfrm>
            <a:off x="4905596" y="1130022"/>
            <a:ext cx="2176065" cy="400110"/>
          </a:xfrm>
          <a:prstGeom prst="rect">
            <a:avLst/>
          </a:prstGeom>
          <a:solidFill>
            <a:schemeClr val="bg1"/>
          </a:solidFill>
        </p:spPr>
        <p:txBody>
          <a:bodyPr wrap="square" rtlCol="0">
            <a:spAutoFit/>
          </a:bodyPr>
          <a:lstStyle/>
          <a:p>
            <a:endParaRPr lang="fr-FR" sz="2000" b="1" dirty="0"/>
          </a:p>
        </p:txBody>
      </p:sp>
      <p:sp>
        <p:nvSpPr>
          <p:cNvPr id="10" name="ZoneTexte 9">
            <a:extLst>
              <a:ext uri="{FF2B5EF4-FFF2-40B4-BE49-F238E27FC236}">
                <a16:creationId xmlns:a16="http://schemas.microsoft.com/office/drawing/2014/main" id="{95BF584D-D6E3-ACD0-9D39-9C32803ED37F}"/>
              </a:ext>
            </a:extLst>
          </p:cNvPr>
          <p:cNvSpPr txBox="1"/>
          <p:nvPr/>
        </p:nvSpPr>
        <p:spPr>
          <a:xfrm>
            <a:off x="5050234" y="856282"/>
            <a:ext cx="2176065" cy="400110"/>
          </a:xfrm>
          <a:prstGeom prst="rect">
            <a:avLst/>
          </a:prstGeom>
          <a:solidFill>
            <a:schemeClr val="bg1"/>
          </a:solidFill>
        </p:spPr>
        <p:txBody>
          <a:bodyPr wrap="square" rtlCol="0">
            <a:spAutoFit/>
          </a:bodyPr>
          <a:lstStyle/>
          <a:p>
            <a:endParaRPr lang="fr-FR" sz="2000" b="1" dirty="0"/>
          </a:p>
        </p:txBody>
      </p:sp>
      <p:cxnSp>
        <p:nvCxnSpPr>
          <p:cNvPr id="12" name="Connecteur droit 11">
            <a:extLst>
              <a:ext uri="{FF2B5EF4-FFF2-40B4-BE49-F238E27FC236}">
                <a16:creationId xmlns:a16="http://schemas.microsoft.com/office/drawing/2014/main" id="{3B893AC6-6BD1-82EC-4DA4-3CF5E7F1E4FB}"/>
              </a:ext>
            </a:extLst>
          </p:cNvPr>
          <p:cNvCxnSpPr>
            <a:cxnSpLocks/>
          </p:cNvCxnSpPr>
          <p:nvPr/>
        </p:nvCxnSpPr>
        <p:spPr>
          <a:xfrm flipH="1">
            <a:off x="1892300" y="2603500"/>
            <a:ext cx="3157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76EE8434-3AC9-A4A6-5717-725CD575D365}"/>
              </a:ext>
            </a:extLst>
          </p:cNvPr>
          <p:cNvCxnSpPr/>
          <p:nvPr/>
        </p:nvCxnSpPr>
        <p:spPr>
          <a:xfrm>
            <a:off x="1892300" y="2603500"/>
            <a:ext cx="0" cy="4056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456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DFB6DBFE-9E35-0DC6-1006-9DEF8D656F43}"/>
              </a:ext>
            </a:extLst>
          </p:cNvPr>
          <p:cNvSpPr txBox="1"/>
          <p:nvPr/>
        </p:nvSpPr>
        <p:spPr>
          <a:xfrm>
            <a:off x="2592212" y="1155632"/>
            <a:ext cx="6316132" cy="584775"/>
          </a:xfrm>
          <a:prstGeom prst="rect">
            <a:avLst/>
          </a:prstGeom>
          <a:noFill/>
        </p:spPr>
        <p:txBody>
          <a:bodyPr wrap="square">
            <a:spAutoFit/>
          </a:bodyPr>
          <a:lstStyle/>
          <a:p>
            <a:pPr algn="ctr"/>
            <a:r>
              <a:rPr lang="fr-FR" sz="3200" b="1" kern="0" dirty="0">
                <a:solidFill>
                  <a:srgbClr val="C00000"/>
                </a:solidFill>
                <a:latin typeface="Times New Roman" panose="02020603050405020304" pitchFamily="18" charset="0"/>
                <a:cs typeface="Arial" panose="020B0604020202020204" pitchFamily="34" charset="0"/>
              </a:rPr>
              <a:t>La double spécificité des enzymes </a:t>
            </a:r>
          </a:p>
        </p:txBody>
      </p:sp>
      <p:sp>
        <p:nvSpPr>
          <p:cNvPr id="9" name="ZoneTexte 8">
            <a:extLst>
              <a:ext uri="{FF2B5EF4-FFF2-40B4-BE49-F238E27FC236}">
                <a16:creationId xmlns:a16="http://schemas.microsoft.com/office/drawing/2014/main" id="{6A8FACB7-FAA9-6F29-2FFB-B989A1196208}"/>
              </a:ext>
            </a:extLst>
          </p:cNvPr>
          <p:cNvSpPr txBox="1"/>
          <p:nvPr/>
        </p:nvSpPr>
        <p:spPr>
          <a:xfrm>
            <a:off x="369713" y="2497900"/>
            <a:ext cx="4281310" cy="830997"/>
          </a:xfrm>
          <a:prstGeom prst="rect">
            <a:avLst/>
          </a:prstGeom>
          <a:noFill/>
        </p:spPr>
        <p:txBody>
          <a:bodyPr wrap="square">
            <a:spAutoFit/>
          </a:bodyPr>
          <a:lstStyle/>
          <a:p>
            <a:r>
              <a:rPr lang="fr-FR" sz="2400" b="1" i="0" u="none" strike="noStrike" baseline="0" dirty="0">
                <a:solidFill>
                  <a:srgbClr val="C00000"/>
                </a:solidFill>
                <a:latin typeface="Times New Roman" panose="02020603050405020304" pitchFamily="18" charset="0"/>
              </a:rPr>
              <a:t>Spécificité de substrat </a:t>
            </a:r>
            <a:endParaRPr lang="fr-FR" sz="2400" b="0" i="0" u="none" strike="noStrike" baseline="0" dirty="0">
              <a:solidFill>
                <a:srgbClr val="C00000"/>
              </a:solidFill>
              <a:latin typeface="Times New Roman" panose="02020603050405020304" pitchFamily="18" charset="0"/>
            </a:endParaRPr>
          </a:p>
          <a:p>
            <a:r>
              <a:rPr lang="fr-FR" sz="2400" b="0" i="0" u="none" strike="noStrike" baseline="0" dirty="0">
                <a:solidFill>
                  <a:srgbClr val="C00000"/>
                </a:solidFill>
                <a:latin typeface="Times New Roman" panose="02020603050405020304" pitchFamily="18" charset="0"/>
              </a:rPr>
              <a:t> </a:t>
            </a:r>
          </a:p>
        </p:txBody>
      </p:sp>
      <p:sp>
        <p:nvSpPr>
          <p:cNvPr id="11" name="ZoneTexte 10">
            <a:extLst>
              <a:ext uri="{FF2B5EF4-FFF2-40B4-BE49-F238E27FC236}">
                <a16:creationId xmlns:a16="http://schemas.microsoft.com/office/drawing/2014/main" id="{06716E46-BFD2-8A88-3496-8115C177B37E}"/>
              </a:ext>
            </a:extLst>
          </p:cNvPr>
          <p:cNvSpPr txBox="1"/>
          <p:nvPr/>
        </p:nvSpPr>
        <p:spPr>
          <a:xfrm>
            <a:off x="87490" y="151917"/>
            <a:ext cx="11325577" cy="830997"/>
          </a:xfrm>
          <a:prstGeom prst="rect">
            <a:avLst/>
          </a:prstGeom>
          <a:noFill/>
        </p:spPr>
        <p:txBody>
          <a:bodyPr wrap="square">
            <a:spAutoFit/>
          </a:bodyPr>
          <a:lstStyle/>
          <a:p>
            <a:r>
              <a:rPr lang="fr-FR" sz="2400" kern="0" dirty="0">
                <a:latin typeface="Times New Roman" panose="02020603050405020304" pitchFamily="18" charset="0"/>
                <a:cs typeface="Arial" panose="020B0604020202020204" pitchFamily="34" charset="0"/>
              </a:rPr>
              <a:t>Les enzymes possèdent une grande spécificité à l’égard de leurs substrats</a:t>
            </a:r>
            <a:r>
              <a:rPr lang="fr-FR" sz="1800" b="0" i="0" u="none" strike="noStrike" baseline="0" dirty="0">
                <a:solidFill>
                  <a:srgbClr val="000000"/>
                </a:solidFill>
                <a:latin typeface="Times New Roman" panose="02020603050405020304" pitchFamily="18" charset="0"/>
              </a:rPr>
              <a:t>.</a:t>
            </a:r>
          </a:p>
          <a:p>
            <a:r>
              <a:rPr lang="fr-FR" sz="2400" kern="0" dirty="0">
                <a:latin typeface="Times New Roman" panose="02020603050405020304" pitchFamily="18" charset="0"/>
                <a:cs typeface="Arial" panose="020B0604020202020204" pitchFamily="34" charset="0"/>
              </a:rPr>
              <a:t>Ils  présentent </a:t>
            </a:r>
            <a:r>
              <a:rPr lang="fr-FR" sz="2400" b="1" kern="0" dirty="0">
                <a:solidFill>
                  <a:srgbClr val="00B050"/>
                </a:solidFill>
                <a:latin typeface="Times New Roman" panose="02020603050405020304" pitchFamily="18" charset="0"/>
                <a:cs typeface="Arial" panose="020B0604020202020204" pitchFamily="34" charset="0"/>
              </a:rPr>
              <a:t>une double spécificité </a:t>
            </a:r>
            <a:r>
              <a:rPr lang="fr-FR" sz="2400" kern="0" dirty="0">
                <a:latin typeface="Times New Roman" panose="02020603050405020304" pitchFamily="18" charset="0"/>
                <a:cs typeface="Arial" panose="020B0604020202020204" pitchFamily="34" charset="0"/>
              </a:rPr>
              <a:t>: la spécificité de substrat et la spécificité de réaction</a:t>
            </a:r>
          </a:p>
        </p:txBody>
      </p:sp>
      <p:sp>
        <p:nvSpPr>
          <p:cNvPr id="2" name="Accolade fermante 1">
            <a:extLst>
              <a:ext uri="{FF2B5EF4-FFF2-40B4-BE49-F238E27FC236}">
                <a16:creationId xmlns:a16="http://schemas.microsoft.com/office/drawing/2014/main" id="{034D7EC1-E95C-BB69-8D02-7FFCE0646068}"/>
              </a:ext>
            </a:extLst>
          </p:cNvPr>
          <p:cNvSpPr/>
          <p:nvPr/>
        </p:nvSpPr>
        <p:spPr>
          <a:xfrm rot="16200000">
            <a:off x="5252367" y="-1146129"/>
            <a:ext cx="769440" cy="6542514"/>
          </a:xfrm>
          <a:prstGeom prst="rightBrace">
            <a:avLst>
              <a:gd name="adj1" fmla="val 8333"/>
              <a:gd name="adj2" fmla="val 53063"/>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DB8D63DD-E7BC-C203-99D6-24CE391C4387}"/>
              </a:ext>
            </a:extLst>
          </p:cNvPr>
          <p:cNvSpPr txBox="1"/>
          <p:nvPr/>
        </p:nvSpPr>
        <p:spPr>
          <a:xfrm>
            <a:off x="7552268" y="2556014"/>
            <a:ext cx="6316132" cy="461665"/>
          </a:xfrm>
          <a:prstGeom prst="rect">
            <a:avLst/>
          </a:prstGeom>
          <a:noFill/>
        </p:spPr>
        <p:txBody>
          <a:bodyPr wrap="square">
            <a:spAutoFit/>
          </a:bodyPr>
          <a:lstStyle/>
          <a:p>
            <a:r>
              <a:rPr lang="fr-FR" sz="2400" b="1" dirty="0">
                <a:solidFill>
                  <a:srgbClr val="C00000"/>
                </a:solidFill>
                <a:latin typeface="Times New Roman" panose="02020603050405020304" pitchFamily="18" charset="0"/>
              </a:rPr>
              <a:t>Spécificité de réaction</a:t>
            </a:r>
          </a:p>
        </p:txBody>
      </p:sp>
    </p:spTree>
    <p:extLst>
      <p:ext uri="{BB962C8B-B14F-4D97-AF65-F5344CB8AC3E}">
        <p14:creationId xmlns:p14="http://schemas.microsoft.com/office/powerpoint/2010/main" val="2622600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DFB6DBFE-9E35-0DC6-1006-9DEF8D656F43}"/>
              </a:ext>
            </a:extLst>
          </p:cNvPr>
          <p:cNvSpPr txBox="1"/>
          <p:nvPr/>
        </p:nvSpPr>
        <p:spPr>
          <a:xfrm>
            <a:off x="2937934" y="0"/>
            <a:ext cx="6316132" cy="584775"/>
          </a:xfrm>
          <a:prstGeom prst="rect">
            <a:avLst/>
          </a:prstGeom>
          <a:noFill/>
        </p:spPr>
        <p:txBody>
          <a:bodyPr wrap="square">
            <a:spAutoFit/>
          </a:bodyPr>
          <a:lstStyle/>
          <a:p>
            <a:pPr algn="ctr"/>
            <a:r>
              <a:rPr lang="fr-FR" sz="3200" b="1" kern="0" dirty="0">
                <a:solidFill>
                  <a:srgbClr val="C00000"/>
                </a:solidFill>
                <a:latin typeface="Times New Roman" panose="02020603050405020304" pitchFamily="18" charset="0"/>
                <a:cs typeface="Arial" panose="020B0604020202020204" pitchFamily="34" charset="0"/>
              </a:rPr>
              <a:t>La double spécificité des enzymes </a:t>
            </a:r>
          </a:p>
        </p:txBody>
      </p:sp>
      <p:sp>
        <p:nvSpPr>
          <p:cNvPr id="9" name="ZoneTexte 8">
            <a:extLst>
              <a:ext uri="{FF2B5EF4-FFF2-40B4-BE49-F238E27FC236}">
                <a16:creationId xmlns:a16="http://schemas.microsoft.com/office/drawing/2014/main" id="{6A8FACB7-FAA9-6F29-2FFB-B989A1196208}"/>
              </a:ext>
            </a:extLst>
          </p:cNvPr>
          <p:cNvSpPr txBox="1"/>
          <p:nvPr/>
        </p:nvSpPr>
        <p:spPr>
          <a:xfrm>
            <a:off x="0" y="699808"/>
            <a:ext cx="10783710" cy="1938992"/>
          </a:xfrm>
          <a:prstGeom prst="rect">
            <a:avLst/>
          </a:prstGeom>
          <a:noFill/>
        </p:spPr>
        <p:txBody>
          <a:bodyPr wrap="square">
            <a:spAutoFit/>
          </a:bodyPr>
          <a:lstStyle/>
          <a:p>
            <a:r>
              <a:rPr lang="fr-FR" sz="2400" b="1" i="0" u="none" strike="noStrike" baseline="0" dirty="0">
                <a:solidFill>
                  <a:srgbClr val="C00000"/>
                </a:solidFill>
                <a:latin typeface="Times New Roman" panose="02020603050405020304" pitchFamily="18" charset="0"/>
              </a:rPr>
              <a:t>1/Spécificité de substrat </a:t>
            </a:r>
            <a:r>
              <a:rPr lang="fr-FR" sz="2400" b="0" i="0" u="none" strike="noStrike" baseline="0" dirty="0">
                <a:solidFill>
                  <a:srgbClr val="C00000"/>
                </a:solidFill>
                <a:latin typeface="Times New Roman" panose="02020603050405020304" pitchFamily="18" charset="0"/>
              </a:rPr>
              <a:t>: </a:t>
            </a:r>
          </a:p>
          <a:p>
            <a:r>
              <a:rPr lang="fr-FR" sz="2400" i="0" u="none" strike="noStrike" baseline="0" dirty="0">
                <a:latin typeface="Times New Roman" panose="02020603050405020304" pitchFamily="18" charset="0"/>
              </a:rPr>
              <a:t>Chaque enzyme n’est capable d’agir que sur un substrat (ou un groupe de substrat). </a:t>
            </a:r>
          </a:p>
          <a:p>
            <a:r>
              <a:rPr lang="fr-FR" sz="2400" i="0" u="none" strike="noStrike" baseline="0" dirty="0">
                <a:latin typeface="Times New Roman" panose="02020603050405020304" pitchFamily="18" charset="0"/>
              </a:rPr>
              <a:t>Par exemple:</a:t>
            </a:r>
          </a:p>
          <a:p>
            <a:r>
              <a:rPr lang="fr-FR" sz="2400" i="0" u="none" strike="noStrike" baseline="0" dirty="0">
                <a:latin typeface="Times New Roman" panose="02020603050405020304" pitchFamily="18" charset="0"/>
              </a:rPr>
              <a:t> l’amylase ne peut catalyser que l’hydrolyse de l’amidon et non du glycogène, </a:t>
            </a:r>
          </a:p>
          <a:p>
            <a:r>
              <a:rPr lang="fr-FR" sz="2400" i="0" u="none" strike="noStrike" baseline="0" dirty="0">
                <a:latin typeface="Times New Roman" panose="02020603050405020304" pitchFamily="18" charset="0"/>
              </a:rPr>
              <a:t>la saccharase hydrolyse le saccharose.</a:t>
            </a:r>
          </a:p>
        </p:txBody>
      </p:sp>
      <p:sp>
        <p:nvSpPr>
          <p:cNvPr id="13" name="ZoneTexte 12">
            <a:extLst>
              <a:ext uri="{FF2B5EF4-FFF2-40B4-BE49-F238E27FC236}">
                <a16:creationId xmlns:a16="http://schemas.microsoft.com/office/drawing/2014/main" id="{54136C01-51CB-390A-C05C-6569BC308388}"/>
              </a:ext>
            </a:extLst>
          </p:cNvPr>
          <p:cNvSpPr txBox="1"/>
          <p:nvPr/>
        </p:nvSpPr>
        <p:spPr>
          <a:xfrm>
            <a:off x="86077" y="2638800"/>
            <a:ext cx="11564056" cy="2616101"/>
          </a:xfrm>
          <a:prstGeom prst="rect">
            <a:avLst/>
          </a:prstGeom>
          <a:noFill/>
        </p:spPr>
        <p:txBody>
          <a:bodyPr wrap="square">
            <a:spAutoFit/>
          </a:bodyPr>
          <a:lstStyle/>
          <a:p>
            <a:pPr algn="l"/>
            <a:endParaRPr lang="fr-FR" sz="2000" b="0" i="0" u="none" strike="noStrike" baseline="0" dirty="0">
              <a:solidFill>
                <a:srgbClr val="000000"/>
              </a:solidFill>
              <a:latin typeface="Arial" panose="020B0604020202020204" pitchFamily="34" charset="0"/>
            </a:endParaRPr>
          </a:p>
          <a:p>
            <a:r>
              <a:rPr lang="fr-FR" sz="2400" b="1" dirty="0">
                <a:solidFill>
                  <a:srgbClr val="C00000"/>
                </a:solidFill>
                <a:latin typeface="Times New Roman" panose="02020603050405020304" pitchFamily="18" charset="0"/>
              </a:rPr>
              <a:t>1-1- Spécificité étroite: </a:t>
            </a:r>
          </a:p>
          <a:p>
            <a:r>
              <a:rPr lang="fr-FR" sz="2400" dirty="0">
                <a:latin typeface="Times New Roman" panose="02020603050405020304" pitchFamily="18" charset="0"/>
              </a:rPr>
              <a:t>l’enzyme n’agit que sur </a:t>
            </a:r>
            <a:r>
              <a:rPr lang="fr-FR" sz="2400" b="1" dirty="0">
                <a:latin typeface="Times New Roman" panose="02020603050405020304" pitchFamily="18" charset="0"/>
              </a:rPr>
              <a:t>un</a:t>
            </a:r>
            <a:r>
              <a:rPr lang="fr-FR" sz="2400" dirty="0">
                <a:latin typeface="Times New Roman" panose="02020603050405020304" pitchFamily="18" charset="0"/>
              </a:rPr>
              <a:t> substrat : la glucokinase ne phosphoryle que le glucose.</a:t>
            </a:r>
          </a:p>
          <a:p>
            <a:r>
              <a:rPr lang="fr-FR" sz="2400" dirty="0">
                <a:latin typeface="Times New Roman" panose="02020603050405020304" pitchFamily="18" charset="0"/>
              </a:rPr>
              <a:t> </a:t>
            </a:r>
          </a:p>
          <a:p>
            <a:r>
              <a:rPr lang="fr-FR" sz="2400" b="1" dirty="0">
                <a:solidFill>
                  <a:srgbClr val="C00000"/>
                </a:solidFill>
                <a:latin typeface="Times New Roman" panose="02020603050405020304" pitchFamily="18" charset="0"/>
              </a:rPr>
              <a:t>1-2- Spécificité large : </a:t>
            </a:r>
          </a:p>
          <a:p>
            <a:r>
              <a:rPr lang="fr-FR" sz="2400" dirty="0">
                <a:latin typeface="Times New Roman" panose="02020603050405020304" pitchFamily="18" charset="0"/>
              </a:rPr>
              <a:t>elle intervient sur un groupe de substrats ayant une communauté de structure: l’hexokinase phosphoryle tous les hexoses</a:t>
            </a:r>
            <a:r>
              <a:rPr lang="fr-FR" sz="1800" b="0" i="1" u="none" strike="noStrike" baseline="0" dirty="0">
                <a:solidFill>
                  <a:srgbClr val="000000"/>
                </a:solidFill>
                <a:latin typeface="Arial" panose="020B0604020202020204" pitchFamily="34" charset="0"/>
              </a:rPr>
              <a:t>. </a:t>
            </a:r>
            <a:endParaRPr lang="fr-FR"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5540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5E6C1BC-3D4B-4435-44A0-E0E1202DAA07}"/>
              </a:ext>
            </a:extLst>
          </p:cNvPr>
          <p:cNvSpPr>
            <a:spLocks noGrp="1" noChangeArrowheads="1"/>
          </p:cNvSpPr>
          <p:nvPr>
            <p:ph type="title"/>
          </p:nvPr>
        </p:nvSpPr>
        <p:spPr>
          <a:xfrm>
            <a:off x="609600" y="-58738"/>
            <a:ext cx="10972800" cy="1384300"/>
          </a:xfrm>
        </p:spPr>
        <p:txBody>
          <a:bodyPr/>
          <a:lstStyle/>
          <a:p>
            <a:pPr eaLnBrk="1" hangingPunct="1"/>
            <a:r>
              <a:rPr lang="fr-FR" altLang="fr-FR" b="1" dirty="0">
                <a:solidFill>
                  <a:srgbClr val="C00000"/>
                </a:solidFill>
              </a:rPr>
              <a:t>Exemples d’enzymes</a:t>
            </a:r>
          </a:p>
        </p:txBody>
      </p:sp>
      <p:pic>
        <p:nvPicPr>
          <p:cNvPr id="16414" name="Picture 30" descr="RN1.gif (10631 octets)">
            <a:extLst>
              <a:ext uri="{FF2B5EF4-FFF2-40B4-BE49-F238E27FC236}">
                <a16:creationId xmlns:a16="http://schemas.microsoft.com/office/drawing/2014/main" id="{5C7D4928-D3E5-D62E-6D8D-E5C6D9420695}"/>
              </a:ext>
            </a:extLst>
          </p:cNvPr>
          <p:cNvPicPr>
            <a:picLocks noGrp="1" noChangeAspect="1" noChangeArrowheads="1"/>
          </p:cNvPicPr>
          <p:nvPr>
            <p:ph sz="quarter" idx="3"/>
          </p:nvPr>
        </p:nvPicPr>
        <p:blipFill>
          <a:blip r:embed="rId2" r:link="rId3">
            <a:extLst>
              <a:ext uri="{28A0092B-C50C-407E-A947-70E740481C1C}">
                <a14:useLocalDpi xmlns:a14="http://schemas.microsoft.com/office/drawing/2010/main" val="0"/>
              </a:ext>
            </a:extLst>
          </a:blip>
          <a:srcRect/>
          <a:stretch>
            <a:fillRect/>
          </a:stretch>
        </p:blipFill>
        <p:spPr>
          <a:xfrm>
            <a:off x="7111206" y="1191193"/>
            <a:ext cx="4750594" cy="4221045"/>
          </a:xfrm>
        </p:spPr>
      </p:pic>
      <p:sp>
        <p:nvSpPr>
          <p:cNvPr id="16417" name="Rectangle 33">
            <a:extLst>
              <a:ext uri="{FF2B5EF4-FFF2-40B4-BE49-F238E27FC236}">
                <a16:creationId xmlns:a16="http://schemas.microsoft.com/office/drawing/2014/main" id="{B91CDFB2-7B20-C036-D8EB-BE912BF4F0E2}"/>
              </a:ext>
            </a:extLst>
          </p:cNvPr>
          <p:cNvSpPr>
            <a:spLocks noChangeArrowheads="1"/>
          </p:cNvSpPr>
          <p:nvPr/>
        </p:nvSpPr>
        <p:spPr bwMode="auto">
          <a:xfrm>
            <a:off x="8147844" y="5561775"/>
            <a:ext cx="3240088" cy="503238"/>
          </a:xfrm>
          <a:prstGeom prst="rect">
            <a:avLst/>
          </a:prstGeom>
          <a:noFill/>
          <a:ln w="9525">
            <a:noFill/>
            <a:miter lim="800000"/>
            <a:headEnd/>
            <a:tailEnd/>
          </a:ln>
          <a:effectLst/>
        </p:spPr>
        <p:txBody>
          <a:bodyPr wrap="none"/>
          <a:lstStyle/>
          <a:p>
            <a:pPr marL="342900" indent="-342900" algn="ctr">
              <a:spcBef>
                <a:spcPct val="20000"/>
              </a:spcBef>
              <a:buClr>
                <a:schemeClr val="hlink"/>
              </a:buClr>
              <a:buSzPct val="120000"/>
              <a:defRPr/>
            </a:pPr>
            <a:r>
              <a:rPr lang="fr-FR" sz="2400" b="1" dirty="0">
                <a:effectLst>
                  <a:outerShdw blurRad="38100" dist="38100" dir="2700000" algn="tl">
                    <a:srgbClr val="000000"/>
                  </a:outerShdw>
                </a:effectLst>
              </a:rPr>
              <a:t>La</a:t>
            </a:r>
            <a:r>
              <a:rPr lang="fr-FR" sz="2000" b="1" dirty="0">
                <a:effectLst>
                  <a:outerShdw blurRad="38100" dist="38100" dir="2700000" algn="tl">
                    <a:srgbClr val="000000"/>
                  </a:outerShdw>
                </a:effectLst>
              </a:rPr>
              <a:t> </a:t>
            </a:r>
            <a:r>
              <a:rPr lang="fr-FR" sz="2400" b="1" dirty="0">
                <a:effectLst>
                  <a:outerShdw blurRad="38100" dist="38100" dir="2700000" algn="tl">
                    <a:srgbClr val="000000"/>
                  </a:outerShdw>
                </a:effectLst>
              </a:rPr>
              <a:t>carboxypeptidase</a:t>
            </a:r>
            <a:endParaRPr lang="fr-FR" sz="2400" dirty="0">
              <a:effectLst>
                <a:outerShdw blurRad="38100" dist="38100" dir="2700000" algn="tl">
                  <a:srgbClr val="000000"/>
                </a:outerShdw>
              </a:effectLst>
            </a:endParaRPr>
          </a:p>
        </p:txBody>
      </p:sp>
      <p:sp>
        <p:nvSpPr>
          <p:cNvPr id="1033" name="Espace réservé du numéro de diapositive 8">
            <a:extLst>
              <a:ext uri="{FF2B5EF4-FFF2-40B4-BE49-F238E27FC236}">
                <a16:creationId xmlns:a16="http://schemas.microsoft.com/office/drawing/2014/main" id="{D751E4D3-CBAB-9F61-6936-E19F9B68A8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148F10-A02D-4B2C-B98B-CECF930D6A4E}" type="slidenum">
              <a:rPr lang="fr-FR" altLang="fr-FR"/>
              <a:pPr eaLnBrk="1" hangingPunct="1"/>
              <a:t>4</a:t>
            </a:fld>
            <a:endParaRPr lang="fr-FR" altLang="fr-FR"/>
          </a:p>
        </p:txBody>
      </p:sp>
      <p:sp>
        <p:nvSpPr>
          <p:cNvPr id="7" name="ZoneTexte 6">
            <a:extLst>
              <a:ext uri="{FF2B5EF4-FFF2-40B4-BE49-F238E27FC236}">
                <a16:creationId xmlns:a16="http://schemas.microsoft.com/office/drawing/2014/main" id="{16829D5D-8038-4A6B-E3F0-0F5BF9B3BC7B}"/>
              </a:ext>
            </a:extLst>
          </p:cNvPr>
          <p:cNvSpPr txBox="1"/>
          <p:nvPr/>
        </p:nvSpPr>
        <p:spPr>
          <a:xfrm>
            <a:off x="1195387" y="5651358"/>
            <a:ext cx="8572501" cy="830997"/>
          </a:xfrm>
          <a:prstGeom prst="rect">
            <a:avLst/>
          </a:prstGeom>
          <a:noFill/>
        </p:spPr>
        <p:txBody>
          <a:bodyPr wrap="square">
            <a:spAutoFit/>
          </a:bodyPr>
          <a:lstStyle/>
          <a:p>
            <a:r>
              <a:rPr lang="fr-FR" sz="2400" b="1" dirty="0">
                <a:effectLst>
                  <a:outerShdw blurRad="38100" dist="38100" dir="2700000" algn="tl">
                    <a:srgbClr val="000000"/>
                  </a:outerShdw>
                </a:effectLst>
              </a:rPr>
              <a:t>Structure d'une alcool déshydrogénase</a:t>
            </a:r>
          </a:p>
          <a:p>
            <a:r>
              <a:rPr lang="fr-FR" sz="2400" b="1" dirty="0">
                <a:effectLst>
                  <a:outerShdw blurRad="38100" dist="38100" dir="2700000" algn="tl">
                    <a:srgbClr val="000000"/>
                  </a:outerShdw>
                </a:effectLst>
              </a:rPr>
              <a:t> humaine cristallisée</a:t>
            </a:r>
          </a:p>
        </p:txBody>
      </p:sp>
      <p:pic>
        <p:nvPicPr>
          <p:cNvPr id="4100" name="Picture 4" descr="Description de cette image, également commentée ci-après">
            <a:extLst>
              <a:ext uri="{FF2B5EF4-FFF2-40B4-BE49-F238E27FC236}">
                <a16:creationId xmlns:a16="http://schemas.microsoft.com/office/drawing/2014/main" id="{6653F9CD-2693-E10B-23A2-10958EF5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4" y="1402213"/>
            <a:ext cx="63627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72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414"/>
                                        </p:tgtEl>
                                        <p:attrNameLst>
                                          <p:attrName>style.visibility</p:attrName>
                                        </p:attrNameLst>
                                      </p:cBhvr>
                                      <p:to>
                                        <p:strVal val="visible"/>
                                      </p:to>
                                    </p:set>
                                    <p:animEffect transition="in" filter="checkerboard(across)">
                                      <p:cBhvr>
                                        <p:cTn id="12" dur="500"/>
                                        <p:tgtEl>
                                          <p:spTgt spid="16414"/>
                                        </p:tgtEl>
                                      </p:cBhvr>
                                    </p:animEffec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6417"/>
                                        </p:tgtEl>
                                        <p:attrNameLst>
                                          <p:attrName>style.visibility</p:attrName>
                                        </p:attrNameLst>
                                      </p:cBhvr>
                                      <p:to>
                                        <p:strVal val="visible"/>
                                      </p:to>
                                    </p:set>
                                    <p:anim calcmode="lin" valueType="num">
                                      <p:cBhvr additive="base">
                                        <p:cTn id="16" dur="500" fill="hold"/>
                                        <p:tgtEl>
                                          <p:spTgt spid="16417"/>
                                        </p:tgtEl>
                                        <p:attrNameLst>
                                          <p:attrName>ppt_x</p:attrName>
                                        </p:attrNameLst>
                                      </p:cBhvr>
                                      <p:tavLst>
                                        <p:tav tm="0">
                                          <p:val>
                                            <p:strVal val="#ppt_x"/>
                                          </p:val>
                                        </p:tav>
                                        <p:tav tm="100000">
                                          <p:val>
                                            <p:strVal val="#ppt_x"/>
                                          </p:val>
                                        </p:tav>
                                      </p:tavLst>
                                    </p:anim>
                                    <p:anim calcmode="lin" valueType="num">
                                      <p:cBhvr additive="base">
                                        <p:cTn id="17" dur="500" fill="hold"/>
                                        <p:tgtEl>
                                          <p:spTgt spid="16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DFB6DBFE-9E35-0DC6-1006-9DEF8D656F43}"/>
              </a:ext>
            </a:extLst>
          </p:cNvPr>
          <p:cNvSpPr txBox="1"/>
          <p:nvPr/>
        </p:nvSpPr>
        <p:spPr>
          <a:xfrm>
            <a:off x="2937934" y="32422"/>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La double spécificité des enzymes </a:t>
            </a:r>
          </a:p>
        </p:txBody>
      </p:sp>
      <p:pic>
        <p:nvPicPr>
          <p:cNvPr id="3080" name="Picture 8" descr="Définition et caractéristiques d'une enzyme">
            <a:extLst>
              <a:ext uri="{FF2B5EF4-FFF2-40B4-BE49-F238E27FC236}">
                <a16:creationId xmlns:a16="http://schemas.microsoft.com/office/drawing/2014/main" id="{DB66EB78-596E-2279-62F4-2D784CB23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510" y="797847"/>
            <a:ext cx="8297334" cy="498968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2B81C6F-79B4-BFE1-DAAA-AC6F55FD71D9}"/>
              </a:ext>
            </a:extLst>
          </p:cNvPr>
          <p:cNvSpPr txBox="1"/>
          <p:nvPr/>
        </p:nvSpPr>
        <p:spPr>
          <a:xfrm>
            <a:off x="908755" y="784940"/>
            <a:ext cx="6316132" cy="461665"/>
          </a:xfrm>
          <a:prstGeom prst="rect">
            <a:avLst/>
          </a:prstGeom>
          <a:noFill/>
        </p:spPr>
        <p:txBody>
          <a:bodyPr wrap="square">
            <a:spAutoFit/>
          </a:bodyPr>
          <a:lstStyle/>
          <a:p>
            <a:r>
              <a:rPr lang="fr-FR" sz="2400" b="1" i="0" u="none" strike="noStrike" baseline="0" dirty="0">
                <a:solidFill>
                  <a:srgbClr val="C00000"/>
                </a:solidFill>
                <a:latin typeface="Times New Roman" panose="02020603050405020304" pitchFamily="18" charset="0"/>
              </a:rPr>
              <a:t>1/Spécificité de substrat </a:t>
            </a:r>
            <a:r>
              <a:rPr lang="fr-FR" sz="2400" b="0" i="0" u="none" strike="noStrike" baseline="0" dirty="0">
                <a:solidFill>
                  <a:srgbClr val="C00000"/>
                </a:solidFill>
                <a:latin typeface="Times New Roman" panose="02020603050405020304" pitchFamily="18" charset="0"/>
              </a:rPr>
              <a:t>: </a:t>
            </a:r>
          </a:p>
        </p:txBody>
      </p:sp>
      <p:sp>
        <p:nvSpPr>
          <p:cNvPr id="7" name="ZoneTexte 6">
            <a:extLst>
              <a:ext uri="{FF2B5EF4-FFF2-40B4-BE49-F238E27FC236}">
                <a16:creationId xmlns:a16="http://schemas.microsoft.com/office/drawing/2014/main" id="{D0EB1B73-55FA-CF79-DF14-2810FFE34C85}"/>
              </a:ext>
            </a:extLst>
          </p:cNvPr>
          <p:cNvSpPr txBox="1"/>
          <p:nvPr/>
        </p:nvSpPr>
        <p:spPr>
          <a:xfrm>
            <a:off x="231421" y="5809501"/>
            <a:ext cx="12485511" cy="523220"/>
          </a:xfrm>
          <a:prstGeom prst="rect">
            <a:avLst/>
          </a:prstGeom>
          <a:noFill/>
        </p:spPr>
        <p:txBody>
          <a:bodyPr wrap="square">
            <a:spAutoFit/>
          </a:bodyPr>
          <a:lstStyle/>
          <a:p>
            <a:r>
              <a:rPr lang="fr-FR" sz="2800" b="1" dirty="0"/>
              <a:t>Cette spécificité est liée à </a:t>
            </a:r>
            <a:r>
              <a:rPr lang="fr-FR" sz="2800" b="1" dirty="0">
                <a:solidFill>
                  <a:srgbClr val="00B050"/>
                </a:solidFill>
              </a:rPr>
              <a:t>la complémentarité </a:t>
            </a:r>
            <a:r>
              <a:rPr lang="fr-FR" sz="2800" b="1" dirty="0"/>
              <a:t>entre l’enzyme et le substrat. </a:t>
            </a:r>
          </a:p>
        </p:txBody>
      </p:sp>
      <p:sp>
        <p:nvSpPr>
          <p:cNvPr id="2" name="ZoneTexte 1">
            <a:extLst>
              <a:ext uri="{FF2B5EF4-FFF2-40B4-BE49-F238E27FC236}">
                <a16:creationId xmlns:a16="http://schemas.microsoft.com/office/drawing/2014/main" id="{FF225250-897F-A10C-113B-1367EEFE66C1}"/>
              </a:ext>
            </a:extLst>
          </p:cNvPr>
          <p:cNvSpPr txBox="1"/>
          <p:nvPr/>
        </p:nvSpPr>
        <p:spPr>
          <a:xfrm>
            <a:off x="490329" y="4709053"/>
            <a:ext cx="3525079" cy="584775"/>
          </a:xfrm>
          <a:prstGeom prst="rect">
            <a:avLst/>
          </a:prstGeom>
          <a:noFill/>
        </p:spPr>
        <p:txBody>
          <a:bodyPr wrap="square" rtlCol="0">
            <a:spAutoFit/>
          </a:bodyPr>
          <a:lstStyle/>
          <a:p>
            <a:r>
              <a:rPr lang="fr-FR" sz="3200" b="1" dirty="0">
                <a:solidFill>
                  <a:srgbClr val="FF0000"/>
                </a:solidFill>
              </a:rPr>
              <a:t>Stéréospécificité</a:t>
            </a:r>
          </a:p>
        </p:txBody>
      </p:sp>
    </p:spTree>
    <p:extLst>
      <p:ext uri="{BB962C8B-B14F-4D97-AF65-F5344CB8AC3E}">
        <p14:creationId xmlns:p14="http://schemas.microsoft.com/office/powerpoint/2010/main" val="26405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DFB6DBFE-9E35-0DC6-1006-9DEF8D656F43}"/>
              </a:ext>
            </a:extLst>
          </p:cNvPr>
          <p:cNvSpPr txBox="1"/>
          <p:nvPr/>
        </p:nvSpPr>
        <p:spPr>
          <a:xfrm>
            <a:off x="2937934" y="139512"/>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La double spécificité des enzymes </a:t>
            </a:r>
          </a:p>
        </p:txBody>
      </p:sp>
      <p:sp>
        <p:nvSpPr>
          <p:cNvPr id="9" name="ZoneTexte 8">
            <a:extLst>
              <a:ext uri="{FF2B5EF4-FFF2-40B4-BE49-F238E27FC236}">
                <a16:creationId xmlns:a16="http://schemas.microsoft.com/office/drawing/2014/main" id="{6A8FACB7-FAA9-6F29-2FFB-B989A1196208}"/>
              </a:ext>
            </a:extLst>
          </p:cNvPr>
          <p:cNvSpPr txBox="1"/>
          <p:nvPr/>
        </p:nvSpPr>
        <p:spPr>
          <a:xfrm>
            <a:off x="132645" y="891073"/>
            <a:ext cx="10783710" cy="1200329"/>
          </a:xfrm>
          <a:prstGeom prst="rect">
            <a:avLst/>
          </a:prstGeom>
          <a:noFill/>
        </p:spPr>
        <p:txBody>
          <a:bodyPr wrap="square">
            <a:spAutoFit/>
          </a:bodyPr>
          <a:lstStyle/>
          <a:p>
            <a:r>
              <a:rPr lang="fr-FR" sz="2400" b="1" dirty="0">
                <a:solidFill>
                  <a:srgbClr val="C00000"/>
                </a:solidFill>
                <a:latin typeface="Times New Roman" panose="02020603050405020304" pitchFamily="18" charset="0"/>
              </a:rPr>
              <a:t>2/ Spécificité de réaction : </a:t>
            </a:r>
          </a:p>
          <a:p>
            <a:r>
              <a:rPr lang="fr-FR" sz="2400" b="0" i="0" u="none" strike="noStrike" baseline="0" dirty="0">
                <a:latin typeface="Times New Roman" panose="02020603050405020304" pitchFamily="18" charset="0"/>
              </a:rPr>
              <a:t>chaque enzyme ne catalyse qu’</a:t>
            </a:r>
            <a:r>
              <a:rPr lang="fr-FR" sz="2400" b="1" i="0" u="none" strike="noStrike" baseline="0" dirty="0">
                <a:latin typeface="Times New Roman" panose="02020603050405020304" pitchFamily="18" charset="0"/>
              </a:rPr>
              <a:t>une seule réaction </a:t>
            </a:r>
            <a:r>
              <a:rPr lang="fr-FR" sz="2400" b="0" i="0" u="none" strike="noStrike" baseline="0" dirty="0">
                <a:latin typeface="Times New Roman" panose="02020603050405020304" pitchFamily="18" charset="0"/>
              </a:rPr>
              <a:t>bien précise (ou un groupe de réactions du même type) sur son substrat.</a:t>
            </a:r>
          </a:p>
        </p:txBody>
      </p:sp>
      <p:pic>
        <p:nvPicPr>
          <p:cNvPr id="5130" name="Picture 10" descr="bilan spécificités enzymatiques et digestion complète de l'amidon.">
            <a:extLst>
              <a:ext uri="{FF2B5EF4-FFF2-40B4-BE49-F238E27FC236}">
                <a16:creationId xmlns:a16="http://schemas.microsoft.com/office/drawing/2014/main" id="{E66FB44A-1295-7F88-F98C-BCD4C60EB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402"/>
            <a:ext cx="12192000" cy="58333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C2F468D-A539-89E8-D4B4-519A2F406040}"/>
              </a:ext>
            </a:extLst>
          </p:cNvPr>
          <p:cNvSpPr txBox="1"/>
          <p:nvPr/>
        </p:nvSpPr>
        <p:spPr>
          <a:xfrm>
            <a:off x="903111" y="2404533"/>
            <a:ext cx="10408356" cy="584775"/>
          </a:xfrm>
          <a:prstGeom prst="rect">
            <a:avLst/>
          </a:prstGeom>
          <a:solidFill>
            <a:schemeClr val="bg1"/>
          </a:solidFill>
        </p:spPr>
        <p:txBody>
          <a:bodyPr wrap="square" rtlCol="0">
            <a:spAutoFit/>
          </a:bodyPr>
          <a:lstStyle/>
          <a:p>
            <a:pPr algn="ctr"/>
            <a:r>
              <a:rPr lang="fr-FR" sz="3200" b="1" dirty="0">
                <a:solidFill>
                  <a:srgbClr val="C00000"/>
                </a:solidFill>
                <a:latin typeface="Times New Roman" panose="02020603050405020304" pitchFamily="18" charset="0"/>
              </a:rPr>
              <a:t>La spécificité de réaction</a:t>
            </a:r>
          </a:p>
        </p:txBody>
      </p:sp>
    </p:spTree>
    <p:extLst>
      <p:ext uri="{BB962C8B-B14F-4D97-AF65-F5344CB8AC3E}">
        <p14:creationId xmlns:p14="http://schemas.microsoft.com/office/powerpoint/2010/main" val="204874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6" y="189690"/>
            <a:ext cx="6316132"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Notion de catalyseur</a:t>
            </a:r>
          </a:p>
        </p:txBody>
      </p:sp>
      <p:sp>
        <p:nvSpPr>
          <p:cNvPr id="5" name="ZoneTexte 4">
            <a:extLst>
              <a:ext uri="{FF2B5EF4-FFF2-40B4-BE49-F238E27FC236}">
                <a16:creationId xmlns:a16="http://schemas.microsoft.com/office/drawing/2014/main" id="{50AC3B96-0885-3174-47FE-211F2F9C7C76}"/>
              </a:ext>
            </a:extLst>
          </p:cNvPr>
          <p:cNvSpPr txBox="1"/>
          <p:nvPr/>
        </p:nvSpPr>
        <p:spPr>
          <a:xfrm>
            <a:off x="0" y="802935"/>
            <a:ext cx="12191999" cy="2677656"/>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Catalyseur : </a:t>
            </a:r>
          </a:p>
          <a:p>
            <a:r>
              <a:rPr lang="fr-FR" sz="2400" dirty="0">
                <a:latin typeface="Times New Roman" panose="02020603050405020304" pitchFamily="18" charset="0"/>
                <a:cs typeface="Times New Roman" panose="02020603050405020304" pitchFamily="18" charset="0"/>
              </a:rPr>
              <a:t>Un catalyseur est une substance qui </a:t>
            </a:r>
            <a:r>
              <a:rPr lang="fr-FR" sz="2400" b="1" dirty="0">
                <a:latin typeface="Times New Roman" panose="02020603050405020304" pitchFamily="18" charset="0"/>
                <a:cs typeface="Times New Roman" panose="02020603050405020304" pitchFamily="18" charset="0"/>
              </a:rPr>
              <a:t>augmente</a:t>
            </a:r>
            <a:r>
              <a:rPr lang="fr-FR" sz="2400" dirty="0">
                <a:latin typeface="Times New Roman" panose="02020603050405020304" pitchFamily="18" charset="0"/>
                <a:cs typeface="Times New Roman" panose="02020603050405020304" pitchFamily="18" charset="0"/>
              </a:rPr>
              <a:t> la vitesse de réaction de plusieurs milliers de fois (d’un facteur de </a:t>
            </a:r>
            <a:r>
              <a:rPr lang="fr-FR" sz="2400" b="1" dirty="0">
                <a:latin typeface="Times New Roman" panose="02020603050405020304" pitchFamily="18" charset="0"/>
                <a:cs typeface="Times New Roman" panose="02020603050405020304" pitchFamily="18" charset="0"/>
              </a:rPr>
              <a:t>10</a:t>
            </a:r>
            <a:r>
              <a:rPr lang="fr-FR" sz="2400" dirty="0">
                <a:latin typeface="Times New Roman" panose="02020603050405020304" pitchFamily="18" charset="0"/>
                <a:cs typeface="Times New Roman" panose="02020603050405020304" pitchFamily="18" charset="0"/>
              </a:rPr>
              <a:t> à </a:t>
            </a:r>
            <a:r>
              <a:rPr lang="fr-FR" sz="2400" b="1" dirty="0">
                <a:latin typeface="Times New Roman" panose="02020603050405020304" pitchFamily="18" charset="0"/>
                <a:cs typeface="Times New Roman" panose="02020603050405020304" pitchFamily="18" charset="0"/>
              </a:rPr>
              <a:t>10 </a:t>
            </a:r>
            <a:r>
              <a:rPr lang="fr-FR" sz="2400" dirty="0">
                <a:latin typeface="Times New Roman" panose="02020603050405020304" pitchFamily="18" charset="0"/>
                <a:cs typeface="Times New Roman" panose="02020603050405020304" pitchFamily="18" charset="0"/>
              </a:rPr>
              <a:t>) en diminuant l’énergie libre d’activation.</a:t>
            </a:r>
          </a:p>
          <a:p>
            <a:r>
              <a:rPr lang="fr-FR" sz="2400" dirty="0">
                <a:latin typeface="Times New Roman" panose="02020603050405020304" pitchFamily="18" charset="0"/>
                <a:cs typeface="Times New Roman" panose="02020603050405020304" pitchFamily="18" charset="0"/>
              </a:rPr>
              <a:t>- Ne modifie pas d’équilibre de la réaction (la constante d’équilibre </a:t>
            </a:r>
            <a:r>
              <a:rPr lang="fr-FR" sz="2400" dirty="0" err="1">
                <a:latin typeface="Times New Roman" panose="02020603050405020304" pitchFamily="18" charset="0"/>
                <a:cs typeface="Times New Roman" panose="02020603050405020304" pitchFamily="18" charset="0"/>
              </a:rPr>
              <a:t>Keq</a:t>
            </a:r>
            <a:r>
              <a:rPr lang="fr-FR" sz="2400" dirty="0">
                <a:latin typeface="Times New Roman" panose="02020603050405020304" pitchFamily="18" charset="0"/>
                <a:cs typeface="Times New Roman" panose="02020603050405020304" pitchFamily="18" charset="0"/>
              </a:rPr>
              <a:t> inchangée) </a:t>
            </a:r>
          </a:p>
          <a:p>
            <a:pPr marL="342900" indent="-342900">
              <a:buFontTx/>
              <a:buChar char="-"/>
            </a:pPr>
            <a:r>
              <a:rPr lang="fr-FR" sz="2400" dirty="0">
                <a:latin typeface="Times New Roman" panose="02020603050405020304" pitchFamily="18" charset="0"/>
                <a:cs typeface="Times New Roman" panose="02020603050405020304" pitchFamily="18" charset="0"/>
              </a:rPr>
              <a:t>Agit à faible dose.  </a:t>
            </a:r>
          </a:p>
          <a:p>
            <a:pPr marL="342900" indent="-342900">
              <a:buFontTx/>
              <a:buChar char="-"/>
            </a:pPr>
            <a:r>
              <a:rPr lang="fr-FR" sz="2400" dirty="0">
                <a:latin typeface="Times New Roman" panose="02020603050405020304" pitchFamily="18" charset="0"/>
                <a:cs typeface="Times New Roman" panose="02020603050405020304" pitchFamily="18" charset="0"/>
              </a:rPr>
              <a:t> Se retrouve intacte en fin de réaction (n’est pas modifié). </a:t>
            </a:r>
          </a:p>
          <a:p>
            <a:endParaRPr lang="fr-FR" sz="24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F6DE20E1-4847-5E42-FEBA-4E4564046F35}"/>
              </a:ext>
            </a:extLst>
          </p:cNvPr>
          <p:cNvSpPr txBox="1"/>
          <p:nvPr/>
        </p:nvSpPr>
        <p:spPr>
          <a:xfrm>
            <a:off x="2314222" y="1482047"/>
            <a:ext cx="259645" cy="276999"/>
          </a:xfrm>
          <a:prstGeom prst="rect">
            <a:avLst/>
          </a:prstGeom>
          <a:noFill/>
        </p:spPr>
        <p:txBody>
          <a:bodyPr wrap="square" rtlCol="0">
            <a:spAutoFit/>
          </a:bodyPr>
          <a:lstStyle/>
          <a:p>
            <a:r>
              <a:rPr lang="fr-FR" sz="1200" b="1" dirty="0"/>
              <a:t>3</a:t>
            </a:r>
          </a:p>
        </p:txBody>
      </p:sp>
      <p:cxnSp>
        <p:nvCxnSpPr>
          <p:cNvPr id="9" name="Connecteur droit 8">
            <a:extLst>
              <a:ext uri="{FF2B5EF4-FFF2-40B4-BE49-F238E27FC236}">
                <a16:creationId xmlns:a16="http://schemas.microsoft.com/office/drawing/2014/main" id="{2B527ED3-18BB-5B29-4A66-E1DFA137EE25}"/>
              </a:ext>
            </a:extLst>
          </p:cNvPr>
          <p:cNvCxnSpPr/>
          <p:nvPr/>
        </p:nvCxnSpPr>
        <p:spPr>
          <a:xfrm>
            <a:off x="5802487" y="3644311"/>
            <a:ext cx="0" cy="2231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E60D6E1-3DAA-5544-E987-7B4B455782FA}"/>
              </a:ext>
            </a:extLst>
          </p:cNvPr>
          <p:cNvCxnSpPr>
            <a:cxnSpLocks/>
          </p:cNvCxnSpPr>
          <p:nvPr/>
        </p:nvCxnSpPr>
        <p:spPr>
          <a:xfrm>
            <a:off x="3618087" y="3867495"/>
            <a:ext cx="46453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3A67FC2-44E4-680F-38E5-4809295245A5}"/>
              </a:ext>
            </a:extLst>
          </p:cNvPr>
          <p:cNvCxnSpPr>
            <a:cxnSpLocks/>
          </p:cNvCxnSpPr>
          <p:nvPr/>
        </p:nvCxnSpPr>
        <p:spPr>
          <a:xfrm>
            <a:off x="8263467" y="3867495"/>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6DABB2E-F83E-64E2-CC41-BB0D7CFF020A}"/>
              </a:ext>
            </a:extLst>
          </p:cNvPr>
          <p:cNvCxnSpPr>
            <a:cxnSpLocks/>
          </p:cNvCxnSpPr>
          <p:nvPr/>
        </p:nvCxnSpPr>
        <p:spPr>
          <a:xfrm>
            <a:off x="3618087" y="3867495"/>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C7ED758-3D45-A3EC-50F0-D47670AF8D20}"/>
              </a:ext>
            </a:extLst>
          </p:cNvPr>
          <p:cNvSpPr txBox="1"/>
          <p:nvPr/>
        </p:nvSpPr>
        <p:spPr>
          <a:xfrm>
            <a:off x="5051777" y="3213689"/>
            <a:ext cx="6333066" cy="523220"/>
          </a:xfrm>
          <a:prstGeom prst="rect">
            <a:avLst/>
          </a:prstGeom>
          <a:noFill/>
        </p:spPr>
        <p:txBody>
          <a:bodyPr wrap="square">
            <a:spAutoFit/>
          </a:bodyPr>
          <a:lstStyle/>
          <a:p>
            <a:r>
              <a:rPr lang="fr-FR" sz="2800" b="1" kern="0" dirty="0">
                <a:solidFill>
                  <a:srgbClr val="C00000"/>
                </a:solidFill>
                <a:latin typeface="Times New Roman" panose="02020603050405020304" pitchFamily="18" charset="0"/>
                <a:cs typeface="Arial" panose="020B0604020202020204" pitchFamily="34" charset="0"/>
              </a:rPr>
              <a:t>Catalyseurs</a:t>
            </a:r>
          </a:p>
        </p:txBody>
      </p:sp>
      <p:sp>
        <p:nvSpPr>
          <p:cNvPr id="15" name="ZoneTexte 14">
            <a:extLst>
              <a:ext uri="{FF2B5EF4-FFF2-40B4-BE49-F238E27FC236}">
                <a16:creationId xmlns:a16="http://schemas.microsoft.com/office/drawing/2014/main" id="{DD92053E-EE7B-E78E-C08A-CB48A7D65A26}"/>
              </a:ext>
            </a:extLst>
          </p:cNvPr>
          <p:cNvSpPr txBox="1"/>
          <p:nvPr/>
        </p:nvSpPr>
        <p:spPr>
          <a:xfrm>
            <a:off x="2805289" y="4385374"/>
            <a:ext cx="6333066" cy="523220"/>
          </a:xfrm>
          <a:prstGeom prst="rect">
            <a:avLst/>
          </a:prstGeom>
          <a:noFill/>
        </p:spPr>
        <p:txBody>
          <a:bodyPr wrap="square">
            <a:spAutoFit/>
          </a:bodyPr>
          <a:lstStyle/>
          <a:p>
            <a:r>
              <a:rPr lang="fr-FR" sz="2800" b="1" kern="0" dirty="0">
                <a:solidFill>
                  <a:srgbClr val="C00000"/>
                </a:solidFill>
                <a:latin typeface="Times New Roman" panose="02020603050405020304" pitchFamily="18" charset="0"/>
                <a:cs typeface="Arial" panose="020B0604020202020204" pitchFamily="34" charset="0"/>
              </a:rPr>
              <a:t>Chimiques</a:t>
            </a:r>
          </a:p>
        </p:txBody>
      </p:sp>
      <p:sp>
        <p:nvSpPr>
          <p:cNvPr id="16" name="ZoneTexte 15">
            <a:extLst>
              <a:ext uri="{FF2B5EF4-FFF2-40B4-BE49-F238E27FC236}">
                <a16:creationId xmlns:a16="http://schemas.microsoft.com/office/drawing/2014/main" id="{A9FF5049-F2F0-68D3-C3EA-972160A06405}"/>
              </a:ext>
            </a:extLst>
          </p:cNvPr>
          <p:cNvSpPr txBox="1"/>
          <p:nvPr/>
        </p:nvSpPr>
        <p:spPr>
          <a:xfrm>
            <a:off x="7388577" y="4303097"/>
            <a:ext cx="6333066" cy="954107"/>
          </a:xfrm>
          <a:prstGeom prst="rect">
            <a:avLst/>
          </a:prstGeom>
          <a:noFill/>
        </p:spPr>
        <p:txBody>
          <a:bodyPr wrap="square">
            <a:spAutoFit/>
          </a:bodyPr>
          <a:lstStyle/>
          <a:p>
            <a:r>
              <a:rPr lang="fr-FR" sz="2800" b="1" kern="0" dirty="0">
                <a:solidFill>
                  <a:srgbClr val="C00000"/>
                </a:solidFill>
                <a:latin typeface="Times New Roman" panose="02020603050405020304" pitchFamily="18" charset="0"/>
                <a:cs typeface="Arial" panose="020B0604020202020204" pitchFamily="34" charset="0"/>
              </a:rPr>
              <a:t>Biologiques </a:t>
            </a:r>
          </a:p>
          <a:p>
            <a:r>
              <a:rPr lang="fr-FR" sz="2800" b="1" kern="0" dirty="0">
                <a:solidFill>
                  <a:srgbClr val="C00000"/>
                </a:solidFill>
                <a:latin typeface="Times New Roman" panose="02020603050405020304" pitchFamily="18" charset="0"/>
                <a:cs typeface="Arial" panose="020B0604020202020204" pitchFamily="34" charset="0"/>
              </a:rPr>
              <a:t>(Enzymes ou ribozymes)</a:t>
            </a:r>
          </a:p>
        </p:txBody>
      </p:sp>
      <p:sp>
        <p:nvSpPr>
          <p:cNvPr id="18" name="ZoneTexte 17">
            <a:extLst>
              <a:ext uri="{FF2B5EF4-FFF2-40B4-BE49-F238E27FC236}">
                <a16:creationId xmlns:a16="http://schemas.microsoft.com/office/drawing/2014/main" id="{6A4A4A0E-BA58-CBF2-F4B4-7A9FE202E121}"/>
              </a:ext>
            </a:extLst>
          </p:cNvPr>
          <p:cNvSpPr txBox="1"/>
          <p:nvPr/>
        </p:nvSpPr>
        <p:spPr>
          <a:xfrm>
            <a:off x="2873414" y="1489557"/>
            <a:ext cx="259645" cy="276999"/>
          </a:xfrm>
          <a:prstGeom prst="rect">
            <a:avLst/>
          </a:prstGeom>
          <a:noFill/>
        </p:spPr>
        <p:txBody>
          <a:bodyPr wrap="square" rtlCol="0">
            <a:spAutoFit/>
          </a:bodyPr>
          <a:lstStyle/>
          <a:p>
            <a:r>
              <a:rPr lang="fr-FR" sz="1200" b="1" dirty="0"/>
              <a:t>6</a:t>
            </a:r>
          </a:p>
        </p:txBody>
      </p:sp>
    </p:spTree>
    <p:extLst>
      <p:ext uri="{BB962C8B-B14F-4D97-AF65-F5344CB8AC3E}">
        <p14:creationId xmlns:p14="http://schemas.microsoft.com/office/powerpoint/2010/main" val="1761287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5" y="189690"/>
            <a:ext cx="11170223"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Comparaison entre catalyseurs chimiques et biologiques</a:t>
            </a:r>
          </a:p>
        </p:txBody>
      </p:sp>
      <p:sp>
        <p:nvSpPr>
          <p:cNvPr id="5" name="ZoneTexte 4">
            <a:extLst>
              <a:ext uri="{FF2B5EF4-FFF2-40B4-BE49-F238E27FC236}">
                <a16:creationId xmlns:a16="http://schemas.microsoft.com/office/drawing/2014/main" id="{50AC3B96-0885-3174-47FE-211F2F9C7C76}"/>
              </a:ext>
            </a:extLst>
          </p:cNvPr>
          <p:cNvSpPr txBox="1"/>
          <p:nvPr/>
        </p:nvSpPr>
        <p:spPr>
          <a:xfrm>
            <a:off x="372534" y="1152891"/>
            <a:ext cx="6208888" cy="5632311"/>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Catalyseurs biologiques</a:t>
            </a: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produits par la cellule (protéines exception ribozymes). </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Spécifiques</a:t>
            </a:r>
          </a:p>
          <a:p>
            <a:endParaRPr lang="fr-FR" sz="2400" dirty="0">
              <a:latin typeface="Times New Roman" panose="02020603050405020304" pitchFamily="18" charset="0"/>
              <a:cs typeface="Times New Roman" panose="02020603050405020304" pitchFamily="18" charset="0"/>
            </a:endParaRPr>
          </a:p>
          <a:p>
            <a:pPr marL="342900" indent="-342900">
              <a:buFontTx/>
              <a:buChar char="-"/>
            </a:pPr>
            <a:r>
              <a:rPr lang="fr-FR" sz="2400" dirty="0">
                <a:latin typeface="Times New Roman" panose="02020603050405020304" pitchFamily="18" charset="0"/>
                <a:cs typeface="Times New Roman" panose="02020603050405020304" pitchFamily="18" charset="0"/>
              </a:rPr>
              <a:t>Vitesse X ( </a:t>
            </a:r>
            <a:r>
              <a:rPr lang="fr-FR" sz="2400" b="1" dirty="0">
                <a:latin typeface="Times New Roman" panose="02020603050405020304" pitchFamily="18" charset="0"/>
                <a:cs typeface="Times New Roman" panose="02020603050405020304" pitchFamily="18" charset="0"/>
              </a:rPr>
              <a:t>10</a:t>
            </a:r>
            <a:r>
              <a:rPr lang="fr-FR" sz="2400" dirty="0">
                <a:latin typeface="Times New Roman" panose="02020603050405020304" pitchFamily="18" charset="0"/>
                <a:cs typeface="Times New Roman" panose="02020603050405020304" pitchFamily="18" charset="0"/>
              </a:rPr>
              <a:t>  à </a:t>
            </a:r>
            <a:r>
              <a:rPr lang="fr-FR" sz="2400" b="1" dirty="0">
                <a:latin typeface="Times New Roman" panose="02020603050405020304" pitchFamily="18" charset="0"/>
                <a:cs typeface="Times New Roman" panose="02020603050405020304" pitchFamily="18" charset="0"/>
              </a:rPr>
              <a:t>10</a:t>
            </a:r>
            <a:r>
              <a:rPr lang="fr-FR" sz="2400" dirty="0">
                <a:latin typeface="Times New Roman" panose="02020603050405020304" pitchFamily="18" charset="0"/>
                <a:cs typeface="Times New Roman" panose="02020603050405020304" pitchFamily="18" charset="0"/>
              </a:rPr>
              <a:t>   )</a:t>
            </a:r>
          </a:p>
          <a:p>
            <a:pPr marL="342900" indent="-342900">
              <a:buFontTx/>
              <a:buChar char="-"/>
            </a:pPr>
            <a:endParaRPr lang="fr-FR" sz="2400" dirty="0">
              <a:latin typeface="Times New Roman" panose="02020603050405020304" pitchFamily="18" charset="0"/>
              <a:cs typeface="Times New Roman" panose="02020603050405020304" pitchFamily="18" charset="0"/>
            </a:endParaRPr>
          </a:p>
          <a:p>
            <a:pPr marL="342900" indent="-342900">
              <a:buFontTx/>
              <a:buChar char="-"/>
            </a:pPr>
            <a:r>
              <a:rPr lang="fr-FR" sz="2400" dirty="0">
                <a:latin typeface="Times New Roman" panose="02020603050405020304" pitchFamily="18" charset="0"/>
                <a:cs typeface="Times New Roman" panose="02020603050405020304" pitchFamily="18" charset="0"/>
              </a:rPr>
              <a:t> Conditions douces </a:t>
            </a:r>
          </a:p>
          <a:p>
            <a:r>
              <a:rPr lang="fr-FR" sz="2400" dirty="0">
                <a:latin typeface="Times New Roman" panose="02020603050405020304" pitchFamily="18" charset="0"/>
                <a:cs typeface="Times New Roman" panose="02020603050405020304" pitchFamily="18" charset="0"/>
              </a:rPr>
              <a:t>(maximum d’activité pour une température donnée et pour un pH donné (conditions optimales). </a:t>
            </a:r>
          </a:p>
          <a:p>
            <a:pPr marL="342900" indent="-342900">
              <a:buFontTx/>
              <a:buChar char="-"/>
            </a:pPr>
            <a:r>
              <a:rPr lang="fr-FR" sz="2400" dirty="0">
                <a:latin typeface="Times New Roman" panose="02020603050405020304" pitchFamily="18" charset="0"/>
                <a:cs typeface="Times New Roman" panose="02020603050405020304" pitchFamily="18" charset="0"/>
              </a:rPr>
              <a:t>Détruites par une forte élévation de température et inactivées à basse température.</a:t>
            </a:r>
          </a:p>
          <a:p>
            <a:pPr marL="342900" indent="-342900">
              <a:buFontTx/>
              <a:buChar char="-"/>
            </a:pPr>
            <a:endParaRPr lang="fr-FR" sz="24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FCD2D053-E419-882B-FA5A-C5432E4ABA26}"/>
              </a:ext>
            </a:extLst>
          </p:cNvPr>
          <p:cNvSpPr txBox="1"/>
          <p:nvPr/>
        </p:nvSpPr>
        <p:spPr>
          <a:xfrm>
            <a:off x="2406176" y="3290500"/>
            <a:ext cx="259645" cy="276999"/>
          </a:xfrm>
          <a:prstGeom prst="rect">
            <a:avLst/>
          </a:prstGeom>
          <a:noFill/>
        </p:spPr>
        <p:txBody>
          <a:bodyPr wrap="square" rtlCol="0">
            <a:spAutoFit/>
          </a:bodyPr>
          <a:lstStyle/>
          <a:p>
            <a:r>
              <a:rPr lang="fr-FR" sz="1200" b="1" dirty="0"/>
              <a:t>6</a:t>
            </a:r>
          </a:p>
        </p:txBody>
      </p:sp>
      <p:sp>
        <p:nvSpPr>
          <p:cNvPr id="10" name="ZoneTexte 9">
            <a:extLst>
              <a:ext uri="{FF2B5EF4-FFF2-40B4-BE49-F238E27FC236}">
                <a16:creationId xmlns:a16="http://schemas.microsoft.com/office/drawing/2014/main" id="{316669B7-E31C-7A68-A2E6-E50882E99C81}"/>
              </a:ext>
            </a:extLst>
          </p:cNvPr>
          <p:cNvSpPr txBox="1"/>
          <p:nvPr/>
        </p:nvSpPr>
        <p:spPr>
          <a:xfrm>
            <a:off x="3116063" y="3323811"/>
            <a:ext cx="412045" cy="276999"/>
          </a:xfrm>
          <a:prstGeom prst="rect">
            <a:avLst/>
          </a:prstGeom>
          <a:noFill/>
        </p:spPr>
        <p:txBody>
          <a:bodyPr wrap="square" rtlCol="0">
            <a:spAutoFit/>
          </a:bodyPr>
          <a:lstStyle/>
          <a:p>
            <a:r>
              <a:rPr lang="fr-FR" sz="1200" b="1" dirty="0"/>
              <a:t>12</a:t>
            </a:r>
          </a:p>
        </p:txBody>
      </p:sp>
      <p:sp>
        <p:nvSpPr>
          <p:cNvPr id="11" name="ZoneTexte 10">
            <a:extLst>
              <a:ext uri="{FF2B5EF4-FFF2-40B4-BE49-F238E27FC236}">
                <a16:creationId xmlns:a16="http://schemas.microsoft.com/office/drawing/2014/main" id="{7C055E9B-1803-247F-886C-F260C2E84A41}"/>
              </a:ext>
            </a:extLst>
          </p:cNvPr>
          <p:cNvSpPr txBox="1"/>
          <p:nvPr/>
        </p:nvSpPr>
        <p:spPr>
          <a:xfrm>
            <a:off x="6795910" y="1154315"/>
            <a:ext cx="5023556" cy="3416320"/>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Catalyseurs chimiques</a:t>
            </a:r>
          </a:p>
          <a:p>
            <a:r>
              <a:rPr lang="fr-FR" sz="2400" b="1" kern="0" dirty="0">
                <a:solidFill>
                  <a:srgbClr val="C00000"/>
                </a:solidFill>
                <a:latin typeface="Times New Roman" panose="02020603050405020304" pitchFamily="18" charset="0"/>
                <a:cs typeface="Arial" panose="020B0604020202020204" pitchFamily="34" charset="0"/>
              </a:rPr>
              <a:t>  </a:t>
            </a:r>
            <a:r>
              <a:rPr lang="fr-FR" sz="2400" dirty="0">
                <a:latin typeface="Times New Roman" panose="02020603050405020304" pitchFamily="18" charset="0"/>
                <a:cs typeface="Times New Roman" panose="02020603050405020304" pitchFamily="18" charset="0"/>
              </a:rPr>
              <a:t>/</a:t>
            </a:r>
          </a:p>
          <a:p>
            <a:pPr marL="342900" indent="-342900">
              <a:buFontTx/>
              <a:buChar char="-"/>
            </a:pPr>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Non spécifiques</a:t>
            </a:r>
          </a:p>
          <a:p>
            <a:endParaRPr lang="fr-FR" sz="2400" dirty="0">
              <a:latin typeface="Times New Roman" panose="02020603050405020304" pitchFamily="18" charset="0"/>
              <a:cs typeface="Times New Roman" panose="02020603050405020304" pitchFamily="18" charset="0"/>
            </a:endParaRPr>
          </a:p>
          <a:p>
            <a:pPr marL="342900" indent="-342900">
              <a:buFontTx/>
              <a:buChar char="-"/>
            </a:pPr>
            <a:r>
              <a:rPr lang="fr-FR" sz="2400" dirty="0">
                <a:latin typeface="Times New Roman" panose="02020603050405020304" pitchFamily="18" charset="0"/>
                <a:cs typeface="Times New Roman" panose="02020603050405020304" pitchFamily="18" charset="0"/>
              </a:rPr>
              <a:t>Vitesse X (</a:t>
            </a:r>
            <a:r>
              <a:rPr lang="fr-FR" sz="2400" b="1" dirty="0">
                <a:latin typeface="Times New Roman" panose="02020603050405020304" pitchFamily="18" charset="0"/>
                <a:cs typeface="Times New Roman" panose="02020603050405020304" pitchFamily="18" charset="0"/>
              </a:rPr>
              <a:t>10</a:t>
            </a:r>
            <a:r>
              <a:rPr lang="fr-FR" sz="2400" dirty="0">
                <a:latin typeface="Times New Roman" panose="02020603050405020304" pitchFamily="18" charset="0"/>
                <a:cs typeface="Times New Roman" panose="02020603050405020304" pitchFamily="18" charset="0"/>
              </a:rPr>
              <a:t> à </a:t>
            </a:r>
            <a:r>
              <a:rPr lang="fr-FR" sz="2400" b="1" dirty="0">
                <a:latin typeface="Times New Roman" panose="02020603050405020304" pitchFamily="18" charset="0"/>
                <a:cs typeface="Times New Roman" panose="02020603050405020304" pitchFamily="18" charset="0"/>
              </a:rPr>
              <a:t>10</a:t>
            </a:r>
            <a:r>
              <a:rPr lang="fr-FR" sz="2400" dirty="0">
                <a:latin typeface="Times New Roman" panose="02020603050405020304" pitchFamily="18" charset="0"/>
                <a:cs typeface="Times New Roman" panose="02020603050405020304" pitchFamily="18" charset="0"/>
              </a:rPr>
              <a:t>  )</a:t>
            </a:r>
          </a:p>
          <a:p>
            <a:pPr marL="342900" indent="-342900">
              <a:buFontTx/>
              <a:buChar char="-"/>
            </a:pPr>
            <a:endParaRPr lang="fr-FR" sz="2400" dirty="0">
              <a:latin typeface="Times New Roman" panose="02020603050405020304" pitchFamily="18" charset="0"/>
              <a:cs typeface="Times New Roman" panose="02020603050405020304" pitchFamily="18" charset="0"/>
            </a:endParaRPr>
          </a:p>
          <a:p>
            <a:pPr marL="342900" indent="-342900">
              <a:buFontTx/>
              <a:buChar char="-"/>
            </a:pPr>
            <a:r>
              <a:rPr lang="fr-FR" sz="2400" dirty="0">
                <a:latin typeface="Times New Roman" panose="02020603050405020304" pitchFamily="18" charset="0"/>
                <a:cs typeface="Times New Roman" panose="02020603050405020304" pitchFamily="18" charset="0"/>
              </a:rPr>
              <a:t>Conditions extrêmes</a:t>
            </a:r>
          </a:p>
        </p:txBody>
      </p:sp>
      <p:sp>
        <p:nvSpPr>
          <p:cNvPr id="12" name="ZoneTexte 11">
            <a:extLst>
              <a:ext uri="{FF2B5EF4-FFF2-40B4-BE49-F238E27FC236}">
                <a16:creationId xmlns:a16="http://schemas.microsoft.com/office/drawing/2014/main" id="{50111158-29F1-8F3D-52C6-43F611BA0AC8}"/>
              </a:ext>
            </a:extLst>
          </p:cNvPr>
          <p:cNvSpPr txBox="1"/>
          <p:nvPr/>
        </p:nvSpPr>
        <p:spPr>
          <a:xfrm>
            <a:off x="8793911" y="3267980"/>
            <a:ext cx="259645" cy="276999"/>
          </a:xfrm>
          <a:prstGeom prst="rect">
            <a:avLst/>
          </a:prstGeom>
          <a:noFill/>
        </p:spPr>
        <p:txBody>
          <a:bodyPr wrap="square" rtlCol="0">
            <a:spAutoFit/>
          </a:bodyPr>
          <a:lstStyle/>
          <a:p>
            <a:r>
              <a:rPr lang="fr-FR" sz="1200" b="1" dirty="0"/>
              <a:t>3</a:t>
            </a:r>
          </a:p>
        </p:txBody>
      </p:sp>
      <p:sp>
        <p:nvSpPr>
          <p:cNvPr id="13" name="ZoneTexte 12">
            <a:extLst>
              <a:ext uri="{FF2B5EF4-FFF2-40B4-BE49-F238E27FC236}">
                <a16:creationId xmlns:a16="http://schemas.microsoft.com/office/drawing/2014/main" id="{FAD77C56-F2E2-243E-1F02-5D40D676C437}"/>
              </a:ext>
            </a:extLst>
          </p:cNvPr>
          <p:cNvSpPr txBox="1"/>
          <p:nvPr/>
        </p:nvSpPr>
        <p:spPr>
          <a:xfrm>
            <a:off x="9392220" y="3251054"/>
            <a:ext cx="259645" cy="276999"/>
          </a:xfrm>
          <a:prstGeom prst="rect">
            <a:avLst/>
          </a:prstGeom>
          <a:noFill/>
        </p:spPr>
        <p:txBody>
          <a:bodyPr wrap="square" rtlCol="0">
            <a:spAutoFit/>
          </a:bodyPr>
          <a:lstStyle/>
          <a:p>
            <a:r>
              <a:rPr lang="fr-FR" sz="1200" b="1" dirty="0"/>
              <a:t>6</a:t>
            </a:r>
          </a:p>
        </p:txBody>
      </p:sp>
    </p:spTree>
    <p:extLst>
      <p:ext uri="{BB962C8B-B14F-4D97-AF65-F5344CB8AC3E}">
        <p14:creationId xmlns:p14="http://schemas.microsoft.com/office/powerpoint/2010/main" val="2461664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5" y="189690"/>
            <a:ext cx="11170223"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Comparaison entre catalyseurs chimiques et biologiques</a:t>
            </a:r>
          </a:p>
        </p:txBody>
      </p:sp>
      <p:sp>
        <p:nvSpPr>
          <p:cNvPr id="9" name="ZoneTexte 8">
            <a:extLst>
              <a:ext uri="{FF2B5EF4-FFF2-40B4-BE49-F238E27FC236}">
                <a16:creationId xmlns:a16="http://schemas.microsoft.com/office/drawing/2014/main" id="{FCD2D053-E419-882B-FA5A-C5432E4ABA26}"/>
              </a:ext>
            </a:extLst>
          </p:cNvPr>
          <p:cNvSpPr txBox="1"/>
          <p:nvPr/>
        </p:nvSpPr>
        <p:spPr>
          <a:xfrm>
            <a:off x="2406176" y="3290500"/>
            <a:ext cx="259645" cy="276999"/>
          </a:xfrm>
          <a:prstGeom prst="rect">
            <a:avLst/>
          </a:prstGeom>
          <a:noFill/>
        </p:spPr>
        <p:txBody>
          <a:bodyPr wrap="square" rtlCol="0">
            <a:spAutoFit/>
          </a:bodyPr>
          <a:lstStyle/>
          <a:p>
            <a:r>
              <a:rPr lang="fr-FR" sz="1200" b="1" dirty="0"/>
              <a:t>6</a:t>
            </a:r>
          </a:p>
        </p:txBody>
      </p:sp>
      <p:sp>
        <p:nvSpPr>
          <p:cNvPr id="10" name="ZoneTexte 9">
            <a:extLst>
              <a:ext uri="{FF2B5EF4-FFF2-40B4-BE49-F238E27FC236}">
                <a16:creationId xmlns:a16="http://schemas.microsoft.com/office/drawing/2014/main" id="{316669B7-E31C-7A68-A2E6-E50882E99C81}"/>
              </a:ext>
            </a:extLst>
          </p:cNvPr>
          <p:cNvSpPr txBox="1"/>
          <p:nvPr/>
        </p:nvSpPr>
        <p:spPr>
          <a:xfrm>
            <a:off x="3116063" y="3323811"/>
            <a:ext cx="412045" cy="276999"/>
          </a:xfrm>
          <a:prstGeom prst="rect">
            <a:avLst/>
          </a:prstGeom>
          <a:noFill/>
        </p:spPr>
        <p:txBody>
          <a:bodyPr wrap="square" rtlCol="0">
            <a:spAutoFit/>
          </a:bodyPr>
          <a:lstStyle/>
          <a:p>
            <a:r>
              <a:rPr lang="fr-FR" sz="1200" b="1" dirty="0"/>
              <a:t>12</a:t>
            </a:r>
          </a:p>
        </p:txBody>
      </p:sp>
      <p:sp>
        <p:nvSpPr>
          <p:cNvPr id="12" name="ZoneTexte 11">
            <a:extLst>
              <a:ext uri="{FF2B5EF4-FFF2-40B4-BE49-F238E27FC236}">
                <a16:creationId xmlns:a16="http://schemas.microsoft.com/office/drawing/2014/main" id="{50111158-29F1-8F3D-52C6-43F611BA0AC8}"/>
              </a:ext>
            </a:extLst>
          </p:cNvPr>
          <p:cNvSpPr txBox="1"/>
          <p:nvPr/>
        </p:nvSpPr>
        <p:spPr>
          <a:xfrm>
            <a:off x="8793911" y="3267980"/>
            <a:ext cx="259645" cy="276999"/>
          </a:xfrm>
          <a:prstGeom prst="rect">
            <a:avLst/>
          </a:prstGeom>
          <a:noFill/>
        </p:spPr>
        <p:txBody>
          <a:bodyPr wrap="square" rtlCol="0">
            <a:spAutoFit/>
          </a:bodyPr>
          <a:lstStyle/>
          <a:p>
            <a:r>
              <a:rPr lang="fr-FR" sz="1200" b="1" dirty="0"/>
              <a:t>3</a:t>
            </a:r>
          </a:p>
        </p:txBody>
      </p:sp>
      <p:sp>
        <p:nvSpPr>
          <p:cNvPr id="13" name="ZoneTexte 12">
            <a:extLst>
              <a:ext uri="{FF2B5EF4-FFF2-40B4-BE49-F238E27FC236}">
                <a16:creationId xmlns:a16="http://schemas.microsoft.com/office/drawing/2014/main" id="{FAD77C56-F2E2-243E-1F02-5D40D676C437}"/>
              </a:ext>
            </a:extLst>
          </p:cNvPr>
          <p:cNvSpPr txBox="1"/>
          <p:nvPr/>
        </p:nvSpPr>
        <p:spPr>
          <a:xfrm>
            <a:off x="9392220" y="3251054"/>
            <a:ext cx="259645" cy="276999"/>
          </a:xfrm>
          <a:prstGeom prst="rect">
            <a:avLst/>
          </a:prstGeom>
          <a:noFill/>
        </p:spPr>
        <p:txBody>
          <a:bodyPr wrap="square" rtlCol="0">
            <a:spAutoFit/>
          </a:bodyPr>
          <a:lstStyle/>
          <a:p>
            <a:r>
              <a:rPr lang="fr-FR" sz="1200" b="1" dirty="0"/>
              <a:t>6</a:t>
            </a:r>
          </a:p>
        </p:txBody>
      </p:sp>
      <p:pic>
        <p:nvPicPr>
          <p:cNvPr id="7170" name="Picture 2" descr="Cours d'Enzymologie">
            <a:extLst>
              <a:ext uri="{FF2B5EF4-FFF2-40B4-BE49-F238E27FC236}">
                <a16:creationId xmlns:a16="http://schemas.microsoft.com/office/drawing/2014/main" id="{18E72AE7-E081-ABBD-4E78-5CE7A7DA1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8" y="1156323"/>
            <a:ext cx="10617200" cy="499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1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06AC76F6-CB1A-6A92-9452-91C02F603FE1}"/>
              </a:ext>
            </a:extLst>
          </p:cNvPr>
          <p:cNvSpPr txBox="1"/>
          <p:nvPr/>
        </p:nvSpPr>
        <p:spPr>
          <a:xfrm>
            <a:off x="220266" y="189690"/>
            <a:ext cx="6316132" cy="483017"/>
          </a:xfrm>
          <a:prstGeom prst="rect">
            <a:avLst/>
          </a:prstGeom>
          <a:noFill/>
        </p:spPr>
        <p:txBody>
          <a:bodyPr wrap="square">
            <a:spAutoFit/>
          </a:bodyPr>
          <a:lstStyle/>
          <a:p>
            <a:pPr>
              <a:lnSpc>
                <a:spcPct val="115000"/>
              </a:lnSpc>
              <a:spcAft>
                <a:spcPts val="1000"/>
              </a:spcAft>
            </a:pPr>
            <a:r>
              <a:rPr lang="fr-FR" sz="2400" b="1" kern="0" dirty="0">
                <a:solidFill>
                  <a:srgbClr val="C00000"/>
                </a:solidFill>
                <a:latin typeface="Times New Roman" panose="02020603050405020304" pitchFamily="18" charset="0"/>
                <a:cs typeface="Arial" panose="020B0604020202020204" pitchFamily="34" charset="0"/>
              </a:rPr>
              <a:t>Propriétés des enzymes </a:t>
            </a:r>
          </a:p>
        </p:txBody>
      </p:sp>
      <p:sp>
        <p:nvSpPr>
          <p:cNvPr id="5" name="ZoneTexte 4">
            <a:extLst>
              <a:ext uri="{FF2B5EF4-FFF2-40B4-BE49-F238E27FC236}">
                <a16:creationId xmlns:a16="http://schemas.microsoft.com/office/drawing/2014/main" id="{0F9C490B-B23A-52DE-E956-BF9885473026}"/>
              </a:ext>
            </a:extLst>
          </p:cNvPr>
          <p:cNvSpPr txBox="1"/>
          <p:nvPr/>
        </p:nvSpPr>
        <p:spPr>
          <a:xfrm>
            <a:off x="141111" y="777586"/>
            <a:ext cx="11909777" cy="5632311"/>
          </a:xfrm>
          <a:prstGeom prst="rect">
            <a:avLst/>
          </a:prstGeom>
          <a:noFill/>
        </p:spPr>
        <p:txBody>
          <a:bodyPr wrap="square">
            <a:spAutoFit/>
          </a:bodyPr>
          <a:lstStyle/>
          <a:p>
            <a:r>
              <a:rPr lang="fr-FR" dirty="0"/>
              <a:t>-</a:t>
            </a:r>
            <a:r>
              <a:rPr lang="fr-FR" sz="2400" dirty="0">
                <a:latin typeface="Times New Roman" panose="02020603050405020304" pitchFamily="18" charset="0"/>
              </a:rPr>
              <a:t>Etant des protéines, les enzymes sont douées de toutes les propriétés physicochimiques de celles-ci : thermolabiles, amphotères…</a:t>
            </a:r>
          </a:p>
          <a:p>
            <a:endParaRPr lang="fr-FR" sz="2400" dirty="0">
              <a:latin typeface="Times New Roman" panose="02020603050405020304" pitchFamily="18" charset="0"/>
            </a:endParaRPr>
          </a:p>
          <a:p>
            <a:r>
              <a:rPr lang="fr-FR" sz="2400" dirty="0">
                <a:latin typeface="Times New Roman" panose="02020603050405020304" pitchFamily="18" charset="0"/>
              </a:rPr>
              <a:t> -Les protéines enzymatiques sont synthétisées par des êtres vivants. </a:t>
            </a:r>
          </a:p>
          <a:p>
            <a:r>
              <a:rPr lang="fr-FR" sz="2400" dirty="0">
                <a:latin typeface="Times New Roman" panose="02020603050405020304" pitchFamily="18" charset="0"/>
              </a:rPr>
              <a:t>Cette synthèse est déterminée génétiquement. Chaque enzyme est le produit de l’expression d’un gène parfois de deux gènes. </a:t>
            </a:r>
          </a:p>
          <a:p>
            <a:endParaRPr lang="fr-FR" sz="2400" dirty="0">
              <a:latin typeface="Times New Roman" panose="02020603050405020304" pitchFamily="18" charset="0"/>
            </a:endParaRPr>
          </a:p>
          <a:p>
            <a:r>
              <a:rPr lang="fr-FR" sz="2400" dirty="0">
                <a:latin typeface="Times New Roman" panose="02020603050405020304" pitchFamily="18" charset="0"/>
              </a:rPr>
              <a:t>-Elles sont spécifiques ( vis-à-vis du substrat et de la réaction)</a:t>
            </a:r>
          </a:p>
          <a:p>
            <a:endParaRPr lang="fr-FR" sz="2400" dirty="0">
              <a:latin typeface="Times New Roman" panose="02020603050405020304" pitchFamily="18" charset="0"/>
            </a:endParaRPr>
          </a:p>
          <a:p>
            <a:r>
              <a:rPr lang="fr-FR" sz="2400" dirty="0">
                <a:latin typeface="Times New Roman" panose="02020603050405020304" pitchFamily="18" charset="0"/>
              </a:rPr>
              <a:t>-Les protéines enzymatiques sont des catalyseurs : </a:t>
            </a:r>
          </a:p>
          <a:p>
            <a:r>
              <a:rPr lang="fr-FR" sz="2400" dirty="0">
                <a:latin typeface="Times New Roman" panose="02020603050405020304" pitchFamily="18" charset="0"/>
              </a:rPr>
              <a:t>*Elles augmentent la vitesse des réactions biochimiques, sans en modifier la constante d’équilibre (d’un facteur </a:t>
            </a:r>
            <a:r>
              <a:rPr lang="fr-FR" sz="2400" b="1" dirty="0">
                <a:latin typeface="Times New Roman" panose="02020603050405020304" pitchFamily="18" charset="0"/>
              </a:rPr>
              <a:t>10</a:t>
            </a:r>
            <a:r>
              <a:rPr lang="fr-FR" sz="2400" dirty="0">
                <a:latin typeface="Times New Roman" panose="02020603050405020304" pitchFamily="18" charset="0"/>
              </a:rPr>
              <a:t> à </a:t>
            </a:r>
            <a:r>
              <a:rPr lang="fr-FR" sz="2400" b="1" dirty="0">
                <a:latin typeface="Times New Roman" panose="02020603050405020304" pitchFamily="18" charset="0"/>
              </a:rPr>
              <a:t>10</a:t>
            </a:r>
            <a:r>
              <a:rPr lang="fr-FR" sz="2400" dirty="0">
                <a:latin typeface="Times New Roman" panose="02020603050405020304" pitchFamily="18" charset="0"/>
              </a:rPr>
              <a:t>  ) en diminuant l’énergie libre d’activation. </a:t>
            </a:r>
          </a:p>
          <a:p>
            <a:r>
              <a:rPr lang="fr-FR" sz="2400" dirty="0">
                <a:latin typeface="Times New Roman" panose="02020603050405020304" pitchFamily="18" charset="0"/>
              </a:rPr>
              <a:t>*Elles agissent à de très faibles concentrations. </a:t>
            </a:r>
          </a:p>
          <a:p>
            <a:r>
              <a:rPr lang="fr-FR" sz="2400" dirty="0">
                <a:latin typeface="Times New Roman" panose="02020603050405020304" pitchFamily="18" charset="0"/>
              </a:rPr>
              <a:t>*A la fin de la réaction, la structure de l’enzyme se retrouve inchangée (intacte)</a:t>
            </a:r>
          </a:p>
          <a:p>
            <a:endParaRPr lang="fr-FR" sz="2400" dirty="0">
              <a:latin typeface="Times New Roman" panose="02020603050405020304" pitchFamily="18" charset="0"/>
            </a:endParaRPr>
          </a:p>
        </p:txBody>
      </p:sp>
      <p:sp>
        <p:nvSpPr>
          <p:cNvPr id="4" name="ZoneTexte 3">
            <a:extLst>
              <a:ext uri="{FF2B5EF4-FFF2-40B4-BE49-F238E27FC236}">
                <a16:creationId xmlns:a16="http://schemas.microsoft.com/office/drawing/2014/main" id="{1D0740A6-16D9-0FFC-6603-282BDFE3BA3B}"/>
              </a:ext>
            </a:extLst>
          </p:cNvPr>
          <p:cNvSpPr txBox="1"/>
          <p:nvPr/>
        </p:nvSpPr>
        <p:spPr>
          <a:xfrm>
            <a:off x="3512488" y="4765072"/>
            <a:ext cx="259645" cy="276999"/>
          </a:xfrm>
          <a:prstGeom prst="rect">
            <a:avLst/>
          </a:prstGeom>
          <a:noFill/>
        </p:spPr>
        <p:txBody>
          <a:bodyPr wrap="square" rtlCol="0">
            <a:spAutoFit/>
          </a:bodyPr>
          <a:lstStyle/>
          <a:p>
            <a:r>
              <a:rPr lang="fr-FR" sz="1200" b="1" dirty="0"/>
              <a:t>6</a:t>
            </a:r>
          </a:p>
        </p:txBody>
      </p:sp>
      <p:sp>
        <p:nvSpPr>
          <p:cNvPr id="7" name="ZoneTexte 6">
            <a:extLst>
              <a:ext uri="{FF2B5EF4-FFF2-40B4-BE49-F238E27FC236}">
                <a16:creationId xmlns:a16="http://schemas.microsoft.com/office/drawing/2014/main" id="{31C3BE17-C2CC-BE59-F426-1DAB269CD086}"/>
              </a:ext>
            </a:extLst>
          </p:cNvPr>
          <p:cNvSpPr txBox="1"/>
          <p:nvPr/>
        </p:nvSpPr>
        <p:spPr>
          <a:xfrm>
            <a:off x="4109485" y="4765071"/>
            <a:ext cx="412045" cy="276999"/>
          </a:xfrm>
          <a:prstGeom prst="rect">
            <a:avLst/>
          </a:prstGeom>
          <a:noFill/>
        </p:spPr>
        <p:txBody>
          <a:bodyPr wrap="square" rtlCol="0">
            <a:spAutoFit/>
          </a:bodyPr>
          <a:lstStyle/>
          <a:p>
            <a:r>
              <a:rPr lang="fr-FR" sz="1200" b="1" dirty="0"/>
              <a:t>12</a:t>
            </a:r>
          </a:p>
        </p:txBody>
      </p:sp>
    </p:spTree>
    <p:extLst>
      <p:ext uri="{BB962C8B-B14F-4D97-AF65-F5344CB8AC3E}">
        <p14:creationId xmlns:p14="http://schemas.microsoft.com/office/powerpoint/2010/main" val="200011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BF0D41D0-7BDF-1A93-78FB-FD04FBCD3E2F}"/>
              </a:ext>
            </a:extLst>
          </p:cNvPr>
          <p:cNvSpPr txBox="1"/>
          <p:nvPr/>
        </p:nvSpPr>
        <p:spPr>
          <a:xfrm>
            <a:off x="381001" y="131422"/>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Site ou centre actif des enzymes</a:t>
            </a:r>
          </a:p>
        </p:txBody>
      </p:sp>
      <p:sp>
        <p:nvSpPr>
          <p:cNvPr id="8" name="ZoneTexte 7">
            <a:extLst>
              <a:ext uri="{FF2B5EF4-FFF2-40B4-BE49-F238E27FC236}">
                <a16:creationId xmlns:a16="http://schemas.microsoft.com/office/drawing/2014/main" id="{5693EC90-493F-844F-EEA5-8484349B438B}"/>
              </a:ext>
            </a:extLst>
          </p:cNvPr>
          <p:cNvSpPr txBox="1"/>
          <p:nvPr/>
        </p:nvSpPr>
        <p:spPr>
          <a:xfrm>
            <a:off x="550398" y="4239937"/>
            <a:ext cx="11424355" cy="615553"/>
          </a:xfrm>
          <a:prstGeom prst="rect">
            <a:avLst/>
          </a:prstGeom>
          <a:noFill/>
        </p:spPr>
        <p:txBody>
          <a:bodyPr wrap="square">
            <a:spAutoFit/>
          </a:bodyPr>
          <a:lstStyle/>
          <a:p>
            <a:pPr algn="l"/>
            <a:endParaRPr lang="fr-FR" sz="1000" b="0" i="0" u="none" strike="noStrike" baseline="0" dirty="0">
              <a:solidFill>
                <a:srgbClr val="000000"/>
              </a:solidFill>
              <a:latin typeface="Calibri" panose="020F0502020204030204" pitchFamily="34" charset="0"/>
            </a:endParaRPr>
          </a:p>
          <a:p>
            <a:endParaRPr lang="fr-FR" sz="2400" dirty="0">
              <a:latin typeface="Times New Roman" panose="02020603050405020304" pitchFamily="18" charset="0"/>
            </a:endParaRPr>
          </a:p>
        </p:txBody>
      </p:sp>
      <p:sp>
        <p:nvSpPr>
          <p:cNvPr id="10" name="ZoneTexte 9">
            <a:extLst>
              <a:ext uri="{FF2B5EF4-FFF2-40B4-BE49-F238E27FC236}">
                <a16:creationId xmlns:a16="http://schemas.microsoft.com/office/drawing/2014/main" id="{27361A7A-096F-AC51-044F-2519FE1AF1A8}"/>
              </a:ext>
            </a:extLst>
          </p:cNvPr>
          <p:cNvSpPr txBox="1"/>
          <p:nvPr/>
        </p:nvSpPr>
        <p:spPr>
          <a:xfrm>
            <a:off x="289342" y="773361"/>
            <a:ext cx="11020776" cy="1815882"/>
          </a:xfrm>
          <a:prstGeom prst="rect">
            <a:avLst/>
          </a:prstGeom>
          <a:noFill/>
        </p:spPr>
        <p:txBody>
          <a:bodyPr wrap="square">
            <a:spAutoFit/>
          </a:bodyPr>
          <a:lstStyle/>
          <a:p>
            <a:r>
              <a:rPr lang="fr-FR" sz="2800" dirty="0">
                <a:solidFill>
                  <a:srgbClr val="000000"/>
                </a:solidFill>
                <a:latin typeface="Times New Roman" panose="02020603050405020304" pitchFamily="18" charset="0"/>
              </a:rPr>
              <a:t>La fonction des enzymes est liée à la présence dans leur structure d'un site particulier appelé </a:t>
            </a:r>
            <a:r>
              <a:rPr lang="fr-FR" sz="2800" b="1" dirty="0">
                <a:solidFill>
                  <a:srgbClr val="000000"/>
                </a:solidFill>
                <a:latin typeface="Times New Roman" panose="02020603050405020304" pitchFamily="18" charset="0"/>
              </a:rPr>
              <a:t>le site actif</a:t>
            </a:r>
            <a:r>
              <a:rPr lang="fr-FR" sz="2800" dirty="0">
                <a:solidFill>
                  <a:srgbClr val="000000"/>
                </a:solidFill>
                <a:latin typeface="Times New Roman" panose="02020603050405020304" pitchFamily="18" charset="0"/>
              </a:rPr>
              <a:t>. </a:t>
            </a:r>
            <a:r>
              <a:rPr lang="fr-FR" sz="2800" b="0" i="0" u="none" strike="noStrike" baseline="0" dirty="0">
                <a:solidFill>
                  <a:srgbClr val="000000"/>
                </a:solidFill>
                <a:latin typeface="Times New Roman" panose="02020603050405020304" pitchFamily="18" charset="0"/>
              </a:rPr>
              <a:t>C’est la région où se fixe le substrat. il est situé au fond d’une poche de la zone interne hydrophobe de la protéine </a:t>
            </a:r>
          </a:p>
          <a:p>
            <a:endParaRPr lang="fr-FR" sz="2800" b="0" i="0" u="none" strike="noStrike" baseline="0" dirty="0">
              <a:solidFill>
                <a:srgbClr val="000000"/>
              </a:solidFill>
              <a:latin typeface="Times New Roman" panose="02020603050405020304" pitchFamily="18" charset="0"/>
            </a:endParaRPr>
          </a:p>
        </p:txBody>
      </p:sp>
      <p:pic>
        <p:nvPicPr>
          <p:cNvPr id="2052" name="Picture 4" descr="2.12 The Role of Enzymes">
            <a:extLst>
              <a:ext uri="{FF2B5EF4-FFF2-40B4-BE49-F238E27FC236}">
                <a16:creationId xmlns:a16="http://schemas.microsoft.com/office/drawing/2014/main" id="{FD443CDF-9CAA-46C8-E057-C71BB98B6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68" y="2084967"/>
            <a:ext cx="11424355" cy="436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27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BF0D41D0-7BDF-1A93-78FB-FD04FBCD3E2F}"/>
              </a:ext>
            </a:extLst>
          </p:cNvPr>
          <p:cNvSpPr txBox="1"/>
          <p:nvPr/>
        </p:nvSpPr>
        <p:spPr>
          <a:xfrm>
            <a:off x="381001" y="131422"/>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Site ou centre actif des enzymes</a:t>
            </a:r>
          </a:p>
        </p:txBody>
      </p:sp>
      <p:sp>
        <p:nvSpPr>
          <p:cNvPr id="8" name="ZoneTexte 7">
            <a:extLst>
              <a:ext uri="{FF2B5EF4-FFF2-40B4-BE49-F238E27FC236}">
                <a16:creationId xmlns:a16="http://schemas.microsoft.com/office/drawing/2014/main" id="{5693EC90-493F-844F-EEA5-8484349B438B}"/>
              </a:ext>
            </a:extLst>
          </p:cNvPr>
          <p:cNvSpPr txBox="1"/>
          <p:nvPr/>
        </p:nvSpPr>
        <p:spPr>
          <a:xfrm>
            <a:off x="550398" y="4239937"/>
            <a:ext cx="11424355" cy="615553"/>
          </a:xfrm>
          <a:prstGeom prst="rect">
            <a:avLst/>
          </a:prstGeom>
          <a:noFill/>
        </p:spPr>
        <p:txBody>
          <a:bodyPr wrap="square">
            <a:spAutoFit/>
          </a:bodyPr>
          <a:lstStyle/>
          <a:p>
            <a:pPr algn="l"/>
            <a:endParaRPr lang="fr-FR" sz="1000" b="0" i="0" u="none" strike="noStrike" baseline="0" dirty="0">
              <a:solidFill>
                <a:srgbClr val="000000"/>
              </a:solidFill>
              <a:latin typeface="Calibri" panose="020F0502020204030204" pitchFamily="34" charset="0"/>
            </a:endParaRPr>
          </a:p>
          <a:p>
            <a:endParaRPr lang="fr-FR" sz="2400" dirty="0">
              <a:latin typeface="Times New Roman" panose="02020603050405020304" pitchFamily="18" charset="0"/>
            </a:endParaRPr>
          </a:p>
        </p:txBody>
      </p:sp>
      <p:sp>
        <p:nvSpPr>
          <p:cNvPr id="10" name="ZoneTexte 9">
            <a:extLst>
              <a:ext uri="{FF2B5EF4-FFF2-40B4-BE49-F238E27FC236}">
                <a16:creationId xmlns:a16="http://schemas.microsoft.com/office/drawing/2014/main" id="{27361A7A-096F-AC51-044F-2519FE1AF1A8}"/>
              </a:ext>
            </a:extLst>
          </p:cNvPr>
          <p:cNvSpPr txBox="1"/>
          <p:nvPr/>
        </p:nvSpPr>
        <p:spPr>
          <a:xfrm>
            <a:off x="289342" y="773361"/>
            <a:ext cx="11020776" cy="1384995"/>
          </a:xfrm>
          <a:prstGeom prst="rect">
            <a:avLst/>
          </a:prstGeom>
          <a:noFill/>
        </p:spPr>
        <p:txBody>
          <a:bodyPr wrap="square">
            <a:spAutoFit/>
          </a:bodyPr>
          <a:lstStyle/>
          <a:p>
            <a:r>
              <a:rPr lang="fr-FR" sz="2800" b="0" i="0" u="none" strike="noStrike" baseline="0" dirty="0">
                <a:solidFill>
                  <a:srgbClr val="000000"/>
                </a:solidFill>
                <a:latin typeface="Times New Roman" panose="02020603050405020304" pitchFamily="18" charset="0"/>
              </a:rPr>
              <a:t>C’est la région d’enzyme où se fixe le substrat. il est situé au fond d’une poche de la zone interne hydrophobe de la protéine </a:t>
            </a:r>
          </a:p>
          <a:p>
            <a:endParaRPr lang="fr-FR" sz="2800" b="0" i="0" u="none" strike="noStrike" baseline="0" dirty="0">
              <a:solidFill>
                <a:srgbClr val="000000"/>
              </a:solidFill>
              <a:latin typeface="Times New Roman" panose="02020603050405020304" pitchFamily="18" charset="0"/>
            </a:endParaRPr>
          </a:p>
        </p:txBody>
      </p:sp>
      <p:pic>
        <p:nvPicPr>
          <p:cNvPr id="3074" name="Picture 2" descr="Biologie - PTA">
            <a:extLst>
              <a:ext uri="{FF2B5EF4-FFF2-40B4-BE49-F238E27FC236}">
                <a16:creationId xmlns:a16="http://schemas.microsoft.com/office/drawing/2014/main" id="{7A6CEF0A-AC50-51CB-27AB-69670D212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964267"/>
            <a:ext cx="11415888" cy="440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06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BF0D41D0-7BDF-1A93-78FB-FD04FBCD3E2F}"/>
              </a:ext>
            </a:extLst>
          </p:cNvPr>
          <p:cNvSpPr txBox="1"/>
          <p:nvPr/>
        </p:nvSpPr>
        <p:spPr>
          <a:xfrm>
            <a:off x="3462868" y="-3488"/>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Site ou centre actif des enzymes</a:t>
            </a:r>
          </a:p>
        </p:txBody>
      </p:sp>
      <p:sp>
        <p:nvSpPr>
          <p:cNvPr id="8" name="ZoneTexte 7">
            <a:extLst>
              <a:ext uri="{FF2B5EF4-FFF2-40B4-BE49-F238E27FC236}">
                <a16:creationId xmlns:a16="http://schemas.microsoft.com/office/drawing/2014/main" id="{5693EC90-493F-844F-EEA5-8484349B438B}"/>
              </a:ext>
            </a:extLst>
          </p:cNvPr>
          <p:cNvSpPr txBox="1"/>
          <p:nvPr/>
        </p:nvSpPr>
        <p:spPr>
          <a:xfrm>
            <a:off x="550398" y="4239937"/>
            <a:ext cx="11424355" cy="615553"/>
          </a:xfrm>
          <a:prstGeom prst="rect">
            <a:avLst/>
          </a:prstGeom>
          <a:noFill/>
        </p:spPr>
        <p:txBody>
          <a:bodyPr wrap="square">
            <a:spAutoFit/>
          </a:bodyPr>
          <a:lstStyle/>
          <a:p>
            <a:pPr algn="l"/>
            <a:endParaRPr lang="fr-FR" sz="1000" b="0" i="0" u="none" strike="noStrike" baseline="0" dirty="0">
              <a:solidFill>
                <a:srgbClr val="000000"/>
              </a:solidFill>
              <a:latin typeface="Calibri" panose="020F0502020204030204" pitchFamily="34" charset="0"/>
            </a:endParaRPr>
          </a:p>
          <a:p>
            <a:endParaRPr lang="fr-FR" sz="2400" dirty="0">
              <a:latin typeface="Times New Roman" panose="02020603050405020304" pitchFamily="18" charset="0"/>
            </a:endParaRPr>
          </a:p>
        </p:txBody>
      </p:sp>
      <p:sp>
        <p:nvSpPr>
          <p:cNvPr id="10" name="ZoneTexte 9">
            <a:extLst>
              <a:ext uri="{FF2B5EF4-FFF2-40B4-BE49-F238E27FC236}">
                <a16:creationId xmlns:a16="http://schemas.microsoft.com/office/drawing/2014/main" id="{27361A7A-096F-AC51-044F-2519FE1AF1A8}"/>
              </a:ext>
            </a:extLst>
          </p:cNvPr>
          <p:cNvSpPr txBox="1"/>
          <p:nvPr/>
        </p:nvSpPr>
        <p:spPr>
          <a:xfrm>
            <a:off x="217247" y="2039334"/>
            <a:ext cx="11020776" cy="3970318"/>
          </a:xfrm>
          <a:prstGeom prst="rect">
            <a:avLst/>
          </a:prstGeom>
          <a:noFill/>
        </p:spPr>
        <p:txBody>
          <a:bodyPr wrap="square">
            <a:spAutoFit/>
          </a:bodyPr>
          <a:lstStyle/>
          <a:p>
            <a:r>
              <a:rPr lang="fr-FR" sz="2800" b="0" i="0" u="none" strike="noStrike" baseline="0" dirty="0">
                <a:solidFill>
                  <a:srgbClr val="000000"/>
                </a:solidFill>
                <a:latin typeface="Times New Roman" panose="02020603050405020304" pitchFamily="18" charset="0"/>
              </a:rPr>
              <a:t>Le site actif </a:t>
            </a:r>
            <a:r>
              <a:rPr lang="fr-FR" sz="2800" dirty="0">
                <a:solidFill>
                  <a:srgbClr val="000000"/>
                </a:solidFill>
                <a:latin typeface="Times New Roman" panose="02020603050405020304" pitchFamily="18" charset="0"/>
              </a:rPr>
              <a:t>peut </a:t>
            </a:r>
            <a:r>
              <a:rPr lang="fr-FR" sz="2800" b="0" i="0" u="none" strike="noStrike" baseline="0" dirty="0">
                <a:solidFill>
                  <a:srgbClr val="000000"/>
                </a:solidFill>
                <a:latin typeface="Times New Roman" panose="02020603050405020304" pitchFamily="18" charset="0"/>
              </a:rPr>
              <a:t>être subdivisé en deux parties: </a:t>
            </a:r>
          </a:p>
          <a:p>
            <a:r>
              <a:rPr lang="fr-FR" sz="2800" b="0" i="0" u="none" strike="noStrike" baseline="0" dirty="0">
                <a:solidFill>
                  <a:srgbClr val="C00000"/>
                </a:solidFill>
                <a:latin typeface="Times New Roman" panose="02020603050405020304" pitchFamily="18" charset="0"/>
              </a:rPr>
              <a:t>• </a:t>
            </a:r>
            <a:r>
              <a:rPr lang="fr-FR" sz="2800" b="1" i="0" u="none" strike="noStrike" baseline="0" dirty="0">
                <a:solidFill>
                  <a:srgbClr val="C00000"/>
                </a:solidFill>
                <a:latin typeface="Times New Roman" panose="02020603050405020304" pitchFamily="18" charset="0"/>
              </a:rPr>
              <a:t>Le site de fixation du substrat (ou de reconnaissance ou de liaison)</a:t>
            </a:r>
          </a:p>
          <a:p>
            <a:r>
              <a:rPr lang="fr-FR" sz="2800" b="0" i="0" u="none" strike="noStrike" baseline="0" dirty="0">
                <a:solidFill>
                  <a:srgbClr val="000000"/>
                </a:solidFill>
                <a:latin typeface="Times New Roman" panose="02020603050405020304" pitchFamily="18" charset="0"/>
              </a:rPr>
              <a:t>Il reconnait la complémentarité </a:t>
            </a:r>
            <a:r>
              <a:rPr lang="fr-FR" sz="2800" dirty="0">
                <a:latin typeface="Times New Roman" panose="02020603050405020304" pitchFamily="18" charset="0"/>
              </a:rPr>
              <a:t>de forme avec un substrat spécifique à l'enzyme</a:t>
            </a:r>
            <a:r>
              <a:rPr lang="fr-FR" sz="2800" dirty="0">
                <a:solidFill>
                  <a:srgbClr val="000000"/>
                </a:solidFill>
                <a:latin typeface="Times New Roman" panose="02020603050405020304" pitchFamily="18" charset="0"/>
              </a:rPr>
              <a:t> et le fixe </a:t>
            </a:r>
            <a:r>
              <a:rPr lang="fr-FR" sz="2800" b="0" i="0" u="none" strike="noStrike" baseline="0" dirty="0">
                <a:solidFill>
                  <a:srgbClr val="000000"/>
                </a:solidFill>
                <a:latin typeface="Times New Roman" panose="02020603050405020304" pitchFamily="18" charset="0"/>
              </a:rPr>
              <a:t>grâce à l'établissement de très nombreuses liaisons faibles (non covalentes) avec l’enzyme. </a:t>
            </a:r>
          </a:p>
          <a:p>
            <a:r>
              <a:rPr lang="fr-FR" sz="2800" dirty="0">
                <a:solidFill>
                  <a:srgbClr val="000000"/>
                </a:solidFill>
                <a:latin typeface="Times New Roman" panose="02020603050405020304" pitchFamily="18" charset="0"/>
              </a:rPr>
              <a:t>-il est </a:t>
            </a:r>
            <a:r>
              <a:rPr lang="fr-FR" sz="2800" b="0" i="0" u="none" strike="noStrike" baseline="0" dirty="0">
                <a:solidFill>
                  <a:srgbClr val="000000"/>
                </a:solidFill>
                <a:latin typeface="Times New Roman" panose="02020603050405020304" pitchFamily="18" charset="0"/>
              </a:rPr>
              <a:t>responsable de la </a:t>
            </a:r>
            <a:r>
              <a:rPr lang="fr-FR" sz="28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spécificité de substrat </a:t>
            </a:r>
            <a:r>
              <a:rPr lang="fr-FR" sz="2800" b="0" i="0" u="none" strike="noStrike" baseline="0" dirty="0">
                <a:solidFill>
                  <a:srgbClr val="000000"/>
                </a:solidFill>
                <a:latin typeface="Times New Roman" panose="02020603050405020304" pitchFamily="18" charset="0"/>
              </a:rPr>
              <a:t>de l'enzyme. </a:t>
            </a:r>
          </a:p>
          <a:p>
            <a:r>
              <a:rPr lang="fr-FR" sz="2800" b="0" i="0" u="none" strike="noStrike" baseline="0" dirty="0">
                <a:solidFill>
                  <a:srgbClr val="C00000"/>
                </a:solidFill>
                <a:latin typeface="Times New Roman" panose="02020603050405020304" pitchFamily="18" charset="0"/>
              </a:rPr>
              <a:t>• </a:t>
            </a:r>
            <a:r>
              <a:rPr lang="fr-FR" sz="2800" b="1" i="0" u="none" strike="noStrike" baseline="0" dirty="0">
                <a:solidFill>
                  <a:srgbClr val="C00000"/>
                </a:solidFill>
                <a:latin typeface="Times New Roman" panose="02020603050405020304" pitchFamily="18" charset="0"/>
              </a:rPr>
              <a:t>Le site catalytique </a:t>
            </a:r>
          </a:p>
          <a:p>
            <a:r>
              <a:rPr lang="fr-FR" sz="2800" b="0" i="0" u="none" strike="noStrike" baseline="0" dirty="0">
                <a:solidFill>
                  <a:srgbClr val="000000"/>
                </a:solidFill>
                <a:latin typeface="Times New Roman" panose="02020603050405020304" pitchFamily="18" charset="0"/>
              </a:rPr>
              <a:t>Il correspond au lieu de </a:t>
            </a:r>
            <a:r>
              <a:rPr lang="fr-FR" sz="2800" dirty="0">
                <a:solidFill>
                  <a:srgbClr val="000000"/>
                </a:solidFill>
                <a:latin typeface="Times New Roman" panose="02020603050405020304" pitchFamily="18" charset="0"/>
              </a:rPr>
              <a:t>la réaction de transformation du substrat en produit</a:t>
            </a:r>
            <a:endParaRPr lang="fr-FR" sz="2800" b="1" i="0" u="none" strike="noStrike" baseline="0" dirty="0">
              <a:solidFill>
                <a:srgbClr val="000000"/>
              </a:solidFill>
              <a:latin typeface="Times New Roman" panose="02020603050405020304" pitchFamily="18" charset="0"/>
            </a:endParaRPr>
          </a:p>
          <a:p>
            <a:r>
              <a:rPr lang="fr-FR" sz="2800" b="1" dirty="0">
                <a:solidFill>
                  <a:srgbClr val="000000"/>
                </a:solidFill>
                <a:latin typeface="Times New Roman" panose="02020603050405020304" pitchFamily="18" charset="0"/>
              </a:rPr>
              <a:t>-</a:t>
            </a:r>
            <a:r>
              <a:rPr lang="fr-FR" sz="2800" b="0" i="0" u="none" strike="noStrike" baseline="0" dirty="0">
                <a:solidFill>
                  <a:srgbClr val="000000"/>
                </a:solidFill>
                <a:latin typeface="Times New Roman" panose="02020603050405020304" pitchFamily="18" charset="0"/>
              </a:rPr>
              <a:t> Il est responsable de la </a:t>
            </a:r>
            <a:r>
              <a:rPr lang="fr-FR" sz="2800" b="1" dirty="0">
                <a:solidFill>
                  <a:srgbClr val="000000"/>
                </a:solidFill>
                <a:effectLst>
                  <a:outerShdw blurRad="38100" dist="38100" dir="2700000" algn="tl">
                    <a:srgbClr val="000000">
                      <a:alpha val="43137"/>
                    </a:srgbClr>
                  </a:outerShdw>
                </a:effectLst>
                <a:latin typeface="Times New Roman" panose="02020603050405020304" pitchFamily="18" charset="0"/>
              </a:rPr>
              <a:t>spécificité d'action </a:t>
            </a:r>
            <a:r>
              <a:rPr lang="fr-FR" sz="2800" b="0" i="0" u="none" strike="noStrike" baseline="0" dirty="0">
                <a:solidFill>
                  <a:srgbClr val="000000"/>
                </a:solidFill>
                <a:latin typeface="Times New Roman" panose="02020603050405020304" pitchFamily="18" charset="0"/>
              </a:rPr>
              <a:t>de l'enzyme. </a:t>
            </a:r>
          </a:p>
        </p:txBody>
      </p:sp>
      <p:cxnSp>
        <p:nvCxnSpPr>
          <p:cNvPr id="2" name="Connecteur droit 1">
            <a:extLst>
              <a:ext uri="{FF2B5EF4-FFF2-40B4-BE49-F238E27FC236}">
                <a16:creationId xmlns:a16="http://schemas.microsoft.com/office/drawing/2014/main" id="{B3F17F15-BED2-4E59-9C53-02B536A275BC}"/>
              </a:ext>
            </a:extLst>
          </p:cNvPr>
          <p:cNvCxnSpPr/>
          <p:nvPr/>
        </p:nvCxnSpPr>
        <p:spPr>
          <a:xfrm>
            <a:off x="5957710" y="562444"/>
            <a:ext cx="0" cy="2231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F0CB6A9-D7EF-22B0-9D7C-645D9BFAACA8}"/>
              </a:ext>
            </a:extLst>
          </p:cNvPr>
          <p:cNvCxnSpPr>
            <a:cxnSpLocks/>
          </p:cNvCxnSpPr>
          <p:nvPr/>
        </p:nvCxnSpPr>
        <p:spPr>
          <a:xfrm>
            <a:off x="3773310" y="785628"/>
            <a:ext cx="46453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866CFF8-E9E5-D65C-1EF6-72B12C155511}"/>
              </a:ext>
            </a:extLst>
          </p:cNvPr>
          <p:cNvCxnSpPr>
            <a:cxnSpLocks/>
          </p:cNvCxnSpPr>
          <p:nvPr/>
        </p:nvCxnSpPr>
        <p:spPr>
          <a:xfrm>
            <a:off x="8418690" y="785628"/>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17F1F39-1CB1-7F70-2C05-D9E9F54A5E7B}"/>
              </a:ext>
            </a:extLst>
          </p:cNvPr>
          <p:cNvCxnSpPr>
            <a:cxnSpLocks/>
          </p:cNvCxnSpPr>
          <p:nvPr/>
        </p:nvCxnSpPr>
        <p:spPr>
          <a:xfrm>
            <a:off x="3773310" y="785628"/>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0D6450A-D443-0757-9BB2-495357B69389}"/>
              </a:ext>
            </a:extLst>
          </p:cNvPr>
          <p:cNvSpPr txBox="1"/>
          <p:nvPr/>
        </p:nvSpPr>
        <p:spPr>
          <a:xfrm>
            <a:off x="2418645" y="1275152"/>
            <a:ext cx="6316132"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Site de fixation </a:t>
            </a:r>
          </a:p>
        </p:txBody>
      </p:sp>
      <p:sp>
        <p:nvSpPr>
          <p:cNvPr id="14" name="ZoneTexte 13">
            <a:extLst>
              <a:ext uri="{FF2B5EF4-FFF2-40B4-BE49-F238E27FC236}">
                <a16:creationId xmlns:a16="http://schemas.microsoft.com/office/drawing/2014/main" id="{ABE32EE1-1288-919F-3511-FDA66C902827}"/>
              </a:ext>
            </a:extLst>
          </p:cNvPr>
          <p:cNvSpPr txBox="1"/>
          <p:nvPr/>
        </p:nvSpPr>
        <p:spPr>
          <a:xfrm>
            <a:off x="7662334" y="1317188"/>
            <a:ext cx="6316132" cy="369332"/>
          </a:xfrm>
          <a:prstGeom prst="rect">
            <a:avLst/>
          </a:prstGeom>
          <a:noFill/>
        </p:spPr>
        <p:txBody>
          <a:bodyPr wrap="square">
            <a:spAutoFit/>
          </a:bodyPr>
          <a:lstStyle>
            <a:defPPr>
              <a:defRPr lang="fr-FR"/>
            </a:defPPr>
            <a:lvl1pPr>
              <a:defRPr sz="3200" b="1" kern="0">
                <a:solidFill>
                  <a:srgbClr val="C00000"/>
                </a:solidFill>
                <a:latin typeface="Times New Roman" panose="02020603050405020304" pitchFamily="18" charset="0"/>
                <a:cs typeface="Arial" panose="020B0604020202020204" pitchFamily="34" charset="0"/>
              </a:defRPr>
            </a:lvl1pPr>
          </a:lstStyle>
          <a:p>
            <a:r>
              <a:rPr lang="fr-FR" dirty="0"/>
              <a:t>Site catalytique </a:t>
            </a:r>
          </a:p>
        </p:txBody>
      </p:sp>
      <p:sp>
        <p:nvSpPr>
          <p:cNvPr id="15" name="ZoneTexte 14">
            <a:extLst>
              <a:ext uri="{FF2B5EF4-FFF2-40B4-BE49-F238E27FC236}">
                <a16:creationId xmlns:a16="http://schemas.microsoft.com/office/drawing/2014/main" id="{E57E81C4-533B-CDC6-C2AF-D9FC396B8A24}"/>
              </a:ext>
            </a:extLst>
          </p:cNvPr>
          <p:cNvSpPr txBox="1"/>
          <p:nvPr/>
        </p:nvSpPr>
        <p:spPr>
          <a:xfrm>
            <a:off x="5864579" y="1131028"/>
            <a:ext cx="462842" cy="1015663"/>
          </a:xfrm>
          <a:prstGeom prst="rect">
            <a:avLst/>
          </a:prstGeom>
          <a:noFill/>
        </p:spPr>
        <p:txBody>
          <a:bodyPr wrap="square" rtlCol="0">
            <a:spAutoFit/>
          </a:bodyPr>
          <a:lstStyle/>
          <a:p>
            <a:r>
              <a:rPr lang="fr-FR" sz="6000" b="1" kern="0" dirty="0">
                <a:solidFill>
                  <a:srgbClr val="0070C0"/>
                </a:solidFill>
                <a:latin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707019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62244"/>
            <a:ext cx="12192000" cy="19575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415096" y="3809755"/>
            <a:ext cx="6315738" cy="707886"/>
          </a:xfrm>
          <a:prstGeom prst="rect">
            <a:avLst/>
          </a:prstGeom>
          <a:solidFill>
            <a:schemeClr val="accent4">
              <a:lumMod val="60000"/>
              <a:lumOff val="40000"/>
            </a:schemeClr>
          </a:solidFill>
        </p:spPr>
        <p:txBody>
          <a:bodyPr wrap="square">
            <a:spAutoFit/>
          </a:bodyPr>
          <a:lstStyle/>
          <a:p>
            <a:pPr marL="267335" algn="ctr"/>
            <a:r>
              <a:rPr lang="fr-FR" sz="4000" b="1" dirty="0"/>
              <a:t>E+S⇌ES→E+P</a:t>
            </a:r>
            <a:endParaRPr lang="fr-FR" sz="4000" b="1"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25815DFB-55A3-04FE-0325-20ECF77A490C}"/>
              </a:ext>
            </a:extLst>
          </p:cNvPr>
          <p:cNvSpPr txBox="1"/>
          <p:nvPr/>
        </p:nvSpPr>
        <p:spPr>
          <a:xfrm>
            <a:off x="88900" y="7582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Complexe enzyme-substrat</a:t>
            </a:r>
          </a:p>
        </p:txBody>
      </p:sp>
      <p:sp>
        <p:nvSpPr>
          <p:cNvPr id="10" name="ZoneTexte 9">
            <a:extLst>
              <a:ext uri="{FF2B5EF4-FFF2-40B4-BE49-F238E27FC236}">
                <a16:creationId xmlns:a16="http://schemas.microsoft.com/office/drawing/2014/main" id="{01D2E670-F61F-5545-402C-95251469F12D}"/>
              </a:ext>
            </a:extLst>
          </p:cNvPr>
          <p:cNvSpPr txBox="1"/>
          <p:nvPr/>
        </p:nvSpPr>
        <p:spPr>
          <a:xfrm>
            <a:off x="190500" y="660601"/>
            <a:ext cx="12001500" cy="5509200"/>
          </a:xfrm>
          <a:prstGeom prst="rect">
            <a:avLst/>
          </a:prstGeom>
          <a:noFill/>
        </p:spPr>
        <p:txBody>
          <a:bodyPr wrap="square">
            <a:spAutoFit/>
          </a:bodyPr>
          <a:lstStyle/>
          <a:p>
            <a:pPr algn="just"/>
            <a:r>
              <a:rPr lang="fr-FR" sz="3200" dirty="0">
                <a:latin typeface="Times New Roman" panose="02020603050405020304" pitchFamily="18" charset="0"/>
                <a:cs typeface="Times New Roman" panose="02020603050405020304" pitchFamily="18" charset="0"/>
              </a:rPr>
              <a:t>Le complexe enzyme-substrat est un concept clé en biologie moléculaire qui </a:t>
            </a:r>
            <a:r>
              <a:rPr lang="fr-FR" sz="3200" b="1" dirty="0">
                <a:latin typeface="Times New Roman" panose="02020603050405020304" pitchFamily="18" charset="0"/>
                <a:cs typeface="Times New Roman" panose="02020603050405020304" pitchFamily="18" charset="0"/>
              </a:rPr>
              <a:t>décrit l'interaction entre une enzyme et son substrat</a:t>
            </a:r>
            <a:r>
              <a:rPr lang="fr-FR" sz="3200" dirty="0">
                <a:latin typeface="Times New Roman" panose="02020603050405020304" pitchFamily="18" charset="0"/>
                <a:cs typeface="Times New Roman" panose="02020603050405020304" pitchFamily="18" charset="0"/>
              </a:rPr>
              <a:t>. </a:t>
            </a:r>
          </a:p>
          <a:p>
            <a:r>
              <a:rPr lang="fr-FR" sz="3200" b="1" dirty="0">
                <a:solidFill>
                  <a:srgbClr val="C00000"/>
                </a:solidFill>
                <a:latin typeface="Times New Roman" panose="02020603050405020304" pitchFamily="18" charset="0"/>
                <a:cs typeface="Times New Roman" panose="02020603050405020304" pitchFamily="18" charset="0"/>
              </a:rPr>
              <a:t>Définition</a:t>
            </a:r>
            <a:r>
              <a:rPr lang="fr-FR" sz="3200" dirty="0">
                <a:solidFill>
                  <a:srgbClr val="C00000"/>
                </a:solidFill>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Un complexe enzyme-substrat se forme lorsque l'enzyme se lie </a:t>
            </a:r>
            <a:r>
              <a:rPr lang="fr-FR" sz="3200" b="1" dirty="0">
                <a:latin typeface="Times New Roman" panose="02020603050405020304" pitchFamily="18" charset="0"/>
                <a:cs typeface="Times New Roman" panose="02020603050405020304" pitchFamily="18" charset="0"/>
              </a:rPr>
              <a:t>spécifiquement</a:t>
            </a:r>
            <a:r>
              <a:rPr lang="fr-FR" sz="3200" dirty="0">
                <a:latin typeface="Times New Roman" panose="02020603050405020304" pitchFamily="18" charset="0"/>
                <a:cs typeface="Times New Roman" panose="02020603050405020304" pitchFamily="18" charset="0"/>
              </a:rPr>
              <a:t> à son substrat. Cette liaison est généralement réversible.</a:t>
            </a:r>
          </a:p>
          <a:p>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 </a:t>
            </a:r>
          </a:p>
          <a:p>
            <a:r>
              <a:rPr lang="fr-FR" sz="3200" b="1" dirty="0">
                <a:solidFill>
                  <a:srgbClr val="C00000"/>
                </a:solidFill>
                <a:latin typeface="Times New Roman" panose="02020603050405020304" pitchFamily="18" charset="0"/>
                <a:cs typeface="Times New Roman" panose="02020603050405020304" pitchFamily="18" charset="0"/>
              </a:rPr>
              <a:t>Mécanisme :</a:t>
            </a:r>
          </a:p>
          <a:p>
            <a:pPr algn="just"/>
            <a:r>
              <a:rPr lang="fr-FR" sz="3200" b="1" dirty="0">
                <a:solidFill>
                  <a:srgbClr val="C00000"/>
                </a:solidFill>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L'enzyme possède un </a:t>
            </a:r>
            <a:r>
              <a:rPr lang="fr-FR" sz="3200" b="1" dirty="0">
                <a:latin typeface="Times New Roman" panose="02020603050405020304" pitchFamily="18" charset="0"/>
                <a:cs typeface="Times New Roman" panose="02020603050405020304" pitchFamily="18" charset="0"/>
              </a:rPr>
              <a:t>site actif </a:t>
            </a:r>
            <a:r>
              <a:rPr lang="fr-FR" sz="3200" dirty="0">
                <a:latin typeface="Times New Roman" panose="02020603050405020304" pitchFamily="18" charset="0"/>
                <a:cs typeface="Times New Roman" panose="02020603050405020304" pitchFamily="18" charset="0"/>
              </a:rPr>
              <a:t>qui a une forme </a:t>
            </a:r>
            <a:r>
              <a:rPr lang="fr-FR" sz="3200" b="1" dirty="0">
                <a:latin typeface="Times New Roman" panose="02020603050405020304" pitchFamily="18" charset="0"/>
                <a:cs typeface="Times New Roman" panose="02020603050405020304" pitchFamily="18" charset="0"/>
              </a:rPr>
              <a:t>complémentaire</a:t>
            </a:r>
            <a:r>
              <a:rPr lang="fr-FR" sz="3200" dirty="0">
                <a:latin typeface="Times New Roman" panose="02020603050405020304" pitchFamily="18" charset="0"/>
                <a:cs typeface="Times New Roman" panose="02020603050405020304" pitchFamily="18" charset="0"/>
              </a:rPr>
              <a:t> au substrat, permettant une interaction précise. </a:t>
            </a:r>
          </a:p>
        </p:txBody>
      </p:sp>
    </p:spTree>
    <p:extLst>
      <p:ext uri="{BB962C8B-B14F-4D97-AF65-F5344CB8AC3E}">
        <p14:creationId xmlns:p14="http://schemas.microsoft.com/office/powerpoint/2010/main" val="212848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7D84-90FE-09DB-51D3-2DB155571F5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0696FB-1A6C-DC65-8D6C-01C717684F82}"/>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E871FCA-CA09-0B91-550B-95D79CA0C6F4}"/>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893D9F39-939D-05B1-926A-878208A5CB70}"/>
              </a:ext>
            </a:extLst>
          </p:cNvPr>
          <p:cNvSpPr txBox="1"/>
          <p:nvPr/>
        </p:nvSpPr>
        <p:spPr>
          <a:xfrm>
            <a:off x="-261982" y="127931"/>
            <a:ext cx="6357982" cy="461665"/>
          </a:xfrm>
          <a:prstGeom prst="rect">
            <a:avLst/>
          </a:prstGeom>
          <a:noFill/>
        </p:spPr>
        <p:txBody>
          <a:bodyPr wrap="square" rtlCol="0">
            <a:spAutoFit/>
          </a:bodyPr>
          <a:lstStyle/>
          <a:p>
            <a:pPr algn="ctr"/>
            <a:r>
              <a:rPr lang="fr-FR" sz="2400" b="1" dirty="0">
                <a:solidFill>
                  <a:srgbClr val="C00000"/>
                </a:solidFill>
              </a:rPr>
              <a:t>Exemples d’enzymes microbiennes</a:t>
            </a:r>
          </a:p>
        </p:txBody>
      </p:sp>
      <p:cxnSp>
        <p:nvCxnSpPr>
          <p:cNvPr id="8" name="Connecteur droit 7">
            <a:extLst>
              <a:ext uri="{FF2B5EF4-FFF2-40B4-BE49-F238E27FC236}">
                <a16:creationId xmlns:a16="http://schemas.microsoft.com/office/drawing/2014/main" id="{3C9A8584-0030-0DF3-11DF-370C29577F05}"/>
              </a:ext>
            </a:extLst>
          </p:cNvPr>
          <p:cNvCxnSpPr>
            <a:cxnSpLocks/>
          </p:cNvCxnSpPr>
          <p:nvPr/>
        </p:nvCxnSpPr>
        <p:spPr>
          <a:xfrm>
            <a:off x="468085" y="589596"/>
            <a:ext cx="48659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C31E5792-9554-D1CB-4FE7-EA8AA8FF5176}"/>
              </a:ext>
            </a:extLst>
          </p:cNvPr>
          <p:cNvSpPr txBox="1"/>
          <p:nvPr/>
        </p:nvSpPr>
        <p:spPr>
          <a:xfrm>
            <a:off x="44450" y="589596"/>
            <a:ext cx="12103100" cy="5509200"/>
          </a:xfrm>
          <a:prstGeom prst="rect">
            <a:avLst/>
          </a:prstGeom>
          <a:noFill/>
        </p:spPr>
        <p:txBody>
          <a:bodyPr wrap="square">
            <a:spAutoFit/>
          </a:bodyPr>
          <a:lstStyle/>
          <a:p>
            <a:pPr>
              <a:buFont typeface="+mj-lt"/>
              <a:buAutoNum type="arabicPeriod"/>
            </a:pPr>
            <a:r>
              <a:rPr lang="fr-FR" sz="3200" b="1" i="1" dirty="0">
                <a:solidFill>
                  <a:srgbClr val="C00000"/>
                </a:solidFill>
              </a:rPr>
              <a:t>Amylase</a:t>
            </a:r>
            <a:r>
              <a:rPr lang="fr-FR" sz="3200" i="1" dirty="0">
                <a:solidFill>
                  <a:srgbClr val="C00000"/>
                </a:solidFill>
              </a:rPr>
              <a:t> : </a:t>
            </a:r>
            <a:r>
              <a:rPr lang="fr-FR" sz="3200" dirty="0"/>
              <a:t>Produite par des bactéries comme </a:t>
            </a:r>
            <a:r>
              <a:rPr lang="fr-FR" sz="3200" i="1" dirty="0"/>
              <a:t>Bacillus subtilis</a:t>
            </a:r>
            <a:r>
              <a:rPr lang="fr-FR" sz="3200" dirty="0"/>
              <a:t>, elle décompose l'amidon en sucres simples.</a:t>
            </a:r>
          </a:p>
          <a:p>
            <a:pPr>
              <a:buFont typeface="+mj-lt"/>
              <a:buAutoNum type="arabicPeriod"/>
            </a:pPr>
            <a:r>
              <a:rPr lang="fr-FR" sz="3200" b="1" i="1" dirty="0">
                <a:solidFill>
                  <a:srgbClr val="C00000"/>
                </a:solidFill>
              </a:rPr>
              <a:t>Cellulase : </a:t>
            </a:r>
            <a:r>
              <a:rPr lang="fr-FR" sz="3200" dirty="0"/>
              <a:t>Dérivée de champignons ou de bactéries, elle dégrade la cellulose en glucides, jouant un rôle clé dans le recyclage des matières organiques.</a:t>
            </a:r>
          </a:p>
          <a:p>
            <a:pPr>
              <a:buFont typeface="+mj-lt"/>
              <a:buAutoNum type="arabicPeriod"/>
            </a:pPr>
            <a:r>
              <a:rPr lang="fr-FR" sz="3200" b="1" i="1" dirty="0">
                <a:solidFill>
                  <a:srgbClr val="C00000"/>
                </a:solidFill>
              </a:rPr>
              <a:t>Protéase : </a:t>
            </a:r>
            <a:r>
              <a:rPr lang="fr-FR" sz="3200" dirty="0"/>
              <a:t>Produite par des micro-organismes tels que </a:t>
            </a:r>
            <a:r>
              <a:rPr lang="fr-FR" sz="3200" i="1" dirty="0"/>
              <a:t>Bacillus </a:t>
            </a:r>
            <a:r>
              <a:rPr lang="fr-FR" sz="3200" i="1" dirty="0" err="1"/>
              <a:t>licheniformis</a:t>
            </a:r>
            <a:r>
              <a:rPr lang="fr-FR" sz="3200" dirty="0"/>
              <a:t>, elle dégrade les protéines en acides aminés.</a:t>
            </a:r>
          </a:p>
          <a:p>
            <a:pPr>
              <a:buFont typeface="+mj-lt"/>
              <a:buAutoNum type="arabicPeriod"/>
            </a:pPr>
            <a:r>
              <a:rPr lang="fr-FR" sz="3200" b="1" i="1" dirty="0">
                <a:solidFill>
                  <a:srgbClr val="C00000"/>
                </a:solidFill>
              </a:rPr>
              <a:t>Lipase : </a:t>
            </a:r>
            <a:r>
              <a:rPr lang="fr-FR" sz="3200" dirty="0"/>
              <a:t>Produite par des bactéries comme </a:t>
            </a:r>
            <a:r>
              <a:rPr lang="fr-FR" sz="3200" i="1" dirty="0"/>
              <a:t>Pseudomonas </a:t>
            </a:r>
            <a:r>
              <a:rPr lang="fr-FR" sz="3200" i="1" dirty="0" err="1"/>
              <a:t>fluorescens</a:t>
            </a:r>
            <a:r>
              <a:rPr lang="fr-FR" sz="3200" dirty="0"/>
              <a:t>, elle hydrolyse les lipides en acides gras et glycérol.</a:t>
            </a:r>
          </a:p>
          <a:p>
            <a:pPr>
              <a:buFont typeface="+mj-lt"/>
              <a:buAutoNum type="arabicPeriod"/>
            </a:pPr>
            <a:r>
              <a:rPr lang="fr-FR" sz="3200" b="1" i="1" dirty="0">
                <a:solidFill>
                  <a:srgbClr val="C00000"/>
                </a:solidFill>
              </a:rPr>
              <a:t>Lactase </a:t>
            </a:r>
            <a:r>
              <a:rPr lang="fr-FR" sz="3200" dirty="0"/>
              <a:t>: Présente chez des micro-organismes comme </a:t>
            </a:r>
            <a:r>
              <a:rPr lang="fr-FR" sz="3200" i="1" dirty="0" err="1"/>
              <a:t>Kluyveromyces</a:t>
            </a:r>
            <a:r>
              <a:rPr lang="fr-FR" sz="3200" i="1" dirty="0"/>
              <a:t> </a:t>
            </a:r>
            <a:r>
              <a:rPr lang="fr-FR" sz="3200" i="1" dirty="0" err="1"/>
              <a:t>lactis</a:t>
            </a:r>
            <a:r>
              <a:rPr lang="fr-FR" sz="3200" dirty="0"/>
              <a:t>, elle transforme le lactose en glucose et galactose</a:t>
            </a:r>
          </a:p>
        </p:txBody>
      </p:sp>
    </p:spTree>
    <p:extLst>
      <p:ext uri="{BB962C8B-B14F-4D97-AF65-F5344CB8AC3E}">
        <p14:creationId xmlns:p14="http://schemas.microsoft.com/office/powerpoint/2010/main" val="37500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pic>
        <p:nvPicPr>
          <p:cNvPr id="3078" name="Picture 6" descr="Mécanisme de réaction enzymatique">
            <a:extLst>
              <a:ext uri="{FF2B5EF4-FFF2-40B4-BE49-F238E27FC236}">
                <a16:creationId xmlns:a16="http://schemas.microsoft.com/office/drawing/2014/main" id="{224529F8-12D8-12AB-B48D-5DAB438EE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44" y="1231900"/>
            <a:ext cx="10332156" cy="49022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5815DFB-55A3-04FE-0325-20ECF77A490C}"/>
              </a:ext>
            </a:extLst>
          </p:cNvPr>
          <p:cNvSpPr txBox="1"/>
          <p:nvPr/>
        </p:nvSpPr>
        <p:spPr>
          <a:xfrm>
            <a:off x="288925" y="22319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Complexe enzyme-substrat</a:t>
            </a:r>
          </a:p>
        </p:txBody>
      </p:sp>
    </p:spTree>
    <p:extLst>
      <p:ext uri="{BB962C8B-B14F-4D97-AF65-F5344CB8AC3E}">
        <p14:creationId xmlns:p14="http://schemas.microsoft.com/office/powerpoint/2010/main" val="2470431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25815DFB-55A3-04FE-0325-20ECF77A490C}"/>
              </a:ext>
            </a:extLst>
          </p:cNvPr>
          <p:cNvSpPr txBox="1"/>
          <p:nvPr/>
        </p:nvSpPr>
        <p:spPr>
          <a:xfrm>
            <a:off x="288925" y="22319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Complexe enzyme-substrat</a:t>
            </a:r>
          </a:p>
        </p:txBody>
      </p:sp>
      <p:pic>
        <p:nvPicPr>
          <p:cNvPr id="2" name="Picture 9" descr="animation of induced fit">
            <a:extLst>
              <a:ext uri="{FF2B5EF4-FFF2-40B4-BE49-F238E27FC236}">
                <a16:creationId xmlns:a16="http://schemas.microsoft.com/office/drawing/2014/main" id="{3A7F5DAD-4E92-E835-FA68-2850A606693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3251200" y="1028700"/>
            <a:ext cx="5664200" cy="5143500"/>
          </a:xfrm>
          <a:prstGeom prst="rect">
            <a:avLst/>
          </a:prstGeom>
          <a:noFill/>
        </p:spPr>
      </p:pic>
    </p:spTree>
    <p:extLst>
      <p:ext uri="{BB962C8B-B14F-4D97-AF65-F5344CB8AC3E}">
        <p14:creationId xmlns:p14="http://schemas.microsoft.com/office/powerpoint/2010/main" val="406586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62244"/>
            <a:ext cx="12192000" cy="19575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5815DFB-55A3-04FE-0325-20ECF77A490C}"/>
              </a:ext>
            </a:extLst>
          </p:cNvPr>
          <p:cNvSpPr txBox="1"/>
          <p:nvPr/>
        </p:nvSpPr>
        <p:spPr>
          <a:xfrm>
            <a:off x="88900" y="7582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Complexe enzyme-substrat</a:t>
            </a:r>
          </a:p>
        </p:txBody>
      </p:sp>
      <p:sp>
        <p:nvSpPr>
          <p:cNvPr id="10" name="ZoneTexte 9">
            <a:extLst>
              <a:ext uri="{FF2B5EF4-FFF2-40B4-BE49-F238E27FC236}">
                <a16:creationId xmlns:a16="http://schemas.microsoft.com/office/drawing/2014/main" id="{01D2E670-F61F-5545-402C-95251469F12D}"/>
              </a:ext>
            </a:extLst>
          </p:cNvPr>
          <p:cNvSpPr txBox="1"/>
          <p:nvPr/>
        </p:nvSpPr>
        <p:spPr>
          <a:xfrm>
            <a:off x="0" y="571902"/>
            <a:ext cx="12001500" cy="2989729"/>
          </a:xfrm>
          <a:prstGeom prst="rect">
            <a:avLst/>
          </a:prstGeom>
          <a:noFill/>
        </p:spPr>
        <p:txBody>
          <a:bodyPr wrap="square">
            <a:spAutoFit/>
          </a:bodyPr>
          <a:lstStyle/>
          <a:p>
            <a:pPr>
              <a:lnSpc>
                <a:spcPct val="150000"/>
              </a:lnSpc>
            </a:pPr>
            <a:r>
              <a:rPr lang="fr-FR" sz="2400" b="1" dirty="0">
                <a:solidFill>
                  <a:srgbClr val="C00000"/>
                </a:solidFill>
                <a:latin typeface="Times New Roman" panose="02020603050405020304" pitchFamily="18" charset="0"/>
                <a:cs typeface="Times New Roman" panose="02020603050405020304" pitchFamily="18" charset="0"/>
              </a:rPr>
              <a:t>Modèle clé-serrure vs. Ajustement induit :</a:t>
            </a:r>
          </a:p>
          <a:p>
            <a:pPr marL="742950" lvl="1" indent="-285750">
              <a:buFont typeface="+mj-lt"/>
              <a:buAutoNum type="arabicPeriod"/>
            </a:pPr>
            <a:r>
              <a:rPr lang="fr-FR" sz="2400" b="1" dirty="0">
                <a:solidFill>
                  <a:srgbClr val="C00000"/>
                </a:solidFill>
                <a:latin typeface="Times New Roman" panose="02020603050405020304" pitchFamily="18" charset="0"/>
                <a:cs typeface="Times New Roman" panose="02020603050405020304" pitchFamily="18" charset="0"/>
              </a:rPr>
              <a:t>Clé-serrure</a:t>
            </a:r>
            <a:r>
              <a:rPr lang="fr-FR" sz="2400" dirty="0">
                <a:solidFill>
                  <a:srgbClr val="C00000"/>
                </a:solidFill>
                <a:latin typeface="Times New Roman" panose="02020603050405020304" pitchFamily="18" charset="0"/>
                <a:cs typeface="Times New Roman" panose="02020603050405020304" pitchFamily="18" charset="0"/>
              </a:rPr>
              <a:t> : </a:t>
            </a:r>
            <a:r>
              <a:rPr lang="fr-FR" sz="2400" dirty="0">
                <a:latin typeface="Times New Roman" panose="02020603050405020304" pitchFamily="18" charset="0"/>
                <a:cs typeface="Times New Roman" panose="02020603050405020304" pitchFamily="18" charset="0"/>
              </a:rPr>
              <a:t>Le site actif de l'enzyme est parfaitement adapté à la forme du substrat. (l'enzyme et le substrat s'emboîtent parfaitement dès le départ) </a:t>
            </a:r>
          </a:p>
          <a:p>
            <a:pPr marL="742950" lvl="1" indent="-285750">
              <a:buFont typeface="+mj-lt"/>
              <a:buAutoNum type="arabicPeriod"/>
            </a:pPr>
            <a:endParaRPr lang="fr-FR" sz="24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fr-FR" sz="2400" b="1" dirty="0">
                <a:solidFill>
                  <a:srgbClr val="C00000"/>
                </a:solidFill>
                <a:latin typeface="Times New Roman" panose="02020603050405020304" pitchFamily="18" charset="0"/>
                <a:cs typeface="Times New Roman" panose="02020603050405020304" pitchFamily="18" charset="0"/>
              </a:rPr>
              <a:t>Ajustement induit</a:t>
            </a:r>
            <a:r>
              <a:rPr lang="fr-FR" sz="2400" dirty="0">
                <a:solidFill>
                  <a:srgbClr val="C00000"/>
                </a:solidFill>
                <a:latin typeface="Times New Roman" panose="02020603050405020304" pitchFamily="18" charset="0"/>
                <a:cs typeface="Times New Roman" panose="02020603050405020304" pitchFamily="18" charset="0"/>
              </a:rPr>
              <a:t> : </a:t>
            </a:r>
            <a:r>
              <a:rPr lang="fr-FR" sz="2400" dirty="0">
                <a:latin typeface="Times New Roman" panose="02020603050405020304" pitchFamily="18" charset="0"/>
                <a:cs typeface="Times New Roman" panose="02020603050405020304" pitchFamily="18" charset="0"/>
              </a:rPr>
              <a:t>La liaison du substrat entraîne un ajustement dynamique de la conformation de l'enzyme, améliorant ainsi l'interaction. </a:t>
            </a:r>
          </a:p>
          <a:p>
            <a:pPr lvl="1">
              <a:lnSpc>
                <a:spcPct val="150000"/>
              </a:lnSpc>
            </a:pPr>
            <a:endParaRPr lang="fr-FR" sz="2400" dirty="0"/>
          </a:p>
        </p:txBody>
      </p:sp>
      <p:pic>
        <p:nvPicPr>
          <p:cNvPr id="1026" name="Picture 2" descr="BIOCH enzymologie Cartes | Quizlet">
            <a:extLst>
              <a:ext uri="{FF2B5EF4-FFF2-40B4-BE49-F238E27FC236}">
                <a16:creationId xmlns:a16="http://schemas.microsoft.com/office/drawing/2014/main" id="{F79A26E9-E3E5-D659-E9B2-0CA8D44E3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997200"/>
            <a:ext cx="11620500" cy="366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64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zyme de mécanisme de serrure et de clé Banque de photographies et  d'images à haute résolution - Alamy">
            <a:extLst>
              <a:ext uri="{FF2B5EF4-FFF2-40B4-BE49-F238E27FC236}">
                <a16:creationId xmlns:a16="http://schemas.microsoft.com/office/drawing/2014/main" id="{394DF57F-9277-84A4-D9FD-505C2C7C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3" y="503582"/>
            <a:ext cx="6111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Comparison of the lock-and-key and induced fit model describing the... |  Download Scientific Diagram">
            <a:extLst>
              <a:ext uri="{FF2B5EF4-FFF2-40B4-BE49-F238E27FC236}">
                <a16:creationId xmlns:a16="http://schemas.microsoft.com/office/drawing/2014/main" id="{B1ABEA39-ABF1-EB79-920A-5D0DDCA9D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241300"/>
            <a:ext cx="6562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9569" y="-357190"/>
            <a:ext cx="357190" cy="685800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Enzymes - Structure, Classification, and Function">
            <a:extLst>
              <a:ext uri="{FF2B5EF4-FFF2-40B4-BE49-F238E27FC236}">
                <a16:creationId xmlns:a16="http://schemas.microsoft.com/office/drawing/2014/main" id="{D2A87443-3664-9993-3B9C-653A902A3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4" y="742122"/>
            <a:ext cx="9045023" cy="51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48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62244"/>
            <a:ext cx="12192000" cy="195756"/>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5815DFB-55A3-04FE-0325-20ECF77A490C}"/>
              </a:ext>
            </a:extLst>
          </p:cNvPr>
          <p:cNvSpPr txBox="1"/>
          <p:nvPr/>
        </p:nvSpPr>
        <p:spPr>
          <a:xfrm>
            <a:off x="88900" y="7582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Complexe enzyme-substrat</a:t>
            </a:r>
          </a:p>
        </p:txBody>
      </p:sp>
      <p:sp>
        <p:nvSpPr>
          <p:cNvPr id="4" name="ZoneTexte 3">
            <a:extLst>
              <a:ext uri="{FF2B5EF4-FFF2-40B4-BE49-F238E27FC236}">
                <a16:creationId xmlns:a16="http://schemas.microsoft.com/office/drawing/2014/main" id="{CA4039BE-32D7-C5B5-D0A2-54F9ECC38894}"/>
              </a:ext>
            </a:extLst>
          </p:cNvPr>
          <p:cNvSpPr txBox="1"/>
          <p:nvPr/>
        </p:nvSpPr>
        <p:spPr>
          <a:xfrm>
            <a:off x="88900" y="660601"/>
            <a:ext cx="11772900" cy="1569660"/>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L’association enzyme-substrat (ES) est stabilisée par des </a:t>
            </a:r>
            <a:r>
              <a:rPr lang="fr-FR" sz="3200" b="1" u="sng" dirty="0">
                <a:latin typeface="Times New Roman" panose="02020603050405020304" pitchFamily="18" charset="0"/>
                <a:cs typeface="Times New Roman" panose="02020603050405020304" pitchFamily="18" charset="0"/>
              </a:rPr>
              <a:t>liaisons de faibles énergie</a:t>
            </a:r>
            <a:r>
              <a:rPr lang="fr-FR" sz="3200" dirty="0">
                <a:latin typeface="Times New Roman" panose="02020603050405020304" pitchFamily="18" charset="0"/>
                <a:cs typeface="Times New Roman" panose="02020603050405020304" pitchFamily="18" charset="0"/>
              </a:rPr>
              <a:t> : liaisons hydrogène, interactions hydrophobes, liaisons ioniques……. </a:t>
            </a:r>
          </a:p>
        </p:txBody>
      </p:sp>
    </p:spTree>
    <p:extLst>
      <p:ext uri="{BB962C8B-B14F-4D97-AF65-F5344CB8AC3E}">
        <p14:creationId xmlns:p14="http://schemas.microsoft.com/office/powerpoint/2010/main" val="2685137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25815DFB-55A3-04FE-0325-20ECF77A490C}"/>
              </a:ext>
            </a:extLst>
          </p:cNvPr>
          <p:cNvSpPr txBox="1"/>
          <p:nvPr/>
        </p:nvSpPr>
        <p:spPr>
          <a:xfrm>
            <a:off x="139148" y="-7010"/>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1. Dénaturation</a:t>
            </a:r>
          </a:p>
        </p:txBody>
      </p:sp>
      <p:sp>
        <p:nvSpPr>
          <p:cNvPr id="4" name="ZoneTexte 3">
            <a:extLst>
              <a:ext uri="{FF2B5EF4-FFF2-40B4-BE49-F238E27FC236}">
                <a16:creationId xmlns:a16="http://schemas.microsoft.com/office/drawing/2014/main" id="{ACDF6E7A-0A74-A7D2-22C5-144AB7B18714}"/>
              </a:ext>
            </a:extLst>
          </p:cNvPr>
          <p:cNvSpPr txBox="1"/>
          <p:nvPr/>
        </p:nvSpPr>
        <p:spPr>
          <a:xfrm>
            <a:off x="56707" y="534926"/>
            <a:ext cx="12192000" cy="1569660"/>
          </a:xfrm>
          <a:prstGeom prst="rect">
            <a:avLst/>
          </a:prstGeom>
          <a:noFill/>
        </p:spPr>
        <p:txBody>
          <a:bodyPr wrap="square">
            <a:spAutoFit/>
          </a:bodyPr>
          <a:lstStyle/>
          <a:p>
            <a:pPr algn="just"/>
            <a:r>
              <a:rPr lang="fr-FR" sz="3200" dirty="0">
                <a:latin typeface="Times New Roman" panose="02020603050405020304" pitchFamily="18" charset="0"/>
                <a:cs typeface="Times New Roman" panose="02020603050405020304" pitchFamily="18" charset="0"/>
              </a:rPr>
              <a:t>La dénaturation est la modification de la structure native (tridimensionnelle) d’une enzyme, entraînant une perte de son activité catalytique.</a:t>
            </a:r>
          </a:p>
        </p:txBody>
      </p:sp>
      <p:sp>
        <p:nvSpPr>
          <p:cNvPr id="10" name="ZoneTexte 9">
            <a:extLst>
              <a:ext uri="{FF2B5EF4-FFF2-40B4-BE49-F238E27FC236}">
                <a16:creationId xmlns:a16="http://schemas.microsoft.com/office/drawing/2014/main" id="{626E1926-5DE9-16D2-7367-C60A7E8F8E20}"/>
              </a:ext>
            </a:extLst>
          </p:cNvPr>
          <p:cNvSpPr txBox="1"/>
          <p:nvPr/>
        </p:nvSpPr>
        <p:spPr>
          <a:xfrm>
            <a:off x="136112" y="1996864"/>
            <a:ext cx="12055888" cy="4462760"/>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2. Agents dénaturants</a:t>
            </a:r>
            <a:r>
              <a:rPr lang="fr-FR" b="1" dirty="0"/>
              <a:t> </a:t>
            </a:r>
            <a:endParaRPr lang="fr-FR" dirty="0"/>
          </a:p>
          <a:p>
            <a:pPr>
              <a:buFont typeface="Arial" panose="020B0604020202020204" pitchFamily="34" charset="0"/>
              <a:buChar char="•"/>
            </a:pPr>
            <a:r>
              <a:rPr lang="fr-FR" sz="2800" b="1" dirty="0">
                <a:latin typeface="Times New Roman" panose="02020603050405020304" pitchFamily="18" charset="0"/>
                <a:cs typeface="Times New Roman" panose="02020603050405020304" pitchFamily="18" charset="0"/>
              </a:rPr>
              <a:t>Température</a:t>
            </a:r>
            <a:r>
              <a:rPr lang="fr-FR" sz="2800" dirty="0">
                <a:latin typeface="Times New Roman" panose="02020603050405020304" pitchFamily="18" charset="0"/>
                <a:cs typeface="Times New Roman" panose="02020603050405020304" pitchFamily="18" charset="0"/>
              </a:rPr>
              <a:t> : Une augmentation excessive de la température peut provoquer des vibrations excessives des liaisons, conduisant à la rupture des structures secondaires et tertiaires.</a:t>
            </a:r>
          </a:p>
          <a:p>
            <a:pPr>
              <a:buFont typeface="Arial" panose="020B0604020202020204" pitchFamily="34" charset="0"/>
              <a:buChar char="•"/>
            </a:pPr>
            <a:r>
              <a:rPr lang="fr-FR" sz="2800" b="1" dirty="0">
                <a:latin typeface="Times New Roman" panose="02020603050405020304" pitchFamily="18" charset="0"/>
                <a:cs typeface="Times New Roman" panose="02020603050405020304" pitchFamily="18" charset="0"/>
              </a:rPr>
              <a:t>pH</a:t>
            </a:r>
            <a:r>
              <a:rPr lang="fr-FR" sz="2800" dirty="0">
                <a:latin typeface="Times New Roman" panose="02020603050405020304" pitchFamily="18" charset="0"/>
                <a:cs typeface="Times New Roman" panose="02020603050405020304" pitchFamily="18" charset="0"/>
              </a:rPr>
              <a:t> : Des variations de pH modifient les charges des acides aminés, altérant les interactions électrostatiques et la structure.</a:t>
            </a:r>
          </a:p>
          <a:p>
            <a:pPr>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Des substances comme l’urée, le thiocyanate de potassium ou les solvants organiques peuvent perturber les liaisons hydrogène et hydrophobes.</a:t>
            </a:r>
          </a:p>
          <a:p>
            <a:pPr>
              <a:buFont typeface="Arial" panose="020B0604020202020204" pitchFamily="34" charset="0"/>
              <a:buChar char="•"/>
            </a:pPr>
            <a:r>
              <a:rPr lang="fr-FR" sz="2800" b="1" dirty="0">
                <a:latin typeface="Times New Roman" panose="02020603050405020304" pitchFamily="18" charset="0"/>
                <a:cs typeface="Times New Roman" panose="02020603050405020304" pitchFamily="18" charset="0"/>
              </a:rPr>
              <a:t>Concentration en ions : </a:t>
            </a:r>
            <a:r>
              <a:rPr lang="fr-FR" sz="2800" dirty="0">
                <a:latin typeface="Times New Roman" panose="02020603050405020304" pitchFamily="18" charset="0"/>
                <a:cs typeface="Times New Roman" panose="02020603050405020304" pitchFamily="18" charset="0"/>
              </a:rPr>
              <a:t>Des concentrations élevées de certains ions peuvent également affecter la structure.</a:t>
            </a:r>
          </a:p>
        </p:txBody>
      </p:sp>
    </p:spTree>
    <p:extLst>
      <p:ext uri="{BB962C8B-B14F-4D97-AF65-F5344CB8AC3E}">
        <p14:creationId xmlns:p14="http://schemas.microsoft.com/office/powerpoint/2010/main" val="918352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E2FD00F3-F57E-0F29-8238-8B1D47187783}"/>
              </a:ext>
            </a:extLst>
          </p:cNvPr>
          <p:cNvSpPr txBox="1"/>
          <p:nvPr/>
        </p:nvSpPr>
        <p:spPr>
          <a:xfrm>
            <a:off x="0" y="74235"/>
            <a:ext cx="12331148" cy="5666936"/>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3. Mécanisme de la dénaturation</a:t>
            </a:r>
          </a:p>
          <a:p>
            <a:pPr algn="just">
              <a:lnSpc>
                <a:spcPct val="150000"/>
              </a:lnSpc>
              <a:buFont typeface="Arial" panose="020B0604020202020204" pitchFamily="34" charset="0"/>
              <a:buChar char="•"/>
            </a:pPr>
            <a:r>
              <a:rPr lang="fr-FR" sz="3200" b="1" dirty="0">
                <a:latin typeface="Times New Roman" panose="02020603050405020304" pitchFamily="18" charset="0"/>
                <a:cs typeface="Times New Roman" panose="02020603050405020304" pitchFamily="18" charset="0"/>
              </a:rPr>
              <a:t>Interactions intramoléculaires : </a:t>
            </a:r>
            <a:r>
              <a:rPr lang="fr-FR" sz="3200" dirty="0">
                <a:latin typeface="Times New Roman" panose="02020603050405020304" pitchFamily="18" charset="0"/>
                <a:cs typeface="Times New Roman" panose="02020603050405020304" pitchFamily="18" charset="0"/>
              </a:rPr>
              <a:t>Les liaisons hydrogène, les interactions hydrophobes, les ponts disulfure et les forces de Van der Waals jouent un rôle crucial dans la stabilisation de la structure.</a:t>
            </a:r>
          </a:p>
          <a:p>
            <a:pPr algn="just">
              <a:lnSpc>
                <a:spcPct val="150000"/>
              </a:lnSpc>
            </a:pPr>
            <a:endParaRPr lang="fr-FR" sz="3200" dirty="0">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fr-FR" sz="3200" b="1" dirty="0">
                <a:latin typeface="Times New Roman" panose="02020603050405020304" pitchFamily="18" charset="0"/>
                <a:cs typeface="Times New Roman" panose="02020603050405020304" pitchFamily="18" charset="0"/>
              </a:rPr>
              <a:t>Processus : </a:t>
            </a:r>
            <a:r>
              <a:rPr lang="fr-FR" sz="3200" dirty="0">
                <a:latin typeface="Times New Roman" panose="02020603050405020304" pitchFamily="18" charset="0"/>
                <a:cs typeface="Times New Roman" panose="02020603050405020304" pitchFamily="18" charset="0"/>
              </a:rPr>
              <a:t>La dénaturation se produit souvent de manière irréversible, bien que dans certains cas, la renaturation (retour à la structure originale) soit possible.</a:t>
            </a:r>
          </a:p>
        </p:txBody>
      </p:sp>
    </p:spTree>
    <p:extLst>
      <p:ext uri="{BB962C8B-B14F-4D97-AF65-F5344CB8AC3E}">
        <p14:creationId xmlns:p14="http://schemas.microsoft.com/office/powerpoint/2010/main" val="1153456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E2FD00F3-F57E-0F29-8238-8B1D47187783}"/>
              </a:ext>
            </a:extLst>
          </p:cNvPr>
          <p:cNvSpPr txBox="1"/>
          <p:nvPr/>
        </p:nvSpPr>
        <p:spPr>
          <a:xfrm>
            <a:off x="205408" y="129212"/>
            <a:ext cx="11854069" cy="4385303"/>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4. Conséquences de la dénaturation</a:t>
            </a:r>
          </a:p>
          <a:p>
            <a:pPr algn="just">
              <a:lnSpc>
                <a:spcPct val="150000"/>
              </a:lnSpc>
              <a:buFont typeface="Arial" panose="020B0604020202020204" pitchFamily="34" charset="0"/>
              <a:buChar char="•"/>
            </a:pPr>
            <a:r>
              <a:rPr lang="fr-FR" sz="2800" b="1" dirty="0">
                <a:latin typeface="Times New Roman" panose="02020603050405020304" pitchFamily="18" charset="0"/>
                <a:cs typeface="Times New Roman" panose="02020603050405020304" pitchFamily="18" charset="0"/>
              </a:rPr>
              <a:t>Perte d'activité enzymatique : </a:t>
            </a:r>
            <a:r>
              <a:rPr lang="fr-FR" sz="2800" dirty="0">
                <a:latin typeface="Times New Roman" panose="02020603050405020304" pitchFamily="18" charset="0"/>
                <a:cs typeface="Times New Roman" panose="02020603050405020304" pitchFamily="18" charset="0"/>
              </a:rPr>
              <a:t>La dénaturation entraîne souvent une perte complète de la fonction enzymatique, car le site actif n'est plus en mesure de se lier au substrat.</a:t>
            </a:r>
          </a:p>
          <a:p>
            <a:pPr algn="just">
              <a:lnSpc>
                <a:spcPct val="150000"/>
              </a:lnSpc>
              <a:buFont typeface="Arial" panose="020B0604020202020204" pitchFamily="34" charset="0"/>
              <a:buChar char="•"/>
            </a:pPr>
            <a:r>
              <a:rPr lang="fr-FR" sz="2800" b="1" dirty="0">
                <a:latin typeface="Times New Roman" panose="02020603050405020304" pitchFamily="18" charset="0"/>
                <a:cs typeface="Times New Roman" panose="02020603050405020304" pitchFamily="18" charset="0"/>
              </a:rPr>
              <a:t>Effets sur les voies métaboliques : </a:t>
            </a:r>
            <a:r>
              <a:rPr lang="fr-FR" sz="2800" dirty="0">
                <a:latin typeface="Times New Roman" panose="02020603050405020304" pitchFamily="18" charset="0"/>
                <a:cs typeface="Times New Roman" panose="02020603050405020304" pitchFamily="18" charset="0"/>
              </a:rPr>
              <a:t>Une dénaturation d'enzymes clés peut perturber des processus biochimiques vitaux, ayant des conséquences physiologiques importantes.</a:t>
            </a:r>
          </a:p>
        </p:txBody>
      </p:sp>
    </p:spTree>
    <p:extLst>
      <p:ext uri="{BB962C8B-B14F-4D97-AF65-F5344CB8AC3E}">
        <p14:creationId xmlns:p14="http://schemas.microsoft.com/office/powerpoint/2010/main" val="4103067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8" name="ZoneTexte 7">
            <a:extLst>
              <a:ext uri="{FF2B5EF4-FFF2-40B4-BE49-F238E27FC236}">
                <a16:creationId xmlns:a16="http://schemas.microsoft.com/office/drawing/2014/main" id="{25815DFB-55A3-04FE-0325-20ECF77A490C}"/>
              </a:ext>
            </a:extLst>
          </p:cNvPr>
          <p:cNvSpPr txBox="1"/>
          <p:nvPr/>
        </p:nvSpPr>
        <p:spPr>
          <a:xfrm>
            <a:off x="288925" y="223196"/>
            <a:ext cx="6318250" cy="584775"/>
          </a:xfrm>
          <a:prstGeom prst="rect">
            <a:avLst/>
          </a:prstGeom>
          <a:noFill/>
        </p:spPr>
        <p:txBody>
          <a:bodyPr wrap="square">
            <a:spAutoFit/>
          </a:bodyPr>
          <a:lstStyle/>
          <a:p>
            <a:r>
              <a:rPr lang="fr-FR" sz="3200" b="1" kern="0" dirty="0">
                <a:solidFill>
                  <a:srgbClr val="C00000"/>
                </a:solidFill>
                <a:latin typeface="Times New Roman" panose="02020603050405020304" pitchFamily="18" charset="0"/>
                <a:cs typeface="Arial" panose="020B0604020202020204" pitchFamily="34" charset="0"/>
              </a:rPr>
              <a:t>Dénaturation</a:t>
            </a:r>
          </a:p>
        </p:txBody>
      </p:sp>
      <p:pic>
        <p:nvPicPr>
          <p:cNvPr id="2050" name="Picture 2" descr="Module 3 – Métabolisme, anabolisme, catabolisme - ppt video online  télécharger">
            <a:extLst>
              <a:ext uri="{FF2B5EF4-FFF2-40B4-BE49-F238E27FC236}">
                <a16:creationId xmlns:a16="http://schemas.microsoft.com/office/drawing/2014/main" id="{FF38060F-5F7D-623D-928B-5654B15AC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7971"/>
            <a:ext cx="5537200" cy="5575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énaturation des protéines Banque d'images vectorielles - Alamy">
            <a:extLst>
              <a:ext uri="{FF2B5EF4-FFF2-40B4-BE49-F238E27FC236}">
                <a16:creationId xmlns:a16="http://schemas.microsoft.com/office/drawing/2014/main" id="{5EF816DE-D735-4B94-B715-F04C90A1B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1295400"/>
            <a:ext cx="4432299" cy="467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5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6D2CE93-3109-506E-3639-5B6EE81B9D47}"/>
              </a:ext>
            </a:extLst>
          </p:cNvPr>
          <p:cNvSpPr>
            <a:spLocks noGrp="1" noChangeArrowheads="1"/>
          </p:cNvSpPr>
          <p:nvPr>
            <p:ph type="title"/>
          </p:nvPr>
        </p:nvSpPr>
        <p:spPr>
          <a:xfrm>
            <a:off x="1919288" y="188913"/>
            <a:ext cx="8229600" cy="1384300"/>
          </a:xfrm>
        </p:spPr>
        <p:txBody>
          <a:bodyPr/>
          <a:lstStyle/>
          <a:p>
            <a:pPr eaLnBrk="1" hangingPunct="1"/>
            <a:r>
              <a:rPr lang="fr-FR" altLang="fr-FR" b="1" dirty="0">
                <a:solidFill>
                  <a:srgbClr val="C00000"/>
                </a:solidFill>
              </a:rPr>
              <a:t>Rôle biologique des enzymes</a:t>
            </a:r>
          </a:p>
        </p:txBody>
      </p:sp>
      <p:sp>
        <p:nvSpPr>
          <p:cNvPr id="15363" name="Rectangle 3">
            <a:extLst>
              <a:ext uri="{FF2B5EF4-FFF2-40B4-BE49-F238E27FC236}">
                <a16:creationId xmlns:a16="http://schemas.microsoft.com/office/drawing/2014/main" id="{6F07BE7A-215A-12A4-7BA4-AF17D268DF00}"/>
              </a:ext>
            </a:extLst>
          </p:cNvPr>
          <p:cNvSpPr>
            <a:spLocks noGrp="1" noChangeArrowheads="1"/>
          </p:cNvSpPr>
          <p:nvPr>
            <p:ph type="body" idx="1"/>
          </p:nvPr>
        </p:nvSpPr>
        <p:spPr/>
        <p:txBody>
          <a:bodyPr/>
          <a:lstStyle/>
          <a:p>
            <a:pPr algn="just" eaLnBrk="1" hangingPunct="1"/>
            <a:r>
              <a:rPr lang="fr-FR" altLang="fr-FR" sz="3200" kern="0" dirty="0">
                <a:latin typeface="Times New Roman" panose="02020603050405020304" pitchFamily="18" charset="0"/>
                <a:cs typeface="Arial" panose="020B0604020202020204" pitchFamily="34" charset="0"/>
              </a:rPr>
              <a:t>Les enzymes participent à la quasi-totalité des réactions biochimiques à l’intérieur et à proximité immédiate d’une cellule, exemple:</a:t>
            </a:r>
          </a:p>
          <a:p>
            <a:pPr algn="just"/>
            <a:r>
              <a:rPr lang="fr-FR" altLang="fr-FR" sz="3200" kern="0" dirty="0">
                <a:latin typeface="Times New Roman" panose="02020603050405020304" pitchFamily="18" charset="0"/>
                <a:cs typeface="Arial" panose="020B0604020202020204" pitchFamily="34" charset="0"/>
              </a:rPr>
              <a:t>Les enzymes de l’appareil digestif dégradent les glucides, les lipides et les protéines qui proviennent de l’alimentation en éléments simples.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timum rate and denatured enzymes">
            <a:extLst>
              <a:ext uri="{FF2B5EF4-FFF2-40B4-BE49-F238E27FC236}">
                <a16:creationId xmlns:a16="http://schemas.microsoft.com/office/drawing/2014/main" id="{DC4D2136-E779-483B-D1D2-250DE01CC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83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hayonSVT - Spe th3 chap 1 glycémie et enzyme">
            <a:extLst>
              <a:ext uri="{FF2B5EF4-FFF2-40B4-BE49-F238E27FC236}">
                <a16:creationId xmlns:a16="http://schemas.microsoft.com/office/drawing/2014/main" id="{1EB9910E-68F7-B812-7B52-D50862F3B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4" y="864705"/>
            <a:ext cx="10376452" cy="512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1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E6F11-3834-0937-40EC-5A81374EE508}"/>
              </a:ext>
            </a:extLst>
          </p:cNvPr>
          <p:cNvSpPr>
            <a:spLocks noGrp="1"/>
          </p:cNvSpPr>
          <p:nvPr>
            <p:ph type="title"/>
          </p:nvPr>
        </p:nvSpPr>
        <p:spPr/>
        <p:txBody>
          <a:bodyPr>
            <a:normAutofit/>
          </a:bodyPr>
          <a:lstStyle/>
          <a:p>
            <a:r>
              <a:rPr lang="fr-FR" b="1" dirty="0">
                <a:solidFill>
                  <a:srgbClr val="C00000"/>
                </a:solidFill>
              </a:rPr>
              <a:t>Réaction enzymatique</a:t>
            </a:r>
          </a:p>
        </p:txBody>
      </p:sp>
      <p:pic>
        <p:nvPicPr>
          <p:cNvPr id="7170" name="Picture 2" descr="De l'expérience au modèle - Espace pédagogique">
            <a:extLst>
              <a:ext uri="{FF2B5EF4-FFF2-40B4-BE49-F238E27FC236}">
                <a16:creationId xmlns:a16="http://schemas.microsoft.com/office/drawing/2014/main" id="{DB93EE17-D2A7-1C6F-B15D-DB9B6CFE09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277" y="1524000"/>
            <a:ext cx="11887201" cy="51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7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3984645B-2FEA-9E29-3E6D-53D02A76A0EA}"/>
              </a:ext>
            </a:extLst>
          </p:cNvPr>
          <p:cNvSpPr txBox="1"/>
          <p:nvPr/>
        </p:nvSpPr>
        <p:spPr>
          <a:xfrm>
            <a:off x="60710" y="836021"/>
            <a:ext cx="12070579" cy="1846659"/>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Substrat:</a:t>
            </a:r>
          </a:p>
          <a:p>
            <a:r>
              <a:rPr lang="fr-FR" sz="2400" kern="0" dirty="0">
                <a:latin typeface="Times New Roman" panose="02020603050405020304" pitchFamily="18" charset="0"/>
                <a:cs typeface="Arial" panose="020B0604020202020204" pitchFamily="34" charset="0"/>
              </a:rPr>
              <a:t>Un substrat est une molécule sur laquelle une enzyme agit pour catalyser une réaction chimique. </a:t>
            </a:r>
          </a:p>
          <a:p>
            <a:r>
              <a:rPr lang="fr-FR" sz="2400" kern="0" dirty="0">
                <a:latin typeface="Times New Roman" panose="02020603050405020304" pitchFamily="18" charset="0"/>
                <a:cs typeface="Arial" panose="020B0604020202020204" pitchFamily="34" charset="0"/>
              </a:rPr>
              <a:t>C'est le "point de départ" de la réaction enzymatique, qui se transforme en produit grâce à l'action de l'enzyme. </a:t>
            </a:r>
          </a:p>
          <a:p>
            <a:endParaRPr lang="fr-FR" dirty="0"/>
          </a:p>
        </p:txBody>
      </p:sp>
      <p:sp>
        <p:nvSpPr>
          <p:cNvPr id="8" name="ZoneTexte 7">
            <a:extLst>
              <a:ext uri="{FF2B5EF4-FFF2-40B4-BE49-F238E27FC236}">
                <a16:creationId xmlns:a16="http://schemas.microsoft.com/office/drawing/2014/main" id="{1C236123-3DE5-ECFE-BBFA-D2A0408C8FA8}"/>
              </a:ext>
            </a:extLst>
          </p:cNvPr>
          <p:cNvSpPr txBox="1"/>
          <p:nvPr/>
        </p:nvSpPr>
        <p:spPr>
          <a:xfrm>
            <a:off x="60710" y="2381254"/>
            <a:ext cx="11966222" cy="1200329"/>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Produit :</a:t>
            </a:r>
          </a:p>
          <a:p>
            <a:r>
              <a:rPr lang="fr-FR" sz="2400" kern="0" dirty="0">
                <a:latin typeface="Times New Roman" panose="02020603050405020304" pitchFamily="18" charset="0"/>
                <a:cs typeface="Arial" panose="020B0604020202020204" pitchFamily="34" charset="0"/>
              </a:rPr>
              <a:t>Le produit de réaction enzymatique est la molécule formée à la suite d'une réaction chimique catalysée par une enzyme. Cela résulte de la transformation du substrat par l'enzyme. </a:t>
            </a:r>
          </a:p>
        </p:txBody>
      </p:sp>
      <p:sp>
        <p:nvSpPr>
          <p:cNvPr id="10" name="ZoneTexte 9">
            <a:extLst>
              <a:ext uri="{FF2B5EF4-FFF2-40B4-BE49-F238E27FC236}">
                <a16:creationId xmlns:a16="http://schemas.microsoft.com/office/drawing/2014/main" id="{BBFE8BD1-F431-441F-99EB-4B66A8405789}"/>
              </a:ext>
            </a:extLst>
          </p:cNvPr>
          <p:cNvSpPr txBox="1"/>
          <p:nvPr/>
        </p:nvSpPr>
        <p:spPr>
          <a:xfrm>
            <a:off x="60710" y="5386308"/>
            <a:ext cx="11058846" cy="830997"/>
          </a:xfrm>
          <a:prstGeom prst="rect">
            <a:avLst/>
          </a:prstGeom>
          <a:noFill/>
        </p:spPr>
        <p:txBody>
          <a:bodyPr wrap="square">
            <a:spAutoFit/>
          </a:bodyPr>
          <a:lstStyle/>
          <a:p>
            <a:r>
              <a:rPr lang="fr-FR" sz="2400" kern="0" dirty="0">
                <a:latin typeface="Times New Roman" panose="02020603050405020304" pitchFamily="18" charset="0"/>
                <a:cs typeface="Arial" panose="020B0604020202020204" pitchFamily="34" charset="0"/>
              </a:rPr>
              <a:t>Dans la réaction catalysée par l'hexokinase, le </a:t>
            </a:r>
            <a:r>
              <a:rPr lang="fr-FR" sz="2400" b="1" kern="0" dirty="0">
                <a:solidFill>
                  <a:srgbClr val="00B050"/>
                </a:solidFill>
                <a:latin typeface="Times New Roman" panose="02020603050405020304" pitchFamily="18" charset="0"/>
                <a:cs typeface="Arial" panose="020B0604020202020204" pitchFamily="34" charset="0"/>
              </a:rPr>
              <a:t>substrat</a:t>
            </a:r>
            <a:r>
              <a:rPr lang="fr-FR" sz="2400" kern="0" dirty="0">
                <a:latin typeface="Times New Roman" panose="02020603050405020304" pitchFamily="18" charset="0"/>
                <a:cs typeface="Arial" panose="020B0604020202020204" pitchFamily="34" charset="0"/>
              </a:rPr>
              <a:t> est </a:t>
            </a:r>
            <a:r>
              <a:rPr lang="fr-FR" sz="2400" b="1" kern="0" dirty="0">
                <a:solidFill>
                  <a:srgbClr val="00B050"/>
                </a:solidFill>
                <a:latin typeface="Times New Roman" panose="02020603050405020304" pitchFamily="18" charset="0"/>
                <a:cs typeface="Arial" panose="020B0604020202020204" pitchFamily="34" charset="0"/>
              </a:rPr>
              <a:t>le glucose </a:t>
            </a:r>
            <a:r>
              <a:rPr lang="fr-FR" sz="2400" kern="0" dirty="0">
                <a:latin typeface="Times New Roman" panose="02020603050405020304" pitchFamily="18" charset="0"/>
                <a:cs typeface="Arial" panose="020B0604020202020204" pitchFamily="34" charset="0"/>
              </a:rPr>
              <a:t>et le </a:t>
            </a:r>
            <a:r>
              <a:rPr lang="fr-FR" sz="2400" b="1" kern="0" dirty="0">
                <a:solidFill>
                  <a:srgbClr val="FF0066"/>
                </a:solidFill>
                <a:latin typeface="Times New Roman" panose="02020603050405020304" pitchFamily="18" charset="0"/>
                <a:cs typeface="Arial" panose="020B0604020202020204" pitchFamily="34" charset="0"/>
              </a:rPr>
              <a:t>produit</a:t>
            </a:r>
            <a:r>
              <a:rPr lang="fr-FR" sz="2400" kern="0" dirty="0">
                <a:latin typeface="Times New Roman" panose="02020603050405020304" pitchFamily="18" charset="0"/>
                <a:cs typeface="Arial" panose="020B0604020202020204" pitchFamily="34" charset="0"/>
              </a:rPr>
              <a:t> est le </a:t>
            </a:r>
            <a:r>
              <a:rPr lang="fr-FR" sz="2400" b="1" kern="0" dirty="0">
                <a:solidFill>
                  <a:srgbClr val="FF0066"/>
                </a:solidFill>
                <a:latin typeface="Times New Roman" panose="02020603050405020304" pitchFamily="18" charset="0"/>
                <a:cs typeface="Arial" panose="020B0604020202020204" pitchFamily="34" charset="0"/>
              </a:rPr>
              <a:t>glucose-6-phosphate</a:t>
            </a:r>
            <a:r>
              <a:rPr lang="fr-FR" sz="2400" kern="0" dirty="0">
                <a:latin typeface="Times New Roman" panose="02020603050405020304" pitchFamily="18" charset="0"/>
                <a:cs typeface="Arial" panose="020B0604020202020204" pitchFamily="34" charset="0"/>
              </a:rPr>
              <a:t>.</a:t>
            </a:r>
          </a:p>
        </p:txBody>
      </p:sp>
      <p:sp>
        <p:nvSpPr>
          <p:cNvPr id="11" name="ZoneTexte 10">
            <a:extLst>
              <a:ext uri="{FF2B5EF4-FFF2-40B4-BE49-F238E27FC236}">
                <a16:creationId xmlns:a16="http://schemas.microsoft.com/office/drawing/2014/main" id="{FFE7C05E-BAB0-68C4-6FE2-03FEDAE547DF}"/>
              </a:ext>
            </a:extLst>
          </p:cNvPr>
          <p:cNvSpPr txBox="1"/>
          <p:nvPr/>
        </p:nvSpPr>
        <p:spPr>
          <a:xfrm>
            <a:off x="60710" y="3735582"/>
            <a:ext cx="11058846" cy="830997"/>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Exemple:</a:t>
            </a:r>
          </a:p>
          <a:p>
            <a:endParaRPr lang="fr-FR" sz="2400" b="1" kern="0" dirty="0">
              <a:solidFill>
                <a:srgbClr val="C00000"/>
              </a:solidFill>
              <a:latin typeface="Times New Roman" panose="02020603050405020304" pitchFamily="18" charset="0"/>
              <a:cs typeface="Arial" panose="020B0604020202020204" pitchFamily="34" charset="0"/>
            </a:endParaRPr>
          </a:p>
        </p:txBody>
      </p:sp>
      <p:sp>
        <p:nvSpPr>
          <p:cNvPr id="13" name="ZoneTexte 12">
            <a:extLst>
              <a:ext uri="{FF2B5EF4-FFF2-40B4-BE49-F238E27FC236}">
                <a16:creationId xmlns:a16="http://schemas.microsoft.com/office/drawing/2014/main" id="{1E4E5061-2454-9EDF-DF67-5007D54B91DA}"/>
              </a:ext>
            </a:extLst>
          </p:cNvPr>
          <p:cNvSpPr txBox="1"/>
          <p:nvPr/>
        </p:nvSpPr>
        <p:spPr>
          <a:xfrm>
            <a:off x="1614312" y="4493536"/>
            <a:ext cx="10171288" cy="584775"/>
          </a:xfrm>
          <a:prstGeom prst="rect">
            <a:avLst/>
          </a:prstGeom>
          <a:noFill/>
        </p:spPr>
        <p:txBody>
          <a:bodyPr wrap="square">
            <a:spAutoFit/>
          </a:bodyPr>
          <a:lstStyle/>
          <a:p>
            <a:r>
              <a:rPr lang="fr-FR" sz="3200" dirty="0"/>
              <a:t>Glucose + ATP                            Glucose-6-phosphate + ADP</a:t>
            </a:r>
          </a:p>
        </p:txBody>
      </p:sp>
      <p:cxnSp>
        <p:nvCxnSpPr>
          <p:cNvPr id="15" name="Connecteur droit avec flèche 14">
            <a:extLst>
              <a:ext uri="{FF2B5EF4-FFF2-40B4-BE49-F238E27FC236}">
                <a16:creationId xmlns:a16="http://schemas.microsoft.com/office/drawing/2014/main" id="{4B70064E-E9F0-AA08-CA39-58BC9D0CFAA7}"/>
              </a:ext>
            </a:extLst>
          </p:cNvPr>
          <p:cNvCxnSpPr>
            <a:cxnSpLocks/>
          </p:cNvCxnSpPr>
          <p:nvPr/>
        </p:nvCxnSpPr>
        <p:spPr>
          <a:xfrm>
            <a:off x="4222045" y="4785923"/>
            <a:ext cx="22464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7FB1CA4-9A98-8B92-A55E-C297B2B4D28F}"/>
              </a:ext>
            </a:extLst>
          </p:cNvPr>
          <p:cNvSpPr txBox="1"/>
          <p:nvPr/>
        </p:nvSpPr>
        <p:spPr>
          <a:xfrm>
            <a:off x="4222045" y="4139813"/>
            <a:ext cx="2099732" cy="584775"/>
          </a:xfrm>
          <a:prstGeom prst="rect">
            <a:avLst/>
          </a:prstGeom>
          <a:noFill/>
        </p:spPr>
        <p:txBody>
          <a:bodyPr wrap="square" rtlCol="0">
            <a:spAutoFit/>
          </a:bodyPr>
          <a:lstStyle/>
          <a:p>
            <a:r>
              <a:rPr lang="fr-FR" sz="3200" b="1" dirty="0"/>
              <a:t>hexokinase</a:t>
            </a:r>
          </a:p>
        </p:txBody>
      </p:sp>
      <p:sp>
        <p:nvSpPr>
          <p:cNvPr id="2" name="ZoneTexte 1">
            <a:extLst>
              <a:ext uri="{FF2B5EF4-FFF2-40B4-BE49-F238E27FC236}">
                <a16:creationId xmlns:a16="http://schemas.microsoft.com/office/drawing/2014/main" id="{847E204D-0159-F0A2-CA84-C158767D2EFA}"/>
              </a:ext>
            </a:extLst>
          </p:cNvPr>
          <p:cNvSpPr txBox="1"/>
          <p:nvPr/>
        </p:nvSpPr>
        <p:spPr>
          <a:xfrm>
            <a:off x="2432067" y="165567"/>
            <a:ext cx="6316132" cy="613245"/>
          </a:xfrm>
          <a:prstGeom prst="rect">
            <a:avLst/>
          </a:prstGeom>
          <a:noFill/>
        </p:spPr>
        <p:txBody>
          <a:bodyPr wrap="square">
            <a:spAutoFit/>
          </a:bodyPr>
          <a:lstStyle/>
          <a:p>
            <a:pPr algn="ct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Vocabulaire</a:t>
            </a:r>
          </a:p>
        </p:txBody>
      </p:sp>
      <p:sp>
        <p:nvSpPr>
          <p:cNvPr id="4" name="Ellipse 3">
            <a:extLst>
              <a:ext uri="{FF2B5EF4-FFF2-40B4-BE49-F238E27FC236}">
                <a16:creationId xmlns:a16="http://schemas.microsoft.com/office/drawing/2014/main" id="{8EAC557C-21BA-C3E9-D54C-21988331795A}"/>
              </a:ext>
            </a:extLst>
          </p:cNvPr>
          <p:cNvSpPr/>
          <p:nvPr/>
        </p:nvSpPr>
        <p:spPr>
          <a:xfrm>
            <a:off x="1614312" y="4493536"/>
            <a:ext cx="1490395" cy="657813"/>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D6262839-FD4C-B0B6-A206-FEAF774FED1D}"/>
              </a:ext>
            </a:extLst>
          </p:cNvPr>
          <p:cNvSpPr/>
          <p:nvPr/>
        </p:nvSpPr>
        <p:spPr>
          <a:xfrm>
            <a:off x="6468533" y="4373426"/>
            <a:ext cx="3697109" cy="830987"/>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81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2097109" y="2199391"/>
            <a:ext cx="6315738" cy="461665"/>
          </a:xfrm>
          <a:prstGeom prst="rect">
            <a:avLst/>
          </a:prstGeom>
          <a:noFill/>
        </p:spPr>
        <p:txBody>
          <a:bodyPr wrap="square">
            <a:spAutoFit/>
          </a:bodyPr>
          <a:lstStyle>
            <a:defPPr>
              <a:defRPr lang="fr-FR"/>
            </a:defPPr>
            <a:lvl1pPr marL="267335">
              <a:defRPr sz="1300" b="1">
                <a:effectLst/>
                <a:latin typeface="Times New Roman" panose="02020603050405020304" pitchFamily="18" charset="0"/>
                <a:ea typeface="Times New Roman" panose="02020603050405020304" pitchFamily="18" charset="0"/>
              </a:defRPr>
            </a:lvl1pPr>
          </a:lstStyle>
          <a:p>
            <a:pPr algn="ctr"/>
            <a:r>
              <a:rPr lang="fr-FR" sz="2400" kern="0" dirty="0">
                <a:solidFill>
                  <a:srgbClr val="C00000"/>
                </a:solidFill>
                <a:ea typeface="+mn-ea"/>
                <a:cs typeface="Arial" panose="020B0604020202020204" pitchFamily="34" charset="0"/>
              </a:rPr>
              <a:t> Effecteur</a:t>
            </a:r>
          </a:p>
        </p:txBody>
      </p:sp>
      <p:sp>
        <p:nvSpPr>
          <p:cNvPr id="11" name="ZoneTexte 10">
            <a:extLst>
              <a:ext uri="{FF2B5EF4-FFF2-40B4-BE49-F238E27FC236}">
                <a16:creationId xmlns:a16="http://schemas.microsoft.com/office/drawing/2014/main" id="{FFE7C05E-BAB0-68C4-6FE2-03FEDAE547DF}"/>
              </a:ext>
            </a:extLst>
          </p:cNvPr>
          <p:cNvSpPr txBox="1"/>
          <p:nvPr/>
        </p:nvSpPr>
        <p:spPr>
          <a:xfrm>
            <a:off x="0" y="622755"/>
            <a:ext cx="12192000" cy="1938992"/>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Effecteur:</a:t>
            </a:r>
          </a:p>
          <a:p>
            <a:r>
              <a:rPr lang="fr-FR" sz="2400" kern="0" dirty="0">
                <a:latin typeface="Times New Roman" panose="02020603050405020304" pitchFamily="18" charset="0"/>
                <a:cs typeface="Arial" panose="020B0604020202020204" pitchFamily="34" charset="0"/>
              </a:rPr>
              <a:t>Un effecteur est une molécule qui se fixe sur l’enzyme et a un effet sur la cinétique de la réaction enzymatique (modifie les paramètres cinétiques (Km et Vmax)</a:t>
            </a:r>
          </a:p>
          <a:p>
            <a:r>
              <a:rPr lang="fr-FR" sz="2400" kern="0" dirty="0">
                <a:latin typeface="Times New Roman" panose="02020603050405020304" pitchFamily="18" charset="0"/>
                <a:cs typeface="Arial" panose="020B0604020202020204" pitchFamily="34" charset="0"/>
              </a:rPr>
              <a:t>Un effecteur peut être soit un inhibiteur ou un activateur</a:t>
            </a:r>
          </a:p>
          <a:p>
            <a:endParaRPr lang="fr-FR" sz="2400" b="1" kern="0" dirty="0">
              <a:solidFill>
                <a:srgbClr val="C00000"/>
              </a:solidFill>
              <a:latin typeface="Times New Roman" panose="02020603050405020304" pitchFamily="18" charset="0"/>
              <a:cs typeface="Arial" panose="020B0604020202020204" pitchFamily="34" charset="0"/>
            </a:endParaRPr>
          </a:p>
        </p:txBody>
      </p:sp>
      <p:sp>
        <p:nvSpPr>
          <p:cNvPr id="2" name="ZoneTexte 1">
            <a:extLst>
              <a:ext uri="{FF2B5EF4-FFF2-40B4-BE49-F238E27FC236}">
                <a16:creationId xmlns:a16="http://schemas.microsoft.com/office/drawing/2014/main" id="{847E204D-0159-F0A2-CA84-C158767D2EFA}"/>
              </a:ext>
            </a:extLst>
          </p:cNvPr>
          <p:cNvSpPr txBox="1"/>
          <p:nvPr/>
        </p:nvSpPr>
        <p:spPr>
          <a:xfrm>
            <a:off x="2454645" y="-39246"/>
            <a:ext cx="6316132" cy="613245"/>
          </a:xfrm>
          <a:prstGeom prst="rect">
            <a:avLst/>
          </a:prstGeom>
          <a:noFill/>
        </p:spPr>
        <p:txBody>
          <a:bodyPr wrap="square">
            <a:spAutoFit/>
          </a:bodyPr>
          <a:lstStyle/>
          <a:p>
            <a:pPr algn="ct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Vocabulaire</a:t>
            </a:r>
          </a:p>
        </p:txBody>
      </p:sp>
      <p:cxnSp>
        <p:nvCxnSpPr>
          <p:cNvPr id="14" name="Connecteur droit 13">
            <a:extLst>
              <a:ext uri="{FF2B5EF4-FFF2-40B4-BE49-F238E27FC236}">
                <a16:creationId xmlns:a16="http://schemas.microsoft.com/office/drawing/2014/main" id="{43948B28-A4F2-7B56-8C1F-30AC9D669B5F}"/>
              </a:ext>
            </a:extLst>
          </p:cNvPr>
          <p:cNvCxnSpPr/>
          <p:nvPr/>
        </p:nvCxnSpPr>
        <p:spPr>
          <a:xfrm>
            <a:off x="5429954" y="2583155"/>
            <a:ext cx="0" cy="2231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D13054A-A586-5EF6-C636-2F85ECB8B8F3}"/>
              </a:ext>
            </a:extLst>
          </p:cNvPr>
          <p:cNvCxnSpPr/>
          <p:nvPr/>
        </p:nvCxnSpPr>
        <p:spPr>
          <a:xfrm>
            <a:off x="4159955" y="2806340"/>
            <a:ext cx="25399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10EC1B5-1157-94C4-7AC6-FDE52841D1FF}"/>
              </a:ext>
            </a:extLst>
          </p:cNvPr>
          <p:cNvCxnSpPr>
            <a:cxnSpLocks/>
          </p:cNvCxnSpPr>
          <p:nvPr/>
        </p:nvCxnSpPr>
        <p:spPr>
          <a:xfrm>
            <a:off x="6683019" y="2806340"/>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1EBE132-227E-8C0A-36B6-F509B1474CB8}"/>
              </a:ext>
            </a:extLst>
          </p:cNvPr>
          <p:cNvCxnSpPr>
            <a:cxnSpLocks/>
          </p:cNvCxnSpPr>
          <p:nvPr/>
        </p:nvCxnSpPr>
        <p:spPr>
          <a:xfrm>
            <a:off x="4182532" y="2806339"/>
            <a:ext cx="0" cy="548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C8708508-786B-88EE-7974-3CAAA2CECECA}"/>
              </a:ext>
            </a:extLst>
          </p:cNvPr>
          <p:cNvSpPr txBox="1"/>
          <p:nvPr/>
        </p:nvSpPr>
        <p:spPr>
          <a:xfrm>
            <a:off x="3414758" y="3334592"/>
            <a:ext cx="1490393" cy="461665"/>
          </a:xfrm>
          <a:prstGeom prst="rect">
            <a:avLst/>
          </a:prstGeom>
          <a:noFill/>
        </p:spPr>
        <p:txBody>
          <a:bodyPr wrap="square" rtlCol="0">
            <a:spAutoFit/>
          </a:bodyPr>
          <a:lstStyle/>
          <a:p>
            <a:r>
              <a:rPr lang="fr-FR" sz="2400" b="1" dirty="0">
                <a:solidFill>
                  <a:srgbClr val="FF0000"/>
                </a:solidFill>
              </a:rPr>
              <a:t>Inhibiteur</a:t>
            </a:r>
          </a:p>
        </p:txBody>
      </p:sp>
      <p:sp>
        <p:nvSpPr>
          <p:cNvPr id="23" name="ZoneTexte 22">
            <a:extLst>
              <a:ext uri="{FF2B5EF4-FFF2-40B4-BE49-F238E27FC236}">
                <a16:creationId xmlns:a16="http://schemas.microsoft.com/office/drawing/2014/main" id="{47083E7D-A43D-BC9F-D75C-1F9AEBD3B5E9}"/>
              </a:ext>
            </a:extLst>
          </p:cNvPr>
          <p:cNvSpPr txBox="1"/>
          <p:nvPr/>
        </p:nvSpPr>
        <p:spPr>
          <a:xfrm>
            <a:off x="5980254" y="3311704"/>
            <a:ext cx="1755488" cy="461665"/>
          </a:xfrm>
          <a:prstGeom prst="rect">
            <a:avLst/>
          </a:prstGeom>
          <a:noFill/>
        </p:spPr>
        <p:txBody>
          <a:bodyPr wrap="square" rtlCol="0">
            <a:spAutoFit/>
          </a:bodyPr>
          <a:lstStyle/>
          <a:p>
            <a:r>
              <a:rPr lang="fr-FR" sz="2400" b="1" dirty="0">
                <a:solidFill>
                  <a:srgbClr val="00B050"/>
                </a:solidFill>
              </a:rPr>
              <a:t>Activateur</a:t>
            </a:r>
          </a:p>
        </p:txBody>
      </p:sp>
      <p:sp>
        <p:nvSpPr>
          <p:cNvPr id="27" name="ZoneTexte 26">
            <a:extLst>
              <a:ext uri="{FF2B5EF4-FFF2-40B4-BE49-F238E27FC236}">
                <a16:creationId xmlns:a16="http://schemas.microsoft.com/office/drawing/2014/main" id="{A8171A0E-AD21-3843-F408-2F04829FEB36}"/>
              </a:ext>
            </a:extLst>
          </p:cNvPr>
          <p:cNvSpPr txBox="1"/>
          <p:nvPr/>
        </p:nvSpPr>
        <p:spPr>
          <a:xfrm>
            <a:off x="0" y="3909009"/>
            <a:ext cx="11650127" cy="830997"/>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Ligand:</a:t>
            </a:r>
          </a:p>
          <a:p>
            <a:r>
              <a:rPr lang="fr-FR" sz="2400" kern="0" dirty="0">
                <a:latin typeface="Times New Roman" panose="02020603050405020304" pitchFamily="18" charset="0"/>
                <a:cs typeface="Arial" panose="020B0604020202020204" pitchFamily="34" charset="0"/>
              </a:rPr>
              <a:t>Un ligand est toute substance capable de se fixer sur l’enzyme (substrat, effecteurs….)</a:t>
            </a:r>
          </a:p>
        </p:txBody>
      </p:sp>
      <p:sp>
        <p:nvSpPr>
          <p:cNvPr id="29" name="ZoneTexte 28">
            <a:extLst>
              <a:ext uri="{FF2B5EF4-FFF2-40B4-BE49-F238E27FC236}">
                <a16:creationId xmlns:a16="http://schemas.microsoft.com/office/drawing/2014/main" id="{0845910D-D49B-1621-1A6C-ADDEB223B047}"/>
              </a:ext>
            </a:extLst>
          </p:cNvPr>
          <p:cNvSpPr txBox="1"/>
          <p:nvPr/>
        </p:nvSpPr>
        <p:spPr>
          <a:xfrm>
            <a:off x="0" y="4850541"/>
            <a:ext cx="11932356" cy="830997"/>
          </a:xfrm>
          <a:prstGeom prst="rect">
            <a:avLst/>
          </a:prstGeom>
          <a:noFill/>
        </p:spPr>
        <p:txBody>
          <a:bodyPr wrap="square">
            <a:spAutoFit/>
          </a:bodyPr>
          <a:lstStyle/>
          <a:p>
            <a:r>
              <a:rPr lang="fr-FR" sz="2400" b="1" kern="0" dirty="0">
                <a:solidFill>
                  <a:srgbClr val="C00000"/>
                </a:solidFill>
                <a:latin typeface="Times New Roman" panose="02020603050405020304" pitchFamily="18" charset="0"/>
                <a:cs typeface="Arial" panose="020B0604020202020204" pitchFamily="34" charset="0"/>
              </a:rPr>
              <a:t>Formes enzymatiques: </a:t>
            </a:r>
            <a:r>
              <a:rPr lang="fr-FR" sz="2400" kern="0" dirty="0">
                <a:latin typeface="Times New Roman" panose="02020603050405020304" pitchFamily="18" charset="0"/>
                <a:cs typeface="Arial" panose="020B0604020202020204" pitchFamily="34" charset="0"/>
              </a:rPr>
              <a:t>tout état (</a:t>
            </a:r>
            <a:r>
              <a:rPr lang="fr-FR" sz="2400" b="1" kern="0" dirty="0">
                <a:latin typeface="Times New Roman" panose="02020603050405020304" pitchFamily="18" charset="0"/>
                <a:cs typeface="Arial" panose="020B0604020202020204" pitchFamily="34" charset="0"/>
              </a:rPr>
              <a:t>libre</a:t>
            </a:r>
            <a:r>
              <a:rPr lang="fr-FR" sz="2400" kern="0" dirty="0">
                <a:latin typeface="Times New Roman" panose="02020603050405020304" pitchFamily="18" charset="0"/>
                <a:cs typeface="Arial" panose="020B0604020202020204" pitchFamily="34" charset="0"/>
              </a:rPr>
              <a:t> ou </a:t>
            </a:r>
            <a:r>
              <a:rPr lang="fr-FR" sz="2400" b="1" kern="0" dirty="0">
                <a:latin typeface="Times New Roman" panose="02020603050405020304" pitchFamily="18" charset="0"/>
                <a:cs typeface="Arial" panose="020B0604020202020204" pitchFamily="34" charset="0"/>
              </a:rPr>
              <a:t>lié</a:t>
            </a:r>
            <a:r>
              <a:rPr lang="fr-FR" sz="2400" kern="0" dirty="0">
                <a:latin typeface="Times New Roman" panose="02020603050405020304" pitchFamily="18" charset="0"/>
                <a:cs typeface="Arial" panose="020B0604020202020204" pitchFamily="34" charset="0"/>
              </a:rPr>
              <a:t>) de l’enzyme : </a:t>
            </a:r>
            <a:r>
              <a:rPr lang="fr-FR" sz="2400" b="1" kern="0" dirty="0">
                <a:solidFill>
                  <a:srgbClr val="00B050"/>
                </a:solidFill>
                <a:latin typeface="Times New Roman" panose="02020603050405020304" pitchFamily="18" charset="0"/>
                <a:cs typeface="Arial" panose="020B0604020202020204" pitchFamily="34" charset="0"/>
              </a:rPr>
              <a:t>EL</a:t>
            </a:r>
            <a:r>
              <a:rPr lang="fr-FR" sz="2400" kern="0" dirty="0">
                <a:latin typeface="Times New Roman" panose="02020603050405020304" pitchFamily="18" charset="0"/>
                <a:cs typeface="Arial" panose="020B0604020202020204" pitchFamily="34" charset="0"/>
              </a:rPr>
              <a:t> (Enzyme libre), </a:t>
            </a:r>
            <a:r>
              <a:rPr lang="fr-FR" sz="2400" b="1" kern="0" dirty="0">
                <a:solidFill>
                  <a:srgbClr val="00B050"/>
                </a:solidFill>
                <a:latin typeface="Times New Roman" panose="02020603050405020304" pitchFamily="18" charset="0"/>
                <a:cs typeface="Arial" panose="020B0604020202020204" pitchFamily="34" charset="0"/>
              </a:rPr>
              <a:t>ES</a:t>
            </a:r>
            <a:r>
              <a:rPr lang="fr-FR" sz="2400" kern="0" dirty="0">
                <a:latin typeface="Times New Roman" panose="02020603050405020304" pitchFamily="18" charset="0"/>
                <a:cs typeface="Arial" panose="020B0604020202020204" pitchFamily="34" charset="0"/>
              </a:rPr>
              <a:t>(complexe enzyme/substrat), </a:t>
            </a:r>
            <a:r>
              <a:rPr lang="fr-FR" sz="2400" b="1" kern="0" dirty="0">
                <a:solidFill>
                  <a:srgbClr val="00B050"/>
                </a:solidFill>
                <a:latin typeface="Times New Roman" panose="02020603050405020304" pitchFamily="18" charset="0"/>
                <a:cs typeface="Arial" panose="020B0604020202020204" pitchFamily="34" charset="0"/>
              </a:rPr>
              <a:t>EI </a:t>
            </a:r>
            <a:r>
              <a:rPr lang="fr-FR" sz="2400" kern="0" dirty="0">
                <a:latin typeface="Times New Roman" panose="02020603050405020304" pitchFamily="18" charset="0"/>
                <a:cs typeface="Arial" panose="020B0604020202020204" pitchFamily="34" charset="0"/>
              </a:rPr>
              <a:t>(enzyme-inhibiteur), </a:t>
            </a:r>
            <a:r>
              <a:rPr lang="fr-FR" sz="2400" b="1" kern="0" dirty="0">
                <a:solidFill>
                  <a:srgbClr val="00B050"/>
                </a:solidFill>
                <a:latin typeface="Times New Roman" panose="02020603050405020304" pitchFamily="18" charset="0"/>
                <a:cs typeface="Arial" panose="020B0604020202020204" pitchFamily="34" charset="0"/>
              </a:rPr>
              <a:t>EA </a:t>
            </a:r>
            <a:r>
              <a:rPr lang="fr-FR" sz="2400" kern="0" dirty="0">
                <a:latin typeface="Times New Roman" panose="02020603050405020304" pitchFamily="18" charset="0"/>
                <a:cs typeface="Arial" panose="020B0604020202020204" pitchFamily="34" charset="0"/>
              </a:rPr>
              <a:t>(enzyme-activateur), </a:t>
            </a:r>
            <a:r>
              <a:rPr lang="fr-FR" sz="2400" b="1" kern="0" dirty="0">
                <a:solidFill>
                  <a:srgbClr val="00B050"/>
                </a:solidFill>
                <a:latin typeface="Times New Roman" panose="02020603050405020304" pitchFamily="18" charset="0"/>
                <a:cs typeface="Arial" panose="020B0604020202020204" pitchFamily="34" charset="0"/>
              </a:rPr>
              <a:t>EP </a:t>
            </a:r>
            <a:r>
              <a:rPr lang="fr-FR" sz="2400" kern="0" dirty="0">
                <a:latin typeface="Times New Roman" panose="02020603050405020304" pitchFamily="18" charset="0"/>
                <a:cs typeface="Arial" panose="020B0604020202020204" pitchFamily="34" charset="0"/>
              </a:rPr>
              <a:t>(enzyme-produit)</a:t>
            </a:r>
          </a:p>
        </p:txBody>
      </p:sp>
    </p:spTree>
    <p:extLst>
      <p:ext uri="{BB962C8B-B14F-4D97-AF65-F5344CB8AC3E}">
        <p14:creationId xmlns:p14="http://schemas.microsoft.com/office/powerpoint/2010/main" val="14814310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2589</TotalTime>
  <Words>3515</Words>
  <Application>Microsoft Office PowerPoint</Application>
  <PresentationFormat>Grand écran</PresentationFormat>
  <Paragraphs>477</Paragraphs>
  <Slides>61</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61</vt:i4>
      </vt:variant>
    </vt:vector>
  </HeadingPairs>
  <TitlesOfParts>
    <vt:vector size="68" baseType="lpstr">
      <vt:lpstr>Arial</vt:lpstr>
      <vt:lpstr>Calibri</vt:lpstr>
      <vt:lpstr>Calibri Light</vt:lpstr>
      <vt:lpstr>Tahoma</vt:lpstr>
      <vt:lpstr>Times New Roman</vt:lpstr>
      <vt:lpstr>Wingdings</vt:lpstr>
      <vt:lpstr>Thème Office</vt:lpstr>
      <vt:lpstr>Présentation PowerPoint</vt:lpstr>
      <vt:lpstr>Présentation PowerPoint</vt:lpstr>
      <vt:lpstr>Présentation PowerPoint</vt:lpstr>
      <vt:lpstr>Exemples d’enzymes</vt:lpstr>
      <vt:lpstr>Présentation PowerPoint</vt:lpstr>
      <vt:lpstr>Rôle biologique des enzymes</vt:lpstr>
      <vt:lpstr>Réaction enzymatique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Les oxydoréductases</vt:lpstr>
      <vt:lpstr>2. Les transférases</vt:lpstr>
      <vt:lpstr>3. Les hydrolases</vt:lpstr>
      <vt:lpstr>Les osidases: hydrolysent les osides exp. glucosidase, galactosidase</vt:lpstr>
      <vt:lpstr>Présentation PowerPoint</vt:lpstr>
      <vt:lpstr>4. Les lyases</vt:lpstr>
      <vt:lpstr>5 . Les isomérases</vt:lpstr>
      <vt:lpstr>6. Les ligases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bachire</dc:creator>
  <cp:lastModifiedBy>bachire</cp:lastModifiedBy>
  <cp:revision>289</cp:revision>
  <dcterms:created xsi:type="dcterms:W3CDTF">2024-09-24T13:58:08Z</dcterms:created>
  <dcterms:modified xsi:type="dcterms:W3CDTF">2024-10-12T14:37:04Z</dcterms:modified>
</cp:coreProperties>
</file>