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drawing1.xml" ContentType="application/vnd.ms-office.drawingml.diagramDrawing+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79" r:id="rId6"/>
    <p:sldId id="280" r:id="rId7"/>
    <p:sldId id="262" r:id="rId8"/>
    <p:sldId id="263" r:id="rId9"/>
    <p:sldId id="281" r:id="rId10"/>
    <p:sldId id="264" r:id="rId11"/>
    <p:sldId id="265" r:id="rId12"/>
    <p:sldId id="267" r:id="rId13"/>
    <p:sldId id="269" r:id="rId14"/>
    <p:sldId id="270" r:id="rId15"/>
    <p:sldId id="272" r:id="rId16"/>
    <p:sldId id="276" r:id="rId17"/>
    <p:sldId id="278" r:id="rId1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5F3D491-449E-49ED-A0E6-87C3FC23FE80}"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fr-FR"/>
        </a:p>
      </dgm:t>
    </dgm:pt>
    <dgm:pt modelId="{8956546D-6421-4707-B72D-4828EA5C9073}">
      <dgm:prSet phldrT="[Texte]"/>
      <dgm:spPr/>
      <dgm:t>
        <a:bodyPr/>
        <a:lstStyle/>
        <a:p>
          <a:r>
            <a:rPr lang="ar-DZ" dirty="0" smtClean="0"/>
            <a:t>المبحث </a:t>
          </a:r>
          <a:r>
            <a:rPr lang="ar-DZ" dirty="0" err="1" smtClean="0"/>
            <a:t>الاول </a:t>
          </a:r>
          <a:r>
            <a:rPr lang="ar-DZ" dirty="0" smtClean="0"/>
            <a:t>:ادارة المرفق العام بواسطة جهاز </a:t>
          </a:r>
          <a:r>
            <a:rPr lang="ar-DZ" dirty="0" err="1" smtClean="0"/>
            <a:t>حكومي </a:t>
          </a:r>
          <a:r>
            <a:rPr lang="ar-DZ" dirty="0" smtClean="0"/>
            <a:t>: تنقسم الى </a:t>
          </a:r>
          <a:endParaRPr lang="fr-FR" dirty="0"/>
        </a:p>
      </dgm:t>
    </dgm:pt>
    <dgm:pt modelId="{F466FE40-D6D1-4A51-A037-37702A50448E}" type="parTrans" cxnId="{FFC157A9-2D3D-4DF3-BE34-111065F54F57}">
      <dgm:prSet/>
      <dgm:spPr/>
      <dgm:t>
        <a:bodyPr/>
        <a:lstStyle/>
        <a:p>
          <a:endParaRPr lang="fr-FR"/>
        </a:p>
      </dgm:t>
    </dgm:pt>
    <dgm:pt modelId="{2F08EE31-FFFA-488C-81DA-1C0294DED152}" type="sibTrans" cxnId="{FFC157A9-2D3D-4DF3-BE34-111065F54F57}">
      <dgm:prSet/>
      <dgm:spPr/>
      <dgm:t>
        <a:bodyPr/>
        <a:lstStyle/>
        <a:p>
          <a:endParaRPr lang="fr-FR"/>
        </a:p>
      </dgm:t>
    </dgm:pt>
    <dgm:pt modelId="{147F3200-197C-4A28-AF13-1DF1018E1C72}">
      <dgm:prSet/>
      <dgm:spPr/>
      <dgm:t>
        <a:bodyPr/>
        <a:lstStyle/>
        <a:p>
          <a:r>
            <a:rPr lang="ar-DZ" dirty="0" smtClean="0"/>
            <a:t>المطلب الاول:  اسلوب الاستغلال المباشر( </a:t>
          </a:r>
          <a:r>
            <a:rPr lang="ar-DZ" dirty="0" err="1" smtClean="0"/>
            <a:t>الاستغلال </a:t>
          </a:r>
          <a:r>
            <a:rPr lang="ar-DZ" dirty="0" smtClean="0"/>
            <a:t>، التسيير </a:t>
          </a:r>
          <a:r>
            <a:rPr lang="ar-DZ" dirty="0" err="1" smtClean="0"/>
            <a:t>المباشر )</a:t>
          </a:r>
          <a:endParaRPr lang="ar-DZ" dirty="0" smtClean="0"/>
        </a:p>
      </dgm:t>
    </dgm:pt>
    <dgm:pt modelId="{A8F2DFC9-9EA3-451D-80B5-7D82117DA019}" type="parTrans" cxnId="{E56F48AC-06D2-41A9-A281-687A1BE11D93}">
      <dgm:prSet/>
      <dgm:spPr/>
      <dgm:t>
        <a:bodyPr/>
        <a:lstStyle/>
        <a:p>
          <a:endParaRPr lang="fr-FR"/>
        </a:p>
      </dgm:t>
    </dgm:pt>
    <dgm:pt modelId="{79DC37B3-57DD-4DEB-8F9B-9CCDF10BEF56}" type="sibTrans" cxnId="{E56F48AC-06D2-41A9-A281-687A1BE11D93}">
      <dgm:prSet/>
      <dgm:spPr/>
      <dgm:t>
        <a:bodyPr/>
        <a:lstStyle/>
        <a:p>
          <a:endParaRPr lang="fr-FR"/>
        </a:p>
      </dgm:t>
    </dgm:pt>
    <dgm:pt modelId="{55D144AC-0B19-4580-8886-9FFED2C84985}">
      <dgm:prSet/>
      <dgm:spPr/>
      <dgm:t>
        <a:bodyPr/>
        <a:lstStyle/>
        <a:p>
          <a:r>
            <a:rPr lang="ar-DZ" dirty="0" smtClean="0"/>
            <a:t>المطلب </a:t>
          </a:r>
          <a:r>
            <a:rPr lang="ar-DZ" dirty="0" err="1" smtClean="0"/>
            <a:t>الثاني </a:t>
          </a:r>
          <a:r>
            <a:rPr lang="ar-DZ" dirty="0" smtClean="0"/>
            <a:t>: اسلوب المؤسسة العامة </a:t>
          </a:r>
          <a:endParaRPr lang="fr-FR" dirty="0"/>
        </a:p>
      </dgm:t>
    </dgm:pt>
    <dgm:pt modelId="{2CE69230-3596-41C6-A451-027E01003EED}" type="parTrans" cxnId="{02CC0058-4783-4E4E-86E6-441D65D143CC}">
      <dgm:prSet/>
      <dgm:spPr/>
      <dgm:t>
        <a:bodyPr/>
        <a:lstStyle/>
        <a:p>
          <a:endParaRPr lang="fr-FR"/>
        </a:p>
      </dgm:t>
    </dgm:pt>
    <dgm:pt modelId="{7D5D8E00-11B8-4A9A-925F-990549D61500}" type="sibTrans" cxnId="{02CC0058-4783-4E4E-86E6-441D65D143CC}">
      <dgm:prSet/>
      <dgm:spPr/>
      <dgm:t>
        <a:bodyPr/>
        <a:lstStyle/>
        <a:p>
          <a:endParaRPr lang="fr-FR"/>
        </a:p>
      </dgm:t>
    </dgm:pt>
    <dgm:pt modelId="{2A6C28AD-8BEA-4FC2-B98A-DFF8EB71B3C7}" type="pres">
      <dgm:prSet presAssocID="{45F3D491-449E-49ED-A0E6-87C3FC23FE80}" presName="hierChild1" presStyleCnt="0">
        <dgm:presLayoutVars>
          <dgm:chPref val="1"/>
          <dgm:dir/>
          <dgm:animOne val="branch"/>
          <dgm:animLvl val="lvl"/>
          <dgm:resizeHandles/>
        </dgm:presLayoutVars>
      </dgm:prSet>
      <dgm:spPr/>
      <dgm:t>
        <a:bodyPr/>
        <a:lstStyle/>
        <a:p>
          <a:endParaRPr lang="fr-FR"/>
        </a:p>
      </dgm:t>
    </dgm:pt>
    <dgm:pt modelId="{94BBF079-9651-477C-8655-E7C4BC84204D}" type="pres">
      <dgm:prSet presAssocID="{8956546D-6421-4707-B72D-4828EA5C9073}" presName="hierRoot1" presStyleCnt="0"/>
      <dgm:spPr/>
    </dgm:pt>
    <dgm:pt modelId="{D4ECB448-4C69-4B6F-ABF9-D95FB501436F}" type="pres">
      <dgm:prSet presAssocID="{8956546D-6421-4707-B72D-4828EA5C9073}" presName="composite" presStyleCnt="0"/>
      <dgm:spPr/>
    </dgm:pt>
    <dgm:pt modelId="{8281E2E9-F937-4594-9DDE-B2C572FC7479}" type="pres">
      <dgm:prSet presAssocID="{8956546D-6421-4707-B72D-4828EA5C9073}" presName="background" presStyleLbl="node0" presStyleIdx="0" presStyleCnt="1"/>
      <dgm:spPr/>
    </dgm:pt>
    <dgm:pt modelId="{E642E65A-74F0-4BB4-9EAC-E7F1DD99D6BA}" type="pres">
      <dgm:prSet presAssocID="{8956546D-6421-4707-B72D-4828EA5C9073}" presName="text" presStyleLbl="fgAcc0" presStyleIdx="0" presStyleCnt="1" custScaleX="177717">
        <dgm:presLayoutVars>
          <dgm:chPref val="3"/>
        </dgm:presLayoutVars>
      </dgm:prSet>
      <dgm:spPr/>
      <dgm:t>
        <a:bodyPr/>
        <a:lstStyle/>
        <a:p>
          <a:endParaRPr lang="fr-FR"/>
        </a:p>
      </dgm:t>
    </dgm:pt>
    <dgm:pt modelId="{18E1AD0C-52C2-4468-AD3C-7E6D6602795E}" type="pres">
      <dgm:prSet presAssocID="{8956546D-6421-4707-B72D-4828EA5C9073}" presName="hierChild2" presStyleCnt="0"/>
      <dgm:spPr/>
    </dgm:pt>
    <dgm:pt modelId="{DE7D1A98-E89A-4523-B03A-AE8B388AF8A6}" type="pres">
      <dgm:prSet presAssocID="{2CE69230-3596-41C6-A451-027E01003EED}" presName="Name10" presStyleLbl="parChTrans1D2" presStyleIdx="0" presStyleCnt="2"/>
      <dgm:spPr/>
      <dgm:t>
        <a:bodyPr/>
        <a:lstStyle/>
        <a:p>
          <a:endParaRPr lang="fr-FR"/>
        </a:p>
      </dgm:t>
    </dgm:pt>
    <dgm:pt modelId="{587F3D4B-DAA6-4EF7-B90B-45D853A6B125}" type="pres">
      <dgm:prSet presAssocID="{55D144AC-0B19-4580-8886-9FFED2C84985}" presName="hierRoot2" presStyleCnt="0"/>
      <dgm:spPr/>
    </dgm:pt>
    <dgm:pt modelId="{A4786E1F-9F65-422B-8E6B-7702E1F8E7EA}" type="pres">
      <dgm:prSet presAssocID="{55D144AC-0B19-4580-8886-9FFED2C84985}" presName="composite2" presStyleCnt="0"/>
      <dgm:spPr/>
    </dgm:pt>
    <dgm:pt modelId="{F5CA06B9-BC07-4B21-9E1E-411784212426}" type="pres">
      <dgm:prSet presAssocID="{55D144AC-0B19-4580-8886-9FFED2C84985}" presName="background2" presStyleLbl="node2" presStyleIdx="0" presStyleCnt="2"/>
      <dgm:spPr/>
    </dgm:pt>
    <dgm:pt modelId="{29392481-1209-4BC7-BE4F-7DAF9783DCD0}" type="pres">
      <dgm:prSet presAssocID="{55D144AC-0B19-4580-8886-9FFED2C84985}" presName="text2" presStyleLbl="fgAcc2" presStyleIdx="0" presStyleCnt="2">
        <dgm:presLayoutVars>
          <dgm:chPref val="3"/>
        </dgm:presLayoutVars>
      </dgm:prSet>
      <dgm:spPr/>
      <dgm:t>
        <a:bodyPr/>
        <a:lstStyle/>
        <a:p>
          <a:endParaRPr lang="fr-FR"/>
        </a:p>
      </dgm:t>
    </dgm:pt>
    <dgm:pt modelId="{5DBA5611-0829-46A7-9B6B-04391A34EF5E}" type="pres">
      <dgm:prSet presAssocID="{55D144AC-0B19-4580-8886-9FFED2C84985}" presName="hierChild3" presStyleCnt="0"/>
      <dgm:spPr/>
    </dgm:pt>
    <dgm:pt modelId="{99546057-45C6-49D4-B727-65E4C0865CC0}" type="pres">
      <dgm:prSet presAssocID="{A8F2DFC9-9EA3-451D-80B5-7D82117DA019}" presName="Name10" presStyleLbl="parChTrans1D2" presStyleIdx="1" presStyleCnt="2"/>
      <dgm:spPr/>
      <dgm:t>
        <a:bodyPr/>
        <a:lstStyle/>
        <a:p>
          <a:endParaRPr lang="fr-FR"/>
        </a:p>
      </dgm:t>
    </dgm:pt>
    <dgm:pt modelId="{DD2D8C2E-C15D-418A-AA26-7AB9E66E5A9D}" type="pres">
      <dgm:prSet presAssocID="{147F3200-197C-4A28-AF13-1DF1018E1C72}" presName="hierRoot2" presStyleCnt="0"/>
      <dgm:spPr/>
    </dgm:pt>
    <dgm:pt modelId="{20428C2D-8F96-4E0A-9411-3BC52D6C0EA8}" type="pres">
      <dgm:prSet presAssocID="{147F3200-197C-4A28-AF13-1DF1018E1C72}" presName="composite2" presStyleCnt="0"/>
      <dgm:spPr/>
    </dgm:pt>
    <dgm:pt modelId="{AAF636CF-4D3C-4C02-9CF5-15693830277F}" type="pres">
      <dgm:prSet presAssocID="{147F3200-197C-4A28-AF13-1DF1018E1C72}" presName="background2" presStyleLbl="node2" presStyleIdx="1" presStyleCnt="2"/>
      <dgm:spPr/>
    </dgm:pt>
    <dgm:pt modelId="{CFAE5AA4-A66C-4181-B3C9-6B2DF2988E43}" type="pres">
      <dgm:prSet presAssocID="{147F3200-197C-4A28-AF13-1DF1018E1C72}" presName="text2" presStyleLbl="fgAcc2" presStyleIdx="1" presStyleCnt="2" custScaleX="116549" custScaleY="140803">
        <dgm:presLayoutVars>
          <dgm:chPref val="3"/>
        </dgm:presLayoutVars>
      </dgm:prSet>
      <dgm:spPr/>
      <dgm:t>
        <a:bodyPr/>
        <a:lstStyle/>
        <a:p>
          <a:endParaRPr lang="fr-FR"/>
        </a:p>
      </dgm:t>
    </dgm:pt>
    <dgm:pt modelId="{F3F8E930-508E-4518-9A8D-0E003719D19F}" type="pres">
      <dgm:prSet presAssocID="{147F3200-197C-4A28-AF13-1DF1018E1C72}" presName="hierChild3" presStyleCnt="0"/>
      <dgm:spPr/>
    </dgm:pt>
  </dgm:ptLst>
  <dgm:cxnLst>
    <dgm:cxn modelId="{8719AAA9-DD44-4EA3-A612-F62B3FE8D220}" type="presOf" srcId="{147F3200-197C-4A28-AF13-1DF1018E1C72}" destId="{CFAE5AA4-A66C-4181-B3C9-6B2DF2988E43}" srcOrd="0" destOrd="0" presId="urn:microsoft.com/office/officeart/2005/8/layout/hierarchy1"/>
    <dgm:cxn modelId="{820CE7D0-B7CC-4605-9C97-6D18E5A14521}" type="presOf" srcId="{55D144AC-0B19-4580-8886-9FFED2C84985}" destId="{29392481-1209-4BC7-BE4F-7DAF9783DCD0}" srcOrd="0" destOrd="0" presId="urn:microsoft.com/office/officeart/2005/8/layout/hierarchy1"/>
    <dgm:cxn modelId="{0D48B8C9-8308-4996-BB9D-9EC03C8733F9}" type="presOf" srcId="{A8F2DFC9-9EA3-451D-80B5-7D82117DA019}" destId="{99546057-45C6-49D4-B727-65E4C0865CC0}" srcOrd="0" destOrd="0" presId="urn:microsoft.com/office/officeart/2005/8/layout/hierarchy1"/>
    <dgm:cxn modelId="{02CC0058-4783-4E4E-86E6-441D65D143CC}" srcId="{8956546D-6421-4707-B72D-4828EA5C9073}" destId="{55D144AC-0B19-4580-8886-9FFED2C84985}" srcOrd="0" destOrd="0" parTransId="{2CE69230-3596-41C6-A451-027E01003EED}" sibTransId="{7D5D8E00-11B8-4A9A-925F-990549D61500}"/>
    <dgm:cxn modelId="{FFC157A9-2D3D-4DF3-BE34-111065F54F57}" srcId="{45F3D491-449E-49ED-A0E6-87C3FC23FE80}" destId="{8956546D-6421-4707-B72D-4828EA5C9073}" srcOrd="0" destOrd="0" parTransId="{F466FE40-D6D1-4A51-A037-37702A50448E}" sibTransId="{2F08EE31-FFFA-488C-81DA-1C0294DED152}"/>
    <dgm:cxn modelId="{7FEB357D-2E22-4BD8-9F36-4E3CD10BF072}" type="presOf" srcId="{8956546D-6421-4707-B72D-4828EA5C9073}" destId="{E642E65A-74F0-4BB4-9EAC-E7F1DD99D6BA}" srcOrd="0" destOrd="0" presId="urn:microsoft.com/office/officeart/2005/8/layout/hierarchy1"/>
    <dgm:cxn modelId="{E56F48AC-06D2-41A9-A281-687A1BE11D93}" srcId="{8956546D-6421-4707-B72D-4828EA5C9073}" destId="{147F3200-197C-4A28-AF13-1DF1018E1C72}" srcOrd="1" destOrd="0" parTransId="{A8F2DFC9-9EA3-451D-80B5-7D82117DA019}" sibTransId="{79DC37B3-57DD-4DEB-8F9B-9CCDF10BEF56}"/>
    <dgm:cxn modelId="{0D672994-5AEB-4DDE-B830-8860FF965112}" type="presOf" srcId="{45F3D491-449E-49ED-A0E6-87C3FC23FE80}" destId="{2A6C28AD-8BEA-4FC2-B98A-DFF8EB71B3C7}" srcOrd="0" destOrd="0" presId="urn:microsoft.com/office/officeart/2005/8/layout/hierarchy1"/>
    <dgm:cxn modelId="{A2FCEEF7-8FCF-4EA0-A609-B30420EE5623}" type="presOf" srcId="{2CE69230-3596-41C6-A451-027E01003EED}" destId="{DE7D1A98-E89A-4523-B03A-AE8B388AF8A6}" srcOrd="0" destOrd="0" presId="urn:microsoft.com/office/officeart/2005/8/layout/hierarchy1"/>
    <dgm:cxn modelId="{ACD6AE34-7008-4499-B6D5-84762BE32082}" type="presParOf" srcId="{2A6C28AD-8BEA-4FC2-B98A-DFF8EB71B3C7}" destId="{94BBF079-9651-477C-8655-E7C4BC84204D}" srcOrd="0" destOrd="0" presId="urn:microsoft.com/office/officeart/2005/8/layout/hierarchy1"/>
    <dgm:cxn modelId="{5DB31CD7-35E0-4680-A937-A99E599CCB81}" type="presParOf" srcId="{94BBF079-9651-477C-8655-E7C4BC84204D}" destId="{D4ECB448-4C69-4B6F-ABF9-D95FB501436F}" srcOrd="0" destOrd="0" presId="urn:microsoft.com/office/officeart/2005/8/layout/hierarchy1"/>
    <dgm:cxn modelId="{D7297F08-02D8-47AE-8B46-668190086810}" type="presParOf" srcId="{D4ECB448-4C69-4B6F-ABF9-D95FB501436F}" destId="{8281E2E9-F937-4594-9DDE-B2C572FC7479}" srcOrd="0" destOrd="0" presId="urn:microsoft.com/office/officeart/2005/8/layout/hierarchy1"/>
    <dgm:cxn modelId="{9A50AF49-7C60-48F8-BDEF-7EAD8D43D809}" type="presParOf" srcId="{D4ECB448-4C69-4B6F-ABF9-D95FB501436F}" destId="{E642E65A-74F0-4BB4-9EAC-E7F1DD99D6BA}" srcOrd="1" destOrd="0" presId="urn:microsoft.com/office/officeart/2005/8/layout/hierarchy1"/>
    <dgm:cxn modelId="{B24B09E6-7CA5-4453-8CC0-B4F3439BC95E}" type="presParOf" srcId="{94BBF079-9651-477C-8655-E7C4BC84204D}" destId="{18E1AD0C-52C2-4468-AD3C-7E6D6602795E}" srcOrd="1" destOrd="0" presId="urn:microsoft.com/office/officeart/2005/8/layout/hierarchy1"/>
    <dgm:cxn modelId="{7D7DB189-56A5-4BEE-8645-85EF5F6B1F8E}" type="presParOf" srcId="{18E1AD0C-52C2-4468-AD3C-7E6D6602795E}" destId="{DE7D1A98-E89A-4523-B03A-AE8B388AF8A6}" srcOrd="0" destOrd="0" presId="urn:microsoft.com/office/officeart/2005/8/layout/hierarchy1"/>
    <dgm:cxn modelId="{4E032B00-61F4-4EA3-ACBA-F9D1940AE8E6}" type="presParOf" srcId="{18E1AD0C-52C2-4468-AD3C-7E6D6602795E}" destId="{587F3D4B-DAA6-4EF7-B90B-45D853A6B125}" srcOrd="1" destOrd="0" presId="urn:microsoft.com/office/officeart/2005/8/layout/hierarchy1"/>
    <dgm:cxn modelId="{DD3DDBEB-E831-4A27-BD9A-D1F4607F9249}" type="presParOf" srcId="{587F3D4B-DAA6-4EF7-B90B-45D853A6B125}" destId="{A4786E1F-9F65-422B-8E6B-7702E1F8E7EA}" srcOrd="0" destOrd="0" presId="urn:microsoft.com/office/officeart/2005/8/layout/hierarchy1"/>
    <dgm:cxn modelId="{D1FD3637-A353-49A0-A96A-70818B280067}" type="presParOf" srcId="{A4786E1F-9F65-422B-8E6B-7702E1F8E7EA}" destId="{F5CA06B9-BC07-4B21-9E1E-411784212426}" srcOrd="0" destOrd="0" presId="urn:microsoft.com/office/officeart/2005/8/layout/hierarchy1"/>
    <dgm:cxn modelId="{365EC3F8-4931-40FB-B02D-DC8E913FED1D}" type="presParOf" srcId="{A4786E1F-9F65-422B-8E6B-7702E1F8E7EA}" destId="{29392481-1209-4BC7-BE4F-7DAF9783DCD0}" srcOrd="1" destOrd="0" presId="urn:microsoft.com/office/officeart/2005/8/layout/hierarchy1"/>
    <dgm:cxn modelId="{215CE298-E779-46AF-8914-C8DA3AD12F3C}" type="presParOf" srcId="{587F3D4B-DAA6-4EF7-B90B-45D853A6B125}" destId="{5DBA5611-0829-46A7-9B6B-04391A34EF5E}" srcOrd="1" destOrd="0" presId="urn:microsoft.com/office/officeart/2005/8/layout/hierarchy1"/>
    <dgm:cxn modelId="{62F2B125-E05F-4A6C-AA60-7230269E45C7}" type="presParOf" srcId="{18E1AD0C-52C2-4468-AD3C-7E6D6602795E}" destId="{99546057-45C6-49D4-B727-65E4C0865CC0}" srcOrd="2" destOrd="0" presId="urn:microsoft.com/office/officeart/2005/8/layout/hierarchy1"/>
    <dgm:cxn modelId="{A9E06E42-ECE5-40CD-A2DC-ED0CEF341030}" type="presParOf" srcId="{18E1AD0C-52C2-4468-AD3C-7E6D6602795E}" destId="{DD2D8C2E-C15D-418A-AA26-7AB9E66E5A9D}" srcOrd="3" destOrd="0" presId="urn:microsoft.com/office/officeart/2005/8/layout/hierarchy1"/>
    <dgm:cxn modelId="{CDAC4375-63A3-417C-B24C-AAC2A3CBB93C}" type="presParOf" srcId="{DD2D8C2E-C15D-418A-AA26-7AB9E66E5A9D}" destId="{20428C2D-8F96-4E0A-9411-3BC52D6C0EA8}" srcOrd="0" destOrd="0" presId="urn:microsoft.com/office/officeart/2005/8/layout/hierarchy1"/>
    <dgm:cxn modelId="{15FA61ED-22DD-41A8-BBD9-F78E43A37B85}" type="presParOf" srcId="{20428C2D-8F96-4E0A-9411-3BC52D6C0EA8}" destId="{AAF636CF-4D3C-4C02-9CF5-15693830277F}" srcOrd="0" destOrd="0" presId="urn:microsoft.com/office/officeart/2005/8/layout/hierarchy1"/>
    <dgm:cxn modelId="{5C2785A0-F4DF-40A6-999D-D7F0304886A6}" type="presParOf" srcId="{20428C2D-8F96-4E0A-9411-3BC52D6C0EA8}" destId="{CFAE5AA4-A66C-4181-B3C9-6B2DF2988E43}" srcOrd="1" destOrd="0" presId="urn:microsoft.com/office/officeart/2005/8/layout/hierarchy1"/>
    <dgm:cxn modelId="{519EEDA3-FBA6-405E-BECE-2A058731D5E0}" type="presParOf" srcId="{DD2D8C2E-C15D-418A-AA26-7AB9E66E5A9D}" destId="{F3F8E930-508E-4518-9A8D-0E003719D19F}" srcOrd="1" destOrd="0" presId="urn:microsoft.com/office/officeart/2005/8/layout/hierarchy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1730BF6-F993-4BED-B6DD-F07A5785A424}"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fr-FR"/>
        </a:p>
      </dgm:t>
    </dgm:pt>
    <dgm:pt modelId="{B21EDBEC-6649-4588-A0B5-54D5D744EDC3}">
      <dgm:prSet phldrT="[Texte]"/>
      <dgm:spPr/>
      <dgm:t>
        <a:bodyPr/>
        <a:lstStyle/>
        <a:p>
          <a:r>
            <a:rPr lang="ar-DZ" dirty="0" smtClean="0"/>
            <a:t>المبحث </a:t>
          </a:r>
          <a:r>
            <a:rPr lang="ar-DZ" dirty="0" err="1" smtClean="0"/>
            <a:t>الثاني </a:t>
          </a:r>
          <a:r>
            <a:rPr lang="ar-DZ" dirty="0" smtClean="0"/>
            <a:t>: ادارة المرافق العامة بواسطة احد اشخاص القانون </a:t>
          </a:r>
          <a:r>
            <a:rPr lang="ar-DZ" dirty="0" err="1" smtClean="0"/>
            <a:t>الخاص </a:t>
          </a:r>
          <a:r>
            <a:rPr lang="ar-DZ" dirty="0" smtClean="0"/>
            <a:t>: تتخذ هذه الطريقة صور كثيرة </a:t>
          </a:r>
          <a:r>
            <a:rPr lang="ar-DZ" dirty="0" err="1" smtClean="0"/>
            <a:t>اهمها :</a:t>
          </a:r>
          <a:r>
            <a:rPr lang="ar-DZ" dirty="0" smtClean="0"/>
            <a:t> </a:t>
          </a:r>
          <a:endParaRPr lang="fr-FR" dirty="0"/>
        </a:p>
      </dgm:t>
    </dgm:pt>
    <dgm:pt modelId="{870C5482-7CB5-4B8A-BFA5-45F1CEA3FB2D}" type="parTrans" cxnId="{425E4EE3-44F3-461A-A83D-BC78AFC09BED}">
      <dgm:prSet/>
      <dgm:spPr/>
      <dgm:t>
        <a:bodyPr/>
        <a:lstStyle/>
        <a:p>
          <a:endParaRPr lang="fr-FR"/>
        </a:p>
      </dgm:t>
    </dgm:pt>
    <dgm:pt modelId="{5D3AE8D1-F872-4E93-ACD1-EE820D6446A1}" type="sibTrans" cxnId="{425E4EE3-44F3-461A-A83D-BC78AFC09BED}">
      <dgm:prSet/>
      <dgm:spPr/>
      <dgm:t>
        <a:bodyPr/>
        <a:lstStyle/>
        <a:p>
          <a:endParaRPr lang="fr-FR"/>
        </a:p>
      </dgm:t>
    </dgm:pt>
    <dgm:pt modelId="{1339401E-0C22-417C-82ED-743E9043EA90}">
      <dgm:prSet phldrT="[Texte]"/>
      <dgm:spPr/>
      <dgm:t>
        <a:bodyPr/>
        <a:lstStyle/>
        <a:p>
          <a:r>
            <a:rPr lang="ar-DZ" dirty="0" smtClean="0"/>
            <a:t>المطلب </a:t>
          </a:r>
          <a:r>
            <a:rPr lang="ar-DZ" dirty="0" err="1" smtClean="0"/>
            <a:t>الثاني </a:t>
          </a:r>
          <a:r>
            <a:rPr lang="ar-DZ" dirty="0" smtClean="0"/>
            <a:t>: الاستغلال المختلط </a:t>
          </a:r>
          <a:endParaRPr lang="fr-FR" dirty="0"/>
        </a:p>
      </dgm:t>
    </dgm:pt>
    <dgm:pt modelId="{662E35C7-0273-4AC9-9A7E-B4B2640488CD}" type="parTrans" cxnId="{BC92222B-D431-4168-9249-971B484D37C0}">
      <dgm:prSet/>
      <dgm:spPr/>
      <dgm:t>
        <a:bodyPr/>
        <a:lstStyle/>
        <a:p>
          <a:endParaRPr lang="fr-FR"/>
        </a:p>
      </dgm:t>
    </dgm:pt>
    <dgm:pt modelId="{8EC66768-FC02-40A2-9C9F-6FD1BD042FEF}" type="sibTrans" cxnId="{BC92222B-D431-4168-9249-971B484D37C0}">
      <dgm:prSet/>
      <dgm:spPr/>
      <dgm:t>
        <a:bodyPr/>
        <a:lstStyle/>
        <a:p>
          <a:endParaRPr lang="fr-FR"/>
        </a:p>
      </dgm:t>
    </dgm:pt>
    <dgm:pt modelId="{7E0A5059-F118-4574-82B4-9F37C281A30D}">
      <dgm:prSet phldrT="[Texte]"/>
      <dgm:spPr/>
      <dgm:t>
        <a:bodyPr/>
        <a:lstStyle/>
        <a:p>
          <a:r>
            <a:rPr lang="ar-DZ" dirty="0" smtClean="0"/>
            <a:t>المطلب </a:t>
          </a:r>
          <a:r>
            <a:rPr lang="ar-DZ" dirty="0" err="1" smtClean="0"/>
            <a:t>الاول </a:t>
          </a:r>
          <a:r>
            <a:rPr lang="ar-DZ" dirty="0" smtClean="0"/>
            <a:t>: </a:t>
          </a:r>
          <a:r>
            <a:rPr lang="ar-DZ" dirty="0" err="1" smtClean="0"/>
            <a:t>امتياز </a:t>
          </a:r>
          <a:r>
            <a:rPr lang="ar-DZ" dirty="0" smtClean="0"/>
            <a:t>( التزام) المرافق العامة </a:t>
          </a:r>
          <a:endParaRPr lang="fr-FR" dirty="0"/>
        </a:p>
      </dgm:t>
    </dgm:pt>
    <dgm:pt modelId="{F5966E64-7CAB-4933-9A27-FE060AC9A53B}" type="parTrans" cxnId="{68CDD01E-6AE7-4E85-810D-EF772C22596D}">
      <dgm:prSet/>
      <dgm:spPr/>
      <dgm:t>
        <a:bodyPr/>
        <a:lstStyle/>
        <a:p>
          <a:endParaRPr lang="fr-FR"/>
        </a:p>
      </dgm:t>
    </dgm:pt>
    <dgm:pt modelId="{B63D1174-8ACC-4CAE-828F-45D64D2DB9F6}" type="sibTrans" cxnId="{68CDD01E-6AE7-4E85-810D-EF772C22596D}">
      <dgm:prSet/>
      <dgm:spPr/>
      <dgm:t>
        <a:bodyPr/>
        <a:lstStyle/>
        <a:p>
          <a:endParaRPr lang="fr-FR"/>
        </a:p>
      </dgm:t>
    </dgm:pt>
    <dgm:pt modelId="{4BFF6037-CC37-44F2-9DA3-06C59B855FDD}" type="pres">
      <dgm:prSet presAssocID="{51730BF6-F993-4BED-B6DD-F07A5785A424}" presName="hierChild1" presStyleCnt="0">
        <dgm:presLayoutVars>
          <dgm:chPref val="1"/>
          <dgm:dir/>
          <dgm:animOne val="branch"/>
          <dgm:animLvl val="lvl"/>
          <dgm:resizeHandles/>
        </dgm:presLayoutVars>
      </dgm:prSet>
      <dgm:spPr/>
      <dgm:t>
        <a:bodyPr/>
        <a:lstStyle/>
        <a:p>
          <a:endParaRPr lang="fr-FR"/>
        </a:p>
      </dgm:t>
    </dgm:pt>
    <dgm:pt modelId="{BF97C95A-513C-430B-91D8-32DD857B50DC}" type="pres">
      <dgm:prSet presAssocID="{B21EDBEC-6649-4588-A0B5-54D5D744EDC3}" presName="hierRoot1" presStyleCnt="0"/>
      <dgm:spPr/>
    </dgm:pt>
    <dgm:pt modelId="{CFEDE275-190A-402E-98C2-F9A44A2C4562}" type="pres">
      <dgm:prSet presAssocID="{B21EDBEC-6649-4588-A0B5-54D5D744EDC3}" presName="composite" presStyleCnt="0"/>
      <dgm:spPr/>
    </dgm:pt>
    <dgm:pt modelId="{4CB9934F-A258-450B-877B-5E748605C86F}" type="pres">
      <dgm:prSet presAssocID="{B21EDBEC-6649-4588-A0B5-54D5D744EDC3}" presName="background" presStyleLbl="node0" presStyleIdx="0" presStyleCnt="1"/>
      <dgm:spPr/>
    </dgm:pt>
    <dgm:pt modelId="{03F8B83E-9B52-42CB-94DE-90FBF6407E12}" type="pres">
      <dgm:prSet presAssocID="{B21EDBEC-6649-4588-A0B5-54D5D744EDC3}" presName="text" presStyleLbl="fgAcc0" presStyleIdx="0" presStyleCnt="1">
        <dgm:presLayoutVars>
          <dgm:chPref val="3"/>
        </dgm:presLayoutVars>
      </dgm:prSet>
      <dgm:spPr/>
      <dgm:t>
        <a:bodyPr/>
        <a:lstStyle/>
        <a:p>
          <a:endParaRPr lang="fr-FR"/>
        </a:p>
      </dgm:t>
    </dgm:pt>
    <dgm:pt modelId="{50D329AD-4027-4BD1-8C19-6442F6E66D00}" type="pres">
      <dgm:prSet presAssocID="{B21EDBEC-6649-4588-A0B5-54D5D744EDC3}" presName="hierChild2" presStyleCnt="0"/>
      <dgm:spPr/>
    </dgm:pt>
    <dgm:pt modelId="{C2371A6C-D139-4EC6-9B36-B117178A2FF5}" type="pres">
      <dgm:prSet presAssocID="{662E35C7-0273-4AC9-9A7E-B4B2640488CD}" presName="Name10" presStyleLbl="parChTrans1D2" presStyleIdx="0" presStyleCnt="2"/>
      <dgm:spPr/>
      <dgm:t>
        <a:bodyPr/>
        <a:lstStyle/>
        <a:p>
          <a:endParaRPr lang="fr-FR"/>
        </a:p>
      </dgm:t>
    </dgm:pt>
    <dgm:pt modelId="{E5C97101-6D64-4886-9609-792712C2593B}" type="pres">
      <dgm:prSet presAssocID="{1339401E-0C22-417C-82ED-743E9043EA90}" presName="hierRoot2" presStyleCnt="0"/>
      <dgm:spPr/>
    </dgm:pt>
    <dgm:pt modelId="{2CBBF221-2BED-4890-821C-AB81CDA4025F}" type="pres">
      <dgm:prSet presAssocID="{1339401E-0C22-417C-82ED-743E9043EA90}" presName="composite2" presStyleCnt="0"/>
      <dgm:spPr/>
    </dgm:pt>
    <dgm:pt modelId="{D14EB2CF-8333-455A-A9D7-70FF749D49F7}" type="pres">
      <dgm:prSet presAssocID="{1339401E-0C22-417C-82ED-743E9043EA90}" presName="background2" presStyleLbl="node2" presStyleIdx="0" presStyleCnt="2"/>
      <dgm:spPr/>
    </dgm:pt>
    <dgm:pt modelId="{70DC3480-0E68-48E9-933F-E0280789B46D}" type="pres">
      <dgm:prSet presAssocID="{1339401E-0C22-417C-82ED-743E9043EA90}" presName="text2" presStyleLbl="fgAcc2" presStyleIdx="0" presStyleCnt="2">
        <dgm:presLayoutVars>
          <dgm:chPref val="3"/>
        </dgm:presLayoutVars>
      </dgm:prSet>
      <dgm:spPr/>
      <dgm:t>
        <a:bodyPr/>
        <a:lstStyle/>
        <a:p>
          <a:endParaRPr lang="fr-FR"/>
        </a:p>
      </dgm:t>
    </dgm:pt>
    <dgm:pt modelId="{38D391E1-6250-425A-BC44-C24482343926}" type="pres">
      <dgm:prSet presAssocID="{1339401E-0C22-417C-82ED-743E9043EA90}" presName="hierChild3" presStyleCnt="0"/>
      <dgm:spPr/>
    </dgm:pt>
    <dgm:pt modelId="{E43115F7-BD31-43A8-B692-D6F45055E233}" type="pres">
      <dgm:prSet presAssocID="{F5966E64-7CAB-4933-9A27-FE060AC9A53B}" presName="Name10" presStyleLbl="parChTrans1D2" presStyleIdx="1" presStyleCnt="2"/>
      <dgm:spPr/>
      <dgm:t>
        <a:bodyPr/>
        <a:lstStyle/>
        <a:p>
          <a:endParaRPr lang="fr-FR"/>
        </a:p>
      </dgm:t>
    </dgm:pt>
    <dgm:pt modelId="{92EA48B9-460A-4F88-B35C-61C5F8833825}" type="pres">
      <dgm:prSet presAssocID="{7E0A5059-F118-4574-82B4-9F37C281A30D}" presName="hierRoot2" presStyleCnt="0"/>
      <dgm:spPr/>
    </dgm:pt>
    <dgm:pt modelId="{8ABF08DC-1C1F-47E8-9D04-676A734DA48C}" type="pres">
      <dgm:prSet presAssocID="{7E0A5059-F118-4574-82B4-9F37C281A30D}" presName="composite2" presStyleCnt="0"/>
      <dgm:spPr/>
    </dgm:pt>
    <dgm:pt modelId="{353477D3-7D71-4F54-B509-ECDFE5C94FCB}" type="pres">
      <dgm:prSet presAssocID="{7E0A5059-F118-4574-82B4-9F37C281A30D}" presName="background2" presStyleLbl="node2" presStyleIdx="1" presStyleCnt="2"/>
      <dgm:spPr/>
    </dgm:pt>
    <dgm:pt modelId="{C6AF67A6-B904-4E6E-AA32-229A8AC26D5D}" type="pres">
      <dgm:prSet presAssocID="{7E0A5059-F118-4574-82B4-9F37C281A30D}" presName="text2" presStyleLbl="fgAcc2" presStyleIdx="1" presStyleCnt="2">
        <dgm:presLayoutVars>
          <dgm:chPref val="3"/>
        </dgm:presLayoutVars>
      </dgm:prSet>
      <dgm:spPr/>
      <dgm:t>
        <a:bodyPr/>
        <a:lstStyle/>
        <a:p>
          <a:endParaRPr lang="fr-FR"/>
        </a:p>
      </dgm:t>
    </dgm:pt>
    <dgm:pt modelId="{C22354D9-9006-4977-A5DA-A4B53A350DC0}" type="pres">
      <dgm:prSet presAssocID="{7E0A5059-F118-4574-82B4-9F37C281A30D}" presName="hierChild3" presStyleCnt="0"/>
      <dgm:spPr/>
    </dgm:pt>
  </dgm:ptLst>
  <dgm:cxnLst>
    <dgm:cxn modelId="{68CDD01E-6AE7-4E85-810D-EF772C22596D}" srcId="{B21EDBEC-6649-4588-A0B5-54D5D744EDC3}" destId="{7E0A5059-F118-4574-82B4-9F37C281A30D}" srcOrd="1" destOrd="0" parTransId="{F5966E64-7CAB-4933-9A27-FE060AC9A53B}" sibTransId="{B63D1174-8ACC-4CAE-828F-45D64D2DB9F6}"/>
    <dgm:cxn modelId="{9914CC9D-9E97-4155-9810-BE0DB70C32B1}" type="presOf" srcId="{F5966E64-7CAB-4933-9A27-FE060AC9A53B}" destId="{E43115F7-BD31-43A8-B692-D6F45055E233}" srcOrd="0" destOrd="0" presId="urn:microsoft.com/office/officeart/2005/8/layout/hierarchy1"/>
    <dgm:cxn modelId="{DD9471BE-8179-485D-B290-BFD2DCF63529}" type="presOf" srcId="{7E0A5059-F118-4574-82B4-9F37C281A30D}" destId="{C6AF67A6-B904-4E6E-AA32-229A8AC26D5D}" srcOrd="0" destOrd="0" presId="urn:microsoft.com/office/officeart/2005/8/layout/hierarchy1"/>
    <dgm:cxn modelId="{185C40FB-0C5D-462E-B71A-1EE79934A61B}" type="presOf" srcId="{51730BF6-F993-4BED-B6DD-F07A5785A424}" destId="{4BFF6037-CC37-44F2-9DA3-06C59B855FDD}" srcOrd="0" destOrd="0" presId="urn:microsoft.com/office/officeart/2005/8/layout/hierarchy1"/>
    <dgm:cxn modelId="{425E4EE3-44F3-461A-A83D-BC78AFC09BED}" srcId="{51730BF6-F993-4BED-B6DD-F07A5785A424}" destId="{B21EDBEC-6649-4588-A0B5-54D5D744EDC3}" srcOrd="0" destOrd="0" parTransId="{870C5482-7CB5-4B8A-BFA5-45F1CEA3FB2D}" sibTransId="{5D3AE8D1-F872-4E93-ACD1-EE820D6446A1}"/>
    <dgm:cxn modelId="{D1329AE9-437E-4955-AE0D-7C7F64B90B1F}" type="presOf" srcId="{1339401E-0C22-417C-82ED-743E9043EA90}" destId="{70DC3480-0E68-48E9-933F-E0280789B46D}" srcOrd="0" destOrd="0" presId="urn:microsoft.com/office/officeart/2005/8/layout/hierarchy1"/>
    <dgm:cxn modelId="{BC92222B-D431-4168-9249-971B484D37C0}" srcId="{B21EDBEC-6649-4588-A0B5-54D5D744EDC3}" destId="{1339401E-0C22-417C-82ED-743E9043EA90}" srcOrd="0" destOrd="0" parTransId="{662E35C7-0273-4AC9-9A7E-B4B2640488CD}" sibTransId="{8EC66768-FC02-40A2-9C9F-6FD1BD042FEF}"/>
    <dgm:cxn modelId="{89B111BA-4E97-4242-92EA-D60814256147}" type="presOf" srcId="{B21EDBEC-6649-4588-A0B5-54D5D744EDC3}" destId="{03F8B83E-9B52-42CB-94DE-90FBF6407E12}" srcOrd="0" destOrd="0" presId="urn:microsoft.com/office/officeart/2005/8/layout/hierarchy1"/>
    <dgm:cxn modelId="{16D6B6A3-176C-460E-83D1-AD455C533CFF}" type="presOf" srcId="{662E35C7-0273-4AC9-9A7E-B4B2640488CD}" destId="{C2371A6C-D139-4EC6-9B36-B117178A2FF5}" srcOrd="0" destOrd="0" presId="urn:microsoft.com/office/officeart/2005/8/layout/hierarchy1"/>
    <dgm:cxn modelId="{850F58E8-CBE0-44DD-BF7E-60099F6989BF}" type="presParOf" srcId="{4BFF6037-CC37-44F2-9DA3-06C59B855FDD}" destId="{BF97C95A-513C-430B-91D8-32DD857B50DC}" srcOrd="0" destOrd="0" presId="urn:microsoft.com/office/officeart/2005/8/layout/hierarchy1"/>
    <dgm:cxn modelId="{212B98D4-1E34-4847-85FB-72F814A38978}" type="presParOf" srcId="{BF97C95A-513C-430B-91D8-32DD857B50DC}" destId="{CFEDE275-190A-402E-98C2-F9A44A2C4562}" srcOrd="0" destOrd="0" presId="urn:microsoft.com/office/officeart/2005/8/layout/hierarchy1"/>
    <dgm:cxn modelId="{EB7F1C9F-63E8-4076-86EA-C6B645058DDD}" type="presParOf" srcId="{CFEDE275-190A-402E-98C2-F9A44A2C4562}" destId="{4CB9934F-A258-450B-877B-5E748605C86F}" srcOrd="0" destOrd="0" presId="urn:microsoft.com/office/officeart/2005/8/layout/hierarchy1"/>
    <dgm:cxn modelId="{6EFA03D1-04A8-4C5D-A438-1F320489B278}" type="presParOf" srcId="{CFEDE275-190A-402E-98C2-F9A44A2C4562}" destId="{03F8B83E-9B52-42CB-94DE-90FBF6407E12}" srcOrd="1" destOrd="0" presId="urn:microsoft.com/office/officeart/2005/8/layout/hierarchy1"/>
    <dgm:cxn modelId="{9BFBBB47-E32C-455C-808A-30DD3E993858}" type="presParOf" srcId="{BF97C95A-513C-430B-91D8-32DD857B50DC}" destId="{50D329AD-4027-4BD1-8C19-6442F6E66D00}" srcOrd="1" destOrd="0" presId="urn:microsoft.com/office/officeart/2005/8/layout/hierarchy1"/>
    <dgm:cxn modelId="{B21FA838-6EA6-4B31-9565-350E072C0628}" type="presParOf" srcId="{50D329AD-4027-4BD1-8C19-6442F6E66D00}" destId="{C2371A6C-D139-4EC6-9B36-B117178A2FF5}" srcOrd="0" destOrd="0" presId="urn:microsoft.com/office/officeart/2005/8/layout/hierarchy1"/>
    <dgm:cxn modelId="{4225939A-B278-4C31-B774-54166110C37E}" type="presParOf" srcId="{50D329AD-4027-4BD1-8C19-6442F6E66D00}" destId="{E5C97101-6D64-4886-9609-792712C2593B}" srcOrd="1" destOrd="0" presId="urn:microsoft.com/office/officeart/2005/8/layout/hierarchy1"/>
    <dgm:cxn modelId="{BB69537C-18C2-4956-A4BE-331D77B23285}" type="presParOf" srcId="{E5C97101-6D64-4886-9609-792712C2593B}" destId="{2CBBF221-2BED-4890-821C-AB81CDA4025F}" srcOrd="0" destOrd="0" presId="urn:microsoft.com/office/officeart/2005/8/layout/hierarchy1"/>
    <dgm:cxn modelId="{98BCB550-C683-45A7-887B-22A87A6CEBFA}" type="presParOf" srcId="{2CBBF221-2BED-4890-821C-AB81CDA4025F}" destId="{D14EB2CF-8333-455A-A9D7-70FF749D49F7}" srcOrd="0" destOrd="0" presId="urn:microsoft.com/office/officeart/2005/8/layout/hierarchy1"/>
    <dgm:cxn modelId="{39D72F2C-1B32-49A9-A48B-CAD40702831F}" type="presParOf" srcId="{2CBBF221-2BED-4890-821C-AB81CDA4025F}" destId="{70DC3480-0E68-48E9-933F-E0280789B46D}" srcOrd="1" destOrd="0" presId="urn:microsoft.com/office/officeart/2005/8/layout/hierarchy1"/>
    <dgm:cxn modelId="{32D36DC5-E3CD-40E7-B63B-89612D0ECBFC}" type="presParOf" srcId="{E5C97101-6D64-4886-9609-792712C2593B}" destId="{38D391E1-6250-425A-BC44-C24482343926}" srcOrd="1" destOrd="0" presId="urn:microsoft.com/office/officeart/2005/8/layout/hierarchy1"/>
    <dgm:cxn modelId="{7361FE64-D604-4094-BF07-7B8AE12804A8}" type="presParOf" srcId="{50D329AD-4027-4BD1-8C19-6442F6E66D00}" destId="{E43115F7-BD31-43A8-B692-D6F45055E233}" srcOrd="2" destOrd="0" presId="urn:microsoft.com/office/officeart/2005/8/layout/hierarchy1"/>
    <dgm:cxn modelId="{F6484AE4-D015-4573-936F-8BDA33CA4BDD}" type="presParOf" srcId="{50D329AD-4027-4BD1-8C19-6442F6E66D00}" destId="{92EA48B9-460A-4F88-B35C-61C5F8833825}" srcOrd="3" destOrd="0" presId="urn:microsoft.com/office/officeart/2005/8/layout/hierarchy1"/>
    <dgm:cxn modelId="{0F8B80D1-7986-4E00-BB4D-20EBD83EA727}" type="presParOf" srcId="{92EA48B9-460A-4F88-B35C-61C5F8833825}" destId="{8ABF08DC-1C1F-47E8-9D04-676A734DA48C}" srcOrd="0" destOrd="0" presId="urn:microsoft.com/office/officeart/2005/8/layout/hierarchy1"/>
    <dgm:cxn modelId="{3EDB43AB-9DE0-4639-8D16-0543F2C82E44}" type="presParOf" srcId="{8ABF08DC-1C1F-47E8-9D04-676A734DA48C}" destId="{353477D3-7D71-4F54-B509-ECDFE5C94FCB}" srcOrd="0" destOrd="0" presId="urn:microsoft.com/office/officeart/2005/8/layout/hierarchy1"/>
    <dgm:cxn modelId="{643C4664-1B1D-4887-8AD3-D761D97E8766}" type="presParOf" srcId="{8ABF08DC-1C1F-47E8-9D04-676A734DA48C}" destId="{C6AF67A6-B904-4E6E-AA32-229A8AC26D5D}" srcOrd="1" destOrd="0" presId="urn:microsoft.com/office/officeart/2005/8/layout/hierarchy1"/>
    <dgm:cxn modelId="{43389794-F419-4CE0-A292-8C61FEBECC40}" type="presParOf" srcId="{92EA48B9-460A-4F88-B35C-61C5F8833825}" destId="{C22354D9-9006-4977-A5DA-A4B53A350DC0}" srcOrd="1" destOrd="0" presId="urn:microsoft.com/office/officeart/2005/8/layout/hierarchy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99546057-45C6-49D4-B727-65E4C0865CC0}">
      <dsp:nvSpPr>
        <dsp:cNvPr id="0" name=""/>
        <dsp:cNvSpPr/>
      </dsp:nvSpPr>
      <dsp:spPr>
        <a:xfrm>
          <a:off x="4016657" y="1887476"/>
          <a:ext cx="1814764" cy="863663"/>
        </a:xfrm>
        <a:custGeom>
          <a:avLst/>
          <a:gdLst/>
          <a:ahLst/>
          <a:cxnLst/>
          <a:rect l="0" t="0" r="0" b="0"/>
          <a:pathLst>
            <a:path>
              <a:moveTo>
                <a:pt x="0" y="0"/>
              </a:moveTo>
              <a:lnTo>
                <a:pt x="0" y="588561"/>
              </a:lnTo>
              <a:lnTo>
                <a:pt x="1814764" y="588561"/>
              </a:lnTo>
              <a:lnTo>
                <a:pt x="1814764" y="863663"/>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E7D1A98-E89A-4523-B03A-AE8B388AF8A6}">
      <dsp:nvSpPr>
        <dsp:cNvPr id="0" name=""/>
        <dsp:cNvSpPr/>
      </dsp:nvSpPr>
      <dsp:spPr>
        <a:xfrm>
          <a:off x="1956171" y="1887476"/>
          <a:ext cx="2060485" cy="863663"/>
        </a:xfrm>
        <a:custGeom>
          <a:avLst/>
          <a:gdLst/>
          <a:ahLst/>
          <a:cxnLst/>
          <a:rect l="0" t="0" r="0" b="0"/>
          <a:pathLst>
            <a:path>
              <a:moveTo>
                <a:pt x="2060485" y="0"/>
              </a:moveTo>
              <a:lnTo>
                <a:pt x="2060485" y="588561"/>
              </a:lnTo>
              <a:lnTo>
                <a:pt x="0" y="588561"/>
              </a:lnTo>
              <a:lnTo>
                <a:pt x="0" y="863663"/>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281E2E9-F937-4594-9DDE-B2C572FC7479}">
      <dsp:nvSpPr>
        <dsp:cNvPr id="0" name=""/>
        <dsp:cNvSpPr/>
      </dsp:nvSpPr>
      <dsp:spPr>
        <a:xfrm>
          <a:off x="1377902" y="1770"/>
          <a:ext cx="5277510" cy="1885705"/>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642E65A-74F0-4BB4-9EAC-E7F1DD99D6BA}">
      <dsp:nvSpPr>
        <dsp:cNvPr id="0" name=""/>
        <dsp:cNvSpPr/>
      </dsp:nvSpPr>
      <dsp:spPr>
        <a:xfrm>
          <a:off x="1707859" y="315229"/>
          <a:ext cx="5277510" cy="1885705"/>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0970" tIns="140970" rIns="140970" bIns="140970" numCol="1" spcCol="1270" anchor="ctr" anchorCtr="0">
          <a:noAutofit/>
        </a:bodyPr>
        <a:lstStyle/>
        <a:p>
          <a:pPr lvl="0" algn="ctr" defTabSz="1644650">
            <a:lnSpc>
              <a:spcPct val="90000"/>
            </a:lnSpc>
            <a:spcBef>
              <a:spcPct val="0"/>
            </a:spcBef>
            <a:spcAft>
              <a:spcPct val="35000"/>
            </a:spcAft>
          </a:pPr>
          <a:r>
            <a:rPr lang="ar-DZ" sz="3700" kern="1200" dirty="0" smtClean="0"/>
            <a:t>المبحث </a:t>
          </a:r>
          <a:r>
            <a:rPr lang="ar-DZ" sz="3700" kern="1200" dirty="0" err="1" smtClean="0"/>
            <a:t>الاول </a:t>
          </a:r>
          <a:r>
            <a:rPr lang="ar-DZ" sz="3700" kern="1200" dirty="0" smtClean="0"/>
            <a:t>:ادارة المرفق العام بواسطة جهاز </a:t>
          </a:r>
          <a:r>
            <a:rPr lang="ar-DZ" sz="3700" kern="1200" dirty="0" err="1" smtClean="0"/>
            <a:t>حكومي </a:t>
          </a:r>
          <a:r>
            <a:rPr lang="ar-DZ" sz="3700" kern="1200" dirty="0" smtClean="0"/>
            <a:t>: تنقسم الى </a:t>
          </a:r>
          <a:endParaRPr lang="fr-FR" sz="3700" kern="1200" dirty="0"/>
        </a:p>
      </dsp:txBody>
      <dsp:txXfrm>
        <a:off x="1707859" y="315229"/>
        <a:ext cx="5277510" cy="1885705"/>
      </dsp:txXfrm>
    </dsp:sp>
    <dsp:sp modelId="{F5CA06B9-BC07-4B21-9E1E-411784212426}">
      <dsp:nvSpPr>
        <dsp:cNvPr id="0" name=""/>
        <dsp:cNvSpPr/>
      </dsp:nvSpPr>
      <dsp:spPr>
        <a:xfrm>
          <a:off x="471364" y="2751139"/>
          <a:ext cx="2969614" cy="1885705"/>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9392481-1209-4BC7-BE4F-7DAF9783DCD0}">
      <dsp:nvSpPr>
        <dsp:cNvPr id="0" name=""/>
        <dsp:cNvSpPr/>
      </dsp:nvSpPr>
      <dsp:spPr>
        <a:xfrm>
          <a:off x="801321" y="3064598"/>
          <a:ext cx="2969614" cy="1885705"/>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0970" tIns="140970" rIns="140970" bIns="140970" numCol="1" spcCol="1270" anchor="ctr" anchorCtr="0">
          <a:noAutofit/>
        </a:bodyPr>
        <a:lstStyle/>
        <a:p>
          <a:pPr lvl="0" algn="ctr" defTabSz="1644650">
            <a:lnSpc>
              <a:spcPct val="90000"/>
            </a:lnSpc>
            <a:spcBef>
              <a:spcPct val="0"/>
            </a:spcBef>
            <a:spcAft>
              <a:spcPct val="35000"/>
            </a:spcAft>
          </a:pPr>
          <a:r>
            <a:rPr lang="ar-DZ" sz="3700" kern="1200" dirty="0" smtClean="0"/>
            <a:t>المطلب </a:t>
          </a:r>
          <a:r>
            <a:rPr lang="ar-DZ" sz="3700" kern="1200" dirty="0" err="1" smtClean="0"/>
            <a:t>الثاني </a:t>
          </a:r>
          <a:r>
            <a:rPr lang="ar-DZ" sz="3700" kern="1200" dirty="0" smtClean="0"/>
            <a:t>: اسلوب المؤسسة العامة </a:t>
          </a:r>
          <a:endParaRPr lang="fr-FR" sz="3700" kern="1200" dirty="0"/>
        </a:p>
      </dsp:txBody>
      <dsp:txXfrm>
        <a:off x="801321" y="3064598"/>
        <a:ext cx="2969614" cy="1885705"/>
      </dsp:txXfrm>
    </dsp:sp>
    <dsp:sp modelId="{AAF636CF-4D3C-4C02-9CF5-15693830277F}">
      <dsp:nvSpPr>
        <dsp:cNvPr id="0" name=""/>
        <dsp:cNvSpPr/>
      </dsp:nvSpPr>
      <dsp:spPr>
        <a:xfrm>
          <a:off x="4100893" y="2751139"/>
          <a:ext cx="3461056" cy="2655129"/>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FAE5AA4-A66C-4181-B3C9-6B2DF2988E43}">
      <dsp:nvSpPr>
        <dsp:cNvPr id="0" name=""/>
        <dsp:cNvSpPr/>
      </dsp:nvSpPr>
      <dsp:spPr>
        <a:xfrm>
          <a:off x="4430851" y="3064598"/>
          <a:ext cx="3461056" cy="2655129"/>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0970" tIns="140970" rIns="140970" bIns="140970" numCol="1" spcCol="1270" anchor="ctr" anchorCtr="0">
          <a:noAutofit/>
        </a:bodyPr>
        <a:lstStyle/>
        <a:p>
          <a:pPr lvl="0" algn="ctr" defTabSz="1644650">
            <a:lnSpc>
              <a:spcPct val="90000"/>
            </a:lnSpc>
            <a:spcBef>
              <a:spcPct val="0"/>
            </a:spcBef>
            <a:spcAft>
              <a:spcPct val="35000"/>
            </a:spcAft>
          </a:pPr>
          <a:r>
            <a:rPr lang="ar-DZ" sz="3700" kern="1200" dirty="0" smtClean="0"/>
            <a:t>المطلب الاول:  اسلوب الاستغلال المباشر( </a:t>
          </a:r>
          <a:r>
            <a:rPr lang="ar-DZ" sz="3700" kern="1200" dirty="0" err="1" smtClean="0"/>
            <a:t>الاستغلال </a:t>
          </a:r>
          <a:r>
            <a:rPr lang="ar-DZ" sz="3700" kern="1200" dirty="0" smtClean="0"/>
            <a:t>، التسيير </a:t>
          </a:r>
          <a:r>
            <a:rPr lang="ar-DZ" sz="3700" kern="1200" dirty="0" err="1" smtClean="0"/>
            <a:t>المباشر )</a:t>
          </a:r>
          <a:endParaRPr lang="ar-DZ" sz="3700" kern="1200" dirty="0" smtClean="0"/>
        </a:p>
      </dsp:txBody>
      <dsp:txXfrm>
        <a:off x="4430851" y="3064598"/>
        <a:ext cx="3461056" cy="2655129"/>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re 7"/>
          <p:cNvSpPr>
            <a:spLocks noGrp="1"/>
          </p:cNvSpPr>
          <p:nvPr>
            <p:ph type="ctrTitle"/>
          </p:nvPr>
        </p:nvSpPr>
        <p:spPr>
          <a:xfrm>
            <a:off x="2362200" y="4038600"/>
            <a:ext cx="6477000" cy="1828800"/>
          </a:xfrm>
        </p:spPr>
        <p:txBody>
          <a:bodyPr anchor="b"/>
          <a:lstStyle>
            <a:lvl1pPr>
              <a:defRPr cap="all" baseline="0"/>
            </a:lvl1pPr>
          </a:lstStyle>
          <a:p>
            <a:r>
              <a:rPr kumimoji="0" lang="fr-FR" smtClean="0"/>
              <a:t>Cliquez pour modifier le style du titre</a:t>
            </a:r>
            <a:endParaRPr kumimoji="0" lang="en-US"/>
          </a:p>
        </p:txBody>
      </p:sp>
      <p:sp>
        <p:nvSpPr>
          <p:cNvPr id="9" name="Sous-titr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605100E8-EAEA-4090-93D8-987174518E7F}" type="datetimeFigureOut">
              <a:rPr lang="fr-FR" smtClean="0"/>
              <a:pPr/>
              <a:t>30/03/2020</a:t>
            </a:fld>
            <a:endParaRPr lang="fr-FR"/>
          </a:p>
        </p:txBody>
      </p:sp>
      <p:sp>
        <p:nvSpPr>
          <p:cNvPr id="17" name="Espace réservé du pied de page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fr-FR"/>
          </a:p>
        </p:txBody>
      </p:sp>
      <p:sp>
        <p:nvSpPr>
          <p:cNvPr id="29" name="Espace réservé du numéro de diapositive 28"/>
          <p:cNvSpPr>
            <a:spLocks noGrp="1"/>
          </p:cNvSpPr>
          <p:nvPr>
            <p:ph type="sldNum" sz="quarter" idx="12"/>
          </p:nvPr>
        </p:nvSpPr>
        <p:spPr>
          <a:xfrm>
            <a:off x="8001000" y="228600"/>
            <a:ext cx="838200" cy="381000"/>
          </a:xfrm>
        </p:spPr>
        <p:txBody>
          <a:bodyPr/>
          <a:lstStyle>
            <a:lvl1pPr>
              <a:defRPr>
                <a:solidFill>
                  <a:schemeClr val="tx2"/>
                </a:solidFill>
              </a:defRPr>
            </a:lvl1pPr>
          </a:lstStyle>
          <a:p>
            <a:fld id="{E920ED55-1889-4C9C-9694-19EDEC06598A}"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605100E8-EAEA-4090-93D8-987174518E7F}" type="datetimeFigureOut">
              <a:rPr lang="fr-FR" smtClean="0"/>
              <a:pPr/>
              <a:t>30/03/2020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920ED55-1889-4C9C-9694-19EDEC06598A}"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bg>
      <p:bgRef idx="1001">
        <a:schemeClr val="bg1"/>
      </p:bgRef>
    </p:bg>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553200" y="609600"/>
            <a:ext cx="2057400" cy="55165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609600"/>
            <a:ext cx="5562600" cy="5516564"/>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a:xfrm>
            <a:off x="6553200" y="6248402"/>
            <a:ext cx="2209800" cy="365125"/>
          </a:xfrm>
        </p:spPr>
        <p:txBody>
          <a:bodyPr/>
          <a:lstStyle/>
          <a:p>
            <a:fld id="{605100E8-EAEA-4090-93D8-987174518E7F}" type="datetimeFigureOut">
              <a:rPr lang="fr-FR" smtClean="0"/>
              <a:pPr/>
              <a:t>30/03/2020</a:t>
            </a:fld>
            <a:endParaRPr lang="fr-FR"/>
          </a:p>
        </p:txBody>
      </p:sp>
      <p:sp>
        <p:nvSpPr>
          <p:cNvPr id="5" name="Espace réservé du pied de page 4"/>
          <p:cNvSpPr>
            <a:spLocks noGrp="1"/>
          </p:cNvSpPr>
          <p:nvPr>
            <p:ph type="ftr" sz="quarter" idx="11"/>
          </p:nvPr>
        </p:nvSpPr>
        <p:spPr>
          <a:xfrm>
            <a:off x="457201" y="6248207"/>
            <a:ext cx="5573483" cy="365125"/>
          </a:xfrm>
        </p:spPr>
        <p:txBody>
          <a:bodyPr/>
          <a:lstStyle/>
          <a:p>
            <a:endParaRPr lang="fr-FR"/>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rot="5400000">
            <a:off x="5989638" y="144462"/>
            <a:ext cx="533400" cy="244476"/>
          </a:xfrm>
        </p:spPr>
        <p:txBody>
          <a:bodyPr/>
          <a:lstStyle/>
          <a:p>
            <a:fld id="{E920ED55-1889-4C9C-9694-19EDEC06598A}" type="slidenum">
              <a:rPr lang="fr-FR" smtClean="0"/>
              <a:pPr/>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612648" y="228600"/>
            <a:ext cx="8153400" cy="990600"/>
          </a:xfrm>
        </p:spPr>
        <p:txBody>
          <a:bodyPr/>
          <a:lstStyle/>
          <a:p>
            <a:r>
              <a:rPr kumimoji="0" lang="fr-FR" smtClean="0"/>
              <a:t>Cliquez pour modifier le style du titre</a:t>
            </a:r>
            <a:endParaRPr kumimoji="0" lang="en-US"/>
          </a:p>
        </p:txBody>
      </p:sp>
      <p:sp>
        <p:nvSpPr>
          <p:cNvPr id="4" name="Espace réservé de la date 3"/>
          <p:cNvSpPr>
            <a:spLocks noGrp="1"/>
          </p:cNvSpPr>
          <p:nvPr>
            <p:ph type="dt" sz="half" idx="10"/>
          </p:nvPr>
        </p:nvSpPr>
        <p:spPr/>
        <p:txBody>
          <a:bodyPr/>
          <a:lstStyle/>
          <a:p>
            <a:fld id="{605100E8-EAEA-4090-93D8-987174518E7F}" type="datetimeFigureOut">
              <a:rPr lang="fr-FR" smtClean="0"/>
              <a:pPr/>
              <a:t>30/03/2020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lvl1pPr>
              <a:defRPr>
                <a:solidFill>
                  <a:srgbClr val="FFFFFF"/>
                </a:solidFill>
              </a:defRPr>
            </a:lvl1pPr>
          </a:lstStyle>
          <a:p>
            <a:fld id="{E920ED55-1889-4C9C-9694-19EDEC06598A}" type="slidenum">
              <a:rPr lang="fr-FR" smtClean="0"/>
              <a:pPr/>
              <a:t>‹N°›</a:t>
            </a:fld>
            <a:endParaRPr lang="fr-FR"/>
          </a:p>
        </p:txBody>
      </p:sp>
      <p:sp>
        <p:nvSpPr>
          <p:cNvPr id="8" name="Espace réservé du contenu 7"/>
          <p:cNvSpPr>
            <a:spLocks noGrp="1"/>
          </p:cNvSpPr>
          <p:nvPr>
            <p:ph sz="quarter" idx="1"/>
          </p:nvPr>
        </p:nvSpPr>
        <p:spPr>
          <a:xfrm>
            <a:off x="612648" y="1600200"/>
            <a:ext cx="8153400" cy="44958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3">
        <a:schemeClr val="bg1"/>
      </p:bgRef>
    </p:bg>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fr-FR" smtClean="0"/>
              <a:t>Cliquez pour modifier le style du titre</a:t>
            </a:r>
            <a:endParaRPr kumimoji="0" lang="en-US"/>
          </a:p>
        </p:txBody>
      </p:sp>
      <p:sp>
        <p:nvSpPr>
          <p:cNvPr id="12" name="Espace réservé de la date 11"/>
          <p:cNvSpPr>
            <a:spLocks noGrp="1"/>
          </p:cNvSpPr>
          <p:nvPr>
            <p:ph type="dt" sz="half" idx="10"/>
          </p:nvPr>
        </p:nvSpPr>
        <p:spPr/>
        <p:txBody>
          <a:bodyPr/>
          <a:lstStyle/>
          <a:p>
            <a:fld id="{605100E8-EAEA-4090-93D8-987174518E7F}" type="datetimeFigureOut">
              <a:rPr lang="fr-FR" smtClean="0"/>
              <a:pPr/>
              <a:t>30/03/2020</a:t>
            </a:fld>
            <a:endParaRPr lang="fr-FR"/>
          </a:p>
        </p:txBody>
      </p:sp>
      <p:sp>
        <p:nvSpPr>
          <p:cNvPr id="13" name="Espace réservé du numéro de diapositive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E920ED55-1889-4C9C-9694-19EDEC06598A}" type="slidenum">
              <a:rPr lang="fr-FR" smtClean="0"/>
              <a:pPr/>
              <a:t>‹N°›</a:t>
            </a:fld>
            <a:endParaRPr lang="fr-FR"/>
          </a:p>
        </p:txBody>
      </p:sp>
      <p:sp>
        <p:nvSpPr>
          <p:cNvPr id="14" name="Espace réservé du pied de page 13"/>
          <p:cNvSpPr>
            <a:spLocks noGrp="1"/>
          </p:cNvSpPr>
          <p:nvPr>
            <p:ph type="ftr" sz="quarter" idx="12"/>
          </p:nvPr>
        </p:nvSpPr>
        <p:spPr/>
        <p:txBody>
          <a:bodyPr/>
          <a:lstStyle/>
          <a:p>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9" name="Espace réservé du contenu 8"/>
          <p:cNvSpPr>
            <a:spLocks noGrp="1"/>
          </p:cNvSpPr>
          <p:nvPr>
            <p:ph sz="quarter" idx="1"/>
          </p:nvPr>
        </p:nvSpPr>
        <p:spPr>
          <a:xfrm>
            <a:off x="609600" y="1589567"/>
            <a:ext cx="38862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844901" y="1589567"/>
            <a:ext cx="38862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8" name="Espace réservé de la date 7"/>
          <p:cNvSpPr>
            <a:spLocks noGrp="1"/>
          </p:cNvSpPr>
          <p:nvPr>
            <p:ph type="dt" sz="half" idx="15"/>
          </p:nvPr>
        </p:nvSpPr>
        <p:spPr/>
        <p:txBody>
          <a:bodyPr rtlCol="0"/>
          <a:lstStyle/>
          <a:p>
            <a:fld id="{605100E8-EAEA-4090-93D8-987174518E7F}" type="datetimeFigureOut">
              <a:rPr lang="fr-FR" smtClean="0"/>
              <a:pPr/>
              <a:t>30/03/2020</a:t>
            </a:fld>
            <a:endParaRPr lang="fr-FR"/>
          </a:p>
        </p:txBody>
      </p:sp>
      <p:sp>
        <p:nvSpPr>
          <p:cNvPr id="10" name="Espace réservé du numéro de diapositive 9"/>
          <p:cNvSpPr>
            <a:spLocks noGrp="1"/>
          </p:cNvSpPr>
          <p:nvPr>
            <p:ph type="sldNum" sz="quarter" idx="16"/>
          </p:nvPr>
        </p:nvSpPr>
        <p:spPr/>
        <p:txBody>
          <a:bodyPr rtlCol="0"/>
          <a:lstStyle/>
          <a:p>
            <a:fld id="{E920ED55-1889-4C9C-9694-19EDEC06598A}" type="slidenum">
              <a:rPr lang="fr-FR" smtClean="0"/>
              <a:pPr/>
              <a:t>‹N°›</a:t>
            </a:fld>
            <a:endParaRPr lang="fr-FR"/>
          </a:p>
        </p:txBody>
      </p:sp>
      <p:sp>
        <p:nvSpPr>
          <p:cNvPr id="12" name="Espace réservé du pied de page 11"/>
          <p:cNvSpPr>
            <a:spLocks noGrp="1"/>
          </p:cNvSpPr>
          <p:nvPr>
            <p:ph type="ftr" sz="quarter" idx="17"/>
          </p:nvPr>
        </p:nvSpPr>
        <p:spPr/>
        <p:txBody>
          <a:bodyPr rtlCol="0"/>
          <a:lstStyle/>
          <a:p>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533400" y="273050"/>
            <a:ext cx="8153400" cy="869950"/>
          </a:xfrm>
        </p:spPr>
        <p:txBody>
          <a:bodyPr anchor="ctr"/>
          <a:lstStyle>
            <a:lvl1pPr>
              <a:defRPr/>
            </a:lvl1pPr>
          </a:lstStyle>
          <a:p>
            <a:r>
              <a:rPr kumimoji="0" lang="fr-FR" smtClean="0"/>
              <a:t>Cliquez pour modifier le style du titre</a:t>
            </a:r>
            <a:endParaRPr kumimoji="0" lang="en-US"/>
          </a:p>
        </p:txBody>
      </p:sp>
      <p:sp>
        <p:nvSpPr>
          <p:cNvPr id="11" name="Espace réservé du contenu 10"/>
          <p:cNvSpPr>
            <a:spLocks noGrp="1"/>
          </p:cNvSpPr>
          <p:nvPr>
            <p:ph sz="quarter" idx="2"/>
          </p:nvPr>
        </p:nvSpPr>
        <p:spPr>
          <a:xfrm>
            <a:off x="609600" y="2438400"/>
            <a:ext cx="3886200" cy="35814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quarter" idx="4"/>
          </p:nvPr>
        </p:nvSpPr>
        <p:spPr>
          <a:xfrm>
            <a:off x="4800600" y="2438400"/>
            <a:ext cx="3886200" cy="35814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0" name="Espace réservé de la date 9"/>
          <p:cNvSpPr>
            <a:spLocks noGrp="1"/>
          </p:cNvSpPr>
          <p:nvPr>
            <p:ph type="dt" sz="half" idx="15"/>
          </p:nvPr>
        </p:nvSpPr>
        <p:spPr/>
        <p:txBody>
          <a:bodyPr rtlCol="0"/>
          <a:lstStyle/>
          <a:p>
            <a:fld id="{605100E8-EAEA-4090-93D8-987174518E7F}" type="datetimeFigureOut">
              <a:rPr lang="fr-FR" smtClean="0"/>
              <a:pPr/>
              <a:t>30/03/2020</a:t>
            </a:fld>
            <a:endParaRPr lang="fr-FR"/>
          </a:p>
        </p:txBody>
      </p:sp>
      <p:sp>
        <p:nvSpPr>
          <p:cNvPr id="12" name="Espace réservé du numéro de diapositive 11"/>
          <p:cNvSpPr>
            <a:spLocks noGrp="1"/>
          </p:cNvSpPr>
          <p:nvPr>
            <p:ph type="sldNum" sz="quarter" idx="16"/>
          </p:nvPr>
        </p:nvSpPr>
        <p:spPr/>
        <p:txBody>
          <a:bodyPr rtlCol="0"/>
          <a:lstStyle/>
          <a:p>
            <a:fld id="{E920ED55-1889-4C9C-9694-19EDEC06598A}" type="slidenum">
              <a:rPr lang="fr-FR" smtClean="0"/>
              <a:pPr/>
              <a:t>‹N°›</a:t>
            </a:fld>
            <a:endParaRPr lang="fr-FR"/>
          </a:p>
        </p:txBody>
      </p:sp>
      <p:sp>
        <p:nvSpPr>
          <p:cNvPr id="14" name="Espace réservé du pied de page 13"/>
          <p:cNvSpPr>
            <a:spLocks noGrp="1"/>
          </p:cNvSpPr>
          <p:nvPr>
            <p:ph type="ftr" sz="quarter" idx="17"/>
          </p:nvPr>
        </p:nvSpPr>
        <p:spPr/>
        <p:txBody>
          <a:bodyPr rtlCol="0"/>
          <a:lstStyle/>
          <a:p>
            <a:endParaRPr lang="fr-FR"/>
          </a:p>
        </p:txBody>
      </p:sp>
      <p:sp>
        <p:nvSpPr>
          <p:cNvPr id="16" name="Espace réservé du texte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
        <p:nvSpPr>
          <p:cNvPr id="15" name="Espace réservé du texte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605100E8-EAEA-4090-93D8-987174518E7F}" type="datetimeFigureOut">
              <a:rPr lang="fr-FR" smtClean="0"/>
              <a:pPr/>
              <a:t>30/03/2020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lvl1pPr>
              <a:defRPr>
                <a:solidFill>
                  <a:srgbClr val="FFFFFF"/>
                </a:solidFill>
              </a:defRPr>
            </a:lvl1pPr>
          </a:lstStyle>
          <a:p>
            <a:fld id="{E920ED55-1889-4C9C-9694-19EDEC06598A}"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605100E8-EAEA-4090-93D8-987174518E7F}" type="datetimeFigureOut">
              <a:rPr lang="fr-FR" smtClean="0"/>
              <a:pPr/>
              <a:t>30/03/2020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a:xfrm>
            <a:off x="0" y="6248400"/>
            <a:ext cx="533400" cy="381000"/>
          </a:xfrm>
        </p:spPr>
        <p:txBody>
          <a:bodyPr/>
          <a:lstStyle>
            <a:lvl1pPr>
              <a:defRPr>
                <a:solidFill>
                  <a:schemeClr val="tx2"/>
                </a:solidFill>
              </a:defRPr>
            </a:lvl1pPr>
          </a:lstStyle>
          <a:p>
            <a:fld id="{E920ED55-1889-4C9C-9694-19EDEC06598A}"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09600" y="273050"/>
            <a:ext cx="8077200" cy="869950"/>
          </a:xfrm>
        </p:spPr>
        <p:txBody>
          <a:bodyPr anchor="ctr"/>
          <a:lstStyle>
            <a:lvl1pPr algn="l">
              <a:buNone/>
              <a:defRPr sz="4400" b="0"/>
            </a:lvl1pPr>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p>
            <a:fld id="{605100E8-EAEA-4090-93D8-987174518E7F}" type="datetimeFigureOut">
              <a:rPr lang="fr-FR" smtClean="0"/>
              <a:pPr/>
              <a:t>30/03/2020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lvl1pPr>
              <a:defRPr>
                <a:solidFill>
                  <a:srgbClr val="FFFFFF"/>
                </a:solidFill>
              </a:defRPr>
            </a:lvl1pPr>
          </a:lstStyle>
          <a:p>
            <a:fld id="{E920ED55-1889-4C9C-9694-19EDEC06598A}" type="slidenum">
              <a:rPr lang="fr-FR" smtClean="0"/>
              <a:pPr/>
              <a:t>‹N°›</a:t>
            </a:fld>
            <a:endParaRPr lang="fr-FR"/>
          </a:p>
        </p:txBody>
      </p:sp>
      <p:sp>
        <p:nvSpPr>
          <p:cNvPr id="3" name="Espace réservé du texte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9" name="Espace réservé du contenu 8"/>
          <p:cNvSpPr>
            <a:spLocks noGrp="1"/>
          </p:cNvSpPr>
          <p:nvPr>
            <p:ph sz="quarter" idx="1"/>
          </p:nvPr>
        </p:nvSpPr>
        <p:spPr>
          <a:xfrm>
            <a:off x="2362200" y="1752600"/>
            <a:ext cx="6400800" cy="44196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3">
        <a:schemeClr val="bg2"/>
      </p:bgRef>
    </p:bg>
    <p:spTree>
      <p:nvGrpSpPr>
        <p:cNvPr id="1" name=""/>
        <p:cNvGrpSpPr/>
        <p:nvPr/>
      </p:nvGrpSpPr>
      <p:grpSpPr>
        <a:xfrm>
          <a:off x="0" y="0"/>
          <a:ext cx="0" cy="0"/>
          <a:chOff x="0" y="0"/>
          <a:chExt cx="0" cy="0"/>
        </a:xfrm>
      </p:grpSpPr>
      <p:sp>
        <p:nvSpPr>
          <p:cNvPr id="4" name="Espace réservé du texte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fr-FR" smtClean="0"/>
              <a:t>Cliquez pour modifier les styles du texte du masque</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fr-FR" smtClean="0"/>
              <a:t>Cliquez pour modifier le style du titre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Espace réservé de la date 11"/>
          <p:cNvSpPr>
            <a:spLocks noGrp="1"/>
          </p:cNvSpPr>
          <p:nvPr>
            <p:ph type="dt" sz="half" idx="10"/>
          </p:nvPr>
        </p:nvSpPr>
        <p:spPr>
          <a:xfrm>
            <a:off x="6248400" y="6248400"/>
            <a:ext cx="2667000" cy="365125"/>
          </a:xfrm>
        </p:spPr>
        <p:txBody>
          <a:bodyPr rtlCol="0"/>
          <a:lstStyle/>
          <a:p>
            <a:fld id="{605100E8-EAEA-4090-93D8-987174518E7F}" type="datetimeFigureOut">
              <a:rPr lang="fr-FR" smtClean="0"/>
              <a:pPr/>
              <a:t>30/03/2020</a:t>
            </a:fld>
            <a:endParaRPr lang="fr-FR"/>
          </a:p>
        </p:txBody>
      </p:sp>
      <p:sp>
        <p:nvSpPr>
          <p:cNvPr id="13" name="Espace réservé du numéro de diapositive 12"/>
          <p:cNvSpPr>
            <a:spLocks noGrp="1"/>
          </p:cNvSpPr>
          <p:nvPr>
            <p:ph type="sldNum" sz="quarter" idx="11"/>
          </p:nvPr>
        </p:nvSpPr>
        <p:spPr>
          <a:xfrm>
            <a:off x="0" y="4667249"/>
            <a:ext cx="1447800" cy="663578"/>
          </a:xfrm>
        </p:spPr>
        <p:txBody>
          <a:bodyPr rtlCol="0"/>
          <a:lstStyle>
            <a:lvl1pPr>
              <a:defRPr sz="2800"/>
            </a:lvl1pPr>
          </a:lstStyle>
          <a:p>
            <a:fld id="{E920ED55-1889-4C9C-9694-19EDEC06598A}" type="slidenum">
              <a:rPr lang="fr-FR" smtClean="0"/>
              <a:pPr/>
              <a:t>‹N°›</a:t>
            </a:fld>
            <a:endParaRPr lang="fr-FR"/>
          </a:p>
        </p:txBody>
      </p:sp>
      <p:sp>
        <p:nvSpPr>
          <p:cNvPr id="14" name="Espace réservé du pied de page 13"/>
          <p:cNvSpPr>
            <a:spLocks noGrp="1"/>
          </p:cNvSpPr>
          <p:nvPr>
            <p:ph type="ftr" sz="quarter" idx="12"/>
          </p:nvPr>
        </p:nvSpPr>
        <p:spPr>
          <a:xfrm>
            <a:off x="1600200" y="6248206"/>
            <a:ext cx="4572000" cy="365125"/>
          </a:xfrm>
        </p:spPr>
        <p:txBody>
          <a:bodyPr rtlCol="0"/>
          <a:lstStyle/>
          <a:p>
            <a:endParaRPr lang="fr-FR"/>
          </a:p>
        </p:txBody>
      </p:sp>
      <p:sp>
        <p:nvSpPr>
          <p:cNvPr id="3" name="Espace réservé pour une image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fr-FR" smtClean="0"/>
              <a:t>Cliquez sur l'icône pour ajouter une image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Espace réservé du titre 21"/>
          <p:cNvSpPr>
            <a:spLocks noGrp="1"/>
          </p:cNvSpPr>
          <p:nvPr>
            <p:ph type="title"/>
          </p:nvPr>
        </p:nvSpPr>
        <p:spPr>
          <a:xfrm>
            <a:off x="609600" y="228600"/>
            <a:ext cx="8153400" cy="990600"/>
          </a:xfrm>
          <a:prstGeom prst="rect">
            <a:avLst/>
          </a:prstGeom>
        </p:spPr>
        <p:txBody>
          <a:bodyPr vert="horz" anchor="ctr">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605100E8-EAEA-4090-93D8-987174518E7F}" type="datetimeFigureOut">
              <a:rPr lang="fr-FR" smtClean="0"/>
              <a:pPr/>
              <a:t>30/03/2020</a:t>
            </a:fld>
            <a:endParaRPr lang="fr-FR"/>
          </a:p>
        </p:txBody>
      </p:sp>
      <p:sp>
        <p:nvSpPr>
          <p:cNvPr id="3" name="Espace réservé du pied de page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fr-FR"/>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Espace réservé du numéro de diapositive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E920ED55-1889-4C9C-9694-19EDEC06598A}"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404664" y="1268760"/>
            <a:ext cx="12241360" cy="1512168"/>
          </a:xfrm>
        </p:spPr>
        <p:txBody>
          <a:bodyPr/>
          <a:lstStyle/>
          <a:p>
            <a:pPr algn="ctr"/>
            <a:r>
              <a:rPr lang="ar-DZ" dirty="0" err="1" smtClean="0"/>
              <a:t>طرق </a:t>
            </a:r>
            <a:r>
              <a:rPr lang="ar-DZ" dirty="0" smtClean="0"/>
              <a:t>(اساليب) ادارة المرافق العامة </a:t>
            </a:r>
            <a:endParaRPr lang="fr-FR" dirty="0"/>
          </a:p>
        </p:txBody>
      </p:sp>
      <p:sp>
        <p:nvSpPr>
          <p:cNvPr id="3" name="Sous-titre 2"/>
          <p:cNvSpPr>
            <a:spLocks noGrp="1"/>
          </p:cNvSpPr>
          <p:nvPr>
            <p:ph type="subTitle" idx="1"/>
          </p:nvPr>
        </p:nvSpPr>
        <p:spPr>
          <a:xfrm>
            <a:off x="0" y="3068960"/>
            <a:ext cx="8528248" cy="2520280"/>
          </a:xfrm>
        </p:spPr>
        <p:txBody>
          <a:bodyPr>
            <a:normAutofit/>
          </a:bodyPr>
          <a:lstStyle/>
          <a:p>
            <a:pPr algn="ctr"/>
            <a:r>
              <a:rPr lang="ar-DZ" dirty="0" smtClean="0"/>
              <a:t>جامعة أبي بكر </a:t>
            </a:r>
            <a:r>
              <a:rPr lang="ar-DZ" dirty="0" err="1" smtClean="0"/>
              <a:t>بلقايد–تلمسان–</a:t>
            </a:r>
            <a:endParaRPr lang="ar-DZ" dirty="0" smtClean="0"/>
          </a:p>
          <a:p>
            <a:pPr algn="ctr"/>
            <a:r>
              <a:rPr lang="ar-DZ" dirty="0" err="1" smtClean="0"/>
              <a:t>كليةالحقوق</a:t>
            </a:r>
            <a:r>
              <a:rPr lang="ar-DZ" dirty="0" smtClean="0"/>
              <a:t> و العلوم السياسية </a:t>
            </a:r>
          </a:p>
          <a:p>
            <a:pPr algn="ctr"/>
            <a:r>
              <a:rPr lang="ar-DZ" dirty="0" smtClean="0"/>
              <a:t>سنة اولى جذع مشترك المجموعة </a:t>
            </a:r>
            <a:r>
              <a:rPr lang="ar-DZ" dirty="0" err="1" smtClean="0"/>
              <a:t>التالثة</a:t>
            </a:r>
            <a:r>
              <a:rPr lang="ar-DZ" smtClean="0"/>
              <a:t> </a:t>
            </a:r>
            <a:r>
              <a:rPr lang="ar-DZ" smtClean="0"/>
              <a:t> :</a:t>
            </a:r>
            <a:r>
              <a:rPr lang="ar-DZ" smtClean="0"/>
              <a:t>الأعمال الموجهة</a:t>
            </a:r>
            <a:r>
              <a:rPr lang="ar-DZ" smtClean="0"/>
              <a:t>( </a:t>
            </a:r>
            <a:r>
              <a:rPr lang="ar-DZ" dirty="0" smtClean="0"/>
              <a:t>افواج 18، 22</a:t>
            </a:r>
            <a:r>
              <a:rPr lang="ar-DZ" dirty="0" err="1" smtClean="0"/>
              <a:t>)</a:t>
            </a:r>
            <a:endParaRPr lang="ar-DZ" dirty="0" smtClean="0"/>
          </a:p>
          <a:p>
            <a:pPr algn="ctr"/>
            <a:r>
              <a:rPr lang="ar-DZ" dirty="0" err="1" smtClean="0"/>
              <a:t>المقياس </a:t>
            </a:r>
            <a:r>
              <a:rPr lang="ar-DZ" dirty="0" smtClean="0"/>
              <a:t>: قانون اداري </a:t>
            </a:r>
          </a:p>
          <a:p>
            <a:pPr algn="ctr"/>
            <a:r>
              <a:rPr lang="ar-DZ" dirty="0" err="1" smtClean="0"/>
              <a:t>استادة</a:t>
            </a:r>
            <a:r>
              <a:rPr lang="ar-DZ" dirty="0" smtClean="0"/>
              <a:t> </a:t>
            </a:r>
            <a:r>
              <a:rPr lang="ar-DZ" dirty="0" err="1" smtClean="0"/>
              <a:t>المقياس </a:t>
            </a:r>
            <a:r>
              <a:rPr lang="ar-DZ" dirty="0" smtClean="0"/>
              <a:t>: ابتسام </a:t>
            </a:r>
            <a:r>
              <a:rPr lang="ar-DZ" dirty="0" err="1" smtClean="0"/>
              <a:t>شقاف</a:t>
            </a:r>
            <a:r>
              <a:rPr lang="ar-DZ" dirty="0" smtClean="0"/>
              <a:t>  </a:t>
            </a:r>
          </a:p>
          <a:p>
            <a:pPr algn="ctr"/>
            <a:endParaRPr lang="fr-F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179512" y="1600200"/>
            <a:ext cx="8586536" cy="4997152"/>
          </a:xfrm>
        </p:spPr>
        <p:txBody>
          <a:bodyPr>
            <a:normAutofit/>
          </a:bodyPr>
          <a:lstStyle/>
          <a:p>
            <a:pPr algn="r">
              <a:buNone/>
            </a:pPr>
            <a:r>
              <a:rPr lang="ar-DZ" dirty="0" smtClean="0"/>
              <a:t>اختلفت الاراء في </a:t>
            </a:r>
            <a:r>
              <a:rPr lang="ar-DZ" dirty="0" err="1" smtClean="0"/>
              <a:t>تحديدها :</a:t>
            </a:r>
            <a:r>
              <a:rPr lang="ar-DZ" dirty="0" smtClean="0"/>
              <a:t> </a:t>
            </a:r>
          </a:p>
          <a:p>
            <a:pPr algn="r">
              <a:buNone/>
            </a:pPr>
            <a:r>
              <a:rPr lang="ar-DZ" dirty="0" smtClean="0"/>
              <a:t> * ذهب </a:t>
            </a:r>
            <a:r>
              <a:rPr lang="ar-DZ" dirty="0" err="1" smtClean="0"/>
              <a:t>راي</a:t>
            </a:r>
            <a:r>
              <a:rPr lang="ar-DZ" dirty="0" smtClean="0"/>
              <a:t> الى القول بان الالتزام هو عما ناتج عن ارادة </a:t>
            </a:r>
            <a:r>
              <a:rPr lang="ar-DZ" dirty="0" err="1" smtClean="0"/>
              <a:t>منفردة   </a:t>
            </a:r>
            <a:r>
              <a:rPr lang="ar-DZ" dirty="0" smtClean="0"/>
              <a:t>: هذا </a:t>
            </a:r>
            <a:r>
              <a:rPr lang="ar-DZ" dirty="0" err="1" smtClean="0"/>
              <a:t>الراي</a:t>
            </a:r>
            <a:r>
              <a:rPr lang="ar-DZ" dirty="0" smtClean="0"/>
              <a:t> </a:t>
            </a:r>
            <a:r>
              <a:rPr lang="ar-DZ" u="sng" dirty="0" smtClean="0">
                <a:solidFill>
                  <a:srgbClr val="FF0000"/>
                </a:solidFill>
              </a:rPr>
              <a:t>غير صحيح </a:t>
            </a:r>
            <a:r>
              <a:rPr lang="ar-DZ" dirty="0" smtClean="0"/>
              <a:t>لان هناك </a:t>
            </a:r>
            <a:r>
              <a:rPr lang="ar-DZ" u="sng" dirty="0" smtClean="0">
                <a:solidFill>
                  <a:srgbClr val="FF0000"/>
                </a:solidFill>
              </a:rPr>
              <a:t>طرفيين</a:t>
            </a:r>
            <a:r>
              <a:rPr lang="ar-DZ" dirty="0" smtClean="0"/>
              <a:t> على الاقل في الالتزام هما </a:t>
            </a:r>
            <a:r>
              <a:rPr lang="ar-DZ" dirty="0" smtClean="0">
                <a:solidFill>
                  <a:srgbClr val="FF0000"/>
                </a:solidFill>
              </a:rPr>
              <a:t>الادارة و </a:t>
            </a:r>
            <a:r>
              <a:rPr lang="ar-DZ" dirty="0" err="1" smtClean="0">
                <a:solidFill>
                  <a:srgbClr val="FF0000"/>
                </a:solidFill>
              </a:rPr>
              <a:t>الملتزم .</a:t>
            </a:r>
            <a:r>
              <a:rPr lang="ar-DZ" dirty="0" smtClean="0">
                <a:solidFill>
                  <a:srgbClr val="FF0000"/>
                </a:solidFill>
              </a:rPr>
              <a:t> </a:t>
            </a:r>
          </a:p>
          <a:p>
            <a:pPr algn="r">
              <a:buNone/>
            </a:pPr>
            <a:r>
              <a:rPr lang="ar-DZ" dirty="0" smtClean="0"/>
              <a:t>   * ذهب </a:t>
            </a:r>
            <a:r>
              <a:rPr lang="ar-DZ" dirty="0" err="1" smtClean="0"/>
              <a:t>راي</a:t>
            </a:r>
            <a:r>
              <a:rPr lang="ar-DZ" dirty="0" smtClean="0"/>
              <a:t> اخر للقول بان الالتزام هو عقد من عقود القانون </a:t>
            </a:r>
            <a:r>
              <a:rPr lang="ar-DZ" dirty="0" err="1" smtClean="0"/>
              <a:t>الخاص </a:t>
            </a:r>
            <a:r>
              <a:rPr lang="ar-DZ" dirty="0" smtClean="0"/>
              <a:t>: هذا </a:t>
            </a:r>
            <a:r>
              <a:rPr lang="ar-DZ" dirty="0" err="1" smtClean="0"/>
              <a:t>الراي</a:t>
            </a:r>
            <a:r>
              <a:rPr lang="ar-DZ" dirty="0" smtClean="0"/>
              <a:t> </a:t>
            </a:r>
            <a:r>
              <a:rPr lang="ar-DZ" dirty="0" smtClean="0">
                <a:solidFill>
                  <a:srgbClr val="FF0000"/>
                </a:solidFill>
              </a:rPr>
              <a:t>غير صحيح  </a:t>
            </a:r>
            <a:r>
              <a:rPr lang="ar-DZ" dirty="0" smtClean="0"/>
              <a:t>لان الادارة </a:t>
            </a:r>
            <a:r>
              <a:rPr lang="ar-DZ" dirty="0" err="1" smtClean="0"/>
              <a:t>بامكانها</a:t>
            </a:r>
            <a:r>
              <a:rPr lang="ar-DZ" dirty="0" smtClean="0"/>
              <a:t> ان تفرض على الملتزم امورا </a:t>
            </a:r>
            <a:r>
              <a:rPr lang="ar-DZ" dirty="0" err="1" smtClean="0"/>
              <a:t>بارادتها</a:t>
            </a:r>
            <a:r>
              <a:rPr lang="ar-DZ" dirty="0" smtClean="0"/>
              <a:t> المنفردة و عليه ان يلتزم بذلك </a:t>
            </a:r>
          </a:p>
          <a:p>
            <a:pPr algn="r">
              <a:buNone/>
            </a:pPr>
            <a:r>
              <a:rPr lang="ar-DZ" dirty="0" smtClean="0"/>
              <a:t>ذهب </a:t>
            </a:r>
            <a:r>
              <a:rPr lang="ar-DZ" dirty="0" err="1" smtClean="0"/>
              <a:t>راي</a:t>
            </a:r>
            <a:r>
              <a:rPr lang="ar-DZ" dirty="0" smtClean="0"/>
              <a:t> ثالث الى القول بان الالتزام عمل قانوني مركب اي يحتوي على نوعين من النصوص و هو </a:t>
            </a:r>
            <a:r>
              <a:rPr lang="ar-DZ" dirty="0" smtClean="0">
                <a:solidFill>
                  <a:srgbClr val="FF0000"/>
                </a:solidFill>
              </a:rPr>
              <a:t>الرأي الراجح </a:t>
            </a:r>
            <a:r>
              <a:rPr lang="ar-DZ" dirty="0" smtClean="0"/>
              <a:t>و </a:t>
            </a:r>
            <a:r>
              <a:rPr lang="ar-DZ" dirty="0" err="1" smtClean="0"/>
              <a:t>هما :</a:t>
            </a:r>
            <a:r>
              <a:rPr lang="ar-DZ" dirty="0" smtClean="0"/>
              <a:t> </a:t>
            </a:r>
          </a:p>
          <a:p>
            <a:pPr algn="r">
              <a:buNone/>
            </a:pPr>
            <a:r>
              <a:rPr lang="ar-DZ" dirty="0" err="1" smtClean="0">
                <a:solidFill>
                  <a:srgbClr val="00B050"/>
                </a:solidFill>
              </a:rPr>
              <a:t>ا </a:t>
            </a:r>
            <a:r>
              <a:rPr lang="ar-DZ" dirty="0" smtClean="0">
                <a:solidFill>
                  <a:srgbClr val="00B050"/>
                </a:solidFill>
              </a:rPr>
              <a:t>– نصون يقتصر اثارها على الادارة و </a:t>
            </a:r>
            <a:r>
              <a:rPr lang="ar-DZ" dirty="0" err="1" smtClean="0">
                <a:solidFill>
                  <a:srgbClr val="00B050"/>
                </a:solidFill>
              </a:rPr>
              <a:t>الملتزم </a:t>
            </a:r>
            <a:r>
              <a:rPr lang="ar-DZ" dirty="0" smtClean="0">
                <a:solidFill>
                  <a:srgbClr val="00B050"/>
                </a:solidFill>
              </a:rPr>
              <a:t>: </a:t>
            </a:r>
            <a:r>
              <a:rPr lang="ar-DZ" dirty="0" smtClean="0"/>
              <a:t>هي نصوص </a:t>
            </a:r>
            <a:r>
              <a:rPr lang="ar-DZ" dirty="0" smtClean="0">
                <a:solidFill>
                  <a:srgbClr val="FF0000"/>
                </a:solidFill>
              </a:rPr>
              <a:t>تعاقدية</a:t>
            </a:r>
            <a:r>
              <a:rPr lang="ar-DZ" dirty="0" smtClean="0"/>
              <a:t>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p:txBody>
          <a:bodyPr>
            <a:normAutofit fontScale="92500" lnSpcReduction="10000"/>
          </a:bodyPr>
          <a:lstStyle/>
          <a:p>
            <a:pPr algn="r">
              <a:buNone/>
            </a:pPr>
            <a:r>
              <a:rPr lang="ar-DZ" dirty="0" err="1" smtClean="0">
                <a:solidFill>
                  <a:srgbClr val="00B050"/>
                </a:solidFill>
              </a:rPr>
              <a:t>ب </a:t>
            </a:r>
            <a:r>
              <a:rPr lang="ar-DZ" dirty="0" smtClean="0">
                <a:solidFill>
                  <a:srgbClr val="00B050"/>
                </a:solidFill>
              </a:rPr>
              <a:t>– نصوص لا يقتصر اثرها على الادارة و </a:t>
            </a:r>
            <a:r>
              <a:rPr lang="ar-DZ" dirty="0" err="1" smtClean="0">
                <a:solidFill>
                  <a:srgbClr val="00B050"/>
                </a:solidFill>
              </a:rPr>
              <a:t>الملتزم </a:t>
            </a:r>
            <a:r>
              <a:rPr lang="ar-DZ" dirty="0" smtClean="0"/>
              <a:t>: بل تمتد الى المنتفعين  و هي نصوص</a:t>
            </a:r>
            <a:r>
              <a:rPr lang="ar-DZ" dirty="0" smtClean="0">
                <a:solidFill>
                  <a:srgbClr val="FF0000"/>
                </a:solidFill>
              </a:rPr>
              <a:t> تنظيمية </a:t>
            </a:r>
            <a:r>
              <a:rPr lang="ar-DZ" dirty="0" smtClean="0"/>
              <a:t>أي بإمكان الإدارة ان تعدّلها بإرادتها المنفردة على خلاف النصوص التعاقدية.</a:t>
            </a:r>
          </a:p>
          <a:p>
            <a:pPr algn="r">
              <a:buNone/>
            </a:pPr>
            <a:r>
              <a:rPr lang="ar-DZ" b="1" dirty="0" smtClean="0">
                <a:solidFill>
                  <a:srgbClr val="0070C0"/>
                </a:solidFill>
              </a:rPr>
              <a:t>أثار </a:t>
            </a:r>
            <a:r>
              <a:rPr lang="ar-DZ" b="1" dirty="0" err="1" smtClean="0">
                <a:solidFill>
                  <a:srgbClr val="0070C0"/>
                </a:solidFill>
              </a:rPr>
              <a:t>الإلتزام</a:t>
            </a:r>
            <a:r>
              <a:rPr lang="ar-DZ" b="1" dirty="0" smtClean="0">
                <a:solidFill>
                  <a:srgbClr val="0070C0"/>
                </a:solidFill>
              </a:rPr>
              <a:t> : </a:t>
            </a:r>
            <a:r>
              <a:rPr lang="ar-DZ" dirty="0" smtClean="0"/>
              <a:t>في </a:t>
            </a:r>
            <a:r>
              <a:rPr lang="ar-DZ" dirty="0" err="1" smtClean="0"/>
              <a:t>الإمتياز</a:t>
            </a:r>
            <a:r>
              <a:rPr lang="ar-DZ" dirty="0" smtClean="0"/>
              <a:t> يوجد </a:t>
            </a:r>
            <a:r>
              <a:rPr lang="ar-DZ" dirty="0" smtClean="0">
                <a:solidFill>
                  <a:srgbClr val="FF0000"/>
                </a:solidFill>
              </a:rPr>
              <a:t>3</a:t>
            </a:r>
            <a:r>
              <a:rPr lang="ar-DZ" dirty="0" smtClean="0"/>
              <a:t> أطراف </a:t>
            </a:r>
            <a:r>
              <a:rPr lang="ar-DZ" dirty="0" err="1" smtClean="0"/>
              <a:t>وهم </a:t>
            </a:r>
            <a:r>
              <a:rPr lang="ar-DZ" dirty="0" smtClean="0"/>
              <a:t>: </a:t>
            </a:r>
            <a:r>
              <a:rPr lang="ar-DZ" dirty="0" err="1" smtClean="0"/>
              <a:t>الدولة </a:t>
            </a:r>
            <a:r>
              <a:rPr lang="ar-DZ" dirty="0" smtClean="0"/>
              <a:t>( صاحبة المرفق </a:t>
            </a:r>
            <a:r>
              <a:rPr lang="ar-DZ" dirty="0" err="1" smtClean="0"/>
              <a:t>العام ) </a:t>
            </a:r>
            <a:r>
              <a:rPr lang="ar-DZ" dirty="0" smtClean="0"/>
              <a:t>، </a:t>
            </a:r>
            <a:r>
              <a:rPr lang="ar-DZ" dirty="0" err="1" smtClean="0"/>
              <a:t>والملتزم </a:t>
            </a:r>
            <a:r>
              <a:rPr lang="ar-DZ" dirty="0" smtClean="0"/>
              <a:t>( الذي يقوم بإدارة المرفق</a:t>
            </a:r>
            <a:r>
              <a:rPr lang="ar-DZ" dirty="0" err="1" smtClean="0"/>
              <a:t>) </a:t>
            </a:r>
            <a:r>
              <a:rPr lang="ar-DZ" dirty="0" smtClean="0"/>
              <a:t>، والمنتفعين من خدمات </a:t>
            </a:r>
            <a:r>
              <a:rPr lang="ar-DZ" dirty="0" err="1" smtClean="0"/>
              <a:t>المرفق </a:t>
            </a:r>
            <a:r>
              <a:rPr lang="ar-DZ" dirty="0" smtClean="0"/>
              <a:t>(المواطنون</a:t>
            </a:r>
            <a:r>
              <a:rPr lang="ar-DZ" dirty="0" err="1" smtClean="0"/>
              <a:t>) .</a:t>
            </a:r>
            <a:endParaRPr lang="ar-DZ" dirty="0" smtClean="0"/>
          </a:p>
          <a:p>
            <a:pPr algn="r">
              <a:buNone/>
            </a:pPr>
            <a:r>
              <a:rPr lang="ar-DZ" dirty="0" smtClean="0">
                <a:solidFill>
                  <a:srgbClr val="00B050"/>
                </a:solidFill>
              </a:rPr>
              <a:t>- بالنسبة </a:t>
            </a:r>
            <a:r>
              <a:rPr lang="ar-DZ" dirty="0" err="1" smtClean="0">
                <a:solidFill>
                  <a:srgbClr val="00B050"/>
                </a:solidFill>
              </a:rPr>
              <a:t>للإدارة </a:t>
            </a:r>
            <a:r>
              <a:rPr lang="ar-DZ" dirty="0" smtClean="0">
                <a:solidFill>
                  <a:srgbClr val="00B050"/>
                </a:solidFill>
              </a:rPr>
              <a:t>: </a:t>
            </a:r>
            <a:r>
              <a:rPr lang="ar-DZ" dirty="0" smtClean="0"/>
              <a:t>تتمثل حقوقها </a:t>
            </a:r>
            <a:r>
              <a:rPr lang="ar-DZ" dirty="0" err="1" smtClean="0"/>
              <a:t>في :</a:t>
            </a:r>
            <a:endParaRPr lang="ar-DZ" dirty="0" smtClean="0"/>
          </a:p>
          <a:p>
            <a:pPr algn="r">
              <a:buNone/>
            </a:pPr>
            <a:r>
              <a:rPr lang="ar-DZ" dirty="0" smtClean="0"/>
              <a:t>            حق الرقابة والإشراف لأنّ الأمر يتعلق بالدرجة الأولى بالمرفق </a:t>
            </a:r>
            <a:r>
              <a:rPr lang="ar-DZ" dirty="0" err="1" smtClean="0"/>
              <a:t>العام .</a:t>
            </a:r>
            <a:endParaRPr lang="ar-DZ" dirty="0" smtClean="0"/>
          </a:p>
          <a:p>
            <a:pPr algn="r">
              <a:buNone/>
            </a:pPr>
            <a:r>
              <a:rPr lang="ar-DZ" dirty="0" smtClean="0"/>
              <a:t>            حق الإدارة في تعديل النصوص اللائحية بإرادتها </a:t>
            </a:r>
            <a:r>
              <a:rPr lang="ar-DZ" dirty="0" err="1" smtClean="0"/>
              <a:t>المنفردة .</a:t>
            </a:r>
            <a:endParaRPr lang="ar-DZ"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p:txBody>
          <a:bodyPr>
            <a:normAutofit fontScale="92500" lnSpcReduction="20000"/>
          </a:bodyPr>
          <a:lstStyle/>
          <a:p>
            <a:pPr algn="r">
              <a:buNone/>
            </a:pPr>
            <a:r>
              <a:rPr lang="ar-DZ" dirty="0" smtClean="0"/>
              <a:t>            </a:t>
            </a:r>
            <a:r>
              <a:rPr lang="ar-DZ" dirty="0" err="1" smtClean="0"/>
              <a:t>إسترجاع</a:t>
            </a:r>
            <a:r>
              <a:rPr lang="ar-DZ" dirty="0" smtClean="0"/>
              <a:t> المرفق قبل نهاية المدة المحددة في </a:t>
            </a:r>
            <a:r>
              <a:rPr lang="ar-DZ" dirty="0" err="1" smtClean="0"/>
              <a:t>العقد .</a:t>
            </a:r>
            <a:endParaRPr lang="ar-DZ" dirty="0" smtClean="0"/>
          </a:p>
          <a:p>
            <a:pPr algn="r">
              <a:buNone/>
            </a:pPr>
            <a:r>
              <a:rPr lang="ar-DZ" dirty="0" smtClean="0">
                <a:solidFill>
                  <a:srgbClr val="00B050"/>
                </a:solidFill>
              </a:rPr>
              <a:t>بالنسبة </a:t>
            </a:r>
            <a:r>
              <a:rPr lang="ar-DZ" dirty="0" err="1" smtClean="0">
                <a:solidFill>
                  <a:srgbClr val="00B050"/>
                </a:solidFill>
              </a:rPr>
              <a:t>للملتزم :</a:t>
            </a:r>
            <a:r>
              <a:rPr lang="ar-DZ" dirty="0" smtClean="0">
                <a:solidFill>
                  <a:srgbClr val="00B050"/>
                </a:solidFill>
              </a:rPr>
              <a:t> </a:t>
            </a:r>
          </a:p>
          <a:p>
            <a:pPr algn="r">
              <a:buNone/>
            </a:pPr>
            <a:r>
              <a:rPr lang="ar-DZ" dirty="0" smtClean="0">
                <a:solidFill>
                  <a:srgbClr val="00B050"/>
                </a:solidFill>
              </a:rPr>
              <a:t>واجباته</a:t>
            </a:r>
            <a:r>
              <a:rPr lang="ar-DZ" dirty="0" smtClean="0"/>
              <a:t> تتمثل </a:t>
            </a:r>
            <a:r>
              <a:rPr lang="ar-DZ" dirty="0" err="1" smtClean="0"/>
              <a:t>في :</a:t>
            </a:r>
            <a:endParaRPr lang="ar-DZ" dirty="0" smtClean="0"/>
          </a:p>
          <a:p>
            <a:pPr algn="r">
              <a:buNone/>
            </a:pPr>
            <a:r>
              <a:rPr lang="ar-DZ" dirty="0" smtClean="0"/>
              <a:t>    عليه ضمان </a:t>
            </a:r>
            <a:r>
              <a:rPr lang="ar-DZ" dirty="0" err="1" smtClean="0"/>
              <a:t>إستمرارية</a:t>
            </a:r>
            <a:r>
              <a:rPr lang="ar-DZ" dirty="0" smtClean="0"/>
              <a:t> خدمات المرفق </a:t>
            </a:r>
            <a:r>
              <a:rPr lang="ar-DZ" dirty="0" err="1" smtClean="0"/>
              <a:t>العام </a:t>
            </a:r>
            <a:r>
              <a:rPr lang="ar-DZ" dirty="0" smtClean="0"/>
              <a:t>، </a:t>
            </a:r>
            <a:r>
              <a:rPr lang="ar-DZ" dirty="0" err="1" smtClean="0"/>
              <a:t>إحترام</a:t>
            </a:r>
            <a:r>
              <a:rPr lang="ar-DZ" dirty="0" smtClean="0"/>
              <a:t> قاعدة المساواة والخضوع للتعديلات التي قامت </a:t>
            </a:r>
            <a:r>
              <a:rPr lang="ar-DZ" dirty="0" err="1" smtClean="0"/>
              <a:t>بها</a:t>
            </a:r>
            <a:r>
              <a:rPr lang="ar-DZ" dirty="0" smtClean="0"/>
              <a:t> </a:t>
            </a:r>
            <a:r>
              <a:rPr lang="ar-DZ" dirty="0" err="1" smtClean="0"/>
              <a:t>الإدارة </a:t>
            </a:r>
            <a:r>
              <a:rPr lang="ar-DZ" dirty="0" smtClean="0"/>
              <a:t>، يجب عليه أن يقدم هو بنفسه </a:t>
            </a:r>
            <a:r>
              <a:rPr lang="ar-DZ" dirty="0" err="1" smtClean="0"/>
              <a:t>بالخدمة .</a:t>
            </a:r>
            <a:endParaRPr lang="ar-DZ" dirty="0" smtClean="0"/>
          </a:p>
          <a:p>
            <a:pPr algn="r">
              <a:buNone/>
            </a:pPr>
            <a:r>
              <a:rPr lang="ar-DZ" dirty="0" smtClean="0">
                <a:solidFill>
                  <a:srgbClr val="00B050"/>
                </a:solidFill>
              </a:rPr>
              <a:t>حقوقه</a:t>
            </a:r>
            <a:r>
              <a:rPr lang="ar-DZ" dirty="0" smtClean="0"/>
              <a:t> تتمثل </a:t>
            </a:r>
            <a:r>
              <a:rPr lang="ar-DZ" dirty="0" err="1" smtClean="0"/>
              <a:t>في :</a:t>
            </a:r>
            <a:endParaRPr lang="ar-DZ" dirty="0" smtClean="0"/>
          </a:p>
          <a:p>
            <a:pPr algn="r">
              <a:buNone/>
            </a:pPr>
            <a:r>
              <a:rPr lang="ar-DZ" dirty="0" smtClean="0"/>
              <a:t>الحق في </a:t>
            </a:r>
            <a:r>
              <a:rPr lang="ar-DZ" dirty="0" err="1" smtClean="0"/>
              <a:t>إستعمال</a:t>
            </a:r>
            <a:r>
              <a:rPr lang="ar-DZ" dirty="0" smtClean="0"/>
              <a:t> </a:t>
            </a:r>
            <a:r>
              <a:rPr lang="ar-DZ" dirty="0" err="1" smtClean="0"/>
              <a:t>إمتيازات</a:t>
            </a:r>
            <a:r>
              <a:rPr lang="ar-DZ" dirty="0" smtClean="0"/>
              <a:t> السلطة </a:t>
            </a:r>
            <a:r>
              <a:rPr lang="ar-DZ" dirty="0" err="1" smtClean="0"/>
              <a:t>العامة </a:t>
            </a:r>
            <a:r>
              <a:rPr lang="ar-DZ" dirty="0" smtClean="0"/>
              <a:t>( بعد موافقة الإدارة</a:t>
            </a:r>
            <a:r>
              <a:rPr lang="ar-DZ" dirty="0" err="1" smtClean="0"/>
              <a:t>) </a:t>
            </a:r>
            <a:r>
              <a:rPr lang="ar-DZ" dirty="0" smtClean="0"/>
              <a:t>, الحق في الحصول على مقابل مالي الذي يحصل عليه من المنتفعين من خدمات المرفق </a:t>
            </a:r>
            <a:r>
              <a:rPr lang="ar-DZ" dirty="0" err="1" smtClean="0"/>
              <a:t>العام  </a:t>
            </a:r>
            <a:r>
              <a:rPr lang="ar-DZ" dirty="0" smtClean="0"/>
              <a:t>، وله أن يطالب بإعادة التوازن المالي على أساس نظرية الظروف الطارئة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r" rtl="1"/>
            <a:r>
              <a:rPr lang="ar-DZ" dirty="0" smtClean="0"/>
              <a:t/>
            </a:r>
            <a:br>
              <a:rPr lang="ar-DZ" dirty="0" smtClean="0"/>
            </a:br>
            <a:r>
              <a:rPr lang="ar-DZ" dirty="0" smtClean="0"/>
              <a:t/>
            </a:r>
            <a:br>
              <a:rPr lang="ar-DZ" dirty="0" smtClean="0"/>
            </a:br>
            <a:r>
              <a:rPr lang="ar-DZ" dirty="0" smtClean="0"/>
              <a:t/>
            </a:r>
            <a:br>
              <a:rPr lang="ar-DZ" dirty="0" smtClean="0"/>
            </a:br>
            <a:r>
              <a:rPr lang="ar-DZ" dirty="0" smtClean="0"/>
              <a:t/>
            </a:r>
            <a:br>
              <a:rPr lang="ar-DZ" dirty="0" smtClean="0"/>
            </a:br>
            <a:r>
              <a:rPr lang="ar-DZ" dirty="0" smtClean="0"/>
              <a:t/>
            </a:r>
            <a:br>
              <a:rPr lang="ar-DZ" dirty="0" smtClean="0"/>
            </a:br>
            <a:endParaRPr lang="fr-FR" dirty="0"/>
          </a:p>
        </p:txBody>
      </p:sp>
      <p:sp>
        <p:nvSpPr>
          <p:cNvPr id="3" name="Espace réservé du contenu 2"/>
          <p:cNvSpPr>
            <a:spLocks noGrp="1"/>
          </p:cNvSpPr>
          <p:nvPr>
            <p:ph sz="quarter" idx="1"/>
          </p:nvPr>
        </p:nvSpPr>
        <p:spPr/>
        <p:txBody>
          <a:bodyPr/>
          <a:lstStyle/>
          <a:p>
            <a:pPr algn="r">
              <a:buNone/>
            </a:pPr>
            <a:r>
              <a:rPr lang="ar-DZ" dirty="0" smtClean="0">
                <a:solidFill>
                  <a:srgbClr val="00B050"/>
                </a:solidFill>
              </a:rPr>
              <a:t>بالنسبة </a:t>
            </a:r>
            <a:r>
              <a:rPr lang="ar-DZ" dirty="0" err="1" smtClean="0">
                <a:solidFill>
                  <a:srgbClr val="00B050"/>
                </a:solidFill>
              </a:rPr>
              <a:t>المنتفعين </a:t>
            </a:r>
            <a:r>
              <a:rPr lang="ar-DZ" dirty="0" err="1" smtClean="0"/>
              <a:t>:</a:t>
            </a:r>
            <a:endParaRPr lang="ar-DZ" dirty="0" smtClean="0"/>
          </a:p>
          <a:p>
            <a:pPr algn="r">
              <a:buNone/>
            </a:pPr>
            <a:r>
              <a:rPr lang="ar-DZ" dirty="0" smtClean="0"/>
              <a:t>       - بينه وبين </a:t>
            </a:r>
            <a:r>
              <a:rPr lang="ar-DZ" dirty="0" err="1" smtClean="0"/>
              <a:t>الملتزم </a:t>
            </a:r>
            <a:r>
              <a:rPr lang="ar-DZ" dirty="0" smtClean="0"/>
              <a:t>: إذا خالف الملتزم شروط العقد بإمكان المنتفع أن يقاضيه أمام </a:t>
            </a:r>
            <a:r>
              <a:rPr lang="ar-DZ" dirty="0" smtClean="0">
                <a:solidFill>
                  <a:srgbClr val="FF0000"/>
                </a:solidFill>
              </a:rPr>
              <a:t>القاضي العادي </a:t>
            </a:r>
            <a:r>
              <a:rPr lang="ar-DZ" dirty="0" smtClean="0"/>
              <a:t>إلاّ إذا تعلق الأمر </a:t>
            </a:r>
            <a:r>
              <a:rPr lang="ar-DZ" dirty="0" err="1" smtClean="0"/>
              <a:t>بإستعمال</a:t>
            </a:r>
            <a:r>
              <a:rPr lang="ar-DZ" dirty="0" smtClean="0"/>
              <a:t> </a:t>
            </a:r>
            <a:r>
              <a:rPr lang="ar-DZ" dirty="0" err="1" smtClean="0"/>
              <a:t>إمتيازات</a:t>
            </a:r>
            <a:r>
              <a:rPr lang="ar-DZ" dirty="0" smtClean="0"/>
              <a:t> السلطة </a:t>
            </a:r>
            <a:r>
              <a:rPr lang="ar-DZ" dirty="0" err="1" smtClean="0"/>
              <a:t>العامة .</a:t>
            </a:r>
            <a:endParaRPr lang="ar-DZ" dirty="0" smtClean="0"/>
          </a:p>
          <a:p>
            <a:pPr algn="r">
              <a:buNone/>
            </a:pPr>
            <a:r>
              <a:rPr lang="ar-DZ" dirty="0" smtClean="0"/>
              <a:t>         - بينه وبين </a:t>
            </a:r>
            <a:r>
              <a:rPr lang="ar-DZ" dirty="0" err="1" smtClean="0"/>
              <a:t>الإدارة </a:t>
            </a:r>
            <a:r>
              <a:rPr lang="ar-DZ" dirty="0" smtClean="0"/>
              <a:t>: إذا خالف الملتزم شروط العقد بإمكان المنتفع عوض أن يرفع الدعوى ضد الملتزم يرفعها ضد الإدارة أمام </a:t>
            </a:r>
            <a:r>
              <a:rPr lang="ar-DZ" dirty="0" smtClean="0">
                <a:solidFill>
                  <a:srgbClr val="FF0000"/>
                </a:solidFill>
              </a:rPr>
              <a:t>القاضي الإداري </a:t>
            </a:r>
            <a:r>
              <a:rPr lang="ar-DZ" dirty="0" err="1" smtClean="0"/>
              <a:t>بإعتبارها</a:t>
            </a:r>
            <a:r>
              <a:rPr lang="ar-DZ" dirty="0" smtClean="0"/>
              <a:t> صاحبة المرفق </a:t>
            </a:r>
            <a:r>
              <a:rPr lang="ar-DZ" dirty="0" err="1" smtClean="0"/>
              <a:t>العام .</a:t>
            </a:r>
            <a:endParaRPr lang="ar-DZ"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a:r>
              <a:rPr lang="ar-DZ" b="1" u="sng" dirty="0" smtClean="0">
                <a:solidFill>
                  <a:srgbClr val="FF0000"/>
                </a:solidFill>
              </a:rPr>
              <a:t>المطلب </a:t>
            </a:r>
            <a:r>
              <a:rPr lang="ar-DZ" b="1" u="sng" dirty="0" err="1" smtClean="0">
                <a:solidFill>
                  <a:srgbClr val="FF0000"/>
                </a:solidFill>
              </a:rPr>
              <a:t>الثاني </a:t>
            </a:r>
            <a:r>
              <a:rPr lang="ar-DZ" b="1" u="sng" dirty="0" smtClean="0">
                <a:solidFill>
                  <a:srgbClr val="FF0000"/>
                </a:solidFill>
              </a:rPr>
              <a:t>: </a:t>
            </a:r>
            <a:r>
              <a:rPr lang="ar-DZ" b="1" u="sng" dirty="0" err="1" smtClean="0">
                <a:solidFill>
                  <a:srgbClr val="FF0000"/>
                </a:solidFill>
              </a:rPr>
              <a:t>الإستغلال</a:t>
            </a:r>
            <a:r>
              <a:rPr lang="ar-DZ" b="1" u="sng" dirty="0" smtClean="0">
                <a:solidFill>
                  <a:srgbClr val="FF0000"/>
                </a:solidFill>
              </a:rPr>
              <a:t> المختلط</a:t>
            </a:r>
            <a:endParaRPr lang="fr-FR" b="1" u="sng" dirty="0">
              <a:solidFill>
                <a:srgbClr val="FF0000"/>
              </a:solidFill>
            </a:endParaRPr>
          </a:p>
        </p:txBody>
      </p:sp>
      <p:sp>
        <p:nvSpPr>
          <p:cNvPr id="3" name="Espace réservé du contenu 2"/>
          <p:cNvSpPr>
            <a:spLocks noGrp="1"/>
          </p:cNvSpPr>
          <p:nvPr>
            <p:ph sz="quarter" idx="1"/>
          </p:nvPr>
        </p:nvSpPr>
        <p:spPr>
          <a:xfrm>
            <a:off x="612648" y="1600200"/>
            <a:ext cx="8153400" cy="4925144"/>
          </a:xfrm>
        </p:spPr>
        <p:txBody>
          <a:bodyPr>
            <a:normAutofit fontScale="92500" lnSpcReduction="20000"/>
          </a:bodyPr>
          <a:lstStyle/>
          <a:p>
            <a:pPr algn="r">
              <a:buNone/>
            </a:pPr>
            <a:r>
              <a:rPr lang="ar-DZ" dirty="0" smtClean="0"/>
              <a:t> </a:t>
            </a:r>
          </a:p>
          <a:p>
            <a:pPr algn="r">
              <a:buNone/>
            </a:pPr>
            <a:r>
              <a:rPr lang="ar-DZ" dirty="0" smtClean="0"/>
              <a:t>تقوم هذه الطريقة على أساس </a:t>
            </a:r>
            <a:r>
              <a:rPr lang="ar-DZ" dirty="0" err="1" smtClean="0"/>
              <a:t>إشتراك</a:t>
            </a:r>
            <a:r>
              <a:rPr lang="ar-DZ" dirty="0" smtClean="0"/>
              <a:t> الإدارة مع الخواص في إدارة مرفق في شكل شركة </a:t>
            </a:r>
            <a:r>
              <a:rPr lang="ar-DZ" dirty="0" err="1" smtClean="0"/>
              <a:t>إقتصادية</a:t>
            </a:r>
            <a:r>
              <a:rPr lang="ar-DZ" dirty="0" smtClean="0"/>
              <a:t> </a:t>
            </a:r>
            <a:r>
              <a:rPr lang="ar-DZ" dirty="0" err="1" smtClean="0"/>
              <a:t>مختلطة </a:t>
            </a:r>
            <a:r>
              <a:rPr lang="ar-DZ" dirty="0" smtClean="0"/>
              <a:t>، وهذا من خلال تكاثف الرأسمال العام والرأسمال الخاص في إدارة وتسيير المرفق، مع حيازة الإدارة عادة أغلبية الرأسمال حتى تتمكن من ممارسة سلطتها في المراقبة </a:t>
            </a:r>
            <a:r>
              <a:rPr lang="ar-DZ" dirty="0" err="1" smtClean="0"/>
              <a:t>والإشراف .</a:t>
            </a:r>
            <a:r>
              <a:rPr lang="ar-DZ" dirty="0" smtClean="0"/>
              <a:t> أي الدولة لا ينظر إليها هنا </a:t>
            </a:r>
            <a:r>
              <a:rPr lang="ar-DZ" dirty="0" err="1" smtClean="0"/>
              <a:t>بإعتبارها</a:t>
            </a:r>
            <a:r>
              <a:rPr lang="ar-DZ" dirty="0" smtClean="0"/>
              <a:t> مساهمة فقط بل يجب أن تتمتع بحق الرقابة </a:t>
            </a:r>
          </a:p>
          <a:p>
            <a:pPr algn="r">
              <a:buNone/>
            </a:pPr>
            <a:r>
              <a:rPr lang="ar-DZ" i="1" u="sng" dirty="0" smtClean="0">
                <a:solidFill>
                  <a:srgbClr val="FF0000"/>
                </a:solidFill>
              </a:rPr>
              <a:t>ملاحظة </a:t>
            </a:r>
            <a:r>
              <a:rPr lang="ar-DZ" i="1" u="sng" dirty="0" err="1" smtClean="0">
                <a:solidFill>
                  <a:srgbClr val="FF0000"/>
                </a:solidFill>
              </a:rPr>
              <a:t>هامة :</a:t>
            </a:r>
            <a:r>
              <a:rPr lang="ar-DZ" i="1" u="sng" dirty="0" smtClean="0">
                <a:solidFill>
                  <a:srgbClr val="FF0000"/>
                </a:solidFill>
              </a:rPr>
              <a:t> </a:t>
            </a:r>
          </a:p>
          <a:p>
            <a:pPr algn="r">
              <a:buNone/>
            </a:pPr>
            <a:r>
              <a:rPr lang="ar-DZ" dirty="0" smtClean="0"/>
              <a:t>بالإضافة للأساليب سالفة </a:t>
            </a:r>
            <a:r>
              <a:rPr lang="ar-DZ" dirty="0" err="1" smtClean="0"/>
              <a:t>الذكر </a:t>
            </a:r>
            <a:r>
              <a:rPr lang="ar-DZ" dirty="0" smtClean="0"/>
              <a:t>، يوجد طريقة اخرى لتسيير المرفق نظمها المرسوم </a:t>
            </a:r>
            <a:r>
              <a:rPr lang="ar-DZ" dirty="0" err="1" smtClean="0"/>
              <a:t>الرئاسي </a:t>
            </a:r>
            <a:r>
              <a:rPr lang="ar-DZ" dirty="0" smtClean="0"/>
              <a:t>( 15-247 المتعلق بتنظيم الصفقات العمومية و تفويضات المرفق العام في اربع مواد من 207 الى 210 </a:t>
            </a:r>
            <a:r>
              <a:rPr lang="ar-DZ" dirty="0" err="1" smtClean="0"/>
              <a:t>منه </a:t>
            </a:r>
            <a:r>
              <a:rPr lang="ar-DZ" dirty="0" smtClean="0"/>
              <a:t>) و هي </a:t>
            </a:r>
            <a:r>
              <a:rPr lang="ar-DZ" dirty="0" smtClean="0">
                <a:solidFill>
                  <a:srgbClr val="FF0000"/>
                </a:solidFill>
              </a:rPr>
              <a:t>تفويض المرفق العام </a:t>
            </a:r>
            <a:r>
              <a:rPr lang="ar-DZ" dirty="0" smtClean="0"/>
              <a:t>حيث </a:t>
            </a:r>
            <a:r>
              <a:rPr lang="ar-DZ" dirty="0" err="1" smtClean="0"/>
              <a:t>تعتبر </a:t>
            </a:r>
            <a:r>
              <a:rPr lang="ar-DZ" dirty="0" smtClean="0"/>
              <a:t>– ان صح </a:t>
            </a:r>
            <a:r>
              <a:rPr lang="ar-DZ" dirty="0" err="1" smtClean="0"/>
              <a:t>التعبير </a:t>
            </a:r>
            <a:r>
              <a:rPr lang="ar-DZ" dirty="0" smtClean="0"/>
              <a:t>– تقنية قديمة مستجدة في القانون </a:t>
            </a:r>
            <a:r>
              <a:rPr lang="ar-DZ" dirty="0" err="1" smtClean="0"/>
              <a:t>الجزائري .</a:t>
            </a:r>
            <a:endParaRPr lang="ar-DZ"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179512" y="1600200"/>
            <a:ext cx="8586536" cy="5069160"/>
          </a:xfrm>
        </p:spPr>
        <p:txBody>
          <a:bodyPr>
            <a:normAutofit fontScale="92500" lnSpcReduction="20000"/>
          </a:bodyPr>
          <a:lstStyle/>
          <a:p>
            <a:pPr algn="r">
              <a:buNone/>
            </a:pPr>
            <a:r>
              <a:rPr lang="ar-DZ" dirty="0" smtClean="0">
                <a:solidFill>
                  <a:srgbClr val="0070C0"/>
                </a:solidFill>
              </a:rPr>
              <a:t>_ تعريف تفويض المرفق </a:t>
            </a:r>
            <a:r>
              <a:rPr lang="ar-DZ" dirty="0" err="1" smtClean="0">
                <a:solidFill>
                  <a:srgbClr val="0070C0"/>
                </a:solidFill>
              </a:rPr>
              <a:t>العام </a:t>
            </a:r>
            <a:r>
              <a:rPr lang="ar-DZ" dirty="0" smtClean="0">
                <a:solidFill>
                  <a:srgbClr val="0070C0"/>
                </a:solidFill>
              </a:rPr>
              <a:t>: </a:t>
            </a:r>
            <a:r>
              <a:rPr lang="ar-DZ" dirty="0" smtClean="0"/>
              <a:t>هو عقد يعهد من خلاله تسيير مرفق عام الى مفوض له و يتم التكفل باجر هذا </a:t>
            </a:r>
            <a:r>
              <a:rPr lang="ar-DZ" dirty="0" err="1" smtClean="0"/>
              <a:t>الاخير </a:t>
            </a:r>
            <a:r>
              <a:rPr lang="ar-DZ" dirty="0" smtClean="0"/>
              <a:t>، بصفة اساسية من استغلال المرفق </a:t>
            </a:r>
            <a:r>
              <a:rPr lang="ar-DZ" dirty="0" err="1" smtClean="0"/>
              <a:t>العام .</a:t>
            </a:r>
            <a:r>
              <a:rPr lang="ar-DZ" dirty="0" smtClean="0"/>
              <a:t>  </a:t>
            </a:r>
          </a:p>
          <a:p>
            <a:pPr algn="r">
              <a:buNone/>
            </a:pPr>
            <a:r>
              <a:rPr lang="ar-DZ" dirty="0" smtClean="0">
                <a:solidFill>
                  <a:srgbClr val="FF0000"/>
                </a:solidFill>
              </a:rPr>
              <a:t>و لا يتحقق تفويض المرفق العام </a:t>
            </a:r>
            <a:r>
              <a:rPr lang="ar-DZ" dirty="0" err="1" smtClean="0">
                <a:solidFill>
                  <a:srgbClr val="FF0000"/>
                </a:solidFill>
              </a:rPr>
              <a:t>الا</a:t>
            </a:r>
            <a:r>
              <a:rPr lang="ar-DZ" dirty="0" smtClean="0">
                <a:solidFill>
                  <a:srgbClr val="FF0000"/>
                </a:solidFill>
              </a:rPr>
              <a:t> </a:t>
            </a:r>
            <a:r>
              <a:rPr lang="ar-DZ" dirty="0" err="1" smtClean="0">
                <a:solidFill>
                  <a:srgbClr val="FF0000"/>
                </a:solidFill>
              </a:rPr>
              <a:t>بتوافر :</a:t>
            </a:r>
            <a:r>
              <a:rPr lang="ar-DZ" dirty="0" smtClean="0">
                <a:solidFill>
                  <a:srgbClr val="FF0000"/>
                </a:solidFill>
              </a:rPr>
              <a:t> </a:t>
            </a:r>
          </a:p>
          <a:p>
            <a:pPr algn="r">
              <a:buNone/>
            </a:pPr>
            <a:r>
              <a:rPr lang="ar-DZ" dirty="0" smtClean="0">
                <a:solidFill>
                  <a:srgbClr val="00B050"/>
                </a:solidFill>
              </a:rPr>
              <a:t> 1- وجود مرفق عام  قابل للتفويض</a:t>
            </a:r>
            <a:r>
              <a:rPr lang="ar-DZ" dirty="0" smtClean="0"/>
              <a:t> </a:t>
            </a:r>
          </a:p>
          <a:p>
            <a:pPr algn="r">
              <a:buNone/>
            </a:pPr>
            <a:r>
              <a:rPr lang="ar-DZ" dirty="0" smtClean="0"/>
              <a:t>هل جميع المرافق العامة وبغض النظر عن طبيعتها هي قابلة للتفويض أم أنها محصورة بنوع معين من المرافق </a:t>
            </a:r>
            <a:r>
              <a:rPr lang="ar-DZ" dirty="0" err="1" smtClean="0"/>
              <a:t>العامة ؟</a:t>
            </a:r>
            <a:r>
              <a:rPr lang="ar-DZ" dirty="0" smtClean="0"/>
              <a:t> لا توجد قائمة تحدد المرافق العامة القابلة </a:t>
            </a:r>
            <a:r>
              <a:rPr lang="ar-DZ" dirty="0" err="1" smtClean="0"/>
              <a:t>للتفويض </a:t>
            </a:r>
            <a:r>
              <a:rPr lang="ar-DZ" dirty="0" smtClean="0"/>
              <a:t>، مهما كانت طبيعة المرفق العام إداري أو صناعي فهو قابل </a:t>
            </a:r>
            <a:r>
              <a:rPr lang="ar-DZ" dirty="0" err="1" smtClean="0"/>
              <a:t>للتفويض </a:t>
            </a:r>
            <a:r>
              <a:rPr lang="ar-DZ" dirty="0" smtClean="0"/>
              <a:t>، لكنّ المشرع الفرعي وضع في تعريف تفويض المرفق العام شرط واقف وهو عدم وجود نص قانوني يمنع </a:t>
            </a:r>
            <a:r>
              <a:rPr lang="ar-DZ" dirty="0" err="1" smtClean="0"/>
              <a:t>ذلك .</a:t>
            </a:r>
            <a:endParaRPr lang="ar-DZ" dirty="0" smtClean="0"/>
          </a:p>
          <a:p>
            <a:pPr algn="r">
              <a:buNone/>
            </a:pPr>
            <a:r>
              <a:rPr lang="ar-DZ" dirty="0" err="1" smtClean="0">
                <a:solidFill>
                  <a:srgbClr val="00B050"/>
                </a:solidFill>
              </a:rPr>
              <a:t>2 </a:t>
            </a:r>
            <a:r>
              <a:rPr lang="ar-DZ" dirty="0" smtClean="0">
                <a:solidFill>
                  <a:srgbClr val="00B050"/>
                </a:solidFill>
              </a:rPr>
              <a:t>– وجود علاقة </a:t>
            </a:r>
            <a:r>
              <a:rPr lang="ar-DZ" dirty="0" err="1" smtClean="0">
                <a:solidFill>
                  <a:srgbClr val="00B050"/>
                </a:solidFill>
              </a:rPr>
              <a:t>تعاقدية :</a:t>
            </a:r>
            <a:endParaRPr lang="ar-DZ" dirty="0" smtClean="0">
              <a:solidFill>
                <a:srgbClr val="00B050"/>
              </a:solidFill>
            </a:endParaRPr>
          </a:p>
          <a:p>
            <a:pPr algn="r">
              <a:buNone/>
            </a:pPr>
            <a:r>
              <a:rPr lang="ar-DZ" dirty="0" smtClean="0"/>
              <a:t>لا يتحقق تفويض المرافق العامة إلاّ من خلال العلاقة التعاقدية بين السلطة المانحة للتفويض</a:t>
            </a:r>
            <a:endParaRPr lang="fr-F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Espace réservé du contenu 2"/>
          <p:cNvSpPr>
            <a:spLocks noGrp="1"/>
          </p:cNvSpPr>
          <p:nvPr>
            <p:ph sz="quarter" idx="1"/>
          </p:nvPr>
        </p:nvSpPr>
        <p:spPr/>
        <p:txBody>
          <a:bodyPr>
            <a:normAutofit fontScale="92500" lnSpcReduction="20000"/>
          </a:bodyPr>
          <a:lstStyle/>
          <a:p>
            <a:pPr algn="r">
              <a:buNone/>
            </a:pPr>
            <a:r>
              <a:rPr lang="ar-DZ" dirty="0" smtClean="0"/>
              <a:t>والممنوح له </a:t>
            </a:r>
            <a:r>
              <a:rPr lang="ar-DZ" dirty="0" err="1" smtClean="0"/>
              <a:t>التفويض </a:t>
            </a:r>
            <a:r>
              <a:rPr lang="ar-DZ" dirty="0" smtClean="0"/>
              <a:t>، لذا فإنّ الأسلوب الأحادي الصادر </a:t>
            </a:r>
            <a:r>
              <a:rPr lang="ar-DZ" dirty="0" err="1" smtClean="0"/>
              <a:t>بالغرادة</a:t>
            </a:r>
            <a:r>
              <a:rPr lang="ar-DZ" dirty="0" smtClean="0"/>
              <a:t> المنفردة لا يدخل في مفهوم التفويض الذي نظمه المشرع ز</a:t>
            </a:r>
          </a:p>
          <a:p>
            <a:pPr algn="r">
              <a:buNone/>
            </a:pPr>
            <a:r>
              <a:rPr lang="ar-DZ" dirty="0" err="1" smtClean="0">
                <a:solidFill>
                  <a:srgbClr val="00B050"/>
                </a:solidFill>
              </a:rPr>
              <a:t>3 </a:t>
            </a:r>
            <a:r>
              <a:rPr lang="ar-DZ" dirty="0" smtClean="0">
                <a:solidFill>
                  <a:srgbClr val="00B050"/>
                </a:solidFill>
              </a:rPr>
              <a:t>– يتعلق هذا التفويض </a:t>
            </a:r>
            <a:r>
              <a:rPr lang="ar-DZ" dirty="0" err="1" smtClean="0">
                <a:solidFill>
                  <a:srgbClr val="00B050"/>
                </a:solidFill>
              </a:rPr>
              <a:t>بإستغلال</a:t>
            </a:r>
            <a:r>
              <a:rPr lang="ar-DZ" dirty="0" smtClean="0">
                <a:solidFill>
                  <a:srgbClr val="00B050"/>
                </a:solidFill>
              </a:rPr>
              <a:t> مرفق </a:t>
            </a:r>
            <a:r>
              <a:rPr lang="ar-DZ" dirty="0" err="1" smtClean="0">
                <a:solidFill>
                  <a:srgbClr val="00B050"/>
                </a:solidFill>
              </a:rPr>
              <a:t>العام :</a:t>
            </a:r>
            <a:endParaRPr lang="ar-DZ" dirty="0" smtClean="0">
              <a:solidFill>
                <a:srgbClr val="00B050"/>
              </a:solidFill>
            </a:endParaRPr>
          </a:p>
          <a:p>
            <a:pPr algn="r">
              <a:buNone/>
            </a:pPr>
            <a:r>
              <a:rPr lang="ar-DZ" dirty="0" smtClean="0"/>
              <a:t>يتولى صاحب التفويض تشغيل المرفق </a:t>
            </a:r>
            <a:r>
              <a:rPr lang="ar-DZ" dirty="0" err="1" smtClean="0"/>
              <a:t>وإستغلاله</a:t>
            </a:r>
            <a:r>
              <a:rPr lang="ar-DZ" dirty="0" smtClean="0"/>
              <a:t> ويقتضي عليه أن يتحمل مخاطر </a:t>
            </a:r>
            <a:r>
              <a:rPr lang="ar-DZ" dirty="0" err="1" smtClean="0"/>
              <a:t>التشغيل </a:t>
            </a:r>
            <a:r>
              <a:rPr lang="ar-DZ" dirty="0" smtClean="0"/>
              <a:t>، وإذا </a:t>
            </a:r>
            <a:r>
              <a:rPr lang="ar-DZ" dirty="0" err="1" smtClean="0"/>
              <a:t>إقتصر</a:t>
            </a:r>
            <a:r>
              <a:rPr lang="ar-DZ" dirty="0" smtClean="0"/>
              <a:t> دور صاحب التفويض على إدارة المرفق دون تحمل المخاطر فلا نكون بصدد عقد التفويض</a:t>
            </a:r>
          </a:p>
          <a:p>
            <a:pPr algn="r">
              <a:buNone/>
            </a:pPr>
            <a:r>
              <a:rPr lang="ar-DZ" dirty="0" err="1" smtClean="0">
                <a:solidFill>
                  <a:srgbClr val="00B050"/>
                </a:solidFill>
              </a:rPr>
              <a:t>4 </a:t>
            </a:r>
            <a:r>
              <a:rPr lang="ar-DZ" dirty="0" smtClean="0">
                <a:solidFill>
                  <a:srgbClr val="00B050"/>
                </a:solidFill>
              </a:rPr>
              <a:t>– </a:t>
            </a:r>
            <a:r>
              <a:rPr lang="ar-DZ" dirty="0" err="1" smtClean="0">
                <a:solidFill>
                  <a:srgbClr val="00B050"/>
                </a:solidFill>
              </a:rPr>
              <a:t>إرتباط</a:t>
            </a:r>
            <a:r>
              <a:rPr lang="ar-DZ" dirty="0" smtClean="0">
                <a:solidFill>
                  <a:srgbClr val="00B050"/>
                </a:solidFill>
              </a:rPr>
              <a:t> المقابل المالي بنتائج </a:t>
            </a:r>
            <a:r>
              <a:rPr lang="ar-DZ" dirty="0" err="1" smtClean="0">
                <a:solidFill>
                  <a:srgbClr val="00B050"/>
                </a:solidFill>
              </a:rPr>
              <a:t>الإستغلال</a:t>
            </a:r>
            <a:r>
              <a:rPr lang="ar-DZ" dirty="0" smtClean="0">
                <a:solidFill>
                  <a:srgbClr val="00B050"/>
                </a:solidFill>
              </a:rPr>
              <a:t> </a:t>
            </a:r>
            <a:r>
              <a:rPr lang="ar-DZ" dirty="0" err="1" smtClean="0">
                <a:solidFill>
                  <a:srgbClr val="00B050"/>
                </a:solidFill>
              </a:rPr>
              <a:t>:</a:t>
            </a:r>
            <a:endParaRPr lang="ar-DZ" dirty="0" smtClean="0">
              <a:solidFill>
                <a:srgbClr val="00B050"/>
              </a:solidFill>
            </a:endParaRPr>
          </a:p>
          <a:p>
            <a:pPr algn="r">
              <a:buNone/>
            </a:pPr>
            <a:r>
              <a:rPr lang="ar-DZ" dirty="0" smtClean="0"/>
              <a:t>بمعنى أن المقابل المالي يجب أن يعكس تحمل صاحب التفويض لمخاطر </a:t>
            </a:r>
            <a:r>
              <a:rPr lang="ar-DZ" dirty="0" err="1" smtClean="0"/>
              <a:t>الإستغلال</a:t>
            </a:r>
            <a:r>
              <a:rPr lang="ar-DZ" dirty="0" smtClean="0"/>
              <a:t> التي تنتج عن تسييره للمرفق العام على نفته ومسؤوليته.</a:t>
            </a:r>
          </a:p>
          <a:p>
            <a:pPr algn="r">
              <a:buNone/>
            </a:pPr>
            <a:r>
              <a:rPr lang="ar-DZ" dirty="0" err="1" smtClean="0">
                <a:solidFill>
                  <a:srgbClr val="00B050"/>
                </a:solidFill>
              </a:rPr>
              <a:t>5 </a:t>
            </a:r>
            <a:r>
              <a:rPr lang="ar-DZ" dirty="0" smtClean="0">
                <a:solidFill>
                  <a:srgbClr val="00B050"/>
                </a:solidFill>
              </a:rPr>
              <a:t>– مدة </a:t>
            </a:r>
            <a:r>
              <a:rPr lang="ar-DZ" dirty="0" err="1" smtClean="0">
                <a:solidFill>
                  <a:srgbClr val="00B050"/>
                </a:solidFill>
              </a:rPr>
              <a:t>التفويض </a:t>
            </a:r>
            <a:r>
              <a:rPr lang="ar-DZ" dirty="0" smtClean="0">
                <a:solidFill>
                  <a:srgbClr val="00B050"/>
                </a:solidFill>
              </a:rPr>
              <a:t>: </a:t>
            </a:r>
            <a:r>
              <a:rPr lang="ar-DZ" dirty="0" smtClean="0"/>
              <a:t>يجب أن يحدد عقد التفويض مدة معينة لتفويض </a:t>
            </a:r>
            <a:r>
              <a:rPr lang="ar-DZ" dirty="0" err="1" smtClean="0"/>
              <a:t>المرفق .</a:t>
            </a:r>
            <a:endParaRPr lang="ar-DZ"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r"/>
            <a:r>
              <a:rPr lang="ar-DZ" b="1" u="sng" dirty="0" err="1" smtClean="0">
                <a:solidFill>
                  <a:srgbClr val="FF0000"/>
                </a:solidFill>
              </a:rPr>
              <a:t>الخاتمة :</a:t>
            </a:r>
            <a:endParaRPr lang="fr-FR" b="1" u="sng" dirty="0">
              <a:solidFill>
                <a:srgbClr val="FF0000"/>
              </a:solidFill>
            </a:endParaRPr>
          </a:p>
        </p:txBody>
      </p:sp>
      <p:sp>
        <p:nvSpPr>
          <p:cNvPr id="3" name="Espace réservé du contenu 2"/>
          <p:cNvSpPr>
            <a:spLocks noGrp="1"/>
          </p:cNvSpPr>
          <p:nvPr>
            <p:ph sz="quarter" idx="1"/>
          </p:nvPr>
        </p:nvSpPr>
        <p:spPr/>
        <p:txBody>
          <a:bodyPr/>
          <a:lstStyle/>
          <a:p>
            <a:pPr algn="r">
              <a:buNone/>
            </a:pPr>
            <a:r>
              <a:rPr lang="ar-DZ" dirty="0" smtClean="0"/>
              <a:t>من خلال </a:t>
            </a:r>
            <a:r>
              <a:rPr lang="ar-DZ" dirty="0" err="1" smtClean="0"/>
              <a:t>ماسبق</a:t>
            </a:r>
            <a:r>
              <a:rPr lang="ar-DZ" dirty="0" smtClean="0"/>
              <a:t> يمكن </a:t>
            </a:r>
            <a:r>
              <a:rPr lang="ar-DZ" dirty="0" err="1" smtClean="0"/>
              <a:t>القول </a:t>
            </a:r>
            <a:r>
              <a:rPr lang="ar-DZ" dirty="0" smtClean="0"/>
              <a:t>، أنّ هناك عدّة أساليب لتسيير المرافق العامة لها أهمية بالغة من حيث تجسيدها على أرض الواقع، فبالرغم من أنّ الدولة في الفترات الماضية كانت تعتمد بشكل كبير على نفسها في تسيير المرافق العامة دون تدخل طرف </a:t>
            </a:r>
            <a:r>
              <a:rPr lang="ar-DZ" dirty="0" err="1" smtClean="0"/>
              <a:t>آخر </a:t>
            </a:r>
            <a:r>
              <a:rPr lang="ar-DZ" dirty="0" smtClean="0"/>
              <a:t>، لكن مع مرور الوقت وتطور متطلبات وحاجيات المواطنين كان من الضروري أن تتنازل الدولة عن إدارة بعض المرافق العامة لصالح أشخاص القانون الخاص بهدف تحقيق </a:t>
            </a:r>
            <a:r>
              <a:rPr lang="ar-DZ" dirty="0" err="1" smtClean="0"/>
              <a:t>المردودية</a:t>
            </a:r>
            <a:r>
              <a:rPr lang="ar-DZ" dirty="0" smtClean="0"/>
              <a:t> الإنتاجية </a:t>
            </a:r>
            <a:r>
              <a:rPr lang="ar-DZ" dirty="0" err="1" smtClean="0"/>
              <a:t>والإقتصادية</a:t>
            </a:r>
            <a:r>
              <a:rPr lang="ar-DZ" dirty="0" smtClean="0"/>
              <a:t> </a:t>
            </a:r>
            <a:r>
              <a:rPr lang="ar-DZ" dirty="0" err="1" smtClean="0"/>
              <a:t>.</a:t>
            </a:r>
            <a:endParaRPr lang="ar-DZ" dirty="0" smtClean="0"/>
          </a:p>
          <a:p>
            <a:pPr algn="r"/>
            <a:r>
              <a:rPr lang="ar-DZ" dirty="0" smtClean="0"/>
              <a:t>                                        بالتوفيق</a:t>
            </a:r>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a:r>
              <a:rPr lang="ar-DZ" b="1" u="sng" dirty="0" smtClean="0">
                <a:solidFill>
                  <a:srgbClr val="FF0000"/>
                </a:solidFill>
              </a:rPr>
              <a:t>خطة البحث </a:t>
            </a:r>
            <a:endParaRPr lang="fr-FR" b="1" u="sng" dirty="0">
              <a:solidFill>
                <a:srgbClr val="FF0000"/>
              </a:solidFill>
            </a:endParaRPr>
          </a:p>
        </p:txBody>
      </p:sp>
      <p:sp>
        <p:nvSpPr>
          <p:cNvPr id="3" name="Espace réservé du contenu 2"/>
          <p:cNvSpPr>
            <a:spLocks noGrp="1"/>
          </p:cNvSpPr>
          <p:nvPr>
            <p:ph sz="quarter" idx="1"/>
          </p:nvPr>
        </p:nvSpPr>
        <p:spPr>
          <a:xfrm>
            <a:off x="457200" y="1600200"/>
            <a:ext cx="8435280" cy="4853136"/>
          </a:xfrm>
        </p:spPr>
        <p:txBody>
          <a:bodyPr>
            <a:normAutofit/>
          </a:bodyPr>
          <a:lstStyle/>
          <a:p>
            <a:pPr algn="r">
              <a:buNone/>
            </a:pPr>
            <a:r>
              <a:rPr lang="ar-DZ" dirty="0" smtClean="0"/>
              <a:t>مقدمة </a:t>
            </a:r>
          </a:p>
          <a:p>
            <a:pPr algn="r">
              <a:buNone/>
            </a:pPr>
            <a:r>
              <a:rPr lang="ar-DZ" dirty="0" smtClean="0"/>
              <a:t>المبحث </a:t>
            </a:r>
            <a:r>
              <a:rPr lang="ar-DZ" dirty="0" err="1" smtClean="0"/>
              <a:t>الاول </a:t>
            </a:r>
            <a:r>
              <a:rPr lang="ar-DZ" dirty="0" smtClean="0"/>
              <a:t>: ادارة المرفق العام بواسطة جهاز حكومي </a:t>
            </a:r>
          </a:p>
          <a:p>
            <a:pPr algn="r">
              <a:buNone/>
            </a:pPr>
            <a:r>
              <a:rPr lang="ar-DZ" dirty="0" smtClean="0"/>
              <a:t>   المطلب الاول: الاستغلال المباشر</a:t>
            </a:r>
          </a:p>
          <a:p>
            <a:pPr algn="r">
              <a:buNone/>
            </a:pPr>
            <a:r>
              <a:rPr lang="ar-DZ" dirty="0" smtClean="0"/>
              <a:t>   المطلب </a:t>
            </a:r>
            <a:r>
              <a:rPr lang="ar-DZ" dirty="0" err="1" smtClean="0"/>
              <a:t>الثاني </a:t>
            </a:r>
            <a:r>
              <a:rPr lang="ar-DZ" dirty="0" smtClean="0"/>
              <a:t>: اسلوب المؤسسة العامة  </a:t>
            </a:r>
          </a:p>
          <a:p>
            <a:pPr algn="r">
              <a:buNone/>
            </a:pPr>
            <a:r>
              <a:rPr lang="ar-DZ" dirty="0" smtClean="0"/>
              <a:t>المبحث </a:t>
            </a:r>
            <a:r>
              <a:rPr lang="ar-DZ" dirty="0" err="1" smtClean="0"/>
              <a:t>الثاني </a:t>
            </a:r>
            <a:r>
              <a:rPr lang="ar-DZ" dirty="0" smtClean="0"/>
              <a:t>: ادارة المرفق العام بواسطة احد اشخاص القانون الخاص </a:t>
            </a:r>
          </a:p>
          <a:p>
            <a:pPr algn="r">
              <a:buNone/>
            </a:pPr>
            <a:r>
              <a:rPr lang="ar-DZ" dirty="0" smtClean="0"/>
              <a:t>   المطلب </a:t>
            </a:r>
            <a:r>
              <a:rPr lang="ar-DZ" dirty="0" err="1" smtClean="0"/>
              <a:t>الاول </a:t>
            </a:r>
            <a:r>
              <a:rPr lang="ar-DZ" dirty="0" smtClean="0"/>
              <a:t>: امتياز المرافق العامة </a:t>
            </a:r>
          </a:p>
          <a:p>
            <a:pPr algn="r">
              <a:buNone/>
            </a:pPr>
            <a:r>
              <a:rPr lang="ar-DZ" dirty="0" smtClean="0"/>
              <a:t>   المطلب </a:t>
            </a:r>
            <a:r>
              <a:rPr lang="ar-DZ" dirty="0" err="1" smtClean="0"/>
              <a:t>الثاني </a:t>
            </a:r>
            <a:r>
              <a:rPr lang="ar-DZ" dirty="0" smtClean="0"/>
              <a:t>: الاستغلال المختلط </a:t>
            </a:r>
          </a:p>
          <a:p>
            <a:pPr algn="r">
              <a:buNone/>
            </a:pPr>
            <a:r>
              <a:rPr lang="ar-DZ" dirty="0" smtClean="0"/>
              <a:t>الخاتمة</a:t>
            </a:r>
            <a:endParaRPr lang="fr-F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a:r>
              <a:rPr lang="ar-DZ" b="1" u="sng" dirty="0" err="1" smtClean="0">
                <a:solidFill>
                  <a:srgbClr val="FF0000"/>
                </a:solidFill>
              </a:rPr>
              <a:t>مقدمة :</a:t>
            </a:r>
            <a:r>
              <a:rPr lang="ar-DZ" b="1" u="sng" dirty="0" smtClean="0">
                <a:solidFill>
                  <a:srgbClr val="FF0000"/>
                </a:solidFill>
              </a:rPr>
              <a:t>  </a:t>
            </a:r>
            <a:endParaRPr lang="fr-FR" b="1" u="sng" dirty="0">
              <a:solidFill>
                <a:srgbClr val="FF0000"/>
              </a:solidFill>
            </a:endParaRPr>
          </a:p>
        </p:txBody>
      </p:sp>
      <p:sp>
        <p:nvSpPr>
          <p:cNvPr id="3" name="Espace réservé du contenu 2"/>
          <p:cNvSpPr>
            <a:spLocks noGrp="1"/>
          </p:cNvSpPr>
          <p:nvPr>
            <p:ph sz="quarter" idx="1"/>
          </p:nvPr>
        </p:nvSpPr>
        <p:spPr/>
        <p:txBody>
          <a:bodyPr>
            <a:normAutofit/>
          </a:bodyPr>
          <a:lstStyle/>
          <a:p>
            <a:pPr algn="r">
              <a:buNone/>
            </a:pPr>
            <a:endParaRPr lang="ar-DZ" sz="4400" dirty="0" smtClean="0"/>
          </a:p>
          <a:p>
            <a:pPr algn="r">
              <a:buNone/>
            </a:pPr>
            <a:r>
              <a:rPr lang="ar-DZ" sz="4400" dirty="0" smtClean="0"/>
              <a:t>تتنوع طرق و اساليب ادارة المرافق العامة باختلاف انواعها و طبيعة النشاط الذي </a:t>
            </a:r>
            <a:r>
              <a:rPr lang="ar-DZ" sz="4400" dirty="0" err="1" smtClean="0"/>
              <a:t>تؤديه </a:t>
            </a:r>
            <a:r>
              <a:rPr lang="ar-DZ" sz="4400" dirty="0" smtClean="0"/>
              <a:t>، </a:t>
            </a:r>
            <a:r>
              <a:rPr lang="ar-DZ" sz="4400" dirty="0" err="1" smtClean="0"/>
              <a:t>فماهي</a:t>
            </a:r>
            <a:r>
              <a:rPr lang="ar-DZ" sz="4400" dirty="0" smtClean="0"/>
              <a:t> طرق تسيير المرافق </a:t>
            </a:r>
            <a:r>
              <a:rPr lang="ar-DZ" sz="4400" dirty="0" err="1" smtClean="0"/>
              <a:t>العامة؟</a:t>
            </a:r>
            <a:r>
              <a:rPr lang="ar-DZ" sz="4400" dirty="0" smtClean="0"/>
              <a:t> </a:t>
            </a:r>
            <a:endParaRPr lang="fr-FR" sz="44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sz="quarter" idx="1"/>
          </p:nvPr>
        </p:nvGraphicFramePr>
        <p:xfrm>
          <a:off x="457200" y="404664"/>
          <a:ext cx="8363272" cy="57214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11560" y="476672"/>
            <a:ext cx="8153400" cy="792088"/>
          </a:xfrm>
        </p:spPr>
        <p:txBody>
          <a:bodyPr>
            <a:normAutofit fontScale="90000"/>
          </a:bodyPr>
          <a:lstStyle/>
          <a:p>
            <a:pPr lvl="0" algn="r"/>
            <a:r>
              <a:rPr lang="ar-DZ" sz="3100" b="1" u="sng" dirty="0" smtClean="0">
                <a:solidFill>
                  <a:srgbClr val="FF0000"/>
                </a:solidFill>
              </a:rPr>
              <a:t>المطلب الاول:  اسلوب الاستغلال المباشر( </a:t>
            </a:r>
            <a:r>
              <a:rPr lang="ar-DZ" sz="3100" b="1" u="sng" dirty="0" err="1" smtClean="0">
                <a:solidFill>
                  <a:srgbClr val="FF0000"/>
                </a:solidFill>
              </a:rPr>
              <a:t>الاستغلال </a:t>
            </a:r>
            <a:r>
              <a:rPr lang="ar-DZ" sz="3100" b="1" u="sng" dirty="0" smtClean="0">
                <a:solidFill>
                  <a:srgbClr val="FF0000"/>
                </a:solidFill>
              </a:rPr>
              <a:t>، التسيير </a:t>
            </a:r>
            <a:r>
              <a:rPr lang="ar-DZ" sz="3100" b="1" u="sng" dirty="0" err="1" smtClean="0">
                <a:solidFill>
                  <a:srgbClr val="FF0000"/>
                </a:solidFill>
              </a:rPr>
              <a:t>المباشر )</a:t>
            </a:r>
            <a:r>
              <a:rPr lang="ar-DZ" sz="3100" b="1" u="sng" dirty="0" smtClean="0">
                <a:solidFill>
                  <a:srgbClr val="FF0000"/>
                </a:solidFill>
              </a:rPr>
              <a:t> </a:t>
            </a:r>
            <a:r>
              <a:rPr lang="ar-DZ" dirty="0" smtClean="0"/>
              <a:t/>
            </a:r>
            <a:br>
              <a:rPr lang="ar-DZ" dirty="0" smtClean="0"/>
            </a:br>
            <a:endParaRPr lang="fr-FR" dirty="0"/>
          </a:p>
        </p:txBody>
      </p:sp>
      <p:sp>
        <p:nvSpPr>
          <p:cNvPr id="3" name="Espace réservé du contenu 2"/>
          <p:cNvSpPr>
            <a:spLocks noGrp="1"/>
          </p:cNvSpPr>
          <p:nvPr>
            <p:ph sz="quarter" idx="1"/>
          </p:nvPr>
        </p:nvSpPr>
        <p:spPr>
          <a:xfrm>
            <a:off x="612648" y="1600200"/>
            <a:ext cx="8153400" cy="4925144"/>
          </a:xfrm>
        </p:spPr>
        <p:txBody>
          <a:bodyPr>
            <a:normAutofit fontScale="85000" lnSpcReduction="20000"/>
          </a:bodyPr>
          <a:lstStyle/>
          <a:p>
            <a:pPr lvl="0" algn="r">
              <a:buNone/>
            </a:pPr>
            <a:r>
              <a:rPr lang="ar-DZ" dirty="0" smtClean="0"/>
              <a:t>تعتبر من اهم الطرق و هي الاولى اذ تدار </a:t>
            </a:r>
            <a:r>
              <a:rPr lang="ar-DZ" dirty="0" err="1" smtClean="0"/>
              <a:t>بها</a:t>
            </a:r>
            <a:r>
              <a:rPr lang="ar-DZ" dirty="0" smtClean="0"/>
              <a:t> المرافق </a:t>
            </a:r>
            <a:r>
              <a:rPr lang="ar-DZ" dirty="0" err="1" smtClean="0"/>
              <a:t>التقليدية </a:t>
            </a:r>
            <a:r>
              <a:rPr lang="ar-DZ" dirty="0" smtClean="0"/>
              <a:t>( </a:t>
            </a:r>
            <a:r>
              <a:rPr lang="ar-DZ" dirty="0" err="1" smtClean="0"/>
              <a:t>الامن </a:t>
            </a:r>
            <a:r>
              <a:rPr lang="ar-DZ" dirty="0" smtClean="0"/>
              <a:t>، </a:t>
            </a:r>
            <a:r>
              <a:rPr lang="ar-DZ" dirty="0" err="1" smtClean="0"/>
              <a:t>الدفاع </a:t>
            </a:r>
            <a:r>
              <a:rPr lang="ar-DZ" dirty="0" smtClean="0"/>
              <a:t>، </a:t>
            </a:r>
            <a:r>
              <a:rPr lang="ar-DZ" dirty="0" err="1" smtClean="0"/>
              <a:t>القضاء ) </a:t>
            </a:r>
            <a:r>
              <a:rPr lang="ar-DZ" dirty="0" smtClean="0"/>
              <a:t>، و يقصد </a:t>
            </a:r>
            <a:r>
              <a:rPr lang="ar-DZ" dirty="0" err="1" smtClean="0"/>
              <a:t>به</a:t>
            </a:r>
            <a:r>
              <a:rPr lang="ar-DZ" dirty="0" smtClean="0"/>
              <a:t> ان تتولى الدولة و الجماعات الاقليمية ادارة مرافقها العامة بنفسها و لحسابها مستخدمة في ذلك اموالها و موظفيها و تمتاز هذه الطريقة </a:t>
            </a:r>
            <a:r>
              <a:rPr lang="ar-DZ" dirty="0" err="1" smtClean="0"/>
              <a:t>ب :</a:t>
            </a:r>
            <a:r>
              <a:rPr lang="ar-DZ" dirty="0" smtClean="0"/>
              <a:t> </a:t>
            </a:r>
          </a:p>
          <a:p>
            <a:pPr lvl="0" algn="r">
              <a:buFontTx/>
              <a:buChar char="-"/>
            </a:pPr>
            <a:r>
              <a:rPr lang="ar-DZ" dirty="0" err="1" smtClean="0"/>
              <a:t>1 </a:t>
            </a:r>
            <a:r>
              <a:rPr lang="ar-DZ" dirty="0" smtClean="0"/>
              <a:t>- ان المرافق التي تسير بهذا الاسلوب لا تعد شخصا قانونيا متميزا </a:t>
            </a:r>
          </a:p>
          <a:p>
            <a:pPr lvl="0" algn="r">
              <a:buFontTx/>
              <a:buChar char="-"/>
            </a:pPr>
            <a:r>
              <a:rPr lang="ar-DZ" dirty="0" smtClean="0"/>
              <a:t>(مستقلا</a:t>
            </a:r>
            <a:r>
              <a:rPr lang="ar-DZ" dirty="0" err="1" smtClean="0"/>
              <a:t>)</a:t>
            </a:r>
            <a:r>
              <a:rPr lang="ar-DZ" dirty="0" smtClean="0"/>
              <a:t> </a:t>
            </a:r>
          </a:p>
          <a:p>
            <a:pPr algn="r">
              <a:buFontTx/>
              <a:buChar char="-"/>
            </a:pPr>
            <a:r>
              <a:rPr lang="ar-DZ" dirty="0" smtClean="0"/>
              <a:t>2- من ناحية التنظيم فان المرافق التي تسير بهذا الاسلوب تكون خاضعة للجهة التي </a:t>
            </a:r>
            <a:r>
              <a:rPr lang="ar-DZ" dirty="0" err="1" smtClean="0"/>
              <a:t>انشاتها</a:t>
            </a:r>
            <a:r>
              <a:rPr lang="ar-DZ" dirty="0" smtClean="0"/>
              <a:t> السلطة المركزية او الولاية او </a:t>
            </a:r>
            <a:r>
              <a:rPr lang="ar-DZ" dirty="0" err="1" smtClean="0"/>
              <a:t>البلدية .</a:t>
            </a:r>
            <a:r>
              <a:rPr lang="ar-DZ" dirty="0" smtClean="0"/>
              <a:t> </a:t>
            </a:r>
          </a:p>
          <a:p>
            <a:pPr algn="r">
              <a:buNone/>
            </a:pPr>
            <a:r>
              <a:rPr lang="ar-DZ" dirty="0" smtClean="0"/>
              <a:t>3- من الناحية المالية لا تتمتع </a:t>
            </a:r>
            <a:r>
              <a:rPr lang="ar-DZ" dirty="0" err="1" smtClean="0"/>
              <a:t>باي</a:t>
            </a:r>
            <a:r>
              <a:rPr lang="ar-DZ" dirty="0" smtClean="0"/>
              <a:t> </a:t>
            </a:r>
            <a:r>
              <a:rPr lang="ar-DZ" dirty="0" err="1" smtClean="0"/>
              <a:t>استقلالية .</a:t>
            </a:r>
            <a:r>
              <a:rPr lang="ar-DZ" dirty="0" smtClean="0"/>
              <a:t> </a:t>
            </a:r>
          </a:p>
          <a:p>
            <a:pPr algn="r">
              <a:buNone/>
            </a:pPr>
            <a:r>
              <a:rPr lang="ar-DZ" dirty="0" smtClean="0"/>
              <a:t>ان المرافق التي تدار بهذا الاسلوب في </a:t>
            </a:r>
            <a:r>
              <a:rPr lang="ar-DZ" dirty="0" err="1" smtClean="0"/>
              <a:t>العادة </a:t>
            </a:r>
            <a:r>
              <a:rPr lang="ar-DZ" dirty="0" smtClean="0"/>
              <a:t>( </a:t>
            </a:r>
            <a:r>
              <a:rPr lang="ar-DZ" u="sng" dirty="0" err="1" smtClean="0">
                <a:solidFill>
                  <a:srgbClr val="FF0000"/>
                </a:solidFill>
              </a:rPr>
              <a:t>كاصل</a:t>
            </a:r>
            <a:r>
              <a:rPr lang="ar-DZ" u="sng" dirty="0" smtClean="0">
                <a:solidFill>
                  <a:srgbClr val="FF0000"/>
                </a:solidFill>
              </a:rPr>
              <a:t> ) هي مرافق ادارية </a:t>
            </a:r>
            <a:r>
              <a:rPr lang="ar-DZ" dirty="0" smtClean="0"/>
              <a:t>بكل النتائج  المترتبة على ذلك فمن يعمل في هذه المرافق هو </a:t>
            </a:r>
            <a:r>
              <a:rPr lang="ar-DZ" u="sng" dirty="0" smtClean="0">
                <a:solidFill>
                  <a:srgbClr val="FF0000"/>
                </a:solidFill>
              </a:rPr>
              <a:t>موظف عام </a:t>
            </a:r>
            <a:r>
              <a:rPr lang="ar-DZ" dirty="0" smtClean="0"/>
              <a:t>و اموال المرفق هي </a:t>
            </a:r>
            <a:r>
              <a:rPr lang="ar-DZ" u="sng" dirty="0" smtClean="0">
                <a:solidFill>
                  <a:srgbClr val="FF0000"/>
                </a:solidFill>
              </a:rPr>
              <a:t>اموال عامة </a:t>
            </a:r>
            <a:r>
              <a:rPr lang="ar-DZ" dirty="0" smtClean="0"/>
              <a:t>و منازعات المرفق يفصل فيها </a:t>
            </a:r>
            <a:r>
              <a:rPr lang="ar-DZ" u="sng" dirty="0" smtClean="0">
                <a:solidFill>
                  <a:srgbClr val="FF0000"/>
                </a:solidFill>
              </a:rPr>
              <a:t>القاضي الاداري </a:t>
            </a:r>
            <a:r>
              <a:rPr lang="ar-DZ" dirty="0" smtClean="0"/>
              <a:t>و مع ذلك استثناءا </a:t>
            </a:r>
            <a:r>
              <a:rPr lang="ar-DZ" dirty="0" err="1" smtClean="0"/>
              <a:t>بامكان</a:t>
            </a:r>
            <a:r>
              <a:rPr lang="ar-DZ" dirty="0" smtClean="0"/>
              <a:t> هذه الدولة ان تطبق هذه الطريقة على المرافق الصناعية و التجارية </a:t>
            </a:r>
            <a:endParaRPr lang="fr-FR" dirty="0" smtClean="0"/>
          </a:p>
          <a:p>
            <a:pPr>
              <a:buNone/>
            </a:pPr>
            <a:endParaRPr lang="fr-F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12648" y="620688"/>
            <a:ext cx="8153400" cy="598512"/>
          </a:xfrm>
        </p:spPr>
        <p:txBody>
          <a:bodyPr>
            <a:normAutofit fontScale="90000"/>
          </a:bodyPr>
          <a:lstStyle/>
          <a:p>
            <a:pPr lvl="0" algn="r"/>
            <a:r>
              <a:rPr lang="ar-DZ" b="1" u="sng" dirty="0" smtClean="0">
                <a:solidFill>
                  <a:srgbClr val="FF0000"/>
                </a:solidFill>
              </a:rPr>
              <a:t>المطلب </a:t>
            </a:r>
            <a:r>
              <a:rPr lang="ar-DZ" b="1" u="sng" dirty="0" err="1" smtClean="0">
                <a:solidFill>
                  <a:srgbClr val="FF0000"/>
                </a:solidFill>
              </a:rPr>
              <a:t>الثاني </a:t>
            </a:r>
            <a:r>
              <a:rPr lang="ar-DZ" b="1" u="sng" dirty="0" smtClean="0">
                <a:solidFill>
                  <a:srgbClr val="FF0000"/>
                </a:solidFill>
              </a:rPr>
              <a:t>: اسلوب المؤسسة العامة </a:t>
            </a:r>
            <a:r>
              <a:rPr lang="ar-DZ" dirty="0" smtClean="0"/>
              <a:t/>
            </a:r>
            <a:br>
              <a:rPr lang="ar-DZ" dirty="0" smtClean="0"/>
            </a:br>
            <a:endParaRPr lang="fr-FR" dirty="0"/>
          </a:p>
        </p:txBody>
      </p:sp>
      <p:sp>
        <p:nvSpPr>
          <p:cNvPr id="3" name="Espace réservé du contenu 2"/>
          <p:cNvSpPr>
            <a:spLocks noGrp="1"/>
          </p:cNvSpPr>
          <p:nvPr>
            <p:ph sz="quarter" idx="1"/>
          </p:nvPr>
        </p:nvSpPr>
        <p:spPr>
          <a:xfrm>
            <a:off x="612648" y="1600200"/>
            <a:ext cx="8153400" cy="5257800"/>
          </a:xfrm>
        </p:spPr>
        <p:txBody>
          <a:bodyPr>
            <a:normAutofit fontScale="85000" lnSpcReduction="20000"/>
          </a:bodyPr>
          <a:lstStyle/>
          <a:p>
            <a:pPr lvl="0" algn="r">
              <a:buNone/>
            </a:pPr>
            <a:r>
              <a:rPr lang="ar-DZ" dirty="0" smtClean="0"/>
              <a:t>عرفت الدولة الجزائرية هذا الاسلوب لتسيير المرافق العامة في اطار الايديولوجية الاشتراكية الذي انتهجته الدولة بعد </a:t>
            </a:r>
            <a:r>
              <a:rPr lang="ar-DZ" dirty="0" err="1" smtClean="0"/>
              <a:t>الاستقلال .</a:t>
            </a:r>
            <a:r>
              <a:rPr lang="ar-DZ" dirty="0" smtClean="0"/>
              <a:t> لذلك قامت الدولة </a:t>
            </a:r>
            <a:r>
              <a:rPr lang="ar-DZ" dirty="0" err="1" smtClean="0"/>
              <a:t>بانشاء</a:t>
            </a:r>
            <a:r>
              <a:rPr lang="ar-DZ" dirty="0" smtClean="0"/>
              <a:t> المؤسسات العمومية خول لها المشرع سلطة تسيير المرافق العامة و منحها نوعا من المرونة من خلال انظمتها القانونية لغرض تحسين الخدمة </a:t>
            </a:r>
            <a:r>
              <a:rPr lang="ar-DZ" dirty="0" err="1" smtClean="0"/>
              <a:t>العمومية .</a:t>
            </a:r>
            <a:endParaRPr lang="ar-DZ" dirty="0" smtClean="0"/>
          </a:p>
          <a:p>
            <a:pPr lvl="0" algn="r">
              <a:buNone/>
            </a:pPr>
            <a:r>
              <a:rPr lang="ar-DZ" dirty="0" smtClean="0"/>
              <a:t>و المؤسسات العمومية هي احدى اشخاص القانون العام تنشاها الدولة او الجماعات الاقليمية تتمتع بالشخصية </a:t>
            </a:r>
            <a:r>
              <a:rPr lang="ar-DZ" dirty="0" err="1" smtClean="0"/>
              <a:t>المعنونية</a:t>
            </a:r>
            <a:r>
              <a:rPr lang="ar-DZ" dirty="0" smtClean="0"/>
              <a:t> </a:t>
            </a:r>
            <a:r>
              <a:rPr lang="ar-DZ" u="sng" dirty="0" smtClean="0">
                <a:solidFill>
                  <a:srgbClr val="FF0000"/>
                </a:solidFill>
              </a:rPr>
              <a:t>بكل النتائج المترتبة عن ذلك </a:t>
            </a:r>
            <a:r>
              <a:rPr lang="ar-DZ" dirty="0" smtClean="0"/>
              <a:t>لها ذمة مالية </a:t>
            </a:r>
            <a:r>
              <a:rPr lang="ar-DZ" dirty="0" err="1" smtClean="0"/>
              <a:t>مستقلة </a:t>
            </a:r>
            <a:r>
              <a:rPr lang="ar-DZ" dirty="0" smtClean="0"/>
              <a:t>، اهلية </a:t>
            </a:r>
            <a:r>
              <a:rPr lang="ar-DZ" dirty="0" err="1" smtClean="0"/>
              <a:t>التعاقد </a:t>
            </a:r>
            <a:r>
              <a:rPr lang="ar-DZ" dirty="0" smtClean="0"/>
              <a:t>، حق </a:t>
            </a:r>
            <a:r>
              <a:rPr lang="ar-DZ" dirty="0" err="1" smtClean="0"/>
              <a:t>التقاضي </a:t>
            </a:r>
            <a:r>
              <a:rPr lang="ar-DZ" dirty="0" smtClean="0"/>
              <a:t>، التزامها بالتعويض عما تسببه من ضرر و من امثلة ذلك الجامعة التي تعتبر مؤسسة عمومية خولت لها السلطة العامة مهمة التكوين في مجال التعليم </a:t>
            </a:r>
            <a:r>
              <a:rPr lang="ar-DZ" dirty="0" err="1" smtClean="0"/>
              <a:t>العالي .</a:t>
            </a:r>
            <a:r>
              <a:rPr lang="ar-DZ" dirty="0" smtClean="0"/>
              <a:t> </a:t>
            </a:r>
          </a:p>
          <a:p>
            <a:pPr lvl="0" algn="r">
              <a:buNone/>
            </a:pPr>
            <a:r>
              <a:rPr lang="ar-DZ" u="sng" dirty="0" smtClean="0">
                <a:solidFill>
                  <a:srgbClr val="0070C0"/>
                </a:solidFill>
              </a:rPr>
              <a:t>انواع المؤسسات </a:t>
            </a:r>
            <a:r>
              <a:rPr lang="ar-DZ" u="sng" dirty="0" err="1" smtClean="0">
                <a:solidFill>
                  <a:srgbClr val="0070C0"/>
                </a:solidFill>
              </a:rPr>
              <a:t>العمومية </a:t>
            </a:r>
            <a:r>
              <a:rPr lang="ar-DZ" u="sng" dirty="0" smtClean="0">
                <a:solidFill>
                  <a:srgbClr val="0070C0"/>
                </a:solidFill>
              </a:rPr>
              <a:t>: </a:t>
            </a:r>
            <a:r>
              <a:rPr lang="ar-DZ" dirty="0" smtClean="0"/>
              <a:t>اهمها</a:t>
            </a:r>
          </a:p>
          <a:p>
            <a:pPr lvl="0" algn="r">
              <a:buNone/>
            </a:pPr>
            <a:r>
              <a:rPr lang="ar-DZ" dirty="0" err="1" smtClean="0">
                <a:solidFill>
                  <a:srgbClr val="00B050"/>
                </a:solidFill>
              </a:rPr>
              <a:t>1 </a:t>
            </a:r>
            <a:r>
              <a:rPr lang="ar-DZ" dirty="0" smtClean="0">
                <a:solidFill>
                  <a:srgbClr val="00B050"/>
                </a:solidFill>
              </a:rPr>
              <a:t>– المؤسسات العمومية ذات الطابع </a:t>
            </a:r>
            <a:r>
              <a:rPr lang="ar-DZ" dirty="0" err="1" smtClean="0">
                <a:solidFill>
                  <a:srgbClr val="00B050"/>
                </a:solidFill>
              </a:rPr>
              <a:t>الاداري </a:t>
            </a:r>
            <a:r>
              <a:rPr lang="ar-DZ" dirty="0" smtClean="0">
                <a:solidFill>
                  <a:srgbClr val="00B050"/>
                </a:solidFill>
              </a:rPr>
              <a:t>: </a:t>
            </a:r>
            <a:r>
              <a:rPr lang="ar-DZ" dirty="0" smtClean="0"/>
              <a:t>نشاطها ذو طبيعة ادارية </a:t>
            </a:r>
            <a:r>
              <a:rPr lang="ar-DZ" dirty="0" err="1" smtClean="0"/>
              <a:t>محضة </a:t>
            </a:r>
            <a:r>
              <a:rPr lang="ar-DZ" dirty="0" smtClean="0"/>
              <a:t>، لا تهدف لتحقيق </a:t>
            </a:r>
            <a:r>
              <a:rPr lang="ar-DZ" dirty="0" err="1" smtClean="0"/>
              <a:t>الربح </a:t>
            </a:r>
            <a:r>
              <a:rPr lang="ar-DZ" dirty="0" smtClean="0"/>
              <a:t>، تخضع لقواعد القانون الاداري و لاختصاص القاضي الاداري </a:t>
            </a:r>
            <a:r>
              <a:rPr lang="ar-DZ" dirty="0" err="1" smtClean="0"/>
              <a:t>كاصل</a:t>
            </a:r>
            <a:r>
              <a:rPr lang="ar-DZ" dirty="0" smtClean="0"/>
              <a:t> ، العاملين فيها موظفين </a:t>
            </a:r>
            <a:r>
              <a:rPr lang="ar-DZ" dirty="0" err="1" smtClean="0"/>
              <a:t>عمومميين</a:t>
            </a:r>
            <a:r>
              <a:rPr lang="ar-DZ" dirty="0" smtClean="0"/>
              <a:t> ، قراراتها </a:t>
            </a:r>
            <a:r>
              <a:rPr lang="ar-DZ" dirty="0" err="1" smtClean="0"/>
              <a:t>ادارية </a:t>
            </a:r>
            <a:r>
              <a:rPr lang="ar-DZ" dirty="0" smtClean="0"/>
              <a:t>، عقودها </a:t>
            </a:r>
            <a:r>
              <a:rPr lang="ar-DZ" dirty="0" err="1" smtClean="0"/>
              <a:t>ادارية .</a:t>
            </a:r>
            <a:r>
              <a:rPr lang="ar-DZ" dirty="0" smtClean="0"/>
              <a:t> </a:t>
            </a:r>
          </a:p>
          <a:p>
            <a:pPr>
              <a:buNone/>
            </a:pPr>
            <a:endParaRPr lang="fr-F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p:txBody>
          <a:bodyPr>
            <a:normAutofit lnSpcReduction="10000"/>
          </a:bodyPr>
          <a:lstStyle/>
          <a:p>
            <a:pPr lvl="0" algn="r">
              <a:buNone/>
            </a:pPr>
            <a:r>
              <a:rPr lang="ar-DZ" dirty="0" smtClean="0">
                <a:solidFill>
                  <a:srgbClr val="00B050"/>
                </a:solidFill>
              </a:rPr>
              <a:t>2- المؤسسات العمومية ذات الطابع الصناعي و </a:t>
            </a:r>
            <a:r>
              <a:rPr lang="ar-DZ" dirty="0" err="1" smtClean="0">
                <a:solidFill>
                  <a:srgbClr val="00B050"/>
                </a:solidFill>
              </a:rPr>
              <a:t>التجاري </a:t>
            </a:r>
            <a:r>
              <a:rPr lang="ar-DZ" dirty="0" smtClean="0">
                <a:solidFill>
                  <a:srgbClr val="00B050"/>
                </a:solidFill>
              </a:rPr>
              <a:t>: </a:t>
            </a:r>
            <a:r>
              <a:rPr lang="ar-DZ" dirty="0" smtClean="0"/>
              <a:t>نشاطها ذو طابع تجاري او </a:t>
            </a:r>
            <a:r>
              <a:rPr lang="ar-DZ" dirty="0" err="1" smtClean="0"/>
              <a:t>صناعي </a:t>
            </a:r>
            <a:r>
              <a:rPr lang="ar-DZ" dirty="0" smtClean="0"/>
              <a:t>، تهدف لتحقيق الربح و لا يمكن اعتبار العاملين فيها موظفين </a:t>
            </a:r>
            <a:r>
              <a:rPr lang="ar-DZ" dirty="0" err="1" smtClean="0"/>
              <a:t>عموميين </a:t>
            </a:r>
            <a:r>
              <a:rPr lang="ar-DZ" dirty="0" smtClean="0"/>
              <a:t>، كما لا </a:t>
            </a:r>
            <a:r>
              <a:rPr lang="ar-DZ" dirty="0" err="1" smtClean="0"/>
              <a:t>يمكنن</a:t>
            </a:r>
            <a:r>
              <a:rPr lang="ar-DZ" dirty="0" smtClean="0"/>
              <a:t> اعتبار قراراتها بالقرارات </a:t>
            </a:r>
            <a:r>
              <a:rPr lang="ar-DZ" dirty="0" err="1" smtClean="0"/>
              <a:t>الادارية .</a:t>
            </a:r>
            <a:endParaRPr lang="ar-DZ" dirty="0" smtClean="0"/>
          </a:p>
          <a:p>
            <a:pPr lvl="0" algn="r">
              <a:buNone/>
            </a:pPr>
            <a:r>
              <a:rPr lang="ar-DZ" dirty="0" smtClean="0"/>
              <a:t>و تتميز هذه المؤسسات ايضا ان علاقاتها بالدولة خاضعة للقانون العام اما علاقاتها هي </a:t>
            </a:r>
            <a:r>
              <a:rPr lang="ar-DZ" dirty="0" err="1" smtClean="0"/>
              <a:t>بالافراد</a:t>
            </a:r>
            <a:r>
              <a:rPr lang="ar-DZ" dirty="0" smtClean="0"/>
              <a:t> و </a:t>
            </a:r>
            <a:r>
              <a:rPr lang="ar-DZ" dirty="0" err="1" smtClean="0"/>
              <a:t>المتعامليين</a:t>
            </a:r>
            <a:r>
              <a:rPr lang="ar-DZ" dirty="0" smtClean="0"/>
              <a:t> </a:t>
            </a:r>
            <a:r>
              <a:rPr lang="ar-DZ" dirty="0" err="1" smtClean="0"/>
              <a:t>بها</a:t>
            </a:r>
            <a:r>
              <a:rPr lang="ar-DZ" dirty="0" smtClean="0"/>
              <a:t> تخضع للقانون الخاص و من امثلة ذلك الشركة الوطنية للكهرباء و </a:t>
            </a:r>
            <a:r>
              <a:rPr lang="ar-DZ" dirty="0" err="1" smtClean="0"/>
              <a:t>الغاز .</a:t>
            </a:r>
            <a:r>
              <a:rPr lang="ar-DZ" dirty="0" smtClean="0"/>
              <a:t> </a:t>
            </a:r>
          </a:p>
          <a:p>
            <a:pPr lvl="0" algn="r">
              <a:buNone/>
            </a:pPr>
            <a:r>
              <a:rPr lang="ar-DZ" dirty="0" smtClean="0"/>
              <a:t>و الى جانب هذه المؤسسات العمومية توجد </a:t>
            </a:r>
          </a:p>
          <a:p>
            <a:pPr lvl="0" algn="r">
              <a:buNone/>
            </a:pPr>
            <a:r>
              <a:rPr lang="ar-DZ" dirty="0" smtClean="0">
                <a:solidFill>
                  <a:srgbClr val="00B050"/>
                </a:solidFill>
              </a:rPr>
              <a:t>المؤسسات العمومية ذات الطابع العلمي و التكنولوجي و المؤسسات العمومية ذات الطابع العلمي و </a:t>
            </a:r>
            <a:r>
              <a:rPr lang="ar-DZ" dirty="0" err="1" smtClean="0">
                <a:solidFill>
                  <a:srgbClr val="00B050"/>
                </a:solidFill>
              </a:rPr>
              <a:t>الثقافي .</a:t>
            </a:r>
            <a:r>
              <a:rPr lang="ar-DZ" dirty="0" smtClean="0">
                <a:solidFill>
                  <a:srgbClr val="00B050"/>
                </a:solidFill>
              </a:rPr>
              <a:t> </a:t>
            </a:r>
          </a:p>
          <a:p>
            <a:pPr>
              <a:buNone/>
            </a:pPr>
            <a:endParaRPr lang="fr-F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sz="quarter" idx="1"/>
          </p:nvPr>
        </p:nvGraphicFramePr>
        <p:xfrm>
          <a:off x="395536" y="620688"/>
          <a:ext cx="8153400" cy="53285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r"/>
            <a:r>
              <a:rPr lang="ar-DZ" b="1" u="sng" dirty="0" smtClean="0">
                <a:solidFill>
                  <a:srgbClr val="FF0000"/>
                </a:solidFill>
              </a:rPr>
              <a:t>المطلب </a:t>
            </a:r>
            <a:r>
              <a:rPr lang="ar-DZ" b="1" u="sng" dirty="0" err="1" smtClean="0">
                <a:solidFill>
                  <a:srgbClr val="FF0000"/>
                </a:solidFill>
              </a:rPr>
              <a:t>الاول </a:t>
            </a:r>
            <a:r>
              <a:rPr lang="ar-DZ" b="1" u="sng" dirty="0" smtClean="0">
                <a:solidFill>
                  <a:srgbClr val="FF0000"/>
                </a:solidFill>
              </a:rPr>
              <a:t>: </a:t>
            </a:r>
            <a:r>
              <a:rPr lang="ar-DZ" b="1" u="sng" dirty="0" err="1" smtClean="0">
                <a:solidFill>
                  <a:srgbClr val="FF0000"/>
                </a:solidFill>
              </a:rPr>
              <a:t>امتياز </a:t>
            </a:r>
            <a:r>
              <a:rPr lang="ar-DZ" b="1" u="sng" dirty="0" smtClean="0">
                <a:solidFill>
                  <a:srgbClr val="FF0000"/>
                </a:solidFill>
              </a:rPr>
              <a:t>( التزام) المرافق </a:t>
            </a:r>
            <a:r>
              <a:rPr lang="ar-DZ" b="1" u="sng" dirty="0" err="1" smtClean="0">
                <a:solidFill>
                  <a:srgbClr val="FF0000"/>
                </a:solidFill>
              </a:rPr>
              <a:t>العامة :</a:t>
            </a:r>
            <a:endParaRPr lang="fr-FR" b="1" u="sng" dirty="0">
              <a:solidFill>
                <a:srgbClr val="FF0000"/>
              </a:solidFill>
            </a:endParaRPr>
          </a:p>
        </p:txBody>
      </p:sp>
      <p:sp>
        <p:nvSpPr>
          <p:cNvPr id="3" name="Espace réservé du contenu 2"/>
          <p:cNvSpPr>
            <a:spLocks noGrp="1"/>
          </p:cNvSpPr>
          <p:nvPr>
            <p:ph sz="quarter" idx="1"/>
          </p:nvPr>
        </p:nvSpPr>
        <p:spPr/>
        <p:txBody>
          <a:bodyPr>
            <a:normAutofit fontScale="92500" lnSpcReduction="20000"/>
          </a:bodyPr>
          <a:lstStyle/>
          <a:p>
            <a:pPr lvl="0" algn="r">
              <a:buNone/>
            </a:pPr>
            <a:r>
              <a:rPr lang="ar-DZ" dirty="0" smtClean="0"/>
              <a:t>يعني تنازل الادارة بمقتض عقد </a:t>
            </a:r>
            <a:r>
              <a:rPr lang="ar-DZ" u="sng" dirty="0" smtClean="0">
                <a:solidFill>
                  <a:srgbClr val="FF0000"/>
                </a:solidFill>
              </a:rPr>
              <a:t>عن ادارة مرفق صناعي و تجاري </a:t>
            </a:r>
            <a:r>
              <a:rPr lang="ar-DZ" dirty="0" smtClean="0"/>
              <a:t>لفائدة شخص </a:t>
            </a:r>
            <a:r>
              <a:rPr lang="ar-DZ" dirty="0" err="1" smtClean="0"/>
              <a:t>خاص </a:t>
            </a:r>
            <a:r>
              <a:rPr lang="ar-DZ" dirty="0" smtClean="0"/>
              <a:t>( طبيعي او </a:t>
            </a:r>
            <a:r>
              <a:rPr lang="ar-DZ" dirty="0" err="1" smtClean="0"/>
              <a:t>شركة </a:t>
            </a:r>
            <a:r>
              <a:rPr lang="ar-DZ" dirty="0" smtClean="0"/>
              <a:t>) يقوم بتسيير المرفق لمدة معينة مع تحمله اعباء </a:t>
            </a:r>
            <a:r>
              <a:rPr lang="ar-DZ" dirty="0" err="1" smtClean="0"/>
              <a:t>المرفق </a:t>
            </a:r>
            <a:r>
              <a:rPr lang="ar-DZ" dirty="0" smtClean="0"/>
              <a:t>( عماله و </a:t>
            </a:r>
            <a:r>
              <a:rPr lang="ar-DZ" dirty="0" err="1" smtClean="0"/>
              <a:t>ماله </a:t>
            </a:r>
            <a:r>
              <a:rPr lang="ar-DZ" dirty="0" smtClean="0"/>
              <a:t>) في مقابل رسوم يتقاضاها من المنتفعين بخدمات المرفق و مثال ذلك ان تعهد الدولة </a:t>
            </a:r>
            <a:r>
              <a:rPr lang="ar-DZ" dirty="0" err="1" smtClean="0"/>
              <a:t>لاحد</a:t>
            </a:r>
            <a:r>
              <a:rPr lang="ar-DZ" dirty="0" smtClean="0"/>
              <a:t> الافراد استغلال خدمات توزيع المياه او الكهرباء او </a:t>
            </a:r>
            <a:r>
              <a:rPr lang="ar-DZ" dirty="0" err="1" smtClean="0"/>
              <a:t>الغاز .</a:t>
            </a:r>
            <a:r>
              <a:rPr lang="ar-DZ" dirty="0" smtClean="0"/>
              <a:t> </a:t>
            </a:r>
          </a:p>
          <a:p>
            <a:pPr lvl="0" algn="r">
              <a:buNone/>
            </a:pPr>
            <a:r>
              <a:rPr lang="ar-DZ" dirty="0" smtClean="0"/>
              <a:t>و تتميز هذه الطريقة </a:t>
            </a:r>
            <a:r>
              <a:rPr lang="ar-DZ" dirty="0" err="1" smtClean="0"/>
              <a:t>ب :</a:t>
            </a:r>
            <a:r>
              <a:rPr lang="ar-DZ" dirty="0" smtClean="0"/>
              <a:t> </a:t>
            </a:r>
          </a:p>
          <a:p>
            <a:pPr lvl="0" algn="r">
              <a:buNone/>
            </a:pPr>
            <a:r>
              <a:rPr lang="ar-DZ" dirty="0" smtClean="0"/>
              <a:t>1- </a:t>
            </a:r>
            <a:r>
              <a:rPr lang="ar-DZ" dirty="0" smtClean="0">
                <a:solidFill>
                  <a:srgbClr val="FF0000"/>
                </a:solidFill>
              </a:rPr>
              <a:t>الاموال</a:t>
            </a:r>
            <a:r>
              <a:rPr lang="ar-DZ" dirty="0" smtClean="0"/>
              <a:t> اللازمة </a:t>
            </a:r>
            <a:r>
              <a:rPr lang="ar-DZ" dirty="0" err="1" smtClean="0"/>
              <a:t>لادارة</a:t>
            </a:r>
            <a:r>
              <a:rPr lang="ar-DZ" dirty="0" smtClean="0"/>
              <a:t> المرفق يقدمها </a:t>
            </a:r>
            <a:r>
              <a:rPr lang="ar-DZ" dirty="0" err="1" smtClean="0">
                <a:solidFill>
                  <a:srgbClr val="FF0000"/>
                </a:solidFill>
              </a:rPr>
              <a:t>الملتزم </a:t>
            </a:r>
            <a:r>
              <a:rPr lang="ar-DZ" dirty="0" smtClean="0"/>
              <a:t>( الشخص </a:t>
            </a:r>
            <a:r>
              <a:rPr lang="ar-DZ" dirty="0" err="1" smtClean="0"/>
              <a:t>الخاص )</a:t>
            </a:r>
            <a:r>
              <a:rPr lang="ar-DZ" dirty="0" smtClean="0"/>
              <a:t> </a:t>
            </a:r>
          </a:p>
          <a:p>
            <a:pPr lvl="0" algn="r">
              <a:buNone/>
            </a:pPr>
            <a:r>
              <a:rPr lang="ar-DZ" dirty="0" err="1" smtClean="0"/>
              <a:t>2 </a:t>
            </a:r>
            <a:r>
              <a:rPr lang="ar-DZ" dirty="0" smtClean="0"/>
              <a:t>– الذين يعملون في المرفق هم </a:t>
            </a:r>
            <a:r>
              <a:rPr lang="ar-DZ" dirty="0" smtClean="0">
                <a:solidFill>
                  <a:srgbClr val="FF0000"/>
                </a:solidFill>
              </a:rPr>
              <a:t>عمال</a:t>
            </a:r>
            <a:r>
              <a:rPr lang="ar-DZ" dirty="0" smtClean="0"/>
              <a:t> </a:t>
            </a:r>
          </a:p>
          <a:p>
            <a:pPr algn="r">
              <a:buNone/>
            </a:pPr>
            <a:r>
              <a:rPr lang="ar-DZ" dirty="0" err="1" smtClean="0"/>
              <a:t>3 </a:t>
            </a:r>
            <a:r>
              <a:rPr lang="ar-DZ" dirty="0" smtClean="0"/>
              <a:t>– هذه الطريقة تطبق على المرافق التي تحقق </a:t>
            </a:r>
            <a:r>
              <a:rPr lang="ar-DZ" dirty="0" err="1" smtClean="0">
                <a:solidFill>
                  <a:srgbClr val="FF0000"/>
                </a:solidFill>
              </a:rPr>
              <a:t>ارباحا</a:t>
            </a:r>
            <a:r>
              <a:rPr lang="ar-DZ" dirty="0" err="1" smtClean="0"/>
              <a:t> </a:t>
            </a:r>
            <a:r>
              <a:rPr lang="ar-DZ" dirty="0" smtClean="0"/>
              <a:t>( مرافق صناعية و </a:t>
            </a:r>
            <a:r>
              <a:rPr lang="ar-DZ" dirty="0" err="1" smtClean="0"/>
              <a:t>تجارية )</a:t>
            </a:r>
            <a:r>
              <a:rPr lang="ar-DZ" dirty="0" smtClean="0"/>
              <a:t> </a:t>
            </a:r>
          </a:p>
          <a:p>
            <a:pPr algn="r">
              <a:buNone/>
            </a:pPr>
            <a:r>
              <a:rPr lang="ar-DZ" b="1" dirty="0" err="1" smtClean="0">
                <a:solidFill>
                  <a:srgbClr val="0070C0"/>
                </a:solidFill>
              </a:rPr>
              <a:t>ماهي</a:t>
            </a:r>
            <a:r>
              <a:rPr lang="ar-DZ" b="1" dirty="0" smtClean="0">
                <a:solidFill>
                  <a:srgbClr val="0070C0"/>
                </a:solidFill>
              </a:rPr>
              <a:t> الطبيعة القانونية </a:t>
            </a:r>
            <a:r>
              <a:rPr lang="ar-DZ" b="1" dirty="0" err="1" smtClean="0">
                <a:solidFill>
                  <a:srgbClr val="0070C0"/>
                </a:solidFill>
              </a:rPr>
              <a:t>للالتزام ؟</a:t>
            </a:r>
            <a:r>
              <a:rPr lang="ar-DZ" dirty="0" smtClean="0"/>
              <a:t> </a:t>
            </a:r>
          </a:p>
          <a:p>
            <a:pPr>
              <a:buNone/>
            </a:pPr>
            <a:endParaRPr lang="fr-FR"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édian">
  <a:themeElements>
    <a:clrScheme name="Mé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é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é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293</TotalTime>
  <Words>1471</Words>
  <Application>Microsoft Office PowerPoint</Application>
  <PresentationFormat>Affichage à l'écran (4:3)</PresentationFormat>
  <Paragraphs>87</Paragraphs>
  <Slides>17</Slides>
  <Notes>0</Notes>
  <HiddenSlides>0</HiddenSlides>
  <MMClips>0</MMClips>
  <ScaleCrop>false</ScaleCrop>
  <HeadingPairs>
    <vt:vector size="4" baseType="variant">
      <vt:variant>
        <vt:lpstr>Thème</vt:lpstr>
      </vt:variant>
      <vt:variant>
        <vt:i4>1</vt:i4>
      </vt:variant>
      <vt:variant>
        <vt:lpstr>Titres des diapositives</vt:lpstr>
      </vt:variant>
      <vt:variant>
        <vt:i4>17</vt:i4>
      </vt:variant>
    </vt:vector>
  </HeadingPairs>
  <TitlesOfParts>
    <vt:vector size="18" baseType="lpstr">
      <vt:lpstr>Médian</vt:lpstr>
      <vt:lpstr>طرق (اساليب) ادارة المرافق العامة </vt:lpstr>
      <vt:lpstr>خطة البحث </vt:lpstr>
      <vt:lpstr>مقدمة :  </vt:lpstr>
      <vt:lpstr>Diapositive 4</vt:lpstr>
      <vt:lpstr>المطلب الاول:  اسلوب الاستغلال المباشر( الاستغلال ، التسيير المباشر )  </vt:lpstr>
      <vt:lpstr>المطلب الثاني : اسلوب المؤسسة العامة  </vt:lpstr>
      <vt:lpstr>Diapositive 7</vt:lpstr>
      <vt:lpstr>Diapositive 8</vt:lpstr>
      <vt:lpstr>المطلب الاول : امتياز ( التزام) المرافق العامة :</vt:lpstr>
      <vt:lpstr>Diapositive 10</vt:lpstr>
      <vt:lpstr>Diapositive 11</vt:lpstr>
      <vt:lpstr>Diapositive 12</vt:lpstr>
      <vt:lpstr>     </vt:lpstr>
      <vt:lpstr>المطلب الثاني : الإستغلال المختلط</vt:lpstr>
      <vt:lpstr>Diapositive 15</vt:lpstr>
      <vt:lpstr>Diapositive 16</vt:lpstr>
      <vt:lpstr>الخاتمة :</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hp</dc:creator>
  <cp:lastModifiedBy>hp</cp:lastModifiedBy>
  <cp:revision>5</cp:revision>
  <dcterms:created xsi:type="dcterms:W3CDTF">2020-03-28T16:06:14Z</dcterms:created>
  <dcterms:modified xsi:type="dcterms:W3CDTF">2020-03-30T18:23:15Z</dcterms:modified>
</cp:coreProperties>
</file>