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fr-FR" smtClean="0"/>
              <a:t>Modifiez le style du titre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6C2544FD-6D81-4305-81C4-880CB5A3BE8E}" type="datetimeFigureOut">
              <a:rPr lang="fr-FR" smtClean="0"/>
              <a:t>2025-12-13</a:t>
            </a:fld>
            <a:endParaRPr lang="fr-FR"/>
          </a:p>
        </p:txBody>
      </p:sp>
      <p:sp>
        <p:nvSpPr>
          <p:cNvPr id="5" name="Footer Placeholder 4"/>
          <p:cNvSpPr>
            <a:spLocks noGrp="1"/>
          </p:cNvSpPr>
          <p:nvPr>
            <p:ph type="ftr" sz="quarter" idx="11"/>
          </p:nvPr>
        </p:nvSpPr>
        <p:spPr>
          <a:xfrm>
            <a:off x="1174044" y="5357592"/>
            <a:ext cx="5034845" cy="365125"/>
          </a:xfrm>
        </p:spPr>
        <p:txBody>
          <a:bodyPr/>
          <a:lstStyle/>
          <a:p>
            <a:endParaRPr lang="fr-FR"/>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67D3DFA6-AF57-4F2C-B770-37A5C8CC7D40}"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nchor="ct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6C2544FD-6D81-4305-81C4-880CB5A3BE8E}" type="datetimeFigureOut">
              <a:rPr lang="fr-FR" smtClean="0"/>
              <a:t>2025-12-13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7D3DFA6-AF57-4F2C-B770-37A5C8CC7D40}"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6C2544FD-6D81-4305-81C4-880CB5A3BE8E}" type="datetimeFigureOut">
              <a:rPr lang="fr-FR" smtClean="0"/>
              <a:t>2025-12-13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7D3DFA6-AF57-4F2C-B770-37A5C8CC7D40}"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6C2544FD-6D81-4305-81C4-880CB5A3BE8E}" type="datetimeFigureOut">
              <a:rPr lang="fr-FR" smtClean="0"/>
              <a:t>2025-12-13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7D3DFA6-AF57-4F2C-B770-37A5C8CC7D40}"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fr-FR" smtClean="0"/>
              <a:t>Modifiez le style du titre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C2544FD-6D81-4305-81C4-880CB5A3BE8E}" type="datetimeFigureOut">
              <a:rPr lang="fr-FR" smtClean="0"/>
              <a:t>2025-12-13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7D3DFA6-AF57-4F2C-B770-37A5C8CC7D40}"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5" name="Date Placeholder 4"/>
          <p:cNvSpPr>
            <a:spLocks noGrp="1"/>
          </p:cNvSpPr>
          <p:nvPr>
            <p:ph type="dt" sz="half" idx="10"/>
          </p:nvPr>
        </p:nvSpPr>
        <p:spPr/>
        <p:txBody>
          <a:bodyPr/>
          <a:lstStyle/>
          <a:p>
            <a:fld id="{6C2544FD-6D81-4305-81C4-880CB5A3BE8E}" type="datetimeFigureOut">
              <a:rPr lang="fr-FR" smtClean="0"/>
              <a:t>2025-12-13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7D3DFA6-AF57-4F2C-B770-37A5C8CC7D40}" type="slidenum">
              <a:rPr lang="fr-FR" smtClean="0"/>
              <a:t>‹N°›</a:t>
            </a:fld>
            <a:endParaRPr lang="fr-FR"/>
          </a:p>
        </p:txBody>
      </p:sp>
      <p:sp>
        <p:nvSpPr>
          <p:cNvPr id="9" name="Content Placeholder 8"/>
          <p:cNvSpPr>
            <a:spLocks noGrp="1"/>
          </p:cNvSpPr>
          <p:nvPr>
            <p:ph sz="quarter" idx="13"/>
          </p:nvPr>
        </p:nvSpPr>
        <p:spPr>
          <a:xfrm>
            <a:off x="1298448" y="2121407"/>
            <a:ext cx="3200400" cy="360273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7" name="Date Placeholder 6"/>
          <p:cNvSpPr>
            <a:spLocks noGrp="1"/>
          </p:cNvSpPr>
          <p:nvPr>
            <p:ph type="dt" sz="half" idx="10"/>
          </p:nvPr>
        </p:nvSpPr>
        <p:spPr/>
        <p:txBody>
          <a:bodyPr/>
          <a:lstStyle/>
          <a:p>
            <a:fld id="{6C2544FD-6D81-4305-81C4-880CB5A3BE8E}" type="datetimeFigureOut">
              <a:rPr lang="fr-FR" smtClean="0"/>
              <a:t>2025-12-13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7D3DFA6-AF57-4F2C-B770-37A5C8CC7D40}" type="slidenum">
              <a:rPr lang="fr-FR" smtClean="0"/>
              <a:t>‹N°›</a:t>
            </a:fld>
            <a:endParaRPr lang="fr-FR"/>
          </a:p>
        </p:txBody>
      </p:sp>
      <p:sp>
        <p:nvSpPr>
          <p:cNvPr id="11" name="Content Placeholder 10"/>
          <p:cNvSpPr>
            <a:spLocks noGrp="1"/>
          </p:cNvSpPr>
          <p:nvPr>
            <p:ph sz="quarter" idx="13"/>
          </p:nvPr>
        </p:nvSpPr>
        <p:spPr>
          <a:xfrm>
            <a:off x="1298448" y="2944368"/>
            <a:ext cx="3227832" cy="277977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6C2544FD-6D81-4305-81C4-880CB5A3BE8E}" type="datetimeFigureOut">
              <a:rPr lang="fr-FR" smtClean="0"/>
              <a:t>2025-12-13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67D3DFA6-AF57-4F2C-B770-37A5C8CC7D40}"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2544FD-6D81-4305-81C4-880CB5A3BE8E}" type="datetimeFigureOut">
              <a:rPr lang="fr-FR" smtClean="0"/>
              <a:t>2025-12-13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67D3DFA6-AF57-4F2C-B770-37A5C8CC7D40}"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fr-FR" smtClean="0"/>
              <a:t>Modifiez le style du titre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rot="60000">
            <a:off x="6341698" y="5885672"/>
            <a:ext cx="1213821" cy="365125"/>
          </a:xfrm>
        </p:spPr>
        <p:txBody>
          <a:bodyPr/>
          <a:lstStyle/>
          <a:p>
            <a:fld id="{6C2544FD-6D81-4305-81C4-880CB5A3BE8E}" type="datetimeFigureOut">
              <a:rPr lang="fr-FR" smtClean="0"/>
              <a:t>2025-12-13</a:t>
            </a:fld>
            <a:endParaRPr lang="fr-FR"/>
          </a:p>
        </p:txBody>
      </p:sp>
      <p:sp>
        <p:nvSpPr>
          <p:cNvPr id="6" name="Footer Placeholder 5"/>
          <p:cNvSpPr>
            <a:spLocks noGrp="1"/>
          </p:cNvSpPr>
          <p:nvPr>
            <p:ph type="ftr" sz="quarter" idx="11"/>
          </p:nvPr>
        </p:nvSpPr>
        <p:spPr>
          <a:xfrm rot="-60000">
            <a:off x="914554" y="5829261"/>
            <a:ext cx="3522607" cy="365125"/>
          </a:xfrm>
        </p:spPr>
        <p:txBody>
          <a:bodyPr/>
          <a:lstStyle/>
          <a:p>
            <a:endParaRPr lang="fr-FR"/>
          </a:p>
        </p:txBody>
      </p:sp>
      <p:sp>
        <p:nvSpPr>
          <p:cNvPr id="7" name="Slide Number Placeholder 6"/>
          <p:cNvSpPr>
            <a:spLocks noGrp="1"/>
          </p:cNvSpPr>
          <p:nvPr>
            <p:ph type="sldNum" sz="quarter" idx="12"/>
          </p:nvPr>
        </p:nvSpPr>
        <p:spPr>
          <a:xfrm rot="60000">
            <a:off x="7557313" y="5896961"/>
            <a:ext cx="554023" cy="365125"/>
          </a:xfrm>
        </p:spPr>
        <p:txBody>
          <a:bodyPr/>
          <a:lstStyle/>
          <a:p>
            <a:fld id="{67D3DFA6-AF57-4F2C-B770-37A5C8CC7D40}"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fr-FR" smtClean="0"/>
              <a:t>Modifiez le style du titre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rot="60000">
            <a:off x="6345936" y="5888737"/>
            <a:ext cx="1213821" cy="365125"/>
          </a:xfrm>
        </p:spPr>
        <p:txBody>
          <a:bodyPr/>
          <a:lstStyle/>
          <a:p>
            <a:fld id="{6C2544FD-6D81-4305-81C4-880CB5A3BE8E}" type="datetimeFigureOut">
              <a:rPr lang="fr-FR" smtClean="0"/>
              <a:t>2025-12-13</a:t>
            </a:fld>
            <a:endParaRPr lang="fr-FR"/>
          </a:p>
        </p:txBody>
      </p:sp>
      <p:sp>
        <p:nvSpPr>
          <p:cNvPr id="6" name="Footer Placeholder 5"/>
          <p:cNvSpPr>
            <a:spLocks noGrp="1"/>
          </p:cNvSpPr>
          <p:nvPr>
            <p:ph type="ftr" sz="quarter" idx="11"/>
          </p:nvPr>
        </p:nvSpPr>
        <p:spPr>
          <a:xfrm rot="-60000">
            <a:off x="914569" y="5831037"/>
            <a:ext cx="3319043" cy="365125"/>
          </a:xfrm>
        </p:spPr>
        <p:txBody>
          <a:bodyPr/>
          <a:lstStyle/>
          <a:p>
            <a:endParaRPr lang="fr-FR"/>
          </a:p>
        </p:txBody>
      </p:sp>
      <p:sp>
        <p:nvSpPr>
          <p:cNvPr id="7" name="Slide Number Placeholder 6"/>
          <p:cNvSpPr>
            <a:spLocks noGrp="1"/>
          </p:cNvSpPr>
          <p:nvPr>
            <p:ph type="sldNum" sz="quarter" idx="12"/>
          </p:nvPr>
        </p:nvSpPr>
        <p:spPr>
          <a:xfrm rot="60000">
            <a:off x="7562089" y="5900026"/>
            <a:ext cx="554023" cy="365125"/>
          </a:xfrm>
        </p:spPr>
        <p:txBody>
          <a:bodyPr/>
          <a:lstStyle/>
          <a:p>
            <a:fld id="{67D3DFA6-AF57-4F2C-B770-37A5C8CC7D40}"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6C2544FD-6D81-4305-81C4-880CB5A3BE8E}" type="datetimeFigureOut">
              <a:rPr lang="fr-FR" smtClean="0"/>
              <a:t>2025-12-13</a:t>
            </a:fld>
            <a:endParaRPr lang="fr-FR"/>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fr-FR"/>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67D3DFA6-AF57-4F2C-B770-37A5C8CC7D40}"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1772816"/>
            <a:ext cx="4680520" cy="3240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067759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ar-DZ" dirty="0" smtClean="0">
                <a:solidFill>
                  <a:srgbClr val="FFC000"/>
                </a:solidFill>
              </a:rPr>
              <a:t>تعريف المنهج الاجتماعي</a:t>
            </a:r>
            <a:endParaRPr lang="fr-FR" dirty="0">
              <a:solidFill>
                <a:srgbClr val="FFC000"/>
              </a:solidFill>
            </a:endParaRPr>
          </a:p>
        </p:txBody>
      </p:sp>
      <p:sp>
        <p:nvSpPr>
          <p:cNvPr id="3" name="Espace réservé du contenu 2"/>
          <p:cNvSpPr>
            <a:spLocks noGrp="1"/>
          </p:cNvSpPr>
          <p:nvPr>
            <p:ph idx="1"/>
          </p:nvPr>
        </p:nvSpPr>
        <p:spPr/>
        <p:style>
          <a:lnRef idx="1">
            <a:schemeClr val="accent3"/>
          </a:lnRef>
          <a:fillRef idx="3">
            <a:schemeClr val="accent3"/>
          </a:fillRef>
          <a:effectRef idx="2">
            <a:schemeClr val="accent3"/>
          </a:effectRef>
          <a:fontRef idx="minor">
            <a:schemeClr val="lt1"/>
          </a:fontRef>
        </p:style>
        <p:txBody>
          <a:bodyPr/>
          <a:lstStyle/>
          <a:p>
            <a:pPr marL="0" indent="0" algn="just" rtl="1">
              <a:buNone/>
            </a:pPr>
            <a:r>
              <a:rPr lang="ar-DZ" dirty="0" smtClean="0"/>
              <a:t>يعرف الناقد صلاح فضل المنهج الاجتماعي بقوله:</a:t>
            </a:r>
          </a:p>
          <a:p>
            <a:pPr marL="0" indent="0" algn="just" rtl="1">
              <a:buNone/>
            </a:pPr>
            <a:r>
              <a:rPr lang="ar-DZ" dirty="0" smtClean="0">
                <a:solidFill>
                  <a:srgbClr val="FF0000"/>
                </a:solidFill>
              </a:rPr>
              <a:t>«المنهج الاجتماعي من أهم المناهج التي تُتَّبع وتُطبَّق في دراسة الأدب، لأنه يقوم على وعيٍ اجتماعيٍّ يربط النص الأدبي بسياقه التاريخي والطبقي والفكري، وينظر إلى العمل الإبداعي بوصفه نتاجًا لشروط اجتماعية محدَّدة، من غير أن يُلغي خصوصيته الجمالية أو استقلاله الفني.»(صلاح فضل، 1997، ص 89.</a:t>
            </a:r>
            <a:endParaRPr lang="fr-FR" dirty="0">
              <a:solidFill>
                <a:srgbClr val="FF0000"/>
              </a:solidFill>
            </a:endParaRPr>
          </a:p>
        </p:txBody>
      </p:sp>
    </p:spTree>
    <p:extLst>
      <p:ext uri="{BB962C8B-B14F-4D97-AF65-F5344CB8AC3E}">
        <p14:creationId xmlns:p14="http://schemas.microsoft.com/office/powerpoint/2010/main" val="6169045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530626"/>
          </a:xfrm>
        </p:spPr>
        <p:style>
          <a:lnRef idx="1">
            <a:schemeClr val="accent4"/>
          </a:lnRef>
          <a:fillRef idx="2">
            <a:schemeClr val="accent4"/>
          </a:fillRef>
          <a:effectRef idx="1">
            <a:schemeClr val="accent4"/>
          </a:effectRef>
          <a:fontRef idx="minor">
            <a:schemeClr val="dk1"/>
          </a:fontRef>
        </p:style>
        <p:txBody>
          <a:bodyPr>
            <a:noAutofit/>
          </a:bodyPr>
          <a:lstStyle/>
          <a:p>
            <a:pPr algn="just" rtl="1"/>
            <a:r>
              <a:rPr lang="ar-DZ" sz="2400" dirty="0" smtClean="0">
                <a:solidFill>
                  <a:srgbClr val="C00000"/>
                </a:solidFill>
              </a:rPr>
              <a:t/>
            </a:r>
            <a:br>
              <a:rPr lang="ar-DZ" sz="2400" dirty="0" smtClean="0">
                <a:solidFill>
                  <a:srgbClr val="C00000"/>
                </a:solidFill>
              </a:rPr>
            </a:br>
            <a:r>
              <a:rPr lang="ar-DZ" sz="2400" dirty="0" smtClean="0"/>
              <a:t>كما يعرفه أيضاً على أنه: </a:t>
            </a:r>
            <a:r>
              <a:rPr lang="ar-DZ" sz="2400" b="1" dirty="0" smtClean="0">
                <a:solidFill>
                  <a:srgbClr val="C00000"/>
                </a:solidFill>
              </a:rPr>
              <a:t>منهج نقدي يضع العمل الأدبي في سياقه الاجتماعي الكامل، ويقرأ النص بوصفه نتاجًا مركبًا للعلاقات الاجتماعية والتاريخية والثقافية التي أنتجته، مع وعي واضح بأن النص لا يعكس المجتمع بشكل ميكانيكي، بل يُعيد إنتاج صيغ الدلالة الاجتماعية داخل بنائه الفني، وهذا ما يُمكن تسميته بـ«الوعي الاجتماعي» في النقد الأدبي.</a:t>
            </a:r>
            <a:r>
              <a:rPr lang="ar-DZ" sz="2400" dirty="0" smtClean="0">
                <a:solidFill>
                  <a:srgbClr val="C00000"/>
                </a:solidFill>
              </a:rPr>
              <a:t> في هذا المنهج يصبح الأدب ظاهرة اجتماعية وفكرية في آنٍ واحد؛ فهو يعبر عن علاقات القوى، والهوية، والظروف الطبقية، والموضوعات القومية والثقافية، وفي الوقت نفسه يظل محتفظًا بخصوصيته الفنية </a:t>
            </a:r>
            <a:br>
              <a:rPr lang="ar-DZ" sz="2400" dirty="0" smtClean="0">
                <a:solidFill>
                  <a:srgbClr val="C00000"/>
                </a:solidFill>
              </a:rPr>
            </a:br>
            <a:r>
              <a:rPr lang="ar-DZ" sz="2400" dirty="0" smtClean="0">
                <a:solidFill>
                  <a:srgbClr val="C00000"/>
                </a:solidFill>
              </a:rPr>
              <a:t>وجماليته التي لا يمكن اختزالها في بعد واحد فقط. وبذلك فإن المنهج الاجتماعي يُمكّن الناقد من فهم ثيمات وشفرات النص الأدبي عبر </a:t>
            </a:r>
            <a:r>
              <a:rPr lang="ar-DZ" sz="2400" b="1" dirty="0" smtClean="0">
                <a:solidFill>
                  <a:srgbClr val="C00000"/>
                </a:solidFill>
              </a:rPr>
              <a:t>ربطها بشروط وجوده الاجتماعية</a:t>
            </a:r>
            <a:r>
              <a:rPr lang="ar-DZ" sz="2400" dirty="0" smtClean="0">
                <a:solidFill>
                  <a:srgbClr val="C00000"/>
                </a:solidFill>
              </a:rPr>
              <a:t>، مع إدراك متعمّق لتشابك الفرد بالمجتمع، وتفاعله معه، وتأثيراته المتبادلة، مما يجعل النقد الأدبي </a:t>
            </a:r>
            <a:r>
              <a:rPr lang="ar-DZ" sz="2400" b="1" dirty="0" smtClean="0">
                <a:solidFill>
                  <a:srgbClr val="C00000"/>
                </a:solidFill>
              </a:rPr>
              <a:t>إجراء معرفيًا متواصلاً مع حركة الواقع الاجتماعي نفسه</a:t>
            </a:r>
            <a:r>
              <a:rPr lang="ar-DZ" sz="2400" dirty="0" smtClean="0">
                <a:solidFill>
                  <a:srgbClr val="C00000"/>
                </a:solidFill>
              </a:rPr>
              <a:t> لا مجرد قراءة خارجية تتمثل النص كمرآة جامدة للمجتمع.(صلاح فضل ، 1997، ص90)</a:t>
            </a:r>
            <a:br>
              <a:rPr lang="ar-DZ" sz="2400" dirty="0" smtClean="0">
                <a:solidFill>
                  <a:srgbClr val="C00000"/>
                </a:solidFill>
              </a:rPr>
            </a:br>
            <a:r>
              <a:rPr lang="ar-DZ" sz="2400" dirty="0" smtClean="0">
                <a:solidFill>
                  <a:srgbClr val="C00000"/>
                </a:solidFill>
              </a:rPr>
              <a:t/>
            </a:r>
            <a:br>
              <a:rPr lang="ar-DZ" sz="2400" dirty="0" smtClean="0">
                <a:solidFill>
                  <a:srgbClr val="C00000"/>
                </a:solidFill>
              </a:rPr>
            </a:br>
            <a:endParaRPr lang="fr-FR" sz="2400" dirty="0">
              <a:solidFill>
                <a:srgbClr val="C00000"/>
              </a:solidFill>
            </a:endParaRPr>
          </a:p>
        </p:txBody>
      </p:sp>
    </p:spTree>
    <p:extLst>
      <p:ext uri="{BB962C8B-B14F-4D97-AF65-F5344CB8AC3E}">
        <p14:creationId xmlns:p14="http://schemas.microsoft.com/office/powerpoint/2010/main" val="3271447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r>
              <a:rPr lang="ar-DZ" dirty="0" smtClean="0">
                <a:solidFill>
                  <a:srgbClr val="92D050"/>
                </a:solidFill>
              </a:rPr>
              <a:t>أهم مصطلحات المنهج الاجتماعي</a:t>
            </a:r>
            <a:endParaRPr lang="fr-FR" dirty="0">
              <a:solidFill>
                <a:srgbClr val="92D050"/>
              </a:solidFill>
            </a:endParaRPr>
          </a:p>
        </p:txBody>
      </p:sp>
      <p:sp>
        <p:nvSpPr>
          <p:cNvPr id="3" name="Espace réservé du texte 2"/>
          <p:cNvSpPr>
            <a:spLocks noGrp="1"/>
          </p:cNvSpPr>
          <p:nvPr>
            <p:ph type="body" idx="1"/>
          </p:nvPr>
        </p:nvSpPr>
        <p:spPr>
          <a:xfrm>
            <a:off x="1331641" y="2122312"/>
            <a:ext cx="3165750" cy="820208"/>
          </a:xfrm>
        </p:spPr>
        <p:style>
          <a:lnRef idx="1">
            <a:schemeClr val="accent6"/>
          </a:lnRef>
          <a:fillRef idx="2">
            <a:schemeClr val="accent6"/>
          </a:fillRef>
          <a:effectRef idx="1">
            <a:schemeClr val="accent6"/>
          </a:effectRef>
          <a:fontRef idx="minor">
            <a:schemeClr val="dk1"/>
          </a:fontRef>
        </p:style>
        <p:txBody>
          <a:bodyPr>
            <a:normAutofit/>
          </a:bodyPr>
          <a:lstStyle/>
          <a:p>
            <a:pPr algn="ctr" rtl="1"/>
            <a:r>
              <a:rPr lang="ar-DZ" sz="2800" dirty="0" smtClean="0">
                <a:solidFill>
                  <a:srgbClr val="00B0F0"/>
                </a:solidFill>
              </a:rPr>
              <a:t>مصطلح المحاكاة</a:t>
            </a:r>
            <a:endParaRPr lang="fr-FR" sz="2800" dirty="0">
              <a:solidFill>
                <a:srgbClr val="00B0F0"/>
              </a:solidFill>
            </a:endParaRPr>
          </a:p>
        </p:txBody>
      </p:sp>
      <p:sp>
        <p:nvSpPr>
          <p:cNvPr id="5" name="Espace réservé du texte 4"/>
          <p:cNvSpPr>
            <a:spLocks noGrp="1"/>
          </p:cNvSpPr>
          <p:nvPr>
            <p:ph type="body" sz="quarter" idx="3"/>
          </p:nvPr>
        </p:nvSpPr>
        <p:spPr>
          <a:xfrm>
            <a:off x="4644008" y="2122311"/>
            <a:ext cx="3211029" cy="822960"/>
          </a:xfrm>
        </p:spPr>
        <p:style>
          <a:lnRef idx="1">
            <a:schemeClr val="accent1"/>
          </a:lnRef>
          <a:fillRef idx="2">
            <a:schemeClr val="accent1"/>
          </a:fillRef>
          <a:effectRef idx="1">
            <a:schemeClr val="accent1"/>
          </a:effectRef>
          <a:fontRef idx="minor">
            <a:schemeClr val="dk1"/>
          </a:fontRef>
        </p:style>
        <p:txBody>
          <a:bodyPr>
            <a:normAutofit/>
          </a:bodyPr>
          <a:lstStyle/>
          <a:p>
            <a:pPr algn="ctr" rtl="1"/>
            <a:r>
              <a:rPr lang="ar-DZ" sz="2400" dirty="0" smtClean="0">
                <a:solidFill>
                  <a:schemeClr val="tx2">
                    <a:lumMod val="60000"/>
                    <a:lumOff val="40000"/>
                  </a:schemeClr>
                </a:solidFill>
              </a:rPr>
              <a:t>مصطلح الانعكاس</a:t>
            </a:r>
            <a:endParaRPr lang="fr-FR" sz="2400" dirty="0">
              <a:solidFill>
                <a:schemeClr val="tx2">
                  <a:lumMod val="60000"/>
                  <a:lumOff val="40000"/>
                </a:schemeClr>
              </a:solidFill>
            </a:endParaRPr>
          </a:p>
        </p:txBody>
      </p:sp>
      <p:sp>
        <p:nvSpPr>
          <p:cNvPr id="4" name="Espace réservé du contenu 3"/>
          <p:cNvSpPr>
            <a:spLocks noGrp="1"/>
          </p:cNvSpPr>
          <p:nvPr>
            <p:ph sz="quarter" idx="13"/>
          </p:nvPr>
        </p:nvSpPr>
        <p:spPr/>
        <p:style>
          <a:lnRef idx="1">
            <a:schemeClr val="accent2"/>
          </a:lnRef>
          <a:fillRef idx="2">
            <a:schemeClr val="accent2"/>
          </a:fillRef>
          <a:effectRef idx="1">
            <a:schemeClr val="accent2"/>
          </a:effectRef>
          <a:fontRef idx="minor">
            <a:schemeClr val="dk1"/>
          </a:fontRef>
        </p:style>
        <p:txBody>
          <a:bodyPr>
            <a:normAutofit/>
          </a:bodyPr>
          <a:lstStyle/>
          <a:p>
            <a:pPr marL="0" indent="0" algn="just" rtl="1">
              <a:buNone/>
            </a:pPr>
            <a:r>
              <a:rPr lang="ar-DZ" sz="2800" dirty="0" smtClean="0">
                <a:solidFill>
                  <a:schemeClr val="accent4">
                    <a:lumMod val="75000"/>
                  </a:schemeClr>
                </a:solidFill>
              </a:rPr>
              <a:t>تُعدّ المحاكاة في الأدب تمثيلاً فنيًا للواقع يقوم على إعادة بنائه وفق رؤية جمالية، لا على نقله نقلاً مباشرًا (أرسطو، 1980، ص 48).</a:t>
            </a:r>
            <a:endParaRPr lang="fr-FR" sz="2800" dirty="0">
              <a:solidFill>
                <a:schemeClr val="accent4">
                  <a:lumMod val="75000"/>
                </a:schemeClr>
              </a:solidFill>
            </a:endParaRPr>
          </a:p>
        </p:txBody>
      </p:sp>
      <p:sp>
        <p:nvSpPr>
          <p:cNvPr id="6" name="Espace réservé du contenu 5"/>
          <p:cNvSpPr>
            <a:spLocks noGrp="1"/>
          </p:cNvSpPr>
          <p:nvPr>
            <p:ph sz="quarter" idx="14"/>
          </p:nvPr>
        </p:nvSpPr>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marL="0" indent="0" algn="just" rtl="1">
              <a:buNone/>
            </a:pPr>
            <a:r>
              <a:rPr lang="ar-DZ" sz="2800" dirty="0" smtClean="0">
                <a:solidFill>
                  <a:schemeClr val="accent2">
                    <a:lumMod val="75000"/>
                  </a:schemeClr>
                </a:solidFill>
              </a:rPr>
              <a:t>ويعني الانعكاس في الأدب النظر إلى النص بوصفه تمثيلاً فنيًا للواقع الاجتماعي، يتم عبر وعي الكاتب وأدواته الجمالية، لا على أساس النقل الحرفي للواقع (صلاح فضل، 1997، ص 91).</a:t>
            </a:r>
            <a:endParaRPr lang="fr-FR" sz="2800" dirty="0">
              <a:solidFill>
                <a:schemeClr val="accent2">
                  <a:lumMod val="75000"/>
                </a:schemeClr>
              </a:solidFill>
            </a:endParaRPr>
          </a:p>
        </p:txBody>
      </p:sp>
    </p:spTree>
    <p:extLst>
      <p:ext uri="{BB962C8B-B14F-4D97-AF65-F5344CB8AC3E}">
        <p14:creationId xmlns:p14="http://schemas.microsoft.com/office/powerpoint/2010/main" val="16203523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259633" y="1916832"/>
            <a:ext cx="3237758" cy="864096"/>
          </a:xfrm>
        </p:spPr>
        <p:style>
          <a:lnRef idx="3">
            <a:schemeClr val="lt1"/>
          </a:lnRef>
          <a:fillRef idx="1">
            <a:schemeClr val="accent6"/>
          </a:fillRef>
          <a:effectRef idx="1">
            <a:schemeClr val="accent6"/>
          </a:effectRef>
          <a:fontRef idx="minor">
            <a:schemeClr val="lt1"/>
          </a:fontRef>
        </p:style>
        <p:txBody>
          <a:bodyPr>
            <a:normAutofit/>
          </a:bodyPr>
          <a:lstStyle/>
          <a:p>
            <a:r>
              <a:rPr lang="ar-DZ" sz="2800" dirty="0" smtClean="0"/>
              <a:t>مصطلح الالتزام</a:t>
            </a:r>
            <a:endParaRPr lang="fr-FR" sz="2800" dirty="0"/>
          </a:p>
        </p:txBody>
      </p:sp>
      <p:sp>
        <p:nvSpPr>
          <p:cNvPr id="4" name="Espace réservé du texte 3"/>
          <p:cNvSpPr>
            <a:spLocks noGrp="1"/>
          </p:cNvSpPr>
          <p:nvPr>
            <p:ph type="body" sz="quarter" idx="3"/>
          </p:nvPr>
        </p:nvSpPr>
        <p:spPr>
          <a:xfrm>
            <a:off x="4716016" y="1916833"/>
            <a:ext cx="3139021" cy="792088"/>
          </a:xfrm>
        </p:spPr>
        <p:style>
          <a:lnRef idx="1">
            <a:schemeClr val="accent6"/>
          </a:lnRef>
          <a:fillRef idx="2">
            <a:schemeClr val="accent6"/>
          </a:fillRef>
          <a:effectRef idx="1">
            <a:schemeClr val="accent6"/>
          </a:effectRef>
          <a:fontRef idx="minor">
            <a:schemeClr val="dk1"/>
          </a:fontRef>
        </p:style>
        <p:txBody>
          <a:bodyPr>
            <a:normAutofit/>
          </a:bodyPr>
          <a:lstStyle/>
          <a:p>
            <a:r>
              <a:rPr lang="ar-DZ" sz="2800" dirty="0" smtClean="0">
                <a:solidFill>
                  <a:schemeClr val="accent2">
                    <a:lumMod val="60000"/>
                    <a:lumOff val="40000"/>
                  </a:schemeClr>
                </a:solidFill>
              </a:rPr>
              <a:t>مصطلح التوليف</a:t>
            </a:r>
            <a:endParaRPr lang="fr-FR" sz="2800" dirty="0">
              <a:solidFill>
                <a:schemeClr val="accent2">
                  <a:lumMod val="60000"/>
                  <a:lumOff val="40000"/>
                </a:schemeClr>
              </a:solidFill>
            </a:endParaRPr>
          </a:p>
        </p:txBody>
      </p:sp>
      <p:sp>
        <p:nvSpPr>
          <p:cNvPr id="5" name="Espace réservé du contenu 4"/>
          <p:cNvSpPr>
            <a:spLocks noGrp="1"/>
          </p:cNvSpPr>
          <p:nvPr>
            <p:ph sz="quarter" idx="13"/>
          </p:nvPr>
        </p:nvSpPr>
        <p:spPr/>
        <p:style>
          <a:lnRef idx="1">
            <a:schemeClr val="accent2"/>
          </a:lnRef>
          <a:fillRef idx="2">
            <a:schemeClr val="accent2"/>
          </a:fillRef>
          <a:effectRef idx="1">
            <a:schemeClr val="accent2"/>
          </a:effectRef>
          <a:fontRef idx="minor">
            <a:schemeClr val="dk1"/>
          </a:fontRef>
        </p:style>
        <p:txBody>
          <a:bodyPr/>
          <a:lstStyle/>
          <a:p>
            <a:pPr marL="0" indent="0" algn="just" rtl="1">
              <a:buNone/>
            </a:pPr>
            <a:r>
              <a:rPr lang="ar-DZ" dirty="0"/>
              <a:t>يدلّ الالتزام في النقد الأدبي على وعي الكاتب أو الناقد بمسؤوليته تجاه قضايا المجتمع، من غير إخضاع العمل الأدبي لمنطق الدعاية أو المباشرة </a:t>
            </a:r>
            <a:r>
              <a:rPr lang="ar-DZ" dirty="0" smtClean="0"/>
              <a:t>(جان بول سارتر</a:t>
            </a:r>
            <a:r>
              <a:rPr lang="ar-DZ" dirty="0"/>
              <a:t>، 1965، ص 30).</a:t>
            </a:r>
            <a:endParaRPr lang="fr-FR" dirty="0"/>
          </a:p>
        </p:txBody>
      </p:sp>
      <p:sp>
        <p:nvSpPr>
          <p:cNvPr id="6" name="Espace réservé du contenu 5"/>
          <p:cNvSpPr>
            <a:spLocks noGrp="1"/>
          </p:cNvSpPr>
          <p:nvPr>
            <p:ph sz="quarter" idx="14"/>
          </p:nvPr>
        </p:nvSpPr>
        <p:spPr/>
        <p:style>
          <a:lnRef idx="1">
            <a:schemeClr val="accent1"/>
          </a:lnRef>
          <a:fillRef idx="2">
            <a:schemeClr val="accent1"/>
          </a:fillRef>
          <a:effectRef idx="1">
            <a:schemeClr val="accent1"/>
          </a:effectRef>
          <a:fontRef idx="minor">
            <a:schemeClr val="dk1"/>
          </a:fontRef>
        </p:style>
        <p:txBody>
          <a:bodyPr>
            <a:normAutofit/>
          </a:bodyPr>
          <a:lstStyle/>
          <a:p>
            <a:pPr marL="0" indent="0" algn="just" rtl="1">
              <a:buNone/>
            </a:pPr>
            <a:r>
              <a:rPr lang="ar-DZ" dirty="0">
                <a:solidFill>
                  <a:schemeClr val="accent4">
                    <a:lumMod val="75000"/>
                  </a:schemeClr>
                </a:solidFill>
              </a:rPr>
              <a:t>يدلّ التوليف في النقد الأدبي على دمج عناصر وخطابات متعددة داخل نص واحد لإنتاج بنية دلالية جديدة تتسم بالانسجام والتعقيد </a:t>
            </a:r>
            <a:r>
              <a:rPr lang="ar-DZ" dirty="0" smtClean="0">
                <a:solidFill>
                  <a:schemeClr val="accent4">
                    <a:lumMod val="75000"/>
                  </a:schemeClr>
                </a:solidFill>
              </a:rPr>
              <a:t>(صلاح فضل</a:t>
            </a:r>
            <a:r>
              <a:rPr lang="ar-DZ" dirty="0">
                <a:solidFill>
                  <a:schemeClr val="accent4">
                    <a:lumMod val="75000"/>
                  </a:schemeClr>
                </a:solidFill>
              </a:rPr>
              <a:t>، 1992، ص 135).</a:t>
            </a:r>
            <a:endParaRPr lang="fr-FR" dirty="0">
              <a:solidFill>
                <a:schemeClr val="accent4">
                  <a:lumMod val="75000"/>
                </a:schemeClr>
              </a:solidFill>
            </a:endParaRPr>
          </a:p>
        </p:txBody>
      </p:sp>
    </p:spTree>
    <p:extLst>
      <p:ext uri="{BB962C8B-B14F-4D97-AF65-F5344CB8AC3E}">
        <p14:creationId xmlns:p14="http://schemas.microsoft.com/office/powerpoint/2010/main" val="41242772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ar-DZ" dirty="0" smtClean="0">
                <a:solidFill>
                  <a:schemeClr val="accent3">
                    <a:lumMod val="75000"/>
                  </a:schemeClr>
                </a:solidFill>
              </a:rPr>
              <a:t>مآخذ حول المنهج الاجتماعي</a:t>
            </a:r>
            <a:endParaRPr lang="fr-FR" dirty="0">
              <a:solidFill>
                <a:schemeClr val="accent3">
                  <a:lumMod val="75000"/>
                </a:schemeClr>
              </a:solidFill>
            </a:endParaRPr>
          </a:p>
        </p:txBody>
      </p:sp>
      <p:sp>
        <p:nvSpPr>
          <p:cNvPr id="3" name="Espace réservé du contenu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a:bodyPr>
          <a:lstStyle/>
          <a:p>
            <a:pPr marL="0" indent="0" algn="just" rtl="1">
              <a:buNone/>
            </a:pPr>
            <a:r>
              <a:rPr lang="ar-DZ" sz="3600" dirty="0">
                <a:solidFill>
                  <a:schemeClr val="accent6">
                    <a:lumMod val="50000"/>
                  </a:schemeClr>
                </a:solidFill>
              </a:rPr>
              <a:t>من أبرز مآخذ المنهج الاجتماعي ميله إلى اختزال الأدب في وظيفته الاجتماعية وإهمال بنيته الجمالية، إذا لم يُدعَّم بتحليل فني داخلي </a:t>
            </a:r>
            <a:r>
              <a:rPr lang="ar-DZ" sz="3600" dirty="0" smtClean="0">
                <a:solidFill>
                  <a:schemeClr val="accent6">
                    <a:lumMod val="50000"/>
                  </a:schemeClr>
                </a:solidFill>
              </a:rPr>
              <a:t>(صلاح فضل</a:t>
            </a:r>
            <a:r>
              <a:rPr lang="ar-DZ" sz="3600" dirty="0">
                <a:solidFill>
                  <a:schemeClr val="accent6">
                    <a:lumMod val="50000"/>
                  </a:schemeClr>
                </a:solidFill>
              </a:rPr>
              <a:t>، 1997، ص 94).</a:t>
            </a:r>
            <a:endParaRPr lang="fr-FR" sz="3600" dirty="0">
              <a:solidFill>
                <a:schemeClr val="accent6">
                  <a:lumMod val="50000"/>
                </a:schemeClr>
              </a:solidFill>
            </a:endParaRPr>
          </a:p>
        </p:txBody>
      </p:sp>
    </p:spTree>
    <p:extLst>
      <p:ext uri="{BB962C8B-B14F-4D97-AF65-F5344CB8AC3E}">
        <p14:creationId xmlns:p14="http://schemas.microsoft.com/office/powerpoint/2010/main" val="36233902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Émoticône 1"/>
          <p:cNvSpPr/>
          <p:nvPr/>
        </p:nvSpPr>
        <p:spPr>
          <a:xfrm>
            <a:off x="3779912" y="2924944"/>
            <a:ext cx="2160240" cy="1512168"/>
          </a:xfrm>
          <a:prstGeom prst="smileyFac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sp>
        <p:nvSpPr>
          <p:cNvPr id="3" name="Ellipse 2"/>
          <p:cNvSpPr/>
          <p:nvPr/>
        </p:nvSpPr>
        <p:spPr>
          <a:xfrm>
            <a:off x="3131840" y="1988840"/>
            <a:ext cx="3168352" cy="792088"/>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DZ" sz="3600" dirty="0" smtClean="0"/>
              <a:t>بالتوفيق</a:t>
            </a:r>
            <a:endParaRPr lang="fr-FR" sz="3600" dirty="0"/>
          </a:p>
        </p:txBody>
      </p:sp>
    </p:spTree>
    <p:extLst>
      <p:ext uri="{BB962C8B-B14F-4D97-AF65-F5344CB8AC3E}">
        <p14:creationId xmlns:p14="http://schemas.microsoft.com/office/powerpoint/2010/main" val="296034541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naise">
  <a:themeElements>
    <a:clrScheme name="Punaise">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naise">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naise">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57</TotalTime>
  <Words>239</Words>
  <Application>Microsoft Office PowerPoint</Application>
  <PresentationFormat>Affichage à l'écran (4:3)</PresentationFormat>
  <Paragraphs>16</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Punaise</vt:lpstr>
      <vt:lpstr>Présentation PowerPoint</vt:lpstr>
      <vt:lpstr>تعريف المنهج الاجتماعي</vt:lpstr>
      <vt:lpstr> كما يعرفه أيضاً على أنه: منهج نقدي يضع العمل الأدبي في سياقه الاجتماعي الكامل، ويقرأ النص بوصفه نتاجًا مركبًا للعلاقات الاجتماعية والتاريخية والثقافية التي أنتجته، مع وعي واضح بأن النص لا يعكس المجتمع بشكل ميكانيكي، بل يُعيد إنتاج صيغ الدلالة الاجتماعية داخل بنائه الفني، وهذا ما يُمكن تسميته بـ«الوعي الاجتماعي» في النقد الأدبي. في هذا المنهج يصبح الأدب ظاهرة اجتماعية وفكرية في آنٍ واحد؛ فهو يعبر عن علاقات القوى، والهوية، والظروف الطبقية، والموضوعات القومية والثقافية، وفي الوقت نفسه يظل محتفظًا بخصوصيته الفنية  وجماليته التي لا يمكن اختزالها في بعد واحد فقط. وبذلك فإن المنهج الاجتماعي يُمكّن الناقد من فهم ثيمات وشفرات النص الأدبي عبر ربطها بشروط وجوده الاجتماعية، مع إدراك متعمّق لتشابك الفرد بالمجتمع، وتفاعله معه، وتأثيراته المتبادلة، مما يجعل النقد الأدبي إجراء معرفيًا متواصلاً مع حركة الواقع الاجتماعي نفسه لا مجرد قراءة خارجية تتمثل النص كمرآة جامدة للمجتمع.(صلاح فضل ، 1997، ص90)  </vt:lpstr>
      <vt:lpstr>أهم مصطلحات المنهج الاجتماعي</vt:lpstr>
      <vt:lpstr>Présentation PowerPoint</vt:lpstr>
      <vt:lpstr>مآخذ حول المنهج الاجتماعي</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OOOKKK</dc:creator>
  <cp:lastModifiedBy>OOOKKK</cp:lastModifiedBy>
  <cp:revision>12</cp:revision>
  <dcterms:created xsi:type="dcterms:W3CDTF">2025-12-13T09:32:08Z</dcterms:created>
  <dcterms:modified xsi:type="dcterms:W3CDTF">2025-12-13T10:29:41Z</dcterms:modified>
</cp:coreProperties>
</file>