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bin" ContentType="application/vnd.ms-office.legacyDiagramTex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2" r:id="rId1"/>
  </p:sldMasterIdLst>
  <p:sldIdLst>
    <p:sldId id="256" r:id="rId2"/>
    <p:sldId id="276" r:id="rId3"/>
    <p:sldId id="278" r:id="rId4"/>
    <p:sldId id="280" r:id="rId5"/>
    <p:sldId id="281" r:id="rId6"/>
    <p:sldId id="286" r:id="rId7"/>
    <p:sldId id="285" r:id="rId8"/>
    <p:sldId id="287" r:id="rId9"/>
    <p:sldId id="282" r:id="rId10"/>
    <p:sldId id="291" r:id="rId11"/>
    <p:sldId id="289" r:id="rId12"/>
    <p:sldId id="290" r:id="rId13"/>
    <p:sldId id="288" r:id="rId14"/>
    <p:sldId id="292" r:id="rId15"/>
    <p:sldId id="293" r:id="rId16"/>
    <p:sldId id="294" r:id="rId17"/>
    <p:sldId id="297" r:id="rId18"/>
    <p:sldId id="299" r:id="rId19"/>
    <p:sldId id="298" r:id="rId20"/>
    <p:sldId id="300" r:id="rId21"/>
    <p:sldId id="301" r:id="rId22"/>
    <p:sldId id="302" r:id="rId23"/>
    <p:sldId id="303" r:id="rId24"/>
    <p:sldId id="304" r:id="rId25"/>
    <p:sldId id="305" r:id="rId26"/>
    <p:sldId id="306" r:id="rId27"/>
    <p:sldId id="307" r:id="rId28"/>
    <p:sldId id="308" r:id="rId29"/>
    <p:sldId id="310" r:id="rId30"/>
    <p:sldId id="311" r:id="rId31"/>
    <p:sldId id="312" r:id="rId32"/>
    <p:sldId id="313" r:id="rId33"/>
    <p:sldId id="314" r:id="rId34"/>
  </p:sldIdLst>
  <p:sldSz cx="9144000" cy="6858000" type="screen4x3"/>
  <p:notesSz cx="6858000" cy="9144000"/>
  <p:defaultTextStyle>
    <a:defPPr>
      <a:defRPr lang="es-CO"/>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3333FF"/>
    <a:srgbClr val="FF9933"/>
    <a:srgbClr val="FF3300"/>
    <a:srgbClr val="FF0066"/>
    <a:srgbClr val="FF99CC"/>
    <a:srgbClr val="FF0000"/>
    <a:srgbClr val="00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04" autoAdjust="0"/>
    <p:restoredTop sz="94660"/>
  </p:normalViewPr>
  <p:slideViewPr>
    <p:cSldViewPr>
      <p:cViewPr varScale="1">
        <p:scale>
          <a:sx n="86" d="100"/>
          <a:sy n="86" d="100"/>
        </p:scale>
        <p:origin x="-109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06/relationships/legacyDocTextInfo" Target="legacyDocTextInfo.bin"/><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 Id="rId4" Type="http://schemas.microsoft.com/office/2006/relationships/legacyDiagramText" Target="legacyDiagramText4.bin"/></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Connecteur droit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r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fr-FR" smtClean="0"/>
              <a:t>Cliquez pour modifier le style du titre</a:t>
            </a:r>
            <a:endParaRPr kumimoji="0" lang="en-US"/>
          </a:p>
        </p:txBody>
      </p:sp>
      <p:sp>
        <p:nvSpPr>
          <p:cNvPr id="25" name="Sous-titr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fr-FR" smtClean="0"/>
              <a:t>Cliquez pour modifier le style des sous-titres du masque</a:t>
            </a:r>
            <a:endParaRPr kumimoji="0" lang="en-US"/>
          </a:p>
        </p:txBody>
      </p:sp>
      <p:sp>
        <p:nvSpPr>
          <p:cNvPr id="31" name="Espace réservé de la date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endParaRPr lang="es-CO"/>
          </a:p>
        </p:txBody>
      </p:sp>
      <p:sp>
        <p:nvSpPr>
          <p:cNvPr id="18" name="Espace réservé du pied de page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s-CO"/>
          </a:p>
        </p:txBody>
      </p:sp>
      <p:sp>
        <p:nvSpPr>
          <p:cNvPr id="29" name="Espace réservé du numéro de diapositive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4CA7D55D-1672-41F9-ABBA-36F1F5E13555}" type="slidenum">
              <a:rPr lang="es-CO" smtClean="0"/>
              <a:pPr/>
              <a:t>‹N°›</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endParaRPr lang="es-CO"/>
          </a:p>
        </p:txBody>
      </p:sp>
      <p:sp>
        <p:nvSpPr>
          <p:cNvPr id="5" name="Espace réservé du pied de page 4"/>
          <p:cNvSpPr>
            <a:spLocks noGrp="1"/>
          </p:cNvSpPr>
          <p:nvPr>
            <p:ph type="ftr" sz="quarter" idx="11"/>
          </p:nvPr>
        </p:nvSpPr>
        <p:spPr/>
        <p:txBody>
          <a:bodyPr/>
          <a:lstStyle>
            <a:extLst/>
          </a:lstStyle>
          <a:p>
            <a:endParaRPr lang="es-CO"/>
          </a:p>
        </p:txBody>
      </p:sp>
      <p:sp>
        <p:nvSpPr>
          <p:cNvPr id="6" name="Espace réservé du numéro de diapositive 5"/>
          <p:cNvSpPr>
            <a:spLocks noGrp="1"/>
          </p:cNvSpPr>
          <p:nvPr>
            <p:ph type="sldNum" sz="quarter" idx="12"/>
          </p:nvPr>
        </p:nvSpPr>
        <p:spPr/>
        <p:txBody>
          <a:bodyPr/>
          <a:lstStyle>
            <a:extLst/>
          </a:lstStyle>
          <a:p>
            <a:fld id="{AA3E01B2-C6DB-4EE0-A6DD-177C1DA3E140}" type="slidenum">
              <a:rPr lang="es-CO" smtClean="0"/>
              <a:pPr/>
              <a:t>‹N°›</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53200" y="274955"/>
            <a:ext cx="1524000" cy="5851525"/>
          </a:xfrm>
        </p:spPr>
        <p:txBody>
          <a:bodyPr vert="eaVert" anchor="t"/>
          <a:lstStyle>
            <a:extLst/>
          </a:lstStyle>
          <a:p>
            <a:r>
              <a:rPr kumimoji="0" lang="fr-FR" smtClean="0"/>
              <a:t>Cliquez pour modifier le style du titre</a:t>
            </a:r>
            <a:endParaRPr kumimoji="0" lang="en-US"/>
          </a:p>
        </p:txBody>
      </p:sp>
      <p:sp>
        <p:nvSpPr>
          <p:cNvPr id="3" name="Espace réservé du texte vertical 2"/>
          <p:cNvSpPr>
            <a:spLocks noGrp="1"/>
          </p:cNvSpPr>
          <p:nvPr>
            <p:ph type="body" orient="vert" idx="1"/>
          </p:nvPr>
        </p:nvSpPr>
        <p:spPr>
          <a:xfrm>
            <a:off x="457200" y="274642"/>
            <a:ext cx="6019800" cy="5851525"/>
          </a:xfrm>
        </p:spPr>
        <p:txBody>
          <a:bodyPr vert="eaVert"/>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a:xfrm>
            <a:off x="4242816" y="6557946"/>
            <a:ext cx="2002464" cy="226902"/>
          </a:xfrm>
        </p:spPr>
        <p:txBody>
          <a:bodyPr/>
          <a:lstStyle>
            <a:extLst/>
          </a:lstStyle>
          <a:p>
            <a:endParaRPr lang="es-CO"/>
          </a:p>
        </p:txBody>
      </p:sp>
      <p:sp>
        <p:nvSpPr>
          <p:cNvPr id="5" name="Espace réservé du pied de page 4"/>
          <p:cNvSpPr>
            <a:spLocks noGrp="1"/>
          </p:cNvSpPr>
          <p:nvPr>
            <p:ph type="ftr" sz="quarter" idx="11"/>
          </p:nvPr>
        </p:nvSpPr>
        <p:spPr>
          <a:xfrm>
            <a:off x="457200" y="6556248"/>
            <a:ext cx="3657600" cy="228600"/>
          </a:xfrm>
        </p:spPr>
        <p:txBody>
          <a:bodyPr/>
          <a:lstStyle>
            <a:extLst/>
          </a:lstStyle>
          <a:p>
            <a:endParaRPr lang="es-CO"/>
          </a:p>
        </p:txBody>
      </p:sp>
      <p:sp>
        <p:nvSpPr>
          <p:cNvPr id="6" name="Espace réservé du numéro de diapositive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FA7C091-7707-4B83-A4D7-B44199427FF0}" type="slidenum">
              <a:rPr lang="es-CO" smtClean="0"/>
              <a:pPr/>
              <a:t>‹N°›</a:t>
            </a:fld>
            <a:endParaRPr lang="es-CO"/>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re. Contenu et texte">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648200" y="1600200"/>
            <a:ext cx="4038600" cy="4525963"/>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a:xfrm>
            <a:off x="457200" y="6245225"/>
            <a:ext cx="2133600" cy="476250"/>
          </a:xfrm>
        </p:spPr>
        <p:txBody>
          <a:bodyPr/>
          <a:lstStyle>
            <a:lvl1pPr>
              <a:defRPr/>
            </a:lvl1pPr>
          </a:lstStyle>
          <a:p>
            <a:endParaRPr lang="es-CO"/>
          </a:p>
        </p:txBody>
      </p:sp>
      <p:sp>
        <p:nvSpPr>
          <p:cNvPr id="6" name="Espace réservé du pied de page 5"/>
          <p:cNvSpPr>
            <a:spLocks noGrp="1"/>
          </p:cNvSpPr>
          <p:nvPr>
            <p:ph type="ftr" sz="quarter" idx="11"/>
          </p:nvPr>
        </p:nvSpPr>
        <p:spPr>
          <a:xfrm>
            <a:off x="3124200" y="6245225"/>
            <a:ext cx="2895600" cy="476250"/>
          </a:xfrm>
        </p:spPr>
        <p:txBody>
          <a:bodyPr/>
          <a:lstStyle>
            <a:lvl1pPr>
              <a:defRPr/>
            </a:lvl1pPr>
          </a:lstStyle>
          <a:p>
            <a:endParaRPr lang="es-CO"/>
          </a:p>
        </p:txBody>
      </p:sp>
      <p:sp>
        <p:nvSpPr>
          <p:cNvPr id="7" name="Espace réservé du numéro de diapositive 6"/>
          <p:cNvSpPr>
            <a:spLocks noGrp="1"/>
          </p:cNvSpPr>
          <p:nvPr>
            <p:ph type="sldNum" sz="quarter" idx="12"/>
          </p:nvPr>
        </p:nvSpPr>
        <p:spPr>
          <a:xfrm>
            <a:off x="6553200" y="6245225"/>
            <a:ext cx="2133600" cy="476250"/>
          </a:xfrm>
        </p:spPr>
        <p:txBody>
          <a:bodyPr/>
          <a:lstStyle>
            <a:lvl1pPr>
              <a:defRPr/>
            </a:lvl1pPr>
          </a:lstStyle>
          <a:p>
            <a:fld id="{505977BB-CB9C-45FA-B311-9BE3F6002A0F}" type="slidenum">
              <a:rPr lang="es-CO"/>
              <a:pPr/>
              <a:t>‹N°›</a:t>
            </a:fld>
            <a:endParaRPr lang="es-CO"/>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Titre et 4 contenus">
    <p:spTree>
      <p:nvGrpSpPr>
        <p:cNvPr id="1" name=""/>
        <p:cNvGrpSpPr/>
        <p:nvPr/>
      </p:nvGrpSpPr>
      <p:grpSpPr>
        <a:xfrm>
          <a:off x="0" y="0"/>
          <a:ext cx="0" cy="0"/>
          <a:chOff x="0" y="0"/>
          <a:chExt cx="0" cy="0"/>
        </a:xfrm>
      </p:grpSpPr>
      <p:sp>
        <p:nvSpPr>
          <p:cNvPr id="2" name="Titre 1"/>
          <p:cNvSpPr>
            <a:spLocks noGrp="1"/>
          </p:cNvSpPr>
          <p:nvPr>
            <p:ph type="title" sz="quarter"/>
          </p:nvPr>
        </p:nvSpPr>
        <p:spPr>
          <a:xfrm>
            <a:off x="457200" y="274638"/>
            <a:ext cx="8229600" cy="1143000"/>
          </a:xfrm>
        </p:spPr>
        <p:txBody>
          <a:bodyPr/>
          <a:lstStyle/>
          <a:p>
            <a:r>
              <a:rPr lang="fr-FR" smtClean="0"/>
              <a:t>Cliquez pour modifier le style du titre</a:t>
            </a:r>
            <a:endParaRPr lang="fr-FR"/>
          </a:p>
        </p:txBody>
      </p:sp>
      <p:sp>
        <p:nvSpPr>
          <p:cNvPr id="3" name="Espace réservé du contenu 2"/>
          <p:cNvSpPr>
            <a:spLocks noGrp="1"/>
          </p:cNvSpPr>
          <p:nvPr>
            <p:ph sz="quarter" idx="1"/>
          </p:nvPr>
        </p:nvSpPr>
        <p:spPr>
          <a:xfrm>
            <a:off x="457200" y="1600200"/>
            <a:ext cx="4038600" cy="2185988"/>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quarter" idx="2"/>
          </p:nvPr>
        </p:nvSpPr>
        <p:spPr>
          <a:xfrm>
            <a:off x="4648200" y="1600200"/>
            <a:ext cx="4038600" cy="2185988"/>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contenu 4"/>
          <p:cNvSpPr>
            <a:spLocks noGrp="1"/>
          </p:cNvSpPr>
          <p:nvPr>
            <p:ph sz="quarter" idx="3"/>
          </p:nvPr>
        </p:nvSpPr>
        <p:spPr>
          <a:xfrm>
            <a:off x="457200" y="3938588"/>
            <a:ext cx="4038600" cy="21875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contenu 5"/>
          <p:cNvSpPr>
            <a:spLocks noGrp="1"/>
          </p:cNvSpPr>
          <p:nvPr>
            <p:ph sz="quarter" idx="4"/>
          </p:nvPr>
        </p:nvSpPr>
        <p:spPr>
          <a:xfrm>
            <a:off x="4648200" y="3938588"/>
            <a:ext cx="4038600" cy="2187575"/>
          </a:xfrm>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a:xfrm>
            <a:off x="457200" y="6245225"/>
            <a:ext cx="2133600" cy="476250"/>
          </a:xfrm>
        </p:spPr>
        <p:txBody>
          <a:bodyPr/>
          <a:lstStyle>
            <a:lvl1pPr>
              <a:defRPr/>
            </a:lvl1pPr>
          </a:lstStyle>
          <a:p>
            <a:endParaRPr lang="es-CO"/>
          </a:p>
        </p:txBody>
      </p:sp>
      <p:sp>
        <p:nvSpPr>
          <p:cNvPr id="8" name="Espace réservé du pied de page 7"/>
          <p:cNvSpPr>
            <a:spLocks noGrp="1"/>
          </p:cNvSpPr>
          <p:nvPr>
            <p:ph type="ftr" sz="quarter" idx="11"/>
          </p:nvPr>
        </p:nvSpPr>
        <p:spPr>
          <a:xfrm>
            <a:off x="3124200" y="6245225"/>
            <a:ext cx="2895600" cy="476250"/>
          </a:xfrm>
        </p:spPr>
        <p:txBody>
          <a:bodyPr/>
          <a:lstStyle>
            <a:lvl1pPr>
              <a:defRPr/>
            </a:lvl1pPr>
          </a:lstStyle>
          <a:p>
            <a:endParaRPr lang="es-CO"/>
          </a:p>
        </p:txBody>
      </p:sp>
      <p:sp>
        <p:nvSpPr>
          <p:cNvPr id="9" name="Espace réservé du numéro de diapositive 8"/>
          <p:cNvSpPr>
            <a:spLocks noGrp="1"/>
          </p:cNvSpPr>
          <p:nvPr>
            <p:ph type="sldNum" sz="quarter" idx="12"/>
          </p:nvPr>
        </p:nvSpPr>
        <p:spPr>
          <a:xfrm>
            <a:off x="6553200" y="6245225"/>
            <a:ext cx="2133600" cy="476250"/>
          </a:xfrm>
        </p:spPr>
        <p:txBody>
          <a:bodyPr/>
          <a:lstStyle>
            <a:lvl1pPr>
              <a:defRPr/>
            </a:lvl1pPr>
          </a:lstStyle>
          <a:p>
            <a:fld id="{3A2C1B7A-69FA-4921-ACB6-6F59A907C471}" type="slidenum">
              <a:rPr lang="es-CO"/>
              <a:pPr/>
              <a:t>‹N°›</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idx="1"/>
          </p:nvPr>
        </p:nvSpPr>
        <p:spPr/>
        <p:txBody>
          <a:bodyPr/>
          <a:lstStyle>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e la date 3"/>
          <p:cNvSpPr>
            <a:spLocks noGrp="1"/>
          </p:cNvSpPr>
          <p:nvPr>
            <p:ph type="dt" sz="half" idx="10"/>
          </p:nvPr>
        </p:nvSpPr>
        <p:spPr/>
        <p:txBody>
          <a:bodyPr/>
          <a:lstStyle>
            <a:extLst/>
          </a:lstStyle>
          <a:p>
            <a:endParaRPr lang="es-CO"/>
          </a:p>
        </p:txBody>
      </p:sp>
      <p:sp>
        <p:nvSpPr>
          <p:cNvPr id="5" name="Espace réservé du pied de page 4"/>
          <p:cNvSpPr>
            <a:spLocks noGrp="1"/>
          </p:cNvSpPr>
          <p:nvPr>
            <p:ph type="ftr" sz="quarter" idx="11"/>
          </p:nvPr>
        </p:nvSpPr>
        <p:spPr/>
        <p:txBody>
          <a:bodyPr/>
          <a:lstStyle>
            <a:extLst/>
          </a:lstStyle>
          <a:p>
            <a:endParaRPr lang="es-CO"/>
          </a:p>
        </p:txBody>
      </p:sp>
      <p:sp>
        <p:nvSpPr>
          <p:cNvPr id="6" name="Espace réservé du numéro de diapositive 5"/>
          <p:cNvSpPr>
            <a:spLocks noGrp="1"/>
          </p:cNvSpPr>
          <p:nvPr>
            <p:ph type="sldNum" sz="quarter" idx="12"/>
          </p:nvPr>
        </p:nvSpPr>
        <p:spPr/>
        <p:txBody>
          <a:bodyPr/>
          <a:lstStyle>
            <a:extLst/>
          </a:lstStyle>
          <a:p>
            <a:fld id="{9FEA5A1D-36A7-4DB3-8788-21764F847967}" type="slidenum">
              <a:rPr lang="es-CO" smtClean="0"/>
              <a:pPr/>
              <a:t>‹N°›</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fr-FR" smtClean="0"/>
              <a:t>Cliquez pour modifier les styles du texte du masque</a:t>
            </a:r>
          </a:p>
        </p:txBody>
      </p:sp>
      <p:sp>
        <p:nvSpPr>
          <p:cNvPr id="4" name="Espace réservé de la date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endParaRPr lang="es-CO"/>
          </a:p>
        </p:txBody>
      </p:sp>
      <p:sp>
        <p:nvSpPr>
          <p:cNvPr id="5" name="Espace réservé du pied de page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s-CO"/>
          </a:p>
        </p:txBody>
      </p:sp>
      <p:sp>
        <p:nvSpPr>
          <p:cNvPr id="6" name="Espace réservé du numéro de diapositive 5"/>
          <p:cNvSpPr>
            <a:spLocks noGrp="1"/>
          </p:cNvSpPr>
          <p:nvPr>
            <p:ph type="sldNum" sz="quarter" idx="12"/>
          </p:nvPr>
        </p:nvSpPr>
        <p:spPr>
          <a:xfrm>
            <a:off x="6733952" y="6555112"/>
            <a:ext cx="588336" cy="228600"/>
          </a:xfrm>
        </p:spPr>
        <p:txBody>
          <a:bodyPr/>
          <a:lstStyle>
            <a:extLst/>
          </a:lstStyle>
          <a:p>
            <a:fld id="{0D7F6B41-023A-4EDF-812F-AA053ED8F811}" type="slidenum">
              <a:rPr lang="es-CO" smtClean="0"/>
              <a:pPr/>
              <a:t>‹N°›</a:t>
            </a:fld>
            <a:endParaRPr lang="es-CO"/>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7242048" cy="1143000"/>
          </a:xfrm>
        </p:spPr>
        <p:txBody>
          <a:bodyPr/>
          <a:lstStyle>
            <a:extLst/>
          </a:lstStyle>
          <a:p>
            <a:r>
              <a:rPr kumimoji="0" lang="fr-FR" smtClean="0"/>
              <a:t>Cliquez pour modifier le style du titre</a:t>
            </a:r>
            <a:endParaRPr kumimoji="0" lang="en-US"/>
          </a:p>
        </p:txBody>
      </p:sp>
      <p:sp>
        <p:nvSpPr>
          <p:cNvPr id="3" name="Espace réservé du contenu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4" name="Espace réservé du contenu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endParaRPr lang="es-CO"/>
          </a:p>
        </p:txBody>
      </p:sp>
      <p:sp>
        <p:nvSpPr>
          <p:cNvPr id="6" name="Espace réservé du pied de page 5"/>
          <p:cNvSpPr>
            <a:spLocks noGrp="1"/>
          </p:cNvSpPr>
          <p:nvPr>
            <p:ph type="ftr" sz="quarter" idx="11"/>
          </p:nvPr>
        </p:nvSpPr>
        <p:spPr/>
        <p:txBody>
          <a:bodyPr/>
          <a:lstStyle>
            <a:extLst/>
          </a:lstStyle>
          <a:p>
            <a:endParaRPr lang="es-CO"/>
          </a:p>
        </p:txBody>
      </p:sp>
      <p:sp>
        <p:nvSpPr>
          <p:cNvPr id="7" name="Espace réservé du numéro de diapositive 6"/>
          <p:cNvSpPr>
            <a:spLocks noGrp="1"/>
          </p:cNvSpPr>
          <p:nvPr>
            <p:ph type="sldNum" sz="quarter" idx="12"/>
          </p:nvPr>
        </p:nvSpPr>
        <p:spPr/>
        <p:txBody>
          <a:bodyPr/>
          <a:lstStyle>
            <a:extLst/>
          </a:lstStyle>
          <a:p>
            <a:fld id="{92EF62BB-260B-49B4-9DB6-A03EDCE240C5}" type="slidenum">
              <a:rPr lang="es-CO" smtClean="0"/>
              <a:pPr/>
              <a:t>‹N°›</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7242048" cy="1143000"/>
          </a:xfrm>
        </p:spPr>
        <p:txBody>
          <a:bodyPr anchor="b"/>
          <a:lstStyle>
            <a:lvl1pPr>
              <a:defRPr/>
            </a:lvl1pPr>
            <a:extLst/>
          </a:lstStyle>
          <a:p>
            <a:r>
              <a:rPr kumimoji="0" lang="fr-FR" smtClean="0"/>
              <a:t>Cliquez pour modifier le style du titre</a:t>
            </a:r>
            <a:endParaRPr kumimoji="0" lang="en-US"/>
          </a:p>
        </p:txBody>
      </p:sp>
      <p:sp>
        <p:nvSpPr>
          <p:cNvPr id="3" name="Espace réservé du texte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4" name="Espace réservé du texte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fr-FR" smtClean="0"/>
              <a:t>Cliquez pour modifier les styles du texte du masque</a:t>
            </a:r>
          </a:p>
        </p:txBody>
      </p:sp>
      <p:sp>
        <p:nvSpPr>
          <p:cNvPr id="5" name="Espace réservé du contenu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6" name="Espace réservé du contenu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7" name="Espace réservé de la date 6"/>
          <p:cNvSpPr>
            <a:spLocks noGrp="1"/>
          </p:cNvSpPr>
          <p:nvPr>
            <p:ph type="dt" sz="half" idx="10"/>
          </p:nvPr>
        </p:nvSpPr>
        <p:spPr/>
        <p:txBody>
          <a:bodyPr/>
          <a:lstStyle>
            <a:extLst/>
          </a:lstStyle>
          <a:p>
            <a:endParaRPr lang="es-CO"/>
          </a:p>
        </p:txBody>
      </p:sp>
      <p:sp>
        <p:nvSpPr>
          <p:cNvPr id="8" name="Espace réservé du pied de page 7"/>
          <p:cNvSpPr>
            <a:spLocks noGrp="1"/>
          </p:cNvSpPr>
          <p:nvPr>
            <p:ph type="ftr" sz="quarter" idx="11"/>
          </p:nvPr>
        </p:nvSpPr>
        <p:spPr/>
        <p:txBody>
          <a:bodyPr/>
          <a:lstStyle>
            <a:extLst/>
          </a:lstStyle>
          <a:p>
            <a:endParaRPr lang="es-CO"/>
          </a:p>
        </p:txBody>
      </p:sp>
      <p:sp>
        <p:nvSpPr>
          <p:cNvPr id="9" name="Espace réservé du numéro de diapositive 8"/>
          <p:cNvSpPr>
            <a:spLocks noGrp="1"/>
          </p:cNvSpPr>
          <p:nvPr>
            <p:ph type="sldNum" sz="quarter" idx="12"/>
          </p:nvPr>
        </p:nvSpPr>
        <p:spPr/>
        <p:txBody>
          <a:bodyPr/>
          <a:lstStyle>
            <a:extLst/>
          </a:lstStyle>
          <a:p>
            <a:fld id="{5D5ACD32-B4C3-4857-8EE2-11857DA380AC}" type="slidenum">
              <a:rPr lang="es-CO" smtClean="0"/>
              <a:pPr/>
              <a:t>‹N°›</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320040"/>
            <a:ext cx="7242048" cy="1143000"/>
          </a:xfrm>
        </p:spPr>
        <p:txBody>
          <a:bodyPr/>
          <a:lstStyle>
            <a:extLst/>
          </a:lstStyle>
          <a:p>
            <a:r>
              <a:rPr kumimoji="0" lang="fr-FR" smtClean="0"/>
              <a:t>Cliquez pour modifier le style du titre</a:t>
            </a:r>
            <a:endParaRPr kumimoji="0" lang="en-US"/>
          </a:p>
        </p:txBody>
      </p:sp>
      <p:sp>
        <p:nvSpPr>
          <p:cNvPr id="3" name="Espace réservé de la date 2"/>
          <p:cNvSpPr>
            <a:spLocks noGrp="1"/>
          </p:cNvSpPr>
          <p:nvPr>
            <p:ph type="dt" sz="half" idx="10"/>
          </p:nvPr>
        </p:nvSpPr>
        <p:spPr/>
        <p:txBody>
          <a:bodyPr/>
          <a:lstStyle>
            <a:extLst/>
          </a:lstStyle>
          <a:p>
            <a:endParaRPr lang="es-CO"/>
          </a:p>
        </p:txBody>
      </p:sp>
      <p:sp>
        <p:nvSpPr>
          <p:cNvPr id="4" name="Espace réservé du pied de page 3"/>
          <p:cNvSpPr>
            <a:spLocks noGrp="1"/>
          </p:cNvSpPr>
          <p:nvPr>
            <p:ph type="ftr" sz="quarter" idx="11"/>
          </p:nvPr>
        </p:nvSpPr>
        <p:spPr/>
        <p:txBody>
          <a:bodyPr/>
          <a:lstStyle>
            <a:extLst/>
          </a:lstStyle>
          <a:p>
            <a:endParaRPr lang="es-CO"/>
          </a:p>
        </p:txBody>
      </p:sp>
      <p:sp>
        <p:nvSpPr>
          <p:cNvPr id="5" name="Espace réservé du numéro de diapositive 4"/>
          <p:cNvSpPr>
            <a:spLocks noGrp="1"/>
          </p:cNvSpPr>
          <p:nvPr>
            <p:ph type="sldNum" sz="quarter" idx="12"/>
          </p:nvPr>
        </p:nvSpPr>
        <p:spPr/>
        <p:txBody>
          <a:bodyPr/>
          <a:lstStyle>
            <a:extLst/>
          </a:lstStyle>
          <a:p>
            <a:fld id="{FEB751E1-038F-4B00-A7CC-F1053149AA48}" type="slidenum">
              <a:rPr lang="es-CO" smtClean="0"/>
              <a:pPr/>
              <a:t>‹N°›</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lvl1pPr>
              <a:defRPr>
                <a:solidFill>
                  <a:schemeClr val="tx2"/>
                </a:solidFill>
              </a:defRPr>
            </a:lvl1pPr>
            <a:extLst/>
          </a:lstStyle>
          <a:p>
            <a:endParaRPr lang="es-CO"/>
          </a:p>
        </p:txBody>
      </p:sp>
      <p:sp>
        <p:nvSpPr>
          <p:cNvPr id="3" name="Espace réservé du pied de page 2"/>
          <p:cNvSpPr>
            <a:spLocks noGrp="1"/>
          </p:cNvSpPr>
          <p:nvPr>
            <p:ph type="ftr" sz="quarter" idx="11"/>
          </p:nvPr>
        </p:nvSpPr>
        <p:spPr/>
        <p:txBody>
          <a:bodyPr/>
          <a:lstStyle>
            <a:lvl1pPr>
              <a:defRPr>
                <a:solidFill>
                  <a:schemeClr val="tx2"/>
                </a:solidFill>
              </a:defRPr>
            </a:lvl1pPr>
            <a:extLst/>
          </a:lstStyle>
          <a:p>
            <a:endParaRPr lang="es-CO"/>
          </a:p>
        </p:txBody>
      </p:sp>
      <p:sp>
        <p:nvSpPr>
          <p:cNvPr id="4" name="Espace réservé du numéro de diapositive 3"/>
          <p:cNvSpPr>
            <a:spLocks noGrp="1"/>
          </p:cNvSpPr>
          <p:nvPr>
            <p:ph type="sldNum" sz="quarter" idx="12"/>
          </p:nvPr>
        </p:nvSpPr>
        <p:spPr/>
        <p:txBody>
          <a:bodyPr/>
          <a:lstStyle>
            <a:extLst/>
          </a:lstStyle>
          <a:p>
            <a:fld id="{3448F6CC-A2EA-4E37-A3F4-7385DB4A0F06}" type="slidenum">
              <a:rPr lang="es-CO" smtClean="0"/>
              <a:pPr/>
              <a:t>‹N°›</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fr-FR" smtClean="0"/>
              <a:t>Cliquez pour modifier le style du titre</a:t>
            </a:r>
            <a:endParaRPr kumimoji="0" lang="en-US"/>
          </a:p>
        </p:txBody>
      </p:sp>
      <p:sp>
        <p:nvSpPr>
          <p:cNvPr id="3" name="Espace réservé du texte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fr-FR" smtClean="0"/>
              <a:t>Cliquez pour modifier les styles du texte du masque</a:t>
            </a:r>
          </a:p>
        </p:txBody>
      </p:sp>
      <p:sp>
        <p:nvSpPr>
          <p:cNvPr id="4" name="Espace réservé du contenu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fr-FR" smtClean="0"/>
              <a:t>Cliquez pour modifier les styles du texte du masque</a:t>
            </a:r>
          </a:p>
          <a:p>
            <a:pPr lvl="1" eaLnBrk="1" latinLnBrk="0" hangingPunct="1"/>
            <a:r>
              <a:rPr lang="fr-FR" smtClean="0"/>
              <a:t>Deuxième niveau</a:t>
            </a:r>
          </a:p>
          <a:p>
            <a:pPr lvl="2" eaLnBrk="1" latinLnBrk="0" hangingPunct="1"/>
            <a:r>
              <a:rPr lang="fr-FR" smtClean="0"/>
              <a:t>Troisième niveau</a:t>
            </a:r>
          </a:p>
          <a:p>
            <a:pPr lvl="3" eaLnBrk="1" latinLnBrk="0" hangingPunct="1"/>
            <a:r>
              <a:rPr lang="fr-FR" smtClean="0"/>
              <a:t>Quatrième niveau</a:t>
            </a:r>
          </a:p>
          <a:p>
            <a:pPr lvl="4" eaLnBrk="1" latinLnBrk="0" hangingPunct="1"/>
            <a:r>
              <a:rPr lang="fr-FR" smtClean="0"/>
              <a:t>Cinquième niveau</a:t>
            </a:r>
            <a:endParaRPr kumimoji="0" lang="en-US"/>
          </a:p>
        </p:txBody>
      </p:sp>
      <p:sp>
        <p:nvSpPr>
          <p:cNvPr id="5" name="Espace réservé de la date 4"/>
          <p:cNvSpPr>
            <a:spLocks noGrp="1"/>
          </p:cNvSpPr>
          <p:nvPr>
            <p:ph type="dt" sz="half" idx="10"/>
          </p:nvPr>
        </p:nvSpPr>
        <p:spPr/>
        <p:txBody>
          <a:bodyPr/>
          <a:lstStyle>
            <a:extLst/>
          </a:lstStyle>
          <a:p>
            <a:endParaRPr lang="es-CO"/>
          </a:p>
        </p:txBody>
      </p:sp>
      <p:sp>
        <p:nvSpPr>
          <p:cNvPr id="6" name="Espace réservé du pied de page 5"/>
          <p:cNvSpPr>
            <a:spLocks noGrp="1"/>
          </p:cNvSpPr>
          <p:nvPr>
            <p:ph type="ftr" sz="quarter" idx="11"/>
          </p:nvPr>
        </p:nvSpPr>
        <p:spPr/>
        <p:txBody>
          <a:bodyPr/>
          <a:lstStyle>
            <a:extLst/>
          </a:lstStyle>
          <a:p>
            <a:endParaRPr lang="es-CO"/>
          </a:p>
        </p:txBody>
      </p:sp>
      <p:sp>
        <p:nvSpPr>
          <p:cNvPr id="7" name="Espace réservé du numéro de diapositive 6"/>
          <p:cNvSpPr>
            <a:spLocks noGrp="1"/>
          </p:cNvSpPr>
          <p:nvPr>
            <p:ph type="sldNum" sz="quarter" idx="12"/>
          </p:nvPr>
        </p:nvSpPr>
        <p:spPr/>
        <p:txBody>
          <a:bodyPr/>
          <a:lstStyle>
            <a:extLst/>
          </a:lstStyle>
          <a:p>
            <a:fld id="{D8EAC311-B962-4386-8AAB-1E733F5F63AC}" type="slidenum">
              <a:rPr lang="es-CO" smtClean="0"/>
              <a:pPr/>
              <a:t>‹N°›</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r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fr-FR" smtClean="0"/>
              <a:t>Cliquez pour modifier le style du titre</a:t>
            </a:r>
            <a:endParaRPr kumimoji="0" lang="en-US" dirty="0"/>
          </a:p>
        </p:txBody>
      </p:sp>
      <p:sp>
        <p:nvSpPr>
          <p:cNvPr id="4" name="Espace réservé du texte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fr-FR" smtClean="0"/>
              <a:t>Cliquez pour modifier les styles du texte du masque</a:t>
            </a:r>
          </a:p>
        </p:txBody>
      </p:sp>
      <p:sp>
        <p:nvSpPr>
          <p:cNvPr id="5" name="Espace réservé de la date 4"/>
          <p:cNvSpPr>
            <a:spLocks noGrp="1"/>
          </p:cNvSpPr>
          <p:nvPr>
            <p:ph type="dt" sz="half" idx="10"/>
          </p:nvPr>
        </p:nvSpPr>
        <p:spPr/>
        <p:txBody>
          <a:bodyPr/>
          <a:lstStyle>
            <a:extLst/>
          </a:lstStyle>
          <a:p>
            <a:endParaRPr lang="es-CO"/>
          </a:p>
        </p:txBody>
      </p:sp>
      <p:sp>
        <p:nvSpPr>
          <p:cNvPr id="6" name="Espace réservé du pied de page 5"/>
          <p:cNvSpPr>
            <a:spLocks noGrp="1"/>
          </p:cNvSpPr>
          <p:nvPr>
            <p:ph type="ftr" sz="quarter" idx="11"/>
          </p:nvPr>
        </p:nvSpPr>
        <p:spPr/>
        <p:txBody>
          <a:bodyPr/>
          <a:lstStyle>
            <a:extLst/>
          </a:lstStyle>
          <a:p>
            <a:endParaRPr lang="es-CO"/>
          </a:p>
        </p:txBody>
      </p:sp>
      <p:sp>
        <p:nvSpPr>
          <p:cNvPr id="7" name="Espace réservé du numéro de diapositive 6"/>
          <p:cNvSpPr>
            <a:spLocks noGrp="1"/>
          </p:cNvSpPr>
          <p:nvPr>
            <p:ph type="sldNum" sz="quarter" idx="12"/>
          </p:nvPr>
        </p:nvSpPr>
        <p:spPr/>
        <p:txBody>
          <a:bodyPr/>
          <a:lstStyle>
            <a:extLst/>
          </a:lstStyle>
          <a:p>
            <a:fld id="{ADB9C383-7A71-47AC-9B49-7F4C84D2EC92}" type="slidenum">
              <a:rPr lang="es-CO" smtClean="0"/>
              <a:pPr/>
              <a:t>‹N°›</a:t>
            </a:fld>
            <a:endParaRPr lang="es-CO"/>
          </a:p>
        </p:txBody>
      </p:sp>
      <p:sp>
        <p:nvSpPr>
          <p:cNvPr id="10" name="Espace réservé pour une image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fr-FR" smtClean="0"/>
              <a:t>Cliquez sur l'icône pour ajouter une image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5">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Espace réservé du titre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fr-FR" smtClean="0"/>
              <a:t>Cliquez pour modifier le style du titre</a:t>
            </a:r>
            <a:endParaRPr kumimoji="0" lang="en-US"/>
          </a:p>
        </p:txBody>
      </p:sp>
      <p:sp>
        <p:nvSpPr>
          <p:cNvPr id="31" name="Espace réservé du texte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fr-FR" smtClean="0"/>
              <a:t>Cliquez pour modifier les styles du texte du masque</a:t>
            </a:r>
          </a:p>
          <a:p>
            <a:pPr lvl="1" eaLnBrk="1" latinLnBrk="0" hangingPunct="1"/>
            <a:r>
              <a:rPr kumimoji="0" lang="fr-FR" smtClean="0"/>
              <a:t>Deuxième niveau</a:t>
            </a:r>
          </a:p>
          <a:p>
            <a:pPr lvl="2" eaLnBrk="1" latinLnBrk="0" hangingPunct="1"/>
            <a:r>
              <a:rPr kumimoji="0" lang="fr-FR" smtClean="0"/>
              <a:t>Troisième niveau</a:t>
            </a:r>
          </a:p>
          <a:p>
            <a:pPr lvl="3" eaLnBrk="1" latinLnBrk="0" hangingPunct="1"/>
            <a:r>
              <a:rPr kumimoji="0" lang="fr-FR" smtClean="0"/>
              <a:t>Quatrième niveau</a:t>
            </a:r>
          </a:p>
          <a:p>
            <a:pPr lvl="4" eaLnBrk="1" latinLnBrk="0" hangingPunct="1"/>
            <a:r>
              <a:rPr kumimoji="0" lang="fr-FR" smtClean="0"/>
              <a:t>Cinquième niveau</a:t>
            </a:r>
            <a:endParaRPr kumimoji="0" lang="en-US"/>
          </a:p>
        </p:txBody>
      </p:sp>
      <p:sp>
        <p:nvSpPr>
          <p:cNvPr id="27" name="Espace réservé de la date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endParaRPr lang="es-CO"/>
          </a:p>
        </p:txBody>
      </p:sp>
      <p:sp>
        <p:nvSpPr>
          <p:cNvPr id="4" name="Espace réservé du pied de page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s-CO"/>
          </a:p>
        </p:txBody>
      </p:sp>
      <p:sp>
        <p:nvSpPr>
          <p:cNvPr id="16" name="Espace réservé du numéro de diapositive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A5B4825A-25F4-499E-8716-E67D161D8C4C}" type="slidenum">
              <a:rPr lang="es-CO" smtClean="0"/>
              <a:pPr/>
              <a:t>‹N°›</a:t>
            </a:fld>
            <a:endParaRPr lang="es-CO"/>
          </a:p>
        </p:txBody>
      </p:sp>
    </p:spTree>
  </p:cSld>
  <p:clrMap bg1="lt1" tx1="dk1" bg2="lt2" tx2="dk2" accent1="accent1" accent2="accent2" accent3="accent3" accent4="accent4" accent5="accent5" accent6="accent6" hlink="hlink" folHlink="folHlink"/>
  <p:sldLayoutIdLst>
    <p:sldLayoutId id="2147483923" r:id="rId1"/>
    <p:sldLayoutId id="2147483924" r:id="rId2"/>
    <p:sldLayoutId id="2147483925" r:id="rId3"/>
    <p:sldLayoutId id="2147483926" r:id="rId4"/>
    <p:sldLayoutId id="2147483927" r:id="rId5"/>
    <p:sldLayoutId id="2147483928" r:id="rId6"/>
    <p:sldLayoutId id="2147483929" r:id="rId7"/>
    <p:sldLayoutId id="2147483930" r:id="rId8"/>
    <p:sldLayoutId id="2147483931" r:id="rId9"/>
    <p:sldLayoutId id="2147483932" r:id="rId10"/>
    <p:sldLayoutId id="2147483933" r:id="rId11"/>
    <p:sldLayoutId id="2147483934" r:id="rId12"/>
    <p:sldLayoutId id="2147483935" r:id="rId13"/>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gi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8" Type="http://schemas.openxmlformats.org/officeDocument/2006/relationships/image" Target="../media/image13.wmf"/><Relationship Id="rId3" Type="http://schemas.openxmlformats.org/officeDocument/2006/relationships/image" Target="../media/image9.wmf"/><Relationship Id="rId7" Type="http://schemas.openxmlformats.org/officeDocument/2006/relationships/image" Target="../media/image12.png"/><Relationship Id="rId2" Type="http://schemas.openxmlformats.org/officeDocument/2006/relationships/image" Target="../media/image7.wmf"/><Relationship Id="rId1" Type="http://schemas.openxmlformats.org/officeDocument/2006/relationships/slideLayout" Target="../slideLayouts/slideLayout13.xml"/><Relationship Id="rId6" Type="http://schemas.openxmlformats.org/officeDocument/2006/relationships/image" Target="../media/image11.wmf"/><Relationship Id="rId5" Type="http://schemas.openxmlformats.org/officeDocument/2006/relationships/image" Target="../media/image6.gif"/><Relationship Id="rId4" Type="http://schemas.openxmlformats.org/officeDocument/2006/relationships/image" Target="../media/image10.wmf"/><Relationship Id="rId9" Type="http://schemas.openxmlformats.org/officeDocument/2006/relationships/image" Target="../media/image14.w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title"/>
          </p:nvPr>
        </p:nvSpPr>
        <p:spPr>
          <a:xfrm>
            <a:off x="395288" y="476250"/>
            <a:ext cx="8291512" cy="2381246"/>
          </a:xfrm>
        </p:spPr>
        <p:txBody>
          <a:bodyPr>
            <a:normAutofit/>
          </a:bodyPr>
          <a:lstStyle/>
          <a:p>
            <a:r>
              <a:rPr lang="es-CO" b="1" dirty="0" smtClean="0">
                <a:solidFill>
                  <a:srgbClr val="471FA1"/>
                </a:solidFill>
                <a:effectLst>
                  <a:outerShdw blurRad="38100" dist="38100" dir="2700000" algn="tl">
                    <a:srgbClr val="000000"/>
                  </a:outerShdw>
                </a:effectLst>
              </a:rPr>
              <a:t/>
            </a:r>
            <a:br>
              <a:rPr lang="es-CO" b="1" dirty="0" smtClean="0">
                <a:solidFill>
                  <a:srgbClr val="471FA1"/>
                </a:solidFill>
                <a:effectLst>
                  <a:outerShdw blurRad="38100" dist="38100" dir="2700000" algn="tl">
                    <a:srgbClr val="000000"/>
                  </a:outerShdw>
                </a:effectLst>
              </a:rPr>
            </a:br>
            <a:r>
              <a:rPr lang="es-CO" sz="5400" b="1" dirty="0" smtClean="0">
                <a:solidFill>
                  <a:srgbClr val="471FA1"/>
                </a:solidFill>
                <a:effectLst>
                  <a:outerShdw blurRad="38100" dist="38100" dir="2700000" algn="tl">
                    <a:srgbClr val="000000"/>
                  </a:outerShdw>
                </a:effectLst>
              </a:rPr>
              <a:t>Diferentes opciones de la investigación </a:t>
            </a:r>
            <a:endParaRPr lang="es-CO" sz="5400" b="1" dirty="0">
              <a:solidFill>
                <a:srgbClr val="471FA1"/>
              </a:solidFill>
              <a:effectLst>
                <a:outerShdw blurRad="38100" dist="38100" dir="2700000" algn="tl">
                  <a:srgbClr val="000000"/>
                </a:outerShdw>
              </a:effectLst>
            </a:endParaRPr>
          </a:p>
        </p:txBody>
      </p:sp>
      <p:sp>
        <p:nvSpPr>
          <p:cNvPr id="2110" name="Rectangle 62"/>
          <p:cNvSpPr>
            <a:spLocks noChangeArrowheads="1"/>
          </p:cNvSpPr>
          <p:nvPr/>
        </p:nvSpPr>
        <p:spPr bwMode="auto">
          <a:xfrm>
            <a:off x="357158" y="4270395"/>
            <a:ext cx="8229600" cy="2016125"/>
          </a:xfrm>
          <a:prstGeom prst="rect">
            <a:avLst/>
          </a:prstGeom>
          <a:noFill/>
          <a:ln w="9525">
            <a:noFill/>
            <a:miter lim="800000"/>
            <a:headEnd/>
            <a:tailEnd/>
          </a:ln>
          <a:effectLst/>
        </p:spPr>
        <p:txBody>
          <a:bodyPr anchor="ctr"/>
          <a:lstStyle/>
          <a:p>
            <a:pPr marL="742950" indent="-742950"/>
            <a:r>
              <a:rPr lang="es-CO" b="1" dirty="0" smtClean="0">
                <a:solidFill>
                  <a:srgbClr val="471FA1"/>
                </a:solidFill>
                <a:effectLst>
                  <a:outerShdw blurRad="38100" dist="38100" dir="2700000" algn="tl">
                    <a:srgbClr val="000000"/>
                  </a:outerShdw>
                </a:effectLst>
              </a:rPr>
              <a:t>Amaría </a:t>
            </a:r>
            <a:r>
              <a:rPr lang="es-CO" b="1" dirty="0" err="1" smtClean="0">
                <a:solidFill>
                  <a:srgbClr val="471FA1"/>
                </a:solidFill>
                <a:effectLst>
                  <a:outerShdw blurRad="38100" dist="38100" dir="2700000" algn="tl">
                    <a:srgbClr val="000000"/>
                  </a:outerShdw>
                </a:effectLst>
              </a:rPr>
              <a:t>Bensaada</a:t>
            </a:r>
            <a:r>
              <a:rPr lang="es-CO" b="1" dirty="0" smtClean="0">
                <a:solidFill>
                  <a:srgbClr val="471FA1"/>
                </a:solidFill>
                <a:effectLst>
                  <a:outerShdw blurRad="38100" dist="38100" dir="2700000" algn="tl">
                    <a:srgbClr val="000000"/>
                  </a:outerShdw>
                </a:effectLst>
              </a:rPr>
              <a:t> </a:t>
            </a:r>
            <a:r>
              <a:rPr lang="es-CO" b="1" dirty="0" err="1" smtClean="0">
                <a:solidFill>
                  <a:srgbClr val="471FA1"/>
                </a:solidFill>
                <a:effectLst>
                  <a:outerShdw blurRad="38100" dist="38100" dir="2700000" algn="tl">
                    <a:srgbClr val="000000"/>
                  </a:outerShdw>
                </a:effectLst>
              </a:rPr>
              <a:t>Guenaoui</a:t>
            </a:r>
            <a:endParaRPr lang="es-CO" b="1" dirty="0" smtClean="0">
              <a:solidFill>
                <a:srgbClr val="471FA1"/>
              </a:solidFill>
              <a:effectLst>
                <a:outerShdw blurRad="38100" dist="38100" dir="2700000" algn="tl">
                  <a:srgbClr val="000000"/>
                </a:outerShdw>
              </a:effectLst>
            </a:endParaRPr>
          </a:p>
          <a:p>
            <a:pPr marL="742950" indent="-742950"/>
            <a:r>
              <a:rPr lang="es-CO" b="1" dirty="0" smtClean="0">
                <a:solidFill>
                  <a:srgbClr val="471FA1"/>
                </a:solidFill>
                <a:effectLst>
                  <a:outerShdw blurRad="38100" dist="38100" dir="2700000" algn="tl">
                    <a:srgbClr val="000000"/>
                  </a:outerShdw>
                </a:effectLst>
              </a:rPr>
              <a:t>Sección de español </a:t>
            </a:r>
          </a:p>
          <a:p>
            <a:pPr marL="742950" indent="-742950"/>
            <a:r>
              <a:rPr lang="es-CO" b="1" dirty="0" smtClean="0">
                <a:solidFill>
                  <a:srgbClr val="471FA1"/>
                </a:solidFill>
                <a:effectLst>
                  <a:outerShdw blurRad="38100" dist="38100" dir="2700000" algn="tl">
                    <a:srgbClr val="000000"/>
                  </a:outerShdw>
                </a:effectLst>
              </a:rPr>
              <a:t>Universidad de </a:t>
            </a:r>
            <a:r>
              <a:rPr lang="es-CO" b="1" dirty="0" err="1" smtClean="0">
                <a:solidFill>
                  <a:srgbClr val="471FA1"/>
                </a:solidFill>
                <a:effectLst>
                  <a:outerShdw blurRad="38100" dist="38100" dir="2700000" algn="tl">
                    <a:srgbClr val="000000"/>
                  </a:outerShdw>
                </a:effectLst>
              </a:rPr>
              <a:t>Tlemcen</a:t>
            </a:r>
            <a:endParaRPr lang="es-CO" b="1" dirty="0" smtClean="0">
              <a:solidFill>
                <a:srgbClr val="471FA1"/>
              </a:solidFill>
              <a:effectLst>
                <a:outerShdw blurRad="38100" dist="38100" dir="2700000" algn="tl">
                  <a:srgbClr val="000000"/>
                </a:outerShdw>
              </a:effectLst>
            </a:endParaRPr>
          </a:p>
          <a:p>
            <a:pPr marL="742950" indent="-742950"/>
            <a:r>
              <a:rPr lang="es-CO" sz="2000" b="1" dirty="0" smtClean="0">
                <a:solidFill>
                  <a:srgbClr val="471FA1"/>
                </a:solidFill>
                <a:effectLst>
                  <a:outerShdw blurRad="38100" dist="38100" dir="2700000" algn="tl">
                    <a:srgbClr val="000000"/>
                  </a:outerShdw>
                </a:effectLst>
              </a:rPr>
              <a:t>Marzo de 2020</a:t>
            </a:r>
            <a:r>
              <a:rPr lang="es-CO" sz="2000" b="1" dirty="0" smtClean="0">
                <a:solidFill>
                  <a:srgbClr val="471FA1"/>
                </a:solidFill>
                <a:effectLst>
                  <a:outerShdw blurRad="38100" dist="38100" dir="2700000" algn="tl">
                    <a:srgbClr val="000000"/>
                  </a:outerShdw>
                </a:effectLst>
              </a:rPr>
              <a:t> </a:t>
            </a:r>
            <a:endParaRPr lang="es-CO" sz="2000" b="1" dirty="0">
              <a:solidFill>
                <a:srgbClr val="471FA1"/>
              </a:solidFill>
              <a:effectLst>
                <a:outerShdw blurRad="38100" dist="38100" dir="2700000" algn="tl">
                  <a:srgbClr val="000000"/>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blinds(horizontal)">
                                      <p:cBhvr>
                                        <p:cTn id="7" dur="500"/>
                                        <p:tgtEl>
                                          <p:spTgt spid="2052"/>
                                        </p:tgtEl>
                                      </p:cBhvr>
                                    </p:animEffect>
                                  </p:childTnLst>
                                </p:cTn>
                              </p:par>
                              <p:par>
                                <p:cTn id="8" presetID="56" presetClass="path" presetSubtype="0" accel="50000" decel="50000" fill="hold" grpId="1" nodeType="withEffect">
                                  <p:stCondLst>
                                    <p:cond delay="0"/>
                                  </p:stCondLst>
                                  <p:childTnLst>
                                    <p:animMotion origin="layout" path="M -0.25 0.33402 L -1.38889E-6 4.44444E-6 " pathEditMode="relative" rAng="0" ptsTypes="AA">
                                      <p:cBhvr>
                                        <p:cTn id="9" dur="3000" fill="hold"/>
                                        <p:tgtEl>
                                          <p:spTgt spid="2052"/>
                                        </p:tgtEl>
                                        <p:attrNameLst>
                                          <p:attrName>ppt_x</p:attrName>
                                          <p:attrName>ppt_y</p:attrName>
                                        </p:attrNameLst>
                                      </p:cBhvr>
                                      <p:rCtr x="125" y="-167"/>
                                    </p:animMotion>
                                  </p:childTnLst>
                                </p:cTn>
                              </p:par>
                              <p:par>
                                <p:cTn id="10" presetID="3" presetClass="entr" presetSubtype="10" fill="hold" grpId="0" nodeType="withEffect">
                                  <p:stCondLst>
                                    <p:cond delay="0"/>
                                  </p:stCondLst>
                                  <p:childTnLst>
                                    <p:set>
                                      <p:cBhvr>
                                        <p:cTn id="11" dur="1" fill="hold">
                                          <p:stCondLst>
                                            <p:cond delay="0"/>
                                          </p:stCondLst>
                                        </p:cTn>
                                        <p:tgtEl>
                                          <p:spTgt spid="2110"/>
                                        </p:tgtEl>
                                        <p:attrNameLst>
                                          <p:attrName>style.visibility</p:attrName>
                                        </p:attrNameLst>
                                      </p:cBhvr>
                                      <p:to>
                                        <p:strVal val="visible"/>
                                      </p:to>
                                    </p:set>
                                    <p:animEffect transition="in" filter="blinds(horizontal)">
                                      <p:cBhvr>
                                        <p:cTn id="12" dur="500"/>
                                        <p:tgtEl>
                                          <p:spTgt spid="2110"/>
                                        </p:tgtEl>
                                      </p:cBhvr>
                                    </p:animEffect>
                                  </p:childTnLst>
                                </p:cTn>
                              </p:par>
                              <p:par>
                                <p:cTn id="13" presetID="56" presetClass="path" presetSubtype="0" accel="50000" decel="50000" fill="hold" grpId="1" nodeType="withEffect">
                                  <p:stCondLst>
                                    <p:cond delay="0"/>
                                  </p:stCondLst>
                                  <p:childTnLst>
                                    <p:animMotion origin="layout" path="M -0.30834 0.2743 L -0.05834 -0.05903 " pathEditMode="relative" rAng="0" ptsTypes="AA">
                                      <p:cBhvr>
                                        <p:cTn id="14" dur="3000" fill="hold"/>
                                        <p:tgtEl>
                                          <p:spTgt spid="2110"/>
                                        </p:tgtEl>
                                        <p:attrNameLst>
                                          <p:attrName>ppt_x</p:attrName>
                                          <p:attrName>ppt_y</p:attrName>
                                        </p:attrNameLst>
                                      </p:cBhvr>
                                      <p:rCtr x="125"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2" grpId="0"/>
      <p:bldP spid="2052" grpId="1"/>
      <p:bldP spid="2110" grpId="0"/>
      <p:bldP spid="2110"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a:xfrm>
            <a:off x="468313" y="130175"/>
            <a:ext cx="8229600" cy="777875"/>
          </a:xfrm>
        </p:spPr>
        <p:txBody>
          <a:bodyPr>
            <a:normAutofit fontScale="90000"/>
          </a:bodyPr>
          <a:lstStyle/>
          <a:p>
            <a:r>
              <a:rPr lang="es-CO" sz="2800" b="1">
                <a:solidFill>
                  <a:schemeClr val="accent2"/>
                </a:solidFill>
                <a:effectLst>
                  <a:outerShdw blurRad="38100" dist="38100" dir="2700000" algn="tl">
                    <a:srgbClr val="000000"/>
                  </a:outerShdw>
                </a:effectLst>
              </a:rPr>
              <a:t>MÉTODO DE INVESTIGACIÓN ACCIÓN PARTICIPATIVA, IAP</a:t>
            </a:r>
          </a:p>
        </p:txBody>
      </p:sp>
      <p:sp>
        <p:nvSpPr>
          <p:cNvPr id="179203" name="AutoShape 3"/>
          <p:cNvSpPr>
            <a:spLocks noChangeArrowheads="1"/>
          </p:cNvSpPr>
          <p:nvPr/>
        </p:nvSpPr>
        <p:spPr bwMode="auto">
          <a:xfrm>
            <a:off x="250825" y="1196975"/>
            <a:ext cx="8642350" cy="5400675"/>
          </a:xfrm>
          <a:prstGeom prst="downArrowCallout">
            <a:avLst>
              <a:gd name="adj1" fmla="val 40006"/>
              <a:gd name="adj2" fmla="val 40006"/>
              <a:gd name="adj3" fmla="val 16667"/>
              <a:gd name="adj4" fmla="val 72514"/>
            </a:avLst>
          </a:prstGeom>
          <a:gradFill rotWithShape="1">
            <a:gsLst>
              <a:gs pos="0">
                <a:schemeClr val="bg1"/>
              </a:gs>
              <a:gs pos="100000">
                <a:srgbClr val="6666FF"/>
              </a:gs>
            </a:gsLst>
            <a:lin ang="18900000" scaled="1"/>
          </a:gradFill>
          <a:ln w="38100" algn="ctr">
            <a:solidFill>
              <a:schemeClr val="tx1"/>
            </a:solidFill>
            <a:miter lim="800000"/>
            <a:headEnd/>
            <a:tailEnd/>
          </a:ln>
          <a:effectLst/>
        </p:spPr>
        <p:txBody>
          <a:bodyPr anchor="ctr"/>
          <a:lstStyle/>
          <a:p>
            <a:pPr algn="just"/>
            <a:r>
              <a:rPr lang="es-CO" sz="2000" b="1"/>
              <a:t>En la IAP, la teoría y el proceso de conocimiento son, esencialmente, una interacción y trasformación recíproca de la concepción del mundo, del ser humano y, por ende, de la realidad.</a:t>
            </a:r>
          </a:p>
          <a:p>
            <a:pPr algn="just"/>
            <a:endParaRPr lang="es-CO" sz="2000" b="1"/>
          </a:p>
          <a:p>
            <a:pPr algn="just"/>
            <a:r>
              <a:rPr lang="es-CO" sz="2000" b="1"/>
              <a:t>La IAP hace hincapié en que la validez del conocimiento está dada por la capacidad para orientar la trasformación de una comunidad u organización, tendiente a mejorar la calidad de vida de sus miembros y participantes. El postulado fundamental de la IAP es que el conocimiento de la realidad del objeto es en sí mismo un proceso de trasformación a través de la superación de los conflictos y contradicciones del investigador, del grupo participativo y del problema y objeto de estudio.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grpId="0" nodeType="afterEffect">
                                  <p:stCondLst>
                                    <p:cond delay="0"/>
                                  </p:stCondLst>
                                  <p:childTnLst>
                                    <p:animMotion origin="layout" path="M -0.16667 0.33774 L 0.08333 0.0044 " pathEditMode="relative" rAng="0" ptsTypes="AA">
                                      <p:cBhvr>
                                        <p:cTn id="6" dur="2000" fill="hold"/>
                                        <p:tgtEl>
                                          <p:spTgt spid="179202"/>
                                        </p:tgtEl>
                                        <p:attrNameLst>
                                          <p:attrName>ppt_x</p:attrName>
                                          <p:attrName>ppt_y</p:attrName>
                                        </p:attrNameLst>
                                      </p:cBhvr>
                                      <p:rCtr x="125" y="-167"/>
                                    </p:animMotion>
                                  </p:childTnLst>
                                </p:cTn>
                              </p:par>
                            </p:childTnLst>
                          </p:cTn>
                        </p:par>
                        <p:par>
                          <p:cTn id="7" fill="hold">
                            <p:stCondLst>
                              <p:cond delay="2000"/>
                            </p:stCondLst>
                            <p:childTnLst>
                              <p:par>
                                <p:cTn id="8" presetID="13" presetClass="entr" presetSubtype="16" fill="hold" grpId="0" nodeType="afterEffect">
                                  <p:stCondLst>
                                    <p:cond delay="0"/>
                                  </p:stCondLst>
                                  <p:childTnLst>
                                    <p:set>
                                      <p:cBhvr>
                                        <p:cTn id="9" dur="1" fill="hold">
                                          <p:stCondLst>
                                            <p:cond delay="0"/>
                                          </p:stCondLst>
                                        </p:cTn>
                                        <p:tgtEl>
                                          <p:spTgt spid="179203"/>
                                        </p:tgtEl>
                                        <p:attrNameLst>
                                          <p:attrName>style.visibility</p:attrName>
                                        </p:attrNameLst>
                                      </p:cBhvr>
                                      <p:to>
                                        <p:strVal val="visible"/>
                                      </p:to>
                                    </p:set>
                                    <p:animEffect transition="in" filter="plus(in)">
                                      <p:cBhvr>
                                        <p:cTn id="10" dur="2000"/>
                                        <p:tgtEl>
                                          <p:spTgt spid="179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2" grpId="0"/>
      <p:bldP spid="17920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AutoShape 3"/>
          <p:cNvSpPr>
            <a:spLocks noChangeArrowheads="1"/>
          </p:cNvSpPr>
          <p:nvPr/>
        </p:nvSpPr>
        <p:spPr bwMode="auto">
          <a:xfrm>
            <a:off x="250825" y="333375"/>
            <a:ext cx="8642350" cy="6264275"/>
          </a:xfrm>
          <a:prstGeom prst="downArrowCallout">
            <a:avLst>
              <a:gd name="adj1" fmla="val 34491"/>
              <a:gd name="adj2" fmla="val 34491"/>
              <a:gd name="adj3" fmla="val 16667"/>
              <a:gd name="adj4" fmla="val 66667"/>
            </a:avLst>
          </a:prstGeom>
          <a:gradFill rotWithShape="1">
            <a:gsLst>
              <a:gs pos="0">
                <a:schemeClr val="bg1"/>
              </a:gs>
              <a:gs pos="100000">
                <a:srgbClr val="6666FF"/>
              </a:gs>
            </a:gsLst>
            <a:lin ang="18900000" scaled="1"/>
          </a:gradFill>
          <a:ln w="38100" algn="ctr">
            <a:solidFill>
              <a:schemeClr val="tx1"/>
            </a:solidFill>
            <a:miter lim="800000"/>
            <a:headEnd/>
            <a:tailEnd/>
          </a:ln>
          <a:effectLst/>
        </p:spPr>
        <p:txBody>
          <a:bodyPr anchor="ctr"/>
          <a:lstStyle/>
          <a:p>
            <a:pPr algn="just"/>
            <a:r>
              <a:rPr lang="es-CO" sz="2000" b="1"/>
              <a:t>Entonces, el conocimiento de la realidad no se descubre ni posee, es el resultado de la trasformación objetiva y subjetiva que lo produce dentro del mismo proceso de investigación.</a:t>
            </a:r>
          </a:p>
          <a:p>
            <a:pPr algn="just"/>
            <a:endParaRPr lang="es-CO" sz="2000" b="1"/>
          </a:p>
          <a:p>
            <a:pPr algn="just"/>
            <a:r>
              <a:rPr lang="es-CO" sz="2000" b="1"/>
              <a:t>La investigación acción es la producción de conocimiento para guiar la práctica que conlleva la modificación de una realidad dada como parte del mismo proceso investigativo.</a:t>
            </a:r>
          </a:p>
          <a:p>
            <a:pPr algn="just"/>
            <a:endParaRPr lang="es-CO" sz="2000" b="1"/>
          </a:p>
          <a:p>
            <a:pPr algn="just"/>
            <a:r>
              <a:rPr lang="es-CO" sz="2000" b="1"/>
              <a:t>Dentro de la investigación acción, el conocimiento se produce simultáneamente con la modificación de la realidad, llevándose a cabo cada proceso en función del otro y debido al otro.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176131"/>
                                        </p:tgtEl>
                                        <p:attrNameLst>
                                          <p:attrName>style.visibility</p:attrName>
                                        </p:attrNameLst>
                                      </p:cBhvr>
                                      <p:to>
                                        <p:strVal val="visible"/>
                                      </p:to>
                                    </p:set>
                                    <p:animEffect transition="in" filter="plus(in)">
                                      <p:cBhvr>
                                        <p:cTn id="7" dur="2000"/>
                                        <p:tgtEl>
                                          <p:spTgt spid="1761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a:xfrm>
            <a:off x="395288" y="0"/>
            <a:ext cx="8229600" cy="836613"/>
          </a:xfrm>
        </p:spPr>
        <p:txBody>
          <a:bodyPr>
            <a:normAutofit/>
          </a:bodyPr>
          <a:lstStyle/>
          <a:p>
            <a:r>
              <a:rPr lang="es-CO" sz="3200" b="1">
                <a:solidFill>
                  <a:schemeClr val="accent2"/>
                </a:solidFill>
                <a:effectLst>
                  <a:outerShdw blurRad="38100" dist="38100" dir="2700000" algn="tl">
                    <a:srgbClr val="000000"/>
                  </a:outerShdw>
                </a:effectLst>
              </a:rPr>
              <a:t>DISEÑO METODOLÓGICO DE LA IAP</a:t>
            </a:r>
          </a:p>
        </p:txBody>
      </p:sp>
      <p:pic>
        <p:nvPicPr>
          <p:cNvPr id="177159" name="Picture 7" descr="j0078710[1]"/>
          <p:cNvPicPr>
            <a:picLocks noGrp="1" noChangeAspect="1" noChangeArrowheads="1"/>
          </p:cNvPicPr>
          <p:nvPr>
            <p:ph idx="1"/>
          </p:nvPr>
        </p:nvPicPr>
        <p:blipFill>
          <a:blip r:embed="rId2"/>
          <a:srcRect/>
          <a:stretch>
            <a:fillRect/>
          </a:stretch>
        </p:blipFill>
        <p:spPr>
          <a:xfrm>
            <a:off x="179388" y="5478463"/>
            <a:ext cx="974725" cy="1190625"/>
          </a:xfrm>
          <a:noFill/>
          <a:ln/>
        </p:spPr>
      </p:pic>
      <p:sp>
        <p:nvSpPr>
          <p:cNvPr id="177155" name="AutoShape 3"/>
          <p:cNvSpPr>
            <a:spLocks noChangeArrowheads="1"/>
          </p:cNvSpPr>
          <p:nvPr/>
        </p:nvSpPr>
        <p:spPr bwMode="auto">
          <a:xfrm rot="16200000">
            <a:off x="2681288" y="-1017588"/>
            <a:ext cx="4465638" cy="8316913"/>
          </a:xfrm>
          <a:prstGeom prst="downArrowCallout">
            <a:avLst>
              <a:gd name="adj1" fmla="val 12611"/>
              <a:gd name="adj2" fmla="val 25000"/>
              <a:gd name="adj3" fmla="val 20081"/>
              <a:gd name="adj4" fmla="val 86019"/>
            </a:avLst>
          </a:prstGeom>
          <a:gradFill rotWithShape="1">
            <a:gsLst>
              <a:gs pos="0">
                <a:schemeClr val="bg1"/>
              </a:gs>
              <a:gs pos="100000">
                <a:srgbClr val="6666FF"/>
              </a:gs>
            </a:gsLst>
            <a:lin ang="18900000" scaled="1"/>
          </a:gradFill>
          <a:ln w="38100" algn="ctr">
            <a:solidFill>
              <a:schemeClr val="tx1"/>
            </a:solidFill>
            <a:miter lim="800000"/>
            <a:headEnd/>
            <a:tailEnd/>
          </a:ln>
          <a:effectLst/>
        </p:spPr>
        <p:txBody>
          <a:bodyPr vert="eaVert" anchor="ctr"/>
          <a:lstStyle/>
          <a:p>
            <a:pPr marL="342900" indent="-342900" algn="just"/>
            <a:r>
              <a:rPr lang="es-CO" b="1">
                <a:solidFill>
                  <a:srgbClr val="FD0926"/>
                </a:solidFill>
              </a:rPr>
              <a:t>Etapas:</a:t>
            </a:r>
          </a:p>
          <a:p>
            <a:pPr marL="342900" indent="-342900" algn="just"/>
            <a:endParaRPr lang="es-CO" b="1">
              <a:solidFill>
                <a:srgbClr val="FD0926"/>
              </a:solidFill>
            </a:endParaRPr>
          </a:p>
          <a:p>
            <a:pPr marL="342900" indent="-342900" algn="just">
              <a:buClr>
                <a:srgbClr val="FD0926"/>
              </a:buClr>
              <a:buFontTx/>
              <a:buAutoNum type="alphaLcPeriod"/>
            </a:pPr>
            <a:r>
              <a:rPr lang="es-CO" sz="2000" b="1"/>
              <a:t>Selección de una comunidad determinada.</a:t>
            </a:r>
          </a:p>
          <a:p>
            <a:pPr marL="342900" indent="-342900" algn="just">
              <a:buClr>
                <a:srgbClr val="FD0926"/>
              </a:buClr>
              <a:buFontTx/>
              <a:buAutoNum type="alphaLcPeriod"/>
            </a:pPr>
            <a:r>
              <a:rPr lang="es-CO" sz="2000" b="1"/>
              <a:t>Revisión de datos (en cuanto a necesidades, problemas que han de ser estudiados y participantes).</a:t>
            </a:r>
          </a:p>
          <a:p>
            <a:pPr marL="342900" indent="-342900" algn="just">
              <a:buClr>
                <a:srgbClr val="FD0926"/>
              </a:buClr>
              <a:buFontTx/>
              <a:buAutoNum type="alphaLcPeriod"/>
            </a:pPr>
            <a:r>
              <a:rPr lang="es-CO" sz="2000" b="1"/>
              <a:t>Organización de grupos.</a:t>
            </a:r>
          </a:p>
          <a:p>
            <a:pPr marL="342900" indent="-342900" algn="just">
              <a:buClr>
                <a:srgbClr val="FD0926"/>
              </a:buClr>
              <a:buFontTx/>
              <a:buAutoNum type="alphaLcPeriod"/>
            </a:pPr>
            <a:r>
              <a:rPr lang="es-CO" sz="2000" b="1"/>
              <a:t>Estructura administrativa de la investigación.</a:t>
            </a:r>
          </a:p>
          <a:p>
            <a:pPr marL="342900" indent="-342900" algn="just">
              <a:buClr>
                <a:srgbClr val="FD0926"/>
              </a:buClr>
              <a:buFontTx/>
              <a:buAutoNum type="alphaLcPeriod"/>
            </a:pPr>
            <a:r>
              <a:rPr lang="es-CO" sz="2000" b="1"/>
              <a:t>Desarrollo del trabajo investigativo.</a:t>
            </a:r>
          </a:p>
          <a:p>
            <a:pPr marL="342900" indent="-342900" algn="just">
              <a:buClr>
                <a:srgbClr val="FD0926"/>
              </a:buClr>
              <a:buFontTx/>
              <a:buAutoNum type="alphaLcPeriod"/>
            </a:pPr>
            <a:r>
              <a:rPr lang="es-CO" sz="2000" b="1"/>
              <a:t>Devolución sistémica del conocimiento producido por la propia comunidad para hacer ajustes y continuar el proceso de trasformación de la realidad y de la teorización.</a:t>
            </a:r>
          </a:p>
          <a:p>
            <a:pPr marL="342900" indent="-342900" algn="just">
              <a:buClr>
                <a:srgbClr val="FD0926"/>
              </a:buClr>
              <a:buFontTx/>
              <a:buAutoNum type="alphaLcPeriod"/>
            </a:pPr>
            <a:r>
              <a:rPr lang="es-CO" sz="2000" b="1"/>
              <a:t>Elaboración del marco teórico y redacción del conocimiento construido.</a:t>
            </a:r>
          </a:p>
        </p:txBody>
      </p:sp>
      <p:sp>
        <p:nvSpPr>
          <p:cNvPr id="177161" name="AutoShape 9"/>
          <p:cNvSpPr>
            <a:spLocks noChangeArrowheads="1"/>
          </p:cNvSpPr>
          <p:nvPr/>
        </p:nvSpPr>
        <p:spPr bwMode="auto">
          <a:xfrm>
            <a:off x="1978025" y="5589588"/>
            <a:ext cx="5257800" cy="1079500"/>
          </a:xfrm>
          <a:prstGeom prst="wedgeRoundRectCallout">
            <a:avLst>
              <a:gd name="adj1" fmla="val -64824"/>
              <a:gd name="adj2" fmla="val -30440"/>
              <a:gd name="adj3" fmla="val 16667"/>
            </a:avLst>
          </a:prstGeom>
          <a:gradFill rotWithShape="1">
            <a:gsLst>
              <a:gs pos="0">
                <a:schemeClr val="bg2"/>
              </a:gs>
              <a:gs pos="100000">
                <a:schemeClr val="bg1"/>
              </a:gs>
            </a:gsLst>
            <a:lin ang="18900000" scaled="1"/>
          </a:gradFill>
          <a:ln w="38100" algn="ctr">
            <a:solidFill>
              <a:schemeClr val="tx1"/>
            </a:solidFill>
            <a:miter lim="800000"/>
            <a:headEnd/>
            <a:tailEnd/>
          </a:ln>
          <a:effectLst/>
        </p:spPr>
        <p:txBody>
          <a:bodyPr anchor="ctr"/>
          <a:lstStyle/>
          <a:p>
            <a:r>
              <a:rPr lang="es-CO" sz="1400"/>
              <a:t>Así, un proceso investigativo en la metodología IAP, debe involucrar a la comunidad o población en el proyecto investigativo, desde la formulación del problema hasta la discusión sobre cómo encontrar soluciones y la interpretación de resultados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grpId="0" nodeType="afterEffect">
                                  <p:stCondLst>
                                    <p:cond delay="0"/>
                                  </p:stCondLst>
                                  <p:childTnLst>
                                    <p:animMotion origin="layout" path="M -0.1901 0.33148 L 0.0599 -0.00185 " pathEditMode="relative" rAng="0" ptsTypes="AA">
                                      <p:cBhvr>
                                        <p:cTn id="6" dur="2000" fill="hold"/>
                                        <p:tgtEl>
                                          <p:spTgt spid="177154"/>
                                        </p:tgtEl>
                                        <p:attrNameLst>
                                          <p:attrName>ppt_x</p:attrName>
                                          <p:attrName>ppt_y</p:attrName>
                                        </p:attrNameLst>
                                      </p:cBhvr>
                                      <p:rCtr x="125" y="-167"/>
                                    </p:animMotion>
                                  </p:childTnLst>
                                </p:cTn>
                              </p:par>
                            </p:childTnLst>
                          </p:cTn>
                        </p:par>
                        <p:par>
                          <p:cTn id="7" fill="hold">
                            <p:stCondLst>
                              <p:cond delay="2000"/>
                            </p:stCondLst>
                            <p:childTnLst>
                              <p:par>
                                <p:cTn id="8" presetID="13" presetClass="entr" presetSubtype="16" fill="hold" grpId="0" nodeType="afterEffect">
                                  <p:stCondLst>
                                    <p:cond delay="0"/>
                                  </p:stCondLst>
                                  <p:childTnLst>
                                    <p:set>
                                      <p:cBhvr>
                                        <p:cTn id="9" dur="1" fill="hold">
                                          <p:stCondLst>
                                            <p:cond delay="0"/>
                                          </p:stCondLst>
                                        </p:cTn>
                                        <p:tgtEl>
                                          <p:spTgt spid="177155"/>
                                        </p:tgtEl>
                                        <p:attrNameLst>
                                          <p:attrName>style.visibility</p:attrName>
                                        </p:attrNameLst>
                                      </p:cBhvr>
                                      <p:to>
                                        <p:strVal val="visible"/>
                                      </p:to>
                                    </p:set>
                                    <p:animEffect transition="in" filter="plus(in)">
                                      <p:cBhvr>
                                        <p:cTn id="10" dur="2000"/>
                                        <p:tgtEl>
                                          <p:spTgt spid="177155"/>
                                        </p:tgtEl>
                                      </p:cBhvr>
                                    </p:animEffect>
                                  </p:childTnLst>
                                </p:cTn>
                              </p:par>
                            </p:childTnLst>
                          </p:cTn>
                        </p:par>
                        <p:par>
                          <p:cTn id="11" fill="hold">
                            <p:stCondLst>
                              <p:cond delay="4000"/>
                            </p:stCondLst>
                            <p:childTnLst>
                              <p:par>
                                <p:cTn id="12" presetID="1" presetClass="entr" presetSubtype="0" fill="hold" nodeType="afterEffect">
                                  <p:stCondLst>
                                    <p:cond delay="0"/>
                                  </p:stCondLst>
                                  <p:childTnLst>
                                    <p:set>
                                      <p:cBhvr>
                                        <p:cTn id="13" dur="1" fill="hold">
                                          <p:stCondLst>
                                            <p:cond delay="0"/>
                                          </p:stCondLst>
                                        </p:cTn>
                                        <p:tgtEl>
                                          <p:spTgt spid="177159"/>
                                        </p:tgtEl>
                                        <p:attrNameLst>
                                          <p:attrName>style.visibility</p:attrName>
                                        </p:attrNameLst>
                                      </p:cBhvr>
                                      <p:to>
                                        <p:strVal val="visible"/>
                                      </p:to>
                                    </p:set>
                                  </p:childTnLst>
                                </p:cTn>
                              </p:par>
                            </p:childTnLst>
                          </p:cTn>
                        </p:par>
                        <p:par>
                          <p:cTn id="14" fill="hold">
                            <p:stCondLst>
                              <p:cond delay="4000"/>
                            </p:stCondLst>
                            <p:childTnLst>
                              <p:par>
                                <p:cTn id="15" presetID="5" presetClass="entr" presetSubtype="10" fill="hold" grpId="0" nodeType="afterEffect">
                                  <p:stCondLst>
                                    <p:cond delay="0"/>
                                  </p:stCondLst>
                                  <p:childTnLst>
                                    <p:set>
                                      <p:cBhvr>
                                        <p:cTn id="16" dur="1" fill="hold">
                                          <p:stCondLst>
                                            <p:cond delay="0"/>
                                          </p:stCondLst>
                                        </p:cTn>
                                        <p:tgtEl>
                                          <p:spTgt spid="177161"/>
                                        </p:tgtEl>
                                        <p:attrNameLst>
                                          <p:attrName>style.visibility</p:attrName>
                                        </p:attrNameLst>
                                      </p:cBhvr>
                                      <p:to>
                                        <p:strVal val="visible"/>
                                      </p:to>
                                    </p:set>
                                    <p:animEffect transition="in" filter="checkerboard(across)">
                                      <p:cBhvr>
                                        <p:cTn id="17" dur="500"/>
                                        <p:tgtEl>
                                          <p:spTgt spid="1771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4" grpId="0"/>
      <p:bldP spid="177155" grpId="0" animBg="1"/>
      <p:bldP spid="17716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normAutofit/>
          </a:bodyPr>
          <a:lstStyle/>
          <a:p>
            <a:r>
              <a:rPr lang="es-CO" sz="3200" b="1">
                <a:solidFill>
                  <a:srgbClr val="FF0066"/>
                </a:solidFill>
                <a:effectLst>
                  <a:outerShdw blurRad="38100" dist="38100" dir="2700000" algn="tl">
                    <a:srgbClr val="000000"/>
                  </a:outerShdw>
                </a:effectLst>
              </a:rPr>
              <a:t>MÉTODO DE INVESTIGACIÓN ETNOGRÁFICA</a:t>
            </a:r>
          </a:p>
        </p:txBody>
      </p:sp>
      <p:sp>
        <p:nvSpPr>
          <p:cNvPr id="175109" name="AutoShape 5"/>
          <p:cNvSpPr>
            <a:spLocks noChangeArrowheads="1"/>
          </p:cNvSpPr>
          <p:nvPr/>
        </p:nvSpPr>
        <p:spPr bwMode="auto">
          <a:xfrm>
            <a:off x="250825" y="1773238"/>
            <a:ext cx="8642350" cy="4824412"/>
          </a:xfrm>
          <a:prstGeom prst="downArrowCallout">
            <a:avLst>
              <a:gd name="adj1" fmla="val 44784"/>
              <a:gd name="adj2" fmla="val 44784"/>
              <a:gd name="adj3" fmla="val 16667"/>
              <a:gd name="adj4" fmla="val 66667"/>
            </a:avLst>
          </a:prstGeom>
          <a:gradFill rotWithShape="1">
            <a:gsLst>
              <a:gs pos="0">
                <a:schemeClr val="bg1"/>
              </a:gs>
              <a:gs pos="100000">
                <a:srgbClr val="FF99CC"/>
              </a:gs>
            </a:gsLst>
            <a:lin ang="18900000" scaled="1"/>
          </a:gradFill>
          <a:ln w="38100" algn="ctr">
            <a:solidFill>
              <a:schemeClr val="tx1"/>
            </a:solidFill>
            <a:miter lim="800000"/>
            <a:headEnd/>
            <a:tailEnd/>
          </a:ln>
          <a:effectLst/>
        </p:spPr>
        <p:txBody>
          <a:bodyPr anchor="ctr"/>
          <a:lstStyle/>
          <a:p>
            <a:pPr algn="just"/>
            <a:r>
              <a:rPr lang="es-CO" b="1"/>
              <a:t>El término etnografía significa descripción del estilo de vida de un grupo de personas habituadas a vivir juntas. Así, en la sociedad moderna, una familia, una empresa, una institución sin ánimo de lucro y, en general, cualquier organización en la que interactúen de manera permanente un grupo de personas, son unidades que pueden ser estudiadas etnográficamente.</a:t>
            </a:r>
          </a:p>
          <a:p>
            <a:pPr algn="just"/>
            <a:endParaRPr lang="es-CO" b="1"/>
          </a:p>
          <a:p>
            <a:pPr algn="just"/>
            <a:r>
              <a:rPr lang="es-CO" b="1"/>
              <a:t>El estudio inmediato de un estudio etnográfico es crear una imagen realista del grupo estudiado y su intención es contribuir a la comprensión de grupos u organizaciones más amplias que tienen características similares. Esto se logra al comparar o relacionar las investigaciones particulares de diferentes autores.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grpId="0" nodeType="afterEffect">
                                  <p:stCondLst>
                                    <p:cond delay="0"/>
                                  </p:stCondLst>
                                  <p:childTnLst>
                                    <p:animMotion origin="layout" path="M -0.25 0.33333 L -1.38889E-6 2.59259E-6 " pathEditMode="relative" rAng="0" ptsTypes="AA">
                                      <p:cBhvr>
                                        <p:cTn id="6" dur="2000" fill="hold"/>
                                        <p:tgtEl>
                                          <p:spTgt spid="175106"/>
                                        </p:tgtEl>
                                        <p:attrNameLst>
                                          <p:attrName>ppt_x</p:attrName>
                                          <p:attrName>ppt_y</p:attrName>
                                        </p:attrNameLst>
                                      </p:cBhvr>
                                      <p:rCtr x="125" y="-167"/>
                                    </p:animMotion>
                                  </p:childTnLst>
                                </p:cTn>
                              </p:par>
                            </p:childTnLst>
                          </p:cTn>
                        </p:par>
                        <p:par>
                          <p:cTn id="7" fill="hold">
                            <p:stCondLst>
                              <p:cond delay="2000"/>
                            </p:stCondLst>
                            <p:childTnLst>
                              <p:par>
                                <p:cTn id="8" presetID="12" presetClass="entr" presetSubtype="4" fill="hold" grpId="0" nodeType="afterEffect">
                                  <p:stCondLst>
                                    <p:cond delay="0"/>
                                  </p:stCondLst>
                                  <p:childTnLst>
                                    <p:set>
                                      <p:cBhvr>
                                        <p:cTn id="9" dur="1" fill="hold">
                                          <p:stCondLst>
                                            <p:cond delay="0"/>
                                          </p:stCondLst>
                                        </p:cTn>
                                        <p:tgtEl>
                                          <p:spTgt spid="175109"/>
                                        </p:tgtEl>
                                        <p:attrNameLst>
                                          <p:attrName>style.visibility</p:attrName>
                                        </p:attrNameLst>
                                      </p:cBhvr>
                                      <p:to>
                                        <p:strVal val="visible"/>
                                      </p:to>
                                    </p:set>
                                    <p:animEffect transition="in" filter="slide(fromBottom)">
                                      <p:cBhvr>
                                        <p:cTn id="10" dur="2000"/>
                                        <p:tgtEl>
                                          <p:spTgt spid="175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6" grpId="0"/>
      <p:bldP spid="17510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AutoShape 3"/>
          <p:cNvSpPr>
            <a:spLocks noChangeArrowheads="1"/>
          </p:cNvSpPr>
          <p:nvPr/>
        </p:nvSpPr>
        <p:spPr bwMode="auto">
          <a:xfrm>
            <a:off x="250825" y="1125538"/>
            <a:ext cx="8642350" cy="4824412"/>
          </a:xfrm>
          <a:prstGeom prst="downArrowCallout">
            <a:avLst>
              <a:gd name="adj1" fmla="val 44784"/>
              <a:gd name="adj2" fmla="val 44784"/>
              <a:gd name="adj3" fmla="val 16667"/>
              <a:gd name="adj4" fmla="val 66667"/>
            </a:avLst>
          </a:prstGeom>
          <a:gradFill rotWithShape="1">
            <a:gsLst>
              <a:gs pos="0">
                <a:schemeClr val="bg1"/>
              </a:gs>
              <a:gs pos="100000">
                <a:srgbClr val="FF99CC"/>
              </a:gs>
            </a:gsLst>
            <a:lin ang="18900000" scaled="1"/>
          </a:gradFill>
          <a:ln w="38100" algn="ctr">
            <a:solidFill>
              <a:schemeClr val="tx1"/>
            </a:solidFill>
            <a:miter lim="800000"/>
            <a:headEnd/>
            <a:tailEnd/>
          </a:ln>
          <a:effectLst/>
        </p:spPr>
        <p:txBody>
          <a:bodyPr anchor="ctr"/>
          <a:lstStyle/>
          <a:p>
            <a:pPr algn="just"/>
            <a:r>
              <a:rPr lang="es-CO" sz="2000" b="1"/>
              <a:t>El propósito específico de la investigación etnográfica es conocer el significado de los hechos dentro del contexto de la vida cotidiana del grupo objeto de estudio.</a:t>
            </a:r>
          </a:p>
          <a:p>
            <a:pPr algn="just"/>
            <a:endParaRPr lang="es-CO" sz="2000" b="1"/>
          </a:p>
          <a:p>
            <a:pPr algn="just"/>
            <a:r>
              <a:rPr lang="es-CO" sz="2000" b="1"/>
              <a:t>En este método, los problemas no se formulan previamente sino que van apareciendo a medida que se realiza el estudio.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80227"/>
                                        </p:tgtEl>
                                        <p:attrNameLst>
                                          <p:attrName>style.visibility</p:attrName>
                                        </p:attrNameLst>
                                      </p:cBhvr>
                                      <p:to>
                                        <p:strVal val="visible"/>
                                      </p:to>
                                    </p:set>
                                    <p:animEffect transition="in" filter="slide(fromBottom)">
                                      <p:cBhvr>
                                        <p:cTn id="7" dur="500"/>
                                        <p:tgtEl>
                                          <p:spTgt spid="1802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022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395288" y="71438"/>
            <a:ext cx="8229600" cy="836612"/>
          </a:xfrm>
        </p:spPr>
        <p:txBody>
          <a:bodyPr>
            <a:normAutofit fontScale="90000"/>
          </a:bodyPr>
          <a:lstStyle/>
          <a:p>
            <a:r>
              <a:rPr lang="es-CO" sz="2800" b="1">
                <a:solidFill>
                  <a:srgbClr val="FF0066"/>
                </a:solidFill>
                <a:effectLst>
                  <a:outerShdw blurRad="38100" dist="38100" dir="2700000" algn="tl">
                    <a:srgbClr val="000000"/>
                  </a:outerShdw>
                </a:effectLst>
              </a:rPr>
              <a:t>DISEÑO METODOLÓGICO DE LA INVESTIGACIÓN ETNOGRÁFICA</a:t>
            </a:r>
          </a:p>
        </p:txBody>
      </p:sp>
      <p:pic>
        <p:nvPicPr>
          <p:cNvPr id="181252" name="Picture 4" descr="j0078710[1]"/>
          <p:cNvPicPr>
            <a:picLocks noGrp="1" noChangeAspect="1" noChangeArrowheads="1"/>
          </p:cNvPicPr>
          <p:nvPr>
            <p:ph idx="1"/>
          </p:nvPr>
        </p:nvPicPr>
        <p:blipFill>
          <a:blip r:embed="rId2"/>
          <a:srcRect/>
          <a:stretch>
            <a:fillRect/>
          </a:stretch>
        </p:blipFill>
        <p:spPr>
          <a:xfrm rot="19889589">
            <a:off x="179388" y="5478463"/>
            <a:ext cx="974725" cy="1190625"/>
          </a:xfrm>
          <a:noFill/>
          <a:ln/>
        </p:spPr>
      </p:pic>
      <p:sp>
        <p:nvSpPr>
          <p:cNvPr id="181251" name="AutoShape 3"/>
          <p:cNvSpPr>
            <a:spLocks noChangeArrowheads="1"/>
          </p:cNvSpPr>
          <p:nvPr/>
        </p:nvSpPr>
        <p:spPr bwMode="auto">
          <a:xfrm rot="16200000">
            <a:off x="2644775" y="-692149"/>
            <a:ext cx="4681537" cy="8316912"/>
          </a:xfrm>
          <a:prstGeom prst="downArrowCallout">
            <a:avLst>
              <a:gd name="adj1" fmla="val 12611"/>
              <a:gd name="adj2" fmla="val 25000"/>
              <a:gd name="adj3" fmla="val 19155"/>
              <a:gd name="adj4" fmla="val 86019"/>
            </a:avLst>
          </a:prstGeom>
          <a:gradFill rotWithShape="1">
            <a:gsLst>
              <a:gs pos="0">
                <a:srgbClr val="FF99CC"/>
              </a:gs>
              <a:gs pos="100000">
                <a:schemeClr val="bg1"/>
              </a:gs>
            </a:gsLst>
            <a:path path="rect">
              <a:fillToRect r="100000" b="100000"/>
            </a:path>
          </a:gradFill>
          <a:ln w="38100" algn="ctr">
            <a:solidFill>
              <a:schemeClr val="tx1"/>
            </a:solidFill>
            <a:miter lim="800000"/>
            <a:headEnd/>
            <a:tailEnd/>
          </a:ln>
          <a:effectLst/>
        </p:spPr>
        <p:txBody>
          <a:bodyPr vert="eaVert" anchor="ctr"/>
          <a:lstStyle/>
          <a:p>
            <a:pPr marL="342900" indent="-342900" algn="just"/>
            <a:r>
              <a:rPr lang="es-CO" b="1">
                <a:solidFill>
                  <a:srgbClr val="FD0926"/>
                </a:solidFill>
              </a:rPr>
              <a:t>Aspectos:</a:t>
            </a:r>
          </a:p>
          <a:p>
            <a:pPr marL="342900" indent="-342900" algn="just"/>
            <a:endParaRPr lang="es-CO" b="1">
              <a:solidFill>
                <a:srgbClr val="FD0926"/>
              </a:solidFill>
            </a:endParaRPr>
          </a:p>
          <a:p>
            <a:pPr marL="342900" indent="-342900" algn="just">
              <a:buClr>
                <a:srgbClr val="FD0926"/>
              </a:buClr>
              <a:buFontTx/>
              <a:buAutoNum type="alphaLcPeriod"/>
            </a:pPr>
            <a:r>
              <a:rPr lang="es-CO" sz="2000" b="1"/>
              <a:t>Introducción.</a:t>
            </a:r>
          </a:p>
          <a:p>
            <a:pPr marL="342900" indent="-342900" algn="just">
              <a:buClr>
                <a:srgbClr val="FD0926"/>
              </a:buClr>
              <a:buFontTx/>
              <a:buAutoNum type="alphaLcPeriod"/>
            </a:pPr>
            <a:r>
              <a:rPr lang="es-CO" sz="2000" b="1"/>
              <a:t>Interrogantes planteados y objetivos del estudio.</a:t>
            </a:r>
          </a:p>
          <a:p>
            <a:pPr marL="342900" indent="-342900" algn="just">
              <a:buClr>
                <a:srgbClr val="FD0926"/>
              </a:buClr>
              <a:buFontTx/>
              <a:buAutoNum type="alphaLcPeriod"/>
            </a:pPr>
            <a:r>
              <a:rPr lang="es-CO" sz="2000" b="1"/>
              <a:t>Orientación epistemológica del investigador.</a:t>
            </a:r>
          </a:p>
          <a:p>
            <a:pPr marL="342900" indent="-342900" algn="just">
              <a:buClr>
                <a:srgbClr val="FD0926"/>
              </a:buClr>
              <a:buFontTx/>
              <a:buAutoNum type="alphaLcPeriod"/>
            </a:pPr>
            <a:r>
              <a:rPr lang="es-CO" sz="2000" b="1"/>
              <a:t>Marco teórico y conceptual que sustenta la actividad investigativa.</a:t>
            </a:r>
          </a:p>
          <a:p>
            <a:pPr marL="342900" indent="-342900" algn="just">
              <a:buClr>
                <a:srgbClr val="FD0926"/>
              </a:buClr>
              <a:buFontTx/>
              <a:buAutoNum type="alphaLcPeriod"/>
            </a:pPr>
            <a:r>
              <a:rPr lang="es-CO" sz="2000" b="1"/>
              <a:t>Diseño y modelo general que caracteriza el trabajo.</a:t>
            </a:r>
          </a:p>
          <a:p>
            <a:pPr marL="342900" indent="-342900" algn="just">
              <a:buClr>
                <a:srgbClr val="FD0926"/>
              </a:buClr>
              <a:buFontTx/>
              <a:buAutoNum type="alphaLcPeriod"/>
            </a:pPr>
            <a:r>
              <a:rPr lang="es-CO" sz="2000" b="1"/>
              <a:t>Selección de los participantes y su situación.</a:t>
            </a:r>
          </a:p>
          <a:p>
            <a:pPr marL="342900" indent="-342900" algn="just">
              <a:buClr>
                <a:srgbClr val="FD0926"/>
              </a:buClr>
              <a:buFontTx/>
              <a:buAutoNum type="alphaLcPeriod"/>
            </a:pPr>
            <a:r>
              <a:rPr lang="es-CO" sz="2000" b="1"/>
              <a:t>Experiencia y papel del investigador.</a:t>
            </a:r>
          </a:p>
          <a:p>
            <a:pPr marL="342900" indent="-342900" algn="just">
              <a:buClr>
                <a:srgbClr val="FD0926"/>
              </a:buClr>
              <a:buFontTx/>
              <a:buAutoNum type="alphaLcPeriod"/>
            </a:pPr>
            <a:r>
              <a:rPr lang="es-CO" sz="2000" b="1"/>
              <a:t>Estrategias para la recolección de datos.</a:t>
            </a:r>
          </a:p>
          <a:p>
            <a:pPr marL="342900" indent="-342900" algn="just">
              <a:buClr>
                <a:srgbClr val="FD0926"/>
              </a:buClr>
              <a:buFontTx/>
              <a:buAutoNum type="alphaLcPeriod"/>
            </a:pPr>
            <a:r>
              <a:rPr lang="es-CO" sz="2000" b="1"/>
              <a:t>Técnicas de categorización, análisis e interpretación de la información.</a:t>
            </a:r>
          </a:p>
          <a:p>
            <a:pPr marL="342900" indent="-342900" algn="just">
              <a:buClr>
                <a:srgbClr val="FD0926"/>
              </a:buClr>
              <a:buFontTx/>
              <a:buAutoNum type="alphaLcPeriod"/>
            </a:pPr>
            <a:r>
              <a:rPr lang="es-CO" sz="2000" b="1"/>
              <a:t>Presentación y aplicación de los resultados.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grpId="0" nodeType="afterEffect">
                                  <p:stCondLst>
                                    <p:cond delay="0"/>
                                  </p:stCondLst>
                                  <p:childTnLst>
                                    <p:animMotion origin="layout" path="M -0.25 0.33333 L -4.16667E-6 4.07407E-6 " pathEditMode="relative" rAng="0" ptsTypes="AA">
                                      <p:cBhvr>
                                        <p:cTn id="6" dur="2000" fill="hold"/>
                                        <p:tgtEl>
                                          <p:spTgt spid="181250"/>
                                        </p:tgtEl>
                                        <p:attrNameLst>
                                          <p:attrName>ppt_x</p:attrName>
                                          <p:attrName>ppt_y</p:attrName>
                                        </p:attrNameLst>
                                      </p:cBhvr>
                                      <p:rCtr x="125" y="-167"/>
                                    </p:animMotion>
                                  </p:childTnLst>
                                </p:cTn>
                              </p:par>
                            </p:childTnLst>
                          </p:cTn>
                        </p:par>
                        <p:par>
                          <p:cTn id="7" fill="hold">
                            <p:stCondLst>
                              <p:cond delay="2000"/>
                            </p:stCondLst>
                            <p:childTnLst>
                              <p:par>
                                <p:cTn id="8" presetID="13" presetClass="entr" presetSubtype="16" fill="hold" grpId="0" nodeType="afterEffect">
                                  <p:stCondLst>
                                    <p:cond delay="0"/>
                                  </p:stCondLst>
                                  <p:childTnLst>
                                    <p:set>
                                      <p:cBhvr>
                                        <p:cTn id="9" dur="1" fill="hold">
                                          <p:stCondLst>
                                            <p:cond delay="0"/>
                                          </p:stCondLst>
                                        </p:cTn>
                                        <p:tgtEl>
                                          <p:spTgt spid="181251"/>
                                        </p:tgtEl>
                                        <p:attrNameLst>
                                          <p:attrName>style.visibility</p:attrName>
                                        </p:attrNameLst>
                                      </p:cBhvr>
                                      <p:to>
                                        <p:strVal val="visible"/>
                                      </p:to>
                                    </p:set>
                                    <p:animEffect transition="in" filter="plus(in)">
                                      <p:cBhvr>
                                        <p:cTn id="10" dur="2000"/>
                                        <p:tgtEl>
                                          <p:spTgt spid="1812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0" grpId="0"/>
      <p:bldP spid="18125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xfrm>
            <a:off x="468313" y="71438"/>
            <a:ext cx="8229600" cy="981075"/>
          </a:xfrm>
        </p:spPr>
        <p:txBody>
          <a:bodyPr>
            <a:normAutofit/>
          </a:bodyPr>
          <a:lstStyle/>
          <a:p>
            <a:r>
              <a:rPr lang="es-CO" sz="3200" b="1">
                <a:solidFill>
                  <a:srgbClr val="FF3300"/>
                </a:solidFill>
                <a:effectLst>
                  <a:outerShdw blurRad="38100" dist="38100" dir="2700000" algn="tl">
                    <a:srgbClr val="000000"/>
                  </a:outerShdw>
                </a:effectLst>
              </a:rPr>
              <a:t>MÉTODO GENERAL DEL PROCESO DE INVESTIGACIÓN CIENTÍFICA</a:t>
            </a:r>
          </a:p>
        </p:txBody>
      </p:sp>
      <p:sp>
        <p:nvSpPr>
          <p:cNvPr id="182276" name="AutoShape 4"/>
          <p:cNvSpPr>
            <a:spLocks noChangeArrowheads="1"/>
          </p:cNvSpPr>
          <p:nvPr/>
        </p:nvSpPr>
        <p:spPr bwMode="auto">
          <a:xfrm>
            <a:off x="250825" y="1268413"/>
            <a:ext cx="8569325" cy="5400675"/>
          </a:xfrm>
          <a:prstGeom prst="downArrowCallout">
            <a:avLst>
              <a:gd name="adj1" fmla="val 9520"/>
              <a:gd name="adj2" fmla="val 23727"/>
              <a:gd name="adj3" fmla="val 9199"/>
              <a:gd name="adj4" fmla="val 86509"/>
            </a:avLst>
          </a:prstGeom>
          <a:gradFill rotWithShape="1">
            <a:gsLst>
              <a:gs pos="0">
                <a:schemeClr val="bg1"/>
              </a:gs>
              <a:gs pos="100000">
                <a:srgbClr val="FF9933"/>
              </a:gs>
            </a:gsLst>
            <a:lin ang="18900000" scaled="1"/>
          </a:gradFill>
          <a:ln w="38100" algn="ctr">
            <a:solidFill>
              <a:schemeClr val="tx1"/>
            </a:solidFill>
            <a:miter lim="800000"/>
            <a:headEnd/>
            <a:tailEnd/>
          </a:ln>
          <a:effectLst/>
        </p:spPr>
        <p:txBody>
          <a:bodyPr anchor="ctr"/>
          <a:lstStyle/>
          <a:p>
            <a:pPr marL="358775" lvl="2" algn="just">
              <a:spcAft>
                <a:spcPct val="50000"/>
              </a:spcAft>
              <a:buClr>
                <a:schemeClr val="accent2"/>
              </a:buClr>
              <a:buFont typeface="Wingdings" pitchFamily="2" charset="2"/>
              <a:buNone/>
            </a:pPr>
            <a:r>
              <a:rPr lang="es-CO" b="1"/>
              <a:t>Para que se dé el conocimiento científico en forma razonada y válida, un método general de investigación deberá cumplir unos requisitos específicos de la ciencia.</a:t>
            </a:r>
          </a:p>
          <a:p>
            <a:pPr marL="358775" lvl="2" algn="just">
              <a:spcAft>
                <a:spcPct val="50000"/>
              </a:spcAft>
              <a:buClr>
                <a:schemeClr val="accent2"/>
              </a:buClr>
              <a:buFont typeface="Wingdings" pitchFamily="2" charset="2"/>
              <a:buNone/>
            </a:pPr>
            <a:r>
              <a:rPr lang="es-CO" b="1">
                <a:solidFill>
                  <a:srgbClr val="FF3300"/>
                </a:solidFill>
              </a:rPr>
              <a:t>Principales características de la ciencia:</a:t>
            </a:r>
          </a:p>
          <a:p>
            <a:pPr marL="358775" lvl="2" algn="just">
              <a:spcAft>
                <a:spcPct val="50000"/>
              </a:spcAft>
              <a:buClr>
                <a:schemeClr val="accent2"/>
              </a:buClr>
              <a:buFont typeface="Wingdings" pitchFamily="2" charset="2"/>
              <a:buChar char="v"/>
            </a:pPr>
            <a:r>
              <a:rPr lang="es-CO" sz="2000" b="1">
                <a:effectLst>
                  <a:outerShdw blurRad="38100" dist="38100" dir="2700000" algn="tl">
                    <a:srgbClr val="FFFFFF"/>
                  </a:outerShdw>
                </a:effectLst>
              </a:rPr>
              <a:t>El conocimiento científico es fáctico (verdadero)</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La ciencia intenta descubrir los hechos como son, independientemente del valor comercial o emocional que se les otorgue.</a:t>
            </a:r>
          </a:p>
          <a:p>
            <a:pPr marL="358775" lvl="2" algn="just">
              <a:spcAft>
                <a:spcPct val="50000"/>
              </a:spcAft>
              <a:buClr>
                <a:schemeClr val="accent2"/>
              </a:buClr>
              <a:buFont typeface="Wingdings" pitchFamily="2" charset="2"/>
              <a:buChar char="v"/>
            </a:pPr>
            <a:r>
              <a:rPr lang="es-CO" sz="2000" b="1">
                <a:effectLst>
                  <a:outerShdw blurRad="38100" dist="38100" dir="2700000" algn="tl">
                    <a:srgbClr val="FFFFFF"/>
                  </a:outerShdw>
                </a:effectLst>
              </a:rPr>
              <a:t>El conocimiento trasciende los hechos.</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La investigación científica observa los hechos, descarta los que no le son útiles, produce acontecimientos nuevos y los explica después de observarlos y describirlos y de realizar cierta experimentación.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grpId="0" nodeType="afterEffect">
                                  <p:stCondLst>
                                    <p:cond delay="0"/>
                                  </p:stCondLst>
                                  <p:childTnLst>
                                    <p:animMotion origin="layout" path="M -0.25 0.33334 L -1.38889E-6 -2.59259E-6 " pathEditMode="relative" rAng="0" ptsTypes="AA">
                                      <p:cBhvr>
                                        <p:cTn id="6" dur="2000" fill="hold"/>
                                        <p:tgtEl>
                                          <p:spTgt spid="182274"/>
                                        </p:tgtEl>
                                        <p:attrNameLst>
                                          <p:attrName>ppt_x</p:attrName>
                                          <p:attrName>ppt_y</p:attrName>
                                        </p:attrNameLst>
                                      </p:cBhvr>
                                      <p:rCtr x="125" y="-167"/>
                                    </p:animMotion>
                                  </p:childTnLst>
                                </p:cTn>
                              </p:par>
                            </p:childTnLst>
                          </p:cTn>
                        </p:par>
                        <p:par>
                          <p:cTn id="7" fill="hold">
                            <p:stCondLst>
                              <p:cond delay="2000"/>
                            </p:stCondLst>
                            <p:childTnLst>
                              <p:par>
                                <p:cTn id="8" presetID="13" presetClass="entr" presetSubtype="16" fill="hold" grpId="0" nodeType="afterEffect">
                                  <p:stCondLst>
                                    <p:cond delay="0"/>
                                  </p:stCondLst>
                                  <p:childTnLst>
                                    <p:set>
                                      <p:cBhvr>
                                        <p:cTn id="9" dur="1" fill="hold">
                                          <p:stCondLst>
                                            <p:cond delay="0"/>
                                          </p:stCondLst>
                                        </p:cTn>
                                        <p:tgtEl>
                                          <p:spTgt spid="182276"/>
                                        </p:tgtEl>
                                        <p:attrNameLst>
                                          <p:attrName>style.visibility</p:attrName>
                                        </p:attrNameLst>
                                      </p:cBhvr>
                                      <p:to>
                                        <p:strVal val="visible"/>
                                      </p:to>
                                    </p:set>
                                    <p:animEffect transition="in" filter="plus(in)">
                                      <p:cBhvr>
                                        <p:cTn id="10" dur="2000"/>
                                        <p:tgtEl>
                                          <p:spTgt spid="1822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4" grpId="0"/>
      <p:bldP spid="18227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AutoShape 2"/>
          <p:cNvSpPr>
            <a:spLocks noChangeArrowheads="1"/>
          </p:cNvSpPr>
          <p:nvPr/>
        </p:nvSpPr>
        <p:spPr bwMode="auto">
          <a:xfrm>
            <a:off x="250825" y="404813"/>
            <a:ext cx="8569325" cy="6453187"/>
          </a:xfrm>
          <a:prstGeom prst="downArrowCallout">
            <a:avLst>
              <a:gd name="adj1" fmla="val 8484"/>
              <a:gd name="adj2" fmla="val 19857"/>
              <a:gd name="adj3" fmla="val 12407"/>
              <a:gd name="adj4" fmla="val 84329"/>
            </a:avLst>
          </a:prstGeom>
          <a:gradFill rotWithShape="1">
            <a:gsLst>
              <a:gs pos="0">
                <a:schemeClr val="bg1"/>
              </a:gs>
              <a:gs pos="100000">
                <a:srgbClr val="FF9933"/>
              </a:gs>
            </a:gsLst>
            <a:lin ang="18900000" scaled="1"/>
          </a:gradFill>
          <a:ln w="38100" algn="ctr">
            <a:solidFill>
              <a:schemeClr val="tx1"/>
            </a:solidFill>
            <a:miter lim="800000"/>
            <a:headEnd/>
            <a:tailEnd/>
          </a:ln>
          <a:effectLst/>
        </p:spPr>
        <p:txBody>
          <a:bodyPr anchor="ctr"/>
          <a:lstStyle/>
          <a:p>
            <a:pPr marL="358775" lvl="2" algn="just">
              <a:spcAft>
                <a:spcPct val="50000"/>
              </a:spcAft>
              <a:buClr>
                <a:schemeClr val="accent2"/>
              </a:buClr>
              <a:buFont typeface="Wingdings" pitchFamily="2" charset="2"/>
              <a:buChar char="v"/>
            </a:pPr>
            <a:r>
              <a:rPr lang="es-CO" sz="2000" b="1">
                <a:effectLst>
                  <a:outerShdw blurRad="38100" dist="38100" dir="2700000" algn="tl">
                    <a:srgbClr val="FFFFFF"/>
                  </a:outerShdw>
                </a:effectLst>
              </a:rPr>
              <a:t>La ciencia es analítica.</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La ciencia aborda problemas específicos y trata de descomponer sus elementos, a fin de entenderlos de manera integral y relacionada con el medio que los rodea.</a:t>
            </a:r>
          </a:p>
          <a:p>
            <a:pPr marL="358775" lvl="2" algn="just">
              <a:spcAft>
                <a:spcPct val="50000"/>
              </a:spcAft>
              <a:buClr>
                <a:schemeClr val="accent2"/>
              </a:buClr>
              <a:buFont typeface="Wingdings" pitchFamily="2" charset="2"/>
              <a:buChar char="v"/>
            </a:pPr>
            <a:r>
              <a:rPr lang="es-CO" sz="2000" b="1">
                <a:effectLst>
                  <a:outerShdw blurRad="38100" dist="38100" dir="2700000" algn="tl">
                    <a:srgbClr val="FFFFFF"/>
                  </a:outerShdw>
                </a:effectLst>
              </a:rPr>
              <a:t>La investigación científica es especializada.</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A pesar de utilizar muchas y muy variadas técnicas de observación y experimentación, métodos, procedimientos, análisis y alcances, la investigación científica se enmarca en una disciplina en particular.</a:t>
            </a:r>
          </a:p>
          <a:p>
            <a:pPr marL="358775" lvl="2" algn="just">
              <a:spcAft>
                <a:spcPct val="50000"/>
              </a:spcAft>
              <a:buClr>
                <a:schemeClr val="accent2"/>
              </a:buClr>
              <a:buFont typeface="Wingdings" pitchFamily="2" charset="2"/>
              <a:buChar char="v"/>
            </a:pPr>
            <a:r>
              <a:rPr lang="es-CO" sz="2000" b="1">
                <a:effectLst>
                  <a:outerShdw blurRad="38100" dist="38100" dir="2700000" algn="tl">
                    <a:srgbClr val="FFFFFF"/>
                  </a:outerShdw>
                </a:effectLst>
              </a:rPr>
              <a:t>El conocimiento científico es claro y preciso.</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La ciencia es mucho más que un método organizado, constituye una alternativa de conocimiento que se apoya en métodos y técnicas comprobadas para dar claridad a la investigación y precisar sus resultados.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185346"/>
                                        </p:tgtEl>
                                        <p:attrNameLst>
                                          <p:attrName>style.visibility</p:attrName>
                                        </p:attrNameLst>
                                      </p:cBhvr>
                                      <p:to>
                                        <p:strVal val="visible"/>
                                      </p:to>
                                    </p:set>
                                    <p:animEffect transition="in" filter="plus(in)">
                                      <p:cBhvr>
                                        <p:cTn id="7" dur="2000"/>
                                        <p:tgtEl>
                                          <p:spTgt spid="185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534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AutoShape 2"/>
          <p:cNvSpPr>
            <a:spLocks noChangeArrowheads="1"/>
          </p:cNvSpPr>
          <p:nvPr/>
        </p:nvSpPr>
        <p:spPr bwMode="auto">
          <a:xfrm>
            <a:off x="250825" y="404813"/>
            <a:ext cx="8569325" cy="6453187"/>
          </a:xfrm>
          <a:prstGeom prst="downArrowCallout">
            <a:avLst>
              <a:gd name="adj1" fmla="val 8484"/>
              <a:gd name="adj2" fmla="val 19857"/>
              <a:gd name="adj3" fmla="val 12407"/>
              <a:gd name="adj4" fmla="val 79213"/>
            </a:avLst>
          </a:prstGeom>
          <a:gradFill rotWithShape="1">
            <a:gsLst>
              <a:gs pos="0">
                <a:schemeClr val="bg1"/>
              </a:gs>
              <a:gs pos="100000">
                <a:srgbClr val="FF9933"/>
              </a:gs>
            </a:gsLst>
            <a:lin ang="18900000" scaled="1"/>
          </a:gradFill>
          <a:ln w="38100" algn="ctr">
            <a:solidFill>
              <a:schemeClr val="tx1"/>
            </a:solidFill>
            <a:miter lim="800000"/>
            <a:headEnd/>
            <a:tailEnd/>
          </a:ln>
          <a:effectLst/>
        </p:spPr>
        <p:txBody>
          <a:bodyPr anchor="ctr"/>
          <a:lstStyle/>
          <a:p>
            <a:pPr marL="358775" lvl="2" algn="just">
              <a:spcAft>
                <a:spcPct val="50000"/>
              </a:spcAft>
              <a:buClr>
                <a:schemeClr val="accent2"/>
              </a:buClr>
              <a:buFont typeface="Wingdings" pitchFamily="2" charset="2"/>
              <a:buChar char="v"/>
            </a:pPr>
            <a:r>
              <a:rPr lang="es-CO" sz="2000" b="1">
                <a:effectLst>
                  <a:outerShdw blurRad="38100" dist="38100" dir="2700000" algn="tl">
                    <a:srgbClr val="FFFFFF"/>
                  </a:outerShdw>
                </a:effectLst>
              </a:rPr>
              <a:t>El conocimiento científico es comunicable.</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La comunicación de resultados y técnicas utilizadas para lograr conocimiento científico perfecciona la ciencia y explica las posibilidades de confirmación, refutación y expansión.</a:t>
            </a:r>
          </a:p>
          <a:p>
            <a:pPr marL="358775" lvl="2" algn="just">
              <a:spcAft>
                <a:spcPct val="50000"/>
              </a:spcAft>
              <a:buClr>
                <a:schemeClr val="accent2"/>
              </a:buClr>
              <a:buFont typeface="Wingdings" pitchFamily="2" charset="2"/>
              <a:buChar char="v"/>
            </a:pPr>
            <a:r>
              <a:rPr lang="es-CO" sz="2000" b="1">
                <a:effectLst>
                  <a:outerShdw blurRad="38100" dist="38100" dir="2700000" algn="tl">
                    <a:srgbClr val="FFFFFF"/>
                  </a:outerShdw>
                </a:effectLst>
              </a:rPr>
              <a:t>El conocimiento científico es verificable.</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Para que el conocimiento sea admitido como ciencia, tendrá que someterse a la comprobación y a la crítica de la comunidad científica.</a:t>
            </a:r>
          </a:p>
          <a:p>
            <a:pPr marL="358775" lvl="2" algn="just">
              <a:spcAft>
                <a:spcPct val="50000"/>
              </a:spcAft>
              <a:buClr>
                <a:schemeClr val="accent2"/>
              </a:buClr>
              <a:buFont typeface="Wingdings" pitchFamily="2" charset="2"/>
              <a:buChar char="v"/>
            </a:pPr>
            <a:r>
              <a:rPr lang="es-CO" sz="2000" b="1">
                <a:effectLst>
                  <a:outerShdw blurRad="38100" dist="38100" dir="2700000" algn="tl">
                    <a:srgbClr val="FFFFFF"/>
                  </a:outerShdw>
                </a:effectLst>
              </a:rPr>
              <a:t>La investigación científica es metódica.</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Cualquier trabajo de investigación científica se fundamenta en un método, unas técnicas y unos procedimientos que han resultado eficaces en el pasado.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187394"/>
                                        </p:tgtEl>
                                        <p:attrNameLst>
                                          <p:attrName>style.visibility</p:attrName>
                                        </p:attrNameLst>
                                      </p:cBhvr>
                                      <p:to>
                                        <p:strVal val="visible"/>
                                      </p:to>
                                    </p:set>
                                    <p:animEffect transition="in" filter="plus(in)">
                                      <p:cBhvr>
                                        <p:cTn id="7" dur="2000"/>
                                        <p:tgtEl>
                                          <p:spTgt spid="1873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739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AutoShape 2"/>
          <p:cNvSpPr>
            <a:spLocks noChangeArrowheads="1"/>
          </p:cNvSpPr>
          <p:nvPr/>
        </p:nvSpPr>
        <p:spPr bwMode="auto">
          <a:xfrm>
            <a:off x="250825" y="260350"/>
            <a:ext cx="8569325" cy="6597650"/>
          </a:xfrm>
          <a:prstGeom prst="downArrowCallout">
            <a:avLst>
              <a:gd name="adj1" fmla="val 8298"/>
              <a:gd name="adj2" fmla="val 19423"/>
              <a:gd name="adj3" fmla="val 12407"/>
              <a:gd name="adj4" fmla="val 83625"/>
            </a:avLst>
          </a:prstGeom>
          <a:gradFill rotWithShape="1">
            <a:gsLst>
              <a:gs pos="0">
                <a:schemeClr val="bg1"/>
              </a:gs>
              <a:gs pos="100000">
                <a:srgbClr val="FF9933"/>
              </a:gs>
            </a:gsLst>
            <a:lin ang="18900000" scaled="1"/>
          </a:gradFill>
          <a:ln w="38100" algn="ctr">
            <a:solidFill>
              <a:schemeClr val="tx1"/>
            </a:solidFill>
            <a:miter lim="800000"/>
            <a:headEnd/>
            <a:tailEnd/>
          </a:ln>
          <a:effectLst/>
        </p:spPr>
        <p:txBody>
          <a:bodyPr anchor="ctr"/>
          <a:lstStyle/>
          <a:p>
            <a:pPr marL="358775" lvl="2" algn="just">
              <a:spcAft>
                <a:spcPct val="50000"/>
              </a:spcAft>
              <a:buClr>
                <a:schemeClr val="accent2"/>
              </a:buClr>
              <a:buFont typeface="Wingdings" pitchFamily="2" charset="2"/>
              <a:buChar char="v"/>
            </a:pPr>
            <a:r>
              <a:rPr lang="es-CO" sz="2000" b="1">
                <a:effectLst>
                  <a:outerShdw blurRad="38100" dist="38100" dir="2700000" algn="tl">
                    <a:srgbClr val="FFFFFF"/>
                  </a:outerShdw>
                </a:effectLst>
              </a:rPr>
              <a:t>El conocimiento científico es sistemático.</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La ciencia es un sistema de ideas interconectadas que buscan la verdad.</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El fundamento de la ciencia es un conjunto ordenado de principios, hipótesis y resultados que se conjugan mediante un método lógico y coherente que les da racionalidad y validez.</a:t>
            </a:r>
          </a:p>
          <a:p>
            <a:pPr marL="358775" lvl="2" algn="just">
              <a:spcAft>
                <a:spcPct val="50000"/>
              </a:spcAft>
              <a:buClr>
                <a:schemeClr val="accent2"/>
              </a:buClr>
              <a:buFont typeface="Wingdings" pitchFamily="2" charset="2"/>
              <a:buChar char="v"/>
            </a:pPr>
            <a:r>
              <a:rPr lang="es-CO" sz="2000" b="1">
                <a:effectLst>
                  <a:outerShdw blurRad="38100" dist="38100" dir="2700000" algn="tl">
                    <a:srgbClr val="FFFFFF"/>
                  </a:outerShdw>
                </a:effectLst>
              </a:rPr>
              <a:t>El conocimiento científico es general.</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La ciencia ubica los hechos singulares en pautas generales y promueve que de enunciados particulares deriven esquemas más amplios. </a:t>
            </a:r>
          </a:p>
          <a:p>
            <a:pPr marL="358775" lvl="2" algn="just">
              <a:spcAft>
                <a:spcPct val="50000"/>
              </a:spcAft>
              <a:buClr>
                <a:schemeClr val="accent2"/>
              </a:buClr>
              <a:buFont typeface="Wingdings" pitchFamily="2" charset="2"/>
              <a:buChar char="v"/>
            </a:pPr>
            <a:r>
              <a:rPr lang="es-CO" sz="2000" b="1">
                <a:effectLst>
                  <a:outerShdw blurRad="38100" dist="38100" dir="2700000" algn="tl">
                    <a:srgbClr val="FFFFFF"/>
                  </a:outerShdw>
                </a:effectLst>
              </a:rPr>
              <a:t>El conocimiento científico es legal.</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El conocimiento científico busca leyes, se apoya en pautas generales. Estas leyes deben servir como marco de referencia y no como una norma rígida.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186370"/>
                                        </p:tgtEl>
                                        <p:attrNameLst>
                                          <p:attrName>style.visibility</p:attrName>
                                        </p:attrNameLst>
                                      </p:cBhvr>
                                      <p:to>
                                        <p:strVal val="visible"/>
                                      </p:to>
                                    </p:set>
                                    <p:animEffect transition="in" filter="plus(in)">
                                      <p:cBhvr>
                                        <p:cTn id="7" dur="2000"/>
                                        <p:tgtEl>
                                          <p:spTgt spid="1863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0" grpId="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457200" y="274638"/>
            <a:ext cx="8229600" cy="490537"/>
          </a:xfrm>
        </p:spPr>
        <p:txBody>
          <a:bodyPr>
            <a:normAutofit fontScale="90000"/>
          </a:bodyPr>
          <a:lstStyle/>
          <a:p>
            <a:r>
              <a:rPr lang="es-CO" sz="3600" b="1">
                <a:solidFill>
                  <a:srgbClr val="471FA1"/>
                </a:solidFill>
                <a:effectLst>
                  <a:outerShdw blurRad="38100" dist="38100" dir="2700000" algn="tl">
                    <a:srgbClr val="000000"/>
                  </a:outerShdw>
                </a:effectLst>
              </a:rPr>
              <a:t>PROCESO DE INVESTIGACIÓN</a:t>
            </a:r>
          </a:p>
        </p:txBody>
      </p:sp>
      <p:sp>
        <p:nvSpPr>
          <p:cNvPr id="114691" name="Rectangle 3"/>
          <p:cNvSpPr>
            <a:spLocks noChangeArrowheads="1"/>
          </p:cNvSpPr>
          <p:nvPr/>
        </p:nvSpPr>
        <p:spPr bwMode="auto">
          <a:xfrm>
            <a:off x="4205288" y="3382963"/>
            <a:ext cx="733425" cy="92075"/>
          </a:xfrm>
          <a:prstGeom prst="rect">
            <a:avLst/>
          </a:prstGeom>
          <a:noFill/>
          <a:ln w="38100" algn="ctr">
            <a:noFill/>
            <a:miter lim="800000"/>
            <a:headEnd/>
            <a:tailEnd/>
          </a:ln>
          <a:effectLst/>
        </p:spPr>
        <p:txBody>
          <a:bodyPr vert="eaVert" wrap="none" anchor="ctr">
            <a:spAutoFit/>
          </a:bodyPr>
          <a:lstStyle/>
          <a:p>
            <a:pPr algn="l"/>
            <a:r>
              <a:rPr lang="es-CO">
                <a:solidFill>
                  <a:srgbClr val="FFFFFF"/>
                </a:solidFill>
              </a:rPr>
              <a:t/>
            </a:r>
            <a:br>
              <a:rPr lang="es-CO">
                <a:solidFill>
                  <a:srgbClr val="FFFFFF"/>
                </a:solidFill>
              </a:rPr>
            </a:br>
            <a:endParaRPr lang="es-CO">
              <a:solidFill>
                <a:srgbClr val="FFFFFF"/>
              </a:solidFill>
            </a:endParaRPr>
          </a:p>
        </p:txBody>
      </p:sp>
      <p:sp>
        <p:nvSpPr>
          <p:cNvPr id="114722" name="_s1033"/>
          <p:cNvSpPr>
            <a:spLocks noChangeArrowheads="1"/>
          </p:cNvSpPr>
          <p:nvPr/>
        </p:nvSpPr>
        <p:spPr bwMode="auto">
          <a:xfrm>
            <a:off x="250825" y="2997200"/>
            <a:ext cx="1512888" cy="774700"/>
          </a:xfrm>
          <a:prstGeom prst="bevel">
            <a:avLst>
              <a:gd name="adj" fmla="val 12500"/>
            </a:avLst>
          </a:prstGeom>
          <a:gradFill rotWithShape="0">
            <a:gsLst>
              <a:gs pos="0">
                <a:schemeClr val="folHlink"/>
              </a:gs>
              <a:gs pos="50000">
                <a:schemeClr val="bg1"/>
              </a:gs>
              <a:gs pos="100000">
                <a:schemeClr val="folHlink"/>
              </a:gs>
            </a:gsLst>
            <a:lin ang="18900000" scaled="1"/>
          </a:gradFill>
          <a:ln w="3175">
            <a:solidFill>
              <a:schemeClr val="folHlink"/>
            </a:solidFill>
            <a:miter lim="800000"/>
            <a:headEnd/>
            <a:tailEnd/>
          </a:ln>
        </p:spPr>
        <p:txBody>
          <a:bodyPr wrap="none" lIns="66434" tIns="33216" rIns="66434" bIns="33216" anchor="ctr"/>
          <a:lstStyle/>
          <a:p>
            <a:r>
              <a:rPr lang="es-CO" sz="1200" b="1">
                <a:latin typeface="Arial Unicode MS" pitchFamily="34" charset="-128"/>
              </a:rPr>
              <a:t>ÁREA TEMÁTICA</a:t>
            </a:r>
          </a:p>
        </p:txBody>
      </p:sp>
      <p:sp>
        <p:nvSpPr>
          <p:cNvPr id="114723" name="_s1033"/>
          <p:cNvSpPr>
            <a:spLocks noChangeArrowheads="1"/>
          </p:cNvSpPr>
          <p:nvPr/>
        </p:nvSpPr>
        <p:spPr bwMode="auto">
          <a:xfrm>
            <a:off x="2051050" y="2997200"/>
            <a:ext cx="1584325" cy="774700"/>
          </a:xfrm>
          <a:prstGeom prst="bevel">
            <a:avLst>
              <a:gd name="adj" fmla="val 12500"/>
            </a:avLst>
          </a:prstGeom>
          <a:gradFill rotWithShape="0">
            <a:gsLst>
              <a:gs pos="0">
                <a:schemeClr val="folHlink"/>
              </a:gs>
              <a:gs pos="50000">
                <a:schemeClr val="bg1"/>
              </a:gs>
              <a:gs pos="100000">
                <a:schemeClr val="folHlink"/>
              </a:gs>
            </a:gsLst>
            <a:lin ang="18900000" scaled="1"/>
          </a:gradFill>
          <a:ln w="3175">
            <a:solidFill>
              <a:schemeClr val="folHlink"/>
            </a:solidFill>
            <a:miter lim="800000"/>
            <a:headEnd/>
            <a:tailEnd/>
          </a:ln>
        </p:spPr>
        <p:txBody>
          <a:bodyPr wrap="none" lIns="66434" tIns="33216" rIns="66434" bIns="33216" anchor="ctr"/>
          <a:lstStyle/>
          <a:p>
            <a:r>
              <a:rPr lang="es-CO" sz="1200" b="1">
                <a:latin typeface="Arial Unicode MS" pitchFamily="34" charset="-128"/>
              </a:rPr>
              <a:t>FORMULACIÓN</a:t>
            </a:r>
          </a:p>
          <a:p>
            <a:r>
              <a:rPr lang="es-CO" sz="1200" b="1">
                <a:latin typeface="Arial Unicode MS" pitchFamily="34" charset="-128"/>
              </a:rPr>
              <a:t>DEL PROBLEMA</a:t>
            </a:r>
          </a:p>
        </p:txBody>
      </p:sp>
      <p:sp>
        <p:nvSpPr>
          <p:cNvPr id="114724" name="_s1033"/>
          <p:cNvSpPr>
            <a:spLocks noChangeArrowheads="1"/>
          </p:cNvSpPr>
          <p:nvPr/>
        </p:nvSpPr>
        <p:spPr bwMode="auto">
          <a:xfrm>
            <a:off x="3924300" y="2997200"/>
            <a:ext cx="1584325" cy="774700"/>
          </a:xfrm>
          <a:prstGeom prst="bevel">
            <a:avLst>
              <a:gd name="adj" fmla="val 12500"/>
            </a:avLst>
          </a:prstGeom>
          <a:gradFill rotWithShape="0">
            <a:gsLst>
              <a:gs pos="0">
                <a:schemeClr val="folHlink"/>
              </a:gs>
              <a:gs pos="50000">
                <a:schemeClr val="bg1"/>
              </a:gs>
              <a:gs pos="100000">
                <a:schemeClr val="folHlink"/>
              </a:gs>
            </a:gsLst>
            <a:lin ang="18900000" scaled="1"/>
          </a:gradFill>
          <a:ln w="3175">
            <a:solidFill>
              <a:schemeClr val="folHlink"/>
            </a:solidFill>
            <a:miter lim="800000"/>
            <a:headEnd/>
            <a:tailEnd/>
          </a:ln>
        </p:spPr>
        <p:txBody>
          <a:bodyPr wrap="none" lIns="66434" tIns="33216" rIns="66434" bIns="33216" anchor="ctr"/>
          <a:lstStyle/>
          <a:p>
            <a:r>
              <a:rPr lang="es-CO" sz="1200" b="1">
                <a:latin typeface="Arial Unicode MS" pitchFamily="34" charset="-128"/>
              </a:rPr>
              <a:t>DELIMITACIÓN </a:t>
            </a:r>
          </a:p>
          <a:p>
            <a:r>
              <a:rPr lang="es-CO" sz="1200" b="1">
                <a:latin typeface="Arial Unicode MS" pitchFamily="34" charset="-128"/>
              </a:rPr>
              <a:t>DEL PROBLEMA</a:t>
            </a:r>
          </a:p>
        </p:txBody>
      </p:sp>
      <p:sp>
        <p:nvSpPr>
          <p:cNvPr id="114726" name="_s1032"/>
          <p:cNvSpPr>
            <a:spLocks noChangeArrowheads="1"/>
          </p:cNvSpPr>
          <p:nvPr/>
        </p:nvSpPr>
        <p:spPr bwMode="auto">
          <a:xfrm>
            <a:off x="3851275" y="1484313"/>
            <a:ext cx="1800225" cy="744537"/>
          </a:xfrm>
          <a:prstGeom prst="bevel">
            <a:avLst>
              <a:gd name="adj" fmla="val 12500"/>
            </a:avLst>
          </a:prstGeom>
          <a:gradFill rotWithShape="0">
            <a:gsLst>
              <a:gs pos="0">
                <a:schemeClr val="accent2"/>
              </a:gs>
              <a:gs pos="50000">
                <a:schemeClr val="bg1"/>
              </a:gs>
              <a:gs pos="100000">
                <a:schemeClr val="accent2"/>
              </a:gs>
            </a:gsLst>
            <a:lin ang="18900000" scaled="1"/>
          </a:gradFill>
          <a:ln w="3175">
            <a:solidFill>
              <a:schemeClr val="accent2"/>
            </a:solidFill>
            <a:miter lim="800000"/>
            <a:headEnd/>
            <a:tailEnd/>
          </a:ln>
        </p:spPr>
        <p:txBody>
          <a:bodyPr wrap="none" lIns="33217" tIns="16608" rIns="33217" bIns="16608" anchor="ctr"/>
          <a:lstStyle/>
          <a:p>
            <a:r>
              <a:rPr lang="es-CO" sz="1200" b="1">
                <a:latin typeface="Arial Unicode MS" pitchFamily="34" charset="-128"/>
              </a:rPr>
              <a:t>FORMULACIÓN DEL </a:t>
            </a:r>
          </a:p>
          <a:p>
            <a:r>
              <a:rPr lang="es-CO" sz="1200" b="1">
                <a:latin typeface="Arial Unicode MS" pitchFamily="34" charset="-128"/>
              </a:rPr>
              <a:t>MARCO TEÓRICO</a:t>
            </a:r>
          </a:p>
        </p:txBody>
      </p:sp>
      <p:sp>
        <p:nvSpPr>
          <p:cNvPr id="114727" name="_s1032"/>
          <p:cNvSpPr>
            <a:spLocks noChangeArrowheads="1"/>
          </p:cNvSpPr>
          <p:nvPr/>
        </p:nvSpPr>
        <p:spPr bwMode="auto">
          <a:xfrm>
            <a:off x="6011863" y="1484313"/>
            <a:ext cx="2016125" cy="744537"/>
          </a:xfrm>
          <a:prstGeom prst="bevel">
            <a:avLst>
              <a:gd name="adj" fmla="val 12500"/>
            </a:avLst>
          </a:prstGeom>
          <a:gradFill rotWithShape="0">
            <a:gsLst>
              <a:gs pos="0">
                <a:schemeClr val="accent2"/>
              </a:gs>
              <a:gs pos="50000">
                <a:schemeClr val="bg1"/>
              </a:gs>
              <a:gs pos="100000">
                <a:schemeClr val="accent2"/>
              </a:gs>
            </a:gsLst>
            <a:lin ang="18900000" scaled="1"/>
          </a:gradFill>
          <a:ln w="3175">
            <a:solidFill>
              <a:schemeClr val="accent2"/>
            </a:solidFill>
            <a:miter lim="800000"/>
            <a:headEnd/>
            <a:tailEnd/>
          </a:ln>
        </p:spPr>
        <p:txBody>
          <a:bodyPr wrap="none" lIns="33217" tIns="16608" rIns="33217" bIns="16608" anchor="ctr"/>
          <a:lstStyle/>
          <a:p>
            <a:r>
              <a:rPr lang="es-CO" sz="1200" b="1">
                <a:latin typeface="Arial Unicode MS" pitchFamily="34" charset="-128"/>
              </a:rPr>
              <a:t>OPERACIONALIZACIÓN</a:t>
            </a:r>
          </a:p>
          <a:p>
            <a:r>
              <a:rPr lang="es-CO" sz="1200" b="1">
                <a:latin typeface="Arial Unicode MS" pitchFamily="34" charset="-128"/>
              </a:rPr>
              <a:t>(INDICADORES)</a:t>
            </a:r>
          </a:p>
        </p:txBody>
      </p:sp>
      <p:sp>
        <p:nvSpPr>
          <p:cNvPr id="114728" name="_s1032"/>
          <p:cNvSpPr>
            <a:spLocks noChangeArrowheads="1"/>
          </p:cNvSpPr>
          <p:nvPr/>
        </p:nvSpPr>
        <p:spPr bwMode="auto">
          <a:xfrm>
            <a:off x="3851275" y="4340225"/>
            <a:ext cx="1800225" cy="744538"/>
          </a:xfrm>
          <a:prstGeom prst="bevel">
            <a:avLst>
              <a:gd name="adj" fmla="val 12500"/>
            </a:avLst>
          </a:prstGeom>
          <a:gradFill rotWithShape="0">
            <a:gsLst>
              <a:gs pos="0">
                <a:schemeClr val="accent2"/>
              </a:gs>
              <a:gs pos="50000">
                <a:schemeClr val="bg1"/>
              </a:gs>
              <a:gs pos="100000">
                <a:schemeClr val="accent2"/>
              </a:gs>
            </a:gsLst>
            <a:lin ang="18900000" scaled="1"/>
          </a:gradFill>
          <a:ln w="3175">
            <a:solidFill>
              <a:schemeClr val="accent2"/>
            </a:solidFill>
            <a:miter lim="800000"/>
            <a:headEnd/>
            <a:tailEnd/>
          </a:ln>
        </p:spPr>
        <p:txBody>
          <a:bodyPr wrap="none" lIns="33217" tIns="16608" rIns="33217" bIns="16608" anchor="ctr"/>
          <a:lstStyle/>
          <a:p>
            <a:r>
              <a:rPr lang="es-CO" sz="1200" b="1">
                <a:latin typeface="Arial Unicode MS" pitchFamily="34" charset="-128"/>
              </a:rPr>
              <a:t>DISEÑO CONCRETO</a:t>
            </a:r>
          </a:p>
        </p:txBody>
      </p:sp>
      <p:sp>
        <p:nvSpPr>
          <p:cNvPr id="114729" name="_s1032"/>
          <p:cNvSpPr>
            <a:spLocks noChangeArrowheads="1"/>
          </p:cNvSpPr>
          <p:nvPr/>
        </p:nvSpPr>
        <p:spPr bwMode="auto">
          <a:xfrm>
            <a:off x="6011863" y="4340225"/>
            <a:ext cx="2160587" cy="744538"/>
          </a:xfrm>
          <a:prstGeom prst="bevel">
            <a:avLst>
              <a:gd name="adj" fmla="val 12500"/>
            </a:avLst>
          </a:prstGeom>
          <a:gradFill rotWithShape="0">
            <a:gsLst>
              <a:gs pos="0">
                <a:schemeClr val="accent2"/>
              </a:gs>
              <a:gs pos="50000">
                <a:schemeClr val="bg1"/>
              </a:gs>
              <a:gs pos="100000">
                <a:schemeClr val="accent2"/>
              </a:gs>
            </a:gsLst>
            <a:lin ang="18900000" scaled="1"/>
          </a:gradFill>
          <a:ln w="3175">
            <a:solidFill>
              <a:schemeClr val="accent2"/>
            </a:solidFill>
            <a:miter lim="800000"/>
            <a:headEnd/>
            <a:tailEnd/>
          </a:ln>
        </p:spPr>
        <p:txBody>
          <a:bodyPr wrap="none" lIns="33217" tIns="16608" rIns="33217" bIns="16608" anchor="ctr"/>
          <a:lstStyle/>
          <a:p>
            <a:r>
              <a:rPr lang="es-CO" sz="1200" b="1">
                <a:latin typeface="Arial Unicode MS" pitchFamily="34" charset="-128"/>
              </a:rPr>
              <a:t>TÉCNICAS DE </a:t>
            </a:r>
          </a:p>
          <a:p>
            <a:r>
              <a:rPr lang="es-CO" sz="1200" b="1">
                <a:latin typeface="Arial Unicode MS" pitchFamily="34" charset="-128"/>
              </a:rPr>
              <a:t>RECOLECCIÓN DE DATOS</a:t>
            </a:r>
          </a:p>
        </p:txBody>
      </p:sp>
      <p:sp>
        <p:nvSpPr>
          <p:cNvPr id="114730" name="_s1033"/>
          <p:cNvSpPr>
            <a:spLocks noChangeArrowheads="1"/>
          </p:cNvSpPr>
          <p:nvPr/>
        </p:nvSpPr>
        <p:spPr bwMode="auto">
          <a:xfrm>
            <a:off x="7308850" y="2997200"/>
            <a:ext cx="1727200" cy="774700"/>
          </a:xfrm>
          <a:prstGeom prst="bevel">
            <a:avLst>
              <a:gd name="adj" fmla="val 12500"/>
            </a:avLst>
          </a:prstGeom>
          <a:gradFill rotWithShape="0">
            <a:gsLst>
              <a:gs pos="0">
                <a:schemeClr val="folHlink"/>
              </a:gs>
              <a:gs pos="50000">
                <a:schemeClr val="bg1"/>
              </a:gs>
              <a:gs pos="100000">
                <a:schemeClr val="folHlink"/>
              </a:gs>
            </a:gsLst>
            <a:lin ang="18900000" scaled="1"/>
          </a:gradFill>
          <a:ln w="3175">
            <a:solidFill>
              <a:schemeClr val="folHlink"/>
            </a:solidFill>
            <a:miter lim="800000"/>
            <a:headEnd/>
            <a:tailEnd/>
          </a:ln>
        </p:spPr>
        <p:txBody>
          <a:bodyPr wrap="none" lIns="66434" tIns="33216" rIns="66434" bIns="33216" anchor="ctr"/>
          <a:lstStyle/>
          <a:p>
            <a:r>
              <a:rPr lang="es-CO" sz="1200" b="1">
                <a:latin typeface="Arial Unicode MS" pitchFamily="34" charset="-128"/>
              </a:rPr>
              <a:t>INSTRUMENTOS DE</a:t>
            </a:r>
          </a:p>
          <a:p>
            <a:r>
              <a:rPr lang="es-CO" sz="1200" b="1">
                <a:latin typeface="Arial Unicode MS" pitchFamily="34" charset="-128"/>
              </a:rPr>
              <a:t>RECOLECCIÓN DE</a:t>
            </a:r>
          </a:p>
          <a:p>
            <a:r>
              <a:rPr lang="es-CO" sz="1200" b="1">
                <a:latin typeface="Arial Unicode MS" pitchFamily="34" charset="-128"/>
              </a:rPr>
              <a:t>DATOS</a:t>
            </a:r>
          </a:p>
        </p:txBody>
      </p:sp>
      <p:sp>
        <p:nvSpPr>
          <p:cNvPr id="114731" name="_s1033"/>
          <p:cNvSpPr>
            <a:spLocks noChangeArrowheads="1"/>
          </p:cNvSpPr>
          <p:nvPr/>
        </p:nvSpPr>
        <p:spPr bwMode="auto">
          <a:xfrm>
            <a:off x="1979613" y="5661025"/>
            <a:ext cx="1655762" cy="720725"/>
          </a:xfrm>
          <a:prstGeom prst="bevel">
            <a:avLst>
              <a:gd name="adj" fmla="val 12500"/>
            </a:avLst>
          </a:prstGeom>
          <a:gradFill rotWithShape="0">
            <a:gsLst>
              <a:gs pos="0">
                <a:schemeClr val="hlink"/>
              </a:gs>
              <a:gs pos="50000">
                <a:schemeClr val="bg1"/>
              </a:gs>
              <a:gs pos="100000">
                <a:schemeClr val="hlink"/>
              </a:gs>
            </a:gsLst>
            <a:lin ang="18900000" scaled="1"/>
          </a:gradFill>
          <a:ln w="3175">
            <a:solidFill>
              <a:schemeClr val="hlink"/>
            </a:solidFill>
            <a:miter lim="800000"/>
            <a:headEnd/>
            <a:tailEnd/>
          </a:ln>
        </p:spPr>
        <p:txBody>
          <a:bodyPr wrap="none" anchor="ctr"/>
          <a:lstStyle/>
          <a:p>
            <a:r>
              <a:rPr lang="es-CO" sz="1200" b="1">
                <a:latin typeface="Arial Unicode MS" pitchFamily="34" charset="-128"/>
              </a:rPr>
              <a:t>SÍNTESIS Y</a:t>
            </a:r>
          </a:p>
          <a:p>
            <a:r>
              <a:rPr lang="es-CO" sz="1200" b="1">
                <a:latin typeface="Arial Unicode MS" pitchFamily="34" charset="-128"/>
              </a:rPr>
              <a:t>CONCLUSIONES</a:t>
            </a:r>
          </a:p>
        </p:txBody>
      </p:sp>
      <p:sp>
        <p:nvSpPr>
          <p:cNvPr id="114735" name="_s1033"/>
          <p:cNvSpPr>
            <a:spLocks noChangeArrowheads="1"/>
          </p:cNvSpPr>
          <p:nvPr/>
        </p:nvSpPr>
        <p:spPr bwMode="auto">
          <a:xfrm>
            <a:off x="3924300" y="5661025"/>
            <a:ext cx="1655763" cy="720725"/>
          </a:xfrm>
          <a:prstGeom prst="bevel">
            <a:avLst>
              <a:gd name="adj" fmla="val 12500"/>
            </a:avLst>
          </a:prstGeom>
          <a:gradFill rotWithShape="0">
            <a:gsLst>
              <a:gs pos="0">
                <a:schemeClr val="hlink"/>
              </a:gs>
              <a:gs pos="50000">
                <a:schemeClr val="bg1"/>
              </a:gs>
              <a:gs pos="100000">
                <a:schemeClr val="hlink"/>
              </a:gs>
            </a:gsLst>
            <a:lin ang="18900000" scaled="1"/>
          </a:gradFill>
          <a:ln w="3175">
            <a:solidFill>
              <a:schemeClr val="hlink"/>
            </a:solidFill>
            <a:miter lim="800000"/>
            <a:headEnd/>
            <a:tailEnd/>
          </a:ln>
        </p:spPr>
        <p:txBody>
          <a:bodyPr wrap="none" anchor="ctr"/>
          <a:lstStyle/>
          <a:p>
            <a:r>
              <a:rPr lang="es-CO" sz="1200" b="1">
                <a:latin typeface="Arial Unicode MS" pitchFamily="34" charset="-128"/>
              </a:rPr>
              <a:t>ANÁLISIS DE LOS</a:t>
            </a:r>
          </a:p>
          <a:p>
            <a:r>
              <a:rPr lang="es-CO" sz="1200" b="1">
                <a:latin typeface="Arial Unicode MS" pitchFamily="34" charset="-128"/>
              </a:rPr>
              <a:t>DATOS</a:t>
            </a:r>
          </a:p>
        </p:txBody>
      </p:sp>
      <p:sp>
        <p:nvSpPr>
          <p:cNvPr id="114736" name="_s1033"/>
          <p:cNvSpPr>
            <a:spLocks noChangeArrowheads="1"/>
          </p:cNvSpPr>
          <p:nvPr/>
        </p:nvSpPr>
        <p:spPr bwMode="auto">
          <a:xfrm>
            <a:off x="5867400" y="5661025"/>
            <a:ext cx="1655763" cy="720725"/>
          </a:xfrm>
          <a:prstGeom prst="bevel">
            <a:avLst>
              <a:gd name="adj" fmla="val 12500"/>
            </a:avLst>
          </a:prstGeom>
          <a:gradFill rotWithShape="0">
            <a:gsLst>
              <a:gs pos="0">
                <a:schemeClr val="hlink"/>
              </a:gs>
              <a:gs pos="50000">
                <a:schemeClr val="bg1"/>
              </a:gs>
              <a:gs pos="100000">
                <a:schemeClr val="hlink"/>
              </a:gs>
            </a:gsLst>
            <a:lin ang="18900000" scaled="1"/>
          </a:gradFill>
          <a:ln w="3175">
            <a:solidFill>
              <a:schemeClr val="hlink"/>
            </a:solidFill>
            <a:miter lim="800000"/>
            <a:headEnd/>
            <a:tailEnd/>
          </a:ln>
        </p:spPr>
        <p:txBody>
          <a:bodyPr wrap="none" anchor="ctr"/>
          <a:lstStyle/>
          <a:p>
            <a:r>
              <a:rPr lang="es-CO" sz="1200" b="1">
                <a:latin typeface="Arial Unicode MS" pitchFamily="34" charset="-128"/>
              </a:rPr>
              <a:t>PROCESAMIENTO</a:t>
            </a:r>
          </a:p>
          <a:p>
            <a:r>
              <a:rPr lang="es-CO" sz="1200" b="1">
                <a:latin typeface="Arial Unicode MS" pitchFamily="34" charset="-128"/>
              </a:rPr>
              <a:t>DE DATOS</a:t>
            </a:r>
          </a:p>
        </p:txBody>
      </p:sp>
      <p:sp>
        <p:nvSpPr>
          <p:cNvPr id="114737" name="_s1033"/>
          <p:cNvSpPr>
            <a:spLocks noChangeArrowheads="1"/>
          </p:cNvSpPr>
          <p:nvPr/>
        </p:nvSpPr>
        <p:spPr bwMode="auto">
          <a:xfrm>
            <a:off x="7812088" y="5661025"/>
            <a:ext cx="1258887" cy="720725"/>
          </a:xfrm>
          <a:prstGeom prst="bevel">
            <a:avLst>
              <a:gd name="adj" fmla="val 12500"/>
            </a:avLst>
          </a:prstGeom>
          <a:gradFill rotWithShape="0">
            <a:gsLst>
              <a:gs pos="0">
                <a:schemeClr val="hlink"/>
              </a:gs>
              <a:gs pos="50000">
                <a:schemeClr val="bg1"/>
              </a:gs>
              <a:gs pos="100000">
                <a:schemeClr val="hlink"/>
              </a:gs>
            </a:gsLst>
            <a:lin ang="18900000" scaled="1"/>
          </a:gradFill>
          <a:ln w="3175">
            <a:solidFill>
              <a:schemeClr val="hlink"/>
            </a:solidFill>
            <a:miter lim="800000"/>
            <a:headEnd/>
            <a:tailEnd/>
          </a:ln>
        </p:spPr>
        <p:txBody>
          <a:bodyPr wrap="none" anchor="ctr"/>
          <a:lstStyle/>
          <a:p>
            <a:r>
              <a:rPr lang="es-CO" sz="1200" b="1">
                <a:latin typeface="Arial Unicode MS" pitchFamily="34" charset="-128"/>
              </a:rPr>
              <a:t>DATOS</a:t>
            </a:r>
          </a:p>
        </p:txBody>
      </p:sp>
      <p:sp>
        <p:nvSpPr>
          <p:cNvPr id="114755" name="Line 67"/>
          <p:cNvSpPr>
            <a:spLocks noChangeShapeType="1"/>
          </p:cNvSpPr>
          <p:nvPr/>
        </p:nvSpPr>
        <p:spPr bwMode="auto">
          <a:xfrm>
            <a:off x="7885113" y="2205038"/>
            <a:ext cx="0" cy="792162"/>
          </a:xfrm>
          <a:prstGeom prst="line">
            <a:avLst/>
          </a:prstGeom>
          <a:noFill/>
          <a:ln w="57150">
            <a:solidFill>
              <a:srgbClr val="FD0926"/>
            </a:solidFill>
            <a:round/>
            <a:headEnd/>
            <a:tailEnd type="triangle" w="med" len="med"/>
          </a:ln>
          <a:effectLst/>
        </p:spPr>
        <p:txBody>
          <a:bodyPr vert="eaVert" wrap="none" anchor="ctr"/>
          <a:lstStyle/>
          <a:p>
            <a:endParaRPr lang="fr-FR"/>
          </a:p>
        </p:txBody>
      </p:sp>
      <p:sp>
        <p:nvSpPr>
          <p:cNvPr id="114756" name="Line 68"/>
          <p:cNvSpPr>
            <a:spLocks noChangeShapeType="1"/>
          </p:cNvSpPr>
          <p:nvPr/>
        </p:nvSpPr>
        <p:spPr bwMode="auto">
          <a:xfrm>
            <a:off x="8675688" y="3789363"/>
            <a:ext cx="0" cy="1871662"/>
          </a:xfrm>
          <a:prstGeom prst="line">
            <a:avLst/>
          </a:prstGeom>
          <a:noFill/>
          <a:ln w="57150">
            <a:solidFill>
              <a:srgbClr val="FD0926"/>
            </a:solidFill>
            <a:round/>
            <a:headEnd/>
            <a:tailEnd type="triangle" w="med" len="med"/>
          </a:ln>
          <a:effectLst/>
        </p:spPr>
        <p:txBody>
          <a:bodyPr vert="eaVert" wrap="none" anchor="ctr"/>
          <a:lstStyle/>
          <a:p>
            <a:endParaRPr lang="fr-FR"/>
          </a:p>
        </p:txBody>
      </p:sp>
      <p:sp>
        <p:nvSpPr>
          <p:cNvPr id="114757" name="Line 69"/>
          <p:cNvSpPr>
            <a:spLocks noChangeShapeType="1"/>
          </p:cNvSpPr>
          <p:nvPr/>
        </p:nvSpPr>
        <p:spPr bwMode="auto">
          <a:xfrm>
            <a:off x="4716463" y="3716338"/>
            <a:ext cx="0" cy="649287"/>
          </a:xfrm>
          <a:prstGeom prst="line">
            <a:avLst/>
          </a:prstGeom>
          <a:noFill/>
          <a:ln w="57150">
            <a:solidFill>
              <a:srgbClr val="FD0926"/>
            </a:solidFill>
            <a:round/>
            <a:headEnd/>
            <a:tailEnd type="triangle" w="med" len="med"/>
          </a:ln>
          <a:effectLst/>
        </p:spPr>
        <p:txBody>
          <a:bodyPr vert="eaVert" wrap="none" anchor="ctr"/>
          <a:lstStyle/>
          <a:p>
            <a:endParaRPr lang="fr-FR"/>
          </a:p>
        </p:txBody>
      </p:sp>
      <p:sp>
        <p:nvSpPr>
          <p:cNvPr id="114758" name="Line 70"/>
          <p:cNvSpPr>
            <a:spLocks noChangeShapeType="1"/>
          </p:cNvSpPr>
          <p:nvPr/>
        </p:nvSpPr>
        <p:spPr bwMode="auto">
          <a:xfrm flipV="1">
            <a:off x="4716463" y="2205038"/>
            <a:ext cx="0" cy="792162"/>
          </a:xfrm>
          <a:prstGeom prst="line">
            <a:avLst/>
          </a:prstGeom>
          <a:noFill/>
          <a:ln w="57150">
            <a:solidFill>
              <a:srgbClr val="FD0926"/>
            </a:solidFill>
            <a:round/>
            <a:headEnd/>
            <a:tailEnd type="triangle" w="med" len="med"/>
          </a:ln>
          <a:effectLst/>
        </p:spPr>
        <p:txBody>
          <a:bodyPr vert="eaVert" wrap="none" anchor="ctr"/>
          <a:lstStyle/>
          <a:p>
            <a:endParaRPr lang="fr-FR"/>
          </a:p>
        </p:txBody>
      </p:sp>
      <p:sp>
        <p:nvSpPr>
          <p:cNvPr id="114759" name="Line 71"/>
          <p:cNvSpPr>
            <a:spLocks noChangeShapeType="1"/>
          </p:cNvSpPr>
          <p:nvPr/>
        </p:nvSpPr>
        <p:spPr bwMode="auto">
          <a:xfrm>
            <a:off x="1763713" y="3357563"/>
            <a:ext cx="287337" cy="0"/>
          </a:xfrm>
          <a:prstGeom prst="line">
            <a:avLst/>
          </a:prstGeom>
          <a:noFill/>
          <a:ln w="57150">
            <a:solidFill>
              <a:srgbClr val="FD0926"/>
            </a:solidFill>
            <a:round/>
            <a:headEnd/>
            <a:tailEnd type="triangle" w="med" len="med"/>
          </a:ln>
          <a:effectLst/>
        </p:spPr>
        <p:txBody>
          <a:bodyPr vert="eaVert" wrap="none" anchor="ctr"/>
          <a:lstStyle/>
          <a:p>
            <a:endParaRPr lang="fr-FR"/>
          </a:p>
        </p:txBody>
      </p:sp>
      <p:sp>
        <p:nvSpPr>
          <p:cNvPr id="114760" name="Line 72"/>
          <p:cNvSpPr>
            <a:spLocks noChangeShapeType="1"/>
          </p:cNvSpPr>
          <p:nvPr/>
        </p:nvSpPr>
        <p:spPr bwMode="auto">
          <a:xfrm>
            <a:off x="3635375" y="3357563"/>
            <a:ext cx="287338" cy="0"/>
          </a:xfrm>
          <a:prstGeom prst="line">
            <a:avLst/>
          </a:prstGeom>
          <a:noFill/>
          <a:ln w="57150">
            <a:solidFill>
              <a:srgbClr val="FD0926"/>
            </a:solidFill>
            <a:round/>
            <a:headEnd/>
            <a:tailEnd type="triangle" w="med" len="med"/>
          </a:ln>
          <a:effectLst/>
        </p:spPr>
        <p:txBody>
          <a:bodyPr vert="eaVert" wrap="none" anchor="ctr"/>
          <a:lstStyle/>
          <a:p>
            <a:endParaRPr lang="fr-FR"/>
          </a:p>
        </p:txBody>
      </p:sp>
      <p:sp>
        <p:nvSpPr>
          <p:cNvPr id="114761" name="Line 73"/>
          <p:cNvSpPr>
            <a:spLocks noChangeShapeType="1"/>
          </p:cNvSpPr>
          <p:nvPr/>
        </p:nvSpPr>
        <p:spPr bwMode="auto">
          <a:xfrm>
            <a:off x="5651500" y="4724400"/>
            <a:ext cx="360363" cy="0"/>
          </a:xfrm>
          <a:prstGeom prst="line">
            <a:avLst/>
          </a:prstGeom>
          <a:noFill/>
          <a:ln w="57150">
            <a:solidFill>
              <a:srgbClr val="FD0926"/>
            </a:solidFill>
            <a:round/>
            <a:headEnd/>
            <a:tailEnd type="triangle" w="med" len="med"/>
          </a:ln>
          <a:effectLst/>
        </p:spPr>
        <p:txBody>
          <a:bodyPr vert="eaVert" wrap="none" anchor="ctr"/>
          <a:lstStyle/>
          <a:p>
            <a:endParaRPr lang="fr-FR"/>
          </a:p>
        </p:txBody>
      </p:sp>
      <p:sp>
        <p:nvSpPr>
          <p:cNvPr id="114762" name="Line 74"/>
          <p:cNvSpPr>
            <a:spLocks noChangeShapeType="1"/>
          </p:cNvSpPr>
          <p:nvPr/>
        </p:nvSpPr>
        <p:spPr bwMode="auto">
          <a:xfrm flipH="1">
            <a:off x="7451725" y="6021388"/>
            <a:ext cx="360363" cy="0"/>
          </a:xfrm>
          <a:prstGeom prst="line">
            <a:avLst/>
          </a:prstGeom>
          <a:noFill/>
          <a:ln w="57150">
            <a:solidFill>
              <a:srgbClr val="FD0926"/>
            </a:solidFill>
            <a:round/>
            <a:headEnd/>
            <a:tailEnd type="triangle" w="med" len="med"/>
          </a:ln>
          <a:effectLst/>
        </p:spPr>
        <p:txBody>
          <a:bodyPr vert="eaVert" wrap="none" anchor="ctr"/>
          <a:lstStyle/>
          <a:p>
            <a:endParaRPr lang="fr-FR"/>
          </a:p>
        </p:txBody>
      </p:sp>
      <p:sp>
        <p:nvSpPr>
          <p:cNvPr id="114763" name="Line 75"/>
          <p:cNvSpPr>
            <a:spLocks noChangeShapeType="1"/>
          </p:cNvSpPr>
          <p:nvPr/>
        </p:nvSpPr>
        <p:spPr bwMode="auto">
          <a:xfrm flipH="1">
            <a:off x="5508625" y="6021388"/>
            <a:ext cx="360363" cy="0"/>
          </a:xfrm>
          <a:prstGeom prst="line">
            <a:avLst/>
          </a:prstGeom>
          <a:noFill/>
          <a:ln w="57150">
            <a:solidFill>
              <a:srgbClr val="FD0926"/>
            </a:solidFill>
            <a:round/>
            <a:headEnd/>
            <a:tailEnd type="triangle" w="med" len="med"/>
          </a:ln>
          <a:effectLst/>
        </p:spPr>
        <p:txBody>
          <a:bodyPr vert="eaVert" wrap="none" anchor="ctr"/>
          <a:lstStyle/>
          <a:p>
            <a:endParaRPr lang="fr-FR"/>
          </a:p>
        </p:txBody>
      </p:sp>
      <p:sp>
        <p:nvSpPr>
          <p:cNvPr id="114764" name="Line 76"/>
          <p:cNvSpPr>
            <a:spLocks noChangeShapeType="1"/>
          </p:cNvSpPr>
          <p:nvPr/>
        </p:nvSpPr>
        <p:spPr bwMode="auto">
          <a:xfrm flipH="1">
            <a:off x="3563938" y="6021388"/>
            <a:ext cx="360362" cy="0"/>
          </a:xfrm>
          <a:prstGeom prst="line">
            <a:avLst/>
          </a:prstGeom>
          <a:noFill/>
          <a:ln w="57150">
            <a:solidFill>
              <a:srgbClr val="FD0926"/>
            </a:solidFill>
            <a:round/>
            <a:headEnd/>
            <a:tailEnd type="triangle" w="med" len="med"/>
          </a:ln>
          <a:effectLst/>
        </p:spPr>
        <p:txBody>
          <a:bodyPr vert="eaVert" wrap="none" anchor="ctr"/>
          <a:lstStyle/>
          <a:p>
            <a:endParaRPr lang="fr-FR"/>
          </a:p>
        </p:txBody>
      </p:sp>
      <p:sp>
        <p:nvSpPr>
          <p:cNvPr id="114765" name="Line 77"/>
          <p:cNvSpPr>
            <a:spLocks noChangeShapeType="1"/>
          </p:cNvSpPr>
          <p:nvPr/>
        </p:nvSpPr>
        <p:spPr bwMode="auto">
          <a:xfrm>
            <a:off x="5651500" y="1916113"/>
            <a:ext cx="360363" cy="0"/>
          </a:xfrm>
          <a:prstGeom prst="line">
            <a:avLst/>
          </a:prstGeom>
          <a:noFill/>
          <a:ln w="57150">
            <a:solidFill>
              <a:srgbClr val="FD0926"/>
            </a:solidFill>
            <a:round/>
            <a:headEnd/>
            <a:tailEnd type="triangle" w="med" len="med"/>
          </a:ln>
          <a:effectLst/>
        </p:spPr>
        <p:txBody>
          <a:bodyPr vert="eaVert" wrap="none" anchor="ctr"/>
          <a:lstStyle/>
          <a:p>
            <a:endParaRPr lang="fr-FR"/>
          </a:p>
        </p:txBody>
      </p:sp>
      <p:sp>
        <p:nvSpPr>
          <p:cNvPr id="114766" name="Line 78"/>
          <p:cNvSpPr>
            <a:spLocks noChangeShapeType="1"/>
          </p:cNvSpPr>
          <p:nvPr/>
        </p:nvSpPr>
        <p:spPr bwMode="auto">
          <a:xfrm flipV="1">
            <a:off x="2771775" y="3789363"/>
            <a:ext cx="0" cy="1871662"/>
          </a:xfrm>
          <a:prstGeom prst="line">
            <a:avLst/>
          </a:prstGeom>
          <a:noFill/>
          <a:ln w="57150">
            <a:solidFill>
              <a:srgbClr val="FD0926"/>
            </a:solidFill>
            <a:round/>
            <a:headEnd/>
            <a:tailEnd type="triangle" w="med" len="med"/>
          </a:ln>
          <a:effectLst/>
        </p:spPr>
        <p:txBody>
          <a:bodyPr vert="eaVert" wrap="none" anchor="ctr"/>
          <a:lstStyle/>
          <a:p>
            <a:endParaRPr lang="fr-FR"/>
          </a:p>
        </p:txBody>
      </p:sp>
      <p:sp>
        <p:nvSpPr>
          <p:cNvPr id="114768" name="Oval 80"/>
          <p:cNvSpPr>
            <a:spLocks noChangeArrowheads="1"/>
          </p:cNvSpPr>
          <p:nvPr/>
        </p:nvSpPr>
        <p:spPr bwMode="auto">
          <a:xfrm>
            <a:off x="900113" y="2708275"/>
            <a:ext cx="215900" cy="215900"/>
          </a:xfrm>
          <a:prstGeom prst="ellipse">
            <a:avLst/>
          </a:prstGeom>
          <a:gradFill rotWithShape="1">
            <a:gsLst>
              <a:gs pos="0">
                <a:srgbClr val="6666FF"/>
              </a:gs>
              <a:gs pos="100000">
                <a:srgbClr val="6666FF">
                  <a:gamma/>
                  <a:shade val="46275"/>
                  <a:invGamma/>
                </a:srgbClr>
              </a:gs>
            </a:gsLst>
            <a:lin ang="5400000" scaled="1"/>
          </a:gradFill>
          <a:ln w="28575" algn="ctr">
            <a:solidFill>
              <a:schemeClr val="tx1"/>
            </a:solidFill>
            <a:round/>
            <a:headEnd/>
            <a:tailEnd/>
          </a:ln>
          <a:effectLst/>
        </p:spPr>
        <p:txBody>
          <a:bodyPr wrap="none" anchor="ctr"/>
          <a:lstStyle/>
          <a:p>
            <a:r>
              <a:rPr lang="es-CO" sz="1400" b="1">
                <a:solidFill>
                  <a:schemeClr val="bg1"/>
                </a:solidFill>
                <a:effectLst>
                  <a:outerShdw blurRad="38100" dist="38100" dir="2700000" algn="tl">
                    <a:srgbClr val="000000"/>
                  </a:outerShdw>
                </a:effectLst>
              </a:rPr>
              <a:t>1</a:t>
            </a:r>
          </a:p>
        </p:txBody>
      </p:sp>
      <p:sp>
        <p:nvSpPr>
          <p:cNvPr id="114769" name="Rectangle 81"/>
          <p:cNvSpPr>
            <a:spLocks noChangeArrowheads="1"/>
          </p:cNvSpPr>
          <p:nvPr/>
        </p:nvSpPr>
        <p:spPr bwMode="auto">
          <a:xfrm>
            <a:off x="2411413" y="4292600"/>
            <a:ext cx="215900" cy="1223963"/>
          </a:xfrm>
          <a:prstGeom prst="rect">
            <a:avLst/>
          </a:prstGeom>
          <a:noFill/>
          <a:ln w="38100" algn="ctr">
            <a:noFill/>
            <a:miter lim="800000"/>
            <a:headEnd/>
            <a:tailEnd/>
          </a:ln>
          <a:effectLst/>
        </p:spPr>
        <p:txBody>
          <a:bodyPr vert="eaVert" wrap="none" anchor="ctr"/>
          <a:lstStyle/>
          <a:p>
            <a:r>
              <a:rPr lang="es-CO" sz="1400" b="1"/>
              <a:t>RESPUESTA</a:t>
            </a:r>
          </a:p>
        </p:txBody>
      </p:sp>
      <p:sp>
        <p:nvSpPr>
          <p:cNvPr id="114770" name="Oval 82"/>
          <p:cNvSpPr>
            <a:spLocks noChangeArrowheads="1"/>
          </p:cNvSpPr>
          <p:nvPr/>
        </p:nvSpPr>
        <p:spPr bwMode="auto">
          <a:xfrm>
            <a:off x="2771775" y="2708275"/>
            <a:ext cx="215900" cy="215900"/>
          </a:xfrm>
          <a:prstGeom prst="ellipse">
            <a:avLst/>
          </a:prstGeom>
          <a:gradFill rotWithShape="1">
            <a:gsLst>
              <a:gs pos="0">
                <a:srgbClr val="6666FF"/>
              </a:gs>
              <a:gs pos="100000">
                <a:srgbClr val="6666FF">
                  <a:gamma/>
                  <a:shade val="46275"/>
                  <a:invGamma/>
                </a:srgbClr>
              </a:gs>
            </a:gsLst>
            <a:lin ang="5400000" scaled="1"/>
          </a:gradFill>
          <a:ln w="28575" algn="ctr">
            <a:solidFill>
              <a:schemeClr val="tx1"/>
            </a:solidFill>
            <a:round/>
            <a:headEnd/>
            <a:tailEnd/>
          </a:ln>
          <a:effectLst/>
        </p:spPr>
        <p:txBody>
          <a:bodyPr wrap="none" anchor="ctr"/>
          <a:lstStyle/>
          <a:p>
            <a:r>
              <a:rPr lang="es-CO" sz="1400" b="1">
                <a:solidFill>
                  <a:schemeClr val="bg1"/>
                </a:solidFill>
                <a:effectLst>
                  <a:outerShdw blurRad="38100" dist="38100" dir="2700000" algn="tl">
                    <a:srgbClr val="000000"/>
                  </a:outerShdw>
                </a:effectLst>
              </a:rPr>
              <a:t>2</a:t>
            </a:r>
          </a:p>
        </p:txBody>
      </p:sp>
      <p:sp>
        <p:nvSpPr>
          <p:cNvPr id="114771" name="Oval 83"/>
          <p:cNvSpPr>
            <a:spLocks noChangeArrowheads="1"/>
          </p:cNvSpPr>
          <p:nvPr/>
        </p:nvSpPr>
        <p:spPr bwMode="auto">
          <a:xfrm>
            <a:off x="4427538" y="2708275"/>
            <a:ext cx="215900" cy="215900"/>
          </a:xfrm>
          <a:prstGeom prst="ellipse">
            <a:avLst/>
          </a:prstGeom>
          <a:gradFill rotWithShape="1">
            <a:gsLst>
              <a:gs pos="0">
                <a:srgbClr val="6666FF"/>
              </a:gs>
              <a:gs pos="100000">
                <a:srgbClr val="6666FF">
                  <a:gamma/>
                  <a:shade val="46275"/>
                  <a:invGamma/>
                </a:srgbClr>
              </a:gs>
            </a:gsLst>
            <a:lin ang="5400000" scaled="1"/>
          </a:gradFill>
          <a:ln w="28575" algn="ctr">
            <a:solidFill>
              <a:schemeClr val="tx1"/>
            </a:solidFill>
            <a:round/>
            <a:headEnd/>
            <a:tailEnd/>
          </a:ln>
          <a:effectLst/>
        </p:spPr>
        <p:txBody>
          <a:bodyPr wrap="none" anchor="ctr"/>
          <a:lstStyle/>
          <a:p>
            <a:r>
              <a:rPr lang="es-CO" sz="1400" b="1">
                <a:solidFill>
                  <a:schemeClr val="bg1"/>
                </a:solidFill>
                <a:effectLst>
                  <a:outerShdw blurRad="38100" dist="38100" dir="2700000" algn="tl">
                    <a:srgbClr val="000000"/>
                  </a:outerShdw>
                </a:effectLst>
              </a:rPr>
              <a:t>3</a:t>
            </a:r>
          </a:p>
        </p:txBody>
      </p:sp>
      <p:sp>
        <p:nvSpPr>
          <p:cNvPr id="114772" name="Oval 84"/>
          <p:cNvSpPr>
            <a:spLocks noChangeArrowheads="1"/>
          </p:cNvSpPr>
          <p:nvPr/>
        </p:nvSpPr>
        <p:spPr bwMode="auto">
          <a:xfrm>
            <a:off x="4643438" y="1125538"/>
            <a:ext cx="215900" cy="215900"/>
          </a:xfrm>
          <a:prstGeom prst="ellipse">
            <a:avLst/>
          </a:prstGeom>
          <a:gradFill rotWithShape="1">
            <a:gsLst>
              <a:gs pos="0">
                <a:srgbClr val="6666FF"/>
              </a:gs>
              <a:gs pos="100000">
                <a:srgbClr val="6666FF">
                  <a:gamma/>
                  <a:shade val="46275"/>
                  <a:invGamma/>
                </a:srgbClr>
              </a:gs>
            </a:gsLst>
            <a:lin ang="5400000" scaled="1"/>
          </a:gradFill>
          <a:ln w="28575" algn="ctr">
            <a:solidFill>
              <a:schemeClr val="tx1"/>
            </a:solidFill>
            <a:round/>
            <a:headEnd/>
            <a:tailEnd/>
          </a:ln>
          <a:effectLst/>
        </p:spPr>
        <p:txBody>
          <a:bodyPr wrap="none" anchor="ctr"/>
          <a:lstStyle/>
          <a:p>
            <a:r>
              <a:rPr lang="es-CO" sz="1400" b="1">
                <a:solidFill>
                  <a:schemeClr val="bg1"/>
                </a:solidFill>
                <a:effectLst>
                  <a:outerShdw blurRad="38100" dist="38100" dir="2700000" algn="tl">
                    <a:srgbClr val="000000"/>
                  </a:outerShdw>
                </a:effectLst>
              </a:rPr>
              <a:t>4</a:t>
            </a:r>
          </a:p>
        </p:txBody>
      </p:sp>
      <p:sp>
        <p:nvSpPr>
          <p:cNvPr id="114773" name="Oval 85"/>
          <p:cNvSpPr>
            <a:spLocks noChangeArrowheads="1"/>
          </p:cNvSpPr>
          <p:nvPr/>
        </p:nvSpPr>
        <p:spPr bwMode="auto">
          <a:xfrm>
            <a:off x="6877050" y="1125538"/>
            <a:ext cx="215900" cy="215900"/>
          </a:xfrm>
          <a:prstGeom prst="ellipse">
            <a:avLst/>
          </a:prstGeom>
          <a:gradFill rotWithShape="1">
            <a:gsLst>
              <a:gs pos="0">
                <a:srgbClr val="6666FF"/>
              </a:gs>
              <a:gs pos="100000">
                <a:srgbClr val="6666FF">
                  <a:gamma/>
                  <a:shade val="46275"/>
                  <a:invGamma/>
                </a:srgbClr>
              </a:gs>
            </a:gsLst>
            <a:lin ang="5400000" scaled="1"/>
          </a:gradFill>
          <a:ln w="28575" algn="ctr">
            <a:solidFill>
              <a:schemeClr val="tx1"/>
            </a:solidFill>
            <a:round/>
            <a:headEnd/>
            <a:tailEnd/>
          </a:ln>
          <a:effectLst/>
        </p:spPr>
        <p:txBody>
          <a:bodyPr wrap="none" anchor="ctr"/>
          <a:lstStyle/>
          <a:p>
            <a:r>
              <a:rPr lang="es-CO" sz="1400" b="1">
                <a:solidFill>
                  <a:schemeClr val="bg1"/>
                </a:solidFill>
                <a:effectLst>
                  <a:outerShdw blurRad="38100" dist="38100" dir="2700000" algn="tl">
                    <a:srgbClr val="000000"/>
                  </a:outerShdw>
                </a:effectLst>
              </a:rPr>
              <a:t>6</a:t>
            </a:r>
          </a:p>
        </p:txBody>
      </p:sp>
      <p:sp>
        <p:nvSpPr>
          <p:cNvPr id="114774" name="Oval 86"/>
          <p:cNvSpPr>
            <a:spLocks noChangeArrowheads="1"/>
          </p:cNvSpPr>
          <p:nvPr/>
        </p:nvSpPr>
        <p:spPr bwMode="auto">
          <a:xfrm>
            <a:off x="8172450" y="2708275"/>
            <a:ext cx="215900" cy="215900"/>
          </a:xfrm>
          <a:prstGeom prst="ellipse">
            <a:avLst/>
          </a:prstGeom>
          <a:gradFill rotWithShape="1">
            <a:gsLst>
              <a:gs pos="0">
                <a:srgbClr val="6666FF"/>
              </a:gs>
              <a:gs pos="100000">
                <a:srgbClr val="6666FF">
                  <a:gamma/>
                  <a:shade val="46275"/>
                  <a:invGamma/>
                </a:srgbClr>
              </a:gs>
            </a:gsLst>
            <a:lin ang="5400000" scaled="1"/>
          </a:gradFill>
          <a:ln w="28575" algn="ctr">
            <a:solidFill>
              <a:schemeClr val="tx1"/>
            </a:solidFill>
            <a:round/>
            <a:headEnd/>
            <a:tailEnd/>
          </a:ln>
          <a:effectLst/>
        </p:spPr>
        <p:txBody>
          <a:bodyPr wrap="none" anchor="ctr"/>
          <a:lstStyle/>
          <a:p>
            <a:r>
              <a:rPr lang="es-CO" sz="1400" b="1">
                <a:solidFill>
                  <a:schemeClr val="bg1"/>
                </a:solidFill>
                <a:effectLst>
                  <a:outerShdw blurRad="38100" dist="38100" dir="2700000" algn="tl">
                    <a:srgbClr val="000000"/>
                  </a:outerShdw>
                </a:effectLst>
              </a:rPr>
              <a:t>8</a:t>
            </a:r>
          </a:p>
        </p:txBody>
      </p:sp>
      <p:sp>
        <p:nvSpPr>
          <p:cNvPr id="114775" name="Oval 87"/>
          <p:cNvSpPr>
            <a:spLocks noChangeArrowheads="1"/>
          </p:cNvSpPr>
          <p:nvPr/>
        </p:nvSpPr>
        <p:spPr bwMode="auto">
          <a:xfrm>
            <a:off x="7019925" y="4076700"/>
            <a:ext cx="215900" cy="215900"/>
          </a:xfrm>
          <a:prstGeom prst="ellipse">
            <a:avLst/>
          </a:prstGeom>
          <a:gradFill rotWithShape="1">
            <a:gsLst>
              <a:gs pos="0">
                <a:srgbClr val="6666FF"/>
              </a:gs>
              <a:gs pos="100000">
                <a:srgbClr val="6666FF">
                  <a:gamma/>
                  <a:shade val="46275"/>
                  <a:invGamma/>
                </a:srgbClr>
              </a:gs>
            </a:gsLst>
            <a:lin ang="5400000" scaled="1"/>
          </a:gradFill>
          <a:ln w="28575" algn="ctr">
            <a:solidFill>
              <a:schemeClr val="tx1"/>
            </a:solidFill>
            <a:round/>
            <a:headEnd/>
            <a:tailEnd/>
          </a:ln>
          <a:effectLst/>
        </p:spPr>
        <p:txBody>
          <a:bodyPr wrap="none" anchor="ctr"/>
          <a:lstStyle/>
          <a:p>
            <a:r>
              <a:rPr lang="es-CO" sz="1400" b="1">
                <a:solidFill>
                  <a:schemeClr val="bg1"/>
                </a:solidFill>
                <a:effectLst>
                  <a:outerShdw blurRad="38100" dist="38100" dir="2700000" algn="tl">
                    <a:srgbClr val="000000"/>
                  </a:outerShdw>
                </a:effectLst>
              </a:rPr>
              <a:t>7</a:t>
            </a:r>
          </a:p>
        </p:txBody>
      </p:sp>
      <p:sp>
        <p:nvSpPr>
          <p:cNvPr id="114776" name="Oval 88"/>
          <p:cNvSpPr>
            <a:spLocks noChangeArrowheads="1"/>
          </p:cNvSpPr>
          <p:nvPr/>
        </p:nvSpPr>
        <p:spPr bwMode="auto">
          <a:xfrm>
            <a:off x="4356100" y="4076700"/>
            <a:ext cx="215900" cy="215900"/>
          </a:xfrm>
          <a:prstGeom prst="ellipse">
            <a:avLst/>
          </a:prstGeom>
          <a:gradFill rotWithShape="1">
            <a:gsLst>
              <a:gs pos="0">
                <a:srgbClr val="6666FF"/>
              </a:gs>
              <a:gs pos="100000">
                <a:srgbClr val="6666FF">
                  <a:gamma/>
                  <a:shade val="46275"/>
                  <a:invGamma/>
                </a:srgbClr>
              </a:gs>
            </a:gsLst>
            <a:lin ang="5400000" scaled="1"/>
          </a:gradFill>
          <a:ln w="28575" algn="ctr">
            <a:solidFill>
              <a:schemeClr val="tx1"/>
            </a:solidFill>
            <a:round/>
            <a:headEnd/>
            <a:tailEnd/>
          </a:ln>
          <a:effectLst/>
        </p:spPr>
        <p:txBody>
          <a:bodyPr wrap="none" anchor="ctr"/>
          <a:lstStyle/>
          <a:p>
            <a:r>
              <a:rPr lang="es-CO" sz="1400" b="1">
                <a:solidFill>
                  <a:schemeClr val="bg1"/>
                </a:solidFill>
                <a:effectLst>
                  <a:outerShdw blurRad="38100" dist="38100" dir="2700000" algn="tl">
                    <a:srgbClr val="000000"/>
                  </a:outerShdw>
                </a:effectLst>
              </a:rPr>
              <a:t>5</a:t>
            </a:r>
          </a:p>
        </p:txBody>
      </p:sp>
      <p:sp>
        <p:nvSpPr>
          <p:cNvPr id="114777" name="Oval 89"/>
          <p:cNvSpPr>
            <a:spLocks noChangeArrowheads="1"/>
          </p:cNvSpPr>
          <p:nvPr/>
        </p:nvSpPr>
        <p:spPr bwMode="auto">
          <a:xfrm>
            <a:off x="2700338" y="6453188"/>
            <a:ext cx="215900" cy="215900"/>
          </a:xfrm>
          <a:prstGeom prst="ellipse">
            <a:avLst/>
          </a:prstGeom>
          <a:gradFill rotWithShape="1">
            <a:gsLst>
              <a:gs pos="0">
                <a:srgbClr val="6666FF"/>
              </a:gs>
              <a:gs pos="100000">
                <a:srgbClr val="6666FF">
                  <a:gamma/>
                  <a:shade val="46275"/>
                  <a:invGamma/>
                </a:srgbClr>
              </a:gs>
            </a:gsLst>
            <a:lin ang="5400000" scaled="1"/>
          </a:gradFill>
          <a:ln w="28575" algn="ctr">
            <a:solidFill>
              <a:schemeClr val="tx1"/>
            </a:solidFill>
            <a:round/>
            <a:headEnd/>
            <a:tailEnd/>
          </a:ln>
          <a:effectLst/>
        </p:spPr>
        <p:txBody>
          <a:bodyPr wrap="none" anchor="ctr"/>
          <a:lstStyle/>
          <a:p>
            <a:r>
              <a:rPr lang="es-CO" sz="1400" b="1">
                <a:solidFill>
                  <a:schemeClr val="bg1"/>
                </a:solidFill>
                <a:effectLst>
                  <a:outerShdw blurRad="38100" dist="38100" dir="2700000" algn="tl">
                    <a:srgbClr val="000000"/>
                  </a:outerShdw>
                </a:effectLst>
              </a:rPr>
              <a:t>12</a:t>
            </a:r>
          </a:p>
        </p:txBody>
      </p:sp>
      <p:sp>
        <p:nvSpPr>
          <p:cNvPr id="114778" name="Oval 90"/>
          <p:cNvSpPr>
            <a:spLocks noChangeArrowheads="1"/>
          </p:cNvSpPr>
          <p:nvPr/>
        </p:nvSpPr>
        <p:spPr bwMode="auto">
          <a:xfrm>
            <a:off x="4716463" y="6453188"/>
            <a:ext cx="215900" cy="215900"/>
          </a:xfrm>
          <a:prstGeom prst="ellipse">
            <a:avLst/>
          </a:prstGeom>
          <a:gradFill rotWithShape="1">
            <a:gsLst>
              <a:gs pos="0">
                <a:srgbClr val="6666FF"/>
              </a:gs>
              <a:gs pos="100000">
                <a:srgbClr val="6666FF">
                  <a:gamma/>
                  <a:shade val="46275"/>
                  <a:invGamma/>
                </a:srgbClr>
              </a:gs>
            </a:gsLst>
            <a:lin ang="5400000" scaled="1"/>
          </a:gradFill>
          <a:ln w="28575" algn="ctr">
            <a:solidFill>
              <a:schemeClr val="tx1"/>
            </a:solidFill>
            <a:round/>
            <a:headEnd/>
            <a:tailEnd/>
          </a:ln>
          <a:effectLst/>
        </p:spPr>
        <p:txBody>
          <a:bodyPr wrap="none" anchor="ctr"/>
          <a:lstStyle/>
          <a:p>
            <a:r>
              <a:rPr lang="es-CO" sz="1400" b="1">
                <a:solidFill>
                  <a:schemeClr val="bg1"/>
                </a:solidFill>
                <a:effectLst>
                  <a:outerShdw blurRad="38100" dist="38100" dir="2700000" algn="tl">
                    <a:srgbClr val="000000"/>
                  </a:outerShdw>
                </a:effectLst>
              </a:rPr>
              <a:t>11</a:t>
            </a:r>
          </a:p>
        </p:txBody>
      </p:sp>
      <p:sp>
        <p:nvSpPr>
          <p:cNvPr id="114779" name="Oval 91"/>
          <p:cNvSpPr>
            <a:spLocks noChangeArrowheads="1"/>
          </p:cNvSpPr>
          <p:nvPr/>
        </p:nvSpPr>
        <p:spPr bwMode="auto">
          <a:xfrm>
            <a:off x="6661150" y="6453188"/>
            <a:ext cx="215900" cy="215900"/>
          </a:xfrm>
          <a:prstGeom prst="ellipse">
            <a:avLst/>
          </a:prstGeom>
          <a:gradFill rotWithShape="1">
            <a:gsLst>
              <a:gs pos="0">
                <a:srgbClr val="6666FF"/>
              </a:gs>
              <a:gs pos="100000">
                <a:srgbClr val="6666FF">
                  <a:gamma/>
                  <a:shade val="46275"/>
                  <a:invGamma/>
                </a:srgbClr>
              </a:gs>
            </a:gsLst>
            <a:lin ang="5400000" scaled="1"/>
          </a:gradFill>
          <a:ln w="28575" algn="ctr">
            <a:solidFill>
              <a:schemeClr val="tx1"/>
            </a:solidFill>
            <a:round/>
            <a:headEnd/>
            <a:tailEnd/>
          </a:ln>
          <a:effectLst/>
        </p:spPr>
        <p:txBody>
          <a:bodyPr wrap="none" anchor="ctr"/>
          <a:lstStyle/>
          <a:p>
            <a:r>
              <a:rPr lang="es-CO" sz="1400" b="1">
                <a:solidFill>
                  <a:schemeClr val="bg1"/>
                </a:solidFill>
                <a:effectLst>
                  <a:outerShdw blurRad="38100" dist="38100" dir="2700000" algn="tl">
                    <a:srgbClr val="000000"/>
                  </a:outerShdw>
                </a:effectLst>
              </a:rPr>
              <a:t>10</a:t>
            </a:r>
          </a:p>
        </p:txBody>
      </p:sp>
      <p:sp>
        <p:nvSpPr>
          <p:cNvPr id="114780" name="Oval 92"/>
          <p:cNvSpPr>
            <a:spLocks noChangeArrowheads="1"/>
          </p:cNvSpPr>
          <p:nvPr/>
        </p:nvSpPr>
        <p:spPr bwMode="auto">
          <a:xfrm>
            <a:off x="8388350" y="6453188"/>
            <a:ext cx="215900" cy="215900"/>
          </a:xfrm>
          <a:prstGeom prst="ellipse">
            <a:avLst/>
          </a:prstGeom>
          <a:gradFill rotWithShape="1">
            <a:gsLst>
              <a:gs pos="0">
                <a:srgbClr val="6666FF"/>
              </a:gs>
              <a:gs pos="100000">
                <a:srgbClr val="6666FF">
                  <a:gamma/>
                  <a:shade val="46275"/>
                  <a:invGamma/>
                </a:srgbClr>
              </a:gs>
            </a:gsLst>
            <a:lin ang="5400000" scaled="1"/>
          </a:gradFill>
          <a:ln w="28575" algn="ctr">
            <a:solidFill>
              <a:schemeClr val="tx1"/>
            </a:solidFill>
            <a:round/>
            <a:headEnd/>
            <a:tailEnd/>
          </a:ln>
          <a:effectLst/>
        </p:spPr>
        <p:txBody>
          <a:bodyPr wrap="none" anchor="ctr"/>
          <a:lstStyle/>
          <a:p>
            <a:r>
              <a:rPr lang="es-CO" sz="1400" b="1">
                <a:solidFill>
                  <a:schemeClr val="bg1"/>
                </a:solidFill>
                <a:effectLst>
                  <a:outerShdw blurRad="38100" dist="38100" dir="2700000" algn="tl">
                    <a:srgbClr val="000000"/>
                  </a:outerShdw>
                </a:effectLst>
              </a:rPr>
              <a:t>9</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4690"/>
                                        </p:tgtEl>
                                        <p:attrNameLst>
                                          <p:attrName>style.visibility</p:attrName>
                                        </p:attrNameLst>
                                      </p:cBhvr>
                                      <p:to>
                                        <p:strVal val="visible"/>
                                      </p:to>
                                    </p:set>
                                    <p:animEffect transition="in" filter="fade">
                                      <p:cBhvr>
                                        <p:cTn id="7" dur="2000"/>
                                        <p:tgtEl>
                                          <p:spTgt spid="114690"/>
                                        </p:tgtEl>
                                      </p:cBhvr>
                                    </p:animEffect>
                                  </p:childTnLst>
                                </p:cTn>
                              </p:par>
                              <p:par>
                                <p:cTn id="8" presetID="56" presetClass="path" presetSubtype="0" accel="50000" decel="50000" fill="hold" grpId="1" nodeType="withEffect">
                                  <p:stCondLst>
                                    <p:cond delay="0"/>
                                  </p:stCondLst>
                                  <p:childTnLst>
                                    <p:animMotion origin="layout" path="M -0.25 0.33334 L -3.88889E-6 -2.59259E-6 " pathEditMode="relative" rAng="0" ptsTypes="AA">
                                      <p:cBhvr>
                                        <p:cTn id="9" dur="2000" fill="hold"/>
                                        <p:tgtEl>
                                          <p:spTgt spid="114690"/>
                                        </p:tgtEl>
                                        <p:attrNameLst>
                                          <p:attrName>ppt_x</p:attrName>
                                          <p:attrName>ppt_y</p:attrName>
                                        </p:attrNameLst>
                                      </p:cBhvr>
                                      <p:rCtr x="125" y="-167"/>
                                    </p:animMotion>
                                  </p:childTnLst>
                                </p:cTn>
                              </p:par>
                            </p:childTnLst>
                          </p:cTn>
                        </p:par>
                        <p:par>
                          <p:cTn id="10" fill="hold">
                            <p:stCondLst>
                              <p:cond delay="2000"/>
                            </p:stCondLst>
                            <p:childTnLst>
                              <p:par>
                                <p:cTn id="11" presetID="8" presetClass="entr" presetSubtype="16" fill="hold" grpId="0" nodeType="afterEffect">
                                  <p:stCondLst>
                                    <p:cond delay="0"/>
                                  </p:stCondLst>
                                  <p:childTnLst>
                                    <p:set>
                                      <p:cBhvr>
                                        <p:cTn id="12" dur="1" fill="hold">
                                          <p:stCondLst>
                                            <p:cond delay="0"/>
                                          </p:stCondLst>
                                        </p:cTn>
                                        <p:tgtEl>
                                          <p:spTgt spid="114722"/>
                                        </p:tgtEl>
                                        <p:attrNameLst>
                                          <p:attrName>style.visibility</p:attrName>
                                        </p:attrNameLst>
                                      </p:cBhvr>
                                      <p:to>
                                        <p:strVal val="visible"/>
                                      </p:to>
                                    </p:set>
                                    <p:animEffect transition="in" filter="diamond(in)">
                                      <p:cBhvr>
                                        <p:cTn id="13" dur="2000"/>
                                        <p:tgtEl>
                                          <p:spTgt spid="114722"/>
                                        </p:tgtEl>
                                      </p:cBhvr>
                                    </p:animEffect>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114723"/>
                                        </p:tgtEl>
                                        <p:attrNameLst>
                                          <p:attrName>style.visibility</p:attrName>
                                        </p:attrNameLst>
                                      </p:cBhvr>
                                      <p:to>
                                        <p:strVal val="visible"/>
                                      </p:to>
                                    </p:set>
                                    <p:animEffect transition="in" filter="diamond(in)">
                                      <p:cBhvr>
                                        <p:cTn id="18" dur="2000"/>
                                        <p:tgtEl>
                                          <p:spTgt spid="114723"/>
                                        </p:tgtEl>
                                      </p:cBhvr>
                                    </p:animEffec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114724"/>
                                        </p:tgtEl>
                                        <p:attrNameLst>
                                          <p:attrName>style.visibility</p:attrName>
                                        </p:attrNameLst>
                                      </p:cBhvr>
                                      <p:to>
                                        <p:strVal val="visible"/>
                                      </p:to>
                                    </p:set>
                                    <p:animEffect transition="in" filter="diamond(in)">
                                      <p:cBhvr>
                                        <p:cTn id="23" dur="2000"/>
                                        <p:tgtEl>
                                          <p:spTgt spid="114724"/>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114726"/>
                                        </p:tgtEl>
                                        <p:attrNameLst>
                                          <p:attrName>style.visibility</p:attrName>
                                        </p:attrNameLst>
                                      </p:cBhvr>
                                      <p:to>
                                        <p:strVal val="visible"/>
                                      </p:to>
                                    </p:set>
                                    <p:animEffect transition="in" filter="diamond(in)">
                                      <p:cBhvr>
                                        <p:cTn id="28" dur="2000"/>
                                        <p:tgtEl>
                                          <p:spTgt spid="114726"/>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grpId="0" nodeType="clickEffect">
                                  <p:stCondLst>
                                    <p:cond delay="0"/>
                                  </p:stCondLst>
                                  <p:childTnLst>
                                    <p:set>
                                      <p:cBhvr>
                                        <p:cTn id="32" dur="1" fill="hold">
                                          <p:stCondLst>
                                            <p:cond delay="0"/>
                                          </p:stCondLst>
                                        </p:cTn>
                                        <p:tgtEl>
                                          <p:spTgt spid="114728"/>
                                        </p:tgtEl>
                                        <p:attrNameLst>
                                          <p:attrName>style.visibility</p:attrName>
                                        </p:attrNameLst>
                                      </p:cBhvr>
                                      <p:to>
                                        <p:strVal val="visible"/>
                                      </p:to>
                                    </p:set>
                                    <p:animEffect transition="in" filter="diamond(in)">
                                      <p:cBhvr>
                                        <p:cTn id="33" dur="2000"/>
                                        <p:tgtEl>
                                          <p:spTgt spid="114728"/>
                                        </p:tgtEl>
                                      </p:cBhvr>
                                    </p:animEffect>
                                  </p:childTnLst>
                                </p:cTn>
                              </p:par>
                            </p:childTnLst>
                          </p:cTn>
                        </p:par>
                      </p:childTnLst>
                    </p:cTn>
                  </p:par>
                  <p:par>
                    <p:cTn id="34" fill="hold">
                      <p:stCondLst>
                        <p:cond delay="indefinite"/>
                      </p:stCondLst>
                      <p:childTnLst>
                        <p:par>
                          <p:cTn id="35" fill="hold">
                            <p:stCondLst>
                              <p:cond delay="0"/>
                            </p:stCondLst>
                            <p:childTnLst>
                              <p:par>
                                <p:cTn id="36" presetID="8" presetClass="entr" presetSubtype="16" fill="hold" grpId="0" nodeType="clickEffect">
                                  <p:stCondLst>
                                    <p:cond delay="0"/>
                                  </p:stCondLst>
                                  <p:childTnLst>
                                    <p:set>
                                      <p:cBhvr>
                                        <p:cTn id="37" dur="1" fill="hold">
                                          <p:stCondLst>
                                            <p:cond delay="0"/>
                                          </p:stCondLst>
                                        </p:cTn>
                                        <p:tgtEl>
                                          <p:spTgt spid="114727"/>
                                        </p:tgtEl>
                                        <p:attrNameLst>
                                          <p:attrName>style.visibility</p:attrName>
                                        </p:attrNameLst>
                                      </p:cBhvr>
                                      <p:to>
                                        <p:strVal val="visible"/>
                                      </p:to>
                                    </p:set>
                                    <p:animEffect transition="in" filter="diamond(in)">
                                      <p:cBhvr>
                                        <p:cTn id="38" dur="2000"/>
                                        <p:tgtEl>
                                          <p:spTgt spid="114727"/>
                                        </p:tgtEl>
                                      </p:cBhvr>
                                    </p:animEffect>
                                  </p:childTnLst>
                                </p:cTn>
                              </p:par>
                            </p:childTnLst>
                          </p:cTn>
                        </p:par>
                      </p:childTnLst>
                    </p:cTn>
                  </p:par>
                  <p:par>
                    <p:cTn id="39" fill="hold">
                      <p:stCondLst>
                        <p:cond delay="indefinite"/>
                      </p:stCondLst>
                      <p:childTnLst>
                        <p:par>
                          <p:cTn id="40" fill="hold">
                            <p:stCondLst>
                              <p:cond delay="0"/>
                            </p:stCondLst>
                            <p:childTnLst>
                              <p:par>
                                <p:cTn id="41" presetID="8" presetClass="entr" presetSubtype="16" fill="hold" grpId="0" nodeType="clickEffect">
                                  <p:stCondLst>
                                    <p:cond delay="0"/>
                                  </p:stCondLst>
                                  <p:childTnLst>
                                    <p:set>
                                      <p:cBhvr>
                                        <p:cTn id="42" dur="1" fill="hold">
                                          <p:stCondLst>
                                            <p:cond delay="0"/>
                                          </p:stCondLst>
                                        </p:cTn>
                                        <p:tgtEl>
                                          <p:spTgt spid="114729"/>
                                        </p:tgtEl>
                                        <p:attrNameLst>
                                          <p:attrName>style.visibility</p:attrName>
                                        </p:attrNameLst>
                                      </p:cBhvr>
                                      <p:to>
                                        <p:strVal val="visible"/>
                                      </p:to>
                                    </p:set>
                                    <p:animEffect transition="in" filter="diamond(in)">
                                      <p:cBhvr>
                                        <p:cTn id="43" dur="2000"/>
                                        <p:tgtEl>
                                          <p:spTgt spid="114729"/>
                                        </p:tgtEl>
                                      </p:cBhvr>
                                    </p:animEffect>
                                  </p:childTnLst>
                                </p:cTn>
                              </p:par>
                            </p:childTnLst>
                          </p:cTn>
                        </p:par>
                      </p:childTnLst>
                    </p:cTn>
                  </p:par>
                  <p:par>
                    <p:cTn id="44" fill="hold">
                      <p:stCondLst>
                        <p:cond delay="indefinite"/>
                      </p:stCondLst>
                      <p:childTnLst>
                        <p:par>
                          <p:cTn id="45" fill="hold">
                            <p:stCondLst>
                              <p:cond delay="0"/>
                            </p:stCondLst>
                            <p:childTnLst>
                              <p:par>
                                <p:cTn id="46" presetID="8" presetClass="entr" presetSubtype="16" fill="hold" grpId="0" nodeType="clickEffect">
                                  <p:stCondLst>
                                    <p:cond delay="0"/>
                                  </p:stCondLst>
                                  <p:childTnLst>
                                    <p:set>
                                      <p:cBhvr>
                                        <p:cTn id="47" dur="1" fill="hold">
                                          <p:stCondLst>
                                            <p:cond delay="0"/>
                                          </p:stCondLst>
                                        </p:cTn>
                                        <p:tgtEl>
                                          <p:spTgt spid="114730"/>
                                        </p:tgtEl>
                                        <p:attrNameLst>
                                          <p:attrName>style.visibility</p:attrName>
                                        </p:attrNameLst>
                                      </p:cBhvr>
                                      <p:to>
                                        <p:strVal val="visible"/>
                                      </p:to>
                                    </p:set>
                                    <p:animEffect transition="in" filter="diamond(in)">
                                      <p:cBhvr>
                                        <p:cTn id="48" dur="2000"/>
                                        <p:tgtEl>
                                          <p:spTgt spid="114730"/>
                                        </p:tgtEl>
                                      </p:cBhvr>
                                    </p:animEffect>
                                  </p:childTnLst>
                                </p:cTn>
                              </p:par>
                            </p:childTnLst>
                          </p:cTn>
                        </p:par>
                      </p:childTnLst>
                    </p:cTn>
                  </p:par>
                  <p:par>
                    <p:cTn id="49" fill="hold">
                      <p:stCondLst>
                        <p:cond delay="indefinite"/>
                      </p:stCondLst>
                      <p:childTnLst>
                        <p:par>
                          <p:cTn id="50" fill="hold">
                            <p:stCondLst>
                              <p:cond delay="0"/>
                            </p:stCondLst>
                            <p:childTnLst>
                              <p:par>
                                <p:cTn id="51" presetID="8" presetClass="entr" presetSubtype="16" fill="hold" grpId="0" nodeType="clickEffect">
                                  <p:stCondLst>
                                    <p:cond delay="0"/>
                                  </p:stCondLst>
                                  <p:childTnLst>
                                    <p:set>
                                      <p:cBhvr>
                                        <p:cTn id="52" dur="1" fill="hold">
                                          <p:stCondLst>
                                            <p:cond delay="0"/>
                                          </p:stCondLst>
                                        </p:cTn>
                                        <p:tgtEl>
                                          <p:spTgt spid="114737"/>
                                        </p:tgtEl>
                                        <p:attrNameLst>
                                          <p:attrName>style.visibility</p:attrName>
                                        </p:attrNameLst>
                                      </p:cBhvr>
                                      <p:to>
                                        <p:strVal val="visible"/>
                                      </p:to>
                                    </p:set>
                                    <p:animEffect transition="in" filter="diamond(in)">
                                      <p:cBhvr>
                                        <p:cTn id="53" dur="2000"/>
                                        <p:tgtEl>
                                          <p:spTgt spid="114737"/>
                                        </p:tgtEl>
                                      </p:cBhvr>
                                    </p:animEffect>
                                  </p:childTnLst>
                                </p:cTn>
                              </p:par>
                            </p:childTnLst>
                          </p:cTn>
                        </p:par>
                      </p:childTnLst>
                    </p:cTn>
                  </p:par>
                  <p:par>
                    <p:cTn id="54" fill="hold">
                      <p:stCondLst>
                        <p:cond delay="indefinite"/>
                      </p:stCondLst>
                      <p:childTnLst>
                        <p:par>
                          <p:cTn id="55" fill="hold">
                            <p:stCondLst>
                              <p:cond delay="0"/>
                            </p:stCondLst>
                            <p:childTnLst>
                              <p:par>
                                <p:cTn id="56" presetID="8" presetClass="entr" presetSubtype="16" fill="hold" grpId="0" nodeType="clickEffect">
                                  <p:stCondLst>
                                    <p:cond delay="0"/>
                                  </p:stCondLst>
                                  <p:childTnLst>
                                    <p:set>
                                      <p:cBhvr>
                                        <p:cTn id="57" dur="1" fill="hold">
                                          <p:stCondLst>
                                            <p:cond delay="0"/>
                                          </p:stCondLst>
                                        </p:cTn>
                                        <p:tgtEl>
                                          <p:spTgt spid="114736"/>
                                        </p:tgtEl>
                                        <p:attrNameLst>
                                          <p:attrName>style.visibility</p:attrName>
                                        </p:attrNameLst>
                                      </p:cBhvr>
                                      <p:to>
                                        <p:strVal val="visible"/>
                                      </p:to>
                                    </p:set>
                                    <p:animEffect transition="in" filter="diamond(in)">
                                      <p:cBhvr>
                                        <p:cTn id="58" dur="2000"/>
                                        <p:tgtEl>
                                          <p:spTgt spid="114736"/>
                                        </p:tgtEl>
                                      </p:cBhvr>
                                    </p:animEffect>
                                  </p:childTnLst>
                                </p:cTn>
                              </p:par>
                            </p:childTnLst>
                          </p:cTn>
                        </p:par>
                      </p:childTnLst>
                    </p:cTn>
                  </p:par>
                  <p:par>
                    <p:cTn id="59" fill="hold">
                      <p:stCondLst>
                        <p:cond delay="indefinite"/>
                      </p:stCondLst>
                      <p:childTnLst>
                        <p:par>
                          <p:cTn id="60" fill="hold">
                            <p:stCondLst>
                              <p:cond delay="0"/>
                            </p:stCondLst>
                            <p:childTnLst>
                              <p:par>
                                <p:cTn id="61" presetID="8" presetClass="entr" presetSubtype="16" fill="hold" grpId="0" nodeType="clickEffect">
                                  <p:stCondLst>
                                    <p:cond delay="0"/>
                                  </p:stCondLst>
                                  <p:childTnLst>
                                    <p:set>
                                      <p:cBhvr>
                                        <p:cTn id="62" dur="1" fill="hold">
                                          <p:stCondLst>
                                            <p:cond delay="0"/>
                                          </p:stCondLst>
                                        </p:cTn>
                                        <p:tgtEl>
                                          <p:spTgt spid="114735"/>
                                        </p:tgtEl>
                                        <p:attrNameLst>
                                          <p:attrName>style.visibility</p:attrName>
                                        </p:attrNameLst>
                                      </p:cBhvr>
                                      <p:to>
                                        <p:strVal val="visible"/>
                                      </p:to>
                                    </p:set>
                                    <p:animEffect transition="in" filter="diamond(in)">
                                      <p:cBhvr>
                                        <p:cTn id="63" dur="2000"/>
                                        <p:tgtEl>
                                          <p:spTgt spid="114735"/>
                                        </p:tgtEl>
                                      </p:cBhvr>
                                    </p:animEffect>
                                  </p:childTnLst>
                                </p:cTn>
                              </p:par>
                            </p:childTnLst>
                          </p:cTn>
                        </p:par>
                      </p:childTnLst>
                    </p:cTn>
                  </p:par>
                  <p:par>
                    <p:cTn id="64" fill="hold">
                      <p:stCondLst>
                        <p:cond delay="indefinite"/>
                      </p:stCondLst>
                      <p:childTnLst>
                        <p:par>
                          <p:cTn id="65" fill="hold">
                            <p:stCondLst>
                              <p:cond delay="0"/>
                            </p:stCondLst>
                            <p:childTnLst>
                              <p:par>
                                <p:cTn id="66" presetID="8" presetClass="entr" presetSubtype="16" fill="hold" grpId="0" nodeType="clickEffect">
                                  <p:stCondLst>
                                    <p:cond delay="0"/>
                                  </p:stCondLst>
                                  <p:childTnLst>
                                    <p:set>
                                      <p:cBhvr>
                                        <p:cTn id="67" dur="1" fill="hold">
                                          <p:stCondLst>
                                            <p:cond delay="0"/>
                                          </p:stCondLst>
                                        </p:cTn>
                                        <p:tgtEl>
                                          <p:spTgt spid="114731"/>
                                        </p:tgtEl>
                                        <p:attrNameLst>
                                          <p:attrName>style.visibility</p:attrName>
                                        </p:attrNameLst>
                                      </p:cBhvr>
                                      <p:to>
                                        <p:strVal val="visible"/>
                                      </p:to>
                                    </p:set>
                                    <p:animEffect transition="in" filter="diamond(in)">
                                      <p:cBhvr>
                                        <p:cTn id="68" dur="2000"/>
                                        <p:tgtEl>
                                          <p:spTgt spid="114731"/>
                                        </p:tgtEl>
                                      </p:cBhvr>
                                    </p:animEffect>
                                  </p:childTnLst>
                                </p:cTn>
                              </p:par>
                            </p:childTnLst>
                          </p:cTn>
                        </p:par>
                        <p:par>
                          <p:cTn id="69" fill="hold">
                            <p:stCondLst>
                              <p:cond delay="2000"/>
                            </p:stCondLst>
                            <p:childTnLst>
                              <p:par>
                                <p:cTn id="70" presetID="42" presetClass="path" presetSubtype="0" accel="50000" decel="50000" fill="hold" grpId="0" nodeType="afterEffect">
                                  <p:stCondLst>
                                    <p:cond delay="0"/>
                                  </p:stCondLst>
                                  <p:childTnLst>
                                    <p:animMotion origin="layout" path="M -1.38889E-6 -0.33333 L -1.38889E-6 -2.22222E-6 " pathEditMode="relative" rAng="0" ptsTypes="AA">
                                      <p:cBhvr>
                                        <p:cTn id="71" dur="2000" fill="hold"/>
                                        <p:tgtEl>
                                          <p:spTgt spid="114769"/>
                                        </p:tgtEl>
                                        <p:attrNameLst>
                                          <p:attrName>ppt_x</p:attrName>
                                          <p:attrName>ppt_y</p:attrName>
                                        </p:attrNameLst>
                                      </p:cBhvr>
                                      <p:rCtr x="0"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0" grpId="0"/>
      <p:bldP spid="114690" grpId="1"/>
      <p:bldP spid="114722" grpId="0" animBg="1"/>
      <p:bldP spid="114723" grpId="0" animBg="1"/>
      <p:bldP spid="114724" grpId="0" animBg="1"/>
      <p:bldP spid="114726" grpId="0" animBg="1"/>
      <p:bldP spid="114727" grpId="0" animBg="1"/>
      <p:bldP spid="114728" grpId="0" animBg="1"/>
      <p:bldP spid="114729" grpId="0" animBg="1"/>
      <p:bldP spid="114730" grpId="0" animBg="1"/>
      <p:bldP spid="114731" grpId="0" animBg="1"/>
      <p:bldP spid="114735" grpId="0" animBg="1"/>
      <p:bldP spid="114736" grpId="0" animBg="1"/>
      <p:bldP spid="114737" grpId="0" animBg="1"/>
      <p:bldP spid="11476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AutoShape 2"/>
          <p:cNvSpPr>
            <a:spLocks noChangeArrowheads="1"/>
          </p:cNvSpPr>
          <p:nvPr/>
        </p:nvSpPr>
        <p:spPr bwMode="auto">
          <a:xfrm>
            <a:off x="250825" y="260350"/>
            <a:ext cx="8569325" cy="6597650"/>
          </a:xfrm>
          <a:prstGeom prst="downArrowCallout">
            <a:avLst>
              <a:gd name="adj1" fmla="val 8298"/>
              <a:gd name="adj2" fmla="val 19423"/>
              <a:gd name="adj3" fmla="val 12407"/>
              <a:gd name="adj4" fmla="val 83625"/>
            </a:avLst>
          </a:prstGeom>
          <a:gradFill rotWithShape="1">
            <a:gsLst>
              <a:gs pos="0">
                <a:schemeClr val="bg1"/>
              </a:gs>
              <a:gs pos="100000">
                <a:srgbClr val="FF9933"/>
              </a:gs>
            </a:gsLst>
            <a:lin ang="18900000" scaled="1"/>
          </a:gradFill>
          <a:ln w="38100" algn="ctr">
            <a:solidFill>
              <a:schemeClr val="tx1"/>
            </a:solidFill>
            <a:miter lim="800000"/>
            <a:headEnd/>
            <a:tailEnd/>
          </a:ln>
          <a:effectLst/>
        </p:spPr>
        <p:txBody>
          <a:bodyPr anchor="ctr"/>
          <a:lstStyle/>
          <a:p>
            <a:pPr marL="358775" lvl="2" algn="just">
              <a:spcAft>
                <a:spcPct val="50000"/>
              </a:spcAft>
              <a:buClr>
                <a:schemeClr val="accent2"/>
              </a:buClr>
              <a:buFont typeface="Wingdings" pitchFamily="2" charset="2"/>
              <a:buChar char="v"/>
            </a:pPr>
            <a:r>
              <a:rPr lang="es-CO" sz="2000" b="1">
                <a:effectLst>
                  <a:outerShdw blurRad="38100" dist="38100" dir="2700000" algn="tl">
                    <a:srgbClr val="FFFFFF"/>
                  </a:outerShdw>
                </a:effectLst>
              </a:rPr>
              <a:t>La ciencia es explicativa.</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La ciencia no sólo se conforma con hacer la descripción detallada de un fenómeno o situación, sino que busca entender el por qué de los hechos.</a:t>
            </a:r>
          </a:p>
          <a:p>
            <a:pPr marL="358775" lvl="2" algn="just">
              <a:spcAft>
                <a:spcPct val="50000"/>
              </a:spcAft>
              <a:buClr>
                <a:schemeClr val="accent2"/>
              </a:buClr>
              <a:buFont typeface="Wingdings" pitchFamily="2" charset="2"/>
              <a:buChar char="v"/>
            </a:pPr>
            <a:r>
              <a:rPr lang="es-CO" sz="2000" b="1">
                <a:effectLst>
                  <a:outerShdw blurRad="38100" dist="38100" dir="2700000" algn="tl">
                    <a:srgbClr val="FFFFFF"/>
                  </a:outerShdw>
                </a:effectLst>
              </a:rPr>
              <a:t>El conocimiento científico es predictivo.</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La ciencia supone los fenómenos del pasado para proyectarlos al futuro; a partir de resultados de investigaciones se predicen nuevos hechos y consecuencias.</a:t>
            </a:r>
          </a:p>
          <a:p>
            <a:pPr marL="358775" lvl="2" algn="just">
              <a:spcAft>
                <a:spcPct val="50000"/>
              </a:spcAft>
              <a:buClr>
                <a:schemeClr val="accent2"/>
              </a:buClr>
              <a:buFont typeface="Wingdings" pitchFamily="2" charset="2"/>
              <a:buChar char="v"/>
            </a:pPr>
            <a:r>
              <a:rPr lang="es-CO" sz="2000" b="1">
                <a:effectLst>
                  <a:outerShdw blurRad="38100" dist="38100" dir="2700000" algn="tl">
                    <a:srgbClr val="FFFFFF"/>
                  </a:outerShdw>
                </a:effectLst>
              </a:rPr>
              <a:t>La ciencia es abierta.</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El conocimiento científico, a pesar de fundamentarse en leyes, considera que el conocimiento actual es susceptible de ser corregido y reemplazado.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188418"/>
                                        </p:tgtEl>
                                        <p:attrNameLst>
                                          <p:attrName>style.visibility</p:attrName>
                                        </p:attrNameLst>
                                      </p:cBhvr>
                                      <p:to>
                                        <p:strVal val="visible"/>
                                      </p:to>
                                    </p:set>
                                    <p:animEffect transition="in" filter="plus(in)">
                                      <p:cBhvr>
                                        <p:cTn id="7" dur="2000"/>
                                        <p:tgtEl>
                                          <p:spTgt spid="188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AutoShape 2"/>
          <p:cNvSpPr>
            <a:spLocks noChangeArrowheads="1"/>
          </p:cNvSpPr>
          <p:nvPr/>
        </p:nvSpPr>
        <p:spPr bwMode="auto">
          <a:xfrm>
            <a:off x="250825" y="260350"/>
            <a:ext cx="8569325" cy="6597650"/>
          </a:xfrm>
          <a:prstGeom prst="downArrowCallout">
            <a:avLst>
              <a:gd name="adj1" fmla="val 8298"/>
              <a:gd name="adj2" fmla="val 19423"/>
              <a:gd name="adj3" fmla="val 12407"/>
              <a:gd name="adj4" fmla="val 83625"/>
            </a:avLst>
          </a:prstGeom>
          <a:gradFill rotWithShape="1">
            <a:gsLst>
              <a:gs pos="0">
                <a:schemeClr val="bg1"/>
              </a:gs>
              <a:gs pos="100000">
                <a:srgbClr val="FF9933"/>
              </a:gs>
            </a:gsLst>
            <a:lin ang="18900000" scaled="1"/>
          </a:gradFill>
          <a:ln w="38100" algn="ctr">
            <a:solidFill>
              <a:schemeClr val="tx1"/>
            </a:solidFill>
            <a:miter lim="800000"/>
            <a:headEnd/>
            <a:tailEnd/>
          </a:ln>
          <a:effectLst/>
        </p:spPr>
        <p:txBody>
          <a:bodyPr anchor="ctr"/>
          <a:lstStyle/>
          <a:p>
            <a:pPr marL="358775" lvl="2" algn="just">
              <a:spcAft>
                <a:spcPct val="50000"/>
              </a:spcAft>
              <a:buClr>
                <a:schemeClr val="accent2"/>
              </a:buClr>
              <a:buFont typeface="Wingdings" pitchFamily="2" charset="2"/>
              <a:buChar char="v"/>
            </a:pPr>
            <a:r>
              <a:rPr lang="es-CO" sz="2000" b="1">
                <a:effectLst>
                  <a:outerShdw blurRad="38100" dist="38100" dir="2700000" algn="tl">
                    <a:srgbClr val="FFFFFF"/>
                  </a:outerShdw>
                </a:effectLst>
              </a:rPr>
              <a:t>La ciencia es útil.</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La ciencia busca la verdad y la objetividad de los resultados, pero en particular busca solucionar problemas.</a:t>
            </a:r>
          </a:p>
          <a:p>
            <a:pPr marL="630238" lvl="3" algn="just">
              <a:spcAft>
                <a:spcPct val="50000"/>
              </a:spcAft>
              <a:buClr>
                <a:schemeClr val="accent2"/>
              </a:buClr>
              <a:buFont typeface="Wingdings" pitchFamily="2" charset="2"/>
              <a:buNone/>
            </a:pPr>
            <a:r>
              <a:rPr lang="es-CO" sz="2000" b="1">
                <a:effectLst>
                  <a:outerShdw blurRad="38100" dist="38100" dir="2700000" algn="tl">
                    <a:srgbClr val="FFFFFF"/>
                  </a:outerShdw>
                </a:effectLst>
              </a:rPr>
              <a:t>Es evidente que estas quince características responden a un tipo específico de modelo o idea de ciencia, como es la ciencia fáctica o modelo general de ciencia positivista, que es uno de los modelos de investigación científica que existen.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189442"/>
                                        </p:tgtEl>
                                        <p:attrNameLst>
                                          <p:attrName>style.visibility</p:attrName>
                                        </p:attrNameLst>
                                      </p:cBhvr>
                                      <p:to>
                                        <p:strVal val="visible"/>
                                      </p:to>
                                    </p:set>
                                    <p:animEffect transition="in" filter="plus(in)">
                                      <p:cBhvr>
                                        <p:cTn id="7" dur="2000"/>
                                        <p:tgtEl>
                                          <p:spTgt spid="1894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lstStyle/>
          <a:p>
            <a:r>
              <a:rPr lang="es-CO" sz="2800" b="1">
                <a:solidFill>
                  <a:schemeClr val="accent2"/>
                </a:solidFill>
                <a:effectLst>
                  <a:outerShdw blurRad="38100" dist="38100" dir="2700000" algn="tl">
                    <a:srgbClr val="000000"/>
                  </a:outerShdw>
                </a:effectLst>
              </a:rPr>
              <a:t>MODELOS DEL MÉTODO GENERAL DE INVESTIGACIÓN CIENTÍFICA</a:t>
            </a:r>
          </a:p>
        </p:txBody>
      </p:sp>
      <p:pic>
        <p:nvPicPr>
          <p:cNvPr id="191492" name="Picture 4" descr="j0078710[1]"/>
          <p:cNvPicPr>
            <a:picLocks noGrp="1" noChangeAspect="1" noChangeArrowheads="1"/>
          </p:cNvPicPr>
          <p:nvPr>
            <p:ph sz="half" idx="1"/>
          </p:nvPr>
        </p:nvPicPr>
        <p:blipFill>
          <a:blip r:embed="rId2"/>
          <a:stretch>
            <a:fillRect/>
          </a:stretch>
        </p:blipFill>
        <p:spPr>
          <a:xfrm>
            <a:off x="861245" y="2207720"/>
            <a:ext cx="2712985" cy="3310923"/>
          </a:xfrm>
          <a:noFill/>
          <a:ln/>
        </p:spPr>
      </p:pic>
      <p:pic>
        <p:nvPicPr>
          <p:cNvPr id="191494" name="Picture 6" descr="j0078714[1]"/>
          <p:cNvPicPr>
            <a:picLocks noGrp="1" noChangeAspect="1" noChangeArrowheads="1"/>
          </p:cNvPicPr>
          <p:nvPr>
            <p:ph sz="half" idx="2"/>
          </p:nvPr>
        </p:nvPicPr>
        <p:blipFill>
          <a:blip r:embed="rId3"/>
          <a:srcRect/>
          <a:stretch>
            <a:fillRect/>
          </a:stretch>
        </p:blipFill>
        <p:spPr>
          <a:xfrm>
            <a:off x="323850" y="476250"/>
            <a:ext cx="590550" cy="1111250"/>
          </a:xfrm>
          <a:noFill/>
          <a:ln/>
        </p:spPr>
      </p:pic>
      <p:sp>
        <p:nvSpPr>
          <p:cNvPr id="191491" name="AutoShape 3"/>
          <p:cNvSpPr>
            <a:spLocks noChangeArrowheads="1"/>
          </p:cNvSpPr>
          <p:nvPr/>
        </p:nvSpPr>
        <p:spPr bwMode="auto">
          <a:xfrm rot="16200000">
            <a:off x="2321719" y="-297656"/>
            <a:ext cx="4824412" cy="8820150"/>
          </a:xfrm>
          <a:prstGeom prst="downArrowCallout">
            <a:avLst>
              <a:gd name="adj1" fmla="val 12611"/>
              <a:gd name="adj2" fmla="val 25000"/>
              <a:gd name="adj3" fmla="val 19713"/>
              <a:gd name="adj4" fmla="val 86019"/>
            </a:avLst>
          </a:prstGeom>
          <a:gradFill rotWithShape="1">
            <a:gsLst>
              <a:gs pos="0">
                <a:schemeClr val="bg1"/>
              </a:gs>
              <a:gs pos="100000">
                <a:srgbClr val="6666FF"/>
              </a:gs>
            </a:gsLst>
            <a:lin ang="18900000" scaled="1"/>
          </a:gradFill>
          <a:ln w="38100" algn="ctr">
            <a:solidFill>
              <a:schemeClr val="tx1"/>
            </a:solidFill>
            <a:miter lim="800000"/>
            <a:headEnd/>
            <a:tailEnd/>
          </a:ln>
          <a:effectLst/>
        </p:spPr>
        <p:txBody>
          <a:bodyPr vert="eaVert" anchor="ctr"/>
          <a:lstStyle/>
          <a:p>
            <a:pPr algn="just" defTabSz="898525"/>
            <a:r>
              <a:rPr lang="es-CO" sz="2000" b="1"/>
              <a:t>En investigación, el método científico es el conjunto de etapas y reglas que señalan el procedimiento para llevar a cabo una investigación cuyos resultados sean aceptados como válidos para la comunidad científica.</a:t>
            </a:r>
          </a:p>
          <a:p>
            <a:pPr algn="just" defTabSz="898525"/>
            <a:endParaRPr lang="es-CO" sz="2000" b="1"/>
          </a:p>
          <a:p>
            <a:pPr algn="just" defTabSz="898525"/>
            <a:r>
              <a:rPr lang="es-CO" sz="2000" b="1"/>
              <a:t>Ahora, dentro del modelo general de investigación científica, existen también muchas versiones de métodos o procesos de investigación. Sin embargo, aquí solo les mencionaré lo más conocidos:</a:t>
            </a:r>
          </a:p>
          <a:p>
            <a:pPr algn="just" defTabSz="898525"/>
            <a:endParaRPr lang="es-CO" sz="2000" b="1"/>
          </a:p>
          <a:p>
            <a:pPr marL="881063" lvl="1" indent="-342900" algn="just" defTabSz="898525">
              <a:buClr>
                <a:srgbClr val="FF0066"/>
              </a:buClr>
              <a:buFont typeface="Wingdings" pitchFamily="2" charset="2"/>
              <a:buAutoNum type="arabicPeriod"/>
            </a:pPr>
            <a:r>
              <a:rPr lang="es-CO" sz="2000" b="1"/>
              <a:t>Método científico de Mario Bunge</a:t>
            </a:r>
          </a:p>
          <a:p>
            <a:pPr marL="881063" lvl="1" indent="-342900" algn="just" defTabSz="898525">
              <a:buClr>
                <a:srgbClr val="FF0066"/>
              </a:buClr>
              <a:buFont typeface="Wingdings" pitchFamily="2" charset="2"/>
              <a:buAutoNum type="arabicPeriod"/>
            </a:pPr>
            <a:r>
              <a:rPr lang="es-CO" sz="2000" b="1"/>
              <a:t>Método científico de Arias Galicia</a:t>
            </a:r>
          </a:p>
          <a:p>
            <a:pPr marL="881063" lvl="1" indent="-342900" algn="just" defTabSz="898525">
              <a:buClr>
                <a:srgbClr val="FF0066"/>
              </a:buClr>
              <a:buFont typeface="Wingdings" pitchFamily="2" charset="2"/>
              <a:buAutoNum type="arabicPeriod"/>
            </a:pPr>
            <a:r>
              <a:rPr lang="es-CO" sz="2000" b="1"/>
              <a:t>Método científico (modelo general) de Hernández,</a:t>
            </a:r>
          </a:p>
          <a:p>
            <a:pPr marL="881063" lvl="1" indent="-342900" algn="just" defTabSz="898525">
              <a:buClr>
                <a:srgbClr val="FF0066"/>
              </a:buClr>
              <a:buFont typeface="Wingdings" pitchFamily="2" charset="2"/>
              <a:buNone/>
            </a:pPr>
            <a:r>
              <a:rPr lang="es-CO" sz="2000" b="1"/>
              <a:t>	Fernández y Batista</a:t>
            </a:r>
          </a:p>
          <a:p>
            <a:pPr marL="881063" lvl="1" indent="-342900" algn="just" defTabSz="898525">
              <a:buClr>
                <a:srgbClr val="FF0066"/>
              </a:buClr>
              <a:buFont typeface="Wingdings" pitchFamily="2" charset="2"/>
              <a:buAutoNum type="arabicPeriod"/>
            </a:pPr>
            <a:endParaRPr lang="es-CO" sz="2000" b="1"/>
          </a:p>
          <a:p>
            <a:pPr marL="881063" lvl="1" indent="-342900" algn="just" defTabSz="898525">
              <a:buClr>
                <a:srgbClr val="FF0066"/>
              </a:buClr>
              <a:buFont typeface="Wingdings" pitchFamily="2" charset="2"/>
              <a:buAutoNum type="arabicPeriod"/>
            </a:pPr>
            <a:endParaRPr lang="es-CO" sz="20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grpId="0" nodeType="afterEffect">
                                  <p:stCondLst>
                                    <p:cond delay="0"/>
                                  </p:stCondLst>
                                  <p:childTnLst>
                                    <p:animMotion origin="layout" path="M -0.1901 0.33148 L 0.0599 -0.00185 " pathEditMode="relative" rAng="0" ptsTypes="AA">
                                      <p:cBhvr>
                                        <p:cTn id="6" dur="2000" fill="hold"/>
                                        <p:tgtEl>
                                          <p:spTgt spid="191490"/>
                                        </p:tgtEl>
                                        <p:attrNameLst>
                                          <p:attrName>ppt_x</p:attrName>
                                          <p:attrName>ppt_y</p:attrName>
                                        </p:attrNameLst>
                                      </p:cBhvr>
                                      <p:rCtr x="125" y="-167"/>
                                    </p:animMotion>
                                  </p:childTnLst>
                                </p:cTn>
                              </p:par>
                            </p:childTnLst>
                          </p:cTn>
                        </p:par>
                        <p:par>
                          <p:cTn id="7" fill="hold">
                            <p:stCondLst>
                              <p:cond delay="2000"/>
                            </p:stCondLst>
                            <p:childTnLst>
                              <p:par>
                                <p:cTn id="8" presetID="13" presetClass="entr" presetSubtype="16" fill="hold" grpId="0" nodeType="afterEffect">
                                  <p:stCondLst>
                                    <p:cond delay="0"/>
                                  </p:stCondLst>
                                  <p:childTnLst>
                                    <p:set>
                                      <p:cBhvr>
                                        <p:cTn id="9" dur="1" fill="hold">
                                          <p:stCondLst>
                                            <p:cond delay="0"/>
                                          </p:stCondLst>
                                        </p:cTn>
                                        <p:tgtEl>
                                          <p:spTgt spid="191491"/>
                                        </p:tgtEl>
                                        <p:attrNameLst>
                                          <p:attrName>style.visibility</p:attrName>
                                        </p:attrNameLst>
                                      </p:cBhvr>
                                      <p:to>
                                        <p:strVal val="visible"/>
                                      </p:to>
                                    </p:set>
                                    <p:animEffect transition="in" filter="plus(in)">
                                      <p:cBhvr>
                                        <p:cTn id="10" dur="2000"/>
                                        <p:tgtEl>
                                          <p:spTgt spid="191491"/>
                                        </p:tgtEl>
                                      </p:cBhvr>
                                    </p:animEffect>
                                  </p:childTnLst>
                                </p:cTn>
                              </p:par>
                            </p:childTnLst>
                          </p:cTn>
                        </p:par>
                        <p:par>
                          <p:cTn id="11" fill="hold">
                            <p:stCondLst>
                              <p:cond delay="4000"/>
                            </p:stCondLst>
                            <p:childTnLst>
                              <p:par>
                                <p:cTn id="12" presetID="1" presetClass="entr" presetSubtype="0" fill="hold" nodeType="afterEffect">
                                  <p:stCondLst>
                                    <p:cond delay="0"/>
                                  </p:stCondLst>
                                  <p:childTnLst>
                                    <p:set>
                                      <p:cBhvr>
                                        <p:cTn id="13" dur="1" fill="hold">
                                          <p:stCondLst>
                                            <p:cond delay="0"/>
                                          </p:stCondLst>
                                        </p:cTn>
                                        <p:tgtEl>
                                          <p:spTgt spid="1914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0" grpId="0"/>
      <p:bldP spid="19149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2"/>
          <p:cNvSpPr>
            <a:spLocks noGrp="1" noChangeArrowheads="1"/>
          </p:cNvSpPr>
          <p:nvPr>
            <p:ph type="ctrTitle"/>
          </p:nvPr>
        </p:nvSpPr>
        <p:spPr>
          <a:xfrm>
            <a:off x="179388" y="188913"/>
            <a:ext cx="7772400" cy="503237"/>
          </a:xfrm>
        </p:spPr>
        <p:txBody>
          <a:bodyPr/>
          <a:lstStyle/>
          <a:p>
            <a:r>
              <a:rPr lang="es-CO" sz="2800" b="1">
                <a:solidFill>
                  <a:schemeClr val="accent2"/>
                </a:solidFill>
                <a:effectLst>
                  <a:outerShdw blurRad="38100" dist="38100" dir="2700000" algn="tl">
                    <a:srgbClr val="000000"/>
                  </a:outerShdw>
                </a:effectLst>
              </a:rPr>
              <a:t>MÉTODO CIENTÍFICO DE MARIO BUNGE</a:t>
            </a:r>
          </a:p>
        </p:txBody>
      </p:sp>
      <p:pic>
        <p:nvPicPr>
          <p:cNvPr id="193543" name="Picture 7" descr="j0078753[1]"/>
          <p:cNvPicPr>
            <a:picLocks noGrp="1" noChangeAspect="1" noChangeArrowheads="1"/>
          </p:cNvPicPr>
          <p:nvPr>
            <p:ph sz="half" idx="4294967295"/>
          </p:nvPr>
        </p:nvPicPr>
        <p:blipFill>
          <a:blip r:embed="rId2"/>
          <a:srcRect/>
          <a:stretch>
            <a:fillRect/>
          </a:stretch>
        </p:blipFill>
        <p:spPr>
          <a:xfrm>
            <a:off x="8021638" y="188913"/>
            <a:ext cx="1122362" cy="1193800"/>
          </a:xfrm>
          <a:noFill/>
          <a:ln/>
        </p:spPr>
      </p:pic>
      <p:sp>
        <p:nvSpPr>
          <p:cNvPr id="193547" name="Rectangle 11"/>
          <p:cNvSpPr>
            <a:spLocks noChangeArrowheads="1"/>
          </p:cNvSpPr>
          <p:nvPr/>
        </p:nvSpPr>
        <p:spPr bwMode="auto">
          <a:xfrm>
            <a:off x="4716463" y="838200"/>
            <a:ext cx="3527425" cy="790575"/>
          </a:xfrm>
          <a:prstGeom prst="rect">
            <a:avLst/>
          </a:prstGeom>
          <a:noFill/>
          <a:ln w="38100" algn="ctr">
            <a:noFill/>
            <a:miter lim="800000"/>
            <a:headEnd/>
            <a:tailEnd/>
          </a:ln>
          <a:effectLst/>
        </p:spPr>
        <p:txBody>
          <a:bodyPr wrap="none" anchor="ctr"/>
          <a:lstStyle/>
          <a:p>
            <a:pPr algn="l">
              <a:buFontTx/>
              <a:buChar char="•"/>
            </a:pPr>
            <a:r>
              <a:rPr lang="es-CO" sz="1600" b="1"/>
              <a:t>Reconocimiento de los hechos</a:t>
            </a:r>
          </a:p>
          <a:p>
            <a:pPr algn="l">
              <a:buFontTx/>
              <a:buChar char="•"/>
            </a:pPr>
            <a:r>
              <a:rPr lang="es-CO" sz="1600" b="1"/>
              <a:t>Descubrimiento del problema</a:t>
            </a:r>
          </a:p>
          <a:p>
            <a:pPr algn="l">
              <a:buFontTx/>
              <a:buChar char="•"/>
            </a:pPr>
            <a:r>
              <a:rPr lang="es-CO" sz="1600" b="1"/>
              <a:t>Formulación del problema</a:t>
            </a:r>
          </a:p>
        </p:txBody>
      </p:sp>
      <p:sp>
        <p:nvSpPr>
          <p:cNvPr id="193549" name="AutoShape 13"/>
          <p:cNvSpPr>
            <a:spLocks/>
          </p:cNvSpPr>
          <p:nvPr/>
        </p:nvSpPr>
        <p:spPr bwMode="auto">
          <a:xfrm>
            <a:off x="4427538" y="836613"/>
            <a:ext cx="431800" cy="936625"/>
          </a:xfrm>
          <a:prstGeom prst="leftBrace">
            <a:avLst>
              <a:gd name="adj1" fmla="val 18076"/>
              <a:gd name="adj2" fmla="val 52940"/>
            </a:avLst>
          </a:prstGeom>
          <a:noFill/>
          <a:ln w="38100">
            <a:solidFill>
              <a:srgbClr val="FF0066"/>
            </a:solidFill>
            <a:round/>
            <a:headEnd/>
            <a:tailEnd/>
          </a:ln>
          <a:effectLst/>
        </p:spPr>
        <p:txBody>
          <a:bodyPr vert="eaVert" wrap="none" anchor="ctr"/>
          <a:lstStyle/>
          <a:p>
            <a:endParaRPr lang="fr-FR"/>
          </a:p>
        </p:txBody>
      </p:sp>
      <p:sp>
        <p:nvSpPr>
          <p:cNvPr id="193550" name="Rectangle 14"/>
          <p:cNvSpPr>
            <a:spLocks noChangeArrowheads="1"/>
          </p:cNvSpPr>
          <p:nvPr/>
        </p:nvSpPr>
        <p:spPr bwMode="auto">
          <a:xfrm rot="16200000">
            <a:off x="2134394" y="583406"/>
            <a:ext cx="458788" cy="4079875"/>
          </a:xfrm>
          <a:prstGeom prst="rect">
            <a:avLst/>
          </a:prstGeom>
          <a:noFill/>
          <a:ln w="38100" algn="ctr">
            <a:noFill/>
            <a:miter lim="800000"/>
            <a:headEnd/>
            <a:tailEnd/>
          </a:ln>
          <a:effectLst/>
        </p:spPr>
        <p:txBody>
          <a:bodyPr vert="eaVert" wrap="none">
            <a:spAutoFit/>
          </a:bodyPr>
          <a:lstStyle/>
          <a:p>
            <a:pPr marL="342900" indent="-342900" algn="l">
              <a:spcBef>
                <a:spcPct val="20000"/>
              </a:spcBef>
              <a:buClr>
                <a:srgbClr val="FF0066"/>
              </a:buClr>
              <a:buFontTx/>
              <a:buAutoNum type="alphaLcPeriod" startAt="2"/>
            </a:pPr>
            <a:r>
              <a:rPr lang="es-CO" b="1"/>
              <a:t>Construcción del modelo teórico:</a:t>
            </a:r>
          </a:p>
        </p:txBody>
      </p:sp>
      <p:sp>
        <p:nvSpPr>
          <p:cNvPr id="193551" name="Rectangle 15"/>
          <p:cNvSpPr>
            <a:spLocks noChangeArrowheads="1"/>
          </p:cNvSpPr>
          <p:nvPr/>
        </p:nvSpPr>
        <p:spPr bwMode="auto">
          <a:xfrm rot="16200000">
            <a:off x="1915319" y="-524669"/>
            <a:ext cx="458788" cy="3559175"/>
          </a:xfrm>
          <a:prstGeom prst="rect">
            <a:avLst/>
          </a:prstGeom>
          <a:noFill/>
          <a:ln w="38100" algn="ctr">
            <a:noFill/>
            <a:miter lim="800000"/>
            <a:headEnd/>
            <a:tailEnd/>
          </a:ln>
          <a:effectLst/>
        </p:spPr>
        <p:txBody>
          <a:bodyPr vert="eaVert" wrap="none">
            <a:spAutoFit/>
          </a:bodyPr>
          <a:lstStyle/>
          <a:p>
            <a:pPr marL="342900" indent="-342900">
              <a:spcBef>
                <a:spcPct val="20000"/>
              </a:spcBef>
              <a:buClr>
                <a:srgbClr val="FF0066"/>
              </a:buClr>
              <a:buFontTx/>
              <a:buAutoNum type="alphaLcPeriod"/>
            </a:pPr>
            <a:r>
              <a:rPr lang="es-CO" b="1"/>
              <a:t>Planteamiento del problema:</a:t>
            </a:r>
          </a:p>
        </p:txBody>
      </p:sp>
      <p:sp>
        <p:nvSpPr>
          <p:cNvPr id="193552" name="Rectangle 16"/>
          <p:cNvSpPr>
            <a:spLocks noChangeArrowheads="1"/>
          </p:cNvSpPr>
          <p:nvPr/>
        </p:nvSpPr>
        <p:spPr bwMode="auto">
          <a:xfrm>
            <a:off x="4716463" y="2133600"/>
            <a:ext cx="4103687" cy="936625"/>
          </a:xfrm>
          <a:prstGeom prst="rect">
            <a:avLst/>
          </a:prstGeom>
          <a:noFill/>
          <a:ln w="38100" algn="ctr">
            <a:noFill/>
            <a:miter lim="800000"/>
            <a:headEnd/>
            <a:tailEnd/>
          </a:ln>
          <a:effectLst/>
        </p:spPr>
        <p:txBody>
          <a:bodyPr wrap="none" anchor="ctr"/>
          <a:lstStyle/>
          <a:p>
            <a:pPr algn="l">
              <a:buFontTx/>
              <a:buChar char="•"/>
            </a:pPr>
            <a:r>
              <a:rPr lang="es-CO" sz="1600" b="1"/>
              <a:t>Selección de los factores pertinentes</a:t>
            </a:r>
          </a:p>
          <a:p>
            <a:pPr algn="l">
              <a:buFontTx/>
              <a:buChar char="•"/>
            </a:pPr>
            <a:r>
              <a:rPr lang="es-CO" sz="1600" b="1"/>
              <a:t>Planteamiento de la hipótesis central</a:t>
            </a:r>
          </a:p>
          <a:p>
            <a:pPr algn="l">
              <a:buFontTx/>
              <a:buChar char="•"/>
            </a:pPr>
            <a:r>
              <a:rPr lang="es-CO" sz="1600" b="1"/>
              <a:t>Operacionalización de los indicadores de</a:t>
            </a:r>
          </a:p>
          <a:p>
            <a:pPr algn="l"/>
            <a:r>
              <a:rPr lang="es-CO" sz="1600" b="1"/>
              <a:t>  las variables</a:t>
            </a:r>
          </a:p>
        </p:txBody>
      </p:sp>
      <p:sp>
        <p:nvSpPr>
          <p:cNvPr id="193553" name="AutoShape 17"/>
          <p:cNvSpPr>
            <a:spLocks/>
          </p:cNvSpPr>
          <p:nvPr/>
        </p:nvSpPr>
        <p:spPr bwMode="auto">
          <a:xfrm>
            <a:off x="4427538" y="2060575"/>
            <a:ext cx="431800" cy="1079500"/>
          </a:xfrm>
          <a:prstGeom prst="leftBrace">
            <a:avLst>
              <a:gd name="adj1" fmla="val 20833"/>
              <a:gd name="adj2" fmla="val 52940"/>
            </a:avLst>
          </a:prstGeom>
          <a:noFill/>
          <a:ln w="38100">
            <a:solidFill>
              <a:srgbClr val="FF0066"/>
            </a:solidFill>
            <a:round/>
            <a:headEnd/>
            <a:tailEnd/>
          </a:ln>
          <a:effectLst/>
        </p:spPr>
        <p:txBody>
          <a:bodyPr vert="eaVert" wrap="none" anchor="ctr"/>
          <a:lstStyle/>
          <a:p>
            <a:endParaRPr lang="fr-FR"/>
          </a:p>
        </p:txBody>
      </p:sp>
      <p:sp>
        <p:nvSpPr>
          <p:cNvPr id="193554" name="Rectangle 18"/>
          <p:cNvSpPr>
            <a:spLocks noChangeArrowheads="1"/>
          </p:cNvSpPr>
          <p:nvPr/>
        </p:nvSpPr>
        <p:spPr bwMode="auto">
          <a:xfrm rot="16200000">
            <a:off x="1943100" y="1809750"/>
            <a:ext cx="650875" cy="3889375"/>
          </a:xfrm>
          <a:prstGeom prst="rect">
            <a:avLst/>
          </a:prstGeom>
          <a:noFill/>
          <a:ln w="38100" algn="ctr">
            <a:noFill/>
            <a:miter lim="800000"/>
            <a:headEnd/>
            <a:tailEnd/>
          </a:ln>
          <a:effectLst/>
        </p:spPr>
        <p:txBody>
          <a:bodyPr vert="eaVert" wrap="none">
            <a:spAutoFit/>
          </a:bodyPr>
          <a:lstStyle/>
          <a:p>
            <a:pPr marL="342900" indent="-342900">
              <a:lnSpc>
                <a:spcPct val="85000"/>
              </a:lnSpc>
              <a:buClr>
                <a:srgbClr val="FF0066"/>
              </a:buClr>
              <a:buFontTx/>
              <a:buAutoNum type="alphaLcPeriod" startAt="3"/>
            </a:pPr>
            <a:r>
              <a:rPr lang="es-CO" b="1"/>
              <a:t>Deducciones de consecuencias</a:t>
            </a:r>
          </a:p>
          <a:p>
            <a:pPr marL="342900" indent="-342900">
              <a:lnSpc>
                <a:spcPct val="85000"/>
              </a:lnSpc>
              <a:buClr>
                <a:srgbClr val="FF0066"/>
              </a:buClr>
            </a:pPr>
            <a:r>
              <a:rPr lang="es-CO" b="1"/>
              <a:t>      particulares:</a:t>
            </a:r>
          </a:p>
        </p:txBody>
      </p:sp>
      <p:sp>
        <p:nvSpPr>
          <p:cNvPr id="193555" name="Rectangle 19"/>
          <p:cNvSpPr>
            <a:spLocks noChangeArrowheads="1"/>
          </p:cNvSpPr>
          <p:nvPr/>
        </p:nvSpPr>
        <p:spPr bwMode="auto">
          <a:xfrm>
            <a:off x="4716463" y="3500438"/>
            <a:ext cx="3527425" cy="720725"/>
          </a:xfrm>
          <a:prstGeom prst="rect">
            <a:avLst/>
          </a:prstGeom>
          <a:noFill/>
          <a:ln w="38100" algn="ctr">
            <a:noFill/>
            <a:miter lim="800000"/>
            <a:headEnd/>
            <a:tailEnd/>
          </a:ln>
          <a:effectLst/>
        </p:spPr>
        <p:txBody>
          <a:bodyPr wrap="none" anchor="ctr"/>
          <a:lstStyle/>
          <a:p>
            <a:pPr algn="l">
              <a:buFontTx/>
              <a:buChar char="•"/>
            </a:pPr>
            <a:r>
              <a:rPr lang="es-CO" sz="1600" b="1"/>
              <a:t>Búsqueda de soportes racionales</a:t>
            </a:r>
          </a:p>
          <a:p>
            <a:pPr algn="l">
              <a:buFontTx/>
              <a:buChar char="•"/>
            </a:pPr>
            <a:r>
              <a:rPr lang="es-CO" sz="1600" b="1"/>
              <a:t>Búsqueda de soportes empíricos</a:t>
            </a:r>
          </a:p>
        </p:txBody>
      </p:sp>
      <p:sp>
        <p:nvSpPr>
          <p:cNvPr id="193556" name="AutoShape 20"/>
          <p:cNvSpPr>
            <a:spLocks/>
          </p:cNvSpPr>
          <p:nvPr/>
        </p:nvSpPr>
        <p:spPr bwMode="auto">
          <a:xfrm>
            <a:off x="4427538" y="3357563"/>
            <a:ext cx="431800" cy="863600"/>
          </a:xfrm>
          <a:prstGeom prst="leftBrace">
            <a:avLst>
              <a:gd name="adj1" fmla="val 16667"/>
              <a:gd name="adj2" fmla="val 52940"/>
            </a:avLst>
          </a:prstGeom>
          <a:noFill/>
          <a:ln w="38100">
            <a:solidFill>
              <a:srgbClr val="FF0066"/>
            </a:solidFill>
            <a:round/>
            <a:headEnd/>
            <a:tailEnd/>
          </a:ln>
          <a:effectLst/>
        </p:spPr>
        <p:txBody>
          <a:bodyPr vert="eaVert" wrap="none" anchor="ctr"/>
          <a:lstStyle/>
          <a:p>
            <a:endParaRPr lang="fr-FR"/>
          </a:p>
        </p:txBody>
      </p:sp>
      <p:sp>
        <p:nvSpPr>
          <p:cNvPr id="193557" name="Rectangle 21"/>
          <p:cNvSpPr>
            <a:spLocks noChangeArrowheads="1"/>
          </p:cNvSpPr>
          <p:nvPr/>
        </p:nvSpPr>
        <p:spPr bwMode="auto">
          <a:xfrm rot="16200000">
            <a:off x="1653381" y="3410744"/>
            <a:ext cx="417513" cy="3076575"/>
          </a:xfrm>
          <a:prstGeom prst="rect">
            <a:avLst/>
          </a:prstGeom>
          <a:noFill/>
          <a:ln w="38100" algn="ctr">
            <a:noFill/>
            <a:miter lim="800000"/>
            <a:headEnd/>
            <a:tailEnd/>
          </a:ln>
          <a:effectLst/>
        </p:spPr>
        <p:txBody>
          <a:bodyPr vert="eaVert" wrap="none">
            <a:spAutoFit/>
          </a:bodyPr>
          <a:lstStyle/>
          <a:p>
            <a:pPr marL="342900" indent="-342900" algn="l">
              <a:lnSpc>
                <a:spcPct val="85000"/>
              </a:lnSpc>
              <a:buClr>
                <a:srgbClr val="FF0066"/>
              </a:buClr>
              <a:buFontTx/>
              <a:buAutoNum type="alphaLcPeriod" startAt="4"/>
            </a:pPr>
            <a:r>
              <a:rPr lang="es-CO" b="1"/>
              <a:t>Aplicación de la prueba:</a:t>
            </a:r>
          </a:p>
        </p:txBody>
      </p:sp>
      <p:sp>
        <p:nvSpPr>
          <p:cNvPr id="193558" name="Rectangle 22"/>
          <p:cNvSpPr>
            <a:spLocks noChangeArrowheads="1"/>
          </p:cNvSpPr>
          <p:nvPr/>
        </p:nvSpPr>
        <p:spPr bwMode="auto">
          <a:xfrm>
            <a:off x="4716463" y="4437063"/>
            <a:ext cx="4103687" cy="936625"/>
          </a:xfrm>
          <a:prstGeom prst="rect">
            <a:avLst/>
          </a:prstGeom>
          <a:noFill/>
          <a:ln w="38100" algn="ctr">
            <a:noFill/>
            <a:miter lim="800000"/>
            <a:headEnd/>
            <a:tailEnd/>
          </a:ln>
          <a:effectLst/>
        </p:spPr>
        <p:txBody>
          <a:bodyPr wrap="none" anchor="ctr"/>
          <a:lstStyle/>
          <a:p>
            <a:pPr algn="l">
              <a:buFontTx/>
              <a:buChar char="•"/>
            </a:pPr>
            <a:r>
              <a:rPr lang="es-CO" sz="1600" b="1"/>
              <a:t>Diseño de la prueba</a:t>
            </a:r>
          </a:p>
          <a:p>
            <a:pPr algn="l">
              <a:buFontTx/>
              <a:buChar char="•"/>
            </a:pPr>
            <a:r>
              <a:rPr lang="es-CO" sz="1600" b="1"/>
              <a:t>Aplicación de la prueba</a:t>
            </a:r>
          </a:p>
          <a:p>
            <a:pPr algn="l">
              <a:buFontTx/>
              <a:buChar char="•"/>
            </a:pPr>
            <a:r>
              <a:rPr lang="es-CO" sz="1600" b="1"/>
              <a:t>Recopilación de datos</a:t>
            </a:r>
          </a:p>
          <a:p>
            <a:pPr algn="l">
              <a:buFontTx/>
              <a:buChar char="•"/>
            </a:pPr>
            <a:r>
              <a:rPr lang="es-CO" sz="1600" b="1"/>
              <a:t>Inferencia de conclusiones</a:t>
            </a:r>
          </a:p>
        </p:txBody>
      </p:sp>
      <p:sp>
        <p:nvSpPr>
          <p:cNvPr id="193559" name="AutoShape 23"/>
          <p:cNvSpPr>
            <a:spLocks/>
          </p:cNvSpPr>
          <p:nvPr/>
        </p:nvSpPr>
        <p:spPr bwMode="auto">
          <a:xfrm>
            <a:off x="4427538" y="4365625"/>
            <a:ext cx="431800" cy="1079500"/>
          </a:xfrm>
          <a:prstGeom prst="leftBrace">
            <a:avLst>
              <a:gd name="adj1" fmla="val 20833"/>
              <a:gd name="adj2" fmla="val 52940"/>
            </a:avLst>
          </a:prstGeom>
          <a:noFill/>
          <a:ln w="38100">
            <a:solidFill>
              <a:srgbClr val="FF0066"/>
            </a:solidFill>
            <a:round/>
            <a:headEnd/>
            <a:tailEnd/>
          </a:ln>
          <a:effectLst/>
        </p:spPr>
        <p:txBody>
          <a:bodyPr vert="eaVert" wrap="none" anchor="ctr"/>
          <a:lstStyle/>
          <a:p>
            <a:endParaRPr lang="fr-FR"/>
          </a:p>
        </p:txBody>
      </p:sp>
      <p:sp>
        <p:nvSpPr>
          <p:cNvPr id="193560" name="Rectangle 24"/>
          <p:cNvSpPr>
            <a:spLocks noChangeArrowheads="1"/>
          </p:cNvSpPr>
          <p:nvPr/>
        </p:nvSpPr>
        <p:spPr bwMode="auto">
          <a:xfrm rot="16200000">
            <a:off x="2024063" y="4117975"/>
            <a:ext cx="650875" cy="4054475"/>
          </a:xfrm>
          <a:prstGeom prst="rect">
            <a:avLst/>
          </a:prstGeom>
          <a:noFill/>
          <a:ln w="38100" algn="ctr">
            <a:noFill/>
            <a:miter lim="800000"/>
            <a:headEnd/>
            <a:tailEnd/>
          </a:ln>
          <a:effectLst/>
        </p:spPr>
        <p:txBody>
          <a:bodyPr vert="eaVert" wrap="none">
            <a:spAutoFit/>
          </a:bodyPr>
          <a:lstStyle/>
          <a:p>
            <a:pPr marL="342900" indent="-342900">
              <a:lnSpc>
                <a:spcPct val="85000"/>
              </a:lnSpc>
              <a:buClr>
                <a:srgbClr val="FF0066"/>
              </a:buClr>
              <a:buFontTx/>
              <a:buAutoNum type="alphaLcPeriod" startAt="5"/>
            </a:pPr>
            <a:r>
              <a:rPr lang="es-CO" b="1"/>
              <a:t>Introducción de las conclusiones</a:t>
            </a:r>
          </a:p>
          <a:p>
            <a:pPr marL="342900" indent="-342900">
              <a:lnSpc>
                <a:spcPct val="85000"/>
              </a:lnSpc>
              <a:buClr>
                <a:srgbClr val="FF0066"/>
              </a:buClr>
            </a:pPr>
            <a:r>
              <a:rPr lang="es-CO" b="1"/>
              <a:t>a la teoría:</a:t>
            </a:r>
          </a:p>
        </p:txBody>
      </p:sp>
      <p:sp>
        <p:nvSpPr>
          <p:cNvPr id="193561" name="Rectangle 25"/>
          <p:cNvSpPr>
            <a:spLocks noChangeArrowheads="1"/>
          </p:cNvSpPr>
          <p:nvPr/>
        </p:nvSpPr>
        <p:spPr bwMode="auto">
          <a:xfrm>
            <a:off x="4716463" y="5803900"/>
            <a:ext cx="3527425" cy="720725"/>
          </a:xfrm>
          <a:prstGeom prst="rect">
            <a:avLst/>
          </a:prstGeom>
          <a:noFill/>
          <a:ln w="38100" algn="ctr">
            <a:noFill/>
            <a:miter lim="800000"/>
            <a:headEnd/>
            <a:tailEnd/>
          </a:ln>
          <a:effectLst/>
        </p:spPr>
        <p:txBody>
          <a:bodyPr wrap="none" anchor="ctr"/>
          <a:lstStyle/>
          <a:p>
            <a:pPr algn="l">
              <a:buFontTx/>
              <a:buChar char="•"/>
            </a:pPr>
            <a:r>
              <a:rPr lang="es-CO" sz="1600" b="1"/>
              <a:t>Confrontación de las conclusiones con las</a:t>
            </a:r>
          </a:p>
          <a:p>
            <a:pPr algn="l"/>
            <a:r>
              <a:rPr lang="es-CO" sz="1600" b="1"/>
              <a:t>  predicciones.</a:t>
            </a:r>
          </a:p>
          <a:p>
            <a:pPr algn="l">
              <a:buFontTx/>
              <a:buChar char="•"/>
            </a:pPr>
            <a:r>
              <a:rPr lang="es-CO" sz="1600" b="1"/>
              <a:t>Reajuste del modelo</a:t>
            </a:r>
          </a:p>
          <a:p>
            <a:pPr algn="l">
              <a:buFontTx/>
              <a:buChar char="•"/>
            </a:pPr>
            <a:r>
              <a:rPr lang="es-CO" sz="1600" b="1"/>
              <a:t>Sugerencias para trabajos posteriores</a:t>
            </a:r>
          </a:p>
        </p:txBody>
      </p:sp>
      <p:sp>
        <p:nvSpPr>
          <p:cNvPr id="193562" name="AutoShape 26"/>
          <p:cNvSpPr>
            <a:spLocks/>
          </p:cNvSpPr>
          <p:nvPr/>
        </p:nvSpPr>
        <p:spPr bwMode="auto">
          <a:xfrm>
            <a:off x="4427538" y="5661025"/>
            <a:ext cx="504825" cy="1008063"/>
          </a:xfrm>
          <a:prstGeom prst="leftBrace">
            <a:avLst>
              <a:gd name="adj1" fmla="val 16640"/>
              <a:gd name="adj2" fmla="val 52940"/>
            </a:avLst>
          </a:prstGeom>
          <a:noFill/>
          <a:ln w="38100">
            <a:solidFill>
              <a:srgbClr val="FF0066"/>
            </a:solidFill>
            <a:round/>
            <a:headEnd/>
            <a:tailEnd/>
          </a:ln>
          <a:effectLst/>
        </p:spPr>
        <p:txBody>
          <a:bodyPr vert="eaVert" wrap="none" anchor="ctr"/>
          <a:lstStyle/>
          <a:p>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grpId="0" nodeType="afterEffect">
                                  <p:stCondLst>
                                    <p:cond delay="0"/>
                                  </p:stCondLst>
                                  <p:childTnLst>
                                    <p:animMotion origin="layout" path="M -0.29115 0.35968 L -0.04115 0.02642 " pathEditMode="relative" rAng="0" ptsTypes="AA">
                                      <p:cBhvr>
                                        <p:cTn id="6" dur="2000" fill="hold"/>
                                        <p:tgtEl>
                                          <p:spTgt spid="193538"/>
                                        </p:tgtEl>
                                        <p:attrNameLst>
                                          <p:attrName>ppt_x</p:attrName>
                                          <p:attrName>ppt_y</p:attrName>
                                        </p:attrNameLst>
                                      </p:cBhvr>
                                      <p:rCtr x="125" y="-167"/>
                                    </p:animMotion>
                                  </p:childTnLst>
                                </p:cTn>
                              </p:par>
                            </p:childTnLst>
                          </p:cTn>
                        </p:par>
                        <p:par>
                          <p:cTn id="7" fill="hold">
                            <p:stCondLst>
                              <p:cond delay="2000"/>
                            </p:stCondLst>
                            <p:childTnLst>
                              <p:par>
                                <p:cTn id="8" presetID="13" presetClass="entr" presetSubtype="16" fill="hold" grpId="0" nodeType="afterEffect">
                                  <p:stCondLst>
                                    <p:cond delay="0"/>
                                  </p:stCondLst>
                                  <p:childTnLst>
                                    <p:set>
                                      <p:cBhvr>
                                        <p:cTn id="9" dur="1" fill="hold">
                                          <p:stCondLst>
                                            <p:cond delay="0"/>
                                          </p:stCondLst>
                                        </p:cTn>
                                        <p:tgtEl>
                                          <p:spTgt spid="193551"/>
                                        </p:tgtEl>
                                        <p:attrNameLst>
                                          <p:attrName>style.visibility</p:attrName>
                                        </p:attrNameLst>
                                      </p:cBhvr>
                                      <p:to>
                                        <p:strVal val="visible"/>
                                      </p:to>
                                    </p:set>
                                    <p:animEffect transition="in" filter="plus(in)">
                                      <p:cBhvr>
                                        <p:cTn id="10" dur="2000"/>
                                        <p:tgtEl>
                                          <p:spTgt spid="193551"/>
                                        </p:tgtEl>
                                      </p:cBhvr>
                                    </p:animEffect>
                                  </p:childTnLst>
                                </p:cTn>
                              </p:par>
                            </p:childTnLst>
                          </p:cTn>
                        </p:par>
                        <p:par>
                          <p:cTn id="11" fill="hold">
                            <p:stCondLst>
                              <p:cond delay="4000"/>
                            </p:stCondLst>
                            <p:childTnLst>
                              <p:par>
                                <p:cTn id="12" presetID="13" presetClass="entr" presetSubtype="16" fill="hold" grpId="0" nodeType="afterEffect">
                                  <p:stCondLst>
                                    <p:cond delay="0"/>
                                  </p:stCondLst>
                                  <p:childTnLst>
                                    <p:set>
                                      <p:cBhvr>
                                        <p:cTn id="13" dur="1" fill="hold">
                                          <p:stCondLst>
                                            <p:cond delay="0"/>
                                          </p:stCondLst>
                                        </p:cTn>
                                        <p:tgtEl>
                                          <p:spTgt spid="193550"/>
                                        </p:tgtEl>
                                        <p:attrNameLst>
                                          <p:attrName>style.visibility</p:attrName>
                                        </p:attrNameLst>
                                      </p:cBhvr>
                                      <p:to>
                                        <p:strVal val="visible"/>
                                      </p:to>
                                    </p:set>
                                    <p:animEffect transition="in" filter="plus(in)">
                                      <p:cBhvr>
                                        <p:cTn id="14" dur="2000"/>
                                        <p:tgtEl>
                                          <p:spTgt spid="193550"/>
                                        </p:tgtEl>
                                      </p:cBhvr>
                                    </p:animEffect>
                                  </p:childTnLst>
                                </p:cTn>
                              </p:par>
                            </p:childTnLst>
                          </p:cTn>
                        </p:par>
                        <p:par>
                          <p:cTn id="15" fill="hold">
                            <p:stCondLst>
                              <p:cond delay="6000"/>
                            </p:stCondLst>
                            <p:childTnLst>
                              <p:par>
                                <p:cTn id="16" presetID="13" presetClass="entr" presetSubtype="16" fill="hold" grpId="0" nodeType="afterEffect">
                                  <p:stCondLst>
                                    <p:cond delay="0"/>
                                  </p:stCondLst>
                                  <p:childTnLst>
                                    <p:set>
                                      <p:cBhvr>
                                        <p:cTn id="17" dur="1" fill="hold">
                                          <p:stCondLst>
                                            <p:cond delay="0"/>
                                          </p:stCondLst>
                                        </p:cTn>
                                        <p:tgtEl>
                                          <p:spTgt spid="193554"/>
                                        </p:tgtEl>
                                        <p:attrNameLst>
                                          <p:attrName>style.visibility</p:attrName>
                                        </p:attrNameLst>
                                      </p:cBhvr>
                                      <p:to>
                                        <p:strVal val="visible"/>
                                      </p:to>
                                    </p:set>
                                    <p:animEffect transition="in" filter="plus(in)">
                                      <p:cBhvr>
                                        <p:cTn id="18" dur="2000"/>
                                        <p:tgtEl>
                                          <p:spTgt spid="193554"/>
                                        </p:tgtEl>
                                      </p:cBhvr>
                                    </p:animEffect>
                                  </p:childTnLst>
                                </p:cTn>
                              </p:par>
                            </p:childTnLst>
                          </p:cTn>
                        </p:par>
                        <p:par>
                          <p:cTn id="19" fill="hold">
                            <p:stCondLst>
                              <p:cond delay="8000"/>
                            </p:stCondLst>
                            <p:childTnLst>
                              <p:par>
                                <p:cTn id="20" presetID="13" presetClass="entr" presetSubtype="16" fill="hold" grpId="0" nodeType="afterEffect">
                                  <p:stCondLst>
                                    <p:cond delay="0"/>
                                  </p:stCondLst>
                                  <p:childTnLst>
                                    <p:set>
                                      <p:cBhvr>
                                        <p:cTn id="21" dur="1" fill="hold">
                                          <p:stCondLst>
                                            <p:cond delay="0"/>
                                          </p:stCondLst>
                                        </p:cTn>
                                        <p:tgtEl>
                                          <p:spTgt spid="193557"/>
                                        </p:tgtEl>
                                        <p:attrNameLst>
                                          <p:attrName>style.visibility</p:attrName>
                                        </p:attrNameLst>
                                      </p:cBhvr>
                                      <p:to>
                                        <p:strVal val="visible"/>
                                      </p:to>
                                    </p:set>
                                    <p:animEffect transition="in" filter="plus(in)">
                                      <p:cBhvr>
                                        <p:cTn id="22" dur="2000"/>
                                        <p:tgtEl>
                                          <p:spTgt spid="193557"/>
                                        </p:tgtEl>
                                      </p:cBhvr>
                                    </p:animEffect>
                                  </p:childTnLst>
                                </p:cTn>
                              </p:par>
                            </p:childTnLst>
                          </p:cTn>
                        </p:par>
                        <p:par>
                          <p:cTn id="23" fill="hold">
                            <p:stCondLst>
                              <p:cond delay="10000"/>
                            </p:stCondLst>
                            <p:childTnLst>
                              <p:par>
                                <p:cTn id="24" presetID="13" presetClass="entr" presetSubtype="16" fill="hold" grpId="0" nodeType="afterEffect">
                                  <p:stCondLst>
                                    <p:cond delay="0"/>
                                  </p:stCondLst>
                                  <p:childTnLst>
                                    <p:set>
                                      <p:cBhvr>
                                        <p:cTn id="25" dur="1" fill="hold">
                                          <p:stCondLst>
                                            <p:cond delay="0"/>
                                          </p:stCondLst>
                                        </p:cTn>
                                        <p:tgtEl>
                                          <p:spTgt spid="193560"/>
                                        </p:tgtEl>
                                        <p:attrNameLst>
                                          <p:attrName>style.visibility</p:attrName>
                                        </p:attrNameLst>
                                      </p:cBhvr>
                                      <p:to>
                                        <p:strVal val="visible"/>
                                      </p:to>
                                    </p:set>
                                    <p:animEffect transition="in" filter="plus(in)">
                                      <p:cBhvr>
                                        <p:cTn id="26" dur="2000"/>
                                        <p:tgtEl>
                                          <p:spTgt spid="193560"/>
                                        </p:tgtEl>
                                      </p:cBhvr>
                                    </p:animEffect>
                                  </p:childTnLst>
                                </p:cTn>
                              </p:par>
                            </p:childTnLst>
                          </p:cTn>
                        </p:par>
                        <p:par>
                          <p:cTn id="27" fill="hold">
                            <p:stCondLst>
                              <p:cond delay="12000"/>
                            </p:stCondLst>
                            <p:childTnLst>
                              <p:par>
                                <p:cTn id="28" presetID="8" presetClass="entr" presetSubtype="16" fill="hold" grpId="0" nodeType="afterEffect">
                                  <p:stCondLst>
                                    <p:cond delay="0"/>
                                  </p:stCondLst>
                                  <p:childTnLst>
                                    <p:set>
                                      <p:cBhvr>
                                        <p:cTn id="29" dur="1" fill="hold">
                                          <p:stCondLst>
                                            <p:cond delay="0"/>
                                          </p:stCondLst>
                                        </p:cTn>
                                        <p:tgtEl>
                                          <p:spTgt spid="193547"/>
                                        </p:tgtEl>
                                        <p:attrNameLst>
                                          <p:attrName>style.visibility</p:attrName>
                                        </p:attrNameLst>
                                      </p:cBhvr>
                                      <p:to>
                                        <p:strVal val="visible"/>
                                      </p:to>
                                    </p:set>
                                    <p:animEffect transition="in" filter="diamond(in)">
                                      <p:cBhvr>
                                        <p:cTn id="30" dur="2000"/>
                                        <p:tgtEl>
                                          <p:spTgt spid="193547"/>
                                        </p:tgtEl>
                                      </p:cBhvr>
                                    </p:animEffect>
                                  </p:childTnLst>
                                </p:cTn>
                              </p:par>
                            </p:childTnLst>
                          </p:cTn>
                        </p:par>
                        <p:par>
                          <p:cTn id="31" fill="hold">
                            <p:stCondLst>
                              <p:cond delay="14000"/>
                            </p:stCondLst>
                            <p:childTnLst>
                              <p:par>
                                <p:cTn id="32" presetID="8" presetClass="entr" presetSubtype="16" fill="hold" grpId="0" nodeType="afterEffect">
                                  <p:stCondLst>
                                    <p:cond delay="0"/>
                                  </p:stCondLst>
                                  <p:childTnLst>
                                    <p:set>
                                      <p:cBhvr>
                                        <p:cTn id="33" dur="1" fill="hold">
                                          <p:stCondLst>
                                            <p:cond delay="0"/>
                                          </p:stCondLst>
                                        </p:cTn>
                                        <p:tgtEl>
                                          <p:spTgt spid="193552"/>
                                        </p:tgtEl>
                                        <p:attrNameLst>
                                          <p:attrName>style.visibility</p:attrName>
                                        </p:attrNameLst>
                                      </p:cBhvr>
                                      <p:to>
                                        <p:strVal val="visible"/>
                                      </p:to>
                                    </p:set>
                                    <p:animEffect transition="in" filter="diamond(in)">
                                      <p:cBhvr>
                                        <p:cTn id="34" dur="2000"/>
                                        <p:tgtEl>
                                          <p:spTgt spid="193552"/>
                                        </p:tgtEl>
                                      </p:cBhvr>
                                    </p:animEffect>
                                  </p:childTnLst>
                                </p:cTn>
                              </p:par>
                            </p:childTnLst>
                          </p:cTn>
                        </p:par>
                        <p:par>
                          <p:cTn id="35" fill="hold">
                            <p:stCondLst>
                              <p:cond delay="16000"/>
                            </p:stCondLst>
                            <p:childTnLst>
                              <p:par>
                                <p:cTn id="36" presetID="8" presetClass="entr" presetSubtype="16" fill="hold" grpId="0" nodeType="afterEffect">
                                  <p:stCondLst>
                                    <p:cond delay="0"/>
                                  </p:stCondLst>
                                  <p:childTnLst>
                                    <p:set>
                                      <p:cBhvr>
                                        <p:cTn id="37" dur="1" fill="hold">
                                          <p:stCondLst>
                                            <p:cond delay="0"/>
                                          </p:stCondLst>
                                        </p:cTn>
                                        <p:tgtEl>
                                          <p:spTgt spid="193555"/>
                                        </p:tgtEl>
                                        <p:attrNameLst>
                                          <p:attrName>style.visibility</p:attrName>
                                        </p:attrNameLst>
                                      </p:cBhvr>
                                      <p:to>
                                        <p:strVal val="visible"/>
                                      </p:to>
                                    </p:set>
                                    <p:animEffect transition="in" filter="diamond(in)">
                                      <p:cBhvr>
                                        <p:cTn id="38" dur="2000"/>
                                        <p:tgtEl>
                                          <p:spTgt spid="193555"/>
                                        </p:tgtEl>
                                      </p:cBhvr>
                                    </p:animEffect>
                                  </p:childTnLst>
                                </p:cTn>
                              </p:par>
                            </p:childTnLst>
                          </p:cTn>
                        </p:par>
                        <p:par>
                          <p:cTn id="39" fill="hold">
                            <p:stCondLst>
                              <p:cond delay="18000"/>
                            </p:stCondLst>
                            <p:childTnLst>
                              <p:par>
                                <p:cTn id="40" presetID="8" presetClass="entr" presetSubtype="16" fill="hold" grpId="0" nodeType="afterEffect">
                                  <p:stCondLst>
                                    <p:cond delay="0"/>
                                  </p:stCondLst>
                                  <p:childTnLst>
                                    <p:set>
                                      <p:cBhvr>
                                        <p:cTn id="41" dur="1" fill="hold">
                                          <p:stCondLst>
                                            <p:cond delay="0"/>
                                          </p:stCondLst>
                                        </p:cTn>
                                        <p:tgtEl>
                                          <p:spTgt spid="193558"/>
                                        </p:tgtEl>
                                        <p:attrNameLst>
                                          <p:attrName>style.visibility</p:attrName>
                                        </p:attrNameLst>
                                      </p:cBhvr>
                                      <p:to>
                                        <p:strVal val="visible"/>
                                      </p:to>
                                    </p:set>
                                    <p:animEffect transition="in" filter="diamond(in)">
                                      <p:cBhvr>
                                        <p:cTn id="42" dur="2000"/>
                                        <p:tgtEl>
                                          <p:spTgt spid="193558"/>
                                        </p:tgtEl>
                                      </p:cBhvr>
                                    </p:animEffect>
                                  </p:childTnLst>
                                </p:cTn>
                              </p:par>
                            </p:childTnLst>
                          </p:cTn>
                        </p:par>
                        <p:par>
                          <p:cTn id="43" fill="hold">
                            <p:stCondLst>
                              <p:cond delay="20000"/>
                            </p:stCondLst>
                            <p:childTnLst>
                              <p:par>
                                <p:cTn id="44" presetID="8" presetClass="entr" presetSubtype="16" fill="hold" grpId="0" nodeType="afterEffect">
                                  <p:stCondLst>
                                    <p:cond delay="0"/>
                                  </p:stCondLst>
                                  <p:childTnLst>
                                    <p:set>
                                      <p:cBhvr>
                                        <p:cTn id="45" dur="1" fill="hold">
                                          <p:stCondLst>
                                            <p:cond delay="0"/>
                                          </p:stCondLst>
                                        </p:cTn>
                                        <p:tgtEl>
                                          <p:spTgt spid="193561"/>
                                        </p:tgtEl>
                                        <p:attrNameLst>
                                          <p:attrName>style.visibility</p:attrName>
                                        </p:attrNameLst>
                                      </p:cBhvr>
                                      <p:to>
                                        <p:strVal val="visible"/>
                                      </p:to>
                                    </p:set>
                                    <p:animEffect transition="in" filter="diamond(in)">
                                      <p:cBhvr>
                                        <p:cTn id="46" dur="2000"/>
                                        <p:tgtEl>
                                          <p:spTgt spid="193561"/>
                                        </p:tgtEl>
                                      </p:cBhvr>
                                    </p:animEffect>
                                  </p:childTnLst>
                                </p:cTn>
                              </p:par>
                            </p:childTnLst>
                          </p:cTn>
                        </p:par>
                        <p:par>
                          <p:cTn id="47" fill="hold">
                            <p:stCondLst>
                              <p:cond delay="22000"/>
                            </p:stCondLst>
                            <p:childTnLst>
                              <p:par>
                                <p:cTn id="48" presetID="1" presetClass="entr" presetSubtype="0" fill="hold" nodeType="afterEffect">
                                  <p:stCondLst>
                                    <p:cond delay="0"/>
                                  </p:stCondLst>
                                  <p:childTnLst>
                                    <p:set>
                                      <p:cBhvr>
                                        <p:cTn id="49" dur="1" fill="hold">
                                          <p:stCondLst>
                                            <p:cond delay="0"/>
                                          </p:stCondLst>
                                        </p:cTn>
                                        <p:tgtEl>
                                          <p:spTgt spid="193543"/>
                                        </p:tgtEl>
                                        <p:attrNameLst>
                                          <p:attrName>style.visibility</p:attrName>
                                        </p:attrNameLst>
                                      </p:cBhvr>
                                      <p:to>
                                        <p:strVal val="visible"/>
                                      </p:to>
                                    </p:set>
                                  </p:childTnLst>
                                </p:cTn>
                              </p:par>
                            </p:childTnLst>
                          </p:cTn>
                        </p:par>
                        <p:par>
                          <p:cTn id="50" fill="hold">
                            <p:stCondLst>
                              <p:cond delay="22000"/>
                            </p:stCondLst>
                            <p:childTnLst>
                              <p:par>
                                <p:cTn id="51" presetID="1" presetClass="entr" presetSubtype="0" fill="hold" grpId="0" nodeType="afterEffect">
                                  <p:stCondLst>
                                    <p:cond delay="0"/>
                                  </p:stCondLst>
                                  <p:childTnLst>
                                    <p:set>
                                      <p:cBhvr>
                                        <p:cTn id="52" dur="1" fill="hold">
                                          <p:stCondLst>
                                            <p:cond delay="0"/>
                                          </p:stCondLst>
                                        </p:cTn>
                                        <p:tgtEl>
                                          <p:spTgt spid="193549"/>
                                        </p:tgtEl>
                                        <p:attrNameLst>
                                          <p:attrName>style.visibility</p:attrName>
                                        </p:attrNameLst>
                                      </p:cBhvr>
                                      <p:to>
                                        <p:strVal val="visible"/>
                                      </p:to>
                                    </p:set>
                                  </p:childTnLst>
                                </p:cTn>
                              </p:par>
                            </p:childTnLst>
                          </p:cTn>
                        </p:par>
                        <p:par>
                          <p:cTn id="53" fill="hold">
                            <p:stCondLst>
                              <p:cond delay="22000"/>
                            </p:stCondLst>
                            <p:childTnLst>
                              <p:par>
                                <p:cTn id="54" presetID="1" presetClass="entr" presetSubtype="0" fill="hold" grpId="0" nodeType="afterEffect">
                                  <p:stCondLst>
                                    <p:cond delay="0"/>
                                  </p:stCondLst>
                                  <p:childTnLst>
                                    <p:set>
                                      <p:cBhvr>
                                        <p:cTn id="55" dur="1" fill="hold">
                                          <p:stCondLst>
                                            <p:cond delay="0"/>
                                          </p:stCondLst>
                                        </p:cTn>
                                        <p:tgtEl>
                                          <p:spTgt spid="193553"/>
                                        </p:tgtEl>
                                        <p:attrNameLst>
                                          <p:attrName>style.visibility</p:attrName>
                                        </p:attrNameLst>
                                      </p:cBhvr>
                                      <p:to>
                                        <p:strVal val="visible"/>
                                      </p:to>
                                    </p:set>
                                  </p:childTnLst>
                                </p:cTn>
                              </p:par>
                            </p:childTnLst>
                          </p:cTn>
                        </p:par>
                        <p:par>
                          <p:cTn id="56" fill="hold">
                            <p:stCondLst>
                              <p:cond delay="22000"/>
                            </p:stCondLst>
                            <p:childTnLst>
                              <p:par>
                                <p:cTn id="57" presetID="1" presetClass="entr" presetSubtype="0" fill="hold" grpId="0" nodeType="afterEffect">
                                  <p:stCondLst>
                                    <p:cond delay="0"/>
                                  </p:stCondLst>
                                  <p:childTnLst>
                                    <p:set>
                                      <p:cBhvr>
                                        <p:cTn id="58" dur="1" fill="hold">
                                          <p:stCondLst>
                                            <p:cond delay="0"/>
                                          </p:stCondLst>
                                        </p:cTn>
                                        <p:tgtEl>
                                          <p:spTgt spid="193556"/>
                                        </p:tgtEl>
                                        <p:attrNameLst>
                                          <p:attrName>style.visibility</p:attrName>
                                        </p:attrNameLst>
                                      </p:cBhvr>
                                      <p:to>
                                        <p:strVal val="visible"/>
                                      </p:to>
                                    </p:set>
                                  </p:childTnLst>
                                </p:cTn>
                              </p:par>
                            </p:childTnLst>
                          </p:cTn>
                        </p:par>
                        <p:par>
                          <p:cTn id="59" fill="hold">
                            <p:stCondLst>
                              <p:cond delay="22000"/>
                            </p:stCondLst>
                            <p:childTnLst>
                              <p:par>
                                <p:cTn id="60" presetID="1" presetClass="entr" presetSubtype="0" fill="hold" grpId="0" nodeType="afterEffect">
                                  <p:stCondLst>
                                    <p:cond delay="0"/>
                                  </p:stCondLst>
                                  <p:childTnLst>
                                    <p:set>
                                      <p:cBhvr>
                                        <p:cTn id="61" dur="1" fill="hold">
                                          <p:stCondLst>
                                            <p:cond delay="0"/>
                                          </p:stCondLst>
                                        </p:cTn>
                                        <p:tgtEl>
                                          <p:spTgt spid="193559"/>
                                        </p:tgtEl>
                                        <p:attrNameLst>
                                          <p:attrName>style.visibility</p:attrName>
                                        </p:attrNameLst>
                                      </p:cBhvr>
                                      <p:to>
                                        <p:strVal val="visible"/>
                                      </p:to>
                                    </p:set>
                                  </p:childTnLst>
                                </p:cTn>
                              </p:par>
                            </p:childTnLst>
                          </p:cTn>
                        </p:par>
                        <p:par>
                          <p:cTn id="62" fill="hold">
                            <p:stCondLst>
                              <p:cond delay="22000"/>
                            </p:stCondLst>
                            <p:childTnLst>
                              <p:par>
                                <p:cTn id="63" presetID="1" presetClass="entr" presetSubtype="0" fill="hold" grpId="0" nodeType="afterEffect">
                                  <p:stCondLst>
                                    <p:cond delay="0"/>
                                  </p:stCondLst>
                                  <p:childTnLst>
                                    <p:set>
                                      <p:cBhvr>
                                        <p:cTn id="64" dur="1" fill="hold">
                                          <p:stCondLst>
                                            <p:cond delay="0"/>
                                          </p:stCondLst>
                                        </p:cTn>
                                        <p:tgtEl>
                                          <p:spTgt spid="1935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3538" grpId="0"/>
      <p:bldP spid="193547" grpId="0"/>
      <p:bldP spid="193549" grpId="0" animBg="1"/>
      <p:bldP spid="193550" grpId="0"/>
      <p:bldP spid="193551" grpId="0"/>
      <p:bldP spid="193552" grpId="0"/>
      <p:bldP spid="193553" grpId="0" animBg="1"/>
      <p:bldP spid="193554" grpId="0"/>
      <p:bldP spid="193555" grpId="0"/>
      <p:bldP spid="193556" grpId="0" animBg="1"/>
      <p:bldP spid="193557" grpId="0"/>
      <p:bldP spid="193558" grpId="0"/>
      <p:bldP spid="193559" grpId="0" animBg="1"/>
      <p:bldP spid="193560" grpId="0"/>
      <p:bldP spid="193561" grpId="0"/>
      <p:bldP spid="19356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ctrTitle"/>
          </p:nvPr>
        </p:nvSpPr>
        <p:spPr>
          <a:xfrm>
            <a:off x="539750" y="260350"/>
            <a:ext cx="7772400" cy="503238"/>
          </a:xfrm>
        </p:spPr>
        <p:txBody>
          <a:bodyPr/>
          <a:lstStyle/>
          <a:p>
            <a:r>
              <a:rPr lang="es-CO" sz="2800" b="1">
                <a:solidFill>
                  <a:schemeClr val="accent2"/>
                </a:solidFill>
                <a:effectLst>
                  <a:outerShdw blurRad="38100" dist="38100" dir="2700000" algn="tl">
                    <a:srgbClr val="000000"/>
                  </a:outerShdw>
                </a:effectLst>
              </a:rPr>
              <a:t>MÉTODO DE INVESTIGACIÓN DE ARIAS GALICIA</a:t>
            </a:r>
          </a:p>
        </p:txBody>
      </p:sp>
      <p:sp>
        <p:nvSpPr>
          <p:cNvPr id="195588" name="Rectangle 4"/>
          <p:cNvSpPr>
            <a:spLocks noChangeArrowheads="1"/>
          </p:cNvSpPr>
          <p:nvPr/>
        </p:nvSpPr>
        <p:spPr bwMode="auto">
          <a:xfrm>
            <a:off x="5003800" y="1268413"/>
            <a:ext cx="3527425" cy="574675"/>
          </a:xfrm>
          <a:prstGeom prst="rect">
            <a:avLst/>
          </a:prstGeom>
          <a:noFill/>
          <a:ln w="38100" algn="ctr">
            <a:noFill/>
            <a:miter lim="800000"/>
            <a:headEnd/>
            <a:tailEnd/>
          </a:ln>
          <a:effectLst/>
        </p:spPr>
        <p:txBody>
          <a:bodyPr wrap="none" anchor="ctr"/>
          <a:lstStyle/>
          <a:p>
            <a:pPr algn="l">
              <a:buFontTx/>
              <a:buChar char="•"/>
            </a:pPr>
            <a:r>
              <a:rPr lang="es-CO" sz="1600" b="1"/>
              <a:t>¿Qué necesita saber?</a:t>
            </a:r>
          </a:p>
        </p:txBody>
      </p:sp>
      <p:sp>
        <p:nvSpPr>
          <p:cNvPr id="195591" name="Rectangle 7"/>
          <p:cNvSpPr>
            <a:spLocks noChangeArrowheads="1"/>
          </p:cNvSpPr>
          <p:nvPr/>
        </p:nvSpPr>
        <p:spPr bwMode="auto">
          <a:xfrm rot="16200000">
            <a:off x="1574800" y="-57150"/>
            <a:ext cx="952500" cy="3600450"/>
          </a:xfrm>
          <a:prstGeom prst="rect">
            <a:avLst/>
          </a:prstGeom>
          <a:noFill/>
          <a:ln w="38100" algn="ctr">
            <a:noFill/>
            <a:miter lim="800000"/>
            <a:headEnd/>
            <a:tailEnd/>
          </a:ln>
          <a:effectLst/>
        </p:spPr>
        <p:txBody>
          <a:bodyPr vert="eaVert">
            <a:spAutoFit/>
          </a:bodyPr>
          <a:lstStyle/>
          <a:p>
            <a:pPr marL="263525" indent="-263525">
              <a:lnSpc>
                <a:spcPct val="80000"/>
              </a:lnSpc>
              <a:spcBef>
                <a:spcPct val="20000"/>
              </a:spcBef>
              <a:buClr>
                <a:srgbClr val="FF0066"/>
              </a:buClr>
              <a:buFontTx/>
              <a:buAutoNum type="romanUcPeriod"/>
            </a:pPr>
            <a:r>
              <a:rPr lang="es-CO" b="1"/>
              <a:t>Primera Etapa. </a:t>
            </a:r>
          </a:p>
          <a:p>
            <a:pPr marL="263525" indent="-263525">
              <a:lnSpc>
                <a:spcPct val="80000"/>
              </a:lnSpc>
              <a:spcBef>
                <a:spcPct val="20000"/>
              </a:spcBef>
              <a:buClr>
                <a:srgbClr val="FF0066"/>
              </a:buClr>
            </a:pPr>
            <a:r>
              <a:rPr lang="es-CO" b="1">
                <a:solidFill>
                  <a:srgbClr val="FF0066"/>
                </a:solidFill>
              </a:rPr>
              <a:t>Planteamiento del </a:t>
            </a:r>
          </a:p>
          <a:p>
            <a:pPr marL="263525" indent="-263525">
              <a:lnSpc>
                <a:spcPct val="80000"/>
              </a:lnSpc>
              <a:spcBef>
                <a:spcPct val="20000"/>
              </a:spcBef>
              <a:buClr>
                <a:srgbClr val="FF0066"/>
              </a:buClr>
            </a:pPr>
            <a:r>
              <a:rPr lang="es-CO" b="1">
                <a:solidFill>
                  <a:srgbClr val="FF0066"/>
                </a:solidFill>
              </a:rPr>
              <a:t>problema:</a:t>
            </a:r>
          </a:p>
        </p:txBody>
      </p:sp>
      <p:pic>
        <p:nvPicPr>
          <p:cNvPr id="195603" name="Picture 19" descr="ea1aykif[1]"/>
          <p:cNvPicPr>
            <a:picLocks noChangeAspect="1" noChangeArrowheads="1" noCrop="1"/>
          </p:cNvPicPr>
          <p:nvPr/>
        </p:nvPicPr>
        <p:blipFill>
          <a:blip r:embed="rId2"/>
          <a:srcRect/>
          <a:stretch>
            <a:fillRect/>
          </a:stretch>
        </p:blipFill>
        <p:spPr bwMode="auto">
          <a:xfrm>
            <a:off x="4067175" y="1108075"/>
            <a:ext cx="952500" cy="952500"/>
          </a:xfrm>
          <a:prstGeom prst="rect">
            <a:avLst/>
          </a:prstGeom>
          <a:noFill/>
        </p:spPr>
      </p:pic>
      <p:sp>
        <p:nvSpPr>
          <p:cNvPr id="195604" name="Rectangle 20"/>
          <p:cNvSpPr>
            <a:spLocks noChangeArrowheads="1"/>
          </p:cNvSpPr>
          <p:nvPr/>
        </p:nvSpPr>
        <p:spPr bwMode="auto">
          <a:xfrm rot="16200000">
            <a:off x="1685131" y="1632744"/>
            <a:ext cx="677863" cy="2339975"/>
          </a:xfrm>
          <a:prstGeom prst="rect">
            <a:avLst/>
          </a:prstGeom>
          <a:noFill/>
          <a:ln w="38100" algn="ctr">
            <a:noFill/>
            <a:miter lim="800000"/>
            <a:headEnd/>
            <a:tailEnd/>
          </a:ln>
          <a:effectLst/>
        </p:spPr>
        <p:txBody>
          <a:bodyPr vert="eaVert" wrap="none">
            <a:spAutoFit/>
          </a:bodyPr>
          <a:lstStyle/>
          <a:p>
            <a:pPr marL="457200" indent="-457200">
              <a:lnSpc>
                <a:spcPct val="80000"/>
              </a:lnSpc>
              <a:spcBef>
                <a:spcPct val="20000"/>
              </a:spcBef>
              <a:buClr>
                <a:srgbClr val="FF0066"/>
              </a:buClr>
              <a:buFontTx/>
              <a:buAutoNum type="romanUcPeriod" startAt="2"/>
            </a:pPr>
            <a:r>
              <a:rPr lang="es-CO" b="1"/>
              <a:t>Segunda Etapa: </a:t>
            </a:r>
          </a:p>
          <a:p>
            <a:pPr marL="457200" indent="-457200">
              <a:lnSpc>
                <a:spcPct val="80000"/>
              </a:lnSpc>
              <a:spcBef>
                <a:spcPct val="20000"/>
              </a:spcBef>
              <a:buClr>
                <a:srgbClr val="FF0066"/>
              </a:buClr>
            </a:pPr>
            <a:r>
              <a:rPr lang="es-CO" b="1">
                <a:solidFill>
                  <a:srgbClr val="FF0066"/>
                </a:solidFill>
              </a:rPr>
              <a:t>Planeación</a:t>
            </a:r>
          </a:p>
        </p:txBody>
      </p:sp>
      <p:pic>
        <p:nvPicPr>
          <p:cNvPr id="195606" name="Picture 22" descr="ea1aykif[1]"/>
          <p:cNvPicPr>
            <a:picLocks noChangeAspect="1" noChangeArrowheads="1" noCrop="1"/>
          </p:cNvPicPr>
          <p:nvPr/>
        </p:nvPicPr>
        <p:blipFill>
          <a:blip r:embed="rId2"/>
          <a:srcRect/>
          <a:stretch>
            <a:fillRect/>
          </a:stretch>
        </p:blipFill>
        <p:spPr bwMode="auto">
          <a:xfrm>
            <a:off x="4067175" y="2332038"/>
            <a:ext cx="952500" cy="952500"/>
          </a:xfrm>
          <a:prstGeom prst="rect">
            <a:avLst/>
          </a:prstGeom>
          <a:noFill/>
        </p:spPr>
      </p:pic>
      <p:sp>
        <p:nvSpPr>
          <p:cNvPr id="195607" name="Rectangle 23"/>
          <p:cNvSpPr>
            <a:spLocks noChangeArrowheads="1"/>
          </p:cNvSpPr>
          <p:nvPr/>
        </p:nvSpPr>
        <p:spPr bwMode="auto">
          <a:xfrm>
            <a:off x="5003800" y="2422525"/>
            <a:ext cx="3527425" cy="574675"/>
          </a:xfrm>
          <a:prstGeom prst="rect">
            <a:avLst/>
          </a:prstGeom>
          <a:noFill/>
          <a:ln w="38100" algn="ctr">
            <a:noFill/>
            <a:miter lim="800000"/>
            <a:headEnd/>
            <a:tailEnd/>
          </a:ln>
          <a:effectLst/>
        </p:spPr>
        <p:txBody>
          <a:bodyPr wrap="none" anchor="ctr"/>
          <a:lstStyle/>
          <a:p>
            <a:pPr algn="l">
              <a:buFontTx/>
              <a:buChar char="•"/>
            </a:pPr>
            <a:r>
              <a:rPr lang="es-CO" sz="1600" b="1"/>
              <a:t>¿Qué recursos se requieren?</a:t>
            </a:r>
          </a:p>
          <a:p>
            <a:pPr algn="l">
              <a:buFontTx/>
              <a:buChar char="•"/>
            </a:pPr>
            <a:r>
              <a:rPr lang="es-CO" sz="1600" b="1"/>
              <a:t>¿Qué actividades deben desarrollarse?</a:t>
            </a:r>
          </a:p>
        </p:txBody>
      </p:sp>
      <p:sp>
        <p:nvSpPr>
          <p:cNvPr id="195608" name="Rectangle 24"/>
          <p:cNvSpPr>
            <a:spLocks noChangeArrowheads="1"/>
          </p:cNvSpPr>
          <p:nvPr/>
        </p:nvSpPr>
        <p:spPr bwMode="auto">
          <a:xfrm rot="16200000">
            <a:off x="1611313" y="2139950"/>
            <a:ext cx="952500" cy="3673475"/>
          </a:xfrm>
          <a:prstGeom prst="rect">
            <a:avLst/>
          </a:prstGeom>
          <a:noFill/>
          <a:ln w="38100" algn="ctr">
            <a:noFill/>
            <a:miter lim="800000"/>
            <a:headEnd/>
            <a:tailEnd/>
          </a:ln>
          <a:effectLst/>
        </p:spPr>
        <p:txBody>
          <a:bodyPr vert="eaVert">
            <a:spAutoFit/>
          </a:bodyPr>
          <a:lstStyle/>
          <a:p>
            <a:pPr marL="457200" indent="-457200">
              <a:lnSpc>
                <a:spcPct val="80000"/>
              </a:lnSpc>
              <a:spcBef>
                <a:spcPct val="20000"/>
              </a:spcBef>
              <a:buClr>
                <a:srgbClr val="FF0066"/>
              </a:buClr>
              <a:buFontTx/>
              <a:buAutoNum type="romanUcPeriod" startAt="3"/>
            </a:pPr>
            <a:r>
              <a:rPr lang="es-CO" b="1"/>
              <a:t>Tercera Etapa. </a:t>
            </a:r>
          </a:p>
          <a:p>
            <a:pPr marL="457200" indent="-457200">
              <a:lnSpc>
                <a:spcPct val="80000"/>
              </a:lnSpc>
              <a:spcBef>
                <a:spcPct val="20000"/>
              </a:spcBef>
              <a:buClr>
                <a:srgbClr val="FF0066"/>
              </a:buClr>
            </a:pPr>
            <a:r>
              <a:rPr lang="es-CO" b="1">
                <a:solidFill>
                  <a:srgbClr val="FF0066"/>
                </a:solidFill>
              </a:rPr>
              <a:t>Recopilación de la </a:t>
            </a:r>
          </a:p>
          <a:p>
            <a:pPr marL="457200" indent="-457200">
              <a:lnSpc>
                <a:spcPct val="80000"/>
              </a:lnSpc>
              <a:spcBef>
                <a:spcPct val="20000"/>
              </a:spcBef>
              <a:buClr>
                <a:srgbClr val="FF0066"/>
              </a:buClr>
            </a:pPr>
            <a:r>
              <a:rPr lang="es-CO" b="1">
                <a:solidFill>
                  <a:srgbClr val="FF0066"/>
                </a:solidFill>
              </a:rPr>
              <a:t>información:</a:t>
            </a:r>
          </a:p>
        </p:txBody>
      </p:sp>
      <p:pic>
        <p:nvPicPr>
          <p:cNvPr id="195609" name="Picture 25" descr="ea1aykif[1]"/>
          <p:cNvPicPr>
            <a:picLocks noChangeAspect="1" noChangeArrowheads="1" noCrop="1"/>
          </p:cNvPicPr>
          <p:nvPr/>
        </p:nvPicPr>
        <p:blipFill>
          <a:blip r:embed="rId2"/>
          <a:srcRect/>
          <a:stretch>
            <a:fillRect/>
          </a:stretch>
        </p:blipFill>
        <p:spPr bwMode="auto">
          <a:xfrm>
            <a:off x="4067175" y="3556000"/>
            <a:ext cx="952500" cy="952500"/>
          </a:xfrm>
          <a:prstGeom prst="rect">
            <a:avLst/>
          </a:prstGeom>
          <a:noFill/>
        </p:spPr>
      </p:pic>
      <p:sp>
        <p:nvSpPr>
          <p:cNvPr id="195610" name="Rectangle 26"/>
          <p:cNvSpPr>
            <a:spLocks noChangeArrowheads="1"/>
          </p:cNvSpPr>
          <p:nvPr/>
        </p:nvSpPr>
        <p:spPr bwMode="auto">
          <a:xfrm>
            <a:off x="5003800" y="3646488"/>
            <a:ext cx="3527425" cy="574675"/>
          </a:xfrm>
          <a:prstGeom prst="rect">
            <a:avLst/>
          </a:prstGeom>
          <a:noFill/>
          <a:ln w="38100" algn="ctr">
            <a:noFill/>
            <a:miter lim="800000"/>
            <a:headEnd/>
            <a:tailEnd/>
          </a:ln>
          <a:effectLst/>
        </p:spPr>
        <p:txBody>
          <a:bodyPr wrap="none" anchor="ctr"/>
          <a:lstStyle/>
          <a:p>
            <a:pPr algn="l">
              <a:buFontTx/>
              <a:buChar char="•"/>
            </a:pPr>
            <a:r>
              <a:rPr lang="es-CO" sz="1600" b="1"/>
              <a:t>¿Cómo se obtienen los datos?</a:t>
            </a:r>
          </a:p>
          <a:p>
            <a:pPr algn="l">
              <a:buFontTx/>
              <a:buChar char="•"/>
            </a:pPr>
            <a:r>
              <a:rPr lang="es-CO" sz="1600" b="1"/>
              <a:t>¿Con qué?</a:t>
            </a:r>
          </a:p>
        </p:txBody>
      </p:sp>
      <p:sp>
        <p:nvSpPr>
          <p:cNvPr id="195611" name="Rectangle 27"/>
          <p:cNvSpPr>
            <a:spLocks noChangeArrowheads="1"/>
          </p:cNvSpPr>
          <p:nvPr/>
        </p:nvSpPr>
        <p:spPr bwMode="auto">
          <a:xfrm rot="16200000">
            <a:off x="1922463" y="3559175"/>
            <a:ext cx="403225" cy="2447925"/>
          </a:xfrm>
          <a:prstGeom prst="rect">
            <a:avLst/>
          </a:prstGeom>
          <a:noFill/>
          <a:ln w="38100" algn="ctr">
            <a:noFill/>
            <a:miter lim="800000"/>
            <a:headEnd/>
            <a:tailEnd/>
          </a:ln>
          <a:effectLst/>
        </p:spPr>
        <p:txBody>
          <a:bodyPr vert="eaVert">
            <a:spAutoFit/>
          </a:bodyPr>
          <a:lstStyle/>
          <a:p>
            <a:pPr marL="457200" indent="-457200">
              <a:lnSpc>
                <a:spcPct val="80000"/>
              </a:lnSpc>
              <a:spcBef>
                <a:spcPct val="20000"/>
              </a:spcBef>
              <a:buClr>
                <a:srgbClr val="FF0066"/>
              </a:buClr>
              <a:buFontTx/>
              <a:buAutoNum type="romanUcPeriod" startAt="4"/>
            </a:pPr>
            <a:r>
              <a:rPr lang="es-CO" b="1"/>
              <a:t>Cuarta Etapa. </a:t>
            </a:r>
            <a:endParaRPr lang="es-CO" b="1">
              <a:solidFill>
                <a:srgbClr val="FF0066"/>
              </a:solidFill>
            </a:endParaRPr>
          </a:p>
        </p:txBody>
      </p:sp>
      <p:sp>
        <p:nvSpPr>
          <p:cNvPr id="195612" name="Rectangle 28"/>
          <p:cNvSpPr>
            <a:spLocks noChangeArrowheads="1"/>
          </p:cNvSpPr>
          <p:nvPr/>
        </p:nvSpPr>
        <p:spPr bwMode="auto">
          <a:xfrm rot="16200000">
            <a:off x="1922463" y="4308475"/>
            <a:ext cx="403225" cy="2447925"/>
          </a:xfrm>
          <a:prstGeom prst="rect">
            <a:avLst/>
          </a:prstGeom>
          <a:noFill/>
          <a:ln w="38100" algn="ctr">
            <a:noFill/>
            <a:miter lim="800000"/>
            <a:headEnd/>
            <a:tailEnd/>
          </a:ln>
          <a:effectLst/>
        </p:spPr>
        <p:txBody>
          <a:bodyPr vert="eaVert">
            <a:spAutoFit/>
          </a:bodyPr>
          <a:lstStyle/>
          <a:p>
            <a:pPr marL="457200" indent="-457200">
              <a:lnSpc>
                <a:spcPct val="80000"/>
              </a:lnSpc>
              <a:spcBef>
                <a:spcPct val="20000"/>
              </a:spcBef>
              <a:buClr>
                <a:srgbClr val="FF0066"/>
              </a:buClr>
              <a:buFontTx/>
              <a:buAutoNum type="romanUcPeriod" startAt="5"/>
            </a:pPr>
            <a:r>
              <a:rPr lang="es-CO" b="1"/>
              <a:t>Quinta Etapa. </a:t>
            </a:r>
            <a:endParaRPr lang="es-CO" b="1">
              <a:solidFill>
                <a:srgbClr val="FF0066"/>
              </a:solidFill>
            </a:endParaRPr>
          </a:p>
        </p:txBody>
      </p:sp>
      <p:sp>
        <p:nvSpPr>
          <p:cNvPr id="195613" name="Rectangle 29"/>
          <p:cNvSpPr>
            <a:spLocks noChangeArrowheads="1"/>
          </p:cNvSpPr>
          <p:nvPr/>
        </p:nvSpPr>
        <p:spPr bwMode="auto">
          <a:xfrm rot="16200000">
            <a:off x="1851025" y="5027613"/>
            <a:ext cx="403225" cy="2447925"/>
          </a:xfrm>
          <a:prstGeom prst="rect">
            <a:avLst/>
          </a:prstGeom>
          <a:noFill/>
          <a:ln w="38100" algn="ctr">
            <a:noFill/>
            <a:miter lim="800000"/>
            <a:headEnd/>
            <a:tailEnd/>
          </a:ln>
          <a:effectLst/>
        </p:spPr>
        <p:txBody>
          <a:bodyPr vert="eaVert">
            <a:spAutoFit/>
          </a:bodyPr>
          <a:lstStyle/>
          <a:p>
            <a:pPr marL="457200" indent="-457200">
              <a:lnSpc>
                <a:spcPct val="80000"/>
              </a:lnSpc>
              <a:spcBef>
                <a:spcPct val="20000"/>
              </a:spcBef>
              <a:buClr>
                <a:srgbClr val="FF0066"/>
              </a:buClr>
              <a:buFontTx/>
              <a:buAutoNum type="romanUcPeriod" startAt="6"/>
            </a:pPr>
            <a:r>
              <a:rPr lang="es-CO" b="1"/>
              <a:t>Sexta Etapa. </a:t>
            </a:r>
            <a:endParaRPr lang="es-CO" b="1">
              <a:solidFill>
                <a:srgbClr val="FF0066"/>
              </a:solidFill>
            </a:endParaRPr>
          </a:p>
        </p:txBody>
      </p:sp>
      <p:sp>
        <p:nvSpPr>
          <p:cNvPr id="195614" name="Rectangle 30"/>
          <p:cNvSpPr>
            <a:spLocks noChangeArrowheads="1"/>
          </p:cNvSpPr>
          <p:nvPr/>
        </p:nvSpPr>
        <p:spPr bwMode="auto">
          <a:xfrm rot="16200000">
            <a:off x="6423025" y="2946401"/>
            <a:ext cx="403225" cy="3816350"/>
          </a:xfrm>
          <a:prstGeom prst="rect">
            <a:avLst/>
          </a:prstGeom>
          <a:noFill/>
          <a:ln w="38100" algn="ctr">
            <a:noFill/>
            <a:miter lim="800000"/>
            <a:headEnd/>
            <a:tailEnd/>
          </a:ln>
          <a:effectLst/>
        </p:spPr>
        <p:txBody>
          <a:bodyPr vert="eaVert">
            <a:spAutoFit/>
          </a:bodyPr>
          <a:lstStyle/>
          <a:p>
            <a:pPr marL="457200" indent="-457200">
              <a:lnSpc>
                <a:spcPct val="80000"/>
              </a:lnSpc>
              <a:spcBef>
                <a:spcPct val="20000"/>
              </a:spcBef>
              <a:buClr>
                <a:srgbClr val="FF0066"/>
              </a:buClr>
            </a:pPr>
            <a:r>
              <a:rPr lang="es-CO" b="1">
                <a:solidFill>
                  <a:srgbClr val="FF0066"/>
                </a:solidFill>
              </a:rPr>
              <a:t>Procesamiento de datos</a:t>
            </a:r>
            <a:r>
              <a:rPr lang="es-CO" b="1"/>
              <a:t> </a:t>
            </a:r>
            <a:endParaRPr lang="es-CO" b="1">
              <a:solidFill>
                <a:srgbClr val="FF0066"/>
              </a:solidFill>
            </a:endParaRPr>
          </a:p>
        </p:txBody>
      </p:sp>
      <p:sp>
        <p:nvSpPr>
          <p:cNvPr id="195615" name="Rectangle 31"/>
          <p:cNvSpPr>
            <a:spLocks noChangeArrowheads="1"/>
          </p:cNvSpPr>
          <p:nvPr/>
        </p:nvSpPr>
        <p:spPr bwMode="auto">
          <a:xfrm rot="16200000">
            <a:off x="6638925" y="3594101"/>
            <a:ext cx="403225" cy="3816350"/>
          </a:xfrm>
          <a:prstGeom prst="rect">
            <a:avLst/>
          </a:prstGeom>
          <a:noFill/>
          <a:ln w="38100" algn="ctr">
            <a:noFill/>
            <a:miter lim="800000"/>
            <a:headEnd/>
            <a:tailEnd/>
          </a:ln>
          <a:effectLst/>
        </p:spPr>
        <p:txBody>
          <a:bodyPr vert="eaVert">
            <a:spAutoFit/>
          </a:bodyPr>
          <a:lstStyle/>
          <a:p>
            <a:pPr marL="457200" indent="-457200">
              <a:lnSpc>
                <a:spcPct val="80000"/>
              </a:lnSpc>
              <a:spcBef>
                <a:spcPct val="20000"/>
              </a:spcBef>
              <a:buClr>
                <a:srgbClr val="FF0066"/>
              </a:buClr>
            </a:pPr>
            <a:r>
              <a:rPr lang="es-CO" b="1">
                <a:solidFill>
                  <a:srgbClr val="FF0066"/>
                </a:solidFill>
              </a:rPr>
              <a:t>Explicación e interpretación</a:t>
            </a:r>
          </a:p>
        </p:txBody>
      </p:sp>
      <p:sp>
        <p:nvSpPr>
          <p:cNvPr id="195616" name="Rectangle 32"/>
          <p:cNvSpPr>
            <a:spLocks noChangeArrowheads="1"/>
          </p:cNvSpPr>
          <p:nvPr/>
        </p:nvSpPr>
        <p:spPr bwMode="auto">
          <a:xfrm rot="16200000">
            <a:off x="6573043" y="4479132"/>
            <a:ext cx="677863" cy="3816350"/>
          </a:xfrm>
          <a:prstGeom prst="rect">
            <a:avLst/>
          </a:prstGeom>
          <a:noFill/>
          <a:ln w="38100" algn="ctr">
            <a:noFill/>
            <a:miter lim="800000"/>
            <a:headEnd/>
            <a:tailEnd/>
          </a:ln>
          <a:effectLst/>
        </p:spPr>
        <p:txBody>
          <a:bodyPr vert="eaVert">
            <a:spAutoFit/>
          </a:bodyPr>
          <a:lstStyle/>
          <a:p>
            <a:pPr marL="457200" indent="-457200">
              <a:lnSpc>
                <a:spcPct val="80000"/>
              </a:lnSpc>
              <a:spcBef>
                <a:spcPct val="20000"/>
              </a:spcBef>
              <a:buClr>
                <a:srgbClr val="FF0066"/>
              </a:buClr>
            </a:pPr>
            <a:r>
              <a:rPr lang="es-CO" b="1">
                <a:solidFill>
                  <a:srgbClr val="FF0066"/>
                </a:solidFill>
              </a:rPr>
              <a:t>Comunicación de resultados y </a:t>
            </a:r>
          </a:p>
          <a:p>
            <a:pPr marL="457200" indent="-457200">
              <a:lnSpc>
                <a:spcPct val="80000"/>
              </a:lnSpc>
              <a:spcBef>
                <a:spcPct val="20000"/>
              </a:spcBef>
              <a:buClr>
                <a:srgbClr val="FF0066"/>
              </a:buClr>
            </a:pPr>
            <a:r>
              <a:rPr lang="es-CO" b="1">
                <a:solidFill>
                  <a:srgbClr val="FF0066"/>
                </a:solidFill>
              </a:rPr>
              <a:t>Solución de un problema</a:t>
            </a:r>
          </a:p>
        </p:txBody>
      </p:sp>
      <p:sp>
        <p:nvSpPr>
          <p:cNvPr id="195617" name="Line 33"/>
          <p:cNvSpPr>
            <a:spLocks noChangeShapeType="1"/>
          </p:cNvSpPr>
          <p:nvPr/>
        </p:nvSpPr>
        <p:spPr bwMode="auto">
          <a:xfrm>
            <a:off x="3779838" y="4868863"/>
            <a:ext cx="1223962" cy="0"/>
          </a:xfrm>
          <a:prstGeom prst="line">
            <a:avLst/>
          </a:prstGeom>
          <a:noFill/>
          <a:ln w="57150">
            <a:solidFill>
              <a:srgbClr val="003399"/>
            </a:solidFill>
            <a:prstDash val="sysDot"/>
            <a:round/>
            <a:headEnd/>
            <a:tailEnd type="triangle" w="med" len="med"/>
          </a:ln>
          <a:effectLst/>
        </p:spPr>
        <p:txBody>
          <a:bodyPr vert="eaVert" wrap="none" anchor="ctr"/>
          <a:lstStyle/>
          <a:p>
            <a:endParaRPr lang="fr-FR"/>
          </a:p>
        </p:txBody>
      </p:sp>
      <p:sp>
        <p:nvSpPr>
          <p:cNvPr id="195618" name="Line 34"/>
          <p:cNvSpPr>
            <a:spLocks noChangeShapeType="1"/>
          </p:cNvSpPr>
          <p:nvPr/>
        </p:nvSpPr>
        <p:spPr bwMode="auto">
          <a:xfrm>
            <a:off x="3779838" y="5516563"/>
            <a:ext cx="1223962" cy="0"/>
          </a:xfrm>
          <a:prstGeom prst="line">
            <a:avLst/>
          </a:prstGeom>
          <a:noFill/>
          <a:ln w="57150">
            <a:solidFill>
              <a:srgbClr val="003399"/>
            </a:solidFill>
            <a:prstDash val="sysDot"/>
            <a:round/>
            <a:headEnd/>
            <a:tailEnd type="triangle" w="med" len="med"/>
          </a:ln>
          <a:effectLst/>
        </p:spPr>
        <p:txBody>
          <a:bodyPr vert="eaVert" wrap="none" anchor="ctr"/>
          <a:lstStyle/>
          <a:p>
            <a:endParaRPr lang="fr-FR"/>
          </a:p>
        </p:txBody>
      </p:sp>
      <p:sp>
        <p:nvSpPr>
          <p:cNvPr id="195619" name="Line 35"/>
          <p:cNvSpPr>
            <a:spLocks noChangeShapeType="1"/>
          </p:cNvSpPr>
          <p:nvPr/>
        </p:nvSpPr>
        <p:spPr bwMode="auto">
          <a:xfrm>
            <a:off x="3779838" y="6237288"/>
            <a:ext cx="1223962" cy="0"/>
          </a:xfrm>
          <a:prstGeom prst="line">
            <a:avLst/>
          </a:prstGeom>
          <a:noFill/>
          <a:ln w="57150">
            <a:solidFill>
              <a:srgbClr val="003399"/>
            </a:solidFill>
            <a:prstDash val="sysDot"/>
            <a:round/>
            <a:headEnd/>
            <a:tailEnd type="triangle" w="med" len="med"/>
          </a:ln>
          <a:effectLst/>
        </p:spPr>
        <p:txBody>
          <a:bodyPr vert="eaVert" wrap="none" anchor="ctr"/>
          <a:lstStyle/>
          <a:p>
            <a:endParaRPr lang="fr-FR"/>
          </a:p>
        </p:txBody>
      </p:sp>
      <p:pic>
        <p:nvPicPr>
          <p:cNvPr id="195621" name="Picture 37" descr="j0078727[1]"/>
          <p:cNvPicPr>
            <a:picLocks noChangeAspect="1" noChangeArrowheads="1"/>
          </p:cNvPicPr>
          <p:nvPr/>
        </p:nvPicPr>
        <p:blipFill>
          <a:blip r:embed="rId3"/>
          <a:srcRect/>
          <a:stretch>
            <a:fillRect/>
          </a:stretch>
        </p:blipFill>
        <p:spPr bwMode="auto">
          <a:xfrm>
            <a:off x="7451725" y="476250"/>
            <a:ext cx="1414463" cy="97631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grpId="0" nodeType="afterEffect">
                                  <p:stCondLst>
                                    <p:cond delay="0"/>
                                  </p:stCondLst>
                                  <p:childTnLst>
                                    <p:animMotion origin="layout" path="M -0.29115 0.35968 L -0.04115 0.02642 " pathEditMode="relative" rAng="0" ptsTypes="AA">
                                      <p:cBhvr>
                                        <p:cTn id="6" dur="2000" fill="hold"/>
                                        <p:tgtEl>
                                          <p:spTgt spid="195586"/>
                                        </p:tgtEl>
                                        <p:attrNameLst>
                                          <p:attrName>ppt_x</p:attrName>
                                          <p:attrName>ppt_y</p:attrName>
                                        </p:attrNameLst>
                                      </p:cBhvr>
                                      <p:rCtr x="125" y="-167"/>
                                    </p:animMotion>
                                  </p:childTnLst>
                                </p:cTn>
                              </p:par>
                            </p:childTnLst>
                          </p:cTn>
                        </p:par>
                        <p:par>
                          <p:cTn id="7" fill="hold">
                            <p:stCondLst>
                              <p:cond delay="2000"/>
                            </p:stCondLst>
                            <p:childTnLst>
                              <p:par>
                                <p:cTn id="8" presetID="13" presetClass="entr" presetSubtype="16" fill="hold" grpId="0" nodeType="afterEffect">
                                  <p:stCondLst>
                                    <p:cond delay="0"/>
                                  </p:stCondLst>
                                  <p:childTnLst>
                                    <p:set>
                                      <p:cBhvr>
                                        <p:cTn id="9" dur="1" fill="hold">
                                          <p:stCondLst>
                                            <p:cond delay="0"/>
                                          </p:stCondLst>
                                        </p:cTn>
                                        <p:tgtEl>
                                          <p:spTgt spid="195591"/>
                                        </p:tgtEl>
                                        <p:attrNameLst>
                                          <p:attrName>style.visibility</p:attrName>
                                        </p:attrNameLst>
                                      </p:cBhvr>
                                      <p:to>
                                        <p:strVal val="visible"/>
                                      </p:to>
                                    </p:set>
                                    <p:animEffect transition="in" filter="plus(in)">
                                      <p:cBhvr>
                                        <p:cTn id="10" dur="2000"/>
                                        <p:tgtEl>
                                          <p:spTgt spid="195591"/>
                                        </p:tgtEl>
                                      </p:cBhvr>
                                    </p:animEffect>
                                  </p:childTnLst>
                                </p:cTn>
                              </p:par>
                            </p:childTnLst>
                          </p:cTn>
                        </p:par>
                        <p:par>
                          <p:cTn id="11" fill="hold">
                            <p:stCondLst>
                              <p:cond delay="4000"/>
                            </p:stCondLst>
                            <p:childTnLst>
                              <p:par>
                                <p:cTn id="12" presetID="8" presetClass="entr" presetSubtype="16" fill="hold" grpId="0" nodeType="afterEffect">
                                  <p:stCondLst>
                                    <p:cond delay="0"/>
                                  </p:stCondLst>
                                  <p:childTnLst>
                                    <p:set>
                                      <p:cBhvr>
                                        <p:cTn id="13" dur="1" fill="hold">
                                          <p:stCondLst>
                                            <p:cond delay="0"/>
                                          </p:stCondLst>
                                        </p:cTn>
                                        <p:tgtEl>
                                          <p:spTgt spid="195588"/>
                                        </p:tgtEl>
                                        <p:attrNameLst>
                                          <p:attrName>style.visibility</p:attrName>
                                        </p:attrNameLst>
                                      </p:cBhvr>
                                      <p:to>
                                        <p:strVal val="visible"/>
                                      </p:to>
                                    </p:set>
                                    <p:animEffect transition="in" filter="diamond(in)">
                                      <p:cBhvr>
                                        <p:cTn id="14" dur="2000"/>
                                        <p:tgtEl>
                                          <p:spTgt spid="195588"/>
                                        </p:tgtEl>
                                      </p:cBhvr>
                                    </p:animEffect>
                                  </p:childTnLst>
                                </p:cTn>
                              </p:par>
                            </p:childTnLst>
                          </p:cTn>
                        </p:par>
                        <p:par>
                          <p:cTn id="15" fill="hold">
                            <p:stCondLst>
                              <p:cond delay="6000"/>
                            </p:stCondLst>
                            <p:childTnLst>
                              <p:par>
                                <p:cTn id="16" presetID="13" presetClass="entr" presetSubtype="16" fill="hold" grpId="0" nodeType="afterEffect">
                                  <p:stCondLst>
                                    <p:cond delay="0"/>
                                  </p:stCondLst>
                                  <p:childTnLst>
                                    <p:set>
                                      <p:cBhvr>
                                        <p:cTn id="17" dur="1" fill="hold">
                                          <p:stCondLst>
                                            <p:cond delay="0"/>
                                          </p:stCondLst>
                                        </p:cTn>
                                        <p:tgtEl>
                                          <p:spTgt spid="195604"/>
                                        </p:tgtEl>
                                        <p:attrNameLst>
                                          <p:attrName>style.visibility</p:attrName>
                                        </p:attrNameLst>
                                      </p:cBhvr>
                                      <p:to>
                                        <p:strVal val="visible"/>
                                      </p:to>
                                    </p:set>
                                    <p:animEffect transition="in" filter="plus(in)">
                                      <p:cBhvr>
                                        <p:cTn id="18" dur="2000"/>
                                        <p:tgtEl>
                                          <p:spTgt spid="195604"/>
                                        </p:tgtEl>
                                      </p:cBhvr>
                                    </p:animEffect>
                                  </p:childTnLst>
                                </p:cTn>
                              </p:par>
                            </p:childTnLst>
                          </p:cTn>
                        </p:par>
                        <p:par>
                          <p:cTn id="19" fill="hold">
                            <p:stCondLst>
                              <p:cond delay="8000"/>
                            </p:stCondLst>
                            <p:childTnLst>
                              <p:par>
                                <p:cTn id="20" presetID="8" presetClass="entr" presetSubtype="16" fill="hold" grpId="0" nodeType="afterEffect">
                                  <p:stCondLst>
                                    <p:cond delay="0"/>
                                  </p:stCondLst>
                                  <p:childTnLst>
                                    <p:set>
                                      <p:cBhvr>
                                        <p:cTn id="21" dur="1" fill="hold">
                                          <p:stCondLst>
                                            <p:cond delay="0"/>
                                          </p:stCondLst>
                                        </p:cTn>
                                        <p:tgtEl>
                                          <p:spTgt spid="195607"/>
                                        </p:tgtEl>
                                        <p:attrNameLst>
                                          <p:attrName>style.visibility</p:attrName>
                                        </p:attrNameLst>
                                      </p:cBhvr>
                                      <p:to>
                                        <p:strVal val="visible"/>
                                      </p:to>
                                    </p:set>
                                    <p:animEffect transition="in" filter="diamond(in)">
                                      <p:cBhvr>
                                        <p:cTn id="22" dur="2000"/>
                                        <p:tgtEl>
                                          <p:spTgt spid="195607"/>
                                        </p:tgtEl>
                                      </p:cBhvr>
                                    </p:animEffect>
                                  </p:childTnLst>
                                </p:cTn>
                              </p:par>
                            </p:childTnLst>
                          </p:cTn>
                        </p:par>
                        <p:par>
                          <p:cTn id="23" fill="hold">
                            <p:stCondLst>
                              <p:cond delay="10000"/>
                            </p:stCondLst>
                            <p:childTnLst>
                              <p:par>
                                <p:cTn id="24" presetID="13" presetClass="entr" presetSubtype="16" fill="hold" grpId="0" nodeType="afterEffect">
                                  <p:stCondLst>
                                    <p:cond delay="0"/>
                                  </p:stCondLst>
                                  <p:childTnLst>
                                    <p:set>
                                      <p:cBhvr>
                                        <p:cTn id="25" dur="1" fill="hold">
                                          <p:stCondLst>
                                            <p:cond delay="0"/>
                                          </p:stCondLst>
                                        </p:cTn>
                                        <p:tgtEl>
                                          <p:spTgt spid="195608"/>
                                        </p:tgtEl>
                                        <p:attrNameLst>
                                          <p:attrName>style.visibility</p:attrName>
                                        </p:attrNameLst>
                                      </p:cBhvr>
                                      <p:to>
                                        <p:strVal val="visible"/>
                                      </p:to>
                                    </p:set>
                                    <p:animEffect transition="in" filter="plus(in)">
                                      <p:cBhvr>
                                        <p:cTn id="26" dur="2000"/>
                                        <p:tgtEl>
                                          <p:spTgt spid="195608"/>
                                        </p:tgtEl>
                                      </p:cBhvr>
                                    </p:animEffect>
                                  </p:childTnLst>
                                </p:cTn>
                              </p:par>
                            </p:childTnLst>
                          </p:cTn>
                        </p:par>
                        <p:par>
                          <p:cTn id="27" fill="hold">
                            <p:stCondLst>
                              <p:cond delay="12000"/>
                            </p:stCondLst>
                            <p:childTnLst>
                              <p:par>
                                <p:cTn id="28" presetID="8" presetClass="entr" presetSubtype="16" fill="hold" grpId="0" nodeType="afterEffect">
                                  <p:stCondLst>
                                    <p:cond delay="0"/>
                                  </p:stCondLst>
                                  <p:childTnLst>
                                    <p:set>
                                      <p:cBhvr>
                                        <p:cTn id="29" dur="1" fill="hold">
                                          <p:stCondLst>
                                            <p:cond delay="0"/>
                                          </p:stCondLst>
                                        </p:cTn>
                                        <p:tgtEl>
                                          <p:spTgt spid="195610"/>
                                        </p:tgtEl>
                                        <p:attrNameLst>
                                          <p:attrName>style.visibility</p:attrName>
                                        </p:attrNameLst>
                                      </p:cBhvr>
                                      <p:to>
                                        <p:strVal val="visible"/>
                                      </p:to>
                                    </p:set>
                                    <p:animEffect transition="in" filter="diamond(in)">
                                      <p:cBhvr>
                                        <p:cTn id="30" dur="2000"/>
                                        <p:tgtEl>
                                          <p:spTgt spid="195610"/>
                                        </p:tgtEl>
                                      </p:cBhvr>
                                    </p:animEffect>
                                  </p:childTnLst>
                                </p:cTn>
                              </p:par>
                            </p:childTnLst>
                          </p:cTn>
                        </p:par>
                        <p:par>
                          <p:cTn id="31" fill="hold">
                            <p:stCondLst>
                              <p:cond delay="14000"/>
                            </p:stCondLst>
                            <p:childTnLst>
                              <p:par>
                                <p:cTn id="32" presetID="13" presetClass="entr" presetSubtype="16" fill="hold" grpId="0" nodeType="afterEffect">
                                  <p:stCondLst>
                                    <p:cond delay="0"/>
                                  </p:stCondLst>
                                  <p:childTnLst>
                                    <p:set>
                                      <p:cBhvr>
                                        <p:cTn id="33" dur="1" fill="hold">
                                          <p:stCondLst>
                                            <p:cond delay="0"/>
                                          </p:stCondLst>
                                        </p:cTn>
                                        <p:tgtEl>
                                          <p:spTgt spid="195611"/>
                                        </p:tgtEl>
                                        <p:attrNameLst>
                                          <p:attrName>style.visibility</p:attrName>
                                        </p:attrNameLst>
                                      </p:cBhvr>
                                      <p:to>
                                        <p:strVal val="visible"/>
                                      </p:to>
                                    </p:set>
                                    <p:animEffect transition="in" filter="plus(in)">
                                      <p:cBhvr>
                                        <p:cTn id="34" dur="2000"/>
                                        <p:tgtEl>
                                          <p:spTgt spid="195611"/>
                                        </p:tgtEl>
                                      </p:cBhvr>
                                    </p:animEffect>
                                  </p:childTnLst>
                                </p:cTn>
                              </p:par>
                            </p:childTnLst>
                          </p:cTn>
                        </p:par>
                        <p:par>
                          <p:cTn id="35" fill="hold">
                            <p:stCondLst>
                              <p:cond delay="16000"/>
                            </p:stCondLst>
                            <p:childTnLst>
                              <p:par>
                                <p:cTn id="36" presetID="13" presetClass="entr" presetSubtype="16" fill="hold" grpId="0" nodeType="afterEffect">
                                  <p:stCondLst>
                                    <p:cond delay="0"/>
                                  </p:stCondLst>
                                  <p:childTnLst>
                                    <p:set>
                                      <p:cBhvr>
                                        <p:cTn id="37" dur="1" fill="hold">
                                          <p:stCondLst>
                                            <p:cond delay="0"/>
                                          </p:stCondLst>
                                        </p:cTn>
                                        <p:tgtEl>
                                          <p:spTgt spid="195612"/>
                                        </p:tgtEl>
                                        <p:attrNameLst>
                                          <p:attrName>style.visibility</p:attrName>
                                        </p:attrNameLst>
                                      </p:cBhvr>
                                      <p:to>
                                        <p:strVal val="visible"/>
                                      </p:to>
                                    </p:set>
                                    <p:animEffect transition="in" filter="plus(in)">
                                      <p:cBhvr>
                                        <p:cTn id="38" dur="2000"/>
                                        <p:tgtEl>
                                          <p:spTgt spid="195612"/>
                                        </p:tgtEl>
                                      </p:cBhvr>
                                    </p:animEffect>
                                  </p:childTnLst>
                                </p:cTn>
                              </p:par>
                            </p:childTnLst>
                          </p:cTn>
                        </p:par>
                        <p:par>
                          <p:cTn id="39" fill="hold">
                            <p:stCondLst>
                              <p:cond delay="18000"/>
                            </p:stCondLst>
                            <p:childTnLst>
                              <p:par>
                                <p:cTn id="40" presetID="13" presetClass="entr" presetSubtype="16" fill="hold" grpId="0" nodeType="afterEffect">
                                  <p:stCondLst>
                                    <p:cond delay="0"/>
                                  </p:stCondLst>
                                  <p:childTnLst>
                                    <p:set>
                                      <p:cBhvr>
                                        <p:cTn id="41" dur="1" fill="hold">
                                          <p:stCondLst>
                                            <p:cond delay="0"/>
                                          </p:stCondLst>
                                        </p:cTn>
                                        <p:tgtEl>
                                          <p:spTgt spid="195613"/>
                                        </p:tgtEl>
                                        <p:attrNameLst>
                                          <p:attrName>style.visibility</p:attrName>
                                        </p:attrNameLst>
                                      </p:cBhvr>
                                      <p:to>
                                        <p:strVal val="visible"/>
                                      </p:to>
                                    </p:set>
                                    <p:animEffect transition="in" filter="plus(in)">
                                      <p:cBhvr>
                                        <p:cTn id="42" dur="2000"/>
                                        <p:tgtEl>
                                          <p:spTgt spid="195613"/>
                                        </p:tgtEl>
                                      </p:cBhvr>
                                    </p:animEffect>
                                  </p:childTnLst>
                                </p:cTn>
                              </p:par>
                            </p:childTnLst>
                          </p:cTn>
                        </p:par>
                        <p:par>
                          <p:cTn id="43" fill="hold">
                            <p:stCondLst>
                              <p:cond delay="20000"/>
                            </p:stCondLst>
                            <p:childTnLst>
                              <p:par>
                                <p:cTn id="44" presetID="13" presetClass="entr" presetSubtype="16" fill="hold" grpId="0" nodeType="afterEffect">
                                  <p:stCondLst>
                                    <p:cond delay="0"/>
                                  </p:stCondLst>
                                  <p:childTnLst>
                                    <p:set>
                                      <p:cBhvr>
                                        <p:cTn id="45" dur="1" fill="hold">
                                          <p:stCondLst>
                                            <p:cond delay="0"/>
                                          </p:stCondLst>
                                        </p:cTn>
                                        <p:tgtEl>
                                          <p:spTgt spid="195614"/>
                                        </p:tgtEl>
                                        <p:attrNameLst>
                                          <p:attrName>style.visibility</p:attrName>
                                        </p:attrNameLst>
                                      </p:cBhvr>
                                      <p:to>
                                        <p:strVal val="visible"/>
                                      </p:to>
                                    </p:set>
                                    <p:animEffect transition="in" filter="plus(in)">
                                      <p:cBhvr>
                                        <p:cTn id="46" dur="2000"/>
                                        <p:tgtEl>
                                          <p:spTgt spid="195614"/>
                                        </p:tgtEl>
                                      </p:cBhvr>
                                    </p:animEffect>
                                  </p:childTnLst>
                                </p:cTn>
                              </p:par>
                            </p:childTnLst>
                          </p:cTn>
                        </p:par>
                        <p:par>
                          <p:cTn id="47" fill="hold">
                            <p:stCondLst>
                              <p:cond delay="22000"/>
                            </p:stCondLst>
                            <p:childTnLst>
                              <p:par>
                                <p:cTn id="48" presetID="13" presetClass="entr" presetSubtype="16" fill="hold" grpId="0" nodeType="afterEffect">
                                  <p:stCondLst>
                                    <p:cond delay="0"/>
                                  </p:stCondLst>
                                  <p:childTnLst>
                                    <p:set>
                                      <p:cBhvr>
                                        <p:cTn id="49" dur="1" fill="hold">
                                          <p:stCondLst>
                                            <p:cond delay="0"/>
                                          </p:stCondLst>
                                        </p:cTn>
                                        <p:tgtEl>
                                          <p:spTgt spid="195615"/>
                                        </p:tgtEl>
                                        <p:attrNameLst>
                                          <p:attrName>style.visibility</p:attrName>
                                        </p:attrNameLst>
                                      </p:cBhvr>
                                      <p:to>
                                        <p:strVal val="visible"/>
                                      </p:to>
                                    </p:set>
                                    <p:animEffect transition="in" filter="plus(in)">
                                      <p:cBhvr>
                                        <p:cTn id="50" dur="2000"/>
                                        <p:tgtEl>
                                          <p:spTgt spid="195615"/>
                                        </p:tgtEl>
                                      </p:cBhvr>
                                    </p:animEffect>
                                  </p:childTnLst>
                                </p:cTn>
                              </p:par>
                            </p:childTnLst>
                          </p:cTn>
                        </p:par>
                        <p:par>
                          <p:cTn id="51" fill="hold">
                            <p:stCondLst>
                              <p:cond delay="24000"/>
                            </p:stCondLst>
                            <p:childTnLst>
                              <p:par>
                                <p:cTn id="52" presetID="13" presetClass="entr" presetSubtype="16" fill="hold" grpId="0" nodeType="afterEffect">
                                  <p:stCondLst>
                                    <p:cond delay="0"/>
                                  </p:stCondLst>
                                  <p:childTnLst>
                                    <p:set>
                                      <p:cBhvr>
                                        <p:cTn id="53" dur="1" fill="hold">
                                          <p:stCondLst>
                                            <p:cond delay="0"/>
                                          </p:stCondLst>
                                        </p:cTn>
                                        <p:tgtEl>
                                          <p:spTgt spid="195616"/>
                                        </p:tgtEl>
                                        <p:attrNameLst>
                                          <p:attrName>style.visibility</p:attrName>
                                        </p:attrNameLst>
                                      </p:cBhvr>
                                      <p:to>
                                        <p:strVal val="visible"/>
                                      </p:to>
                                    </p:set>
                                    <p:animEffect transition="in" filter="plus(in)">
                                      <p:cBhvr>
                                        <p:cTn id="54" dur="2000"/>
                                        <p:tgtEl>
                                          <p:spTgt spid="1956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586" grpId="0"/>
      <p:bldP spid="195588" grpId="0"/>
      <p:bldP spid="195591" grpId="0"/>
      <p:bldP spid="195604" grpId="0"/>
      <p:bldP spid="195607" grpId="0"/>
      <p:bldP spid="195608" grpId="0"/>
      <p:bldP spid="195610" grpId="0"/>
      <p:bldP spid="195611" grpId="0"/>
      <p:bldP spid="195612" grpId="0"/>
      <p:bldP spid="195613" grpId="0"/>
      <p:bldP spid="195614" grpId="0"/>
      <p:bldP spid="195615" grpId="0"/>
      <p:bldP spid="1956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2"/>
          <p:cNvSpPr>
            <a:spLocks noGrp="1" noChangeArrowheads="1"/>
          </p:cNvSpPr>
          <p:nvPr>
            <p:ph type="ctrTitle"/>
          </p:nvPr>
        </p:nvSpPr>
        <p:spPr>
          <a:xfrm>
            <a:off x="539750" y="260350"/>
            <a:ext cx="7772400" cy="503238"/>
          </a:xfrm>
        </p:spPr>
        <p:txBody>
          <a:bodyPr/>
          <a:lstStyle/>
          <a:p>
            <a:r>
              <a:rPr lang="es-CO" sz="2400" b="1">
                <a:solidFill>
                  <a:schemeClr val="accent2"/>
                </a:solidFill>
                <a:effectLst>
                  <a:outerShdw blurRad="38100" dist="38100" dir="2700000" algn="tl">
                    <a:srgbClr val="000000"/>
                  </a:outerShdw>
                </a:effectLst>
              </a:rPr>
              <a:t>MÉTODO CIENTÍFICO DE ROBERTO HERNÁNDEZ, CARLOS FERNÁNDEZ Y PILAR BAUTISTA</a:t>
            </a:r>
          </a:p>
        </p:txBody>
      </p:sp>
      <p:sp>
        <p:nvSpPr>
          <p:cNvPr id="196611" name="Rectangle 3"/>
          <p:cNvSpPr>
            <a:spLocks noChangeArrowheads="1"/>
          </p:cNvSpPr>
          <p:nvPr/>
        </p:nvSpPr>
        <p:spPr bwMode="auto">
          <a:xfrm>
            <a:off x="3995738" y="3324225"/>
            <a:ext cx="4897437" cy="825500"/>
          </a:xfrm>
          <a:prstGeom prst="rect">
            <a:avLst/>
          </a:prstGeom>
          <a:noFill/>
          <a:ln w="38100" algn="ctr">
            <a:noFill/>
            <a:miter lim="800000"/>
            <a:headEnd/>
            <a:tailEnd/>
          </a:ln>
          <a:effectLst/>
        </p:spPr>
        <p:txBody>
          <a:bodyPr anchor="ctr">
            <a:spAutoFit/>
          </a:bodyPr>
          <a:lstStyle/>
          <a:p>
            <a:pPr algn="just">
              <a:buFontTx/>
              <a:buChar char="•"/>
            </a:pPr>
            <a:r>
              <a:rPr lang="es-CO" sz="1600" b="1"/>
              <a:t>Establecer el problema de investigación</a:t>
            </a:r>
          </a:p>
          <a:p>
            <a:pPr algn="just">
              <a:buFontTx/>
              <a:buChar char="•"/>
            </a:pPr>
            <a:r>
              <a:rPr lang="es-CO" sz="1600" b="1"/>
              <a:t>Desarrollar las preguntas de investigación</a:t>
            </a:r>
          </a:p>
          <a:p>
            <a:pPr algn="just">
              <a:buFontTx/>
              <a:buChar char="•"/>
            </a:pPr>
            <a:r>
              <a:rPr lang="es-CO" sz="1600" b="1"/>
              <a:t>Justificar la investigación y su viabilidad</a:t>
            </a:r>
          </a:p>
        </p:txBody>
      </p:sp>
      <p:sp>
        <p:nvSpPr>
          <p:cNvPr id="196612" name="Rectangle 4"/>
          <p:cNvSpPr>
            <a:spLocks noChangeArrowheads="1"/>
          </p:cNvSpPr>
          <p:nvPr/>
        </p:nvSpPr>
        <p:spPr bwMode="auto">
          <a:xfrm rot="16200000">
            <a:off x="805656" y="786607"/>
            <a:ext cx="403225" cy="1512888"/>
          </a:xfrm>
          <a:prstGeom prst="rect">
            <a:avLst/>
          </a:prstGeom>
          <a:noFill/>
          <a:ln w="38100" algn="ctr">
            <a:noFill/>
            <a:miter lim="800000"/>
            <a:headEnd/>
            <a:tailEnd/>
          </a:ln>
          <a:effectLst/>
        </p:spPr>
        <p:txBody>
          <a:bodyPr vert="eaVert">
            <a:spAutoFit/>
          </a:bodyPr>
          <a:lstStyle/>
          <a:p>
            <a:pPr marL="371475" indent="-371475">
              <a:lnSpc>
                <a:spcPct val="80000"/>
              </a:lnSpc>
              <a:spcBef>
                <a:spcPct val="20000"/>
              </a:spcBef>
              <a:buClr>
                <a:srgbClr val="FF0066"/>
              </a:buClr>
              <a:buFontTx/>
              <a:buAutoNum type="romanLcPeriod"/>
            </a:pPr>
            <a:r>
              <a:rPr lang="es-CO" b="1"/>
              <a:t>Paso 1.</a:t>
            </a:r>
            <a:r>
              <a:rPr lang="es-CO" b="1">
                <a:solidFill>
                  <a:srgbClr val="FF0066"/>
                </a:solidFill>
              </a:rPr>
              <a:t> </a:t>
            </a:r>
          </a:p>
        </p:txBody>
      </p:sp>
      <p:pic>
        <p:nvPicPr>
          <p:cNvPr id="196631" name="Picture 23"/>
          <p:cNvPicPr>
            <a:picLocks noChangeAspect="1" noChangeArrowheads="1"/>
          </p:cNvPicPr>
          <p:nvPr/>
        </p:nvPicPr>
        <p:blipFill>
          <a:blip r:embed="rId2"/>
          <a:srcRect/>
          <a:stretch>
            <a:fillRect/>
          </a:stretch>
        </p:blipFill>
        <p:spPr bwMode="auto">
          <a:xfrm>
            <a:off x="1835150" y="1052513"/>
            <a:ext cx="1276350" cy="1219200"/>
          </a:xfrm>
          <a:prstGeom prst="rect">
            <a:avLst/>
          </a:prstGeom>
          <a:noFill/>
          <a:ln w="38100" algn="ctr">
            <a:noFill/>
            <a:miter lim="800000"/>
            <a:headEnd/>
            <a:tailEnd/>
          </a:ln>
          <a:effectLst/>
        </p:spPr>
      </p:pic>
      <p:sp>
        <p:nvSpPr>
          <p:cNvPr id="196634" name="AutoShape 26"/>
          <p:cNvSpPr>
            <a:spLocks noChangeArrowheads="1"/>
          </p:cNvSpPr>
          <p:nvPr/>
        </p:nvSpPr>
        <p:spPr bwMode="auto">
          <a:xfrm>
            <a:off x="3276600" y="1266825"/>
            <a:ext cx="3455988" cy="555625"/>
          </a:xfrm>
          <a:prstGeom prst="leftArrowCallout">
            <a:avLst>
              <a:gd name="adj1" fmla="val 32407"/>
              <a:gd name="adj2" fmla="val 16204"/>
              <a:gd name="adj3" fmla="val 108274"/>
              <a:gd name="adj4" fmla="val 82593"/>
            </a:avLst>
          </a:prstGeom>
          <a:gradFill rotWithShape="1">
            <a:gsLst>
              <a:gs pos="0">
                <a:schemeClr val="bg1"/>
              </a:gs>
              <a:gs pos="100000">
                <a:srgbClr val="FF0066"/>
              </a:gs>
            </a:gsLst>
            <a:lin ang="2700000" scaled="1"/>
          </a:gradFill>
          <a:ln w="38100" algn="ctr">
            <a:solidFill>
              <a:schemeClr val="tx1"/>
            </a:solidFill>
            <a:miter lim="800000"/>
            <a:headEnd/>
            <a:tailEnd/>
          </a:ln>
          <a:effectLst/>
        </p:spPr>
        <p:txBody>
          <a:bodyPr anchor="ctr">
            <a:spAutoFit/>
          </a:bodyPr>
          <a:lstStyle/>
          <a:p>
            <a:r>
              <a:rPr lang="es-CO" sz="1400" b="1">
                <a:effectLst>
                  <a:outerShdw blurRad="38100" dist="38100" dir="2700000" algn="tl">
                    <a:srgbClr val="FFFFFF"/>
                  </a:outerShdw>
                </a:effectLst>
              </a:rPr>
              <a:t>Concebir la idea de investigación:</a:t>
            </a:r>
          </a:p>
        </p:txBody>
      </p:sp>
      <p:sp>
        <p:nvSpPr>
          <p:cNvPr id="196635" name="Rectangle 27"/>
          <p:cNvSpPr>
            <a:spLocks noChangeArrowheads="1"/>
          </p:cNvSpPr>
          <p:nvPr/>
        </p:nvSpPr>
        <p:spPr bwMode="auto">
          <a:xfrm rot="16200000">
            <a:off x="805656" y="2183607"/>
            <a:ext cx="403225" cy="1512888"/>
          </a:xfrm>
          <a:prstGeom prst="rect">
            <a:avLst/>
          </a:prstGeom>
          <a:noFill/>
          <a:ln w="38100" algn="ctr">
            <a:noFill/>
            <a:miter lim="800000"/>
            <a:headEnd/>
            <a:tailEnd/>
          </a:ln>
          <a:effectLst/>
        </p:spPr>
        <p:txBody>
          <a:bodyPr vert="eaVert">
            <a:spAutoFit/>
          </a:bodyPr>
          <a:lstStyle/>
          <a:p>
            <a:pPr marL="371475" indent="-371475">
              <a:lnSpc>
                <a:spcPct val="80000"/>
              </a:lnSpc>
              <a:spcBef>
                <a:spcPct val="20000"/>
              </a:spcBef>
              <a:buClr>
                <a:srgbClr val="FF0066"/>
              </a:buClr>
              <a:buFontTx/>
              <a:buAutoNum type="romanLcPeriod" startAt="2"/>
            </a:pPr>
            <a:r>
              <a:rPr lang="es-CO" b="1"/>
              <a:t>Paso 2.</a:t>
            </a:r>
            <a:r>
              <a:rPr lang="es-CO" b="1">
                <a:solidFill>
                  <a:srgbClr val="FF0066"/>
                </a:solidFill>
              </a:rPr>
              <a:t> </a:t>
            </a:r>
          </a:p>
        </p:txBody>
      </p:sp>
      <p:sp>
        <p:nvSpPr>
          <p:cNvPr id="196636" name="AutoShape 28"/>
          <p:cNvSpPr>
            <a:spLocks noChangeArrowheads="1"/>
          </p:cNvSpPr>
          <p:nvPr/>
        </p:nvSpPr>
        <p:spPr bwMode="auto">
          <a:xfrm>
            <a:off x="3924300" y="2513013"/>
            <a:ext cx="3455988" cy="555625"/>
          </a:xfrm>
          <a:prstGeom prst="leftArrowCallout">
            <a:avLst>
              <a:gd name="adj1" fmla="val 32407"/>
              <a:gd name="adj2" fmla="val 16204"/>
              <a:gd name="adj3" fmla="val 108274"/>
              <a:gd name="adj4" fmla="val 82593"/>
            </a:avLst>
          </a:prstGeom>
          <a:gradFill rotWithShape="1">
            <a:gsLst>
              <a:gs pos="0">
                <a:schemeClr val="bg1"/>
              </a:gs>
              <a:gs pos="100000">
                <a:srgbClr val="FF0066"/>
              </a:gs>
            </a:gsLst>
            <a:lin ang="2700000" scaled="1"/>
          </a:gradFill>
          <a:ln w="38100" algn="ctr">
            <a:solidFill>
              <a:schemeClr val="tx1"/>
            </a:solidFill>
            <a:miter lim="800000"/>
            <a:headEnd/>
            <a:tailEnd/>
          </a:ln>
          <a:effectLst/>
        </p:spPr>
        <p:txBody>
          <a:bodyPr anchor="ctr">
            <a:spAutoFit/>
          </a:bodyPr>
          <a:lstStyle/>
          <a:p>
            <a:r>
              <a:rPr lang="es-CO" sz="1400" b="1">
                <a:effectLst>
                  <a:outerShdw blurRad="38100" dist="38100" dir="2700000" algn="tl">
                    <a:srgbClr val="FFFFFF"/>
                  </a:outerShdw>
                </a:effectLst>
              </a:rPr>
              <a:t>Plantear el problema de investigación:</a:t>
            </a:r>
          </a:p>
        </p:txBody>
      </p:sp>
      <p:pic>
        <p:nvPicPr>
          <p:cNvPr id="196637" name="Picture 29"/>
          <p:cNvPicPr>
            <a:picLocks noChangeAspect="1" noChangeArrowheads="1"/>
          </p:cNvPicPr>
          <p:nvPr/>
        </p:nvPicPr>
        <p:blipFill>
          <a:blip r:embed="rId2"/>
          <a:srcRect/>
          <a:stretch>
            <a:fillRect/>
          </a:stretch>
        </p:blipFill>
        <p:spPr bwMode="auto">
          <a:xfrm>
            <a:off x="2503488" y="2570163"/>
            <a:ext cx="1276350" cy="1219200"/>
          </a:xfrm>
          <a:prstGeom prst="rect">
            <a:avLst/>
          </a:prstGeom>
          <a:noFill/>
          <a:ln w="38100" algn="ctr">
            <a:noFill/>
            <a:miter lim="800000"/>
            <a:headEnd/>
            <a:tailEnd/>
          </a:ln>
          <a:effectLst/>
        </p:spPr>
      </p:pic>
      <p:sp>
        <p:nvSpPr>
          <p:cNvPr id="196638" name="Rectangle 30"/>
          <p:cNvSpPr>
            <a:spLocks noChangeArrowheads="1"/>
          </p:cNvSpPr>
          <p:nvPr/>
        </p:nvSpPr>
        <p:spPr bwMode="auto">
          <a:xfrm rot="16200000">
            <a:off x="734219" y="3910807"/>
            <a:ext cx="403225" cy="1512887"/>
          </a:xfrm>
          <a:prstGeom prst="rect">
            <a:avLst/>
          </a:prstGeom>
          <a:noFill/>
          <a:ln w="38100" algn="ctr">
            <a:noFill/>
            <a:miter lim="800000"/>
            <a:headEnd/>
            <a:tailEnd/>
          </a:ln>
          <a:effectLst/>
        </p:spPr>
        <p:txBody>
          <a:bodyPr vert="eaVert">
            <a:spAutoFit/>
          </a:bodyPr>
          <a:lstStyle/>
          <a:p>
            <a:pPr marL="371475" indent="-371475">
              <a:lnSpc>
                <a:spcPct val="80000"/>
              </a:lnSpc>
              <a:spcBef>
                <a:spcPct val="20000"/>
              </a:spcBef>
              <a:buClr>
                <a:srgbClr val="FF0066"/>
              </a:buClr>
              <a:buFontTx/>
              <a:buAutoNum type="romanLcPeriod" startAt="3"/>
            </a:pPr>
            <a:r>
              <a:rPr lang="es-CO" b="1"/>
              <a:t>Paso 3.</a:t>
            </a:r>
            <a:r>
              <a:rPr lang="es-CO" b="1">
                <a:solidFill>
                  <a:srgbClr val="FF0066"/>
                </a:solidFill>
              </a:rPr>
              <a:t> </a:t>
            </a:r>
          </a:p>
        </p:txBody>
      </p:sp>
      <p:sp>
        <p:nvSpPr>
          <p:cNvPr id="196639" name="AutoShape 31"/>
          <p:cNvSpPr>
            <a:spLocks noChangeArrowheads="1"/>
          </p:cNvSpPr>
          <p:nvPr/>
        </p:nvSpPr>
        <p:spPr bwMode="auto">
          <a:xfrm>
            <a:off x="4068763" y="4386263"/>
            <a:ext cx="3455987" cy="555625"/>
          </a:xfrm>
          <a:prstGeom prst="leftArrowCallout">
            <a:avLst>
              <a:gd name="adj1" fmla="val 32407"/>
              <a:gd name="adj2" fmla="val 16204"/>
              <a:gd name="adj3" fmla="val 108274"/>
              <a:gd name="adj4" fmla="val 82593"/>
            </a:avLst>
          </a:prstGeom>
          <a:gradFill rotWithShape="1">
            <a:gsLst>
              <a:gs pos="0">
                <a:schemeClr val="bg1"/>
              </a:gs>
              <a:gs pos="100000">
                <a:srgbClr val="FF0066"/>
              </a:gs>
            </a:gsLst>
            <a:lin ang="2700000" scaled="1"/>
          </a:gradFill>
          <a:ln w="38100" algn="ctr">
            <a:solidFill>
              <a:schemeClr val="tx1"/>
            </a:solidFill>
            <a:miter lim="800000"/>
            <a:headEnd/>
            <a:tailEnd/>
          </a:ln>
          <a:effectLst/>
        </p:spPr>
        <p:txBody>
          <a:bodyPr anchor="ctr">
            <a:spAutoFit/>
          </a:bodyPr>
          <a:lstStyle/>
          <a:p>
            <a:r>
              <a:rPr lang="es-CO" sz="1400" b="1">
                <a:effectLst>
                  <a:outerShdw blurRad="38100" dist="38100" dir="2700000" algn="tl">
                    <a:srgbClr val="FFFFFF"/>
                  </a:outerShdw>
                </a:effectLst>
              </a:rPr>
              <a:t>Elaborar el marco teórico:</a:t>
            </a:r>
          </a:p>
          <a:p>
            <a:endParaRPr lang="es-CO" sz="1400" b="1">
              <a:effectLst>
                <a:outerShdw blurRad="38100" dist="38100" dir="2700000" algn="tl">
                  <a:srgbClr val="FFFFFF"/>
                </a:outerShdw>
              </a:effectLst>
            </a:endParaRPr>
          </a:p>
        </p:txBody>
      </p:sp>
      <p:sp>
        <p:nvSpPr>
          <p:cNvPr id="196640" name="Rectangle 32"/>
          <p:cNvSpPr>
            <a:spLocks noChangeArrowheads="1"/>
          </p:cNvSpPr>
          <p:nvPr/>
        </p:nvSpPr>
        <p:spPr bwMode="auto">
          <a:xfrm>
            <a:off x="4138613" y="5110163"/>
            <a:ext cx="4897437" cy="1558925"/>
          </a:xfrm>
          <a:prstGeom prst="rect">
            <a:avLst/>
          </a:prstGeom>
          <a:noFill/>
          <a:ln w="38100" algn="ctr">
            <a:noFill/>
            <a:miter lim="800000"/>
            <a:headEnd/>
            <a:tailEnd/>
          </a:ln>
          <a:effectLst/>
        </p:spPr>
        <p:txBody>
          <a:bodyPr anchor="ctr">
            <a:spAutoFit/>
          </a:bodyPr>
          <a:lstStyle/>
          <a:p>
            <a:pPr algn="just">
              <a:buFontTx/>
              <a:buChar char="•"/>
            </a:pPr>
            <a:r>
              <a:rPr lang="es-CO" sz="1600" b="1"/>
              <a:t>Revisar la literatura</a:t>
            </a:r>
          </a:p>
          <a:p>
            <a:pPr algn="just">
              <a:buFontTx/>
              <a:buChar char="•"/>
            </a:pPr>
            <a:r>
              <a:rPr lang="es-CO" sz="1600" b="1"/>
              <a:t>Detectar la literatura</a:t>
            </a:r>
          </a:p>
          <a:p>
            <a:pPr algn="just">
              <a:buFontTx/>
              <a:buChar char="•"/>
            </a:pPr>
            <a:r>
              <a:rPr lang="es-CO" sz="1600" b="1"/>
              <a:t>Obtener la literatura</a:t>
            </a:r>
          </a:p>
          <a:p>
            <a:pPr algn="just">
              <a:buFontTx/>
              <a:buChar char="•"/>
            </a:pPr>
            <a:r>
              <a:rPr lang="es-CO" sz="1600" b="1"/>
              <a:t>Consultar la literatura</a:t>
            </a:r>
          </a:p>
          <a:p>
            <a:pPr algn="just">
              <a:buFontTx/>
              <a:buChar char="•"/>
            </a:pPr>
            <a:r>
              <a:rPr lang="es-CO" sz="1600" b="1"/>
              <a:t>Extraer y recopilar la información de interés</a:t>
            </a:r>
          </a:p>
          <a:p>
            <a:pPr algn="just">
              <a:buFontTx/>
              <a:buChar char="•"/>
            </a:pPr>
            <a:r>
              <a:rPr lang="es-CO" sz="1600" b="1"/>
              <a:t>Construir el marco teórico</a:t>
            </a:r>
          </a:p>
        </p:txBody>
      </p:sp>
      <p:pic>
        <p:nvPicPr>
          <p:cNvPr id="196641" name="Picture 33"/>
          <p:cNvPicPr>
            <a:picLocks noChangeAspect="1" noChangeArrowheads="1"/>
          </p:cNvPicPr>
          <p:nvPr/>
        </p:nvPicPr>
        <p:blipFill>
          <a:blip r:embed="rId2"/>
          <a:srcRect/>
          <a:stretch>
            <a:fillRect/>
          </a:stretch>
        </p:blipFill>
        <p:spPr bwMode="auto">
          <a:xfrm>
            <a:off x="2790825" y="4225925"/>
            <a:ext cx="1276350" cy="1219200"/>
          </a:xfrm>
          <a:prstGeom prst="rect">
            <a:avLst/>
          </a:prstGeom>
          <a:noFill/>
          <a:ln w="38100" algn="ctr">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grpId="0" nodeType="afterEffect">
                                  <p:stCondLst>
                                    <p:cond delay="0"/>
                                  </p:stCondLst>
                                  <p:childTnLst>
                                    <p:animMotion origin="layout" path="M -0.17309 0.33882 L 0.07691 0.00557 " pathEditMode="relative" rAng="0" ptsTypes="AA">
                                      <p:cBhvr>
                                        <p:cTn id="6" dur="2000" fill="hold"/>
                                        <p:tgtEl>
                                          <p:spTgt spid="196610"/>
                                        </p:tgtEl>
                                        <p:attrNameLst>
                                          <p:attrName>ppt_x</p:attrName>
                                          <p:attrName>ppt_y</p:attrName>
                                        </p:attrNameLst>
                                      </p:cBhvr>
                                      <p:rCtr x="125" y="-167"/>
                                    </p:animMotion>
                                  </p:childTnLst>
                                </p:cTn>
                              </p:par>
                            </p:childTnLst>
                          </p:cTn>
                        </p:par>
                        <p:par>
                          <p:cTn id="7" fill="hold">
                            <p:stCondLst>
                              <p:cond delay="2000"/>
                            </p:stCondLst>
                            <p:childTnLst>
                              <p:par>
                                <p:cTn id="8" presetID="13" presetClass="entr" presetSubtype="16" fill="hold" grpId="0" nodeType="afterEffect">
                                  <p:stCondLst>
                                    <p:cond delay="0"/>
                                  </p:stCondLst>
                                  <p:childTnLst>
                                    <p:set>
                                      <p:cBhvr>
                                        <p:cTn id="9" dur="1" fill="hold">
                                          <p:stCondLst>
                                            <p:cond delay="0"/>
                                          </p:stCondLst>
                                        </p:cTn>
                                        <p:tgtEl>
                                          <p:spTgt spid="196612"/>
                                        </p:tgtEl>
                                        <p:attrNameLst>
                                          <p:attrName>style.visibility</p:attrName>
                                        </p:attrNameLst>
                                      </p:cBhvr>
                                      <p:to>
                                        <p:strVal val="visible"/>
                                      </p:to>
                                    </p:set>
                                    <p:animEffect transition="in" filter="plus(in)">
                                      <p:cBhvr>
                                        <p:cTn id="10" dur="2000"/>
                                        <p:tgtEl>
                                          <p:spTgt spid="196612"/>
                                        </p:tgtEl>
                                      </p:cBhvr>
                                    </p:animEffect>
                                  </p:childTnLst>
                                </p:cTn>
                              </p:par>
                            </p:childTnLst>
                          </p:cTn>
                        </p:par>
                        <p:par>
                          <p:cTn id="11" fill="hold">
                            <p:stCondLst>
                              <p:cond delay="4000"/>
                            </p:stCondLst>
                            <p:childTnLst>
                              <p:par>
                                <p:cTn id="12" presetID="8" presetClass="entr" presetSubtype="16" fill="hold" grpId="0" nodeType="afterEffect">
                                  <p:stCondLst>
                                    <p:cond delay="0"/>
                                  </p:stCondLst>
                                  <p:childTnLst>
                                    <p:set>
                                      <p:cBhvr>
                                        <p:cTn id="13" dur="1" fill="hold">
                                          <p:stCondLst>
                                            <p:cond delay="0"/>
                                          </p:stCondLst>
                                        </p:cTn>
                                        <p:tgtEl>
                                          <p:spTgt spid="196611"/>
                                        </p:tgtEl>
                                        <p:attrNameLst>
                                          <p:attrName>style.visibility</p:attrName>
                                        </p:attrNameLst>
                                      </p:cBhvr>
                                      <p:to>
                                        <p:strVal val="visible"/>
                                      </p:to>
                                    </p:set>
                                    <p:animEffect transition="in" filter="diamond(in)">
                                      <p:cBhvr>
                                        <p:cTn id="14" dur="2000"/>
                                        <p:tgtEl>
                                          <p:spTgt spid="196611"/>
                                        </p:tgtEl>
                                      </p:cBhvr>
                                    </p:animEffect>
                                  </p:childTnLst>
                                </p:cTn>
                              </p:par>
                            </p:childTnLst>
                          </p:cTn>
                        </p:par>
                        <p:par>
                          <p:cTn id="15" fill="hold">
                            <p:stCondLst>
                              <p:cond delay="6000"/>
                            </p:stCondLst>
                            <p:childTnLst>
                              <p:par>
                                <p:cTn id="16" presetID="13" presetClass="entr" presetSubtype="16" fill="hold" grpId="0" nodeType="afterEffect">
                                  <p:stCondLst>
                                    <p:cond delay="0"/>
                                  </p:stCondLst>
                                  <p:childTnLst>
                                    <p:set>
                                      <p:cBhvr>
                                        <p:cTn id="17" dur="1" fill="hold">
                                          <p:stCondLst>
                                            <p:cond delay="0"/>
                                          </p:stCondLst>
                                        </p:cTn>
                                        <p:tgtEl>
                                          <p:spTgt spid="196635"/>
                                        </p:tgtEl>
                                        <p:attrNameLst>
                                          <p:attrName>style.visibility</p:attrName>
                                        </p:attrNameLst>
                                      </p:cBhvr>
                                      <p:to>
                                        <p:strVal val="visible"/>
                                      </p:to>
                                    </p:set>
                                    <p:animEffect transition="in" filter="plus(in)">
                                      <p:cBhvr>
                                        <p:cTn id="18" dur="2000"/>
                                        <p:tgtEl>
                                          <p:spTgt spid="196635"/>
                                        </p:tgtEl>
                                      </p:cBhvr>
                                    </p:animEffect>
                                  </p:childTnLst>
                                </p:cTn>
                              </p:par>
                            </p:childTnLst>
                          </p:cTn>
                        </p:par>
                        <p:par>
                          <p:cTn id="19" fill="hold">
                            <p:stCondLst>
                              <p:cond delay="8000"/>
                            </p:stCondLst>
                            <p:childTnLst>
                              <p:par>
                                <p:cTn id="20" presetID="13" presetClass="entr" presetSubtype="16" fill="hold" grpId="0" nodeType="afterEffect">
                                  <p:stCondLst>
                                    <p:cond delay="0"/>
                                  </p:stCondLst>
                                  <p:childTnLst>
                                    <p:set>
                                      <p:cBhvr>
                                        <p:cTn id="21" dur="1" fill="hold">
                                          <p:stCondLst>
                                            <p:cond delay="0"/>
                                          </p:stCondLst>
                                        </p:cTn>
                                        <p:tgtEl>
                                          <p:spTgt spid="196638"/>
                                        </p:tgtEl>
                                        <p:attrNameLst>
                                          <p:attrName>style.visibility</p:attrName>
                                        </p:attrNameLst>
                                      </p:cBhvr>
                                      <p:to>
                                        <p:strVal val="visible"/>
                                      </p:to>
                                    </p:set>
                                    <p:animEffect transition="in" filter="plus(in)">
                                      <p:cBhvr>
                                        <p:cTn id="22" dur="2000"/>
                                        <p:tgtEl>
                                          <p:spTgt spid="196638"/>
                                        </p:tgtEl>
                                      </p:cBhvr>
                                    </p:animEffect>
                                  </p:childTnLst>
                                </p:cTn>
                              </p:par>
                            </p:childTnLst>
                          </p:cTn>
                        </p:par>
                        <p:par>
                          <p:cTn id="23" fill="hold">
                            <p:stCondLst>
                              <p:cond delay="10000"/>
                            </p:stCondLst>
                            <p:childTnLst>
                              <p:par>
                                <p:cTn id="24" presetID="8" presetClass="entr" presetSubtype="16" fill="hold" grpId="0" nodeType="afterEffect">
                                  <p:stCondLst>
                                    <p:cond delay="0"/>
                                  </p:stCondLst>
                                  <p:childTnLst>
                                    <p:set>
                                      <p:cBhvr>
                                        <p:cTn id="25" dur="1" fill="hold">
                                          <p:stCondLst>
                                            <p:cond delay="0"/>
                                          </p:stCondLst>
                                        </p:cTn>
                                        <p:tgtEl>
                                          <p:spTgt spid="196640"/>
                                        </p:tgtEl>
                                        <p:attrNameLst>
                                          <p:attrName>style.visibility</p:attrName>
                                        </p:attrNameLst>
                                      </p:cBhvr>
                                      <p:to>
                                        <p:strVal val="visible"/>
                                      </p:to>
                                    </p:set>
                                    <p:animEffect transition="in" filter="diamond(in)">
                                      <p:cBhvr>
                                        <p:cTn id="26" dur="2000"/>
                                        <p:tgtEl>
                                          <p:spTgt spid="1966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10" grpId="0"/>
      <p:bldP spid="196611" grpId="0"/>
      <p:bldP spid="196612" grpId="0"/>
      <p:bldP spid="196635" grpId="0"/>
      <p:bldP spid="196638" grpId="0"/>
      <p:bldP spid="19664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5" name="Rectangle 3"/>
          <p:cNvSpPr>
            <a:spLocks noChangeArrowheads="1"/>
          </p:cNvSpPr>
          <p:nvPr/>
        </p:nvSpPr>
        <p:spPr bwMode="auto">
          <a:xfrm>
            <a:off x="4643438" y="2492375"/>
            <a:ext cx="4897437" cy="825500"/>
          </a:xfrm>
          <a:prstGeom prst="rect">
            <a:avLst/>
          </a:prstGeom>
          <a:noFill/>
          <a:ln w="38100" algn="ctr">
            <a:noFill/>
            <a:miter lim="800000"/>
            <a:headEnd/>
            <a:tailEnd/>
          </a:ln>
          <a:effectLst/>
        </p:spPr>
        <p:txBody>
          <a:bodyPr anchor="ctr">
            <a:spAutoFit/>
          </a:bodyPr>
          <a:lstStyle/>
          <a:p>
            <a:pPr algn="just">
              <a:buFontTx/>
              <a:buChar char="•"/>
            </a:pPr>
            <a:r>
              <a:rPr lang="es-CO" sz="1600" b="1"/>
              <a:t>Detectar las variables</a:t>
            </a:r>
          </a:p>
          <a:p>
            <a:pPr algn="just">
              <a:buFontTx/>
              <a:buChar char="•"/>
            </a:pPr>
            <a:r>
              <a:rPr lang="es-CO" sz="1600" b="1"/>
              <a:t>Definir conceptualmente las variables</a:t>
            </a:r>
          </a:p>
          <a:p>
            <a:pPr algn="just">
              <a:buFontTx/>
              <a:buChar char="•"/>
            </a:pPr>
            <a:r>
              <a:rPr lang="es-CO" sz="1600" b="1"/>
              <a:t>Definir operacionalmente las variables</a:t>
            </a:r>
          </a:p>
        </p:txBody>
      </p:sp>
      <p:sp>
        <p:nvSpPr>
          <p:cNvPr id="197636" name="Rectangle 4"/>
          <p:cNvSpPr>
            <a:spLocks noChangeArrowheads="1"/>
          </p:cNvSpPr>
          <p:nvPr/>
        </p:nvSpPr>
        <p:spPr bwMode="auto">
          <a:xfrm rot="16200000">
            <a:off x="805656" y="-438943"/>
            <a:ext cx="403225" cy="1512888"/>
          </a:xfrm>
          <a:prstGeom prst="rect">
            <a:avLst/>
          </a:prstGeom>
          <a:noFill/>
          <a:ln w="38100" algn="ctr">
            <a:noFill/>
            <a:miter lim="800000"/>
            <a:headEnd/>
            <a:tailEnd/>
          </a:ln>
          <a:effectLst/>
        </p:spPr>
        <p:txBody>
          <a:bodyPr vert="eaVert">
            <a:spAutoFit/>
          </a:bodyPr>
          <a:lstStyle/>
          <a:p>
            <a:pPr marL="371475" indent="-371475">
              <a:lnSpc>
                <a:spcPct val="80000"/>
              </a:lnSpc>
              <a:spcBef>
                <a:spcPct val="20000"/>
              </a:spcBef>
              <a:buClr>
                <a:srgbClr val="FF0066"/>
              </a:buClr>
              <a:buFontTx/>
              <a:buAutoNum type="romanLcPeriod" startAt="4"/>
            </a:pPr>
            <a:r>
              <a:rPr lang="es-CO" b="1"/>
              <a:t>Paso 4.</a:t>
            </a:r>
            <a:r>
              <a:rPr lang="es-CO" b="1">
                <a:solidFill>
                  <a:srgbClr val="FF0066"/>
                </a:solidFill>
              </a:rPr>
              <a:t> </a:t>
            </a:r>
          </a:p>
        </p:txBody>
      </p:sp>
      <p:pic>
        <p:nvPicPr>
          <p:cNvPr id="197637" name="Picture 5"/>
          <p:cNvPicPr>
            <a:picLocks noChangeAspect="1" noChangeArrowheads="1"/>
          </p:cNvPicPr>
          <p:nvPr/>
        </p:nvPicPr>
        <p:blipFill>
          <a:blip r:embed="rId2"/>
          <a:srcRect/>
          <a:stretch>
            <a:fillRect/>
          </a:stretch>
        </p:blipFill>
        <p:spPr bwMode="auto">
          <a:xfrm>
            <a:off x="1835150" y="260350"/>
            <a:ext cx="1276350" cy="1219200"/>
          </a:xfrm>
          <a:prstGeom prst="rect">
            <a:avLst/>
          </a:prstGeom>
          <a:noFill/>
          <a:ln w="38100" algn="ctr">
            <a:noFill/>
            <a:miter lim="800000"/>
            <a:headEnd/>
            <a:tailEnd/>
          </a:ln>
          <a:effectLst/>
        </p:spPr>
      </p:pic>
      <p:sp>
        <p:nvSpPr>
          <p:cNvPr id="197638" name="AutoShape 6"/>
          <p:cNvSpPr>
            <a:spLocks noChangeArrowheads="1"/>
          </p:cNvSpPr>
          <p:nvPr/>
        </p:nvSpPr>
        <p:spPr bwMode="auto">
          <a:xfrm>
            <a:off x="3636963" y="227013"/>
            <a:ext cx="4535487" cy="768350"/>
          </a:xfrm>
          <a:prstGeom prst="leftArrowCallout">
            <a:avLst>
              <a:gd name="adj1" fmla="val 32407"/>
              <a:gd name="adj2" fmla="val 16204"/>
              <a:gd name="adj3" fmla="val 102754"/>
              <a:gd name="adj4" fmla="val 82593"/>
            </a:avLst>
          </a:prstGeom>
          <a:gradFill rotWithShape="1">
            <a:gsLst>
              <a:gs pos="0">
                <a:schemeClr val="bg1"/>
              </a:gs>
              <a:gs pos="100000">
                <a:srgbClr val="FF0066"/>
              </a:gs>
            </a:gsLst>
            <a:lin ang="2700000" scaled="1"/>
          </a:gradFill>
          <a:ln w="38100" algn="ctr">
            <a:solidFill>
              <a:schemeClr val="tx1"/>
            </a:solidFill>
            <a:miter lim="800000"/>
            <a:headEnd/>
            <a:tailEnd/>
          </a:ln>
          <a:effectLst/>
        </p:spPr>
        <p:txBody>
          <a:bodyPr anchor="ctr">
            <a:spAutoFit/>
          </a:bodyPr>
          <a:lstStyle/>
          <a:p>
            <a:r>
              <a:rPr lang="es-CO" sz="1400" b="1">
                <a:effectLst>
                  <a:outerShdw blurRad="38100" dist="38100" dir="2700000" algn="tl">
                    <a:srgbClr val="FFFFFF"/>
                  </a:outerShdw>
                </a:effectLst>
              </a:rPr>
              <a:t>Definir si la investigación es exploratoria, descriptiva, correlacional o explicativa y hasta qué nivel llegará.</a:t>
            </a:r>
          </a:p>
        </p:txBody>
      </p:sp>
      <p:sp>
        <p:nvSpPr>
          <p:cNvPr id="197639" name="Rectangle 7"/>
          <p:cNvSpPr>
            <a:spLocks noChangeArrowheads="1"/>
          </p:cNvSpPr>
          <p:nvPr/>
        </p:nvSpPr>
        <p:spPr bwMode="auto">
          <a:xfrm rot="16200000">
            <a:off x="878681" y="1434307"/>
            <a:ext cx="403225" cy="1512888"/>
          </a:xfrm>
          <a:prstGeom prst="rect">
            <a:avLst/>
          </a:prstGeom>
          <a:noFill/>
          <a:ln w="38100" algn="ctr">
            <a:noFill/>
            <a:miter lim="800000"/>
            <a:headEnd/>
            <a:tailEnd/>
          </a:ln>
          <a:effectLst/>
        </p:spPr>
        <p:txBody>
          <a:bodyPr vert="eaVert">
            <a:spAutoFit/>
          </a:bodyPr>
          <a:lstStyle/>
          <a:p>
            <a:pPr marL="371475" indent="-371475">
              <a:lnSpc>
                <a:spcPct val="80000"/>
              </a:lnSpc>
              <a:spcBef>
                <a:spcPct val="20000"/>
              </a:spcBef>
              <a:buClr>
                <a:srgbClr val="FF0066"/>
              </a:buClr>
              <a:buFontTx/>
              <a:buAutoNum type="romanLcPeriod" startAt="5"/>
            </a:pPr>
            <a:r>
              <a:rPr lang="es-CO" b="1"/>
              <a:t>Paso 5.</a:t>
            </a:r>
            <a:r>
              <a:rPr lang="es-CO" b="1">
                <a:solidFill>
                  <a:srgbClr val="FF0066"/>
                </a:solidFill>
              </a:rPr>
              <a:t> </a:t>
            </a:r>
          </a:p>
        </p:txBody>
      </p:sp>
      <p:sp>
        <p:nvSpPr>
          <p:cNvPr id="197640" name="AutoShape 8"/>
          <p:cNvSpPr>
            <a:spLocks noChangeArrowheads="1"/>
          </p:cNvSpPr>
          <p:nvPr/>
        </p:nvSpPr>
        <p:spPr bwMode="auto">
          <a:xfrm>
            <a:off x="3995738" y="1844675"/>
            <a:ext cx="3455987" cy="504825"/>
          </a:xfrm>
          <a:prstGeom prst="leftArrowCallout">
            <a:avLst>
              <a:gd name="adj1" fmla="val 32407"/>
              <a:gd name="adj2" fmla="val 16204"/>
              <a:gd name="adj3" fmla="val 119170"/>
              <a:gd name="adj4" fmla="val 82593"/>
            </a:avLst>
          </a:prstGeom>
          <a:gradFill rotWithShape="1">
            <a:gsLst>
              <a:gs pos="0">
                <a:schemeClr val="bg1"/>
              </a:gs>
              <a:gs pos="100000">
                <a:srgbClr val="FF0066"/>
              </a:gs>
            </a:gsLst>
            <a:lin ang="2700000" scaled="1"/>
          </a:gradFill>
          <a:ln w="38100" algn="ctr">
            <a:solidFill>
              <a:schemeClr val="tx1"/>
            </a:solidFill>
            <a:miter lim="800000"/>
            <a:headEnd/>
            <a:tailEnd/>
          </a:ln>
          <a:effectLst/>
        </p:spPr>
        <p:txBody>
          <a:bodyPr anchor="ctr"/>
          <a:lstStyle/>
          <a:p>
            <a:r>
              <a:rPr lang="es-CO" sz="1400" b="1">
                <a:effectLst>
                  <a:outerShdw blurRad="38100" dist="38100" dir="2700000" algn="tl">
                    <a:srgbClr val="FFFFFF"/>
                  </a:outerShdw>
                </a:effectLst>
              </a:rPr>
              <a:t>Establecer hipótesis:</a:t>
            </a:r>
          </a:p>
        </p:txBody>
      </p:sp>
      <p:pic>
        <p:nvPicPr>
          <p:cNvPr id="197641" name="Picture 9"/>
          <p:cNvPicPr>
            <a:picLocks noChangeAspect="1" noChangeArrowheads="1"/>
          </p:cNvPicPr>
          <p:nvPr/>
        </p:nvPicPr>
        <p:blipFill>
          <a:blip r:embed="rId2"/>
          <a:srcRect/>
          <a:stretch>
            <a:fillRect/>
          </a:stretch>
        </p:blipFill>
        <p:spPr bwMode="auto">
          <a:xfrm>
            <a:off x="2574925" y="1773238"/>
            <a:ext cx="1276350" cy="1219200"/>
          </a:xfrm>
          <a:prstGeom prst="rect">
            <a:avLst/>
          </a:prstGeom>
          <a:noFill/>
          <a:ln w="38100" algn="ctr">
            <a:noFill/>
            <a:miter lim="800000"/>
            <a:headEnd/>
            <a:tailEnd/>
          </a:ln>
          <a:effectLst/>
        </p:spPr>
      </p:pic>
      <p:sp>
        <p:nvSpPr>
          <p:cNvPr id="197642" name="Rectangle 10"/>
          <p:cNvSpPr>
            <a:spLocks noChangeArrowheads="1"/>
          </p:cNvSpPr>
          <p:nvPr/>
        </p:nvSpPr>
        <p:spPr bwMode="auto">
          <a:xfrm rot="16200000">
            <a:off x="878681" y="3378994"/>
            <a:ext cx="403225" cy="1512888"/>
          </a:xfrm>
          <a:prstGeom prst="rect">
            <a:avLst/>
          </a:prstGeom>
          <a:noFill/>
          <a:ln w="38100" algn="ctr">
            <a:noFill/>
            <a:miter lim="800000"/>
            <a:headEnd/>
            <a:tailEnd/>
          </a:ln>
          <a:effectLst/>
        </p:spPr>
        <p:txBody>
          <a:bodyPr vert="eaVert">
            <a:spAutoFit/>
          </a:bodyPr>
          <a:lstStyle/>
          <a:p>
            <a:pPr marL="371475" indent="-371475">
              <a:lnSpc>
                <a:spcPct val="80000"/>
              </a:lnSpc>
              <a:spcBef>
                <a:spcPct val="20000"/>
              </a:spcBef>
              <a:buClr>
                <a:srgbClr val="FF0066"/>
              </a:buClr>
              <a:buFontTx/>
              <a:buAutoNum type="romanLcPeriod" startAt="6"/>
            </a:pPr>
            <a:r>
              <a:rPr lang="es-CO" b="1"/>
              <a:t>Paso 6.</a:t>
            </a:r>
            <a:r>
              <a:rPr lang="es-CO" b="1">
                <a:solidFill>
                  <a:srgbClr val="FF0066"/>
                </a:solidFill>
              </a:rPr>
              <a:t> </a:t>
            </a:r>
          </a:p>
        </p:txBody>
      </p:sp>
      <p:pic>
        <p:nvPicPr>
          <p:cNvPr id="197645" name="Picture 13"/>
          <p:cNvPicPr>
            <a:picLocks noChangeAspect="1" noChangeArrowheads="1"/>
          </p:cNvPicPr>
          <p:nvPr/>
        </p:nvPicPr>
        <p:blipFill>
          <a:blip r:embed="rId2"/>
          <a:srcRect/>
          <a:stretch>
            <a:fillRect/>
          </a:stretch>
        </p:blipFill>
        <p:spPr bwMode="auto">
          <a:xfrm>
            <a:off x="3079750" y="3500438"/>
            <a:ext cx="1276350" cy="1219200"/>
          </a:xfrm>
          <a:prstGeom prst="rect">
            <a:avLst/>
          </a:prstGeom>
          <a:noFill/>
          <a:ln w="38100" algn="ctr">
            <a:noFill/>
            <a:miter lim="800000"/>
            <a:headEnd/>
            <a:tailEnd/>
          </a:ln>
          <a:effectLst/>
        </p:spPr>
      </p:pic>
      <p:sp>
        <p:nvSpPr>
          <p:cNvPr id="197647" name="AutoShape 15"/>
          <p:cNvSpPr>
            <a:spLocks noChangeArrowheads="1"/>
          </p:cNvSpPr>
          <p:nvPr/>
        </p:nvSpPr>
        <p:spPr bwMode="auto">
          <a:xfrm>
            <a:off x="4357688" y="3573463"/>
            <a:ext cx="4535487" cy="981075"/>
          </a:xfrm>
          <a:prstGeom prst="leftArrowCallout">
            <a:avLst>
              <a:gd name="adj1" fmla="val 32407"/>
              <a:gd name="adj2" fmla="val 16204"/>
              <a:gd name="adj3" fmla="val 80474"/>
              <a:gd name="adj4" fmla="val 82593"/>
            </a:avLst>
          </a:prstGeom>
          <a:gradFill rotWithShape="1">
            <a:gsLst>
              <a:gs pos="0">
                <a:schemeClr val="bg1"/>
              </a:gs>
              <a:gs pos="100000">
                <a:srgbClr val="FF0066"/>
              </a:gs>
            </a:gsLst>
            <a:lin ang="2700000" scaled="1"/>
          </a:gradFill>
          <a:ln w="38100" algn="ctr">
            <a:solidFill>
              <a:schemeClr val="tx1"/>
            </a:solidFill>
            <a:miter lim="800000"/>
            <a:headEnd/>
            <a:tailEnd/>
          </a:ln>
          <a:effectLst/>
        </p:spPr>
        <p:txBody>
          <a:bodyPr anchor="ctr">
            <a:spAutoFit/>
          </a:bodyPr>
          <a:lstStyle/>
          <a:p>
            <a:r>
              <a:rPr lang="es-CO" sz="1400" b="1">
                <a:effectLst>
                  <a:outerShdw blurRad="38100" dist="38100" dir="2700000" algn="tl">
                    <a:srgbClr val="FFFFFF"/>
                  </a:outerShdw>
                </a:effectLst>
              </a:rPr>
              <a:t>Seleccionar el diseño apropiado de investigación (diseño experimental, preexperimental o cuasi experimental o no experimental).</a:t>
            </a:r>
          </a:p>
        </p:txBody>
      </p:sp>
      <p:sp>
        <p:nvSpPr>
          <p:cNvPr id="197648" name="Rectangle 16"/>
          <p:cNvSpPr>
            <a:spLocks noChangeArrowheads="1"/>
          </p:cNvSpPr>
          <p:nvPr/>
        </p:nvSpPr>
        <p:spPr bwMode="auto">
          <a:xfrm rot="16200000">
            <a:off x="877094" y="4918869"/>
            <a:ext cx="403225" cy="1512887"/>
          </a:xfrm>
          <a:prstGeom prst="rect">
            <a:avLst/>
          </a:prstGeom>
          <a:noFill/>
          <a:ln w="38100" algn="ctr">
            <a:noFill/>
            <a:miter lim="800000"/>
            <a:headEnd/>
            <a:tailEnd/>
          </a:ln>
          <a:effectLst/>
        </p:spPr>
        <p:txBody>
          <a:bodyPr vert="eaVert">
            <a:spAutoFit/>
          </a:bodyPr>
          <a:lstStyle/>
          <a:p>
            <a:pPr marL="371475" indent="-371475">
              <a:lnSpc>
                <a:spcPct val="80000"/>
              </a:lnSpc>
              <a:spcBef>
                <a:spcPct val="20000"/>
              </a:spcBef>
              <a:buClr>
                <a:srgbClr val="FF0066"/>
              </a:buClr>
              <a:buFontTx/>
              <a:buAutoNum type="romanLcPeriod" startAt="7"/>
            </a:pPr>
            <a:r>
              <a:rPr lang="es-CO" b="1"/>
              <a:t>Paso 7.</a:t>
            </a:r>
            <a:r>
              <a:rPr lang="es-CO" b="1">
                <a:solidFill>
                  <a:srgbClr val="FF0066"/>
                </a:solidFill>
              </a:rPr>
              <a:t> </a:t>
            </a:r>
          </a:p>
        </p:txBody>
      </p:sp>
      <p:pic>
        <p:nvPicPr>
          <p:cNvPr id="197649" name="Picture 17"/>
          <p:cNvPicPr>
            <a:picLocks noChangeAspect="1" noChangeArrowheads="1"/>
          </p:cNvPicPr>
          <p:nvPr/>
        </p:nvPicPr>
        <p:blipFill>
          <a:blip r:embed="rId2"/>
          <a:srcRect/>
          <a:stretch>
            <a:fillRect/>
          </a:stretch>
        </p:blipFill>
        <p:spPr bwMode="auto">
          <a:xfrm>
            <a:off x="3800475" y="5162550"/>
            <a:ext cx="1276350" cy="1219200"/>
          </a:xfrm>
          <a:prstGeom prst="rect">
            <a:avLst/>
          </a:prstGeom>
          <a:noFill/>
          <a:ln w="38100" algn="ctr">
            <a:noFill/>
            <a:miter lim="800000"/>
            <a:headEnd/>
            <a:tailEnd/>
          </a:ln>
          <a:effectLst/>
        </p:spPr>
      </p:pic>
      <p:sp>
        <p:nvSpPr>
          <p:cNvPr id="197650" name="AutoShape 18"/>
          <p:cNvSpPr>
            <a:spLocks noChangeArrowheads="1"/>
          </p:cNvSpPr>
          <p:nvPr/>
        </p:nvSpPr>
        <p:spPr bwMode="auto">
          <a:xfrm>
            <a:off x="5219700" y="5157788"/>
            <a:ext cx="3455988" cy="555625"/>
          </a:xfrm>
          <a:prstGeom prst="leftArrowCallout">
            <a:avLst>
              <a:gd name="adj1" fmla="val 32407"/>
              <a:gd name="adj2" fmla="val 16204"/>
              <a:gd name="adj3" fmla="val 108274"/>
              <a:gd name="adj4" fmla="val 82593"/>
            </a:avLst>
          </a:prstGeom>
          <a:gradFill rotWithShape="1">
            <a:gsLst>
              <a:gs pos="0">
                <a:schemeClr val="bg1"/>
              </a:gs>
              <a:gs pos="100000">
                <a:srgbClr val="FF0066"/>
              </a:gs>
            </a:gsLst>
            <a:lin ang="2700000" scaled="1"/>
          </a:gradFill>
          <a:ln w="38100" algn="ctr">
            <a:solidFill>
              <a:schemeClr val="tx1"/>
            </a:solidFill>
            <a:miter lim="800000"/>
            <a:headEnd/>
            <a:tailEnd/>
          </a:ln>
          <a:effectLst/>
        </p:spPr>
        <p:txBody>
          <a:bodyPr anchor="ctr">
            <a:spAutoFit/>
          </a:bodyPr>
          <a:lstStyle/>
          <a:p>
            <a:r>
              <a:rPr lang="es-CO" sz="1400" b="1">
                <a:effectLst>
                  <a:outerShdw blurRad="38100" dist="38100" dir="2700000" algn="tl">
                    <a:srgbClr val="FFFFFF"/>
                  </a:outerShdw>
                </a:effectLst>
              </a:rPr>
              <a:t>Determinar la población y la muestra:</a:t>
            </a:r>
          </a:p>
        </p:txBody>
      </p:sp>
      <p:sp>
        <p:nvSpPr>
          <p:cNvPr id="197651" name="Rectangle 19"/>
          <p:cNvSpPr>
            <a:spLocks noChangeArrowheads="1"/>
          </p:cNvSpPr>
          <p:nvPr/>
        </p:nvSpPr>
        <p:spPr bwMode="auto">
          <a:xfrm>
            <a:off x="5505450" y="5805488"/>
            <a:ext cx="3638550" cy="825500"/>
          </a:xfrm>
          <a:prstGeom prst="rect">
            <a:avLst/>
          </a:prstGeom>
          <a:noFill/>
          <a:ln w="38100" algn="ctr">
            <a:noFill/>
            <a:miter lim="800000"/>
            <a:headEnd/>
            <a:tailEnd/>
          </a:ln>
          <a:effectLst/>
        </p:spPr>
        <p:txBody>
          <a:bodyPr anchor="ctr">
            <a:spAutoFit/>
          </a:bodyPr>
          <a:lstStyle/>
          <a:p>
            <a:pPr algn="just">
              <a:buFontTx/>
              <a:buChar char="•"/>
            </a:pPr>
            <a:r>
              <a:rPr lang="es-CO" sz="1600" b="1"/>
              <a:t>Seleccionar la muestra</a:t>
            </a:r>
          </a:p>
          <a:p>
            <a:pPr algn="just">
              <a:buFontTx/>
              <a:buChar char="•"/>
            </a:pPr>
            <a:r>
              <a:rPr lang="es-CO" sz="1600" b="1"/>
              <a:t>Determinar el universo</a:t>
            </a:r>
          </a:p>
          <a:p>
            <a:pPr algn="just">
              <a:buFontTx/>
              <a:buChar char="•"/>
            </a:pPr>
            <a:r>
              <a:rPr lang="es-CO" sz="1600" b="1"/>
              <a:t>Estimar la muestra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197636"/>
                                        </p:tgtEl>
                                        <p:attrNameLst>
                                          <p:attrName>style.visibility</p:attrName>
                                        </p:attrNameLst>
                                      </p:cBhvr>
                                      <p:to>
                                        <p:strVal val="visible"/>
                                      </p:to>
                                    </p:set>
                                    <p:animEffect transition="in" filter="plus(in)">
                                      <p:cBhvr>
                                        <p:cTn id="7" dur="2000"/>
                                        <p:tgtEl>
                                          <p:spTgt spid="197636"/>
                                        </p:tgtEl>
                                      </p:cBhvr>
                                    </p:animEffect>
                                  </p:childTnLst>
                                </p:cTn>
                              </p:par>
                            </p:childTnLst>
                          </p:cTn>
                        </p:par>
                        <p:par>
                          <p:cTn id="8" fill="hold">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197635"/>
                                        </p:tgtEl>
                                        <p:attrNameLst>
                                          <p:attrName>style.visibility</p:attrName>
                                        </p:attrNameLst>
                                      </p:cBhvr>
                                      <p:to>
                                        <p:strVal val="visible"/>
                                      </p:to>
                                    </p:set>
                                    <p:animEffect transition="in" filter="diamond(in)">
                                      <p:cBhvr>
                                        <p:cTn id="11" dur="2000"/>
                                        <p:tgtEl>
                                          <p:spTgt spid="197635"/>
                                        </p:tgtEl>
                                      </p:cBhvr>
                                    </p:animEffect>
                                  </p:childTnLst>
                                </p:cTn>
                              </p:par>
                            </p:childTnLst>
                          </p:cTn>
                        </p:par>
                        <p:par>
                          <p:cTn id="12" fill="hold">
                            <p:stCondLst>
                              <p:cond delay="4000"/>
                            </p:stCondLst>
                            <p:childTnLst>
                              <p:par>
                                <p:cTn id="13" presetID="13" presetClass="entr" presetSubtype="16" fill="hold" grpId="0" nodeType="afterEffect">
                                  <p:stCondLst>
                                    <p:cond delay="0"/>
                                  </p:stCondLst>
                                  <p:childTnLst>
                                    <p:set>
                                      <p:cBhvr>
                                        <p:cTn id="14" dur="1" fill="hold">
                                          <p:stCondLst>
                                            <p:cond delay="0"/>
                                          </p:stCondLst>
                                        </p:cTn>
                                        <p:tgtEl>
                                          <p:spTgt spid="197639"/>
                                        </p:tgtEl>
                                        <p:attrNameLst>
                                          <p:attrName>style.visibility</p:attrName>
                                        </p:attrNameLst>
                                      </p:cBhvr>
                                      <p:to>
                                        <p:strVal val="visible"/>
                                      </p:to>
                                    </p:set>
                                    <p:animEffect transition="in" filter="plus(in)">
                                      <p:cBhvr>
                                        <p:cTn id="15" dur="2000"/>
                                        <p:tgtEl>
                                          <p:spTgt spid="197639"/>
                                        </p:tgtEl>
                                      </p:cBhvr>
                                    </p:animEffect>
                                  </p:childTnLst>
                                </p:cTn>
                              </p:par>
                            </p:childTnLst>
                          </p:cTn>
                        </p:par>
                        <p:par>
                          <p:cTn id="16" fill="hold">
                            <p:stCondLst>
                              <p:cond delay="6000"/>
                            </p:stCondLst>
                            <p:childTnLst>
                              <p:par>
                                <p:cTn id="17" presetID="13" presetClass="entr" presetSubtype="16" fill="hold" grpId="0" nodeType="afterEffect">
                                  <p:stCondLst>
                                    <p:cond delay="0"/>
                                  </p:stCondLst>
                                  <p:childTnLst>
                                    <p:set>
                                      <p:cBhvr>
                                        <p:cTn id="18" dur="1" fill="hold">
                                          <p:stCondLst>
                                            <p:cond delay="0"/>
                                          </p:stCondLst>
                                        </p:cTn>
                                        <p:tgtEl>
                                          <p:spTgt spid="197642"/>
                                        </p:tgtEl>
                                        <p:attrNameLst>
                                          <p:attrName>style.visibility</p:attrName>
                                        </p:attrNameLst>
                                      </p:cBhvr>
                                      <p:to>
                                        <p:strVal val="visible"/>
                                      </p:to>
                                    </p:set>
                                    <p:animEffect transition="in" filter="plus(in)">
                                      <p:cBhvr>
                                        <p:cTn id="19" dur="2000"/>
                                        <p:tgtEl>
                                          <p:spTgt spid="197642"/>
                                        </p:tgtEl>
                                      </p:cBhvr>
                                    </p:animEffect>
                                  </p:childTnLst>
                                </p:cTn>
                              </p:par>
                            </p:childTnLst>
                          </p:cTn>
                        </p:par>
                        <p:par>
                          <p:cTn id="20" fill="hold">
                            <p:stCondLst>
                              <p:cond delay="8000"/>
                            </p:stCondLst>
                            <p:childTnLst>
                              <p:par>
                                <p:cTn id="21" presetID="13" presetClass="entr" presetSubtype="16" fill="hold" grpId="0" nodeType="afterEffect">
                                  <p:stCondLst>
                                    <p:cond delay="0"/>
                                  </p:stCondLst>
                                  <p:childTnLst>
                                    <p:set>
                                      <p:cBhvr>
                                        <p:cTn id="22" dur="1" fill="hold">
                                          <p:stCondLst>
                                            <p:cond delay="0"/>
                                          </p:stCondLst>
                                        </p:cTn>
                                        <p:tgtEl>
                                          <p:spTgt spid="197648"/>
                                        </p:tgtEl>
                                        <p:attrNameLst>
                                          <p:attrName>style.visibility</p:attrName>
                                        </p:attrNameLst>
                                      </p:cBhvr>
                                      <p:to>
                                        <p:strVal val="visible"/>
                                      </p:to>
                                    </p:set>
                                    <p:animEffect transition="in" filter="plus(in)">
                                      <p:cBhvr>
                                        <p:cTn id="23" dur="2000"/>
                                        <p:tgtEl>
                                          <p:spTgt spid="197648"/>
                                        </p:tgtEl>
                                      </p:cBhvr>
                                    </p:animEffect>
                                  </p:childTnLst>
                                </p:cTn>
                              </p:par>
                            </p:childTnLst>
                          </p:cTn>
                        </p:par>
                        <p:par>
                          <p:cTn id="24" fill="hold">
                            <p:stCondLst>
                              <p:cond delay="10000"/>
                            </p:stCondLst>
                            <p:childTnLst>
                              <p:par>
                                <p:cTn id="25" presetID="8" presetClass="entr" presetSubtype="16" fill="hold" grpId="0" nodeType="afterEffect">
                                  <p:stCondLst>
                                    <p:cond delay="0"/>
                                  </p:stCondLst>
                                  <p:childTnLst>
                                    <p:set>
                                      <p:cBhvr>
                                        <p:cTn id="26" dur="1" fill="hold">
                                          <p:stCondLst>
                                            <p:cond delay="0"/>
                                          </p:stCondLst>
                                        </p:cTn>
                                        <p:tgtEl>
                                          <p:spTgt spid="197651"/>
                                        </p:tgtEl>
                                        <p:attrNameLst>
                                          <p:attrName>style.visibility</p:attrName>
                                        </p:attrNameLst>
                                      </p:cBhvr>
                                      <p:to>
                                        <p:strVal val="visible"/>
                                      </p:to>
                                    </p:set>
                                    <p:animEffect transition="in" filter="diamond(in)">
                                      <p:cBhvr>
                                        <p:cTn id="27" dur="2000"/>
                                        <p:tgtEl>
                                          <p:spTgt spid="1976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7635" grpId="0"/>
      <p:bldP spid="197636" grpId="0"/>
      <p:bldP spid="197639" grpId="0"/>
      <p:bldP spid="197642" grpId="0"/>
      <p:bldP spid="197648" grpId="0"/>
      <p:bldP spid="19765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ChangeArrowheads="1"/>
          </p:cNvSpPr>
          <p:nvPr/>
        </p:nvSpPr>
        <p:spPr bwMode="auto">
          <a:xfrm>
            <a:off x="4284663" y="3500438"/>
            <a:ext cx="4429125" cy="825500"/>
          </a:xfrm>
          <a:prstGeom prst="rect">
            <a:avLst/>
          </a:prstGeom>
          <a:noFill/>
          <a:ln w="38100" algn="ctr">
            <a:noFill/>
            <a:miter lim="800000"/>
            <a:headEnd/>
            <a:tailEnd/>
          </a:ln>
          <a:effectLst/>
        </p:spPr>
        <p:txBody>
          <a:bodyPr anchor="ctr">
            <a:spAutoFit/>
          </a:bodyPr>
          <a:lstStyle/>
          <a:p>
            <a:pPr algn="just">
              <a:buFontTx/>
              <a:buChar char="•"/>
            </a:pPr>
            <a:r>
              <a:rPr lang="es-CO" sz="1600" b="1"/>
              <a:t>Seleccionar las pruebas estadísticas</a:t>
            </a:r>
          </a:p>
          <a:p>
            <a:pPr algn="just">
              <a:buFontTx/>
              <a:buChar char="•"/>
            </a:pPr>
            <a:r>
              <a:rPr lang="es-CO" sz="1600" b="1"/>
              <a:t>Elaborar el problema de análisis</a:t>
            </a:r>
          </a:p>
          <a:p>
            <a:pPr algn="just">
              <a:buFontTx/>
              <a:buChar char="•"/>
            </a:pPr>
            <a:r>
              <a:rPr lang="es-CO" sz="1600" b="1"/>
              <a:t>Realizar los análisis</a:t>
            </a:r>
          </a:p>
        </p:txBody>
      </p:sp>
      <p:sp>
        <p:nvSpPr>
          <p:cNvPr id="198659" name="Rectangle 3"/>
          <p:cNvSpPr>
            <a:spLocks noChangeArrowheads="1"/>
          </p:cNvSpPr>
          <p:nvPr/>
        </p:nvSpPr>
        <p:spPr bwMode="auto">
          <a:xfrm rot="16200000">
            <a:off x="805656" y="-438943"/>
            <a:ext cx="403225" cy="1512888"/>
          </a:xfrm>
          <a:prstGeom prst="rect">
            <a:avLst/>
          </a:prstGeom>
          <a:noFill/>
          <a:ln w="38100" algn="ctr">
            <a:noFill/>
            <a:miter lim="800000"/>
            <a:headEnd/>
            <a:tailEnd/>
          </a:ln>
          <a:effectLst/>
        </p:spPr>
        <p:txBody>
          <a:bodyPr vert="eaVert">
            <a:spAutoFit/>
          </a:bodyPr>
          <a:lstStyle/>
          <a:p>
            <a:pPr marL="371475" indent="-371475">
              <a:lnSpc>
                <a:spcPct val="80000"/>
              </a:lnSpc>
              <a:spcBef>
                <a:spcPct val="20000"/>
              </a:spcBef>
              <a:buClr>
                <a:srgbClr val="FF0066"/>
              </a:buClr>
              <a:buFontTx/>
              <a:buAutoNum type="romanLcPeriod" startAt="8"/>
            </a:pPr>
            <a:r>
              <a:rPr lang="es-CO" b="1"/>
              <a:t>  Paso 8.</a:t>
            </a:r>
            <a:r>
              <a:rPr lang="es-CO" b="1">
                <a:solidFill>
                  <a:srgbClr val="FF0066"/>
                </a:solidFill>
              </a:rPr>
              <a:t> </a:t>
            </a:r>
          </a:p>
        </p:txBody>
      </p:sp>
      <p:pic>
        <p:nvPicPr>
          <p:cNvPr id="198660" name="Picture 4"/>
          <p:cNvPicPr>
            <a:picLocks noChangeAspect="1" noChangeArrowheads="1"/>
          </p:cNvPicPr>
          <p:nvPr/>
        </p:nvPicPr>
        <p:blipFill>
          <a:blip r:embed="rId2"/>
          <a:srcRect/>
          <a:stretch>
            <a:fillRect/>
          </a:stretch>
        </p:blipFill>
        <p:spPr bwMode="auto">
          <a:xfrm>
            <a:off x="1547813" y="260350"/>
            <a:ext cx="1276350" cy="1219200"/>
          </a:xfrm>
          <a:prstGeom prst="rect">
            <a:avLst/>
          </a:prstGeom>
          <a:noFill/>
          <a:ln w="38100" algn="ctr">
            <a:noFill/>
            <a:miter lim="800000"/>
            <a:headEnd/>
            <a:tailEnd/>
          </a:ln>
          <a:effectLst/>
        </p:spPr>
      </p:pic>
      <p:sp>
        <p:nvSpPr>
          <p:cNvPr id="198661" name="AutoShape 5"/>
          <p:cNvSpPr>
            <a:spLocks noChangeArrowheads="1"/>
          </p:cNvSpPr>
          <p:nvPr/>
        </p:nvSpPr>
        <p:spPr bwMode="auto">
          <a:xfrm>
            <a:off x="3059113" y="188913"/>
            <a:ext cx="4535487" cy="612775"/>
          </a:xfrm>
          <a:prstGeom prst="leftArrowCallout">
            <a:avLst>
              <a:gd name="adj1" fmla="val 32407"/>
              <a:gd name="adj2" fmla="val 16204"/>
              <a:gd name="adj3" fmla="val 128842"/>
              <a:gd name="adj4" fmla="val 82593"/>
            </a:avLst>
          </a:prstGeom>
          <a:gradFill rotWithShape="1">
            <a:gsLst>
              <a:gs pos="0">
                <a:schemeClr val="bg1"/>
              </a:gs>
              <a:gs pos="100000">
                <a:srgbClr val="FF0066"/>
              </a:gs>
            </a:gsLst>
            <a:lin ang="2700000" scaled="1"/>
          </a:gradFill>
          <a:ln w="38100" algn="ctr">
            <a:solidFill>
              <a:schemeClr val="tx1"/>
            </a:solidFill>
            <a:miter lim="800000"/>
            <a:headEnd/>
            <a:tailEnd/>
          </a:ln>
          <a:effectLst/>
        </p:spPr>
        <p:txBody>
          <a:bodyPr anchor="ctr"/>
          <a:lstStyle/>
          <a:p>
            <a:r>
              <a:rPr lang="es-CO" sz="1400" b="1">
                <a:effectLst>
                  <a:outerShdw blurRad="38100" dist="38100" dir="2700000" algn="tl">
                    <a:srgbClr val="FFFFFF"/>
                  </a:outerShdw>
                </a:effectLst>
              </a:rPr>
              <a:t>Recolección de datos:</a:t>
            </a:r>
          </a:p>
        </p:txBody>
      </p:sp>
      <p:sp>
        <p:nvSpPr>
          <p:cNvPr id="198662" name="Rectangle 6"/>
          <p:cNvSpPr>
            <a:spLocks noChangeArrowheads="1"/>
          </p:cNvSpPr>
          <p:nvPr/>
        </p:nvSpPr>
        <p:spPr bwMode="auto">
          <a:xfrm rot="16200000">
            <a:off x="805656" y="2369344"/>
            <a:ext cx="403225" cy="1512888"/>
          </a:xfrm>
          <a:prstGeom prst="rect">
            <a:avLst/>
          </a:prstGeom>
          <a:noFill/>
          <a:ln w="38100" algn="ctr">
            <a:noFill/>
            <a:miter lim="800000"/>
            <a:headEnd/>
            <a:tailEnd/>
          </a:ln>
          <a:effectLst/>
        </p:spPr>
        <p:txBody>
          <a:bodyPr vert="eaVert">
            <a:spAutoFit/>
          </a:bodyPr>
          <a:lstStyle/>
          <a:p>
            <a:pPr marL="371475" indent="-371475">
              <a:lnSpc>
                <a:spcPct val="80000"/>
              </a:lnSpc>
              <a:spcBef>
                <a:spcPct val="20000"/>
              </a:spcBef>
              <a:buClr>
                <a:srgbClr val="FF0066"/>
              </a:buClr>
              <a:buFontTx/>
              <a:buAutoNum type="romanLcPeriod" startAt="9"/>
            </a:pPr>
            <a:r>
              <a:rPr lang="es-CO" b="1"/>
              <a:t>Paso 9.</a:t>
            </a:r>
            <a:r>
              <a:rPr lang="es-CO" b="1">
                <a:solidFill>
                  <a:srgbClr val="FF0066"/>
                </a:solidFill>
              </a:rPr>
              <a:t> </a:t>
            </a:r>
          </a:p>
        </p:txBody>
      </p:sp>
      <p:sp>
        <p:nvSpPr>
          <p:cNvPr id="198663" name="AutoShape 7"/>
          <p:cNvSpPr>
            <a:spLocks noChangeArrowheads="1"/>
          </p:cNvSpPr>
          <p:nvPr/>
        </p:nvSpPr>
        <p:spPr bwMode="auto">
          <a:xfrm>
            <a:off x="4140200" y="2636838"/>
            <a:ext cx="3455988" cy="504825"/>
          </a:xfrm>
          <a:prstGeom prst="leftArrowCallout">
            <a:avLst>
              <a:gd name="adj1" fmla="val 32407"/>
              <a:gd name="adj2" fmla="val 16204"/>
              <a:gd name="adj3" fmla="val 119170"/>
              <a:gd name="adj4" fmla="val 82593"/>
            </a:avLst>
          </a:prstGeom>
          <a:gradFill rotWithShape="1">
            <a:gsLst>
              <a:gs pos="0">
                <a:schemeClr val="bg1"/>
              </a:gs>
              <a:gs pos="100000">
                <a:srgbClr val="FF0066"/>
              </a:gs>
            </a:gsLst>
            <a:lin ang="2700000" scaled="1"/>
          </a:gradFill>
          <a:ln w="38100" algn="ctr">
            <a:solidFill>
              <a:schemeClr val="tx1"/>
            </a:solidFill>
            <a:miter lim="800000"/>
            <a:headEnd/>
            <a:tailEnd/>
          </a:ln>
          <a:effectLst/>
        </p:spPr>
        <p:txBody>
          <a:bodyPr anchor="ctr"/>
          <a:lstStyle/>
          <a:p>
            <a:r>
              <a:rPr lang="es-CO" sz="1400" b="1">
                <a:effectLst>
                  <a:outerShdw blurRad="38100" dist="38100" dir="2700000" algn="tl">
                    <a:srgbClr val="FFFFFF"/>
                  </a:outerShdw>
                </a:effectLst>
              </a:rPr>
              <a:t>Analizar los datos:</a:t>
            </a:r>
          </a:p>
        </p:txBody>
      </p:sp>
      <p:pic>
        <p:nvPicPr>
          <p:cNvPr id="198664" name="Picture 8"/>
          <p:cNvPicPr>
            <a:picLocks noChangeAspect="1" noChangeArrowheads="1"/>
          </p:cNvPicPr>
          <p:nvPr/>
        </p:nvPicPr>
        <p:blipFill>
          <a:blip r:embed="rId2"/>
          <a:srcRect/>
          <a:stretch>
            <a:fillRect/>
          </a:stretch>
        </p:blipFill>
        <p:spPr bwMode="auto">
          <a:xfrm>
            <a:off x="2790825" y="2420938"/>
            <a:ext cx="1276350" cy="1219200"/>
          </a:xfrm>
          <a:prstGeom prst="rect">
            <a:avLst/>
          </a:prstGeom>
          <a:noFill/>
          <a:ln w="38100" algn="ctr">
            <a:noFill/>
            <a:miter lim="800000"/>
            <a:headEnd/>
            <a:tailEnd/>
          </a:ln>
          <a:effectLst/>
        </p:spPr>
      </p:pic>
      <p:sp>
        <p:nvSpPr>
          <p:cNvPr id="198665" name="Rectangle 9"/>
          <p:cNvSpPr>
            <a:spLocks noChangeArrowheads="1"/>
          </p:cNvSpPr>
          <p:nvPr/>
        </p:nvSpPr>
        <p:spPr bwMode="auto">
          <a:xfrm rot="16200000">
            <a:off x="950119" y="4528344"/>
            <a:ext cx="403225" cy="1512887"/>
          </a:xfrm>
          <a:prstGeom prst="rect">
            <a:avLst/>
          </a:prstGeom>
          <a:noFill/>
          <a:ln w="38100" algn="ctr">
            <a:noFill/>
            <a:miter lim="800000"/>
            <a:headEnd/>
            <a:tailEnd/>
          </a:ln>
          <a:effectLst/>
        </p:spPr>
        <p:txBody>
          <a:bodyPr vert="eaVert">
            <a:spAutoFit/>
          </a:bodyPr>
          <a:lstStyle/>
          <a:p>
            <a:pPr marL="371475" indent="-371475">
              <a:lnSpc>
                <a:spcPct val="80000"/>
              </a:lnSpc>
              <a:spcBef>
                <a:spcPct val="20000"/>
              </a:spcBef>
              <a:buClr>
                <a:srgbClr val="FF0066"/>
              </a:buClr>
              <a:buFontTx/>
              <a:buAutoNum type="romanLcPeriod" startAt="10"/>
            </a:pPr>
            <a:r>
              <a:rPr lang="es-CO" b="1"/>
              <a:t>Paso 10.</a:t>
            </a:r>
            <a:r>
              <a:rPr lang="es-CO" b="1">
                <a:solidFill>
                  <a:srgbClr val="FF0066"/>
                </a:solidFill>
              </a:rPr>
              <a:t> </a:t>
            </a:r>
          </a:p>
        </p:txBody>
      </p:sp>
      <p:pic>
        <p:nvPicPr>
          <p:cNvPr id="198666" name="Picture 10"/>
          <p:cNvPicPr>
            <a:picLocks noChangeAspect="1" noChangeArrowheads="1"/>
          </p:cNvPicPr>
          <p:nvPr/>
        </p:nvPicPr>
        <p:blipFill>
          <a:blip r:embed="rId2"/>
          <a:srcRect/>
          <a:stretch>
            <a:fillRect/>
          </a:stretch>
        </p:blipFill>
        <p:spPr bwMode="auto">
          <a:xfrm>
            <a:off x="3367088" y="4581525"/>
            <a:ext cx="1276350" cy="1219200"/>
          </a:xfrm>
          <a:prstGeom prst="rect">
            <a:avLst/>
          </a:prstGeom>
          <a:noFill/>
          <a:ln w="38100" algn="ctr">
            <a:noFill/>
            <a:miter lim="800000"/>
            <a:headEnd/>
            <a:tailEnd/>
          </a:ln>
          <a:effectLst/>
        </p:spPr>
      </p:pic>
      <p:sp>
        <p:nvSpPr>
          <p:cNvPr id="198667" name="AutoShape 11"/>
          <p:cNvSpPr>
            <a:spLocks noChangeArrowheads="1"/>
          </p:cNvSpPr>
          <p:nvPr/>
        </p:nvSpPr>
        <p:spPr bwMode="auto">
          <a:xfrm>
            <a:off x="4787900" y="4724400"/>
            <a:ext cx="3959225" cy="587375"/>
          </a:xfrm>
          <a:prstGeom prst="leftArrowCallout">
            <a:avLst>
              <a:gd name="adj1" fmla="val 32407"/>
              <a:gd name="adj2" fmla="val 16204"/>
              <a:gd name="adj3" fmla="val 117335"/>
              <a:gd name="adj4" fmla="val 82593"/>
            </a:avLst>
          </a:prstGeom>
          <a:gradFill rotWithShape="1">
            <a:gsLst>
              <a:gs pos="0">
                <a:schemeClr val="bg1"/>
              </a:gs>
              <a:gs pos="100000">
                <a:srgbClr val="FF0066"/>
              </a:gs>
            </a:gsLst>
            <a:lin ang="2700000" scaled="1"/>
          </a:gradFill>
          <a:ln w="38100" algn="ctr">
            <a:solidFill>
              <a:schemeClr val="tx1"/>
            </a:solidFill>
            <a:miter lim="800000"/>
            <a:headEnd/>
            <a:tailEnd/>
          </a:ln>
          <a:effectLst/>
        </p:spPr>
        <p:txBody>
          <a:bodyPr anchor="ctr"/>
          <a:lstStyle/>
          <a:p>
            <a:r>
              <a:rPr lang="es-CO" sz="1400" b="1">
                <a:effectLst>
                  <a:outerShdw blurRad="38100" dist="38100" dir="2700000" algn="tl">
                    <a:srgbClr val="FFFFFF"/>
                  </a:outerShdw>
                </a:effectLst>
              </a:rPr>
              <a:t>Presentar los resultados</a:t>
            </a:r>
          </a:p>
        </p:txBody>
      </p:sp>
      <p:sp>
        <p:nvSpPr>
          <p:cNvPr id="198672" name="Rectangle 16"/>
          <p:cNvSpPr>
            <a:spLocks noChangeArrowheads="1"/>
          </p:cNvSpPr>
          <p:nvPr/>
        </p:nvSpPr>
        <p:spPr bwMode="auto">
          <a:xfrm>
            <a:off x="3346450" y="981075"/>
            <a:ext cx="5689600" cy="1069975"/>
          </a:xfrm>
          <a:prstGeom prst="rect">
            <a:avLst/>
          </a:prstGeom>
          <a:noFill/>
          <a:ln w="38100" algn="ctr">
            <a:noFill/>
            <a:miter lim="800000"/>
            <a:headEnd/>
            <a:tailEnd/>
          </a:ln>
          <a:effectLst/>
        </p:spPr>
        <p:txBody>
          <a:bodyPr anchor="ctr">
            <a:spAutoFit/>
          </a:bodyPr>
          <a:lstStyle/>
          <a:p>
            <a:pPr algn="just">
              <a:buFontTx/>
              <a:buChar char="•"/>
            </a:pPr>
            <a:r>
              <a:rPr lang="es-CO" sz="1600" b="1"/>
              <a:t>Elaborar el instrumento de medición y aplicarlo</a:t>
            </a:r>
          </a:p>
          <a:p>
            <a:pPr algn="just">
              <a:buFontTx/>
              <a:buChar char="•"/>
            </a:pPr>
            <a:r>
              <a:rPr lang="es-CO" sz="1600" b="1"/>
              <a:t>Determinar la validez y confiabilidad del instrumento </a:t>
            </a:r>
          </a:p>
          <a:p>
            <a:pPr algn="just">
              <a:buFontTx/>
              <a:buChar char="•"/>
            </a:pPr>
            <a:r>
              <a:rPr lang="es-CO" sz="1600" b="1"/>
              <a:t>Codificar los datos</a:t>
            </a:r>
          </a:p>
          <a:p>
            <a:pPr algn="just">
              <a:buFontTx/>
              <a:buChar char="•"/>
            </a:pPr>
            <a:r>
              <a:rPr lang="es-CO" sz="1600" b="1"/>
              <a:t>Crear un archivo o base de datos</a:t>
            </a:r>
          </a:p>
        </p:txBody>
      </p:sp>
      <p:sp>
        <p:nvSpPr>
          <p:cNvPr id="198673" name="Rectangle 17"/>
          <p:cNvSpPr>
            <a:spLocks noChangeArrowheads="1"/>
          </p:cNvSpPr>
          <p:nvPr/>
        </p:nvSpPr>
        <p:spPr bwMode="auto">
          <a:xfrm>
            <a:off x="4787900" y="5749925"/>
            <a:ext cx="4897438" cy="581025"/>
          </a:xfrm>
          <a:prstGeom prst="rect">
            <a:avLst/>
          </a:prstGeom>
          <a:noFill/>
          <a:ln w="38100" algn="ctr">
            <a:noFill/>
            <a:miter lim="800000"/>
            <a:headEnd/>
            <a:tailEnd/>
          </a:ln>
          <a:effectLst/>
        </p:spPr>
        <p:txBody>
          <a:bodyPr anchor="ctr">
            <a:spAutoFit/>
          </a:bodyPr>
          <a:lstStyle/>
          <a:p>
            <a:pPr algn="just">
              <a:buFontTx/>
              <a:buChar char="•"/>
            </a:pPr>
            <a:r>
              <a:rPr lang="es-CO" sz="1600" b="1"/>
              <a:t>Elaborar el informe de investigación</a:t>
            </a:r>
          </a:p>
          <a:p>
            <a:pPr algn="just">
              <a:buFontTx/>
              <a:buChar char="•"/>
            </a:pPr>
            <a:r>
              <a:rPr lang="es-CO" sz="1600" b="1"/>
              <a:t>Presentar el informe de investigación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198659"/>
                                        </p:tgtEl>
                                        <p:attrNameLst>
                                          <p:attrName>style.visibility</p:attrName>
                                        </p:attrNameLst>
                                      </p:cBhvr>
                                      <p:to>
                                        <p:strVal val="visible"/>
                                      </p:to>
                                    </p:set>
                                    <p:animEffect transition="in" filter="plus(in)">
                                      <p:cBhvr>
                                        <p:cTn id="7" dur="2000"/>
                                        <p:tgtEl>
                                          <p:spTgt spid="198659"/>
                                        </p:tgtEl>
                                      </p:cBhvr>
                                    </p:animEffect>
                                  </p:childTnLst>
                                </p:cTn>
                              </p:par>
                            </p:childTnLst>
                          </p:cTn>
                        </p:par>
                        <p:par>
                          <p:cTn id="8" fill="hold">
                            <p:stCondLst>
                              <p:cond delay="2000"/>
                            </p:stCondLst>
                            <p:childTnLst>
                              <p:par>
                                <p:cTn id="9" presetID="8" presetClass="entr" presetSubtype="16" fill="hold" grpId="0" nodeType="afterEffect">
                                  <p:stCondLst>
                                    <p:cond delay="0"/>
                                  </p:stCondLst>
                                  <p:childTnLst>
                                    <p:set>
                                      <p:cBhvr>
                                        <p:cTn id="10" dur="1" fill="hold">
                                          <p:stCondLst>
                                            <p:cond delay="0"/>
                                          </p:stCondLst>
                                        </p:cTn>
                                        <p:tgtEl>
                                          <p:spTgt spid="198658"/>
                                        </p:tgtEl>
                                        <p:attrNameLst>
                                          <p:attrName>style.visibility</p:attrName>
                                        </p:attrNameLst>
                                      </p:cBhvr>
                                      <p:to>
                                        <p:strVal val="visible"/>
                                      </p:to>
                                    </p:set>
                                    <p:animEffect transition="in" filter="diamond(in)">
                                      <p:cBhvr>
                                        <p:cTn id="11" dur="2000"/>
                                        <p:tgtEl>
                                          <p:spTgt spid="198658"/>
                                        </p:tgtEl>
                                      </p:cBhvr>
                                    </p:animEffect>
                                  </p:childTnLst>
                                </p:cTn>
                              </p:par>
                            </p:childTnLst>
                          </p:cTn>
                        </p:par>
                        <p:par>
                          <p:cTn id="12" fill="hold">
                            <p:stCondLst>
                              <p:cond delay="4000"/>
                            </p:stCondLst>
                            <p:childTnLst>
                              <p:par>
                                <p:cTn id="13" presetID="13" presetClass="entr" presetSubtype="16" fill="hold" grpId="0" nodeType="afterEffect">
                                  <p:stCondLst>
                                    <p:cond delay="0"/>
                                  </p:stCondLst>
                                  <p:childTnLst>
                                    <p:set>
                                      <p:cBhvr>
                                        <p:cTn id="14" dur="1" fill="hold">
                                          <p:stCondLst>
                                            <p:cond delay="0"/>
                                          </p:stCondLst>
                                        </p:cTn>
                                        <p:tgtEl>
                                          <p:spTgt spid="198662"/>
                                        </p:tgtEl>
                                        <p:attrNameLst>
                                          <p:attrName>style.visibility</p:attrName>
                                        </p:attrNameLst>
                                      </p:cBhvr>
                                      <p:to>
                                        <p:strVal val="visible"/>
                                      </p:to>
                                    </p:set>
                                    <p:animEffect transition="in" filter="plus(in)">
                                      <p:cBhvr>
                                        <p:cTn id="15" dur="2000"/>
                                        <p:tgtEl>
                                          <p:spTgt spid="198662"/>
                                        </p:tgtEl>
                                      </p:cBhvr>
                                    </p:animEffect>
                                  </p:childTnLst>
                                </p:cTn>
                              </p:par>
                            </p:childTnLst>
                          </p:cTn>
                        </p:par>
                        <p:par>
                          <p:cTn id="16" fill="hold">
                            <p:stCondLst>
                              <p:cond delay="6000"/>
                            </p:stCondLst>
                            <p:childTnLst>
                              <p:par>
                                <p:cTn id="17" presetID="13" presetClass="entr" presetSubtype="16" fill="hold" grpId="0" nodeType="afterEffect">
                                  <p:stCondLst>
                                    <p:cond delay="0"/>
                                  </p:stCondLst>
                                  <p:childTnLst>
                                    <p:set>
                                      <p:cBhvr>
                                        <p:cTn id="18" dur="1" fill="hold">
                                          <p:stCondLst>
                                            <p:cond delay="0"/>
                                          </p:stCondLst>
                                        </p:cTn>
                                        <p:tgtEl>
                                          <p:spTgt spid="198665"/>
                                        </p:tgtEl>
                                        <p:attrNameLst>
                                          <p:attrName>style.visibility</p:attrName>
                                        </p:attrNameLst>
                                      </p:cBhvr>
                                      <p:to>
                                        <p:strVal val="visible"/>
                                      </p:to>
                                    </p:set>
                                    <p:animEffect transition="in" filter="plus(in)">
                                      <p:cBhvr>
                                        <p:cTn id="19" dur="2000"/>
                                        <p:tgtEl>
                                          <p:spTgt spid="198665"/>
                                        </p:tgtEl>
                                      </p:cBhvr>
                                    </p:animEffect>
                                  </p:childTnLst>
                                </p:cTn>
                              </p:par>
                            </p:childTnLst>
                          </p:cTn>
                        </p:par>
                        <p:par>
                          <p:cTn id="20" fill="hold">
                            <p:stCondLst>
                              <p:cond delay="8000"/>
                            </p:stCondLst>
                            <p:childTnLst>
                              <p:par>
                                <p:cTn id="21" presetID="8" presetClass="entr" presetSubtype="16" fill="hold" grpId="0" nodeType="afterEffect">
                                  <p:stCondLst>
                                    <p:cond delay="0"/>
                                  </p:stCondLst>
                                  <p:childTnLst>
                                    <p:set>
                                      <p:cBhvr>
                                        <p:cTn id="22" dur="1" fill="hold">
                                          <p:stCondLst>
                                            <p:cond delay="0"/>
                                          </p:stCondLst>
                                        </p:cTn>
                                        <p:tgtEl>
                                          <p:spTgt spid="198672"/>
                                        </p:tgtEl>
                                        <p:attrNameLst>
                                          <p:attrName>style.visibility</p:attrName>
                                        </p:attrNameLst>
                                      </p:cBhvr>
                                      <p:to>
                                        <p:strVal val="visible"/>
                                      </p:to>
                                    </p:set>
                                    <p:animEffect transition="in" filter="diamond(in)">
                                      <p:cBhvr>
                                        <p:cTn id="23" dur="2000"/>
                                        <p:tgtEl>
                                          <p:spTgt spid="198672"/>
                                        </p:tgtEl>
                                      </p:cBhvr>
                                    </p:animEffect>
                                  </p:childTnLst>
                                </p:cTn>
                              </p:par>
                            </p:childTnLst>
                          </p:cTn>
                        </p:par>
                        <p:par>
                          <p:cTn id="24" fill="hold">
                            <p:stCondLst>
                              <p:cond delay="10000"/>
                            </p:stCondLst>
                            <p:childTnLst>
                              <p:par>
                                <p:cTn id="25" presetID="8" presetClass="entr" presetSubtype="16" fill="hold" grpId="0" nodeType="afterEffect">
                                  <p:stCondLst>
                                    <p:cond delay="0"/>
                                  </p:stCondLst>
                                  <p:childTnLst>
                                    <p:set>
                                      <p:cBhvr>
                                        <p:cTn id="26" dur="1" fill="hold">
                                          <p:stCondLst>
                                            <p:cond delay="0"/>
                                          </p:stCondLst>
                                        </p:cTn>
                                        <p:tgtEl>
                                          <p:spTgt spid="198673"/>
                                        </p:tgtEl>
                                        <p:attrNameLst>
                                          <p:attrName>style.visibility</p:attrName>
                                        </p:attrNameLst>
                                      </p:cBhvr>
                                      <p:to>
                                        <p:strVal val="visible"/>
                                      </p:to>
                                    </p:set>
                                    <p:animEffect transition="in" filter="diamond(in)">
                                      <p:cBhvr>
                                        <p:cTn id="27" dur="2000"/>
                                        <p:tgtEl>
                                          <p:spTgt spid="1986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58" grpId="0"/>
      <p:bldP spid="198659" grpId="0"/>
      <p:bldP spid="198662" grpId="0"/>
      <p:bldP spid="198665" grpId="0"/>
      <p:bldP spid="198672" grpId="0"/>
      <p:bldP spid="19867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9684" name="Picture 4" descr="j0078727[1]"/>
          <p:cNvPicPr>
            <a:picLocks noGrp="1" noChangeAspect="1" noChangeArrowheads="1"/>
          </p:cNvPicPr>
          <p:nvPr>
            <p:ph sz="quarter" idx="1"/>
          </p:nvPr>
        </p:nvPicPr>
        <p:blipFill>
          <a:blip r:embed="rId2"/>
          <a:srcRect/>
          <a:stretch>
            <a:fillRect/>
          </a:stretch>
        </p:blipFill>
        <p:spPr>
          <a:xfrm>
            <a:off x="0" y="333375"/>
            <a:ext cx="3168650" cy="2185988"/>
          </a:xfrm>
          <a:noFill/>
          <a:ln/>
        </p:spPr>
      </p:pic>
      <p:pic>
        <p:nvPicPr>
          <p:cNvPr id="199713" name="Picture 33" descr="wxivbiy1[1]"/>
          <p:cNvPicPr>
            <a:picLocks noGrp="1" noChangeAspect="1" noChangeArrowheads="1"/>
          </p:cNvPicPr>
          <p:nvPr>
            <p:ph sz="quarter" idx="2"/>
          </p:nvPr>
        </p:nvPicPr>
        <p:blipFill>
          <a:blip r:embed="rId3"/>
          <a:srcRect/>
          <a:stretch>
            <a:fillRect/>
          </a:stretch>
        </p:blipFill>
        <p:spPr>
          <a:xfrm>
            <a:off x="4284663" y="2565400"/>
            <a:ext cx="2335212" cy="1751013"/>
          </a:xfrm>
          <a:noFill/>
          <a:ln/>
        </p:spPr>
      </p:pic>
      <p:pic>
        <p:nvPicPr>
          <p:cNvPr id="199697" name="Picture 17" descr="j0078718[1]"/>
          <p:cNvPicPr>
            <a:picLocks noGrp="1" noChangeAspect="1" noChangeArrowheads="1"/>
          </p:cNvPicPr>
          <p:nvPr>
            <p:ph sz="quarter" idx="3"/>
          </p:nvPr>
        </p:nvPicPr>
        <p:blipFill>
          <a:blip r:embed="rId4"/>
          <a:srcRect/>
          <a:stretch>
            <a:fillRect/>
          </a:stretch>
        </p:blipFill>
        <p:spPr>
          <a:xfrm>
            <a:off x="971550" y="4076700"/>
            <a:ext cx="2019300" cy="2187575"/>
          </a:xfrm>
          <a:noFill/>
          <a:ln/>
        </p:spPr>
      </p:pic>
      <p:pic>
        <p:nvPicPr>
          <p:cNvPr id="199700" name="Picture 20" descr="ea1aykif[1]"/>
          <p:cNvPicPr>
            <a:picLocks noGrp="1" noChangeAspect="1" noChangeArrowheads="1" noCrop="1"/>
          </p:cNvPicPr>
          <p:nvPr>
            <p:ph sz="quarter" idx="4"/>
          </p:nvPr>
        </p:nvPicPr>
        <p:blipFill>
          <a:blip r:embed="rId5"/>
          <a:srcRect/>
          <a:stretch>
            <a:fillRect/>
          </a:stretch>
        </p:blipFill>
        <p:spPr>
          <a:xfrm>
            <a:off x="827088" y="692150"/>
            <a:ext cx="1584325" cy="1223963"/>
          </a:xfrm>
          <a:noFill/>
          <a:ln/>
        </p:spPr>
      </p:pic>
      <p:sp>
        <p:nvSpPr>
          <p:cNvPr id="199689" name="AutoShape 9"/>
          <p:cNvSpPr>
            <a:spLocks noChangeArrowheads="1"/>
          </p:cNvSpPr>
          <p:nvPr/>
        </p:nvSpPr>
        <p:spPr bwMode="auto">
          <a:xfrm>
            <a:off x="2771775" y="0"/>
            <a:ext cx="3163888" cy="925513"/>
          </a:xfrm>
          <a:prstGeom prst="irregularSeal2">
            <a:avLst/>
          </a:prstGeom>
          <a:gradFill rotWithShape="1">
            <a:gsLst>
              <a:gs pos="0">
                <a:srgbClr val="FF0066"/>
              </a:gs>
              <a:gs pos="100000">
                <a:schemeClr val="bg1"/>
              </a:gs>
            </a:gsLst>
            <a:lin ang="5400000" scaled="1"/>
          </a:gradFill>
          <a:ln w="6350" algn="ctr">
            <a:solidFill>
              <a:schemeClr val="tx1"/>
            </a:solidFill>
            <a:miter lim="800000"/>
            <a:headEnd/>
            <a:tailEnd/>
          </a:ln>
          <a:effectLst/>
        </p:spPr>
        <p:txBody>
          <a:bodyPr anchor="ctr">
            <a:spAutoFit/>
          </a:bodyPr>
          <a:lstStyle/>
          <a:p>
            <a:r>
              <a:rPr lang="es-CO" sz="1200" b="1"/>
              <a:t>¿Cuál es mi tema de interés?</a:t>
            </a:r>
          </a:p>
        </p:txBody>
      </p:sp>
      <p:pic>
        <p:nvPicPr>
          <p:cNvPr id="199690" name="Picture 10" descr="yqj334e3[1]"/>
          <p:cNvPicPr>
            <a:picLocks noChangeAspect="1" noChangeArrowheads="1"/>
          </p:cNvPicPr>
          <p:nvPr/>
        </p:nvPicPr>
        <p:blipFill>
          <a:blip r:embed="rId6"/>
          <a:srcRect/>
          <a:stretch>
            <a:fillRect/>
          </a:stretch>
        </p:blipFill>
        <p:spPr bwMode="auto">
          <a:xfrm>
            <a:off x="7164388" y="2492375"/>
            <a:ext cx="1528762" cy="1827213"/>
          </a:xfrm>
          <a:prstGeom prst="rect">
            <a:avLst/>
          </a:prstGeom>
          <a:noFill/>
        </p:spPr>
      </p:pic>
      <p:sp>
        <p:nvSpPr>
          <p:cNvPr id="199691" name="AutoShape 11"/>
          <p:cNvSpPr>
            <a:spLocks noChangeArrowheads="1"/>
          </p:cNvSpPr>
          <p:nvPr/>
        </p:nvSpPr>
        <p:spPr bwMode="auto">
          <a:xfrm>
            <a:off x="6877050" y="2276475"/>
            <a:ext cx="647700" cy="215900"/>
          </a:xfrm>
          <a:prstGeom prst="leftArrow">
            <a:avLst>
              <a:gd name="adj1" fmla="val 50000"/>
              <a:gd name="adj2" fmla="val 75000"/>
            </a:avLst>
          </a:prstGeom>
          <a:solidFill>
            <a:srgbClr val="FF0000"/>
          </a:solidFill>
          <a:ln w="38100" algn="ctr">
            <a:solidFill>
              <a:srgbClr val="FF0000"/>
            </a:solidFill>
            <a:miter lim="800000"/>
            <a:headEnd/>
            <a:tailEnd/>
          </a:ln>
          <a:effectLst/>
        </p:spPr>
        <p:txBody>
          <a:bodyPr vert="eaVert" wrap="none" anchor="ctr"/>
          <a:lstStyle/>
          <a:p>
            <a:endParaRPr lang="fr-FR"/>
          </a:p>
        </p:txBody>
      </p:sp>
      <p:sp>
        <p:nvSpPr>
          <p:cNvPr id="199692" name="AutoShape 12"/>
          <p:cNvSpPr>
            <a:spLocks noChangeArrowheads="1"/>
          </p:cNvSpPr>
          <p:nvPr/>
        </p:nvSpPr>
        <p:spPr bwMode="auto">
          <a:xfrm>
            <a:off x="6732588" y="2708275"/>
            <a:ext cx="574675" cy="287338"/>
          </a:xfrm>
          <a:prstGeom prst="rightArrow">
            <a:avLst>
              <a:gd name="adj1" fmla="val 50000"/>
              <a:gd name="adj2" fmla="val 50000"/>
            </a:avLst>
          </a:prstGeom>
          <a:solidFill>
            <a:srgbClr val="FF0000"/>
          </a:solidFill>
          <a:ln w="38100" algn="ctr">
            <a:solidFill>
              <a:srgbClr val="FF0000"/>
            </a:solidFill>
            <a:miter lim="800000"/>
            <a:headEnd/>
            <a:tailEnd/>
          </a:ln>
          <a:effectLst/>
        </p:spPr>
        <p:txBody>
          <a:bodyPr vert="eaVert" wrap="none" anchor="ctr"/>
          <a:lstStyle/>
          <a:p>
            <a:endParaRPr lang="fr-FR"/>
          </a:p>
        </p:txBody>
      </p:sp>
      <p:sp>
        <p:nvSpPr>
          <p:cNvPr id="199693" name="AutoShape 13"/>
          <p:cNvSpPr>
            <a:spLocks noChangeArrowheads="1"/>
          </p:cNvSpPr>
          <p:nvPr/>
        </p:nvSpPr>
        <p:spPr bwMode="auto">
          <a:xfrm>
            <a:off x="7596188" y="1773238"/>
            <a:ext cx="647700" cy="720725"/>
          </a:xfrm>
          <a:custGeom>
            <a:avLst/>
            <a:gdLst>
              <a:gd name="G0" fmla="+- 6480 0 0"/>
              <a:gd name="G1" fmla="+- 8640 0 0"/>
              <a:gd name="G2" fmla="+- 4320 0 0"/>
              <a:gd name="G3" fmla="+- 21600 0 6480"/>
              <a:gd name="G4" fmla="+- 21600 0 8640"/>
              <a:gd name="G5" fmla="+- 21600 0 4320"/>
              <a:gd name="G6" fmla="+- 6480 0 10800"/>
              <a:gd name="G7" fmla="+- 8640 0 10800"/>
              <a:gd name="G8" fmla="*/ G7 4320 G6"/>
              <a:gd name="G9" fmla="+- 21600 0 G8"/>
              <a:gd name="T0" fmla="*/ G1 w 21600"/>
              <a:gd name="T1" fmla="*/ G8 h 21600"/>
              <a:gd name="T2" fmla="*/ G4 w 21600"/>
              <a:gd name="T3" fmla="*/ G9 h 21600"/>
            </a:gdLst>
            <a:ahLst/>
            <a:cxnLst>
              <a:cxn ang="0">
                <a:pos x="r" y="vc"/>
              </a:cxn>
              <a:cxn ang="5400000">
                <a:pos x="hc" y="b"/>
              </a:cxn>
              <a:cxn ang="10800000">
                <a:pos x="l" y="vc"/>
              </a:cxn>
              <a:cxn ang="16200000">
                <a:pos x="hc" y="t"/>
              </a:cxn>
            </a:cxnLst>
            <a:rect l="T0" t="T1" r="T2" b="T3"/>
            <a:pathLst>
              <a:path w="21600" h="21600">
                <a:moveTo>
                  <a:pt x="10800" y="0"/>
                </a:moveTo>
                <a:lnTo>
                  <a:pt x="6480" y="4320"/>
                </a:lnTo>
                <a:lnTo>
                  <a:pt x="8640" y="4320"/>
                </a:lnTo>
                <a:lnTo>
                  <a:pt x="8640" y="8640"/>
                </a:lnTo>
                <a:lnTo>
                  <a:pt x="4320" y="8640"/>
                </a:lnTo>
                <a:lnTo>
                  <a:pt x="4320" y="6480"/>
                </a:lnTo>
                <a:lnTo>
                  <a:pt x="0" y="10800"/>
                </a:lnTo>
                <a:lnTo>
                  <a:pt x="4320" y="15120"/>
                </a:lnTo>
                <a:lnTo>
                  <a:pt x="4320" y="12960"/>
                </a:lnTo>
                <a:lnTo>
                  <a:pt x="8640" y="12960"/>
                </a:lnTo>
                <a:lnTo>
                  <a:pt x="8640" y="17280"/>
                </a:lnTo>
                <a:lnTo>
                  <a:pt x="6480" y="17280"/>
                </a:lnTo>
                <a:lnTo>
                  <a:pt x="10800" y="21600"/>
                </a:lnTo>
                <a:lnTo>
                  <a:pt x="15120" y="17280"/>
                </a:lnTo>
                <a:lnTo>
                  <a:pt x="12960" y="17280"/>
                </a:lnTo>
                <a:lnTo>
                  <a:pt x="12960" y="12960"/>
                </a:lnTo>
                <a:lnTo>
                  <a:pt x="17280" y="12960"/>
                </a:lnTo>
                <a:lnTo>
                  <a:pt x="17280" y="15120"/>
                </a:lnTo>
                <a:lnTo>
                  <a:pt x="21600" y="10800"/>
                </a:lnTo>
                <a:lnTo>
                  <a:pt x="17280" y="6480"/>
                </a:lnTo>
                <a:lnTo>
                  <a:pt x="17280" y="8640"/>
                </a:lnTo>
                <a:lnTo>
                  <a:pt x="12960" y="8640"/>
                </a:lnTo>
                <a:lnTo>
                  <a:pt x="12960" y="4320"/>
                </a:lnTo>
                <a:lnTo>
                  <a:pt x="15120" y="4320"/>
                </a:lnTo>
                <a:close/>
              </a:path>
            </a:pathLst>
          </a:custGeom>
          <a:solidFill>
            <a:srgbClr val="FF0000"/>
          </a:solidFill>
          <a:ln w="38100" algn="ctr">
            <a:solidFill>
              <a:schemeClr val="tx1"/>
            </a:solidFill>
            <a:miter lim="800000"/>
            <a:headEnd/>
            <a:tailEnd/>
          </a:ln>
          <a:effectLst/>
        </p:spPr>
        <p:txBody>
          <a:bodyPr vert="eaVert" wrap="none" anchor="ctr"/>
          <a:lstStyle/>
          <a:p>
            <a:endParaRPr lang="fr-FR"/>
          </a:p>
        </p:txBody>
      </p:sp>
      <p:sp>
        <p:nvSpPr>
          <p:cNvPr id="199694" name="AutoShape 14"/>
          <p:cNvSpPr>
            <a:spLocks noChangeArrowheads="1"/>
          </p:cNvSpPr>
          <p:nvPr/>
        </p:nvSpPr>
        <p:spPr bwMode="auto">
          <a:xfrm rot="-463225">
            <a:off x="8170863" y="3413125"/>
            <a:ext cx="576262" cy="719138"/>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0 w 21600"/>
              <a:gd name="T13" fmla="*/ 12158 h 21600"/>
              <a:gd name="T14" fmla="*/ G4 w 21600"/>
              <a:gd name="T15" fmla="*/ 21600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FF0000"/>
          </a:solidFill>
          <a:ln w="38100" algn="ctr">
            <a:solidFill>
              <a:srgbClr val="FF0000"/>
            </a:solidFill>
            <a:miter lim="800000"/>
            <a:headEnd/>
            <a:tailEnd/>
          </a:ln>
          <a:effectLst/>
        </p:spPr>
        <p:txBody>
          <a:bodyPr vert="eaVert" wrap="none" anchor="ctr"/>
          <a:lstStyle/>
          <a:p>
            <a:endParaRPr lang="fr-FR"/>
          </a:p>
        </p:txBody>
      </p:sp>
      <p:sp>
        <p:nvSpPr>
          <p:cNvPr id="199695" name="AutoShape 15"/>
          <p:cNvSpPr>
            <a:spLocks noChangeArrowheads="1"/>
          </p:cNvSpPr>
          <p:nvPr/>
        </p:nvSpPr>
        <p:spPr bwMode="auto">
          <a:xfrm>
            <a:off x="107950" y="2492375"/>
            <a:ext cx="3846513" cy="1751013"/>
          </a:xfrm>
          <a:prstGeom prst="irregularSeal2">
            <a:avLst/>
          </a:prstGeom>
          <a:gradFill rotWithShape="1">
            <a:gsLst>
              <a:gs pos="0">
                <a:srgbClr val="FF0066"/>
              </a:gs>
              <a:gs pos="100000">
                <a:schemeClr val="bg1"/>
              </a:gs>
            </a:gsLst>
            <a:lin ang="5400000" scaled="1"/>
          </a:gradFill>
          <a:ln w="6350" algn="ctr">
            <a:solidFill>
              <a:schemeClr val="tx1"/>
            </a:solidFill>
            <a:miter lim="800000"/>
            <a:headEnd/>
            <a:tailEnd/>
          </a:ln>
          <a:effectLst/>
        </p:spPr>
        <p:txBody>
          <a:bodyPr anchor="ctr">
            <a:spAutoFit/>
          </a:bodyPr>
          <a:lstStyle/>
          <a:p>
            <a:r>
              <a:rPr lang="es-CO" sz="1200" b="1"/>
              <a:t>¿Qué bibliografía he revisado sobre el tema que me interesa investigar</a:t>
            </a:r>
            <a:r>
              <a:rPr lang="es-CO" sz="1000" b="1"/>
              <a:t>?</a:t>
            </a:r>
          </a:p>
        </p:txBody>
      </p:sp>
      <p:pic>
        <p:nvPicPr>
          <p:cNvPr id="199703" name="Picture 23" descr="hgbakdyg[1]"/>
          <p:cNvPicPr>
            <a:picLocks noChangeAspect="1" noChangeArrowheads="1"/>
          </p:cNvPicPr>
          <p:nvPr/>
        </p:nvPicPr>
        <p:blipFill>
          <a:blip r:embed="rId7"/>
          <a:srcRect/>
          <a:stretch>
            <a:fillRect/>
          </a:stretch>
        </p:blipFill>
        <p:spPr bwMode="auto">
          <a:xfrm>
            <a:off x="2555875" y="4365625"/>
            <a:ext cx="952500" cy="819150"/>
          </a:xfrm>
          <a:prstGeom prst="rect">
            <a:avLst/>
          </a:prstGeom>
          <a:noFill/>
        </p:spPr>
      </p:pic>
      <p:pic>
        <p:nvPicPr>
          <p:cNvPr id="199704" name="Picture 24" descr="zg3wvtbs[1]"/>
          <p:cNvPicPr>
            <a:picLocks noChangeAspect="1" noChangeArrowheads="1"/>
          </p:cNvPicPr>
          <p:nvPr/>
        </p:nvPicPr>
        <p:blipFill>
          <a:blip r:embed="rId8"/>
          <a:srcRect/>
          <a:stretch>
            <a:fillRect/>
          </a:stretch>
        </p:blipFill>
        <p:spPr bwMode="auto">
          <a:xfrm>
            <a:off x="611188" y="5445125"/>
            <a:ext cx="1093787" cy="985838"/>
          </a:xfrm>
          <a:prstGeom prst="rect">
            <a:avLst/>
          </a:prstGeom>
          <a:noFill/>
        </p:spPr>
      </p:pic>
      <p:pic>
        <p:nvPicPr>
          <p:cNvPr id="199715" name="Picture 35" descr="kppwbbfw[1]"/>
          <p:cNvPicPr>
            <a:picLocks noChangeAspect="1" noChangeArrowheads="1"/>
          </p:cNvPicPr>
          <p:nvPr/>
        </p:nvPicPr>
        <p:blipFill>
          <a:blip r:embed="rId9"/>
          <a:srcRect/>
          <a:stretch>
            <a:fillRect/>
          </a:stretch>
        </p:blipFill>
        <p:spPr bwMode="auto">
          <a:xfrm>
            <a:off x="3851275" y="4724400"/>
            <a:ext cx="1039813" cy="1809750"/>
          </a:xfrm>
          <a:prstGeom prst="rect">
            <a:avLst/>
          </a:prstGeom>
          <a:noFill/>
        </p:spPr>
      </p:pic>
      <p:sp>
        <p:nvSpPr>
          <p:cNvPr id="199716" name="AutoShape 36"/>
          <p:cNvSpPr>
            <a:spLocks noChangeArrowheads="1"/>
          </p:cNvSpPr>
          <p:nvPr/>
        </p:nvSpPr>
        <p:spPr bwMode="auto">
          <a:xfrm>
            <a:off x="5867400" y="549275"/>
            <a:ext cx="3163888" cy="925513"/>
          </a:xfrm>
          <a:prstGeom prst="irregularSeal2">
            <a:avLst/>
          </a:prstGeom>
          <a:gradFill rotWithShape="1">
            <a:gsLst>
              <a:gs pos="0">
                <a:srgbClr val="FF0066"/>
              </a:gs>
              <a:gs pos="100000">
                <a:schemeClr val="bg1"/>
              </a:gs>
            </a:gsLst>
            <a:lin ang="5400000" scaled="1"/>
          </a:gradFill>
          <a:ln w="6350" algn="ctr">
            <a:solidFill>
              <a:schemeClr val="tx1"/>
            </a:solidFill>
            <a:miter lim="800000"/>
            <a:headEnd/>
            <a:tailEnd/>
          </a:ln>
          <a:effectLst/>
        </p:spPr>
        <p:txBody>
          <a:bodyPr anchor="ctr">
            <a:spAutoFit/>
          </a:bodyPr>
          <a:lstStyle/>
          <a:p>
            <a:r>
              <a:rPr lang="es-CO" sz="1200" b="1"/>
              <a:t>¿Qué pasos debo seguir?</a:t>
            </a:r>
          </a:p>
        </p:txBody>
      </p:sp>
      <p:sp>
        <p:nvSpPr>
          <p:cNvPr id="199717" name="AutoShape 37"/>
          <p:cNvSpPr>
            <a:spLocks noChangeArrowheads="1"/>
          </p:cNvSpPr>
          <p:nvPr/>
        </p:nvSpPr>
        <p:spPr bwMode="auto">
          <a:xfrm>
            <a:off x="4860925" y="4724400"/>
            <a:ext cx="4135438" cy="1062038"/>
          </a:xfrm>
          <a:prstGeom prst="irregularSeal2">
            <a:avLst/>
          </a:prstGeom>
          <a:gradFill rotWithShape="1">
            <a:gsLst>
              <a:gs pos="0">
                <a:schemeClr val="accent2"/>
              </a:gs>
              <a:gs pos="100000">
                <a:schemeClr val="bg1"/>
              </a:gs>
            </a:gsLst>
            <a:lin ang="5400000" scaled="1"/>
          </a:gradFill>
          <a:ln w="6350" algn="ctr">
            <a:solidFill>
              <a:schemeClr val="tx1"/>
            </a:solidFill>
            <a:miter lim="800000"/>
            <a:headEnd/>
            <a:tailEnd/>
          </a:ln>
          <a:effectLst/>
        </p:spPr>
        <p:txBody>
          <a:bodyPr anchor="ctr">
            <a:spAutoFit/>
          </a:bodyPr>
          <a:lstStyle/>
          <a:p>
            <a:r>
              <a:rPr lang="es-CO" sz="1400" b="1">
                <a:effectLst>
                  <a:outerShdw blurRad="38100" dist="38100" dir="2700000" algn="tl">
                    <a:srgbClr val="FFFFFF"/>
                  </a:outerShdw>
                </a:effectLst>
              </a:rPr>
              <a:t>YA PUEDO INICIAR MI INVESTIGACIÓN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99684"/>
                                        </p:tgtEl>
                                        <p:attrNameLst>
                                          <p:attrName>style.visibility</p:attrName>
                                        </p:attrNameLst>
                                      </p:cBhvr>
                                      <p:to>
                                        <p:strVal val="visible"/>
                                      </p:to>
                                    </p:set>
                                    <p:animEffect transition="in" filter="wipe(down)">
                                      <p:cBhvr>
                                        <p:cTn id="7" dur="2000"/>
                                        <p:tgtEl>
                                          <p:spTgt spid="199684"/>
                                        </p:tgtEl>
                                      </p:cBhvr>
                                    </p:animEffect>
                                  </p:childTnLst>
                                </p:cTn>
                              </p:par>
                            </p:childTnLst>
                          </p:cTn>
                        </p:par>
                        <p:par>
                          <p:cTn id="8" fill="hold">
                            <p:stCondLst>
                              <p:cond delay="2000"/>
                            </p:stCondLst>
                            <p:childTnLst>
                              <p:par>
                                <p:cTn id="9" presetID="13" presetClass="entr" presetSubtype="16" fill="hold" grpId="0" nodeType="afterEffect">
                                  <p:stCondLst>
                                    <p:cond delay="0"/>
                                  </p:stCondLst>
                                  <p:childTnLst>
                                    <p:set>
                                      <p:cBhvr>
                                        <p:cTn id="10" dur="1" fill="hold">
                                          <p:stCondLst>
                                            <p:cond delay="0"/>
                                          </p:stCondLst>
                                        </p:cTn>
                                        <p:tgtEl>
                                          <p:spTgt spid="199689"/>
                                        </p:tgtEl>
                                        <p:attrNameLst>
                                          <p:attrName>style.visibility</p:attrName>
                                        </p:attrNameLst>
                                      </p:cBhvr>
                                      <p:to>
                                        <p:strVal val="visible"/>
                                      </p:to>
                                    </p:set>
                                    <p:animEffect transition="in" filter="plus(in)">
                                      <p:cBhvr>
                                        <p:cTn id="11" dur="2000"/>
                                        <p:tgtEl>
                                          <p:spTgt spid="199689"/>
                                        </p:tgtEl>
                                      </p:cBhvr>
                                    </p:animEffect>
                                  </p:childTnLst>
                                </p:cTn>
                              </p:par>
                            </p:childTnLst>
                          </p:cTn>
                        </p:par>
                        <p:par>
                          <p:cTn id="12" fill="hold">
                            <p:stCondLst>
                              <p:cond delay="4000"/>
                            </p:stCondLst>
                            <p:childTnLst>
                              <p:par>
                                <p:cTn id="13" presetID="22" presetClass="entr" presetSubtype="4" fill="hold" grpId="0" nodeType="afterEffect">
                                  <p:stCondLst>
                                    <p:cond delay="0"/>
                                  </p:stCondLst>
                                  <p:childTnLst>
                                    <p:set>
                                      <p:cBhvr>
                                        <p:cTn id="14" dur="1" fill="hold">
                                          <p:stCondLst>
                                            <p:cond delay="0"/>
                                          </p:stCondLst>
                                        </p:cTn>
                                        <p:tgtEl>
                                          <p:spTgt spid="199716"/>
                                        </p:tgtEl>
                                        <p:attrNameLst>
                                          <p:attrName>style.visibility</p:attrName>
                                        </p:attrNameLst>
                                      </p:cBhvr>
                                      <p:to>
                                        <p:strVal val="visible"/>
                                      </p:to>
                                    </p:set>
                                    <p:animEffect transition="in" filter="wipe(down)">
                                      <p:cBhvr>
                                        <p:cTn id="15" dur="2000"/>
                                        <p:tgtEl>
                                          <p:spTgt spid="199716"/>
                                        </p:tgtEl>
                                      </p:cBhvr>
                                    </p:animEffect>
                                  </p:childTnLst>
                                </p:cTn>
                              </p:par>
                            </p:childTnLst>
                          </p:cTn>
                        </p:par>
                        <p:par>
                          <p:cTn id="16" fill="hold">
                            <p:stCondLst>
                              <p:cond delay="6000"/>
                            </p:stCondLst>
                            <p:childTnLst>
                              <p:par>
                                <p:cTn id="17" presetID="1" presetClass="entr" presetSubtype="0" fill="hold" grpId="0" nodeType="afterEffect">
                                  <p:stCondLst>
                                    <p:cond delay="0"/>
                                  </p:stCondLst>
                                  <p:childTnLst>
                                    <p:set>
                                      <p:cBhvr>
                                        <p:cTn id="18" dur="1" fill="hold">
                                          <p:stCondLst>
                                            <p:cond delay="0"/>
                                          </p:stCondLst>
                                        </p:cTn>
                                        <p:tgtEl>
                                          <p:spTgt spid="199693"/>
                                        </p:tgtEl>
                                        <p:attrNameLst>
                                          <p:attrName>style.visibility</p:attrName>
                                        </p:attrNameLst>
                                      </p:cBhvr>
                                      <p:to>
                                        <p:strVal val="visible"/>
                                      </p:to>
                                    </p:set>
                                  </p:childTnLst>
                                </p:cTn>
                              </p:par>
                              <p:par>
                                <p:cTn id="19" presetID="13" presetClass="entr" presetSubtype="16" fill="hold" grpId="0" nodeType="withEffect">
                                  <p:stCondLst>
                                    <p:cond delay="0"/>
                                  </p:stCondLst>
                                  <p:childTnLst>
                                    <p:set>
                                      <p:cBhvr>
                                        <p:cTn id="20" dur="1" fill="hold">
                                          <p:stCondLst>
                                            <p:cond delay="0"/>
                                          </p:stCondLst>
                                        </p:cTn>
                                        <p:tgtEl>
                                          <p:spTgt spid="199691"/>
                                        </p:tgtEl>
                                        <p:attrNameLst>
                                          <p:attrName>style.visibility</p:attrName>
                                        </p:attrNameLst>
                                      </p:cBhvr>
                                      <p:to>
                                        <p:strVal val="visible"/>
                                      </p:to>
                                    </p:set>
                                    <p:animEffect transition="in" filter="plus(in)">
                                      <p:cBhvr>
                                        <p:cTn id="21" dur="2000"/>
                                        <p:tgtEl>
                                          <p:spTgt spid="199691"/>
                                        </p:tgtEl>
                                      </p:cBhvr>
                                    </p:animEffect>
                                  </p:childTnLst>
                                </p:cTn>
                              </p:par>
                              <p:par>
                                <p:cTn id="22" presetID="13" presetClass="entr" presetSubtype="16" fill="hold" grpId="0" nodeType="withEffect">
                                  <p:stCondLst>
                                    <p:cond delay="0"/>
                                  </p:stCondLst>
                                  <p:childTnLst>
                                    <p:set>
                                      <p:cBhvr>
                                        <p:cTn id="23" dur="1" fill="hold">
                                          <p:stCondLst>
                                            <p:cond delay="0"/>
                                          </p:stCondLst>
                                        </p:cTn>
                                        <p:tgtEl>
                                          <p:spTgt spid="199692"/>
                                        </p:tgtEl>
                                        <p:attrNameLst>
                                          <p:attrName>style.visibility</p:attrName>
                                        </p:attrNameLst>
                                      </p:cBhvr>
                                      <p:to>
                                        <p:strVal val="visible"/>
                                      </p:to>
                                    </p:set>
                                    <p:animEffect transition="in" filter="plus(in)">
                                      <p:cBhvr>
                                        <p:cTn id="24" dur="2000"/>
                                        <p:tgtEl>
                                          <p:spTgt spid="1996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689" grpId="0" animBg="1"/>
      <p:bldP spid="199691" grpId="0" animBg="1"/>
      <p:bldP spid="199692" grpId="0" animBg="1"/>
      <p:bldP spid="199693" grpId="0" animBg="1"/>
      <p:bldP spid="19971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2"/>
          <p:cNvSpPr>
            <a:spLocks noGrp="1" noChangeArrowheads="1"/>
          </p:cNvSpPr>
          <p:nvPr>
            <p:ph type="title"/>
          </p:nvPr>
        </p:nvSpPr>
        <p:spPr/>
        <p:txBody>
          <a:bodyPr/>
          <a:lstStyle/>
          <a:p>
            <a:r>
              <a:rPr lang="es-CO">
                <a:solidFill>
                  <a:srgbClr val="FF0066"/>
                </a:solidFill>
              </a:rPr>
              <a:t>¿QUÉ ES </a:t>
            </a:r>
            <a:r>
              <a:rPr lang="es-CO" smtClean="0">
                <a:solidFill>
                  <a:srgbClr val="FF0066"/>
                </a:solidFill>
              </a:rPr>
              <a:t>EL MÉTODO</a:t>
            </a:r>
            <a:r>
              <a:rPr lang="es-CO">
                <a:solidFill>
                  <a:srgbClr val="FF0066"/>
                </a:solidFill>
              </a:rPr>
              <a:t>?</a:t>
            </a:r>
          </a:p>
        </p:txBody>
      </p:sp>
      <p:sp>
        <p:nvSpPr>
          <p:cNvPr id="207875" name="Rectangle 3"/>
          <p:cNvSpPr>
            <a:spLocks noGrp="1" noChangeArrowheads="1"/>
          </p:cNvSpPr>
          <p:nvPr>
            <p:ph idx="1"/>
          </p:nvPr>
        </p:nvSpPr>
        <p:spPr/>
        <p:txBody>
          <a:bodyPr/>
          <a:lstStyle/>
          <a:p>
            <a:pPr algn="just"/>
            <a:r>
              <a:rPr lang="es-CO" sz="3600">
                <a:solidFill>
                  <a:schemeClr val="accent2"/>
                </a:solidFill>
              </a:rPr>
              <a:t>El método científico es un modelo general de acercamiento a la realidad, una especie de pauta o matriz que es muy abstracta y amplia, y dentro de la cual caben los procedimientos y técnicas más específicas que se emplean en las investigaciones</a:t>
            </a:r>
            <a:r>
              <a:rPr lang="es-CO">
                <a:solidFill>
                  <a:schemeClr val="accent2"/>
                </a:solidFill>
              </a:rPr>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8787" name="Rectangle 3"/>
          <p:cNvSpPr>
            <a:spLocks noChangeArrowheads="1"/>
          </p:cNvSpPr>
          <p:nvPr/>
        </p:nvSpPr>
        <p:spPr bwMode="auto">
          <a:xfrm>
            <a:off x="4205288" y="3382963"/>
            <a:ext cx="733425" cy="92075"/>
          </a:xfrm>
          <a:prstGeom prst="rect">
            <a:avLst/>
          </a:prstGeom>
          <a:noFill/>
          <a:ln w="38100" algn="ctr">
            <a:noFill/>
            <a:miter lim="800000"/>
            <a:headEnd/>
            <a:tailEnd/>
          </a:ln>
          <a:effectLst/>
        </p:spPr>
        <p:txBody>
          <a:bodyPr vert="eaVert" wrap="none" anchor="ctr">
            <a:spAutoFit/>
          </a:bodyPr>
          <a:lstStyle/>
          <a:p>
            <a:pPr algn="l"/>
            <a:r>
              <a:rPr lang="es-CO">
                <a:solidFill>
                  <a:srgbClr val="FFFFFF"/>
                </a:solidFill>
              </a:rPr>
              <a:t/>
            </a:r>
            <a:br>
              <a:rPr lang="es-CO">
                <a:solidFill>
                  <a:srgbClr val="FFFFFF"/>
                </a:solidFill>
              </a:rPr>
            </a:br>
            <a:endParaRPr lang="es-CO">
              <a:solidFill>
                <a:srgbClr val="FFFFFF"/>
              </a:solidFill>
            </a:endParaRPr>
          </a:p>
        </p:txBody>
      </p:sp>
      <p:graphicFrame>
        <p:nvGraphicFramePr>
          <p:cNvPr id="118788" name="Organization Chart 4"/>
          <p:cNvGraphicFramePr>
            <a:graphicFrameLocks/>
          </p:cNvGraphicFramePr>
          <p:nvPr>
            <p:ph sz="half" idx="1"/>
          </p:nvPr>
        </p:nvGraphicFramePr>
        <p:xfrm>
          <a:off x="0" y="1412875"/>
          <a:ext cx="9144000" cy="5111750"/>
        </p:xfrm>
        <a:graphic>
          <a:graphicData uri="http://schemas.openxmlformats.org/drawingml/2006/compatibility">
            <com:legacyDrawing xmlns:com="http://schemas.openxmlformats.org/drawingml/2006/compatibility" spid="_x0000_s118788"/>
          </a:graphicData>
        </a:graphic>
      </p:graphicFrame>
      <p:sp>
        <p:nvSpPr>
          <p:cNvPr id="118834" name="Line 50"/>
          <p:cNvSpPr>
            <a:spLocks noChangeShapeType="1"/>
          </p:cNvSpPr>
          <p:nvPr/>
        </p:nvSpPr>
        <p:spPr bwMode="auto">
          <a:xfrm flipV="1">
            <a:off x="2339975" y="2420938"/>
            <a:ext cx="936625" cy="0"/>
          </a:xfrm>
          <a:prstGeom prst="line">
            <a:avLst/>
          </a:prstGeom>
          <a:noFill/>
          <a:ln w="76200">
            <a:solidFill>
              <a:srgbClr val="FD0926"/>
            </a:solidFill>
            <a:round/>
            <a:headEnd/>
            <a:tailEnd type="triangle" w="med" len="med"/>
          </a:ln>
          <a:effectLst/>
        </p:spPr>
        <p:txBody>
          <a:bodyPr vert="eaVert" wrap="none" anchor="ctr"/>
          <a:lstStyle/>
          <a:p>
            <a:endParaRPr lang="fr-FR"/>
          </a:p>
        </p:txBody>
      </p:sp>
      <p:sp>
        <p:nvSpPr>
          <p:cNvPr id="118835" name="Line 51"/>
          <p:cNvSpPr>
            <a:spLocks noChangeShapeType="1"/>
          </p:cNvSpPr>
          <p:nvPr/>
        </p:nvSpPr>
        <p:spPr bwMode="auto">
          <a:xfrm flipV="1">
            <a:off x="5724525" y="4941888"/>
            <a:ext cx="1223963" cy="0"/>
          </a:xfrm>
          <a:prstGeom prst="line">
            <a:avLst/>
          </a:prstGeom>
          <a:noFill/>
          <a:ln w="76200">
            <a:solidFill>
              <a:srgbClr val="FD0926"/>
            </a:solidFill>
            <a:round/>
            <a:headEnd/>
            <a:tailEnd type="triangle" w="med" len="med"/>
          </a:ln>
          <a:effectLst/>
        </p:spPr>
        <p:txBody>
          <a:bodyPr vert="eaVert" wrap="none" anchor="ctr"/>
          <a:lstStyle/>
          <a:p>
            <a:endParaRPr lang="fr-FR"/>
          </a:p>
        </p:txBody>
      </p:sp>
      <p:sp>
        <p:nvSpPr>
          <p:cNvPr id="118836" name="Line 52"/>
          <p:cNvSpPr>
            <a:spLocks noChangeShapeType="1"/>
          </p:cNvSpPr>
          <p:nvPr/>
        </p:nvSpPr>
        <p:spPr bwMode="auto">
          <a:xfrm>
            <a:off x="4284663" y="2997200"/>
            <a:ext cx="0" cy="1511300"/>
          </a:xfrm>
          <a:prstGeom prst="line">
            <a:avLst/>
          </a:prstGeom>
          <a:noFill/>
          <a:ln w="76200">
            <a:solidFill>
              <a:srgbClr val="FD0926"/>
            </a:solidFill>
            <a:round/>
            <a:headEnd/>
            <a:tailEnd type="triangle" w="med" len="med"/>
          </a:ln>
          <a:effectLst/>
        </p:spPr>
        <p:txBody>
          <a:bodyPr vert="eaVert" wrap="none" anchor="ctr"/>
          <a:lstStyle/>
          <a:p>
            <a:endParaRPr lang="fr-F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118788"/>
                                        </p:tgtEl>
                                        <p:attrNameLst>
                                          <p:attrName>style.visibility</p:attrName>
                                        </p:attrNameLst>
                                      </p:cBhvr>
                                      <p:to>
                                        <p:strVal val="visible"/>
                                      </p:to>
                                    </p:set>
                                    <p:animEffect transition="in" filter="blinds(horizontal)">
                                      <p:cBhvr>
                                        <p:cTn id="7" dur="2000"/>
                                        <p:tgtEl>
                                          <p:spTgt spid="118788"/>
                                        </p:tgtEl>
                                      </p:cBhvr>
                                    </p:animEffect>
                                  </p:childTnLst>
                                </p:cTn>
                              </p:par>
                              <p:par>
                                <p:cTn id="8" presetID="49" presetClass="path" presetSubtype="0" accel="50000" decel="50000" fill="hold" grpId="1" nodeType="withEffect">
                                  <p:stCondLst>
                                    <p:cond delay="0"/>
                                  </p:stCondLst>
                                  <p:childTnLst>
                                    <p:animMotion origin="layout" path="M -0.25 -0.33333 L -3.88889E-6 -4.81481E-6 " pathEditMode="relative" rAng="0" ptsTypes="AA">
                                      <p:cBhvr>
                                        <p:cTn id="9" dur="2000" fill="hold"/>
                                        <p:tgtEl>
                                          <p:spTgt spid="118788"/>
                                        </p:tgtEl>
                                        <p:attrNameLst>
                                          <p:attrName>ppt_x</p:attrName>
                                          <p:attrName>ppt_y</p:attrName>
                                        </p:attrNameLst>
                                      </p:cBhvr>
                                      <p:rCtr x="125" y="16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Dgm spid="118788" grpId="0"/>
      <p:bldDgm spid="118788"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8898" name="Rectangle 2"/>
          <p:cNvSpPr>
            <a:spLocks noGrp="1" noChangeArrowheads="1"/>
          </p:cNvSpPr>
          <p:nvPr>
            <p:ph type="title"/>
          </p:nvPr>
        </p:nvSpPr>
        <p:spPr/>
        <p:txBody>
          <a:bodyPr/>
          <a:lstStyle/>
          <a:p>
            <a:r>
              <a:rPr lang="es-CO">
                <a:solidFill>
                  <a:srgbClr val="FF0066"/>
                </a:solidFill>
              </a:rPr>
              <a:t>¿QUÉ ES INVESTIGACIÓN?</a:t>
            </a:r>
          </a:p>
        </p:txBody>
      </p:sp>
      <p:sp>
        <p:nvSpPr>
          <p:cNvPr id="208899" name="Rectangle 3"/>
          <p:cNvSpPr>
            <a:spLocks noGrp="1" noChangeArrowheads="1"/>
          </p:cNvSpPr>
          <p:nvPr>
            <p:ph idx="1"/>
          </p:nvPr>
        </p:nvSpPr>
        <p:spPr/>
        <p:txBody>
          <a:bodyPr/>
          <a:lstStyle/>
          <a:p>
            <a:pPr algn="just"/>
            <a:r>
              <a:rPr lang="es-CO" sz="3600">
                <a:solidFill>
                  <a:schemeClr val="accent2"/>
                </a:solidFill>
              </a:rPr>
              <a:t>Es un proceso creativo plagado de dificultades imprevistas y de asechanzas paradójicas, de prejuicios invisibles y de obstáculos de todo tipo.</a:t>
            </a:r>
            <a:endParaRPr lang="es-CO">
              <a:solidFill>
                <a:schemeClr val="accent2"/>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p:txBody>
          <a:bodyPr/>
          <a:lstStyle/>
          <a:p>
            <a:r>
              <a:rPr lang="es-CO">
                <a:solidFill>
                  <a:srgbClr val="FF0066"/>
                </a:solidFill>
              </a:rPr>
              <a:t>¿QUÉ ES METODOLOGÍA?</a:t>
            </a:r>
          </a:p>
        </p:txBody>
      </p:sp>
      <p:sp>
        <p:nvSpPr>
          <p:cNvPr id="209923" name="Rectangle 3"/>
          <p:cNvSpPr>
            <a:spLocks noGrp="1" noChangeArrowheads="1"/>
          </p:cNvSpPr>
          <p:nvPr>
            <p:ph idx="1"/>
          </p:nvPr>
        </p:nvSpPr>
        <p:spPr/>
        <p:txBody>
          <a:bodyPr/>
          <a:lstStyle/>
          <a:p>
            <a:pPr algn="just"/>
            <a:r>
              <a:rPr lang="es-CO" sz="3600">
                <a:solidFill>
                  <a:schemeClr val="accent2"/>
                </a:solidFill>
              </a:rPr>
              <a:t>Es el terreno específicamente instrumental de la investigación y se relaciona directamente con el método y el objeto de estudio. </a:t>
            </a:r>
            <a:endParaRPr lang="es-CO">
              <a:solidFill>
                <a:schemeClr val="accent2"/>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2"/>
          <p:cNvSpPr>
            <a:spLocks noGrp="1" noChangeArrowheads="1"/>
          </p:cNvSpPr>
          <p:nvPr>
            <p:ph type="title"/>
          </p:nvPr>
        </p:nvSpPr>
        <p:spPr/>
        <p:txBody>
          <a:bodyPr/>
          <a:lstStyle/>
          <a:p>
            <a:r>
              <a:rPr lang="es-CO">
                <a:solidFill>
                  <a:srgbClr val="FF0066"/>
                </a:solidFill>
              </a:rPr>
              <a:t>¿QUÉ ES EL SUJETO?</a:t>
            </a:r>
          </a:p>
        </p:txBody>
      </p:sp>
      <p:sp>
        <p:nvSpPr>
          <p:cNvPr id="210947" name="Rectangle 3"/>
          <p:cNvSpPr>
            <a:spLocks noGrp="1" noChangeArrowheads="1"/>
          </p:cNvSpPr>
          <p:nvPr>
            <p:ph idx="1"/>
          </p:nvPr>
        </p:nvSpPr>
        <p:spPr/>
        <p:txBody>
          <a:bodyPr/>
          <a:lstStyle/>
          <a:p>
            <a:pPr algn="just"/>
            <a:r>
              <a:rPr lang="es-CO" sz="3600">
                <a:solidFill>
                  <a:schemeClr val="accent2"/>
                </a:solidFill>
              </a:rPr>
              <a:t>Es la persona o grupo de personas que elabora el conocimiento; el conocimiento es siempre conocimiento para alguien, pensado por alguien en la conciencia de alguien. </a:t>
            </a:r>
            <a:endParaRPr lang="es-CO">
              <a:solidFill>
                <a:schemeClr val="accent2"/>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p:txBody>
          <a:bodyPr/>
          <a:lstStyle/>
          <a:p>
            <a:r>
              <a:rPr lang="es-CO">
                <a:solidFill>
                  <a:srgbClr val="FF0066"/>
                </a:solidFill>
              </a:rPr>
              <a:t>¿QUÉ ES EL OBJETO?</a:t>
            </a:r>
          </a:p>
        </p:txBody>
      </p:sp>
      <p:sp>
        <p:nvSpPr>
          <p:cNvPr id="211971" name="Rectangle 3"/>
          <p:cNvSpPr>
            <a:spLocks noGrp="1" noChangeArrowheads="1"/>
          </p:cNvSpPr>
          <p:nvPr>
            <p:ph idx="1"/>
          </p:nvPr>
        </p:nvSpPr>
        <p:spPr/>
        <p:txBody>
          <a:bodyPr/>
          <a:lstStyle/>
          <a:p>
            <a:pPr algn="just"/>
            <a:r>
              <a:rPr lang="es-CO" sz="3600">
                <a:solidFill>
                  <a:schemeClr val="accent2"/>
                </a:solidFill>
              </a:rPr>
              <a:t>Objeto de conocimiento es aquello que es conocido; ya se trate de un ente abstracto como un número, de un fenómeno material o aún de la misma conciencia. </a:t>
            </a:r>
            <a:endParaRPr lang="es-CO">
              <a:solidFill>
                <a:schemeClr val="accent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4386" name="Rectangle 2"/>
          <p:cNvSpPr>
            <a:spLocks noChangeArrowheads="1"/>
          </p:cNvSpPr>
          <p:nvPr/>
        </p:nvSpPr>
        <p:spPr bwMode="auto">
          <a:xfrm>
            <a:off x="4205288" y="3382963"/>
            <a:ext cx="733425" cy="92075"/>
          </a:xfrm>
          <a:prstGeom prst="rect">
            <a:avLst/>
          </a:prstGeom>
          <a:noFill/>
          <a:ln w="38100" algn="ctr">
            <a:noFill/>
            <a:miter lim="800000"/>
            <a:headEnd/>
            <a:tailEnd/>
          </a:ln>
          <a:effectLst/>
        </p:spPr>
        <p:txBody>
          <a:bodyPr vert="eaVert" wrap="none" anchor="ctr">
            <a:spAutoFit/>
          </a:bodyPr>
          <a:lstStyle/>
          <a:p>
            <a:pPr algn="l"/>
            <a:r>
              <a:rPr lang="es-CO">
                <a:solidFill>
                  <a:srgbClr val="FFFFFF"/>
                </a:solidFill>
              </a:rPr>
              <a:t/>
            </a:r>
            <a:br>
              <a:rPr lang="es-CO">
                <a:solidFill>
                  <a:srgbClr val="FFFFFF"/>
                </a:solidFill>
              </a:rPr>
            </a:br>
            <a:endParaRPr lang="es-CO">
              <a:solidFill>
                <a:srgbClr val="FFFFFF"/>
              </a:solidFill>
            </a:endParaRPr>
          </a:p>
        </p:txBody>
      </p:sp>
      <p:pic>
        <p:nvPicPr>
          <p:cNvPr id="144397" name="Picture 13" descr="eop__ri_[1]"/>
          <p:cNvPicPr>
            <a:picLocks noChangeAspect="1" noChangeArrowheads="1" noCrop="1"/>
          </p:cNvPicPr>
          <p:nvPr/>
        </p:nvPicPr>
        <p:blipFill>
          <a:blip r:embed="rId2"/>
          <a:srcRect/>
          <a:stretch>
            <a:fillRect/>
          </a:stretch>
        </p:blipFill>
        <p:spPr bwMode="auto">
          <a:xfrm>
            <a:off x="7308850" y="333375"/>
            <a:ext cx="1228725" cy="2016125"/>
          </a:xfrm>
          <a:prstGeom prst="rect">
            <a:avLst/>
          </a:prstGeom>
          <a:noFill/>
        </p:spPr>
      </p:pic>
      <p:sp>
        <p:nvSpPr>
          <p:cNvPr id="144417" name="Rectangle 33"/>
          <p:cNvSpPr>
            <a:spLocks noGrp="1" noChangeArrowheads="1"/>
          </p:cNvSpPr>
          <p:nvPr>
            <p:ph type="subTitle" idx="1"/>
          </p:nvPr>
        </p:nvSpPr>
        <p:spPr>
          <a:xfrm>
            <a:off x="323850" y="2133600"/>
            <a:ext cx="7920038" cy="4370388"/>
          </a:xfrm>
        </p:spPr>
        <p:txBody>
          <a:bodyPr/>
          <a:lstStyle/>
          <a:p>
            <a:pPr algn="just"/>
            <a:r>
              <a:rPr lang="es-CO" sz="4000" b="1">
                <a:solidFill>
                  <a:schemeClr val="accent2"/>
                </a:solidFill>
                <a:effectLst>
                  <a:outerShdw blurRad="38100" dist="38100" dir="2700000" algn="tl">
                    <a:srgbClr val="000000"/>
                  </a:outerShdw>
                </a:effectLst>
              </a:rPr>
              <a:t>¿Existe un método científico que sea la pauta general que guíe todas las investigaciones científicas y que garantice el conocimiento obtenido?</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path" presetSubtype="0" accel="50000" decel="50000" fill="hold" nodeType="afterEffect">
                                  <p:stCondLst>
                                    <p:cond delay="0"/>
                                  </p:stCondLst>
                                  <p:childTnLst>
                                    <p:animMotion origin="layout" path="M -0.29566 -0.36227 L -0.04566 -0.02893 " pathEditMode="relative" rAng="0" ptsTypes="AA">
                                      <p:cBhvr>
                                        <p:cTn id="6" dur="2000" fill="hold"/>
                                        <p:tgtEl>
                                          <p:spTgt spid="144397"/>
                                        </p:tgtEl>
                                        <p:attrNameLst>
                                          <p:attrName>ppt_x</p:attrName>
                                          <p:attrName>ppt_y</p:attrName>
                                        </p:attrNameLst>
                                      </p:cBhvr>
                                      <p:rCtr x="125" y="167"/>
                                    </p:animMotion>
                                  </p:childTnLst>
                                </p:cTn>
                              </p:par>
                            </p:childTnLst>
                          </p:cTn>
                        </p:par>
                        <p:par>
                          <p:cTn id="7" fill="hold">
                            <p:stCondLst>
                              <p:cond delay="2000"/>
                            </p:stCondLst>
                            <p:childTnLst>
                              <p:par>
                                <p:cTn id="8" presetID="5" presetClass="entr" presetSubtype="10" fill="hold" grpId="0" nodeType="afterEffect">
                                  <p:stCondLst>
                                    <p:cond delay="0"/>
                                  </p:stCondLst>
                                  <p:childTnLst>
                                    <p:set>
                                      <p:cBhvr>
                                        <p:cTn id="9" dur="1" fill="hold">
                                          <p:stCondLst>
                                            <p:cond delay="0"/>
                                          </p:stCondLst>
                                        </p:cTn>
                                        <p:tgtEl>
                                          <p:spTgt spid="144417">
                                            <p:txEl>
                                              <p:pRg st="0" end="0"/>
                                            </p:txEl>
                                          </p:spTgt>
                                        </p:tgtEl>
                                        <p:attrNameLst>
                                          <p:attrName>style.visibility</p:attrName>
                                        </p:attrNameLst>
                                      </p:cBhvr>
                                      <p:to>
                                        <p:strVal val="visible"/>
                                      </p:to>
                                    </p:set>
                                    <p:animEffect transition="in" filter="checkerboard(across)">
                                      <p:cBhvr>
                                        <p:cTn id="10" dur="2000"/>
                                        <p:tgtEl>
                                          <p:spTgt spid="1444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417"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2578" name="Rectangle 2"/>
          <p:cNvSpPr>
            <a:spLocks noChangeArrowheads="1"/>
          </p:cNvSpPr>
          <p:nvPr/>
        </p:nvSpPr>
        <p:spPr bwMode="auto">
          <a:xfrm>
            <a:off x="4205288" y="3382963"/>
            <a:ext cx="733425" cy="92075"/>
          </a:xfrm>
          <a:prstGeom prst="rect">
            <a:avLst/>
          </a:prstGeom>
          <a:noFill/>
          <a:ln w="38100" algn="ctr">
            <a:noFill/>
            <a:miter lim="800000"/>
            <a:headEnd/>
            <a:tailEnd/>
          </a:ln>
          <a:effectLst/>
        </p:spPr>
        <p:txBody>
          <a:bodyPr vert="eaVert" wrap="none" anchor="ctr">
            <a:spAutoFit/>
          </a:bodyPr>
          <a:lstStyle/>
          <a:p>
            <a:pPr algn="l"/>
            <a:r>
              <a:rPr lang="es-CO">
                <a:solidFill>
                  <a:srgbClr val="FFFFFF"/>
                </a:solidFill>
              </a:rPr>
              <a:t/>
            </a:r>
            <a:br>
              <a:rPr lang="es-CO">
                <a:solidFill>
                  <a:srgbClr val="FFFFFF"/>
                </a:solidFill>
              </a:rPr>
            </a:br>
            <a:endParaRPr lang="es-CO">
              <a:solidFill>
                <a:srgbClr val="FFFFFF"/>
              </a:solidFill>
            </a:endParaRPr>
          </a:p>
        </p:txBody>
      </p:sp>
      <p:sp>
        <p:nvSpPr>
          <p:cNvPr id="152581" name="Rectangle 5"/>
          <p:cNvSpPr>
            <a:spLocks noGrp="1" noChangeArrowheads="1"/>
          </p:cNvSpPr>
          <p:nvPr>
            <p:ph type="title"/>
          </p:nvPr>
        </p:nvSpPr>
        <p:spPr/>
        <p:txBody>
          <a:bodyPr>
            <a:normAutofit/>
          </a:bodyPr>
          <a:lstStyle/>
          <a:p>
            <a:r>
              <a:rPr lang="es-CO" sz="3600" b="1">
                <a:solidFill>
                  <a:schemeClr val="accent2"/>
                </a:solidFill>
                <a:effectLst>
                  <a:outerShdw blurRad="38100" dist="38100" dir="2700000" algn="tl">
                    <a:srgbClr val="000000"/>
                  </a:outerShdw>
                </a:effectLst>
              </a:rPr>
              <a:t>¿POR QU</a:t>
            </a:r>
            <a:r>
              <a:rPr lang="en-US" sz="3600" b="1">
                <a:solidFill>
                  <a:schemeClr val="accent2"/>
                </a:solidFill>
                <a:effectLst>
                  <a:outerShdw blurRad="38100" dist="38100" dir="2700000" algn="tl">
                    <a:srgbClr val="000000"/>
                  </a:outerShdw>
                </a:effectLst>
                <a:cs typeface="Arial" charset="0"/>
              </a:rPr>
              <a:t>É UTILIZAR UNA METODOLOGÍA?</a:t>
            </a:r>
          </a:p>
        </p:txBody>
      </p:sp>
      <p:sp>
        <p:nvSpPr>
          <p:cNvPr id="152582" name="Rectangle 6"/>
          <p:cNvSpPr>
            <a:spLocks noGrp="1" noChangeArrowheads="1"/>
          </p:cNvSpPr>
          <p:nvPr>
            <p:ph idx="1"/>
          </p:nvPr>
        </p:nvSpPr>
        <p:spPr>
          <a:xfrm>
            <a:off x="457200" y="1600200"/>
            <a:ext cx="8229600" cy="4924425"/>
          </a:xfrm>
        </p:spPr>
        <p:txBody>
          <a:bodyPr/>
          <a:lstStyle/>
          <a:p>
            <a:pPr algn="just">
              <a:lnSpc>
                <a:spcPct val="90000"/>
              </a:lnSpc>
              <a:spcAft>
                <a:spcPct val="50000"/>
              </a:spcAft>
              <a:buClr>
                <a:srgbClr val="FD0926"/>
              </a:buClr>
              <a:buFont typeface="Wingdings" pitchFamily="2" charset="2"/>
              <a:buChar char="Ø"/>
            </a:pPr>
            <a:r>
              <a:rPr lang="es-CO">
                <a:solidFill>
                  <a:schemeClr val="accent2"/>
                </a:solidFill>
              </a:rPr>
              <a:t>Porque se necesita una manera sistemática, controlada, empírica y crítica para llevarla a cabo.</a:t>
            </a:r>
          </a:p>
          <a:p>
            <a:pPr algn="just">
              <a:lnSpc>
                <a:spcPct val="90000"/>
              </a:lnSpc>
              <a:spcAft>
                <a:spcPct val="50000"/>
              </a:spcAft>
              <a:buClr>
                <a:srgbClr val="FD0926"/>
              </a:buClr>
              <a:buFont typeface="Wingdings" pitchFamily="2" charset="2"/>
              <a:buChar char="Ø"/>
            </a:pPr>
            <a:r>
              <a:rPr lang="es-CO">
                <a:solidFill>
                  <a:schemeClr val="accent2"/>
                </a:solidFill>
              </a:rPr>
              <a:t>Porque la mayoría de las ideas iniciales de una investigación son normalmente vagas e imprecisas.</a:t>
            </a:r>
          </a:p>
          <a:p>
            <a:pPr algn="just">
              <a:lnSpc>
                <a:spcPct val="90000"/>
              </a:lnSpc>
              <a:spcAft>
                <a:spcPct val="50000"/>
              </a:spcAft>
              <a:buClr>
                <a:srgbClr val="FD0926"/>
              </a:buClr>
              <a:buFont typeface="Wingdings" pitchFamily="2" charset="2"/>
              <a:buChar char="Ø"/>
            </a:pPr>
            <a:r>
              <a:rPr lang="es-CO">
                <a:solidFill>
                  <a:schemeClr val="accent2"/>
                </a:solidFill>
              </a:rPr>
              <a:t>Porque es necesario transformar los planteamientos iniciales en forma más precisa y estructurada.</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path" presetSubtype="0" accel="50000" decel="50000" fill="hold" grpId="0" nodeType="afterEffect">
                                  <p:stCondLst>
                                    <p:cond delay="0"/>
                                  </p:stCondLst>
                                  <p:childTnLst>
                                    <p:animMotion origin="layout" path="M -0.25 0.33334 L -2.77778E-6 -2.59259E-6 " pathEditMode="relative" rAng="0" ptsTypes="AA">
                                      <p:cBhvr>
                                        <p:cTn id="6" dur="2000" fill="hold"/>
                                        <p:tgtEl>
                                          <p:spTgt spid="152581"/>
                                        </p:tgtEl>
                                        <p:attrNameLst>
                                          <p:attrName>ppt_x</p:attrName>
                                          <p:attrName>ppt_y</p:attrName>
                                        </p:attrNameLst>
                                      </p:cBhvr>
                                      <p:rCtr x="125" y="-167"/>
                                    </p:animMotion>
                                  </p:childTnLst>
                                </p:cTn>
                              </p:par>
                            </p:childTnLst>
                          </p:cTn>
                        </p:par>
                        <p:par>
                          <p:cTn id="7" fill="hold">
                            <p:stCondLst>
                              <p:cond delay="2000"/>
                            </p:stCondLst>
                            <p:childTnLst>
                              <p:par>
                                <p:cTn id="8" presetID="2" presetClass="entr" presetSubtype="4" fill="hold" grpId="0" nodeType="afterEffect">
                                  <p:stCondLst>
                                    <p:cond delay="0"/>
                                  </p:stCondLst>
                                  <p:childTnLst>
                                    <p:set>
                                      <p:cBhvr>
                                        <p:cTn id="9" dur="1" fill="hold">
                                          <p:stCondLst>
                                            <p:cond delay="0"/>
                                          </p:stCondLst>
                                        </p:cTn>
                                        <p:tgtEl>
                                          <p:spTgt spid="152582">
                                            <p:txEl>
                                              <p:pRg st="0" end="0"/>
                                            </p:txEl>
                                          </p:spTgt>
                                        </p:tgtEl>
                                        <p:attrNameLst>
                                          <p:attrName>style.visibility</p:attrName>
                                        </p:attrNameLst>
                                      </p:cBhvr>
                                      <p:to>
                                        <p:strVal val="visible"/>
                                      </p:to>
                                    </p:set>
                                    <p:anim calcmode="lin" valueType="num">
                                      <p:cBhvr additive="base">
                                        <p:cTn id="10" dur="2000" fill="hold"/>
                                        <p:tgtEl>
                                          <p:spTgt spid="152582">
                                            <p:txEl>
                                              <p:pRg st="0" end="0"/>
                                            </p:txEl>
                                          </p:spTgt>
                                        </p:tgtEl>
                                        <p:attrNameLst>
                                          <p:attrName>ppt_x</p:attrName>
                                        </p:attrNameLst>
                                      </p:cBhvr>
                                      <p:tavLst>
                                        <p:tav tm="0">
                                          <p:val>
                                            <p:strVal val="#ppt_x"/>
                                          </p:val>
                                        </p:tav>
                                        <p:tav tm="100000">
                                          <p:val>
                                            <p:strVal val="#ppt_x"/>
                                          </p:val>
                                        </p:tav>
                                      </p:tavLst>
                                    </p:anim>
                                    <p:anim calcmode="lin" valueType="num">
                                      <p:cBhvr additive="base">
                                        <p:cTn id="11" dur="2000" fill="hold"/>
                                        <p:tgtEl>
                                          <p:spTgt spid="152582">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4000"/>
                            </p:stCondLst>
                            <p:childTnLst>
                              <p:par>
                                <p:cTn id="13" presetID="2" presetClass="entr" presetSubtype="4" fill="hold" grpId="0" nodeType="afterEffect">
                                  <p:stCondLst>
                                    <p:cond delay="0"/>
                                  </p:stCondLst>
                                  <p:childTnLst>
                                    <p:set>
                                      <p:cBhvr>
                                        <p:cTn id="14" dur="1" fill="hold">
                                          <p:stCondLst>
                                            <p:cond delay="0"/>
                                          </p:stCondLst>
                                        </p:cTn>
                                        <p:tgtEl>
                                          <p:spTgt spid="152582">
                                            <p:txEl>
                                              <p:pRg st="1" end="1"/>
                                            </p:txEl>
                                          </p:spTgt>
                                        </p:tgtEl>
                                        <p:attrNameLst>
                                          <p:attrName>style.visibility</p:attrName>
                                        </p:attrNameLst>
                                      </p:cBhvr>
                                      <p:to>
                                        <p:strVal val="visible"/>
                                      </p:to>
                                    </p:set>
                                    <p:anim calcmode="lin" valueType="num">
                                      <p:cBhvr additive="base">
                                        <p:cTn id="15" dur="2000" fill="hold"/>
                                        <p:tgtEl>
                                          <p:spTgt spid="152582">
                                            <p:txEl>
                                              <p:pRg st="1" end="1"/>
                                            </p:txEl>
                                          </p:spTgt>
                                        </p:tgtEl>
                                        <p:attrNameLst>
                                          <p:attrName>ppt_x</p:attrName>
                                        </p:attrNameLst>
                                      </p:cBhvr>
                                      <p:tavLst>
                                        <p:tav tm="0">
                                          <p:val>
                                            <p:strVal val="#ppt_x"/>
                                          </p:val>
                                        </p:tav>
                                        <p:tav tm="100000">
                                          <p:val>
                                            <p:strVal val="#ppt_x"/>
                                          </p:val>
                                        </p:tav>
                                      </p:tavLst>
                                    </p:anim>
                                    <p:anim calcmode="lin" valueType="num">
                                      <p:cBhvr additive="base">
                                        <p:cTn id="16" dur="2000" fill="hold"/>
                                        <p:tgtEl>
                                          <p:spTgt spid="152582">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6000"/>
                            </p:stCondLst>
                            <p:childTnLst>
                              <p:par>
                                <p:cTn id="18" presetID="2" presetClass="entr" presetSubtype="4" fill="hold" grpId="0" nodeType="afterEffect">
                                  <p:stCondLst>
                                    <p:cond delay="0"/>
                                  </p:stCondLst>
                                  <p:childTnLst>
                                    <p:set>
                                      <p:cBhvr>
                                        <p:cTn id="19" dur="1" fill="hold">
                                          <p:stCondLst>
                                            <p:cond delay="0"/>
                                          </p:stCondLst>
                                        </p:cTn>
                                        <p:tgtEl>
                                          <p:spTgt spid="152582">
                                            <p:txEl>
                                              <p:pRg st="2" end="2"/>
                                            </p:txEl>
                                          </p:spTgt>
                                        </p:tgtEl>
                                        <p:attrNameLst>
                                          <p:attrName>style.visibility</p:attrName>
                                        </p:attrNameLst>
                                      </p:cBhvr>
                                      <p:to>
                                        <p:strVal val="visible"/>
                                      </p:to>
                                    </p:set>
                                    <p:anim calcmode="lin" valueType="num">
                                      <p:cBhvr additive="base">
                                        <p:cTn id="20" dur="2000" fill="hold"/>
                                        <p:tgtEl>
                                          <p:spTgt spid="152582">
                                            <p:txEl>
                                              <p:pRg st="2" end="2"/>
                                            </p:txEl>
                                          </p:spTgt>
                                        </p:tgtEl>
                                        <p:attrNameLst>
                                          <p:attrName>ppt_x</p:attrName>
                                        </p:attrNameLst>
                                      </p:cBhvr>
                                      <p:tavLst>
                                        <p:tav tm="0">
                                          <p:val>
                                            <p:strVal val="#ppt_x"/>
                                          </p:val>
                                        </p:tav>
                                        <p:tav tm="100000">
                                          <p:val>
                                            <p:strVal val="#ppt_x"/>
                                          </p:val>
                                        </p:tav>
                                      </p:tavLst>
                                    </p:anim>
                                    <p:anim calcmode="lin" valueType="num">
                                      <p:cBhvr additive="base">
                                        <p:cTn id="21" dur="2000" fill="hold"/>
                                        <p:tgtEl>
                                          <p:spTgt spid="15258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581" grpId="0"/>
      <p:bldP spid="15258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2"/>
          <p:cNvSpPr>
            <a:spLocks noGrp="1" noChangeArrowheads="1"/>
          </p:cNvSpPr>
          <p:nvPr>
            <p:ph idx="1"/>
          </p:nvPr>
        </p:nvSpPr>
        <p:spPr>
          <a:xfrm>
            <a:off x="457200" y="404813"/>
            <a:ext cx="8229600" cy="2232025"/>
          </a:xfrm>
        </p:spPr>
        <p:txBody>
          <a:bodyPr/>
          <a:lstStyle/>
          <a:p>
            <a:pPr marL="0" indent="0" algn="just">
              <a:lnSpc>
                <a:spcPct val="90000"/>
              </a:lnSpc>
              <a:spcBef>
                <a:spcPct val="45000"/>
              </a:spcBef>
              <a:spcAft>
                <a:spcPct val="40000"/>
              </a:spcAft>
              <a:buFontTx/>
              <a:buNone/>
            </a:pPr>
            <a:r>
              <a:rPr lang="es-CO" sz="2800" b="1">
                <a:solidFill>
                  <a:schemeClr val="accent2"/>
                </a:solidFill>
              </a:rPr>
              <a:t>El proceso de investigación científica considerado como un sistema dinámico circular permite alternativas para los puntos de inicio y de finalización del proceso.</a:t>
            </a:r>
            <a:r>
              <a:rPr lang="es-CO" sz="2400" b="1"/>
              <a:t> </a:t>
            </a:r>
          </a:p>
          <a:p>
            <a:pPr marL="0" indent="0" algn="just">
              <a:lnSpc>
                <a:spcPct val="90000"/>
              </a:lnSpc>
              <a:spcAft>
                <a:spcPct val="40000"/>
              </a:spcAft>
              <a:buFontTx/>
              <a:buNone/>
            </a:pPr>
            <a:endParaRPr lang="es-CO" sz="2000" b="1"/>
          </a:p>
        </p:txBody>
      </p:sp>
      <p:sp>
        <p:nvSpPr>
          <p:cNvPr id="160772" name="Rectangle 4"/>
          <p:cNvSpPr>
            <a:spLocks noChangeArrowheads="1"/>
          </p:cNvSpPr>
          <p:nvPr/>
        </p:nvSpPr>
        <p:spPr bwMode="auto">
          <a:xfrm>
            <a:off x="2916238" y="2708275"/>
            <a:ext cx="4681537" cy="1152525"/>
          </a:xfrm>
          <a:prstGeom prst="rect">
            <a:avLst/>
          </a:prstGeom>
          <a:noFill/>
          <a:ln w="38100" algn="ctr">
            <a:noFill/>
            <a:miter lim="800000"/>
            <a:headEnd/>
            <a:tailEnd/>
          </a:ln>
          <a:effectLst/>
        </p:spPr>
        <p:txBody>
          <a:bodyPr wrap="none" anchor="ctr"/>
          <a:lstStyle/>
          <a:p>
            <a:pPr algn="just"/>
            <a:r>
              <a:rPr lang="es-CO" b="1"/>
              <a:t>Una investigación puede tener su inicio en la </a:t>
            </a:r>
          </a:p>
          <a:p>
            <a:pPr algn="just"/>
            <a:r>
              <a:rPr lang="es-CO" b="1"/>
              <a:t>formulación de una hipótesis y terminar en una</a:t>
            </a:r>
          </a:p>
          <a:p>
            <a:pPr algn="just"/>
            <a:r>
              <a:rPr lang="es-CO" b="1"/>
              <a:t>teoría y viceversa.</a:t>
            </a:r>
          </a:p>
        </p:txBody>
      </p:sp>
      <p:sp>
        <p:nvSpPr>
          <p:cNvPr id="160773" name="AutoShape 5"/>
          <p:cNvSpPr>
            <a:spLocks/>
          </p:cNvSpPr>
          <p:nvPr/>
        </p:nvSpPr>
        <p:spPr bwMode="auto">
          <a:xfrm>
            <a:off x="2700338" y="2636838"/>
            <a:ext cx="288925" cy="1584325"/>
          </a:xfrm>
          <a:prstGeom prst="leftBrace">
            <a:avLst>
              <a:gd name="adj1" fmla="val 45696"/>
              <a:gd name="adj2" fmla="val 50000"/>
            </a:avLst>
          </a:prstGeom>
          <a:noFill/>
          <a:ln w="38100">
            <a:solidFill>
              <a:srgbClr val="FD0926"/>
            </a:solidFill>
            <a:round/>
            <a:headEnd/>
            <a:tailEnd/>
          </a:ln>
          <a:effectLst/>
        </p:spPr>
        <p:txBody>
          <a:bodyPr vert="eaVert" wrap="none" anchor="ctr"/>
          <a:lstStyle/>
          <a:p>
            <a:endParaRPr lang="fr-FR"/>
          </a:p>
        </p:txBody>
      </p:sp>
      <p:sp>
        <p:nvSpPr>
          <p:cNvPr id="160774" name="Rectangle 6"/>
          <p:cNvSpPr>
            <a:spLocks noChangeArrowheads="1"/>
          </p:cNvSpPr>
          <p:nvPr/>
        </p:nvSpPr>
        <p:spPr bwMode="auto">
          <a:xfrm>
            <a:off x="2843213" y="4365625"/>
            <a:ext cx="1152525" cy="288925"/>
          </a:xfrm>
          <a:prstGeom prst="rect">
            <a:avLst/>
          </a:prstGeom>
          <a:noFill/>
          <a:ln w="38100" algn="ctr">
            <a:noFill/>
            <a:miter lim="800000"/>
            <a:headEnd/>
            <a:tailEnd/>
          </a:ln>
          <a:effectLst/>
        </p:spPr>
        <p:txBody>
          <a:bodyPr wrap="none" anchor="ctr"/>
          <a:lstStyle/>
          <a:p>
            <a:r>
              <a:rPr lang="es-CO" b="1">
                <a:solidFill>
                  <a:srgbClr val="FD0926"/>
                </a:solidFill>
              </a:rPr>
              <a:t>Pero, también</a:t>
            </a:r>
          </a:p>
        </p:txBody>
      </p:sp>
      <p:sp>
        <p:nvSpPr>
          <p:cNvPr id="160775" name="Rectangle 7"/>
          <p:cNvSpPr>
            <a:spLocks noChangeArrowheads="1"/>
          </p:cNvSpPr>
          <p:nvPr/>
        </p:nvSpPr>
        <p:spPr bwMode="auto">
          <a:xfrm>
            <a:off x="2916238" y="4797425"/>
            <a:ext cx="5761037" cy="1295400"/>
          </a:xfrm>
          <a:prstGeom prst="rect">
            <a:avLst/>
          </a:prstGeom>
          <a:noFill/>
          <a:ln w="38100" algn="ctr">
            <a:noFill/>
            <a:miter lim="800000"/>
            <a:headEnd/>
            <a:tailEnd/>
          </a:ln>
          <a:effectLst/>
        </p:spPr>
        <p:txBody>
          <a:bodyPr wrap="none" anchor="ctr"/>
          <a:lstStyle/>
          <a:p>
            <a:pPr algn="just"/>
            <a:r>
              <a:rPr lang="es-CO" b="1"/>
              <a:t>Puede iniciarse a partir de un acto de observación</a:t>
            </a:r>
          </a:p>
          <a:p>
            <a:pPr algn="just"/>
            <a:r>
              <a:rPr lang="es-CO" b="1"/>
              <a:t>Y finalizar con una prueba de hipótesis que puede</a:t>
            </a:r>
          </a:p>
          <a:p>
            <a:pPr algn="just"/>
            <a:r>
              <a:rPr lang="es-CO" b="1"/>
              <a:t>Conducir a una generalización empírica de resultados</a:t>
            </a:r>
          </a:p>
        </p:txBody>
      </p:sp>
      <p:sp>
        <p:nvSpPr>
          <p:cNvPr id="160776" name="AutoShape 8"/>
          <p:cNvSpPr>
            <a:spLocks/>
          </p:cNvSpPr>
          <p:nvPr/>
        </p:nvSpPr>
        <p:spPr bwMode="auto">
          <a:xfrm>
            <a:off x="2627313" y="4797425"/>
            <a:ext cx="288925" cy="1511300"/>
          </a:xfrm>
          <a:prstGeom prst="leftBrace">
            <a:avLst>
              <a:gd name="adj1" fmla="val 43590"/>
              <a:gd name="adj2" fmla="val 50000"/>
            </a:avLst>
          </a:prstGeom>
          <a:noFill/>
          <a:ln w="38100">
            <a:solidFill>
              <a:srgbClr val="FD0926"/>
            </a:solidFill>
            <a:round/>
            <a:headEnd/>
            <a:tailEnd/>
          </a:ln>
          <a:effectLst/>
        </p:spPr>
        <p:txBody>
          <a:bodyPr vert="eaVert" wrap="none" anchor="ctr"/>
          <a:lstStyle/>
          <a:p>
            <a:endParaRPr lang="fr-FR"/>
          </a:p>
        </p:txBody>
      </p:sp>
      <p:sp>
        <p:nvSpPr>
          <p:cNvPr id="160777" name="Rectangle 9"/>
          <p:cNvSpPr>
            <a:spLocks noChangeArrowheads="1"/>
          </p:cNvSpPr>
          <p:nvPr/>
        </p:nvSpPr>
        <p:spPr bwMode="auto">
          <a:xfrm>
            <a:off x="755650" y="3789363"/>
            <a:ext cx="1152525" cy="288925"/>
          </a:xfrm>
          <a:prstGeom prst="rect">
            <a:avLst/>
          </a:prstGeom>
          <a:noFill/>
          <a:ln w="38100" algn="ctr">
            <a:noFill/>
            <a:miter lim="800000"/>
            <a:headEnd/>
            <a:tailEnd/>
          </a:ln>
          <a:effectLst/>
        </p:spPr>
        <p:txBody>
          <a:bodyPr wrap="none" anchor="ctr"/>
          <a:lstStyle/>
          <a:p>
            <a:r>
              <a:rPr lang="es-CO" sz="2400" b="1">
                <a:solidFill>
                  <a:srgbClr val="FD0926"/>
                </a:solidFill>
              </a:rPr>
              <a:t>Por ejemplo: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path" presetSubtype="0" accel="50000" decel="50000" fill="hold" grpId="0" nodeType="afterEffect">
                                  <p:stCondLst>
                                    <p:cond delay="0"/>
                                  </p:stCondLst>
                                  <p:childTnLst>
                                    <p:animMotion origin="layout" path="M -0.25 -0.33333 L 8.33333E-7 -3.7037E-7 " pathEditMode="relative" rAng="0" ptsTypes="AA">
                                      <p:cBhvr>
                                        <p:cTn id="6" dur="2000" fill="hold"/>
                                        <p:tgtEl>
                                          <p:spTgt spid="160773"/>
                                        </p:tgtEl>
                                        <p:attrNameLst>
                                          <p:attrName>ppt_x</p:attrName>
                                          <p:attrName>ppt_y</p:attrName>
                                        </p:attrNameLst>
                                      </p:cBhvr>
                                      <p:rCtr x="125" y="167"/>
                                    </p:animMotion>
                                  </p:childTnLst>
                                </p:cTn>
                              </p:par>
                            </p:childTnLst>
                          </p:cTn>
                        </p:par>
                        <p:par>
                          <p:cTn id="7" fill="hold">
                            <p:stCondLst>
                              <p:cond delay="2000"/>
                            </p:stCondLst>
                            <p:childTnLst>
                              <p:par>
                                <p:cTn id="8" presetID="49" presetClass="path" presetSubtype="0" accel="50000" decel="50000" fill="hold" grpId="0" nodeType="afterEffect">
                                  <p:stCondLst>
                                    <p:cond delay="0"/>
                                  </p:stCondLst>
                                  <p:childTnLst>
                                    <p:animMotion origin="layout" path="M -0.25 -0.33334 L 3.33333E-6 3.33333E-6 " pathEditMode="relative" rAng="0" ptsTypes="AA">
                                      <p:cBhvr>
                                        <p:cTn id="9" dur="2000" fill="hold"/>
                                        <p:tgtEl>
                                          <p:spTgt spid="160776"/>
                                        </p:tgtEl>
                                        <p:attrNameLst>
                                          <p:attrName>ppt_x</p:attrName>
                                          <p:attrName>ppt_y</p:attrName>
                                        </p:attrNameLst>
                                      </p:cBhvr>
                                      <p:rCtr x="125" y="167"/>
                                    </p:animMotion>
                                  </p:childTnLst>
                                </p:cTn>
                              </p:par>
                            </p:childTnLst>
                          </p:cTn>
                        </p:par>
                        <p:par>
                          <p:cTn id="10" fill="hold">
                            <p:stCondLst>
                              <p:cond delay="4000"/>
                            </p:stCondLst>
                            <p:childTnLst>
                              <p:par>
                                <p:cTn id="11" presetID="5" presetClass="entr" presetSubtype="10" fill="hold" grpId="0" nodeType="afterEffect">
                                  <p:stCondLst>
                                    <p:cond delay="0"/>
                                  </p:stCondLst>
                                  <p:childTnLst>
                                    <p:set>
                                      <p:cBhvr>
                                        <p:cTn id="12" dur="1" fill="hold">
                                          <p:stCondLst>
                                            <p:cond delay="0"/>
                                          </p:stCondLst>
                                        </p:cTn>
                                        <p:tgtEl>
                                          <p:spTgt spid="160770">
                                            <p:txEl>
                                              <p:pRg st="0" end="0"/>
                                            </p:txEl>
                                          </p:spTgt>
                                        </p:tgtEl>
                                        <p:attrNameLst>
                                          <p:attrName>style.visibility</p:attrName>
                                        </p:attrNameLst>
                                      </p:cBhvr>
                                      <p:to>
                                        <p:strVal val="visible"/>
                                      </p:to>
                                    </p:set>
                                    <p:animEffect transition="in" filter="checkerboard(across)">
                                      <p:cBhvr>
                                        <p:cTn id="13" dur="500"/>
                                        <p:tgtEl>
                                          <p:spTgt spid="16077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770" grpId="0" build="p"/>
      <p:bldP spid="160773" grpId="0" animBg="1"/>
      <p:bldP spid="16077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43" name="Rectangle 23"/>
          <p:cNvSpPr>
            <a:spLocks noGrp="1" noChangeArrowheads="1"/>
          </p:cNvSpPr>
          <p:nvPr>
            <p:ph type="subTitle" idx="1"/>
          </p:nvPr>
        </p:nvSpPr>
        <p:spPr>
          <a:xfrm>
            <a:off x="395288" y="260350"/>
            <a:ext cx="8424862" cy="6121400"/>
          </a:xfrm>
        </p:spPr>
        <p:txBody>
          <a:bodyPr/>
          <a:lstStyle/>
          <a:p>
            <a:pPr marL="361950" indent="-361950" algn="just">
              <a:spcAft>
                <a:spcPct val="50000"/>
              </a:spcAft>
            </a:pPr>
            <a:r>
              <a:rPr lang="es-CO" sz="2800">
                <a:solidFill>
                  <a:schemeClr val="accent2"/>
                </a:solidFill>
              </a:rPr>
              <a:t>   </a:t>
            </a:r>
            <a:r>
              <a:rPr lang="es-CO" sz="2800" b="1">
                <a:solidFill>
                  <a:schemeClr val="accent2"/>
                </a:solidFill>
              </a:rPr>
              <a:t>Para ejemplificar la pluralidad de métodos de investigación científica, a continuación se hace referencia a tres métodos que parecen ser los más usados en los últimos años. Estas metodologías son:</a:t>
            </a:r>
          </a:p>
          <a:p>
            <a:pPr marL="361950" indent="-361950" algn="just">
              <a:spcAft>
                <a:spcPct val="50000"/>
              </a:spcAft>
              <a:buClr>
                <a:srgbClr val="FD0926"/>
              </a:buClr>
              <a:buFontTx/>
              <a:buAutoNum type="arabicPeriod"/>
            </a:pPr>
            <a:r>
              <a:rPr lang="es-CO" sz="2800"/>
              <a:t>La investigación acción participativa, conocida como IAP.</a:t>
            </a:r>
          </a:p>
          <a:p>
            <a:pPr marL="361950" indent="-361950" algn="just">
              <a:spcAft>
                <a:spcPct val="50000"/>
              </a:spcAft>
              <a:buClr>
                <a:srgbClr val="FD0926"/>
              </a:buClr>
              <a:buFontTx/>
              <a:buAutoNum type="arabicPeriod"/>
            </a:pPr>
            <a:r>
              <a:rPr lang="es-CO" sz="2800"/>
              <a:t>La investigación etnográfica.</a:t>
            </a:r>
          </a:p>
          <a:p>
            <a:pPr marL="361950" indent="-361950" algn="just">
              <a:spcAft>
                <a:spcPct val="50000"/>
              </a:spcAft>
              <a:buClr>
                <a:srgbClr val="FD0926"/>
              </a:buClr>
              <a:buFontTx/>
              <a:buAutoNum type="arabicPeriod"/>
            </a:pPr>
            <a:r>
              <a:rPr lang="es-CO" sz="2800"/>
              <a:t>La investigación tradicional, que es el método de investigación más usado en la producción de conocimiento científico.</a:t>
            </a:r>
          </a:p>
          <a:p>
            <a:pPr marL="361950" indent="-361950" algn="l"/>
            <a:endParaRPr lang="es-CO" sz="28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Grp="1" noChangeArrowheads="1"/>
          </p:cNvSpPr>
          <p:nvPr>
            <p:ph type="subTitle" idx="1"/>
          </p:nvPr>
        </p:nvSpPr>
        <p:spPr>
          <a:xfrm>
            <a:off x="395288" y="260350"/>
            <a:ext cx="8424862" cy="2952750"/>
          </a:xfrm>
        </p:spPr>
        <p:txBody>
          <a:bodyPr>
            <a:normAutofit/>
          </a:bodyPr>
          <a:lstStyle/>
          <a:p>
            <a:pPr marL="361950" indent="-361950" algn="just">
              <a:buClr>
                <a:srgbClr val="FD0926"/>
              </a:buClr>
              <a:buFontTx/>
              <a:buChar char="o"/>
            </a:pPr>
            <a:r>
              <a:rPr lang="es-CO" sz="2800" b="1">
                <a:solidFill>
                  <a:schemeClr val="accent2"/>
                </a:solidFill>
              </a:rPr>
              <a:t>La IAP y la investigación etnográfica son métodos de investigación de carácter eminentemente cualitativo, orientados básicamente a la investigación social y cultural, muy poco al campo de las ciencias socioeconómico-administrativas.</a:t>
            </a:r>
          </a:p>
        </p:txBody>
      </p:sp>
      <p:sp>
        <p:nvSpPr>
          <p:cNvPr id="166917" name="Rectangle 5"/>
          <p:cNvSpPr>
            <a:spLocks noChangeArrowheads="1"/>
          </p:cNvSpPr>
          <p:nvPr/>
        </p:nvSpPr>
        <p:spPr bwMode="auto">
          <a:xfrm>
            <a:off x="395288" y="3213100"/>
            <a:ext cx="8424862" cy="2952750"/>
          </a:xfrm>
          <a:prstGeom prst="rect">
            <a:avLst/>
          </a:prstGeom>
          <a:noFill/>
          <a:ln w="9525">
            <a:noFill/>
            <a:miter lim="800000"/>
            <a:headEnd/>
            <a:tailEnd/>
          </a:ln>
          <a:effectLst/>
        </p:spPr>
        <p:txBody>
          <a:bodyPr/>
          <a:lstStyle/>
          <a:p>
            <a:pPr marL="361950" indent="-361950" algn="just">
              <a:spcBef>
                <a:spcPct val="20000"/>
              </a:spcBef>
              <a:buClr>
                <a:srgbClr val="FD0926"/>
              </a:buClr>
              <a:buFontTx/>
              <a:buChar char="o"/>
            </a:pPr>
            <a:r>
              <a:rPr lang="es-CO" sz="2800" b="1">
                <a:solidFill>
                  <a:schemeClr val="accent2"/>
                </a:solidFill>
              </a:rPr>
              <a:t>Estos métodos han cobrado enorme actualidad por sus efectos en la concepción misma de ciencia y/o, en especial, en el papel activo que el investigador debe asumir, como agente de cambio social y no como simple conocedor externo, como sucede con la investigación tradicional.</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5650" name="Rectangle 2"/>
          <p:cNvSpPr>
            <a:spLocks noChangeArrowheads="1"/>
          </p:cNvSpPr>
          <p:nvPr/>
        </p:nvSpPr>
        <p:spPr bwMode="auto">
          <a:xfrm>
            <a:off x="4205288" y="3382963"/>
            <a:ext cx="733425" cy="92075"/>
          </a:xfrm>
          <a:prstGeom prst="rect">
            <a:avLst/>
          </a:prstGeom>
          <a:noFill/>
          <a:ln w="38100" algn="ctr">
            <a:noFill/>
            <a:miter lim="800000"/>
            <a:headEnd/>
            <a:tailEnd/>
          </a:ln>
          <a:effectLst/>
        </p:spPr>
        <p:txBody>
          <a:bodyPr vert="eaVert" wrap="none" anchor="ctr">
            <a:spAutoFit/>
          </a:bodyPr>
          <a:lstStyle/>
          <a:p>
            <a:pPr algn="l"/>
            <a:r>
              <a:rPr lang="es-CO">
                <a:solidFill>
                  <a:srgbClr val="FFFFFF"/>
                </a:solidFill>
              </a:rPr>
              <a:t/>
            </a:r>
            <a:br>
              <a:rPr lang="es-CO">
                <a:solidFill>
                  <a:srgbClr val="FFFFFF"/>
                </a:solidFill>
              </a:rPr>
            </a:br>
            <a:endParaRPr lang="es-CO">
              <a:solidFill>
                <a:srgbClr val="FFFFFF"/>
              </a:solidFill>
            </a:endParaRPr>
          </a:p>
        </p:txBody>
      </p:sp>
      <p:sp>
        <p:nvSpPr>
          <p:cNvPr id="155651" name="Rectangle 3"/>
          <p:cNvSpPr>
            <a:spLocks noGrp="1" noChangeArrowheads="1"/>
          </p:cNvSpPr>
          <p:nvPr>
            <p:ph type="title"/>
          </p:nvPr>
        </p:nvSpPr>
        <p:spPr/>
        <p:txBody>
          <a:bodyPr>
            <a:normAutofit/>
          </a:bodyPr>
          <a:lstStyle/>
          <a:p>
            <a:r>
              <a:rPr lang="es-CO" sz="3600" b="1">
                <a:solidFill>
                  <a:schemeClr val="accent2"/>
                </a:solidFill>
                <a:effectLst>
                  <a:outerShdw blurRad="38100" dist="38100" dir="2700000" algn="tl">
                    <a:srgbClr val="000000"/>
                  </a:outerShdw>
                </a:effectLst>
              </a:rPr>
              <a:t>¿POR QU</a:t>
            </a:r>
            <a:r>
              <a:rPr lang="en-US" sz="3600" b="1">
                <a:solidFill>
                  <a:schemeClr val="accent2"/>
                </a:solidFill>
                <a:effectLst>
                  <a:outerShdw blurRad="38100" dist="38100" dir="2700000" algn="tl">
                    <a:srgbClr val="000000"/>
                  </a:outerShdw>
                </a:effectLst>
                <a:cs typeface="Arial" charset="0"/>
              </a:rPr>
              <a:t>É UTILIZAR UNA METODOLOGÍA?</a:t>
            </a:r>
          </a:p>
        </p:txBody>
      </p:sp>
      <p:sp>
        <p:nvSpPr>
          <p:cNvPr id="155652" name="Rectangle 4"/>
          <p:cNvSpPr>
            <a:spLocks noGrp="1" noChangeArrowheads="1"/>
          </p:cNvSpPr>
          <p:nvPr>
            <p:ph idx="1"/>
          </p:nvPr>
        </p:nvSpPr>
        <p:spPr>
          <a:xfrm>
            <a:off x="468313" y="1773238"/>
            <a:ext cx="8229600" cy="4525962"/>
          </a:xfrm>
        </p:spPr>
        <p:txBody>
          <a:bodyPr/>
          <a:lstStyle/>
          <a:p>
            <a:pPr algn="just">
              <a:spcAft>
                <a:spcPct val="120000"/>
              </a:spcAft>
              <a:buClr>
                <a:srgbClr val="FD0926"/>
              </a:buClr>
              <a:buFont typeface="Wingdings" pitchFamily="2" charset="2"/>
              <a:buChar char="Ø"/>
            </a:pPr>
            <a:r>
              <a:rPr lang="es-CO">
                <a:solidFill>
                  <a:schemeClr val="accent2"/>
                </a:solidFill>
              </a:rPr>
              <a:t>Porque es necesario seleccionar la perspectiva de la investigación y asimismo conocer los antecedentes de estudios anteriores.</a:t>
            </a:r>
          </a:p>
          <a:p>
            <a:pPr algn="just">
              <a:buClr>
                <a:srgbClr val="FD0926"/>
              </a:buClr>
              <a:buFont typeface="Wingdings" pitchFamily="2" charset="2"/>
              <a:buChar char="Ø"/>
            </a:pPr>
            <a:r>
              <a:rPr lang="es-CO">
                <a:solidFill>
                  <a:schemeClr val="accent2"/>
                </a:solidFill>
              </a:rPr>
              <a:t>Porque el evitarlo, puede causar problemas de validez y confiabilidad.</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path" presetSubtype="0" accel="50000" decel="50000" fill="hold" grpId="0" nodeType="afterEffect">
                                  <p:stCondLst>
                                    <p:cond delay="0"/>
                                  </p:stCondLst>
                                  <p:childTnLst>
                                    <p:animMotion origin="layout" path="M -0.18108 -0.33727 L 0.06892 -0.00394 " pathEditMode="relative" rAng="0" ptsTypes="AA">
                                      <p:cBhvr>
                                        <p:cTn id="6" dur="2000" fill="hold"/>
                                        <p:tgtEl>
                                          <p:spTgt spid="155651"/>
                                        </p:tgtEl>
                                        <p:attrNameLst>
                                          <p:attrName>ppt_x</p:attrName>
                                          <p:attrName>ppt_y</p:attrName>
                                        </p:attrNameLst>
                                      </p:cBhvr>
                                      <p:rCtr x="125" y="167"/>
                                    </p:animMotion>
                                  </p:childTnLst>
                                </p:cTn>
                              </p:par>
                            </p:childTnLst>
                          </p:cTn>
                        </p:par>
                        <p:par>
                          <p:cTn id="7" fill="hold">
                            <p:stCondLst>
                              <p:cond delay="2000"/>
                            </p:stCondLst>
                            <p:childTnLst>
                              <p:par>
                                <p:cTn id="8" presetID="2" presetClass="entr" presetSubtype="4" fill="hold" grpId="0" nodeType="afterEffect">
                                  <p:stCondLst>
                                    <p:cond delay="0"/>
                                  </p:stCondLst>
                                  <p:childTnLst>
                                    <p:set>
                                      <p:cBhvr>
                                        <p:cTn id="9" dur="1" fill="hold">
                                          <p:stCondLst>
                                            <p:cond delay="0"/>
                                          </p:stCondLst>
                                        </p:cTn>
                                        <p:tgtEl>
                                          <p:spTgt spid="155652">
                                            <p:txEl>
                                              <p:pRg st="0" end="0"/>
                                            </p:txEl>
                                          </p:spTgt>
                                        </p:tgtEl>
                                        <p:attrNameLst>
                                          <p:attrName>style.visibility</p:attrName>
                                        </p:attrNameLst>
                                      </p:cBhvr>
                                      <p:to>
                                        <p:strVal val="visible"/>
                                      </p:to>
                                    </p:set>
                                    <p:anim calcmode="lin" valueType="num">
                                      <p:cBhvr additive="base">
                                        <p:cTn id="10" dur="2000" fill="hold"/>
                                        <p:tgtEl>
                                          <p:spTgt spid="155652">
                                            <p:txEl>
                                              <p:pRg st="0" end="0"/>
                                            </p:txEl>
                                          </p:spTgt>
                                        </p:tgtEl>
                                        <p:attrNameLst>
                                          <p:attrName>ppt_x</p:attrName>
                                        </p:attrNameLst>
                                      </p:cBhvr>
                                      <p:tavLst>
                                        <p:tav tm="0">
                                          <p:val>
                                            <p:strVal val="#ppt_x"/>
                                          </p:val>
                                        </p:tav>
                                        <p:tav tm="100000">
                                          <p:val>
                                            <p:strVal val="#ppt_x"/>
                                          </p:val>
                                        </p:tav>
                                      </p:tavLst>
                                    </p:anim>
                                    <p:anim calcmode="lin" valueType="num">
                                      <p:cBhvr additive="base">
                                        <p:cTn id="11" dur="2000" fill="hold"/>
                                        <p:tgtEl>
                                          <p:spTgt spid="155652">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4000"/>
                            </p:stCondLst>
                            <p:childTnLst>
                              <p:par>
                                <p:cTn id="13" presetID="2" presetClass="entr" presetSubtype="4" fill="hold" grpId="0" nodeType="afterEffect">
                                  <p:stCondLst>
                                    <p:cond delay="0"/>
                                  </p:stCondLst>
                                  <p:childTnLst>
                                    <p:set>
                                      <p:cBhvr>
                                        <p:cTn id="14" dur="1" fill="hold">
                                          <p:stCondLst>
                                            <p:cond delay="0"/>
                                          </p:stCondLst>
                                        </p:cTn>
                                        <p:tgtEl>
                                          <p:spTgt spid="155652">
                                            <p:txEl>
                                              <p:pRg st="1" end="1"/>
                                            </p:txEl>
                                          </p:spTgt>
                                        </p:tgtEl>
                                        <p:attrNameLst>
                                          <p:attrName>style.visibility</p:attrName>
                                        </p:attrNameLst>
                                      </p:cBhvr>
                                      <p:to>
                                        <p:strVal val="visible"/>
                                      </p:to>
                                    </p:set>
                                    <p:anim calcmode="lin" valueType="num">
                                      <p:cBhvr additive="base">
                                        <p:cTn id="15" dur="2000" fill="hold"/>
                                        <p:tgtEl>
                                          <p:spTgt spid="155652">
                                            <p:txEl>
                                              <p:pRg st="1" end="1"/>
                                            </p:txEl>
                                          </p:spTgt>
                                        </p:tgtEl>
                                        <p:attrNameLst>
                                          <p:attrName>ppt_x</p:attrName>
                                        </p:attrNameLst>
                                      </p:cBhvr>
                                      <p:tavLst>
                                        <p:tav tm="0">
                                          <p:val>
                                            <p:strVal val="#ppt_x"/>
                                          </p:val>
                                        </p:tav>
                                        <p:tav tm="100000">
                                          <p:val>
                                            <p:strVal val="#ppt_x"/>
                                          </p:val>
                                        </p:tav>
                                      </p:tavLst>
                                    </p:anim>
                                    <p:anim calcmode="lin" valueType="num">
                                      <p:cBhvr additive="base">
                                        <p:cTn id="16" dur="2000" fill="hold"/>
                                        <p:tgtEl>
                                          <p:spTgt spid="15565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651" grpId="0"/>
      <p:bldP spid="155652"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508</TotalTime>
  <Words>2274</Words>
  <PresentationFormat>Affichage à l'écran (4:3)</PresentationFormat>
  <Paragraphs>262</Paragraphs>
  <Slides>33</Slides>
  <Notes>0</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33</vt:i4>
      </vt:variant>
    </vt:vector>
  </HeadingPairs>
  <TitlesOfParts>
    <vt:vector size="37" baseType="lpstr">
      <vt:lpstr>Arial</vt:lpstr>
      <vt:lpstr>Arial Unicode MS</vt:lpstr>
      <vt:lpstr>Wingdings</vt:lpstr>
      <vt:lpstr>Opulent</vt:lpstr>
      <vt:lpstr> Diferentes opciones de la investigación </vt:lpstr>
      <vt:lpstr>PROCESO DE INVESTIGACIÓN</vt:lpstr>
      <vt:lpstr>Diapositive 3</vt:lpstr>
      <vt:lpstr>Diapositive 4</vt:lpstr>
      <vt:lpstr>¿POR QUÉ UTILIZAR UNA METODOLOGÍA?</vt:lpstr>
      <vt:lpstr>Diapositive 6</vt:lpstr>
      <vt:lpstr>Diapositive 7</vt:lpstr>
      <vt:lpstr>Diapositive 8</vt:lpstr>
      <vt:lpstr>¿POR QUÉ UTILIZAR UNA METODOLOGÍA?</vt:lpstr>
      <vt:lpstr>MÉTODO DE INVESTIGACIÓN ACCIÓN PARTICIPATIVA, IAP</vt:lpstr>
      <vt:lpstr>Diapositive 11</vt:lpstr>
      <vt:lpstr>DISEÑO METODOLÓGICO DE LA IAP</vt:lpstr>
      <vt:lpstr>MÉTODO DE INVESTIGACIÓN ETNOGRÁFICA</vt:lpstr>
      <vt:lpstr>Diapositive 14</vt:lpstr>
      <vt:lpstr>DISEÑO METODOLÓGICO DE LA INVESTIGACIÓN ETNOGRÁFICA</vt:lpstr>
      <vt:lpstr>MÉTODO GENERAL DEL PROCESO DE INVESTIGACIÓN CIENTÍFICA</vt:lpstr>
      <vt:lpstr>Diapositive 17</vt:lpstr>
      <vt:lpstr>Diapositive 18</vt:lpstr>
      <vt:lpstr>Diapositive 19</vt:lpstr>
      <vt:lpstr>Diapositive 20</vt:lpstr>
      <vt:lpstr>Diapositive 21</vt:lpstr>
      <vt:lpstr>MODELOS DEL MÉTODO GENERAL DE INVESTIGACIÓN CIENTÍFICA</vt:lpstr>
      <vt:lpstr>MÉTODO CIENTÍFICO DE MARIO BUNGE</vt:lpstr>
      <vt:lpstr>MÉTODO DE INVESTIGACIÓN DE ARIAS GALICIA</vt:lpstr>
      <vt:lpstr>MÉTODO CIENTÍFICO DE ROBERTO HERNÁNDEZ, CARLOS FERNÁNDEZ Y PILAR BAUTISTA</vt:lpstr>
      <vt:lpstr>Diapositive 26</vt:lpstr>
      <vt:lpstr>Diapositive 27</vt:lpstr>
      <vt:lpstr>Diapositive 28</vt:lpstr>
      <vt:lpstr>¿QUÉ ES EL MÉTODO?</vt:lpstr>
      <vt:lpstr>¿QUÉ ES INVESTIGACIÓN?</vt:lpstr>
      <vt:lpstr>¿QUÉ ES METODOLOGÍA?</vt:lpstr>
      <vt:lpstr>¿QUÉ ES EL SUJETO?</vt:lpstr>
      <vt:lpstr>¿QUÉ ES EL OBJETO?</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METODOLOGÍA DE LA INVESTIGACIÓN</dc:title>
  <dc:creator>User</dc:creator>
  <cp:lastModifiedBy>User</cp:lastModifiedBy>
  <cp:revision>59</cp:revision>
  <dcterms:modified xsi:type="dcterms:W3CDTF">2020-03-24T10:27:43Z</dcterms:modified>
</cp:coreProperties>
</file>