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5" r:id="rId1"/>
  </p:sldMasterIdLst>
  <p:notesMasterIdLst>
    <p:notesMasterId r:id="rId18"/>
  </p:notesMasterIdLst>
  <p:sldIdLst>
    <p:sldId id="256" r:id="rId2"/>
    <p:sldId id="257" r:id="rId3"/>
    <p:sldId id="258" r:id="rId4"/>
    <p:sldId id="263" r:id="rId5"/>
    <p:sldId id="259" r:id="rId6"/>
    <p:sldId id="260" r:id="rId7"/>
    <p:sldId id="261" r:id="rId8"/>
    <p:sldId id="265" r:id="rId9"/>
    <p:sldId id="269" r:id="rId10"/>
    <p:sldId id="270" r:id="rId11"/>
    <p:sldId id="271" r:id="rId12"/>
    <p:sldId id="267" r:id="rId13"/>
    <p:sldId id="268" r:id="rId14"/>
    <p:sldId id="262" r:id="rId15"/>
    <p:sldId id="264" r:id="rId16"/>
    <p:sldId id="266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1513"/>
    <a:srgbClr val="DD3222"/>
    <a:srgbClr val="D73B26"/>
    <a:srgbClr val="ECDD99"/>
    <a:srgbClr val="000000"/>
    <a:srgbClr val="039340"/>
    <a:srgbClr val="F1DC99"/>
    <a:srgbClr val="3EA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11" autoAdjust="0"/>
    <p:restoredTop sz="94411" autoAdjust="0"/>
  </p:normalViewPr>
  <p:slideViewPr>
    <p:cSldViewPr snapToGrid="0">
      <p:cViewPr varScale="1">
        <p:scale>
          <a:sx n="74" d="100"/>
          <a:sy n="74" d="100"/>
        </p:scale>
        <p:origin x="5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CFFF5F-6741-4445-ACB9-58C775CBCDC9}" type="doc">
      <dgm:prSet loTypeId="urn:microsoft.com/office/officeart/2005/8/layout/hList1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6886F43-9CD8-468F-BC47-69576060AF5C}" type="pres">
      <dgm:prSet presAssocID="{A2CFFF5F-6741-4445-ACB9-58C775CBCDC9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F6235FED-FEAF-4D60-8837-4A35CDA5F7C6}" type="presOf" srcId="{A2CFFF5F-6741-4445-ACB9-58C775CBCDC9}" destId="{36886F43-9CD8-468F-BC47-69576060AF5C}" srcOrd="0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C1910D-37AB-4687-A82A-27685F97C1DF}" type="datetimeFigureOut">
              <a:rPr lang="en-US" smtClean="0"/>
              <a:t>12/15/2023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89614F-5B89-41CF-95C5-A591CD9976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321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69E16-35E3-4F3F-BB23-879AA2BEAACF}" type="datetimeFigureOut">
              <a:rPr lang="en-US" smtClean="0"/>
              <a:t>12/15/2023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9621-C115-414F-84A6-A2D4B43DB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809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69E16-35E3-4F3F-BB23-879AA2BEAACF}" type="datetimeFigureOut">
              <a:rPr lang="en-US" smtClean="0"/>
              <a:t>12/15/2023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9621-C115-414F-84A6-A2D4B43DB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350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69E16-35E3-4F3F-BB23-879AA2BEAACF}" type="datetimeFigureOut">
              <a:rPr lang="en-US" smtClean="0"/>
              <a:t>12/15/2023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9621-C115-414F-84A6-A2D4B43DB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2959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69E16-35E3-4F3F-BB23-879AA2BEAACF}" type="datetimeFigureOut">
              <a:rPr lang="en-US" smtClean="0"/>
              <a:t>12/15/2023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9621-C115-414F-84A6-A2D4B43DBAD4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098678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69E16-35E3-4F3F-BB23-879AA2BEAACF}" type="datetimeFigureOut">
              <a:rPr lang="en-US" smtClean="0"/>
              <a:t>12/15/2023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9621-C115-414F-84A6-A2D4B43DB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4610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69E16-35E3-4F3F-BB23-879AA2BEAACF}" type="datetimeFigureOut">
              <a:rPr lang="en-US" smtClean="0"/>
              <a:t>12/15/2023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9621-C115-414F-84A6-A2D4B43DB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4004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69E16-35E3-4F3F-BB23-879AA2BEAACF}" type="datetimeFigureOut">
              <a:rPr lang="en-US" smtClean="0"/>
              <a:t>12/15/2023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9621-C115-414F-84A6-A2D4B43DB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0472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69E16-35E3-4F3F-BB23-879AA2BEAACF}" type="datetimeFigureOut">
              <a:rPr lang="en-US" smtClean="0"/>
              <a:t>12/15/2023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9621-C115-414F-84A6-A2D4B43DB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05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69E16-35E3-4F3F-BB23-879AA2BEAACF}" type="datetimeFigureOut">
              <a:rPr lang="en-US" smtClean="0"/>
              <a:t>12/15/2023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9621-C115-414F-84A6-A2D4B43DB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575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69E16-35E3-4F3F-BB23-879AA2BEAACF}" type="datetimeFigureOut">
              <a:rPr lang="en-US" smtClean="0"/>
              <a:t>12/15/2023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9621-C115-414F-84A6-A2D4B43DB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127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69E16-35E3-4F3F-BB23-879AA2BEAACF}" type="datetimeFigureOut">
              <a:rPr lang="en-US" smtClean="0"/>
              <a:t>12/15/2023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9621-C115-414F-84A6-A2D4B43DB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627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69E16-35E3-4F3F-BB23-879AA2BEAACF}" type="datetimeFigureOut">
              <a:rPr lang="en-US" smtClean="0"/>
              <a:t>12/15/2023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9621-C115-414F-84A6-A2D4B43DB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781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69E16-35E3-4F3F-BB23-879AA2BEAACF}" type="datetimeFigureOut">
              <a:rPr lang="en-US" smtClean="0"/>
              <a:t>12/15/2023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9621-C115-414F-84A6-A2D4B43DB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696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69E16-35E3-4F3F-BB23-879AA2BEAACF}" type="datetimeFigureOut">
              <a:rPr lang="en-US" smtClean="0"/>
              <a:t>12/15/2023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9621-C115-414F-84A6-A2D4B43DB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347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69E16-35E3-4F3F-BB23-879AA2BEAACF}" type="datetimeFigureOut">
              <a:rPr lang="en-US" smtClean="0"/>
              <a:t>12/15/2023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9621-C115-414F-84A6-A2D4B43DB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763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69E16-35E3-4F3F-BB23-879AA2BEAACF}" type="datetimeFigureOut">
              <a:rPr lang="en-US" smtClean="0"/>
              <a:t>12/15/2023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9621-C115-414F-84A6-A2D4B43DB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22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69E16-35E3-4F3F-BB23-879AA2BEAACF}" type="datetimeFigureOut">
              <a:rPr lang="en-US" smtClean="0"/>
              <a:t>12/15/2023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9621-C115-414F-84A6-A2D4B43DB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601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B069E16-35E3-4F3F-BB23-879AA2BEAACF}" type="datetimeFigureOut">
              <a:rPr lang="en-US" smtClean="0"/>
              <a:t>12/15/2023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5B9621-C115-414F-84A6-A2D4B43DB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1530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  <p:sldLayoutId id="2147483770" r:id="rId15"/>
    <p:sldLayoutId id="2147483771" r:id="rId16"/>
    <p:sldLayoutId id="214748377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217692" y="75575"/>
            <a:ext cx="1209254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DZ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جـــــــــــــــــــــــــــــــــــــــــــــــــــــــــــــــــــــــــــــــــــــــــــــــــــــــمــــهـــــوريـــــــــــــــــــة الجـــــــــــــــــــــــــــــــــــــــــــــــــــــــــــــزائـــريـــــة </a:t>
            </a:r>
            <a:endParaRPr lang="en-GB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ar-DZ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الديمـــــــــــــــــــــــــــــقـــراطــيـــــة </a:t>
            </a:r>
            <a:r>
              <a:rPr lang="ar-DZ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الـــشـــــــــــــــــــــــــــــــــــــــــعـــبـــيـــــة</a:t>
            </a:r>
            <a:endParaRPr 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fr-FR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REPUBLIQUE ALGERIENNE DEMOCRATIQUE  ET POPULAIRE</a:t>
            </a:r>
            <a:endParaRPr 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ar-DZ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وزارة الت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عــــــليـــــــــم العــــــــــــــــــــــــــــــالي </a:t>
            </a:r>
            <a:r>
              <a:rPr lang="ar-DZ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</a:t>
            </a:r>
            <a:endParaRPr lang="en-GB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ar-DZ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ar-DZ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البــــــــــــــــــــــــــــــــــــــــــــحث العــــــــــــــــــــلــــــمــــــــــــي</a:t>
            </a:r>
            <a:endParaRPr 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fr-FR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Ministère de l’Enseignement Supérieur et de la Recherche Scientifique</a:t>
            </a:r>
            <a:endParaRPr 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ar-DZ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جـــــــــــــــــــــــــــــــــــــــــــــــــــــــــــــــــــــامعة أبي بــكــــــــــــر بــــلــــقـــــــايــد – تـــــــلمســـــــــــــــــــــــــــــــــــــــــــــــــــــــــــــــــان –</a:t>
            </a:r>
            <a:endParaRPr 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fr-FR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Université Abou bakr Belkaïd</a:t>
            </a:r>
            <a:r>
              <a:rPr lang="ar-SA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fr-FR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Tlemcen –</a:t>
            </a:r>
            <a:endParaRPr 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-267419" y="239814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9" name="Image 1" descr="logo tlm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3344" y="2239790"/>
            <a:ext cx="898915" cy="11387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870847" y="1916624"/>
            <a:ext cx="234391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en-US" sz="1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Faculty</a:t>
            </a:r>
            <a:r>
              <a:rPr lang="fr-FR" altLang="en-US" sz="1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 of TECHNOLOGY</a:t>
            </a:r>
            <a:endParaRPr kumimoji="0" lang="en-US" altLang="en-US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86302" y="3378563"/>
            <a:ext cx="3406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Département De Génie Mécanique</a:t>
            </a:r>
            <a:endParaRPr lang="fr-FR" alt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  <a:p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9521" y="3822957"/>
            <a:ext cx="3873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Speciality</a:t>
            </a:r>
            <a:r>
              <a:rPr lang="fr-FR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fr-FR" sz="1400" dirty="0" smtClean="0"/>
              <a:t>L3 Assemblages Soudées</a:t>
            </a:r>
            <a:endParaRPr lang="en-US" sz="1400" dirty="0"/>
          </a:p>
        </p:txBody>
      </p:sp>
      <p:sp>
        <p:nvSpPr>
          <p:cNvPr id="11" name="TextBox 10"/>
          <p:cNvSpPr txBox="1">
            <a:spLocks/>
          </p:cNvSpPr>
          <p:nvPr/>
        </p:nvSpPr>
        <p:spPr>
          <a:xfrm>
            <a:off x="5467860" y="3843704"/>
            <a:ext cx="2769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Expose</a:t>
            </a:r>
            <a:endParaRPr lang="en-US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9521" y="4928930"/>
            <a:ext cx="381287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Presented</a:t>
            </a:r>
            <a:r>
              <a:rPr lang="fr-FR" sz="1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by</a:t>
            </a:r>
            <a:r>
              <a:rPr lang="fr-FR" sz="1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r>
              <a:rPr lang="fr-FR" sz="1400" dirty="0" smtClean="0"/>
              <a:t>MR. </a:t>
            </a:r>
            <a:r>
              <a:rPr lang="fr-FR" sz="1400" dirty="0"/>
              <a:t>Bouziane Bilal</a:t>
            </a:r>
            <a:endParaRPr lang="en-US" sz="1400" dirty="0"/>
          </a:p>
          <a:p>
            <a:r>
              <a:rPr lang="fr-FR" sz="1400" b="1" i="1" dirty="0"/>
              <a:t> </a:t>
            </a:r>
            <a:endParaRPr lang="en-US" sz="1400" dirty="0"/>
          </a:p>
          <a:p>
            <a:r>
              <a:rPr lang="fr-FR" sz="1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Framed</a:t>
            </a:r>
            <a:r>
              <a:rPr lang="fr-FR" sz="1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by</a:t>
            </a:r>
            <a:r>
              <a:rPr lang="fr-FR" sz="1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r>
              <a:rPr lang="fr-FR" sz="1400" dirty="0" smtClean="0"/>
              <a:t>MR. </a:t>
            </a:r>
            <a:r>
              <a:rPr lang="fr-FR" sz="1400" dirty="0" smtClean="0"/>
              <a:t>CHABOULI </a:t>
            </a:r>
            <a:r>
              <a:rPr lang="fr-FR" sz="1400" dirty="0" err="1" smtClean="0"/>
              <a:t>Merime</a:t>
            </a:r>
            <a:endParaRPr lang="fr-FR" sz="1400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4586302" y="6280681"/>
            <a:ext cx="3916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Université 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year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 2023/2024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Rectangle à coins arrondis 2"/>
          <p:cNvSpPr/>
          <p:nvPr/>
        </p:nvSpPr>
        <p:spPr>
          <a:xfrm>
            <a:off x="3311633" y="4412485"/>
            <a:ext cx="5817935" cy="652074"/>
          </a:xfrm>
          <a:prstGeom prst="roundRect">
            <a:avLst>
              <a:gd name="adj" fmla="val 44990"/>
            </a:avLst>
          </a:prstGeom>
          <a:gradFill flip="none" rotWithShape="1">
            <a:gsLst>
              <a:gs pos="0">
                <a:srgbClr val="ECDD99">
                  <a:lumMod val="86000"/>
                </a:srgbClr>
              </a:gs>
              <a:gs pos="100000">
                <a:srgbClr val="ECDD99">
                  <a:lumMod val="95000"/>
                  <a:lumOff val="5000"/>
                </a:srgbClr>
              </a:gs>
            </a:gsLst>
            <a:lin ang="16800000" scaled="0"/>
            <a:tileRect/>
          </a:gradFill>
          <a:ln w="6350" cap="flat" cmpd="sng" algn="ctr">
            <a:solidFill>
              <a:schemeClr val="bg1"/>
            </a:solidFill>
            <a:prstDash val="solid"/>
            <a:miter lim="800000"/>
          </a:ln>
          <a:effectLst>
            <a:glow rad="254000">
              <a:srgbClr val="000000">
                <a:alpha val="16000"/>
              </a:srgbClr>
            </a:glow>
            <a:outerShdw blurRad="215900" dist="2260600" dir="12900000" sx="1000" sy="1000" algn="ctr" rotWithShape="0">
              <a:srgbClr val="000000">
                <a:alpha val="97000"/>
              </a:srgbClr>
            </a:outerShdw>
            <a:reflection blurRad="495300" stA="50000" endA="300" endPos="38500" dist="127000" dir="5400000" sy="-100000" algn="bl" rotWithShape="0"/>
            <a:softEdge rad="0"/>
          </a:effectLst>
          <a:scene3d>
            <a:camera prst="orthographicFront">
              <a:rot lat="0" lon="21599989" rev="0"/>
            </a:camera>
            <a:lightRig rig="threePt" dir="t">
              <a:rot lat="0" lon="0" rev="0"/>
            </a:lightRig>
          </a:scene3d>
          <a:sp3d extrusionH="444500">
            <a:bevelT w="165100" h="95250" prst="coolSlant"/>
            <a:bevelB w="234950" h="438150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fr-FR" b="1" dirty="0" smtClean="0">
                <a:solidFill>
                  <a:srgbClr val="DD3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Welding </a:t>
            </a:r>
            <a:r>
              <a:rPr lang="fr-FR" b="1" dirty="0">
                <a:solidFill>
                  <a:srgbClr val="DD3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Quality </a:t>
            </a:r>
            <a:r>
              <a:rPr lang="fr-FR" sz="1800" b="1" dirty="0">
                <a:solidFill>
                  <a:srgbClr val="0393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200" dirty="0">
              <a:solidFill>
                <a:srgbClr val="03934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4208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63813"/>
          </a:xfrm>
        </p:spPr>
        <p:txBody>
          <a:bodyPr/>
          <a:lstStyle/>
          <a:p>
            <a:pPr marL="514350" indent="-514350">
              <a:buClr>
                <a:schemeClr val="bg2">
                  <a:lumMod val="60000"/>
                  <a:lumOff val="40000"/>
                </a:schemeClr>
              </a:buClr>
              <a:buFont typeface="+mj-lt"/>
              <a:buAutoNum type="arabicParenR" startAt="2"/>
            </a:pPr>
            <a:r>
              <a:rPr lang="fr-FR" sz="2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Quality control </a:t>
            </a:r>
            <a:r>
              <a:rPr lang="fr-FR" sz="29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during</a:t>
            </a:r>
            <a:r>
              <a:rPr lang="fr-FR" sz="2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welding: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6979" y="1658282"/>
            <a:ext cx="11202588" cy="4886896"/>
          </a:xfrm>
        </p:spPr>
        <p:txBody>
          <a:bodyPr/>
          <a:lstStyle/>
          <a:p>
            <a:pPr lvl="1" fontAlgn="base">
              <a:buFont typeface="Wingdings" panose="05000000000000000000" pitchFamily="2" charset="2"/>
              <a:buChar char="Ø"/>
            </a:pPr>
            <a:r>
              <a:rPr lang="en-GB" sz="2400" dirty="0"/>
              <a:t>Make sure that the temperatures are within the limits specified in the DMOS.</a:t>
            </a:r>
          </a:p>
          <a:p>
            <a:pPr lvl="1" fontAlgn="base">
              <a:buFont typeface="Wingdings" panose="05000000000000000000" pitchFamily="2" charset="2"/>
              <a:buChar char="Ø"/>
            </a:pPr>
            <a:r>
              <a:rPr lang="en-GB" sz="2400" dirty="0"/>
              <a:t>Make sure the filler material meets DMOS specifications.</a:t>
            </a:r>
          </a:p>
          <a:p>
            <a:pPr lvl="1" fontAlgn="base">
              <a:buFont typeface="Wingdings" panose="05000000000000000000" pitchFamily="2" charset="2"/>
              <a:buChar char="Ø"/>
            </a:pPr>
            <a:r>
              <a:rPr lang="en-GB" sz="2400" dirty="0"/>
              <a:t>Other checks: cleaning between passes, weld bead appearance.</a:t>
            </a:r>
          </a:p>
          <a:p>
            <a:pPr lvl="1" fontAlgn="base">
              <a:buFont typeface="Wingdings" panose="05000000000000000000" pitchFamily="2" charset="2"/>
              <a:buChar char="Ø"/>
            </a:pPr>
            <a:r>
              <a:rPr lang="en-GB" sz="2400" dirty="0"/>
              <a:t>Make sure DMOS is tracked</a:t>
            </a:r>
          </a:p>
          <a:p>
            <a:pPr lvl="1" fontAlgn="base">
              <a:buFont typeface="Wingdings" panose="05000000000000000000" pitchFamily="2" charset="2"/>
              <a:buChar char="Ø"/>
            </a:pPr>
            <a:r>
              <a:rPr lang="en-GB" sz="2400" dirty="0"/>
              <a:t>Non-destructive testing as specified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98112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46693"/>
          </a:xfrm>
        </p:spPr>
        <p:txBody>
          <a:bodyPr/>
          <a:lstStyle/>
          <a:p>
            <a:pPr marL="514350" lvl="0" indent="-514350" fontAlgn="base">
              <a:buClr>
                <a:schemeClr val="bg2">
                  <a:lumMod val="60000"/>
                  <a:lumOff val="40000"/>
                </a:schemeClr>
              </a:buClr>
              <a:buFont typeface="+mj-lt"/>
              <a:buAutoNum type="arabicParenR" startAt="3"/>
            </a:pPr>
            <a:r>
              <a:rPr lang="fr-FR" sz="2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Quality control </a:t>
            </a:r>
            <a:r>
              <a:rPr lang="fr-FR" sz="29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after</a:t>
            </a:r>
            <a:r>
              <a:rPr lang="fr-FR" sz="2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welding:</a:t>
            </a:r>
            <a:endParaRPr lang="en-US" sz="2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1" y="1513903"/>
            <a:ext cx="6220515" cy="1623933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en-GB" sz="2400" dirty="0"/>
              <a:t>The extent of quality control depends on the weld conformity standard and weld class.</a:t>
            </a:r>
          </a:p>
          <a:p>
            <a:pPr marL="0" indent="0" fontAlgn="base">
              <a:buNone/>
            </a:pPr>
            <a:r>
              <a:rPr lang="en-GB" sz="2400" dirty="0"/>
              <a:t>Tests can be of the T</a:t>
            </a:r>
            <a:r>
              <a:rPr lang="en-GB" sz="2400" dirty="0" smtClean="0"/>
              <a:t>D </a:t>
            </a:r>
            <a:r>
              <a:rPr lang="en-GB" sz="2400" dirty="0"/>
              <a:t>or </a:t>
            </a:r>
            <a:r>
              <a:rPr lang="en-GB" sz="2400" dirty="0" smtClean="0"/>
              <a:t>TND </a:t>
            </a:r>
            <a:r>
              <a:rPr lang="en-GB" sz="2400" dirty="0"/>
              <a:t>type.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517" y="1330602"/>
            <a:ext cx="4701396" cy="3614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2729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353" y="163960"/>
            <a:ext cx="9404723" cy="1250954"/>
          </a:xfrm>
        </p:spPr>
        <p:txBody>
          <a:bodyPr/>
          <a:lstStyle/>
          <a:p>
            <a:pPr marL="742950" indent="-742950">
              <a:buFont typeface="+mj-lt"/>
              <a:buAutoNum type="arabicPeriod" startAt="6"/>
            </a:pPr>
            <a:r>
              <a:rPr lang="fr-FR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different types of welding quality </a:t>
            </a:r>
            <a:r>
              <a:rPr lang="en-GB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control</a:t>
            </a:r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fr-FR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fr-FR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516" y="2291892"/>
            <a:ext cx="9907008" cy="235545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en-GB" sz="2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Non-Destructive Testing</a:t>
            </a:r>
            <a:r>
              <a:rPr lang="en-GB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  <a:endParaRPr lang="ar-EG" sz="29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GB" sz="2900" b="1" dirty="0" smtClean="0"/>
              <a:t> </a:t>
            </a:r>
            <a:r>
              <a:rPr lang="en-GB" sz="2400" dirty="0"/>
              <a:t>Non-destructive testing is a quality control method that does not damage the </a:t>
            </a:r>
            <a:r>
              <a:rPr lang="en-GB" sz="2400" dirty="0" smtClean="0"/>
              <a:t>material</a:t>
            </a:r>
          </a:p>
          <a:p>
            <a:pPr marL="0" indent="0">
              <a:buNone/>
            </a:pPr>
            <a:r>
              <a:rPr lang="en-GB" sz="2400" dirty="0" smtClean="0"/>
              <a:t>Different tests will be undertaken:</a:t>
            </a:r>
            <a:endParaRPr lang="fr-FR" sz="24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577516" y="4318820"/>
            <a:ext cx="7411452" cy="1631216"/>
          </a:xfrm>
          <a:prstGeom prst="rect">
            <a:avLst/>
          </a:prstGeom>
          <a:noFill/>
        </p:spPr>
        <p:txBody>
          <a:bodyPr wrap="square" numCol="1" rtlCol="1">
            <a:spAutoFit/>
          </a:bodyPr>
          <a:lstStyle/>
          <a:p>
            <a:pPr marL="342900" indent="-342900">
              <a:buClr>
                <a:schemeClr val="bg2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r>
              <a:rPr lang="en-GB" sz="2000" dirty="0"/>
              <a:t>Check by visual inspection</a:t>
            </a:r>
          </a:p>
          <a:p>
            <a:pPr marL="342900" indent="-342900">
              <a:buClr>
                <a:schemeClr val="bg2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r>
              <a:rPr lang="en-GB" sz="2000" dirty="0"/>
              <a:t>Penetrant inspection</a:t>
            </a:r>
          </a:p>
          <a:p>
            <a:pPr marL="342900" indent="-342900">
              <a:buClr>
                <a:schemeClr val="bg2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r>
              <a:rPr lang="en-GB" sz="2000" dirty="0"/>
              <a:t>Leak test</a:t>
            </a:r>
          </a:p>
          <a:p>
            <a:pPr marL="342900" indent="-342900">
              <a:buClr>
                <a:schemeClr val="bg2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r>
              <a:rPr lang="en-GB" sz="2000" dirty="0"/>
              <a:t>Ultrasonic inspection</a:t>
            </a:r>
          </a:p>
          <a:p>
            <a:pPr marL="342900" indent="-342900">
              <a:buClr>
                <a:schemeClr val="bg2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r>
              <a:rPr lang="en-GB" sz="2000" dirty="0"/>
              <a:t>Thermography</a:t>
            </a:r>
            <a:endParaRPr lang="en-US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77516" y="1522451"/>
            <a:ext cx="116144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b="1" dirty="0" smtClean="0"/>
              <a:t>    </a:t>
            </a:r>
            <a:r>
              <a:rPr lang="en-GB" sz="2200" b="1" dirty="0"/>
              <a:t>When it comes to welding quality control, there are three types of control methods:</a:t>
            </a:r>
            <a:endParaRPr lang="en-US" sz="2200" dirty="0"/>
          </a:p>
        </p:txBody>
      </p:sp>
      <p:sp>
        <p:nvSpPr>
          <p:cNvPr id="6" name="TextBox 5"/>
          <p:cNvSpPr txBox="1"/>
          <p:nvPr/>
        </p:nvSpPr>
        <p:spPr>
          <a:xfrm>
            <a:off x="5206969" y="4626596"/>
            <a:ext cx="61312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bg2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r>
              <a:rPr lang="en-GB" sz="2000" dirty="0" err="1"/>
              <a:t>Magnetoscopy</a:t>
            </a:r>
            <a:endParaRPr lang="en-GB" sz="2000" dirty="0"/>
          </a:p>
          <a:p>
            <a:pPr marL="342900" indent="-342900">
              <a:buClr>
                <a:schemeClr val="bg2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r>
              <a:rPr lang="en-GB" sz="2000" dirty="0"/>
              <a:t>Chemical analysis</a:t>
            </a:r>
          </a:p>
          <a:p>
            <a:pPr marL="342900" indent="-342900">
              <a:buClr>
                <a:schemeClr val="bg2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r>
              <a:rPr lang="en-GB" sz="2000" dirty="0" smtClean="0"/>
              <a:t>x-ray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6173736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7635" y="291494"/>
            <a:ext cx="9721514" cy="1845315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arenR" startAt="2"/>
            </a:pPr>
            <a:r>
              <a:rPr lang="en-GB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Destructive Testing:</a:t>
            </a:r>
          </a:p>
          <a:p>
            <a:pPr marL="0" indent="0">
              <a:buNone/>
            </a:pPr>
            <a:r>
              <a:rPr lang="en-GB" sz="2900" dirty="0"/>
              <a:t>       </a:t>
            </a:r>
            <a:r>
              <a:rPr lang="en-GB" sz="2600" dirty="0"/>
              <a:t>Destructive testing is quality control methods that destroy the material being tested.</a:t>
            </a:r>
          </a:p>
          <a:p>
            <a:pPr marL="0" indent="0">
              <a:buNone/>
            </a:pPr>
            <a:r>
              <a:rPr lang="en-GB" sz="2600" dirty="0"/>
              <a:t> Different tests will be undertaken:</a:t>
            </a:r>
            <a:endParaRPr lang="en-US" sz="2600" dirty="0"/>
          </a:p>
        </p:txBody>
      </p:sp>
      <p:sp>
        <p:nvSpPr>
          <p:cNvPr id="4" name="TextBox 3"/>
          <p:cNvSpPr txBox="1"/>
          <p:nvPr/>
        </p:nvSpPr>
        <p:spPr>
          <a:xfrm>
            <a:off x="940552" y="2346059"/>
            <a:ext cx="60254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Clr>
                <a:schemeClr val="bg2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r>
              <a:rPr lang="en-GB" sz="2000" dirty="0" err="1"/>
              <a:t>Macrography</a:t>
            </a:r>
            <a:r>
              <a:rPr lang="en-GB" sz="2000" dirty="0"/>
              <a:t>.</a:t>
            </a:r>
          </a:p>
          <a:p>
            <a:pPr marL="457200" lvl="0" indent="-457200">
              <a:buClr>
                <a:schemeClr val="bg2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r>
              <a:rPr lang="en-GB" sz="2000" dirty="0"/>
              <a:t>Hardness test.</a:t>
            </a:r>
          </a:p>
          <a:p>
            <a:pPr marL="457200" lvl="0" indent="-457200">
              <a:buClr>
                <a:schemeClr val="bg2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r>
              <a:rPr lang="en-GB" sz="2000" dirty="0"/>
              <a:t>Bending test.</a:t>
            </a:r>
            <a:endParaRPr lang="en-US" sz="2200" dirty="0"/>
          </a:p>
        </p:txBody>
      </p:sp>
      <p:sp>
        <p:nvSpPr>
          <p:cNvPr id="5" name="TextBox 4"/>
          <p:cNvSpPr txBox="1"/>
          <p:nvPr/>
        </p:nvSpPr>
        <p:spPr>
          <a:xfrm>
            <a:off x="452386" y="3570973"/>
            <a:ext cx="11097929" cy="22390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  <a:buClr>
                <a:schemeClr val="bg2">
                  <a:lumMod val="60000"/>
                  <a:lumOff val="40000"/>
                </a:schemeClr>
              </a:buClr>
              <a:buFont typeface="+mj-lt"/>
              <a:buAutoNum type="arabicParenR" startAt="3"/>
            </a:pPr>
            <a:r>
              <a:rPr lang="fr-FR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Semi-destructive testing</a:t>
            </a:r>
            <a:r>
              <a:rPr lang="en-GB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en-GB" sz="2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chemeClr val="bg2">
                  <a:lumMod val="60000"/>
                  <a:lumOff val="40000"/>
                </a:schemeClr>
              </a:buClr>
            </a:pPr>
            <a:r>
              <a:rPr lang="ar-EG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</a:t>
            </a:r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Semi-destructive 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testing will be used to test weld penetration or weld defects in the joint</a:t>
            </a:r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ar-EG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chemeClr val="bg2">
                  <a:lumMod val="60000"/>
                  <a:lumOff val="40000"/>
                </a:schemeClr>
              </a:buClr>
            </a:pPr>
            <a:endParaRPr lang="en-GB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chemeClr val="bg2">
                  <a:lumMod val="60000"/>
                  <a:lumOff val="40000"/>
                </a:schemeClr>
              </a:buClr>
            </a:pP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It can then be repaired after quality control testing.</a:t>
            </a:r>
            <a:endParaRPr lang="en-US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6114" y="1939667"/>
            <a:ext cx="2286000" cy="18284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9294" r="89963">
                        <a14:backgroundMark x1="56506" y1="40052" x2="54275" y2="40052"/>
                        <a14:backgroundMark x1="54275" y1="41085" x2="54275" y2="43669"/>
                        <a14:backgroundMark x1="63941" y1="40310" x2="66914" y2="403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690" y="1939667"/>
            <a:ext cx="1699049" cy="1890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6447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130" y="279463"/>
            <a:ext cx="9657110" cy="1400530"/>
          </a:xfrm>
        </p:spPr>
        <p:txBody>
          <a:bodyPr/>
          <a:lstStyle/>
          <a:p>
            <a:pPr marL="742950" indent="-742950">
              <a:buFont typeface="+mj-lt"/>
              <a:buAutoNum type="arabicPeriod" startAt="7"/>
            </a:pPr>
            <a:r>
              <a:rPr lang="en-GB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Best Practices to Improve Welding Quality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6884" y="2093880"/>
            <a:ext cx="809975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bg2">
                  <a:lumMod val="60000"/>
                  <a:lumOff val="40000"/>
                </a:schemeClr>
              </a:buClr>
              <a:buFont typeface="Wingdings" panose="05000000000000000000" pitchFamily="2" charset="2"/>
              <a:buChar char="q"/>
            </a:pPr>
            <a:r>
              <a:rPr lang="en-GB" sz="2400" b="1" dirty="0" smtClean="0"/>
              <a:t>Good</a:t>
            </a:r>
            <a:r>
              <a:rPr lang="en-GB" sz="2400" b="1" dirty="0" smtClean="0"/>
              <a:t> </a:t>
            </a:r>
            <a:r>
              <a:rPr lang="en-GB" sz="2400" b="1" dirty="0"/>
              <a:t>Preparation:</a:t>
            </a:r>
          </a:p>
          <a:p>
            <a:pPr>
              <a:buClr>
                <a:schemeClr val="bg2">
                  <a:lumMod val="60000"/>
                  <a:lumOff val="40000"/>
                </a:schemeClr>
              </a:buClr>
            </a:pPr>
            <a:r>
              <a:rPr lang="ar-EG" sz="2400" dirty="0" smtClean="0"/>
              <a:t>    </a:t>
            </a:r>
            <a:r>
              <a:rPr lang="en-GB" sz="2400" dirty="0" smtClean="0"/>
              <a:t>Clean </a:t>
            </a:r>
            <a:r>
              <a:rPr lang="en-GB" sz="2400" dirty="0"/>
              <a:t>surfaces and remove contaminants to achieve good welding</a:t>
            </a:r>
            <a:endParaRPr lang="en-GB" sz="2400" b="1" dirty="0" smtClean="0"/>
          </a:p>
          <a:p>
            <a:pPr>
              <a:buClr>
                <a:schemeClr val="bg2">
                  <a:lumMod val="60000"/>
                  <a:lumOff val="40000"/>
                </a:schemeClr>
              </a:buClr>
            </a:pPr>
            <a:endParaRPr lang="ar-EG" sz="2400" b="1" dirty="0" smtClean="0"/>
          </a:p>
          <a:p>
            <a:pPr>
              <a:buClr>
                <a:schemeClr val="bg2">
                  <a:lumMod val="60000"/>
                  <a:lumOff val="40000"/>
                </a:schemeClr>
              </a:buClr>
            </a:pPr>
            <a:endParaRPr lang="en-GB" sz="2400" b="1" dirty="0"/>
          </a:p>
          <a:p>
            <a:pPr marL="342900" indent="-342900">
              <a:buClr>
                <a:schemeClr val="bg2">
                  <a:lumMod val="60000"/>
                  <a:lumOff val="40000"/>
                </a:schemeClr>
              </a:buClr>
              <a:buFont typeface="Wingdings" panose="05000000000000000000" pitchFamily="2" charset="2"/>
              <a:buChar char="q"/>
            </a:pPr>
            <a:r>
              <a:rPr lang="en-GB" sz="2400" b="1" dirty="0" smtClean="0"/>
              <a:t>training </a:t>
            </a:r>
            <a:r>
              <a:rPr lang="en-GB" sz="2400" b="1" dirty="0"/>
              <a:t>and skills </a:t>
            </a:r>
            <a:r>
              <a:rPr lang="en-GB" sz="2400" b="1" dirty="0" smtClean="0"/>
              <a:t>:</a:t>
            </a:r>
            <a:endParaRPr lang="en-GB" sz="2400" b="1" dirty="0"/>
          </a:p>
          <a:p>
            <a:pPr>
              <a:buClr>
                <a:schemeClr val="bg2">
                  <a:lumMod val="60000"/>
                  <a:lumOff val="40000"/>
                </a:schemeClr>
              </a:buClr>
            </a:pPr>
            <a:r>
              <a:rPr lang="ar-EG" sz="2400" dirty="0" smtClean="0"/>
              <a:t>     </a:t>
            </a:r>
            <a:r>
              <a:rPr lang="en-GB" sz="2400" dirty="0" smtClean="0"/>
              <a:t> </a:t>
            </a:r>
            <a:r>
              <a:rPr lang="en-GB" sz="2400" dirty="0"/>
              <a:t>Invest in training and skills development to improve welder performance.</a:t>
            </a:r>
            <a:endParaRPr lang="fr-FR" dirty="0"/>
          </a:p>
          <a:p>
            <a:endParaRPr lang="fr-FR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178" l="0" r="100000">
                        <a14:backgroundMark x1="2377" y1="6027" x2="98642" y2="4658"/>
                        <a14:backgroundMark x1="98472" y1="53973" x2="98472" y2="539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6638" y="1885197"/>
            <a:ext cx="3712312" cy="17351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6638" y="3978752"/>
            <a:ext cx="3712312" cy="2085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9174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167" y="933652"/>
            <a:ext cx="6917890" cy="4423352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Quality controls:</a:t>
            </a:r>
          </a:p>
          <a:p>
            <a:pPr marL="0" indent="0">
              <a:buNone/>
            </a:pPr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Conduct inspections and tests to ensure welds conform to required specifications</a:t>
            </a:r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ar-EG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GB" sz="2400" dirty="0" smtClean="0"/>
          </a:p>
          <a:p>
            <a:pPr marL="0" indent="0">
              <a:buNone/>
            </a:pPr>
            <a:endParaRPr lang="en-GB" sz="2400" dirty="0"/>
          </a:p>
          <a:p>
            <a:pPr>
              <a:buFont typeface="Wingdings" panose="05000000000000000000" pitchFamily="2" charset="2"/>
              <a:buChar char="q"/>
            </a:pP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Use of modern machines:</a:t>
            </a:r>
          </a:p>
          <a:p>
            <a:pPr marL="0" indent="0">
              <a:buNone/>
            </a:pPr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Welding 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equipment ensures high quality for welding operations.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584" y="2080085"/>
            <a:ext cx="4305997" cy="3382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5316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8103" y="693350"/>
            <a:ext cx="9404723" cy="1400530"/>
          </a:xfrm>
        </p:spPr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</a:t>
            </a:r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1" y="1552404"/>
            <a:ext cx="10966769" cy="4195481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dirty="0" smtClean="0"/>
              <a:t>   </a:t>
            </a:r>
            <a:r>
              <a:rPr lang="en-GB" sz="2400" dirty="0" smtClean="0"/>
              <a:t>In summary, </a:t>
            </a:r>
            <a:r>
              <a:rPr lang="en-GB" sz="2400" dirty="0"/>
              <a:t>to ensure high-level welding quality, it is necessary to follow best practices, meet specific standards, use proper techniques, and train and certify welders.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474026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8667" y="101600"/>
            <a:ext cx="61776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 plan</a:t>
            </a:r>
            <a:r>
              <a:rPr lang="ar-EG" sz="4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4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en-US" sz="4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99088" y="840264"/>
            <a:ext cx="11692912" cy="6324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/>
              <a:t>INTRODICTION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B" sz="2400" dirty="0" smtClean="0"/>
              <a:t>Welding </a:t>
            </a:r>
            <a:r>
              <a:rPr lang="en-GB" sz="2400" dirty="0"/>
              <a:t>Quality Standards and Certifications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B" sz="2400" dirty="0"/>
              <a:t>Techniques to Ensure Welding Quality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B" sz="2400" dirty="0"/>
              <a:t>Welding Parameters Influencing Quality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B" sz="2400" dirty="0"/>
              <a:t>Common Faults </a:t>
            </a:r>
            <a:r>
              <a:rPr lang="en-GB" sz="2400" dirty="0" smtClean="0"/>
              <a:t>During </a:t>
            </a:r>
            <a:r>
              <a:rPr lang="en-GB" sz="2400" dirty="0"/>
              <a:t>Welding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B" sz="2400" dirty="0"/>
              <a:t>Welding quality control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B" sz="2400" dirty="0"/>
              <a:t>The different types of welding quality control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B" sz="2400" dirty="0"/>
              <a:t>Best Practices to Improve Welding Quality </a:t>
            </a:r>
            <a:endParaRPr lang="ar-EG" sz="2400" dirty="0" smtClean="0"/>
          </a:p>
          <a:p>
            <a:pPr>
              <a:lnSpc>
                <a:spcPct val="150000"/>
              </a:lnSpc>
            </a:pPr>
            <a:r>
              <a:rPr lang="en-GB" sz="2400" b="1" dirty="0" smtClean="0"/>
              <a:t>Conclusion</a:t>
            </a:r>
            <a:r>
              <a:rPr lang="fr-FR" sz="2000" dirty="0"/>
              <a:t/>
            </a:r>
            <a:br>
              <a:rPr lang="fr-FR" sz="2000" dirty="0"/>
            </a:br>
            <a:r>
              <a:rPr lang="fr-FR" b="1" dirty="0"/>
              <a:t/>
            </a:r>
            <a:br>
              <a:rPr lang="fr-FR" b="1" dirty="0"/>
            </a:br>
            <a:r>
              <a:rPr lang="fr-FR" b="1" dirty="0"/>
              <a:t/>
            </a:r>
            <a:br>
              <a:rPr lang="fr-FR" b="1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53393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674" y="627062"/>
            <a:ext cx="9404723" cy="1400530"/>
          </a:xfrm>
        </p:spPr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INTRODICTION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5047" y="1279772"/>
            <a:ext cx="7264297" cy="4241134"/>
          </a:xfrm>
        </p:spPr>
        <p:txBody>
          <a:bodyPr/>
          <a:lstStyle/>
          <a:p>
            <a:pPr marL="0" indent="0">
              <a:buNone/>
            </a:pPr>
            <a:r>
              <a:rPr lang="ar-EG" dirty="0" smtClean="0"/>
              <a:t> </a:t>
            </a:r>
            <a:endParaRPr lang="en-GB" dirty="0" smtClean="0"/>
          </a:p>
          <a:p>
            <a:pPr marL="0" indent="0">
              <a:buNone/>
            </a:pPr>
            <a:r>
              <a:rPr lang="en-GB" sz="2400" dirty="0"/>
              <a:t>Weld quality is an essential aspect of metal construction, as it affects mechanical strength and production costs       </a:t>
            </a:r>
            <a:endParaRPr lang="en-GB" sz="2400" dirty="0" smtClean="0"/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endParaRPr lang="en-GB" sz="2400" dirty="0" smtClean="0"/>
          </a:p>
          <a:p>
            <a:pPr marL="0" indent="0">
              <a:buNone/>
            </a:pPr>
            <a:r>
              <a:rPr lang="en-GB" sz="2400" dirty="0" smtClean="0"/>
              <a:t>    </a:t>
            </a:r>
            <a:r>
              <a:rPr lang="en-GB" sz="2400" dirty="0"/>
              <a:t>What are the basic points to consider to ensure good welding quality?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" t="531" r="31558" b="-531"/>
          <a:stretch/>
        </p:blipFill>
        <p:spPr>
          <a:xfrm>
            <a:off x="7635893" y="1217653"/>
            <a:ext cx="3901873" cy="450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8866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612" y="452718"/>
            <a:ext cx="9404723" cy="1400530"/>
          </a:xfrm>
        </p:spPr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GB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Welding </a:t>
            </a:r>
            <a:r>
              <a:rPr lang="en-GB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Quality Standards and </a:t>
            </a:r>
            <a:r>
              <a:rPr lang="en-GB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Certifications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52540" y="2178048"/>
            <a:ext cx="11524499" cy="1729810"/>
          </a:xfrm>
        </p:spPr>
        <p:txBody>
          <a:bodyPr>
            <a:normAutofit/>
          </a:bodyPr>
          <a:lstStyle/>
          <a:p>
            <a:pPr fontAlgn="ctr">
              <a:buFont typeface="Wingdings" panose="05000000000000000000" pitchFamily="2" charset="2"/>
              <a:buChar char="q"/>
            </a:pPr>
            <a:r>
              <a:rPr lang="en-GB" sz="2400" b="1" dirty="0" smtClean="0"/>
              <a:t>ISO </a:t>
            </a:r>
            <a:r>
              <a:rPr lang="en-GB" sz="2400" b="1" dirty="0"/>
              <a:t>3834: </a:t>
            </a:r>
            <a:r>
              <a:rPr lang="en-GB" sz="2400" dirty="0"/>
              <a:t>Quality management system for welding</a:t>
            </a:r>
          </a:p>
          <a:p>
            <a:pPr fontAlgn="ctr">
              <a:buFont typeface="Wingdings" panose="05000000000000000000" pitchFamily="2" charset="2"/>
              <a:buChar char="q"/>
            </a:pPr>
            <a:endParaRPr lang="en-GB" sz="2400" b="1" dirty="0" smtClean="0"/>
          </a:p>
          <a:p>
            <a:pPr fontAlgn="ctr">
              <a:buFont typeface="Wingdings" panose="05000000000000000000" pitchFamily="2" charset="2"/>
              <a:buChar char="q"/>
            </a:pPr>
            <a:r>
              <a:rPr lang="en-GB" sz="2400" b="1" dirty="0" smtClean="0"/>
              <a:t>AWS</a:t>
            </a:r>
            <a:r>
              <a:rPr lang="en-GB" sz="2400" b="1" dirty="0"/>
              <a:t>: </a:t>
            </a:r>
            <a:r>
              <a:rPr lang="en-GB" sz="2400" dirty="0"/>
              <a:t>Standard for Welded Steel Construction</a:t>
            </a: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7955" y="4232655"/>
            <a:ext cx="2266950" cy="20097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219" y="4232655"/>
            <a:ext cx="2266950" cy="200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5885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84" y="642295"/>
            <a:ext cx="10180319" cy="1400530"/>
          </a:xfrm>
        </p:spPr>
        <p:txBody>
          <a:bodyPr/>
          <a:lstStyle/>
          <a:p>
            <a:pPr marL="742950" indent="-742950">
              <a:buFont typeface="+mj-lt"/>
              <a:buAutoNum type="arabicPeriod" startAt="2"/>
            </a:pPr>
            <a:r>
              <a:rPr lang="en-GB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Techniques to Ensure Welding Quality</a:t>
            </a:r>
            <a:r>
              <a:rPr lang="fr-F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844616928"/>
              </p:ext>
            </p:extLst>
          </p:nvPr>
        </p:nvGraphicFramePr>
        <p:xfrm>
          <a:off x="1376414" y="1405288"/>
          <a:ext cx="9018870" cy="22138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83411" y="2222429"/>
            <a:ext cx="577107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Clr>
                <a:schemeClr val="bg2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r>
              <a:rPr lang="en-US" sz="2400" b="1" dirty="0"/>
              <a:t>Settings </a:t>
            </a:r>
            <a:r>
              <a:rPr lang="en-US" sz="2400" b="1" dirty="0" smtClean="0"/>
              <a:t>Control</a:t>
            </a:r>
          </a:p>
          <a:p>
            <a:pPr marL="342900" lvl="0" indent="-342900">
              <a:buClr>
                <a:schemeClr val="bg2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endParaRPr lang="en-US" sz="2400" b="1" dirty="0" smtClean="0"/>
          </a:p>
          <a:p>
            <a:pPr marL="342900" indent="-342900">
              <a:buClr>
                <a:schemeClr val="bg2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r>
              <a:rPr lang="en-US" sz="2400" b="1" dirty="0"/>
              <a:t>Material </a:t>
            </a:r>
            <a:r>
              <a:rPr lang="en-US" sz="2400" b="1" dirty="0" smtClean="0"/>
              <a:t>Quality</a:t>
            </a:r>
          </a:p>
          <a:p>
            <a:pPr marL="342900" indent="-342900">
              <a:buClr>
                <a:schemeClr val="bg2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endParaRPr lang="en-US" sz="2400" b="1" dirty="0" smtClean="0"/>
          </a:p>
          <a:p>
            <a:pPr marL="342900" indent="-342900">
              <a:buClr>
                <a:schemeClr val="bg2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r>
              <a:rPr lang="en-US" sz="2400" b="1" dirty="0"/>
              <a:t>Training and Skills</a:t>
            </a:r>
            <a:endParaRPr lang="en-US" sz="2400" dirty="0"/>
          </a:p>
          <a:p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6197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751" y="381598"/>
            <a:ext cx="10214929" cy="1400530"/>
          </a:xfrm>
        </p:spPr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en-GB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Welding Parameters Influencing </a:t>
            </a:r>
            <a:r>
              <a:rPr lang="en-GB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Quality</a:t>
            </a:r>
            <a:r>
              <a:rPr lang="fr-F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1049" y="2355012"/>
            <a:ext cx="4917057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bg2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r>
              <a:rPr lang="en-US" sz="2400" b="1" dirty="0"/>
              <a:t>Current </a:t>
            </a:r>
            <a:r>
              <a:rPr lang="en-US" sz="2400" b="1" dirty="0" smtClean="0"/>
              <a:t>intensity</a:t>
            </a:r>
          </a:p>
          <a:p>
            <a:pPr marL="342900" indent="-342900">
              <a:buClr>
                <a:schemeClr val="bg2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endParaRPr lang="en-US" sz="2400" b="1" dirty="0" smtClean="0"/>
          </a:p>
          <a:p>
            <a:pPr marL="342900" indent="-342900">
              <a:buClr>
                <a:schemeClr val="bg2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r>
              <a:rPr lang="en-US" sz="2400" b="1" dirty="0"/>
              <a:t>Arc </a:t>
            </a:r>
            <a:r>
              <a:rPr lang="en-US" sz="2400" b="1" dirty="0" smtClean="0"/>
              <a:t>Speed</a:t>
            </a:r>
          </a:p>
          <a:p>
            <a:pPr>
              <a:buClr>
                <a:schemeClr val="bg2">
                  <a:lumMod val="60000"/>
                  <a:lumOff val="40000"/>
                </a:schemeClr>
              </a:buClr>
            </a:pPr>
            <a:endParaRPr lang="en-US" sz="2400" b="1" dirty="0" smtClean="0"/>
          </a:p>
          <a:p>
            <a:pPr marL="342900" indent="-342900">
              <a:buClr>
                <a:schemeClr val="bg2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r>
              <a:rPr lang="en-US" sz="2400" b="1" dirty="0"/>
              <a:t>Electrode Choice</a:t>
            </a:r>
            <a:endParaRPr lang="en-US" sz="2400" dirty="0"/>
          </a:p>
          <a:p>
            <a:endParaRPr lang="en-US" dirty="0"/>
          </a:p>
          <a:p>
            <a:endParaRPr lang="en-US" dirty="0"/>
          </a:p>
          <a:p>
            <a:pPr lvl="0"/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32316069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727" y="361930"/>
            <a:ext cx="9955581" cy="1400530"/>
          </a:xfrm>
        </p:spPr>
        <p:txBody>
          <a:bodyPr/>
          <a:lstStyle/>
          <a:p>
            <a:pPr marL="742950" indent="-742950">
              <a:buFont typeface="+mj-lt"/>
              <a:buAutoNum type="arabicPeriod" startAt="4"/>
            </a:pPr>
            <a:r>
              <a:rPr lang="en-GB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Common Faults  During Welding: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8423" y="4058708"/>
            <a:ext cx="4018027" cy="212148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849" y="1312059"/>
            <a:ext cx="4071176" cy="212148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644" y="2467155"/>
            <a:ext cx="4079602" cy="235916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930784" y="4900824"/>
            <a:ext cx="1761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Deformations</a:t>
            </a:r>
            <a:endParaRPr lang="ar-EG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227544" y="3442407"/>
            <a:ext cx="15197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Penetration</a:t>
            </a:r>
            <a:endParaRPr lang="ar-EG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8475640" y="6180196"/>
            <a:ext cx="1023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2">
                  <a:lumMod val="60000"/>
                  <a:lumOff val="40000"/>
                </a:schemeClr>
              </a:buClr>
            </a:pPr>
            <a:r>
              <a:rPr lang="en-US" b="1" dirty="0"/>
              <a:t>Cracks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490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723" y="183616"/>
            <a:ext cx="10856079" cy="856319"/>
          </a:xfrm>
        </p:spPr>
        <p:txBody>
          <a:bodyPr/>
          <a:lstStyle/>
          <a:p>
            <a:pPr marL="742950" indent="-742950">
              <a:buFont typeface="+mj-lt"/>
              <a:buAutoNum type="arabicPeriod" startAt="5"/>
            </a:pPr>
            <a:r>
              <a:rPr lang="fr-F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Welding quality </a:t>
            </a:r>
            <a:r>
              <a:rPr lang="en-GB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control</a:t>
            </a:r>
            <a:r>
              <a:rPr lang="fr-FR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2388" y="1039935"/>
            <a:ext cx="7507705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Clr>
                <a:schemeClr val="bg2">
                  <a:lumMod val="60000"/>
                  <a:lumOff val="40000"/>
                </a:schemeClr>
              </a:buClr>
              <a:buFont typeface="+mj-lt"/>
              <a:buAutoNum type="arabicParenR"/>
            </a:pPr>
            <a:r>
              <a:rPr lang="fr-FR" sz="2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Quality control before </a:t>
            </a:r>
            <a:r>
              <a:rPr lang="fr-FR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welding:</a:t>
            </a:r>
            <a:endParaRPr lang="en-US" sz="29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36012" y="1960873"/>
            <a:ext cx="10235196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bg2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r>
              <a:rPr lang="en-GB" sz="2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Material confirmation:</a:t>
            </a:r>
          </a:p>
          <a:p>
            <a:pPr>
              <a:buClr>
                <a:schemeClr val="bg2">
                  <a:lumMod val="60000"/>
                  <a:lumOff val="40000"/>
                </a:schemeClr>
              </a:buClr>
            </a:pPr>
            <a:r>
              <a:rPr lang="en-GB" sz="2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To ensure that the chemical composition and mechanical properties meet design specifications</a:t>
            </a:r>
          </a:p>
          <a:p>
            <a:pPr marL="457200" indent="-457200">
              <a:buClr>
                <a:schemeClr val="bg2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endParaRPr lang="en-GB" sz="2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Clr>
                <a:schemeClr val="bg2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r>
              <a:rPr lang="en-GB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preparation</a:t>
            </a:r>
            <a:r>
              <a:rPr lang="en-GB" sz="2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>
              <a:buClr>
                <a:schemeClr val="bg2">
                  <a:lumMod val="60000"/>
                  <a:lumOff val="40000"/>
                </a:schemeClr>
              </a:buClr>
            </a:pPr>
            <a:r>
              <a:rPr lang="en-GB" sz="2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en-GB" sz="2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ensure that the preparation conforms to the design specifications and/or specified welding standard.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52549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3026" y="1221696"/>
            <a:ext cx="10946973" cy="419569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GB" sz="2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Checking the fit of the joints</a:t>
            </a:r>
            <a:r>
              <a:rPr lang="en-GB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en-GB" sz="2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GB" sz="2900" dirty="0"/>
              <a:t>    The distance between side walls, signal and </a:t>
            </a:r>
            <a:r>
              <a:rPr lang="en-GB" sz="2900" dirty="0" smtClean="0"/>
              <a:t>support</a:t>
            </a:r>
            <a:endParaRPr lang="ar-EG" sz="2900" dirty="0" smtClean="0"/>
          </a:p>
          <a:p>
            <a:pPr marL="0" indent="0">
              <a:buNone/>
            </a:pPr>
            <a:r>
              <a:rPr lang="ar-EG" sz="2900" dirty="0"/>
              <a:t> </a:t>
            </a:r>
            <a:r>
              <a:rPr lang="ar-EG" sz="2900" dirty="0" smtClean="0"/>
              <a:t>   </a:t>
            </a:r>
            <a:r>
              <a:rPr lang="en-GB" sz="2900" dirty="0" smtClean="0"/>
              <a:t>complies </a:t>
            </a:r>
            <a:r>
              <a:rPr lang="en-GB" sz="2900" dirty="0"/>
              <a:t>with DMOS </a:t>
            </a:r>
            <a:r>
              <a:rPr lang="en-GB" sz="2900" dirty="0" smtClean="0"/>
              <a:t>standards</a:t>
            </a:r>
          </a:p>
          <a:p>
            <a:pPr marL="0" indent="0">
              <a:buNone/>
            </a:pPr>
            <a:endParaRPr lang="en-GB" sz="2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GB" sz="2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Welding qualification:</a:t>
            </a:r>
          </a:p>
          <a:p>
            <a:pPr marL="0" indent="0">
              <a:buNone/>
            </a:pPr>
            <a:r>
              <a:rPr lang="en-GB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en-GB" sz="2900" dirty="0"/>
              <a:t>Ensure the welder is qualified to perform the welding process.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693462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633</TotalTime>
  <Words>569</Words>
  <Application>Microsoft Office PowerPoint</Application>
  <PresentationFormat>Widescreen</PresentationFormat>
  <Paragraphs>116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Century Gothic</vt:lpstr>
      <vt:lpstr>Times New Roman</vt:lpstr>
      <vt:lpstr>Wingdings</vt:lpstr>
      <vt:lpstr>Wingdings 3</vt:lpstr>
      <vt:lpstr>Ion</vt:lpstr>
      <vt:lpstr>PowerPoint Presentation</vt:lpstr>
      <vt:lpstr>PowerPoint Presentation</vt:lpstr>
      <vt:lpstr>INTRODICTION </vt:lpstr>
      <vt:lpstr>Welding Quality Standards and Certifications: </vt:lpstr>
      <vt:lpstr>Techniques to Ensure Welding Quality: </vt:lpstr>
      <vt:lpstr>Welding Parameters Influencing Quality: </vt:lpstr>
      <vt:lpstr>Common Faults  During Welding: </vt:lpstr>
      <vt:lpstr> Welding quality control : </vt:lpstr>
      <vt:lpstr>PowerPoint Presentation</vt:lpstr>
      <vt:lpstr>Quality control during welding: </vt:lpstr>
      <vt:lpstr>Quality control after welding:</vt:lpstr>
      <vt:lpstr> The different types of welding quality control:      </vt:lpstr>
      <vt:lpstr>PowerPoint Presentation</vt:lpstr>
      <vt:lpstr>Best Practices to Improve Welding Quality : </vt:lpstr>
      <vt:lpstr>PowerPoint Presentation</vt:lpstr>
      <vt:lpstr>Conclusion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Bilal</dc:creator>
  <cp:lastModifiedBy>Bilal</cp:lastModifiedBy>
  <cp:revision>64</cp:revision>
  <dcterms:created xsi:type="dcterms:W3CDTF">2023-12-06T20:25:07Z</dcterms:created>
  <dcterms:modified xsi:type="dcterms:W3CDTF">2023-12-15T14:51:32Z</dcterms:modified>
</cp:coreProperties>
</file>