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2" d="100"/>
          <a:sy n="72" d="100"/>
        </p:scale>
        <p:origin x="-523" y="-101"/>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DED2"/>
          </a:solidFill>
          <a:ln/>
        </p:spPr>
      </p:sp>
      <p:sp>
        <p:nvSpPr>
          <p:cNvPr id="3" name="Shape 1"/>
          <p:cNvSpPr/>
          <p:nvPr/>
        </p:nvSpPr>
        <p:spPr>
          <a:xfrm>
            <a:off x="0" y="0"/>
            <a:ext cx="14630400" cy="8229600"/>
          </a:xfrm>
          <a:prstGeom prst="rect">
            <a:avLst/>
          </a:prstGeom>
          <a:solidFill>
            <a:srgbClr val="FDFB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DED2"/>
          </a:solidFill>
          <a:ln/>
        </p:spPr>
      </p:sp>
      <p:sp>
        <p:nvSpPr>
          <p:cNvPr id="3" name="Shape 1"/>
          <p:cNvSpPr/>
          <p:nvPr/>
        </p:nvSpPr>
        <p:spPr>
          <a:xfrm>
            <a:off x="0" y="0"/>
            <a:ext cx="14630400" cy="8229600"/>
          </a:xfrm>
          <a:prstGeom prst="rect">
            <a:avLst/>
          </a:prstGeom>
          <a:solidFill>
            <a:srgbClr val="FDFB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DED2"/>
          </a:solidFill>
          <a:ln/>
        </p:spPr>
      </p:sp>
      <p:sp>
        <p:nvSpPr>
          <p:cNvPr id="3" name="Shape 1"/>
          <p:cNvSpPr/>
          <p:nvPr/>
        </p:nvSpPr>
        <p:spPr>
          <a:xfrm>
            <a:off x="0" y="0"/>
            <a:ext cx="14630400" cy="8229600"/>
          </a:xfrm>
          <a:prstGeom prst="rect">
            <a:avLst/>
          </a:prstGeom>
          <a:solidFill>
            <a:srgbClr val="FDFB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DED2"/>
          </a:solidFill>
          <a:ln/>
        </p:spPr>
      </p:sp>
      <p:sp>
        <p:nvSpPr>
          <p:cNvPr id="3" name="Shape 1"/>
          <p:cNvSpPr/>
          <p:nvPr/>
        </p:nvSpPr>
        <p:spPr>
          <a:xfrm>
            <a:off x="0" y="0"/>
            <a:ext cx="14630400" cy="8229600"/>
          </a:xfrm>
          <a:prstGeom prst="rect">
            <a:avLst/>
          </a:prstGeom>
          <a:solidFill>
            <a:srgbClr val="FDFB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DED2"/>
          </a:solidFill>
          <a:ln/>
        </p:spPr>
      </p:sp>
      <p:sp>
        <p:nvSpPr>
          <p:cNvPr id="3" name="Shape 1"/>
          <p:cNvSpPr/>
          <p:nvPr/>
        </p:nvSpPr>
        <p:spPr>
          <a:xfrm>
            <a:off x="0" y="0"/>
            <a:ext cx="14630400" cy="8229600"/>
          </a:xfrm>
          <a:prstGeom prst="rect">
            <a:avLst/>
          </a:prstGeom>
          <a:solidFill>
            <a:srgbClr val="FDFB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DED2"/>
          </a:solidFill>
          <a:ln/>
        </p:spPr>
      </p:sp>
      <p:sp>
        <p:nvSpPr>
          <p:cNvPr id="3" name="Shape 1"/>
          <p:cNvSpPr/>
          <p:nvPr/>
        </p:nvSpPr>
        <p:spPr>
          <a:xfrm>
            <a:off x="0" y="0"/>
            <a:ext cx="14630400" cy="8229600"/>
          </a:xfrm>
          <a:prstGeom prst="rect">
            <a:avLst/>
          </a:prstGeom>
          <a:solidFill>
            <a:srgbClr val="FDFB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DED2"/>
          </a:solidFill>
          <a:ln/>
        </p:spPr>
      </p:sp>
      <p:sp>
        <p:nvSpPr>
          <p:cNvPr id="3" name="Shape 1"/>
          <p:cNvSpPr/>
          <p:nvPr/>
        </p:nvSpPr>
        <p:spPr>
          <a:xfrm>
            <a:off x="0" y="0"/>
            <a:ext cx="14630400" cy="8229600"/>
          </a:xfrm>
          <a:prstGeom prst="rect">
            <a:avLst/>
          </a:prstGeom>
          <a:solidFill>
            <a:srgbClr val="FDFB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6.svg"/><Relationship Id="rId12" Type="http://schemas.openxmlformats.org/officeDocument/2006/relationships/image" Target="../media/image-2-12.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3.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4.svg"/><Relationship Id="rId4" Type="http://schemas.openxmlformats.org/officeDocument/2006/relationships/image" Target="../media/image-4-2.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4.svg"/><Relationship Id="rId4" Type="http://schemas.openxmlformats.org/officeDocument/2006/relationships/image" Target="../media/image-5-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14.png"/><Relationship Id="rId18" Type="http://schemas.openxmlformats.org/officeDocument/2006/relationships/image" Target="../media/image-7-18.svg"/><Relationship Id="rId3" Type="http://schemas.openxmlformats.org/officeDocument/2006/relationships/image" Target="../media/image8.png"/><Relationship Id="rId7" Type="http://schemas.openxmlformats.org/officeDocument/2006/relationships/image" Target="../media/image4.png"/><Relationship Id="rId12" Type="http://schemas.openxmlformats.org/officeDocument/2006/relationships/image" Target="../media/image-7-12.svg"/><Relationship Id="rId2" Type="http://schemas.openxmlformats.org/officeDocument/2006/relationships/notesSlide" Target="../notesSlides/notesSlide7.xml"/><Relationship Id="rId16"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7-15.svg"/><Relationship Id="rId10" Type="http://schemas.openxmlformats.org/officeDocument/2006/relationships/image" Target="../media/image-7-9.svg"/><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313742"/>
            <a:ext cx="7556421" cy="1240393"/>
          </a:xfrm>
          <a:prstGeom prst="rect">
            <a:avLst/>
          </a:prstGeom>
          <a:noFill/>
          <a:ln/>
        </p:spPr>
        <p:txBody>
          <a:bodyPr wrap="none" lIns="0" tIns="0" rIns="0" bIns="0" rtlCol="0" anchor="t"/>
          <a:lstStyle/>
          <a:p>
            <a:pPr marL="0" indent="0" algn="r" rtl="1">
              <a:lnSpc>
                <a:spcPts val="9750"/>
              </a:lnSpc>
              <a:buNone/>
            </a:pPr>
            <a:r>
              <a:rPr lang="ar-DZ" sz="3200" dirty="0" smtClean="0">
                <a:solidFill>
                  <a:schemeClr val="accent2">
                    <a:lumMod val="75000"/>
                  </a:schemeClr>
                </a:solidFill>
              </a:rPr>
              <a:t>مقياس </a:t>
            </a:r>
            <a:r>
              <a:rPr lang="ar-DZ" sz="3200" dirty="0" err="1" smtClean="0">
                <a:solidFill>
                  <a:schemeClr val="accent2">
                    <a:lumMod val="75000"/>
                  </a:schemeClr>
                </a:solidFill>
              </a:rPr>
              <a:t>إضطرابات</a:t>
            </a:r>
            <a:r>
              <a:rPr lang="ar-DZ" sz="3200" dirty="0" smtClean="0">
                <a:solidFill>
                  <a:schemeClr val="accent2">
                    <a:lumMod val="75000"/>
                  </a:schemeClr>
                </a:solidFill>
              </a:rPr>
              <a:t> اللغة </a:t>
            </a:r>
            <a:r>
              <a:rPr lang="ar-DZ" sz="3200" dirty="0" err="1" smtClean="0">
                <a:solidFill>
                  <a:schemeClr val="accent2">
                    <a:lumMod val="75000"/>
                  </a:schemeClr>
                </a:solidFill>
              </a:rPr>
              <a:t>و</a:t>
            </a:r>
            <a:r>
              <a:rPr lang="ar-DZ" sz="3200" dirty="0" smtClean="0">
                <a:solidFill>
                  <a:schemeClr val="accent2">
                    <a:lumMod val="75000"/>
                  </a:schemeClr>
                </a:solidFill>
              </a:rPr>
              <a:t> الوظائف الرمزية </a:t>
            </a:r>
          </a:p>
          <a:p>
            <a:pPr marL="0" indent="0" algn="r" rtl="1">
              <a:lnSpc>
                <a:spcPts val="9750"/>
              </a:lnSpc>
              <a:buNone/>
            </a:pPr>
            <a:endParaRPr lang="en-US" sz="2000" dirty="0"/>
          </a:p>
        </p:txBody>
      </p:sp>
      <p:sp>
        <p:nvSpPr>
          <p:cNvPr id="4" name="Text 1"/>
          <p:cNvSpPr/>
          <p:nvPr/>
        </p:nvSpPr>
        <p:spPr>
          <a:xfrm>
            <a:off x="6569750" y="3851791"/>
            <a:ext cx="7266861" cy="496133"/>
          </a:xfrm>
          <a:prstGeom prst="rect">
            <a:avLst/>
          </a:prstGeom>
          <a:noFill/>
          <a:ln/>
        </p:spPr>
        <p:txBody>
          <a:bodyPr wrap="none" lIns="0" tIns="0" rIns="0" bIns="0" rtlCol="0" anchor="t"/>
          <a:lstStyle/>
          <a:p>
            <a:pPr marL="0" indent="0" algn="r" rtl="1">
              <a:lnSpc>
                <a:spcPts val="3900"/>
              </a:lnSpc>
              <a:buNone/>
            </a:pPr>
            <a:r>
              <a:rPr lang="ar-DZ" sz="3100" dirty="0" smtClean="0">
                <a:solidFill>
                  <a:srgbClr val="3A3A3A"/>
                </a:solidFill>
                <a:latin typeface="Noto Serif Medium" pitchFamily="34" charset="0"/>
                <a:ea typeface="Noto Serif Medium" pitchFamily="34" charset="-122"/>
              </a:rPr>
              <a:t>المحاضرة الأولى: مفاهيم عامة حول اللغة  </a:t>
            </a:r>
            <a:endParaRPr lang="en-US" sz="3100" dirty="0"/>
          </a:p>
        </p:txBody>
      </p:sp>
      <p:sp>
        <p:nvSpPr>
          <p:cNvPr id="5" name="Text 2"/>
          <p:cNvSpPr/>
          <p:nvPr/>
        </p:nvSpPr>
        <p:spPr>
          <a:xfrm>
            <a:off x="6280190" y="4645581"/>
            <a:ext cx="7556421" cy="1270159"/>
          </a:xfrm>
          <a:prstGeom prst="rect">
            <a:avLst/>
          </a:prstGeom>
          <a:noFill/>
          <a:ln/>
        </p:spPr>
        <p:txBody>
          <a:bodyPr wrap="square" lIns="0" tIns="0" rIns="0" bIns="0" rtlCol="0" anchor="t"/>
          <a:lstStyle/>
          <a:p>
            <a:pPr marL="0" indent="0" algn="r" rtl="1">
              <a:lnSpc>
                <a:spcPts val="2500"/>
              </a:lnSpc>
              <a:buNone/>
            </a:pPr>
            <a:r>
              <a:rPr lang="ar-DZ" sz="1550" dirty="0" smtClean="0"/>
              <a:t>من </a:t>
            </a:r>
            <a:r>
              <a:rPr lang="ar-DZ" sz="1550" dirty="0" err="1" smtClean="0"/>
              <a:t>اعدا</a:t>
            </a:r>
            <a:r>
              <a:rPr lang="ar-DZ" sz="1550" dirty="0" err="1" smtClean="0"/>
              <a:t>د</a:t>
            </a:r>
            <a:r>
              <a:rPr lang="ar-DZ" sz="1550" dirty="0" smtClean="0"/>
              <a:t> الأستاذة </a:t>
            </a:r>
            <a:r>
              <a:rPr lang="ar-DZ" sz="1550" dirty="0" err="1" smtClean="0"/>
              <a:t>رحمون</a:t>
            </a:r>
            <a:r>
              <a:rPr lang="ar-DZ" sz="1550" dirty="0" smtClean="0"/>
              <a:t> إيمان </a:t>
            </a:r>
          </a:p>
          <a:p>
            <a:pPr marL="0" indent="0" algn="r" rtl="1">
              <a:lnSpc>
                <a:spcPts val="2500"/>
              </a:lnSpc>
              <a:buNone/>
            </a:pPr>
            <a:r>
              <a:rPr lang="ar-DZ" sz="1550" dirty="0" smtClean="0"/>
              <a:t>قسم علم النفس وعلوم التربية </a:t>
            </a:r>
            <a:r>
              <a:rPr lang="ar-DZ" sz="1550" dirty="0" err="1" smtClean="0"/>
              <a:t>و</a:t>
            </a:r>
            <a:r>
              <a:rPr lang="ar-DZ" sz="1550" dirty="0" smtClean="0"/>
              <a:t> </a:t>
            </a:r>
            <a:r>
              <a:rPr lang="ar-DZ" sz="1550" dirty="0" err="1" smtClean="0"/>
              <a:t>الأرطوفونيا</a:t>
            </a:r>
            <a:r>
              <a:rPr lang="ar-DZ" sz="1550" dirty="0" smtClean="0"/>
              <a:t> </a:t>
            </a:r>
          </a:p>
          <a:p>
            <a:pPr marL="0" indent="0" algn="r" rtl="1">
              <a:lnSpc>
                <a:spcPts val="2500"/>
              </a:lnSpc>
              <a:buNone/>
            </a:pPr>
            <a:r>
              <a:rPr lang="ar-DZ" sz="1550" dirty="0" smtClean="0"/>
              <a:t>السنة الثالثة </a:t>
            </a:r>
            <a:r>
              <a:rPr lang="ar-DZ" sz="1550" dirty="0" err="1" smtClean="0"/>
              <a:t>عيادي</a:t>
            </a:r>
            <a:r>
              <a:rPr lang="ar-DZ" sz="1550" dirty="0" smtClean="0"/>
              <a:t> </a:t>
            </a:r>
            <a:endParaRPr lang="ar-DZ" sz="155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0439519" y="320516"/>
            <a:ext cx="3724632" cy="364331"/>
          </a:xfrm>
          <a:prstGeom prst="rect">
            <a:avLst/>
          </a:prstGeom>
          <a:noFill/>
          <a:ln/>
        </p:spPr>
        <p:txBody>
          <a:bodyPr wrap="none" lIns="0" tIns="0" rIns="0" bIns="0" rtlCol="0" anchor="t"/>
          <a:lstStyle/>
          <a:p>
            <a:pPr marL="0" indent="0" algn="r" rtl="1">
              <a:lnSpc>
                <a:spcPts val="2850"/>
              </a:lnSpc>
              <a:buNone/>
            </a:pPr>
            <a:r>
              <a:rPr lang="en-US" sz="2250" dirty="0">
                <a:solidFill>
                  <a:srgbClr val="3A3A3A"/>
                </a:solidFill>
                <a:latin typeface="Noto Serif Medium" pitchFamily="34" charset="0"/>
                <a:ea typeface="Noto Serif Medium" pitchFamily="34" charset="-122"/>
                <a:cs typeface="Noto Serif Medium" pitchFamily="34" charset="-120"/>
              </a:rPr>
              <a:t>تعريفات أساسية: اللغة والتواصل</a:t>
            </a:r>
            <a:endParaRPr lang="en-US" sz="2250" dirty="0"/>
          </a:p>
        </p:txBody>
      </p:sp>
      <p:sp>
        <p:nvSpPr>
          <p:cNvPr id="3" name="Text 1"/>
          <p:cNvSpPr/>
          <p:nvPr/>
        </p:nvSpPr>
        <p:spPr>
          <a:xfrm>
            <a:off x="466249" y="917972"/>
            <a:ext cx="13697902" cy="186452"/>
          </a:xfrm>
          <a:prstGeom prst="rect">
            <a:avLst/>
          </a:prstGeom>
          <a:noFill/>
          <a:ln/>
        </p:spPr>
        <p:txBody>
          <a:bodyPr wrap="none" lIns="0" tIns="0" rIns="0" bIns="0" rtlCol="0" anchor="t"/>
          <a:lstStyle/>
          <a:p>
            <a:pPr marL="0" indent="0" algn="r" rtl="1">
              <a:lnSpc>
                <a:spcPts val="1450"/>
              </a:lnSpc>
              <a:buNone/>
            </a:pPr>
            <a:r>
              <a:rPr lang="en-US" sz="900" dirty="0">
                <a:solidFill>
                  <a:srgbClr val="4C4C4C"/>
                </a:solidFill>
                <a:latin typeface="Noto Serif" pitchFamily="34" charset="0"/>
                <a:ea typeface="Noto Serif" pitchFamily="34" charset="-122"/>
                <a:cs typeface="Noto Serif" pitchFamily="34" charset="-120"/>
              </a:rPr>
              <a:t>يتطلب فهم اللغة الحقيقي استيعاب طبقات متعددة من التعاريف والمفاهيم التي طورها اللغويون والعلماء عبر القرون.</a:t>
            </a:r>
            <a:endParaRPr lang="en-US" sz="900" dirty="0"/>
          </a:p>
        </p:txBody>
      </p:sp>
      <p:sp>
        <p:nvSpPr>
          <p:cNvPr id="4" name="Shape 2"/>
          <p:cNvSpPr/>
          <p:nvPr/>
        </p:nvSpPr>
        <p:spPr>
          <a:xfrm>
            <a:off x="7373541" y="1235512"/>
            <a:ext cx="6790611" cy="873323"/>
          </a:xfrm>
          <a:prstGeom prst="roundRect">
            <a:avLst>
              <a:gd name="adj" fmla="val 5606"/>
            </a:avLst>
          </a:prstGeom>
          <a:solidFill>
            <a:srgbClr val="E6DED2">
              <a:alpha val="50000"/>
            </a:srgbClr>
          </a:solidFill>
          <a:ln w="7620">
            <a:solidFill>
              <a:srgbClr val="CCC4B8"/>
            </a:solidFill>
            <a:prstDash val="solid"/>
          </a:ln>
          <a:effectLst>
            <a:outerShdw dist="10160" dir="2700000" algn="bl" rotWithShape="0">
              <a:srgbClr val="CCC4B8">
                <a:alpha val="100000"/>
              </a:srgbClr>
            </a:outerShdw>
          </a:effectLst>
        </p:spPr>
      </p:sp>
      <p:sp>
        <p:nvSpPr>
          <p:cNvPr id="5" name="Text 3"/>
          <p:cNvSpPr/>
          <p:nvPr/>
        </p:nvSpPr>
        <p:spPr>
          <a:xfrm>
            <a:off x="12583001" y="1359694"/>
            <a:ext cx="1456968" cy="182166"/>
          </a:xfrm>
          <a:prstGeom prst="rect">
            <a:avLst/>
          </a:prstGeom>
          <a:noFill/>
          <a:ln/>
        </p:spPr>
        <p:txBody>
          <a:bodyPr wrap="none" lIns="0" tIns="0" rIns="0" bIns="0" rtlCol="0" anchor="t"/>
          <a:lstStyle/>
          <a:p>
            <a:pPr marL="0" indent="0" algn="r" rtl="1">
              <a:lnSpc>
                <a:spcPts val="1400"/>
              </a:lnSpc>
              <a:buNone/>
            </a:pPr>
            <a:r>
              <a:rPr lang="en-US" sz="1100" dirty="0">
                <a:solidFill>
                  <a:srgbClr val="000000"/>
                </a:solidFill>
                <a:latin typeface="Noto Serif Medium" pitchFamily="34" charset="0"/>
                <a:ea typeface="Noto Serif Medium" pitchFamily="34" charset="-122"/>
                <a:cs typeface="Noto Serif Medium" pitchFamily="34" charset="-120"/>
              </a:rPr>
              <a:t>التعريف اللغوي</a:t>
            </a:r>
            <a:endParaRPr lang="en-US" sz="1100" dirty="0"/>
          </a:p>
        </p:txBody>
      </p:sp>
      <p:sp>
        <p:nvSpPr>
          <p:cNvPr id="6" name="Text 4"/>
          <p:cNvSpPr/>
          <p:nvPr/>
        </p:nvSpPr>
        <p:spPr>
          <a:xfrm>
            <a:off x="7497723" y="1611749"/>
            <a:ext cx="6542246" cy="372904"/>
          </a:xfrm>
          <a:prstGeom prst="rect">
            <a:avLst/>
          </a:prstGeom>
          <a:noFill/>
          <a:ln/>
        </p:spPr>
        <p:txBody>
          <a:bodyPr wrap="square" lIns="0" tIns="0" rIns="0" bIns="0" rtlCol="0" anchor="t"/>
          <a:lstStyle/>
          <a:p>
            <a:pPr marL="0" indent="0" algn="r" rtl="1">
              <a:lnSpc>
                <a:spcPts val="1450"/>
              </a:lnSpc>
              <a:buNone/>
            </a:pPr>
            <a:r>
              <a:rPr lang="en-US" sz="900" dirty="0">
                <a:solidFill>
                  <a:srgbClr val="000000"/>
                </a:solidFill>
                <a:latin typeface="Noto Serif" pitchFamily="34" charset="0"/>
                <a:ea typeface="Noto Serif" pitchFamily="34" charset="-122"/>
                <a:cs typeface="Noto Serif" pitchFamily="34" charset="-120"/>
              </a:rPr>
              <a:t>كلمة "لغة" مشتقة من الفعل "لَغَا" أي تكلم. وردت في القرآن الكريم في آيات عديدة، مما يدل على أهمية هذا المفهوم في الحضارة الإسلامية والعربية منذ القدم.</a:t>
            </a:r>
            <a:endParaRPr lang="en-US" sz="900" dirty="0"/>
          </a:p>
        </p:txBody>
      </p:sp>
      <p:sp>
        <p:nvSpPr>
          <p:cNvPr id="7" name="Shape 5"/>
          <p:cNvSpPr/>
          <p:nvPr/>
        </p:nvSpPr>
        <p:spPr>
          <a:xfrm>
            <a:off x="466249" y="1235512"/>
            <a:ext cx="6790730" cy="873323"/>
          </a:xfrm>
          <a:prstGeom prst="roundRect">
            <a:avLst>
              <a:gd name="adj" fmla="val 5606"/>
            </a:avLst>
          </a:prstGeom>
          <a:solidFill>
            <a:srgbClr val="E6DED2">
              <a:alpha val="50000"/>
            </a:srgbClr>
          </a:solidFill>
          <a:ln w="7620">
            <a:solidFill>
              <a:srgbClr val="CCC4B8"/>
            </a:solidFill>
            <a:prstDash val="solid"/>
          </a:ln>
          <a:effectLst>
            <a:outerShdw dist="10160" dir="2700000" algn="bl" rotWithShape="0">
              <a:srgbClr val="CCC4B8">
                <a:alpha val="100000"/>
              </a:srgbClr>
            </a:outerShdw>
          </a:effectLst>
        </p:spPr>
      </p:sp>
      <p:sp>
        <p:nvSpPr>
          <p:cNvPr id="8" name="Text 6"/>
          <p:cNvSpPr/>
          <p:nvPr/>
        </p:nvSpPr>
        <p:spPr>
          <a:xfrm>
            <a:off x="5675828" y="1359694"/>
            <a:ext cx="1456968" cy="182166"/>
          </a:xfrm>
          <a:prstGeom prst="rect">
            <a:avLst/>
          </a:prstGeom>
          <a:noFill/>
          <a:ln/>
        </p:spPr>
        <p:txBody>
          <a:bodyPr wrap="none" lIns="0" tIns="0" rIns="0" bIns="0" rtlCol="0" anchor="t"/>
          <a:lstStyle/>
          <a:p>
            <a:pPr marL="0" indent="0" algn="r" rtl="1">
              <a:lnSpc>
                <a:spcPts val="1400"/>
              </a:lnSpc>
              <a:buNone/>
            </a:pPr>
            <a:r>
              <a:rPr lang="en-US" sz="1100" dirty="0">
                <a:solidFill>
                  <a:srgbClr val="000000"/>
                </a:solidFill>
                <a:latin typeface="Noto Serif Medium" pitchFamily="34" charset="0"/>
                <a:ea typeface="Noto Serif Medium" pitchFamily="34" charset="-122"/>
                <a:cs typeface="Noto Serif Medium" pitchFamily="34" charset="-120"/>
              </a:rPr>
              <a:t>تعريف ابن جني</a:t>
            </a:r>
            <a:endParaRPr lang="en-US" sz="1100" dirty="0"/>
          </a:p>
        </p:txBody>
      </p:sp>
      <p:sp>
        <p:nvSpPr>
          <p:cNvPr id="9" name="Text 7"/>
          <p:cNvSpPr/>
          <p:nvPr/>
        </p:nvSpPr>
        <p:spPr>
          <a:xfrm>
            <a:off x="590431" y="1611749"/>
            <a:ext cx="6542365" cy="186452"/>
          </a:xfrm>
          <a:prstGeom prst="rect">
            <a:avLst/>
          </a:prstGeom>
          <a:noFill/>
          <a:ln/>
        </p:spPr>
        <p:txBody>
          <a:bodyPr wrap="none" lIns="0" tIns="0" rIns="0" bIns="0" rtlCol="0" anchor="t"/>
          <a:lstStyle/>
          <a:p>
            <a:pPr marL="0" indent="0" algn="r" rtl="1">
              <a:lnSpc>
                <a:spcPts val="1450"/>
              </a:lnSpc>
              <a:buNone/>
            </a:pPr>
            <a:r>
              <a:rPr lang="en-US" sz="900" dirty="0">
                <a:solidFill>
                  <a:srgbClr val="000000"/>
                </a:solidFill>
                <a:latin typeface="Noto Serif" pitchFamily="34" charset="0"/>
                <a:ea typeface="Noto Serif" pitchFamily="34" charset="-122"/>
                <a:cs typeface="Noto Serif" pitchFamily="34" charset="-120"/>
              </a:rPr>
              <a:t>"اللغة أصوات يعبر بها كل قوم عن أغراضهم" - يركز هذا التعريف على الطابع الصوتي والاجتماعي للغة، وأنها وسيلة تواصلية جماعية.</a:t>
            </a:r>
            <a:endParaRPr lang="en-US" sz="900" dirty="0"/>
          </a:p>
        </p:txBody>
      </p:sp>
      <p:sp>
        <p:nvSpPr>
          <p:cNvPr id="10" name="Shape 8"/>
          <p:cNvSpPr/>
          <p:nvPr/>
        </p:nvSpPr>
        <p:spPr>
          <a:xfrm>
            <a:off x="7373541" y="2225397"/>
            <a:ext cx="6790611" cy="686872"/>
          </a:xfrm>
          <a:prstGeom prst="roundRect">
            <a:avLst>
              <a:gd name="adj" fmla="val 7127"/>
            </a:avLst>
          </a:prstGeom>
          <a:solidFill>
            <a:srgbClr val="E6DED2">
              <a:alpha val="50000"/>
            </a:srgbClr>
          </a:solidFill>
          <a:ln w="7620">
            <a:solidFill>
              <a:srgbClr val="CCC4B8"/>
            </a:solidFill>
            <a:prstDash val="solid"/>
          </a:ln>
          <a:effectLst>
            <a:outerShdw dist="10160" dir="2700000" algn="bl" rotWithShape="0">
              <a:srgbClr val="CCC4B8">
                <a:alpha val="100000"/>
              </a:srgbClr>
            </a:outerShdw>
          </a:effectLst>
        </p:spPr>
      </p:sp>
      <p:sp>
        <p:nvSpPr>
          <p:cNvPr id="11" name="Text 9"/>
          <p:cNvSpPr/>
          <p:nvPr/>
        </p:nvSpPr>
        <p:spPr>
          <a:xfrm>
            <a:off x="12583001" y="2349579"/>
            <a:ext cx="1456968" cy="182166"/>
          </a:xfrm>
          <a:prstGeom prst="rect">
            <a:avLst/>
          </a:prstGeom>
          <a:noFill/>
          <a:ln/>
        </p:spPr>
        <p:txBody>
          <a:bodyPr wrap="none" lIns="0" tIns="0" rIns="0" bIns="0" rtlCol="0" anchor="t"/>
          <a:lstStyle/>
          <a:p>
            <a:pPr marL="0" indent="0" algn="r" rtl="1">
              <a:lnSpc>
                <a:spcPts val="1400"/>
              </a:lnSpc>
              <a:buNone/>
            </a:pPr>
            <a:r>
              <a:rPr lang="en-US" sz="1100" dirty="0">
                <a:solidFill>
                  <a:srgbClr val="000000"/>
                </a:solidFill>
                <a:latin typeface="Noto Serif Medium" pitchFamily="34" charset="0"/>
                <a:ea typeface="Noto Serif Medium" pitchFamily="34" charset="-122"/>
                <a:cs typeface="Noto Serif Medium" pitchFamily="34" charset="-120"/>
              </a:rPr>
              <a:t>تعريف دي سوسير</a:t>
            </a:r>
            <a:endParaRPr lang="en-US" sz="1100" dirty="0"/>
          </a:p>
        </p:txBody>
      </p:sp>
      <p:sp>
        <p:nvSpPr>
          <p:cNvPr id="12" name="Text 10"/>
          <p:cNvSpPr/>
          <p:nvPr/>
        </p:nvSpPr>
        <p:spPr>
          <a:xfrm>
            <a:off x="7497723" y="2601635"/>
            <a:ext cx="6542246" cy="186452"/>
          </a:xfrm>
          <a:prstGeom prst="rect">
            <a:avLst/>
          </a:prstGeom>
          <a:noFill/>
          <a:ln/>
        </p:spPr>
        <p:txBody>
          <a:bodyPr wrap="none" lIns="0" tIns="0" rIns="0" bIns="0" rtlCol="0" anchor="t"/>
          <a:lstStyle/>
          <a:p>
            <a:pPr marL="0" indent="0" algn="r" rtl="1">
              <a:lnSpc>
                <a:spcPts val="1450"/>
              </a:lnSpc>
              <a:buNone/>
            </a:pPr>
            <a:r>
              <a:rPr lang="en-US" sz="900" dirty="0">
                <a:solidFill>
                  <a:srgbClr val="000000"/>
                </a:solidFill>
                <a:latin typeface="Noto Serif" pitchFamily="34" charset="0"/>
                <a:ea typeface="Noto Serif" pitchFamily="34" charset="-122"/>
                <a:cs typeface="Noto Serif" pitchFamily="34" charset="-120"/>
              </a:rPr>
              <a:t>"اللغة نظام من العلامات التي تعبر عن الأفكار" - يؤكد على الطبيعة النظامية للغة وعلاقتها بالأفكار المجردة.</a:t>
            </a:r>
            <a:endParaRPr lang="en-US" sz="900" dirty="0"/>
          </a:p>
        </p:txBody>
      </p:sp>
      <p:sp>
        <p:nvSpPr>
          <p:cNvPr id="13" name="Shape 11"/>
          <p:cNvSpPr/>
          <p:nvPr/>
        </p:nvSpPr>
        <p:spPr>
          <a:xfrm>
            <a:off x="466249" y="2225397"/>
            <a:ext cx="6790730" cy="686872"/>
          </a:xfrm>
          <a:prstGeom prst="roundRect">
            <a:avLst>
              <a:gd name="adj" fmla="val 7127"/>
            </a:avLst>
          </a:prstGeom>
          <a:solidFill>
            <a:srgbClr val="E6DED2">
              <a:alpha val="50000"/>
            </a:srgbClr>
          </a:solidFill>
          <a:ln w="7620">
            <a:solidFill>
              <a:srgbClr val="CCC4B8"/>
            </a:solidFill>
            <a:prstDash val="solid"/>
          </a:ln>
          <a:effectLst>
            <a:outerShdw dist="10160" dir="2700000" algn="bl" rotWithShape="0">
              <a:srgbClr val="CCC4B8">
                <a:alpha val="100000"/>
              </a:srgbClr>
            </a:outerShdw>
          </a:effectLst>
        </p:spPr>
      </p:sp>
      <p:sp>
        <p:nvSpPr>
          <p:cNvPr id="14" name="Text 12"/>
          <p:cNvSpPr/>
          <p:nvPr/>
        </p:nvSpPr>
        <p:spPr>
          <a:xfrm>
            <a:off x="5675828" y="2349579"/>
            <a:ext cx="1456968" cy="182166"/>
          </a:xfrm>
          <a:prstGeom prst="rect">
            <a:avLst/>
          </a:prstGeom>
          <a:noFill/>
          <a:ln/>
        </p:spPr>
        <p:txBody>
          <a:bodyPr wrap="none" lIns="0" tIns="0" rIns="0" bIns="0" rtlCol="0" anchor="t"/>
          <a:lstStyle/>
          <a:p>
            <a:pPr marL="0" indent="0" algn="r" rtl="1">
              <a:lnSpc>
                <a:spcPts val="1400"/>
              </a:lnSpc>
              <a:buNone/>
            </a:pPr>
            <a:r>
              <a:rPr lang="en-US" sz="1100" dirty="0">
                <a:solidFill>
                  <a:srgbClr val="000000"/>
                </a:solidFill>
                <a:latin typeface="Noto Serif Medium" pitchFamily="34" charset="0"/>
                <a:ea typeface="Noto Serif Medium" pitchFamily="34" charset="-122"/>
                <a:cs typeface="Noto Serif Medium" pitchFamily="34" charset="-120"/>
              </a:rPr>
              <a:t>تعريف تشومسكي</a:t>
            </a:r>
            <a:endParaRPr lang="en-US" sz="1100" dirty="0"/>
          </a:p>
        </p:txBody>
      </p:sp>
      <p:sp>
        <p:nvSpPr>
          <p:cNvPr id="15" name="Text 13"/>
          <p:cNvSpPr/>
          <p:nvPr/>
        </p:nvSpPr>
        <p:spPr>
          <a:xfrm>
            <a:off x="590431" y="2601635"/>
            <a:ext cx="6542365" cy="186452"/>
          </a:xfrm>
          <a:prstGeom prst="rect">
            <a:avLst/>
          </a:prstGeom>
          <a:noFill/>
          <a:ln/>
        </p:spPr>
        <p:txBody>
          <a:bodyPr wrap="none" lIns="0" tIns="0" rIns="0" bIns="0" rtlCol="0" anchor="t"/>
          <a:lstStyle/>
          <a:p>
            <a:pPr marL="0" indent="0" algn="r" rtl="1">
              <a:lnSpc>
                <a:spcPts val="1450"/>
              </a:lnSpc>
              <a:buNone/>
            </a:pPr>
            <a:r>
              <a:rPr lang="en-US" sz="900" dirty="0">
                <a:solidFill>
                  <a:srgbClr val="000000"/>
                </a:solidFill>
                <a:latin typeface="Noto Serif" pitchFamily="34" charset="0"/>
                <a:ea typeface="Noto Serif" pitchFamily="34" charset="-122"/>
                <a:cs typeface="Noto Serif" pitchFamily="34" charset="-120"/>
              </a:rPr>
              <a:t>"اللغة قدرة فطرية لدى الإنسان تمكنه من إنتاج وفهم عدد لا نهائي من الجمل" - يركز على الطبيعة الفطرية والقدرة الإبداعية.</a:t>
            </a:r>
            <a:endParaRPr lang="en-US" sz="900" dirty="0"/>
          </a:p>
        </p:txBody>
      </p:sp>
      <p:sp>
        <p:nvSpPr>
          <p:cNvPr id="16" name="Text 14"/>
          <p:cNvSpPr/>
          <p:nvPr/>
        </p:nvSpPr>
        <p:spPr>
          <a:xfrm>
            <a:off x="12110323" y="3087053"/>
            <a:ext cx="2053828" cy="218599"/>
          </a:xfrm>
          <a:prstGeom prst="rect">
            <a:avLst/>
          </a:prstGeom>
          <a:noFill/>
          <a:ln/>
        </p:spPr>
        <p:txBody>
          <a:bodyPr wrap="none" lIns="0" tIns="0" rIns="0" bIns="0" rtlCol="0" anchor="t"/>
          <a:lstStyle/>
          <a:p>
            <a:pPr marL="0" indent="0" algn="r" rtl="1">
              <a:lnSpc>
                <a:spcPts val="1700"/>
              </a:lnSpc>
              <a:buNone/>
            </a:pPr>
            <a:r>
              <a:rPr lang="en-US" sz="1350" dirty="0">
                <a:solidFill>
                  <a:srgbClr val="3A3A3A"/>
                </a:solidFill>
                <a:latin typeface="Noto Serif Medium" pitchFamily="34" charset="0"/>
                <a:ea typeface="Noto Serif Medium" pitchFamily="34" charset="-122"/>
                <a:cs typeface="Noto Serif Medium" pitchFamily="34" charset="-120"/>
              </a:rPr>
              <a:t>التواصل: عملية تفاعلية معقدة</a:t>
            </a:r>
            <a:endParaRPr lang="en-US" sz="1350" dirty="0"/>
          </a:p>
        </p:txBody>
      </p:sp>
      <p:sp>
        <p:nvSpPr>
          <p:cNvPr id="17" name="Text 15"/>
          <p:cNvSpPr/>
          <p:nvPr/>
        </p:nvSpPr>
        <p:spPr>
          <a:xfrm>
            <a:off x="466249" y="3480435"/>
            <a:ext cx="13697902" cy="186452"/>
          </a:xfrm>
          <a:prstGeom prst="rect">
            <a:avLst/>
          </a:prstGeom>
          <a:noFill/>
          <a:ln/>
        </p:spPr>
        <p:txBody>
          <a:bodyPr wrap="none" lIns="0" tIns="0" rIns="0" bIns="0" rtlCol="0" anchor="t"/>
          <a:lstStyle/>
          <a:p>
            <a:pPr marL="0" indent="0" algn="r" rtl="1">
              <a:lnSpc>
                <a:spcPts val="1450"/>
              </a:lnSpc>
              <a:buNone/>
            </a:pPr>
            <a:r>
              <a:rPr lang="en-US" sz="900" dirty="0">
                <a:solidFill>
                  <a:srgbClr val="4C4C4C"/>
                </a:solidFill>
                <a:latin typeface="Noto Serif" pitchFamily="34" charset="0"/>
                <a:ea typeface="Noto Serif" pitchFamily="34" charset="-122"/>
                <a:cs typeface="Noto Serif" pitchFamily="34" charset="-120"/>
              </a:rPr>
              <a:t>التواصل هو عملية تبادل المعلومات والأفكار والمشاعر بين طرفين أو أكثر باستخدام رموز لغوية أو غير لغوية. تتضمن هذه العملية عناصر متعددة متفاعلة تعمل معاً بتناسق دقيق.</a:t>
            </a:r>
            <a:endParaRPr lang="en-US" sz="900" dirty="0"/>
          </a:p>
        </p:txBody>
      </p:sp>
      <p:sp>
        <p:nvSpPr>
          <p:cNvPr id="18" name="Text 16"/>
          <p:cNvSpPr/>
          <p:nvPr/>
        </p:nvSpPr>
        <p:spPr>
          <a:xfrm>
            <a:off x="9887069" y="4733568"/>
            <a:ext cx="1456968" cy="182166"/>
          </a:xfrm>
          <a:prstGeom prst="rect">
            <a:avLst/>
          </a:prstGeom>
          <a:noFill/>
          <a:ln/>
        </p:spPr>
        <p:txBody>
          <a:bodyPr wrap="none" lIns="0" tIns="0" rIns="0" bIns="0" rtlCol="0" anchor="t"/>
          <a:lstStyle/>
          <a:p>
            <a:pPr marL="0" indent="0" algn="l" rtl="1">
              <a:lnSpc>
                <a:spcPts val="1400"/>
              </a:lnSpc>
              <a:buNone/>
            </a:pPr>
            <a:r>
              <a:rPr lang="en-US" sz="1100" dirty="0">
                <a:solidFill>
                  <a:srgbClr val="4C4C4C"/>
                </a:solidFill>
                <a:latin typeface="Noto Serif Medium" pitchFamily="34" charset="0"/>
                <a:ea typeface="Noto Serif Medium" pitchFamily="34" charset="-122"/>
                <a:cs typeface="Noto Serif Medium" pitchFamily="34" charset="-120"/>
              </a:rPr>
              <a:t>المرسل</a:t>
            </a:r>
            <a:endParaRPr lang="en-US" sz="1100" dirty="0"/>
          </a:p>
        </p:txBody>
      </p:sp>
      <p:sp>
        <p:nvSpPr>
          <p:cNvPr id="19" name="Text 17"/>
          <p:cNvSpPr/>
          <p:nvPr/>
        </p:nvSpPr>
        <p:spPr>
          <a:xfrm>
            <a:off x="9887069" y="4985623"/>
            <a:ext cx="4277082" cy="186452"/>
          </a:xfrm>
          <a:prstGeom prst="rect">
            <a:avLst/>
          </a:prstGeom>
          <a:noFill/>
          <a:ln/>
        </p:spPr>
        <p:txBody>
          <a:bodyPr wrap="none" lIns="0" tIns="0" rIns="0" bIns="0" rtlCol="0" anchor="t"/>
          <a:lstStyle/>
          <a:p>
            <a:pPr marL="0" indent="0" algn="l" rtl="1">
              <a:lnSpc>
                <a:spcPts val="1450"/>
              </a:lnSpc>
              <a:buNone/>
            </a:pPr>
            <a:r>
              <a:rPr lang="en-US" sz="900" dirty="0">
                <a:solidFill>
                  <a:srgbClr val="4C4C4C"/>
                </a:solidFill>
                <a:latin typeface="Noto Serif" pitchFamily="34" charset="0"/>
                <a:ea typeface="Noto Serif" pitchFamily="34" charset="-122"/>
                <a:cs typeface="Noto Serif" pitchFamily="34" charset="-120"/>
              </a:rPr>
              <a:t>من يبدأ عملية التواصل ويمتلك الرسالة المراد نقلها</a:t>
            </a:r>
            <a:endParaRPr lang="en-US" sz="900" dirty="0"/>
          </a:p>
        </p:txBody>
      </p:sp>
      <p:pic>
        <p:nvPicPr>
          <p:cNvPr id="20" name="Image 0" descr="preencoded.png"/>
          <p:cNvPicPr>
            <a:picLocks noChangeAspect="1"/>
          </p:cNvPicPr>
          <p:nvPr/>
        </p:nvPicPr>
        <p:blipFill>
          <a:blip r:embed="rId3"/>
          <a:stretch>
            <a:fillRect/>
          </a:stretch>
        </p:blipFill>
        <p:spPr>
          <a:xfrm>
            <a:off x="4918115" y="3797975"/>
            <a:ext cx="4794171" cy="4794171"/>
          </a:xfrm>
          <a:prstGeom prst="rect">
            <a:avLst/>
          </a:prstGeom>
        </p:spPr>
      </p:pic>
      <p:pic>
        <p:nvPicPr>
          <p:cNvPr id="21"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14445" y="4921270"/>
            <a:ext cx="174308" cy="174307"/>
          </a:xfrm>
          <a:prstGeom prst="rect">
            <a:avLst/>
          </a:prstGeom>
        </p:spPr>
      </p:pic>
      <p:sp>
        <p:nvSpPr>
          <p:cNvPr id="22" name="Text 18"/>
          <p:cNvSpPr/>
          <p:nvPr/>
        </p:nvSpPr>
        <p:spPr>
          <a:xfrm>
            <a:off x="3286363" y="4733568"/>
            <a:ext cx="1456968" cy="182166"/>
          </a:xfrm>
          <a:prstGeom prst="rect">
            <a:avLst/>
          </a:prstGeom>
          <a:noFill/>
          <a:ln/>
        </p:spPr>
        <p:txBody>
          <a:bodyPr wrap="none" lIns="0" tIns="0" rIns="0" bIns="0" rtlCol="0" anchor="t"/>
          <a:lstStyle/>
          <a:p>
            <a:pPr marL="0" indent="0" algn="r" rtl="1">
              <a:lnSpc>
                <a:spcPts val="1400"/>
              </a:lnSpc>
              <a:buNone/>
            </a:pPr>
            <a:r>
              <a:rPr lang="en-US" sz="1100" dirty="0">
                <a:solidFill>
                  <a:srgbClr val="4C4C4C"/>
                </a:solidFill>
                <a:latin typeface="Noto Serif Medium" pitchFamily="34" charset="0"/>
                <a:ea typeface="Noto Serif Medium" pitchFamily="34" charset="-122"/>
                <a:cs typeface="Noto Serif Medium" pitchFamily="34" charset="-120"/>
              </a:rPr>
              <a:t>الرسالة</a:t>
            </a:r>
            <a:endParaRPr lang="en-US" sz="1100" dirty="0"/>
          </a:p>
        </p:txBody>
      </p:sp>
      <p:sp>
        <p:nvSpPr>
          <p:cNvPr id="23" name="Text 19"/>
          <p:cNvSpPr/>
          <p:nvPr/>
        </p:nvSpPr>
        <p:spPr>
          <a:xfrm>
            <a:off x="466249" y="4985623"/>
            <a:ext cx="4277082" cy="186452"/>
          </a:xfrm>
          <a:prstGeom prst="rect">
            <a:avLst/>
          </a:prstGeom>
          <a:noFill/>
          <a:ln/>
        </p:spPr>
        <p:txBody>
          <a:bodyPr wrap="none" lIns="0" tIns="0" rIns="0" bIns="0" rtlCol="0" anchor="t"/>
          <a:lstStyle/>
          <a:p>
            <a:pPr marL="0" indent="0" algn="r" rtl="1">
              <a:lnSpc>
                <a:spcPts val="1450"/>
              </a:lnSpc>
              <a:buNone/>
            </a:pPr>
            <a:r>
              <a:rPr lang="en-US" sz="900" dirty="0">
                <a:solidFill>
                  <a:srgbClr val="4C4C4C"/>
                </a:solidFill>
                <a:latin typeface="Noto Serif" pitchFamily="34" charset="0"/>
                <a:ea typeface="Noto Serif" pitchFamily="34" charset="-122"/>
                <a:cs typeface="Noto Serif" pitchFamily="34" charset="-120"/>
              </a:rPr>
              <a:t>المحتوى المراد إيصاله، وتشمل الأفكار والمعلومات والمشاعر</a:t>
            </a:r>
            <a:endParaRPr lang="en-US" sz="900" dirty="0"/>
          </a:p>
        </p:txBody>
      </p:sp>
      <p:pic>
        <p:nvPicPr>
          <p:cNvPr id="24" name="Image 2" descr="preencoded.png"/>
          <p:cNvPicPr>
            <a:picLocks noChangeAspect="1"/>
          </p:cNvPicPr>
          <p:nvPr/>
        </p:nvPicPr>
        <p:blipFill>
          <a:blip r:embed="rId6"/>
          <a:stretch>
            <a:fillRect/>
          </a:stretch>
        </p:blipFill>
        <p:spPr>
          <a:xfrm>
            <a:off x="4918115" y="3797975"/>
            <a:ext cx="4794171" cy="4794171"/>
          </a:xfrm>
          <a:prstGeom prst="rect">
            <a:avLst/>
          </a:prstGeom>
        </p:spPr>
      </p:pic>
      <p:pic>
        <p:nvPicPr>
          <p:cNvPr id="25" name="Image 3" descr="preencoded.png"/>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6041410" y="4921270"/>
            <a:ext cx="174308" cy="174307"/>
          </a:xfrm>
          <a:prstGeom prst="rect">
            <a:avLst/>
          </a:prstGeom>
        </p:spPr>
      </p:pic>
      <p:sp>
        <p:nvSpPr>
          <p:cNvPr id="26" name="Text 20"/>
          <p:cNvSpPr/>
          <p:nvPr/>
        </p:nvSpPr>
        <p:spPr>
          <a:xfrm>
            <a:off x="3286363" y="7218045"/>
            <a:ext cx="1456968" cy="182166"/>
          </a:xfrm>
          <a:prstGeom prst="rect">
            <a:avLst/>
          </a:prstGeom>
          <a:noFill/>
          <a:ln/>
        </p:spPr>
        <p:txBody>
          <a:bodyPr wrap="none" lIns="0" tIns="0" rIns="0" bIns="0" rtlCol="0" anchor="t"/>
          <a:lstStyle/>
          <a:p>
            <a:pPr marL="0" indent="0" algn="r" rtl="1">
              <a:lnSpc>
                <a:spcPts val="1400"/>
              </a:lnSpc>
              <a:buNone/>
            </a:pPr>
            <a:r>
              <a:rPr lang="en-US" sz="1100" dirty="0">
                <a:solidFill>
                  <a:srgbClr val="4C4C4C"/>
                </a:solidFill>
                <a:latin typeface="Noto Serif Medium" pitchFamily="34" charset="0"/>
                <a:ea typeface="Noto Serif Medium" pitchFamily="34" charset="-122"/>
                <a:cs typeface="Noto Serif Medium" pitchFamily="34" charset="-120"/>
              </a:rPr>
              <a:t>القناة</a:t>
            </a:r>
            <a:endParaRPr lang="en-US" sz="1100" dirty="0"/>
          </a:p>
        </p:txBody>
      </p:sp>
      <p:sp>
        <p:nvSpPr>
          <p:cNvPr id="27" name="Text 21"/>
          <p:cNvSpPr/>
          <p:nvPr/>
        </p:nvSpPr>
        <p:spPr>
          <a:xfrm>
            <a:off x="466249" y="7470100"/>
            <a:ext cx="4277082" cy="186452"/>
          </a:xfrm>
          <a:prstGeom prst="rect">
            <a:avLst/>
          </a:prstGeom>
          <a:noFill/>
          <a:ln/>
        </p:spPr>
        <p:txBody>
          <a:bodyPr wrap="none" lIns="0" tIns="0" rIns="0" bIns="0" rtlCol="0" anchor="t"/>
          <a:lstStyle/>
          <a:p>
            <a:pPr marL="0" indent="0" algn="r" rtl="1">
              <a:lnSpc>
                <a:spcPts val="1450"/>
              </a:lnSpc>
              <a:buNone/>
            </a:pPr>
            <a:r>
              <a:rPr lang="en-US" sz="900" dirty="0">
                <a:solidFill>
                  <a:srgbClr val="4C4C4C"/>
                </a:solidFill>
                <a:latin typeface="Noto Serif" pitchFamily="34" charset="0"/>
                <a:ea typeface="Noto Serif" pitchFamily="34" charset="-122"/>
                <a:cs typeface="Noto Serif" pitchFamily="34" charset="-120"/>
              </a:rPr>
              <a:t>الوسيلة المستخدمة في نقل الرسالة (صوت، كتابة، إشارات)</a:t>
            </a:r>
            <a:endParaRPr lang="en-US" sz="900" dirty="0"/>
          </a:p>
        </p:txBody>
      </p:sp>
      <p:pic>
        <p:nvPicPr>
          <p:cNvPr id="28" name="Image 4" descr="preencoded.png"/>
          <p:cNvPicPr>
            <a:picLocks noChangeAspect="1"/>
          </p:cNvPicPr>
          <p:nvPr/>
        </p:nvPicPr>
        <p:blipFill>
          <a:blip r:embed="rId8"/>
          <a:stretch>
            <a:fillRect/>
          </a:stretch>
        </p:blipFill>
        <p:spPr>
          <a:xfrm>
            <a:off x="4918115" y="3797975"/>
            <a:ext cx="4794171" cy="4794171"/>
          </a:xfrm>
          <a:prstGeom prst="rect">
            <a:avLst/>
          </a:prstGeom>
        </p:spPr>
      </p:pic>
      <p:pic>
        <p:nvPicPr>
          <p:cNvPr id="29" name="Image 5" descr="preencoded.png"/>
          <p:cNvPicPr>
            <a:picLocks noChangeAspect="1"/>
          </p:cNvPicPr>
          <p:nvPr/>
        </p:nvPicPr>
        <p:blipFill>
          <a:blip r:embed="rId4">
            <a:extLst>
              <a:ext uri="{96DAC541-7B7A-43D3-8B79-37D633B846F1}">
                <asvg:svgBlip xmlns:asvg="http://schemas.microsoft.com/office/drawing/2016/SVG/main" xmlns="" r:embed="rId9"/>
              </a:ext>
            </a:extLst>
          </a:blip>
          <a:stretch>
            <a:fillRect/>
          </a:stretch>
        </p:blipFill>
        <p:spPr>
          <a:xfrm>
            <a:off x="6041410" y="7294305"/>
            <a:ext cx="174308" cy="174307"/>
          </a:xfrm>
          <a:prstGeom prst="rect">
            <a:avLst/>
          </a:prstGeom>
        </p:spPr>
      </p:pic>
      <p:sp>
        <p:nvSpPr>
          <p:cNvPr id="30" name="Text 22"/>
          <p:cNvSpPr/>
          <p:nvPr/>
        </p:nvSpPr>
        <p:spPr>
          <a:xfrm>
            <a:off x="9887069" y="7218045"/>
            <a:ext cx="1456968" cy="182166"/>
          </a:xfrm>
          <a:prstGeom prst="rect">
            <a:avLst/>
          </a:prstGeom>
          <a:noFill/>
          <a:ln/>
        </p:spPr>
        <p:txBody>
          <a:bodyPr wrap="none" lIns="0" tIns="0" rIns="0" bIns="0" rtlCol="0" anchor="t"/>
          <a:lstStyle/>
          <a:p>
            <a:pPr marL="0" indent="0" algn="l" rtl="1">
              <a:lnSpc>
                <a:spcPts val="1400"/>
              </a:lnSpc>
              <a:buNone/>
            </a:pPr>
            <a:r>
              <a:rPr lang="en-US" sz="1100" dirty="0">
                <a:solidFill>
                  <a:srgbClr val="4C4C4C"/>
                </a:solidFill>
                <a:latin typeface="Noto Serif Medium" pitchFamily="34" charset="0"/>
                <a:ea typeface="Noto Serif Medium" pitchFamily="34" charset="-122"/>
                <a:cs typeface="Noto Serif Medium" pitchFamily="34" charset="-120"/>
              </a:rPr>
              <a:t>المستقبل</a:t>
            </a:r>
            <a:endParaRPr lang="en-US" sz="1100" dirty="0"/>
          </a:p>
        </p:txBody>
      </p:sp>
      <p:sp>
        <p:nvSpPr>
          <p:cNvPr id="31" name="Text 23"/>
          <p:cNvSpPr/>
          <p:nvPr/>
        </p:nvSpPr>
        <p:spPr>
          <a:xfrm>
            <a:off x="9887069" y="7470100"/>
            <a:ext cx="4277082" cy="186452"/>
          </a:xfrm>
          <a:prstGeom prst="rect">
            <a:avLst/>
          </a:prstGeom>
          <a:noFill/>
          <a:ln/>
        </p:spPr>
        <p:txBody>
          <a:bodyPr wrap="none" lIns="0" tIns="0" rIns="0" bIns="0" rtlCol="0" anchor="t"/>
          <a:lstStyle/>
          <a:p>
            <a:pPr marL="0" indent="0" algn="l" rtl="1">
              <a:lnSpc>
                <a:spcPts val="1450"/>
              </a:lnSpc>
              <a:buNone/>
            </a:pPr>
            <a:r>
              <a:rPr lang="en-US" sz="900" dirty="0">
                <a:solidFill>
                  <a:srgbClr val="4C4C4C"/>
                </a:solidFill>
                <a:latin typeface="Noto Serif" pitchFamily="34" charset="0"/>
                <a:ea typeface="Noto Serif" pitchFamily="34" charset="-122"/>
                <a:cs typeface="Noto Serif" pitchFamily="34" charset="-120"/>
              </a:rPr>
              <a:t>من يتلقى الرسالة ويحاول فهمها وتفسيرها</a:t>
            </a:r>
            <a:endParaRPr lang="en-US" sz="900" dirty="0"/>
          </a:p>
        </p:txBody>
      </p:sp>
      <p:pic>
        <p:nvPicPr>
          <p:cNvPr id="32" name="Image 6" descr="preencoded.png"/>
          <p:cNvPicPr>
            <a:picLocks noChangeAspect="1"/>
          </p:cNvPicPr>
          <p:nvPr/>
        </p:nvPicPr>
        <p:blipFill>
          <a:blip r:embed="rId10"/>
          <a:stretch>
            <a:fillRect/>
          </a:stretch>
        </p:blipFill>
        <p:spPr>
          <a:xfrm>
            <a:off x="4918115" y="3797975"/>
            <a:ext cx="4794171" cy="4794171"/>
          </a:xfrm>
          <a:prstGeom prst="rect">
            <a:avLst/>
          </a:prstGeom>
        </p:spPr>
      </p:pic>
      <p:pic>
        <p:nvPicPr>
          <p:cNvPr id="33" name="Image 7" descr="preencoded.png"/>
          <p:cNvPicPr>
            <a:picLocks noChangeAspect="1"/>
          </p:cNvPicPr>
          <p:nvPr/>
        </p:nvPicPr>
        <p:blipFill>
          <a:blip r:embed="rId4">
            <a:extLst>
              <a:ext uri="{96DAC541-7B7A-43D3-8B79-37D633B846F1}">
                <asvg:svgBlip xmlns:asvg="http://schemas.microsoft.com/office/drawing/2016/SVG/main" xmlns="" r:embed="rId12"/>
              </a:ext>
            </a:extLst>
          </a:blip>
          <a:stretch>
            <a:fillRect/>
          </a:stretch>
        </p:blipFill>
        <p:spPr>
          <a:xfrm>
            <a:off x="8414445" y="7294305"/>
            <a:ext cx="174308" cy="174307"/>
          </a:xfrm>
          <a:prstGeom prst="rect">
            <a:avLst/>
          </a:prstGeom>
        </p:spPr>
      </p:pic>
      <p:sp>
        <p:nvSpPr>
          <p:cNvPr id="34" name="Text 24"/>
          <p:cNvSpPr/>
          <p:nvPr/>
        </p:nvSpPr>
        <p:spPr>
          <a:xfrm>
            <a:off x="466249" y="8723233"/>
            <a:ext cx="13697902" cy="149066"/>
          </a:xfrm>
          <a:prstGeom prst="rect">
            <a:avLst/>
          </a:prstGeom>
          <a:noFill/>
          <a:ln/>
        </p:spPr>
        <p:txBody>
          <a:bodyPr wrap="none" lIns="0" tIns="0" rIns="0" bIns="0" rtlCol="0" anchor="t"/>
          <a:lstStyle/>
          <a:p>
            <a:pPr marL="0" indent="0" algn="r" rtl="1">
              <a:lnSpc>
                <a:spcPts val="1150"/>
              </a:lnSpc>
              <a:buNone/>
            </a:pPr>
            <a:r>
              <a:rPr lang="en-US" sz="700" dirty="0">
                <a:solidFill>
                  <a:srgbClr val="4C4C4C"/>
                </a:solidFill>
                <a:latin typeface="Noto Serif" pitchFamily="34" charset="0"/>
                <a:ea typeface="Noto Serif" pitchFamily="34" charset="-122"/>
                <a:cs typeface="Noto Serif" pitchFamily="34" charset="-120"/>
              </a:rPr>
              <a:t>بالإضافة إلى هذه العناصر الأربع الأساسية، تتضمن عملية التواصل عناصر مساعدة: التغذية الراجعة (استجابة المستقبل)، السياق (الظروف والملابسات المحيطة)، والتشويش (العوائق التي قد تعطل التواصل).</a:t>
            </a:r>
            <a:endParaRPr lang="en-US" sz="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1274981" y="298966"/>
            <a:ext cx="2920603" cy="339685"/>
          </a:xfrm>
          <a:prstGeom prst="rect">
            <a:avLst/>
          </a:prstGeom>
          <a:noFill/>
          <a:ln/>
        </p:spPr>
        <p:txBody>
          <a:bodyPr wrap="none" lIns="0" tIns="0" rIns="0" bIns="0" rtlCol="0" anchor="t"/>
          <a:lstStyle/>
          <a:p>
            <a:pPr marL="0" indent="0" algn="r" rtl="1">
              <a:lnSpc>
                <a:spcPts val="2650"/>
              </a:lnSpc>
              <a:buNone/>
            </a:pPr>
            <a:r>
              <a:rPr lang="en-US" sz="2100" dirty="0">
                <a:solidFill>
                  <a:srgbClr val="3A3A3A"/>
                </a:solidFill>
                <a:latin typeface="Noto Serif Medium" pitchFamily="34" charset="0"/>
                <a:ea typeface="Noto Serif Medium" pitchFamily="34" charset="-122"/>
                <a:cs typeface="Noto Serif Medium" pitchFamily="34" charset="-120"/>
              </a:rPr>
              <a:t>وظائف اللغة وأنواع التواصل</a:t>
            </a:r>
            <a:endParaRPr lang="en-US" sz="2100" dirty="0"/>
          </a:p>
        </p:txBody>
      </p:sp>
      <p:sp>
        <p:nvSpPr>
          <p:cNvPr id="3" name="Text 1"/>
          <p:cNvSpPr/>
          <p:nvPr/>
        </p:nvSpPr>
        <p:spPr>
          <a:xfrm>
            <a:off x="434816" y="856059"/>
            <a:ext cx="13760768"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اللغة ليست وسيلة واحدة للتواصل، بل تؤدي وظائف متعددة ومتنوعة حسب سياق الاستخدام. طور الباحث رومان جاكوبسون نموذجاً شاملاً يصنف هذه الوظائف بناءً على العنصر الذي يركز عليه المتكلم.</a:t>
            </a:r>
            <a:endParaRPr lang="en-US" sz="850" dirty="0"/>
          </a:p>
        </p:txBody>
      </p:sp>
      <p:sp>
        <p:nvSpPr>
          <p:cNvPr id="4" name="Shape 2"/>
          <p:cNvSpPr/>
          <p:nvPr/>
        </p:nvSpPr>
        <p:spPr>
          <a:xfrm>
            <a:off x="434816" y="1152168"/>
            <a:ext cx="13760768" cy="656630"/>
          </a:xfrm>
          <a:prstGeom prst="roundRect">
            <a:avLst>
              <a:gd name="adj" fmla="val 6954"/>
            </a:avLst>
          </a:prstGeom>
          <a:solidFill>
            <a:srgbClr val="FDFBF7"/>
          </a:solidFill>
          <a:ln w="15240">
            <a:solidFill>
              <a:srgbClr val="E6DED2"/>
            </a:solidFill>
            <a:prstDash val="solid"/>
          </a:ln>
          <a:effectLst>
            <a:outerShdw dist="10160" dir="2700000" algn="bl" rotWithShape="0">
              <a:srgbClr val="E6DED2">
                <a:alpha val="100000"/>
              </a:srgbClr>
            </a:outerShdw>
          </a:effectLst>
        </p:spPr>
      </p:sp>
      <p:sp>
        <p:nvSpPr>
          <p:cNvPr id="5" name="Shape 3"/>
          <p:cNvSpPr/>
          <p:nvPr/>
        </p:nvSpPr>
        <p:spPr>
          <a:xfrm>
            <a:off x="13745528" y="1167408"/>
            <a:ext cx="434816" cy="626150"/>
          </a:xfrm>
          <a:prstGeom prst="roundRect">
            <a:avLst>
              <a:gd name="adj" fmla="val 6296"/>
            </a:avLst>
          </a:prstGeom>
          <a:solidFill>
            <a:srgbClr val="E6DED2">
              <a:alpha val="50000"/>
            </a:srgbClr>
          </a:solidFill>
          <a:ln/>
          <a:effectLst>
            <a:outerShdw dist="10160" dir="2700000" algn="bl" rotWithShape="0">
              <a:srgbClr val="CCC4B8">
                <a:alpha val="100000"/>
              </a:srgbClr>
            </a:outerShdw>
          </a:effectLst>
        </p:spPr>
      </p:sp>
      <p:sp>
        <p:nvSpPr>
          <p:cNvPr id="6" name="Text 4"/>
          <p:cNvSpPr/>
          <p:nvPr/>
        </p:nvSpPr>
        <p:spPr>
          <a:xfrm>
            <a:off x="13877687" y="1378506"/>
            <a:ext cx="162997" cy="203835"/>
          </a:xfrm>
          <a:prstGeom prst="rect">
            <a:avLst/>
          </a:prstGeom>
          <a:noFill/>
          <a:ln/>
        </p:spPr>
        <p:txBody>
          <a:bodyPr wrap="none" lIns="0" tIns="0" rIns="0" bIns="0" rtlCol="0" anchor="t"/>
          <a:lstStyle/>
          <a:p>
            <a:pPr marL="0" indent="0" algn="r" rtl="1">
              <a:lnSpc>
                <a:spcPts val="1250"/>
              </a:lnSpc>
              <a:buNone/>
            </a:pPr>
            <a:r>
              <a:rPr lang="en-US" sz="1250" dirty="0">
                <a:solidFill>
                  <a:srgbClr val="000000"/>
                </a:solidFill>
                <a:latin typeface="Noto Serif Medium" pitchFamily="34" charset="0"/>
                <a:ea typeface="Noto Serif Medium" pitchFamily="34" charset="-122"/>
                <a:cs typeface="Noto Serif Medium" pitchFamily="34" charset="-120"/>
              </a:rPr>
              <a:t>1</a:t>
            </a:r>
            <a:endParaRPr lang="en-US" sz="1250" dirty="0"/>
          </a:p>
        </p:txBody>
      </p:sp>
      <p:sp>
        <p:nvSpPr>
          <p:cNvPr id="7" name="Text 5"/>
          <p:cNvSpPr/>
          <p:nvPr/>
        </p:nvSpPr>
        <p:spPr>
          <a:xfrm>
            <a:off x="12277844" y="1276112"/>
            <a:ext cx="1358979" cy="169783"/>
          </a:xfrm>
          <a:prstGeom prst="rect">
            <a:avLst/>
          </a:prstGeom>
          <a:noFill/>
          <a:ln/>
        </p:spPr>
        <p:txBody>
          <a:bodyPr wrap="none" lIns="0" tIns="0" rIns="0" bIns="0" rtlCol="0" anchor="t"/>
          <a:lstStyle/>
          <a:p>
            <a:pPr marL="0" indent="0" algn="r" rtl="1">
              <a:lnSpc>
                <a:spcPts val="1300"/>
              </a:lnSpc>
              <a:buNone/>
            </a:pPr>
            <a:r>
              <a:rPr lang="en-US" sz="1050" dirty="0">
                <a:solidFill>
                  <a:srgbClr val="4C4C4C"/>
                </a:solidFill>
                <a:latin typeface="Noto Serif Medium" pitchFamily="34" charset="0"/>
                <a:ea typeface="Noto Serif Medium" pitchFamily="34" charset="-122"/>
                <a:cs typeface="Noto Serif Medium" pitchFamily="34" charset="-120"/>
              </a:rPr>
              <a:t>الوظيفة المرجعية</a:t>
            </a:r>
            <a:endParaRPr lang="en-US" sz="1050" dirty="0"/>
          </a:p>
        </p:txBody>
      </p:sp>
      <p:sp>
        <p:nvSpPr>
          <p:cNvPr id="8" name="Text 6"/>
          <p:cNvSpPr/>
          <p:nvPr/>
        </p:nvSpPr>
        <p:spPr>
          <a:xfrm>
            <a:off x="558760" y="1511022"/>
            <a:ext cx="13078063"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نقل المعلومات والحقائق عن العالم الخارجي. مثال: "السماء صافية اليوم" - التركيز على المحتوى الموضوعي للرسالة.</a:t>
            </a:r>
            <a:endParaRPr lang="en-US" sz="850" dirty="0"/>
          </a:p>
        </p:txBody>
      </p:sp>
      <p:sp>
        <p:nvSpPr>
          <p:cNvPr id="9" name="Shape 7"/>
          <p:cNvSpPr/>
          <p:nvPr/>
        </p:nvSpPr>
        <p:spPr>
          <a:xfrm>
            <a:off x="434816" y="1917502"/>
            <a:ext cx="13760768" cy="656630"/>
          </a:xfrm>
          <a:prstGeom prst="roundRect">
            <a:avLst>
              <a:gd name="adj" fmla="val 6954"/>
            </a:avLst>
          </a:prstGeom>
          <a:solidFill>
            <a:srgbClr val="FDFBF7"/>
          </a:solidFill>
          <a:ln w="15240">
            <a:solidFill>
              <a:srgbClr val="E6DED2"/>
            </a:solidFill>
            <a:prstDash val="solid"/>
          </a:ln>
          <a:effectLst>
            <a:outerShdw dist="10160" dir="2700000" algn="bl" rotWithShape="0">
              <a:srgbClr val="E6DED2">
                <a:alpha val="100000"/>
              </a:srgbClr>
            </a:outerShdw>
          </a:effectLst>
        </p:spPr>
      </p:sp>
      <p:sp>
        <p:nvSpPr>
          <p:cNvPr id="10" name="Shape 8"/>
          <p:cNvSpPr/>
          <p:nvPr/>
        </p:nvSpPr>
        <p:spPr>
          <a:xfrm>
            <a:off x="13745528" y="1932742"/>
            <a:ext cx="434816" cy="626150"/>
          </a:xfrm>
          <a:prstGeom prst="roundRect">
            <a:avLst>
              <a:gd name="adj" fmla="val 6296"/>
            </a:avLst>
          </a:prstGeom>
          <a:solidFill>
            <a:srgbClr val="E6DED2">
              <a:alpha val="50000"/>
            </a:srgbClr>
          </a:solidFill>
          <a:ln/>
          <a:effectLst>
            <a:outerShdw dist="10160" dir="2700000" algn="bl" rotWithShape="0">
              <a:srgbClr val="CCC4B8">
                <a:alpha val="100000"/>
              </a:srgbClr>
            </a:outerShdw>
          </a:effectLst>
        </p:spPr>
      </p:sp>
      <p:sp>
        <p:nvSpPr>
          <p:cNvPr id="11" name="Text 9"/>
          <p:cNvSpPr/>
          <p:nvPr/>
        </p:nvSpPr>
        <p:spPr>
          <a:xfrm>
            <a:off x="13877687" y="2143839"/>
            <a:ext cx="162997" cy="203835"/>
          </a:xfrm>
          <a:prstGeom prst="rect">
            <a:avLst/>
          </a:prstGeom>
          <a:noFill/>
          <a:ln/>
        </p:spPr>
        <p:txBody>
          <a:bodyPr wrap="none" lIns="0" tIns="0" rIns="0" bIns="0" rtlCol="0" anchor="t"/>
          <a:lstStyle/>
          <a:p>
            <a:pPr marL="0" indent="0" algn="r" rtl="1">
              <a:lnSpc>
                <a:spcPts val="1250"/>
              </a:lnSpc>
              <a:buNone/>
            </a:pPr>
            <a:r>
              <a:rPr lang="en-US" sz="1250" dirty="0">
                <a:solidFill>
                  <a:srgbClr val="000000"/>
                </a:solidFill>
                <a:latin typeface="Noto Serif Medium" pitchFamily="34" charset="0"/>
                <a:ea typeface="Noto Serif Medium" pitchFamily="34" charset="-122"/>
                <a:cs typeface="Noto Serif Medium" pitchFamily="34" charset="-120"/>
              </a:rPr>
              <a:t>2</a:t>
            </a:r>
            <a:endParaRPr lang="en-US" sz="1250" dirty="0"/>
          </a:p>
        </p:txBody>
      </p:sp>
      <p:sp>
        <p:nvSpPr>
          <p:cNvPr id="12" name="Text 10"/>
          <p:cNvSpPr/>
          <p:nvPr/>
        </p:nvSpPr>
        <p:spPr>
          <a:xfrm>
            <a:off x="12277844" y="2041446"/>
            <a:ext cx="1358979" cy="169783"/>
          </a:xfrm>
          <a:prstGeom prst="rect">
            <a:avLst/>
          </a:prstGeom>
          <a:noFill/>
          <a:ln/>
        </p:spPr>
        <p:txBody>
          <a:bodyPr wrap="none" lIns="0" tIns="0" rIns="0" bIns="0" rtlCol="0" anchor="t"/>
          <a:lstStyle/>
          <a:p>
            <a:pPr marL="0" indent="0" algn="r" rtl="1">
              <a:lnSpc>
                <a:spcPts val="1300"/>
              </a:lnSpc>
              <a:buNone/>
            </a:pPr>
            <a:r>
              <a:rPr lang="en-US" sz="1050" dirty="0">
                <a:solidFill>
                  <a:srgbClr val="4C4C4C"/>
                </a:solidFill>
                <a:latin typeface="Noto Serif Medium" pitchFamily="34" charset="0"/>
                <a:ea typeface="Noto Serif Medium" pitchFamily="34" charset="-122"/>
                <a:cs typeface="Noto Serif Medium" pitchFamily="34" charset="-120"/>
              </a:rPr>
              <a:t>الوظيفة التعبيرية</a:t>
            </a:r>
            <a:endParaRPr lang="en-US" sz="1050" dirty="0"/>
          </a:p>
        </p:txBody>
      </p:sp>
      <p:sp>
        <p:nvSpPr>
          <p:cNvPr id="13" name="Text 11"/>
          <p:cNvSpPr/>
          <p:nvPr/>
        </p:nvSpPr>
        <p:spPr>
          <a:xfrm>
            <a:off x="558760" y="2276356"/>
            <a:ext cx="13078063"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التعبير عن مشاعر واتجاهات المتكلم. مثال: "أنا سعيد جداً!" - التركيز على حالة المرسل الانفعالية.</a:t>
            </a:r>
            <a:endParaRPr lang="en-US" sz="850" dirty="0"/>
          </a:p>
        </p:txBody>
      </p:sp>
      <p:sp>
        <p:nvSpPr>
          <p:cNvPr id="14" name="Shape 12"/>
          <p:cNvSpPr/>
          <p:nvPr/>
        </p:nvSpPr>
        <p:spPr>
          <a:xfrm>
            <a:off x="434816" y="2682835"/>
            <a:ext cx="13760768" cy="656630"/>
          </a:xfrm>
          <a:prstGeom prst="roundRect">
            <a:avLst>
              <a:gd name="adj" fmla="val 6954"/>
            </a:avLst>
          </a:prstGeom>
          <a:solidFill>
            <a:srgbClr val="FDFBF7"/>
          </a:solidFill>
          <a:ln w="15240">
            <a:solidFill>
              <a:srgbClr val="E6DED2"/>
            </a:solidFill>
            <a:prstDash val="solid"/>
          </a:ln>
          <a:effectLst>
            <a:outerShdw dist="10160" dir="2700000" algn="bl" rotWithShape="0">
              <a:srgbClr val="E6DED2">
                <a:alpha val="100000"/>
              </a:srgbClr>
            </a:outerShdw>
          </a:effectLst>
        </p:spPr>
      </p:sp>
      <p:sp>
        <p:nvSpPr>
          <p:cNvPr id="15" name="Shape 13"/>
          <p:cNvSpPr/>
          <p:nvPr/>
        </p:nvSpPr>
        <p:spPr>
          <a:xfrm>
            <a:off x="13745528" y="2698075"/>
            <a:ext cx="434816" cy="626150"/>
          </a:xfrm>
          <a:prstGeom prst="roundRect">
            <a:avLst>
              <a:gd name="adj" fmla="val 6296"/>
            </a:avLst>
          </a:prstGeom>
          <a:solidFill>
            <a:srgbClr val="E6DED2">
              <a:alpha val="50000"/>
            </a:srgbClr>
          </a:solidFill>
          <a:ln/>
          <a:effectLst>
            <a:outerShdw dist="10160" dir="2700000" algn="bl" rotWithShape="0">
              <a:srgbClr val="CCC4B8">
                <a:alpha val="100000"/>
              </a:srgbClr>
            </a:outerShdw>
          </a:effectLst>
        </p:spPr>
      </p:sp>
      <p:sp>
        <p:nvSpPr>
          <p:cNvPr id="16" name="Text 14"/>
          <p:cNvSpPr/>
          <p:nvPr/>
        </p:nvSpPr>
        <p:spPr>
          <a:xfrm>
            <a:off x="13877687" y="2909173"/>
            <a:ext cx="162997" cy="203835"/>
          </a:xfrm>
          <a:prstGeom prst="rect">
            <a:avLst/>
          </a:prstGeom>
          <a:noFill/>
          <a:ln/>
        </p:spPr>
        <p:txBody>
          <a:bodyPr wrap="none" lIns="0" tIns="0" rIns="0" bIns="0" rtlCol="0" anchor="t"/>
          <a:lstStyle/>
          <a:p>
            <a:pPr marL="0" indent="0" algn="r" rtl="1">
              <a:lnSpc>
                <a:spcPts val="1250"/>
              </a:lnSpc>
              <a:buNone/>
            </a:pPr>
            <a:r>
              <a:rPr lang="en-US" sz="1250" dirty="0">
                <a:solidFill>
                  <a:srgbClr val="000000"/>
                </a:solidFill>
                <a:latin typeface="Noto Serif Medium" pitchFamily="34" charset="0"/>
                <a:ea typeface="Noto Serif Medium" pitchFamily="34" charset="-122"/>
                <a:cs typeface="Noto Serif Medium" pitchFamily="34" charset="-120"/>
              </a:rPr>
              <a:t>3</a:t>
            </a:r>
            <a:endParaRPr lang="en-US" sz="1250" dirty="0"/>
          </a:p>
        </p:txBody>
      </p:sp>
      <p:sp>
        <p:nvSpPr>
          <p:cNvPr id="17" name="Text 15"/>
          <p:cNvSpPr/>
          <p:nvPr/>
        </p:nvSpPr>
        <p:spPr>
          <a:xfrm>
            <a:off x="12277844" y="2806779"/>
            <a:ext cx="1358979" cy="169783"/>
          </a:xfrm>
          <a:prstGeom prst="rect">
            <a:avLst/>
          </a:prstGeom>
          <a:noFill/>
          <a:ln/>
        </p:spPr>
        <p:txBody>
          <a:bodyPr wrap="none" lIns="0" tIns="0" rIns="0" bIns="0" rtlCol="0" anchor="t"/>
          <a:lstStyle/>
          <a:p>
            <a:pPr marL="0" indent="0" algn="r" rtl="1">
              <a:lnSpc>
                <a:spcPts val="1300"/>
              </a:lnSpc>
              <a:buNone/>
            </a:pPr>
            <a:r>
              <a:rPr lang="en-US" sz="1050" dirty="0">
                <a:solidFill>
                  <a:srgbClr val="4C4C4C"/>
                </a:solidFill>
                <a:latin typeface="Noto Serif Medium" pitchFamily="34" charset="0"/>
                <a:ea typeface="Noto Serif Medium" pitchFamily="34" charset="-122"/>
                <a:cs typeface="Noto Serif Medium" pitchFamily="34" charset="-120"/>
              </a:rPr>
              <a:t>الوظيفة الإفهامية</a:t>
            </a:r>
            <a:endParaRPr lang="en-US" sz="1050" dirty="0"/>
          </a:p>
        </p:txBody>
      </p:sp>
      <p:sp>
        <p:nvSpPr>
          <p:cNvPr id="18" name="Text 16"/>
          <p:cNvSpPr/>
          <p:nvPr/>
        </p:nvSpPr>
        <p:spPr>
          <a:xfrm>
            <a:off x="558760" y="3041690"/>
            <a:ext cx="13078063"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التأثير على المستقبل أو حثه على القيام بعمل معين. مثال: "افتح الباب من فضلك" - طلب فعل من المستقبل.</a:t>
            </a:r>
            <a:endParaRPr lang="en-US" sz="850" dirty="0"/>
          </a:p>
        </p:txBody>
      </p:sp>
      <p:sp>
        <p:nvSpPr>
          <p:cNvPr id="19" name="Shape 17"/>
          <p:cNvSpPr/>
          <p:nvPr/>
        </p:nvSpPr>
        <p:spPr>
          <a:xfrm>
            <a:off x="434816" y="3448169"/>
            <a:ext cx="13760768" cy="656630"/>
          </a:xfrm>
          <a:prstGeom prst="roundRect">
            <a:avLst>
              <a:gd name="adj" fmla="val 6954"/>
            </a:avLst>
          </a:prstGeom>
          <a:solidFill>
            <a:srgbClr val="FDFBF7"/>
          </a:solidFill>
          <a:ln w="15240">
            <a:solidFill>
              <a:srgbClr val="E6DED2"/>
            </a:solidFill>
            <a:prstDash val="solid"/>
          </a:ln>
          <a:effectLst>
            <a:outerShdw dist="10160" dir="2700000" algn="bl" rotWithShape="0">
              <a:srgbClr val="E6DED2">
                <a:alpha val="100000"/>
              </a:srgbClr>
            </a:outerShdw>
          </a:effectLst>
        </p:spPr>
      </p:sp>
      <p:sp>
        <p:nvSpPr>
          <p:cNvPr id="20" name="Shape 18"/>
          <p:cNvSpPr/>
          <p:nvPr/>
        </p:nvSpPr>
        <p:spPr>
          <a:xfrm>
            <a:off x="13745528" y="3463409"/>
            <a:ext cx="434816" cy="626150"/>
          </a:xfrm>
          <a:prstGeom prst="roundRect">
            <a:avLst>
              <a:gd name="adj" fmla="val 6296"/>
            </a:avLst>
          </a:prstGeom>
          <a:solidFill>
            <a:srgbClr val="E6DED2">
              <a:alpha val="50000"/>
            </a:srgbClr>
          </a:solidFill>
          <a:ln/>
          <a:effectLst>
            <a:outerShdw dist="10160" dir="2700000" algn="bl" rotWithShape="0">
              <a:srgbClr val="CCC4B8">
                <a:alpha val="100000"/>
              </a:srgbClr>
            </a:outerShdw>
          </a:effectLst>
        </p:spPr>
      </p:sp>
      <p:sp>
        <p:nvSpPr>
          <p:cNvPr id="21" name="Text 19"/>
          <p:cNvSpPr/>
          <p:nvPr/>
        </p:nvSpPr>
        <p:spPr>
          <a:xfrm>
            <a:off x="13877687" y="3674507"/>
            <a:ext cx="162997" cy="203835"/>
          </a:xfrm>
          <a:prstGeom prst="rect">
            <a:avLst/>
          </a:prstGeom>
          <a:noFill/>
          <a:ln/>
        </p:spPr>
        <p:txBody>
          <a:bodyPr wrap="none" lIns="0" tIns="0" rIns="0" bIns="0" rtlCol="0" anchor="t"/>
          <a:lstStyle/>
          <a:p>
            <a:pPr marL="0" indent="0" algn="r" rtl="1">
              <a:lnSpc>
                <a:spcPts val="1250"/>
              </a:lnSpc>
              <a:buNone/>
            </a:pPr>
            <a:r>
              <a:rPr lang="en-US" sz="1250" dirty="0">
                <a:solidFill>
                  <a:srgbClr val="000000"/>
                </a:solidFill>
                <a:latin typeface="Noto Serif Medium" pitchFamily="34" charset="0"/>
                <a:ea typeface="Noto Serif Medium" pitchFamily="34" charset="-122"/>
                <a:cs typeface="Noto Serif Medium" pitchFamily="34" charset="-120"/>
              </a:rPr>
              <a:t>4</a:t>
            </a:r>
            <a:endParaRPr lang="en-US" sz="1250" dirty="0"/>
          </a:p>
        </p:txBody>
      </p:sp>
      <p:sp>
        <p:nvSpPr>
          <p:cNvPr id="22" name="Text 20"/>
          <p:cNvSpPr/>
          <p:nvPr/>
        </p:nvSpPr>
        <p:spPr>
          <a:xfrm>
            <a:off x="12277844" y="3572113"/>
            <a:ext cx="1358979" cy="169783"/>
          </a:xfrm>
          <a:prstGeom prst="rect">
            <a:avLst/>
          </a:prstGeom>
          <a:noFill/>
          <a:ln/>
        </p:spPr>
        <p:txBody>
          <a:bodyPr wrap="none" lIns="0" tIns="0" rIns="0" bIns="0" rtlCol="0" anchor="t"/>
          <a:lstStyle/>
          <a:p>
            <a:pPr marL="0" indent="0" algn="r" rtl="1">
              <a:lnSpc>
                <a:spcPts val="1300"/>
              </a:lnSpc>
              <a:buNone/>
            </a:pPr>
            <a:r>
              <a:rPr lang="en-US" sz="1050" dirty="0">
                <a:solidFill>
                  <a:srgbClr val="4C4C4C"/>
                </a:solidFill>
                <a:latin typeface="Noto Serif Medium" pitchFamily="34" charset="0"/>
                <a:ea typeface="Noto Serif Medium" pitchFamily="34" charset="-122"/>
                <a:cs typeface="Noto Serif Medium" pitchFamily="34" charset="-120"/>
              </a:rPr>
              <a:t>الوظيفة الشعرية</a:t>
            </a:r>
            <a:endParaRPr lang="en-US" sz="1050" dirty="0"/>
          </a:p>
        </p:txBody>
      </p:sp>
      <p:sp>
        <p:nvSpPr>
          <p:cNvPr id="23" name="Text 21"/>
          <p:cNvSpPr/>
          <p:nvPr/>
        </p:nvSpPr>
        <p:spPr>
          <a:xfrm>
            <a:off x="558760" y="3807023"/>
            <a:ext cx="13078063"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الاهتمام بجمال اللغة وشكلها وليس محتواها. تظهر في الشعر والأدب والإعلانات الإبداعية.</a:t>
            </a:r>
            <a:endParaRPr lang="en-US" sz="850" dirty="0"/>
          </a:p>
        </p:txBody>
      </p:sp>
      <p:sp>
        <p:nvSpPr>
          <p:cNvPr id="24" name="Shape 22"/>
          <p:cNvSpPr/>
          <p:nvPr/>
        </p:nvSpPr>
        <p:spPr>
          <a:xfrm>
            <a:off x="434816" y="4213503"/>
            <a:ext cx="13760768" cy="656630"/>
          </a:xfrm>
          <a:prstGeom prst="roundRect">
            <a:avLst>
              <a:gd name="adj" fmla="val 6954"/>
            </a:avLst>
          </a:prstGeom>
          <a:solidFill>
            <a:srgbClr val="FDFBF7"/>
          </a:solidFill>
          <a:ln w="15240">
            <a:solidFill>
              <a:srgbClr val="E6DED2"/>
            </a:solidFill>
            <a:prstDash val="solid"/>
          </a:ln>
          <a:effectLst>
            <a:outerShdw dist="10160" dir="2700000" algn="bl" rotWithShape="0">
              <a:srgbClr val="E6DED2">
                <a:alpha val="100000"/>
              </a:srgbClr>
            </a:outerShdw>
          </a:effectLst>
        </p:spPr>
      </p:sp>
      <p:sp>
        <p:nvSpPr>
          <p:cNvPr id="25" name="Shape 23"/>
          <p:cNvSpPr/>
          <p:nvPr/>
        </p:nvSpPr>
        <p:spPr>
          <a:xfrm>
            <a:off x="13745528" y="4228743"/>
            <a:ext cx="434816" cy="626150"/>
          </a:xfrm>
          <a:prstGeom prst="roundRect">
            <a:avLst>
              <a:gd name="adj" fmla="val 6296"/>
            </a:avLst>
          </a:prstGeom>
          <a:solidFill>
            <a:srgbClr val="E6DED2">
              <a:alpha val="50000"/>
            </a:srgbClr>
          </a:solidFill>
          <a:ln/>
          <a:effectLst>
            <a:outerShdw dist="10160" dir="2700000" algn="bl" rotWithShape="0">
              <a:srgbClr val="CCC4B8">
                <a:alpha val="100000"/>
              </a:srgbClr>
            </a:outerShdw>
          </a:effectLst>
        </p:spPr>
      </p:sp>
      <p:sp>
        <p:nvSpPr>
          <p:cNvPr id="26" name="Text 24"/>
          <p:cNvSpPr/>
          <p:nvPr/>
        </p:nvSpPr>
        <p:spPr>
          <a:xfrm>
            <a:off x="13877687" y="4439841"/>
            <a:ext cx="162997" cy="203835"/>
          </a:xfrm>
          <a:prstGeom prst="rect">
            <a:avLst/>
          </a:prstGeom>
          <a:noFill/>
          <a:ln/>
        </p:spPr>
        <p:txBody>
          <a:bodyPr wrap="none" lIns="0" tIns="0" rIns="0" bIns="0" rtlCol="0" anchor="t"/>
          <a:lstStyle/>
          <a:p>
            <a:pPr marL="0" indent="0" algn="r" rtl="1">
              <a:lnSpc>
                <a:spcPts val="1250"/>
              </a:lnSpc>
              <a:buNone/>
            </a:pPr>
            <a:r>
              <a:rPr lang="en-US" sz="1250" dirty="0">
                <a:solidFill>
                  <a:srgbClr val="000000"/>
                </a:solidFill>
                <a:latin typeface="Noto Serif Medium" pitchFamily="34" charset="0"/>
                <a:ea typeface="Noto Serif Medium" pitchFamily="34" charset="-122"/>
                <a:cs typeface="Noto Serif Medium" pitchFamily="34" charset="-120"/>
              </a:rPr>
              <a:t>5</a:t>
            </a:r>
            <a:endParaRPr lang="en-US" sz="1250" dirty="0"/>
          </a:p>
        </p:txBody>
      </p:sp>
      <p:sp>
        <p:nvSpPr>
          <p:cNvPr id="27" name="Text 25"/>
          <p:cNvSpPr/>
          <p:nvPr/>
        </p:nvSpPr>
        <p:spPr>
          <a:xfrm>
            <a:off x="12277844" y="4337447"/>
            <a:ext cx="1358979" cy="169783"/>
          </a:xfrm>
          <a:prstGeom prst="rect">
            <a:avLst/>
          </a:prstGeom>
          <a:noFill/>
          <a:ln/>
        </p:spPr>
        <p:txBody>
          <a:bodyPr wrap="none" lIns="0" tIns="0" rIns="0" bIns="0" rtlCol="0" anchor="t"/>
          <a:lstStyle/>
          <a:p>
            <a:pPr marL="0" indent="0" algn="r" rtl="1">
              <a:lnSpc>
                <a:spcPts val="1300"/>
              </a:lnSpc>
              <a:buNone/>
            </a:pPr>
            <a:r>
              <a:rPr lang="en-US" sz="1050" dirty="0">
                <a:solidFill>
                  <a:srgbClr val="4C4C4C"/>
                </a:solidFill>
                <a:latin typeface="Noto Serif Medium" pitchFamily="34" charset="0"/>
                <a:ea typeface="Noto Serif Medium" pitchFamily="34" charset="-122"/>
                <a:cs typeface="Noto Serif Medium" pitchFamily="34" charset="-120"/>
              </a:rPr>
              <a:t>الوظيفة الانتباهية</a:t>
            </a:r>
            <a:endParaRPr lang="en-US" sz="1050" dirty="0"/>
          </a:p>
        </p:txBody>
      </p:sp>
      <p:sp>
        <p:nvSpPr>
          <p:cNvPr id="28" name="Text 26"/>
          <p:cNvSpPr/>
          <p:nvPr/>
        </p:nvSpPr>
        <p:spPr>
          <a:xfrm>
            <a:off x="558760" y="4572357"/>
            <a:ext cx="13078063"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فتح أو إغلاق قنوات التواصل والحفاظ عليها. مثال: "مرحباً"، "استمع إليّ"، "وداعاً".</a:t>
            </a:r>
            <a:endParaRPr lang="en-US" sz="850" dirty="0"/>
          </a:p>
        </p:txBody>
      </p:sp>
      <p:sp>
        <p:nvSpPr>
          <p:cNvPr id="29" name="Shape 27"/>
          <p:cNvSpPr/>
          <p:nvPr/>
        </p:nvSpPr>
        <p:spPr>
          <a:xfrm>
            <a:off x="434816" y="4978837"/>
            <a:ext cx="13760768" cy="656630"/>
          </a:xfrm>
          <a:prstGeom prst="roundRect">
            <a:avLst>
              <a:gd name="adj" fmla="val 6954"/>
            </a:avLst>
          </a:prstGeom>
          <a:solidFill>
            <a:srgbClr val="FDFBF7"/>
          </a:solidFill>
          <a:ln w="15240">
            <a:solidFill>
              <a:srgbClr val="E6DED2"/>
            </a:solidFill>
            <a:prstDash val="solid"/>
          </a:ln>
          <a:effectLst>
            <a:outerShdw dist="10160" dir="2700000" algn="bl" rotWithShape="0">
              <a:srgbClr val="E6DED2">
                <a:alpha val="100000"/>
              </a:srgbClr>
            </a:outerShdw>
          </a:effectLst>
        </p:spPr>
      </p:sp>
      <p:sp>
        <p:nvSpPr>
          <p:cNvPr id="30" name="Shape 28"/>
          <p:cNvSpPr/>
          <p:nvPr/>
        </p:nvSpPr>
        <p:spPr>
          <a:xfrm>
            <a:off x="13745528" y="4994077"/>
            <a:ext cx="434816" cy="626150"/>
          </a:xfrm>
          <a:prstGeom prst="roundRect">
            <a:avLst>
              <a:gd name="adj" fmla="val 6296"/>
            </a:avLst>
          </a:prstGeom>
          <a:solidFill>
            <a:srgbClr val="E6DED2">
              <a:alpha val="50000"/>
            </a:srgbClr>
          </a:solidFill>
          <a:ln/>
          <a:effectLst>
            <a:outerShdw dist="10160" dir="2700000" algn="bl" rotWithShape="0">
              <a:srgbClr val="CCC4B8">
                <a:alpha val="100000"/>
              </a:srgbClr>
            </a:outerShdw>
          </a:effectLst>
        </p:spPr>
      </p:sp>
      <p:sp>
        <p:nvSpPr>
          <p:cNvPr id="31" name="Text 29"/>
          <p:cNvSpPr/>
          <p:nvPr/>
        </p:nvSpPr>
        <p:spPr>
          <a:xfrm>
            <a:off x="13877687" y="5205174"/>
            <a:ext cx="162997" cy="203835"/>
          </a:xfrm>
          <a:prstGeom prst="rect">
            <a:avLst/>
          </a:prstGeom>
          <a:noFill/>
          <a:ln/>
        </p:spPr>
        <p:txBody>
          <a:bodyPr wrap="none" lIns="0" tIns="0" rIns="0" bIns="0" rtlCol="0" anchor="t"/>
          <a:lstStyle/>
          <a:p>
            <a:pPr marL="0" indent="0" algn="r" rtl="1">
              <a:lnSpc>
                <a:spcPts val="1250"/>
              </a:lnSpc>
              <a:buNone/>
            </a:pPr>
            <a:r>
              <a:rPr lang="en-US" sz="1250" dirty="0">
                <a:solidFill>
                  <a:srgbClr val="000000"/>
                </a:solidFill>
                <a:latin typeface="Noto Serif Medium" pitchFamily="34" charset="0"/>
                <a:ea typeface="Noto Serif Medium" pitchFamily="34" charset="-122"/>
                <a:cs typeface="Noto Serif Medium" pitchFamily="34" charset="-120"/>
              </a:rPr>
              <a:t>6</a:t>
            </a:r>
            <a:endParaRPr lang="en-US" sz="1250" dirty="0"/>
          </a:p>
        </p:txBody>
      </p:sp>
      <p:sp>
        <p:nvSpPr>
          <p:cNvPr id="32" name="Text 30"/>
          <p:cNvSpPr/>
          <p:nvPr/>
        </p:nvSpPr>
        <p:spPr>
          <a:xfrm>
            <a:off x="12277844" y="5102781"/>
            <a:ext cx="1358979" cy="169783"/>
          </a:xfrm>
          <a:prstGeom prst="rect">
            <a:avLst/>
          </a:prstGeom>
          <a:noFill/>
          <a:ln/>
        </p:spPr>
        <p:txBody>
          <a:bodyPr wrap="none" lIns="0" tIns="0" rIns="0" bIns="0" rtlCol="0" anchor="t"/>
          <a:lstStyle/>
          <a:p>
            <a:pPr marL="0" indent="0" algn="r" rtl="1">
              <a:lnSpc>
                <a:spcPts val="1300"/>
              </a:lnSpc>
              <a:buNone/>
            </a:pPr>
            <a:r>
              <a:rPr lang="en-US" sz="1050" dirty="0">
                <a:solidFill>
                  <a:srgbClr val="4C4C4C"/>
                </a:solidFill>
                <a:latin typeface="Noto Serif Medium" pitchFamily="34" charset="0"/>
                <a:ea typeface="Noto Serif Medium" pitchFamily="34" charset="-122"/>
                <a:cs typeface="Noto Serif Medium" pitchFamily="34" charset="-120"/>
              </a:rPr>
              <a:t>الوظيفة الميتالغوية</a:t>
            </a:r>
            <a:endParaRPr lang="en-US" sz="1050" dirty="0"/>
          </a:p>
        </p:txBody>
      </p:sp>
      <p:sp>
        <p:nvSpPr>
          <p:cNvPr id="33" name="Text 31"/>
          <p:cNvSpPr/>
          <p:nvPr/>
        </p:nvSpPr>
        <p:spPr>
          <a:xfrm>
            <a:off x="558760" y="5337691"/>
            <a:ext cx="13078063"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الحديث عن اللغة نفسها وشرح قواعدها. مثال: "ما معنى كلمة...؟" أو "كيف ينطق هذا الحرف؟"</a:t>
            </a:r>
            <a:endParaRPr lang="en-US" sz="850" dirty="0"/>
          </a:p>
        </p:txBody>
      </p:sp>
      <p:sp>
        <p:nvSpPr>
          <p:cNvPr id="34" name="Text 32"/>
          <p:cNvSpPr/>
          <p:nvPr/>
        </p:nvSpPr>
        <p:spPr>
          <a:xfrm>
            <a:off x="12564785" y="5798463"/>
            <a:ext cx="1630799" cy="203835"/>
          </a:xfrm>
          <a:prstGeom prst="rect">
            <a:avLst/>
          </a:prstGeom>
          <a:noFill/>
          <a:ln/>
        </p:spPr>
        <p:txBody>
          <a:bodyPr wrap="none" lIns="0" tIns="0" rIns="0" bIns="0" rtlCol="0" anchor="t"/>
          <a:lstStyle/>
          <a:p>
            <a:pPr marL="0" indent="0" algn="r" rtl="1">
              <a:lnSpc>
                <a:spcPts val="1600"/>
              </a:lnSpc>
              <a:buNone/>
            </a:pPr>
            <a:r>
              <a:rPr lang="en-US" sz="1250" dirty="0">
                <a:solidFill>
                  <a:srgbClr val="3A3A3A"/>
                </a:solidFill>
                <a:latin typeface="Noto Serif Medium" pitchFamily="34" charset="0"/>
                <a:ea typeface="Noto Serif Medium" pitchFamily="34" charset="-122"/>
                <a:cs typeface="Noto Serif Medium" pitchFamily="34" charset="-120"/>
              </a:rPr>
              <a:t>أنواع التواصل</a:t>
            </a:r>
            <a:endParaRPr lang="en-US" sz="1250" dirty="0"/>
          </a:p>
        </p:txBody>
      </p:sp>
      <p:sp>
        <p:nvSpPr>
          <p:cNvPr id="35" name="Text 33"/>
          <p:cNvSpPr/>
          <p:nvPr/>
        </p:nvSpPr>
        <p:spPr>
          <a:xfrm>
            <a:off x="434816" y="6165294"/>
            <a:ext cx="13760768" cy="173831"/>
          </a:xfrm>
          <a:prstGeom prst="rect">
            <a:avLst/>
          </a:prstGeom>
          <a:noFill/>
          <a:ln/>
        </p:spPr>
        <p:txBody>
          <a:bodyPr wrap="none" lIns="0" tIns="0" rIns="0" bIns="0" rtlCol="0" anchor="t"/>
          <a:lstStyle/>
          <a:p>
            <a:pPr marL="0" indent="0" algn="r" rtl="1">
              <a:lnSpc>
                <a:spcPts val="1350"/>
              </a:lnSpc>
              <a:buNone/>
            </a:pPr>
            <a:r>
              <a:rPr lang="en-US" sz="850" dirty="0">
                <a:solidFill>
                  <a:srgbClr val="4C4C4C"/>
                </a:solidFill>
                <a:latin typeface="Noto Serif" pitchFamily="34" charset="0"/>
                <a:ea typeface="Noto Serif" pitchFamily="34" charset="-122"/>
                <a:cs typeface="Noto Serif" pitchFamily="34" charset="-120"/>
              </a:rPr>
              <a:t>يمكن تقسيم التواصل إلى فئتين رئيسيتين بناءً على نوع الرموز المستخدمة:</a:t>
            </a:r>
            <a:endParaRPr lang="en-US" sz="850" dirty="0"/>
          </a:p>
        </p:txBody>
      </p:sp>
      <p:sp>
        <p:nvSpPr>
          <p:cNvPr id="36" name="Text 34"/>
          <p:cNvSpPr/>
          <p:nvPr/>
        </p:nvSpPr>
        <p:spPr>
          <a:xfrm>
            <a:off x="4684752" y="6570107"/>
            <a:ext cx="2497812" cy="169783"/>
          </a:xfrm>
          <a:prstGeom prst="rect">
            <a:avLst/>
          </a:prstGeom>
          <a:noFill/>
          <a:ln/>
        </p:spPr>
        <p:txBody>
          <a:bodyPr wrap="none" lIns="0" tIns="0" rIns="0" bIns="0" rtlCol="0" anchor="t"/>
          <a:lstStyle/>
          <a:p>
            <a:pPr marL="0" indent="0" algn="r" rtl="1">
              <a:lnSpc>
                <a:spcPts val="1300"/>
              </a:lnSpc>
              <a:buNone/>
            </a:pPr>
            <a:r>
              <a:rPr lang="en-US" sz="1050" dirty="0">
                <a:solidFill>
                  <a:srgbClr val="3A3A3A"/>
                </a:solidFill>
                <a:latin typeface="Noto Serif Medium" pitchFamily="34" charset="0"/>
                <a:ea typeface="Noto Serif Medium" pitchFamily="34" charset="-122"/>
                <a:cs typeface="Noto Serif Medium" pitchFamily="34" charset="-120"/>
              </a:rPr>
              <a:t>التواصل اللفظي (Verbal Communication)</a:t>
            </a:r>
            <a:endParaRPr lang="en-US" sz="1050" dirty="0"/>
          </a:p>
        </p:txBody>
      </p:sp>
      <p:sp>
        <p:nvSpPr>
          <p:cNvPr id="37" name="Text 35"/>
          <p:cNvSpPr/>
          <p:nvPr/>
        </p:nvSpPr>
        <p:spPr>
          <a:xfrm>
            <a:off x="434816" y="6848594"/>
            <a:ext cx="6747748" cy="173831"/>
          </a:xfrm>
          <a:prstGeom prst="rect">
            <a:avLst/>
          </a:prstGeom>
          <a:noFill/>
          <a:ln/>
        </p:spPr>
        <p:txBody>
          <a:bodyPr wrap="none" lIns="0" tIns="0" rIns="0" bIns="0" rtlCol="0" anchor="t"/>
          <a:lstStyle/>
          <a:p>
            <a:pPr marL="342900" indent="-342900" algn="r" rtl="1">
              <a:lnSpc>
                <a:spcPts val="1350"/>
              </a:lnSpc>
              <a:buSzPct val="100000"/>
              <a:buChar char="•"/>
            </a:pPr>
            <a:r>
              <a:rPr lang="en-US" sz="850" b="1" dirty="0">
                <a:solidFill>
                  <a:srgbClr val="4C4C4C"/>
                </a:solidFill>
                <a:latin typeface="Noto Serif" pitchFamily="34" charset="0"/>
                <a:ea typeface="Noto Serif" pitchFamily="34" charset="-122"/>
                <a:cs typeface="Noto Serif" pitchFamily="34" charset="-120"/>
              </a:rPr>
              <a:t>الشفوي:</a:t>
            </a:r>
            <a:r>
              <a:rPr lang="en-US" sz="850" dirty="0">
                <a:solidFill>
                  <a:srgbClr val="4C4C4C"/>
                </a:solidFill>
                <a:latin typeface="Noto Serif" pitchFamily="34" charset="0"/>
                <a:ea typeface="Noto Serif" pitchFamily="34" charset="-122"/>
                <a:cs typeface="Noto Serif" pitchFamily="34" charset="-120"/>
              </a:rPr>
              <a:t> المحادثات المباشرة، الخطب، المحاضرات، حيث يتم نقل الرسالة عبر الأصوات المنطوقة.</a:t>
            </a:r>
            <a:endParaRPr lang="en-US" sz="850" dirty="0"/>
          </a:p>
        </p:txBody>
      </p:sp>
      <p:sp>
        <p:nvSpPr>
          <p:cNvPr id="38" name="Text 36"/>
          <p:cNvSpPr/>
          <p:nvPr/>
        </p:nvSpPr>
        <p:spPr>
          <a:xfrm>
            <a:off x="434816" y="7060406"/>
            <a:ext cx="6747748" cy="173831"/>
          </a:xfrm>
          <a:prstGeom prst="rect">
            <a:avLst/>
          </a:prstGeom>
          <a:noFill/>
          <a:ln/>
        </p:spPr>
        <p:txBody>
          <a:bodyPr wrap="none" lIns="0" tIns="0" rIns="0" bIns="0" rtlCol="0" anchor="t"/>
          <a:lstStyle/>
          <a:p>
            <a:pPr marL="342900" indent="-342900" algn="r" rtl="1">
              <a:lnSpc>
                <a:spcPts val="1350"/>
              </a:lnSpc>
              <a:buSzPct val="100000"/>
              <a:buChar char="•"/>
            </a:pPr>
            <a:r>
              <a:rPr lang="en-US" sz="850" b="1" dirty="0">
                <a:solidFill>
                  <a:srgbClr val="4C4C4C"/>
                </a:solidFill>
                <a:latin typeface="Noto Serif" pitchFamily="34" charset="0"/>
                <a:ea typeface="Noto Serif" pitchFamily="34" charset="-122"/>
                <a:cs typeface="Noto Serif" pitchFamily="34" charset="-120"/>
              </a:rPr>
              <a:t>الكتابي:</a:t>
            </a:r>
            <a:r>
              <a:rPr lang="en-US" sz="850" dirty="0">
                <a:solidFill>
                  <a:srgbClr val="4C4C4C"/>
                </a:solidFill>
                <a:latin typeface="Noto Serif" pitchFamily="34" charset="0"/>
                <a:ea typeface="Noto Serif" pitchFamily="34" charset="-122"/>
                <a:cs typeface="Noto Serif" pitchFamily="34" charset="-120"/>
              </a:rPr>
              <a:t> الرسائل، الكتب، البريد الإلكتروني، المقالات، حيث تُسجل الرسالة في رموز مكتوبة.</a:t>
            </a:r>
            <a:endParaRPr lang="en-US" sz="850" dirty="0"/>
          </a:p>
        </p:txBody>
      </p:sp>
      <p:sp>
        <p:nvSpPr>
          <p:cNvPr id="39" name="Text 37"/>
          <p:cNvSpPr/>
          <p:nvPr/>
        </p:nvSpPr>
        <p:spPr>
          <a:xfrm>
            <a:off x="12276534" y="6570107"/>
            <a:ext cx="1926669" cy="169783"/>
          </a:xfrm>
          <a:prstGeom prst="rect">
            <a:avLst/>
          </a:prstGeom>
          <a:noFill/>
          <a:ln/>
        </p:spPr>
        <p:txBody>
          <a:bodyPr wrap="none" lIns="0" tIns="0" rIns="0" bIns="0" rtlCol="0" anchor="t"/>
          <a:lstStyle/>
          <a:p>
            <a:pPr marL="0" indent="0" algn="r" rtl="1">
              <a:lnSpc>
                <a:spcPts val="1300"/>
              </a:lnSpc>
              <a:buNone/>
            </a:pPr>
            <a:r>
              <a:rPr lang="en-US" sz="1050" dirty="0">
                <a:solidFill>
                  <a:srgbClr val="3A3A3A"/>
                </a:solidFill>
                <a:latin typeface="Noto Serif Medium" pitchFamily="34" charset="0"/>
                <a:ea typeface="Noto Serif Medium" pitchFamily="34" charset="-122"/>
                <a:cs typeface="Noto Serif Medium" pitchFamily="34" charset="-120"/>
              </a:rPr>
              <a:t>التواصل غير اللفظي (Non-verbal)</a:t>
            </a:r>
            <a:endParaRPr lang="en-US" sz="1050" dirty="0"/>
          </a:p>
        </p:txBody>
      </p:sp>
      <p:sp>
        <p:nvSpPr>
          <p:cNvPr id="40" name="Text 38"/>
          <p:cNvSpPr/>
          <p:nvPr/>
        </p:nvSpPr>
        <p:spPr>
          <a:xfrm>
            <a:off x="7455456" y="6848594"/>
            <a:ext cx="6747748" cy="173831"/>
          </a:xfrm>
          <a:prstGeom prst="rect">
            <a:avLst/>
          </a:prstGeom>
          <a:noFill/>
          <a:ln/>
        </p:spPr>
        <p:txBody>
          <a:bodyPr wrap="none" lIns="0" tIns="0" rIns="0" bIns="0" rtlCol="0" anchor="t"/>
          <a:lstStyle/>
          <a:p>
            <a:pPr marL="342900" indent="-342900" algn="r" rtl="1">
              <a:lnSpc>
                <a:spcPts val="1350"/>
              </a:lnSpc>
              <a:buSzPct val="100000"/>
              <a:buChar char="•"/>
            </a:pPr>
            <a:r>
              <a:rPr lang="en-US" sz="850" b="1" dirty="0">
                <a:solidFill>
                  <a:srgbClr val="4C4C4C"/>
                </a:solidFill>
                <a:latin typeface="Noto Serif" pitchFamily="34" charset="0"/>
                <a:ea typeface="Noto Serif" pitchFamily="34" charset="-122"/>
                <a:cs typeface="Noto Serif" pitchFamily="34" charset="-120"/>
              </a:rPr>
              <a:t>لغة الجسد:</a:t>
            </a:r>
            <a:r>
              <a:rPr lang="en-US" sz="850" dirty="0">
                <a:solidFill>
                  <a:srgbClr val="4C4C4C"/>
                </a:solidFill>
                <a:latin typeface="Noto Serif" pitchFamily="34" charset="0"/>
                <a:ea typeface="Noto Serif" pitchFamily="34" charset="-122"/>
                <a:cs typeface="Noto Serif" pitchFamily="34" charset="-120"/>
              </a:rPr>
              <a:t> الإيماءات والحركات التي تعبر عن المعاني.</a:t>
            </a:r>
            <a:endParaRPr lang="en-US" sz="850" dirty="0"/>
          </a:p>
        </p:txBody>
      </p:sp>
      <p:sp>
        <p:nvSpPr>
          <p:cNvPr id="41" name="Text 39"/>
          <p:cNvSpPr/>
          <p:nvPr/>
        </p:nvSpPr>
        <p:spPr>
          <a:xfrm>
            <a:off x="7455456" y="7060406"/>
            <a:ext cx="6747748" cy="173831"/>
          </a:xfrm>
          <a:prstGeom prst="rect">
            <a:avLst/>
          </a:prstGeom>
          <a:noFill/>
          <a:ln/>
        </p:spPr>
        <p:txBody>
          <a:bodyPr wrap="none" lIns="0" tIns="0" rIns="0" bIns="0" rtlCol="0" anchor="t"/>
          <a:lstStyle/>
          <a:p>
            <a:pPr marL="342900" indent="-342900" algn="r" rtl="1">
              <a:lnSpc>
                <a:spcPts val="1350"/>
              </a:lnSpc>
              <a:buSzPct val="100000"/>
              <a:buChar char="•"/>
            </a:pPr>
            <a:r>
              <a:rPr lang="en-US" sz="850" b="1" dirty="0">
                <a:solidFill>
                  <a:srgbClr val="4C4C4C"/>
                </a:solidFill>
                <a:latin typeface="Noto Serif" pitchFamily="34" charset="0"/>
                <a:ea typeface="Noto Serif" pitchFamily="34" charset="-122"/>
                <a:cs typeface="Noto Serif" pitchFamily="34" charset="-120"/>
              </a:rPr>
              <a:t>تعبيرات الوجه:</a:t>
            </a:r>
            <a:r>
              <a:rPr lang="en-US" sz="850" dirty="0">
                <a:solidFill>
                  <a:srgbClr val="4C4C4C"/>
                </a:solidFill>
                <a:latin typeface="Noto Serif" pitchFamily="34" charset="0"/>
                <a:ea typeface="Noto Serif" pitchFamily="34" charset="-122"/>
                <a:cs typeface="Noto Serif" pitchFamily="34" charset="-120"/>
              </a:rPr>
              <a:t> الابتسام والعبوس والنظرات التي تنقل المشاعر.</a:t>
            </a:r>
            <a:endParaRPr lang="en-US" sz="850" dirty="0"/>
          </a:p>
        </p:txBody>
      </p:sp>
      <p:sp>
        <p:nvSpPr>
          <p:cNvPr id="42" name="Text 40"/>
          <p:cNvSpPr/>
          <p:nvPr/>
        </p:nvSpPr>
        <p:spPr>
          <a:xfrm>
            <a:off x="7455456" y="7272218"/>
            <a:ext cx="6747748" cy="173831"/>
          </a:xfrm>
          <a:prstGeom prst="rect">
            <a:avLst/>
          </a:prstGeom>
          <a:noFill/>
          <a:ln/>
        </p:spPr>
        <p:txBody>
          <a:bodyPr wrap="none" lIns="0" tIns="0" rIns="0" bIns="0" rtlCol="0" anchor="t"/>
          <a:lstStyle/>
          <a:p>
            <a:pPr marL="342900" indent="-342900" algn="r" rtl="1">
              <a:lnSpc>
                <a:spcPts val="1350"/>
              </a:lnSpc>
              <a:buSzPct val="100000"/>
              <a:buChar char="•"/>
            </a:pPr>
            <a:r>
              <a:rPr lang="en-US" sz="850" b="1" dirty="0">
                <a:solidFill>
                  <a:srgbClr val="4C4C4C"/>
                </a:solidFill>
                <a:latin typeface="Noto Serif" pitchFamily="34" charset="0"/>
                <a:ea typeface="Noto Serif" pitchFamily="34" charset="-122"/>
                <a:cs typeface="Noto Serif" pitchFamily="34" charset="-120"/>
              </a:rPr>
              <a:t>المسافة الشخصية:</a:t>
            </a:r>
            <a:r>
              <a:rPr lang="en-US" sz="850" dirty="0">
                <a:solidFill>
                  <a:srgbClr val="4C4C4C"/>
                </a:solidFill>
                <a:latin typeface="Noto Serif" pitchFamily="34" charset="0"/>
                <a:ea typeface="Noto Serif" pitchFamily="34" charset="-122"/>
                <a:cs typeface="Noto Serif" pitchFamily="34" charset="-120"/>
              </a:rPr>
              <a:t> القرب والبعد بين المتواصلين.</a:t>
            </a:r>
            <a:endParaRPr lang="en-US" sz="850" dirty="0"/>
          </a:p>
        </p:txBody>
      </p:sp>
      <p:sp>
        <p:nvSpPr>
          <p:cNvPr id="43" name="Text 41"/>
          <p:cNvSpPr/>
          <p:nvPr/>
        </p:nvSpPr>
        <p:spPr>
          <a:xfrm>
            <a:off x="7455456" y="7484031"/>
            <a:ext cx="6747748" cy="173831"/>
          </a:xfrm>
          <a:prstGeom prst="rect">
            <a:avLst/>
          </a:prstGeom>
          <a:noFill/>
          <a:ln/>
        </p:spPr>
        <p:txBody>
          <a:bodyPr wrap="none" lIns="0" tIns="0" rIns="0" bIns="0" rtlCol="0" anchor="t"/>
          <a:lstStyle/>
          <a:p>
            <a:pPr marL="342900" indent="-342900" algn="r" rtl="1">
              <a:lnSpc>
                <a:spcPts val="1350"/>
              </a:lnSpc>
              <a:buSzPct val="100000"/>
              <a:buChar char="•"/>
            </a:pPr>
            <a:r>
              <a:rPr lang="en-US" sz="850" b="1" dirty="0">
                <a:solidFill>
                  <a:srgbClr val="4C4C4C"/>
                </a:solidFill>
                <a:latin typeface="Noto Serif" pitchFamily="34" charset="0"/>
                <a:ea typeface="Noto Serif" pitchFamily="34" charset="-122"/>
                <a:cs typeface="Noto Serif" pitchFamily="34" charset="-120"/>
              </a:rPr>
              <a:t>نبرة الصوت:</a:t>
            </a:r>
            <a:r>
              <a:rPr lang="en-US" sz="850" dirty="0">
                <a:solidFill>
                  <a:srgbClr val="4C4C4C"/>
                </a:solidFill>
                <a:latin typeface="Noto Serif" pitchFamily="34" charset="0"/>
                <a:ea typeface="Noto Serif" pitchFamily="34" charset="-122"/>
                <a:cs typeface="Noto Serif" pitchFamily="34" charset="-120"/>
              </a:rPr>
              <a:t> علو وانخفاض الصوت وسرعة الكلام.</a:t>
            </a:r>
            <a:endParaRPr lang="en-US" sz="850" dirty="0"/>
          </a:p>
        </p:txBody>
      </p:sp>
      <p:sp>
        <p:nvSpPr>
          <p:cNvPr id="44" name="Text 42"/>
          <p:cNvSpPr/>
          <p:nvPr/>
        </p:nvSpPr>
        <p:spPr>
          <a:xfrm>
            <a:off x="434816" y="7818120"/>
            <a:ext cx="13760768" cy="139184"/>
          </a:xfrm>
          <a:prstGeom prst="rect">
            <a:avLst/>
          </a:prstGeom>
          <a:noFill/>
          <a:ln/>
        </p:spPr>
        <p:txBody>
          <a:bodyPr wrap="none" lIns="0" tIns="0" rIns="0" bIns="0" rtlCol="0" anchor="t"/>
          <a:lstStyle/>
          <a:p>
            <a:pPr marL="0" indent="0" algn="r" rtl="1">
              <a:lnSpc>
                <a:spcPts val="1050"/>
              </a:lnSpc>
              <a:buNone/>
            </a:pPr>
            <a:r>
              <a:rPr lang="en-US" sz="650" dirty="0">
                <a:solidFill>
                  <a:srgbClr val="4C4C4C"/>
                </a:solidFill>
                <a:latin typeface="Noto Serif" pitchFamily="34" charset="0"/>
                <a:ea typeface="Noto Serif" pitchFamily="34" charset="-122"/>
                <a:cs typeface="Noto Serif" pitchFamily="34" charset="-120"/>
              </a:rPr>
              <a:t>الدراسات الحديثة تشير إلى أن حوالي 65% من التواصل يتم عبر الرسائل غير اللفظية، مما يؤكد على أهمية لغة الجسد والنبرات الصوتية في العملية التواصلية.</a:t>
            </a:r>
            <a:endParaRPr lang="en-US" sz="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574768" y="760214"/>
            <a:ext cx="4461629" cy="463987"/>
          </a:xfrm>
          <a:prstGeom prst="rect">
            <a:avLst/>
          </a:prstGeom>
          <a:noFill/>
          <a:ln/>
        </p:spPr>
        <p:txBody>
          <a:bodyPr wrap="none" lIns="0" tIns="0" rIns="0" bIns="0" rtlCol="0" anchor="t"/>
          <a:lstStyle/>
          <a:p>
            <a:pPr marL="0" indent="0" algn="r" rtl="1">
              <a:lnSpc>
                <a:spcPts val="3650"/>
              </a:lnSpc>
              <a:buNone/>
            </a:pPr>
            <a:r>
              <a:rPr lang="en-US" sz="2900" dirty="0">
                <a:solidFill>
                  <a:srgbClr val="3A3A3A"/>
                </a:solidFill>
                <a:latin typeface="Noto Serif Medium" pitchFamily="34" charset="0"/>
                <a:ea typeface="Noto Serif Medium" pitchFamily="34" charset="-122"/>
                <a:cs typeface="Noto Serif Medium" pitchFamily="34" charset="-120"/>
              </a:rPr>
              <a:t>خصائص اللغة الإنسانية الفريدة</a:t>
            </a:r>
            <a:endParaRPr lang="en-US" sz="2900" dirty="0"/>
          </a:p>
        </p:txBody>
      </p:sp>
      <p:sp>
        <p:nvSpPr>
          <p:cNvPr id="3" name="Text 1"/>
          <p:cNvSpPr/>
          <p:nvPr/>
        </p:nvSpPr>
        <p:spPr>
          <a:xfrm>
            <a:off x="594003" y="1521143"/>
            <a:ext cx="13442394"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تتمتع اللغة الإنسانية بخصائص فريدة تميزها عن أنظمة التواصل الأخرى في الطبيعة. هذه الخصائص تعكس القدرات الإدراكية والعقلية العليا للإنسان.</a:t>
            </a:r>
            <a:endParaRPr lang="en-US" sz="1150" dirty="0"/>
          </a:p>
        </p:txBody>
      </p:sp>
      <p:sp>
        <p:nvSpPr>
          <p:cNvPr id="4" name="Shape 2"/>
          <p:cNvSpPr/>
          <p:nvPr/>
        </p:nvSpPr>
        <p:spPr>
          <a:xfrm>
            <a:off x="594003" y="1925717"/>
            <a:ext cx="13442394" cy="2438757"/>
          </a:xfrm>
          <a:prstGeom prst="roundRect">
            <a:avLst>
              <a:gd name="adj" fmla="val 2558"/>
            </a:avLst>
          </a:prstGeom>
          <a:solidFill>
            <a:srgbClr val="F2EDE5"/>
          </a:solidFill>
          <a:ln w="7620">
            <a:solidFill>
              <a:srgbClr val="CCC4B8"/>
            </a:solidFill>
            <a:prstDash val="solid"/>
          </a:ln>
          <a:effectLst>
            <a:outerShdw dist="12700" dir="2700000" algn="bl" rotWithShape="0">
              <a:srgbClr val="CCC4B8">
                <a:alpha val="100000"/>
              </a:srgbClr>
            </a:outerShdw>
          </a:effectLst>
        </p:spPr>
      </p:sp>
      <p:sp>
        <p:nvSpPr>
          <p:cNvPr id="5" name="Shape 3"/>
          <p:cNvSpPr/>
          <p:nvPr/>
        </p:nvSpPr>
        <p:spPr>
          <a:xfrm>
            <a:off x="9553099" y="1933337"/>
            <a:ext cx="4475678" cy="1330523"/>
          </a:xfrm>
          <a:prstGeom prst="rect">
            <a:avLst/>
          </a:prstGeom>
          <a:solidFill>
            <a:srgbClr val="F2EDE5"/>
          </a:solidFill>
          <a:ln/>
        </p:spPr>
      </p:sp>
      <p:sp>
        <p:nvSpPr>
          <p:cNvPr id="6" name="Shape 4"/>
          <p:cNvSpPr/>
          <p:nvPr/>
        </p:nvSpPr>
        <p:spPr>
          <a:xfrm>
            <a:off x="9553099" y="1933337"/>
            <a:ext cx="15240" cy="1330523"/>
          </a:xfrm>
          <a:prstGeom prst="roundRect">
            <a:avLst>
              <a:gd name="adj" fmla="val 409285"/>
            </a:avLst>
          </a:prstGeom>
          <a:solidFill>
            <a:srgbClr val="CCC4B8"/>
          </a:solidFill>
          <a:ln/>
        </p:spPr>
      </p:sp>
      <p:sp>
        <p:nvSpPr>
          <p:cNvPr id="7" name="Text 5"/>
          <p:cNvSpPr/>
          <p:nvPr/>
        </p:nvSpPr>
        <p:spPr>
          <a:xfrm>
            <a:off x="12024003" y="2081808"/>
            <a:ext cx="1856303" cy="231934"/>
          </a:xfrm>
          <a:prstGeom prst="rect">
            <a:avLst/>
          </a:prstGeom>
          <a:noFill/>
          <a:ln/>
        </p:spPr>
        <p:txBody>
          <a:bodyPr wrap="none" lIns="0" tIns="0" rIns="0" bIns="0" rtlCol="0" anchor="t"/>
          <a:lstStyle/>
          <a:p>
            <a:pPr marL="0" indent="0" algn="r" rtl="1">
              <a:lnSpc>
                <a:spcPts val="1800"/>
              </a:lnSpc>
              <a:buNone/>
            </a:pPr>
            <a:r>
              <a:rPr lang="en-US" sz="1450" dirty="0">
                <a:solidFill>
                  <a:srgbClr val="4C4C4C"/>
                </a:solidFill>
                <a:latin typeface="Noto Serif Medium" pitchFamily="34" charset="0"/>
                <a:ea typeface="Noto Serif Medium" pitchFamily="34" charset="-122"/>
                <a:cs typeface="Noto Serif Medium" pitchFamily="34" charset="-120"/>
              </a:rPr>
              <a:t>الاعتباطية</a:t>
            </a:r>
            <a:endParaRPr lang="en-US" sz="1450" dirty="0"/>
          </a:p>
        </p:txBody>
      </p:sp>
      <p:sp>
        <p:nvSpPr>
          <p:cNvPr id="8" name="Text 6"/>
          <p:cNvSpPr/>
          <p:nvPr/>
        </p:nvSpPr>
        <p:spPr>
          <a:xfrm>
            <a:off x="9924336" y="2402800"/>
            <a:ext cx="3955971" cy="712589"/>
          </a:xfrm>
          <a:prstGeom prst="rect">
            <a:avLst/>
          </a:prstGeom>
          <a:noFill/>
          <a:ln/>
        </p:spPr>
        <p:txBody>
          <a:bodyPr wrap="squar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لا توجد علاقة طبيعية بين الدال (الصوت) والمدلول (المعنى). كلمة "كتاب" بالعربية تعني الشيء ذاته الذي تعنيه "book" بالإنجليزية و"livre" بالفرنسية، لكن الأصوات مختلفة تماماً.</a:t>
            </a:r>
            <a:endParaRPr lang="en-US" sz="1150" dirty="0"/>
          </a:p>
        </p:txBody>
      </p:sp>
      <p:sp>
        <p:nvSpPr>
          <p:cNvPr id="9" name="Shape 7"/>
          <p:cNvSpPr/>
          <p:nvPr/>
        </p:nvSpPr>
        <p:spPr>
          <a:xfrm>
            <a:off x="9367480" y="2412921"/>
            <a:ext cx="371237" cy="371237"/>
          </a:xfrm>
          <a:prstGeom prst="roundRect">
            <a:avLst>
              <a:gd name="adj" fmla="val 16802"/>
            </a:avLst>
          </a:prstGeom>
          <a:solidFill>
            <a:srgbClr val="FDFBF7"/>
          </a:solidFill>
          <a:ln w="15240">
            <a:solidFill>
              <a:srgbClr val="CCC4B8"/>
            </a:solidFill>
            <a:prstDash val="solid"/>
          </a:ln>
          <a:effectLst>
            <a:outerShdw dist="12700" dir="2700000" algn="bl" rotWithShape="0">
              <a:srgbClr val="CCC4B8">
                <a:alpha val="100000"/>
              </a:srgbClr>
            </a:outerShdw>
          </a:effectLst>
        </p:spPr>
      </p:sp>
      <p:pic>
        <p:nvPicPr>
          <p:cNvPr id="10"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460349" y="2505670"/>
            <a:ext cx="185618" cy="185618"/>
          </a:xfrm>
          <a:prstGeom prst="rect">
            <a:avLst/>
          </a:prstGeom>
        </p:spPr>
      </p:pic>
      <p:sp>
        <p:nvSpPr>
          <p:cNvPr id="11" name="Shape 8"/>
          <p:cNvSpPr/>
          <p:nvPr/>
        </p:nvSpPr>
        <p:spPr>
          <a:xfrm>
            <a:off x="5077420" y="1933337"/>
            <a:ext cx="4475678" cy="1330523"/>
          </a:xfrm>
          <a:prstGeom prst="rect">
            <a:avLst/>
          </a:prstGeom>
          <a:solidFill>
            <a:srgbClr val="F2EDE5"/>
          </a:solidFill>
          <a:ln/>
        </p:spPr>
      </p:sp>
      <p:sp>
        <p:nvSpPr>
          <p:cNvPr id="12" name="Shape 9"/>
          <p:cNvSpPr/>
          <p:nvPr/>
        </p:nvSpPr>
        <p:spPr>
          <a:xfrm>
            <a:off x="5077420" y="1933337"/>
            <a:ext cx="15240" cy="1330523"/>
          </a:xfrm>
          <a:prstGeom prst="roundRect">
            <a:avLst>
              <a:gd name="adj" fmla="val 409285"/>
            </a:avLst>
          </a:prstGeom>
          <a:solidFill>
            <a:srgbClr val="CCC4B8"/>
          </a:solidFill>
          <a:ln/>
        </p:spPr>
      </p:sp>
      <p:sp>
        <p:nvSpPr>
          <p:cNvPr id="13" name="Text 10"/>
          <p:cNvSpPr/>
          <p:nvPr/>
        </p:nvSpPr>
        <p:spPr>
          <a:xfrm>
            <a:off x="7325558" y="2081808"/>
            <a:ext cx="1856303" cy="231934"/>
          </a:xfrm>
          <a:prstGeom prst="rect">
            <a:avLst/>
          </a:prstGeom>
          <a:noFill/>
          <a:ln/>
        </p:spPr>
        <p:txBody>
          <a:bodyPr wrap="none" lIns="0" tIns="0" rIns="0" bIns="0" rtlCol="0" anchor="t"/>
          <a:lstStyle/>
          <a:p>
            <a:pPr marL="0" indent="0" algn="r" rtl="1">
              <a:lnSpc>
                <a:spcPts val="1800"/>
              </a:lnSpc>
              <a:buNone/>
            </a:pPr>
            <a:r>
              <a:rPr lang="en-US" sz="1450" dirty="0">
                <a:solidFill>
                  <a:srgbClr val="4C4C4C"/>
                </a:solidFill>
                <a:latin typeface="Noto Serif Medium" pitchFamily="34" charset="0"/>
                <a:ea typeface="Noto Serif Medium" pitchFamily="34" charset="-122"/>
                <a:cs typeface="Noto Serif Medium" pitchFamily="34" charset="-120"/>
              </a:rPr>
              <a:t>الإنتاجية</a:t>
            </a:r>
            <a:endParaRPr lang="en-US" sz="1450" dirty="0"/>
          </a:p>
        </p:txBody>
      </p:sp>
      <p:sp>
        <p:nvSpPr>
          <p:cNvPr id="14" name="Text 11"/>
          <p:cNvSpPr/>
          <p:nvPr/>
        </p:nvSpPr>
        <p:spPr>
          <a:xfrm>
            <a:off x="5448657" y="2402800"/>
            <a:ext cx="3733205" cy="712589"/>
          </a:xfrm>
          <a:prstGeom prst="rect">
            <a:avLst/>
          </a:prstGeom>
          <a:noFill/>
          <a:ln/>
        </p:spPr>
        <p:txBody>
          <a:bodyPr wrap="squar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القدرة على إنتاج وفهم جمل جديدة لم نسمعها من قبل. من عدد محدود من الأصوات والقواعد، نستطيع إنتاج عدد لا نهائي من التراكيب اللغوية الجديدة والمعنى.</a:t>
            </a:r>
            <a:endParaRPr lang="en-US" sz="1150" dirty="0"/>
          </a:p>
        </p:txBody>
      </p:sp>
      <p:sp>
        <p:nvSpPr>
          <p:cNvPr id="15" name="Shape 12"/>
          <p:cNvSpPr/>
          <p:nvPr/>
        </p:nvSpPr>
        <p:spPr>
          <a:xfrm>
            <a:off x="4891802" y="2412921"/>
            <a:ext cx="371237" cy="371237"/>
          </a:xfrm>
          <a:prstGeom prst="roundRect">
            <a:avLst>
              <a:gd name="adj" fmla="val 16802"/>
            </a:avLst>
          </a:prstGeom>
          <a:solidFill>
            <a:srgbClr val="FDFBF7"/>
          </a:solidFill>
          <a:ln w="15240">
            <a:solidFill>
              <a:srgbClr val="CCC4B8"/>
            </a:solidFill>
            <a:prstDash val="solid"/>
          </a:ln>
          <a:effectLst>
            <a:outerShdw dist="12700" dir="2700000" algn="bl" rotWithShape="0">
              <a:srgbClr val="CCC4B8">
                <a:alpha val="100000"/>
              </a:srgbClr>
            </a:outerShdw>
          </a:effectLst>
        </p:spPr>
      </p:sp>
      <p:pic>
        <p:nvPicPr>
          <p:cNvPr id="16" name="Image 1" descr="preencoded.png"/>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984671" y="2505670"/>
            <a:ext cx="185618" cy="185618"/>
          </a:xfrm>
          <a:prstGeom prst="rect">
            <a:avLst/>
          </a:prstGeom>
        </p:spPr>
      </p:pic>
      <p:sp>
        <p:nvSpPr>
          <p:cNvPr id="17" name="Shape 13"/>
          <p:cNvSpPr/>
          <p:nvPr/>
        </p:nvSpPr>
        <p:spPr>
          <a:xfrm>
            <a:off x="601742" y="1933337"/>
            <a:ext cx="4475678" cy="1330523"/>
          </a:xfrm>
          <a:prstGeom prst="roundRect">
            <a:avLst>
              <a:gd name="adj" fmla="val 4688"/>
            </a:avLst>
          </a:prstGeom>
          <a:solidFill>
            <a:srgbClr val="F2EDE5"/>
          </a:solidFill>
          <a:ln/>
        </p:spPr>
      </p:sp>
      <p:sp>
        <p:nvSpPr>
          <p:cNvPr id="18" name="Text 14"/>
          <p:cNvSpPr/>
          <p:nvPr/>
        </p:nvSpPr>
        <p:spPr>
          <a:xfrm>
            <a:off x="2849880" y="2081808"/>
            <a:ext cx="1856303" cy="231934"/>
          </a:xfrm>
          <a:prstGeom prst="rect">
            <a:avLst/>
          </a:prstGeom>
          <a:noFill/>
          <a:ln/>
        </p:spPr>
        <p:txBody>
          <a:bodyPr wrap="none" lIns="0" tIns="0" rIns="0" bIns="0" rtlCol="0" anchor="t"/>
          <a:lstStyle/>
          <a:p>
            <a:pPr marL="0" indent="0" algn="r" rtl="1">
              <a:lnSpc>
                <a:spcPts val="1800"/>
              </a:lnSpc>
              <a:buNone/>
            </a:pPr>
            <a:r>
              <a:rPr lang="en-US" sz="1450" dirty="0">
                <a:solidFill>
                  <a:srgbClr val="4C4C4C"/>
                </a:solidFill>
                <a:latin typeface="Noto Serif Medium" pitchFamily="34" charset="0"/>
                <a:ea typeface="Noto Serif Medium" pitchFamily="34" charset="-122"/>
                <a:cs typeface="Noto Serif Medium" pitchFamily="34" charset="-120"/>
              </a:rPr>
              <a:t>الازدواجية</a:t>
            </a:r>
            <a:endParaRPr lang="en-US" sz="1450" dirty="0"/>
          </a:p>
        </p:txBody>
      </p:sp>
      <p:sp>
        <p:nvSpPr>
          <p:cNvPr id="19" name="Text 15"/>
          <p:cNvSpPr/>
          <p:nvPr/>
        </p:nvSpPr>
        <p:spPr>
          <a:xfrm>
            <a:off x="750213" y="2402800"/>
            <a:ext cx="3955971" cy="712589"/>
          </a:xfrm>
          <a:prstGeom prst="rect">
            <a:avLst/>
          </a:prstGeom>
          <a:noFill/>
          <a:ln/>
        </p:spPr>
        <p:txBody>
          <a:bodyPr wrap="squar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وجود مستويين متمايزين: مستوى الأصوات (الفونيمات - وحدات صوتية مميزة)، ومستوى المعاني (المورفيمات - أصغر وحدات معنى). عدد محدود من الأصوات ينتج عدد لا نهائي من المعاني.</a:t>
            </a:r>
            <a:endParaRPr lang="en-US" sz="1150" dirty="0"/>
          </a:p>
        </p:txBody>
      </p:sp>
      <p:sp>
        <p:nvSpPr>
          <p:cNvPr id="20" name="Shape 16"/>
          <p:cNvSpPr/>
          <p:nvPr/>
        </p:nvSpPr>
        <p:spPr>
          <a:xfrm>
            <a:off x="7315319" y="3263860"/>
            <a:ext cx="6713458" cy="1092994"/>
          </a:xfrm>
          <a:prstGeom prst="rect">
            <a:avLst/>
          </a:prstGeom>
          <a:solidFill>
            <a:srgbClr val="F2EDE5"/>
          </a:solidFill>
          <a:ln/>
        </p:spPr>
      </p:sp>
      <p:sp>
        <p:nvSpPr>
          <p:cNvPr id="21" name="Shape 17"/>
          <p:cNvSpPr/>
          <p:nvPr/>
        </p:nvSpPr>
        <p:spPr>
          <a:xfrm>
            <a:off x="7315319" y="3263860"/>
            <a:ext cx="15240" cy="1092994"/>
          </a:xfrm>
          <a:prstGeom prst="roundRect">
            <a:avLst>
              <a:gd name="adj" fmla="val 409285"/>
            </a:avLst>
          </a:prstGeom>
          <a:solidFill>
            <a:srgbClr val="CCC4B8"/>
          </a:solidFill>
          <a:ln/>
        </p:spPr>
      </p:sp>
      <p:sp>
        <p:nvSpPr>
          <p:cNvPr id="22" name="Shape 18"/>
          <p:cNvSpPr/>
          <p:nvPr/>
        </p:nvSpPr>
        <p:spPr>
          <a:xfrm>
            <a:off x="7315319" y="3263860"/>
            <a:ext cx="6713458" cy="15240"/>
          </a:xfrm>
          <a:prstGeom prst="roundRect">
            <a:avLst>
              <a:gd name="adj" fmla="val 409285"/>
            </a:avLst>
          </a:prstGeom>
          <a:solidFill>
            <a:srgbClr val="CCC4B8"/>
          </a:solidFill>
          <a:ln/>
        </p:spPr>
      </p:sp>
      <p:sp>
        <p:nvSpPr>
          <p:cNvPr id="23" name="Text 19"/>
          <p:cNvSpPr/>
          <p:nvPr/>
        </p:nvSpPr>
        <p:spPr>
          <a:xfrm>
            <a:off x="12024003" y="3412331"/>
            <a:ext cx="1856303" cy="231934"/>
          </a:xfrm>
          <a:prstGeom prst="rect">
            <a:avLst/>
          </a:prstGeom>
          <a:noFill/>
          <a:ln/>
        </p:spPr>
        <p:txBody>
          <a:bodyPr wrap="none" lIns="0" tIns="0" rIns="0" bIns="0" rtlCol="0" anchor="t"/>
          <a:lstStyle/>
          <a:p>
            <a:pPr marL="0" indent="0" algn="r" rtl="1">
              <a:lnSpc>
                <a:spcPts val="1800"/>
              </a:lnSpc>
              <a:buNone/>
            </a:pPr>
            <a:r>
              <a:rPr lang="en-US" sz="1450" dirty="0">
                <a:solidFill>
                  <a:srgbClr val="4C4C4C"/>
                </a:solidFill>
                <a:latin typeface="Noto Serif Medium" pitchFamily="34" charset="0"/>
                <a:ea typeface="Noto Serif Medium" pitchFamily="34" charset="-122"/>
                <a:cs typeface="Noto Serif Medium" pitchFamily="34" charset="-120"/>
              </a:rPr>
              <a:t>الانتقال الثقافي</a:t>
            </a:r>
            <a:endParaRPr lang="en-US" sz="1450" dirty="0"/>
          </a:p>
        </p:txBody>
      </p:sp>
      <p:sp>
        <p:nvSpPr>
          <p:cNvPr id="24" name="Text 20"/>
          <p:cNvSpPr/>
          <p:nvPr/>
        </p:nvSpPr>
        <p:spPr>
          <a:xfrm>
            <a:off x="7686556" y="3733324"/>
            <a:ext cx="6193750" cy="475059"/>
          </a:xfrm>
          <a:prstGeom prst="rect">
            <a:avLst/>
          </a:prstGeom>
          <a:noFill/>
          <a:ln/>
        </p:spPr>
        <p:txBody>
          <a:bodyPr wrap="squar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اللغة تُتعلم وتُنقل من جيل لآخر ولا تُورّث وراثياً. القدرة على اللغة فطرية، لكن اللغة المحددة التي نتعلمها (العربية، الإنجليزية، إلخ) مكتسبة من المجتمع.</a:t>
            </a:r>
            <a:endParaRPr lang="en-US" sz="1150" dirty="0"/>
          </a:p>
        </p:txBody>
      </p:sp>
      <p:sp>
        <p:nvSpPr>
          <p:cNvPr id="25" name="Shape 21"/>
          <p:cNvSpPr/>
          <p:nvPr/>
        </p:nvSpPr>
        <p:spPr>
          <a:xfrm>
            <a:off x="7129701" y="3624739"/>
            <a:ext cx="371237" cy="371237"/>
          </a:xfrm>
          <a:prstGeom prst="roundRect">
            <a:avLst>
              <a:gd name="adj" fmla="val 16802"/>
            </a:avLst>
          </a:prstGeom>
          <a:solidFill>
            <a:srgbClr val="FDFBF7"/>
          </a:solidFill>
          <a:ln w="15240">
            <a:solidFill>
              <a:srgbClr val="CCC4B8"/>
            </a:solidFill>
            <a:prstDash val="solid"/>
          </a:ln>
          <a:effectLst>
            <a:outerShdw dist="12700" dir="2700000" algn="bl" rotWithShape="0">
              <a:srgbClr val="CCC4B8">
                <a:alpha val="100000"/>
              </a:srgbClr>
            </a:outerShdw>
          </a:effectLst>
        </p:spPr>
      </p:sp>
      <p:pic>
        <p:nvPicPr>
          <p:cNvPr id="26" name="Image 2" descr="preencoded.png"/>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7222569" y="3717488"/>
            <a:ext cx="185618" cy="185618"/>
          </a:xfrm>
          <a:prstGeom prst="rect">
            <a:avLst/>
          </a:prstGeom>
        </p:spPr>
      </p:pic>
      <p:sp>
        <p:nvSpPr>
          <p:cNvPr id="27" name="Shape 22"/>
          <p:cNvSpPr/>
          <p:nvPr/>
        </p:nvSpPr>
        <p:spPr>
          <a:xfrm>
            <a:off x="601742" y="3263860"/>
            <a:ext cx="6713577" cy="1092994"/>
          </a:xfrm>
          <a:prstGeom prst="rect">
            <a:avLst/>
          </a:prstGeom>
          <a:solidFill>
            <a:srgbClr val="F2EDE5"/>
          </a:solidFill>
          <a:ln/>
        </p:spPr>
      </p:sp>
      <p:sp>
        <p:nvSpPr>
          <p:cNvPr id="28" name="Shape 23"/>
          <p:cNvSpPr/>
          <p:nvPr/>
        </p:nvSpPr>
        <p:spPr>
          <a:xfrm>
            <a:off x="601742" y="3263860"/>
            <a:ext cx="15240" cy="1092994"/>
          </a:xfrm>
          <a:prstGeom prst="roundRect">
            <a:avLst>
              <a:gd name="adj" fmla="val 409285"/>
            </a:avLst>
          </a:prstGeom>
          <a:solidFill>
            <a:srgbClr val="CCC4B8"/>
          </a:solidFill>
          <a:ln/>
        </p:spPr>
      </p:sp>
      <p:sp>
        <p:nvSpPr>
          <p:cNvPr id="29" name="Shape 24"/>
          <p:cNvSpPr/>
          <p:nvPr/>
        </p:nvSpPr>
        <p:spPr>
          <a:xfrm>
            <a:off x="601742" y="3263860"/>
            <a:ext cx="6713577" cy="15240"/>
          </a:xfrm>
          <a:prstGeom prst="roundRect">
            <a:avLst>
              <a:gd name="adj" fmla="val 409285"/>
            </a:avLst>
          </a:prstGeom>
          <a:solidFill>
            <a:srgbClr val="CCC4B8"/>
          </a:solidFill>
          <a:ln/>
        </p:spPr>
      </p:sp>
      <p:sp>
        <p:nvSpPr>
          <p:cNvPr id="30" name="Text 25"/>
          <p:cNvSpPr/>
          <p:nvPr/>
        </p:nvSpPr>
        <p:spPr>
          <a:xfrm>
            <a:off x="5087779" y="3412331"/>
            <a:ext cx="1856303" cy="231934"/>
          </a:xfrm>
          <a:prstGeom prst="rect">
            <a:avLst/>
          </a:prstGeom>
          <a:noFill/>
          <a:ln/>
        </p:spPr>
        <p:txBody>
          <a:bodyPr wrap="none" lIns="0" tIns="0" rIns="0" bIns="0" rtlCol="0" anchor="t"/>
          <a:lstStyle/>
          <a:p>
            <a:pPr marL="0" indent="0" algn="r" rtl="1">
              <a:lnSpc>
                <a:spcPts val="1800"/>
              </a:lnSpc>
              <a:buNone/>
            </a:pPr>
            <a:r>
              <a:rPr lang="en-US" sz="1450" dirty="0">
                <a:solidFill>
                  <a:srgbClr val="4C4C4C"/>
                </a:solidFill>
                <a:latin typeface="Noto Serif Medium" pitchFamily="34" charset="0"/>
                <a:ea typeface="Noto Serif Medium" pitchFamily="34" charset="-122"/>
                <a:cs typeface="Noto Serif Medium" pitchFamily="34" charset="-120"/>
              </a:rPr>
              <a:t>الإزاحة</a:t>
            </a:r>
            <a:endParaRPr lang="en-US" sz="1450" dirty="0"/>
          </a:p>
        </p:txBody>
      </p:sp>
      <p:sp>
        <p:nvSpPr>
          <p:cNvPr id="31" name="Text 26"/>
          <p:cNvSpPr/>
          <p:nvPr/>
        </p:nvSpPr>
        <p:spPr>
          <a:xfrm>
            <a:off x="972979" y="3733324"/>
            <a:ext cx="5971103" cy="475059"/>
          </a:xfrm>
          <a:prstGeom prst="rect">
            <a:avLst/>
          </a:prstGeom>
          <a:noFill/>
          <a:ln/>
        </p:spPr>
        <p:txBody>
          <a:bodyPr wrap="squar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القدرة على الحديث عن الماضي والمستقبل، والحديث عن أشياء غير موجودة حالياً أو غير مرئية. نستطيع الكلام عن ديناصورات انقرضت أو عن كواكب بعيدة لم نرها.</a:t>
            </a:r>
            <a:endParaRPr lang="en-US" sz="1150" dirty="0"/>
          </a:p>
        </p:txBody>
      </p:sp>
      <p:sp>
        <p:nvSpPr>
          <p:cNvPr id="32" name="Shape 27"/>
          <p:cNvSpPr/>
          <p:nvPr/>
        </p:nvSpPr>
        <p:spPr>
          <a:xfrm>
            <a:off x="416123" y="3624739"/>
            <a:ext cx="371237" cy="371237"/>
          </a:xfrm>
          <a:prstGeom prst="roundRect">
            <a:avLst>
              <a:gd name="adj" fmla="val 16802"/>
            </a:avLst>
          </a:prstGeom>
          <a:solidFill>
            <a:srgbClr val="FDFBF7"/>
          </a:solidFill>
          <a:ln w="15240">
            <a:solidFill>
              <a:srgbClr val="CCC4B8"/>
            </a:solidFill>
            <a:prstDash val="solid"/>
          </a:ln>
          <a:effectLst>
            <a:outerShdw dist="12700" dir="2700000" algn="bl" rotWithShape="0">
              <a:srgbClr val="CCC4B8">
                <a:alpha val="100000"/>
              </a:srgbClr>
            </a:outerShdw>
          </a:effectLst>
        </p:spPr>
      </p:sp>
      <p:pic>
        <p:nvPicPr>
          <p:cNvPr id="33" name="Image 3" descr="preencoded.png"/>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508992" y="3717488"/>
            <a:ext cx="185618" cy="185618"/>
          </a:xfrm>
          <a:prstGeom prst="rect">
            <a:avLst/>
          </a:prstGeom>
        </p:spPr>
      </p:pic>
      <p:sp>
        <p:nvSpPr>
          <p:cNvPr id="34" name="Text 28"/>
          <p:cNvSpPr/>
          <p:nvPr/>
        </p:nvSpPr>
        <p:spPr>
          <a:xfrm>
            <a:off x="10620970" y="4587240"/>
            <a:ext cx="3415427" cy="278368"/>
          </a:xfrm>
          <a:prstGeom prst="rect">
            <a:avLst/>
          </a:prstGeom>
          <a:noFill/>
          <a:ln/>
        </p:spPr>
        <p:txBody>
          <a:bodyPr wrap="none" lIns="0" tIns="0" rIns="0" bIns="0" rtlCol="0" anchor="t"/>
          <a:lstStyle/>
          <a:p>
            <a:pPr marL="0" indent="0" algn="r" rtl="1">
              <a:lnSpc>
                <a:spcPts val="2150"/>
              </a:lnSpc>
              <a:buNone/>
            </a:pPr>
            <a:r>
              <a:rPr lang="en-US" sz="1750" dirty="0">
                <a:solidFill>
                  <a:srgbClr val="3A3A3A"/>
                </a:solidFill>
                <a:latin typeface="Noto Serif Medium" pitchFamily="34" charset="0"/>
                <a:ea typeface="Noto Serif Medium" pitchFamily="34" charset="-122"/>
                <a:cs typeface="Noto Serif Medium" pitchFamily="34" charset="-120"/>
              </a:rPr>
              <a:t>التمييز الكلاسيكي: اللغة واللسان والكلام</a:t>
            </a:r>
            <a:endParaRPr lang="en-US" sz="1750" dirty="0"/>
          </a:p>
        </p:txBody>
      </p:sp>
      <p:sp>
        <p:nvSpPr>
          <p:cNvPr id="35" name="Text 29"/>
          <p:cNvSpPr/>
          <p:nvPr/>
        </p:nvSpPr>
        <p:spPr>
          <a:xfrm>
            <a:off x="594003" y="5088374"/>
            <a:ext cx="13442394"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قدّم اللساني السويسري فرديناند دي سوسير تمييزاً مهماً بين ثلاثة مفاهيم متقاربة لكن متمايزة:</a:t>
            </a:r>
            <a:endParaRPr lang="en-US" sz="1150" dirty="0"/>
          </a:p>
        </p:txBody>
      </p:sp>
      <p:sp>
        <p:nvSpPr>
          <p:cNvPr id="36" name="Shape 30"/>
          <p:cNvSpPr/>
          <p:nvPr/>
        </p:nvSpPr>
        <p:spPr>
          <a:xfrm>
            <a:off x="594003" y="5492948"/>
            <a:ext cx="13442394" cy="1976318"/>
          </a:xfrm>
          <a:prstGeom prst="roundRect">
            <a:avLst>
              <a:gd name="adj" fmla="val 3156"/>
            </a:avLst>
          </a:prstGeom>
          <a:noFill/>
          <a:ln w="7620">
            <a:solidFill>
              <a:srgbClr val="000000">
                <a:alpha val="8000"/>
              </a:srgbClr>
            </a:solidFill>
            <a:prstDash val="solid"/>
          </a:ln>
        </p:spPr>
      </p:sp>
      <p:sp>
        <p:nvSpPr>
          <p:cNvPr id="37" name="Shape 31"/>
          <p:cNvSpPr/>
          <p:nvPr/>
        </p:nvSpPr>
        <p:spPr>
          <a:xfrm>
            <a:off x="601623" y="5500568"/>
            <a:ext cx="13427154" cy="430887"/>
          </a:xfrm>
          <a:prstGeom prst="rect">
            <a:avLst/>
          </a:prstGeom>
          <a:solidFill>
            <a:srgbClr val="FFFFFF">
              <a:alpha val="4000"/>
            </a:srgbClr>
          </a:solidFill>
          <a:ln/>
        </p:spPr>
      </p:sp>
      <p:sp>
        <p:nvSpPr>
          <p:cNvPr id="38" name="Text 32"/>
          <p:cNvSpPr/>
          <p:nvPr/>
        </p:nvSpPr>
        <p:spPr>
          <a:xfrm>
            <a:off x="750332" y="5597247"/>
            <a:ext cx="3055977" cy="237530"/>
          </a:xfrm>
          <a:prstGeom prst="rect">
            <a:avLst/>
          </a:prstGeom>
          <a:noFill/>
          <a:ln/>
        </p:spPr>
        <p:txBody>
          <a:bodyPr wrap="none" lIns="0" tIns="0" rIns="0" bIns="0" rtlCol="0" anchor="t"/>
          <a:lstStyle/>
          <a:p>
            <a:pPr marL="0" indent="0" algn="r" rtl="1">
              <a:lnSpc>
                <a:spcPts val="1850"/>
              </a:lnSpc>
              <a:buNone/>
            </a:pPr>
            <a:r>
              <a:rPr lang="en-US" sz="1150" b="1" dirty="0">
                <a:solidFill>
                  <a:srgbClr val="4C4C4C"/>
                </a:solidFill>
                <a:latin typeface="Noto Serif" pitchFamily="34" charset="0"/>
                <a:ea typeface="Noto Serif" pitchFamily="34" charset="-122"/>
                <a:cs typeface="Noto Serif" pitchFamily="34" charset="-120"/>
              </a:rPr>
              <a:t>المصطلح</a:t>
            </a:r>
            <a:endParaRPr lang="en-US" sz="1150" dirty="0"/>
          </a:p>
        </p:txBody>
      </p:sp>
      <p:sp>
        <p:nvSpPr>
          <p:cNvPr id="39" name="Text 33"/>
          <p:cNvSpPr/>
          <p:nvPr/>
        </p:nvSpPr>
        <p:spPr>
          <a:xfrm>
            <a:off x="4110871" y="5597247"/>
            <a:ext cx="3052167" cy="237530"/>
          </a:xfrm>
          <a:prstGeom prst="rect">
            <a:avLst/>
          </a:prstGeom>
          <a:noFill/>
          <a:ln/>
        </p:spPr>
        <p:txBody>
          <a:bodyPr wrap="none" lIns="0" tIns="0" rIns="0" bIns="0" rtlCol="0" anchor="t"/>
          <a:lstStyle/>
          <a:p>
            <a:pPr marL="0" indent="0" algn="r" rtl="1">
              <a:lnSpc>
                <a:spcPts val="1850"/>
              </a:lnSpc>
              <a:buNone/>
            </a:pPr>
            <a:r>
              <a:rPr lang="en-US" sz="1150" b="1" dirty="0">
                <a:solidFill>
                  <a:srgbClr val="4C4C4C"/>
                </a:solidFill>
                <a:latin typeface="Noto Serif" pitchFamily="34" charset="0"/>
                <a:ea typeface="Noto Serif" pitchFamily="34" charset="-122"/>
                <a:cs typeface="Noto Serif" pitchFamily="34" charset="-120"/>
              </a:rPr>
              <a:t>التعريف</a:t>
            </a:r>
            <a:endParaRPr lang="en-US" sz="1150" dirty="0"/>
          </a:p>
        </p:txBody>
      </p:sp>
      <p:sp>
        <p:nvSpPr>
          <p:cNvPr id="40" name="Text 34"/>
          <p:cNvSpPr/>
          <p:nvPr/>
        </p:nvSpPr>
        <p:spPr>
          <a:xfrm>
            <a:off x="7467600" y="5597247"/>
            <a:ext cx="3052167" cy="237530"/>
          </a:xfrm>
          <a:prstGeom prst="rect">
            <a:avLst/>
          </a:prstGeom>
          <a:noFill/>
          <a:ln/>
        </p:spPr>
        <p:txBody>
          <a:bodyPr wrap="none" lIns="0" tIns="0" rIns="0" bIns="0" rtlCol="0" anchor="t"/>
          <a:lstStyle/>
          <a:p>
            <a:pPr marL="0" indent="0" algn="r" rtl="1">
              <a:lnSpc>
                <a:spcPts val="1850"/>
              </a:lnSpc>
              <a:buNone/>
            </a:pPr>
            <a:r>
              <a:rPr lang="en-US" sz="1150" b="1" dirty="0">
                <a:solidFill>
                  <a:srgbClr val="4C4C4C"/>
                </a:solidFill>
                <a:latin typeface="Noto Serif" pitchFamily="34" charset="0"/>
                <a:ea typeface="Noto Serif" pitchFamily="34" charset="-122"/>
                <a:cs typeface="Noto Serif" pitchFamily="34" charset="-120"/>
              </a:rPr>
              <a:t>الطابع</a:t>
            </a:r>
            <a:endParaRPr lang="en-US" sz="1150" dirty="0"/>
          </a:p>
        </p:txBody>
      </p:sp>
      <p:sp>
        <p:nvSpPr>
          <p:cNvPr id="41" name="Text 35"/>
          <p:cNvSpPr/>
          <p:nvPr/>
        </p:nvSpPr>
        <p:spPr>
          <a:xfrm>
            <a:off x="10824329" y="5597247"/>
            <a:ext cx="3055977" cy="237530"/>
          </a:xfrm>
          <a:prstGeom prst="rect">
            <a:avLst/>
          </a:prstGeom>
          <a:noFill/>
          <a:ln/>
        </p:spPr>
        <p:txBody>
          <a:bodyPr wrap="none" lIns="0" tIns="0" rIns="0" bIns="0" rtlCol="0" anchor="t"/>
          <a:lstStyle/>
          <a:p>
            <a:pPr marL="0" indent="0" algn="r" rtl="1">
              <a:lnSpc>
                <a:spcPts val="1850"/>
              </a:lnSpc>
              <a:buNone/>
            </a:pPr>
            <a:r>
              <a:rPr lang="en-US" sz="1150" b="1" dirty="0">
                <a:solidFill>
                  <a:srgbClr val="4C4C4C"/>
                </a:solidFill>
                <a:latin typeface="Noto Serif" pitchFamily="34" charset="0"/>
                <a:ea typeface="Noto Serif" pitchFamily="34" charset="-122"/>
                <a:cs typeface="Noto Serif" pitchFamily="34" charset="-120"/>
              </a:rPr>
              <a:t>أمثلة</a:t>
            </a:r>
            <a:endParaRPr lang="en-US" sz="1150" dirty="0"/>
          </a:p>
        </p:txBody>
      </p:sp>
      <p:sp>
        <p:nvSpPr>
          <p:cNvPr id="42" name="Shape 36"/>
          <p:cNvSpPr/>
          <p:nvPr/>
        </p:nvSpPr>
        <p:spPr>
          <a:xfrm>
            <a:off x="601623" y="5931456"/>
            <a:ext cx="13427154" cy="430887"/>
          </a:xfrm>
          <a:prstGeom prst="rect">
            <a:avLst/>
          </a:prstGeom>
          <a:solidFill>
            <a:srgbClr val="000000">
              <a:alpha val="4000"/>
            </a:srgbClr>
          </a:solidFill>
          <a:ln/>
        </p:spPr>
      </p:sp>
      <p:sp>
        <p:nvSpPr>
          <p:cNvPr id="43" name="Text 37"/>
          <p:cNvSpPr/>
          <p:nvPr/>
        </p:nvSpPr>
        <p:spPr>
          <a:xfrm>
            <a:off x="750332" y="6028134"/>
            <a:ext cx="3055977" cy="237530"/>
          </a:xfrm>
          <a:prstGeom prst="rect">
            <a:avLst/>
          </a:prstGeom>
          <a:noFill/>
          <a:ln/>
        </p:spPr>
        <p:txBody>
          <a:bodyPr wrap="none" lIns="0" tIns="0" rIns="0" bIns="0" rtlCol="0" anchor="t"/>
          <a:lstStyle/>
          <a:p>
            <a:pPr marL="0" indent="0" algn="r" rtl="1">
              <a:lnSpc>
                <a:spcPts val="1850"/>
              </a:lnSpc>
              <a:buNone/>
            </a:pPr>
            <a:r>
              <a:rPr lang="en-US" sz="1150" b="1" dirty="0">
                <a:solidFill>
                  <a:srgbClr val="4C4C4C"/>
                </a:solidFill>
                <a:latin typeface="Noto Serif" pitchFamily="34" charset="0"/>
                <a:ea typeface="Noto Serif" pitchFamily="34" charset="-122"/>
                <a:cs typeface="Noto Serif" pitchFamily="34" charset="-120"/>
              </a:rPr>
              <a:t>اللغة (Langage)</a:t>
            </a:r>
            <a:endParaRPr lang="en-US" sz="1150" dirty="0"/>
          </a:p>
        </p:txBody>
      </p:sp>
      <p:sp>
        <p:nvSpPr>
          <p:cNvPr id="44" name="Text 38"/>
          <p:cNvSpPr/>
          <p:nvPr/>
        </p:nvSpPr>
        <p:spPr>
          <a:xfrm>
            <a:off x="4110871" y="6028134"/>
            <a:ext cx="305216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الملكة اللغوية البشرية العامة والقدرة على إنتاج الكلام</a:t>
            </a:r>
            <a:endParaRPr lang="en-US" sz="1150" dirty="0"/>
          </a:p>
        </p:txBody>
      </p:sp>
      <p:sp>
        <p:nvSpPr>
          <p:cNvPr id="45" name="Text 39"/>
          <p:cNvSpPr/>
          <p:nvPr/>
        </p:nvSpPr>
        <p:spPr>
          <a:xfrm>
            <a:off x="7467600" y="6028134"/>
            <a:ext cx="305216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فطرية، عامة، إنسانية</a:t>
            </a:r>
            <a:endParaRPr lang="en-US" sz="1150" dirty="0"/>
          </a:p>
        </p:txBody>
      </p:sp>
      <p:sp>
        <p:nvSpPr>
          <p:cNvPr id="46" name="Text 40"/>
          <p:cNvSpPr/>
          <p:nvPr/>
        </p:nvSpPr>
        <p:spPr>
          <a:xfrm>
            <a:off x="10824329" y="6028134"/>
            <a:ext cx="305597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القدرة على التعلم اللغوي</a:t>
            </a:r>
            <a:endParaRPr lang="en-US" sz="1150" dirty="0"/>
          </a:p>
        </p:txBody>
      </p:sp>
      <p:sp>
        <p:nvSpPr>
          <p:cNvPr id="47" name="Shape 41"/>
          <p:cNvSpPr/>
          <p:nvPr/>
        </p:nvSpPr>
        <p:spPr>
          <a:xfrm>
            <a:off x="601623" y="6362343"/>
            <a:ext cx="13427154" cy="668417"/>
          </a:xfrm>
          <a:prstGeom prst="rect">
            <a:avLst/>
          </a:prstGeom>
          <a:solidFill>
            <a:srgbClr val="FFFFFF">
              <a:alpha val="4000"/>
            </a:srgbClr>
          </a:solidFill>
          <a:ln/>
        </p:spPr>
      </p:sp>
      <p:sp>
        <p:nvSpPr>
          <p:cNvPr id="48" name="Text 42"/>
          <p:cNvSpPr/>
          <p:nvPr/>
        </p:nvSpPr>
        <p:spPr>
          <a:xfrm>
            <a:off x="750332" y="6459022"/>
            <a:ext cx="3055977" cy="237530"/>
          </a:xfrm>
          <a:prstGeom prst="rect">
            <a:avLst/>
          </a:prstGeom>
          <a:noFill/>
          <a:ln/>
        </p:spPr>
        <p:txBody>
          <a:bodyPr wrap="none" lIns="0" tIns="0" rIns="0" bIns="0" rtlCol="0" anchor="t"/>
          <a:lstStyle/>
          <a:p>
            <a:pPr marL="0" indent="0" algn="r" rtl="1">
              <a:lnSpc>
                <a:spcPts val="1850"/>
              </a:lnSpc>
              <a:buNone/>
            </a:pPr>
            <a:r>
              <a:rPr lang="en-US" sz="1150" b="1" dirty="0">
                <a:solidFill>
                  <a:srgbClr val="4C4C4C"/>
                </a:solidFill>
                <a:latin typeface="Noto Serif" pitchFamily="34" charset="0"/>
                <a:ea typeface="Noto Serif" pitchFamily="34" charset="-122"/>
                <a:cs typeface="Noto Serif" pitchFamily="34" charset="-120"/>
              </a:rPr>
              <a:t>اللسان (Langue)</a:t>
            </a:r>
            <a:endParaRPr lang="en-US" sz="1150" dirty="0"/>
          </a:p>
        </p:txBody>
      </p:sp>
      <p:sp>
        <p:nvSpPr>
          <p:cNvPr id="49" name="Text 43"/>
          <p:cNvSpPr/>
          <p:nvPr/>
        </p:nvSpPr>
        <p:spPr>
          <a:xfrm>
            <a:off x="4110871" y="6459022"/>
            <a:ext cx="3052167" cy="475059"/>
          </a:xfrm>
          <a:prstGeom prst="rect">
            <a:avLst/>
          </a:prstGeom>
          <a:noFill/>
          <a:ln/>
        </p:spPr>
        <p:txBody>
          <a:bodyPr wrap="squar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النظام اللغوي الخاص بمجتمع معين، القواعد والمعجم المشترك</a:t>
            </a:r>
            <a:endParaRPr lang="en-US" sz="1150" dirty="0"/>
          </a:p>
        </p:txBody>
      </p:sp>
      <p:sp>
        <p:nvSpPr>
          <p:cNvPr id="50" name="Text 44"/>
          <p:cNvSpPr/>
          <p:nvPr/>
        </p:nvSpPr>
        <p:spPr>
          <a:xfrm>
            <a:off x="7467600" y="6459022"/>
            <a:ext cx="305216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اجتماعية، مشتركة، مكتسبة</a:t>
            </a:r>
            <a:endParaRPr lang="en-US" sz="1150" dirty="0"/>
          </a:p>
        </p:txBody>
      </p:sp>
      <p:sp>
        <p:nvSpPr>
          <p:cNvPr id="51" name="Text 45"/>
          <p:cNvSpPr/>
          <p:nvPr/>
        </p:nvSpPr>
        <p:spPr>
          <a:xfrm>
            <a:off x="10824329" y="6459022"/>
            <a:ext cx="305597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نظام اللغة العربية الفصحى</a:t>
            </a:r>
            <a:endParaRPr lang="en-US" sz="1150" dirty="0"/>
          </a:p>
        </p:txBody>
      </p:sp>
      <p:sp>
        <p:nvSpPr>
          <p:cNvPr id="52" name="Shape 46"/>
          <p:cNvSpPr/>
          <p:nvPr/>
        </p:nvSpPr>
        <p:spPr>
          <a:xfrm>
            <a:off x="601623" y="7030760"/>
            <a:ext cx="13427154" cy="430887"/>
          </a:xfrm>
          <a:prstGeom prst="rect">
            <a:avLst/>
          </a:prstGeom>
          <a:solidFill>
            <a:srgbClr val="000000">
              <a:alpha val="4000"/>
            </a:srgbClr>
          </a:solidFill>
          <a:ln/>
        </p:spPr>
      </p:sp>
      <p:sp>
        <p:nvSpPr>
          <p:cNvPr id="53" name="Text 47"/>
          <p:cNvSpPr/>
          <p:nvPr/>
        </p:nvSpPr>
        <p:spPr>
          <a:xfrm>
            <a:off x="750332" y="7127438"/>
            <a:ext cx="3055977" cy="237530"/>
          </a:xfrm>
          <a:prstGeom prst="rect">
            <a:avLst/>
          </a:prstGeom>
          <a:noFill/>
          <a:ln/>
        </p:spPr>
        <p:txBody>
          <a:bodyPr wrap="none" lIns="0" tIns="0" rIns="0" bIns="0" rtlCol="0" anchor="t"/>
          <a:lstStyle/>
          <a:p>
            <a:pPr marL="0" indent="0" algn="r" rtl="1">
              <a:lnSpc>
                <a:spcPts val="1850"/>
              </a:lnSpc>
              <a:buNone/>
            </a:pPr>
            <a:r>
              <a:rPr lang="en-US" sz="1150" b="1" dirty="0">
                <a:solidFill>
                  <a:srgbClr val="4C4C4C"/>
                </a:solidFill>
                <a:latin typeface="Noto Serif" pitchFamily="34" charset="0"/>
                <a:ea typeface="Noto Serif" pitchFamily="34" charset="-122"/>
                <a:cs typeface="Noto Serif" pitchFamily="34" charset="-120"/>
              </a:rPr>
              <a:t>الكلام (Parole)</a:t>
            </a:r>
            <a:endParaRPr lang="en-US" sz="1150" dirty="0"/>
          </a:p>
        </p:txBody>
      </p:sp>
      <p:sp>
        <p:nvSpPr>
          <p:cNvPr id="54" name="Text 48"/>
          <p:cNvSpPr/>
          <p:nvPr/>
        </p:nvSpPr>
        <p:spPr>
          <a:xfrm>
            <a:off x="4110871" y="7127438"/>
            <a:ext cx="305216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الاستخدام الفعلي والفردي للغة في مواقف محددة</a:t>
            </a:r>
            <a:endParaRPr lang="en-US" sz="1150" dirty="0"/>
          </a:p>
        </p:txBody>
      </p:sp>
      <p:sp>
        <p:nvSpPr>
          <p:cNvPr id="55" name="Text 49"/>
          <p:cNvSpPr/>
          <p:nvPr/>
        </p:nvSpPr>
        <p:spPr>
          <a:xfrm>
            <a:off x="7467600" y="7127438"/>
            <a:ext cx="305216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فردية، متغيرة، إبداعية</a:t>
            </a:r>
            <a:endParaRPr lang="en-US" sz="1150" dirty="0"/>
          </a:p>
        </p:txBody>
      </p:sp>
      <p:sp>
        <p:nvSpPr>
          <p:cNvPr id="56" name="Text 50"/>
          <p:cNvSpPr/>
          <p:nvPr/>
        </p:nvSpPr>
        <p:spPr>
          <a:xfrm>
            <a:off x="10824329" y="7127438"/>
            <a:ext cx="3055977" cy="237530"/>
          </a:xfrm>
          <a:prstGeom prst="rect">
            <a:avLst/>
          </a:prstGeom>
          <a:noFill/>
          <a:ln/>
        </p:spPr>
        <p:txBody>
          <a:bodyPr wrap="none" lIns="0" tIns="0" rIns="0" bIns="0" rtlCol="0" anchor="t"/>
          <a:lstStyle/>
          <a:p>
            <a:pPr marL="0" indent="0" algn="r" rtl="1">
              <a:lnSpc>
                <a:spcPts val="1850"/>
              </a:lnSpc>
              <a:buNone/>
            </a:pPr>
            <a:r>
              <a:rPr lang="en-US" sz="1150" dirty="0">
                <a:solidFill>
                  <a:srgbClr val="4C4C4C"/>
                </a:solidFill>
                <a:latin typeface="Noto Serif" pitchFamily="34" charset="0"/>
                <a:ea typeface="Noto Serif" pitchFamily="34" charset="-122"/>
                <a:cs typeface="Noto Serif" pitchFamily="34" charset="-120"/>
              </a:rPr>
              <a:t>جملة معينة نطقتها الآن</a:t>
            </a:r>
            <a:endParaRPr lang="en-US" sz="11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1324868" y="272891"/>
            <a:ext cx="2908697" cy="310158"/>
          </a:xfrm>
          <a:prstGeom prst="rect">
            <a:avLst/>
          </a:prstGeom>
          <a:noFill/>
          <a:ln/>
        </p:spPr>
        <p:txBody>
          <a:bodyPr wrap="none" lIns="0" tIns="0" rIns="0" bIns="0" rtlCol="0" anchor="t"/>
          <a:lstStyle/>
          <a:p>
            <a:pPr marL="0" indent="0" algn="r" rtl="1">
              <a:lnSpc>
                <a:spcPts val="2400"/>
              </a:lnSpc>
              <a:buNone/>
            </a:pPr>
            <a:r>
              <a:rPr lang="en-US" sz="1950" dirty="0">
                <a:solidFill>
                  <a:srgbClr val="3A3A3A"/>
                </a:solidFill>
                <a:latin typeface="Noto Serif Medium" pitchFamily="34" charset="0"/>
                <a:ea typeface="Noto Serif Medium" pitchFamily="34" charset="-122"/>
                <a:cs typeface="Noto Serif Medium" pitchFamily="34" charset="-120"/>
              </a:rPr>
              <a:t>الجهاز الكلامي: البنية والوظيفة</a:t>
            </a:r>
            <a:endParaRPr lang="en-US" sz="1950" dirty="0"/>
          </a:p>
        </p:txBody>
      </p:sp>
      <p:sp>
        <p:nvSpPr>
          <p:cNvPr id="3" name="Text 1"/>
          <p:cNvSpPr/>
          <p:nvPr/>
        </p:nvSpPr>
        <p:spPr>
          <a:xfrm>
            <a:off x="396835" y="781407"/>
            <a:ext cx="13836729"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إنتاج الكلام عملية معقدة تتطلب تنسيقاً دقيقاً بين أجهزة متعددة. يتكون جهازنا الكلامي من ثلاثة أجهزة رئيسية تعمل معاً بتناسق مذهل: الجهاز التنفسي الذي يوفر طاقة الهواء، والجهاز الصوتي الذي يولد الصوت، والجهاز النطقي الذي يشكل الأصوات المختلفة.</a:t>
            </a:r>
            <a:endParaRPr lang="en-US" sz="750" dirty="0"/>
          </a:p>
        </p:txBody>
      </p:sp>
      <p:sp>
        <p:nvSpPr>
          <p:cNvPr id="4" name="Shape 2"/>
          <p:cNvSpPr/>
          <p:nvPr/>
        </p:nvSpPr>
        <p:spPr>
          <a:xfrm>
            <a:off x="9621560" y="1051560"/>
            <a:ext cx="2306003" cy="571500"/>
          </a:xfrm>
          <a:prstGeom prst="roundRect">
            <a:avLst>
              <a:gd name="adj" fmla="val 7293"/>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5" name="Text 3"/>
          <p:cNvSpPr/>
          <p:nvPr/>
        </p:nvSpPr>
        <p:spPr>
          <a:xfrm>
            <a:off x="10704790" y="1250037"/>
            <a:ext cx="139541" cy="174427"/>
          </a:xfrm>
          <a:prstGeom prst="rect">
            <a:avLst/>
          </a:prstGeom>
          <a:noFill/>
          <a:ln/>
        </p:spPr>
        <p:txBody>
          <a:bodyPr wrap="none" lIns="0" tIns="0" rIns="0" bIns="0" rtlCol="0" anchor="t"/>
          <a:lstStyle/>
          <a:p>
            <a:pPr marL="0" indent="0" algn="ctr" rtl="1">
              <a:lnSpc>
                <a:spcPts val="1750"/>
              </a:lnSpc>
              <a:buNone/>
            </a:pPr>
            <a:r>
              <a:rPr lang="en-US" sz="1050" dirty="0">
                <a:solidFill>
                  <a:srgbClr val="000000"/>
                </a:solidFill>
                <a:latin typeface="Noto Serif Medium" pitchFamily="34" charset="0"/>
                <a:ea typeface="Noto Serif Medium" pitchFamily="34" charset="-122"/>
                <a:cs typeface="Noto Serif Medium" pitchFamily="34" charset="-120"/>
              </a:rPr>
              <a:t>1</a:t>
            </a:r>
            <a:endParaRPr lang="en-US" sz="1050" dirty="0"/>
          </a:p>
        </p:txBody>
      </p:sp>
      <p:sp>
        <p:nvSpPr>
          <p:cNvPr id="6" name="Text 4"/>
          <p:cNvSpPr/>
          <p:nvPr/>
        </p:nvSpPr>
        <p:spPr>
          <a:xfrm>
            <a:off x="8047196" y="1150739"/>
            <a:ext cx="1475184"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الجهاز التنفسي (مصدر الطاقة)</a:t>
            </a:r>
            <a:endParaRPr lang="en-US" sz="950" dirty="0"/>
          </a:p>
        </p:txBody>
      </p:sp>
      <p:sp>
        <p:nvSpPr>
          <p:cNvPr id="7" name="Text 5"/>
          <p:cNvSpPr/>
          <p:nvPr/>
        </p:nvSpPr>
        <p:spPr>
          <a:xfrm>
            <a:off x="3330654" y="1365290"/>
            <a:ext cx="619172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الرئتان توفران تيار الهواء المنتظم. الحجاب الحاجز عضلة حيوية تتحكم في كمية الهواء المخرج. القصبة الهوائية والشعب الهوائية تنقل الهواء من الرئتين نحو الحنجرة.</a:t>
            </a:r>
            <a:endParaRPr lang="en-US" sz="750" dirty="0"/>
          </a:p>
        </p:txBody>
      </p:sp>
      <p:sp>
        <p:nvSpPr>
          <p:cNvPr id="8" name="Shape 6"/>
          <p:cNvSpPr/>
          <p:nvPr/>
        </p:nvSpPr>
        <p:spPr>
          <a:xfrm>
            <a:off x="446365" y="1619250"/>
            <a:ext cx="9125664" cy="7620"/>
          </a:xfrm>
          <a:prstGeom prst="roundRect">
            <a:avLst>
              <a:gd name="adj" fmla="val 546977"/>
            </a:avLst>
          </a:prstGeom>
          <a:solidFill>
            <a:srgbClr val="E6DED2"/>
          </a:solidFill>
          <a:ln/>
        </p:spPr>
      </p:sp>
      <p:sp>
        <p:nvSpPr>
          <p:cNvPr id="9" name="Shape 7"/>
          <p:cNvSpPr/>
          <p:nvPr/>
        </p:nvSpPr>
        <p:spPr>
          <a:xfrm>
            <a:off x="8468439" y="1672590"/>
            <a:ext cx="4612124" cy="730091"/>
          </a:xfrm>
          <a:prstGeom prst="roundRect">
            <a:avLst>
              <a:gd name="adj" fmla="val 5709"/>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10" name="Text 8"/>
          <p:cNvSpPr/>
          <p:nvPr/>
        </p:nvSpPr>
        <p:spPr>
          <a:xfrm>
            <a:off x="10704790" y="1950363"/>
            <a:ext cx="139541" cy="174427"/>
          </a:xfrm>
          <a:prstGeom prst="rect">
            <a:avLst/>
          </a:prstGeom>
          <a:noFill/>
          <a:ln/>
        </p:spPr>
        <p:txBody>
          <a:bodyPr wrap="none" lIns="0" tIns="0" rIns="0" bIns="0" rtlCol="0" anchor="t"/>
          <a:lstStyle/>
          <a:p>
            <a:pPr marL="0" indent="0" algn="ctr" rtl="1">
              <a:lnSpc>
                <a:spcPts val="1750"/>
              </a:lnSpc>
              <a:buNone/>
            </a:pPr>
            <a:r>
              <a:rPr lang="en-US" sz="1050" dirty="0">
                <a:solidFill>
                  <a:srgbClr val="000000"/>
                </a:solidFill>
                <a:latin typeface="Noto Serif Medium" pitchFamily="34" charset="0"/>
                <a:ea typeface="Noto Serif Medium" pitchFamily="34" charset="-122"/>
                <a:cs typeface="Noto Serif Medium" pitchFamily="34" charset="-120"/>
              </a:rPr>
              <a:t>2</a:t>
            </a:r>
            <a:endParaRPr lang="en-US" sz="1050" dirty="0"/>
          </a:p>
        </p:txBody>
      </p:sp>
      <p:sp>
        <p:nvSpPr>
          <p:cNvPr id="11" name="Text 9"/>
          <p:cNvSpPr/>
          <p:nvPr/>
        </p:nvSpPr>
        <p:spPr>
          <a:xfrm>
            <a:off x="6876812" y="1771769"/>
            <a:ext cx="1492448"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الجهاز الصوتي (مصدر الصوت)</a:t>
            </a:r>
            <a:endParaRPr lang="en-US" sz="950" dirty="0"/>
          </a:p>
        </p:txBody>
      </p:sp>
      <p:sp>
        <p:nvSpPr>
          <p:cNvPr id="12" name="Text 10"/>
          <p:cNvSpPr/>
          <p:nvPr/>
        </p:nvSpPr>
        <p:spPr>
          <a:xfrm>
            <a:off x="496014" y="1986320"/>
            <a:ext cx="7873246"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الحنجرة صندوق غضروفي يحتوي على الأوتار الصوتية. عندما تهتز هذه الأوتار (ثنيتان رقيقتان من الأنسجة)، تنتج ذبذبات تشكل أساس الصوت الكلامي. موضع الأوتار ومدى قربها يحدد طبيعة الصوت (مجهور أم مهموس).</a:t>
            </a:r>
            <a:endParaRPr lang="en-US" sz="750" dirty="0"/>
          </a:p>
        </p:txBody>
      </p:sp>
      <p:sp>
        <p:nvSpPr>
          <p:cNvPr id="13" name="Shape 11"/>
          <p:cNvSpPr/>
          <p:nvPr/>
        </p:nvSpPr>
        <p:spPr>
          <a:xfrm>
            <a:off x="446365" y="2398871"/>
            <a:ext cx="7972544" cy="7620"/>
          </a:xfrm>
          <a:prstGeom prst="roundRect">
            <a:avLst>
              <a:gd name="adj" fmla="val 546977"/>
            </a:avLst>
          </a:prstGeom>
          <a:solidFill>
            <a:srgbClr val="E6DED2"/>
          </a:solidFill>
          <a:ln/>
        </p:spPr>
      </p:sp>
      <p:sp>
        <p:nvSpPr>
          <p:cNvPr id="14" name="Shape 12"/>
          <p:cNvSpPr/>
          <p:nvPr/>
        </p:nvSpPr>
        <p:spPr>
          <a:xfrm>
            <a:off x="7315200" y="2452211"/>
            <a:ext cx="6918365" cy="730091"/>
          </a:xfrm>
          <a:prstGeom prst="roundRect">
            <a:avLst>
              <a:gd name="adj" fmla="val 5709"/>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15" name="Text 13"/>
          <p:cNvSpPr/>
          <p:nvPr/>
        </p:nvSpPr>
        <p:spPr>
          <a:xfrm>
            <a:off x="10704671" y="2729984"/>
            <a:ext cx="139541" cy="174427"/>
          </a:xfrm>
          <a:prstGeom prst="rect">
            <a:avLst/>
          </a:prstGeom>
          <a:noFill/>
          <a:ln/>
        </p:spPr>
        <p:txBody>
          <a:bodyPr wrap="none" lIns="0" tIns="0" rIns="0" bIns="0" rtlCol="0" anchor="t"/>
          <a:lstStyle/>
          <a:p>
            <a:pPr marL="0" indent="0" algn="ctr" rtl="1">
              <a:lnSpc>
                <a:spcPts val="1750"/>
              </a:lnSpc>
              <a:buNone/>
            </a:pPr>
            <a:r>
              <a:rPr lang="en-US" sz="1050" dirty="0">
                <a:solidFill>
                  <a:srgbClr val="000000"/>
                </a:solidFill>
                <a:latin typeface="Noto Serif Medium" pitchFamily="34" charset="0"/>
                <a:ea typeface="Noto Serif Medium" pitchFamily="34" charset="-122"/>
                <a:cs typeface="Noto Serif Medium" pitchFamily="34" charset="-120"/>
              </a:rPr>
              <a:t>3</a:t>
            </a:r>
            <a:endParaRPr lang="en-US" sz="1050" dirty="0"/>
          </a:p>
        </p:txBody>
      </p:sp>
      <p:sp>
        <p:nvSpPr>
          <p:cNvPr id="16" name="Text 14"/>
          <p:cNvSpPr/>
          <p:nvPr/>
        </p:nvSpPr>
        <p:spPr>
          <a:xfrm>
            <a:off x="5651421" y="2551390"/>
            <a:ext cx="1564600"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الجهاز النطقي (مشكل الأصوات)</a:t>
            </a:r>
            <a:endParaRPr lang="en-US" sz="950" dirty="0"/>
          </a:p>
        </p:txBody>
      </p:sp>
      <p:sp>
        <p:nvSpPr>
          <p:cNvPr id="17" name="Text 15"/>
          <p:cNvSpPr/>
          <p:nvPr/>
        </p:nvSpPr>
        <p:spPr>
          <a:xfrm>
            <a:off x="496014" y="2765941"/>
            <a:ext cx="6720007"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البلعوم والفم والأنف والأسنان واللسان والشفتان والحنك الصلب والرخو - كل هذه الأعضاء تعمل معاً لتشكيل الأصوات المختلفة. اللسان هو أهمها، وله دور محوري في تمييز معظم الأصوات الكلامية.</a:t>
            </a:r>
            <a:endParaRPr lang="en-US" sz="750" dirty="0"/>
          </a:p>
        </p:txBody>
      </p:sp>
      <p:sp>
        <p:nvSpPr>
          <p:cNvPr id="18" name="Text 16"/>
          <p:cNvSpPr/>
          <p:nvPr/>
        </p:nvSpPr>
        <p:spPr>
          <a:xfrm>
            <a:off x="12745045" y="3331131"/>
            <a:ext cx="1488519"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أعضاء النطق التفصيلية</a:t>
            </a:r>
            <a:endParaRPr lang="en-US" sz="1150" dirty="0"/>
          </a:p>
        </p:txBody>
      </p:sp>
      <p:sp>
        <p:nvSpPr>
          <p:cNvPr id="19" name="Text 17"/>
          <p:cNvSpPr/>
          <p:nvPr/>
        </p:nvSpPr>
        <p:spPr>
          <a:xfrm>
            <a:off x="5852279" y="3765113"/>
            <a:ext cx="1341953" cy="155019"/>
          </a:xfrm>
          <a:prstGeom prst="rect">
            <a:avLst/>
          </a:prstGeom>
          <a:noFill/>
          <a:ln/>
        </p:spPr>
        <p:txBody>
          <a:bodyPr wrap="none" lIns="0" tIns="0" rIns="0" bIns="0" rtlCol="0" anchor="t"/>
          <a:lstStyle/>
          <a:p>
            <a:pPr marL="0" indent="0" algn="r" rtl="1">
              <a:lnSpc>
                <a:spcPts val="1200"/>
              </a:lnSpc>
              <a:buNone/>
            </a:pPr>
            <a:r>
              <a:rPr lang="en-US" sz="950" dirty="0">
                <a:solidFill>
                  <a:srgbClr val="3A3A3A"/>
                </a:solidFill>
                <a:latin typeface="Noto Serif Medium" pitchFamily="34" charset="0"/>
                <a:ea typeface="Noto Serif Medium" pitchFamily="34" charset="-122"/>
                <a:cs typeface="Noto Serif Medium" pitchFamily="34" charset="-120"/>
              </a:rPr>
              <a:t>الأعضاء الثابتة (غير متحركة)</a:t>
            </a:r>
            <a:endParaRPr lang="en-US" sz="950" dirty="0"/>
          </a:p>
        </p:txBody>
      </p:sp>
      <p:sp>
        <p:nvSpPr>
          <p:cNvPr id="20" name="Text 18"/>
          <p:cNvSpPr/>
          <p:nvPr/>
        </p:nvSpPr>
        <p:spPr>
          <a:xfrm>
            <a:off x="396835" y="4019312"/>
            <a:ext cx="6797397" cy="158591"/>
          </a:xfrm>
          <a:prstGeom prst="rect">
            <a:avLst/>
          </a:prstGeom>
          <a:noFill/>
          <a:ln/>
        </p:spPr>
        <p:txBody>
          <a:bodyPr wrap="none" lIns="0" tIns="0" rIns="0" bIns="0" rtlCol="0" anchor="t"/>
          <a:lstStyle/>
          <a:p>
            <a:pPr marL="342900" indent="-342900" algn="r" rtl="1">
              <a:lnSpc>
                <a:spcPts val="1250"/>
              </a:lnSpc>
              <a:buSzPct val="100000"/>
              <a:buChar char="•"/>
            </a:pPr>
            <a:r>
              <a:rPr lang="en-US" sz="750" b="1" dirty="0">
                <a:solidFill>
                  <a:srgbClr val="4C4C4C"/>
                </a:solidFill>
                <a:latin typeface="Noto Serif" pitchFamily="34" charset="0"/>
                <a:ea typeface="Noto Serif" pitchFamily="34" charset="-122"/>
                <a:cs typeface="Noto Serif" pitchFamily="34" charset="-120"/>
              </a:rPr>
              <a:t>الأسنان:</a:t>
            </a:r>
            <a:r>
              <a:rPr lang="en-US" sz="750" dirty="0">
                <a:solidFill>
                  <a:srgbClr val="4C4C4C"/>
                </a:solidFill>
                <a:latin typeface="Noto Serif" pitchFamily="34" charset="0"/>
                <a:ea typeface="Noto Serif" pitchFamily="34" charset="-122"/>
                <a:cs typeface="Noto Serif" pitchFamily="34" charset="-120"/>
              </a:rPr>
              <a:t> تشارك في أصوات مثل /ث/ و/ذ/</a:t>
            </a:r>
            <a:endParaRPr lang="en-US" sz="750" dirty="0"/>
          </a:p>
        </p:txBody>
      </p:sp>
      <p:sp>
        <p:nvSpPr>
          <p:cNvPr id="21" name="Text 19"/>
          <p:cNvSpPr/>
          <p:nvPr/>
        </p:nvSpPr>
        <p:spPr>
          <a:xfrm>
            <a:off x="396835" y="4212550"/>
            <a:ext cx="6797397" cy="158591"/>
          </a:xfrm>
          <a:prstGeom prst="rect">
            <a:avLst/>
          </a:prstGeom>
          <a:noFill/>
          <a:ln/>
        </p:spPr>
        <p:txBody>
          <a:bodyPr wrap="none" lIns="0" tIns="0" rIns="0" bIns="0" rtlCol="0" anchor="t"/>
          <a:lstStyle/>
          <a:p>
            <a:pPr marL="342900" indent="-342900" algn="r" rtl="1">
              <a:lnSpc>
                <a:spcPts val="1250"/>
              </a:lnSpc>
              <a:buSzPct val="100000"/>
              <a:buChar char="•"/>
            </a:pPr>
            <a:r>
              <a:rPr lang="en-US" sz="750" b="1" dirty="0">
                <a:solidFill>
                  <a:srgbClr val="4C4C4C"/>
                </a:solidFill>
                <a:latin typeface="Noto Serif" pitchFamily="34" charset="0"/>
                <a:ea typeface="Noto Serif" pitchFamily="34" charset="-122"/>
                <a:cs typeface="Noto Serif" pitchFamily="34" charset="-120"/>
              </a:rPr>
              <a:t>اللثة:</a:t>
            </a:r>
            <a:r>
              <a:rPr lang="en-US" sz="750" dirty="0">
                <a:solidFill>
                  <a:srgbClr val="4C4C4C"/>
                </a:solidFill>
                <a:latin typeface="Noto Serif" pitchFamily="34" charset="0"/>
                <a:ea typeface="Noto Serif" pitchFamily="34" charset="-122"/>
                <a:cs typeface="Noto Serif" pitchFamily="34" charset="-120"/>
              </a:rPr>
              <a:t> البارز خلف الأسنان، أصوات /ت/ و/د/ و/ن/</a:t>
            </a:r>
            <a:endParaRPr lang="en-US" sz="750" dirty="0"/>
          </a:p>
        </p:txBody>
      </p:sp>
      <p:sp>
        <p:nvSpPr>
          <p:cNvPr id="22" name="Text 20"/>
          <p:cNvSpPr/>
          <p:nvPr/>
        </p:nvSpPr>
        <p:spPr>
          <a:xfrm>
            <a:off x="396835" y="4405789"/>
            <a:ext cx="6797397" cy="158591"/>
          </a:xfrm>
          <a:prstGeom prst="rect">
            <a:avLst/>
          </a:prstGeom>
          <a:noFill/>
          <a:ln/>
        </p:spPr>
        <p:txBody>
          <a:bodyPr wrap="none" lIns="0" tIns="0" rIns="0" bIns="0" rtlCol="0" anchor="t"/>
          <a:lstStyle/>
          <a:p>
            <a:pPr marL="342900" indent="-342900" algn="r" rtl="1">
              <a:lnSpc>
                <a:spcPts val="1250"/>
              </a:lnSpc>
              <a:buSzPct val="100000"/>
              <a:buChar char="•"/>
            </a:pPr>
            <a:r>
              <a:rPr lang="en-US" sz="750" b="1" dirty="0">
                <a:solidFill>
                  <a:srgbClr val="4C4C4C"/>
                </a:solidFill>
                <a:latin typeface="Noto Serif" pitchFamily="34" charset="0"/>
                <a:ea typeface="Noto Serif" pitchFamily="34" charset="-122"/>
                <a:cs typeface="Noto Serif" pitchFamily="34" charset="-120"/>
              </a:rPr>
              <a:t>الحنك الصلب:</a:t>
            </a:r>
            <a:r>
              <a:rPr lang="en-US" sz="750" dirty="0">
                <a:solidFill>
                  <a:srgbClr val="4C4C4C"/>
                </a:solidFill>
                <a:latin typeface="Noto Serif" pitchFamily="34" charset="0"/>
                <a:ea typeface="Noto Serif" pitchFamily="34" charset="-122"/>
                <a:cs typeface="Noto Serif" pitchFamily="34" charset="-120"/>
              </a:rPr>
              <a:t> سقف الفم الأمامي، أصوات /ش/ و/ج/</a:t>
            </a:r>
            <a:endParaRPr lang="en-US" sz="750" dirty="0"/>
          </a:p>
        </p:txBody>
      </p:sp>
      <p:sp>
        <p:nvSpPr>
          <p:cNvPr id="23" name="Text 21"/>
          <p:cNvSpPr/>
          <p:nvPr/>
        </p:nvSpPr>
        <p:spPr>
          <a:xfrm>
            <a:off x="13000792" y="3765113"/>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3A3A3A"/>
                </a:solidFill>
                <a:latin typeface="Noto Serif Medium" pitchFamily="34" charset="0"/>
                <a:ea typeface="Noto Serif Medium" pitchFamily="34" charset="-122"/>
                <a:cs typeface="Noto Serif Medium" pitchFamily="34" charset="-120"/>
              </a:rPr>
              <a:t>الأعضاء المتحركة (نشطة)</a:t>
            </a:r>
            <a:endParaRPr lang="en-US" sz="950" dirty="0"/>
          </a:p>
        </p:txBody>
      </p:sp>
      <p:sp>
        <p:nvSpPr>
          <p:cNvPr id="24" name="Text 22"/>
          <p:cNvSpPr/>
          <p:nvPr/>
        </p:nvSpPr>
        <p:spPr>
          <a:xfrm>
            <a:off x="7443788" y="4019312"/>
            <a:ext cx="6797397" cy="158591"/>
          </a:xfrm>
          <a:prstGeom prst="rect">
            <a:avLst/>
          </a:prstGeom>
          <a:noFill/>
          <a:ln/>
        </p:spPr>
        <p:txBody>
          <a:bodyPr wrap="none" lIns="0" tIns="0" rIns="0" bIns="0" rtlCol="0" anchor="t"/>
          <a:lstStyle/>
          <a:p>
            <a:pPr marL="342900" indent="-342900" algn="r" rtl="1">
              <a:lnSpc>
                <a:spcPts val="1250"/>
              </a:lnSpc>
              <a:buSzPct val="100000"/>
              <a:buChar char="•"/>
            </a:pPr>
            <a:r>
              <a:rPr lang="en-US" sz="750" b="1" dirty="0">
                <a:solidFill>
                  <a:srgbClr val="4C4C4C"/>
                </a:solidFill>
                <a:latin typeface="Noto Serif" pitchFamily="34" charset="0"/>
                <a:ea typeface="Noto Serif" pitchFamily="34" charset="-122"/>
                <a:cs typeface="Noto Serif" pitchFamily="34" charset="-120"/>
              </a:rPr>
              <a:t>الشفتان:</a:t>
            </a:r>
            <a:r>
              <a:rPr lang="en-US" sz="750" dirty="0">
                <a:solidFill>
                  <a:srgbClr val="4C4C4C"/>
                </a:solidFill>
                <a:latin typeface="Noto Serif" pitchFamily="34" charset="0"/>
                <a:ea typeface="Noto Serif" pitchFamily="34" charset="-122"/>
                <a:cs typeface="Noto Serif" pitchFamily="34" charset="-120"/>
              </a:rPr>
              <a:t> تشارك في /ب/ و/م/ و/و/</a:t>
            </a:r>
            <a:endParaRPr lang="en-US" sz="750" dirty="0"/>
          </a:p>
        </p:txBody>
      </p:sp>
      <p:sp>
        <p:nvSpPr>
          <p:cNvPr id="25" name="Text 23"/>
          <p:cNvSpPr/>
          <p:nvPr/>
        </p:nvSpPr>
        <p:spPr>
          <a:xfrm>
            <a:off x="7443788" y="4212550"/>
            <a:ext cx="6797397" cy="158591"/>
          </a:xfrm>
          <a:prstGeom prst="rect">
            <a:avLst/>
          </a:prstGeom>
          <a:noFill/>
          <a:ln/>
        </p:spPr>
        <p:txBody>
          <a:bodyPr wrap="none" lIns="0" tIns="0" rIns="0" bIns="0" rtlCol="0" anchor="t"/>
          <a:lstStyle/>
          <a:p>
            <a:pPr marL="342900" indent="-342900" algn="r" rtl="1">
              <a:lnSpc>
                <a:spcPts val="1250"/>
              </a:lnSpc>
              <a:buSzPct val="100000"/>
              <a:buChar char="•"/>
            </a:pPr>
            <a:r>
              <a:rPr lang="en-US" sz="750" b="1" dirty="0">
                <a:solidFill>
                  <a:srgbClr val="4C4C4C"/>
                </a:solidFill>
                <a:latin typeface="Noto Serif" pitchFamily="34" charset="0"/>
                <a:ea typeface="Noto Serif" pitchFamily="34" charset="-122"/>
                <a:cs typeface="Noto Serif" pitchFamily="34" charset="-120"/>
              </a:rPr>
              <a:t>اللسان:</a:t>
            </a:r>
            <a:r>
              <a:rPr lang="en-US" sz="750" dirty="0">
                <a:solidFill>
                  <a:srgbClr val="4C4C4C"/>
                </a:solidFill>
                <a:latin typeface="Noto Serif" pitchFamily="34" charset="0"/>
                <a:ea typeface="Noto Serif" pitchFamily="34" charset="-122"/>
                <a:cs typeface="Noto Serif" pitchFamily="34" charset="-120"/>
              </a:rPr>
              <a:t> أكثر أعضاء النطق أهمية ومرونة</a:t>
            </a:r>
            <a:endParaRPr lang="en-US" sz="750" dirty="0"/>
          </a:p>
        </p:txBody>
      </p:sp>
      <p:sp>
        <p:nvSpPr>
          <p:cNvPr id="26" name="Text 24"/>
          <p:cNvSpPr/>
          <p:nvPr/>
        </p:nvSpPr>
        <p:spPr>
          <a:xfrm>
            <a:off x="7443788" y="4405789"/>
            <a:ext cx="6797397" cy="158591"/>
          </a:xfrm>
          <a:prstGeom prst="rect">
            <a:avLst/>
          </a:prstGeom>
          <a:noFill/>
          <a:ln/>
        </p:spPr>
        <p:txBody>
          <a:bodyPr wrap="none" lIns="0" tIns="0" rIns="0" bIns="0" rtlCol="0" anchor="t"/>
          <a:lstStyle/>
          <a:p>
            <a:pPr marL="342900" indent="-342900" algn="r" rtl="1">
              <a:lnSpc>
                <a:spcPts val="1250"/>
              </a:lnSpc>
              <a:buSzPct val="100000"/>
              <a:buChar char="•"/>
            </a:pPr>
            <a:r>
              <a:rPr lang="en-US" sz="750" b="1" dirty="0">
                <a:solidFill>
                  <a:srgbClr val="4C4C4C"/>
                </a:solidFill>
                <a:latin typeface="Noto Serif" pitchFamily="34" charset="0"/>
                <a:ea typeface="Noto Serif" pitchFamily="34" charset="-122"/>
                <a:cs typeface="Noto Serif" pitchFamily="34" charset="-120"/>
              </a:rPr>
              <a:t>الحنك الرخو:</a:t>
            </a:r>
            <a:r>
              <a:rPr lang="en-US" sz="750" dirty="0">
                <a:solidFill>
                  <a:srgbClr val="4C4C4C"/>
                </a:solidFill>
                <a:latin typeface="Noto Serif" pitchFamily="34" charset="0"/>
                <a:ea typeface="Noto Serif" pitchFamily="34" charset="-122"/>
                <a:cs typeface="Noto Serif" pitchFamily="34" charset="-120"/>
              </a:rPr>
              <a:t> يتحكم في مرور الهواء للأنف، أصوات /ك/ و/غ/</a:t>
            </a:r>
            <a:endParaRPr lang="en-US" sz="750" dirty="0"/>
          </a:p>
        </p:txBody>
      </p:sp>
      <p:sp>
        <p:nvSpPr>
          <p:cNvPr id="27" name="Text 25"/>
          <p:cNvSpPr/>
          <p:nvPr/>
        </p:nvSpPr>
        <p:spPr>
          <a:xfrm>
            <a:off x="7443788" y="4599027"/>
            <a:ext cx="6797397" cy="158591"/>
          </a:xfrm>
          <a:prstGeom prst="rect">
            <a:avLst/>
          </a:prstGeom>
          <a:noFill/>
          <a:ln/>
        </p:spPr>
        <p:txBody>
          <a:bodyPr wrap="none" lIns="0" tIns="0" rIns="0" bIns="0" rtlCol="0" anchor="t"/>
          <a:lstStyle/>
          <a:p>
            <a:pPr marL="342900" indent="-342900" algn="r" rtl="1">
              <a:lnSpc>
                <a:spcPts val="1250"/>
              </a:lnSpc>
              <a:buSzPct val="100000"/>
              <a:buChar char="•"/>
            </a:pPr>
            <a:r>
              <a:rPr lang="en-US" sz="750" b="1" dirty="0">
                <a:solidFill>
                  <a:srgbClr val="4C4C4C"/>
                </a:solidFill>
                <a:latin typeface="Noto Serif" pitchFamily="34" charset="0"/>
                <a:ea typeface="Noto Serif" pitchFamily="34" charset="-122"/>
                <a:cs typeface="Noto Serif" pitchFamily="34" charset="-120"/>
              </a:rPr>
              <a:t>اللهاة:</a:t>
            </a:r>
            <a:r>
              <a:rPr lang="en-US" sz="750" dirty="0">
                <a:solidFill>
                  <a:srgbClr val="4C4C4C"/>
                </a:solidFill>
                <a:latin typeface="Noto Serif" pitchFamily="34" charset="0"/>
                <a:ea typeface="Noto Serif" pitchFamily="34" charset="-122"/>
                <a:cs typeface="Noto Serif" pitchFamily="34" charset="-120"/>
              </a:rPr>
              <a:t> نتوء لحمي، تشارك في أصوات مثل /ق/</a:t>
            </a:r>
            <a:endParaRPr lang="en-US" sz="750" dirty="0"/>
          </a:p>
        </p:txBody>
      </p:sp>
      <p:sp>
        <p:nvSpPr>
          <p:cNvPr id="28" name="Text 26"/>
          <p:cNvSpPr/>
          <p:nvPr/>
        </p:nvSpPr>
        <p:spPr>
          <a:xfrm>
            <a:off x="12745045" y="4941094"/>
            <a:ext cx="1488519"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آلية إنتاج الأصوات</a:t>
            </a:r>
            <a:endParaRPr lang="en-US" sz="1150" dirty="0"/>
          </a:p>
        </p:txBody>
      </p:sp>
      <p:sp>
        <p:nvSpPr>
          <p:cNvPr id="29" name="Text 27"/>
          <p:cNvSpPr/>
          <p:nvPr/>
        </p:nvSpPr>
        <p:spPr>
          <a:xfrm>
            <a:off x="396835" y="5275897"/>
            <a:ext cx="13836729"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عملية النطق تمر بمراحل متسلسلة ومتداخلة:</a:t>
            </a:r>
            <a:endParaRPr lang="en-US" sz="750" dirty="0"/>
          </a:p>
        </p:txBody>
      </p:sp>
      <p:sp>
        <p:nvSpPr>
          <p:cNvPr id="30" name="Text 28"/>
          <p:cNvSpPr/>
          <p:nvPr/>
        </p:nvSpPr>
        <p:spPr>
          <a:xfrm>
            <a:off x="14134386" y="5546050"/>
            <a:ext cx="99179" cy="123944"/>
          </a:xfrm>
          <a:prstGeom prst="rect">
            <a:avLst/>
          </a:prstGeom>
          <a:noFill/>
          <a:ln/>
        </p:spPr>
        <p:txBody>
          <a:bodyPr wrap="none" lIns="0" tIns="0" rIns="0" bIns="0" rtlCol="0" anchor="t"/>
          <a:lstStyle/>
          <a:p>
            <a:pPr marL="0" indent="0" algn="l" rtl="1">
              <a:lnSpc>
                <a:spcPts val="1250"/>
              </a:lnSpc>
              <a:buNone/>
            </a:pPr>
            <a:r>
              <a:rPr lang="en-US" sz="750" dirty="0">
                <a:solidFill>
                  <a:srgbClr val="4C4C4C"/>
                </a:solidFill>
                <a:latin typeface="Noto Serif Light" pitchFamily="34" charset="0"/>
                <a:ea typeface="Noto Serif Light" pitchFamily="34" charset="-122"/>
                <a:cs typeface="Noto Serif Light" pitchFamily="34" charset="-120"/>
              </a:rPr>
              <a:t>01</a:t>
            </a:r>
            <a:endParaRPr lang="en-US" sz="750" dirty="0"/>
          </a:p>
        </p:txBody>
      </p:sp>
      <p:sp>
        <p:nvSpPr>
          <p:cNvPr id="31" name="Shape 29"/>
          <p:cNvSpPr/>
          <p:nvPr/>
        </p:nvSpPr>
        <p:spPr>
          <a:xfrm>
            <a:off x="7364849" y="5699284"/>
            <a:ext cx="6868716" cy="15240"/>
          </a:xfrm>
          <a:prstGeom prst="rect">
            <a:avLst/>
          </a:prstGeom>
          <a:solidFill>
            <a:srgbClr val="E6DED2"/>
          </a:solidFill>
          <a:ln/>
        </p:spPr>
      </p:sp>
      <p:sp>
        <p:nvSpPr>
          <p:cNvPr id="32" name="Text 30"/>
          <p:cNvSpPr/>
          <p:nvPr/>
        </p:nvSpPr>
        <p:spPr>
          <a:xfrm>
            <a:off x="12993172" y="5779294"/>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التنفس والزفير</a:t>
            </a:r>
            <a:endParaRPr lang="en-US" sz="950" dirty="0"/>
          </a:p>
        </p:txBody>
      </p:sp>
      <p:sp>
        <p:nvSpPr>
          <p:cNvPr id="33" name="Text 31"/>
          <p:cNvSpPr/>
          <p:nvPr/>
        </p:nvSpPr>
        <p:spPr>
          <a:xfrm>
            <a:off x="7364849" y="5993844"/>
            <a:ext cx="686871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خروج الهواء من الرئتين بشكل منتظم ومتحكم فيه عبر القصبة الهوائية نحو الحنجرة.</a:t>
            </a:r>
            <a:endParaRPr lang="en-US" sz="750" dirty="0"/>
          </a:p>
        </p:txBody>
      </p:sp>
      <p:sp>
        <p:nvSpPr>
          <p:cNvPr id="34" name="Text 32"/>
          <p:cNvSpPr/>
          <p:nvPr/>
        </p:nvSpPr>
        <p:spPr>
          <a:xfrm>
            <a:off x="7166491" y="5546050"/>
            <a:ext cx="99179" cy="123944"/>
          </a:xfrm>
          <a:prstGeom prst="rect">
            <a:avLst/>
          </a:prstGeom>
          <a:noFill/>
          <a:ln/>
        </p:spPr>
        <p:txBody>
          <a:bodyPr wrap="none" lIns="0" tIns="0" rIns="0" bIns="0" rtlCol="0" anchor="t"/>
          <a:lstStyle/>
          <a:p>
            <a:pPr marL="0" indent="0" algn="l" rtl="1">
              <a:lnSpc>
                <a:spcPts val="1250"/>
              </a:lnSpc>
              <a:buNone/>
            </a:pPr>
            <a:r>
              <a:rPr lang="en-US" sz="750" dirty="0">
                <a:solidFill>
                  <a:srgbClr val="4C4C4C"/>
                </a:solidFill>
                <a:latin typeface="Noto Serif Light" pitchFamily="34" charset="0"/>
                <a:ea typeface="Noto Serif Light" pitchFamily="34" charset="-122"/>
                <a:cs typeface="Noto Serif Light" pitchFamily="34" charset="-120"/>
              </a:rPr>
              <a:t>02</a:t>
            </a:r>
            <a:endParaRPr lang="en-US" sz="750" dirty="0"/>
          </a:p>
        </p:txBody>
      </p:sp>
      <p:sp>
        <p:nvSpPr>
          <p:cNvPr id="35" name="Shape 33"/>
          <p:cNvSpPr/>
          <p:nvPr/>
        </p:nvSpPr>
        <p:spPr>
          <a:xfrm>
            <a:off x="396835" y="5699284"/>
            <a:ext cx="6868835" cy="15240"/>
          </a:xfrm>
          <a:prstGeom prst="rect">
            <a:avLst/>
          </a:prstGeom>
          <a:solidFill>
            <a:srgbClr val="E6DED2"/>
          </a:solidFill>
          <a:ln/>
        </p:spPr>
      </p:sp>
      <p:sp>
        <p:nvSpPr>
          <p:cNvPr id="36" name="Text 34"/>
          <p:cNvSpPr/>
          <p:nvPr/>
        </p:nvSpPr>
        <p:spPr>
          <a:xfrm>
            <a:off x="6025277" y="5779294"/>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التصويت أو الهمس</a:t>
            </a:r>
            <a:endParaRPr lang="en-US" sz="950" dirty="0"/>
          </a:p>
        </p:txBody>
      </p:sp>
      <p:sp>
        <p:nvSpPr>
          <p:cNvPr id="37" name="Text 35"/>
          <p:cNvSpPr/>
          <p:nvPr/>
        </p:nvSpPr>
        <p:spPr>
          <a:xfrm>
            <a:off x="396835" y="5993844"/>
            <a:ext cx="6868835"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اهتزاز الأوتار الصوتية (تصويت) أو عدم اهتزازها (همس)، مما يحدد ما إذا كان الصوت مجهوراً أم مهموساً.</a:t>
            </a:r>
            <a:endParaRPr lang="en-US" sz="750" dirty="0"/>
          </a:p>
        </p:txBody>
      </p:sp>
      <p:sp>
        <p:nvSpPr>
          <p:cNvPr id="38" name="Text 36"/>
          <p:cNvSpPr/>
          <p:nvPr/>
        </p:nvSpPr>
        <p:spPr>
          <a:xfrm>
            <a:off x="14134386" y="6326029"/>
            <a:ext cx="99179" cy="123944"/>
          </a:xfrm>
          <a:prstGeom prst="rect">
            <a:avLst/>
          </a:prstGeom>
          <a:noFill/>
          <a:ln/>
        </p:spPr>
        <p:txBody>
          <a:bodyPr wrap="none" lIns="0" tIns="0" rIns="0" bIns="0" rtlCol="0" anchor="t"/>
          <a:lstStyle/>
          <a:p>
            <a:pPr marL="0" indent="0" algn="l" rtl="1">
              <a:lnSpc>
                <a:spcPts val="1250"/>
              </a:lnSpc>
              <a:buNone/>
            </a:pPr>
            <a:r>
              <a:rPr lang="en-US" sz="750" dirty="0">
                <a:solidFill>
                  <a:srgbClr val="4C4C4C"/>
                </a:solidFill>
                <a:latin typeface="Noto Serif Light" pitchFamily="34" charset="0"/>
                <a:ea typeface="Noto Serif Light" pitchFamily="34" charset="-122"/>
                <a:cs typeface="Noto Serif Light" pitchFamily="34" charset="-120"/>
              </a:rPr>
              <a:t>03</a:t>
            </a:r>
            <a:endParaRPr lang="en-US" sz="750" dirty="0"/>
          </a:p>
        </p:txBody>
      </p:sp>
      <p:sp>
        <p:nvSpPr>
          <p:cNvPr id="39" name="Shape 37"/>
          <p:cNvSpPr/>
          <p:nvPr/>
        </p:nvSpPr>
        <p:spPr>
          <a:xfrm>
            <a:off x="7364849" y="6479262"/>
            <a:ext cx="6868716" cy="15240"/>
          </a:xfrm>
          <a:prstGeom prst="rect">
            <a:avLst/>
          </a:prstGeom>
          <a:solidFill>
            <a:srgbClr val="E6DED2"/>
          </a:solidFill>
          <a:ln/>
        </p:spPr>
      </p:sp>
      <p:sp>
        <p:nvSpPr>
          <p:cNvPr id="40" name="Text 38"/>
          <p:cNvSpPr/>
          <p:nvPr/>
        </p:nvSpPr>
        <p:spPr>
          <a:xfrm>
            <a:off x="12993172" y="6559272"/>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الرنين والتضخيم</a:t>
            </a:r>
            <a:endParaRPr lang="en-US" sz="950" dirty="0"/>
          </a:p>
        </p:txBody>
      </p:sp>
      <p:sp>
        <p:nvSpPr>
          <p:cNvPr id="41" name="Text 39"/>
          <p:cNvSpPr/>
          <p:nvPr/>
        </p:nvSpPr>
        <p:spPr>
          <a:xfrm>
            <a:off x="7364849" y="6773823"/>
            <a:ext cx="686871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مرور الصوت عبر البلعوم والفم والأنف، حيث تُضخم هذه التجاويف الصوت وتعدل خصائصه.</a:t>
            </a:r>
            <a:endParaRPr lang="en-US" sz="750" dirty="0"/>
          </a:p>
        </p:txBody>
      </p:sp>
      <p:sp>
        <p:nvSpPr>
          <p:cNvPr id="42" name="Text 40"/>
          <p:cNvSpPr/>
          <p:nvPr/>
        </p:nvSpPr>
        <p:spPr>
          <a:xfrm>
            <a:off x="7166491" y="6326029"/>
            <a:ext cx="99179" cy="123944"/>
          </a:xfrm>
          <a:prstGeom prst="rect">
            <a:avLst/>
          </a:prstGeom>
          <a:noFill/>
          <a:ln/>
        </p:spPr>
        <p:txBody>
          <a:bodyPr wrap="none" lIns="0" tIns="0" rIns="0" bIns="0" rtlCol="0" anchor="t"/>
          <a:lstStyle/>
          <a:p>
            <a:pPr marL="0" indent="0" algn="l" rtl="1">
              <a:lnSpc>
                <a:spcPts val="1250"/>
              </a:lnSpc>
              <a:buNone/>
            </a:pPr>
            <a:r>
              <a:rPr lang="en-US" sz="750" dirty="0">
                <a:solidFill>
                  <a:srgbClr val="4C4C4C"/>
                </a:solidFill>
                <a:latin typeface="Noto Serif Light" pitchFamily="34" charset="0"/>
                <a:ea typeface="Noto Serif Light" pitchFamily="34" charset="-122"/>
                <a:cs typeface="Noto Serif Light" pitchFamily="34" charset="-120"/>
              </a:rPr>
              <a:t>04</a:t>
            </a:r>
            <a:endParaRPr lang="en-US" sz="750" dirty="0"/>
          </a:p>
        </p:txBody>
      </p:sp>
      <p:sp>
        <p:nvSpPr>
          <p:cNvPr id="43" name="Shape 41"/>
          <p:cNvSpPr/>
          <p:nvPr/>
        </p:nvSpPr>
        <p:spPr>
          <a:xfrm>
            <a:off x="396835" y="6479262"/>
            <a:ext cx="6868835" cy="15240"/>
          </a:xfrm>
          <a:prstGeom prst="rect">
            <a:avLst/>
          </a:prstGeom>
          <a:solidFill>
            <a:srgbClr val="E6DED2"/>
          </a:solidFill>
          <a:ln/>
        </p:spPr>
      </p:sp>
      <p:sp>
        <p:nvSpPr>
          <p:cNvPr id="44" name="Text 42"/>
          <p:cNvSpPr/>
          <p:nvPr/>
        </p:nvSpPr>
        <p:spPr>
          <a:xfrm>
            <a:off x="6025277" y="6559272"/>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النطق والتشكيل</a:t>
            </a:r>
            <a:endParaRPr lang="en-US" sz="950" dirty="0"/>
          </a:p>
        </p:txBody>
      </p:sp>
      <p:sp>
        <p:nvSpPr>
          <p:cNvPr id="45" name="Text 43"/>
          <p:cNvSpPr/>
          <p:nvPr/>
        </p:nvSpPr>
        <p:spPr>
          <a:xfrm>
            <a:off x="396835" y="6773823"/>
            <a:ext cx="6868835"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تحريك أعضاء النطق (اللسان، الشفتان، إلخ) لتشكيل الصوت النهائي وإخراجه من الفم.</a:t>
            </a:r>
            <a:endParaRPr lang="en-US" sz="750" dirty="0"/>
          </a:p>
        </p:txBody>
      </p:sp>
      <p:sp>
        <p:nvSpPr>
          <p:cNvPr id="46" name="Text 44"/>
          <p:cNvSpPr/>
          <p:nvPr/>
        </p:nvSpPr>
        <p:spPr>
          <a:xfrm>
            <a:off x="12315706" y="7155656"/>
            <a:ext cx="1917859"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تصنيف الأصوات: الجهر والهمس</a:t>
            </a:r>
            <a:endParaRPr lang="en-US" sz="1150" dirty="0"/>
          </a:p>
        </p:txBody>
      </p:sp>
      <p:sp>
        <p:nvSpPr>
          <p:cNvPr id="47" name="Text 45"/>
          <p:cNvSpPr/>
          <p:nvPr/>
        </p:nvSpPr>
        <p:spPr>
          <a:xfrm>
            <a:off x="396835" y="7490460"/>
            <a:ext cx="13836729"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أحد أهم التصنيفات للأصوات يعتمد على ما إذا كانت الأوتار الصوتية تهتز أم لا:</a:t>
            </a:r>
            <a:endParaRPr lang="en-US" sz="750" dirty="0"/>
          </a:p>
        </p:txBody>
      </p:sp>
      <p:sp>
        <p:nvSpPr>
          <p:cNvPr id="48" name="Shape 46"/>
          <p:cNvSpPr/>
          <p:nvPr/>
        </p:nvSpPr>
        <p:spPr>
          <a:xfrm>
            <a:off x="7364849" y="7760613"/>
            <a:ext cx="6868716" cy="983575"/>
          </a:xfrm>
          <a:prstGeom prst="roundRect">
            <a:avLst>
              <a:gd name="adj" fmla="val 4238"/>
            </a:avLst>
          </a:prstGeom>
          <a:solidFill>
            <a:srgbClr val="F2EDE5"/>
          </a:solidFill>
          <a:ln w="7620">
            <a:solidFill>
              <a:srgbClr val="E6DED2"/>
            </a:solidFill>
            <a:prstDash val="solid"/>
          </a:ln>
          <a:effectLst>
            <a:outerShdw dist="8890" dir="2700000" algn="bl" rotWithShape="0">
              <a:srgbClr val="E6DED2">
                <a:alpha val="100000"/>
              </a:srgbClr>
            </a:outerShdw>
          </a:effectLst>
        </p:spPr>
      </p:sp>
      <p:sp>
        <p:nvSpPr>
          <p:cNvPr id="49" name="Shape 47"/>
          <p:cNvSpPr/>
          <p:nvPr/>
        </p:nvSpPr>
        <p:spPr>
          <a:xfrm>
            <a:off x="13829109" y="7867412"/>
            <a:ext cx="297656" cy="297656"/>
          </a:xfrm>
          <a:prstGeom prst="roundRect">
            <a:avLst>
              <a:gd name="adj" fmla="val 30716954"/>
            </a:avLst>
          </a:prstGeom>
          <a:solidFill>
            <a:srgbClr val="E6DED2"/>
          </a:solidFill>
          <a:ln/>
        </p:spPr>
      </p:sp>
      <p:pic>
        <p:nvPicPr>
          <p:cNvPr id="50" name="Image 0"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911024" y="7949208"/>
            <a:ext cx="133945" cy="133945"/>
          </a:xfrm>
          <a:prstGeom prst="rect">
            <a:avLst/>
          </a:prstGeom>
        </p:spPr>
      </p:pic>
      <p:sp>
        <p:nvSpPr>
          <p:cNvPr id="51" name="Text 48"/>
          <p:cNvSpPr/>
          <p:nvPr/>
        </p:nvSpPr>
        <p:spPr>
          <a:xfrm>
            <a:off x="12886373" y="8264247"/>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الأصوات المجهورة</a:t>
            </a:r>
            <a:endParaRPr lang="en-US" sz="950" dirty="0"/>
          </a:p>
        </p:txBody>
      </p:sp>
      <p:sp>
        <p:nvSpPr>
          <p:cNvPr id="52" name="Text 49"/>
          <p:cNvSpPr/>
          <p:nvPr/>
        </p:nvSpPr>
        <p:spPr>
          <a:xfrm>
            <a:off x="7471648" y="8478798"/>
            <a:ext cx="6655118"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تهتز فيها الأوتار الصوتية، مما ينتج صوتاً مشبعاً بالطاقة. أمثلة: /ب/, /د/, /ج/, /ز/. اختبار: ضع يدك على حنجرتك وانطق /ز/ - ستشعر بالاهتزاز.</a:t>
            </a:r>
            <a:endParaRPr lang="en-US" sz="750" dirty="0"/>
          </a:p>
        </p:txBody>
      </p:sp>
      <p:sp>
        <p:nvSpPr>
          <p:cNvPr id="53" name="Shape 50"/>
          <p:cNvSpPr/>
          <p:nvPr/>
        </p:nvSpPr>
        <p:spPr>
          <a:xfrm>
            <a:off x="396835" y="7760613"/>
            <a:ext cx="6868835" cy="983575"/>
          </a:xfrm>
          <a:prstGeom prst="roundRect">
            <a:avLst>
              <a:gd name="adj" fmla="val 4238"/>
            </a:avLst>
          </a:prstGeom>
          <a:solidFill>
            <a:srgbClr val="F2EDE5"/>
          </a:solidFill>
          <a:ln w="7620">
            <a:solidFill>
              <a:srgbClr val="E6DED2"/>
            </a:solidFill>
            <a:prstDash val="solid"/>
          </a:ln>
          <a:effectLst>
            <a:outerShdw dist="8890" dir="2700000" algn="bl" rotWithShape="0">
              <a:srgbClr val="E6DED2">
                <a:alpha val="100000"/>
              </a:srgbClr>
            </a:outerShdw>
          </a:effectLst>
        </p:spPr>
      </p:sp>
      <p:sp>
        <p:nvSpPr>
          <p:cNvPr id="54" name="Shape 51"/>
          <p:cNvSpPr/>
          <p:nvPr/>
        </p:nvSpPr>
        <p:spPr>
          <a:xfrm>
            <a:off x="6861215" y="7867412"/>
            <a:ext cx="297656" cy="297656"/>
          </a:xfrm>
          <a:prstGeom prst="roundRect">
            <a:avLst>
              <a:gd name="adj" fmla="val 30716954"/>
            </a:avLst>
          </a:prstGeom>
          <a:solidFill>
            <a:srgbClr val="E6DED2"/>
          </a:solidFill>
          <a:ln/>
        </p:spPr>
      </p:sp>
      <p:pic>
        <p:nvPicPr>
          <p:cNvPr id="55" name="Image 1" descr="preencoded.png"/>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6943130" y="7949208"/>
            <a:ext cx="133945" cy="133945"/>
          </a:xfrm>
          <a:prstGeom prst="rect">
            <a:avLst/>
          </a:prstGeom>
        </p:spPr>
      </p:pic>
      <p:sp>
        <p:nvSpPr>
          <p:cNvPr id="56" name="Text 52"/>
          <p:cNvSpPr/>
          <p:nvPr/>
        </p:nvSpPr>
        <p:spPr>
          <a:xfrm>
            <a:off x="5918478" y="8264247"/>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الأصوات المهموسة</a:t>
            </a:r>
            <a:endParaRPr lang="en-US" sz="950" dirty="0"/>
          </a:p>
        </p:txBody>
      </p:sp>
      <p:sp>
        <p:nvSpPr>
          <p:cNvPr id="57" name="Text 53"/>
          <p:cNvSpPr/>
          <p:nvPr/>
        </p:nvSpPr>
        <p:spPr>
          <a:xfrm>
            <a:off x="503634" y="8478798"/>
            <a:ext cx="6655237"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لا تهتز فيها الأوتار الصوتية، ويكون الهواء هو العنصر الأساسي. أمثلة: /ت/, /ك/, /ف/, /س/, /ش/. اختبار: انطق /س/ مع يدك على الحنجرة - لن تشعر بالاهتزاز.</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0132933" y="272891"/>
            <a:ext cx="4100632" cy="310158"/>
          </a:xfrm>
          <a:prstGeom prst="rect">
            <a:avLst/>
          </a:prstGeom>
          <a:noFill/>
          <a:ln/>
        </p:spPr>
        <p:txBody>
          <a:bodyPr wrap="none" lIns="0" tIns="0" rIns="0" bIns="0" rtlCol="0" anchor="t"/>
          <a:lstStyle/>
          <a:p>
            <a:pPr marL="0" indent="0" algn="r" rtl="1">
              <a:lnSpc>
                <a:spcPts val="2400"/>
              </a:lnSpc>
              <a:buNone/>
            </a:pPr>
            <a:r>
              <a:rPr lang="en-US" sz="1950" dirty="0">
                <a:solidFill>
                  <a:srgbClr val="3A3A3A"/>
                </a:solidFill>
                <a:latin typeface="Noto Serif Medium" pitchFamily="34" charset="0"/>
                <a:ea typeface="Noto Serif Medium" pitchFamily="34" charset="-122"/>
                <a:cs typeface="Noto Serif Medium" pitchFamily="34" charset="-120"/>
              </a:rPr>
              <a:t>كيفية إدراك الكلام: معالجة الدماغ للأصوات</a:t>
            </a:r>
            <a:endParaRPr lang="en-US" sz="1950" dirty="0"/>
          </a:p>
        </p:txBody>
      </p:sp>
      <p:sp>
        <p:nvSpPr>
          <p:cNvPr id="3" name="Text 1"/>
          <p:cNvSpPr/>
          <p:nvPr/>
        </p:nvSpPr>
        <p:spPr>
          <a:xfrm>
            <a:off x="396835" y="781407"/>
            <a:ext cx="13836729"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إدراك الكلام ليس مجرد سماع بسيط. إنها عملية معقدة وديناميكية يحول فيها الدماغ الموجات الصوتية الخام إلى معانٍ مفهومة. هذه العملية تتطلب تعاوناً بين أجزاء متعددة من الدماغ وتتضمن تحليلاً في عدة مستويات: من التحليل الصوتي الأساسي إلى فهم المقاصد والسياق الاجتماعي.</a:t>
            </a:r>
            <a:endParaRPr lang="en-US" sz="750" dirty="0"/>
          </a:p>
        </p:txBody>
      </p:sp>
      <p:sp>
        <p:nvSpPr>
          <p:cNvPr id="4" name="Text 2"/>
          <p:cNvSpPr/>
          <p:nvPr/>
        </p:nvSpPr>
        <p:spPr>
          <a:xfrm>
            <a:off x="12745045" y="1088827"/>
            <a:ext cx="1488519"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مراحل إدراك الكلام</a:t>
            </a:r>
            <a:endParaRPr lang="en-US" sz="1150" dirty="0"/>
          </a:p>
        </p:txBody>
      </p:sp>
      <p:sp>
        <p:nvSpPr>
          <p:cNvPr id="5" name="Shape 3"/>
          <p:cNvSpPr/>
          <p:nvPr/>
        </p:nvSpPr>
        <p:spPr>
          <a:xfrm>
            <a:off x="14134386" y="1423630"/>
            <a:ext cx="99179" cy="595313"/>
          </a:xfrm>
          <a:prstGeom prst="roundRect">
            <a:avLst>
              <a:gd name="adj" fmla="val 42025"/>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6" name="Text 4"/>
          <p:cNvSpPr/>
          <p:nvPr/>
        </p:nvSpPr>
        <p:spPr>
          <a:xfrm>
            <a:off x="12794813" y="1522809"/>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الاستقبال السمعي</a:t>
            </a:r>
            <a:endParaRPr lang="en-US" sz="950" dirty="0"/>
          </a:p>
        </p:txBody>
      </p:sp>
      <p:sp>
        <p:nvSpPr>
          <p:cNvPr id="7" name="Text 5"/>
          <p:cNvSpPr/>
          <p:nvPr/>
        </p:nvSpPr>
        <p:spPr>
          <a:xfrm>
            <a:off x="396835" y="1737360"/>
            <a:ext cx="13638371"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الموجات الصوتية تدخل الأذن الخارجية، تهز طبلة الأذن، تمر عبر العظيمات الثلاث، تصل إلى القوقعة حيث تُحول إلى إشارات كهربائية. يسير العصب السمعي بهذه الإشارات إلى الدماغ. تحلل المراكز السمعية الأولى التردد والشدة والمدة.</a:t>
            </a:r>
            <a:endParaRPr lang="en-US" sz="750" dirty="0"/>
          </a:p>
        </p:txBody>
      </p:sp>
      <p:sp>
        <p:nvSpPr>
          <p:cNvPr id="8" name="Shape 6"/>
          <p:cNvSpPr/>
          <p:nvPr/>
        </p:nvSpPr>
        <p:spPr>
          <a:xfrm>
            <a:off x="13985558" y="2118122"/>
            <a:ext cx="99179" cy="595313"/>
          </a:xfrm>
          <a:prstGeom prst="roundRect">
            <a:avLst>
              <a:gd name="adj" fmla="val 42025"/>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9" name="Text 7"/>
          <p:cNvSpPr/>
          <p:nvPr/>
        </p:nvSpPr>
        <p:spPr>
          <a:xfrm>
            <a:off x="12645985" y="2217301"/>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التحليل الصوتي</a:t>
            </a:r>
            <a:endParaRPr lang="en-US" sz="950" dirty="0"/>
          </a:p>
        </p:txBody>
      </p:sp>
      <p:sp>
        <p:nvSpPr>
          <p:cNvPr id="10" name="Text 8"/>
          <p:cNvSpPr/>
          <p:nvPr/>
        </p:nvSpPr>
        <p:spPr>
          <a:xfrm>
            <a:off x="396835" y="2431852"/>
            <a:ext cx="13489543"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يحدد الدماغ الأصوات اللغوية الفردية (الفونيمات). هذه خطوة حاسمة لأن الأصوات المتتالية متداخلة وغير منفصلة وضوحاً. السياق الصوتي يؤثر على تصور كل صوت - نفس الصوت قد يبدو مختلفاً حسب الأصوات المجاورة.</a:t>
            </a:r>
            <a:endParaRPr lang="en-US" sz="750" dirty="0"/>
          </a:p>
        </p:txBody>
      </p:sp>
      <p:sp>
        <p:nvSpPr>
          <p:cNvPr id="11" name="Shape 9"/>
          <p:cNvSpPr/>
          <p:nvPr/>
        </p:nvSpPr>
        <p:spPr>
          <a:xfrm>
            <a:off x="13836729" y="2812613"/>
            <a:ext cx="99179" cy="595313"/>
          </a:xfrm>
          <a:prstGeom prst="roundRect">
            <a:avLst>
              <a:gd name="adj" fmla="val 42025"/>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12" name="Text 10"/>
          <p:cNvSpPr/>
          <p:nvPr/>
        </p:nvSpPr>
        <p:spPr>
          <a:xfrm>
            <a:off x="12497157" y="2911792"/>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التعرف على الكلمات</a:t>
            </a:r>
            <a:endParaRPr lang="en-US" sz="950" dirty="0"/>
          </a:p>
        </p:txBody>
      </p:sp>
      <p:sp>
        <p:nvSpPr>
          <p:cNvPr id="13" name="Text 11"/>
          <p:cNvSpPr/>
          <p:nvPr/>
        </p:nvSpPr>
        <p:spPr>
          <a:xfrm>
            <a:off x="396835" y="3126343"/>
            <a:ext cx="13340715"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سلسلة الأصوات تُطابق مع الكلمات المخزنة في الذاكرة (المعجم الذهني). الكلمات الشائعة تُدرك أسرع. السياق اللغوي يسهل التعرف - كلمات معينة متوقعة أكثر من غيرها في سياق معين.</a:t>
            </a:r>
            <a:endParaRPr lang="en-US" sz="750" dirty="0"/>
          </a:p>
        </p:txBody>
      </p:sp>
      <p:sp>
        <p:nvSpPr>
          <p:cNvPr id="14" name="Shape 12"/>
          <p:cNvSpPr/>
          <p:nvPr/>
        </p:nvSpPr>
        <p:spPr>
          <a:xfrm>
            <a:off x="13687901" y="3507105"/>
            <a:ext cx="99179" cy="595313"/>
          </a:xfrm>
          <a:prstGeom prst="roundRect">
            <a:avLst>
              <a:gd name="adj" fmla="val 42025"/>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15" name="Text 13"/>
          <p:cNvSpPr/>
          <p:nvPr/>
        </p:nvSpPr>
        <p:spPr>
          <a:xfrm>
            <a:off x="12348329" y="3606284"/>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التحليل النحوي والدلالي</a:t>
            </a:r>
            <a:endParaRPr lang="en-US" sz="950" dirty="0"/>
          </a:p>
        </p:txBody>
      </p:sp>
      <p:sp>
        <p:nvSpPr>
          <p:cNvPr id="16" name="Text 14"/>
          <p:cNvSpPr/>
          <p:nvPr/>
        </p:nvSpPr>
        <p:spPr>
          <a:xfrm>
            <a:off x="396835" y="3820835"/>
            <a:ext cx="13191887"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العلاقات بين الكلمات تُفهم. البنية النحوية للجملة تصبح واضحة - من يفعل ماذا لمن. معاني الكلمات الفردية والجملة ككل تُستخرج. كل هذا يدمج مع المعرفة السابقة للمستقبل.</a:t>
            </a:r>
            <a:endParaRPr lang="en-US" sz="750" dirty="0"/>
          </a:p>
        </p:txBody>
      </p:sp>
      <p:sp>
        <p:nvSpPr>
          <p:cNvPr id="17" name="Shape 15"/>
          <p:cNvSpPr/>
          <p:nvPr/>
        </p:nvSpPr>
        <p:spPr>
          <a:xfrm>
            <a:off x="13836729" y="4201597"/>
            <a:ext cx="99179" cy="595313"/>
          </a:xfrm>
          <a:prstGeom prst="roundRect">
            <a:avLst>
              <a:gd name="adj" fmla="val 42025"/>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18" name="Text 16"/>
          <p:cNvSpPr/>
          <p:nvPr/>
        </p:nvSpPr>
        <p:spPr>
          <a:xfrm>
            <a:off x="12478583" y="4300776"/>
            <a:ext cx="1258967"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التحليل التداولي والسياقي</a:t>
            </a:r>
            <a:endParaRPr lang="en-US" sz="950" dirty="0"/>
          </a:p>
        </p:txBody>
      </p:sp>
      <p:sp>
        <p:nvSpPr>
          <p:cNvPr id="19" name="Text 17"/>
          <p:cNvSpPr/>
          <p:nvPr/>
        </p:nvSpPr>
        <p:spPr>
          <a:xfrm>
            <a:off x="396835" y="4515326"/>
            <a:ext cx="13340715"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يُفهم القصد التواصلي وراء الكلام. جملة "هل يمكنك فتح النافذة؟" ليست استفهاماً حقيقياً عن القدرة، بل طلب لفتح النافذة. السياق الموقفي ونبرة الصوت والمعرفة المشتركة كل هذا يحدد المعنى الحقيقي.</a:t>
            </a:r>
            <a:endParaRPr lang="en-US" sz="750" dirty="0"/>
          </a:p>
        </p:txBody>
      </p:sp>
      <p:sp>
        <p:nvSpPr>
          <p:cNvPr id="20" name="Text 18"/>
          <p:cNvSpPr/>
          <p:nvPr/>
        </p:nvSpPr>
        <p:spPr>
          <a:xfrm>
            <a:off x="12570023" y="4945737"/>
            <a:ext cx="1663541"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نظريات التعرف على الكلمات</a:t>
            </a:r>
            <a:endParaRPr lang="en-US" sz="1150" dirty="0"/>
          </a:p>
        </p:txBody>
      </p:sp>
      <p:sp>
        <p:nvSpPr>
          <p:cNvPr id="21" name="Text 19"/>
          <p:cNvSpPr/>
          <p:nvPr/>
        </p:nvSpPr>
        <p:spPr>
          <a:xfrm>
            <a:off x="396835" y="5280541"/>
            <a:ext cx="13836729"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اقترح الباحثون نظريات متعددة لشرح كيفية تعرف الدماغ على الكلمات:</a:t>
            </a:r>
            <a:endParaRPr lang="en-US" sz="750" dirty="0"/>
          </a:p>
        </p:txBody>
      </p:sp>
      <p:sp>
        <p:nvSpPr>
          <p:cNvPr id="22" name="Shape 20"/>
          <p:cNvSpPr/>
          <p:nvPr/>
        </p:nvSpPr>
        <p:spPr>
          <a:xfrm>
            <a:off x="9687520" y="5550694"/>
            <a:ext cx="4546044" cy="760571"/>
          </a:xfrm>
          <a:prstGeom prst="roundRect">
            <a:avLst>
              <a:gd name="adj" fmla="val 9618"/>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23" name="Shape 21"/>
          <p:cNvSpPr/>
          <p:nvPr/>
        </p:nvSpPr>
        <p:spPr>
          <a:xfrm>
            <a:off x="14187845" y="5550694"/>
            <a:ext cx="60960" cy="760571"/>
          </a:xfrm>
          <a:prstGeom prst="roundRect">
            <a:avLst>
              <a:gd name="adj" fmla="val 68372"/>
            </a:avLst>
          </a:prstGeom>
          <a:solidFill>
            <a:srgbClr val="E6DED2"/>
          </a:solidFill>
          <a:ln/>
        </p:spPr>
      </p:sp>
      <p:sp>
        <p:nvSpPr>
          <p:cNvPr id="24" name="Text 22"/>
          <p:cNvSpPr/>
          <p:nvPr/>
        </p:nvSpPr>
        <p:spPr>
          <a:xfrm>
            <a:off x="12833033" y="5665113"/>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نظرية اللوجوجين</a:t>
            </a:r>
            <a:endParaRPr lang="en-US" sz="950" dirty="0"/>
          </a:p>
        </p:txBody>
      </p:sp>
      <p:sp>
        <p:nvSpPr>
          <p:cNvPr id="25" name="Text 23"/>
          <p:cNvSpPr/>
          <p:nvPr/>
        </p:nvSpPr>
        <p:spPr>
          <a:xfrm>
            <a:off x="9801939" y="5879663"/>
            <a:ext cx="4271486"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كل كلمة لها وحدة تفعيل عصبية (logogen). تتراكم الأدلة من الصوت حتى تصل لعتبة معينة، فتُفعّل هذه الوحدة، ويتم التعرف على الكلمة.</a:t>
            </a:r>
            <a:endParaRPr lang="en-US" sz="750" dirty="0"/>
          </a:p>
        </p:txBody>
      </p:sp>
      <p:sp>
        <p:nvSpPr>
          <p:cNvPr id="26" name="Shape 24"/>
          <p:cNvSpPr/>
          <p:nvPr/>
        </p:nvSpPr>
        <p:spPr>
          <a:xfrm>
            <a:off x="5042178" y="5550694"/>
            <a:ext cx="4546163" cy="760571"/>
          </a:xfrm>
          <a:prstGeom prst="roundRect">
            <a:avLst>
              <a:gd name="adj" fmla="val 9618"/>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27" name="Shape 25"/>
          <p:cNvSpPr/>
          <p:nvPr/>
        </p:nvSpPr>
        <p:spPr>
          <a:xfrm>
            <a:off x="9542621" y="5550694"/>
            <a:ext cx="60960" cy="760571"/>
          </a:xfrm>
          <a:prstGeom prst="roundRect">
            <a:avLst>
              <a:gd name="adj" fmla="val 68372"/>
            </a:avLst>
          </a:prstGeom>
          <a:solidFill>
            <a:srgbClr val="E6DED2"/>
          </a:solidFill>
          <a:ln/>
        </p:spPr>
      </p:sp>
      <p:sp>
        <p:nvSpPr>
          <p:cNvPr id="28" name="Text 26"/>
          <p:cNvSpPr/>
          <p:nvPr/>
        </p:nvSpPr>
        <p:spPr>
          <a:xfrm>
            <a:off x="8187809" y="5665113"/>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نظرية الكوهورت</a:t>
            </a:r>
            <a:endParaRPr lang="en-US" sz="950" dirty="0"/>
          </a:p>
        </p:txBody>
      </p:sp>
      <p:sp>
        <p:nvSpPr>
          <p:cNvPr id="29" name="Text 27"/>
          <p:cNvSpPr/>
          <p:nvPr/>
        </p:nvSpPr>
        <p:spPr>
          <a:xfrm>
            <a:off x="5156597" y="5879663"/>
            <a:ext cx="4271605"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عند سماع بداية الكلمة، ينشط الدماغ كل الكلمات التي تبدأ بنفس الأصوات (مثل كل كلمات تبدأ "كتـ"). مع سماع بقية الكلمة، يتم استبعاد الكلمات غير المطابقة تدريجياً حتى تبقى كلمة واحدة.</a:t>
            </a:r>
            <a:endParaRPr lang="en-US" sz="750" dirty="0"/>
          </a:p>
        </p:txBody>
      </p:sp>
      <p:sp>
        <p:nvSpPr>
          <p:cNvPr id="30" name="Shape 28"/>
          <p:cNvSpPr/>
          <p:nvPr/>
        </p:nvSpPr>
        <p:spPr>
          <a:xfrm>
            <a:off x="396835" y="5550694"/>
            <a:ext cx="4546163" cy="760571"/>
          </a:xfrm>
          <a:prstGeom prst="roundRect">
            <a:avLst>
              <a:gd name="adj" fmla="val 9618"/>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31" name="Shape 29"/>
          <p:cNvSpPr/>
          <p:nvPr/>
        </p:nvSpPr>
        <p:spPr>
          <a:xfrm>
            <a:off x="4897279" y="5550694"/>
            <a:ext cx="60960" cy="760571"/>
          </a:xfrm>
          <a:prstGeom prst="roundRect">
            <a:avLst>
              <a:gd name="adj" fmla="val 68372"/>
            </a:avLst>
          </a:prstGeom>
          <a:solidFill>
            <a:srgbClr val="E6DED2"/>
          </a:solidFill>
          <a:ln/>
        </p:spPr>
      </p:sp>
      <p:sp>
        <p:nvSpPr>
          <p:cNvPr id="32" name="Text 30"/>
          <p:cNvSpPr/>
          <p:nvPr/>
        </p:nvSpPr>
        <p:spPr>
          <a:xfrm>
            <a:off x="3542467" y="5665113"/>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نموذج TRACE</a:t>
            </a:r>
            <a:endParaRPr lang="en-US" sz="950" dirty="0"/>
          </a:p>
        </p:txBody>
      </p:sp>
      <p:sp>
        <p:nvSpPr>
          <p:cNvPr id="33" name="Text 31"/>
          <p:cNvSpPr/>
          <p:nvPr/>
        </p:nvSpPr>
        <p:spPr>
          <a:xfrm>
            <a:off x="511254" y="5879663"/>
            <a:ext cx="4271605"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يفترض تفعيلاً متوازياً لمستويات متعددة (أصوات وكلمات ومعاني) مع تفاعل بيني بينها - المستويات الأعلى تؤثر على الأدنى والعكس صحيح.</a:t>
            </a:r>
            <a:endParaRPr lang="en-US" sz="750" dirty="0"/>
          </a:p>
        </p:txBody>
      </p:sp>
      <p:sp>
        <p:nvSpPr>
          <p:cNvPr id="34" name="Text 32"/>
          <p:cNvSpPr/>
          <p:nvPr/>
        </p:nvSpPr>
        <p:spPr>
          <a:xfrm>
            <a:off x="12309396" y="6460093"/>
            <a:ext cx="1924169"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ظواهر مذهلة في الإدراك السمعي</a:t>
            </a:r>
            <a:endParaRPr lang="en-US" sz="1150" dirty="0"/>
          </a:p>
        </p:txBody>
      </p:sp>
      <p:sp>
        <p:nvSpPr>
          <p:cNvPr id="35" name="Shape 33"/>
          <p:cNvSpPr/>
          <p:nvPr/>
        </p:nvSpPr>
        <p:spPr>
          <a:xfrm>
            <a:off x="9687520" y="6794897"/>
            <a:ext cx="4546044" cy="745331"/>
          </a:xfrm>
          <a:prstGeom prst="roundRect">
            <a:avLst>
              <a:gd name="adj" fmla="val 5592"/>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36" name="Text 34"/>
          <p:cNvSpPr/>
          <p:nvPr/>
        </p:nvSpPr>
        <p:spPr>
          <a:xfrm>
            <a:off x="12886373" y="6901696"/>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000000"/>
                </a:solidFill>
                <a:latin typeface="Noto Serif Medium" pitchFamily="34" charset="0"/>
                <a:ea typeface="Noto Serif Medium" pitchFamily="34" charset="-122"/>
                <a:cs typeface="Noto Serif Medium" pitchFamily="34" charset="-120"/>
              </a:rPr>
              <a:t>الاستعادة الصوتية</a:t>
            </a:r>
            <a:endParaRPr lang="en-US" sz="950" dirty="0"/>
          </a:p>
        </p:txBody>
      </p:sp>
      <p:sp>
        <p:nvSpPr>
          <p:cNvPr id="37" name="Text 35"/>
          <p:cNvSpPr/>
          <p:nvPr/>
        </p:nvSpPr>
        <p:spPr>
          <a:xfrm>
            <a:off x="9794319" y="7116247"/>
            <a:ext cx="4332446" cy="317183"/>
          </a:xfrm>
          <a:prstGeom prst="rect">
            <a:avLst/>
          </a:prstGeom>
          <a:noFill/>
          <a:ln/>
        </p:spPr>
        <p:txBody>
          <a:bodyPr wrap="square" lIns="0" tIns="0" rIns="0" bIns="0" rtlCol="0" anchor="t"/>
          <a:lstStyle/>
          <a:p>
            <a:pPr marL="0" indent="0" algn="r" rtl="1">
              <a:lnSpc>
                <a:spcPts val="1250"/>
              </a:lnSpc>
              <a:buNone/>
            </a:pPr>
            <a:r>
              <a:rPr lang="en-US" sz="750" dirty="0">
                <a:solidFill>
                  <a:srgbClr val="000000"/>
                </a:solidFill>
                <a:latin typeface="Noto Serif" pitchFamily="34" charset="0"/>
                <a:ea typeface="Noto Serif" pitchFamily="34" charset="-122"/>
                <a:cs typeface="Noto Serif" pitchFamily="34" charset="-120"/>
              </a:rPr>
              <a:t>عندما تسمع كلمة "تلفزيون" لكن صوت /ل/ مستبدل بسعال، تسمع الكلمة كاملة! الدماغ يملأ الفجوة الصوتية بناءً على السياق والتوقعات. هذه ظاهرة تُظهر أن الدماغ يبني فرضيات فعالة عما يجب أن يكون هناك.</a:t>
            </a:r>
            <a:endParaRPr lang="en-US" sz="750" dirty="0"/>
          </a:p>
        </p:txBody>
      </p:sp>
      <p:sp>
        <p:nvSpPr>
          <p:cNvPr id="38" name="Shape 36"/>
          <p:cNvSpPr/>
          <p:nvPr/>
        </p:nvSpPr>
        <p:spPr>
          <a:xfrm>
            <a:off x="5042178" y="6794897"/>
            <a:ext cx="4546163" cy="745331"/>
          </a:xfrm>
          <a:prstGeom prst="roundRect">
            <a:avLst>
              <a:gd name="adj" fmla="val 5592"/>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39" name="Text 37"/>
          <p:cNvSpPr/>
          <p:nvPr/>
        </p:nvSpPr>
        <p:spPr>
          <a:xfrm>
            <a:off x="8241149" y="6901696"/>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000000"/>
                </a:solidFill>
                <a:latin typeface="Noto Serif Medium" pitchFamily="34" charset="0"/>
                <a:ea typeface="Noto Serif Medium" pitchFamily="34" charset="-122"/>
                <a:cs typeface="Noto Serif Medium" pitchFamily="34" charset="-120"/>
              </a:rPr>
              <a:t>تأثير ماكجورك</a:t>
            </a:r>
            <a:endParaRPr lang="en-US" sz="950" dirty="0"/>
          </a:p>
        </p:txBody>
      </p:sp>
      <p:sp>
        <p:nvSpPr>
          <p:cNvPr id="40" name="Text 38"/>
          <p:cNvSpPr/>
          <p:nvPr/>
        </p:nvSpPr>
        <p:spPr>
          <a:xfrm>
            <a:off x="5148977" y="7116247"/>
            <a:ext cx="4332565" cy="317183"/>
          </a:xfrm>
          <a:prstGeom prst="rect">
            <a:avLst/>
          </a:prstGeom>
          <a:noFill/>
          <a:ln/>
        </p:spPr>
        <p:txBody>
          <a:bodyPr wrap="square" lIns="0" tIns="0" rIns="0" bIns="0" rtlCol="0" anchor="t"/>
          <a:lstStyle/>
          <a:p>
            <a:pPr marL="0" indent="0" algn="r" rtl="1">
              <a:lnSpc>
                <a:spcPts val="1250"/>
              </a:lnSpc>
              <a:buNone/>
            </a:pPr>
            <a:r>
              <a:rPr lang="en-US" sz="750" dirty="0">
                <a:solidFill>
                  <a:srgbClr val="000000"/>
                </a:solidFill>
                <a:latin typeface="Noto Serif" pitchFamily="34" charset="0"/>
                <a:ea typeface="Noto Serif" pitchFamily="34" charset="-122"/>
                <a:cs typeface="Noto Serif" pitchFamily="34" charset="-120"/>
              </a:rPr>
              <a:t>تفرج فيديو شخص ينطق /غا/ لكن الصوت يقول /با/. ماذا تسمع؟ تسمع /دا/ - مزيج من البصر والسمع! يدل هذا على أن الإدراك ليس حسياً فقط بل يدمج معلومات من حواس متعددة.</a:t>
            </a:r>
            <a:endParaRPr lang="en-US" sz="750" dirty="0"/>
          </a:p>
        </p:txBody>
      </p:sp>
      <p:sp>
        <p:nvSpPr>
          <p:cNvPr id="41" name="Shape 39"/>
          <p:cNvSpPr/>
          <p:nvPr/>
        </p:nvSpPr>
        <p:spPr>
          <a:xfrm>
            <a:off x="396835" y="6794897"/>
            <a:ext cx="4546163" cy="745331"/>
          </a:xfrm>
          <a:prstGeom prst="roundRect">
            <a:avLst>
              <a:gd name="adj" fmla="val 5592"/>
            </a:avLst>
          </a:prstGeom>
          <a:solidFill>
            <a:srgbClr val="E6DED2">
              <a:alpha val="50000"/>
            </a:srgbClr>
          </a:solidFill>
          <a:ln w="7620">
            <a:solidFill>
              <a:srgbClr val="CCC4B8"/>
            </a:solidFill>
            <a:prstDash val="solid"/>
          </a:ln>
          <a:effectLst>
            <a:outerShdw dist="8890" dir="2700000" algn="bl" rotWithShape="0">
              <a:srgbClr val="CCC4B8">
                <a:alpha val="100000"/>
              </a:srgbClr>
            </a:outerShdw>
          </a:effectLst>
        </p:spPr>
      </p:sp>
      <p:sp>
        <p:nvSpPr>
          <p:cNvPr id="42" name="Text 40"/>
          <p:cNvSpPr/>
          <p:nvPr/>
        </p:nvSpPr>
        <p:spPr>
          <a:xfrm>
            <a:off x="3595807" y="6901696"/>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000000"/>
                </a:solidFill>
                <a:latin typeface="Noto Serif Medium" pitchFamily="34" charset="0"/>
                <a:ea typeface="Noto Serif Medium" pitchFamily="34" charset="-122"/>
                <a:cs typeface="Noto Serif Medium" pitchFamily="34" charset="-120"/>
              </a:rPr>
              <a:t>التكيف الانتقائي</a:t>
            </a:r>
            <a:endParaRPr lang="en-US" sz="950" dirty="0"/>
          </a:p>
        </p:txBody>
      </p:sp>
      <p:sp>
        <p:nvSpPr>
          <p:cNvPr id="43" name="Text 41"/>
          <p:cNvSpPr/>
          <p:nvPr/>
        </p:nvSpPr>
        <p:spPr>
          <a:xfrm>
            <a:off x="503634" y="7116247"/>
            <a:ext cx="4332565" cy="317183"/>
          </a:xfrm>
          <a:prstGeom prst="rect">
            <a:avLst/>
          </a:prstGeom>
          <a:noFill/>
          <a:ln/>
        </p:spPr>
        <p:txBody>
          <a:bodyPr wrap="square" lIns="0" tIns="0" rIns="0" bIns="0" rtlCol="0" anchor="t"/>
          <a:lstStyle/>
          <a:p>
            <a:pPr marL="0" indent="0" algn="r" rtl="1">
              <a:lnSpc>
                <a:spcPts val="1250"/>
              </a:lnSpc>
              <a:buNone/>
            </a:pPr>
            <a:r>
              <a:rPr lang="en-US" sz="750" dirty="0">
                <a:solidFill>
                  <a:srgbClr val="000000"/>
                </a:solidFill>
                <a:latin typeface="Noto Serif" pitchFamily="34" charset="0"/>
                <a:ea typeface="Noto Serif" pitchFamily="34" charset="-122"/>
                <a:cs typeface="Noto Serif" pitchFamily="34" charset="-120"/>
              </a:rPr>
              <a:t>عند سماع صوت واحد مراراً، تتعب الخلايا العصبية المستجيبة له. لاحقاً، صوت بين /با/ و/دا/ يُدرك كـ/دا/ (لأن خلايا /با/ متعبة). يدل هذا على أن الإدراك ديناميكي وليس ثابتاً.</a:t>
            </a:r>
            <a:endParaRPr lang="en-US" sz="750" dirty="0"/>
          </a:p>
        </p:txBody>
      </p:sp>
      <p:sp>
        <p:nvSpPr>
          <p:cNvPr id="44" name="Text 42"/>
          <p:cNvSpPr/>
          <p:nvPr/>
        </p:nvSpPr>
        <p:spPr>
          <a:xfrm>
            <a:off x="12436912" y="7689056"/>
            <a:ext cx="1796653"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العوامل المؤثرة في إدراك الكلام</a:t>
            </a:r>
            <a:endParaRPr lang="en-US" sz="1150" dirty="0"/>
          </a:p>
        </p:txBody>
      </p:sp>
      <p:sp>
        <p:nvSpPr>
          <p:cNvPr id="45" name="Text 43"/>
          <p:cNvSpPr/>
          <p:nvPr/>
        </p:nvSpPr>
        <p:spPr>
          <a:xfrm>
            <a:off x="3560445" y="8123039"/>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3A3A3A"/>
                </a:solidFill>
                <a:latin typeface="Noto Serif Medium" pitchFamily="34" charset="0"/>
                <a:ea typeface="Noto Serif Medium" pitchFamily="34" charset="-122"/>
                <a:cs typeface="Noto Serif Medium" pitchFamily="34" charset="-120"/>
              </a:rPr>
              <a:t>عوامل صوتية</a:t>
            </a:r>
            <a:endParaRPr lang="en-US" sz="950" dirty="0"/>
          </a:p>
        </p:txBody>
      </p:sp>
      <p:sp>
        <p:nvSpPr>
          <p:cNvPr id="46" name="Text 44"/>
          <p:cNvSpPr/>
          <p:nvPr/>
        </p:nvSpPr>
        <p:spPr>
          <a:xfrm>
            <a:off x="396835" y="8377238"/>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الوضوح الصوتي والتسجيل الجيد</a:t>
            </a:r>
            <a:endParaRPr lang="en-US" sz="750" dirty="0"/>
          </a:p>
        </p:txBody>
      </p:sp>
      <p:sp>
        <p:nvSpPr>
          <p:cNvPr id="47" name="Text 45"/>
          <p:cNvSpPr/>
          <p:nvPr/>
        </p:nvSpPr>
        <p:spPr>
          <a:xfrm>
            <a:off x="396835" y="8570476"/>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سرعة الكلام (بطيء جداً ممل، سريع جداً غير مفهوم)</a:t>
            </a:r>
            <a:endParaRPr lang="en-US" sz="750" dirty="0"/>
          </a:p>
        </p:txBody>
      </p:sp>
      <p:sp>
        <p:nvSpPr>
          <p:cNvPr id="48" name="Text 46"/>
          <p:cNvSpPr/>
          <p:nvPr/>
        </p:nvSpPr>
        <p:spPr>
          <a:xfrm>
            <a:off x="396835" y="8763714"/>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النبر والتنغيم (يساعدان في تحديد معنى الجملة)</a:t>
            </a:r>
            <a:endParaRPr lang="en-US" sz="750" dirty="0"/>
          </a:p>
        </p:txBody>
      </p:sp>
      <p:sp>
        <p:nvSpPr>
          <p:cNvPr id="49" name="Text 47"/>
          <p:cNvSpPr/>
          <p:nvPr/>
        </p:nvSpPr>
        <p:spPr>
          <a:xfrm>
            <a:off x="396835" y="8956953"/>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غياب الضوضاء</a:t>
            </a:r>
            <a:endParaRPr lang="en-US" sz="750" dirty="0"/>
          </a:p>
        </p:txBody>
      </p:sp>
      <p:sp>
        <p:nvSpPr>
          <p:cNvPr id="50" name="Text 48"/>
          <p:cNvSpPr/>
          <p:nvPr/>
        </p:nvSpPr>
        <p:spPr>
          <a:xfrm>
            <a:off x="8214003" y="8123039"/>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3A3A3A"/>
                </a:solidFill>
                <a:latin typeface="Noto Serif Medium" pitchFamily="34" charset="0"/>
                <a:ea typeface="Noto Serif Medium" pitchFamily="34" charset="-122"/>
                <a:cs typeface="Noto Serif Medium" pitchFamily="34" charset="-120"/>
              </a:rPr>
              <a:t>عوامل لغوية</a:t>
            </a:r>
            <a:endParaRPr lang="en-US" sz="950" dirty="0"/>
          </a:p>
        </p:txBody>
      </p:sp>
      <p:sp>
        <p:nvSpPr>
          <p:cNvPr id="51" name="Text 49"/>
          <p:cNvSpPr/>
          <p:nvPr/>
        </p:nvSpPr>
        <p:spPr>
          <a:xfrm>
            <a:off x="5050393" y="8377238"/>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تكرار الكلمات (الشائعة أسهل إدراكاً)</a:t>
            </a:r>
            <a:endParaRPr lang="en-US" sz="750" dirty="0"/>
          </a:p>
        </p:txBody>
      </p:sp>
      <p:sp>
        <p:nvSpPr>
          <p:cNvPr id="52" name="Text 50"/>
          <p:cNvSpPr/>
          <p:nvPr/>
        </p:nvSpPr>
        <p:spPr>
          <a:xfrm>
            <a:off x="5050393" y="8570476"/>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السياق اللغوي (الكلمات المتوقعة تُدرك أسهل)</a:t>
            </a:r>
            <a:endParaRPr lang="en-US" sz="750" dirty="0"/>
          </a:p>
        </p:txBody>
      </p:sp>
      <p:sp>
        <p:nvSpPr>
          <p:cNvPr id="53" name="Text 51"/>
          <p:cNvSpPr/>
          <p:nvPr/>
        </p:nvSpPr>
        <p:spPr>
          <a:xfrm>
            <a:off x="5050393" y="8763714"/>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الغموض (السياق يحل الغموض)</a:t>
            </a:r>
            <a:endParaRPr lang="en-US" sz="750" dirty="0"/>
          </a:p>
        </p:txBody>
      </p:sp>
      <p:sp>
        <p:nvSpPr>
          <p:cNvPr id="54" name="Text 52"/>
          <p:cNvSpPr/>
          <p:nvPr/>
        </p:nvSpPr>
        <p:spPr>
          <a:xfrm>
            <a:off x="5050393" y="8956953"/>
            <a:ext cx="4404003"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بناء الجملة النحوي</a:t>
            </a:r>
            <a:endParaRPr lang="en-US" sz="750" dirty="0"/>
          </a:p>
        </p:txBody>
      </p:sp>
      <p:sp>
        <p:nvSpPr>
          <p:cNvPr id="55" name="Text 53"/>
          <p:cNvSpPr/>
          <p:nvPr/>
        </p:nvSpPr>
        <p:spPr>
          <a:xfrm>
            <a:off x="13008293" y="8123039"/>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3A3A3A"/>
                </a:solidFill>
                <a:latin typeface="Noto Serif Medium" pitchFamily="34" charset="0"/>
                <a:ea typeface="Noto Serif Medium" pitchFamily="34" charset="-122"/>
                <a:cs typeface="Noto Serif Medium" pitchFamily="34" charset="-120"/>
              </a:rPr>
              <a:t>عوامل معرفية وفردية</a:t>
            </a:r>
            <a:endParaRPr lang="en-US" sz="950" dirty="0"/>
          </a:p>
        </p:txBody>
      </p:sp>
      <p:sp>
        <p:nvSpPr>
          <p:cNvPr id="56" name="Text 54"/>
          <p:cNvSpPr/>
          <p:nvPr/>
        </p:nvSpPr>
        <p:spPr>
          <a:xfrm>
            <a:off x="9703951" y="8377238"/>
            <a:ext cx="4544735"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الانتباه والتركيز</a:t>
            </a:r>
            <a:endParaRPr lang="en-US" sz="750" dirty="0"/>
          </a:p>
        </p:txBody>
      </p:sp>
      <p:sp>
        <p:nvSpPr>
          <p:cNvPr id="57" name="Text 55"/>
          <p:cNvSpPr/>
          <p:nvPr/>
        </p:nvSpPr>
        <p:spPr>
          <a:xfrm>
            <a:off x="9703951" y="8570476"/>
            <a:ext cx="4544735"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الذاكرة (العاملة والطويلة المدى)</a:t>
            </a:r>
            <a:endParaRPr lang="en-US" sz="750" dirty="0"/>
          </a:p>
        </p:txBody>
      </p:sp>
      <p:sp>
        <p:nvSpPr>
          <p:cNvPr id="58" name="Text 56"/>
          <p:cNvSpPr/>
          <p:nvPr/>
        </p:nvSpPr>
        <p:spPr>
          <a:xfrm>
            <a:off x="9703951" y="8763714"/>
            <a:ext cx="4544735"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التوقعات والفرضيات المسبقة</a:t>
            </a:r>
            <a:endParaRPr lang="en-US" sz="750" dirty="0"/>
          </a:p>
        </p:txBody>
      </p:sp>
      <p:sp>
        <p:nvSpPr>
          <p:cNvPr id="59" name="Text 57"/>
          <p:cNvSpPr/>
          <p:nvPr/>
        </p:nvSpPr>
        <p:spPr>
          <a:xfrm>
            <a:off x="9703951" y="8956953"/>
            <a:ext cx="4544735" cy="158591"/>
          </a:xfrm>
          <a:prstGeom prst="rect">
            <a:avLst/>
          </a:prstGeom>
          <a:noFill/>
          <a:ln/>
        </p:spPr>
        <p:txBody>
          <a:bodyPr wrap="none" lIns="0" tIns="0" rIns="0" bIns="0" rtlCol="0" anchor="t"/>
          <a:lstStyle/>
          <a:p>
            <a:pPr marL="342900" indent="-342900" algn="r" rtl="1">
              <a:lnSpc>
                <a:spcPts val="1250"/>
              </a:lnSpc>
              <a:buSzPct val="100000"/>
              <a:buChar char="•"/>
            </a:pPr>
            <a:r>
              <a:rPr lang="en-US" sz="750" dirty="0">
                <a:solidFill>
                  <a:srgbClr val="4C4C4C"/>
                </a:solidFill>
                <a:latin typeface="Noto Serif" pitchFamily="34" charset="0"/>
                <a:ea typeface="Noto Serif" pitchFamily="34" charset="-122"/>
                <a:cs typeface="Noto Serif" pitchFamily="34" charset="-120"/>
              </a:rPr>
              <a:t>العمر واللغة الأم والخبرة</a:t>
            </a:r>
            <a:endParaRPr lang="en-US" sz="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0743605" y="272891"/>
            <a:ext cx="3489960" cy="310158"/>
          </a:xfrm>
          <a:prstGeom prst="rect">
            <a:avLst/>
          </a:prstGeom>
          <a:noFill/>
          <a:ln/>
        </p:spPr>
        <p:txBody>
          <a:bodyPr wrap="none" lIns="0" tIns="0" rIns="0" bIns="0" rtlCol="0" anchor="t"/>
          <a:lstStyle/>
          <a:p>
            <a:pPr marL="0" indent="0" algn="r" rtl="1">
              <a:lnSpc>
                <a:spcPts val="2400"/>
              </a:lnSpc>
              <a:buNone/>
            </a:pPr>
            <a:r>
              <a:rPr lang="en-US" sz="1950" dirty="0">
                <a:solidFill>
                  <a:srgbClr val="3A3A3A"/>
                </a:solidFill>
                <a:latin typeface="Noto Serif Medium" pitchFamily="34" charset="0"/>
                <a:ea typeface="Noto Serif Medium" pitchFamily="34" charset="-122"/>
                <a:cs typeface="Noto Serif Medium" pitchFamily="34" charset="-120"/>
              </a:rPr>
              <a:t>المناطق الدماغية المسؤولة عن اللغة</a:t>
            </a:r>
            <a:endParaRPr lang="en-US" sz="1950" dirty="0"/>
          </a:p>
        </p:txBody>
      </p:sp>
      <p:sp>
        <p:nvSpPr>
          <p:cNvPr id="3" name="Text 1"/>
          <p:cNvSpPr/>
          <p:nvPr/>
        </p:nvSpPr>
        <p:spPr>
          <a:xfrm>
            <a:off x="396835" y="781407"/>
            <a:ext cx="13836729"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اللغة ليست موضعية في منطقة واحدة من الدماغ، بل هي شبكة معقدة من المناطق المترابطة. هذه الشبكة توزعت بشكل غير متساوٍ في النصفين الكرويين للدماغ، مع سيادة واضحة للنصف الأيسر في معظم الناس. فهم هذه الجغرافيا الدماغية مهم للقراء والباحثين والمعلمين لأنه يوضح كيف أن الضرر الدماغي في مناطق معينة يمكن أن يؤثر على جوانب محددة من اللغة.</a:t>
            </a:r>
            <a:endParaRPr lang="en-US" sz="750" dirty="0"/>
          </a:p>
        </p:txBody>
      </p:sp>
      <p:sp>
        <p:nvSpPr>
          <p:cNvPr id="4" name="Text 2"/>
          <p:cNvSpPr/>
          <p:nvPr/>
        </p:nvSpPr>
        <p:spPr>
          <a:xfrm>
            <a:off x="11689080" y="1247418"/>
            <a:ext cx="2544485"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السيادة الدماغية (Brain Lateralization)</a:t>
            </a:r>
            <a:endParaRPr lang="en-US" sz="1150" dirty="0"/>
          </a:p>
        </p:txBody>
      </p:sp>
      <p:sp>
        <p:nvSpPr>
          <p:cNvPr id="5" name="Shape 3"/>
          <p:cNvSpPr/>
          <p:nvPr/>
        </p:nvSpPr>
        <p:spPr>
          <a:xfrm>
            <a:off x="396835" y="1582222"/>
            <a:ext cx="13836729" cy="586740"/>
          </a:xfrm>
          <a:prstGeom prst="roundRect">
            <a:avLst>
              <a:gd name="adj" fmla="val 7104"/>
            </a:avLst>
          </a:prstGeom>
          <a:solidFill>
            <a:srgbClr val="F2EDE5"/>
          </a:solidFill>
          <a:ln w="7620">
            <a:solidFill>
              <a:srgbClr val="CCC4B8"/>
            </a:solidFill>
            <a:prstDash val="solid"/>
          </a:ln>
          <a:effectLst>
            <a:outerShdw dist="8890" dir="2700000" algn="bl" rotWithShape="0">
              <a:srgbClr val="CCC4B8">
                <a:alpha val="100000"/>
              </a:srgbClr>
            </a:outerShdw>
          </a:effectLst>
        </p:spPr>
      </p:sp>
      <p:sp>
        <p:nvSpPr>
          <p:cNvPr id="6" name="Shape 4"/>
          <p:cNvSpPr/>
          <p:nvPr/>
        </p:nvSpPr>
        <p:spPr>
          <a:xfrm>
            <a:off x="7315200" y="1589842"/>
            <a:ext cx="6910745" cy="571500"/>
          </a:xfrm>
          <a:prstGeom prst="roundRect">
            <a:avLst>
              <a:gd name="adj" fmla="val 7293"/>
            </a:avLst>
          </a:prstGeom>
          <a:solidFill>
            <a:srgbClr val="F2EDE5"/>
          </a:solidFill>
          <a:ln/>
        </p:spPr>
      </p:sp>
      <p:sp>
        <p:nvSpPr>
          <p:cNvPr id="7" name="Text 5"/>
          <p:cNvSpPr/>
          <p:nvPr/>
        </p:nvSpPr>
        <p:spPr>
          <a:xfrm>
            <a:off x="12690634" y="1689021"/>
            <a:ext cx="1436132"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النصف الأيسر (المهيمن للغة)</a:t>
            </a:r>
            <a:endParaRPr lang="en-US" sz="950" dirty="0"/>
          </a:p>
        </p:txBody>
      </p:sp>
      <p:sp>
        <p:nvSpPr>
          <p:cNvPr id="8" name="Text 6"/>
          <p:cNvSpPr/>
          <p:nvPr/>
        </p:nvSpPr>
        <p:spPr>
          <a:xfrm>
            <a:off x="7414379" y="1903571"/>
            <a:ext cx="6712387"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في 95% من الناس (وحتى في معظم العسر)، يكون النصف الأيسر مسؤولاً عن معالجة اللغة. هذا النصف أفضل في المعالجة التحليلية والتسلسل الزمني - مهارات ضرورية للغة.</a:t>
            </a:r>
            <a:endParaRPr lang="en-US" sz="750" dirty="0"/>
          </a:p>
        </p:txBody>
      </p:sp>
      <p:sp>
        <p:nvSpPr>
          <p:cNvPr id="9" name="Shape 7"/>
          <p:cNvSpPr/>
          <p:nvPr/>
        </p:nvSpPr>
        <p:spPr>
          <a:xfrm>
            <a:off x="404455" y="1589842"/>
            <a:ext cx="6910745" cy="571500"/>
          </a:xfrm>
          <a:prstGeom prst="rect">
            <a:avLst/>
          </a:prstGeom>
          <a:solidFill>
            <a:srgbClr val="F2EDE5"/>
          </a:solidFill>
          <a:ln/>
        </p:spPr>
      </p:sp>
      <p:sp>
        <p:nvSpPr>
          <p:cNvPr id="10" name="Shape 8"/>
          <p:cNvSpPr/>
          <p:nvPr/>
        </p:nvSpPr>
        <p:spPr>
          <a:xfrm>
            <a:off x="404455" y="1589842"/>
            <a:ext cx="15240" cy="571500"/>
          </a:xfrm>
          <a:prstGeom prst="roundRect">
            <a:avLst>
              <a:gd name="adj" fmla="val 273488"/>
            </a:avLst>
          </a:prstGeom>
          <a:solidFill>
            <a:srgbClr val="CCC4B8"/>
          </a:solidFill>
          <a:ln/>
        </p:spPr>
      </p:sp>
      <p:sp>
        <p:nvSpPr>
          <p:cNvPr id="11" name="Text 9"/>
          <p:cNvSpPr/>
          <p:nvPr/>
        </p:nvSpPr>
        <p:spPr>
          <a:xfrm>
            <a:off x="5710714" y="1689021"/>
            <a:ext cx="1505307"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النصف الأيمن (الدعم والسياق)</a:t>
            </a:r>
            <a:endParaRPr lang="en-US" sz="950" dirty="0"/>
          </a:p>
        </p:txBody>
      </p:sp>
      <p:sp>
        <p:nvSpPr>
          <p:cNvPr id="12" name="Text 10"/>
          <p:cNvSpPr/>
          <p:nvPr/>
        </p:nvSpPr>
        <p:spPr>
          <a:xfrm>
            <a:off x="503634" y="1903571"/>
            <a:ext cx="6712387"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رغم أنه أقل سيطرة على اللغة، للنصف الأيمن أدوار مهمة: فهم التنغيم والإيقاع، فهم المجاز والسخرية، استيعاب السياق العام، ومعالجة الجوانب الانفعالية للكلام.</a:t>
            </a:r>
            <a:endParaRPr lang="en-US" sz="750" dirty="0"/>
          </a:p>
        </p:txBody>
      </p:sp>
      <p:sp>
        <p:nvSpPr>
          <p:cNvPr id="13" name="Text 11"/>
          <p:cNvSpPr/>
          <p:nvPr/>
        </p:nvSpPr>
        <p:spPr>
          <a:xfrm>
            <a:off x="12745045" y="2317790"/>
            <a:ext cx="1488519"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المناطق الرئيسية للغة</a:t>
            </a:r>
            <a:endParaRPr lang="en-US" sz="1150" dirty="0"/>
          </a:p>
        </p:txBody>
      </p:sp>
      <p:sp>
        <p:nvSpPr>
          <p:cNvPr id="14" name="Shape 12"/>
          <p:cNvSpPr/>
          <p:nvPr/>
        </p:nvSpPr>
        <p:spPr>
          <a:xfrm>
            <a:off x="396835" y="2652593"/>
            <a:ext cx="13836729" cy="601980"/>
          </a:xfrm>
          <a:prstGeom prst="roundRect">
            <a:avLst>
              <a:gd name="adj" fmla="val 6924"/>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15" name="Shape 13"/>
          <p:cNvSpPr/>
          <p:nvPr/>
        </p:nvSpPr>
        <p:spPr>
          <a:xfrm>
            <a:off x="13821489" y="2667833"/>
            <a:ext cx="396835" cy="571500"/>
          </a:xfrm>
          <a:prstGeom prst="roundRect">
            <a:avLst>
              <a:gd name="adj" fmla="val 5895"/>
            </a:avLst>
          </a:prstGeom>
          <a:solidFill>
            <a:srgbClr val="E6DED2">
              <a:alpha val="50000"/>
            </a:srgbClr>
          </a:solidFill>
          <a:ln/>
          <a:effectLst>
            <a:outerShdw dist="8890" dir="2700000" algn="bl" rotWithShape="0">
              <a:srgbClr val="CCC4B8">
                <a:alpha val="100000"/>
              </a:srgbClr>
            </a:outerShdw>
          </a:effectLst>
        </p:spPr>
      </p:sp>
      <p:sp>
        <p:nvSpPr>
          <p:cNvPr id="16" name="Text 14"/>
          <p:cNvSpPr/>
          <p:nvPr/>
        </p:nvSpPr>
        <p:spPr>
          <a:xfrm>
            <a:off x="13941743" y="2860596"/>
            <a:ext cx="148828" cy="185976"/>
          </a:xfrm>
          <a:prstGeom prst="rect">
            <a:avLst/>
          </a:prstGeom>
          <a:noFill/>
          <a:ln/>
        </p:spPr>
        <p:txBody>
          <a:bodyPr wrap="none" lIns="0" tIns="0" rIns="0" bIns="0" rtlCol="0" anchor="t"/>
          <a:lstStyle/>
          <a:p>
            <a:pPr marL="0" indent="0" algn="r" rtl="1">
              <a:lnSpc>
                <a:spcPts val="1150"/>
              </a:lnSpc>
              <a:buNone/>
            </a:pPr>
            <a:r>
              <a:rPr lang="en-US" sz="1150" dirty="0">
                <a:solidFill>
                  <a:srgbClr val="000000"/>
                </a:solidFill>
                <a:latin typeface="Noto Serif Medium" pitchFamily="34" charset="0"/>
                <a:ea typeface="Noto Serif Medium" pitchFamily="34" charset="-122"/>
                <a:cs typeface="Noto Serif Medium" pitchFamily="34" charset="-120"/>
              </a:rPr>
              <a:t>1</a:t>
            </a:r>
            <a:endParaRPr lang="en-US" sz="1150" dirty="0"/>
          </a:p>
        </p:txBody>
      </p:sp>
      <p:sp>
        <p:nvSpPr>
          <p:cNvPr id="17" name="Text 15"/>
          <p:cNvSpPr/>
          <p:nvPr/>
        </p:nvSpPr>
        <p:spPr>
          <a:xfrm>
            <a:off x="12481917" y="2767013"/>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منطقة بروكا</a:t>
            </a:r>
            <a:endParaRPr lang="en-US" sz="950" dirty="0"/>
          </a:p>
        </p:txBody>
      </p:sp>
      <p:sp>
        <p:nvSpPr>
          <p:cNvPr id="18" name="Text 16"/>
          <p:cNvSpPr/>
          <p:nvPr/>
        </p:nvSpPr>
        <p:spPr>
          <a:xfrm>
            <a:off x="511254" y="2981563"/>
            <a:ext cx="1321105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الموقع: التلفيف الجبهي السفلي الأيسر (منطقة برودمان 44 و45). الوظائف: إنتاج الكلام، تخطيط وبرمجة حركات النطق، معالجة القواعد النحوية، فهم الجمل المعقدة. الإصابة: حبسة بروكا - كلام بطيء ومتقطع مع فهم نسبي للكلام المسموع.</a:t>
            </a:r>
            <a:endParaRPr lang="en-US" sz="750" dirty="0"/>
          </a:p>
        </p:txBody>
      </p:sp>
      <p:sp>
        <p:nvSpPr>
          <p:cNvPr id="19" name="Shape 17"/>
          <p:cNvSpPr/>
          <p:nvPr/>
        </p:nvSpPr>
        <p:spPr>
          <a:xfrm>
            <a:off x="396835" y="3353753"/>
            <a:ext cx="13836729" cy="601980"/>
          </a:xfrm>
          <a:prstGeom prst="roundRect">
            <a:avLst>
              <a:gd name="adj" fmla="val 6924"/>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20" name="Shape 18"/>
          <p:cNvSpPr/>
          <p:nvPr/>
        </p:nvSpPr>
        <p:spPr>
          <a:xfrm>
            <a:off x="13821489" y="3368993"/>
            <a:ext cx="396835" cy="571500"/>
          </a:xfrm>
          <a:prstGeom prst="roundRect">
            <a:avLst>
              <a:gd name="adj" fmla="val 5895"/>
            </a:avLst>
          </a:prstGeom>
          <a:solidFill>
            <a:srgbClr val="E6DED2">
              <a:alpha val="50000"/>
            </a:srgbClr>
          </a:solidFill>
          <a:ln/>
          <a:effectLst>
            <a:outerShdw dist="8890" dir="2700000" algn="bl" rotWithShape="0">
              <a:srgbClr val="CCC4B8">
                <a:alpha val="100000"/>
              </a:srgbClr>
            </a:outerShdw>
          </a:effectLst>
        </p:spPr>
      </p:sp>
      <p:sp>
        <p:nvSpPr>
          <p:cNvPr id="21" name="Text 19"/>
          <p:cNvSpPr/>
          <p:nvPr/>
        </p:nvSpPr>
        <p:spPr>
          <a:xfrm>
            <a:off x="13941743" y="3561755"/>
            <a:ext cx="148828" cy="185976"/>
          </a:xfrm>
          <a:prstGeom prst="rect">
            <a:avLst/>
          </a:prstGeom>
          <a:noFill/>
          <a:ln/>
        </p:spPr>
        <p:txBody>
          <a:bodyPr wrap="none" lIns="0" tIns="0" rIns="0" bIns="0" rtlCol="0" anchor="t"/>
          <a:lstStyle/>
          <a:p>
            <a:pPr marL="0" indent="0" algn="r" rtl="1">
              <a:lnSpc>
                <a:spcPts val="1150"/>
              </a:lnSpc>
              <a:buNone/>
            </a:pPr>
            <a:r>
              <a:rPr lang="en-US" sz="1150" dirty="0">
                <a:solidFill>
                  <a:srgbClr val="000000"/>
                </a:solidFill>
                <a:latin typeface="Noto Serif Medium" pitchFamily="34" charset="0"/>
                <a:ea typeface="Noto Serif Medium" pitchFamily="34" charset="-122"/>
                <a:cs typeface="Noto Serif Medium" pitchFamily="34" charset="-120"/>
              </a:rPr>
              <a:t>2</a:t>
            </a:r>
            <a:endParaRPr lang="en-US" sz="1150" dirty="0"/>
          </a:p>
        </p:txBody>
      </p:sp>
      <p:sp>
        <p:nvSpPr>
          <p:cNvPr id="22" name="Text 20"/>
          <p:cNvSpPr/>
          <p:nvPr/>
        </p:nvSpPr>
        <p:spPr>
          <a:xfrm>
            <a:off x="12481917" y="3468172"/>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منطقة فرنيكه</a:t>
            </a:r>
            <a:endParaRPr lang="en-US" sz="950" dirty="0"/>
          </a:p>
        </p:txBody>
      </p:sp>
      <p:sp>
        <p:nvSpPr>
          <p:cNvPr id="23" name="Text 21"/>
          <p:cNvSpPr/>
          <p:nvPr/>
        </p:nvSpPr>
        <p:spPr>
          <a:xfrm>
            <a:off x="511254" y="3682722"/>
            <a:ext cx="1321105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الموقع: التلفيف الصدغي العلوي الخلفي الأيسر (منطقة برودمان 22). الوظائف: فهم اللغة المسموعة، معالجة المعاني (دلالات)، الوصول المعجمي (استرجاع الكلمات). الإصابة: حبسة فرنيكه - كلام طلق لكن بلا معنى مع صعوبة شديدة في الفهم.</a:t>
            </a:r>
            <a:endParaRPr lang="en-US" sz="750" dirty="0"/>
          </a:p>
        </p:txBody>
      </p:sp>
      <p:sp>
        <p:nvSpPr>
          <p:cNvPr id="24" name="Shape 22"/>
          <p:cNvSpPr/>
          <p:nvPr/>
        </p:nvSpPr>
        <p:spPr>
          <a:xfrm>
            <a:off x="396835" y="4054912"/>
            <a:ext cx="13836729" cy="601980"/>
          </a:xfrm>
          <a:prstGeom prst="roundRect">
            <a:avLst>
              <a:gd name="adj" fmla="val 6924"/>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25" name="Shape 23"/>
          <p:cNvSpPr/>
          <p:nvPr/>
        </p:nvSpPr>
        <p:spPr>
          <a:xfrm>
            <a:off x="13821489" y="4070152"/>
            <a:ext cx="396835" cy="571500"/>
          </a:xfrm>
          <a:prstGeom prst="roundRect">
            <a:avLst>
              <a:gd name="adj" fmla="val 5895"/>
            </a:avLst>
          </a:prstGeom>
          <a:solidFill>
            <a:srgbClr val="E6DED2">
              <a:alpha val="50000"/>
            </a:srgbClr>
          </a:solidFill>
          <a:ln/>
          <a:effectLst>
            <a:outerShdw dist="8890" dir="2700000" algn="bl" rotWithShape="0">
              <a:srgbClr val="CCC4B8">
                <a:alpha val="100000"/>
              </a:srgbClr>
            </a:outerShdw>
          </a:effectLst>
        </p:spPr>
      </p:sp>
      <p:sp>
        <p:nvSpPr>
          <p:cNvPr id="26" name="Text 24"/>
          <p:cNvSpPr/>
          <p:nvPr/>
        </p:nvSpPr>
        <p:spPr>
          <a:xfrm>
            <a:off x="13941743" y="4262914"/>
            <a:ext cx="148828" cy="185976"/>
          </a:xfrm>
          <a:prstGeom prst="rect">
            <a:avLst/>
          </a:prstGeom>
          <a:noFill/>
          <a:ln/>
        </p:spPr>
        <p:txBody>
          <a:bodyPr wrap="none" lIns="0" tIns="0" rIns="0" bIns="0" rtlCol="0" anchor="t"/>
          <a:lstStyle/>
          <a:p>
            <a:pPr marL="0" indent="0" algn="r" rtl="1">
              <a:lnSpc>
                <a:spcPts val="1150"/>
              </a:lnSpc>
              <a:buNone/>
            </a:pPr>
            <a:r>
              <a:rPr lang="en-US" sz="1150" dirty="0">
                <a:solidFill>
                  <a:srgbClr val="000000"/>
                </a:solidFill>
                <a:latin typeface="Noto Serif Medium" pitchFamily="34" charset="0"/>
                <a:ea typeface="Noto Serif Medium" pitchFamily="34" charset="-122"/>
                <a:cs typeface="Noto Serif Medium" pitchFamily="34" charset="-120"/>
              </a:rPr>
              <a:t>3</a:t>
            </a:r>
            <a:endParaRPr lang="en-US" sz="1150" dirty="0"/>
          </a:p>
        </p:txBody>
      </p:sp>
      <p:sp>
        <p:nvSpPr>
          <p:cNvPr id="27" name="Text 25"/>
          <p:cNvSpPr/>
          <p:nvPr/>
        </p:nvSpPr>
        <p:spPr>
          <a:xfrm>
            <a:off x="12481917" y="4169331"/>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الحزمة المقوسة</a:t>
            </a:r>
            <a:endParaRPr lang="en-US" sz="950" dirty="0"/>
          </a:p>
        </p:txBody>
      </p:sp>
      <p:sp>
        <p:nvSpPr>
          <p:cNvPr id="28" name="Text 26"/>
          <p:cNvSpPr/>
          <p:nvPr/>
        </p:nvSpPr>
        <p:spPr>
          <a:xfrm>
            <a:off x="511254" y="4383881"/>
            <a:ext cx="1321105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الموقع: مسار ألياف عصبية تربط منطقة فرنيكه ببروكا تحت القشرة. الوظيفة: نقل المعلومات من الفهم إلى الإنتاج، تمكين تكرار الكلام. الإصابة: حبسة توصيلية - فهم جيد وإنتاج نسبي لكن صعوبة في تكرار الكلام.</a:t>
            </a:r>
            <a:endParaRPr lang="en-US" sz="750" dirty="0"/>
          </a:p>
        </p:txBody>
      </p:sp>
      <p:sp>
        <p:nvSpPr>
          <p:cNvPr id="29" name="Shape 27"/>
          <p:cNvSpPr/>
          <p:nvPr/>
        </p:nvSpPr>
        <p:spPr>
          <a:xfrm>
            <a:off x="396835" y="4756071"/>
            <a:ext cx="13836729" cy="601980"/>
          </a:xfrm>
          <a:prstGeom prst="roundRect">
            <a:avLst>
              <a:gd name="adj" fmla="val 6924"/>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30" name="Shape 28"/>
          <p:cNvSpPr/>
          <p:nvPr/>
        </p:nvSpPr>
        <p:spPr>
          <a:xfrm>
            <a:off x="13821489" y="4771311"/>
            <a:ext cx="396835" cy="571500"/>
          </a:xfrm>
          <a:prstGeom prst="roundRect">
            <a:avLst>
              <a:gd name="adj" fmla="val 5895"/>
            </a:avLst>
          </a:prstGeom>
          <a:solidFill>
            <a:srgbClr val="E6DED2">
              <a:alpha val="50000"/>
            </a:srgbClr>
          </a:solidFill>
          <a:ln/>
          <a:effectLst>
            <a:outerShdw dist="8890" dir="2700000" algn="bl" rotWithShape="0">
              <a:srgbClr val="CCC4B8">
                <a:alpha val="100000"/>
              </a:srgbClr>
            </a:outerShdw>
          </a:effectLst>
        </p:spPr>
      </p:sp>
      <p:sp>
        <p:nvSpPr>
          <p:cNvPr id="31" name="Text 29"/>
          <p:cNvSpPr/>
          <p:nvPr/>
        </p:nvSpPr>
        <p:spPr>
          <a:xfrm>
            <a:off x="13941743" y="4964073"/>
            <a:ext cx="148828" cy="185976"/>
          </a:xfrm>
          <a:prstGeom prst="rect">
            <a:avLst/>
          </a:prstGeom>
          <a:noFill/>
          <a:ln/>
        </p:spPr>
        <p:txBody>
          <a:bodyPr wrap="none" lIns="0" tIns="0" rIns="0" bIns="0" rtlCol="0" anchor="t"/>
          <a:lstStyle/>
          <a:p>
            <a:pPr marL="0" indent="0" algn="r" rtl="1">
              <a:lnSpc>
                <a:spcPts val="1150"/>
              </a:lnSpc>
              <a:buNone/>
            </a:pPr>
            <a:r>
              <a:rPr lang="en-US" sz="1150" dirty="0">
                <a:solidFill>
                  <a:srgbClr val="000000"/>
                </a:solidFill>
                <a:latin typeface="Noto Serif Medium" pitchFamily="34" charset="0"/>
                <a:ea typeface="Noto Serif Medium" pitchFamily="34" charset="-122"/>
                <a:cs typeface="Noto Serif Medium" pitchFamily="34" charset="-120"/>
              </a:rPr>
              <a:t>4</a:t>
            </a:r>
            <a:endParaRPr lang="en-US" sz="1150" dirty="0"/>
          </a:p>
        </p:txBody>
      </p:sp>
      <p:sp>
        <p:nvSpPr>
          <p:cNvPr id="32" name="Text 30"/>
          <p:cNvSpPr/>
          <p:nvPr/>
        </p:nvSpPr>
        <p:spPr>
          <a:xfrm>
            <a:off x="12203549" y="4870490"/>
            <a:ext cx="1518761"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التلفيف الزاوي والقشرة البصرية</a:t>
            </a:r>
            <a:endParaRPr lang="en-US" sz="950" dirty="0"/>
          </a:p>
        </p:txBody>
      </p:sp>
      <p:sp>
        <p:nvSpPr>
          <p:cNvPr id="33" name="Text 31"/>
          <p:cNvSpPr/>
          <p:nvPr/>
        </p:nvSpPr>
        <p:spPr>
          <a:xfrm>
            <a:off x="511254" y="5085040"/>
            <a:ext cx="1321105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الموقع: الفص الجداري السفلي والفص القفوي. الوظائف: القراءة (ربط الرموز البصرية بالأصوات)، الكتابة، الحساب. تحويل الأشكال المرئية إلى تمثيلات لغوية.</a:t>
            </a:r>
            <a:endParaRPr lang="en-US" sz="750" dirty="0"/>
          </a:p>
        </p:txBody>
      </p:sp>
      <p:sp>
        <p:nvSpPr>
          <p:cNvPr id="34" name="Shape 32"/>
          <p:cNvSpPr/>
          <p:nvPr/>
        </p:nvSpPr>
        <p:spPr>
          <a:xfrm>
            <a:off x="396835" y="5457230"/>
            <a:ext cx="13836729" cy="601980"/>
          </a:xfrm>
          <a:prstGeom prst="roundRect">
            <a:avLst>
              <a:gd name="adj" fmla="val 6924"/>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35" name="Shape 33"/>
          <p:cNvSpPr/>
          <p:nvPr/>
        </p:nvSpPr>
        <p:spPr>
          <a:xfrm>
            <a:off x="13821489" y="5472470"/>
            <a:ext cx="396835" cy="571500"/>
          </a:xfrm>
          <a:prstGeom prst="roundRect">
            <a:avLst>
              <a:gd name="adj" fmla="val 5895"/>
            </a:avLst>
          </a:prstGeom>
          <a:solidFill>
            <a:srgbClr val="E6DED2">
              <a:alpha val="50000"/>
            </a:srgbClr>
          </a:solidFill>
          <a:ln/>
          <a:effectLst>
            <a:outerShdw dist="8890" dir="2700000" algn="bl" rotWithShape="0">
              <a:srgbClr val="CCC4B8">
                <a:alpha val="100000"/>
              </a:srgbClr>
            </a:outerShdw>
          </a:effectLst>
        </p:spPr>
      </p:sp>
      <p:sp>
        <p:nvSpPr>
          <p:cNvPr id="36" name="Text 34"/>
          <p:cNvSpPr/>
          <p:nvPr/>
        </p:nvSpPr>
        <p:spPr>
          <a:xfrm>
            <a:off x="13941743" y="5665232"/>
            <a:ext cx="148828" cy="185976"/>
          </a:xfrm>
          <a:prstGeom prst="rect">
            <a:avLst/>
          </a:prstGeom>
          <a:noFill/>
          <a:ln/>
        </p:spPr>
        <p:txBody>
          <a:bodyPr wrap="none" lIns="0" tIns="0" rIns="0" bIns="0" rtlCol="0" anchor="t"/>
          <a:lstStyle/>
          <a:p>
            <a:pPr marL="0" indent="0" algn="r" rtl="1">
              <a:lnSpc>
                <a:spcPts val="1150"/>
              </a:lnSpc>
              <a:buNone/>
            </a:pPr>
            <a:r>
              <a:rPr lang="en-US" sz="1150" dirty="0">
                <a:solidFill>
                  <a:srgbClr val="000000"/>
                </a:solidFill>
                <a:latin typeface="Noto Serif Medium" pitchFamily="34" charset="0"/>
                <a:ea typeface="Noto Serif Medium" pitchFamily="34" charset="-122"/>
                <a:cs typeface="Noto Serif Medium" pitchFamily="34" charset="-120"/>
              </a:rPr>
              <a:t>5</a:t>
            </a:r>
            <a:endParaRPr lang="en-US" sz="1150" dirty="0"/>
          </a:p>
        </p:txBody>
      </p:sp>
      <p:sp>
        <p:nvSpPr>
          <p:cNvPr id="37" name="Text 35"/>
          <p:cNvSpPr/>
          <p:nvPr/>
        </p:nvSpPr>
        <p:spPr>
          <a:xfrm>
            <a:off x="12481917" y="5571649"/>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القشرة الحركية الأولية</a:t>
            </a:r>
            <a:endParaRPr lang="en-US" sz="950" dirty="0"/>
          </a:p>
        </p:txBody>
      </p:sp>
      <p:sp>
        <p:nvSpPr>
          <p:cNvPr id="38" name="Text 36"/>
          <p:cNvSpPr/>
          <p:nvPr/>
        </p:nvSpPr>
        <p:spPr>
          <a:xfrm>
            <a:off x="511254" y="5786199"/>
            <a:ext cx="1321105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الموقع: التلفيف أمام المركزي. الوظيفة: إرسال الأوامر الحركية المباشرة لعضلات النطق. لها تمثيل كبير للوجه والفم واللسان (خريطة هومونكولوس)، يعكس أهميتها للنطق.</a:t>
            </a:r>
            <a:endParaRPr lang="en-US" sz="750" dirty="0"/>
          </a:p>
        </p:txBody>
      </p:sp>
      <p:sp>
        <p:nvSpPr>
          <p:cNvPr id="39" name="Shape 37"/>
          <p:cNvSpPr/>
          <p:nvPr/>
        </p:nvSpPr>
        <p:spPr>
          <a:xfrm>
            <a:off x="396835" y="6158389"/>
            <a:ext cx="13836729" cy="601980"/>
          </a:xfrm>
          <a:prstGeom prst="roundRect">
            <a:avLst>
              <a:gd name="adj" fmla="val 6924"/>
            </a:avLst>
          </a:prstGeom>
          <a:solidFill>
            <a:srgbClr val="FDFBF7"/>
          </a:solidFill>
          <a:ln w="15240">
            <a:solidFill>
              <a:srgbClr val="E6DED2"/>
            </a:solidFill>
            <a:prstDash val="solid"/>
          </a:ln>
          <a:effectLst>
            <a:outerShdw dist="8890" dir="2700000" algn="bl" rotWithShape="0">
              <a:srgbClr val="E6DED2">
                <a:alpha val="100000"/>
              </a:srgbClr>
            </a:outerShdw>
          </a:effectLst>
        </p:spPr>
      </p:sp>
      <p:sp>
        <p:nvSpPr>
          <p:cNvPr id="40" name="Shape 38"/>
          <p:cNvSpPr/>
          <p:nvPr/>
        </p:nvSpPr>
        <p:spPr>
          <a:xfrm>
            <a:off x="13821489" y="6173629"/>
            <a:ext cx="396835" cy="571500"/>
          </a:xfrm>
          <a:prstGeom prst="roundRect">
            <a:avLst>
              <a:gd name="adj" fmla="val 5895"/>
            </a:avLst>
          </a:prstGeom>
          <a:solidFill>
            <a:srgbClr val="E6DED2">
              <a:alpha val="50000"/>
            </a:srgbClr>
          </a:solidFill>
          <a:ln/>
          <a:effectLst>
            <a:outerShdw dist="8890" dir="2700000" algn="bl" rotWithShape="0">
              <a:srgbClr val="CCC4B8">
                <a:alpha val="100000"/>
              </a:srgbClr>
            </a:outerShdw>
          </a:effectLst>
        </p:spPr>
      </p:sp>
      <p:sp>
        <p:nvSpPr>
          <p:cNvPr id="41" name="Text 39"/>
          <p:cNvSpPr/>
          <p:nvPr/>
        </p:nvSpPr>
        <p:spPr>
          <a:xfrm>
            <a:off x="13941743" y="6366391"/>
            <a:ext cx="148828" cy="185976"/>
          </a:xfrm>
          <a:prstGeom prst="rect">
            <a:avLst/>
          </a:prstGeom>
          <a:noFill/>
          <a:ln/>
        </p:spPr>
        <p:txBody>
          <a:bodyPr wrap="none" lIns="0" tIns="0" rIns="0" bIns="0" rtlCol="0" anchor="t"/>
          <a:lstStyle/>
          <a:p>
            <a:pPr marL="0" indent="0" algn="r" rtl="1">
              <a:lnSpc>
                <a:spcPts val="1150"/>
              </a:lnSpc>
              <a:buNone/>
            </a:pPr>
            <a:r>
              <a:rPr lang="en-US" sz="1150" dirty="0">
                <a:solidFill>
                  <a:srgbClr val="000000"/>
                </a:solidFill>
                <a:latin typeface="Noto Serif Medium" pitchFamily="34" charset="0"/>
                <a:ea typeface="Noto Serif Medium" pitchFamily="34" charset="-122"/>
                <a:cs typeface="Noto Serif Medium" pitchFamily="34" charset="-120"/>
              </a:rPr>
              <a:t>6</a:t>
            </a:r>
            <a:endParaRPr lang="en-US" sz="1150" dirty="0"/>
          </a:p>
        </p:txBody>
      </p:sp>
      <p:sp>
        <p:nvSpPr>
          <p:cNvPr id="42" name="Text 40"/>
          <p:cNvSpPr/>
          <p:nvPr/>
        </p:nvSpPr>
        <p:spPr>
          <a:xfrm>
            <a:off x="12481917" y="6272808"/>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القشرة السمعية الأولية</a:t>
            </a:r>
            <a:endParaRPr lang="en-US" sz="950" dirty="0"/>
          </a:p>
        </p:txBody>
      </p:sp>
      <p:sp>
        <p:nvSpPr>
          <p:cNvPr id="43" name="Text 41"/>
          <p:cNvSpPr/>
          <p:nvPr/>
        </p:nvSpPr>
        <p:spPr>
          <a:xfrm>
            <a:off x="511254" y="6487358"/>
            <a:ext cx="13211056"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الموقع: التلفيف الصدغي العلوي (حقل هسشل). الوظيفة: استقبال الإشارات السمعية من الأذن، المعالجة السمعية الأولية لخصائص الصوت (التردد والشدة).</a:t>
            </a:r>
            <a:endParaRPr lang="en-US" sz="750" dirty="0"/>
          </a:p>
        </p:txBody>
      </p:sp>
      <p:sp>
        <p:nvSpPr>
          <p:cNvPr id="44" name="Text 42"/>
          <p:cNvSpPr/>
          <p:nvPr/>
        </p:nvSpPr>
        <p:spPr>
          <a:xfrm>
            <a:off x="12607409" y="6909197"/>
            <a:ext cx="1626156"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البنى تحت القشرية والمخيخ</a:t>
            </a:r>
            <a:endParaRPr lang="en-US" sz="1150" dirty="0"/>
          </a:p>
        </p:txBody>
      </p:sp>
      <p:sp>
        <p:nvSpPr>
          <p:cNvPr id="45" name="Text 43"/>
          <p:cNvSpPr/>
          <p:nvPr/>
        </p:nvSpPr>
        <p:spPr>
          <a:xfrm>
            <a:off x="396835" y="7244001"/>
            <a:ext cx="13836729"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إضافة إلى المناطق القشرية، هناك عدة بنى عميقة في الدماغ تدعم وظائف اللغة:</a:t>
            </a:r>
            <a:endParaRPr lang="en-US" sz="750" dirty="0"/>
          </a:p>
        </p:txBody>
      </p:sp>
      <p:pic>
        <p:nvPicPr>
          <p:cNvPr id="46" name="Image 0" descr="preencoded.png"/>
          <p:cNvPicPr>
            <a:picLocks noChangeAspect="1"/>
          </p:cNvPicPr>
          <p:nvPr/>
        </p:nvPicPr>
        <p:blipFill>
          <a:blip r:embed="rId3"/>
          <a:stretch>
            <a:fillRect/>
          </a:stretch>
        </p:blipFill>
        <p:spPr>
          <a:xfrm>
            <a:off x="9703951" y="7514153"/>
            <a:ext cx="4529614" cy="2799398"/>
          </a:xfrm>
          <a:prstGeom prst="rect">
            <a:avLst/>
          </a:prstGeom>
        </p:spPr>
      </p:pic>
      <p:sp>
        <p:nvSpPr>
          <p:cNvPr id="47" name="Text 44"/>
          <p:cNvSpPr/>
          <p:nvPr/>
        </p:nvSpPr>
        <p:spPr>
          <a:xfrm>
            <a:off x="12993172" y="10412730"/>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المهاد</a:t>
            </a:r>
            <a:endParaRPr lang="en-US" sz="950" dirty="0"/>
          </a:p>
        </p:txBody>
      </p:sp>
      <p:sp>
        <p:nvSpPr>
          <p:cNvPr id="48" name="Text 45"/>
          <p:cNvSpPr/>
          <p:nvPr/>
        </p:nvSpPr>
        <p:spPr>
          <a:xfrm>
            <a:off x="9703951" y="10627281"/>
            <a:ext cx="4529614"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محطة ترحيل رئيسية تنظم تدفق المعلومات الحسية (بما فيها السمعية) إلى القشرة الدماغية. ضروري لتنظيم جودة المعالجة اللغوية.</a:t>
            </a:r>
            <a:endParaRPr lang="en-US" sz="750" dirty="0"/>
          </a:p>
        </p:txBody>
      </p:sp>
      <p:pic>
        <p:nvPicPr>
          <p:cNvPr id="49" name="Image 1" descr="preencoded.png"/>
          <p:cNvPicPr>
            <a:picLocks noChangeAspect="1"/>
          </p:cNvPicPr>
          <p:nvPr/>
        </p:nvPicPr>
        <p:blipFill>
          <a:blip r:embed="rId4"/>
          <a:stretch>
            <a:fillRect/>
          </a:stretch>
        </p:blipFill>
        <p:spPr>
          <a:xfrm>
            <a:off x="5050393" y="7514153"/>
            <a:ext cx="4529614" cy="2799398"/>
          </a:xfrm>
          <a:prstGeom prst="rect">
            <a:avLst/>
          </a:prstGeom>
        </p:spPr>
      </p:pic>
      <p:sp>
        <p:nvSpPr>
          <p:cNvPr id="50" name="Text 46"/>
          <p:cNvSpPr/>
          <p:nvPr/>
        </p:nvSpPr>
        <p:spPr>
          <a:xfrm>
            <a:off x="8339614" y="10412730"/>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العقد القاعدية</a:t>
            </a:r>
            <a:endParaRPr lang="en-US" sz="950" dirty="0"/>
          </a:p>
        </p:txBody>
      </p:sp>
      <p:sp>
        <p:nvSpPr>
          <p:cNvPr id="51" name="Text 47"/>
          <p:cNvSpPr/>
          <p:nvPr/>
        </p:nvSpPr>
        <p:spPr>
          <a:xfrm>
            <a:off x="5050393" y="10627281"/>
            <a:ext cx="4529614"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تتحكم في الحركات وتنسقها. دورها في اللغة: تنسيق حركات النطق والطلاقة. إصابتها (مثل باركنسون) → كلام رتيب وبطيء.</a:t>
            </a:r>
            <a:endParaRPr lang="en-US" sz="750" dirty="0"/>
          </a:p>
        </p:txBody>
      </p:sp>
      <p:pic>
        <p:nvPicPr>
          <p:cNvPr id="52" name="Image 2" descr="preencoded.png"/>
          <p:cNvPicPr>
            <a:picLocks noChangeAspect="1"/>
          </p:cNvPicPr>
          <p:nvPr/>
        </p:nvPicPr>
        <p:blipFill>
          <a:blip r:embed="rId5"/>
          <a:stretch>
            <a:fillRect/>
          </a:stretch>
        </p:blipFill>
        <p:spPr>
          <a:xfrm>
            <a:off x="396835" y="7514153"/>
            <a:ext cx="4529614" cy="2799398"/>
          </a:xfrm>
          <a:prstGeom prst="rect">
            <a:avLst/>
          </a:prstGeom>
        </p:spPr>
      </p:pic>
      <p:sp>
        <p:nvSpPr>
          <p:cNvPr id="53" name="Text 48"/>
          <p:cNvSpPr/>
          <p:nvPr/>
        </p:nvSpPr>
        <p:spPr>
          <a:xfrm>
            <a:off x="3686056" y="10412730"/>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المخيخ</a:t>
            </a:r>
            <a:endParaRPr lang="en-US" sz="950" dirty="0"/>
          </a:p>
        </p:txBody>
      </p:sp>
      <p:sp>
        <p:nvSpPr>
          <p:cNvPr id="54" name="Text 49"/>
          <p:cNvSpPr/>
          <p:nvPr/>
        </p:nvSpPr>
        <p:spPr>
          <a:xfrm>
            <a:off x="396835" y="10627281"/>
            <a:ext cx="4529614"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متخصص في التنسيق الدقيق والتوقيت. دوره الحاسم: تنسيق حركات النطق بدقة عالية والحفاظ على الإيقاع. إصابته → كلام رنحي (غير منسق).</a:t>
            </a:r>
            <a:endParaRPr lang="en-US" sz="750" dirty="0"/>
          </a:p>
        </p:txBody>
      </p:sp>
      <p:sp>
        <p:nvSpPr>
          <p:cNvPr id="55" name="Text 50"/>
          <p:cNvSpPr/>
          <p:nvPr/>
        </p:nvSpPr>
        <p:spPr>
          <a:xfrm>
            <a:off x="12745045" y="11093291"/>
            <a:ext cx="1488519" cy="185976"/>
          </a:xfrm>
          <a:prstGeom prst="rect">
            <a:avLst/>
          </a:prstGeom>
          <a:noFill/>
          <a:ln/>
        </p:spPr>
        <p:txBody>
          <a:bodyPr wrap="none" lIns="0" tIns="0" rIns="0" bIns="0" rtlCol="0" anchor="t"/>
          <a:lstStyle/>
          <a:p>
            <a:pPr marL="0" indent="0" algn="r" rtl="1">
              <a:lnSpc>
                <a:spcPts val="1450"/>
              </a:lnSpc>
              <a:buNone/>
            </a:pPr>
            <a:r>
              <a:rPr lang="en-US" sz="1150" dirty="0">
                <a:solidFill>
                  <a:srgbClr val="3A3A3A"/>
                </a:solidFill>
                <a:latin typeface="Noto Serif Medium" pitchFamily="34" charset="0"/>
                <a:ea typeface="Noto Serif Medium" pitchFamily="34" charset="-122"/>
                <a:cs typeface="Noto Serif Medium" pitchFamily="34" charset="-120"/>
              </a:rPr>
              <a:t>الخلاصة: نظرة متكاملة</a:t>
            </a:r>
            <a:endParaRPr lang="en-US" sz="1150" dirty="0"/>
          </a:p>
        </p:txBody>
      </p:sp>
      <p:sp>
        <p:nvSpPr>
          <p:cNvPr id="56" name="Text 51"/>
          <p:cNvSpPr/>
          <p:nvPr/>
        </p:nvSpPr>
        <p:spPr>
          <a:xfrm>
            <a:off x="396835" y="11428095"/>
            <a:ext cx="13836729" cy="317183"/>
          </a:xfrm>
          <a:prstGeom prst="rect">
            <a:avLst/>
          </a:prstGeom>
          <a:noFill/>
          <a:ln/>
        </p:spPr>
        <p:txBody>
          <a:bodyPr wrap="squar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اللغة والكلام والتواصل ليست ظاهرات بسيطة بل هي من أعقد العمليات البيولوجية والعصبية والاجتماعية في الكائن البشري. من الأصوات التي تنتجها أعضاء النطق، إلى الأوتار الصوتية التي تهتز، إلى الإشارات العصبية التي تنطلق في الدماغ، إلى شبكات معقدة من المناطق الدماغية المترابطة، إلى العمليات العقلية العليا التي تفسر المعاني - كل هذا يحدث في أجزاء من الثانية بتناسق مذهل. دراسة هذه الظواهر تعمقنا فهمنا لماهيتنا كبشر ولقدراتنا الفريدة على التواصل والتعبير والإبداع.</a:t>
            </a:r>
            <a:endParaRPr lang="en-US" sz="750" dirty="0"/>
          </a:p>
        </p:txBody>
      </p:sp>
      <p:sp>
        <p:nvSpPr>
          <p:cNvPr id="57" name="Text 52"/>
          <p:cNvSpPr/>
          <p:nvPr/>
        </p:nvSpPr>
        <p:spPr>
          <a:xfrm>
            <a:off x="9885402" y="12843629"/>
            <a:ext cx="1240393" cy="155019"/>
          </a:xfrm>
          <a:prstGeom prst="rect">
            <a:avLst/>
          </a:prstGeom>
          <a:noFill/>
          <a:ln/>
        </p:spPr>
        <p:txBody>
          <a:bodyPr wrap="none" lIns="0" tIns="0" rIns="0" bIns="0" rtlCol="0" anchor="t"/>
          <a:lstStyle/>
          <a:p>
            <a:pPr marL="0" indent="0" algn="l"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الفسيولوجيا</a:t>
            </a:r>
            <a:endParaRPr lang="en-US" sz="950" dirty="0"/>
          </a:p>
        </p:txBody>
      </p:sp>
      <p:sp>
        <p:nvSpPr>
          <p:cNvPr id="58" name="Text 53"/>
          <p:cNvSpPr/>
          <p:nvPr/>
        </p:nvSpPr>
        <p:spPr>
          <a:xfrm>
            <a:off x="9885402" y="13058180"/>
            <a:ext cx="4348163" cy="158591"/>
          </a:xfrm>
          <a:prstGeom prst="rect">
            <a:avLst/>
          </a:prstGeom>
          <a:noFill/>
          <a:ln/>
        </p:spPr>
        <p:txBody>
          <a:bodyPr wrap="none" lIns="0" tIns="0" rIns="0" bIns="0" rtlCol="0" anchor="t"/>
          <a:lstStyle/>
          <a:p>
            <a:pPr marL="0" indent="0" algn="l" rtl="1">
              <a:lnSpc>
                <a:spcPts val="1250"/>
              </a:lnSpc>
              <a:buNone/>
            </a:pPr>
            <a:r>
              <a:rPr lang="en-US" sz="750" dirty="0">
                <a:solidFill>
                  <a:srgbClr val="4C4C4C"/>
                </a:solidFill>
                <a:latin typeface="Noto Serif" pitchFamily="34" charset="0"/>
                <a:ea typeface="Noto Serif" pitchFamily="34" charset="-122"/>
                <a:cs typeface="Noto Serif" pitchFamily="34" charset="-120"/>
              </a:rPr>
              <a:t>أعضاء النطق وإنتاج الأصوات</a:t>
            </a:r>
            <a:endParaRPr lang="en-US" sz="750" dirty="0"/>
          </a:p>
        </p:txBody>
      </p:sp>
      <p:pic>
        <p:nvPicPr>
          <p:cNvPr id="59" name="Image 3" descr="preencoded.png"/>
          <p:cNvPicPr>
            <a:picLocks noChangeAspect="1"/>
          </p:cNvPicPr>
          <p:nvPr/>
        </p:nvPicPr>
        <p:blipFill>
          <a:blip r:embed="rId6"/>
          <a:stretch>
            <a:fillRect/>
          </a:stretch>
        </p:blipFill>
        <p:spPr>
          <a:xfrm>
            <a:off x="4893826" y="11856839"/>
            <a:ext cx="4842748" cy="4842748"/>
          </a:xfrm>
          <a:prstGeom prst="rect">
            <a:avLst/>
          </a:prstGeom>
        </p:spPr>
      </p:pic>
      <p:pic>
        <p:nvPicPr>
          <p:cNvPr id="60" name="Image 4" descr="preencoded.png"/>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612207" y="13207544"/>
            <a:ext cx="148471" cy="148471"/>
          </a:xfrm>
          <a:prstGeom prst="rect">
            <a:avLst/>
          </a:prstGeom>
        </p:spPr>
      </p:pic>
      <p:sp>
        <p:nvSpPr>
          <p:cNvPr id="61" name="Text 54"/>
          <p:cNvSpPr/>
          <p:nvPr/>
        </p:nvSpPr>
        <p:spPr>
          <a:xfrm>
            <a:off x="3504605" y="12427744"/>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الإدراك</a:t>
            </a:r>
            <a:endParaRPr lang="en-US" sz="950" dirty="0"/>
          </a:p>
        </p:txBody>
      </p:sp>
      <p:sp>
        <p:nvSpPr>
          <p:cNvPr id="62" name="Text 55"/>
          <p:cNvSpPr/>
          <p:nvPr/>
        </p:nvSpPr>
        <p:spPr>
          <a:xfrm>
            <a:off x="396835" y="12642294"/>
            <a:ext cx="4348163"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استقبال ومعالجة الأصوات</a:t>
            </a:r>
            <a:endParaRPr lang="en-US" sz="750" dirty="0"/>
          </a:p>
        </p:txBody>
      </p:sp>
      <p:pic>
        <p:nvPicPr>
          <p:cNvPr id="63" name="Image 5" descr="preencoded.png"/>
          <p:cNvPicPr>
            <a:picLocks noChangeAspect="1"/>
          </p:cNvPicPr>
          <p:nvPr/>
        </p:nvPicPr>
        <p:blipFill>
          <a:blip r:embed="rId9"/>
          <a:stretch>
            <a:fillRect/>
          </a:stretch>
        </p:blipFill>
        <p:spPr>
          <a:xfrm>
            <a:off x="4893826" y="11856839"/>
            <a:ext cx="4842748" cy="4842748"/>
          </a:xfrm>
          <a:prstGeom prst="rect">
            <a:avLst/>
          </a:prstGeom>
        </p:spPr>
      </p:pic>
      <p:pic>
        <p:nvPicPr>
          <p:cNvPr id="64" name="Image 6" descr="preencoded.png"/>
          <p:cNvPicPr>
            <a:picLocks noChangeAspect="1"/>
          </p:cNvPicPr>
          <p:nvPr/>
        </p:nvPicPr>
        <p:blipFill>
          <a:blip r:embed="rId7">
            <a:extLst>
              <a:ext uri="{96DAC541-7B7A-43D3-8B79-37D633B846F1}">
                <asvg:svgBlip xmlns:asvg="http://schemas.microsoft.com/office/drawing/2016/SVG/main" xmlns="" r:embed="rId10"/>
              </a:ext>
            </a:extLst>
          </a:blip>
          <a:stretch>
            <a:fillRect/>
          </a:stretch>
        </p:blipFill>
        <p:spPr>
          <a:xfrm>
            <a:off x="6717090" y="12591752"/>
            <a:ext cx="148471" cy="148471"/>
          </a:xfrm>
          <a:prstGeom prst="rect">
            <a:avLst/>
          </a:prstGeom>
        </p:spPr>
      </p:pic>
      <p:sp>
        <p:nvSpPr>
          <p:cNvPr id="65" name="Text 56"/>
          <p:cNvSpPr/>
          <p:nvPr/>
        </p:nvSpPr>
        <p:spPr>
          <a:xfrm>
            <a:off x="3455075" y="14091523"/>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العصبية</a:t>
            </a:r>
            <a:endParaRPr lang="en-US" sz="950" dirty="0"/>
          </a:p>
        </p:txBody>
      </p:sp>
      <p:sp>
        <p:nvSpPr>
          <p:cNvPr id="66" name="Text 57"/>
          <p:cNvSpPr/>
          <p:nvPr/>
        </p:nvSpPr>
        <p:spPr>
          <a:xfrm>
            <a:off x="396835" y="14306074"/>
            <a:ext cx="4298633"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معالجة دماغية متعددة المستويات</a:t>
            </a:r>
            <a:endParaRPr lang="en-US" sz="750" dirty="0"/>
          </a:p>
        </p:txBody>
      </p:sp>
      <p:pic>
        <p:nvPicPr>
          <p:cNvPr id="67" name="Image 7" descr="preencoded.png"/>
          <p:cNvPicPr>
            <a:picLocks noChangeAspect="1"/>
          </p:cNvPicPr>
          <p:nvPr/>
        </p:nvPicPr>
        <p:blipFill>
          <a:blip r:embed="rId11"/>
          <a:stretch>
            <a:fillRect/>
          </a:stretch>
        </p:blipFill>
        <p:spPr>
          <a:xfrm>
            <a:off x="4893826" y="11856839"/>
            <a:ext cx="4842748" cy="4842748"/>
          </a:xfrm>
          <a:prstGeom prst="rect">
            <a:avLst/>
          </a:prstGeom>
        </p:spPr>
      </p:pic>
      <p:pic>
        <p:nvPicPr>
          <p:cNvPr id="68" name="Image 8" descr="preencoded.png"/>
          <p:cNvPicPr>
            <a:picLocks noChangeAspect="1"/>
          </p:cNvPicPr>
          <p:nvPr/>
        </p:nvPicPr>
        <p:blipFill>
          <a:blip r:embed="rId7">
            <a:extLst>
              <a:ext uri="{96DAC541-7B7A-43D3-8B79-37D633B846F1}">
                <asvg:svgBlip xmlns:asvg="http://schemas.microsoft.com/office/drawing/2016/SVG/main" xmlns="" r:embed="rId12"/>
              </a:ext>
            </a:extLst>
          </a:blip>
          <a:stretch>
            <a:fillRect/>
          </a:stretch>
        </p:blipFill>
        <p:spPr>
          <a:xfrm>
            <a:off x="5545991" y="14203859"/>
            <a:ext cx="148471" cy="148471"/>
          </a:xfrm>
          <a:prstGeom prst="rect">
            <a:avLst/>
          </a:prstGeom>
        </p:spPr>
      </p:pic>
      <p:sp>
        <p:nvSpPr>
          <p:cNvPr id="69" name="Text 58"/>
          <p:cNvSpPr/>
          <p:nvPr/>
        </p:nvSpPr>
        <p:spPr>
          <a:xfrm>
            <a:off x="3504605" y="15755422"/>
            <a:ext cx="1240393" cy="155019"/>
          </a:xfrm>
          <a:prstGeom prst="rect">
            <a:avLst/>
          </a:prstGeom>
          <a:noFill/>
          <a:ln/>
        </p:spPr>
        <p:txBody>
          <a:bodyPr wrap="none" lIns="0" tIns="0" rIns="0" bIns="0" rtlCol="0" anchor="t"/>
          <a:lstStyle/>
          <a:p>
            <a:pPr marL="0" indent="0" algn="r"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الاجتماعية</a:t>
            </a:r>
            <a:endParaRPr lang="en-US" sz="950" dirty="0"/>
          </a:p>
        </p:txBody>
      </p:sp>
      <p:sp>
        <p:nvSpPr>
          <p:cNvPr id="70" name="Text 59"/>
          <p:cNvSpPr/>
          <p:nvPr/>
        </p:nvSpPr>
        <p:spPr>
          <a:xfrm>
            <a:off x="396835" y="15969972"/>
            <a:ext cx="4348163" cy="158591"/>
          </a:xfrm>
          <a:prstGeom prst="rect">
            <a:avLst/>
          </a:prstGeom>
          <a:noFill/>
          <a:ln/>
        </p:spPr>
        <p:txBody>
          <a:bodyPr wrap="none" lIns="0" tIns="0" rIns="0" bIns="0" rtlCol="0" anchor="t"/>
          <a:lstStyle/>
          <a:p>
            <a:pPr marL="0" indent="0" algn="r" rtl="1">
              <a:lnSpc>
                <a:spcPts val="1250"/>
              </a:lnSpc>
              <a:buNone/>
            </a:pPr>
            <a:r>
              <a:rPr lang="en-US" sz="750" dirty="0">
                <a:solidFill>
                  <a:srgbClr val="4C4C4C"/>
                </a:solidFill>
                <a:latin typeface="Noto Serif" pitchFamily="34" charset="0"/>
                <a:ea typeface="Noto Serif" pitchFamily="34" charset="-122"/>
                <a:cs typeface="Noto Serif" pitchFamily="34" charset="-120"/>
              </a:rPr>
              <a:t>التواصل والتبادل الثقافي</a:t>
            </a:r>
            <a:endParaRPr lang="en-US" sz="750" dirty="0"/>
          </a:p>
        </p:txBody>
      </p:sp>
      <p:pic>
        <p:nvPicPr>
          <p:cNvPr id="71" name="Image 9" descr="preencoded.png"/>
          <p:cNvPicPr>
            <a:picLocks noChangeAspect="1"/>
          </p:cNvPicPr>
          <p:nvPr/>
        </p:nvPicPr>
        <p:blipFill>
          <a:blip r:embed="rId13"/>
          <a:stretch>
            <a:fillRect/>
          </a:stretch>
        </p:blipFill>
        <p:spPr>
          <a:xfrm>
            <a:off x="4893826" y="11856839"/>
            <a:ext cx="4842748" cy="4842748"/>
          </a:xfrm>
          <a:prstGeom prst="rect">
            <a:avLst/>
          </a:prstGeom>
        </p:spPr>
      </p:pic>
      <p:pic>
        <p:nvPicPr>
          <p:cNvPr id="72" name="Image 10" descr="preencoded.png"/>
          <p:cNvPicPr>
            <a:picLocks noChangeAspect="1"/>
          </p:cNvPicPr>
          <p:nvPr/>
        </p:nvPicPr>
        <p:blipFill>
          <a:blip r:embed="rId7">
            <a:extLst>
              <a:ext uri="{96DAC541-7B7A-43D3-8B79-37D633B846F1}">
                <asvg:svgBlip xmlns:asvg="http://schemas.microsoft.com/office/drawing/2016/SVG/main" xmlns="" r:embed="rId15"/>
              </a:ext>
            </a:extLst>
          </a:blip>
          <a:stretch>
            <a:fillRect/>
          </a:stretch>
        </p:blipFill>
        <p:spPr>
          <a:xfrm>
            <a:off x="6717090" y="15815846"/>
            <a:ext cx="148471" cy="148471"/>
          </a:xfrm>
          <a:prstGeom prst="rect">
            <a:avLst/>
          </a:prstGeom>
        </p:spPr>
      </p:pic>
      <p:sp>
        <p:nvSpPr>
          <p:cNvPr id="73" name="Text 60"/>
          <p:cNvSpPr/>
          <p:nvPr/>
        </p:nvSpPr>
        <p:spPr>
          <a:xfrm>
            <a:off x="9885402" y="15339417"/>
            <a:ext cx="1240393" cy="155019"/>
          </a:xfrm>
          <a:prstGeom prst="rect">
            <a:avLst/>
          </a:prstGeom>
          <a:noFill/>
          <a:ln/>
        </p:spPr>
        <p:txBody>
          <a:bodyPr wrap="none" lIns="0" tIns="0" rIns="0" bIns="0" rtlCol="0" anchor="t"/>
          <a:lstStyle/>
          <a:p>
            <a:pPr marL="0" indent="0" algn="l" rtl="1">
              <a:lnSpc>
                <a:spcPts val="1200"/>
              </a:lnSpc>
              <a:buNone/>
            </a:pPr>
            <a:r>
              <a:rPr lang="en-US" sz="950" dirty="0">
                <a:solidFill>
                  <a:srgbClr val="4C4C4C"/>
                </a:solidFill>
                <a:latin typeface="Noto Serif Medium" pitchFamily="34" charset="0"/>
                <a:ea typeface="Noto Serif Medium" pitchFamily="34" charset="-122"/>
                <a:cs typeface="Noto Serif Medium" pitchFamily="34" charset="-120"/>
              </a:rPr>
              <a:t>المعرفية</a:t>
            </a:r>
            <a:endParaRPr lang="en-US" sz="950" dirty="0"/>
          </a:p>
        </p:txBody>
      </p:sp>
      <p:sp>
        <p:nvSpPr>
          <p:cNvPr id="74" name="Text 61"/>
          <p:cNvSpPr/>
          <p:nvPr/>
        </p:nvSpPr>
        <p:spPr>
          <a:xfrm>
            <a:off x="9885402" y="15553968"/>
            <a:ext cx="4348163" cy="158591"/>
          </a:xfrm>
          <a:prstGeom prst="rect">
            <a:avLst/>
          </a:prstGeom>
          <a:noFill/>
          <a:ln/>
        </p:spPr>
        <p:txBody>
          <a:bodyPr wrap="none" lIns="0" tIns="0" rIns="0" bIns="0" rtlCol="0" anchor="t"/>
          <a:lstStyle/>
          <a:p>
            <a:pPr marL="0" indent="0" algn="l" rtl="1">
              <a:lnSpc>
                <a:spcPts val="1250"/>
              </a:lnSpc>
              <a:buNone/>
            </a:pPr>
            <a:r>
              <a:rPr lang="en-US" sz="750" dirty="0">
                <a:solidFill>
                  <a:srgbClr val="4C4C4C"/>
                </a:solidFill>
                <a:latin typeface="Noto Serif" pitchFamily="34" charset="0"/>
                <a:ea typeface="Noto Serif" pitchFamily="34" charset="-122"/>
                <a:cs typeface="Noto Serif" pitchFamily="34" charset="-120"/>
              </a:rPr>
              <a:t>الفهم والمعنى والقصد</a:t>
            </a:r>
            <a:endParaRPr lang="en-US" sz="750" dirty="0"/>
          </a:p>
        </p:txBody>
      </p:sp>
      <p:pic>
        <p:nvPicPr>
          <p:cNvPr id="75" name="Image 11" descr="preencoded.png"/>
          <p:cNvPicPr>
            <a:picLocks noChangeAspect="1"/>
          </p:cNvPicPr>
          <p:nvPr/>
        </p:nvPicPr>
        <p:blipFill>
          <a:blip r:embed="rId16"/>
          <a:stretch>
            <a:fillRect/>
          </a:stretch>
        </p:blipFill>
        <p:spPr>
          <a:xfrm>
            <a:off x="4893826" y="11856839"/>
            <a:ext cx="4842748" cy="4842748"/>
          </a:xfrm>
          <a:prstGeom prst="rect">
            <a:avLst/>
          </a:prstGeom>
        </p:spPr>
      </p:pic>
      <p:pic>
        <p:nvPicPr>
          <p:cNvPr id="76" name="Image 12" descr="preencoded.png"/>
          <p:cNvPicPr>
            <a:picLocks noChangeAspect="1"/>
          </p:cNvPicPr>
          <p:nvPr/>
        </p:nvPicPr>
        <p:blipFill>
          <a:blip r:embed="rId7">
            <a:extLst>
              <a:ext uri="{96DAC541-7B7A-43D3-8B79-37D633B846F1}">
                <asvg:svgBlip xmlns:asvg="http://schemas.microsoft.com/office/drawing/2016/SVG/main" xmlns="" r:embed="rId18"/>
              </a:ext>
            </a:extLst>
          </a:blip>
          <a:stretch>
            <a:fillRect/>
          </a:stretch>
        </p:blipFill>
        <p:spPr>
          <a:xfrm>
            <a:off x="8612207" y="15200055"/>
            <a:ext cx="148471" cy="1484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2461</Words>
  <Application>Microsoft Office PowerPoint</Application>
  <PresentationFormat>Personnalisé</PresentationFormat>
  <Paragraphs>225</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Diapositive 1</vt:lpstr>
      <vt:lpstr>Diapositive 2</vt:lpstr>
      <vt:lpstr>Diapositive 3</vt:lpstr>
      <vt:lpstr>Diapositive 4</vt:lpstr>
      <vt:lpstr>Diapositive 5</vt:lpstr>
      <vt:lpstr>Diapositive 6</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nadjib Rahmoun</dc:creator>
  <cp:lastModifiedBy>nag rah</cp:lastModifiedBy>
  <cp:revision>2</cp:revision>
  <dcterms:created xsi:type="dcterms:W3CDTF">2025-10-24T20:41:37Z</dcterms:created>
  <dcterms:modified xsi:type="dcterms:W3CDTF">2025-10-24T20:52:18Z</dcterms:modified>
</cp:coreProperties>
</file>