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8959" autoAdjust="0"/>
    <p:restoredTop sz="94660"/>
  </p:normalViewPr>
  <p:slideViewPr>
    <p:cSldViewPr snapToGrid="0">
      <p:cViewPr varScale="1">
        <p:scale>
          <a:sx n="75" d="100"/>
          <a:sy n="75" d="100"/>
        </p:scale>
        <p:origin x="-336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pPr/>
              <a:t>3/31/2020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pPr/>
              <a:t>3/31/2020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pPr/>
              <a:t>3/31/2020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3/31/2020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TD N° 03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ctr"/>
            <a:r>
              <a:rPr lang="fr-FR" sz="540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Synthèse bioclimatique</a:t>
            </a:r>
          </a:p>
        </p:txBody>
      </p:sp>
    </p:spTree>
    <p:extLst>
      <p:ext uri="{BB962C8B-B14F-4D97-AF65-F5344CB8AC3E}">
        <p14:creationId xmlns:p14="http://schemas.microsoft.com/office/powerpoint/2010/main" xmlns="" val="38921079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46234"/>
          </a:xfrm>
        </p:spPr>
        <p:txBody>
          <a:bodyPr>
            <a:normAutofit fontScale="90000"/>
          </a:bodyPr>
          <a:lstStyle/>
          <a:p>
            <a:r>
              <a:rPr lang="fr-FR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2-Quotient </a:t>
            </a:r>
            <a:r>
              <a:rPr lang="fr-F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pluviothermique d’</a:t>
            </a:r>
            <a:r>
              <a:rPr lang="fr-FR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Emberger</a:t>
            </a:r>
            <a:r>
              <a:rPr lang="fr-F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:</a:t>
            </a:r>
            <a:r>
              <a:rPr lang="fr-F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fr-F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fr-FR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77333" y="1355834"/>
            <a:ext cx="8892335" cy="5360275"/>
          </a:xfrm>
        </p:spPr>
        <p:txBody>
          <a:bodyPr>
            <a:normAutofit/>
          </a:bodyPr>
          <a:lstStyle/>
          <a:p>
            <a:pPr algn="just"/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 Quotient permet de localiser les stations d’étude parmi les étages de la végétation tracés sur un </a:t>
            </a:r>
            <a:r>
              <a:rPr lang="fr-F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climagramme</a:t>
            </a: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d’</a:t>
            </a:r>
            <a:r>
              <a:rPr lang="fr-F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Emberger</a:t>
            </a:r>
            <a:r>
              <a:rPr lang="fr-F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 qui est un bon indicateur sur la relation qui existe entre le climat et la </a:t>
            </a:r>
            <a:r>
              <a:rPr lang="fr-F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végétation.et </a:t>
            </a: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permet aussi d’apprécier l’aridité des régions méditerranéennes, les valeurs du Q2 étant d’autant plus basse que le climat est plus sec </a:t>
            </a:r>
          </a:p>
          <a:p>
            <a:pPr algn="just"/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L’indice d’</a:t>
            </a:r>
            <a:r>
              <a:rPr lang="fr-F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Emberger</a:t>
            </a: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prend en compte les précipitations annuelles P, la moyenne des maximas de température du mois le plus chaud (M°C) et la moyenne des minima de température du mois le plus froid (</a:t>
            </a:r>
            <a:r>
              <a:rPr lang="fr-F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m°C</a:t>
            </a: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(</a:t>
            </a:r>
            <a:r>
              <a:rPr lang="fr-F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Emberger,1955</a:t>
            </a: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3737926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2966" y="299545"/>
            <a:ext cx="9207062" cy="6306207"/>
          </a:xfrm>
        </p:spPr>
        <p:txBody>
          <a:bodyPr/>
          <a:lstStyle/>
          <a:p>
            <a:r>
              <a:rPr lang="fr-FR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Q2 est calculé par la formule suivante : </a:t>
            </a:r>
          </a:p>
          <a:p>
            <a:endParaRPr lang="fr-FR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4" name="Rectangle 3"/>
              <p:cNvSpPr/>
              <p:nvPr/>
            </p:nvSpPr>
            <p:spPr>
              <a:xfrm>
                <a:off x="1292772" y="1545021"/>
                <a:ext cx="7204842" cy="14003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r>
                      <a:rPr lang="fr-FR" sz="3600" b="1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𝑸</m:t>
                    </m:r>
                    <m:r>
                      <a:rPr lang="fr-FR" sz="3600" b="1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𝟐</m:t>
                    </m:r>
                    <m:r>
                      <a:rPr lang="fr-FR" sz="3600" b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fr-FR" sz="3600" b="1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3600" b="1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𝟐𝟎𝟎𝟎𝐏</m:t>
                        </m:r>
                      </m:num>
                      <m:den>
                        <m:d>
                          <m:dPr>
                            <m:ctrlPr>
                              <a:rPr lang="fr-FR" sz="3600" b="1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fr-FR" sz="3600" b="1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𝐌</m:t>
                            </m:r>
                            <m:r>
                              <a:rPr lang="fr-FR" sz="3600" b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a:rPr lang="fr-FR" sz="3600" b="1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𝐦</m:t>
                            </m:r>
                          </m:e>
                        </m:d>
                        <m:r>
                          <a:rPr lang="fr-FR" sz="3600" b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fr-FR" sz="3600" b="1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𝐌</m:t>
                        </m:r>
                        <m:r>
                          <a:rPr lang="fr-FR" sz="3600" b="1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fr-FR" sz="3600" b="1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𝐦</m:t>
                        </m:r>
                        <m:r>
                          <a:rPr lang="fr-FR" sz="3600" b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fr-FR" sz="3600" b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36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36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𝟐𝟎𝟎𝟎𝐏</m:t>
                        </m:r>
                      </m:num>
                      <m:den>
                        <m:r>
                          <a:rPr lang="fr-FR" sz="36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𝐌</m:t>
                        </m:r>
                        <m:r>
                          <a:rPr lang="fr-FR" sz="3600" b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²</m:t>
                        </m:r>
                        <m:r>
                          <a:rPr lang="fr-FR" sz="36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fr-FR" sz="3600" b="1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𝐦</m:t>
                        </m:r>
                        <m:r>
                          <a:rPr lang="fr-FR" sz="3600" b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²</m:t>
                        </m:r>
                      </m:den>
                    </m:f>
                  </m:oMath>
                </a14:m>
                <a:endParaRPr lang="fr-FR" sz="36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2772" y="1545021"/>
                <a:ext cx="7204842" cy="1400320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2136227" y="1545021"/>
            <a:ext cx="5517931" cy="157655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472966" y="3421117"/>
            <a:ext cx="9569668" cy="29905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fr-FR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 </a:t>
            </a:r>
            <a:r>
              <a:rPr lang="fr-FR" sz="20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fr-FR" sz="20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: Précipitations moyennes annuelles en </a:t>
            </a:r>
            <a:r>
              <a:rPr lang="fr-FR" sz="20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mm </a:t>
            </a:r>
            <a:r>
              <a:rPr lang="fr-FR" sz="20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fr-FR" sz="20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 </a:t>
            </a:r>
            <a:r>
              <a:rPr lang="fr-FR" sz="20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fr-FR" sz="20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: Moyenne des maximas thermiques du mois le plus chaud en </a:t>
            </a:r>
            <a:r>
              <a:rPr lang="fr-FR" sz="20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°K </a:t>
            </a:r>
            <a:r>
              <a:rPr lang="fr-FR" sz="20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fr-FR" sz="20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 </a:t>
            </a:r>
            <a:r>
              <a:rPr lang="fr-FR" sz="20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fr-FR" sz="20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: Moyenne des minimas thermiques du mois le plus froid en </a:t>
            </a:r>
            <a:r>
              <a:rPr lang="fr-FR" sz="20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°K </a:t>
            </a:r>
            <a:r>
              <a:rPr lang="fr-FR" sz="20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fr-FR" sz="20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 </a:t>
            </a:r>
            <a:r>
              <a:rPr lang="fr-FR" sz="20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M-m </a:t>
            </a:r>
            <a:r>
              <a:rPr lang="fr-FR" sz="20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Amplitude thermique.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fr-FR" sz="20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fr-FR" sz="2000" dirty="0">
              <a:solidFill>
                <a:srgbClr val="7030A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fr-FR" sz="20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 et m </a:t>
            </a:r>
            <a:r>
              <a:rPr lang="fr-FR" sz="20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exprimés en degrés absolus (</a:t>
            </a:r>
            <a:r>
              <a:rPr lang="fr-FR" sz="2000" dirty="0" err="1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fr-FR" sz="2000" b="1" dirty="0" err="1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°k</a:t>
            </a:r>
            <a:r>
              <a:rPr lang="fr-FR" sz="20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= T°C + 273,2</a:t>
            </a:r>
            <a:r>
              <a:rPr lang="fr-FR" sz="20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fr-FR" sz="2000" dirty="0">
              <a:solidFill>
                <a:srgbClr val="7030A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326835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20110"/>
          </a:xfrm>
        </p:spPr>
        <p:txBody>
          <a:bodyPr>
            <a:normAutofit fontScale="90000"/>
          </a:bodyPr>
          <a:lstStyle/>
          <a:p>
            <a:r>
              <a:rPr lang="fr-FR" dirty="0" err="1" smtClean="0"/>
              <a:t>Excercice</a:t>
            </a:r>
            <a:r>
              <a:rPr lang="fr-FR" dirty="0"/>
              <a:t> </a:t>
            </a:r>
            <a:r>
              <a:rPr lang="fr-FR" dirty="0" smtClean="0"/>
              <a:t>N°02: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77334" y="1229710"/>
            <a:ext cx="9444128" cy="5423337"/>
          </a:xfrm>
        </p:spPr>
        <p:txBody>
          <a:bodyPr>
            <a:normAutofit/>
          </a:bodyPr>
          <a:lstStyle/>
          <a:p>
            <a:r>
              <a:rPr lang="fr-FR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Selon le tableau 2 et 3 du TD N°1:</a:t>
            </a:r>
          </a:p>
          <a:p>
            <a:pPr marL="0" indent="0" algn="just">
              <a:buNone/>
            </a:pPr>
            <a:r>
              <a:rPr lang="fr-FR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fr-FR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fr-F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Calculez le quotient </a:t>
            </a:r>
            <a:r>
              <a:rPr lang="fr-FR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pluviothermique </a:t>
            </a:r>
            <a:r>
              <a:rPr lang="fr-FR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d’</a:t>
            </a:r>
            <a:r>
              <a:rPr lang="fr-FR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Emberger</a:t>
            </a:r>
            <a:r>
              <a:rPr lang="fr-FR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pour l’ancienne et la nouvelle période et ceci pour l’ensemble de nos stations météorologiques</a:t>
            </a:r>
          </a:p>
          <a:p>
            <a:pPr marL="0" indent="0" algn="just">
              <a:buNone/>
            </a:pPr>
            <a:r>
              <a:rPr lang="fr-FR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</a:t>
            </a:r>
            <a:r>
              <a:rPr lang="fr-FR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Définissez les étages bioclimatiques pour l’ancienne et la nouvelle période et ceci pour l’ensemble de nos stations météorologiques </a:t>
            </a:r>
            <a:endParaRPr lang="fr-FR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230315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33752" y="204788"/>
            <a:ext cx="5880537" cy="528161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497724" y="2967334"/>
            <a:ext cx="7646276" cy="36420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1000"/>
              </a:spcAft>
            </a:pPr>
            <a:endParaRPr lang="fr-FR" b="1" dirty="0" smtClean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  <a:spcAft>
                <a:spcPts val="1000"/>
              </a:spcAft>
            </a:pPr>
            <a:endParaRPr lang="fr-FR" b="1" dirty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  <a:spcAft>
                <a:spcPts val="1000"/>
              </a:spcAft>
            </a:pPr>
            <a:endParaRPr lang="fr-FR" b="1" dirty="0" smtClean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  <a:spcAft>
                <a:spcPts val="1000"/>
              </a:spcAft>
            </a:pPr>
            <a:endParaRPr lang="fr-FR" b="1" dirty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  <a:spcAft>
                <a:spcPts val="1000"/>
              </a:spcAft>
            </a:pPr>
            <a:endParaRPr lang="fr-FR" b="1" dirty="0" smtClean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fr-FR" b="1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Figure N°02 </a:t>
            </a:r>
            <a:r>
              <a:rPr lang="fr-FR" b="1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fr-FR" dirty="0" err="1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Climagramme</a:t>
            </a:r>
            <a:r>
              <a:rPr lang="fr-FR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pluviothermique du quotient d’</a:t>
            </a:r>
            <a:r>
              <a:rPr lang="fr-FR" dirty="0" err="1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Emberger</a:t>
            </a:r>
            <a:r>
              <a:rPr lang="fr-FR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(Q2) des stations météorologiques</a:t>
            </a:r>
            <a:endParaRPr lang="fr-F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465547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66975" y="394851"/>
            <a:ext cx="9680611" cy="6337025"/>
          </a:xfrm>
        </p:spPr>
        <p:txBody>
          <a:bodyPr/>
          <a:lstStyle/>
          <a:p>
            <a:pPr marL="0" indent="0" algn="just">
              <a:buNone/>
            </a:pPr>
            <a:r>
              <a:rPr lang="fr-FR" dirty="0" smtClean="0"/>
              <a:t>	</a:t>
            </a:r>
            <a:r>
              <a:rPr lang="fr-FR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</a:t>
            </a:r>
            <a:r>
              <a:rPr lang="fr-FR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Selon le quotient pluviothermique d’</a:t>
            </a:r>
            <a:r>
              <a:rPr lang="fr-FR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Emberger</a:t>
            </a:r>
            <a:r>
              <a:rPr lang="fr-FR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calculé, placez l’ensemble des stations météorologiques sur la figure </a:t>
            </a:r>
            <a:r>
              <a:rPr lang="fr-FR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02</a:t>
            </a:r>
          </a:p>
          <a:p>
            <a:pPr marL="0" indent="0" algn="just">
              <a:buNone/>
            </a:pPr>
            <a:r>
              <a:rPr lang="fr-FR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fr-FR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4-</a:t>
            </a:r>
            <a:r>
              <a:rPr lang="fr-FR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faites  </a:t>
            </a:r>
            <a:r>
              <a:rPr lang="fr-FR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commentaire sur les résultats trouvés</a:t>
            </a:r>
          </a:p>
          <a:p>
            <a:pPr marL="0" indent="0" algn="just">
              <a:buNone/>
            </a:pPr>
            <a:endParaRPr lang="fr-FR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fr-FR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34547108"/>
      </p:ext>
    </p:extLst>
  </p:cSld>
  <p:clrMapOvr>
    <a:masterClrMapping/>
  </p:clrMapOvr>
</p:sld>
</file>

<file path=ppt/theme/theme1.xml><?xml version="1.0" encoding="utf-8"?>
<a:theme xmlns:a="http://schemas.openxmlformats.org/drawingml/2006/main" name="Facette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47</TotalTime>
  <Words>184</Words>
  <Application>Microsoft Office PowerPoint</Application>
  <PresentationFormat>Personnalisé</PresentationFormat>
  <Paragraphs>25</Paragraphs>
  <Slides>6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7" baseType="lpstr">
      <vt:lpstr>Facette</vt:lpstr>
      <vt:lpstr>TD N° 03</vt:lpstr>
      <vt:lpstr>2-Quotient pluviothermique d’Emberger : </vt:lpstr>
      <vt:lpstr>Diapositive 3</vt:lpstr>
      <vt:lpstr>Excercice N°02:</vt:lpstr>
      <vt:lpstr>Diapositive 5</vt:lpstr>
      <vt:lpstr>Diapositive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TD N° 03</dc:title>
  <dc:creator>BOUAYED</dc:creator>
  <cp:lastModifiedBy>msi</cp:lastModifiedBy>
  <cp:revision>3</cp:revision>
  <dcterms:created xsi:type="dcterms:W3CDTF">2020-03-31T18:01:00Z</dcterms:created>
  <dcterms:modified xsi:type="dcterms:W3CDTF">2020-03-31T18:58:29Z</dcterms:modified>
</cp:coreProperties>
</file>