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9" r:id="rId2"/>
    <p:sldId id="260" r:id="rId3"/>
    <p:sldId id="261" r:id="rId4"/>
    <p:sldId id="262" r:id="rId5"/>
    <p:sldId id="264" r:id="rId6"/>
    <p:sldId id="263" r:id="rId7"/>
    <p:sldId id="268" r:id="rId8"/>
    <p:sldId id="267" r:id="rId9"/>
    <p:sldId id="266" r:id="rId10"/>
    <p:sldId id="265" r:id="rId11"/>
    <p:sldId id="273" r:id="rId12"/>
    <p:sldId id="272" r:id="rId13"/>
    <p:sldId id="271" r:id="rId14"/>
    <p:sldId id="270" r:id="rId15"/>
    <p:sldId id="274" r:id="rId16"/>
    <p:sldId id="269" r:id="rId17"/>
    <p:sldId id="276" r:id="rId18"/>
    <p:sldId id="275" r:id="rId19"/>
    <p:sldId id="277" r:id="rId20"/>
  </p:sldIdLst>
  <p:sldSz cx="12188825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44" autoAdjust="0"/>
    <p:restoredTop sz="94660"/>
  </p:normalViewPr>
  <p:slideViewPr>
    <p:cSldViewPr>
      <p:cViewPr varScale="1">
        <p:scale>
          <a:sx n="100" d="100"/>
          <a:sy n="100" d="100"/>
        </p:scale>
        <p:origin x="1032" y="168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50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990A771-8210-4B62-A5A8-DB50FADCF480}" type="datetime1">
              <a:rPr lang="fr-FR" smtClean="0"/>
              <a:t>03/05/2023</a:t>
            </a:fld>
            <a:endParaRPr lang="fr-FR"/>
          </a:p>
        </p:txBody>
      </p:sp>
      <p:sp>
        <p:nvSpPr>
          <p:cNvPr id="4" name="Espace réservé a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221FF8E-627E-4ADA-B6B6-D9B5B963CFE6}" type="datetime1">
              <a:rPr lang="fr-FR" noProof="0" smtClean="0"/>
              <a:t>03/05/2023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fr-FR" noProof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’image de diapositive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441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3B36274-F2B9-4C45-BBB4-0EDF4CD651A7}" type="slidenum">
              <a:rPr lang="fr-FR" noProof="0" smtClean="0"/>
              <a:t>2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29477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152661-CCFC-4DBE-AC7F-84B162D6BC9F}" type="datetime1">
              <a:rPr lang="fr-FR" noProof="0" smtClean="0"/>
              <a:t>03/05/2023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1075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90F2AD-AB53-47A6-8DFA-C6BCA039FEFD}" type="datetime1">
              <a:rPr lang="fr-FR" noProof="0" smtClean="0"/>
              <a:t>03/05/2023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733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053174-5873-436A-9D9B-8F704D59E38C}" type="datetime1">
              <a:rPr lang="fr-FR" noProof="0" smtClean="0"/>
              <a:t>03/05/2023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88754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2pPr>
              <a:buClr>
                <a:schemeClr val="accent2"/>
              </a:buClr>
              <a:defRPr/>
            </a:lvl2pPr>
            <a:lvl5pPr>
              <a:defRPr/>
            </a:lvl5pPr>
            <a:lvl6pPr>
              <a:buClr>
                <a:schemeClr val="accent2"/>
              </a:buClr>
              <a:defRPr baseline="0"/>
            </a:lvl6pPr>
            <a:lvl7pPr>
              <a:buClr>
                <a:schemeClr val="accent2"/>
              </a:buClr>
              <a:defRPr baseline="0"/>
            </a:lvl7pPr>
            <a:lvl8pPr>
              <a:buClr>
                <a:schemeClr val="accent2"/>
              </a:buClr>
              <a:defRPr baseline="0"/>
            </a:lvl8pPr>
            <a:lvl9pPr>
              <a:buClr>
                <a:schemeClr val="accent2"/>
              </a:buClr>
              <a:defRPr baseline="0"/>
            </a:lvl9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98EEB7-1F24-4EB8-BEE9-CD55D69F84D0}" type="datetime1">
              <a:rPr lang="fr-FR" noProof="0" smtClean="0"/>
              <a:t>03/05/2023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8363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F8513C-524B-486F-8051-7237D19E42DC}" type="datetime1">
              <a:rPr lang="fr-FR" noProof="0" smtClean="0"/>
              <a:t>03/05/2023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9165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5F1F60-DC13-42B6-A23D-A33FBEE4E62A}" type="datetime1">
              <a:rPr lang="fr-FR" noProof="0" smtClean="0"/>
              <a:t>03/05/2023</a:t>
            </a:fld>
            <a:endParaRPr lang="fr-FR" noProof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315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 hasCustomPrompt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8" name="Espace réservé a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à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C05C83-5AD8-461D-ADCC-1B48896D4AC9}" type="datetime1">
              <a:rPr lang="fr-FR" noProof="0" smtClean="0"/>
              <a:t>03/05/2023</a:t>
            </a:fld>
            <a:endParaRPr lang="fr-FR" noProof="0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129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3ED88E-A79A-480F-8012-B94FB3ED2CD4}" type="datetime1">
              <a:rPr lang="fr-FR" noProof="0" smtClean="0"/>
              <a:t>03/05/2023</a:t>
            </a:fld>
            <a:endParaRPr lang="fr-FR" noProof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365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25943A-C2EB-466F-82A2-30901594E173}" type="datetime1">
              <a:rPr lang="fr-FR" noProof="0" smtClean="0"/>
              <a:t>03/05/2023</a:t>
            </a:fld>
            <a:endParaRPr lang="fr-FR" noProof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6525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9" name="Espace réservé au pied de page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Espace réservé à la dat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FF1693-6D34-4CFC-9B50-2D0B3BA84291}" type="datetime1">
              <a:rPr lang="fr-FR" noProof="0" smtClean="0"/>
              <a:t>03/05/2023</a:t>
            </a:fld>
            <a:endParaRPr lang="fr-FR" noProof="0"/>
          </a:p>
        </p:txBody>
      </p:sp>
      <p:sp>
        <p:nvSpPr>
          <p:cNvPr id="10" name="Espace réservé a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9136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7612" y="457200"/>
            <a:ext cx="66294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" name="Espace réservé de l’image 2" descr="Espace réservé vide pour ajouter une image. Cliquez sur l’espace réservé et sélectionnez l’image à ajouter"/>
          <p:cNvSpPr>
            <a:spLocks noGrp="1"/>
          </p:cNvSpPr>
          <p:nvPr>
            <p:ph type="pic" idx="1" hasCustomPrompt="1"/>
          </p:nvPr>
        </p:nvSpPr>
        <p:spPr>
          <a:xfrm>
            <a:off x="54086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377385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e 31"/>
          <p:cNvGrpSpPr/>
          <p:nvPr/>
        </p:nvGrpSpPr>
        <p:grpSpPr>
          <a:xfrm>
            <a:off x="-1" y="0"/>
            <a:ext cx="12188825" cy="6858000"/>
            <a:chOff x="-1" y="0"/>
            <a:chExt cx="12188825" cy="6858000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164514" y="6705600"/>
              <a:ext cx="8024310" cy="152400"/>
            </a:xfrm>
            <a:prstGeom prst="rect">
              <a:avLst/>
            </a:prstGeom>
            <a:gradFill rotWithShape="0"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rtl="0"/>
              <a:endParaRPr kumimoji="1" lang="fr-FR" sz="2400" noProof="0">
                <a:latin typeface="굴림" pitchFamily="50" charset="-127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1680956" y="1981200"/>
              <a:ext cx="507868" cy="4267200"/>
            </a:xfrm>
            <a:prstGeom prst="rect">
              <a:avLst/>
            </a:prstGeom>
            <a:gradFill rotWithShape="0"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rtl="0"/>
              <a:endParaRPr kumimoji="1" lang="fr-FR" sz="2400" noProof="0">
                <a:latin typeface="굴림" pitchFamily="50" charset="-127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-1" y="5257800"/>
              <a:ext cx="609441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/>
              <a:endParaRPr kumimoji="1" lang="fr-FR" sz="2400" noProof="0">
                <a:latin typeface="굴림" pitchFamily="50" charset="-127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-1" y="5410200"/>
              <a:ext cx="609441" cy="14478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/>
              <a:endParaRPr kumimoji="1" lang="fr-FR" sz="2400" noProof="0">
                <a:latin typeface="굴림" pitchFamily="50" charset="-127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1680956" y="0"/>
              <a:ext cx="507868" cy="198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/>
              <a:endParaRPr kumimoji="1" lang="fr-FR" sz="2400" noProof="0">
                <a:latin typeface="굴림" pitchFamily="50" charset="-127"/>
              </a:endParaRPr>
            </a:p>
          </p:txBody>
        </p:sp>
        <p:sp>
          <p:nvSpPr>
            <p:cNvPr id="13" name="Rectangle 13"/>
            <p:cNvSpPr>
              <a:spLocks noChangeArrowheads="1"/>
            </p:cNvSpPr>
            <p:nvPr/>
          </p:nvSpPr>
          <p:spPr bwMode="auto">
            <a:xfrm>
              <a:off x="7618015" y="0"/>
              <a:ext cx="4062942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rtl="0"/>
              <a:endParaRPr kumimoji="1" lang="fr-FR" sz="2400" noProof="0">
                <a:latin typeface="굴림" pitchFamily="50" charset="-127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609440" y="304800"/>
              <a:ext cx="711015" cy="762000"/>
            </a:xfrm>
            <a:prstGeom prst="rect">
              <a:avLst/>
            </a:prstGeom>
            <a:solidFill>
              <a:schemeClr val="bg2">
                <a:lumMod val="50000"/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rtl="0"/>
              <a:endParaRPr kumimoji="1" lang="fr-FR" sz="2400" noProof="0">
                <a:latin typeface="굴림" pitchFamily="50" charset="-127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-1" y="1066800"/>
              <a:ext cx="609441" cy="4191000"/>
            </a:xfrm>
            <a:prstGeom prst="rect">
              <a:avLst/>
            </a:prstGeom>
            <a:gradFill rotWithShape="0">
              <a:gsLst>
                <a:gs pos="0">
                  <a:schemeClr val="bg2">
                    <a:lumMod val="5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rtl="0"/>
              <a:endParaRPr kumimoji="1" lang="fr-FR" sz="2400" noProof="0">
                <a:latin typeface="굴림" pitchFamily="50" charset="-127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-1" y="304800"/>
              <a:ext cx="609441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/>
              <a:endParaRPr kumimoji="1" lang="fr-FR" sz="2400" noProof="0">
                <a:latin typeface="굴림" pitchFamily="50" charset="-127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-1" y="0"/>
              <a:ext cx="1320456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 rtl="0"/>
              <a:endParaRPr kumimoji="1" lang="fr-FR" sz="2400" noProof="0">
                <a:latin typeface="굴림" pitchFamily="50" charset="-127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320455" y="0"/>
              <a:ext cx="629756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/>
              <a:endParaRPr kumimoji="1" lang="fr-FR" sz="2400" noProof="0">
                <a:latin typeface="굴림" pitchFamily="50" charset="-127"/>
              </a:endParaRPr>
            </a:p>
          </p:txBody>
        </p:sp>
        <p:sp>
          <p:nvSpPr>
            <p:cNvPr id="19" name="Ligne 19"/>
            <p:cNvSpPr>
              <a:spLocks noChangeShapeType="1"/>
            </p:cNvSpPr>
            <p:nvPr/>
          </p:nvSpPr>
          <p:spPr bwMode="auto">
            <a:xfrm flipV="1">
              <a:off x="609440" y="304800"/>
              <a:ext cx="0" cy="6553200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fr-FR" noProof="0"/>
            </a:p>
          </p:txBody>
        </p:sp>
        <p:sp>
          <p:nvSpPr>
            <p:cNvPr id="20" name="Ligne 20"/>
            <p:cNvSpPr>
              <a:spLocks noChangeShapeType="1"/>
            </p:cNvSpPr>
            <p:nvPr/>
          </p:nvSpPr>
          <p:spPr bwMode="auto">
            <a:xfrm>
              <a:off x="609440" y="6705600"/>
              <a:ext cx="115793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fr-FR" noProof="0"/>
            </a:p>
          </p:txBody>
        </p:sp>
        <p:sp>
          <p:nvSpPr>
            <p:cNvPr id="21" name="Ligne 21"/>
            <p:cNvSpPr>
              <a:spLocks noChangeShapeType="1"/>
            </p:cNvSpPr>
            <p:nvPr/>
          </p:nvSpPr>
          <p:spPr bwMode="auto">
            <a:xfrm flipV="1">
              <a:off x="11680956" y="0"/>
              <a:ext cx="0" cy="670560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fr-FR" noProof="0"/>
            </a:p>
          </p:txBody>
        </p:sp>
        <p:sp>
          <p:nvSpPr>
            <p:cNvPr id="22" name="Ligne 22"/>
            <p:cNvSpPr>
              <a:spLocks noChangeShapeType="1"/>
            </p:cNvSpPr>
            <p:nvPr/>
          </p:nvSpPr>
          <p:spPr bwMode="auto">
            <a:xfrm>
              <a:off x="-1" y="304800"/>
              <a:ext cx="12188825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fr-FR" noProof="0"/>
            </a:p>
          </p:txBody>
        </p:sp>
        <p:sp>
          <p:nvSpPr>
            <p:cNvPr id="23" name="Ligne 23"/>
            <p:cNvSpPr>
              <a:spLocks noChangeShapeType="1"/>
            </p:cNvSpPr>
            <p:nvPr/>
          </p:nvSpPr>
          <p:spPr bwMode="auto">
            <a:xfrm flipH="1">
              <a:off x="7618015" y="457200"/>
              <a:ext cx="4570809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fr-FR" noProof="0"/>
            </a:p>
          </p:txBody>
        </p:sp>
        <p:sp>
          <p:nvSpPr>
            <p:cNvPr id="24" name="Ligne 24"/>
            <p:cNvSpPr>
              <a:spLocks noChangeShapeType="1"/>
            </p:cNvSpPr>
            <p:nvPr/>
          </p:nvSpPr>
          <p:spPr bwMode="auto">
            <a:xfrm flipV="1">
              <a:off x="7618015" y="0"/>
              <a:ext cx="0" cy="4572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fr-FR" noProof="0"/>
            </a:p>
          </p:txBody>
        </p:sp>
        <p:sp>
          <p:nvSpPr>
            <p:cNvPr id="25" name="Ligne 25"/>
            <p:cNvSpPr>
              <a:spLocks noChangeShapeType="1"/>
            </p:cNvSpPr>
            <p:nvPr/>
          </p:nvSpPr>
          <p:spPr bwMode="auto">
            <a:xfrm>
              <a:off x="11680956" y="1981200"/>
              <a:ext cx="5078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fr-FR" noProof="0"/>
            </a:p>
          </p:txBody>
        </p:sp>
        <p:sp>
          <p:nvSpPr>
            <p:cNvPr id="26" name="Ligne 26"/>
            <p:cNvSpPr>
              <a:spLocks noChangeShapeType="1"/>
            </p:cNvSpPr>
            <p:nvPr/>
          </p:nvSpPr>
          <p:spPr bwMode="auto">
            <a:xfrm>
              <a:off x="1320455" y="0"/>
              <a:ext cx="0" cy="10668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fr-FR" noProof="0"/>
            </a:p>
          </p:txBody>
        </p:sp>
        <p:sp>
          <p:nvSpPr>
            <p:cNvPr id="27" name="Ligne 27"/>
            <p:cNvSpPr>
              <a:spLocks noChangeShapeType="1"/>
            </p:cNvSpPr>
            <p:nvPr/>
          </p:nvSpPr>
          <p:spPr bwMode="auto">
            <a:xfrm flipH="1">
              <a:off x="-1" y="1066800"/>
              <a:ext cx="1320456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Ligne 30"/>
            <p:cNvSpPr>
              <a:spLocks noChangeShapeType="1"/>
            </p:cNvSpPr>
            <p:nvPr/>
          </p:nvSpPr>
          <p:spPr bwMode="auto">
            <a:xfrm flipH="1">
              <a:off x="-1" y="5257800"/>
              <a:ext cx="609441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fr-FR" noProof="0"/>
            </a:p>
          </p:txBody>
        </p:sp>
        <p:sp>
          <p:nvSpPr>
            <p:cNvPr id="31" name="Ligne 31"/>
            <p:cNvSpPr>
              <a:spLocks noChangeShapeType="1"/>
            </p:cNvSpPr>
            <p:nvPr/>
          </p:nvSpPr>
          <p:spPr bwMode="auto">
            <a:xfrm flipH="1">
              <a:off x="-1" y="5410200"/>
              <a:ext cx="60944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B95F5CE-515E-4582-8A93-B334BB0EDCA2}" type="datetime1">
              <a:rPr lang="fr-FR" noProof="0" smtClean="0"/>
              <a:t>03/05/2023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77452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15306349" TargetMode="External"/><Relationship Id="rId2" Type="http://schemas.openxmlformats.org/officeDocument/2006/relationships/hyperlink" Target="http://www.podcastscience.fm/dossiers/2011/09/07/dossier-%E2%80%93-l%E2%80%99arbre-du-vivant-33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05EDC4AF-840A-4F43-BC3A-4ABD022166EA}"/>
              </a:ext>
            </a:extLst>
          </p:cNvPr>
          <p:cNvSpPr txBox="1"/>
          <p:nvPr/>
        </p:nvSpPr>
        <p:spPr>
          <a:xfrm>
            <a:off x="1413892" y="56290"/>
            <a:ext cx="6192688" cy="2296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1700"/>
              </a:lnSpc>
            </a:pPr>
            <a:r>
              <a:rPr sz="2200" b="1" spc="-5" dirty="0">
                <a:latin typeface="Times New Roman"/>
                <a:cs typeface="Times New Roman"/>
              </a:rPr>
              <a:t>Les grands règnes du</a:t>
            </a:r>
            <a:r>
              <a:rPr sz="2200" b="1" spc="-2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Vivant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et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leur(s)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connexion(s)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4F59A7FF-BBF8-4CA9-9234-BC80F4B7513E}"/>
              </a:ext>
            </a:extLst>
          </p:cNvPr>
          <p:cNvSpPr txBox="1"/>
          <p:nvPr/>
        </p:nvSpPr>
        <p:spPr>
          <a:xfrm>
            <a:off x="736935" y="764704"/>
            <a:ext cx="7315200" cy="4450577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indent="609600" algn="just">
              <a:lnSpc>
                <a:spcPct val="96300"/>
              </a:lnSpc>
              <a:spcBef>
                <a:spcPts val="145"/>
              </a:spcBef>
            </a:pPr>
            <a:r>
              <a:rPr sz="2000" spc="-20" dirty="0">
                <a:latin typeface="Times New Roman"/>
                <a:cs typeface="Times New Roman"/>
              </a:rPr>
              <a:t>Tous </a:t>
            </a:r>
            <a:r>
              <a:rPr sz="2000" spc="-5" dirty="0">
                <a:latin typeface="Times New Roman"/>
                <a:cs typeface="Times New Roman"/>
              </a:rPr>
              <a:t>les organismes ont en commun </a:t>
            </a:r>
            <a:r>
              <a:rPr sz="200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nombreuses caractéristiques biologiques. Ils sont composés d'une </a:t>
            </a:r>
            <a:r>
              <a:rPr sz="2000" dirty="0">
                <a:latin typeface="Times New Roman"/>
                <a:cs typeface="Times New Roman"/>
              </a:rPr>
              <a:t>ou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plusieurs cellules </a:t>
            </a:r>
            <a:r>
              <a:rPr sz="2000" dirty="0">
                <a:latin typeface="Times New Roman"/>
                <a:cs typeface="Times New Roman"/>
              </a:rPr>
              <a:t>qui </a:t>
            </a:r>
            <a:r>
              <a:rPr sz="2000" spc="-5" dirty="0">
                <a:latin typeface="Times New Roman"/>
                <a:cs typeface="Times New Roman"/>
              </a:rPr>
              <a:t>est l'unité fondamentale </a:t>
            </a:r>
            <a:r>
              <a:rPr sz="2000" dirty="0">
                <a:latin typeface="Times New Roman"/>
                <a:cs typeface="Times New Roman"/>
              </a:rPr>
              <a:t>de la </a:t>
            </a:r>
            <a:r>
              <a:rPr sz="2000" spc="-5" dirty="0">
                <a:latin typeface="Times New Roman"/>
                <a:cs typeface="Times New Roman"/>
              </a:rPr>
              <a:t>vie, ils </a:t>
            </a:r>
            <a:r>
              <a:rPr sz="2000" spc="-10" dirty="0">
                <a:latin typeface="Times New Roman"/>
                <a:cs typeface="Times New Roman"/>
              </a:rPr>
              <a:t>sont </a:t>
            </a:r>
            <a:r>
              <a:rPr sz="2000" spc="-5" dirty="0">
                <a:latin typeface="Times New Roman"/>
                <a:cs typeface="Times New Roman"/>
              </a:rPr>
              <a:t>capables </a:t>
            </a:r>
            <a:r>
              <a:rPr sz="200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recopier par eux-mêmes leurs séquences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d'ADN et ainsi </a:t>
            </a:r>
            <a:r>
              <a:rPr sz="200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propager leur information génétique dans l'espace et dans </a:t>
            </a:r>
            <a:r>
              <a:rPr sz="2000" dirty="0">
                <a:latin typeface="Times New Roman"/>
                <a:cs typeface="Times New Roman"/>
              </a:rPr>
              <a:t>le </a:t>
            </a:r>
            <a:r>
              <a:rPr sz="2000" spc="-5" dirty="0">
                <a:latin typeface="Times New Roman"/>
                <a:cs typeface="Times New Roman"/>
              </a:rPr>
              <a:t>temps. Ils sont </a:t>
            </a:r>
            <a:r>
              <a:rPr sz="200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plus capables d'assurer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eux-mêmes </a:t>
            </a:r>
            <a:r>
              <a:rPr sz="2000" dirty="0">
                <a:latin typeface="Times New Roman"/>
                <a:cs typeface="Times New Roman"/>
              </a:rPr>
              <a:t>la </a:t>
            </a:r>
            <a:r>
              <a:rPr sz="2000" spc="-5" dirty="0">
                <a:latin typeface="Times New Roman"/>
                <a:cs typeface="Times New Roman"/>
              </a:rPr>
              <a:t>traduction </a:t>
            </a:r>
            <a:r>
              <a:rPr sz="2000" dirty="0">
                <a:latin typeface="Times New Roman"/>
                <a:cs typeface="Times New Roman"/>
              </a:rPr>
              <a:t>de cette </a:t>
            </a:r>
            <a:r>
              <a:rPr sz="2000" spc="-5" dirty="0">
                <a:latin typeface="Times New Roman"/>
                <a:cs typeface="Times New Roman"/>
              </a:rPr>
              <a:t>information génétique en protéines. Ces propriétés d'autonomie définissent </a:t>
            </a:r>
            <a:r>
              <a:rPr sz="2000" dirty="0">
                <a:latin typeface="Times New Roman"/>
                <a:cs typeface="Times New Roman"/>
              </a:rPr>
              <a:t>la </a:t>
            </a:r>
            <a:r>
              <a:rPr sz="2000" spc="-5" dirty="0">
                <a:latin typeface="Times New Roman"/>
                <a:cs typeface="Times New Roman"/>
              </a:rPr>
              <a:t>vie, et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s'opposent</a:t>
            </a:r>
            <a:r>
              <a:rPr sz="2000" dirty="0">
                <a:latin typeface="Times New Roman"/>
                <a:cs typeface="Times New Roman"/>
              </a:rPr>
              <a:t> à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considérer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les virus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comme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vivants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(car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incapables</a:t>
            </a:r>
            <a:r>
              <a:rPr sz="2000" dirty="0">
                <a:latin typeface="Times New Roman"/>
                <a:cs typeface="Times New Roman"/>
              </a:rPr>
              <a:t> de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se reproduire</a:t>
            </a:r>
            <a:r>
              <a:rPr sz="2000" dirty="0">
                <a:latin typeface="Times New Roman"/>
                <a:cs typeface="Times New Roman"/>
              </a:rPr>
              <a:t> par </a:t>
            </a:r>
            <a:r>
              <a:rPr sz="2000" spc="-5" dirty="0" err="1">
                <a:latin typeface="Times New Roman"/>
                <a:cs typeface="Times New Roman"/>
              </a:rPr>
              <a:t>eux-mêmes</a:t>
            </a:r>
            <a:r>
              <a:rPr sz="2000" spc="-5" dirty="0">
                <a:latin typeface="Times New Roman"/>
                <a:cs typeface="Times New Roman"/>
              </a:rPr>
              <a:t>).</a:t>
            </a:r>
            <a:endParaRPr lang="fr-FR" sz="2000" spc="-5" dirty="0">
              <a:latin typeface="Times New Roman"/>
              <a:cs typeface="Times New Roman"/>
            </a:endParaRPr>
          </a:p>
          <a:p>
            <a:pPr marL="12700" marR="11430" indent="609600" algn="just">
              <a:lnSpc>
                <a:spcPct val="96200"/>
              </a:lnSpc>
              <a:spcBef>
                <a:spcPts val="5"/>
              </a:spcBef>
            </a:pPr>
            <a:endParaRPr lang="fr-FR" sz="1000" spc="-5" dirty="0">
              <a:latin typeface="Times New Roman"/>
              <a:cs typeface="Times New Roman"/>
            </a:endParaRPr>
          </a:p>
          <a:p>
            <a:pPr marL="12700" marR="11430" indent="609600" algn="just">
              <a:lnSpc>
                <a:spcPct val="96200"/>
              </a:lnSpc>
              <a:spcBef>
                <a:spcPts val="5"/>
              </a:spcBef>
            </a:pPr>
            <a:r>
              <a:rPr sz="2000" spc="-5" dirty="0" err="1">
                <a:latin typeface="Times New Roman"/>
                <a:cs typeface="Times New Roman"/>
              </a:rPr>
              <a:t>Mais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 </a:t>
            </a:r>
            <a:r>
              <a:rPr sz="2000" spc="-5" dirty="0">
                <a:latin typeface="Times New Roman"/>
                <a:cs typeface="Times New Roman"/>
              </a:rPr>
              <a:t>diversité </a:t>
            </a:r>
            <a:r>
              <a:rPr sz="200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ces organismes est aussi extrême. Pendant des générations, les biologistes </a:t>
            </a:r>
            <a:r>
              <a:rPr sz="2000" dirty="0">
                <a:latin typeface="Times New Roman"/>
                <a:cs typeface="Times New Roman"/>
              </a:rPr>
              <a:t>ont </a:t>
            </a:r>
            <a:r>
              <a:rPr sz="2000" spc="-5" dirty="0">
                <a:latin typeface="Times New Roman"/>
                <a:cs typeface="Times New Roman"/>
              </a:rPr>
              <a:t>tenté </a:t>
            </a:r>
            <a:r>
              <a:rPr sz="2000" dirty="0">
                <a:latin typeface="Times New Roman"/>
                <a:cs typeface="Times New Roman"/>
              </a:rPr>
              <a:t>de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classer les organismes par </a:t>
            </a:r>
            <a:r>
              <a:rPr sz="2000" dirty="0">
                <a:latin typeface="Times New Roman"/>
                <a:cs typeface="Times New Roman"/>
              </a:rPr>
              <a:t>la </a:t>
            </a:r>
            <a:r>
              <a:rPr sz="2000" spc="-5" dirty="0">
                <a:latin typeface="Times New Roman"/>
                <a:cs typeface="Times New Roman"/>
              </a:rPr>
              <a:t>conception </a:t>
            </a:r>
            <a:r>
              <a:rPr sz="200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système réfletant l'histoire évolutive </a:t>
            </a:r>
            <a:r>
              <a:rPr sz="2000" dirty="0">
                <a:latin typeface="Times New Roman"/>
                <a:cs typeface="Times New Roman"/>
              </a:rPr>
              <a:t>de la </a:t>
            </a:r>
            <a:r>
              <a:rPr sz="2000" spc="-5" dirty="0">
                <a:latin typeface="Times New Roman"/>
                <a:cs typeface="Times New Roman"/>
              </a:rPr>
              <a:t>vie. Ils </a:t>
            </a:r>
            <a:r>
              <a:rPr sz="2000" dirty="0">
                <a:latin typeface="Times New Roman"/>
                <a:cs typeface="Times New Roman"/>
              </a:rPr>
              <a:t>ont </a:t>
            </a:r>
            <a:r>
              <a:rPr sz="2000" spc="-5" dirty="0">
                <a:latin typeface="Times New Roman"/>
                <a:cs typeface="Times New Roman"/>
              </a:rPr>
              <a:t>ainsi commencé </a:t>
            </a:r>
            <a:r>
              <a:rPr sz="2000" dirty="0">
                <a:latin typeface="Times New Roman"/>
                <a:cs typeface="Times New Roman"/>
              </a:rPr>
              <a:t>à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hiérarchiser les organismes vivants en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grandes catégories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:</a:t>
            </a:r>
          </a:p>
        </p:txBody>
      </p:sp>
      <p:pic>
        <p:nvPicPr>
          <p:cNvPr id="10" name="object 5">
            <a:extLst>
              <a:ext uri="{FF2B5EF4-FFF2-40B4-BE49-F238E27FC236}">
                <a16:creationId xmlns:a16="http://schemas.microsoft.com/office/drawing/2014/main" id="{351A01A3-D974-47D1-9003-39CBA3C13C8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0556" y="1268760"/>
            <a:ext cx="4242048" cy="518627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552557E-2636-4E0A-8115-5A428DC2497E}"/>
              </a:ext>
            </a:extLst>
          </p:cNvPr>
          <p:cNvSpPr txBox="1"/>
          <p:nvPr/>
        </p:nvSpPr>
        <p:spPr>
          <a:xfrm>
            <a:off x="837828" y="6254984"/>
            <a:ext cx="112332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805" indent="-104139">
              <a:lnSpc>
                <a:spcPct val="100000"/>
              </a:lnSpc>
              <a:spcBef>
                <a:spcPts val="100"/>
              </a:spcBef>
              <a:buChar char="&gt;"/>
              <a:tabLst>
                <a:tab pos="345440" algn="l"/>
              </a:tabLst>
            </a:pPr>
            <a:r>
              <a:rPr lang="fr-FR" sz="1800" spc="-5" dirty="0">
                <a:latin typeface="Times New Roman"/>
                <a:cs typeface="Times New Roman"/>
              </a:rPr>
              <a:t> Sur</a:t>
            </a:r>
            <a:r>
              <a:rPr lang="fr-FR" sz="1800" spc="10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quoi</a:t>
            </a:r>
            <a:r>
              <a:rPr lang="fr-FR" sz="1800" spc="10" dirty="0">
                <a:latin typeface="Times New Roman"/>
                <a:cs typeface="Times New Roman"/>
              </a:rPr>
              <a:t> </a:t>
            </a:r>
            <a:r>
              <a:rPr lang="fr-FR" sz="1800" dirty="0">
                <a:latin typeface="Times New Roman"/>
                <a:cs typeface="Times New Roman"/>
              </a:rPr>
              <a:t>repose</a:t>
            </a:r>
            <a:r>
              <a:rPr lang="fr-FR" sz="1800" spc="5" dirty="0">
                <a:latin typeface="Times New Roman"/>
                <a:cs typeface="Times New Roman"/>
              </a:rPr>
              <a:t> </a:t>
            </a:r>
            <a:r>
              <a:rPr lang="fr-FR" sz="2000" dirty="0">
                <a:latin typeface="Times New Roman"/>
                <a:cs typeface="Times New Roman"/>
              </a:rPr>
              <a:t>cette</a:t>
            </a:r>
            <a:r>
              <a:rPr lang="fr-FR" sz="1800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classification</a:t>
            </a:r>
            <a:r>
              <a:rPr lang="fr-FR" sz="1800" spc="10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en</a:t>
            </a:r>
            <a:r>
              <a:rPr lang="fr-FR" sz="1800" spc="10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règnes,</a:t>
            </a:r>
            <a:r>
              <a:rPr lang="fr-FR" sz="1800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quels</a:t>
            </a:r>
            <a:r>
              <a:rPr lang="fr-FR" sz="1800" spc="5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en</a:t>
            </a:r>
            <a:r>
              <a:rPr lang="fr-FR" sz="1800" spc="15" dirty="0">
                <a:latin typeface="Times New Roman"/>
                <a:cs typeface="Times New Roman"/>
              </a:rPr>
              <a:t> </a:t>
            </a:r>
            <a:r>
              <a:rPr lang="fr-FR" sz="1800" spc="-10" dirty="0">
                <a:latin typeface="Times New Roman"/>
                <a:cs typeface="Times New Roman"/>
              </a:rPr>
              <a:t>sont</a:t>
            </a:r>
            <a:r>
              <a:rPr lang="fr-FR" sz="1800" spc="5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les</a:t>
            </a:r>
            <a:r>
              <a:rPr lang="fr-FR" sz="1800" spc="15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critères</a:t>
            </a:r>
            <a:r>
              <a:rPr lang="fr-FR" sz="1800" spc="15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et</a:t>
            </a:r>
            <a:r>
              <a:rPr lang="fr-FR" sz="1800" spc="5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les</a:t>
            </a:r>
            <a:r>
              <a:rPr lang="fr-FR" sz="1800" spc="5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relations</a:t>
            </a:r>
            <a:r>
              <a:rPr lang="fr-FR" sz="1800" spc="5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phylogéniques</a:t>
            </a:r>
            <a:r>
              <a:rPr lang="fr-FR" sz="1800" spc="10" dirty="0">
                <a:latin typeface="Times New Roman"/>
                <a:cs typeface="Times New Roman"/>
              </a:rPr>
              <a:t> </a:t>
            </a:r>
            <a:r>
              <a:rPr lang="fr-FR" sz="1800" dirty="0">
                <a:latin typeface="Times New Roman"/>
                <a:cs typeface="Times New Roman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6726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0AF5E66-A4E7-4E1E-B847-E5185235A12E}"/>
              </a:ext>
            </a:extLst>
          </p:cNvPr>
          <p:cNvSpPr txBox="1"/>
          <p:nvPr/>
        </p:nvSpPr>
        <p:spPr>
          <a:xfrm>
            <a:off x="909836" y="-33583"/>
            <a:ext cx="10801200" cy="61606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14350">
              <a:spcBef>
                <a:spcPts val="100"/>
              </a:spcBef>
            </a:pPr>
            <a:r>
              <a:rPr lang="fr-FR" sz="1700" b="1" spc="-5" dirty="0">
                <a:solidFill>
                  <a:srgbClr val="94006B"/>
                </a:solidFill>
                <a:latin typeface="Times New Roman"/>
                <a:cs typeface="Times New Roman"/>
              </a:rPr>
              <a:t>II)</a:t>
            </a:r>
            <a:r>
              <a:rPr lang="fr-FR" sz="1700" b="1" spc="-10" dirty="0">
                <a:solidFill>
                  <a:srgbClr val="94006B"/>
                </a:solidFill>
                <a:latin typeface="Times New Roman"/>
                <a:cs typeface="Times New Roman"/>
              </a:rPr>
              <a:t> </a:t>
            </a:r>
            <a:r>
              <a:rPr lang="fr-FR" sz="1700" b="1" u="sng" spc="-5" dirty="0">
                <a:solidFill>
                  <a:srgbClr val="94006B"/>
                </a:solidFill>
                <a:uFill>
                  <a:solidFill>
                    <a:srgbClr val="94006B"/>
                  </a:solidFill>
                </a:uFill>
                <a:latin typeface="Times New Roman"/>
                <a:cs typeface="Times New Roman"/>
              </a:rPr>
              <a:t>Caractéristiques des</a:t>
            </a:r>
            <a:r>
              <a:rPr lang="fr-FR" sz="1700" b="1" u="sng" spc="-10" dirty="0">
                <a:solidFill>
                  <a:srgbClr val="94006B"/>
                </a:solidFill>
                <a:uFill>
                  <a:solidFill>
                    <a:srgbClr val="94006B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fr-FR" sz="1700" b="1" u="sng" spc="-5" dirty="0">
                <a:solidFill>
                  <a:srgbClr val="94006B"/>
                </a:solidFill>
                <a:uFill>
                  <a:solidFill>
                    <a:srgbClr val="94006B"/>
                  </a:solidFill>
                </a:uFill>
                <a:latin typeface="Times New Roman"/>
                <a:cs typeface="Times New Roman"/>
              </a:rPr>
              <a:t>règnes</a:t>
            </a:r>
            <a:r>
              <a:rPr lang="fr-FR" sz="1700" b="1" dirty="0">
                <a:solidFill>
                  <a:srgbClr val="94006B"/>
                </a:solidFill>
                <a:latin typeface="Times New Roman"/>
                <a:cs typeface="Times New Roman"/>
              </a:rPr>
              <a:t> :</a:t>
            </a:r>
            <a:endParaRPr lang="fr-FR" sz="1700" dirty="0">
              <a:latin typeface="Times New Roman"/>
              <a:cs typeface="Times New Roman"/>
            </a:endParaRPr>
          </a:p>
          <a:p>
            <a:pPr marL="63500" marR="57150" indent="450850">
              <a:spcBef>
                <a:spcPts val="60"/>
              </a:spcBef>
            </a:pPr>
            <a:endParaRPr lang="fr-FR" sz="1700" spc="-5" dirty="0">
              <a:latin typeface="Times New Roman"/>
              <a:cs typeface="Times New Roman"/>
            </a:endParaRPr>
          </a:p>
          <a:p>
            <a:pPr marL="63500" marR="57150" indent="450850">
              <a:spcBef>
                <a:spcPts val="60"/>
              </a:spcBef>
            </a:pPr>
            <a:r>
              <a:rPr lang="fr-FR" sz="1700" spc="-5" dirty="0">
                <a:latin typeface="Times New Roman"/>
                <a:cs typeface="Times New Roman"/>
              </a:rPr>
              <a:t>Nous</a:t>
            </a:r>
            <a:r>
              <a:rPr lang="fr-FR" sz="1700" spc="1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nous</a:t>
            </a:r>
            <a:r>
              <a:rPr lang="fr-FR" sz="1700" spc="2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baserons</a:t>
            </a:r>
            <a:r>
              <a:rPr lang="fr-FR" sz="1700" spc="3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sur</a:t>
            </a:r>
            <a:r>
              <a:rPr lang="fr-FR" sz="1700" spc="20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la</a:t>
            </a:r>
            <a:r>
              <a:rPr lang="fr-FR" sz="1700" spc="1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classification</a:t>
            </a:r>
            <a:r>
              <a:rPr lang="fr-FR" sz="1700" spc="20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à</a:t>
            </a:r>
            <a:r>
              <a:rPr lang="fr-FR" sz="1700" spc="20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3</a:t>
            </a:r>
            <a:r>
              <a:rPr lang="fr-FR" sz="1700" spc="1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domaines</a:t>
            </a:r>
            <a:r>
              <a:rPr lang="fr-FR" sz="1700" spc="3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(Eucaryotes,</a:t>
            </a:r>
            <a:r>
              <a:rPr lang="fr-FR" sz="1700" spc="2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Bactéries</a:t>
            </a:r>
            <a:r>
              <a:rPr lang="fr-FR" sz="1700" spc="2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et</a:t>
            </a:r>
            <a:r>
              <a:rPr lang="fr-FR" sz="1700" spc="-3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Archéobactéries),</a:t>
            </a:r>
            <a:r>
              <a:rPr lang="fr-FR" sz="1700" spc="2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classification </a:t>
            </a:r>
            <a:r>
              <a:rPr lang="fr-FR" sz="1700" spc="-23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la</a:t>
            </a:r>
            <a:r>
              <a:rPr lang="fr-FR" sz="1700" spc="-10" dirty="0">
                <a:latin typeface="Times New Roman"/>
                <a:cs typeface="Times New Roman"/>
              </a:rPr>
              <a:t>     </a:t>
            </a:r>
          </a:p>
          <a:p>
            <a:pPr marL="63500" marR="57150" indent="450850">
              <a:spcBef>
                <a:spcPts val="60"/>
              </a:spcBef>
            </a:pPr>
            <a:r>
              <a:rPr lang="fr-FR" sz="1700" dirty="0">
                <a:latin typeface="Times New Roman"/>
                <a:cs typeface="Times New Roman"/>
              </a:rPr>
              <a:t>plus </a:t>
            </a:r>
            <a:r>
              <a:rPr lang="fr-FR" sz="1700" spc="-5" dirty="0">
                <a:latin typeface="Times New Roman"/>
                <a:cs typeface="Times New Roman"/>
              </a:rPr>
              <a:t>communément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admise.</a:t>
            </a:r>
            <a:endParaRPr lang="fr-FR" sz="1700" dirty="0">
              <a:latin typeface="Times New Roman"/>
              <a:cs typeface="Times New Roman"/>
            </a:endParaRPr>
          </a:p>
          <a:p>
            <a:pPr>
              <a:spcBef>
                <a:spcPts val="45"/>
              </a:spcBef>
            </a:pPr>
            <a:endParaRPr lang="fr-FR" sz="1700" dirty="0">
              <a:latin typeface="Times New Roman"/>
              <a:cs typeface="Times New Roman"/>
            </a:endParaRPr>
          </a:p>
          <a:p>
            <a:pPr marL="63500" algn="just"/>
            <a:r>
              <a:rPr lang="fr-FR" sz="1700" dirty="0">
                <a:latin typeface="Times New Roman"/>
                <a:cs typeface="Times New Roman"/>
              </a:rPr>
              <a:t>a) </a:t>
            </a:r>
            <a:r>
              <a:rPr lang="fr-FR" sz="1700" spc="-5" dirty="0">
                <a:latin typeface="Times New Roman"/>
                <a:cs typeface="Times New Roman"/>
              </a:rPr>
              <a:t>Les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procaryotes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diffèrent</a:t>
            </a:r>
            <a:r>
              <a:rPr lang="fr-FR" sz="1700" spc="2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des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eucaryotes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par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de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nombreux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caractères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:</a:t>
            </a:r>
          </a:p>
          <a:p>
            <a:pPr marL="63500" marR="60960" algn="just">
              <a:spcBef>
                <a:spcPts val="25"/>
              </a:spcBef>
              <a:buFont typeface="Wingdings"/>
              <a:buChar char=""/>
              <a:tabLst>
                <a:tab pos="172720" algn="l"/>
              </a:tabLst>
            </a:pPr>
            <a:r>
              <a:rPr lang="fr-FR" sz="1700" b="1" spc="-5" dirty="0">
                <a:latin typeface="Times New Roman"/>
                <a:cs typeface="Times New Roman"/>
              </a:rPr>
              <a:t>cloisonnement </a:t>
            </a:r>
            <a:r>
              <a:rPr lang="fr-FR" sz="1700" dirty="0">
                <a:latin typeface="Times New Roman"/>
                <a:cs typeface="Times New Roman"/>
              </a:rPr>
              <a:t>: un </a:t>
            </a:r>
            <a:r>
              <a:rPr lang="fr-FR" sz="1700" spc="-5" dirty="0">
                <a:latin typeface="Times New Roman"/>
                <a:cs typeface="Times New Roman"/>
              </a:rPr>
              <a:t>compartiment nucléaire, </a:t>
            </a:r>
            <a:r>
              <a:rPr lang="fr-FR" sz="1700" dirty="0">
                <a:latin typeface="Times New Roman"/>
                <a:cs typeface="Times New Roman"/>
              </a:rPr>
              <a:t>le </a:t>
            </a:r>
            <a:r>
              <a:rPr lang="fr-FR" sz="1700" spc="-5" dirty="0">
                <a:latin typeface="Times New Roman"/>
                <a:cs typeface="Times New Roman"/>
              </a:rPr>
              <a:t>noyau </a:t>
            </a:r>
            <a:r>
              <a:rPr lang="fr-FR" sz="1700" dirty="0">
                <a:latin typeface="Times New Roman"/>
                <a:cs typeface="Times New Roman"/>
              </a:rPr>
              <a:t>entouré </a:t>
            </a:r>
            <a:r>
              <a:rPr lang="fr-FR" sz="1700" spc="-5" dirty="0">
                <a:latin typeface="Times New Roman"/>
                <a:cs typeface="Times New Roman"/>
              </a:rPr>
              <a:t>d'une membrane, contenant l'information génétique 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(ADN)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est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présent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chez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les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eucaryotes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ainsi</a:t>
            </a:r>
            <a:r>
              <a:rPr lang="fr-FR" sz="1700" dirty="0">
                <a:latin typeface="Times New Roman"/>
                <a:cs typeface="Times New Roman"/>
              </a:rPr>
              <a:t> que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des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compartiments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internes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(mitochondries)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contrairement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aux 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procaryotes </a:t>
            </a:r>
            <a:r>
              <a:rPr lang="fr-FR" sz="1700" dirty="0">
                <a:latin typeface="Times New Roman"/>
                <a:cs typeface="Times New Roman"/>
              </a:rPr>
              <a:t>où la </a:t>
            </a:r>
            <a:r>
              <a:rPr lang="fr-FR" sz="1700" spc="-5" dirty="0">
                <a:latin typeface="Times New Roman"/>
                <a:cs typeface="Times New Roman"/>
              </a:rPr>
              <a:t>transcription et </a:t>
            </a:r>
            <a:r>
              <a:rPr lang="fr-FR" sz="1700" dirty="0">
                <a:latin typeface="Times New Roman"/>
                <a:cs typeface="Times New Roman"/>
              </a:rPr>
              <a:t>la </a:t>
            </a:r>
            <a:r>
              <a:rPr lang="fr-FR" sz="1700" spc="-5" dirty="0">
                <a:latin typeface="Times New Roman"/>
                <a:cs typeface="Times New Roman"/>
              </a:rPr>
              <a:t>traduction sont simultanées dans </a:t>
            </a:r>
            <a:r>
              <a:rPr lang="fr-FR" sz="1700" dirty="0">
                <a:latin typeface="Times New Roman"/>
                <a:cs typeface="Times New Roman"/>
              </a:rPr>
              <a:t>le </a:t>
            </a:r>
            <a:r>
              <a:rPr lang="fr-FR" sz="1700" spc="-5" dirty="0">
                <a:latin typeface="Times New Roman"/>
                <a:cs typeface="Times New Roman"/>
              </a:rPr>
              <a:t>cytosol. Les procaryotes </a:t>
            </a:r>
            <a:r>
              <a:rPr lang="fr-FR" sz="1700" dirty="0">
                <a:latin typeface="Times New Roman"/>
                <a:cs typeface="Times New Roman"/>
              </a:rPr>
              <a:t>ne </a:t>
            </a:r>
            <a:r>
              <a:rPr lang="fr-FR" sz="1700" spc="-5" dirty="0">
                <a:latin typeface="Times New Roman"/>
                <a:cs typeface="Times New Roman"/>
              </a:rPr>
              <a:t>possèdent pas </a:t>
            </a:r>
            <a:r>
              <a:rPr lang="fr-FR" sz="1700" dirty="0">
                <a:latin typeface="Times New Roman"/>
                <a:cs typeface="Times New Roman"/>
              </a:rPr>
              <a:t>non 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plus</a:t>
            </a:r>
            <a:r>
              <a:rPr lang="fr-FR" sz="1700" spc="-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de</a:t>
            </a:r>
            <a:r>
              <a:rPr lang="fr-FR" sz="1700" spc="-5" dirty="0">
                <a:latin typeface="Times New Roman"/>
                <a:cs typeface="Times New Roman"/>
              </a:rPr>
              <a:t> cytosquelette </a:t>
            </a:r>
            <a:r>
              <a:rPr lang="fr-FR" sz="1700" dirty="0">
                <a:latin typeface="Times New Roman"/>
                <a:cs typeface="Times New Roman"/>
              </a:rPr>
              <a:t>ni </a:t>
            </a:r>
            <a:r>
              <a:rPr lang="fr-FR" sz="1700" spc="-5" dirty="0">
                <a:latin typeface="Times New Roman"/>
                <a:cs typeface="Times New Roman"/>
              </a:rPr>
              <a:t>d'organites.</a:t>
            </a:r>
            <a:endParaRPr lang="fr-FR" sz="1700" dirty="0">
              <a:latin typeface="Times New Roman"/>
              <a:cs typeface="Times New Roman"/>
            </a:endParaRPr>
          </a:p>
          <a:p>
            <a:pPr marL="63500" marR="60325" algn="just">
              <a:spcBef>
                <a:spcPts val="5"/>
              </a:spcBef>
              <a:buFont typeface="Wingdings"/>
              <a:buChar char=""/>
              <a:tabLst>
                <a:tab pos="173990" algn="l"/>
              </a:tabLst>
            </a:pPr>
            <a:r>
              <a:rPr lang="fr-FR" sz="1700" b="1" spc="-5" dirty="0">
                <a:latin typeface="Times New Roman"/>
                <a:cs typeface="Times New Roman"/>
              </a:rPr>
              <a:t>pluricellularité </a:t>
            </a:r>
            <a:r>
              <a:rPr lang="fr-FR" sz="1700" dirty="0">
                <a:latin typeface="Times New Roman"/>
                <a:cs typeface="Times New Roman"/>
              </a:rPr>
              <a:t>: </a:t>
            </a:r>
            <a:r>
              <a:rPr lang="fr-FR" sz="1700" spc="-5" dirty="0">
                <a:latin typeface="Times New Roman"/>
                <a:cs typeface="Times New Roman"/>
              </a:rPr>
              <a:t>tous les procaryotes sont fondamentalement unicellulaires. Même si certaines bactéries peuvent 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adhérer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les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unes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aux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autres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et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former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des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filaments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(cyanobactéries),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leurs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cytoplasmes</a:t>
            </a:r>
            <a:r>
              <a:rPr lang="fr-FR" sz="1700" dirty="0">
                <a:latin typeface="Times New Roman"/>
                <a:cs typeface="Times New Roman"/>
              </a:rPr>
              <a:t> ne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10" dirty="0">
                <a:latin typeface="Times New Roman"/>
                <a:cs typeface="Times New Roman"/>
              </a:rPr>
              <a:t>sont</a:t>
            </a:r>
            <a:r>
              <a:rPr lang="fr-FR" sz="1700" spc="229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pas</a:t>
            </a:r>
            <a:r>
              <a:rPr lang="fr-FR" sz="1700" spc="24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directement 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connectés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et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leurs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activités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ne</a:t>
            </a:r>
            <a:r>
              <a:rPr lang="fr-FR" sz="1700" spc="15" dirty="0">
                <a:latin typeface="Times New Roman"/>
                <a:cs typeface="Times New Roman"/>
              </a:rPr>
              <a:t> </a:t>
            </a:r>
            <a:r>
              <a:rPr lang="fr-FR" sz="1700" spc="-10" dirty="0">
                <a:latin typeface="Times New Roman"/>
                <a:cs typeface="Times New Roman"/>
              </a:rPr>
              <a:t>sont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pas</a:t>
            </a:r>
            <a:r>
              <a:rPr lang="fr-FR" sz="1700" spc="1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intégrées</a:t>
            </a:r>
            <a:r>
              <a:rPr lang="fr-FR" sz="1700" spc="1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et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coordonnées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comme</a:t>
            </a:r>
            <a:r>
              <a:rPr lang="fr-FR" sz="1700" spc="1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chez</a:t>
            </a:r>
            <a:r>
              <a:rPr lang="fr-FR" sz="1700" spc="1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les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eucaryotes</a:t>
            </a:r>
            <a:r>
              <a:rPr lang="fr-FR" sz="1700" spc="1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qui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sont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pluricellulaires.</a:t>
            </a:r>
            <a:endParaRPr lang="fr-FR" sz="1700" dirty="0">
              <a:latin typeface="Times New Roman"/>
              <a:cs typeface="Times New Roman"/>
            </a:endParaRPr>
          </a:p>
          <a:p>
            <a:pPr marL="63500" marR="68580" algn="just">
              <a:spcBef>
                <a:spcPts val="20"/>
              </a:spcBef>
              <a:buFont typeface="Wingdings"/>
              <a:buChar char=""/>
              <a:tabLst>
                <a:tab pos="170180" algn="l"/>
              </a:tabLst>
            </a:pPr>
            <a:r>
              <a:rPr lang="fr-FR" sz="1700" b="1" spc="-5" dirty="0">
                <a:latin typeface="Times New Roman"/>
                <a:cs typeface="Times New Roman"/>
              </a:rPr>
              <a:t>taille des cellules </a:t>
            </a:r>
            <a:r>
              <a:rPr lang="fr-FR" sz="1700" dirty="0">
                <a:latin typeface="Times New Roman"/>
                <a:cs typeface="Times New Roman"/>
              </a:rPr>
              <a:t>: la </a:t>
            </a:r>
            <a:r>
              <a:rPr lang="fr-FR" sz="1700" spc="-5" dirty="0">
                <a:latin typeface="Times New Roman"/>
                <a:cs typeface="Times New Roman"/>
              </a:rPr>
              <a:t>majorité des procaryotes mesurent au maximum </a:t>
            </a:r>
            <a:r>
              <a:rPr lang="fr-FR" sz="1700" dirty="0">
                <a:latin typeface="Times New Roman"/>
                <a:cs typeface="Times New Roman"/>
              </a:rPr>
              <a:t>1 µm de </a:t>
            </a:r>
            <a:r>
              <a:rPr lang="fr-FR" sz="1700" spc="-5" dirty="0">
                <a:latin typeface="Times New Roman"/>
                <a:cs typeface="Times New Roman"/>
              </a:rPr>
              <a:t>diamètre. </a:t>
            </a:r>
            <a:r>
              <a:rPr lang="fr-FR" sz="1700" spc="-10" dirty="0">
                <a:latin typeface="Times New Roman"/>
                <a:cs typeface="Times New Roman"/>
              </a:rPr>
              <a:t>La </a:t>
            </a:r>
            <a:r>
              <a:rPr lang="fr-FR" sz="1700" spc="-5" dirty="0">
                <a:latin typeface="Times New Roman"/>
                <a:cs typeface="Times New Roman"/>
              </a:rPr>
              <a:t>plupart des cellules 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eucaryotes </a:t>
            </a:r>
            <a:r>
              <a:rPr lang="fr-FR" sz="1700" dirty="0">
                <a:latin typeface="Times New Roman"/>
                <a:cs typeface="Times New Roman"/>
              </a:rPr>
              <a:t>ont </a:t>
            </a:r>
            <a:r>
              <a:rPr lang="fr-FR" sz="1700" spc="-5" dirty="0">
                <a:latin typeface="Times New Roman"/>
                <a:cs typeface="Times New Roman"/>
              </a:rPr>
              <a:t>au</a:t>
            </a:r>
            <a:r>
              <a:rPr lang="fr-FR" sz="1700" dirty="0">
                <a:latin typeface="Times New Roman"/>
                <a:cs typeface="Times New Roman"/>
              </a:rPr>
              <a:t> moins 10 </a:t>
            </a:r>
            <a:r>
              <a:rPr lang="fr-FR" sz="1700" spc="-5" dirty="0">
                <a:latin typeface="Times New Roman"/>
                <a:cs typeface="Times New Roman"/>
              </a:rPr>
              <a:t>fois cette taille.</a:t>
            </a:r>
            <a:endParaRPr lang="fr-FR" sz="1700" dirty="0">
              <a:latin typeface="Times New Roman"/>
              <a:cs typeface="Times New Roman"/>
            </a:endParaRPr>
          </a:p>
          <a:p>
            <a:pPr marL="157480" indent="-93980" algn="just">
              <a:buFont typeface="Wingdings"/>
              <a:buChar char=""/>
              <a:tabLst>
                <a:tab pos="157480" algn="l"/>
              </a:tabLst>
            </a:pPr>
            <a:r>
              <a:rPr lang="fr-FR" sz="1700" b="1" spc="-5" dirty="0">
                <a:latin typeface="Times New Roman"/>
                <a:cs typeface="Times New Roman"/>
              </a:rPr>
              <a:t>les</a:t>
            </a:r>
            <a:r>
              <a:rPr lang="fr-FR" sz="1700" b="1" spc="20" dirty="0">
                <a:latin typeface="Times New Roman"/>
                <a:cs typeface="Times New Roman"/>
              </a:rPr>
              <a:t> </a:t>
            </a:r>
            <a:r>
              <a:rPr lang="fr-FR" sz="1700" b="1" spc="-5" dirty="0">
                <a:latin typeface="Times New Roman"/>
                <a:cs typeface="Times New Roman"/>
              </a:rPr>
              <a:t>chromosomes</a:t>
            </a:r>
            <a:r>
              <a:rPr lang="fr-FR" sz="1700" b="1" spc="4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:</a:t>
            </a:r>
            <a:r>
              <a:rPr lang="fr-FR" sz="1700" spc="4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les</a:t>
            </a:r>
            <a:r>
              <a:rPr lang="fr-FR" sz="1700" spc="2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procaryotes</a:t>
            </a:r>
            <a:r>
              <a:rPr lang="fr-FR" sz="1700" spc="3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n'ont</a:t>
            </a:r>
            <a:r>
              <a:rPr lang="fr-FR" sz="1700" spc="3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pas</a:t>
            </a:r>
            <a:r>
              <a:rPr lang="fr-FR" sz="1700" spc="30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de</a:t>
            </a:r>
            <a:r>
              <a:rPr lang="fr-FR" sz="1700" spc="3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chromosomes</a:t>
            </a:r>
            <a:r>
              <a:rPr lang="fr-FR" sz="1700" spc="3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semblables</a:t>
            </a:r>
            <a:r>
              <a:rPr lang="fr-FR" sz="1700" spc="3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à</a:t>
            </a:r>
            <a:r>
              <a:rPr lang="fr-FR" sz="1700" spc="2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ceux</a:t>
            </a:r>
            <a:r>
              <a:rPr lang="fr-FR" sz="1700" spc="3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des</a:t>
            </a:r>
            <a:r>
              <a:rPr lang="fr-FR" sz="1700" spc="3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eucaryotes,</a:t>
            </a:r>
            <a:r>
              <a:rPr lang="fr-FR" sz="1700" spc="30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où</a:t>
            </a:r>
            <a:r>
              <a:rPr lang="fr-FR" sz="1700" spc="3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l'ADN</a:t>
            </a:r>
            <a:r>
              <a:rPr lang="fr-FR" sz="1700" spc="3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forme</a:t>
            </a:r>
            <a:r>
              <a:rPr lang="fr-FR" sz="1700" spc="2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des</a:t>
            </a:r>
            <a:endParaRPr lang="fr-FR" sz="1700" dirty="0">
              <a:latin typeface="Times New Roman"/>
              <a:cs typeface="Times New Roman"/>
            </a:endParaRPr>
          </a:p>
          <a:p>
            <a:pPr marL="63500" marR="61594" algn="just">
              <a:spcBef>
                <a:spcPts val="60"/>
              </a:spcBef>
            </a:pPr>
            <a:r>
              <a:rPr lang="fr-FR" sz="1700" spc="-5" dirty="0">
                <a:latin typeface="Times New Roman"/>
                <a:cs typeface="Times New Roman"/>
              </a:rPr>
              <a:t>complexes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structuraux</a:t>
            </a:r>
            <a:r>
              <a:rPr lang="fr-FR" sz="1700" dirty="0">
                <a:latin typeface="Times New Roman"/>
                <a:cs typeface="Times New Roman"/>
              </a:rPr>
              <a:t> avec </a:t>
            </a:r>
            <a:r>
              <a:rPr lang="fr-FR" sz="1700" spc="-5" dirty="0">
                <a:latin typeface="Times New Roman"/>
                <a:cs typeface="Times New Roman"/>
              </a:rPr>
              <a:t>des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protéines.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Leur </a:t>
            </a:r>
            <a:r>
              <a:rPr lang="fr-FR" sz="1700" dirty="0">
                <a:latin typeface="Times New Roman"/>
                <a:cs typeface="Times New Roman"/>
              </a:rPr>
              <a:t>ADN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circulaire</a:t>
            </a:r>
            <a:r>
              <a:rPr lang="fr-FR" sz="1700" dirty="0">
                <a:latin typeface="Times New Roman"/>
                <a:cs typeface="Times New Roman"/>
              </a:rPr>
              <a:t> nu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est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localisé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dans</a:t>
            </a:r>
            <a:r>
              <a:rPr lang="fr-FR" sz="1700" dirty="0">
                <a:latin typeface="Times New Roman"/>
                <a:cs typeface="Times New Roman"/>
              </a:rPr>
              <a:t> une </a:t>
            </a:r>
            <a:r>
              <a:rPr lang="fr-FR" sz="1700" spc="-5" dirty="0">
                <a:latin typeface="Times New Roman"/>
                <a:cs typeface="Times New Roman"/>
              </a:rPr>
              <a:t>zone</a:t>
            </a:r>
            <a:r>
              <a:rPr lang="fr-FR" sz="1700" dirty="0">
                <a:latin typeface="Times New Roman"/>
                <a:cs typeface="Times New Roman"/>
              </a:rPr>
              <a:t> du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cytoplasme,</a:t>
            </a:r>
            <a:r>
              <a:rPr lang="fr-FR" sz="1700" dirty="0">
                <a:latin typeface="Times New Roman"/>
                <a:cs typeface="Times New Roman"/>
              </a:rPr>
              <a:t> le 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nucléoïde.</a:t>
            </a:r>
            <a:endParaRPr lang="fr-FR" sz="1700" dirty="0">
              <a:latin typeface="Times New Roman"/>
              <a:cs typeface="Times New Roman"/>
            </a:endParaRPr>
          </a:p>
          <a:p>
            <a:pPr marL="63500" marR="59055" algn="just">
              <a:spcBef>
                <a:spcPts val="10"/>
              </a:spcBef>
              <a:buFont typeface="Wingdings"/>
              <a:buChar char=""/>
              <a:tabLst>
                <a:tab pos="182880" algn="l"/>
              </a:tabLst>
            </a:pPr>
            <a:r>
              <a:rPr lang="fr-FR" sz="1700" b="1" spc="-5" dirty="0">
                <a:latin typeface="Times New Roman"/>
                <a:cs typeface="Times New Roman"/>
              </a:rPr>
              <a:t>division</a:t>
            </a:r>
            <a:r>
              <a:rPr lang="fr-FR" sz="1700" b="1" dirty="0">
                <a:latin typeface="Times New Roman"/>
                <a:cs typeface="Times New Roman"/>
              </a:rPr>
              <a:t> </a:t>
            </a:r>
            <a:r>
              <a:rPr lang="fr-FR" sz="1700" b="1" spc="-5" dirty="0">
                <a:latin typeface="Times New Roman"/>
                <a:cs typeface="Times New Roman"/>
              </a:rPr>
              <a:t>cellulaire</a:t>
            </a:r>
            <a:r>
              <a:rPr lang="fr-FR" sz="1700" b="1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: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les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cellules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procaryotes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se divisent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par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scissiparité.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10" dirty="0">
                <a:latin typeface="Times New Roman"/>
                <a:cs typeface="Times New Roman"/>
              </a:rPr>
              <a:t>Les</a:t>
            </a:r>
            <a:r>
              <a:rPr lang="fr-FR" sz="1700" spc="-5" dirty="0">
                <a:latin typeface="Times New Roman"/>
                <a:cs typeface="Times New Roman"/>
              </a:rPr>
              <a:t> cellules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s'étranglent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et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se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divisent 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simplement.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Chez</a:t>
            </a:r>
            <a:r>
              <a:rPr lang="fr-FR" sz="1700" spc="1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les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eucaryotes,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des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microtubules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entraînent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les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chromosomes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vers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les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pôles</a:t>
            </a:r>
            <a:r>
              <a:rPr lang="fr-FR" sz="1700" spc="1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au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cours</a:t>
            </a:r>
            <a:r>
              <a:rPr lang="fr-FR" sz="1700" spc="1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de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la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mitose.</a:t>
            </a:r>
            <a:endParaRPr lang="fr-FR" sz="1700" dirty="0">
              <a:latin typeface="Times New Roman"/>
              <a:cs typeface="Times New Roman"/>
            </a:endParaRPr>
          </a:p>
          <a:p>
            <a:pPr marL="63500" marR="62230" algn="just">
              <a:spcBef>
                <a:spcPts val="10"/>
              </a:spcBef>
              <a:buFont typeface="Wingdings"/>
              <a:buChar char=""/>
              <a:tabLst>
                <a:tab pos="160020" algn="l"/>
              </a:tabLst>
            </a:pPr>
            <a:r>
              <a:rPr lang="fr-FR" sz="1700" b="1" spc="-5" dirty="0">
                <a:latin typeface="Times New Roman"/>
                <a:cs typeface="Times New Roman"/>
              </a:rPr>
              <a:t>diversité métabolique </a:t>
            </a:r>
            <a:r>
              <a:rPr lang="fr-FR" sz="1700" dirty="0">
                <a:latin typeface="Times New Roman"/>
                <a:cs typeface="Times New Roman"/>
              </a:rPr>
              <a:t>: </a:t>
            </a:r>
            <a:r>
              <a:rPr lang="fr-FR" sz="1700" spc="-5" dirty="0">
                <a:latin typeface="Times New Roman"/>
                <a:cs typeface="Times New Roman"/>
              </a:rPr>
              <a:t>les procaryotes disposent </a:t>
            </a:r>
            <a:r>
              <a:rPr lang="fr-FR" sz="1700" dirty="0">
                <a:latin typeface="Times New Roman"/>
                <a:cs typeface="Times New Roman"/>
              </a:rPr>
              <a:t>de </a:t>
            </a:r>
            <a:r>
              <a:rPr lang="fr-FR" sz="1700" spc="-5" dirty="0">
                <a:latin typeface="Times New Roman"/>
                <a:cs typeface="Times New Roman"/>
              </a:rPr>
              <a:t>nombreuses propriétés métaboliques </a:t>
            </a:r>
            <a:r>
              <a:rPr lang="fr-FR" sz="1700" dirty="0">
                <a:latin typeface="Times New Roman"/>
                <a:cs typeface="Times New Roman"/>
              </a:rPr>
              <a:t>qui </a:t>
            </a:r>
            <a:r>
              <a:rPr lang="fr-FR" sz="1700" spc="-5" dirty="0">
                <a:latin typeface="Times New Roman"/>
                <a:cs typeface="Times New Roman"/>
              </a:rPr>
              <a:t>n'existent pas chez les 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eucaryotes;</a:t>
            </a:r>
            <a:r>
              <a:rPr lang="fr-FR" sz="1700" spc="9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certains</a:t>
            </a:r>
            <a:r>
              <a:rPr lang="fr-FR" sz="1700" spc="9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peuvent</a:t>
            </a:r>
            <a:r>
              <a:rPr lang="fr-FR" sz="1700" spc="9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effectuer</a:t>
            </a:r>
            <a:r>
              <a:rPr lang="fr-FR" sz="1700" spc="10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plusieurs</a:t>
            </a:r>
            <a:r>
              <a:rPr lang="fr-FR" sz="1700" spc="9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formes</a:t>
            </a:r>
            <a:r>
              <a:rPr lang="fr-FR" sz="1700" spc="10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différentes</a:t>
            </a:r>
            <a:r>
              <a:rPr lang="fr-FR" sz="1700" spc="10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de</a:t>
            </a:r>
            <a:r>
              <a:rPr lang="fr-FR" sz="1700" spc="8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photosynthèse</a:t>
            </a:r>
            <a:r>
              <a:rPr lang="fr-FR" sz="1700" spc="9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anaérobie</a:t>
            </a:r>
            <a:r>
              <a:rPr lang="fr-FR" sz="1700" spc="9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et</a:t>
            </a:r>
            <a:r>
              <a:rPr lang="fr-FR" sz="1700" spc="1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aérobie,</a:t>
            </a:r>
            <a:r>
              <a:rPr lang="fr-FR" sz="1700" spc="9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obtenir</a:t>
            </a:r>
            <a:r>
              <a:rPr lang="fr-FR" sz="1700" spc="10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leur</a:t>
            </a:r>
            <a:endParaRPr lang="fr-FR" sz="1700" dirty="0">
              <a:latin typeface="Times New Roman"/>
              <a:cs typeface="Times New Roman"/>
            </a:endParaRPr>
          </a:p>
          <a:p>
            <a:pPr marL="63500" algn="just"/>
            <a:r>
              <a:rPr lang="fr-FR" sz="1700" spc="-5" dirty="0">
                <a:latin typeface="Times New Roman"/>
                <a:cs typeface="Times New Roman"/>
              </a:rPr>
              <a:t>énergie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de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l'oxydation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de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substances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inorganiques</a:t>
            </a:r>
            <a:r>
              <a:rPr lang="fr-FR" sz="1700" spc="1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ou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fixer</a:t>
            </a:r>
            <a:r>
              <a:rPr lang="fr-FR" sz="1700" spc="1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l'azote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atmosphérique.</a:t>
            </a:r>
            <a:endParaRPr lang="fr-FR" sz="17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73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7BE2B70-B4B6-431C-B66C-2E609AE0B6BC}"/>
              </a:ext>
            </a:extLst>
          </p:cNvPr>
          <p:cNvSpPr txBox="1"/>
          <p:nvPr/>
        </p:nvSpPr>
        <p:spPr>
          <a:xfrm>
            <a:off x="621804" y="50626"/>
            <a:ext cx="10945216" cy="646330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62865" algn="just">
              <a:lnSpc>
                <a:spcPts val="1175"/>
              </a:lnSpc>
              <a:tabLst>
                <a:tab pos="201930" algn="l"/>
              </a:tabLst>
            </a:pPr>
            <a:r>
              <a:rPr lang="fr-FR" sz="1600" b="1" i="1" spc="-5" dirty="0">
                <a:solidFill>
                  <a:srgbClr val="008000"/>
                </a:solidFill>
                <a:latin typeface="Times New Roman"/>
                <a:cs typeface="Times New Roman"/>
              </a:rPr>
              <a:t>		b) L'empire</a:t>
            </a:r>
            <a:r>
              <a:rPr lang="fr-FR" sz="1600" b="1" i="1" spc="-1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fr-FR" sz="1600" b="1" i="1" spc="-5" dirty="0">
                <a:solidFill>
                  <a:srgbClr val="008000"/>
                </a:solidFill>
                <a:latin typeface="Times New Roman"/>
                <a:cs typeface="Times New Roman"/>
              </a:rPr>
              <a:t>des</a:t>
            </a:r>
            <a:r>
              <a:rPr lang="fr-FR" sz="1600" b="1" i="1" spc="-15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fr-FR" sz="1600" b="1" i="1" spc="-5" dirty="0">
                <a:solidFill>
                  <a:srgbClr val="008000"/>
                </a:solidFill>
                <a:latin typeface="Times New Roman"/>
                <a:cs typeface="Times New Roman"/>
              </a:rPr>
              <a:t>procaryotes</a:t>
            </a:r>
            <a:r>
              <a:rPr lang="fr-FR" sz="1600" b="1" i="1" spc="15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fr-FR" sz="1600" b="1" dirty="0">
                <a:solidFill>
                  <a:srgbClr val="008000"/>
                </a:solidFill>
                <a:latin typeface="Times New Roman"/>
                <a:cs typeface="Times New Roman"/>
              </a:rPr>
              <a:t>:</a:t>
            </a:r>
          </a:p>
          <a:p>
            <a:pPr marL="201295" indent="-138430" algn="just">
              <a:lnSpc>
                <a:spcPts val="1175"/>
              </a:lnSpc>
              <a:buAutoNum type="alphaLcParenR" startAt="2"/>
              <a:tabLst>
                <a:tab pos="201930" algn="l"/>
              </a:tabLst>
            </a:pPr>
            <a:endParaRPr lang="fr-FR" sz="1600" dirty="0">
              <a:latin typeface="Times New Roman"/>
              <a:cs typeface="Times New Roman"/>
            </a:endParaRPr>
          </a:p>
          <a:p>
            <a:pPr marL="514350" algn="just">
              <a:lnSpc>
                <a:spcPts val="1155"/>
              </a:lnSpc>
            </a:pPr>
            <a:r>
              <a:rPr lang="fr-FR" sz="1600" b="1" dirty="0">
                <a:solidFill>
                  <a:srgbClr val="198A8A"/>
                </a:solidFill>
                <a:latin typeface="Times New Roman"/>
                <a:cs typeface="Times New Roman"/>
              </a:rPr>
              <a:t>    &gt;</a:t>
            </a:r>
            <a:r>
              <a:rPr lang="fr-FR" sz="1600" b="1" spc="-5" dirty="0">
                <a:solidFill>
                  <a:srgbClr val="198A8A"/>
                </a:solidFill>
                <a:latin typeface="Times New Roman"/>
                <a:cs typeface="Times New Roman"/>
              </a:rPr>
              <a:t> </a:t>
            </a:r>
            <a:r>
              <a:rPr lang="fr-FR" sz="1600" b="1" spc="-10" dirty="0">
                <a:solidFill>
                  <a:srgbClr val="198A8A"/>
                </a:solidFill>
                <a:latin typeface="Times New Roman"/>
                <a:cs typeface="Times New Roman"/>
              </a:rPr>
              <a:t>d</a:t>
            </a:r>
            <a:r>
              <a:rPr lang="fr-FR" sz="1600" b="1" spc="5" dirty="0">
                <a:solidFill>
                  <a:srgbClr val="198A8A"/>
                </a:solidFill>
                <a:latin typeface="Times New Roman"/>
                <a:cs typeface="Times New Roman"/>
              </a:rPr>
              <a:t>o</a:t>
            </a:r>
            <a:r>
              <a:rPr lang="fr-FR" sz="1600" b="1" spc="-15" dirty="0">
                <a:solidFill>
                  <a:srgbClr val="198A8A"/>
                </a:solidFill>
                <a:latin typeface="Times New Roman"/>
                <a:cs typeface="Times New Roman"/>
              </a:rPr>
              <a:t>m</a:t>
            </a:r>
            <a:r>
              <a:rPr lang="fr-FR" sz="1600" b="1" dirty="0">
                <a:solidFill>
                  <a:srgbClr val="198A8A"/>
                </a:solidFill>
                <a:latin typeface="Times New Roman"/>
                <a:cs typeface="Times New Roman"/>
              </a:rPr>
              <a:t>aine</a:t>
            </a:r>
            <a:r>
              <a:rPr lang="fr-FR" sz="1600" b="1" spc="-5" dirty="0">
                <a:solidFill>
                  <a:srgbClr val="198A8A"/>
                </a:solidFill>
                <a:latin typeface="Times New Roman"/>
                <a:cs typeface="Times New Roman"/>
              </a:rPr>
              <a:t> </a:t>
            </a:r>
            <a:r>
              <a:rPr lang="fr-FR" sz="1600" b="1" dirty="0">
                <a:solidFill>
                  <a:srgbClr val="198A8A"/>
                </a:solidFill>
                <a:latin typeface="Times New Roman"/>
                <a:cs typeface="Times New Roman"/>
              </a:rPr>
              <a:t>d</a:t>
            </a:r>
            <a:r>
              <a:rPr lang="fr-FR" sz="1600" b="1" spc="-5" dirty="0">
                <a:solidFill>
                  <a:srgbClr val="198A8A"/>
                </a:solidFill>
                <a:latin typeface="Times New Roman"/>
                <a:cs typeface="Times New Roman"/>
              </a:rPr>
              <a:t>e</a:t>
            </a:r>
            <a:r>
              <a:rPr lang="fr-FR" sz="1600" b="1" dirty="0">
                <a:solidFill>
                  <a:srgbClr val="198A8A"/>
                </a:solidFill>
                <a:latin typeface="Times New Roman"/>
                <a:cs typeface="Times New Roman"/>
              </a:rPr>
              <a:t>s</a:t>
            </a:r>
            <a:r>
              <a:rPr lang="fr-FR" sz="1600" b="1" spc="-55" dirty="0">
                <a:solidFill>
                  <a:srgbClr val="198A8A"/>
                </a:solidFill>
                <a:latin typeface="Times New Roman"/>
                <a:cs typeface="Times New Roman"/>
              </a:rPr>
              <a:t> </a:t>
            </a:r>
            <a:r>
              <a:rPr lang="fr-FR" sz="1600" b="1" spc="-5" dirty="0">
                <a:solidFill>
                  <a:srgbClr val="198A8A"/>
                </a:solidFill>
                <a:latin typeface="Times New Roman"/>
                <a:cs typeface="Times New Roman"/>
              </a:rPr>
              <a:t>A</a:t>
            </a:r>
            <a:r>
              <a:rPr lang="fr-FR" sz="1600" b="1" spc="-15" dirty="0">
                <a:solidFill>
                  <a:srgbClr val="198A8A"/>
                </a:solidFill>
                <a:latin typeface="Times New Roman"/>
                <a:cs typeface="Times New Roman"/>
              </a:rPr>
              <a:t>r</a:t>
            </a:r>
            <a:r>
              <a:rPr lang="fr-FR" sz="1600" b="1" spc="-5" dirty="0">
                <a:solidFill>
                  <a:srgbClr val="198A8A"/>
                </a:solidFill>
                <a:latin typeface="Times New Roman"/>
                <a:cs typeface="Times New Roman"/>
              </a:rPr>
              <a:t>c</a:t>
            </a:r>
            <a:r>
              <a:rPr lang="fr-FR" sz="1600" b="1" dirty="0">
                <a:solidFill>
                  <a:srgbClr val="198A8A"/>
                </a:solidFill>
                <a:latin typeface="Times New Roman"/>
                <a:cs typeface="Times New Roman"/>
              </a:rPr>
              <a:t>h</a:t>
            </a:r>
            <a:r>
              <a:rPr lang="fr-FR" sz="1600" b="1" spc="-5" dirty="0">
                <a:solidFill>
                  <a:srgbClr val="198A8A"/>
                </a:solidFill>
                <a:latin typeface="Times New Roman"/>
                <a:cs typeface="Times New Roman"/>
              </a:rPr>
              <a:t>ée</a:t>
            </a:r>
            <a:r>
              <a:rPr lang="fr-FR" sz="1600" b="1" dirty="0">
                <a:solidFill>
                  <a:srgbClr val="198A8A"/>
                </a:solidFill>
                <a:latin typeface="Times New Roman"/>
                <a:cs typeface="Times New Roman"/>
              </a:rPr>
              <a:t>s</a:t>
            </a:r>
            <a:r>
              <a:rPr lang="fr-FR" sz="1600" b="1" spc="-5" dirty="0">
                <a:solidFill>
                  <a:srgbClr val="198A8A"/>
                </a:solidFill>
                <a:latin typeface="Times New Roman"/>
                <a:cs typeface="Times New Roman"/>
              </a:rPr>
              <a:t> </a:t>
            </a:r>
            <a:r>
              <a:rPr lang="fr-FR" sz="1600" b="1" dirty="0">
                <a:solidFill>
                  <a:srgbClr val="198A8A"/>
                </a:solidFill>
                <a:latin typeface="Times New Roman"/>
                <a:cs typeface="Times New Roman"/>
              </a:rPr>
              <a:t>:</a:t>
            </a:r>
            <a:endParaRPr lang="fr-FR" sz="1600" dirty="0">
              <a:latin typeface="Times New Roman"/>
              <a:cs typeface="Times New Roman"/>
            </a:endParaRPr>
          </a:p>
          <a:p>
            <a:pPr marL="63500" marR="57150" indent="64135" algn="just">
              <a:spcBef>
                <a:spcPts val="25"/>
              </a:spcBef>
            </a:pPr>
            <a:r>
              <a:rPr lang="fr-FR" sz="1600" spc="-5" dirty="0">
                <a:latin typeface="Times New Roman"/>
                <a:cs typeface="Times New Roman"/>
              </a:rPr>
              <a:t>           Les archéobactéries (du grec </a:t>
            </a:r>
            <a:r>
              <a:rPr lang="fr-FR" sz="1600" spc="-5" dirty="0" err="1">
                <a:latin typeface="Times New Roman"/>
                <a:cs typeface="Times New Roman"/>
              </a:rPr>
              <a:t>archaio</a:t>
            </a:r>
            <a:r>
              <a:rPr lang="fr-FR" sz="1600" spc="-5" dirty="0">
                <a:latin typeface="Times New Roman"/>
                <a:cs typeface="Times New Roman"/>
              </a:rPr>
              <a:t>, </a:t>
            </a:r>
            <a:r>
              <a:rPr lang="fr-FR" sz="1600" dirty="0">
                <a:latin typeface="Times New Roman"/>
                <a:cs typeface="Times New Roman"/>
              </a:rPr>
              <a:t>« </a:t>
            </a:r>
            <a:r>
              <a:rPr lang="fr-FR" sz="1600" spc="-5" dirty="0">
                <a:latin typeface="Times New Roman"/>
                <a:cs typeface="Times New Roman"/>
              </a:rPr>
              <a:t>ancien </a:t>
            </a:r>
            <a:r>
              <a:rPr lang="fr-FR" sz="1600" spc="-10" dirty="0">
                <a:latin typeface="Times New Roman"/>
                <a:cs typeface="Times New Roman"/>
              </a:rPr>
              <a:t>») </a:t>
            </a:r>
            <a:r>
              <a:rPr lang="fr-FR" sz="1600" spc="-5" dirty="0">
                <a:latin typeface="Times New Roman"/>
                <a:cs typeface="Times New Roman"/>
              </a:rPr>
              <a:t>semblent s'être séparées très </a:t>
            </a:r>
            <a:r>
              <a:rPr lang="fr-FR" sz="1600" dirty="0">
                <a:latin typeface="Times New Roman"/>
                <a:cs typeface="Times New Roman"/>
              </a:rPr>
              <a:t>tôt </a:t>
            </a:r>
            <a:r>
              <a:rPr lang="fr-FR" sz="1600" spc="-5" dirty="0">
                <a:latin typeface="Times New Roman"/>
                <a:cs typeface="Times New Roman"/>
              </a:rPr>
              <a:t>des bactéries et </a:t>
            </a:r>
            <a:r>
              <a:rPr lang="fr-FR" sz="1600" spc="-10" dirty="0">
                <a:latin typeface="Times New Roman"/>
                <a:cs typeface="Times New Roman"/>
              </a:rPr>
              <a:t>sont </a:t>
            </a:r>
            <a:r>
              <a:rPr lang="fr-FR" sz="1600" spc="-5" dirty="0">
                <a:latin typeface="Times New Roman"/>
                <a:cs typeface="Times New Roman"/>
              </a:rPr>
              <a:t>plus proches des </a:t>
            </a:r>
            <a:r>
              <a:rPr lang="fr-FR" sz="1600" dirty="0">
                <a:latin typeface="Times New Roman"/>
                <a:cs typeface="Times New Roman"/>
              </a:rPr>
              <a:t>      </a:t>
            </a:r>
          </a:p>
          <a:p>
            <a:pPr marL="63500" marR="57150" indent="64135" algn="just">
              <a:spcBef>
                <a:spcPts val="25"/>
              </a:spcBef>
            </a:pPr>
            <a:r>
              <a:rPr lang="fr-FR" sz="1600" spc="-5" dirty="0">
                <a:latin typeface="Times New Roman"/>
                <a:cs typeface="Times New Roman"/>
              </a:rPr>
              <a:t>           eucaryotes. En dépit </a:t>
            </a:r>
            <a:r>
              <a:rPr lang="fr-FR" sz="1600" dirty="0">
                <a:latin typeface="Times New Roman"/>
                <a:cs typeface="Times New Roman"/>
              </a:rPr>
              <a:t>de </a:t>
            </a:r>
            <a:r>
              <a:rPr lang="fr-FR" sz="1600" spc="-5" dirty="0">
                <a:latin typeface="Times New Roman"/>
                <a:cs typeface="Times New Roman"/>
              </a:rPr>
              <a:t>leur diversité, toutes les archéobactéries </a:t>
            </a:r>
            <a:r>
              <a:rPr lang="fr-FR" sz="1600" dirty="0">
                <a:latin typeface="Times New Roman"/>
                <a:cs typeface="Times New Roman"/>
              </a:rPr>
              <a:t>ont </a:t>
            </a:r>
            <a:r>
              <a:rPr lang="fr-FR" sz="1600" spc="-5" dirty="0">
                <a:latin typeface="Times New Roman"/>
                <a:cs typeface="Times New Roman"/>
              </a:rPr>
              <a:t>en commun des caractères clés </a:t>
            </a:r>
            <a:r>
              <a:rPr lang="fr-FR" sz="1600" dirty="0">
                <a:latin typeface="Times New Roman"/>
                <a:cs typeface="Times New Roman"/>
              </a:rPr>
              <a:t>: </a:t>
            </a:r>
            <a:r>
              <a:rPr lang="fr-FR" sz="1600" spc="-5" dirty="0">
                <a:latin typeface="Times New Roman"/>
                <a:cs typeface="Times New Roman"/>
              </a:rPr>
              <a:t>unicellularité sans 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noyau (Procaryote) </a:t>
            </a:r>
            <a:r>
              <a:rPr lang="fr-FR" sz="1600" dirty="0">
                <a:latin typeface="Times New Roman"/>
                <a:cs typeface="Times New Roman"/>
              </a:rPr>
              <a:t>; </a:t>
            </a:r>
            <a:r>
              <a:rPr lang="fr-FR" sz="1600" spc="-5" dirty="0">
                <a:latin typeface="Times New Roman"/>
                <a:cs typeface="Times New Roman"/>
              </a:rPr>
              <a:t>leurs parois cellulaires </a:t>
            </a:r>
            <a:r>
              <a:rPr lang="fr-FR" sz="1600" dirty="0">
                <a:latin typeface="Times New Roman"/>
                <a:cs typeface="Times New Roman"/>
              </a:rPr>
              <a:t>ne </a:t>
            </a:r>
            <a:r>
              <a:rPr lang="fr-FR" sz="1600" spc="-5" dirty="0">
                <a:latin typeface="Times New Roman"/>
                <a:cs typeface="Times New Roman"/>
              </a:rPr>
              <a:t>possèdent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pas </a:t>
            </a:r>
            <a:r>
              <a:rPr lang="fr-FR" sz="1600" dirty="0">
                <a:latin typeface="Times New Roman"/>
                <a:cs typeface="Times New Roman"/>
              </a:rPr>
              <a:t>de </a:t>
            </a:r>
            <a:r>
              <a:rPr lang="fr-FR" sz="1600" spc="-5" dirty="0">
                <a:latin typeface="Times New Roman"/>
                <a:cs typeface="Times New Roman"/>
              </a:rPr>
              <a:t>peptidoglycane (composant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important des </a:t>
            </a:r>
            <a:r>
              <a:rPr lang="fr-FR" sz="1600" dirty="0">
                <a:latin typeface="Times New Roman"/>
                <a:cs typeface="Times New Roman"/>
              </a:rPr>
              <a:t>parois 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cellulaires des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bactéries) </a:t>
            </a:r>
            <a:r>
              <a:rPr lang="fr-FR" sz="1600" dirty="0">
                <a:latin typeface="Times New Roman"/>
                <a:cs typeface="Times New Roman"/>
              </a:rPr>
              <a:t>; </a:t>
            </a:r>
            <a:r>
              <a:rPr lang="fr-FR" sz="1600" spc="-5" dirty="0">
                <a:latin typeface="Times New Roman"/>
                <a:cs typeface="Times New Roman"/>
              </a:rPr>
              <a:t>les lipides</a:t>
            </a:r>
            <a:r>
              <a:rPr lang="fr-FR" sz="1600" dirty="0">
                <a:latin typeface="Times New Roman"/>
                <a:cs typeface="Times New Roman"/>
              </a:rPr>
              <a:t> de </a:t>
            </a:r>
            <a:r>
              <a:rPr lang="fr-FR" sz="1600" spc="-5" dirty="0">
                <a:latin typeface="Times New Roman"/>
                <a:cs typeface="Times New Roman"/>
              </a:rPr>
              <a:t>leurs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membranes</a:t>
            </a:r>
            <a:r>
              <a:rPr lang="fr-FR" sz="1600" spc="24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cellulaires </a:t>
            </a:r>
            <a:r>
              <a:rPr lang="fr-FR" sz="1600" dirty="0">
                <a:latin typeface="Times New Roman"/>
                <a:cs typeface="Times New Roman"/>
              </a:rPr>
              <a:t>ont une </a:t>
            </a:r>
            <a:r>
              <a:rPr lang="fr-FR" sz="1600" spc="-5" dirty="0">
                <a:latin typeface="Times New Roman"/>
                <a:cs typeface="Times New Roman"/>
              </a:rPr>
              <a:t>structure différente </a:t>
            </a:r>
            <a:r>
              <a:rPr lang="fr-FR" sz="1600" dirty="0">
                <a:latin typeface="Times New Roman"/>
                <a:cs typeface="Times New Roman"/>
              </a:rPr>
              <a:t>de </a:t>
            </a:r>
            <a:r>
              <a:rPr lang="fr-FR" sz="1600" spc="-5" dirty="0">
                <a:latin typeface="Times New Roman"/>
                <a:cs typeface="Times New Roman"/>
              </a:rPr>
              <a:t>celle </a:t>
            </a:r>
            <a:r>
              <a:rPr lang="fr-FR" sz="1600" dirty="0">
                <a:latin typeface="Times New Roman"/>
                <a:cs typeface="Times New Roman"/>
              </a:rPr>
              <a:t>de tous </a:t>
            </a:r>
            <a:r>
              <a:rPr lang="fr-FR" sz="1600" spc="-5" dirty="0">
                <a:latin typeface="Times New Roman"/>
                <a:cs typeface="Times New Roman"/>
              </a:rPr>
              <a:t>les 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autres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organismes</a:t>
            </a:r>
            <a:r>
              <a:rPr lang="fr-FR" sz="1600" dirty="0">
                <a:latin typeface="Times New Roman"/>
                <a:cs typeface="Times New Roman"/>
              </a:rPr>
              <a:t> ;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les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archéobactéries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possèdent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des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séquences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distinctes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d'ARNr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et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contrairement</a:t>
            </a:r>
            <a:r>
              <a:rPr lang="fr-FR" sz="1600" spc="240" dirty="0">
                <a:latin typeface="Times New Roman"/>
                <a:cs typeface="Times New Roman"/>
              </a:rPr>
              <a:t> </a:t>
            </a:r>
            <a:r>
              <a:rPr lang="fr-FR" sz="1600" dirty="0">
                <a:latin typeface="Times New Roman"/>
                <a:cs typeface="Times New Roman"/>
              </a:rPr>
              <a:t>à</a:t>
            </a:r>
            <a:r>
              <a:rPr lang="fr-FR" sz="1600" spc="25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ceux</a:t>
            </a:r>
            <a:r>
              <a:rPr lang="fr-FR" sz="1600" spc="24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des 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bactéries,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certains</a:t>
            </a:r>
            <a:r>
              <a:rPr lang="fr-FR" sz="1600" dirty="0">
                <a:latin typeface="Times New Roman"/>
                <a:cs typeface="Times New Roman"/>
              </a:rPr>
              <a:t> de</a:t>
            </a:r>
            <a:r>
              <a:rPr lang="fr-FR" sz="1600" spc="-5" dirty="0">
                <a:latin typeface="Times New Roman"/>
                <a:cs typeface="Times New Roman"/>
              </a:rPr>
              <a:t> leurs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gènes contiennent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des introns.</a:t>
            </a:r>
            <a:endParaRPr lang="fr-FR" sz="1600" dirty="0">
              <a:latin typeface="Times New Roman"/>
              <a:cs typeface="Times New Roman"/>
            </a:endParaRPr>
          </a:p>
          <a:p>
            <a:pPr marL="63500" marR="59690" indent="57785" algn="just">
              <a:spcBef>
                <a:spcPts val="40"/>
              </a:spcBef>
            </a:pPr>
            <a:r>
              <a:rPr lang="fr-FR" sz="1600" spc="-5" dirty="0">
                <a:latin typeface="Times New Roman"/>
                <a:cs typeface="Times New Roman"/>
              </a:rPr>
              <a:t>Les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archéobactéries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10" dirty="0">
                <a:latin typeface="Times New Roman"/>
                <a:cs typeface="Times New Roman"/>
              </a:rPr>
              <a:t>sont</a:t>
            </a:r>
            <a:r>
              <a:rPr lang="fr-FR" sz="1600" spc="-5" dirty="0">
                <a:latin typeface="Times New Roman"/>
                <a:cs typeface="Times New Roman"/>
              </a:rPr>
              <a:t> réparties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en </a:t>
            </a:r>
            <a:r>
              <a:rPr lang="fr-FR" sz="1600" dirty="0">
                <a:latin typeface="Times New Roman"/>
                <a:cs typeface="Times New Roman"/>
              </a:rPr>
              <a:t>3 </a:t>
            </a:r>
            <a:r>
              <a:rPr lang="fr-FR" sz="1600" spc="-5" dirty="0">
                <a:latin typeface="Times New Roman"/>
                <a:cs typeface="Times New Roman"/>
              </a:rPr>
              <a:t>grandes catégories</a:t>
            </a:r>
            <a:r>
              <a:rPr lang="fr-FR" sz="1600" dirty="0">
                <a:latin typeface="Times New Roman"/>
                <a:cs typeface="Times New Roman"/>
              </a:rPr>
              <a:t> : </a:t>
            </a:r>
            <a:r>
              <a:rPr lang="fr-FR" sz="1600" spc="-5" dirty="0">
                <a:latin typeface="Times New Roman"/>
                <a:cs typeface="Times New Roman"/>
              </a:rPr>
              <a:t>méthanogènes, extrêmophiles et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archéobactéries </a:t>
            </a:r>
            <a:r>
              <a:rPr lang="fr-FR" sz="1600" dirty="0">
                <a:latin typeface="Times New Roman"/>
                <a:cs typeface="Times New Roman"/>
              </a:rPr>
              <a:t>non 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extrêmes,</a:t>
            </a:r>
            <a:r>
              <a:rPr lang="fr-FR" sz="1600" spc="8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ceci</a:t>
            </a:r>
            <a:r>
              <a:rPr lang="fr-FR" sz="1600" spc="9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étant</a:t>
            </a:r>
            <a:r>
              <a:rPr lang="fr-FR" sz="1600" spc="1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basé</a:t>
            </a:r>
            <a:r>
              <a:rPr lang="fr-FR" sz="1600" spc="8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principalement</a:t>
            </a:r>
            <a:r>
              <a:rPr lang="fr-FR" sz="1600" spc="9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sur</a:t>
            </a:r>
            <a:r>
              <a:rPr lang="fr-FR" sz="1600" spc="8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les</a:t>
            </a:r>
            <a:r>
              <a:rPr lang="fr-FR" sz="1600" spc="8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milieux</a:t>
            </a:r>
            <a:r>
              <a:rPr lang="fr-FR" sz="1600" spc="95" dirty="0">
                <a:latin typeface="Times New Roman"/>
                <a:cs typeface="Times New Roman"/>
              </a:rPr>
              <a:t> </a:t>
            </a:r>
            <a:r>
              <a:rPr lang="fr-FR" sz="1600" dirty="0">
                <a:latin typeface="Times New Roman"/>
                <a:cs typeface="Times New Roman"/>
              </a:rPr>
              <a:t>où</a:t>
            </a:r>
            <a:r>
              <a:rPr lang="fr-FR" sz="1600" spc="8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elles</a:t>
            </a:r>
            <a:r>
              <a:rPr lang="fr-FR" sz="1600" spc="8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vivent</a:t>
            </a:r>
            <a:r>
              <a:rPr lang="fr-FR" sz="1600" spc="90" dirty="0">
                <a:latin typeface="Times New Roman"/>
                <a:cs typeface="Times New Roman"/>
              </a:rPr>
              <a:t> </a:t>
            </a:r>
            <a:r>
              <a:rPr lang="fr-FR" sz="1600" dirty="0">
                <a:latin typeface="Times New Roman"/>
                <a:cs typeface="Times New Roman"/>
              </a:rPr>
              <a:t>ou</a:t>
            </a:r>
            <a:r>
              <a:rPr lang="fr-FR" sz="1600" spc="8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sur</a:t>
            </a:r>
            <a:r>
              <a:rPr lang="fr-FR" sz="1600" spc="8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leurs</a:t>
            </a:r>
            <a:r>
              <a:rPr lang="fr-FR" sz="1600" spc="9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voies</a:t>
            </a:r>
            <a:endParaRPr lang="fr-FR" sz="1600" dirty="0">
              <a:latin typeface="Times New Roman"/>
              <a:cs typeface="Times New Roman"/>
            </a:endParaRPr>
          </a:p>
          <a:p>
            <a:pPr marL="63500" algn="just"/>
            <a:r>
              <a:rPr lang="fr-FR" sz="1600" spc="-5" dirty="0">
                <a:latin typeface="Times New Roman"/>
                <a:cs typeface="Times New Roman"/>
              </a:rPr>
              <a:t>métaboliques</a:t>
            </a:r>
            <a:r>
              <a:rPr lang="fr-FR" sz="1600" spc="-2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spécialisées.</a:t>
            </a:r>
            <a:endParaRPr lang="fr-FR" sz="1600" dirty="0">
              <a:latin typeface="Times New Roman"/>
              <a:cs typeface="Times New Roman"/>
            </a:endParaRPr>
          </a:p>
          <a:p>
            <a:pPr marL="63500" marR="1045844" lvl="1" indent="127635" algn="just">
              <a:spcBef>
                <a:spcPts val="20"/>
              </a:spcBef>
              <a:buFont typeface="Wingdings"/>
              <a:buChar char=""/>
              <a:tabLst>
                <a:tab pos="281940" algn="l"/>
              </a:tabLst>
            </a:pPr>
            <a:r>
              <a:rPr lang="fr-FR" sz="1600" spc="-5" dirty="0">
                <a:latin typeface="Times New Roman"/>
                <a:cs typeface="Times New Roman"/>
              </a:rPr>
              <a:t>Les </a:t>
            </a:r>
            <a:r>
              <a:rPr lang="fr-FR" sz="1600" b="1" spc="-5" dirty="0">
                <a:latin typeface="Times New Roman"/>
                <a:cs typeface="Times New Roman"/>
              </a:rPr>
              <a:t>méthanogènes </a:t>
            </a:r>
            <a:r>
              <a:rPr lang="fr-FR" sz="1600" spc="-5" dirty="0">
                <a:latin typeface="Times New Roman"/>
                <a:cs typeface="Times New Roman"/>
              </a:rPr>
              <a:t>tirent leur énergie </a:t>
            </a:r>
            <a:r>
              <a:rPr lang="fr-FR" sz="1600" dirty="0">
                <a:latin typeface="Times New Roman"/>
                <a:cs typeface="Times New Roman"/>
              </a:rPr>
              <a:t>de </a:t>
            </a:r>
            <a:r>
              <a:rPr lang="fr-FR" sz="1600" spc="-5" dirty="0">
                <a:latin typeface="Times New Roman"/>
                <a:cs typeface="Times New Roman"/>
              </a:rPr>
              <a:t>l'utilisation </a:t>
            </a:r>
            <a:r>
              <a:rPr lang="fr-FR" sz="1600" dirty="0">
                <a:latin typeface="Times New Roman"/>
                <a:cs typeface="Times New Roman"/>
              </a:rPr>
              <a:t>de </a:t>
            </a:r>
            <a:r>
              <a:rPr lang="fr-FR" sz="1600" spc="-5" dirty="0">
                <a:latin typeface="Times New Roman"/>
                <a:cs typeface="Times New Roman"/>
              </a:rPr>
              <a:t>l'hydrogène </a:t>
            </a:r>
            <a:r>
              <a:rPr lang="fr-FR" sz="1600" dirty="0">
                <a:latin typeface="Times New Roman"/>
                <a:cs typeface="Times New Roman"/>
              </a:rPr>
              <a:t>pour la </a:t>
            </a:r>
            <a:r>
              <a:rPr lang="fr-FR" sz="1600" spc="-5" dirty="0">
                <a:latin typeface="Times New Roman"/>
                <a:cs typeface="Times New Roman"/>
              </a:rPr>
              <a:t>réduction </a:t>
            </a:r>
            <a:r>
              <a:rPr lang="fr-FR" sz="1600" dirty="0">
                <a:latin typeface="Times New Roman"/>
                <a:cs typeface="Times New Roman"/>
              </a:rPr>
              <a:t>du </a:t>
            </a:r>
            <a:r>
              <a:rPr lang="fr-FR" sz="1600" spc="15" dirty="0">
                <a:latin typeface="Times New Roman"/>
                <a:cs typeface="Times New Roman"/>
              </a:rPr>
              <a:t>CO</a:t>
            </a:r>
            <a:r>
              <a:rPr lang="fr-FR" sz="1600" spc="22" baseline="-10101" dirty="0">
                <a:latin typeface="Times New Roman"/>
                <a:cs typeface="Times New Roman"/>
              </a:rPr>
              <a:t>2 </a:t>
            </a:r>
            <a:r>
              <a:rPr lang="fr-FR" sz="1600" spc="-5" dirty="0">
                <a:latin typeface="Times New Roman"/>
                <a:cs typeface="Times New Roman"/>
              </a:rPr>
              <a:t>en</a:t>
            </a:r>
            <a:br>
              <a:rPr lang="fr-FR" sz="1600" spc="-5" dirty="0">
                <a:latin typeface="Times New Roman"/>
                <a:cs typeface="Times New Roman"/>
              </a:rPr>
            </a:br>
            <a:r>
              <a:rPr lang="fr-FR" sz="1600" spc="-5" dirty="0">
                <a:latin typeface="Times New Roman"/>
                <a:cs typeface="Times New Roman"/>
              </a:rPr>
              <a:t> 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gaz méthane (libération annuelle </a:t>
            </a:r>
            <a:r>
              <a:rPr lang="fr-FR" sz="1600" dirty="0">
                <a:latin typeface="Times New Roman"/>
                <a:cs typeface="Times New Roman"/>
              </a:rPr>
              <a:t>de 2 </a:t>
            </a:r>
            <a:r>
              <a:rPr lang="fr-FR" sz="1600" spc="-5" dirty="0">
                <a:latin typeface="Times New Roman"/>
                <a:cs typeface="Times New Roman"/>
              </a:rPr>
              <a:t>milliards </a:t>
            </a:r>
            <a:r>
              <a:rPr lang="fr-FR" sz="1600" dirty="0">
                <a:latin typeface="Times New Roman"/>
                <a:cs typeface="Times New Roman"/>
              </a:rPr>
              <a:t>de </a:t>
            </a:r>
            <a:r>
              <a:rPr lang="fr-FR" sz="1600" spc="-5" dirty="0">
                <a:latin typeface="Times New Roman"/>
                <a:cs typeface="Times New Roman"/>
              </a:rPr>
              <a:t>tonnes dans l'atmosphère). </a:t>
            </a:r>
            <a:r>
              <a:rPr lang="fr-FR" sz="1600" dirty="0">
                <a:latin typeface="Times New Roman"/>
                <a:cs typeface="Times New Roman"/>
              </a:rPr>
              <a:t>Ce </a:t>
            </a:r>
            <a:r>
              <a:rPr lang="fr-FR" sz="1600" spc="-5" dirty="0">
                <a:latin typeface="Times New Roman"/>
                <a:cs typeface="Times New Roman"/>
              </a:rPr>
              <a:t>sont des anaérobies 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obligés,</a:t>
            </a:r>
            <a:r>
              <a:rPr lang="fr-FR" sz="1600" spc="50" dirty="0">
                <a:latin typeface="Times New Roman"/>
                <a:cs typeface="Times New Roman"/>
              </a:rPr>
              <a:t> </a:t>
            </a:r>
            <a:r>
              <a:rPr lang="fr-FR" sz="1600" spc="-5" dirty="0" err="1">
                <a:latin typeface="Times New Roman"/>
                <a:cs typeface="Times New Roman"/>
              </a:rPr>
              <a:t>empoisonés</a:t>
            </a:r>
            <a:r>
              <a:rPr lang="fr-FR" sz="1600" spc="55" dirty="0">
                <a:latin typeface="Times New Roman"/>
                <a:cs typeface="Times New Roman"/>
              </a:rPr>
              <a:t> </a:t>
            </a:r>
            <a:r>
              <a:rPr lang="fr-FR" sz="1600" dirty="0">
                <a:latin typeface="Times New Roman"/>
                <a:cs typeface="Times New Roman"/>
              </a:rPr>
              <a:t>par</a:t>
            </a:r>
            <a:r>
              <a:rPr lang="fr-FR" sz="1600" spc="5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l'oxygène,</a:t>
            </a:r>
            <a:r>
              <a:rPr lang="fr-FR" sz="1600" spc="5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même</a:t>
            </a:r>
            <a:r>
              <a:rPr lang="fr-FR" sz="1600" spc="35" dirty="0">
                <a:latin typeface="Times New Roman"/>
                <a:cs typeface="Times New Roman"/>
              </a:rPr>
              <a:t> </a:t>
            </a:r>
            <a:r>
              <a:rPr lang="fr-FR" sz="1600" dirty="0">
                <a:latin typeface="Times New Roman"/>
                <a:cs typeface="Times New Roman"/>
              </a:rPr>
              <a:t>à</a:t>
            </a:r>
            <a:r>
              <a:rPr lang="fr-FR" sz="1600" spc="5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l'état</a:t>
            </a:r>
            <a:r>
              <a:rPr lang="fr-FR" sz="1600" spc="60" dirty="0">
                <a:latin typeface="Times New Roman"/>
                <a:cs typeface="Times New Roman"/>
              </a:rPr>
              <a:t> </a:t>
            </a:r>
            <a:r>
              <a:rPr lang="fr-FR" sz="1600" dirty="0">
                <a:latin typeface="Times New Roman"/>
                <a:cs typeface="Times New Roman"/>
              </a:rPr>
              <a:t>de</a:t>
            </a:r>
            <a:r>
              <a:rPr lang="fr-FR" sz="1600" spc="5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traces.</a:t>
            </a:r>
            <a:r>
              <a:rPr lang="fr-FR" sz="1600" spc="5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Ils</a:t>
            </a:r>
            <a:r>
              <a:rPr lang="fr-FR" sz="1600" spc="5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vivent</a:t>
            </a:r>
            <a:r>
              <a:rPr lang="fr-FR" sz="1600" spc="6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dans</a:t>
            </a:r>
            <a:r>
              <a:rPr lang="fr-FR" sz="1600" spc="4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les</a:t>
            </a:r>
            <a:r>
              <a:rPr lang="fr-FR" sz="1600" spc="5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bas-fonds,</a:t>
            </a:r>
            <a:r>
              <a:rPr lang="fr-FR" sz="1600" spc="4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les</a:t>
            </a:r>
            <a:r>
              <a:rPr lang="fr-FR" sz="1600" spc="5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marais 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et les</a:t>
            </a:r>
            <a:br>
              <a:rPr lang="fr-FR" sz="1600" spc="-5" dirty="0">
                <a:latin typeface="Times New Roman"/>
                <a:cs typeface="Times New Roman"/>
              </a:rPr>
            </a:b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intestins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des mammifères.</a:t>
            </a:r>
            <a:endParaRPr lang="fr-FR" sz="1600" dirty="0">
              <a:latin typeface="Times New Roman"/>
              <a:cs typeface="Times New Roman"/>
            </a:endParaRPr>
          </a:p>
          <a:p>
            <a:pPr marL="63500" marR="1054735" lvl="1" indent="133985" algn="just">
              <a:spcBef>
                <a:spcPts val="20"/>
              </a:spcBef>
              <a:buFont typeface="Wingdings"/>
              <a:buChar char=""/>
              <a:tabLst>
                <a:tab pos="294640" algn="l"/>
              </a:tabLst>
            </a:pPr>
            <a:r>
              <a:rPr lang="fr-FR" sz="1600" spc="-5" dirty="0">
                <a:latin typeface="Times New Roman"/>
                <a:cs typeface="Times New Roman"/>
              </a:rPr>
              <a:t>Les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b="1" spc="-5" dirty="0">
                <a:latin typeface="Times New Roman"/>
                <a:cs typeface="Times New Roman"/>
              </a:rPr>
              <a:t>extrêmophiles</a:t>
            </a:r>
            <a:r>
              <a:rPr lang="fr-FR" sz="1600" b="1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peuvent</a:t>
            </a:r>
            <a:r>
              <a:rPr lang="fr-FR" sz="1600" spc="24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se développer dans des conditions </a:t>
            </a:r>
            <a:r>
              <a:rPr lang="fr-FR" sz="1600" dirty="0">
                <a:latin typeface="Times New Roman"/>
                <a:cs typeface="Times New Roman"/>
              </a:rPr>
              <a:t>qui </a:t>
            </a:r>
            <a:r>
              <a:rPr lang="fr-FR" sz="1600" spc="-5" dirty="0">
                <a:latin typeface="Times New Roman"/>
                <a:cs typeface="Times New Roman"/>
              </a:rPr>
              <a:t>nous paraissent extrêmes. </a:t>
            </a:r>
            <a:r>
              <a:rPr lang="fr-FR" sz="1600" spc="-10" dirty="0">
                <a:latin typeface="Times New Roman"/>
                <a:cs typeface="Times New Roman"/>
              </a:rPr>
              <a:t>Il </a:t>
            </a:r>
            <a:r>
              <a:rPr lang="fr-FR" sz="1600" spc="-5" dirty="0">
                <a:latin typeface="Times New Roman"/>
                <a:cs typeface="Times New Roman"/>
              </a:rPr>
              <a:t> en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existe plusieurs types </a:t>
            </a:r>
            <a:r>
              <a:rPr lang="fr-FR" sz="1600" dirty="0">
                <a:latin typeface="Times New Roman"/>
                <a:cs typeface="Times New Roman"/>
              </a:rPr>
              <a:t>:</a:t>
            </a:r>
          </a:p>
          <a:p>
            <a:pPr marL="1693545" lvl="2" indent="-127635" algn="just">
              <a:buChar char="-"/>
              <a:tabLst>
                <a:tab pos="1694180" algn="l"/>
              </a:tabLst>
            </a:pPr>
            <a:r>
              <a:rPr lang="fr-FR" sz="1600" spc="-5" dirty="0">
                <a:latin typeface="Times New Roman"/>
                <a:cs typeface="Times New Roman"/>
              </a:rPr>
              <a:t>les</a:t>
            </a:r>
            <a:r>
              <a:rPr lang="fr-FR" sz="1600" spc="420" dirty="0">
                <a:latin typeface="Times New Roman"/>
                <a:cs typeface="Times New Roman"/>
              </a:rPr>
              <a:t> </a:t>
            </a:r>
            <a:r>
              <a:rPr lang="fr-FR" sz="1600" i="1" spc="-5" dirty="0">
                <a:latin typeface="Times New Roman"/>
                <a:cs typeface="Times New Roman"/>
              </a:rPr>
              <a:t>thermophiles</a:t>
            </a:r>
            <a:r>
              <a:rPr lang="fr-FR" sz="1600" i="1" spc="43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vivent</a:t>
            </a:r>
            <a:r>
              <a:rPr lang="fr-FR" sz="1600" spc="42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dans</a:t>
            </a:r>
            <a:r>
              <a:rPr lang="fr-FR" sz="1600" spc="43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des</a:t>
            </a:r>
            <a:r>
              <a:rPr lang="fr-FR" sz="1600" spc="42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endroits</a:t>
            </a:r>
            <a:r>
              <a:rPr lang="fr-FR" sz="1600" spc="42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très</a:t>
            </a:r>
            <a:r>
              <a:rPr lang="fr-FR" sz="1600" spc="41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chauds</a:t>
            </a:r>
            <a:r>
              <a:rPr lang="fr-FR" sz="1600" spc="43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(60-80°C).</a:t>
            </a:r>
            <a:r>
              <a:rPr lang="fr-FR" sz="1600" spc="42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Beaucoup</a:t>
            </a:r>
            <a:r>
              <a:rPr lang="fr-FR" sz="1600" spc="425" dirty="0">
                <a:latin typeface="Times New Roman"/>
                <a:cs typeface="Times New Roman"/>
              </a:rPr>
              <a:t> </a:t>
            </a:r>
            <a:r>
              <a:rPr lang="fr-FR" sz="1600" dirty="0">
                <a:latin typeface="Times New Roman"/>
                <a:cs typeface="Times New Roman"/>
              </a:rPr>
              <a:t>de </a:t>
            </a:r>
            <a:r>
              <a:rPr lang="fr-FR" sz="1600" spc="-5" dirty="0">
                <a:latin typeface="Times New Roman"/>
                <a:cs typeface="Times New Roman"/>
              </a:rPr>
              <a:t>thermophiles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sont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autotrophes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et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leur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métabolisme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est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basé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sur</a:t>
            </a:r>
            <a:r>
              <a:rPr lang="fr-FR" sz="1600" dirty="0">
                <a:latin typeface="Times New Roman"/>
                <a:cs typeface="Times New Roman"/>
              </a:rPr>
              <a:t> le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soufre.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 err="1">
                <a:latin typeface="Times New Roman"/>
                <a:cs typeface="Times New Roman"/>
              </a:rPr>
              <a:t>Sulfobolus</a:t>
            </a:r>
            <a:r>
              <a:rPr lang="fr-FR" sz="1600" spc="-5" dirty="0">
                <a:latin typeface="Times New Roman"/>
                <a:cs typeface="Times New Roman"/>
              </a:rPr>
              <a:t> 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habitent les sources sulfureuses chaudes </a:t>
            </a:r>
            <a:r>
              <a:rPr lang="fr-FR" sz="1600" dirty="0">
                <a:latin typeface="Times New Roman"/>
                <a:cs typeface="Times New Roman"/>
              </a:rPr>
              <a:t>du parc </a:t>
            </a:r>
            <a:r>
              <a:rPr lang="fr-FR" sz="1600" spc="-5" dirty="0">
                <a:latin typeface="Times New Roman"/>
                <a:cs typeface="Times New Roman"/>
              </a:rPr>
              <a:t>national </a:t>
            </a:r>
            <a:r>
              <a:rPr lang="fr-FR" sz="1600" dirty="0">
                <a:latin typeface="Times New Roman"/>
                <a:cs typeface="Times New Roman"/>
              </a:rPr>
              <a:t>du </a:t>
            </a:r>
            <a:r>
              <a:rPr lang="fr-FR" sz="1600" spc="-15" dirty="0">
                <a:latin typeface="Times New Roman"/>
                <a:cs typeface="Times New Roman"/>
              </a:rPr>
              <a:t>Yellowstone </a:t>
            </a:r>
            <a:r>
              <a:rPr lang="fr-FR" sz="1600" spc="-5" dirty="0">
                <a:latin typeface="Times New Roman"/>
                <a:cs typeface="Times New Roman"/>
              </a:rPr>
              <a:t>et </a:t>
            </a:r>
            <a:r>
              <a:rPr lang="fr-FR" sz="1600" spc="-5" dirty="0" err="1">
                <a:latin typeface="Times New Roman"/>
                <a:cs typeface="Times New Roman"/>
              </a:rPr>
              <a:t>Pyrobolus</a:t>
            </a:r>
            <a:r>
              <a:rPr lang="fr-FR" sz="1600" spc="-5" dirty="0">
                <a:latin typeface="Times New Roman"/>
                <a:cs typeface="Times New Roman"/>
              </a:rPr>
              <a:t> 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 err="1">
                <a:latin typeface="Times New Roman"/>
                <a:cs typeface="Times New Roman"/>
              </a:rPr>
              <a:t>fumarii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peut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survivre </a:t>
            </a:r>
            <a:r>
              <a:rPr lang="fr-FR" sz="1600" dirty="0">
                <a:latin typeface="Times New Roman"/>
                <a:cs typeface="Times New Roman"/>
              </a:rPr>
              <a:t>à</a:t>
            </a:r>
            <a:r>
              <a:rPr lang="fr-FR" sz="1600" spc="-5" dirty="0">
                <a:latin typeface="Times New Roman"/>
                <a:cs typeface="Times New Roman"/>
              </a:rPr>
              <a:t> </a:t>
            </a:r>
            <a:r>
              <a:rPr lang="fr-FR" sz="1600" dirty="0">
                <a:latin typeface="Times New Roman"/>
                <a:cs typeface="Times New Roman"/>
              </a:rPr>
              <a:t>un </a:t>
            </a:r>
            <a:r>
              <a:rPr lang="fr-FR" sz="1600" spc="-5" dirty="0">
                <a:latin typeface="Times New Roman"/>
                <a:cs typeface="Times New Roman"/>
              </a:rPr>
              <a:t>traitement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d'une </a:t>
            </a:r>
            <a:r>
              <a:rPr lang="fr-FR" sz="1600" dirty="0">
                <a:latin typeface="Times New Roman"/>
                <a:cs typeface="Times New Roman"/>
              </a:rPr>
              <a:t>heure à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121°C</a:t>
            </a:r>
            <a:r>
              <a:rPr lang="fr-FR" sz="1600" dirty="0">
                <a:latin typeface="Times New Roman"/>
                <a:cs typeface="Times New Roman"/>
              </a:rPr>
              <a:t> !</a:t>
            </a:r>
          </a:p>
          <a:p>
            <a:pPr marL="1644014" lvl="2" indent="-78105">
              <a:buChar char="-"/>
              <a:tabLst>
                <a:tab pos="1644650" algn="l"/>
              </a:tabLst>
            </a:pPr>
            <a:r>
              <a:rPr lang="fr-FR" sz="1600" spc="-5" dirty="0">
                <a:latin typeface="Times New Roman"/>
                <a:cs typeface="Times New Roman"/>
              </a:rPr>
              <a:t>les</a:t>
            </a:r>
            <a:r>
              <a:rPr lang="fr-FR" sz="1600" spc="35" dirty="0">
                <a:latin typeface="Times New Roman"/>
                <a:cs typeface="Times New Roman"/>
              </a:rPr>
              <a:t> </a:t>
            </a:r>
            <a:r>
              <a:rPr lang="fr-FR" sz="1600" i="1" spc="-5" dirty="0">
                <a:latin typeface="Times New Roman"/>
                <a:cs typeface="Times New Roman"/>
              </a:rPr>
              <a:t>halophiles</a:t>
            </a:r>
            <a:r>
              <a:rPr lang="fr-FR" sz="1600" i="1" spc="3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vivent</a:t>
            </a:r>
            <a:r>
              <a:rPr lang="fr-FR" sz="1600" spc="3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dans</a:t>
            </a:r>
            <a:r>
              <a:rPr lang="fr-FR" sz="1600" spc="3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des</a:t>
            </a:r>
            <a:r>
              <a:rPr lang="fr-FR" sz="1600" spc="3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endroits</a:t>
            </a:r>
            <a:r>
              <a:rPr lang="fr-FR" sz="1600" spc="3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très</a:t>
            </a:r>
            <a:r>
              <a:rPr lang="fr-FR" sz="1600" spc="2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salés</a:t>
            </a:r>
            <a:r>
              <a:rPr lang="fr-FR" sz="1600" spc="3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comme</a:t>
            </a:r>
            <a:r>
              <a:rPr lang="fr-FR" sz="1600" spc="30" dirty="0">
                <a:latin typeface="Times New Roman"/>
                <a:cs typeface="Times New Roman"/>
              </a:rPr>
              <a:t> </a:t>
            </a:r>
            <a:r>
              <a:rPr lang="fr-FR" sz="1600" dirty="0">
                <a:latin typeface="Times New Roman"/>
                <a:cs typeface="Times New Roman"/>
              </a:rPr>
              <a:t>le</a:t>
            </a:r>
            <a:r>
              <a:rPr lang="fr-FR" sz="1600" spc="2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Grand</a:t>
            </a:r>
            <a:r>
              <a:rPr lang="fr-FR" sz="1600" spc="3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Lac</a:t>
            </a:r>
            <a:r>
              <a:rPr lang="fr-FR" sz="1600" spc="4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Salé</a:t>
            </a:r>
            <a:r>
              <a:rPr lang="fr-FR" sz="1600" spc="1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en</a:t>
            </a:r>
            <a:r>
              <a:rPr lang="fr-FR" sz="1600" spc="3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Utah</a:t>
            </a:r>
            <a:r>
              <a:rPr lang="fr-FR" sz="1600" spc="3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et</a:t>
            </a:r>
            <a:r>
              <a:rPr lang="fr-FR" sz="1600" spc="35" dirty="0">
                <a:latin typeface="Times New Roman"/>
                <a:cs typeface="Times New Roman"/>
              </a:rPr>
              <a:t> </a:t>
            </a:r>
            <a:r>
              <a:rPr lang="fr-FR" sz="1600" dirty="0">
                <a:latin typeface="Times New Roman"/>
                <a:cs typeface="Times New Roman"/>
              </a:rPr>
              <a:t>la </a:t>
            </a:r>
            <a:r>
              <a:rPr lang="fr-FR" sz="1600" spc="-5" dirty="0">
                <a:latin typeface="Times New Roman"/>
                <a:cs typeface="Times New Roman"/>
              </a:rPr>
              <a:t>Mer</a:t>
            </a:r>
            <a:r>
              <a:rPr lang="fr-FR" sz="1600" spc="7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Morte</a:t>
            </a:r>
            <a:r>
              <a:rPr lang="fr-FR" sz="1600" spc="8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en</a:t>
            </a:r>
            <a:r>
              <a:rPr lang="fr-FR" sz="1600" spc="7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Israël.</a:t>
            </a:r>
            <a:r>
              <a:rPr lang="fr-FR" sz="1600" spc="2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Alors</a:t>
            </a:r>
            <a:r>
              <a:rPr lang="fr-FR" sz="1600" spc="75" dirty="0">
                <a:latin typeface="Times New Roman"/>
                <a:cs typeface="Times New Roman"/>
              </a:rPr>
              <a:t> </a:t>
            </a:r>
            <a:r>
              <a:rPr lang="fr-FR" sz="1600" dirty="0">
                <a:latin typeface="Times New Roman"/>
                <a:cs typeface="Times New Roman"/>
              </a:rPr>
              <a:t>que</a:t>
            </a:r>
            <a:r>
              <a:rPr lang="fr-FR" sz="1600" spc="75" dirty="0">
                <a:latin typeface="Times New Roman"/>
                <a:cs typeface="Times New Roman"/>
              </a:rPr>
              <a:t> </a:t>
            </a:r>
            <a:r>
              <a:rPr lang="fr-FR" sz="1600" dirty="0">
                <a:latin typeface="Times New Roman"/>
                <a:cs typeface="Times New Roman"/>
              </a:rPr>
              <a:t>la</a:t>
            </a:r>
            <a:r>
              <a:rPr lang="fr-FR" sz="1600" spc="6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salinité</a:t>
            </a:r>
            <a:r>
              <a:rPr lang="fr-FR" sz="1600" spc="80" dirty="0">
                <a:latin typeface="Times New Roman"/>
                <a:cs typeface="Times New Roman"/>
              </a:rPr>
              <a:t> </a:t>
            </a:r>
            <a:r>
              <a:rPr lang="fr-FR" sz="1600" dirty="0">
                <a:latin typeface="Times New Roman"/>
                <a:cs typeface="Times New Roman"/>
              </a:rPr>
              <a:t>de</a:t>
            </a:r>
            <a:r>
              <a:rPr lang="fr-FR" sz="1600" spc="6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l'eau</a:t>
            </a:r>
            <a:r>
              <a:rPr lang="fr-FR" sz="1600" spc="85" dirty="0">
                <a:latin typeface="Times New Roman"/>
                <a:cs typeface="Times New Roman"/>
              </a:rPr>
              <a:t> </a:t>
            </a:r>
            <a:r>
              <a:rPr lang="fr-FR" sz="1600" dirty="0">
                <a:latin typeface="Times New Roman"/>
                <a:cs typeface="Times New Roman"/>
              </a:rPr>
              <a:t>de</a:t>
            </a:r>
            <a:r>
              <a:rPr lang="fr-FR" sz="1600" spc="6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mer</a:t>
            </a:r>
            <a:r>
              <a:rPr lang="fr-FR" sz="1600" spc="7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est</a:t>
            </a:r>
            <a:r>
              <a:rPr lang="fr-FR" sz="1600" spc="8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d'environ</a:t>
            </a:r>
            <a:r>
              <a:rPr lang="fr-FR" sz="1600" spc="7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3%,</a:t>
            </a:r>
            <a:r>
              <a:rPr lang="fr-FR" sz="1600" spc="75" dirty="0">
                <a:latin typeface="Times New Roman"/>
                <a:cs typeface="Times New Roman"/>
              </a:rPr>
              <a:t> </a:t>
            </a:r>
            <a:r>
              <a:rPr lang="fr-FR" sz="1600" dirty="0">
                <a:latin typeface="Times New Roman"/>
                <a:cs typeface="Times New Roman"/>
              </a:rPr>
              <a:t>ces </a:t>
            </a:r>
            <a:r>
              <a:rPr lang="fr-FR" sz="1600" spc="-23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archéobactéries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supportent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et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même exigent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dirty="0">
                <a:latin typeface="Times New Roman"/>
                <a:cs typeface="Times New Roman"/>
              </a:rPr>
              <a:t>une</a:t>
            </a:r>
            <a:r>
              <a:rPr lang="fr-FR" sz="1600" spc="-5" dirty="0">
                <a:latin typeface="Times New Roman"/>
                <a:cs typeface="Times New Roman"/>
              </a:rPr>
              <a:t> </a:t>
            </a:r>
            <a:r>
              <a:rPr lang="fr-FR" sz="1600" dirty="0">
                <a:latin typeface="Times New Roman"/>
                <a:cs typeface="Times New Roman"/>
              </a:rPr>
              <a:t>eau </a:t>
            </a:r>
            <a:r>
              <a:rPr lang="fr-FR" sz="1600" spc="-5" dirty="0">
                <a:latin typeface="Times New Roman"/>
                <a:cs typeface="Times New Roman"/>
              </a:rPr>
              <a:t>contenant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dirty="0">
                <a:latin typeface="Times New Roman"/>
                <a:cs typeface="Times New Roman"/>
              </a:rPr>
              <a:t>de</a:t>
            </a:r>
            <a:r>
              <a:rPr lang="fr-FR" sz="1600" spc="-5" dirty="0">
                <a:latin typeface="Times New Roman"/>
                <a:cs typeface="Times New Roman"/>
              </a:rPr>
              <a:t> </a:t>
            </a:r>
            <a:r>
              <a:rPr lang="fr-FR" sz="1600" dirty="0">
                <a:latin typeface="Times New Roman"/>
                <a:cs typeface="Times New Roman"/>
              </a:rPr>
              <a:t>15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dirty="0">
                <a:latin typeface="Times New Roman"/>
                <a:cs typeface="Times New Roman"/>
              </a:rPr>
              <a:t>à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dirty="0">
                <a:latin typeface="Times New Roman"/>
                <a:cs typeface="Times New Roman"/>
              </a:rPr>
              <a:t>20% de</a:t>
            </a:r>
            <a:r>
              <a:rPr lang="fr-FR" sz="1600" spc="-5" dirty="0">
                <a:latin typeface="Times New Roman"/>
                <a:cs typeface="Times New Roman"/>
              </a:rPr>
              <a:t> sel.</a:t>
            </a:r>
            <a:endParaRPr lang="fr-FR" sz="1600" dirty="0">
              <a:latin typeface="Times New Roman"/>
              <a:cs typeface="Times New Roman"/>
            </a:endParaRPr>
          </a:p>
          <a:p>
            <a:pPr marL="1640839" lvl="2" indent="-74295">
              <a:buChar char="-"/>
              <a:tabLst>
                <a:tab pos="1640839" algn="l"/>
              </a:tabLst>
            </a:pPr>
            <a:r>
              <a:rPr lang="fr-FR" sz="1600" spc="-5" dirty="0">
                <a:latin typeface="Times New Roman"/>
                <a:cs typeface="Times New Roman"/>
              </a:rPr>
              <a:t>les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archéobactéries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tolérantes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au</a:t>
            </a:r>
            <a:r>
              <a:rPr lang="fr-FR" sz="1600" spc="15" dirty="0">
                <a:latin typeface="Times New Roman"/>
                <a:cs typeface="Times New Roman"/>
              </a:rPr>
              <a:t> </a:t>
            </a:r>
            <a:r>
              <a:rPr lang="fr-FR" sz="1600" i="1" dirty="0">
                <a:latin typeface="Times New Roman"/>
                <a:cs typeface="Times New Roman"/>
              </a:rPr>
              <a:t>pH</a:t>
            </a:r>
            <a:r>
              <a:rPr lang="fr-FR" sz="1600" i="1" spc="1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et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dirty="0">
                <a:latin typeface="Times New Roman"/>
                <a:cs typeface="Times New Roman"/>
              </a:rPr>
              <a:t>à la</a:t>
            </a:r>
            <a:r>
              <a:rPr lang="fr-FR" sz="1600" spc="10" dirty="0">
                <a:latin typeface="Times New Roman"/>
                <a:cs typeface="Times New Roman"/>
              </a:rPr>
              <a:t> </a:t>
            </a:r>
            <a:r>
              <a:rPr lang="fr-FR" sz="1600" i="1" spc="-10" dirty="0">
                <a:latin typeface="Times New Roman"/>
                <a:cs typeface="Times New Roman"/>
              </a:rPr>
              <a:t>pression</a:t>
            </a:r>
            <a:r>
              <a:rPr lang="fr-FR" sz="1600" spc="-10" dirty="0">
                <a:latin typeface="Times New Roman"/>
                <a:cs typeface="Times New Roman"/>
              </a:rPr>
              <a:t>.</a:t>
            </a:r>
          </a:p>
          <a:p>
            <a:pPr marL="1640839" lvl="2" indent="-74295">
              <a:buChar char="-"/>
              <a:tabLst>
                <a:tab pos="1640839" algn="l"/>
              </a:tabLst>
            </a:pPr>
            <a:r>
              <a:rPr lang="fr-FR" sz="1600" spc="-5" dirty="0">
                <a:latin typeface="Times New Roman"/>
                <a:cs typeface="Times New Roman"/>
              </a:rPr>
              <a:t>Les</a:t>
            </a:r>
            <a:r>
              <a:rPr lang="fr-FR" sz="1600" spc="15" dirty="0">
                <a:latin typeface="Times New Roman"/>
                <a:cs typeface="Times New Roman"/>
              </a:rPr>
              <a:t> </a:t>
            </a:r>
            <a:r>
              <a:rPr lang="fr-FR" sz="1600" b="1" spc="-5" dirty="0">
                <a:latin typeface="Times New Roman"/>
                <a:cs typeface="Times New Roman"/>
              </a:rPr>
              <a:t>archéobactéries</a:t>
            </a:r>
            <a:r>
              <a:rPr lang="fr-FR" sz="1600" b="1" dirty="0">
                <a:latin typeface="Times New Roman"/>
                <a:cs typeface="Times New Roman"/>
              </a:rPr>
              <a:t> </a:t>
            </a:r>
            <a:r>
              <a:rPr lang="fr-FR" sz="1600" b="1" spc="-5" dirty="0">
                <a:latin typeface="Times New Roman"/>
                <a:cs typeface="Times New Roman"/>
              </a:rPr>
              <a:t>non</a:t>
            </a:r>
            <a:r>
              <a:rPr lang="fr-FR" sz="1600" b="1" spc="10" dirty="0">
                <a:latin typeface="Times New Roman"/>
                <a:cs typeface="Times New Roman"/>
              </a:rPr>
              <a:t> </a:t>
            </a:r>
            <a:r>
              <a:rPr lang="fr-FR" sz="1600" b="1" spc="-5" dirty="0">
                <a:latin typeface="Times New Roman"/>
                <a:cs typeface="Times New Roman"/>
              </a:rPr>
              <a:t>extrêmes</a:t>
            </a:r>
            <a:r>
              <a:rPr lang="fr-FR" sz="1600" b="1" spc="1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vivent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dans</a:t>
            </a:r>
            <a:r>
              <a:rPr lang="fr-FR" sz="1600" spc="2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les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mêmes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milieux</a:t>
            </a:r>
            <a:r>
              <a:rPr lang="fr-FR" sz="1600" spc="10" dirty="0">
                <a:latin typeface="Times New Roman"/>
                <a:cs typeface="Times New Roman"/>
              </a:rPr>
              <a:t> </a:t>
            </a:r>
            <a:r>
              <a:rPr lang="fr-FR" sz="1600" dirty="0">
                <a:latin typeface="Times New Roman"/>
                <a:cs typeface="Times New Roman"/>
              </a:rPr>
              <a:t>que</a:t>
            </a:r>
            <a:r>
              <a:rPr lang="fr-FR" sz="1600" spc="1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les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bactéries.</a:t>
            </a:r>
            <a:endParaRPr lang="fr-FR" sz="1600" dirty="0">
              <a:latin typeface="Times New Roman"/>
              <a:cs typeface="Times New Roman"/>
            </a:endParaRPr>
          </a:p>
          <a:p>
            <a:pPr>
              <a:spcBef>
                <a:spcPts val="15"/>
              </a:spcBef>
            </a:pPr>
            <a:endParaRPr lang="fr-FR" sz="1600" dirty="0">
              <a:latin typeface="Times New Roman"/>
              <a:cs typeface="Times New Roman"/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5ADBDCF4-859A-4D26-B3C8-DE49664B239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86899" y="2247377"/>
            <a:ext cx="1691505" cy="1757687"/>
          </a:xfrm>
          <a:prstGeom prst="rect">
            <a:avLst/>
          </a:prstGeom>
        </p:spPr>
      </p:pic>
      <p:pic>
        <p:nvPicPr>
          <p:cNvPr id="5" name="object 4">
            <a:extLst>
              <a:ext uri="{FF2B5EF4-FFF2-40B4-BE49-F238E27FC236}">
                <a16:creationId xmlns:a16="http://schemas.microsoft.com/office/drawing/2014/main" id="{E6658488-6CAA-4C4B-98C5-4A84BDD6C92E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48" y="4221088"/>
            <a:ext cx="206920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3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71439C4-B441-4F43-A144-9F2EB3C12610}"/>
              </a:ext>
            </a:extLst>
          </p:cNvPr>
          <p:cNvSpPr txBox="1"/>
          <p:nvPr/>
        </p:nvSpPr>
        <p:spPr>
          <a:xfrm>
            <a:off x="1171601" y="332656"/>
            <a:ext cx="10297144" cy="31085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617855" indent="-104139" algn="just">
              <a:spcBef>
                <a:spcPts val="5"/>
              </a:spcBef>
              <a:buChar char="&gt;"/>
              <a:tabLst>
                <a:tab pos="618490" algn="l"/>
              </a:tabLst>
            </a:pPr>
            <a:r>
              <a:rPr lang="fr-FR" sz="1800" b="1" spc="-5" dirty="0">
                <a:solidFill>
                  <a:srgbClr val="198A8A"/>
                </a:solidFill>
                <a:latin typeface="Times New Roman"/>
                <a:cs typeface="Times New Roman"/>
              </a:rPr>
              <a:t>domaine</a:t>
            </a:r>
            <a:r>
              <a:rPr lang="fr-FR" sz="1800" b="1" spc="-20" dirty="0">
                <a:solidFill>
                  <a:srgbClr val="198A8A"/>
                </a:solidFill>
                <a:latin typeface="Times New Roman"/>
                <a:cs typeface="Times New Roman"/>
              </a:rPr>
              <a:t> </a:t>
            </a:r>
            <a:r>
              <a:rPr lang="fr-FR" sz="1800" b="1" spc="-5" dirty="0">
                <a:solidFill>
                  <a:srgbClr val="198A8A"/>
                </a:solidFill>
                <a:latin typeface="Times New Roman"/>
                <a:cs typeface="Times New Roman"/>
              </a:rPr>
              <a:t>des</a:t>
            </a:r>
            <a:r>
              <a:rPr lang="fr-FR" sz="1800" b="1" spc="-15" dirty="0">
                <a:solidFill>
                  <a:srgbClr val="198A8A"/>
                </a:solidFill>
                <a:latin typeface="Times New Roman"/>
                <a:cs typeface="Times New Roman"/>
              </a:rPr>
              <a:t> </a:t>
            </a:r>
            <a:r>
              <a:rPr lang="fr-FR" sz="1800" b="1" spc="-5" dirty="0">
                <a:solidFill>
                  <a:srgbClr val="198A8A"/>
                </a:solidFill>
                <a:latin typeface="Times New Roman"/>
                <a:cs typeface="Times New Roman"/>
              </a:rPr>
              <a:t>Bactéries </a:t>
            </a:r>
            <a:r>
              <a:rPr lang="fr-FR" sz="1800" b="1" dirty="0">
                <a:solidFill>
                  <a:srgbClr val="198A8A"/>
                </a:solidFill>
                <a:latin typeface="Times New Roman"/>
                <a:cs typeface="Times New Roman"/>
              </a:rPr>
              <a:t>:</a:t>
            </a:r>
            <a:endParaRPr lang="fr-FR" sz="1800" dirty="0">
              <a:latin typeface="Times New Roman"/>
              <a:cs typeface="Times New Roman"/>
            </a:endParaRPr>
          </a:p>
          <a:p>
            <a:pPr marL="63500" marR="1516380" indent="76835" algn="just">
              <a:spcBef>
                <a:spcPts val="25"/>
              </a:spcBef>
            </a:pPr>
            <a:r>
              <a:rPr lang="fr-FR" sz="1800" spc="-5" dirty="0">
                <a:latin typeface="Times New Roman"/>
                <a:cs typeface="Times New Roman"/>
              </a:rPr>
              <a:t>Les bactéries sont les organismes les plus abondants sur </a:t>
            </a:r>
            <a:r>
              <a:rPr lang="fr-FR" sz="1800" dirty="0">
                <a:latin typeface="Times New Roman"/>
                <a:cs typeface="Times New Roman"/>
              </a:rPr>
              <a:t>la </a:t>
            </a:r>
            <a:r>
              <a:rPr lang="fr-FR" sz="1800" spc="-5" dirty="0">
                <a:latin typeface="Times New Roman"/>
                <a:cs typeface="Times New Roman"/>
              </a:rPr>
              <a:t>terre. </a:t>
            </a:r>
            <a:r>
              <a:rPr lang="fr-FR" sz="1800" spc="-10" dirty="0">
                <a:latin typeface="Times New Roman"/>
                <a:cs typeface="Times New Roman"/>
              </a:rPr>
              <a:t>Le </a:t>
            </a:r>
            <a:r>
              <a:rPr lang="fr-FR" sz="1800" spc="-5" dirty="0">
                <a:latin typeface="Times New Roman"/>
                <a:cs typeface="Times New Roman"/>
              </a:rPr>
              <a:t>nombre </a:t>
            </a:r>
            <a:r>
              <a:rPr lang="fr-FR" sz="1800" dirty="0">
                <a:latin typeface="Times New Roman"/>
                <a:cs typeface="Times New Roman"/>
              </a:rPr>
              <a:t>de </a:t>
            </a:r>
            <a:r>
              <a:rPr lang="fr-FR" sz="1800" spc="-5" dirty="0">
                <a:latin typeface="Times New Roman"/>
                <a:cs typeface="Times New Roman"/>
              </a:rPr>
              <a:t>bactéries </a:t>
            </a:r>
            <a:r>
              <a:rPr lang="fr-FR" sz="1800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vivantes</a:t>
            </a:r>
            <a:r>
              <a:rPr lang="fr-FR" sz="1800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présentent</a:t>
            </a:r>
            <a:r>
              <a:rPr lang="fr-FR" sz="1800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dans notre </a:t>
            </a:r>
            <a:r>
              <a:rPr lang="fr-FR" sz="1800" dirty="0">
                <a:latin typeface="Times New Roman"/>
                <a:cs typeface="Times New Roman"/>
              </a:rPr>
              <a:t>bouche </a:t>
            </a:r>
            <a:r>
              <a:rPr lang="fr-FR" sz="1800" spc="-5" dirty="0">
                <a:latin typeface="Times New Roman"/>
                <a:cs typeface="Times New Roman"/>
              </a:rPr>
              <a:t>est supérieur </a:t>
            </a:r>
            <a:r>
              <a:rPr lang="fr-FR" sz="1800" dirty="0">
                <a:latin typeface="Times New Roman"/>
                <a:cs typeface="Times New Roman"/>
              </a:rPr>
              <a:t>à </a:t>
            </a:r>
            <a:r>
              <a:rPr lang="fr-FR" sz="1800" spc="-5" dirty="0">
                <a:latin typeface="Times New Roman"/>
                <a:cs typeface="Times New Roman"/>
              </a:rPr>
              <a:t>celui</a:t>
            </a:r>
            <a:r>
              <a:rPr lang="fr-FR" sz="1800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des</a:t>
            </a:r>
            <a:r>
              <a:rPr lang="fr-FR" sz="1800" spc="240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mammifères vivants sur </a:t>
            </a:r>
            <a:r>
              <a:rPr lang="fr-FR" sz="1800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terre. </a:t>
            </a:r>
            <a:r>
              <a:rPr lang="fr-FR" sz="1800" dirty="0">
                <a:latin typeface="Times New Roman"/>
                <a:cs typeface="Times New Roman"/>
              </a:rPr>
              <a:t>Ce </a:t>
            </a:r>
            <a:r>
              <a:rPr lang="fr-FR" sz="1800" spc="-10" dirty="0">
                <a:latin typeface="Times New Roman"/>
                <a:cs typeface="Times New Roman"/>
              </a:rPr>
              <a:t>sont </a:t>
            </a:r>
            <a:r>
              <a:rPr lang="fr-FR" sz="1800" spc="-5" dirty="0">
                <a:latin typeface="Times New Roman"/>
                <a:cs typeface="Times New Roman"/>
              </a:rPr>
              <a:t>des organismes unicellulaires dépourvus </a:t>
            </a:r>
            <a:r>
              <a:rPr lang="fr-FR" sz="1800" dirty="0">
                <a:latin typeface="Times New Roman"/>
                <a:cs typeface="Times New Roman"/>
              </a:rPr>
              <a:t>de </a:t>
            </a:r>
            <a:r>
              <a:rPr lang="fr-FR" sz="1800" spc="-5" dirty="0">
                <a:latin typeface="Times New Roman"/>
                <a:cs typeface="Times New Roman"/>
              </a:rPr>
              <a:t>noyaux, </a:t>
            </a:r>
            <a:r>
              <a:rPr lang="fr-FR" sz="1800" dirty="0">
                <a:latin typeface="Times New Roman"/>
                <a:cs typeface="Times New Roman"/>
              </a:rPr>
              <a:t>donc </a:t>
            </a:r>
            <a:r>
              <a:rPr lang="fr-FR" sz="1800" spc="-5" dirty="0">
                <a:latin typeface="Times New Roman"/>
                <a:cs typeface="Times New Roman"/>
              </a:rPr>
              <a:t>des Procaryotes et </a:t>
            </a:r>
            <a:r>
              <a:rPr lang="fr-FR" sz="1800" dirty="0">
                <a:latin typeface="Times New Roman"/>
                <a:cs typeface="Times New Roman"/>
              </a:rPr>
              <a:t> dont </a:t>
            </a:r>
            <a:r>
              <a:rPr lang="fr-FR" sz="1800" spc="-5" dirty="0">
                <a:latin typeface="Times New Roman"/>
                <a:cs typeface="Times New Roman"/>
              </a:rPr>
              <a:t>l'intégralité </a:t>
            </a:r>
            <a:r>
              <a:rPr lang="fr-FR" sz="1800" dirty="0">
                <a:latin typeface="Times New Roman"/>
                <a:cs typeface="Times New Roman"/>
              </a:rPr>
              <a:t>de </a:t>
            </a:r>
            <a:r>
              <a:rPr lang="fr-FR" sz="1800" spc="-5" dirty="0">
                <a:latin typeface="Times New Roman"/>
                <a:cs typeface="Times New Roman"/>
              </a:rPr>
              <a:t>l'ADN est codant car absence d'introns. </a:t>
            </a:r>
            <a:r>
              <a:rPr lang="fr-FR" sz="1800" spc="-10" dirty="0">
                <a:latin typeface="Times New Roman"/>
                <a:cs typeface="Times New Roman"/>
              </a:rPr>
              <a:t>Les </a:t>
            </a:r>
            <a:r>
              <a:rPr lang="fr-FR" sz="1800" spc="-5" dirty="0">
                <a:latin typeface="Times New Roman"/>
                <a:cs typeface="Times New Roman"/>
              </a:rPr>
              <a:t>bactéries extraient </a:t>
            </a:r>
            <a:r>
              <a:rPr lang="fr-FR" sz="1800" dirty="0">
                <a:latin typeface="Times New Roman"/>
                <a:cs typeface="Times New Roman"/>
              </a:rPr>
              <a:t>de </a:t>
            </a:r>
            <a:r>
              <a:rPr lang="fr-FR" sz="1800" spc="-5" dirty="0">
                <a:latin typeface="Times New Roman"/>
                <a:cs typeface="Times New Roman"/>
              </a:rPr>
              <a:t>l'air </a:t>
            </a:r>
            <a:r>
              <a:rPr lang="fr-FR" sz="1800" dirty="0">
                <a:latin typeface="Times New Roman"/>
                <a:cs typeface="Times New Roman"/>
              </a:rPr>
              <a:t> tout </a:t>
            </a:r>
            <a:r>
              <a:rPr lang="fr-FR" sz="1800" spc="-5" dirty="0">
                <a:latin typeface="Times New Roman"/>
                <a:cs typeface="Times New Roman"/>
              </a:rPr>
              <a:t>l'azote utilisé </a:t>
            </a:r>
            <a:r>
              <a:rPr lang="fr-FR" sz="1800" dirty="0">
                <a:latin typeface="Times New Roman"/>
                <a:cs typeface="Times New Roman"/>
              </a:rPr>
              <a:t>par </a:t>
            </a:r>
            <a:r>
              <a:rPr lang="fr-FR" sz="1800" spc="-5" dirty="0">
                <a:latin typeface="Times New Roman"/>
                <a:cs typeface="Times New Roman"/>
              </a:rPr>
              <a:t>les organismes et elles jouent </a:t>
            </a:r>
            <a:r>
              <a:rPr lang="fr-FR" sz="1800" dirty="0">
                <a:latin typeface="Times New Roman"/>
                <a:cs typeface="Times New Roman"/>
              </a:rPr>
              <a:t>un </a:t>
            </a:r>
            <a:r>
              <a:rPr lang="fr-FR" sz="1800" spc="-5" dirty="0">
                <a:latin typeface="Times New Roman"/>
                <a:cs typeface="Times New Roman"/>
              </a:rPr>
              <a:t>rôle primordial dans les cycles </a:t>
            </a:r>
            <a:r>
              <a:rPr lang="fr-FR" sz="1800" dirty="0">
                <a:latin typeface="Times New Roman"/>
                <a:cs typeface="Times New Roman"/>
              </a:rPr>
              <a:t>du </a:t>
            </a:r>
            <a:r>
              <a:rPr lang="fr-FR" sz="1800" spc="5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carbone et </a:t>
            </a:r>
            <a:r>
              <a:rPr lang="fr-FR" sz="1800" dirty="0">
                <a:latin typeface="Times New Roman"/>
                <a:cs typeface="Times New Roman"/>
              </a:rPr>
              <a:t>du </a:t>
            </a:r>
            <a:r>
              <a:rPr lang="fr-FR" sz="1800" spc="-5" dirty="0">
                <a:latin typeface="Times New Roman"/>
                <a:cs typeface="Times New Roman"/>
              </a:rPr>
              <a:t>soufre. Les bactéries effectuent </a:t>
            </a:r>
            <a:r>
              <a:rPr lang="fr-FR" sz="1800" dirty="0">
                <a:latin typeface="Times New Roman"/>
                <a:cs typeface="Times New Roman"/>
              </a:rPr>
              <a:t>une grande </a:t>
            </a:r>
            <a:r>
              <a:rPr lang="fr-FR" sz="1800" spc="-5" dirty="0">
                <a:latin typeface="Times New Roman"/>
                <a:cs typeface="Times New Roman"/>
              </a:rPr>
              <a:t>partie </a:t>
            </a:r>
            <a:r>
              <a:rPr lang="fr-FR" sz="1800" dirty="0">
                <a:latin typeface="Times New Roman"/>
                <a:cs typeface="Times New Roman"/>
              </a:rPr>
              <a:t>de la </a:t>
            </a:r>
            <a:r>
              <a:rPr lang="fr-FR" sz="1800" spc="-5" dirty="0">
                <a:latin typeface="Times New Roman"/>
                <a:cs typeface="Times New Roman"/>
              </a:rPr>
              <a:t>photosynthèse au </a:t>
            </a:r>
            <a:r>
              <a:rPr lang="fr-FR" sz="1800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niveau</a:t>
            </a:r>
            <a:r>
              <a:rPr lang="fr-FR" sz="1800" spc="185" dirty="0">
                <a:latin typeface="Times New Roman"/>
                <a:cs typeface="Times New Roman"/>
              </a:rPr>
              <a:t> </a:t>
            </a:r>
            <a:r>
              <a:rPr lang="fr-FR" sz="1800" dirty="0">
                <a:latin typeface="Times New Roman"/>
                <a:cs typeface="Times New Roman"/>
              </a:rPr>
              <a:t>du</a:t>
            </a:r>
            <a:r>
              <a:rPr lang="fr-FR" sz="1800" spc="180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globe,</a:t>
            </a:r>
            <a:r>
              <a:rPr lang="fr-FR" sz="1800" spc="185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notamment</a:t>
            </a:r>
            <a:r>
              <a:rPr lang="fr-FR" sz="1800" spc="190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les</a:t>
            </a:r>
            <a:r>
              <a:rPr lang="fr-FR" sz="1800" spc="175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cyanobactéries.</a:t>
            </a:r>
            <a:r>
              <a:rPr lang="fr-FR" sz="1800" spc="185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Plusieurs</a:t>
            </a:r>
            <a:r>
              <a:rPr lang="fr-FR" sz="1800" spc="185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groupes</a:t>
            </a:r>
            <a:r>
              <a:rPr lang="fr-FR" sz="1800" spc="185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principaux</a:t>
            </a:r>
            <a:r>
              <a:rPr lang="fr-FR" sz="1800" spc="195" dirty="0">
                <a:latin typeface="Times New Roman"/>
                <a:cs typeface="Times New Roman"/>
              </a:rPr>
              <a:t> </a:t>
            </a:r>
            <a:r>
              <a:rPr lang="fr-FR" sz="1800" spc="-10" dirty="0">
                <a:latin typeface="Times New Roman"/>
                <a:cs typeface="Times New Roman"/>
              </a:rPr>
              <a:t>sont</a:t>
            </a:r>
            <a:endParaRPr lang="fr-FR" sz="1800" dirty="0">
              <a:latin typeface="Times New Roman"/>
              <a:cs typeface="Times New Roman"/>
            </a:endParaRPr>
          </a:p>
          <a:p>
            <a:pPr marL="63500" algn="just"/>
            <a:r>
              <a:rPr lang="fr-FR" sz="1800" spc="-5" dirty="0">
                <a:latin typeface="Times New Roman"/>
                <a:cs typeface="Times New Roman"/>
              </a:rPr>
              <a:t>reconnus</a:t>
            </a:r>
            <a:r>
              <a:rPr lang="fr-FR" sz="1800" spc="20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aujourd'hui</a:t>
            </a:r>
            <a:r>
              <a:rPr lang="fr-FR" sz="1800" spc="30" dirty="0">
                <a:latin typeface="Times New Roman"/>
                <a:cs typeface="Times New Roman"/>
              </a:rPr>
              <a:t> </a:t>
            </a:r>
            <a:r>
              <a:rPr lang="fr-FR" sz="1800" dirty="0">
                <a:latin typeface="Times New Roman"/>
                <a:cs typeface="Times New Roman"/>
              </a:rPr>
              <a:t>:</a:t>
            </a:r>
            <a:r>
              <a:rPr lang="fr-FR" sz="1800" spc="20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les</a:t>
            </a:r>
            <a:r>
              <a:rPr lang="fr-FR" sz="1800" spc="30" dirty="0">
                <a:latin typeface="Times New Roman"/>
                <a:cs typeface="Times New Roman"/>
              </a:rPr>
              <a:t> </a:t>
            </a:r>
            <a:r>
              <a:rPr lang="fr-FR" sz="1800" b="1" spc="-5" dirty="0" err="1">
                <a:latin typeface="Times New Roman"/>
                <a:cs typeface="Times New Roman"/>
              </a:rPr>
              <a:t>bact</a:t>
            </a:r>
            <a:r>
              <a:rPr lang="fr-FR" sz="1800" b="1" spc="-5" dirty="0">
                <a:latin typeface="Times New Roman"/>
                <a:cs typeface="Times New Roman"/>
              </a:rPr>
              <a:t>.</a:t>
            </a:r>
            <a:r>
              <a:rPr lang="fr-FR" sz="1800" b="1" spc="25" dirty="0">
                <a:latin typeface="Times New Roman"/>
                <a:cs typeface="Times New Roman"/>
              </a:rPr>
              <a:t> </a:t>
            </a:r>
            <a:r>
              <a:rPr lang="fr-FR" sz="1800" b="1" spc="-5" dirty="0">
                <a:latin typeface="Times New Roman"/>
                <a:cs typeface="Times New Roman"/>
              </a:rPr>
              <a:t>GRAM+</a:t>
            </a:r>
            <a:r>
              <a:rPr lang="fr-FR" sz="1800" b="1" spc="30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responsables</a:t>
            </a:r>
            <a:r>
              <a:rPr lang="fr-FR" sz="1800" spc="25" dirty="0">
                <a:latin typeface="Times New Roman"/>
                <a:cs typeface="Times New Roman"/>
              </a:rPr>
              <a:t> </a:t>
            </a:r>
            <a:r>
              <a:rPr lang="fr-FR" sz="1800" dirty="0">
                <a:latin typeface="Times New Roman"/>
                <a:cs typeface="Times New Roman"/>
              </a:rPr>
              <a:t>de</a:t>
            </a:r>
            <a:r>
              <a:rPr lang="fr-FR" sz="1800" spc="15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nombreuses</a:t>
            </a:r>
            <a:r>
              <a:rPr lang="fr-FR" sz="1800" spc="25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maladies</a:t>
            </a:r>
            <a:r>
              <a:rPr lang="fr-FR" sz="1800" spc="15" dirty="0">
                <a:latin typeface="Times New Roman"/>
                <a:cs typeface="Times New Roman"/>
              </a:rPr>
              <a:t> </a:t>
            </a:r>
            <a:r>
              <a:rPr lang="fr-FR" sz="1800" dirty="0">
                <a:latin typeface="Times New Roman"/>
                <a:cs typeface="Times New Roman"/>
              </a:rPr>
              <a:t>(</a:t>
            </a:r>
            <a:r>
              <a:rPr lang="fr-FR" sz="1800" i="1" dirty="0">
                <a:latin typeface="Times New Roman"/>
                <a:cs typeface="Times New Roman"/>
              </a:rPr>
              <a:t>Bacillus</a:t>
            </a:r>
            <a:r>
              <a:rPr lang="fr-FR" sz="1800" i="1" spc="10" dirty="0">
                <a:latin typeface="Times New Roman"/>
                <a:cs typeface="Times New Roman"/>
              </a:rPr>
              <a:t> </a:t>
            </a:r>
            <a:r>
              <a:rPr lang="fr-FR" sz="1800" i="1" dirty="0">
                <a:latin typeface="Times New Roman"/>
                <a:cs typeface="Times New Roman"/>
              </a:rPr>
              <a:t>anthracis</a:t>
            </a:r>
            <a:r>
              <a:rPr lang="fr-FR" sz="1800" dirty="0">
                <a:latin typeface="Times New Roman"/>
                <a:cs typeface="Times New Roman"/>
              </a:rPr>
              <a:t>,</a:t>
            </a:r>
            <a:r>
              <a:rPr lang="fr-FR" sz="1800" spc="25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agent</a:t>
            </a:r>
            <a:r>
              <a:rPr lang="fr-FR" sz="1800" spc="30" dirty="0">
                <a:latin typeface="Times New Roman"/>
                <a:cs typeface="Times New Roman"/>
              </a:rPr>
              <a:t> </a:t>
            </a:r>
            <a:r>
              <a:rPr lang="fr-FR" sz="1800" dirty="0">
                <a:latin typeface="Times New Roman"/>
                <a:cs typeface="Times New Roman"/>
              </a:rPr>
              <a:t>de</a:t>
            </a:r>
            <a:r>
              <a:rPr lang="fr-FR" sz="1800" spc="20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l'anthrax</a:t>
            </a:r>
            <a:r>
              <a:rPr lang="fr-FR" sz="1800" spc="30" dirty="0">
                <a:latin typeface="Times New Roman"/>
                <a:cs typeface="Times New Roman"/>
              </a:rPr>
              <a:t> </a:t>
            </a:r>
            <a:r>
              <a:rPr lang="fr-FR" sz="1800" dirty="0">
                <a:latin typeface="Times New Roman"/>
                <a:cs typeface="Times New Roman"/>
              </a:rPr>
              <a:t>;</a:t>
            </a:r>
          </a:p>
          <a:p>
            <a:pPr marL="63500" algn="just"/>
            <a:r>
              <a:rPr lang="fr-FR" sz="1600" i="1" spc="-5" dirty="0">
                <a:latin typeface="Times New Roman"/>
                <a:cs typeface="Times New Roman"/>
              </a:rPr>
              <a:t>Clostridium</a:t>
            </a:r>
            <a:r>
              <a:rPr lang="fr-FR" sz="1600" i="1" spc="5" dirty="0">
                <a:latin typeface="Times New Roman"/>
                <a:cs typeface="Times New Roman"/>
              </a:rPr>
              <a:t> </a:t>
            </a:r>
            <a:r>
              <a:rPr lang="fr-FR" sz="1600" i="1" dirty="0">
                <a:latin typeface="Times New Roman"/>
                <a:cs typeface="Times New Roman"/>
              </a:rPr>
              <a:t>botulinum</a:t>
            </a:r>
            <a:r>
              <a:rPr lang="fr-FR" sz="1600" dirty="0">
                <a:latin typeface="Times New Roman"/>
                <a:cs typeface="Times New Roman"/>
              </a:rPr>
              <a:t>,</a:t>
            </a:r>
            <a:r>
              <a:rPr lang="fr-FR" sz="1600" spc="1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agent</a:t>
            </a:r>
            <a:r>
              <a:rPr lang="fr-FR" sz="1600" spc="10" dirty="0">
                <a:latin typeface="Times New Roman"/>
                <a:cs typeface="Times New Roman"/>
              </a:rPr>
              <a:t> </a:t>
            </a:r>
            <a:r>
              <a:rPr lang="fr-FR" sz="1600" dirty="0">
                <a:latin typeface="Times New Roman"/>
                <a:cs typeface="Times New Roman"/>
              </a:rPr>
              <a:t>du</a:t>
            </a:r>
            <a:r>
              <a:rPr lang="fr-FR" sz="1600" spc="1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botulisme)</a:t>
            </a:r>
            <a:r>
              <a:rPr lang="fr-FR" sz="1600" spc="15" dirty="0">
                <a:latin typeface="Times New Roman"/>
                <a:cs typeface="Times New Roman"/>
              </a:rPr>
              <a:t> </a:t>
            </a:r>
            <a:r>
              <a:rPr lang="fr-FR" sz="1600" dirty="0">
                <a:latin typeface="Times New Roman"/>
                <a:cs typeface="Times New Roman"/>
              </a:rPr>
              <a:t>;</a:t>
            </a:r>
            <a:r>
              <a:rPr lang="fr-FR" sz="1600" spc="1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les</a:t>
            </a:r>
            <a:r>
              <a:rPr lang="fr-FR" sz="1600" spc="15" dirty="0">
                <a:latin typeface="Times New Roman"/>
                <a:cs typeface="Times New Roman"/>
              </a:rPr>
              <a:t> </a:t>
            </a:r>
            <a:r>
              <a:rPr lang="fr-FR" sz="1600" b="1" spc="-5" dirty="0" err="1">
                <a:latin typeface="Times New Roman"/>
                <a:cs typeface="Times New Roman"/>
              </a:rPr>
              <a:t>bact</a:t>
            </a:r>
            <a:r>
              <a:rPr lang="fr-FR" sz="1600" b="1" spc="-5" dirty="0">
                <a:latin typeface="Times New Roman"/>
                <a:cs typeface="Times New Roman"/>
              </a:rPr>
              <a:t>.</a:t>
            </a:r>
            <a:r>
              <a:rPr lang="fr-FR" sz="1600" b="1" spc="20" dirty="0">
                <a:latin typeface="Times New Roman"/>
                <a:cs typeface="Times New Roman"/>
              </a:rPr>
              <a:t> </a:t>
            </a:r>
            <a:r>
              <a:rPr lang="fr-FR" sz="1600" b="1" spc="-5" dirty="0">
                <a:latin typeface="Times New Roman"/>
                <a:cs typeface="Times New Roman"/>
              </a:rPr>
              <a:t>photosynthétiques</a:t>
            </a:r>
            <a:r>
              <a:rPr lang="fr-FR" sz="1600" b="1" spc="2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(</a:t>
            </a:r>
            <a:r>
              <a:rPr lang="fr-FR" sz="1600" i="1" spc="-5" dirty="0" err="1">
                <a:latin typeface="Times New Roman"/>
                <a:cs typeface="Times New Roman"/>
              </a:rPr>
              <a:t>Anabaena</a:t>
            </a:r>
            <a:r>
              <a:rPr lang="fr-FR" sz="1600" spc="-5" dirty="0">
                <a:latin typeface="Times New Roman"/>
                <a:cs typeface="Times New Roman"/>
              </a:rPr>
              <a:t>)</a:t>
            </a:r>
            <a:r>
              <a:rPr lang="fr-FR" sz="1600" spc="1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et</a:t>
            </a:r>
            <a:r>
              <a:rPr lang="fr-FR" sz="1600" spc="1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les</a:t>
            </a:r>
            <a:r>
              <a:rPr lang="fr-FR" sz="1600" spc="10" dirty="0">
                <a:latin typeface="Times New Roman"/>
                <a:cs typeface="Times New Roman"/>
              </a:rPr>
              <a:t> </a:t>
            </a:r>
            <a:r>
              <a:rPr lang="fr-FR" sz="1600" b="1" spc="-5" dirty="0">
                <a:latin typeface="Times New Roman"/>
                <a:cs typeface="Times New Roman"/>
              </a:rPr>
              <a:t>protéobactéries</a:t>
            </a:r>
            <a:r>
              <a:rPr lang="fr-FR" sz="1600" b="1" spc="2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(</a:t>
            </a:r>
            <a:r>
              <a:rPr lang="fr-FR" sz="1600" i="1" spc="-5" dirty="0" err="1">
                <a:latin typeface="Times New Roman"/>
                <a:cs typeface="Times New Roman"/>
              </a:rPr>
              <a:t>E.Coli</a:t>
            </a:r>
            <a:r>
              <a:rPr lang="fr-FR" sz="1600" spc="-5" dirty="0">
                <a:latin typeface="Times New Roman"/>
                <a:cs typeface="Times New Roman"/>
              </a:rPr>
              <a:t>).</a:t>
            </a:r>
            <a:endParaRPr lang="fr-FR" sz="1600" dirty="0">
              <a:latin typeface="Times New Roman"/>
              <a:cs typeface="Times New Roman"/>
            </a:endParaRPr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F35F0DFF-6A37-47E2-96A7-14BF4C04DE67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4952" y="476672"/>
            <a:ext cx="2293873" cy="214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6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99C65CD-F500-437E-A495-9DF74A00EF83}"/>
              </a:ext>
            </a:extLst>
          </p:cNvPr>
          <p:cNvSpPr txBox="1"/>
          <p:nvPr/>
        </p:nvSpPr>
        <p:spPr>
          <a:xfrm>
            <a:off x="1341884" y="116632"/>
            <a:ext cx="10153128" cy="30546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175"/>
              </a:lnSpc>
              <a:spcBef>
                <a:spcPts val="100"/>
              </a:spcBef>
            </a:pPr>
            <a:r>
              <a:rPr sz="1600" b="1" i="1" dirty="0">
                <a:solidFill>
                  <a:srgbClr val="008000"/>
                </a:solidFill>
                <a:latin typeface="Times New Roman"/>
                <a:cs typeface="Times New Roman"/>
              </a:rPr>
              <a:t>c)</a:t>
            </a:r>
            <a:r>
              <a:rPr sz="1600" b="1" i="1" spc="-5" dirty="0">
                <a:solidFill>
                  <a:srgbClr val="008000"/>
                </a:solidFill>
                <a:latin typeface="Times New Roman"/>
                <a:cs typeface="Times New Roman"/>
              </a:rPr>
              <a:t> Les</a:t>
            </a:r>
            <a:r>
              <a:rPr sz="1600" b="1" i="1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008000"/>
                </a:solidFill>
                <a:latin typeface="Times New Roman"/>
                <a:cs typeface="Times New Roman"/>
              </a:rPr>
              <a:t>eucaryotes sont</a:t>
            </a:r>
            <a:r>
              <a:rPr sz="1600" b="1" i="1" spc="5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008000"/>
                </a:solidFill>
                <a:latin typeface="Times New Roman"/>
                <a:cs typeface="Times New Roman"/>
              </a:rPr>
              <a:t>probablement</a:t>
            </a:r>
            <a:r>
              <a:rPr sz="1600" b="1" i="1" spc="5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1600" b="1" i="1" dirty="0">
                <a:solidFill>
                  <a:srgbClr val="008000"/>
                </a:solidFill>
                <a:latin typeface="Times New Roman"/>
                <a:cs typeface="Times New Roman"/>
              </a:rPr>
              <a:t>apparus</a:t>
            </a:r>
            <a:r>
              <a:rPr sz="1600" b="1" i="1" spc="-5" dirty="0">
                <a:solidFill>
                  <a:srgbClr val="008000"/>
                </a:solidFill>
                <a:latin typeface="Times New Roman"/>
                <a:cs typeface="Times New Roman"/>
              </a:rPr>
              <a:t> par</a:t>
            </a:r>
            <a:r>
              <a:rPr sz="1600" b="1" i="1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 err="1">
                <a:solidFill>
                  <a:srgbClr val="008000"/>
                </a:solidFill>
                <a:latin typeface="Times New Roman"/>
                <a:cs typeface="Times New Roman"/>
              </a:rPr>
              <a:t>endosymbiose</a:t>
            </a:r>
            <a:r>
              <a:rPr sz="1600" b="1" i="1" spc="35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8000"/>
                </a:solidFill>
                <a:latin typeface="Times New Roman"/>
                <a:cs typeface="Times New Roman"/>
              </a:rPr>
              <a:t>:</a:t>
            </a:r>
            <a:endParaRPr lang="fr-FR" sz="1600" b="1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12700" algn="just">
              <a:lnSpc>
                <a:spcPts val="1175"/>
              </a:lnSpc>
              <a:spcBef>
                <a:spcPts val="100"/>
              </a:spcBef>
            </a:pPr>
            <a:endParaRPr lang="fr-FR" sz="1600" b="1" spc="-5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 marL="12700" algn="just">
              <a:spcBef>
                <a:spcPts val="100"/>
              </a:spcBef>
            </a:pPr>
            <a:r>
              <a:rPr sz="1600" spc="-5" dirty="0">
                <a:latin typeface="Times New Roman"/>
                <a:cs typeface="Times New Roman"/>
              </a:rPr>
              <a:t>Les procaryotes </a:t>
            </a:r>
            <a:r>
              <a:rPr sz="1600" dirty="0">
                <a:latin typeface="Times New Roman"/>
                <a:cs typeface="Times New Roman"/>
              </a:rPr>
              <a:t>ont </a:t>
            </a:r>
            <a:r>
              <a:rPr sz="1600" spc="-5" dirty="0">
                <a:latin typeface="Times New Roman"/>
                <a:cs typeface="Times New Roman"/>
              </a:rPr>
              <a:t>joué </a:t>
            </a:r>
            <a:r>
              <a:rPr sz="1600" dirty="0">
                <a:latin typeface="Times New Roman"/>
                <a:cs typeface="Times New Roman"/>
              </a:rPr>
              <a:t>un </a:t>
            </a:r>
            <a:r>
              <a:rPr sz="1600" spc="-5" dirty="0">
                <a:latin typeface="Times New Roman"/>
                <a:cs typeface="Times New Roman"/>
              </a:rPr>
              <a:t>rôle fondamental dans l'évolution des eucaryotes. </a:t>
            </a:r>
            <a:r>
              <a:rPr sz="1600" spc="-10" dirty="0">
                <a:latin typeface="Times New Roman"/>
                <a:cs typeface="Times New Roman"/>
              </a:rPr>
              <a:t>La </a:t>
            </a:r>
            <a:r>
              <a:rPr sz="1600" spc="-5" dirty="0">
                <a:latin typeface="Times New Roman"/>
                <a:cs typeface="Times New Roman"/>
              </a:rPr>
              <a:t>plupart des biologistes adoptent </a:t>
            </a:r>
            <a:r>
              <a:rPr sz="1600" dirty="0">
                <a:latin typeface="Times New Roman"/>
                <a:cs typeface="Times New Roman"/>
              </a:rPr>
              <a:t>la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théorie</a:t>
            </a:r>
            <a:r>
              <a:rPr sz="1600" dirty="0">
                <a:latin typeface="Times New Roman"/>
                <a:cs typeface="Times New Roman"/>
              </a:rPr>
              <a:t> de </a:t>
            </a:r>
            <a:r>
              <a:rPr sz="1600" spc="-5" dirty="0">
                <a:latin typeface="Times New Roman"/>
                <a:cs typeface="Times New Roman"/>
              </a:rPr>
              <a:t>l'</a:t>
            </a:r>
            <a:r>
              <a:rPr sz="1600" b="1" spc="-5" dirty="0">
                <a:latin typeface="Times New Roman"/>
                <a:cs typeface="Times New Roman"/>
              </a:rPr>
              <a:t>endosymbiose</a:t>
            </a:r>
            <a:r>
              <a:rPr sz="1600" spc="-5" dirty="0">
                <a:latin typeface="Times New Roman"/>
                <a:cs typeface="Times New Roman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 qui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propose</a:t>
            </a:r>
            <a:r>
              <a:rPr sz="1600" dirty="0">
                <a:latin typeface="Times New Roman"/>
                <a:cs typeface="Times New Roman"/>
              </a:rPr>
              <a:t> que </a:t>
            </a:r>
            <a:r>
              <a:rPr sz="1600" spc="-5" dirty="0">
                <a:latin typeface="Times New Roman"/>
                <a:cs typeface="Times New Roman"/>
              </a:rPr>
              <a:t>les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mitochondries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proviennent</a:t>
            </a:r>
            <a:r>
              <a:rPr sz="1600" dirty="0">
                <a:latin typeface="Times New Roman"/>
                <a:cs typeface="Times New Roman"/>
              </a:rPr>
              <a:t> de </a:t>
            </a:r>
            <a:r>
              <a:rPr sz="1600" spc="-5" dirty="0">
                <a:latin typeface="Times New Roman"/>
                <a:cs typeface="Times New Roman"/>
              </a:rPr>
              <a:t>bactéries</a:t>
            </a:r>
            <a:r>
              <a:rPr sz="1600" spc="2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symbiotiques</a:t>
            </a:r>
            <a:r>
              <a:rPr sz="1600" spc="2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aérobies.</a:t>
            </a:r>
            <a:r>
              <a:rPr sz="1600" spc="2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On </a:t>
            </a:r>
            <a:r>
              <a:rPr sz="1600" dirty="0">
                <a:latin typeface="Times New Roman"/>
                <a:cs typeface="Times New Roman"/>
              </a:rPr>
              <a:t> pense que </a:t>
            </a:r>
            <a:r>
              <a:rPr sz="1600" spc="-5" dirty="0">
                <a:latin typeface="Times New Roman"/>
                <a:cs typeface="Times New Roman"/>
              </a:rPr>
              <a:t>des bactéries aérobies sont devenues des mitochondries après avoir été ingérées par des cellules eucaryotes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ancestrales.</a:t>
            </a:r>
            <a:endParaRPr sz="1600" dirty="0"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 marR="7620" indent="88265" algn="just"/>
            <a:r>
              <a:rPr sz="1600" spc="-5" dirty="0">
                <a:latin typeface="Times New Roman"/>
                <a:cs typeface="Times New Roman"/>
              </a:rPr>
              <a:t>Depuis </a:t>
            </a:r>
            <a:r>
              <a:rPr sz="1600" dirty="0">
                <a:latin typeface="Times New Roman"/>
                <a:cs typeface="Times New Roman"/>
              </a:rPr>
              <a:t>le </a:t>
            </a:r>
            <a:r>
              <a:rPr sz="1600" spc="-5" dirty="0">
                <a:latin typeface="Times New Roman"/>
                <a:cs typeface="Times New Roman"/>
              </a:rPr>
              <a:t>milliard et demi d'années </a:t>
            </a:r>
            <a:r>
              <a:rPr sz="1600" dirty="0">
                <a:latin typeface="Times New Roman"/>
                <a:cs typeface="Times New Roman"/>
              </a:rPr>
              <a:t>que </a:t>
            </a:r>
            <a:r>
              <a:rPr sz="1600" spc="-5" dirty="0">
                <a:latin typeface="Times New Roman"/>
                <a:cs typeface="Times New Roman"/>
              </a:rPr>
              <a:t>les mitochondries sont des endosymbiontes dans les cellules eucaryotes, </a:t>
            </a:r>
            <a:r>
              <a:rPr sz="1600" dirty="0">
                <a:latin typeface="Times New Roman"/>
                <a:cs typeface="Times New Roman"/>
              </a:rPr>
              <a:t>la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plupart </a:t>
            </a:r>
            <a:r>
              <a:rPr sz="1600" dirty="0">
                <a:latin typeface="Times New Roman"/>
                <a:cs typeface="Times New Roman"/>
              </a:rPr>
              <a:t>de </a:t>
            </a:r>
            <a:r>
              <a:rPr sz="1600" spc="-5" dirty="0">
                <a:latin typeface="Times New Roman"/>
                <a:cs typeface="Times New Roman"/>
              </a:rPr>
              <a:t>leurs gènes </a:t>
            </a:r>
            <a:r>
              <a:rPr sz="1600" dirty="0">
                <a:latin typeface="Times New Roman"/>
                <a:cs typeface="Times New Roman"/>
              </a:rPr>
              <a:t>ont </a:t>
            </a:r>
            <a:r>
              <a:rPr sz="1600" spc="-5" dirty="0">
                <a:latin typeface="Times New Roman"/>
                <a:cs typeface="Times New Roman"/>
              </a:rPr>
              <a:t>été transférés aux chromosomes des cellules hôtes, mais pas </a:t>
            </a:r>
            <a:r>
              <a:rPr sz="1600" dirty="0">
                <a:latin typeface="Times New Roman"/>
                <a:cs typeface="Times New Roman"/>
              </a:rPr>
              <a:t>tous : </a:t>
            </a:r>
            <a:r>
              <a:rPr sz="1600" spc="-5" dirty="0">
                <a:latin typeface="Times New Roman"/>
                <a:cs typeface="Times New Roman"/>
              </a:rPr>
              <a:t>toutes les mitochondries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possèdent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encore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leur</a:t>
            </a:r>
            <a:r>
              <a:rPr sz="1600" dirty="0">
                <a:latin typeface="Times New Roman"/>
                <a:cs typeface="Times New Roman"/>
              </a:rPr>
              <a:t> propre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génome,</a:t>
            </a:r>
            <a:r>
              <a:rPr sz="1600" dirty="0">
                <a:latin typeface="Times New Roman"/>
                <a:cs typeface="Times New Roman"/>
              </a:rPr>
              <a:t> une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molécule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circulaire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fermée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d'ADN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semblable</a:t>
            </a:r>
            <a:r>
              <a:rPr sz="1600" dirty="0">
                <a:latin typeface="Times New Roman"/>
                <a:cs typeface="Times New Roman"/>
              </a:rPr>
              <a:t> à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celle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des</a:t>
            </a:r>
            <a:r>
              <a:rPr sz="1600" spc="2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bactéries,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comprenant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les gènes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codant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des protéines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essentielles </a:t>
            </a:r>
            <a:r>
              <a:rPr sz="1600" dirty="0">
                <a:latin typeface="Times New Roman"/>
                <a:cs typeface="Times New Roman"/>
              </a:rPr>
              <a:t>du </a:t>
            </a:r>
            <a:r>
              <a:rPr sz="1600" spc="-5" dirty="0">
                <a:latin typeface="Times New Roman"/>
                <a:cs typeface="Times New Roman"/>
              </a:rPr>
              <a:t>métabolisme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oxydatif.</a:t>
            </a:r>
            <a:endParaRPr sz="1600" dirty="0"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 marR="10160" indent="154305"/>
            <a:r>
              <a:rPr sz="1600" spc="-5" dirty="0">
                <a:latin typeface="Times New Roman"/>
                <a:cs typeface="Times New Roman"/>
              </a:rPr>
              <a:t>Les</a:t>
            </a:r>
            <a:r>
              <a:rPr sz="1600" spc="1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cellules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végétales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auraient</a:t>
            </a:r>
            <a:r>
              <a:rPr sz="1600" spc="1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d'autre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part</a:t>
            </a:r>
            <a:r>
              <a:rPr sz="1600" spc="1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acquis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leur</a:t>
            </a:r>
            <a:r>
              <a:rPr sz="1600" spc="1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fonction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photosynthèse</a:t>
            </a:r>
            <a:r>
              <a:rPr sz="1600" spc="1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en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ingérant</a:t>
            </a:r>
            <a:r>
              <a:rPr sz="1600" spc="1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des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cellules </a:t>
            </a:r>
            <a:r>
              <a:rPr sz="1600" spc="-2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cyanobactériennes, lesquelles </a:t>
            </a:r>
            <a:r>
              <a:rPr sz="1600" dirty="0">
                <a:latin typeface="Times New Roman"/>
                <a:cs typeface="Times New Roman"/>
              </a:rPr>
              <a:t>ont </a:t>
            </a:r>
            <a:r>
              <a:rPr sz="1600" spc="-5" dirty="0">
                <a:latin typeface="Times New Roman"/>
                <a:cs typeface="Times New Roman"/>
              </a:rPr>
              <a:t>ensuite évolué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en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chloroplastes.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" name="object 4">
            <a:extLst>
              <a:ext uri="{FF2B5EF4-FFF2-40B4-BE49-F238E27FC236}">
                <a16:creationId xmlns:a16="http://schemas.microsoft.com/office/drawing/2014/main" id="{A3CD8B71-A797-4F53-A40E-F44519B790C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748" y="3284984"/>
            <a:ext cx="5625643" cy="3433498"/>
          </a:xfrm>
          <a:prstGeom prst="rect">
            <a:avLst/>
          </a:prstGeom>
        </p:spPr>
      </p:pic>
      <p:pic>
        <p:nvPicPr>
          <p:cNvPr id="4" name="object 5">
            <a:extLst>
              <a:ext uri="{FF2B5EF4-FFF2-40B4-BE49-F238E27FC236}">
                <a16:creationId xmlns:a16="http://schemas.microsoft.com/office/drawing/2014/main" id="{A6F5C8DD-82DE-4D6F-9EB2-E08490FD4DB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8428" y="3284984"/>
            <a:ext cx="5950397" cy="343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3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F53FC9A-D86D-4B9F-B685-5BD9B69A0938}"/>
              </a:ext>
            </a:extLst>
          </p:cNvPr>
          <p:cNvSpPr txBox="1"/>
          <p:nvPr/>
        </p:nvSpPr>
        <p:spPr>
          <a:xfrm>
            <a:off x="693812" y="0"/>
            <a:ext cx="10945216" cy="49552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927100" lvl="2">
              <a:spcBef>
                <a:spcPts val="100"/>
              </a:spcBef>
            </a:pPr>
            <a:r>
              <a:rPr lang="fr-FR" b="1" i="1" dirty="0">
                <a:solidFill>
                  <a:srgbClr val="008000"/>
                </a:solidFill>
                <a:latin typeface="Times New Roman"/>
                <a:cs typeface="Times New Roman"/>
              </a:rPr>
              <a:t>d)</a:t>
            </a:r>
            <a:r>
              <a:rPr lang="fr-FR" b="1" i="1" spc="-5" dirty="0">
                <a:solidFill>
                  <a:srgbClr val="008000"/>
                </a:solidFill>
                <a:latin typeface="Times New Roman"/>
                <a:cs typeface="Times New Roman"/>
              </a:rPr>
              <a:t> L'empire</a:t>
            </a:r>
            <a:r>
              <a:rPr lang="fr-FR" b="1" i="1" spc="-1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fr-FR" b="1" i="1" spc="-5" dirty="0">
                <a:solidFill>
                  <a:srgbClr val="008000"/>
                </a:solidFill>
                <a:latin typeface="Times New Roman"/>
                <a:cs typeface="Times New Roman"/>
              </a:rPr>
              <a:t>des</a:t>
            </a:r>
            <a:r>
              <a:rPr lang="fr-FR" b="1" i="1" spc="-1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fr-FR" b="1" i="1" spc="-5" dirty="0">
                <a:solidFill>
                  <a:srgbClr val="008000"/>
                </a:solidFill>
                <a:latin typeface="Times New Roman"/>
                <a:cs typeface="Times New Roman"/>
              </a:rPr>
              <a:t>eucaryotes</a:t>
            </a:r>
            <a:r>
              <a:rPr lang="fr-FR" b="1" i="1" spc="1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fr-FR" b="1" dirty="0">
                <a:solidFill>
                  <a:srgbClr val="008000"/>
                </a:solidFill>
                <a:latin typeface="Times New Roman"/>
                <a:cs typeface="Times New Roman"/>
              </a:rPr>
              <a:t>:</a:t>
            </a:r>
            <a:endParaRPr lang="fr-FR" dirty="0">
              <a:latin typeface="Times New Roman"/>
              <a:cs typeface="Times New Roman"/>
            </a:endParaRPr>
          </a:p>
          <a:p>
            <a:pPr marL="12700" marR="9525" indent="450850" algn="just">
              <a:spcBef>
                <a:spcPts val="25"/>
              </a:spcBef>
            </a:pPr>
            <a:endParaRPr lang="fr-FR" sz="800" spc="-5" dirty="0">
              <a:latin typeface="Times New Roman"/>
              <a:cs typeface="Times New Roman"/>
            </a:endParaRPr>
          </a:p>
          <a:p>
            <a:pPr marL="12700" marR="9525" indent="450850" algn="just">
              <a:spcBef>
                <a:spcPts val="25"/>
              </a:spcBef>
            </a:pPr>
            <a:r>
              <a:rPr lang="fr-FR" spc="-5" dirty="0">
                <a:latin typeface="Times New Roman"/>
                <a:cs typeface="Times New Roman"/>
              </a:rPr>
              <a:t>  </a:t>
            </a:r>
            <a:r>
              <a:rPr lang="fr-FR" sz="1700" spc="-5" dirty="0">
                <a:latin typeface="Times New Roman"/>
                <a:cs typeface="Times New Roman"/>
              </a:rPr>
              <a:t>Pendant </a:t>
            </a:r>
            <a:r>
              <a:rPr lang="fr-FR" sz="1700" dirty="0">
                <a:latin typeface="Times New Roman"/>
                <a:cs typeface="Times New Roman"/>
              </a:rPr>
              <a:t>un </a:t>
            </a:r>
            <a:r>
              <a:rPr lang="fr-FR" sz="1700" spc="-5" dirty="0">
                <a:latin typeface="Times New Roman"/>
                <a:cs typeface="Times New Roman"/>
              </a:rPr>
              <a:t>milliard d'années au moins, les procaryotes </a:t>
            </a:r>
            <a:r>
              <a:rPr lang="fr-FR" sz="1700" dirty="0">
                <a:latin typeface="Times New Roman"/>
                <a:cs typeface="Times New Roman"/>
              </a:rPr>
              <a:t>ont </a:t>
            </a:r>
            <a:r>
              <a:rPr lang="fr-FR" sz="1700" spc="-5" dirty="0">
                <a:latin typeface="Times New Roman"/>
                <a:cs typeface="Times New Roman"/>
              </a:rPr>
              <a:t>dominé </a:t>
            </a:r>
            <a:r>
              <a:rPr lang="fr-FR" sz="1700" dirty="0">
                <a:latin typeface="Times New Roman"/>
                <a:cs typeface="Times New Roman"/>
              </a:rPr>
              <a:t>la </a:t>
            </a:r>
            <a:r>
              <a:rPr lang="fr-FR" sz="1700" spc="-5" dirty="0">
                <a:latin typeface="Times New Roman"/>
                <a:cs typeface="Times New Roman"/>
              </a:rPr>
              <a:t>terre. </a:t>
            </a:r>
            <a:r>
              <a:rPr lang="fr-FR" sz="1700" spc="-10" dirty="0">
                <a:latin typeface="Times New Roman"/>
                <a:cs typeface="Times New Roman"/>
              </a:rPr>
              <a:t>Il </a:t>
            </a:r>
            <a:r>
              <a:rPr lang="fr-FR" sz="1700" spc="-5" dirty="0">
                <a:latin typeface="Times New Roman"/>
                <a:cs typeface="Times New Roman"/>
              </a:rPr>
              <a:t>n'existait aucun autre organisme 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br>
              <a:rPr lang="fr-FR" sz="1700" dirty="0">
                <a:latin typeface="Times New Roman"/>
                <a:cs typeface="Times New Roman"/>
              </a:rPr>
            </a:br>
            <a:r>
              <a:rPr lang="fr-FR" sz="1700" dirty="0">
                <a:latin typeface="Times New Roman"/>
                <a:cs typeface="Times New Roman"/>
              </a:rPr>
              <a:t>          pour </a:t>
            </a:r>
            <a:r>
              <a:rPr lang="fr-FR" sz="1700" spc="-5" dirty="0">
                <a:latin typeface="Times New Roman"/>
                <a:cs typeface="Times New Roman"/>
              </a:rPr>
              <a:t>les manger </a:t>
            </a:r>
            <a:r>
              <a:rPr lang="fr-FR" sz="1700" dirty="0">
                <a:latin typeface="Times New Roman"/>
                <a:cs typeface="Times New Roman"/>
              </a:rPr>
              <a:t>ou </a:t>
            </a:r>
            <a:r>
              <a:rPr lang="fr-FR" sz="1700" spc="-5" dirty="0">
                <a:latin typeface="Times New Roman"/>
                <a:cs typeface="Times New Roman"/>
              </a:rPr>
              <a:t>entrer en compétition avec </a:t>
            </a:r>
            <a:r>
              <a:rPr lang="fr-FR" sz="1700" dirty="0">
                <a:latin typeface="Times New Roman"/>
                <a:cs typeface="Times New Roman"/>
              </a:rPr>
              <a:t>eux. </a:t>
            </a:r>
            <a:r>
              <a:rPr lang="fr-FR" sz="1700" spc="-10" dirty="0">
                <a:latin typeface="Times New Roman"/>
                <a:cs typeface="Times New Roman"/>
              </a:rPr>
              <a:t>Le </a:t>
            </a:r>
            <a:r>
              <a:rPr lang="fr-FR" sz="1700" spc="-5" dirty="0">
                <a:latin typeface="Times New Roman"/>
                <a:cs typeface="Times New Roman"/>
              </a:rPr>
              <a:t>troisième grand domaine, celui des eucaryotes, apparaît </a:t>
            </a:r>
            <a:r>
              <a:rPr lang="fr-FR" sz="1700" dirty="0">
                <a:latin typeface="Times New Roman"/>
                <a:cs typeface="Times New Roman"/>
              </a:rPr>
              <a:t>il y a </a:t>
            </a:r>
            <a:r>
              <a:rPr lang="fr-FR" sz="1700" spc="5" dirty="0">
                <a:latin typeface="Times New Roman"/>
                <a:cs typeface="Times New Roman"/>
              </a:rPr>
              <a:t>    </a:t>
            </a:r>
          </a:p>
          <a:p>
            <a:pPr marL="12700" marR="9525" indent="450850" algn="just">
              <a:spcBef>
                <a:spcPts val="25"/>
              </a:spcBef>
            </a:pPr>
            <a:r>
              <a:rPr lang="fr-FR" sz="1700" spc="5" dirty="0">
                <a:latin typeface="Times New Roman"/>
                <a:cs typeface="Times New Roman"/>
              </a:rPr>
              <a:t>  </a:t>
            </a:r>
            <a:r>
              <a:rPr lang="fr-FR" sz="1700" spc="-5" dirty="0">
                <a:latin typeface="Times New Roman"/>
                <a:cs typeface="Times New Roman"/>
              </a:rPr>
              <a:t>seulement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2,5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milliards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d'années. </a:t>
            </a:r>
            <a:r>
              <a:rPr lang="fr-FR" sz="1700" spc="-10" dirty="0">
                <a:latin typeface="Times New Roman"/>
                <a:cs typeface="Times New Roman"/>
              </a:rPr>
              <a:t>Il</a:t>
            </a:r>
            <a:r>
              <a:rPr lang="fr-FR" sz="1700" spc="1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existe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selon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la</a:t>
            </a:r>
            <a:r>
              <a:rPr lang="fr-FR" sz="1700" spc="-5" dirty="0">
                <a:latin typeface="Times New Roman"/>
                <a:cs typeface="Times New Roman"/>
              </a:rPr>
              <a:t> classification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de</a:t>
            </a:r>
            <a:r>
              <a:rPr lang="fr-FR" sz="1700" spc="-10" dirty="0">
                <a:latin typeface="Times New Roman"/>
                <a:cs typeface="Times New Roman"/>
              </a:rPr>
              <a:t> </a:t>
            </a:r>
            <a:r>
              <a:rPr lang="fr-FR" sz="1700" spc="-20" dirty="0">
                <a:latin typeface="Times New Roman"/>
                <a:cs typeface="Times New Roman"/>
              </a:rPr>
              <a:t>Woese</a:t>
            </a:r>
            <a:r>
              <a:rPr lang="fr-FR" sz="1700" spc="-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quatre </a:t>
            </a:r>
            <a:r>
              <a:rPr lang="fr-FR" sz="1700" spc="-5" dirty="0">
                <a:latin typeface="Times New Roman"/>
                <a:cs typeface="Times New Roman"/>
              </a:rPr>
              <a:t>règnes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chez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les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eucaryotes.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10" dirty="0">
                <a:latin typeface="Times New Roman"/>
                <a:cs typeface="Times New Roman"/>
              </a:rPr>
              <a:t>Les</a:t>
            </a:r>
            <a:r>
              <a:rPr lang="fr-FR" sz="1700" spc="-5" dirty="0">
                <a:latin typeface="Times New Roman"/>
                <a:cs typeface="Times New Roman"/>
              </a:rPr>
              <a:t> premiers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eucaryotes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étaient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des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organismes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unicellulaires.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10" dirty="0">
                <a:latin typeface="Times New Roman"/>
                <a:cs typeface="Times New Roman"/>
              </a:rPr>
              <a:t>Il</a:t>
            </a:r>
            <a:r>
              <a:rPr lang="fr-FR" sz="1700" spc="-5" dirty="0">
                <a:latin typeface="Times New Roman"/>
                <a:cs typeface="Times New Roman"/>
              </a:rPr>
              <a:t> existe</a:t>
            </a:r>
            <a:r>
              <a:rPr lang="fr-FR" sz="1700" spc="24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aujourd'hui</a:t>
            </a:r>
            <a:r>
              <a:rPr lang="fr-FR" sz="1700" spc="24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des</a:t>
            </a:r>
            <a:r>
              <a:rPr lang="fr-FR" sz="1700" spc="24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eucaryotes 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unicellulaires très divers, </a:t>
            </a:r>
            <a:r>
              <a:rPr lang="fr-FR" sz="1700" dirty="0">
                <a:latin typeface="Times New Roman"/>
                <a:cs typeface="Times New Roman"/>
              </a:rPr>
              <a:t>réunis </a:t>
            </a:r>
            <a:r>
              <a:rPr lang="fr-FR" sz="1700" spc="-5" dirty="0">
                <a:latin typeface="Times New Roman"/>
                <a:cs typeface="Times New Roman"/>
              </a:rPr>
              <a:t>dans </a:t>
            </a:r>
            <a:r>
              <a:rPr lang="fr-FR" sz="1700" dirty="0">
                <a:latin typeface="Times New Roman"/>
                <a:cs typeface="Times New Roman"/>
              </a:rPr>
              <a:t>le </a:t>
            </a:r>
            <a:r>
              <a:rPr lang="fr-FR" sz="1700" spc="-5" dirty="0">
                <a:latin typeface="Times New Roman"/>
                <a:cs typeface="Times New Roman"/>
              </a:rPr>
              <a:t>règne des </a:t>
            </a:r>
            <a:r>
              <a:rPr lang="fr-FR" sz="1700" b="1" spc="-5" dirty="0">
                <a:latin typeface="Times New Roman"/>
                <a:cs typeface="Times New Roman"/>
              </a:rPr>
              <a:t>protistes </a:t>
            </a:r>
            <a:r>
              <a:rPr lang="fr-FR" sz="1700" spc="-5" dirty="0">
                <a:latin typeface="Times New Roman"/>
                <a:cs typeface="Times New Roman"/>
              </a:rPr>
              <a:t>(en compagnie </a:t>
            </a:r>
            <a:r>
              <a:rPr lang="fr-FR" sz="1700" dirty="0">
                <a:latin typeface="Times New Roman"/>
                <a:cs typeface="Times New Roman"/>
              </a:rPr>
              <a:t>de </a:t>
            </a:r>
            <a:r>
              <a:rPr lang="fr-FR" sz="1700" spc="-5" dirty="0">
                <a:latin typeface="Times New Roman"/>
                <a:cs typeface="Times New Roman"/>
              </a:rPr>
              <a:t>descendants pluricellulaires), parce qu'ils </a:t>
            </a:r>
            <a:r>
              <a:rPr lang="fr-FR" sz="1700" dirty="0">
                <a:latin typeface="Times New Roman"/>
                <a:cs typeface="Times New Roman"/>
              </a:rPr>
              <a:t> ne </a:t>
            </a:r>
            <a:r>
              <a:rPr lang="fr-FR" sz="1700" spc="-5" dirty="0">
                <a:latin typeface="Times New Roman"/>
                <a:cs typeface="Times New Roman"/>
              </a:rPr>
              <a:t>correspondent </a:t>
            </a:r>
            <a:r>
              <a:rPr lang="fr-FR" sz="1700" dirty="0">
                <a:latin typeface="Times New Roman"/>
                <a:cs typeface="Times New Roman"/>
              </a:rPr>
              <a:t>à </a:t>
            </a:r>
            <a:r>
              <a:rPr lang="fr-FR" sz="1700" spc="-5" dirty="0">
                <a:latin typeface="Times New Roman"/>
                <a:cs typeface="Times New Roman"/>
              </a:rPr>
              <a:t>aucun des trois autres règnes d'eucaryotes. Ils varient depuis les amibes unicellulaires relativement 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simples jusqu'aux organismes pluricellulaires comme les algues brunes. Dans </a:t>
            </a:r>
            <a:r>
              <a:rPr lang="fr-FR" sz="1700" dirty="0">
                <a:latin typeface="Times New Roman"/>
                <a:cs typeface="Times New Roman"/>
              </a:rPr>
              <a:t>la </a:t>
            </a:r>
            <a:r>
              <a:rPr lang="fr-FR" sz="1700" spc="-5" dirty="0">
                <a:latin typeface="Times New Roman"/>
                <a:cs typeface="Times New Roman"/>
              </a:rPr>
              <a:t>classification phylogénétique moderne, </a:t>
            </a:r>
            <a:r>
              <a:rPr lang="fr-FR" sz="1700" dirty="0">
                <a:latin typeface="Times New Roman"/>
                <a:cs typeface="Times New Roman"/>
              </a:rPr>
              <a:t> ce</a:t>
            </a:r>
            <a:r>
              <a:rPr lang="fr-FR" sz="1700" spc="-5" dirty="0">
                <a:latin typeface="Times New Roman"/>
                <a:cs typeface="Times New Roman"/>
              </a:rPr>
              <a:t> règne disparaît</a:t>
            </a:r>
            <a:r>
              <a:rPr lang="fr-FR" sz="1700" dirty="0">
                <a:latin typeface="Times New Roman"/>
                <a:cs typeface="Times New Roman"/>
              </a:rPr>
              <a:t> du </a:t>
            </a:r>
            <a:r>
              <a:rPr lang="fr-FR" sz="1700" spc="-5" dirty="0">
                <a:latin typeface="Times New Roman"/>
                <a:cs typeface="Times New Roman"/>
              </a:rPr>
              <a:t>fait</a:t>
            </a:r>
            <a:r>
              <a:rPr lang="fr-FR" sz="1700" dirty="0">
                <a:latin typeface="Times New Roman"/>
                <a:cs typeface="Times New Roman"/>
              </a:rPr>
              <a:t> de</a:t>
            </a:r>
            <a:r>
              <a:rPr lang="fr-FR" sz="1700" spc="-5" dirty="0">
                <a:latin typeface="Times New Roman"/>
                <a:cs typeface="Times New Roman"/>
              </a:rPr>
              <a:t> son caractère polyphylétique.</a:t>
            </a:r>
          </a:p>
          <a:p>
            <a:pPr marL="12700" indent="450850" algn="just"/>
            <a:r>
              <a:rPr lang="fr-FR" sz="1700" spc="-10" dirty="0">
                <a:latin typeface="Times New Roman"/>
                <a:cs typeface="Times New Roman"/>
              </a:rPr>
              <a:t>Les</a:t>
            </a:r>
            <a:r>
              <a:rPr lang="fr-FR" sz="1700" spc="80" dirty="0">
                <a:latin typeface="Times New Roman"/>
                <a:cs typeface="Times New Roman"/>
              </a:rPr>
              <a:t> </a:t>
            </a:r>
            <a:r>
              <a:rPr lang="fr-FR" sz="1700" b="1" spc="-5" dirty="0">
                <a:latin typeface="Times New Roman"/>
                <a:cs typeface="Times New Roman"/>
              </a:rPr>
              <a:t>champignons</a:t>
            </a:r>
            <a:r>
              <a:rPr lang="fr-FR" sz="1700" spc="-5" dirty="0">
                <a:latin typeface="Times New Roman"/>
                <a:cs typeface="Times New Roman"/>
              </a:rPr>
              <a:t>,</a:t>
            </a:r>
            <a:r>
              <a:rPr lang="fr-FR" sz="1700" spc="7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les</a:t>
            </a:r>
            <a:r>
              <a:rPr lang="fr-FR" sz="1700" spc="70" dirty="0">
                <a:latin typeface="Times New Roman"/>
                <a:cs typeface="Times New Roman"/>
              </a:rPr>
              <a:t> </a:t>
            </a:r>
            <a:r>
              <a:rPr lang="fr-FR" sz="1700" b="1" spc="-5" dirty="0">
                <a:latin typeface="Times New Roman"/>
                <a:cs typeface="Times New Roman"/>
              </a:rPr>
              <a:t>plantes</a:t>
            </a:r>
            <a:r>
              <a:rPr lang="fr-FR" sz="1700" b="1" spc="8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et</a:t>
            </a:r>
            <a:r>
              <a:rPr lang="fr-FR" sz="1700" spc="7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les</a:t>
            </a:r>
            <a:r>
              <a:rPr lang="fr-FR" sz="1700" spc="75" dirty="0">
                <a:latin typeface="Times New Roman"/>
                <a:cs typeface="Times New Roman"/>
              </a:rPr>
              <a:t> </a:t>
            </a:r>
            <a:r>
              <a:rPr lang="fr-FR" sz="1700" b="1" spc="-5" dirty="0">
                <a:latin typeface="Times New Roman"/>
                <a:cs typeface="Times New Roman"/>
              </a:rPr>
              <a:t>animaux</a:t>
            </a:r>
            <a:r>
              <a:rPr lang="fr-FR" sz="1700" b="1" spc="80" dirty="0">
                <a:latin typeface="Times New Roman"/>
                <a:cs typeface="Times New Roman"/>
              </a:rPr>
              <a:t> </a:t>
            </a:r>
            <a:r>
              <a:rPr lang="fr-FR" sz="1700" spc="-10" dirty="0">
                <a:latin typeface="Times New Roman"/>
                <a:cs typeface="Times New Roman"/>
              </a:rPr>
              <a:t>sont</a:t>
            </a:r>
            <a:r>
              <a:rPr lang="fr-FR" sz="1700" spc="7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des</a:t>
            </a:r>
            <a:r>
              <a:rPr lang="fr-FR" sz="1700" spc="7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règnes</a:t>
            </a:r>
            <a:r>
              <a:rPr lang="fr-FR" sz="1700" spc="8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essentiellement</a:t>
            </a:r>
            <a:r>
              <a:rPr lang="fr-FR" sz="1700" spc="7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pluricellulaires</a:t>
            </a:r>
            <a:r>
              <a:rPr lang="fr-FR" sz="1700" spc="7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connus</a:t>
            </a:r>
            <a:r>
              <a:rPr lang="fr-FR" sz="1700" spc="6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de</a:t>
            </a:r>
            <a:r>
              <a:rPr lang="fr-FR" sz="1700" spc="7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tous</a:t>
            </a:r>
            <a:endParaRPr lang="fr-FR" sz="1700" dirty="0">
              <a:latin typeface="Times New Roman"/>
              <a:cs typeface="Times New Roman"/>
            </a:endParaRPr>
          </a:p>
          <a:p>
            <a:pPr marL="12700" marR="13970" algn="just">
              <a:spcBef>
                <a:spcPts val="25"/>
              </a:spcBef>
            </a:pPr>
            <a:r>
              <a:rPr lang="fr-FR" sz="1700" spc="-5" dirty="0">
                <a:latin typeface="Times New Roman"/>
                <a:cs typeface="Times New Roman"/>
              </a:rPr>
              <a:t>(cf.</a:t>
            </a:r>
            <a:r>
              <a:rPr lang="fr-FR" sz="1700" spc="12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annexe</a:t>
            </a:r>
            <a:r>
              <a:rPr lang="fr-FR" sz="1700" spc="13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1).</a:t>
            </a:r>
            <a:r>
              <a:rPr lang="fr-FR" sz="1700" spc="125" dirty="0">
                <a:latin typeface="Times New Roman"/>
                <a:cs typeface="Times New Roman"/>
              </a:rPr>
              <a:t> </a:t>
            </a:r>
            <a:r>
              <a:rPr lang="fr-FR" sz="1700" spc="5" dirty="0">
                <a:latin typeface="Times New Roman"/>
                <a:cs typeface="Times New Roman"/>
              </a:rPr>
              <a:t>Il</a:t>
            </a:r>
            <a:r>
              <a:rPr lang="fr-FR" sz="1700" spc="12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est</a:t>
            </a:r>
            <a:r>
              <a:rPr lang="fr-FR" sz="1700" spc="12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quasiment</a:t>
            </a:r>
            <a:r>
              <a:rPr lang="fr-FR" sz="1700" spc="13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impossible</a:t>
            </a:r>
            <a:r>
              <a:rPr lang="fr-FR" sz="1700" spc="120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de</a:t>
            </a:r>
            <a:r>
              <a:rPr lang="fr-FR" sz="1700" spc="12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représenter</a:t>
            </a:r>
            <a:r>
              <a:rPr lang="fr-FR" sz="1700" spc="12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la</a:t>
            </a:r>
            <a:r>
              <a:rPr lang="fr-FR" sz="1700" spc="12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classification</a:t>
            </a:r>
            <a:r>
              <a:rPr lang="fr-FR" sz="1700" spc="12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de</a:t>
            </a:r>
            <a:r>
              <a:rPr lang="fr-FR" sz="1700" spc="114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ces</a:t>
            </a:r>
            <a:r>
              <a:rPr lang="fr-FR" sz="1700" spc="12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organismes</a:t>
            </a:r>
            <a:r>
              <a:rPr lang="fr-FR" sz="1700" spc="13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dont</a:t>
            </a:r>
            <a:r>
              <a:rPr lang="fr-FR" sz="1700" spc="12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on</a:t>
            </a:r>
            <a:r>
              <a:rPr lang="fr-FR" sz="1700" spc="12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a</a:t>
            </a:r>
            <a:r>
              <a:rPr lang="fr-FR" sz="1700" spc="13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recensé</a:t>
            </a:r>
            <a:r>
              <a:rPr lang="fr-FR" sz="1700" spc="13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plus </a:t>
            </a:r>
            <a:r>
              <a:rPr lang="fr-FR" sz="1700" spc="-240" dirty="0">
                <a:latin typeface="Times New Roman"/>
                <a:cs typeface="Times New Roman"/>
              </a:rPr>
              <a:t> </a:t>
            </a:r>
            <a:br>
              <a:rPr lang="fr-FR" sz="1700" spc="-240" dirty="0">
                <a:latin typeface="Times New Roman"/>
                <a:cs typeface="Times New Roman"/>
              </a:rPr>
            </a:br>
            <a:r>
              <a:rPr lang="fr-FR" sz="1700" dirty="0">
                <a:latin typeface="Times New Roman"/>
                <a:cs typeface="Times New Roman"/>
              </a:rPr>
              <a:t>d’ </a:t>
            </a:r>
            <a:r>
              <a:rPr lang="fr-FR" sz="1700" dirty="0">
                <a:highlight>
                  <a:srgbClr val="FFFF00"/>
                </a:highlight>
                <a:latin typeface="Times New Roman"/>
                <a:cs typeface="Times New Roman"/>
              </a:rPr>
              <a:t>1 738 575 </a:t>
            </a:r>
            <a:r>
              <a:rPr lang="fr-FR" sz="1700" spc="-5" dirty="0">
                <a:latin typeface="Times New Roman"/>
                <a:cs typeface="Times New Roman"/>
              </a:rPr>
              <a:t>espèces </a:t>
            </a:r>
            <a:r>
              <a:rPr lang="fr-FR" sz="1700" dirty="0">
                <a:latin typeface="Times New Roman"/>
                <a:cs typeface="Times New Roman"/>
              </a:rPr>
              <a:t>(et </a:t>
            </a:r>
            <a:r>
              <a:rPr lang="fr-FR" sz="1700" spc="-5" dirty="0">
                <a:latin typeface="Times New Roman"/>
                <a:cs typeface="Times New Roman"/>
              </a:rPr>
              <a:t>estimé </a:t>
            </a:r>
            <a:r>
              <a:rPr lang="fr-FR" sz="1700" dirty="0">
                <a:latin typeface="Times New Roman"/>
                <a:cs typeface="Times New Roman"/>
              </a:rPr>
              <a:t>le </a:t>
            </a:r>
            <a:r>
              <a:rPr lang="fr-FR" sz="1700" spc="-5" dirty="0">
                <a:latin typeface="Times New Roman"/>
                <a:cs typeface="Times New Roman"/>
              </a:rPr>
              <a:t>nombre </a:t>
            </a:r>
            <a:r>
              <a:rPr lang="fr-FR" sz="1700" dirty="0">
                <a:latin typeface="Times New Roman"/>
                <a:cs typeface="Times New Roman"/>
              </a:rPr>
              <a:t>à plus de </a:t>
            </a:r>
            <a:r>
              <a:rPr lang="fr-FR" sz="1700" dirty="0">
                <a:highlight>
                  <a:srgbClr val="FFFF00"/>
                </a:highlight>
                <a:latin typeface="Times New Roman"/>
                <a:cs typeface="Times New Roman"/>
              </a:rPr>
              <a:t>8 700 000 </a:t>
            </a:r>
            <a:r>
              <a:rPr lang="fr-FR" sz="1700" spc="-5" dirty="0">
                <a:latin typeface="Times New Roman"/>
                <a:cs typeface="Times New Roman"/>
              </a:rPr>
              <a:t>!). </a:t>
            </a:r>
            <a:r>
              <a:rPr lang="fr-FR" sz="1700" spc="-15" dirty="0">
                <a:latin typeface="Times New Roman"/>
                <a:cs typeface="Times New Roman"/>
              </a:rPr>
              <a:t>L’arbre </a:t>
            </a:r>
            <a:r>
              <a:rPr lang="fr-FR" sz="1700" spc="-5" dirty="0">
                <a:latin typeface="Times New Roman"/>
                <a:cs typeface="Times New Roman"/>
              </a:rPr>
              <a:t>des eucaryotes est </a:t>
            </a:r>
            <a:r>
              <a:rPr lang="fr-FR" sz="1700" dirty="0">
                <a:latin typeface="Times New Roman"/>
                <a:cs typeface="Times New Roman"/>
              </a:rPr>
              <a:t>un </a:t>
            </a:r>
            <a:r>
              <a:rPr lang="fr-FR" sz="1700" spc="-5" dirty="0">
                <a:latin typeface="Times New Roman"/>
                <a:cs typeface="Times New Roman"/>
              </a:rPr>
              <a:t>arbre gigantesque aux 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branches innombrables. </a:t>
            </a:r>
            <a:r>
              <a:rPr lang="fr-FR" sz="1700" spc="-10" dirty="0">
                <a:latin typeface="Times New Roman"/>
                <a:cs typeface="Times New Roman"/>
              </a:rPr>
              <a:t>Il </a:t>
            </a:r>
            <a:r>
              <a:rPr lang="fr-FR" sz="1700" dirty="0">
                <a:latin typeface="Times New Roman"/>
                <a:cs typeface="Times New Roman"/>
              </a:rPr>
              <a:t>y a </a:t>
            </a:r>
            <a:r>
              <a:rPr lang="fr-FR" sz="1700" spc="-5" dirty="0">
                <a:latin typeface="Times New Roman"/>
                <a:cs typeface="Times New Roman"/>
              </a:rPr>
              <a:t>pourtant </a:t>
            </a:r>
            <a:r>
              <a:rPr lang="fr-FR" sz="1700" dirty="0">
                <a:latin typeface="Times New Roman"/>
                <a:cs typeface="Times New Roman"/>
              </a:rPr>
              <a:t>un </a:t>
            </a:r>
            <a:r>
              <a:rPr lang="fr-FR" sz="1700" spc="-5" dirty="0">
                <a:latin typeface="Times New Roman"/>
                <a:cs typeface="Times New Roman"/>
              </a:rPr>
              <a:t>aspect qu’on peut transmettre </a:t>
            </a:r>
            <a:r>
              <a:rPr lang="fr-FR" sz="1700" dirty="0">
                <a:latin typeface="Times New Roman"/>
                <a:cs typeface="Times New Roman"/>
              </a:rPr>
              <a:t>à la </a:t>
            </a:r>
            <a:r>
              <a:rPr lang="fr-FR" sz="1700" spc="-5" dirty="0">
                <a:latin typeface="Times New Roman"/>
                <a:cs typeface="Times New Roman"/>
              </a:rPr>
              <a:t>base </a:t>
            </a:r>
            <a:r>
              <a:rPr lang="fr-FR" sz="1700" dirty="0">
                <a:latin typeface="Times New Roman"/>
                <a:cs typeface="Times New Roman"/>
              </a:rPr>
              <a:t>de </a:t>
            </a:r>
            <a:r>
              <a:rPr lang="fr-FR" sz="1700" spc="-5" dirty="0">
                <a:latin typeface="Times New Roman"/>
                <a:cs typeface="Times New Roman"/>
              </a:rPr>
              <a:t>l’arbre des eucaryotes: ceux-ci se 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sont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scindés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en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deux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lignées bien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distinctes: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les</a:t>
            </a:r>
            <a:r>
              <a:rPr lang="fr-FR" sz="1700" spc="25" dirty="0">
                <a:latin typeface="Times New Roman"/>
                <a:cs typeface="Times New Roman"/>
              </a:rPr>
              <a:t> </a:t>
            </a:r>
            <a:r>
              <a:rPr lang="fr-FR" sz="1700" b="1" spc="-5" dirty="0" err="1">
                <a:latin typeface="Times New Roman"/>
                <a:cs typeface="Times New Roman"/>
              </a:rPr>
              <a:t>unicontes</a:t>
            </a:r>
            <a:r>
              <a:rPr lang="fr-FR" sz="1700" b="1" spc="1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(1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flagelle)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et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les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b="1" spc="-5" dirty="0" err="1">
                <a:latin typeface="Times New Roman"/>
                <a:cs typeface="Times New Roman"/>
              </a:rPr>
              <a:t>bicontes</a:t>
            </a:r>
            <a:r>
              <a:rPr lang="fr-FR" sz="1700" b="1" spc="1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(2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flagelles).</a:t>
            </a:r>
          </a:p>
          <a:p>
            <a:pPr marL="12700" marR="8255" indent="450850" algn="just">
              <a:spcBef>
                <a:spcPts val="5"/>
              </a:spcBef>
            </a:pPr>
            <a:r>
              <a:rPr lang="fr-FR" sz="1700" spc="-5" dirty="0">
                <a:latin typeface="Times New Roman"/>
                <a:cs typeface="Times New Roman"/>
              </a:rPr>
              <a:t>Chez les </a:t>
            </a:r>
            <a:r>
              <a:rPr lang="fr-FR" sz="1700" spc="-5" dirty="0" err="1">
                <a:latin typeface="Times New Roman"/>
                <a:cs typeface="Times New Roman"/>
              </a:rPr>
              <a:t>bicontes</a:t>
            </a:r>
            <a:r>
              <a:rPr lang="fr-FR" sz="1700" spc="-5" dirty="0">
                <a:latin typeface="Times New Roman"/>
                <a:cs typeface="Times New Roman"/>
              </a:rPr>
              <a:t>, </a:t>
            </a:r>
            <a:r>
              <a:rPr lang="fr-FR" sz="1700" dirty="0">
                <a:latin typeface="Times New Roman"/>
                <a:cs typeface="Times New Roman"/>
              </a:rPr>
              <a:t>on </a:t>
            </a:r>
            <a:r>
              <a:rPr lang="fr-FR" sz="1700" spc="-5" dirty="0">
                <a:latin typeface="Times New Roman"/>
                <a:cs typeface="Times New Roman"/>
              </a:rPr>
              <a:t>trouve </a:t>
            </a:r>
            <a:r>
              <a:rPr lang="fr-FR" sz="1700" dirty="0">
                <a:latin typeface="Times New Roman"/>
                <a:cs typeface="Times New Roman"/>
              </a:rPr>
              <a:t>la </a:t>
            </a:r>
            <a:r>
              <a:rPr lang="fr-FR" sz="1700" i="1" spc="-5" dirty="0">
                <a:latin typeface="Times New Roman"/>
                <a:cs typeface="Times New Roman"/>
              </a:rPr>
              <a:t>lignée verte </a:t>
            </a:r>
            <a:r>
              <a:rPr lang="fr-FR" sz="1700" spc="-5" dirty="0">
                <a:latin typeface="Times New Roman"/>
                <a:cs typeface="Times New Roman"/>
              </a:rPr>
              <a:t>(lignée des organismes ayant effectué </a:t>
            </a:r>
            <a:r>
              <a:rPr lang="fr-FR" sz="1700" dirty="0">
                <a:latin typeface="Times New Roman"/>
                <a:cs typeface="Times New Roman"/>
              </a:rPr>
              <a:t>la </a:t>
            </a:r>
            <a:r>
              <a:rPr lang="fr-FR" sz="1700" spc="-5" dirty="0">
                <a:latin typeface="Times New Roman"/>
                <a:cs typeface="Times New Roman"/>
              </a:rPr>
              <a:t>première endosymbiose 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chloroplastique)</a:t>
            </a:r>
            <a:r>
              <a:rPr lang="fr-FR" sz="1700" spc="15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mais</a:t>
            </a:r>
            <a:r>
              <a:rPr lang="fr-FR" sz="1700" spc="15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aussi</a:t>
            </a:r>
            <a:r>
              <a:rPr lang="fr-FR" sz="1700" spc="14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les</a:t>
            </a:r>
            <a:r>
              <a:rPr lang="fr-FR" sz="1700" spc="15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paramécies.</a:t>
            </a:r>
            <a:r>
              <a:rPr lang="fr-FR" sz="1700" spc="15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Les</a:t>
            </a:r>
            <a:r>
              <a:rPr lang="fr-FR" sz="1700" spc="150" dirty="0">
                <a:latin typeface="Times New Roman"/>
                <a:cs typeface="Times New Roman"/>
              </a:rPr>
              <a:t> </a:t>
            </a:r>
            <a:r>
              <a:rPr lang="fr-FR" sz="1700" spc="-5" dirty="0" err="1">
                <a:latin typeface="Times New Roman"/>
                <a:cs typeface="Times New Roman"/>
              </a:rPr>
              <a:t>unicontes</a:t>
            </a:r>
            <a:r>
              <a:rPr lang="fr-FR" sz="1700" spc="15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quant</a:t>
            </a:r>
            <a:r>
              <a:rPr lang="fr-FR" sz="1700" spc="160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à</a:t>
            </a:r>
            <a:r>
              <a:rPr lang="fr-FR" sz="1700" spc="14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eux,</a:t>
            </a:r>
            <a:r>
              <a:rPr lang="fr-FR" sz="1700" spc="15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regroupent</a:t>
            </a:r>
            <a:r>
              <a:rPr lang="fr-FR" sz="1700" spc="14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l’ensemble</a:t>
            </a:r>
            <a:r>
              <a:rPr lang="fr-FR" sz="1700" spc="14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des</a:t>
            </a:r>
            <a:r>
              <a:rPr lang="fr-FR" sz="1700" spc="14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espèces</a:t>
            </a:r>
            <a:r>
              <a:rPr lang="fr-FR" sz="1700" spc="15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animales, </a:t>
            </a:r>
            <a:r>
              <a:rPr lang="fr-FR" sz="1700" spc="-23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mais</a:t>
            </a:r>
            <a:r>
              <a:rPr lang="fr-FR" sz="1700" spc="6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aussi</a:t>
            </a:r>
            <a:r>
              <a:rPr lang="fr-FR" sz="1700" spc="60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le</a:t>
            </a:r>
            <a:r>
              <a:rPr lang="fr-FR" sz="1700" spc="6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groupe</a:t>
            </a:r>
            <a:r>
              <a:rPr lang="fr-FR" sz="1700" spc="6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des</a:t>
            </a:r>
            <a:r>
              <a:rPr lang="fr-FR" sz="1700" spc="6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champignons,</a:t>
            </a:r>
            <a:r>
              <a:rPr lang="fr-FR" sz="1700" spc="70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ou</a:t>
            </a:r>
            <a:r>
              <a:rPr lang="fr-FR" sz="1700" spc="5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encore</a:t>
            </a:r>
            <a:r>
              <a:rPr lang="fr-FR" sz="1700" spc="60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celui</a:t>
            </a:r>
            <a:r>
              <a:rPr lang="fr-FR" sz="1700" spc="6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des</a:t>
            </a:r>
            <a:r>
              <a:rPr lang="fr-FR" sz="1700" spc="6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amibes.</a:t>
            </a:r>
            <a:r>
              <a:rPr lang="fr-FR" sz="1700" spc="6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On</a:t>
            </a:r>
            <a:r>
              <a:rPr lang="fr-FR" sz="1700" spc="60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donne</a:t>
            </a:r>
            <a:r>
              <a:rPr lang="fr-FR" sz="1700" spc="6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au</a:t>
            </a:r>
            <a:r>
              <a:rPr lang="fr-FR" sz="1700" spc="6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groupe</a:t>
            </a:r>
            <a:r>
              <a:rPr lang="fr-FR" sz="1700" spc="6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monophylétique</a:t>
            </a:r>
            <a:r>
              <a:rPr lang="fr-FR" sz="1700" spc="6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des</a:t>
            </a:r>
            <a:r>
              <a:rPr lang="fr-FR" sz="1700" spc="6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animaux </a:t>
            </a:r>
            <a:r>
              <a:rPr lang="fr-FR" sz="1700" spc="-23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le</a:t>
            </a:r>
            <a:r>
              <a:rPr lang="fr-FR" sz="1700" spc="-10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nom de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i="1" spc="-5" dirty="0">
                <a:latin typeface="Times New Roman"/>
                <a:cs typeface="Times New Roman"/>
              </a:rPr>
              <a:t>métazoaires</a:t>
            </a:r>
            <a:r>
              <a:rPr lang="fr-FR" sz="1700" spc="-5" dirty="0">
                <a:latin typeface="Times New Roman"/>
                <a:cs typeface="Times New Roman"/>
              </a:rPr>
              <a:t>.</a:t>
            </a:r>
            <a:endParaRPr lang="fr-FR" sz="1700" dirty="0">
              <a:latin typeface="Times New Roman"/>
              <a:cs typeface="Times New Roman"/>
            </a:endParaRPr>
          </a:p>
        </p:txBody>
      </p:sp>
      <p:pic>
        <p:nvPicPr>
          <p:cNvPr id="4" name="object 6">
            <a:extLst>
              <a:ext uri="{FF2B5EF4-FFF2-40B4-BE49-F238E27FC236}">
                <a16:creationId xmlns:a16="http://schemas.microsoft.com/office/drawing/2014/main" id="{34956BAA-B969-413D-B09C-1A1307751DD1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0156" y="4597096"/>
            <a:ext cx="6310353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5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74132263-6654-4CB1-BDE1-8948EDDAF1C2}"/>
              </a:ext>
            </a:extLst>
          </p:cNvPr>
          <p:cNvSpPr txBox="1"/>
          <p:nvPr/>
        </p:nvSpPr>
        <p:spPr>
          <a:xfrm>
            <a:off x="693812" y="0"/>
            <a:ext cx="10873208" cy="58939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0">
              <a:spcBef>
                <a:spcPts val="100"/>
              </a:spcBef>
            </a:pPr>
            <a:r>
              <a:rPr lang="fr-FR" sz="1600" b="1" spc="-5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   </a:t>
            </a:r>
            <a:r>
              <a:rPr sz="1600" b="1" spc="-5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III)</a:t>
            </a:r>
            <a:r>
              <a:rPr sz="1600" b="1" spc="5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600" b="1" u="sng" spc="-5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94006B"/>
                  </a:solidFill>
                </a:uFill>
                <a:latin typeface="Times New Roman"/>
                <a:cs typeface="Times New Roman"/>
              </a:rPr>
              <a:t>Classification</a:t>
            </a:r>
            <a:r>
              <a:rPr sz="1600" b="1" u="sng" spc="5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94006B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spc="-5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94006B"/>
                  </a:solidFill>
                </a:uFill>
                <a:latin typeface="Times New Roman"/>
                <a:cs typeface="Times New Roman"/>
              </a:rPr>
              <a:t>de</a:t>
            </a:r>
            <a:r>
              <a:rPr sz="1600" b="1" u="sng" spc="5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94006B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spc="-10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94006B"/>
                  </a:solidFill>
                </a:uFill>
                <a:latin typeface="Times New Roman"/>
                <a:cs typeface="Times New Roman"/>
              </a:rPr>
              <a:t>Cavalier-Smith</a:t>
            </a:r>
            <a:r>
              <a:rPr sz="1600" b="1" u="sng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94006B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spc="-5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94006B"/>
                  </a:solidFill>
                </a:uFill>
                <a:latin typeface="Times New Roman"/>
                <a:cs typeface="Times New Roman"/>
              </a:rPr>
              <a:t>et</a:t>
            </a:r>
            <a:r>
              <a:rPr sz="1600" b="1" u="sng" spc="10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94006B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spc="-5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94006B"/>
                  </a:solidFill>
                </a:uFill>
                <a:latin typeface="Times New Roman"/>
                <a:cs typeface="Times New Roman"/>
              </a:rPr>
              <a:t>transferts</a:t>
            </a:r>
            <a:r>
              <a:rPr sz="1600" b="1" u="sng" spc="5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94006B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spc="-5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94006B"/>
                  </a:solidFill>
                </a:uFill>
                <a:latin typeface="Times New Roman"/>
                <a:cs typeface="Times New Roman"/>
              </a:rPr>
              <a:t>horizontaux</a:t>
            </a:r>
            <a:r>
              <a:rPr sz="1600" b="1" u="sng" spc="10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94006B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spc="-5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94006B"/>
                  </a:solidFill>
                </a:uFill>
                <a:latin typeface="Times New Roman"/>
                <a:cs typeface="Times New Roman"/>
              </a:rPr>
              <a:t>de</a:t>
            </a:r>
            <a:r>
              <a:rPr sz="1600" b="1" u="sng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94006B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spc="-5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94006B"/>
                  </a:solidFill>
                </a:uFill>
                <a:latin typeface="Times New Roman"/>
                <a:cs typeface="Times New Roman"/>
              </a:rPr>
              <a:t>gènes</a:t>
            </a:r>
            <a:r>
              <a:rPr sz="1600" b="1" spc="4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:</a:t>
            </a:r>
            <a:endParaRPr sz="1600" dirty="0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064895" lvl="2" indent="-138430">
              <a:spcBef>
                <a:spcPts val="1110"/>
              </a:spcBef>
              <a:buAutoNum type="alphaLcParenR"/>
              <a:tabLst>
                <a:tab pos="151130" algn="l"/>
              </a:tabLst>
            </a:pPr>
            <a:r>
              <a:rPr sz="1600" b="1" i="1" spc="-5" dirty="0">
                <a:solidFill>
                  <a:srgbClr val="008000"/>
                </a:solidFill>
                <a:latin typeface="Times New Roman"/>
                <a:cs typeface="Times New Roman"/>
              </a:rPr>
              <a:t>Classification </a:t>
            </a:r>
            <a:r>
              <a:rPr sz="1600" b="1" i="1" dirty="0">
                <a:solidFill>
                  <a:srgbClr val="008000"/>
                </a:solidFill>
                <a:latin typeface="Times New Roman"/>
                <a:cs typeface="Times New Roman"/>
              </a:rPr>
              <a:t>de</a:t>
            </a:r>
            <a:r>
              <a:rPr sz="1600" b="1" i="1" spc="5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008000"/>
                </a:solidFill>
                <a:latin typeface="Times New Roman"/>
                <a:cs typeface="Times New Roman"/>
              </a:rPr>
              <a:t>Cavalier-Smith</a:t>
            </a:r>
            <a:r>
              <a:rPr sz="1600" b="1" i="1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solidFill>
                  <a:srgbClr val="008000"/>
                </a:solidFill>
                <a:latin typeface="Times New Roman"/>
                <a:cs typeface="Times New Roman"/>
              </a:rPr>
              <a:t>(1998)</a:t>
            </a:r>
            <a:r>
              <a:rPr sz="1600" b="1" i="1" spc="2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8000"/>
                </a:solidFill>
                <a:latin typeface="Times New Roman"/>
                <a:cs typeface="Times New Roman"/>
              </a:rPr>
              <a:t>:</a:t>
            </a:r>
            <a:endParaRPr sz="1600" dirty="0">
              <a:latin typeface="Times New Roman"/>
              <a:cs typeface="Times New Roman"/>
            </a:endParaRPr>
          </a:p>
          <a:p>
            <a:pPr marL="12700" marR="5080" indent="450850" algn="just">
              <a:spcBef>
                <a:spcPts val="25"/>
              </a:spcBef>
            </a:pPr>
            <a:r>
              <a:rPr lang="fr-FR" sz="1600" spc="-5" dirty="0">
                <a:latin typeface="Times New Roman"/>
                <a:cs typeface="Times New Roman"/>
              </a:rPr>
              <a:t>	</a:t>
            </a:r>
            <a:r>
              <a:rPr sz="1600" spc="-5" dirty="0" err="1">
                <a:latin typeface="Times New Roman"/>
                <a:cs typeface="Times New Roman"/>
              </a:rPr>
              <a:t>En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1998,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Cavalier-Smith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propose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système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à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deux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empires,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procaryotes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et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eucaryotes,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réparti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en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six</a:t>
            </a:r>
            <a:r>
              <a:rPr sz="1600" b="1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règnes. </a:t>
            </a:r>
            <a:r>
              <a:rPr sz="1600" spc="-2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Il</a:t>
            </a:r>
            <a:r>
              <a:rPr sz="1600" spc="229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s'appuie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sur les caractéristiques des ultrastructures aussi bien </a:t>
            </a:r>
            <a:r>
              <a:rPr sz="1600" dirty="0">
                <a:latin typeface="Times New Roman"/>
                <a:cs typeface="Times New Roman"/>
              </a:rPr>
              <a:t>que </a:t>
            </a:r>
            <a:r>
              <a:rPr sz="1600" spc="-5" dirty="0">
                <a:latin typeface="Times New Roman"/>
                <a:cs typeface="Times New Roman"/>
              </a:rPr>
              <a:t>sur les séquences </a:t>
            </a:r>
            <a:r>
              <a:rPr sz="1600" spc="-15" dirty="0">
                <a:latin typeface="Times New Roman"/>
                <a:cs typeface="Times New Roman"/>
              </a:rPr>
              <a:t>d'ARNr. </a:t>
            </a:r>
            <a:r>
              <a:rPr sz="1600" spc="-5" dirty="0">
                <a:latin typeface="Times New Roman"/>
                <a:cs typeface="Times New Roman"/>
              </a:rPr>
              <a:t>Cette classification n'est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pas </a:t>
            </a:r>
            <a:r>
              <a:rPr sz="1600" dirty="0">
                <a:latin typeface="Times New Roman"/>
                <a:cs typeface="Times New Roman"/>
              </a:rPr>
              <a:t>à </a:t>
            </a:r>
            <a:r>
              <a:rPr sz="1600" spc="-5" dirty="0">
                <a:latin typeface="Times New Roman"/>
                <a:cs typeface="Times New Roman"/>
              </a:rPr>
              <a:t>proprement parler phylogénétique. Basée sur les nouvelles phylogénies, elle maintient </a:t>
            </a:r>
            <a:r>
              <a:rPr sz="1600" dirty="0">
                <a:latin typeface="Times New Roman"/>
                <a:cs typeface="Times New Roman"/>
              </a:rPr>
              <a:t>néanmoins </a:t>
            </a:r>
            <a:r>
              <a:rPr sz="1600" spc="-5" dirty="0">
                <a:latin typeface="Times New Roman"/>
                <a:cs typeface="Times New Roman"/>
              </a:rPr>
              <a:t>des taxons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paraphylétiques ainsi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qu'une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nomenclature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traditionnelle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(règnes,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phyla,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classes,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etc.).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(cf.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annexe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2)</a:t>
            </a:r>
          </a:p>
          <a:p>
            <a:pPr marL="12700" marR="5080" indent="80645" algn="just">
              <a:spcBef>
                <a:spcPts val="605"/>
              </a:spcBef>
            </a:pPr>
            <a:r>
              <a:rPr sz="1600" spc="-5" dirty="0">
                <a:latin typeface="Times New Roman"/>
                <a:cs typeface="Times New Roman"/>
              </a:rPr>
              <a:t>Dans l'empire des procaryotes, Cavalier-Smith </a:t>
            </a:r>
            <a:r>
              <a:rPr sz="1600" dirty="0">
                <a:latin typeface="Times New Roman"/>
                <a:cs typeface="Times New Roman"/>
              </a:rPr>
              <a:t>place le règne </a:t>
            </a:r>
            <a:r>
              <a:rPr sz="1600" spc="-5" dirty="0">
                <a:latin typeface="Times New Roman"/>
                <a:cs typeface="Times New Roman"/>
              </a:rPr>
              <a:t>des bactéries. </a:t>
            </a:r>
            <a:r>
              <a:rPr sz="1600" spc="-10" dirty="0">
                <a:latin typeface="Times New Roman"/>
                <a:cs typeface="Times New Roman"/>
              </a:rPr>
              <a:t>Les </a:t>
            </a:r>
            <a:r>
              <a:rPr sz="1600" spc="-5" dirty="0">
                <a:latin typeface="Times New Roman"/>
                <a:cs typeface="Times New Roman"/>
              </a:rPr>
              <a:t>archées sont alors regroupés dans </a:t>
            </a:r>
            <a:r>
              <a:rPr sz="1600" dirty="0">
                <a:latin typeface="Times New Roman"/>
                <a:cs typeface="Times New Roman"/>
              </a:rPr>
              <a:t>le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sous-règne des </a:t>
            </a:r>
            <a:r>
              <a:rPr sz="1600" b="1" spc="-5" dirty="0">
                <a:latin typeface="Times New Roman"/>
                <a:cs typeface="Times New Roman"/>
              </a:rPr>
              <a:t>unibactéries </a:t>
            </a:r>
            <a:r>
              <a:rPr sz="1600" dirty="0">
                <a:latin typeface="Times New Roman"/>
                <a:cs typeface="Times New Roman"/>
              </a:rPr>
              <a:t>qui </a:t>
            </a:r>
            <a:r>
              <a:rPr sz="1600" spc="-5" dirty="0">
                <a:latin typeface="Times New Roman"/>
                <a:cs typeface="Times New Roman"/>
              </a:rPr>
              <a:t>inclut aussi toutes les bactéries GRAM+ et </a:t>
            </a:r>
            <a:r>
              <a:rPr sz="1600" dirty="0">
                <a:latin typeface="Times New Roman"/>
                <a:cs typeface="Times New Roman"/>
              </a:rPr>
              <a:t>qui </a:t>
            </a:r>
            <a:r>
              <a:rPr sz="1600" spc="-5" dirty="0">
                <a:latin typeface="Times New Roman"/>
                <a:cs typeface="Times New Roman"/>
              </a:rPr>
              <a:t>se caractérisent par l'absence d'une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membrane externe </a:t>
            </a:r>
            <a:r>
              <a:rPr sz="1600" dirty="0">
                <a:latin typeface="Times New Roman"/>
                <a:cs typeface="Times New Roman"/>
              </a:rPr>
              <a:t>: </a:t>
            </a:r>
            <a:r>
              <a:rPr sz="1600" spc="-5" dirty="0">
                <a:latin typeface="Times New Roman"/>
                <a:cs typeface="Times New Roman"/>
              </a:rPr>
              <a:t>elles n'ont qu'une membrane plasmique et </a:t>
            </a:r>
            <a:r>
              <a:rPr sz="1600" dirty="0">
                <a:latin typeface="Times New Roman"/>
                <a:cs typeface="Times New Roman"/>
              </a:rPr>
              <a:t>une </a:t>
            </a:r>
            <a:r>
              <a:rPr sz="1600" spc="-5" dirty="0">
                <a:latin typeface="Times New Roman"/>
                <a:cs typeface="Times New Roman"/>
              </a:rPr>
              <a:t>assise </a:t>
            </a:r>
            <a:r>
              <a:rPr sz="1600" dirty="0">
                <a:latin typeface="Times New Roman"/>
                <a:cs typeface="Times New Roman"/>
              </a:rPr>
              <a:t>de </a:t>
            </a:r>
            <a:r>
              <a:rPr sz="1600" spc="-5" dirty="0">
                <a:latin typeface="Times New Roman"/>
                <a:cs typeface="Times New Roman"/>
              </a:rPr>
              <a:t>peptidoglycane, contrairement </a:t>
            </a:r>
            <a:r>
              <a:rPr sz="1600" dirty="0">
                <a:latin typeface="Times New Roman"/>
                <a:cs typeface="Times New Roman"/>
              </a:rPr>
              <a:t>à </a:t>
            </a:r>
            <a:r>
              <a:rPr sz="1600" spc="-5" dirty="0">
                <a:latin typeface="Times New Roman"/>
                <a:cs typeface="Times New Roman"/>
              </a:rPr>
              <a:t>l'autre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sous-règne des négabactéries. </a:t>
            </a:r>
            <a:r>
              <a:rPr sz="1600" spc="-10" dirty="0">
                <a:latin typeface="Times New Roman"/>
                <a:cs typeface="Times New Roman"/>
              </a:rPr>
              <a:t>Les </a:t>
            </a:r>
            <a:r>
              <a:rPr sz="1600" b="1" spc="-5" dirty="0">
                <a:latin typeface="Times New Roman"/>
                <a:cs typeface="Times New Roman"/>
              </a:rPr>
              <a:t>négabactéries </a:t>
            </a:r>
            <a:r>
              <a:rPr sz="1600" spc="-5" dirty="0">
                <a:latin typeface="Times New Roman"/>
                <a:cs typeface="Times New Roman"/>
              </a:rPr>
              <a:t>se caractérisent par </a:t>
            </a:r>
            <a:r>
              <a:rPr sz="1600" dirty="0">
                <a:latin typeface="Times New Roman"/>
                <a:cs typeface="Times New Roman"/>
              </a:rPr>
              <a:t>une </a:t>
            </a:r>
            <a:r>
              <a:rPr sz="1600" spc="-5" dirty="0">
                <a:latin typeface="Times New Roman"/>
                <a:cs typeface="Times New Roman"/>
              </a:rPr>
              <a:t>paroi </a:t>
            </a:r>
            <a:r>
              <a:rPr sz="1600" dirty="0">
                <a:latin typeface="Times New Roman"/>
                <a:cs typeface="Times New Roman"/>
              </a:rPr>
              <a:t>à </a:t>
            </a:r>
            <a:r>
              <a:rPr sz="1600" spc="-5" dirty="0">
                <a:latin typeface="Times New Roman"/>
                <a:cs typeface="Times New Roman"/>
              </a:rPr>
              <a:t>deux membranes </a:t>
            </a:r>
            <a:r>
              <a:rPr sz="1600" dirty="0">
                <a:latin typeface="Times New Roman"/>
                <a:cs typeface="Times New Roman"/>
              </a:rPr>
              <a:t>: une </a:t>
            </a:r>
            <a:r>
              <a:rPr sz="1600" spc="-5" dirty="0">
                <a:latin typeface="Times New Roman"/>
                <a:cs typeface="Times New Roman"/>
              </a:rPr>
              <a:t>membrane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plasmique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et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une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membrane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br>
              <a:rPr lang="fr-FR" sz="1600" spc="15" dirty="0">
                <a:latin typeface="Times New Roman"/>
                <a:cs typeface="Times New Roman"/>
              </a:rPr>
            </a:br>
            <a:r>
              <a:rPr sz="1600" spc="-5" dirty="0" err="1">
                <a:latin typeface="Times New Roman"/>
                <a:cs typeface="Times New Roman"/>
              </a:rPr>
              <a:t>externe</a:t>
            </a:r>
            <a:r>
              <a:rPr sz="1600" spc="-5" dirty="0">
                <a:latin typeface="Times New Roman"/>
                <a:cs typeface="Times New Roman"/>
              </a:rPr>
              <a:t>.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Il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inclut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toutes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les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bactéries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GRAM-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(cyanobactéries,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protéobactéries...).</a:t>
            </a:r>
            <a:endParaRPr sz="1600" dirty="0">
              <a:latin typeface="Times New Roman"/>
              <a:cs typeface="Times New Roman"/>
            </a:endParaRPr>
          </a:p>
          <a:p>
            <a:pPr>
              <a:spcBef>
                <a:spcPts val="4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 marR="15240" indent="92075"/>
            <a:r>
              <a:rPr sz="1600" spc="-5" dirty="0">
                <a:latin typeface="Times New Roman"/>
                <a:cs typeface="Times New Roman"/>
              </a:rPr>
              <a:t>Dans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l'empire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des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eucaryotes,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place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les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règnes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des</a:t>
            </a:r>
            <a:r>
              <a:rPr sz="1600" spc="1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protozoaires,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des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chromistes,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des</a:t>
            </a:r>
            <a:r>
              <a:rPr sz="1600" spc="1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animaux,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des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plantes</a:t>
            </a:r>
            <a:br>
              <a:rPr lang="fr-FR" sz="1600" spc="-5" dirty="0">
                <a:latin typeface="Times New Roman"/>
                <a:cs typeface="Times New Roman"/>
              </a:rPr>
            </a:b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et</a:t>
            </a:r>
            <a:r>
              <a:rPr sz="1600" spc="1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des </a:t>
            </a:r>
            <a:r>
              <a:rPr sz="1600" spc="-2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champignons.</a:t>
            </a:r>
            <a:endParaRPr sz="1600" dirty="0">
              <a:latin typeface="Times New Roman"/>
              <a:cs typeface="Times New Roman"/>
            </a:endParaRPr>
          </a:p>
          <a:p>
            <a:pPr marL="12700" marR="1765935" lvl="1" indent="152400">
              <a:spcBef>
                <a:spcPts val="10"/>
              </a:spcBef>
              <a:buFont typeface="Wingdings"/>
              <a:buChar char=""/>
              <a:tabLst>
                <a:tab pos="317500" algn="l"/>
              </a:tabLst>
            </a:pPr>
            <a:r>
              <a:rPr sz="1600" spc="-10" dirty="0">
                <a:latin typeface="Times New Roman"/>
                <a:cs typeface="Times New Roman"/>
              </a:rPr>
              <a:t>Les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protozoaires</a:t>
            </a:r>
            <a:r>
              <a:rPr sz="1600" b="1" spc="1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désignent</a:t>
            </a:r>
            <a:r>
              <a:rPr sz="1600" spc="1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les</a:t>
            </a:r>
            <a:r>
              <a:rPr sz="1600" spc="1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protistes</a:t>
            </a:r>
            <a:r>
              <a:rPr sz="1600" spc="1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hétérotrophes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qui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se</a:t>
            </a:r>
            <a:r>
              <a:rPr sz="1600" spc="1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nourrissent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par </a:t>
            </a:r>
            <a:r>
              <a:rPr sz="1600" spc="-2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phagocytose.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Ils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sont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connus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pour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être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responsable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nombreuses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maladies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telles</a:t>
            </a:r>
            <a:endParaRPr sz="1600" dirty="0">
              <a:latin typeface="Times New Roman"/>
              <a:cs typeface="Times New Roman"/>
            </a:endParaRPr>
          </a:p>
          <a:p>
            <a:pPr marL="12700"/>
            <a:r>
              <a:rPr sz="1600" dirty="0">
                <a:latin typeface="Times New Roman"/>
                <a:cs typeface="Times New Roman"/>
              </a:rPr>
              <a:t>que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 </a:t>
            </a:r>
            <a:r>
              <a:rPr sz="1600" spc="-5" dirty="0">
                <a:latin typeface="Times New Roman"/>
                <a:cs typeface="Times New Roman"/>
              </a:rPr>
              <a:t>malaria.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Ils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possèdent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deux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types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 </a:t>
            </a:r>
            <a:r>
              <a:rPr sz="1600" spc="-5" dirty="0">
                <a:latin typeface="Times New Roman"/>
                <a:cs typeface="Times New Roman"/>
              </a:rPr>
              <a:t>reproduction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(sexuée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asexuée).</a:t>
            </a:r>
            <a:endParaRPr sz="1600" dirty="0">
              <a:latin typeface="Times New Roman"/>
              <a:cs typeface="Times New Roman"/>
            </a:endParaRPr>
          </a:p>
          <a:p>
            <a:pPr>
              <a:spcBef>
                <a:spcPts val="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 marR="1761489" lvl="1" indent="118110" algn="just">
              <a:buFont typeface="Wingdings"/>
              <a:buChar char=""/>
              <a:tabLst>
                <a:tab pos="271780" algn="l"/>
              </a:tabLst>
            </a:pPr>
            <a:r>
              <a:rPr sz="1600" spc="-5" dirty="0">
                <a:latin typeface="Times New Roman"/>
                <a:cs typeface="Times New Roman"/>
              </a:rPr>
              <a:t>Jugé utile mais encore sujet </a:t>
            </a:r>
            <a:r>
              <a:rPr sz="1600" dirty="0">
                <a:latin typeface="Times New Roman"/>
                <a:cs typeface="Times New Roman"/>
              </a:rPr>
              <a:t>à </a:t>
            </a:r>
            <a:r>
              <a:rPr sz="1600" spc="-5" dirty="0">
                <a:latin typeface="Times New Roman"/>
                <a:cs typeface="Times New Roman"/>
              </a:rPr>
              <a:t>débat, </a:t>
            </a:r>
            <a:r>
              <a:rPr sz="1600" dirty="0">
                <a:latin typeface="Times New Roman"/>
                <a:cs typeface="Times New Roman"/>
              </a:rPr>
              <a:t>le </a:t>
            </a:r>
            <a:r>
              <a:rPr sz="1600" spc="-5" dirty="0">
                <a:latin typeface="Times New Roman"/>
                <a:cs typeface="Times New Roman"/>
              </a:rPr>
              <a:t>règne des</a:t>
            </a:r>
            <a:r>
              <a:rPr sz="1600" spc="24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chromistes </a:t>
            </a:r>
            <a:r>
              <a:rPr sz="1600" spc="-5" dirty="0">
                <a:latin typeface="Times New Roman"/>
                <a:cs typeface="Times New Roman"/>
              </a:rPr>
              <a:t>est représenté par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les Diatomées, </a:t>
            </a:r>
            <a:br>
              <a:rPr lang="fr-FR" sz="1600" spc="-5" dirty="0">
                <a:latin typeface="Times New Roman"/>
                <a:cs typeface="Times New Roman"/>
              </a:rPr>
            </a:br>
            <a:r>
              <a:rPr sz="1600" spc="-5" dirty="0">
                <a:latin typeface="Times New Roman"/>
                <a:cs typeface="Times New Roman"/>
              </a:rPr>
              <a:t>les algues brunes, les cryptophytes et les oomycètes. Particularité d'un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chloroplaste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constitué</a:t>
            </a:r>
            <a:br>
              <a:rPr lang="fr-FR" sz="1600" spc="-5" dirty="0">
                <a:latin typeface="Times New Roman"/>
                <a:cs typeface="Times New Roman"/>
              </a:rPr>
            </a:b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4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membranes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(2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mb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trouvées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chez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les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chloroplastes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+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mb</a:t>
            </a:r>
            <a:endParaRPr lang="fr-FR" sz="1600" dirty="0">
              <a:latin typeface="Times New Roman"/>
              <a:cs typeface="Times New Roman"/>
            </a:endParaRPr>
          </a:p>
          <a:p>
            <a:pPr marL="12700" marR="13335" algn="just">
              <a:spcBef>
                <a:spcPts val="20"/>
              </a:spcBef>
            </a:pPr>
            <a:r>
              <a:rPr sz="1600" spc="-5" dirty="0" err="1">
                <a:latin typeface="Times New Roman"/>
                <a:cs typeface="Times New Roman"/>
              </a:rPr>
              <a:t>externes</a:t>
            </a:r>
            <a:r>
              <a:rPr sz="1600" spc="-5" dirty="0">
                <a:latin typeface="Times New Roman"/>
                <a:cs typeface="Times New Roman"/>
              </a:rPr>
              <a:t>), résultat d'une </a:t>
            </a:r>
            <a:r>
              <a:rPr sz="1600" spc="-5" dirty="0" err="1">
                <a:latin typeface="Times New Roman"/>
                <a:cs typeface="Times New Roman"/>
              </a:rPr>
              <a:t>endosymbiose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secondaire</a:t>
            </a:r>
            <a:r>
              <a:rPr sz="1600" spc="-5" dirty="0">
                <a:latin typeface="Times New Roman"/>
                <a:cs typeface="Times New Roman"/>
              </a:rPr>
              <a:t> (ingestion d'une Rhodophyte unicellulaire </a:t>
            </a:r>
            <a:r>
              <a:rPr sz="1600" dirty="0">
                <a:latin typeface="Times New Roman"/>
                <a:cs typeface="Times New Roman"/>
              </a:rPr>
              <a:t>par un autre </a:t>
            </a:r>
            <a:r>
              <a:rPr sz="1600" spc="-5" dirty="0">
                <a:latin typeface="Times New Roman"/>
                <a:cs typeface="Times New Roman"/>
              </a:rPr>
              <a:t>eucaryote). </a:t>
            </a:r>
            <a:endParaRPr lang="fr-FR" sz="1600" spc="-5" dirty="0">
              <a:latin typeface="Times New Roman"/>
              <a:cs typeface="Times New Roman"/>
            </a:endParaRPr>
          </a:p>
          <a:p>
            <a:pPr marL="12700" marR="13335" algn="just">
              <a:spcBef>
                <a:spcPts val="20"/>
              </a:spcBef>
            </a:pPr>
            <a:r>
              <a:rPr sz="1600" spc="-10" dirty="0">
                <a:latin typeface="Times New Roman"/>
                <a:cs typeface="Times New Roman"/>
              </a:rPr>
              <a:t>Le 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plus </a:t>
            </a:r>
            <a:r>
              <a:rPr sz="1600" spc="-5" dirty="0">
                <a:latin typeface="Times New Roman"/>
                <a:cs typeface="Times New Roman"/>
              </a:rPr>
              <a:t>ancien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fossile connu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présumé date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du </a:t>
            </a:r>
            <a:r>
              <a:rPr sz="1600" spc="-5" dirty="0">
                <a:latin typeface="Times New Roman"/>
                <a:cs typeface="Times New Roman"/>
              </a:rPr>
              <a:t>précambrien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(-700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Ma).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3D404F18-FBB6-4EDA-994A-5FA09CC9781D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8828" y="2626584"/>
            <a:ext cx="2349997" cy="2250552"/>
          </a:xfrm>
          <a:prstGeom prst="rect">
            <a:avLst/>
          </a:prstGeom>
        </p:spPr>
      </p:pic>
      <p:pic>
        <p:nvPicPr>
          <p:cNvPr id="5" name="object 4">
            <a:extLst>
              <a:ext uri="{FF2B5EF4-FFF2-40B4-BE49-F238E27FC236}">
                <a16:creationId xmlns:a16="http://schemas.microsoft.com/office/drawing/2014/main" id="{543D4307-D9CB-4BAD-8A46-84D83A624F3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26860" y="4872536"/>
            <a:ext cx="2061965" cy="183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7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0B2906E-4287-4462-91B3-C45A74C9F387}"/>
              </a:ext>
            </a:extLst>
          </p:cNvPr>
          <p:cNvSpPr txBox="1"/>
          <p:nvPr/>
        </p:nvSpPr>
        <p:spPr>
          <a:xfrm>
            <a:off x="693812" y="-44862"/>
            <a:ext cx="10945216" cy="51013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927100" lvl="2" algn="just">
              <a:spcBef>
                <a:spcPts val="100"/>
              </a:spcBef>
            </a:pPr>
            <a:r>
              <a:rPr lang="fr-FR" sz="1700" b="1" i="1" dirty="0">
                <a:solidFill>
                  <a:srgbClr val="008000"/>
                </a:solidFill>
                <a:latin typeface="Times New Roman"/>
                <a:cs typeface="Times New Roman"/>
              </a:rPr>
              <a:t>b)</a:t>
            </a:r>
            <a:r>
              <a:rPr lang="fr-FR" sz="1700" b="1" i="1" spc="-5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fr-FR" sz="1700" b="1" i="1" spc="-10" dirty="0">
                <a:solidFill>
                  <a:srgbClr val="008000"/>
                </a:solidFill>
                <a:latin typeface="Times New Roman"/>
                <a:cs typeface="Times New Roman"/>
              </a:rPr>
              <a:t>Transferts </a:t>
            </a:r>
            <a:r>
              <a:rPr lang="fr-FR" sz="1700" b="1" i="1" spc="-5" dirty="0">
                <a:solidFill>
                  <a:srgbClr val="008000"/>
                </a:solidFill>
                <a:latin typeface="Times New Roman"/>
                <a:cs typeface="Times New Roman"/>
              </a:rPr>
              <a:t>horizontaux </a:t>
            </a:r>
            <a:r>
              <a:rPr lang="fr-FR" sz="1700" b="1" i="1" dirty="0">
                <a:solidFill>
                  <a:srgbClr val="008000"/>
                </a:solidFill>
                <a:latin typeface="Times New Roman"/>
                <a:cs typeface="Times New Roman"/>
              </a:rPr>
              <a:t>de</a:t>
            </a:r>
            <a:r>
              <a:rPr lang="fr-FR" sz="1700" b="1" i="1" spc="-1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fr-FR" sz="1700" b="1" i="1" spc="-5" dirty="0">
                <a:solidFill>
                  <a:srgbClr val="008000"/>
                </a:solidFill>
                <a:latin typeface="Times New Roman"/>
                <a:cs typeface="Times New Roman"/>
              </a:rPr>
              <a:t>gènes</a:t>
            </a:r>
            <a:r>
              <a:rPr lang="fr-FR" sz="1700" b="1" i="1" spc="2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fr-FR" sz="1700" b="1" dirty="0">
                <a:solidFill>
                  <a:srgbClr val="008000"/>
                </a:solidFill>
                <a:latin typeface="Times New Roman"/>
                <a:cs typeface="Times New Roman"/>
              </a:rPr>
              <a:t>:</a:t>
            </a:r>
          </a:p>
          <a:p>
            <a:pPr marL="12700" algn="just">
              <a:spcBef>
                <a:spcPts val="100"/>
              </a:spcBef>
            </a:pPr>
            <a:r>
              <a:rPr lang="fr-FR" sz="1700" spc="-5" dirty="0">
                <a:latin typeface="Times New Roman"/>
                <a:cs typeface="Times New Roman"/>
              </a:rPr>
              <a:t>	</a:t>
            </a:r>
          </a:p>
          <a:p>
            <a:pPr marL="12700" algn="just">
              <a:spcBef>
                <a:spcPts val="100"/>
              </a:spcBef>
            </a:pPr>
            <a:r>
              <a:rPr lang="fr-FR" sz="1700" spc="-5" dirty="0">
                <a:latin typeface="Times New Roman"/>
                <a:cs typeface="Times New Roman"/>
              </a:rPr>
              <a:t>          Aujourd'hui, les biologistes reconnaissent </a:t>
            </a:r>
            <a:r>
              <a:rPr lang="fr-FR" sz="1700" dirty="0">
                <a:latin typeface="Times New Roman"/>
                <a:cs typeface="Times New Roman"/>
              </a:rPr>
              <a:t>que </a:t>
            </a:r>
            <a:r>
              <a:rPr lang="fr-FR" sz="1700" spc="-5" dirty="0">
                <a:latin typeface="Times New Roman"/>
                <a:cs typeface="Times New Roman"/>
              </a:rPr>
              <a:t>les procaryotes et les bactéries </a:t>
            </a:r>
            <a:r>
              <a:rPr lang="fr-FR" sz="1700" dirty="0">
                <a:latin typeface="Times New Roman"/>
                <a:cs typeface="Times New Roman"/>
              </a:rPr>
              <a:t>ont la </a:t>
            </a:r>
            <a:r>
              <a:rPr lang="fr-FR" sz="1700" spc="-5" dirty="0">
                <a:latin typeface="Times New Roman"/>
                <a:cs typeface="Times New Roman"/>
              </a:rPr>
              <a:t>capacité </a:t>
            </a:r>
            <a:r>
              <a:rPr lang="fr-FR" sz="1700" dirty="0">
                <a:latin typeface="Times New Roman"/>
                <a:cs typeface="Times New Roman"/>
              </a:rPr>
              <a:t>de </a:t>
            </a:r>
            <a:r>
              <a:rPr lang="fr-FR" sz="1700" spc="-5" dirty="0">
                <a:latin typeface="Times New Roman"/>
                <a:cs typeface="Times New Roman"/>
              </a:rPr>
              <a:t>transférer              </a:t>
            </a:r>
          </a:p>
          <a:p>
            <a:pPr marL="12700" algn="just">
              <a:spcBef>
                <a:spcPts val="100"/>
              </a:spcBef>
            </a:pPr>
            <a:r>
              <a:rPr lang="fr-FR" sz="1700" spc="-5" dirty="0">
                <a:latin typeface="Times New Roman"/>
                <a:cs typeface="Times New Roman"/>
              </a:rPr>
              <a:t>          des informations génétiques </a:t>
            </a:r>
            <a:r>
              <a:rPr lang="fr-FR" sz="1700" dirty="0">
                <a:latin typeface="Times New Roman"/>
                <a:cs typeface="Times New Roman"/>
              </a:rPr>
              <a:t>à </a:t>
            </a:r>
            <a:r>
              <a:rPr lang="fr-FR" sz="1700" spc="-5" dirty="0">
                <a:latin typeface="Times New Roman"/>
                <a:cs typeface="Times New Roman"/>
              </a:rPr>
              <a:t>des organismes étrangers. </a:t>
            </a:r>
            <a:r>
              <a:rPr lang="fr-FR" sz="1700" spc="-10" dirty="0">
                <a:latin typeface="Times New Roman"/>
                <a:cs typeface="Times New Roman"/>
              </a:rPr>
              <a:t>La </a:t>
            </a:r>
            <a:r>
              <a:rPr lang="fr-FR" sz="1700" spc="-5" dirty="0">
                <a:latin typeface="Times New Roman"/>
                <a:cs typeface="Times New Roman"/>
              </a:rPr>
              <a:t>recombinaison, </a:t>
            </a:r>
            <a:r>
              <a:rPr lang="fr-FR" sz="1700" dirty="0">
                <a:latin typeface="Times New Roman"/>
                <a:cs typeface="Times New Roman"/>
              </a:rPr>
              <a:t>la </a:t>
            </a:r>
            <a:r>
              <a:rPr lang="fr-FR" sz="1700" spc="-5" dirty="0">
                <a:latin typeface="Times New Roman"/>
                <a:cs typeface="Times New Roman"/>
              </a:rPr>
              <a:t>perte, </a:t>
            </a:r>
            <a:r>
              <a:rPr lang="fr-FR" sz="1700" dirty="0">
                <a:latin typeface="Times New Roman"/>
                <a:cs typeface="Times New Roman"/>
              </a:rPr>
              <a:t>la </a:t>
            </a:r>
            <a:r>
              <a:rPr lang="fr-FR" sz="1700" spc="-5" dirty="0">
                <a:latin typeface="Times New Roman"/>
                <a:cs typeface="Times New Roman"/>
              </a:rPr>
              <a:t>duplication et </a:t>
            </a:r>
            <a:r>
              <a:rPr lang="fr-FR" sz="1700" dirty="0">
                <a:latin typeface="Times New Roman"/>
                <a:cs typeface="Times New Roman"/>
              </a:rPr>
              <a:t>la </a:t>
            </a:r>
            <a:r>
              <a:rPr lang="fr-FR" sz="1700" spc="-5" dirty="0">
                <a:latin typeface="Times New Roman"/>
                <a:cs typeface="Times New Roman"/>
              </a:rPr>
              <a:t>création génétique 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sont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quelques-uns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des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processus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grâce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auxquels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les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gènes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peuvent</a:t>
            </a:r>
            <a:r>
              <a:rPr lang="fr-FR" sz="1700" dirty="0">
                <a:latin typeface="Times New Roman"/>
                <a:cs typeface="Times New Roman"/>
              </a:rPr>
              <a:t> être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transmis</a:t>
            </a:r>
            <a:r>
              <a:rPr lang="fr-FR" sz="1700" dirty="0">
                <a:latin typeface="Times New Roman"/>
                <a:cs typeface="Times New Roman"/>
              </a:rPr>
              <a:t> entre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les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différentes</a:t>
            </a:r>
            <a:r>
              <a:rPr lang="fr-FR" sz="1700" spc="24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espèces</a:t>
            </a:r>
            <a:r>
              <a:rPr lang="fr-FR" sz="1700" spc="240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de 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bactéries. Quant aux plantes et animaux, </a:t>
            </a:r>
            <a:r>
              <a:rPr lang="fr-FR" sz="1700" dirty="0">
                <a:latin typeface="Times New Roman"/>
                <a:cs typeface="Times New Roman"/>
              </a:rPr>
              <a:t>de </a:t>
            </a:r>
            <a:r>
              <a:rPr lang="fr-FR" sz="1700" spc="-5" dirty="0">
                <a:latin typeface="Times New Roman"/>
                <a:cs typeface="Times New Roman"/>
              </a:rPr>
              <a:t>nombreux biologistes considèrent </a:t>
            </a:r>
            <a:r>
              <a:rPr lang="fr-FR" sz="1700" dirty="0">
                <a:latin typeface="Times New Roman"/>
                <a:cs typeface="Times New Roman"/>
              </a:rPr>
              <a:t>le </a:t>
            </a:r>
            <a:r>
              <a:rPr lang="fr-FR" sz="1700" spc="-5" dirty="0">
                <a:latin typeface="Times New Roman"/>
                <a:cs typeface="Times New Roman"/>
              </a:rPr>
              <a:t>processus </a:t>
            </a:r>
            <a:r>
              <a:rPr lang="fr-FR" sz="1700" dirty="0">
                <a:latin typeface="Times New Roman"/>
                <a:cs typeface="Times New Roman"/>
              </a:rPr>
              <a:t>de </a:t>
            </a:r>
            <a:r>
              <a:rPr lang="fr-FR" sz="1700" b="1" spc="-5" dirty="0">
                <a:latin typeface="Times New Roman"/>
                <a:cs typeface="Times New Roman"/>
              </a:rPr>
              <a:t>transfert horizontal </a:t>
            </a:r>
            <a:r>
              <a:rPr lang="fr-FR" sz="1700" b="1" dirty="0">
                <a:latin typeface="Times New Roman"/>
                <a:cs typeface="Times New Roman"/>
              </a:rPr>
              <a:t>de </a:t>
            </a:r>
            <a:r>
              <a:rPr lang="fr-FR" sz="1700" b="1" spc="5" dirty="0">
                <a:latin typeface="Times New Roman"/>
                <a:cs typeface="Times New Roman"/>
              </a:rPr>
              <a:t> </a:t>
            </a:r>
            <a:r>
              <a:rPr lang="fr-FR" sz="1700" b="1" spc="-5" dirty="0">
                <a:latin typeface="Times New Roman"/>
                <a:cs typeface="Times New Roman"/>
              </a:rPr>
              <a:t>gènes</a:t>
            </a:r>
            <a:r>
              <a:rPr lang="fr-FR" sz="1700" b="1" spc="1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comme</a:t>
            </a:r>
            <a:r>
              <a:rPr lang="fr-FR" sz="1700" dirty="0">
                <a:latin typeface="Times New Roman"/>
                <a:cs typeface="Times New Roman"/>
              </a:rPr>
              <a:t> un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facteur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de </a:t>
            </a:r>
            <a:r>
              <a:rPr lang="fr-FR" sz="1700" spc="-5" dirty="0">
                <a:latin typeface="Times New Roman"/>
                <a:cs typeface="Times New Roman"/>
              </a:rPr>
              <a:t>l'évolution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bien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plus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important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qu'on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ne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le </a:t>
            </a:r>
            <a:r>
              <a:rPr lang="fr-FR" sz="1700" spc="-5" dirty="0">
                <a:latin typeface="Times New Roman"/>
                <a:cs typeface="Times New Roman"/>
              </a:rPr>
              <a:t>pensait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il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y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a </a:t>
            </a:r>
            <a:r>
              <a:rPr lang="fr-FR" sz="1700" spc="-5" dirty="0">
                <a:latin typeface="Times New Roman"/>
                <a:cs typeface="Times New Roman"/>
              </a:rPr>
              <a:t>quelques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années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encore.</a:t>
            </a:r>
            <a:endParaRPr lang="fr-FR" sz="1700" dirty="0">
              <a:latin typeface="Times New Roman"/>
              <a:cs typeface="Times New Roman"/>
            </a:endParaRPr>
          </a:p>
          <a:p>
            <a:pPr marL="12700" marR="2361565" indent="450850" algn="just"/>
            <a:r>
              <a:rPr lang="fr-FR" sz="1700" spc="-5" dirty="0">
                <a:latin typeface="Times New Roman"/>
                <a:cs typeface="Times New Roman"/>
              </a:rPr>
              <a:t>C'est en fait </a:t>
            </a:r>
            <a:r>
              <a:rPr lang="fr-FR" sz="1700" dirty="0">
                <a:latin typeface="Times New Roman"/>
                <a:cs typeface="Times New Roman"/>
              </a:rPr>
              <a:t>un </a:t>
            </a:r>
            <a:r>
              <a:rPr lang="fr-FR" sz="1700" spc="-5" dirty="0">
                <a:latin typeface="Times New Roman"/>
                <a:cs typeface="Times New Roman"/>
              </a:rPr>
              <a:t>processus dans lequel </a:t>
            </a:r>
            <a:r>
              <a:rPr lang="fr-FR" sz="1700" dirty="0">
                <a:latin typeface="Times New Roman"/>
                <a:cs typeface="Times New Roman"/>
              </a:rPr>
              <a:t>un </a:t>
            </a:r>
            <a:r>
              <a:rPr lang="fr-FR" sz="1700" spc="-5" dirty="0">
                <a:latin typeface="Times New Roman"/>
                <a:cs typeface="Times New Roman"/>
              </a:rPr>
              <a:t>organisme intègre </a:t>
            </a:r>
            <a:r>
              <a:rPr lang="fr-FR" sz="1700" dirty="0">
                <a:latin typeface="Times New Roman"/>
                <a:cs typeface="Times New Roman"/>
              </a:rPr>
              <a:t>du 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matériel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génétique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provenant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d'un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autre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organisme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sans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en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être</a:t>
            </a:r>
            <a:r>
              <a:rPr lang="fr-FR" sz="1700" dirty="0">
                <a:latin typeface="Times New Roman"/>
                <a:cs typeface="Times New Roman"/>
              </a:rPr>
              <a:t> le 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descendant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(par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opposition au transfert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vertical </a:t>
            </a:r>
            <a:r>
              <a:rPr lang="fr-FR" sz="1700" spc="5" dirty="0">
                <a:latin typeface="Times New Roman"/>
                <a:cs typeface="Times New Roman"/>
              </a:rPr>
              <a:t>qui </a:t>
            </a:r>
            <a:r>
              <a:rPr lang="fr-FR" sz="1700" spc="-5" dirty="0">
                <a:latin typeface="Times New Roman"/>
                <a:cs typeface="Times New Roman"/>
              </a:rPr>
              <a:t>se produit lorsque 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l'organisme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reçoit</a:t>
            </a:r>
            <a:r>
              <a:rPr lang="fr-FR" sz="1700" dirty="0">
                <a:latin typeface="Times New Roman"/>
                <a:cs typeface="Times New Roman"/>
              </a:rPr>
              <a:t> du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matériel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génétique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à</a:t>
            </a:r>
            <a:r>
              <a:rPr lang="fr-FR" sz="1700" spc="-5" dirty="0">
                <a:latin typeface="Times New Roman"/>
                <a:cs typeface="Times New Roman"/>
              </a:rPr>
              <a:t> partir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de</a:t>
            </a:r>
            <a:r>
              <a:rPr lang="fr-FR" sz="1700" spc="-5" dirty="0">
                <a:latin typeface="Times New Roman"/>
                <a:cs typeface="Times New Roman"/>
              </a:rPr>
              <a:t> son ancêtre).</a:t>
            </a:r>
            <a:endParaRPr lang="fr-FR" sz="1700" dirty="0">
              <a:latin typeface="Times New Roman"/>
              <a:cs typeface="Times New Roman"/>
            </a:endParaRPr>
          </a:p>
          <a:p>
            <a:pPr marL="12700" marR="2366010" indent="450850" algn="just">
              <a:spcBef>
                <a:spcPts val="5"/>
              </a:spcBef>
            </a:pPr>
            <a:r>
              <a:rPr lang="fr-FR" sz="1700" spc="-5" dirty="0">
                <a:latin typeface="Times New Roman"/>
                <a:cs typeface="Times New Roman"/>
              </a:rPr>
              <a:t>Chez les eucaryotes, </a:t>
            </a:r>
            <a:r>
              <a:rPr lang="fr-FR" sz="1700" dirty="0">
                <a:latin typeface="Times New Roman"/>
                <a:cs typeface="Times New Roman"/>
              </a:rPr>
              <a:t>un </a:t>
            </a:r>
            <a:r>
              <a:rPr lang="fr-FR" sz="1700" spc="-5" dirty="0">
                <a:latin typeface="Times New Roman"/>
                <a:cs typeface="Times New Roman"/>
              </a:rPr>
              <a:t>transfert </a:t>
            </a:r>
            <a:r>
              <a:rPr lang="fr-FR" sz="1700" dirty="0">
                <a:latin typeface="Times New Roman"/>
                <a:cs typeface="Times New Roman"/>
              </a:rPr>
              <a:t>de </a:t>
            </a:r>
            <a:r>
              <a:rPr lang="fr-FR" sz="1700" spc="-5" dirty="0">
                <a:latin typeface="Times New Roman"/>
                <a:cs typeface="Times New Roman"/>
              </a:rPr>
              <a:t>gènes </a:t>
            </a:r>
            <a:r>
              <a:rPr lang="fr-FR" sz="1700" dirty="0">
                <a:latin typeface="Times New Roman"/>
                <a:cs typeface="Times New Roman"/>
              </a:rPr>
              <a:t>a </a:t>
            </a:r>
            <a:r>
              <a:rPr lang="fr-FR" sz="1700" spc="-5" dirty="0">
                <a:latin typeface="Times New Roman"/>
                <a:cs typeface="Times New Roman"/>
              </a:rPr>
              <a:t>eu lieu </a:t>
            </a:r>
            <a:r>
              <a:rPr lang="fr-FR" sz="1700" dirty="0">
                <a:latin typeface="Times New Roman"/>
                <a:cs typeface="Times New Roman"/>
              </a:rPr>
              <a:t>entre </a:t>
            </a:r>
            <a:r>
              <a:rPr lang="fr-FR" sz="1700" spc="-5" dirty="0">
                <a:latin typeface="Times New Roman"/>
                <a:cs typeface="Times New Roman"/>
              </a:rPr>
              <a:t>les 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génomes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chloroplastiques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et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mitochondriaux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et</a:t>
            </a:r>
            <a:r>
              <a:rPr lang="fr-FR" sz="1700" dirty="0">
                <a:latin typeface="Times New Roman"/>
                <a:cs typeface="Times New Roman"/>
              </a:rPr>
              <a:t> le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génome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nucléaire. 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Comme indiqué par </a:t>
            </a:r>
            <a:r>
              <a:rPr lang="fr-FR" sz="1700" dirty="0">
                <a:latin typeface="Times New Roman"/>
                <a:cs typeface="Times New Roman"/>
              </a:rPr>
              <a:t>la </a:t>
            </a:r>
            <a:r>
              <a:rPr lang="fr-FR" sz="1700" spc="-5" dirty="0">
                <a:latin typeface="Times New Roman"/>
                <a:cs typeface="Times New Roman"/>
              </a:rPr>
              <a:t>théorie endosymbiotique, les mitochondries et les 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chloroplastes</a:t>
            </a:r>
            <a:r>
              <a:rPr lang="fr-FR" sz="1700" dirty="0">
                <a:latin typeface="Times New Roman"/>
                <a:cs typeface="Times New Roman"/>
              </a:rPr>
              <a:t> ont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probablement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comme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origine</a:t>
            </a:r>
            <a:r>
              <a:rPr lang="fr-FR" sz="1700" spc="24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une</a:t>
            </a:r>
            <a:r>
              <a:rPr lang="fr-FR" sz="1700" spc="254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bactérie 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endosymbiote d'un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ancêtre </a:t>
            </a:r>
            <a:r>
              <a:rPr lang="fr-FR" sz="1700" dirty="0">
                <a:latin typeface="Times New Roman"/>
                <a:cs typeface="Times New Roman"/>
              </a:rPr>
              <a:t>de</a:t>
            </a:r>
            <a:r>
              <a:rPr lang="fr-FR" sz="1700" spc="-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la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cellule </a:t>
            </a:r>
            <a:r>
              <a:rPr lang="fr-FR" sz="1700" dirty="0">
                <a:latin typeface="Times New Roman"/>
                <a:cs typeface="Times New Roman"/>
              </a:rPr>
              <a:t>eucaryote.</a:t>
            </a:r>
          </a:p>
          <a:p>
            <a:pPr marL="12700" marR="2366010" indent="450850" algn="just"/>
            <a:r>
              <a:rPr lang="fr-FR" sz="1700" spc="-10" dirty="0">
                <a:latin typeface="Times New Roman"/>
                <a:cs typeface="Times New Roman"/>
              </a:rPr>
              <a:t>Le </a:t>
            </a:r>
            <a:r>
              <a:rPr lang="fr-FR" sz="1700" spc="-5" dirty="0">
                <a:latin typeface="Times New Roman"/>
                <a:cs typeface="Times New Roman"/>
              </a:rPr>
              <a:t>transfert horizontal </a:t>
            </a:r>
            <a:r>
              <a:rPr lang="fr-FR" sz="1700" dirty="0">
                <a:latin typeface="Times New Roman"/>
                <a:cs typeface="Times New Roman"/>
              </a:rPr>
              <a:t>de </a:t>
            </a:r>
            <a:r>
              <a:rPr lang="fr-FR" sz="1700" spc="-5" dirty="0">
                <a:latin typeface="Times New Roman"/>
                <a:cs typeface="Times New Roman"/>
              </a:rPr>
              <a:t>gènes est </a:t>
            </a:r>
            <a:r>
              <a:rPr lang="fr-FR" sz="1700" dirty="0">
                <a:latin typeface="Times New Roman"/>
                <a:cs typeface="Times New Roman"/>
              </a:rPr>
              <a:t>un </a:t>
            </a:r>
            <a:r>
              <a:rPr lang="fr-FR" sz="1700" spc="-5" dirty="0">
                <a:latin typeface="Times New Roman"/>
                <a:cs typeface="Times New Roman"/>
              </a:rPr>
              <a:t>facteur d'erreur important 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dans</a:t>
            </a:r>
            <a:r>
              <a:rPr lang="fr-FR" sz="1700" dirty="0">
                <a:latin typeface="Times New Roman"/>
                <a:cs typeface="Times New Roman"/>
              </a:rPr>
              <a:t> la </a:t>
            </a:r>
            <a:r>
              <a:rPr lang="fr-FR" sz="1700" spc="-5" dirty="0">
                <a:latin typeface="Times New Roman"/>
                <a:cs typeface="Times New Roman"/>
              </a:rPr>
              <a:t>création d'arbres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phylogénétiques.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Par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exemple,</a:t>
            </a:r>
            <a:r>
              <a:rPr lang="fr-FR" sz="1700" spc="240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il a </a:t>
            </a:r>
            <a:r>
              <a:rPr lang="fr-FR" sz="1700" spc="-5" dirty="0">
                <a:latin typeface="Times New Roman"/>
                <a:cs typeface="Times New Roman"/>
              </a:rPr>
              <a:t>été affirmé </a:t>
            </a:r>
            <a:r>
              <a:rPr lang="fr-FR" sz="1700" dirty="0">
                <a:latin typeface="Times New Roman"/>
                <a:cs typeface="Times New Roman"/>
              </a:rPr>
              <a:t> que </a:t>
            </a:r>
            <a:r>
              <a:rPr lang="fr-FR" sz="1700" spc="-5" dirty="0">
                <a:latin typeface="Times New Roman"/>
                <a:cs typeface="Times New Roman"/>
              </a:rPr>
              <a:t>les gènes </a:t>
            </a:r>
            <a:r>
              <a:rPr lang="fr-FR" sz="1700" dirty="0">
                <a:latin typeface="Times New Roman"/>
                <a:cs typeface="Times New Roman"/>
              </a:rPr>
              <a:t>de </a:t>
            </a:r>
            <a:r>
              <a:rPr lang="fr-FR" sz="1700" spc="-5" dirty="0">
                <a:latin typeface="Times New Roman"/>
                <a:cs typeface="Times New Roman"/>
              </a:rPr>
              <a:t>l'ARNr </a:t>
            </a:r>
            <a:r>
              <a:rPr lang="fr-FR" sz="1700" dirty="0">
                <a:latin typeface="Times New Roman"/>
                <a:cs typeface="Times New Roman"/>
              </a:rPr>
              <a:t>16S </a:t>
            </a:r>
            <a:r>
              <a:rPr lang="fr-FR" sz="1700" spc="-5" dirty="0">
                <a:latin typeface="Times New Roman"/>
                <a:cs typeface="Times New Roman"/>
              </a:rPr>
              <a:t>(que l'on utilisent souvent en phylogénie) 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peuvent être transférés horizontalement. </a:t>
            </a:r>
            <a:r>
              <a:rPr lang="fr-FR" sz="1700" dirty="0">
                <a:latin typeface="Times New Roman"/>
                <a:cs typeface="Times New Roman"/>
              </a:rPr>
              <a:t>De </a:t>
            </a:r>
            <a:r>
              <a:rPr lang="fr-FR" sz="1700" spc="-5" dirty="0">
                <a:latin typeface="Times New Roman"/>
                <a:cs typeface="Times New Roman"/>
              </a:rPr>
              <a:t>ce fait, </a:t>
            </a:r>
            <a:r>
              <a:rPr lang="fr-FR" sz="1700" dirty="0">
                <a:latin typeface="Times New Roman"/>
                <a:cs typeface="Times New Roman"/>
              </a:rPr>
              <a:t>la </a:t>
            </a:r>
            <a:r>
              <a:rPr lang="fr-FR" sz="1700" spc="-5" dirty="0">
                <a:latin typeface="Times New Roman"/>
                <a:cs typeface="Times New Roman"/>
              </a:rPr>
              <a:t>validité des arbres 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construits </a:t>
            </a:r>
            <a:r>
              <a:rPr lang="fr-FR" sz="1700" dirty="0">
                <a:latin typeface="Times New Roman"/>
                <a:cs typeface="Times New Roman"/>
              </a:rPr>
              <a:t>à </a:t>
            </a:r>
            <a:r>
              <a:rPr lang="fr-FR" sz="1700" spc="-5" dirty="0">
                <a:latin typeface="Times New Roman"/>
                <a:cs typeface="Times New Roman"/>
              </a:rPr>
              <a:t>partir </a:t>
            </a:r>
            <a:r>
              <a:rPr lang="fr-FR" sz="1700" dirty="0">
                <a:latin typeface="Times New Roman"/>
                <a:cs typeface="Times New Roman"/>
              </a:rPr>
              <a:t>de </a:t>
            </a:r>
            <a:r>
              <a:rPr lang="fr-FR" sz="1700" spc="-5" dirty="0">
                <a:latin typeface="Times New Roman"/>
                <a:cs typeface="Times New Roman"/>
              </a:rPr>
              <a:t>ces gènes </a:t>
            </a:r>
            <a:r>
              <a:rPr lang="fr-FR" sz="1700" dirty="0">
                <a:latin typeface="Times New Roman"/>
                <a:cs typeface="Times New Roman"/>
              </a:rPr>
              <a:t>doit </a:t>
            </a:r>
            <a:r>
              <a:rPr lang="fr-FR" sz="1700" spc="-5" dirty="0">
                <a:latin typeface="Times New Roman"/>
                <a:cs typeface="Times New Roman"/>
              </a:rPr>
              <a:t>être réévaluée. On aurait alors des 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arbres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avec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des interconnections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en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forme</a:t>
            </a:r>
            <a:r>
              <a:rPr lang="fr-FR" sz="1700" dirty="0">
                <a:latin typeface="Times New Roman"/>
                <a:cs typeface="Times New Roman"/>
              </a:rPr>
              <a:t> de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toile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d'araignée.</a:t>
            </a:r>
            <a:endParaRPr lang="fr-FR" sz="1700" dirty="0">
              <a:latin typeface="Times New Roman"/>
              <a:cs typeface="Times New Roman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5CE570C1-64BC-42AA-AA66-2BF6D642180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4772" y="2204864"/>
            <a:ext cx="2854053" cy="4032448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8CBE0A66-149E-4C6B-BE75-2DB4842FEAC9}"/>
              </a:ext>
            </a:extLst>
          </p:cNvPr>
          <p:cNvSpPr txBox="1"/>
          <p:nvPr/>
        </p:nvSpPr>
        <p:spPr>
          <a:xfrm>
            <a:off x="790944" y="5013176"/>
            <a:ext cx="8496944" cy="1560364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12700" rIns="0" bIns="0" rtlCol="0">
            <a:spAutoFit/>
          </a:bodyPr>
          <a:lstStyle/>
          <a:p>
            <a:pPr marL="463550">
              <a:lnSpc>
                <a:spcPts val="1660"/>
              </a:lnSpc>
              <a:spcBef>
                <a:spcPts val="100"/>
              </a:spcBef>
            </a:pPr>
            <a:r>
              <a:rPr b="1" u="sng" spc="-5" dirty="0">
                <a:solidFill>
                  <a:srgbClr val="94006B"/>
                </a:solidFill>
                <a:uFill>
                  <a:solidFill>
                    <a:srgbClr val="94006B"/>
                  </a:solidFill>
                </a:uFill>
                <a:latin typeface="Times New Roman"/>
                <a:cs typeface="Times New Roman"/>
              </a:rPr>
              <a:t>Conclusion</a:t>
            </a:r>
            <a:r>
              <a:rPr b="1" spc="-30" dirty="0">
                <a:solidFill>
                  <a:srgbClr val="94006B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94006B"/>
                </a:solidFill>
                <a:latin typeface="Times New Roman"/>
                <a:cs typeface="Times New Roman"/>
              </a:rPr>
              <a:t>:</a:t>
            </a:r>
            <a:endParaRPr dirty="0">
              <a:latin typeface="Times New Roman"/>
              <a:cs typeface="Times New Roman"/>
            </a:endParaRPr>
          </a:p>
          <a:p>
            <a:pPr marL="12700" marR="5080" indent="450850" algn="just">
              <a:lnSpc>
                <a:spcPct val="96100"/>
              </a:lnSpc>
              <a:spcBef>
                <a:spcPts val="25"/>
              </a:spcBef>
            </a:pPr>
            <a:r>
              <a:rPr spc="-10" dirty="0">
                <a:latin typeface="Times New Roman"/>
                <a:cs typeface="Times New Roman"/>
              </a:rPr>
              <a:t>Toujours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revu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et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corrigé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au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fil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des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années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grâce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notamment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aux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avancées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technologiques,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l'arbre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de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la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vie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se </a:t>
            </a:r>
            <a:r>
              <a:rPr spc="-2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voit de plus </a:t>
            </a:r>
            <a:r>
              <a:rPr spc="-5" dirty="0">
                <a:latin typeface="Times New Roman"/>
                <a:cs typeface="Times New Roman"/>
              </a:rPr>
              <a:t>en </a:t>
            </a:r>
            <a:r>
              <a:rPr dirty="0">
                <a:latin typeface="Times New Roman"/>
                <a:cs typeface="Times New Roman"/>
              </a:rPr>
              <a:t>plus grand </a:t>
            </a:r>
            <a:r>
              <a:rPr spc="-5" dirty="0">
                <a:latin typeface="Times New Roman"/>
                <a:cs typeface="Times New Roman"/>
              </a:rPr>
              <a:t>et complexe. </a:t>
            </a:r>
            <a:r>
              <a:rPr spc="-10" dirty="0">
                <a:latin typeface="Times New Roman"/>
                <a:cs typeface="Times New Roman"/>
              </a:rPr>
              <a:t>Le </a:t>
            </a:r>
            <a:r>
              <a:rPr spc="-5" dirty="0">
                <a:latin typeface="Times New Roman"/>
                <a:cs typeface="Times New Roman"/>
              </a:rPr>
              <a:t>nombre </a:t>
            </a:r>
            <a:r>
              <a:rPr dirty="0">
                <a:latin typeface="Times New Roman"/>
                <a:cs typeface="Times New Roman"/>
              </a:rPr>
              <a:t>de </a:t>
            </a:r>
            <a:r>
              <a:rPr spc="-5" dirty="0">
                <a:latin typeface="Times New Roman"/>
                <a:cs typeface="Times New Roman"/>
              </a:rPr>
              <a:t>règnes </a:t>
            </a:r>
            <a:r>
              <a:rPr dirty="0">
                <a:latin typeface="Times New Roman"/>
                <a:cs typeface="Times New Roman"/>
              </a:rPr>
              <a:t>du </a:t>
            </a:r>
            <a:r>
              <a:rPr spc="-5" dirty="0">
                <a:latin typeface="Times New Roman"/>
                <a:cs typeface="Times New Roman"/>
              </a:rPr>
              <a:t>vivant varie selon les auteurs mais </a:t>
            </a:r>
            <a:r>
              <a:rPr dirty="0">
                <a:latin typeface="Times New Roman"/>
                <a:cs typeface="Times New Roman"/>
              </a:rPr>
              <a:t>il </a:t>
            </a:r>
            <a:r>
              <a:rPr spc="-5" dirty="0">
                <a:latin typeface="Times New Roman"/>
                <a:cs typeface="Times New Roman"/>
              </a:rPr>
              <a:t>est généralement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admis</a:t>
            </a:r>
            <a:r>
              <a:rPr dirty="0">
                <a:latin typeface="Times New Roman"/>
                <a:cs typeface="Times New Roman"/>
              </a:rPr>
              <a:t> que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les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bactéries,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les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archées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et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les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eucaryotes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constituent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les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trois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principaux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domaines.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La</a:t>
            </a:r>
            <a:r>
              <a:rPr spc="-5" dirty="0">
                <a:latin typeface="Times New Roman"/>
                <a:cs typeface="Times New Roman"/>
              </a:rPr>
              <a:t> recherche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en </a:t>
            </a:r>
            <a:r>
              <a:rPr spc="-2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phylogénie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moléculaire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permet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de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mieux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comprendre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les relations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entre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les organismes.</a:t>
            </a:r>
            <a:endParaRPr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591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804BFDB6-6270-4D00-B83E-9422CED4E52F}"/>
              </a:ext>
            </a:extLst>
          </p:cNvPr>
          <p:cNvSpPr txBox="1"/>
          <p:nvPr/>
        </p:nvSpPr>
        <p:spPr>
          <a:xfrm>
            <a:off x="1566505" y="-18240"/>
            <a:ext cx="193561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ANNEXE 1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52143B16-CC82-4A53-84C8-9B4719F6E87D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8148" y="0"/>
            <a:ext cx="5256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7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8C28601A-DB8A-4AD2-8C9F-E29752D88BF6}"/>
              </a:ext>
            </a:extLst>
          </p:cNvPr>
          <p:cNvSpPr txBox="1"/>
          <p:nvPr/>
        </p:nvSpPr>
        <p:spPr>
          <a:xfrm>
            <a:off x="1413892" y="0"/>
            <a:ext cx="18002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ANNEXE</a:t>
            </a:r>
            <a:r>
              <a:rPr sz="1500" b="1" spc="-70" dirty="0">
                <a:latin typeface="Times New Roman"/>
                <a:cs typeface="Times New Roman"/>
              </a:rPr>
              <a:t> </a:t>
            </a:r>
            <a:r>
              <a:rPr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2</a:t>
            </a:r>
          </a:p>
        </p:txBody>
      </p:sp>
      <p:pic>
        <p:nvPicPr>
          <p:cNvPr id="3" name="object 4">
            <a:extLst>
              <a:ext uri="{FF2B5EF4-FFF2-40B4-BE49-F238E27FC236}">
                <a16:creationId xmlns:a16="http://schemas.microsoft.com/office/drawing/2014/main" id="{406A0865-45E5-48F1-8743-517031623B6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4172" y="0"/>
            <a:ext cx="6696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1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8C28601A-DB8A-4AD2-8C9F-E29752D88BF6}"/>
              </a:ext>
            </a:extLst>
          </p:cNvPr>
          <p:cNvSpPr txBox="1"/>
          <p:nvPr/>
        </p:nvSpPr>
        <p:spPr>
          <a:xfrm>
            <a:off x="1413892" y="0"/>
            <a:ext cx="18002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fr-F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Références</a:t>
            </a:r>
            <a:endParaRPr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58995E5-D36E-49CF-9CCA-3BB9480FA3B8}"/>
              </a:ext>
            </a:extLst>
          </p:cNvPr>
          <p:cNvSpPr txBox="1"/>
          <p:nvPr/>
        </p:nvSpPr>
        <p:spPr>
          <a:xfrm>
            <a:off x="1485900" y="278060"/>
            <a:ext cx="10225135" cy="64633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fr-FR" sz="1800" spc="-5" dirty="0">
                <a:latin typeface="Times New Roman"/>
                <a:cs typeface="Times New Roman"/>
              </a:rPr>
              <a:t>Sites</a:t>
            </a:r>
            <a:r>
              <a:rPr lang="fr-FR" sz="1800" spc="-30" dirty="0">
                <a:latin typeface="Times New Roman"/>
                <a:cs typeface="Times New Roman"/>
              </a:rPr>
              <a:t> </a:t>
            </a:r>
            <a:r>
              <a:rPr lang="fr-FR" sz="1800" b="1" dirty="0">
                <a:latin typeface="Times New Roman"/>
                <a:cs typeface="Times New Roman"/>
              </a:rPr>
              <a:t>:</a:t>
            </a:r>
            <a:endParaRPr lang="fr-FR" sz="1800" dirty="0">
              <a:latin typeface="Times New Roman"/>
              <a:cs typeface="Times New Roman"/>
            </a:endParaRPr>
          </a:p>
          <a:p>
            <a:pPr marL="469900" indent="-228600">
              <a:buClr>
                <a:srgbClr val="000000"/>
              </a:buClr>
              <a:buChar char="–"/>
              <a:tabLst>
                <a:tab pos="469265" algn="l"/>
                <a:tab pos="469900" algn="l"/>
              </a:tabLst>
            </a:pPr>
            <a:r>
              <a:rPr lang="fr-FR" sz="1800" u="sng" spc="-5" dirty="0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Times New Roman"/>
                <a:cs typeface="Times New Roman"/>
                <a:hlinkClick r:id="rId2"/>
              </a:rPr>
              <a:t>http://www.podcastscience.fm/dossiers/2011/09/07/dossier-%E2%80%93-l%E2%80%99arbre-du-vivant-33/</a:t>
            </a:r>
            <a:endParaRPr lang="fr-FR" sz="1800" dirty="0">
              <a:latin typeface="Times New Roman"/>
              <a:cs typeface="Times New Roman"/>
            </a:endParaRPr>
          </a:p>
          <a:p>
            <a:pPr marL="469900" indent="-228600">
              <a:buChar char="–"/>
              <a:tabLst>
                <a:tab pos="469265" algn="l"/>
                <a:tab pos="469900" algn="l"/>
              </a:tabLst>
            </a:pPr>
            <a:r>
              <a:rPr lang="fr-FR" sz="1800" spc="-10" dirty="0">
                <a:latin typeface="Times New Roman"/>
                <a:cs typeface="Times New Roman"/>
              </a:rPr>
              <a:t>Wikipédia </a:t>
            </a:r>
            <a:r>
              <a:rPr lang="fr-FR" sz="1800" spc="5" dirty="0">
                <a:latin typeface="Times New Roman"/>
                <a:cs typeface="Times New Roman"/>
              </a:rPr>
              <a:t>(«</a:t>
            </a:r>
            <a:r>
              <a:rPr lang="fr-FR" sz="1800" spc="-35" dirty="0">
                <a:latin typeface="Times New Roman"/>
                <a:cs typeface="Times New Roman"/>
              </a:rPr>
              <a:t> </a:t>
            </a:r>
            <a:r>
              <a:rPr lang="fr-FR" sz="1800" dirty="0">
                <a:latin typeface="Times New Roman"/>
                <a:cs typeface="Times New Roman"/>
              </a:rPr>
              <a:t>règne</a:t>
            </a:r>
            <a:r>
              <a:rPr lang="fr-FR" sz="1800" spc="-15" dirty="0">
                <a:latin typeface="Times New Roman"/>
                <a:cs typeface="Times New Roman"/>
              </a:rPr>
              <a:t> </a:t>
            </a:r>
            <a:r>
              <a:rPr lang="fr-FR" sz="1800" spc="-20" dirty="0">
                <a:latin typeface="Times New Roman"/>
                <a:cs typeface="Times New Roman"/>
              </a:rPr>
              <a:t>»)</a:t>
            </a:r>
            <a:endParaRPr lang="fr-FR" sz="1800" dirty="0">
              <a:latin typeface="Times New Roman"/>
              <a:cs typeface="Times New Roman"/>
            </a:endParaRPr>
          </a:p>
          <a:p>
            <a:pPr>
              <a:spcBef>
                <a:spcPts val="5"/>
              </a:spcBef>
              <a:buFont typeface="Times New Roman"/>
              <a:buChar char="–"/>
            </a:pPr>
            <a:endParaRPr lang="fr-FR" sz="1800" dirty="0">
              <a:latin typeface="Times New Roman"/>
              <a:cs typeface="Times New Roman"/>
            </a:endParaRPr>
          </a:p>
          <a:p>
            <a:pPr marL="12700"/>
            <a:r>
              <a:rPr lang="fr-FR" sz="18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Livres</a:t>
            </a:r>
            <a:r>
              <a:rPr lang="fr-FR" sz="1800" b="1" spc="-25" dirty="0">
                <a:latin typeface="Times New Roman"/>
                <a:cs typeface="Times New Roman"/>
              </a:rPr>
              <a:t> </a:t>
            </a:r>
            <a:r>
              <a:rPr lang="fr-FR" sz="1800" b="1" dirty="0">
                <a:latin typeface="Times New Roman"/>
                <a:cs typeface="Times New Roman"/>
              </a:rPr>
              <a:t>:</a:t>
            </a:r>
            <a:endParaRPr lang="fr-FR" sz="1800" dirty="0">
              <a:latin typeface="Times New Roman"/>
              <a:cs typeface="Times New Roman"/>
            </a:endParaRPr>
          </a:p>
          <a:p>
            <a:pPr marL="469900" indent="-228600">
              <a:buFont typeface="Times New Roman"/>
              <a:buChar char="–"/>
              <a:tabLst>
                <a:tab pos="469265" algn="l"/>
                <a:tab pos="469900" algn="l"/>
              </a:tabLst>
            </a:pPr>
            <a:r>
              <a:rPr lang="fr-FR" sz="1800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Classification</a:t>
            </a:r>
            <a:r>
              <a:rPr lang="fr-FR" sz="1800" i="1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fr-FR" sz="1800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phylogénétique</a:t>
            </a:r>
            <a:r>
              <a:rPr lang="fr-FR" sz="1800" i="1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fr-FR" sz="180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du</a:t>
            </a:r>
            <a:r>
              <a:rPr lang="fr-FR" sz="1800" i="1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fr-FR" sz="1800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vivant</a:t>
            </a:r>
            <a:r>
              <a:rPr lang="fr-FR" sz="1800" i="1" spc="25" dirty="0">
                <a:latin typeface="Times New Roman"/>
                <a:cs typeface="Times New Roman"/>
              </a:rPr>
              <a:t> </a:t>
            </a:r>
            <a:r>
              <a:rPr lang="fr-FR" sz="1800" dirty="0">
                <a:latin typeface="Times New Roman"/>
                <a:cs typeface="Times New Roman"/>
              </a:rPr>
              <a:t>-</a:t>
            </a:r>
            <a:r>
              <a:rPr lang="fr-FR" sz="1800" spc="5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Belin</a:t>
            </a:r>
            <a:r>
              <a:rPr lang="fr-FR" sz="1800" spc="10" dirty="0">
                <a:latin typeface="Times New Roman"/>
                <a:cs typeface="Times New Roman"/>
              </a:rPr>
              <a:t> </a:t>
            </a:r>
            <a:r>
              <a:rPr lang="fr-FR" sz="1800" dirty="0">
                <a:latin typeface="Times New Roman"/>
                <a:cs typeface="Times New Roman"/>
              </a:rPr>
              <a:t>-</a:t>
            </a:r>
            <a:r>
              <a:rPr lang="fr-FR" sz="1800" spc="5" dirty="0">
                <a:latin typeface="Times New Roman"/>
                <a:cs typeface="Times New Roman"/>
              </a:rPr>
              <a:t> </a:t>
            </a:r>
            <a:r>
              <a:rPr lang="fr-FR" sz="1800" spc="-5" dirty="0" err="1">
                <a:latin typeface="Times New Roman"/>
                <a:cs typeface="Times New Roman"/>
              </a:rPr>
              <a:t>G.Lecointre</a:t>
            </a:r>
            <a:r>
              <a:rPr lang="fr-FR" sz="1800" spc="-5" dirty="0">
                <a:latin typeface="Times New Roman"/>
                <a:cs typeface="Times New Roman"/>
              </a:rPr>
              <a:t>,</a:t>
            </a:r>
            <a:r>
              <a:rPr lang="fr-FR" sz="1800" spc="10" dirty="0">
                <a:latin typeface="Times New Roman"/>
                <a:cs typeface="Times New Roman"/>
              </a:rPr>
              <a:t> </a:t>
            </a:r>
            <a:r>
              <a:rPr lang="fr-FR" sz="1800" spc="-5" dirty="0" err="1">
                <a:latin typeface="Times New Roman"/>
                <a:cs typeface="Times New Roman"/>
              </a:rPr>
              <a:t>H.Le</a:t>
            </a:r>
            <a:r>
              <a:rPr lang="fr-FR" sz="1800" spc="15" dirty="0">
                <a:latin typeface="Times New Roman"/>
                <a:cs typeface="Times New Roman"/>
              </a:rPr>
              <a:t> </a:t>
            </a:r>
            <a:r>
              <a:rPr lang="fr-FR" sz="1800" spc="-10" dirty="0">
                <a:latin typeface="Times New Roman"/>
                <a:cs typeface="Times New Roman"/>
              </a:rPr>
              <a:t>Guyader,</a:t>
            </a:r>
            <a:r>
              <a:rPr lang="fr-FR" sz="1800" spc="15" dirty="0">
                <a:latin typeface="Times New Roman"/>
                <a:cs typeface="Times New Roman"/>
              </a:rPr>
              <a:t> </a:t>
            </a:r>
            <a:r>
              <a:rPr lang="fr-FR" sz="1800" dirty="0">
                <a:latin typeface="Times New Roman"/>
                <a:cs typeface="Times New Roman"/>
              </a:rPr>
              <a:t>2006</a:t>
            </a:r>
          </a:p>
          <a:p>
            <a:pPr marL="469900" indent="-228600">
              <a:buFont typeface="Times New Roman"/>
              <a:buChar char="–"/>
              <a:tabLst>
                <a:tab pos="469265" algn="l"/>
                <a:tab pos="469900" algn="l"/>
              </a:tabLst>
            </a:pPr>
            <a:r>
              <a:rPr lang="fr-FR" sz="1800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Biologie</a:t>
            </a:r>
            <a:r>
              <a:rPr lang="fr-FR" sz="1800" i="1" spc="-5" dirty="0">
                <a:latin typeface="Times New Roman"/>
                <a:cs typeface="Times New Roman"/>
              </a:rPr>
              <a:t> </a:t>
            </a:r>
            <a:r>
              <a:rPr lang="fr-FR" sz="1800" dirty="0">
                <a:latin typeface="Times New Roman"/>
                <a:cs typeface="Times New Roman"/>
              </a:rPr>
              <a:t>-</a:t>
            </a:r>
            <a:r>
              <a:rPr lang="fr-FR" sz="1800" spc="5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De Boeck</a:t>
            </a:r>
            <a:r>
              <a:rPr lang="fr-FR" sz="1800" spc="10" dirty="0">
                <a:latin typeface="Times New Roman"/>
                <a:cs typeface="Times New Roman"/>
              </a:rPr>
              <a:t> </a:t>
            </a:r>
            <a:r>
              <a:rPr lang="fr-FR" sz="1800" dirty="0">
                <a:latin typeface="Times New Roman"/>
                <a:cs typeface="Times New Roman"/>
              </a:rPr>
              <a:t>-</a:t>
            </a:r>
            <a:r>
              <a:rPr lang="fr-FR" sz="1800" spc="-5" dirty="0">
                <a:latin typeface="Times New Roman"/>
                <a:cs typeface="Times New Roman"/>
              </a:rPr>
              <a:t> Raven,</a:t>
            </a:r>
            <a:r>
              <a:rPr lang="fr-FR" sz="1800" spc="5" dirty="0">
                <a:latin typeface="Times New Roman"/>
                <a:cs typeface="Times New Roman"/>
              </a:rPr>
              <a:t> </a:t>
            </a:r>
            <a:r>
              <a:rPr lang="fr-FR" sz="1800" dirty="0">
                <a:latin typeface="Times New Roman"/>
                <a:cs typeface="Times New Roman"/>
              </a:rPr>
              <a:t>2007</a:t>
            </a:r>
            <a:r>
              <a:rPr lang="fr-FR" sz="1800" spc="254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(7ème</a:t>
            </a:r>
            <a:r>
              <a:rPr lang="fr-FR" sz="1800" spc="5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édition)</a:t>
            </a:r>
            <a:endParaRPr lang="fr-FR" sz="1800" dirty="0">
              <a:latin typeface="Times New Roman"/>
              <a:cs typeface="Times New Roman"/>
            </a:endParaRPr>
          </a:p>
          <a:p>
            <a:pPr marL="469900" indent="-228600">
              <a:buFont typeface="Times New Roman"/>
              <a:buChar char="–"/>
              <a:tabLst>
                <a:tab pos="469265" algn="l"/>
                <a:tab pos="469900" algn="l"/>
              </a:tabLst>
            </a:pPr>
            <a:r>
              <a:rPr lang="fr-FR" sz="1800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Éléments</a:t>
            </a:r>
            <a:r>
              <a:rPr lang="fr-FR" sz="180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de</a:t>
            </a:r>
            <a:r>
              <a:rPr lang="fr-FR" sz="1800" i="1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fr-FR" sz="1800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Géologie</a:t>
            </a:r>
            <a:r>
              <a:rPr lang="fr-FR" sz="1800" i="1" spc="20" dirty="0">
                <a:latin typeface="Times New Roman"/>
                <a:cs typeface="Times New Roman"/>
              </a:rPr>
              <a:t> </a:t>
            </a:r>
            <a:r>
              <a:rPr lang="fr-FR" sz="1800" dirty="0">
                <a:latin typeface="Times New Roman"/>
                <a:cs typeface="Times New Roman"/>
              </a:rPr>
              <a:t>- </a:t>
            </a:r>
            <a:r>
              <a:rPr lang="fr-FR" sz="1800" spc="-5" dirty="0">
                <a:latin typeface="Times New Roman"/>
                <a:cs typeface="Times New Roman"/>
              </a:rPr>
              <a:t>Dunod</a:t>
            </a:r>
            <a:r>
              <a:rPr lang="fr-FR" sz="1800" spc="15" dirty="0">
                <a:latin typeface="Times New Roman"/>
                <a:cs typeface="Times New Roman"/>
              </a:rPr>
              <a:t> </a:t>
            </a:r>
            <a:r>
              <a:rPr lang="fr-FR" sz="1800" dirty="0">
                <a:latin typeface="Times New Roman"/>
                <a:cs typeface="Times New Roman"/>
              </a:rPr>
              <a:t>-</a:t>
            </a:r>
            <a:r>
              <a:rPr lang="fr-FR" sz="1800" spc="5" dirty="0">
                <a:latin typeface="Times New Roman"/>
                <a:cs typeface="Times New Roman"/>
              </a:rPr>
              <a:t> </a:t>
            </a:r>
            <a:r>
              <a:rPr lang="fr-FR" sz="1800" dirty="0">
                <a:latin typeface="Times New Roman"/>
                <a:cs typeface="Times New Roman"/>
              </a:rPr>
              <a:t>C.</a:t>
            </a:r>
            <a:r>
              <a:rPr lang="fr-FR" sz="1800" spc="5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Pomerol,</a:t>
            </a:r>
            <a:r>
              <a:rPr lang="fr-FR" sz="1800" spc="-20" dirty="0">
                <a:latin typeface="Times New Roman"/>
                <a:cs typeface="Times New Roman"/>
              </a:rPr>
              <a:t> </a:t>
            </a:r>
            <a:r>
              <a:rPr lang="fr-FR" sz="1800" spc="-70" dirty="0">
                <a:latin typeface="Times New Roman"/>
                <a:cs typeface="Times New Roman"/>
              </a:rPr>
              <a:t>Y.</a:t>
            </a:r>
            <a:r>
              <a:rPr lang="fr-FR" sz="1800" spc="5" dirty="0">
                <a:latin typeface="Times New Roman"/>
                <a:cs typeface="Times New Roman"/>
              </a:rPr>
              <a:t> </a:t>
            </a:r>
            <a:r>
              <a:rPr lang="fr-FR" sz="1800" spc="-5" dirty="0" err="1">
                <a:latin typeface="Times New Roman"/>
                <a:cs typeface="Times New Roman"/>
              </a:rPr>
              <a:t>Lagabrielle</a:t>
            </a:r>
            <a:r>
              <a:rPr lang="fr-FR" sz="1800" spc="-5" dirty="0">
                <a:latin typeface="Times New Roman"/>
                <a:cs typeface="Times New Roman"/>
              </a:rPr>
              <a:t>,</a:t>
            </a:r>
            <a:r>
              <a:rPr lang="fr-FR" sz="1800" spc="10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M.</a:t>
            </a:r>
            <a:r>
              <a:rPr lang="fr-FR" sz="1800" spc="5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Renard,</a:t>
            </a:r>
            <a:r>
              <a:rPr lang="fr-FR" sz="1800" spc="5" dirty="0">
                <a:latin typeface="Times New Roman"/>
                <a:cs typeface="Times New Roman"/>
              </a:rPr>
              <a:t> </a:t>
            </a:r>
            <a:r>
              <a:rPr lang="fr-FR" sz="1800" dirty="0">
                <a:latin typeface="Times New Roman"/>
                <a:cs typeface="Times New Roman"/>
              </a:rPr>
              <a:t>S.</a:t>
            </a:r>
            <a:r>
              <a:rPr lang="fr-FR" sz="1800" spc="10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Guillot,</a:t>
            </a:r>
            <a:r>
              <a:rPr lang="fr-FR" sz="1800" spc="10" dirty="0">
                <a:latin typeface="Times New Roman"/>
                <a:cs typeface="Times New Roman"/>
              </a:rPr>
              <a:t> </a:t>
            </a:r>
            <a:r>
              <a:rPr lang="fr-FR" sz="1800" dirty="0">
                <a:latin typeface="Times New Roman"/>
                <a:cs typeface="Times New Roman"/>
              </a:rPr>
              <a:t>2007</a:t>
            </a:r>
            <a:r>
              <a:rPr lang="fr-FR" sz="1800" spc="10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(14ème</a:t>
            </a:r>
            <a:r>
              <a:rPr lang="fr-FR" sz="1800" spc="10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édition)</a:t>
            </a:r>
            <a:endParaRPr lang="fr-FR" sz="1800" dirty="0">
              <a:latin typeface="Times New Roman"/>
              <a:cs typeface="Times New Roman"/>
            </a:endParaRPr>
          </a:p>
          <a:p>
            <a:pPr marL="469900" indent="-228600">
              <a:buFont typeface="Times New Roman"/>
              <a:buChar char="–"/>
              <a:tabLst>
                <a:tab pos="469265" algn="l"/>
                <a:tab pos="469900" algn="l"/>
              </a:tabLst>
            </a:pPr>
            <a:r>
              <a:rPr lang="fr-FR" sz="1800" i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Histoire</a:t>
            </a:r>
            <a:r>
              <a:rPr lang="fr-FR" sz="1800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fr-FR" sz="180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du</a:t>
            </a:r>
            <a:r>
              <a:rPr lang="fr-FR" sz="1800" i="1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fr-FR" sz="1800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développement</a:t>
            </a:r>
            <a:r>
              <a:rPr lang="fr-FR" sz="1800" i="1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fr-FR" sz="180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</a:t>
            </a:r>
            <a:r>
              <a:rPr lang="fr-FR" sz="1800" i="1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fr-FR" sz="1800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</a:t>
            </a:r>
            <a:r>
              <a:rPr lang="fr-FR" sz="180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biologie</a:t>
            </a:r>
            <a:r>
              <a:rPr lang="fr-FR" sz="1800" i="1" spc="10" dirty="0">
                <a:latin typeface="Times New Roman"/>
                <a:cs typeface="Times New Roman"/>
              </a:rPr>
              <a:t> </a:t>
            </a:r>
            <a:r>
              <a:rPr lang="fr-FR" sz="1800" dirty="0">
                <a:latin typeface="Times New Roman"/>
                <a:cs typeface="Times New Roman"/>
              </a:rPr>
              <a:t>–</a:t>
            </a:r>
            <a:r>
              <a:rPr lang="fr-FR" sz="1800" spc="5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Hendrik</a:t>
            </a:r>
            <a:r>
              <a:rPr lang="fr-FR" sz="1800" spc="10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C.D.</a:t>
            </a:r>
            <a:r>
              <a:rPr lang="fr-FR" sz="1800" spc="5" dirty="0">
                <a:latin typeface="Times New Roman"/>
                <a:cs typeface="Times New Roman"/>
              </a:rPr>
              <a:t> </a:t>
            </a:r>
            <a:r>
              <a:rPr lang="fr-FR" sz="1800" dirty="0">
                <a:latin typeface="Times New Roman"/>
                <a:cs typeface="Times New Roman"/>
              </a:rPr>
              <a:t>de</a:t>
            </a:r>
            <a:r>
              <a:rPr lang="fr-FR" sz="1800" spc="-15" dirty="0">
                <a:latin typeface="Times New Roman"/>
                <a:cs typeface="Times New Roman"/>
              </a:rPr>
              <a:t> Wit</a:t>
            </a:r>
            <a:r>
              <a:rPr lang="fr-FR" sz="1800" spc="5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et</a:t>
            </a:r>
            <a:r>
              <a:rPr lang="fr-FR" sz="1800" spc="-45" dirty="0">
                <a:latin typeface="Times New Roman"/>
                <a:cs typeface="Times New Roman"/>
              </a:rPr>
              <a:t> </a:t>
            </a:r>
            <a:r>
              <a:rPr lang="fr-FR" sz="1800" spc="-5" dirty="0" err="1">
                <a:latin typeface="Times New Roman"/>
                <a:cs typeface="Times New Roman"/>
              </a:rPr>
              <a:t>A.Baudière</a:t>
            </a:r>
            <a:r>
              <a:rPr lang="fr-FR" sz="1800" spc="10" dirty="0">
                <a:latin typeface="Times New Roman"/>
                <a:cs typeface="Times New Roman"/>
              </a:rPr>
              <a:t> </a:t>
            </a:r>
            <a:r>
              <a:rPr lang="fr-FR" sz="1800" dirty="0">
                <a:latin typeface="Times New Roman"/>
                <a:cs typeface="Times New Roman"/>
              </a:rPr>
              <a:t>–</a:t>
            </a:r>
            <a:r>
              <a:rPr lang="fr-FR" sz="1800" spc="-20" dirty="0">
                <a:latin typeface="Times New Roman"/>
                <a:cs typeface="Times New Roman"/>
              </a:rPr>
              <a:t> </a:t>
            </a:r>
            <a:r>
              <a:rPr lang="fr-FR" sz="1800" spc="-30" dirty="0">
                <a:latin typeface="Times New Roman"/>
                <a:cs typeface="Times New Roman"/>
              </a:rPr>
              <a:t>Vol.3</a:t>
            </a:r>
            <a:endParaRPr lang="fr-FR" sz="1800" dirty="0">
              <a:latin typeface="Times New Roman"/>
              <a:cs typeface="Times New Roman"/>
            </a:endParaRPr>
          </a:p>
          <a:p>
            <a:pPr>
              <a:buFont typeface="Times New Roman"/>
              <a:buChar char="–"/>
            </a:pPr>
            <a:endParaRPr lang="fr-FR" sz="1800" dirty="0">
              <a:latin typeface="Times New Roman"/>
              <a:cs typeface="Times New Roman"/>
            </a:endParaRPr>
          </a:p>
          <a:p>
            <a:pPr marL="12700"/>
            <a:r>
              <a:rPr lang="fr-FR" sz="18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Articles</a:t>
            </a:r>
            <a:r>
              <a:rPr lang="fr-FR" sz="1800" b="1" spc="-30" dirty="0">
                <a:latin typeface="Times New Roman"/>
                <a:cs typeface="Times New Roman"/>
              </a:rPr>
              <a:t> </a:t>
            </a:r>
            <a:r>
              <a:rPr lang="fr-FR" sz="1800" b="1" dirty="0">
                <a:latin typeface="Times New Roman"/>
                <a:cs typeface="Times New Roman"/>
              </a:rPr>
              <a:t>:</a:t>
            </a:r>
            <a:endParaRPr lang="fr-FR" sz="1800" dirty="0">
              <a:latin typeface="Times New Roman"/>
              <a:cs typeface="Times New Roman"/>
            </a:endParaRPr>
          </a:p>
          <a:p>
            <a:pPr marL="469900" marR="5080" indent="-228600">
              <a:spcBef>
                <a:spcPts val="45"/>
              </a:spcBef>
              <a:buFont typeface="Times New Roman"/>
              <a:buChar char="–"/>
              <a:tabLst>
                <a:tab pos="469265" algn="l"/>
                <a:tab pos="469900" algn="l"/>
              </a:tabLst>
            </a:pPr>
            <a:r>
              <a:rPr lang="fr-FR" sz="1800" i="1" spc="-25" dirty="0" err="1">
                <a:latin typeface="Times New Roman"/>
                <a:cs typeface="Times New Roman"/>
              </a:rPr>
              <a:t>Toward</a:t>
            </a:r>
            <a:r>
              <a:rPr lang="fr-FR" sz="1800" i="1" spc="-10" dirty="0">
                <a:latin typeface="Times New Roman"/>
                <a:cs typeface="Times New Roman"/>
              </a:rPr>
              <a:t> </a:t>
            </a:r>
            <a:r>
              <a:rPr lang="fr-FR" sz="1800" i="1" spc="-5" dirty="0" err="1">
                <a:latin typeface="Times New Roman"/>
                <a:cs typeface="Times New Roman"/>
              </a:rPr>
              <a:t>Automatic</a:t>
            </a:r>
            <a:r>
              <a:rPr lang="fr-FR" sz="1800" i="1" spc="15" dirty="0">
                <a:latin typeface="Times New Roman"/>
                <a:cs typeface="Times New Roman"/>
              </a:rPr>
              <a:t> </a:t>
            </a:r>
            <a:r>
              <a:rPr lang="fr-FR" sz="1800" i="1" spc="-5" dirty="0">
                <a:latin typeface="Times New Roman"/>
                <a:cs typeface="Times New Roman"/>
              </a:rPr>
              <a:t>Reconstruction</a:t>
            </a:r>
            <a:r>
              <a:rPr lang="fr-FR" sz="1800" i="1" spc="10" dirty="0">
                <a:latin typeface="Times New Roman"/>
                <a:cs typeface="Times New Roman"/>
              </a:rPr>
              <a:t> </a:t>
            </a:r>
            <a:r>
              <a:rPr lang="fr-FR" sz="1800" i="1" dirty="0">
                <a:latin typeface="Times New Roman"/>
                <a:cs typeface="Times New Roman"/>
              </a:rPr>
              <a:t>of</a:t>
            </a:r>
            <a:r>
              <a:rPr lang="fr-FR" sz="1800" i="1" spc="5" dirty="0">
                <a:latin typeface="Times New Roman"/>
                <a:cs typeface="Times New Roman"/>
              </a:rPr>
              <a:t> </a:t>
            </a:r>
            <a:r>
              <a:rPr lang="fr-FR" sz="1800" i="1" dirty="0">
                <a:latin typeface="Times New Roman"/>
                <a:cs typeface="Times New Roman"/>
              </a:rPr>
              <a:t>a</a:t>
            </a:r>
            <a:r>
              <a:rPr lang="fr-FR" sz="1800" i="1" spc="10" dirty="0">
                <a:latin typeface="Times New Roman"/>
                <a:cs typeface="Times New Roman"/>
              </a:rPr>
              <a:t> </a:t>
            </a:r>
            <a:r>
              <a:rPr lang="fr-FR" sz="1800" i="1" spc="-5" dirty="0" err="1">
                <a:latin typeface="Times New Roman"/>
                <a:cs typeface="Times New Roman"/>
              </a:rPr>
              <a:t>Highly</a:t>
            </a:r>
            <a:r>
              <a:rPr lang="fr-FR" sz="1800" i="1" spc="5" dirty="0">
                <a:latin typeface="Times New Roman"/>
                <a:cs typeface="Times New Roman"/>
              </a:rPr>
              <a:t> </a:t>
            </a:r>
            <a:r>
              <a:rPr lang="fr-FR" sz="1800" i="1" spc="-5" dirty="0" err="1">
                <a:latin typeface="Times New Roman"/>
                <a:cs typeface="Times New Roman"/>
              </a:rPr>
              <a:t>Resolved</a:t>
            </a:r>
            <a:r>
              <a:rPr lang="fr-FR" sz="1800" i="1" spc="10" dirty="0">
                <a:latin typeface="Times New Roman"/>
                <a:cs typeface="Times New Roman"/>
              </a:rPr>
              <a:t> </a:t>
            </a:r>
            <a:r>
              <a:rPr lang="fr-FR" sz="1800" i="1" spc="-25" dirty="0" err="1">
                <a:latin typeface="Times New Roman"/>
                <a:cs typeface="Times New Roman"/>
              </a:rPr>
              <a:t>Tree</a:t>
            </a:r>
            <a:r>
              <a:rPr lang="fr-FR" sz="1800" i="1" dirty="0">
                <a:latin typeface="Times New Roman"/>
                <a:cs typeface="Times New Roman"/>
              </a:rPr>
              <a:t> of</a:t>
            </a:r>
            <a:r>
              <a:rPr lang="fr-FR" sz="1800" i="1" spc="10" dirty="0">
                <a:latin typeface="Times New Roman"/>
                <a:cs typeface="Times New Roman"/>
              </a:rPr>
              <a:t> </a:t>
            </a:r>
            <a:r>
              <a:rPr lang="fr-FR" sz="1800" i="1" spc="-5" dirty="0">
                <a:latin typeface="Times New Roman"/>
                <a:cs typeface="Times New Roman"/>
              </a:rPr>
              <a:t>Life</a:t>
            </a:r>
            <a:r>
              <a:rPr lang="fr-FR" sz="1800" i="1" spc="5" dirty="0">
                <a:latin typeface="Times New Roman"/>
                <a:cs typeface="Times New Roman"/>
              </a:rPr>
              <a:t> </a:t>
            </a:r>
            <a:r>
              <a:rPr lang="fr-FR" sz="1800" i="1" dirty="0">
                <a:latin typeface="Times New Roman"/>
                <a:cs typeface="Times New Roman"/>
              </a:rPr>
              <a:t>–</a:t>
            </a:r>
            <a:r>
              <a:rPr lang="fr-FR" sz="1800" i="1" spc="30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Francesca</a:t>
            </a:r>
            <a:r>
              <a:rPr lang="fr-FR" sz="1800" dirty="0">
                <a:latin typeface="Times New Roman"/>
                <a:cs typeface="Times New Roman"/>
              </a:rPr>
              <a:t> </a:t>
            </a:r>
            <a:r>
              <a:rPr lang="fr-FR" sz="1800" spc="-5" dirty="0" err="1">
                <a:latin typeface="Times New Roman"/>
                <a:cs typeface="Times New Roman"/>
              </a:rPr>
              <a:t>D.Ciccarelli</a:t>
            </a:r>
            <a:r>
              <a:rPr lang="fr-FR" sz="1800" spc="-5" dirty="0">
                <a:latin typeface="Times New Roman"/>
                <a:cs typeface="Times New Roman"/>
              </a:rPr>
              <a:t>,</a:t>
            </a:r>
            <a:r>
              <a:rPr lang="fr-FR" sz="1800" spc="10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et</a:t>
            </a:r>
            <a:r>
              <a:rPr lang="fr-FR" sz="1800" spc="10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al.</a:t>
            </a:r>
            <a:r>
              <a:rPr lang="fr-FR" sz="1800" spc="10" dirty="0">
                <a:latin typeface="Times New Roman"/>
                <a:cs typeface="Times New Roman"/>
              </a:rPr>
              <a:t> </a:t>
            </a:r>
            <a:r>
              <a:rPr lang="fr-FR" sz="1800" dirty="0">
                <a:latin typeface="Times New Roman"/>
                <a:cs typeface="Times New Roman"/>
              </a:rPr>
              <a:t>–</a:t>
            </a:r>
            <a:r>
              <a:rPr lang="fr-FR" sz="1800" spc="5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Science </a:t>
            </a:r>
            <a:r>
              <a:rPr lang="fr-FR" sz="1800" spc="-235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vol.311,</a:t>
            </a:r>
            <a:r>
              <a:rPr lang="fr-FR" sz="1800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n°5765,</a:t>
            </a:r>
            <a:r>
              <a:rPr lang="fr-FR" sz="1800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p.1283-1287</a:t>
            </a:r>
            <a:r>
              <a:rPr lang="fr-FR" sz="1800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(Mars </a:t>
            </a:r>
            <a:r>
              <a:rPr lang="fr-FR" sz="1800" dirty="0">
                <a:latin typeface="Times New Roman"/>
                <a:cs typeface="Times New Roman"/>
              </a:rPr>
              <a:t>2006)</a:t>
            </a:r>
          </a:p>
          <a:p>
            <a:pPr marL="469900" indent="-228600">
              <a:buFont typeface="Times New Roman"/>
              <a:buChar char="–"/>
              <a:tabLst>
                <a:tab pos="469265" algn="l"/>
                <a:tab pos="469900" algn="l"/>
              </a:tabLst>
            </a:pPr>
            <a:r>
              <a:rPr lang="fr-FR" sz="1800" i="1" spc="-5" dirty="0">
                <a:latin typeface="Times New Roman"/>
                <a:cs typeface="Times New Roman"/>
              </a:rPr>
              <a:t>Mapping</a:t>
            </a:r>
            <a:r>
              <a:rPr lang="fr-FR" sz="1800" i="1" spc="10" dirty="0">
                <a:latin typeface="Times New Roman"/>
                <a:cs typeface="Times New Roman"/>
              </a:rPr>
              <a:t> </a:t>
            </a:r>
            <a:r>
              <a:rPr lang="fr-FR" sz="1800" i="1" dirty="0">
                <a:latin typeface="Times New Roman"/>
                <a:cs typeface="Times New Roman"/>
              </a:rPr>
              <a:t>the</a:t>
            </a:r>
            <a:r>
              <a:rPr lang="fr-FR" sz="1800" i="1" spc="15" dirty="0">
                <a:latin typeface="Times New Roman"/>
                <a:cs typeface="Times New Roman"/>
              </a:rPr>
              <a:t> </a:t>
            </a:r>
            <a:r>
              <a:rPr lang="fr-FR" sz="1800" i="1" spc="-30" dirty="0" err="1">
                <a:latin typeface="Times New Roman"/>
                <a:cs typeface="Times New Roman"/>
              </a:rPr>
              <a:t>Tree</a:t>
            </a:r>
            <a:r>
              <a:rPr lang="fr-FR" sz="1800" i="1" spc="15" dirty="0">
                <a:latin typeface="Times New Roman"/>
                <a:cs typeface="Times New Roman"/>
              </a:rPr>
              <a:t> </a:t>
            </a:r>
            <a:r>
              <a:rPr lang="fr-FR" sz="1800" i="1" spc="-5" dirty="0">
                <a:latin typeface="Times New Roman"/>
                <a:cs typeface="Times New Roman"/>
              </a:rPr>
              <a:t>of</a:t>
            </a:r>
            <a:r>
              <a:rPr lang="fr-FR" sz="1800" i="1" spc="10" dirty="0">
                <a:latin typeface="Times New Roman"/>
                <a:cs typeface="Times New Roman"/>
              </a:rPr>
              <a:t> </a:t>
            </a:r>
            <a:r>
              <a:rPr lang="fr-FR" sz="1800" i="1" spc="-5" dirty="0">
                <a:latin typeface="Times New Roman"/>
                <a:cs typeface="Times New Roman"/>
              </a:rPr>
              <a:t>Life:</a:t>
            </a:r>
            <a:r>
              <a:rPr lang="fr-FR" sz="1800" i="1" spc="10" dirty="0">
                <a:latin typeface="Times New Roman"/>
                <a:cs typeface="Times New Roman"/>
              </a:rPr>
              <a:t> </a:t>
            </a:r>
            <a:r>
              <a:rPr lang="fr-FR" sz="1800" i="1" spc="-15" dirty="0">
                <a:latin typeface="Times New Roman"/>
                <a:cs typeface="Times New Roman"/>
              </a:rPr>
              <a:t>Progress</a:t>
            </a:r>
            <a:r>
              <a:rPr lang="fr-FR" sz="1800" i="1" spc="5" dirty="0">
                <a:latin typeface="Times New Roman"/>
                <a:cs typeface="Times New Roman"/>
              </a:rPr>
              <a:t> </a:t>
            </a:r>
            <a:r>
              <a:rPr lang="fr-FR" sz="1800" i="1" dirty="0">
                <a:latin typeface="Times New Roman"/>
                <a:cs typeface="Times New Roman"/>
              </a:rPr>
              <a:t>and</a:t>
            </a:r>
            <a:r>
              <a:rPr lang="fr-FR" sz="1800" i="1" spc="10" dirty="0">
                <a:latin typeface="Times New Roman"/>
                <a:cs typeface="Times New Roman"/>
              </a:rPr>
              <a:t> </a:t>
            </a:r>
            <a:r>
              <a:rPr lang="fr-FR" sz="1800" i="1" spc="-10" dirty="0">
                <a:latin typeface="Times New Roman"/>
                <a:cs typeface="Times New Roman"/>
              </a:rPr>
              <a:t>Prospects</a:t>
            </a:r>
            <a:r>
              <a:rPr lang="fr-FR" sz="1800" i="1" spc="30" dirty="0">
                <a:latin typeface="Times New Roman"/>
                <a:cs typeface="Times New Roman"/>
              </a:rPr>
              <a:t> </a:t>
            </a:r>
            <a:r>
              <a:rPr lang="fr-FR" sz="1800" dirty="0">
                <a:latin typeface="Times New Roman"/>
                <a:cs typeface="Times New Roman"/>
              </a:rPr>
              <a:t>–</a:t>
            </a:r>
            <a:r>
              <a:rPr lang="fr-FR" sz="1800" spc="10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Norman</a:t>
            </a:r>
            <a:r>
              <a:rPr lang="fr-FR" sz="1800" spc="20" dirty="0">
                <a:latin typeface="Times New Roman"/>
                <a:cs typeface="Times New Roman"/>
              </a:rPr>
              <a:t> </a:t>
            </a:r>
            <a:r>
              <a:rPr lang="fr-FR" sz="1800" spc="-5" dirty="0" err="1">
                <a:latin typeface="Times New Roman"/>
                <a:cs typeface="Times New Roman"/>
              </a:rPr>
              <a:t>R.Pace</a:t>
            </a:r>
            <a:r>
              <a:rPr lang="fr-FR" sz="1800" spc="5" dirty="0">
                <a:latin typeface="Times New Roman"/>
                <a:cs typeface="Times New Roman"/>
              </a:rPr>
              <a:t> </a:t>
            </a:r>
            <a:r>
              <a:rPr lang="fr-FR" sz="1800" dirty="0">
                <a:latin typeface="Times New Roman"/>
                <a:cs typeface="Times New Roman"/>
              </a:rPr>
              <a:t>–</a:t>
            </a:r>
            <a:r>
              <a:rPr lang="fr-FR" sz="1800" spc="10" dirty="0">
                <a:latin typeface="Times New Roman"/>
                <a:cs typeface="Times New Roman"/>
              </a:rPr>
              <a:t> </a:t>
            </a:r>
            <a:r>
              <a:rPr lang="fr-FR" sz="1800" spc="-5" dirty="0" err="1">
                <a:latin typeface="Times New Roman"/>
                <a:cs typeface="Times New Roman"/>
              </a:rPr>
              <a:t>Microbiology</a:t>
            </a:r>
            <a:r>
              <a:rPr lang="fr-FR" sz="1800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and</a:t>
            </a:r>
            <a:r>
              <a:rPr lang="fr-FR" sz="1800" spc="10" dirty="0">
                <a:latin typeface="Times New Roman"/>
                <a:cs typeface="Times New Roman"/>
              </a:rPr>
              <a:t> </a:t>
            </a:r>
            <a:r>
              <a:rPr lang="fr-FR" sz="1800" spc="-5" dirty="0" err="1">
                <a:latin typeface="Times New Roman"/>
                <a:cs typeface="Times New Roman"/>
              </a:rPr>
              <a:t>molecular</a:t>
            </a:r>
            <a:r>
              <a:rPr lang="fr-FR" sz="1800" spc="10" dirty="0">
                <a:latin typeface="Times New Roman"/>
                <a:cs typeface="Times New Roman"/>
              </a:rPr>
              <a:t> </a:t>
            </a:r>
            <a:r>
              <a:rPr lang="fr-FR" sz="1800" dirty="0" err="1">
                <a:latin typeface="Times New Roman"/>
                <a:cs typeface="Times New Roman"/>
              </a:rPr>
              <a:t>biology</a:t>
            </a:r>
            <a:endParaRPr lang="fr-FR" sz="1800" dirty="0">
              <a:latin typeface="Times New Roman"/>
              <a:cs typeface="Times New Roman"/>
            </a:endParaRPr>
          </a:p>
          <a:p>
            <a:pPr marL="469900"/>
            <a:r>
              <a:rPr lang="fr-FR" sz="1800" spc="-5" dirty="0" err="1">
                <a:latin typeface="Times New Roman"/>
                <a:cs typeface="Times New Roman"/>
              </a:rPr>
              <a:t>reviews</a:t>
            </a:r>
            <a:r>
              <a:rPr lang="fr-FR" sz="1800" spc="-5" dirty="0">
                <a:latin typeface="Times New Roman"/>
                <a:cs typeface="Times New Roman"/>
              </a:rPr>
              <a:t>,</a:t>
            </a:r>
            <a:r>
              <a:rPr lang="fr-FR" sz="1800" dirty="0">
                <a:latin typeface="Times New Roman"/>
                <a:cs typeface="Times New Roman"/>
              </a:rPr>
              <a:t> vol.73, </a:t>
            </a:r>
            <a:r>
              <a:rPr lang="fr-FR" sz="1800" spc="-5" dirty="0">
                <a:latin typeface="Times New Roman"/>
                <a:cs typeface="Times New Roman"/>
              </a:rPr>
              <a:t>n°4,</a:t>
            </a:r>
            <a:r>
              <a:rPr lang="fr-FR" sz="1800" spc="5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p.565-576(</a:t>
            </a:r>
            <a:r>
              <a:rPr lang="fr-FR" sz="1800" spc="5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Décembre</a:t>
            </a:r>
            <a:r>
              <a:rPr lang="fr-FR" sz="1800" spc="10" dirty="0">
                <a:latin typeface="Times New Roman"/>
                <a:cs typeface="Times New Roman"/>
              </a:rPr>
              <a:t> </a:t>
            </a:r>
            <a:r>
              <a:rPr lang="fr-FR" sz="1800" dirty="0">
                <a:latin typeface="Times New Roman"/>
                <a:cs typeface="Times New Roman"/>
              </a:rPr>
              <a:t>2009)</a:t>
            </a:r>
          </a:p>
          <a:p>
            <a:pPr marL="469900" indent="-228600">
              <a:buFont typeface="Times New Roman"/>
              <a:buChar char="–"/>
              <a:tabLst>
                <a:tab pos="469265" algn="l"/>
                <a:tab pos="469900" algn="l"/>
              </a:tabLst>
            </a:pPr>
            <a:r>
              <a:rPr lang="fr-FR" sz="1800" i="1" spc="-5" dirty="0" err="1">
                <a:latin typeface="Times New Roman"/>
                <a:cs typeface="Times New Roman"/>
              </a:rPr>
              <a:t>Only</a:t>
            </a:r>
            <a:r>
              <a:rPr lang="fr-FR" sz="1800" i="1" spc="5" dirty="0">
                <a:latin typeface="Times New Roman"/>
                <a:cs typeface="Times New Roman"/>
              </a:rPr>
              <a:t> </a:t>
            </a:r>
            <a:r>
              <a:rPr lang="fr-FR" sz="1800" i="1" spc="-5" dirty="0">
                <a:latin typeface="Times New Roman"/>
                <a:cs typeface="Times New Roman"/>
              </a:rPr>
              <a:t>six</a:t>
            </a:r>
            <a:r>
              <a:rPr lang="fr-FR" sz="1800" i="1" spc="10" dirty="0">
                <a:latin typeface="Times New Roman"/>
                <a:cs typeface="Times New Roman"/>
              </a:rPr>
              <a:t> </a:t>
            </a:r>
            <a:r>
              <a:rPr lang="fr-FR" sz="1800" i="1" spc="-5" dirty="0" err="1">
                <a:latin typeface="Times New Roman"/>
                <a:cs typeface="Times New Roman"/>
              </a:rPr>
              <a:t>kingdoms</a:t>
            </a:r>
            <a:r>
              <a:rPr lang="fr-FR" sz="1800" i="1" dirty="0">
                <a:latin typeface="Times New Roman"/>
                <a:cs typeface="Times New Roman"/>
              </a:rPr>
              <a:t> of</a:t>
            </a:r>
            <a:r>
              <a:rPr lang="fr-FR" sz="1800" i="1" spc="5" dirty="0">
                <a:latin typeface="Times New Roman"/>
                <a:cs typeface="Times New Roman"/>
              </a:rPr>
              <a:t> </a:t>
            </a:r>
            <a:r>
              <a:rPr lang="fr-FR" sz="1800" i="1" spc="-5" dirty="0">
                <a:latin typeface="Times New Roman"/>
                <a:cs typeface="Times New Roman"/>
              </a:rPr>
              <a:t>life</a:t>
            </a:r>
            <a:r>
              <a:rPr lang="fr-FR" sz="1800" i="1" spc="15" dirty="0">
                <a:latin typeface="Times New Roman"/>
                <a:cs typeface="Times New Roman"/>
              </a:rPr>
              <a:t> </a:t>
            </a:r>
            <a:r>
              <a:rPr lang="fr-FR" sz="1800" i="1" dirty="0">
                <a:latin typeface="Times New Roman"/>
                <a:cs typeface="Times New Roman"/>
              </a:rPr>
              <a:t>–</a:t>
            </a:r>
            <a:r>
              <a:rPr lang="fr-FR" sz="1800" i="1" spc="5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Cavalier-Smith</a:t>
            </a:r>
            <a:r>
              <a:rPr lang="fr-FR" sz="1800" spc="-15" dirty="0">
                <a:latin typeface="Times New Roman"/>
                <a:cs typeface="Times New Roman"/>
              </a:rPr>
              <a:t> </a:t>
            </a:r>
            <a:r>
              <a:rPr lang="fr-FR" sz="1800" spc="-40" dirty="0">
                <a:latin typeface="Times New Roman"/>
                <a:cs typeface="Times New Roman"/>
              </a:rPr>
              <a:t>T.</a:t>
            </a:r>
            <a:r>
              <a:rPr lang="fr-FR" sz="1800" spc="10" dirty="0">
                <a:latin typeface="Times New Roman"/>
                <a:cs typeface="Times New Roman"/>
              </a:rPr>
              <a:t> </a:t>
            </a:r>
            <a:r>
              <a:rPr lang="fr-FR" sz="1800" i="1" dirty="0">
                <a:latin typeface="Times New Roman"/>
                <a:cs typeface="Times New Roman"/>
              </a:rPr>
              <a:t>– </a:t>
            </a:r>
            <a:r>
              <a:rPr lang="fr-FR" sz="1800" spc="-5" dirty="0">
                <a:latin typeface="Times New Roman"/>
                <a:cs typeface="Times New Roman"/>
              </a:rPr>
              <a:t>Proc</a:t>
            </a:r>
            <a:r>
              <a:rPr lang="fr-FR" sz="1800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Biol</a:t>
            </a:r>
            <a:r>
              <a:rPr lang="fr-FR" sz="1800" spc="5" dirty="0">
                <a:latin typeface="Times New Roman"/>
                <a:cs typeface="Times New Roman"/>
              </a:rPr>
              <a:t> </a:t>
            </a:r>
            <a:r>
              <a:rPr lang="fr-FR" sz="1800" spc="-5" dirty="0" err="1">
                <a:latin typeface="Times New Roman"/>
                <a:cs typeface="Times New Roman"/>
              </a:rPr>
              <a:t>Sci</a:t>
            </a:r>
            <a:r>
              <a:rPr lang="fr-FR" sz="1800" spc="-5" dirty="0">
                <a:latin typeface="Times New Roman"/>
                <a:cs typeface="Times New Roman"/>
              </a:rPr>
              <a:t>.</a:t>
            </a:r>
            <a:r>
              <a:rPr lang="fr-FR" sz="1800" spc="5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(2004)</a:t>
            </a:r>
            <a:r>
              <a:rPr lang="fr-FR" sz="1800" spc="5" dirty="0">
                <a:latin typeface="Times New Roman"/>
                <a:cs typeface="Times New Roman"/>
              </a:rPr>
              <a:t> </a:t>
            </a:r>
            <a:r>
              <a:rPr lang="fr-FR" sz="1800" dirty="0">
                <a:latin typeface="Times New Roman"/>
                <a:cs typeface="Times New Roman"/>
              </a:rPr>
              <a:t>:</a:t>
            </a:r>
          </a:p>
          <a:p>
            <a:pPr marL="469900"/>
            <a:r>
              <a:rPr lang="fr-FR" sz="1800" u="sng" spc="-5" dirty="0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Courier New"/>
                <a:cs typeface="Courier New"/>
                <a:hlinkClick r:id="rId3"/>
              </a:rPr>
              <a:t>http://www.ncbi.nlm.nih.gov/pubmed/15306349</a:t>
            </a:r>
            <a:endParaRPr lang="fr-FR" sz="1800" dirty="0">
              <a:latin typeface="Courier New"/>
              <a:cs typeface="Courier New"/>
            </a:endParaRPr>
          </a:p>
          <a:p>
            <a:pPr>
              <a:spcBef>
                <a:spcPts val="35"/>
              </a:spcBef>
            </a:pPr>
            <a:endParaRPr lang="fr-FR" sz="1800" dirty="0">
              <a:latin typeface="Courier New"/>
              <a:cs typeface="Courier New"/>
            </a:endParaRPr>
          </a:p>
          <a:p>
            <a:pPr marL="12700">
              <a:spcBef>
                <a:spcPts val="5"/>
              </a:spcBef>
            </a:pPr>
            <a:r>
              <a:rPr lang="fr-FR" sz="1800" b="1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Vidéo</a:t>
            </a:r>
            <a:r>
              <a:rPr lang="fr-FR" sz="1800" b="1" spc="-30" dirty="0">
                <a:latin typeface="Times New Roman"/>
                <a:cs typeface="Times New Roman"/>
              </a:rPr>
              <a:t> </a:t>
            </a:r>
            <a:r>
              <a:rPr lang="fr-FR" sz="1800" b="1" dirty="0">
                <a:latin typeface="Times New Roman"/>
                <a:cs typeface="Times New Roman"/>
              </a:rPr>
              <a:t>:</a:t>
            </a:r>
            <a:endParaRPr lang="fr-FR" sz="1800" dirty="0">
              <a:latin typeface="Times New Roman"/>
              <a:cs typeface="Times New Roman"/>
            </a:endParaRPr>
          </a:p>
          <a:p>
            <a:pPr marL="469900" indent="-228600">
              <a:buChar char="–"/>
              <a:tabLst>
                <a:tab pos="469265" algn="l"/>
                <a:tab pos="469900" algn="l"/>
              </a:tabLst>
            </a:pPr>
            <a:r>
              <a:rPr lang="fr-FR" sz="1800" dirty="0">
                <a:latin typeface="Times New Roman"/>
                <a:cs typeface="Times New Roman"/>
              </a:rPr>
              <a:t>DVD</a:t>
            </a:r>
            <a:r>
              <a:rPr lang="fr-FR" sz="1800" spc="-5" dirty="0">
                <a:latin typeface="Times New Roman"/>
                <a:cs typeface="Times New Roman"/>
              </a:rPr>
              <a:t> </a:t>
            </a:r>
            <a:r>
              <a:rPr lang="fr-FR" sz="1800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Espèces d'espèces</a:t>
            </a:r>
            <a:r>
              <a:rPr lang="fr-FR" sz="1800" i="1" spc="5" dirty="0">
                <a:latin typeface="Times New Roman"/>
                <a:cs typeface="Times New Roman"/>
              </a:rPr>
              <a:t> </a:t>
            </a:r>
            <a:r>
              <a:rPr lang="fr-FR" sz="1800" dirty="0">
                <a:latin typeface="Times New Roman"/>
                <a:cs typeface="Times New Roman"/>
              </a:rPr>
              <a:t>de</a:t>
            </a:r>
            <a:r>
              <a:rPr lang="fr-FR" sz="1800" spc="5" dirty="0">
                <a:latin typeface="Times New Roman"/>
                <a:cs typeface="Times New Roman"/>
              </a:rPr>
              <a:t> </a:t>
            </a:r>
            <a:r>
              <a:rPr lang="fr-FR" sz="1800" spc="-5" dirty="0">
                <a:latin typeface="Times New Roman"/>
                <a:cs typeface="Times New Roman"/>
              </a:rPr>
              <a:t>Denis van</a:t>
            </a:r>
            <a:r>
              <a:rPr lang="fr-FR" sz="1800" spc="-10" dirty="0">
                <a:latin typeface="Times New Roman"/>
                <a:cs typeface="Times New Roman"/>
              </a:rPr>
              <a:t> </a:t>
            </a:r>
            <a:r>
              <a:rPr lang="fr-FR" sz="1800" spc="-15" dirty="0" err="1">
                <a:latin typeface="Times New Roman"/>
                <a:cs typeface="Times New Roman"/>
              </a:rPr>
              <a:t>Waerebeke</a:t>
            </a:r>
            <a:r>
              <a:rPr lang="fr-FR" sz="1800" spc="-5" dirty="0">
                <a:latin typeface="Times New Roman"/>
                <a:cs typeface="Times New Roman"/>
              </a:rPr>
              <a:t> </a:t>
            </a:r>
            <a:r>
              <a:rPr lang="fr-FR" sz="1800" dirty="0">
                <a:latin typeface="Times New Roman"/>
                <a:cs typeface="Times New Roman"/>
              </a:rPr>
              <a:t>(2009)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59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38B4BDFE-CE26-4093-ACC5-01D0A3FF8151}"/>
              </a:ext>
            </a:extLst>
          </p:cNvPr>
          <p:cNvSpPr txBox="1"/>
          <p:nvPr/>
        </p:nvSpPr>
        <p:spPr>
          <a:xfrm>
            <a:off x="1197868" y="-274084"/>
            <a:ext cx="10369152" cy="699396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Char char="&gt;"/>
            </a:pPr>
            <a:endParaRPr lang="fr-FR" sz="1600" dirty="0">
              <a:latin typeface="Times New Roman"/>
              <a:cs typeface="Times New Roman"/>
            </a:endParaRPr>
          </a:p>
          <a:p>
            <a:pPr marL="737870" lvl="1" indent="-172720">
              <a:lnSpc>
                <a:spcPct val="100000"/>
              </a:lnSpc>
              <a:buAutoNum type="romanUcParenR"/>
              <a:tabLst>
                <a:tab pos="737870" algn="l"/>
              </a:tabLst>
            </a:pPr>
            <a:r>
              <a:rPr lang="fr-FR" b="1" u="sng" spc="-5" dirty="0">
                <a:solidFill>
                  <a:srgbClr val="94006B"/>
                </a:solidFill>
                <a:uFill>
                  <a:solidFill>
                    <a:srgbClr val="94006B"/>
                  </a:solidFill>
                </a:uFill>
                <a:latin typeface="Times New Roman"/>
                <a:cs typeface="Times New Roman"/>
              </a:rPr>
              <a:t>Historique</a:t>
            </a:r>
            <a:r>
              <a:rPr lang="fr-FR" b="1" u="sng" spc="5" dirty="0">
                <a:solidFill>
                  <a:srgbClr val="94006B"/>
                </a:solidFill>
                <a:uFill>
                  <a:solidFill>
                    <a:srgbClr val="94006B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fr-FR" b="1" u="sng" spc="-5" dirty="0">
                <a:solidFill>
                  <a:srgbClr val="94006B"/>
                </a:solidFill>
                <a:uFill>
                  <a:solidFill>
                    <a:srgbClr val="94006B"/>
                  </a:solidFill>
                </a:uFill>
                <a:latin typeface="Times New Roman"/>
                <a:cs typeface="Times New Roman"/>
              </a:rPr>
              <a:t>des</a:t>
            </a:r>
            <a:r>
              <a:rPr lang="fr-FR" b="1" u="sng" dirty="0">
                <a:solidFill>
                  <a:srgbClr val="94006B"/>
                </a:solidFill>
                <a:uFill>
                  <a:solidFill>
                    <a:srgbClr val="94006B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fr-FR" b="1" u="sng" spc="-5" dirty="0">
                <a:solidFill>
                  <a:srgbClr val="94006B"/>
                </a:solidFill>
                <a:uFill>
                  <a:solidFill>
                    <a:srgbClr val="94006B"/>
                  </a:solidFill>
                </a:uFill>
                <a:latin typeface="Times New Roman"/>
                <a:cs typeface="Times New Roman"/>
              </a:rPr>
              <a:t>systèmes</a:t>
            </a:r>
            <a:r>
              <a:rPr lang="fr-FR" b="1" u="sng" dirty="0">
                <a:solidFill>
                  <a:srgbClr val="94006B"/>
                </a:solidFill>
                <a:uFill>
                  <a:solidFill>
                    <a:srgbClr val="94006B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fr-FR" b="1" u="sng" spc="-5" dirty="0">
                <a:solidFill>
                  <a:srgbClr val="94006B"/>
                </a:solidFill>
                <a:uFill>
                  <a:solidFill>
                    <a:srgbClr val="94006B"/>
                  </a:solidFill>
                </a:uFill>
                <a:latin typeface="Times New Roman"/>
                <a:cs typeface="Times New Roman"/>
              </a:rPr>
              <a:t>de</a:t>
            </a:r>
            <a:r>
              <a:rPr lang="fr-FR" b="1" u="sng" dirty="0">
                <a:solidFill>
                  <a:srgbClr val="94006B"/>
                </a:solidFill>
                <a:uFill>
                  <a:solidFill>
                    <a:srgbClr val="94006B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fr-FR" b="1" u="sng" spc="-5" dirty="0">
                <a:solidFill>
                  <a:srgbClr val="94006B"/>
                </a:solidFill>
                <a:uFill>
                  <a:solidFill>
                    <a:srgbClr val="94006B"/>
                  </a:solidFill>
                </a:uFill>
                <a:latin typeface="Times New Roman"/>
                <a:cs typeface="Times New Roman"/>
              </a:rPr>
              <a:t>classification</a:t>
            </a:r>
            <a:r>
              <a:rPr lang="fr-FR" b="1" u="sng" spc="5" dirty="0">
                <a:solidFill>
                  <a:srgbClr val="94006B"/>
                </a:solidFill>
                <a:uFill>
                  <a:solidFill>
                    <a:srgbClr val="94006B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fr-FR" b="1" u="sng" spc="-5" dirty="0">
                <a:solidFill>
                  <a:srgbClr val="94006B"/>
                </a:solidFill>
                <a:uFill>
                  <a:solidFill>
                    <a:srgbClr val="94006B"/>
                  </a:solidFill>
                </a:uFill>
                <a:latin typeface="Times New Roman"/>
                <a:cs typeface="Times New Roman"/>
              </a:rPr>
              <a:t>et</a:t>
            </a:r>
            <a:r>
              <a:rPr lang="fr-FR" b="1" u="sng" dirty="0">
                <a:solidFill>
                  <a:srgbClr val="94006B"/>
                </a:solidFill>
                <a:uFill>
                  <a:solidFill>
                    <a:srgbClr val="94006B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fr-FR" b="1" u="sng" spc="-5" dirty="0">
                <a:solidFill>
                  <a:srgbClr val="94006B"/>
                </a:solidFill>
                <a:uFill>
                  <a:solidFill>
                    <a:srgbClr val="94006B"/>
                  </a:solidFill>
                </a:uFill>
                <a:latin typeface="Times New Roman"/>
                <a:cs typeface="Times New Roman"/>
              </a:rPr>
              <a:t>des</a:t>
            </a:r>
            <a:r>
              <a:rPr lang="fr-FR" b="1" u="sng" dirty="0">
                <a:solidFill>
                  <a:srgbClr val="94006B"/>
                </a:solidFill>
                <a:uFill>
                  <a:solidFill>
                    <a:srgbClr val="94006B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fr-FR" b="1" u="sng" spc="-5" dirty="0">
                <a:solidFill>
                  <a:srgbClr val="94006B"/>
                </a:solidFill>
                <a:uFill>
                  <a:solidFill>
                    <a:srgbClr val="94006B"/>
                  </a:solidFill>
                </a:uFill>
                <a:latin typeface="Times New Roman"/>
                <a:cs typeface="Times New Roman"/>
              </a:rPr>
              <a:t>règnes</a:t>
            </a:r>
            <a:r>
              <a:rPr lang="fr-FR" b="1" spc="20" dirty="0">
                <a:solidFill>
                  <a:srgbClr val="94006B"/>
                </a:solidFill>
                <a:latin typeface="Times New Roman"/>
                <a:cs typeface="Times New Roman"/>
              </a:rPr>
              <a:t> </a:t>
            </a:r>
            <a:r>
              <a:rPr lang="fr-FR" b="1" dirty="0">
                <a:solidFill>
                  <a:srgbClr val="94006B"/>
                </a:solidFill>
                <a:latin typeface="Times New Roman"/>
                <a:cs typeface="Times New Roman"/>
              </a:rPr>
              <a:t>:</a:t>
            </a:r>
            <a:endParaRPr lang="fr-FR" dirty="0">
              <a:latin typeface="Times New Roman"/>
              <a:cs typeface="Times New Roman"/>
            </a:endParaRPr>
          </a:p>
          <a:p>
            <a:pPr marL="114300" algn="just">
              <a:lnSpc>
                <a:spcPct val="100000"/>
              </a:lnSpc>
              <a:spcBef>
                <a:spcPts val="1110"/>
              </a:spcBef>
            </a:pPr>
            <a:r>
              <a:rPr lang="fr-FR" sz="1600" b="1" i="1" dirty="0">
                <a:solidFill>
                  <a:srgbClr val="008000"/>
                </a:solidFill>
                <a:latin typeface="Times New Roman"/>
                <a:cs typeface="Times New Roman"/>
              </a:rPr>
              <a:t>a)</a:t>
            </a:r>
            <a:r>
              <a:rPr lang="fr-FR" sz="1600" b="1" i="1" spc="5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fr-FR" sz="1600" b="1" i="1" spc="-5" dirty="0">
                <a:solidFill>
                  <a:srgbClr val="008000"/>
                </a:solidFill>
                <a:latin typeface="Times New Roman"/>
                <a:cs typeface="Times New Roman"/>
              </a:rPr>
              <a:t>Une</a:t>
            </a:r>
            <a:r>
              <a:rPr lang="fr-FR" sz="1600" b="1" i="1" spc="5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fr-FR" sz="1600" b="1" i="1" spc="-5" dirty="0">
                <a:solidFill>
                  <a:srgbClr val="008000"/>
                </a:solidFill>
                <a:latin typeface="Times New Roman"/>
                <a:cs typeface="Times New Roman"/>
              </a:rPr>
              <a:t>classification</a:t>
            </a:r>
            <a:r>
              <a:rPr lang="fr-FR" sz="1600" b="1" i="1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fr-FR" sz="1600" b="1" i="1" spc="-5" dirty="0">
                <a:solidFill>
                  <a:srgbClr val="008000"/>
                </a:solidFill>
                <a:latin typeface="Times New Roman"/>
                <a:cs typeface="Times New Roman"/>
              </a:rPr>
              <a:t>traditionnelle</a:t>
            </a:r>
            <a:r>
              <a:rPr lang="fr-FR" sz="1600" b="1" i="1" spc="5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fr-FR" sz="1600" b="1" i="1" spc="-5" dirty="0">
                <a:solidFill>
                  <a:srgbClr val="008000"/>
                </a:solidFill>
                <a:latin typeface="Times New Roman"/>
                <a:cs typeface="Times New Roman"/>
              </a:rPr>
              <a:t>depuis</a:t>
            </a:r>
            <a:r>
              <a:rPr lang="fr-FR" sz="1600" b="1" i="1" dirty="0">
                <a:solidFill>
                  <a:srgbClr val="008000"/>
                </a:solidFill>
                <a:latin typeface="Times New Roman"/>
                <a:cs typeface="Times New Roman"/>
              </a:rPr>
              <a:t> le</a:t>
            </a:r>
            <a:r>
              <a:rPr lang="fr-FR" sz="1600" b="1" i="1" spc="-5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fr-FR" sz="1600" b="1" i="1" dirty="0">
                <a:solidFill>
                  <a:srgbClr val="008000"/>
                </a:solidFill>
                <a:latin typeface="Times New Roman"/>
                <a:cs typeface="Times New Roman"/>
              </a:rPr>
              <a:t>18ème</a:t>
            </a:r>
            <a:r>
              <a:rPr lang="fr-FR" sz="1600" b="1" i="1" spc="-5" dirty="0">
                <a:solidFill>
                  <a:srgbClr val="008000"/>
                </a:solidFill>
                <a:latin typeface="Times New Roman"/>
                <a:cs typeface="Times New Roman"/>
              </a:rPr>
              <a:t> siècle</a:t>
            </a:r>
            <a:r>
              <a:rPr lang="fr-FR" sz="1600" b="1" i="1" spc="3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fr-FR" sz="1600" b="1" i="1" dirty="0">
                <a:solidFill>
                  <a:srgbClr val="008000"/>
                </a:solidFill>
                <a:latin typeface="Times New Roman"/>
                <a:cs typeface="Times New Roman"/>
              </a:rPr>
              <a:t>:</a:t>
            </a:r>
            <a:endParaRPr lang="fr-FR" sz="1600" dirty="0">
              <a:latin typeface="Times New Roman"/>
              <a:cs typeface="Times New Roman"/>
            </a:endParaRPr>
          </a:p>
          <a:p>
            <a:pPr marL="114300" marR="106680" indent="450850" algn="just">
              <a:lnSpc>
                <a:spcPct val="97200"/>
              </a:lnSpc>
              <a:spcBef>
                <a:spcPts val="170"/>
              </a:spcBef>
            </a:pPr>
            <a:r>
              <a:rPr lang="fr-FR" sz="1600" spc="-10" dirty="0">
                <a:latin typeface="Times New Roman"/>
                <a:cs typeface="Times New Roman"/>
              </a:rPr>
              <a:t>La</a:t>
            </a:r>
            <a:r>
              <a:rPr lang="fr-FR" sz="1600" spc="-5" dirty="0">
                <a:latin typeface="Times New Roman"/>
                <a:cs typeface="Times New Roman"/>
              </a:rPr>
              <a:t> classification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des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organismes</a:t>
            </a:r>
            <a:r>
              <a:rPr lang="fr-FR" sz="1600" dirty="0">
                <a:latin typeface="Times New Roman"/>
                <a:cs typeface="Times New Roman"/>
              </a:rPr>
              <a:t> a </a:t>
            </a:r>
            <a:r>
              <a:rPr lang="fr-FR" sz="1600" spc="-5" dirty="0">
                <a:latin typeface="Times New Roman"/>
                <a:cs typeface="Times New Roman"/>
              </a:rPr>
              <a:t>débuté il</a:t>
            </a:r>
            <a:r>
              <a:rPr lang="fr-FR" sz="1600" dirty="0">
                <a:latin typeface="Times New Roman"/>
                <a:cs typeface="Times New Roman"/>
              </a:rPr>
              <a:t> y a plus de 2000 </a:t>
            </a:r>
            <a:r>
              <a:rPr lang="fr-FR" sz="1600" spc="-5" dirty="0">
                <a:latin typeface="Times New Roman"/>
                <a:cs typeface="Times New Roman"/>
              </a:rPr>
              <a:t>ans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avec </a:t>
            </a:r>
            <a:r>
              <a:rPr lang="fr-FR" sz="1600" dirty="0">
                <a:latin typeface="Times New Roman"/>
                <a:cs typeface="Times New Roman"/>
              </a:rPr>
              <a:t>le philosophe grec </a:t>
            </a:r>
            <a:r>
              <a:rPr lang="fr-FR" sz="1600" b="1" spc="-5" dirty="0">
                <a:latin typeface="Times New Roman"/>
                <a:cs typeface="Times New Roman"/>
              </a:rPr>
              <a:t>Aristote</a:t>
            </a:r>
            <a:r>
              <a:rPr lang="fr-FR" sz="1600" b="1" dirty="0">
                <a:latin typeface="Times New Roman"/>
                <a:cs typeface="Times New Roman"/>
              </a:rPr>
              <a:t> </a:t>
            </a:r>
            <a:r>
              <a:rPr lang="fr-FR" sz="1600" dirty="0">
                <a:latin typeface="Times New Roman"/>
                <a:cs typeface="Times New Roman"/>
              </a:rPr>
              <a:t>qui 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répartissait les êtres vivants entre </a:t>
            </a:r>
            <a:r>
              <a:rPr lang="fr-FR" sz="1600" i="1" spc="-5" dirty="0">
                <a:latin typeface="Times New Roman"/>
                <a:cs typeface="Times New Roman"/>
              </a:rPr>
              <a:t>Végétaux </a:t>
            </a:r>
            <a:r>
              <a:rPr lang="fr-FR" sz="1600" spc="-5" dirty="0">
                <a:latin typeface="Times New Roman"/>
                <a:cs typeface="Times New Roman"/>
              </a:rPr>
              <a:t>et </a:t>
            </a:r>
            <a:r>
              <a:rPr lang="fr-FR" sz="1600" i="1" spc="-5" dirty="0">
                <a:latin typeface="Times New Roman"/>
                <a:cs typeface="Times New Roman"/>
              </a:rPr>
              <a:t>Animaux</a:t>
            </a:r>
            <a:r>
              <a:rPr lang="fr-FR" sz="1600" spc="-5" dirty="0">
                <a:latin typeface="Times New Roman"/>
                <a:cs typeface="Times New Roman"/>
              </a:rPr>
              <a:t>, soit </a:t>
            </a:r>
            <a:r>
              <a:rPr lang="fr-FR" sz="16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deux</a:t>
            </a:r>
            <a:r>
              <a:rPr lang="fr-FR" sz="1600" b="1" spc="-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règnes biologiques </a:t>
            </a:r>
            <a:r>
              <a:rPr lang="fr-FR" sz="1600" dirty="0">
                <a:latin typeface="Times New Roman"/>
                <a:cs typeface="Times New Roman"/>
              </a:rPr>
              <a:t>(en plus </a:t>
            </a:r>
            <a:r>
              <a:rPr lang="fr-FR" sz="1600" spc="-5" dirty="0">
                <a:latin typeface="Times New Roman"/>
                <a:cs typeface="Times New Roman"/>
              </a:rPr>
              <a:t>d'un règne minéral). </a:t>
            </a:r>
            <a:r>
              <a:rPr lang="fr-FR" sz="1600" spc="5" dirty="0">
                <a:latin typeface="Times New Roman"/>
                <a:cs typeface="Times New Roman"/>
              </a:rPr>
              <a:t>Mais </a:t>
            </a:r>
            <a:r>
              <a:rPr lang="fr-FR" sz="1600" spc="10" dirty="0">
                <a:latin typeface="Times New Roman"/>
                <a:cs typeface="Times New Roman"/>
              </a:rPr>
              <a:t> </a:t>
            </a:r>
            <a:r>
              <a:rPr lang="fr-FR" sz="1600" dirty="0">
                <a:latin typeface="Times New Roman"/>
                <a:cs typeface="Times New Roman"/>
              </a:rPr>
              <a:t>ce </a:t>
            </a:r>
            <a:r>
              <a:rPr lang="fr-FR" sz="1600" spc="-5" dirty="0">
                <a:latin typeface="Times New Roman"/>
                <a:cs typeface="Times New Roman"/>
              </a:rPr>
              <a:t>n'est qu'au milieu </a:t>
            </a:r>
            <a:r>
              <a:rPr lang="fr-FR" sz="1600" dirty="0">
                <a:latin typeface="Times New Roman"/>
                <a:cs typeface="Times New Roman"/>
              </a:rPr>
              <a:t>du </a:t>
            </a:r>
            <a:r>
              <a:rPr lang="fr-FR" sz="1600" spc="5" dirty="0">
                <a:latin typeface="Times New Roman"/>
                <a:cs typeface="Times New Roman"/>
              </a:rPr>
              <a:t>XVIII</a:t>
            </a:r>
            <a:r>
              <a:rPr lang="fr-FR" sz="1600" spc="7" baseline="40404" dirty="0">
                <a:latin typeface="Times New Roman"/>
                <a:cs typeface="Times New Roman"/>
              </a:rPr>
              <a:t>e</a:t>
            </a:r>
            <a:r>
              <a:rPr lang="fr-FR" sz="1600" spc="15" baseline="40404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siècle </a:t>
            </a:r>
            <a:r>
              <a:rPr lang="fr-FR" sz="1600" dirty="0">
                <a:latin typeface="Times New Roman"/>
                <a:cs typeface="Times New Roman"/>
              </a:rPr>
              <a:t>que la </a:t>
            </a:r>
            <a:r>
              <a:rPr lang="fr-FR" sz="1600" spc="-5" dirty="0">
                <a:latin typeface="Times New Roman"/>
                <a:cs typeface="Times New Roman"/>
              </a:rPr>
              <a:t>reconnaissance formelle </a:t>
            </a:r>
            <a:r>
              <a:rPr lang="fr-FR" sz="1600" dirty="0">
                <a:latin typeface="Times New Roman"/>
                <a:cs typeface="Times New Roman"/>
              </a:rPr>
              <a:t>de </a:t>
            </a:r>
            <a:r>
              <a:rPr lang="fr-FR" sz="1600" spc="-5" dirty="0">
                <a:latin typeface="Times New Roman"/>
                <a:cs typeface="Times New Roman"/>
              </a:rPr>
              <a:t>ces deux règnes </a:t>
            </a:r>
            <a:r>
              <a:rPr lang="fr-FR" sz="1600" dirty="0">
                <a:latin typeface="Times New Roman"/>
                <a:cs typeface="Times New Roman"/>
              </a:rPr>
              <a:t>a fait </a:t>
            </a:r>
            <a:r>
              <a:rPr lang="fr-FR" sz="1600" spc="-5" dirty="0">
                <a:latin typeface="Times New Roman"/>
                <a:cs typeface="Times New Roman"/>
              </a:rPr>
              <a:t>son apparition dans </a:t>
            </a:r>
            <a:r>
              <a:rPr lang="fr-FR" sz="1600" dirty="0">
                <a:latin typeface="Times New Roman"/>
                <a:cs typeface="Times New Roman"/>
              </a:rPr>
              <a:t>la 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nomenclature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avec</a:t>
            </a:r>
            <a:r>
              <a:rPr lang="fr-FR" sz="1600" spc="10" dirty="0">
                <a:latin typeface="Times New Roman"/>
                <a:cs typeface="Times New Roman"/>
              </a:rPr>
              <a:t> </a:t>
            </a:r>
            <a:r>
              <a:rPr lang="fr-FR" sz="1600" b="1" spc="-5" dirty="0">
                <a:latin typeface="Times New Roman"/>
                <a:cs typeface="Times New Roman"/>
              </a:rPr>
              <a:t>Carl</a:t>
            </a:r>
            <a:r>
              <a:rPr lang="fr-FR" sz="1600" b="1" spc="-20" dirty="0">
                <a:latin typeface="Times New Roman"/>
                <a:cs typeface="Times New Roman"/>
              </a:rPr>
              <a:t> </a:t>
            </a:r>
            <a:r>
              <a:rPr lang="fr-FR" sz="1600" b="1" spc="-35" dirty="0">
                <a:latin typeface="Times New Roman"/>
                <a:cs typeface="Times New Roman"/>
              </a:rPr>
              <a:t>Von</a:t>
            </a:r>
            <a:r>
              <a:rPr lang="fr-FR" sz="1600" b="1" dirty="0">
                <a:latin typeface="Times New Roman"/>
                <a:cs typeface="Times New Roman"/>
              </a:rPr>
              <a:t> </a:t>
            </a:r>
            <a:r>
              <a:rPr lang="fr-FR" sz="1600" b="1" spc="-5" dirty="0">
                <a:latin typeface="Times New Roman"/>
                <a:cs typeface="Times New Roman"/>
              </a:rPr>
              <a:t>Linné</a:t>
            </a:r>
            <a:r>
              <a:rPr lang="fr-FR" sz="1600" b="1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et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son système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binomial.</a:t>
            </a:r>
            <a:endParaRPr lang="fr-FR"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fr-FR" sz="1600" dirty="0">
              <a:latin typeface="Times New Roman"/>
              <a:cs typeface="Times New Roman"/>
            </a:endParaRPr>
          </a:p>
          <a:p>
            <a:pPr marL="114300" marR="108585" indent="450850" algn="just">
              <a:lnSpc>
                <a:spcPct val="96400"/>
              </a:lnSpc>
            </a:pPr>
            <a:r>
              <a:rPr lang="fr-FR" sz="1600" spc="-5" dirty="0">
                <a:latin typeface="Times New Roman"/>
                <a:cs typeface="Times New Roman"/>
              </a:rPr>
              <a:t>Cependant, au milieu </a:t>
            </a:r>
            <a:r>
              <a:rPr lang="fr-FR" sz="1600" dirty="0">
                <a:latin typeface="Times New Roman"/>
                <a:cs typeface="Times New Roman"/>
              </a:rPr>
              <a:t>du </a:t>
            </a:r>
            <a:r>
              <a:rPr lang="fr-FR" sz="1600" spc="-5" dirty="0">
                <a:latin typeface="Times New Roman"/>
                <a:cs typeface="Times New Roman"/>
              </a:rPr>
              <a:t>XIXe siècle, </a:t>
            </a:r>
            <a:r>
              <a:rPr lang="fr-FR" sz="1600" dirty="0">
                <a:latin typeface="Times New Roman"/>
                <a:cs typeface="Times New Roman"/>
              </a:rPr>
              <a:t>il a </a:t>
            </a:r>
            <a:r>
              <a:rPr lang="fr-FR" sz="1600" spc="-5" dirty="0">
                <a:latin typeface="Times New Roman"/>
                <a:cs typeface="Times New Roman"/>
              </a:rPr>
              <a:t>été reconnu </a:t>
            </a:r>
            <a:r>
              <a:rPr lang="fr-FR" sz="1600" dirty="0">
                <a:latin typeface="Times New Roman"/>
                <a:cs typeface="Times New Roman"/>
              </a:rPr>
              <a:t>que </a:t>
            </a:r>
            <a:r>
              <a:rPr lang="fr-FR" sz="1600" spc="-5" dirty="0">
                <a:latin typeface="Times New Roman"/>
                <a:cs typeface="Times New Roman"/>
              </a:rPr>
              <a:t>certains organismes (comme l'Euglène) </a:t>
            </a:r>
            <a:r>
              <a:rPr lang="fr-FR" sz="1600" dirty="0">
                <a:latin typeface="Times New Roman"/>
                <a:cs typeface="Times New Roman"/>
              </a:rPr>
              <a:t>ne </a:t>
            </a:r>
            <a:r>
              <a:rPr lang="fr-FR" sz="1600" spc="-5" dirty="0">
                <a:latin typeface="Times New Roman"/>
                <a:cs typeface="Times New Roman"/>
              </a:rPr>
              <a:t>pouvaient 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pas</a:t>
            </a:r>
            <a:r>
              <a:rPr lang="fr-FR" sz="1600" dirty="0">
                <a:latin typeface="Times New Roman"/>
                <a:cs typeface="Times New Roman"/>
              </a:rPr>
              <a:t> être </a:t>
            </a:r>
            <a:r>
              <a:rPr lang="fr-FR" sz="1600" spc="-5" dirty="0">
                <a:latin typeface="Times New Roman"/>
                <a:cs typeface="Times New Roman"/>
              </a:rPr>
              <a:t>rangés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comme animal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ni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végétal.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Haeckel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proposa alors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en</a:t>
            </a:r>
            <a:r>
              <a:rPr lang="fr-FR" sz="1600" dirty="0">
                <a:latin typeface="Times New Roman"/>
                <a:cs typeface="Times New Roman"/>
              </a:rPr>
              <a:t> 1866 de </a:t>
            </a:r>
            <a:r>
              <a:rPr lang="fr-FR" sz="1600" spc="-5" dirty="0">
                <a:latin typeface="Times New Roman"/>
                <a:cs typeface="Times New Roman"/>
              </a:rPr>
              <a:t>créer</a:t>
            </a:r>
            <a:r>
              <a:rPr lang="fr-FR" sz="1600" dirty="0">
                <a:latin typeface="Times New Roman"/>
                <a:cs typeface="Times New Roman"/>
              </a:rPr>
              <a:t> un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troisième</a:t>
            </a:r>
            <a:r>
              <a:rPr lang="fr-FR" sz="1600" b="1" spc="24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règne,</a:t>
            </a:r>
            <a:r>
              <a:rPr lang="fr-FR" sz="1600" spc="240" dirty="0">
                <a:latin typeface="Times New Roman"/>
                <a:cs typeface="Times New Roman"/>
              </a:rPr>
              <a:t> </a:t>
            </a:r>
            <a:r>
              <a:rPr lang="fr-FR" sz="1600" dirty="0">
                <a:latin typeface="Times New Roman"/>
                <a:cs typeface="Times New Roman"/>
              </a:rPr>
              <a:t>celui </a:t>
            </a:r>
            <a:r>
              <a:rPr lang="fr-FR" sz="1600" spc="-5" dirty="0">
                <a:latin typeface="Times New Roman"/>
                <a:cs typeface="Times New Roman"/>
              </a:rPr>
              <a:t>des 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b="1" i="1" spc="-5" dirty="0">
                <a:latin typeface="Times New Roman"/>
                <a:cs typeface="Times New Roman"/>
              </a:rPr>
              <a:t>Protistes</a:t>
            </a:r>
            <a:r>
              <a:rPr lang="fr-FR" sz="1600" spc="-5" dirty="0">
                <a:latin typeface="Times New Roman"/>
                <a:cs typeface="Times New Roman"/>
              </a:rPr>
              <a:t>,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dans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lequel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il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rassemblait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les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organismes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inférieurs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unicellulaires</a:t>
            </a:r>
            <a:r>
              <a:rPr lang="fr-FR" sz="1600" dirty="0">
                <a:latin typeface="Times New Roman"/>
                <a:cs typeface="Times New Roman"/>
              </a:rPr>
              <a:t> ne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formant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pas</a:t>
            </a:r>
            <a:r>
              <a:rPr lang="fr-FR" sz="1600" dirty="0">
                <a:latin typeface="Times New Roman"/>
                <a:cs typeface="Times New Roman"/>
              </a:rPr>
              <a:t> de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tissus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(Bactéries, 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Cyanophytes, Protozoaires,</a:t>
            </a:r>
            <a:r>
              <a:rPr lang="fr-FR" sz="1600" spc="-5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Algues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unicellulaires,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Champignons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unicellulaires).</a:t>
            </a:r>
            <a:endParaRPr lang="fr-FR"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fr-FR" sz="1600" dirty="0">
              <a:latin typeface="Times New Roman"/>
              <a:cs typeface="Times New Roman"/>
            </a:endParaRPr>
          </a:p>
          <a:p>
            <a:pPr marL="565150">
              <a:lnSpc>
                <a:spcPts val="1175"/>
              </a:lnSpc>
              <a:spcBef>
                <a:spcPts val="5"/>
              </a:spcBef>
            </a:pPr>
            <a:r>
              <a:rPr lang="fr-FR" sz="1600" spc="-5" dirty="0">
                <a:latin typeface="Times New Roman"/>
                <a:cs typeface="Times New Roman"/>
              </a:rPr>
              <a:t>En</a:t>
            </a:r>
            <a:r>
              <a:rPr lang="fr-FR" sz="1600" spc="60" dirty="0">
                <a:latin typeface="Times New Roman"/>
                <a:cs typeface="Times New Roman"/>
              </a:rPr>
              <a:t> </a:t>
            </a:r>
            <a:r>
              <a:rPr lang="fr-FR" sz="1600" dirty="0">
                <a:latin typeface="Times New Roman"/>
                <a:cs typeface="Times New Roman"/>
              </a:rPr>
              <a:t>1937,</a:t>
            </a:r>
            <a:r>
              <a:rPr lang="fr-FR" sz="1600" spc="6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Edouard</a:t>
            </a:r>
            <a:r>
              <a:rPr lang="fr-FR" sz="1600" spc="75" dirty="0">
                <a:latin typeface="Times New Roman"/>
                <a:cs typeface="Times New Roman"/>
              </a:rPr>
              <a:t> </a:t>
            </a:r>
            <a:r>
              <a:rPr lang="fr-FR" sz="1600" b="1" spc="-5" dirty="0" err="1">
                <a:latin typeface="Times New Roman"/>
                <a:cs typeface="Times New Roman"/>
              </a:rPr>
              <a:t>Chatton</a:t>
            </a:r>
            <a:r>
              <a:rPr lang="fr-FR" sz="1600" b="1" spc="6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propose</a:t>
            </a:r>
            <a:r>
              <a:rPr lang="fr-FR" sz="1600" spc="65" dirty="0">
                <a:latin typeface="Times New Roman"/>
                <a:cs typeface="Times New Roman"/>
              </a:rPr>
              <a:t> </a:t>
            </a:r>
            <a:r>
              <a:rPr lang="fr-FR" sz="1600" dirty="0">
                <a:latin typeface="Times New Roman"/>
                <a:cs typeface="Times New Roman"/>
              </a:rPr>
              <a:t>une</a:t>
            </a:r>
            <a:r>
              <a:rPr lang="fr-FR" sz="1600" spc="5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classification</a:t>
            </a:r>
            <a:r>
              <a:rPr lang="fr-FR" sz="1600" spc="65" dirty="0">
                <a:latin typeface="Times New Roman"/>
                <a:cs typeface="Times New Roman"/>
              </a:rPr>
              <a:t> </a:t>
            </a:r>
            <a:r>
              <a:rPr lang="fr-FR" sz="1600" dirty="0">
                <a:latin typeface="Times New Roman"/>
                <a:cs typeface="Times New Roman"/>
              </a:rPr>
              <a:t>du</a:t>
            </a:r>
            <a:r>
              <a:rPr lang="fr-FR" sz="1600" spc="60" dirty="0">
                <a:latin typeface="Times New Roman"/>
                <a:cs typeface="Times New Roman"/>
              </a:rPr>
              <a:t> </a:t>
            </a:r>
            <a:r>
              <a:rPr lang="fr-FR" sz="1600" dirty="0">
                <a:latin typeface="Times New Roman"/>
                <a:cs typeface="Times New Roman"/>
              </a:rPr>
              <a:t>monde</a:t>
            </a:r>
            <a:r>
              <a:rPr lang="fr-FR" sz="1600" spc="55" dirty="0">
                <a:latin typeface="Times New Roman"/>
                <a:cs typeface="Times New Roman"/>
              </a:rPr>
              <a:t> </a:t>
            </a:r>
            <a:r>
              <a:rPr lang="fr-FR" sz="1600" dirty="0">
                <a:latin typeface="Times New Roman"/>
                <a:cs typeface="Times New Roman"/>
              </a:rPr>
              <a:t>du</a:t>
            </a:r>
            <a:r>
              <a:rPr lang="fr-FR" sz="1600" spc="6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vivant</a:t>
            </a:r>
            <a:r>
              <a:rPr lang="fr-FR" sz="1600" spc="6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en</a:t>
            </a:r>
            <a:r>
              <a:rPr lang="fr-FR" sz="1600" spc="6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deux</a:t>
            </a:r>
            <a:r>
              <a:rPr lang="fr-FR" sz="1600" spc="7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empires</a:t>
            </a:r>
            <a:r>
              <a:rPr lang="fr-FR" sz="1600" spc="60" dirty="0">
                <a:latin typeface="Times New Roman"/>
                <a:cs typeface="Times New Roman"/>
              </a:rPr>
              <a:t> </a:t>
            </a:r>
            <a:r>
              <a:rPr lang="fr-FR" sz="1600" dirty="0">
                <a:latin typeface="Times New Roman"/>
                <a:cs typeface="Times New Roman"/>
              </a:rPr>
              <a:t>:</a:t>
            </a:r>
            <a:r>
              <a:rPr lang="fr-FR" sz="1600" spc="6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les</a:t>
            </a:r>
            <a:r>
              <a:rPr lang="fr-FR" sz="1600" spc="130" dirty="0">
                <a:latin typeface="Times New Roman"/>
                <a:cs typeface="Times New Roman"/>
              </a:rPr>
              <a:t> </a:t>
            </a:r>
            <a:r>
              <a:rPr lang="fr-FR" sz="1600" i="1" spc="-5" dirty="0">
                <a:latin typeface="Times New Roman"/>
                <a:cs typeface="Times New Roman"/>
              </a:rPr>
              <a:t>Procaryotes</a:t>
            </a:r>
            <a:endParaRPr lang="fr-FR" sz="1600" dirty="0">
              <a:latin typeface="Times New Roman"/>
              <a:cs typeface="Times New Roman"/>
            </a:endParaRPr>
          </a:p>
          <a:p>
            <a:pPr marL="114300">
              <a:lnSpc>
                <a:spcPts val="1175"/>
              </a:lnSpc>
            </a:pPr>
            <a:r>
              <a:rPr lang="fr-FR" sz="1600" spc="-5" dirty="0">
                <a:latin typeface="Times New Roman"/>
                <a:cs typeface="Times New Roman"/>
              </a:rPr>
              <a:t>(organismes</a:t>
            </a:r>
            <a:r>
              <a:rPr lang="fr-FR" sz="1600" dirty="0">
                <a:latin typeface="Times New Roman"/>
                <a:cs typeface="Times New Roman"/>
              </a:rPr>
              <a:t> à</a:t>
            </a:r>
            <a:r>
              <a:rPr lang="fr-FR" sz="1600" spc="1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cellules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sans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noyau)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et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les</a:t>
            </a:r>
            <a:r>
              <a:rPr lang="fr-FR" sz="1600" spc="25" dirty="0">
                <a:latin typeface="Times New Roman"/>
                <a:cs typeface="Times New Roman"/>
              </a:rPr>
              <a:t> </a:t>
            </a:r>
            <a:r>
              <a:rPr lang="fr-FR" sz="1600" i="1" spc="-5" dirty="0">
                <a:latin typeface="Times New Roman"/>
                <a:cs typeface="Times New Roman"/>
              </a:rPr>
              <a:t>Eucaryotes</a:t>
            </a:r>
            <a:r>
              <a:rPr lang="fr-FR" sz="1600" i="1" spc="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(organismes</a:t>
            </a:r>
            <a:r>
              <a:rPr lang="fr-FR" sz="1600" dirty="0">
                <a:latin typeface="Times New Roman"/>
                <a:cs typeface="Times New Roman"/>
              </a:rPr>
              <a:t> à</a:t>
            </a:r>
            <a:r>
              <a:rPr lang="fr-FR" sz="1600" spc="1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cellules</a:t>
            </a:r>
            <a:r>
              <a:rPr lang="fr-FR" sz="1600" dirty="0">
                <a:latin typeface="Times New Roman"/>
                <a:cs typeface="Times New Roman"/>
              </a:rPr>
              <a:t> avec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noyau).</a:t>
            </a:r>
            <a:endParaRPr lang="fr-FR"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fr-FR" sz="1600" dirty="0">
              <a:latin typeface="Times New Roman"/>
              <a:cs typeface="Times New Roman"/>
            </a:endParaRPr>
          </a:p>
          <a:p>
            <a:pPr marL="565150">
              <a:lnSpc>
                <a:spcPct val="100000"/>
              </a:lnSpc>
            </a:pPr>
            <a:r>
              <a:rPr lang="fr-FR" sz="1600" spc="-5" dirty="0">
                <a:latin typeface="Times New Roman"/>
                <a:cs typeface="Times New Roman"/>
              </a:rPr>
              <a:t>En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dirty="0">
                <a:latin typeface="Times New Roman"/>
                <a:cs typeface="Times New Roman"/>
              </a:rPr>
              <a:t>1956,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b="1" spc="-5" dirty="0">
                <a:latin typeface="Times New Roman"/>
                <a:cs typeface="Times New Roman"/>
              </a:rPr>
              <a:t>Copeland</a:t>
            </a:r>
            <a:r>
              <a:rPr lang="fr-FR" sz="1600" b="1" spc="1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plaide </a:t>
            </a:r>
            <a:r>
              <a:rPr lang="fr-FR" sz="1600" dirty="0">
                <a:latin typeface="Times New Roman"/>
                <a:cs typeface="Times New Roman"/>
              </a:rPr>
              <a:t>pour </a:t>
            </a:r>
            <a:r>
              <a:rPr lang="fr-FR" sz="16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quatre</a:t>
            </a:r>
            <a:r>
              <a:rPr lang="fr-FR" sz="1600" b="1" spc="1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règnes</a:t>
            </a:r>
            <a:r>
              <a:rPr lang="fr-FR" sz="1600" spc="10" dirty="0">
                <a:latin typeface="Times New Roman"/>
                <a:cs typeface="Times New Roman"/>
              </a:rPr>
              <a:t> </a:t>
            </a:r>
            <a:r>
              <a:rPr lang="fr-FR" sz="1600" dirty="0">
                <a:latin typeface="Times New Roman"/>
                <a:cs typeface="Times New Roman"/>
              </a:rPr>
              <a:t>: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les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Plantes,</a:t>
            </a:r>
            <a:r>
              <a:rPr lang="fr-FR" sz="1600" spc="1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les</a:t>
            </a:r>
            <a:r>
              <a:rPr lang="fr-FR" sz="1600" spc="-6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Animaux,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les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Protistes</a:t>
            </a:r>
            <a:r>
              <a:rPr lang="fr-FR" sz="1600" spc="1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et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les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Monères.</a:t>
            </a:r>
            <a:endParaRPr lang="fr-FR"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fr-FR" sz="1600" dirty="0">
              <a:latin typeface="Times New Roman"/>
              <a:cs typeface="Times New Roman"/>
            </a:endParaRPr>
          </a:p>
          <a:p>
            <a:pPr marL="114300" marR="106680" indent="450850" algn="just">
              <a:lnSpc>
                <a:spcPct val="96300"/>
              </a:lnSpc>
            </a:pPr>
            <a:r>
              <a:rPr lang="fr-FR" sz="1600" spc="-5" dirty="0">
                <a:latin typeface="Times New Roman"/>
                <a:cs typeface="Times New Roman"/>
              </a:rPr>
              <a:t>En</a:t>
            </a:r>
            <a:r>
              <a:rPr lang="fr-FR" sz="1600" dirty="0">
                <a:latin typeface="Times New Roman"/>
                <a:cs typeface="Times New Roman"/>
              </a:rPr>
              <a:t> 1969,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b="1" spc="-5" dirty="0">
                <a:latin typeface="Times New Roman"/>
                <a:cs typeface="Times New Roman"/>
              </a:rPr>
              <a:t>Whittaker</a:t>
            </a:r>
            <a:r>
              <a:rPr lang="fr-FR" sz="1600" b="1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propose</a:t>
            </a:r>
            <a:r>
              <a:rPr lang="fr-FR" sz="1600" dirty="0">
                <a:latin typeface="Times New Roman"/>
                <a:cs typeface="Times New Roman"/>
              </a:rPr>
              <a:t> une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nomenclature</a:t>
            </a:r>
            <a:r>
              <a:rPr lang="fr-FR" sz="1600" dirty="0">
                <a:latin typeface="Times New Roman"/>
                <a:cs typeface="Times New Roman"/>
              </a:rPr>
              <a:t> à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cinq</a:t>
            </a:r>
            <a:r>
              <a:rPr lang="fr-FR" sz="1600" b="1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règnes</a:t>
            </a:r>
            <a:r>
              <a:rPr lang="fr-FR" sz="1600" dirty="0">
                <a:latin typeface="Times New Roman"/>
                <a:cs typeface="Times New Roman"/>
              </a:rPr>
              <a:t> :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les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i="1" spc="-5" dirty="0">
                <a:latin typeface="Times New Roman"/>
                <a:cs typeface="Times New Roman"/>
              </a:rPr>
              <a:t>Monères</a:t>
            </a:r>
            <a:r>
              <a:rPr lang="fr-FR" sz="1600" spc="-5" dirty="0">
                <a:latin typeface="Times New Roman"/>
                <a:cs typeface="Times New Roman"/>
              </a:rPr>
              <a:t>,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les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i="1" spc="-10" dirty="0">
                <a:latin typeface="Times New Roman"/>
                <a:cs typeface="Times New Roman"/>
              </a:rPr>
              <a:t>Protistes</a:t>
            </a:r>
            <a:r>
              <a:rPr lang="fr-FR" sz="1600" i="1" spc="-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(Eucaryotes 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unicellulaires), les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i="1" spc="-5" dirty="0">
                <a:latin typeface="Times New Roman"/>
                <a:cs typeface="Times New Roman"/>
              </a:rPr>
              <a:t>Plantes</a:t>
            </a:r>
            <a:r>
              <a:rPr lang="fr-FR" sz="1600" i="1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(Eucaryotes pluricellulaires photosynthétiques), les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i="1" spc="-5" dirty="0">
                <a:latin typeface="Times New Roman"/>
                <a:cs typeface="Times New Roman"/>
              </a:rPr>
              <a:t>Mycètes </a:t>
            </a:r>
            <a:r>
              <a:rPr lang="fr-FR" sz="1600" spc="-5" dirty="0">
                <a:latin typeface="Times New Roman"/>
                <a:cs typeface="Times New Roman"/>
              </a:rPr>
              <a:t>et les </a:t>
            </a:r>
            <a:r>
              <a:rPr lang="fr-FR" sz="1600" i="1" spc="-5" dirty="0">
                <a:latin typeface="Times New Roman"/>
                <a:cs typeface="Times New Roman"/>
              </a:rPr>
              <a:t>Animaux </a:t>
            </a:r>
            <a:r>
              <a:rPr lang="fr-FR" sz="1600" spc="-5" dirty="0">
                <a:latin typeface="Times New Roman"/>
                <a:cs typeface="Times New Roman"/>
              </a:rPr>
              <a:t>(Eucaryotes 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pluricellulaires hétérotrophes).</a:t>
            </a:r>
            <a:endParaRPr lang="fr-FR"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fr-FR" sz="1600" dirty="0">
              <a:latin typeface="Times New Roman"/>
              <a:cs typeface="Times New Roman"/>
            </a:endParaRPr>
          </a:p>
          <a:p>
            <a:pPr marL="114300" marR="106045" indent="450850" algn="just">
              <a:lnSpc>
                <a:spcPct val="96400"/>
              </a:lnSpc>
            </a:pPr>
            <a:r>
              <a:rPr lang="fr-FR" sz="1600" spc="-5" dirty="0">
                <a:latin typeface="Times New Roman"/>
                <a:cs typeface="Times New Roman"/>
              </a:rPr>
              <a:t>En </a:t>
            </a:r>
            <a:r>
              <a:rPr lang="fr-FR" sz="1600" dirty="0">
                <a:latin typeface="Times New Roman"/>
                <a:cs typeface="Times New Roman"/>
              </a:rPr>
              <a:t>1981, </a:t>
            </a:r>
            <a:r>
              <a:rPr lang="fr-FR" sz="1600" b="1" spc="-15" dirty="0">
                <a:latin typeface="Times New Roman"/>
                <a:cs typeface="Times New Roman"/>
              </a:rPr>
              <a:t>Woese </a:t>
            </a:r>
            <a:r>
              <a:rPr lang="fr-FR" sz="1600" spc="-5" dirty="0">
                <a:latin typeface="Times New Roman"/>
                <a:cs typeface="Times New Roman"/>
              </a:rPr>
              <a:t>propose </a:t>
            </a:r>
            <a:r>
              <a:rPr lang="fr-FR" sz="1600" dirty="0">
                <a:latin typeface="Times New Roman"/>
                <a:cs typeface="Times New Roman"/>
              </a:rPr>
              <a:t>de </a:t>
            </a:r>
            <a:r>
              <a:rPr lang="fr-FR" sz="1600" spc="-5" dirty="0">
                <a:latin typeface="Times New Roman"/>
                <a:cs typeface="Times New Roman"/>
              </a:rPr>
              <a:t>reconnaître </a:t>
            </a:r>
            <a:r>
              <a:rPr lang="fr-FR" sz="1600" dirty="0">
                <a:latin typeface="Times New Roman"/>
                <a:cs typeface="Times New Roman"/>
              </a:rPr>
              <a:t>le règne </a:t>
            </a:r>
            <a:r>
              <a:rPr lang="fr-FR" sz="1600" spc="-5" dirty="0">
                <a:latin typeface="Times New Roman"/>
                <a:cs typeface="Times New Roman"/>
              </a:rPr>
              <a:t>des Archéobactéries (organismes unicellulaires anaérobies 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producteurs </a:t>
            </a:r>
            <a:r>
              <a:rPr lang="fr-FR" sz="1600" dirty="0">
                <a:latin typeface="Times New Roman"/>
                <a:cs typeface="Times New Roman"/>
              </a:rPr>
              <a:t>de </a:t>
            </a:r>
            <a:r>
              <a:rPr lang="fr-FR" sz="1600" spc="-5" dirty="0">
                <a:latin typeface="Times New Roman"/>
                <a:cs typeface="Times New Roman"/>
              </a:rPr>
              <a:t>méthane) suite </a:t>
            </a:r>
            <a:r>
              <a:rPr lang="fr-FR" sz="1600" dirty="0">
                <a:latin typeface="Times New Roman"/>
                <a:cs typeface="Times New Roman"/>
              </a:rPr>
              <a:t>à </a:t>
            </a:r>
            <a:r>
              <a:rPr lang="fr-FR" sz="1600" spc="-5" dirty="0">
                <a:latin typeface="Times New Roman"/>
                <a:cs typeface="Times New Roman"/>
              </a:rPr>
              <a:t>ses études sur l'ARNr </a:t>
            </a:r>
            <a:r>
              <a:rPr lang="fr-FR" sz="1600" i="1" spc="-5" dirty="0">
                <a:latin typeface="Times New Roman"/>
                <a:cs typeface="Times New Roman"/>
              </a:rPr>
              <a:t>(ARNr car leurs gènes </a:t>
            </a:r>
            <a:r>
              <a:rPr lang="fr-FR" sz="1600" i="1" spc="-5" dirty="0" err="1">
                <a:latin typeface="Times New Roman"/>
                <a:cs typeface="Times New Roman"/>
              </a:rPr>
              <a:t>apparaîssent</a:t>
            </a:r>
            <a:r>
              <a:rPr lang="fr-FR" sz="1600" i="1" spc="-5" dirty="0">
                <a:latin typeface="Times New Roman"/>
                <a:cs typeface="Times New Roman"/>
              </a:rPr>
              <a:t> </a:t>
            </a:r>
            <a:r>
              <a:rPr lang="fr-FR" sz="1600" i="1" dirty="0">
                <a:latin typeface="Times New Roman"/>
                <a:cs typeface="Times New Roman"/>
              </a:rPr>
              <a:t>dans </a:t>
            </a:r>
            <a:r>
              <a:rPr lang="fr-FR" sz="1600" i="1" spc="-5" dirty="0">
                <a:latin typeface="Times New Roman"/>
                <a:cs typeface="Times New Roman"/>
              </a:rPr>
              <a:t>toutes les cellules et </a:t>
            </a:r>
            <a:r>
              <a:rPr lang="fr-FR" sz="1600" i="1" dirty="0">
                <a:latin typeface="Times New Roman"/>
                <a:cs typeface="Times New Roman"/>
              </a:rPr>
              <a:t> </a:t>
            </a:r>
            <a:r>
              <a:rPr lang="fr-FR" sz="1600" i="1" spc="-5" dirty="0">
                <a:latin typeface="Times New Roman"/>
                <a:cs typeface="Times New Roman"/>
              </a:rPr>
              <a:t>organites et </a:t>
            </a:r>
            <a:r>
              <a:rPr lang="fr-FR" sz="1600" i="1" dirty="0">
                <a:latin typeface="Times New Roman"/>
                <a:cs typeface="Times New Roman"/>
              </a:rPr>
              <a:t>que </a:t>
            </a:r>
            <a:r>
              <a:rPr lang="fr-FR" sz="1600" i="1" spc="-5" dirty="0">
                <a:latin typeface="Times New Roman"/>
                <a:cs typeface="Times New Roman"/>
              </a:rPr>
              <a:t>ces gènes sont les </a:t>
            </a:r>
            <a:r>
              <a:rPr lang="fr-FR" sz="1600" i="1" dirty="0">
                <a:latin typeface="Times New Roman"/>
                <a:cs typeface="Times New Roman"/>
              </a:rPr>
              <a:t>plus </a:t>
            </a:r>
            <a:r>
              <a:rPr lang="fr-FR" sz="1600" i="1" spc="-5" dirty="0">
                <a:latin typeface="Times New Roman"/>
                <a:cs typeface="Times New Roman"/>
              </a:rPr>
              <a:t>grandes séquences les mieux conservées </a:t>
            </a:r>
            <a:r>
              <a:rPr lang="fr-FR" sz="1600" i="1" dirty="0">
                <a:latin typeface="Times New Roman"/>
                <a:cs typeface="Times New Roman"/>
              </a:rPr>
              <a:t>dans la nature)</a:t>
            </a:r>
            <a:r>
              <a:rPr lang="fr-FR" sz="1600" dirty="0">
                <a:latin typeface="Times New Roman"/>
                <a:cs typeface="Times New Roman"/>
              </a:rPr>
              <a:t>. </a:t>
            </a:r>
            <a:r>
              <a:rPr lang="fr-FR" sz="1600" spc="-10" dirty="0">
                <a:latin typeface="Times New Roman"/>
                <a:cs typeface="Times New Roman"/>
              </a:rPr>
              <a:t>La </a:t>
            </a:r>
            <a:r>
              <a:rPr lang="fr-FR" sz="1600" spc="-5" dirty="0">
                <a:latin typeface="Times New Roman"/>
                <a:cs typeface="Times New Roman"/>
              </a:rPr>
              <a:t>classification 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phylogénétique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commence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dirty="0">
                <a:latin typeface="Times New Roman"/>
                <a:cs typeface="Times New Roman"/>
              </a:rPr>
              <a:t>à</a:t>
            </a:r>
            <a:r>
              <a:rPr lang="fr-FR" sz="1600" spc="-5" dirty="0">
                <a:latin typeface="Times New Roman"/>
                <a:cs typeface="Times New Roman"/>
              </a:rPr>
              <a:t> prendre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dirty="0">
                <a:latin typeface="Times New Roman"/>
                <a:cs typeface="Times New Roman"/>
              </a:rPr>
              <a:t>le</a:t>
            </a:r>
            <a:r>
              <a:rPr lang="fr-FR" sz="1600" spc="-5" dirty="0">
                <a:latin typeface="Times New Roman"/>
                <a:cs typeface="Times New Roman"/>
              </a:rPr>
              <a:t> pas.</a:t>
            </a:r>
            <a:endParaRPr lang="fr-FR" sz="1600" dirty="0">
              <a:latin typeface="Times New Roman"/>
              <a:cs typeface="Times New Roman"/>
            </a:endParaRPr>
          </a:p>
          <a:p>
            <a:pPr marL="114300" marR="113030" indent="450850" algn="just">
              <a:lnSpc>
                <a:spcPts val="1160"/>
              </a:lnSpc>
              <a:spcBef>
                <a:spcPts val="20"/>
              </a:spcBef>
            </a:pPr>
            <a:endParaRPr lang="fr-FR" sz="1600" spc="-5" dirty="0">
              <a:latin typeface="Times New Roman"/>
              <a:cs typeface="Times New Roman"/>
            </a:endParaRPr>
          </a:p>
          <a:p>
            <a:pPr marL="114300" marR="113030" indent="450850" algn="just">
              <a:lnSpc>
                <a:spcPts val="1160"/>
              </a:lnSpc>
              <a:spcBef>
                <a:spcPts val="20"/>
              </a:spcBef>
            </a:pPr>
            <a:r>
              <a:rPr lang="fr-FR" sz="1600" spc="-5" dirty="0">
                <a:latin typeface="Times New Roman"/>
                <a:cs typeface="Times New Roman"/>
              </a:rPr>
              <a:t>Dix ans </a:t>
            </a:r>
            <a:r>
              <a:rPr lang="fr-FR" sz="1600" dirty="0">
                <a:latin typeface="Times New Roman"/>
                <a:cs typeface="Times New Roman"/>
              </a:rPr>
              <a:t>plus </a:t>
            </a:r>
            <a:r>
              <a:rPr lang="fr-FR" sz="1600" spc="-5" dirty="0">
                <a:latin typeface="Times New Roman"/>
                <a:cs typeface="Times New Roman"/>
              </a:rPr>
              <a:t>tard, </a:t>
            </a:r>
            <a:r>
              <a:rPr lang="fr-FR" sz="1600" dirty="0">
                <a:latin typeface="Times New Roman"/>
                <a:cs typeface="Times New Roman"/>
              </a:rPr>
              <a:t>il </a:t>
            </a:r>
            <a:r>
              <a:rPr lang="fr-FR" sz="1600" spc="-5" dirty="0">
                <a:latin typeface="Times New Roman"/>
                <a:cs typeface="Times New Roman"/>
              </a:rPr>
              <a:t>proposa </a:t>
            </a:r>
            <a:r>
              <a:rPr lang="fr-FR" sz="1600" dirty="0">
                <a:latin typeface="Times New Roman"/>
                <a:cs typeface="Times New Roman"/>
              </a:rPr>
              <a:t>de </a:t>
            </a:r>
            <a:r>
              <a:rPr lang="fr-FR" sz="1600" spc="-5" dirty="0">
                <a:latin typeface="Times New Roman"/>
                <a:cs typeface="Times New Roman"/>
              </a:rPr>
              <a:t>créer </a:t>
            </a:r>
            <a:r>
              <a:rPr lang="fr-FR" sz="1600" dirty="0">
                <a:latin typeface="Times New Roman"/>
                <a:cs typeface="Times New Roman"/>
              </a:rPr>
              <a:t>un </a:t>
            </a:r>
            <a:r>
              <a:rPr lang="fr-FR" sz="1600" spc="-5" dirty="0">
                <a:latin typeface="Times New Roman"/>
                <a:cs typeface="Times New Roman"/>
              </a:rPr>
              <a:t>nouveau plan d'organisation </a:t>
            </a:r>
            <a:r>
              <a:rPr lang="fr-FR" sz="1600" dirty="0">
                <a:latin typeface="Times New Roman"/>
                <a:cs typeface="Times New Roman"/>
              </a:rPr>
              <a:t>du monde du </a:t>
            </a:r>
            <a:r>
              <a:rPr lang="fr-FR" sz="1600" spc="-5" dirty="0">
                <a:latin typeface="Times New Roman"/>
                <a:cs typeface="Times New Roman"/>
              </a:rPr>
              <a:t>vivant </a:t>
            </a:r>
            <a:r>
              <a:rPr lang="fr-FR" sz="1600" dirty="0">
                <a:latin typeface="Times New Roman"/>
                <a:cs typeface="Times New Roman"/>
              </a:rPr>
              <a:t>basé </a:t>
            </a:r>
            <a:r>
              <a:rPr lang="fr-FR" sz="1600" spc="-5" dirty="0">
                <a:latin typeface="Times New Roman"/>
                <a:cs typeface="Times New Roman"/>
              </a:rPr>
              <a:t>sur </a:t>
            </a:r>
            <a:r>
              <a:rPr lang="fr-FR" sz="1600" dirty="0">
                <a:latin typeface="Times New Roman"/>
                <a:cs typeface="Times New Roman"/>
              </a:rPr>
              <a:t>un </a:t>
            </a:r>
            <a:r>
              <a:rPr lang="fr-FR" sz="1600" spc="-5" dirty="0">
                <a:latin typeface="Times New Roman"/>
                <a:cs typeface="Times New Roman"/>
              </a:rPr>
              <a:t>niveau 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</a:p>
          <a:p>
            <a:pPr marL="114300" marR="113030" indent="450850" algn="just">
              <a:lnSpc>
                <a:spcPts val="1160"/>
              </a:lnSpc>
              <a:spcBef>
                <a:spcPts val="20"/>
              </a:spcBef>
            </a:pPr>
            <a:endParaRPr lang="fr-FR" sz="1600" spc="-5" dirty="0">
              <a:latin typeface="Times New Roman"/>
              <a:cs typeface="Times New Roman"/>
            </a:endParaRPr>
          </a:p>
          <a:p>
            <a:pPr marL="114300" marR="113030" indent="450850" algn="just">
              <a:lnSpc>
                <a:spcPts val="1160"/>
              </a:lnSpc>
              <a:spcBef>
                <a:spcPts val="20"/>
              </a:spcBef>
            </a:pPr>
            <a:r>
              <a:rPr lang="fr-FR" sz="1600" spc="-5" dirty="0">
                <a:latin typeface="Times New Roman"/>
                <a:cs typeface="Times New Roman"/>
              </a:rPr>
              <a:t>supérieur au</a:t>
            </a:r>
            <a:r>
              <a:rPr lang="fr-FR" sz="1600" spc="1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règne </a:t>
            </a:r>
            <a:r>
              <a:rPr lang="fr-FR" sz="1600" dirty="0">
                <a:latin typeface="Times New Roman"/>
                <a:cs typeface="Times New Roman"/>
              </a:rPr>
              <a:t>: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dirty="0">
                <a:latin typeface="Times New Roman"/>
                <a:cs typeface="Times New Roman"/>
              </a:rPr>
              <a:t>le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domaine</a:t>
            </a:r>
            <a:r>
              <a:rPr lang="fr-FR" sz="1600" spc="-5" dirty="0">
                <a:latin typeface="Times New Roman"/>
                <a:cs typeface="Times New Roman"/>
              </a:rPr>
              <a:t>.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Création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dirty="0">
                <a:latin typeface="Times New Roman"/>
                <a:cs typeface="Times New Roman"/>
              </a:rPr>
              <a:t>de 3 </a:t>
            </a:r>
            <a:r>
              <a:rPr lang="fr-FR" sz="1600" spc="-5" dirty="0">
                <a:latin typeface="Times New Roman"/>
                <a:cs typeface="Times New Roman"/>
              </a:rPr>
              <a:t>domaines</a:t>
            </a:r>
            <a:r>
              <a:rPr lang="fr-FR" sz="1600" dirty="0">
                <a:latin typeface="Times New Roman"/>
                <a:cs typeface="Times New Roman"/>
              </a:rPr>
              <a:t> :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les Bactéries,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les</a:t>
            </a:r>
            <a:r>
              <a:rPr lang="fr-FR" sz="1600" spc="-5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Archées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et</a:t>
            </a:r>
            <a:r>
              <a:rPr lang="fr-FR" sz="1600" spc="5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les</a:t>
            </a:r>
            <a:r>
              <a:rPr lang="fr-FR" sz="1600" dirty="0">
                <a:latin typeface="Times New Roman"/>
                <a:cs typeface="Times New Roman"/>
              </a:rPr>
              <a:t> </a:t>
            </a:r>
            <a:r>
              <a:rPr lang="fr-FR" sz="1600" spc="-5" dirty="0">
                <a:latin typeface="Times New Roman"/>
                <a:cs typeface="Times New Roman"/>
              </a:rPr>
              <a:t>Eucaryotes.</a:t>
            </a:r>
            <a:endParaRPr lang="fr-FR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59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83E08A85-1093-451A-B7BB-CEAF48B764F7}"/>
              </a:ext>
            </a:extLst>
          </p:cNvPr>
          <p:cNvSpPr txBox="1"/>
          <p:nvPr/>
        </p:nvSpPr>
        <p:spPr>
          <a:xfrm>
            <a:off x="1341884" y="548680"/>
            <a:ext cx="10153129" cy="1555041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indent="450850" algn="just">
              <a:lnSpc>
                <a:spcPct val="96100"/>
              </a:lnSpc>
              <a:spcBef>
                <a:spcPts val="145"/>
              </a:spcBef>
            </a:pPr>
            <a:r>
              <a:rPr sz="2000" spc="-5" dirty="0">
                <a:latin typeface="Times New Roman"/>
                <a:cs typeface="Times New Roman"/>
              </a:rPr>
              <a:t>Enfin,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en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1998,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retenu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le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système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Cavalier-Smith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Il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s'agit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d'un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système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à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deux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empires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(Procaryotes </a:t>
            </a:r>
            <a:r>
              <a:rPr sz="2000" spc="-2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et Eucaryotes) réparti en </a:t>
            </a: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six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règnes </a:t>
            </a:r>
            <a:r>
              <a:rPr sz="2000" dirty="0">
                <a:latin typeface="Times New Roman"/>
                <a:cs typeface="Times New Roman"/>
              </a:rPr>
              <a:t>: le </a:t>
            </a:r>
            <a:r>
              <a:rPr sz="2000" spc="-5" dirty="0">
                <a:latin typeface="Times New Roman"/>
                <a:cs typeface="Times New Roman"/>
              </a:rPr>
              <a:t>règne des </a:t>
            </a:r>
            <a:r>
              <a:rPr sz="2000" i="1" spc="-5" dirty="0">
                <a:latin typeface="Times New Roman"/>
                <a:cs typeface="Times New Roman"/>
              </a:rPr>
              <a:t>Bactéries </a:t>
            </a:r>
            <a:r>
              <a:rPr sz="2000" spc="-5" dirty="0">
                <a:latin typeface="Times New Roman"/>
                <a:cs typeface="Times New Roman"/>
              </a:rPr>
              <a:t>dans l'empire des Procaryotes (les Archées sont regroupés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dans </a:t>
            </a:r>
            <a:r>
              <a:rPr sz="2000" dirty="0">
                <a:latin typeface="Times New Roman"/>
                <a:cs typeface="Times New Roman"/>
              </a:rPr>
              <a:t>le </a:t>
            </a:r>
            <a:r>
              <a:rPr sz="2000" spc="-5" dirty="0">
                <a:latin typeface="Times New Roman"/>
                <a:cs typeface="Times New Roman"/>
              </a:rPr>
              <a:t>sous-règne des Unibactéries) et les règnes des </a:t>
            </a:r>
            <a:r>
              <a:rPr sz="2400" i="1" spc="-10" dirty="0">
                <a:latin typeface="Times New Roman"/>
                <a:cs typeface="Times New Roman"/>
              </a:rPr>
              <a:t>Protozoaires</a:t>
            </a:r>
            <a:r>
              <a:rPr sz="2000" spc="-10" dirty="0">
                <a:latin typeface="Times New Roman"/>
                <a:cs typeface="Times New Roman"/>
              </a:rPr>
              <a:t>, </a:t>
            </a:r>
            <a:r>
              <a:rPr sz="2000" spc="-5" dirty="0">
                <a:latin typeface="Times New Roman"/>
                <a:cs typeface="Times New Roman"/>
              </a:rPr>
              <a:t>des </a:t>
            </a:r>
            <a:r>
              <a:rPr sz="2000" i="1" spc="-5" dirty="0">
                <a:latin typeface="Times New Roman"/>
                <a:cs typeface="Times New Roman"/>
              </a:rPr>
              <a:t>Chromistes</a:t>
            </a:r>
            <a:r>
              <a:rPr sz="2000" spc="-5" dirty="0">
                <a:latin typeface="Times New Roman"/>
                <a:cs typeface="Times New Roman"/>
              </a:rPr>
              <a:t>, des </a:t>
            </a:r>
            <a:r>
              <a:rPr sz="2000" i="1" spc="-5" dirty="0">
                <a:latin typeface="Times New Roman"/>
                <a:cs typeface="Times New Roman"/>
              </a:rPr>
              <a:t>Animaux</a:t>
            </a:r>
            <a:r>
              <a:rPr sz="2000" spc="-5" dirty="0">
                <a:latin typeface="Times New Roman"/>
                <a:cs typeface="Times New Roman"/>
              </a:rPr>
              <a:t>, des </a:t>
            </a:r>
            <a:r>
              <a:rPr sz="2000" i="1" spc="-5" dirty="0">
                <a:latin typeface="Times New Roman"/>
                <a:cs typeface="Times New Roman"/>
              </a:rPr>
              <a:t>Plantes </a:t>
            </a:r>
            <a:r>
              <a:rPr sz="2000" spc="-5" dirty="0">
                <a:latin typeface="Times New Roman"/>
                <a:cs typeface="Times New Roman"/>
              </a:rPr>
              <a:t>et des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Champignons</a:t>
            </a:r>
            <a:r>
              <a:rPr sz="2000" i="1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dans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l'empire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des Eucaryotes.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CD40D6D0-8C15-4FC5-A452-33730A7622B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812" y="2377947"/>
            <a:ext cx="10945216" cy="393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7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6147B38-ECF7-460C-BD1D-67FBDC9AE8A3}"/>
              </a:ext>
            </a:extLst>
          </p:cNvPr>
          <p:cNvSpPr txBox="1"/>
          <p:nvPr/>
        </p:nvSpPr>
        <p:spPr>
          <a:xfrm>
            <a:off x="1269876" y="611241"/>
            <a:ext cx="10153128" cy="563551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12700" marR="16510" indent="450850" algn="just">
              <a:lnSpc>
                <a:spcPct val="96200"/>
              </a:lnSpc>
              <a:spcBef>
                <a:spcPts val="145"/>
              </a:spcBef>
            </a:pPr>
            <a:r>
              <a:rPr lang="fr-FR" sz="1700" spc="-10" dirty="0">
                <a:latin typeface="Times New Roman"/>
                <a:cs typeface="Times New Roman"/>
              </a:rPr>
              <a:t>La</a:t>
            </a:r>
            <a:r>
              <a:rPr lang="fr-FR" sz="1700" spc="-5" dirty="0">
                <a:latin typeface="Times New Roman"/>
                <a:cs typeface="Times New Roman"/>
              </a:rPr>
              <a:t> classification</a:t>
            </a:r>
            <a:r>
              <a:rPr lang="fr-FR" sz="1700" dirty="0">
                <a:latin typeface="Times New Roman"/>
                <a:cs typeface="Times New Roman"/>
              </a:rPr>
              <a:t> de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20" dirty="0">
                <a:latin typeface="Times New Roman"/>
                <a:cs typeface="Times New Roman"/>
              </a:rPr>
              <a:t>Woese</a:t>
            </a:r>
            <a:r>
              <a:rPr lang="fr-FR" sz="1700" spc="-1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en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trois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domaines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(Bactéries,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Archées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et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Eucaryotes)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est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privilégiée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par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les 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microbiologistes alors </a:t>
            </a:r>
            <a:r>
              <a:rPr lang="fr-FR" sz="1700" dirty="0">
                <a:latin typeface="Times New Roman"/>
                <a:cs typeface="Times New Roman"/>
              </a:rPr>
              <a:t>que </a:t>
            </a:r>
            <a:r>
              <a:rPr lang="fr-FR" sz="1700" spc="-5" dirty="0">
                <a:latin typeface="Times New Roman"/>
                <a:cs typeface="Times New Roman"/>
              </a:rPr>
              <a:t>les classifications en cinq règnes </a:t>
            </a:r>
            <a:r>
              <a:rPr lang="fr-FR" sz="1700" dirty="0">
                <a:latin typeface="Times New Roman"/>
                <a:cs typeface="Times New Roman"/>
              </a:rPr>
              <a:t>ou plus </a:t>
            </a:r>
            <a:r>
              <a:rPr lang="fr-FR" sz="1700" spc="-10" dirty="0">
                <a:latin typeface="Times New Roman"/>
                <a:cs typeface="Times New Roman"/>
              </a:rPr>
              <a:t>(Whittaker, </a:t>
            </a:r>
            <a:r>
              <a:rPr lang="fr-FR" sz="1700" spc="-5" dirty="0">
                <a:latin typeface="Times New Roman"/>
                <a:cs typeface="Times New Roman"/>
              </a:rPr>
              <a:t>Cavalier-Smith) </a:t>
            </a:r>
            <a:r>
              <a:rPr lang="fr-FR" sz="1700" dirty="0">
                <a:latin typeface="Times New Roman"/>
                <a:cs typeface="Times New Roman"/>
              </a:rPr>
              <a:t>ont </a:t>
            </a:r>
            <a:r>
              <a:rPr lang="fr-FR" sz="1700" spc="-5" dirty="0">
                <a:latin typeface="Times New Roman"/>
                <a:cs typeface="Times New Roman"/>
              </a:rPr>
              <a:t>généralement les 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faveurs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des </a:t>
            </a:r>
            <a:r>
              <a:rPr lang="fr-FR" sz="1700" spc="-5" dirty="0" err="1">
                <a:latin typeface="Times New Roman"/>
                <a:cs typeface="Times New Roman"/>
              </a:rPr>
              <a:t>protozoologistes</a:t>
            </a:r>
            <a:r>
              <a:rPr lang="fr-FR" sz="1700" spc="-5" dirty="0">
                <a:latin typeface="Times New Roman"/>
                <a:cs typeface="Times New Roman"/>
              </a:rPr>
              <a:t>, des botanistes et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des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zoologistes.</a:t>
            </a:r>
            <a:endParaRPr lang="fr-FR"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fr-FR" sz="1700" dirty="0">
              <a:latin typeface="Times New Roman"/>
              <a:cs typeface="Times New Roman"/>
            </a:endParaRPr>
          </a:p>
          <a:p>
            <a:pPr marL="150495" indent="-138430" algn="just">
              <a:lnSpc>
                <a:spcPts val="1180"/>
              </a:lnSpc>
              <a:buAutoNum type="alphaLcParenR" startAt="2"/>
              <a:tabLst>
                <a:tab pos="151130" algn="l"/>
              </a:tabLst>
            </a:pPr>
            <a:r>
              <a:rPr lang="fr-FR" sz="1700" b="1" i="1" spc="-5" dirty="0">
                <a:solidFill>
                  <a:srgbClr val="008000"/>
                </a:solidFill>
                <a:latin typeface="Times New Roman"/>
                <a:cs typeface="Times New Roman"/>
              </a:rPr>
              <a:t>D'une</a:t>
            </a:r>
            <a:r>
              <a:rPr lang="fr-FR" sz="1700" b="1" i="1" spc="5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fr-FR" sz="1700" b="1" i="1" spc="-5" dirty="0">
                <a:solidFill>
                  <a:srgbClr val="008000"/>
                </a:solidFill>
                <a:latin typeface="Times New Roman"/>
                <a:cs typeface="Times New Roman"/>
              </a:rPr>
              <a:t>classification</a:t>
            </a:r>
            <a:r>
              <a:rPr lang="fr-FR" sz="1700" b="1" i="1" spc="1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fr-FR" sz="1700" b="1" i="1" spc="-5" dirty="0">
                <a:solidFill>
                  <a:srgbClr val="008000"/>
                </a:solidFill>
                <a:latin typeface="Times New Roman"/>
                <a:cs typeface="Times New Roman"/>
              </a:rPr>
              <a:t>traditionnelle</a:t>
            </a:r>
            <a:r>
              <a:rPr lang="fr-FR" sz="1700" b="1" i="1" spc="1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fr-FR" sz="1700" b="1" i="1" spc="-5" dirty="0">
                <a:solidFill>
                  <a:srgbClr val="008000"/>
                </a:solidFill>
                <a:latin typeface="Times New Roman"/>
                <a:cs typeface="Times New Roman"/>
              </a:rPr>
              <a:t>vers</a:t>
            </a:r>
            <a:r>
              <a:rPr lang="fr-FR" sz="1700" b="1" i="1" spc="15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fr-FR" sz="1700" b="1" i="1" spc="-5" dirty="0">
                <a:solidFill>
                  <a:srgbClr val="008000"/>
                </a:solidFill>
                <a:latin typeface="Times New Roman"/>
                <a:cs typeface="Times New Roman"/>
              </a:rPr>
              <a:t>une</a:t>
            </a:r>
            <a:r>
              <a:rPr lang="fr-FR" sz="1700" b="1" i="1" spc="1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fr-FR" sz="1700" b="1" i="1" spc="-5" dirty="0">
                <a:solidFill>
                  <a:srgbClr val="008000"/>
                </a:solidFill>
                <a:latin typeface="Times New Roman"/>
                <a:cs typeface="Times New Roman"/>
              </a:rPr>
              <a:t>classification</a:t>
            </a:r>
            <a:r>
              <a:rPr lang="fr-FR" sz="1700" b="1" i="1" spc="1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fr-FR" sz="1700" b="1" i="1" spc="-5" dirty="0">
                <a:solidFill>
                  <a:srgbClr val="008000"/>
                </a:solidFill>
                <a:latin typeface="Times New Roman"/>
                <a:cs typeface="Times New Roman"/>
              </a:rPr>
              <a:t>phylogénétique</a:t>
            </a:r>
            <a:r>
              <a:rPr lang="fr-FR" sz="1700" b="1" i="1" spc="45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fr-FR" sz="1700" b="1" i="1" dirty="0">
                <a:solidFill>
                  <a:srgbClr val="008000"/>
                </a:solidFill>
                <a:latin typeface="Times New Roman"/>
                <a:cs typeface="Times New Roman"/>
              </a:rPr>
              <a:t>:</a:t>
            </a:r>
            <a:endParaRPr lang="fr-FR" sz="1700" dirty="0">
              <a:latin typeface="Times New Roman"/>
              <a:cs typeface="Times New Roman"/>
            </a:endParaRPr>
          </a:p>
          <a:p>
            <a:pPr marL="12700" marR="5080" indent="450850" algn="just">
              <a:lnSpc>
                <a:spcPct val="96100"/>
              </a:lnSpc>
              <a:spcBef>
                <a:spcPts val="30"/>
              </a:spcBef>
            </a:pPr>
            <a:r>
              <a:rPr lang="fr-FR" sz="1700" spc="-5" dirty="0">
                <a:latin typeface="Times New Roman"/>
                <a:cs typeface="Times New Roman"/>
              </a:rPr>
              <a:t>Cette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classification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traditionnelle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s'est</a:t>
            </a:r>
            <a:r>
              <a:rPr lang="fr-FR" sz="1700" dirty="0">
                <a:latin typeface="Times New Roman"/>
                <a:cs typeface="Times New Roman"/>
              </a:rPr>
              <a:t> vue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de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plus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en</a:t>
            </a:r>
            <a:r>
              <a:rPr lang="fr-FR" sz="1700" dirty="0">
                <a:latin typeface="Times New Roman"/>
                <a:cs typeface="Times New Roman"/>
              </a:rPr>
              <a:t> plus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remplacée</a:t>
            </a:r>
            <a:r>
              <a:rPr lang="fr-FR" sz="1700" spc="24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par</a:t>
            </a:r>
            <a:r>
              <a:rPr lang="fr-FR" sz="1700" spc="24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une </a:t>
            </a:r>
            <a:r>
              <a:rPr lang="fr-FR" sz="1700" spc="-5" dirty="0">
                <a:latin typeface="Times New Roman"/>
                <a:cs typeface="Times New Roman"/>
              </a:rPr>
              <a:t>classification</a:t>
            </a:r>
            <a:r>
              <a:rPr lang="fr-FR" sz="1700" spc="24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dite 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b="1" spc="-5" dirty="0">
                <a:latin typeface="Times New Roman"/>
                <a:cs typeface="Times New Roman"/>
              </a:rPr>
              <a:t>phylogénétique </a:t>
            </a:r>
            <a:r>
              <a:rPr lang="fr-FR" sz="1700" dirty="0">
                <a:latin typeface="Times New Roman"/>
                <a:cs typeface="Times New Roman"/>
              </a:rPr>
              <a:t>qui </a:t>
            </a:r>
            <a:r>
              <a:rPr lang="fr-FR" sz="1700" spc="-5" dirty="0">
                <a:latin typeface="Times New Roman"/>
                <a:cs typeface="Times New Roman"/>
              </a:rPr>
              <a:t>est uniquement </a:t>
            </a:r>
            <a:r>
              <a:rPr lang="fr-FR" sz="1700" dirty="0">
                <a:latin typeface="Times New Roman"/>
                <a:cs typeface="Times New Roman"/>
              </a:rPr>
              <a:t>fondée </a:t>
            </a:r>
            <a:r>
              <a:rPr lang="fr-FR" sz="1700" spc="-5" dirty="0">
                <a:latin typeface="Times New Roman"/>
                <a:cs typeface="Times New Roman"/>
              </a:rPr>
              <a:t>sur </a:t>
            </a:r>
            <a:r>
              <a:rPr lang="fr-FR" sz="1700" dirty="0">
                <a:latin typeface="Times New Roman"/>
                <a:cs typeface="Times New Roman"/>
              </a:rPr>
              <a:t>le </a:t>
            </a:r>
            <a:r>
              <a:rPr lang="fr-FR" sz="1700" spc="-5" dirty="0">
                <a:latin typeface="Times New Roman"/>
                <a:cs typeface="Times New Roman"/>
              </a:rPr>
              <a:t>modèle évolutif et </a:t>
            </a:r>
            <a:r>
              <a:rPr lang="fr-FR" sz="1700" dirty="0">
                <a:latin typeface="Times New Roman"/>
                <a:cs typeface="Times New Roman"/>
              </a:rPr>
              <a:t>la </a:t>
            </a:r>
            <a:r>
              <a:rPr lang="fr-FR" sz="1700" spc="-5" dirty="0">
                <a:latin typeface="Times New Roman"/>
                <a:cs typeface="Times New Roman"/>
              </a:rPr>
              <a:t>notion d'ascendance commune. Cette nouvelle 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classification </a:t>
            </a:r>
            <a:r>
              <a:rPr lang="fr-FR" sz="1700" dirty="0">
                <a:latin typeface="Times New Roman"/>
                <a:cs typeface="Times New Roman"/>
              </a:rPr>
              <a:t>ne </a:t>
            </a:r>
            <a:r>
              <a:rPr lang="fr-FR" sz="1700" spc="-5" dirty="0">
                <a:latin typeface="Times New Roman"/>
                <a:cs typeface="Times New Roman"/>
              </a:rPr>
              <a:t>valide </a:t>
            </a:r>
            <a:r>
              <a:rPr lang="fr-FR" sz="1700" dirty="0">
                <a:latin typeface="Times New Roman"/>
                <a:cs typeface="Times New Roman"/>
              </a:rPr>
              <a:t>que </a:t>
            </a:r>
            <a:r>
              <a:rPr lang="fr-FR" sz="1700" spc="-5" dirty="0">
                <a:latin typeface="Times New Roman"/>
                <a:cs typeface="Times New Roman"/>
              </a:rPr>
              <a:t>des groupes monophylétiques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(ceux</a:t>
            </a:r>
            <a:r>
              <a:rPr lang="fr-FR" sz="1700" spc="240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qui </a:t>
            </a:r>
            <a:r>
              <a:rPr lang="fr-FR" sz="1700" spc="-5" dirty="0">
                <a:latin typeface="Times New Roman"/>
                <a:cs typeface="Times New Roman"/>
              </a:rPr>
              <a:t>incluent </a:t>
            </a:r>
            <a:r>
              <a:rPr lang="fr-FR" sz="1700" dirty="0">
                <a:latin typeface="Times New Roman"/>
                <a:cs typeface="Times New Roman"/>
              </a:rPr>
              <a:t>un </a:t>
            </a:r>
            <a:r>
              <a:rPr lang="fr-FR" sz="1700" spc="-5" dirty="0">
                <a:latin typeface="Times New Roman"/>
                <a:cs typeface="Times New Roman"/>
              </a:rPr>
              <a:t>ancêtre et tous ses</a:t>
            </a:r>
            <a:r>
              <a:rPr lang="fr-FR" sz="1700" spc="24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descendants) et 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permet</a:t>
            </a:r>
            <a:r>
              <a:rPr lang="fr-FR" sz="1700" dirty="0">
                <a:latin typeface="Times New Roman"/>
                <a:cs typeface="Times New Roman"/>
              </a:rPr>
              <a:t> de</a:t>
            </a:r>
            <a:r>
              <a:rPr lang="fr-FR" sz="1700" spc="-5" dirty="0">
                <a:latin typeface="Times New Roman"/>
                <a:cs typeface="Times New Roman"/>
              </a:rPr>
              <a:t> mieux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visualiser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les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embranchements </a:t>
            </a:r>
            <a:r>
              <a:rPr lang="fr-FR" sz="1700" dirty="0">
                <a:latin typeface="Times New Roman"/>
                <a:cs typeface="Times New Roman"/>
              </a:rPr>
              <a:t>du </a:t>
            </a:r>
            <a:r>
              <a:rPr lang="fr-FR" sz="1700" spc="-5" dirty="0">
                <a:latin typeface="Times New Roman"/>
                <a:cs typeface="Times New Roman"/>
              </a:rPr>
              <a:t>vivant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au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cours</a:t>
            </a:r>
            <a:r>
              <a:rPr lang="fr-FR" sz="1700" dirty="0">
                <a:latin typeface="Times New Roman"/>
                <a:cs typeface="Times New Roman"/>
              </a:rPr>
              <a:t> du </a:t>
            </a:r>
            <a:r>
              <a:rPr lang="fr-FR" sz="1700" spc="-5" dirty="0">
                <a:latin typeface="Times New Roman"/>
                <a:cs typeface="Times New Roman"/>
              </a:rPr>
              <a:t>temps.</a:t>
            </a:r>
            <a:endParaRPr lang="fr-FR" sz="1700" dirty="0">
              <a:latin typeface="Times New Roman"/>
              <a:cs typeface="Times New Roman"/>
            </a:endParaRPr>
          </a:p>
          <a:p>
            <a:pPr marL="12700" marR="9525" indent="450850" algn="just">
              <a:lnSpc>
                <a:spcPct val="96300"/>
              </a:lnSpc>
              <a:spcBef>
                <a:spcPts val="5"/>
              </a:spcBef>
            </a:pPr>
            <a:r>
              <a:rPr lang="fr-FR" sz="1700" spc="-10" dirty="0">
                <a:latin typeface="Times New Roman"/>
                <a:cs typeface="Times New Roman"/>
              </a:rPr>
              <a:t>La </a:t>
            </a:r>
            <a:r>
              <a:rPr lang="fr-FR" sz="1700" spc="-5" dirty="0">
                <a:latin typeface="Times New Roman"/>
                <a:cs typeface="Times New Roman"/>
              </a:rPr>
              <a:t>hiérarchie en rangs taxinomiques (espèce, genre, famille, </a:t>
            </a:r>
            <a:r>
              <a:rPr lang="fr-FR" sz="1700" dirty="0" err="1">
                <a:latin typeface="Times New Roman"/>
                <a:cs typeface="Times New Roman"/>
              </a:rPr>
              <a:t>etc</a:t>
            </a:r>
            <a:r>
              <a:rPr lang="fr-FR" sz="1700" dirty="0">
                <a:latin typeface="Times New Roman"/>
                <a:cs typeface="Times New Roman"/>
              </a:rPr>
              <a:t>) </a:t>
            </a:r>
            <a:r>
              <a:rPr lang="fr-FR" sz="1700" spc="-5" dirty="0">
                <a:latin typeface="Times New Roman"/>
                <a:cs typeface="Times New Roman"/>
              </a:rPr>
              <a:t>est ainsi abandonnée au profit d'un système </a:t>
            </a:r>
            <a:r>
              <a:rPr lang="fr-FR" sz="1700" dirty="0">
                <a:latin typeface="Times New Roman"/>
                <a:cs typeface="Times New Roman"/>
              </a:rPr>
              <a:t>de 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b="1" spc="-5" dirty="0">
                <a:latin typeface="Times New Roman"/>
                <a:cs typeface="Times New Roman"/>
              </a:rPr>
              <a:t>taxons </a:t>
            </a:r>
            <a:r>
              <a:rPr lang="fr-FR" sz="1700" spc="-5" dirty="0">
                <a:latin typeface="Times New Roman"/>
                <a:cs typeface="Times New Roman"/>
              </a:rPr>
              <a:t>emboîtés les </a:t>
            </a:r>
            <a:r>
              <a:rPr lang="fr-FR" sz="1700" dirty="0">
                <a:latin typeface="Times New Roman"/>
                <a:cs typeface="Times New Roman"/>
              </a:rPr>
              <a:t>uns </a:t>
            </a:r>
            <a:r>
              <a:rPr lang="fr-FR" sz="1700" spc="-5" dirty="0">
                <a:latin typeface="Times New Roman"/>
                <a:cs typeface="Times New Roman"/>
              </a:rPr>
              <a:t>dans les autres. Chaque taxon devient ainsi </a:t>
            </a:r>
            <a:r>
              <a:rPr lang="fr-FR" sz="1700" dirty="0">
                <a:latin typeface="Times New Roman"/>
                <a:cs typeface="Times New Roman"/>
              </a:rPr>
              <a:t>une </a:t>
            </a:r>
            <a:r>
              <a:rPr lang="fr-FR" sz="1700" spc="-5" dirty="0">
                <a:latin typeface="Times New Roman"/>
                <a:cs typeface="Times New Roman"/>
              </a:rPr>
              <a:t>ramification </a:t>
            </a:r>
            <a:r>
              <a:rPr lang="fr-FR" sz="1700" dirty="0">
                <a:latin typeface="Times New Roman"/>
                <a:cs typeface="Times New Roman"/>
              </a:rPr>
              <a:t>de </a:t>
            </a:r>
            <a:r>
              <a:rPr lang="fr-FR" sz="1700" spc="-5" dirty="0">
                <a:latin typeface="Times New Roman"/>
                <a:cs typeface="Times New Roman"/>
              </a:rPr>
              <a:t>taxons subordonnés entre </a:t>
            </a:r>
            <a:r>
              <a:rPr lang="fr-FR" sz="1700" dirty="0">
                <a:latin typeface="Times New Roman"/>
                <a:cs typeface="Times New Roman"/>
              </a:rPr>
              <a:t>eux, 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qui</a:t>
            </a:r>
            <a:r>
              <a:rPr lang="fr-FR" sz="1700" spc="-5" dirty="0">
                <a:latin typeface="Times New Roman"/>
                <a:cs typeface="Times New Roman"/>
              </a:rPr>
              <a:t> constitue </a:t>
            </a:r>
            <a:r>
              <a:rPr lang="fr-FR" sz="1700" dirty="0">
                <a:latin typeface="Times New Roman"/>
                <a:cs typeface="Times New Roman"/>
              </a:rPr>
              <a:t>un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b="1" spc="-5" dirty="0">
                <a:latin typeface="Times New Roman"/>
                <a:cs typeface="Times New Roman"/>
              </a:rPr>
              <a:t>clade</a:t>
            </a:r>
            <a:r>
              <a:rPr lang="fr-FR" sz="1700" spc="-5" dirty="0">
                <a:latin typeface="Times New Roman"/>
                <a:cs typeface="Times New Roman"/>
              </a:rPr>
              <a:t>.</a:t>
            </a:r>
            <a:endParaRPr lang="fr-FR"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fr-FR" sz="1700" dirty="0">
              <a:latin typeface="Times New Roman"/>
              <a:cs typeface="Times New Roman"/>
            </a:endParaRPr>
          </a:p>
          <a:p>
            <a:pPr marL="12700" marR="17145" indent="450850">
              <a:spcBef>
                <a:spcPts val="5"/>
              </a:spcBef>
            </a:pPr>
            <a:r>
              <a:rPr lang="fr-FR" sz="1700" spc="-10" dirty="0">
                <a:latin typeface="Times New Roman"/>
                <a:cs typeface="Times New Roman"/>
              </a:rPr>
              <a:t>La</a:t>
            </a:r>
            <a:r>
              <a:rPr lang="fr-FR" sz="1700" spc="-5" dirty="0">
                <a:latin typeface="Times New Roman"/>
                <a:cs typeface="Times New Roman"/>
              </a:rPr>
              <a:t> classification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traditionnelle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en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six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règnes</a:t>
            </a:r>
            <a:r>
              <a:rPr lang="fr-FR" sz="1700" dirty="0">
                <a:latin typeface="Times New Roman"/>
                <a:cs typeface="Times New Roman"/>
              </a:rPr>
              <a:t> a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pu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ainsi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être</a:t>
            </a:r>
            <a:r>
              <a:rPr lang="fr-FR" sz="1700" dirty="0">
                <a:latin typeface="Times New Roman"/>
                <a:cs typeface="Times New Roman"/>
              </a:rPr>
              <a:t> ramenée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à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3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clades</a:t>
            </a:r>
            <a:r>
              <a:rPr lang="fr-FR" sz="1700" dirty="0">
                <a:latin typeface="Times New Roman"/>
                <a:cs typeface="Times New Roman"/>
              </a:rPr>
              <a:t> pour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représenter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l'arbre </a:t>
            </a:r>
            <a:r>
              <a:rPr lang="fr-FR" sz="1700" spc="-23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phylogénétique</a:t>
            </a:r>
            <a:r>
              <a:rPr lang="fr-FR" sz="1700" dirty="0">
                <a:latin typeface="Times New Roman"/>
                <a:cs typeface="Times New Roman"/>
              </a:rPr>
              <a:t> de</a:t>
            </a:r>
            <a:r>
              <a:rPr lang="fr-FR" sz="1700" spc="-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la</a:t>
            </a:r>
            <a:r>
              <a:rPr lang="fr-FR" sz="1700" spc="-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vie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:</a:t>
            </a:r>
          </a:p>
          <a:p>
            <a:pPr marL="462280" marR="214629" lvl="1">
              <a:spcBef>
                <a:spcPts val="10"/>
              </a:spcBef>
              <a:buChar char="•"/>
              <a:tabLst>
                <a:tab pos="538480" algn="l"/>
              </a:tabLst>
            </a:pPr>
            <a:r>
              <a:rPr lang="fr-FR" sz="1700" spc="-10" dirty="0">
                <a:latin typeface="Times New Roman"/>
                <a:cs typeface="Times New Roman"/>
              </a:rPr>
              <a:t>Les</a:t>
            </a:r>
            <a:r>
              <a:rPr lang="fr-FR" sz="1700" spc="20" dirty="0">
                <a:latin typeface="Times New Roman"/>
                <a:cs typeface="Times New Roman"/>
              </a:rPr>
              <a:t> </a:t>
            </a:r>
            <a:r>
              <a:rPr lang="fr-FR" sz="1700" b="1" spc="-5" dirty="0">
                <a:latin typeface="Times New Roman"/>
                <a:cs typeface="Times New Roman"/>
              </a:rPr>
              <a:t>bactéries</a:t>
            </a:r>
            <a:r>
              <a:rPr lang="fr-FR" sz="1700" b="1" spc="2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:</a:t>
            </a:r>
            <a:r>
              <a:rPr lang="fr-FR" sz="1700" spc="1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organismes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unicellulaires</a:t>
            </a:r>
            <a:r>
              <a:rPr lang="fr-FR" sz="1700" spc="20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à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structure</a:t>
            </a:r>
            <a:r>
              <a:rPr lang="fr-FR" sz="1700" spc="2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procaryote</a:t>
            </a:r>
            <a:r>
              <a:rPr lang="fr-FR" sz="1700" spc="2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(leur</a:t>
            </a:r>
            <a:r>
              <a:rPr lang="fr-FR" sz="1700" spc="2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matériel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génétique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n'est</a:t>
            </a:r>
            <a:r>
              <a:rPr lang="fr-FR" sz="1700" spc="1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pas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enfermé </a:t>
            </a:r>
            <a:r>
              <a:rPr lang="fr-FR" sz="1700" spc="-23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dans</a:t>
            </a:r>
            <a:r>
              <a:rPr lang="fr-FR" sz="1700" dirty="0">
                <a:latin typeface="Times New Roman"/>
                <a:cs typeface="Times New Roman"/>
              </a:rPr>
              <a:t> un </a:t>
            </a:r>
            <a:r>
              <a:rPr lang="fr-FR" sz="1700" spc="-5" dirty="0">
                <a:latin typeface="Times New Roman"/>
                <a:cs typeface="Times New Roman"/>
              </a:rPr>
              <a:t>noyau).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Ils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possèdent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une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paroi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cellulaire constituée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de</a:t>
            </a:r>
            <a:r>
              <a:rPr lang="fr-FR" sz="1700" spc="2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peptidoglycane.</a:t>
            </a:r>
            <a:endParaRPr lang="fr-FR" sz="1700" dirty="0">
              <a:latin typeface="Times New Roman"/>
              <a:cs typeface="Times New Roman"/>
            </a:endParaRPr>
          </a:p>
          <a:p>
            <a:pPr marL="462280" marR="15240" lvl="1">
              <a:spcBef>
                <a:spcPts val="10"/>
              </a:spcBef>
              <a:buChar char="•"/>
              <a:tabLst>
                <a:tab pos="538480" algn="l"/>
              </a:tabLst>
            </a:pPr>
            <a:r>
              <a:rPr lang="fr-FR" sz="1700" spc="-10" dirty="0">
                <a:latin typeface="Times New Roman"/>
                <a:cs typeface="Times New Roman"/>
              </a:rPr>
              <a:t>Les</a:t>
            </a:r>
            <a:r>
              <a:rPr lang="fr-FR" sz="1700" spc="20" dirty="0">
                <a:latin typeface="Times New Roman"/>
                <a:cs typeface="Times New Roman"/>
              </a:rPr>
              <a:t> </a:t>
            </a:r>
            <a:r>
              <a:rPr lang="fr-FR" sz="1700" b="1" spc="-5" dirty="0">
                <a:latin typeface="Times New Roman"/>
                <a:cs typeface="Times New Roman"/>
              </a:rPr>
              <a:t>archées</a:t>
            </a:r>
            <a:r>
              <a:rPr lang="fr-FR" sz="1700" b="1" spc="20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:</a:t>
            </a:r>
            <a:r>
              <a:rPr lang="fr-FR" sz="1700" spc="1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organismes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unicellulaires</a:t>
            </a:r>
            <a:r>
              <a:rPr lang="fr-FR" sz="1700" spc="1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à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structure</a:t>
            </a:r>
            <a:r>
              <a:rPr lang="fr-FR" sz="1700" spc="2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procaryote.</a:t>
            </a:r>
            <a:r>
              <a:rPr lang="fr-FR" sz="1700" spc="1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Ils</a:t>
            </a:r>
            <a:r>
              <a:rPr lang="fr-FR" sz="1700" spc="2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possèdent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une</a:t>
            </a:r>
            <a:r>
              <a:rPr lang="fr-FR" sz="1700" spc="1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paroi</a:t>
            </a:r>
            <a:r>
              <a:rPr lang="fr-FR" sz="1700" spc="1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cellulaire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constituée</a:t>
            </a:r>
            <a:r>
              <a:rPr lang="fr-FR" sz="1700" spc="1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de </a:t>
            </a:r>
            <a:r>
              <a:rPr lang="fr-FR" sz="1700" spc="-23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lipides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spécifiques.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D'un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point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de vue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écologique,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ce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sont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souvent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(mais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pas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toujours)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des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extrémophiles.</a:t>
            </a:r>
            <a:endParaRPr lang="fr-FR" sz="1700" dirty="0">
              <a:latin typeface="Times New Roman"/>
              <a:cs typeface="Times New Roman"/>
            </a:endParaRPr>
          </a:p>
          <a:p>
            <a:pPr marL="462280" marR="190500" lvl="1">
              <a:spcBef>
                <a:spcPts val="10"/>
              </a:spcBef>
              <a:buChar char="•"/>
              <a:tabLst>
                <a:tab pos="538480" algn="l"/>
              </a:tabLst>
            </a:pPr>
            <a:r>
              <a:rPr lang="fr-FR" sz="1700" spc="-10" dirty="0">
                <a:latin typeface="Times New Roman"/>
                <a:cs typeface="Times New Roman"/>
              </a:rPr>
              <a:t>Les</a:t>
            </a:r>
            <a:r>
              <a:rPr lang="fr-FR" sz="1700" spc="15" dirty="0">
                <a:latin typeface="Times New Roman"/>
                <a:cs typeface="Times New Roman"/>
              </a:rPr>
              <a:t> </a:t>
            </a:r>
            <a:r>
              <a:rPr lang="fr-FR" sz="1700" b="1" spc="-5" dirty="0">
                <a:latin typeface="Times New Roman"/>
                <a:cs typeface="Times New Roman"/>
              </a:rPr>
              <a:t>eucaryotes</a:t>
            </a:r>
            <a:r>
              <a:rPr lang="fr-FR" sz="1700" b="1" spc="2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(unicellulaires</a:t>
            </a:r>
            <a:r>
              <a:rPr lang="fr-FR" sz="1700" spc="2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ou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multicellulaires)</a:t>
            </a:r>
            <a:r>
              <a:rPr lang="fr-FR" sz="1700" spc="1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: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leur</a:t>
            </a:r>
            <a:r>
              <a:rPr lang="fr-FR" sz="1700" spc="1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matériel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génétique</a:t>
            </a:r>
            <a:r>
              <a:rPr lang="fr-FR" sz="1700" spc="1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est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enfermé</a:t>
            </a:r>
            <a:r>
              <a:rPr lang="fr-FR" sz="1700" spc="1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dans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un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noyau 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délimité</a:t>
            </a:r>
            <a:r>
              <a:rPr lang="fr-FR" sz="1700" dirty="0">
                <a:latin typeface="Times New Roman"/>
                <a:cs typeface="Times New Roman"/>
              </a:rPr>
              <a:t> par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une</a:t>
            </a:r>
            <a:r>
              <a:rPr lang="fr-FR" sz="1700" spc="1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membrane</a:t>
            </a:r>
            <a:r>
              <a:rPr lang="fr-FR" sz="1700" spc="2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;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ils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possèdent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des</a:t>
            </a:r>
            <a:r>
              <a:rPr lang="fr-FR" sz="1700" spc="2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mitochondries</a:t>
            </a:r>
            <a:r>
              <a:rPr lang="fr-FR" sz="1700" spc="20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;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la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multiplication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cellulaire</a:t>
            </a:r>
            <a:r>
              <a:rPr lang="fr-FR" sz="1700" spc="1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a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lieu</a:t>
            </a:r>
            <a:r>
              <a:rPr lang="fr-FR" sz="1700" spc="1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par</a:t>
            </a:r>
            <a:r>
              <a:rPr lang="fr-FR" sz="1700" spc="3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mitose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;</a:t>
            </a:r>
          </a:p>
          <a:p>
            <a:pPr marL="462280"/>
            <a:r>
              <a:rPr lang="fr-FR" sz="1700" spc="-5" dirty="0">
                <a:latin typeface="Times New Roman"/>
                <a:cs typeface="Times New Roman"/>
              </a:rPr>
              <a:t>l'ADN</a:t>
            </a:r>
            <a:r>
              <a:rPr lang="fr-FR" sz="1700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est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divisé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en</a:t>
            </a:r>
            <a:r>
              <a:rPr lang="fr-FR" sz="1700" spc="2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chromosomes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et</a:t>
            </a:r>
            <a:r>
              <a:rPr lang="fr-FR" sz="1700" spc="10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ils </a:t>
            </a:r>
            <a:r>
              <a:rPr lang="fr-FR" sz="1700" spc="-5" dirty="0">
                <a:latin typeface="Times New Roman"/>
                <a:cs typeface="Times New Roman"/>
              </a:rPr>
              <a:t>présentent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une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reproduction</a:t>
            </a:r>
            <a:r>
              <a:rPr lang="fr-FR" sz="1700" spc="5" dirty="0">
                <a:latin typeface="Times New Roman"/>
                <a:cs typeface="Times New Roman"/>
              </a:rPr>
              <a:t> </a:t>
            </a:r>
            <a:r>
              <a:rPr lang="fr-FR" sz="1700" dirty="0">
                <a:latin typeface="Times New Roman"/>
                <a:cs typeface="Times New Roman"/>
              </a:rPr>
              <a:t>de</a:t>
            </a:r>
            <a:r>
              <a:rPr lang="fr-FR" sz="1700" spc="1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type</a:t>
            </a:r>
            <a:r>
              <a:rPr lang="fr-FR" sz="1700" spc="15" dirty="0">
                <a:latin typeface="Times New Roman"/>
                <a:cs typeface="Times New Roman"/>
              </a:rPr>
              <a:t> </a:t>
            </a:r>
            <a:r>
              <a:rPr lang="fr-FR" sz="1700" spc="-5" dirty="0">
                <a:latin typeface="Times New Roman"/>
                <a:cs typeface="Times New Roman"/>
              </a:rPr>
              <a:t>sexuée.</a:t>
            </a:r>
            <a:endParaRPr lang="fr-FR" sz="17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502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69450C5D-DE7A-411C-9E7D-FC2FB0AE2AFF}"/>
              </a:ext>
            </a:extLst>
          </p:cNvPr>
          <p:cNvSpPr txBox="1"/>
          <p:nvPr/>
        </p:nvSpPr>
        <p:spPr>
          <a:xfrm>
            <a:off x="909836" y="5373216"/>
            <a:ext cx="10657183" cy="1068241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indent="450850">
              <a:spcBef>
                <a:spcPts val="170"/>
              </a:spcBef>
            </a:pPr>
            <a:r>
              <a:rPr sz="1700" spc="-5" dirty="0">
                <a:latin typeface="Times New Roman"/>
                <a:cs typeface="Times New Roman"/>
              </a:rPr>
              <a:t>Savoir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lesquels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ces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trois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groupes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partagent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un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ancêtre</a:t>
            </a:r>
            <a:r>
              <a:rPr sz="1700" spc="2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commun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qui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les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distingue</a:t>
            </a:r>
            <a:r>
              <a:rPr sz="1700" spc="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du</a:t>
            </a:r>
            <a:r>
              <a:rPr sz="1700" spc="2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troisième</a:t>
            </a:r>
            <a:r>
              <a:rPr sz="1700" spc="2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est</a:t>
            </a:r>
            <a:r>
              <a:rPr sz="1700" spc="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un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sujet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 </a:t>
            </a:r>
            <a:r>
              <a:rPr sz="1700" spc="-23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recherche,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comme </a:t>
            </a:r>
            <a:r>
              <a:rPr sz="1700" dirty="0">
                <a:latin typeface="Times New Roman"/>
                <a:cs typeface="Times New Roman"/>
              </a:rPr>
              <a:t>le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sont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d'ailleurs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tous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les arbres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non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enracinés.</a:t>
            </a:r>
            <a:endParaRPr sz="1700" dirty="0">
              <a:latin typeface="Times New Roman"/>
              <a:cs typeface="Times New Roman"/>
            </a:endParaRPr>
          </a:p>
          <a:p>
            <a:pPr marL="463550"/>
            <a:r>
              <a:rPr sz="1700" spc="-5" dirty="0">
                <a:latin typeface="Times New Roman"/>
                <a:cs typeface="Times New Roman"/>
              </a:rPr>
              <a:t>Cependant,</a:t>
            </a:r>
            <a:r>
              <a:rPr sz="1700" spc="13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Archées</a:t>
            </a:r>
            <a:r>
              <a:rPr sz="1700" spc="19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et</a:t>
            </a:r>
            <a:r>
              <a:rPr sz="1700" spc="19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Bactéries</a:t>
            </a:r>
            <a:r>
              <a:rPr sz="1700" spc="19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sont</a:t>
            </a:r>
            <a:r>
              <a:rPr sz="1700" spc="18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deux</a:t>
            </a:r>
            <a:r>
              <a:rPr sz="1700" spc="19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règnes</a:t>
            </a:r>
            <a:r>
              <a:rPr sz="1700" spc="19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qui</a:t>
            </a:r>
            <a:r>
              <a:rPr sz="1700" spc="2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se</a:t>
            </a:r>
            <a:r>
              <a:rPr sz="1700" spc="18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sont</a:t>
            </a:r>
            <a:r>
              <a:rPr sz="1700" spc="2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séparés</a:t>
            </a:r>
            <a:r>
              <a:rPr sz="1700" spc="19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très</a:t>
            </a:r>
            <a:r>
              <a:rPr sz="1700" spc="19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tôt</a:t>
            </a:r>
            <a:r>
              <a:rPr sz="1700" spc="2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au</a:t>
            </a:r>
            <a:r>
              <a:rPr sz="1700" spc="19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cours</a:t>
            </a:r>
            <a:r>
              <a:rPr sz="1700" spc="19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</a:t>
            </a:r>
            <a:r>
              <a:rPr sz="1700" spc="19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l'évolution.</a:t>
            </a:r>
            <a:r>
              <a:rPr sz="1700" spc="19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Ils</a:t>
            </a:r>
            <a:endParaRPr sz="1700" dirty="0">
              <a:latin typeface="Times New Roman"/>
              <a:cs typeface="Times New Roman"/>
            </a:endParaRPr>
          </a:p>
          <a:p>
            <a:pPr marL="12700"/>
            <a:r>
              <a:rPr sz="1700" spc="-5" dirty="0">
                <a:latin typeface="Times New Roman"/>
                <a:cs typeface="Times New Roman"/>
              </a:rPr>
              <a:t>diffèrent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fondamentalement</a:t>
            </a:r>
            <a:r>
              <a:rPr sz="1700" spc="9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l'un</a:t>
            </a:r>
            <a:r>
              <a:rPr sz="1700" spc="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de</a:t>
            </a:r>
            <a:r>
              <a:rPr sz="1700" spc="8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l'autre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par</a:t>
            </a:r>
            <a:r>
              <a:rPr sz="1700" spc="9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leurs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voies</a:t>
            </a:r>
            <a:r>
              <a:rPr sz="1700" spc="8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métaboliques</a:t>
            </a:r>
            <a:r>
              <a:rPr sz="1700" spc="9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et</a:t>
            </a:r>
            <a:r>
              <a:rPr sz="1700" spc="8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les</a:t>
            </a:r>
            <a:r>
              <a:rPr sz="1700" spc="9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produits</a:t>
            </a:r>
            <a:r>
              <a:rPr sz="1700" spc="7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qui</a:t>
            </a:r>
            <a:r>
              <a:rPr sz="1700" spc="8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en</a:t>
            </a:r>
            <a:r>
              <a:rPr sz="1700" spc="9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résultent.</a:t>
            </a:r>
            <a:r>
              <a:rPr sz="1700" spc="7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L'ARNpol</a:t>
            </a:r>
            <a:r>
              <a:rPr sz="1700" spc="9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des</a:t>
            </a:r>
            <a:endParaRPr sz="1700" dirty="0">
              <a:latin typeface="Times New Roman"/>
              <a:cs typeface="Times New Roman"/>
            </a:endParaRPr>
          </a:p>
        </p:txBody>
      </p:sp>
      <p:pic>
        <p:nvPicPr>
          <p:cNvPr id="3" name="object 6">
            <a:extLst>
              <a:ext uri="{FF2B5EF4-FFF2-40B4-BE49-F238E27FC236}">
                <a16:creationId xmlns:a16="http://schemas.microsoft.com/office/drawing/2014/main" id="{7A17B013-C0F5-47BF-A6C3-1B621DEA6ADD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804" y="0"/>
            <a:ext cx="8712968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3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6288B601-1264-4D53-9ED8-E248FD1D0A98}"/>
              </a:ext>
            </a:extLst>
          </p:cNvPr>
          <p:cNvSpPr txBox="1"/>
          <p:nvPr/>
        </p:nvSpPr>
        <p:spPr>
          <a:xfrm>
            <a:off x="693812" y="4492282"/>
            <a:ext cx="10801200" cy="1673022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indent="450850" algn="just">
              <a:lnSpc>
                <a:spcPct val="96200"/>
              </a:lnSpc>
              <a:spcBef>
                <a:spcPts val="145"/>
              </a:spcBef>
            </a:pPr>
            <a:r>
              <a:rPr sz="1600" spc="-5" dirty="0">
                <a:latin typeface="Times New Roman"/>
                <a:cs typeface="Times New Roman"/>
              </a:rPr>
              <a:t>On sait </a:t>
            </a:r>
            <a:r>
              <a:rPr sz="1600" dirty="0">
                <a:latin typeface="Times New Roman"/>
                <a:cs typeface="Times New Roman"/>
              </a:rPr>
              <a:t>que </a:t>
            </a:r>
            <a:r>
              <a:rPr sz="1600" spc="-5" dirty="0">
                <a:latin typeface="Times New Roman"/>
                <a:cs typeface="Times New Roman"/>
              </a:rPr>
              <a:t>les bactéries comme les archées et les eucaryotes possèdent </a:t>
            </a:r>
            <a:r>
              <a:rPr sz="1600" dirty="0">
                <a:latin typeface="Times New Roman"/>
                <a:cs typeface="Times New Roman"/>
              </a:rPr>
              <a:t>de </a:t>
            </a:r>
            <a:r>
              <a:rPr sz="1600" spc="-5" dirty="0">
                <a:latin typeface="Times New Roman"/>
                <a:cs typeface="Times New Roman"/>
              </a:rPr>
              <a:t>l'ADN et des gènes avec les mêmes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bases </a:t>
            </a:r>
            <a:r>
              <a:rPr sz="1600" dirty="0">
                <a:latin typeface="Times New Roman"/>
                <a:cs typeface="Times New Roman"/>
              </a:rPr>
              <a:t>(A, </a:t>
            </a:r>
            <a:r>
              <a:rPr sz="1600" spc="-45" dirty="0">
                <a:latin typeface="Times New Roman"/>
                <a:cs typeface="Times New Roman"/>
              </a:rPr>
              <a:t>T, </a:t>
            </a:r>
            <a:r>
              <a:rPr sz="1600" dirty="0">
                <a:latin typeface="Times New Roman"/>
                <a:cs typeface="Times New Roman"/>
              </a:rPr>
              <a:t>G </a:t>
            </a:r>
            <a:r>
              <a:rPr sz="1600" spc="-5" dirty="0">
                <a:latin typeface="Times New Roman"/>
                <a:cs typeface="Times New Roman"/>
              </a:rPr>
              <a:t>et C). Aussi, tous les organismes actuels </a:t>
            </a:r>
            <a:r>
              <a:rPr sz="1600" spc="-10" dirty="0">
                <a:latin typeface="Times New Roman"/>
                <a:cs typeface="Times New Roman"/>
              </a:rPr>
              <a:t>sont </a:t>
            </a:r>
            <a:r>
              <a:rPr sz="1600" spc="-5" dirty="0">
                <a:latin typeface="Times New Roman"/>
                <a:cs typeface="Times New Roman"/>
              </a:rPr>
              <a:t>composés des mêmes protéines avec les mêmes </a:t>
            </a:r>
            <a:r>
              <a:rPr sz="1600" dirty="0">
                <a:latin typeface="Times New Roman"/>
                <a:cs typeface="Times New Roman"/>
              </a:rPr>
              <a:t>20 </a:t>
            </a:r>
            <a:r>
              <a:rPr sz="1700" spc="-5" dirty="0">
                <a:latin typeface="Times New Roman"/>
                <a:cs typeface="Times New Roman"/>
              </a:rPr>
              <a:t>acides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aminés. L'existence </a:t>
            </a:r>
            <a:r>
              <a:rPr sz="1600" dirty="0">
                <a:latin typeface="Times New Roman"/>
                <a:cs typeface="Times New Roman"/>
              </a:rPr>
              <a:t>de </a:t>
            </a:r>
            <a:r>
              <a:rPr sz="1600" spc="-5" dirty="0">
                <a:latin typeface="Times New Roman"/>
                <a:cs typeface="Times New Roman"/>
              </a:rPr>
              <a:t>ces protéines universelles </a:t>
            </a:r>
            <a:r>
              <a:rPr sz="1600" dirty="0">
                <a:latin typeface="Times New Roman"/>
                <a:cs typeface="Times New Roman"/>
              </a:rPr>
              <a:t>a </a:t>
            </a:r>
            <a:r>
              <a:rPr sz="1600" spc="-5" dirty="0">
                <a:latin typeface="Times New Roman"/>
                <a:cs typeface="Times New Roman"/>
              </a:rPr>
              <a:t>permis </a:t>
            </a:r>
            <a:r>
              <a:rPr sz="1600" dirty="0">
                <a:latin typeface="Times New Roman"/>
                <a:cs typeface="Times New Roman"/>
              </a:rPr>
              <a:t>à un </a:t>
            </a:r>
            <a:r>
              <a:rPr sz="1600" spc="-5" dirty="0">
                <a:latin typeface="Times New Roman"/>
                <a:cs typeface="Times New Roman"/>
              </a:rPr>
              <a:t>groupe </a:t>
            </a:r>
            <a:r>
              <a:rPr sz="1600" dirty="0">
                <a:latin typeface="Times New Roman"/>
                <a:cs typeface="Times New Roman"/>
              </a:rPr>
              <a:t>de </a:t>
            </a:r>
            <a:r>
              <a:rPr sz="1600" spc="-5" dirty="0">
                <a:latin typeface="Times New Roman"/>
                <a:cs typeface="Times New Roman"/>
              </a:rPr>
              <a:t>chercheurs américains d'utiliser </a:t>
            </a:r>
            <a:r>
              <a:rPr sz="1600" dirty="0">
                <a:latin typeface="Times New Roman"/>
                <a:cs typeface="Times New Roman"/>
              </a:rPr>
              <a:t>ces </a:t>
            </a:r>
            <a:r>
              <a:rPr sz="1600" spc="-5" dirty="0">
                <a:latin typeface="Times New Roman"/>
                <a:cs typeface="Times New Roman"/>
              </a:rPr>
              <a:t>protéines </a:t>
            </a:r>
            <a:r>
              <a:rPr sz="1600" dirty="0">
                <a:latin typeface="Times New Roman"/>
                <a:cs typeface="Times New Roman"/>
              </a:rPr>
              <a:t> pour </a:t>
            </a:r>
            <a:r>
              <a:rPr sz="1600" spc="-5" dirty="0">
                <a:latin typeface="Times New Roman"/>
                <a:cs typeface="Times New Roman"/>
              </a:rPr>
              <a:t>construire </a:t>
            </a:r>
            <a:r>
              <a:rPr sz="1600" dirty="0">
                <a:latin typeface="Times New Roman"/>
                <a:cs typeface="Times New Roman"/>
              </a:rPr>
              <a:t>un </a:t>
            </a:r>
            <a:r>
              <a:rPr sz="1600" spc="-5" dirty="0">
                <a:latin typeface="Times New Roman"/>
                <a:cs typeface="Times New Roman"/>
              </a:rPr>
              <a:t>arbre universel et déterminer </a:t>
            </a:r>
            <a:r>
              <a:rPr sz="1600" dirty="0">
                <a:latin typeface="Times New Roman"/>
                <a:cs typeface="Times New Roman"/>
              </a:rPr>
              <a:t>la </a:t>
            </a:r>
            <a:r>
              <a:rPr sz="1600" spc="-5" dirty="0">
                <a:latin typeface="Times New Roman"/>
                <a:cs typeface="Times New Roman"/>
              </a:rPr>
              <a:t>relation </a:t>
            </a:r>
            <a:r>
              <a:rPr sz="1600" dirty="0">
                <a:latin typeface="Times New Roman"/>
                <a:cs typeface="Times New Roman"/>
              </a:rPr>
              <a:t>de </a:t>
            </a:r>
            <a:r>
              <a:rPr sz="1600" spc="-5" dirty="0">
                <a:latin typeface="Times New Roman"/>
                <a:cs typeface="Times New Roman"/>
              </a:rPr>
              <a:t>parenté </a:t>
            </a:r>
            <a:r>
              <a:rPr sz="1600" dirty="0">
                <a:latin typeface="Times New Roman"/>
                <a:cs typeface="Times New Roman"/>
              </a:rPr>
              <a:t>entre tous </a:t>
            </a:r>
            <a:r>
              <a:rPr sz="1600" spc="-5" dirty="0">
                <a:latin typeface="Times New Roman"/>
                <a:cs typeface="Times New Roman"/>
              </a:rPr>
              <a:t>les organismes. Ils </a:t>
            </a:r>
            <a:r>
              <a:rPr sz="1600" spc="-10" dirty="0">
                <a:latin typeface="Times New Roman"/>
                <a:cs typeface="Times New Roman"/>
              </a:rPr>
              <a:t>sont </a:t>
            </a:r>
            <a:r>
              <a:rPr sz="1600" spc="-5" dirty="0">
                <a:latin typeface="Times New Roman"/>
                <a:cs typeface="Times New Roman"/>
              </a:rPr>
              <a:t>tombés sur </a:t>
            </a:r>
            <a:r>
              <a:rPr sz="1600" dirty="0">
                <a:latin typeface="Times New Roman"/>
                <a:cs typeface="Times New Roman"/>
              </a:rPr>
              <a:t>un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arbre</a:t>
            </a:r>
            <a:r>
              <a:rPr sz="1600" dirty="0">
                <a:latin typeface="Times New Roman"/>
                <a:cs typeface="Times New Roman"/>
              </a:rPr>
              <a:t> avec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les</a:t>
            </a:r>
            <a:r>
              <a:rPr sz="1600" dirty="0">
                <a:latin typeface="Times New Roman"/>
                <a:cs typeface="Times New Roman"/>
              </a:rPr>
              <a:t> 3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grandes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lignées</a:t>
            </a:r>
            <a:r>
              <a:rPr sz="1600" dirty="0">
                <a:latin typeface="Times New Roman"/>
                <a:cs typeface="Times New Roman"/>
              </a:rPr>
              <a:t> </a:t>
            </a:r>
            <a:br>
              <a:rPr lang="fr-FR" sz="1600" dirty="0">
                <a:latin typeface="Times New Roman"/>
                <a:cs typeface="Times New Roman"/>
              </a:rPr>
            </a:br>
            <a:r>
              <a:rPr sz="1600" dirty="0">
                <a:latin typeface="Times New Roman"/>
                <a:cs typeface="Times New Roman"/>
              </a:rPr>
              <a:t>(</a:t>
            </a:r>
            <a:r>
              <a:rPr sz="1600" b="1" dirty="0">
                <a:solidFill>
                  <a:srgbClr val="008000"/>
                </a:solidFill>
                <a:latin typeface="Times New Roman"/>
                <a:cs typeface="Times New Roman"/>
              </a:rPr>
              <a:t>Archées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4586"/>
                </a:solidFill>
                <a:latin typeface="Times New Roman"/>
                <a:cs typeface="Times New Roman"/>
              </a:rPr>
              <a:t>Bactéries</a:t>
            </a:r>
            <a:r>
              <a:rPr sz="1600" b="1" dirty="0">
                <a:solidFill>
                  <a:srgbClr val="004586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et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DC2300"/>
                </a:solidFill>
                <a:latin typeface="Times New Roman"/>
                <a:cs typeface="Times New Roman"/>
              </a:rPr>
              <a:t>Eucaryotes</a:t>
            </a:r>
            <a:r>
              <a:rPr sz="1600" spc="-5" dirty="0">
                <a:latin typeface="Times New Roman"/>
                <a:cs typeface="Times New Roman"/>
              </a:rPr>
              <a:t>).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Les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animaux,</a:t>
            </a:r>
            <a:r>
              <a:rPr sz="1600" dirty="0">
                <a:latin typeface="Times New Roman"/>
                <a:cs typeface="Times New Roman"/>
              </a:rPr>
              <a:t> de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même</a:t>
            </a:r>
            <a:r>
              <a:rPr sz="1600" dirty="0">
                <a:latin typeface="Times New Roman"/>
                <a:cs typeface="Times New Roman"/>
              </a:rPr>
              <a:t> que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les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plantes,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correspondent </a:t>
            </a:r>
            <a:r>
              <a:rPr sz="1600" dirty="0">
                <a:latin typeface="Times New Roman"/>
                <a:cs typeface="Times New Roman"/>
              </a:rPr>
              <a:t>à une </a:t>
            </a:r>
            <a:r>
              <a:rPr sz="1600" spc="-5" dirty="0">
                <a:latin typeface="Times New Roman"/>
                <a:cs typeface="Times New Roman"/>
              </a:rPr>
              <a:t>toute petite branche </a:t>
            </a:r>
            <a:r>
              <a:rPr sz="1600" dirty="0">
                <a:latin typeface="Times New Roman"/>
                <a:cs typeface="Times New Roman"/>
              </a:rPr>
              <a:t>à </a:t>
            </a:r>
            <a:r>
              <a:rPr sz="1600" spc="-5" dirty="0">
                <a:latin typeface="Times New Roman"/>
                <a:cs typeface="Times New Roman"/>
              </a:rPr>
              <a:t>l'extrémité </a:t>
            </a:r>
            <a:r>
              <a:rPr sz="1600" dirty="0">
                <a:latin typeface="Times New Roman"/>
                <a:cs typeface="Times New Roman"/>
              </a:rPr>
              <a:t>de </a:t>
            </a:r>
            <a:r>
              <a:rPr sz="1600" spc="-5" dirty="0">
                <a:latin typeface="Times New Roman"/>
                <a:cs typeface="Times New Roman"/>
              </a:rPr>
              <a:t>l'arbre menant aux Eucaryotes. On </a:t>
            </a:r>
            <a:r>
              <a:rPr sz="1600" dirty="0">
                <a:latin typeface="Times New Roman"/>
                <a:cs typeface="Times New Roman"/>
              </a:rPr>
              <a:t>a </a:t>
            </a:r>
            <a:r>
              <a:rPr sz="1600" spc="-5" dirty="0">
                <a:latin typeface="Times New Roman"/>
                <a:cs typeface="Times New Roman"/>
              </a:rPr>
              <a:t>l'impression </a:t>
            </a:r>
            <a:r>
              <a:rPr sz="1600" dirty="0">
                <a:latin typeface="Times New Roman"/>
                <a:cs typeface="Times New Roman"/>
              </a:rPr>
              <a:t>que </a:t>
            </a:r>
            <a:r>
              <a:rPr sz="1600" spc="-5" dirty="0">
                <a:latin typeface="Times New Roman"/>
                <a:cs typeface="Times New Roman"/>
              </a:rPr>
              <a:t>les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animaux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et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les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végétaux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représentent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plus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grande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part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biodiversité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mais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ce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sont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vraiment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les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microorganismes </a:t>
            </a:r>
            <a:r>
              <a:rPr sz="1600" spc="-2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qui </a:t>
            </a:r>
            <a:r>
              <a:rPr sz="1600" spc="-5" dirty="0">
                <a:latin typeface="Times New Roman"/>
                <a:cs typeface="Times New Roman"/>
              </a:rPr>
              <a:t>constituent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l'immense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majorité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</a:t>
            </a:r>
            <a:r>
              <a:rPr sz="1600" spc="-5" dirty="0">
                <a:latin typeface="Times New Roman"/>
                <a:cs typeface="Times New Roman"/>
              </a:rPr>
              <a:t> biosphère.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3AF249ED-1FD2-40CC-A6C3-254E46AD190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803" y="0"/>
            <a:ext cx="4608513" cy="4221088"/>
          </a:xfrm>
          <a:prstGeom prst="rect">
            <a:avLst/>
          </a:prstGeom>
        </p:spPr>
      </p:pic>
      <p:pic>
        <p:nvPicPr>
          <p:cNvPr id="4" name="object 6">
            <a:extLst>
              <a:ext uri="{FF2B5EF4-FFF2-40B4-BE49-F238E27FC236}">
                <a16:creationId xmlns:a16="http://schemas.microsoft.com/office/drawing/2014/main" id="{89A39E21-54DC-48AA-8489-C94C1B9A9CA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58510" y="0"/>
            <a:ext cx="4680518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4">
            <a:extLst>
              <a:ext uri="{FF2B5EF4-FFF2-40B4-BE49-F238E27FC236}">
                <a16:creationId xmlns:a16="http://schemas.microsoft.com/office/drawing/2014/main" id="{4D2E50FE-590B-4994-8EE7-96048BCC4971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804" y="0"/>
            <a:ext cx="8784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9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3F1B571-D883-4EB2-814A-EE898F877AFF}"/>
              </a:ext>
            </a:extLst>
          </p:cNvPr>
          <p:cNvSpPr txBox="1"/>
          <p:nvPr/>
        </p:nvSpPr>
        <p:spPr>
          <a:xfrm>
            <a:off x="1341884" y="-99392"/>
            <a:ext cx="10225136" cy="62083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450850" algn="just">
              <a:lnSpc>
                <a:spcPct val="150000"/>
              </a:lnSpc>
              <a:spcBef>
                <a:spcPts val="15"/>
              </a:spcBef>
            </a:pPr>
            <a:r>
              <a:rPr lang="fr-FR" b="1" i="1" spc="5" dirty="0">
                <a:solidFill>
                  <a:srgbClr val="008000"/>
                </a:solidFill>
                <a:latin typeface="Times New Roman"/>
                <a:cs typeface="Times New Roman"/>
              </a:rPr>
              <a:t>c</a:t>
            </a:r>
            <a:r>
              <a:rPr lang="fr-FR" b="1" i="1" dirty="0">
                <a:solidFill>
                  <a:srgbClr val="008000"/>
                </a:solidFill>
                <a:latin typeface="Times New Roman"/>
                <a:cs typeface="Times New Roman"/>
              </a:rPr>
              <a:t>)</a:t>
            </a:r>
            <a:r>
              <a:rPr lang="fr-FR" b="1" i="1" spc="-5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fr-FR" b="1" i="1" dirty="0">
                <a:solidFill>
                  <a:srgbClr val="008000"/>
                </a:solidFill>
                <a:latin typeface="Times New Roman"/>
                <a:cs typeface="Times New Roman"/>
              </a:rPr>
              <a:t>Cas de</a:t>
            </a:r>
            <a:r>
              <a:rPr lang="fr-FR" b="1" i="1" spc="-5" dirty="0">
                <a:solidFill>
                  <a:srgbClr val="008000"/>
                </a:solidFill>
                <a:latin typeface="Times New Roman"/>
                <a:cs typeface="Times New Roman"/>
              </a:rPr>
              <a:t> LU</a:t>
            </a:r>
            <a:r>
              <a:rPr lang="fr-FR" b="1" i="1" dirty="0">
                <a:solidFill>
                  <a:srgbClr val="008000"/>
                </a:solidFill>
                <a:latin typeface="Times New Roman"/>
                <a:cs typeface="Times New Roman"/>
              </a:rPr>
              <a:t>CA</a:t>
            </a:r>
            <a:r>
              <a:rPr lang="fr-FR" b="1" i="1" spc="-6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fr-FR" b="1" i="1" spc="-5" dirty="0">
                <a:solidFill>
                  <a:srgbClr val="008000"/>
                </a:solidFill>
                <a:latin typeface="Times New Roman"/>
                <a:cs typeface="Times New Roman"/>
              </a:rPr>
              <a:t>(L</a:t>
            </a:r>
            <a:r>
              <a:rPr lang="fr-FR" b="1" i="1" dirty="0">
                <a:solidFill>
                  <a:srgbClr val="008000"/>
                </a:solidFill>
                <a:latin typeface="Times New Roman"/>
                <a:cs typeface="Times New Roman"/>
              </a:rPr>
              <a:t>ast </a:t>
            </a:r>
            <a:r>
              <a:rPr lang="fr-FR" b="1" i="1" spc="-5" dirty="0">
                <a:solidFill>
                  <a:srgbClr val="008000"/>
                </a:solidFill>
                <a:latin typeface="Times New Roman"/>
                <a:cs typeface="Times New Roman"/>
              </a:rPr>
              <a:t>U</a:t>
            </a:r>
            <a:r>
              <a:rPr lang="fr-FR" b="1" i="1" dirty="0">
                <a:solidFill>
                  <a:srgbClr val="008000"/>
                </a:solidFill>
                <a:latin typeface="Times New Roman"/>
                <a:cs typeface="Times New Roman"/>
              </a:rPr>
              <a:t>ni</a:t>
            </a:r>
            <a:r>
              <a:rPr lang="fr-FR" b="1" i="1" spc="-5" dirty="0">
                <a:solidFill>
                  <a:srgbClr val="008000"/>
                </a:solidFill>
                <a:latin typeface="Times New Roman"/>
                <a:cs typeface="Times New Roman"/>
              </a:rPr>
              <a:t>versa</a:t>
            </a:r>
            <a:r>
              <a:rPr lang="fr-FR" b="1" i="1" dirty="0">
                <a:solidFill>
                  <a:srgbClr val="008000"/>
                </a:solidFill>
                <a:latin typeface="Times New Roman"/>
                <a:cs typeface="Times New Roman"/>
              </a:rPr>
              <a:t>l C</a:t>
            </a:r>
            <a:r>
              <a:rPr lang="fr-FR" b="1" i="1" spc="-10" dirty="0">
                <a:solidFill>
                  <a:srgbClr val="008000"/>
                </a:solidFill>
                <a:latin typeface="Times New Roman"/>
                <a:cs typeface="Times New Roman"/>
              </a:rPr>
              <a:t>o</a:t>
            </a:r>
            <a:r>
              <a:rPr lang="fr-FR" b="1" i="1" dirty="0">
                <a:solidFill>
                  <a:srgbClr val="008000"/>
                </a:solidFill>
                <a:latin typeface="Times New Roman"/>
                <a:cs typeface="Times New Roman"/>
              </a:rPr>
              <a:t>m</a:t>
            </a:r>
            <a:r>
              <a:rPr lang="fr-FR" b="1" i="1" spc="10" dirty="0">
                <a:solidFill>
                  <a:srgbClr val="008000"/>
                </a:solidFill>
                <a:latin typeface="Times New Roman"/>
                <a:cs typeface="Times New Roman"/>
              </a:rPr>
              <a:t>m</a:t>
            </a:r>
            <a:r>
              <a:rPr lang="fr-FR" b="1" i="1" spc="-10" dirty="0">
                <a:solidFill>
                  <a:srgbClr val="008000"/>
                </a:solidFill>
                <a:latin typeface="Times New Roman"/>
                <a:cs typeface="Times New Roman"/>
              </a:rPr>
              <a:t>o</a:t>
            </a:r>
            <a:r>
              <a:rPr lang="fr-FR" b="1" i="1" dirty="0">
                <a:solidFill>
                  <a:srgbClr val="008000"/>
                </a:solidFill>
                <a:latin typeface="Times New Roman"/>
                <a:cs typeface="Times New Roman"/>
              </a:rPr>
              <a:t>n</a:t>
            </a:r>
            <a:r>
              <a:rPr lang="fr-FR" b="1" i="1" spc="-4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fr-FR" b="1" i="1" dirty="0" err="1">
                <a:solidFill>
                  <a:srgbClr val="008000"/>
                </a:solidFill>
                <a:latin typeface="Times New Roman"/>
                <a:cs typeface="Times New Roman"/>
              </a:rPr>
              <a:t>An</a:t>
            </a:r>
            <a:r>
              <a:rPr lang="fr-FR" b="1" i="1" spc="-5" dirty="0" err="1">
                <a:solidFill>
                  <a:srgbClr val="008000"/>
                </a:solidFill>
                <a:latin typeface="Times New Roman"/>
                <a:cs typeface="Times New Roman"/>
              </a:rPr>
              <a:t>ces</a:t>
            </a:r>
            <a:r>
              <a:rPr lang="fr-FR" b="1" i="1" dirty="0" err="1">
                <a:solidFill>
                  <a:srgbClr val="008000"/>
                </a:solidFill>
                <a:latin typeface="Times New Roman"/>
                <a:cs typeface="Times New Roman"/>
              </a:rPr>
              <a:t>tor</a:t>
            </a:r>
            <a:r>
              <a:rPr lang="fr-FR" b="1" i="1" dirty="0">
                <a:solidFill>
                  <a:srgbClr val="008000"/>
                </a:solidFill>
                <a:latin typeface="Times New Roman"/>
                <a:cs typeface="Times New Roman"/>
              </a:rPr>
              <a:t>)</a:t>
            </a:r>
            <a:r>
              <a:rPr lang="fr-FR" b="1" i="1" spc="15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fr-FR" b="1" i="1" dirty="0">
                <a:solidFill>
                  <a:srgbClr val="008000"/>
                </a:solidFill>
                <a:latin typeface="Times New Roman"/>
                <a:cs typeface="Times New Roman"/>
              </a:rPr>
              <a:t>:</a:t>
            </a:r>
            <a:endParaRPr lang="fr-FR" dirty="0">
              <a:latin typeface="Times New Roman"/>
              <a:cs typeface="Times New Roman"/>
            </a:endParaRPr>
          </a:p>
          <a:p>
            <a:pPr marL="12700" marR="5715" indent="450850" algn="just">
              <a:lnSpc>
                <a:spcPct val="150000"/>
              </a:lnSpc>
              <a:spcBef>
                <a:spcPts val="15"/>
              </a:spcBef>
            </a:pPr>
            <a:r>
              <a:rPr spc="-10" dirty="0">
                <a:latin typeface="Times New Roman"/>
                <a:cs typeface="Times New Roman"/>
              </a:rPr>
              <a:t>Les </a:t>
            </a:r>
            <a:r>
              <a:rPr spc="-5" dirty="0">
                <a:latin typeface="Times New Roman"/>
                <a:cs typeface="Times New Roman"/>
              </a:rPr>
              <a:t>arbres phylogénétiques vus précédemment </a:t>
            </a:r>
            <a:r>
              <a:rPr dirty="0">
                <a:latin typeface="Times New Roman"/>
                <a:cs typeface="Times New Roman"/>
              </a:rPr>
              <a:t>le </a:t>
            </a:r>
            <a:r>
              <a:rPr spc="-5" dirty="0">
                <a:latin typeface="Times New Roman"/>
                <a:cs typeface="Times New Roman"/>
              </a:rPr>
              <a:t>montre bien, les </a:t>
            </a:r>
            <a:r>
              <a:rPr dirty="0">
                <a:latin typeface="Times New Roman"/>
                <a:cs typeface="Times New Roman"/>
              </a:rPr>
              <a:t>3 </a:t>
            </a:r>
            <a:r>
              <a:rPr spc="-5" dirty="0">
                <a:latin typeface="Times New Roman"/>
                <a:cs typeface="Times New Roman"/>
              </a:rPr>
              <a:t>branches maitresses se rejoignent en </a:t>
            </a:r>
            <a:r>
              <a:rPr dirty="0">
                <a:latin typeface="Times New Roman"/>
                <a:cs typeface="Times New Roman"/>
              </a:rPr>
              <a:t>un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noeud</a:t>
            </a:r>
            <a:r>
              <a:rPr dirty="0">
                <a:latin typeface="Times New Roman"/>
                <a:cs typeface="Times New Roman"/>
              </a:rPr>
              <a:t> qui </a:t>
            </a:r>
            <a:r>
              <a:rPr spc="-5" dirty="0">
                <a:latin typeface="Times New Roman"/>
                <a:cs typeface="Times New Roman"/>
              </a:rPr>
              <a:t>représente en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fait</a:t>
            </a:r>
            <a:r>
              <a:rPr dirty="0">
                <a:latin typeface="Times New Roman"/>
                <a:cs typeface="Times New Roman"/>
              </a:rPr>
              <a:t> le </a:t>
            </a:r>
            <a:r>
              <a:rPr spc="-5" dirty="0">
                <a:latin typeface="Times New Roman"/>
                <a:cs typeface="Times New Roman"/>
              </a:rPr>
              <a:t>dernier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ancêtre commun</a:t>
            </a:r>
            <a:r>
              <a:rPr dirty="0">
                <a:latin typeface="Times New Roman"/>
                <a:cs typeface="Times New Roman"/>
              </a:rPr>
              <a:t> à </a:t>
            </a:r>
            <a:r>
              <a:rPr spc="-5" dirty="0">
                <a:latin typeface="Times New Roman"/>
                <a:cs typeface="Times New Roman"/>
              </a:rPr>
              <a:t>tous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les êtres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vivants,</a:t>
            </a:r>
            <a:r>
              <a:rPr dirty="0">
                <a:latin typeface="Times New Roman"/>
                <a:cs typeface="Times New Roman"/>
              </a:rPr>
              <a:t> à </a:t>
            </a:r>
            <a:r>
              <a:rPr spc="-5" dirty="0">
                <a:latin typeface="Times New Roman"/>
                <a:cs typeface="Times New Roman"/>
              </a:rPr>
              <a:t>partir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duquel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ont</a:t>
            </a:r>
            <a:r>
              <a:rPr spc="2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divergés</a:t>
            </a:r>
            <a:r>
              <a:rPr spc="2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les</a:t>
            </a:r>
            <a:r>
              <a:rPr spc="2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3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grandes lignées. </a:t>
            </a:r>
            <a:r>
              <a:rPr spc="-10" dirty="0">
                <a:latin typeface="Times New Roman"/>
                <a:cs typeface="Times New Roman"/>
              </a:rPr>
              <a:t>Les </a:t>
            </a:r>
            <a:r>
              <a:rPr spc="-5" dirty="0">
                <a:latin typeface="Times New Roman"/>
                <a:cs typeface="Times New Roman"/>
              </a:rPr>
              <a:t>scientifiques l'ont appelé </a:t>
            </a:r>
            <a:r>
              <a:rPr b="1" dirty="0">
                <a:latin typeface="Times New Roman"/>
                <a:cs typeface="Times New Roman"/>
              </a:rPr>
              <a:t>LUCA </a:t>
            </a:r>
            <a:r>
              <a:rPr spc="-5" dirty="0">
                <a:latin typeface="Times New Roman"/>
                <a:cs typeface="Times New Roman"/>
              </a:rPr>
              <a:t>(acronyme anglais </a:t>
            </a:r>
            <a:r>
              <a:rPr dirty="0">
                <a:latin typeface="Times New Roman"/>
                <a:cs typeface="Times New Roman"/>
              </a:rPr>
              <a:t>pour </a:t>
            </a:r>
            <a:r>
              <a:rPr i="1" dirty="0">
                <a:latin typeface="Times New Roman"/>
                <a:cs typeface="Times New Roman"/>
              </a:rPr>
              <a:t>Last </a:t>
            </a:r>
            <a:r>
              <a:rPr i="1" spc="-5" dirty="0">
                <a:latin typeface="Times New Roman"/>
                <a:cs typeface="Times New Roman"/>
              </a:rPr>
              <a:t>Universal Common </a:t>
            </a:r>
            <a:r>
              <a:rPr i="1" dirty="0">
                <a:latin typeface="Times New Roman"/>
                <a:cs typeface="Times New Roman"/>
              </a:rPr>
              <a:t>Ancestor</a:t>
            </a:r>
            <a:r>
              <a:rPr dirty="0">
                <a:latin typeface="Times New Roman"/>
                <a:cs typeface="Times New Roman"/>
              </a:rPr>
              <a:t>) </a:t>
            </a:r>
            <a:r>
              <a:rPr spc="-5" dirty="0">
                <a:latin typeface="Times New Roman"/>
                <a:cs typeface="Times New Roman"/>
              </a:rPr>
              <a:t>et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estiment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son apparition</a:t>
            </a:r>
            <a:r>
              <a:rPr dirty="0">
                <a:latin typeface="Times New Roman"/>
                <a:cs typeface="Times New Roman"/>
              </a:rPr>
              <a:t> à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3,6 – 4,1 </a:t>
            </a:r>
            <a:r>
              <a:rPr spc="-5" dirty="0">
                <a:latin typeface="Times New Roman"/>
                <a:cs typeface="Times New Roman"/>
              </a:rPr>
              <a:t>milliard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d'années.</a:t>
            </a:r>
            <a:endParaRPr dirty="0">
              <a:latin typeface="Times New Roman"/>
              <a:cs typeface="Times New Roman"/>
            </a:endParaRPr>
          </a:p>
          <a:p>
            <a:pPr marL="12700" indent="450850" algn="just">
              <a:lnSpc>
                <a:spcPct val="150000"/>
              </a:lnSpc>
            </a:pPr>
            <a:r>
              <a:rPr spc="-5" dirty="0">
                <a:latin typeface="Times New Roman"/>
                <a:cs typeface="Times New Roman"/>
              </a:rPr>
              <a:t>LUCA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ne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doit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pas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être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confondu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avec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le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premier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organisme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vivant.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Il</a:t>
            </a:r>
            <a:r>
              <a:rPr spc="11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est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probable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qu'il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ai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été</a:t>
            </a:r>
            <a:r>
              <a:rPr spc="10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lui-même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issu</a:t>
            </a:r>
            <a:endParaRPr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000"/>
              </a:lnSpc>
              <a:spcBef>
                <a:spcPts val="25"/>
              </a:spcBef>
            </a:pPr>
            <a:r>
              <a:rPr spc="-5" dirty="0">
                <a:latin typeface="Times New Roman"/>
                <a:cs typeface="Times New Roman"/>
              </a:rPr>
              <a:t>d'une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lignée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évolutive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et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qu'il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cohabitait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avec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d'autres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formes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de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vie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qui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n'ont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pas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laissé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de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descendants.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LUCA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n'était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pas</a:t>
            </a:r>
            <a:r>
              <a:rPr dirty="0">
                <a:latin typeface="Times New Roman"/>
                <a:cs typeface="Times New Roman"/>
              </a:rPr>
              <a:t> la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première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cellule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ni</a:t>
            </a:r>
            <a:r>
              <a:rPr dirty="0">
                <a:latin typeface="Times New Roman"/>
                <a:cs typeface="Times New Roman"/>
              </a:rPr>
              <a:t> un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individu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isolé.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LUCA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est</a:t>
            </a:r>
            <a:r>
              <a:rPr dirty="0">
                <a:latin typeface="Times New Roman"/>
                <a:cs typeface="Times New Roman"/>
              </a:rPr>
              <a:t> une</a:t>
            </a:r>
            <a:r>
              <a:rPr spc="25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entité théorique,</a:t>
            </a:r>
            <a:r>
              <a:rPr spc="2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un </a:t>
            </a:r>
            <a:r>
              <a:rPr spc="-5" dirty="0">
                <a:latin typeface="Times New Roman"/>
                <a:cs typeface="Times New Roman"/>
              </a:rPr>
              <a:t>modèle abstrait permettant</a:t>
            </a:r>
            <a:r>
              <a:rPr spc="2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comprendre les phénomènes liés </a:t>
            </a:r>
            <a:r>
              <a:rPr dirty="0">
                <a:latin typeface="Times New Roman"/>
                <a:cs typeface="Times New Roman"/>
              </a:rPr>
              <a:t>à </a:t>
            </a:r>
            <a:r>
              <a:rPr spc="-5" dirty="0">
                <a:latin typeface="Times New Roman"/>
                <a:cs typeface="Times New Roman"/>
              </a:rPr>
              <a:t>l'origine </a:t>
            </a:r>
            <a:r>
              <a:rPr dirty="0">
                <a:latin typeface="Times New Roman"/>
                <a:cs typeface="Times New Roman"/>
              </a:rPr>
              <a:t>de la vie </a:t>
            </a:r>
            <a:r>
              <a:rPr spc="-5" dirty="0">
                <a:latin typeface="Times New Roman"/>
                <a:cs typeface="Times New Roman"/>
              </a:rPr>
              <a:t>et </a:t>
            </a:r>
            <a:r>
              <a:rPr dirty="0">
                <a:latin typeface="Times New Roman"/>
                <a:cs typeface="Times New Roman"/>
              </a:rPr>
              <a:t>à </a:t>
            </a:r>
            <a:r>
              <a:rPr spc="-5" dirty="0">
                <a:latin typeface="Times New Roman"/>
                <a:cs typeface="Times New Roman"/>
              </a:rPr>
              <a:t>l'évolution des êtres vivants. </a:t>
            </a:r>
            <a:r>
              <a:rPr dirty="0">
                <a:latin typeface="Times New Roman"/>
                <a:cs typeface="Times New Roman"/>
              </a:rPr>
              <a:t>Comme tout </a:t>
            </a:r>
            <a:r>
              <a:rPr spc="-5" dirty="0">
                <a:latin typeface="Times New Roman"/>
                <a:cs typeface="Times New Roman"/>
              </a:rPr>
              <a:t>concept </a:t>
            </a:r>
            <a:r>
              <a:rPr dirty="0">
                <a:latin typeface="Times New Roman"/>
                <a:cs typeface="Times New Roman"/>
              </a:rPr>
              <a:t>de </a:t>
            </a:r>
            <a:r>
              <a:rPr spc="-5" dirty="0">
                <a:latin typeface="Times New Roman"/>
                <a:cs typeface="Times New Roman"/>
              </a:rPr>
              <a:t>dernier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ancêtre commun, LUCA </a:t>
            </a:r>
            <a:r>
              <a:rPr dirty="0">
                <a:latin typeface="Times New Roman"/>
                <a:cs typeface="Times New Roman"/>
              </a:rPr>
              <a:t>ne </a:t>
            </a:r>
            <a:r>
              <a:rPr spc="-5" dirty="0">
                <a:latin typeface="Times New Roman"/>
                <a:cs typeface="Times New Roman"/>
              </a:rPr>
              <a:t>correspond pas </a:t>
            </a:r>
            <a:r>
              <a:rPr dirty="0">
                <a:latin typeface="Times New Roman"/>
                <a:cs typeface="Times New Roman"/>
              </a:rPr>
              <a:t>à une </a:t>
            </a:r>
            <a:r>
              <a:rPr spc="-5" dirty="0">
                <a:latin typeface="Times New Roman"/>
                <a:cs typeface="Times New Roman"/>
              </a:rPr>
              <a:t>entité réelle </a:t>
            </a:r>
            <a:r>
              <a:rPr dirty="0">
                <a:latin typeface="Times New Roman"/>
                <a:cs typeface="Times New Roman"/>
              </a:rPr>
              <a:t>: il </a:t>
            </a:r>
            <a:r>
              <a:rPr spc="-5" dirty="0">
                <a:latin typeface="Times New Roman"/>
                <a:cs typeface="Times New Roman"/>
              </a:rPr>
              <a:t>serait vain </a:t>
            </a:r>
            <a:r>
              <a:rPr dirty="0">
                <a:latin typeface="Times New Roman"/>
                <a:cs typeface="Times New Roman"/>
              </a:rPr>
              <a:t>de </a:t>
            </a:r>
            <a:r>
              <a:rPr spc="-5" dirty="0">
                <a:latin typeface="Times New Roman"/>
                <a:cs typeface="Times New Roman"/>
              </a:rPr>
              <a:t>vouloir chercher </a:t>
            </a:r>
            <a:r>
              <a:rPr dirty="0">
                <a:latin typeface="Times New Roman"/>
                <a:cs typeface="Times New Roman"/>
              </a:rPr>
              <a:t>le </a:t>
            </a:r>
            <a:r>
              <a:rPr spc="-5" dirty="0">
                <a:latin typeface="Times New Roman"/>
                <a:cs typeface="Times New Roman"/>
              </a:rPr>
              <a:t>fossile </a:t>
            </a:r>
            <a:r>
              <a:rPr dirty="0">
                <a:latin typeface="Times New Roman"/>
                <a:cs typeface="Times New Roman"/>
              </a:rPr>
              <a:t>de la </a:t>
            </a:r>
            <a:r>
              <a:rPr spc="-5" dirty="0">
                <a:latin typeface="Times New Roman"/>
                <a:cs typeface="Times New Roman"/>
              </a:rPr>
              <a:t>première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cellule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vivante.</a:t>
            </a:r>
            <a:endParaRPr dirty="0">
              <a:latin typeface="Times New Roman"/>
              <a:cs typeface="Times New Roman"/>
            </a:endParaRPr>
          </a:p>
          <a:p>
            <a:pPr marL="12700" indent="450850" algn="just">
              <a:lnSpc>
                <a:spcPct val="150000"/>
              </a:lnSpc>
            </a:pPr>
            <a:r>
              <a:rPr spc="-10" dirty="0">
                <a:latin typeface="Times New Roman"/>
                <a:cs typeface="Times New Roman"/>
              </a:rPr>
              <a:t>Le</a:t>
            </a:r>
            <a:r>
              <a:rPr spc="3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problème</a:t>
            </a:r>
            <a:r>
              <a:rPr spc="3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de</a:t>
            </a:r>
            <a:r>
              <a:rPr spc="3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phylogénie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à</a:t>
            </a:r>
            <a:r>
              <a:rPr spc="3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la</a:t>
            </a:r>
            <a:r>
              <a:rPr spc="29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racine</a:t>
            </a:r>
            <a:r>
              <a:rPr spc="3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du</a:t>
            </a:r>
            <a:r>
              <a:rPr spc="3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vivant</a:t>
            </a:r>
            <a:r>
              <a:rPr spc="3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est</a:t>
            </a:r>
            <a:r>
              <a:rPr spc="3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ainsi</a:t>
            </a:r>
            <a:r>
              <a:rPr spc="3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la</a:t>
            </a:r>
            <a:r>
              <a:rPr spc="3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question</a:t>
            </a:r>
            <a:r>
              <a:rPr spc="30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de</a:t>
            </a:r>
            <a:r>
              <a:rPr spc="3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savoir</a:t>
            </a:r>
            <a:r>
              <a:rPr spc="3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si</a:t>
            </a:r>
            <a:r>
              <a:rPr spc="30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les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eucaryotes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et</a:t>
            </a:r>
            <a:endParaRPr dirty="0">
              <a:latin typeface="Times New Roman"/>
              <a:cs typeface="Times New Roman"/>
            </a:endParaRPr>
          </a:p>
          <a:p>
            <a:pPr marL="12700" marR="10160" algn="just">
              <a:lnSpc>
                <a:spcPct val="150000"/>
              </a:lnSpc>
              <a:spcBef>
                <a:spcPts val="60"/>
              </a:spcBef>
            </a:pPr>
            <a:r>
              <a:rPr spc="-5" dirty="0">
                <a:latin typeface="Times New Roman"/>
                <a:cs typeface="Times New Roman"/>
              </a:rPr>
              <a:t>les archées descendent</a:t>
            </a:r>
            <a:r>
              <a:rPr dirty="0">
                <a:latin typeface="Times New Roman"/>
                <a:cs typeface="Times New Roman"/>
              </a:rPr>
              <a:t> de </a:t>
            </a:r>
            <a:r>
              <a:rPr spc="-5" dirty="0">
                <a:latin typeface="Times New Roman"/>
                <a:cs typeface="Times New Roman"/>
              </a:rPr>
              <a:t>l'une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des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deux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cellules filles</a:t>
            </a:r>
            <a:r>
              <a:rPr dirty="0">
                <a:latin typeface="Times New Roman"/>
                <a:cs typeface="Times New Roman"/>
              </a:rPr>
              <a:t> de </a:t>
            </a:r>
            <a:r>
              <a:rPr spc="-5" dirty="0">
                <a:latin typeface="Times New Roman"/>
                <a:cs typeface="Times New Roman"/>
              </a:rPr>
              <a:t>LUCA,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et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les bactéries </a:t>
            </a:r>
            <a:r>
              <a:rPr dirty="0">
                <a:latin typeface="Times New Roman"/>
                <a:cs typeface="Times New Roman"/>
              </a:rPr>
              <a:t>de </a:t>
            </a:r>
            <a:r>
              <a:rPr spc="-5" dirty="0">
                <a:latin typeface="Times New Roman"/>
                <a:cs typeface="Times New Roman"/>
              </a:rPr>
              <a:t>l'autre,</a:t>
            </a:r>
            <a:r>
              <a:rPr dirty="0">
                <a:latin typeface="Times New Roman"/>
                <a:cs typeface="Times New Roman"/>
              </a:rPr>
              <a:t> ou </a:t>
            </a:r>
            <a:r>
              <a:rPr spc="-5" dirty="0">
                <a:latin typeface="Times New Roman"/>
                <a:cs typeface="Times New Roman"/>
              </a:rPr>
              <a:t>si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c'est</a:t>
            </a:r>
            <a:r>
              <a:rPr dirty="0">
                <a:latin typeface="Times New Roman"/>
                <a:cs typeface="Times New Roman"/>
              </a:rPr>
              <a:t> une autre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combinaison.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Voici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3 </a:t>
            </a:r>
            <a:r>
              <a:rPr spc="-5" dirty="0">
                <a:latin typeface="Times New Roman"/>
                <a:cs typeface="Times New Roman"/>
              </a:rPr>
              <a:t>schémas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possibles </a:t>
            </a:r>
            <a:r>
              <a:rPr dirty="0">
                <a:latin typeface="Times New Roman"/>
                <a:cs typeface="Times New Roman"/>
              </a:rPr>
              <a:t>de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différenciation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du monde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vivant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actuel</a:t>
            </a:r>
            <a:r>
              <a:rPr dirty="0">
                <a:latin typeface="Times New Roman"/>
                <a:cs typeface="Times New Roman"/>
              </a:rPr>
              <a:t> à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partir</a:t>
            </a:r>
            <a:r>
              <a:rPr dirty="0">
                <a:latin typeface="Times New Roman"/>
                <a:cs typeface="Times New Roman"/>
              </a:rPr>
              <a:t> de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LUCA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6752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>
            <a:extLst>
              <a:ext uri="{FF2B5EF4-FFF2-40B4-BE49-F238E27FC236}">
                <a16:creationId xmlns:a16="http://schemas.microsoft.com/office/drawing/2014/main" id="{C26E076B-1F45-45B2-B7CB-795AA50DA88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804" y="260648"/>
            <a:ext cx="11017224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positives conception rectangles verticaux et horizontaux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9443178_TF03460606" id="{B2C41030-747E-4903-8D76-F5334DDC2365}" vid="{299C2734-A509-4775-B8D9-24129615DD6E}"/>
    </a:ext>
  </a:extLst>
</a:theme>
</file>

<file path=ppt/theme/theme2.xml><?xml version="1.0" encoding="utf-8"?>
<a:theme xmlns:a="http://schemas.openxmlformats.org/drawingml/2006/main" name="Thème Offi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Diapositives conception Rectangles verticaux et horizontaux</Template>
  <TotalTime>67</TotalTime>
  <Words>3534</Words>
  <Application>Microsoft Macintosh PowerPoint</Application>
  <PresentationFormat>Personnalisé</PresentationFormat>
  <Paragraphs>136</Paragraphs>
  <Slides>19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굴림</vt:lpstr>
      <vt:lpstr>Arial</vt:lpstr>
      <vt:lpstr>Century Gothic</vt:lpstr>
      <vt:lpstr>Courier New</vt:lpstr>
      <vt:lpstr>Times New Roman</vt:lpstr>
      <vt:lpstr>Wingdings</vt:lpstr>
      <vt:lpstr>Diapositives conception rectangles verticaux et horizontaux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 Microsoft Office</cp:lastModifiedBy>
  <cp:revision>15</cp:revision>
  <dcterms:created xsi:type="dcterms:W3CDTF">2021-04-17T12:37:54Z</dcterms:created>
  <dcterms:modified xsi:type="dcterms:W3CDTF">2023-05-03T12:39:42Z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