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sldIdLst>
    <p:sldId id="295" r:id="rId2"/>
    <p:sldId id="296" r:id="rId3"/>
    <p:sldId id="297" r:id="rId4"/>
    <p:sldId id="298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9"/>
  </p:normalViewPr>
  <p:slideViewPr>
    <p:cSldViewPr snapToGrid="0">
      <p:cViewPr varScale="1">
        <p:scale>
          <a:sx n="110" d="100"/>
          <a:sy n="110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1652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7344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853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97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3993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D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3914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6948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0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5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3670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4268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6060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247EE5B-798C-8943-916A-8259F208003D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D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11C563C-2870-0C4F-94BF-5665E4D91DB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84634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335338" y="333375"/>
            <a:ext cx="8856662" cy="1223963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Chapitre 2.</a:t>
            </a:r>
            <a:br>
              <a:rPr lang="fr-FR" b="1" dirty="0"/>
            </a:br>
            <a:r>
              <a:rPr lang="fr-FR" dirty="0"/>
              <a:t> </a:t>
            </a:r>
            <a:r>
              <a:rPr lang="fr-FR" sz="2400" b="1" dirty="0"/>
              <a:t>Interpolation polynomiale </a:t>
            </a:r>
            <a:endParaRPr lang="fr-FR" sz="2700" i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35696" y="1853870"/>
            <a:ext cx="2845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Approximation de fonctions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31638" y="2348880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Soit une fonction </a:t>
            </a:r>
            <a:r>
              <a:rPr lang="fr-FR" i="1" dirty="0"/>
              <a:t>f</a:t>
            </a:r>
          </a:p>
          <a:p>
            <a:endParaRPr lang="fr-FR" dirty="0"/>
          </a:p>
          <a:p>
            <a:r>
              <a:rPr lang="fr-FR" dirty="0"/>
              <a:t>	- connue seulement en certains points </a:t>
            </a:r>
            <a:r>
              <a:rPr lang="fr-FR" i="1" dirty="0"/>
              <a:t>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endParaRPr lang="fr-FR" i="1" baseline="-25000" dirty="0"/>
          </a:p>
          <a:p>
            <a:r>
              <a:rPr lang="fr-FR" dirty="0"/>
              <a:t>	- ou évaluable par un calcul coûteux.</a:t>
            </a:r>
          </a:p>
          <a:p>
            <a:endParaRPr lang="fr-FR" dirty="0"/>
          </a:p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Principe : représenter </a:t>
            </a:r>
            <a:r>
              <a:rPr lang="fr-FR" i="1" dirty="0"/>
              <a:t>f</a:t>
            </a:r>
            <a:r>
              <a:rPr lang="fr-FR" dirty="0"/>
              <a:t> par une fonction </a:t>
            </a:r>
            <a:r>
              <a:rPr lang="fr-FR" b="1" dirty="0"/>
              <a:t>simple</a:t>
            </a:r>
            <a:r>
              <a:rPr lang="fr-FR" dirty="0"/>
              <a:t>, </a:t>
            </a:r>
            <a:r>
              <a:rPr lang="fr-FR" b="1" dirty="0"/>
              <a:t>facile à évaluer</a:t>
            </a:r>
          </a:p>
          <a:p>
            <a:endParaRPr lang="fr-FR" dirty="0"/>
          </a:p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Problème : il existe une infinité de solutions !</a:t>
            </a:r>
          </a:p>
        </p:txBody>
      </p:sp>
    </p:spTree>
    <p:extLst>
      <p:ext uri="{BB962C8B-B14F-4D97-AF65-F5344CB8AC3E}">
        <p14:creationId xmlns:p14="http://schemas.microsoft.com/office/powerpoint/2010/main" val="371753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47528" y="203954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Déterminer le polynôme d’interpolation de Lagrange satisfaisant au tableau ci-dessous.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919536" y="2930043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Donner une valeur approchée de f(4.2) par cette interpolation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351584" y="37890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652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Corrigé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11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988840"/>
            <a:ext cx="864096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942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951672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On considère x, y ∈ R  donnés par : x = [−2, 0, 1, 2] et y = [4, 0, 0, 4]. Parmi les polynômes suivants, lequel est le polynôme d’interpolation P aux points x, y (justifiez votre réponse)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351585" y="3059668"/>
                <a:ext cx="3149773" cy="17078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fr-FR" dirty="0"/>
                  <a:t>P</a:t>
                </a:r>
                <a:r>
                  <a:rPr lang="fr-FR" baseline="-25000" dirty="0"/>
                  <a:t>1</a:t>
                </a:r>
                <a:r>
                  <a:rPr lang="fr-FR" dirty="0"/>
                  <a:t>(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r>
                  <a:rPr lang="fr-FR" dirty="0"/>
                  <a:t>) =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4</m:t>
                    </m:r>
                  </m:oMath>
                </a14:m>
                <a:r>
                  <a:rPr lang="fr-FR" dirty="0"/>
                  <a:t> − 2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3</m:t>
                    </m:r>
                  </m:oMath>
                </a14:m>
                <a:r>
                  <a:rPr lang="fr-FR" dirty="0"/>
                  <a:t> − 3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2</m:t>
                    </m:r>
                  </m:oMath>
                </a14:m>
                <a:r>
                  <a:rPr lang="fr-FR" dirty="0"/>
                  <a:t> + 8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endParaRPr lang="fr-FR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r>
                  <a:rPr lang="fr-FR" dirty="0"/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 </m:t>
                    </m:r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2</m:t>
                    </m:r>
                  </m:oMath>
                </a14:m>
                <a:r>
                  <a:rPr lang="fr-FR" baseline="30000" dirty="0"/>
                  <a:t> </a:t>
                </a:r>
                <a:r>
                  <a:rPr lang="fr-FR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 4</m:t>
                        </m:r>
                      </m:num>
                      <m:den>
                        <m:r>
                          <a:rPr lang="fr-FR" i="1" dirty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fr-FR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r>
                  <a:rPr lang="fr-FR" dirty="0"/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 </m:t>
                    </m:r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3</m:t>
                    </m:r>
                  </m:oMath>
                </a14:m>
                <a:r>
                  <a:rPr lang="fr-FR" baseline="30000" dirty="0"/>
                  <a:t> </a:t>
                </a:r>
                <a:r>
                  <a:rPr lang="fr-FR" dirty="0"/>
                  <a:t>+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30000">
                        <a:latin typeface="Cambria Math"/>
                      </a:rPr>
                      <m:t>2</m:t>
                    </m:r>
                  </m:oMath>
                </a14:m>
                <a:r>
                  <a:rPr lang="fr-FR" baseline="30000" dirty="0"/>
                  <a:t> </a:t>
                </a:r>
                <a:r>
                  <a:rPr lang="fr-FR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 4</m:t>
                        </m:r>
                      </m:num>
                      <m:den>
                        <m:r>
                          <a:rPr lang="fr-FR" i="1" dirty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dirty="0"/>
                  <a:t>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endParaRPr lang="fr-FR" dirty="0"/>
              </a:p>
              <a:p>
                <a:endParaRPr lang="fr-FR" dirty="0"/>
              </a:p>
              <a:p>
                <a:pPr marL="342900" indent="-342900">
                  <a:buFont typeface="+mj-lt"/>
                  <a:buAutoNum type="arabicPeriod"/>
                </a:pPr>
                <a:endParaRPr lang="fr-FR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5" y="3059668"/>
                <a:ext cx="3149773" cy="1707840"/>
              </a:xfrm>
              <a:prstGeom prst="rect">
                <a:avLst/>
              </a:prstGeom>
              <a:blipFill>
                <a:blip r:embed="rId2"/>
                <a:stretch>
                  <a:fillRect l="-1613" t="-1471" r="-685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26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143672" y="4797152"/>
            <a:ext cx="4464496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13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Newton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991544" y="1916832"/>
            <a:ext cx="387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polynôme </a:t>
            </a:r>
            <a:r>
              <a:rPr lang="fr-FR" dirty="0" err="1"/>
              <a:t>P</a:t>
            </a:r>
            <a:r>
              <a:rPr lang="fr-FR" baseline="-25000" dirty="0" err="1"/>
              <a:t>n</a:t>
            </a:r>
            <a:r>
              <a:rPr lang="fr-FR" dirty="0"/>
              <a:t> interpole f en </a:t>
            </a:r>
            <a:r>
              <a:rPr lang="fr-FR" i="1" dirty="0"/>
              <a:t>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r>
              <a:rPr lang="fr-FR" i="1" dirty="0"/>
              <a:t>  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6606910" y="2101498"/>
            <a:ext cx="497202" cy="0"/>
          </a:xfrm>
          <a:prstGeom prst="straightConnector1">
            <a:avLst/>
          </a:prstGeom>
          <a:ln w="2857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173813" y="1920661"/>
            <a:ext cx="2105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P</a:t>
            </a:r>
            <a:r>
              <a:rPr lang="fr-FR" baseline="-25000" dirty="0" err="1"/>
              <a:t>n</a:t>
            </a:r>
            <a:r>
              <a:rPr lang="fr-FR" dirty="0"/>
              <a:t>(x</a:t>
            </a:r>
            <a:r>
              <a:rPr lang="fr-FR" baseline="-25000" dirty="0"/>
              <a:t>i</a:t>
            </a:r>
            <a:r>
              <a:rPr lang="fr-FR" dirty="0"/>
              <a:t>)=f(x</a:t>
            </a:r>
            <a:r>
              <a:rPr lang="fr-FR" baseline="-25000" dirty="0"/>
              <a:t>i</a:t>
            </a:r>
            <a:r>
              <a:rPr lang="fr-FR" dirty="0"/>
              <a:t>)  ∀ i=0,…,n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55640" y="2636912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(1, N</a:t>
            </a:r>
            <a:r>
              <a:rPr lang="fr-FR" baseline="-25000" dirty="0"/>
              <a:t>1</a:t>
            </a:r>
            <a:r>
              <a:rPr lang="fr-FR" dirty="0"/>
              <a:t>(x),…, </a:t>
            </a:r>
            <a:r>
              <a:rPr lang="fr-FR" dirty="0" err="1"/>
              <a:t>N</a:t>
            </a:r>
            <a:r>
              <a:rPr lang="fr-FR" baseline="-25000" dirty="0" err="1"/>
              <a:t>n</a:t>
            </a:r>
            <a:r>
              <a:rPr lang="fr-FR" dirty="0"/>
              <a:t>(x))       la base de Newton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ZoneTexte 28"/>
              <p:cNvSpPr txBox="1"/>
              <p:nvPr/>
            </p:nvSpPr>
            <p:spPr>
              <a:xfrm>
                <a:off x="2495600" y="3356992"/>
                <a:ext cx="6026458" cy="464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000" b="1" i="1" dirty="0">
                    <a:latin typeface="Cambria Math"/>
                  </a:rPr>
                  <a:t>N</a:t>
                </a:r>
                <a:r>
                  <a:rPr lang="fr-FR" sz="2000" b="1" i="1" baseline="-25000" dirty="0">
                    <a:latin typeface="Cambria Math"/>
                  </a:rPr>
                  <a:t>i</a:t>
                </a:r>
                <a:r>
                  <a:rPr lang="fr-FR" sz="2000" b="1" i="1" dirty="0">
                    <a:latin typeface="Cambria Math"/>
                  </a:rPr>
                  <a:t>(x)=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fr-FR" sz="2000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000" b="1" i="1">
                            <a:latin typeface="Cambria Math"/>
                          </a:rPr>
                          <m:t>𝒋</m:t>
                        </m:r>
                        <m:r>
                          <a:rPr lang="fr-FR" sz="2000" b="1" i="1">
                            <a:latin typeface="Cambria Math"/>
                          </a:rPr>
                          <m:t>=</m:t>
                        </m:r>
                        <m:r>
                          <a:rPr lang="fr-FR" sz="2000" b="1" i="1"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fr-FR" sz="2000" b="1" i="1">
                            <a:latin typeface="Cambria Math"/>
                          </a:rPr>
                          <m:t>𝒊</m:t>
                        </m:r>
                        <m:r>
                          <a:rPr lang="fr-FR" sz="2000" b="1" i="1">
                            <a:latin typeface="Cambria Math"/>
                          </a:rPr>
                          <m:t>−</m:t>
                        </m:r>
                        <m:r>
                          <a:rPr lang="fr-FR" sz="2000" b="1" i="1">
                            <a:latin typeface="Cambria Math"/>
                          </a:rPr>
                          <m:t>𝟏</m:t>
                        </m:r>
                      </m:sup>
                      <m:e>
                        <m:d>
                          <m:dPr>
                            <m:ctrlPr>
                              <a:rPr lang="fr-FR" sz="2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b="1" i="1">
                                <a:latin typeface="Cambria Math"/>
                              </a:rPr>
                              <m:t>𝒙</m:t>
                            </m:r>
                            <m:r>
                              <a:rPr lang="fr-FR" sz="2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b="1" i="1">
                                <a:latin typeface="Cambria Math"/>
                              </a:rPr>
                              <m:t>𝒙𝒋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fr-FR" sz="2000" b="1" i="1" dirty="0">
                            <a:latin typeface="Cambria Math"/>
                          </a:rPr>
                          <m:t>=</m:t>
                        </m:r>
                        <m:r>
                          <a:rPr lang="fr-FR" sz="2000" b="1" i="1" dirty="0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fr-FR" sz="2000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sz="2000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sz="2000" b="1" i="1" baseline="-25000" dirty="0"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d>
                          <m:dPr>
                            <m:ctrlPr>
                              <a:rPr lang="fr-FR" sz="2000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sz="2000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sz="2000" b="1" i="1" baseline="-25000" dirty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fr-FR" sz="2000" b="1" i="1" dirty="0">
                            <a:latin typeface="Cambria Math"/>
                          </a:rPr>
                          <m:t>…(</m:t>
                        </m:r>
                        <m:r>
                          <a:rPr lang="fr-FR" sz="2000" b="1" i="1" dirty="0">
                            <a:latin typeface="Cambria Math"/>
                          </a:rPr>
                          <m:t>𝒙</m:t>
                        </m:r>
                        <m:r>
                          <a:rPr lang="fr-FR" sz="2000" b="1" i="1" dirty="0">
                            <a:latin typeface="Cambria Math"/>
                          </a:rPr>
                          <m:t>−</m:t>
                        </m:r>
                        <m:r>
                          <a:rPr lang="fr-FR" sz="2000" b="1" i="1" dirty="0">
                            <a:latin typeface="Cambria Math"/>
                          </a:rPr>
                          <m:t>𝒙𝒊</m:t>
                        </m:r>
                        <m:r>
                          <a:rPr lang="fr-FR" sz="2000" b="1" i="1" baseline="-25000" dirty="0">
                            <a:latin typeface="Cambria Math"/>
                          </a:rPr>
                          <m:t>−</m:t>
                        </m:r>
                        <m:r>
                          <a:rPr lang="fr-FR" sz="2000" b="1" i="1" baseline="-25000" dirty="0">
                            <a:latin typeface="Cambria Math"/>
                          </a:rPr>
                          <m:t>𝟏</m:t>
                        </m:r>
                        <m:r>
                          <a:rPr lang="fr-FR" sz="2000" b="1" i="1" dirty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fr-FR" sz="2000" b="1" i="1" dirty="0">
                  <a:latin typeface="Cambria Math"/>
                </a:endParaRPr>
              </a:p>
            </p:txBody>
          </p:sp>
        </mc:Choice>
        <mc:Fallback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600" y="3356992"/>
                <a:ext cx="6026458" cy="464166"/>
              </a:xfrm>
              <a:prstGeom prst="rect">
                <a:avLst/>
              </a:prstGeom>
              <a:blipFill>
                <a:blip r:embed="rId2"/>
                <a:stretch>
                  <a:fillRect l="-1050" t="-97297" b="-14864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ZoneTexte 29"/>
          <p:cNvSpPr txBox="1"/>
          <p:nvPr/>
        </p:nvSpPr>
        <p:spPr>
          <a:xfrm>
            <a:off x="2855641" y="4293096"/>
            <a:ext cx="356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existe (</a:t>
            </a:r>
            <a:r>
              <a:rPr lang="el-GR" dirty="0"/>
              <a:t>λ</a:t>
            </a:r>
            <a:r>
              <a:rPr lang="fr-FR" dirty="0"/>
              <a:t>0,  </a:t>
            </a:r>
            <a:r>
              <a:rPr lang="el-GR" dirty="0"/>
              <a:t>λ</a:t>
            </a:r>
            <a:r>
              <a:rPr lang="fr-FR" dirty="0"/>
              <a:t>1,  </a:t>
            </a:r>
            <a:r>
              <a:rPr lang="el-GR" dirty="0"/>
              <a:t>λ</a:t>
            </a:r>
            <a:r>
              <a:rPr lang="fr-FR" dirty="0"/>
              <a:t>2,…, </a:t>
            </a:r>
            <a:r>
              <a:rPr lang="el-GR" dirty="0"/>
              <a:t>λ</a:t>
            </a:r>
            <a:r>
              <a:rPr lang="fr-FR" dirty="0"/>
              <a:t>n) tel que :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ZoneTexte 30"/>
              <p:cNvSpPr txBox="1"/>
              <p:nvPr/>
            </p:nvSpPr>
            <p:spPr>
              <a:xfrm>
                <a:off x="3359696" y="5029419"/>
                <a:ext cx="3744416" cy="462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1" dirty="0">
                    <a:solidFill>
                      <a:srgbClr val="0070C0"/>
                    </a:solidFill>
                  </a:rPr>
                  <a:t>P</a:t>
                </a:r>
                <a:r>
                  <a:rPr lang="fr-FR" sz="2400" b="1" i="1" baseline="-25000" dirty="0">
                    <a:solidFill>
                      <a:srgbClr val="0070C0"/>
                    </a:solidFill>
                  </a:rPr>
                  <a:t>n</a:t>
                </a:r>
                <a:r>
                  <a:rPr lang="fr-FR" sz="2400" b="1" i="1" dirty="0">
                    <a:solidFill>
                      <a:srgbClr val="0070C0"/>
                    </a:solidFill>
                  </a:rPr>
                  <a:t>(x) = </a:t>
                </a:r>
                <a:r>
                  <a:rPr lang="el-GR" sz="2400" b="1" i="1" dirty="0">
                    <a:solidFill>
                      <a:srgbClr val="0070C0"/>
                    </a:solidFill>
                  </a:rPr>
                  <a:t>λ</a:t>
                </a:r>
                <a:r>
                  <a:rPr lang="fr-FR" sz="2400" b="1" i="1" baseline="-25000" dirty="0">
                    <a:solidFill>
                      <a:srgbClr val="0070C0"/>
                    </a:solidFill>
                  </a:rPr>
                  <a:t>0</a:t>
                </a:r>
                <a:r>
                  <a:rPr lang="fr-FR" sz="2400" b="1" i="1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fr-FR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fr-FR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𝒏</m:t>
                        </m:r>
                      </m:sup>
                      <m:e>
                        <m:r>
                          <m:rPr>
                            <m:nor/>
                          </m:rPr>
                          <a:rPr lang="el-GR" sz="2400" b="1" i="1" dirty="0">
                            <a:solidFill>
                              <a:srgbClr val="0070C0"/>
                            </a:solidFill>
                          </a:rPr>
                          <m:t>λ</m:t>
                        </m:r>
                        <m:r>
                          <m:rPr>
                            <m:nor/>
                          </m:rPr>
                          <a:rPr lang="fr-FR" sz="2400" b="1" i="1" baseline="-25000" dirty="0">
                            <a:solidFill>
                              <a:srgbClr val="0070C0"/>
                            </a:solidFill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fr-FR" sz="2400" b="1" i="1" dirty="0">
                            <a:solidFill>
                              <a:srgbClr val="0070C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fr-FR" sz="2400" b="1" i="1" dirty="0">
                            <a:solidFill>
                              <a:srgbClr val="0070C0"/>
                            </a:solidFill>
                          </a:rPr>
                          <m:t>Ni</m:t>
                        </m:r>
                        <m:r>
                          <m:rPr>
                            <m:nor/>
                          </m:rPr>
                          <a:rPr lang="fr-FR" sz="2400" b="1" i="1" dirty="0">
                            <a:solidFill>
                              <a:srgbClr val="0070C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fr-FR" sz="2400" b="1" i="1" dirty="0">
                            <a:solidFill>
                              <a:srgbClr val="0070C0"/>
                            </a:solidFill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fr-FR" sz="2400" b="1" i="1" dirty="0">
                            <a:solidFill>
                              <a:srgbClr val="0070C0"/>
                            </a:solidFill>
                          </a:rPr>
                          <m:t>)</m:t>
                        </m:r>
                      </m:e>
                    </m:nary>
                  </m:oMath>
                </a14:m>
                <a:endParaRPr lang="fr-FR" sz="2400" b="1" i="1" dirty="0"/>
              </a:p>
            </p:txBody>
          </p:sp>
        </mc:Choice>
        <mc:Fallback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696" y="5029419"/>
                <a:ext cx="3744416" cy="462947"/>
              </a:xfrm>
              <a:prstGeom prst="rect">
                <a:avLst/>
              </a:prstGeom>
              <a:blipFill>
                <a:blip r:embed="rId3"/>
                <a:stretch>
                  <a:fillRect l="-2703" t="-127027" b="-19459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276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/>
      <p:bldP spid="17" grpId="0"/>
      <p:bldP spid="27" grpId="0"/>
      <p:bldP spid="29" grpId="0"/>
      <p:bldP spid="30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14</a:t>
            </a:fld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Newton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3391403" y="1772817"/>
                <a:ext cx="3744416" cy="462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1" dirty="0"/>
                  <a:t>P</a:t>
                </a:r>
                <a:r>
                  <a:rPr lang="fr-FR" sz="2400" b="1" i="1" baseline="-25000" dirty="0"/>
                  <a:t>n</a:t>
                </a:r>
                <a:r>
                  <a:rPr lang="fr-FR" sz="2400" b="1" i="1" dirty="0"/>
                  <a:t>(x) = </a:t>
                </a:r>
                <a:r>
                  <a:rPr lang="el-GR" sz="2400" b="1" i="1" dirty="0"/>
                  <a:t>λ</a:t>
                </a:r>
                <a:r>
                  <a:rPr lang="fr-FR" sz="2400" b="1" i="1" baseline="-25000" dirty="0"/>
                  <a:t>0</a:t>
                </a:r>
                <a:r>
                  <a:rPr lang="fr-FR" sz="2400" b="1" i="1" dirty="0"/>
                  <a:t> +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1" i="1">
                            <a:latin typeface="Cambria Math"/>
                          </a:rPr>
                          <m:t>𝒊</m:t>
                        </m:r>
                        <m:r>
                          <a:rPr lang="fr-FR" sz="2400" b="1" i="1">
                            <a:latin typeface="Cambria Math"/>
                          </a:rPr>
                          <m:t>=</m:t>
                        </m:r>
                        <m:r>
                          <a:rPr lang="fr-FR" sz="2400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fr-FR" sz="2400" b="1" i="1">
                            <a:latin typeface="Cambria Math"/>
                          </a:rPr>
                          <m:t>𝒏</m:t>
                        </m:r>
                      </m:sup>
                      <m:e>
                        <m:r>
                          <m:rPr>
                            <m:nor/>
                          </m:rPr>
                          <a:rPr lang="el-GR" sz="2400" b="1" i="1" dirty="0"/>
                          <m:t>λ</m:t>
                        </m:r>
                        <m:r>
                          <m:rPr>
                            <m:nor/>
                          </m:rPr>
                          <a:rPr lang="fr-FR" sz="2400" b="1" i="1" baseline="-25000" dirty="0"/>
                          <m:t>i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 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Ni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(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x</m:t>
                        </m:r>
                        <m:r>
                          <m:rPr>
                            <m:nor/>
                          </m:rPr>
                          <a:rPr lang="fr-FR" sz="2400" b="1" i="1" dirty="0"/>
                          <m:t>)</m:t>
                        </m:r>
                      </m:e>
                    </m:nary>
                  </m:oMath>
                </a14:m>
                <a:endParaRPr lang="fr-FR" sz="2400" b="1" i="1" dirty="0"/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1403" y="1772817"/>
                <a:ext cx="3744416" cy="462947"/>
              </a:xfrm>
              <a:prstGeom prst="rect">
                <a:avLst/>
              </a:prstGeom>
              <a:blipFill>
                <a:blip r:embed="rId2"/>
                <a:stretch>
                  <a:fillRect l="-2357" t="-121053" b="-186842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ccolade ouvrante 7"/>
          <p:cNvSpPr/>
          <p:nvPr/>
        </p:nvSpPr>
        <p:spPr>
          <a:xfrm>
            <a:off x="1789516" y="2132856"/>
            <a:ext cx="351621" cy="30718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186021" y="2389558"/>
            <a:ext cx="1994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i="1" dirty="0">
                <a:latin typeface="Cambria Math" pitchFamily="18" charset="0"/>
                <a:ea typeface="Cambria Math" pitchFamily="18" charset="0"/>
              </a:rPr>
              <a:t>λ</a:t>
            </a:r>
            <a:r>
              <a:rPr lang="fr-FR" sz="2000" i="1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fr-FR" sz="2000" i="1" dirty="0">
                <a:latin typeface="Cambria Math" pitchFamily="18" charset="0"/>
                <a:ea typeface="Cambria Math" pitchFamily="18" charset="0"/>
              </a:rPr>
              <a:t>= f(x</a:t>
            </a:r>
            <a:r>
              <a:rPr lang="fr-FR" sz="2000" i="1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fr-FR" sz="2000" i="1" dirty="0">
                <a:latin typeface="Cambria Math" pitchFamily="18" charset="0"/>
                <a:ea typeface="Cambria Math" pitchFamily="18" charset="0"/>
              </a:rPr>
              <a:t>) ≡ f[x</a:t>
            </a:r>
            <a:r>
              <a:rPr lang="fr-FR" sz="2000" i="1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fr-FR" sz="2000" i="1" dirty="0">
                <a:latin typeface="Cambria Math" pitchFamily="18" charset="0"/>
                <a:ea typeface="Cambria Math" pitchFamily="18" charset="0"/>
              </a:rPr>
              <a:t>] </a:t>
            </a:r>
            <a:endParaRPr lang="fr-FR" sz="2000" dirty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2141136" y="3023598"/>
                <a:ext cx="2908168" cy="4446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i="1" dirty="0">
                    <a:latin typeface="Cambria Math" pitchFamily="18" charset="0"/>
                    <a:ea typeface="Cambria Math" pitchFamily="18" charset="0"/>
                  </a:rPr>
                  <a:t>λ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 </a:t>
                </a:r>
                <a:r>
                  <a:rPr lang="fr-FR" sz="2000" i="1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1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)−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𝑓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0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1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0</m:t>
                            </m:r>
                          </m:den>
                        </m:f>
                      </m:e>
                    </m:box>
                  </m:oMath>
                </a14:m>
                <a:r>
                  <a:rPr lang="fr-FR" sz="2000" i="1" dirty="0"/>
                  <a:t>  ≡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f[x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,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] </a:t>
                </a: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136" y="3023598"/>
                <a:ext cx="2908168" cy="444674"/>
              </a:xfrm>
              <a:prstGeom prst="rect">
                <a:avLst/>
              </a:prstGeom>
              <a:blipFill>
                <a:blip r:embed="rId3"/>
                <a:stretch>
                  <a:fillRect l="-2174" t="-5556" r="-2174" b="-1388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2141137" y="3617337"/>
                <a:ext cx="4180953" cy="536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i="1" dirty="0">
                    <a:latin typeface="Cambria Math" pitchFamily="18" charset="0"/>
                    <a:ea typeface="Cambria Math" pitchFamily="18" charset="0"/>
                  </a:rPr>
                  <a:t>λ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2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fr-FR" sz="2000" i="1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[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,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]</m:t>
                            </m:r>
                            <m:r>
                              <a:rPr lang="fr-FR" sz="2000" i="1" dirty="0">
                                <a:latin typeface="Cambria Math"/>
                                <a:ea typeface="Cambria Math" pitchFamily="18" charset="0"/>
                              </a:rPr>
                              <m:t>−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[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0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,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1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]</m:t>
                            </m:r>
                          </m:num>
                          <m:den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2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0</m:t>
                            </m:r>
                          </m:den>
                        </m:f>
                      </m:e>
                    </m:box>
                  </m:oMath>
                </a14:m>
                <a:r>
                  <a:rPr lang="fr-FR" sz="2000" i="1" dirty="0"/>
                  <a:t>  ≡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f[x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,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1,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2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] </a:t>
                </a: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137" y="3617337"/>
                <a:ext cx="4180953" cy="536237"/>
              </a:xfrm>
              <a:prstGeom prst="rect">
                <a:avLst/>
              </a:prstGeom>
              <a:blipFill>
                <a:blip r:embed="rId4"/>
                <a:stretch>
                  <a:fillRect l="-1515" r="-1212" b="-1395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2186021" y="4509121"/>
                <a:ext cx="7241085" cy="536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i="1" dirty="0">
                    <a:latin typeface="Cambria Math" pitchFamily="18" charset="0"/>
                    <a:ea typeface="Cambria Math" pitchFamily="18" charset="0"/>
                  </a:rPr>
                  <a:t>λ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n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 </a:t>
                </a:r>
                <a:r>
                  <a:rPr lang="fr-FR" sz="2000" i="1" dirty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[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1, 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, …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FR" sz="2000" i="1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>
                                <a:latin typeface="Cambria Math" pitchFamily="18" charset="0"/>
                                <a:ea typeface="Cambria Math" pitchFamily="18" charset="0"/>
                              </a:rPr>
                              <m:t>n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] </m:t>
                            </m:r>
                            <m:r>
                              <m:rPr>
                                <m:nor/>
                              </m:rP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f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[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0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,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1, 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, …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xn</m:t>
                            </m:r>
                            <m:r>
                              <m:rPr>
                                <m:nor/>
                              </m:rPr>
                              <a:rPr lang="fr-FR" sz="2000" i="1" baseline="-25000" dirty="0">
                                <a:latin typeface="Cambria Math" pitchFamily="18" charset="0"/>
                                <a:ea typeface="Cambria Math" pitchFamily="18" charset="0"/>
                              </a:rPr>
                              <m:t>−1</m:t>
                            </m:r>
                            <m:r>
                              <m:rPr>
                                <m:nor/>
                              </m:rPr>
                              <a:rPr lang="fr-FR" sz="2000" i="1" dirty="0">
                                <a:latin typeface="Cambria Math" pitchFamily="18" charset="0"/>
                                <a:ea typeface="Cambria Math" pitchFamily="18" charset="0"/>
                              </a:rPr>
                              <m:t>]  </m:t>
                            </m:r>
                          </m:num>
                          <m:den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𝑛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−</m:t>
                            </m:r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sz="2000" i="1" baseline="-25000">
                                <a:latin typeface="Cambria Math"/>
                              </a:rPr>
                              <m:t>0</m:t>
                            </m:r>
                          </m:den>
                        </m:f>
                      </m:e>
                    </m:box>
                  </m:oMath>
                </a14:m>
                <a:r>
                  <a:rPr lang="fr-FR" sz="2000" i="1" dirty="0"/>
                  <a:t>  ≡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f[x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,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1,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2 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 , … , x</a:t>
                </a:r>
                <a:r>
                  <a:rPr lang="fr-FR" sz="2000" i="1" baseline="-25000" dirty="0">
                    <a:latin typeface="Cambria Math" pitchFamily="18" charset="0"/>
                    <a:ea typeface="Cambria Math" pitchFamily="18" charset="0"/>
                  </a:rPr>
                  <a:t>n</a:t>
                </a:r>
                <a:r>
                  <a:rPr lang="fr-FR" sz="2000" i="1" dirty="0">
                    <a:latin typeface="Cambria Math" pitchFamily="18" charset="0"/>
                    <a:ea typeface="Cambria Math" pitchFamily="18" charset="0"/>
                  </a:rPr>
                  <a:t>] </a:t>
                </a: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6021" y="4509121"/>
                <a:ext cx="7241085" cy="536237"/>
              </a:xfrm>
              <a:prstGeom prst="rect">
                <a:avLst/>
              </a:prstGeom>
              <a:blipFill>
                <a:blip r:embed="rId5"/>
                <a:stretch>
                  <a:fillRect l="-876" t="-2326" r="-876" b="-1162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ZoneTexte 13"/>
          <p:cNvSpPr txBox="1"/>
          <p:nvPr/>
        </p:nvSpPr>
        <p:spPr>
          <a:xfrm>
            <a:off x="1981350" y="5301208"/>
            <a:ext cx="5568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Cette écriture s’appelle la formule des différences divisés 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1524000" y="5948640"/>
            <a:ext cx="317038" cy="641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789515" y="5645424"/>
            <a:ext cx="87339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err="1"/>
              <a:t>P</a:t>
            </a:r>
            <a:r>
              <a:rPr lang="fr-FR" b="1" i="1" baseline="-25000" dirty="0" err="1"/>
              <a:t>n</a:t>
            </a:r>
            <a:r>
              <a:rPr lang="fr-FR" b="1" i="1" dirty="0"/>
              <a:t>(x)= f[x</a:t>
            </a:r>
            <a:r>
              <a:rPr lang="fr-FR" b="1" i="1" baseline="-25000" dirty="0"/>
              <a:t>0</a:t>
            </a:r>
            <a:r>
              <a:rPr lang="fr-FR" b="1" i="1" dirty="0"/>
              <a:t>]+f[x</a:t>
            </a:r>
            <a:r>
              <a:rPr lang="fr-FR" b="1" i="1" baseline="-25000" dirty="0"/>
              <a:t>0</a:t>
            </a:r>
            <a:r>
              <a:rPr lang="fr-FR" b="1" i="1" dirty="0"/>
              <a:t>,x</a:t>
            </a:r>
            <a:r>
              <a:rPr lang="fr-FR" b="1" i="1" baseline="-25000" dirty="0"/>
              <a:t>1</a:t>
            </a:r>
            <a:r>
              <a:rPr lang="fr-FR" b="1" i="1" dirty="0"/>
              <a:t>] (x-x</a:t>
            </a:r>
            <a:r>
              <a:rPr lang="fr-FR" b="1" i="1" baseline="-25000" dirty="0"/>
              <a:t>0</a:t>
            </a:r>
            <a:r>
              <a:rPr lang="fr-FR" b="1" i="1" dirty="0"/>
              <a:t>)+f[x</a:t>
            </a:r>
            <a:r>
              <a:rPr lang="fr-FR" b="1" i="1" baseline="-25000" dirty="0"/>
              <a:t>0</a:t>
            </a:r>
            <a:r>
              <a:rPr lang="fr-FR" b="1" i="1" dirty="0"/>
              <a:t>,x</a:t>
            </a:r>
            <a:r>
              <a:rPr lang="fr-FR" b="1" i="1" baseline="-25000" dirty="0"/>
              <a:t>1</a:t>
            </a:r>
            <a:r>
              <a:rPr lang="fr-FR" b="1" i="1" dirty="0"/>
              <a:t>,x</a:t>
            </a:r>
            <a:r>
              <a:rPr lang="fr-FR" b="1" i="1" baseline="-25000" dirty="0"/>
              <a:t>2</a:t>
            </a:r>
            <a:r>
              <a:rPr lang="fr-FR" b="1" i="1" dirty="0"/>
              <a:t>] (x-x</a:t>
            </a:r>
            <a:r>
              <a:rPr lang="fr-FR" b="1" i="1" baseline="-25000" dirty="0"/>
              <a:t>0</a:t>
            </a:r>
            <a:r>
              <a:rPr lang="fr-FR" b="1" i="1" dirty="0"/>
              <a:t>) (x-x</a:t>
            </a:r>
            <a:r>
              <a:rPr lang="fr-FR" b="1" i="1" baseline="-25000" dirty="0"/>
              <a:t>1</a:t>
            </a:r>
            <a:r>
              <a:rPr lang="fr-FR" b="1" i="1" dirty="0"/>
              <a:t>)+…+f[x</a:t>
            </a:r>
            <a:r>
              <a:rPr lang="fr-FR" b="1" i="1" baseline="-25000" dirty="0"/>
              <a:t>0</a:t>
            </a:r>
            <a:r>
              <a:rPr lang="fr-FR" b="1" i="1" dirty="0"/>
              <a:t>,…,x</a:t>
            </a:r>
            <a:r>
              <a:rPr lang="fr-FR" b="1" i="1" baseline="-25000" dirty="0"/>
              <a:t>n</a:t>
            </a:r>
            <a:r>
              <a:rPr lang="fr-FR" b="1" i="1" dirty="0"/>
              <a:t>] (x- x</a:t>
            </a:r>
            <a:r>
              <a:rPr lang="fr-FR" b="1" i="1" baseline="-25000" dirty="0"/>
              <a:t>0</a:t>
            </a:r>
            <a:r>
              <a:rPr lang="fr-FR" b="1" i="1" dirty="0"/>
              <a:t>)…(x-x</a:t>
            </a:r>
            <a:r>
              <a:rPr lang="fr-FR" b="1" i="1" baseline="-25000" dirty="0"/>
              <a:t>n-1</a:t>
            </a:r>
            <a:r>
              <a:rPr lang="fr-FR" b="1" i="1" dirty="0"/>
              <a:t>)</a:t>
            </a:r>
            <a:r>
              <a:rPr lang="fr-FR" i="1" dirty="0">
                <a:latin typeface="Cambria Math" pitchFamily="18" charset="0"/>
                <a:ea typeface="Cambria Math" pitchFamily="18" charset="0"/>
              </a:rPr>
              <a:t>  </a:t>
            </a:r>
          </a:p>
          <a:p>
            <a:r>
              <a:rPr lang="fr-FR" b="1" i="1" dirty="0"/>
              <a:t> </a:t>
            </a:r>
          </a:p>
        </p:txBody>
      </p:sp>
      <p:sp>
        <p:nvSpPr>
          <p:cNvPr id="22" name="Accolade ouvrante 21"/>
          <p:cNvSpPr/>
          <p:nvPr/>
        </p:nvSpPr>
        <p:spPr>
          <a:xfrm rot="16200000">
            <a:off x="4060375" y="5784110"/>
            <a:ext cx="342474" cy="6305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Accolade ouvrante 22"/>
          <p:cNvSpPr/>
          <p:nvPr/>
        </p:nvSpPr>
        <p:spPr>
          <a:xfrm rot="16200000">
            <a:off x="6221949" y="5415432"/>
            <a:ext cx="342474" cy="14088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Accolade ouvrante 23"/>
          <p:cNvSpPr/>
          <p:nvPr/>
        </p:nvSpPr>
        <p:spPr>
          <a:xfrm rot="16200000">
            <a:off x="9278053" y="5296703"/>
            <a:ext cx="342474" cy="16463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4011039" y="6340678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N</a:t>
            </a:r>
            <a:r>
              <a:rPr lang="fr-FR" i="1" baseline="-25000" dirty="0"/>
              <a:t>1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331590" y="6349829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N</a:t>
            </a:r>
            <a:r>
              <a:rPr lang="fr-FR" i="1" baseline="-25000" dirty="0"/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9008144" y="6317563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err="1"/>
              <a:t>N</a:t>
            </a:r>
            <a:r>
              <a:rPr lang="fr-FR" i="1" baseline="-25000" dirty="0" err="1"/>
              <a:t>n</a:t>
            </a:r>
            <a:endParaRPr lang="fr-FR" i="1" baseline="-25000" dirty="0"/>
          </a:p>
        </p:txBody>
      </p:sp>
    </p:spTree>
    <p:extLst>
      <p:ext uri="{BB962C8B-B14F-4D97-AF65-F5344CB8AC3E}">
        <p14:creationId xmlns:p14="http://schemas.microsoft.com/office/powerpoint/2010/main" val="41119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7" grpId="0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15</a:t>
            </a:fld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Newton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737374" y="1628800"/>
            <a:ext cx="5818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prend le cas particulier n=3. les autres cas sont similaires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47528" y="1998132"/>
            <a:ext cx="336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(1, N</a:t>
            </a:r>
            <a:r>
              <a:rPr lang="fr-FR" baseline="-25000" dirty="0"/>
              <a:t>1</a:t>
            </a:r>
            <a:r>
              <a:rPr lang="fr-FR" dirty="0"/>
              <a:t>, N</a:t>
            </a:r>
            <a:r>
              <a:rPr lang="fr-FR" baseline="-25000" dirty="0"/>
              <a:t>2</a:t>
            </a:r>
            <a:r>
              <a:rPr lang="fr-FR" dirty="0"/>
              <a:t>, N</a:t>
            </a:r>
            <a:r>
              <a:rPr lang="fr-FR" baseline="-25000" dirty="0"/>
              <a:t>3</a:t>
            </a:r>
            <a:r>
              <a:rPr lang="fr-FR" dirty="0"/>
              <a:t>)  la base de Newton 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1703512" y="263691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423593" y="2452246"/>
            <a:ext cx="296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3</a:t>
            </a:r>
            <a:r>
              <a:rPr lang="fr-FR" dirty="0"/>
              <a:t>(x)= </a:t>
            </a:r>
            <a:r>
              <a:rPr lang="el-GR" dirty="0"/>
              <a:t>λ</a:t>
            </a:r>
            <a:r>
              <a:rPr lang="fr-FR" baseline="-25000" dirty="0"/>
              <a:t>0</a:t>
            </a:r>
            <a:r>
              <a:rPr lang="fr-FR" dirty="0"/>
              <a:t>+ </a:t>
            </a:r>
            <a:r>
              <a:rPr lang="el-GR" dirty="0"/>
              <a:t>λ</a:t>
            </a:r>
            <a:r>
              <a:rPr lang="fr-FR" baseline="-25000" dirty="0"/>
              <a:t>1</a:t>
            </a:r>
            <a:r>
              <a:rPr lang="fr-FR" dirty="0"/>
              <a:t> N</a:t>
            </a:r>
            <a:r>
              <a:rPr lang="fr-FR" baseline="-25000" dirty="0"/>
              <a:t>1</a:t>
            </a:r>
            <a:r>
              <a:rPr lang="fr-FR" dirty="0"/>
              <a:t>+</a:t>
            </a:r>
            <a:r>
              <a:rPr lang="el-GR" dirty="0"/>
              <a:t> λ</a:t>
            </a:r>
            <a:r>
              <a:rPr lang="fr-FR" baseline="-25000" dirty="0"/>
              <a:t>2</a:t>
            </a:r>
            <a:r>
              <a:rPr lang="fr-FR" dirty="0"/>
              <a:t> N</a:t>
            </a:r>
            <a:r>
              <a:rPr lang="fr-FR" baseline="-25000" dirty="0"/>
              <a:t>2 </a:t>
            </a:r>
            <a:r>
              <a:rPr lang="fr-FR" dirty="0"/>
              <a:t>+</a:t>
            </a:r>
            <a:r>
              <a:rPr lang="el-GR" dirty="0"/>
              <a:t> λ</a:t>
            </a:r>
            <a:r>
              <a:rPr lang="fr-FR" baseline="-25000" dirty="0"/>
              <a:t>3</a:t>
            </a:r>
            <a:r>
              <a:rPr lang="fr-FR" dirty="0"/>
              <a:t> N</a:t>
            </a:r>
            <a:r>
              <a:rPr lang="fr-FR" baseline="-25000" dirty="0"/>
              <a:t>3</a:t>
            </a:r>
            <a:r>
              <a:rPr lang="fr-FR" dirty="0"/>
              <a:t>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844762" y="2829056"/>
            <a:ext cx="26879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70C0"/>
                </a:solidFill>
              </a:rPr>
              <a:t>P3(x)= </a:t>
            </a:r>
            <a:r>
              <a:rPr lang="el-GR" sz="2000" dirty="0">
                <a:solidFill>
                  <a:srgbClr val="0070C0"/>
                </a:solidFill>
              </a:rPr>
              <a:t>λ</a:t>
            </a:r>
            <a:r>
              <a:rPr lang="fr-FR" sz="2000" baseline="-25000" dirty="0">
                <a:solidFill>
                  <a:srgbClr val="0070C0"/>
                </a:solidFill>
              </a:rPr>
              <a:t>0</a:t>
            </a:r>
          </a:p>
          <a:p>
            <a:r>
              <a:rPr lang="fr-FR" sz="2000" dirty="0">
                <a:solidFill>
                  <a:srgbClr val="0070C0"/>
                </a:solidFill>
              </a:rPr>
              <a:t>         + </a:t>
            </a:r>
            <a:r>
              <a:rPr lang="el-GR" sz="2000" dirty="0">
                <a:solidFill>
                  <a:srgbClr val="0070C0"/>
                </a:solidFill>
              </a:rPr>
              <a:t>λ</a:t>
            </a:r>
            <a:r>
              <a:rPr lang="fr-FR" sz="2000" baseline="-25000" dirty="0">
                <a:solidFill>
                  <a:srgbClr val="0070C0"/>
                </a:solidFill>
              </a:rPr>
              <a:t>1</a:t>
            </a:r>
            <a:r>
              <a:rPr lang="fr-FR" sz="2000" dirty="0">
                <a:solidFill>
                  <a:srgbClr val="0070C0"/>
                </a:solidFill>
              </a:rPr>
              <a:t>(x-x</a:t>
            </a:r>
            <a:r>
              <a:rPr lang="fr-FR" sz="2000" baseline="-25000" dirty="0">
                <a:solidFill>
                  <a:srgbClr val="0070C0"/>
                </a:solidFill>
              </a:rPr>
              <a:t>0</a:t>
            </a:r>
            <a:r>
              <a:rPr lang="fr-FR" sz="2000" dirty="0">
                <a:solidFill>
                  <a:srgbClr val="0070C0"/>
                </a:solidFill>
              </a:rPr>
              <a:t>)</a:t>
            </a:r>
          </a:p>
          <a:p>
            <a:r>
              <a:rPr lang="fr-FR" sz="2000" dirty="0">
                <a:solidFill>
                  <a:srgbClr val="0070C0"/>
                </a:solidFill>
              </a:rPr>
              <a:t>         + </a:t>
            </a:r>
            <a:r>
              <a:rPr lang="el-GR" sz="2000" dirty="0">
                <a:solidFill>
                  <a:srgbClr val="0070C0"/>
                </a:solidFill>
              </a:rPr>
              <a:t>λ</a:t>
            </a:r>
            <a:r>
              <a:rPr lang="fr-FR" sz="2000" baseline="-25000" dirty="0">
                <a:solidFill>
                  <a:srgbClr val="0070C0"/>
                </a:solidFill>
              </a:rPr>
              <a:t>2</a:t>
            </a:r>
            <a:r>
              <a:rPr lang="fr-FR" sz="2000" dirty="0">
                <a:solidFill>
                  <a:srgbClr val="0070C0"/>
                </a:solidFill>
              </a:rPr>
              <a:t>(x-x</a:t>
            </a:r>
            <a:r>
              <a:rPr lang="fr-FR" sz="2000" baseline="-25000" dirty="0">
                <a:solidFill>
                  <a:srgbClr val="0070C0"/>
                </a:solidFill>
              </a:rPr>
              <a:t>0</a:t>
            </a:r>
            <a:r>
              <a:rPr lang="fr-FR" sz="2000" dirty="0">
                <a:solidFill>
                  <a:srgbClr val="0070C0"/>
                </a:solidFill>
              </a:rPr>
              <a:t>)(x-x</a:t>
            </a:r>
            <a:r>
              <a:rPr lang="fr-FR" sz="2000" baseline="-25000" dirty="0">
                <a:solidFill>
                  <a:srgbClr val="0070C0"/>
                </a:solidFill>
              </a:rPr>
              <a:t>1</a:t>
            </a:r>
            <a:r>
              <a:rPr lang="fr-FR" sz="2000" dirty="0">
                <a:solidFill>
                  <a:srgbClr val="0070C0"/>
                </a:solidFill>
              </a:rPr>
              <a:t>)</a:t>
            </a:r>
          </a:p>
          <a:p>
            <a:r>
              <a:rPr lang="fr-FR" sz="2000" dirty="0">
                <a:solidFill>
                  <a:srgbClr val="0070C0"/>
                </a:solidFill>
              </a:rPr>
              <a:t>         + </a:t>
            </a:r>
            <a:r>
              <a:rPr lang="el-GR" sz="2000" dirty="0">
                <a:solidFill>
                  <a:srgbClr val="0070C0"/>
                </a:solidFill>
              </a:rPr>
              <a:t>λ</a:t>
            </a:r>
            <a:r>
              <a:rPr lang="fr-FR" sz="2000" baseline="-25000" dirty="0">
                <a:solidFill>
                  <a:srgbClr val="0070C0"/>
                </a:solidFill>
              </a:rPr>
              <a:t>3</a:t>
            </a:r>
            <a:r>
              <a:rPr lang="fr-FR" sz="2000" dirty="0">
                <a:solidFill>
                  <a:srgbClr val="0070C0"/>
                </a:solidFill>
              </a:rPr>
              <a:t>(x-x</a:t>
            </a:r>
            <a:r>
              <a:rPr lang="fr-FR" sz="2000" baseline="-25000" dirty="0">
                <a:solidFill>
                  <a:srgbClr val="0070C0"/>
                </a:solidFill>
              </a:rPr>
              <a:t>0</a:t>
            </a:r>
            <a:r>
              <a:rPr lang="fr-FR" sz="2000" dirty="0">
                <a:solidFill>
                  <a:srgbClr val="0070C0"/>
                </a:solidFill>
              </a:rPr>
              <a:t>)(x-x</a:t>
            </a:r>
            <a:r>
              <a:rPr lang="fr-FR" sz="2000" baseline="-25000" dirty="0">
                <a:solidFill>
                  <a:srgbClr val="0070C0"/>
                </a:solidFill>
              </a:rPr>
              <a:t>1</a:t>
            </a:r>
            <a:r>
              <a:rPr lang="fr-FR" sz="2000" dirty="0">
                <a:solidFill>
                  <a:srgbClr val="0070C0"/>
                </a:solidFill>
              </a:rPr>
              <a:t>)(x-x</a:t>
            </a:r>
            <a:r>
              <a:rPr lang="fr-FR" sz="2000" baseline="-25000" dirty="0">
                <a:solidFill>
                  <a:srgbClr val="0070C0"/>
                </a:solidFill>
              </a:rPr>
              <a:t>2</a:t>
            </a:r>
            <a:r>
              <a:rPr lang="fr-FR" sz="200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4" name="Parenthèses 13"/>
          <p:cNvSpPr/>
          <p:nvPr/>
        </p:nvSpPr>
        <p:spPr>
          <a:xfrm>
            <a:off x="2794247" y="4289738"/>
            <a:ext cx="6068480" cy="1728192"/>
          </a:xfrm>
          <a:prstGeom prst="bracketPair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906423" y="551723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3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906423" y="509779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2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797365" y="5074652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3818980" y="5517232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3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759914" y="472514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4759913" y="508518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1 ,</a:t>
            </a:r>
            <a:r>
              <a:rPr lang="fr-FR" dirty="0"/>
              <a:t>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765700" y="5517232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2 ,</a:t>
            </a:r>
            <a:r>
              <a:rPr lang="fr-FR" dirty="0"/>
              <a:t>x</a:t>
            </a:r>
            <a:r>
              <a:rPr lang="fr-FR" baseline="-25000" dirty="0"/>
              <a:t>3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5983384" y="5085184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5990994" y="5517232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1 ,</a:t>
            </a:r>
            <a:r>
              <a:rPr lang="fr-FR" dirty="0"/>
              <a:t>x</a:t>
            </a:r>
            <a:r>
              <a:rPr lang="fr-FR" baseline="-25000" dirty="0"/>
              <a:t>2</a:t>
            </a:r>
            <a:r>
              <a:rPr lang="fr-FR" dirty="0"/>
              <a:t>,x</a:t>
            </a:r>
            <a:r>
              <a:rPr lang="fr-FR" baseline="-25000" dirty="0"/>
              <a:t>3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341157" y="5526554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, x</a:t>
            </a:r>
            <a:r>
              <a:rPr lang="fr-FR" baseline="-25000" dirty="0"/>
              <a:t>2</a:t>
            </a:r>
            <a:r>
              <a:rPr lang="fr-FR" dirty="0"/>
              <a:t>,x</a:t>
            </a:r>
            <a:r>
              <a:rPr lang="fr-FR" baseline="-25000" dirty="0"/>
              <a:t>3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45" name="ZoneTexte 44"/>
          <p:cNvSpPr txBox="1"/>
          <p:nvPr/>
        </p:nvSpPr>
        <p:spPr>
          <a:xfrm>
            <a:off x="3797364" y="4728458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46" name="ZoneTexte 45"/>
          <p:cNvSpPr txBox="1"/>
          <p:nvPr/>
        </p:nvSpPr>
        <p:spPr>
          <a:xfrm>
            <a:off x="3797363" y="4344529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47" name="ZoneTexte 46"/>
          <p:cNvSpPr txBox="1"/>
          <p:nvPr/>
        </p:nvSpPr>
        <p:spPr>
          <a:xfrm>
            <a:off x="2906423" y="4762412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906423" y="4365107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1421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9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3" grpId="0"/>
      <p:bldP spid="14" grpId="0" animBg="1"/>
      <p:bldP spid="16" grpId="0"/>
      <p:bldP spid="16" grpId="1"/>
      <p:bldP spid="18" grpId="0"/>
      <p:bldP spid="18" grpId="1"/>
      <p:bldP spid="18" grpId="2"/>
      <p:bldP spid="21" grpId="0"/>
      <p:bldP spid="21" grpId="1"/>
      <p:bldP spid="21" grpId="2"/>
      <p:bldP spid="22" grpId="0"/>
      <p:bldP spid="22" grpId="1"/>
      <p:bldP spid="23" grpId="0"/>
      <p:bldP spid="23" grpId="1"/>
      <p:bldP spid="25" grpId="0"/>
      <p:bldP spid="25" grpId="1"/>
      <p:bldP spid="26" grpId="0"/>
      <p:bldP spid="26" grpId="1"/>
      <p:bldP spid="35" grpId="0"/>
      <p:bldP spid="36" grpId="0"/>
      <p:bldP spid="37" grpId="0"/>
      <p:bldP spid="45" grpId="0"/>
      <p:bldP spid="45" grpId="1"/>
      <p:bldP spid="45" grpId="2"/>
      <p:bldP spid="46" grpId="0"/>
      <p:bldP spid="46" grpId="1"/>
      <p:bldP spid="47" grpId="0"/>
      <p:bldP spid="47" grpId="1"/>
      <p:bldP spid="47" grpId="2"/>
      <p:bldP spid="48" grpId="0"/>
      <p:bldP spid="4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75520" y="1498753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Exemple 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31505" y="2146825"/>
            <a:ext cx="8712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cherche le polynôme P</a:t>
            </a:r>
            <a:r>
              <a:rPr lang="fr-FR" baseline="-25000" dirty="0"/>
              <a:t>2</a:t>
            </a:r>
            <a:r>
              <a:rPr lang="fr-FR" dirty="0"/>
              <a:t> qui interpole les points suivants : (-2,1), (2,3),(3,6)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631504" y="2818764"/>
            <a:ext cx="527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polynôme P</a:t>
            </a:r>
            <a:r>
              <a:rPr lang="fr-FR" baseline="-25000" dirty="0"/>
              <a:t>2 </a:t>
            </a:r>
            <a:r>
              <a:rPr lang="fr-FR" dirty="0"/>
              <a:t>interpole les points d’</a:t>
            </a:r>
            <a:r>
              <a:rPr lang="fr-FR" dirty="0" err="1"/>
              <a:t>abscices</a:t>
            </a:r>
            <a:r>
              <a:rPr lang="fr-FR" dirty="0"/>
              <a:t> x</a:t>
            </a:r>
            <a:r>
              <a:rPr lang="fr-FR" baseline="-25000" dirty="0"/>
              <a:t>0</a:t>
            </a:r>
            <a:r>
              <a:rPr lang="fr-FR" dirty="0"/>
              <a:t>, 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 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7923866" y="3019820"/>
            <a:ext cx="332375" cy="0"/>
          </a:xfrm>
          <a:prstGeom prst="straightConnector1">
            <a:avLst/>
          </a:prstGeom>
          <a:ln w="2857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ccolade ouvrante 8"/>
          <p:cNvSpPr/>
          <p:nvPr/>
        </p:nvSpPr>
        <p:spPr>
          <a:xfrm>
            <a:off x="8400256" y="2418074"/>
            <a:ext cx="216024" cy="11428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8616281" y="2548152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(-2)=1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616280" y="2930245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(2)=3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16281" y="3299577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(3)=6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927649" y="3560910"/>
            <a:ext cx="3272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(1,N1,N2) est la base de Newton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19536" y="4149080"/>
            <a:ext cx="2316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(x)= </a:t>
            </a:r>
            <a:r>
              <a:rPr lang="el-GR" dirty="0"/>
              <a:t>λ</a:t>
            </a:r>
            <a:r>
              <a:rPr lang="fr-FR" baseline="-25000" dirty="0"/>
              <a:t>0</a:t>
            </a:r>
            <a:r>
              <a:rPr lang="fr-FR" dirty="0"/>
              <a:t>+ </a:t>
            </a:r>
            <a:r>
              <a:rPr lang="el-GR" dirty="0"/>
              <a:t>λ</a:t>
            </a:r>
            <a:r>
              <a:rPr lang="fr-FR" baseline="-25000" dirty="0"/>
              <a:t>1</a:t>
            </a:r>
            <a:r>
              <a:rPr lang="fr-FR" dirty="0"/>
              <a:t> N</a:t>
            </a:r>
            <a:r>
              <a:rPr lang="fr-FR" baseline="-25000" dirty="0"/>
              <a:t>1</a:t>
            </a:r>
            <a:r>
              <a:rPr lang="fr-FR" dirty="0"/>
              <a:t>+</a:t>
            </a:r>
            <a:r>
              <a:rPr lang="el-GR" dirty="0"/>
              <a:t> λ</a:t>
            </a:r>
            <a:r>
              <a:rPr lang="fr-FR" baseline="-25000" dirty="0"/>
              <a:t>2</a:t>
            </a:r>
            <a:r>
              <a:rPr lang="fr-FR" dirty="0"/>
              <a:t> N</a:t>
            </a:r>
            <a:r>
              <a:rPr lang="fr-FR" baseline="-25000" dirty="0"/>
              <a:t>2 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567608" y="4518413"/>
            <a:ext cx="6534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=F[x</a:t>
            </a:r>
            <a:r>
              <a:rPr lang="fr-FR" baseline="-25000" dirty="0"/>
              <a:t>0</a:t>
            </a:r>
            <a:r>
              <a:rPr lang="fr-FR" dirty="0"/>
              <a:t>]+F[x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r>
              <a:rPr lang="fr-FR" dirty="0">
                <a:solidFill>
                  <a:srgbClr val="0070C0"/>
                </a:solidFill>
              </a:rPr>
              <a:t> (x-x</a:t>
            </a:r>
            <a:r>
              <a:rPr lang="fr-FR" baseline="-25000" dirty="0">
                <a:solidFill>
                  <a:srgbClr val="0070C0"/>
                </a:solidFill>
              </a:rPr>
              <a:t>0</a:t>
            </a:r>
            <a:r>
              <a:rPr lang="fr-FR" dirty="0">
                <a:solidFill>
                  <a:srgbClr val="0070C0"/>
                </a:solidFill>
              </a:rPr>
              <a:t>)+ </a:t>
            </a:r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r>
              <a:rPr lang="fr-FR" dirty="0">
                <a:solidFill>
                  <a:srgbClr val="0070C0"/>
                </a:solidFill>
              </a:rPr>
              <a:t> (x-x</a:t>
            </a:r>
            <a:r>
              <a:rPr lang="fr-FR" baseline="-25000" dirty="0">
                <a:solidFill>
                  <a:srgbClr val="0070C0"/>
                </a:solidFill>
              </a:rPr>
              <a:t>0</a:t>
            </a:r>
            <a:r>
              <a:rPr lang="fr-FR" dirty="0">
                <a:solidFill>
                  <a:srgbClr val="0070C0"/>
                </a:solidFill>
              </a:rPr>
              <a:t>)(x-x</a:t>
            </a:r>
            <a:r>
              <a:rPr lang="fr-FR" baseline="-25000" dirty="0">
                <a:solidFill>
                  <a:srgbClr val="0070C0"/>
                </a:solidFill>
              </a:rPr>
              <a:t>1</a:t>
            </a:r>
            <a:r>
              <a:rPr lang="fr-FR" dirty="0">
                <a:solidFill>
                  <a:srgbClr val="0070C0"/>
                </a:solidFill>
              </a:rPr>
              <a:t>)</a:t>
            </a:r>
          </a:p>
          <a:p>
            <a:endParaRPr lang="fr-FR" baseline="-25000" dirty="0"/>
          </a:p>
          <a:p>
            <a:endParaRPr lang="fr-FR" dirty="0">
              <a:solidFill>
                <a:srgbClr val="0070C0"/>
              </a:solidFill>
            </a:endParaRPr>
          </a:p>
          <a:p>
            <a:endParaRPr lang="fr-FR" baseline="-25000" dirty="0"/>
          </a:p>
          <a:p>
            <a:endParaRPr lang="fr-FR" dirty="0"/>
          </a:p>
        </p:txBody>
      </p:sp>
      <p:sp>
        <p:nvSpPr>
          <p:cNvPr id="16" name="Parenthèses 15"/>
          <p:cNvSpPr/>
          <p:nvPr/>
        </p:nvSpPr>
        <p:spPr>
          <a:xfrm>
            <a:off x="2063552" y="5085184"/>
            <a:ext cx="4320480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135560" y="5910453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2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026502" y="5887315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3026501" y="5541121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026500" y="5157192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135560" y="5575075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1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135560" y="517777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0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791746" y="5579948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791745" y="5939988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1 ,</a:t>
            </a:r>
            <a:r>
              <a:rPr lang="fr-FR" dirty="0"/>
              <a:t>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943873" y="593998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6528048" y="572578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=</a:t>
            </a:r>
          </a:p>
        </p:txBody>
      </p:sp>
      <p:sp>
        <p:nvSpPr>
          <p:cNvPr id="28" name="Parenthèses 27"/>
          <p:cNvSpPr/>
          <p:nvPr/>
        </p:nvSpPr>
        <p:spPr>
          <a:xfrm>
            <a:off x="6852176" y="5111669"/>
            <a:ext cx="3204264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6986468" y="59824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7877410" y="59593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  <a:endParaRPr lang="fr-FR" baseline="-25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7877409" y="56131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7877408" y="5229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endParaRPr lang="fr-FR" baseline="-25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6993828" y="56215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endParaRPr lang="fr-FR" baseline="-25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6984210" y="519113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-2</a:t>
            </a:r>
            <a:endParaRPr lang="fr-FR" baseline="-25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8508269" y="5657185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1/2</a:t>
            </a:r>
            <a:endParaRPr lang="fr-FR" baseline="-25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8602595" y="60227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37" name="ZoneTexte 36"/>
          <p:cNvSpPr txBox="1"/>
          <p:nvPr/>
        </p:nvSpPr>
        <p:spPr>
          <a:xfrm>
            <a:off x="9195899" y="6046719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1/2</a:t>
            </a:r>
            <a:endParaRPr lang="fr-FR" baseline="-25000" dirty="0"/>
          </a:p>
        </p:txBody>
      </p:sp>
      <p:sp>
        <p:nvSpPr>
          <p:cNvPr id="38" name="Titre 1"/>
          <p:cNvSpPr txBox="1">
            <a:spLocks/>
          </p:cNvSpPr>
          <p:nvPr/>
        </p:nvSpPr>
        <p:spPr>
          <a:xfrm>
            <a:off x="2102528" y="332657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/>
              <a:t>Polynôme de Newton</a:t>
            </a:r>
          </a:p>
        </p:txBody>
      </p:sp>
    </p:spTree>
    <p:extLst>
      <p:ext uri="{BB962C8B-B14F-4D97-AF65-F5344CB8AC3E}">
        <p14:creationId xmlns:p14="http://schemas.microsoft.com/office/powerpoint/2010/main" val="33788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847528" y="4149080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17</a:t>
            </a:fld>
            <a:endParaRPr lang="fr-FR"/>
          </a:p>
        </p:txBody>
      </p:sp>
      <p:sp>
        <p:nvSpPr>
          <p:cNvPr id="30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Newton</a:t>
            </a:r>
          </a:p>
        </p:txBody>
      </p:sp>
      <p:sp>
        <p:nvSpPr>
          <p:cNvPr id="5" name="Parenthèses 4"/>
          <p:cNvSpPr/>
          <p:nvPr/>
        </p:nvSpPr>
        <p:spPr>
          <a:xfrm>
            <a:off x="1775520" y="1594077"/>
            <a:ext cx="4320480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847528" y="2419346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2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738470" y="2396208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8" name="ZoneTexte 7"/>
          <p:cNvSpPr txBox="1"/>
          <p:nvPr/>
        </p:nvSpPr>
        <p:spPr>
          <a:xfrm>
            <a:off x="2738469" y="2050014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9" name="ZoneTexte 8"/>
          <p:cNvSpPr txBox="1"/>
          <p:nvPr/>
        </p:nvSpPr>
        <p:spPr>
          <a:xfrm>
            <a:off x="2738468" y="1666085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10" name="ZoneTexte 9"/>
          <p:cNvSpPr txBox="1"/>
          <p:nvPr/>
        </p:nvSpPr>
        <p:spPr>
          <a:xfrm>
            <a:off x="1847528" y="2083968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1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847528" y="1686663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x</a:t>
            </a:r>
            <a:r>
              <a:rPr lang="fr-FR" baseline="-25000" dirty="0"/>
              <a:t>0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503714" y="2088841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3503713" y="2448881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1 ,</a:t>
            </a:r>
            <a:r>
              <a:rPr lang="fr-FR" dirty="0"/>
              <a:t>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4655841" y="2448881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F[x</a:t>
            </a:r>
            <a:r>
              <a:rPr lang="fr-FR" baseline="-25000" dirty="0"/>
              <a:t>0 ,</a:t>
            </a:r>
            <a:r>
              <a:rPr lang="fr-FR" dirty="0"/>
              <a:t>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]</a:t>
            </a:r>
            <a:endParaRPr lang="fr-FR" baseline="-25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6240016" y="223468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=</a:t>
            </a:r>
          </a:p>
        </p:txBody>
      </p:sp>
      <p:sp>
        <p:nvSpPr>
          <p:cNvPr id="16" name="Parenthèses 15"/>
          <p:cNvSpPr/>
          <p:nvPr/>
        </p:nvSpPr>
        <p:spPr>
          <a:xfrm>
            <a:off x="6564144" y="1620562"/>
            <a:ext cx="3204264" cy="1296144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6698436" y="24913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7589378" y="24682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  <a:endParaRPr lang="fr-FR" baseline="-25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7589377" y="21220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7589376" y="173809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endParaRPr lang="fr-FR" baseline="-25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6705796" y="213048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endParaRPr lang="fr-FR" baseline="-25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696178" y="170002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-2</a:t>
            </a:r>
            <a:endParaRPr lang="fr-FR" baseline="-25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8220237" y="2166078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1/2</a:t>
            </a:r>
            <a:endParaRPr lang="fr-FR" baseline="-25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8314563" y="25316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baseline="-25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8907867" y="2555612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1/2</a:t>
            </a:r>
            <a:endParaRPr lang="fr-FR" baseline="-25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1992144" y="3105835"/>
                <a:ext cx="6915722" cy="483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(x)=1+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>
                    <a:solidFill>
                      <a:srgbClr val="0070C0"/>
                    </a:solidFill>
                  </a:rPr>
                  <a:t> (x-x</a:t>
                </a:r>
                <a:r>
                  <a:rPr lang="fr-FR" baseline="-25000" dirty="0">
                    <a:solidFill>
                      <a:srgbClr val="0070C0"/>
                    </a:solidFill>
                  </a:rPr>
                  <a:t>0</a:t>
                </a:r>
                <a:r>
                  <a:rPr lang="fr-FR" dirty="0">
                    <a:solidFill>
                      <a:srgbClr val="0070C0"/>
                    </a:solidFill>
                  </a:rPr>
                  <a:t>)+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>
                    <a:solidFill>
                      <a:srgbClr val="0070C0"/>
                    </a:solidFill>
                  </a:rPr>
                  <a:t> (x-x</a:t>
                </a:r>
                <a:r>
                  <a:rPr lang="fr-FR" baseline="-25000" dirty="0">
                    <a:solidFill>
                      <a:srgbClr val="0070C0"/>
                    </a:solidFill>
                  </a:rPr>
                  <a:t>0</a:t>
                </a:r>
                <a:r>
                  <a:rPr lang="fr-FR" dirty="0">
                    <a:solidFill>
                      <a:srgbClr val="0070C0"/>
                    </a:solidFill>
                  </a:rPr>
                  <a:t>)(x-x</a:t>
                </a:r>
                <a:r>
                  <a:rPr lang="fr-FR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fr-FR" dirty="0">
                    <a:solidFill>
                      <a:srgbClr val="0070C0"/>
                    </a:solidFill>
                  </a:rPr>
                  <a:t>)</a:t>
                </a: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144" y="3105835"/>
                <a:ext cx="6915722" cy="483466"/>
              </a:xfrm>
              <a:prstGeom prst="rect">
                <a:avLst/>
              </a:prstGeom>
              <a:blipFill>
                <a:blip r:embed="rId2"/>
                <a:stretch>
                  <a:fillRect l="-733" b="-512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1970803" y="3499968"/>
                <a:ext cx="6915722" cy="483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         =1+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>
                    <a:solidFill>
                      <a:srgbClr val="0070C0"/>
                    </a:solidFill>
                  </a:rPr>
                  <a:t> (x+2)+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>
                    <a:solidFill>
                      <a:srgbClr val="0070C0"/>
                    </a:solidFill>
                  </a:rPr>
                  <a:t> (x+2)(x-2)</a:t>
                </a: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03" y="3499968"/>
                <a:ext cx="6915722" cy="483466"/>
              </a:xfrm>
              <a:prstGeom prst="rect">
                <a:avLst/>
              </a:prstGeom>
              <a:blipFill>
                <a:blip r:embed="rId3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2073376" y="4149080"/>
                <a:ext cx="1590500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(x)=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/>
                  <a:t> x</a:t>
                </a:r>
                <a:r>
                  <a:rPr lang="fr-FR" baseline="30000" dirty="0"/>
                  <a:t>2</a:t>
                </a:r>
                <a:r>
                  <a:rPr lang="fr-FR" dirty="0"/>
                  <a:t> </a:t>
                </a: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376" y="4149080"/>
                <a:ext cx="1590500" cy="483466"/>
              </a:xfrm>
              <a:prstGeom prst="rect">
                <a:avLst/>
              </a:prstGeom>
              <a:blipFill>
                <a:blip r:embed="rId4"/>
                <a:stretch>
                  <a:fillRect l="-3175" r="-10317" b="-512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125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18</a:t>
            </a:fld>
            <a:endParaRPr lang="fr-FR"/>
          </a:p>
        </p:txBody>
      </p:sp>
      <p:sp>
        <p:nvSpPr>
          <p:cNvPr id="5" name="Titre 1"/>
          <p:cNvSpPr txBox="1"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/>
              <a:t>Polynôme de Newton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847529" y="1772817"/>
            <a:ext cx="29680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Erreur d’interpolation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850432" y="2380692"/>
            <a:ext cx="842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C’est l’erreur commise lorsqu’on remplace la fonction </a:t>
            </a:r>
            <a:r>
              <a:rPr lang="fr-FR" b="1" i="1" dirty="0"/>
              <a:t>f </a:t>
            </a:r>
            <a:r>
              <a:rPr lang="fr-FR" dirty="0"/>
              <a:t>par le polynôme d’interpolation équivalent.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877398" y="3027023"/>
            <a:ext cx="8395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Elle est notée par e(𝒙) car elle varie d’un point à un autre</a:t>
            </a:r>
          </a:p>
          <a:p>
            <a:r>
              <a:rPr lang="fr-FR" dirty="0"/>
              <a:t>  dans l’intervalle d’interpolation.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2006" y="3687072"/>
            <a:ext cx="87659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Cette erreur doit être nulle aux points d’interpolation, e(𝒙</a:t>
            </a:r>
            <a:r>
              <a:rPr lang="fr-FR" baseline="-25000" dirty="0"/>
              <a:t>𝒊</a:t>
            </a:r>
            <a:r>
              <a:rPr lang="fr-FR" dirty="0"/>
              <a:t>) = 𝟎, </a:t>
            </a:r>
            <a:r>
              <a:rPr lang="fr-FR" b="1" i="1" dirty="0"/>
              <a:t>(i=0,…n)</a:t>
            </a:r>
            <a:r>
              <a:rPr lang="fr-FR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ZoneTexte 11"/>
              <p:cNvSpPr txBox="1"/>
              <p:nvPr/>
            </p:nvSpPr>
            <p:spPr>
              <a:xfrm>
                <a:off x="3263760" y="4509120"/>
                <a:ext cx="6450035" cy="582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fr-FR" sz="2000" dirty="0"/>
                      <m:t>e</m:t>
                    </m:r>
                    <m:r>
                      <m:rPr>
                        <m:nor/>
                      </m:rPr>
                      <a:rPr lang="fr-FR" sz="2000" dirty="0"/>
                      <m:t>(</m:t>
                    </m:r>
                    <m:r>
                      <m:rPr>
                        <m:nor/>
                      </m:rPr>
                      <a:rPr lang="fr-FR" sz="2000" dirty="0"/>
                      <m:t>𝒙</m:t>
                    </m:r>
                    <m:r>
                      <m:rPr>
                        <m:nor/>
                      </m:rPr>
                      <a:rPr lang="fr-FR" sz="2000" dirty="0"/>
                      <m:t>)</m:t>
                    </m:r>
                    <m:r>
                      <a:rPr lang="fr-FR" sz="2000" i="1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sz="2000" i="1">
                            <a:latin typeface="Cambria Math"/>
                          </a:rPr>
                          <m:t>−</m:t>
                        </m:r>
                        <m:r>
                          <a:rPr lang="fr-FR" sz="2000" i="1">
                            <a:latin typeface="Cambria Math"/>
                          </a:rPr>
                          <m:t>𝑃𝑛</m:t>
                        </m:r>
                        <m:d>
                          <m:d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0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fr-FR" sz="2000" i="1">
                        <a:latin typeface="Cambria Math"/>
                      </a:rPr>
                      <m:t>≤</m:t>
                    </m:r>
                    <m:nary>
                      <m:naryPr>
                        <m:chr m:val="∏"/>
                        <m:ctrlPr>
                          <a:rPr lang="fr-FR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000" i="1">
                            <a:latin typeface="Cambria Math"/>
                          </a:rPr>
                          <m:t>𝑖</m:t>
                        </m:r>
                        <m:r>
                          <a:rPr lang="fr-FR" sz="2000" i="1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fr-FR" sz="2000" i="1"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fr-F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000" dirty="0">
                                <a:latin typeface="Cambria Math"/>
                              </a:rPr>
                              <m:t>|</m:t>
                            </m:r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𝑥𝑖</m:t>
                                </m:r>
                              </m:e>
                            </m:d>
                            <m:r>
                              <a:rPr lang="fr-FR" sz="2000" dirty="0">
                                <a:latin typeface="Cambria Math"/>
                              </a:rPr>
                              <m:t>|</m:t>
                            </m:r>
                          </m:num>
                          <m:den>
                            <m:d>
                              <m:dPr>
                                <m:ctrlPr>
                                  <a:rPr lang="fr-FR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sz="20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fr-FR" sz="20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sz="2000" i="1">
                                <a:latin typeface="Cambria Math"/>
                              </a:rPr>
                              <m:t>!</m:t>
                            </m:r>
                          </m:den>
                        </m:f>
                      </m:e>
                    </m:nary>
                  </m:oMath>
                </a14:m>
                <a:r>
                  <a:rPr lang="fr-FR" sz="2000" dirty="0"/>
                  <a:t> max </a:t>
                </a:r>
                <a:r>
                  <a:rPr lang="fr-FR" sz="1400" baseline="-25000" dirty="0"/>
                  <a:t>𝒙 ∈ [</a:t>
                </a:r>
                <a:r>
                  <a:rPr lang="fr-FR" sz="1400" baseline="-25000" dirty="0" err="1"/>
                  <a:t>a,b</a:t>
                </a:r>
                <a:r>
                  <a:rPr lang="fr-FR" sz="1400" baseline="-25000" dirty="0"/>
                  <a:t>]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 dirty="0">
                        <a:latin typeface="Cambria Math"/>
                      </a:rPr>
                      <m:t>|</m:t>
                    </m:r>
                    <m:r>
                      <m:rPr>
                        <m:nor/>
                      </m:rPr>
                      <a:rPr lang="fr-FR" sz="2000" dirty="0"/>
                      <m:t>𝒇</m:t>
                    </m:r>
                    <m:r>
                      <m:rPr>
                        <m:nor/>
                      </m:rPr>
                      <a:rPr lang="fr-FR" sz="2000" baseline="30000" dirty="0"/>
                      <m:t>(</m:t>
                    </m:r>
                    <m:r>
                      <m:rPr>
                        <m:nor/>
                      </m:rPr>
                      <a:rPr lang="fr-FR" sz="2000" baseline="30000" dirty="0"/>
                      <m:t>𝒏</m:t>
                    </m:r>
                    <m:r>
                      <m:rPr>
                        <m:nor/>
                      </m:rPr>
                      <a:rPr lang="fr-FR" sz="2000" baseline="30000" dirty="0"/>
                      <m:t>+</m:t>
                    </m:r>
                    <m:r>
                      <m:rPr>
                        <m:nor/>
                      </m:rPr>
                      <a:rPr lang="fr-FR" sz="2000" baseline="30000" dirty="0"/>
                      <m:t>𝟏</m:t>
                    </m:r>
                    <m:r>
                      <m:rPr>
                        <m:nor/>
                      </m:rPr>
                      <a:rPr lang="fr-FR" sz="2000" baseline="30000" dirty="0"/>
                      <m:t>)(</m:t>
                    </m:r>
                    <m:r>
                      <m:rPr>
                        <m:nor/>
                      </m:rPr>
                      <a:rPr lang="fr-FR" sz="2000" dirty="0"/>
                      <m:t>𝒙</m:t>
                    </m:r>
                    <m:r>
                      <m:rPr>
                        <m:nor/>
                      </m:rPr>
                      <a:rPr lang="fr-FR" sz="2000" dirty="0"/>
                      <m:t>)</m:t>
                    </m:r>
                    <m:r>
                      <a:rPr lang="fr-FR" sz="2400" i="1" dirty="0">
                        <a:latin typeface="Cambria Math"/>
                      </a:rPr>
                      <m:t>|</m:t>
                    </m:r>
                  </m:oMath>
                </a14:m>
                <a:endParaRPr lang="fr-FR" sz="2000" b="1" dirty="0"/>
              </a:p>
            </p:txBody>
          </p:sp>
        </mc:Choice>
        <mc:Fallback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760" y="4509120"/>
                <a:ext cx="6450035" cy="582660"/>
              </a:xfrm>
              <a:prstGeom prst="rect">
                <a:avLst/>
              </a:prstGeom>
              <a:blipFill>
                <a:blip r:embed="rId2"/>
                <a:stretch>
                  <a:fillRect l="-393" t="-67391" r="-786" b="-110870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674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19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47528" y="177281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Soit par exemple une expérience où on enregistre la distance parcourue par un objet en fonction du temps, les résultats sont donnés dans le tableau suivant :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711624" y="285293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T(sec)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</a:t>
                      </a:r>
                      <a:r>
                        <a:rPr lang="fr-FR" baseline="0" dirty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X(m)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847528" y="378097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Déterminer le polynôme d’interpolation de Newton qui permet calculer la position de l’objet au temps </a:t>
            </a:r>
            <a:r>
              <a:rPr lang="fr-FR" b="1" i="1" dirty="0"/>
              <a:t>t=2.5 sec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58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sz="3600" b="1" dirty="0"/>
              <a:t>Interpolation polynomiale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830827" y="2132856"/>
            <a:ext cx="59046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Il faut se restreindre à une famille de fonctions: </a:t>
            </a:r>
          </a:p>
          <a:p>
            <a:pPr marL="285750" indent="-285750">
              <a:buFont typeface="Courier New" pitchFamily="49" charset="0"/>
              <a:buChar char="o"/>
            </a:pPr>
            <a:endParaRPr lang="fr-FR" dirty="0"/>
          </a:p>
          <a:p>
            <a:r>
              <a:rPr lang="fr-FR" dirty="0"/>
              <a:t>	- polynômes,</a:t>
            </a:r>
          </a:p>
          <a:p>
            <a:r>
              <a:rPr lang="fr-FR" dirty="0"/>
              <a:t>	- exponentielles</a:t>
            </a:r>
          </a:p>
          <a:p>
            <a:r>
              <a:rPr lang="fr-FR" dirty="0"/>
              <a:t>	- fonctions trigonométriques…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1935695" y="1694274"/>
            <a:ext cx="2845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Approximation de fonctions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35695" y="3610184"/>
            <a:ext cx="3736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Quelques méthodes d'approximation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830826" y="4077072"/>
            <a:ext cx="5633325" cy="1440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35694" y="4321630"/>
            <a:ext cx="63925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Interpolation polynomiale</a:t>
            </a:r>
          </a:p>
          <a:p>
            <a:r>
              <a:rPr lang="fr-FR" dirty="0"/>
              <a:t>	- polynômes de degré au plus n</a:t>
            </a:r>
          </a:p>
          <a:p>
            <a:r>
              <a:rPr lang="fr-FR" dirty="0"/>
              <a:t>		- polynômes de Lagrange</a:t>
            </a:r>
          </a:p>
          <a:p>
            <a:r>
              <a:rPr lang="fr-FR" dirty="0"/>
              <a:t>		- différences finies de Newton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Interpolation par </a:t>
            </a:r>
            <a:r>
              <a:rPr lang="fr-FR" dirty="0" err="1"/>
              <a:t>splines</a:t>
            </a:r>
            <a:endParaRPr lang="fr-FR" dirty="0"/>
          </a:p>
          <a:p>
            <a:r>
              <a:rPr lang="fr-FR" dirty="0"/>
              <a:t>	- polynômes par morceaux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fr-FR" dirty="0"/>
              <a:t>Interpolation d'Hermite</a:t>
            </a:r>
          </a:p>
        </p:txBody>
      </p:sp>
      <p:sp>
        <p:nvSpPr>
          <p:cNvPr id="11" name="Pensées 10"/>
          <p:cNvSpPr/>
          <p:nvPr/>
        </p:nvSpPr>
        <p:spPr>
          <a:xfrm>
            <a:off x="4367808" y="2564904"/>
            <a:ext cx="3816424" cy="432048"/>
          </a:xfrm>
          <a:prstGeom prst="cloudCallout">
            <a:avLst>
              <a:gd name="adj1" fmla="val -53368"/>
              <a:gd name="adj2" fmla="val 37506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Elles sont agréables 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907" y="2683392"/>
            <a:ext cx="195072" cy="19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81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20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351585" y="1988840"/>
            <a:ext cx="6612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Soit la fonction f (x) = √x calculé aux points x</a:t>
            </a:r>
            <a:r>
              <a:rPr lang="fr-FR" baseline="-25000" dirty="0"/>
              <a:t>0</a:t>
            </a:r>
            <a:r>
              <a:rPr lang="fr-FR" dirty="0"/>
              <a:t>= 100, x</a:t>
            </a:r>
            <a:r>
              <a:rPr lang="fr-FR" baseline="-25000" dirty="0"/>
              <a:t>1</a:t>
            </a:r>
            <a:r>
              <a:rPr lang="fr-FR" dirty="0"/>
              <a:t>=144 et x</a:t>
            </a:r>
            <a:r>
              <a:rPr lang="fr-FR" baseline="-25000" dirty="0"/>
              <a:t>2</a:t>
            </a:r>
            <a:r>
              <a:rPr lang="fr-FR" dirty="0"/>
              <a:t>=169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95601" y="2780928"/>
            <a:ext cx="5245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/>
              <a:t>Construire le polynôme de Newton correspondant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Calculer f(116)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Estimer l’erreur correspondante </a:t>
            </a:r>
          </a:p>
        </p:txBody>
      </p:sp>
    </p:spTree>
    <p:extLst>
      <p:ext uri="{BB962C8B-B14F-4D97-AF65-F5344CB8AC3E}">
        <p14:creationId xmlns:p14="http://schemas.microsoft.com/office/powerpoint/2010/main" val="190044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sz="3200" b="1" dirty="0"/>
              <a:t>Interpolation polynomiale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84482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Introduction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536" y="2492897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Supposons que nous connaissons les valeurs d’une fonction en un nombre de points </a:t>
            </a:r>
            <a:r>
              <a:rPr lang="fr-FR" i="1" dirty="0"/>
              <a:t>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r>
              <a:rPr lang="fr-FR" dirty="0"/>
              <a:t>, mais que nous n’avons pas l’ expression analytique de </a:t>
            </a:r>
            <a:r>
              <a:rPr lang="fr-FR" i="1" dirty="0"/>
              <a:t>f</a:t>
            </a:r>
            <a:r>
              <a:rPr lang="fr-FR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919537" y="3861048"/>
            <a:ext cx="74935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Pour estimer la valeur de </a:t>
            </a:r>
            <a:r>
              <a:rPr lang="fr-FR" i="1" dirty="0"/>
              <a:t>f</a:t>
            </a:r>
            <a:r>
              <a:rPr lang="fr-FR" dirty="0"/>
              <a:t> en un point quelconque </a:t>
            </a:r>
            <a:r>
              <a:rPr lang="fr-FR" i="1" dirty="0"/>
              <a:t>x</a:t>
            </a:r>
            <a:r>
              <a:rPr lang="fr-FR" dirty="0"/>
              <a:t> ∈ </a:t>
            </a:r>
            <a:r>
              <a:rPr lang="fr-FR" b="1" dirty="0"/>
              <a:t>ℝ</a:t>
            </a:r>
            <a:r>
              <a:rPr lang="fr-FR" dirty="0"/>
              <a:t>, on peut construire un polynôme </a:t>
            </a:r>
            <a:r>
              <a:rPr lang="fr-FR" i="1" dirty="0"/>
              <a:t>P</a:t>
            </a:r>
            <a:r>
              <a:rPr lang="fr-FR" dirty="0"/>
              <a:t> tel que </a:t>
            </a:r>
            <a:r>
              <a:rPr lang="fr-FR" i="1" dirty="0"/>
              <a:t>P(x</a:t>
            </a:r>
            <a:r>
              <a:rPr lang="fr-FR" i="1" baseline="-25000" dirty="0"/>
              <a:t>i</a:t>
            </a:r>
            <a:r>
              <a:rPr lang="fr-FR" i="1" dirty="0"/>
              <a:t>)=f(x</a:t>
            </a:r>
            <a:r>
              <a:rPr lang="fr-FR" i="1" baseline="-25000" dirty="0"/>
              <a:t>i</a:t>
            </a:r>
            <a:r>
              <a:rPr lang="fr-FR" i="1" dirty="0"/>
              <a:t>) </a:t>
            </a:r>
            <a:r>
              <a:rPr lang="fr-FR" dirty="0"/>
              <a:t>pour </a:t>
            </a:r>
            <a:r>
              <a:rPr lang="fr-FR" i="1" dirty="0"/>
              <a:t>i=0,1,…,n </a:t>
            </a:r>
            <a:r>
              <a:rPr lang="fr-FR" dirty="0"/>
              <a:t>et utiliser l’approximation P(x) ≈ f(x).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063553" y="5301208"/>
            <a:ext cx="6696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C’est ce qu’on appelle </a:t>
            </a:r>
            <a:r>
              <a:rPr lang="fr-FR" sz="2000" b="1" dirty="0">
                <a:solidFill>
                  <a:srgbClr val="002060"/>
                </a:solidFill>
              </a:rPr>
              <a:t>interpolation polynomiale</a:t>
            </a:r>
            <a:r>
              <a:rPr lang="fr-FR" b="1" dirty="0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891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sz="3200" b="1" dirty="0"/>
              <a:t>Interpolation polynomiale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4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84482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Motivation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536" y="2483225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Les donnée suivantes concernent l’espérance de vie des habitants de deux régions d’Europe :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919536" y="3356993"/>
          <a:ext cx="8280920" cy="2111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8564">
                <a:tc>
                  <a:txBody>
                    <a:bodyPr/>
                    <a:lstStyle/>
                    <a:p>
                      <a:r>
                        <a:rPr lang="fr-FR" dirty="0"/>
                        <a:t>Année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249">
                <a:tc>
                  <a:txBody>
                    <a:bodyPr/>
                    <a:lstStyle/>
                    <a:p>
                      <a:r>
                        <a:rPr lang="fr-FR" dirty="0"/>
                        <a:t>Europe de L’ouest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4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Europe de L’est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919536" y="5589241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Utiliser le polynôme d’interpolation pour estimer l'espérance de vie en 1977, 1983 et 1988. </a:t>
            </a:r>
          </a:p>
        </p:txBody>
      </p:sp>
    </p:spTree>
    <p:extLst>
      <p:ext uri="{BB962C8B-B14F-4D97-AF65-F5344CB8AC3E}">
        <p14:creationId xmlns:p14="http://schemas.microsoft.com/office/powerpoint/2010/main" val="398844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sz="3600" b="1" dirty="0"/>
              <a:t>Interpolation polynomiale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91545" y="1916832"/>
          <a:ext cx="8015447" cy="1554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1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9571">
                <a:tc>
                  <a:txBody>
                    <a:bodyPr/>
                    <a:lstStyle/>
                    <a:p>
                      <a:r>
                        <a:rPr lang="fr-FR" dirty="0"/>
                        <a:t>L’interpolant d’une fonction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6408">
                <a:tc>
                  <a:txBody>
                    <a:bodyPr/>
                    <a:lstStyle/>
                    <a:p>
                      <a:r>
                        <a:rPr lang="fr-FR" dirty="0"/>
                        <a:t>Soit f une fonction</a:t>
                      </a:r>
                      <a:r>
                        <a:rPr lang="fr-FR" baseline="0" dirty="0"/>
                        <a:t> définie sur </a:t>
                      </a:r>
                      <a:r>
                        <a:rPr lang="fr-FR" sz="1800" kern="1200" dirty="0">
                          <a:effectLst/>
                        </a:rPr>
                        <a:t>ℝ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dirty="0"/>
                        <a:t> On choisit n+1 réels</a:t>
                      </a:r>
                      <a:r>
                        <a:rPr lang="fr-FR" baseline="0" dirty="0"/>
                        <a:t> distincts </a:t>
                      </a:r>
                      <a:r>
                        <a:rPr lang="fr-FR" dirty="0"/>
                        <a:t>x</a:t>
                      </a:r>
                      <a:r>
                        <a:rPr lang="fr-FR" baseline="-25000" dirty="0"/>
                        <a:t>0</a:t>
                      </a:r>
                      <a:r>
                        <a:rPr lang="fr-FR" dirty="0"/>
                        <a:t>,x</a:t>
                      </a:r>
                      <a:r>
                        <a:rPr lang="fr-FR" baseline="-25000" dirty="0"/>
                        <a:t>1</a:t>
                      </a:r>
                      <a:r>
                        <a:rPr lang="fr-FR" dirty="0"/>
                        <a:t>…</a:t>
                      </a:r>
                      <a:r>
                        <a:rPr lang="fr-FR" dirty="0" err="1"/>
                        <a:t>x</a:t>
                      </a:r>
                      <a:r>
                        <a:rPr lang="fr-FR" baseline="-25000" dirty="0" err="1"/>
                        <a:t>n</a:t>
                      </a:r>
                      <a:r>
                        <a:rPr lang="fr-FR" baseline="0" dirty="0"/>
                        <a:t> </a:t>
                      </a:r>
                    </a:p>
                    <a:p>
                      <a:r>
                        <a:rPr lang="fr-FR" dirty="0"/>
                        <a:t>      il existe un unique polynôme</a:t>
                      </a:r>
                      <a:r>
                        <a:rPr lang="fr-FR" baseline="0" dirty="0"/>
                        <a:t> </a:t>
                      </a:r>
                      <a:r>
                        <a:rPr lang="fr-FR" baseline="0" dirty="0" err="1"/>
                        <a:t>P</a:t>
                      </a:r>
                      <a:r>
                        <a:rPr lang="fr-FR" baseline="-25000" dirty="0" err="1"/>
                        <a:t>n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∈ </a:t>
                      </a:r>
                      <a:r>
                        <a:rPr lang="fr-FR" sz="1800" kern="1200" dirty="0" err="1">
                          <a:effectLst/>
                        </a:rPr>
                        <a:t>ℝ</a:t>
                      </a:r>
                      <a:r>
                        <a:rPr lang="fr-FR" sz="1800" kern="1200" baseline="-25000" dirty="0" err="1">
                          <a:effectLst/>
                        </a:rPr>
                        <a:t>n</a:t>
                      </a:r>
                      <a:r>
                        <a:rPr lang="fr-FR" baseline="0" dirty="0"/>
                        <a:t> de degré ≤ n tel que :</a:t>
                      </a:r>
                    </a:p>
                    <a:p>
                      <a:r>
                        <a:rPr lang="fr-FR" baseline="0" dirty="0"/>
                        <a:t>       </a:t>
                      </a:r>
                      <a:r>
                        <a:rPr lang="fr-FR" baseline="0" dirty="0" err="1"/>
                        <a:t>P</a:t>
                      </a:r>
                      <a:r>
                        <a:rPr lang="fr-FR" baseline="-25000" dirty="0" err="1"/>
                        <a:t>n</a:t>
                      </a:r>
                      <a:r>
                        <a:rPr lang="fr-FR" baseline="0" dirty="0"/>
                        <a:t>(x</a:t>
                      </a:r>
                      <a:r>
                        <a:rPr lang="fr-FR" baseline="-25000" dirty="0"/>
                        <a:t>i</a:t>
                      </a:r>
                      <a:r>
                        <a:rPr lang="fr-FR" baseline="0" dirty="0"/>
                        <a:t>)=f(x</a:t>
                      </a:r>
                      <a:r>
                        <a:rPr lang="fr-FR" baseline="-25000" dirty="0"/>
                        <a:t>i</a:t>
                      </a:r>
                      <a:r>
                        <a:rPr lang="fr-FR" baseline="0" dirty="0"/>
                        <a:t>)  </a:t>
                      </a:r>
                      <a:r>
                        <a:rPr lang="fr-FR" dirty="0"/>
                        <a:t>∀ </a:t>
                      </a:r>
                      <a:r>
                        <a:rPr lang="fr-FR" baseline="0" dirty="0"/>
                        <a:t>i=0,…,n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991545" y="3933056"/>
          <a:ext cx="8015447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01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752">
                <a:tc>
                  <a:txBody>
                    <a:bodyPr/>
                    <a:lstStyle/>
                    <a:p>
                      <a:r>
                        <a:rPr lang="fr-FR" dirty="0"/>
                        <a:t>Construction</a:t>
                      </a:r>
                      <a:r>
                        <a:rPr lang="fr-FR" baseline="0" dirty="0"/>
                        <a:t> d’un polynôme d’interpolation aux points </a:t>
                      </a:r>
                      <a:r>
                        <a:rPr lang="fr-FR" dirty="0"/>
                        <a:t>x</a:t>
                      </a:r>
                      <a:r>
                        <a:rPr lang="fr-FR" baseline="-25000" dirty="0"/>
                        <a:t>0</a:t>
                      </a:r>
                      <a:r>
                        <a:rPr lang="fr-FR" dirty="0"/>
                        <a:t>,x</a:t>
                      </a:r>
                      <a:r>
                        <a:rPr lang="fr-FR" baseline="-25000" dirty="0"/>
                        <a:t>1</a:t>
                      </a:r>
                      <a:r>
                        <a:rPr lang="fr-FR" dirty="0"/>
                        <a:t>…</a:t>
                      </a:r>
                      <a:r>
                        <a:rPr lang="fr-FR" dirty="0" err="1"/>
                        <a:t>x</a:t>
                      </a:r>
                      <a:r>
                        <a:rPr lang="fr-FR" baseline="-25000" dirty="0" err="1"/>
                        <a:t>n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6408">
                <a:tc>
                  <a:txBody>
                    <a:bodyPr/>
                    <a:lstStyle/>
                    <a:p>
                      <a:r>
                        <a:rPr lang="fr-FR" dirty="0" err="1"/>
                        <a:t>P</a:t>
                      </a:r>
                      <a:r>
                        <a:rPr lang="fr-FR" baseline="-25000" dirty="0" err="1"/>
                        <a:t>n</a:t>
                      </a:r>
                      <a:r>
                        <a:rPr lang="fr-FR" baseline="0" dirty="0"/>
                        <a:t> peut s’ écrire dans une des trois bases suivantes 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800" kern="1200" baseline="0" dirty="0">
                          <a:effectLst/>
                        </a:rPr>
                        <a:t>(1, x, x</a:t>
                      </a:r>
                      <a:r>
                        <a:rPr lang="fr-FR" sz="1800" kern="1200" baseline="30000" dirty="0">
                          <a:effectLst/>
                        </a:rPr>
                        <a:t>2</a:t>
                      </a:r>
                      <a:r>
                        <a:rPr lang="fr-FR" sz="1800" kern="1200" baseline="0" dirty="0">
                          <a:effectLst/>
                        </a:rPr>
                        <a:t>,…, x</a:t>
                      </a:r>
                      <a:r>
                        <a:rPr lang="fr-FR" sz="1800" kern="1200" baseline="30000" dirty="0">
                          <a:effectLst/>
                        </a:rPr>
                        <a:t>n</a:t>
                      </a:r>
                      <a:r>
                        <a:rPr lang="fr-FR" sz="1800" kern="1200" baseline="0" dirty="0">
                          <a:effectLst/>
                        </a:rPr>
                        <a:t>)            la base canonique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800" kern="1200" baseline="0" dirty="0">
                          <a:effectLst/>
                        </a:rPr>
                        <a:t>(L</a:t>
                      </a:r>
                      <a:r>
                        <a:rPr lang="fr-FR" sz="1800" kern="1200" baseline="-25000" dirty="0">
                          <a:effectLst/>
                        </a:rPr>
                        <a:t>0</a:t>
                      </a:r>
                      <a:r>
                        <a:rPr lang="fr-FR" sz="1800" kern="1200" baseline="0" dirty="0">
                          <a:effectLst/>
                        </a:rPr>
                        <a:t>(x), L</a:t>
                      </a:r>
                      <a:r>
                        <a:rPr lang="fr-FR" sz="1800" kern="1200" baseline="-25000" dirty="0">
                          <a:effectLst/>
                        </a:rPr>
                        <a:t>1</a:t>
                      </a:r>
                      <a:r>
                        <a:rPr lang="fr-FR" sz="1800" kern="1200" baseline="0" dirty="0">
                          <a:effectLst/>
                        </a:rPr>
                        <a:t>(x), …, L</a:t>
                      </a:r>
                      <a:r>
                        <a:rPr lang="fr-FR" sz="1800" kern="1200" baseline="-25000" dirty="0">
                          <a:effectLst/>
                        </a:rPr>
                        <a:t>n</a:t>
                      </a:r>
                      <a:r>
                        <a:rPr lang="fr-FR" sz="1800" kern="1200" baseline="0" dirty="0">
                          <a:effectLst/>
                        </a:rPr>
                        <a:t>(x))  la base de Lagrange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fr-FR" sz="1800" kern="1200" baseline="0" dirty="0">
                          <a:effectLst/>
                        </a:rPr>
                        <a:t>(1, N</a:t>
                      </a:r>
                      <a:r>
                        <a:rPr lang="fr-FR" sz="1800" kern="1200" baseline="-25000" dirty="0">
                          <a:effectLst/>
                        </a:rPr>
                        <a:t>1</a:t>
                      </a:r>
                      <a:r>
                        <a:rPr lang="fr-FR" sz="1800" kern="1200" baseline="0" dirty="0">
                          <a:effectLst/>
                        </a:rPr>
                        <a:t>(x),…, </a:t>
                      </a:r>
                      <a:r>
                        <a:rPr lang="fr-FR" sz="1800" kern="1200" baseline="0" dirty="0" err="1">
                          <a:effectLst/>
                        </a:rPr>
                        <a:t>N</a:t>
                      </a:r>
                      <a:r>
                        <a:rPr lang="fr-FR" sz="1800" kern="1200" baseline="-25000" dirty="0" err="1">
                          <a:effectLst/>
                        </a:rPr>
                        <a:t>n</a:t>
                      </a:r>
                      <a:r>
                        <a:rPr lang="fr-FR" sz="1800" kern="1200" baseline="0" dirty="0">
                          <a:effectLst/>
                        </a:rPr>
                        <a:t>(x))       la base de Newton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fr-FR" sz="1800" kern="12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116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Lagrange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6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775520" y="2037601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Soit f: [</a:t>
            </a:r>
            <a:r>
              <a:rPr lang="fr-FR" dirty="0" err="1"/>
              <a:t>a,b</a:t>
            </a:r>
            <a:r>
              <a:rPr lang="fr-FR" dirty="0"/>
              <a:t>]</a:t>
            </a:r>
            <a:r>
              <a:rPr lang="fr-FR" dirty="0">
                <a:sym typeface="Wingdings" pitchFamily="2" charset="2"/>
              </a:rPr>
              <a:t> </a:t>
            </a:r>
            <a:r>
              <a:rPr lang="fr-FR" b="1" dirty="0"/>
              <a:t>ℝ</a:t>
            </a:r>
            <a:r>
              <a:rPr lang="fr-FR" dirty="0">
                <a:sym typeface="Wingdings" pitchFamily="2" charset="2"/>
              </a:rPr>
              <a:t> connue en </a:t>
            </a:r>
            <a:r>
              <a:rPr lang="fr-FR" i="1" dirty="0">
                <a:sym typeface="Wingdings" pitchFamily="2" charset="2"/>
              </a:rPr>
              <a:t>n</a:t>
            </a:r>
            <a:r>
              <a:rPr lang="fr-FR" dirty="0">
                <a:sym typeface="Wingdings" pitchFamily="2" charset="2"/>
              </a:rPr>
              <a:t>+1 points distincts </a:t>
            </a:r>
            <a:r>
              <a:rPr lang="fr-FR" dirty="0"/>
              <a:t> </a:t>
            </a:r>
            <a:r>
              <a:rPr lang="fr-FR" i="1" dirty="0"/>
              <a:t>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r>
              <a:rPr lang="fr-FR" i="1" dirty="0"/>
              <a:t> de l’intervalle [</a:t>
            </a:r>
            <a:r>
              <a:rPr lang="fr-FR" i="1" dirty="0" err="1"/>
              <a:t>a,b</a:t>
            </a:r>
            <a:r>
              <a:rPr lang="fr-FR" i="1" dirty="0"/>
              <a:t>]. Il s’agit de construire un polynôme P de degré inférieur ou égal à n tel que </a:t>
            </a:r>
          </a:p>
          <a:p>
            <a:r>
              <a:rPr lang="fr-FR" i="1" dirty="0"/>
              <a:t>		</a:t>
            </a:r>
            <a:r>
              <a:rPr lang="fr-FR" dirty="0" err="1"/>
              <a:t>P</a:t>
            </a:r>
            <a:r>
              <a:rPr lang="fr-FR" baseline="-25000" dirty="0" err="1"/>
              <a:t>n</a:t>
            </a:r>
            <a:r>
              <a:rPr lang="fr-FR" dirty="0"/>
              <a:t>(x</a:t>
            </a:r>
            <a:r>
              <a:rPr lang="fr-FR" baseline="-25000" dirty="0"/>
              <a:t>i</a:t>
            </a:r>
            <a:r>
              <a:rPr lang="fr-FR" dirty="0"/>
              <a:t>)=f(x</a:t>
            </a:r>
            <a:r>
              <a:rPr lang="fr-FR" baseline="-25000" dirty="0"/>
              <a:t>i</a:t>
            </a:r>
            <a:r>
              <a:rPr lang="fr-FR" dirty="0"/>
              <a:t>)  ∀ i=0,…,n</a:t>
            </a:r>
          </a:p>
          <a:p>
            <a:endParaRPr lang="fr-FR" i="1" dirty="0"/>
          </a:p>
          <a:p>
            <a:r>
              <a:rPr lang="fr-FR" i="1" dirty="0">
                <a:sym typeface="Wingdings" pitchFamily="2" charset="2"/>
              </a:rPr>
              <a:t>	</a:t>
            </a:r>
            <a:r>
              <a:rPr lang="fr-FR" dirty="0">
                <a:sym typeface="Wingdings" pitchFamily="2" charset="2"/>
              </a:rPr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895653" y="3422595"/>
            <a:ext cx="1317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Théoreme</a:t>
            </a:r>
            <a:r>
              <a:rPr lang="fr-FR" dirty="0"/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991546" y="3791928"/>
            <a:ext cx="7776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 tout choix de nœuds </a:t>
            </a:r>
            <a:r>
              <a:rPr lang="fr-FR" i="1" dirty="0"/>
              <a:t>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r>
              <a:rPr lang="fr-FR" i="1" dirty="0"/>
              <a:t> dans [</a:t>
            </a:r>
            <a:r>
              <a:rPr lang="fr-FR" i="1" dirty="0" err="1"/>
              <a:t>a,b</a:t>
            </a:r>
            <a:r>
              <a:rPr lang="fr-FR" i="1" dirty="0"/>
              <a:t>], il existe un unique </a:t>
            </a:r>
            <a:r>
              <a:rPr lang="fr-FR" i="1" dirty="0" err="1"/>
              <a:t>polynome</a:t>
            </a:r>
            <a:r>
              <a:rPr lang="fr-FR" i="1" dirty="0"/>
              <a:t> </a:t>
            </a:r>
            <a:r>
              <a:rPr lang="fr-FR" i="1" dirty="0" err="1"/>
              <a:t>P</a:t>
            </a:r>
            <a:r>
              <a:rPr lang="fr-FR" i="1" baseline="-25000" dirty="0" err="1"/>
              <a:t>n</a:t>
            </a:r>
            <a:r>
              <a:rPr lang="fr-FR" i="1" dirty="0"/>
              <a:t> de degré inférieur ou égale à n qui coïncide avec f aux points x</a:t>
            </a:r>
            <a:r>
              <a:rPr lang="fr-FR" i="1" baseline="-25000" dirty="0"/>
              <a:t>0</a:t>
            </a:r>
            <a:r>
              <a:rPr lang="fr-FR" i="1" dirty="0"/>
              <a:t>,x</a:t>
            </a:r>
            <a:r>
              <a:rPr lang="fr-FR" i="1" baseline="-25000" dirty="0"/>
              <a:t>1</a:t>
            </a:r>
            <a:r>
              <a:rPr lang="fr-FR" i="1" dirty="0"/>
              <a:t>…</a:t>
            </a:r>
            <a:r>
              <a:rPr lang="fr-FR" i="1" dirty="0" err="1"/>
              <a:t>x</a:t>
            </a:r>
            <a:r>
              <a:rPr lang="fr-FR" i="1" baseline="-25000" dirty="0" err="1"/>
              <a:t>n</a:t>
            </a:r>
            <a:r>
              <a:rPr lang="fr-FR" i="1" dirty="0"/>
              <a:t> (i.e. </a:t>
            </a:r>
            <a:r>
              <a:rPr lang="fr-FR" dirty="0" err="1"/>
              <a:t>P</a:t>
            </a:r>
            <a:r>
              <a:rPr lang="fr-FR" baseline="-25000" dirty="0" err="1"/>
              <a:t>n</a:t>
            </a:r>
            <a:r>
              <a:rPr lang="fr-FR" dirty="0"/>
              <a:t>(x</a:t>
            </a:r>
            <a:r>
              <a:rPr lang="fr-FR" baseline="-25000" dirty="0"/>
              <a:t>i</a:t>
            </a:r>
            <a:r>
              <a:rPr lang="fr-FR" dirty="0"/>
              <a:t>)=f(x</a:t>
            </a:r>
            <a:r>
              <a:rPr lang="fr-FR" baseline="-25000" dirty="0"/>
              <a:t>i</a:t>
            </a:r>
            <a:r>
              <a:rPr lang="fr-FR" dirty="0"/>
              <a:t>)  ∀ i=0,…,n)</a:t>
            </a:r>
          </a:p>
          <a:p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020508" y="4891226"/>
            <a:ext cx="219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</a:t>
            </a:r>
            <a:r>
              <a:rPr lang="fr-FR" dirty="0" err="1"/>
              <a:t>polynome</a:t>
            </a:r>
            <a:r>
              <a:rPr lang="fr-FR" dirty="0"/>
              <a:t> s’</a:t>
            </a:r>
            <a:r>
              <a:rPr lang="fr-FR" dirty="0" err="1"/>
              <a:t>ecrit</a:t>
            </a:r>
            <a:r>
              <a:rPr lang="fr-FR" dirty="0"/>
              <a:t> 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ZoneTexte 12"/>
              <p:cNvSpPr txBox="1"/>
              <p:nvPr/>
            </p:nvSpPr>
            <p:spPr>
              <a:xfrm>
                <a:off x="2135559" y="5280272"/>
                <a:ext cx="3748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𝑷</m:t>
                    </m:r>
                    <m:r>
                      <a:rPr lang="fr-FR" sz="2400" b="1" i="1" baseline="-2500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𝒏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(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𝒙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)=</m:t>
                    </m:r>
                    <m:nary>
                      <m:naryPr>
                        <m:chr m:val="∑"/>
                        <m:ctrlP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sup>
                      <m:e>
                        <m: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fr-FR" sz="2400" b="1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b="1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baseline="-2500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d>
                        <m: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. 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𝑳</m:t>
                        </m:r>
                        <m:r>
                          <a:rPr lang="fr-FR" sz="2400" b="1" i="1" baseline="-250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fr-FR" sz="2400" b="1" dirty="0">
                    <a:solidFill>
                      <a:schemeClr val="accent5">
                        <a:lumMod val="50000"/>
                      </a:schemeClr>
                    </a:solidFill>
                  </a:rPr>
                  <a:t>  </a:t>
                </a:r>
              </a:p>
            </p:txBody>
          </p:sp>
        </mc:Choice>
        <mc:Fallback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59" y="5280272"/>
                <a:ext cx="3748206" cy="461665"/>
              </a:xfrm>
              <a:prstGeom prst="rect">
                <a:avLst/>
              </a:prstGeom>
              <a:blipFill>
                <a:blip r:embed="rId2"/>
                <a:stretch>
                  <a:fillRect l="-338" t="-121053" b="-186842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6456041" y="5157193"/>
                <a:ext cx="3005631" cy="861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Ou  </a:t>
                </a:r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𝑳</m:t>
                    </m:r>
                    <m:r>
                      <a:rPr lang="fr-FR" sz="2400" b="1" i="1" baseline="-2500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𝒊</m:t>
                    </m:r>
                    <m:d>
                      <m:dPr>
                        <m:ctrlPr>
                          <a:rPr lang="fr-FR" sz="2400" b="1" i="1" baseline="-250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sz="2400" b="1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lang="fr-FR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eqArr>
                          <m:eqArrPr>
                            <m:ctrl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brk m:alnAt="23"/>
                              </m:r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e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≠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eqArr>
                      </m:sub>
                      <m:sup>
                        <m:r>
                          <a:rPr lang="fr-FR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baseline="-25000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fr-FR" b="1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6041" y="5157193"/>
                <a:ext cx="3005631" cy="861133"/>
              </a:xfrm>
              <a:prstGeom prst="rect">
                <a:avLst/>
              </a:prstGeom>
              <a:blipFill>
                <a:blip r:embed="rId3"/>
                <a:stretch>
                  <a:fillRect l="-1688" t="-58824" r="-1266" b="-6911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21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lipse 15"/>
          <p:cNvSpPr/>
          <p:nvPr/>
        </p:nvSpPr>
        <p:spPr>
          <a:xfrm>
            <a:off x="8040217" y="2475414"/>
            <a:ext cx="934209" cy="60016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681296" y="2420888"/>
            <a:ext cx="934209" cy="60016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3793640" y="2541725"/>
            <a:ext cx="934209" cy="60016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sz="3200" b="1" dirty="0"/>
              <a:t>Polynôme de Lagrange 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/>
              <p:cNvSpPr txBox="1"/>
              <p:nvPr/>
            </p:nvSpPr>
            <p:spPr>
              <a:xfrm>
                <a:off x="1919536" y="1682835"/>
                <a:ext cx="37482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𝑷</m:t>
                    </m:r>
                    <m:r>
                      <a:rPr lang="fr-FR" sz="2400" b="1" i="1" baseline="-2500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𝒏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(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𝒙</m:t>
                    </m:r>
                    <m:r>
                      <a:rPr lang="fr-FR" sz="2400" b="1" i="1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)=</m:t>
                    </m:r>
                    <m:nary>
                      <m:naryPr>
                        <m:chr m:val="∑"/>
                        <m:ctrlP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pt-B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sup>
                      <m:e>
                        <m: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fr-FR" sz="2400" b="1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b="1" i="1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baseline="-2500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d>
                        <m:r>
                          <a:rPr lang="fr-FR" sz="24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. 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𝑳</m:t>
                        </m:r>
                        <m:r>
                          <a:rPr lang="fr-FR" sz="2400" b="1" i="1" baseline="-250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fr-FR" sz="2400" b="1" dirty="0">
                    <a:solidFill>
                      <a:schemeClr val="accent5">
                        <a:lumMod val="50000"/>
                      </a:schemeClr>
                    </a:solidFill>
                  </a:rPr>
                  <a:t>  </a:t>
                </a:r>
              </a:p>
            </p:txBody>
          </p:sp>
        </mc:Choice>
        <mc:Fallback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536" y="1682835"/>
                <a:ext cx="3748206" cy="461665"/>
              </a:xfrm>
              <a:prstGeom prst="rect">
                <a:avLst/>
              </a:prstGeom>
              <a:blipFill>
                <a:blip r:embed="rId2"/>
                <a:stretch>
                  <a:fillRect l="-338" t="-127027" b="-19459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240018" y="1559756"/>
                <a:ext cx="3005631" cy="8611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Ou  </a:t>
                </a:r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𝑳</m:t>
                    </m:r>
                    <m:r>
                      <a:rPr lang="fr-FR" sz="2400" b="1" i="1" baseline="-2500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𝒊</m:t>
                    </m:r>
                    <m:d>
                      <m:dPr>
                        <m:ctrlPr>
                          <a:rPr lang="fr-FR" sz="2400" b="1" i="1" baseline="-2500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sz="2400" b="1" i="1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lang="fr-FR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eqArr>
                          <m:eqArrPr>
                            <m:ctrl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m:rPr>
                                <m:brk m:alnAt="23"/>
                              </m:r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e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≠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eqArr>
                      </m:sub>
                      <m:sup>
                        <m:r>
                          <a:rPr lang="fr-FR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sup>
                      <m:e>
                        <m:f>
                          <m:fPr>
                            <m:ctrlP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2400" b="1" i="1" baseline="-25000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𝒙𝒋</m:t>
                            </m:r>
                            <m:r>
                              <a:rPr lang="fr-FR" sz="2400" b="1" i="1" dirty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fr-FR" b="1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018" y="1559756"/>
                <a:ext cx="3005631" cy="861133"/>
              </a:xfrm>
              <a:prstGeom prst="rect">
                <a:avLst/>
              </a:prstGeom>
              <a:blipFill>
                <a:blip r:embed="rId3"/>
                <a:stretch>
                  <a:fillRect l="-1681" t="-56522" r="-840" b="-68116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1922417" y="2536434"/>
                <a:ext cx="83921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400" b="1" i="1">
                        <a:latin typeface="Cambria Math"/>
                      </a:rPr>
                      <m:t>𝑷</m:t>
                    </m:r>
                    <m:r>
                      <a:rPr lang="fr-FR" sz="2400" b="1" i="1" baseline="-25000">
                        <a:latin typeface="Cambria Math"/>
                      </a:rPr>
                      <m:t>𝒏</m:t>
                    </m:r>
                    <m:d>
                      <m:dPr>
                        <m:ctrlPr>
                          <a:rPr lang="fr-FR" sz="2400" b="1" i="1" baseline="-2500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sz="2400" b="1" i="1">
                        <a:latin typeface="Cambria Math"/>
                      </a:rPr>
                      <m:t>=</m:t>
                    </m:r>
                    <m:r>
                      <a:rPr lang="fr-FR" sz="24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latin typeface="Cambria Math"/>
                          </a:rPr>
                          <m:t>𝒙</m:t>
                        </m:r>
                        <m:r>
                          <a:rPr lang="fr-FR" sz="2400" b="1" i="1" baseline="-25000"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fr-FR" sz="2400" b="1" i="1">
                        <a:latin typeface="Cambria Math"/>
                      </a:rPr>
                      <m:t>𝑳</m:t>
                    </m:r>
                    <m:r>
                      <a:rPr lang="fr-FR" sz="2400" b="1" i="1" baseline="-25000">
                        <a:latin typeface="Cambria Math"/>
                      </a:rPr>
                      <m:t>𝟎</m:t>
                    </m:r>
                    <m:d>
                      <m:d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sz="2400" b="1" i="1">
                        <a:latin typeface="Cambria Math"/>
                      </a:rPr>
                      <m:t>+</m:t>
                    </m:r>
                    <m:r>
                      <a:rPr lang="fr-FR" sz="24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latin typeface="Cambria Math"/>
                          </a:rPr>
                          <m:t>𝒙</m:t>
                        </m:r>
                        <m:r>
                          <a:rPr lang="fr-FR" sz="2400" b="1" i="1" baseline="-2500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fr-FR" sz="2400" b="1" i="1">
                        <a:latin typeface="Cambria Math"/>
                      </a:rPr>
                      <m:t>𝑳</m:t>
                    </m:r>
                    <m:r>
                      <a:rPr lang="fr-FR" sz="2400" b="1" i="1" baseline="-25000">
                        <a:latin typeface="Cambria Math"/>
                      </a:rPr>
                      <m:t>𝟏</m:t>
                    </m:r>
                    <m:r>
                      <a:rPr lang="fr-FR" sz="2400" b="1" i="1">
                        <a:latin typeface="Cambria Math"/>
                      </a:rPr>
                      <m:t>(</m:t>
                    </m:r>
                    <m:r>
                      <a:rPr lang="fr-FR" sz="2400" b="1" i="1">
                        <a:latin typeface="Cambria Math"/>
                      </a:rPr>
                      <m:t>𝒙</m:t>
                    </m:r>
                    <m:r>
                      <a:rPr lang="fr-FR" sz="2400" b="1" i="1">
                        <a:latin typeface="Cambria Math"/>
                      </a:rPr>
                      <m:t>)</m:t>
                    </m:r>
                  </m:oMath>
                </a14:m>
                <a:r>
                  <a:rPr lang="fr-FR" sz="2400" b="1" dirty="0"/>
                  <a:t>+….+</a:t>
                </a:r>
                <a14:m>
                  <m:oMath xmlns:m="http://schemas.openxmlformats.org/officeDocument/2006/math">
                    <m:r>
                      <a:rPr lang="fr-FR" sz="2400" b="1" i="1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fr-FR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b="1" i="1">
                            <a:latin typeface="Cambria Math"/>
                          </a:rPr>
                          <m:t>𝒙</m:t>
                        </m:r>
                        <m:r>
                          <a:rPr lang="fr-FR" sz="2400" b="1" i="1" baseline="-25000">
                            <a:latin typeface="Cambria Math"/>
                          </a:rPr>
                          <m:t>𝒏</m:t>
                        </m:r>
                      </m:e>
                    </m:d>
                    <m:r>
                      <a:rPr lang="fr-FR" sz="2400" b="1" i="1">
                        <a:latin typeface="Cambria Math"/>
                      </a:rPr>
                      <m:t>𝑳</m:t>
                    </m:r>
                    <m:r>
                      <a:rPr lang="fr-FR" sz="2400" b="1" i="1" baseline="-25000">
                        <a:latin typeface="Cambria Math"/>
                      </a:rPr>
                      <m:t>𝒏</m:t>
                    </m:r>
                    <m:r>
                      <a:rPr lang="fr-FR" sz="2400" b="1" i="1">
                        <a:latin typeface="Cambria Math"/>
                      </a:rPr>
                      <m:t>(</m:t>
                    </m:r>
                    <m:r>
                      <a:rPr lang="fr-FR" sz="2400" b="1" i="1">
                        <a:latin typeface="Cambria Math"/>
                      </a:rPr>
                      <m:t>𝒙</m:t>
                    </m:r>
                    <m:r>
                      <a:rPr lang="fr-FR" sz="2400" b="1" i="1">
                        <a:latin typeface="Cambria Math"/>
                      </a:rPr>
                      <m:t>)</m:t>
                    </m:r>
                  </m:oMath>
                </a14:m>
                <a:endParaRPr lang="fr-FR" sz="2400" b="1" dirty="0"/>
              </a:p>
              <a:p>
                <a:endParaRPr lang="fr-FR" sz="2400" b="1" dirty="0">
                  <a:solidFill>
                    <a:schemeClr val="accent5">
                      <a:lumMod val="50000"/>
                    </a:schemeClr>
                  </a:solidFill>
                </a:endParaRPr>
              </a:p>
              <a:p>
                <a:r>
                  <a:rPr lang="fr-FR" sz="2400" b="1" dirty="0">
                    <a:solidFill>
                      <a:schemeClr val="accent5">
                        <a:lumMod val="50000"/>
                      </a:schemeClr>
                    </a:solidFill>
                  </a:rPr>
                  <a:t>               		</a:t>
                </a:r>
                <a:r>
                  <a:rPr lang="fr-FR" sz="2400" b="1" dirty="0">
                    <a:solidFill>
                      <a:schemeClr val="accent5">
                        <a:lumMod val="75000"/>
                      </a:schemeClr>
                    </a:solidFill>
                  </a:rPr>
                  <a:t>Base de Lagrange </a:t>
                </a:r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2417" y="2536434"/>
                <a:ext cx="8392144" cy="1200329"/>
              </a:xfrm>
              <a:prstGeom prst="rect">
                <a:avLst/>
              </a:prstGeom>
              <a:blipFill>
                <a:blip r:embed="rId4"/>
                <a:stretch>
                  <a:fillRect l="-151" t="-4167" b="-11458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943733" y="3805181"/>
                <a:ext cx="5608908" cy="874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>
                          <a:latin typeface="Cambria Math"/>
                        </a:rPr>
                        <m:t>𝑳</m:t>
                      </m:r>
                      <m:r>
                        <a:rPr lang="fr-FR" sz="2400" b="1" i="1" baseline="-25000">
                          <a:latin typeface="Cambria Math"/>
                        </a:rPr>
                        <m:t>𝟎</m:t>
                      </m:r>
                      <m:d>
                        <m:d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4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4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𝟎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733" y="3805181"/>
                <a:ext cx="5608908" cy="874598"/>
              </a:xfrm>
              <a:prstGeom prst="rect">
                <a:avLst/>
              </a:prstGeom>
              <a:blipFill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1961795" y="4676955"/>
                <a:ext cx="5608908" cy="874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>
                          <a:latin typeface="Cambria Math"/>
                        </a:rPr>
                        <m:t>𝑳</m:t>
                      </m:r>
                      <m:r>
                        <a:rPr lang="fr-FR" sz="2400" b="1" i="1" baseline="-25000">
                          <a:latin typeface="Cambria Math"/>
                        </a:rPr>
                        <m:t>𝟏</m:t>
                      </m:r>
                      <m:d>
                        <m:d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4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4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1795" y="4676955"/>
                <a:ext cx="5608908" cy="874598"/>
              </a:xfrm>
              <a:prstGeom prst="rect">
                <a:avLst/>
              </a:prstGeom>
              <a:blipFill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2063643" y="5547803"/>
                <a:ext cx="5976573" cy="874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>
                          <a:latin typeface="Cambria Math"/>
                        </a:rPr>
                        <m:t>𝑳</m:t>
                      </m:r>
                      <m:r>
                        <a:rPr lang="fr-FR" sz="2400" b="1" i="1" baseline="-25000">
                          <a:latin typeface="Cambria Math"/>
                        </a:rPr>
                        <m:t>𝒏</m:t>
                      </m:r>
                      <m:d>
                        <m:dPr>
                          <m:ctrlPr>
                            <a:rPr lang="fr-FR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4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sz="2400" b="1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𝒏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𝟎</m:t>
                              </m:r>
                            </m:e>
                          </m:d>
                          <m:d>
                            <m:dPr>
                              <m:ctrlPr>
                                <a:rPr lang="fr-FR" sz="2400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𝒏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fr-FR" sz="2400" b="1" i="1" dirty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fr-FR" sz="2400" b="1" i="1" baseline="-25000" dirty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r>
                            <a:rPr lang="fr-FR" sz="2400" b="1" i="1" dirty="0">
                              <a:latin typeface="Cambria Math"/>
                            </a:rPr>
                            <m:t>…(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𝒙𝒏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 baseline="-25000" dirty="0">
                              <a:latin typeface="Cambria Math"/>
                            </a:rPr>
                            <m:t>𝟏</m:t>
                          </m:r>
                          <m:r>
                            <a:rPr lang="fr-FR" sz="2400" b="1" i="1" dirty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643" y="5547803"/>
                <a:ext cx="5976573" cy="874598"/>
              </a:xfrm>
              <a:prstGeom prst="rect">
                <a:avLst/>
              </a:prstGeom>
              <a:blipFill>
                <a:blip r:embed="rId7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080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4" grpId="0" animBg="1"/>
      <p:bldP spid="5" grpId="0"/>
      <p:bldP spid="6" grpId="0"/>
      <p:bldP spid="7" grpId="0"/>
      <p:bldP spid="1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8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Lagrange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19536" y="184482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Exemple 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75521" y="2492896"/>
            <a:ext cx="8712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cherche le polynôme P</a:t>
            </a:r>
            <a:r>
              <a:rPr lang="fr-FR" baseline="-25000" dirty="0"/>
              <a:t>2</a:t>
            </a:r>
            <a:r>
              <a:rPr lang="fr-FR" dirty="0"/>
              <a:t> qui interpole les points suivants : (-2,1), (2,3),(3,6)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75520" y="3109610"/>
            <a:ext cx="527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polynôme P</a:t>
            </a:r>
            <a:r>
              <a:rPr lang="fr-FR" baseline="-25000" dirty="0"/>
              <a:t>2 </a:t>
            </a:r>
            <a:r>
              <a:rPr lang="fr-FR" dirty="0"/>
              <a:t>interpole les points d’</a:t>
            </a:r>
            <a:r>
              <a:rPr lang="fr-FR" dirty="0" err="1"/>
              <a:t>abscices</a:t>
            </a:r>
            <a:r>
              <a:rPr lang="fr-FR" dirty="0"/>
              <a:t> x</a:t>
            </a:r>
            <a:r>
              <a:rPr lang="fr-FR" baseline="-25000" dirty="0"/>
              <a:t>0</a:t>
            </a:r>
            <a:r>
              <a:rPr lang="fr-FR" dirty="0"/>
              <a:t>, x</a:t>
            </a:r>
            <a:r>
              <a:rPr lang="fr-FR" baseline="-25000" dirty="0"/>
              <a:t>1</a:t>
            </a:r>
            <a:r>
              <a:rPr lang="fr-FR" dirty="0"/>
              <a:t>,x</a:t>
            </a:r>
            <a:r>
              <a:rPr lang="fr-FR" baseline="-25000" dirty="0"/>
              <a:t>2</a:t>
            </a:r>
            <a:r>
              <a:rPr lang="fr-FR" dirty="0"/>
              <a:t> 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8067882" y="3310666"/>
            <a:ext cx="332375" cy="0"/>
          </a:xfrm>
          <a:prstGeom prst="straightConnector1">
            <a:avLst/>
          </a:prstGeom>
          <a:ln w="28575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ccolade ouvrante 10"/>
          <p:cNvSpPr/>
          <p:nvPr/>
        </p:nvSpPr>
        <p:spPr>
          <a:xfrm>
            <a:off x="8544272" y="2708920"/>
            <a:ext cx="216024" cy="11428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760297" y="2838998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(-2)=1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760296" y="3221091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(2)=3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60297" y="3590423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P</a:t>
            </a:r>
            <a:r>
              <a:rPr lang="fr-FR" baseline="-25000" dirty="0"/>
              <a:t>2</a:t>
            </a:r>
            <a:r>
              <a:rPr lang="fr-FR" dirty="0"/>
              <a:t>(3)=6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431704" y="3851756"/>
            <a:ext cx="3306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(L</a:t>
            </a:r>
            <a:r>
              <a:rPr lang="fr-FR" baseline="-25000" dirty="0"/>
              <a:t>0</a:t>
            </a:r>
            <a:r>
              <a:rPr lang="fr-FR" dirty="0"/>
              <a:t>, L</a:t>
            </a:r>
            <a:r>
              <a:rPr lang="fr-FR" baseline="-25000" dirty="0"/>
              <a:t>1</a:t>
            </a:r>
            <a:r>
              <a:rPr lang="fr-FR" dirty="0"/>
              <a:t>,L</a:t>
            </a:r>
            <a:r>
              <a:rPr lang="fr-FR" baseline="-25000" dirty="0"/>
              <a:t>2</a:t>
            </a:r>
            <a:r>
              <a:rPr lang="fr-FR" dirty="0"/>
              <a:t>) est la base de Lagrange </a:t>
            </a:r>
          </a:p>
        </p:txBody>
      </p:sp>
      <p:cxnSp>
        <p:nvCxnSpPr>
          <p:cNvPr id="18" name="Connecteur droit avec flèche 17"/>
          <p:cNvCxnSpPr>
            <a:stCxn id="16" idx="2"/>
          </p:cNvCxnSpPr>
          <p:nvPr/>
        </p:nvCxnSpPr>
        <p:spPr>
          <a:xfrm>
            <a:off x="5084753" y="4221088"/>
            <a:ext cx="406168" cy="288032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ZoneTexte 18"/>
              <p:cNvSpPr txBox="1"/>
              <p:nvPr/>
            </p:nvSpPr>
            <p:spPr>
              <a:xfrm>
                <a:off x="2207569" y="4797153"/>
                <a:ext cx="6303585" cy="3845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(x)=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i="1">
                            <a:latin typeface="Cambria Math"/>
                          </a:rPr>
                          <m:t>𝑖</m:t>
                        </m:r>
                        <m:r>
                          <a:rPr lang="fr-FR" i="1"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p>
                      <m:e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𝑖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𝐿</m:t>
                        </m:r>
                        <m:r>
                          <a:rPr lang="fr-FR" i="1" baseline="-25000">
                            <a:latin typeface="Cambria Math"/>
                          </a:rPr>
                          <m:t>𝑖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=</m:t>
                        </m:r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0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𝐿</m:t>
                        </m:r>
                        <m:r>
                          <a:rPr lang="fr-FR" i="1" baseline="-25000">
                            <a:latin typeface="Cambria Math"/>
                          </a:rPr>
                          <m:t>0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+</m:t>
                        </m:r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𝐿</m:t>
                        </m:r>
                        <m:r>
                          <a:rPr lang="fr-FR" i="1" baseline="-25000">
                            <a:latin typeface="Cambria Math"/>
                          </a:rPr>
                          <m:t>1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r-FR" i="1" baseline="-25000">
                            <a:latin typeface="Cambria Math"/>
                          </a:rPr>
                          <m:t>+</m:t>
                        </m:r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𝐿</m:t>
                        </m:r>
                        <m:r>
                          <a:rPr lang="fr-FR" i="1" baseline="-25000">
                            <a:latin typeface="Cambria Math"/>
                          </a:rPr>
                          <m:t>2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nary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69" y="4797153"/>
                <a:ext cx="6303585" cy="384529"/>
              </a:xfrm>
              <a:prstGeom prst="rect">
                <a:avLst/>
              </a:prstGeom>
              <a:blipFill>
                <a:blip r:embed="rId2"/>
                <a:stretch>
                  <a:fillRect l="-803" t="-100000" b="-15312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necteur droit avec flèche 20"/>
          <p:cNvCxnSpPr/>
          <p:nvPr/>
        </p:nvCxnSpPr>
        <p:spPr>
          <a:xfrm>
            <a:off x="4993708" y="5181682"/>
            <a:ext cx="0" cy="407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767524" y="562773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=1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6384032" y="5177802"/>
            <a:ext cx="0" cy="407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7827493" y="5177803"/>
            <a:ext cx="0" cy="407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7601309" y="562773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=6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132004" y="562773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=3</a:t>
            </a:r>
          </a:p>
        </p:txBody>
      </p:sp>
    </p:spTree>
    <p:extLst>
      <p:ext uri="{BB962C8B-B14F-4D97-AF65-F5344CB8AC3E}">
        <p14:creationId xmlns:p14="http://schemas.microsoft.com/office/powerpoint/2010/main" val="339487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 animBg="1"/>
      <p:bldP spid="12" grpId="0"/>
      <p:bldP spid="13" grpId="0"/>
      <p:bldP spid="14" grpId="0"/>
      <p:bldP spid="16" grpId="0"/>
      <p:bldP spid="19" grpId="0"/>
      <p:bldP spid="22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9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/>
          </a:bodyPr>
          <a:lstStyle/>
          <a:p>
            <a:r>
              <a:rPr lang="fr-FR" sz="3600" b="1" dirty="0"/>
              <a:t>Polynôme de Lagrange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702093" y="2321129"/>
                <a:ext cx="5328831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>
                        <a:latin typeface="Cambria Math"/>
                      </a:rPr>
                      <m:t>𝑳</m:t>
                    </m:r>
                    <m:r>
                      <a:rPr lang="fr-FR" b="1" i="1" baseline="-25000">
                        <a:latin typeface="Cambria Math"/>
                      </a:rPr>
                      <m:t>𝟎</m:t>
                    </m:r>
                    <m:d>
                      <m:d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</m:e>
                        </m:d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(−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30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−</m:t>
                    </m:r>
                    <m:r>
                      <a:rPr lang="fr-FR" b="1" i="1" dirty="0">
                        <a:latin typeface="Cambria Math"/>
                      </a:rPr>
                      <m:t>𝟓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𝟔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endParaRPr lang="fr-FR" b="1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093" y="2321129"/>
                <a:ext cx="5328831" cy="533544"/>
              </a:xfrm>
              <a:prstGeom prst="rect">
                <a:avLst/>
              </a:prstGeom>
              <a:blipFill>
                <a:blip r:embed="rId2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1753787" y="3154621"/>
                <a:ext cx="4972964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>
                        <a:latin typeface="Cambria Math"/>
                      </a:rPr>
                      <m:t>𝑳</m:t>
                    </m:r>
                    <m:r>
                      <a:rPr lang="fr-FR" b="1" i="1" baseline="-25000">
                        <a:latin typeface="Cambria Math"/>
                      </a:rPr>
                      <m:t>𝟏</m:t>
                    </m:r>
                    <m:d>
                      <m:d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</m:e>
                        </m:d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+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(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+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(−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-25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𝟔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endParaRPr lang="fr-FR" b="1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787" y="3154621"/>
                <a:ext cx="4972964" cy="533544"/>
              </a:xfrm>
              <a:prstGeom prst="rect">
                <a:avLst/>
              </a:prstGeom>
              <a:blipFill>
                <a:blip r:embed="rId3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/>
          <p:cNvSpPr txBox="1"/>
          <p:nvPr/>
        </p:nvSpPr>
        <p:spPr>
          <a:xfrm>
            <a:off x="1703513" y="1691516"/>
            <a:ext cx="8712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cherche le polynôme P</a:t>
            </a:r>
            <a:r>
              <a:rPr lang="fr-FR" baseline="-25000" dirty="0"/>
              <a:t>2</a:t>
            </a:r>
            <a:r>
              <a:rPr lang="fr-FR" dirty="0"/>
              <a:t> qui interpole les points suivants : (-2,1), (2,3),(3,6)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753787" y="4077072"/>
                <a:ext cx="4391074" cy="5335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1" i="1">
                        <a:latin typeface="Cambria Math"/>
                      </a:rPr>
                      <m:t>𝑳</m:t>
                    </m:r>
                    <m:r>
                      <a:rPr lang="fr-FR" b="1" i="1" baseline="-25000"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fr-FR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d>
                          <m:dPr>
                            <m:ctrlPr>
                              <a:rPr lang="fr-FR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𝟐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fr-FR" b="1" i="1" dirty="0">
                                <a:latin typeface="Cambria Math"/>
                              </a:rPr>
                              <m:t>𝒙</m:t>
                            </m:r>
                            <m:r>
                              <a:rPr lang="fr-FR" b="1" i="1" baseline="-25000" dirty="0">
                                <a:latin typeface="Cambria Math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+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</m:t>
                        </m:r>
                        <m:r>
                          <a:rPr lang="fr-FR" b="1" i="1" dirty="0">
                            <a:latin typeface="Cambria Math"/>
                          </a:rPr>
                          <m:t>𝒙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(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+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)(</m:t>
                        </m:r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  <m:r>
                          <a:rPr lang="fr-FR" b="1" i="1" dirty="0">
                            <a:latin typeface="Cambria Math"/>
                          </a:rPr>
                          <m:t>−</m:t>
                        </m:r>
                        <m:r>
                          <a:rPr lang="fr-FR" b="1" i="1" dirty="0">
                            <a:latin typeface="Cambria Math"/>
                          </a:rPr>
                          <m:t>𝟐</m:t>
                        </m:r>
                        <m:r>
                          <a:rPr lang="fr-FR" b="1" i="1" dirty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fr-FR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-25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−</m:t>
                    </m:r>
                    <m:r>
                      <a:rPr lang="fr-FR" b="1" i="1" dirty="0">
                        <a:latin typeface="Cambria Math"/>
                      </a:rPr>
                      <m:t>𝟒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endParaRPr lang="fr-FR" b="1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787" y="4077072"/>
                <a:ext cx="4391074" cy="533544"/>
              </a:xfrm>
              <a:prstGeom prst="rect">
                <a:avLst/>
              </a:prstGeom>
              <a:blipFill>
                <a:blip r:embed="rId4"/>
                <a:stretch>
                  <a:fillRect r="-289" b="-714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/>
              <p:cNvSpPr txBox="1"/>
              <p:nvPr/>
            </p:nvSpPr>
            <p:spPr>
              <a:xfrm>
                <a:off x="1809983" y="4797151"/>
                <a:ext cx="8035598" cy="786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(x)=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𝐿</m:t>
                    </m:r>
                    <m:r>
                      <a:rPr lang="fr-FR" i="1" baseline="-25000">
                        <a:latin typeface="Cambria Math"/>
                      </a:rPr>
                      <m:t>0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i="1">
                        <a:latin typeface="Cambria Math"/>
                      </a:rPr>
                      <m:t>+</m:t>
                    </m:r>
                    <m:r>
                      <a:rPr lang="fr-FR" i="1">
                        <a:latin typeface="Cambria Math"/>
                      </a:rPr>
                      <m:t>3</m:t>
                    </m:r>
                    <m:r>
                      <a:rPr lang="fr-FR" i="1">
                        <a:latin typeface="Cambria Math"/>
                      </a:rPr>
                      <m:t>𝐿</m:t>
                    </m:r>
                    <m:r>
                      <a:rPr lang="fr-FR" i="1" baseline="-25000">
                        <a:latin typeface="Cambria Math"/>
                      </a:rPr>
                      <m:t>1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i="1" baseline="-25000">
                        <a:latin typeface="Cambria Math"/>
                      </a:rPr>
                      <m:t>+</m:t>
                    </m:r>
                    <m:r>
                      <a:rPr lang="fr-FR" i="1">
                        <a:latin typeface="Cambria Math"/>
                      </a:rPr>
                      <m:t>6</m:t>
                    </m:r>
                    <m:r>
                      <a:rPr lang="fr-FR" i="1">
                        <a:latin typeface="Cambria Math"/>
                      </a:rPr>
                      <m:t>𝐿</m:t>
                    </m:r>
                    <m:r>
                      <a:rPr lang="fr-FR" i="1" baseline="-25000">
                        <a:latin typeface="Cambria Math"/>
                      </a:rPr>
                      <m:t>2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fr-FR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30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−</m:t>
                    </m:r>
                    <m:r>
                      <a:rPr lang="fr-FR" b="1" i="1" dirty="0">
                        <a:latin typeface="Cambria Math"/>
                      </a:rPr>
                      <m:t>𝟓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𝟔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fr-FR" dirty="0"/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(−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-25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dirty="0">
                        <a:latin typeface="Cambria Math"/>
                      </a:rPr>
                      <m:t>+</m:t>
                    </m:r>
                    <m:r>
                      <a:rPr lang="fr-FR" b="1" i="1" dirty="0">
                        <a:latin typeface="Cambria Math"/>
                      </a:rPr>
                      <m:t>𝟔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fr-FR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1" i="1" dirty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fr-FR" b="1" i="1" dirty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fr-FR" b="1" i="1" dirty="0">
                        <a:latin typeface="Cambria Math"/>
                      </a:rPr>
                      <m:t>(</m:t>
                    </m:r>
                    <m:r>
                      <a:rPr lang="fr-FR" b="1" i="1" dirty="0">
                        <a:latin typeface="Cambria Math"/>
                      </a:rPr>
                      <m:t>𝒙</m:t>
                    </m:r>
                    <m:r>
                      <a:rPr lang="fr-FR" b="1" i="1" baseline="-25000" dirty="0">
                        <a:latin typeface="Cambria Math"/>
                      </a:rPr>
                      <m:t>𝟐</m:t>
                    </m:r>
                    <m:r>
                      <a:rPr lang="fr-FR" b="1" i="1" dirty="0">
                        <a:latin typeface="Cambria Math"/>
                      </a:rPr>
                      <m:t>−</m:t>
                    </m:r>
                    <m:r>
                      <a:rPr lang="fr-FR" b="1" i="1" dirty="0">
                        <a:latin typeface="Cambria Math"/>
                      </a:rPr>
                      <m:t>𝟒</m:t>
                    </m:r>
                    <m:r>
                      <a:rPr lang="fr-FR" b="1" i="1" dirty="0">
                        <a:latin typeface="Cambria Math"/>
                      </a:rPr>
                      <m:t>)</m:t>
                    </m:r>
                  </m:oMath>
                </a14:m>
                <a:endParaRPr lang="fr-FR" b="1" dirty="0"/>
              </a:p>
              <a:p>
                <a:r>
                  <a:rPr lang="fr-FR" dirty="0"/>
                  <a:t> </a:t>
                </a:r>
              </a:p>
            </p:txBody>
          </p:sp>
        </mc:Choice>
        <mc:Fallback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983" y="4797151"/>
                <a:ext cx="8035598" cy="786882"/>
              </a:xfrm>
              <a:prstGeom prst="rect">
                <a:avLst/>
              </a:prstGeom>
              <a:blipFill>
                <a:blip r:embed="rId5"/>
                <a:stretch>
                  <a:fillRect l="-63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ccolade ouvrante 11"/>
          <p:cNvSpPr/>
          <p:nvPr/>
        </p:nvSpPr>
        <p:spPr>
          <a:xfrm>
            <a:off x="1702093" y="2204864"/>
            <a:ext cx="107891" cy="2304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3647728" y="5584033"/>
                <a:ext cx="1431802" cy="4834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none">
                <a:spAutoFit/>
              </a:bodyPr>
              <a:lstStyle/>
              <a:p>
                <a:r>
                  <a:rPr lang="fr-FR" dirty="0"/>
                  <a:t>P</a:t>
                </a:r>
                <a:r>
                  <a:rPr lang="fr-FR" baseline="-25000" dirty="0"/>
                  <a:t>2</a:t>
                </a:r>
                <a:r>
                  <a:rPr lang="fr-FR" dirty="0"/>
                  <a:t>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/>
                  <a:t> x</a:t>
                </a:r>
                <a:r>
                  <a:rPr lang="fr-FR" baseline="30000" dirty="0"/>
                  <a:t>2</a:t>
                </a:r>
                <a:r>
                  <a:rPr lang="fr-FR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dirty="0"/>
                  <a:t> x</a:t>
                </a: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8" y="5584033"/>
                <a:ext cx="1431802" cy="483466"/>
              </a:xfrm>
              <a:prstGeom prst="rect">
                <a:avLst/>
              </a:prstGeom>
              <a:blipFill>
                <a:blip r:embed="rId6"/>
                <a:stretch>
                  <a:fillRect l="-3509" r="-17544" b="-2500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362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{42BACB29-36EB-6A43-9B8E-23C709D59906}tf10001070</Template>
  <TotalTime>1</TotalTime>
  <Words>1747</Words>
  <Application>Microsoft Macintosh PowerPoint</Application>
  <PresentationFormat>Grand écran</PresentationFormat>
  <Paragraphs>281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Courier New</vt:lpstr>
      <vt:lpstr>Rockwell</vt:lpstr>
      <vt:lpstr>Rockwell Condensed</vt:lpstr>
      <vt:lpstr>Rockwell Extra Bold</vt:lpstr>
      <vt:lpstr>Wingdings</vt:lpstr>
      <vt:lpstr>Type de bois</vt:lpstr>
      <vt:lpstr>Chapitre 2.  Interpolation polynomiale </vt:lpstr>
      <vt:lpstr>Interpolation polynomiale</vt:lpstr>
      <vt:lpstr>Interpolation polynomiale</vt:lpstr>
      <vt:lpstr>Interpolation polynomiale</vt:lpstr>
      <vt:lpstr>Interpolation polynomiale</vt:lpstr>
      <vt:lpstr>Polynôme de Lagrange </vt:lpstr>
      <vt:lpstr>Polynôme de Lagrange </vt:lpstr>
      <vt:lpstr>Polynôme de Lagrange </vt:lpstr>
      <vt:lpstr>Polynôme de Lagrange </vt:lpstr>
      <vt:lpstr>Exercice</vt:lpstr>
      <vt:lpstr>Corrigé </vt:lpstr>
      <vt:lpstr>exercice</vt:lpstr>
      <vt:lpstr>Polynôme de Newton</vt:lpstr>
      <vt:lpstr>Polynôme de Newton</vt:lpstr>
      <vt:lpstr>Polynôme de Newton</vt:lpstr>
      <vt:lpstr>Présentation PowerPoint</vt:lpstr>
      <vt:lpstr>Polynôme de Newton</vt:lpstr>
      <vt:lpstr>Polynôme de Newton</vt:lpstr>
      <vt:lpstr>exercice</vt:lpstr>
      <vt:lpstr>Exercice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2024-08-14T17:20:31Z</dcterms:created>
  <dcterms:modified xsi:type="dcterms:W3CDTF">2024-08-14T17:22:01Z</dcterms:modified>
</cp:coreProperties>
</file>