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2"/>
  </p:notesMasterIdLst>
  <p:sldIdLst>
    <p:sldId id="256" r:id="rId2"/>
    <p:sldId id="270" r:id="rId3"/>
    <p:sldId id="271" r:id="rId4"/>
    <p:sldId id="257" r:id="rId5"/>
    <p:sldId id="258" r:id="rId6"/>
    <p:sldId id="259" r:id="rId7"/>
    <p:sldId id="260" r:id="rId8"/>
    <p:sldId id="261" r:id="rId9"/>
    <p:sldId id="262" r:id="rId10"/>
    <p:sldId id="272" r:id="rId11"/>
    <p:sldId id="263" r:id="rId12"/>
    <p:sldId id="264" r:id="rId13"/>
    <p:sldId id="273" r:id="rId14"/>
    <p:sldId id="265" r:id="rId15"/>
    <p:sldId id="274" r:id="rId16"/>
    <p:sldId id="276" r:id="rId17"/>
    <p:sldId id="275" r:id="rId18"/>
    <p:sldId id="266" r:id="rId19"/>
    <p:sldId id="268" r:id="rId20"/>
    <p:sldId id="269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989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076489-AF12-47A2-899F-AED0F3AB02CE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C674AD-F906-47CF-B5C8-F292233E7F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5858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93DA5BC-F64D-48FB-BD7A-C15D7A1AD142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71216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59E4D-03A0-4B30-AFB8-6B2B791C4FAE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5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7F34-E8BB-419A-98C9-1FCA61B39EE3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85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931D2-5C00-42DE-9A8C-723EADBB762B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704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B84597B-8C31-4780-8376-E753722D73D7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973021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9919F-7D0E-433D-8E24-E50B641EA739}" type="datetime1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9826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E87B9-7A42-45B6-9427-A9A844472778}" type="datetime1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460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B643D-2F78-4B63-9ABA-9740E9D82E36}" type="datetime1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469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356C-4E32-42FE-BB10-504DE667605C}" type="datetime1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099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881ADF6C-3C4B-4589-87AA-8F7781DFDB48}" type="datetime1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53467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44481853-D7F2-4E7C-B637-4C138D2F0A8D}" type="datetime1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95988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1C92D01-6260-408F-958E-100715F5BD08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247063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Course </a:t>
            </a:r>
            <a:r>
              <a:rPr lang="fr-FR" dirty="0"/>
              <a:t>3</a:t>
            </a:r>
            <a:r>
              <a:rPr dirty="0"/>
              <a:t> – The Relational Model (Part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>
              <a:defRPr sz="2000"/>
            </a:pPr>
            <a:r>
              <a:rPr dirty="0"/>
              <a:t>Information Systems and Databases</a:t>
            </a:r>
          </a:p>
          <a:p>
            <a:pPr>
              <a:defRPr sz="2000"/>
            </a:pPr>
            <a:r>
              <a:rPr lang="fr-FR" dirty="0"/>
              <a:t>LECTURER</a:t>
            </a:r>
            <a:r>
              <a:rPr dirty="0"/>
              <a:t>: Dr. Hichem Betaouaf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96BD21A-F1C4-47E5-AC15-BCD21CDA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997AB4-0E80-4C33-9187-E5451AECFF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97877" y="1098388"/>
            <a:ext cx="4760843" cy="4394988"/>
          </a:xfrm>
        </p:spPr>
        <p:txBody>
          <a:bodyPr/>
          <a:lstStyle/>
          <a:p>
            <a:r>
              <a:rPr lang="fr-FR" sz="5400" dirty="0"/>
              <a:t>DATA DICTIONNARY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198B175-9AAA-4C22-AED3-4CE0FD930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352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 Dictionary —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The data dictionary is the collection of attribute metadata:</a:t>
            </a:r>
          </a:p>
          <a:p>
            <a:pPr marL="457200" lvl="1" indent="0">
              <a:buNone/>
              <a:defRPr sz="2000"/>
            </a:pPr>
            <a:r>
              <a:rPr dirty="0"/>
              <a:t>- functional label (business name)</a:t>
            </a:r>
          </a:p>
          <a:p>
            <a:pPr marL="457200" lvl="1" indent="0">
              <a:buNone/>
              <a:defRPr sz="2000"/>
            </a:pPr>
            <a:r>
              <a:rPr dirty="0"/>
              <a:t>- technical name (column name)</a:t>
            </a:r>
          </a:p>
          <a:p>
            <a:pPr marL="457200" lvl="1" indent="0">
              <a:buNone/>
              <a:defRPr sz="2000"/>
            </a:pPr>
            <a:r>
              <a:rPr dirty="0"/>
              <a:t>- data type and length</a:t>
            </a:r>
          </a:p>
          <a:p>
            <a:pPr marL="457200" lvl="1" indent="0">
              <a:buNone/>
              <a:defRPr sz="2000"/>
            </a:pPr>
            <a:r>
              <a:rPr dirty="0"/>
              <a:t>- domain constraints (business rules)</a:t>
            </a:r>
          </a:p>
          <a:p>
            <a:pPr marL="457200" lvl="1" indent="0">
              <a:buNone/>
              <a:defRPr sz="2000"/>
            </a:pPr>
            <a:r>
              <a:rPr dirty="0"/>
              <a:t>- calculation rules (if any).</a:t>
            </a:r>
          </a:p>
          <a:p>
            <a:pPr>
              <a:defRPr sz="2000"/>
            </a:pPr>
            <a:r>
              <a:rPr dirty="0"/>
              <a:t>Sources: documentation, interviews, existing files, forms, legacy </a:t>
            </a:r>
            <a:r>
              <a:rPr dirty="0" err="1"/>
              <a:t>DBs.</a:t>
            </a:r>
            <a:endParaRPr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117E74C-4C51-4D37-8EA7-9B19E2ACA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Data Dictionary — Structure (Example fields)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3975652"/>
            <a:ext cx="7633742" cy="1903941"/>
          </a:xfrm>
        </p:spPr>
        <p:txBody>
          <a:bodyPr>
            <a:normAutofit fontScale="92500" lnSpcReduction="10000"/>
          </a:bodyPr>
          <a:lstStyle/>
          <a:p>
            <a:pPr>
              <a:defRPr sz="2000"/>
            </a:pPr>
            <a:r>
              <a:rPr dirty="0"/>
              <a:t>Label: business name of the attribute</a:t>
            </a:r>
          </a:p>
          <a:p>
            <a:pPr>
              <a:defRPr sz="2000"/>
            </a:pPr>
            <a:r>
              <a:rPr dirty="0"/>
              <a:t>Code: technical attribute name</a:t>
            </a:r>
          </a:p>
          <a:p>
            <a:pPr>
              <a:defRPr sz="2000"/>
            </a:pPr>
            <a:r>
              <a:rPr dirty="0"/>
              <a:t>Type: data type (Integer, String, Date, ...)</a:t>
            </a:r>
          </a:p>
          <a:p>
            <a:pPr>
              <a:defRPr sz="2000"/>
            </a:pPr>
            <a:r>
              <a:rPr dirty="0"/>
              <a:t>Constraint: allowed value ranges or domain rules</a:t>
            </a:r>
          </a:p>
          <a:p>
            <a:pPr>
              <a:defRPr sz="2000"/>
            </a:pPr>
            <a:r>
              <a:rPr dirty="0"/>
              <a:t>Calculation Rule: formula or derivation method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4A9E6FE-86F4-42FC-B3A9-401D2603C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5" name="Tableau 5">
            <a:extLst>
              <a:ext uri="{FF2B5EF4-FFF2-40B4-BE49-F238E27FC236}">
                <a16:creationId xmlns:a16="http://schemas.microsoft.com/office/drawing/2014/main" id="{532E34DF-F808-4D9E-81AC-9DBC10EBE8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869226"/>
              </p:ext>
            </p:extLst>
          </p:nvPr>
        </p:nvGraphicFramePr>
        <p:xfrm>
          <a:off x="836882" y="2200025"/>
          <a:ext cx="7837494" cy="145011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04072">
                  <a:extLst>
                    <a:ext uri="{9D8B030D-6E8A-4147-A177-3AD203B41FA5}">
                      <a16:colId xmlns:a16="http://schemas.microsoft.com/office/drawing/2014/main" val="3272758076"/>
                    </a:ext>
                  </a:extLst>
                </a:gridCol>
                <a:gridCol w="1282148">
                  <a:extLst>
                    <a:ext uri="{9D8B030D-6E8A-4147-A177-3AD203B41FA5}">
                      <a16:colId xmlns:a16="http://schemas.microsoft.com/office/drawing/2014/main" val="1196779733"/>
                    </a:ext>
                  </a:extLst>
                </a:gridCol>
                <a:gridCol w="815008">
                  <a:extLst>
                    <a:ext uri="{9D8B030D-6E8A-4147-A177-3AD203B41FA5}">
                      <a16:colId xmlns:a16="http://schemas.microsoft.com/office/drawing/2014/main" val="1512647717"/>
                    </a:ext>
                  </a:extLst>
                </a:gridCol>
                <a:gridCol w="2132432">
                  <a:extLst>
                    <a:ext uri="{9D8B030D-6E8A-4147-A177-3AD203B41FA5}">
                      <a16:colId xmlns:a16="http://schemas.microsoft.com/office/drawing/2014/main" val="232357940"/>
                    </a:ext>
                  </a:extLst>
                </a:gridCol>
                <a:gridCol w="1903834">
                  <a:extLst>
                    <a:ext uri="{9D8B030D-6E8A-4147-A177-3AD203B41FA5}">
                      <a16:colId xmlns:a16="http://schemas.microsoft.com/office/drawing/2014/main" val="1914906467"/>
                    </a:ext>
                  </a:extLst>
                </a:gridCol>
              </a:tblGrid>
              <a:tr h="658633">
                <a:tc>
                  <a:txBody>
                    <a:bodyPr/>
                    <a:lstStyle/>
                    <a:p>
                      <a:pPr algn="ctr"/>
                      <a:r>
                        <a:rPr lang="en-US" sz="1800" noProof="0"/>
                        <a:t>Label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noProof="0"/>
                        <a:t>Code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noProof="0"/>
                        <a:t>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noProof="0"/>
                        <a:t>Constraint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noProof="0"/>
                        <a:t>Calculation Rule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2964469"/>
                  </a:ext>
                </a:extLst>
              </a:tr>
              <a:tr h="791486">
                <a:tc>
                  <a:txBody>
                    <a:bodyPr/>
                    <a:lstStyle/>
                    <a:p>
                      <a:pPr algn="ctr"/>
                      <a:r>
                        <a:rPr lang="en-US" sz="1800" noProof="0" dirty="0"/>
                        <a:t>Student Average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noProof="0" dirty="0" err="1"/>
                        <a:t>AvgStudent</a:t>
                      </a:r>
                      <a:endParaRPr lang="en-US" sz="1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noProof="0" dirty="0"/>
                        <a:t>0 ≤ </a:t>
                      </a:r>
                      <a:r>
                        <a:rPr lang="en-US" sz="1800" noProof="0" dirty="0" err="1"/>
                        <a:t>AvgStudent</a:t>
                      </a:r>
                      <a:r>
                        <a:rPr lang="en-US" sz="1800" noProof="0" dirty="0"/>
                        <a:t> ≤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noProof="0" dirty="0"/>
                        <a:t>Sum(Grade × </a:t>
                      </a:r>
                      <a:r>
                        <a:rPr lang="en-US" sz="1800" noProof="0" dirty="0" err="1"/>
                        <a:t>Coef</a:t>
                      </a:r>
                      <a:r>
                        <a:rPr lang="en-US" sz="1800" noProof="0" dirty="0"/>
                        <a:t>) / Sum(</a:t>
                      </a:r>
                      <a:r>
                        <a:rPr lang="en-US" sz="1800" noProof="0" dirty="0" err="1"/>
                        <a:t>Coef</a:t>
                      </a:r>
                      <a:r>
                        <a:rPr lang="en-US" sz="1800" noProof="0" dirty="0"/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285449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 Dictionary — Example: Student Grades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77C8884-672C-4171-A1A4-B5CB5BADD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13</a:t>
            </a:fld>
            <a:endParaRPr lang="en-US"/>
          </a:p>
        </p:txBody>
      </p:sp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DF3C4FE6-D60E-4666-9797-D79A38BAA6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1305" b="39081"/>
          <a:stretch/>
        </p:blipFill>
        <p:spPr>
          <a:xfrm>
            <a:off x="938213" y="2417773"/>
            <a:ext cx="7634287" cy="3330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0437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 Dictionary — Example: Student Grades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77C8884-672C-4171-A1A4-B5CB5BADD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14</a:t>
            </a:fld>
            <a:endParaRPr lang="en-US"/>
          </a:p>
        </p:txBody>
      </p:sp>
      <p:graphicFrame>
        <p:nvGraphicFramePr>
          <p:cNvPr id="11" name="Tableau 8">
            <a:extLst>
              <a:ext uri="{FF2B5EF4-FFF2-40B4-BE49-F238E27FC236}">
                <a16:creationId xmlns:a16="http://schemas.microsoft.com/office/drawing/2014/main" id="{FAF40FEF-47EC-433A-81AC-4B370CFF00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6788853"/>
              </p:ext>
            </p:extLst>
          </p:nvPr>
        </p:nvGraphicFramePr>
        <p:xfrm>
          <a:off x="962363" y="1881812"/>
          <a:ext cx="7586532" cy="4800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6691">
                  <a:extLst>
                    <a:ext uri="{9D8B030D-6E8A-4147-A177-3AD203B41FA5}">
                      <a16:colId xmlns:a16="http://schemas.microsoft.com/office/drawing/2014/main" val="1503266959"/>
                    </a:ext>
                  </a:extLst>
                </a:gridCol>
                <a:gridCol w="1461053">
                  <a:extLst>
                    <a:ext uri="{9D8B030D-6E8A-4147-A177-3AD203B41FA5}">
                      <a16:colId xmlns:a16="http://schemas.microsoft.com/office/drawing/2014/main" val="2351459085"/>
                    </a:ext>
                  </a:extLst>
                </a:gridCol>
                <a:gridCol w="1000823">
                  <a:extLst>
                    <a:ext uri="{9D8B030D-6E8A-4147-A177-3AD203B41FA5}">
                      <a16:colId xmlns:a16="http://schemas.microsoft.com/office/drawing/2014/main" val="248748964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802334329"/>
                    </a:ext>
                  </a:extLst>
                </a:gridCol>
                <a:gridCol w="2454965">
                  <a:extLst>
                    <a:ext uri="{9D8B030D-6E8A-4147-A177-3AD203B41FA5}">
                      <a16:colId xmlns:a16="http://schemas.microsoft.com/office/drawing/2014/main" val="1880655685"/>
                    </a:ext>
                  </a:extLst>
                </a:gridCol>
              </a:tblGrid>
              <a:tr h="261061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Label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Code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/>
                        <a:t>Constraint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Calculation Rule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451791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r>
                        <a:rPr lang="fr-FR" dirty="0" err="1"/>
                        <a:t>Student</a:t>
                      </a:r>
                      <a:r>
                        <a:rPr lang="fr-FR" dirty="0"/>
                        <a:t> Identifier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StudentID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String (22)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9812900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r>
                        <a:rPr lang="fr-FR" dirty="0" err="1"/>
                        <a:t>Student</a:t>
                      </a:r>
                      <a:r>
                        <a:rPr lang="fr-FR" dirty="0"/>
                        <a:t> Name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StudentName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String (30)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5390436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r>
                        <a:rPr lang="fr-FR" dirty="0"/>
                        <a:t>Date of Birth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DateBirth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891468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r>
                        <a:rPr lang="fr-FR" dirty="0"/>
                        <a:t>Domain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Domain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String(15)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205270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r>
                        <a:rPr lang="fr-FR" dirty="0"/>
                        <a:t>Field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Field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String(15)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5948786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r>
                        <a:rPr lang="fr-FR" dirty="0" err="1"/>
                        <a:t>Subject</a:t>
                      </a:r>
                      <a:r>
                        <a:rPr lang="fr-FR" dirty="0"/>
                        <a:t> Name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SubjectName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String(50)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4857728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Float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≥0 and ≤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32913364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r>
                        <a:rPr lang="fr-FR" dirty="0" err="1"/>
                        <a:t>Subject</a:t>
                      </a:r>
                      <a:r>
                        <a:rPr lang="fr-FR" dirty="0"/>
                        <a:t> Coefficient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SubjectCoef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Integer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&gt;0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1211904"/>
                  </a:ext>
                </a:extLst>
              </a:tr>
              <a:tr h="248407">
                <a:tc>
                  <a:txBody>
                    <a:bodyPr/>
                    <a:lstStyle/>
                    <a:p>
                      <a:r>
                        <a:rPr lang="fr-FR" dirty="0"/>
                        <a:t>Unit Coefficient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UnitCoef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Integer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&gt;0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ym typeface="Symbol" panose="05050102010706020507" pitchFamily="18" charset="2"/>
                        </a:rPr>
                        <a:t> </a:t>
                      </a:r>
                      <a:r>
                        <a:rPr lang="fr-FR" dirty="0" err="1"/>
                        <a:t>SubjectCoef</a:t>
                      </a:r>
                      <a:r>
                        <a:rPr lang="fr-FR" dirty="0"/>
                        <a:t> of the </a:t>
                      </a:r>
                      <a:r>
                        <a:rPr lang="fr-FR" dirty="0" err="1"/>
                        <a:t>same</a:t>
                      </a:r>
                      <a:r>
                        <a:rPr lang="fr-FR" dirty="0"/>
                        <a:t> Unit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8264051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r>
                        <a:rPr lang="fr-FR" dirty="0"/>
                        <a:t>Unit </a:t>
                      </a:r>
                      <a:r>
                        <a:rPr lang="fr-FR" dirty="0" err="1"/>
                        <a:t>Average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UnitAverage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Float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≥0 and ≤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Symbol" panose="05050102010706020507" pitchFamily="18" charset="2"/>
                        </a:rPr>
                        <a:t></a:t>
                      </a:r>
                      <a:r>
                        <a:rPr lang="en-US" sz="1400" noProof="0" dirty="0"/>
                        <a:t> </a:t>
                      </a:r>
                      <a:r>
                        <a:rPr lang="en-US" sz="135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(Grade × </a:t>
                      </a:r>
                      <a:r>
                        <a:rPr lang="fr-FR" dirty="0" err="1"/>
                        <a:t>SubjectCoef</a:t>
                      </a:r>
                      <a:r>
                        <a:rPr lang="en-US" sz="135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/ </a:t>
                      </a:r>
                      <a:r>
                        <a:rPr lang="fr-FR" dirty="0" err="1"/>
                        <a:t>UnitCoef</a:t>
                      </a:r>
                      <a:r>
                        <a:rPr lang="fr-FR" dirty="0"/>
                        <a:t> of the </a:t>
                      </a:r>
                      <a:r>
                        <a:rPr lang="fr-FR" dirty="0" err="1"/>
                        <a:t>same</a:t>
                      </a:r>
                      <a:r>
                        <a:rPr lang="fr-FR" dirty="0"/>
                        <a:t> Unit</a:t>
                      </a:r>
                      <a:endParaRPr lang="en-US" sz="135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59608217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r>
                        <a:rPr lang="fr-FR" dirty="0" err="1"/>
                        <a:t>Semester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Average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SemesterAverage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Float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≥0 and ≤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Symbol" panose="05050102010706020507" pitchFamily="18" charset="2"/>
                        </a:rPr>
                        <a:t></a:t>
                      </a:r>
                      <a:r>
                        <a:rPr lang="en-US" sz="1400" noProof="0" dirty="0"/>
                        <a:t> </a:t>
                      </a:r>
                      <a:r>
                        <a:rPr lang="en-US" sz="135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fr-FR" dirty="0" err="1"/>
                        <a:t>UnitAverage</a:t>
                      </a:r>
                      <a:r>
                        <a:rPr lang="en-US" sz="135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× </a:t>
                      </a:r>
                      <a:r>
                        <a:rPr lang="fr-FR" dirty="0" err="1"/>
                        <a:t>UnitCoef</a:t>
                      </a:r>
                      <a:r>
                        <a:rPr lang="en-US" sz="135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/ </a:t>
                      </a:r>
                      <a:r>
                        <a:rPr lang="fr-FR" dirty="0">
                          <a:sym typeface="Symbol" panose="05050102010706020507" pitchFamily="18" charset="2"/>
                        </a:rPr>
                        <a:t> </a:t>
                      </a:r>
                      <a:r>
                        <a:rPr lang="fr-FR" dirty="0" err="1"/>
                        <a:t>UnitCoef</a:t>
                      </a:r>
                      <a:r>
                        <a:rPr lang="fr-FR" dirty="0"/>
                        <a:t> of the </a:t>
                      </a:r>
                      <a:r>
                        <a:rPr lang="fr-FR" dirty="0" err="1"/>
                        <a:t>same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semester</a:t>
                      </a:r>
                      <a:endParaRPr lang="en-US" sz="135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4006157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r>
                        <a:rPr lang="fr-FR" dirty="0" err="1"/>
                        <a:t>Annual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Average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AnnualAverage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Float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≥0 and ≤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Symbol" panose="05050102010706020507" pitchFamily="18" charset="2"/>
                        </a:rPr>
                        <a:t></a:t>
                      </a:r>
                      <a:r>
                        <a:rPr lang="en-US" sz="1400" noProof="0" dirty="0"/>
                        <a:t> </a:t>
                      </a:r>
                      <a:r>
                        <a:rPr lang="en-US" sz="135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fr-FR" dirty="0" err="1"/>
                        <a:t>UnitAverage</a:t>
                      </a:r>
                      <a:r>
                        <a:rPr lang="en-US" sz="135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× </a:t>
                      </a:r>
                      <a:r>
                        <a:rPr lang="fr-FR" dirty="0" err="1"/>
                        <a:t>UnitCoef</a:t>
                      </a:r>
                      <a:r>
                        <a:rPr lang="en-US" sz="135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/ </a:t>
                      </a:r>
                      <a:r>
                        <a:rPr lang="fr-FR" dirty="0">
                          <a:sym typeface="Symbol" panose="05050102010706020507" pitchFamily="18" charset="2"/>
                        </a:rPr>
                        <a:t> </a:t>
                      </a:r>
                      <a:r>
                        <a:rPr lang="fr-FR" dirty="0" err="1"/>
                        <a:t>UnitCoef</a:t>
                      </a:r>
                      <a:endParaRPr lang="en-US" sz="135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8779643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r>
                        <a:rPr lang="fr-FR" dirty="0" err="1"/>
                        <a:t>Subject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Credits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SubjectCredits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Integer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≥0 and ≤ 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837086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From Data Dictionary to E</a:t>
            </a:r>
            <a:r>
              <a:rPr lang="fr-FR" dirty="0"/>
              <a:t>R-</a:t>
            </a:r>
            <a:r>
              <a:rPr dirty="0"/>
              <a:t>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 sz="2000"/>
            </a:pPr>
            <a:r>
              <a:rPr dirty="0"/>
              <a:t>Objective: move from attribute-level descriptions to conceptual modeling.</a:t>
            </a:r>
          </a:p>
          <a:p>
            <a:pPr marL="457200" indent="-457200">
              <a:buFont typeface="+mj-lt"/>
              <a:buAutoNum type="arabicPeriod"/>
              <a:defRPr sz="2000"/>
            </a:pPr>
            <a:r>
              <a:rPr dirty="0"/>
              <a:t>Identify entities → group attributes describing the same object (e.g., Student, Subject, Teacher</a:t>
            </a:r>
            <a:r>
              <a:rPr lang="fr-FR" dirty="0"/>
              <a:t>...</a:t>
            </a:r>
            <a:r>
              <a:rPr dirty="0"/>
              <a:t>).</a:t>
            </a:r>
          </a:p>
          <a:p>
            <a:pPr marL="457200" indent="-457200">
              <a:buFont typeface="+mj-lt"/>
              <a:buAutoNum type="arabicPeriod"/>
              <a:defRPr sz="2000"/>
            </a:pPr>
            <a:r>
              <a:rPr dirty="0"/>
              <a:t>Define primary keys → choose unique identifiers (e.g., </a:t>
            </a:r>
            <a:r>
              <a:rPr dirty="0" err="1"/>
              <a:t>StudentID</a:t>
            </a:r>
            <a:r>
              <a:rPr dirty="0"/>
              <a:t>, </a:t>
            </a:r>
            <a:r>
              <a:rPr dirty="0" err="1"/>
              <a:t>SubjectCode</a:t>
            </a:r>
            <a:r>
              <a:rPr dirty="0"/>
              <a:t>).</a:t>
            </a:r>
          </a:p>
          <a:p>
            <a:pPr marL="457200" indent="-457200">
              <a:buFont typeface="+mj-lt"/>
              <a:buAutoNum type="arabicPeriod"/>
              <a:defRPr sz="2000"/>
            </a:pPr>
            <a:r>
              <a:rPr dirty="0"/>
              <a:t>Detect relationships → use shared attributes or foreign keys (e.g., </a:t>
            </a:r>
            <a:r>
              <a:rPr lang="fr-FR" dirty="0" err="1"/>
              <a:t>StudentID</a:t>
            </a:r>
            <a:r>
              <a:rPr dirty="0"/>
              <a:t> links Student ↔ Subject).</a:t>
            </a:r>
          </a:p>
          <a:p>
            <a:pPr marL="457200" indent="-457200">
              <a:buFont typeface="+mj-lt"/>
              <a:buAutoNum type="arabicPeriod"/>
              <a:defRPr sz="2000"/>
            </a:pPr>
            <a:r>
              <a:rPr dirty="0"/>
              <a:t>Draw entities and relationships → rectangles (entities), diamonds (relationships), ovals (attributes).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 Dictionary — Example: Student Grades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77C8884-672C-4171-A1A4-B5CB5BADD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16</a:t>
            </a:fld>
            <a:endParaRPr lang="en-US"/>
          </a:p>
        </p:txBody>
      </p:sp>
      <p:graphicFrame>
        <p:nvGraphicFramePr>
          <p:cNvPr id="11" name="Tableau 8">
            <a:extLst>
              <a:ext uri="{FF2B5EF4-FFF2-40B4-BE49-F238E27FC236}">
                <a16:creationId xmlns:a16="http://schemas.microsoft.com/office/drawing/2014/main" id="{FAF40FEF-47EC-433A-81AC-4B370CFF00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0806508"/>
              </p:ext>
            </p:extLst>
          </p:nvPr>
        </p:nvGraphicFramePr>
        <p:xfrm>
          <a:off x="962363" y="1881812"/>
          <a:ext cx="7586532" cy="4800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6691">
                  <a:extLst>
                    <a:ext uri="{9D8B030D-6E8A-4147-A177-3AD203B41FA5}">
                      <a16:colId xmlns:a16="http://schemas.microsoft.com/office/drawing/2014/main" val="1503266959"/>
                    </a:ext>
                  </a:extLst>
                </a:gridCol>
                <a:gridCol w="1461053">
                  <a:extLst>
                    <a:ext uri="{9D8B030D-6E8A-4147-A177-3AD203B41FA5}">
                      <a16:colId xmlns:a16="http://schemas.microsoft.com/office/drawing/2014/main" val="2351459085"/>
                    </a:ext>
                  </a:extLst>
                </a:gridCol>
                <a:gridCol w="1000823">
                  <a:extLst>
                    <a:ext uri="{9D8B030D-6E8A-4147-A177-3AD203B41FA5}">
                      <a16:colId xmlns:a16="http://schemas.microsoft.com/office/drawing/2014/main" val="248748964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802334329"/>
                    </a:ext>
                  </a:extLst>
                </a:gridCol>
                <a:gridCol w="2454965">
                  <a:extLst>
                    <a:ext uri="{9D8B030D-6E8A-4147-A177-3AD203B41FA5}">
                      <a16:colId xmlns:a16="http://schemas.microsoft.com/office/drawing/2014/main" val="1880655685"/>
                    </a:ext>
                  </a:extLst>
                </a:gridCol>
              </a:tblGrid>
              <a:tr h="261061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Label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Code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/>
                        <a:t>Constraint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Calculation Rule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451791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r>
                        <a:rPr lang="fr-FR" dirty="0" err="1"/>
                        <a:t>Student</a:t>
                      </a:r>
                      <a:r>
                        <a:rPr lang="fr-FR" dirty="0"/>
                        <a:t> Identifier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StudentID</a:t>
                      </a:r>
                      <a:endParaRPr lang="fr-FR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String (22)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9812900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r>
                        <a:rPr lang="fr-FR" dirty="0" err="1"/>
                        <a:t>Student</a:t>
                      </a:r>
                      <a:r>
                        <a:rPr lang="fr-FR" dirty="0"/>
                        <a:t> Name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StudentName</a:t>
                      </a:r>
                      <a:endParaRPr lang="fr-FR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String (30)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5390436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r>
                        <a:rPr lang="fr-FR" dirty="0"/>
                        <a:t>Date of Birth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DateBirth</a:t>
                      </a:r>
                      <a:endParaRPr lang="fr-FR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Date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91468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r>
                        <a:rPr lang="fr-FR" dirty="0"/>
                        <a:t>Domain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Domain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String(15)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05270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r>
                        <a:rPr lang="fr-FR" dirty="0"/>
                        <a:t>Field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Field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String(15)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5948786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r>
                        <a:rPr lang="fr-FR" dirty="0" err="1"/>
                        <a:t>Subject</a:t>
                      </a:r>
                      <a:r>
                        <a:rPr lang="fr-FR" dirty="0"/>
                        <a:t> Name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SubjectName</a:t>
                      </a:r>
                      <a:endParaRPr lang="fr-FR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String(50)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857728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r>
                        <a:rPr lang="fr-FR" dirty="0" err="1"/>
                        <a:t>Subject</a:t>
                      </a:r>
                      <a:r>
                        <a:rPr lang="fr-FR" dirty="0"/>
                        <a:t> Coefficient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SubjectCoef</a:t>
                      </a:r>
                      <a:endParaRPr lang="fr-FR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Integer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&gt;0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1211904"/>
                  </a:ext>
                </a:extLst>
              </a:tr>
              <a:tr h="248407">
                <a:tc>
                  <a:txBody>
                    <a:bodyPr/>
                    <a:lstStyle/>
                    <a:p>
                      <a:r>
                        <a:rPr lang="fr-FR" dirty="0"/>
                        <a:t>Unit Coefficient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UnitCoef</a:t>
                      </a:r>
                      <a:endParaRPr lang="fr-FR" dirty="0"/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Integer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&gt;0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ym typeface="Symbol" panose="05050102010706020507" pitchFamily="18" charset="2"/>
                        </a:rPr>
                        <a:t> </a:t>
                      </a:r>
                      <a:r>
                        <a:rPr lang="fr-FR" dirty="0" err="1"/>
                        <a:t>SubjectCoef</a:t>
                      </a:r>
                      <a:r>
                        <a:rPr lang="fr-FR" dirty="0"/>
                        <a:t> of the </a:t>
                      </a:r>
                      <a:r>
                        <a:rPr lang="fr-FR" dirty="0" err="1"/>
                        <a:t>same</a:t>
                      </a:r>
                      <a:r>
                        <a:rPr lang="fr-FR" dirty="0"/>
                        <a:t> Unit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264051"/>
                  </a:ext>
                </a:extLst>
              </a:tr>
              <a:tr h="248407"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Float</a:t>
                      </a:r>
                      <a:endParaRPr lang="fr-FR" dirty="0"/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≥0 and ≤ 20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27519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r>
                        <a:rPr lang="fr-FR" dirty="0"/>
                        <a:t>Unit </a:t>
                      </a:r>
                      <a:r>
                        <a:rPr lang="fr-FR" dirty="0" err="1"/>
                        <a:t>Average</a:t>
                      </a:r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UnitAverage</a:t>
                      </a:r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Float</a:t>
                      </a:r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≥0 and ≤ 20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Symbol" panose="05050102010706020507" pitchFamily="18" charset="2"/>
                        </a:rPr>
                        <a:t></a:t>
                      </a:r>
                      <a:r>
                        <a:rPr lang="en-US" sz="1400" noProof="0" dirty="0"/>
                        <a:t> </a:t>
                      </a:r>
                      <a:r>
                        <a:rPr lang="en-US" sz="135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(Grade × </a:t>
                      </a:r>
                      <a:r>
                        <a:rPr lang="fr-FR" dirty="0" err="1"/>
                        <a:t>SubjectCoef</a:t>
                      </a:r>
                      <a:r>
                        <a:rPr lang="en-US" sz="135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/ </a:t>
                      </a:r>
                      <a:r>
                        <a:rPr lang="fr-FR" dirty="0" err="1"/>
                        <a:t>UnitCoef</a:t>
                      </a:r>
                      <a:r>
                        <a:rPr lang="fr-FR" dirty="0"/>
                        <a:t> of the </a:t>
                      </a:r>
                      <a:r>
                        <a:rPr lang="fr-FR" dirty="0" err="1"/>
                        <a:t>same</a:t>
                      </a:r>
                      <a:r>
                        <a:rPr lang="fr-FR" dirty="0"/>
                        <a:t> Unit</a:t>
                      </a:r>
                      <a:endParaRPr lang="en-US" sz="135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608217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r>
                        <a:rPr lang="fr-FR" dirty="0" err="1"/>
                        <a:t>Semester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Average</a:t>
                      </a:r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SemesterAverage</a:t>
                      </a:r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Float</a:t>
                      </a:r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≥0 and ≤ 20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Symbol" panose="05050102010706020507" pitchFamily="18" charset="2"/>
                        </a:rPr>
                        <a:t></a:t>
                      </a:r>
                      <a:r>
                        <a:rPr lang="en-US" sz="1400" noProof="0" dirty="0"/>
                        <a:t> </a:t>
                      </a:r>
                      <a:r>
                        <a:rPr lang="en-US" sz="135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fr-FR" dirty="0" err="1"/>
                        <a:t>UnitAverage</a:t>
                      </a:r>
                      <a:r>
                        <a:rPr lang="en-US" sz="135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× </a:t>
                      </a:r>
                      <a:r>
                        <a:rPr lang="fr-FR" dirty="0" err="1"/>
                        <a:t>UnitCoef</a:t>
                      </a:r>
                      <a:r>
                        <a:rPr lang="en-US" sz="135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/ </a:t>
                      </a:r>
                      <a:r>
                        <a:rPr lang="fr-FR" dirty="0">
                          <a:sym typeface="Symbol" panose="05050102010706020507" pitchFamily="18" charset="2"/>
                        </a:rPr>
                        <a:t> </a:t>
                      </a:r>
                      <a:r>
                        <a:rPr lang="fr-FR" dirty="0" err="1"/>
                        <a:t>UnitCoef</a:t>
                      </a:r>
                      <a:r>
                        <a:rPr lang="fr-FR" dirty="0"/>
                        <a:t> of the </a:t>
                      </a:r>
                      <a:r>
                        <a:rPr lang="fr-FR" dirty="0" err="1"/>
                        <a:t>same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semester</a:t>
                      </a:r>
                      <a:endParaRPr lang="en-US" sz="135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4006157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r>
                        <a:rPr lang="fr-FR" dirty="0" err="1"/>
                        <a:t>Annual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Average</a:t>
                      </a:r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AnnualAverage</a:t>
                      </a:r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Float</a:t>
                      </a:r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≥0 and ≤ 20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Symbol" panose="05050102010706020507" pitchFamily="18" charset="2"/>
                        </a:rPr>
                        <a:t></a:t>
                      </a:r>
                      <a:r>
                        <a:rPr lang="en-US" sz="1400" noProof="0" dirty="0"/>
                        <a:t> </a:t>
                      </a:r>
                      <a:r>
                        <a:rPr lang="en-US" sz="135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fr-FR" dirty="0" err="1"/>
                        <a:t>UnitAverage</a:t>
                      </a:r>
                      <a:r>
                        <a:rPr lang="en-US" sz="135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× </a:t>
                      </a:r>
                      <a:r>
                        <a:rPr lang="fr-FR" dirty="0" err="1"/>
                        <a:t>UnitCoef</a:t>
                      </a:r>
                      <a:r>
                        <a:rPr lang="en-US" sz="135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/ </a:t>
                      </a:r>
                      <a:r>
                        <a:rPr lang="fr-FR" dirty="0">
                          <a:sym typeface="Symbol" panose="05050102010706020507" pitchFamily="18" charset="2"/>
                        </a:rPr>
                        <a:t> </a:t>
                      </a:r>
                      <a:r>
                        <a:rPr lang="fr-FR" dirty="0" err="1"/>
                        <a:t>UnitCoef</a:t>
                      </a:r>
                      <a:endParaRPr lang="en-US" sz="135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8779643"/>
                  </a:ext>
                </a:extLst>
              </a:tr>
              <a:tr h="290756">
                <a:tc>
                  <a:txBody>
                    <a:bodyPr/>
                    <a:lstStyle/>
                    <a:p>
                      <a:r>
                        <a:rPr lang="fr-FR" dirty="0" err="1"/>
                        <a:t>Subject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Credits</a:t>
                      </a:r>
                      <a:endParaRPr lang="fr-FR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SubjectCredits</a:t>
                      </a:r>
                      <a:endParaRPr lang="fr-FR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Integer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≥0 and ≤ 30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370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34855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Example: Applying the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 sz="2000"/>
            </a:pPr>
            <a:r>
              <a:rPr dirty="0"/>
              <a:t>From data dictionary entries:</a:t>
            </a:r>
          </a:p>
          <a:p>
            <a:pPr lvl="1">
              <a:defRPr sz="2000"/>
            </a:pPr>
            <a:r>
              <a:rPr dirty="0"/>
              <a:t>Student ID – </a:t>
            </a:r>
            <a:r>
              <a:rPr dirty="0" err="1"/>
              <a:t>StudentID</a:t>
            </a:r>
            <a:r>
              <a:rPr dirty="0"/>
              <a:t> – Integer – &gt;0 – Primary Key</a:t>
            </a:r>
          </a:p>
          <a:p>
            <a:pPr lvl="1">
              <a:defRPr sz="2000"/>
            </a:pPr>
            <a:r>
              <a:rPr dirty="0"/>
              <a:t>Student Name – Name – String(30)</a:t>
            </a:r>
          </a:p>
          <a:p>
            <a:pPr lvl="1">
              <a:defRPr sz="2000"/>
            </a:pPr>
            <a:r>
              <a:rPr dirty="0"/>
              <a:t>Subject Code – </a:t>
            </a:r>
            <a:r>
              <a:rPr dirty="0" err="1"/>
              <a:t>SubjectCode</a:t>
            </a:r>
            <a:r>
              <a:rPr dirty="0"/>
              <a:t> – String(10) – Unique – Foreign Key</a:t>
            </a:r>
            <a:endParaRPr lang="fr-FR" dirty="0"/>
          </a:p>
          <a:p>
            <a:pPr lvl="1">
              <a:defRPr sz="2000"/>
            </a:pPr>
            <a:r>
              <a:rPr lang="fr-FR" dirty="0"/>
              <a:t>Unit </a:t>
            </a:r>
            <a:r>
              <a:rPr lang="en-US" dirty="0"/>
              <a:t>Code – </a:t>
            </a:r>
            <a:r>
              <a:rPr lang="en-US" dirty="0" err="1"/>
              <a:t>SubjectCode</a:t>
            </a:r>
            <a:r>
              <a:rPr lang="en-US" dirty="0"/>
              <a:t> – String(10) – Unique – Foreign Key</a:t>
            </a:r>
            <a:endParaRPr dirty="0"/>
          </a:p>
          <a:p>
            <a:pPr lvl="1">
              <a:defRPr sz="2000"/>
            </a:pPr>
            <a:r>
              <a:rPr dirty="0"/>
              <a:t>Grade – Grade – Float – 0–20</a:t>
            </a:r>
          </a:p>
          <a:p>
            <a:pPr>
              <a:defRPr sz="2000"/>
            </a:pPr>
            <a:r>
              <a:rPr dirty="0"/>
              <a:t>We get the E–A model:</a:t>
            </a:r>
          </a:p>
          <a:p>
            <a:pPr lvl="1">
              <a:defRPr sz="2000"/>
            </a:pPr>
            <a:r>
              <a:rPr dirty="0"/>
              <a:t>Entity: Student(</a:t>
            </a:r>
            <a:r>
              <a:rPr dirty="0" err="1"/>
              <a:t>StudentID</a:t>
            </a:r>
            <a:r>
              <a:rPr dirty="0"/>
              <a:t>, Name)</a:t>
            </a:r>
          </a:p>
          <a:p>
            <a:pPr lvl="1">
              <a:defRPr sz="2000"/>
            </a:pPr>
            <a:r>
              <a:rPr dirty="0"/>
              <a:t>Entity: Subject(</a:t>
            </a:r>
            <a:r>
              <a:rPr dirty="0" err="1"/>
              <a:t>SubjectCode</a:t>
            </a:r>
            <a:r>
              <a:rPr dirty="0"/>
              <a:t>)</a:t>
            </a:r>
            <a:endParaRPr lang="fr-FR" dirty="0"/>
          </a:p>
          <a:p>
            <a:pPr lvl="1">
              <a:defRPr sz="2000"/>
            </a:pPr>
            <a:r>
              <a:rPr lang="en-US" dirty="0"/>
              <a:t>Entity</a:t>
            </a:r>
            <a:r>
              <a:rPr lang="fr-FR" dirty="0"/>
              <a:t>: Unit(</a:t>
            </a:r>
            <a:r>
              <a:rPr lang="fr-FR" dirty="0" err="1"/>
              <a:t>UnitCode</a:t>
            </a:r>
            <a:r>
              <a:rPr lang="fr-FR" dirty="0"/>
              <a:t>)</a:t>
            </a:r>
            <a:endParaRPr dirty="0"/>
          </a:p>
          <a:p>
            <a:pPr lvl="1">
              <a:defRPr sz="2000"/>
            </a:pPr>
            <a:r>
              <a:rPr dirty="0"/>
              <a:t>Relationship: Takes(</a:t>
            </a:r>
            <a:r>
              <a:rPr dirty="0" err="1"/>
              <a:t>StudentID</a:t>
            </a:r>
            <a:r>
              <a:rPr dirty="0"/>
              <a:t>, </a:t>
            </a:r>
            <a:r>
              <a:rPr dirty="0" err="1"/>
              <a:t>SubjectCode</a:t>
            </a:r>
            <a:r>
              <a:rPr dirty="0"/>
              <a:t>, Grade)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749288"/>
            <a:ext cx="7633742" cy="413030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en-US" dirty="0"/>
              <a:t>Create for each scenario below :</a:t>
            </a:r>
          </a:p>
          <a:p>
            <a:pPr lvl="1">
              <a:defRPr sz="2000"/>
            </a:pPr>
            <a:r>
              <a:rPr lang="en-US" dirty="0"/>
              <a:t>Data Dictionary, </a:t>
            </a:r>
          </a:p>
          <a:p>
            <a:pPr lvl="1">
              <a:defRPr sz="2000"/>
            </a:pPr>
            <a:r>
              <a:rPr lang="en-US" dirty="0"/>
              <a:t>ER model and </a:t>
            </a:r>
          </a:p>
          <a:p>
            <a:pPr lvl="1">
              <a:defRPr sz="2000"/>
            </a:pPr>
            <a:r>
              <a:rPr lang="en-US" dirty="0"/>
              <a:t>relational schema</a:t>
            </a:r>
          </a:p>
          <a:p>
            <a:pPr>
              <a:defRPr sz="2000"/>
            </a:pPr>
            <a:r>
              <a:rPr lang="en-US" dirty="0"/>
              <a:t>Given scenarios :</a:t>
            </a:r>
          </a:p>
          <a:p>
            <a:pPr marL="914400" lvl="1" indent="-457200">
              <a:buFont typeface="+mj-lt"/>
              <a:buAutoNum type="arabicPeriod"/>
              <a:defRPr sz="2000"/>
            </a:pPr>
            <a:r>
              <a:rPr lang="en-US" dirty="0"/>
              <a:t>A film library </a:t>
            </a:r>
          </a:p>
          <a:p>
            <a:pPr marL="914400" lvl="1" indent="-457200">
              <a:buFont typeface="+mj-lt"/>
              <a:buAutoNum type="arabicPeriod"/>
              <a:defRPr sz="2000"/>
            </a:pPr>
            <a:r>
              <a:rPr lang="en-US" dirty="0"/>
              <a:t>A theatre management system</a:t>
            </a:r>
          </a:p>
          <a:p>
            <a:pPr marL="914400" lvl="1" indent="-457200">
              <a:buFont typeface="+mj-lt"/>
              <a:buAutoNum type="arabicPeriod"/>
              <a:defRPr sz="2000"/>
            </a:pPr>
            <a:r>
              <a:rPr lang="en-US" dirty="0"/>
              <a:t>A social network (choose one: Facebook, Twitter, Instagram, ...)</a:t>
            </a:r>
          </a:p>
          <a:p>
            <a:pPr>
              <a:defRPr sz="2000"/>
            </a:pPr>
            <a:r>
              <a:rPr lang="en-US" dirty="0"/>
              <a:t>Requirements: at least </a:t>
            </a:r>
            <a:r>
              <a:rPr lang="en-US" dirty="0">
                <a:solidFill>
                  <a:srgbClr val="FF0000"/>
                </a:solidFill>
              </a:rPr>
              <a:t>5 entities</a:t>
            </a:r>
            <a:r>
              <a:rPr lang="en-US" dirty="0"/>
              <a:t> and each entity at least </a:t>
            </a:r>
            <a:r>
              <a:rPr lang="en-US" dirty="0">
                <a:solidFill>
                  <a:srgbClr val="FF0000"/>
                </a:solidFill>
              </a:rPr>
              <a:t>4 attributes</a:t>
            </a:r>
            <a:r>
              <a:rPr lang="en-US" dirty="0"/>
              <a:t>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9A2B22B-C1CD-4435-842A-ACC624E46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 &amp; 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Referential integrity ensures consistency between referencing and referenced tables.</a:t>
            </a:r>
          </a:p>
          <a:p>
            <a:pPr>
              <a:defRPr sz="2000"/>
            </a:pPr>
            <a:r>
              <a:rPr dirty="0"/>
              <a:t>Insert / Delete / Update operations must preserve referential constraints.</a:t>
            </a:r>
          </a:p>
          <a:p>
            <a:pPr>
              <a:defRPr sz="2000"/>
            </a:pPr>
            <a:r>
              <a:rPr dirty="0"/>
              <a:t>Data dictionaries document attribute metadata and business rules; they are essential for correct DB design.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C5F860B-20A9-4FA7-860E-38A95EC0C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REMINDER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 sz="2000"/>
            </a:pPr>
            <a:r>
              <a:rPr lang="en-US" dirty="0"/>
              <a:t>From ER Model to Relational Model :</a:t>
            </a:r>
          </a:p>
          <a:p>
            <a:pPr marL="228600" marR="0" lvl="0" indent="-228600" algn="l" defTabSz="685800" rtl="0" eaLnBrk="1" fontAlgn="auto" latinLnBrk="0" hangingPunct="1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rgbClr val="2A1A00"/>
              </a:buClr>
              <a:buSzTx/>
              <a:buFont typeface="Arial" panose="020B0604020202020204" pitchFamily="34" charset="0"/>
              <a:buChar char="•"/>
              <a:tabLst/>
              <a:defRPr sz="2000"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Step 1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: </a:t>
            </a:r>
          </a:p>
          <a:p>
            <a:pPr marL="685800" marR="0" lvl="1" indent="-228600" algn="l" defTabSz="685800" rtl="0" eaLnBrk="1" fontAlgn="auto" latinLnBrk="0" hangingPunct="1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rgbClr val="2A1A00"/>
              </a:buClr>
              <a:buSzTx/>
              <a:buFont typeface="Gill Sans MT" panose="020B0502020104020203" pitchFamily="34" charset="0"/>
              <a:buChar char="–"/>
              <a:tabLst/>
              <a:defRPr sz="2000"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Each entity becomes one relation (table)</a:t>
            </a:r>
          </a:p>
          <a:p>
            <a:pPr marL="685800" marR="0" lvl="1" indent="-228600" algn="l" defTabSz="685800" rtl="0" eaLnBrk="1" fontAlgn="auto" latinLnBrk="0" hangingPunct="1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rgbClr val="2A1A00"/>
              </a:buClr>
              <a:buSzTx/>
              <a:buFont typeface="Gill Sans MT" panose="020B0502020104020203" pitchFamily="34" charset="0"/>
              <a:buChar char="–"/>
              <a:tabLst/>
              <a:defRPr sz="2000"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Primary key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= entity identifier</a:t>
            </a:r>
          </a:p>
          <a:p>
            <a:pPr>
              <a:defRPr sz="2000"/>
            </a:pPr>
            <a:r>
              <a:rPr lang="en-US" b="1" dirty="0">
                <a:solidFill>
                  <a:srgbClr val="FF0000"/>
                </a:solidFill>
                <a:latin typeface="Gill Sans MT" panose="020B0502020104020203"/>
              </a:rPr>
              <a:t>Step 2</a:t>
            </a:r>
            <a:r>
              <a:rPr lang="en-US" dirty="0"/>
              <a:t>: </a:t>
            </a:r>
          </a:p>
          <a:p>
            <a:pPr lvl="1">
              <a:defRPr sz="2000"/>
            </a:pPr>
            <a:r>
              <a:rPr lang="en-US" dirty="0"/>
              <a:t>Associations </a:t>
            </a:r>
            <a:r>
              <a:rPr lang="en-US" dirty="0">
                <a:solidFill>
                  <a:srgbClr val="FF0000"/>
                </a:solidFill>
              </a:rPr>
              <a:t>(0:n -1:n) </a:t>
            </a:r>
            <a:r>
              <a:rPr lang="en-US" dirty="0"/>
              <a:t>become new relations</a:t>
            </a:r>
          </a:p>
          <a:p>
            <a:pPr lvl="1">
              <a:defRPr sz="2000"/>
            </a:pPr>
            <a:r>
              <a:rPr lang="en-US" dirty="0"/>
              <a:t>Primary key = concatenation of entities’ keys</a:t>
            </a:r>
          </a:p>
          <a:p>
            <a:pPr>
              <a:defRPr sz="2000"/>
            </a:pPr>
            <a:r>
              <a:rPr lang="en-US" b="1" dirty="0">
                <a:solidFill>
                  <a:srgbClr val="FF0000"/>
                </a:solidFill>
              </a:rPr>
              <a:t>Step 3</a:t>
            </a:r>
            <a:r>
              <a:rPr lang="en-US" dirty="0"/>
              <a:t>: </a:t>
            </a:r>
          </a:p>
          <a:p>
            <a:pPr lvl="1">
              <a:defRPr sz="2000"/>
            </a:pPr>
            <a:r>
              <a:rPr lang="en-US" dirty="0"/>
              <a:t>Associations </a:t>
            </a:r>
            <a:r>
              <a:rPr lang="en-US" dirty="0">
                <a:solidFill>
                  <a:srgbClr val="00B0F0"/>
                </a:solidFill>
              </a:rPr>
              <a:t>(0:n, 1:1)</a:t>
            </a:r>
            <a:r>
              <a:rPr lang="en-US" dirty="0"/>
              <a:t> → attributes added to one table</a:t>
            </a:r>
          </a:p>
          <a:p>
            <a:pPr lvl="1">
              <a:defRPr sz="2000"/>
            </a:pPr>
            <a:r>
              <a:rPr lang="en-US" dirty="0"/>
              <a:t>Primary key of the other entity becomes a </a:t>
            </a:r>
            <a:r>
              <a:rPr lang="en-US" dirty="0">
                <a:solidFill>
                  <a:srgbClr val="FF0000"/>
                </a:solidFill>
              </a:rPr>
              <a:t>foreign key</a:t>
            </a:r>
          </a:p>
          <a:p>
            <a:pPr>
              <a:defRPr sz="2000"/>
            </a:pP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431EC30-064A-462E-948F-7A3A616B1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41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Next </a:t>
            </a:r>
            <a:r>
              <a:rPr lang="en-US" dirty="0"/>
              <a:t>Session</a:t>
            </a:r>
            <a:r>
              <a:rPr dirty="0"/>
              <a:t> Preview </a:t>
            </a:r>
            <a:r>
              <a:rPr lang="fr-FR" dirty="0"/>
              <a:t>– </a:t>
            </a:r>
            <a:r>
              <a:rPr lang="en-US" dirty="0"/>
              <a:t>Querying and Updating a Database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2653748"/>
            <a:ext cx="7633742" cy="3225845"/>
          </a:xfrm>
        </p:spPr>
        <p:txBody>
          <a:bodyPr/>
          <a:lstStyle/>
          <a:p>
            <a:pPr>
              <a:defRPr sz="2000"/>
            </a:pPr>
            <a:endParaRPr lang="en-US" dirty="0"/>
          </a:p>
          <a:p>
            <a:pPr>
              <a:defRPr sz="2000"/>
            </a:pPr>
            <a:r>
              <a:rPr lang="en-US" dirty="0"/>
              <a:t>Relational Algebra</a:t>
            </a:r>
          </a:p>
          <a:p>
            <a:pPr>
              <a:defRPr sz="2000"/>
            </a:pPr>
            <a:r>
              <a:rPr lang="en-US" dirty="0"/>
              <a:t>SELECT Operator</a:t>
            </a:r>
          </a:p>
          <a:p>
            <a:pPr>
              <a:defRPr sz="2000"/>
            </a:pPr>
            <a:r>
              <a:rPr lang="en-US" dirty="0"/>
              <a:t>PROJECT Operator</a:t>
            </a:r>
          </a:p>
          <a:p>
            <a:pPr>
              <a:defRPr sz="2000"/>
            </a:pPr>
            <a:r>
              <a:rPr lang="en-US" dirty="0"/>
              <a:t>Composition of SELECT and PROJECT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695D0D6-7A31-4F96-A319-5CCD732FA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CC7702-F6C4-481F-A402-7CA46BFA03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9042" y="1749286"/>
            <a:ext cx="5906271" cy="3657601"/>
          </a:xfrm>
        </p:spPr>
        <p:txBody>
          <a:bodyPr/>
          <a:lstStyle/>
          <a:p>
            <a:r>
              <a:rPr lang="en-US" sz="5400" dirty="0"/>
              <a:t>Referential Integrity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8E744E7-CD3D-4DD6-90CE-822B7ED69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778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Referential Integrity —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Given two tables A and B, if a value in B </a:t>
            </a:r>
            <a:r>
              <a:rPr dirty="0">
                <a:solidFill>
                  <a:srgbClr val="FF0000"/>
                </a:solidFill>
              </a:rPr>
              <a:t>references</a:t>
            </a:r>
            <a:r>
              <a:rPr dirty="0"/>
              <a:t> a value in A,</a:t>
            </a:r>
            <a:r>
              <a:rPr lang="fr-FR" dirty="0"/>
              <a:t> </a:t>
            </a:r>
            <a:r>
              <a:rPr dirty="0"/>
              <a:t>then the referenced value </a:t>
            </a:r>
            <a:r>
              <a:rPr dirty="0">
                <a:solidFill>
                  <a:srgbClr val="FF0000"/>
                </a:solidFill>
              </a:rPr>
              <a:t>must exist</a:t>
            </a:r>
            <a:r>
              <a:rPr dirty="0"/>
              <a:t> in table A.</a:t>
            </a:r>
            <a:endParaRPr lang="fr-FR" dirty="0"/>
          </a:p>
          <a:p>
            <a:pPr>
              <a:defRPr sz="2000"/>
            </a:pPr>
            <a:endParaRPr dirty="0"/>
          </a:p>
          <a:p>
            <a:pPr>
              <a:defRPr sz="2000"/>
            </a:pPr>
            <a:r>
              <a:rPr dirty="0"/>
              <a:t>This is usually enforced via a </a:t>
            </a:r>
            <a:r>
              <a:rPr dirty="0">
                <a:solidFill>
                  <a:srgbClr val="FF0000"/>
                </a:solidFill>
              </a:rPr>
              <a:t>FOREIGN KEY</a:t>
            </a:r>
            <a:r>
              <a:rPr dirty="0"/>
              <a:t> constraint.</a:t>
            </a:r>
            <a:endParaRPr lang="fr-FR" dirty="0"/>
          </a:p>
          <a:p>
            <a:pPr>
              <a:defRPr sz="2000"/>
            </a:pPr>
            <a:endParaRPr dirty="0"/>
          </a:p>
          <a:p>
            <a:pPr>
              <a:defRPr sz="2000"/>
            </a:pPr>
            <a:r>
              <a:rPr dirty="0"/>
              <a:t>Referenced attribute is typically </a:t>
            </a:r>
            <a:r>
              <a:rPr dirty="0">
                <a:solidFill>
                  <a:srgbClr val="FF0000"/>
                </a:solidFill>
              </a:rPr>
              <a:t>UNIQUE</a:t>
            </a:r>
            <a:r>
              <a:rPr dirty="0"/>
              <a:t> (often the primary key).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8C35E76-E98A-48B5-B1BA-9FC3E5BA4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Referential Integrity — Example (LIKE → PERSON)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4035288"/>
            <a:ext cx="4994903" cy="1844306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dirty="0"/>
              <a:t>LIKE(</a:t>
            </a:r>
            <a:r>
              <a:rPr dirty="0" err="1"/>
              <a:t>idPerson</a:t>
            </a:r>
            <a:r>
              <a:rPr dirty="0"/>
              <a:t>) → PERSON(</a:t>
            </a:r>
            <a:r>
              <a:rPr dirty="0" err="1"/>
              <a:t>idPerson</a:t>
            </a:r>
            <a:r>
              <a:rPr dirty="0"/>
              <a:t>): each value in LIKE(</a:t>
            </a:r>
            <a:r>
              <a:rPr dirty="0" err="1"/>
              <a:t>idPerson</a:t>
            </a:r>
            <a:r>
              <a:rPr dirty="0"/>
              <a:t>) </a:t>
            </a:r>
            <a:r>
              <a:rPr dirty="0">
                <a:solidFill>
                  <a:srgbClr val="FF0000"/>
                </a:solidFill>
              </a:rPr>
              <a:t>must exist </a:t>
            </a:r>
            <a:r>
              <a:rPr dirty="0"/>
              <a:t>in PERSON(</a:t>
            </a:r>
            <a:r>
              <a:rPr dirty="0" err="1"/>
              <a:t>idPerson</a:t>
            </a:r>
            <a:r>
              <a:rPr dirty="0"/>
              <a:t>).</a:t>
            </a:r>
          </a:p>
          <a:p>
            <a:pPr>
              <a:defRPr sz="2000"/>
            </a:pPr>
            <a:r>
              <a:rPr dirty="0"/>
              <a:t>The reverse is not required: a person may have no LIKE entries.</a:t>
            </a:r>
          </a:p>
        </p:txBody>
      </p:sp>
      <p:graphicFrame>
        <p:nvGraphicFramePr>
          <p:cNvPr id="4" name="Tableau 9">
            <a:extLst>
              <a:ext uri="{FF2B5EF4-FFF2-40B4-BE49-F238E27FC236}">
                <a16:creationId xmlns:a16="http://schemas.microsoft.com/office/drawing/2014/main" id="{2A892281-68E1-4ADF-A056-F3AD96E6C1C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7992976"/>
              </p:ext>
            </p:extLst>
          </p:nvPr>
        </p:nvGraphicFramePr>
        <p:xfrm>
          <a:off x="1389939" y="2623725"/>
          <a:ext cx="3758532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323444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331843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10324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Id_Person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F9CEA3D5-2B73-4947-82D8-6F42A378C802}"/>
              </a:ext>
            </a:extLst>
          </p:cNvPr>
          <p:cNvSpPr txBox="1"/>
          <p:nvPr/>
        </p:nvSpPr>
        <p:spPr>
          <a:xfrm>
            <a:off x="1389939" y="2233316"/>
            <a:ext cx="1449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 = PERSON</a:t>
            </a:r>
          </a:p>
        </p:txBody>
      </p:sp>
      <p:graphicFrame>
        <p:nvGraphicFramePr>
          <p:cNvPr id="6" name="Tableau 9">
            <a:extLst>
              <a:ext uri="{FF2B5EF4-FFF2-40B4-BE49-F238E27FC236}">
                <a16:creationId xmlns:a16="http://schemas.microsoft.com/office/drawing/2014/main" id="{AA364014-7C26-4299-95AF-4B78D5BCAC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9194385"/>
              </p:ext>
            </p:extLst>
          </p:nvPr>
        </p:nvGraphicFramePr>
        <p:xfrm>
          <a:off x="5933660" y="2623725"/>
          <a:ext cx="2638839" cy="309880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74036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664803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Id_Person</a:t>
                      </a:r>
                      <a:endParaRPr lang="en-US" noProof="0" dirty="0"/>
                    </a:p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Like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Bonne Maman jam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Fashion magazines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Gossip</a:t>
                      </a:r>
                      <a:r>
                        <a:rPr lang="fr-FR" dirty="0"/>
                        <a:t> Girl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858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Football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60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439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Breaking Bad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845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Jazz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537583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B4E12985-12BE-4E69-8E78-BCAE106517C0}"/>
              </a:ext>
            </a:extLst>
          </p:cNvPr>
          <p:cNvSpPr txBox="1"/>
          <p:nvPr/>
        </p:nvSpPr>
        <p:spPr>
          <a:xfrm>
            <a:off x="5933660" y="2233316"/>
            <a:ext cx="1015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 = LIKE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DE70C3A-D8CF-4777-972D-492BD16FF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Referential Integrity — Insertion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3987705"/>
            <a:ext cx="4786181" cy="1570382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dirty="0"/>
              <a:t>Inserting into A (referenced table) is always </a:t>
            </a:r>
            <a:r>
              <a:rPr dirty="0">
                <a:solidFill>
                  <a:srgbClr val="00B050"/>
                </a:solidFill>
              </a:rPr>
              <a:t>OK</a:t>
            </a:r>
            <a:r>
              <a:rPr dirty="0"/>
              <a:t>.</a:t>
            </a:r>
          </a:p>
          <a:p>
            <a:pPr>
              <a:defRPr sz="2000"/>
            </a:pPr>
            <a:r>
              <a:rPr dirty="0"/>
              <a:t>Inserting into B (referencing table) is </a:t>
            </a:r>
            <a:r>
              <a:rPr dirty="0">
                <a:solidFill>
                  <a:srgbClr val="FF0000"/>
                </a:solidFill>
              </a:rPr>
              <a:t>OK</a:t>
            </a:r>
            <a:r>
              <a:rPr dirty="0"/>
              <a:t> only if the referenced value </a:t>
            </a:r>
            <a:r>
              <a:rPr dirty="0">
                <a:solidFill>
                  <a:srgbClr val="FF0000"/>
                </a:solidFill>
              </a:rPr>
              <a:t>exists</a:t>
            </a:r>
            <a:r>
              <a:rPr dirty="0"/>
              <a:t> in A.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1821E7-108B-43FF-9D64-4100A778F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413A8295-3EE2-4676-AF55-AE864D49C9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0424146"/>
              </p:ext>
            </p:extLst>
          </p:nvPr>
        </p:nvGraphicFramePr>
        <p:xfrm>
          <a:off x="1389939" y="2623725"/>
          <a:ext cx="3758532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323444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331843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10324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Id_Person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DF847736-88F8-4E2A-B593-BE4362151689}"/>
              </a:ext>
            </a:extLst>
          </p:cNvPr>
          <p:cNvSpPr txBox="1"/>
          <p:nvPr/>
        </p:nvSpPr>
        <p:spPr>
          <a:xfrm>
            <a:off x="1389939" y="2233316"/>
            <a:ext cx="1449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 = PERSON</a:t>
            </a:r>
          </a:p>
        </p:txBody>
      </p:sp>
      <p:graphicFrame>
        <p:nvGraphicFramePr>
          <p:cNvPr id="7" name="Tableau 9">
            <a:extLst>
              <a:ext uri="{FF2B5EF4-FFF2-40B4-BE49-F238E27FC236}">
                <a16:creationId xmlns:a16="http://schemas.microsoft.com/office/drawing/2014/main" id="{E3A0BB51-3F7F-4179-AAB6-98D697236A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1282988"/>
              </p:ext>
            </p:extLst>
          </p:nvPr>
        </p:nvGraphicFramePr>
        <p:xfrm>
          <a:off x="5933660" y="2623725"/>
          <a:ext cx="2638839" cy="272796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74036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664803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Id_Person</a:t>
                      </a:r>
                      <a:endParaRPr lang="en-US" noProof="0" dirty="0"/>
                    </a:p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Like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Bonne Maman jam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Fashion magazines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Gossip</a:t>
                      </a:r>
                      <a:r>
                        <a:rPr lang="fr-FR" dirty="0"/>
                        <a:t> Girl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858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Football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60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439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Breaking Bad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845125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3BC4F41F-8792-4FAF-840B-0D5953529E4B}"/>
              </a:ext>
            </a:extLst>
          </p:cNvPr>
          <p:cNvSpPr txBox="1"/>
          <p:nvPr/>
        </p:nvSpPr>
        <p:spPr>
          <a:xfrm>
            <a:off x="5933660" y="2233316"/>
            <a:ext cx="1015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 = LIKE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8FA39E0-BCE2-42FE-826D-D844AB1F242A}"/>
              </a:ext>
            </a:extLst>
          </p:cNvPr>
          <p:cNvSpPr txBox="1">
            <a:spLocks/>
          </p:cNvSpPr>
          <p:nvPr/>
        </p:nvSpPr>
        <p:spPr>
          <a:xfrm>
            <a:off x="938758" y="5603145"/>
            <a:ext cx="7777859" cy="13189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2000"/>
            </a:pPr>
            <a:r>
              <a:rPr lang="en-US" dirty="0"/>
              <a:t>Example:  You can insert </a:t>
            </a:r>
            <a:r>
              <a:rPr lang="en-US" dirty="0">
                <a:solidFill>
                  <a:srgbClr val="00B050"/>
                </a:solidFill>
              </a:rPr>
              <a:t>(2, 'Jazz') </a:t>
            </a:r>
            <a:r>
              <a:rPr lang="en-US" dirty="0"/>
              <a:t>into LIKE if PERSON with id=2 exists; cannot insert </a:t>
            </a:r>
            <a:r>
              <a:rPr lang="en-US" dirty="0">
                <a:solidFill>
                  <a:srgbClr val="FF0000"/>
                </a:solidFill>
              </a:rPr>
              <a:t>(15, 'Jazz') </a:t>
            </a:r>
            <a:r>
              <a:rPr lang="en-US" dirty="0"/>
              <a:t>if id=12 does not exist.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Referential Integrity — Deletion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3939897"/>
            <a:ext cx="4830906" cy="1744915"/>
          </a:xfrm>
        </p:spPr>
        <p:txBody>
          <a:bodyPr>
            <a:normAutofit fontScale="92500" lnSpcReduction="10000"/>
          </a:bodyPr>
          <a:lstStyle/>
          <a:p>
            <a:pPr>
              <a:defRPr sz="2000"/>
            </a:pPr>
            <a:r>
              <a:rPr dirty="0"/>
              <a:t>Deleting rows from B (referencing table) is </a:t>
            </a:r>
            <a:r>
              <a:rPr lang="en-US" dirty="0"/>
              <a:t>always</a:t>
            </a:r>
            <a:r>
              <a:rPr lang="fr-FR" dirty="0"/>
              <a:t> </a:t>
            </a:r>
            <a:r>
              <a:rPr lang="fr-FR" dirty="0">
                <a:solidFill>
                  <a:srgbClr val="00B050"/>
                </a:solidFill>
              </a:rPr>
              <a:t>OK</a:t>
            </a:r>
            <a:r>
              <a:rPr dirty="0"/>
              <a:t>.</a:t>
            </a:r>
          </a:p>
          <a:p>
            <a:pPr>
              <a:defRPr sz="2000"/>
            </a:pPr>
            <a:r>
              <a:rPr dirty="0"/>
              <a:t>Deleting rows from A (referenced table) is </a:t>
            </a:r>
            <a:r>
              <a:rPr dirty="0">
                <a:solidFill>
                  <a:srgbClr val="FF0000"/>
                </a:solidFill>
              </a:rPr>
              <a:t>prohibited</a:t>
            </a:r>
            <a:r>
              <a:rPr dirty="0"/>
              <a:t> if referencing rows </a:t>
            </a:r>
            <a:r>
              <a:rPr dirty="0">
                <a:solidFill>
                  <a:srgbClr val="FF0000"/>
                </a:solidFill>
              </a:rPr>
              <a:t>exist</a:t>
            </a:r>
            <a:r>
              <a:rPr dirty="0"/>
              <a:t> in B (would violate referential integrity).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7E4AE61-994E-48C4-9D54-89E712F4C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AD4F9F45-E8B4-468F-A368-99C9B43F77D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2713248"/>
              </p:ext>
            </p:extLst>
          </p:nvPr>
        </p:nvGraphicFramePr>
        <p:xfrm>
          <a:off x="1389939" y="2623725"/>
          <a:ext cx="3758532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323444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331843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10324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Id_Person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316A890D-4374-47FE-A8C6-C787F204790D}"/>
              </a:ext>
            </a:extLst>
          </p:cNvPr>
          <p:cNvSpPr txBox="1"/>
          <p:nvPr/>
        </p:nvSpPr>
        <p:spPr>
          <a:xfrm>
            <a:off x="1389939" y="2233316"/>
            <a:ext cx="1449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 = PERSON</a:t>
            </a:r>
          </a:p>
        </p:txBody>
      </p:sp>
      <p:graphicFrame>
        <p:nvGraphicFramePr>
          <p:cNvPr id="7" name="Tableau 9">
            <a:extLst>
              <a:ext uri="{FF2B5EF4-FFF2-40B4-BE49-F238E27FC236}">
                <a16:creationId xmlns:a16="http://schemas.microsoft.com/office/drawing/2014/main" id="{4545F3A4-19EA-4935-9774-B880EBC5D2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4090574"/>
              </p:ext>
            </p:extLst>
          </p:nvPr>
        </p:nvGraphicFramePr>
        <p:xfrm>
          <a:off x="5933660" y="2623725"/>
          <a:ext cx="2638839" cy="272796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74036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664803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Id_Person</a:t>
                      </a:r>
                      <a:endParaRPr lang="en-US" noProof="0" dirty="0"/>
                    </a:p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Like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Bonne Maman jam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Fashion magazines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Gossip</a:t>
                      </a:r>
                      <a:r>
                        <a:rPr lang="fr-FR" dirty="0"/>
                        <a:t> Girl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858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Football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60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439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Breaking Bad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845125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2A735704-6A44-4B16-9F84-A4D85B466A39}"/>
              </a:ext>
            </a:extLst>
          </p:cNvPr>
          <p:cNvSpPr txBox="1"/>
          <p:nvPr/>
        </p:nvSpPr>
        <p:spPr>
          <a:xfrm>
            <a:off x="5933660" y="2233316"/>
            <a:ext cx="1015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 = LIKE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4365B32-85A7-4762-BA70-10F4BE642AA2}"/>
              </a:ext>
            </a:extLst>
          </p:cNvPr>
          <p:cNvSpPr txBox="1">
            <a:spLocks/>
          </p:cNvSpPr>
          <p:nvPr/>
        </p:nvSpPr>
        <p:spPr>
          <a:xfrm>
            <a:off x="938758" y="5630714"/>
            <a:ext cx="7469746" cy="9119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2000"/>
            </a:pPr>
            <a:r>
              <a:rPr lang="en-US" dirty="0"/>
              <a:t>Example: cannot delete PERSON id=1 or id=2 while corresponding LIKE rows exist.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Referential Integrity — Update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3945835"/>
            <a:ext cx="4806059" cy="1838739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dirty="0"/>
              <a:t>Updating a reference in B is </a:t>
            </a:r>
            <a:r>
              <a:rPr dirty="0">
                <a:solidFill>
                  <a:srgbClr val="00B050"/>
                </a:solidFill>
              </a:rPr>
              <a:t>OK</a:t>
            </a:r>
            <a:r>
              <a:rPr dirty="0"/>
              <a:t> only if the new value </a:t>
            </a:r>
            <a:r>
              <a:rPr dirty="0">
                <a:solidFill>
                  <a:srgbClr val="00B050"/>
                </a:solidFill>
              </a:rPr>
              <a:t>exists</a:t>
            </a:r>
            <a:r>
              <a:rPr dirty="0"/>
              <a:t> in A.</a:t>
            </a:r>
          </a:p>
          <a:p>
            <a:pPr>
              <a:defRPr sz="2000"/>
            </a:pPr>
            <a:r>
              <a:rPr dirty="0"/>
              <a:t>Updating an identifier in A is </a:t>
            </a:r>
            <a:r>
              <a:rPr dirty="0">
                <a:solidFill>
                  <a:srgbClr val="FF0000"/>
                </a:solidFill>
              </a:rPr>
              <a:t>prohibited</a:t>
            </a:r>
            <a:r>
              <a:rPr dirty="0"/>
              <a:t> if it would leave referencing rows in B without a </a:t>
            </a:r>
            <a:r>
              <a:rPr dirty="0">
                <a:solidFill>
                  <a:srgbClr val="FF0000"/>
                </a:solidFill>
              </a:rPr>
              <a:t>valid</a:t>
            </a:r>
            <a:r>
              <a:rPr dirty="0"/>
              <a:t> reference.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7534F2A-608B-4184-BF71-2B460A73A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67E376E4-912E-40D7-ABA9-BF763F0F09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182903"/>
              </p:ext>
            </p:extLst>
          </p:nvPr>
        </p:nvGraphicFramePr>
        <p:xfrm>
          <a:off x="1389939" y="2623725"/>
          <a:ext cx="3758532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323444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331843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10324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Id_Person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23FD11B8-7800-4955-A2C5-BA1FFFC0AB99}"/>
              </a:ext>
            </a:extLst>
          </p:cNvPr>
          <p:cNvSpPr txBox="1"/>
          <p:nvPr/>
        </p:nvSpPr>
        <p:spPr>
          <a:xfrm>
            <a:off x="1389939" y="2233316"/>
            <a:ext cx="1449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 = PERSON</a:t>
            </a:r>
          </a:p>
        </p:txBody>
      </p:sp>
      <p:graphicFrame>
        <p:nvGraphicFramePr>
          <p:cNvPr id="7" name="Tableau 9">
            <a:extLst>
              <a:ext uri="{FF2B5EF4-FFF2-40B4-BE49-F238E27FC236}">
                <a16:creationId xmlns:a16="http://schemas.microsoft.com/office/drawing/2014/main" id="{7F26BA06-0C4B-4BC6-A2B2-AA2B2268351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066737"/>
              </p:ext>
            </p:extLst>
          </p:nvPr>
        </p:nvGraphicFramePr>
        <p:xfrm>
          <a:off x="5933660" y="2623725"/>
          <a:ext cx="2638839" cy="272796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74036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664803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Id_Person</a:t>
                      </a:r>
                      <a:endParaRPr lang="en-US" noProof="0" dirty="0"/>
                    </a:p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Like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Bonne Maman jam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Fashion magazines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Gossip</a:t>
                      </a:r>
                      <a:r>
                        <a:rPr lang="fr-FR" dirty="0"/>
                        <a:t> Girl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858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Football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60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439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Breaking Bad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845125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1A21DF85-6508-4B1C-911D-EB34422AEACB}"/>
              </a:ext>
            </a:extLst>
          </p:cNvPr>
          <p:cNvSpPr txBox="1"/>
          <p:nvPr/>
        </p:nvSpPr>
        <p:spPr>
          <a:xfrm>
            <a:off x="5933660" y="2233316"/>
            <a:ext cx="1015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 = LIKE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99DD8D5-9B20-48CB-830F-B40877EC8BC0}"/>
              </a:ext>
            </a:extLst>
          </p:cNvPr>
          <p:cNvSpPr txBox="1">
            <a:spLocks/>
          </p:cNvSpPr>
          <p:nvPr/>
        </p:nvSpPr>
        <p:spPr>
          <a:xfrm>
            <a:off x="938759" y="5784574"/>
            <a:ext cx="7519442" cy="69104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2000"/>
            </a:pPr>
            <a:r>
              <a:rPr lang="en-US" dirty="0"/>
              <a:t>Practical consequence: primary key updates are restricted when foreign references exist.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Referential Integrity </a:t>
            </a:r>
            <a:r>
              <a:rPr lang="fr-FR" dirty="0"/>
              <a:t>—</a:t>
            </a:r>
            <a:r>
              <a:rPr dirty="0"/>
              <a:t>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Given foreign keys: </a:t>
            </a:r>
            <a:endParaRPr lang="fr-FR" dirty="0"/>
          </a:p>
          <a:p>
            <a:pPr marL="457200" lvl="1" indent="0">
              <a:buNone/>
              <a:defRPr sz="2000"/>
            </a:pPr>
            <a:r>
              <a:rPr dirty="0"/>
              <a:t>1) </a:t>
            </a:r>
            <a:r>
              <a:rPr lang="fr-FR" dirty="0"/>
              <a:t>F</a:t>
            </a:r>
            <a:r>
              <a:rPr dirty="0" err="1"/>
              <a:t>riend</a:t>
            </a:r>
            <a:r>
              <a:rPr dirty="0"/>
              <a:t> -&gt; </a:t>
            </a:r>
            <a:r>
              <a:rPr lang="fr-FR" dirty="0"/>
              <a:t>I</a:t>
            </a:r>
            <a:r>
              <a:rPr dirty="0" err="1"/>
              <a:t>dPerson</a:t>
            </a:r>
            <a:r>
              <a:rPr dirty="0"/>
              <a:t>  </a:t>
            </a:r>
            <a:endParaRPr lang="fr-FR" dirty="0"/>
          </a:p>
          <a:p>
            <a:pPr marL="457200" lvl="1" indent="0">
              <a:buNone/>
              <a:defRPr sz="2000"/>
            </a:pPr>
            <a:r>
              <a:rPr dirty="0"/>
              <a:t>2) </a:t>
            </a:r>
            <a:r>
              <a:rPr lang="fr-FR" dirty="0"/>
              <a:t>S</a:t>
            </a:r>
            <a:r>
              <a:rPr dirty="0" err="1"/>
              <a:t>chool</a:t>
            </a:r>
            <a:r>
              <a:rPr dirty="0"/>
              <a:t> -&gt; </a:t>
            </a:r>
            <a:r>
              <a:rPr lang="fr-FR" dirty="0"/>
              <a:t>I</a:t>
            </a:r>
            <a:r>
              <a:rPr dirty="0" err="1"/>
              <a:t>dSchool</a:t>
            </a:r>
            <a:endParaRPr dirty="0"/>
          </a:p>
          <a:p>
            <a:pPr>
              <a:defRPr sz="2000"/>
            </a:pPr>
            <a:r>
              <a:rPr dirty="0"/>
              <a:t>Analyze scenarios that cause referential integrity violations for:</a:t>
            </a:r>
          </a:p>
          <a:p>
            <a:pPr marL="457200" lvl="1" indent="0">
              <a:buNone/>
              <a:defRPr sz="2000"/>
            </a:pPr>
            <a:r>
              <a:rPr dirty="0"/>
              <a:t>1. Insertion into PERSON</a:t>
            </a:r>
          </a:p>
          <a:p>
            <a:pPr marL="457200" lvl="1" indent="0">
              <a:buNone/>
              <a:defRPr sz="2000"/>
            </a:pPr>
            <a:r>
              <a:rPr dirty="0"/>
              <a:t>2. Deletion from PERSON</a:t>
            </a:r>
          </a:p>
          <a:p>
            <a:pPr marL="457200" lvl="1" indent="0">
              <a:buNone/>
              <a:defRPr sz="2000"/>
            </a:pPr>
            <a:r>
              <a:rPr dirty="0"/>
              <a:t>3. Update in SCHOOL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4C1916D-63DE-494E-ADC0-85085C5D1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CFB43DBF-2A1D-4D25-A0D3-6AF48BC964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2038006"/>
              </p:ext>
            </p:extLst>
          </p:nvPr>
        </p:nvGraphicFramePr>
        <p:xfrm>
          <a:off x="4435096" y="2347561"/>
          <a:ext cx="4137404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170574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003852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  <a:gridCol w="1048578">
                  <a:extLst>
                    <a:ext uri="{9D8B030D-6E8A-4147-A177-3AD203B41FA5}">
                      <a16:colId xmlns:a16="http://schemas.microsoft.com/office/drawing/2014/main" val="31558755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Id_Person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Friend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C42C57FF-16B5-4516-9D2D-CB617F25A474}"/>
              </a:ext>
            </a:extLst>
          </p:cNvPr>
          <p:cNvSpPr txBox="1"/>
          <p:nvPr/>
        </p:nvSpPr>
        <p:spPr>
          <a:xfrm>
            <a:off x="4435096" y="1926373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PERSON</a:t>
            </a:r>
          </a:p>
        </p:txBody>
      </p:sp>
      <p:graphicFrame>
        <p:nvGraphicFramePr>
          <p:cNvPr id="7" name="Tableau 9">
            <a:extLst>
              <a:ext uri="{FF2B5EF4-FFF2-40B4-BE49-F238E27FC236}">
                <a16:creationId xmlns:a16="http://schemas.microsoft.com/office/drawing/2014/main" id="{816941C9-5DFE-437E-BE32-26ED82F756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308976"/>
              </p:ext>
            </p:extLst>
          </p:nvPr>
        </p:nvGraphicFramePr>
        <p:xfrm>
          <a:off x="4435096" y="4808148"/>
          <a:ext cx="3473726" cy="114215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247360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2226366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</a:tblGrid>
              <a:tr h="40047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Id_School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School_Name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Ibn </a:t>
                      </a:r>
                      <a:r>
                        <a:rPr lang="fr-FR" dirty="0" err="1"/>
                        <a:t>Tofail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Ibn Sina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7B028FCE-4D00-4D6B-B868-02A3A2FFD99E}"/>
              </a:ext>
            </a:extLst>
          </p:cNvPr>
          <p:cNvSpPr txBox="1"/>
          <p:nvPr/>
        </p:nvSpPr>
        <p:spPr>
          <a:xfrm>
            <a:off x="4381659" y="4330420"/>
            <a:ext cx="1117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SCHOOL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8" grpId="0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238</TotalTime>
  <Words>1369</Words>
  <Application>Microsoft Office PowerPoint</Application>
  <PresentationFormat>Affichage à l'écran (4:3)</PresentationFormat>
  <Paragraphs>360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6" baseType="lpstr">
      <vt:lpstr>Arial</vt:lpstr>
      <vt:lpstr>Calibri</vt:lpstr>
      <vt:lpstr>Gill Sans MT</vt:lpstr>
      <vt:lpstr>Impact</vt:lpstr>
      <vt:lpstr>Symbol</vt:lpstr>
      <vt:lpstr>Badge</vt:lpstr>
      <vt:lpstr>Course 3 – The Relational Model (Part 2)</vt:lpstr>
      <vt:lpstr>REMINDER</vt:lpstr>
      <vt:lpstr>Referential Integrity</vt:lpstr>
      <vt:lpstr>Referential Integrity — Definition</vt:lpstr>
      <vt:lpstr>Referential Integrity — Example (LIKE → PERSON)</vt:lpstr>
      <vt:lpstr>Referential Integrity — Insertion Rules</vt:lpstr>
      <vt:lpstr>Referential Integrity — Deletion Rules</vt:lpstr>
      <vt:lpstr>Referential Integrity — Update Rules</vt:lpstr>
      <vt:lpstr>Referential Integrity —Exercise</vt:lpstr>
      <vt:lpstr>DATA DICTIONNARY</vt:lpstr>
      <vt:lpstr>Data Dictionary — Definition</vt:lpstr>
      <vt:lpstr>Data Dictionary — Structure (Example fields)</vt:lpstr>
      <vt:lpstr>Data Dictionary — Example: Student Grades</vt:lpstr>
      <vt:lpstr>Data Dictionary — Example: Student Grades</vt:lpstr>
      <vt:lpstr>From Data Dictionary to ER-Model</vt:lpstr>
      <vt:lpstr>Data Dictionary — Example: Student Grades</vt:lpstr>
      <vt:lpstr>Example: Applying the Method</vt:lpstr>
      <vt:lpstr>Homework</vt:lpstr>
      <vt:lpstr>Summary &amp; Key Takeaways</vt:lpstr>
      <vt:lpstr>Next Session Preview – Querying and Updating a Database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3 – The Relational Model (Part 2)</dc:title>
  <dc:subject/>
  <dc:creator>Hichem</dc:creator>
  <cp:keywords/>
  <dc:description>generated using python-pptx</dc:description>
  <cp:lastModifiedBy>Betaouaf Hichem</cp:lastModifiedBy>
  <cp:revision>31</cp:revision>
  <dcterms:created xsi:type="dcterms:W3CDTF">2013-01-27T09:14:16Z</dcterms:created>
  <dcterms:modified xsi:type="dcterms:W3CDTF">2025-10-19T21:03:37Z</dcterms:modified>
  <cp:category/>
</cp:coreProperties>
</file>