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84" r:id="rId3"/>
    <p:sldId id="283" r:id="rId4"/>
    <p:sldId id="265" r:id="rId5"/>
    <p:sldId id="266" r:id="rId6"/>
    <p:sldId id="267" r:id="rId7"/>
    <p:sldId id="269" r:id="rId8"/>
    <p:sldId id="270" r:id="rId9"/>
    <p:sldId id="271" r:id="rId10"/>
    <p:sldId id="278" r:id="rId11"/>
    <p:sldId id="272" r:id="rId12"/>
    <p:sldId id="279" r:id="rId13"/>
    <p:sldId id="286" r:id="rId14"/>
    <p:sldId id="287" r:id="rId15"/>
    <p:sldId id="288" r:id="rId16"/>
    <p:sldId id="285" r:id="rId17"/>
    <p:sldId id="273" r:id="rId18"/>
    <p:sldId id="281" r:id="rId19"/>
    <p:sldId id="282" r:id="rId20"/>
    <p:sldId id="275" r:id="rId21"/>
    <p:sldId id="27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CF5F0F-23FA-4399-B2B9-7946865D446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5DFC60-4BF6-401F-B575-7DAD3DF3E5C8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Physiopathologie de la douleur </a:t>
          </a:r>
          <a:endParaRPr lang="fr-FR" dirty="0">
            <a:solidFill>
              <a:schemeClr val="tx1"/>
            </a:solidFill>
          </a:endParaRPr>
        </a:p>
      </dgm:t>
    </dgm:pt>
    <dgm:pt modelId="{085813BD-0215-494D-B510-80764FBB2796}" type="parTrans" cxnId="{703917B2-B24C-4E73-A653-A4C0A8FCE822}">
      <dgm:prSet/>
      <dgm:spPr/>
      <dgm:t>
        <a:bodyPr/>
        <a:lstStyle/>
        <a:p>
          <a:endParaRPr lang="fr-FR"/>
        </a:p>
      </dgm:t>
    </dgm:pt>
    <dgm:pt modelId="{28E9F11D-7280-4436-B299-4E0268782BF1}" type="sibTrans" cxnId="{703917B2-B24C-4E73-A653-A4C0A8FCE822}">
      <dgm:prSet/>
      <dgm:spPr/>
      <dgm:t>
        <a:bodyPr/>
        <a:lstStyle/>
        <a:p>
          <a:endParaRPr lang="fr-FR"/>
        </a:p>
      </dgm:t>
    </dgm:pt>
    <dgm:pt modelId="{A71D7384-D733-4AB1-AC7B-C02797E3F9B5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La </a:t>
          </a:r>
          <a:r>
            <a:rPr lang="fr-FR" b="1" dirty="0" smtClean="0">
              <a:solidFill>
                <a:schemeClr val="tx1"/>
              </a:solidFill>
            </a:rPr>
            <a:t>douleur viscérale</a:t>
          </a:r>
          <a:r>
            <a:rPr lang="fr-FR" dirty="0" smtClean="0">
              <a:solidFill>
                <a:schemeClr val="tx1"/>
              </a:solidFill>
            </a:rPr>
            <a:t> </a:t>
          </a:r>
          <a:endParaRPr lang="fr-FR" dirty="0">
            <a:solidFill>
              <a:schemeClr val="tx1"/>
            </a:solidFill>
          </a:endParaRPr>
        </a:p>
      </dgm:t>
    </dgm:pt>
    <dgm:pt modelId="{50C2CA05-8305-4A6B-BE2B-67D7CEACB147}" type="parTrans" cxnId="{7EDCEA63-D635-4B17-9A3F-781548DE1469}">
      <dgm:prSet/>
      <dgm:spPr/>
      <dgm:t>
        <a:bodyPr/>
        <a:lstStyle/>
        <a:p>
          <a:endParaRPr lang="fr-FR"/>
        </a:p>
      </dgm:t>
    </dgm:pt>
    <dgm:pt modelId="{B521A0D9-DE07-4D94-BB0F-AAD5D1CFB3C2}" type="sibTrans" cxnId="{7EDCEA63-D635-4B17-9A3F-781548DE1469}">
      <dgm:prSet/>
      <dgm:spPr/>
      <dgm:t>
        <a:bodyPr/>
        <a:lstStyle/>
        <a:p>
          <a:endParaRPr lang="fr-FR"/>
        </a:p>
      </dgm:t>
    </dgm:pt>
    <dgm:pt modelId="{871BEC39-F017-48BF-8247-A3D40A03AB2C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La </a:t>
          </a:r>
          <a:r>
            <a:rPr lang="fr-FR" b="1" dirty="0" smtClean="0">
              <a:solidFill>
                <a:schemeClr val="tx1"/>
              </a:solidFill>
            </a:rPr>
            <a:t>douleur somatique</a:t>
          </a:r>
          <a:r>
            <a:rPr lang="fr-FR" dirty="0" smtClean="0">
              <a:solidFill>
                <a:schemeClr val="tx1"/>
              </a:solidFill>
            </a:rPr>
            <a:t> </a:t>
          </a:r>
          <a:endParaRPr lang="fr-FR" dirty="0">
            <a:solidFill>
              <a:schemeClr val="tx1"/>
            </a:solidFill>
          </a:endParaRPr>
        </a:p>
      </dgm:t>
    </dgm:pt>
    <dgm:pt modelId="{191827DC-7AD6-482B-9246-10A7882CEB43}" type="parTrans" cxnId="{A82A75EE-C236-41EA-9202-C532E48020E0}">
      <dgm:prSet/>
      <dgm:spPr/>
      <dgm:t>
        <a:bodyPr/>
        <a:lstStyle/>
        <a:p>
          <a:endParaRPr lang="fr-FR"/>
        </a:p>
      </dgm:t>
    </dgm:pt>
    <dgm:pt modelId="{5499B697-9FFA-4D0B-AADE-7D4A4E5700D6}" type="sibTrans" cxnId="{A82A75EE-C236-41EA-9202-C532E48020E0}">
      <dgm:prSet/>
      <dgm:spPr/>
      <dgm:t>
        <a:bodyPr/>
        <a:lstStyle/>
        <a:p>
          <a:endParaRPr lang="fr-FR"/>
        </a:p>
      </dgm:t>
    </dgm:pt>
    <dgm:pt modelId="{6D907636-7E97-4A05-8FFF-17BEDF04E62B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La </a:t>
          </a:r>
          <a:r>
            <a:rPr lang="fr-FR" b="1" dirty="0" smtClean="0">
              <a:solidFill>
                <a:schemeClr val="tx1"/>
              </a:solidFill>
            </a:rPr>
            <a:t>douleur projetée</a:t>
          </a:r>
          <a:r>
            <a:rPr lang="fr-FR" dirty="0" smtClean="0">
              <a:solidFill>
                <a:schemeClr val="tx1"/>
              </a:solidFill>
            </a:rPr>
            <a:t> </a:t>
          </a:r>
          <a:endParaRPr lang="fr-FR" dirty="0">
            <a:solidFill>
              <a:schemeClr val="tx1"/>
            </a:solidFill>
          </a:endParaRPr>
        </a:p>
      </dgm:t>
    </dgm:pt>
    <dgm:pt modelId="{58F783A7-9C04-4BF2-B5D6-95BD4A6A6325}" type="parTrans" cxnId="{276115D4-6B54-4201-AAF0-13083C087733}">
      <dgm:prSet/>
      <dgm:spPr/>
      <dgm:t>
        <a:bodyPr/>
        <a:lstStyle/>
        <a:p>
          <a:endParaRPr lang="fr-FR"/>
        </a:p>
      </dgm:t>
    </dgm:pt>
    <dgm:pt modelId="{C063CCB2-9987-46BD-829B-AADE53409F0B}" type="sibTrans" cxnId="{276115D4-6B54-4201-AAF0-13083C087733}">
      <dgm:prSet/>
      <dgm:spPr/>
      <dgm:t>
        <a:bodyPr/>
        <a:lstStyle/>
        <a:p>
          <a:endParaRPr lang="fr-FR"/>
        </a:p>
      </dgm:t>
    </dgm:pt>
    <dgm:pt modelId="{DCCC661C-BE54-4014-8725-FF34613A6552}" type="pres">
      <dgm:prSet presAssocID="{56CF5F0F-23FA-4399-B2B9-7946865D446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162146E-6902-4FD6-BF51-98A9657A969B}" type="pres">
      <dgm:prSet presAssocID="{535DFC60-4BF6-401F-B575-7DAD3DF3E5C8}" presName="root1" presStyleCnt="0"/>
      <dgm:spPr/>
    </dgm:pt>
    <dgm:pt modelId="{4B49C673-857A-4479-A675-C05ADCFB7EDD}" type="pres">
      <dgm:prSet presAssocID="{535DFC60-4BF6-401F-B575-7DAD3DF3E5C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BC945A6-701A-4B24-90C6-A076CD266591}" type="pres">
      <dgm:prSet presAssocID="{535DFC60-4BF6-401F-B575-7DAD3DF3E5C8}" presName="level2hierChild" presStyleCnt="0"/>
      <dgm:spPr/>
    </dgm:pt>
    <dgm:pt modelId="{FE784200-48E6-47BD-9817-52CAE5A72C58}" type="pres">
      <dgm:prSet presAssocID="{50C2CA05-8305-4A6B-BE2B-67D7CEACB147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A5BCB382-90A3-4710-AEB0-B3BD0252516D}" type="pres">
      <dgm:prSet presAssocID="{50C2CA05-8305-4A6B-BE2B-67D7CEACB147}" presName="connTx" presStyleLbl="parChTrans1D2" presStyleIdx="0" presStyleCnt="3"/>
      <dgm:spPr/>
      <dgm:t>
        <a:bodyPr/>
        <a:lstStyle/>
        <a:p>
          <a:endParaRPr lang="fr-FR"/>
        </a:p>
      </dgm:t>
    </dgm:pt>
    <dgm:pt modelId="{E2DA7872-7754-4F4C-9A6B-E0A1BA6451C9}" type="pres">
      <dgm:prSet presAssocID="{A71D7384-D733-4AB1-AC7B-C02797E3F9B5}" presName="root2" presStyleCnt="0"/>
      <dgm:spPr/>
    </dgm:pt>
    <dgm:pt modelId="{1355DACA-6B9C-4C8D-A3EB-8C06B4FDBF7E}" type="pres">
      <dgm:prSet presAssocID="{A71D7384-D733-4AB1-AC7B-C02797E3F9B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9EAAEA7-43F0-4AD7-9AF1-FC10A02D5996}" type="pres">
      <dgm:prSet presAssocID="{A71D7384-D733-4AB1-AC7B-C02797E3F9B5}" presName="level3hierChild" presStyleCnt="0"/>
      <dgm:spPr/>
    </dgm:pt>
    <dgm:pt modelId="{C2C1B32D-4A0C-4D18-8C35-6F4924AF0BD5}" type="pres">
      <dgm:prSet presAssocID="{191827DC-7AD6-482B-9246-10A7882CEB43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206A66A2-994F-429D-BCAE-4433C2029E85}" type="pres">
      <dgm:prSet presAssocID="{191827DC-7AD6-482B-9246-10A7882CEB43}" presName="connTx" presStyleLbl="parChTrans1D2" presStyleIdx="1" presStyleCnt="3"/>
      <dgm:spPr/>
      <dgm:t>
        <a:bodyPr/>
        <a:lstStyle/>
        <a:p>
          <a:endParaRPr lang="fr-FR"/>
        </a:p>
      </dgm:t>
    </dgm:pt>
    <dgm:pt modelId="{66B4D4D0-9123-4FEF-BC6C-6AF0ED9F7101}" type="pres">
      <dgm:prSet presAssocID="{871BEC39-F017-48BF-8247-A3D40A03AB2C}" presName="root2" presStyleCnt="0"/>
      <dgm:spPr/>
    </dgm:pt>
    <dgm:pt modelId="{AB9B323B-75EA-42E7-B523-E4AB021989E5}" type="pres">
      <dgm:prSet presAssocID="{871BEC39-F017-48BF-8247-A3D40A03AB2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4114307-B3DE-4D07-A6F9-D81FB6DAE9C3}" type="pres">
      <dgm:prSet presAssocID="{871BEC39-F017-48BF-8247-A3D40A03AB2C}" presName="level3hierChild" presStyleCnt="0"/>
      <dgm:spPr/>
    </dgm:pt>
    <dgm:pt modelId="{B747397F-CC4D-413F-9870-4A490EBA53DE}" type="pres">
      <dgm:prSet presAssocID="{58F783A7-9C04-4BF2-B5D6-95BD4A6A6325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03537ACD-C25C-4998-B6A6-3464E77463FD}" type="pres">
      <dgm:prSet presAssocID="{58F783A7-9C04-4BF2-B5D6-95BD4A6A6325}" presName="connTx" presStyleLbl="parChTrans1D2" presStyleIdx="2" presStyleCnt="3"/>
      <dgm:spPr/>
      <dgm:t>
        <a:bodyPr/>
        <a:lstStyle/>
        <a:p>
          <a:endParaRPr lang="fr-FR"/>
        </a:p>
      </dgm:t>
    </dgm:pt>
    <dgm:pt modelId="{FB746CB3-A46B-4700-A89E-46EB6491557E}" type="pres">
      <dgm:prSet presAssocID="{6D907636-7E97-4A05-8FFF-17BEDF04E62B}" presName="root2" presStyleCnt="0"/>
      <dgm:spPr/>
    </dgm:pt>
    <dgm:pt modelId="{AAAD0A57-3721-463F-A7BF-5689F3FDE92C}" type="pres">
      <dgm:prSet presAssocID="{6D907636-7E97-4A05-8FFF-17BEDF04E62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1A4E9FC-1D5B-402C-AFCB-E02071F2F624}" type="pres">
      <dgm:prSet presAssocID="{6D907636-7E97-4A05-8FFF-17BEDF04E62B}" presName="level3hierChild" presStyleCnt="0"/>
      <dgm:spPr/>
    </dgm:pt>
  </dgm:ptLst>
  <dgm:cxnLst>
    <dgm:cxn modelId="{74E02E30-A63B-419D-BB99-5AF1A064F00D}" type="presOf" srcId="{871BEC39-F017-48BF-8247-A3D40A03AB2C}" destId="{AB9B323B-75EA-42E7-B523-E4AB021989E5}" srcOrd="0" destOrd="0" presId="urn:microsoft.com/office/officeart/2005/8/layout/hierarchy2"/>
    <dgm:cxn modelId="{E4F2B381-9BCD-414A-B474-460AEB67BC4D}" type="presOf" srcId="{58F783A7-9C04-4BF2-B5D6-95BD4A6A6325}" destId="{B747397F-CC4D-413F-9870-4A490EBA53DE}" srcOrd="0" destOrd="0" presId="urn:microsoft.com/office/officeart/2005/8/layout/hierarchy2"/>
    <dgm:cxn modelId="{8E63E43F-5582-401D-A250-D62871F2060E}" type="presOf" srcId="{535DFC60-4BF6-401F-B575-7DAD3DF3E5C8}" destId="{4B49C673-857A-4479-A675-C05ADCFB7EDD}" srcOrd="0" destOrd="0" presId="urn:microsoft.com/office/officeart/2005/8/layout/hierarchy2"/>
    <dgm:cxn modelId="{EE34AF1A-EBA1-4948-BE2A-8A3F99E0162C}" type="presOf" srcId="{191827DC-7AD6-482B-9246-10A7882CEB43}" destId="{206A66A2-994F-429D-BCAE-4433C2029E85}" srcOrd="1" destOrd="0" presId="urn:microsoft.com/office/officeart/2005/8/layout/hierarchy2"/>
    <dgm:cxn modelId="{ECC9B7D1-F893-4B1B-B392-697D87158CA2}" type="presOf" srcId="{50C2CA05-8305-4A6B-BE2B-67D7CEACB147}" destId="{FE784200-48E6-47BD-9817-52CAE5A72C58}" srcOrd="0" destOrd="0" presId="urn:microsoft.com/office/officeart/2005/8/layout/hierarchy2"/>
    <dgm:cxn modelId="{276115D4-6B54-4201-AAF0-13083C087733}" srcId="{535DFC60-4BF6-401F-B575-7DAD3DF3E5C8}" destId="{6D907636-7E97-4A05-8FFF-17BEDF04E62B}" srcOrd="2" destOrd="0" parTransId="{58F783A7-9C04-4BF2-B5D6-95BD4A6A6325}" sibTransId="{C063CCB2-9987-46BD-829B-AADE53409F0B}"/>
    <dgm:cxn modelId="{7EDCEA63-D635-4B17-9A3F-781548DE1469}" srcId="{535DFC60-4BF6-401F-B575-7DAD3DF3E5C8}" destId="{A71D7384-D733-4AB1-AC7B-C02797E3F9B5}" srcOrd="0" destOrd="0" parTransId="{50C2CA05-8305-4A6B-BE2B-67D7CEACB147}" sibTransId="{B521A0D9-DE07-4D94-BB0F-AAD5D1CFB3C2}"/>
    <dgm:cxn modelId="{6418F8D8-EA15-47F6-ADBD-851F0A124FE8}" type="presOf" srcId="{50C2CA05-8305-4A6B-BE2B-67D7CEACB147}" destId="{A5BCB382-90A3-4710-AEB0-B3BD0252516D}" srcOrd="1" destOrd="0" presId="urn:microsoft.com/office/officeart/2005/8/layout/hierarchy2"/>
    <dgm:cxn modelId="{A82A75EE-C236-41EA-9202-C532E48020E0}" srcId="{535DFC60-4BF6-401F-B575-7DAD3DF3E5C8}" destId="{871BEC39-F017-48BF-8247-A3D40A03AB2C}" srcOrd="1" destOrd="0" parTransId="{191827DC-7AD6-482B-9246-10A7882CEB43}" sibTransId="{5499B697-9FFA-4D0B-AADE-7D4A4E5700D6}"/>
    <dgm:cxn modelId="{48B70147-D938-4C6A-B51C-F82CF558C9B0}" type="presOf" srcId="{6D907636-7E97-4A05-8FFF-17BEDF04E62B}" destId="{AAAD0A57-3721-463F-A7BF-5689F3FDE92C}" srcOrd="0" destOrd="0" presId="urn:microsoft.com/office/officeart/2005/8/layout/hierarchy2"/>
    <dgm:cxn modelId="{0D91BB2E-41D9-49E0-9F9D-E30A3EA94C3E}" type="presOf" srcId="{58F783A7-9C04-4BF2-B5D6-95BD4A6A6325}" destId="{03537ACD-C25C-4998-B6A6-3464E77463FD}" srcOrd="1" destOrd="0" presId="urn:microsoft.com/office/officeart/2005/8/layout/hierarchy2"/>
    <dgm:cxn modelId="{43A59AB6-3095-4928-8191-70A6461D4E67}" type="presOf" srcId="{191827DC-7AD6-482B-9246-10A7882CEB43}" destId="{C2C1B32D-4A0C-4D18-8C35-6F4924AF0BD5}" srcOrd="0" destOrd="0" presId="urn:microsoft.com/office/officeart/2005/8/layout/hierarchy2"/>
    <dgm:cxn modelId="{703917B2-B24C-4E73-A653-A4C0A8FCE822}" srcId="{56CF5F0F-23FA-4399-B2B9-7946865D4461}" destId="{535DFC60-4BF6-401F-B575-7DAD3DF3E5C8}" srcOrd="0" destOrd="0" parTransId="{085813BD-0215-494D-B510-80764FBB2796}" sibTransId="{28E9F11D-7280-4436-B299-4E0268782BF1}"/>
    <dgm:cxn modelId="{90283D81-1EBA-4B1B-94A7-12F10BC9DEF1}" type="presOf" srcId="{56CF5F0F-23FA-4399-B2B9-7946865D4461}" destId="{DCCC661C-BE54-4014-8725-FF34613A6552}" srcOrd="0" destOrd="0" presId="urn:microsoft.com/office/officeart/2005/8/layout/hierarchy2"/>
    <dgm:cxn modelId="{B1FC39DA-3F9B-4AB8-9A17-FCD335631885}" type="presOf" srcId="{A71D7384-D733-4AB1-AC7B-C02797E3F9B5}" destId="{1355DACA-6B9C-4C8D-A3EB-8C06B4FDBF7E}" srcOrd="0" destOrd="0" presId="urn:microsoft.com/office/officeart/2005/8/layout/hierarchy2"/>
    <dgm:cxn modelId="{F70081BC-8160-4784-990F-64E019FDD0EE}" type="presParOf" srcId="{DCCC661C-BE54-4014-8725-FF34613A6552}" destId="{7162146E-6902-4FD6-BF51-98A9657A969B}" srcOrd="0" destOrd="0" presId="urn:microsoft.com/office/officeart/2005/8/layout/hierarchy2"/>
    <dgm:cxn modelId="{8AAD9DB4-9C45-4940-9F9E-2D9F9987163F}" type="presParOf" srcId="{7162146E-6902-4FD6-BF51-98A9657A969B}" destId="{4B49C673-857A-4479-A675-C05ADCFB7EDD}" srcOrd="0" destOrd="0" presId="urn:microsoft.com/office/officeart/2005/8/layout/hierarchy2"/>
    <dgm:cxn modelId="{E85C41AD-3FBB-45A8-9326-5293B49243BF}" type="presParOf" srcId="{7162146E-6902-4FD6-BF51-98A9657A969B}" destId="{CBC945A6-701A-4B24-90C6-A076CD266591}" srcOrd="1" destOrd="0" presId="urn:microsoft.com/office/officeart/2005/8/layout/hierarchy2"/>
    <dgm:cxn modelId="{5A6C2973-73C0-4682-9B4F-17019636924C}" type="presParOf" srcId="{CBC945A6-701A-4B24-90C6-A076CD266591}" destId="{FE784200-48E6-47BD-9817-52CAE5A72C58}" srcOrd="0" destOrd="0" presId="urn:microsoft.com/office/officeart/2005/8/layout/hierarchy2"/>
    <dgm:cxn modelId="{18F943E7-56A5-4E3B-8B69-A9D81D3BC94A}" type="presParOf" srcId="{FE784200-48E6-47BD-9817-52CAE5A72C58}" destId="{A5BCB382-90A3-4710-AEB0-B3BD0252516D}" srcOrd="0" destOrd="0" presId="urn:microsoft.com/office/officeart/2005/8/layout/hierarchy2"/>
    <dgm:cxn modelId="{43C65F7A-D949-4EEE-9605-3655C09F6AFE}" type="presParOf" srcId="{CBC945A6-701A-4B24-90C6-A076CD266591}" destId="{E2DA7872-7754-4F4C-9A6B-E0A1BA6451C9}" srcOrd="1" destOrd="0" presId="urn:microsoft.com/office/officeart/2005/8/layout/hierarchy2"/>
    <dgm:cxn modelId="{F47E7176-85D0-40A4-962C-FF41B058DD10}" type="presParOf" srcId="{E2DA7872-7754-4F4C-9A6B-E0A1BA6451C9}" destId="{1355DACA-6B9C-4C8D-A3EB-8C06B4FDBF7E}" srcOrd="0" destOrd="0" presId="urn:microsoft.com/office/officeart/2005/8/layout/hierarchy2"/>
    <dgm:cxn modelId="{D96AB1DB-B511-4E70-8850-6A7D46A921B8}" type="presParOf" srcId="{E2DA7872-7754-4F4C-9A6B-E0A1BA6451C9}" destId="{A9EAAEA7-43F0-4AD7-9AF1-FC10A02D5996}" srcOrd="1" destOrd="0" presId="urn:microsoft.com/office/officeart/2005/8/layout/hierarchy2"/>
    <dgm:cxn modelId="{FA362D1A-D207-4420-B843-530C959EEB4E}" type="presParOf" srcId="{CBC945A6-701A-4B24-90C6-A076CD266591}" destId="{C2C1B32D-4A0C-4D18-8C35-6F4924AF0BD5}" srcOrd="2" destOrd="0" presId="urn:microsoft.com/office/officeart/2005/8/layout/hierarchy2"/>
    <dgm:cxn modelId="{6203BB37-067D-447A-B936-6DDCDD74749D}" type="presParOf" srcId="{C2C1B32D-4A0C-4D18-8C35-6F4924AF0BD5}" destId="{206A66A2-994F-429D-BCAE-4433C2029E85}" srcOrd="0" destOrd="0" presId="urn:microsoft.com/office/officeart/2005/8/layout/hierarchy2"/>
    <dgm:cxn modelId="{FC08835F-6780-40E5-A899-A74565333E07}" type="presParOf" srcId="{CBC945A6-701A-4B24-90C6-A076CD266591}" destId="{66B4D4D0-9123-4FEF-BC6C-6AF0ED9F7101}" srcOrd="3" destOrd="0" presId="urn:microsoft.com/office/officeart/2005/8/layout/hierarchy2"/>
    <dgm:cxn modelId="{32886E6A-9AB3-4CAC-B8B7-5850DFB79A57}" type="presParOf" srcId="{66B4D4D0-9123-4FEF-BC6C-6AF0ED9F7101}" destId="{AB9B323B-75EA-42E7-B523-E4AB021989E5}" srcOrd="0" destOrd="0" presId="urn:microsoft.com/office/officeart/2005/8/layout/hierarchy2"/>
    <dgm:cxn modelId="{0BE58079-0371-4623-B845-DC1D885D640F}" type="presParOf" srcId="{66B4D4D0-9123-4FEF-BC6C-6AF0ED9F7101}" destId="{54114307-B3DE-4D07-A6F9-D81FB6DAE9C3}" srcOrd="1" destOrd="0" presId="urn:microsoft.com/office/officeart/2005/8/layout/hierarchy2"/>
    <dgm:cxn modelId="{2651CEC4-896F-47E7-A800-FCC7225753DF}" type="presParOf" srcId="{CBC945A6-701A-4B24-90C6-A076CD266591}" destId="{B747397F-CC4D-413F-9870-4A490EBA53DE}" srcOrd="4" destOrd="0" presId="urn:microsoft.com/office/officeart/2005/8/layout/hierarchy2"/>
    <dgm:cxn modelId="{C3898221-4BF3-4D92-81BF-9B9BD1E41A1D}" type="presParOf" srcId="{B747397F-CC4D-413F-9870-4A490EBA53DE}" destId="{03537ACD-C25C-4998-B6A6-3464E77463FD}" srcOrd="0" destOrd="0" presId="urn:microsoft.com/office/officeart/2005/8/layout/hierarchy2"/>
    <dgm:cxn modelId="{890F676F-BCBB-47A4-9E91-6EB5FE97F9FE}" type="presParOf" srcId="{CBC945A6-701A-4B24-90C6-A076CD266591}" destId="{FB746CB3-A46B-4700-A89E-46EB6491557E}" srcOrd="5" destOrd="0" presId="urn:microsoft.com/office/officeart/2005/8/layout/hierarchy2"/>
    <dgm:cxn modelId="{DC482DF4-741B-4E83-9893-2CA209F835A3}" type="presParOf" srcId="{FB746CB3-A46B-4700-A89E-46EB6491557E}" destId="{AAAD0A57-3721-463F-A7BF-5689F3FDE92C}" srcOrd="0" destOrd="0" presId="urn:microsoft.com/office/officeart/2005/8/layout/hierarchy2"/>
    <dgm:cxn modelId="{761074CC-4F65-439A-B57C-D4ED9E79BE7F}" type="presParOf" srcId="{FB746CB3-A46B-4700-A89E-46EB6491557E}" destId="{B1A4E9FC-1D5B-402C-AFCB-E02071F2F624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CF5F0F-23FA-4399-B2B9-7946865D446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5DFC60-4BF6-401F-B575-7DAD3DF3E5C8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Physiopathologie de la douleur </a:t>
          </a:r>
          <a:endParaRPr lang="fr-FR" dirty="0">
            <a:solidFill>
              <a:schemeClr val="tx1"/>
            </a:solidFill>
          </a:endParaRPr>
        </a:p>
      </dgm:t>
    </dgm:pt>
    <dgm:pt modelId="{085813BD-0215-494D-B510-80764FBB2796}" type="parTrans" cxnId="{703917B2-B24C-4E73-A653-A4C0A8FCE822}">
      <dgm:prSet/>
      <dgm:spPr/>
      <dgm:t>
        <a:bodyPr/>
        <a:lstStyle/>
        <a:p>
          <a:endParaRPr lang="fr-FR"/>
        </a:p>
      </dgm:t>
    </dgm:pt>
    <dgm:pt modelId="{28E9F11D-7280-4436-B299-4E0268782BF1}" type="sibTrans" cxnId="{703917B2-B24C-4E73-A653-A4C0A8FCE822}">
      <dgm:prSet/>
      <dgm:spPr/>
      <dgm:t>
        <a:bodyPr/>
        <a:lstStyle/>
        <a:p>
          <a:endParaRPr lang="fr-FR"/>
        </a:p>
      </dgm:t>
    </dgm:pt>
    <dgm:pt modelId="{A71D7384-D733-4AB1-AC7B-C02797E3F9B5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La </a:t>
          </a:r>
          <a:r>
            <a:rPr lang="fr-FR" b="1" dirty="0" smtClean="0">
              <a:solidFill>
                <a:schemeClr val="tx1"/>
              </a:solidFill>
            </a:rPr>
            <a:t>douleur viscérale</a:t>
          </a:r>
          <a:r>
            <a:rPr lang="fr-FR" dirty="0" smtClean="0">
              <a:solidFill>
                <a:schemeClr val="tx1"/>
              </a:solidFill>
            </a:rPr>
            <a:t> </a:t>
          </a:r>
          <a:endParaRPr lang="fr-FR" dirty="0">
            <a:solidFill>
              <a:schemeClr val="tx1"/>
            </a:solidFill>
          </a:endParaRPr>
        </a:p>
      </dgm:t>
    </dgm:pt>
    <dgm:pt modelId="{50C2CA05-8305-4A6B-BE2B-67D7CEACB147}" type="parTrans" cxnId="{7EDCEA63-D635-4B17-9A3F-781548DE1469}">
      <dgm:prSet/>
      <dgm:spPr/>
      <dgm:t>
        <a:bodyPr/>
        <a:lstStyle/>
        <a:p>
          <a:endParaRPr lang="fr-FR"/>
        </a:p>
      </dgm:t>
    </dgm:pt>
    <dgm:pt modelId="{B521A0D9-DE07-4D94-BB0F-AAD5D1CFB3C2}" type="sibTrans" cxnId="{7EDCEA63-D635-4B17-9A3F-781548DE1469}">
      <dgm:prSet/>
      <dgm:spPr/>
      <dgm:t>
        <a:bodyPr/>
        <a:lstStyle/>
        <a:p>
          <a:endParaRPr lang="fr-FR"/>
        </a:p>
      </dgm:t>
    </dgm:pt>
    <dgm:pt modelId="{871BEC39-F017-48BF-8247-A3D40A03AB2C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La </a:t>
          </a:r>
          <a:r>
            <a:rPr lang="fr-FR" b="1" dirty="0" smtClean="0">
              <a:solidFill>
                <a:schemeClr val="tx1"/>
              </a:solidFill>
            </a:rPr>
            <a:t>douleur somatique</a:t>
          </a:r>
          <a:r>
            <a:rPr lang="fr-FR" dirty="0" smtClean="0">
              <a:solidFill>
                <a:schemeClr val="tx1"/>
              </a:solidFill>
            </a:rPr>
            <a:t> </a:t>
          </a:r>
          <a:endParaRPr lang="fr-FR" dirty="0">
            <a:solidFill>
              <a:schemeClr val="tx1"/>
            </a:solidFill>
          </a:endParaRPr>
        </a:p>
      </dgm:t>
    </dgm:pt>
    <dgm:pt modelId="{191827DC-7AD6-482B-9246-10A7882CEB43}" type="parTrans" cxnId="{A82A75EE-C236-41EA-9202-C532E48020E0}">
      <dgm:prSet/>
      <dgm:spPr/>
      <dgm:t>
        <a:bodyPr/>
        <a:lstStyle/>
        <a:p>
          <a:endParaRPr lang="fr-FR"/>
        </a:p>
      </dgm:t>
    </dgm:pt>
    <dgm:pt modelId="{5499B697-9FFA-4D0B-AADE-7D4A4E5700D6}" type="sibTrans" cxnId="{A82A75EE-C236-41EA-9202-C532E48020E0}">
      <dgm:prSet/>
      <dgm:spPr/>
      <dgm:t>
        <a:bodyPr/>
        <a:lstStyle/>
        <a:p>
          <a:endParaRPr lang="fr-FR"/>
        </a:p>
      </dgm:t>
    </dgm:pt>
    <dgm:pt modelId="{6D907636-7E97-4A05-8FFF-17BEDF04E62B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La </a:t>
          </a:r>
          <a:r>
            <a:rPr lang="fr-FR" b="1" dirty="0" smtClean="0">
              <a:solidFill>
                <a:schemeClr val="tx1"/>
              </a:solidFill>
            </a:rPr>
            <a:t>douleur projetée</a:t>
          </a:r>
          <a:r>
            <a:rPr lang="fr-FR" dirty="0" smtClean="0">
              <a:solidFill>
                <a:schemeClr val="tx1"/>
              </a:solidFill>
            </a:rPr>
            <a:t> </a:t>
          </a:r>
          <a:endParaRPr lang="fr-FR" dirty="0">
            <a:solidFill>
              <a:schemeClr val="tx1"/>
            </a:solidFill>
          </a:endParaRPr>
        </a:p>
      </dgm:t>
    </dgm:pt>
    <dgm:pt modelId="{58F783A7-9C04-4BF2-B5D6-95BD4A6A6325}" type="parTrans" cxnId="{276115D4-6B54-4201-AAF0-13083C087733}">
      <dgm:prSet/>
      <dgm:spPr/>
      <dgm:t>
        <a:bodyPr/>
        <a:lstStyle/>
        <a:p>
          <a:endParaRPr lang="fr-FR"/>
        </a:p>
      </dgm:t>
    </dgm:pt>
    <dgm:pt modelId="{C063CCB2-9987-46BD-829B-AADE53409F0B}" type="sibTrans" cxnId="{276115D4-6B54-4201-AAF0-13083C087733}">
      <dgm:prSet/>
      <dgm:spPr/>
      <dgm:t>
        <a:bodyPr/>
        <a:lstStyle/>
        <a:p>
          <a:endParaRPr lang="fr-FR"/>
        </a:p>
      </dgm:t>
    </dgm:pt>
    <dgm:pt modelId="{DCCC661C-BE54-4014-8725-FF34613A6552}" type="pres">
      <dgm:prSet presAssocID="{56CF5F0F-23FA-4399-B2B9-7946865D446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162146E-6902-4FD6-BF51-98A9657A969B}" type="pres">
      <dgm:prSet presAssocID="{535DFC60-4BF6-401F-B575-7DAD3DF3E5C8}" presName="root1" presStyleCnt="0"/>
      <dgm:spPr/>
    </dgm:pt>
    <dgm:pt modelId="{4B49C673-857A-4479-A675-C05ADCFB7EDD}" type="pres">
      <dgm:prSet presAssocID="{535DFC60-4BF6-401F-B575-7DAD3DF3E5C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BC945A6-701A-4B24-90C6-A076CD266591}" type="pres">
      <dgm:prSet presAssocID="{535DFC60-4BF6-401F-B575-7DAD3DF3E5C8}" presName="level2hierChild" presStyleCnt="0"/>
      <dgm:spPr/>
    </dgm:pt>
    <dgm:pt modelId="{FE784200-48E6-47BD-9817-52CAE5A72C58}" type="pres">
      <dgm:prSet presAssocID="{50C2CA05-8305-4A6B-BE2B-67D7CEACB147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A5BCB382-90A3-4710-AEB0-B3BD0252516D}" type="pres">
      <dgm:prSet presAssocID="{50C2CA05-8305-4A6B-BE2B-67D7CEACB147}" presName="connTx" presStyleLbl="parChTrans1D2" presStyleIdx="0" presStyleCnt="3"/>
      <dgm:spPr/>
      <dgm:t>
        <a:bodyPr/>
        <a:lstStyle/>
        <a:p>
          <a:endParaRPr lang="fr-FR"/>
        </a:p>
      </dgm:t>
    </dgm:pt>
    <dgm:pt modelId="{E2DA7872-7754-4F4C-9A6B-E0A1BA6451C9}" type="pres">
      <dgm:prSet presAssocID="{A71D7384-D733-4AB1-AC7B-C02797E3F9B5}" presName="root2" presStyleCnt="0"/>
      <dgm:spPr/>
    </dgm:pt>
    <dgm:pt modelId="{1355DACA-6B9C-4C8D-A3EB-8C06B4FDBF7E}" type="pres">
      <dgm:prSet presAssocID="{A71D7384-D733-4AB1-AC7B-C02797E3F9B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9EAAEA7-43F0-4AD7-9AF1-FC10A02D5996}" type="pres">
      <dgm:prSet presAssocID="{A71D7384-D733-4AB1-AC7B-C02797E3F9B5}" presName="level3hierChild" presStyleCnt="0"/>
      <dgm:spPr/>
    </dgm:pt>
    <dgm:pt modelId="{C2C1B32D-4A0C-4D18-8C35-6F4924AF0BD5}" type="pres">
      <dgm:prSet presAssocID="{191827DC-7AD6-482B-9246-10A7882CEB43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206A66A2-994F-429D-BCAE-4433C2029E85}" type="pres">
      <dgm:prSet presAssocID="{191827DC-7AD6-482B-9246-10A7882CEB43}" presName="connTx" presStyleLbl="parChTrans1D2" presStyleIdx="1" presStyleCnt="3"/>
      <dgm:spPr/>
      <dgm:t>
        <a:bodyPr/>
        <a:lstStyle/>
        <a:p>
          <a:endParaRPr lang="fr-FR"/>
        </a:p>
      </dgm:t>
    </dgm:pt>
    <dgm:pt modelId="{66B4D4D0-9123-4FEF-BC6C-6AF0ED9F7101}" type="pres">
      <dgm:prSet presAssocID="{871BEC39-F017-48BF-8247-A3D40A03AB2C}" presName="root2" presStyleCnt="0"/>
      <dgm:spPr/>
    </dgm:pt>
    <dgm:pt modelId="{AB9B323B-75EA-42E7-B523-E4AB021989E5}" type="pres">
      <dgm:prSet presAssocID="{871BEC39-F017-48BF-8247-A3D40A03AB2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4114307-B3DE-4D07-A6F9-D81FB6DAE9C3}" type="pres">
      <dgm:prSet presAssocID="{871BEC39-F017-48BF-8247-A3D40A03AB2C}" presName="level3hierChild" presStyleCnt="0"/>
      <dgm:spPr/>
    </dgm:pt>
    <dgm:pt modelId="{B747397F-CC4D-413F-9870-4A490EBA53DE}" type="pres">
      <dgm:prSet presAssocID="{58F783A7-9C04-4BF2-B5D6-95BD4A6A6325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03537ACD-C25C-4998-B6A6-3464E77463FD}" type="pres">
      <dgm:prSet presAssocID="{58F783A7-9C04-4BF2-B5D6-95BD4A6A6325}" presName="connTx" presStyleLbl="parChTrans1D2" presStyleIdx="2" presStyleCnt="3"/>
      <dgm:spPr/>
      <dgm:t>
        <a:bodyPr/>
        <a:lstStyle/>
        <a:p>
          <a:endParaRPr lang="fr-FR"/>
        </a:p>
      </dgm:t>
    </dgm:pt>
    <dgm:pt modelId="{FB746CB3-A46B-4700-A89E-46EB6491557E}" type="pres">
      <dgm:prSet presAssocID="{6D907636-7E97-4A05-8FFF-17BEDF04E62B}" presName="root2" presStyleCnt="0"/>
      <dgm:spPr/>
    </dgm:pt>
    <dgm:pt modelId="{AAAD0A57-3721-463F-A7BF-5689F3FDE92C}" type="pres">
      <dgm:prSet presAssocID="{6D907636-7E97-4A05-8FFF-17BEDF04E62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1A4E9FC-1D5B-402C-AFCB-E02071F2F624}" type="pres">
      <dgm:prSet presAssocID="{6D907636-7E97-4A05-8FFF-17BEDF04E62B}" presName="level3hierChild" presStyleCnt="0"/>
      <dgm:spPr/>
    </dgm:pt>
  </dgm:ptLst>
  <dgm:cxnLst>
    <dgm:cxn modelId="{B6EDEB42-4939-41D9-9C70-8C3F6F73C981}" type="presOf" srcId="{191827DC-7AD6-482B-9246-10A7882CEB43}" destId="{C2C1B32D-4A0C-4D18-8C35-6F4924AF0BD5}" srcOrd="0" destOrd="0" presId="urn:microsoft.com/office/officeart/2005/8/layout/hierarchy2"/>
    <dgm:cxn modelId="{276115D4-6B54-4201-AAF0-13083C087733}" srcId="{535DFC60-4BF6-401F-B575-7DAD3DF3E5C8}" destId="{6D907636-7E97-4A05-8FFF-17BEDF04E62B}" srcOrd="2" destOrd="0" parTransId="{58F783A7-9C04-4BF2-B5D6-95BD4A6A6325}" sibTransId="{C063CCB2-9987-46BD-829B-AADE53409F0B}"/>
    <dgm:cxn modelId="{7EDCEA63-D635-4B17-9A3F-781548DE1469}" srcId="{535DFC60-4BF6-401F-B575-7DAD3DF3E5C8}" destId="{A71D7384-D733-4AB1-AC7B-C02797E3F9B5}" srcOrd="0" destOrd="0" parTransId="{50C2CA05-8305-4A6B-BE2B-67D7CEACB147}" sibTransId="{B521A0D9-DE07-4D94-BB0F-AAD5D1CFB3C2}"/>
    <dgm:cxn modelId="{A82A75EE-C236-41EA-9202-C532E48020E0}" srcId="{535DFC60-4BF6-401F-B575-7DAD3DF3E5C8}" destId="{871BEC39-F017-48BF-8247-A3D40A03AB2C}" srcOrd="1" destOrd="0" parTransId="{191827DC-7AD6-482B-9246-10A7882CEB43}" sibTransId="{5499B697-9FFA-4D0B-AADE-7D4A4E5700D6}"/>
    <dgm:cxn modelId="{80F72550-D3C5-4F80-B8CA-C5A78EE4FDDE}" type="presOf" srcId="{871BEC39-F017-48BF-8247-A3D40A03AB2C}" destId="{AB9B323B-75EA-42E7-B523-E4AB021989E5}" srcOrd="0" destOrd="0" presId="urn:microsoft.com/office/officeart/2005/8/layout/hierarchy2"/>
    <dgm:cxn modelId="{D8566DED-BC3B-46D9-94D1-233BE1CA8070}" type="presOf" srcId="{50C2CA05-8305-4A6B-BE2B-67D7CEACB147}" destId="{FE784200-48E6-47BD-9817-52CAE5A72C58}" srcOrd="0" destOrd="0" presId="urn:microsoft.com/office/officeart/2005/8/layout/hierarchy2"/>
    <dgm:cxn modelId="{7A867447-B45B-41E8-A616-17055FA90C25}" type="presOf" srcId="{A71D7384-D733-4AB1-AC7B-C02797E3F9B5}" destId="{1355DACA-6B9C-4C8D-A3EB-8C06B4FDBF7E}" srcOrd="0" destOrd="0" presId="urn:microsoft.com/office/officeart/2005/8/layout/hierarchy2"/>
    <dgm:cxn modelId="{5D76489E-E949-46F0-8D4B-087919EA2038}" type="presOf" srcId="{58F783A7-9C04-4BF2-B5D6-95BD4A6A6325}" destId="{B747397F-CC4D-413F-9870-4A490EBA53DE}" srcOrd="0" destOrd="0" presId="urn:microsoft.com/office/officeart/2005/8/layout/hierarchy2"/>
    <dgm:cxn modelId="{0E45A2D7-61D2-4BC3-AABB-093B816941FA}" type="presOf" srcId="{50C2CA05-8305-4A6B-BE2B-67D7CEACB147}" destId="{A5BCB382-90A3-4710-AEB0-B3BD0252516D}" srcOrd="1" destOrd="0" presId="urn:microsoft.com/office/officeart/2005/8/layout/hierarchy2"/>
    <dgm:cxn modelId="{79C747C2-0A4D-41C8-8CFA-F06223D3F95A}" type="presOf" srcId="{56CF5F0F-23FA-4399-B2B9-7946865D4461}" destId="{DCCC661C-BE54-4014-8725-FF34613A6552}" srcOrd="0" destOrd="0" presId="urn:microsoft.com/office/officeart/2005/8/layout/hierarchy2"/>
    <dgm:cxn modelId="{703917B2-B24C-4E73-A653-A4C0A8FCE822}" srcId="{56CF5F0F-23FA-4399-B2B9-7946865D4461}" destId="{535DFC60-4BF6-401F-B575-7DAD3DF3E5C8}" srcOrd="0" destOrd="0" parTransId="{085813BD-0215-494D-B510-80764FBB2796}" sibTransId="{28E9F11D-7280-4436-B299-4E0268782BF1}"/>
    <dgm:cxn modelId="{6B5D212F-8F6E-42E5-8716-FA446637C7BA}" type="presOf" srcId="{535DFC60-4BF6-401F-B575-7DAD3DF3E5C8}" destId="{4B49C673-857A-4479-A675-C05ADCFB7EDD}" srcOrd="0" destOrd="0" presId="urn:microsoft.com/office/officeart/2005/8/layout/hierarchy2"/>
    <dgm:cxn modelId="{1E491620-7EAB-4DA6-8DCC-A207F14BCEF2}" type="presOf" srcId="{191827DC-7AD6-482B-9246-10A7882CEB43}" destId="{206A66A2-994F-429D-BCAE-4433C2029E85}" srcOrd="1" destOrd="0" presId="urn:microsoft.com/office/officeart/2005/8/layout/hierarchy2"/>
    <dgm:cxn modelId="{CFBD0E99-2D24-448A-898C-BFE9452EF02E}" type="presOf" srcId="{6D907636-7E97-4A05-8FFF-17BEDF04E62B}" destId="{AAAD0A57-3721-463F-A7BF-5689F3FDE92C}" srcOrd="0" destOrd="0" presId="urn:microsoft.com/office/officeart/2005/8/layout/hierarchy2"/>
    <dgm:cxn modelId="{7E5DAD9A-3DAF-4199-BC40-786839A89011}" type="presOf" srcId="{58F783A7-9C04-4BF2-B5D6-95BD4A6A6325}" destId="{03537ACD-C25C-4998-B6A6-3464E77463FD}" srcOrd="1" destOrd="0" presId="urn:microsoft.com/office/officeart/2005/8/layout/hierarchy2"/>
    <dgm:cxn modelId="{E01B867C-E1D7-40E2-96B7-EB348FDC96B0}" type="presParOf" srcId="{DCCC661C-BE54-4014-8725-FF34613A6552}" destId="{7162146E-6902-4FD6-BF51-98A9657A969B}" srcOrd="0" destOrd="0" presId="urn:microsoft.com/office/officeart/2005/8/layout/hierarchy2"/>
    <dgm:cxn modelId="{004D915D-CB89-4BD0-A8A3-96F341A710DC}" type="presParOf" srcId="{7162146E-6902-4FD6-BF51-98A9657A969B}" destId="{4B49C673-857A-4479-A675-C05ADCFB7EDD}" srcOrd="0" destOrd="0" presId="urn:microsoft.com/office/officeart/2005/8/layout/hierarchy2"/>
    <dgm:cxn modelId="{15B08BC8-2BFD-4599-8F40-46C221AC9A16}" type="presParOf" srcId="{7162146E-6902-4FD6-BF51-98A9657A969B}" destId="{CBC945A6-701A-4B24-90C6-A076CD266591}" srcOrd="1" destOrd="0" presId="urn:microsoft.com/office/officeart/2005/8/layout/hierarchy2"/>
    <dgm:cxn modelId="{9A8E502F-AAAE-4FB4-A9D1-95137952DF2C}" type="presParOf" srcId="{CBC945A6-701A-4B24-90C6-A076CD266591}" destId="{FE784200-48E6-47BD-9817-52CAE5A72C58}" srcOrd="0" destOrd="0" presId="urn:microsoft.com/office/officeart/2005/8/layout/hierarchy2"/>
    <dgm:cxn modelId="{517766F9-63A7-447D-989F-477A97122639}" type="presParOf" srcId="{FE784200-48E6-47BD-9817-52CAE5A72C58}" destId="{A5BCB382-90A3-4710-AEB0-B3BD0252516D}" srcOrd="0" destOrd="0" presId="urn:microsoft.com/office/officeart/2005/8/layout/hierarchy2"/>
    <dgm:cxn modelId="{E5D2E0D0-2AE1-4045-9730-3C678D864150}" type="presParOf" srcId="{CBC945A6-701A-4B24-90C6-A076CD266591}" destId="{E2DA7872-7754-4F4C-9A6B-E0A1BA6451C9}" srcOrd="1" destOrd="0" presId="urn:microsoft.com/office/officeart/2005/8/layout/hierarchy2"/>
    <dgm:cxn modelId="{1E1244D2-DC40-4636-9B3B-039343126CAE}" type="presParOf" srcId="{E2DA7872-7754-4F4C-9A6B-E0A1BA6451C9}" destId="{1355DACA-6B9C-4C8D-A3EB-8C06B4FDBF7E}" srcOrd="0" destOrd="0" presId="urn:microsoft.com/office/officeart/2005/8/layout/hierarchy2"/>
    <dgm:cxn modelId="{2FDDE5E9-512D-4D81-987E-EBF65BCE8D87}" type="presParOf" srcId="{E2DA7872-7754-4F4C-9A6B-E0A1BA6451C9}" destId="{A9EAAEA7-43F0-4AD7-9AF1-FC10A02D5996}" srcOrd="1" destOrd="0" presId="urn:microsoft.com/office/officeart/2005/8/layout/hierarchy2"/>
    <dgm:cxn modelId="{B77B404D-9B18-4D21-98DA-E4CC6C9BC38B}" type="presParOf" srcId="{CBC945A6-701A-4B24-90C6-A076CD266591}" destId="{C2C1B32D-4A0C-4D18-8C35-6F4924AF0BD5}" srcOrd="2" destOrd="0" presId="urn:microsoft.com/office/officeart/2005/8/layout/hierarchy2"/>
    <dgm:cxn modelId="{6E93D6E6-B0A1-460A-AAC7-977A514C54F9}" type="presParOf" srcId="{C2C1B32D-4A0C-4D18-8C35-6F4924AF0BD5}" destId="{206A66A2-994F-429D-BCAE-4433C2029E85}" srcOrd="0" destOrd="0" presId="urn:microsoft.com/office/officeart/2005/8/layout/hierarchy2"/>
    <dgm:cxn modelId="{8C45E2C0-669A-4C74-80F6-CC21D6C6240C}" type="presParOf" srcId="{CBC945A6-701A-4B24-90C6-A076CD266591}" destId="{66B4D4D0-9123-4FEF-BC6C-6AF0ED9F7101}" srcOrd="3" destOrd="0" presId="urn:microsoft.com/office/officeart/2005/8/layout/hierarchy2"/>
    <dgm:cxn modelId="{9F4FA06B-E7B5-4A65-9379-52252151CCE8}" type="presParOf" srcId="{66B4D4D0-9123-4FEF-BC6C-6AF0ED9F7101}" destId="{AB9B323B-75EA-42E7-B523-E4AB021989E5}" srcOrd="0" destOrd="0" presId="urn:microsoft.com/office/officeart/2005/8/layout/hierarchy2"/>
    <dgm:cxn modelId="{BBDB0055-092E-4163-ADFE-05C3851B25BF}" type="presParOf" srcId="{66B4D4D0-9123-4FEF-BC6C-6AF0ED9F7101}" destId="{54114307-B3DE-4D07-A6F9-D81FB6DAE9C3}" srcOrd="1" destOrd="0" presId="urn:microsoft.com/office/officeart/2005/8/layout/hierarchy2"/>
    <dgm:cxn modelId="{0D4BF4C0-1133-430D-92DC-909B84E3C0C1}" type="presParOf" srcId="{CBC945A6-701A-4B24-90C6-A076CD266591}" destId="{B747397F-CC4D-413F-9870-4A490EBA53DE}" srcOrd="4" destOrd="0" presId="urn:microsoft.com/office/officeart/2005/8/layout/hierarchy2"/>
    <dgm:cxn modelId="{B1318F38-9EAA-406E-8595-12E7C7B93753}" type="presParOf" srcId="{B747397F-CC4D-413F-9870-4A490EBA53DE}" destId="{03537ACD-C25C-4998-B6A6-3464E77463FD}" srcOrd="0" destOrd="0" presId="urn:microsoft.com/office/officeart/2005/8/layout/hierarchy2"/>
    <dgm:cxn modelId="{6836CA99-F113-4010-AC7F-C113435F9E2A}" type="presParOf" srcId="{CBC945A6-701A-4B24-90C6-A076CD266591}" destId="{FB746CB3-A46B-4700-A89E-46EB6491557E}" srcOrd="5" destOrd="0" presId="urn:microsoft.com/office/officeart/2005/8/layout/hierarchy2"/>
    <dgm:cxn modelId="{1D677552-95EC-462B-803D-A0807FD0F4E0}" type="presParOf" srcId="{FB746CB3-A46B-4700-A89E-46EB6491557E}" destId="{AAAD0A57-3721-463F-A7BF-5689F3FDE92C}" srcOrd="0" destOrd="0" presId="urn:microsoft.com/office/officeart/2005/8/layout/hierarchy2"/>
    <dgm:cxn modelId="{7BA29AFE-0298-4007-BF73-BC864BF32AA1}" type="presParOf" srcId="{FB746CB3-A46B-4700-A89E-46EB6491557E}" destId="{B1A4E9FC-1D5B-402C-AFCB-E02071F2F624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386EB-A801-4889-95F3-20C60E13A0D1}" type="datetimeFigureOut">
              <a:rPr lang="fr-FR" smtClean="0"/>
              <a:pPr/>
              <a:t>14/03/2025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039FC-F246-4C94-BEA8-AC190C5AEC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14/03/2025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14/03/2025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14/03/2025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14/03/2025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teurclic.com/maladie/colique.aspx" TargetMode="External"/><Relationship Id="rId2" Type="http://schemas.openxmlformats.org/officeDocument/2006/relationships/hyperlink" Target="http://www.docteurclic.com/encyclopedie/ovaires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docteurclic.com/encyclopedie/surveillance-de-la-grossesse.aspx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B7AF43A-9981-4AB6-98A8-D142DF81434C}"/>
              </a:ext>
            </a:extLst>
          </p:cNvPr>
          <p:cNvSpPr/>
          <p:nvPr/>
        </p:nvSpPr>
        <p:spPr>
          <a:xfrm>
            <a:off x="0" y="2793696"/>
            <a:ext cx="2552699" cy="1292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FFBF42E-478C-47F4-8769-C5FC79FE1DE1}"/>
              </a:ext>
            </a:extLst>
          </p:cNvPr>
          <p:cNvSpPr/>
          <p:nvPr/>
        </p:nvSpPr>
        <p:spPr>
          <a:xfrm>
            <a:off x="6286512" y="3644131"/>
            <a:ext cx="2857488" cy="1292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A190EE7-CF11-43A9-A5FA-A9EBF0755B25}"/>
              </a:ext>
            </a:extLst>
          </p:cNvPr>
          <p:cNvSpPr txBox="1"/>
          <p:nvPr/>
        </p:nvSpPr>
        <p:spPr>
          <a:xfrm>
            <a:off x="285720" y="2000240"/>
            <a:ext cx="55007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Douleurs</a:t>
            </a:r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6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iliaques</a:t>
            </a:r>
            <a:endParaRPr lang="en-US" sz="6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  <a:p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96D9D43-350F-446C-A1B2-825F4963AFFC}"/>
              </a:ext>
            </a:extLst>
          </p:cNvPr>
          <p:cNvSpPr/>
          <p:nvPr/>
        </p:nvSpPr>
        <p:spPr>
          <a:xfrm>
            <a:off x="6215074" y="2156433"/>
            <a:ext cx="2928926" cy="1292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4051ABA-04D7-4D17-A46A-7024066DA1AF}"/>
              </a:ext>
            </a:extLst>
          </p:cNvPr>
          <p:cNvCxnSpPr>
            <a:cxnSpLocks/>
          </p:cNvCxnSpPr>
          <p:nvPr/>
        </p:nvCxnSpPr>
        <p:spPr>
          <a:xfrm>
            <a:off x="3271194" y="1501346"/>
            <a:ext cx="2891481" cy="0"/>
          </a:xfrm>
          <a:prstGeom prst="line">
            <a:avLst/>
          </a:prstGeom>
          <a:ln w="152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F188DB2-A583-4125-A1C8-A0E1B9AE2E35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96179" y="3447630"/>
            <a:ext cx="3785042" cy="33005"/>
          </a:xfrm>
          <a:prstGeom prst="line">
            <a:avLst/>
          </a:prstGeom>
          <a:ln w="152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848A8EE-6B05-4B73-88E5-ACADE64F49E6}"/>
              </a:ext>
            </a:extLst>
          </p:cNvPr>
          <p:cNvCxnSpPr>
            <a:cxnSpLocks/>
          </p:cNvCxnSpPr>
          <p:nvPr/>
        </p:nvCxnSpPr>
        <p:spPr>
          <a:xfrm>
            <a:off x="3271194" y="5285946"/>
            <a:ext cx="2891481" cy="0"/>
          </a:xfrm>
          <a:prstGeom prst="line">
            <a:avLst/>
          </a:prstGeom>
          <a:ln w="152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590B1C1-9717-44CD-9713-093B4CA349A1}"/>
              </a:ext>
            </a:extLst>
          </p:cNvPr>
          <p:cNvCxnSpPr>
            <a:cxnSpLocks/>
          </p:cNvCxnSpPr>
          <p:nvPr/>
        </p:nvCxnSpPr>
        <p:spPr>
          <a:xfrm>
            <a:off x="3323903" y="4715138"/>
            <a:ext cx="0" cy="641517"/>
          </a:xfrm>
          <a:prstGeom prst="line">
            <a:avLst/>
          </a:prstGeom>
          <a:ln w="152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6333020-CB81-452F-9BE2-B43C85797E36}"/>
              </a:ext>
            </a:extLst>
          </p:cNvPr>
          <p:cNvCxnSpPr>
            <a:cxnSpLocks/>
          </p:cNvCxnSpPr>
          <p:nvPr/>
        </p:nvCxnSpPr>
        <p:spPr>
          <a:xfrm>
            <a:off x="3323903" y="1501347"/>
            <a:ext cx="0" cy="641517"/>
          </a:xfrm>
          <a:prstGeom prst="line">
            <a:avLst/>
          </a:prstGeom>
          <a:ln w="152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434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2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Le type :</a:t>
            </a:r>
            <a:br>
              <a:rPr lang="fr-FR" dirty="0" smtClean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• </a:t>
            </a:r>
            <a:r>
              <a:rPr lang="fr-FR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Crampe :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est une sensation de torsion profonde, </a:t>
            </a: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Brûlure </a:t>
            </a:r>
            <a:r>
              <a:rPr lang="fr-FR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s'accompagne souvent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 pyrosis.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Colique :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est une sensation d'ondes douloureuses croissantes et décroissantes, donnant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au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malade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l'impression d'aller d'un point à un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autre.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Douleur déchirante : 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en coup de poignard, qui évoque la perforation d'un organe creux.</a:t>
            </a:r>
          </a:p>
          <a:p>
            <a:pPr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Pesanteur :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n'est pas une douleur : c'est une sensation de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lourdeur 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 bwMode="auto">
          <a:xfrm>
            <a:off x="2928926" y="4643446"/>
            <a:ext cx="5786446" cy="171451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étiologie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faire le diagnostic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261461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050" name="Picture 2" descr="C:\Users\user\Downloads\téléchargemen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3467107" cy="1847850"/>
          </a:xfrm>
          <a:prstGeom prst="rect">
            <a:avLst/>
          </a:prstGeom>
          <a:noFill/>
        </p:spPr>
      </p:pic>
      <p:pic>
        <p:nvPicPr>
          <p:cNvPr id="2051" name="Picture 3" descr="C:\Users\user\Downloads\téléchargement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572008"/>
            <a:ext cx="2619375" cy="1743075"/>
          </a:xfrm>
          <a:prstGeom prst="rect">
            <a:avLst/>
          </a:prstGeom>
          <a:noFill/>
        </p:spPr>
      </p:pic>
      <p:sp>
        <p:nvSpPr>
          <p:cNvPr id="6" name="Ellipse 5"/>
          <p:cNvSpPr/>
          <p:nvPr/>
        </p:nvSpPr>
        <p:spPr bwMode="auto">
          <a:xfrm>
            <a:off x="3857620" y="1643050"/>
            <a:ext cx="5286380" cy="171451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Interrogatoire.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solidFill>
                  <a:srgbClr val="000000"/>
                </a:solidFill>
              </a:rPr>
              <a:t>Examen clinique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solidFill>
                  <a:srgbClr val="000000"/>
                </a:solidFill>
              </a:rPr>
              <a:t>Examens complémentaire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Aussi  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dirty="0" smtClean="0"/>
              <a:t>Par l’examen clinique:</a:t>
            </a:r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>
              <a:buNone/>
            </a:pPr>
            <a:r>
              <a:rPr lang="fr-FR" sz="4000" i="1" dirty="0" smtClean="0">
                <a:solidFill>
                  <a:srgbClr val="FF0000"/>
                </a:solidFill>
              </a:rPr>
              <a:t> Caractéristiques de la douleur</a:t>
            </a:r>
          </a:p>
          <a:p>
            <a:endParaRPr lang="fr-FR" dirty="0"/>
          </a:p>
        </p:txBody>
      </p:sp>
      <p:pic>
        <p:nvPicPr>
          <p:cNvPr id="4" name="Picture 15" descr="C:\Users\BASSIM\Downloads\index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63688" cy="1268760"/>
          </a:xfrm>
          <a:prstGeom prst="rect">
            <a:avLst/>
          </a:prstGeom>
          <a:noFill/>
        </p:spPr>
      </p:pic>
      <p:pic>
        <p:nvPicPr>
          <p:cNvPr id="5" name="Picture 13" descr="C:\Users\BASSIM\Downloads\index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08920"/>
            <a:ext cx="1676400" cy="1412776"/>
          </a:xfrm>
          <a:prstGeom prst="rect">
            <a:avLst/>
          </a:prstGeom>
          <a:noFill/>
        </p:spPr>
      </p:pic>
      <p:pic>
        <p:nvPicPr>
          <p:cNvPr id="6" name="Picture 11" descr="C:\Users\BASSIM\Downloads\images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780928"/>
            <a:ext cx="1979712" cy="1268760"/>
          </a:xfrm>
          <a:prstGeom prst="rect">
            <a:avLst/>
          </a:prstGeom>
          <a:noFill/>
        </p:spPr>
      </p:pic>
      <p:pic>
        <p:nvPicPr>
          <p:cNvPr id="7" name="Picture 12" descr="C:\Users\BASSIM\Downloads\inde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780928"/>
            <a:ext cx="2304256" cy="1368152"/>
          </a:xfrm>
          <a:prstGeom prst="rect">
            <a:avLst/>
          </a:prstGeom>
          <a:noFill/>
        </p:spPr>
      </p:pic>
      <p:pic>
        <p:nvPicPr>
          <p:cNvPr id="8" name="Picture 14" descr="C:\Users\BASSIM\Downloads\index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780928"/>
            <a:ext cx="2066925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2400" b="1" dirty="0" smtClean="0"/>
              <a:t>A- Biologie</a:t>
            </a:r>
          </a:p>
          <a:p>
            <a:pPr>
              <a:buNone/>
            </a:pPr>
            <a:r>
              <a:rPr lang="fr-FR" sz="2400" dirty="0" smtClean="0"/>
              <a:t>La biologie oriente le diagnostic étiologique et apprécie des éléments de gravité.</a:t>
            </a:r>
          </a:p>
          <a:p>
            <a:pPr>
              <a:buNone/>
            </a:pPr>
            <a:r>
              <a:rPr lang="fr-FR" sz="2400" dirty="0" smtClean="0"/>
              <a:t>• NFS (anémie, hyperleucocytose, </a:t>
            </a:r>
            <a:r>
              <a:rPr lang="fr-FR" sz="2400" dirty="0" err="1" smtClean="0"/>
              <a:t>thrombocytose</a:t>
            </a:r>
            <a:r>
              <a:rPr lang="fr-FR" sz="2400" dirty="0" smtClean="0"/>
              <a:t>, thrombopénie).</a:t>
            </a:r>
          </a:p>
          <a:p>
            <a:pPr>
              <a:buNone/>
            </a:pPr>
            <a:r>
              <a:rPr lang="fr-FR" sz="2400" dirty="0" smtClean="0"/>
              <a:t>• Protéine C-réactive → syndrome inflammatoire.</a:t>
            </a:r>
          </a:p>
          <a:p>
            <a:pPr>
              <a:buNone/>
            </a:pPr>
            <a:r>
              <a:rPr lang="fr-FR" sz="2400" dirty="0" smtClean="0"/>
              <a:t>• Ionogramme sanguin, créatinine (complications) :</a:t>
            </a:r>
          </a:p>
          <a:p>
            <a:pPr>
              <a:buNone/>
            </a:pPr>
            <a:r>
              <a:rPr lang="fr-FR" sz="2400" dirty="0" smtClean="0"/>
              <a:t>• </a:t>
            </a:r>
            <a:r>
              <a:rPr lang="fr-FR" sz="2400" dirty="0" err="1" smtClean="0"/>
              <a:t>Lipasémie</a:t>
            </a:r>
            <a:r>
              <a:rPr lang="fr-FR" sz="2400" dirty="0" smtClean="0"/>
              <a:t> &gt; 3 fois la normale → pancréatite aiguë.</a:t>
            </a:r>
          </a:p>
          <a:p>
            <a:pPr>
              <a:buNone/>
            </a:pPr>
            <a:r>
              <a:rPr lang="el-GR" sz="2400" dirty="0" smtClean="0"/>
              <a:t>• β-</a:t>
            </a:r>
            <a:r>
              <a:rPr lang="fr-FR" sz="2400" dirty="0" smtClean="0"/>
              <a:t>HCG → grossesse extra-utérine.</a:t>
            </a:r>
          </a:p>
          <a:p>
            <a:pPr>
              <a:buNone/>
            </a:pPr>
            <a:r>
              <a:rPr lang="fr-FR" sz="2400" dirty="0" smtClean="0"/>
              <a:t>• ECG → infarctus inférieur ou péricardite.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71480"/>
            <a:ext cx="3857652" cy="70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 smtClean="0"/>
              <a:t>B- Imagerie</a:t>
            </a:r>
          </a:p>
          <a:p>
            <a:pPr>
              <a:buAutoNum type="arabicPeriod"/>
            </a:pPr>
            <a:r>
              <a:rPr lang="fr-FR" sz="2400" u="sng" dirty="0" smtClean="0"/>
              <a:t>ASP</a:t>
            </a:r>
            <a:r>
              <a:rPr lang="fr-FR" sz="2400" dirty="0" smtClean="0"/>
              <a:t> :  utile en cas de suspicion de péritonite (recherche d’un pneumopéritoine) ou d’occlusion intestinale (recherche de niveaux </a:t>
            </a:r>
            <a:r>
              <a:rPr lang="fr-FR" sz="2400" dirty="0" err="1" smtClean="0"/>
              <a:t>hydroaériques</a:t>
            </a:r>
            <a:r>
              <a:rPr lang="fr-FR" sz="2400" dirty="0" smtClean="0"/>
              <a:t>).</a:t>
            </a:r>
          </a:p>
          <a:p>
            <a:pPr>
              <a:buAutoNum type="arabicPeriod"/>
            </a:pPr>
            <a:r>
              <a:rPr lang="fr-FR" sz="2400" u="sng" dirty="0" smtClean="0"/>
              <a:t>Échographie</a:t>
            </a:r>
          </a:p>
          <a:p>
            <a:pPr>
              <a:buNone/>
            </a:pPr>
            <a:r>
              <a:rPr lang="fr-FR" sz="2400" dirty="0" smtClean="0"/>
              <a:t>Utile en cas de suspicion de cause :</a:t>
            </a:r>
          </a:p>
          <a:p>
            <a:pPr>
              <a:buNone/>
            </a:pPr>
            <a:r>
              <a:rPr lang="fr-FR" sz="2400" dirty="0" smtClean="0"/>
              <a:t>• </a:t>
            </a:r>
            <a:r>
              <a:rPr lang="fr-FR" sz="2400" dirty="0" err="1" smtClean="0"/>
              <a:t>bilio</a:t>
            </a:r>
            <a:r>
              <a:rPr lang="fr-FR" sz="2400" dirty="0" smtClean="0"/>
              <a:t>-pancréatique ;</a:t>
            </a:r>
          </a:p>
          <a:p>
            <a:pPr>
              <a:buNone/>
            </a:pPr>
            <a:r>
              <a:rPr lang="fr-FR" sz="2400" dirty="0" smtClean="0"/>
              <a:t>• gynécologique ou urinaire ;</a:t>
            </a:r>
          </a:p>
          <a:p>
            <a:pPr>
              <a:buNone/>
            </a:pPr>
            <a:r>
              <a:rPr lang="fr-FR" sz="2400" dirty="0" smtClean="0"/>
              <a:t>• foyer infectieux intra-abdominal.</a:t>
            </a:r>
          </a:p>
          <a:p>
            <a:pPr>
              <a:buNone/>
            </a:pPr>
            <a:r>
              <a:rPr lang="fr-FR" sz="2400" dirty="0" smtClean="0"/>
              <a:t>Inutile en cas de syndrome occlusif, d’hémorragie digestive, de douleur gastrique.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dirty="0" smtClean="0"/>
              <a:t>B- Imagerie</a:t>
            </a:r>
          </a:p>
          <a:p>
            <a:pPr>
              <a:buNone/>
            </a:pPr>
            <a:r>
              <a:rPr lang="fr-FR" sz="2400" u="sng" dirty="0" smtClean="0"/>
              <a:t>3. Scanner abdominal</a:t>
            </a:r>
          </a:p>
          <a:p>
            <a:pPr>
              <a:buNone/>
            </a:pPr>
            <a:r>
              <a:rPr lang="fr-FR" sz="2400" dirty="0" smtClean="0"/>
              <a:t>Doit être préféré à toute autre exploration radiologique en cas de douleur abdominale aiguë inexpliquée. </a:t>
            </a:r>
          </a:p>
          <a:p>
            <a:pPr>
              <a:buNone/>
            </a:pPr>
            <a:r>
              <a:rPr lang="fr-FR" sz="2400" dirty="0" smtClean="0"/>
              <a:t>En 1re intention en cas de suspicion de :</a:t>
            </a:r>
          </a:p>
          <a:p>
            <a:pPr>
              <a:buNone/>
            </a:pPr>
            <a:r>
              <a:rPr lang="fr-FR" sz="2400" dirty="0" smtClean="0"/>
              <a:t>• </a:t>
            </a:r>
            <a:r>
              <a:rPr lang="fr-FR" sz="2400" dirty="0" err="1" smtClean="0"/>
              <a:t>diverticulite</a:t>
            </a:r>
            <a:r>
              <a:rPr lang="fr-FR" sz="2400" dirty="0" smtClean="0"/>
              <a:t> sigmoïdienne ;</a:t>
            </a:r>
          </a:p>
          <a:p>
            <a:pPr>
              <a:buNone/>
            </a:pPr>
            <a:r>
              <a:rPr lang="fr-FR" sz="2400" dirty="0" smtClean="0"/>
              <a:t>• occlusion par obstruction ;</a:t>
            </a:r>
          </a:p>
          <a:p>
            <a:pPr>
              <a:buNone/>
            </a:pPr>
            <a:r>
              <a:rPr lang="fr-FR" sz="2400" dirty="0" smtClean="0"/>
              <a:t>• syndrome péritonéal.</a:t>
            </a:r>
          </a:p>
          <a:p>
            <a:pPr>
              <a:buNone/>
            </a:pPr>
            <a:r>
              <a:rPr lang="fr-FR" sz="2400" dirty="0" smtClean="0"/>
              <a:t>En complément (après l’échographie) en cas de :</a:t>
            </a:r>
          </a:p>
          <a:p>
            <a:pPr>
              <a:buNone/>
            </a:pPr>
            <a:r>
              <a:rPr lang="fr-FR" sz="2400" dirty="0" smtClean="0"/>
              <a:t>• pathologie uro-génitale ;</a:t>
            </a:r>
          </a:p>
          <a:p>
            <a:pPr>
              <a:buNone/>
            </a:pPr>
            <a:r>
              <a:rPr lang="fr-FR" sz="2400" dirty="0" smtClean="0"/>
              <a:t>• syndrome appendiculaire ;</a:t>
            </a:r>
          </a:p>
          <a:p>
            <a:pPr>
              <a:buNone/>
            </a:pPr>
            <a:r>
              <a:rPr lang="fr-FR" sz="2400" dirty="0" smtClean="0"/>
              <a:t>• pancréatite aiguë ou masse abdominale.</a:t>
            </a:r>
          </a:p>
          <a:p>
            <a:pPr>
              <a:buNone/>
            </a:pPr>
            <a:endParaRPr lang="fr-FR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00108"/>
            <a:ext cx="6553176" cy="63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12664" t="28515" r="27489" b="18750"/>
          <a:stretch>
            <a:fillRect/>
          </a:stretch>
        </p:blipFill>
        <p:spPr bwMode="auto">
          <a:xfrm>
            <a:off x="785786" y="2357430"/>
            <a:ext cx="778674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71546"/>
            <a:ext cx="2552688" cy="56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4744" t="20703" r="28587" b="23633"/>
          <a:stretch>
            <a:fillRect/>
          </a:stretch>
        </p:blipFill>
        <p:spPr bwMode="auto">
          <a:xfrm>
            <a:off x="0" y="2357430"/>
            <a:ext cx="607223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user\Downloads\téléchargemen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428868"/>
            <a:ext cx="3071802" cy="3929090"/>
          </a:xfrm>
          <a:prstGeom prst="rect">
            <a:avLst/>
          </a:prstGeom>
          <a:noFill/>
        </p:spPr>
      </p:pic>
      <p:sp>
        <p:nvSpPr>
          <p:cNvPr id="8" name="Ellipse 7"/>
          <p:cNvSpPr/>
          <p:nvPr/>
        </p:nvSpPr>
        <p:spPr>
          <a:xfrm>
            <a:off x="0" y="4929198"/>
            <a:ext cx="2071670" cy="64294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786182" y="5143512"/>
            <a:ext cx="1857388" cy="50006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La douleur de la fosse iliaque droite</a:t>
            </a:r>
            <a:br>
              <a:rPr lang="fr-FR" b="1" dirty="0" smtClean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fosse iliaque droite est la zone en bas et à droite du ventre. ( sous le flanc droit et à droite de l'hypogastre ).</a:t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C'est la zone qui contient l'appendice , les conduits urinaires            et l'intestin donnent fréquemment des douleurs à cet endroit.</a:t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Mais également 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2"/>
              </a:rPr>
              <a:t>ovaires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ou la trompe de Fallope chez la femme.</a:t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Causes principales des douleurs de la fosse iliaque droite :</a:t>
            </a:r>
          </a:p>
          <a:p>
            <a:r>
              <a:rPr lang="fr-FR" dirty="0" smtClean="0"/>
              <a:t>La constipation, les occlusions intestinales</a:t>
            </a:r>
          </a:p>
          <a:p>
            <a:r>
              <a:rPr lang="fr-FR" dirty="0" smtClean="0"/>
              <a:t>Les infections urinaires</a:t>
            </a:r>
          </a:p>
          <a:p>
            <a:r>
              <a:rPr lang="fr-FR" dirty="0" smtClean="0"/>
              <a:t>Les calculs urinaires ( </a:t>
            </a:r>
            <a:r>
              <a:rPr lang="fr-FR" dirty="0" smtClean="0">
                <a:hlinkClick r:id="rId3"/>
              </a:rPr>
              <a:t>colique</a:t>
            </a:r>
            <a:r>
              <a:rPr lang="fr-FR" dirty="0" smtClean="0"/>
              <a:t> néphrétique )</a:t>
            </a:r>
          </a:p>
          <a:p>
            <a:r>
              <a:rPr lang="fr-FR" dirty="0" smtClean="0"/>
              <a:t>L'appendicite</a:t>
            </a:r>
          </a:p>
          <a:p>
            <a:r>
              <a:rPr lang="fr-FR" dirty="0" smtClean="0"/>
              <a:t>Les kystes ovariens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La salpingite, la </a:t>
            </a:r>
            <a:r>
              <a:rPr lang="fr-FR" dirty="0" smtClean="0">
                <a:hlinkClick r:id="rId4"/>
              </a:rPr>
              <a:t>grossesse</a:t>
            </a:r>
            <a:r>
              <a:rPr lang="fr-FR" dirty="0" smtClean="0"/>
              <a:t> extra-utérine...</a:t>
            </a:r>
          </a:p>
          <a:p>
            <a:endParaRPr lang="fr-FR" dirty="0"/>
          </a:p>
        </p:txBody>
      </p:sp>
      <p:pic>
        <p:nvPicPr>
          <p:cNvPr id="4" name="Picture 5" descr="C:\Users\BASSIM\Downloads\medecine\image\image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933056"/>
            <a:ext cx="2409056" cy="2592288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6660232" y="5661248"/>
            <a:ext cx="504056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La douleur de la fosse iliaque gauche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fosse iliaque gauche est la zone en bas et à gauche du ventre. ( sous le flanc gauche et à gauche de l'hypogastre ).</a:t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C'est la zone qui contient la fin du tube digestif, et particulièrement des diverticules qui peuvent s'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inflammer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les conduits urinaires peuvent aussi être douloureux dans ce territoire.</a:t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Mais également les ovaires ou la trompe de Fallope chez la femme.</a:t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Causes principales des douleurs de la fosse iliaque gauche :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constipation, les occlusions intestinales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diverticulite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 aussi appelée sigmoïdite )</a:t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infections urinaires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calculs urinaires ( colique néphrétique )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kystes ovariens</a:t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salpingite, la grossesse extra-utérine...</a:t>
            </a: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BASSIM\Downloads\medecine\image\imag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005064"/>
            <a:ext cx="2697088" cy="2592288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7380312" y="5733256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Users\user\Downloads\3-acute-abdomen-treatment-breakthrough___media_library_original_1600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29058" y="357166"/>
            <a:ext cx="4079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/>
              <a:t>Objectifs pédagogiques</a:t>
            </a:r>
            <a:endParaRPr lang="fr-FR" sz="3200" dirty="0"/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3357554" y="1142984"/>
            <a:ext cx="5786446" cy="35719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fr-FR" sz="3200" dirty="0" smtClean="0"/>
              <a:t>Définir le caractère </a:t>
            </a:r>
            <a:r>
              <a:rPr lang="fr-FR" sz="3200" dirty="0" smtClean="0">
                <a:solidFill>
                  <a:srgbClr val="FF0000"/>
                </a:solidFill>
              </a:rPr>
              <a:t>urgent </a:t>
            </a:r>
            <a:r>
              <a:rPr lang="fr-FR" sz="3200" dirty="0" smtClean="0"/>
              <a:t>de la douleur</a:t>
            </a:r>
          </a:p>
          <a:p>
            <a:pPr marL="514350" indent="-514350">
              <a:buFontTx/>
              <a:buAutoNum type="arabicPeriod"/>
              <a:defRPr/>
            </a:pPr>
            <a:r>
              <a:rPr lang="fr-FR" sz="3200" dirty="0" smtClean="0"/>
              <a:t>Identifié l’urgence médicale de l’urgence chirurgicale</a:t>
            </a:r>
          </a:p>
          <a:p>
            <a:pPr marL="514350" indent="-514350">
              <a:buFontTx/>
              <a:buAutoNum type="arabicPeriod"/>
              <a:defRPr/>
            </a:pPr>
            <a:r>
              <a:rPr lang="fr-FR" sz="3200" dirty="0" smtClean="0"/>
              <a:t>Rechercher la cause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La douleur abdominale aigue constitue une modalité d'expression très fréquente en pathologie abdominale aiguë. </a:t>
            </a:r>
          </a:p>
          <a:p>
            <a:endParaRPr lang="fr-FR" sz="2400" dirty="0" smtClean="0"/>
          </a:p>
          <a:p>
            <a:r>
              <a:rPr lang="fr-FR" sz="2400" dirty="0" smtClean="0"/>
              <a:t>Néanmoins, elle est aussi un mode de révélation d'affection rénale, gynécologique, cardiaque, vasculaire, thoracique, et parfois métabolique. </a:t>
            </a:r>
          </a:p>
          <a:p>
            <a:endParaRPr lang="fr-FR" sz="2400" dirty="0" smtClean="0"/>
          </a:p>
          <a:p>
            <a:r>
              <a:rPr lang="fr-FR" sz="2400" dirty="0" smtClean="0"/>
              <a:t>Il est indispensable de rechercher les signes pouvant mettre en jeu rapidement le pronostic vital de certaines affections.</a:t>
            </a:r>
            <a:endParaRPr lang="fr-FR" sz="2400" dirty="0"/>
          </a:p>
        </p:txBody>
      </p:sp>
      <p:pic>
        <p:nvPicPr>
          <p:cNvPr id="4" name="Picture 4" descr="E:\Documents and Settings\easy\Bureau\image bassim\image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763688" cy="1562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Points clés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Rechercher les causes potentiellement mortelles en premier.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Chercher des signes de péritonite, de choc et d'obstruction.</a:t>
            </a:r>
          </a:p>
          <a:p>
            <a:endParaRPr lang="fr-FR" dirty="0"/>
          </a:p>
        </p:txBody>
      </p:sp>
      <p:pic>
        <p:nvPicPr>
          <p:cNvPr id="4" name="Picture 2" descr="E:\Documents and Settings\easy\Bureau\image bassim\Puzzle-pie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6643702" y="5589240"/>
            <a:ext cx="2500298" cy="12687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Définition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38912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une sensation subjective liée à un stimulus transmis par le système nerveux. </a:t>
            </a:r>
          </a:p>
          <a:p>
            <a:endParaRPr lang="fr-FR" b="1" dirty="0" smtClean="0"/>
          </a:p>
          <a:p>
            <a:r>
              <a:rPr lang="fr-FR" b="1" dirty="0" smtClean="0"/>
              <a:t>Définition </a:t>
            </a:r>
            <a:r>
              <a:rPr lang="fr-FR" sz="2400" b="1" dirty="0" smtClean="0"/>
              <a:t>( International Association for the </a:t>
            </a:r>
            <a:r>
              <a:rPr lang="fr-FR" sz="2400" b="1" dirty="0" err="1" smtClean="0"/>
              <a:t>Study</a:t>
            </a:r>
            <a:r>
              <a:rPr lang="fr-FR" sz="2400" b="1" dirty="0" smtClean="0"/>
              <a:t> of Pain): </a:t>
            </a:r>
            <a:r>
              <a:rPr lang="fr-FR" dirty="0" smtClean="0"/>
              <a:t>« une </a:t>
            </a:r>
            <a:r>
              <a:rPr lang="fr-FR" b="1" dirty="0" smtClean="0">
                <a:solidFill>
                  <a:schemeClr val="tx2"/>
                </a:solidFill>
              </a:rPr>
              <a:t>expérience</a:t>
            </a:r>
            <a:r>
              <a:rPr lang="fr-FR" dirty="0" smtClean="0"/>
              <a:t> sensorielle et émotionnelle désagréable, associée à une </a:t>
            </a:r>
            <a:r>
              <a:rPr lang="fr-FR" b="1" dirty="0" smtClean="0">
                <a:solidFill>
                  <a:schemeClr val="accent2"/>
                </a:solidFill>
              </a:rPr>
              <a:t>lésion tissulaire</a:t>
            </a:r>
            <a:r>
              <a:rPr lang="fr-FR" dirty="0" smtClean="0"/>
              <a:t> réelle ou potentielle »</a:t>
            </a:r>
          </a:p>
          <a:p>
            <a:r>
              <a:rPr lang="fr-FR" b="1" dirty="0" smtClean="0"/>
              <a:t>un système d’alarme …</a:t>
            </a:r>
            <a:r>
              <a:rPr lang="fr-FR" dirty="0" smtClean="0"/>
              <a:t>… </a:t>
            </a:r>
            <a:r>
              <a:rPr lang="fr-FR" sz="3600" dirty="0" smtClean="0"/>
              <a:t>qui protège l’organisme</a:t>
            </a:r>
          </a:p>
          <a:p>
            <a:pPr algn="ctr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 – généralités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dirty="0" smtClean="0"/>
              <a:t>Douleurs spontanées, se projetant sur l’abdomen et évoluant depuis moins </a:t>
            </a:r>
            <a:r>
              <a:rPr lang="fr-FR" b="1" dirty="0" smtClean="0">
                <a:solidFill>
                  <a:srgbClr val="FF0000"/>
                </a:solidFill>
              </a:rPr>
              <a:t>de 7 jours.</a:t>
            </a:r>
            <a:r>
              <a:rPr lang="fr-FR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FR" dirty="0" smtClean="0"/>
              <a:t>10% des consultations aux urgences </a:t>
            </a:r>
            <a:r>
              <a:rPr lang="fr-FR" i="1" dirty="0" smtClean="0"/>
              <a:t> </a:t>
            </a:r>
          </a:p>
          <a:p>
            <a:r>
              <a:rPr lang="fr-FR" dirty="0" smtClean="0"/>
              <a:t>Médicale </a:t>
            </a:r>
            <a:r>
              <a:rPr lang="fr-FR" dirty="0" smtClean="0">
                <a:solidFill>
                  <a:srgbClr val="FF0000"/>
                </a:solidFill>
              </a:rPr>
              <a:t>80%</a:t>
            </a:r>
            <a:r>
              <a:rPr lang="fr-FR" dirty="0" smtClean="0"/>
              <a:t> versus chirurgicale </a:t>
            </a:r>
            <a:r>
              <a:rPr lang="fr-FR" dirty="0" smtClean="0">
                <a:solidFill>
                  <a:srgbClr val="FF0000"/>
                </a:solidFill>
              </a:rPr>
              <a:t>20%</a:t>
            </a:r>
            <a:r>
              <a:rPr lang="fr-FR" dirty="0" smtClean="0"/>
              <a:t> </a:t>
            </a:r>
          </a:p>
          <a:p>
            <a:r>
              <a:rPr lang="fr-FR" dirty="0" smtClean="0"/>
              <a:t>35% sans diagnostic.</a:t>
            </a:r>
          </a:p>
          <a:p>
            <a:endParaRPr lang="fr-FR" dirty="0"/>
          </a:p>
        </p:txBody>
      </p:sp>
      <p:sp>
        <p:nvSpPr>
          <p:cNvPr id="4" name="Ellipse 3"/>
          <p:cNvSpPr/>
          <p:nvPr/>
        </p:nvSpPr>
        <p:spPr bwMode="auto">
          <a:xfrm>
            <a:off x="714348" y="3071810"/>
            <a:ext cx="1071570" cy="8572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5" name="Google Shape;455;p41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6886" b="11125"/>
          <a:stretch/>
        </p:blipFill>
        <p:spPr>
          <a:xfrm>
            <a:off x="5500694" y="4500570"/>
            <a:ext cx="3316698" cy="23574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 – généralités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357298"/>
            <a:ext cx="8305800" cy="4800600"/>
          </a:xfrm>
        </p:spPr>
        <p:txBody>
          <a:bodyPr/>
          <a:lstStyle/>
          <a:p>
            <a:r>
              <a:rPr lang="fr-FR" sz="2800" dirty="0" smtClean="0">
                <a:solidFill>
                  <a:srgbClr val="FF0000"/>
                </a:solidFill>
              </a:rPr>
              <a:t>&lt;30 ans :</a:t>
            </a:r>
            <a:r>
              <a:rPr lang="fr-FR" sz="2800" dirty="0" smtClean="0"/>
              <a:t> </a:t>
            </a:r>
          </a:p>
          <a:p>
            <a:r>
              <a:rPr lang="fr-FR" sz="2800" dirty="0" smtClean="0"/>
              <a:t>Appendicite, affections gynécologiques et les douleurs abdominales non spécifiées sont les pathologies les plus fréquentes. </a:t>
            </a:r>
          </a:p>
          <a:p>
            <a:r>
              <a:rPr lang="fr-FR" sz="2800" dirty="0" smtClean="0">
                <a:solidFill>
                  <a:srgbClr val="FF0000"/>
                </a:solidFill>
              </a:rPr>
              <a:t>&gt;70 ans</a:t>
            </a:r>
            <a:r>
              <a:rPr lang="fr-FR" sz="2800" dirty="0" smtClean="0"/>
              <a:t>, les pathologies les plus fréquentes: </a:t>
            </a:r>
          </a:p>
          <a:p>
            <a:r>
              <a:rPr lang="fr-FR" sz="2800" dirty="0" smtClean="0"/>
              <a:t> les hernies étranglées, les anévrysmes rompus, les cancers, les sigmoïdites, les cholécystites     et les péritonites </a:t>
            </a:r>
          </a:p>
          <a:p>
            <a:r>
              <a:rPr lang="fr-FR" sz="2800" dirty="0" smtClean="0">
                <a:solidFill>
                  <a:srgbClr val="FF0000"/>
                </a:solidFill>
              </a:rPr>
              <a:t>Plus </a:t>
            </a:r>
            <a:r>
              <a:rPr lang="fr-FR" sz="2800" dirty="0" smtClean="0"/>
              <a:t>le patient est </a:t>
            </a:r>
            <a:r>
              <a:rPr lang="fr-FR" sz="2800" b="1" dirty="0" smtClean="0"/>
              <a:t>âgé</a:t>
            </a:r>
            <a:r>
              <a:rPr lang="fr-FR" sz="2800" dirty="0" smtClean="0"/>
              <a:t> plus la pathologie est </a:t>
            </a:r>
            <a:r>
              <a:rPr lang="fr-FR" sz="2800" b="1" dirty="0" smtClean="0"/>
              <a:t>organique</a:t>
            </a:r>
            <a:r>
              <a:rPr lang="fr-FR" sz="2800" dirty="0" smtClean="0"/>
              <a:t> et souvent </a:t>
            </a:r>
            <a:r>
              <a:rPr lang="fr-FR" sz="2800" b="1" dirty="0" smtClean="0"/>
              <a:t>chirurgicale</a:t>
            </a:r>
            <a:r>
              <a:rPr lang="fr-FR" b="1" dirty="0" smtClean="0"/>
              <a:t>. </a:t>
            </a:r>
          </a:p>
          <a:p>
            <a:endParaRPr lang="fr-FR" dirty="0"/>
          </a:p>
        </p:txBody>
      </p:sp>
      <p:pic>
        <p:nvPicPr>
          <p:cNvPr id="1026" name="Picture 2" descr="C:\Users\user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36"/>
            <a:ext cx="857224" cy="150495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 – généralités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Ce symptôme est souvent </a:t>
            </a:r>
            <a:r>
              <a:rPr lang="fr-FR" sz="2400" b="1" dirty="0" smtClean="0">
                <a:solidFill>
                  <a:srgbClr val="FF0000"/>
                </a:solidFill>
              </a:rPr>
              <a:t>inquiétant</a:t>
            </a:r>
            <a:r>
              <a:rPr lang="fr-FR" sz="2400" dirty="0" smtClean="0"/>
              <a:t> pour le patient, en particulier lorsqu’il est aigu, cette douleur le ramène au souvenir des maladies graves révélées par une douleur dans son entourage,</a:t>
            </a:r>
          </a:p>
          <a:p>
            <a:endParaRPr lang="fr-FR" sz="2400" b="1" dirty="0" smtClean="0">
              <a:solidFill>
                <a:srgbClr val="FF0000"/>
              </a:solidFill>
            </a:endParaRPr>
          </a:p>
          <a:p>
            <a:r>
              <a:rPr lang="fr-FR" sz="2400" b="1" dirty="0" smtClean="0">
                <a:solidFill>
                  <a:srgbClr val="FF0000"/>
                </a:solidFill>
              </a:rPr>
              <a:t>Inquiétante</a:t>
            </a:r>
            <a:r>
              <a:rPr lang="fr-FR" sz="2400" dirty="0" smtClean="0"/>
              <a:t>, la douleur abdominale l’est aussi pour le médecin devant la multiplicité des diagnostics à envisager, certains pouvant être fatals en quelques heures.</a:t>
            </a:r>
            <a:endParaRPr lang="fr-FR" sz="2400" dirty="0"/>
          </a:p>
        </p:txBody>
      </p:sp>
      <p:pic>
        <p:nvPicPr>
          <p:cNvPr id="4" name="Picture 3" descr="C:\Users\BASSIM\Downloads\image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1872" y="5345832"/>
            <a:ext cx="1152128" cy="15121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Physiopathologie ?</a:t>
            </a:r>
            <a:br>
              <a:rPr lang="fr-FR" b="1" dirty="0" smtClean="0"/>
            </a:br>
            <a:r>
              <a:rPr lang="fr-FR" b="1" dirty="0" smtClean="0"/>
              <a:t>03 mécanisme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05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Physiopathologie ?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03 mécanismes: </a:t>
            </a:r>
          </a:p>
          <a:p>
            <a:r>
              <a:rPr lang="fr-FR" dirty="0" smtClean="0"/>
              <a:t>La </a:t>
            </a:r>
            <a:r>
              <a:rPr lang="fr-FR" b="1" dirty="0" smtClean="0"/>
              <a:t>douleur viscérale</a:t>
            </a:r>
            <a:r>
              <a:rPr lang="fr-FR" dirty="0" smtClean="0"/>
              <a:t> provient des viscères abdominaux, stimulées principalement </a:t>
            </a:r>
            <a:r>
              <a:rPr lang="fr-FR" b="1" dirty="0" smtClean="0"/>
              <a:t>par la distension digestive et la contraction musculaire</a:t>
            </a:r>
            <a:r>
              <a:rPr lang="fr-FR" dirty="0" smtClean="0"/>
              <a:t>, 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 Elle est mal localisée. </a:t>
            </a:r>
          </a:p>
          <a:p>
            <a:endParaRPr lang="fr-FR" sz="1800" dirty="0"/>
          </a:p>
        </p:txBody>
      </p:sp>
      <p:pic>
        <p:nvPicPr>
          <p:cNvPr id="4" name="Picture 2" descr="C:\Users\BASSIM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29264"/>
            <a:ext cx="1928794" cy="1428736"/>
          </a:xfrm>
          <a:prstGeom prst="rect">
            <a:avLst/>
          </a:prstGeom>
          <a:noFill/>
        </p:spPr>
      </p:pic>
      <p:graphicFrame>
        <p:nvGraphicFramePr>
          <p:cNvPr id="5" name="Espace réservé du contenu 3"/>
          <p:cNvGraphicFramePr>
            <a:graphicFrameLocks/>
          </p:cNvGraphicFramePr>
          <p:nvPr/>
        </p:nvGraphicFramePr>
        <p:xfrm>
          <a:off x="5000628" y="4786322"/>
          <a:ext cx="3914772" cy="1766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Physiopathologie ?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La </a:t>
            </a:r>
            <a:r>
              <a:rPr lang="fr-FR" sz="2400" b="1" dirty="0" smtClean="0"/>
              <a:t>douleur somatique</a:t>
            </a:r>
            <a:r>
              <a:rPr lang="fr-FR" sz="2400" dirty="0" smtClean="0"/>
              <a:t> provient du péritoine pariétal, elle répondent à des irritations dues à des processus infectieux, chimiques ou inflammatoires: </a:t>
            </a:r>
            <a:r>
              <a:rPr lang="fr-FR" sz="2400" b="1" dirty="0" smtClean="0">
                <a:solidFill>
                  <a:srgbClr val="FF0000"/>
                </a:solidFill>
              </a:rPr>
              <a:t>bien localisée</a:t>
            </a:r>
            <a:r>
              <a:rPr lang="fr-FR" sz="2400" u="sng" dirty="0" smtClean="0"/>
              <a:t>.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La </a:t>
            </a:r>
            <a:r>
              <a:rPr lang="fr-FR" sz="2400" b="1" dirty="0" smtClean="0"/>
              <a:t>douleur projetée</a:t>
            </a:r>
            <a:r>
              <a:rPr lang="fr-FR" sz="2400" dirty="0" smtClean="0"/>
              <a:t> est une douleur perçue à distance de son origine et qui résulte de la convergence de fibres nerveuses au niveau de la moelle épinière: la douleur scapulaire due à une colique biliaire.</a:t>
            </a:r>
            <a:endParaRPr lang="fr-FR" sz="1800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768</Words>
  <PresentationFormat>Affichage à l'écran (4:3)</PresentationFormat>
  <Paragraphs>116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Diapositive 1</vt:lpstr>
      <vt:lpstr>Diapositive 2</vt:lpstr>
      <vt:lpstr>Définition </vt:lpstr>
      <vt:lpstr>Définition – généralités </vt:lpstr>
      <vt:lpstr>Définition – généralités </vt:lpstr>
      <vt:lpstr>Définition – généralités </vt:lpstr>
      <vt:lpstr>Physiopathologie ? 03 mécanisme</vt:lpstr>
      <vt:lpstr> Physiopathologie ? </vt:lpstr>
      <vt:lpstr> Physiopathologie ? </vt:lpstr>
      <vt:lpstr>Le type : </vt:lpstr>
      <vt:lpstr>Comment faire le diagnostic </vt:lpstr>
      <vt:lpstr>Aussi  </vt:lpstr>
      <vt:lpstr>Diapositive 13</vt:lpstr>
      <vt:lpstr>Diapositive 14</vt:lpstr>
      <vt:lpstr>Diapositive 15</vt:lpstr>
      <vt:lpstr>Diapositive 16</vt:lpstr>
      <vt:lpstr>Diapositive 17</vt:lpstr>
      <vt:lpstr>La douleur de la fosse iliaque droite </vt:lpstr>
      <vt:lpstr>La douleur de la fosse iliaque gauche </vt:lpstr>
      <vt:lpstr>Conclusion </vt:lpstr>
      <vt:lpstr>Points clés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user</cp:lastModifiedBy>
  <cp:revision>34</cp:revision>
  <dcterms:created xsi:type="dcterms:W3CDTF">2024-04-20T23:33:52Z</dcterms:created>
  <dcterms:modified xsi:type="dcterms:W3CDTF">2025-03-14T14:48:32Z</dcterms:modified>
</cp:coreProperties>
</file>