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2" r:id="rId2"/>
    <p:sldId id="294" r:id="rId3"/>
    <p:sldId id="282" r:id="rId4"/>
    <p:sldId id="259" r:id="rId5"/>
    <p:sldId id="295" r:id="rId6"/>
    <p:sldId id="277" r:id="rId7"/>
    <p:sldId id="278" r:id="rId8"/>
    <p:sldId id="260" r:id="rId9"/>
    <p:sldId id="261" r:id="rId10"/>
    <p:sldId id="280" r:id="rId11"/>
    <p:sldId id="317" r:id="rId12"/>
    <p:sldId id="281" r:id="rId13"/>
    <p:sldId id="324" r:id="rId14"/>
    <p:sldId id="318" r:id="rId15"/>
    <p:sldId id="299" r:id="rId16"/>
    <p:sldId id="319" r:id="rId17"/>
    <p:sldId id="302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2077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879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919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600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1417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960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323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2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11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509A250-FF31-4206-8172-F9D3106AACB1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185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529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3/22/2024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9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31B7C0-4131-4DF4-817A-9C670CD6A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6981" y="1955800"/>
            <a:ext cx="12288982" cy="1861312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Pathologies des Glandes Surrénales</a:t>
            </a:r>
            <a:br>
              <a:rPr lang="fr-FR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Syndrome de Cushing </a:t>
            </a:r>
            <a:br>
              <a:rPr lang="fr-FR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fr-FR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Module d’Endocrinologie </a:t>
            </a:r>
            <a:b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ème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année de médecine </a:t>
            </a:r>
            <a:endParaRPr lang="fr-FR" sz="24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F33FBD1-D054-4A6C-B4F4-B49D2E136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5098473"/>
            <a:ext cx="10058400" cy="857873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Khelil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neh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Mca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 endocrinologie- diabétologie et maladies métaboliques</a:t>
            </a:r>
          </a:p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Faculté de médecine de Tlemcen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41689FE-7936-4B18-9255-36A80BCC6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0091" y="190924"/>
            <a:ext cx="1024217" cy="96934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AAD6B46-18C5-4472-B7EA-F0CA60B16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3" y="190924"/>
            <a:ext cx="102421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63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>
          <a:xfrm>
            <a:off x="2366683" y="-4296"/>
            <a:ext cx="7110804" cy="8835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7000" b="0" i="0" u="none" strike="noStrike" kern="1200" cap="none" spc="0" normalizeH="0" baseline="0" noProof="0" dirty="0">
              <a:ln>
                <a:noFill/>
              </a:ln>
              <a:solidFill>
                <a:srgbClr val="A28E6A">
                  <a:lumMod val="60000"/>
                  <a:lumOff val="40000"/>
                </a:srgbClr>
              </a:solidFill>
              <a:effectLst/>
              <a:uLnTx/>
              <a:uFillTx/>
              <a:latin typeface="Edwardian Script ITC" panose="030303020407070D0804" pitchFamily="66" charset="0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4395" y="1918672"/>
            <a:ext cx="11076776" cy="414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2- Bilan confirmant le diagnostic</a:t>
            </a:r>
          </a:p>
          <a:p>
            <a:pPr marL="457200" marR="0" lvl="1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855D5D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a- Les dosages statiques :</a:t>
            </a:r>
          </a:p>
          <a:p>
            <a:pPr marL="457200" marR="0" lvl="1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855D5D">
                  <a:lumMod val="60000"/>
                  <a:lumOff val="4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 Cortisol plasmatique de base &gt; 20µg/dl peut être en faveur d’un Cushing, mais peut être également élevé au cours du stress, obésité, éthylisme, prise d’oestroprogestatifs. </a:t>
            </a: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Cycle nycthéméral du cortisol plasmatique (chaque 4 heures pendant 24 H) :</a:t>
            </a: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. Normalement il existe une baisse du cortisol avec un minimum vers 22H</a:t>
            </a: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.  En cas de Cushing, il existe une rupture du cycle nycthéméral.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Cortisol libre urinaire CLU des 24 heures : élevé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Cortisol salivaire minuit non freiné</a:t>
            </a:r>
          </a:p>
          <a:p>
            <a:pPr marL="91440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DB7629A-3ADD-4678-BDCD-4CD10F389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829" y="851780"/>
            <a:ext cx="4505334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29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2D53E8-84DB-463D-8D03-72F8115F5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471507"/>
            <a:ext cx="10058400" cy="748454"/>
          </a:xfrm>
        </p:spPr>
        <p:txBody>
          <a:bodyPr>
            <a:normAutofit fontScale="90000"/>
          </a:bodyPr>
          <a:lstStyle/>
          <a:p>
            <a:br>
              <a:rPr lang="fr-FR" sz="48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sz="48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sz="48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sz="48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sz="48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sz="48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sz="48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sz="48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48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Tableau biologique</a:t>
            </a:r>
            <a:br>
              <a:rPr lang="fr-FR" sz="48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424CE8-5326-4A50-B62A-4F283986B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fr-FR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b-  </a:t>
            </a:r>
            <a:r>
              <a:rPr lang="fr-FR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épreuves dynamiques:</a:t>
            </a:r>
            <a:endParaRPr lang="fr-FR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Elles permettent de montrer que la glande surrénale échappe à la régulation.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SzPts val="800"/>
            </a:pPr>
            <a:r>
              <a:rPr lang="fr-FR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 Le test de freinage minute à la Dexaméthasone</a:t>
            </a:r>
            <a:r>
              <a:rPr lang="fr-FR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: 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SzPts val="800"/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 donne 1 mg de DXM à minuit, puis on dose le cortisol plasmatique à 8h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SzPts val="800"/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cas de Cushing : Absence de freinage  (normalement &lt; 50nmol/l ou 1,8 µg/dl)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SzPts val="800"/>
            </a:pPr>
            <a:r>
              <a:rPr lang="fr-FR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2- Le test de freinage « faible » :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SzPts val="800"/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Administration de 2 mg/j de dexaméthasone (en 4 prises) pendant 2 jours. 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SzPts val="800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taux de CLU &lt; 10µg/24H le dernier jour, élimine le Cushing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6691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>
          <a:xfrm>
            <a:off x="2366683" y="-4296"/>
            <a:ext cx="7110804" cy="8835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7000" b="0" i="0" u="none" strike="noStrike" kern="1200" cap="none" spc="0" normalizeH="0" baseline="0" noProof="0" dirty="0">
              <a:ln>
                <a:noFill/>
              </a:ln>
              <a:solidFill>
                <a:srgbClr val="A28E6A">
                  <a:lumMod val="60000"/>
                  <a:lumOff val="40000"/>
                </a:srgbClr>
              </a:solidFill>
              <a:effectLst/>
              <a:uLnTx/>
              <a:uFillTx/>
              <a:latin typeface="Edwardian Script ITC" panose="030303020407070D0804" pitchFamily="66" charset="0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303" y="1702612"/>
            <a:ext cx="11511086" cy="4424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3- Bilan à visée étiologique:</a:t>
            </a:r>
          </a:p>
          <a:p>
            <a:pPr marL="45720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Dosage de l’ACTH 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855D5D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ACTH-Indépendant: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cause surrénale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855D5D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ACTH-Dépendant 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cause hypophysaire ou para néoplasique </a:t>
            </a:r>
          </a:p>
          <a:p>
            <a:pPr marL="457200" marR="0" lvl="1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Le test de freinage « fort » : </a:t>
            </a:r>
          </a:p>
          <a:p>
            <a:pPr marL="457200" marR="0" lvl="1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mg de dexaméthasone toutes les 6 Heures (8 mg/jour) pendant 2 jours puis doser la cortisolémie, l’ACTH et le cortisol libre urinaire </a:t>
            </a:r>
          </a:p>
          <a:p>
            <a:pPr marL="457200" marR="0" lvl="1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Utile pour distinguer une cause hypophysaire (freinage partiellement efficace avec diminution de 50% du CLU) d'une cause tumorale ou paranéoplasique (absence totale de freinage sur l'ACTH).</a:t>
            </a:r>
          </a:p>
          <a:p>
            <a:pPr marL="457200" marR="0" lvl="1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Test de à la métopirone, CRF,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Hypogly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insulinique :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marR="0" lvl="1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Maladie de Cushing : réponse explosive de l’ACTH</a:t>
            </a:r>
          </a:p>
          <a:p>
            <a:pPr marL="457200" marR="0" lvl="1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Sécrétion paranéoplasique: pas de réponse </a:t>
            </a:r>
          </a:p>
          <a:p>
            <a:pPr marL="457200" marR="0" lvl="1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B695718-6501-4B3F-A40D-F4209A2534BF}"/>
              </a:ext>
            </a:extLst>
          </p:cNvPr>
          <p:cNvSpPr txBox="1"/>
          <p:nvPr/>
        </p:nvSpPr>
        <p:spPr>
          <a:xfrm>
            <a:off x="990600" y="994726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Tableau biologique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744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815E85-AFA3-4B62-88F9-2F8411FF4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AAF9E97-10AA-4066-9BEC-10AF3D525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6320" y="427108"/>
            <a:ext cx="10119360" cy="56821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F6BD71-C8FD-4043-A3E4-1AEAACD822A0}"/>
              </a:ext>
            </a:extLst>
          </p:cNvPr>
          <p:cNvSpPr/>
          <p:nvPr/>
        </p:nvSpPr>
        <p:spPr>
          <a:xfrm>
            <a:off x="3177304" y="4128432"/>
            <a:ext cx="1502228" cy="5594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 w="0"/>
                <a:solidFill>
                  <a:srgbClr val="D348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Métopirone</a:t>
            </a:r>
            <a:r>
              <a:rPr kumimoji="0" lang="fr-FR" sz="1800" b="0" i="0" u="none" strike="noStrike" kern="1200" cap="none" spc="0" normalizeH="0" baseline="0" noProof="0" dirty="0">
                <a:ln w="0"/>
                <a:solidFill>
                  <a:srgbClr val="D348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X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207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C26D9A-489B-4393-B56E-F15AD4874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 morphologique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800D71-C17A-4BCF-AC4D-41E7F8110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explorations morphologiques ne sont demandées qu’après confirmation biologique et dosage de l’ACTH: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Maladie de Cushing :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*IRM hypothalamo- hypophysaire (détecte les adénomes &gt;03mm)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% non négligeable de faux négatif                        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Syndrome de Cushing para néoplasique :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*IRM /TDM thoraco- abdominale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* Scintigraphie aux analogues à la somatostatine marqués (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Octréoscan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*): si imagerie -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Syndrome de Cushing ACTH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indpd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(Adénome corticosurrénalien ou corticosurrénalome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malin): TDM abdominale, scintigraphie à l’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iodocholestérol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(très peu utilisée)</a:t>
            </a:r>
          </a:p>
        </p:txBody>
      </p:sp>
    </p:spTree>
    <p:extLst>
      <p:ext uri="{BB962C8B-B14F-4D97-AF65-F5344CB8AC3E}">
        <p14:creationId xmlns:p14="http://schemas.microsoft.com/office/powerpoint/2010/main" val="3376007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315" y="1781908"/>
            <a:ext cx="10122947" cy="40382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0783F7-2564-45CF-BF3C-627363BF08D0}"/>
              </a:ext>
            </a:extLst>
          </p:cNvPr>
          <p:cNvSpPr/>
          <p:nvPr/>
        </p:nvSpPr>
        <p:spPr>
          <a:xfrm>
            <a:off x="1195754" y="797169"/>
            <a:ext cx="3997569" cy="8835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Etiologies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0002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5C1C98C-906F-4325-B15C-2BC19328A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97" y="352838"/>
            <a:ext cx="12144103" cy="67793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61803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2366683" y="-4296"/>
            <a:ext cx="7110804" cy="8835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7000" b="0" i="0" u="none" strike="noStrike" kern="1200" cap="none" spc="0" normalizeH="0" baseline="0" noProof="0" dirty="0">
              <a:ln>
                <a:noFill/>
              </a:ln>
              <a:solidFill>
                <a:srgbClr val="A28E6A">
                  <a:lumMod val="60000"/>
                  <a:lumOff val="40000"/>
                </a:srgbClr>
              </a:solidFill>
              <a:effectLst/>
              <a:uLnTx/>
              <a:uFillTx/>
              <a:latin typeface="Edwardian Script ITC" panose="030303020407070D0804" pitchFamily="66" charset="0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32364" y="2365479"/>
            <a:ext cx="9179442" cy="2841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Lutter contre l’hypercortisolisme: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anticortisoliques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synthèse: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Op’DDD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ou Mitotane (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500mg), Kétoconazole, métopirone …</a:t>
            </a: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Traitement de la cause: chirurgie hypophysaire, surrénalienne … en fonction de l’étiologie </a:t>
            </a: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Radiothérapie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9AF2E8-D92A-4C2A-A0CA-C7C43EFF21EC}"/>
              </a:ext>
            </a:extLst>
          </p:cNvPr>
          <p:cNvSpPr/>
          <p:nvPr/>
        </p:nvSpPr>
        <p:spPr>
          <a:xfrm>
            <a:off x="1332364" y="657838"/>
            <a:ext cx="5656265" cy="8835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Principes thérapeutiques </a:t>
            </a:r>
          </a:p>
        </p:txBody>
      </p:sp>
    </p:spTree>
    <p:extLst>
      <p:ext uri="{BB962C8B-B14F-4D97-AF65-F5344CB8AC3E}">
        <p14:creationId xmlns:p14="http://schemas.microsoft.com/office/powerpoint/2010/main" val="2757796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 noGrp="1"/>
          </p:cNvSpPr>
          <p:nvPr>
            <p:ph type="title"/>
          </p:nvPr>
        </p:nvSpPr>
        <p:spPr>
          <a:xfrm>
            <a:off x="2026325" y="2829461"/>
            <a:ext cx="8825657" cy="19156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syndrome de Cushing</a:t>
            </a:r>
            <a:endParaRPr lang="fr-FR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848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2366683" y="-4296"/>
            <a:ext cx="7110804" cy="8835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7000" b="0" i="0" u="none" strike="noStrike" kern="1200" cap="none" spc="0" normalizeH="0" baseline="0" noProof="0" dirty="0">
              <a:ln>
                <a:noFill/>
              </a:ln>
              <a:solidFill>
                <a:srgbClr val="A28E6A">
                  <a:lumMod val="60000"/>
                  <a:lumOff val="40000"/>
                </a:srgbClr>
              </a:solidFill>
              <a:effectLst/>
              <a:uLnTx/>
              <a:uFillTx/>
              <a:latin typeface="Edwardian Script ITC" panose="030303020407070D0804" pitchFamily="66" charset="0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0157" y="1973318"/>
            <a:ext cx="5749962" cy="3769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Le syndrome de Cushing se définit  comme une hyperproduction d'hormones glucocorticoïdes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 les glandes surrénales. </a:t>
            </a: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A28E6A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maladie de Cushing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Décrite en 1932 par cet auteur, est liée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adénome corticotrope (sécrétant de l'ACTH) de l'antéhypophyse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A28E6A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tableau clinique et biologique regroupe l’ensemble des manifestations engendrées par l’hyperproduction de cortisol et des autres stéroïdes surrénaliens sur les grands métabolismes, le tissu conjonctif, musculaire, osseux, l’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hématopoièse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et le système immunitaire</a:t>
            </a: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Survient le plus souvent chez  la femme d'âge moyen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906837-E810-475B-93DD-FF4C69134B51}"/>
              </a:ext>
            </a:extLst>
          </p:cNvPr>
          <p:cNvSpPr/>
          <p:nvPr/>
        </p:nvSpPr>
        <p:spPr>
          <a:xfrm>
            <a:off x="900953" y="689317"/>
            <a:ext cx="6948819" cy="8835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Introduction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4D567F2-162B-409A-B422-519E78B8B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526" y="1856423"/>
            <a:ext cx="5840474" cy="38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53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2366683" y="-4296"/>
            <a:ext cx="7110804" cy="8835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7000" b="0" i="0" u="none" strike="noStrike" kern="1200" cap="none" spc="0" normalizeH="0" baseline="0" noProof="0" dirty="0">
              <a:ln>
                <a:noFill/>
              </a:ln>
              <a:solidFill>
                <a:srgbClr val="A28E6A">
                  <a:lumMod val="60000"/>
                  <a:lumOff val="40000"/>
                </a:srgbClr>
              </a:solidFill>
              <a:effectLst/>
              <a:uLnTx/>
              <a:uFillTx/>
              <a:latin typeface="Edwardian Script ITC" panose="030303020407070D0804" pitchFamily="66" charset="0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8477" y="879284"/>
            <a:ext cx="6862946" cy="5413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Tableau clinique</a:t>
            </a: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symptomatologie évolue en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façon progressive , le diagnostic est facile dans les formes évoluées mais plus compliqué dans les formes débutantes (Cushing intermittent)</a:t>
            </a: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a-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modifications morphologiques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Evidentes par consultations des photos antérieures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L'obésité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facio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-tronculaire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donne un aspect caractéristique :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Visage bouffi, arrondi «pleine lune», érythrose des pommettes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 court, épais avec  boule de graisse dure au niveau de la nuque (formant la bosse de bison)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Tronc  épais, infiltré de graisse au niveau du dos, des épaules, comblement des creux axillaires et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sus-claviculaires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Ceci contraste avec une amyotrophie de la racine des membres avec des fesses plates et des membres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grèles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s'agit d'une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répartition anormale des graisses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26" name="Picture 30" descr="https://encrypted-tbn2.gstatic.com/images?q=tbn:ANd9GcQLMehk4UAE1uQ9sWcx58cBhYLQ-MbxqllcHfhAKKqx8cDkkVg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03" y="4145425"/>
            <a:ext cx="1847850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8" name="Picture 32" descr="http://www.medical-actu.com/wp-content/uploads/2013/01/cush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792" y="3969572"/>
            <a:ext cx="2787731" cy="278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794" y="1122088"/>
            <a:ext cx="2371725" cy="27432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903" y="1195684"/>
            <a:ext cx="1910614" cy="287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78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2366683" y="-4296"/>
            <a:ext cx="7110804" cy="8835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7000" b="0" i="0" u="none" strike="noStrike" kern="1200" cap="none" spc="0" normalizeH="0" baseline="0" noProof="0" dirty="0">
              <a:ln>
                <a:noFill/>
              </a:ln>
              <a:solidFill>
                <a:srgbClr val="A28E6A">
                  <a:lumMod val="60000"/>
                  <a:lumOff val="40000"/>
                </a:srgbClr>
              </a:solidFill>
              <a:effectLst/>
              <a:uLnTx/>
              <a:uFillTx/>
              <a:latin typeface="Edwardian Script ITC" panose="030303020407070D0804" pitchFamily="66" charset="0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2900" y="1854199"/>
            <a:ext cx="55307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b-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Les signes cutanés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évocateurs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Peau mince et fragile au moindre traumatisme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Erythrose du visage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Les vergetures pourpres siègent surtout sur l'abdomen, à la racine des membres, à la partie supérieure des seins.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Fragilité capillaire : Ecchymose spontanées et taches purpuriques.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L'hyperpilosité : duvet fin au niveau du visage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L'acné : surtout au niveau du dos, avec séborrhée grasse.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Les troubles de la cicatrisation sont souvent très importants.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0" t="8125" r="13199"/>
          <a:stretch/>
        </p:blipFill>
        <p:spPr>
          <a:xfrm>
            <a:off x="9664699" y="3834974"/>
            <a:ext cx="2334346" cy="274475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3" t="-2445" r="29519" b="16612"/>
          <a:stretch/>
        </p:blipFill>
        <p:spPr>
          <a:xfrm>
            <a:off x="7725942" y="431800"/>
            <a:ext cx="1938758" cy="340317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/>
          <a:srcRect l="9422" t="2856" r="11269" b="3024"/>
          <a:stretch/>
        </p:blipFill>
        <p:spPr>
          <a:xfrm>
            <a:off x="6520618" y="3834973"/>
            <a:ext cx="3144079" cy="295016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0" r="31680" b="5159"/>
          <a:stretch/>
        </p:blipFill>
        <p:spPr>
          <a:xfrm>
            <a:off x="6520618" y="546100"/>
            <a:ext cx="1205324" cy="330660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E4A2474-0801-448D-95AD-6F8532EB9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4700" y="431800"/>
            <a:ext cx="2334346" cy="340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89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2366683" y="-4296"/>
            <a:ext cx="7110804" cy="8835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7000" b="0" i="0" u="none" strike="noStrike" kern="1200" cap="none" spc="0" normalizeH="0" baseline="0" noProof="0" dirty="0">
              <a:ln>
                <a:noFill/>
              </a:ln>
              <a:solidFill>
                <a:srgbClr val="A28E6A">
                  <a:lumMod val="60000"/>
                  <a:lumOff val="40000"/>
                </a:srgbClr>
              </a:solidFill>
              <a:effectLst/>
              <a:uLnTx/>
              <a:uFillTx/>
              <a:latin typeface="Edwardian Script ITC" panose="030303020407070D0804" pitchFamily="66" charset="0"/>
              <a:ea typeface="+mj-ea"/>
              <a:cs typeface="+mj-c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390" y="4045281"/>
            <a:ext cx="3049792" cy="228734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993" y="1276956"/>
            <a:ext cx="2325221" cy="273601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214" y="1244641"/>
            <a:ext cx="2018957" cy="276832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8A547ED-CE30-48DE-B456-0DE11BBE0EA4}"/>
              </a:ext>
            </a:extLst>
          </p:cNvPr>
          <p:cNvSpPr txBox="1"/>
          <p:nvPr/>
        </p:nvSpPr>
        <p:spPr>
          <a:xfrm>
            <a:off x="235527" y="1866900"/>
            <a:ext cx="6701465" cy="4351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c- Manifestations cardiovasculaires 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HTA permanente,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systolo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-diastolique,  modérée mais peut devenir résistante au traitement et se compliquer d’IVG.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Risque d’accidents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thrombo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emboliques+++</a:t>
            </a:r>
          </a:p>
          <a:p>
            <a:pPr marL="45720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d- Troubles de la glycorégulation</a:t>
            </a: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Diabète sucré évident, avec polyurie, polydipsie, polyphagie. En règle, il est latent.</a:t>
            </a: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e- L'ostéoporose</a:t>
            </a: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Corrélée à la durée d’évolution</a:t>
            </a: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Douleurs rachidiennes, pelviennes, parfois fractures spontanées.</a:t>
            </a: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B2D1F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65341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2366683" y="-4296"/>
            <a:ext cx="7110804" cy="8835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7000" b="0" i="0" u="none" strike="noStrike" kern="1200" cap="none" spc="0" normalizeH="0" baseline="0" noProof="0" dirty="0">
              <a:ln>
                <a:noFill/>
              </a:ln>
              <a:solidFill>
                <a:srgbClr val="A28E6A">
                  <a:lumMod val="60000"/>
                  <a:lumOff val="40000"/>
                </a:srgbClr>
              </a:solidFill>
              <a:effectLst/>
              <a:uLnTx/>
              <a:uFillTx/>
              <a:latin typeface="Edwardian Script ITC" panose="030303020407070D0804" pitchFamily="66" charset="0"/>
              <a:ea typeface="+mj-ea"/>
              <a:cs typeface="+mj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00DFB49-D099-42A9-9DC3-AFD93F2B9CC6}"/>
              </a:ext>
            </a:extLst>
          </p:cNvPr>
          <p:cNvSpPr txBox="1"/>
          <p:nvPr/>
        </p:nvSpPr>
        <p:spPr>
          <a:xfrm>
            <a:off x="990600" y="2203953"/>
            <a:ext cx="6057900" cy="3330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9B2D1F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F- Les troubles gonadiques:</a:t>
            </a: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Aménorrhée et infertilité chez la femme et troubles de la libido et impuissance chez l’homme.</a:t>
            </a: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g- Les troubles psychiques </a:t>
            </a: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nature et d’intensité variable</a:t>
            </a: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Syndromes dépressifs sévères, états mélancoliques, parfois des syndromes d'excitation (états maniaques, délires hallucinatoires).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29782F4-8F63-4AB9-BF74-4780CC5ED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3916" y="94554"/>
            <a:ext cx="2918084" cy="31496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3E09B14-5726-4202-BE73-788BC26F8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900" y="94554"/>
            <a:ext cx="2355874" cy="31496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C305C9C-9644-41C9-9215-40E0894F5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7715" y="3244154"/>
            <a:ext cx="2918085" cy="31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07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771751"/>
            <a:ext cx="11876442" cy="557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Formes cliniques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9B2D1F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formes symptomatiques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forme avec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obésité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vraie ;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forme avec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amaigrissement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(du fait de l'amyotrophie)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forme avec virilisme vrai (évoquant une tumeur) ;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forme psychiatrique ;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formes avec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pigmentation (ACTH ++)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 startAt="2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formes selon le terrain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Chez l'homme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la maladie est 10 fois plus rare que chez la femme, sans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hypervirilisation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(au contraire impuissance).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Chez l'enfant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la maladie est rare. Elle entraîne un ralentissement ou un arrêt de la croissance.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 startAt="3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formes étiologiques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Pts val="800"/>
              <a:buFont typeface="Symbol" panose="05050102010706020507" pitchFamily="18" charset="2"/>
              <a:buChar char="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L'adénome hypophysaire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corticotrope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est en cause dans 70 à 90 % des cas.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Pts val="800"/>
              <a:buFont typeface="Symbol" panose="05050102010706020507" pitchFamily="18" charset="2"/>
              <a:buChar char="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tumeurs bénignes des glandes surrénales sont habituellement unilatérales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Pts val="800"/>
              <a:buFont typeface="Symbol" panose="05050102010706020507" pitchFamily="18" charset="2"/>
              <a:buChar char="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tumeurs malignes des glandes surrénales donnent des symptômes d'imprégnation par les androgènes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Pts val="800"/>
              <a:buFont typeface="Symbol" panose="05050102010706020507" pitchFamily="18" charset="2"/>
              <a:buChar char="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hypercorticismes paranéoplasiques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2366683" y="-4296"/>
            <a:ext cx="7110804" cy="8835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7000" b="0" i="0" u="none" strike="noStrike" kern="1200" cap="none" spc="0" normalizeH="0" baseline="0" noProof="0" dirty="0">
              <a:ln>
                <a:noFill/>
              </a:ln>
              <a:solidFill>
                <a:srgbClr val="A28E6A">
                  <a:lumMod val="60000"/>
                  <a:lumOff val="40000"/>
                </a:srgbClr>
              </a:solidFill>
              <a:effectLst/>
              <a:uLnTx/>
              <a:uFillTx/>
              <a:latin typeface="Edwardian Script ITC" panose="030303020407070D0804" pitchFamily="66" charset="0"/>
              <a:ea typeface="+mj-ea"/>
              <a:cs typeface="+mj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289CAA3-E2B6-4129-A3DC-D2F96714F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79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78391" y="1013937"/>
            <a:ext cx="10671587" cy="4195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Tableau biologique</a:t>
            </a: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Signes indirects :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Pts val="800"/>
              <a:buFont typeface="Symbol" panose="05050102010706020507" pitchFamily="18" charset="2"/>
              <a:buChar char="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NFS : polyglobulie modéré, hyperleucocytose à PNN, thrombocytose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Pts val="800"/>
              <a:buFont typeface="Symbol" panose="05050102010706020507" pitchFamily="18" charset="2"/>
              <a:buChar char="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Glycémie : Intolérance aux glucoses, diabète.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Pts val="800"/>
              <a:buFont typeface="Symbol" panose="05050102010706020507" pitchFamily="18" charset="2"/>
              <a:buChar char="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lonogramme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sanguin : en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normal, la découverte d’une hypokaliémie est en faveur d’une origine néoplasique.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Pts val="800"/>
              <a:buFont typeface="Symbol" panose="05050102010706020507" pitchFamily="18" charset="2"/>
              <a:buChar char="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Examens phosphocalciques : recherche de déminéralisation osseuse.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Pts val="800"/>
              <a:buFont typeface="Symbol" panose="05050102010706020507" pitchFamily="18" charset="2"/>
              <a:buChar char="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Dyslipidémie de tout type</a:t>
            </a:r>
          </a:p>
          <a:p>
            <a:pPr marL="45720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2366683" y="-4296"/>
            <a:ext cx="7110804" cy="8835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7000" b="0" i="0" u="none" strike="noStrike" kern="1200" cap="none" spc="0" normalizeH="0" baseline="0" noProof="0" dirty="0">
              <a:ln>
                <a:noFill/>
              </a:ln>
              <a:solidFill>
                <a:srgbClr val="A28E6A">
                  <a:lumMod val="60000"/>
                  <a:lumOff val="40000"/>
                </a:srgbClr>
              </a:solidFill>
              <a:effectLst/>
              <a:uLnTx/>
              <a:uFillTx/>
              <a:latin typeface="Edwardian Script ITC" panose="030303020407070D08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01034871"/>
      </p:ext>
    </p:extLst>
  </p:cSld>
  <p:clrMapOvr>
    <a:masterClrMapping/>
  </p:clrMapOvr>
</p:sld>
</file>

<file path=ppt/theme/theme1.xml><?xml version="1.0" encoding="utf-8"?>
<a:theme xmlns:a="http://schemas.openxmlformats.org/drawingml/2006/main" name="Rétrospective">
  <a:themeElements>
    <a:clrScheme name="Rétrospectiv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étrospectiv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1112</Words>
  <Application>Microsoft Office PowerPoint</Application>
  <PresentationFormat>Grand écran</PresentationFormat>
  <Paragraphs>127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4" baseType="lpstr">
      <vt:lpstr>Calibri</vt:lpstr>
      <vt:lpstr>Calibri Light</vt:lpstr>
      <vt:lpstr>Courier New</vt:lpstr>
      <vt:lpstr>Edwardian Script ITC</vt:lpstr>
      <vt:lpstr>Symbol</vt:lpstr>
      <vt:lpstr>Times New Roman</vt:lpstr>
      <vt:lpstr>Rétrospective</vt:lpstr>
      <vt:lpstr>Pathologies des Glandes Surrénales Le Syndrome de Cushing   Module d’Endocrinologie  5 ème année de médecine </vt:lpstr>
      <vt:lpstr>Le syndrome de Cushing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     Tableau biologique </vt:lpstr>
      <vt:lpstr>Présentation PowerPoint</vt:lpstr>
      <vt:lpstr>Présentation PowerPoint</vt:lpstr>
      <vt:lpstr>Bilan morphologique 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Pathologies des Glandes Surrénales Le Syndrome de Cushing   Module d’Endocrinologie  5 ème année de médecine </dc:title>
  <dc:creator>KHELLIL NOUR EL HOUDA</dc:creator>
  <cp:lastModifiedBy>KHELLIL NOUR EL HOUDA</cp:lastModifiedBy>
  <cp:revision>1</cp:revision>
  <dcterms:created xsi:type="dcterms:W3CDTF">2024-03-22T21:17:45Z</dcterms:created>
  <dcterms:modified xsi:type="dcterms:W3CDTF">2024-03-22T21:23:43Z</dcterms:modified>
</cp:coreProperties>
</file>