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9" r:id="rId10"/>
    <p:sldId id="270" r:id="rId11"/>
    <p:sldId id="271" r:id="rId12"/>
    <p:sldId id="267" r:id="rId13"/>
    <p:sldId id="268" r:id="rId14"/>
    <p:sldId id="262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DD3222"/>
    <a:srgbClr val="D73B26"/>
    <a:srgbClr val="ECDD99"/>
    <a:srgbClr val="000000"/>
    <a:srgbClr val="039340"/>
    <a:srgbClr val="F1DC99"/>
    <a:srgbClr val="3E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411" autoAdjust="0"/>
  </p:normalViewPr>
  <p:slideViewPr>
    <p:cSldViewPr snapToGrid="0">
      <p:cViewPr varScale="1">
        <p:scale>
          <a:sx n="74" d="100"/>
          <a:sy n="74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FFF5F-6741-4445-ACB9-58C775CBCDC9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886F43-9CD8-468F-BC47-69576060AF5C}" type="pres">
      <dgm:prSet presAssocID="{A2CFFF5F-6741-4445-ACB9-58C775CBCDC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35FED-FEAF-4D60-8837-4A35CDA5F7C6}" type="presOf" srcId="{A2CFFF5F-6741-4445-ACB9-58C775CBCDC9}" destId="{36886F43-9CD8-468F-BC47-69576060AF5C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1910D-37AB-4687-A82A-27685F97C1D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9614F-5B89-41CF-95C5-A591CD99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86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6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0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069E16-35E3-4F3F-BB23-879AA2BEAACF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B9621-C115-414F-84A6-A2D4B43D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3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7692" y="75575"/>
            <a:ext cx="120925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ـــــــــــــــــــــــــــــــــــــــــــــــــــــــــــــــــــــــــــــــــــــــــــــــــــــــمــــهـــــوريـــــــــــــــــــة الجـــــــــــــــــــــــــــــــــــــــــــــــــــــــــــــزائـــريـــــة </a:t>
            </a:r>
            <a:endParaRPr lang="en-GB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الديمـــــــــــــــــــــــــــــقـــراطــيـــــة </a:t>
            </a:r>
            <a:r>
              <a:rPr lang="ar-D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الـــشـــــــــــــــــــــــــــــــــــــــــعـــبـــيـــــة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REPUBLIQUE ALGERIENNE DEMOCRATIQUE  ET POPULAIRE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وزارة الت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عــــــليـــــــــم العــــــــــــــــــــــــــــــالي </a:t>
            </a:r>
            <a:r>
              <a:rPr lang="ar-D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endParaRPr lang="en-GB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البــــــــــــــــــــــــــــــــــــــــــــحث العــــــــــــــــــــلــــــمــــــــــــي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Ministère de l’Enseignement Supérieur et de la Recherche Scientifique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جـــــــــــــــــــــــــــــــــــــــــــــــــــــــــــــــــــــامعة أبي بــكــــــــــــر بــــلــــقـــــــايــد – تـــــــلمســـــــــــــــــــــــــــــــــــــــــــــــــــــــــــــــــان –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Abou bakr Belkaïd</a:t>
            </a: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Tlemcen –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67419" y="2398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Image 1" descr="logo tl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44" y="2239790"/>
            <a:ext cx="898915" cy="113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70847" y="1916624"/>
            <a:ext cx="23439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Faculty</a:t>
            </a:r>
            <a:r>
              <a:rPr lang="fr-FR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of TECHNOLOGY</a:t>
            </a:r>
            <a:endParaRPr kumimoji="0" lang="en-US" alt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302" y="3378563"/>
            <a:ext cx="340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Département De Génie Mécanique</a:t>
            </a:r>
            <a:endParaRPr lang="fr-F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21" y="3822957"/>
            <a:ext cx="3873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1400" dirty="0" smtClean="0"/>
              <a:t>L3 Assemblages Soudées</a:t>
            </a:r>
            <a:endParaRPr lang="en-US" sz="1400" dirty="0"/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5467860" y="3843704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21" y="4928930"/>
            <a:ext cx="3812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sz="1400" dirty="0" smtClean="0"/>
              <a:t>MR. </a:t>
            </a:r>
            <a:r>
              <a:rPr lang="fr-FR" sz="1400" dirty="0"/>
              <a:t>Bouziane Bilal</a:t>
            </a:r>
            <a:endParaRPr lang="en-US" sz="1400" dirty="0"/>
          </a:p>
          <a:p>
            <a:r>
              <a:rPr lang="fr-FR" sz="1400" b="1" i="1" dirty="0"/>
              <a:t> </a:t>
            </a:r>
            <a:endParaRPr lang="en-US" sz="1400" dirty="0"/>
          </a:p>
          <a:p>
            <a:r>
              <a:rPr lang="fr-FR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Framed</a:t>
            </a: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</a:t>
            </a:r>
            <a:r>
              <a:rPr lang="fr-F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sz="1400" dirty="0" smtClean="0"/>
              <a:t>MR. </a:t>
            </a:r>
            <a:r>
              <a:rPr lang="fr-FR" sz="1400" dirty="0" smtClean="0"/>
              <a:t>CHABOULI </a:t>
            </a:r>
            <a:r>
              <a:rPr lang="fr-FR" sz="1400" dirty="0" err="1" smtClean="0"/>
              <a:t>Merime</a:t>
            </a:r>
            <a:endParaRPr lang="fr-FR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86302" y="6280681"/>
            <a:ext cx="391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2023/2024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3311633" y="4412485"/>
            <a:ext cx="5817935" cy="652074"/>
          </a:xfrm>
          <a:prstGeom prst="roundRect">
            <a:avLst>
              <a:gd name="adj" fmla="val 44990"/>
            </a:avLst>
          </a:prstGeom>
          <a:gradFill flip="none" rotWithShape="1">
            <a:gsLst>
              <a:gs pos="0">
                <a:srgbClr val="ECDD99">
                  <a:lumMod val="86000"/>
                </a:srgbClr>
              </a:gs>
              <a:gs pos="100000">
                <a:srgbClr val="ECDD99">
                  <a:lumMod val="95000"/>
                  <a:lumOff val="5000"/>
                </a:srgbClr>
              </a:gs>
            </a:gsLst>
            <a:lin ang="16800000" scaled="0"/>
            <a:tileRect/>
          </a:gra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glow rad="254000">
              <a:srgbClr val="000000">
                <a:alpha val="16000"/>
              </a:srgbClr>
            </a:glow>
            <a:outerShdw blurRad="215900" dist="2260600" dir="12900000" sx="1000" sy="1000" algn="ctr" rotWithShape="0">
              <a:srgbClr val="000000">
                <a:alpha val="97000"/>
              </a:srgbClr>
            </a:outerShdw>
            <a:reflection blurRad="495300" stA="50000" endA="300" endPos="38500" dist="127000" dir="5400000" sy="-100000" algn="bl" rotWithShape="0"/>
            <a:softEdge rad="0"/>
          </a:effectLst>
          <a:scene3d>
            <a:camera prst="orthographicFront">
              <a:rot lat="0" lon="21599989" rev="0"/>
            </a:camera>
            <a:lightRig rig="threePt" dir="t">
              <a:rot lat="0" lon="0" rev="0"/>
            </a:lightRig>
          </a:scene3d>
          <a:sp3d extrusionH="444500">
            <a:bevelT w="165100" h="95250" prst="coolSlant"/>
            <a:bevelB w="234950" h="43815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dirty="0" smtClean="0">
                <a:solidFill>
                  <a:srgbClr val="DD3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Welding </a:t>
            </a:r>
            <a:r>
              <a:rPr lang="fr-FR" b="1" dirty="0">
                <a:solidFill>
                  <a:srgbClr val="DD3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Quality </a:t>
            </a:r>
            <a:r>
              <a:rPr lang="fr-FR" sz="1800" b="1" dirty="0">
                <a:solidFill>
                  <a:srgbClr val="0393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393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20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813"/>
          </a:xfrm>
        </p:spPr>
        <p:txBody>
          <a:bodyPr/>
          <a:lstStyle/>
          <a:p>
            <a:pPr marL="514350" indent="-51435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 startAt="2"/>
            </a:pPr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</a:t>
            </a:r>
            <a:r>
              <a:rPr lang="fr-FR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welding: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79" y="1658282"/>
            <a:ext cx="11202588" cy="4886896"/>
          </a:xfrm>
        </p:spPr>
        <p:txBody>
          <a:bodyPr/>
          <a:lstStyle/>
          <a:p>
            <a:pPr lvl="1" fontAlgn="base">
              <a:buFont typeface="Wingdings" panose="05000000000000000000" pitchFamily="2" charset="2"/>
              <a:buChar char="Ø"/>
            </a:pPr>
            <a:r>
              <a:rPr lang="en-GB" sz="2400" dirty="0"/>
              <a:t>Make sure that the temperatures are within the limits specified in the DMOS.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GB" sz="2400" dirty="0"/>
              <a:t>Make sure the filler material meets DMOS specifications.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GB" sz="2400" dirty="0"/>
              <a:t>Other checks: cleaning between passes, weld bead appearance.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GB" sz="2400" dirty="0"/>
              <a:t>Make sure DMOS is tracked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GB" sz="2400" dirty="0"/>
              <a:t>Non-destructive testing as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1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6693"/>
          </a:xfrm>
        </p:spPr>
        <p:txBody>
          <a:bodyPr/>
          <a:lstStyle/>
          <a:p>
            <a:pPr marL="514350" lvl="0" indent="-514350" fontAlgn="base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 startAt="3"/>
            </a:pPr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</a:t>
            </a:r>
            <a:r>
              <a:rPr lang="fr-FR" sz="2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welding: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13903"/>
            <a:ext cx="6220515" cy="162393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GB" sz="2400" dirty="0"/>
              <a:t>The extent of quality control depends on the weld conformity standard and weld class.</a:t>
            </a:r>
          </a:p>
          <a:p>
            <a:pPr marL="0" indent="0" fontAlgn="base">
              <a:buNone/>
            </a:pPr>
            <a:r>
              <a:rPr lang="en-GB" sz="2400" dirty="0"/>
              <a:t>Tests can be of the T</a:t>
            </a:r>
            <a:r>
              <a:rPr lang="en-GB" sz="2400" dirty="0" smtClean="0"/>
              <a:t>D </a:t>
            </a:r>
            <a:r>
              <a:rPr lang="en-GB" sz="2400" dirty="0"/>
              <a:t>or </a:t>
            </a:r>
            <a:r>
              <a:rPr lang="en-GB" sz="2400" dirty="0" smtClean="0"/>
              <a:t>TND </a:t>
            </a:r>
            <a:r>
              <a:rPr lang="en-GB" sz="2400" dirty="0"/>
              <a:t>type.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17" y="1330602"/>
            <a:ext cx="4701396" cy="36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72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53" y="163960"/>
            <a:ext cx="9404723" cy="1250954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different types of welding quality 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2291892"/>
            <a:ext cx="9907008" cy="23554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Non-Destructive Testing</a:t>
            </a:r>
            <a:r>
              <a:rPr lang="en-GB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endParaRPr lang="ar-EG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900" b="1" dirty="0" smtClean="0"/>
              <a:t> </a:t>
            </a:r>
            <a:r>
              <a:rPr lang="en-GB" sz="2400" dirty="0"/>
              <a:t>Non-destructive testing is a quality control method that does not damage the </a:t>
            </a:r>
            <a:r>
              <a:rPr lang="en-GB" sz="2400" dirty="0" smtClean="0"/>
              <a:t>material</a:t>
            </a:r>
          </a:p>
          <a:p>
            <a:pPr marL="0" indent="0">
              <a:buNone/>
            </a:pPr>
            <a:r>
              <a:rPr lang="en-GB" sz="2400" dirty="0" smtClean="0"/>
              <a:t>Different tests will be undertaken:</a:t>
            </a:r>
            <a:endParaRPr lang="fr-F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7516" y="4318820"/>
            <a:ext cx="7411452" cy="1631216"/>
          </a:xfrm>
          <a:prstGeom prst="rect">
            <a:avLst/>
          </a:prstGeom>
          <a:noFill/>
        </p:spPr>
        <p:txBody>
          <a:bodyPr wrap="square" numCol="1" rtlCol="1">
            <a:spAutoFit/>
          </a:bodyPr>
          <a:lstStyle/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Check by visual inspection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Penetrant inspection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Leak test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Ultrasonic inspection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Thermography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7516" y="1522451"/>
            <a:ext cx="11614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    </a:t>
            </a:r>
            <a:r>
              <a:rPr lang="en-GB" sz="2200" b="1" dirty="0"/>
              <a:t>When it comes to welding quality control, there are three types of control methods: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206969" y="4626596"/>
            <a:ext cx="6131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 err="1"/>
              <a:t>Magnetoscopy</a:t>
            </a:r>
            <a:endParaRPr lang="en-GB" sz="2000" dirty="0"/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Chemical analysis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 smtClean="0"/>
              <a:t>x-ray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17373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35" y="291494"/>
            <a:ext cx="9721514" cy="184531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GB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 Testing:</a:t>
            </a:r>
          </a:p>
          <a:p>
            <a:pPr marL="0" indent="0">
              <a:buNone/>
            </a:pPr>
            <a:r>
              <a:rPr lang="en-GB" sz="2900" dirty="0"/>
              <a:t>       </a:t>
            </a:r>
            <a:r>
              <a:rPr lang="en-GB" sz="2600" dirty="0"/>
              <a:t>Destructive testing is quality control methods that destroy the material being tested.</a:t>
            </a:r>
          </a:p>
          <a:p>
            <a:pPr marL="0" indent="0">
              <a:buNone/>
            </a:pPr>
            <a:r>
              <a:rPr lang="en-GB" sz="2600" dirty="0"/>
              <a:t> Different tests will be undertaken: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940552" y="2346059"/>
            <a:ext cx="6025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 err="1"/>
              <a:t>Macrography</a:t>
            </a:r>
            <a:r>
              <a:rPr lang="en-GB" sz="2000" dirty="0"/>
              <a:t>.</a:t>
            </a:r>
          </a:p>
          <a:p>
            <a:pPr marL="457200" lvl="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Hardness test.</a:t>
            </a:r>
          </a:p>
          <a:p>
            <a:pPr marL="457200" lvl="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Bending test.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2386" y="3570973"/>
            <a:ext cx="11097929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 startAt="3"/>
            </a:pPr>
            <a:r>
              <a:rPr lang="fr-F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Semi-destructive testing</a:t>
            </a:r>
            <a:r>
              <a:rPr lang="en-GB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ar-E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Semi-destructive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will be used to test weld penetration or weld defects in the joint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It can then be repaired after quality control testing.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14" y="1939667"/>
            <a:ext cx="2286000" cy="1828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294" r="89963">
                        <a14:backgroundMark x1="56506" y1="40052" x2="54275" y2="40052"/>
                        <a14:backgroundMark x1="54275" y1="41085" x2="54275" y2="43669"/>
                        <a14:backgroundMark x1="63941" y1="40310" x2="66914" y2="40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90" y="1939667"/>
            <a:ext cx="1699049" cy="18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4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79463"/>
            <a:ext cx="9657110" cy="1400530"/>
          </a:xfrm>
        </p:spPr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to Improve Welding Quality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84" y="2093880"/>
            <a:ext cx="80997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2400" b="1" dirty="0" smtClean="0"/>
              <a:t>Good</a:t>
            </a:r>
            <a:r>
              <a:rPr lang="en-GB" sz="2400" b="1" dirty="0" smtClean="0"/>
              <a:t> </a:t>
            </a:r>
            <a:r>
              <a:rPr lang="en-GB" sz="2400" b="1" dirty="0"/>
              <a:t>Preparation: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ar-EG" sz="2400" dirty="0" smtClean="0"/>
              <a:t>    </a:t>
            </a:r>
            <a:r>
              <a:rPr lang="en-GB" sz="2400" dirty="0" smtClean="0"/>
              <a:t>Clean </a:t>
            </a:r>
            <a:r>
              <a:rPr lang="en-GB" sz="2400" dirty="0"/>
              <a:t>surfaces and remove contaminants to achieve good welding</a:t>
            </a:r>
            <a:endParaRPr lang="en-GB" sz="2400" b="1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ar-EG" sz="2400" b="1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GB" sz="2400" b="1" dirty="0"/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2400" b="1" dirty="0" smtClean="0"/>
              <a:t>training </a:t>
            </a:r>
            <a:r>
              <a:rPr lang="en-GB" sz="2400" b="1" dirty="0"/>
              <a:t>and skills </a:t>
            </a:r>
            <a:r>
              <a:rPr lang="en-GB" sz="2400" b="1" dirty="0" smtClean="0"/>
              <a:t>:</a:t>
            </a:r>
            <a:endParaRPr lang="en-GB" sz="2400" b="1" dirty="0"/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ar-EG" sz="2400" dirty="0" smtClean="0"/>
              <a:t>     </a:t>
            </a:r>
            <a:r>
              <a:rPr lang="en-GB" sz="2400" dirty="0" smtClean="0"/>
              <a:t> </a:t>
            </a:r>
            <a:r>
              <a:rPr lang="en-GB" sz="2400" dirty="0"/>
              <a:t>Invest in training and skills development to improve welder performance.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78" l="0" r="100000">
                        <a14:backgroundMark x1="2377" y1="6027" x2="98642" y2="4658"/>
                        <a14:backgroundMark x1="98472" y1="53973" x2="98472" y2="5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38" y="1885197"/>
            <a:ext cx="3712312" cy="1735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38" y="3978752"/>
            <a:ext cx="3712312" cy="20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7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67" y="933652"/>
            <a:ext cx="6917890" cy="4423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controls:</a:t>
            </a:r>
          </a:p>
          <a:p>
            <a:pPr marL="0" indent="0"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inspections and tests to ensure welds conform to required specifications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modern machines:</a:t>
            </a:r>
          </a:p>
          <a:p>
            <a:pPr marL="0" indent="0">
              <a:buNone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Welding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ensures high quality for welding operations.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4" y="2080085"/>
            <a:ext cx="4305997" cy="3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03" y="693350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52404"/>
            <a:ext cx="10966769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</a:t>
            </a:r>
            <a:r>
              <a:rPr lang="en-GB" sz="2400" dirty="0" smtClean="0"/>
              <a:t>In summary, </a:t>
            </a:r>
            <a:r>
              <a:rPr lang="en-GB" sz="2400" dirty="0"/>
              <a:t>to ensure high-level welding quality, it is necessary to follow best practices, meet specific standards, use proper techniques, and train and certify welders.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402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7" y="101600"/>
            <a:ext cx="6177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plan</a:t>
            </a:r>
            <a:r>
              <a:rPr lang="ar-EG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088" y="840264"/>
            <a:ext cx="1169291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INTRODICTION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Welding </a:t>
            </a:r>
            <a:r>
              <a:rPr lang="en-GB" sz="2400" dirty="0"/>
              <a:t>Quality Standards and Certifications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Techniques to Ensure Welding Quality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Welding Parameters Influencing Quality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Common Faults </a:t>
            </a:r>
            <a:r>
              <a:rPr lang="en-GB" sz="2400" dirty="0" smtClean="0"/>
              <a:t>During </a:t>
            </a:r>
            <a:r>
              <a:rPr lang="en-GB" sz="2400" dirty="0"/>
              <a:t>Welding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Welding quality control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The different types of welding quality control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Best Practices to Improve Welding Quality </a:t>
            </a:r>
            <a:endParaRPr lang="ar-EG" sz="2400" dirty="0" smtClean="0"/>
          </a:p>
          <a:p>
            <a:pPr>
              <a:lnSpc>
                <a:spcPct val="150000"/>
              </a:lnSpc>
            </a:pPr>
            <a:r>
              <a:rPr lang="en-GB" sz="2400" b="1" dirty="0" smtClean="0"/>
              <a:t>Conclusion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3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74" y="627062"/>
            <a:ext cx="9404723" cy="140053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INTRODICTION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47" y="1279772"/>
            <a:ext cx="7264297" cy="4241134"/>
          </a:xfrm>
        </p:spPr>
        <p:txBody>
          <a:bodyPr/>
          <a:lstStyle/>
          <a:p>
            <a:pPr marL="0" indent="0">
              <a:buNone/>
            </a:pPr>
            <a:r>
              <a:rPr lang="ar-EG" dirty="0" smtClean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sz="2400" dirty="0"/>
              <a:t>Weld quality is an essential aspect of metal construction, as it affects mechanical strength and production costs      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</a:t>
            </a:r>
            <a:r>
              <a:rPr lang="en-GB" sz="2400" dirty="0"/>
              <a:t>What are the basic points to consider to ensure good welding quality?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531" r="31558" b="-531"/>
          <a:stretch/>
        </p:blipFill>
        <p:spPr>
          <a:xfrm>
            <a:off x="7635893" y="1217653"/>
            <a:ext cx="3901873" cy="45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86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12" y="452718"/>
            <a:ext cx="9404723" cy="140053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Welding 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Standards and </a:t>
            </a: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Certifications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540" y="2178048"/>
            <a:ext cx="11524499" cy="1729810"/>
          </a:xfrm>
        </p:spPr>
        <p:txBody>
          <a:bodyPr>
            <a:normAutofit/>
          </a:bodyPr>
          <a:lstStyle/>
          <a:p>
            <a:pPr fontAlgn="ctr">
              <a:buFont typeface="Wingdings" panose="05000000000000000000" pitchFamily="2" charset="2"/>
              <a:buChar char="q"/>
            </a:pPr>
            <a:r>
              <a:rPr lang="en-GB" sz="2400" b="1" dirty="0" smtClean="0"/>
              <a:t>ISO </a:t>
            </a:r>
            <a:r>
              <a:rPr lang="en-GB" sz="2400" b="1" dirty="0"/>
              <a:t>3834: </a:t>
            </a:r>
            <a:r>
              <a:rPr lang="en-GB" sz="2400" dirty="0"/>
              <a:t>Quality management system for welding</a:t>
            </a:r>
          </a:p>
          <a:p>
            <a:pPr fontAlgn="ctr">
              <a:buFont typeface="Wingdings" panose="05000000000000000000" pitchFamily="2" charset="2"/>
              <a:buChar char="q"/>
            </a:pPr>
            <a:endParaRPr lang="en-GB" sz="2400" b="1" dirty="0" smtClean="0"/>
          </a:p>
          <a:p>
            <a:pPr fontAlgn="ctr">
              <a:buFont typeface="Wingdings" panose="05000000000000000000" pitchFamily="2" charset="2"/>
              <a:buChar char="q"/>
            </a:pPr>
            <a:r>
              <a:rPr lang="en-GB" sz="2400" b="1" dirty="0" smtClean="0"/>
              <a:t>AWS</a:t>
            </a:r>
            <a:r>
              <a:rPr lang="en-GB" sz="2400" b="1" dirty="0"/>
              <a:t>: </a:t>
            </a:r>
            <a:r>
              <a:rPr lang="en-GB" sz="2400" dirty="0"/>
              <a:t>Standard for Welded Steel Construction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55" y="4232655"/>
            <a:ext cx="2266950" cy="2009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19" y="4232655"/>
            <a:ext cx="2266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88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84" y="642295"/>
            <a:ext cx="10180319" cy="1400530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 to Ensure Welding Quality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4616928"/>
              </p:ext>
            </p:extLst>
          </p:nvPr>
        </p:nvGraphicFramePr>
        <p:xfrm>
          <a:off x="1376414" y="1405288"/>
          <a:ext cx="9018870" cy="2213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3411" y="2222429"/>
            <a:ext cx="5771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Settings </a:t>
            </a:r>
            <a:r>
              <a:rPr lang="en-US" sz="2400" b="1" dirty="0" smtClean="0"/>
              <a:t>Control</a:t>
            </a:r>
          </a:p>
          <a:p>
            <a:pPr marL="342900" lvl="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sz="2400" b="1" dirty="0" smtClean="0"/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Material </a:t>
            </a:r>
            <a:r>
              <a:rPr lang="en-US" sz="2400" b="1" dirty="0" smtClean="0"/>
              <a:t>Quality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sz="2400" b="1" dirty="0" smtClean="0"/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Training and Skills</a:t>
            </a:r>
            <a:endParaRPr lang="en-US" sz="2400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19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51" y="381598"/>
            <a:ext cx="10214929" cy="140053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Welding Parameters Influencing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049" y="2355012"/>
            <a:ext cx="49170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Current </a:t>
            </a:r>
            <a:r>
              <a:rPr lang="en-US" sz="2400" b="1" dirty="0" smtClean="0"/>
              <a:t>intensity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sz="2400" b="1" dirty="0" smtClean="0"/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Arc </a:t>
            </a:r>
            <a:r>
              <a:rPr lang="en-US" sz="2400" b="1" dirty="0" smtClean="0"/>
              <a:t>Speed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endParaRPr lang="en-US" sz="2400" b="1" dirty="0" smtClean="0"/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Electrode Choice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3160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7" y="361930"/>
            <a:ext cx="9955581" cy="1400530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Faults  During Welding: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23" y="4058708"/>
            <a:ext cx="4018027" cy="212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49" y="1312059"/>
            <a:ext cx="4071176" cy="2121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4" y="2467155"/>
            <a:ext cx="4079602" cy="2359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0784" y="4900824"/>
            <a:ext cx="176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Deformations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27544" y="3442407"/>
            <a:ext cx="151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Penetration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75640" y="6180196"/>
            <a:ext cx="102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b="1" dirty="0"/>
              <a:t>Cracks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9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3" y="183616"/>
            <a:ext cx="10856079" cy="856319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Welding quality 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88" y="1039935"/>
            <a:ext cx="750770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before </a:t>
            </a:r>
            <a:r>
              <a:rPr lang="fr-F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welding: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012" y="1960873"/>
            <a:ext cx="102351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confirmation: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GB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ensure that the chemical composition and mechanical properties meet design specifications</a:t>
            </a: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GB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r>
              <a:rPr lang="en-GB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GB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ensure that the preparation conforms to the design specifications and/or specified welding standard.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54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26" y="1221696"/>
            <a:ext cx="10946973" cy="41956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 the fit of the joints</a:t>
            </a:r>
            <a:r>
              <a:rPr lang="en-GB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900" dirty="0"/>
              <a:t>    The distance between side walls, signal and </a:t>
            </a:r>
            <a:r>
              <a:rPr lang="en-GB" sz="2900" dirty="0" smtClean="0"/>
              <a:t>support</a:t>
            </a:r>
            <a:endParaRPr lang="ar-EG" sz="2900" dirty="0" smtClean="0"/>
          </a:p>
          <a:p>
            <a:pPr marL="0" indent="0">
              <a:buNone/>
            </a:pPr>
            <a:r>
              <a:rPr lang="ar-EG" sz="2900" dirty="0"/>
              <a:t> </a:t>
            </a:r>
            <a:r>
              <a:rPr lang="ar-EG" sz="2900" dirty="0" smtClean="0"/>
              <a:t>   </a:t>
            </a:r>
            <a:r>
              <a:rPr lang="en-GB" sz="2900" dirty="0" smtClean="0"/>
              <a:t>complies </a:t>
            </a:r>
            <a:r>
              <a:rPr lang="en-GB" sz="2900" dirty="0"/>
              <a:t>with DMOS </a:t>
            </a:r>
            <a:r>
              <a:rPr lang="en-GB" sz="2900" dirty="0" smtClean="0"/>
              <a:t>standards</a:t>
            </a:r>
          </a:p>
          <a:p>
            <a:pPr marL="0" indent="0">
              <a:buNone/>
            </a:pPr>
            <a:endParaRPr lang="en-GB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Welding qualification:</a:t>
            </a:r>
          </a:p>
          <a:p>
            <a:pPr marL="0" indent="0">
              <a:buNone/>
            </a:pPr>
            <a:r>
              <a:rPr lang="en-GB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900" dirty="0"/>
              <a:t>Ensure the welder is qualified to perform the welding process.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346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569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INTRODICTION </vt:lpstr>
      <vt:lpstr>Welding Quality Standards and Certifications: </vt:lpstr>
      <vt:lpstr>Techniques to Ensure Welding Quality: </vt:lpstr>
      <vt:lpstr>Welding Parameters Influencing Quality: </vt:lpstr>
      <vt:lpstr>Common Faults  During Welding: </vt:lpstr>
      <vt:lpstr> Welding quality control : </vt:lpstr>
      <vt:lpstr>PowerPoint Presentation</vt:lpstr>
      <vt:lpstr>Quality control during welding: </vt:lpstr>
      <vt:lpstr>Quality control after welding:</vt:lpstr>
      <vt:lpstr> The different types of welding quality control:      </vt:lpstr>
      <vt:lpstr>PowerPoint Presentation</vt:lpstr>
      <vt:lpstr>Best Practices to Improve Welding Quality : </vt:lpstr>
      <vt:lpstr>PowerPoint Presentation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Bilal</dc:creator>
  <cp:lastModifiedBy>Bilal</cp:lastModifiedBy>
  <cp:revision>64</cp:revision>
  <dcterms:created xsi:type="dcterms:W3CDTF">2023-12-06T20:25:07Z</dcterms:created>
  <dcterms:modified xsi:type="dcterms:W3CDTF">2023-12-15T14:51:32Z</dcterms:modified>
</cp:coreProperties>
</file>