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85" r:id="rId2"/>
    <p:sldId id="483" r:id="rId3"/>
    <p:sldId id="485" r:id="rId4"/>
    <p:sldId id="486" r:id="rId5"/>
    <p:sldId id="487" r:id="rId6"/>
    <p:sldId id="451" r:id="rId7"/>
    <p:sldId id="452" r:id="rId8"/>
    <p:sldId id="453" r:id="rId9"/>
    <p:sldId id="454" r:id="rId10"/>
    <p:sldId id="456" r:id="rId11"/>
    <p:sldId id="468" r:id="rId12"/>
    <p:sldId id="514" r:id="rId13"/>
    <p:sldId id="515" r:id="rId14"/>
    <p:sldId id="467" r:id="rId15"/>
    <p:sldId id="455" r:id="rId16"/>
    <p:sldId id="457" r:id="rId17"/>
    <p:sldId id="488" r:id="rId18"/>
    <p:sldId id="458" r:id="rId19"/>
    <p:sldId id="459" r:id="rId20"/>
    <p:sldId id="461" r:id="rId21"/>
    <p:sldId id="462" r:id="rId22"/>
    <p:sldId id="464" r:id="rId23"/>
    <p:sldId id="466" r:id="rId24"/>
    <p:sldId id="460" r:id="rId25"/>
    <p:sldId id="465" r:id="rId26"/>
    <p:sldId id="516" r:id="rId27"/>
    <p:sldId id="470" r:id="rId28"/>
    <p:sldId id="517" r:id="rId29"/>
    <p:sldId id="489" r:id="rId30"/>
    <p:sldId id="490" r:id="rId31"/>
    <p:sldId id="498" r:id="rId32"/>
    <p:sldId id="499" r:id="rId33"/>
    <p:sldId id="491" r:id="rId34"/>
    <p:sldId id="500" r:id="rId35"/>
    <p:sldId id="504" r:id="rId36"/>
    <p:sldId id="511" r:id="rId37"/>
    <p:sldId id="471" r:id="rId38"/>
    <p:sldId id="492" r:id="rId39"/>
    <p:sldId id="496" r:id="rId40"/>
    <p:sldId id="518" r:id="rId41"/>
    <p:sldId id="493" r:id="rId42"/>
    <p:sldId id="475" r:id="rId43"/>
    <p:sldId id="476" r:id="rId44"/>
    <p:sldId id="494" r:id="rId45"/>
    <p:sldId id="495" r:id="rId46"/>
    <p:sldId id="477" r:id="rId47"/>
    <p:sldId id="479" r:id="rId48"/>
    <p:sldId id="480" r:id="rId49"/>
    <p:sldId id="481" r:id="rId50"/>
    <p:sldId id="482" r:id="rId51"/>
    <p:sldId id="519" r:id="rId52"/>
    <p:sldId id="273" r:id="rId53"/>
    <p:sldId id="272" r:id="rId54"/>
    <p:sldId id="274" r:id="rId55"/>
    <p:sldId id="275" r:id="rId56"/>
    <p:sldId id="276" r:id="rId57"/>
    <p:sldId id="277" r:id="rId58"/>
    <p:sldId id="278" r:id="rId59"/>
    <p:sldId id="279" r:id="rId60"/>
    <p:sldId id="284" r:id="rId61"/>
    <p:sldId id="520" r:id="rId62"/>
    <p:sldId id="521" r:id="rId63"/>
    <p:sldId id="523" r:id="rId64"/>
    <p:sldId id="524" r:id="rId65"/>
    <p:sldId id="513" r:id="rId66"/>
    <p:sldId id="525" r:id="rId67"/>
    <p:sldId id="526" r:id="rId68"/>
    <p:sldId id="527" r:id="rId6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7B9FD-3BFB-4D15-A3C2-548972CB8C95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9EBBE-AF50-4839-BF8D-52048EA006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86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87A2-BDF4-4AE0-975A-A254890D231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6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TD : </a:t>
            </a:r>
            <a:r>
              <a:rPr lang="fr-FR" dirty="0" err="1"/>
              <a:t>rowspan</a:t>
            </a:r>
            <a:r>
              <a:rPr lang="fr-FR" dirty="0"/>
              <a:t>="</a:t>
            </a:r>
            <a:r>
              <a:rPr lang="fr-FR" i="1" dirty="0"/>
              <a:t>x" : la cellule est sur plusieurs lignes</a:t>
            </a:r>
          </a:p>
          <a:p>
            <a:r>
              <a:rPr lang="fr-FR" dirty="0"/>
              <a:t>TD : </a:t>
            </a:r>
            <a:r>
              <a:rPr lang="fr-FR" dirty="0" err="1"/>
              <a:t>colspan</a:t>
            </a:r>
            <a:r>
              <a:rPr lang="fr-FR" dirty="0"/>
              <a:t>="</a:t>
            </a:r>
            <a:r>
              <a:rPr lang="fr-FR" i="1" dirty="0"/>
              <a:t>x" : la cellule est sur plusieurs colonnes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87A2-BDF4-4AE0-975A-A254890D231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21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87A2-BDF4-4AE0-975A-A254890D2314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19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87A2-BDF4-4AE0-975A-A254890D2314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A01AE-BE1B-472D-AD75-C1165CB5A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326568-459D-4506-91B1-4E776C511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8E70B7-0023-4ED1-9C2E-78040ECC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D9CE-2B0A-4545-A8F9-D22821245055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D6563E-6058-4500-8207-2DA6A2E0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7A7317-AB64-42F1-BAD5-76817E5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62B9-106A-459C-BB1C-F8A02755D1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39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DE477-47CB-4FFF-BA85-9B768A39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ABAEC3-8EBC-4E89-85D8-8215E3273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869378-220B-4200-9477-8E00F01B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D9CE-2B0A-4545-A8F9-D22821245055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53E01C-0F37-4BD4-889B-EFADA03E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F41180-AD12-4308-9E8A-000D6FCF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62B9-106A-459C-BB1C-F8A02755D1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3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E284453-78EB-45B3-B5A6-25E142E6C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296B42-673A-4F87-A149-56B8E78F3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076A03-4205-4598-877B-146575CF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D9CE-2B0A-4545-A8F9-D22821245055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DBF496-C534-457C-A716-87BB682A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CEC4E4-ECCF-4F98-B339-7C7AA0F5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62B9-106A-459C-BB1C-F8A02755D1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68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46D9B-B2EB-43EA-A56D-A957D1DE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1AAF60-3AFD-47D5-AB3B-2CDE4688F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CDB608-C0A2-47A5-990C-C2575F9F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D9CE-2B0A-4545-A8F9-D22821245055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179314-E0B9-4622-95C0-1EB77F95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DA0CEE-CA5D-4413-90D6-C6F9BE54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62B9-106A-459C-BB1C-F8A02755D1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23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D7D68-51E8-4D52-8E2E-5F9EB059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BEA9BC-4B6B-4B54-9CCB-ADA651746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47870E-B546-48B7-867C-C3FD4ADF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D9CE-2B0A-4545-A8F9-D22821245055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5E14C0-FECA-4423-AE9C-607C73B7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B946A5-EC73-4AC7-A654-FC55219B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62B9-106A-459C-BB1C-F8A02755D1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15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CCFB9-F2D3-4347-BB01-B1E3D83F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3C3CB-88FC-471D-AE9E-C3CC8F38A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C97003-3B66-4B57-96A4-9D8BC06D2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98DAC7-2D5E-4F26-8548-1D047FC7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D9CE-2B0A-4545-A8F9-D22821245055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73D095-9C72-4840-871E-CB40625C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EBF4EA-3A0E-4DF4-8CEF-DFCDC0C8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62B9-106A-459C-BB1C-F8A02755D1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04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AA115-AAED-46C2-A00C-FE4F267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E617ED-F89E-47AE-8DDD-0FAFA13D8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96783A-9E85-4684-AA33-B46051270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6E5C95-D4C1-4A09-8B96-B389110C4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1A4EFF-9FC7-4E52-97D7-DCDFC28F2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F328C7-776F-4947-9BA7-AF698E86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D9CE-2B0A-4545-A8F9-D22821245055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C74914-EA00-41FA-8E47-612045B2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073BCC-C637-4886-8814-B8386D63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62B9-106A-459C-BB1C-F8A02755D1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89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AF67FF-BA59-4F2B-87E5-49C03FC6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ADA0E2-089B-491F-B567-160517CA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D9CE-2B0A-4545-A8F9-D22821245055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CACCE0-B524-4185-B958-EDAA2386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5B2FBC-039A-4E67-BDFC-BC07AAD6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62B9-106A-459C-BB1C-F8A02755D1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90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0ABCAA-B57A-4675-80D3-A63B4AD5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D9CE-2B0A-4545-A8F9-D22821245055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F8D698-DDBD-4D60-9F47-85E7FF66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966A1B-B233-4857-8AC3-5185B868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62B9-106A-459C-BB1C-F8A02755D1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58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EE364D-96E7-495E-AE6C-21AB3246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17A1EB-79BA-421E-A4A1-A6FA61AD3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EF4591-DA3D-4C47-B38A-AEC59C978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354BD0-7AB0-48FF-9A8B-B4231856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D9CE-2B0A-4545-A8F9-D22821245055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D5EAFA-494B-45FD-A243-032A16B1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E3DB5C-4BC4-46D5-A062-3E974AB4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62B9-106A-459C-BB1C-F8A02755D1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77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82502C-737A-4484-9E74-E2AAEE8B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32C3E74-D0B7-440B-9C3A-8CEA9D87F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2FC05F-2D6B-472C-962B-AA6793F1B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4027F5-5F26-477D-B3D5-018BE6DC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D9CE-2B0A-4545-A8F9-D22821245055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D6E0CA-A542-4000-89D5-03123DF9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7C2ADF-A855-40E6-91B6-07F6FBD3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62B9-106A-459C-BB1C-F8A02755D1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55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086E3A8-A088-4B7A-978B-89ECB18B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C7ADAE-EDE1-4179-82DB-C910F3C5D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D39ABE-7B2C-4B9B-98CC-7CA81F8E4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ED9CE-2B0A-4545-A8F9-D22821245055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123B7E-299F-49A4-A561-A63812B50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33BA33-488D-43D4-8744-C89783140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62B9-106A-459C-BB1C-F8A02755D1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38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63552" y="1556792"/>
            <a:ext cx="6400800" cy="792088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2000" b="1" dirty="0"/>
              <a:t>Département d’Informatique</a:t>
            </a:r>
          </a:p>
          <a:p>
            <a:r>
              <a:rPr lang="fr-FR" sz="2000" b="1" dirty="0"/>
              <a:t>Master 1 Modèles Intelligents et Décision (MID)</a:t>
            </a:r>
          </a:p>
        </p:txBody>
      </p:sp>
      <p:pic>
        <p:nvPicPr>
          <p:cNvPr id="1026" name="Picture 2" descr="https://www.univ-tlemcen.dz/assets/img/logo-f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260648"/>
            <a:ext cx="3333750" cy="1238250"/>
          </a:xfrm>
          <a:prstGeom prst="rect">
            <a:avLst/>
          </a:prstGeom>
          <a:noFill/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1847528" y="2996952"/>
            <a:ext cx="8568952" cy="648072"/>
          </a:xfrm>
          <a:prstGeom prst="rect">
            <a:avLst/>
          </a:prstGeom>
          <a:ln w="31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 &amp; CSS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19537" y="5734998"/>
            <a:ext cx="319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Mme Asma SARI née AMRAOUI</a:t>
            </a:r>
          </a:p>
          <a:p>
            <a:r>
              <a:rPr lang="fr-FR" dirty="0"/>
              <a:t>amraoui.asma@gmail.com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320136" y="64440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Année universitaire: 2019 - 2020</a:t>
            </a:r>
          </a:p>
        </p:txBody>
      </p:sp>
      <p:sp>
        <p:nvSpPr>
          <p:cNvPr id="35842" name="AutoShape 2" descr="Résultat de recherche d'images pour &quot;administration réseau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Picture 2" descr="Image associÃ©e">
            <a:extLst>
              <a:ext uri="{FF2B5EF4-FFF2-40B4-BE49-F238E27FC236}">
                <a16:creationId xmlns:a16="http://schemas.microsoft.com/office/drawing/2014/main" id="{1167E558-E908-40AA-9297-6B8EFD6A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38" y="3816508"/>
            <a:ext cx="4545556" cy="15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reersonsiteweb.net/images/html.png">
            <a:extLst>
              <a:ext uri="{FF2B5EF4-FFF2-40B4-BE49-F238E27FC236}">
                <a16:creationId xmlns:a16="http://schemas.microsoft.com/office/drawing/2014/main" id="{38CD89D4-157F-42F0-8316-8DB901059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418" y="1186492"/>
            <a:ext cx="1108839" cy="15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Ã©sultat de recherche d'images pour &quot;html et css&quot;">
            <a:extLst>
              <a:ext uri="{FF2B5EF4-FFF2-40B4-BE49-F238E27FC236}">
                <a16:creationId xmlns:a16="http://schemas.microsoft.com/office/drawing/2014/main" id="{71A3A343-6251-4FAD-83BB-1CCC05575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3" y="1195243"/>
            <a:ext cx="1080832" cy="15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Image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Balise utilisée &lt;</a:t>
            </a:r>
            <a:r>
              <a:rPr lang="fr-FR" dirty="0" err="1"/>
              <a:t>img</a:t>
            </a:r>
            <a:r>
              <a:rPr lang="fr-FR" dirty="0"/>
              <a:t>/&gt;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Les attributs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src : l’URI où se situe l’image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alt: texte alternatif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err="1"/>
              <a:t>heigth</a:t>
            </a:r>
            <a:r>
              <a:rPr lang="fr-FR" dirty="0"/>
              <a:t> : hauteur de l’image en pixels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err="1"/>
              <a:t>width</a:t>
            </a:r>
            <a:r>
              <a:rPr lang="fr-FR" dirty="0"/>
              <a:t> : largeur de l’image en pixels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Exemple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&lt;</a:t>
            </a:r>
            <a:r>
              <a:rPr lang="fr-FR" dirty="0" err="1"/>
              <a:t>img</a:t>
            </a:r>
            <a:r>
              <a:rPr lang="fr-FR" dirty="0"/>
              <a:t> src="logo.png"/&gt;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AFFF1-179F-4A77-BD6E-09E4CFE3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B34E2B-F08B-4950-8570-C36429BC4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En Html, l'image ne fait pas partie de votre document.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Le navigateur va la chercher à l'adresse indiquée.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Généralement, on place les images dans le même répertoire que les pages Html (en créant un dossier spécifique aux images)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Prévoir un texte alternatif (attribut alt) pour les browsers n'ayant pas l'option image activée.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Il est important pour la fluidité de l'affichage de préciser la taille en hauteur et largeur de l'image car le browser peut ainsi connaissant l'emplacement à réserver pour celle-ci, continuer à afficher le texte. </a:t>
            </a:r>
          </a:p>
        </p:txBody>
      </p:sp>
    </p:spTree>
    <p:extLst>
      <p:ext uri="{BB962C8B-B14F-4D97-AF65-F5344CB8AC3E}">
        <p14:creationId xmlns:p14="http://schemas.microsoft.com/office/powerpoint/2010/main" val="167344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162D7-7A4D-470C-B888-FA83A98D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Images: </a:t>
            </a:r>
            <a:r>
              <a:rPr lang="fr-FR" b="1" dirty="0">
                <a:solidFill>
                  <a:srgbClr val="0070C0"/>
                </a:solidFill>
              </a:rPr>
              <a:t>Formats supportés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95811F-4F48-4827-8B65-ACB277B83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t">
              <a:buFont typeface="Wingdings" panose="05000000000000000000" pitchFamily="2" charset="2"/>
              <a:buChar char="q"/>
            </a:pPr>
            <a:r>
              <a:rPr lang="fr-FR" b="1" cap="all" dirty="0"/>
              <a:t>JPEG, PNG, GIF, SVG</a:t>
            </a:r>
          </a:p>
          <a:p>
            <a:pPr fontAlgn="t">
              <a:buFont typeface="Wingdings" panose="05000000000000000000" pitchFamily="2" charset="2"/>
              <a:buChar char="q"/>
            </a:pPr>
            <a:r>
              <a:rPr lang="fr-FR" b="1" cap="all" dirty="0"/>
              <a:t>QUAND UTILISER LE JPEG ?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fr-FR" dirty="0"/>
              <a:t>Photos sans transparence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fr-FR" dirty="0"/>
              <a:t>Arrière-plans et images de grande taille</a:t>
            </a:r>
          </a:p>
          <a:p>
            <a:pPr fontAlgn="t">
              <a:buFont typeface="Wingdings" panose="05000000000000000000" pitchFamily="2" charset="2"/>
              <a:buChar char="q"/>
            </a:pPr>
            <a:r>
              <a:rPr lang="fr-FR" b="1" cap="all" dirty="0"/>
              <a:t>QUAND UTILISER LE PNG ?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fr-FR" dirty="0"/>
              <a:t>Visuels nécessitant une couche alpha (dégradé sur fond transparent, opacité partielle…)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fr-FR" dirty="0"/>
              <a:t>Visuels autres que photos avec un </a:t>
            </a:r>
            <a:r>
              <a:rPr lang="fr-FR" b="1" dirty="0"/>
              <a:t>large spectre de couleurs</a:t>
            </a:r>
            <a:r>
              <a:rPr lang="fr-FR" dirty="0"/>
              <a:t> et des aplats (zones unies) : logos, pictogrammes, schémas, captures d’écran…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442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5F3DDD-6067-4C94-AB18-3B277330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Images: </a:t>
            </a:r>
            <a:r>
              <a:rPr lang="fr-FR" b="1" dirty="0">
                <a:solidFill>
                  <a:srgbClr val="0070C0"/>
                </a:solidFill>
              </a:rPr>
              <a:t>Formats supportés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C7CCC-402F-4E5D-A599-76785F45E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 fontAlgn="t">
              <a:buFont typeface="Wingdings" panose="05000000000000000000" pitchFamily="2" charset="2"/>
              <a:buChar char="q"/>
            </a:pPr>
            <a:r>
              <a:rPr lang="fr-FR" b="1" cap="all" dirty="0"/>
              <a:t>QUAND UTILISER LE GIF ?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fr-FR" dirty="0"/>
              <a:t>Uniquement pour les animations</a:t>
            </a:r>
          </a:p>
          <a:p>
            <a:pPr fontAlgn="t">
              <a:buFont typeface="Wingdings" panose="05000000000000000000" pitchFamily="2" charset="2"/>
              <a:buChar char="q"/>
            </a:pPr>
            <a:r>
              <a:rPr lang="fr-FR" b="1" cap="all" dirty="0"/>
              <a:t>QUAND UTILISER LE SVG ?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fr-FR" dirty="0"/>
              <a:t>Icônes, logos et pictogrammes lorsque vous disposez des sources au format vectoriel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088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B5FEB-40A7-402D-881E-F7EFDBC9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6CC122-5997-4D1F-9523-9309A7B0A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L'ennemi sur le Web, c'est la taille des images! Plus l'image sera grande, plus le temps de chargement sera long... au risque de décourager vos visiteurs.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Présenter une petite image indiquant un lien vers l'image complète est également un bon conseil.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 La résolution d’image n’a aucune importance sur le web : c’est la taille qui compte.</a:t>
            </a:r>
          </a:p>
        </p:txBody>
      </p:sp>
    </p:spTree>
    <p:extLst>
      <p:ext uri="{BB962C8B-B14F-4D97-AF65-F5344CB8AC3E}">
        <p14:creationId xmlns:p14="http://schemas.microsoft.com/office/powerpoint/2010/main" val="230153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Tableaux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&lt;table&gt;</a:t>
            </a:r>
          </a:p>
          <a:p>
            <a:pPr>
              <a:buNone/>
            </a:pPr>
            <a:r>
              <a:rPr lang="en-US" dirty="0"/>
              <a:t>	&lt;</a:t>
            </a:r>
            <a:r>
              <a:rPr lang="en-US" dirty="0" err="1"/>
              <a:t>tr</a:t>
            </a:r>
            <a:r>
              <a:rPr lang="en-US" dirty="0"/>
              <a:t>&gt; &lt;!– </a:t>
            </a:r>
            <a:r>
              <a:rPr lang="en-US" dirty="0" err="1"/>
              <a:t>ligne</a:t>
            </a:r>
            <a:r>
              <a:rPr lang="en-US" dirty="0"/>
              <a:t> de tableau--&gt;</a:t>
            </a:r>
          </a:p>
          <a:p>
            <a:pPr>
              <a:buNone/>
            </a:pPr>
            <a:r>
              <a:rPr lang="en-US" dirty="0"/>
              <a:t>		&lt;</a:t>
            </a:r>
            <a:r>
              <a:rPr lang="en-US" dirty="0" err="1"/>
              <a:t>th</a:t>
            </a:r>
            <a:r>
              <a:rPr lang="en-US" dirty="0"/>
              <a:t>&gt;Nom </a:t>
            </a:r>
            <a:r>
              <a:rPr lang="en-US" dirty="0" err="1"/>
              <a:t>col</a:t>
            </a:r>
            <a:r>
              <a:rPr lang="en-US" dirty="0"/>
              <a:t>&lt;/</a:t>
            </a:r>
            <a:r>
              <a:rPr lang="en-US" dirty="0" err="1"/>
              <a:t>th</a:t>
            </a:r>
            <a:r>
              <a:rPr lang="en-US" dirty="0"/>
              <a:t>&gt; &lt;!– </a:t>
            </a:r>
            <a:r>
              <a:rPr lang="en-US" dirty="0" err="1"/>
              <a:t>Entête</a:t>
            </a:r>
            <a:r>
              <a:rPr lang="en-US" dirty="0"/>
              <a:t> du tableau--&gt;</a:t>
            </a:r>
          </a:p>
          <a:p>
            <a:pPr>
              <a:buNone/>
            </a:pPr>
            <a:r>
              <a:rPr lang="en-US" dirty="0"/>
              <a:t>		&lt;</a:t>
            </a:r>
            <a:r>
              <a:rPr lang="en-US" dirty="0" err="1"/>
              <a:t>th</a:t>
            </a:r>
            <a:r>
              <a:rPr lang="en-US" dirty="0"/>
              <a:t>&gt;Nom </a:t>
            </a:r>
            <a:r>
              <a:rPr lang="en-US" dirty="0" err="1"/>
              <a:t>col</a:t>
            </a:r>
            <a:r>
              <a:rPr lang="en-US" dirty="0"/>
              <a:t> 2&lt;/</a:t>
            </a:r>
            <a:r>
              <a:rPr lang="en-US" dirty="0" err="1"/>
              <a:t>th</a:t>
            </a:r>
            <a:r>
              <a:rPr lang="en-US" dirty="0"/>
              <a:t>&gt;</a:t>
            </a:r>
          </a:p>
          <a:p>
            <a:pPr>
              <a:buNone/>
            </a:pPr>
            <a:r>
              <a:rPr lang="en-US" dirty="0"/>
              <a:t>	&lt;/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>
              <a:buNone/>
            </a:pPr>
            <a:r>
              <a:rPr lang="en-US" dirty="0"/>
              <a:t>	&lt;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>
              <a:buNone/>
            </a:pPr>
            <a:r>
              <a:rPr lang="en-US" dirty="0"/>
              <a:t>		&lt;td&gt;cellule 1&lt;/td&gt; &lt;!– </a:t>
            </a:r>
            <a:r>
              <a:rPr lang="en-US" dirty="0" err="1"/>
              <a:t>Données</a:t>
            </a:r>
            <a:r>
              <a:rPr lang="en-US" dirty="0"/>
              <a:t> du tableau--&gt;</a:t>
            </a:r>
          </a:p>
          <a:p>
            <a:pPr>
              <a:buNone/>
            </a:pPr>
            <a:r>
              <a:rPr lang="en-US" dirty="0"/>
              <a:t>		&lt;td&gt;Cellule 2&lt;/td&gt;</a:t>
            </a:r>
          </a:p>
          <a:p>
            <a:pPr>
              <a:buNone/>
            </a:pPr>
            <a:r>
              <a:rPr lang="en-US" dirty="0"/>
              <a:t>	&lt;/</a:t>
            </a:r>
            <a:r>
              <a:rPr lang="en-US" dirty="0" err="1"/>
              <a:t>tr</a:t>
            </a:r>
            <a:r>
              <a:rPr lang="en-US" dirty="0"/>
              <a:t>&gt;</a:t>
            </a:r>
          </a:p>
          <a:p>
            <a:pPr>
              <a:buNone/>
            </a:pPr>
            <a:r>
              <a:rPr lang="en-US" dirty="0"/>
              <a:t>&lt;/table&gt;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Liens hypertextes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&lt;a </a:t>
            </a:r>
            <a:r>
              <a:rPr lang="fr-FR" dirty="0" err="1"/>
              <a:t>href</a:t>
            </a:r>
            <a:r>
              <a:rPr lang="fr-FR" dirty="0"/>
              <a:t>="..."&gt;...&lt;/a&gt; </a:t>
            </a:r>
          </a:p>
          <a:p>
            <a:r>
              <a:rPr lang="fr-FR" dirty="0"/>
              <a:t>L’attribut </a:t>
            </a:r>
            <a:r>
              <a:rPr lang="fr-FR" dirty="0" err="1"/>
              <a:t>href</a:t>
            </a:r>
            <a:r>
              <a:rPr lang="fr-FR" dirty="0"/>
              <a:t> contient l’URL vers laquelle le lien pointe :</a:t>
            </a:r>
          </a:p>
          <a:p>
            <a:pPr lvl="1"/>
            <a:r>
              <a:rPr lang="fr-FR" dirty="0"/>
              <a:t>URL : </a:t>
            </a:r>
            <a:r>
              <a:rPr lang="fr-FR" dirty="0">
                <a:hlinkClick r:id="rId2"/>
              </a:rPr>
              <a:t>http://www.google.com</a:t>
            </a:r>
            <a:endParaRPr lang="fr-FR" dirty="0"/>
          </a:p>
          <a:p>
            <a:pPr lvl="1"/>
            <a:r>
              <a:rPr lang="fr-FR" dirty="0"/>
              <a:t>Fichier local : autrepage.html</a:t>
            </a:r>
          </a:p>
          <a:p>
            <a:pPr lvl="1"/>
            <a:r>
              <a:rPr lang="fr-FR" dirty="0"/>
              <a:t>Fichier local en relatif : dossier/autre.html ou ../dossier/autre.html</a:t>
            </a:r>
          </a:p>
          <a:p>
            <a:pPr lvl="1"/>
            <a:r>
              <a:rPr lang="fr-FR" dirty="0"/>
              <a:t>Fichier local en absolu : c:/dossier/autre.html</a:t>
            </a:r>
          </a:p>
          <a:p>
            <a:r>
              <a:rPr lang="fr-FR" dirty="0"/>
              <a:t>Exemple :</a:t>
            </a:r>
          </a:p>
          <a:p>
            <a:pPr lvl="1"/>
            <a:r>
              <a:rPr lang="fr-FR" dirty="0"/>
              <a:t>&lt;a href="lienversuneautrepage.html"&gt;Texte affiché&lt;/a&gt;</a:t>
            </a:r>
          </a:p>
          <a:p>
            <a:pPr lvl="1"/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3AE32-2C51-4877-B50C-1A15DCBD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Liens hypertextes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561FBF-11BF-46C3-8B11-3748D2DB4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Lien menant à un autre endroit de la même page web : spécifier un id puis #.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>
              <a:latin typeface="Optima"/>
              <a:cs typeface="Optima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Lien pour envoyer un mail avec mailto: </a:t>
            </a:r>
          </a:p>
          <a:p>
            <a:pPr marL="0" indent="0" algn="just">
              <a:buNone/>
            </a:pPr>
            <a:r>
              <a:rPr lang="fr-FR" dirty="0"/>
              <a:t>	mailto:monadressemail@gmail.com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>
              <a:latin typeface="Optima"/>
              <a:cs typeface="Optima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Lien pour télécharger un fichier en précisant un chemin relatif.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>
              <a:latin typeface="Optima"/>
              <a:cs typeface="Optima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Pour ouvrir le lien dans une nouvelle fenêtre / onglet, on utilise l’attribut </a:t>
            </a:r>
            <a:r>
              <a:rPr lang="fr-FR" dirty="0" err="1">
                <a:latin typeface="Optima"/>
                <a:cs typeface="Optima"/>
              </a:rPr>
              <a:t>target</a:t>
            </a:r>
            <a:r>
              <a:rPr lang="fr-FR" dirty="0">
                <a:latin typeface="Optima"/>
                <a:cs typeface="Optima"/>
              </a:rPr>
              <a:t> et sa valeur « _</a:t>
            </a:r>
            <a:r>
              <a:rPr lang="fr-FR" dirty="0" err="1">
                <a:latin typeface="Optima"/>
                <a:cs typeface="Optima"/>
              </a:rPr>
              <a:t>blank</a:t>
            </a:r>
            <a:r>
              <a:rPr lang="fr-FR" dirty="0">
                <a:latin typeface="Optima"/>
                <a:cs typeface="Optima"/>
              </a:rPr>
              <a:t> ».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>
              <a:latin typeface="Optima"/>
              <a:cs typeface="Optima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418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Formulaires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dirty="0"/>
              <a:t>&lt;</a:t>
            </a:r>
            <a:r>
              <a:rPr lang="fr-FR" dirty="0" err="1"/>
              <a:t>form</a:t>
            </a:r>
            <a:r>
              <a:rPr lang="fr-FR" dirty="0"/>
              <a:t>&gt; ... &lt;/</a:t>
            </a:r>
            <a:r>
              <a:rPr lang="fr-FR" dirty="0" err="1"/>
              <a:t>form</a:t>
            </a:r>
            <a:r>
              <a:rPr lang="fr-FR" dirty="0"/>
              <a:t>&gt;</a:t>
            </a:r>
          </a:p>
          <a:p>
            <a:pPr>
              <a:lnSpc>
                <a:spcPct val="200000"/>
              </a:lnSpc>
            </a:pPr>
            <a:r>
              <a:rPr lang="fr-FR" dirty="0"/>
              <a:t>Les attributs :</a:t>
            </a:r>
          </a:p>
          <a:p>
            <a:pPr lvl="1">
              <a:lnSpc>
                <a:spcPct val="200000"/>
              </a:lnSpc>
            </a:pPr>
            <a:r>
              <a:rPr lang="fr-FR" dirty="0"/>
              <a:t>action : URL spécifie le traitement des données</a:t>
            </a:r>
          </a:p>
          <a:p>
            <a:pPr lvl="1">
              <a:lnSpc>
                <a:spcPct val="200000"/>
              </a:lnSpc>
            </a:pPr>
            <a:r>
              <a:rPr lang="fr-FR" dirty="0" err="1"/>
              <a:t>method</a:t>
            </a:r>
            <a:r>
              <a:rPr lang="fr-FR" dirty="0"/>
              <a:t> : spécifie la méthode d’acheminement des données (GET par défaut ou POST)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Formulaires: </a:t>
            </a:r>
            <a:r>
              <a:rPr lang="fr-FR" b="1" dirty="0">
                <a:solidFill>
                  <a:srgbClr val="0070C0"/>
                </a:solidFill>
              </a:rPr>
              <a:t>input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Balise:  &lt;input …/&gt;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Attributs 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type : spécifie le type d’élément à utiliser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err="1"/>
              <a:t>name</a:t>
            </a:r>
            <a:r>
              <a:rPr lang="fr-FR" dirty="0"/>
              <a:t> : donne un nom à l’élément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value : donne une valeur à l’élément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7AD12-4AB0-4726-B59C-DD1CBB8E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6F1A46-6FF1-4E5A-BC68-8BA98AD9F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HTML = HyperText Markup </a:t>
            </a:r>
            <a:r>
              <a:rPr lang="fr-FR" dirty="0" err="1">
                <a:latin typeface="Optima"/>
                <a:cs typeface="Optima"/>
              </a:rPr>
              <a:t>Language</a:t>
            </a:r>
            <a:endParaRPr lang="fr-FR" dirty="0">
              <a:latin typeface="Optima"/>
              <a:cs typeface="Optima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latin typeface="Optima"/>
                <a:cs typeface="Optima"/>
              </a:rPr>
              <a:t>Créé en 1991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latin typeface="Optima"/>
                <a:cs typeface="Optima"/>
              </a:rPr>
              <a:t>Donner du sens et structurer le contenu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latin typeface="Optima"/>
              <a:cs typeface="Optima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CSS = </a:t>
            </a:r>
            <a:r>
              <a:rPr lang="fr-FR" dirty="0" err="1">
                <a:latin typeface="Optima"/>
                <a:cs typeface="Optima"/>
              </a:rPr>
              <a:t>Cascading</a:t>
            </a:r>
            <a:r>
              <a:rPr lang="fr-FR" dirty="0">
                <a:latin typeface="Optima"/>
                <a:cs typeface="Optima"/>
              </a:rPr>
              <a:t> Style Sheets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latin typeface="Optima"/>
                <a:cs typeface="Optima"/>
              </a:rPr>
              <a:t>Créé en 1996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latin typeface="Optima"/>
                <a:cs typeface="Optima"/>
              </a:rPr>
              <a:t>Mettre en forme le contenu en lui ajoutant des styles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088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Formulaires: </a:t>
            </a:r>
            <a:r>
              <a:rPr lang="fr-FR" b="1" dirty="0">
                <a:solidFill>
                  <a:srgbClr val="0070C0"/>
                </a:solidFill>
              </a:rPr>
              <a:t>Zone de 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Balise: &lt;</a:t>
            </a:r>
            <a:r>
              <a:rPr lang="fr-FR" dirty="0" err="1"/>
              <a:t>textarea</a:t>
            </a:r>
            <a:r>
              <a:rPr lang="fr-FR" dirty="0"/>
              <a:t>&gt; … &lt;/</a:t>
            </a:r>
            <a:r>
              <a:rPr lang="fr-FR" dirty="0" err="1"/>
              <a:t>textarea</a:t>
            </a:r>
            <a:r>
              <a:rPr lang="fr-FR" dirty="0"/>
              <a:t>&gt;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&lt;</a:t>
            </a:r>
            <a:r>
              <a:rPr lang="en-US" sz="2000" dirty="0" err="1"/>
              <a:t>textarea</a:t>
            </a:r>
            <a:r>
              <a:rPr lang="en-US" sz="2000" dirty="0"/>
              <a:t> rows="4" cols="50"&gt;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/>
              <a:t>         Cette zone de texte contient 4 lignes et 50 colonnes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/>
              <a:t>&lt;/</a:t>
            </a:r>
            <a:r>
              <a:rPr lang="fr-FR" sz="2000" dirty="0" err="1"/>
              <a:t>textarea</a:t>
            </a:r>
            <a:r>
              <a:rPr lang="fr-FR" dirty="0"/>
              <a:t>&gt;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Formulaires: </a:t>
            </a:r>
            <a:r>
              <a:rPr lang="fr-FR" b="1" dirty="0">
                <a:solidFill>
                  <a:srgbClr val="0070C0"/>
                </a:solidFill>
              </a:rPr>
              <a:t>Liste de choix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Balise: &lt;select&gt;…&lt;/select&gt;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Attributs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multiple :  si présent, permet de sélectionner plusieurs éléments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/>
              <a:t>size : si &gt;2, affiche un tableau, sinon un menu déroulant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Exemple :</a:t>
            </a:r>
          </a:p>
          <a:p>
            <a:pPr marL="457200" lvl="1" indent="0">
              <a:buNone/>
            </a:pPr>
            <a:r>
              <a:rPr lang="fr-FR" dirty="0"/>
              <a:t>&lt;select </a:t>
            </a:r>
            <a:r>
              <a:rPr lang="fr-FR" dirty="0" err="1"/>
              <a:t>name</a:t>
            </a:r>
            <a:r>
              <a:rPr lang="fr-FR" dirty="0"/>
              <a:t>="liste" size="3" multiple="multiple"&gt;</a:t>
            </a:r>
          </a:p>
          <a:p>
            <a:pPr marL="914400" lvl="2" indent="0">
              <a:buNone/>
            </a:pPr>
            <a:r>
              <a:rPr lang="fr-FR" dirty="0"/>
              <a:t>&lt;</a:t>
            </a:r>
            <a:r>
              <a:rPr lang="fr-FR" dirty="0" err="1"/>
              <a:t>optgroup</a:t>
            </a:r>
            <a:r>
              <a:rPr lang="fr-FR" dirty="0"/>
              <a:t> label="Wilaya Nord"&gt;</a:t>
            </a:r>
          </a:p>
          <a:p>
            <a:pPr marL="1371600" lvl="3" indent="0">
              <a:buNone/>
            </a:pPr>
            <a:r>
              <a:rPr lang="fr-FR" dirty="0"/>
              <a:t>&lt;option value="1"&gt;Oran&lt;/option&gt;</a:t>
            </a:r>
          </a:p>
          <a:p>
            <a:pPr marL="1371600" lvl="3" indent="0">
              <a:buNone/>
            </a:pPr>
            <a:r>
              <a:rPr lang="fr-FR" dirty="0"/>
              <a:t>&lt;option </a:t>
            </a:r>
            <a:r>
              <a:rPr lang="fr-FR" dirty="0" err="1"/>
              <a:t>selected</a:t>
            </a:r>
            <a:r>
              <a:rPr lang="fr-FR" dirty="0"/>
              <a:t>="</a:t>
            </a:r>
            <a:r>
              <a:rPr lang="fr-FR" dirty="0" err="1"/>
              <a:t>selected</a:t>
            </a:r>
            <a:r>
              <a:rPr lang="fr-FR" dirty="0"/>
              <a:t>" value="2"&gt;Tlemcen&lt;/option&gt;</a:t>
            </a:r>
          </a:p>
          <a:p>
            <a:pPr marL="914400" lvl="2" indent="0">
              <a:buNone/>
            </a:pPr>
            <a:r>
              <a:rPr lang="fr-FR" dirty="0"/>
              <a:t>&lt;/</a:t>
            </a:r>
            <a:r>
              <a:rPr lang="fr-FR" dirty="0" err="1"/>
              <a:t>optgroup</a:t>
            </a:r>
            <a:r>
              <a:rPr lang="fr-FR" dirty="0"/>
              <a:t>&gt;</a:t>
            </a:r>
          </a:p>
          <a:p>
            <a:pPr marL="914400" lvl="2" indent="0">
              <a:buNone/>
            </a:pPr>
            <a:r>
              <a:rPr lang="fr-FR" dirty="0"/>
              <a:t>&lt;</a:t>
            </a:r>
            <a:r>
              <a:rPr lang="fr-FR" dirty="0" err="1"/>
              <a:t>optgroup</a:t>
            </a:r>
            <a:r>
              <a:rPr lang="fr-FR" dirty="0"/>
              <a:t> label="Wilaya Sud"&gt;</a:t>
            </a:r>
          </a:p>
          <a:p>
            <a:pPr marL="1371600" lvl="3" indent="0">
              <a:buNone/>
            </a:pPr>
            <a:r>
              <a:rPr lang="fr-FR" dirty="0"/>
              <a:t>&lt;option value="3"&gt;Tamanrasset&lt;/option&gt;</a:t>
            </a:r>
          </a:p>
          <a:p>
            <a:pPr marL="1371600" lvl="3" indent="0">
              <a:buNone/>
            </a:pPr>
            <a:r>
              <a:rPr lang="fr-FR" dirty="0"/>
              <a:t>&lt;option value="4"&gt;Bechar&lt;/option&gt;</a:t>
            </a:r>
          </a:p>
          <a:p>
            <a:pPr marL="1371600" lvl="3" indent="0">
              <a:buNone/>
            </a:pPr>
            <a:r>
              <a:rPr lang="fr-FR" dirty="0"/>
              <a:t>&lt;option value="5"&gt;Adrar&lt;/option&gt;</a:t>
            </a:r>
          </a:p>
          <a:p>
            <a:pPr marL="914400" lvl="2" indent="0">
              <a:buNone/>
            </a:pPr>
            <a:r>
              <a:rPr lang="fr-FR" dirty="0"/>
              <a:t>&lt;/</a:t>
            </a:r>
            <a:r>
              <a:rPr lang="fr-FR" dirty="0" err="1"/>
              <a:t>optgroup</a:t>
            </a:r>
            <a:r>
              <a:rPr lang="fr-FR" dirty="0"/>
              <a:t>&gt;</a:t>
            </a:r>
          </a:p>
          <a:p>
            <a:pPr marL="457200" lvl="1" indent="0">
              <a:buNone/>
            </a:pPr>
            <a:r>
              <a:rPr lang="fr-FR" dirty="0"/>
              <a:t>&lt;/select&gt;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Formulaires: </a:t>
            </a:r>
            <a:r>
              <a:rPr lang="fr-FR" b="1" dirty="0">
                <a:solidFill>
                  <a:srgbClr val="0070C0"/>
                </a:solidFill>
              </a:rPr>
              <a:t>Nom des champs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Balise: &lt;label&gt; … &lt;/label&gt;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Exemple :</a:t>
            </a:r>
          </a:p>
          <a:p>
            <a:pPr marL="457200" lvl="1" indent="0">
              <a:buNone/>
            </a:pPr>
            <a:r>
              <a:rPr lang="fr-FR" dirty="0"/>
              <a:t>&lt;</a:t>
            </a:r>
            <a:r>
              <a:rPr lang="fr-FR" dirty="0" err="1"/>
              <a:t>form</a:t>
            </a:r>
            <a:r>
              <a:rPr lang="fr-FR" dirty="0"/>
              <a:t>&gt;</a:t>
            </a:r>
          </a:p>
          <a:p>
            <a:pPr marL="914400" lvl="2" indent="0">
              <a:buNone/>
            </a:pPr>
            <a:r>
              <a:rPr lang="fr-FR" dirty="0"/>
              <a:t>&lt;label for="h"&gt;Homme&lt;/label&gt;</a:t>
            </a:r>
          </a:p>
          <a:p>
            <a:pPr marL="914400" lvl="2" indent="0">
              <a:buNone/>
            </a:pPr>
            <a:r>
              <a:rPr lang="fr-FR" dirty="0"/>
              <a:t>&lt;input type="radio" </a:t>
            </a:r>
            <a:r>
              <a:rPr lang="fr-FR" dirty="0" err="1"/>
              <a:t>name</a:t>
            </a:r>
            <a:r>
              <a:rPr lang="fr-FR" dirty="0"/>
              <a:t>="genre" id="h" /&gt;</a:t>
            </a:r>
          </a:p>
          <a:p>
            <a:pPr marL="914400" lvl="2" indent="0">
              <a:buNone/>
            </a:pPr>
            <a:r>
              <a:rPr lang="fr-FR" dirty="0"/>
              <a:t>&lt;</a:t>
            </a:r>
            <a:r>
              <a:rPr lang="fr-FR" dirty="0" err="1"/>
              <a:t>br</a:t>
            </a:r>
            <a:r>
              <a:rPr lang="fr-FR" dirty="0"/>
              <a:t>/&gt;</a:t>
            </a:r>
          </a:p>
          <a:p>
            <a:pPr marL="914400" lvl="2" indent="0">
              <a:buNone/>
            </a:pPr>
            <a:r>
              <a:rPr lang="fr-FR" dirty="0"/>
              <a:t>&lt;label for="f"&gt;Femme&lt;/label&gt;</a:t>
            </a:r>
          </a:p>
          <a:p>
            <a:pPr marL="914400" lvl="2" indent="0">
              <a:buNone/>
            </a:pPr>
            <a:r>
              <a:rPr lang="fr-FR" dirty="0"/>
              <a:t>&lt;input type="radio" </a:t>
            </a:r>
            <a:r>
              <a:rPr lang="fr-FR" dirty="0" err="1"/>
              <a:t>name</a:t>
            </a:r>
            <a:r>
              <a:rPr lang="fr-FR" dirty="0"/>
              <a:t>="genre" id="f" /&gt;</a:t>
            </a:r>
          </a:p>
          <a:p>
            <a:pPr marL="457200" lvl="1" indent="0">
              <a:buNone/>
            </a:pPr>
            <a:r>
              <a:rPr lang="fr-FR" dirty="0"/>
              <a:t>&lt;/</a:t>
            </a:r>
            <a:r>
              <a:rPr lang="fr-FR" dirty="0" err="1"/>
              <a:t>form</a:t>
            </a:r>
            <a:r>
              <a:rPr lang="fr-FR" dirty="0"/>
              <a:t>&gt;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Formulaires: </a:t>
            </a:r>
            <a:r>
              <a:rPr lang="fr-FR" b="1" dirty="0">
                <a:solidFill>
                  <a:srgbClr val="0070C0"/>
                </a:solidFill>
              </a:rPr>
              <a:t>Groupe de champs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Balise : &lt;</a:t>
            </a:r>
            <a:r>
              <a:rPr lang="fr-FR" dirty="0" err="1"/>
              <a:t>fieldset</a:t>
            </a:r>
            <a:r>
              <a:rPr lang="fr-FR" dirty="0"/>
              <a:t>&gt; … &lt;/</a:t>
            </a:r>
            <a:r>
              <a:rPr lang="fr-FR" dirty="0" err="1"/>
              <a:t>fieldset</a:t>
            </a:r>
            <a:r>
              <a:rPr lang="fr-FR" dirty="0"/>
              <a:t>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Regroupe un ensemble de champs de formulaire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Nom du groupe : &lt;</a:t>
            </a:r>
            <a:r>
              <a:rPr lang="fr-FR" dirty="0" err="1"/>
              <a:t>legend</a:t>
            </a:r>
            <a:r>
              <a:rPr lang="fr-FR" dirty="0"/>
              <a:t>&gt; … &lt;/</a:t>
            </a:r>
            <a:r>
              <a:rPr lang="fr-FR" dirty="0" err="1"/>
              <a:t>legend</a:t>
            </a:r>
            <a:r>
              <a:rPr lang="fr-FR" dirty="0"/>
              <a:t>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Exemple :</a:t>
            </a:r>
          </a:p>
          <a:p>
            <a:pPr marL="457200" lvl="1" indent="0">
              <a:buNone/>
            </a:pPr>
            <a:r>
              <a:rPr lang="fr-FR" dirty="0"/>
              <a:t>&lt;</a:t>
            </a:r>
            <a:r>
              <a:rPr lang="fr-FR" dirty="0" err="1"/>
              <a:t>fieldset</a:t>
            </a:r>
            <a:r>
              <a:rPr lang="fr-FR" dirty="0"/>
              <a:t>&gt;</a:t>
            </a:r>
          </a:p>
          <a:p>
            <a:pPr marL="457200" lvl="1" indent="0">
              <a:buNone/>
            </a:pPr>
            <a:r>
              <a:rPr lang="fr-FR" dirty="0"/>
              <a:t>&lt;</a:t>
            </a:r>
            <a:r>
              <a:rPr lang="fr-FR" dirty="0" err="1"/>
              <a:t>legend</a:t>
            </a:r>
            <a:r>
              <a:rPr lang="fr-FR" dirty="0"/>
              <a:t>&gt;Connexion à l’intranet&lt;/</a:t>
            </a:r>
            <a:r>
              <a:rPr lang="fr-FR" dirty="0" err="1"/>
              <a:t>legend</a:t>
            </a:r>
            <a:r>
              <a:rPr lang="fr-FR" dirty="0"/>
              <a:t>&gt;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200" dirty="0"/>
              <a:t>&lt;input type="text" name="champs" size="10" value="</a:t>
            </a:r>
            <a:r>
              <a:rPr lang="en-US" sz="2200" dirty="0" err="1"/>
              <a:t>texte</a:t>
            </a:r>
            <a:r>
              <a:rPr lang="en-US" sz="2200" dirty="0"/>
              <a:t>"/&gt;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200" dirty="0"/>
              <a:t>&lt;input type="password" name="</a:t>
            </a:r>
            <a:r>
              <a:rPr lang="en-US" sz="2200" dirty="0" err="1"/>
              <a:t>mdp</a:t>
            </a:r>
            <a:r>
              <a:rPr lang="en-US" sz="2200" dirty="0"/>
              <a:t>" size="10" </a:t>
            </a:r>
            <a:r>
              <a:rPr lang="en-US" sz="2200" dirty="0" err="1"/>
              <a:t>maxlength</a:t>
            </a:r>
            <a:r>
              <a:rPr lang="en-US" sz="2200" dirty="0"/>
              <a:t>="8"/&gt;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dirty="0"/>
              <a:t>&lt;input type="submit" name="action" value=“</a:t>
            </a:r>
            <a:r>
              <a:rPr lang="en-US" dirty="0" err="1"/>
              <a:t>Connexion</a:t>
            </a:r>
            <a:r>
              <a:rPr lang="en-US" dirty="0"/>
              <a:t>"/&gt;</a:t>
            </a:r>
            <a:endParaRPr lang="fr-FR" sz="2200" dirty="0"/>
          </a:p>
          <a:p>
            <a:pPr marL="457200" lvl="1" indent="0">
              <a:buNone/>
            </a:pPr>
            <a:r>
              <a:rPr lang="fr-FR" dirty="0"/>
              <a:t>&lt;/</a:t>
            </a:r>
            <a:r>
              <a:rPr lang="fr-FR" dirty="0" err="1"/>
              <a:t>fieldset</a:t>
            </a:r>
            <a:r>
              <a:rPr lang="fr-FR" dirty="0"/>
              <a:t>&gt;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Formulaires: </a:t>
            </a:r>
            <a:r>
              <a:rPr lang="fr-FR" b="1" dirty="0">
                <a:solidFill>
                  <a:srgbClr val="0070C0"/>
                </a:solidFill>
              </a:rPr>
              <a:t>input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&lt;input type="text" name="champs" size="10" value="</a:t>
            </a:r>
            <a:r>
              <a:rPr lang="en-US" sz="2000" dirty="0" err="1"/>
              <a:t>texte</a:t>
            </a:r>
            <a:r>
              <a:rPr lang="en-US" sz="2000" dirty="0"/>
              <a:t>"/&gt;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&lt;input type="password" name="</a:t>
            </a:r>
            <a:r>
              <a:rPr lang="en-US" sz="2000" dirty="0" err="1"/>
              <a:t>mdp</a:t>
            </a:r>
            <a:r>
              <a:rPr lang="en-US" sz="2000" dirty="0"/>
              <a:t>" size="10" </a:t>
            </a:r>
            <a:r>
              <a:rPr lang="en-US" sz="2000" dirty="0" err="1"/>
              <a:t>maxlength</a:t>
            </a:r>
            <a:r>
              <a:rPr lang="en-US" sz="2000" dirty="0"/>
              <a:t>="8"/&gt;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&lt;input type="hidden" name="id" value="123456"/&gt;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&lt;input type="checkbox" name="chk1" value="ok"/&gt;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&lt;input type="checkbox" name="chk2" value="ok" checked="checked"/&gt;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&lt;input type="radio" name="</a:t>
            </a:r>
            <a:r>
              <a:rPr lang="en-US" sz="2000" dirty="0" err="1"/>
              <a:t>choix</a:t>
            </a:r>
            <a:r>
              <a:rPr lang="en-US" sz="2000" dirty="0"/>
              <a:t>" value="rd1"/&gt;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&lt;input type="radio" name="</a:t>
            </a:r>
            <a:r>
              <a:rPr lang="en-US" sz="2000" dirty="0" err="1"/>
              <a:t>choix</a:t>
            </a:r>
            <a:r>
              <a:rPr lang="en-US" sz="2000" dirty="0"/>
              <a:t>" value="rd2" checked="checked"/&gt;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&lt;input type="radio" name="</a:t>
            </a:r>
            <a:r>
              <a:rPr lang="en-US" sz="2000" dirty="0" err="1"/>
              <a:t>choix</a:t>
            </a:r>
            <a:r>
              <a:rPr lang="en-US" sz="2000" dirty="0"/>
              <a:t>" value="rd3"/&gt;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21582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Formulaires: </a:t>
            </a:r>
            <a:r>
              <a:rPr lang="fr-FR" b="1" dirty="0">
                <a:solidFill>
                  <a:srgbClr val="0070C0"/>
                </a:solidFill>
              </a:rPr>
              <a:t>input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/>
              <a:t>&lt;input type="submit" name="action" value="Insert"/&gt;</a:t>
            </a:r>
          </a:p>
          <a:p>
            <a:pPr marL="457200" lvl="1" indent="0">
              <a:buNone/>
            </a:pPr>
            <a:r>
              <a:rPr lang="fr-FR" sz="2000" dirty="0"/>
              <a:t>&lt;input type="file" </a:t>
            </a:r>
            <a:r>
              <a:rPr lang="fr-FR" sz="2000" dirty="0" err="1"/>
              <a:t>name</a:t>
            </a:r>
            <a:r>
              <a:rPr lang="fr-FR" sz="2000" dirty="0"/>
              <a:t>="</a:t>
            </a:r>
            <a:r>
              <a:rPr lang="fr-FR" sz="2000" dirty="0" err="1"/>
              <a:t>unFichier</a:t>
            </a:r>
            <a:r>
              <a:rPr lang="fr-FR" sz="2000" dirty="0"/>
              <a:t>" id="fichier" /&gt;</a:t>
            </a:r>
          </a:p>
          <a:p>
            <a:pPr marL="457200" lvl="1" indent="0">
              <a:buNone/>
            </a:pPr>
            <a:r>
              <a:rPr lang="fr-FR" sz="2000" dirty="0"/>
              <a:t>&lt;input type="image" src="images/img1.jpg" </a:t>
            </a:r>
            <a:r>
              <a:rPr lang="fr-FR" sz="2000" dirty="0" err="1"/>
              <a:t>name</a:t>
            </a:r>
            <a:r>
              <a:rPr lang="fr-FR" sz="2000" dirty="0"/>
              <a:t>="action" value="</a:t>
            </a:r>
            <a:r>
              <a:rPr lang="fr-FR" sz="2000" dirty="0" err="1"/>
              <a:t>Delete</a:t>
            </a:r>
            <a:r>
              <a:rPr lang="fr-FR" sz="2000" dirty="0"/>
              <a:t>"/&gt;</a:t>
            </a:r>
          </a:p>
          <a:p>
            <a:pPr marL="457200" lvl="1" indent="0">
              <a:buNone/>
            </a:pPr>
            <a:r>
              <a:rPr lang="fr-FR" sz="2000" dirty="0"/>
              <a:t>&lt;input type="reset" value="Reset"/&gt;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BC358-271F-4286-8769-F27AD580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11D771-AA1D-4E80-8250-28DAD63A5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8" descr="http://creersonsiteweb.net/images/html.png">
            <a:extLst>
              <a:ext uri="{FF2B5EF4-FFF2-40B4-BE49-F238E27FC236}">
                <a16:creationId xmlns:a16="http://schemas.microsoft.com/office/drawing/2014/main" id="{6307C1C9-30A5-4503-AE77-2A6E2B4DD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61" y="2190390"/>
            <a:ext cx="2218857" cy="30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78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14072-B548-43B7-BEDA-09A96F96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	HTML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61DC2A-1ED6-4973-AA23-C522D4E11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Première version en 2014.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>
              <a:latin typeface="Optima"/>
              <a:cs typeface="Optima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Eléments introduits : header, </a:t>
            </a:r>
            <a:r>
              <a:rPr lang="fr-FR" dirty="0" err="1">
                <a:latin typeface="Optima"/>
                <a:cs typeface="Optima"/>
              </a:rPr>
              <a:t>nav</a:t>
            </a:r>
            <a:r>
              <a:rPr lang="fr-FR" dirty="0">
                <a:latin typeface="Optima"/>
                <a:cs typeface="Optima"/>
              </a:rPr>
              <a:t>, article, section, </a:t>
            </a:r>
            <a:r>
              <a:rPr lang="fr-FR" dirty="0" err="1">
                <a:latin typeface="Optima"/>
                <a:cs typeface="Optima"/>
              </a:rPr>
              <a:t>aside</a:t>
            </a:r>
            <a:r>
              <a:rPr lang="fr-FR" dirty="0">
                <a:latin typeface="Optima"/>
                <a:cs typeface="Optima"/>
              </a:rPr>
              <a:t> et </a:t>
            </a:r>
            <a:r>
              <a:rPr lang="fr-FR" dirty="0" err="1">
                <a:latin typeface="Optima"/>
                <a:cs typeface="Optima"/>
              </a:rPr>
              <a:t>footer</a:t>
            </a:r>
            <a:r>
              <a:rPr lang="fr-FR" dirty="0">
                <a:latin typeface="Optima"/>
                <a:cs typeface="Optima"/>
              </a:rPr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>
              <a:latin typeface="Optima"/>
              <a:cs typeface="Optima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Ces éléments vont avoir un rôle de plus en plus important dans le futur concernant l’optimisation du référencement.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>
              <a:latin typeface="Optima"/>
              <a:cs typeface="Optima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</a:rPr>
              <a:t>Etablis à partir de statistiques d’utilisation des </a:t>
            </a:r>
            <a:r>
              <a:rPr lang="fr-FR" dirty="0" err="1">
                <a:latin typeface="Optima"/>
              </a:rPr>
              <a:t>ids</a:t>
            </a:r>
            <a:r>
              <a:rPr lang="fr-FR" dirty="0">
                <a:latin typeface="Optima"/>
              </a:rPr>
              <a:t> et classes les plus populaires du web.</a:t>
            </a:r>
          </a:p>
          <a:p>
            <a:pPr marL="457200" lvl="1" indent="0">
              <a:buNone/>
            </a:pPr>
            <a:r>
              <a:rPr lang="fr-FR" sz="2000" dirty="0"/>
              <a:t>&lt;div class="</a:t>
            </a:r>
            <a:r>
              <a:rPr lang="fr-FR" sz="2000" dirty="0" err="1"/>
              <a:t>aside</a:t>
            </a:r>
            <a:r>
              <a:rPr lang="fr-FR" sz="2000" dirty="0"/>
              <a:t>"&gt; devient &lt;</a:t>
            </a:r>
            <a:r>
              <a:rPr lang="fr-FR" sz="2000" dirty="0" err="1"/>
              <a:t>aside</a:t>
            </a:r>
            <a:r>
              <a:rPr lang="fr-FR" sz="2000" dirty="0"/>
              <a:t>&gt; pour les menus sur le côté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>
              <a:latin typeface="Optima"/>
              <a:cs typeface="Optima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4" name="Picture 8" descr="http://creersonsiteweb.net/images/html.png">
            <a:extLst>
              <a:ext uri="{FF2B5EF4-FFF2-40B4-BE49-F238E27FC236}">
                <a16:creationId xmlns:a16="http://schemas.microsoft.com/office/drawing/2014/main" id="{1D87229A-89FE-4372-A4DA-1B65874B7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603"/>
            <a:ext cx="663012" cy="9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52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828FF-9D53-4EF9-AF5E-DF1646D5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	HTML 5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EC7F23-49CC-4E26-876C-551D98B4B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8" descr="http://creersonsiteweb.net/images/html.png">
            <a:extLst>
              <a:ext uri="{FF2B5EF4-FFF2-40B4-BE49-F238E27FC236}">
                <a16:creationId xmlns:a16="http://schemas.microsoft.com/office/drawing/2014/main" id="{CDAD0F4E-05CA-4D7C-BAA5-64B94F72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603"/>
            <a:ext cx="663012" cy="9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C15D1B43-275D-4118-9D9E-2394C0570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03" y="1825625"/>
            <a:ext cx="4875233" cy="482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3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0BD22-F4BD-4F29-B501-473C223B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	HTML5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B562BF-E339-43F8-85F5-A69FD381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lvl="1" algn="just">
              <a:buFont typeface="Wingdings" panose="05000000000000000000" pitchFamily="2" charset="2"/>
              <a:buChar char="q"/>
            </a:pP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nouvelles</a:t>
            </a:r>
            <a:r>
              <a:rPr lang="en-US" dirty="0"/>
              <a:t> </a:t>
            </a:r>
            <a:r>
              <a:rPr lang="en-US" dirty="0" err="1"/>
              <a:t>fonctionnalités</a:t>
            </a:r>
            <a:r>
              <a:rPr lang="en-US" dirty="0"/>
              <a:t> </a:t>
            </a:r>
            <a:r>
              <a:rPr lang="en-US" dirty="0" err="1"/>
              <a:t>seront</a:t>
            </a:r>
            <a:r>
              <a:rPr lang="en-US" dirty="0"/>
              <a:t> </a:t>
            </a:r>
            <a:r>
              <a:rPr lang="en-US" dirty="0" err="1"/>
              <a:t>basées</a:t>
            </a:r>
            <a:r>
              <a:rPr lang="en-US" dirty="0"/>
              <a:t> sur HTML, CSS, DOM, et JavaScript.</a:t>
            </a:r>
          </a:p>
          <a:p>
            <a:pPr marL="450850" lvl="1" algn="just">
              <a:buFont typeface="Wingdings" panose="05000000000000000000" pitchFamily="2" charset="2"/>
              <a:buChar char="q"/>
            </a:pPr>
            <a:endParaRPr lang="en-US" dirty="0"/>
          </a:p>
          <a:p>
            <a:pPr marL="450850" lvl="1" algn="just">
              <a:buFont typeface="Wingdings" panose="05000000000000000000" pitchFamily="2" charset="2"/>
              <a:buChar char="q"/>
            </a:pPr>
            <a:r>
              <a:rPr lang="en-US" dirty="0" err="1"/>
              <a:t>Réduire</a:t>
            </a:r>
            <a:r>
              <a:rPr lang="en-US" dirty="0"/>
              <a:t> au maximum la </a:t>
            </a:r>
            <a:r>
              <a:rPr lang="en-US" dirty="0" err="1"/>
              <a:t>nécessité</a:t>
            </a:r>
            <a:r>
              <a:rPr lang="en-US" dirty="0"/>
              <a:t> de plugins </a:t>
            </a:r>
            <a:r>
              <a:rPr lang="en-US" dirty="0" err="1"/>
              <a:t>externes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Flash.</a:t>
            </a:r>
          </a:p>
          <a:p>
            <a:pPr marL="450850" lvl="1" algn="just">
              <a:buFont typeface="Wingdings" panose="05000000000000000000" pitchFamily="2" charset="2"/>
              <a:buChar char="q"/>
            </a:pPr>
            <a:endParaRPr lang="en-US" dirty="0"/>
          </a:p>
          <a:p>
            <a:pPr marL="450850" lvl="1" algn="just">
              <a:buFont typeface="Wingdings" panose="05000000000000000000" pitchFamily="2" charset="2"/>
              <a:buChar char="q"/>
            </a:pPr>
            <a:r>
              <a:rPr lang="en-US" dirty="0" err="1"/>
              <a:t>Meilleure</a:t>
            </a:r>
            <a:r>
              <a:rPr lang="en-US" dirty="0"/>
              <a:t> gestion des </a:t>
            </a:r>
            <a:r>
              <a:rPr lang="en-US" dirty="0" err="1"/>
              <a:t>erreurs</a:t>
            </a:r>
            <a:r>
              <a:rPr lang="en-US" dirty="0"/>
              <a:t>.</a:t>
            </a:r>
          </a:p>
          <a:p>
            <a:pPr marL="450850" lvl="1" algn="just">
              <a:buFont typeface="Wingdings" panose="05000000000000000000" pitchFamily="2" charset="2"/>
              <a:buChar char="q"/>
            </a:pPr>
            <a:endParaRPr lang="en-US" dirty="0"/>
          </a:p>
          <a:p>
            <a:pPr marL="450850" lvl="1" algn="just">
              <a:buFont typeface="Wingdings" panose="05000000000000000000" pitchFamily="2" charset="2"/>
              <a:buChar char="q"/>
            </a:pPr>
            <a:r>
              <a:rPr lang="en-US" dirty="0"/>
              <a:t>Essayer de </a:t>
            </a:r>
            <a:r>
              <a:rPr lang="en-US" dirty="0" err="1"/>
              <a:t>remplacer</a:t>
            </a:r>
            <a:r>
              <a:rPr lang="en-US" dirty="0"/>
              <a:t> par des tags </a:t>
            </a:r>
            <a:r>
              <a:rPr lang="en-US" dirty="0" err="1"/>
              <a:t>ce</a:t>
            </a:r>
            <a:r>
              <a:rPr lang="en-US" dirty="0"/>
              <a:t> qui se fait </a:t>
            </a:r>
            <a:r>
              <a:rPr lang="en-US" dirty="0" err="1"/>
              <a:t>en</a:t>
            </a:r>
            <a:r>
              <a:rPr lang="en-US" dirty="0"/>
              <a:t> masse avec du script (menus,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pPr marL="450850" lvl="1" algn="just">
              <a:buFont typeface="Wingdings" panose="05000000000000000000" pitchFamily="2" charset="2"/>
              <a:buChar char="q"/>
            </a:pPr>
            <a:endParaRPr lang="en-US" dirty="0"/>
          </a:p>
          <a:p>
            <a:pPr marL="450850" lvl="1" algn="just">
              <a:buFont typeface="Wingdings" panose="05000000000000000000" pitchFamily="2" charset="2"/>
              <a:buChar char="q"/>
            </a:pPr>
            <a:r>
              <a:rPr lang="en-US" dirty="0"/>
              <a:t>HTML5 </a:t>
            </a:r>
            <a:r>
              <a:rPr lang="en-US" dirty="0" err="1"/>
              <a:t>doit</a:t>
            </a:r>
            <a:r>
              <a:rPr lang="en-US" dirty="0"/>
              <a:t> supporter </a:t>
            </a:r>
            <a:r>
              <a:rPr lang="en-US" dirty="0" err="1"/>
              <a:t>plusieurs</a:t>
            </a:r>
            <a:r>
              <a:rPr lang="en-US" dirty="0"/>
              <a:t> devices (mobiles…).</a:t>
            </a:r>
          </a:p>
          <a:p>
            <a:pPr marL="450850" lvl="1" algn="just">
              <a:buFont typeface="Wingdings" panose="05000000000000000000" pitchFamily="2" charset="2"/>
              <a:buChar char="q"/>
            </a:pPr>
            <a:endParaRPr lang="en-US" dirty="0"/>
          </a:p>
          <a:p>
            <a:pPr marL="450850" lvl="1" algn="just"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4" name="Picture 8" descr="http://creersonsiteweb.net/images/html.png">
            <a:extLst>
              <a:ext uri="{FF2B5EF4-FFF2-40B4-BE49-F238E27FC236}">
                <a16:creationId xmlns:a16="http://schemas.microsoft.com/office/drawing/2014/main" id="{A5196A61-5027-49C5-8FBA-77F9D35A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603"/>
            <a:ext cx="663012" cy="9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44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F0F62E-E0D5-42EA-A2AC-08DCEC30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XHTML: </a:t>
            </a:r>
            <a:r>
              <a:rPr lang="fr-FR" b="1" dirty="0" err="1">
                <a:solidFill>
                  <a:srgbClr val="0070C0"/>
                </a:solidFill>
              </a:rPr>
              <a:t>eXtensible</a:t>
            </a:r>
            <a:r>
              <a:rPr lang="fr-FR" b="1" dirty="0">
                <a:solidFill>
                  <a:srgbClr val="0070C0"/>
                </a:solidFill>
              </a:rPr>
              <a:t> HTML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CB5EB9-5DC7-43E8-87EF-818CDA5EC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1"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 Par rapport à HTML:  </a:t>
            </a:r>
          </a:p>
          <a:p>
            <a:pPr marL="812800" lvl="1" indent="-457200" algn="just">
              <a:buFont typeface="Wingdings" panose="05000000000000000000" pitchFamily="2" charset="2"/>
              <a:buChar char="§"/>
            </a:pPr>
            <a:r>
              <a:rPr lang="fr-FR" dirty="0">
                <a:latin typeface="Optima"/>
                <a:cs typeface="Optima"/>
              </a:rPr>
              <a:t>Plus stricte, plus codifiée </a:t>
            </a:r>
          </a:p>
          <a:p>
            <a:pPr marL="812800" lvl="1" indent="-457200" algn="just">
              <a:buFont typeface="Wingdings" panose="05000000000000000000" pitchFamily="2" charset="2"/>
              <a:buChar char="§"/>
            </a:pPr>
            <a:r>
              <a:rPr lang="fr-FR" dirty="0">
                <a:latin typeface="Optima"/>
                <a:cs typeface="Optima"/>
              </a:rPr>
              <a:t> Plus difficile à utiliser </a:t>
            </a:r>
          </a:p>
          <a:p>
            <a:pPr marL="355600" lvl="1" algn="just">
              <a:buFont typeface="Wingdings" panose="05000000000000000000" pitchFamily="2" charset="2"/>
              <a:buChar char="q"/>
            </a:pPr>
            <a:endParaRPr lang="fr-FR" dirty="0">
              <a:latin typeface="Optima"/>
              <a:cs typeface="Optima"/>
            </a:endParaRPr>
          </a:p>
          <a:p>
            <a:pPr marL="355600" lvl="1"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 Créé en 2000 pour succéder au HTML puis abandonné en 2009.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625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5FD064-3ECF-4539-AA50-561E659A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	Structure document HTML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2F32A-A95D-4732-8B05-3FC10D022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&lt;!doctype html&gt;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&lt;html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"&gt;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&lt;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	&lt;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charset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="utf-8"&gt;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	&lt;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&gt;Titre de la page&lt;/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&gt;  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	&lt;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rel="</a:t>
            </a:r>
            <a:r>
              <a:rPr lang="fr-FR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stylesheet</a:t>
            </a: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href="style.css"&gt;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	&lt;script src="script.js"&gt;&lt;/script&gt; 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&lt;/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&lt;body&gt;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... &lt;!-- Le reste du contenu --&gt; ... 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&lt;/body&gt;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&lt;/html&gt;</a:t>
            </a:r>
          </a:p>
        </p:txBody>
      </p:sp>
      <p:pic>
        <p:nvPicPr>
          <p:cNvPr id="4" name="Picture 8" descr="http://creersonsiteweb.net/images/html.png">
            <a:extLst>
              <a:ext uri="{FF2B5EF4-FFF2-40B4-BE49-F238E27FC236}">
                <a16:creationId xmlns:a16="http://schemas.microsoft.com/office/drawing/2014/main" id="{9610FF44-E2C3-41A1-9E1D-36B58E35A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603"/>
            <a:ext cx="663012" cy="9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978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C0F806-204C-4EAA-BEAC-2871F439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	Structure document HTML 5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02F859-2C72-4F54-B6BE-45BAD0570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Doctype simple à mémoriser.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Plus de « type= » dans la balise &lt;</a:t>
            </a:r>
            <a:r>
              <a:rPr lang="fr-FR" dirty="0" err="1"/>
              <a:t>link</a:t>
            </a:r>
            <a:r>
              <a:rPr lang="fr-FR" dirty="0"/>
              <a:t>&gt;, utilisation de « rel=» à la place</a:t>
            </a:r>
          </a:p>
          <a:p>
            <a:pPr marL="457200" lvl="1" indent="0">
              <a:buNone/>
            </a:pPr>
            <a:r>
              <a:rPr lang="fr-FR" dirty="0"/>
              <a:t>Nombreuses valeurs possibles pour rel : </a:t>
            </a:r>
            <a:r>
              <a:rPr lang="fr-FR" dirty="0" err="1"/>
              <a:t>stylesheet</a:t>
            </a:r>
            <a:r>
              <a:rPr lang="fr-FR" dirty="0"/>
              <a:t>, </a:t>
            </a:r>
            <a:r>
              <a:rPr lang="fr-FR" dirty="0" err="1"/>
              <a:t>author</a:t>
            </a:r>
            <a:r>
              <a:rPr lang="fr-FR" dirty="0"/>
              <a:t>, </a:t>
            </a:r>
            <a:r>
              <a:rPr lang="fr-FR" dirty="0" err="1"/>
              <a:t>icon</a:t>
            </a:r>
            <a:r>
              <a:rPr lang="fr-FR" dirty="0"/>
              <a:t>, </a:t>
            </a:r>
            <a:r>
              <a:rPr lang="fr-FR" dirty="0" err="1"/>
              <a:t>prefetch</a:t>
            </a:r>
            <a:r>
              <a:rPr lang="fr-FR" dirty="0"/>
              <a:t>, </a:t>
            </a:r>
            <a:r>
              <a:rPr lang="fr-FR" dirty="0" err="1"/>
              <a:t>next</a:t>
            </a:r>
            <a:r>
              <a:rPr lang="fr-FR" dirty="0"/>
              <a:t>, </a:t>
            </a:r>
            <a:r>
              <a:rPr lang="fr-FR" dirty="0" err="1"/>
              <a:t>prev</a:t>
            </a:r>
            <a:r>
              <a:rPr lang="fr-FR" dirty="0"/>
              <a:t>, etc.</a:t>
            </a:r>
          </a:p>
          <a:p>
            <a:pPr marL="457200" lvl="1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Plus de « type= » dans la balise &lt;script&gt; non plus</a:t>
            </a:r>
          </a:p>
          <a:p>
            <a:pPr marL="457200" lvl="1" indent="0">
              <a:buNone/>
            </a:pPr>
            <a:r>
              <a:rPr lang="fr-FR" dirty="0"/>
              <a:t>&lt;script src="script.js"&gt;&lt;/script&gt; suffit…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4" name="Picture 8" descr="http://creersonsiteweb.net/images/html.png">
            <a:extLst>
              <a:ext uri="{FF2B5EF4-FFF2-40B4-BE49-F238E27FC236}">
                <a16:creationId xmlns:a16="http://schemas.microsoft.com/office/drawing/2014/main" id="{03406D04-41A1-4EBC-9137-0BA6DE34C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603"/>
            <a:ext cx="663012" cy="9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83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1F4C0-CF46-4D35-946D-DF85B78C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	Formulaires HTML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B1CEE7-6B41-4B33-9053-D25D2DE7B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Ajout de nombreux validateurs qui auparavant nécessitaient du JavaScript.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Ajout de nombreux types nouveaux pour les champs de formulaire, auparavant fournis par des bibliothèques JavaScript.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De nombreux nouveaux types de champs &lt;input&gt; ont été introduits.</a:t>
            </a:r>
          </a:p>
          <a:p>
            <a:pPr marL="457200" lvl="1" indent="0" algn="just">
              <a:buNone/>
            </a:pPr>
            <a:r>
              <a:rPr lang="en-US" dirty="0"/>
              <a:t>color, date, datetime, datetime-local, email, month, number, range, search, </a:t>
            </a:r>
            <a:r>
              <a:rPr lang="en-US" dirty="0" err="1"/>
              <a:t>tel</a:t>
            </a:r>
            <a:r>
              <a:rPr lang="en-US" dirty="0"/>
              <a:t>, time, </a:t>
            </a:r>
            <a:r>
              <a:rPr lang="en-US" dirty="0" err="1"/>
              <a:t>url</a:t>
            </a:r>
            <a:r>
              <a:rPr lang="en-US" dirty="0"/>
              <a:t>, week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4" name="Picture 8" descr="http://creersonsiteweb.net/images/html.png">
            <a:extLst>
              <a:ext uri="{FF2B5EF4-FFF2-40B4-BE49-F238E27FC236}">
                <a16:creationId xmlns:a16="http://schemas.microsoft.com/office/drawing/2014/main" id="{0235DE7F-9E57-429B-A221-296ACDC6F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603"/>
            <a:ext cx="663012" cy="9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60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48CCF4-CED1-41B3-B9A2-10011273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	Formulaires HTML 5: </a:t>
            </a:r>
            <a:r>
              <a:rPr lang="fr-FR" b="1" dirty="0">
                <a:solidFill>
                  <a:srgbClr val="0070C0"/>
                </a:solidFill>
              </a:rPr>
              <a:t>input output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B0E514-4663-4DD9-ADE1-5E653ECD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&lt;form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oninput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o.value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a.value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b.value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&lt;input name="a" value="2" type="number"&gt; x 	&lt;input 	name="b" value="3" type="number"&gt; = 	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&lt;output 	name="o"&gt;6&lt;/output&gt;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&lt;/form&gt;</a:t>
            </a:r>
          </a:p>
          <a:p>
            <a:r>
              <a:rPr lang="en-US" dirty="0" err="1"/>
              <a:t>Dès</a:t>
            </a:r>
            <a:r>
              <a:rPr lang="en-US" dirty="0"/>
              <a:t> </a:t>
            </a:r>
            <a:r>
              <a:rPr lang="en-US" dirty="0" err="1"/>
              <a:t>qu’on</a:t>
            </a:r>
            <a:r>
              <a:rPr lang="en-US" dirty="0"/>
              <a:t> a </a:t>
            </a:r>
            <a:r>
              <a:rPr lang="en-US" dirty="0" err="1"/>
              <a:t>saisi</a:t>
            </a:r>
            <a:r>
              <a:rPr lang="en-US" dirty="0"/>
              <a:t> les deux premières </a:t>
            </a:r>
            <a:r>
              <a:rPr lang="en-US" dirty="0" err="1"/>
              <a:t>valeurs</a:t>
            </a:r>
            <a:r>
              <a:rPr lang="en-US" dirty="0"/>
              <a:t> le champ &lt;output&gt; </a:t>
            </a:r>
            <a:r>
              <a:rPr lang="en-US" dirty="0" err="1"/>
              <a:t>est</a:t>
            </a:r>
            <a:r>
              <a:rPr lang="en-US" dirty="0"/>
              <a:t> mis à jour, pas </a:t>
            </a:r>
            <a:r>
              <a:rPr lang="en-US" dirty="0" err="1"/>
              <a:t>besoin</a:t>
            </a:r>
            <a:r>
              <a:rPr lang="en-US" dirty="0"/>
              <a:t> de JavaScript !</a:t>
            </a:r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A9506-072B-4952-A2F0-963F7B7C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192" y="5147256"/>
            <a:ext cx="700915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http://creersonsiteweb.net/images/html.png">
            <a:extLst>
              <a:ext uri="{FF2B5EF4-FFF2-40B4-BE49-F238E27FC236}">
                <a16:creationId xmlns:a16="http://schemas.microsoft.com/office/drawing/2014/main" id="{1E3182B7-43BF-46CA-88F6-7CAF74507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603"/>
            <a:ext cx="663012" cy="9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81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7DC37-2755-4CE5-A963-90573F1D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	Formulaires HTML 5: </a:t>
            </a:r>
            <a:r>
              <a:rPr lang="fr-FR" b="1" dirty="0" err="1">
                <a:solidFill>
                  <a:srgbClr val="0070C0"/>
                </a:solidFill>
              </a:rPr>
              <a:t>datalist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FCF0A1-5704-4B1F-AF72-5CE6764D8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action="demo_form.asp"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"&gt;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&lt;input </a:t>
            </a:r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browsers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="browser" /&gt;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&lt;</a:t>
            </a:r>
            <a:r>
              <a:rPr lang="fr-F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datalist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id="</a:t>
            </a:r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browsers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&lt;option value="Internet Explorer"&gt;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&lt;option value="Firefox"&gt;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&lt;option value="Chrome"&gt;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&lt;option value="Opera"&gt;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&lt;option value="Safari"&gt;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&lt;/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datalist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&lt;input type="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" /&gt;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&lt;/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Le champs de saisie va proposer une liste avec de l’</a:t>
            </a:r>
            <a:r>
              <a:rPr lang="fr-FR" dirty="0" err="1"/>
              <a:t>auto-complétion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4" name="Picture 8" descr="http://creersonsiteweb.net/images/html.png">
            <a:extLst>
              <a:ext uri="{FF2B5EF4-FFF2-40B4-BE49-F238E27FC236}">
                <a16:creationId xmlns:a16="http://schemas.microsoft.com/office/drawing/2014/main" id="{35F268B3-F2BD-42F1-BC7F-580987CFB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603"/>
            <a:ext cx="663012" cy="9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58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8BB976-1D98-400F-A8BE-AC519C42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	HTML 5: </a:t>
            </a:r>
            <a:r>
              <a:rPr lang="fr-FR" b="1" dirty="0">
                <a:solidFill>
                  <a:srgbClr val="0070C0"/>
                </a:solidFill>
              </a:rPr>
              <a:t>Vidéos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894503-3021-4E44-ADE7-396D532CE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="320"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="240"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"&gt;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	&lt;source src="movie.mp4" type="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/mp4" /&gt;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	&lt;source src="movie.ogg" type="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ogg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" /&gt;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	Votre navigateur ne supporte pas le tag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&lt;/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endParaRPr lang="fr-F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L’attribut « </a:t>
            </a:r>
            <a:r>
              <a:rPr lang="fr-FR" dirty="0" err="1"/>
              <a:t>controls</a:t>
            </a:r>
            <a:r>
              <a:rPr lang="fr-FR" dirty="0"/>
              <a:t> » ajoute les boutons de contrôle (</a:t>
            </a:r>
            <a:r>
              <a:rPr lang="fr-FR" dirty="0" err="1"/>
              <a:t>play</a:t>
            </a:r>
            <a:r>
              <a:rPr lang="fr-FR" dirty="0"/>
              <a:t>, stop, etc.)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Le premier format supporté sera lu.</a:t>
            </a:r>
          </a:p>
          <a:p>
            <a:endParaRPr lang="fr-FR" dirty="0"/>
          </a:p>
        </p:txBody>
      </p:sp>
      <p:pic>
        <p:nvPicPr>
          <p:cNvPr id="4" name="Picture 8" descr="http://creersonsiteweb.net/images/html.png">
            <a:extLst>
              <a:ext uri="{FF2B5EF4-FFF2-40B4-BE49-F238E27FC236}">
                <a16:creationId xmlns:a16="http://schemas.microsoft.com/office/drawing/2014/main" id="{7C21708C-0CF3-432D-A18F-DD927685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603"/>
            <a:ext cx="663012" cy="9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70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7D8EF-D5FB-448F-A046-E3C737AB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887A8A-71EE-4B64-914C-6744E4D0E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9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fr-FR" sz="9600" dirty="0">
                <a:solidFill>
                  <a:srgbClr val="C00000"/>
                </a:solidFill>
              </a:rPr>
              <a:t>CSS</a:t>
            </a:r>
          </a:p>
        </p:txBody>
      </p:sp>
    </p:spTree>
    <p:extLst>
      <p:ext uri="{BB962C8B-B14F-4D97-AF65-F5344CB8AC3E}">
        <p14:creationId xmlns:p14="http://schemas.microsoft.com/office/powerpoint/2010/main" val="490600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Syntaxe: </a:t>
            </a:r>
            <a:r>
              <a:rPr lang="fr-FR" b="1" dirty="0" err="1">
                <a:solidFill>
                  <a:srgbClr val="0070C0"/>
                </a:solidFill>
              </a:rPr>
              <a:t>Integration</a:t>
            </a:r>
            <a:r>
              <a:rPr lang="fr-FR" b="1" dirty="0">
                <a:solidFill>
                  <a:srgbClr val="0070C0"/>
                </a:solidFill>
              </a:rPr>
              <a:t> CSS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Style dans les balise</a:t>
            </a:r>
          </a:p>
          <a:p>
            <a:pPr marL="457200" lvl="1" indent="0">
              <a:buNone/>
            </a:pPr>
            <a:r>
              <a:rPr lang="fr-FR" dirty="0"/>
              <a:t>&lt;h2 style="</a:t>
            </a:r>
            <a:r>
              <a:rPr lang="fr-FR" dirty="0" err="1"/>
              <a:t>color:red</a:t>
            </a:r>
            <a:r>
              <a:rPr lang="fr-FR" dirty="0"/>
              <a:t>"&gt;Titre en rouge&lt;/h2&gt;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Style dans le &lt;</a:t>
            </a:r>
            <a:r>
              <a:rPr lang="fr-FR" dirty="0" err="1"/>
              <a:t>head</a:t>
            </a:r>
            <a:r>
              <a:rPr lang="fr-FR" dirty="0"/>
              <a:t>&gt;</a:t>
            </a:r>
          </a:p>
          <a:p>
            <a:pPr marL="457200" lvl="1" indent="0">
              <a:buNone/>
            </a:pPr>
            <a:r>
              <a:rPr lang="fr-FR" dirty="0"/>
              <a:t>&lt;style type="</a:t>
            </a:r>
            <a:r>
              <a:rPr lang="fr-FR" dirty="0" err="1"/>
              <a:t>text</a:t>
            </a:r>
            <a:r>
              <a:rPr lang="fr-FR" dirty="0"/>
              <a:t>/</a:t>
            </a:r>
            <a:r>
              <a:rPr lang="fr-FR" dirty="0" err="1"/>
              <a:t>css</a:t>
            </a:r>
            <a:r>
              <a:rPr lang="fr-FR" dirty="0"/>
              <a:t>"&gt; h2 {</a:t>
            </a:r>
            <a:r>
              <a:rPr lang="fr-FR" dirty="0" err="1"/>
              <a:t>color:red</a:t>
            </a:r>
            <a:r>
              <a:rPr lang="fr-FR" dirty="0"/>
              <a:t>}&lt;/style&gt;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Style dans un fichier</a:t>
            </a:r>
          </a:p>
          <a:p>
            <a:pPr marL="457200" lvl="1" indent="0">
              <a:buNone/>
            </a:pPr>
            <a:r>
              <a:rPr lang="fr-FR" dirty="0"/>
              <a:t>h2 {</a:t>
            </a:r>
            <a:r>
              <a:rPr lang="fr-FR" dirty="0" err="1"/>
              <a:t>color:red</a:t>
            </a:r>
            <a:r>
              <a:rPr lang="fr-FR" dirty="0"/>
              <a:t>}</a:t>
            </a:r>
          </a:p>
          <a:p>
            <a:pPr marL="457200" lvl="1" indent="0">
              <a:buNone/>
            </a:pPr>
            <a:r>
              <a:rPr lang="fr-FR" dirty="0"/>
              <a:t>Inclus dans le &lt;</a:t>
            </a:r>
            <a:r>
              <a:rPr lang="fr-FR" dirty="0" err="1"/>
              <a:t>head</a:t>
            </a:r>
            <a:r>
              <a:rPr lang="fr-FR" dirty="0"/>
              <a:t>&gt;</a:t>
            </a:r>
          </a:p>
          <a:p>
            <a:pPr marL="457200" lvl="1" indent="0">
              <a:buNone/>
            </a:pPr>
            <a:r>
              <a:rPr lang="fr-FR" dirty="0"/>
              <a:t>&lt;</a:t>
            </a:r>
            <a:r>
              <a:rPr lang="fr-FR" dirty="0" err="1"/>
              <a:t>link</a:t>
            </a:r>
            <a:r>
              <a:rPr lang="fr-FR" dirty="0"/>
              <a:t> </a:t>
            </a:r>
            <a:r>
              <a:rPr lang="fr-FR" dirty="0" err="1"/>
              <a:t>href</a:t>
            </a:r>
            <a:r>
              <a:rPr lang="fr-FR" dirty="0"/>
              <a:t>="messtyles.css" </a:t>
            </a:r>
            <a:r>
              <a:rPr lang="fr-FR" dirty="0" err="1"/>
              <a:t>rel</a:t>
            </a:r>
            <a:r>
              <a:rPr lang="fr-FR" dirty="0"/>
              <a:t>="</a:t>
            </a:r>
            <a:r>
              <a:rPr lang="fr-FR" dirty="0" err="1"/>
              <a:t>stylesheet</a:t>
            </a:r>
            <a:r>
              <a:rPr lang="fr-FR" dirty="0"/>
              <a:t>" type="</a:t>
            </a:r>
            <a:r>
              <a:rPr lang="fr-FR" dirty="0" err="1"/>
              <a:t>text</a:t>
            </a:r>
            <a:r>
              <a:rPr lang="fr-FR" dirty="0"/>
              <a:t>/</a:t>
            </a:r>
            <a:r>
              <a:rPr lang="fr-FR" dirty="0" err="1"/>
              <a:t>css</a:t>
            </a:r>
            <a:r>
              <a:rPr lang="fr-FR" dirty="0"/>
              <a:t>"/&gt;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DB1E21-FA27-4474-966C-49368EDD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Syntaxe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D84590-1864-4347-B669-71EA318FA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E215BC-8BDA-410E-9611-F7A433DBC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84" t="50000" r="23204" b="12282"/>
          <a:stretch/>
        </p:blipFill>
        <p:spPr>
          <a:xfrm>
            <a:off x="1973430" y="2402007"/>
            <a:ext cx="7859845" cy="316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97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53D1D-4301-45B3-A1A0-83D93B1C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Sélecteurs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5BF3CC-21C6-4CB5-8C47-5A897F97C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Appliquer un style aux élément A et B :</a:t>
            </a:r>
          </a:p>
          <a:p>
            <a:pPr marL="0" lvl="1" indent="0" algn="just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	A, B { propriété: valeur; }</a:t>
            </a: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Sélectionner un élément B contenu dans A : </a:t>
            </a:r>
          </a:p>
          <a:p>
            <a:pPr marL="0" lvl="1" indent="0" algn="just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	A B { propriété: valeur; }</a:t>
            </a:r>
          </a:p>
          <a:p>
            <a:pPr marL="0" lvl="1" indent="0" algn="just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Sélectionner le premier élément B suivant un élément A : </a:t>
            </a:r>
          </a:p>
          <a:p>
            <a:pPr marL="0" lvl="1" indent="0" algn="just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	A + B { propriété: valeur; }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Sélectionner tous les éléments C possédant un attribut en particulier : </a:t>
            </a:r>
          </a:p>
          <a:p>
            <a:pPr marL="0" lvl="1" indent="0" algn="just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	C[attribut] { propriété: valeur; }</a:t>
            </a:r>
          </a:p>
        </p:txBody>
      </p:sp>
    </p:spTree>
    <p:extLst>
      <p:ext uri="{BB962C8B-B14F-4D97-AF65-F5344CB8AC3E}">
        <p14:creationId xmlns:p14="http://schemas.microsoft.com/office/powerpoint/2010/main" val="68523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A122E-AA26-420D-A29D-55D24AD5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Eléments HTML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69575E-7467-4570-87DC-C856811BF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Font typeface="Wingdings" panose="05000000000000000000" pitchFamily="2" charset="2"/>
              <a:buChar char="q"/>
              <a:tabLst>
                <a:tab pos="531813" algn="l"/>
              </a:tabLs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Définissent des objets dans notre page web</a:t>
            </a:r>
          </a:p>
          <a:p>
            <a:pPr lvl="2" algn="just">
              <a:buFont typeface="Wingdings" panose="05000000000000000000" pitchFamily="2" charset="2"/>
              <a:buChar char="§"/>
              <a:tabLst>
                <a:tab pos="531813" algn="l"/>
              </a:tabLs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L’élément p définit un paragraphe</a:t>
            </a:r>
          </a:p>
          <a:p>
            <a:pPr lvl="2" algn="just">
              <a:buFont typeface="Wingdings" panose="05000000000000000000" pitchFamily="2" charset="2"/>
              <a:buChar char="§"/>
              <a:tabLst>
                <a:tab pos="531813" algn="l"/>
              </a:tabLs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éléments h1, h2, … , h6 définissent des titres</a:t>
            </a:r>
          </a:p>
          <a:p>
            <a:pPr lvl="2" algn="just">
              <a:buFont typeface="Wingdings" panose="05000000000000000000" pitchFamily="2" charset="2"/>
              <a:buChar char="§"/>
              <a:tabLst>
                <a:tab pos="531813" algn="l"/>
              </a:tabLs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L’élément a définit un lien…</a:t>
            </a:r>
          </a:p>
          <a:p>
            <a:pPr lvl="2" algn="just">
              <a:buFont typeface="Wingdings" panose="05000000000000000000" pitchFamily="2" charset="2"/>
              <a:buChar char="§"/>
              <a:tabLst>
                <a:tab pos="531813" algn="l"/>
              </a:tabLst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  <a:tabLst>
                <a:tab pos="531813" algn="l"/>
              </a:tabLs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Généralement constitués d’une paire de balises : </a:t>
            </a:r>
          </a:p>
          <a:p>
            <a:pPr lvl="2" algn="just">
              <a:buFont typeface="Wingdings" panose="05000000000000000000" pitchFamily="2" charset="2"/>
              <a:buChar char="§"/>
              <a:tabLst>
                <a:tab pos="531813" algn="l"/>
              </a:tabLs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Balise ouvrante : &lt;p&gt;</a:t>
            </a:r>
          </a:p>
          <a:p>
            <a:pPr lvl="2" algn="just">
              <a:buFont typeface="Wingdings" panose="05000000000000000000" pitchFamily="2" charset="2"/>
              <a:buChar char="§"/>
              <a:tabLst>
                <a:tab pos="531813" algn="l"/>
              </a:tabLs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Balise fermante : &lt;/p&gt;</a:t>
            </a:r>
          </a:p>
          <a:p>
            <a:pPr lvl="2" algn="just">
              <a:buFont typeface="Wingdings" panose="05000000000000000000" pitchFamily="2" charset="2"/>
              <a:buChar char="§"/>
              <a:tabLst>
                <a:tab pos="531813" algn="l"/>
              </a:tabLs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Exception </a:t>
            </a:r>
            <a:r>
              <a:rPr lang="fr-FR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ptima"/>
                <a:cs typeface="Optima"/>
              </a:rPr>
              <a:t>: </a:t>
            </a:r>
            <a:r>
              <a:rPr lang="fr-FR" sz="2400" dirty="0">
                <a:latin typeface="Optima"/>
                <a:cs typeface="Optima"/>
              </a:rPr>
              <a:t>balise orpheline &lt;</a:t>
            </a:r>
            <a:r>
              <a:rPr lang="fr-FR" sz="2400" dirty="0" err="1">
                <a:latin typeface="Optima"/>
                <a:cs typeface="Optima"/>
              </a:rPr>
              <a:t>br</a:t>
            </a:r>
            <a:r>
              <a:rPr lang="fr-FR" sz="2400" dirty="0">
                <a:latin typeface="Optima"/>
                <a:cs typeface="Optima"/>
              </a:rPr>
              <a:t>/&gt;</a:t>
            </a:r>
            <a:endParaRPr 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497357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F27F23-B379-4F5D-AEEB-258449CC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Sélecteurs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B118E2-FD57-4B1C-87C3-7B761918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Sélectionner tous les éléments D possédant un attribut en particulier et une valeur exactement : </a:t>
            </a:r>
          </a:p>
          <a:p>
            <a:pPr marL="0" lvl="1" indent="0" algn="just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	D[attribut=« valeur »] { propriété: valeur; }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Sélectionner tous les éléments E possédant un attribut en particulier et une valeur :</a:t>
            </a:r>
          </a:p>
          <a:p>
            <a:pPr marL="0" lvl="1" indent="0" algn="just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	E[attribut*=« valeur »] { propriété: valeur; }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0745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48955-48BA-41E9-A731-FFC9C2E4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Classe et Identificateur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5B415E-8570-4759-9795-88A02BE9B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Classe et Id sont deux attributs HTML, créés pour pouvoir appliquer différents styles à des éléments de même type.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>
              <a:latin typeface="Optima"/>
              <a:cs typeface="Optima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Classe permet également d’appliquer le même style à différents élément HTML (en leur appliquant la même valeur pour l’attribut class).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>
              <a:latin typeface="Optima"/>
              <a:cs typeface="Optima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Différence ? Id ne peut être utilisé que pour cibler un unique élément, au contraire de class. 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853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7829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Sélecteurs : autres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Sélecteurs qui sélectionnent des éléments en fonction de leur état à un moment donné</a:t>
            </a:r>
          </a:p>
          <a:p>
            <a:r>
              <a:rPr lang="fr-FR" dirty="0"/>
              <a:t>Exemple</a:t>
            </a:r>
          </a:p>
          <a:p>
            <a:pPr lvl="1"/>
            <a:r>
              <a:rPr lang="fr-FR" dirty="0"/>
              <a:t>a:link — lien non visité et inactif</a:t>
            </a:r>
          </a:p>
          <a:p>
            <a:pPr lvl="1"/>
            <a:r>
              <a:rPr lang="fr-FR" dirty="0"/>
              <a:t>a:hover — lien sur lequel on passe</a:t>
            </a:r>
          </a:p>
          <a:p>
            <a:pPr lvl="1"/>
            <a:r>
              <a:rPr lang="fr-FR" dirty="0"/>
              <a:t>a:active — lien sur lequel on clique</a:t>
            </a:r>
          </a:p>
          <a:p>
            <a:pPr lvl="1"/>
            <a:r>
              <a:rPr lang="fr-FR" dirty="0"/>
              <a:t>a:visited — lien déjà visité</a:t>
            </a:r>
          </a:p>
          <a:p>
            <a:r>
              <a:rPr lang="fr-FR" dirty="0"/>
              <a:t>Exemple </a:t>
            </a:r>
            <a:r>
              <a:rPr lang="fr-FR" dirty="0" err="1"/>
              <a:t>css</a:t>
            </a:r>
            <a:endParaRPr lang="fr-FR" dirty="0"/>
          </a:p>
          <a:p>
            <a:pPr lvl="1"/>
            <a:r>
              <a:rPr lang="fr-FR" dirty="0"/>
              <a:t>a:link {</a:t>
            </a:r>
            <a:r>
              <a:rPr lang="fr-FR" dirty="0" err="1"/>
              <a:t>color</a:t>
            </a:r>
            <a:r>
              <a:rPr lang="fr-FR" dirty="0"/>
              <a:t>: </a:t>
            </a:r>
            <a:r>
              <a:rPr lang="fr-FR" dirty="0" err="1"/>
              <a:t>blue</a:t>
            </a:r>
            <a:r>
              <a:rPr lang="fr-FR" dirty="0"/>
              <a:t>;}</a:t>
            </a:r>
          </a:p>
          <a:p>
            <a:pPr lvl="1"/>
            <a:r>
              <a:rPr lang="fr-FR" dirty="0"/>
              <a:t>a:visited {</a:t>
            </a:r>
            <a:r>
              <a:rPr lang="fr-FR" dirty="0" err="1"/>
              <a:t>color</a:t>
            </a:r>
            <a:r>
              <a:rPr lang="fr-FR" dirty="0"/>
              <a:t>: magenta;}</a:t>
            </a:r>
          </a:p>
          <a:p>
            <a:pPr lvl="1"/>
            <a:r>
              <a:rPr lang="fr-FR" dirty="0"/>
              <a:t>a:hover {</a:t>
            </a:r>
            <a:r>
              <a:rPr lang="fr-FR" dirty="0" err="1"/>
              <a:t>color</a:t>
            </a:r>
            <a:r>
              <a:rPr lang="fr-FR" dirty="0"/>
              <a:t>: </a:t>
            </a:r>
            <a:r>
              <a:rPr lang="fr-FR" dirty="0" err="1"/>
              <a:t>red</a:t>
            </a:r>
            <a:r>
              <a:rPr lang="fr-FR" dirty="0"/>
              <a:t>; </a:t>
            </a:r>
            <a:r>
              <a:rPr lang="fr-FR" dirty="0" err="1"/>
              <a:t>textdecoration:none</a:t>
            </a:r>
            <a:r>
              <a:rPr lang="fr-FR" dirty="0"/>
              <a:t>; font-</a:t>
            </a:r>
            <a:r>
              <a:rPr lang="fr-FR" dirty="0" err="1"/>
              <a:t>weight</a:t>
            </a:r>
            <a:r>
              <a:rPr lang="fr-FR" dirty="0"/>
              <a:t>: bold;}</a:t>
            </a:r>
          </a:p>
          <a:p>
            <a:pPr lvl="1"/>
            <a:r>
              <a:rPr lang="fr-FR" dirty="0"/>
              <a:t>a:active {</a:t>
            </a:r>
            <a:r>
              <a:rPr lang="fr-FR" dirty="0" err="1"/>
              <a:t>color</a:t>
            </a:r>
            <a:r>
              <a:rPr lang="fr-FR" dirty="0"/>
              <a:t>: </a:t>
            </a:r>
            <a:r>
              <a:rPr lang="fr-FR" dirty="0" err="1"/>
              <a:t>red</a:t>
            </a:r>
            <a:r>
              <a:rPr lang="fr-FR" dirty="0"/>
              <a:t>;}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Sélecteurs : autres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:first-</a:t>
            </a:r>
            <a:r>
              <a:rPr lang="fr-FR" dirty="0" err="1"/>
              <a:t>letter</a:t>
            </a:r>
            <a:endParaRPr lang="fr-FR" dirty="0"/>
          </a:p>
          <a:p>
            <a:pPr lvl="1"/>
            <a:r>
              <a:rPr lang="fr-FR" dirty="0"/>
              <a:t>première lettre dans un élément bloc (ex. p, h1, …)</a:t>
            </a:r>
          </a:p>
          <a:p>
            <a:r>
              <a:rPr lang="fr-FR" dirty="0"/>
              <a:t>:first-line</a:t>
            </a:r>
          </a:p>
          <a:p>
            <a:pPr lvl="1"/>
            <a:r>
              <a:rPr lang="fr-FR" dirty="0"/>
              <a:t>première ligne dans un élément bloc (ex. p, h1, …)</a:t>
            </a:r>
          </a:p>
          <a:p>
            <a:r>
              <a:rPr lang="fr-FR" dirty="0"/>
              <a:t>Exemple :</a:t>
            </a:r>
          </a:p>
          <a:p>
            <a:pPr>
              <a:buNone/>
            </a:pPr>
            <a:r>
              <a:rPr lang="fr-FR" dirty="0"/>
              <a:t>&lt;style type="</a:t>
            </a:r>
            <a:r>
              <a:rPr lang="fr-FR" dirty="0" err="1"/>
              <a:t>text</a:t>
            </a:r>
            <a:r>
              <a:rPr lang="fr-FR" dirty="0"/>
              <a:t>/</a:t>
            </a:r>
            <a:r>
              <a:rPr lang="fr-FR" dirty="0" err="1"/>
              <a:t>css</a:t>
            </a:r>
            <a:r>
              <a:rPr lang="fr-FR" dirty="0"/>
              <a:t>"&gt;</a:t>
            </a:r>
          </a:p>
          <a:p>
            <a:pPr>
              <a:buNone/>
            </a:pPr>
            <a:r>
              <a:rPr lang="fr-FR" dirty="0"/>
              <a:t>p:first-letter {font-size: 200%;}</a:t>
            </a:r>
          </a:p>
          <a:p>
            <a:pPr>
              <a:buNone/>
            </a:pPr>
            <a:r>
              <a:rPr lang="fr-FR" dirty="0"/>
              <a:t>p.ligne1:first-line {font: bold;}</a:t>
            </a:r>
          </a:p>
          <a:p>
            <a:pPr>
              <a:buNone/>
            </a:pPr>
            <a:r>
              <a:rPr lang="fr-FR" dirty="0"/>
              <a:t>&lt;/style&gt;</a:t>
            </a:r>
          </a:p>
          <a:p>
            <a:pPr>
              <a:buNone/>
            </a:pPr>
            <a:r>
              <a:rPr lang="fr-FR" dirty="0"/>
              <a:t>…</a:t>
            </a:r>
          </a:p>
          <a:p>
            <a:pPr>
              <a:buNone/>
            </a:pPr>
            <a:r>
              <a:rPr lang="fr-FR" dirty="0"/>
              <a:t>&lt;p&gt;Ceci est &lt;!-- … --&gt; du texte. &lt;/p&gt;</a:t>
            </a:r>
          </a:p>
          <a:p>
            <a:pPr>
              <a:buNone/>
            </a:pPr>
            <a:r>
              <a:rPr lang="fr-FR" dirty="0"/>
              <a:t>&lt;p class="ligne1"&gt;Ceci &lt;!-- … --&gt; qui contient du texte. Ceci est un paragraphe qui contient du texte.</a:t>
            </a:r>
          </a:p>
          <a:p>
            <a:pPr>
              <a:buNone/>
            </a:pPr>
            <a:r>
              <a:rPr lang="fr-FR" dirty="0"/>
              <a:t>&lt;/p&gt;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E64255-7416-4261-A1BB-ECA4F56B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Eléments Block vs </a:t>
            </a:r>
            <a:r>
              <a:rPr lang="fr-FR" b="1" dirty="0" err="1">
                <a:solidFill>
                  <a:srgbClr val="C00000"/>
                </a:solidFill>
              </a:rPr>
              <a:t>inline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396B6B-7A56-410A-8BC5-2DA425EB6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Les élément de type block: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>
                <a:latin typeface="Optima"/>
                <a:cs typeface="Optima"/>
              </a:rPr>
              <a:t>Commencent sur une nouvelle ligne.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>
                <a:latin typeface="Optima"/>
                <a:cs typeface="Optima"/>
              </a:rPr>
              <a:t>Occupent toute la largeur disponible.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>
                <a:latin typeface="Optima"/>
                <a:cs typeface="Optima"/>
              </a:rPr>
              <a:t>Peuvent être imbriqués les uns dans les autres et peuvent contenir des élément de type </a:t>
            </a:r>
            <a:r>
              <a:rPr lang="fr-FR" dirty="0" err="1">
                <a:latin typeface="Optima"/>
                <a:cs typeface="Optima"/>
              </a:rPr>
              <a:t>inline</a:t>
            </a:r>
            <a:r>
              <a:rPr lang="fr-FR" dirty="0">
                <a:latin typeface="Optima"/>
                <a:cs typeface="Optima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fr-FR" dirty="0">
              <a:latin typeface="Optima"/>
              <a:cs typeface="Optima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Les éléments de type </a:t>
            </a:r>
            <a:r>
              <a:rPr lang="fr-FR" dirty="0" err="1">
                <a:latin typeface="Optima"/>
                <a:cs typeface="Optima"/>
              </a:rPr>
              <a:t>inline</a:t>
            </a:r>
            <a:r>
              <a:rPr lang="fr-FR" dirty="0">
                <a:latin typeface="Optima"/>
                <a:cs typeface="Optima"/>
              </a:rPr>
              <a:t>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>
                <a:latin typeface="Optima"/>
                <a:cs typeface="Optima"/>
              </a:rPr>
              <a:t>Ne commencent pas sur une nouvelle ligne.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>
                <a:latin typeface="Optima"/>
                <a:cs typeface="Optima"/>
              </a:rPr>
              <a:t>Occupent seulement la largeur nécessaire.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>
                <a:latin typeface="Optima"/>
                <a:cs typeface="Optima"/>
              </a:rPr>
              <a:t>Peuvent contenir d’autres éléments de type </a:t>
            </a:r>
            <a:r>
              <a:rPr lang="fr-FR" dirty="0" err="1">
                <a:latin typeface="Optima"/>
                <a:cs typeface="Optima"/>
              </a:rPr>
              <a:t>inline</a:t>
            </a:r>
            <a:r>
              <a:rPr lang="fr-FR" dirty="0">
                <a:latin typeface="Optima"/>
                <a:cs typeface="Optima"/>
              </a:rPr>
              <a:t> mais pas d’éléments de type block. 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848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691F0-A36E-4182-8E92-E9DE597B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Eléments Block vs </a:t>
            </a:r>
            <a:r>
              <a:rPr lang="fr-FR" b="1" dirty="0" err="1">
                <a:solidFill>
                  <a:srgbClr val="C00000"/>
                </a:solidFill>
              </a:rPr>
              <a:t>inline</a:t>
            </a: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E9D5017-0665-4F2F-A54C-35AD4AE242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48385963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02962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/>
                        <a:t>Eléments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/>
                        <a:t>Eléments inline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152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/>
                        <a:t>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900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/>
                        <a:t>h1, h2, h3…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/>
                        <a:t>strong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6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/>
                        <a:t>header, article, footer…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/>
                        <a:t>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25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/>
                        <a:t>ol, ul, 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11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/>
                        <a:t>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/>
                        <a:t>img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46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998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Héritage et cascade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Optima"/>
                <a:cs typeface="Optima"/>
              </a:rPr>
              <a:t>Les éléments en HTML « héritent » des styles de leurs parents d’où le « </a:t>
            </a:r>
            <a:r>
              <a:rPr lang="fr-FR" sz="2000" dirty="0" err="1">
                <a:latin typeface="Optima"/>
                <a:cs typeface="Optima"/>
              </a:rPr>
              <a:t>cascading</a:t>
            </a:r>
            <a:r>
              <a:rPr lang="fr-FR" sz="2000" dirty="0">
                <a:latin typeface="Optima"/>
                <a:cs typeface="Optima"/>
              </a:rPr>
              <a:t> » de CSS.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sz="2000" dirty="0">
              <a:latin typeface="Optima"/>
              <a:cs typeface="Optima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Optima"/>
                <a:cs typeface="Optima"/>
              </a:rPr>
              <a:t>En cas de conflit, le style le plus proche de l’élément en question sera appliqué.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sz="2000" dirty="0">
              <a:latin typeface="Optima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000" dirty="0"/>
              <a:t>Tous les styles, peut importe où ils sont définis se fusionne dans l’ordre de chargement dans une seule feuille de style avec un système d’héritage, et peuvent s’écraser.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59496" y="4280575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h1 {</a:t>
            </a:r>
          </a:p>
          <a:p>
            <a:r>
              <a:rPr lang="fr-FR" dirty="0" err="1"/>
              <a:t>color</a:t>
            </a:r>
            <a:r>
              <a:rPr lang="fr-FR" dirty="0"/>
              <a:t> : </a:t>
            </a:r>
            <a:r>
              <a:rPr lang="fr-FR" dirty="0" err="1"/>
              <a:t>red</a:t>
            </a:r>
            <a:r>
              <a:rPr lang="fr-FR" dirty="0"/>
              <a:t>;</a:t>
            </a:r>
          </a:p>
          <a:p>
            <a:r>
              <a:rPr lang="fr-FR" dirty="0"/>
              <a:t>font-size : 18px;</a:t>
            </a:r>
          </a:p>
          <a:p>
            <a:r>
              <a:rPr lang="fr-FR" dirty="0"/>
              <a:t>}</a:t>
            </a:r>
          </a:p>
          <a:p>
            <a:r>
              <a:rPr lang="fr-FR" dirty="0"/>
              <a:t>h2 {</a:t>
            </a:r>
          </a:p>
          <a:p>
            <a:r>
              <a:rPr lang="fr-FR" dirty="0" err="1"/>
              <a:t>color</a:t>
            </a:r>
            <a:r>
              <a:rPr lang="fr-FR" dirty="0"/>
              <a:t> : green;</a:t>
            </a:r>
          </a:p>
          <a:p>
            <a:r>
              <a:rPr lang="fr-FR" dirty="0"/>
              <a:t>}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87889" y="4367138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h1 {</a:t>
            </a:r>
          </a:p>
          <a:p>
            <a:r>
              <a:rPr lang="fr-FR" dirty="0" err="1"/>
              <a:t>color</a:t>
            </a:r>
            <a:r>
              <a:rPr lang="fr-FR" dirty="0"/>
              <a:t> : </a:t>
            </a:r>
            <a:r>
              <a:rPr lang="fr-FR" dirty="0" err="1"/>
              <a:t>blue</a:t>
            </a:r>
            <a:r>
              <a:rPr lang="fr-FR" dirty="0"/>
              <a:t>;</a:t>
            </a:r>
          </a:p>
          <a:p>
            <a:r>
              <a:rPr lang="fr-FR" dirty="0"/>
              <a:t>}</a:t>
            </a:r>
          </a:p>
          <a:p>
            <a:r>
              <a:rPr lang="fr-FR" dirty="0"/>
              <a:t>h2 {</a:t>
            </a:r>
          </a:p>
          <a:p>
            <a:r>
              <a:rPr lang="fr-FR" dirty="0" err="1"/>
              <a:t>color</a:t>
            </a:r>
            <a:r>
              <a:rPr lang="fr-FR" dirty="0"/>
              <a:t> : green;</a:t>
            </a:r>
          </a:p>
          <a:p>
            <a:r>
              <a:rPr lang="fr-FR" dirty="0"/>
              <a:t>font-size : 12px;</a:t>
            </a:r>
          </a:p>
          <a:p>
            <a:r>
              <a:rPr lang="fr-FR" dirty="0"/>
              <a:t>}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040218" y="4280575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h1 {</a:t>
            </a:r>
          </a:p>
          <a:p>
            <a:r>
              <a:rPr lang="fr-FR" dirty="0" err="1"/>
              <a:t>color</a:t>
            </a:r>
            <a:r>
              <a:rPr lang="fr-FR" dirty="0"/>
              <a:t> : </a:t>
            </a:r>
            <a:r>
              <a:rPr lang="fr-FR" dirty="0" err="1"/>
              <a:t>blue</a:t>
            </a:r>
            <a:r>
              <a:rPr lang="fr-FR" dirty="0"/>
              <a:t>;</a:t>
            </a:r>
          </a:p>
          <a:p>
            <a:r>
              <a:rPr lang="fr-FR" dirty="0"/>
              <a:t>font-size : 18px;</a:t>
            </a:r>
          </a:p>
          <a:p>
            <a:r>
              <a:rPr lang="fr-FR" dirty="0"/>
              <a:t>}</a:t>
            </a:r>
          </a:p>
          <a:p>
            <a:r>
              <a:rPr lang="fr-FR" dirty="0"/>
              <a:t>h2 {</a:t>
            </a:r>
          </a:p>
          <a:p>
            <a:r>
              <a:rPr lang="fr-FR" dirty="0" err="1"/>
              <a:t>color</a:t>
            </a:r>
            <a:r>
              <a:rPr lang="fr-FR" dirty="0"/>
              <a:t> : green;</a:t>
            </a:r>
          </a:p>
          <a:p>
            <a:r>
              <a:rPr lang="fr-FR" dirty="0"/>
              <a:t>font-size : 12px;</a:t>
            </a:r>
          </a:p>
          <a:p>
            <a:r>
              <a:rPr lang="fr-FR" dirty="0"/>
              <a:t>}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122020" y="4990404"/>
            <a:ext cx="29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+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009096" y="4990404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=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CSS: </a:t>
            </a:r>
            <a:r>
              <a:rPr lang="fr-FR" b="1" dirty="0">
                <a:solidFill>
                  <a:srgbClr val="0070C0"/>
                </a:solidFill>
              </a:rPr>
              <a:t>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font-size:</a:t>
            </a:r>
          </a:p>
          <a:p>
            <a:pPr marL="457200" lvl="1" indent="0">
              <a:buNone/>
            </a:pPr>
            <a:r>
              <a:rPr lang="fr-FR" dirty="0" err="1"/>
              <a:t>small</a:t>
            </a:r>
            <a:r>
              <a:rPr lang="fr-FR" dirty="0"/>
              <a:t> | medium…| % | x pt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font-</a:t>
            </a:r>
            <a:r>
              <a:rPr lang="fr-FR" dirty="0" err="1"/>
              <a:t>family</a:t>
            </a:r>
            <a:r>
              <a:rPr lang="fr-FR" dirty="0"/>
              <a:t>:</a:t>
            </a:r>
          </a:p>
          <a:p>
            <a:pPr marL="457200" lvl="1" indent="0">
              <a:buNone/>
            </a:pPr>
            <a:r>
              <a:rPr lang="fr-FR" dirty="0"/>
              <a:t>fontname1, fontname2 </a:t>
            </a:r>
            <a:r>
              <a:rPr lang="fr-FR" i="1" dirty="0"/>
              <a:t>(si la première n’est pas disponible), </a:t>
            </a:r>
            <a:r>
              <a:rPr lang="fr-FR" i="1" dirty="0" err="1"/>
              <a:t>familyname</a:t>
            </a:r>
            <a:r>
              <a:rPr lang="fr-FR" i="1" dirty="0"/>
              <a:t> (Garamond, Times New Roman, </a:t>
            </a:r>
            <a:r>
              <a:rPr lang="fr-FR" i="1" dirty="0" err="1"/>
              <a:t>serif</a:t>
            </a:r>
            <a:r>
              <a:rPr lang="fr-FR" i="1" dirty="0"/>
              <a:t>, etc.)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font-</a:t>
            </a:r>
            <a:r>
              <a:rPr lang="fr-FR" dirty="0" err="1"/>
              <a:t>weight</a:t>
            </a:r>
            <a:r>
              <a:rPr lang="fr-FR" dirty="0"/>
              <a:t>:</a:t>
            </a:r>
          </a:p>
          <a:p>
            <a:pPr marL="457200" lvl="1" indent="0">
              <a:buNone/>
            </a:pPr>
            <a:r>
              <a:rPr lang="fr-FR" i="1" dirty="0"/>
              <a:t>normal | bold | </a:t>
            </a:r>
            <a:r>
              <a:rPr lang="fr-FR" i="1" dirty="0" err="1"/>
              <a:t>bolder</a:t>
            </a:r>
            <a:r>
              <a:rPr lang="fr-FR" i="1" dirty="0"/>
              <a:t> | </a:t>
            </a:r>
            <a:r>
              <a:rPr lang="fr-FR" i="1" dirty="0" err="1"/>
              <a:t>lighter</a:t>
            </a:r>
            <a:endParaRPr lang="fr-FR" i="1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font-style:</a:t>
            </a:r>
          </a:p>
          <a:p>
            <a:pPr marL="457200" lvl="1" indent="0">
              <a:buNone/>
            </a:pPr>
            <a:r>
              <a:rPr lang="fr-FR" dirty="0" err="1"/>
              <a:t>italic</a:t>
            </a:r>
            <a:r>
              <a:rPr lang="fr-FR" dirty="0"/>
              <a:t>, oblique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err="1"/>
              <a:t>text</a:t>
            </a:r>
            <a:r>
              <a:rPr lang="fr-FR" dirty="0"/>
              <a:t>-</a:t>
            </a:r>
            <a:r>
              <a:rPr lang="fr-FR" dirty="0" err="1"/>
              <a:t>align</a:t>
            </a:r>
            <a:r>
              <a:rPr lang="fr-FR" dirty="0"/>
              <a:t>:</a:t>
            </a:r>
          </a:p>
          <a:p>
            <a:pPr marL="457200" lvl="1" indent="0">
              <a:buNone/>
            </a:pPr>
            <a:r>
              <a:rPr lang="fr-FR" dirty="0" err="1"/>
              <a:t>left</a:t>
            </a:r>
            <a:r>
              <a:rPr lang="fr-FR" dirty="0"/>
              <a:t> | center | right | </a:t>
            </a:r>
            <a:r>
              <a:rPr lang="fr-FR" dirty="0" err="1"/>
              <a:t>justify</a:t>
            </a: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 err="1"/>
              <a:t>text</a:t>
            </a:r>
            <a:r>
              <a:rPr lang="fr-FR" dirty="0"/>
              <a:t>-</a:t>
            </a:r>
            <a:r>
              <a:rPr lang="fr-FR" dirty="0" err="1"/>
              <a:t>indent</a:t>
            </a:r>
            <a:r>
              <a:rPr lang="fr-FR" dirty="0"/>
              <a:t>: </a:t>
            </a:r>
            <a:r>
              <a:rPr lang="fr-FR" i="1" dirty="0"/>
              <a:t>(retrait de première ligne)</a:t>
            </a:r>
          </a:p>
          <a:p>
            <a:pPr marL="457200" lvl="1" indent="0">
              <a:buNone/>
            </a:pPr>
            <a:r>
              <a:rPr lang="fr-FR" dirty="0"/>
              <a:t>% | x pt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CSS: </a:t>
            </a:r>
            <a:r>
              <a:rPr lang="fr-FR" b="1" dirty="0">
                <a:solidFill>
                  <a:srgbClr val="0070C0"/>
                </a:solidFill>
              </a:rPr>
              <a:t>couleurs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err="1"/>
              <a:t>color</a:t>
            </a:r>
            <a:r>
              <a:rPr lang="fr-FR" dirty="0"/>
              <a:t>:</a:t>
            </a:r>
          </a:p>
          <a:p>
            <a:pPr marL="457200" lvl="1" indent="0">
              <a:buNone/>
            </a:pPr>
            <a:r>
              <a:rPr lang="fr-FR" dirty="0" err="1"/>
              <a:t>red</a:t>
            </a:r>
            <a:r>
              <a:rPr lang="fr-FR" dirty="0"/>
              <a:t> | </a:t>
            </a:r>
            <a:r>
              <a:rPr lang="fr-FR" dirty="0" err="1"/>
              <a:t>blue</a:t>
            </a:r>
            <a:r>
              <a:rPr lang="fr-FR" dirty="0"/>
              <a:t>…| </a:t>
            </a:r>
            <a:r>
              <a:rPr lang="fr-FR" dirty="0" err="1"/>
              <a:t>hexcode</a:t>
            </a: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background-</a:t>
            </a:r>
            <a:r>
              <a:rPr lang="fr-FR" dirty="0" err="1"/>
              <a:t>color</a:t>
            </a:r>
            <a:r>
              <a:rPr lang="fr-FR" dirty="0"/>
              <a:t>:</a:t>
            </a:r>
          </a:p>
          <a:p>
            <a:pPr marL="457200" lvl="1" indent="0">
              <a:buNone/>
            </a:pPr>
            <a:r>
              <a:rPr lang="fr-FR" dirty="0" err="1"/>
              <a:t>red</a:t>
            </a:r>
            <a:r>
              <a:rPr lang="fr-FR" dirty="0"/>
              <a:t> | </a:t>
            </a:r>
            <a:r>
              <a:rPr lang="fr-FR" dirty="0" err="1"/>
              <a:t>blue</a:t>
            </a:r>
            <a:r>
              <a:rPr lang="fr-FR" dirty="0"/>
              <a:t>…| </a:t>
            </a:r>
            <a:r>
              <a:rPr lang="fr-FR" dirty="0" err="1"/>
              <a:t>hexcode</a:t>
            </a: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5081" y="3739487"/>
            <a:ext cx="4969140" cy="23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CSS: </a:t>
            </a:r>
            <a:r>
              <a:rPr lang="fr-FR" b="1" dirty="0">
                <a:solidFill>
                  <a:srgbClr val="0070C0"/>
                </a:solidFill>
              </a:rPr>
              <a:t>listes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i="1" dirty="0" err="1"/>
              <a:t>list</a:t>
            </a:r>
            <a:r>
              <a:rPr lang="fr-FR" i="1" dirty="0"/>
              <a:t>-style-type</a:t>
            </a:r>
          </a:p>
          <a:p>
            <a:pPr marL="457200" lvl="1" indent="0">
              <a:buNone/>
            </a:pPr>
            <a:r>
              <a:rPr lang="fr-FR" i="1" dirty="0" err="1"/>
              <a:t>upper</a:t>
            </a:r>
            <a:r>
              <a:rPr lang="fr-FR" i="1" dirty="0"/>
              <a:t>-alpha | </a:t>
            </a:r>
            <a:r>
              <a:rPr lang="fr-FR" i="1" dirty="0" err="1"/>
              <a:t>lower</a:t>
            </a:r>
            <a:r>
              <a:rPr lang="fr-FR" i="1" dirty="0"/>
              <a:t>-alpha | </a:t>
            </a:r>
            <a:r>
              <a:rPr lang="fr-FR" i="1" dirty="0" err="1"/>
              <a:t>upper</a:t>
            </a:r>
            <a:r>
              <a:rPr lang="fr-FR" i="1" dirty="0"/>
              <a:t>-roman | </a:t>
            </a:r>
            <a:r>
              <a:rPr lang="fr-FR" i="1" dirty="0" err="1"/>
              <a:t>lower</a:t>
            </a:r>
            <a:r>
              <a:rPr lang="fr-FR" i="1" dirty="0"/>
              <a:t>-roman | </a:t>
            </a:r>
            <a:r>
              <a:rPr lang="fr-FR" i="1" dirty="0" err="1"/>
              <a:t>decimal</a:t>
            </a:r>
            <a:r>
              <a:rPr lang="fr-FR" i="1" dirty="0"/>
              <a:t> | </a:t>
            </a:r>
            <a:r>
              <a:rPr lang="fr-FR" i="1" dirty="0" err="1"/>
              <a:t>circle</a:t>
            </a:r>
            <a:r>
              <a:rPr lang="fr-FR" i="1" dirty="0"/>
              <a:t> | disc | square;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i="1" dirty="0" err="1"/>
              <a:t>list</a:t>
            </a:r>
            <a:r>
              <a:rPr lang="fr-FR" i="1" dirty="0"/>
              <a:t>-style-image</a:t>
            </a:r>
          </a:p>
          <a:p>
            <a:pPr marL="457200" lvl="1" indent="0">
              <a:buNone/>
            </a:pPr>
            <a:r>
              <a:rPr lang="fr-FR" i="1" dirty="0"/>
              <a:t>url('image.jpg');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EBA9C-B25B-4B7E-BBC6-ADAEF43B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Bonnes pratiques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D76B12-C6E1-4EC8-B29E-643FC3B30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Vous pouvez imbriquer des balises l’une dans l’autre mais vous devez les refermer dans le bon ordre : &lt;a&gt; &lt;b&gt; &lt;/b&gt; &lt;/a&gt;.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>
              <a:latin typeface="Optima"/>
              <a:cs typeface="Optima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Indentez votre code et commentez le pour le rendre plus lisible, plus professionnel et plus simple à comprendre. 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latin typeface="Optima"/>
                <a:cs typeface="Optima"/>
              </a:rPr>
              <a:t>Tout le monde peut voir votre code HTML ! N’écrivez donc pas d’infos sensibles en commentaires comme des mots de passe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4353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C00000"/>
                </a:solidFill>
              </a:rPr>
              <a:t>Margin</a:t>
            </a:r>
            <a:r>
              <a:rPr lang="fr-FR" b="1" dirty="0">
                <a:solidFill>
                  <a:srgbClr val="C00000"/>
                </a:solidFill>
              </a:rPr>
              <a:t>, Border, </a:t>
            </a:r>
            <a:r>
              <a:rPr lang="fr-FR" b="1" dirty="0" err="1">
                <a:solidFill>
                  <a:srgbClr val="C00000"/>
                </a:solidFill>
              </a:rPr>
              <a:t>Padding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560" y="1690688"/>
            <a:ext cx="7175246" cy="462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507DF-A03D-469E-A497-C4999BBF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30F2F0-5638-48D1-B7B5-5E3A32FD4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9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fr-FR" sz="9600" dirty="0">
                <a:solidFill>
                  <a:srgbClr val="C00000"/>
                </a:solidFill>
              </a:rPr>
              <a:t>CSS avancé</a:t>
            </a:r>
          </a:p>
        </p:txBody>
      </p:sp>
    </p:spTree>
    <p:extLst>
      <p:ext uri="{BB962C8B-B14F-4D97-AF65-F5344CB8AC3E}">
        <p14:creationId xmlns:p14="http://schemas.microsoft.com/office/powerpoint/2010/main" val="39466813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CSS avancé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b="1" dirty="0"/>
              <a:t>Les transformations </a:t>
            </a:r>
            <a:r>
              <a:rPr lang="fr-FR" dirty="0"/>
              <a:t> : comment étirer, déplacer, faire tourner un objet de la page.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b="1" dirty="0"/>
              <a:t>Les transitions</a:t>
            </a:r>
            <a:r>
              <a:rPr lang="fr-FR" dirty="0"/>
              <a:t> : c'est une animation basique qui fait passer un objet d'un état A à un état B.</a:t>
            </a:r>
          </a:p>
          <a:p>
            <a:pPr algn="just">
              <a:buNone/>
            </a:pPr>
            <a:r>
              <a:rPr lang="fr-FR" dirty="0"/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fr-FR" b="1" dirty="0"/>
              <a:t>Les animations</a:t>
            </a:r>
            <a:r>
              <a:rPr lang="fr-FR" dirty="0"/>
              <a:t> : c'est une combinaison de transitions les unes à la suite des autres.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Transitions CSS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CSS3 (Avant c’était avec </a:t>
            </a:r>
            <a:r>
              <a:rPr lang="fr-FR" dirty="0" err="1"/>
              <a:t>Javascript</a:t>
            </a:r>
            <a:r>
              <a:rPr lang="fr-FR" dirty="0"/>
              <a:t>)</a:t>
            </a:r>
          </a:p>
          <a:p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b="1" dirty="0"/>
              <a:t>transition-</a:t>
            </a:r>
            <a:r>
              <a:rPr lang="fr-FR" b="1" dirty="0" err="1"/>
              <a:t>property</a:t>
            </a:r>
            <a:r>
              <a:rPr lang="fr-FR" dirty="0"/>
              <a:t> : indique quelle propriété CSS est animée.</a:t>
            </a:r>
          </a:p>
          <a:p>
            <a:pPr>
              <a:buFont typeface="Wingdings" pitchFamily="2" charset="2"/>
              <a:buChar char="q"/>
            </a:pPr>
            <a:r>
              <a:rPr lang="fr-FR" b="1" dirty="0"/>
              <a:t>transition-</a:t>
            </a:r>
            <a:r>
              <a:rPr lang="fr-FR" b="1" dirty="0" err="1"/>
              <a:t>duration</a:t>
            </a:r>
            <a:r>
              <a:rPr lang="fr-FR" dirty="0"/>
              <a:t> : indique combien de temps dure l'animation.</a:t>
            </a:r>
          </a:p>
          <a:p>
            <a:pPr>
              <a:buFont typeface="Wingdings" pitchFamily="2" charset="2"/>
              <a:buChar char="q"/>
            </a:pPr>
            <a:r>
              <a:rPr lang="fr-FR" b="1" dirty="0"/>
              <a:t>transition-</a:t>
            </a:r>
            <a:r>
              <a:rPr lang="fr-FR" b="1" dirty="0" err="1"/>
              <a:t>delay</a:t>
            </a:r>
            <a:r>
              <a:rPr lang="fr-FR" dirty="0"/>
              <a:t> : indique au bout de combien de temps commence l'animation.</a:t>
            </a:r>
          </a:p>
          <a:p>
            <a:pPr>
              <a:buFont typeface="Wingdings" pitchFamily="2" charset="2"/>
              <a:buChar char="q"/>
            </a:pPr>
            <a:r>
              <a:rPr lang="fr-FR" b="1" dirty="0"/>
              <a:t>transition-timing-</a:t>
            </a:r>
            <a:r>
              <a:rPr lang="fr-FR" b="1" dirty="0" err="1"/>
              <a:t>function</a:t>
            </a:r>
            <a:r>
              <a:rPr lang="fr-FR" dirty="0"/>
              <a:t> : l'accélération de l'animation </a:t>
            </a:r>
            <a:r>
              <a:rPr lang="fr-FR" dirty="0">
                <a:solidFill>
                  <a:srgbClr val="0070C0"/>
                </a:solidFill>
              </a:rPr>
              <a:t>(</a:t>
            </a:r>
            <a:r>
              <a:rPr lang="fr-FR" dirty="0" err="1">
                <a:solidFill>
                  <a:srgbClr val="0070C0"/>
                </a:solidFill>
              </a:rPr>
              <a:t>ease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dirty="0" err="1">
                <a:solidFill>
                  <a:srgbClr val="0070C0"/>
                </a:solidFill>
              </a:rPr>
              <a:t>linear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dirty="0" err="1">
                <a:solidFill>
                  <a:srgbClr val="0070C0"/>
                </a:solidFill>
              </a:rPr>
              <a:t>ease</a:t>
            </a:r>
            <a:r>
              <a:rPr lang="fr-FR" dirty="0">
                <a:solidFill>
                  <a:srgbClr val="0070C0"/>
                </a:solidFill>
              </a:rPr>
              <a:t>-in)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Transitions CSS: </a:t>
            </a:r>
            <a:r>
              <a:rPr lang="fr-FR" b="1" dirty="0">
                <a:solidFill>
                  <a:srgbClr val="0070C0"/>
                </a:solidFill>
              </a:rPr>
              <a:t>Exemple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dirty="0" err="1"/>
              <a:t>div</a:t>
            </a:r>
            <a:endParaRPr lang="fr-FR" dirty="0"/>
          </a:p>
          <a:p>
            <a:pPr>
              <a:buNone/>
            </a:pPr>
            <a:r>
              <a:rPr lang="fr-FR" dirty="0"/>
              <a:t>{</a:t>
            </a:r>
          </a:p>
          <a:p>
            <a:pPr>
              <a:buNone/>
            </a:pPr>
            <a:r>
              <a:rPr lang="fr-FR" dirty="0"/>
              <a:t>    </a:t>
            </a:r>
            <a:r>
              <a:rPr lang="fr-FR" dirty="0" err="1"/>
              <a:t>width</a:t>
            </a:r>
            <a:r>
              <a:rPr lang="fr-FR" dirty="0"/>
              <a:t>: 200px;</a:t>
            </a:r>
          </a:p>
          <a:p>
            <a:pPr>
              <a:buNone/>
            </a:pPr>
            <a:r>
              <a:rPr lang="fr-FR" dirty="0"/>
              <a:t>    </a:t>
            </a:r>
            <a:r>
              <a:rPr lang="fr-FR" dirty="0" err="1"/>
              <a:t>height</a:t>
            </a:r>
            <a:r>
              <a:rPr lang="fr-FR" dirty="0"/>
              <a:t>: 150px;</a:t>
            </a:r>
          </a:p>
          <a:p>
            <a:pPr>
              <a:buNone/>
            </a:pPr>
            <a:r>
              <a:rPr lang="fr-FR" dirty="0"/>
              <a:t>    background-</a:t>
            </a:r>
            <a:r>
              <a:rPr lang="fr-FR" dirty="0" err="1"/>
              <a:t>color</a:t>
            </a:r>
            <a:r>
              <a:rPr lang="fr-FR" dirty="0"/>
              <a:t>: </a:t>
            </a:r>
            <a:r>
              <a:rPr lang="fr-FR" dirty="0" err="1"/>
              <a:t>blue</a:t>
            </a:r>
            <a:r>
              <a:rPr lang="fr-FR" dirty="0"/>
              <a:t>;</a:t>
            </a:r>
          </a:p>
          <a:p>
            <a:pPr>
              <a:buNone/>
            </a:pPr>
            <a:r>
              <a:rPr lang="fr-FR" dirty="0"/>
              <a:t>    transition-</a:t>
            </a:r>
            <a:r>
              <a:rPr lang="fr-FR" dirty="0" err="1"/>
              <a:t>property</a:t>
            </a:r>
            <a:r>
              <a:rPr lang="fr-FR" dirty="0"/>
              <a:t>: background-</a:t>
            </a:r>
            <a:r>
              <a:rPr lang="fr-FR" dirty="0" err="1"/>
              <a:t>color</a:t>
            </a:r>
            <a:r>
              <a:rPr lang="fr-FR" dirty="0"/>
              <a:t>;</a:t>
            </a:r>
          </a:p>
          <a:p>
            <a:pPr>
              <a:buNone/>
            </a:pPr>
            <a:r>
              <a:rPr lang="fr-FR" dirty="0"/>
              <a:t>    transition-</a:t>
            </a:r>
            <a:r>
              <a:rPr lang="fr-FR" dirty="0" err="1"/>
              <a:t>duration</a:t>
            </a:r>
            <a:r>
              <a:rPr lang="fr-FR" dirty="0"/>
              <a:t>: 1s;</a:t>
            </a:r>
          </a:p>
          <a:p>
            <a:pPr>
              <a:buNone/>
            </a:pPr>
            <a:r>
              <a:rPr lang="fr-FR" dirty="0"/>
              <a:t>    transition-</a:t>
            </a:r>
            <a:r>
              <a:rPr lang="fr-FR" dirty="0" err="1"/>
              <a:t>delay</a:t>
            </a:r>
            <a:r>
              <a:rPr lang="fr-FR" dirty="0"/>
              <a:t>: 0.4s; /* Démarre au bout de 0,4s */</a:t>
            </a:r>
          </a:p>
          <a:p>
            <a:pPr>
              <a:buNone/>
            </a:pPr>
            <a:r>
              <a:rPr lang="fr-FR" dirty="0"/>
              <a:t>}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err="1"/>
              <a:t>div:hover</a:t>
            </a:r>
            <a:endParaRPr lang="fr-FR" dirty="0"/>
          </a:p>
          <a:p>
            <a:pPr>
              <a:buNone/>
            </a:pPr>
            <a:r>
              <a:rPr lang="fr-FR" dirty="0"/>
              <a:t>{</a:t>
            </a:r>
          </a:p>
          <a:p>
            <a:pPr>
              <a:buNone/>
            </a:pPr>
            <a:r>
              <a:rPr lang="fr-FR" dirty="0"/>
              <a:t>    background-</a:t>
            </a:r>
            <a:r>
              <a:rPr lang="fr-FR" dirty="0" err="1"/>
              <a:t>color</a:t>
            </a:r>
            <a:r>
              <a:rPr lang="fr-FR" dirty="0"/>
              <a:t>: green;</a:t>
            </a:r>
          </a:p>
          <a:p>
            <a:pPr>
              <a:buNone/>
            </a:pPr>
            <a:r>
              <a:rPr lang="fr-FR" dirty="0"/>
              <a:t>}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Transitions CSS: </a:t>
            </a:r>
            <a:r>
              <a:rPr lang="fr-FR" b="1" dirty="0">
                <a:solidFill>
                  <a:srgbClr val="0070C0"/>
                </a:solidFill>
              </a:rPr>
              <a:t>Exemple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dirty="0" err="1"/>
              <a:t>div</a:t>
            </a:r>
            <a:endParaRPr lang="fr-FR" dirty="0"/>
          </a:p>
          <a:p>
            <a:pPr>
              <a:buNone/>
            </a:pPr>
            <a:r>
              <a:rPr lang="fr-FR" dirty="0"/>
              <a:t>{</a:t>
            </a:r>
          </a:p>
          <a:p>
            <a:pPr>
              <a:buNone/>
            </a:pPr>
            <a:r>
              <a:rPr lang="fr-FR" dirty="0"/>
              <a:t>    </a:t>
            </a:r>
            <a:r>
              <a:rPr lang="fr-FR" dirty="0" err="1"/>
              <a:t>width</a:t>
            </a:r>
            <a:r>
              <a:rPr lang="fr-FR" dirty="0"/>
              <a:t>: 200px;</a:t>
            </a:r>
          </a:p>
          <a:p>
            <a:pPr>
              <a:buNone/>
            </a:pPr>
            <a:r>
              <a:rPr lang="fr-FR" dirty="0"/>
              <a:t>    </a:t>
            </a:r>
            <a:r>
              <a:rPr lang="fr-FR" dirty="0" err="1"/>
              <a:t>height</a:t>
            </a:r>
            <a:r>
              <a:rPr lang="fr-FR" dirty="0"/>
              <a:t>: 150px;</a:t>
            </a:r>
          </a:p>
          <a:p>
            <a:pPr>
              <a:buNone/>
            </a:pPr>
            <a:r>
              <a:rPr lang="fr-FR" dirty="0"/>
              <a:t>    background-</a:t>
            </a:r>
            <a:r>
              <a:rPr lang="fr-FR" dirty="0" err="1"/>
              <a:t>color</a:t>
            </a:r>
            <a:r>
              <a:rPr lang="fr-FR" dirty="0"/>
              <a:t>: </a:t>
            </a:r>
            <a:r>
              <a:rPr lang="fr-FR" dirty="0" err="1"/>
              <a:t>blue</a:t>
            </a:r>
            <a:r>
              <a:rPr lang="fr-FR" dirty="0"/>
              <a:t>;</a:t>
            </a:r>
          </a:p>
          <a:p>
            <a:pPr>
              <a:buNone/>
            </a:pPr>
            <a:r>
              <a:rPr lang="fr-FR" dirty="0"/>
              <a:t>    transition-</a:t>
            </a:r>
            <a:r>
              <a:rPr lang="fr-FR" dirty="0" err="1"/>
              <a:t>property</a:t>
            </a:r>
            <a:r>
              <a:rPr lang="fr-FR" dirty="0"/>
              <a:t>: </a:t>
            </a:r>
            <a:r>
              <a:rPr lang="fr-FR" dirty="0" err="1"/>
              <a:t>transform</a:t>
            </a:r>
            <a:r>
              <a:rPr lang="fr-FR" dirty="0"/>
              <a:t>;</a:t>
            </a:r>
          </a:p>
          <a:p>
            <a:pPr>
              <a:buNone/>
            </a:pPr>
            <a:r>
              <a:rPr lang="fr-FR" dirty="0"/>
              <a:t>    transition-</a:t>
            </a:r>
            <a:r>
              <a:rPr lang="fr-FR" dirty="0" err="1"/>
              <a:t>duration</a:t>
            </a:r>
            <a:r>
              <a:rPr lang="fr-FR" dirty="0"/>
              <a:t>: 1s;</a:t>
            </a:r>
          </a:p>
          <a:p>
            <a:pPr>
              <a:buNone/>
            </a:pPr>
            <a:r>
              <a:rPr lang="fr-FR" dirty="0"/>
              <a:t>    transition-timing-</a:t>
            </a:r>
            <a:r>
              <a:rPr lang="fr-FR" dirty="0" err="1"/>
              <a:t>function</a:t>
            </a:r>
            <a:r>
              <a:rPr lang="fr-FR" dirty="0"/>
              <a:t>: </a:t>
            </a:r>
            <a:r>
              <a:rPr lang="fr-FR" dirty="0" err="1"/>
              <a:t>ease</a:t>
            </a:r>
            <a:r>
              <a:rPr lang="fr-FR" dirty="0"/>
              <a:t>; /* Transition de type </a:t>
            </a:r>
            <a:r>
              <a:rPr lang="fr-FR" dirty="0" err="1"/>
              <a:t>ease</a:t>
            </a:r>
            <a:r>
              <a:rPr lang="fr-FR" dirty="0"/>
              <a:t> */ </a:t>
            </a:r>
          </a:p>
          <a:p>
            <a:pPr>
              <a:buNone/>
            </a:pPr>
            <a:r>
              <a:rPr lang="fr-FR" dirty="0"/>
              <a:t>}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err="1"/>
              <a:t>div:hover</a:t>
            </a:r>
            <a:endParaRPr lang="fr-FR" dirty="0"/>
          </a:p>
          <a:p>
            <a:pPr>
              <a:buNone/>
            </a:pPr>
            <a:r>
              <a:rPr lang="fr-FR" dirty="0"/>
              <a:t>{</a:t>
            </a:r>
          </a:p>
          <a:p>
            <a:pPr>
              <a:buNone/>
            </a:pPr>
            <a:r>
              <a:rPr lang="fr-FR" dirty="0"/>
              <a:t>    </a:t>
            </a:r>
            <a:r>
              <a:rPr lang="fr-FR" dirty="0" err="1"/>
              <a:t>transform</a:t>
            </a:r>
            <a:r>
              <a:rPr lang="fr-FR" dirty="0"/>
              <a:t>: </a:t>
            </a:r>
            <a:r>
              <a:rPr lang="fr-FR" dirty="0" err="1"/>
              <a:t>translateX</a:t>
            </a:r>
            <a:r>
              <a:rPr lang="fr-FR" dirty="0"/>
              <a:t>(200px); /* On déplace l'objet */</a:t>
            </a:r>
          </a:p>
          <a:p>
            <a:pPr>
              <a:buNone/>
            </a:pPr>
            <a:r>
              <a:rPr lang="fr-FR" dirty="0"/>
              <a:t>}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Transitions CSS: </a:t>
            </a:r>
            <a:r>
              <a:rPr lang="fr-FR" b="1" dirty="0">
                <a:solidFill>
                  <a:srgbClr val="0070C0"/>
                </a:solidFill>
              </a:rPr>
              <a:t>Exemple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Voir lien: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https://www.w3schools.com/css/tryit.asp?filename=trycss3_transition4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Animations CSS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/>
              <a:t> Définir les étapes de l'animation à l'aide d'une directive CSS  @</a:t>
            </a:r>
            <a:r>
              <a:rPr lang="fr-FR" dirty="0" err="1"/>
              <a:t>keyframes</a:t>
            </a:r>
            <a:r>
              <a:rPr lang="fr-FR" dirty="0"/>
              <a:t>.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dirty="0"/>
              <a:t> Appliquer la propriété animation sur l'élément que vous voulez animer.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Animations CSS: </a:t>
            </a:r>
            <a:r>
              <a:rPr lang="fr-FR" b="1" dirty="0">
                <a:solidFill>
                  <a:srgbClr val="0070C0"/>
                </a:solidFill>
              </a:rPr>
              <a:t>Exemple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b="1" dirty="0"/>
              <a:t>@</a:t>
            </a:r>
            <a:r>
              <a:rPr lang="fr-FR" b="1" dirty="0" err="1"/>
              <a:t>keyframes</a:t>
            </a:r>
            <a:r>
              <a:rPr lang="fr-FR" b="1" dirty="0"/>
              <a:t> </a:t>
            </a:r>
            <a:r>
              <a:rPr lang="fr-FR" b="1" dirty="0" err="1">
                <a:solidFill>
                  <a:srgbClr val="00B050"/>
                </a:solidFill>
              </a:rPr>
              <a:t>masuperanimation</a:t>
            </a:r>
            <a:r>
              <a:rPr lang="fr-FR" dirty="0"/>
              <a:t> {</a:t>
            </a:r>
          </a:p>
          <a:p>
            <a:pPr>
              <a:buNone/>
            </a:pPr>
            <a:r>
              <a:rPr lang="fr-FR" dirty="0"/>
              <a:t>    0% {</a:t>
            </a:r>
          </a:p>
          <a:p>
            <a:pPr>
              <a:buNone/>
            </a:pPr>
            <a:r>
              <a:rPr lang="fr-FR" dirty="0"/>
              <a:t>        </a:t>
            </a:r>
            <a:r>
              <a:rPr lang="fr-FR" dirty="0" err="1"/>
              <a:t>transform</a:t>
            </a:r>
            <a:r>
              <a:rPr lang="fr-FR" dirty="0"/>
              <a:t>: </a:t>
            </a:r>
            <a:r>
              <a:rPr lang="fr-FR" dirty="0" err="1"/>
              <a:t>translateX</a:t>
            </a:r>
            <a:r>
              <a:rPr lang="fr-FR" dirty="0"/>
              <a:t>(0px);</a:t>
            </a:r>
          </a:p>
          <a:p>
            <a:pPr>
              <a:buNone/>
            </a:pPr>
            <a:r>
              <a:rPr lang="fr-FR" dirty="0"/>
              <a:t>    }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50% {</a:t>
            </a:r>
          </a:p>
          <a:p>
            <a:pPr>
              <a:buNone/>
            </a:pPr>
            <a:r>
              <a:rPr lang="fr-FR" dirty="0"/>
              <a:t>        </a:t>
            </a:r>
            <a:r>
              <a:rPr lang="fr-FR" dirty="0" err="1"/>
              <a:t>transform</a:t>
            </a:r>
            <a:r>
              <a:rPr lang="fr-FR" dirty="0"/>
              <a:t>: </a:t>
            </a:r>
            <a:r>
              <a:rPr lang="fr-FR" dirty="0" err="1"/>
              <a:t>translateX</a:t>
            </a:r>
            <a:r>
              <a:rPr lang="fr-FR" dirty="0"/>
              <a:t>(150px);</a:t>
            </a:r>
          </a:p>
          <a:p>
            <a:pPr>
              <a:buNone/>
            </a:pPr>
            <a:r>
              <a:rPr lang="fr-FR" dirty="0"/>
              <a:t>    }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100% {</a:t>
            </a:r>
          </a:p>
          <a:p>
            <a:pPr>
              <a:buNone/>
            </a:pPr>
            <a:r>
              <a:rPr lang="fr-FR" dirty="0"/>
              <a:t>        </a:t>
            </a:r>
            <a:r>
              <a:rPr lang="fr-FR" dirty="0" err="1"/>
              <a:t>transform</a:t>
            </a:r>
            <a:r>
              <a:rPr lang="fr-FR" dirty="0"/>
              <a:t>: </a:t>
            </a:r>
            <a:r>
              <a:rPr lang="fr-FR" dirty="0" err="1"/>
              <a:t>translateX</a:t>
            </a:r>
            <a:r>
              <a:rPr lang="fr-FR" dirty="0"/>
              <a:t>(150px) </a:t>
            </a:r>
            <a:r>
              <a:rPr lang="fr-FR" dirty="0" err="1"/>
              <a:t>rotate</a:t>
            </a:r>
            <a:r>
              <a:rPr lang="fr-FR" dirty="0"/>
              <a:t>(30deg);</a:t>
            </a:r>
          </a:p>
          <a:p>
            <a:pPr>
              <a:buNone/>
            </a:pPr>
            <a:r>
              <a:rPr lang="fr-FR" dirty="0"/>
              <a:t>    }</a:t>
            </a:r>
          </a:p>
          <a:p>
            <a:pPr>
              <a:buNone/>
            </a:pPr>
            <a:r>
              <a:rPr lang="fr-FR" dirty="0"/>
              <a:t>}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Animations CSS: </a:t>
            </a:r>
            <a:r>
              <a:rPr lang="fr-FR" b="1" dirty="0">
                <a:solidFill>
                  <a:srgbClr val="0070C0"/>
                </a:solidFill>
              </a:rPr>
              <a:t>Exemple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err="1"/>
              <a:t>div</a:t>
            </a:r>
            <a:r>
              <a:rPr lang="fr-FR" dirty="0"/>
              <a:t> </a:t>
            </a:r>
          </a:p>
          <a:p>
            <a:pPr>
              <a:buNone/>
            </a:pPr>
            <a:r>
              <a:rPr lang="fr-FR" dirty="0"/>
              <a:t>{ </a:t>
            </a:r>
          </a:p>
          <a:p>
            <a:pPr lvl="1">
              <a:buNone/>
            </a:pPr>
            <a:r>
              <a:rPr lang="fr-FR" i="1" dirty="0" err="1"/>
              <a:t>margin</a:t>
            </a:r>
            <a:r>
              <a:rPr lang="fr-FR" dirty="0"/>
              <a:t>: 100px; </a:t>
            </a:r>
          </a:p>
          <a:p>
            <a:pPr lvl="1">
              <a:buNone/>
            </a:pPr>
            <a:r>
              <a:rPr lang="fr-FR" i="1" dirty="0" err="1"/>
              <a:t>width</a:t>
            </a:r>
            <a:r>
              <a:rPr lang="fr-FR" dirty="0"/>
              <a:t>: 200px; </a:t>
            </a:r>
          </a:p>
          <a:p>
            <a:pPr lvl="1">
              <a:buNone/>
            </a:pPr>
            <a:r>
              <a:rPr lang="fr-FR" i="1" dirty="0" err="1"/>
              <a:t>height</a:t>
            </a:r>
            <a:r>
              <a:rPr lang="fr-FR" dirty="0"/>
              <a:t>: 150px; </a:t>
            </a:r>
          </a:p>
          <a:p>
            <a:pPr lvl="1">
              <a:buNone/>
            </a:pPr>
            <a:r>
              <a:rPr lang="fr-FR" i="1" dirty="0"/>
              <a:t>background-</a:t>
            </a:r>
            <a:r>
              <a:rPr lang="fr-FR" i="1" dirty="0" err="1"/>
              <a:t>color</a:t>
            </a:r>
            <a:r>
              <a:rPr lang="fr-FR" dirty="0"/>
              <a:t>: #008; </a:t>
            </a:r>
          </a:p>
          <a:p>
            <a:pPr>
              <a:buNone/>
            </a:pPr>
            <a:r>
              <a:rPr lang="fr-FR" dirty="0"/>
              <a:t>} </a:t>
            </a:r>
          </a:p>
          <a:p>
            <a:pPr>
              <a:buNone/>
            </a:pPr>
            <a:r>
              <a:rPr lang="fr-FR" dirty="0" err="1"/>
              <a:t>div:hover</a:t>
            </a:r>
            <a:r>
              <a:rPr lang="fr-FR" dirty="0"/>
              <a:t> </a:t>
            </a:r>
          </a:p>
          <a:p>
            <a:pPr>
              <a:buNone/>
            </a:pPr>
            <a:r>
              <a:rPr lang="fr-FR" dirty="0"/>
              <a:t>{ </a:t>
            </a:r>
          </a:p>
          <a:p>
            <a:pPr>
              <a:buNone/>
            </a:pPr>
            <a:r>
              <a:rPr lang="fr-FR" i="1" dirty="0"/>
              <a:t>	animation</a:t>
            </a:r>
            <a:r>
              <a:rPr lang="fr-FR" dirty="0"/>
              <a:t>: </a:t>
            </a:r>
            <a:r>
              <a:rPr lang="fr-FR" b="1" dirty="0" err="1">
                <a:solidFill>
                  <a:srgbClr val="00B050"/>
                </a:solidFill>
              </a:rPr>
              <a:t>masuperanimation</a:t>
            </a:r>
            <a:r>
              <a:rPr lang="fr-FR" dirty="0"/>
              <a:t> 2s; </a:t>
            </a:r>
          </a:p>
          <a:p>
            <a:pPr>
              <a:buNone/>
            </a:pPr>
            <a:r>
              <a:rPr lang="fr-FR" dirty="0"/>
              <a:t>}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Structure d’un document HTML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100" dirty="0">
                <a:solidFill>
                  <a:srgbClr val="FF0000"/>
                </a:solidFill>
              </a:rPr>
              <a:t>&lt;!DOCTYPE HTML PUBLIC "-//W3C//DTD HTML 4.01//EN" "http://www.w3.org/TR/html4/strict.dtd"&gt;</a:t>
            </a:r>
          </a:p>
          <a:p>
            <a:pPr>
              <a:buNone/>
            </a:pPr>
            <a:r>
              <a:rPr lang="fr-FR" sz="2100" b="1" dirty="0">
                <a:solidFill>
                  <a:srgbClr val="000000"/>
                </a:solidFill>
              </a:rPr>
              <a:t>&lt;html&gt;</a:t>
            </a:r>
            <a:r>
              <a:rPr lang="fr-FR" sz="2100" dirty="0"/>
              <a:t> </a:t>
            </a:r>
          </a:p>
          <a:p>
            <a:pPr>
              <a:buNone/>
            </a:pPr>
            <a:r>
              <a:rPr lang="fr-FR" sz="2100" b="1" dirty="0">
                <a:solidFill>
                  <a:srgbClr val="000000"/>
                </a:solidFill>
              </a:rPr>
              <a:t>  &lt;</a:t>
            </a:r>
            <a:r>
              <a:rPr lang="fr-FR" sz="2100" b="1" dirty="0" err="1">
                <a:solidFill>
                  <a:srgbClr val="000000"/>
                </a:solidFill>
              </a:rPr>
              <a:t>head</a:t>
            </a:r>
            <a:r>
              <a:rPr lang="fr-FR" sz="2100" b="1" dirty="0">
                <a:solidFill>
                  <a:srgbClr val="000000"/>
                </a:solidFill>
              </a:rPr>
              <a:t>&gt;</a:t>
            </a:r>
            <a:r>
              <a:rPr lang="fr-FR" sz="2100" dirty="0"/>
              <a:t> </a:t>
            </a:r>
          </a:p>
          <a:p>
            <a:pPr>
              <a:buNone/>
            </a:pPr>
            <a:r>
              <a:rPr lang="fr-FR" sz="2100" b="1" dirty="0">
                <a:solidFill>
                  <a:srgbClr val="000000"/>
                </a:solidFill>
              </a:rPr>
              <a:t>    &lt;</a:t>
            </a:r>
            <a:r>
              <a:rPr lang="fr-FR" sz="2100" b="1" dirty="0" err="1">
                <a:solidFill>
                  <a:srgbClr val="000000"/>
                </a:solidFill>
              </a:rPr>
              <a:t>title</a:t>
            </a:r>
            <a:r>
              <a:rPr lang="fr-FR" sz="2100" b="1" dirty="0">
                <a:solidFill>
                  <a:srgbClr val="000000"/>
                </a:solidFill>
              </a:rPr>
              <a:t>&gt;</a:t>
            </a:r>
            <a:r>
              <a:rPr lang="fr-FR" sz="2100" dirty="0"/>
              <a:t> Premier exemple</a:t>
            </a:r>
            <a:r>
              <a:rPr lang="fr-FR" sz="2100" b="1" dirty="0">
                <a:solidFill>
                  <a:srgbClr val="000000"/>
                </a:solidFill>
              </a:rPr>
              <a:t>&lt;/</a:t>
            </a:r>
            <a:r>
              <a:rPr lang="fr-FR" sz="2100" b="1" dirty="0" err="1">
                <a:solidFill>
                  <a:srgbClr val="000000"/>
                </a:solidFill>
              </a:rPr>
              <a:t>title</a:t>
            </a:r>
            <a:r>
              <a:rPr lang="fr-FR" sz="2100" b="1" dirty="0">
                <a:solidFill>
                  <a:srgbClr val="000000"/>
                </a:solidFill>
              </a:rPr>
              <a:t>&gt;</a:t>
            </a:r>
            <a:r>
              <a:rPr lang="fr-FR" sz="2100" dirty="0"/>
              <a:t> </a:t>
            </a:r>
          </a:p>
          <a:p>
            <a:pPr>
              <a:buNone/>
            </a:pPr>
            <a:r>
              <a:rPr lang="fr-FR" sz="2100" b="1" dirty="0">
                <a:solidFill>
                  <a:srgbClr val="000000"/>
                </a:solidFill>
              </a:rPr>
              <a:t>  &lt;/</a:t>
            </a:r>
            <a:r>
              <a:rPr lang="fr-FR" sz="2100" b="1" dirty="0" err="1">
                <a:solidFill>
                  <a:srgbClr val="000000"/>
                </a:solidFill>
              </a:rPr>
              <a:t>head</a:t>
            </a:r>
            <a:r>
              <a:rPr lang="fr-FR" sz="2100" b="1" dirty="0">
                <a:solidFill>
                  <a:srgbClr val="000000"/>
                </a:solidFill>
              </a:rPr>
              <a:t>&gt;</a:t>
            </a:r>
            <a:r>
              <a:rPr lang="fr-FR" sz="2100" dirty="0"/>
              <a:t> </a:t>
            </a:r>
          </a:p>
          <a:p>
            <a:pPr>
              <a:buNone/>
            </a:pPr>
            <a:r>
              <a:rPr lang="fr-FR" sz="2100" b="1" dirty="0">
                <a:solidFill>
                  <a:srgbClr val="000000"/>
                </a:solidFill>
              </a:rPr>
              <a:t>  &lt;body&gt;</a:t>
            </a:r>
            <a:r>
              <a:rPr lang="fr-FR" sz="2100" dirty="0"/>
              <a:t> </a:t>
            </a:r>
          </a:p>
          <a:p>
            <a:pPr>
              <a:buNone/>
            </a:pPr>
            <a:r>
              <a:rPr lang="fr-FR" sz="2100" dirty="0"/>
              <a:t>    Ceci est une phrase avec un </a:t>
            </a:r>
            <a:r>
              <a:rPr lang="fr-FR" sz="2100" b="1" dirty="0">
                <a:solidFill>
                  <a:srgbClr val="000000"/>
                </a:solidFill>
              </a:rPr>
              <a:t>&lt;a</a:t>
            </a:r>
            <a:r>
              <a:rPr lang="fr-FR" sz="2100" dirty="0">
                <a:solidFill>
                  <a:srgbClr val="009900"/>
                </a:solidFill>
              </a:rPr>
              <a:t> </a:t>
            </a:r>
            <a:r>
              <a:rPr lang="fr-FR" sz="2100" dirty="0" err="1">
                <a:solidFill>
                  <a:srgbClr val="000066"/>
                </a:solidFill>
              </a:rPr>
              <a:t>href</a:t>
            </a:r>
            <a:r>
              <a:rPr lang="fr-FR" sz="2100" dirty="0">
                <a:solidFill>
                  <a:srgbClr val="009900"/>
                </a:solidFill>
              </a:rPr>
              <a:t>=</a:t>
            </a:r>
            <a:r>
              <a:rPr lang="fr-FR" sz="2100" dirty="0">
                <a:solidFill>
                  <a:srgbClr val="FF0000"/>
                </a:solidFill>
              </a:rPr>
              <a:t>"cible.html"</a:t>
            </a:r>
            <a:r>
              <a:rPr lang="fr-FR" sz="2100" b="1" dirty="0">
                <a:solidFill>
                  <a:srgbClr val="000000"/>
                </a:solidFill>
              </a:rPr>
              <a:t>&gt; </a:t>
            </a:r>
            <a:r>
              <a:rPr lang="fr-FR" sz="2100" dirty="0"/>
              <a:t>hyperlien </a:t>
            </a:r>
            <a:r>
              <a:rPr lang="fr-FR" sz="2100" b="1" dirty="0">
                <a:solidFill>
                  <a:srgbClr val="000000"/>
                </a:solidFill>
              </a:rPr>
              <a:t>&lt;/a&gt;</a:t>
            </a:r>
            <a:r>
              <a:rPr lang="fr-FR" sz="2100" dirty="0"/>
              <a:t>. </a:t>
            </a:r>
          </a:p>
          <a:p>
            <a:pPr>
              <a:buNone/>
            </a:pPr>
            <a:r>
              <a:rPr lang="fr-FR" sz="2100" b="1" dirty="0">
                <a:solidFill>
                  <a:srgbClr val="000000"/>
                </a:solidFill>
              </a:rPr>
              <a:t>     &lt;p&gt;</a:t>
            </a:r>
            <a:r>
              <a:rPr lang="fr-FR" sz="2100" dirty="0"/>
              <a:t> Ceci est un paragraphe où il n’y a pas d’hyperlien. </a:t>
            </a:r>
            <a:r>
              <a:rPr lang="fr-FR" sz="2100" b="1" dirty="0">
                <a:solidFill>
                  <a:srgbClr val="000000"/>
                </a:solidFill>
              </a:rPr>
              <a:t>&lt;/p&gt;</a:t>
            </a:r>
            <a:r>
              <a:rPr lang="fr-FR" sz="2100" dirty="0"/>
              <a:t> </a:t>
            </a:r>
          </a:p>
          <a:p>
            <a:pPr>
              <a:buNone/>
            </a:pPr>
            <a:r>
              <a:rPr lang="fr-FR" sz="2100" b="1" dirty="0">
                <a:solidFill>
                  <a:srgbClr val="000000"/>
                </a:solidFill>
              </a:rPr>
              <a:t>  &lt;/body&gt;</a:t>
            </a:r>
            <a:r>
              <a:rPr lang="fr-FR" sz="2100" dirty="0"/>
              <a:t> </a:t>
            </a:r>
          </a:p>
          <a:p>
            <a:pPr>
              <a:buNone/>
            </a:pPr>
            <a:r>
              <a:rPr lang="fr-FR" sz="2100" b="1" dirty="0">
                <a:solidFill>
                  <a:srgbClr val="000000"/>
                </a:solidFill>
              </a:rPr>
              <a:t>&lt;/html&gt;</a:t>
            </a:r>
            <a:endParaRPr lang="fr-FR" sz="21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Animations CSS: </a:t>
            </a:r>
            <a:r>
              <a:rPr lang="fr-FR" b="1" dirty="0">
                <a:solidFill>
                  <a:srgbClr val="0070C0"/>
                </a:solidFill>
              </a:rPr>
              <a:t>Exemple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Voir lien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https://www.w3schools.com/css/tryit.asp?filename=trycss3_animation3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2954F-A92D-4A8C-862D-5D5A908A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7FC33F-B563-43A1-9AE0-75784D0F4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0" descr="RÃ©sultat de recherche d'images pour &quot;html et css&quot;">
            <a:extLst>
              <a:ext uri="{FF2B5EF4-FFF2-40B4-BE49-F238E27FC236}">
                <a16:creationId xmlns:a16="http://schemas.microsoft.com/office/drawing/2014/main" id="{1632E4F2-4F9F-4F2E-A0DB-60F0B84CE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65" y="1934531"/>
            <a:ext cx="2949675" cy="41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395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4A42E-D768-4753-B16C-936800D5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CSS3: </a:t>
            </a:r>
            <a:r>
              <a:rPr lang="fr-FR" b="1" dirty="0">
                <a:solidFill>
                  <a:srgbClr val="0070C0"/>
                </a:solidFill>
              </a:rPr>
              <a:t>Ombres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0F90A9-19EE-438E-BB9E-6D1B39E5B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 Permet de mettre une ombre portée à un élément de type block.</a:t>
            </a:r>
          </a:p>
          <a:p>
            <a:pPr marL="0" indent="0" algn="ctr">
              <a:buNone/>
            </a:pPr>
            <a:r>
              <a:rPr lang="fr-FR" dirty="0"/>
              <a:t>box-</a:t>
            </a:r>
            <a:r>
              <a:rPr lang="fr-FR" dirty="0" err="1"/>
              <a:t>shadow</a:t>
            </a:r>
            <a:r>
              <a:rPr lang="fr-FR" dirty="0"/>
              <a:t>: 0 0 40px #BDBAB2;</a:t>
            </a:r>
          </a:p>
          <a:p>
            <a:pPr marL="0" indent="0" algn="ctr">
              <a:buNone/>
            </a:pPr>
            <a:r>
              <a:rPr lang="en-US" dirty="0"/>
              <a:t>text-shadow:2px 2px </a:t>
            </a:r>
            <a:r>
              <a:rPr lang="en-US" dirty="0" err="1"/>
              <a:t>2px</a:t>
            </a:r>
            <a:r>
              <a:rPr lang="en-US" dirty="0"/>
              <a:t> #FF000;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2050" name="Picture 2" descr="http://arts-numeriques.codedrops.net/local/cache-vignettes/L664xH339/boxshadowstyles-db6f3.png?1493710552">
            <a:extLst>
              <a:ext uri="{FF2B5EF4-FFF2-40B4-BE49-F238E27FC236}">
                <a16:creationId xmlns:a16="http://schemas.microsoft.com/office/drawing/2014/main" id="{3B632A81-1DD6-43C8-8F2B-FF8EB1BC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53" y="3263900"/>
            <a:ext cx="63246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F61063-C69C-44AC-9478-A3C3D390C51B}"/>
              </a:ext>
            </a:extLst>
          </p:cNvPr>
          <p:cNvSpPr/>
          <p:nvPr/>
        </p:nvSpPr>
        <p:spPr>
          <a:xfrm>
            <a:off x="232012" y="3374749"/>
            <a:ext cx="47084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robotoregular"/>
              </a:rPr>
              <a:t>décalage horizontal vers la droite (ici 0)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olidFill>
                <a:srgbClr val="000000"/>
              </a:solidFill>
              <a:latin typeface="robotoregular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robotoregular"/>
              </a:rPr>
              <a:t>décalage vertical vers le bas (ici 0)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olidFill>
                <a:srgbClr val="000000"/>
              </a:solidFill>
              <a:latin typeface="robotoregular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robotoregular"/>
              </a:rPr>
              <a:t>étendue du dégradé (ici 40px)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solidFill>
                <a:srgbClr val="000000"/>
              </a:solidFill>
              <a:latin typeface="robotoregular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robotoregular"/>
              </a:rPr>
              <a:t>la couleur (ici #BDBAB2)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2EB5F7-BB77-4F3A-8BA0-308662888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4221" r="21866" b="60403"/>
          <a:stretch/>
        </p:blipFill>
        <p:spPr>
          <a:xfrm>
            <a:off x="555009" y="5782185"/>
            <a:ext cx="3430137" cy="3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351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6350BF-62DC-46F9-88D3-23516B12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CSS: </a:t>
            </a:r>
            <a:r>
              <a:rPr lang="fr-FR" b="1" dirty="0">
                <a:solidFill>
                  <a:srgbClr val="0070C0"/>
                </a:solidFill>
              </a:rPr>
              <a:t>Coins arrondis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525881-61AF-4A2D-A58A-E6D038FC6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Les coins d’un bloc peuvent enfin être arrondis avec css3, sans devoir utiliser des images de fond...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dirty="0"/>
              <a:t>border-radius:25px;</a:t>
            </a:r>
            <a:br>
              <a:rPr lang="fr-FR" dirty="0"/>
            </a:br>
            <a:r>
              <a:rPr lang="fr-FR" dirty="0"/>
              <a:t>-moz-border-radius:10px;</a:t>
            </a:r>
            <a:br>
              <a:rPr lang="fr-FR" dirty="0"/>
            </a:br>
            <a:r>
              <a:rPr lang="fr-FR" dirty="0"/>
              <a:t>-webkit-border-radius:10px;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 marL="0" indent="0">
              <a:buNone/>
            </a:pPr>
            <a:r>
              <a:rPr lang="sv-SE" dirty="0"/>
              <a:t>border-radius: 50px 20px;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D031A5-B25D-48B7-800B-B408DF4F5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2230" r="38881" b="30737"/>
          <a:stretch/>
        </p:blipFill>
        <p:spPr>
          <a:xfrm>
            <a:off x="8798256" y="2488495"/>
            <a:ext cx="1969827" cy="36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19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6055F-925A-4075-941A-26A6C621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Autres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D1F890-EABC-49B9-A980-25DD23A9A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Media </a:t>
            </a:r>
            <a:r>
              <a:rPr lang="fr-FR" dirty="0" err="1"/>
              <a:t>queries</a:t>
            </a: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Arrières plans multiples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Dégradés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….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29423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73F92-0460-48C9-8BDA-7E0C2148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E732EA-27C3-4FB6-8998-F61BE1554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HTML et le CSS sont deux véritables standards et n’ont donc, à ce titre, pas de concurrent.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Ne jamais utiliser le HTML pour faire le travail du CSS.</a:t>
            </a:r>
          </a:p>
        </p:txBody>
      </p:sp>
    </p:spTree>
    <p:extLst>
      <p:ext uri="{BB962C8B-B14F-4D97-AF65-F5344CB8AC3E}">
        <p14:creationId xmlns:p14="http://schemas.microsoft.com/office/powerpoint/2010/main" val="22995963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19264-68C9-403F-ABA1-8BBE3956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TD: Formulaire Ajouter produit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A12E83-63C9-4675-9156-ECD3A6944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Nom produit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Marque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Prix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Couleur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Quantité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Date de péremption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Texte descriptif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Photo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PDF notice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Bouton enregistrer</a:t>
            </a:r>
          </a:p>
        </p:txBody>
      </p:sp>
    </p:spTree>
    <p:extLst>
      <p:ext uri="{BB962C8B-B14F-4D97-AF65-F5344CB8AC3E}">
        <p14:creationId xmlns:p14="http://schemas.microsoft.com/office/powerpoint/2010/main" val="18559436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50407-F9DA-4452-9AA9-ADA14FBA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TD: rechercher produit (recherche avancée)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A795CC-5343-4240-ADFA-C036F4D98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Choisir la couleur du produit recherché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Choisir la marque du produit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Choisir l’intervalle de prix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0736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F4535-FB7D-4072-A277-135AC572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TD : style des formulaires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0DCD00-4C09-4EAC-A19C-1A93A999D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Couleur des input qui change au passage de la souris</a:t>
            </a:r>
          </a:p>
          <a:p>
            <a:r>
              <a:rPr lang="fr-FR" dirty="0"/>
              <a:t>Style des boutons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318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Notions de base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Extension du fichier : .htm ou .html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Commentaires : &lt;!--Ceci est un commentaire--&gt;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Balises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&lt;</a:t>
            </a:r>
            <a:r>
              <a:rPr lang="fr-FR" dirty="0" err="1"/>
              <a:t>br</a:t>
            </a:r>
            <a:r>
              <a:rPr lang="fr-FR" dirty="0"/>
              <a:t>/&gt; : retour à la ligne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&lt;</a:t>
            </a:r>
            <a:r>
              <a:rPr lang="fr-FR" dirty="0" err="1"/>
              <a:t>hr</a:t>
            </a:r>
            <a:r>
              <a:rPr lang="fr-FR" dirty="0"/>
              <a:t>/&gt; : ligne </a:t>
            </a:r>
            <a:r>
              <a:rPr lang="fr-FR" dirty="0" err="1"/>
              <a:t>horizontable</a:t>
            </a: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&lt;</a:t>
            </a:r>
            <a:r>
              <a:rPr lang="fr-FR" dirty="0" err="1"/>
              <a:t>strong</a:t>
            </a:r>
            <a:r>
              <a:rPr lang="fr-FR" dirty="0"/>
              <a:t>&gt; &lt;/</a:t>
            </a:r>
            <a:r>
              <a:rPr lang="fr-FR" dirty="0" err="1"/>
              <a:t>strong</a:t>
            </a:r>
            <a:r>
              <a:rPr lang="fr-FR" dirty="0"/>
              <a:t>&gt; : mot important (en gras)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&lt;mark&gt;&lt;/mark&gt; : souligné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&lt;</a:t>
            </a:r>
            <a:r>
              <a:rPr lang="fr-FR" dirty="0" err="1"/>
              <a:t>em</a:t>
            </a:r>
            <a:r>
              <a:rPr lang="fr-FR" dirty="0"/>
              <a:t>&gt;&lt;/</a:t>
            </a:r>
            <a:r>
              <a:rPr lang="fr-FR" dirty="0" err="1"/>
              <a:t>em</a:t>
            </a:r>
            <a:r>
              <a:rPr lang="fr-FR" dirty="0"/>
              <a:t>&gt; : mot mis en avant (en italique)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Listes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dirty="0"/>
              <a:t>Liste à puce (non numérotées)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2000" dirty="0"/>
              <a:t>&lt;ul&gt;</a:t>
            </a:r>
          </a:p>
          <a:p>
            <a:pPr marL="0" indent="273050">
              <a:lnSpc>
                <a:spcPct val="110000"/>
              </a:lnSpc>
              <a:buNone/>
            </a:pPr>
            <a:r>
              <a:rPr lang="it-IT" sz="2000" dirty="0"/>
              <a:t>&lt;li&gt;Texte1&lt;/li&gt;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2000" dirty="0"/>
              <a:t>&lt;/ul&gt;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dirty="0"/>
              <a:t>Liste ordonnée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2000" dirty="0"/>
              <a:t>&lt;ol&gt;</a:t>
            </a:r>
          </a:p>
          <a:p>
            <a:pPr marL="0" indent="273050">
              <a:lnSpc>
                <a:spcPct val="110000"/>
              </a:lnSpc>
              <a:buNone/>
            </a:pPr>
            <a:r>
              <a:rPr lang="it-IT" sz="2000" dirty="0"/>
              <a:t>&lt;li&gt;Texte1&lt;/li&gt;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2000" dirty="0"/>
              <a:t>&lt;/ol&gt;</a:t>
            </a:r>
          </a:p>
          <a:p>
            <a:pPr marL="0" indent="0">
              <a:lnSpc>
                <a:spcPct val="110000"/>
              </a:lnSpc>
              <a:buNone/>
            </a:pPr>
            <a:endParaRPr lang="it-IT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3739</Words>
  <Application>Microsoft Office PowerPoint</Application>
  <PresentationFormat>Grand écran</PresentationFormat>
  <Paragraphs>518</Paragraphs>
  <Slides>68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75" baseType="lpstr">
      <vt:lpstr>Arial</vt:lpstr>
      <vt:lpstr>Calibri</vt:lpstr>
      <vt:lpstr>Calibri Light</vt:lpstr>
      <vt:lpstr>Optima</vt:lpstr>
      <vt:lpstr>robotoregular</vt:lpstr>
      <vt:lpstr>Wingdings</vt:lpstr>
      <vt:lpstr>Thème Office</vt:lpstr>
      <vt:lpstr>Présentation PowerPoint</vt:lpstr>
      <vt:lpstr>Introduction</vt:lpstr>
      <vt:lpstr>XHTML: eXtensible HTML</vt:lpstr>
      <vt:lpstr>Eléments HTML</vt:lpstr>
      <vt:lpstr>Bonnes pratiques</vt:lpstr>
      <vt:lpstr>Structure d’un document HTML</vt:lpstr>
      <vt:lpstr>Notions de base</vt:lpstr>
      <vt:lpstr>Balises</vt:lpstr>
      <vt:lpstr>Listes</vt:lpstr>
      <vt:lpstr>Image</vt:lpstr>
      <vt:lpstr>Image</vt:lpstr>
      <vt:lpstr>Images: Formats supportés</vt:lpstr>
      <vt:lpstr>Images: Formats supportés</vt:lpstr>
      <vt:lpstr>Image</vt:lpstr>
      <vt:lpstr>Tableaux</vt:lpstr>
      <vt:lpstr>Liens hypertextes</vt:lpstr>
      <vt:lpstr>Liens hypertextes</vt:lpstr>
      <vt:lpstr>Formulaires</vt:lpstr>
      <vt:lpstr>Formulaires: input</vt:lpstr>
      <vt:lpstr>Formulaires: Zone de texte</vt:lpstr>
      <vt:lpstr>Formulaires: Liste de choix</vt:lpstr>
      <vt:lpstr>Formulaires: Nom des champs</vt:lpstr>
      <vt:lpstr>Formulaires: Groupe de champs</vt:lpstr>
      <vt:lpstr>Formulaires: input</vt:lpstr>
      <vt:lpstr>Formulaires: input</vt:lpstr>
      <vt:lpstr>Présentation PowerPoint</vt:lpstr>
      <vt:lpstr> HTML 5</vt:lpstr>
      <vt:lpstr> HTML 5</vt:lpstr>
      <vt:lpstr> HTML5</vt:lpstr>
      <vt:lpstr> Structure document HTML 5</vt:lpstr>
      <vt:lpstr> Structure document HTML 5</vt:lpstr>
      <vt:lpstr> Formulaires HTML 5</vt:lpstr>
      <vt:lpstr> Formulaires HTML 5: input output</vt:lpstr>
      <vt:lpstr> Formulaires HTML 5: datalist</vt:lpstr>
      <vt:lpstr> HTML 5: Vidéos</vt:lpstr>
      <vt:lpstr>Présentation PowerPoint</vt:lpstr>
      <vt:lpstr>Syntaxe: Integration CSS</vt:lpstr>
      <vt:lpstr>Syntaxe</vt:lpstr>
      <vt:lpstr>Sélecteurs</vt:lpstr>
      <vt:lpstr>Sélecteurs</vt:lpstr>
      <vt:lpstr>Classe et Identificateur</vt:lpstr>
      <vt:lpstr>Sélecteurs : autres</vt:lpstr>
      <vt:lpstr>Sélecteurs : autres</vt:lpstr>
      <vt:lpstr>Eléments Block vs inline</vt:lpstr>
      <vt:lpstr>Eléments Block vs inline</vt:lpstr>
      <vt:lpstr>Héritage et cascade</vt:lpstr>
      <vt:lpstr>CSS: Texte</vt:lpstr>
      <vt:lpstr>CSS: couleurs</vt:lpstr>
      <vt:lpstr>CSS: listes</vt:lpstr>
      <vt:lpstr>Margin, Border, Padding</vt:lpstr>
      <vt:lpstr>Présentation PowerPoint</vt:lpstr>
      <vt:lpstr>CSS avancé</vt:lpstr>
      <vt:lpstr>Transitions CSS</vt:lpstr>
      <vt:lpstr>Transitions CSS: Exemple</vt:lpstr>
      <vt:lpstr>Transitions CSS: Exemple</vt:lpstr>
      <vt:lpstr>Transitions CSS: Exemple</vt:lpstr>
      <vt:lpstr>Animations CSS</vt:lpstr>
      <vt:lpstr>Animations CSS: Exemple</vt:lpstr>
      <vt:lpstr>Animations CSS: Exemple</vt:lpstr>
      <vt:lpstr>Animations CSS: Exemple</vt:lpstr>
      <vt:lpstr>Présentation PowerPoint</vt:lpstr>
      <vt:lpstr>CSS3: Ombres</vt:lpstr>
      <vt:lpstr>CSS: Coins arrondis</vt:lpstr>
      <vt:lpstr>Autres</vt:lpstr>
      <vt:lpstr>Conclusion</vt:lpstr>
      <vt:lpstr>TD: Formulaire Ajouter produit</vt:lpstr>
      <vt:lpstr>TD: rechercher produit (recherche avancée)</vt:lpstr>
      <vt:lpstr>TD : style des formulaires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SAMSUNG</dc:creator>
  <cp:lastModifiedBy>SAMSUNG</cp:lastModifiedBy>
  <cp:revision>37</cp:revision>
  <dcterms:created xsi:type="dcterms:W3CDTF">2019-02-22T14:59:42Z</dcterms:created>
  <dcterms:modified xsi:type="dcterms:W3CDTF">2020-03-10T11:39:38Z</dcterms:modified>
</cp:coreProperties>
</file>