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54" r:id="rId3"/>
    <p:sldId id="513" r:id="rId4"/>
    <p:sldId id="514" r:id="rId5"/>
    <p:sldId id="515" r:id="rId6"/>
    <p:sldId id="516" r:id="rId7"/>
    <p:sldId id="517" r:id="rId8"/>
    <p:sldId id="518" r:id="rId9"/>
    <p:sldId id="519" r:id="rId10"/>
    <p:sldId id="520" r:id="rId11"/>
    <p:sldId id="521" r:id="rId12"/>
    <p:sldId id="522" r:id="rId13"/>
    <p:sldId id="523" r:id="rId14"/>
    <p:sldId id="524" r:id="rId15"/>
    <p:sldId id="525" r:id="rId16"/>
    <p:sldId id="526" r:id="rId17"/>
    <p:sldId id="527" r:id="rId18"/>
    <p:sldId id="528" r:id="rId19"/>
    <p:sldId id="529" r:id="rId20"/>
    <p:sldId id="530" r:id="rId21"/>
    <p:sldId id="531" r:id="rId22"/>
    <p:sldId id="532" r:id="rId23"/>
    <p:sldId id="405" r:id="rId24"/>
    <p:sldId id="406" r:id="rId25"/>
    <p:sldId id="511" r:id="rId26"/>
    <p:sldId id="512" r:id="rId27"/>
    <p:sldId id="510" r:id="rId28"/>
    <p:sldId id="436" r:id="rId29"/>
    <p:sldId id="437" r:id="rId30"/>
    <p:sldId id="438" r:id="rId31"/>
    <p:sldId id="439" r:id="rId32"/>
    <p:sldId id="435" r:id="rId33"/>
    <p:sldId id="407" r:id="rId34"/>
    <p:sldId id="408" r:id="rId35"/>
    <p:sldId id="409" r:id="rId36"/>
    <p:sldId id="410" r:id="rId37"/>
    <p:sldId id="411" r:id="rId38"/>
    <p:sldId id="412" r:id="rId39"/>
    <p:sldId id="441" r:id="rId40"/>
    <p:sldId id="467" r:id="rId41"/>
    <p:sldId id="569"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4660"/>
  </p:normalViewPr>
  <p:slideViewPr>
    <p:cSldViewPr snapToGrid="0">
      <p:cViewPr varScale="1">
        <p:scale>
          <a:sx n="75" d="100"/>
          <a:sy n="75" d="100"/>
        </p:scale>
        <p:origin x="27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99AFA5-5AF7-4A04-9B4E-79A46C49D319}" type="datetimeFigureOut">
              <a:rPr lang="fr-FR" smtClean="0"/>
              <a:t>10/12/2024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73CC45-ECAA-4AAD-8625-743A232D3C57}" type="slidenum">
              <a:rPr lang="fr-FR" smtClean="0"/>
              <a:t>‹N°›</a:t>
            </a:fld>
            <a:endParaRPr lang="fr-FR"/>
          </a:p>
        </p:txBody>
      </p:sp>
    </p:spTree>
    <p:extLst>
      <p:ext uri="{BB962C8B-B14F-4D97-AF65-F5344CB8AC3E}">
        <p14:creationId xmlns:p14="http://schemas.microsoft.com/office/powerpoint/2010/main" val="2284552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3101429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3</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3</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2608264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15</a:t>
            </a:fld>
            <a:endParaRPr lang="ru-RU" altLang="ru-RU"/>
          </a:p>
        </p:txBody>
      </p:sp>
    </p:spTree>
    <p:extLst>
      <p:ext uri="{BB962C8B-B14F-4D97-AF65-F5344CB8AC3E}">
        <p14:creationId xmlns:p14="http://schemas.microsoft.com/office/powerpoint/2010/main" val="3617565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16</a:t>
            </a:fld>
            <a:endParaRPr lang="ru-RU" altLang="ru-RU"/>
          </a:p>
        </p:txBody>
      </p:sp>
    </p:spTree>
    <p:extLst>
      <p:ext uri="{BB962C8B-B14F-4D97-AF65-F5344CB8AC3E}">
        <p14:creationId xmlns:p14="http://schemas.microsoft.com/office/powerpoint/2010/main" val="75688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21</a:t>
            </a:fld>
            <a:endParaRPr lang="ru-RU" altLang="ru-RU"/>
          </a:p>
        </p:txBody>
      </p:sp>
    </p:spTree>
    <p:extLst>
      <p:ext uri="{BB962C8B-B14F-4D97-AF65-F5344CB8AC3E}">
        <p14:creationId xmlns:p14="http://schemas.microsoft.com/office/powerpoint/2010/main" val="4123068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22</a:t>
            </a:fld>
            <a:endParaRPr lang="ru-RU" altLang="ru-RU"/>
          </a:p>
        </p:txBody>
      </p:sp>
    </p:spTree>
    <p:extLst>
      <p:ext uri="{BB962C8B-B14F-4D97-AF65-F5344CB8AC3E}">
        <p14:creationId xmlns:p14="http://schemas.microsoft.com/office/powerpoint/2010/main" val="4292498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28529644-27C0-4655-9503-40E917BF2C41}" type="slidenum">
              <a:rPr/>
              <a:pPr/>
              <a:t>23</a:t>
            </a:fld>
            <a:endParaRPr lang="de-DE" dirty="0"/>
          </a:p>
        </p:txBody>
      </p:sp>
      <p:sp>
        <p:nvSpPr>
          <p:cNvPr id="97283" name="Rectangle 7"/>
          <p:cNvSpPr txBox="1">
            <a:spLocks noGrp="1" noChangeArrowheads="1"/>
          </p:cNvSpPr>
          <p:nvPr/>
        </p:nvSpPr>
        <p:spPr bwMode="auto">
          <a:xfrm>
            <a:off x="3887788" y="8689976"/>
            <a:ext cx="2970212" cy="454025"/>
          </a:xfrm>
          <a:prstGeom prst="rect">
            <a:avLst/>
          </a:prstGeom>
          <a:noFill/>
          <a:ln w="9525">
            <a:noFill/>
            <a:miter lim="800000"/>
            <a:headEnd/>
            <a:tailEnd/>
          </a:ln>
        </p:spPr>
        <p:txBody>
          <a:bodyPr lIns="94824" tIns="47416" rIns="94824" bIns="47416" anchor="b"/>
          <a:lstStyle/>
          <a:p>
            <a:pPr algn="r" defTabSz="947738"/>
            <a:fld id="{0C7B8A1B-A169-42ED-96E3-CF5B68CF2C7A}" type="slidenum">
              <a:rPr lang="en-GB" sz="1300"/>
              <a:pPr algn="r" defTabSz="947738"/>
              <a:t>23</a:t>
            </a:fld>
            <a:endParaRPr lang="en-GB" sz="1300" dirty="0"/>
          </a:p>
        </p:txBody>
      </p:sp>
      <p:sp>
        <p:nvSpPr>
          <p:cNvPr id="97284" name="Rectangle 2"/>
          <p:cNvSpPr>
            <a:spLocks noGrp="1" noRot="1" noChangeAspect="1" noChangeArrowheads="1" noTextEdit="1"/>
          </p:cNvSpPr>
          <p:nvPr>
            <p:ph type="sldImg"/>
          </p:nvPr>
        </p:nvSpPr>
        <p:spPr>
          <a:xfrm>
            <a:off x="382588" y="685800"/>
            <a:ext cx="6094412" cy="3430588"/>
          </a:xfrm>
          <a:ln/>
        </p:spPr>
      </p:sp>
      <p:sp>
        <p:nvSpPr>
          <p:cNvPr id="97285" name="Rectangle 3"/>
          <p:cNvSpPr>
            <a:spLocks noGrp="1" noChangeArrowheads="1"/>
          </p:cNvSpPr>
          <p:nvPr>
            <p:ph type="body" idx="1"/>
          </p:nvPr>
        </p:nvSpPr>
        <p:spPr>
          <a:xfrm>
            <a:off x="914401" y="4343400"/>
            <a:ext cx="5029200" cy="4114800"/>
          </a:xfrm>
          <a:noFill/>
          <a:ln/>
        </p:spPr>
        <p:txBody>
          <a:bodyPr lIns="94824" tIns="47416" rIns="94824" bIns="47416"/>
          <a:lstStyle/>
          <a:p>
            <a:pPr eaLnBrk="1" hangingPunct="1"/>
            <a:endParaRPr lang="de-DE" noProof="1">
              <a:cs typeface="Arial" pitchFamily="34" charset="0"/>
            </a:endParaRPr>
          </a:p>
        </p:txBody>
      </p:sp>
    </p:spTree>
    <p:extLst>
      <p:ext uri="{BB962C8B-B14F-4D97-AF65-F5344CB8AC3E}">
        <p14:creationId xmlns:p14="http://schemas.microsoft.com/office/powerpoint/2010/main" val="4074902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endParaRPr lang="fr-FR" dirty="0"/>
          </a:p>
        </p:txBody>
      </p:sp>
      <p:sp>
        <p:nvSpPr>
          <p:cNvPr id="4" name="Espace réservé du numéro de diapositive 3"/>
          <p:cNvSpPr>
            <a:spLocks noGrp="1"/>
          </p:cNvSpPr>
          <p:nvPr>
            <p:ph type="sldNum" sz="quarter" idx="10"/>
          </p:nvPr>
        </p:nvSpPr>
        <p:spPr/>
        <p:txBody>
          <a:bodyPr/>
          <a:lstStyle/>
          <a:p>
            <a:fld id="{E8A56E47-2E6A-4370-BFD2-60CC4C37914A}" type="slidenum">
              <a:rPr lang="ru-RU" altLang="ru-RU" smtClean="0"/>
              <a:pPr/>
              <a:t>39</a:t>
            </a:fld>
            <a:endParaRPr lang="ru-RU" altLang="ru-RU"/>
          </a:p>
        </p:txBody>
      </p:sp>
    </p:spTree>
    <p:extLst>
      <p:ext uri="{BB962C8B-B14F-4D97-AF65-F5344CB8AC3E}">
        <p14:creationId xmlns:p14="http://schemas.microsoft.com/office/powerpoint/2010/main" val="1837293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084BE8-CD7C-1062-D19C-2DDB12A0227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B076D02-97A7-5104-BC5B-7977438464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A47051F-4231-BBB1-817A-93D92CB7E9AD}"/>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8B776EDD-1B95-4633-FECF-335DC8E957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386F59-CCE3-EA48-B798-3FD0307D599A}"/>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807016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EDB46D-438D-DB6F-107E-0FE7457D503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53C3E9F-8CB4-13D7-805C-CC69B76DD81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883360-E72A-6A7A-5E27-756FCEDDFE8C}"/>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E55C31B1-D50A-BDD6-B742-95F5B46015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7A1FBC1-71AC-C999-7A9F-5FCF73305277}"/>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176451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2825310-DA38-E285-11F9-1331DC28B77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3A2DD47-194A-5F2F-83C6-E6F15A35D6D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E8C2BE-90EB-AAE2-6702-67A52633DEAF}"/>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D235DC5-FAA3-1D36-02F8-644C1260768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2F50ADC-DB3B-558F-AB49-F71A90C57CB2}"/>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703021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31800" y="238540"/>
            <a:ext cx="11329456" cy="616455"/>
          </a:xfrm>
        </p:spPr>
        <p:txBody>
          <a:bodyPr anchor="ctr" anchorCtr="0">
            <a:noAutofit/>
          </a:bodyPr>
          <a:lstStyle>
            <a:lvl1pPr>
              <a:lnSpc>
                <a:spcPct val="100000"/>
              </a:lnSpc>
              <a:defRPr/>
            </a:lvl1pPr>
          </a:lstStyle>
          <a:p>
            <a:r>
              <a:rPr lang="de-DE" dirty="0"/>
              <a:t>Titelmasterformat durch Klicken bearbeiten</a:t>
            </a:r>
          </a:p>
        </p:txBody>
      </p:sp>
      <p:sp>
        <p:nvSpPr>
          <p:cNvPr id="3" name="Datumsplatzhalter 2"/>
          <p:cNvSpPr>
            <a:spLocks noGrp="1"/>
          </p:cNvSpPr>
          <p:nvPr>
            <p:ph type="dt" sz="half" idx="10"/>
          </p:nvPr>
        </p:nvSpPr>
        <p:spPr/>
        <p:txBody>
          <a:bodyPr/>
          <a:lstStyle/>
          <a:p>
            <a:fld id="{E373F149-83C4-4179-9681-702531CCFDAC}" type="datetimeFigureOut">
              <a:rPr lang="de-DE" smtClean="0"/>
              <a:pPr/>
              <a:t>10.12.2024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DC1E638-3F78-4E0D-883A-B278700C48C0}" type="slidenum">
              <a:rPr lang="de-DE" smtClean="0"/>
              <a:pPr/>
              <a:t>‹N°›</a:t>
            </a:fld>
            <a:endParaRPr lang="de-DE"/>
          </a:p>
        </p:txBody>
      </p:sp>
      <p:sp>
        <p:nvSpPr>
          <p:cNvPr id="9" name="Textplatzhalter 7"/>
          <p:cNvSpPr>
            <a:spLocks noGrp="1"/>
          </p:cNvSpPr>
          <p:nvPr>
            <p:ph type="body" sz="quarter" idx="13"/>
          </p:nvPr>
        </p:nvSpPr>
        <p:spPr>
          <a:xfrm>
            <a:off x="431800" y="854994"/>
            <a:ext cx="11328400" cy="336244"/>
          </a:xfrm>
        </p:spPr>
        <p:txBody>
          <a:bodyPr lIns="0" tIns="0" rIns="0" bIns="0" anchor="t" anchorCtr="0">
            <a:noAutofit/>
          </a:bodyPr>
          <a:lstStyle>
            <a:lvl1pPr>
              <a:buNone/>
              <a:defRPr sz="1999"/>
            </a:lvl1pPr>
          </a:lstStyle>
          <a:p>
            <a:pPr lvl="0"/>
            <a:r>
              <a:rPr lang="de-DE" dirty="0"/>
              <a:t>Textmasterformate durch Klicken bearbeiten</a:t>
            </a:r>
          </a:p>
        </p:txBody>
      </p:sp>
    </p:spTree>
    <p:extLst>
      <p:ext uri="{BB962C8B-B14F-4D97-AF65-F5344CB8AC3E}">
        <p14:creationId xmlns:p14="http://schemas.microsoft.com/office/powerpoint/2010/main" val="195701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0D6FB0-0BE9-70BD-C54E-A7EF090ED1A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E5B2F77-7AED-C2C6-7A77-5EBAB6E2EAA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271466-AD51-2AB9-9A9C-0E0B5C97569F}"/>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4905E870-C25F-69C3-7408-4012BEC448C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08317F8-B9B3-57AD-4F4A-E79E0222DB67}"/>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219521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01198E-B8EF-DB85-789A-3A6296BC04D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C2AFAB0-0293-1BB8-5D87-EF959F36FA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6A58049-1C25-65BA-B70A-7035E7BA5810}"/>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C799B632-C2C4-4B76-0560-1BD0A304C71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11440B3-7DFE-EE56-625C-EBA0EB57FED4}"/>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165163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DCAF91-FAA7-DF67-4764-B8C33EC7A65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9E09FB-3862-36EB-A658-5597004458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F52DBED-2470-AA5D-9EDB-96D0A0D7ADD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7655703-248C-EDBD-3DC0-4CBFB21CD0F6}"/>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FAE235BD-FBAD-D621-95F1-0992044AE37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5FDCABA-2D72-3412-6D2A-B752C1EF036E}"/>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534037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A1170-5440-616D-50F1-73F532D9B40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5AD943A-BB24-D8DB-946A-230D84CBFD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2779CA0-89D2-5C6C-7386-4DF5D57DC9D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F7745F4-FAC0-B88F-63BE-9F64DE4DC6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CDA91E7-E0BA-3A1B-C0EA-C6C9F285B19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2212C1C-9ECE-CAAA-12EA-3BEA26AFCD97}"/>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8" name="Espace réservé du pied de page 7">
            <a:extLst>
              <a:ext uri="{FF2B5EF4-FFF2-40B4-BE49-F238E27FC236}">
                <a16:creationId xmlns:a16="http://schemas.microsoft.com/office/drawing/2014/main" id="{56F67394-A843-7EF2-70CA-32EA2A9A9F4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6246960-99D0-98D6-4DD0-3666B09F6A79}"/>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372430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29D26F-0EEF-116D-9C8E-86AA9C6E5B5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E7A3A47-BD51-7730-970F-422C62685B40}"/>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4" name="Espace réservé du pied de page 3">
            <a:extLst>
              <a:ext uri="{FF2B5EF4-FFF2-40B4-BE49-F238E27FC236}">
                <a16:creationId xmlns:a16="http://schemas.microsoft.com/office/drawing/2014/main" id="{14F32590-CA06-24FE-5E18-5E1909CD723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D047F27-BBF4-E759-C05E-C1443799C3B1}"/>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3299890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01DDD1B-2F0D-0A73-16CE-CEE495A113B9}"/>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3" name="Espace réservé du pied de page 2">
            <a:extLst>
              <a:ext uri="{FF2B5EF4-FFF2-40B4-BE49-F238E27FC236}">
                <a16:creationId xmlns:a16="http://schemas.microsoft.com/office/drawing/2014/main" id="{7429E052-B516-41F0-833C-EBE6DE471B7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56E92CE-DDE9-CA83-3E00-1A9E79E7FCE4}"/>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194186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1544D-9B34-1674-F517-ADC1B87958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EC5FB9F-CA7A-A870-7B36-3A4760121D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3E8BAB8-8EEC-F571-4F45-F8CBFA2B8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7D73E3F-9898-CDC8-09FD-A6AC6BADDA7A}"/>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D67B2A1C-7FB7-D442-1AC0-1C5AEB7E6FF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982A96B-1008-90DF-CC45-60249B537A46}"/>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1130387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BB355E-1CAE-76BA-B0CF-D3D303CB6D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723CD16-B67B-F4EB-3BCA-C0AA8B5531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3C6AA1D-4A13-5EB6-1A6B-CD503A94A5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9F5029-11D3-C798-42EF-E9104DDBBAC7}"/>
              </a:ext>
            </a:extLst>
          </p:cNvPr>
          <p:cNvSpPr>
            <a:spLocks noGrp="1"/>
          </p:cNvSpPr>
          <p:nvPr>
            <p:ph type="dt" sz="half" idx="10"/>
          </p:nvPr>
        </p:nvSpPr>
        <p:spPr/>
        <p:txBody>
          <a:bodyPr/>
          <a:lstStyle/>
          <a:p>
            <a:fld id="{BB32BF31-4D7D-4E67-AFDC-25107C83A891}" type="datetimeFigureOut">
              <a:rPr lang="fr-FR" smtClean="0"/>
              <a:t>10/12/2024</a:t>
            </a:fld>
            <a:endParaRPr lang="fr-FR"/>
          </a:p>
        </p:txBody>
      </p:sp>
      <p:sp>
        <p:nvSpPr>
          <p:cNvPr id="6" name="Espace réservé du pied de page 5">
            <a:extLst>
              <a:ext uri="{FF2B5EF4-FFF2-40B4-BE49-F238E27FC236}">
                <a16:creationId xmlns:a16="http://schemas.microsoft.com/office/drawing/2014/main" id="{C95E6B3E-9CB4-A2E9-C779-17E9F384CD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2AE1D27-4C24-FA77-E432-57056221D69D}"/>
              </a:ext>
            </a:extLst>
          </p:cNvPr>
          <p:cNvSpPr>
            <a:spLocks noGrp="1"/>
          </p:cNvSpPr>
          <p:nvPr>
            <p:ph type="sldNum" sz="quarter" idx="12"/>
          </p:nvPr>
        </p:nvSpPr>
        <p:spPr/>
        <p:txBody>
          <a:bodyPr/>
          <a:lstStyle/>
          <a:p>
            <a:fld id="{0E6AADBE-1200-42E2-833B-96960F57FAD4}" type="slidenum">
              <a:rPr lang="fr-FR" smtClean="0"/>
              <a:t>‹N°›</a:t>
            </a:fld>
            <a:endParaRPr lang="fr-FR"/>
          </a:p>
        </p:txBody>
      </p:sp>
    </p:spTree>
    <p:extLst>
      <p:ext uri="{BB962C8B-B14F-4D97-AF65-F5344CB8AC3E}">
        <p14:creationId xmlns:p14="http://schemas.microsoft.com/office/powerpoint/2010/main" val="2417202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C2DC4A6-308B-BEC2-A1FF-B2AEA0D92B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5B1A51E-FBB4-81E8-262F-1782DEE8A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747D12C-5C77-CB14-8276-75171C8573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2BF31-4D7D-4E67-AFDC-25107C83A891}" type="datetimeFigureOut">
              <a:rPr lang="fr-FR" smtClean="0"/>
              <a:t>10/12/2024</a:t>
            </a:fld>
            <a:endParaRPr lang="fr-FR"/>
          </a:p>
        </p:txBody>
      </p:sp>
      <p:sp>
        <p:nvSpPr>
          <p:cNvPr id="5" name="Espace réservé du pied de page 4">
            <a:extLst>
              <a:ext uri="{FF2B5EF4-FFF2-40B4-BE49-F238E27FC236}">
                <a16:creationId xmlns:a16="http://schemas.microsoft.com/office/drawing/2014/main" id="{D4806B2E-5B5A-27B7-D92B-87DD5BCBB1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7A3DAEF-92F4-5BC4-BEC7-5AB2CB40C3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6AADBE-1200-42E2-833B-96960F57FAD4}" type="slidenum">
              <a:rPr lang="fr-FR" smtClean="0"/>
              <a:t>‹N°›</a:t>
            </a:fld>
            <a:endParaRPr lang="fr-FR"/>
          </a:p>
        </p:txBody>
      </p:sp>
    </p:spTree>
    <p:extLst>
      <p:ext uri="{BB962C8B-B14F-4D97-AF65-F5344CB8AC3E}">
        <p14:creationId xmlns:p14="http://schemas.microsoft.com/office/powerpoint/2010/main" val="1361717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4D466E-BB6C-10CB-9640-325373A08742}"/>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3D187448-3F9F-F0B5-C424-E3A5ECF2298D}"/>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4181848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845187" y="1209051"/>
            <a:ext cx="4980659" cy="461537"/>
          </a:xfrm>
          <a:prstGeom prst="rect">
            <a:avLst/>
          </a:prstGeom>
        </p:spPr>
        <p:txBody>
          <a:bodyPr wrap="none">
            <a:spAutoFit/>
          </a:bodyPr>
          <a:lstStyle/>
          <a:p>
            <a:r>
              <a:rPr lang="fr-FR" sz="2399" dirty="0"/>
              <a:t>Instructions destinées aux participants</a:t>
            </a:r>
          </a:p>
        </p:txBody>
      </p:sp>
      <p:sp>
        <p:nvSpPr>
          <p:cNvPr id="3" name="Rectangle 2"/>
          <p:cNvSpPr/>
          <p:nvPr/>
        </p:nvSpPr>
        <p:spPr>
          <a:xfrm>
            <a:off x="1535577" y="2277228"/>
            <a:ext cx="10574567" cy="2676758"/>
          </a:xfrm>
          <a:prstGeom prst="rect">
            <a:avLst/>
          </a:prstGeom>
        </p:spPr>
        <p:txBody>
          <a:bodyPr wrap="square">
            <a:spAutoFit/>
          </a:bodyPr>
          <a:lstStyle/>
          <a:p>
            <a:pPr marL="457051" indent="-457051">
              <a:buFont typeface="+mj-lt"/>
              <a:buAutoNum type="alphaLcParenR" startAt="5"/>
            </a:pPr>
            <a:r>
              <a:rPr lang="fr-FR" sz="2399" dirty="0"/>
              <a:t>toutes </a:t>
            </a:r>
            <a:r>
              <a:rPr lang="fr-FR" sz="2399" u="sng" dirty="0"/>
              <a:t>les conditions environnementales spécifiques pour que les participants exécutent les essais ou les étalonnages</a:t>
            </a:r>
            <a:r>
              <a:rPr lang="fr-FR" sz="2399" dirty="0"/>
              <a:t>, ou les deux et, s'il y a lieu, toutes </a:t>
            </a:r>
            <a:r>
              <a:rPr lang="fr-FR" sz="2399" u="sng" dirty="0"/>
              <a:t>les exigences pour que les participants consignent les conditions environnementales</a:t>
            </a:r>
            <a:r>
              <a:rPr lang="fr-FR" sz="2399" dirty="0"/>
              <a:t> utiles pendant la durée du mesurage; </a:t>
            </a:r>
          </a:p>
          <a:p>
            <a:pPr marL="457051" indent="-457051">
              <a:buFont typeface="+mj-lt"/>
              <a:buAutoNum type="alphaLcParenR" startAt="5"/>
            </a:pPr>
            <a:endParaRPr lang="fr-FR" sz="2399" dirty="0"/>
          </a:p>
          <a:p>
            <a:pPr marL="457051" indent="-457051">
              <a:buFont typeface="+mj-lt"/>
              <a:buAutoNum type="alphaLcParenR" startAt="5"/>
            </a:pPr>
            <a:r>
              <a:rPr lang="fr-FR" sz="2399" dirty="0"/>
              <a:t>des </a:t>
            </a:r>
            <a:r>
              <a:rPr lang="fr-FR" sz="2399" u="sng" dirty="0"/>
              <a:t>instructions spécifiques et détaillées sur la manière d'enregistrer et de consigner les résultats d'essai ou de mesure et les incertitudes associées</a:t>
            </a:r>
            <a:r>
              <a:rPr lang="fr-FR" sz="2399" dirty="0"/>
              <a:t>. </a:t>
            </a:r>
            <a:endParaRPr lang="fr-FR" sz="2399" dirty="0">
              <a:solidFill>
                <a:srgbClr val="FF0000"/>
              </a:solidFill>
            </a:endParaRPr>
          </a:p>
        </p:txBody>
      </p:sp>
    </p:spTree>
    <p:extLst>
      <p:ext uri="{BB962C8B-B14F-4D97-AF65-F5344CB8AC3E}">
        <p14:creationId xmlns:p14="http://schemas.microsoft.com/office/powerpoint/2010/main" val="2250572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845187" y="1209051"/>
            <a:ext cx="4980659" cy="461537"/>
          </a:xfrm>
          <a:prstGeom prst="rect">
            <a:avLst/>
          </a:prstGeom>
        </p:spPr>
        <p:txBody>
          <a:bodyPr wrap="none">
            <a:spAutoFit/>
          </a:bodyPr>
          <a:lstStyle/>
          <a:p>
            <a:r>
              <a:rPr lang="fr-FR" sz="2399" dirty="0"/>
              <a:t>Instructions destinées aux participants</a:t>
            </a:r>
          </a:p>
        </p:txBody>
      </p:sp>
      <p:sp>
        <p:nvSpPr>
          <p:cNvPr id="3" name="Rectangle 2"/>
          <p:cNvSpPr/>
          <p:nvPr/>
        </p:nvSpPr>
        <p:spPr>
          <a:xfrm>
            <a:off x="1535577" y="2181247"/>
            <a:ext cx="10574567" cy="3415166"/>
          </a:xfrm>
          <a:prstGeom prst="rect">
            <a:avLst/>
          </a:prstGeom>
        </p:spPr>
        <p:txBody>
          <a:bodyPr wrap="square">
            <a:spAutoFit/>
          </a:bodyPr>
          <a:lstStyle/>
          <a:p>
            <a:endParaRPr lang="fr-FR" sz="2399" dirty="0"/>
          </a:p>
          <a:p>
            <a:pPr marL="457051" indent="-457051">
              <a:buFont typeface="+mj-lt"/>
              <a:buAutoNum type="alphaLcParenR" startAt="7"/>
            </a:pPr>
            <a:r>
              <a:rPr lang="fr-FR" sz="2399" dirty="0"/>
              <a:t>la </a:t>
            </a:r>
            <a:r>
              <a:rPr lang="fr-FR" sz="2399" u="sng" dirty="0"/>
              <a:t>date limite </a:t>
            </a:r>
            <a:r>
              <a:rPr lang="fr-FR" sz="2399" dirty="0"/>
              <a:t>à laquelle l'organisateur doit avoir reçu les résultats d'essais ou de mesure pour les analyser; </a:t>
            </a:r>
          </a:p>
          <a:p>
            <a:pPr marL="457051" indent="-457051">
              <a:buFont typeface="+mj-lt"/>
              <a:buAutoNum type="alphaLcParenR" startAt="7"/>
            </a:pPr>
            <a:endParaRPr lang="fr-FR" sz="2399" dirty="0"/>
          </a:p>
          <a:p>
            <a:pPr marL="457051" indent="-457051">
              <a:buFont typeface="+mj-lt"/>
              <a:buAutoNum type="alphaLcParenR" startAt="7"/>
            </a:pPr>
            <a:r>
              <a:rPr lang="fr-FR" sz="2399" dirty="0"/>
              <a:t>les informations sur les </a:t>
            </a:r>
            <a:r>
              <a:rPr lang="fr-FR" sz="2399" u="sng" dirty="0"/>
              <a:t>coordonnées détaillées de l'organisateur</a:t>
            </a:r>
            <a:r>
              <a:rPr lang="fr-FR" sz="2399" dirty="0"/>
              <a:t> d'essai d'aptitude pour demander des renseignements</a:t>
            </a:r>
          </a:p>
          <a:p>
            <a:pPr marL="457051" indent="-457051">
              <a:buFont typeface="+mj-lt"/>
              <a:buAutoNum type="alphaLcParenR" startAt="7"/>
            </a:pPr>
            <a:endParaRPr lang="fr-FR" sz="2399" dirty="0"/>
          </a:p>
          <a:p>
            <a:pPr marL="457051" indent="-457051">
              <a:buFont typeface="+mj-lt"/>
              <a:buAutoNum type="alphaLcParenR" startAt="7"/>
            </a:pPr>
            <a:r>
              <a:rPr lang="fr-FR" sz="2399" dirty="0"/>
              <a:t>des </a:t>
            </a:r>
            <a:r>
              <a:rPr lang="fr-FR" sz="2399" u="sng" dirty="0"/>
              <a:t>instructions relatives au retour des entités</a:t>
            </a:r>
            <a:r>
              <a:rPr lang="fr-FR" sz="2399" dirty="0"/>
              <a:t> soumises à l'essai d'aptitude, s'il y a lieu. </a:t>
            </a:r>
          </a:p>
        </p:txBody>
      </p:sp>
    </p:spTree>
    <p:extLst>
      <p:ext uri="{BB962C8B-B14F-4D97-AF65-F5344CB8AC3E}">
        <p14:creationId xmlns:p14="http://schemas.microsoft.com/office/powerpoint/2010/main" val="1320806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1892265" y="1413399"/>
            <a:ext cx="8343053" cy="461537"/>
          </a:xfrm>
          <a:prstGeom prst="rect">
            <a:avLst/>
          </a:prstGeom>
        </p:spPr>
        <p:txBody>
          <a:bodyPr wrap="none">
            <a:spAutoFit/>
          </a:bodyPr>
          <a:lstStyle/>
          <a:p>
            <a:r>
              <a:rPr lang="fr-FR" sz="2399" dirty="0"/>
              <a:t>Manutention et stockage des entités soumises à l'essai d'aptitude</a:t>
            </a:r>
          </a:p>
        </p:txBody>
      </p:sp>
      <p:sp>
        <p:nvSpPr>
          <p:cNvPr id="3" name="Rectangle 2"/>
          <p:cNvSpPr/>
          <p:nvPr/>
        </p:nvSpPr>
        <p:spPr>
          <a:xfrm>
            <a:off x="1568239" y="2853114"/>
            <a:ext cx="10574567" cy="1569148"/>
          </a:xfrm>
          <a:prstGeom prst="rect">
            <a:avLst/>
          </a:prstGeom>
        </p:spPr>
        <p:txBody>
          <a:bodyPr wrap="square">
            <a:spAutoFit/>
          </a:bodyPr>
          <a:lstStyle/>
          <a:p>
            <a:r>
              <a:rPr lang="fr-FR" sz="2399" dirty="0"/>
              <a:t>L'organisateur d'essais d'aptitude doit s'assurer que les entités soumises à l'essai d'aptitude sont </a:t>
            </a:r>
            <a:r>
              <a:rPr lang="fr-FR" sz="2399" u="sng" dirty="0"/>
              <a:t>correctement identifiées et séparées, et ne peuvent être ni contaminées ni dégradées</a:t>
            </a:r>
            <a:r>
              <a:rPr lang="fr-FR" sz="2399" dirty="0"/>
              <a:t>, à partir du moment de leur préparation jusqu'à leur distribution aux participants. </a:t>
            </a:r>
          </a:p>
        </p:txBody>
      </p:sp>
    </p:spTree>
    <p:extLst>
      <p:ext uri="{BB962C8B-B14F-4D97-AF65-F5344CB8AC3E}">
        <p14:creationId xmlns:p14="http://schemas.microsoft.com/office/powerpoint/2010/main" val="3415418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1892265" y="1413399"/>
            <a:ext cx="8343053" cy="461537"/>
          </a:xfrm>
          <a:prstGeom prst="rect">
            <a:avLst/>
          </a:prstGeom>
        </p:spPr>
        <p:txBody>
          <a:bodyPr wrap="none">
            <a:spAutoFit/>
          </a:bodyPr>
          <a:lstStyle/>
          <a:p>
            <a:r>
              <a:rPr lang="fr-FR" sz="2399" dirty="0"/>
              <a:t>Manutention et stockage des entités soumises à l'essai d'aptitude</a:t>
            </a:r>
          </a:p>
        </p:txBody>
      </p:sp>
      <p:sp>
        <p:nvSpPr>
          <p:cNvPr id="3" name="Rectangle 2"/>
          <p:cNvSpPr/>
          <p:nvPr/>
        </p:nvSpPr>
        <p:spPr>
          <a:xfrm>
            <a:off x="1535577" y="2169347"/>
            <a:ext cx="10574567" cy="3415166"/>
          </a:xfrm>
          <a:prstGeom prst="rect">
            <a:avLst/>
          </a:prstGeom>
        </p:spPr>
        <p:txBody>
          <a:bodyPr wrap="square">
            <a:spAutoFit/>
          </a:bodyPr>
          <a:lstStyle/>
          <a:p>
            <a:r>
              <a:rPr lang="fr-FR" sz="2399" dirty="0"/>
              <a:t>L'organisateur d'essais d'aptitude doit:</a:t>
            </a:r>
          </a:p>
          <a:p>
            <a:endParaRPr lang="fr-FR" sz="2399" dirty="0"/>
          </a:p>
          <a:p>
            <a:r>
              <a:rPr lang="fr-FR" sz="2399" dirty="0"/>
              <a:t>s'assurer que les entités soumises à l'essai d'aptitude sont </a:t>
            </a:r>
            <a:r>
              <a:rPr lang="fr-FR" sz="2399" u="sng" dirty="0"/>
              <a:t>correctement identifiées et séparées, et ne peuvent être ni contaminées ni dégradées</a:t>
            </a:r>
            <a:r>
              <a:rPr lang="fr-FR" sz="2399" dirty="0"/>
              <a:t>, à partir du moment de leur préparation jusqu'à leur distribution aux participants. </a:t>
            </a:r>
          </a:p>
          <a:p>
            <a:endParaRPr lang="fr-FR" sz="2399" dirty="0"/>
          </a:p>
          <a:p>
            <a:r>
              <a:rPr lang="fr-FR" sz="2399" dirty="0"/>
              <a:t>prévoir des </a:t>
            </a:r>
            <a:r>
              <a:rPr lang="fr-FR" sz="2399" u="sng" dirty="0"/>
              <a:t>zones de stockage sûres ou des salles de réserve</a:t>
            </a:r>
            <a:r>
              <a:rPr lang="fr-FR" sz="2399" dirty="0"/>
              <a:t>, ou les deux, évitant d'endommager ou de détériorer toute entité soumise à l'essai d'aptitude entre la préparation et la distribution.</a:t>
            </a:r>
          </a:p>
        </p:txBody>
      </p:sp>
    </p:spTree>
    <p:extLst>
      <p:ext uri="{BB962C8B-B14F-4D97-AF65-F5344CB8AC3E}">
        <p14:creationId xmlns:p14="http://schemas.microsoft.com/office/powerpoint/2010/main" val="2340419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1892265" y="1413399"/>
            <a:ext cx="8343053" cy="461537"/>
          </a:xfrm>
          <a:prstGeom prst="rect">
            <a:avLst/>
          </a:prstGeom>
        </p:spPr>
        <p:txBody>
          <a:bodyPr wrap="none">
            <a:spAutoFit/>
          </a:bodyPr>
          <a:lstStyle/>
          <a:p>
            <a:r>
              <a:rPr lang="fr-FR" sz="2399" dirty="0"/>
              <a:t>Manutention et stockage des entités soumises à l'essai d'aptitude</a:t>
            </a:r>
          </a:p>
        </p:txBody>
      </p:sp>
      <p:sp>
        <p:nvSpPr>
          <p:cNvPr id="3" name="Rectangle 2"/>
          <p:cNvSpPr/>
          <p:nvPr/>
        </p:nvSpPr>
        <p:spPr>
          <a:xfrm>
            <a:off x="1535577" y="2169346"/>
            <a:ext cx="10574567" cy="4153573"/>
          </a:xfrm>
          <a:prstGeom prst="rect">
            <a:avLst/>
          </a:prstGeom>
        </p:spPr>
        <p:txBody>
          <a:bodyPr wrap="square">
            <a:spAutoFit/>
          </a:bodyPr>
          <a:lstStyle/>
          <a:p>
            <a:endParaRPr lang="fr-FR" sz="2399" dirty="0"/>
          </a:p>
          <a:p>
            <a:r>
              <a:rPr lang="fr-FR" sz="2399" dirty="0"/>
              <a:t>S'il y a lieu, l'état de toutes les entités soumises à l'essai d'aptitude, des produits chimiques et des matériaux gardés en stock ou mis en réserve doit être </a:t>
            </a:r>
            <a:r>
              <a:rPr lang="fr-FR" sz="2399" u="sng" dirty="0"/>
              <a:t>évalué à intervalles spécifiés </a:t>
            </a:r>
            <a:r>
              <a:rPr lang="fr-FR" sz="2399" dirty="0"/>
              <a:t>durant leur durée de vie pour </a:t>
            </a:r>
            <a:r>
              <a:rPr lang="fr-FR" sz="2399" u="sng" dirty="0"/>
              <a:t>détecter toute détérioration possible</a:t>
            </a:r>
            <a:r>
              <a:rPr lang="fr-FR" sz="2399" dirty="0"/>
              <a:t>. </a:t>
            </a:r>
          </a:p>
          <a:p>
            <a:endParaRPr lang="fr-FR" sz="2399" dirty="0"/>
          </a:p>
          <a:p>
            <a:endParaRPr lang="fr-FR" sz="2399" dirty="0"/>
          </a:p>
          <a:p>
            <a:r>
              <a:rPr lang="fr-FR" sz="2399" dirty="0"/>
              <a:t>Lorsqu'on utilise des entités soumises à l'essai d'aptitude, </a:t>
            </a:r>
            <a:r>
              <a:rPr lang="fr-FR" sz="2399" u="sng" dirty="0"/>
              <a:t>des produits chimiques et des matériaux potentiellement dangereux</a:t>
            </a:r>
            <a:r>
              <a:rPr lang="fr-FR" sz="2399" dirty="0"/>
              <a:t>, </a:t>
            </a:r>
            <a:r>
              <a:rPr lang="fr-FR" sz="2399" u="sng" dirty="0"/>
              <a:t>des installations doivent être disponibles pour assurer la sécurité de leur manipulation, de leur décontamination et de leur élimination</a:t>
            </a:r>
            <a:r>
              <a:rPr lang="fr-FR" sz="2399" dirty="0"/>
              <a:t>. </a:t>
            </a:r>
          </a:p>
        </p:txBody>
      </p:sp>
    </p:spTree>
    <p:extLst>
      <p:ext uri="{BB962C8B-B14F-4D97-AF65-F5344CB8AC3E}">
        <p14:creationId xmlns:p14="http://schemas.microsoft.com/office/powerpoint/2010/main" val="585478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938130" y="1125455"/>
            <a:ext cx="5769464" cy="830740"/>
          </a:xfrm>
          <a:prstGeom prst="rect">
            <a:avLst/>
          </a:prstGeom>
        </p:spPr>
        <p:txBody>
          <a:bodyPr wrap="none">
            <a:spAutoFit/>
          </a:bodyPr>
          <a:lstStyle/>
          <a:p>
            <a:pPr algn="ctr"/>
            <a:r>
              <a:rPr lang="fr-FR" sz="2399" dirty="0"/>
              <a:t>Conditionnement, étiquetage et distribution </a:t>
            </a:r>
          </a:p>
          <a:p>
            <a:pPr algn="ctr"/>
            <a:r>
              <a:rPr lang="fr-FR" sz="2399" dirty="0"/>
              <a:t>des entités soumises à l'essai d'aptitude</a:t>
            </a:r>
          </a:p>
        </p:txBody>
      </p:sp>
      <p:sp>
        <p:nvSpPr>
          <p:cNvPr id="3" name="Rectangle 2"/>
          <p:cNvSpPr/>
          <p:nvPr/>
        </p:nvSpPr>
        <p:spPr>
          <a:xfrm>
            <a:off x="1680871" y="2085265"/>
            <a:ext cx="10492595" cy="4522777"/>
          </a:xfrm>
          <a:prstGeom prst="rect">
            <a:avLst/>
          </a:prstGeom>
        </p:spPr>
        <p:txBody>
          <a:bodyPr wrap="square">
            <a:spAutoFit/>
          </a:bodyPr>
          <a:lstStyle/>
          <a:p>
            <a:r>
              <a:rPr lang="fr-FR" sz="2399" dirty="0"/>
              <a:t>L'organisateur d'essais d'aptitude :</a:t>
            </a:r>
          </a:p>
          <a:p>
            <a:endParaRPr lang="fr-FR" sz="2399" dirty="0"/>
          </a:p>
          <a:p>
            <a:r>
              <a:rPr lang="fr-FR" sz="2399" dirty="0"/>
              <a:t>maîtriser les processus de </a:t>
            </a:r>
            <a:r>
              <a:rPr lang="fr-FR" sz="2399" u="sng" dirty="0"/>
              <a:t>conditionnement et d'étiquetage </a:t>
            </a:r>
            <a:r>
              <a:rPr lang="fr-FR" sz="2399" dirty="0"/>
              <a:t>dans la mesure nécessaire pour assurer la conformité avec les exigences nationales, régionales ou internationales de sécurité et de transport.</a:t>
            </a:r>
          </a:p>
          <a:p>
            <a:endParaRPr lang="fr-FR" sz="2399" dirty="0"/>
          </a:p>
          <a:p>
            <a:r>
              <a:rPr lang="fr-FR" sz="2399" u="sng" dirty="0"/>
              <a:t>spécifier les conditions environnementales appropriées au transport </a:t>
            </a:r>
            <a:r>
              <a:rPr lang="fr-FR" sz="2399" dirty="0"/>
              <a:t>des entités soumises à l'essai d'aptitude. Le cas échéant, surveiller les conditions environnementales pertinentes de l'entité soumise à l'essai d'aptitude durant le transport et évaluer l'impact des influences de l'environnement sur l'entité soumise à l'essai d'aptitude. </a:t>
            </a:r>
          </a:p>
          <a:p>
            <a:endParaRPr lang="fr-FR" sz="2399" dirty="0"/>
          </a:p>
        </p:txBody>
      </p:sp>
    </p:spTree>
    <p:extLst>
      <p:ext uri="{BB962C8B-B14F-4D97-AF65-F5344CB8AC3E}">
        <p14:creationId xmlns:p14="http://schemas.microsoft.com/office/powerpoint/2010/main" val="283376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938130" y="1125455"/>
            <a:ext cx="5769464" cy="830740"/>
          </a:xfrm>
          <a:prstGeom prst="rect">
            <a:avLst/>
          </a:prstGeom>
        </p:spPr>
        <p:txBody>
          <a:bodyPr wrap="none">
            <a:spAutoFit/>
          </a:bodyPr>
          <a:lstStyle/>
          <a:p>
            <a:pPr algn="ctr"/>
            <a:r>
              <a:rPr lang="fr-FR" sz="2399" dirty="0"/>
              <a:t>Conditionnement, étiquetage et distribution </a:t>
            </a:r>
          </a:p>
          <a:p>
            <a:pPr algn="ctr"/>
            <a:r>
              <a:rPr lang="fr-FR" sz="2399" dirty="0"/>
              <a:t>des entités soumises à l'essai d'aptitude</a:t>
            </a:r>
          </a:p>
        </p:txBody>
      </p:sp>
      <p:sp>
        <p:nvSpPr>
          <p:cNvPr id="3" name="Rectangle 2"/>
          <p:cNvSpPr/>
          <p:nvPr/>
        </p:nvSpPr>
        <p:spPr>
          <a:xfrm>
            <a:off x="1680871" y="2085266"/>
            <a:ext cx="10492595" cy="3784369"/>
          </a:xfrm>
          <a:prstGeom prst="rect">
            <a:avLst/>
          </a:prstGeom>
        </p:spPr>
        <p:txBody>
          <a:bodyPr wrap="square">
            <a:spAutoFit/>
          </a:bodyPr>
          <a:lstStyle/>
          <a:p>
            <a:r>
              <a:rPr lang="fr-FR" sz="2399" dirty="0"/>
              <a:t>Dans les programmes d'essais d'aptitude où il est demandé aux participants de transférer les entités soumises à l'essai d'aptitude à d'autres participants, des </a:t>
            </a:r>
            <a:r>
              <a:rPr lang="fr-FR" sz="2399" u="sng" dirty="0"/>
              <a:t>instructions documentées sur ce transport doivent être fournies</a:t>
            </a:r>
            <a:r>
              <a:rPr lang="fr-FR" sz="2399" dirty="0"/>
              <a:t>. </a:t>
            </a:r>
          </a:p>
          <a:p>
            <a:endParaRPr lang="fr-FR" sz="2399" dirty="0"/>
          </a:p>
          <a:p>
            <a:r>
              <a:rPr lang="fr-FR" sz="2399" dirty="0"/>
              <a:t>S'assurer que les </a:t>
            </a:r>
            <a:r>
              <a:rPr lang="fr-FR" sz="2399" u="sng" dirty="0"/>
              <a:t>étiquettes sont bien fixées </a:t>
            </a:r>
            <a:r>
              <a:rPr lang="fr-FR" sz="2399" dirty="0"/>
              <a:t>sur le conditionnement de chacune des entités soumises à l'essai d'aptitude et qu'elles sont conçues pour rester </a:t>
            </a:r>
            <a:r>
              <a:rPr lang="fr-FR" sz="2399" u="sng" dirty="0"/>
              <a:t>lisibles et intactes </a:t>
            </a:r>
            <a:r>
              <a:rPr lang="fr-FR" sz="2399" dirty="0"/>
              <a:t>tout au long de la campagne d'essai d'aptitude. </a:t>
            </a:r>
          </a:p>
          <a:p>
            <a:endParaRPr lang="fr-FR" sz="2399" dirty="0"/>
          </a:p>
          <a:p>
            <a:r>
              <a:rPr lang="fr-FR" sz="2399" dirty="0"/>
              <a:t>Suivre une procédure documentée pour permettre la </a:t>
            </a:r>
            <a:r>
              <a:rPr lang="fr-FR" sz="2399" u="sng" dirty="0"/>
              <a:t>confirmation de livraison des entités </a:t>
            </a:r>
            <a:r>
              <a:rPr lang="fr-FR" sz="2399" dirty="0"/>
              <a:t>soumises à l'essai d'aptitude.</a:t>
            </a:r>
          </a:p>
        </p:txBody>
      </p:sp>
    </p:spTree>
    <p:extLst>
      <p:ext uri="{BB962C8B-B14F-4D97-AF65-F5344CB8AC3E}">
        <p14:creationId xmlns:p14="http://schemas.microsoft.com/office/powerpoint/2010/main" val="136131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209680" y="1413399"/>
            <a:ext cx="5226367" cy="461537"/>
          </a:xfrm>
          <a:prstGeom prst="rect">
            <a:avLst/>
          </a:prstGeom>
        </p:spPr>
        <p:txBody>
          <a:bodyPr wrap="none">
            <a:spAutoFit/>
          </a:bodyPr>
          <a:lstStyle/>
          <a:p>
            <a:pPr algn="ctr"/>
            <a:r>
              <a:rPr lang="fr-FR" sz="2399" dirty="0"/>
              <a:t>Analyse des données et enregistrements</a:t>
            </a:r>
          </a:p>
        </p:txBody>
      </p:sp>
      <p:sp>
        <p:nvSpPr>
          <p:cNvPr id="3" name="Rectangle 2"/>
          <p:cNvSpPr/>
          <p:nvPr/>
        </p:nvSpPr>
        <p:spPr>
          <a:xfrm>
            <a:off x="1488912" y="2227255"/>
            <a:ext cx="10701208" cy="4153573"/>
          </a:xfrm>
          <a:prstGeom prst="rect">
            <a:avLst/>
          </a:prstGeom>
        </p:spPr>
        <p:txBody>
          <a:bodyPr wrap="square">
            <a:spAutoFit/>
          </a:bodyPr>
          <a:lstStyle/>
          <a:p>
            <a:r>
              <a:rPr lang="fr-FR" sz="2399" dirty="0"/>
              <a:t>Tous les </a:t>
            </a:r>
            <a:r>
              <a:rPr lang="fr-FR" sz="2399" u="sng" dirty="0"/>
              <a:t>matériels et logiciels </a:t>
            </a:r>
            <a:r>
              <a:rPr lang="fr-FR" sz="2399" dirty="0"/>
              <a:t>de traitement de données doivent être </a:t>
            </a:r>
            <a:r>
              <a:rPr lang="fr-FR" sz="2399" u="sng" dirty="0"/>
              <a:t>validés selon un mode opératoire avant d'être mis en service</a:t>
            </a:r>
            <a:r>
              <a:rPr lang="fr-FR" sz="2399" dirty="0"/>
              <a:t>. La maintenance des systèmes informatiques doit inclure un régime de sauvegarde et un plan de rétablissement du système. Les résultats de cette maintenance et de ces contrôles fonctionnels doivent être enregistrés. </a:t>
            </a:r>
          </a:p>
          <a:p>
            <a:endParaRPr lang="fr-FR" sz="2399" dirty="0"/>
          </a:p>
          <a:p>
            <a:r>
              <a:rPr lang="fr-FR" sz="2399" dirty="0"/>
              <a:t>Les </a:t>
            </a:r>
            <a:r>
              <a:rPr lang="fr-FR" sz="2399" u="sng" dirty="0"/>
              <a:t>résultats reçus </a:t>
            </a:r>
            <a:r>
              <a:rPr lang="fr-FR" sz="2399" dirty="0"/>
              <a:t>des participants </a:t>
            </a:r>
            <a:r>
              <a:rPr lang="fr-FR" sz="2399" u="sng" dirty="0"/>
              <a:t>doivent être enregistrés et analysés </a:t>
            </a:r>
            <a:r>
              <a:rPr lang="fr-FR" sz="2399" dirty="0"/>
              <a:t>par des méthodes appropriées. Des procédures doivent être déterminées et mises en œuvre pour vérifier la validité de la saisie des données, du transfert de données, de l'analyse statistique et du rapport. </a:t>
            </a:r>
          </a:p>
          <a:p>
            <a:r>
              <a:rPr lang="fr-FR" sz="2399" dirty="0"/>
              <a:t> </a:t>
            </a:r>
          </a:p>
        </p:txBody>
      </p:sp>
    </p:spTree>
    <p:extLst>
      <p:ext uri="{BB962C8B-B14F-4D97-AF65-F5344CB8AC3E}">
        <p14:creationId xmlns:p14="http://schemas.microsoft.com/office/powerpoint/2010/main" val="3699984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209680" y="1413399"/>
            <a:ext cx="5226367" cy="461537"/>
          </a:xfrm>
          <a:prstGeom prst="rect">
            <a:avLst/>
          </a:prstGeom>
        </p:spPr>
        <p:txBody>
          <a:bodyPr wrap="none">
            <a:spAutoFit/>
          </a:bodyPr>
          <a:lstStyle/>
          <a:p>
            <a:pPr algn="ctr"/>
            <a:r>
              <a:rPr lang="fr-FR" sz="2399" dirty="0"/>
              <a:t>Analyse des données et enregistrements</a:t>
            </a:r>
          </a:p>
        </p:txBody>
      </p:sp>
      <p:sp>
        <p:nvSpPr>
          <p:cNvPr id="3" name="Rectangle 2"/>
          <p:cNvSpPr/>
          <p:nvPr/>
        </p:nvSpPr>
        <p:spPr>
          <a:xfrm>
            <a:off x="1500184" y="2757133"/>
            <a:ext cx="10701208" cy="3045962"/>
          </a:xfrm>
          <a:prstGeom prst="rect">
            <a:avLst/>
          </a:prstGeom>
        </p:spPr>
        <p:txBody>
          <a:bodyPr wrap="square">
            <a:spAutoFit/>
          </a:bodyPr>
          <a:lstStyle/>
          <a:p>
            <a:r>
              <a:rPr lang="fr-FR" sz="2399" dirty="0"/>
              <a:t>L'analyse de données doit générer des statistiques résumées descriptives et des statistiques de performances, ainsi que des informations associées cohérentes avec le plan statistique du programme d'essais d'aptitude. </a:t>
            </a:r>
          </a:p>
          <a:p>
            <a:endParaRPr lang="fr-FR" sz="2399" dirty="0"/>
          </a:p>
          <a:p>
            <a:r>
              <a:rPr lang="fr-FR" sz="2399" dirty="0"/>
              <a:t>L'influence des observations aberrantes sur les statistiques résumées descriptives doit être réduite au minimum en utilisant des méthodes statistiques robustes ou des tests appropriés de détection d'observations statistiquement aberrantes. </a:t>
            </a:r>
          </a:p>
          <a:p>
            <a:endParaRPr lang="fr-FR" sz="2399" dirty="0"/>
          </a:p>
        </p:txBody>
      </p:sp>
    </p:spTree>
    <p:extLst>
      <p:ext uri="{BB962C8B-B14F-4D97-AF65-F5344CB8AC3E}">
        <p14:creationId xmlns:p14="http://schemas.microsoft.com/office/powerpoint/2010/main" val="1725529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209680" y="1413399"/>
            <a:ext cx="5226367" cy="461537"/>
          </a:xfrm>
          <a:prstGeom prst="rect">
            <a:avLst/>
          </a:prstGeom>
        </p:spPr>
        <p:txBody>
          <a:bodyPr wrap="none">
            <a:spAutoFit/>
          </a:bodyPr>
          <a:lstStyle/>
          <a:p>
            <a:pPr algn="ctr"/>
            <a:r>
              <a:rPr lang="fr-FR" sz="2399" dirty="0"/>
              <a:t>Analyse des données et enregistrements</a:t>
            </a:r>
          </a:p>
        </p:txBody>
      </p:sp>
      <p:sp>
        <p:nvSpPr>
          <p:cNvPr id="3" name="Rectangle 2"/>
          <p:cNvSpPr/>
          <p:nvPr/>
        </p:nvSpPr>
        <p:spPr>
          <a:xfrm>
            <a:off x="1488912" y="2193632"/>
            <a:ext cx="10701208" cy="4153573"/>
          </a:xfrm>
          <a:prstGeom prst="rect">
            <a:avLst/>
          </a:prstGeom>
        </p:spPr>
        <p:txBody>
          <a:bodyPr wrap="square">
            <a:spAutoFit/>
          </a:bodyPr>
          <a:lstStyle/>
          <a:p>
            <a:r>
              <a:rPr lang="fr-FR" sz="2399" dirty="0"/>
              <a:t>L'organisateur d'essais d'aptitude doit disposer de critères et de procédures documentés pour prendre en compte des résultats d'essai pouvant être inappropriés à une évaluation statistique, par exemple des erreurs de calcul, des transpositions et d'autres erreurs grossières. </a:t>
            </a:r>
          </a:p>
          <a:p>
            <a:endParaRPr lang="fr-FR" sz="2399" dirty="0"/>
          </a:p>
          <a:p>
            <a:endParaRPr lang="fr-FR" sz="2399" dirty="0"/>
          </a:p>
          <a:p>
            <a:r>
              <a:rPr lang="fr-FR" sz="2399" dirty="0"/>
              <a:t>L'organisateur d'essais d'aptitude doit disposer de critères et de modes opératoires documentés pour identifier et gérer les entités soumises à l'essai d'aptitude distribuées et qui se révèlent par la suite inadaptées à l'évaluation des performances, en raison par exemple d'une inhomogénéité, d'une instabilité, de dommages ou de contamination. </a:t>
            </a:r>
          </a:p>
        </p:txBody>
      </p:sp>
    </p:spTree>
    <p:extLst>
      <p:ext uri="{BB962C8B-B14F-4D97-AF65-F5344CB8AC3E}">
        <p14:creationId xmlns:p14="http://schemas.microsoft.com/office/powerpoint/2010/main" val="232955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523999" y="157636"/>
            <a:ext cx="6430301" cy="616455"/>
          </a:xfrm>
        </p:spPr>
        <p:txBody>
          <a:bodyPr>
            <a:noAutofit/>
          </a:bodyPr>
          <a:lstStyle/>
          <a:p>
            <a:r>
              <a:rPr lang="en-GB" noProof="1"/>
              <a:t>PROGRAMME</a:t>
            </a:r>
            <a:endParaRPr lang="de-DE" noProof="1"/>
          </a:p>
        </p:txBody>
      </p:sp>
      <p:sp>
        <p:nvSpPr>
          <p:cNvPr id="4" name="ZoneTexte 3"/>
          <p:cNvSpPr txBox="1"/>
          <p:nvPr/>
        </p:nvSpPr>
        <p:spPr>
          <a:xfrm>
            <a:off x="1523999" y="1317418"/>
            <a:ext cx="10269972" cy="4399281"/>
          </a:xfrm>
          <a:prstGeom prst="rect">
            <a:avLst/>
          </a:prstGeom>
          <a:noFill/>
        </p:spPr>
        <p:txBody>
          <a:bodyPr wrap="square" rtlCol="0">
            <a:spAutoFit/>
          </a:bodyPr>
          <a:lstStyle/>
          <a:p>
            <a:pPr marL="609203" indent="-609203">
              <a:buFont typeface="+mj-lt"/>
              <a:buAutoNum type="arabicPeriod"/>
            </a:pPr>
            <a:r>
              <a:rPr lang="en-GB" sz="1866" dirty="0"/>
              <a:t>LES REFERENTIELS POUR LA VALIDATION DES METHODES</a:t>
            </a:r>
          </a:p>
          <a:p>
            <a:pPr marL="609203" indent="-609203">
              <a:buFont typeface="+mj-lt"/>
              <a:buAutoNum type="arabicPeriod"/>
            </a:pPr>
            <a:endParaRPr lang="en-GB" sz="1866" dirty="0"/>
          </a:p>
          <a:p>
            <a:pPr marL="609203" indent="-609203">
              <a:buFont typeface="+mj-lt"/>
              <a:buAutoNum type="arabicPeriod"/>
            </a:pPr>
            <a:r>
              <a:rPr lang="en-GB" sz="1866" dirty="0"/>
              <a:t>PRINCIPES GENERAUX ET DEFINITIONS</a:t>
            </a:r>
          </a:p>
          <a:p>
            <a:pPr marL="609203" indent="-609203">
              <a:buFont typeface="+mj-lt"/>
              <a:buAutoNum type="arabicPeriod"/>
            </a:pPr>
            <a:endParaRPr lang="en-GB" sz="1866" dirty="0"/>
          </a:p>
          <a:p>
            <a:pPr marL="609203" indent="-609203">
              <a:buFont typeface="+mj-lt"/>
              <a:buAutoNum type="arabicPeriod"/>
            </a:pPr>
            <a:r>
              <a:rPr lang="en-GB" sz="1866" dirty="0"/>
              <a:t>LES EXIGENCES ISO / CEI 17043 et 17025</a:t>
            </a:r>
          </a:p>
          <a:p>
            <a:pPr marL="609203" indent="-609203">
              <a:buFont typeface="+mj-lt"/>
              <a:buAutoNum type="arabicPeriod"/>
            </a:pPr>
            <a:endParaRPr lang="fr-FR" sz="1866" dirty="0"/>
          </a:p>
          <a:p>
            <a:pPr marL="609203" indent="-609203">
              <a:buFont typeface="+mj-lt"/>
              <a:buAutoNum type="arabicPeriod"/>
            </a:pPr>
            <a:r>
              <a:rPr lang="fr-FR" sz="1866" dirty="0"/>
              <a:t>LES CRITÈRES DE VALIDATION D’UNE MÉTHODES D’ANALYSE</a:t>
            </a:r>
          </a:p>
          <a:p>
            <a:pPr marL="609203" indent="-609203">
              <a:buFont typeface="+mj-lt"/>
              <a:buAutoNum type="arabicPeriod"/>
            </a:pPr>
            <a:endParaRPr lang="en-GB" sz="1866" dirty="0"/>
          </a:p>
          <a:p>
            <a:pPr marL="609203" indent="-609203">
              <a:buFont typeface="+mj-lt"/>
              <a:buAutoNum type="arabicPeriod"/>
            </a:pPr>
            <a:r>
              <a:rPr lang="en-GB" sz="1866" dirty="0"/>
              <a:t>CONTENU D’UNE METHODE NON NORMALISEE</a:t>
            </a:r>
          </a:p>
          <a:p>
            <a:pPr marL="609203" indent="-609203">
              <a:buFont typeface="+mj-lt"/>
              <a:buAutoNum type="arabicPeriod"/>
            </a:pPr>
            <a:endParaRPr lang="fr-FR" sz="1866" dirty="0"/>
          </a:p>
          <a:p>
            <a:pPr marL="609203" indent="-609203">
              <a:buFont typeface="+mj-lt"/>
              <a:buAutoNum type="arabicPeriod"/>
            </a:pPr>
            <a:r>
              <a:rPr lang="fr-FR" sz="1866" dirty="0"/>
              <a:t>LE PLAN D’EXPERIENCE</a:t>
            </a:r>
          </a:p>
          <a:p>
            <a:pPr marL="609203" indent="-609203">
              <a:buFont typeface="+mj-lt"/>
              <a:buAutoNum type="arabicPeriod"/>
            </a:pPr>
            <a:endParaRPr lang="en-US" sz="1866" dirty="0"/>
          </a:p>
          <a:p>
            <a:pPr marL="609203" indent="-609203">
              <a:buFont typeface="+mj-lt"/>
              <a:buAutoNum type="arabicPeriod"/>
            </a:pPr>
            <a:r>
              <a:rPr lang="fr-FR" sz="1866" dirty="0"/>
              <a:t>LES OUTILS DE VALIDATION DES MÉTHODES</a:t>
            </a:r>
          </a:p>
          <a:p>
            <a:pPr marL="609203" indent="-609203">
              <a:buFont typeface="+mj-lt"/>
              <a:buAutoNum type="arabicPeriod"/>
            </a:pPr>
            <a:endParaRPr lang="fr-FR" sz="1866" dirty="0"/>
          </a:p>
          <a:p>
            <a:pPr marL="609203" indent="-609203">
              <a:buFont typeface="+mj-lt"/>
              <a:buAutoNum type="arabicPeriod"/>
            </a:pPr>
            <a:r>
              <a:rPr lang="en-GB" sz="1866" dirty="0"/>
              <a:t>METHODE DE VALIDATION</a:t>
            </a:r>
            <a:endParaRPr lang="en-GB" sz="1866" dirty="0">
              <a:solidFill>
                <a:srgbClr val="FF0000"/>
              </a:solidFill>
            </a:endParaRPr>
          </a:p>
        </p:txBody>
      </p:sp>
    </p:spTree>
    <p:extLst>
      <p:ext uri="{BB962C8B-B14F-4D97-AF65-F5344CB8AC3E}">
        <p14:creationId xmlns:p14="http://schemas.microsoft.com/office/powerpoint/2010/main" val="241666947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903203" y="1413399"/>
            <a:ext cx="3839320" cy="461537"/>
          </a:xfrm>
          <a:prstGeom prst="rect">
            <a:avLst/>
          </a:prstGeom>
        </p:spPr>
        <p:txBody>
          <a:bodyPr wrap="none">
            <a:spAutoFit/>
          </a:bodyPr>
          <a:lstStyle/>
          <a:p>
            <a:pPr algn="ctr"/>
            <a:r>
              <a:rPr lang="fr-FR" sz="2399" dirty="0"/>
              <a:t>Évaluation de la performance</a:t>
            </a:r>
          </a:p>
        </p:txBody>
      </p:sp>
      <p:sp>
        <p:nvSpPr>
          <p:cNvPr id="3" name="Rectangle 2"/>
          <p:cNvSpPr/>
          <p:nvPr/>
        </p:nvSpPr>
        <p:spPr>
          <a:xfrm>
            <a:off x="1534880" y="2949095"/>
            <a:ext cx="10655239" cy="3045962"/>
          </a:xfrm>
          <a:prstGeom prst="rect">
            <a:avLst/>
          </a:prstGeom>
        </p:spPr>
        <p:txBody>
          <a:bodyPr wrap="square">
            <a:spAutoFit/>
          </a:bodyPr>
          <a:lstStyle/>
          <a:p>
            <a:r>
              <a:rPr lang="fr-FR" sz="2399" dirty="0"/>
              <a:t>L'organisateur d'essais d'aptitude doit </a:t>
            </a:r>
            <a:r>
              <a:rPr lang="fr-FR" sz="2399" u="sng" dirty="0"/>
              <a:t>utiliser des méthodes d'évaluation valides </a:t>
            </a:r>
            <a:r>
              <a:rPr lang="fr-FR" sz="2399" dirty="0"/>
              <a:t>qui répondent au but du programme d'essais d'aptitude. </a:t>
            </a:r>
          </a:p>
          <a:p>
            <a:endParaRPr lang="fr-FR" sz="2399" dirty="0"/>
          </a:p>
          <a:p>
            <a:r>
              <a:rPr lang="fr-FR" sz="2399" dirty="0"/>
              <a:t>Les méthodes doivent être documentées et comporter une description de la base de l'évaluation. </a:t>
            </a:r>
          </a:p>
          <a:p>
            <a:endParaRPr lang="fr-FR" sz="2399" dirty="0"/>
          </a:p>
          <a:p>
            <a:r>
              <a:rPr lang="fr-FR" sz="2399" dirty="0"/>
              <a:t>L'évaluation de la performance ne doit pas être sous-traitée</a:t>
            </a:r>
          </a:p>
          <a:p>
            <a:endParaRPr lang="fr-FR" sz="2399" dirty="0"/>
          </a:p>
        </p:txBody>
      </p:sp>
    </p:spTree>
    <p:extLst>
      <p:ext uri="{BB962C8B-B14F-4D97-AF65-F5344CB8AC3E}">
        <p14:creationId xmlns:p14="http://schemas.microsoft.com/office/powerpoint/2010/main" val="3279855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903203" y="1413399"/>
            <a:ext cx="3839320" cy="461537"/>
          </a:xfrm>
          <a:prstGeom prst="rect">
            <a:avLst/>
          </a:prstGeom>
        </p:spPr>
        <p:txBody>
          <a:bodyPr wrap="none">
            <a:spAutoFit/>
          </a:bodyPr>
          <a:lstStyle/>
          <a:p>
            <a:pPr algn="ctr"/>
            <a:r>
              <a:rPr lang="fr-FR" sz="2399" dirty="0"/>
              <a:t>Évaluation de la performance</a:t>
            </a:r>
          </a:p>
        </p:txBody>
      </p:sp>
      <p:sp>
        <p:nvSpPr>
          <p:cNvPr id="3" name="Rectangle 2"/>
          <p:cNvSpPr/>
          <p:nvPr/>
        </p:nvSpPr>
        <p:spPr>
          <a:xfrm>
            <a:off x="1518229" y="2193632"/>
            <a:ext cx="10655239" cy="3415166"/>
          </a:xfrm>
          <a:prstGeom prst="rect">
            <a:avLst/>
          </a:prstGeom>
        </p:spPr>
        <p:txBody>
          <a:bodyPr wrap="square">
            <a:spAutoFit/>
          </a:bodyPr>
          <a:lstStyle/>
          <a:p>
            <a:r>
              <a:rPr lang="fr-FR" sz="2399" dirty="0"/>
              <a:t>L'organisateur d'essais d'aptitude doit </a:t>
            </a:r>
            <a:r>
              <a:rPr lang="fr-FR" sz="2399" u="sng" dirty="0"/>
              <a:t>fournir les commentaires d'un expert </a:t>
            </a:r>
            <a:r>
              <a:rPr lang="fr-FR" sz="2399" dirty="0"/>
              <a:t>relatifs aux performances des participants en ce qui concerne les points suivants: </a:t>
            </a:r>
          </a:p>
          <a:p>
            <a:endParaRPr lang="fr-FR" sz="2399" dirty="0"/>
          </a:p>
          <a:p>
            <a:pPr marL="457051" indent="-457051">
              <a:buAutoNum type="alphaLcParenR"/>
            </a:pPr>
            <a:r>
              <a:rPr lang="fr-FR" sz="2399" dirty="0"/>
              <a:t>les performances globales vis-à-vis des attentes antérieures en tenant compte des incertitudes de mesure; </a:t>
            </a:r>
          </a:p>
          <a:p>
            <a:pPr marL="457051" indent="-457051">
              <a:buAutoNum type="alphaLcParenR"/>
            </a:pPr>
            <a:r>
              <a:rPr lang="fr-FR" sz="2399" dirty="0"/>
              <a:t>les variations au sein des participants et entre eux, et les comparaisons avec toutes les campagnes d'essai d'aptitude précédentes, les programmes d'essais d'aptitude similaires ou les données de fidélité publiées; </a:t>
            </a:r>
          </a:p>
          <a:p>
            <a:pPr marL="457051" indent="-457051">
              <a:buAutoNum type="alphaLcParenR"/>
            </a:pPr>
            <a:r>
              <a:rPr lang="fr-FR" sz="2399" dirty="0"/>
              <a:t>les variations entre les méthodes ou les modes opératoires; </a:t>
            </a:r>
          </a:p>
        </p:txBody>
      </p:sp>
    </p:spTree>
    <p:extLst>
      <p:ext uri="{BB962C8B-B14F-4D97-AF65-F5344CB8AC3E}">
        <p14:creationId xmlns:p14="http://schemas.microsoft.com/office/powerpoint/2010/main" val="2274420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Analyse des données et évaluation des résultats du programme d'essais d'aptitude</a:t>
            </a:r>
          </a:p>
        </p:txBody>
      </p:sp>
      <p:sp>
        <p:nvSpPr>
          <p:cNvPr id="7" name="Rectangle 6"/>
          <p:cNvSpPr/>
          <p:nvPr/>
        </p:nvSpPr>
        <p:spPr>
          <a:xfrm>
            <a:off x="4903203" y="1413399"/>
            <a:ext cx="3839320" cy="461537"/>
          </a:xfrm>
          <a:prstGeom prst="rect">
            <a:avLst/>
          </a:prstGeom>
        </p:spPr>
        <p:txBody>
          <a:bodyPr wrap="none">
            <a:spAutoFit/>
          </a:bodyPr>
          <a:lstStyle/>
          <a:p>
            <a:pPr algn="ctr"/>
            <a:r>
              <a:rPr lang="fr-FR" sz="2399" dirty="0"/>
              <a:t>Évaluation de la performance</a:t>
            </a:r>
          </a:p>
        </p:txBody>
      </p:sp>
      <p:sp>
        <p:nvSpPr>
          <p:cNvPr id="3" name="Rectangle 2"/>
          <p:cNvSpPr/>
          <p:nvPr/>
        </p:nvSpPr>
        <p:spPr>
          <a:xfrm>
            <a:off x="1518228" y="1905689"/>
            <a:ext cx="10655239" cy="3415166"/>
          </a:xfrm>
          <a:prstGeom prst="rect">
            <a:avLst/>
          </a:prstGeom>
        </p:spPr>
        <p:txBody>
          <a:bodyPr wrap="square">
            <a:spAutoFit/>
          </a:bodyPr>
          <a:lstStyle/>
          <a:p>
            <a:endParaRPr lang="fr-FR" sz="2399" dirty="0"/>
          </a:p>
          <a:p>
            <a:pPr marL="457051" indent="-457051">
              <a:buFont typeface="+mj-lt"/>
              <a:buAutoNum type="alphaLcParenR" startAt="4"/>
            </a:pPr>
            <a:r>
              <a:rPr lang="fr-FR" sz="2399" dirty="0"/>
              <a:t>les sources d'erreurs possibles (en référence aux observations aberrantes) et des suggestions d'amélioration de la performance; </a:t>
            </a:r>
          </a:p>
          <a:p>
            <a:pPr marL="457051" indent="-457051">
              <a:buFont typeface="+mj-lt"/>
              <a:buAutoNum type="alphaLcParenR" startAt="4"/>
            </a:pPr>
            <a:r>
              <a:rPr lang="fr-FR" sz="2399" dirty="0"/>
              <a:t>des conseils et un retour pédagogique aux participants, faisant partie des procédures d'amélioration continue des participants; </a:t>
            </a:r>
          </a:p>
          <a:p>
            <a:pPr marL="457051" indent="-457051">
              <a:buFont typeface="+mj-lt"/>
              <a:buAutoNum type="alphaLcParenR" startAt="4"/>
            </a:pPr>
            <a:r>
              <a:rPr lang="fr-FR" sz="2399" dirty="0"/>
              <a:t>des situations où des facteurs inhabituels rendent impossible l'évaluation des résultats et les commentaires sur les performances; </a:t>
            </a:r>
          </a:p>
          <a:p>
            <a:pPr marL="457051" indent="-457051">
              <a:buFont typeface="+mj-lt"/>
              <a:buAutoNum type="alphaLcParenR" startAt="4"/>
            </a:pPr>
            <a:r>
              <a:rPr lang="fr-FR" sz="2399" dirty="0"/>
              <a:t>toutes autres suggestions, recommandations ou commentaires généraux; </a:t>
            </a:r>
          </a:p>
          <a:p>
            <a:pPr marL="457051" indent="-457051">
              <a:buFont typeface="+mj-lt"/>
              <a:buAutoNum type="alphaLcParenR" startAt="4"/>
            </a:pPr>
            <a:r>
              <a:rPr lang="fr-FR" sz="2399" dirty="0"/>
              <a:t>les conclusions. </a:t>
            </a:r>
          </a:p>
        </p:txBody>
      </p:sp>
    </p:spTree>
    <p:extLst>
      <p:ext uri="{BB962C8B-B14F-4D97-AF65-F5344CB8AC3E}">
        <p14:creationId xmlns:p14="http://schemas.microsoft.com/office/powerpoint/2010/main" val="3574288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847851" y="2757464"/>
            <a:ext cx="10102992" cy="1211865"/>
          </a:xfrm>
        </p:spPr>
        <p:txBody>
          <a:bodyPr/>
          <a:lstStyle/>
          <a:p>
            <a:pPr algn="ctr"/>
            <a:r>
              <a:rPr lang="en-US" b="1" dirty="0">
                <a:solidFill>
                  <a:schemeClr val="tx1"/>
                </a:solidFill>
              </a:rPr>
              <a:t>EXIGENCES ISO CEI 17025 / 2017</a:t>
            </a:r>
            <a:br>
              <a:rPr lang="en-US" b="1" dirty="0">
                <a:solidFill>
                  <a:schemeClr val="tx1"/>
                </a:solidFill>
              </a:rPr>
            </a:br>
            <a:r>
              <a:rPr lang="fr-FR" altLang="fr-FR" b="1" dirty="0">
                <a:solidFill>
                  <a:srgbClr val="231F20"/>
                </a:solidFill>
                <a:latin typeface="Calibri" panose="020F0502020204030204" pitchFamily="34" charset="0"/>
                <a:ea typeface="Cambria" panose="02040503050406030204" pitchFamily="18" charset="0"/>
                <a:cs typeface="Cambria" panose="02040503050406030204" pitchFamily="18" charset="0"/>
              </a:rPr>
              <a:t>Exigences générales concernant la compétence des laboratoires d'étalonnages et d'essais</a:t>
            </a:r>
            <a:endParaRPr lang="fr-FR" b="1" dirty="0">
              <a:solidFill>
                <a:schemeClr val="tx1"/>
              </a:solidFill>
            </a:endParaRP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
        <p:nvSpPr>
          <p:cNvPr id="2" name="Rectangle 8"/>
          <p:cNvSpPr>
            <a:spLocks noChangeArrowheads="1"/>
          </p:cNvSpPr>
          <p:nvPr/>
        </p:nvSpPr>
        <p:spPr bwMode="auto">
          <a:xfrm>
            <a:off x="1882" y="58568"/>
            <a:ext cx="246209" cy="492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882" tIns="60941" rIns="121882" bIns="60941" numCol="1" anchor="ctr" anchorCtr="0" compatLnSpc="1">
            <a:prstTxWarp prst="textNoShape">
              <a:avLst/>
            </a:prstTxWarp>
            <a:spAutoFit/>
          </a:bodyPr>
          <a:lstStyle/>
          <a:p>
            <a:endParaRPr lang="fr-FR" sz="2399"/>
          </a:p>
        </p:txBody>
      </p:sp>
    </p:spTree>
    <p:extLst>
      <p:ext uri="{BB962C8B-B14F-4D97-AF65-F5344CB8AC3E}">
        <p14:creationId xmlns:p14="http://schemas.microsoft.com/office/powerpoint/2010/main" val="224448939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453588"/>
            <a:ext cx="10701209" cy="616455"/>
          </a:xfrm>
        </p:spPr>
        <p:txBody>
          <a:bodyPr/>
          <a:lstStyle/>
          <a:p>
            <a:r>
              <a:rPr lang="fr-FR" dirty="0"/>
              <a:t>Exigence relative à la portée d’accréditation (§5,3)</a:t>
            </a:r>
          </a:p>
        </p:txBody>
      </p:sp>
      <p:sp>
        <p:nvSpPr>
          <p:cNvPr id="7" name="Rectangle 6"/>
          <p:cNvSpPr/>
          <p:nvPr/>
        </p:nvSpPr>
        <p:spPr>
          <a:xfrm>
            <a:off x="1584891" y="1893304"/>
            <a:ext cx="10605228" cy="1938351"/>
          </a:xfrm>
          <a:prstGeom prst="rect">
            <a:avLst/>
          </a:prstGeom>
        </p:spPr>
        <p:txBody>
          <a:bodyPr wrap="square">
            <a:spAutoFit/>
          </a:bodyPr>
          <a:lstStyle/>
          <a:p>
            <a:r>
              <a:rPr lang="fr-FR" sz="2399" dirty="0"/>
              <a:t>Le laboratoire doit définir et documenter le champ des activités de laboratoire pour lesquelles il se conforme au présent document. Le laboratoire ne doit revendiquer la conformité au présent document que pour ce champ d’activité, ce qui exclut de fait les activités de laboratoire assurées de façon permanente par des prestataires externes.</a:t>
            </a:r>
          </a:p>
        </p:txBody>
      </p:sp>
    </p:spTree>
    <p:extLst>
      <p:ext uri="{BB962C8B-B14F-4D97-AF65-F5344CB8AC3E}">
        <p14:creationId xmlns:p14="http://schemas.microsoft.com/office/powerpoint/2010/main" val="1626355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453588"/>
            <a:ext cx="10701209" cy="616455"/>
          </a:xfrm>
        </p:spPr>
        <p:txBody>
          <a:bodyPr/>
          <a:lstStyle/>
          <a:p>
            <a:r>
              <a:rPr lang="fr-FR" dirty="0"/>
              <a:t>Exigence d’ALGERAC relative à la portée d’accréditation</a:t>
            </a:r>
          </a:p>
        </p:txBody>
      </p:sp>
      <p:graphicFrame>
        <p:nvGraphicFramePr>
          <p:cNvPr id="4" name="Tableau 3"/>
          <p:cNvGraphicFramePr>
            <a:graphicFrameLocks noGrp="1"/>
          </p:cNvGraphicFramePr>
          <p:nvPr/>
        </p:nvGraphicFramePr>
        <p:xfrm>
          <a:off x="1896491" y="2469189"/>
          <a:ext cx="9886047" cy="3080916"/>
        </p:xfrm>
        <a:graphic>
          <a:graphicData uri="http://schemas.openxmlformats.org/drawingml/2006/table">
            <a:tbl>
              <a:tblPr firstRow="1" bandRow="1">
                <a:tableStyleId>{5C22544A-7EE6-4342-B048-85BDC9FD1C3A}</a:tableStyleId>
              </a:tblPr>
              <a:tblGrid>
                <a:gridCol w="1620664">
                  <a:extLst>
                    <a:ext uri="{9D8B030D-6E8A-4147-A177-3AD203B41FA5}">
                      <a16:colId xmlns:a16="http://schemas.microsoft.com/office/drawing/2014/main" val="964322832"/>
                    </a:ext>
                  </a:extLst>
                </a:gridCol>
                <a:gridCol w="1930635">
                  <a:extLst>
                    <a:ext uri="{9D8B030D-6E8A-4147-A177-3AD203B41FA5}">
                      <a16:colId xmlns:a16="http://schemas.microsoft.com/office/drawing/2014/main" val="3667795070"/>
                    </a:ext>
                  </a:extLst>
                </a:gridCol>
                <a:gridCol w="1310691">
                  <a:extLst>
                    <a:ext uri="{9D8B030D-6E8A-4147-A177-3AD203B41FA5}">
                      <a16:colId xmlns:a16="http://schemas.microsoft.com/office/drawing/2014/main" val="3596315063"/>
                    </a:ext>
                  </a:extLst>
                </a:gridCol>
                <a:gridCol w="1782730">
                  <a:extLst>
                    <a:ext uri="{9D8B030D-6E8A-4147-A177-3AD203B41FA5}">
                      <a16:colId xmlns:a16="http://schemas.microsoft.com/office/drawing/2014/main" val="717875101"/>
                    </a:ext>
                  </a:extLst>
                </a:gridCol>
                <a:gridCol w="1458598">
                  <a:extLst>
                    <a:ext uri="{9D8B030D-6E8A-4147-A177-3AD203B41FA5}">
                      <a16:colId xmlns:a16="http://schemas.microsoft.com/office/drawing/2014/main" val="4046415389"/>
                    </a:ext>
                  </a:extLst>
                </a:gridCol>
                <a:gridCol w="1782730">
                  <a:extLst>
                    <a:ext uri="{9D8B030D-6E8A-4147-A177-3AD203B41FA5}">
                      <a16:colId xmlns:a16="http://schemas.microsoft.com/office/drawing/2014/main" val="2922127311"/>
                    </a:ext>
                  </a:extLst>
                </a:gridCol>
              </a:tblGrid>
              <a:tr h="609412">
                <a:tc>
                  <a:txBody>
                    <a:bodyPr/>
                    <a:lstStyle/>
                    <a:p>
                      <a:pPr algn="ctr" hangingPunct="0"/>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Objet </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tc>
                  <a:txBody>
                    <a:bodyPr/>
                    <a:lstStyle/>
                    <a:p>
                      <a:pPr algn="ctr" hangingPunct="0"/>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Caractéristiques mesurées ou recherchées</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tc>
                  <a:txBody>
                    <a:bodyPr/>
                    <a:lstStyle/>
                    <a:p>
                      <a:pPr algn="ctr" hangingPunct="0"/>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Principe de la méthode </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tc>
                  <a:txBody>
                    <a:bodyPr/>
                    <a:lstStyle/>
                    <a:p>
                      <a:pPr algn="ctr" hangingPunct="0"/>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Référence de la méthode </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tc>
                  <a:txBody>
                    <a:bodyPr/>
                    <a:lstStyle/>
                    <a:p>
                      <a:pPr marL="45720" algn="ctr" hangingPunct="0">
                        <a:tabLst>
                          <a:tab pos="662940" algn="l"/>
                        </a:tabLst>
                      </a:pPr>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Type de portée (*)</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tc>
                  <a:txBody>
                    <a:bodyPr/>
                    <a:lstStyle/>
                    <a:p>
                      <a:pPr marL="45720" algn="ctr" hangingPunct="0">
                        <a:tabLst>
                          <a:tab pos="662940" algn="l"/>
                        </a:tabLst>
                      </a:pPr>
                      <a:r>
                        <a:rPr lang="fr-FR" sz="1300" b="1">
                          <a:solidFill>
                            <a:srgbClr val="000000"/>
                          </a:solidFill>
                          <a:effectLst/>
                          <a:latin typeface="Trebuchet MS" panose="020B0603020202020204" pitchFamily="34" charset="0"/>
                          <a:ea typeface="Calibri" panose="020F0502020204030204" pitchFamily="34" charset="0"/>
                          <a:cs typeface="Times New Roman" panose="02020603050405020304" pitchFamily="18" charset="0"/>
                        </a:rPr>
                        <a:t>Essais sur site (**)</a:t>
                      </a:r>
                      <a:endParaRPr lang="fr-FR" sz="1300">
                        <a:effectLst/>
                        <a:latin typeface="Courier New" panose="02070309020205020404" pitchFamily="49" charset="0"/>
                        <a:ea typeface="Calibri" panose="020F0502020204030204" pitchFamily="34" charset="0"/>
                        <a:cs typeface="Times New Roman" panose="02020603050405020304" pitchFamily="18" charset="0"/>
                      </a:endParaRPr>
                    </a:p>
                  </a:txBody>
                  <a:tcPr marL="91412" marR="91412" marT="0" marB="0" anchor="ctr"/>
                </a:tc>
                <a:extLst>
                  <a:ext uri="{0D108BD9-81ED-4DB2-BD59-A6C34878D82A}">
                    <a16:rowId xmlns:a16="http://schemas.microsoft.com/office/drawing/2014/main" val="1540055766"/>
                  </a:ext>
                </a:extLst>
              </a:tr>
              <a:tr h="494301">
                <a:tc>
                  <a:txBody>
                    <a:bodyPr/>
                    <a:lstStyle/>
                    <a:p>
                      <a:endParaRPr lang="fr-FR" sz="1300" dirty="0"/>
                    </a:p>
                  </a:txBody>
                  <a:tcPr marL="121882" marR="121882" marT="60941" marB="60941"/>
                </a:tc>
                <a:tc>
                  <a:txBody>
                    <a:bodyPr/>
                    <a:lstStyle/>
                    <a:p>
                      <a:endParaRPr lang="fr-FR" sz="130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extLst>
                  <a:ext uri="{0D108BD9-81ED-4DB2-BD59-A6C34878D82A}">
                    <a16:rowId xmlns:a16="http://schemas.microsoft.com/office/drawing/2014/main" val="3595292983"/>
                  </a:ext>
                </a:extLst>
              </a:tr>
              <a:tr h="494301">
                <a:tc>
                  <a:txBody>
                    <a:bodyPr/>
                    <a:lstStyle/>
                    <a:p>
                      <a:endParaRPr lang="fr-FR" sz="130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extLst>
                  <a:ext uri="{0D108BD9-81ED-4DB2-BD59-A6C34878D82A}">
                    <a16:rowId xmlns:a16="http://schemas.microsoft.com/office/drawing/2014/main" val="2009688727"/>
                  </a:ext>
                </a:extLst>
              </a:tr>
              <a:tr h="494301">
                <a:tc>
                  <a:txBody>
                    <a:bodyPr/>
                    <a:lstStyle/>
                    <a:p>
                      <a:endParaRPr lang="fr-FR" sz="1300"/>
                    </a:p>
                  </a:txBody>
                  <a:tcPr marL="121882" marR="121882" marT="60941" marB="60941"/>
                </a:tc>
                <a:tc>
                  <a:txBody>
                    <a:bodyPr/>
                    <a:lstStyle/>
                    <a:p>
                      <a:endParaRPr lang="fr-FR" sz="130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extLst>
                  <a:ext uri="{0D108BD9-81ED-4DB2-BD59-A6C34878D82A}">
                    <a16:rowId xmlns:a16="http://schemas.microsoft.com/office/drawing/2014/main" val="1344356667"/>
                  </a:ext>
                </a:extLst>
              </a:tr>
              <a:tr h="494301">
                <a:tc>
                  <a:txBody>
                    <a:bodyPr/>
                    <a:lstStyle/>
                    <a:p>
                      <a:endParaRPr lang="fr-FR" sz="1300"/>
                    </a:p>
                  </a:txBody>
                  <a:tcPr marL="121882" marR="121882" marT="60941" marB="60941"/>
                </a:tc>
                <a:tc>
                  <a:txBody>
                    <a:bodyPr/>
                    <a:lstStyle/>
                    <a:p>
                      <a:endParaRPr lang="fr-FR" sz="130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extLst>
                  <a:ext uri="{0D108BD9-81ED-4DB2-BD59-A6C34878D82A}">
                    <a16:rowId xmlns:a16="http://schemas.microsoft.com/office/drawing/2014/main" val="162389062"/>
                  </a:ext>
                </a:extLst>
              </a:tr>
              <a:tr h="494301">
                <a:tc>
                  <a:txBody>
                    <a:bodyPr/>
                    <a:lstStyle/>
                    <a:p>
                      <a:endParaRPr lang="fr-FR" sz="1300"/>
                    </a:p>
                  </a:txBody>
                  <a:tcPr marL="121882" marR="121882" marT="60941" marB="60941"/>
                </a:tc>
                <a:tc>
                  <a:txBody>
                    <a:bodyPr/>
                    <a:lstStyle/>
                    <a:p>
                      <a:endParaRPr lang="fr-FR" sz="130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tc>
                  <a:txBody>
                    <a:bodyPr/>
                    <a:lstStyle/>
                    <a:p>
                      <a:endParaRPr lang="fr-FR" sz="1300" dirty="0"/>
                    </a:p>
                  </a:txBody>
                  <a:tcPr marL="121882" marR="121882" marT="60941" marB="60941"/>
                </a:tc>
                <a:extLst>
                  <a:ext uri="{0D108BD9-81ED-4DB2-BD59-A6C34878D82A}">
                    <a16:rowId xmlns:a16="http://schemas.microsoft.com/office/drawing/2014/main" val="508487763"/>
                  </a:ext>
                </a:extLst>
              </a:tr>
            </a:tbl>
          </a:graphicData>
        </a:graphic>
      </p:graphicFrame>
    </p:spTree>
    <p:extLst>
      <p:ext uri="{BB962C8B-B14F-4D97-AF65-F5344CB8AC3E}">
        <p14:creationId xmlns:p14="http://schemas.microsoft.com/office/powerpoint/2010/main" val="312228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77218" y="1125455"/>
            <a:ext cx="9803490" cy="4526152"/>
          </a:xfrm>
        </p:spPr>
        <p:txBody>
          <a:bodyPr/>
          <a:lstStyle/>
          <a:p>
            <a:pPr marL="0" indent="0" algn="ctr">
              <a:buNone/>
            </a:pPr>
            <a:r>
              <a:rPr lang="fr-FR" u="sng" dirty="0">
                <a:solidFill>
                  <a:schemeClr val="tx1"/>
                </a:solidFill>
              </a:rPr>
              <a:t>Portée d’accréditation </a:t>
            </a:r>
          </a:p>
          <a:p>
            <a:pPr marL="0" indent="0" algn="ctr">
              <a:buNone/>
            </a:pPr>
            <a:endParaRPr lang="fr-FR" u="sng" dirty="0">
              <a:solidFill>
                <a:schemeClr val="tx1"/>
              </a:solidFill>
            </a:endParaRPr>
          </a:p>
          <a:p>
            <a:pPr marL="0" indent="0" algn="ctr">
              <a:buNone/>
            </a:pPr>
            <a:r>
              <a:rPr lang="fr-FR" dirty="0">
                <a:solidFill>
                  <a:schemeClr val="tx1"/>
                </a:solidFill>
              </a:rPr>
              <a:t>Quelle est la portée d’accréditation du laboratoire</a:t>
            </a:r>
          </a:p>
          <a:p>
            <a:endParaRPr lang="fr-FR" dirty="0"/>
          </a:p>
          <a:p>
            <a:pPr marL="0" indent="0">
              <a:buNone/>
            </a:pPr>
            <a:endParaRPr lang="fr-FR" dirty="0">
              <a:solidFill>
                <a:srgbClr val="FF0000"/>
              </a:solidFill>
            </a:endParaRPr>
          </a:p>
        </p:txBody>
      </p:sp>
      <p:sp>
        <p:nvSpPr>
          <p:cNvPr id="6" name="Espace réservé du numéro de diapositive 5"/>
          <p:cNvSpPr>
            <a:spLocks noGrp="1"/>
          </p:cNvSpPr>
          <p:nvPr>
            <p:ph type="sldNum" sz="quarter" idx="12"/>
          </p:nvPr>
        </p:nvSpPr>
        <p:spPr/>
        <p:txBody>
          <a:bodyPr/>
          <a:lstStyle/>
          <a:p>
            <a:fld id="{1BCA16E2-EEEA-4C65-930C-B260DDA053E7}" type="slidenum">
              <a:rPr lang="ru-RU" altLang="ru-RU" smtClean="0"/>
              <a:pPr/>
              <a:t>26</a:t>
            </a:fld>
            <a:endParaRPr lang="ru-RU" altLang="ru-RU"/>
          </a:p>
        </p:txBody>
      </p:sp>
      <p:sp>
        <p:nvSpPr>
          <p:cNvPr id="2" name="ZoneTexte 1"/>
          <p:cNvSpPr txBox="1"/>
          <p:nvPr/>
        </p:nvSpPr>
        <p:spPr>
          <a:xfrm>
            <a:off x="1584891" y="165645"/>
            <a:ext cx="3071393" cy="666657"/>
          </a:xfrm>
          <a:prstGeom prst="rect">
            <a:avLst/>
          </a:prstGeom>
          <a:noFill/>
        </p:spPr>
        <p:txBody>
          <a:bodyPr wrap="square" rtlCol="0">
            <a:spAutoFit/>
          </a:bodyPr>
          <a:lstStyle/>
          <a:p>
            <a:r>
              <a:rPr lang="fr-FR" sz="3732" dirty="0"/>
              <a:t>Atelier</a:t>
            </a:r>
          </a:p>
        </p:txBody>
      </p:sp>
    </p:spTree>
    <p:extLst>
      <p:ext uri="{BB962C8B-B14F-4D97-AF65-F5344CB8AC3E}">
        <p14:creationId xmlns:p14="http://schemas.microsoft.com/office/powerpoint/2010/main" val="27832898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1893304"/>
            <a:ext cx="10605228" cy="3045962"/>
          </a:xfrm>
          <a:prstGeom prst="rect">
            <a:avLst/>
          </a:prstGeom>
        </p:spPr>
        <p:txBody>
          <a:bodyPr wrap="square">
            <a:spAutoFit/>
          </a:bodyPr>
          <a:lstStyle/>
          <a:p>
            <a:r>
              <a:rPr lang="fr-FR" sz="2399" dirty="0"/>
              <a:t>7.2.1.1 Le laboratoire doit appliquer des méthodes et procédures appropriées pour toutes les activités de laboratoire et, le cas échéant, pour l’évaluation de l’incertitude de mesure ainsi que pour les techniques statistiques utilisées pour l’analyse de données. </a:t>
            </a:r>
          </a:p>
          <a:p>
            <a:endParaRPr lang="fr-FR" sz="2399" dirty="0"/>
          </a:p>
          <a:p>
            <a:r>
              <a:rPr lang="fr-FR" sz="2399" dirty="0"/>
              <a:t>NOTE Le terme «méthode» tel qu’utilisé dans le présent document peut être considéré comme synonyme du terme «procédure de mesure» (ou procédure opératoire) tel que défini dans le Guide ISO/IEC 99.</a:t>
            </a:r>
          </a:p>
        </p:txBody>
      </p:sp>
    </p:spTree>
    <p:extLst>
      <p:ext uri="{BB962C8B-B14F-4D97-AF65-F5344CB8AC3E}">
        <p14:creationId xmlns:p14="http://schemas.microsoft.com/office/powerpoint/2010/main" val="2129624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1893304"/>
            <a:ext cx="10605228" cy="1569148"/>
          </a:xfrm>
          <a:prstGeom prst="rect">
            <a:avLst/>
          </a:prstGeom>
        </p:spPr>
        <p:txBody>
          <a:bodyPr wrap="square">
            <a:spAutoFit/>
          </a:bodyPr>
          <a:lstStyle/>
          <a:p>
            <a:r>
              <a:rPr lang="fr-FR" sz="2399" dirty="0"/>
              <a:t>7.2.1.2 Toutes les méthodes, les procédures et la documentation associée, telles que les instructions, normes, manuels et données de référence se rapportant aux activités de laboratoire doivent être tenues à jour et être facilement accessibles au personnel</a:t>
            </a:r>
          </a:p>
        </p:txBody>
      </p:sp>
    </p:spTree>
    <p:extLst>
      <p:ext uri="{BB962C8B-B14F-4D97-AF65-F5344CB8AC3E}">
        <p14:creationId xmlns:p14="http://schemas.microsoft.com/office/powerpoint/2010/main" val="2098998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1221437"/>
            <a:ext cx="10605228" cy="4522777"/>
          </a:xfrm>
          <a:prstGeom prst="rect">
            <a:avLst/>
          </a:prstGeom>
        </p:spPr>
        <p:txBody>
          <a:bodyPr wrap="square">
            <a:spAutoFit/>
          </a:bodyPr>
          <a:lstStyle/>
          <a:p>
            <a:r>
              <a:rPr lang="fr-FR" sz="2399" dirty="0"/>
              <a:t>7.2.1.3 Le laboratoire doit assurer qu’il utilise la dernière version valide d’une méthode, sauf si cela n'est pas approprié ou possible. Quand cela est nécessaire, des précisions doivent être apportées à cette méthode pour en assurer une application cohérente. </a:t>
            </a:r>
          </a:p>
          <a:p>
            <a:endParaRPr lang="fr-FR" sz="2399" dirty="0"/>
          </a:p>
          <a:p>
            <a:r>
              <a:rPr lang="fr-FR" sz="2399" dirty="0"/>
              <a:t>NOTE: Il n’est pas nécessaire de compléter ou de réécrire sous forme de procédures internes des normes internationales, régionales, nationales ou autres spécifications reconnues contenant des informations suffisantes et concises sur la manière d’effectuer les activités de laboratoire, si ces normes sont rédigées sous une forme utilisable par le personnel opérationnel d'un laboratoire. Il peut se révéler nécessaire de fournir une documentation supplémentaire pour des étapes facultatives de la méthode ou des détails complémentaires.</a:t>
            </a:r>
          </a:p>
        </p:txBody>
      </p:sp>
    </p:spTree>
    <p:extLst>
      <p:ext uri="{BB962C8B-B14F-4D97-AF65-F5344CB8AC3E}">
        <p14:creationId xmlns:p14="http://schemas.microsoft.com/office/powerpoint/2010/main" val="27635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_h1"/>
          <p:cNvSpPr>
            <a:spLocks noGrp="1" noChangeArrowheads="1"/>
          </p:cNvSpPr>
          <p:nvPr>
            <p:ph type="title"/>
          </p:nvPr>
        </p:nvSpPr>
        <p:spPr bwMode="gray">
          <a:xfrm>
            <a:off x="1847851" y="2757464"/>
            <a:ext cx="10102992" cy="1211865"/>
          </a:xfrm>
        </p:spPr>
        <p:txBody>
          <a:bodyPr/>
          <a:lstStyle/>
          <a:p>
            <a:pPr algn="ctr"/>
            <a:r>
              <a:rPr lang="en-US" b="1" dirty="0">
                <a:solidFill>
                  <a:schemeClr val="tx1"/>
                </a:solidFill>
              </a:rPr>
              <a:t>EXIGENCES ISO CEI 17043 / 2010</a:t>
            </a:r>
            <a:br>
              <a:rPr lang="en-US" b="1" dirty="0">
                <a:solidFill>
                  <a:schemeClr val="tx1"/>
                </a:solidFill>
              </a:rPr>
            </a:br>
            <a:r>
              <a:rPr lang="fr-FR" b="1" dirty="0">
                <a:solidFill>
                  <a:schemeClr val="tx1"/>
                </a:solidFill>
              </a:rPr>
              <a:t>Exigences générales concernant les essais d’aptitude</a:t>
            </a:r>
          </a:p>
        </p:txBody>
      </p:sp>
      <p:sp>
        <p:nvSpPr>
          <p:cNvPr id="23" name="_text"/>
          <p:cNvSpPr txBox="1">
            <a:spLocks/>
          </p:cNvSpPr>
          <p:nvPr/>
        </p:nvSpPr>
        <p:spPr bwMode="gray">
          <a:xfrm>
            <a:off x="1847851" y="1554163"/>
            <a:ext cx="4175125" cy="4248150"/>
          </a:xfrm>
          <a:prstGeom prst="rect">
            <a:avLst/>
          </a:prstGeom>
        </p:spPr>
        <p:txBody>
          <a:bodyPr vert="horz" lIns="0" tIns="0" rIns="0" bIns="0" rtlCol="0">
            <a:noAutofit/>
          </a:bodyPr>
          <a:lstStyle/>
          <a:p>
            <a:pPr marL="179989" indent="-179989">
              <a:lnSpc>
                <a:spcPct val="95000"/>
              </a:lnSpc>
              <a:spcAft>
                <a:spcPts val="800"/>
              </a:spcAft>
              <a:buFont typeface="Wingdings" pitchFamily="2" charset="2"/>
              <a:buChar char="§"/>
              <a:defRPr/>
            </a:pPr>
            <a:endParaRPr lang="fr-FR" sz="2399" b="1" noProof="1"/>
          </a:p>
        </p:txBody>
      </p:sp>
    </p:spTree>
    <p:extLst>
      <p:ext uri="{BB962C8B-B14F-4D97-AF65-F5344CB8AC3E}">
        <p14:creationId xmlns:p14="http://schemas.microsoft.com/office/powerpoint/2010/main" val="367538296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2085265"/>
            <a:ext cx="10605228" cy="2676758"/>
          </a:xfrm>
          <a:prstGeom prst="rect">
            <a:avLst/>
          </a:prstGeom>
        </p:spPr>
        <p:txBody>
          <a:bodyPr wrap="square">
            <a:spAutoFit/>
          </a:bodyPr>
          <a:lstStyle/>
          <a:p>
            <a:r>
              <a:rPr lang="fr-FR" sz="2399" dirty="0"/>
              <a:t>7.2.1.4 Lorsque le client ne spécifie pas la méthode à utiliser, le laboratoire doit sélectionner une méthode appropriée et informer le client de la méthode choisie. Les méthodes publiées dans des normes internationales, régionales ou nationales, par des organisations techniques de renom ou dans des textes ou revues scientifiques spécialisés, ou spécifiées par le fabricant d’équipement, sont recommandées. Des méthodes développées ou modifiées par le laboratoire peuvent également être adoptées.</a:t>
            </a:r>
          </a:p>
        </p:txBody>
      </p:sp>
    </p:spTree>
    <p:extLst>
      <p:ext uri="{BB962C8B-B14F-4D97-AF65-F5344CB8AC3E}">
        <p14:creationId xmlns:p14="http://schemas.microsoft.com/office/powerpoint/2010/main" val="36495062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2085266"/>
            <a:ext cx="10605228" cy="1938351"/>
          </a:xfrm>
          <a:prstGeom prst="rect">
            <a:avLst/>
          </a:prstGeom>
        </p:spPr>
        <p:txBody>
          <a:bodyPr wrap="square">
            <a:spAutoFit/>
          </a:bodyPr>
          <a:lstStyle/>
          <a:p>
            <a:r>
              <a:rPr lang="fr-FR" sz="2399" dirty="0"/>
              <a:t>7.2.1.5 Le laboratoire doit vérifier qu’il peut correctement appliquer des méthodes avant de les mettre en œuvre en s’assurant qu’il peut atteindre la performance requise. Les enregistrements de la vérification doivent être conservés. Si la méthode est révisée par l’organisme éditeur, il faut procéder à une nouvelle vérification aussi étendue que nécessaire.</a:t>
            </a:r>
          </a:p>
        </p:txBody>
      </p:sp>
    </p:spTree>
    <p:extLst>
      <p:ext uri="{BB962C8B-B14F-4D97-AF65-F5344CB8AC3E}">
        <p14:creationId xmlns:p14="http://schemas.microsoft.com/office/powerpoint/2010/main" val="2117249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1893303"/>
            <a:ext cx="10605228" cy="2307555"/>
          </a:xfrm>
          <a:prstGeom prst="rect">
            <a:avLst/>
          </a:prstGeom>
        </p:spPr>
        <p:txBody>
          <a:bodyPr wrap="square">
            <a:spAutoFit/>
          </a:bodyPr>
          <a:lstStyle/>
          <a:p>
            <a:r>
              <a:rPr lang="fr-FR" sz="2399" dirty="0"/>
              <a:t>7.2.1.6 Lorsque le développement de la méthode est nécessaire, cela doit être une activité planifiée et doit être confié à du personnel compétent, doté de ressources adéquates. À mesure que le développement de la méthode se poursuit, il est nécessaire de procéder à des revues périodiques afin de confirmer que les besoins du client continuent d'être satisfaits. Toute modification du plan de développement doit être approuvée et autorisée</a:t>
            </a:r>
          </a:p>
        </p:txBody>
      </p:sp>
    </p:spTree>
    <p:extLst>
      <p:ext uri="{BB962C8B-B14F-4D97-AF65-F5344CB8AC3E}">
        <p14:creationId xmlns:p14="http://schemas.microsoft.com/office/powerpoint/2010/main" val="40723176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701209" cy="616455"/>
          </a:xfrm>
        </p:spPr>
        <p:txBody>
          <a:bodyPr/>
          <a:lstStyle/>
          <a:p>
            <a:r>
              <a:rPr lang="fr-FR"/>
              <a:t>7.2.1 Sélection et vérification des méthodes</a:t>
            </a:r>
          </a:p>
        </p:txBody>
      </p:sp>
      <p:sp>
        <p:nvSpPr>
          <p:cNvPr id="7" name="Rectangle 6"/>
          <p:cNvSpPr/>
          <p:nvPr/>
        </p:nvSpPr>
        <p:spPr>
          <a:xfrm>
            <a:off x="1584891" y="1893304"/>
            <a:ext cx="10605228" cy="2307555"/>
          </a:xfrm>
          <a:prstGeom prst="rect">
            <a:avLst/>
          </a:prstGeom>
        </p:spPr>
        <p:txBody>
          <a:bodyPr wrap="square">
            <a:spAutoFit/>
          </a:bodyPr>
          <a:lstStyle/>
          <a:p>
            <a:r>
              <a:rPr lang="fr-FR" sz="2399" dirty="0"/>
              <a:t>7.2.1.7 Des écarts par rapport aux méthodes relatives à toutes les activités de laboratoire ne doivent avoir lieu que si l'écart a été documenté, justifié sur le plan technique, autorisé, et accepté par le client. </a:t>
            </a:r>
          </a:p>
          <a:p>
            <a:endParaRPr lang="fr-FR" sz="2399" dirty="0"/>
          </a:p>
          <a:p>
            <a:r>
              <a:rPr lang="fr-FR" sz="2399" dirty="0"/>
              <a:t>NOTE L’acceptation d’écarts par le client peut être convenue à l’avance dans les termes du contrat.</a:t>
            </a:r>
          </a:p>
        </p:txBody>
      </p:sp>
    </p:spTree>
    <p:extLst>
      <p:ext uri="{BB962C8B-B14F-4D97-AF65-F5344CB8AC3E}">
        <p14:creationId xmlns:p14="http://schemas.microsoft.com/office/powerpoint/2010/main" val="4726520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8253940" cy="616455"/>
          </a:xfrm>
        </p:spPr>
        <p:txBody>
          <a:bodyPr/>
          <a:lstStyle/>
          <a:p>
            <a:r>
              <a:rPr lang="fr-FR" dirty="0"/>
              <a:t>7.2.2 Validation des méthodes</a:t>
            </a:r>
          </a:p>
        </p:txBody>
      </p:sp>
      <p:sp>
        <p:nvSpPr>
          <p:cNvPr id="7" name="Rectangle 6"/>
          <p:cNvSpPr/>
          <p:nvPr/>
        </p:nvSpPr>
        <p:spPr>
          <a:xfrm>
            <a:off x="1680872" y="1797322"/>
            <a:ext cx="10365953" cy="2307555"/>
          </a:xfrm>
          <a:prstGeom prst="rect">
            <a:avLst/>
          </a:prstGeom>
        </p:spPr>
        <p:txBody>
          <a:bodyPr wrap="square">
            <a:spAutoFit/>
          </a:bodyPr>
          <a:lstStyle/>
          <a:p>
            <a:r>
              <a:rPr lang="fr-FR" sz="2399" dirty="0"/>
              <a:t>7.2.2.1 Le laboratoire doit valider les méthodes non normalisées, les méthodes développées par le laboratoire et les méthodes normalisées employées en dehors de leur domaine d’application prévu, ou autrement modifiées. </a:t>
            </a:r>
          </a:p>
          <a:p>
            <a:endParaRPr lang="fr-FR" sz="2399" dirty="0"/>
          </a:p>
          <a:p>
            <a:r>
              <a:rPr lang="fr-FR" sz="2399" dirty="0"/>
              <a:t>La validation doit être aussi étendue que l'impose la réponse aux besoins pour l'application ou le domaine d'application donné.</a:t>
            </a:r>
          </a:p>
        </p:txBody>
      </p:sp>
    </p:spTree>
    <p:extLst>
      <p:ext uri="{BB962C8B-B14F-4D97-AF65-F5344CB8AC3E}">
        <p14:creationId xmlns:p14="http://schemas.microsoft.com/office/powerpoint/2010/main" val="21572805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8253940" cy="616455"/>
          </a:xfrm>
        </p:spPr>
        <p:txBody>
          <a:bodyPr/>
          <a:lstStyle/>
          <a:p>
            <a:r>
              <a:rPr lang="fr-FR" dirty="0"/>
              <a:t>7.2.2 Validation des méthodes</a:t>
            </a:r>
          </a:p>
        </p:txBody>
      </p:sp>
      <p:sp>
        <p:nvSpPr>
          <p:cNvPr id="7" name="Rectangle 6"/>
          <p:cNvSpPr/>
          <p:nvPr/>
        </p:nvSpPr>
        <p:spPr>
          <a:xfrm>
            <a:off x="1680872" y="2085265"/>
            <a:ext cx="10365953" cy="1199944"/>
          </a:xfrm>
          <a:prstGeom prst="rect">
            <a:avLst/>
          </a:prstGeom>
        </p:spPr>
        <p:txBody>
          <a:bodyPr wrap="square">
            <a:spAutoFit/>
          </a:bodyPr>
          <a:lstStyle/>
          <a:p>
            <a:r>
              <a:rPr lang="fr-FR" sz="2399" dirty="0"/>
              <a:t>NOTE 1:  La validation peut également porter sur des procédures pour l’échantillonnage, la manutention et le transport des objets d’essai ou d’étalonnage</a:t>
            </a:r>
          </a:p>
        </p:txBody>
      </p:sp>
    </p:spTree>
    <p:extLst>
      <p:ext uri="{BB962C8B-B14F-4D97-AF65-F5344CB8AC3E}">
        <p14:creationId xmlns:p14="http://schemas.microsoft.com/office/powerpoint/2010/main" val="21902346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8253940" cy="616455"/>
          </a:xfrm>
        </p:spPr>
        <p:txBody>
          <a:bodyPr/>
          <a:lstStyle/>
          <a:p>
            <a:r>
              <a:rPr lang="fr-FR" dirty="0"/>
              <a:t>7.2.2 Validation des méthodes</a:t>
            </a:r>
          </a:p>
        </p:txBody>
      </p:sp>
      <p:sp>
        <p:nvSpPr>
          <p:cNvPr id="7" name="Rectangle 6"/>
          <p:cNvSpPr/>
          <p:nvPr/>
        </p:nvSpPr>
        <p:spPr>
          <a:xfrm>
            <a:off x="1488910" y="815881"/>
            <a:ext cx="10365953" cy="5261184"/>
          </a:xfrm>
          <a:prstGeom prst="rect">
            <a:avLst/>
          </a:prstGeom>
        </p:spPr>
        <p:txBody>
          <a:bodyPr wrap="square">
            <a:spAutoFit/>
          </a:bodyPr>
          <a:lstStyle/>
          <a:p>
            <a:r>
              <a:rPr lang="fr-FR" sz="2399" dirty="0"/>
              <a:t>NOTE 2: il est possible d'employer une technique ou une combinaison des techniques suivantes pour valider les méthodes: </a:t>
            </a:r>
          </a:p>
          <a:p>
            <a:endParaRPr lang="fr-FR" sz="2399" dirty="0"/>
          </a:p>
          <a:p>
            <a:pPr marL="457051" indent="-457051">
              <a:buAutoNum type="alphaLcParenR"/>
            </a:pPr>
            <a:r>
              <a:rPr lang="fr-FR" sz="2399" dirty="0"/>
              <a:t>Étalonnage ou évaluation du biais et de la fidélité à l’aide d’étalons de référence ou de matériaux de référence; </a:t>
            </a:r>
          </a:p>
          <a:p>
            <a:pPr marL="457051" indent="-457051">
              <a:buAutoNum type="alphaLcParenR"/>
            </a:pPr>
            <a:r>
              <a:rPr lang="fr-FR" sz="2399" dirty="0"/>
              <a:t>Évaluation systématique des facteurs ayant une influence sur le résultat; </a:t>
            </a:r>
          </a:p>
          <a:p>
            <a:pPr marL="457051" indent="-457051">
              <a:buAutoNum type="alphaLcParenR"/>
            </a:pPr>
            <a:r>
              <a:rPr lang="fr-FR" sz="2399" dirty="0"/>
              <a:t>Mise à l’épreuve de la robustesse des méthodes en faisant varier les paramètres maîtrisés tels que la température d’incubation, le volume distribué, etc.; </a:t>
            </a:r>
          </a:p>
          <a:p>
            <a:pPr marL="457051" indent="-457051">
              <a:buAutoNum type="alphaLcParenR"/>
            </a:pPr>
            <a:r>
              <a:rPr lang="fr-FR" sz="2399" dirty="0"/>
              <a:t>Comparaison des résultats obtenus avec d’autres méthodes validées; </a:t>
            </a:r>
          </a:p>
          <a:p>
            <a:pPr marL="457051" indent="-457051">
              <a:buAutoNum type="alphaLcParenR"/>
            </a:pPr>
            <a:r>
              <a:rPr lang="fr-FR" sz="2399" dirty="0"/>
              <a:t>Comparaisons inter laboratoires </a:t>
            </a:r>
          </a:p>
          <a:p>
            <a:pPr marL="457051" indent="-457051">
              <a:buAutoNum type="alphaLcParenR"/>
            </a:pPr>
            <a:r>
              <a:rPr lang="fr-FR" sz="2399" dirty="0"/>
              <a:t>Évaluation de l’incertitude de mesure des résultats sur la base d’une connaissance des principes théoriques de la méthode et d’une expérience pratique de la performance de la méthode d’échantillonnage ou d’essai.</a:t>
            </a:r>
          </a:p>
        </p:txBody>
      </p:sp>
    </p:spTree>
    <p:extLst>
      <p:ext uri="{BB962C8B-B14F-4D97-AF65-F5344CB8AC3E}">
        <p14:creationId xmlns:p14="http://schemas.microsoft.com/office/powerpoint/2010/main" val="26251436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8253940" cy="616455"/>
          </a:xfrm>
        </p:spPr>
        <p:txBody>
          <a:bodyPr/>
          <a:lstStyle/>
          <a:p>
            <a:r>
              <a:rPr lang="fr-FR" dirty="0"/>
              <a:t>7.2.2.2 Validation des méthodes</a:t>
            </a:r>
          </a:p>
        </p:txBody>
      </p:sp>
      <p:sp>
        <p:nvSpPr>
          <p:cNvPr id="7" name="Rectangle 6"/>
          <p:cNvSpPr/>
          <p:nvPr/>
        </p:nvSpPr>
        <p:spPr>
          <a:xfrm>
            <a:off x="1680872" y="2085266"/>
            <a:ext cx="10365953" cy="1569148"/>
          </a:xfrm>
          <a:prstGeom prst="rect">
            <a:avLst/>
          </a:prstGeom>
        </p:spPr>
        <p:txBody>
          <a:bodyPr wrap="square">
            <a:spAutoFit/>
          </a:bodyPr>
          <a:lstStyle/>
          <a:p>
            <a:r>
              <a:rPr lang="fr-FR" sz="2399" dirty="0"/>
              <a:t>Lorsque des modifications sont apportées à une méthode validée, les incidences des modifications introduites doivent être déterminées et, s’il a été constaté qu’elles ont compromis la validation d’origine, une nouvelle validation de méthode doit être effectuée</a:t>
            </a:r>
          </a:p>
        </p:txBody>
      </p:sp>
    </p:spTree>
    <p:extLst>
      <p:ext uri="{BB962C8B-B14F-4D97-AF65-F5344CB8AC3E}">
        <p14:creationId xmlns:p14="http://schemas.microsoft.com/office/powerpoint/2010/main" val="140566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557915" cy="616455"/>
          </a:xfrm>
        </p:spPr>
        <p:txBody>
          <a:bodyPr/>
          <a:lstStyle/>
          <a:p>
            <a:r>
              <a:rPr lang="fr-FR" dirty="0"/>
              <a:t>7.2.2 Validation des méthodes</a:t>
            </a:r>
            <a:endParaRPr lang="fr-FR" dirty="0">
              <a:solidFill>
                <a:srgbClr val="FF0000"/>
              </a:solidFill>
            </a:endParaRPr>
          </a:p>
        </p:txBody>
      </p:sp>
      <p:sp>
        <p:nvSpPr>
          <p:cNvPr id="7" name="Rectangle 6"/>
          <p:cNvSpPr/>
          <p:nvPr/>
        </p:nvSpPr>
        <p:spPr>
          <a:xfrm>
            <a:off x="1680872" y="933493"/>
            <a:ext cx="10365953" cy="4891980"/>
          </a:xfrm>
          <a:prstGeom prst="rect">
            <a:avLst/>
          </a:prstGeom>
        </p:spPr>
        <p:txBody>
          <a:bodyPr wrap="square">
            <a:spAutoFit/>
          </a:bodyPr>
          <a:lstStyle/>
          <a:p>
            <a:r>
              <a:rPr lang="fr-FR" sz="2399" dirty="0"/>
              <a:t>NOTE: Les caractéristiques de performances peuvent comprendre, sans toutefois s’y limiter:</a:t>
            </a:r>
          </a:p>
          <a:p>
            <a:endParaRPr lang="fr-FR" sz="2399" dirty="0"/>
          </a:p>
          <a:p>
            <a:pPr marL="380876" indent="-380876">
              <a:buFont typeface="Arial" panose="020B0604020202020204" pitchFamily="34" charset="0"/>
              <a:buChar char="•"/>
            </a:pPr>
            <a:r>
              <a:rPr lang="fr-FR" sz="2399" dirty="0"/>
              <a:t>l’intervalle de mesure, </a:t>
            </a:r>
          </a:p>
          <a:p>
            <a:pPr marL="380876" indent="-380876">
              <a:buFont typeface="Arial" panose="020B0604020202020204" pitchFamily="34" charset="0"/>
              <a:buChar char="•"/>
            </a:pPr>
            <a:r>
              <a:rPr lang="fr-FR" sz="2399" dirty="0"/>
              <a:t>l’exactitude, </a:t>
            </a:r>
          </a:p>
          <a:p>
            <a:pPr marL="380876" indent="-380876">
              <a:buFont typeface="Arial" panose="020B0604020202020204" pitchFamily="34" charset="0"/>
              <a:buChar char="•"/>
            </a:pPr>
            <a:r>
              <a:rPr lang="fr-FR" sz="2399" dirty="0"/>
              <a:t>l’incertitude de mesure des résultats, </a:t>
            </a:r>
          </a:p>
          <a:p>
            <a:pPr marL="380876" indent="-380876">
              <a:buFont typeface="Arial" panose="020B0604020202020204" pitchFamily="34" charset="0"/>
              <a:buChar char="•"/>
            </a:pPr>
            <a:r>
              <a:rPr lang="fr-FR" sz="2399" dirty="0"/>
              <a:t>les limites de détection, la limite de quantification, </a:t>
            </a:r>
          </a:p>
          <a:p>
            <a:pPr marL="380876" indent="-380876">
              <a:buFont typeface="Arial" panose="020B0604020202020204" pitchFamily="34" charset="0"/>
              <a:buChar char="•"/>
            </a:pPr>
            <a:r>
              <a:rPr lang="fr-FR" sz="2399" dirty="0"/>
              <a:t>la sélectivité de la méthode, </a:t>
            </a:r>
          </a:p>
          <a:p>
            <a:pPr marL="380876" indent="-380876">
              <a:buFont typeface="Arial" panose="020B0604020202020204" pitchFamily="34" charset="0"/>
              <a:buChar char="•"/>
            </a:pPr>
            <a:r>
              <a:rPr lang="fr-FR" sz="2399" dirty="0"/>
              <a:t>la linéarité, </a:t>
            </a:r>
          </a:p>
          <a:p>
            <a:pPr marL="380876" indent="-380876">
              <a:buFont typeface="Arial" panose="020B0604020202020204" pitchFamily="34" charset="0"/>
              <a:buChar char="•"/>
            </a:pPr>
            <a:r>
              <a:rPr lang="fr-FR" sz="2399" dirty="0"/>
              <a:t>la répétabilité ou reproductibilité, </a:t>
            </a:r>
          </a:p>
          <a:p>
            <a:pPr marL="380876" indent="-380876">
              <a:buFont typeface="Arial" panose="020B0604020202020204" pitchFamily="34" charset="0"/>
              <a:buChar char="•"/>
            </a:pPr>
            <a:r>
              <a:rPr lang="fr-FR" sz="2399" dirty="0"/>
              <a:t>la robustesse par rapport à des influences extérieures ou la sensibilité croisée aux interférences provenant de la matrice de l’échantillon ou de l’objet d’essai </a:t>
            </a:r>
          </a:p>
          <a:p>
            <a:pPr marL="380876" indent="-380876">
              <a:buFont typeface="Arial" panose="020B0604020202020204" pitchFamily="34" charset="0"/>
              <a:buChar char="•"/>
            </a:pPr>
            <a:r>
              <a:rPr lang="fr-FR" sz="2399" dirty="0"/>
              <a:t>le biais</a:t>
            </a:r>
          </a:p>
        </p:txBody>
      </p:sp>
    </p:spTree>
    <p:extLst>
      <p:ext uri="{BB962C8B-B14F-4D97-AF65-F5344CB8AC3E}">
        <p14:creationId xmlns:p14="http://schemas.microsoft.com/office/powerpoint/2010/main" val="3430849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910" y="0"/>
            <a:ext cx="10557915" cy="616455"/>
          </a:xfrm>
        </p:spPr>
        <p:txBody>
          <a:bodyPr/>
          <a:lstStyle/>
          <a:p>
            <a:r>
              <a:rPr lang="fr-FR" dirty="0"/>
              <a:t>7.2.2.4 Validation des méthodes</a:t>
            </a:r>
            <a:endParaRPr lang="fr-FR" dirty="0">
              <a:solidFill>
                <a:srgbClr val="FF0000"/>
              </a:solidFill>
            </a:endParaRPr>
          </a:p>
        </p:txBody>
      </p:sp>
      <p:sp>
        <p:nvSpPr>
          <p:cNvPr id="7" name="Rectangle 6"/>
          <p:cNvSpPr/>
          <p:nvPr/>
        </p:nvSpPr>
        <p:spPr>
          <a:xfrm>
            <a:off x="1584891" y="1317418"/>
            <a:ext cx="10365953" cy="3045962"/>
          </a:xfrm>
          <a:prstGeom prst="rect">
            <a:avLst/>
          </a:prstGeom>
        </p:spPr>
        <p:txBody>
          <a:bodyPr wrap="square">
            <a:spAutoFit/>
          </a:bodyPr>
          <a:lstStyle/>
          <a:p>
            <a:r>
              <a:rPr lang="fr-FR" sz="2399" dirty="0"/>
              <a:t>Le laboratoire doit conserver les enregistrements de validation suivants: </a:t>
            </a:r>
          </a:p>
          <a:p>
            <a:endParaRPr lang="fr-FR" sz="2399" dirty="0"/>
          </a:p>
          <a:p>
            <a:pPr marL="457051" indent="-457051">
              <a:buAutoNum type="alphaLcParenR"/>
            </a:pPr>
            <a:r>
              <a:rPr lang="fr-FR" sz="2399" dirty="0"/>
              <a:t>la procédure de validation utilisée; </a:t>
            </a:r>
          </a:p>
          <a:p>
            <a:pPr marL="457051" indent="-457051">
              <a:buAutoNum type="alphaLcParenR"/>
            </a:pPr>
            <a:r>
              <a:rPr lang="fr-FR" sz="2399" dirty="0"/>
              <a:t>la spécification des exigences; </a:t>
            </a:r>
          </a:p>
          <a:p>
            <a:pPr marL="457051" indent="-457051">
              <a:buAutoNum type="alphaLcParenR"/>
            </a:pPr>
            <a:r>
              <a:rPr lang="fr-FR" sz="2399" dirty="0"/>
              <a:t>la détermination des caractéristiques de performance de la méthode; </a:t>
            </a:r>
          </a:p>
          <a:p>
            <a:pPr marL="457051" indent="-457051">
              <a:buAutoNum type="alphaLcParenR"/>
            </a:pPr>
            <a:r>
              <a:rPr lang="fr-FR" sz="2399" dirty="0"/>
              <a:t>les résultats obtenus; </a:t>
            </a:r>
          </a:p>
          <a:p>
            <a:pPr marL="457051" indent="-457051">
              <a:buAutoNum type="alphaLcParenR"/>
            </a:pPr>
            <a:r>
              <a:rPr lang="fr-FR" sz="2399" dirty="0"/>
              <a:t>une déclaration relative à la validité de la méthode, donnant des précisions sur son aptitude à l’emploi prévu.</a:t>
            </a:r>
          </a:p>
        </p:txBody>
      </p:sp>
    </p:spTree>
    <p:extLst>
      <p:ext uri="{BB962C8B-B14F-4D97-AF65-F5344CB8AC3E}">
        <p14:creationId xmlns:p14="http://schemas.microsoft.com/office/powerpoint/2010/main" val="377841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solidFill>
                  <a:schemeClr val="tx1"/>
                </a:solidFill>
              </a:rPr>
              <a:t>Conception des programmes d'essais d'aptitude</a:t>
            </a:r>
          </a:p>
        </p:txBody>
      </p:sp>
      <p:sp>
        <p:nvSpPr>
          <p:cNvPr id="7" name="Rectangle 6"/>
          <p:cNvSpPr/>
          <p:nvPr/>
        </p:nvSpPr>
        <p:spPr>
          <a:xfrm>
            <a:off x="5520343" y="969098"/>
            <a:ext cx="2160400" cy="461537"/>
          </a:xfrm>
          <a:prstGeom prst="rect">
            <a:avLst/>
          </a:prstGeom>
        </p:spPr>
        <p:txBody>
          <a:bodyPr wrap="none">
            <a:spAutoFit/>
          </a:bodyPr>
          <a:lstStyle/>
          <a:p>
            <a:r>
              <a:rPr lang="fr-FR" sz="2399" dirty="0"/>
              <a:t>Plan statistique </a:t>
            </a:r>
          </a:p>
        </p:txBody>
      </p:sp>
      <p:sp>
        <p:nvSpPr>
          <p:cNvPr id="3" name="Rectangle 2"/>
          <p:cNvSpPr/>
          <p:nvPr/>
        </p:nvSpPr>
        <p:spPr>
          <a:xfrm>
            <a:off x="1488910" y="1530513"/>
            <a:ext cx="10701209" cy="4153573"/>
          </a:xfrm>
          <a:prstGeom prst="rect">
            <a:avLst/>
          </a:prstGeom>
        </p:spPr>
        <p:txBody>
          <a:bodyPr wrap="square">
            <a:spAutoFit/>
          </a:bodyPr>
          <a:lstStyle/>
          <a:p>
            <a:r>
              <a:rPr lang="fr-FR" sz="2399" dirty="0"/>
              <a:t>L'organisateur d'essais d'aptitude doit porter grande attention aux points suivants: </a:t>
            </a:r>
          </a:p>
          <a:p>
            <a:endParaRPr lang="fr-FR" sz="2399" dirty="0"/>
          </a:p>
          <a:p>
            <a:pPr marL="457051" indent="-457051">
              <a:buAutoNum type="alphaLcParenR"/>
            </a:pPr>
            <a:r>
              <a:rPr lang="fr-FR" sz="2399" dirty="0"/>
              <a:t>l'</a:t>
            </a:r>
            <a:r>
              <a:rPr lang="fr-FR" sz="2399" u="sng" dirty="0"/>
              <a:t>exactitude</a:t>
            </a:r>
            <a:r>
              <a:rPr lang="fr-FR" sz="2399" dirty="0"/>
              <a:t> (justesse et fidélité) ainsi que </a:t>
            </a:r>
            <a:r>
              <a:rPr lang="fr-FR" sz="2399" u="sng" dirty="0"/>
              <a:t>l'incertitude</a:t>
            </a:r>
            <a:r>
              <a:rPr lang="fr-FR" sz="2399" dirty="0"/>
              <a:t> exigée ou attendue pour chaque </a:t>
            </a:r>
            <a:r>
              <a:rPr lang="fr-FR" sz="2399" dirty="0" err="1"/>
              <a:t>mesurande</a:t>
            </a:r>
            <a:r>
              <a:rPr lang="fr-FR" sz="2399" dirty="0"/>
              <a:t> ou caractéristique des essais d'aptitude; </a:t>
            </a:r>
          </a:p>
          <a:p>
            <a:pPr marL="457051" indent="-457051">
              <a:buAutoNum type="alphaLcParenR"/>
            </a:pPr>
            <a:endParaRPr lang="fr-FR" sz="2399" dirty="0"/>
          </a:p>
          <a:p>
            <a:pPr marL="457051" indent="-457051">
              <a:buAutoNum type="alphaLcParenR"/>
            </a:pPr>
            <a:r>
              <a:rPr lang="fr-FR" sz="2399" dirty="0"/>
              <a:t>le </a:t>
            </a:r>
            <a:r>
              <a:rPr lang="fr-FR" sz="2399" u="sng" dirty="0"/>
              <a:t>nombre minimum de participants</a:t>
            </a:r>
            <a:r>
              <a:rPr lang="fr-FR" sz="2399" dirty="0"/>
              <a:t> au programme d'essais d'aptitude pour répondre aux objectifs du plan statistique; dans les cas où le nombre de participants est insuffisant pour répondre à ces objectifs ou pour produire une analyse de résultats statistiquement significative, l'organisateur de programme d'essais d'aptitude doit documenter et fournir aux participants les détails relatifs aux autres approches utilisées pour évaluer les performances des participants</a:t>
            </a:r>
          </a:p>
        </p:txBody>
      </p:sp>
    </p:spTree>
    <p:extLst>
      <p:ext uri="{BB962C8B-B14F-4D97-AF65-F5344CB8AC3E}">
        <p14:creationId xmlns:p14="http://schemas.microsoft.com/office/powerpoint/2010/main" val="21236437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5470490" cy="616455"/>
          </a:xfrm>
        </p:spPr>
        <p:txBody>
          <a:bodyPr/>
          <a:lstStyle/>
          <a:p>
            <a:r>
              <a:rPr lang="fr-FR" dirty="0"/>
              <a:t>Atelier</a:t>
            </a:r>
          </a:p>
        </p:txBody>
      </p:sp>
      <p:sp>
        <p:nvSpPr>
          <p:cNvPr id="6" name="Espace réservé du texte 5"/>
          <p:cNvSpPr>
            <a:spLocks noGrp="1"/>
          </p:cNvSpPr>
          <p:nvPr>
            <p:ph type="body" sz="quarter" idx="13"/>
          </p:nvPr>
        </p:nvSpPr>
        <p:spPr>
          <a:xfrm>
            <a:off x="1616288" y="1509379"/>
            <a:ext cx="8061978" cy="863829"/>
          </a:xfrm>
        </p:spPr>
        <p:txBody>
          <a:bodyPr/>
          <a:lstStyle/>
          <a:p>
            <a:r>
              <a:rPr lang="fr-FR" sz="2666" dirty="0"/>
              <a:t>Décrire la procédure de validation des méthodes</a:t>
            </a:r>
          </a:p>
        </p:txBody>
      </p:sp>
    </p:spTree>
    <p:extLst>
      <p:ext uri="{BB962C8B-B14F-4D97-AF65-F5344CB8AC3E}">
        <p14:creationId xmlns:p14="http://schemas.microsoft.com/office/powerpoint/2010/main" val="36012708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891" y="0"/>
            <a:ext cx="5470490" cy="616455"/>
          </a:xfrm>
        </p:spPr>
        <p:txBody>
          <a:bodyPr/>
          <a:lstStyle/>
          <a:p>
            <a:r>
              <a:rPr lang="fr-FR" dirty="0"/>
              <a:t>Atelier</a:t>
            </a:r>
          </a:p>
        </p:txBody>
      </p:sp>
      <p:sp>
        <p:nvSpPr>
          <p:cNvPr id="6" name="Espace réservé du texte 5"/>
          <p:cNvSpPr>
            <a:spLocks noGrp="1"/>
          </p:cNvSpPr>
          <p:nvPr>
            <p:ph type="body" sz="quarter" idx="13"/>
          </p:nvPr>
        </p:nvSpPr>
        <p:spPr>
          <a:xfrm>
            <a:off x="1616287" y="1509379"/>
            <a:ext cx="9278764" cy="4607090"/>
          </a:xfrm>
        </p:spPr>
        <p:txBody>
          <a:bodyPr/>
          <a:lstStyle/>
          <a:p>
            <a:pPr marL="609402" indent="-609402">
              <a:buFont typeface="+mj-lt"/>
              <a:buAutoNum type="arabicPeriod"/>
            </a:pPr>
            <a:r>
              <a:rPr lang="fr-FR" sz="2666" dirty="0"/>
              <a:t>Décrire la portée d’accréditation</a:t>
            </a:r>
          </a:p>
          <a:p>
            <a:pPr marL="609402" indent="-609402">
              <a:buFont typeface="+mj-lt"/>
              <a:buAutoNum type="arabicPeriod"/>
            </a:pPr>
            <a:r>
              <a:rPr lang="fr-FR" sz="2666" dirty="0"/>
              <a:t>Décrire les paramètres de validation</a:t>
            </a:r>
          </a:p>
          <a:p>
            <a:pPr marL="609402" indent="-609402">
              <a:buFont typeface="+mj-lt"/>
              <a:buAutoNum type="arabicPeriod"/>
            </a:pPr>
            <a:r>
              <a:rPr lang="fr-FR" sz="2666" dirty="0"/>
              <a:t>Décrire le plan d’expérience </a:t>
            </a:r>
          </a:p>
          <a:p>
            <a:pPr marL="609402" indent="-609402">
              <a:buFont typeface="+mj-lt"/>
              <a:buAutoNum type="arabicPeriod"/>
            </a:pPr>
            <a:r>
              <a:rPr lang="fr-FR" sz="2666" dirty="0"/>
              <a:t>Mise en œuvre du plan d’expérience</a:t>
            </a:r>
          </a:p>
          <a:p>
            <a:pPr marL="609402" indent="-609402">
              <a:buFont typeface="+mj-lt"/>
              <a:buAutoNum type="arabicPeriod"/>
            </a:pPr>
            <a:r>
              <a:rPr lang="fr-FR" sz="2666" dirty="0"/>
              <a:t>Synthèse des résultats (rapports)</a:t>
            </a:r>
          </a:p>
          <a:p>
            <a:pPr marL="609402" indent="-609402">
              <a:buFont typeface="+mj-lt"/>
              <a:buAutoNum type="arabicPeriod"/>
            </a:pPr>
            <a:r>
              <a:rPr lang="fr-FR" sz="2666" dirty="0"/>
              <a:t>Analyse des résultats par rapport aux performances cible</a:t>
            </a:r>
          </a:p>
          <a:p>
            <a:pPr marL="609402" indent="-609402">
              <a:buFont typeface="+mj-lt"/>
              <a:buAutoNum type="arabicPeriod"/>
            </a:pPr>
            <a:r>
              <a:rPr lang="fr-FR" sz="2666" dirty="0"/>
              <a:t>Déclaration relative à la validation de la méthode</a:t>
            </a:r>
          </a:p>
          <a:p>
            <a:pPr marL="609402" indent="-609402">
              <a:buFont typeface="+mj-lt"/>
              <a:buAutoNum type="arabicPeriod"/>
            </a:pPr>
            <a:endParaRPr lang="fr-FR" sz="2666" dirty="0"/>
          </a:p>
          <a:p>
            <a:pPr marL="609402" indent="-609402">
              <a:buFont typeface="+mj-lt"/>
              <a:buAutoNum type="arabicPeriod"/>
            </a:pPr>
            <a:endParaRPr lang="fr-FR" sz="2666" dirty="0"/>
          </a:p>
        </p:txBody>
      </p:sp>
    </p:spTree>
    <p:extLst>
      <p:ext uri="{BB962C8B-B14F-4D97-AF65-F5344CB8AC3E}">
        <p14:creationId xmlns:p14="http://schemas.microsoft.com/office/powerpoint/2010/main" val="850603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solidFill>
                  <a:schemeClr val="tx1"/>
                </a:solidFill>
              </a:rPr>
              <a:t>Conception des programmes d'essais d'aptitude</a:t>
            </a:r>
          </a:p>
        </p:txBody>
      </p:sp>
      <p:sp>
        <p:nvSpPr>
          <p:cNvPr id="7" name="Rectangle 6"/>
          <p:cNvSpPr/>
          <p:nvPr/>
        </p:nvSpPr>
        <p:spPr>
          <a:xfrm>
            <a:off x="5520343" y="969098"/>
            <a:ext cx="2160400" cy="461537"/>
          </a:xfrm>
          <a:prstGeom prst="rect">
            <a:avLst/>
          </a:prstGeom>
        </p:spPr>
        <p:txBody>
          <a:bodyPr wrap="none">
            <a:spAutoFit/>
          </a:bodyPr>
          <a:lstStyle/>
          <a:p>
            <a:r>
              <a:rPr lang="fr-FR" sz="2399" dirty="0"/>
              <a:t>Plan statistique </a:t>
            </a:r>
          </a:p>
        </p:txBody>
      </p:sp>
      <p:sp>
        <p:nvSpPr>
          <p:cNvPr id="3" name="Rectangle 2"/>
          <p:cNvSpPr/>
          <p:nvPr/>
        </p:nvSpPr>
        <p:spPr>
          <a:xfrm>
            <a:off x="1472256" y="1701341"/>
            <a:ext cx="10701209" cy="4153573"/>
          </a:xfrm>
          <a:prstGeom prst="rect">
            <a:avLst/>
          </a:prstGeom>
        </p:spPr>
        <p:txBody>
          <a:bodyPr wrap="square">
            <a:spAutoFit/>
          </a:bodyPr>
          <a:lstStyle/>
          <a:p>
            <a:r>
              <a:rPr lang="fr-FR" sz="2399" dirty="0"/>
              <a:t>L'organisateur d'essais d'aptitude doit porter grande attention aux points suivants: </a:t>
            </a:r>
          </a:p>
          <a:p>
            <a:endParaRPr lang="fr-FR" sz="2399" dirty="0"/>
          </a:p>
          <a:p>
            <a:pPr marL="457051" indent="-457051">
              <a:buFont typeface="+mj-lt"/>
              <a:buAutoNum type="alphaLcParenR" startAt="3"/>
            </a:pPr>
            <a:r>
              <a:rPr lang="fr-FR" sz="2399" dirty="0"/>
              <a:t>la pertinence des chiffres significatifs par rapport au résultat reporté, y compris le nombre de décimales; </a:t>
            </a:r>
          </a:p>
          <a:p>
            <a:pPr marL="457051" indent="-457051">
              <a:buFont typeface="+mj-lt"/>
              <a:buAutoNum type="alphaLcParenR" startAt="3"/>
            </a:pPr>
            <a:endParaRPr lang="fr-FR" sz="2399" dirty="0"/>
          </a:p>
          <a:p>
            <a:pPr marL="457051" indent="-457051">
              <a:buFont typeface="+mj-lt"/>
              <a:buAutoNum type="alphaLcParenR" startAt="3"/>
            </a:pPr>
            <a:r>
              <a:rPr lang="fr-FR" sz="2399" dirty="0"/>
              <a:t>le nombre d'entités à soumettre à essai ou à mesurer et le nombre de répétitions des essais, des étalonnages ou des mesurages à effectuer sur chaque entité soumise à l'essai d'aptitude ou pour chaque détermination; </a:t>
            </a:r>
          </a:p>
          <a:p>
            <a:pPr marL="457051" indent="-457051">
              <a:buFont typeface="+mj-lt"/>
              <a:buAutoNum type="alphaLcParenR" startAt="3"/>
            </a:pPr>
            <a:endParaRPr lang="fr-FR" sz="2399" dirty="0"/>
          </a:p>
          <a:p>
            <a:pPr marL="457051" indent="-457051">
              <a:buFont typeface="+mj-lt"/>
              <a:buAutoNum type="alphaLcParenR" startAt="3"/>
            </a:pPr>
            <a:r>
              <a:rPr lang="fr-FR" sz="2399" dirty="0"/>
              <a:t>les procédures utilisées pour déterminer l'écart-type pour l'évaluation d'aptitude ou d'autres critères d'évaluation; </a:t>
            </a:r>
          </a:p>
        </p:txBody>
      </p:sp>
    </p:spTree>
    <p:extLst>
      <p:ext uri="{BB962C8B-B14F-4D97-AF65-F5344CB8AC3E}">
        <p14:creationId xmlns:p14="http://schemas.microsoft.com/office/powerpoint/2010/main" val="971711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solidFill>
                  <a:schemeClr val="tx1"/>
                </a:solidFill>
              </a:rPr>
              <a:t>Conception des programmes d'essais d'aptitude</a:t>
            </a:r>
          </a:p>
        </p:txBody>
      </p:sp>
      <p:sp>
        <p:nvSpPr>
          <p:cNvPr id="7" name="Rectangle 6"/>
          <p:cNvSpPr/>
          <p:nvPr/>
        </p:nvSpPr>
        <p:spPr>
          <a:xfrm>
            <a:off x="5520343" y="969098"/>
            <a:ext cx="2160400" cy="461537"/>
          </a:xfrm>
          <a:prstGeom prst="rect">
            <a:avLst/>
          </a:prstGeom>
        </p:spPr>
        <p:txBody>
          <a:bodyPr wrap="none">
            <a:spAutoFit/>
          </a:bodyPr>
          <a:lstStyle/>
          <a:p>
            <a:r>
              <a:rPr lang="fr-FR" sz="2399" dirty="0"/>
              <a:t>Plan statistique </a:t>
            </a:r>
          </a:p>
        </p:txBody>
      </p:sp>
      <p:sp>
        <p:nvSpPr>
          <p:cNvPr id="3" name="Rectangle 2"/>
          <p:cNvSpPr/>
          <p:nvPr/>
        </p:nvSpPr>
        <p:spPr>
          <a:xfrm>
            <a:off x="1472256" y="1701342"/>
            <a:ext cx="10701209" cy="3784369"/>
          </a:xfrm>
          <a:prstGeom prst="rect">
            <a:avLst/>
          </a:prstGeom>
        </p:spPr>
        <p:txBody>
          <a:bodyPr wrap="square">
            <a:spAutoFit/>
          </a:bodyPr>
          <a:lstStyle/>
          <a:p>
            <a:r>
              <a:rPr lang="fr-FR" sz="2399" dirty="0"/>
              <a:t>L'organisateur d'essais d'aptitude doit porter grande attention aux points suivants: </a:t>
            </a:r>
          </a:p>
          <a:p>
            <a:endParaRPr lang="fr-FR" sz="2399" dirty="0"/>
          </a:p>
          <a:p>
            <a:pPr marL="457051" indent="-457051">
              <a:buFont typeface="+mj-lt"/>
              <a:buAutoNum type="alphaLcParenR" startAt="6"/>
            </a:pPr>
            <a:r>
              <a:rPr lang="fr-FR" sz="2399" dirty="0"/>
              <a:t>les procédures à appliquer pour identifier ou traiter les observations aberrantes, ou les deux; </a:t>
            </a:r>
          </a:p>
          <a:p>
            <a:pPr marL="457051" indent="-457051">
              <a:buFont typeface="+mj-lt"/>
              <a:buAutoNum type="alphaLcParenR" startAt="6"/>
            </a:pPr>
            <a:endParaRPr lang="fr-FR" sz="2399" dirty="0"/>
          </a:p>
          <a:p>
            <a:pPr marL="457051" indent="-457051">
              <a:buFont typeface="+mj-lt"/>
              <a:buAutoNum type="alphaLcParenR" startAt="6"/>
            </a:pPr>
            <a:r>
              <a:rPr lang="fr-FR" sz="2399" dirty="0"/>
              <a:t>le cas échéant, les procédures d'évaluation des valeurs exclues de l'analyse statistique; </a:t>
            </a:r>
          </a:p>
          <a:p>
            <a:pPr marL="457051" indent="-457051">
              <a:buFont typeface="+mj-lt"/>
              <a:buAutoNum type="alphaLcParenR" startAt="6"/>
            </a:pPr>
            <a:endParaRPr lang="fr-FR" sz="2399" dirty="0"/>
          </a:p>
          <a:p>
            <a:pPr marL="457051" indent="-457051">
              <a:buFont typeface="+mj-lt"/>
              <a:buAutoNum type="alphaLcParenR" startAt="6"/>
            </a:pPr>
            <a:r>
              <a:rPr lang="fr-FR" sz="2399" dirty="0"/>
              <a:t>le cas échéant, les objectifs à atteindre pour la conception et la fréquence des campagnes d'essai d'aptitude.</a:t>
            </a:r>
          </a:p>
        </p:txBody>
      </p:sp>
    </p:spTree>
    <p:extLst>
      <p:ext uri="{BB962C8B-B14F-4D97-AF65-F5344CB8AC3E}">
        <p14:creationId xmlns:p14="http://schemas.microsoft.com/office/powerpoint/2010/main" val="2983795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696474" y="1551177"/>
            <a:ext cx="4980659" cy="461537"/>
          </a:xfrm>
          <a:prstGeom prst="rect">
            <a:avLst/>
          </a:prstGeom>
        </p:spPr>
        <p:txBody>
          <a:bodyPr wrap="none">
            <a:spAutoFit/>
          </a:bodyPr>
          <a:lstStyle/>
          <a:p>
            <a:r>
              <a:rPr lang="fr-FR" sz="2399" dirty="0"/>
              <a:t>Instructions destinées aux participants</a:t>
            </a:r>
          </a:p>
        </p:txBody>
      </p:sp>
      <p:sp>
        <p:nvSpPr>
          <p:cNvPr id="3" name="Rectangle 2"/>
          <p:cNvSpPr/>
          <p:nvPr/>
        </p:nvSpPr>
        <p:spPr>
          <a:xfrm>
            <a:off x="1535579" y="2277228"/>
            <a:ext cx="10574567" cy="1569148"/>
          </a:xfrm>
          <a:prstGeom prst="rect">
            <a:avLst/>
          </a:prstGeom>
        </p:spPr>
        <p:txBody>
          <a:bodyPr wrap="square">
            <a:spAutoFit/>
          </a:bodyPr>
          <a:lstStyle/>
          <a:p>
            <a:r>
              <a:rPr lang="fr-FR" sz="2399" dirty="0"/>
              <a:t>L'organisateur d'essais d'aptitude doit donner aux participants suffisamment d'informations préalablement à l'envoi des entités soumises à l'essai d'aptitude, en </a:t>
            </a:r>
            <a:r>
              <a:rPr lang="fr-FR" sz="2399" u="sng" dirty="0"/>
              <a:t>indiquant la date d'arrivée ou de distribution de ces entités</a:t>
            </a:r>
            <a:r>
              <a:rPr lang="fr-FR" sz="2399" dirty="0"/>
              <a:t>, sauf si la conception du programme d'essais d'aptitude rend cette action inappropriée. </a:t>
            </a:r>
          </a:p>
        </p:txBody>
      </p:sp>
    </p:spTree>
    <p:extLst>
      <p:ext uri="{BB962C8B-B14F-4D97-AF65-F5344CB8AC3E}">
        <p14:creationId xmlns:p14="http://schemas.microsoft.com/office/powerpoint/2010/main" val="504727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845187" y="1209051"/>
            <a:ext cx="4980659" cy="461537"/>
          </a:xfrm>
          <a:prstGeom prst="rect">
            <a:avLst/>
          </a:prstGeom>
        </p:spPr>
        <p:txBody>
          <a:bodyPr wrap="none">
            <a:spAutoFit/>
          </a:bodyPr>
          <a:lstStyle/>
          <a:p>
            <a:r>
              <a:rPr lang="fr-FR" sz="2399" dirty="0"/>
              <a:t>Instructions destinées aux participants</a:t>
            </a:r>
          </a:p>
        </p:txBody>
      </p:sp>
      <p:sp>
        <p:nvSpPr>
          <p:cNvPr id="3" name="Rectangle 2"/>
          <p:cNvSpPr/>
          <p:nvPr/>
        </p:nvSpPr>
        <p:spPr>
          <a:xfrm>
            <a:off x="1535577" y="1784937"/>
            <a:ext cx="10574567" cy="4153573"/>
          </a:xfrm>
          <a:prstGeom prst="rect">
            <a:avLst/>
          </a:prstGeom>
        </p:spPr>
        <p:txBody>
          <a:bodyPr wrap="square">
            <a:spAutoFit/>
          </a:bodyPr>
          <a:lstStyle/>
          <a:p>
            <a:r>
              <a:rPr lang="fr-FR" sz="2399" dirty="0"/>
              <a:t>L'organisateur d'essais d'aptitude doit fournir des instructions documentées détaillées à tous les participants: </a:t>
            </a:r>
          </a:p>
          <a:p>
            <a:endParaRPr lang="fr-FR" sz="2399" dirty="0"/>
          </a:p>
          <a:p>
            <a:pPr marL="457051" indent="-457051">
              <a:buAutoNum type="alphaLcParenR"/>
            </a:pPr>
            <a:r>
              <a:rPr lang="fr-FR" sz="2399" dirty="0"/>
              <a:t>la nécessité de </a:t>
            </a:r>
            <a:r>
              <a:rPr lang="fr-FR" sz="2399" u="sng" dirty="0"/>
              <a:t>traiter les entités</a:t>
            </a:r>
            <a:r>
              <a:rPr lang="fr-FR" sz="2399" dirty="0"/>
              <a:t> soumises à l'essai d'aptitude de la </a:t>
            </a:r>
            <a:r>
              <a:rPr lang="fr-FR" sz="2399" u="sng" dirty="0"/>
              <a:t>même manière que la majorité des échantillons habituellement testés</a:t>
            </a:r>
          </a:p>
          <a:p>
            <a:pPr marL="457051" indent="-457051">
              <a:buAutoNum type="alphaLcParenR"/>
            </a:pPr>
            <a:endParaRPr lang="fr-FR" sz="2399" dirty="0"/>
          </a:p>
          <a:p>
            <a:pPr marL="457051" indent="-457051">
              <a:buAutoNum type="alphaLcParenR"/>
            </a:pPr>
            <a:r>
              <a:rPr lang="fr-FR" sz="2399" dirty="0"/>
              <a:t>des détails concernant les </a:t>
            </a:r>
            <a:r>
              <a:rPr lang="fr-FR" sz="2399" u="sng" dirty="0"/>
              <a:t>facteurs qui peuvent influer sur l'essai ou l'étalonnage </a:t>
            </a:r>
            <a:r>
              <a:rPr lang="fr-FR" sz="2399" dirty="0"/>
              <a:t>des entités soumises à l'essai d'aptitude, par exemple la nature des entités, les conditions de conservation, le fait que le programme d'essais d'aptitude est limité ou non à des méthodes d'essai sélectionnées et la fréquence des essais ou du mesurage; </a:t>
            </a:r>
          </a:p>
        </p:txBody>
      </p:sp>
    </p:spTree>
    <p:extLst>
      <p:ext uri="{BB962C8B-B14F-4D97-AF65-F5344CB8AC3E}">
        <p14:creationId xmlns:p14="http://schemas.microsoft.com/office/powerpoint/2010/main" val="432378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2258" y="165645"/>
            <a:ext cx="10701209" cy="959810"/>
          </a:xfrm>
        </p:spPr>
        <p:txBody>
          <a:bodyPr/>
          <a:lstStyle/>
          <a:p>
            <a:r>
              <a:rPr lang="fr-FR" dirty="0"/>
              <a:t>Exécution des programmes d'essais d'aptitude</a:t>
            </a:r>
          </a:p>
        </p:txBody>
      </p:sp>
      <p:sp>
        <p:nvSpPr>
          <p:cNvPr id="7" name="Rectangle 6"/>
          <p:cNvSpPr/>
          <p:nvPr/>
        </p:nvSpPr>
        <p:spPr>
          <a:xfrm>
            <a:off x="3845187" y="1209051"/>
            <a:ext cx="4980659" cy="461537"/>
          </a:xfrm>
          <a:prstGeom prst="rect">
            <a:avLst/>
          </a:prstGeom>
        </p:spPr>
        <p:txBody>
          <a:bodyPr wrap="none">
            <a:spAutoFit/>
          </a:bodyPr>
          <a:lstStyle/>
          <a:p>
            <a:r>
              <a:rPr lang="fr-FR" sz="2399" dirty="0"/>
              <a:t>Instructions destinées aux participants</a:t>
            </a:r>
          </a:p>
        </p:txBody>
      </p:sp>
      <p:sp>
        <p:nvSpPr>
          <p:cNvPr id="3" name="Rectangle 2"/>
          <p:cNvSpPr/>
          <p:nvPr/>
        </p:nvSpPr>
        <p:spPr>
          <a:xfrm>
            <a:off x="1514733" y="2373209"/>
            <a:ext cx="10574567" cy="3045962"/>
          </a:xfrm>
          <a:prstGeom prst="rect">
            <a:avLst/>
          </a:prstGeom>
        </p:spPr>
        <p:txBody>
          <a:bodyPr wrap="square">
            <a:spAutoFit/>
          </a:bodyPr>
          <a:lstStyle/>
          <a:p>
            <a:endParaRPr lang="fr-FR" sz="2399" dirty="0"/>
          </a:p>
          <a:p>
            <a:pPr marL="457051" indent="-457051">
              <a:buFont typeface="+mj-lt"/>
              <a:buAutoNum type="alphaLcParenR" startAt="3"/>
            </a:pPr>
            <a:r>
              <a:rPr lang="fr-FR" sz="2399" dirty="0"/>
              <a:t>un </a:t>
            </a:r>
            <a:r>
              <a:rPr lang="fr-FR" sz="2399" u="sng" dirty="0"/>
              <a:t>mode opératoire détaillé </a:t>
            </a:r>
            <a:r>
              <a:rPr lang="fr-FR" sz="2399" dirty="0"/>
              <a:t>pour préparer ou conditionner, ou préparer et conditionner les entités soumises à l'essai d'aptitude avant d'effectuer les essais ou les étalonnages; </a:t>
            </a:r>
          </a:p>
          <a:p>
            <a:pPr marL="457051" indent="-457051">
              <a:buFont typeface="+mj-lt"/>
              <a:buAutoNum type="alphaLcParenR" startAt="3"/>
            </a:pPr>
            <a:endParaRPr lang="fr-FR" sz="2399" dirty="0"/>
          </a:p>
          <a:p>
            <a:pPr marL="457051" indent="-457051">
              <a:buFont typeface="+mj-lt"/>
              <a:buAutoNum type="alphaLcParenR" startAt="3"/>
            </a:pPr>
            <a:r>
              <a:rPr lang="fr-FR" sz="2399" dirty="0"/>
              <a:t>toutes </a:t>
            </a:r>
            <a:r>
              <a:rPr lang="fr-FR" sz="2399" u="sng" dirty="0"/>
              <a:t>les instructions </a:t>
            </a:r>
            <a:r>
              <a:rPr lang="fr-FR" sz="2399" dirty="0"/>
              <a:t>appropriées relatives à la </a:t>
            </a:r>
            <a:r>
              <a:rPr lang="fr-FR" sz="2399" u="sng" dirty="0"/>
              <a:t>manutention des entités soumises</a:t>
            </a:r>
            <a:r>
              <a:rPr lang="fr-FR" sz="2399" dirty="0"/>
              <a:t> à l'essai d'aptitude, y compris toutes les exigences de sécurité; </a:t>
            </a:r>
          </a:p>
          <a:p>
            <a:pPr marL="457051" indent="-457051">
              <a:buAutoNum type="alphaLcParenR" startAt="3"/>
            </a:pPr>
            <a:endParaRPr lang="fr-FR" sz="2399" dirty="0"/>
          </a:p>
        </p:txBody>
      </p:sp>
    </p:spTree>
    <p:extLst>
      <p:ext uri="{BB962C8B-B14F-4D97-AF65-F5344CB8AC3E}">
        <p14:creationId xmlns:p14="http://schemas.microsoft.com/office/powerpoint/2010/main" val="19344333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2759</Words>
  <Application>Microsoft Office PowerPoint</Application>
  <PresentationFormat>Grand écran</PresentationFormat>
  <Paragraphs>236</Paragraphs>
  <Slides>41</Slides>
  <Notes>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41</vt:i4>
      </vt:variant>
    </vt:vector>
  </HeadingPairs>
  <TitlesOfParts>
    <vt:vector size="48" baseType="lpstr">
      <vt:lpstr>Arial</vt:lpstr>
      <vt:lpstr>Calibri</vt:lpstr>
      <vt:lpstr>Calibri Light</vt:lpstr>
      <vt:lpstr>Courier New</vt:lpstr>
      <vt:lpstr>Trebuchet MS</vt:lpstr>
      <vt:lpstr>Wingdings</vt:lpstr>
      <vt:lpstr>Thème Office</vt:lpstr>
      <vt:lpstr>Présentation PowerPoint</vt:lpstr>
      <vt:lpstr>PROGRAMME</vt:lpstr>
      <vt:lpstr>EXIGENCES ISO CEI 17043 / 2010 Exigences générales concernant les essais d’aptitude</vt:lpstr>
      <vt:lpstr>Conception des programmes d'essais d'aptitude</vt:lpstr>
      <vt:lpstr>Conception des programmes d'essais d'aptitude</vt:lpstr>
      <vt:lpstr>Conception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Exécution des programmes d'essais d'aptitude</vt:lpstr>
      <vt:lpstr>Analyse des données et évaluation des résultats du programme d'essais d'aptitude</vt:lpstr>
      <vt:lpstr>Analyse des données et évaluation des résultats du programme d'essais d'aptitude</vt:lpstr>
      <vt:lpstr>Analyse des données et évaluation des résultats du programme d'essais d'aptitude</vt:lpstr>
      <vt:lpstr>Analyse des données et évaluation des résultats du programme d'essais d'aptitude</vt:lpstr>
      <vt:lpstr>Analyse des données et évaluation des résultats du programme d'essais d'aptitude</vt:lpstr>
      <vt:lpstr>Analyse des données et évaluation des résultats du programme d'essais d'aptitude</vt:lpstr>
      <vt:lpstr>EXIGENCES ISO CEI 17025 / 2017 Exigences générales concernant la compétence des laboratoires d'étalonnages et d'essais</vt:lpstr>
      <vt:lpstr>Exigence relative à la portée d’accréditation (§5,3)</vt:lpstr>
      <vt:lpstr>Exigence d’ALGERAC relative à la portée d’accréditation</vt:lpstr>
      <vt:lpstr>Présentation PowerPoint</vt:lpstr>
      <vt:lpstr>7.2.1 Sélection et vérification des méthodes</vt:lpstr>
      <vt:lpstr>7.2.1 Sélection et vérification des méthodes</vt:lpstr>
      <vt:lpstr>7.2.1 Sélection et vérification des méthodes</vt:lpstr>
      <vt:lpstr>7.2.1 Sélection et vérification des méthodes</vt:lpstr>
      <vt:lpstr>7.2.1 Sélection et vérification des méthodes</vt:lpstr>
      <vt:lpstr>7.2.1 Sélection et vérification des méthodes</vt:lpstr>
      <vt:lpstr>7.2.1 Sélection et vérification des méthodes</vt:lpstr>
      <vt:lpstr>7.2.2 Validation des méthodes</vt:lpstr>
      <vt:lpstr>7.2.2 Validation des méthodes</vt:lpstr>
      <vt:lpstr>7.2.2 Validation des méthodes</vt:lpstr>
      <vt:lpstr>7.2.2.2 Validation des méthodes</vt:lpstr>
      <vt:lpstr>7.2.2 Validation des méthodes</vt:lpstr>
      <vt:lpstr>7.2.2.4 Validation des méthodes</vt:lpstr>
      <vt:lpstr>Atelier</vt:lpstr>
      <vt:lpstr>Atelier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KHAOUANI FATIMA</dc:creator>
  <cp:lastModifiedBy>KHAOUANI FATIMA</cp:lastModifiedBy>
  <cp:revision>1</cp:revision>
  <dcterms:created xsi:type="dcterms:W3CDTF">2024-12-10T13:36:01Z</dcterms:created>
  <dcterms:modified xsi:type="dcterms:W3CDTF">2024-12-10T13:36:20Z</dcterms:modified>
</cp:coreProperties>
</file>