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Libre Baskerville" panose="020B0604020202020204" charset="0"/>
      <p:regular r:id="rId23"/>
    </p:embeddedFont>
    <p:embeddedFont>
      <p:font typeface="Open Sans" panose="020B0604020202020204" charset="0"/>
      <p:regular r:id="rId24"/>
      <p:bold r:id="rId25"/>
    </p:embeddedFont>
    <p:embeddedFont>
      <p:font typeface="Open Sans Bold" panose="020B0604020202020204" charset="0"/>
      <p:bold r:id="rId2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0"/>
  </p:normalViewPr>
  <p:slideViewPr>
    <p:cSldViewPr snapToGrid="0" snapToObjects="1">
      <p:cViewPr>
        <p:scale>
          <a:sx n="70" d="100"/>
          <a:sy n="70" d="100"/>
        </p:scale>
        <p:origin x="32" y="-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79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9050" y="101836"/>
            <a:ext cx="7560707" cy="2120622"/>
          </a:xfrm>
          <a:prstGeom prst="rect">
            <a:avLst/>
          </a:prstGeom>
          <a:noFill/>
          <a:ln/>
        </p:spPr>
        <p:txBody>
          <a:bodyPr wrap="square" lIns="0" tIns="0" rIns="0" bIns="0" rtlCol="0" anchor="t"/>
          <a:lstStyle/>
          <a:p>
            <a:pPr marL="0" indent="0" algn="l">
              <a:lnSpc>
                <a:spcPts val="5550"/>
              </a:lnSpc>
              <a:buNone/>
            </a:pPr>
            <a:r>
              <a:rPr lang="en-US" sz="2800" dirty="0">
                <a:solidFill>
                  <a:srgbClr val="403CCF"/>
                </a:solidFill>
                <a:latin typeface="Libre Baskerville" pitchFamily="34" charset="0"/>
                <a:ea typeface="Libre Baskerville" pitchFamily="34" charset="-122"/>
                <a:cs typeface="Libre Baskerville" pitchFamily="34" charset="-120"/>
              </a:rPr>
              <a:t>Dépression et Troubles Anxieux chez l'Enfant et </a:t>
            </a:r>
            <a:r>
              <a:rPr lang="en-US" sz="2800" dirty="0" err="1">
                <a:solidFill>
                  <a:srgbClr val="403CCF"/>
                </a:solidFill>
                <a:latin typeface="Libre Baskerville" pitchFamily="34" charset="0"/>
                <a:ea typeface="Libre Baskerville" pitchFamily="34" charset="-122"/>
                <a:cs typeface="Libre Baskerville" pitchFamily="34" charset="-120"/>
              </a:rPr>
              <a:t>l'Adolescent</a:t>
            </a:r>
            <a:endParaRPr lang="en-US" sz="2800" dirty="0">
              <a:solidFill>
                <a:srgbClr val="403CCF"/>
              </a:solidFill>
              <a:latin typeface="Libre Baskerville" pitchFamily="34" charset="0"/>
              <a:ea typeface="Libre Baskerville" pitchFamily="34" charset="-122"/>
              <a:cs typeface="Libre Baskerville" pitchFamily="34" charset="-120"/>
            </a:endParaRPr>
          </a:p>
          <a:p>
            <a:pPr marL="0" indent="0" algn="ctr">
              <a:lnSpc>
                <a:spcPts val="5550"/>
              </a:lnSpc>
              <a:buNone/>
            </a:pPr>
            <a:r>
              <a:rPr lang="ar-DZ" sz="2800" dirty="0"/>
              <a:t>الاكتئاب واضطرابات القلق لدى الطفل والمراهق</a:t>
            </a:r>
            <a:endParaRPr lang="en-US" sz="2800" dirty="0"/>
          </a:p>
        </p:txBody>
      </p:sp>
      <p:sp>
        <p:nvSpPr>
          <p:cNvPr id="4" name="Text 1"/>
          <p:cNvSpPr/>
          <p:nvPr/>
        </p:nvSpPr>
        <p:spPr>
          <a:xfrm>
            <a:off x="791646" y="2222458"/>
            <a:ext cx="8190308" cy="3171464"/>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L'idée qu'un enfant puisse souffrir de dépression a longtemps été rejetée en raison de croyances sur son immaturité affective. Pourtant, dès 1946, Spitz décrit la dépression anaclitique, liée à une séparation prolongée avec la mère, entraînant pleurs, isolement et </a:t>
            </a:r>
            <a:r>
              <a:rPr lang="en-US" sz="1750" dirty="0" err="1">
                <a:solidFill>
                  <a:srgbClr val="49495A"/>
                </a:solidFill>
                <a:latin typeface="Open Sans" pitchFamily="34" charset="0"/>
                <a:ea typeface="Open Sans" pitchFamily="34" charset="-122"/>
                <a:cs typeface="Open Sans" pitchFamily="34" charset="-120"/>
              </a:rPr>
              <a:t>régression</a:t>
            </a:r>
            <a:r>
              <a:rPr lang="en-US" sz="1750" dirty="0">
                <a:solidFill>
                  <a:srgbClr val="49495A"/>
                </a:solidFill>
                <a:latin typeface="Open Sans" pitchFamily="34" charset="0"/>
                <a:ea typeface="Open Sans" pitchFamily="34" charset="-122"/>
                <a:cs typeface="Open Sans" pitchFamily="34" charset="-120"/>
              </a:rPr>
              <a:t> </a:t>
            </a:r>
            <a:r>
              <a:rPr lang="en-US" sz="1750" dirty="0" err="1">
                <a:solidFill>
                  <a:srgbClr val="49495A"/>
                </a:solidFill>
                <a:latin typeface="Open Sans" pitchFamily="34" charset="0"/>
                <a:ea typeface="Open Sans" pitchFamily="34" charset="-122"/>
                <a:cs typeface="Open Sans" pitchFamily="34" charset="-120"/>
              </a:rPr>
              <a:t>développementale</a:t>
            </a:r>
            <a:r>
              <a:rPr lang="en-US" sz="1750" dirty="0">
                <a:solidFill>
                  <a:srgbClr val="49495A"/>
                </a:solidFill>
                <a:latin typeface="Open Sans" pitchFamily="34" charset="0"/>
                <a:ea typeface="Open Sans" pitchFamily="34" charset="-122"/>
                <a:cs typeface="Open Sans" pitchFamily="34" charset="-120"/>
              </a:rPr>
              <a:t>.</a:t>
            </a:r>
          </a:p>
          <a:p>
            <a:pPr marL="0" indent="0" algn="l">
              <a:lnSpc>
                <a:spcPts val="2800"/>
              </a:lnSpc>
              <a:buNone/>
            </a:pPr>
            <a:endParaRPr lang="en-US" sz="1750" dirty="0">
              <a:solidFill>
                <a:srgbClr val="49495A"/>
              </a:solidFill>
              <a:latin typeface="Open Sans" pitchFamily="34" charset="0"/>
              <a:ea typeface="Open Sans" pitchFamily="34" charset="-122"/>
              <a:cs typeface="Open Sans" pitchFamily="34" charset="-120"/>
            </a:endParaRPr>
          </a:p>
          <a:p>
            <a:pPr marL="0" indent="0" algn="r" rtl="1">
              <a:lnSpc>
                <a:spcPts val="2800"/>
              </a:lnSpc>
              <a:buNone/>
            </a:pPr>
            <a:r>
              <a:rPr lang="ar-DZ" sz="1600" dirty="0"/>
              <a:t>رُفضت لفترة طويلة فكرةُ أن الطفل يمكن أن يعاني من الاكتئاب، وذلك بسبب الاعتقاد بعدم نضجه العاطفي. ومع ذلك، وصف سبينتز (</a:t>
            </a:r>
            <a:r>
              <a:rPr lang="fr-FR" sz="1600" dirty="0"/>
              <a:t>Spitz) </a:t>
            </a:r>
            <a:r>
              <a:rPr lang="ar-DZ" sz="1600" dirty="0"/>
              <a:t>منذ عام 1946 الاكتئاب الأنكليتيكي، المرتبط بالانفصال المطوّل عن الأم، مما يؤدي إلى البكاء، والعزلة، والتراجع في النمو</a:t>
            </a:r>
            <a:endParaRPr lang="en-US" sz="1750" dirty="0"/>
          </a:p>
        </p:txBody>
      </p:sp>
      <p:sp>
        <p:nvSpPr>
          <p:cNvPr id="5" name="Text 2"/>
          <p:cNvSpPr/>
          <p:nvPr/>
        </p:nvSpPr>
        <p:spPr>
          <a:xfrm>
            <a:off x="254642" y="5146714"/>
            <a:ext cx="8634714" cy="2585039"/>
          </a:xfrm>
          <a:prstGeom prst="rect">
            <a:avLst/>
          </a:prstGeom>
          <a:noFill/>
          <a:ln/>
        </p:spPr>
        <p:txBody>
          <a:bodyPr wrap="square" lIns="0" tIns="0" rIns="0" bIns="0" rtlCol="0" anchor="t"/>
          <a:lstStyle/>
          <a:p>
            <a:pPr marL="0" indent="0" algn="l">
              <a:lnSpc>
                <a:spcPts val="2800"/>
              </a:lnSpc>
              <a:buNone/>
            </a:pPr>
            <a:r>
              <a:rPr lang="en-US" sz="1600" dirty="0">
                <a:solidFill>
                  <a:srgbClr val="49495A"/>
                </a:solidFill>
                <a:latin typeface="Open Sans" pitchFamily="34" charset="0"/>
                <a:ea typeface="Open Sans" pitchFamily="34" charset="-122"/>
                <a:cs typeface="Open Sans" pitchFamily="34" charset="-120"/>
              </a:rPr>
              <a:t>Ce n'est qu'en 1980, avec les travaux de Carlson et Cantwell, que la dépression infantile est reconnue grâce aux critères du DSM. Aujourd'hui, elle est admise comme un trouble sévère aux conséquences importantes, tandis que les troubles anxieux toucheraient 15 à 20% des enfants et adolescents.</a:t>
            </a:r>
          </a:p>
          <a:p>
            <a:pPr marL="0" indent="0" algn="r" rtl="1">
              <a:lnSpc>
                <a:spcPts val="2800"/>
              </a:lnSpc>
              <a:buNone/>
            </a:pPr>
            <a:r>
              <a:rPr lang="ar-DZ" sz="1600" dirty="0"/>
              <a:t>لم يُعترف بالاكتئاب لدى الأطفال إلا في عام 1980، بفضل أعمال كارلسون وكانتويل (</a:t>
            </a:r>
            <a:r>
              <a:rPr lang="en-US" sz="1600" dirty="0"/>
              <a:t>Carlson &amp; Cantwell)، </a:t>
            </a:r>
            <a:r>
              <a:rPr lang="ar-DZ" sz="1600" dirty="0"/>
              <a:t>واستنادًا إلى معايير الدليل التشخيصي والإحصائي (</a:t>
            </a:r>
            <a:r>
              <a:rPr lang="en-US" sz="1600" dirty="0"/>
              <a:t>DSM).  </a:t>
            </a:r>
            <a:r>
              <a:rPr lang="ar-DZ" sz="1600" dirty="0"/>
              <a:t>اليوم، يُعتبر الاكتئاب اضطرابًا خطيرًا ذو عواقب كبيرة، في حين أن اضطرابات القلق تصيب ما بين 15٪ و20٪ من الأطفال والمراهقين.</a:t>
            </a:r>
            <a:endParaRPr lang="en-US" sz="1600" dirty="0"/>
          </a:p>
        </p:txBody>
      </p:sp>
      <p:sp>
        <p:nvSpPr>
          <p:cNvPr id="6" name="Shape 3"/>
          <p:cNvSpPr/>
          <p:nvPr/>
        </p:nvSpPr>
        <p:spPr>
          <a:xfrm>
            <a:off x="580516" y="7659116"/>
            <a:ext cx="361831" cy="361831"/>
          </a:xfrm>
          <a:prstGeom prst="roundRect">
            <a:avLst>
              <a:gd name="adj" fmla="val 25268939"/>
            </a:avLst>
          </a:prstGeom>
          <a:solidFill>
            <a:srgbClr val="74B5B1"/>
          </a:solidFill>
          <a:ln w="7620">
            <a:solidFill>
              <a:srgbClr val="FFFFFF"/>
            </a:solidFill>
            <a:prstDash val="solid"/>
          </a:ln>
        </p:spPr>
      </p:sp>
      <p:sp>
        <p:nvSpPr>
          <p:cNvPr id="7" name="Text 4"/>
          <p:cNvSpPr/>
          <p:nvPr/>
        </p:nvSpPr>
        <p:spPr>
          <a:xfrm>
            <a:off x="915114" y="7359968"/>
            <a:ext cx="114776"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Open Sans Medium" pitchFamily="34" charset="0"/>
                <a:ea typeface="Open Sans Medium" pitchFamily="34" charset="-122"/>
                <a:cs typeface="Open Sans Medium" pitchFamily="34" charset="-120"/>
              </a:rPr>
              <a:t>fb</a:t>
            </a:r>
            <a:endParaRPr lang="en-US" sz="750" dirty="0"/>
          </a:p>
        </p:txBody>
      </p:sp>
      <p:sp>
        <p:nvSpPr>
          <p:cNvPr id="8" name="Text 5"/>
          <p:cNvSpPr/>
          <p:nvPr/>
        </p:nvSpPr>
        <p:spPr>
          <a:xfrm>
            <a:off x="1266468" y="7577908"/>
            <a:ext cx="2528173" cy="395883"/>
          </a:xfrm>
          <a:prstGeom prst="rect">
            <a:avLst/>
          </a:prstGeom>
          <a:noFill/>
          <a:ln/>
        </p:spPr>
        <p:txBody>
          <a:bodyPr wrap="none" lIns="0" tIns="0" rIns="0" bIns="0" rtlCol="0" anchor="t"/>
          <a:lstStyle/>
          <a:p>
            <a:pPr marL="0" indent="0" algn="l">
              <a:lnSpc>
                <a:spcPts val="3100"/>
              </a:lnSpc>
              <a:buNone/>
            </a:pPr>
            <a:r>
              <a:rPr lang="en-US" sz="2200" b="1" dirty="0">
                <a:solidFill>
                  <a:srgbClr val="49495A"/>
                </a:solidFill>
                <a:latin typeface="Open Sans Bold" pitchFamily="34" charset="0"/>
                <a:ea typeface="Open Sans Bold" pitchFamily="34" charset="-122"/>
                <a:cs typeface="Open Sans Bold" pitchFamily="34" charset="-120"/>
              </a:rPr>
              <a:t>par fatima borsali</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46390" y="513874"/>
            <a:ext cx="8438078" cy="577215"/>
          </a:xfrm>
          <a:prstGeom prst="rect">
            <a:avLst/>
          </a:prstGeom>
          <a:noFill/>
          <a:ln/>
        </p:spPr>
        <p:txBody>
          <a:bodyPr wrap="none" lIns="0" tIns="0" rIns="0" bIns="0" rtlCol="0" anchor="t"/>
          <a:lstStyle/>
          <a:p>
            <a:pPr marL="0" indent="0" algn="l">
              <a:lnSpc>
                <a:spcPts val="4500"/>
              </a:lnSpc>
              <a:buNone/>
            </a:pPr>
            <a:r>
              <a:rPr lang="en-US" sz="3600" dirty="0">
                <a:solidFill>
                  <a:srgbClr val="403CCF"/>
                </a:solidFill>
                <a:latin typeface="Libre Baskerville" pitchFamily="34" charset="0"/>
                <a:ea typeface="Libre Baskerville" pitchFamily="34" charset="-122"/>
                <a:cs typeface="Libre Baskerville" pitchFamily="34" charset="-120"/>
              </a:rPr>
              <a:t>Autres Formes de Troubles Anxieux</a:t>
            </a:r>
            <a:endParaRPr lang="en-US" sz="3600" dirty="0"/>
          </a:p>
        </p:txBody>
      </p:sp>
      <p:pic>
        <p:nvPicPr>
          <p:cNvPr id="3" name="Image 0" descr="preencoded.png"/>
          <p:cNvPicPr>
            <a:picLocks noChangeAspect="1"/>
          </p:cNvPicPr>
          <p:nvPr/>
        </p:nvPicPr>
        <p:blipFill>
          <a:blip r:embed="rId3"/>
          <a:stretch>
            <a:fillRect/>
          </a:stretch>
        </p:blipFill>
        <p:spPr>
          <a:xfrm>
            <a:off x="654010" y="1580674"/>
            <a:ext cx="3219688" cy="3219688"/>
          </a:xfrm>
          <a:prstGeom prst="rect">
            <a:avLst/>
          </a:prstGeom>
        </p:spPr>
      </p:pic>
      <p:pic>
        <p:nvPicPr>
          <p:cNvPr id="4" name="Image 1" descr="preencoded.png"/>
          <p:cNvPicPr>
            <a:picLocks noChangeAspect="1"/>
          </p:cNvPicPr>
          <p:nvPr/>
        </p:nvPicPr>
        <p:blipFill>
          <a:blip r:embed="rId4"/>
          <a:stretch>
            <a:fillRect/>
          </a:stretch>
        </p:blipFill>
        <p:spPr>
          <a:xfrm>
            <a:off x="4021455" y="1580674"/>
            <a:ext cx="3219807" cy="3219807"/>
          </a:xfrm>
          <a:prstGeom prst="rect">
            <a:avLst/>
          </a:prstGeom>
        </p:spPr>
      </p:pic>
      <p:pic>
        <p:nvPicPr>
          <p:cNvPr id="5" name="Image 2" descr="preencoded.png"/>
          <p:cNvPicPr>
            <a:picLocks noChangeAspect="1"/>
          </p:cNvPicPr>
          <p:nvPr/>
        </p:nvPicPr>
        <p:blipFill>
          <a:blip r:embed="rId5"/>
          <a:stretch>
            <a:fillRect/>
          </a:stretch>
        </p:blipFill>
        <p:spPr>
          <a:xfrm>
            <a:off x="7389019" y="1580674"/>
            <a:ext cx="3219807" cy="3219807"/>
          </a:xfrm>
          <a:prstGeom prst="rect">
            <a:avLst/>
          </a:prstGeom>
        </p:spPr>
      </p:pic>
      <p:pic>
        <p:nvPicPr>
          <p:cNvPr id="6" name="Image 3" descr="preencoded.png"/>
          <p:cNvPicPr>
            <a:picLocks noChangeAspect="1"/>
          </p:cNvPicPr>
          <p:nvPr/>
        </p:nvPicPr>
        <p:blipFill>
          <a:blip r:embed="rId6"/>
          <a:stretch>
            <a:fillRect/>
          </a:stretch>
        </p:blipFill>
        <p:spPr>
          <a:xfrm>
            <a:off x="10756583" y="1580674"/>
            <a:ext cx="3219807" cy="3219807"/>
          </a:xfrm>
          <a:prstGeom prst="rect">
            <a:avLst/>
          </a:prstGeom>
        </p:spPr>
      </p:pic>
      <p:sp>
        <p:nvSpPr>
          <p:cNvPr id="7" name="Shape 1"/>
          <p:cNvSpPr/>
          <p:nvPr/>
        </p:nvSpPr>
        <p:spPr>
          <a:xfrm>
            <a:off x="646390" y="5336262"/>
            <a:ext cx="415528" cy="415528"/>
          </a:xfrm>
          <a:prstGeom prst="roundRect">
            <a:avLst>
              <a:gd name="adj" fmla="val 6668"/>
            </a:avLst>
          </a:prstGeom>
          <a:solidFill>
            <a:srgbClr val="EAE8F3"/>
          </a:solidFill>
          <a:ln/>
        </p:spPr>
      </p:sp>
      <p:sp>
        <p:nvSpPr>
          <p:cNvPr id="8" name="Text 2"/>
          <p:cNvSpPr/>
          <p:nvPr/>
        </p:nvSpPr>
        <p:spPr>
          <a:xfrm>
            <a:off x="1246584" y="5336262"/>
            <a:ext cx="3670340" cy="288488"/>
          </a:xfrm>
          <a:prstGeom prst="rect">
            <a:avLst/>
          </a:prstGeom>
          <a:noFill/>
          <a:ln/>
        </p:spPr>
        <p:txBody>
          <a:bodyPr wrap="none" lIns="0" tIns="0" rIns="0" bIns="0" rtlCol="0" anchor="t"/>
          <a:lstStyle/>
          <a:p>
            <a:pPr marL="0" indent="0" algn="l">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Anxiété sociale (phobie sociale)</a:t>
            </a:r>
            <a:endParaRPr lang="en-US" sz="1800" dirty="0"/>
          </a:p>
        </p:txBody>
      </p:sp>
      <p:sp>
        <p:nvSpPr>
          <p:cNvPr id="9" name="Text 3"/>
          <p:cNvSpPr/>
          <p:nvPr/>
        </p:nvSpPr>
        <p:spPr>
          <a:xfrm>
            <a:off x="1246584" y="5735479"/>
            <a:ext cx="3722608" cy="886182"/>
          </a:xfrm>
          <a:prstGeom prst="rect">
            <a:avLst/>
          </a:prstGeom>
          <a:noFill/>
          <a:ln/>
        </p:spPr>
        <p:txBody>
          <a:bodyPr wrap="square" lIns="0" tIns="0" rIns="0" bIns="0" rtlCol="0" anchor="t"/>
          <a:lstStyle/>
          <a:p>
            <a:pPr marL="0" indent="0" algn="l">
              <a:lnSpc>
                <a:spcPts val="2300"/>
              </a:lnSpc>
              <a:buNone/>
            </a:pPr>
            <a:r>
              <a:rPr lang="en-US" sz="1450" dirty="0">
                <a:solidFill>
                  <a:srgbClr val="49495A"/>
                </a:solidFill>
                <a:latin typeface="Open Sans" pitchFamily="34" charset="0"/>
                <a:ea typeface="Open Sans" pitchFamily="34" charset="-122"/>
                <a:cs typeface="Open Sans" pitchFamily="34" charset="-120"/>
              </a:rPr>
              <a:t>Peur importante de situations sociales où l'enfant est exposé au regard d'autrui, notamment vis-à-vis de ses pairs.</a:t>
            </a:r>
            <a:endParaRPr lang="en-US" sz="1450" dirty="0"/>
          </a:p>
        </p:txBody>
      </p:sp>
      <p:sp>
        <p:nvSpPr>
          <p:cNvPr id="10" name="Shape 4"/>
          <p:cNvSpPr/>
          <p:nvPr/>
        </p:nvSpPr>
        <p:spPr>
          <a:xfrm>
            <a:off x="5153858" y="5336262"/>
            <a:ext cx="415528" cy="415528"/>
          </a:xfrm>
          <a:prstGeom prst="roundRect">
            <a:avLst>
              <a:gd name="adj" fmla="val 6668"/>
            </a:avLst>
          </a:prstGeom>
          <a:solidFill>
            <a:srgbClr val="EAE8F3"/>
          </a:solidFill>
          <a:ln/>
        </p:spPr>
      </p:sp>
      <p:sp>
        <p:nvSpPr>
          <p:cNvPr id="11" name="Text 5"/>
          <p:cNvSpPr/>
          <p:nvPr/>
        </p:nvSpPr>
        <p:spPr>
          <a:xfrm>
            <a:off x="5754053" y="5336262"/>
            <a:ext cx="2308860" cy="288488"/>
          </a:xfrm>
          <a:prstGeom prst="rect">
            <a:avLst/>
          </a:prstGeom>
          <a:noFill/>
          <a:ln/>
        </p:spPr>
        <p:txBody>
          <a:bodyPr wrap="none" lIns="0" tIns="0" rIns="0" bIns="0" rtlCol="0" anchor="t"/>
          <a:lstStyle/>
          <a:p>
            <a:pPr marL="0" indent="0" algn="l">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Trouble panique</a:t>
            </a:r>
            <a:endParaRPr lang="en-US" sz="1800" dirty="0"/>
          </a:p>
        </p:txBody>
      </p:sp>
      <p:sp>
        <p:nvSpPr>
          <p:cNvPr id="12" name="Text 6"/>
          <p:cNvSpPr/>
          <p:nvPr/>
        </p:nvSpPr>
        <p:spPr>
          <a:xfrm>
            <a:off x="5754053" y="5735479"/>
            <a:ext cx="3722608" cy="1181576"/>
          </a:xfrm>
          <a:prstGeom prst="rect">
            <a:avLst/>
          </a:prstGeom>
          <a:noFill/>
          <a:ln/>
        </p:spPr>
        <p:txBody>
          <a:bodyPr wrap="square" lIns="0" tIns="0" rIns="0" bIns="0" rtlCol="0" anchor="t"/>
          <a:lstStyle/>
          <a:p>
            <a:pPr marL="0" indent="0" algn="l">
              <a:lnSpc>
                <a:spcPts val="2300"/>
              </a:lnSpc>
              <a:buNone/>
            </a:pPr>
            <a:r>
              <a:rPr lang="en-US" sz="1450" dirty="0">
                <a:solidFill>
                  <a:srgbClr val="49495A"/>
                </a:solidFill>
                <a:latin typeface="Open Sans" pitchFamily="34" charset="0"/>
                <a:ea typeface="Open Sans" pitchFamily="34" charset="-122"/>
                <a:cs typeface="Open Sans" pitchFamily="34" charset="-120"/>
              </a:rPr>
              <a:t>Attaques de panique récurrentes et soudaines, accompagnées de symptômes physiques intenses comme palpitations, tremblements et vertiges.</a:t>
            </a:r>
            <a:endParaRPr lang="en-US" sz="1450" dirty="0"/>
          </a:p>
        </p:txBody>
      </p:sp>
      <p:sp>
        <p:nvSpPr>
          <p:cNvPr id="13" name="Shape 7"/>
          <p:cNvSpPr/>
          <p:nvPr/>
        </p:nvSpPr>
        <p:spPr>
          <a:xfrm>
            <a:off x="9661327" y="5336262"/>
            <a:ext cx="415528" cy="415528"/>
          </a:xfrm>
          <a:prstGeom prst="roundRect">
            <a:avLst>
              <a:gd name="adj" fmla="val 6668"/>
            </a:avLst>
          </a:prstGeom>
          <a:solidFill>
            <a:srgbClr val="EAE8F3"/>
          </a:solidFill>
          <a:ln/>
        </p:spPr>
      </p:sp>
      <p:sp>
        <p:nvSpPr>
          <p:cNvPr id="14" name="Text 8"/>
          <p:cNvSpPr/>
          <p:nvPr/>
        </p:nvSpPr>
        <p:spPr>
          <a:xfrm>
            <a:off x="10261521" y="5336262"/>
            <a:ext cx="2308860" cy="288488"/>
          </a:xfrm>
          <a:prstGeom prst="rect">
            <a:avLst/>
          </a:prstGeom>
          <a:noFill/>
          <a:ln/>
        </p:spPr>
        <p:txBody>
          <a:bodyPr wrap="none" lIns="0" tIns="0" rIns="0" bIns="0" rtlCol="0" anchor="t"/>
          <a:lstStyle/>
          <a:p>
            <a:pPr marL="0" indent="0" algn="l">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Anxiété généralisée</a:t>
            </a:r>
            <a:endParaRPr lang="en-US" sz="1800" dirty="0"/>
          </a:p>
        </p:txBody>
      </p:sp>
      <p:sp>
        <p:nvSpPr>
          <p:cNvPr id="15" name="Text 9"/>
          <p:cNvSpPr/>
          <p:nvPr/>
        </p:nvSpPr>
        <p:spPr>
          <a:xfrm>
            <a:off x="10261521" y="5735479"/>
            <a:ext cx="3722608" cy="886182"/>
          </a:xfrm>
          <a:prstGeom prst="rect">
            <a:avLst/>
          </a:prstGeom>
          <a:noFill/>
          <a:ln/>
        </p:spPr>
        <p:txBody>
          <a:bodyPr wrap="square" lIns="0" tIns="0" rIns="0" bIns="0" rtlCol="0" anchor="t"/>
          <a:lstStyle/>
          <a:p>
            <a:pPr marL="0" indent="0" algn="l">
              <a:lnSpc>
                <a:spcPts val="2300"/>
              </a:lnSpc>
              <a:buNone/>
            </a:pPr>
            <a:r>
              <a:rPr lang="en-US" sz="1450" dirty="0">
                <a:solidFill>
                  <a:srgbClr val="49495A"/>
                </a:solidFill>
                <a:latin typeface="Open Sans" pitchFamily="34" charset="0"/>
                <a:ea typeface="Open Sans" pitchFamily="34" charset="-122"/>
                <a:cs typeface="Open Sans" pitchFamily="34" charset="-120"/>
              </a:rPr>
              <a:t>Inquiétudes excessives, persistantes et difficiles à contrôler concernant diverses activités ou événements quotidiens.</a:t>
            </a:r>
            <a:endParaRPr lang="en-US" sz="1450" dirty="0"/>
          </a:p>
        </p:txBody>
      </p:sp>
      <p:sp>
        <p:nvSpPr>
          <p:cNvPr id="16" name="Text 10"/>
          <p:cNvSpPr/>
          <p:nvPr/>
        </p:nvSpPr>
        <p:spPr>
          <a:xfrm>
            <a:off x="646390" y="7124819"/>
            <a:ext cx="13337619" cy="590788"/>
          </a:xfrm>
          <a:prstGeom prst="rect">
            <a:avLst/>
          </a:prstGeom>
          <a:noFill/>
          <a:ln/>
        </p:spPr>
        <p:txBody>
          <a:bodyPr wrap="square" lIns="0" tIns="0" rIns="0" bIns="0" rtlCol="0" anchor="t"/>
          <a:lstStyle/>
          <a:p>
            <a:pPr marL="0" indent="0" algn="l">
              <a:lnSpc>
                <a:spcPts val="2300"/>
              </a:lnSpc>
              <a:buNone/>
            </a:pPr>
            <a:r>
              <a:rPr lang="en-US" sz="1450" dirty="0">
                <a:solidFill>
                  <a:srgbClr val="49495A"/>
                </a:solidFill>
                <a:latin typeface="Open Sans" pitchFamily="34" charset="0"/>
                <a:ea typeface="Open Sans" pitchFamily="34" charset="-122"/>
                <a:cs typeface="Open Sans" pitchFamily="34" charset="-120"/>
              </a:rPr>
              <a:t>Le DSM-5 inclut également l'agoraphobie, caractérisée par la peur des lieux ou situations d'où il serait difficile de s'échapper, ainsi que deux catégories complémentaires : "Autre trouble anxieux spécifié" et "Trouble anxieux non spécifié".</a:t>
            </a:r>
            <a:endParaRPr lang="en-US" sz="14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94861"/>
            <a:ext cx="7556421" cy="2126337"/>
          </a:xfrm>
          <a:prstGeom prst="rect">
            <a:avLst/>
          </a:prstGeom>
          <a:noFill/>
          <a:ln/>
        </p:spPr>
        <p:txBody>
          <a:bodyPr wrap="square" lIns="0" tIns="0" rIns="0" bIns="0" rtlCol="0" anchor="t"/>
          <a:lstStyle/>
          <a:p>
            <a:pPr marL="0" marR="0" lvl="0" indent="0" algn="l" defTabSz="914400" rtl="0" eaLnBrk="1" fontAlgn="auto" latinLnBrk="0" hangingPunct="1">
              <a:lnSpc>
                <a:spcPts val="5550"/>
              </a:lnSpc>
              <a:spcBef>
                <a:spcPts val="0"/>
              </a:spcBef>
              <a:spcAft>
                <a:spcPts val="0"/>
              </a:spcAft>
              <a:buClrTx/>
              <a:buSzTx/>
              <a:buFontTx/>
              <a:buNone/>
              <a:tabLst/>
              <a:defRPr/>
            </a:pPr>
            <a:r>
              <a:rPr kumimoji="0" lang="en-US" sz="445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Diagnostic et Évolution des Troubles Anxieux chez l'Enfant</a:t>
            </a:r>
            <a:endParaRPr kumimoji="0" lang="en-US" sz="4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1"/>
          <p:cNvSpPr/>
          <p:nvPr/>
        </p:nvSpPr>
        <p:spPr>
          <a:xfrm>
            <a:off x="793790" y="3261360"/>
            <a:ext cx="7556421" cy="1814513"/>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Les troubles anxieux chez l'enfant présentent des spécificités développementales essentielles à comprendre pour un diagnostic précis. Avec une prévalence globale de 15 à 20% chez les jeunes, ces troubles nécessitent une évaluation tenant compte du développement normal de l'enfant.</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2"/>
          <p:cNvSpPr/>
          <p:nvPr/>
        </p:nvSpPr>
        <p:spPr>
          <a:xfrm>
            <a:off x="793790" y="5331023"/>
            <a:ext cx="7556421" cy="1451610"/>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Cette présentation explore les particularités du diagnostic, les comorbidités fréquentes, les facteurs de risque et l'évolution de ces troubles. Nous verrons comment distinguer les manifestations pathologiques des réactions adaptées à l'âge.</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3"/>
          <p:cNvSpPr/>
          <p:nvPr/>
        </p:nvSpPr>
        <p:spPr>
          <a:xfrm>
            <a:off x="793790" y="7054691"/>
            <a:ext cx="362903" cy="362903"/>
          </a:xfrm>
          <a:prstGeom prst="roundRect">
            <a:avLst>
              <a:gd name="adj" fmla="val 25194296"/>
            </a:avLst>
          </a:prstGeom>
          <a:solidFill>
            <a:srgbClr val="74B5B1"/>
          </a:solidFill>
          <a:ln w="7620">
            <a:solidFill>
              <a:srgbClr val="FFFFFF"/>
            </a:solidFill>
            <a:prstDash val="solid"/>
          </a:ln>
        </p:spPr>
      </p:sp>
      <p:sp>
        <p:nvSpPr>
          <p:cNvPr id="7" name="Text 4"/>
          <p:cNvSpPr/>
          <p:nvPr/>
        </p:nvSpPr>
        <p:spPr>
          <a:xfrm>
            <a:off x="917853" y="7187327"/>
            <a:ext cx="114776" cy="97512"/>
          </a:xfrm>
          <a:prstGeom prst="rect">
            <a:avLst/>
          </a:prstGeom>
          <a:noFill/>
          <a:ln/>
        </p:spPr>
        <p:txBody>
          <a:bodyPr wrap="none" lIns="0" tIns="0" rIns="0" bIns="0" rtlCol="0" anchor="t"/>
          <a:lstStyle/>
          <a:p>
            <a:pPr marL="0" marR="0" lvl="0" indent="0" algn="ctr" defTabSz="914400" rtl="0" eaLnBrk="1" fontAlgn="auto" latinLnBrk="0" hangingPunct="1">
              <a:lnSpc>
                <a:spcPts val="75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4D4D51"/>
                </a:solidFill>
                <a:effectLst/>
                <a:uLnTx/>
                <a:uFillTx/>
                <a:latin typeface="Open Sans Medium" pitchFamily="34" charset="0"/>
                <a:ea typeface="Open Sans Medium" pitchFamily="34" charset="-122"/>
                <a:cs typeface="Open Sans Medium" pitchFamily="34" charset="-120"/>
              </a:rPr>
              <a:t>fb</a:t>
            </a:r>
            <a:endParaRPr kumimoji="0" lang="en-US" sz="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0094" y="929640"/>
            <a:ext cx="7643813" cy="1339453"/>
          </a:xfrm>
          <a:prstGeom prst="rect">
            <a:avLst/>
          </a:prstGeom>
          <a:noFill/>
          <a:ln/>
        </p:spPr>
        <p:txBody>
          <a:bodyPr wrap="square" lIns="0" tIns="0" rIns="0" bIns="0" rtlCol="0" anchor="t"/>
          <a:lstStyle/>
          <a:p>
            <a:pPr marL="0" marR="0" lvl="0" indent="0" algn="l" defTabSz="914400" rtl="0" eaLnBrk="1" fontAlgn="auto" latinLnBrk="0" hangingPunct="1">
              <a:lnSpc>
                <a:spcPts val="525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Expression de l'Anxiété chez l'Enfant</a:t>
            </a:r>
            <a:endParaRPr kumimoji="0" lang="en-US" sz="4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1"/>
          <p:cNvSpPr/>
          <p:nvPr/>
        </p:nvSpPr>
        <p:spPr>
          <a:xfrm>
            <a:off x="750094" y="2831663"/>
            <a:ext cx="482203" cy="482203"/>
          </a:xfrm>
          <a:prstGeom prst="roundRect">
            <a:avLst>
              <a:gd name="adj" fmla="val 6667"/>
            </a:avLst>
          </a:prstGeom>
          <a:solidFill>
            <a:srgbClr val="EAE8F3"/>
          </a:solidFill>
          <a:ln/>
        </p:spPr>
      </p:sp>
      <p:pic>
        <p:nvPicPr>
          <p:cNvPr id="5" name="Image 1" descr="preencoded.png"/>
          <p:cNvPicPr>
            <a:picLocks noChangeAspect="1"/>
          </p:cNvPicPr>
          <p:nvPr/>
        </p:nvPicPr>
        <p:blipFill>
          <a:blip r:embed="rId4"/>
          <a:stretch>
            <a:fillRect/>
          </a:stretch>
        </p:blipFill>
        <p:spPr>
          <a:xfrm>
            <a:off x="830461" y="2871847"/>
            <a:ext cx="321469" cy="401836"/>
          </a:xfrm>
          <a:prstGeom prst="rect">
            <a:avLst/>
          </a:prstGeom>
        </p:spPr>
      </p:pic>
      <p:sp>
        <p:nvSpPr>
          <p:cNvPr id="6" name="Text 2"/>
          <p:cNvSpPr/>
          <p:nvPr/>
        </p:nvSpPr>
        <p:spPr>
          <a:xfrm>
            <a:off x="1446609" y="2831663"/>
            <a:ext cx="3018234" cy="669608"/>
          </a:xfrm>
          <a:prstGeom prst="rect">
            <a:avLst/>
          </a:prstGeom>
          <a:noFill/>
          <a:ln/>
        </p:spPr>
        <p:txBody>
          <a:bodyPr wrap="square" lIns="0" tIns="0" rIns="0" bIns="0" rtlCol="0" anchor="t"/>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Manifestations différentes</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3"/>
          <p:cNvSpPr/>
          <p:nvPr/>
        </p:nvSpPr>
        <p:spPr>
          <a:xfrm>
            <a:off x="1446609" y="3629858"/>
            <a:ext cx="3018234" cy="1371600"/>
          </a:xfrm>
          <a:prstGeom prst="rect">
            <a:avLst/>
          </a:prstGeom>
          <a:noFill/>
          <a:ln/>
        </p:spPr>
        <p:txBody>
          <a:bodyPr wrap="square" lIns="0" tIns="0" rIns="0" bIns="0" rtlCol="0" anchor="t"/>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L'anxiété s'exprime différemment de celle de l'adulte : pleurs, colères, figement, retrait, mutisme.</a:t>
            </a:r>
            <a:endPar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hape 4"/>
          <p:cNvSpPr/>
          <p:nvPr/>
        </p:nvSpPr>
        <p:spPr>
          <a:xfrm>
            <a:off x="4679156" y="2831663"/>
            <a:ext cx="482203" cy="482203"/>
          </a:xfrm>
          <a:prstGeom prst="roundRect">
            <a:avLst>
              <a:gd name="adj" fmla="val 6667"/>
            </a:avLst>
          </a:prstGeom>
          <a:solidFill>
            <a:srgbClr val="EAE8F3"/>
          </a:solidFill>
          <a:ln/>
        </p:spPr>
      </p:sp>
      <p:pic>
        <p:nvPicPr>
          <p:cNvPr id="9" name="Image 2" descr="preencoded.png"/>
          <p:cNvPicPr>
            <a:picLocks noChangeAspect="1"/>
          </p:cNvPicPr>
          <p:nvPr/>
        </p:nvPicPr>
        <p:blipFill>
          <a:blip r:embed="rId5"/>
          <a:stretch>
            <a:fillRect/>
          </a:stretch>
        </p:blipFill>
        <p:spPr>
          <a:xfrm>
            <a:off x="4759523" y="2871847"/>
            <a:ext cx="321469" cy="401836"/>
          </a:xfrm>
          <a:prstGeom prst="rect">
            <a:avLst/>
          </a:prstGeom>
        </p:spPr>
      </p:pic>
      <p:sp>
        <p:nvSpPr>
          <p:cNvPr id="10" name="Text 5"/>
          <p:cNvSpPr/>
          <p:nvPr/>
        </p:nvSpPr>
        <p:spPr>
          <a:xfrm>
            <a:off x="5375672" y="2831663"/>
            <a:ext cx="2975015" cy="334804"/>
          </a:xfrm>
          <a:prstGeom prst="rect">
            <a:avLst/>
          </a:prstGeom>
          <a:noFill/>
          <a:ln/>
        </p:spPr>
        <p:txBody>
          <a:bodyPr wrap="none" lIns="0" tIns="0" rIns="0" bIns="0" rtlCol="0" anchor="t"/>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Anxiété de séparation</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6"/>
          <p:cNvSpPr/>
          <p:nvPr/>
        </p:nvSpPr>
        <p:spPr>
          <a:xfrm>
            <a:off x="5375672" y="3295055"/>
            <a:ext cx="3018234" cy="2057400"/>
          </a:xfrm>
          <a:prstGeom prst="rect">
            <a:avLst/>
          </a:prstGeom>
          <a:noFill/>
          <a:ln/>
        </p:spPr>
        <p:txBody>
          <a:bodyPr wrap="square" lIns="0" tIns="0" rIns="0" bIns="0" rtlCol="0" anchor="t"/>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Normale entre 8 et 24 mois, témoignant d'un attachement sain. Elle diminue avec l'âge, mais certaines manifestations restent fréquentes jusqu'à 7 ans.</a:t>
            </a:r>
            <a:endPar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hape 7"/>
          <p:cNvSpPr/>
          <p:nvPr/>
        </p:nvSpPr>
        <p:spPr>
          <a:xfrm>
            <a:off x="750094" y="5807869"/>
            <a:ext cx="482203" cy="482203"/>
          </a:xfrm>
          <a:prstGeom prst="roundRect">
            <a:avLst>
              <a:gd name="adj" fmla="val 6667"/>
            </a:avLst>
          </a:prstGeom>
          <a:solidFill>
            <a:srgbClr val="EAE8F3"/>
          </a:solidFill>
          <a:ln/>
        </p:spPr>
      </p:sp>
      <p:pic>
        <p:nvPicPr>
          <p:cNvPr id="13" name="Image 3" descr="preencoded.png"/>
          <p:cNvPicPr>
            <a:picLocks noChangeAspect="1"/>
          </p:cNvPicPr>
          <p:nvPr/>
        </p:nvPicPr>
        <p:blipFill>
          <a:blip r:embed="rId6"/>
          <a:stretch>
            <a:fillRect/>
          </a:stretch>
        </p:blipFill>
        <p:spPr>
          <a:xfrm>
            <a:off x="830461" y="5848052"/>
            <a:ext cx="321469" cy="401836"/>
          </a:xfrm>
          <a:prstGeom prst="rect">
            <a:avLst/>
          </a:prstGeom>
        </p:spPr>
      </p:pic>
      <p:sp>
        <p:nvSpPr>
          <p:cNvPr id="14" name="Text 8"/>
          <p:cNvSpPr/>
          <p:nvPr/>
        </p:nvSpPr>
        <p:spPr>
          <a:xfrm>
            <a:off x="1446609" y="5807869"/>
            <a:ext cx="3704630" cy="334804"/>
          </a:xfrm>
          <a:prstGeom prst="rect">
            <a:avLst/>
          </a:prstGeom>
          <a:noFill/>
          <a:ln/>
        </p:spPr>
        <p:txBody>
          <a:bodyPr wrap="none" lIns="0" tIns="0" rIns="0" bIns="0" rtlCol="0" anchor="t"/>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Contexte développemental</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9"/>
          <p:cNvSpPr/>
          <p:nvPr/>
        </p:nvSpPr>
        <p:spPr>
          <a:xfrm>
            <a:off x="1446609" y="6271260"/>
            <a:ext cx="6947297" cy="1028700"/>
          </a:xfrm>
          <a:prstGeom prst="rect">
            <a:avLst/>
          </a:prstGeom>
          <a:noFill/>
          <a:ln/>
        </p:spPr>
        <p:txBody>
          <a:bodyPr wrap="square" lIns="0" tIns="0" rIns="0" bIns="0" rtlCol="0" anchor="t"/>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Le diagnostic doit impérativement tenir compte du développement de l'enfant. Certaines peurs sont normales à certains âges et ne doivent pas être pathologisées.</a:t>
            </a:r>
            <a:endPar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36508" y="503515"/>
            <a:ext cx="7870984" cy="1136571"/>
          </a:xfrm>
          <a:prstGeom prst="rect">
            <a:avLst/>
          </a:prstGeom>
          <a:noFill/>
          <a:ln/>
        </p:spPr>
        <p:txBody>
          <a:bodyPr wrap="square" lIns="0" tIns="0" rIns="0" bIns="0" rtlCol="0" anchor="t"/>
          <a:lstStyle/>
          <a:p>
            <a:pPr marL="0" marR="0" lvl="0" indent="0" algn="l" defTabSz="914400" rtl="0" eaLnBrk="1" fontAlgn="auto" latinLnBrk="0" hangingPunct="1">
              <a:lnSpc>
                <a:spcPts val="4450"/>
              </a:lnSpc>
              <a:spcBef>
                <a:spcPts val="0"/>
              </a:spcBef>
              <a:spcAft>
                <a:spcPts val="0"/>
              </a:spcAft>
              <a:buClrTx/>
              <a:buSzTx/>
              <a:buFontTx/>
              <a:buNone/>
              <a:tabLst/>
              <a:defRPr/>
            </a:pPr>
            <a:r>
              <a:rPr kumimoji="0" lang="en-US" sz="355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Développement Normal vs Pathologie</a:t>
            </a:r>
            <a:endParaRPr kumimoji="0" lang="en-US" sz="35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1"/>
          <p:cNvSpPr/>
          <p:nvPr/>
        </p:nvSpPr>
        <p:spPr>
          <a:xfrm>
            <a:off x="841058" y="1912858"/>
            <a:ext cx="22860" cy="4735949"/>
          </a:xfrm>
          <a:prstGeom prst="roundRect">
            <a:avLst>
              <a:gd name="adj" fmla="val 119334"/>
            </a:avLst>
          </a:prstGeom>
          <a:solidFill>
            <a:srgbClr val="D0CED9"/>
          </a:solidFill>
          <a:ln/>
        </p:spPr>
      </p:sp>
      <p:sp>
        <p:nvSpPr>
          <p:cNvPr id="5" name="Shape 2"/>
          <p:cNvSpPr/>
          <p:nvPr/>
        </p:nvSpPr>
        <p:spPr>
          <a:xfrm>
            <a:off x="1022747" y="2310527"/>
            <a:ext cx="545544" cy="22860"/>
          </a:xfrm>
          <a:prstGeom prst="roundRect">
            <a:avLst>
              <a:gd name="adj" fmla="val 119334"/>
            </a:avLst>
          </a:prstGeom>
          <a:solidFill>
            <a:srgbClr val="D0CED9"/>
          </a:solidFill>
          <a:ln/>
        </p:spPr>
      </p:sp>
      <p:sp>
        <p:nvSpPr>
          <p:cNvPr id="6" name="Shape 3"/>
          <p:cNvSpPr/>
          <p:nvPr/>
        </p:nvSpPr>
        <p:spPr>
          <a:xfrm>
            <a:off x="636508" y="2117408"/>
            <a:ext cx="409099" cy="409099"/>
          </a:xfrm>
          <a:prstGeom prst="roundRect">
            <a:avLst>
              <a:gd name="adj" fmla="val 6668"/>
            </a:avLst>
          </a:prstGeom>
          <a:solidFill>
            <a:srgbClr val="EAE8F3"/>
          </a:solidFill>
          <a:ln/>
        </p:spPr>
      </p:sp>
      <p:sp>
        <p:nvSpPr>
          <p:cNvPr id="7" name="Text 4"/>
          <p:cNvSpPr/>
          <p:nvPr/>
        </p:nvSpPr>
        <p:spPr>
          <a:xfrm>
            <a:off x="704671" y="2151459"/>
            <a:ext cx="272772" cy="340995"/>
          </a:xfrm>
          <a:prstGeom prst="rect">
            <a:avLst/>
          </a:prstGeom>
          <a:noFill/>
          <a:ln/>
        </p:spPr>
        <p:txBody>
          <a:bodyPr wrap="none" lIns="0" tIns="0" rIns="0" bIns="0" rtlCol="0" anchor="t"/>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1</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5"/>
          <p:cNvSpPr/>
          <p:nvPr/>
        </p:nvSpPr>
        <p:spPr>
          <a:xfrm>
            <a:off x="1750338" y="2094667"/>
            <a:ext cx="2273260" cy="284083"/>
          </a:xfrm>
          <a:prstGeom prst="rect">
            <a:avLst/>
          </a:prstGeom>
          <a:noFill/>
          <a:ln/>
        </p:spPr>
        <p:txBody>
          <a:bodyPr wrap="none" lIns="0" tIns="0" rIns="0" bIns="0" rtlCol="0" anchor="t"/>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Nourrissons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6"/>
          <p:cNvSpPr/>
          <p:nvPr/>
        </p:nvSpPr>
        <p:spPr>
          <a:xfrm>
            <a:off x="1750338" y="2487811"/>
            <a:ext cx="6757154" cy="290870"/>
          </a:xfrm>
          <a:prstGeom prst="rect">
            <a:avLst/>
          </a:prstGeom>
          <a:noFill/>
          <a:ln/>
        </p:spPr>
        <p:txBody>
          <a:bodyPr wrap="none" lIns="0" tIns="0" rIns="0" bIns="0" rtlCol="0" anchor="t"/>
          <a:lstStyle/>
          <a:p>
            <a:pPr marL="0" marR="0" lvl="0" indent="0" algn="l" defTabSz="914400" rtl="0" eaLnBrk="1" fontAlgn="auto" latinLnBrk="0" hangingPunct="1">
              <a:lnSpc>
                <a:spcPts val="225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Peur des stimuli soudains, normale à cet âge.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hape 7"/>
          <p:cNvSpPr/>
          <p:nvPr/>
        </p:nvSpPr>
        <p:spPr>
          <a:xfrm>
            <a:off x="1022747" y="3539966"/>
            <a:ext cx="545544" cy="22860"/>
          </a:xfrm>
          <a:prstGeom prst="roundRect">
            <a:avLst>
              <a:gd name="adj" fmla="val 119334"/>
            </a:avLst>
          </a:prstGeom>
          <a:solidFill>
            <a:srgbClr val="D0CED9"/>
          </a:solidFill>
          <a:ln/>
        </p:spPr>
      </p:sp>
      <p:sp>
        <p:nvSpPr>
          <p:cNvPr id="11" name="Shape 8"/>
          <p:cNvSpPr/>
          <p:nvPr/>
        </p:nvSpPr>
        <p:spPr>
          <a:xfrm>
            <a:off x="636508" y="3346847"/>
            <a:ext cx="409099" cy="409099"/>
          </a:xfrm>
          <a:prstGeom prst="roundRect">
            <a:avLst>
              <a:gd name="adj" fmla="val 6668"/>
            </a:avLst>
          </a:prstGeom>
          <a:solidFill>
            <a:srgbClr val="EAE8F3"/>
          </a:solidFill>
          <a:ln/>
        </p:spPr>
      </p:sp>
      <p:sp>
        <p:nvSpPr>
          <p:cNvPr id="12" name="Text 9"/>
          <p:cNvSpPr/>
          <p:nvPr/>
        </p:nvSpPr>
        <p:spPr>
          <a:xfrm>
            <a:off x="704671" y="3380899"/>
            <a:ext cx="272772" cy="340995"/>
          </a:xfrm>
          <a:prstGeom prst="rect">
            <a:avLst/>
          </a:prstGeom>
          <a:noFill/>
          <a:ln/>
        </p:spPr>
        <p:txBody>
          <a:bodyPr wrap="none" lIns="0" tIns="0" rIns="0" bIns="0" rtlCol="0" anchor="t"/>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2</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10"/>
          <p:cNvSpPr/>
          <p:nvPr/>
        </p:nvSpPr>
        <p:spPr>
          <a:xfrm>
            <a:off x="1750338" y="3324106"/>
            <a:ext cx="2273260" cy="284083"/>
          </a:xfrm>
          <a:prstGeom prst="rect">
            <a:avLst/>
          </a:prstGeom>
          <a:noFill/>
          <a:ln/>
        </p:spPr>
        <p:txBody>
          <a:bodyPr wrap="none" lIns="0" tIns="0" rIns="0" bIns="0" rtlCol="0" anchor="t"/>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1 an</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11"/>
          <p:cNvSpPr/>
          <p:nvPr/>
        </p:nvSpPr>
        <p:spPr>
          <a:xfrm>
            <a:off x="1750338" y="3717250"/>
            <a:ext cx="6757154" cy="290870"/>
          </a:xfrm>
          <a:prstGeom prst="rect">
            <a:avLst/>
          </a:prstGeom>
          <a:noFill/>
          <a:ln/>
        </p:spPr>
        <p:txBody>
          <a:bodyPr wrap="none" lIns="0" tIns="0" rIns="0" bIns="0" rtlCol="0" anchor="t"/>
          <a:lstStyle/>
          <a:p>
            <a:pPr marL="0" marR="0" lvl="0" indent="0" algn="l" defTabSz="914400" rtl="0" eaLnBrk="1" fontAlgn="auto" latinLnBrk="0" hangingPunct="1">
              <a:lnSpc>
                <a:spcPts val="225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Rejet des objets nouveaux, étape normale du développement.</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Shape 12"/>
          <p:cNvSpPr/>
          <p:nvPr/>
        </p:nvSpPr>
        <p:spPr>
          <a:xfrm>
            <a:off x="1022747" y="4769406"/>
            <a:ext cx="545544" cy="22860"/>
          </a:xfrm>
          <a:prstGeom prst="roundRect">
            <a:avLst>
              <a:gd name="adj" fmla="val 119334"/>
            </a:avLst>
          </a:prstGeom>
          <a:solidFill>
            <a:srgbClr val="D0CED9"/>
          </a:solidFill>
          <a:ln/>
        </p:spPr>
      </p:sp>
      <p:sp>
        <p:nvSpPr>
          <p:cNvPr id="16" name="Shape 13"/>
          <p:cNvSpPr/>
          <p:nvPr/>
        </p:nvSpPr>
        <p:spPr>
          <a:xfrm>
            <a:off x="636508" y="4576286"/>
            <a:ext cx="409099" cy="409099"/>
          </a:xfrm>
          <a:prstGeom prst="roundRect">
            <a:avLst>
              <a:gd name="adj" fmla="val 6668"/>
            </a:avLst>
          </a:prstGeom>
          <a:solidFill>
            <a:srgbClr val="EAE8F3"/>
          </a:solidFill>
          <a:ln/>
        </p:spPr>
      </p:sp>
      <p:sp>
        <p:nvSpPr>
          <p:cNvPr id="17" name="Text 14"/>
          <p:cNvSpPr/>
          <p:nvPr/>
        </p:nvSpPr>
        <p:spPr>
          <a:xfrm>
            <a:off x="704671" y="4610338"/>
            <a:ext cx="272772" cy="340995"/>
          </a:xfrm>
          <a:prstGeom prst="rect">
            <a:avLst/>
          </a:prstGeom>
          <a:noFill/>
          <a:ln/>
        </p:spPr>
        <p:txBody>
          <a:bodyPr wrap="none" lIns="0" tIns="0" rIns="0" bIns="0" rtlCol="0" anchor="t"/>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3</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 15"/>
          <p:cNvSpPr/>
          <p:nvPr/>
        </p:nvSpPr>
        <p:spPr>
          <a:xfrm>
            <a:off x="1750338" y="4553545"/>
            <a:ext cx="2273260" cy="284083"/>
          </a:xfrm>
          <a:prstGeom prst="rect">
            <a:avLst/>
          </a:prstGeom>
          <a:noFill/>
          <a:ln/>
        </p:spPr>
        <p:txBody>
          <a:bodyPr wrap="none" lIns="0" tIns="0" rIns="0" bIns="0" rtlCol="0" anchor="t"/>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5-6 ans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16"/>
          <p:cNvSpPr/>
          <p:nvPr/>
        </p:nvSpPr>
        <p:spPr>
          <a:xfrm>
            <a:off x="1750338" y="4946690"/>
            <a:ext cx="6757154" cy="290870"/>
          </a:xfrm>
          <a:prstGeom prst="rect">
            <a:avLst/>
          </a:prstGeom>
          <a:noFill/>
          <a:ln/>
        </p:spPr>
        <p:txBody>
          <a:bodyPr wrap="none" lIns="0" tIns="0" rIns="0" bIns="0" rtlCol="0" anchor="t"/>
          <a:lstStyle/>
          <a:p>
            <a:pPr marL="0" marR="0" lvl="0" indent="0" algn="l" defTabSz="914400" rtl="0" eaLnBrk="1" fontAlgn="auto" latinLnBrk="0" hangingPunct="1">
              <a:lnSpc>
                <a:spcPts val="225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Peur des animaux (80%), du noir, des créatures imaginaires.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Shape 17"/>
          <p:cNvSpPr/>
          <p:nvPr/>
        </p:nvSpPr>
        <p:spPr>
          <a:xfrm>
            <a:off x="1022747" y="5998845"/>
            <a:ext cx="545544" cy="22860"/>
          </a:xfrm>
          <a:prstGeom prst="roundRect">
            <a:avLst>
              <a:gd name="adj" fmla="val 119334"/>
            </a:avLst>
          </a:prstGeom>
          <a:solidFill>
            <a:srgbClr val="D0CED9"/>
          </a:solidFill>
          <a:ln/>
        </p:spPr>
      </p:sp>
      <p:sp>
        <p:nvSpPr>
          <p:cNvPr id="21" name="Shape 18"/>
          <p:cNvSpPr/>
          <p:nvPr/>
        </p:nvSpPr>
        <p:spPr>
          <a:xfrm>
            <a:off x="636508" y="5805726"/>
            <a:ext cx="409099" cy="409099"/>
          </a:xfrm>
          <a:prstGeom prst="roundRect">
            <a:avLst>
              <a:gd name="adj" fmla="val 6668"/>
            </a:avLst>
          </a:prstGeom>
          <a:solidFill>
            <a:srgbClr val="EAE8F3"/>
          </a:solidFill>
          <a:ln/>
        </p:spPr>
      </p:sp>
      <p:sp>
        <p:nvSpPr>
          <p:cNvPr id="22" name="Text 19"/>
          <p:cNvSpPr/>
          <p:nvPr/>
        </p:nvSpPr>
        <p:spPr>
          <a:xfrm>
            <a:off x="704671" y="5839778"/>
            <a:ext cx="272772" cy="340995"/>
          </a:xfrm>
          <a:prstGeom prst="rect">
            <a:avLst/>
          </a:prstGeom>
          <a:noFill/>
          <a:ln/>
        </p:spPr>
        <p:txBody>
          <a:bodyPr wrap="none" lIns="0" tIns="0" rIns="0" bIns="0" rtlCol="0" anchor="t"/>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4</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 20"/>
          <p:cNvSpPr/>
          <p:nvPr/>
        </p:nvSpPr>
        <p:spPr>
          <a:xfrm>
            <a:off x="1750338" y="5782985"/>
            <a:ext cx="2273260" cy="284083"/>
          </a:xfrm>
          <a:prstGeom prst="rect">
            <a:avLst/>
          </a:prstGeom>
          <a:noFill/>
          <a:ln/>
        </p:spPr>
        <p:txBody>
          <a:bodyPr wrap="none" lIns="0" tIns="0" rIns="0" bIns="0" rtlCol="0" anchor="t"/>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Plus âgés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 21"/>
          <p:cNvSpPr/>
          <p:nvPr/>
        </p:nvSpPr>
        <p:spPr>
          <a:xfrm>
            <a:off x="1750338" y="6176129"/>
            <a:ext cx="6757154" cy="290870"/>
          </a:xfrm>
          <a:prstGeom prst="rect">
            <a:avLst/>
          </a:prstGeom>
          <a:noFill/>
          <a:ln/>
        </p:spPr>
        <p:txBody>
          <a:bodyPr wrap="none" lIns="0" tIns="0" rIns="0" bIns="0" rtlCol="0" anchor="t"/>
          <a:lstStyle/>
          <a:p>
            <a:pPr marL="0" marR="0" lvl="0" indent="0" algn="l" defTabSz="914400" rtl="0" eaLnBrk="1" fontAlgn="auto" latinLnBrk="0" hangingPunct="1">
              <a:lnSpc>
                <a:spcPts val="225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Peur des maladies, accidents, orages. Recrudescence possible vers 9-11 ans.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 22"/>
          <p:cNvSpPr/>
          <p:nvPr/>
        </p:nvSpPr>
        <p:spPr>
          <a:xfrm>
            <a:off x="636508" y="6853357"/>
            <a:ext cx="7870984" cy="872609"/>
          </a:xfrm>
          <a:prstGeom prst="rect">
            <a:avLst/>
          </a:prstGeom>
          <a:noFill/>
          <a:ln/>
        </p:spPr>
        <p:txBody>
          <a:bodyPr wrap="square" lIns="0" tIns="0" rIns="0" bIns="0" rtlCol="0" anchor="t"/>
          <a:lstStyle/>
          <a:p>
            <a:pPr marL="0" marR="0" lvl="0" indent="0" algn="l" defTabSz="914400" rtl="0" eaLnBrk="1" fontAlgn="auto" latinLnBrk="0" hangingPunct="1">
              <a:lnSpc>
                <a:spcPts val="225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La phobie sociale et le mutisme sélectif doivent être évalués avec prudence, car la peur des adultes inconnus est normale chez le jeune enfant. Les phobies spécifiques suivent généralement un schéma développemental prévisible.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35925" y="746998"/>
            <a:ext cx="11151513" cy="656987"/>
          </a:xfrm>
          <a:prstGeom prst="rect">
            <a:avLst/>
          </a:prstGeom>
          <a:noFill/>
          <a:ln/>
        </p:spPr>
        <p:txBody>
          <a:bodyPr wrap="none" lIns="0" tIns="0" rIns="0" bIns="0" rtlCol="0" anchor="t"/>
          <a:lstStyle/>
          <a:p>
            <a:pPr marL="0" marR="0" lvl="0" indent="0" algn="l" defTabSz="914400" rtl="0" eaLnBrk="1" fontAlgn="auto" latinLnBrk="0" hangingPunct="1">
              <a:lnSpc>
                <a:spcPts val="5150"/>
              </a:lnSpc>
              <a:spcBef>
                <a:spcPts val="0"/>
              </a:spcBef>
              <a:spcAft>
                <a:spcPts val="0"/>
              </a:spcAft>
              <a:buClrTx/>
              <a:buSzTx/>
              <a:buFontTx/>
              <a:buNone/>
              <a:tabLst/>
              <a:defRPr/>
            </a:pPr>
            <a:r>
              <a:rPr kumimoji="0" lang="en-US" sz="410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Critères pour un Diagnostic Pathologique</a:t>
            </a:r>
            <a:endParaRPr kumimoji="0" lang="en-US" sz="4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age 0" descr="preencoded.png"/>
          <p:cNvPicPr>
            <a:picLocks noChangeAspect="1"/>
          </p:cNvPicPr>
          <p:nvPr/>
        </p:nvPicPr>
        <p:blipFill>
          <a:blip r:embed="rId3"/>
          <a:stretch>
            <a:fillRect/>
          </a:stretch>
        </p:blipFill>
        <p:spPr>
          <a:xfrm>
            <a:off x="2939891" y="1824514"/>
            <a:ext cx="2171105" cy="1547932"/>
          </a:xfrm>
          <a:prstGeom prst="rect">
            <a:avLst/>
          </a:prstGeom>
        </p:spPr>
      </p:pic>
      <p:pic>
        <p:nvPicPr>
          <p:cNvPr id="4" name="Image 1" descr="preencoded.png"/>
          <p:cNvPicPr>
            <a:picLocks noChangeAspect="1"/>
          </p:cNvPicPr>
          <p:nvPr/>
        </p:nvPicPr>
        <p:blipFill>
          <a:blip r:embed="rId4"/>
          <a:stretch>
            <a:fillRect/>
          </a:stretch>
        </p:blipFill>
        <p:spPr>
          <a:xfrm>
            <a:off x="3877627" y="2614255"/>
            <a:ext cx="295632" cy="369570"/>
          </a:xfrm>
          <a:prstGeom prst="rect">
            <a:avLst/>
          </a:prstGeom>
        </p:spPr>
      </p:pic>
      <p:sp>
        <p:nvSpPr>
          <p:cNvPr id="5" name="Text 1"/>
          <p:cNvSpPr/>
          <p:nvPr/>
        </p:nvSpPr>
        <p:spPr>
          <a:xfrm>
            <a:off x="5321260" y="2202894"/>
            <a:ext cx="2628424" cy="328613"/>
          </a:xfrm>
          <a:prstGeom prst="rect">
            <a:avLst/>
          </a:prstGeom>
          <a:noFill/>
          <a:ln/>
        </p:spPr>
        <p:txBody>
          <a:bodyPr wrap="none" lIns="0" tIns="0" rIns="0" bIns="0" rtlCol="0" anchor="t"/>
          <a:lstStyle/>
          <a:p>
            <a:pPr marL="0" marR="0" lvl="0" indent="0" algn="l" defTabSz="914400" rtl="0" eaLnBrk="1" fontAlgn="auto" latinLnBrk="0" hangingPunct="1">
              <a:lnSpc>
                <a:spcPts val="2550"/>
              </a:lnSpc>
              <a:spcBef>
                <a:spcPts val="0"/>
              </a:spcBef>
              <a:spcAft>
                <a:spcPts val="0"/>
              </a:spcAft>
              <a:buClrTx/>
              <a:buSzTx/>
              <a:buFontTx/>
              <a:buNone/>
              <a:tabLst/>
              <a:defRPr/>
            </a:pPr>
            <a:r>
              <a:rPr kumimoji="0" lang="en-US" sz="20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Critère Quantitatif</a:t>
            </a:r>
            <a:endParaRPr kumimoji="0" lang="en-US" sz="2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2"/>
          <p:cNvSpPr/>
          <p:nvPr/>
        </p:nvSpPr>
        <p:spPr>
          <a:xfrm>
            <a:off x="5321260" y="2657594"/>
            <a:ext cx="6908721" cy="336352"/>
          </a:xfrm>
          <a:prstGeom prst="rect">
            <a:avLst/>
          </a:prstGeom>
          <a:noFill/>
          <a:ln/>
        </p:spPr>
        <p:txBody>
          <a:bodyPr wrap="none" lIns="0" tIns="0" rIns="0" bIns="0" rtlCol="0" anchor="t"/>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Peur ou anxiété plus intense que chez les autres enfants du même âge</a:t>
            </a:r>
            <a:endPar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3"/>
          <p:cNvSpPr/>
          <p:nvPr/>
        </p:nvSpPr>
        <p:spPr>
          <a:xfrm>
            <a:off x="5163503" y="3389114"/>
            <a:ext cx="8678466" cy="11430"/>
          </a:xfrm>
          <a:prstGeom prst="roundRect">
            <a:avLst>
              <a:gd name="adj" fmla="val 275956"/>
            </a:avLst>
          </a:prstGeom>
          <a:solidFill>
            <a:srgbClr val="D0CED9"/>
          </a:solidFill>
          <a:ln/>
        </p:spPr>
      </p:sp>
      <p:pic>
        <p:nvPicPr>
          <p:cNvPr id="8" name="Image 2" descr="preencoded.png"/>
          <p:cNvPicPr>
            <a:picLocks noChangeAspect="1"/>
          </p:cNvPicPr>
          <p:nvPr/>
        </p:nvPicPr>
        <p:blipFill>
          <a:blip r:embed="rId5"/>
          <a:stretch>
            <a:fillRect/>
          </a:stretch>
        </p:blipFill>
        <p:spPr>
          <a:xfrm>
            <a:off x="1854398" y="3424952"/>
            <a:ext cx="4342209" cy="1547932"/>
          </a:xfrm>
          <a:prstGeom prst="rect">
            <a:avLst/>
          </a:prstGeom>
        </p:spPr>
      </p:pic>
      <p:pic>
        <p:nvPicPr>
          <p:cNvPr id="9" name="Image 3" descr="preencoded.png"/>
          <p:cNvPicPr>
            <a:picLocks noChangeAspect="1"/>
          </p:cNvPicPr>
          <p:nvPr/>
        </p:nvPicPr>
        <p:blipFill>
          <a:blip r:embed="rId6"/>
          <a:stretch>
            <a:fillRect/>
          </a:stretch>
        </p:blipFill>
        <p:spPr>
          <a:xfrm>
            <a:off x="3877627" y="4014073"/>
            <a:ext cx="295632" cy="369570"/>
          </a:xfrm>
          <a:prstGeom prst="rect">
            <a:avLst/>
          </a:prstGeom>
        </p:spPr>
      </p:pic>
      <p:sp>
        <p:nvSpPr>
          <p:cNvPr id="10" name="Text 4"/>
          <p:cNvSpPr/>
          <p:nvPr/>
        </p:nvSpPr>
        <p:spPr>
          <a:xfrm>
            <a:off x="6406872" y="3803333"/>
            <a:ext cx="3065264" cy="328613"/>
          </a:xfrm>
          <a:prstGeom prst="rect">
            <a:avLst/>
          </a:prstGeom>
          <a:noFill/>
          <a:ln/>
        </p:spPr>
        <p:txBody>
          <a:bodyPr wrap="none" lIns="0" tIns="0" rIns="0" bIns="0" rtlCol="0" anchor="t"/>
          <a:lstStyle/>
          <a:p>
            <a:pPr marL="0" marR="0" lvl="0" indent="0" algn="l" defTabSz="914400" rtl="0" eaLnBrk="1" fontAlgn="auto" latinLnBrk="0" hangingPunct="1">
              <a:lnSpc>
                <a:spcPts val="2550"/>
              </a:lnSpc>
              <a:spcBef>
                <a:spcPts val="0"/>
              </a:spcBef>
              <a:spcAft>
                <a:spcPts val="0"/>
              </a:spcAft>
              <a:buClrTx/>
              <a:buSzTx/>
              <a:buFontTx/>
              <a:buNone/>
              <a:tabLst/>
              <a:defRPr/>
            </a:pPr>
            <a:r>
              <a:rPr kumimoji="0" lang="en-US" sz="20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Critère Chronologique</a:t>
            </a:r>
            <a:endParaRPr kumimoji="0" lang="en-US" sz="2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5"/>
          <p:cNvSpPr/>
          <p:nvPr/>
        </p:nvSpPr>
        <p:spPr>
          <a:xfrm>
            <a:off x="6406872" y="4258032"/>
            <a:ext cx="6050042" cy="336352"/>
          </a:xfrm>
          <a:prstGeom prst="rect">
            <a:avLst/>
          </a:prstGeom>
          <a:noFill/>
          <a:ln/>
        </p:spPr>
        <p:txBody>
          <a:bodyPr wrap="none" lIns="0" tIns="0" rIns="0" bIns="0" rtlCol="0" anchor="t"/>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Persistance au-delà de l'âge attendu ou réactivation anormale</a:t>
            </a:r>
            <a:endPar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hape 6"/>
          <p:cNvSpPr/>
          <p:nvPr/>
        </p:nvSpPr>
        <p:spPr>
          <a:xfrm>
            <a:off x="6249114" y="4989552"/>
            <a:ext cx="7592854" cy="11430"/>
          </a:xfrm>
          <a:prstGeom prst="roundRect">
            <a:avLst>
              <a:gd name="adj" fmla="val 275956"/>
            </a:avLst>
          </a:prstGeom>
          <a:solidFill>
            <a:srgbClr val="D0CED9"/>
          </a:solidFill>
          <a:ln/>
        </p:spPr>
      </p:sp>
      <p:pic>
        <p:nvPicPr>
          <p:cNvPr id="13" name="Image 4" descr="preencoded.png"/>
          <p:cNvPicPr>
            <a:picLocks noChangeAspect="1"/>
          </p:cNvPicPr>
          <p:nvPr/>
        </p:nvPicPr>
        <p:blipFill>
          <a:blip r:embed="rId7"/>
          <a:stretch>
            <a:fillRect/>
          </a:stretch>
        </p:blipFill>
        <p:spPr>
          <a:xfrm>
            <a:off x="768787" y="5025390"/>
            <a:ext cx="6513433" cy="1547932"/>
          </a:xfrm>
          <a:prstGeom prst="rect">
            <a:avLst/>
          </a:prstGeom>
        </p:spPr>
      </p:pic>
      <p:sp>
        <p:nvSpPr>
          <p:cNvPr id="14" name="Text 7"/>
          <p:cNvSpPr/>
          <p:nvPr/>
        </p:nvSpPr>
        <p:spPr>
          <a:xfrm>
            <a:off x="3877627" y="5614511"/>
            <a:ext cx="295632" cy="369570"/>
          </a:xfrm>
          <a:prstGeom prst="rect">
            <a:avLst/>
          </a:prstGeom>
          <a:noFill/>
          <a:ln/>
        </p:spPr>
        <p:txBody>
          <a:bodyPr wrap="none" lIns="0" tIns="0" rIns="0" bIns="0" rtlCol="0" anchor="t"/>
          <a:lstStyle/>
          <a:p>
            <a:pPr marL="0" marR="0" lvl="0" indent="0" algn="ctr" defTabSz="914400" rtl="0" eaLnBrk="1" fontAlgn="auto" latinLnBrk="0" hangingPunct="1">
              <a:lnSpc>
                <a:spcPts val="37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3</a:t>
            </a: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8"/>
          <p:cNvSpPr/>
          <p:nvPr/>
        </p:nvSpPr>
        <p:spPr>
          <a:xfrm>
            <a:off x="7492484" y="5235654"/>
            <a:ext cx="2628424" cy="328613"/>
          </a:xfrm>
          <a:prstGeom prst="rect">
            <a:avLst/>
          </a:prstGeom>
          <a:noFill/>
          <a:ln/>
        </p:spPr>
        <p:txBody>
          <a:bodyPr wrap="none" lIns="0" tIns="0" rIns="0" bIns="0" rtlCol="0" anchor="t"/>
          <a:lstStyle/>
          <a:p>
            <a:pPr marL="0" marR="0" lvl="0" indent="0" algn="l" defTabSz="914400" rtl="0" eaLnBrk="1" fontAlgn="auto" latinLnBrk="0" hangingPunct="1">
              <a:lnSpc>
                <a:spcPts val="2550"/>
              </a:lnSpc>
              <a:spcBef>
                <a:spcPts val="0"/>
              </a:spcBef>
              <a:spcAft>
                <a:spcPts val="0"/>
              </a:spcAft>
              <a:buClrTx/>
              <a:buSzTx/>
              <a:buFontTx/>
              <a:buNone/>
              <a:tabLst/>
              <a:defRPr/>
            </a:pPr>
            <a:r>
              <a:rPr kumimoji="0" lang="en-US" sz="20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Critère Clinique</a:t>
            </a:r>
            <a:endParaRPr kumimoji="0" lang="en-US" sz="2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 9"/>
          <p:cNvSpPr/>
          <p:nvPr/>
        </p:nvSpPr>
        <p:spPr>
          <a:xfrm>
            <a:off x="7492484" y="5690354"/>
            <a:ext cx="6191726" cy="672703"/>
          </a:xfrm>
          <a:prstGeom prst="rect">
            <a:avLst/>
          </a:prstGeom>
          <a:noFill/>
          <a:ln/>
        </p:spPr>
        <p:txBody>
          <a:bodyPr wrap="square" lIns="0" tIns="0" rIns="0" bIns="0" rtlCol="0" anchor="t"/>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Retentissement sur la vie sociale/scolaire ou souffrance significative</a:t>
            </a:r>
            <a:endPar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10"/>
          <p:cNvSpPr/>
          <p:nvPr/>
        </p:nvSpPr>
        <p:spPr>
          <a:xfrm>
            <a:off x="735925" y="6809780"/>
            <a:ext cx="13158549" cy="672703"/>
          </a:xfrm>
          <a:prstGeom prst="rect">
            <a:avLst/>
          </a:prstGeom>
          <a:noFill/>
          <a:ln/>
        </p:spPr>
        <p:txBody>
          <a:bodyPr wrap="square" lIns="0" tIns="0" rIns="0" bIns="0" rtlCol="0" anchor="t"/>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Le diagnostic des troubles anxieux chez l'enfant repose sur ces trois critères fondamentaux. L'évaluation doit être rigoureuse pour éviter de pathologiser des comportements normaux tout en identifiant les situations nécessitant une intervention.</a:t>
            </a:r>
            <a:endPar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5920" y="555427"/>
            <a:ext cx="7752159" cy="1243013"/>
          </a:xfrm>
          <a:prstGeom prst="rect">
            <a:avLst/>
          </a:prstGeom>
          <a:noFill/>
          <a:ln/>
        </p:spPr>
        <p:txBody>
          <a:bodyPr wrap="square" lIns="0" tIns="0" rIns="0" bIns="0" rtlCol="0" anchor="t"/>
          <a:lstStyle/>
          <a:p>
            <a:pPr marL="0" marR="0" lvl="0" indent="0" algn="l" defTabSz="914400" rtl="0" eaLnBrk="1" fontAlgn="auto" latinLnBrk="0" hangingPunct="1">
              <a:lnSpc>
                <a:spcPts val="485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Cas Particuliers de Troubles Anxieux</a:t>
            </a:r>
            <a:endParaRPr kumimoji="0" lang="en-US" sz="3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1"/>
          <p:cNvSpPr/>
          <p:nvPr/>
        </p:nvSpPr>
        <p:spPr>
          <a:xfrm>
            <a:off x="695920" y="2096691"/>
            <a:ext cx="3776662" cy="2736533"/>
          </a:xfrm>
          <a:prstGeom prst="roundRect">
            <a:avLst>
              <a:gd name="adj" fmla="val 1090"/>
            </a:avLst>
          </a:prstGeom>
          <a:solidFill>
            <a:srgbClr val="EAE8F3"/>
          </a:solidFill>
          <a:ln/>
        </p:spPr>
      </p:sp>
      <p:sp>
        <p:nvSpPr>
          <p:cNvPr id="5" name="Text 2"/>
          <p:cNvSpPr/>
          <p:nvPr/>
        </p:nvSpPr>
        <p:spPr>
          <a:xfrm>
            <a:off x="894755" y="2295525"/>
            <a:ext cx="2485787" cy="310753"/>
          </a:xfrm>
          <a:prstGeom prst="rect">
            <a:avLst/>
          </a:prstGeom>
          <a:noFill/>
          <a:ln/>
        </p:spPr>
        <p:txBody>
          <a:bodyPr wrap="none" lIns="0" tIns="0" rIns="0" bIns="0" rtlCol="0" anchor="t"/>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9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Trouble Panique</a:t>
            </a:r>
            <a:endParaRPr kumimoji="0" lang="en-US"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3"/>
          <p:cNvSpPr/>
          <p:nvPr/>
        </p:nvSpPr>
        <p:spPr>
          <a:xfrm>
            <a:off x="894755" y="2725579"/>
            <a:ext cx="3378994" cy="1908810"/>
          </a:xfrm>
          <a:prstGeom prst="rect">
            <a:avLst/>
          </a:prstGeom>
          <a:noFill/>
          <a:ln/>
        </p:spPr>
        <p:txBody>
          <a:bodyPr wrap="square" lIns="0" tIns="0" rIns="0" bIns="0" rtlCol="0" anchor="t"/>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S'exprime souvent par des symptômes physiques (palpitations, respiration rapide), sans les pensées anxieuses typiques, en raison d'un développement cognitif encore immature.</a:t>
            </a:r>
            <a:endParaRPr kumimoji="0" lang="en-US" sz="15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4"/>
          <p:cNvSpPr/>
          <p:nvPr/>
        </p:nvSpPr>
        <p:spPr>
          <a:xfrm>
            <a:off x="4671417" y="2096691"/>
            <a:ext cx="3776662" cy="2736533"/>
          </a:xfrm>
          <a:prstGeom prst="roundRect">
            <a:avLst>
              <a:gd name="adj" fmla="val 1090"/>
            </a:avLst>
          </a:prstGeom>
          <a:solidFill>
            <a:srgbClr val="EAE8F3"/>
          </a:solidFill>
          <a:ln/>
        </p:spPr>
      </p:sp>
      <p:sp>
        <p:nvSpPr>
          <p:cNvPr id="8" name="Text 5"/>
          <p:cNvSpPr/>
          <p:nvPr/>
        </p:nvSpPr>
        <p:spPr>
          <a:xfrm>
            <a:off x="4870252" y="2295525"/>
            <a:ext cx="2485787" cy="310753"/>
          </a:xfrm>
          <a:prstGeom prst="rect">
            <a:avLst/>
          </a:prstGeom>
          <a:noFill/>
          <a:ln/>
        </p:spPr>
        <p:txBody>
          <a:bodyPr wrap="none" lIns="0" tIns="0" rIns="0" bIns="0" rtlCol="0" anchor="t"/>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9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Agoraphobie</a:t>
            </a:r>
            <a:endParaRPr kumimoji="0" lang="en-US"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6"/>
          <p:cNvSpPr/>
          <p:nvPr/>
        </p:nvSpPr>
        <p:spPr>
          <a:xfrm>
            <a:off x="4870252" y="2725579"/>
            <a:ext cx="3378994" cy="1272540"/>
          </a:xfrm>
          <a:prstGeom prst="rect">
            <a:avLst/>
          </a:prstGeom>
          <a:noFill/>
          <a:ln/>
        </p:spPr>
        <p:txBody>
          <a:bodyPr wrap="square" lIns="0" tIns="0" rIns="0" bIns="0" rtlCol="0" anchor="t"/>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Peu fréquente chez l'enfant, mais augmentation notable à l'adolescence. Difficile à diagnostiquer chez les plus jeunes.</a:t>
            </a:r>
            <a:endParaRPr kumimoji="0" lang="en-US" sz="15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hape 7"/>
          <p:cNvSpPr/>
          <p:nvPr/>
        </p:nvSpPr>
        <p:spPr>
          <a:xfrm>
            <a:off x="695920" y="5032058"/>
            <a:ext cx="7752159" cy="1463993"/>
          </a:xfrm>
          <a:prstGeom prst="roundRect">
            <a:avLst>
              <a:gd name="adj" fmla="val 2038"/>
            </a:avLst>
          </a:prstGeom>
          <a:solidFill>
            <a:srgbClr val="EAE8F3"/>
          </a:solidFill>
          <a:ln/>
        </p:spPr>
      </p:sp>
      <p:sp>
        <p:nvSpPr>
          <p:cNvPr id="11" name="Text 8"/>
          <p:cNvSpPr/>
          <p:nvPr/>
        </p:nvSpPr>
        <p:spPr>
          <a:xfrm>
            <a:off x="894755" y="5230892"/>
            <a:ext cx="2540556" cy="310753"/>
          </a:xfrm>
          <a:prstGeom prst="rect">
            <a:avLst/>
          </a:prstGeom>
          <a:noFill/>
          <a:ln/>
        </p:spPr>
        <p:txBody>
          <a:bodyPr wrap="none" lIns="0" tIns="0" rIns="0" bIns="0" rtlCol="0" anchor="t"/>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9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Anxiété Généralisée</a:t>
            </a:r>
            <a:endParaRPr kumimoji="0" lang="en-US"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9"/>
          <p:cNvSpPr/>
          <p:nvPr/>
        </p:nvSpPr>
        <p:spPr>
          <a:xfrm>
            <a:off x="894755" y="5660946"/>
            <a:ext cx="7354491" cy="636270"/>
          </a:xfrm>
          <a:prstGeom prst="rect">
            <a:avLst/>
          </a:prstGeom>
          <a:noFill/>
          <a:ln/>
        </p:spPr>
        <p:txBody>
          <a:bodyPr wrap="square" lIns="0" tIns="0" rIns="0" bIns="0" rtlCol="0" anchor="t"/>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Difficile à identifier chez l'enfant en raison de la difficulté à exprimer des inquiétudes abstraites ou futures.</a:t>
            </a:r>
            <a:endParaRPr kumimoji="0" lang="en-US" sz="15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10"/>
          <p:cNvSpPr/>
          <p:nvPr/>
        </p:nvSpPr>
        <p:spPr>
          <a:xfrm>
            <a:off x="695920" y="6719768"/>
            <a:ext cx="7752159" cy="954405"/>
          </a:xfrm>
          <a:prstGeom prst="rect">
            <a:avLst/>
          </a:prstGeom>
          <a:noFill/>
          <a:ln/>
        </p:spPr>
        <p:txBody>
          <a:bodyPr wrap="square" lIns="0" tIns="0" rIns="0" bIns="0" rtlCol="0" anchor="t"/>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Chez les jeunes enfants, ce qui pourrait ressembler à un trouble panique pourrait en réalité être un syndrome d'hyperventilation, nécessitant une évaluation différente et une approche thérapeutique adaptée.</a:t>
            </a:r>
            <a:endParaRPr kumimoji="0" lang="en-US" sz="15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12802" y="402908"/>
            <a:ext cx="6167318" cy="457795"/>
          </a:xfrm>
          <a:prstGeom prst="rect">
            <a:avLst/>
          </a:prstGeom>
          <a:noFill/>
          <a:ln/>
        </p:spPr>
        <p:txBody>
          <a:bodyPr wrap="none" lIns="0" tIns="0" rIns="0" bIns="0" rtlCol="0" anchor="t"/>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en-US" sz="285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Prévalence des Troubles Anxieux</a:t>
            </a:r>
            <a:endParaRPr kumimoji="0" lang="en-US" sz="2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age 0" descr="preencoded.png"/>
          <p:cNvPicPr>
            <a:picLocks noChangeAspect="1"/>
          </p:cNvPicPr>
          <p:nvPr/>
        </p:nvPicPr>
        <p:blipFill>
          <a:blip r:embed="rId3"/>
          <a:stretch>
            <a:fillRect/>
          </a:stretch>
        </p:blipFill>
        <p:spPr>
          <a:xfrm>
            <a:off x="512802" y="1153716"/>
            <a:ext cx="13604796" cy="7441644"/>
          </a:xfrm>
          <a:prstGeom prst="rect">
            <a:avLst/>
          </a:prstGeom>
        </p:spPr>
      </p:pic>
      <p:sp>
        <p:nvSpPr>
          <p:cNvPr id="4" name="Shape 1"/>
          <p:cNvSpPr/>
          <p:nvPr/>
        </p:nvSpPr>
        <p:spPr>
          <a:xfrm>
            <a:off x="512802" y="8625840"/>
            <a:ext cx="146447" cy="146447"/>
          </a:xfrm>
          <a:prstGeom prst="roundRect">
            <a:avLst>
              <a:gd name="adj" fmla="val 12488"/>
            </a:avLst>
          </a:prstGeom>
          <a:solidFill>
            <a:srgbClr val="100F3D"/>
          </a:solidFill>
          <a:ln/>
        </p:spPr>
      </p:sp>
      <p:sp>
        <p:nvSpPr>
          <p:cNvPr id="5" name="Text 2"/>
          <p:cNvSpPr/>
          <p:nvPr/>
        </p:nvSpPr>
        <p:spPr>
          <a:xfrm>
            <a:off x="720209" y="8625840"/>
            <a:ext cx="1349097" cy="146447"/>
          </a:xfrm>
          <a:prstGeom prst="rect">
            <a:avLst/>
          </a:prstGeom>
          <a:noFill/>
          <a:ln/>
        </p:spPr>
        <p:txBody>
          <a:bodyPr wrap="none" lIns="0" tIns="0" rIns="0" bIns="0" rtlCol="0" anchor="t"/>
          <a:lstStyle/>
          <a:p>
            <a:pPr marL="0" marR="0" lvl="0" indent="0" algn="l" defTabSz="914400" rtl="0" eaLnBrk="1" fontAlgn="auto" latinLnBrk="0" hangingPunct="1">
              <a:lnSpc>
                <a:spcPts val="115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Phobies spécifiques</a:t>
            </a:r>
            <a:endPar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3"/>
          <p:cNvSpPr/>
          <p:nvPr/>
        </p:nvSpPr>
        <p:spPr>
          <a:xfrm>
            <a:off x="3264218" y="8625840"/>
            <a:ext cx="146447" cy="146447"/>
          </a:xfrm>
          <a:prstGeom prst="roundRect">
            <a:avLst>
              <a:gd name="adj" fmla="val 12488"/>
            </a:avLst>
          </a:prstGeom>
          <a:solidFill>
            <a:srgbClr val="211E7A"/>
          </a:solidFill>
          <a:ln/>
        </p:spPr>
      </p:sp>
      <p:sp>
        <p:nvSpPr>
          <p:cNvPr id="7" name="Text 4"/>
          <p:cNvSpPr/>
          <p:nvPr/>
        </p:nvSpPr>
        <p:spPr>
          <a:xfrm>
            <a:off x="3471624" y="8625840"/>
            <a:ext cx="978456" cy="146447"/>
          </a:xfrm>
          <a:prstGeom prst="rect">
            <a:avLst/>
          </a:prstGeom>
          <a:noFill/>
          <a:ln/>
        </p:spPr>
        <p:txBody>
          <a:bodyPr wrap="none" lIns="0" tIns="0" rIns="0" bIns="0" rtlCol="0" anchor="t"/>
          <a:lstStyle/>
          <a:p>
            <a:pPr marL="0" marR="0" lvl="0" indent="0" algn="l" defTabSz="914400" rtl="0" eaLnBrk="1" fontAlgn="auto" latinLnBrk="0" hangingPunct="1">
              <a:lnSpc>
                <a:spcPts val="115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Phobie sociale</a:t>
            </a:r>
            <a:endPar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hape 5"/>
          <p:cNvSpPr/>
          <p:nvPr/>
        </p:nvSpPr>
        <p:spPr>
          <a:xfrm>
            <a:off x="6015633" y="8625840"/>
            <a:ext cx="146447" cy="146447"/>
          </a:xfrm>
          <a:prstGeom prst="roundRect">
            <a:avLst>
              <a:gd name="adj" fmla="val 12488"/>
            </a:avLst>
          </a:prstGeom>
          <a:solidFill>
            <a:srgbClr val="312DB7"/>
          </a:solidFill>
          <a:ln/>
        </p:spPr>
      </p:sp>
      <p:sp>
        <p:nvSpPr>
          <p:cNvPr id="9" name="Text 6"/>
          <p:cNvSpPr/>
          <p:nvPr/>
        </p:nvSpPr>
        <p:spPr>
          <a:xfrm>
            <a:off x="6223040" y="8625840"/>
            <a:ext cx="1491972" cy="146447"/>
          </a:xfrm>
          <a:prstGeom prst="rect">
            <a:avLst/>
          </a:prstGeom>
          <a:noFill/>
          <a:ln/>
        </p:spPr>
        <p:txBody>
          <a:bodyPr wrap="none" lIns="0" tIns="0" rIns="0" bIns="0" rtlCol="0" anchor="t"/>
          <a:lstStyle/>
          <a:p>
            <a:pPr marL="0" marR="0" lvl="0" indent="0" algn="l" defTabSz="914400" rtl="0" eaLnBrk="1" fontAlgn="auto" latinLnBrk="0" hangingPunct="1">
              <a:lnSpc>
                <a:spcPts val="115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Anxiété de séparation</a:t>
            </a:r>
            <a:endPar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hape 7"/>
          <p:cNvSpPr/>
          <p:nvPr/>
        </p:nvSpPr>
        <p:spPr>
          <a:xfrm>
            <a:off x="8767048" y="8625840"/>
            <a:ext cx="146447" cy="146447"/>
          </a:xfrm>
          <a:prstGeom prst="roundRect">
            <a:avLst>
              <a:gd name="adj" fmla="val 12488"/>
            </a:avLst>
          </a:prstGeom>
          <a:solidFill>
            <a:srgbClr val="5C59D6"/>
          </a:solidFill>
          <a:ln/>
        </p:spPr>
      </p:sp>
      <p:sp>
        <p:nvSpPr>
          <p:cNvPr id="11" name="Text 8"/>
          <p:cNvSpPr/>
          <p:nvPr/>
        </p:nvSpPr>
        <p:spPr>
          <a:xfrm>
            <a:off x="8974455" y="8625840"/>
            <a:ext cx="2056209" cy="146447"/>
          </a:xfrm>
          <a:prstGeom prst="rect">
            <a:avLst/>
          </a:prstGeom>
          <a:noFill/>
          <a:ln/>
        </p:spPr>
        <p:txBody>
          <a:bodyPr wrap="none" lIns="0" tIns="0" rIns="0" bIns="0" rtlCol="0" anchor="t"/>
          <a:lstStyle/>
          <a:p>
            <a:pPr marL="0" marR="0" lvl="0" indent="0" algn="l" defTabSz="914400" rtl="0" eaLnBrk="1" fontAlgn="auto" latinLnBrk="0" hangingPunct="1">
              <a:lnSpc>
                <a:spcPts val="115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Agoraphobie/Trouble panique</a:t>
            </a:r>
            <a:endPar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hape 9"/>
          <p:cNvSpPr/>
          <p:nvPr/>
        </p:nvSpPr>
        <p:spPr>
          <a:xfrm>
            <a:off x="11518463" y="8625840"/>
            <a:ext cx="146447" cy="146447"/>
          </a:xfrm>
          <a:prstGeom prst="roundRect">
            <a:avLst>
              <a:gd name="adj" fmla="val 12488"/>
            </a:avLst>
          </a:prstGeom>
          <a:solidFill>
            <a:srgbClr val="9895E5"/>
          </a:solidFill>
          <a:ln/>
        </p:spPr>
      </p:sp>
      <p:sp>
        <p:nvSpPr>
          <p:cNvPr id="13" name="Text 10"/>
          <p:cNvSpPr/>
          <p:nvPr/>
        </p:nvSpPr>
        <p:spPr>
          <a:xfrm>
            <a:off x="11725870" y="8625840"/>
            <a:ext cx="1624727" cy="146447"/>
          </a:xfrm>
          <a:prstGeom prst="rect">
            <a:avLst/>
          </a:prstGeom>
          <a:noFill/>
          <a:ln/>
        </p:spPr>
        <p:txBody>
          <a:bodyPr wrap="none" lIns="0" tIns="0" rIns="0" bIns="0" rtlCol="0" anchor="t"/>
          <a:lstStyle/>
          <a:p>
            <a:pPr marL="0" marR="0" lvl="0" indent="0" algn="l" defTabSz="914400" rtl="0" eaLnBrk="1" fontAlgn="auto" latinLnBrk="0" hangingPunct="1">
              <a:lnSpc>
                <a:spcPts val="115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Autres troubles anxieux</a:t>
            </a:r>
            <a:endPar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11"/>
          <p:cNvSpPr/>
          <p:nvPr/>
        </p:nvSpPr>
        <p:spPr>
          <a:xfrm>
            <a:off x="512802" y="8937069"/>
            <a:ext cx="13604796" cy="468868"/>
          </a:xfrm>
          <a:prstGeom prst="rect">
            <a:avLst/>
          </a:prstGeom>
          <a:noFill/>
          <a:ln/>
        </p:spPr>
        <p:txBody>
          <a:bodyPr wrap="square" lIns="0" tIns="0" rIns="0" bIns="0" rtlCol="0" anchor="t"/>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La prévalence globale des troubles anxieux chez les jeunes est de 15 à 20%. Les phobies spécifiques sont les plus fréquentes (10%), suivies par la phobie sociale (7%) et l'anxiété de séparation (3 à 8%). Les troubles comme l'agoraphobie et le trouble panique sont plus rares pendant l'enfance (&lt;1%), mais augmentent à l'adolescence (jusqu'à 3-4%).</a:t>
            </a:r>
            <a:endPar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73060"/>
          </a:xfrm>
          <a:prstGeom prst="rect">
            <a:avLst/>
          </a:prstGeom>
        </p:spPr>
      </p:pic>
      <p:sp>
        <p:nvSpPr>
          <p:cNvPr id="3" name="Text 0"/>
          <p:cNvSpPr/>
          <p:nvPr/>
        </p:nvSpPr>
        <p:spPr>
          <a:xfrm>
            <a:off x="720447" y="3244096"/>
            <a:ext cx="6959322" cy="643176"/>
          </a:xfrm>
          <a:prstGeom prst="rect">
            <a:avLst/>
          </a:prstGeom>
          <a:noFill/>
          <a:ln/>
        </p:spPr>
        <p:txBody>
          <a:bodyPr wrap="none" lIns="0" tIns="0" rIns="0" bIns="0" rtlCol="0" anchor="t"/>
          <a:lstStyle/>
          <a:p>
            <a:pPr marL="0" marR="0" lvl="0" indent="0" algn="l" defTabSz="914400" rtl="0" eaLnBrk="1" fontAlgn="auto" latinLnBrk="0" hangingPunct="1">
              <a:lnSpc>
                <a:spcPts val="5050"/>
              </a:lnSpc>
              <a:spcBef>
                <a:spcPts val="0"/>
              </a:spcBef>
              <a:spcAft>
                <a:spcPts val="0"/>
              </a:spcAft>
              <a:buClrTx/>
              <a:buSzTx/>
              <a:buFontTx/>
              <a:buNone/>
              <a:tabLst/>
              <a:defRPr/>
            </a:pPr>
            <a:r>
              <a:rPr kumimoji="0" lang="en-US" sz="405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Différences selon le Genre</a:t>
            </a:r>
            <a:endParaRPr kumimoji="0" lang="en-US" sz="4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1"/>
          <p:cNvSpPr/>
          <p:nvPr/>
        </p:nvSpPr>
        <p:spPr>
          <a:xfrm>
            <a:off x="720447" y="4298871"/>
            <a:ext cx="4190643" cy="679252"/>
          </a:xfrm>
          <a:prstGeom prst="rect">
            <a:avLst/>
          </a:prstGeom>
          <a:noFill/>
          <a:ln/>
        </p:spPr>
        <p:txBody>
          <a:bodyPr wrap="none" lIns="0" tIns="0" rIns="0" bIns="0" rtlCol="0" anchor="t"/>
          <a:lstStyle/>
          <a:p>
            <a:pPr marL="0" marR="0" lvl="0" indent="0" algn="ctr" defTabSz="914400" rtl="0" eaLnBrk="1" fontAlgn="auto" latinLnBrk="0" hangingPunct="1">
              <a:lnSpc>
                <a:spcPts val="5300"/>
              </a:lnSpc>
              <a:spcBef>
                <a:spcPts val="0"/>
              </a:spcBef>
              <a:spcAft>
                <a:spcPts val="0"/>
              </a:spcAft>
              <a:buClrTx/>
              <a:buSzTx/>
              <a:buFontTx/>
              <a:buNone/>
              <a:tabLst/>
              <a:defRPr/>
            </a:pPr>
            <a:r>
              <a:rPr kumimoji="0" lang="en-US" sz="53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2:1</a:t>
            </a:r>
            <a:endParaRPr kumimoji="0" lang="en-US" sz="5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2"/>
          <p:cNvSpPr/>
          <p:nvPr/>
        </p:nvSpPr>
        <p:spPr>
          <a:xfrm>
            <a:off x="825460" y="5235297"/>
            <a:ext cx="3980617" cy="321588"/>
          </a:xfrm>
          <a:prstGeom prst="rect">
            <a:avLst/>
          </a:prstGeom>
          <a:noFill/>
          <a:ln/>
        </p:spPr>
        <p:txBody>
          <a:bodyPr wrap="none" lIns="0" tIns="0" rIns="0" bIns="0" rtlCol="0" anchor="t"/>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Ratio Filles/Garçons (Enfance)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3"/>
          <p:cNvSpPr/>
          <p:nvPr/>
        </p:nvSpPr>
        <p:spPr>
          <a:xfrm>
            <a:off x="720447" y="5680353"/>
            <a:ext cx="4190643" cy="987981"/>
          </a:xfrm>
          <a:prstGeom prst="rect">
            <a:avLst/>
          </a:prstGeom>
          <a:noFill/>
          <a:ln/>
        </p:spPr>
        <p:txBody>
          <a:bodyPr wrap="square" lIns="0" tIns="0" rIns="0" bIns="0" rtlCol="0" anchor="t"/>
          <a:lstStyle/>
          <a:p>
            <a:pPr marL="0" marR="0" lvl="0" indent="0" algn="ctr" defTabSz="914400" rtl="0" eaLnBrk="1" fontAlgn="auto" latinLnBrk="0" hangingPunct="1">
              <a:lnSpc>
                <a:spcPts val="255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Pendant l'enfance, les troubles anxieux touchent deux fois plus de filles que de garçons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4"/>
          <p:cNvSpPr/>
          <p:nvPr/>
        </p:nvSpPr>
        <p:spPr>
          <a:xfrm>
            <a:off x="5219819" y="4298871"/>
            <a:ext cx="4190643" cy="679252"/>
          </a:xfrm>
          <a:prstGeom prst="rect">
            <a:avLst/>
          </a:prstGeom>
          <a:noFill/>
          <a:ln/>
        </p:spPr>
        <p:txBody>
          <a:bodyPr wrap="none" lIns="0" tIns="0" rIns="0" bIns="0" rtlCol="0" anchor="t"/>
          <a:lstStyle/>
          <a:p>
            <a:pPr marL="0" marR="0" lvl="0" indent="0" algn="ctr" defTabSz="914400" rtl="0" eaLnBrk="1" fontAlgn="auto" latinLnBrk="0" hangingPunct="1">
              <a:lnSpc>
                <a:spcPts val="5300"/>
              </a:lnSpc>
              <a:spcBef>
                <a:spcPts val="0"/>
              </a:spcBef>
              <a:spcAft>
                <a:spcPts val="0"/>
              </a:spcAft>
              <a:buClrTx/>
              <a:buSzTx/>
              <a:buFontTx/>
              <a:buNone/>
              <a:tabLst/>
              <a:defRPr/>
            </a:pPr>
            <a:r>
              <a:rPr kumimoji="0" lang="en-US" sz="53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3:1</a:t>
            </a:r>
            <a:endParaRPr kumimoji="0" lang="en-US" sz="5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5"/>
          <p:cNvSpPr/>
          <p:nvPr/>
        </p:nvSpPr>
        <p:spPr>
          <a:xfrm>
            <a:off x="5219819" y="5235297"/>
            <a:ext cx="4190643" cy="643176"/>
          </a:xfrm>
          <a:prstGeom prst="rect">
            <a:avLst/>
          </a:prstGeom>
          <a:noFill/>
          <a:ln/>
        </p:spPr>
        <p:txBody>
          <a:bodyPr wrap="square" lIns="0" tIns="0" rIns="0" bIns="0" rtlCol="0" anchor="t"/>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Ratio Filles/Garçons (Adolescence)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6"/>
          <p:cNvSpPr/>
          <p:nvPr/>
        </p:nvSpPr>
        <p:spPr>
          <a:xfrm>
            <a:off x="5219819" y="6001941"/>
            <a:ext cx="4190643" cy="658654"/>
          </a:xfrm>
          <a:prstGeom prst="rect">
            <a:avLst/>
          </a:prstGeom>
          <a:noFill/>
          <a:ln/>
        </p:spPr>
        <p:txBody>
          <a:bodyPr wrap="square" lIns="0" tIns="0" rIns="0" bIns="0" rtlCol="0" anchor="t"/>
          <a:lstStyle/>
          <a:p>
            <a:pPr marL="0" marR="0" lvl="0" indent="0" algn="ctr" defTabSz="914400" rtl="0" eaLnBrk="1" fontAlgn="auto" latinLnBrk="0" hangingPunct="1">
              <a:lnSpc>
                <a:spcPts val="255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À l'adolescence, l'écart se creuse avec trois filles touchées pour un garçon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7"/>
          <p:cNvSpPr/>
          <p:nvPr/>
        </p:nvSpPr>
        <p:spPr>
          <a:xfrm>
            <a:off x="9719191" y="4298871"/>
            <a:ext cx="4190762" cy="679252"/>
          </a:xfrm>
          <a:prstGeom prst="rect">
            <a:avLst/>
          </a:prstGeom>
          <a:noFill/>
          <a:ln/>
        </p:spPr>
        <p:txBody>
          <a:bodyPr wrap="none" lIns="0" tIns="0" rIns="0" bIns="0" rtlCol="0" anchor="t"/>
          <a:lstStyle/>
          <a:p>
            <a:pPr marL="0" marR="0" lvl="0" indent="0" algn="ctr" defTabSz="914400" rtl="0" eaLnBrk="1" fontAlgn="auto" latinLnBrk="0" hangingPunct="1">
              <a:lnSpc>
                <a:spcPts val="5300"/>
              </a:lnSpc>
              <a:spcBef>
                <a:spcPts val="0"/>
              </a:spcBef>
              <a:spcAft>
                <a:spcPts val="0"/>
              </a:spcAft>
              <a:buClrTx/>
              <a:buSzTx/>
              <a:buFontTx/>
              <a:buNone/>
              <a:tabLst/>
              <a:defRPr/>
            </a:pPr>
            <a:r>
              <a:rPr kumimoji="0" lang="en-US" sz="53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15-20%</a:t>
            </a:r>
            <a:endParaRPr kumimoji="0" lang="en-US" sz="5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8"/>
          <p:cNvSpPr/>
          <p:nvPr/>
        </p:nvSpPr>
        <p:spPr>
          <a:xfrm>
            <a:off x="10527983" y="5235297"/>
            <a:ext cx="2573060" cy="321588"/>
          </a:xfrm>
          <a:prstGeom prst="rect">
            <a:avLst/>
          </a:prstGeom>
          <a:noFill/>
          <a:ln/>
        </p:spPr>
        <p:txBody>
          <a:bodyPr wrap="none" lIns="0" tIns="0" rIns="0" bIns="0" rtlCol="0" anchor="t"/>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Prévalence Globale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9"/>
          <p:cNvSpPr/>
          <p:nvPr/>
        </p:nvSpPr>
        <p:spPr>
          <a:xfrm>
            <a:off x="9719191" y="5680353"/>
            <a:ext cx="4190762" cy="658654"/>
          </a:xfrm>
          <a:prstGeom prst="rect">
            <a:avLst/>
          </a:prstGeom>
          <a:noFill/>
          <a:ln/>
        </p:spPr>
        <p:txBody>
          <a:bodyPr wrap="square" lIns="0" tIns="0" rIns="0" bIns="0" rtlCol="0" anchor="t"/>
          <a:lstStyle/>
          <a:p>
            <a:pPr marL="0" marR="0" lvl="0" indent="0" algn="ctr" defTabSz="914400" rtl="0" eaLnBrk="1" fontAlgn="auto" latinLnBrk="0" hangingPunct="1">
              <a:lnSpc>
                <a:spcPts val="255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Pourcentage de jeunes souffrant d'au moins un trouble anxieux</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10"/>
          <p:cNvSpPr/>
          <p:nvPr/>
        </p:nvSpPr>
        <p:spPr>
          <a:xfrm>
            <a:off x="720447" y="6899791"/>
            <a:ext cx="13189506" cy="658654"/>
          </a:xfrm>
          <a:prstGeom prst="rect">
            <a:avLst/>
          </a:prstGeom>
          <a:noFill/>
          <a:ln/>
        </p:spPr>
        <p:txBody>
          <a:bodyPr wrap="square" lIns="0" tIns="0" rIns="0" bIns="0" rtlCol="0" anchor="t"/>
          <a:lstStyle/>
          <a:p>
            <a:pPr marL="0" marR="0" lvl="0" indent="0" algn="l" defTabSz="914400" rtl="0" eaLnBrk="1" fontAlgn="auto" latinLnBrk="0" hangingPunct="1">
              <a:lnSpc>
                <a:spcPts val="255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Les troubles anxieux présentent une nette prédominance féminine, qui s'accentue à l'adolescence. Cette différence de genre constitue un facteur démographique important à prendre en compte dans le dépistage et la prévention des troubles anxieux.</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58058" y="516969"/>
            <a:ext cx="6134219" cy="587573"/>
          </a:xfrm>
          <a:prstGeom prst="rect">
            <a:avLst/>
          </a:prstGeom>
          <a:noFill/>
          <a:ln/>
        </p:spPr>
        <p:txBody>
          <a:bodyPr wrap="none" lIns="0" tIns="0" rIns="0" bIns="0" rtlCol="0" anchor="t"/>
          <a:lstStyle/>
          <a:p>
            <a:pPr marL="0" marR="0" lvl="0" indent="0" algn="l" defTabSz="914400" rtl="0" eaLnBrk="1" fontAlgn="auto" latinLnBrk="0" hangingPunct="1">
              <a:lnSpc>
                <a:spcPts val="46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Comorbidités Fréquentes</a:t>
            </a:r>
            <a:endParaRPr kumimoji="0" lang="en-US" sz="3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age 0" descr="preencoded.png"/>
          <p:cNvPicPr>
            <a:picLocks noChangeAspect="1"/>
          </p:cNvPicPr>
          <p:nvPr/>
        </p:nvPicPr>
        <p:blipFill>
          <a:blip r:embed="rId3"/>
          <a:stretch>
            <a:fillRect/>
          </a:stretch>
        </p:blipFill>
        <p:spPr>
          <a:xfrm>
            <a:off x="3320891" y="3276600"/>
            <a:ext cx="7988498" cy="7988498"/>
          </a:xfrm>
          <a:prstGeom prst="rect">
            <a:avLst/>
          </a:prstGeom>
        </p:spPr>
      </p:pic>
      <p:sp>
        <p:nvSpPr>
          <p:cNvPr id="4" name="Text 1"/>
          <p:cNvSpPr/>
          <p:nvPr/>
        </p:nvSpPr>
        <p:spPr>
          <a:xfrm>
            <a:off x="4388703" y="5926038"/>
            <a:ext cx="317183" cy="396597"/>
          </a:xfrm>
          <a:prstGeom prst="rect">
            <a:avLst/>
          </a:prstGeom>
          <a:noFill/>
          <a:ln/>
        </p:spPr>
        <p:txBody>
          <a:bodyPr wrap="none" lIns="0" tIns="0" rIns="0" bIns="0" rtlCol="0" anchor="t"/>
          <a:lstStyle/>
          <a:p>
            <a:pPr marL="0" marR="0" lvl="0" indent="0" algn="l" defTabSz="914400" rtl="0" eaLnBrk="1" fontAlgn="auto" latinLnBrk="0" hangingPunct="1">
              <a:lnSpc>
                <a:spcPts val="3950"/>
              </a:lnSpc>
              <a:spcBef>
                <a:spcPts val="0"/>
              </a:spcBef>
              <a:spcAft>
                <a:spcPts val="0"/>
              </a:spcAft>
              <a:buClrTx/>
              <a:buSzTx/>
              <a:buFontTx/>
              <a:buNone/>
              <a:tabLst/>
              <a:defRPr/>
            </a:pPr>
            <a:r>
              <a:rPr kumimoji="0" lang="en-US" sz="24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1</a:t>
            </a:r>
            <a:endParaRPr kumimoji="0" lang="en-US" sz="2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1" descr="preencoded.png"/>
          <p:cNvPicPr>
            <a:picLocks noChangeAspect="1"/>
          </p:cNvPicPr>
          <p:nvPr/>
        </p:nvPicPr>
        <p:blipFill>
          <a:blip r:embed="rId4"/>
          <a:stretch>
            <a:fillRect/>
          </a:stretch>
        </p:blipFill>
        <p:spPr>
          <a:xfrm>
            <a:off x="3320891" y="3276600"/>
            <a:ext cx="7988498" cy="7988498"/>
          </a:xfrm>
          <a:prstGeom prst="rect">
            <a:avLst/>
          </a:prstGeom>
        </p:spPr>
      </p:pic>
      <p:pic>
        <p:nvPicPr>
          <p:cNvPr id="6" name="Image 2" descr="preencoded.png"/>
          <p:cNvPicPr>
            <a:picLocks noChangeAspect="1"/>
          </p:cNvPicPr>
          <p:nvPr/>
        </p:nvPicPr>
        <p:blipFill>
          <a:blip r:embed="rId5"/>
          <a:stretch>
            <a:fillRect/>
          </a:stretch>
        </p:blipFill>
        <p:spPr>
          <a:xfrm>
            <a:off x="6009977" y="4304764"/>
            <a:ext cx="317183" cy="396597"/>
          </a:xfrm>
          <a:prstGeom prst="rect">
            <a:avLst/>
          </a:prstGeom>
        </p:spPr>
      </p:pic>
      <p:pic>
        <p:nvPicPr>
          <p:cNvPr id="7" name="Image 3" descr="preencoded.png"/>
          <p:cNvPicPr>
            <a:picLocks noChangeAspect="1"/>
          </p:cNvPicPr>
          <p:nvPr/>
        </p:nvPicPr>
        <p:blipFill>
          <a:blip r:embed="rId6"/>
          <a:stretch>
            <a:fillRect/>
          </a:stretch>
        </p:blipFill>
        <p:spPr>
          <a:xfrm>
            <a:off x="3320891" y="3276600"/>
            <a:ext cx="7988498" cy="7988498"/>
          </a:xfrm>
          <a:prstGeom prst="rect">
            <a:avLst/>
          </a:prstGeom>
        </p:spPr>
      </p:pic>
      <p:pic>
        <p:nvPicPr>
          <p:cNvPr id="8" name="Image 4" descr="preencoded.png"/>
          <p:cNvPicPr>
            <a:picLocks noChangeAspect="1"/>
          </p:cNvPicPr>
          <p:nvPr/>
        </p:nvPicPr>
        <p:blipFill>
          <a:blip r:embed="rId7"/>
          <a:stretch>
            <a:fillRect/>
          </a:stretch>
        </p:blipFill>
        <p:spPr>
          <a:xfrm>
            <a:off x="8302764" y="4344412"/>
            <a:ext cx="317183" cy="317183"/>
          </a:xfrm>
          <a:prstGeom prst="rect">
            <a:avLst/>
          </a:prstGeom>
        </p:spPr>
      </p:pic>
      <p:pic>
        <p:nvPicPr>
          <p:cNvPr id="9" name="Image 5" descr="preencoded.png"/>
          <p:cNvPicPr>
            <a:picLocks noChangeAspect="1"/>
          </p:cNvPicPr>
          <p:nvPr/>
        </p:nvPicPr>
        <p:blipFill>
          <a:blip r:embed="rId8"/>
          <a:stretch>
            <a:fillRect/>
          </a:stretch>
        </p:blipFill>
        <p:spPr>
          <a:xfrm>
            <a:off x="3320891" y="3276600"/>
            <a:ext cx="7988498" cy="7988498"/>
          </a:xfrm>
          <a:prstGeom prst="rect">
            <a:avLst/>
          </a:prstGeom>
        </p:spPr>
      </p:pic>
      <p:pic>
        <p:nvPicPr>
          <p:cNvPr id="10" name="Image 6" descr="preencoded.png"/>
          <p:cNvPicPr>
            <a:picLocks noChangeAspect="1"/>
          </p:cNvPicPr>
          <p:nvPr/>
        </p:nvPicPr>
        <p:blipFill>
          <a:blip r:embed="rId9"/>
          <a:stretch>
            <a:fillRect/>
          </a:stretch>
        </p:blipFill>
        <p:spPr>
          <a:xfrm>
            <a:off x="9924038" y="5926038"/>
            <a:ext cx="317183" cy="396597"/>
          </a:xfrm>
          <a:prstGeom prst="rect">
            <a:avLst/>
          </a:prstGeom>
        </p:spPr>
      </p:pic>
      <p:sp>
        <p:nvSpPr>
          <p:cNvPr id="11" name="Text 2"/>
          <p:cNvSpPr/>
          <p:nvPr/>
        </p:nvSpPr>
        <p:spPr>
          <a:xfrm>
            <a:off x="658058" y="7482245"/>
            <a:ext cx="13314283" cy="601504"/>
          </a:xfrm>
          <a:prstGeom prst="rect">
            <a:avLst/>
          </a:prstGeom>
          <a:noFill/>
          <a:ln/>
        </p:spPr>
        <p:txBody>
          <a:bodyPr wrap="square" lIns="0" tIns="0" rIns="0" bIns="0" rtlCol="0" anchor="t"/>
          <a:lstStyle/>
          <a:p>
            <a:pPr marL="0" marR="0" lvl="0" indent="0" algn="l" defTabSz="914400" rtl="0" eaLnBrk="1" fontAlgn="auto" latinLnBrk="0" hangingPunct="1">
              <a:lnSpc>
                <a:spcPts val="2350"/>
              </a:lnSpc>
              <a:spcBef>
                <a:spcPts val="0"/>
              </a:spcBef>
              <a:spcAft>
                <a:spcPts val="0"/>
              </a:spcAft>
              <a:buClrTx/>
              <a:buSzTx/>
              <a:buFontTx/>
              <a:buNone/>
              <a:tabLst/>
              <a:defRPr/>
            </a:pPr>
            <a:r>
              <a:rPr kumimoji="0" lang="en-US" sz="14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Le diagnostic d'un trouble anxieux nécessite un dépistage approfondi des comorbidités. L'usage de substances est également fréquent, souvent comme tentative d'auto-médication pour apaiser l'anxiété.</a:t>
            </a:r>
            <a:endParaRPr kumimoji="0" lang="en-US" sz="1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3"/>
          <p:cNvSpPr/>
          <p:nvPr/>
        </p:nvSpPr>
        <p:spPr>
          <a:xfrm>
            <a:off x="796171" y="3371969"/>
            <a:ext cx="2840831" cy="293727"/>
          </a:xfrm>
          <a:prstGeom prst="rect">
            <a:avLst/>
          </a:prstGeom>
          <a:noFill/>
          <a:ln/>
        </p:spPr>
        <p:txBody>
          <a:bodyPr wrap="none" lIns="0" tIns="0" rIns="0" bIns="0" rtlCol="0" anchor="t"/>
          <a:lstStyle/>
          <a:p>
            <a:pPr marL="0" marR="0" lvl="0" indent="0" algn="ctr" defTabSz="914400" rtl="0" eaLnBrk="1" fontAlgn="auto" latinLnBrk="0" hangingPunct="1">
              <a:lnSpc>
                <a:spcPts val="2300"/>
              </a:lnSpc>
              <a:spcBef>
                <a:spcPts val="0"/>
              </a:spcBef>
              <a:spcAft>
                <a:spcPts val="0"/>
              </a:spcAft>
              <a:buClrTx/>
              <a:buSzTx/>
              <a:buFontTx/>
              <a:buNone/>
              <a:tabLst/>
              <a:defRPr/>
            </a:pPr>
            <a:r>
              <a:rPr kumimoji="0" lang="en-US" sz="185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Autres troubles anxieux</a:t>
            </a:r>
            <a:endParaRPr kumimoji="0" lang="en-US" sz="1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4"/>
          <p:cNvSpPr/>
          <p:nvPr/>
        </p:nvSpPr>
        <p:spPr>
          <a:xfrm>
            <a:off x="658058" y="3778448"/>
            <a:ext cx="3117056" cy="601504"/>
          </a:xfrm>
          <a:prstGeom prst="rect">
            <a:avLst/>
          </a:prstGeom>
          <a:noFill/>
          <a:ln/>
        </p:spPr>
        <p:txBody>
          <a:bodyPr wrap="square" lIns="0" tIns="0" rIns="0" bIns="0" rtlCol="0" anchor="t"/>
          <a:lstStyle/>
          <a:p>
            <a:pPr marL="0" marR="0" lvl="0" indent="0" algn="ctr" defTabSz="914400" rtl="0" eaLnBrk="1" fontAlgn="auto" latinLnBrk="0" hangingPunct="1">
              <a:lnSpc>
                <a:spcPts val="2350"/>
              </a:lnSpc>
              <a:spcBef>
                <a:spcPts val="0"/>
              </a:spcBef>
              <a:spcAft>
                <a:spcPts val="0"/>
              </a:spcAft>
              <a:buClrTx/>
              <a:buSzTx/>
              <a:buFontTx/>
              <a:buNone/>
              <a:tabLst/>
              <a:defRPr/>
            </a:pPr>
            <a:r>
              <a:rPr kumimoji="0" lang="en-US" sz="14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15 à 35% des cas (jusqu'à 90% selon certaines études)</a:t>
            </a:r>
            <a:endParaRPr kumimoji="0" lang="en-US" sz="1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5"/>
          <p:cNvSpPr/>
          <p:nvPr/>
        </p:nvSpPr>
        <p:spPr>
          <a:xfrm>
            <a:off x="4440555" y="1774269"/>
            <a:ext cx="2350175" cy="293727"/>
          </a:xfrm>
          <a:prstGeom prst="rect">
            <a:avLst/>
          </a:prstGeom>
          <a:noFill/>
          <a:ln/>
        </p:spPr>
        <p:txBody>
          <a:bodyPr wrap="none" lIns="0" tIns="0" rIns="0" bIns="0" rtlCol="0" anchor="t"/>
          <a:lstStyle/>
          <a:p>
            <a:pPr marL="0" marR="0" lvl="0" indent="0" algn="ctr" defTabSz="914400" rtl="0" eaLnBrk="1" fontAlgn="auto" latinLnBrk="0" hangingPunct="1">
              <a:lnSpc>
                <a:spcPts val="2300"/>
              </a:lnSpc>
              <a:spcBef>
                <a:spcPts val="0"/>
              </a:spcBef>
              <a:spcAft>
                <a:spcPts val="0"/>
              </a:spcAft>
              <a:buClrTx/>
              <a:buSzTx/>
              <a:buFontTx/>
              <a:buNone/>
              <a:tabLst/>
              <a:defRPr/>
            </a:pPr>
            <a:r>
              <a:rPr kumimoji="0" lang="en-US" sz="185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Trouble dépressif</a:t>
            </a:r>
            <a:endParaRPr kumimoji="0" lang="en-US" sz="1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6"/>
          <p:cNvSpPr/>
          <p:nvPr/>
        </p:nvSpPr>
        <p:spPr>
          <a:xfrm>
            <a:off x="4057055" y="2180749"/>
            <a:ext cx="3117175" cy="902256"/>
          </a:xfrm>
          <a:prstGeom prst="rect">
            <a:avLst/>
          </a:prstGeom>
          <a:noFill/>
          <a:ln/>
        </p:spPr>
        <p:txBody>
          <a:bodyPr wrap="square" lIns="0" tIns="0" rIns="0" bIns="0" rtlCol="0" anchor="t"/>
          <a:lstStyle/>
          <a:p>
            <a:pPr marL="0" marR="0" lvl="0" indent="0" algn="ctr" defTabSz="914400" rtl="0" eaLnBrk="1" fontAlgn="auto" latinLnBrk="0" hangingPunct="1">
              <a:lnSpc>
                <a:spcPts val="2350"/>
              </a:lnSpc>
              <a:spcBef>
                <a:spcPts val="0"/>
              </a:spcBef>
              <a:spcAft>
                <a:spcPts val="0"/>
              </a:spcAft>
              <a:buClrTx/>
              <a:buSzTx/>
              <a:buFontTx/>
              <a:buNone/>
              <a:tabLst/>
              <a:defRPr/>
            </a:pPr>
            <a:r>
              <a:rPr kumimoji="0" lang="en-US" sz="14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25 à 55% des enfants anxieux développent également une dépression</a:t>
            </a:r>
            <a:endParaRPr kumimoji="0" lang="en-US" sz="1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 7"/>
          <p:cNvSpPr/>
          <p:nvPr/>
        </p:nvSpPr>
        <p:spPr>
          <a:xfrm>
            <a:off x="7456170" y="1480542"/>
            <a:ext cx="3117056" cy="587454"/>
          </a:xfrm>
          <a:prstGeom prst="rect">
            <a:avLst/>
          </a:prstGeom>
          <a:noFill/>
          <a:ln/>
        </p:spPr>
        <p:txBody>
          <a:bodyPr wrap="square" lIns="0" tIns="0" rIns="0" bIns="0" rtlCol="0" anchor="t"/>
          <a:lstStyle/>
          <a:p>
            <a:pPr marL="0" marR="0" lvl="0" indent="0" algn="ctr" defTabSz="914400" rtl="0" eaLnBrk="1" fontAlgn="auto" latinLnBrk="0" hangingPunct="1">
              <a:lnSpc>
                <a:spcPts val="2300"/>
              </a:lnSpc>
              <a:spcBef>
                <a:spcPts val="0"/>
              </a:spcBef>
              <a:spcAft>
                <a:spcPts val="0"/>
              </a:spcAft>
              <a:buClrTx/>
              <a:buSzTx/>
              <a:buFontTx/>
              <a:buNone/>
              <a:tabLst/>
              <a:defRPr/>
            </a:pPr>
            <a:r>
              <a:rPr kumimoji="0" lang="en-US" sz="185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Troubles du comportement</a:t>
            </a:r>
            <a:endParaRPr kumimoji="0" lang="en-US" sz="1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8"/>
          <p:cNvSpPr/>
          <p:nvPr/>
        </p:nvSpPr>
        <p:spPr>
          <a:xfrm>
            <a:off x="7456170" y="2180749"/>
            <a:ext cx="3117056" cy="902256"/>
          </a:xfrm>
          <a:prstGeom prst="rect">
            <a:avLst/>
          </a:prstGeom>
          <a:noFill/>
          <a:ln/>
        </p:spPr>
        <p:txBody>
          <a:bodyPr wrap="square" lIns="0" tIns="0" rIns="0" bIns="0" rtlCol="0" anchor="t"/>
          <a:lstStyle/>
          <a:p>
            <a:pPr marL="0" marR="0" lvl="0" indent="0" algn="ctr" defTabSz="914400" rtl="0" eaLnBrk="1" fontAlgn="auto" latinLnBrk="0" hangingPunct="1">
              <a:lnSpc>
                <a:spcPts val="2350"/>
              </a:lnSpc>
              <a:spcBef>
                <a:spcPts val="0"/>
              </a:spcBef>
              <a:spcAft>
                <a:spcPts val="0"/>
              </a:spcAft>
              <a:buClrTx/>
              <a:buSzTx/>
              <a:buFontTx/>
              <a:buNone/>
              <a:tabLst/>
              <a:defRPr/>
            </a:pPr>
            <a:r>
              <a:rPr kumimoji="0" lang="en-US" sz="14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8 à 27% des cas présentent des troubles comportementaux associés</a:t>
            </a:r>
            <a:endParaRPr kumimoji="0" lang="en-US" sz="1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 9"/>
          <p:cNvSpPr/>
          <p:nvPr/>
        </p:nvSpPr>
        <p:spPr>
          <a:xfrm>
            <a:off x="11105793" y="3371969"/>
            <a:ext cx="2615803" cy="293727"/>
          </a:xfrm>
          <a:prstGeom prst="rect">
            <a:avLst/>
          </a:prstGeom>
          <a:noFill/>
          <a:ln/>
        </p:spPr>
        <p:txBody>
          <a:bodyPr wrap="none" lIns="0" tIns="0" rIns="0" bIns="0" rtlCol="0" anchor="t"/>
          <a:lstStyle/>
          <a:p>
            <a:pPr marL="0" marR="0" lvl="0" indent="0" algn="ctr" defTabSz="914400" rtl="0" eaLnBrk="1" fontAlgn="auto" latinLnBrk="0" hangingPunct="1">
              <a:lnSpc>
                <a:spcPts val="2300"/>
              </a:lnSpc>
              <a:spcBef>
                <a:spcPts val="0"/>
              </a:spcBef>
              <a:spcAft>
                <a:spcPts val="0"/>
              </a:spcAft>
              <a:buClrTx/>
              <a:buSzTx/>
              <a:buFontTx/>
              <a:buNone/>
              <a:tabLst/>
              <a:defRPr/>
            </a:pPr>
            <a:r>
              <a:rPr kumimoji="0" lang="en-US" sz="185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Troubles alimentaires</a:t>
            </a:r>
            <a:endParaRPr kumimoji="0" lang="en-US" sz="1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10"/>
          <p:cNvSpPr/>
          <p:nvPr/>
        </p:nvSpPr>
        <p:spPr>
          <a:xfrm>
            <a:off x="10855166" y="3778448"/>
            <a:ext cx="3117175" cy="601504"/>
          </a:xfrm>
          <a:prstGeom prst="rect">
            <a:avLst/>
          </a:prstGeom>
          <a:noFill/>
          <a:ln/>
        </p:spPr>
        <p:txBody>
          <a:bodyPr wrap="square" lIns="0" tIns="0" rIns="0" bIns="0" rtlCol="0" anchor="t"/>
          <a:lstStyle/>
          <a:p>
            <a:pPr marL="0" marR="0" lvl="0" indent="0" algn="ctr" defTabSz="914400" rtl="0" eaLnBrk="1" fontAlgn="auto" latinLnBrk="0" hangingPunct="1">
              <a:lnSpc>
                <a:spcPts val="2350"/>
              </a:lnSpc>
              <a:spcBef>
                <a:spcPts val="0"/>
              </a:spcBef>
              <a:spcAft>
                <a:spcPts val="0"/>
              </a:spcAft>
              <a:buClrTx/>
              <a:buSzTx/>
              <a:buFontTx/>
              <a:buNone/>
              <a:tabLst/>
              <a:defRPr/>
            </a:pPr>
            <a:r>
              <a:rPr kumimoji="0" lang="en-US" sz="14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Anorexie mentale: 20 à 55%, Boulimie: 13 à 75%</a:t>
            </a:r>
            <a:endParaRPr kumimoji="0" lang="en-US" sz="1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129546"/>
            <a:ext cx="5670590" cy="708779"/>
          </a:xfrm>
          <a:prstGeom prst="rect">
            <a:avLst/>
          </a:prstGeom>
          <a:noFill/>
          <a:ln/>
        </p:spPr>
        <p:txBody>
          <a:bodyPr wrap="none" lIns="0" tIns="0" rIns="0" bIns="0" rtlCol="0" anchor="t"/>
          <a:lstStyle/>
          <a:p>
            <a:pPr marL="0" marR="0" lvl="0" indent="0" algn="l" defTabSz="914400" rtl="0" eaLnBrk="1" fontAlgn="auto" latinLnBrk="0" hangingPunct="1">
              <a:lnSpc>
                <a:spcPts val="5550"/>
              </a:lnSpc>
              <a:spcBef>
                <a:spcPts val="0"/>
              </a:spcBef>
              <a:spcAft>
                <a:spcPts val="0"/>
              </a:spcAft>
              <a:buClrTx/>
              <a:buSzTx/>
              <a:buFontTx/>
              <a:buNone/>
              <a:tabLst/>
              <a:defRPr/>
            </a:pPr>
            <a:r>
              <a:rPr kumimoji="0" lang="en-US" sz="445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Facteurs de Risque</a:t>
            </a:r>
            <a:endParaRPr kumimoji="0" lang="en-US" sz="4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1"/>
          <p:cNvSpPr/>
          <p:nvPr/>
        </p:nvSpPr>
        <p:spPr>
          <a:xfrm>
            <a:off x="793790" y="2405301"/>
            <a:ext cx="2845594" cy="708660"/>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Facteurs démographiques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2"/>
          <p:cNvSpPr/>
          <p:nvPr/>
        </p:nvSpPr>
        <p:spPr>
          <a:xfrm>
            <a:off x="793790" y="3340775"/>
            <a:ext cx="2845594" cy="362903"/>
          </a:xfrm>
          <a:prstGeom prst="rect">
            <a:avLst/>
          </a:prstGeom>
          <a:noFill/>
          <a:ln/>
        </p:spPr>
        <p:txBody>
          <a:bodyPr wrap="none" lIns="0" tIns="0" rIns="0" bIns="0" rtlCol="0" anchor="t"/>
          <a:lstStyle/>
          <a:p>
            <a:pPr marL="342900" marR="0" lvl="0" indent="-342900" algn="l" defTabSz="914400" rtl="0" eaLnBrk="1" fontAlgn="auto" latinLnBrk="0" hangingPunct="1">
              <a:lnSpc>
                <a:spcPts val="2850"/>
              </a:lnSpc>
              <a:spcBef>
                <a:spcPts val="0"/>
              </a:spcBef>
              <a:spcAft>
                <a:spcPts val="0"/>
              </a:spcAft>
              <a:buClrTx/>
              <a:buSzPct val="100000"/>
              <a:buFontTx/>
              <a:buChar char="•"/>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Sexe féminin</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3"/>
          <p:cNvSpPr/>
          <p:nvPr/>
        </p:nvSpPr>
        <p:spPr>
          <a:xfrm>
            <a:off x="793790" y="3782973"/>
            <a:ext cx="2845594" cy="1088708"/>
          </a:xfrm>
          <a:prstGeom prst="rect">
            <a:avLst/>
          </a:prstGeom>
          <a:noFill/>
          <a:ln/>
        </p:spPr>
        <p:txBody>
          <a:bodyPr wrap="square" lIns="0" tIns="0" rIns="0" bIns="0" rtlCol="0" anchor="t"/>
          <a:lstStyle/>
          <a:p>
            <a:pPr marL="342900" marR="0" lvl="0" indent="-342900" algn="l" defTabSz="914400" rtl="0" eaLnBrk="1" fontAlgn="auto" latinLnBrk="0" hangingPunct="1">
              <a:lnSpc>
                <a:spcPts val="2850"/>
              </a:lnSpc>
              <a:spcBef>
                <a:spcPts val="0"/>
              </a:spcBef>
              <a:spcAft>
                <a:spcPts val="0"/>
              </a:spcAft>
              <a:buClrTx/>
              <a:buSzPct val="100000"/>
              <a:buFontTx/>
              <a:buChar char="•"/>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Situation socio-économique précaire</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4"/>
          <p:cNvSpPr/>
          <p:nvPr/>
        </p:nvSpPr>
        <p:spPr>
          <a:xfrm>
            <a:off x="793790" y="4950976"/>
            <a:ext cx="2845594" cy="725805"/>
          </a:xfrm>
          <a:prstGeom prst="rect">
            <a:avLst/>
          </a:prstGeom>
          <a:noFill/>
          <a:ln/>
        </p:spPr>
        <p:txBody>
          <a:bodyPr wrap="square" lIns="0" tIns="0" rIns="0" bIns="0" rtlCol="0" anchor="t"/>
          <a:lstStyle/>
          <a:p>
            <a:pPr marL="342900" marR="0" lvl="0" indent="-342900" algn="l" defTabSz="914400" rtl="0" eaLnBrk="1" fontAlgn="auto" latinLnBrk="0" hangingPunct="1">
              <a:lnSpc>
                <a:spcPts val="2850"/>
              </a:lnSpc>
              <a:spcBef>
                <a:spcPts val="0"/>
              </a:spcBef>
              <a:spcAft>
                <a:spcPts val="0"/>
              </a:spcAft>
              <a:buClrTx/>
              <a:buSzPct val="100000"/>
              <a:buFontTx/>
              <a:buChar char="•"/>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Niveau d'éducation bas (moins important)</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5"/>
          <p:cNvSpPr/>
          <p:nvPr/>
        </p:nvSpPr>
        <p:spPr>
          <a:xfrm>
            <a:off x="4200406" y="2405301"/>
            <a:ext cx="2845594" cy="708660"/>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Facteurs biologiques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6"/>
          <p:cNvSpPr/>
          <p:nvPr/>
        </p:nvSpPr>
        <p:spPr>
          <a:xfrm>
            <a:off x="4200406" y="3340775"/>
            <a:ext cx="2845594" cy="362903"/>
          </a:xfrm>
          <a:prstGeom prst="rect">
            <a:avLst/>
          </a:prstGeom>
          <a:noFill/>
          <a:ln/>
        </p:spPr>
        <p:txBody>
          <a:bodyPr wrap="none" lIns="0" tIns="0" rIns="0" bIns="0" rtlCol="0" anchor="t"/>
          <a:lstStyle/>
          <a:p>
            <a:pPr marL="342900" marR="0" lvl="0" indent="-342900" algn="l" defTabSz="914400" rtl="0" eaLnBrk="1" fontAlgn="auto" latinLnBrk="0" hangingPunct="1">
              <a:lnSpc>
                <a:spcPts val="2850"/>
              </a:lnSpc>
              <a:spcBef>
                <a:spcPts val="0"/>
              </a:spcBef>
              <a:spcAft>
                <a:spcPts val="0"/>
              </a:spcAft>
              <a:buClrTx/>
              <a:buSzPct val="100000"/>
              <a:buFontTx/>
              <a:buChar char="•"/>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Vulnérabilité génétique</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7"/>
          <p:cNvSpPr/>
          <p:nvPr/>
        </p:nvSpPr>
        <p:spPr>
          <a:xfrm>
            <a:off x="4200406" y="3782973"/>
            <a:ext cx="2845594" cy="725805"/>
          </a:xfrm>
          <a:prstGeom prst="rect">
            <a:avLst/>
          </a:prstGeom>
          <a:noFill/>
          <a:ln/>
        </p:spPr>
        <p:txBody>
          <a:bodyPr wrap="square" lIns="0" tIns="0" rIns="0" bIns="0" rtlCol="0" anchor="t"/>
          <a:lstStyle/>
          <a:p>
            <a:pPr marL="342900" marR="0" lvl="0" indent="-342900" algn="l" defTabSz="914400" rtl="0" eaLnBrk="1" fontAlgn="auto" latinLnBrk="0" hangingPunct="1">
              <a:lnSpc>
                <a:spcPts val="2850"/>
              </a:lnSpc>
              <a:spcBef>
                <a:spcPts val="0"/>
              </a:spcBef>
              <a:spcAft>
                <a:spcPts val="0"/>
              </a:spcAft>
              <a:buClrTx/>
              <a:buSzPct val="100000"/>
              <a:buFontTx/>
              <a:buChar char="•"/>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Hypersensibilité de l'amygdale</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8"/>
          <p:cNvSpPr/>
          <p:nvPr/>
        </p:nvSpPr>
        <p:spPr>
          <a:xfrm>
            <a:off x="7607022" y="2405301"/>
            <a:ext cx="2845594" cy="708660"/>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Facteurs psychologiques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9"/>
          <p:cNvSpPr/>
          <p:nvPr/>
        </p:nvSpPr>
        <p:spPr>
          <a:xfrm>
            <a:off x="7607022" y="3340775"/>
            <a:ext cx="2845594" cy="725805"/>
          </a:xfrm>
          <a:prstGeom prst="rect">
            <a:avLst/>
          </a:prstGeom>
          <a:noFill/>
          <a:ln/>
        </p:spPr>
        <p:txBody>
          <a:bodyPr wrap="square" lIns="0" tIns="0" rIns="0" bIns="0" rtlCol="0" anchor="t"/>
          <a:lstStyle/>
          <a:p>
            <a:pPr marL="342900" marR="0" lvl="0" indent="-342900" algn="l" defTabSz="914400" rtl="0" eaLnBrk="1" fontAlgn="auto" latinLnBrk="0" hangingPunct="1">
              <a:lnSpc>
                <a:spcPts val="2850"/>
              </a:lnSpc>
              <a:spcBef>
                <a:spcPts val="0"/>
              </a:spcBef>
              <a:spcAft>
                <a:spcPts val="0"/>
              </a:spcAft>
              <a:buClrTx/>
              <a:buSzPct val="100000"/>
              <a:buFontTx/>
              <a:buChar char="•"/>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Tempérament névrotique</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10"/>
          <p:cNvSpPr/>
          <p:nvPr/>
        </p:nvSpPr>
        <p:spPr>
          <a:xfrm>
            <a:off x="7607022" y="4145875"/>
            <a:ext cx="2845594" cy="362903"/>
          </a:xfrm>
          <a:prstGeom prst="rect">
            <a:avLst/>
          </a:prstGeom>
          <a:noFill/>
          <a:ln/>
        </p:spPr>
        <p:txBody>
          <a:bodyPr wrap="none" lIns="0" tIns="0" rIns="0" bIns="0" rtlCol="0" anchor="t"/>
          <a:lstStyle/>
          <a:p>
            <a:pPr marL="342900" marR="0" lvl="0" indent="-342900" algn="l" defTabSz="914400" rtl="0" eaLnBrk="1" fontAlgn="auto" latinLnBrk="0" hangingPunct="1">
              <a:lnSpc>
                <a:spcPts val="2850"/>
              </a:lnSpc>
              <a:spcBef>
                <a:spcPts val="0"/>
              </a:spcBef>
              <a:spcAft>
                <a:spcPts val="0"/>
              </a:spcAft>
              <a:buClrTx/>
              <a:buSzPct val="100000"/>
              <a:buFontTx/>
              <a:buChar char="•"/>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Affects négatifs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11"/>
          <p:cNvSpPr/>
          <p:nvPr/>
        </p:nvSpPr>
        <p:spPr>
          <a:xfrm>
            <a:off x="7607022" y="4588073"/>
            <a:ext cx="2845594" cy="725805"/>
          </a:xfrm>
          <a:prstGeom prst="rect">
            <a:avLst/>
          </a:prstGeom>
          <a:noFill/>
          <a:ln/>
        </p:spPr>
        <p:txBody>
          <a:bodyPr wrap="square" lIns="0" tIns="0" rIns="0" bIns="0" rtlCol="0" anchor="t"/>
          <a:lstStyle/>
          <a:p>
            <a:pPr marL="342900" marR="0" lvl="0" indent="-342900" algn="l" defTabSz="914400" rtl="0" eaLnBrk="1" fontAlgn="auto" latinLnBrk="0" hangingPunct="1">
              <a:lnSpc>
                <a:spcPts val="2850"/>
              </a:lnSpc>
              <a:spcBef>
                <a:spcPts val="0"/>
              </a:spcBef>
              <a:spcAft>
                <a:spcPts val="0"/>
              </a:spcAft>
              <a:buClrTx/>
              <a:buSzPct val="100000"/>
              <a:buFontTx/>
              <a:buChar char="•"/>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Inhibition comportementale</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12"/>
          <p:cNvSpPr/>
          <p:nvPr/>
        </p:nvSpPr>
        <p:spPr>
          <a:xfrm>
            <a:off x="11013638" y="2405301"/>
            <a:ext cx="2845594" cy="708660"/>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Facteurs environnementaux</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13"/>
          <p:cNvSpPr/>
          <p:nvPr/>
        </p:nvSpPr>
        <p:spPr>
          <a:xfrm>
            <a:off x="11013638" y="3340775"/>
            <a:ext cx="2845594" cy="725805"/>
          </a:xfrm>
          <a:prstGeom prst="rect">
            <a:avLst/>
          </a:prstGeom>
          <a:noFill/>
          <a:ln/>
        </p:spPr>
        <p:txBody>
          <a:bodyPr wrap="square" lIns="0" tIns="0" rIns="0" bIns="0" rtlCol="0" anchor="t"/>
          <a:lstStyle/>
          <a:p>
            <a:pPr marL="342900" marR="0" lvl="0" indent="-342900" algn="l" defTabSz="914400" rtl="0" eaLnBrk="1" fontAlgn="auto" latinLnBrk="0" hangingPunct="1">
              <a:lnSpc>
                <a:spcPts val="2850"/>
              </a:lnSpc>
              <a:spcBef>
                <a:spcPts val="0"/>
              </a:spcBef>
              <a:spcAft>
                <a:spcPts val="0"/>
              </a:spcAft>
              <a:buClrTx/>
              <a:buSzPct val="100000"/>
              <a:buFontTx/>
              <a:buChar char="•"/>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Événements stressants ou traumatisants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 14"/>
          <p:cNvSpPr/>
          <p:nvPr/>
        </p:nvSpPr>
        <p:spPr>
          <a:xfrm>
            <a:off x="11013638" y="4145875"/>
            <a:ext cx="2845594" cy="725805"/>
          </a:xfrm>
          <a:prstGeom prst="rect">
            <a:avLst/>
          </a:prstGeom>
          <a:noFill/>
          <a:ln/>
        </p:spPr>
        <p:txBody>
          <a:bodyPr wrap="square" lIns="0" tIns="0" rIns="0" bIns="0" rtlCol="0" anchor="t"/>
          <a:lstStyle/>
          <a:p>
            <a:pPr marL="342900" marR="0" lvl="0" indent="-342900" algn="l" defTabSz="914400" rtl="0" eaLnBrk="1" fontAlgn="auto" latinLnBrk="0" hangingPunct="1">
              <a:lnSpc>
                <a:spcPts val="2850"/>
              </a:lnSpc>
              <a:spcBef>
                <a:spcPts val="0"/>
              </a:spcBef>
              <a:spcAft>
                <a:spcPts val="0"/>
              </a:spcAft>
              <a:buClrTx/>
              <a:buSzPct val="100000"/>
              <a:buFontTx/>
              <a:buChar char="•"/>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Style parental et climat familial</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15"/>
          <p:cNvSpPr/>
          <p:nvPr/>
        </p:nvSpPr>
        <p:spPr>
          <a:xfrm>
            <a:off x="793790" y="6011228"/>
            <a:ext cx="13042821" cy="1088708"/>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D'après Beesdo et al. (2009), ces facteurs interagissent de manière complexe dans le développement des troubles anxieux. Les événements stressants ou traumatisants comme un décès, une séparation ou des abus peuvent jouer un rôle déclencheur particulièrement important.</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28412" y="581858"/>
            <a:ext cx="7887176" cy="1122045"/>
          </a:xfrm>
          <a:prstGeom prst="rect">
            <a:avLst/>
          </a:prstGeom>
          <a:noFill/>
          <a:ln/>
        </p:spPr>
        <p:txBody>
          <a:bodyPr wrap="square" lIns="0" tIns="0" rIns="0" bIns="0" rtlCol="0" anchor="t"/>
          <a:lstStyle/>
          <a:p>
            <a:pPr marL="0" indent="0" algn="l">
              <a:lnSpc>
                <a:spcPts val="4400"/>
              </a:lnSpc>
              <a:buNone/>
            </a:pPr>
            <a:r>
              <a:rPr lang="en-US" sz="3500" dirty="0">
                <a:solidFill>
                  <a:srgbClr val="403CCF"/>
                </a:solidFill>
                <a:latin typeface="Libre Baskerville" pitchFamily="34" charset="0"/>
                <a:ea typeface="Libre Baskerville" pitchFamily="34" charset="-122"/>
                <a:cs typeface="Libre Baskerville" pitchFamily="34" charset="-120"/>
              </a:rPr>
              <a:t>Reconnaissance Historique de la </a:t>
            </a:r>
            <a:r>
              <a:rPr lang="en-US" sz="3500" dirty="0" err="1">
                <a:solidFill>
                  <a:srgbClr val="403CCF"/>
                </a:solidFill>
                <a:latin typeface="Libre Baskerville" pitchFamily="34" charset="0"/>
                <a:ea typeface="Libre Baskerville" pitchFamily="34" charset="-122"/>
                <a:cs typeface="Libre Baskerville" pitchFamily="34" charset="-120"/>
              </a:rPr>
              <a:t>Dépression</a:t>
            </a:r>
            <a:r>
              <a:rPr lang="en-US" sz="3500" dirty="0">
                <a:solidFill>
                  <a:srgbClr val="403CCF"/>
                </a:solidFill>
                <a:latin typeface="Libre Baskerville" pitchFamily="34" charset="0"/>
                <a:ea typeface="Libre Baskerville" pitchFamily="34" charset="-122"/>
                <a:cs typeface="Libre Baskerville" pitchFamily="34" charset="-120"/>
              </a:rPr>
              <a:t> Infantile</a:t>
            </a:r>
          </a:p>
          <a:p>
            <a:pPr marL="0" indent="0" algn="l">
              <a:lnSpc>
                <a:spcPts val="4400"/>
              </a:lnSpc>
              <a:buNone/>
            </a:pPr>
            <a:r>
              <a:rPr lang="ar-DZ" sz="3600" dirty="0"/>
              <a:t>الاعتراف التاريخي بالاكتئاب الطفولي</a:t>
            </a:r>
            <a:endParaRPr lang="en-US" sz="3500" dirty="0"/>
          </a:p>
        </p:txBody>
      </p:sp>
      <p:sp>
        <p:nvSpPr>
          <p:cNvPr id="4" name="Shape 1"/>
          <p:cNvSpPr/>
          <p:nvPr/>
        </p:nvSpPr>
        <p:spPr>
          <a:xfrm>
            <a:off x="830342" y="1973223"/>
            <a:ext cx="22860" cy="4323874"/>
          </a:xfrm>
          <a:prstGeom prst="roundRect">
            <a:avLst>
              <a:gd name="adj" fmla="val 117826"/>
            </a:avLst>
          </a:prstGeom>
          <a:solidFill>
            <a:srgbClr val="D0CED9"/>
          </a:solidFill>
          <a:ln/>
        </p:spPr>
      </p:sp>
      <p:sp>
        <p:nvSpPr>
          <p:cNvPr id="5" name="Shape 2"/>
          <p:cNvSpPr/>
          <p:nvPr/>
        </p:nvSpPr>
        <p:spPr>
          <a:xfrm>
            <a:off x="1009471" y="2365653"/>
            <a:ext cx="538639" cy="22860"/>
          </a:xfrm>
          <a:prstGeom prst="roundRect">
            <a:avLst>
              <a:gd name="adj" fmla="val 117826"/>
            </a:avLst>
          </a:prstGeom>
          <a:solidFill>
            <a:srgbClr val="D0CED9"/>
          </a:solidFill>
          <a:ln/>
        </p:spPr>
      </p:sp>
      <p:sp>
        <p:nvSpPr>
          <p:cNvPr id="6" name="Shape 3"/>
          <p:cNvSpPr/>
          <p:nvPr/>
        </p:nvSpPr>
        <p:spPr>
          <a:xfrm>
            <a:off x="628352" y="2175153"/>
            <a:ext cx="403979" cy="403979"/>
          </a:xfrm>
          <a:prstGeom prst="roundRect">
            <a:avLst>
              <a:gd name="adj" fmla="val 6667"/>
            </a:avLst>
          </a:prstGeom>
          <a:solidFill>
            <a:srgbClr val="EAE8F3"/>
          </a:solidFill>
          <a:ln/>
        </p:spPr>
      </p:sp>
      <p:sp>
        <p:nvSpPr>
          <p:cNvPr id="7" name="Text 4"/>
          <p:cNvSpPr/>
          <p:nvPr/>
        </p:nvSpPr>
        <p:spPr>
          <a:xfrm>
            <a:off x="695623" y="2208788"/>
            <a:ext cx="269319" cy="336590"/>
          </a:xfrm>
          <a:prstGeom prst="rect">
            <a:avLst/>
          </a:prstGeom>
          <a:noFill/>
          <a:ln/>
        </p:spPr>
        <p:txBody>
          <a:bodyPr wrap="none" lIns="0" tIns="0" rIns="0" bIns="0" rtlCol="0" anchor="t"/>
          <a:lstStyle/>
          <a:p>
            <a:pPr marL="0" indent="0" algn="ctr">
              <a:lnSpc>
                <a:spcPts val="2100"/>
              </a:lnSpc>
              <a:buNone/>
            </a:pPr>
            <a:r>
              <a:rPr lang="en-US" sz="2100" dirty="0">
                <a:solidFill>
                  <a:srgbClr val="49495A"/>
                </a:solidFill>
                <a:latin typeface="Libre Baskerville" pitchFamily="34" charset="0"/>
                <a:ea typeface="Libre Baskerville" pitchFamily="34" charset="-122"/>
                <a:cs typeface="Libre Baskerville" pitchFamily="34" charset="-120"/>
              </a:rPr>
              <a:t>1</a:t>
            </a:r>
            <a:endParaRPr lang="en-US" sz="2100" dirty="0"/>
          </a:p>
        </p:txBody>
      </p:sp>
      <p:sp>
        <p:nvSpPr>
          <p:cNvPr id="8" name="Text 5"/>
          <p:cNvSpPr/>
          <p:nvPr/>
        </p:nvSpPr>
        <p:spPr>
          <a:xfrm>
            <a:off x="1728192" y="2152769"/>
            <a:ext cx="2244566" cy="280511"/>
          </a:xfrm>
          <a:prstGeom prst="rect">
            <a:avLst/>
          </a:prstGeom>
          <a:noFill/>
          <a:ln/>
        </p:spPr>
        <p:txBody>
          <a:bodyPr wrap="none" lIns="0" tIns="0" rIns="0" bIns="0" rtlCol="0" anchor="t"/>
          <a:lstStyle/>
          <a:p>
            <a:pPr marL="0" indent="0" algn="l">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1946</a:t>
            </a:r>
            <a:endParaRPr lang="en-US" sz="1750" dirty="0"/>
          </a:p>
        </p:txBody>
      </p:sp>
      <p:sp>
        <p:nvSpPr>
          <p:cNvPr id="9" name="Text 6"/>
          <p:cNvSpPr/>
          <p:nvPr/>
        </p:nvSpPr>
        <p:spPr>
          <a:xfrm>
            <a:off x="1423397" y="2450187"/>
            <a:ext cx="7541474" cy="1046560"/>
          </a:xfrm>
          <a:prstGeom prst="rect">
            <a:avLst/>
          </a:prstGeom>
          <a:noFill/>
          <a:ln/>
        </p:spPr>
        <p:txBody>
          <a:bodyPr wrap="square" lIns="0" tIns="0" rIns="0" bIns="0" rtlCol="0" anchor="t"/>
          <a:lstStyle/>
          <a:p>
            <a:pPr marL="0" indent="0" algn="l">
              <a:lnSpc>
                <a:spcPts val="2250"/>
              </a:lnSpc>
              <a:buNone/>
            </a:pPr>
            <a:r>
              <a:rPr lang="en-US" sz="1400" dirty="0">
                <a:solidFill>
                  <a:srgbClr val="49495A"/>
                </a:solidFill>
                <a:latin typeface="Open Sans" pitchFamily="34" charset="0"/>
                <a:ea typeface="Open Sans" pitchFamily="34" charset="-122"/>
                <a:cs typeface="Open Sans" pitchFamily="34" charset="-120"/>
              </a:rPr>
              <a:t>Spitz décrit la dépression anaclitique, première reconnaissance d'une forme de dépression chez l'enfant liée à la séparation </a:t>
            </a:r>
            <a:r>
              <a:rPr lang="en-US" sz="1400" dirty="0" err="1">
                <a:solidFill>
                  <a:srgbClr val="49495A"/>
                </a:solidFill>
                <a:latin typeface="Open Sans" pitchFamily="34" charset="0"/>
                <a:ea typeface="Open Sans" pitchFamily="34" charset="-122"/>
                <a:cs typeface="Open Sans" pitchFamily="34" charset="-120"/>
              </a:rPr>
              <a:t>maternelle</a:t>
            </a:r>
            <a:r>
              <a:rPr lang="en-US" sz="1400" dirty="0">
                <a:solidFill>
                  <a:srgbClr val="49495A"/>
                </a:solidFill>
                <a:latin typeface="Open Sans" pitchFamily="34" charset="0"/>
                <a:ea typeface="Open Sans" pitchFamily="34" charset="-122"/>
                <a:cs typeface="Open Sans" pitchFamily="34" charset="-120"/>
              </a:rPr>
              <a:t>.</a:t>
            </a:r>
          </a:p>
          <a:p>
            <a:pPr>
              <a:buNone/>
            </a:pPr>
            <a:endParaRPr lang="ar-DZ" sz="1400" dirty="0"/>
          </a:p>
          <a:p>
            <a:pPr algn="r" rtl="1"/>
            <a:r>
              <a:rPr lang="ar-DZ" sz="1400" b="1" dirty="0"/>
              <a:t>وصف سبينتز (</a:t>
            </a:r>
            <a:r>
              <a:rPr lang="fr-FR" sz="1400" b="1" dirty="0"/>
              <a:t>Spitz) </a:t>
            </a:r>
            <a:r>
              <a:rPr lang="ar-DZ" sz="1400" b="1" dirty="0"/>
              <a:t>الاكتئاب الأنكليتيكي، وهو أول اعتراف بشكل من أشكال الاكتئاب لدى الطفل مرتبط بانفصاله عن الأم.</a:t>
            </a:r>
            <a:endParaRPr lang="ar-DZ" sz="1400" dirty="0"/>
          </a:p>
          <a:p>
            <a:pPr marL="0" indent="0" algn="l">
              <a:lnSpc>
                <a:spcPts val="2250"/>
              </a:lnSpc>
              <a:buNone/>
            </a:pPr>
            <a:endParaRPr lang="en-US" sz="1400" dirty="0"/>
          </a:p>
        </p:txBody>
      </p:sp>
      <p:sp>
        <p:nvSpPr>
          <p:cNvPr id="10" name="Shape 7"/>
          <p:cNvSpPr/>
          <p:nvPr/>
        </p:nvSpPr>
        <p:spPr>
          <a:xfrm>
            <a:off x="1009471" y="3866793"/>
            <a:ext cx="538639" cy="22860"/>
          </a:xfrm>
          <a:prstGeom prst="roundRect">
            <a:avLst>
              <a:gd name="adj" fmla="val 117826"/>
            </a:avLst>
          </a:prstGeom>
          <a:solidFill>
            <a:srgbClr val="D0CED9"/>
          </a:solidFill>
          <a:ln/>
        </p:spPr>
      </p:sp>
      <p:sp>
        <p:nvSpPr>
          <p:cNvPr id="11" name="Shape 8"/>
          <p:cNvSpPr/>
          <p:nvPr/>
        </p:nvSpPr>
        <p:spPr>
          <a:xfrm>
            <a:off x="628352" y="3676293"/>
            <a:ext cx="403979" cy="403979"/>
          </a:xfrm>
          <a:prstGeom prst="roundRect">
            <a:avLst>
              <a:gd name="adj" fmla="val 6667"/>
            </a:avLst>
          </a:prstGeom>
          <a:solidFill>
            <a:srgbClr val="EAE8F3"/>
          </a:solidFill>
          <a:ln/>
        </p:spPr>
      </p:sp>
      <p:sp>
        <p:nvSpPr>
          <p:cNvPr id="12" name="Text 9"/>
          <p:cNvSpPr/>
          <p:nvPr/>
        </p:nvSpPr>
        <p:spPr>
          <a:xfrm>
            <a:off x="695623" y="3709928"/>
            <a:ext cx="269319" cy="336590"/>
          </a:xfrm>
          <a:prstGeom prst="rect">
            <a:avLst/>
          </a:prstGeom>
          <a:noFill/>
          <a:ln/>
        </p:spPr>
        <p:txBody>
          <a:bodyPr wrap="none" lIns="0" tIns="0" rIns="0" bIns="0" rtlCol="0" anchor="t"/>
          <a:lstStyle/>
          <a:p>
            <a:pPr marL="0" indent="0" algn="ctr">
              <a:lnSpc>
                <a:spcPts val="2100"/>
              </a:lnSpc>
              <a:buNone/>
            </a:pPr>
            <a:r>
              <a:rPr lang="en-US" sz="2100" dirty="0">
                <a:solidFill>
                  <a:srgbClr val="49495A"/>
                </a:solidFill>
                <a:latin typeface="Libre Baskerville" pitchFamily="34" charset="0"/>
                <a:ea typeface="Libre Baskerville" pitchFamily="34" charset="-122"/>
                <a:cs typeface="Libre Baskerville" pitchFamily="34" charset="-120"/>
              </a:rPr>
              <a:t>2</a:t>
            </a:r>
            <a:endParaRPr lang="en-US" sz="2100" dirty="0"/>
          </a:p>
        </p:txBody>
      </p:sp>
      <p:sp>
        <p:nvSpPr>
          <p:cNvPr id="13" name="Text 10"/>
          <p:cNvSpPr/>
          <p:nvPr/>
        </p:nvSpPr>
        <p:spPr>
          <a:xfrm>
            <a:off x="1728192" y="3653909"/>
            <a:ext cx="2244566" cy="280511"/>
          </a:xfrm>
          <a:prstGeom prst="rect">
            <a:avLst/>
          </a:prstGeom>
          <a:noFill/>
          <a:ln/>
        </p:spPr>
        <p:txBody>
          <a:bodyPr wrap="none" lIns="0" tIns="0" rIns="0" bIns="0" rtlCol="0" anchor="t"/>
          <a:lstStyle/>
          <a:p>
            <a:pPr marL="0" indent="0" algn="l">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1980</a:t>
            </a:r>
            <a:endParaRPr lang="en-US" sz="1750" dirty="0"/>
          </a:p>
        </p:txBody>
      </p:sp>
      <p:sp>
        <p:nvSpPr>
          <p:cNvPr id="14" name="Text 11"/>
          <p:cNvSpPr/>
          <p:nvPr/>
        </p:nvSpPr>
        <p:spPr>
          <a:xfrm>
            <a:off x="1423397" y="4042053"/>
            <a:ext cx="7541473" cy="437673"/>
          </a:xfrm>
          <a:prstGeom prst="rect">
            <a:avLst/>
          </a:prstGeom>
          <a:noFill/>
          <a:ln/>
        </p:spPr>
        <p:txBody>
          <a:bodyPr wrap="square" lIns="0" tIns="0" rIns="0" bIns="0" rtlCol="0" anchor="t"/>
          <a:lstStyle/>
          <a:p>
            <a:pPr marL="0" indent="0" algn="l">
              <a:lnSpc>
                <a:spcPts val="2250"/>
              </a:lnSpc>
              <a:buNone/>
            </a:pPr>
            <a:r>
              <a:rPr lang="en-US" sz="1400" dirty="0">
                <a:solidFill>
                  <a:srgbClr val="49495A"/>
                </a:solidFill>
                <a:latin typeface="Open Sans" pitchFamily="34" charset="0"/>
                <a:ea typeface="Open Sans" pitchFamily="34" charset="-122"/>
                <a:cs typeface="Open Sans" pitchFamily="34" charset="-120"/>
              </a:rPr>
              <a:t>Carlson et Cantwell établissent la reconnaissance officielle de la dépression infantile grâce aux critères du DSM.</a:t>
            </a:r>
          </a:p>
          <a:p>
            <a:pPr>
              <a:buNone/>
            </a:pPr>
            <a:endParaRPr lang="ar-DZ" sz="1400" dirty="0"/>
          </a:p>
          <a:p>
            <a:pPr algn="r" rtl="1"/>
            <a:r>
              <a:rPr lang="ar-DZ" sz="1400" b="1" dirty="0"/>
              <a:t>قام كارلسون وكانتويل بإرساء الاعتراف الرسمي بالاكتئاب الطفولي اعتمادًا على معايير الدليل التشخيصي والإحصائي (</a:t>
            </a:r>
            <a:r>
              <a:rPr lang="fr-FR" sz="1400" b="1" dirty="0"/>
              <a:t>DSM).</a:t>
            </a:r>
            <a:endParaRPr lang="fr-FR" sz="1400" dirty="0"/>
          </a:p>
          <a:p>
            <a:pPr marL="0" indent="0" algn="l">
              <a:lnSpc>
                <a:spcPts val="2250"/>
              </a:lnSpc>
              <a:buNone/>
            </a:pPr>
            <a:endParaRPr lang="en-US" sz="1400" dirty="0"/>
          </a:p>
        </p:txBody>
      </p:sp>
      <p:sp>
        <p:nvSpPr>
          <p:cNvPr id="15" name="Shape 12"/>
          <p:cNvSpPr/>
          <p:nvPr/>
        </p:nvSpPr>
        <p:spPr>
          <a:xfrm>
            <a:off x="1009471" y="5367933"/>
            <a:ext cx="538639" cy="22860"/>
          </a:xfrm>
          <a:prstGeom prst="roundRect">
            <a:avLst>
              <a:gd name="adj" fmla="val 117826"/>
            </a:avLst>
          </a:prstGeom>
          <a:solidFill>
            <a:srgbClr val="D0CED9"/>
          </a:solidFill>
          <a:ln/>
        </p:spPr>
      </p:sp>
      <p:sp>
        <p:nvSpPr>
          <p:cNvPr id="16" name="Shape 13"/>
          <p:cNvSpPr/>
          <p:nvPr/>
        </p:nvSpPr>
        <p:spPr>
          <a:xfrm>
            <a:off x="628352" y="5177433"/>
            <a:ext cx="403979" cy="403979"/>
          </a:xfrm>
          <a:prstGeom prst="roundRect">
            <a:avLst>
              <a:gd name="adj" fmla="val 6667"/>
            </a:avLst>
          </a:prstGeom>
          <a:solidFill>
            <a:srgbClr val="EAE8F3"/>
          </a:solidFill>
          <a:ln/>
        </p:spPr>
      </p:sp>
      <p:sp>
        <p:nvSpPr>
          <p:cNvPr id="17" name="Text 14"/>
          <p:cNvSpPr/>
          <p:nvPr/>
        </p:nvSpPr>
        <p:spPr>
          <a:xfrm>
            <a:off x="695623" y="5211068"/>
            <a:ext cx="269319" cy="336590"/>
          </a:xfrm>
          <a:prstGeom prst="rect">
            <a:avLst/>
          </a:prstGeom>
          <a:noFill/>
          <a:ln/>
        </p:spPr>
        <p:txBody>
          <a:bodyPr wrap="none" lIns="0" tIns="0" rIns="0" bIns="0" rtlCol="0" anchor="t"/>
          <a:lstStyle/>
          <a:p>
            <a:pPr marL="0" indent="0" algn="ctr">
              <a:lnSpc>
                <a:spcPts val="2100"/>
              </a:lnSpc>
              <a:buNone/>
            </a:pPr>
            <a:r>
              <a:rPr lang="en-US" sz="2100" dirty="0">
                <a:solidFill>
                  <a:srgbClr val="49495A"/>
                </a:solidFill>
                <a:latin typeface="Libre Baskerville" pitchFamily="34" charset="0"/>
                <a:ea typeface="Libre Baskerville" pitchFamily="34" charset="-122"/>
                <a:cs typeface="Libre Baskerville" pitchFamily="34" charset="-120"/>
              </a:rPr>
              <a:t>3</a:t>
            </a:r>
            <a:endParaRPr lang="en-US" sz="2100" dirty="0"/>
          </a:p>
        </p:txBody>
      </p:sp>
      <p:sp>
        <p:nvSpPr>
          <p:cNvPr id="18" name="Text 15"/>
          <p:cNvSpPr/>
          <p:nvPr/>
        </p:nvSpPr>
        <p:spPr>
          <a:xfrm>
            <a:off x="1728192" y="5155049"/>
            <a:ext cx="2244566" cy="280511"/>
          </a:xfrm>
          <a:prstGeom prst="rect">
            <a:avLst/>
          </a:prstGeom>
          <a:noFill/>
          <a:ln/>
        </p:spPr>
        <p:txBody>
          <a:bodyPr wrap="none" lIns="0" tIns="0" rIns="0" bIns="0" rtlCol="0" anchor="t"/>
          <a:lstStyle/>
          <a:p>
            <a:pPr marL="0" indent="0" algn="l">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Aujourd'hui</a:t>
            </a:r>
            <a:endParaRPr lang="en-US" sz="1750" dirty="0"/>
          </a:p>
        </p:txBody>
      </p:sp>
      <p:sp>
        <p:nvSpPr>
          <p:cNvPr id="19" name="Text 16"/>
          <p:cNvSpPr/>
          <p:nvPr/>
        </p:nvSpPr>
        <p:spPr>
          <a:xfrm>
            <a:off x="1728192" y="5543193"/>
            <a:ext cx="6787396" cy="574358"/>
          </a:xfrm>
          <a:prstGeom prst="rect">
            <a:avLst/>
          </a:prstGeom>
          <a:noFill/>
          <a:ln/>
        </p:spPr>
        <p:txBody>
          <a:bodyPr wrap="square" lIns="0" tIns="0" rIns="0" bIns="0" rtlCol="0" anchor="t"/>
          <a:lstStyle/>
          <a:p>
            <a:pPr marL="0" indent="0" algn="l">
              <a:lnSpc>
                <a:spcPts val="2250"/>
              </a:lnSpc>
              <a:buNone/>
            </a:pPr>
            <a:r>
              <a:rPr lang="en-US" sz="1400" dirty="0">
                <a:solidFill>
                  <a:srgbClr val="49495A"/>
                </a:solidFill>
                <a:latin typeface="Open Sans" pitchFamily="34" charset="0"/>
                <a:ea typeface="Open Sans" pitchFamily="34" charset="-122"/>
                <a:cs typeface="Open Sans" pitchFamily="34" charset="-120"/>
              </a:rPr>
              <a:t>La dépression infantile est pleinement admise comme un trouble sévère aux conséquences importantes sur le long </a:t>
            </a:r>
            <a:r>
              <a:rPr lang="en-US" sz="1400" dirty="0" err="1">
                <a:solidFill>
                  <a:srgbClr val="49495A"/>
                </a:solidFill>
                <a:latin typeface="Open Sans" pitchFamily="34" charset="0"/>
                <a:ea typeface="Open Sans" pitchFamily="34" charset="-122"/>
                <a:cs typeface="Open Sans" pitchFamily="34" charset="-120"/>
              </a:rPr>
              <a:t>terme</a:t>
            </a:r>
            <a:r>
              <a:rPr lang="en-US" sz="1400" dirty="0">
                <a:solidFill>
                  <a:srgbClr val="49495A"/>
                </a:solidFill>
                <a:latin typeface="Open Sans" pitchFamily="34" charset="0"/>
                <a:ea typeface="Open Sans" pitchFamily="34" charset="-122"/>
                <a:cs typeface="Open Sans" pitchFamily="34" charset="-120"/>
              </a:rPr>
              <a:t>.</a:t>
            </a:r>
          </a:p>
          <a:p>
            <a:pPr algn="r" rtl="1">
              <a:lnSpc>
                <a:spcPts val="2250"/>
              </a:lnSpc>
            </a:pPr>
            <a:r>
              <a:rPr lang="ar-DZ" sz="1400" b="1" dirty="0"/>
              <a:t>يُعترف بالاكتئاب الطفولي بشكل كامل كاضطراب خطير له عواقب كبيرة على المدى الطويل.</a:t>
            </a:r>
            <a:endParaRPr lang="ar-DZ" sz="1400" dirty="0"/>
          </a:p>
          <a:p>
            <a:pPr marL="0" indent="0" algn="l">
              <a:lnSpc>
                <a:spcPts val="2250"/>
              </a:lnSpc>
              <a:buNone/>
            </a:pPr>
            <a:endParaRPr lang="en-US" sz="1400" dirty="0"/>
          </a:p>
        </p:txBody>
      </p:sp>
      <p:sp>
        <p:nvSpPr>
          <p:cNvPr id="20" name="Text 17"/>
          <p:cNvSpPr/>
          <p:nvPr/>
        </p:nvSpPr>
        <p:spPr>
          <a:xfrm>
            <a:off x="628412" y="6499027"/>
            <a:ext cx="9024874" cy="1148715"/>
          </a:xfrm>
          <a:prstGeom prst="rect">
            <a:avLst/>
          </a:prstGeom>
          <a:noFill/>
          <a:ln/>
        </p:spPr>
        <p:txBody>
          <a:bodyPr wrap="square" lIns="0" tIns="0" rIns="0" bIns="0" rtlCol="0" anchor="t"/>
          <a:lstStyle/>
          <a:p>
            <a:pPr marL="0" indent="0" algn="l">
              <a:lnSpc>
                <a:spcPts val="2250"/>
              </a:lnSpc>
              <a:buNone/>
            </a:pPr>
            <a:r>
              <a:rPr lang="en-US" sz="1400" dirty="0">
                <a:solidFill>
                  <a:srgbClr val="49495A"/>
                </a:solidFill>
                <a:latin typeface="Open Sans" pitchFamily="34" charset="0"/>
                <a:ea typeface="Open Sans" pitchFamily="34" charset="-122"/>
                <a:cs typeface="Open Sans" pitchFamily="34" charset="-120"/>
              </a:rPr>
              <a:t>Ces avancées historiques ont permis de mieux caractériser la dépression chez l'enfant et d'élaborer des traitements adaptés. Malgré ces progrès, le trouble dépressif majeur reste peu diagnostiqué chez les jeunes, contrairement aux troubles anxieux qui sont plus fréquemment </a:t>
            </a:r>
            <a:r>
              <a:rPr lang="en-US" sz="1400" dirty="0" err="1">
                <a:solidFill>
                  <a:srgbClr val="49495A"/>
                </a:solidFill>
                <a:latin typeface="Open Sans" pitchFamily="34" charset="0"/>
                <a:ea typeface="Open Sans" pitchFamily="34" charset="-122"/>
                <a:cs typeface="Open Sans" pitchFamily="34" charset="-120"/>
              </a:rPr>
              <a:t>identifiés</a:t>
            </a:r>
            <a:r>
              <a:rPr lang="en-US" sz="1400" dirty="0">
                <a:solidFill>
                  <a:srgbClr val="49495A"/>
                </a:solidFill>
                <a:latin typeface="Open Sans" pitchFamily="34" charset="0"/>
                <a:ea typeface="Open Sans" pitchFamily="34" charset="-122"/>
                <a:cs typeface="Open Sans" pitchFamily="34" charset="-120"/>
              </a:rPr>
              <a:t>.</a:t>
            </a:r>
          </a:p>
          <a:p>
            <a:pPr>
              <a:buNone/>
            </a:pPr>
            <a:endParaRPr lang="ar-DZ" sz="1400" dirty="0"/>
          </a:p>
          <a:p>
            <a:pPr algn="r" rtl="1"/>
            <a:r>
              <a:rPr lang="ar-DZ" sz="1400" b="1" dirty="0"/>
              <a:t>لقد سمحت هذه التطورات التاريخية بفهم أفضل للاكتئاب لدى الأطفال ووضع علاجات مناسبة له. وعلى الرغم من هذه التقدّمات، لا يزال الاضطراب الاكتئابي يُشخّص بشكل ضعيف لدى الأطفال والمراهقين، بخلاف اضطرابات القلق التي يتم التعرف عليها بشكل أكثر شيوعًا.</a:t>
            </a:r>
            <a:endParaRPr lang="ar-DZ" sz="1400" dirty="0"/>
          </a:p>
          <a:p>
            <a:pPr marL="0" indent="0" algn="l">
              <a:lnSpc>
                <a:spcPts val="2250"/>
              </a:lnSpc>
              <a:buNone/>
            </a:pP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35330" y="746760"/>
            <a:ext cx="8552259" cy="656630"/>
          </a:xfrm>
          <a:prstGeom prst="rect">
            <a:avLst/>
          </a:prstGeom>
          <a:noFill/>
          <a:ln/>
        </p:spPr>
        <p:txBody>
          <a:bodyPr wrap="none" lIns="0" tIns="0" rIns="0" bIns="0" rtlCol="0" anchor="t"/>
          <a:lstStyle/>
          <a:p>
            <a:pPr marL="0" marR="0" lvl="0" indent="0" algn="l" defTabSz="914400" rtl="0" eaLnBrk="1" fontAlgn="auto" latinLnBrk="0" hangingPunct="1">
              <a:lnSpc>
                <a:spcPts val="5150"/>
              </a:lnSpc>
              <a:spcBef>
                <a:spcPts val="0"/>
              </a:spcBef>
              <a:spcAft>
                <a:spcPts val="0"/>
              </a:spcAft>
              <a:buClrTx/>
              <a:buSzTx/>
              <a:buFontTx/>
              <a:buNone/>
              <a:tabLst/>
              <a:defRPr/>
            </a:pPr>
            <a:r>
              <a:rPr kumimoji="0" lang="en-US" sz="4100" b="0" i="0" u="none" strike="noStrike" kern="1200" cap="none" spc="0" normalizeH="0" baseline="0" noProof="0" dirty="0">
                <a:ln>
                  <a:noFill/>
                </a:ln>
                <a:solidFill>
                  <a:srgbClr val="403CCF"/>
                </a:solidFill>
                <a:effectLst/>
                <a:uLnTx/>
                <a:uFillTx/>
                <a:latin typeface="Libre Baskerville" pitchFamily="34" charset="0"/>
                <a:ea typeface="Libre Baskerville" pitchFamily="34" charset="-122"/>
                <a:cs typeface="Libre Baskerville" pitchFamily="34" charset="-120"/>
              </a:rPr>
              <a:t>Évolution des Troubles Anxieux</a:t>
            </a:r>
            <a:endParaRPr kumimoji="0" lang="en-US" sz="4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hape 1"/>
          <p:cNvSpPr/>
          <p:nvPr/>
        </p:nvSpPr>
        <p:spPr>
          <a:xfrm>
            <a:off x="735330" y="1823561"/>
            <a:ext cx="2193250" cy="1210508"/>
          </a:xfrm>
          <a:prstGeom prst="roundRect">
            <a:avLst>
              <a:gd name="adj" fmla="val 2603"/>
            </a:avLst>
          </a:prstGeom>
          <a:solidFill>
            <a:srgbClr val="EAE8F3"/>
          </a:solidFill>
          <a:ln/>
        </p:spPr>
      </p:sp>
      <p:pic>
        <p:nvPicPr>
          <p:cNvPr id="4" name="Image 0" descr="preencoded.png"/>
          <p:cNvPicPr>
            <a:picLocks noChangeAspect="1"/>
          </p:cNvPicPr>
          <p:nvPr/>
        </p:nvPicPr>
        <p:blipFill>
          <a:blip r:embed="rId3"/>
          <a:stretch>
            <a:fillRect/>
          </a:stretch>
        </p:blipFill>
        <p:spPr>
          <a:xfrm>
            <a:off x="1684258" y="2244209"/>
            <a:ext cx="295394" cy="369213"/>
          </a:xfrm>
          <a:prstGeom prst="rect">
            <a:avLst/>
          </a:prstGeom>
        </p:spPr>
      </p:pic>
      <p:sp>
        <p:nvSpPr>
          <p:cNvPr id="5" name="Text 2"/>
          <p:cNvSpPr/>
          <p:nvPr/>
        </p:nvSpPr>
        <p:spPr>
          <a:xfrm>
            <a:off x="3138607" y="2033588"/>
            <a:ext cx="4260413" cy="328255"/>
          </a:xfrm>
          <a:prstGeom prst="rect">
            <a:avLst/>
          </a:prstGeom>
          <a:noFill/>
          <a:ln/>
        </p:spPr>
        <p:txBody>
          <a:bodyPr wrap="none" lIns="0" tIns="0" rIns="0" bIns="0" rtlCol="0" anchor="t"/>
          <a:lstStyle/>
          <a:p>
            <a:pPr marL="0" marR="0" lvl="0" indent="0" algn="l" defTabSz="914400" rtl="0" eaLnBrk="1" fontAlgn="auto" latinLnBrk="0" hangingPunct="1">
              <a:lnSpc>
                <a:spcPts val="2550"/>
              </a:lnSpc>
              <a:spcBef>
                <a:spcPts val="0"/>
              </a:spcBef>
              <a:spcAft>
                <a:spcPts val="0"/>
              </a:spcAft>
              <a:buClrTx/>
              <a:buSzTx/>
              <a:buFontTx/>
              <a:buNone/>
              <a:tabLst/>
              <a:defRPr/>
            </a:pPr>
            <a:r>
              <a:rPr kumimoji="0" lang="en-US" sz="20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Continuité homotypique stricte</a:t>
            </a:r>
            <a:endParaRPr kumimoji="0" lang="en-US" sz="2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3"/>
          <p:cNvSpPr/>
          <p:nvPr/>
        </p:nvSpPr>
        <p:spPr>
          <a:xfrm>
            <a:off x="3138607" y="2487811"/>
            <a:ext cx="4260413" cy="336233"/>
          </a:xfrm>
          <a:prstGeom prst="rect">
            <a:avLst/>
          </a:prstGeom>
          <a:noFill/>
          <a:ln/>
        </p:spPr>
        <p:txBody>
          <a:bodyPr wrap="none" lIns="0" tIns="0" rIns="0" bIns="0" rtlCol="0" anchor="t"/>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Le même trouble persiste dans le temps</a:t>
            </a:r>
            <a:endPar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4"/>
          <p:cNvSpPr/>
          <p:nvPr/>
        </p:nvSpPr>
        <p:spPr>
          <a:xfrm>
            <a:off x="3033593" y="3024545"/>
            <a:ext cx="10756463" cy="11430"/>
          </a:xfrm>
          <a:prstGeom prst="roundRect">
            <a:avLst>
              <a:gd name="adj" fmla="val 275719"/>
            </a:avLst>
          </a:prstGeom>
          <a:solidFill>
            <a:srgbClr val="D0CED9"/>
          </a:solidFill>
          <a:ln/>
        </p:spPr>
      </p:sp>
      <p:sp>
        <p:nvSpPr>
          <p:cNvPr id="8" name="Shape 5"/>
          <p:cNvSpPr/>
          <p:nvPr/>
        </p:nvSpPr>
        <p:spPr>
          <a:xfrm>
            <a:off x="735330" y="3139083"/>
            <a:ext cx="4386501" cy="1210508"/>
          </a:xfrm>
          <a:prstGeom prst="roundRect">
            <a:avLst>
              <a:gd name="adj" fmla="val 2603"/>
            </a:avLst>
          </a:prstGeom>
          <a:solidFill>
            <a:srgbClr val="EAE8F3"/>
          </a:solidFill>
          <a:ln/>
        </p:spPr>
      </p:sp>
      <p:pic>
        <p:nvPicPr>
          <p:cNvPr id="9" name="Image 1" descr="preencoded.png"/>
          <p:cNvPicPr>
            <a:picLocks noChangeAspect="1"/>
          </p:cNvPicPr>
          <p:nvPr/>
        </p:nvPicPr>
        <p:blipFill>
          <a:blip r:embed="rId4"/>
          <a:stretch>
            <a:fillRect/>
          </a:stretch>
        </p:blipFill>
        <p:spPr>
          <a:xfrm>
            <a:off x="2780824" y="3559731"/>
            <a:ext cx="295394" cy="369213"/>
          </a:xfrm>
          <a:prstGeom prst="rect">
            <a:avLst/>
          </a:prstGeom>
        </p:spPr>
      </p:pic>
      <p:sp>
        <p:nvSpPr>
          <p:cNvPr id="10" name="Text 6"/>
          <p:cNvSpPr/>
          <p:nvPr/>
        </p:nvSpPr>
        <p:spPr>
          <a:xfrm>
            <a:off x="5331857" y="3349109"/>
            <a:ext cx="4340543" cy="328255"/>
          </a:xfrm>
          <a:prstGeom prst="rect">
            <a:avLst/>
          </a:prstGeom>
          <a:noFill/>
          <a:ln/>
        </p:spPr>
        <p:txBody>
          <a:bodyPr wrap="none" lIns="0" tIns="0" rIns="0" bIns="0" rtlCol="0" anchor="t"/>
          <a:lstStyle/>
          <a:p>
            <a:pPr marL="0" marR="0" lvl="0" indent="0" algn="l" defTabSz="914400" rtl="0" eaLnBrk="1" fontAlgn="auto" latinLnBrk="0" hangingPunct="1">
              <a:lnSpc>
                <a:spcPts val="2550"/>
              </a:lnSpc>
              <a:spcBef>
                <a:spcPts val="0"/>
              </a:spcBef>
              <a:spcAft>
                <a:spcPts val="0"/>
              </a:spcAft>
              <a:buClrTx/>
              <a:buSzTx/>
              <a:buFontTx/>
              <a:buNone/>
              <a:tabLst/>
              <a:defRPr/>
            </a:pPr>
            <a:r>
              <a:rPr kumimoji="0" lang="en-US" sz="20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Continuité homotypique élargie</a:t>
            </a:r>
            <a:endParaRPr kumimoji="0" lang="en-US" sz="2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7"/>
          <p:cNvSpPr/>
          <p:nvPr/>
        </p:nvSpPr>
        <p:spPr>
          <a:xfrm>
            <a:off x="5331857" y="3803333"/>
            <a:ext cx="4340543" cy="336233"/>
          </a:xfrm>
          <a:prstGeom prst="rect">
            <a:avLst/>
          </a:prstGeom>
          <a:noFill/>
          <a:ln/>
        </p:spPr>
        <p:txBody>
          <a:bodyPr wrap="none" lIns="0" tIns="0" rIns="0" bIns="0" rtlCol="0" anchor="t"/>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Évolution vers un autre trouble anxieux</a:t>
            </a:r>
            <a:endPar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hape 8"/>
          <p:cNvSpPr/>
          <p:nvPr/>
        </p:nvSpPr>
        <p:spPr>
          <a:xfrm>
            <a:off x="5226844" y="4340066"/>
            <a:ext cx="8563213" cy="11430"/>
          </a:xfrm>
          <a:prstGeom prst="roundRect">
            <a:avLst>
              <a:gd name="adj" fmla="val 275719"/>
            </a:avLst>
          </a:prstGeom>
          <a:solidFill>
            <a:srgbClr val="D0CED9"/>
          </a:solidFill>
          <a:ln/>
        </p:spPr>
      </p:sp>
      <p:sp>
        <p:nvSpPr>
          <p:cNvPr id="13" name="Shape 9"/>
          <p:cNvSpPr/>
          <p:nvPr/>
        </p:nvSpPr>
        <p:spPr>
          <a:xfrm>
            <a:off x="735330" y="4454604"/>
            <a:ext cx="6579870" cy="1210508"/>
          </a:xfrm>
          <a:prstGeom prst="roundRect">
            <a:avLst>
              <a:gd name="adj" fmla="val 2603"/>
            </a:avLst>
          </a:prstGeom>
          <a:solidFill>
            <a:srgbClr val="EAE8F3"/>
          </a:solidFill>
          <a:ln/>
        </p:spPr>
      </p:sp>
      <p:pic>
        <p:nvPicPr>
          <p:cNvPr id="14" name="Image 2" descr="preencoded.png"/>
          <p:cNvPicPr>
            <a:picLocks noChangeAspect="1"/>
          </p:cNvPicPr>
          <p:nvPr/>
        </p:nvPicPr>
        <p:blipFill>
          <a:blip r:embed="rId5"/>
          <a:stretch>
            <a:fillRect/>
          </a:stretch>
        </p:blipFill>
        <p:spPr>
          <a:xfrm>
            <a:off x="3877508" y="4875252"/>
            <a:ext cx="295394" cy="369213"/>
          </a:xfrm>
          <a:prstGeom prst="rect">
            <a:avLst/>
          </a:prstGeom>
        </p:spPr>
      </p:pic>
      <p:sp>
        <p:nvSpPr>
          <p:cNvPr id="15" name="Text 10"/>
          <p:cNvSpPr/>
          <p:nvPr/>
        </p:nvSpPr>
        <p:spPr>
          <a:xfrm>
            <a:off x="7525226" y="4664631"/>
            <a:ext cx="3430548" cy="328255"/>
          </a:xfrm>
          <a:prstGeom prst="rect">
            <a:avLst/>
          </a:prstGeom>
          <a:noFill/>
          <a:ln/>
        </p:spPr>
        <p:txBody>
          <a:bodyPr wrap="none" lIns="0" tIns="0" rIns="0" bIns="0" rtlCol="0" anchor="t"/>
          <a:lstStyle/>
          <a:p>
            <a:pPr marL="0" marR="0" lvl="0" indent="0" algn="l" defTabSz="914400" rtl="0" eaLnBrk="1" fontAlgn="auto" latinLnBrk="0" hangingPunct="1">
              <a:lnSpc>
                <a:spcPts val="2550"/>
              </a:lnSpc>
              <a:spcBef>
                <a:spcPts val="0"/>
              </a:spcBef>
              <a:spcAft>
                <a:spcPts val="0"/>
              </a:spcAft>
              <a:buClrTx/>
              <a:buSzTx/>
              <a:buFontTx/>
              <a:buNone/>
              <a:tabLst/>
              <a:defRPr/>
            </a:pPr>
            <a:r>
              <a:rPr kumimoji="0" lang="en-US" sz="2050" b="0" i="0" u="none" strike="noStrike" kern="1200" cap="none" spc="0" normalizeH="0" baseline="0" noProof="0" dirty="0">
                <a:ln>
                  <a:noFill/>
                </a:ln>
                <a:solidFill>
                  <a:srgbClr val="49495A"/>
                </a:solidFill>
                <a:effectLst/>
                <a:uLnTx/>
                <a:uFillTx/>
                <a:latin typeface="Libre Baskerville" pitchFamily="34" charset="0"/>
                <a:ea typeface="Libre Baskerville" pitchFamily="34" charset="-122"/>
                <a:cs typeface="Libre Baskerville" pitchFamily="34" charset="-120"/>
              </a:rPr>
              <a:t>Continuité hétérotypique</a:t>
            </a:r>
            <a:endParaRPr kumimoji="0" lang="en-US" sz="2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 11"/>
          <p:cNvSpPr/>
          <p:nvPr/>
        </p:nvSpPr>
        <p:spPr>
          <a:xfrm>
            <a:off x="7525226" y="5118854"/>
            <a:ext cx="4576048" cy="336233"/>
          </a:xfrm>
          <a:prstGeom prst="rect">
            <a:avLst/>
          </a:prstGeom>
          <a:noFill/>
          <a:ln/>
        </p:spPr>
        <p:txBody>
          <a:bodyPr wrap="none" lIns="0" tIns="0" rIns="0" bIns="0" rtlCol="0" anchor="t"/>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Évolution vers d'autres troubles psychiatriques</a:t>
            </a:r>
            <a:endPar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12"/>
          <p:cNvSpPr/>
          <p:nvPr/>
        </p:nvSpPr>
        <p:spPr>
          <a:xfrm>
            <a:off x="735330" y="5901452"/>
            <a:ext cx="13159740" cy="672465"/>
          </a:xfrm>
          <a:prstGeom prst="rect">
            <a:avLst/>
          </a:prstGeom>
          <a:noFill/>
          <a:ln/>
        </p:spPr>
        <p:txBody>
          <a:bodyPr wrap="square" lIns="0" tIns="0" rIns="0" bIns="0" rtlCol="0" anchor="t"/>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La stabilité moyenne des troubles anxieux sur 2 ans est d'environ 20%. Le trouble panique présente la plus forte persistance (44%), suivi des phobies spécifiques (30%), de la phobie sociale (15,8%) et de l'agoraphobie (13,4%).</a:t>
            </a:r>
            <a:endPar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 13"/>
          <p:cNvSpPr/>
          <p:nvPr/>
        </p:nvSpPr>
        <p:spPr>
          <a:xfrm>
            <a:off x="735330" y="6810256"/>
            <a:ext cx="13159740" cy="672465"/>
          </a:xfrm>
          <a:prstGeom prst="rect">
            <a:avLst/>
          </a:prstGeom>
          <a:noFill/>
          <a:ln/>
        </p:spPr>
        <p:txBody>
          <a:bodyPr wrap="square" lIns="0" tIns="0" rIns="0" bIns="0" rtlCol="0" anchor="t"/>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Ces données soulignent l'importance d'un diagnostic précoce et d'une prise en charge adaptée pour prévenir la chronicisation des troubles et leur évolution vers d'autres pathologies psychiatriques comme la dépression ou les addictions.</a:t>
            </a:r>
            <a:endParaRPr kumimoji="0" 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769382"/>
            <a:ext cx="13042821" cy="1417558"/>
          </a:xfrm>
          <a:prstGeom prst="rect">
            <a:avLst/>
          </a:prstGeom>
          <a:noFill/>
          <a:ln/>
        </p:spPr>
        <p:txBody>
          <a:bodyPr wrap="square" lIns="0" tIns="0" rIns="0" bIns="0" rtlCol="0" anchor="t"/>
          <a:lstStyle/>
          <a:p>
            <a:pPr marL="0" indent="0" algn="l">
              <a:lnSpc>
                <a:spcPts val="5550"/>
              </a:lnSpc>
              <a:buNone/>
            </a:pPr>
            <a:r>
              <a:rPr lang="en-US" sz="3600" dirty="0">
                <a:solidFill>
                  <a:srgbClr val="403CCF"/>
                </a:solidFill>
                <a:latin typeface="Libre Baskerville" pitchFamily="34" charset="0"/>
                <a:ea typeface="Libre Baskerville" pitchFamily="34" charset="-122"/>
                <a:cs typeface="Libre Baskerville" pitchFamily="34" charset="-120"/>
              </a:rPr>
              <a:t>Caractéristiques du Trouble </a:t>
            </a:r>
            <a:r>
              <a:rPr lang="en-US" sz="3600" dirty="0" err="1">
                <a:solidFill>
                  <a:srgbClr val="403CCF"/>
                </a:solidFill>
                <a:latin typeface="Libre Baskerville" pitchFamily="34" charset="0"/>
                <a:ea typeface="Libre Baskerville" pitchFamily="34" charset="-122"/>
                <a:cs typeface="Libre Baskerville" pitchFamily="34" charset="-120"/>
              </a:rPr>
              <a:t>Dépressif</a:t>
            </a:r>
            <a:r>
              <a:rPr lang="en-US" sz="3600" dirty="0">
                <a:solidFill>
                  <a:srgbClr val="403CCF"/>
                </a:solidFill>
                <a:latin typeface="Libre Baskerville" pitchFamily="34" charset="0"/>
                <a:ea typeface="Libre Baskerville" pitchFamily="34" charset="-122"/>
                <a:cs typeface="Libre Baskerville" pitchFamily="34" charset="-120"/>
              </a:rPr>
              <a:t> </a:t>
            </a:r>
            <a:r>
              <a:rPr lang="en-US" sz="3600" dirty="0" err="1">
                <a:solidFill>
                  <a:srgbClr val="403CCF"/>
                </a:solidFill>
                <a:latin typeface="Libre Baskerville" pitchFamily="34" charset="0"/>
                <a:ea typeface="Libre Baskerville" pitchFamily="34" charset="-122"/>
                <a:cs typeface="Libre Baskerville" pitchFamily="34" charset="-120"/>
              </a:rPr>
              <a:t>Majeur</a:t>
            </a:r>
            <a:endParaRPr lang="en-US" sz="3600" dirty="0">
              <a:solidFill>
                <a:srgbClr val="403CCF"/>
              </a:solidFill>
              <a:latin typeface="Libre Baskerville" pitchFamily="34" charset="0"/>
              <a:ea typeface="Libre Baskerville" pitchFamily="34" charset="-122"/>
              <a:cs typeface="Libre Baskerville" pitchFamily="34" charset="-120"/>
            </a:endParaRPr>
          </a:p>
          <a:p>
            <a:pPr marL="0" indent="0" algn="ctr">
              <a:lnSpc>
                <a:spcPts val="5550"/>
              </a:lnSpc>
              <a:buNone/>
            </a:pPr>
            <a:r>
              <a:rPr lang="ar-DZ" sz="3600" dirty="0"/>
              <a:t>خصائص الاضطراب الاكتئابي</a:t>
            </a:r>
            <a:endParaRPr lang="en-US" sz="3600" dirty="0"/>
          </a:p>
        </p:txBody>
      </p:sp>
      <p:sp>
        <p:nvSpPr>
          <p:cNvPr id="3" name="Shape 1"/>
          <p:cNvSpPr/>
          <p:nvPr/>
        </p:nvSpPr>
        <p:spPr>
          <a:xfrm>
            <a:off x="793790" y="2640568"/>
            <a:ext cx="4196358" cy="3475792"/>
          </a:xfrm>
          <a:prstGeom prst="roundRect">
            <a:avLst>
              <a:gd name="adj" fmla="val 979"/>
            </a:avLst>
          </a:prstGeom>
          <a:solidFill>
            <a:srgbClr val="EAE8F3"/>
          </a:solidFill>
          <a:ln/>
        </p:spPr>
      </p:sp>
      <p:sp>
        <p:nvSpPr>
          <p:cNvPr id="4" name="Text 2"/>
          <p:cNvSpPr/>
          <p:nvPr/>
        </p:nvSpPr>
        <p:spPr>
          <a:xfrm>
            <a:off x="1020604" y="2867382"/>
            <a:ext cx="3742730" cy="391122"/>
          </a:xfrm>
          <a:prstGeom prst="rect">
            <a:avLst/>
          </a:prstGeom>
          <a:noFill/>
          <a:ln/>
        </p:spPr>
        <p:txBody>
          <a:bodyPr wrap="square" lIns="0" tIns="0" rIns="0" bIns="0" rtlCol="0" anchor="t"/>
          <a:lstStyle/>
          <a:p>
            <a:pPr marL="0" indent="0" algn="l">
              <a:lnSpc>
                <a:spcPts val="2750"/>
              </a:lnSpc>
              <a:buNone/>
            </a:pPr>
            <a:r>
              <a:rPr lang="en-US" dirty="0">
                <a:solidFill>
                  <a:srgbClr val="49495A"/>
                </a:solidFill>
                <a:latin typeface="Libre Baskerville" pitchFamily="34" charset="0"/>
                <a:ea typeface="Libre Baskerville" pitchFamily="34" charset="-122"/>
                <a:cs typeface="Libre Baskerville" pitchFamily="34" charset="-120"/>
              </a:rPr>
              <a:t>Critères Généraux (DSM-5)</a:t>
            </a:r>
            <a:endParaRPr lang="en-US" dirty="0"/>
          </a:p>
        </p:txBody>
      </p:sp>
      <p:sp>
        <p:nvSpPr>
          <p:cNvPr id="5" name="Text 3"/>
          <p:cNvSpPr/>
          <p:nvPr/>
        </p:nvSpPr>
        <p:spPr>
          <a:xfrm>
            <a:off x="1020604" y="3271417"/>
            <a:ext cx="3742730" cy="1938530"/>
          </a:xfrm>
          <a:prstGeom prst="rect">
            <a:avLst/>
          </a:prstGeom>
          <a:noFill/>
          <a:ln/>
        </p:spPr>
        <p:txBody>
          <a:bodyPr wrap="square" lIns="0" tIns="0" rIns="0" bIns="0" rtlCol="0" anchor="t"/>
          <a:lstStyle/>
          <a:p>
            <a:pPr marL="0" indent="0" algn="l">
              <a:lnSpc>
                <a:spcPts val="2850"/>
              </a:lnSpc>
              <a:buNone/>
            </a:pPr>
            <a:r>
              <a:rPr lang="en-US" sz="1600" dirty="0">
                <a:solidFill>
                  <a:srgbClr val="49495A"/>
                </a:solidFill>
                <a:latin typeface="Open Sans" pitchFamily="34" charset="0"/>
                <a:ea typeface="Open Sans" pitchFamily="34" charset="-122"/>
                <a:cs typeface="Open Sans" pitchFamily="34" charset="-120"/>
              </a:rPr>
              <a:t>Présence d'au moins cinq symptômes pendant deux semaines, incluant obligatoirement la tristesse et/ou l'anhédonie (perte de plaisir).</a:t>
            </a:r>
          </a:p>
          <a:p>
            <a:pPr>
              <a:buNone/>
            </a:pPr>
            <a:endParaRPr lang="ar-DZ" sz="1600" dirty="0"/>
          </a:p>
          <a:p>
            <a:pPr algn="r" rtl="1"/>
            <a:r>
              <a:rPr lang="ar-DZ" sz="1600" b="1" dirty="0"/>
              <a:t>المعايير العامة (</a:t>
            </a:r>
            <a:r>
              <a:rPr lang="fr-FR" sz="1600" b="1" dirty="0"/>
              <a:t>DSM-5</a:t>
            </a:r>
            <a:r>
              <a:rPr lang="fr-FR" b="1" dirty="0"/>
              <a:t>)</a:t>
            </a:r>
            <a:br>
              <a:rPr lang="fr-FR" dirty="0"/>
            </a:br>
            <a:r>
              <a:rPr lang="ar-DZ" b="1" dirty="0"/>
              <a:t>وجود خمسة أعراض على الأقل خلال فترة أسبوعين، ويجب أن تتضمن بالضرورة الحزن و/أو انعدام التلذذ (فقدان القدرة على الاستمتاع).</a:t>
            </a:r>
            <a:endParaRPr lang="ar-DZ" dirty="0"/>
          </a:p>
          <a:p>
            <a:pPr marL="0" indent="0" algn="l">
              <a:lnSpc>
                <a:spcPts val="2850"/>
              </a:lnSpc>
              <a:buNone/>
            </a:pPr>
            <a:endParaRPr lang="en-US" sz="1750" dirty="0"/>
          </a:p>
        </p:txBody>
      </p:sp>
      <p:sp>
        <p:nvSpPr>
          <p:cNvPr id="6" name="Shape 4"/>
          <p:cNvSpPr/>
          <p:nvPr/>
        </p:nvSpPr>
        <p:spPr>
          <a:xfrm>
            <a:off x="5216962" y="2668905"/>
            <a:ext cx="4196358" cy="3475792"/>
          </a:xfrm>
          <a:prstGeom prst="roundRect">
            <a:avLst>
              <a:gd name="adj" fmla="val 979"/>
            </a:avLst>
          </a:prstGeom>
          <a:solidFill>
            <a:srgbClr val="EAE8F3"/>
          </a:solidFill>
          <a:ln/>
        </p:spPr>
      </p:sp>
      <p:sp>
        <p:nvSpPr>
          <p:cNvPr id="7" name="Text 5"/>
          <p:cNvSpPr/>
          <p:nvPr/>
        </p:nvSpPr>
        <p:spPr>
          <a:xfrm>
            <a:off x="5443776" y="2732436"/>
            <a:ext cx="3742730" cy="489276"/>
          </a:xfrm>
          <a:prstGeom prst="rect">
            <a:avLst/>
          </a:prstGeom>
          <a:noFill/>
          <a:ln/>
        </p:spPr>
        <p:txBody>
          <a:bodyPr wrap="square" lIns="0" tIns="0" rIns="0" bIns="0" rtlCol="0" anchor="t"/>
          <a:lstStyle/>
          <a:p>
            <a:pPr marL="0" indent="0" algn="l">
              <a:lnSpc>
                <a:spcPts val="2750"/>
              </a:lnSpc>
              <a:buNone/>
            </a:pPr>
            <a:r>
              <a:rPr lang="en-US" dirty="0">
                <a:solidFill>
                  <a:srgbClr val="49495A"/>
                </a:solidFill>
                <a:latin typeface="Libre Baskerville" pitchFamily="34" charset="0"/>
                <a:ea typeface="Libre Baskerville" pitchFamily="34" charset="-122"/>
                <a:cs typeface="Libre Baskerville" pitchFamily="34" charset="-120"/>
              </a:rPr>
              <a:t>Adaptations pour les Enfants</a:t>
            </a:r>
            <a:endParaRPr lang="en-US" dirty="0"/>
          </a:p>
        </p:txBody>
      </p:sp>
      <p:sp>
        <p:nvSpPr>
          <p:cNvPr id="8" name="Text 6"/>
          <p:cNvSpPr/>
          <p:nvPr/>
        </p:nvSpPr>
        <p:spPr>
          <a:xfrm>
            <a:off x="5443775" y="3200746"/>
            <a:ext cx="3742730" cy="3043189"/>
          </a:xfrm>
          <a:prstGeom prst="rect">
            <a:avLst/>
          </a:prstGeom>
          <a:noFill/>
          <a:ln/>
        </p:spPr>
        <p:txBody>
          <a:bodyPr wrap="square" lIns="0" tIns="0" rIns="0" bIns="0" rtlCol="0" anchor="t"/>
          <a:lstStyle/>
          <a:p>
            <a:pPr marL="0" indent="0" algn="l">
              <a:lnSpc>
                <a:spcPts val="2850"/>
              </a:lnSpc>
              <a:buNone/>
            </a:pPr>
            <a:r>
              <a:rPr lang="en-US" sz="1400" dirty="0">
                <a:solidFill>
                  <a:srgbClr val="49495A"/>
                </a:solidFill>
                <a:latin typeface="Open Sans" pitchFamily="34" charset="0"/>
                <a:ea typeface="Open Sans" pitchFamily="34" charset="-122"/>
                <a:cs typeface="Open Sans" pitchFamily="34" charset="-120"/>
              </a:rPr>
              <a:t>L'humeur peut être irritable plutôt que triste. La perte de poids est évaluée selon l'absence de prise de poids attendue. La durée pathologique est d'un an (au lieu de deux).</a:t>
            </a:r>
          </a:p>
          <a:p>
            <a:pPr algn="r" rtl="1">
              <a:lnSpc>
                <a:spcPts val="2850"/>
              </a:lnSpc>
            </a:pPr>
            <a:r>
              <a:rPr lang="ar-DZ" sz="1600" b="1" dirty="0"/>
              <a:t>التعديلات للأطفال</a:t>
            </a:r>
            <a:br>
              <a:rPr lang="ar-DZ" sz="1600" dirty="0"/>
            </a:br>
            <a:r>
              <a:rPr lang="ar-DZ" sz="1600" b="1" dirty="0"/>
              <a:t>قد تكون المزاجية عصبية بدلاً من الحزن. يتم تقييم فقدان الوزن بناءً على غياب زيادة الوزن المتوقعة. وتكون المدة المرضية سنة واحدة (بدلاً من سنتين).</a:t>
            </a:r>
            <a:endParaRPr lang="ar-DZ" sz="1600" dirty="0"/>
          </a:p>
          <a:p>
            <a:pPr marL="0" indent="0" algn="l">
              <a:lnSpc>
                <a:spcPts val="2850"/>
              </a:lnSpc>
              <a:buNone/>
            </a:pPr>
            <a:endParaRPr lang="en-US" sz="1400" dirty="0"/>
          </a:p>
        </p:txBody>
      </p:sp>
      <p:sp>
        <p:nvSpPr>
          <p:cNvPr id="9" name="Shape 7"/>
          <p:cNvSpPr/>
          <p:nvPr/>
        </p:nvSpPr>
        <p:spPr>
          <a:xfrm>
            <a:off x="9640133" y="2640568"/>
            <a:ext cx="4196358" cy="3475792"/>
          </a:xfrm>
          <a:prstGeom prst="roundRect">
            <a:avLst>
              <a:gd name="adj" fmla="val 979"/>
            </a:avLst>
          </a:prstGeom>
          <a:solidFill>
            <a:srgbClr val="EAE8F3"/>
          </a:solidFill>
          <a:ln/>
        </p:spPr>
      </p:sp>
      <p:sp>
        <p:nvSpPr>
          <p:cNvPr id="10" name="Text 8"/>
          <p:cNvSpPr/>
          <p:nvPr/>
        </p:nvSpPr>
        <p:spPr>
          <a:xfrm>
            <a:off x="9866947" y="2632114"/>
            <a:ext cx="3742730" cy="589598"/>
          </a:xfrm>
          <a:prstGeom prst="rect">
            <a:avLst/>
          </a:prstGeom>
          <a:noFill/>
          <a:ln/>
        </p:spPr>
        <p:txBody>
          <a:bodyPr wrap="square" lIns="0" tIns="0" rIns="0" bIns="0" rtlCol="0" anchor="t"/>
          <a:lstStyle/>
          <a:p>
            <a:pPr marL="0" indent="0" algn="l">
              <a:lnSpc>
                <a:spcPts val="2750"/>
              </a:lnSpc>
              <a:buNone/>
            </a:pPr>
            <a:r>
              <a:rPr lang="en-US" dirty="0">
                <a:solidFill>
                  <a:srgbClr val="49495A"/>
                </a:solidFill>
                <a:latin typeface="Libre Baskerville" pitchFamily="34" charset="0"/>
                <a:ea typeface="Libre Baskerville" pitchFamily="34" charset="-122"/>
                <a:cs typeface="Libre Baskerville" pitchFamily="34" charset="-120"/>
              </a:rPr>
              <a:t>Spécificités Développementales</a:t>
            </a:r>
            <a:endParaRPr lang="en-US" dirty="0"/>
          </a:p>
        </p:txBody>
      </p:sp>
      <p:sp>
        <p:nvSpPr>
          <p:cNvPr id="11" name="Text 9"/>
          <p:cNvSpPr/>
          <p:nvPr/>
        </p:nvSpPr>
        <p:spPr>
          <a:xfrm>
            <a:off x="9866947" y="3062943"/>
            <a:ext cx="3742730" cy="2955892"/>
          </a:xfrm>
          <a:prstGeom prst="rect">
            <a:avLst/>
          </a:prstGeom>
          <a:noFill/>
          <a:ln/>
        </p:spPr>
        <p:txBody>
          <a:bodyPr wrap="square" lIns="0" tIns="0" rIns="0" bIns="0" rtlCol="0" anchor="t"/>
          <a:lstStyle/>
          <a:p>
            <a:pPr marL="0" indent="0" algn="l">
              <a:lnSpc>
                <a:spcPts val="2850"/>
              </a:lnSpc>
              <a:buNone/>
            </a:pPr>
            <a:r>
              <a:rPr lang="en-US" sz="1400" dirty="0">
                <a:solidFill>
                  <a:srgbClr val="49495A"/>
                </a:solidFill>
                <a:latin typeface="Open Sans" pitchFamily="34" charset="0"/>
                <a:ea typeface="Open Sans" pitchFamily="34" charset="-122"/>
                <a:cs typeface="Open Sans" pitchFamily="34" charset="-120"/>
              </a:rPr>
              <a:t>Les classifications actuelles restent incomplètes pour les jeunes. Le clinicien doit tenir compte des spécificités développementales pour un diagnostic précis.</a:t>
            </a:r>
          </a:p>
          <a:p>
            <a:pPr>
              <a:buNone/>
            </a:pPr>
            <a:endParaRPr lang="ar-DZ" sz="1400" dirty="0"/>
          </a:p>
          <a:p>
            <a:pPr algn="r" rtl="1"/>
            <a:r>
              <a:rPr lang="ar-DZ" sz="1600" b="1" dirty="0"/>
              <a:t>الخصوصيات التنموية</a:t>
            </a:r>
            <a:br>
              <a:rPr lang="ar-DZ" sz="1600" dirty="0"/>
            </a:br>
            <a:r>
              <a:rPr lang="ar-DZ" sz="1600" b="1" dirty="0"/>
              <a:t>تظل التصنيفات الحالية غير كاملة بالنسبة للشباب. يجب على الطبيب أن يأخذ في اعتباره الخصائص التنموية من أجل تشخيص دقيق.</a:t>
            </a:r>
            <a:endParaRPr lang="ar-DZ" sz="1600" dirty="0"/>
          </a:p>
          <a:p>
            <a:pPr marL="0" indent="0" algn="r" rtl="1">
              <a:lnSpc>
                <a:spcPts val="2850"/>
              </a:lnSpc>
              <a:buNone/>
            </a:pPr>
            <a:endParaRPr lang="en-US" sz="1400" dirty="0"/>
          </a:p>
        </p:txBody>
      </p:sp>
      <p:sp>
        <p:nvSpPr>
          <p:cNvPr id="12" name="Text 10"/>
          <p:cNvSpPr/>
          <p:nvPr/>
        </p:nvSpPr>
        <p:spPr>
          <a:xfrm>
            <a:off x="793790" y="6371511"/>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Les études de Carlson et Kashani (1988) ont mis en lumière des manifestations spécifiques selon l'âge. Chez l'enfant, on observe davantage d'agitation psychomotrice, de plaintes somatiques et de retrait social. Chez l'adolescent, l'anhédonie est plus marquée, avec des sentiments d'impuissance et une perte d'espoir </a:t>
            </a:r>
            <a:r>
              <a:rPr lang="en-US" sz="1750" dirty="0" err="1">
                <a:solidFill>
                  <a:srgbClr val="49495A"/>
                </a:solidFill>
                <a:latin typeface="Open Sans" pitchFamily="34" charset="0"/>
                <a:ea typeface="Open Sans" pitchFamily="34" charset="-122"/>
                <a:cs typeface="Open Sans" pitchFamily="34" charset="-120"/>
              </a:rPr>
              <a:t>caractéristiques</a:t>
            </a:r>
            <a:r>
              <a:rPr lang="en-US" sz="1750" dirty="0">
                <a:solidFill>
                  <a:srgbClr val="49495A"/>
                </a:solidFill>
                <a:latin typeface="Open Sans" pitchFamily="34" charset="0"/>
                <a:ea typeface="Open Sans" pitchFamily="34" charset="-122"/>
                <a:cs typeface="Open Sans" pitchFamily="34" charset="-120"/>
              </a:rPr>
              <a:t>.</a:t>
            </a:r>
            <a:endParaRPr lang="ar-DZ" sz="1600" dirty="0"/>
          </a:p>
          <a:p>
            <a:pPr algn="r" rtl="1"/>
            <a:r>
              <a:rPr lang="ar-DZ" b="1" dirty="0"/>
              <a:t>أظهرت دراسات كارلسون وكاشاني (1988) مظاهر محددة حسب العمر. لدى الطفل، يُلاحظ المزيد من التململ الحركي النفسي، والشكاوى الجسدية، والانطواء الاجتماعي. أما لدى المراهق، فإن انعدام التلذذ يكون أكثر وضوحًا، مع مشاعر العجز وفقدان الأمل المميزة.</a:t>
            </a:r>
            <a:endParaRPr lang="ar-DZ" dirty="0"/>
          </a:p>
          <a:p>
            <a:pPr marL="0" indent="0" algn="l">
              <a:lnSpc>
                <a:spcPts val="2850"/>
              </a:lnSpc>
              <a:buNone/>
            </a:pP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16875" y="563166"/>
            <a:ext cx="13196649" cy="1280160"/>
          </a:xfrm>
          <a:prstGeom prst="rect">
            <a:avLst/>
          </a:prstGeom>
          <a:noFill/>
          <a:ln/>
        </p:spPr>
        <p:txBody>
          <a:bodyPr wrap="square" lIns="0" tIns="0" rIns="0" bIns="0" rtlCol="0" anchor="t"/>
          <a:lstStyle/>
          <a:p>
            <a:pPr marL="0" indent="0" algn="l">
              <a:lnSpc>
                <a:spcPts val="5000"/>
              </a:lnSpc>
              <a:buNone/>
            </a:pPr>
            <a:r>
              <a:rPr lang="en-US" sz="3600" dirty="0">
                <a:solidFill>
                  <a:srgbClr val="403CCF"/>
                </a:solidFill>
                <a:latin typeface="Libre Baskerville" pitchFamily="34" charset="0"/>
                <a:ea typeface="Libre Baskerville" pitchFamily="34" charset="-122"/>
                <a:cs typeface="Libre Baskerville" pitchFamily="34" charset="-120"/>
              </a:rPr>
              <a:t>Le Trouble Disruptif avec Dysrégulation de </a:t>
            </a:r>
            <a:r>
              <a:rPr lang="en-US" sz="3600" dirty="0" err="1">
                <a:solidFill>
                  <a:srgbClr val="403CCF"/>
                </a:solidFill>
                <a:latin typeface="Libre Baskerville" pitchFamily="34" charset="0"/>
                <a:ea typeface="Libre Baskerville" pitchFamily="34" charset="-122"/>
                <a:cs typeface="Libre Baskerville" pitchFamily="34" charset="-120"/>
              </a:rPr>
              <a:t>l'Humeur</a:t>
            </a:r>
            <a:endParaRPr lang="en-US" sz="3600" dirty="0">
              <a:solidFill>
                <a:srgbClr val="403CCF"/>
              </a:solidFill>
              <a:latin typeface="Libre Baskerville" pitchFamily="34" charset="0"/>
              <a:ea typeface="Libre Baskerville" pitchFamily="34" charset="-122"/>
              <a:cs typeface="Libre Baskerville" pitchFamily="34" charset="-120"/>
            </a:endParaRPr>
          </a:p>
          <a:p>
            <a:pPr marL="0" indent="0" algn="ctr">
              <a:lnSpc>
                <a:spcPts val="5000"/>
              </a:lnSpc>
              <a:buNone/>
            </a:pPr>
            <a:r>
              <a:rPr lang="ar-DZ" sz="3600" dirty="0"/>
              <a:t>الاضطراب التخريب مع عدم انتظام المزاج</a:t>
            </a:r>
            <a:endParaRPr lang="en-US" sz="3600" dirty="0"/>
          </a:p>
        </p:txBody>
      </p:sp>
      <p:pic>
        <p:nvPicPr>
          <p:cNvPr id="3" name="Image 0" descr="preencoded.png"/>
          <p:cNvPicPr>
            <a:picLocks noChangeAspect="1"/>
          </p:cNvPicPr>
          <p:nvPr/>
        </p:nvPicPr>
        <p:blipFill>
          <a:blip r:embed="rId3"/>
          <a:stretch>
            <a:fillRect/>
          </a:stretch>
        </p:blipFill>
        <p:spPr>
          <a:xfrm>
            <a:off x="2927271" y="2252901"/>
            <a:ext cx="2177415" cy="1180028"/>
          </a:xfrm>
          <a:prstGeom prst="rect">
            <a:avLst/>
          </a:prstGeom>
        </p:spPr>
      </p:pic>
      <p:sp>
        <p:nvSpPr>
          <p:cNvPr id="4" name="Text 1"/>
          <p:cNvSpPr/>
          <p:nvPr/>
        </p:nvSpPr>
        <p:spPr>
          <a:xfrm>
            <a:off x="3871913" y="2809042"/>
            <a:ext cx="288012" cy="360045"/>
          </a:xfrm>
          <a:prstGeom prst="rect">
            <a:avLst/>
          </a:prstGeom>
          <a:noFill/>
          <a:ln/>
        </p:spPr>
        <p:txBody>
          <a:bodyPr wrap="none" lIns="0" tIns="0" rIns="0" bIns="0" rtlCol="0" anchor="t"/>
          <a:lstStyle/>
          <a:p>
            <a:pPr marL="0" indent="0" algn="ctr">
              <a:lnSpc>
                <a:spcPts val="3600"/>
              </a:lnSpc>
              <a:buNone/>
            </a:pPr>
            <a:r>
              <a:rPr lang="en-US" sz="2250" dirty="0">
                <a:solidFill>
                  <a:srgbClr val="49495A"/>
                </a:solidFill>
                <a:latin typeface="Libre Baskerville" pitchFamily="34" charset="0"/>
                <a:ea typeface="Libre Baskerville" pitchFamily="34" charset="-122"/>
                <a:cs typeface="Libre Baskerville" pitchFamily="34" charset="-120"/>
              </a:rPr>
              <a:t>1</a:t>
            </a:r>
            <a:endParaRPr lang="en-US" sz="2250" dirty="0"/>
          </a:p>
        </p:txBody>
      </p:sp>
      <p:sp>
        <p:nvSpPr>
          <p:cNvPr id="5" name="Text 2"/>
          <p:cNvSpPr/>
          <p:nvPr/>
        </p:nvSpPr>
        <p:spPr>
          <a:xfrm>
            <a:off x="5309473" y="2457688"/>
            <a:ext cx="3073122" cy="319921"/>
          </a:xfrm>
          <a:prstGeom prst="rect">
            <a:avLst/>
          </a:prstGeom>
          <a:noFill/>
          <a:ln/>
        </p:spPr>
        <p:txBody>
          <a:bodyPr wrap="none" lIns="0" tIns="0" rIns="0" bIns="0" rtlCol="0" anchor="t"/>
          <a:lstStyle/>
          <a:p>
            <a:pPr marL="0" indent="0" algn="l">
              <a:lnSpc>
                <a:spcPts val="2500"/>
              </a:lnSpc>
              <a:buNone/>
            </a:pPr>
            <a:r>
              <a:rPr lang="en-US" sz="2000" dirty="0">
                <a:solidFill>
                  <a:srgbClr val="49495A"/>
                </a:solidFill>
                <a:latin typeface="Libre Baskerville" pitchFamily="34" charset="0"/>
                <a:ea typeface="Libre Baskerville" pitchFamily="34" charset="-122"/>
                <a:cs typeface="Libre Baskerville" pitchFamily="34" charset="-120"/>
              </a:rPr>
              <a:t>Crises de colère sévères</a:t>
            </a:r>
            <a:endParaRPr lang="en-US" sz="2000" dirty="0"/>
          </a:p>
        </p:txBody>
      </p:sp>
      <p:sp>
        <p:nvSpPr>
          <p:cNvPr id="6" name="Text 3"/>
          <p:cNvSpPr/>
          <p:nvPr/>
        </p:nvSpPr>
        <p:spPr>
          <a:xfrm>
            <a:off x="5309473" y="2900482"/>
            <a:ext cx="3073122" cy="327660"/>
          </a:xfrm>
          <a:prstGeom prst="rect">
            <a:avLst/>
          </a:prstGeom>
          <a:noFill/>
          <a:ln/>
        </p:spPr>
        <p:txBody>
          <a:bodyPr wrap="none" lIns="0" tIns="0" rIns="0" bIns="0" rtlCol="0" anchor="t"/>
          <a:lstStyle/>
          <a:p>
            <a:pPr marL="0" indent="0" algn="l">
              <a:lnSpc>
                <a:spcPts val="2550"/>
              </a:lnSpc>
              <a:buNone/>
            </a:pPr>
            <a:r>
              <a:rPr lang="en-US" sz="1600" dirty="0">
                <a:solidFill>
                  <a:srgbClr val="49495A"/>
                </a:solidFill>
                <a:latin typeface="Open Sans" pitchFamily="34" charset="0"/>
                <a:ea typeface="Open Sans" pitchFamily="34" charset="-122"/>
                <a:cs typeface="Open Sans" pitchFamily="34" charset="-120"/>
              </a:rPr>
              <a:t>Au moins 3 fois par semaine</a:t>
            </a:r>
            <a:endParaRPr lang="en-US" sz="1600" dirty="0"/>
          </a:p>
        </p:txBody>
      </p:sp>
      <p:sp>
        <p:nvSpPr>
          <p:cNvPr id="7" name="Shape 4"/>
          <p:cNvSpPr/>
          <p:nvPr/>
        </p:nvSpPr>
        <p:spPr>
          <a:xfrm>
            <a:off x="5155882" y="3449003"/>
            <a:ext cx="8706445" cy="11430"/>
          </a:xfrm>
          <a:prstGeom prst="roundRect">
            <a:avLst>
              <a:gd name="adj" fmla="val 268803"/>
            </a:avLst>
          </a:prstGeom>
          <a:solidFill>
            <a:srgbClr val="D0CED9"/>
          </a:solidFill>
          <a:ln/>
        </p:spPr>
      </p:sp>
      <p:pic>
        <p:nvPicPr>
          <p:cNvPr id="8" name="Image 1" descr="preencoded.png"/>
          <p:cNvPicPr>
            <a:picLocks noChangeAspect="1"/>
          </p:cNvPicPr>
          <p:nvPr/>
        </p:nvPicPr>
        <p:blipFill>
          <a:blip r:embed="rId4"/>
          <a:stretch>
            <a:fillRect/>
          </a:stretch>
        </p:blipFill>
        <p:spPr>
          <a:xfrm>
            <a:off x="1838563" y="3484126"/>
            <a:ext cx="4354830" cy="1180028"/>
          </a:xfrm>
          <a:prstGeom prst="rect">
            <a:avLst/>
          </a:prstGeom>
        </p:spPr>
      </p:pic>
      <p:sp>
        <p:nvSpPr>
          <p:cNvPr id="9" name="Text 5"/>
          <p:cNvSpPr/>
          <p:nvPr/>
        </p:nvSpPr>
        <p:spPr>
          <a:xfrm>
            <a:off x="3871913" y="3894058"/>
            <a:ext cx="288012" cy="360045"/>
          </a:xfrm>
          <a:prstGeom prst="rect">
            <a:avLst/>
          </a:prstGeom>
          <a:noFill/>
          <a:ln/>
        </p:spPr>
        <p:txBody>
          <a:bodyPr wrap="none" lIns="0" tIns="0" rIns="0" bIns="0" rtlCol="0" anchor="t"/>
          <a:lstStyle/>
          <a:p>
            <a:pPr marL="0" indent="0" algn="ctr">
              <a:lnSpc>
                <a:spcPts val="3600"/>
              </a:lnSpc>
              <a:buNone/>
            </a:pPr>
            <a:r>
              <a:rPr lang="en-US" sz="2250" dirty="0">
                <a:solidFill>
                  <a:srgbClr val="49495A"/>
                </a:solidFill>
                <a:latin typeface="Libre Baskerville" pitchFamily="34" charset="0"/>
                <a:ea typeface="Libre Baskerville" pitchFamily="34" charset="-122"/>
                <a:cs typeface="Libre Baskerville" pitchFamily="34" charset="-120"/>
              </a:rPr>
              <a:t>2</a:t>
            </a:r>
            <a:endParaRPr lang="en-US" sz="2250" dirty="0"/>
          </a:p>
        </p:txBody>
      </p:sp>
      <p:sp>
        <p:nvSpPr>
          <p:cNvPr id="10" name="Text 6"/>
          <p:cNvSpPr/>
          <p:nvPr/>
        </p:nvSpPr>
        <p:spPr>
          <a:xfrm>
            <a:off x="6398181" y="3688913"/>
            <a:ext cx="3733800" cy="319921"/>
          </a:xfrm>
          <a:prstGeom prst="rect">
            <a:avLst/>
          </a:prstGeom>
          <a:noFill/>
          <a:ln/>
        </p:spPr>
        <p:txBody>
          <a:bodyPr wrap="none" lIns="0" tIns="0" rIns="0" bIns="0" rtlCol="0" anchor="t"/>
          <a:lstStyle/>
          <a:p>
            <a:pPr marL="0" indent="0" algn="l">
              <a:lnSpc>
                <a:spcPts val="2500"/>
              </a:lnSpc>
              <a:buNone/>
            </a:pPr>
            <a:r>
              <a:rPr lang="en-US" sz="2000" dirty="0">
                <a:solidFill>
                  <a:srgbClr val="49495A"/>
                </a:solidFill>
                <a:latin typeface="Libre Baskerville" pitchFamily="34" charset="0"/>
                <a:ea typeface="Libre Baskerville" pitchFamily="34" charset="-122"/>
                <a:cs typeface="Libre Baskerville" pitchFamily="34" charset="-120"/>
              </a:rPr>
              <a:t>Humeur irritable persistante</a:t>
            </a:r>
            <a:endParaRPr lang="en-US" sz="2000" dirty="0"/>
          </a:p>
        </p:txBody>
      </p:sp>
      <p:sp>
        <p:nvSpPr>
          <p:cNvPr id="11" name="Text 7"/>
          <p:cNvSpPr/>
          <p:nvPr/>
        </p:nvSpPr>
        <p:spPr>
          <a:xfrm>
            <a:off x="6398181" y="4131707"/>
            <a:ext cx="3733800" cy="327660"/>
          </a:xfrm>
          <a:prstGeom prst="rect">
            <a:avLst/>
          </a:prstGeom>
          <a:noFill/>
          <a:ln/>
        </p:spPr>
        <p:txBody>
          <a:bodyPr wrap="none" lIns="0" tIns="0" rIns="0" bIns="0" rtlCol="0" anchor="t"/>
          <a:lstStyle/>
          <a:p>
            <a:pPr marL="0" indent="0" algn="l">
              <a:lnSpc>
                <a:spcPts val="2550"/>
              </a:lnSpc>
              <a:buNone/>
            </a:pPr>
            <a:r>
              <a:rPr lang="en-US" sz="1600" dirty="0">
                <a:solidFill>
                  <a:srgbClr val="49495A"/>
                </a:solidFill>
                <a:latin typeface="Open Sans" pitchFamily="34" charset="0"/>
                <a:ea typeface="Open Sans" pitchFamily="34" charset="-122"/>
                <a:cs typeface="Open Sans" pitchFamily="34" charset="-120"/>
              </a:rPr>
              <a:t>Entre les crises</a:t>
            </a:r>
            <a:endParaRPr lang="en-US" sz="1600" dirty="0"/>
          </a:p>
        </p:txBody>
      </p:sp>
      <p:sp>
        <p:nvSpPr>
          <p:cNvPr id="12" name="Shape 8"/>
          <p:cNvSpPr/>
          <p:nvPr/>
        </p:nvSpPr>
        <p:spPr>
          <a:xfrm>
            <a:off x="6244590" y="4680228"/>
            <a:ext cx="7617738" cy="11430"/>
          </a:xfrm>
          <a:prstGeom prst="roundRect">
            <a:avLst>
              <a:gd name="adj" fmla="val 268803"/>
            </a:avLst>
          </a:prstGeom>
          <a:solidFill>
            <a:srgbClr val="D0CED9"/>
          </a:solidFill>
          <a:ln/>
        </p:spPr>
      </p:sp>
      <p:pic>
        <p:nvPicPr>
          <p:cNvPr id="13" name="Image 2" descr="preencoded.png"/>
          <p:cNvPicPr>
            <a:picLocks noChangeAspect="1"/>
          </p:cNvPicPr>
          <p:nvPr/>
        </p:nvPicPr>
        <p:blipFill>
          <a:blip r:embed="rId5"/>
          <a:stretch>
            <a:fillRect/>
          </a:stretch>
        </p:blipFill>
        <p:spPr>
          <a:xfrm>
            <a:off x="749856" y="4715351"/>
            <a:ext cx="6532245" cy="1180028"/>
          </a:xfrm>
          <a:prstGeom prst="rect">
            <a:avLst/>
          </a:prstGeom>
        </p:spPr>
      </p:pic>
      <p:sp>
        <p:nvSpPr>
          <p:cNvPr id="14" name="Text 9"/>
          <p:cNvSpPr/>
          <p:nvPr/>
        </p:nvSpPr>
        <p:spPr>
          <a:xfrm>
            <a:off x="3871913" y="5125283"/>
            <a:ext cx="288012" cy="360045"/>
          </a:xfrm>
          <a:prstGeom prst="rect">
            <a:avLst/>
          </a:prstGeom>
          <a:noFill/>
          <a:ln/>
        </p:spPr>
        <p:txBody>
          <a:bodyPr wrap="none" lIns="0" tIns="0" rIns="0" bIns="0" rtlCol="0" anchor="t"/>
          <a:lstStyle/>
          <a:p>
            <a:pPr marL="0" indent="0" algn="ctr">
              <a:lnSpc>
                <a:spcPts val="3600"/>
              </a:lnSpc>
              <a:buNone/>
            </a:pPr>
            <a:r>
              <a:rPr lang="en-US" sz="2250" dirty="0">
                <a:solidFill>
                  <a:srgbClr val="49495A"/>
                </a:solidFill>
                <a:latin typeface="Libre Baskerville" pitchFamily="34" charset="0"/>
                <a:ea typeface="Libre Baskerville" pitchFamily="34" charset="-122"/>
                <a:cs typeface="Libre Baskerville" pitchFamily="34" charset="-120"/>
              </a:rPr>
              <a:t>3</a:t>
            </a:r>
            <a:endParaRPr lang="en-US" sz="2250" dirty="0"/>
          </a:p>
        </p:txBody>
      </p:sp>
      <p:sp>
        <p:nvSpPr>
          <p:cNvPr id="15" name="Text 10"/>
          <p:cNvSpPr/>
          <p:nvPr/>
        </p:nvSpPr>
        <p:spPr>
          <a:xfrm>
            <a:off x="7486888" y="4920139"/>
            <a:ext cx="3196828" cy="319921"/>
          </a:xfrm>
          <a:prstGeom prst="rect">
            <a:avLst/>
          </a:prstGeom>
          <a:noFill/>
          <a:ln/>
        </p:spPr>
        <p:txBody>
          <a:bodyPr wrap="none" lIns="0" tIns="0" rIns="0" bIns="0" rtlCol="0" anchor="t"/>
          <a:lstStyle/>
          <a:p>
            <a:pPr marL="0" indent="0" algn="l">
              <a:lnSpc>
                <a:spcPts val="2500"/>
              </a:lnSpc>
              <a:buNone/>
            </a:pPr>
            <a:r>
              <a:rPr lang="en-US" sz="2000" dirty="0">
                <a:solidFill>
                  <a:srgbClr val="49495A"/>
                </a:solidFill>
                <a:latin typeface="Libre Baskerville" pitchFamily="34" charset="0"/>
                <a:ea typeface="Libre Baskerville" pitchFamily="34" charset="-122"/>
                <a:cs typeface="Libre Baskerville" pitchFamily="34" charset="-120"/>
              </a:rPr>
              <a:t>Durée minimale d'un an</a:t>
            </a:r>
            <a:endParaRPr lang="en-US" sz="2000" dirty="0"/>
          </a:p>
        </p:txBody>
      </p:sp>
      <p:sp>
        <p:nvSpPr>
          <p:cNvPr id="16" name="Text 11"/>
          <p:cNvSpPr/>
          <p:nvPr/>
        </p:nvSpPr>
        <p:spPr>
          <a:xfrm>
            <a:off x="7486888" y="5362932"/>
            <a:ext cx="3196828" cy="327660"/>
          </a:xfrm>
          <a:prstGeom prst="rect">
            <a:avLst/>
          </a:prstGeom>
          <a:noFill/>
          <a:ln/>
        </p:spPr>
        <p:txBody>
          <a:bodyPr wrap="none" lIns="0" tIns="0" rIns="0" bIns="0" rtlCol="0" anchor="t"/>
          <a:lstStyle/>
          <a:p>
            <a:pPr marL="0" indent="0" algn="l">
              <a:lnSpc>
                <a:spcPts val="2550"/>
              </a:lnSpc>
              <a:buNone/>
            </a:pPr>
            <a:r>
              <a:rPr lang="en-US" sz="1600" dirty="0">
                <a:solidFill>
                  <a:srgbClr val="49495A"/>
                </a:solidFill>
                <a:latin typeface="Open Sans" pitchFamily="34" charset="0"/>
                <a:ea typeface="Open Sans" pitchFamily="34" charset="-122"/>
                <a:cs typeface="Open Sans" pitchFamily="34" charset="-120"/>
              </a:rPr>
              <a:t>Dans plusieurs contextes</a:t>
            </a:r>
            <a:endParaRPr lang="en-US" sz="1600" dirty="0"/>
          </a:p>
        </p:txBody>
      </p:sp>
      <p:sp>
        <p:nvSpPr>
          <p:cNvPr id="17" name="Text 12"/>
          <p:cNvSpPr/>
          <p:nvPr/>
        </p:nvSpPr>
        <p:spPr>
          <a:xfrm>
            <a:off x="0" y="5977294"/>
            <a:ext cx="14519189" cy="655320"/>
          </a:xfrm>
          <a:prstGeom prst="rect">
            <a:avLst/>
          </a:prstGeom>
          <a:noFill/>
          <a:ln/>
        </p:spPr>
        <p:txBody>
          <a:bodyPr wrap="square" lIns="0" tIns="0" rIns="0" bIns="0" rtlCol="0" anchor="t"/>
          <a:lstStyle/>
          <a:p>
            <a:pPr marL="0" indent="0" algn="l">
              <a:lnSpc>
                <a:spcPts val="2550"/>
              </a:lnSpc>
              <a:buNone/>
            </a:pPr>
            <a:r>
              <a:rPr lang="en-US" sz="1400" dirty="0">
                <a:solidFill>
                  <a:srgbClr val="49495A"/>
                </a:solidFill>
                <a:latin typeface="Open Sans" pitchFamily="34" charset="0"/>
                <a:ea typeface="Open Sans" pitchFamily="34" charset="-122"/>
                <a:cs typeface="Open Sans" pitchFamily="34" charset="-120"/>
              </a:rPr>
              <a:t>Le Trouble Disruptif avec Dysrégulation de l'Humeur (TDDH) est un diagnostic introduit dans le DSM-5 pour mieux refléter certains troubles émotionnels et comportementaux chez les enfants et adolescents âgés de 6 à 18 ans.</a:t>
            </a:r>
            <a:endParaRPr lang="en-US" sz="1400" dirty="0"/>
          </a:p>
        </p:txBody>
      </p:sp>
      <p:sp>
        <p:nvSpPr>
          <p:cNvPr id="18" name="Text 13"/>
          <p:cNvSpPr/>
          <p:nvPr/>
        </p:nvSpPr>
        <p:spPr>
          <a:xfrm>
            <a:off x="0" y="6616326"/>
            <a:ext cx="14519189" cy="655320"/>
          </a:xfrm>
          <a:prstGeom prst="rect">
            <a:avLst/>
          </a:prstGeom>
          <a:noFill/>
          <a:ln/>
        </p:spPr>
        <p:txBody>
          <a:bodyPr wrap="square" lIns="0" tIns="0" rIns="0" bIns="0" rtlCol="0" anchor="t"/>
          <a:lstStyle/>
          <a:p>
            <a:pPr marL="0" indent="0" algn="l">
              <a:lnSpc>
                <a:spcPts val="2550"/>
              </a:lnSpc>
              <a:buNone/>
            </a:pPr>
            <a:r>
              <a:rPr lang="en-US" sz="1400" dirty="0">
                <a:solidFill>
                  <a:srgbClr val="49495A"/>
                </a:solidFill>
                <a:latin typeface="Open Sans" pitchFamily="34" charset="0"/>
                <a:ea typeface="Open Sans" pitchFamily="34" charset="-122"/>
                <a:cs typeface="Open Sans" pitchFamily="34" charset="-120"/>
              </a:rPr>
              <a:t>Ce diagnostic permet de distinguer ces enfants de ceux présentant un trouble bipolaire ou un trouble oppositionnel avec provocation, avec lesquels il partage certains symptômes sans en reproduire le tableau clinique complet.</a:t>
            </a:r>
            <a:endParaRPr lang="en-US" sz="1400" dirty="0"/>
          </a:p>
        </p:txBody>
      </p:sp>
      <p:sp>
        <p:nvSpPr>
          <p:cNvPr id="19" name="TextBox 18">
            <a:extLst>
              <a:ext uri="{FF2B5EF4-FFF2-40B4-BE49-F238E27FC236}">
                <a16:creationId xmlns:a16="http://schemas.microsoft.com/office/drawing/2014/main" id="{63B3BBCE-20CB-3007-9B5D-1F4E1B9130D5}"/>
              </a:ext>
            </a:extLst>
          </p:cNvPr>
          <p:cNvSpPr txBox="1"/>
          <p:nvPr/>
        </p:nvSpPr>
        <p:spPr>
          <a:xfrm>
            <a:off x="8859795" y="2457688"/>
            <a:ext cx="4658497" cy="923330"/>
          </a:xfrm>
          <a:prstGeom prst="rect">
            <a:avLst/>
          </a:prstGeom>
          <a:noFill/>
        </p:spPr>
        <p:txBody>
          <a:bodyPr wrap="square" rtlCol="0">
            <a:spAutoFit/>
          </a:bodyPr>
          <a:lstStyle/>
          <a:p>
            <a:pPr algn="ctr"/>
            <a:r>
              <a:rPr lang="ar-DZ" b="1" dirty="0"/>
              <a:t>نوبات غضب شديدة</a:t>
            </a:r>
            <a:br>
              <a:rPr lang="ar-DZ" dirty="0"/>
            </a:br>
            <a:r>
              <a:rPr lang="ar-DZ" b="1" dirty="0"/>
              <a:t>على الأقل ثلاث مرات في الأسبوع</a:t>
            </a:r>
            <a:br>
              <a:rPr lang="ar-DZ" dirty="0"/>
            </a:br>
            <a:endParaRPr lang="fr-FR" dirty="0"/>
          </a:p>
        </p:txBody>
      </p:sp>
      <p:sp>
        <p:nvSpPr>
          <p:cNvPr id="20" name="TextBox 19">
            <a:extLst>
              <a:ext uri="{FF2B5EF4-FFF2-40B4-BE49-F238E27FC236}">
                <a16:creationId xmlns:a16="http://schemas.microsoft.com/office/drawing/2014/main" id="{52634450-5316-D947-EF68-FBDA90A021A0}"/>
              </a:ext>
            </a:extLst>
          </p:cNvPr>
          <p:cNvSpPr txBox="1"/>
          <p:nvPr/>
        </p:nvSpPr>
        <p:spPr>
          <a:xfrm>
            <a:off x="10515600" y="3688913"/>
            <a:ext cx="3002692" cy="923330"/>
          </a:xfrm>
          <a:prstGeom prst="rect">
            <a:avLst/>
          </a:prstGeom>
          <a:noFill/>
        </p:spPr>
        <p:txBody>
          <a:bodyPr wrap="square" rtlCol="0">
            <a:spAutoFit/>
          </a:bodyPr>
          <a:lstStyle/>
          <a:p>
            <a:pPr algn="ctr"/>
            <a:br>
              <a:rPr lang="ar-DZ" dirty="0"/>
            </a:br>
            <a:r>
              <a:rPr lang="ar-DZ" b="1" dirty="0"/>
              <a:t>مزاج عصبي مستمر</a:t>
            </a:r>
            <a:br>
              <a:rPr lang="ar-DZ" dirty="0"/>
            </a:br>
            <a:r>
              <a:rPr lang="ar-DZ" b="1" dirty="0"/>
              <a:t>بين النوبات</a:t>
            </a:r>
            <a:endParaRPr lang="fr-FR" dirty="0"/>
          </a:p>
        </p:txBody>
      </p:sp>
      <p:sp>
        <p:nvSpPr>
          <p:cNvPr id="21" name="TextBox 20">
            <a:extLst>
              <a:ext uri="{FF2B5EF4-FFF2-40B4-BE49-F238E27FC236}">
                <a16:creationId xmlns:a16="http://schemas.microsoft.com/office/drawing/2014/main" id="{9C291F6B-8F53-C7E9-E017-A2840F090265}"/>
              </a:ext>
            </a:extLst>
          </p:cNvPr>
          <p:cNvSpPr txBox="1"/>
          <p:nvPr/>
        </p:nvSpPr>
        <p:spPr>
          <a:xfrm>
            <a:off x="11059297" y="4831492"/>
            <a:ext cx="2458995" cy="1200329"/>
          </a:xfrm>
          <a:prstGeom prst="rect">
            <a:avLst/>
          </a:prstGeom>
          <a:noFill/>
        </p:spPr>
        <p:txBody>
          <a:bodyPr wrap="square" rtlCol="0">
            <a:spAutoFit/>
          </a:bodyPr>
          <a:lstStyle/>
          <a:p>
            <a:pPr algn="ctr"/>
            <a:br>
              <a:rPr lang="ar-DZ" dirty="0"/>
            </a:br>
            <a:r>
              <a:rPr lang="ar-DZ" b="1" dirty="0"/>
              <a:t>المدة الدنيا سنة واحدة</a:t>
            </a:r>
            <a:br>
              <a:rPr lang="ar-DZ" dirty="0"/>
            </a:br>
            <a:r>
              <a:rPr lang="ar-DZ" b="1" dirty="0"/>
              <a:t>في عدة سياقات</a:t>
            </a:r>
            <a:endParaRPr lang="ar-DZ" dirty="0"/>
          </a:p>
          <a:p>
            <a:pPr algn="ctr"/>
            <a:endParaRPr lang="fr-FR" dirty="0"/>
          </a:p>
        </p:txBody>
      </p:sp>
      <p:sp>
        <p:nvSpPr>
          <p:cNvPr id="22" name="TextBox 21">
            <a:extLst>
              <a:ext uri="{FF2B5EF4-FFF2-40B4-BE49-F238E27FC236}">
                <a16:creationId xmlns:a16="http://schemas.microsoft.com/office/drawing/2014/main" id="{CDCB4A06-5836-351C-386A-C1D4286AE29E}"/>
              </a:ext>
            </a:extLst>
          </p:cNvPr>
          <p:cNvSpPr txBox="1"/>
          <p:nvPr/>
        </p:nvSpPr>
        <p:spPr>
          <a:xfrm>
            <a:off x="-111211" y="7018257"/>
            <a:ext cx="14630400" cy="1477328"/>
          </a:xfrm>
          <a:prstGeom prst="rect">
            <a:avLst/>
          </a:prstGeom>
          <a:noFill/>
        </p:spPr>
        <p:txBody>
          <a:bodyPr wrap="square" rtlCol="0">
            <a:spAutoFit/>
          </a:bodyPr>
          <a:lstStyle/>
          <a:p>
            <a:pPr>
              <a:buNone/>
            </a:pPr>
            <a:endParaRPr lang="ar-DZ" dirty="0"/>
          </a:p>
          <a:p>
            <a:pPr algn="r" rtl="1"/>
            <a:r>
              <a:rPr lang="ar-DZ" sz="1800" dirty="0"/>
              <a:t>الاضطراب التخريب مع عدم انتظام المزاج</a:t>
            </a:r>
            <a:r>
              <a:rPr lang="ar-DZ" b="1" dirty="0"/>
              <a:t>(</a:t>
            </a:r>
            <a:r>
              <a:rPr lang="fr-FR" b="1" dirty="0"/>
              <a:t>TDDH)</a:t>
            </a:r>
            <a:r>
              <a:rPr lang="fr-FR" dirty="0"/>
              <a:t> </a:t>
            </a:r>
            <a:r>
              <a:rPr lang="ar-DZ" dirty="0"/>
              <a:t>هو تشخيص تم إدخاله في الدليل التشخيصي والإحصائي (</a:t>
            </a:r>
            <a:r>
              <a:rPr lang="fr-FR" dirty="0"/>
              <a:t>DSM-5) </a:t>
            </a:r>
            <a:r>
              <a:rPr lang="ar-DZ" dirty="0"/>
              <a:t>ليتماشى بشكل أفضل مع بعض الاضطرابات العاطفية والسلوكية لدى الأطفال والمراهقين الذين تتراوح أعمارهم بين 6 و18 عامًا.</a:t>
            </a:r>
            <a:br>
              <a:rPr lang="ar-DZ" dirty="0"/>
            </a:br>
            <a:r>
              <a:rPr lang="ar-DZ" dirty="0"/>
              <a:t>يسمح هذا التشخيص بتمييز هؤلاء الأطفال عن أولئك الذين يعانون من اضطراب ثنائي القطب أو اضطراب المعارضية الاستفزازية، مع الذين يتشارك معهم بعض الأعراض دون أن يعيدوا رسم الصورة السريرية بالكامل.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59819" y="361236"/>
            <a:ext cx="7746444" cy="410527"/>
          </a:xfrm>
          <a:prstGeom prst="rect">
            <a:avLst/>
          </a:prstGeom>
          <a:noFill/>
          <a:ln/>
        </p:spPr>
        <p:txBody>
          <a:bodyPr wrap="none" lIns="0" tIns="0" rIns="0" bIns="0" rtlCol="0" anchor="t"/>
          <a:lstStyle/>
          <a:p>
            <a:pPr marL="0" indent="0" algn="l">
              <a:lnSpc>
                <a:spcPts val="3200"/>
              </a:lnSpc>
              <a:buNone/>
            </a:pPr>
            <a:r>
              <a:rPr lang="en-US" sz="2550" dirty="0">
                <a:solidFill>
                  <a:srgbClr val="403CCF"/>
                </a:solidFill>
                <a:latin typeface="Libre Baskerville" pitchFamily="34" charset="0"/>
                <a:ea typeface="Libre Baskerville" pitchFamily="34" charset="-122"/>
                <a:cs typeface="Libre Baskerville" pitchFamily="34" charset="-120"/>
              </a:rPr>
              <a:t>Prévalence des Troubles Dépressifs selon l'Âge</a:t>
            </a:r>
            <a:endParaRPr lang="en-US" sz="2550" dirty="0"/>
          </a:p>
        </p:txBody>
      </p:sp>
      <p:pic>
        <p:nvPicPr>
          <p:cNvPr id="3" name="Image 0" descr="preencoded.png"/>
          <p:cNvPicPr>
            <a:picLocks noChangeAspect="1"/>
          </p:cNvPicPr>
          <p:nvPr/>
        </p:nvPicPr>
        <p:blipFill>
          <a:blip r:embed="rId3"/>
          <a:stretch>
            <a:fillRect/>
          </a:stretch>
        </p:blipFill>
        <p:spPr>
          <a:xfrm>
            <a:off x="112579" y="361236"/>
            <a:ext cx="13710761" cy="7677983"/>
          </a:xfrm>
          <a:prstGeom prst="rect">
            <a:avLst/>
          </a:prstGeom>
        </p:spPr>
      </p:pic>
      <p:sp>
        <p:nvSpPr>
          <p:cNvPr id="4" name="Text 1"/>
          <p:cNvSpPr/>
          <p:nvPr/>
        </p:nvSpPr>
        <p:spPr>
          <a:xfrm>
            <a:off x="459819" y="8860155"/>
            <a:ext cx="13710761" cy="420053"/>
          </a:xfrm>
          <a:prstGeom prst="rect">
            <a:avLst/>
          </a:prstGeom>
          <a:noFill/>
          <a:ln/>
        </p:spPr>
        <p:txBody>
          <a:bodyPr wrap="square" lIns="0" tIns="0" rIns="0" bIns="0" rtlCol="0" anchor="t"/>
          <a:lstStyle/>
          <a:p>
            <a:pPr marL="0" indent="0" algn="l">
              <a:lnSpc>
                <a:spcPts val="1650"/>
              </a:lnSpc>
              <a:buNone/>
            </a:pPr>
            <a:r>
              <a:rPr lang="en-US" sz="1000" dirty="0">
                <a:solidFill>
                  <a:srgbClr val="49495A"/>
                </a:solidFill>
                <a:latin typeface="Open Sans" pitchFamily="34" charset="0"/>
                <a:ea typeface="Open Sans" pitchFamily="34" charset="-122"/>
                <a:cs typeface="Open Sans" pitchFamily="34" charset="-120"/>
              </a:rPr>
              <a:t>La fréquence des troubles dépressifs augmente significativement avec l'âge. Avant 13 ans, la prévalence se situe entre 1% et 2,8%, sans différence entre filles et garçons. Une prédominance féminine apparaît à partir de 14 ans, avec un ratio de 2 filles pour 1 garçon.</a:t>
            </a:r>
            <a:endParaRPr lang="en-US" sz="1000" dirty="0"/>
          </a:p>
        </p:txBody>
      </p:sp>
      <p:sp>
        <p:nvSpPr>
          <p:cNvPr id="5" name="Text 2"/>
          <p:cNvSpPr/>
          <p:nvPr/>
        </p:nvSpPr>
        <p:spPr>
          <a:xfrm>
            <a:off x="459819" y="9427964"/>
            <a:ext cx="13710761" cy="210026"/>
          </a:xfrm>
          <a:prstGeom prst="rect">
            <a:avLst/>
          </a:prstGeom>
          <a:noFill/>
          <a:ln/>
        </p:spPr>
        <p:txBody>
          <a:bodyPr wrap="none" lIns="0" tIns="0" rIns="0" bIns="0" rtlCol="0" anchor="t"/>
          <a:lstStyle/>
          <a:p>
            <a:pPr marL="0" indent="0" algn="l">
              <a:lnSpc>
                <a:spcPts val="1650"/>
              </a:lnSpc>
              <a:buNone/>
            </a:pPr>
            <a:r>
              <a:rPr lang="en-US" sz="1000" dirty="0">
                <a:solidFill>
                  <a:srgbClr val="49495A"/>
                </a:solidFill>
                <a:latin typeface="Open Sans" pitchFamily="34" charset="0"/>
                <a:ea typeface="Open Sans" pitchFamily="34" charset="-122"/>
                <a:cs typeface="Open Sans" pitchFamily="34" charset="-120"/>
              </a:rPr>
              <a:t>À 18 ans, l'écart se creuse davantage avec une prévalence de 2% à 4% chez les garçons, contre 9% à 10% chez les filles, marquant une vulnérabilité particulière des adolescentes.</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78668" y="178036"/>
            <a:ext cx="13530455" cy="695325"/>
          </a:xfrm>
          <a:prstGeom prst="rect">
            <a:avLst/>
          </a:prstGeom>
          <a:noFill/>
          <a:ln/>
        </p:spPr>
        <p:txBody>
          <a:bodyPr wrap="none" lIns="0" tIns="0" rIns="0" bIns="0" rtlCol="0" anchor="t"/>
          <a:lstStyle/>
          <a:p>
            <a:pPr marL="0" indent="0" algn="l">
              <a:lnSpc>
                <a:spcPts val="5450"/>
              </a:lnSpc>
              <a:buNone/>
            </a:pPr>
            <a:r>
              <a:rPr lang="en-US" sz="4350" dirty="0">
                <a:solidFill>
                  <a:srgbClr val="403CCF"/>
                </a:solidFill>
                <a:latin typeface="Libre Baskerville" pitchFamily="34" charset="0"/>
                <a:ea typeface="Libre Baskerville" pitchFamily="34" charset="-122"/>
                <a:cs typeface="Libre Baskerville" pitchFamily="34" charset="-120"/>
              </a:rPr>
              <a:t>Comorbidités des Troubles </a:t>
            </a:r>
            <a:r>
              <a:rPr lang="en-US" sz="4350" dirty="0" err="1">
                <a:solidFill>
                  <a:srgbClr val="403CCF"/>
                </a:solidFill>
                <a:latin typeface="Libre Baskerville" pitchFamily="34" charset="0"/>
                <a:ea typeface="Libre Baskerville" pitchFamily="34" charset="-122"/>
                <a:cs typeface="Libre Baskerville" pitchFamily="34" charset="-120"/>
              </a:rPr>
              <a:t>Dépressifs</a:t>
            </a:r>
            <a:endParaRPr lang="ar-DZ" sz="4350" dirty="0">
              <a:solidFill>
                <a:srgbClr val="403CCF"/>
              </a:solidFill>
              <a:latin typeface="Libre Baskerville" pitchFamily="34" charset="0"/>
              <a:ea typeface="Libre Baskerville" pitchFamily="34" charset="-122"/>
              <a:cs typeface="Libre Baskerville" pitchFamily="34" charset="-120"/>
            </a:endParaRPr>
          </a:p>
          <a:p>
            <a:pPr marL="0" indent="0" algn="ctr">
              <a:lnSpc>
                <a:spcPts val="5450"/>
              </a:lnSpc>
              <a:buNone/>
            </a:pPr>
            <a:r>
              <a:rPr lang="ar-DZ" sz="4350" dirty="0">
                <a:solidFill>
                  <a:srgbClr val="403CCF"/>
                </a:solidFill>
                <a:latin typeface="Libre Baskerville" pitchFamily="34" charset="0"/>
              </a:rPr>
              <a:t>الاضطرابات المصاحبة </a:t>
            </a:r>
            <a:endParaRPr lang="en-US" sz="4350" dirty="0"/>
          </a:p>
        </p:txBody>
      </p:sp>
      <p:sp>
        <p:nvSpPr>
          <p:cNvPr id="3" name="Text 1"/>
          <p:cNvSpPr/>
          <p:nvPr/>
        </p:nvSpPr>
        <p:spPr>
          <a:xfrm>
            <a:off x="2370058" y="1987153"/>
            <a:ext cx="2781181" cy="347663"/>
          </a:xfrm>
          <a:prstGeom prst="rect">
            <a:avLst/>
          </a:prstGeom>
          <a:noFill/>
          <a:ln/>
        </p:spPr>
        <p:txBody>
          <a:bodyPr wrap="none" lIns="0" tIns="0" rIns="0" bIns="0" rtlCol="0" anchor="t"/>
          <a:lstStyle/>
          <a:p>
            <a:pPr marL="0" indent="0" algn="r">
              <a:lnSpc>
                <a:spcPts val="2700"/>
              </a:lnSpc>
              <a:buNone/>
            </a:pPr>
            <a:r>
              <a:rPr lang="en-US" sz="2150" dirty="0">
                <a:solidFill>
                  <a:srgbClr val="49495A"/>
                </a:solidFill>
                <a:latin typeface="Libre Baskerville" pitchFamily="34" charset="0"/>
                <a:ea typeface="Libre Baskerville" pitchFamily="34" charset="-122"/>
                <a:cs typeface="Libre Baskerville" pitchFamily="34" charset="-120"/>
              </a:rPr>
              <a:t>Troubles Anxieux</a:t>
            </a:r>
            <a:endParaRPr lang="en-US" sz="2150" dirty="0"/>
          </a:p>
        </p:txBody>
      </p:sp>
      <p:sp>
        <p:nvSpPr>
          <p:cNvPr id="4" name="Text 2"/>
          <p:cNvSpPr/>
          <p:nvPr/>
        </p:nvSpPr>
        <p:spPr>
          <a:xfrm>
            <a:off x="778669" y="2468284"/>
            <a:ext cx="4553306" cy="1511737"/>
          </a:xfrm>
          <a:prstGeom prst="rect">
            <a:avLst/>
          </a:prstGeom>
          <a:noFill/>
          <a:ln/>
        </p:spPr>
        <p:txBody>
          <a:bodyPr wrap="square" lIns="0" tIns="0" rIns="0" bIns="0" rtlCol="0" anchor="t"/>
          <a:lstStyle/>
          <a:p>
            <a:pPr marL="0" indent="0" algn="r">
              <a:lnSpc>
                <a:spcPts val="2800"/>
              </a:lnSpc>
              <a:buNone/>
            </a:pPr>
            <a:r>
              <a:rPr lang="en-US" sz="1750" dirty="0">
                <a:solidFill>
                  <a:srgbClr val="49495A"/>
                </a:solidFill>
                <a:latin typeface="Open Sans" pitchFamily="34" charset="0"/>
                <a:ea typeface="Open Sans" pitchFamily="34" charset="-122"/>
                <a:cs typeface="Open Sans" pitchFamily="34" charset="-120"/>
              </a:rPr>
              <a:t>Souvent associés à la dépression, particulièrement chez les adolescents</a:t>
            </a:r>
            <a:endParaRPr lang="ar-DZ" sz="1750" dirty="0">
              <a:solidFill>
                <a:srgbClr val="49495A"/>
              </a:solidFill>
              <a:latin typeface="Open Sans" pitchFamily="34" charset="0"/>
              <a:ea typeface="Open Sans" pitchFamily="34" charset="-122"/>
              <a:cs typeface="Open Sans" pitchFamily="34" charset="-120"/>
            </a:endParaRPr>
          </a:p>
          <a:p>
            <a:pPr>
              <a:buNone/>
            </a:pPr>
            <a:endParaRPr lang="ar-DZ" sz="1600" dirty="0"/>
          </a:p>
          <a:p>
            <a:pPr algn="ctr"/>
            <a:r>
              <a:rPr lang="ar-DZ" sz="1600" b="1" dirty="0"/>
              <a:t>اضطرابات القلق</a:t>
            </a:r>
            <a:br>
              <a:rPr lang="ar-DZ" sz="1600" dirty="0"/>
            </a:br>
            <a:r>
              <a:rPr lang="ar-DZ" sz="1600" b="1" dirty="0"/>
              <a:t>غالبًا ما تكون مرتبطة بالاكتئاب، خاصة لدى المراهقين</a:t>
            </a:r>
            <a:endParaRPr lang="ar-DZ" sz="1600" dirty="0"/>
          </a:p>
          <a:p>
            <a:pPr marL="0" indent="0" algn="r">
              <a:lnSpc>
                <a:spcPts val="2800"/>
              </a:lnSpc>
              <a:buNone/>
            </a:pPr>
            <a:endParaRPr lang="en-US" sz="1750" dirty="0"/>
          </a:p>
        </p:txBody>
      </p:sp>
      <p:pic>
        <p:nvPicPr>
          <p:cNvPr id="5" name="Image 0" descr="preencoded.png"/>
          <p:cNvPicPr>
            <a:picLocks noChangeAspect="1"/>
          </p:cNvPicPr>
          <p:nvPr/>
        </p:nvPicPr>
        <p:blipFill>
          <a:blip r:embed="rId3"/>
          <a:stretch>
            <a:fillRect/>
          </a:stretch>
        </p:blipFill>
        <p:spPr>
          <a:xfrm>
            <a:off x="5484971" y="1752124"/>
            <a:ext cx="3660458" cy="3660458"/>
          </a:xfrm>
          <a:prstGeom prst="rect">
            <a:avLst/>
          </a:prstGeom>
        </p:spPr>
      </p:pic>
      <p:sp>
        <p:nvSpPr>
          <p:cNvPr id="6" name="Shape 3"/>
          <p:cNvSpPr/>
          <p:nvPr/>
        </p:nvSpPr>
        <p:spPr>
          <a:xfrm>
            <a:off x="5791379" y="2058531"/>
            <a:ext cx="556141" cy="556141"/>
          </a:xfrm>
          <a:prstGeom prst="roundRect">
            <a:avLst>
              <a:gd name="adj" fmla="val 1642543"/>
            </a:avLst>
          </a:prstGeom>
          <a:solidFill>
            <a:srgbClr val="EAE8F3"/>
          </a:solidFill>
          <a:ln/>
        </p:spPr>
      </p:sp>
      <p:sp>
        <p:nvSpPr>
          <p:cNvPr id="7" name="Text 4"/>
          <p:cNvSpPr/>
          <p:nvPr/>
        </p:nvSpPr>
        <p:spPr>
          <a:xfrm>
            <a:off x="5944255" y="2180213"/>
            <a:ext cx="250269" cy="312777"/>
          </a:xfrm>
          <a:prstGeom prst="rect">
            <a:avLst/>
          </a:prstGeom>
          <a:noFill/>
          <a:ln/>
        </p:spPr>
        <p:txBody>
          <a:bodyPr wrap="none" lIns="0" tIns="0" rIns="0" bIns="0" rtlCol="0" anchor="t"/>
          <a:lstStyle/>
          <a:p>
            <a:pPr marL="0" indent="0" algn="l">
              <a:lnSpc>
                <a:spcPts val="3150"/>
              </a:lnSpc>
              <a:buNone/>
            </a:pPr>
            <a:r>
              <a:rPr lang="en-US" sz="1950" dirty="0">
                <a:solidFill>
                  <a:srgbClr val="49495A"/>
                </a:solidFill>
                <a:latin typeface="Libre Baskerville" pitchFamily="34" charset="0"/>
                <a:ea typeface="Libre Baskerville" pitchFamily="34" charset="-122"/>
                <a:cs typeface="Libre Baskerville" pitchFamily="34" charset="-120"/>
              </a:rPr>
              <a:t>1</a:t>
            </a:r>
            <a:endParaRPr lang="en-US" sz="1950" dirty="0"/>
          </a:p>
        </p:txBody>
      </p:sp>
      <p:sp>
        <p:nvSpPr>
          <p:cNvPr id="8" name="Text 5"/>
          <p:cNvSpPr/>
          <p:nvPr/>
        </p:nvSpPr>
        <p:spPr>
          <a:xfrm>
            <a:off x="9479161" y="1987153"/>
            <a:ext cx="3347085" cy="347663"/>
          </a:xfrm>
          <a:prstGeom prst="rect">
            <a:avLst/>
          </a:prstGeom>
          <a:noFill/>
          <a:ln/>
        </p:spPr>
        <p:txBody>
          <a:bodyPr wrap="none" lIns="0" tIns="0" rIns="0" bIns="0" rtlCol="0" anchor="t"/>
          <a:lstStyle/>
          <a:p>
            <a:pPr marL="0" indent="0" algn="l">
              <a:lnSpc>
                <a:spcPts val="2700"/>
              </a:lnSpc>
              <a:buNone/>
            </a:pPr>
            <a:r>
              <a:rPr lang="en-US" sz="2150" dirty="0">
                <a:solidFill>
                  <a:srgbClr val="49495A"/>
                </a:solidFill>
                <a:latin typeface="Libre Baskerville" pitchFamily="34" charset="0"/>
                <a:ea typeface="Libre Baskerville" pitchFamily="34" charset="-122"/>
                <a:cs typeface="Libre Baskerville" pitchFamily="34" charset="-120"/>
              </a:rPr>
              <a:t>Troubles des Conduites</a:t>
            </a:r>
            <a:endParaRPr lang="en-US" sz="2150" dirty="0"/>
          </a:p>
        </p:txBody>
      </p:sp>
      <p:sp>
        <p:nvSpPr>
          <p:cNvPr id="9" name="Text 6"/>
          <p:cNvSpPr/>
          <p:nvPr/>
        </p:nvSpPr>
        <p:spPr>
          <a:xfrm>
            <a:off x="9479161" y="2468285"/>
            <a:ext cx="4372570" cy="711994"/>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Manifestations comportementales perturbées </a:t>
            </a:r>
            <a:r>
              <a:rPr lang="en-US" sz="1750" dirty="0" err="1">
                <a:solidFill>
                  <a:srgbClr val="49495A"/>
                </a:solidFill>
                <a:latin typeface="Open Sans" pitchFamily="34" charset="0"/>
                <a:ea typeface="Open Sans" pitchFamily="34" charset="-122"/>
                <a:cs typeface="Open Sans" pitchFamily="34" charset="-120"/>
              </a:rPr>
              <a:t>fréquemment</a:t>
            </a:r>
            <a:r>
              <a:rPr lang="en-US" sz="1750" dirty="0">
                <a:solidFill>
                  <a:srgbClr val="49495A"/>
                </a:solidFill>
                <a:latin typeface="Open Sans" pitchFamily="34" charset="0"/>
                <a:ea typeface="Open Sans" pitchFamily="34" charset="-122"/>
                <a:cs typeface="Open Sans" pitchFamily="34" charset="-120"/>
              </a:rPr>
              <a:t> observes</a:t>
            </a:r>
            <a:endParaRPr lang="ar-DZ" sz="1750" dirty="0">
              <a:solidFill>
                <a:srgbClr val="49495A"/>
              </a:solidFill>
              <a:latin typeface="Open Sans" pitchFamily="34" charset="0"/>
              <a:ea typeface="Open Sans" pitchFamily="34" charset="-122"/>
              <a:cs typeface="Open Sans" pitchFamily="34" charset="-120"/>
            </a:endParaRPr>
          </a:p>
          <a:p>
            <a:pPr>
              <a:buNone/>
            </a:pPr>
            <a:endParaRPr lang="ar-DZ" sz="1600" dirty="0"/>
          </a:p>
          <a:p>
            <a:pPr algn="ctr"/>
            <a:r>
              <a:rPr lang="ar-DZ" sz="1600" b="1" dirty="0"/>
              <a:t>اضطرابات السلوك</a:t>
            </a:r>
            <a:br>
              <a:rPr lang="ar-DZ" sz="1600" dirty="0"/>
            </a:br>
            <a:r>
              <a:rPr lang="ar-DZ" sz="1600" b="1" dirty="0"/>
              <a:t>مظاهر سلوكية مضطربة تُلاحظ بشكل متكرر</a:t>
            </a:r>
            <a:endParaRPr lang="ar-DZ" sz="1600" dirty="0"/>
          </a:p>
          <a:p>
            <a:pPr marL="0" indent="0" algn="ctr">
              <a:lnSpc>
                <a:spcPts val="2800"/>
              </a:lnSpc>
              <a:buNone/>
            </a:pPr>
            <a:endParaRPr lang="en-US" sz="1750" dirty="0"/>
          </a:p>
        </p:txBody>
      </p:sp>
      <p:pic>
        <p:nvPicPr>
          <p:cNvPr id="10" name="Image 1" descr="preencoded.png"/>
          <p:cNvPicPr>
            <a:picLocks noChangeAspect="1"/>
          </p:cNvPicPr>
          <p:nvPr/>
        </p:nvPicPr>
        <p:blipFill>
          <a:blip r:embed="rId4"/>
          <a:stretch>
            <a:fillRect/>
          </a:stretch>
        </p:blipFill>
        <p:spPr>
          <a:xfrm>
            <a:off x="5484971" y="1752124"/>
            <a:ext cx="3660458" cy="3660458"/>
          </a:xfrm>
          <a:prstGeom prst="rect">
            <a:avLst/>
          </a:prstGeom>
        </p:spPr>
      </p:pic>
      <p:sp>
        <p:nvSpPr>
          <p:cNvPr id="11" name="Shape 7"/>
          <p:cNvSpPr/>
          <p:nvPr/>
        </p:nvSpPr>
        <p:spPr>
          <a:xfrm>
            <a:off x="8282761" y="2058531"/>
            <a:ext cx="556141" cy="556141"/>
          </a:xfrm>
          <a:prstGeom prst="roundRect">
            <a:avLst>
              <a:gd name="adj" fmla="val 1642543"/>
            </a:avLst>
          </a:prstGeom>
          <a:solidFill>
            <a:srgbClr val="EAE8F3"/>
          </a:solidFill>
          <a:ln/>
        </p:spPr>
      </p:sp>
      <p:pic>
        <p:nvPicPr>
          <p:cNvPr id="12" name="Image 2" descr="preencoded.png"/>
          <p:cNvPicPr>
            <a:picLocks noChangeAspect="1"/>
          </p:cNvPicPr>
          <p:nvPr/>
        </p:nvPicPr>
        <p:blipFill>
          <a:blip r:embed="rId5"/>
          <a:stretch>
            <a:fillRect/>
          </a:stretch>
        </p:blipFill>
        <p:spPr>
          <a:xfrm>
            <a:off x="8435638" y="2180213"/>
            <a:ext cx="250269" cy="312777"/>
          </a:xfrm>
          <a:prstGeom prst="rect">
            <a:avLst/>
          </a:prstGeom>
        </p:spPr>
      </p:pic>
      <p:sp>
        <p:nvSpPr>
          <p:cNvPr id="13" name="Text 8"/>
          <p:cNvSpPr/>
          <p:nvPr/>
        </p:nvSpPr>
        <p:spPr>
          <a:xfrm>
            <a:off x="9479161" y="4114800"/>
            <a:ext cx="4033480" cy="347663"/>
          </a:xfrm>
          <a:prstGeom prst="rect">
            <a:avLst/>
          </a:prstGeom>
          <a:noFill/>
          <a:ln/>
        </p:spPr>
        <p:txBody>
          <a:bodyPr wrap="none" lIns="0" tIns="0" rIns="0" bIns="0" rtlCol="0" anchor="t"/>
          <a:lstStyle/>
          <a:p>
            <a:pPr marL="0" indent="0" algn="l">
              <a:lnSpc>
                <a:spcPts val="2700"/>
              </a:lnSpc>
              <a:buNone/>
            </a:pPr>
            <a:r>
              <a:rPr lang="en-US" sz="2150" dirty="0">
                <a:solidFill>
                  <a:srgbClr val="49495A"/>
                </a:solidFill>
                <a:latin typeface="Libre Baskerville" pitchFamily="34" charset="0"/>
                <a:ea typeface="Libre Baskerville" pitchFamily="34" charset="-122"/>
                <a:cs typeface="Libre Baskerville" pitchFamily="34" charset="-120"/>
              </a:rPr>
              <a:t>Troubles liés aux Substances</a:t>
            </a:r>
            <a:endParaRPr lang="en-US" sz="2150" dirty="0"/>
          </a:p>
        </p:txBody>
      </p:sp>
      <p:sp>
        <p:nvSpPr>
          <p:cNvPr id="14" name="Text 9"/>
          <p:cNvSpPr/>
          <p:nvPr/>
        </p:nvSpPr>
        <p:spPr>
          <a:xfrm>
            <a:off x="9479160" y="4671596"/>
            <a:ext cx="5151239" cy="711994"/>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Risque accru de </a:t>
            </a:r>
            <a:r>
              <a:rPr lang="en-US" sz="1750" dirty="0" err="1">
                <a:solidFill>
                  <a:srgbClr val="49495A"/>
                </a:solidFill>
                <a:latin typeface="Open Sans" pitchFamily="34" charset="0"/>
                <a:ea typeface="Open Sans" pitchFamily="34" charset="-122"/>
                <a:cs typeface="Open Sans" pitchFamily="34" charset="-120"/>
              </a:rPr>
              <a:t>consommation</a:t>
            </a:r>
            <a:r>
              <a:rPr lang="en-US" sz="1750" dirty="0">
                <a:solidFill>
                  <a:srgbClr val="49495A"/>
                </a:solidFill>
                <a:latin typeface="Open Sans" pitchFamily="34" charset="0"/>
                <a:ea typeface="Open Sans" pitchFamily="34" charset="-122"/>
                <a:cs typeface="Open Sans" pitchFamily="34" charset="-120"/>
              </a:rPr>
              <a:t> </a:t>
            </a:r>
            <a:r>
              <a:rPr lang="en-US" sz="1750" dirty="0" err="1">
                <a:solidFill>
                  <a:srgbClr val="49495A"/>
                </a:solidFill>
                <a:latin typeface="Open Sans" pitchFamily="34" charset="0"/>
                <a:ea typeface="Open Sans" pitchFamily="34" charset="-122"/>
                <a:cs typeface="Open Sans" pitchFamily="34" charset="-120"/>
              </a:rPr>
              <a:t>problématique</a:t>
            </a:r>
            <a:endParaRPr lang="ar-DZ" sz="1600" dirty="0"/>
          </a:p>
          <a:p>
            <a:pPr algn="ctr" rtl="1"/>
            <a:r>
              <a:rPr lang="ar-DZ" sz="1600" b="1" dirty="0"/>
              <a:t>الاضطرابات الإدمان زيادة خطر الاستهلاك</a:t>
            </a:r>
            <a:endParaRPr lang="ar-DZ" sz="1600" dirty="0"/>
          </a:p>
          <a:p>
            <a:pPr marL="0" indent="0" algn="l">
              <a:lnSpc>
                <a:spcPts val="2800"/>
              </a:lnSpc>
              <a:buNone/>
            </a:pPr>
            <a:endParaRPr lang="en-US" sz="1750" dirty="0"/>
          </a:p>
        </p:txBody>
      </p:sp>
      <p:pic>
        <p:nvPicPr>
          <p:cNvPr id="15" name="Image 3" descr="preencoded.png"/>
          <p:cNvPicPr>
            <a:picLocks noChangeAspect="1"/>
          </p:cNvPicPr>
          <p:nvPr/>
        </p:nvPicPr>
        <p:blipFill>
          <a:blip r:embed="rId6"/>
          <a:stretch>
            <a:fillRect/>
          </a:stretch>
        </p:blipFill>
        <p:spPr>
          <a:xfrm>
            <a:off x="5484971" y="1752124"/>
            <a:ext cx="3660458" cy="3660458"/>
          </a:xfrm>
          <a:prstGeom prst="rect">
            <a:avLst/>
          </a:prstGeom>
        </p:spPr>
      </p:pic>
      <p:sp>
        <p:nvSpPr>
          <p:cNvPr id="16" name="Shape 10"/>
          <p:cNvSpPr/>
          <p:nvPr/>
        </p:nvSpPr>
        <p:spPr>
          <a:xfrm>
            <a:off x="8282761" y="4549914"/>
            <a:ext cx="556141" cy="556141"/>
          </a:xfrm>
          <a:prstGeom prst="roundRect">
            <a:avLst>
              <a:gd name="adj" fmla="val 1642543"/>
            </a:avLst>
          </a:prstGeom>
          <a:solidFill>
            <a:srgbClr val="EAE8F3"/>
          </a:solidFill>
          <a:ln/>
        </p:spPr>
      </p:sp>
      <p:sp>
        <p:nvSpPr>
          <p:cNvPr id="17" name="Text 11"/>
          <p:cNvSpPr/>
          <p:nvPr/>
        </p:nvSpPr>
        <p:spPr>
          <a:xfrm>
            <a:off x="8435638" y="4671596"/>
            <a:ext cx="250269" cy="312777"/>
          </a:xfrm>
          <a:prstGeom prst="rect">
            <a:avLst/>
          </a:prstGeom>
          <a:noFill/>
          <a:ln/>
        </p:spPr>
        <p:txBody>
          <a:bodyPr wrap="none" lIns="0" tIns="0" rIns="0" bIns="0" rtlCol="0" anchor="t"/>
          <a:lstStyle/>
          <a:p>
            <a:pPr marL="0" indent="0" algn="l">
              <a:lnSpc>
                <a:spcPts val="3150"/>
              </a:lnSpc>
              <a:buNone/>
            </a:pPr>
            <a:r>
              <a:rPr lang="en-US" sz="1950" dirty="0">
                <a:solidFill>
                  <a:srgbClr val="49495A"/>
                </a:solidFill>
                <a:latin typeface="Libre Baskerville" pitchFamily="34" charset="0"/>
                <a:ea typeface="Libre Baskerville" pitchFamily="34" charset="-122"/>
                <a:cs typeface="Libre Baskerville" pitchFamily="34" charset="-120"/>
              </a:rPr>
              <a:t>3</a:t>
            </a:r>
            <a:endParaRPr lang="en-US" sz="1950" dirty="0"/>
          </a:p>
        </p:txBody>
      </p:sp>
      <p:sp>
        <p:nvSpPr>
          <p:cNvPr id="18" name="Text 12"/>
          <p:cNvSpPr/>
          <p:nvPr/>
        </p:nvSpPr>
        <p:spPr>
          <a:xfrm>
            <a:off x="2006084" y="4162306"/>
            <a:ext cx="3145155" cy="347663"/>
          </a:xfrm>
          <a:prstGeom prst="rect">
            <a:avLst/>
          </a:prstGeom>
          <a:noFill/>
          <a:ln/>
        </p:spPr>
        <p:txBody>
          <a:bodyPr wrap="none" lIns="0" tIns="0" rIns="0" bIns="0" rtlCol="0" anchor="t"/>
          <a:lstStyle/>
          <a:p>
            <a:pPr marL="0" indent="0" algn="r">
              <a:lnSpc>
                <a:spcPts val="2700"/>
              </a:lnSpc>
              <a:buNone/>
            </a:pPr>
            <a:r>
              <a:rPr lang="en-US" sz="2150" dirty="0">
                <a:solidFill>
                  <a:srgbClr val="49495A"/>
                </a:solidFill>
                <a:latin typeface="Libre Baskerville" pitchFamily="34" charset="0"/>
                <a:ea typeface="Libre Baskerville" pitchFamily="34" charset="-122"/>
                <a:cs typeface="Libre Baskerville" pitchFamily="34" charset="-120"/>
              </a:rPr>
              <a:t>Troubles Alimentaires</a:t>
            </a:r>
            <a:endParaRPr lang="en-US" sz="2150" dirty="0"/>
          </a:p>
        </p:txBody>
      </p:sp>
      <p:sp>
        <p:nvSpPr>
          <p:cNvPr id="19" name="Text 13"/>
          <p:cNvSpPr/>
          <p:nvPr/>
        </p:nvSpPr>
        <p:spPr>
          <a:xfrm>
            <a:off x="778668" y="4643438"/>
            <a:ext cx="4859059" cy="931506"/>
          </a:xfrm>
          <a:prstGeom prst="rect">
            <a:avLst/>
          </a:prstGeom>
          <a:noFill/>
          <a:ln/>
        </p:spPr>
        <p:txBody>
          <a:bodyPr wrap="none" lIns="0" tIns="0" rIns="0" bIns="0" rtlCol="0" anchor="t"/>
          <a:lstStyle/>
          <a:p>
            <a:pPr marL="0" indent="0" algn="r">
              <a:lnSpc>
                <a:spcPts val="2800"/>
              </a:lnSpc>
              <a:buNone/>
            </a:pPr>
            <a:r>
              <a:rPr lang="en-US" sz="1750" dirty="0">
                <a:solidFill>
                  <a:srgbClr val="49495A"/>
                </a:solidFill>
                <a:latin typeface="Open Sans" pitchFamily="34" charset="0"/>
                <a:ea typeface="Open Sans" pitchFamily="34" charset="-122"/>
                <a:cs typeface="Open Sans" pitchFamily="34" charset="-120"/>
              </a:rPr>
              <a:t>Particulièrement chez les adolescents</a:t>
            </a:r>
            <a:endParaRPr lang="ar-DZ" sz="1750" dirty="0">
              <a:solidFill>
                <a:srgbClr val="49495A"/>
              </a:solidFill>
              <a:latin typeface="Open Sans" pitchFamily="34" charset="0"/>
              <a:ea typeface="Open Sans" pitchFamily="34" charset="-122"/>
              <a:cs typeface="Open Sans" pitchFamily="34" charset="-120"/>
            </a:endParaRPr>
          </a:p>
          <a:p>
            <a:pPr algn="ctr"/>
            <a:r>
              <a:rPr lang="ar-DZ" b="1" dirty="0"/>
              <a:t>اضطرابات الطعام</a:t>
            </a:r>
            <a:br>
              <a:rPr lang="ar-DZ" dirty="0"/>
            </a:br>
            <a:r>
              <a:rPr lang="ar-DZ" b="1" dirty="0"/>
              <a:t>خاصة لدى المراهقات</a:t>
            </a:r>
            <a:endParaRPr lang="ar-DZ" dirty="0"/>
          </a:p>
          <a:p>
            <a:pPr marL="0" indent="0" algn="r">
              <a:lnSpc>
                <a:spcPts val="2800"/>
              </a:lnSpc>
              <a:buNone/>
            </a:pPr>
            <a:endParaRPr lang="en-US" sz="1750" dirty="0"/>
          </a:p>
        </p:txBody>
      </p:sp>
      <p:pic>
        <p:nvPicPr>
          <p:cNvPr id="20" name="Image 4" descr="preencoded.png"/>
          <p:cNvPicPr>
            <a:picLocks noChangeAspect="1"/>
          </p:cNvPicPr>
          <p:nvPr/>
        </p:nvPicPr>
        <p:blipFill>
          <a:blip r:embed="rId7"/>
          <a:stretch>
            <a:fillRect/>
          </a:stretch>
        </p:blipFill>
        <p:spPr>
          <a:xfrm>
            <a:off x="5484971" y="1752124"/>
            <a:ext cx="3660458" cy="3660458"/>
          </a:xfrm>
          <a:prstGeom prst="rect">
            <a:avLst/>
          </a:prstGeom>
        </p:spPr>
      </p:pic>
      <p:sp>
        <p:nvSpPr>
          <p:cNvPr id="21" name="Shape 14"/>
          <p:cNvSpPr/>
          <p:nvPr/>
        </p:nvSpPr>
        <p:spPr>
          <a:xfrm>
            <a:off x="5791379" y="4549914"/>
            <a:ext cx="556141" cy="556141"/>
          </a:xfrm>
          <a:prstGeom prst="roundRect">
            <a:avLst>
              <a:gd name="adj" fmla="val 1642543"/>
            </a:avLst>
          </a:prstGeom>
          <a:solidFill>
            <a:srgbClr val="EAE8F3"/>
          </a:solidFill>
          <a:ln/>
        </p:spPr>
      </p:sp>
      <p:sp>
        <p:nvSpPr>
          <p:cNvPr id="22" name="Text 15"/>
          <p:cNvSpPr/>
          <p:nvPr/>
        </p:nvSpPr>
        <p:spPr>
          <a:xfrm>
            <a:off x="5944255" y="4671596"/>
            <a:ext cx="250269" cy="312777"/>
          </a:xfrm>
          <a:prstGeom prst="rect">
            <a:avLst/>
          </a:prstGeom>
          <a:noFill/>
          <a:ln/>
        </p:spPr>
        <p:txBody>
          <a:bodyPr wrap="none" lIns="0" tIns="0" rIns="0" bIns="0" rtlCol="0" anchor="t"/>
          <a:lstStyle/>
          <a:p>
            <a:pPr marL="0" indent="0" algn="l">
              <a:lnSpc>
                <a:spcPts val="3150"/>
              </a:lnSpc>
              <a:buNone/>
            </a:pPr>
            <a:r>
              <a:rPr lang="en-US" sz="1950" dirty="0">
                <a:solidFill>
                  <a:srgbClr val="49495A"/>
                </a:solidFill>
                <a:latin typeface="Libre Baskerville" pitchFamily="34" charset="0"/>
                <a:ea typeface="Libre Baskerville" pitchFamily="34" charset="-122"/>
                <a:cs typeface="Libre Baskerville" pitchFamily="34" charset="-120"/>
              </a:rPr>
              <a:t>4</a:t>
            </a:r>
            <a:endParaRPr lang="en-US" sz="1950" dirty="0"/>
          </a:p>
        </p:txBody>
      </p:sp>
      <p:sp>
        <p:nvSpPr>
          <p:cNvPr id="23" name="Text 16"/>
          <p:cNvSpPr/>
          <p:nvPr/>
        </p:nvSpPr>
        <p:spPr>
          <a:xfrm>
            <a:off x="185351" y="5662851"/>
            <a:ext cx="14123772" cy="849371"/>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Les idées suicidaires et les tentatives de suicide sont fréquentes dans les tableaux dépressifs, même chez l'enfant. Bien qu'elles soient difficiles à évaluer chez les plus jeunes, elles constituent un facteur de risque important, tant sur le plan clinique que pronostique.</a:t>
            </a:r>
            <a:endParaRPr lang="en-US" sz="1750" dirty="0"/>
          </a:p>
        </p:txBody>
      </p:sp>
      <p:sp>
        <p:nvSpPr>
          <p:cNvPr id="24" name="Text 17"/>
          <p:cNvSpPr/>
          <p:nvPr/>
        </p:nvSpPr>
        <p:spPr>
          <a:xfrm>
            <a:off x="185351" y="6462593"/>
            <a:ext cx="14259698" cy="1230512"/>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La présence de comorbidités complique souvent le diagnostic et nécessite une prise en charge plus complexe et </a:t>
            </a:r>
            <a:r>
              <a:rPr lang="en-US" sz="1750" dirty="0" err="1">
                <a:solidFill>
                  <a:srgbClr val="49495A"/>
                </a:solidFill>
                <a:latin typeface="Open Sans" pitchFamily="34" charset="0"/>
                <a:ea typeface="Open Sans" pitchFamily="34" charset="-122"/>
                <a:cs typeface="Open Sans" pitchFamily="34" charset="-120"/>
              </a:rPr>
              <a:t>multidimensionnelle</a:t>
            </a:r>
            <a:r>
              <a:rPr lang="en-US" sz="1750" dirty="0">
                <a:solidFill>
                  <a:srgbClr val="49495A"/>
                </a:solidFill>
                <a:latin typeface="Open Sans" pitchFamily="34" charset="0"/>
                <a:ea typeface="Open Sans" pitchFamily="34" charset="-122"/>
                <a:cs typeface="Open Sans" pitchFamily="34" charset="-120"/>
              </a:rPr>
              <a:t>.</a:t>
            </a:r>
            <a:endParaRPr lang="ar-DZ" sz="1750" dirty="0">
              <a:solidFill>
                <a:srgbClr val="49495A"/>
              </a:solidFill>
              <a:latin typeface="Open Sans" pitchFamily="34" charset="0"/>
              <a:ea typeface="Open Sans" pitchFamily="34" charset="-122"/>
              <a:cs typeface="Open Sans" pitchFamily="34" charset="-120"/>
            </a:endParaRPr>
          </a:p>
          <a:p>
            <a:pPr>
              <a:buNone/>
            </a:pPr>
            <a:endParaRPr lang="ar-DZ" sz="1600" dirty="0"/>
          </a:p>
          <a:p>
            <a:pPr algn="r" rtl="1"/>
            <a:r>
              <a:rPr lang="ar-DZ" sz="1600" b="1" dirty="0"/>
              <a:t>الأفكار الانتحارية ومحاولات الانتحار شائعة في حالات الاكتئاب، حتى لدى الأطفال. وعلى الرغم من صعوبة تقييمها لدى الأصغر سنًا، إلا أنها تشكل عامل خطر مهم، سواء من الناحية السريرية.</a:t>
            </a:r>
            <a:br>
              <a:rPr lang="ar-DZ" sz="1600" dirty="0"/>
            </a:br>
            <a:r>
              <a:rPr lang="ar-DZ" sz="1600" b="1" dirty="0"/>
              <a:t>وجود الاضطرابات المترافقة يعقّد غالبًا التشخيص ويتطلب معالجة أكثر تعقيدًا ومتعددة الأبعاد.</a:t>
            </a:r>
            <a:endParaRPr lang="ar-DZ" sz="1600" dirty="0"/>
          </a:p>
          <a:p>
            <a:pPr marL="0" indent="0" algn="l">
              <a:lnSpc>
                <a:spcPts val="2800"/>
              </a:lnSpc>
              <a:buNone/>
            </a:pP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02933" y="269914"/>
            <a:ext cx="7879556" cy="1128951"/>
          </a:xfrm>
          <a:prstGeom prst="rect">
            <a:avLst/>
          </a:prstGeom>
          <a:noFill/>
          <a:ln/>
        </p:spPr>
        <p:txBody>
          <a:bodyPr wrap="square" lIns="0" tIns="0" rIns="0" bIns="0" rtlCol="0" anchor="t"/>
          <a:lstStyle/>
          <a:p>
            <a:pPr marL="0" indent="0" algn="l">
              <a:lnSpc>
                <a:spcPts val="4400"/>
              </a:lnSpc>
              <a:buNone/>
            </a:pPr>
            <a:r>
              <a:rPr lang="en-US" sz="3200" dirty="0">
                <a:solidFill>
                  <a:srgbClr val="403CCF"/>
                </a:solidFill>
                <a:latin typeface="Libre Baskerville" pitchFamily="34" charset="0"/>
                <a:ea typeface="Libre Baskerville" pitchFamily="34" charset="-122"/>
                <a:cs typeface="Libre Baskerville" pitchFamily="34" charset="-120"/>
              </a:rPr>
              <a:t>Facteurs de Risque de la </a:t>
            </a:r>
            <a:r>
              <a:rPr lang="en-US" sz="3200" dirty="0" err="1">
                <a:solidFill>
                  <a:srgbClr val="403CCF"/>
                </a:solidFill>
                <a:latin typeface="Libre Baskerville" pitchFamily="34" charset="0"/>
                <a:ea typeface="Libre Baskerville" pitchFamily="34" charset="-122"/>
                <a:cs typeface="Libre Baskerville" pitchFamily="34" charset="-120"/>
              </a:rPr>
              <a:t>Dépression</a:t>
            </a:r>
            <a:endParaRPr lang="ar-DZ" sz="3200" dirty="0">
              <a:solidFill>
                <a:srgbClr val="403CCF"/>
              </a:solidFill>
              <a:latin typeface="Libre Baskerville" pitchFamily="34" charset="0"/>
              <a:ea typeface="Libre Baskerville" pitchFamily="34" charset="-122"/>
              <a:cs typeface="Libre Baskerville" pitchFamily="34" charset="-120"/>
            </a:endParaRPr>
          </a:p>
          <a:p>
            <a:pPr marL="0" indent="0" algn="ctr">
              <a:lnSpc>
                <a:spcPts val="4400"/>
              </a:lnSpc>
              <a:buNone/>
            </a:pPr>
            <a:r>
              <a:rPr lang="ar-DZ" sz="3600" dirty="0"/>
              <a:t>عوامل الخطر للاكتئاب</a:t>
            </a:r>
            <a:endParaRPr lang="en-US" sz="3550" dirty="0"/>
          </a:p>
        </p:txBody>
      </p:sp>
      <p:pic>
        <p:nvPicPr>
          <p:cNvPr id="4" name="Image 1" descr="preencoded.png"/>
          <p:cNvPicPr>
            <a:picLocks noChangeAspect="1"/>
          </p:cNvPicPr>
          <p:nvPr/>
        </p:nvPicPr>
        <p:blipFill>
          <a:blip r:embed="rId4"/>
          <a:stretch>
            <a:fillRect/>
          </a:stretch>
        </p:blipFill>
        <p:spPr>
          <a:xfrm>
            <a:off x="632222" y="2017514"/>
            <a:ext cx="903089" cy="1329690"/>
          </a:xfrm>
          <a:prstGeom prst="rect">
            <a:avLst/>
          </a:prstGeom>
        </p:spPr>
      </p:pic>
      <p:sp>
        <p:nvSpPr>
          <p:cNvPr id="5" name="Text 1"/>
          <p:cNvSpPr/>
          <p:nvPr/>
        </p:nvSpPr>
        <p:spPr>
          <a:xfrm>
            <a:off x="1806178" y="1838603"/>
            <a:ext cx="2636282" cy="282178"/>
          </a:xfrm>
          <a:prstGeom prst="rect">
            <a:avLst/>
          </a:prstGeom>
          <a:noFill/>
          <a:ln/>
        </p:spPr>
        <p:txBody>
          <a:bodyPr wrap="none" lIns="0" tIns="0" rIns="0" bIns="0" rtlCol="0" anchor="t"/>
          <a:lstStyle/>
          <a:p>
            <a:pPr marL="0" indent="0" algn="l">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Antécédents Familiaux</a:t>
            </a:r>
            <a:endParaRPr lang="en-US" sz="1750" dirty="0"/>
          </a:p>
        </p:txBody>
      </p:sp>
      <p:sp>
        <p:nvSpPr>
          <p:cNvPr id="6" name="Text 2"/>
          <p:cNvSpPr/>
          <p:nvPr/>
        </p:nvSpPr>
        <p:spPr>
          <a:xfrm>
            <a:off x="1806178" y="2130181"/>
            <a:ext cx="6705600" cy="577929"/>
          </a:xfrm>
          <a:prstGeom prst="rect">
            <a:avLst/>
          </a:prstGeom>
          <a:noFill/>
          <a:ln/>
        </p:spPr>
        <p:txBody>
          <a:bodyPr wrap="square" lIns="0" tIns="0" rIns="0" bIns="0" rtlCol="0" anchor="t"/>
          <a:lstStyle/>
          <a:p>
            <a:pPr marL="0" indent="0" algn="l">
              <a:lnSpc>
                <a:spcPts val="2250"/>
              </a:lnSpc>
              <a:buNone/>
            </a:pPr>
            <a:r>
              <a:rPr lang="en-US" sz="1400" dirty="0">
                <a:solidFill>
                  <a:srgbClr val="49495A"/>
                </a:solidFill>
                <a:latin typeface="Open Sans" pitchFamily="34" charset="0"/>
                <a:ea typeface="Open Sans" pitchFamily="34" charset="-122"/>
                <a:cs typeface="Open Sans" pitchFamily="34" charset="-120"/>
              </a:rPr>
              <a:t>Troubles </a:t>
            </a:r>
            <a:r>
              <a:rPr lang="en-US" sz="1400" dirty="0" err="1">
                <a:solidFill>
                  <a:srgbClr val="49495A"/>
                </a:solidFill>
                <a:latin typeface="Open Sans" pitchFamily="34" charset="0"/>
                <a:ea typeface="Open Sans" pitchFamily="34" charset="-122"/>
                <a:cs typeface="Open Sans" pitchFamily="34" charset="-120"/>
              </a:rPr>
              <a:t>mentaux</a:t>
            </a:r>
            <a:r>
              <a:rPr lang="en-US" sz="1400" dirty="0">
                <a:solidFill>
                  <a:srgbClr val="49495A"/>
                </a:solidFill>
                <a:latin typeface="Open Sans" pitchFamily="34" charset="0"/>
                <a:ea typeface="Open Sans" pitchFamily="34" charset="-122"/>
                <a:cs typeface="Open Sans" pitchFamily="34" charset="-120"/>
              </a:rPr>
              <a:t> </a:t>
            </a:r>
            <a:r>
              <a:rPr lang="en-US" sz="1400" dirty="0" err="1">
                <a:solidFill>
                  <a:srgbClr val="49495A"/>
                </a:solidFill>
                <a:latin typeface="Open Sans" pitchFamily="34" charset="0"/>
                <a:ea typeface="Open Sans" pitchFamily="34" charset="-122"/>
                <a:cs typeface="Open Sans" pitchFamily="34" charset="-120"/>
              </a:rPr>
              <a:t>thymiques</a:t>
            </a:r>
            <a:r>
              <a:rPr lang="en-US" sz="1400" dirty="0">
                <a:solidFill>
                  <a:srgbClr val="49495A"/>
                </a:solidFill>
                <a:latin typeface="Open Sans" pitchFamily="34" charset="0"/>
                <a:ea typeface="Open Sans" pitchFamily="34" charset="-122"/>
                <a:cs typeface="Open Sans" pitchFamily="34" charset="-120"/>
              </a:rPr>
              <a:t> chez les parents et durée cumulée des épisodes dépressifs majeurs </a:t>
            </a:r>
            <a:r>
              <a:rPr lang="en-US" sz="1400" dirty="0" err="1">
                <a:solidFill>
                  <a:srgbClr val="49495A"/>
                </a:solidFill>
                <a:latin typeface="Open Sans" pitchFamily="34" charset="0"/>
                <a:ea typeface="Open Sans" pitchFamily="34" charset="-122"/>
                <a:cs typeface="Open Sans" pitchFamily="34" charset="-120"/>
              </a:rPr>
              <a:t>parentaux</a:t>
            </a:r>
            <a:r>
              <a:rPr lang="en-US" sz="1400" dirty="0">
                <a:solidFill>
                  <a:srgbClr val="49495A"/>
                </a:solidFill>
                <a:latin typeface="Open Sans" pitchFamily="34" charset="0"/>
                <a:ea typeface="Open Sans" pitchFamily="34" charset="-122"/>
                <a:cs typeface="Open Sans" pitchFamily="34" charset="-120"/>
              </a:rPr>
              <a:t>.</a:t>
            </a:r>
            <a:endParaRPr lang="ar-DZ" sz="1400" dirty="0"/>
          </a:p>
          <a:p>
            <a:pPr algn="r" rtl="1"/>
            <a:r>
              <a:rPr lang="ar-DZ" sz="1400" b="1" dirty="0"/>
              <a:t>التاريخ العائلي</a:t>
            </a:r>
            <a:br>
              <a:rPr lang="ar-DZ" sz="1400" dirty="0"/>
            </a:br>
            <a:r>
              <a:rPr lang="ar-DZ" sz="1400" b="1" dirty="0"/>
              <a:t>الاضطرابات النفسية المزاجية لدى الوالدين ومدة تكرار الحلقات الاكتئابية الرئيسية لدى الوالدين.</a:t>
            </a:r>
            <a:endParaRPr lang="ar-DZ" sz="1400" dirty="0"/>
          </a:p>
          <a:p>
            <a:pPr marL="0" indent="0" algn="l">
              <a:lnSpc>
                <a:spcPts val="2250"/>
              </a:lnSpc>
              <a:buNone/>
            </a:pPr>
            <a:endParaRPr lang="en-US" sz="1400" dirty="0"/>
          </a:p>
        </p:txBody>
      </p:sp>
      <p:pic>
        <p:nvPicPr>
          <p:cNvPr id="7" name="Image 2" descr="preencoded.png"/>
          <p:cNvPicPr>
            <a:picLocks noChangeAspect="1"/>
          </p:cNvPicPr>
          <p:nvPr/>
        </p:nvPicPr>
        <p:blipFill>
          <a:blip r:embed="rId5"/>
          <a:stretch>
            <a:fillRect/>
          </a:stretch>
        </p:blipFill>
        <p:spPr>
          <a:xfrm>
            <a:off x="632222" y="3347204"/>
            <a:ext cx="903089" cy="1083826"/>
          </a:xfrm>
          <a:prstGeom prst="rect">
            <a:avLst/>
          </a:prstGeom>
        </p:spPr>
      </p:pic>
      <p:sp>
        <p:nvSpPr>
          <p:cNvPr id="8" name="Text 3"/>
          <p:cNvSpPr/>
          <p:nvPr/>
        </p:nvSpPr>
        <p:spPr>
          <a:xfrm>
            <a:off x="1835467" y="3347204"/>
            <a:ext cx="2736533" cy="282178"/>
          </a:xfrm>
          <a:prstGeom prst="rect">
            <a:avLst/>
          </a:prstGeom>
          <a:noFill/>
          <a:ln/>
        </p:spPr>
        <p:txBody>
          <a:bodyPr wrap="none" lIns="0" tIns="0" rIns="0" bIns="0" rtlCol="0" anchor="t"/>
          <a:lstStyle/>
          <a:p>
            <a:pPr marL="0" indent="0" algn="l">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Antécédents Personnels</a:t>
            </a:r>
            <a:endParaRPr lang="en-US" sz="1750" dirty="0"/>
          </a:p>
        </p:txBody>
      </p:sp>
      <p:sp>
        <p:nvSpPr>
          <p:cNvPr id="9" name="Text 4"/>
          <p:cNvSpPr/>
          <p:nvPr/>
        </p:nvSpPr>
        <p:spPr>
          <a:xfrm>
            <a:off x="1806178" y="3607831"/>
            <a:ext cx="6705600" cy="512683"/>
          </a:xfrm>
          <a:prstGeom prst="rect">
            <a:avLst/>
          </a:prstGeom>
          <a:noFill/>
          <a:ln/>
        </p:spPr>
        <p:txBody>
          <a:bodyPr wrap="none" lIns="0" tIns="0" rIns="0" bIns="0" rtlCol="0" anchor="t"/>
          <a:lstStyle/>
          <a:p>
            <a:pPr marL="0" indent="0" algn="l">
              <a:lnSpc>
                <a:spcPts val="2250"/>
              </a:lnSpc>
              <a:buNone/>
            </a:pPr>
            <a:r>
              <a:rPr lang="en-US" sz="1400" dirty="0">
                <a:solidFill>
                  <a:srgbClr val="49495A"/>
                </a:solidFill>
                <a:latin typeface="Open Sans" pitchFamily="34" charset="0"/>
                <a:ea typeface="Open Sans" pitchFamily="34" charset="-122"/>
                <a:cs typeface="Open Sans" pitchFamily="34" charset="-120"/>
              </a:rPr>
              <a:t>Présence de troubles mentaux antérieurs chez l'enfant (Beardslee et al., 1996).</a:t>
            </a:r>
            <a:endParaRPr lang="ar-DZ" sz="1400" dirty="0"/>
          </a:p>
          <a:p>
            <a:pPr algn="r" rtl="1"/>
            <a:r>
              <a:rPr lang="ar-DZ" sz="1400" b="1" dirty="0"/>
              <a:t>التاريخ الشخصي</a:t>
            </a:r>
            <a:br>
              <a:rPr lang="ar-DZ" sz="1400" dirty="0"/>
            </a:br>
            <a:r>
              <a:rPr lang="ar-DZ" sz="1400" b="1" dirty="0"/>
              <a:t>وجود اضطرابات نفسية سابقة لدى الطفل (بيردسلي وآخرون، 1996).</a:t>
            </a:r>
            <a:endParaRPr lang="ar-DZ" sz="1400" dirty="0"/>
          </a:p>
          <a:p>
            <a:pPr marL="0" indent="0" algn="l">
              <a:lnSpc>
                <a:spcPts val="2250"/>
              </a:lnSpc>
              <a:buNone/>
            </a:pPr>
            <a:endParaRPr lang="en-US" sz="1400" dirty="0"/>
          </a:p>
        </p:txBody>
      </p:sp>
      <p:pic>
        <p:nvPicPr>
          <p:cNvPr id="10" name="Image 3" descr="preencoded.png"/>
          <p:cNvPicPr>
            <a:picLocks noChangeAspect="1"/>
          </p:cNvPicPr>
          <p:nvPr/>
        </p:nvPicPr>
        <p:blipFill>
          <a:blip r:embed="rId6"/>
          <a:stretch>
            <a:fillRect/>
          </a:stretch>
        </p:blipFill>
        <p:spPr>
          <a:xfrm>
            <a:off x="632222" y="4431030"/>
            <a:ext cx="903089" cy="1329690"/>
          </a:xfrm>
          <a:prstGeom prst="rect">
            <a:avLst/>
          </a:prstGeom>
        </p:spPr>
      </p:pic>
      <p:sp>
        <p:nvSpPr>
          <p:cNvPr id="11" name="Text 5"/>
          <p:cNvSpPr/>
          <p:nvPr/>
        </p:nvSpPr>
        <p:spPr>
          <a:xfrm>
            <a:off x="1806178" y="4611648"/>
            <a:ext cx="2931795" cy="282178"/>
          </a:xfrm>
          <a:prstGeom prst="rect">
            <a:avLst/>
          </a:prstGeom>
          <a:noFill/>
          <a:ln/>
        </p:spPr>
        <p:txBody>
          <a:bodyPr wrap="none" lIns="0" tIns="0" rIns="0" bIns="0" rtlCol="0" anchor="t"/>
          <a:lstStyle/>
          <a:p>
            <a:pPr marL="0" indent="0" algn="l">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Symptômes Subcliniques</a:t>
            </a:r>
            <a:endParaRPr lang="en-US" sz="1750" dirty="0"/>
          </a:p>
        </p:txBody>
      </p:sp>
      <p:sp>
        <p:nvSpPr>
          <p:cNvPr id="12" name="Text 6"/>
          <p:cNvSpPr/>
          <p:nvPr/>
        </p:nvSpPr>
        <p:spPr>
          <a:xfrm>
            <a:off x="1806178" y="5002173"/>
            <a:ext cx="6705600" cy="577929"/>
          </a:xfrm>
          <a:prstGeom prst="rect">
            <a:avLst/>
          </a:prstGeom>
          <a:noFill/>
          <a:ln/>
        </p:spPr>
        <p:txBody>
          <a:bodyPr wrap="square" lIns="0" tIns="0" rIns="0" bIns="0" rtlCol="0" anchor="t"/>
          <a:lstStyle/>
          <a:p>
            <a:pPr marL="0" indent="0" algn="l">
              <a:lnSpc>
                <a:spcPts val="2250"/>
              </a:lnSpc>
              <a:buNone/>
            </a:pPr>
            <a:r>
              <a:rPr lang="en-US" sz="1400" dirty="0">
                <a:solidFill>
                  <a:srgbClr val="49495A"/>
                </a:solidFill>
                <a:latin typeface="Open Sans" pitchFamily="34" charset="0"/>
                <a:ea typeface="Open Sans" pitchFamily="34" charset="-122"/>
                <a:cs typeface="Open Sans" pitchFamily="34" charset="-120"/>
              </a:rPr>
              <a:t>Symptômes dépressifs subcliniques ou dysthymie peuvent prédire un trouble dépressif </a:t>
            </a:r>
            <a:r>
              <a:rPr lang="en-US" sz="1400" dirty="0" err="1">
                <a:solidFill>
                  <a:srgbClr val="49495A"/>
                </a:solidFill>
                <a:latin typeface="Open Sans" pitchFamily="34" charset="0"/>
                <a:ea typeface="Open Sans" pitchFamily="34" charset="-122"/>
                <a:cs typeface="Open Sans" pitchFamily="34" charset="-120"/>
              </a:rPr>
              <a:t>caractérisé</a:t>
            </a:r>
            <a:r>
              <a:rPr lang="en-US" sz="1400" dirty="0">
                <a:solidFill>
                  <a:srgbClr val="49495A"/>
                </a:solidFill>
                <a:latin typeface="Open Sans" pitchFamily="34" charset="0"/>
                <a:ea typeface="Open Sans" pitchFamily="34" charset="-122"/>
                <a:cs typeface="Open Sans" pitchFamily="34" charset="-120"/>
              </a:rPr>
              <a:t>.</a:t>
            </a:r>
            <a:endParaRPr lang="ar-DZ" sz="1400" dirty="0">
              <a:solidFill>
                <a:srgbClr val="49495A"/>
              </a:solidFill>
              <a:latin typeface="Open Sans" pitchFamily="34" charset="0"/>
              <a:ea typeface="Open Sans" pitchFamily="34" charset="-122"/>
              <a:cs typeface="Open Sans" pitchFamily="34" charset="-120"/>
            </a:endParaRPr>
          </a:p>
          <a:p>
            <a:pPr marL="0" indent="0" algn="r">
              <a:lnSpc>
                <a:spcPts val="2250"/>
              </a:lnSpc>
              <a:buNone/>
            </a:pPr>
            <a:r>
              <a:rPr lang="ar-DZ" sz="1400" dirty="0"/>
              <a:t>الأعراض تحت السريرية</a:t>
            </a:r>
          </a:p>
          <a:p>
            <a:pPr marL="0" indent="0" algn="r">
              <a:lnSpc>
                <a:spcPts val="2250"/>
              </a:lnSpc>
              <a:buNone/>
            </a:pPr>
            <a:r>
              <a:rPr lang="ar-DZ" sz="1400" dirty="0"/>
              <a:t>يمكن أن تتنبأ الأعراض الاكتئابية تحت السريرية أو الديستيميا باضطراب اكتئابي مميز.</a:t>
            </a:r>
            <a:endParaRPr lang="en-US" sz="1400" dirty="0"/>
          </a:p>
        </p:txBody>
      </p:sp>
      <p:sp>
        <p:nvSpPr>
          <p:cNvPr id="13" name="Text 7"/>
          <p:cNvSpPr/>
          <p:nvPr/>
        </p:nvSpPr>
        <p:spPr>
          <a:xfrm>
            <a:off x="91440" y="6204894"/>
            <a:ext cx="8420338" cy="866894"/>
          </a:xfrm>
          <a:prstGeom prst="rect">
            <a:avLst/>
          </a:prstGeom>
          <a:noFill/>
          <a:ln/>
        </p:spPr>
        <p:txBody>
          <a:bodyPr wrap="square" lIns="0" tIns="0" rIns="0" bIns="0" rtlCol="0" anchor="t"/>
          <a:lstStyle/>
          <a:p>
            <a:pPr marL="0" indent="0" algn="l">
              <a:lnSpc>
                <a:spcPts val="2250"/>
              </a:lnSpc>
              <a:buNone/>
            </a:pPr>
            <a:r>
              <a:rPr lang="en-US" sz="1200" dirty="0">
                <a:solidFill>
                  <a:srgbClr val="49495A"/>
                </a:solidFill>
                <a:latin typeface="Open Sans" pitchFamily="34" charset="0"/>
                <a:ea typeface="Open Sans" pitchFamily="34" charset="-122"/>
                <a:cs typeface="Open Sans" pitchFamily="34" charset="-120"/>
              </a:rPr>
              <a:t>Une étude de Kovacs et al. (1994) a révélé que 75% des enfants de 5 ans souffrant de dysthymie développaient ultérieurement un trouble dépressif majeur, soulignant l'importance d'une détection et d'une intervention précoces.</a:t>
            </a:r>
            <a:endParaRPr lang="en-US" sz="1200" dirty="0"/>
          </a:p>
        </p:txBody>
      </p:sp>
      <p:sp>
        <p:nvSpPr>
          <p:cNvPr id="14" name="Text 8"/>
          <p:cNvSpPr/>
          <p:nvPr/>
        </p:nvSpPr>
        <p:spPr>
          <a:xfrm>
            <a:off x="91440" y="6837201"/>
            <a:ext cx="8467439" cy="577929"/>
          </a:xfrm>
          <a:prstGeom prst="rect">
            <a:avLst/>
          </a:prstGeom>
          <a:noFill/>
          <a:ln/>
        </p:spPr>
        <p:txBody>
          <a:bodyPr wrap="square" lIns="0" tIns="0" rIns="0" bIns="0" rtlCol="0" anchor="t"/>
          <a:lstStyle/>
          <a:p>
            <a:pPr marL="0" indent="0" algn="l">
              <a:lnSpc>
                <a:spcPts val="2250"/>
              </a:lnSpc>
              <a:buNone/>
            </a:pPr>
            <a:r>
              <a:rPr lang="en-US" sz="1200" dirty="0">
                <a:solidFill>
                  <a:srgbClr val="49495A"/>
                </a:solidFill>
                <a:latin typeface="Open Sans" pitchFamily="34" charset="0"/>
                <a:ea typeface="Open Sans" pitchFamily="34" charset="-122"/>
                <a:cs typeface="Open Sans" pitchFamily="34" charset="-120"/>
              </a:rPr>
              <a:t>La présence de troubles thymiques parentaux (Klasen et al., 2015) constitue également un facteur de risque significatif, mettant en évidence l'importance de l'environnement familial.</a:t>
            </a:r>
            <a:endParaRPr lang="ar-DZ" sz="1200" dirty="0">
              <a:solidFill>
                <a:srgbClr val="49495A"/>
              </a:solidFill>
              <a:latin typeface="Open Sans" pitchFamily="34" charset="0"/>
              <a:ea typeface="Open Sans" pitchFamily="34" charset="-122"/>
              <a:cs typeface="Open Sans" pitchFamily="34" charset="-120"/>
            </a:endParaRPr>
          </a:p>
          <a:p>
            <a:pPr marL="0" indent="0" algn="r" rtl="1">
              <a:lnSpc>
                <a:spcPts val="2250"/>
              </a:lnSpc>
              <a:buNone/>
            </a:pPr>
            <a:r>
              <a:rPr lang="ar-DZ" sz="1200" dirty="0"/>
              <a:t>أظهرت دراسة لكوفاكس وآخرين (1994) أن 75٪ من الأطفال الذين يبلغون من العمر 5 سنوات والذين يعانون من الديستيميا يصابون لاحقًا باضطراب اكتئابي، مما يبرز أهمية الكشف المبكر والتدخل المبكر.وجود الاضطرابات المزاجية لدى الوالدين (كلاسن وآخرون، 2015) يشكل أيضًا عامل خطر كبير، مما يبرز أهمية البيئة الأسرية.</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52450" y="504825"/>
            <a:ext cx="8390382" cy="1296115"/>
          </a:xfrm>
          <a:prstGeom prst="rect">
            <a:avLst/>
          </a:prstGeom>
          <a:noFill/>
          <a:ln/>
        </p:spPr>
        <p:txBody>
          <a:bodyPr wrap="square" lIns="0" tIns="0" rIns="0" bIns="0" rtlCol="0" anchor="t"/>
          <a:lstStyle/>
          <a:p>
            <a:pPr marL="0" indent="0" algn="l">
              <a:lnSpc>
                <a:spcPts val="3850"/>
              </a:lnSpc>
              <a:buNone/>
            </a:pPr>
            <a:r>
              <a:rPr lang="en-US" sz="2800" dirty="0">
                <a:solidFill>
                  <a:srgbClr val="403CCF"/>
                </a:solidFill>
                <a:latin typeface="Libre Baskerville" pitchFamily="34" charset="0"/>
                <a:ea typeface="Libre Baskerville" pitchFamily="34" charset="-122"/>
                <a:cs typeface="Libre Baskerville" pitchFamily="34" charset="-120"/>
              </a:rPr>
              <a:t>Évolution et Pronostic du Trouble </a:t>
            </a:r>
            <a:r>
              <a:rPr lang="en-US" sz="2800" dirty="0" err="1">
                <a:solidFill>
                  <a:srgbClr val="403CCF"/>
                </a:solidFill>
                <a:latin typeface="Libre Baskerville" pitchFamily="34" charset="0"/>
                <a:ea typeface="Libre Baskerville" pitchFamily="34" charset="-122"/>
                <a:cs typeface="Libre Baskerville" pitchFamily="34" charset="-120"/>
              </a:rPr>
              <a:t>Dépressif</a:t>
            </a:r>
            <a:endParaRPr lang="ar-DZ" sz="2800" dirty="0">
              <a:solidFill>
                <a:srgbClr val="403CCF"/>
              </a:solidFill>
              <a:latin typeface="Libre Baskerville" pitchFamily="34" charset="0"/>
              <a:ea typeface="Libre Baskerville" pitchFamily="34" charset="-122"/>
              <a:cs typeface="Libre Baskerville" pitchFamily="34" charset="-120"/>
            </a:endParaRPr>
          </a:p>
          <a:p>
            <a:pPr marL="0" indent="0" algn="ctr">
              <a:lnSpc>
                <a:spcPts val="3850"/>
              </a:lnSpc>
              <a:buNone/>
            </a:pPr>
            <a:r>
              <a:rPr lang="ar-DZ" sz="3200" dirty="0"/>
              <a:t>تطور الاضطراب الاكتئابي</a:t>
            </a:r>
            <a:endParaRPr lang="en-US" sz="3100" dirty="0"/>
          </a:p>
        </p:txBody>
      </p:sp>
      <p:sp>
        <p:nvSpPr>
          <p:cNvPr id="4" name="Text 1"/>
          <p:cNvSpPr/>
          <p:nvPr/>
        </p:nvSpPr>
        <p:spPr>
          <a:xfrm>
            <a:off x="552450" y="2116455"/>
            <a:ext cx="3901202" cy="520898"/>
          </a:xfrm>
          <a:prstGeom prst="rect">
            <a:avLst/>
          </a:prstGeom>
          <a:noFill/>
          <a:ln/>
        </p:spPr>
        <p:txBody>
          <a:bodyPr wrap="none" lIns="0" tIns="0" rIns="0" bIns="0" rtlCol="0" anchor="t"/>
          <a:lstStyle/>
          <a:p>
            <a:pPr marL="0" indent="0" algn="ctr">
              <a:lnSpc>
                <a:spcPts val="4100"/>
              </a:lnSpc>
              <a:buNone/>
            </a:pPr>
            <a:r>
              <a:rPr lang="en-US" sz="4100" dirty="0">
                <a:solidFill>
                  <a:srgbClr val="49495A"/>
                </a:solidFill>
                <a:latin typeface="Libre Baskerville" pitchFamily="34" charset="0"/>
                <a:ea typeface="Libre Baskerville" pitchFamily="34" charset="-122"/>
                <a:cs typeface="Libre Baskerville" pitchFamily="34" charset="-120"/>
              </a:rPr>
              <a:t>7,7%</a:t>
            </a:r>
            <a:endParaRPr lang="en-US" sz="4100" dirty="0"/>
          </a:p>
        </p:txBody>
      </p:sp>
      <p:sp>
        <p:nvSpPr>
          <p:cNvPr id="5" name="Text 2"/>
          <p:cNvSpPr/>
          <p:nvPr/>
        </p:nvSpPr>
        <p:spPr>
          <a:xfrm>
            <a:off x="1516380" y="2834521"/>
            <a:ext cx="1973223" cy="246578"/>
          </a:xfrm>
          <a:prstGeom prst="rect">
            <a:avLst/>
          </a:prstGeom>
          <a:noFill/>
          <a:ln/>
        </p:spPr>
        <p:txBody>
          <a:bodyPr wrap="none" lIns="0" tIns="0" rIns="0" bIns="0" rtlCol="0" anchor="t"/>
          <a:lstStyle/>
          <a:p>
            <a:pPr marL="0" indent="0" algn="ctr">
              <a:lnSpc>
                <a:spcPts val="1900"/>
              </a:lnSpc>
              <a:buNone/>
            </a:pPr>
            <a:r>
              <a:rPr lang="en-US" sz="1550" dirty="0">
                <a:solidFill>
                  <a:srgbClr val="49495A"/>
                </a:solidFill>
                <a:latin typeface="Libre Baskerville" pitchFamily="34" charset="0"/>
                <a:ea typeface="Libre Baskerville" pitchFamily="34" charset="-122"/>
                <a:cs typeface="Libre Baskerville" pitchFamily="34" charset="-120"/>
              </a:rPr>
              <a:t>Taux de suicide</a:t>
            </a:r>
            <a:endParaRPr lang="en-US" sz="1550" dirty="0"/>
          </a:p>
        </p:txBody>
      </p:sp>
      <p:sp>
        <p:nvSpPr>
          <p:cNvPr id="6" name="Text 3"/>
          <p:cNvSpPr/>
          <p:nvPr/>
        </p:nvSpPr>
        <p:spPr>
          <a:xfrm>
            <a:off x="552450" y="3175754"/>
            <a:ext cx="3901202" cy="757595"/>
          </a:xfrm>
          <a:prstGeom prst="rect">
            <a:avLst/>
          </a:prstGeom>
          <a:noFill/>
          <a:ln/>
        </p:spPr>
        <p:txBody>
          <a:bodyPr wrap="square" lIns="0" tIns="0" rIns="0" bIns="0" rtlCol="0" anchor="t"/>
          <a:lstStyle/>
          <a:p>
            <a:pPr marL="0" indent="0" algn="ctr">
              <a:lnSpc>
                <a:spcPts val="1950"/>
              </a:lnSpc>
              <a:buNone/>
            </a:pPr>
            <a:r>
              <a:rPr lang="en-US" sz="1200" dirty="0">
                <a:solidFill>
                  <a:srgbClr val="49495A"/>
                </a:solidFill>
                <a:latin typeface="Open Sans" pitchFamily="34" charset="0"/>
                <a:ea typeface="Open Sans" pitchFamily="34" charset="-122"/>
                <a:cs typeface="Open Sans" pitchFamily="34" charset="-120"/>
              </a:rPr>
              <a:t>Pourcentage d'adolescents déprimés s'étant suicidés dans l'étude de Weissman et al. (1999)</a:t>
            </a:r>
            <a:endParaRPr lang="ar-DZ" sz="1200" dirty="0">
              <a:solidFill>
                <a:srgbClr val="49495A"/>
              </a:solidFill>
              <a:latin typeface="Open Sans" pitchFamily="34" charset="0"/>
              <a:ea typeface="Open Sans" pitchFamily="34" charset="-122"/>
              <a:cs typeface="Open Sans" pitchFamily="34" charset="-120"/>
            </a:endParaRPr>
          </a:p>
          <a:p>
            <a:pPr>
              <a:buNone/>
            </a:pPr>
            <a:endParaRPr lang="ar-DZ" sz="1200" dirty="0"/>
          </a:p>
          <a:p>
            <a:pPr algn="ctr"/>
            <a:r>
              <a:rPr lang="ar-DZ" sz="1200" b="1" dirty="0"/>
              <a:t>معدل الانتحار</a:t>
            </a:r>
            <a:br>
              <a:rPr lang="ar-DZ" sz="1200" dirty="0"/>
            </a:br>
            <a:r>
              <a:rPr lang="ar-DZ" sz="1200" b="1" dirty="0"/>
              <a:t>نسبة المراهقين المكتئبين الذين أقدموا على الانتحار في دراسة وايزمان وآخرين (1999)</a:t>
            </a:r>
            <a:endParaRPr lang="ar-DZ" sz="1200" dirty="0"/>
          </a:p>
          <a:p>
            <a:pPr marL="0" indent="0" algn="r">
              <a:lnSpc>
                <a:spcPts val="1950"/>
              </a:lnSpc>
              <a:buNone/>
            </a:pPr>
            <a:endParaRPr lang="en-US" sz="1200" dirty="0"/>
          </a:p>
        </p:txBody>
      </p:sp>
      <p:sp>
        <p:nvSpPr>
          <p:cNvPr id="7" name="Text 4"/>
          <p:cNvSpPr/>
          <p:nvPr/>
        </p:nvSpPr>
        <p:spPr>
          <a:xfrm>
            <a:off x="4690348" y="2116455"/>
            <a:ext cx="3901202" cy="520898"/>
          </a:xfrm>
          <a:prstGeom prst="rect">
            <a:avLst/>
          </a:prstGeom>
          <a:noFill/>
          <a:ln/>
        </p:spPr>
        <p:txBody>
          <a:bodyPr wrap="none" lIns="0" tIns="0" rIns="0" bIns="0" rtlCol="0" anchor="t"/>
          <a:lstStyle/>
          <a:p>
            <a:pPr marL="0" indent="0" algn="ctr">
              <a:lnSpc>
                <a:spcPts val="4100"/>
              </a:lnSpc>
              <a:buNone/>
            </a:pPr>
            <a:r>
              <a:rPr lang="en-US" sz="4100" dirty="0">
                <a:solidFill>
                  <a:srgbClr val="49495A"/>
                </a:solidFill>
                <a:latin typeface="Libre Baskerville" pitchFamily="34" charset="0"/>
                <a:ea typeface="Libre Baskerville" pitchFamily="34" charset="-122"/>
                <a:cs typeface="Libre Baskerville" pitchFamily="34" charset="-120"/>
              </a:rPr>
              <a:t>5x</a:t>
            </a:r>
            <a:endParaRPr lang="en-US" sz="4100" dirty="0"/>
          </a:p>
        </p:txBody>
      </p:sp>
      <p:sp>
        <p:nvSpPr>
          <p:cNvPr id="8" name="Text 5"/>
          <p:cNvSpPr/>
          <p:nvPr/>
        </p:nvSpPr>
        <p:spPr>
          <a:xfrm>
            <a:off x="5592842" y="2834521"/>
            <a:ext cx="2096095" cy="246578"/>
          </a:xfrm>
          <a:prstGeom prst="rect">
            <a:avLst/>
          </a:prstGeom>
          <a:noFill/>
          <a:ln/>
        </p:spPr>
        <p:txBody>
          <a:bodyPr wrap="none" lIns="0" tIns="0" rIns="0" bIns="0" rtlCol="0" anchor="t"/>
          <a:lstStyle/>
          <a:p>
            <a:pPr marL="0" indent="0" algn="ctr">
              <a:lnSpc>
                <a:spcPts val="1900"/>
              </a:lnSpc>
              <a:buNone/>
            </a:pPr>
            <a:r>
              <a:rPr lang="en-US" sz="1550" dirty="0">
                <a:solidFill>
                  <a:srgbClr val="49495A"/>
                </a:solidFill>
                <a:latin typeface="Libre Baskerville" pitchFamily="34" charset="0"/>
                <a:ea typeface="Libre Baskerville" pitchFamily="34" charset="-122"/>
                <a:cs typeface="Libre Baskerville" pitchFamily="34" charset="-120"/>
              </a:rPr>
              <a:t>Tentatives de suicide</a:t>
            </a:r>
            <a:endParaRPr lang="en-US" sz="1550" dirty="0"/>
          </a:p>
        </p:txBody>
      </p:sp>
      <p:sp>
        <p:nvSpPr>
          <p:cNvPr id="9" name="Text 6"/>
          <p:cNvSpPr/>
          <p:nvPr/>
        </p:nvSpPr>
        <p:spPr>
          <a:xfrm>
            <a:off x="4690348" y="3175753"/>
            <a:ext cx="3901202" cy="757595"/>
          </a:xfrm>
          <a:prstGeom prst="rect">
            <a:avLst/>
          </a:prstGeom>
          <a:noFill/>
          <a:ln/>
        </p:spPr>
        <p:txBody>
          <a:bodyPr wrap="none" lIns="0" tIns="0" rIns="0" bIns="0" rtlCol="0" anchor="t"/>
          <a:lstStyle/>
          <a:p>
            <a:pPr marL="0" indent="0" algn="ctr">
              <a:lnSpc>
                <a:spcPts val="1950"/>
              </a:lnSpc>
              <a:buNone/>
            </a:pPr>
            <a:r>
              <a:rPr lang="en-US" sz="1200" dirty="0">
                <a:solidFill>
                  <a:srgbClr val="49495A"/>
                </a:solidFill>
                <a:latin typeface="Open Sans" pitchFamily="34" charset="0"/>
                <a:ea typeface="Open Sans" pitchFamily="34" charset="-122"/>
                <a:cs typeface="Open Sans" pitchFamily="34" charset="-120"/>
              </a:rPr>
              <a:t>Augmentation du risque par rapport aux </a:t>
            </a:r>
            <a:r>
              <a:rPr lang="en-US" sz="1200" dirty="0" err="1">
                <a:solidFill>
                  <a:srgbClr val="49495A"/>
                </a:solidFill>
                <a:latin typeface="Open Sans" pitchFamily="34" charset="0"/>
                <a:ea typeface="Open Sans" pitchFamily="34" charset="-122"/>
                <a:cs typeface="Open Sans" pitchFamily="34" charset="-120"/>
              </a:rPr>
              <a:t>témoins</a:t>
            </a:r>
            <a:endParaRPr lang="ar-DZ" sz="1200" dirty="0">
              <a:solidFill>
                <a:srgbClr val="49495A"/>
              </a:solidFill>
              <a:latin typeface="Open Sans" pitchFamily="34" charset="0"/>
              <a:ea typeface="Open Sans" pitchFamily="34" charset="-122"/>
              <a:cs typeface="Open Sans" pitchFamily="34" charset="-120"/>
            </a:endParaRPr>
          </a:p>
          <a:p>
            <a:pPr>
              <a:buNone/>
            </a:pPr>
            <a:endParaRPr lang="ar-DZ" sz="1200" dirty="0"/>
          </a:p>
          <a:p>
            <a:pPr algn="ctr"/>
            <a:r>
              <a:rPr lang="ar-DZ" sz="1200" b="1" dirty="0"/>
              <a:t>محاولات الانتحار</a:t>
            </a:r>
            <a:br>
              <a:rPr lang="ar-DZ" sz="1200" dirty="0"/>
            </a:br>
            <a:r>
              <a:rPr lang="ar-DZ" sz="1200" b="1" dirty="0"/>
              <a:t>زيادة خطر المحاولة الانتحار  مقارنة بعينة الضابطة </a:t>
            </a:r>
            <a:endParaRPr lang="ar-DZ" sz="1200" dirty="0"/>
          </a:p>
          <a:p>
            <a:pPr marL="0" indent="0" algn="ctr">
              <a:lnSpc>
                <a:spcPts val="1950"/>
              </a:lnSpc>
              <a:buNone/>
            </a:pPr>
            <a:endParaRPr lang="en-US" sz="1200" dirty="0"/>
          </a:p>
        </p:txBody>
      </p:sp>
      <p:sp>
        <p:nvSpPr>
          <p:cNvPr id="10" name="Text 7"/>
          <p:cNvSpPr/>
          <p:nvPr/>
        </p:nvSpPr>
        <p:spPr>
          <a:xfrm>
            <a:off x="2621399" y="4233148"/>
            <a:ext cx="3901202" cy="520898"/>
          </a:xfrm>
          <a:prstGeom prst="rect">
            <a:avLst/>
          </a:prstGeom>
          <a:noFill/>
          <a:ln/>
        </p:spPr>
        <p:txBody>
          <a:bodyPr wrap="none" lIns="0" tIns="0" rIns="0" bIns="0" rtlCol="0" anchor="t"/>
          <a:lstStyle/>
          <a:p>
            <a:pPr marL="0" indent="0" algn="ctr">
              <a:lnSpc>
                <a:spcPts val="4100"/>
              </a:lnSpc>
              <a:buNone/>
            </a:pPr>
            <a:r>
              <a:rPr lang="en-US" sz="4100" dirty="0">
                <a:solidFill>
                  <a:srgbClr val="49495A"/>
                </a:solidFill>
                <a:latin typeface="Libre Baskerville" pitchFamily="34" charset="0"/>
                <a:ea typeface="Libre Baskerville" pitchFamily="34" charset="-122"/>
                <a:cs typeface="Libre Baskerville" pitchFamily="34" charset="-120"/>
              </a:rPr>
              <a:t>49%</a:t>
            </a:r>
            <a:endParaRPr lang="en-US" sz="4100" dirty="0"/>
          </a:p>
        </p:txBody>
      </p:sp>
      <p:sp>
        <p:nvSpPr>
          <p:cNvPr id="11" name="Text 8"/>
          <p:cNvSpPr/>
          <p:nvPr/>
        </p:nvSpPr>
        <p:spPr>
          <a:xfrm>
            <a:off x="3585329" y="4951214"/>
            <a:ext cx="1973223" cy="246578"/>
          </a:xfrm>
          <a:prstGeom prst="rect">
            <a:avLst/>
          </a:prstGeom>
          <a:noFill/>
          <a:ln/>
        </p:spPr>
        <p:txBody>
          <a:bodyPr wrap="none" lIns="0" tIns="0" rIns="0" bIns="0" rtlCol="0" anchor="t"/>
          <a:lstStyle/>
          <a:p>
            <a:pPr marL="0" indent="0" algn="ctr">
              <a:lnSpc>
                <a:spcPts val="1900"/>
              </a:lnSpc>
              <a:buNone/>
            </a:pPr>
            <a:r>
              <a:rPr lang="en-US" sz="1550" dirty="0">
                <a:solidFill>
                  <a:srgbClr val="49495A"/>
                </a:solidFill>
                <a:latin typeface="Libre Baskerville" pitchFamily="34" charset="0"/>
                <a:ea typeface="Libre Baskerville" pitchFamily="34" charset="-122"/>
                <a:cs typeface="Libre Baskerville" pitchFamily="34" charset="-120"/>
              </a:rPr>
              <a:t>Taux de rechute</a:t>
            </a:r>
            <a:endParaRPr lang="en-US" sz="1550" dirty="0"/>
          </a:p>
        </p:txBody>
      </p:sp>
      <p:sp>
        <p:nvSpPr>
          <p:cNvPr id="12" name="Text 9"/>
          <p:cNvSpPr/>
          <p:nvPr/>
        </p:nvSpPr>
        <p:spPr>
          <a:xfrm>
            <a:off x="1911096" y="5292447"/>
            <a:ext cx="5669279" cy="505063"/>
          </a:xfrm>
          <a:prstGeom prst="rect">
            <a:avLst/>
          </a:prstGeom>
          <a:noFill/>
          <a:ln/>
        </p:spPr>
        <p:txBody>
          <a:bodyPr wrap="square" lIns="0" tIns="0" rIns="0" bIns="0" rtlCol="0" anchor="t"/>
          <a:lstStyle/>
          <a:p>
            <a:pPr marL="0" indent="0" algn="ctr">
              <a:lnSpc>
                <a:spcPts val="1950"/>
              </a:lnSpc>
              <a:buNone/>
            </a:pPr>
            <a:r>
              <a:rPr lang="en-US" sz="1200" dirty="0">
                <a:solidFill>
                  <a:srgbClr val="49495A"/>
                </a:solidFill>
                <a:latin typeface="Open Sans" pitchFamily="34" charset="0"/>
                <a:ea typeface="Open Sans" pitchFamily="34" charset="-122"/>
                <a:cs typeface="Open Sans" pitchFamily="34" charset="-120"/>
              </a:rPr>
              <a:t>Près de la moitié des adolescents </a:t>
            </a:r>
            <a:r>
              <a:rPr lang="en-US" sz="1200" dirty="0" err="1">
                <a:solidFill>
                  <a:srgbClr val="49495A"/>
                </a:solidFill>
                <a:latin typeface="Open Sans" pitchFamily="34" charset="0"/>
                <a:ea typeface="Open Sans" pitchFamily="34" charset="-122"/>
                <a:cs typeface="Open Sans" pitchFamily="34" charset="-120"/>
              </a:rPr>
              <a:t>déprimés</a:t>
            </a:r>
            <a:r>
              <a:rPr lang="en-US" sz="1200" dirty="0">
                <a:solidFill>
                  <a:srgbClr val="49495A"/>
                </a:solidFill>
                <a:latin typeface="Open Sans" pitchFamily="34" charset="0"/>
                <a:ea typeface="Open Sans" pitchFamily="34" charset="-122"/>
                <a:cs typeface="Open Sans" pitchFamily="34" charset="-120"/>
              </a:rPr>
              <a:t> </a:t>
            </a:r>
            <a:r>
              <a:rPr lang="en-US" sz="1200" dirty="0" err="1">
                <a:solidFill>
                  <a:srgbClr val="49495A"/>
                </a:solidFill>
                <a:latin typeface="Open Sans" pitchFamily="34" charset="0"/>
                <a:ea typeface="Open Sans" pitchFamily="34" charset="-122"/>
                <a:cs typeface="Open Sans" pitchFamily="34" charset="-120"/>
              </a:rPr>
              <a:t>rechutent</a:t>
            </a:r>
            <a:endParaRPr lang="ar-DZ" sz="1200" dirty="0"/>
          </a:p>
          <a:p>
            <a:pPr algn="ctr"/>
            <a:r>
              <a:rPr lang="ar-DZ" sz="1200" b="1" dirty="0"/>
              <a:t>معدل الانتكاس</a:t>
            </a:r>
            <a:br>
              <a:rPr lang="ar-DZ" sz="1200" dirty="0"/>
            </a:br>
            <a:r>
              <a:rPr lang="ar-DZ" sz="1200" b="1" dirty="0"/>
              <a:t>ما يقارب نصف المراهقين المكتئبين يتعرضون للانتكاس</a:t>
            </a:r>
            <a:endParaRPr lang="ar-DZ" sz="1200" dirty="0"/>
          </a:p>
          <a:p>
            <a:pPr marL="0" indent="0" algn="r">
              <a:lnSpc>
                <a:spcPts val="1950"/>
              </a:lnSpc>
              <a:buNone/>
            </a:pPr>
            <a:endParaRPr lang="en-US" sz="1200" dirty="0"/>
          </a:p>
        </p:txBody>
      </p:sp>
      <p:sp>
        <p:nvSpPr>
          <p:cNvPr id="13" name="Text 10"/>
          <p:cNvSpPr/>
          <p:nvPr/>
        </p:nvSpPr>
        <p:spPr>
          <a:xfrm>
            <a:off x="210312" y="5975033"/>
            <a:ext cx="8732520" cy="757595"/>
          </a:xfrm>
          <a:prstGeom prst="rect">
            <a:avLst/>
          </a:prstGeom>
          <a:noFill/>
          <a:ln/>
        </p:spPr>
        <p:txBody>
          <a:bodyPr wrap="square" lIns="0" tIns="0" rIns="0" bIns="0" rtlCol="0" anchor="t"/>
          <a:lstStyle/>
          <a:p>
            <a:pPr marL="0" indent="0" algn="l">
              <a:lnSpc>
                <a:spcPts val="1950"/>
              </a:lnSpc>
              <a:buNone/>
            </a:pPr>
            <a:r>
              <a:rPr lang="en-US" sz="1200" dirty="0">
                <a:solidFill>
                  <a:srgbClr val="49495A"/>
                </a:solidFill>
                <a:latin typeface="Open Sans" pitchFamily="34" charset="0"/>
                <a:ea typeface="Open Sans" pitchFamily="34" charset="-122"/>
                <a:cs typeface="Open Sans" pitchFamily="34" charset="-120"/>
              </a:rPr>
              <a:t>Selon Chabrol (2011), </a:t>
            </a:r>
            <a:r>
              <a:rPr lang="en-US" sz="1400" dirty="0">
                <a:solidFill>
                  <a:srgbClr val="49495A"/>
                </a:solidFill>
                <a:latin typeface="Open Sans" pitchFamily="34" charset="0"/>
                <a:ea typeface="Open Sans" pitchFamily="34" charset="-122"/>
                <a:cs typeface="Open Sans" pitchFamily="34" charset="-120"/>
              </a:rPr>
              <a:t>un épisode dépressif à l'adolescence augmente significativement le risque de troubles psychiatriques ultérieurs à l'âge adulte, notamment des troubles anxieux, des troubles liés à l'usage de substances, des troubles de la personnalité et des troubles bipolaires.</a:t>
            </a:r>
            <a:endParaRPr lang="en-US" sz="1200" dirty="0"/>
          </a:p>
        </p:txBody>
      </p:sp>
      <p:sp>
        <p:nvSpPr>
          <p:cNvPr id="14" name="Text 11"/>
          <p:cNvSpPr/>
          <p:nvPr/>
        </p:nvSpPr>
        <p:spPr>
          <a:xfrm>
            <a:off x="210312" y="6732629"/>
            <a:ext cx="8732520" cy="682584"/>
          </a:xfrm>
          <a:prstGeom prst="rect">
            <a:avLst/>
          </a:prstGeom>
          <a:noFill/>
          <a:ln/>
        </p:spPr>
        <p:txBody>
          <a:bodyPr wrap="square" lIns="0" tIns="0" rIns="0" bIns="0" rtlCol="0" anchor="t"/>
          <a:lstStyle/>
          <a:p>
            <a:pPr marL="0" indent="0" algn="l">
              <a:lnSpc>
                <a:spcPts val="1950"/>
              </a:lnSpc>
              <a:buNone/>
            </a:pPr>
            <a:r>
              <a:rPr lang="en-US" sz="1200" dirty="0">
                <a:solidFill>
                  <a:srgbClr val="49495A"/>
                </a:solidFill>
                <a:latin typeface="Open Sans" pitchFamily="34" charset="0"/>
                <a:ea typeface="Open Sans" pitchFamily="34" charset="-122"/>
                <a:cs typeface="Open Sans" pitchFamily="34" charset="-120"/>
              </a:rPr>
              <a:t>Les </a:t>
            </a:r>
            <a:r>
              <a:rPr lang="en-US" sz="1400" dirty="0">
                <a:solidFill>
                  <a:srgbClr val="49495A"/>
                </a:solidFill>
                <a:latin typeface="Open Sans" pitchFamily="34" charset="0"/>
                <a:ea typeface="Open Sans" pitchFamily="34" charset="-122"/>
                <a:cs typeface="Open Sans" pitchFamily="34" charset="-120"/>
              </a:rPr>
              <a:t>conséquences s'étendent également à la sphère psychosociale, avec des difficultés persistantes dans la vie sociale, professionnelle et familiale, soulignant l'importance d'une prise en charge précoce et </a:t>
            </a:r>
            <a:r>
              <a:rPr lang="en-US" sz="1400" dirty="0" err="1">
                <a:solidFill>
                  <a:srgbClr val="49495A"/>
                </a:solidFill>
                <a:latin typeface="Open Sans" pitchFamily="34" charset="0"/>
                <a:ea typeface="Open Sans" pitchFamily="34" charset="-122"/>
                <a:cs typeface="Open Sans" pitchFamily="34" charset="-120"/>
              </a:rPr>
              <a:t>adaptée</a:t>
            </a:r>
            <a:r>
              <a:rPr lang="en-US" sz="1400" dirty="0">
                <a:solidFill>
                  <a:srgbClr val="49495A"/>
                </a:solidFill>
                <a:latin typeface="Open Sans" pitchFamily="34" charset="0"/>
                <a:ea typeface="Open Sans" pitchFamily="34" charset="-122"/>
                <a:cs typeface="Open Sans" pitchFamily="34" charset="-120"/>
              </a:rPr>
              <a:t>.</a:t>
            </a:r>
            <a:endParaRPr lang="ar-DZ" sz="1200" dirty="0"/>
          </a:p>
          <a:p>
            <a:pPr algn="r" rtl="1"/>
            <a:r>
              <a:rPr lang="ar-DZ" sz="1200" b="1" dirty="0"/>
              <a:t>وفقًا لشابرول (2011)، فإن الحلقة الاكتئابية في مرحلة المراهقة تزيد بشكل كبير من خطر الاضطرابات النفسية اللاحقة في مرحلة البلوغ، بما في ذلك اضطرابات القلق، واضطرابات تعاطي المواد، واضطرابات الشخصية، واضطرابات ثنائية القطب.</a:t>
            </a:r>
            <a:br>
              <a:rPr lang="ar-DZ" sz="1200" dirty="0"/>
            </a:br>
            <a:r>
              <a:rPr lang="ar-DZ" sz="1200" b="1" dirty="0"/>
              <a:t>تمتد العواقب أيضًا إلى المجال النفسي الاجتماعي، حيث توجد صعوبات مستمرة في الحياة الاجتماعية والمهنية والعائلية، مما يبرز أهمية التدخل المبكر والمناسب.</a:t>
            </a:r>
            <a:endParaRPr lang="ar-DZ" sz="1200" dirty="0"/>
          </a:p>
          <a:p>
            <a:pPr marL="0" indent="0" algn="l">
              <a:lnSpc>
                <a:spcPts val="1950"/>
              </a:lnSpc>
              <a:buNone/>
            </a:pP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8542" y="260806"/>
            <a:ext cx="13509522" cy="641509"/>
          </a:xfrm>
          <a:prstGeom prst="rect">
            <a:avLst/>
          </a:prstGeom>
          <a:noFill/>
          <a:ln/>
        </p:spPr>
        <p:txBody>
          <a:bodyPr wrap="none" lIns="0" tIns="0" rIns="0" bIns="0" rtlCol="0" anchor="t"/>
          <a:lstStyle/>
          <a:p>
            <a:pPr marL="0" indent="0" algn="l">
              <a:lnSpc>
                <a:spcPts val="5050"/>
              </a:lnSpc>
              <a:buNone/>
            </a:pPr>
            <a:r>
              <a:rPr lang="en-US" sz="4000" dirty="0">
                <a:solidFill>
                  <a:srgbClr val="403CCF"/>
                </a:solidFill>
                <a:latin typeface="Libre Baskerville" pitchFamily="34" charset="0"/>
                <a:ea typeface="Libre Baskerville" pitchFamily="34" charset="-122"/>
                <a:cs typeface="Libre Baskerville" pitchFamily="34" charset="-120"/>
              </a:rPr>
              <a:t>Les Différents Troubles Anxieux chez </a:t>
            </a:r>
            <a:r>
              <a:rPr lang="en-US" sz="4000" dirty="0" err="1">
                <a:solidFill>
                  <a:srgbClr val="403CCF"/>
                </a:solidFill>
                <a:latin typeface="Libre Baskerville" pitchFamily="34" charset="0"/>
                <a:ea typeface="Libre Baskerville" pitchFamily="34" charset="-122"/>
                <a:cs typeface="Libre Baskerville" pitchFamily="34" charset="-120"/>
              </a:rPr>
              <a:t>l'Enfant</a:t>
            </a:r>
            <a:endParaRPr lang="ar-DZ" sz="4000" dirty="0">
              <a:solidFill>
                <a:srgbClr val="403CCF"/>
              </a:solidFill>
              <a:latin typeface="Libre Baskerville" pitchFamily="34" charset="0"/>
              <a:ea typeface="Libre Baskerville" pitchFamily="34" charset="-122"/>
              <a:cs typeface="Libre Baskerville" pitchFamily="34" charset="-120"/>
            </a:endParaRPr>
          </a:p>
          <a:p>
            <a:pPr marL="0" indent="0" algn="ctr">
              <a:lnSpc>
                <a:spcPts val="5050"/>
              </a:lnSpc>
              <a:buNone/>
            </a:pPr>
            <a:r>
              <a:rPr lang="ar-DZ" sz="4000" dirty="0"/>
              <a:t>اضطرابات القلق المختلفة لدى الطفل</a:t>
            </a:r>
            <a:endParaRPr lang="en-US" sz="4000" dirty="0"/>
          </a:p>
        </p:txBody>
      </p:sp>
      <p:sp>
        <p:nvSpPr>
          <p:cNvPr id="3" name="Shape 1"/>
          <p:cNvSpPr/>
          <p:nvPr/>
        </p:nvSpPr>
        <p:spPr>
          <a:xfrm>
            <a:off x="718542" y="1711047"/>
            <a:ext cx="2198846" cy="1183124"/>
          </a:xfrm>
          <a:prstGeom prst="roundRect">
            <a:avLst>
              <a:gd name="adj" fmla="val 2603"/>
            </a:avLst>
          </a:prstGeom>
          <a:solidFill>
            <a:srgbClr val="EAE8F3"/>
          </a:solidFill>
          <a:ln/>
        </p:spPr>
      </p:sp>
      <p:pic>
        <p:nvPicPr>
          <p:cNvPr id="4" name="Image 0" descr="preencoded.png"/>
          <p:cNvPicPr>
            <a:picLocks noChangeAspect="1"/>
          </p:cNvPicPr>
          <p:nvPr/>
        </p:nvPicPr>
        <p:blipFill>
          <a:blip r:embed="rId3"/>
          <a:stretch>
            <a:fillRect/>
          </a:stretch>
        </p:blipFill>
        <p:spPr>
          <a:xfrm>
            <a:off x="1673543" y="2122170"/>
            <a:ext cx="288727" cy="360878"/>
          </a:xfrm>
          <a:prstGeom prst="rect">
            <a:avLst/>
          </a:prstGeom>
        </p:spPr>
      </p:pic>
      <p:sp>
        <p:nvSpPr>
          <p:cNvPr id="5" name="Text 2"/>
          <p:cNvSpPr/>
          <p:nvPr/>
        </p:nvSpPr>
        <p:spPr>
          <a:xfrm>
            <a:off x="3122652" y="1916311"/>
            <a:ext cx="2850713" cy="320873"/>
          </a:xfrm>
          <a:prstGeom prst="rect">
            <a:avLst/>
          </a:prstGeom>
          <a:noFill/>
          <a:ln/>
        </p:spPr>
        <p:txBody>
          <a:bodyPr wrap="none" lIns="0" tIns="0" rIns="0" bIns="0" rtlCol="0" anchor="t"/>
          <a:lstStyle/>
          <a:p>
            <a:pPr marL="0" indent="0" algn="l">
              <a:lnSpc>
                <a:spcPts val="2500"/>
              </a:lnSpc>
              <a:buNone/>
            </a:pPr>
            <a:r>
              <a:rPr lang="en-US" sz="2000" dirty="0">
                <a:solidFill>
                  <a:srgbClr val="49495A"/>
                </a:solidFill>
                <a:latin typeface="Libre Baskerville" pitchFamily="34" charset="0"/>
                <a:ea typeface="Libre Baskerville" pitchFamily="34" charset="-122"/>
                <a:cs typeface="Libre Baskerville" pitchFamily="34" charset="-120"/>
              </a:rPr>
              <a:t>Anxiété de séparation</a:t>
            </a:r>
            <a:endParaRPr lang="en-US" sz="2000" dirty="0"/>
          </a:p>
        </p:txBody>
      </p:sp>
      <p:sp>
        <p:nvSpPr>
          <p:cNvPr id="6" name="Text 3"/>
          <p:cNvSpPr/>
          <p:nvPr/>
        </p:nvSpPr>
        <p:spPr>
          <a:xfrm>
            <a:off x="3122652" y="2360295"/>
            <a:ext cx="5262801" cy="328613"/>
          </a:xfrm>
          <a:prstGeom prst="rect">
            <a:avLst/>
          </a:prstGeom>
          <a:noFill/>
          <a:ln/>
        </p:spPr>
        <p:txBody>
          <a:bodyPr wrap="none" lIns="0" tIns="0" rIns="0" bIns="0" rtlCol="0" anchor="t"/>
          <a:lstStyle/>
          <a:p>
            <a:pPr marL="0" indent="0" algn="l">
              <a:lnSpc>
                <a:spcPts val="2550"/>
              </a:lnSpc>
              <a:buNone/>
            </a:pPr>
            <a:r>
              <a:rPr lang="en-US" sz="1600" dirty="0">
                <a:solidFill>
                  <a:srgbClr val="49495A"/>
                </a:solidFill>
                <a:latin typeface="Open Sans" pitchFamily="34" charset="0"/>
                <a:ea typeface="Open Sans" pitchFamily="34" charset="-122"/>
                <a:cs typeface="Open Sans" pitchFamily="34" charset="-120"/>
              </a:rPr>
              <a:t>Peur excessive d'être séparé des figures d'attachement</a:t>
            </a:r>
            <a:endParaRPr lang="en-US" sz="1600" dirty="0"/>
          </a:p>
        </p:txBody>
      </p:sp>
      <p:sp>
        <p:nvSpPr>
          <p:cNvPr id="7" name="Shape 4"/>
          <p:cNvSpPr/>
          <p:nvPr/>
        </p:nvSpPr>
        <p:spPr>
          <a:xfrm>
            <a:off x="3020020" y="2884646"/>
            <a:ext cx="10789206" cy="11430"/>
          </a:xfrm>
          <a:prstGeom prst="roundRect">
            <a:avLst>
              <a:gd name="adj" fmla="val 269459"/>
            </a:avLst>
          </a:prstGeom>
          <a:solidFill>
            <a:srgbClr val="D0CED9"/>
          </a:solidFill>
          <a:ln/>
        </p:spPr>
      </p:sp>
      <p:sp>
        <p:nvSpPr>
          <p:cNvPr id="8" name="Shape 5"/>
          <p:cNvSpPr/>
          <p:nvPr/>
        </p:nvSpPr>
        <p:spPr>
          <a:xfrm>
            <a:off x="718542" y="2996803"/>
            <a:ext cx="4397693" cy="1183124"/>
          </a:xfrm>
          <a:prstGeom prst="roundRect">
            <a:avLst>
              <a:gd name="adj" fmla="val 2603"/>
            </a:avLst>
          </a:prstGeom>
          <a:solidFill>
            <a:srgbClr val="EAE8F3"/>
          </a:solidFill>
          <a:ln/>
        </p:spPr>
      </p:sp>
      <p:pic>
        <p:nvPicPr>
          <p:cNvPr id="9" name="Image 1" descr="preencoded.png"/>
          <p:cNvPicPr>
            <a:picLocks noChangeAspect="1"/>
          </p:cNvPicPr>
          <p:nvPr/>
        </p:nvPicPr>
        <p:blipFill>
          <a:blip r:embed="rId4"/>
          <a:stretch>
            <a:fillRect/>
          </a:stretch>
        </p:blipFill>
        <p:spPr>
          <a:xfrm>
            <a:off x="2772966" y="3407926"/>
            <a:ext cx="288727" cy="360878"/>
          </a:xfrm>
          <a:prstGeom prst="rect">
            <a:avLst/>
          </a:prstGeom>
        </p:spPr>
      </p:pic>
      <p:sp>
        <p:nvSpPr>
          <p:cNvPr id="10" name="Text 6"/>
          <p:cNvSpPr/>
          <p:nvPr/>
        </p:nvSpPr>
        <p:spPr>
          <a:xfrm>
            <a:off x="5321498" y="3202067"/>
            <a:ext cx="2566511" cy="320873"/>
          </a:xfrm>
          <a:prstGeom prst="rect">
            <a:avLst/>
          </a:prstGeom>
          <a:noFill/>
          <a:ln/>
        </p:spPr>
        <p:txBody>
          <a:bodyPr wrap="none" lIns="0" tIns="0" rIns="0" bIns="0" rtlCol="0" anchor="t"/>
          <a:lstStyle/>
          <a:p>
            <a:pPr marL="0" indent="0" algn="l">
              <a:lnSpc>
                <a:spcPts val="2500"/>
              </a:lnSpc>
              <a:buNone/>
            </a:pPr>
            <a:r>
              <a:rPr lang="en-US" sz="2000" dirty="0">
                <a:solidFill>
                  <a:srgbClr val="49495A"/>
                </a:solidFill>
                <a:latin typeface="Libre Baskerville" pitchFamily="34" charset="0"/>
                <a:ea typeface="Libre Baskerville" pitchFamily="34" charset="-122"/>
                <a:cs typeface="Libre Baskerville" pitchFamily="34" charset="-120"/>
              </a:rPr>
              <a:t>Mutisme sélectif</a:t>
            </a:r>
            <a:endParaRPr lang="en-US" sz="2000" dirty="0"/>
          </a:p>
        </p:txBody>
      </p:sp>
      <p:sp>
        <p:nvSpPr>
          <p:cNvPr id="11" name="Text 7"/>
          <p:cNvSpPr/>
          <p:nvPr/>
        </p:nvSpPr>
        <p:spPr>
          <a:xfrm>
            <a:off x="5321498" y="3646051"/>
            <a:ext cx="5006459" cy="328613"/>
          </a:xfrm>
          <a:prstGeom prst="rect">
            <a:avLst/>
          </a:prstGeom>
          <a:noFill/>
          <a:ln/>
        </p:spPr>
        <p:txBody>
          <a:bodyPr wrap="none" lIns="0" tIns="0" rIns="0" bIns="0" rtlCol="0" anchor="t"/>
          <a:lstStyle/>
          <a:p>
            <a:pPr marL="0" indent="0" algn="l">
              <a:lnSpc>
                <a:spcPts val="2550"/>
              </a:lnSpc>
              <a:buNone/>
            </a:pPr>
            <a:r>
              <a:rPr lang="en-US" sz="1600" dirty="0">
                <a:solidFill>
                  <a:srgbClr val="49495A"/>
                </a:solidFill>
                <a:latin typeface="Open Sans" pitchFamily="34" charset="0"/>
                <a:ea typeface="Open Sans" pitchFamily="34" charset="-122"/>
                <a:cs typeface="Open Sans" pitchFamily="34" charset="-120"/>
              </a:rPr>
              <a:t>Incapacité à parler dans certaines situations sociales</a:t>
            </a:r>
            <a:endParaRPr lang="en-US" sz="1600" dirty="0"/>
          </a:p>
        </p:txBody>
      </p:sp>
      <p:sp>
        <p:nvSpPr>
          <p:cNvPr id="12" name="Shape 8"/>
          <p:cNvSpPr/>
          <p:nvPr/>
        </p:nvSpPr>
        <p:spPr>
          <a:xfrm>
            <a:off x="5218867" y="4170402"/>
            <a:ext cx="8590359" cy="11430"/>
          </a:xfrm>
          <a:prstGeom prst="roundRect">
            <a:avLst>
              <a:gd name="adj" fmla="val 269459"/>
            </a:avLst>
          </a:prstGeom>
          <a:solidFill>
            <a:srgbClr val="D0CED9"/>
          </a:solidFill>
          <a:ln/>
        </p:spPr>
      </p:sp>
      <p:sp>
        <p:nvSpPr>
          <p:cNvPr id="13" name="Shape 9"/>
          <p:cNvSpPr/>
          <p:nvPr/>
        </p:nvSpPr>
        <p:spPr>
          <a:xfrm>
            <a:off x="718542" y="4282559"/>
            <a:ext cx="6596658" cy="1183124"/>
          </a:xfrm>
          <a:prstGeom prst="roundRect">
            <a:avLst>
              <a:gd name="adj" fmla="val 2603"/>
            </a:avLst>
          </a:prstGeom>
          <a:solidFill>
            <a:srgbClr val="EAE8F3"/>
          </a:solidFill>
          <a:ln/>
        </p:spPr>
      </p:sp>
      <p:sp>
        <p:nvSpPr>
          <p:cNvPr id="14" name="Text 10"/>
          <p:cNvSpPr/>
          <p:nvPr/>
        </p:nvSpPr>
        <p:spPr>
          <a:xfrm>
            <a:off x="3872508" y="4693682"/>
            <a:ext cx="288727" cy="360878"/>
          </a:xfrm>
          <a:prstGeom prst="rect">
            <a:avLst/>
          </a:prstGeom>
          <a:noFill/>
          <a:ln/>
        </p:spPr>
        <p:txBody>
          <a:bodyPr wrap="none" lIns="0" tIns="0" rIns="0" bIns="0" rtlCol="0" anchor="t"/>
          <a:lstStyle/>
          <a:p>
            <a:pPr marL="0" indent="0" algn="ctr">
              <a:lnSpc>
                <a:spcPts val="3600"/>
              </a:lnSpc>
              <a:buNone/>
            </a:pPr>
            <a:r>
              <a:rPr lang="en-US" sz="2250" dirty="0">
                <a:solidFill>
                  <a:srgbClr val="49495A"/>
                </a:solidFill>
                <a:latin typeface="Libre Baskerville" pitchFamily="34" charset="0"/>
                <a:ea typeface="Libre Baskerville" pitchFamily="34" charset="-122"/>
                <a:cs typeface="Libre Baskerville" pitchFamily="34" charset="-120"/>
              </a:rPr>
              <a:t>3</a:t>
            </a:r>
            <a:endParaRPr lang="en-US" sz="2250" dirty="0"/>
          </a:p>
        </p:txBody>
      </p:sp>
      <p:sp>
        <p:nvSpPr>
          <p:cNvPr id="15" name="Text 11"/>
          <p:cNvSpPr/>
          <p:nvPr/>
        </p:nvSpPr>
        <p:spPr>
          <a:xfrm>
            <a:off x="7520464" y="4487823"/>
            <a:ext cx="2566511" cy="320873"/>
          </a:xfrm>
          <a:prstGeom prst="rect">
            <a:avLst/>
          </a:prstGeom>
          <a:noFill/>
          <a:ln/>
        </p:spPr>
        <p:txBody>
          <a:bodyPr wrap="none" lIns="0" tIns="0" rIns="0" bIns="0" rtlCol="0" anchor="t"/>
          <a:lstStyle/>
          <a:p>
            <a:pPr marL="0" indent="0" algn="l">
              <a:lnSpc>
                <a:spcPts val="2500"/>
              </a:lnSpc>
              <a:buNone/>
            </a:pPr>
            <a:r>
              <a:rPr lang="en-US" sz="2000" dirty="0">
                <a:solidFill>
                  <a:srgbClr val="49495A"/>
                </a:solidFill>
                <a:latin typeface="Libre Baskerville" pitchFamily="34" charset="0"/>
                <a:ea typeface="Libre Baskerville" pitchFamily="34" charset="-122"/>
                <a:cs typeface="Libre Baskerville" pitchFamily="34" charset="-120"/>
              </a:rPr>
              <a:t>Phobie spécifique</a:t>
            </a:r>
            <a:endParaRPr lang="en-US" sz="2000" dirty="0"/>
          </a:p>
        </p:txBody>
      </p:sp>
      <p:sp>
        <p:nvSpPr>
          <p:cNvPr id="16" name="Text 12"/>
          <p:cNvSpPr/>
          <p:nvPr/>
        </p:nvSpPr>
        <p:spPr>
          <a:xfrm>
            <a:off x="7520464" y="4931807"/>
            <a:ext cx="5367099" cy="616315"/>
          </a:xfrm>
          <a:prstGeom prst="rect">
            <a:avLst/>
          </a:prstGeom>
          <a:noFill/>
          <a:ln/>
        </p:spPr>
        <p:txBody>
          <a:bodyPr wrap="none" lIns="0" tIns="0" rIns="0" bIns="0" rtlCol="0" anchor="t"/>
          <a:lstStyle/>
          <a:p>
            <a:pPr marL="0" indent="0" algn="l">
              <a:lnSpc>
                <a:spcPts val="2550"/>
              </a:lnSpc>
              <a:buNone/>
            </a:pPr>
            <a:r>
              <a:rPr lang="en-US" sz="1600" dirty="0">
                <a:solidFill>
                  <a:srgbClr val="49495A"/>
                </a:solidFill>
                <a:latin typeface="Open Sans" pitchFamily="34" charset="0"/>
                <a:ea typeface="Open Sans" pitchFamily="34" charset="-122"/>
                <a:cs typeface="Open Sans" pitchFamily="34" charset="-120"/>
              </a:rPr>
              <a:t>Peur intense liée à un </a:t>
            </a:r>
            <a:r>
              <a:rPr lang="en-US" sz="1600" dirty="0" err="1">
                <a:solidFill>
                  <a:srgbClr val="49495A"/>
                </a:solidFill>
                <a:latin typeface="Open Sans" pitchFamily="34" charset="0"/>
                <a:ea typeface="Open Sans" pitchFamily="34" charset="-122"/>
                <a:cs typeface="Open Sans" pitchFamily="34" charset="-120"/>
              </a:rPr>
              <a:t>objet</a:t>
            </a:r>
            <a:r>
              <a:rPr lang="en-US" sz="1600" dirty="0">
                <a:solidFill>
                  <a:srgbClr val="49495A"/>
                </a:solidFill>
                <a:latin typeface="Open Sans" pitchFamily="34" charset="0"/>
                <a:ea typeface="Open Sans" pitchFamily="34" charset="-122"/>
                <a:cs typeface="Open Sans" pitchFamily="34" charset="-120"/>
              </a:rPr>
              <a:t> ou une situation </a:t>
            </a:r>
            <a:r>
              <a:rPr lang="en-US" sz="1600" dirty="0" err="1">
                <a:solidFill>
                  <a:srgbClr val="49495A"/>
                </a:solidFill>
                <a:latin typeface="Open Sans" pitchFamily="34" charset="0"/>
                <a:ea typeface="Open Sans" pitchFamily="34" charset="-122"/>
                <a:cs typeface="Open Sans" pitchFamily="34" charset="-120"/>
              </a:rPr>
              <a:t>particulière</a:t>
            </a:r>
            <a:endParaRPr lang="ar-DZ" sz="1600" dirty="0"/>
          </a:p>
          <a:p>
            <a:pPr algn="r" rtl="1"/>
            <a:r>
              <a:rPr lang="ar-DZ" sz="1600" b="1" dirty="0"/>
              <a:t>الرهاب المحدد</a:t>
            </a:r>
            <a:br>
              <a:rPr lang="ar-DZ" sz="1600" dirty="0"/>
            </a:br>
            <a:r>
              <a:rPr lang="ar-DZ" sz="1600" b="1" dirty="0"/>
              <a:t>خوف شديد مرتبط بجسم أو موقف معين.</a:t>
            </a:r>
            <a:endParaRPr lang="ar-DZ" sz="1600" dirty="0"/>
          </a:p>
          <a:p>
            <a:pPr marL="0" indent="0" algn="l">
              <a:lnSpc>
                <a:spcPts val="2550"/>
              </a:lnSpc>
              <a:buNone/>
            </a:pPr>
            <a:endParaRPr lang="en-US" sz="1600" dirty="0"/>
          </a:p>
        </p:txBody>
      </p:sp>
      <p:sp>
        <p:nvSpPr>
          <p:cNvPr id="17" name="Text 13"/>
          <p:cNvSpPr/>
          <p:nvPr/>
        </p:nvSpPr>
        <p:spPr>
          <a:xfrm>
            <a:off x="718542" y="5696664"/>
            <a:ext cx="13193316" cy="985837"/>
          </a:xfrm>
          <a:prstGeom prst="rect">
            <a:avLst/>
          </a:prstGeom>
          <a:noFill/>
          <a:ln/>
        </p:spPr>
        <p:txBody>
          <a:bodyPr wrap="square" lIns="0" tIns="0" rIns="0" bIns="0" rtlCol="0" anchor="t"/>
          <a:lstStyle/>
          <a:p>
            <a:pPr marL="0" indent="0" algn="l">
              <a:lnSpc>
                <a:spcPts val="2550"/>
              </a:lnSpc>
              <a:buNone/>
            </a:pPr>
            <a:r>
              <a:rPr lang="en-US" sz="1400" dirty="0">
                <a:solidFill>
                  <a:srgbClr val="49495A"/>
                </a:solidFill>
                <a:latin typeface="Open Sans" pitchFamily="34" charset="0"/>
                <a:ea typeface="Open Sans" pitchFamily="34" charset="-122"/>
                <a:cs typeface="Open Sans" pitchFamily="34" charset="-120"/>
              </a:rPr>
              <a:t>Le DSM-5 identifie plusieurs formes de troubles anxieux chez l'enfant et l'adolescent. Ces troubles se manifestent différemment selon l'âge et le contexte, mais partagent une caractéristique commune : une peur ou une anxiété excessive qui interfère avec le fonctionnement quotidien.</a:t>
            </a:r>
            <a:endParaRPr lang="en-US" sz="1400" dirty="0"/>
          </a:p>
        </p:txBody>
      </p:sp>
      <p:sp>
        <p:nvSpPr>
          <p:cNvPr id="18" name="Text 14"/>
          <p:cNvSpPr/>
          <p:nvPr/>
        </p:nvSpPr>
        <p:spPr>
          <a:xfrm>
            <a:off x="718542" y="6405729"/>
            <a:ext cx="13193316" cy="657225"/>
          </a:xfrm>
          <a:prstGeom prst="rect">
            <a:avLst/>
          </a:prstGeom>
          <a:noFill/>
          <a:ln/>
        </p:spPr>
        <p:txBody>
          <a:bodyPr wrap="square" lIns="0" tIns="0" rIns="0" bIns="0" rtlCol="0" anchor="t"/>
          <a:lstStyle/>
          <a:p>
            <a:pPr marL="0" indent="0" algn="l">
              <a:lnSpc>
                <a:spcPts val="2550"/>
              </a:lnSpc>
              <a:buNone/>
            </a:pPr>
            <a:r>
              <a:rPr lang="en-US" sz="1400" dirty="0">
                <a:solidFill>
                  <a:srgbClr val="49495A"/>
                </a:solidFill>
                <a:latin typeface="Open Sans" pitchFamily="34" charset="0"/>
                <a:ea typeface="Open Sans" pitchFamily="34" charset="-122"/>
                <a:cs typeface="Open Sans" pitchFamily="34" charset="-120"/>
              </a:rPr>
              <a:t>Le diagnostic doit tenir compte du développement normal de l'enfant, certaines peurs étant adaptatives à certains âges (comme la peur des étrangers chez le </a:t>
            </a:r>
            <a:r>
              <a:rPr lang="en-US" sz="1400" dirty="0" err="1">
                <a:solidFill>
                  <a:srgbClr val="49495A"/>
                </a:solidFill>
                <a:latin typeface="Open Sans" pitchFamily="34" charset="0"/>
                <a:ea typeface="Open Sans" pitchFamily="34" charset="-122"/>
                <a:cs typeface="Open Sans" pitchFamily="34" charset="-120"/>
              </a:rPr>
              <a:t>nourrisson</a:t>
            </a:r>
            <a:r>
              <a:rPr lang="en-US" sz="1400" dirty="0">
                <a:solidFill>
                  <a:srgbClr val="49495A"/>
                </a:solidFill>
                <a:latin typeface="Open Sans" pitchFamily="34" charset="0"/>
                <a:ea typeface="Open Sans" pitchFamily="34" charset="-122"/>
                <a:cs typeface="Open Sans" pitchFamily="34" charset="-120"/>
              </a:rPr>
              <a:t>).</a:t>
            </a:r>
            <a:endParaRPr lang="ar-DZ" sz="1400" dirty="0">
              <a:solidFill>
                <a:srgbClr val="49495A"/>
              </a:solidFill>
              <a:latin typeface="Open Sans" pitchFamily="34" charset="0"/>
              <a:ea typeface="Open Sans" pitchFamily="34" charset="-122"/>
              <a:cs typeface="Open Sans" pitchFamily="34" charset="-120"/>
            </a:endParaRPr>
          </a:p>
          <a:p>
            <a:pPr>
              <a:buNone/>
            </a:pPr>
            <a:endParaRPr lang="ar-DZ" sz="1400" dirty="0"/>
          </a:p>
          <a:p>
            <a:pPr algn="r" rtl="1"/>
            <a:r>
              <a:rPr lang="ar-DZ" sz="1600" b="1" dirty="0"/>
              <a:t>يُحدد الدليل التشخيصي والإحصائي (</a:t>
            </a:r>
            <a:r>
              <a:rPr lang="fr-FR" sz="1600" b="1" dirty="0"/>
              <a:t>DSM-5) </a:t>
            </a:r>
            <a:r>
              <a:rPr lang="ar-DZ" sz="1600" b="1" dirty="0"/>
              <a:t>عدة أشكال من اضطرابات القلق لدى الأطفال والمراهقين. وتظهر هذه الاضطرابات بطرق مختلفة حسب العمر والسياق، لكنها تشترك جميعًا في سمة واحدة: الخوف أو القلق المفرط الذي يتداخل مع الأداء اليومي.</a:t>
            </a:r>
            <a:br>
              <a:rPr lang="ar-DZ" sz="1600" dirty="0"/>
            </a:br>
            <a:r>
              <a:rPr lang="ar-DZ" sz="1600" dirty="0"/>
              <a:t>                    </a:t>
            </a:r>
            <a:r>
              <a:rPr lang="ar-DZ" sz="1600" b="1" dirty="0"/>
              <a:t>يجب أن يأخذ التشخيص في الاعتبار التطور الطبيعي للطفل، إذ أن بعض المخاوف تُعتبر تكيّفية في مراحل عمرية معينة (مثل الخوف من الغرباء عند الرضّع).</a:t>
            </a:r>
            <a:endParaRPr lang="ar-DZ" sz="1600" dirty="0"/>
          </a:p>
          <a:p>
            <a:pPr marL="0" indent="0" algn="l">
              <a:lnSpc>
                <a:spcPts val="2550"/>
              </a:lnSpc>
              <a:buNone/>
            </a:pPr>
            <a:endParaRPr lang="en-US" sz="1400" dirty="0"/>
          </a:p>
        </p:txBody>
      </p:sp>
      <p:sp>
        <p:nvSpPr>
          <p:cNvPr id="19" name="TextBox 18">
            <a:extLst>
              <a:ext uri="{FF2B5EF4-FFF2-40B4-BE49-F238E27FC236}">
                <a16:creationId xmlns:a16="http://schemas.microsoft.com/office/drawing/2014/main" id="{27BBD358-89F8-0D30-D19E-7CE624CEE2C2}"/>
              </a:ext>
            </a:extLst>
          </p:cNvPr>
          <p:cNvSpPr txBox="1"/>
          <p:nvPr/>
        </p:nvSpPr>
        <p:spPr>
          <a:xfrm>
            <a:off x="8723376" y="1711047"/>
            <a:ext cx="4681728" cy="1200329"/>
          </a:xfrm>
          <a:prstGeom prst="rect">
            <a:avLst/>
          </a:prstGeom>
          <a:noFill/>
        </p:spPr>
        <p:txBody>
          <a:bodyPr wrap="square" rtlCol="0">
            <a:spAutoFit/>
          </a:bodyPr>
          <a:lstStyle/>
          <a:p>
            <a:pPr>
              <a:buNone/>
            </a:pPr>
            <a:endParaRPr lang="ar-DZ" dirty="0"/>
          </a:p>
          <a:p>
            <a:pPr algn="r" rtl="1"/>
            <a:r>
              <a:rPr lang="ar-DZ" b="1" dirty="0"/>
              <a:t>قلق الانفصال</a:t>
            </a:r>
            <a:br>
              <a:rPr lang="ar-DZ" dirty="0"/>
            </a:br>
            <a:r>
              <a:rPr lang="ar-DZ" b="1" dirty="0"/>
              <a:t>خوف مفرط من الانفصال عن الموضوع.</a:t>
            </a:r>
            <a:endParaRPr lang="ar-DZ" dirty="0"/>
          </a:p>
          <a:p>
            <a:pPr algn="l" rtl="1"/>
            <a:endParaRPr lang="fr-FR" dirty="0"/>
          </a:p>
        </p:txBody>
      </p:sp>
      <p:sp>
        <p:nvSpPr>
          <p:cNvPr id="20" name="TextBox 19">
            <a:extLst>
              <a:ext uri="{FF2B5EF4-FFF2-40B4-BE49-F238E27FC236}">
                <a16:creationId xmlns:a16="http://schemas.microsoft.com/office/drawing/2014/main" id="{4DA06651-B5C8-13F7-7A6C-AD8A418FB13A}"/>
              </a:ext>
            </a:extLst>
          </p:cNvPr>
          <p:cNvSpPr txBox="1"/>
          <p:nvPr/>
        </p:nvSpPr>
        <p:spPr>
          <a:xfrm>
            <a:off x="10469880" y="2996803"/>
            <a:ext cx="3273552" cy="1477328"/>
          </a:xfrm>
          <a:prstGeom prst="rect">
            <a:avLst/>
          </a:prstGeom>
          <a:noFill/>
        </p:spPr>
        <p:txBody>
          <a:bodyPr wrap="square" rtlCol="0">
            <a:spAutoFit/>
          </a:bodyPr>
          <a:lstStyle/>
          <a:p>
            <a:pPr>
              <a:buNone/>
            </a:pPr>
            <a:endParaRPr lang="ar-DZ" dirty="0"/>
          </a:p>
          <a:p>
            <a:pPr algn="r"/>
            <a:r>
              <a:rPr lang="ar-DZ" b="1" dirty="0"/>
              <a:t>الصمت الانتقائي</a:t>
            </a:r>
            <a:br>
              <a:rPr lang="ar-DZ" dirty="0"/>
            </a:br>
            <a:r>
              <a:rPr lang="ar-DZ" b="1" dirty="0"/>
              <a:t>عدم القدرة على التحدث في بعض المواقف الاجتماعية.</a:t>
            </a:r>
            <a:endParaRPr lang="ar-DZ" dirty="0"/>
          </a:p>
          <a:p>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5995</TotalTime>
  <Words>2931</Words>
  <Application>Microsoft Office PowerPoint</Application>
  <PresentationFormat>Custom</PresentationFormat>
  <Paragraphs>263</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Open Sans</vt:lpstr>
      <vt:lpstr>Arial</vt:lpstr>
      <vt:lpstr>Calibri</vt:lpstr>
      <vt:lpstr>Libre Baskerville</vt:lpstr>
      <vt:lpstr>Open Sans Bold</vt:lpstr>
      <vt:lpstr>Open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tima borsali</cp:lastModifiedBy>
  <cp:revision>8</cp:revision>
  <dcterms:created xsi:type="dcterms:W3CDTF">2025-04-15T15:13:54Z</dcterms:created>
  <dcterms:modified xsi:type="dcterms:W3CDTF">2025-05-10T19:35:38Z</dcterms:modified>
</cp:coreProperties>
</file>