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9" r:id="rId4"/>
    <p:sldId id="258" r:id="rId5"/>
    <p:sldId id="257" r:id="rId6"/>
    <p:sldId id="261" r:id="rId7"/>
    <p:sldId id="262"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8126" autoAdjust="0"/>
  </p:normalViewPr>
  <p:slideViewPr>
    <p:cSldViewPr snapToGrid="0">
      <p:cViewPr varScale="1">
        <p:scale>
          <a:sx n="63" d="100"/>
          <a:sy n="63"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2EFDE-CFF3-4F71-AE28-51E986031B8B}" type="datetimeFigureOut">
              <a:rPr lang="fr-FR" smtClean="0"/>
              <a:t>09/10/2024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9AA20-20F5-4E98-AEDA-8A2D77629FE9}" type="slidenum">
              <a:rPr lang="fr-FR" smtClean="0"/>
              <a:t>‹N°›</a:t>
            </a:fld>
            <a:endParaRPr lang="fr-FR"/>
          </a:p>
        </p:txBody>
      </p:sp>
    </p:spTree>
    <p:extLst>
      <p:ext uri="{BB962C8B-B14F-4D97-AF65-F5344CB8AC3E}">
        <p14:creationId xmlns:p14="http://schemas.microsoft.com/office/powerpoint/2010/main" val="234645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000000"/>
                </a:solidFill>
                <a:effectLst/>
                <a:latin typeface="Manrope"/>
              </a:rPr>
              <a:t>La fluoroscopie est </a:t>
            </a:r>
            <a:r>
              <a:rPr lang="fr-FR" b="1" i="0" dirty="0">
                <a:solidFill>
                  <a:srgbClr val="000000"/>
                </a:solidFill>
                <a:effectLst/>
                <a:latin typeface="Manrope"/>
              </a:rPr>
              <a:t>une forme de radiographie qui permet au médecin d'observer les organes et les structures internes en mouvement</a:t>
            </a:r>
            <a:r>
              <a:rPr lang="fr-FR" b="0" i="0" dirty="0">
                <a:solidFill>
                  <a:srgbClr val="000000"/>
                </a:solidFill>
                <a:effectLst/>
                <a:latin typeface="Manrope"/>
              </a:rPr>
              <a:t>. On introduit un produit de contraste (colorant) par injection, voie orale ou lavement. </a:t>
            </a:r>
            <a:r>
              <a:rPr lang="fr-FR" b="0" i="0">
                <a:solidFill>
                  <a:srgbClr val="000000"/>
                </a:solidFill>
                <a:effectLst/>
                <a:latin typeface="Manrope"/>
              </a:rPr>
              <a:t>Le colorant permet de voir la région plus clairement sur un moniteur ou un écran cathodique.</a:t>
            </a:r>
            <a:endParaRPr lang="fr-FR"/>
          </a:p>
        </p:txBody>
      </p:sp>
      <p:sp>
        <p:nvSpPr>
          <p:cNvPr id="4" name="Espace réservé du numéro de diapositive 3"/>
          <p:cNvSpPr>
            <a:spLocks noGrp="1"/>
          </p:cNvSpPr>
          <p:nvPr>
            <p:ph type="sldNum" sz="quarter" idx="5"/>
          </p:nvPr>
        </p:nvSpPr>
        <p:spPr/>
        <p:txBody>
          <a:bodyPr/>
          <a:lstStyle/>
          <a:p>
            <a:fld id="{2599AA20-20F5-4E98-AEDA-8A2D77629FE9}" type="slidenum">
              <a:rPr lang="fr-FR" smtClean="0"/>
              <a:t>3</a:t>
            </a:fld>
            <a:endParaRPr lang="fr-FR"/>
          </a:p>
        </p:txBody>
      </p:sp>
    </p:spTree>
    <p:extLst>
      <p:ext uri="{BB962C8B-B14F-4D97-AF65-F5344CB8AC3E}">
        <p14:creationId xmlns:p14="http://schemas.microsoft.com/office/powerpoint/2010/main" val="122377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https://www.youtube.com/watch?v=URB1XMo5AhY</a:t>
            </a:r>
          </a:p>
          <a:p>
            <a:r>
              <a:rPr lang="fr-FR" dirty="0"/>
              <a:t>https://www.youtube.com/watch?v=UgmUemnIlGI</a:t>
            </a:r>
          </a:p>
          <a:p>
            <a:endParaRPr lang="fr-FR" dirty="0"/>
          </a:p>
        </p:txBody>
      </p:sp>
      <p:sp>
        <p:nvSpPr>
          <p:cNvPr id="4" name="Espace réservé du numéro de diapositive 3"/>
          <p:cNvSpPr>
            <a:spLocks noGrp="1"/>
          </p:cNvSpPr>
          <p:nvPr>
            <p:ph type="sldNum" sz="quarter" idx="5"/>
          </p:nvPr>
        </p:nvSpPr>
        <p:spPr/>
        <p:txBody>
          <a:bodyPr/>
          <a:lstStyle/>
          <a:p>
            <a:fld id="{2599AA20-20F5-4E98-AEDA-8A2D77629FE9}" type="slidenum">
              <a:rPr lang="fr-FR" smtClean="0"/>
              <a:t>7</a:t>
            </a:fld>
            <a:endParaRPr lang="fr-FR"/>
          </a:p>
        </p:txBody>
      </p:sp>
    </p:spTree>
    <p:extLst>
      <p:ext uri="{BB962C8B-B14F-4D97-AF65-F5344CB8AC3E}">
        <p14:creationId xmlns:p14="http://schemas.microsoft.com/office/powerpoint/2010/main" val="300850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0E76C-DC58-4370-B482-3690F370AF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4BC9362-A01E-476F-B063-F25DA31D9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983E13-0B8F-48CB-B544-502AA6DBA2E9}"/>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9860A54B-AFE6-4321-8949-EA3C693C2B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A6C731-35ED-40AA-B6A8-2AB34C0AE29C}"/>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125311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FE884-E094-4C10-A974-73F5740E2D0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F1FBC66-76B6-4BEC-8428-864D70C9A7A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B99A82-2A28-4C99-A5E3-FBBDFB5C7D80}"/>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86F001B2-517D-4797-B998-44AAB2340C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479CC8-B454-44F0-9E78-C4DB53A50C57}"/>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67077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23E700-1F95-4B96-B01C-A3C1EA60DB1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04C49E-37B7-4509-B5E9-580DA689AF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4570B2-E55E-45AC-8CC9-1B7DDF8B6CE3}"/>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2D8B5860-71B7-456B-912E-C8580991D1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79B9FE-BB68-4541-9ADA-BE8D91BC4748}"/>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121547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BB051-1619-4FFA-8559-079E34D7934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0CC9C1-6E35-4184-A62F-7B5438E3C3A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E549F7-4BEC-4173-8ABF-7BF10E23A039}"/>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C2E19AAF-B8E9-48FF-80FF-22BDF2A447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98ED2A-F224-4A89-A604-02151A70B722}"/>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94769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852B7-E7AB-4339-A415-D5BB415DB21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70C0C8C-5114-4EA6-925C-23E3A563E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0B030EF-74B7-4CD3-B664-D1A621B8920E}"/>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80EB0033-7634-45B5-A5A6-5258A703CC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20FD41-70E0-4F48-BCFE-6A7B16AC206B}"/>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17260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10082A-97DB-4E34-A5C7-210D97C2FD4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6F79BB-2121-49C4-A01F-68E10721F65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D473F7-617E-468F-AAC0-6A1FB424413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3AD2030-7B6E-4D45-91CA-DA31F1E92D91}"/>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6" name="Espace réservé du pied de page 5">
            <a:extLst>
              <a:ext uri="{FF2B5EF4-FFF2-40B4-BE49-F238E27FC236}">
                <a16:creationId xmlns:a16="http://schemas.microsoft.com/office/drawing/2014/main" id="{2FC39232-07F0-4F53-976B-CCCB03B520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8ADB88-8B6A-4F08-A4C2-CB776784F30C}"/>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297237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09F5E-7D73-4174-9BB7-F620E1AE63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887CDC-BF10-4048-9525-920C9A47E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1EDB929-F429-43A3-9442-86E50BD95B2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7877D31-1A75-4878-9C8F-BB9744137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8C7370F-16CB-415B-9BD1-97FC20E5EB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79BC068-F8D4-4464-9722-66C76F2DE4CF}"/>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8" name="Espace réservé du pied de page 7">
            <a:extLst>
              <a:ext uri="{FF2B5EF4-FFF2-40B4-BE49-F238E27FC236}">
                <a16:creationId xmlns:a16="http://schemas.microsoft.com/office/drawing/2014/main" id="{20F4DA60-A917-4AFF-AEC9-31235006099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37863FC-AF8D-41EA-851C-0C95282CF765}"/>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275691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D206B-DA1B-43D5-9409-11B0067EA3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169F4DD-92FA-4DEE-B115-E691B5044D80}"/>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4" name="Espace réservé du pied de page 3">
            <a:extLst>
              <a:ext uri="{FF2B5EF4-FFF2-40B4-BE49-F238E27FC236}">
                <a16:creationId xmlns:a16="http://schemas.microsoft.com/office/drawing/2014/main" id="{3982A721-1BC3-4B67-8932-A84490AEAB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A88BD4-D5C9-4E02-BFFB-8741F630B382}"/>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267946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D2C3B7-B951-475E-9763-53CE9E3EF295}"/>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3" name="Espace réservé du pied de page 2">
            <a:extLst>
              <a:ext uri="{FF2B5EF4-FFF2-40B4-BE49-F238E27FC236}">
                <a16:creationId xmlns:a16="http://schemas.microsoft.com/office/drawing/2014/main" id="{F64CD2B4-113D-4F01-9239-4B2FB720C7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E8E05CA-C5B8-4451-89E1-6D1254B72030}"/>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302945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6A3BD-5F4D-4A57-B625-A39C2D0E82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EDBFB60-6C5A-4919-A64C-75A157917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6194E5-C74B-4CC5-BF56-7DD46C094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F513C8-B5EA-4519-80D2-4909842B93EB}"/>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6" name="Espace réservé du pied de page 5">
            <a:extLst>
              <a:ext uri="{FF2B5EF4-FFF2-40B4-BE49-F238E27FC236}">
                <a16:creationId xmlns:a16="http://schemas.microsoft.com/office/drawing/2014/main" id="{9F85E63A-563B-478F-A513-5C13E21A57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596037-288B-4C30-BBB7-2338F1EBDAB8}"/>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150480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4807C-1520-4D9D-AABC-CDE272DC8C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FD8AB1-6C06-4A6E-B82E-C2B8A4924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26C5FE-11FC-44AC-903D-28CDE6632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DB70581-4CE8-4140-B74C-D4A73AFC41A5}"/>
              </a:ext>
            </a:extLst>
          </p:cNvPr>
          <p:cNvSpPr>
            <a:spLocks noGrp="1"/>
          </p:cNvSpPr>
          <p:nvPr>
            <p:ph type="dt" sz="half" idx="10"/>
          </p:nvPr>
        </p:nvSpPr>
        <p:spPr/>
        <p:txBody>
          <a:bodyPr/>
          <a:lstStyle/>
          <a:p>
            <a:fld id="{77B09165-B3DD-45CB-986A-59EB63754283}" type="datetimeFigureOut">
              <a:rPr lang="fr-FR" smtClean="0"/>
              <a:t>09/10/2024</a:t>
            </a:fld>
            <a:endParaRPr lang="fr-FR"/>
          </a:p>
        </p:txBody>
      </p:sp>
      <p:sp>
        <p:nvSpPr>
          <p:cNvPr id="6" name="Espace réservé du pied de page 5">
            <a:extLst>
              <a:ext uri="{FF2B5EF4-FFF2-40B4-BE49-F238E27FC236}">
                <a16:creationId xmlns:a16="http://schemas.microsoft.com/office/drawing/2014/main" id="{DAD36421-F016-4413-9A11-8F85A66598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FA84CE-D7E1-491D-A965-4F2066C5CA94}"/>
              </a:ext>
            </a:extLst>
          </p:cNvPr>
          <p:cNvSpPr>
            <a:spLocks noGrp="1"/>
          </p:cNvSpPr>
          <p:nvPr>
            <p:ph type="sldNum" sz="quarter" idx="12"/>
          </p:nvPr>
        </p:nvSpPr>
        <p:spPr/>
        <p:txBody>
          <a:bodyPr/>
          <a:lstStyle/>
          <a:p>
            <a:fld id="{71F5F3B5-6625-48E5-8570-988CAD56B864}" type="slidenum">
              <a:rPr lang="fr-FR" smtClean="0"/>
              <a:t>‹N°›</a:t>
            </a:fld>
            <a:endParaRPr lang="fr-FR"/>
          </a:p>
        </p:txBody>
      </p:sp>
    </p:spTree>
    <p:extLst>
      <p:ext uri="{BB962C8B-B14F-4D97-AF65-F5344CB8AC3E}">
        <p14:creationId xmlns:p14="http://schemas.microsoft.com/office/powerpoint/2010/main" val="281117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396995-D126-4234-94FF-7507510E2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7A1369-D471-4066-8EE4-7DA5A699D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75E7C1-809E-4B74-A777-CEB3A8156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9165-B3DD-45CB-986A-59EB63754283}" type="datetimeFigureOut">
              <a:rPr lang="fr-FR" smtClean="0"/>
              <a:t>09/10/2024</a:t>
            </a:fld>
            <a:endParaRPr lang="fr-FR"/>
          </a:p>
        </p:txBody>
      </p:sp>
      <p:sp>
        <p:nvSpPr>
          <p:cNvPr id="5" name="Espace réservé du pied de page 4">
            <a:extLst>
              <a:ext uri="{FF2B5EF4-FFF2-40B4-BE49-F238E27FC236}">
                <a16:creationId xmlns:a16="http://schemas.microsoft.com/office/drawing/2014/main" id="{F1009377-8310-4CC1-86A7-EA34EA5A4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AA795C2-6628-45BD-9F1D-50548C3EF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5F3B5-6625-48E5-8570-988CAD56B864}" type="slidenum">
              <a:rPr lang="fr-FR" smtClean="0"/>
              <a:t>‹N°›</a:t>
            </a:fld>
            <a:endParaRPr lang="fr-FR"/>
          </a:p>
        </p:txBody>
      </p:sp>
    </p:spTree>
    <p:extLst>
      <p:ext uri="{BB962C8B-B14F-4D97-AF65-F5344CB8AC3E}">
        <p14:creationId xmlns:p14="http://schemas.microsoft.com/office/powerpoint/2010/main" val="4124964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89D72-AB20-4234-A85C-3A099520BB6B}"/>
              </a:ext>
            </a:extLst>
          </p:cNvPr>
          <p:cNvSpPr>
            <a:spLocks noGrp="1"/>
          </p:cNvSpPr>
          <p:nvPr>
            <p:ph type="ctrTitle"/>
          </p:nvPr>
        </p:nvSpPr>
        <p:spPr/>
        <p:txBody>
          <a:bodyPr/>
          <a:lstStyle/>
          <a:p>
            <a:r>
              <a:rPr lang="fr-FR" dirty="0"/>
              <a:t>La Radiologie Conventionnelle</a:t>
            </a:r>
          </a:p>
        </p:txBody>
      </p:sp>
    </p:spTree>
    <p:extLst>
      <p:ext uri="{BB962C8B-B14F-4D97-AF65-F5344CB8AC3E}">
        <p14:creationId xmlns:p14="http://schemas.microsoft.com/office/powerpoint/2010/main" val="2224504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292345F-CA2B-49BB-9F7D-1B588974D785}"/>
              </a:ext>
            </a:extLst>
          </p:cNvPr>
          <p:cNvSpPr txBox="1"/>
          <p:nvPr/>
        </p:nvSpPr>
        <p:spPr>
          <a:xfrm>
            <a:off x="533400" y="245373"/>
            <a:ext cx="4724400" cy="461665"/>
          </a:xfrm>
          <a:prstGeom prst="rect">
            <a:avLst/>
          </a:prstGeom>
          <a:noFill/>
        </p:spPr>
        <p:txBody>
          <a:bodyPr wrap="square" rtlCol="0">
            <a:spAutoFit/>
          </a:bodyPr>
          <a:lstStyle/>
          <a:p>
            <a:r>
              <a:rPr lang="fr-FR" sz="2400" b="1" dirty="0"/>
              <a:t>Digitalisation</a:t>
            </a:r>
          </a:p>
        </p:txBody>
      </p:sp>
      <p:pic>
        <p:nvPicPr>
          <p:cNvPr id="11" name="Image 10">
            <a:extLst>
              <a:ext uri="{FF2B5EF4-FFF2-40B4-BE49-F238E27FC236}">
                <a16:creationId xmlns:a16="http://schemas.microsoft.com/office/drawing/2014/main" id="{51854B68-1511-4B83-AB9A-5253E0EBEEEC}"/>
              </a:ext>
            </a:extLst>
          </p:cNvPr>
          <p:cNvPicPr>
            <a:picLocks noChangeAspect="1"/>
          </p:cNvPicPr>
          <p:nvPr/>
        </p:nvPicPr>
        <p:blipFill>
          <a:blip r:embed="rId2"/>
          <a:stretch>
            <a:fillRect/>
          </a:stretch>
        </p:blipFill>
        <p:spPr>
          <a:xfrm>
            <a:off x="6632448" y="707038"/>
            <a:ext cx="5026152" cy="5050086"/>
          </a:xfrm>
          <a:prstGeom prst="rect">
            <a:avLst/>
          </a:prstGeom>
        </p:spPr>
      </p:pic>
      <p:sp>
        <p:nvSpPr>
          <p:cNvPr id="7" name="ZoneTexte 6">
            <a:extLst>
              <a:ext uri="{FF2B5EF4-FFF2-40B4-BE49-F238E27FC236}">
                <a16:creationId xmlns:a16="http://schemas.microsoft.com/office/drawing/2014/main" id="{838089F3-8C12-412A-B76F-140A72CEE95C}"/>
              </a:ext>
            </a:extLst>
          </p:cNvPr>
          <p:cNvSpPr txBox="1"/>
          <p:nvPr/>
        </p:nvSpPr>
        <p:spPr>
          <a:xfrm>
            <a:off x="228600" y="1200756"/>
            <a:ext cx="7543800" cy="4154984"/>
          </a:xfrm>
          <a:prstGeom prst="rect">
            <a:avLst/>
          </a:prstGeom>
          <a:noFill/>
        </p:spPr>
        <p:txBody>
          <a:bodyPr wrap="square">
            <a:spAutoFit/>
          </a:bodyPr>
          <a:lstStyle/>
          <a:p>
            <a:r>
              <a:rPr lang="fr-FR" sz="2400" b="0" i="0" dirty="0">
                <a:solidFill>
                  <a:srgbClr val="0F1419"/>
                </a:solidFill>
                <a:effectLst/>
                <a:latin typeface="times new roman" panose="02020603050405020304" pitchFamily="18" charset="0"/>
              </a:rPr>
              <a:t>Le faisceau de lumière est un faisceau laser sous lequel passe le film à analyser. </a:t>
            </a:r>
          </a:p>
          <a:p>
            <a:endParaRPr lang="fr-FR" sz="2400" dirty="0">
              <a:solidFill>
                <a:srgbClr val="0F1419"/>
              </a:solidFill>
              <a:latin typeface="times new roman" panose="02020603050405020304" pitchFamily="18" charset="0"/>
            </a:endParaRPr>
          </a:p>
          <a:p>
            <a:r>
              <a:rPr lang="fr-FR" sz="2400" b="0" i="0" dirty="0">
                <a:solidFill>
                  <a:srgbClr val="0F1419"/>
                </a:solidFill>
                <a:effectLst/>
                <a:latin typeface="times new roman" panose="02020603050405020304" pitchFamily="18" charset="0"/>
              </a:rPr>
              <a:t>Le détecteur est un scintillateur couplé à un photomultiplicateur. </a:t>
            </a:r>
          </a:p>
          <a:p>
            <a:endParaRPr lang="fr-FR" sz="2400" dirty="0">
              <a:solidFill>
                <a:srgbClr val="0F1419"/>
              </a:solidFill>
              <a:latin typeface="times new roman" panose="02020603050405020304" pitchFamily="18" charset="0"/>
            </a:endParaRPr>
          </a:p>
          <a:p>
            <a:r>
              <a:rPr lang="fr-FR" sz="2400" b="0" i="0" dirty="0">
                <a:solidFill>
                  <a:srgbClr val="0F1419"/>
                </a:solidFill>
                <a:effectLst/>
                <a:latin typeface="times new roman" panose="02020603050405020304" pitchFamily="18" charset="0"/>
              </a:rPr>
              <a:t>Noircissement faible</a:t>
            </a:r>
            <a:r>
              <a:rPr lang="fr-FR" sz="2400" dirty="0">
                <a:solidFill>
                  <a:srgbClr val="0F1419"/>
                </a:solidFill>
                <a:latin typeface="times new roman" panose="02020603050405020304" pitchFamily="18" charset="0"/>
              </a:rPr>
              <a:t>=</a:t>
            </a:r>
            <a:r>
              <a:rPr lang="fr-FR" sz="2400" dirty="0">
                <a:solidFill>
                  <a:srgbClr val="0F1419"/>
                </a:solidFill>
                <a:latin typeface="times new roman" panose="02020603050405020304" pitchFamily="18" charset="0"/>
                <a:sym typeface="Wingdings" panose="05000000000000000000" pitchFamily="2" charset="2"/>
              </a:rPr>
              <a:t> </a:t>
            </a:r>
            <a:r>
              <a:rPr lang="fr-FR" sz="2400" b="0" i="0" dirty="0">
                <a:solidFill>
                  <a:srgbClr val="0F1419"/>
                </a:solidFill>
                <a:effectLst/>
                <a:latin typeface="times new roman" panose="02020603050405020304" pitchFamily="18" charset="0"/>
              </a:rPr>
              <a:t>l'intensité lumineuse transmise élevée </a:t>
            </a:r>
            <a:r>
              <a:rPr lang="fr-FR" sz="2400" dirty="0">
                <a:solidFill>
                  <a:srgbClr val="0F1419"/>
                </a:solidFill>
                <a:latin typeface="times new roman" panose="02020603050405020304" pitchFamily="18" charset="0"/>
              </a:rPr>
              <a:t>=</a:t>
            </a:r>
            <a:r>
              <a:rPr lang="fr-FR" sz="2400" dirty="0">
                <a:solidFill>
                  <a:srgbClr val="0F1419"/>
                </a:solidFill>
                <a:latin typeface="times new roman" panose="02020603050405020304" pitchFamily="18" charset="0"/>
                <a:sym typeface="Wingdings" panose="05000000000000000000" pitchFamily="2" charset="2"/>
              </a:rPr>
              <a:t> </a:t>
            </a:r>
            <a:r>
              <a:rPr lang="fr-FR" sz="2400" b="0" i="0" dirty="0">
                <a:solidFill>
                  <a:srgbClr val="0F1419"/>
                </a:solidFill>
                <a:effectLst/>
                <a:latin typeface="times new roman" panose="02020603050405020304" pitchFamily="18" charset="0"/>
              </a:rPr>
              <a:t>signal du photomultiplicateur haut. </a:t>
            </a:r>
          </a:p>
          <a:p>
            <a:endParaRPr lang="fr-FR" sz="2400" dirty="0">
              <a:solidFill>
                <a:srgbClr val="0F1419"/>
              </a:solidFill>
              <a:latin typeface="times new roman" panose="02020603050405020304" pitchFamily="18" charset="0"/>
            </a:endParaRPr>
          </a:p>
          <a:p>
            <a:r>
              <a:rPr lang="fr-FR" sz="2400" dirty="0">
                <a:solidFill>
                  <a:srgbClr val="0F1419"/>
                </a:solidFill>
                <a:latin typeface="times new roman" panose="02020603050405020304" pitchFamily="18" charset="0"/>
              </a:rPr>
              <a:t>N</a:t>
            </a:r>
            <a:r>
              <a:rPr lang="fr-FR" sz="2400" b="0" i="0" dirty="0">
                <a:solidFill>
                  <a:srgbClr val="0F1419"/>
                </a:solidFill>
                <a:effectLst/>
                <a:latin typeface="times new roman" panose="02020603050405020304" pitchFamily="18" charset="0"/>
              </a:rPr>
              <a:t>oircissement important</a:t>
            </a:r>
            <a:r>
              <a:rPr lang="fr-FR" sz="2400" dirty="0">
                <a:solidFill>
                  <a:srgbClr val="0F1419"/>
                </a:solidFill>
                <a:latin typeface="times new roman" panose="02020603050405020304" pitchFamily="18" charset="0"/>
              </a:rPr>
              <a:t> =</a:t>
            </a:r>
            <a:r>
              <a:rPr lang="fr-FR" sz="2400" dirty="0">
                <a:solidFill>
                  <a:srgbClr val="0F1419"/>
                </a:solidFill>
                <a:latin typeface="times new roman" panose="02020603050405020304" pitchFamily="18" charset="0"/>
                <a:sym typeface="Wingdings" panose="05000000000000000000" pitchFamily="2" charset="2"/>
              </a:rPr>
              <a:t></a:t>
            </a:r>
            <a:r>
              <a:rPr lang="fr-FR" sz="2400" b="0" i="0" dirty="0">
                <a:solidFill>
                  <a:srgbClr val="0F1419"/>
                </a:solidFill>
                <a:effectLst/>
                <a:latin typeface="times new roman" panose="02020603050405020304" pitchFamily="18" charset="0"/>
              </a:rPr>
              <a:t> absorption forte </a:t>
            </a:r>
            <a:r>
              <a:rPr lang="fr-FR" sz="2400" dirty="0">
                <a:solidFill>
                  <a:srgbClr val="0F1419"/>
                </a:solidFill>
                <a:latin typeface="times new roman" panose="02020603050405020304" pitchFamily="18" charset="0"/>
              </a:rPr>
              <a:t>=</a:t>
            </a:r>
            <a:r>
              <a:rPr lang="fr-FR" sz="2400" dirty="0">
                <a:solidFill>
                  <a:srgbClr val="0F1419"/>
                </a:solidFill>
                <a:latin typeface="times new roman" panose="02020603050405020304" pitchFamily="18" charset="0"/>
                <a:sym typeface="Wingdings" panose="05000000000000000000" pitchFamily="2" charset="2"/>
              </a:rPr>
              <a:t> </a:t>
            </a:r>
            <a:r>
              <a:rPr lang="fr-FR" sz="2400" b="0" i="0" dirty="0">
                <a:solidFill>
                  <a:srgbClr val="0F1419"/>
                </a:solidFill>
                <a:effectLst/>
                <a:latin typeface="times new roman" panose="02020603050405020304" pitchFamily="18" charset="0"/>
              </a:rPr>
              <a:t>photomultiplicateur fournit un signal faible.</a:t>
            </a:r>
            <a:endParaRPr lang="fr-FR" sz="2400" dirty="0"/>
          </a:p>
        </p:txBody>
      </p:sp>
    </p:spTree>
    <p:extLst>
      <p:ext uri="{BB962C8B-B14F-4D97-AF65-F5344CB8AC3E}">
        <p14:creationId xmlns:p14="http://schemas.microsoft.com/office/powerpoint/2010/main" val="280313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05143F0-C923-4CB9-901D-F204967C1C0C}"/>
              </a:ext>
            </a:extLst>
          </p:cNvPr>
          <p:cNvSpPr txBox="1"/>
          <p:nvPr/>
        </p:nvSpPr>
        <p:spPr>
          <a:xfrm>
            <a:off x="1196621" y="877838"/>
            <a:ext cx="9843911" cy="2031325"/>
          </a:xfrm>
          <a:prstGeom prst="rect">
            <a:avLst/>
          </a:prstGeom>
          <a:noFill/>
        </p:spPr>
        <p:txBody>
          <a:bodyPr wrap="square">
            <a:spAutoFit/>
          </a:bodyPr>
          <a:lstStyle/>
          <a:p>
            <a:pPr algn="just"/>
            <a:r>
              <a:rPr lang="fr-FR" sz="1800" b="0" i="0" dirty="0">
                <a:solidFill>
                  <a:srgbClr val="0F1419"/>
                </a:solidFill>
                <a:effectLst/>
                <a:latin typeface="times new roman" panose="02020603050405020304" pitchFamily="18" charset="0"/>
              </a:rPr>
              <a:t>La radiologie conventionnelle est la technique d'imagerie médicale la plus ancienne qui soit. Elle remonte aux origines de la physique des rayons X, découverts en 1895 par Wilhelm Röntgen, ce qui lui vaudra en 1901 le tout premier prix Nobel de l'histoire. </a:t>
            </a:r>
          </a:p>
          <a:p>
            <a:pPr algn="just"/>
            <a:endParaRPr lang="fr-FR" dirty="0">
              <a:solidFill>
                <a:srgbClr val="0F1419"/>
              </a:solidFill>
              <a:latin typeface="times new roman" panose="02020603050405020304" pitchFamily="18" charset="0"/>
            </a:endParaRPr>
          </a:p>
          <a:p>
            <a:pPr algn="just"/>
            <a:r>
              <a:rPr lang="fr-FR" sz="1800" b="0" i="0" dirty="0">
                <a:solidFill>
                  <a:srgbClr val="0F1419"/>
                </a:solidFill>
                <a:effectLst/>
                <a:latin typeface="times new roman" panose="02020603050405020304" pitchFamily="18" charset="0"/>
              </a:rPr>
              <a:t>L'image qu'il prit de la main de son épouse le 8 novembre 1895 est historique et représente clairement l'origine de cette remarquable discipline.</a:t>
            </a:r>
            <a:endParaRPr lang="fr-FR" b="0" i="0" dirty="0">
              <a:solidFill>
                <a:srgbClr val="0F1419"/>
              </a:solidFill>
              <a:effectLst/>
              <a:latin typeface="Times New Roman" panose="02020603050405020304" pitchFamily="18" charset="0"/>
            </a:endParaRPr>
          </a:p>
          <a:p>
            <a:pPr algn="just"/>
            <a:r>
              <a:rPr lang="fr-FR" b="0" i="0" dirty="0">
                <a:solidFill>
                  <a:srgbClr val="0F1419"/>
                </a:solidFill>
                <a:effectLst/>
                <a:latin typeface="Times New Roman" panose="02020603050405020304" pitchFamily="18" charset="0"/>
              </a:rPr>
              <a:t> </a:t>
            </a:r>
          </a:p>
        </p:txBody>
      </p:sp>
      <p:pic>
        <p:nvPicPr>
          <p:cNvPr id="5" name="Image 4">
            <a:extLst>
              <a:ext uri="{FF2B5EF4-FFF2-40B4-BE49-F238E27FC236}">
                <a16:creationId xmlns:a16="http://schemas.microsoft.com/office/drawing/2014/main" id="{9B94E078-BC3C-4DCB-8A50-2BD812E87089}"/>
              </a:ext>
            </a:extLst>
          </p:cNvPr>
          <p:cNvPicPr>
            <a:picLocks noChangeAspect="1"/>
          </p:cNvPicPr>
          <p:nvPr/>
        </p:nvPicPr>
        <p:blipFill>
          <a:blip r:embed="rId2"/>
          <a:stretch>
            <a:fillRect/>
          </a:stretch>
        </p:blipFill>
        <p:spPr>
          <a:xfrm>
            <a:off x="7974382" y="2411610"/>
            <a:ext cx="3020997" cy="4334925"/>
          </a:xfrm>
          <a:prstGeom prst="rect">
            <a:avLst/>
          </a:prstGeom>
        </p:spPr>
      </p:pic>
    </p:spTree>
    <p:extLst>
      <p:ext uri="{BB962C8B-B14F-4D97-AF65-F5344CB8AC3E}">
        <p14:creationId xmlns:p14="http://schemas.microsoft.com/office/powerpoint/2010/main" val="166796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5CC057-A88A-46C2-88B7-0FDFEFC199EE}"/>
              </a:ext>
            </a:extLst>
          </p:cNvPr>
          <p:cNvSpPr>
            <a:spLocks noGrp="1"/>
          </p:cNvSpPr>
          <p:nvPr>
            <p:ph idx="1"/>
          </p:nvPr>
        </p:nvSpPr>
        <p:spPr>
          <a:xfrm>
            <a:off x="270236" y="1669808"/>
            <a:ext cx="10515600" cy="2051101"/>
          </a:xfrm>
        </p:spPr>
        <p:txBody>
          <a:bodyPr>
            <a:noAutofit/>
          </a:bodyPr>
          <a:lstStyle/>
          <a:p>
            <a:pPr marL="0" indent="0">
              <a:buNone/>
            </a:pPr>
            <a:r>
              <a:rPr lang="fr-FR" sz="2400" dirty="0">
                <a:solidFill>
                  <a:srgbClr val="0F1419"/>
                </a:solidFill>
                <a:latin typeface="times new roman" panose="02020603050405020304" pitchFamily="18" charset="0"/>
              </a:rPr>
              <a:t>O</a:t>
            </a:r>
            <a:r>
              <a:rPr lang="fr-FR" sz="2400" b="0" i="0" dirty="0">
                <a:solidFill>
                  <a:srgbClr val="0F1419"/>
                </a:solidFill>
                <a:effectLst/>
                <a:latin typeface="times new roman" panose="02020603050405020304" pitchFamily="18" charset="0"/>
              </a:rPr>
              <a:t>n parlera de "radiologie conventionnelle" lorsque tube et détecteur sont plutôt fixes ou en mouvement de translation lente. </a:t>
            </a:r>
          </a:p>
          <a:p>
            <a:pPr marL="0" indent="0">
              <a:buNone/>
            </a:pPr>
            <a:endParaRPr lang="fr-FR" sz="2400" dirty="0">
              <a:solidFill>
                <a:srgbClr val="0F1419"/>
              </a:solidFill>
              <a:latin typeface="times new roman" panose="02020603050405020304" pitchFamily="18" charset="0"/>
            </a:endParaRPr>
          </a:p>
          <a:p>
            <a:pPr marL="0" indent="0">
              <a:buNone/>
            </a:pPr>
            <a:r>
              <a:rPr lang="fr-FR" sz="2400" b="0" i="0" dirty="0">
                <a:solidFill>
                  <a:srgbClr val="0F1419"/>
                </a:solidFill>
                <a:effectLst/>
                <a:latin typeface="times new roman" panose="02020603050405020304" pitchFamily="18" charset="0"/>
              </a:rPr>
              <a:t>Outre la radiologie classique ou la fluoroscopie, ceci inclut des applications dédiées comme  :</a:t>
            </a:r>
          </a:p>
        </p:txBody>
      </p:sp>
      <p:sp>
        <p:nvSpPr>
          <p:cNvPr id="5" name="ZoneTexte 4">
            <a:extLst>
              <a:ext uri="{FF2B5EF4-FFF2-40B4-BE49-F238E27FC236}">
                <a16:creationId xmlns:a16="http://schemas.microsoft.com/office/drawing/2014/main" id="{A6A2174A-A2F4-46E4-80F1-53EFD05BBDE4}"/>
              </a:ext>
            </a:extLst>
          </p:cNvPr>
          <p:cNvSpPr txBox="1"/>
          <p:nvPr/>
        </p:nvSpPr>
        <p:spPr>
          <a:xfrm>
            <a:off x="270236" y="468293"/>
            <a:ext cx="9705622" cy="830997"/>
          </a:xfrm>
          <a:prstGeom prst="rect">
            <a:avLst/>
          </a:prstGeom>
          <a:noFill/>
        </p:spPr>
        <p:txBody>
          <a:bodyPr wrap="square">
            <a:spAutoFit/>
          </a:bodyPr>
          <a:lstStyle/>
          <a:p>
            <a:r>
              <a:rPr lang="fr-FR" sz="2400" b="0" i="0" dirty="0">
                <a:solidFill>
                  <a:srgbClr val="0F1419"/>
                </a:solidFill>
                <a:effectLst/>
                <a:latin typeface="times new roman" panose="02020603050405020304" pitchFamily="18" charset="0"/>
              </a:rPr>
              <a:t>La radiologie supposant un objet à explorer placé entre un tube émetteur et un détecteur quel qu'il soit</a:t>
            </a:r>
            <a:endParaRPr lang="fr-FR" sz="2400" dirty="0"/>
          </a:p>
        </p:txBody>
      </p:sp>
      <p:pic>
        <p:nvPicPr>
          <p:cNvPr id="7" name="Image 6">
            <a:extLst>
              <a:ext uri="{FF2B5EF4-FFF2-40B4-BE49-F238E27FC236}">
                <a16:creationId xmlns:a16="http://schemas.microsoft.com/office/drawing/2014/main" id="{D361FAC3-7496-4C5B-8DFC-E10B5DAC06F4}"/>
              </a:ext>
            </a:extLst>
          </p:cNvPr>
          <p:cNvPicPr>
            <a:picLocks noChangeAspect="1"/>
          </p:cNvPicPr>
          <p:nvPr/>
        </p:nvPicPr>
        <p:blipFill>
          <a:blip r:embed="rId3"/>
          <a:stretch>
            <a:fillRect/>
          </a:stretch>
        </p:blipFill>
        <p:spPr>
          <a:xfrm>
            <a:off x="7394713" y="3426408"/>
            <a:ext cx="4203216" cy="3146018"/>
          </a:xfrm>
          <a:prstGeom prst="rect">
            <a:avLst/>
          </a:prstGeom>
        </p:spPr>
      </p:pic>
      <p:pic>
        <p:nvPicPr>
          <p:cNvPr id="9" name="Image 8">
            <a:extLst>
              <a:ext uri="{FF2B5EF4-FFF2-40B4-BE49-F238E27FC236}">
                <a16:creationId xmlns:a16="http://schemas.microsoft.com/office/drawing/2014/main" id="{321D1FBB-585B-422E-947F-AD45B41986EA}"/>
              </a:ext>
            </a:extLst>
          </p:cNvPr>
          <p:cNvPicPr>
            <a:picLocks noChangeAspect="1"/>
          </p:cNvPicPr>
          <p:nvPr/>
        </p:nvPicPr>
        <p:blipFill>
          <a:blip r:embed="rId4"/>
          <a:stretch>
            <a:fillRect/>
          </a:stretch>
        </p:blipFill>
        <p:spPr>
          <a:xfrm>
            <a:off x="2891020" y="4015410"/>
            <a:ext cx="4503693" cy="2695700"/>
          </a:xfrm>
          <a:prstGeom prst="rect">
            <a:avLst/>
          </a:prstGeom>
        </p:spPr>
      </p:pic>
      <p:sp>
        <p:nvSpPr>
          <p:cNvPr id="11" name="ZoneTexte 10">
            <a:extLst>
              <a:ext uri="{FF2B5EF4-FFF2-40B4-BE49-F238E27FC236}">
                <a16:creationId xmlns:a16="http://schemas.microsoft.com/office/drawing/2014/main" id="{3983AA85-D6C1-4C3A-8DAF-916B743585EA}"/>
              </a:ext>
            </a:extLst>
          </p:cNvPr>
          <p:cNvSpPr txBox="1"/>
          <p:nvPr/>
        </p:nvSpPr>
        <p:spPr>
          <a:xfrm>
            <a:off x="183253" y="4389855"/>
            <a:ext cx="2506938" cy="461665"/>
          </a:xfrm>
          <a:prstGeom prst="rect">
            <a:avLst/>
          </a:prstGeom>
          <a:noFill/>
        </p:spPr>
        <p:txBody>
          <a:bodyPr wrap="square">
            <a:spAutoFit/>
          </a:bodyPr>
          <a:lstStyle/>
          <a:p>
            <a:pPr marL="0" indent="0">
              <a:buNone/>
            </a:pPr>
            <a:r>
              <a:rPr lang="fr-FR" sz="2400" b="0" i="0" dirty="0">
                <a:solidFill>
                  <a:srgbClr val="0F1419"/>
                </a:solidFill>
                <a:effectLst/>
                <a:latin typeface="times new roman" panose="02020603050405020304" pitchFamily="18" charset="0"/>
              </a:rPr>
              <a:t>la mammographie </a:t>
            </a:r>
          </a:p>
        </p:txBody>
      </p:sp>
      <p:sp>
        <p:nvSpPr>
          <p:cNvPr id="13" name="ZoneTexte 12">
            <a:extLst>
              <a:ext uri="{FF2B5EF4-FFF2-40B4-BE49-F238E27FC236}">
                <a16:creationId xmlns:a16="http://schemas.microsoft.com/office/drawing/2014/main" id="{E44F8085-8E51-45FE-BB6A-DB3656EC745B}"/>
              </a:ext>
            </a:extLst>
          </p:cNvPr>
          <p:cNvSpPr txBox="1"/>
          <p:nvPr/>
        </p:nvSpPr>
        <p:spPr>
          <a:xfrm>
            <a:off x="162236" y="5188192"/>
            <a:ext cx="6208642" cy="461665"/>
          </a:xfrm>
          <a:prstGeom prst="rect">
            <a:avLst/>
          </a:prstGeom>
          <a:noFill/>
        </p:spPr>
        <p:txBody>
          <a:bodyPr wrap="square">
            <a:spAutoFit/>
          </a:bodyPr>
          <a:lstStyle/>
          <a:p>
            <a:pPr marL="0" indent="0">
              <a:buNone/>
            </a:pPr>
            <a:r>
              <a:rPr lang="fr-FR" sz="2400" b="0" i="0" dirty="0">
                <a:solidFill>
                  <a:srgbClr val="0F1419"/>
                </a:solidFill>
                <a:effectLst/>
                <a:latin typeface="times new roman" panose="02020603050405020304" pitchFamily="18" charset="0"/>
              </a:rPr>
              <a:t>l'ostéodensitométrie</a:t>
            </a:r>
            <a:endParaRPr lang="fr-FR" sz="2400" dirty="0"/>
          </a:p>
        </p:txBody>
      </p:sp>
      <p:pic>
        <p:nvPicPr>
          <p:cNvPr id="19" name="Image 18">
            <a:extLst>
              <a:ext uri="{FF2B5EF4-FFF2-40B4-BE49-F238E27FC236}">
                <a16:creationId xmlns:a16="http://schemas.microsoft.com/office/drawing/2014/main" id="{FDC73242-FBFC-4001-A1D9-EF03E78FC4EF}"/>
              </a:ext>
            </a:extLst>
          </p:cNvPr>
          <p:cNvPicPr>
            <a:picLocks noChangeAspect="1"/>
          </p:cNvPicPr>
          <p:nvPr/>
        </p:nvPicPr>
        <p:blipFill>
          <a:blip r:embed="rId5"/>
          <a:stretch>
            <a:fillRect/>
          </a:stretch>
        </p:blipFill>
        <p:spPr>
          <a:xfrm>
            <a:off x="2891020" y="3206976"/>
            <a:ext cx="6567886" cy="3879383"/>
          </a:xfrm>
          <a:prstGeom prst="rect">
            <a:avLst/>
          </a:prstGeom>
        </p:spPr>
      </p:pic>
      <p:pic>
        <p:nvPicPr>
          <p:cNvPr id="15" name="Image 14">
            <a:extLst>
              <a:ext uri="{FF2B5EF4-FFF2-40B4-BE49-F238E27FC236}">
                <a16:creationId xmlns:a16="http://schemas.microsoft.com/office/drawing/2014/main" id="{6FD7C63D-D051-4D6E-91FD-3C395DF9BE78}"/>
              </a:ext>
            </a:extLst>
          </p:cNvPr>
          <p:cNvPicPr>
            <a:picLocks noChangeAspect="1"/>
          </p:cNvPicPr>
          <p:nvPr/>
        </p:nvPicPr>
        <p:blipFill>
          <a:blip r:embed="rId6"/>
          <a:stretch>
            <a:fillRect/>
          </a:stretch>
        </p:blipFill>
        <p:spPr>
          <a:xfrm>
            <a:off x="7702711" y="3565092"/>
            <a:ext cx="4306036" cy="3146018"/>
          </a:xfrm>
          <a:prstGeom prst="rect">
            <a:avLst/>
          </a:prstGeom>
        </p:spPr>
      </p:pic>
    </p:spTree>
    <p:extLst>
      <p:ext uri="{BB962C8B-B14F-4D97-AF65-F5344CB8AC3E}">
        <p14:creationId xmlns:p14="http://schemas.microsoft.com/office/powerpoint/2010/main" val="3236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CE5050-01D1-4599-9AD0-3A597F976751}"/>
              </a:ext>
            </a:extLst>
          </p:cNvPr>
          <p:cNvSpPr>
            <a:spLocks noGrp="1"/>
          </p:cNvSpPr>
          <p:nvPr>
            <p:ph idx="1"/>
          </p:nvPr>
        </p:nvSpPr>
        <p:spPr>
          <a:xfrm>
            <a:off x="660056" y="2960082"/>
            <a:ext cx="10515600" cy="1865841"/>
          </a:xfrm>
        </p:spPr>
        <p:txBody>
          <a:bodyPr>
            <a:normAutofit/>
          </a:bodyPr>
          <a:lstStyle/>
          <a:p>
            <a:pPr marL="0" indent="0">
              <a:buNone/>
            </a:pPr>
            <a:r>
              <a:rPr lang="fr-FR" sz="2400" b="0" i="0" dirty="0">
                <a:solidFill>
                  <a:srgbClr val="323232"/>
                </a:solidFill>
                <a:effectLst/>
                <a:latin typeface="Times New Roman" panose="02020603050405020304" pitchFamily="18" charset="0"/>
                <a:cs typeface="Times New Roman" panose="02020603050405020304" pitchFamily="18" charset="0"/>
              </a:rPr>
              <a:t>La Radiologie conventionnelle permet de diagnostiquer les fractures et déformations osseuses. </a:t>
            </a:r>
          </a:p>
          <a:p>
            <a:pPr marL="0" indent="0">
              <a:buNone/>
            </a:pPr>
            <a:endParaRPr lang="fr-FR" sz="2400" dirty="0">
              <a:solidFill>
                <a:srgbClr val="323232"/>
              </a:solidFill>
              <a:latin typeface="Times New Roman" panose="02020603050405020304" pitchFamily="18" charset="0"/>
              <a:cs typeface="Times New Roman" panose="02020603050405020304" pitchFamily="18" charset="0"/>
            </a:endParaRPr>
          </a:p>
          <a:p>
            <a:pPr marL="0" indent="0">
              <a:buNone/>
            </a:pPr>
            <a:r>
              <a:rPr lang="fr-FR" sz="2400" b="0" i="0" dirty="0">
                <a:solidFill>
                  <a:srgbClr val="323232"/>
                </a:solidFill>
                <a:effectLst/>
                <a:latin typeface="Times New Roman" panose="02020603050405020304" pitchFamily="18" charset="0"/>
                <a:cs typeface="Times New Roman" panose="02020603050405020304" pitchFamily="18" charset="0"/>
              </a:rPr>
              <a:t>Elle est très efficace pour étudier les éléments solides du corps.</a:t>
            </a:r>
            <a:endParaRPr lang="fr-FR" sz="24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D62CA663-522B-42E1-8F22-AFBA066C9961}"/>
              </a:ext>
            </a:extLst>
          </p:cNvPr>
          <p:cNvSpPr txBox="1"/>
          <p:nvPr/>
        </p:nvSpPr>
        <p:spPr>
          <a:xfrm>
            <a:off x="538136" y="831749"/>
            <a:ext cx="9855200" cy="1200329"/>
          </a:xfrm>
          <a:prstGeom prst="rect">
            <a:avLst/>
          </a:prstGeom>
          <a:noFill/>
        </p:spPr>
        <p:txBody>
          <a:bodyPr wrap="square">
            <a:spAutoFit/>
          </a:bodyPr>
          <a:lstStyle/>
          <a:p>
            <a:r>
              <a:rPr lang="fr-FR" sz="2400" b="0" i="0" dirty="0">
                <a:solidFill>
                  <a:srgbClr val="323232"/>
                </a:solidFill>
                <a:effectLst/>
                <a:latin typeface="Times New Roman" panose="02020603050405020304" pitchFamily="18" charset="0"/>
                <a:cs typeface="Times New Roman" panose="02020603050405020304" pitchFamily="18" charset="0"/>
              </a:rPr>
              <a:t>L’appareil de radiologie se constitue la plupart du temps d’un bras articulé, qui va scanner la zone à étudier. Il peut être plus ou moins imposant, selon la zone du corps pour laquelle il est utilisé, mais il ne provoque aucune douleur.</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98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1BEB53-0E52-426B-AF3E-07396BD7B24A}"/>
              </a:ext>
            </a:extLst>
          </p:cNvPr>
          <p:cNvSpPr>
            <a:spLocks noGrp="1"/>
          </p:cNvSpPr>
          <p:nvPr>
            <p:ph idx="1"/>
          </p:nvPr>
        </p:nvSpPr>
        <p:spPr>
          <a:xfrm>
            <a:off x="351367" y="764470"/>
            <a:ext cx="10033000" cy="2272242"/>
          </a:xfrm>
        </p:spPr>
        <p:txBody>
          <a:bodyPr>
            <a:normAutofit/>
          </a:bodyPr>
          <a:lstStyle/>
          <a:p>
            <a:pPr marL="0" indent="0">
              <a:buNone/>
            </a:pPr>
            <a:r>
              <a:rPr lang="fr-FR" sz="2400" b="0" i="0" dirty="0">
                <a:solidFill>
                  <a:srgbClr val="323232"/>
                </a:solidFill>
                <a:effectLst/>
                <a:latin typeface="Leelawadee" panose="020B0502040204020203" pitchFamily="34" charset="-34"/>
                <a:cs typeface="Leelawadee" panose="020B0502040204020203" pitchFamily="34" charset="-34"/>
              </a:rPr>
              <a:t>la radiographie utilise des rayons X à faible émission. </a:t>
            </a:r>
          </a:p>
          <a:p>
            <a:pPr marL="0" indent="0">
              <a:buNone/>
            </a:pPr>
            <a:r>
              <a:rPr lang="fr-FR" sz="2400" b="0" i="0" dirty="0">
                <a:solidFill>
                  <a:srgbClr val="323232"/>
                </a:solidFill>
                <a:effectLst/>
                <a:latin typeface="Leelawadee" panose="020B0502040204020203" pitchFamily="34" charset="-34"/>
                <a:cs typeface="Leelawadee" panose="020B0502040204020203" pitchFamily="34" charset="-34"/>
              </a:rPr>
              <a:t>Le patient va être placé entre un émetteur de rayons X et un film argentique. </a:t>
            </a:r>
          </a:p>
          <a:p>
            <a:pPr marL="0" indent="0">
              <a:buNone/>
            </a:pPr>
            <a:r>
              <a:rPr lang="fr-FR" sz="2400" b="0" i="0" dirty="0">
                <a:solidFill>
                  <a:srgbClr val="323232"/>
                </a:solidFill>
                <a:effectLst/>
                <a:latin typeface="Leelawadee" panose="020B0502040204020203" pitchFamily="34" charset="-34"/>
                <a:cs typeface="Leelawadee" panose="020B0502040204020203" pitchFamily="34" charset="-34"/>
              </a:rPr>
              <a:t>Les rayons traversent alors le corps, avant d’aller créer une impression sur le film placé derrière le patient.</a:t>
            </a:r>
            <a:endParaRPr lang="fr-FR" sz="2400" dirty="0">
              <a:latin typeface="Leelawadee" panose="020B0502040204020203" pitchFamily="34" charset="-34"/>
              <a:cs typeface="Leelawadee" panose="020B0502040204020203" pitchFamily="34" charset="-34"/>
            </a:endParaRPr>
          </a:p>
        </p:txBody>
      </p:sp>
      <p:pic>
        <p:nvPicPr>
          <p:cNvPr id="1028" name="Picture 4" descr="image radiographie poitrine">
            <a:extLst>
              <a:ext uri="{FF2B5EF4-FFF2-40B4-BE49-F238E27FC236}">
                <a16:creationId xmlns:a16="http://schemas.microsoft.com/office/drawing/2014/main" id="{07FAFADF-636B-4407-A404-949D027BE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7233" y="2624667"/>
            <a:ext cx="2857500" cy="23526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FDB9ED9-F9E5-4036-BC6A-AD732C59E90F}"/>
              </a:ext>
            </a:extLst>
          </p:cNvPr>
          <p:cNvSpPr txBox="1"/>
          <p:nvPr/>
        </p:nvSpPr>
        <p:spPr>
          <a:xfrm>
            <a:off x="668912" y="3478486"/>
            <a:ext cx="3843131" cy="461665"/>
          </a:xfrm>
          <a:prstGeom prst="rect">
            <a:avLst/>
          </a:prstGeom>
          <a:noFill/>
        </p:spPr>
        <p:txBody>
          <a:bodyPr wrap="square">
            <a:spAutoFit/>
          </a:bodyPr>
          <a:lstStyle/>
          <a:p>
            <a:r>
              <a:rPr lang="fr-FR" sz="2400" b="0" i="0" dirty="0">
                <a:solidFill>
                  <a:srgbClr val="323232"/>
                </a:solidFill>
                <a:effectLst/>
                <a:latin typeface="Lato" panose="020F0502020204030203" pitchFamily="34" charset="0"/>
              </a:rPr>
              <a:t>films argentiques </a:t>
            </a:r>
            <a:endParaRPr lang="fr-FR" sz="2400" dirty="0"/>
          </a:p>
        </p:txBody>
      </p:sp>
      <p:sp>
        <p:nvSpPr>
          <p:cNvPr id="9" name="ZoneTexte 8">
            <a:extLst>
              <a:ext uri="{FF2B5EF4-FFF2-40B4-BE49-F238E27FC236}">
                <a16:creationId xmlns:a16="http://schemas.microsoft.com/office/drawing/2014/main" id="{DB7F21CD-7640-43FC-9CC9-3FF0CD37CA4D}"/>
              </a:ext>
            </a:extLst>
          </p:cNvPr>
          <p:cNvSpPr txBox="1"/>
          <p:nvPr/>
        </p:nvSpPr>
        <p:spPr>
          <a:xfrm>
            <a:off x="4292803" y="3478486"/>
            <a:ext cx="6096000" cy="461665"/>
          </a:xfrm>
          <a:prstGeom prst="rect">
            <a:avLst/>
          </a:prstGeom>
          <a:noFill/>
        </p:spPr>
        <p:txBody>
          <a:bodyPr wrap="square">
            <a:spAutoFit/>
          </a:bodyPr>
          <a:lstStyle/>
          <a:p>
            <a:r>
              <a:rPr lang="fr-FR" sz="2400" dirty="0">
                <a:solidFill>
                  <a:srgbClr val="0F1419"/>
                </a:solidFill>
                <a:effectLst/>
                <a:latin typeface="Times New Roman" panose="02020603050405020304" pitchFamily="18" charset="0"/>
                <a:ea typeface="Times New Roman" panose="02020603050405020304" pitchFamily="18" charset="0"/>
              </a:rPr>
              <a:t>observation sur négatoscope</a:t>
            </a:r>
            <a:endParaRPr lang="fr-FR" sz="2400" dirty="0"/>
          </a:p>
        </p:txBody>
      </p:sp>
      <p:pic>
        <p:nvPicPr>
          <p:cNvPr id="6" name="Image 5">
            <a:extLst>
              <a:ext uri="{FF2B5EF4-FFF2-40B4-BE49-F238E27FC236}">
                <a16:creationId xmlns:a16="http://schemas.microsoft.com/office/drawing/2014/main" id="{A513A74C-7214-4FCA-A500-8795C0C36021}"/>
              </a:ext>
            </a:extLst>
          </p:cNvPr>
          <p:cNvPicPr>
            <a:picLocks noChangeAspect="1"/>
          </p:cNvPicPr>
          <p:nvPr/>
        </p:nvPicPr>
        <p:blipFill>
          <a:blip r:embed="rId3"/>
          <a:stretch>
            <a:fillRect/>
          </a:stretch>
        </p:blipFill>
        <p:spPr>
          <a:xfrm>
            <a:off x="4292803" y="3890531"/>
            <a:ext cx="3606394" cy="2940710"/>
          </a:xfrm>
          <a:prstGeom prst="rect">
            <a:avLst/>
          </a:prstGeom>
        </p:spPr>
      </p:pic>
      <p:sp>
        <p:nvSpPr>
          <p:cNvPr id="11" name="Flèche : droite 10">
            <a:extLst>
              <a:ext uri="{FF2B5EF4-FFF2-40B4-BE49-F238E27FC236}">
                <a16:creationId xmlns:a16="http://schemas.microsoft.com/office/drawing/2014/main" id="{7A2EAB49-8A0C-4F5D-87DC-E8D319B66FB8}"/>
              </a:ext>
            </a:extLst>
          </p:cNvPr>
          <p:cNvSpPr/>
          <p:nvPr/>
        </p:nvSpPr>
        <p:spPr>
          <a:xfrm>
            <a:off x="3203340" y="3633118"/>
            <a:ext cx="91146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44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A5A2D-33C8-4024-9D1C-D4F0609E56ED}"/>
              </a:ext>
            </a:extLst>
          </p:cNvPr>
          <p:cNvSpPr>
            <a:spLocks noGrp="1"/>
          </p:cNvSpPr>
          <p:nvPr>
            <p:ph type="title"/>
          </p:nvPr>
        </p:nvSpPr>
        <p:spPr>
          <a:xfrm>
            <a:off x="350520" y="14288"/>
            <a:ext cx="10515600" cy="1325563"/>
          </a:xfrm>
        </p:spPr>
        <p:txBody>
          <a:bodyPr/>
          <a:lstStyle/>
          <a:p>
            <a:r>
              <a:rPr lang="fr-FR" dirty="0"/>
              <a:t>Film argentiques</a:t>
            </a:r>
          </a:p>
        </p:txBody>
      </p:sp>
      <p:sp>
        <p:nvSpPr>
          <p:cNvPr id="3" name="Espace réservé du contenu 2">
            <a:extLst>
              <a:ext uri="{FF2B5EF4-FFF2-40B4-BE49-F238E27FC236}">
                <a16:creationId xmlns:a16="http://schemas.microsoft.com/office/drawing/2014/main" id="{898C8D83-E8F5-4A84-8B2D-03E773ECA2F5}"/>
              </a:ext>
            </a:extLst>
          </p:cNvPr>
          <p:cNvSpPr>
            <a:spLocks noGrp="1"/>
          </p:cNvSpPr>
          <p:nvPr>
            <p:ph idx="1"/>
          </p:nvPr>
        </p:nvSpPr>
        <p:spPr>
          <a:xfrm>
            <a:off x="502920" y="1170305"/>
            <a:ext cx="10210800" cy="1325563"/>
          </a:xfrm>
        </p:spPr>
        <p:txBody>
          <a:bodyPr/>
          <a:lstStyle/>
          <a:p>
            <a:r>
              <a:rPr lang="fr-FR" b="0" i="0" dirty="0">
                <a:solidFill>
                  <a:srgbClr val="0F1419"/>
                </a:solidFill>
                <a:effectLst/>
                <a:latin typeface="times new roman" panose="02020603050405020304" pitchFamily="18" charset="0"/>
              </a:rPr>
              <a:t>a marqué pour longtemps le domaine de la radiographie</a:t>
            </a:r>
          </a:p>
          <a:p>
            <a:r>
              <a:rPr lang="fr-FR" dirty="0">
                <a:solidFill>
                  <a:srgbClr val="0F1419"/>
                </a:solidFill>
                <a:latin typeface="times new roman" panose="02020603050405020304" pitchFamily="18" charset="0"/>
              </a:rPr>
              <a:t>Les praticiens l’observent sur un </a:t>
            </a:r>
            <a:r>
              <a:rPr lang="fr-FR" sz="2800" dirty="0">
                <a:solidFill>
                  <a:srgbClr val="0F1419"/>
                </a:solidFill>
                <a:effectLst/>
                <a:latin typeface="Times New Roman" panose="02020603050405020304" pitchFamily="18" charset="0"/>
                <a:ea typeface="Times New Roman" panose="02020603050405020304" pitchFamily="18" charset="0"/>
              </a:rPr>
              <a:t>négatoscope</a:t>
            </a:r>
            <a:endParaRPr lang="fr-FR" dirty="0"/>
          </a:p>
        </p:txBody>
      </p:sp>
      <p:sp>
        <p:nvSpPr>
          <p:cNvPr id="4" name="ZoneTexte 3">
            <a:extLst>
              <a:ext uri="{FF2B5EF4-FFF2-40B4-BE49-F238E27FC236}">
                <a16:creationId xmlns:a16="http://schemas.microsoft.com/office/drawing/2014/main" id="{6CCE80EA-BAA1-46EC-8FCC-95FBA00D4CDC}"/>
              </a:ext>
            </a:extLst>
          </p:cNvPr>
          <p:cNvSpPr txBox="1"/>
          <p:nvPr/>
        </p:nvSpPr>
        <p:spPr>
          <a:xfrm>
            <a:off x="502920" y="2250768"/>
            <a:ext cx="4724400" cy="461665"/>
          </a:xfrm>
          <a:prstGeom prst="rect">
            <a:avLst/>
          </a:prstGeom>
          <a:noFill/>
        </p:spPr>
        <p:txBody>
          <a:bodyPr wrap="square" rtlCol="0">
            <a:spAutoFit/>
          </a:bodyPr>
          <a:lstStyle/>
          <a:p>
            <a:r>
              <a:rPr lang="fr-FR" sz="2400" u="sng" dirty="0"/>
              <a:t>Structure</a:t>
            </a:r>
          </a:p>
        </p:txBody>
      </p:sp>
      <p:pic>
        <p:nvPicPr>
          <p:cNvPr id="6" name="Image 5">
            <a:extLst>
              <a:ext uri="{FF2B5EF4-FFF2-40B4-BE49-F238E27FC236}">
                <a16:creationId xmlns:a16="http://schemas.microsoft.com/office/drawing/2014/main" id="{7E0BA46D-AB54-47A8-A8A4-6F2A4EC98716}"/>
              </a:ext>
            </a:extLst>
          </p:cNvPr>
          <p:cNvPicPr>
            <a:picLocks noChangeAspect="1"/>
          </p:cNvPicPr>
          <p:nvPr/>
        </p:nvPicPr>
        <p:blipFill>
          <a:blip r:embed="rId2"/>
          <a:stretch>
            <a:fillRect/>
          </a:stretch>
        </p:blipFill>
        <p:spPr>
          <a:xfrm>
            <a:off x="609735" y="2737272"/>
            <a:ext cx="10972529" cy="2571491"/>
          </a:xfrm>
          <a:prstGeom prst="rect">
            <a:avLst/>
          </a:prstGeom>
        </p:spPr>
      </p:pic>
      <p:sp>
        <p:nvSpPr>
          <p:cNvPr id="8" name="ZoneTexte 7">
            <a:extLst>
              <a:ext uri="{FF2B5EF4-FFF2-40B4-BE49-F238E27FC236}">
                <a16:creationId xmlns:a16="http://schemas.microsoft.com/office/drawing/2014/main" id="{7198AB32-2F9D-44FF-99EB-D1E42A65418A}"/>
              </a:ext>
            </a:extLst>
          </p:cNvPr>
          <p:cNvSpPr txBox="1"/>
          <p:nvPr/>
        </p:nvSpPr>
        <p:spPr>
          <a:xfrm>
            <a:off x="411479" y="5333602"/>
            <a:ext cx="11170785" cy="1200329"/>
          </a:xfrm>
          <a:prstGeom prst="rect">
            <a:avLst/>
          </a:prstGeom>
          <a:solidFill>
            <a:srgbClr val="FFFF00"/>
          </a:solidFill>
        </p:spPr>
        <p:txBody>
          <a:bodyPr wrap="square">
            <a:spAutoFit/>
          </a:bodyPr>
          <a:lstStyle/>
          <a:p>
            <a:r>
              <a:rPr lang="fr-FR" sz="2400" b="0" i="0" dirty="0">
                <a:solidFill>
                  <a:srgbClr val="0F1419"/>
                </a:solidFill>
                <a:effectLst/>
                <a:latin typeface="times new roman" panose="02020603050405020304" pitchFamily="18" charset="0"/>
              </a:rPr>
              <a:t>La couche active du film est un gel ou émulsion de 25µm d’épaisseur typique, posée sur un support souple de 200µm et couvert d’une fine couche protectrice. Pour accroître l’efficacité, la couche active est souvent dédoublée sur les deux faces du film.</a:t>
            </a:r>
            <a:endParaRPr lang="fr-FR" sz="2400" dirty="0"/>
          </a:p>
        </p:txBody>
      </p:sp>
      <p:sp>
        <p:nvSpPr>
          <p:cNvPr id="10" name="ZoneTexte 9">
            <a:extLst>
              <a:ext uri="{FF2B5EF4-FFF2-40B4-BE49-F238E27FC236}">
                <a16:creationId xmlns:a16="http://schemas.microsoft.com/office/drawing/2014/main" id="{E4D65046-794A-4374-961B-897897C94F4D}"/>
              </a:ext>
            </a:extLst>
          </p:cNvPr>
          <p:cNvSpPr txBox="1"/>
          <p:nvPr/>
        </p:nvSpPr>
        <p:spPr>
          <a:xfrm>
            <a:off x="502920" y="5333602"/>
            <a:ext cx="10850880" cy="1200329"/>
          </a:xfrm>
          <a:prstGeom prst="rect">
            <a:avLst/>
          </a:prstGeom>
          <a:solidFill>
            <a:srgbClr val="FFFF00"/>
          </a:solidFill>
        </p:spPr>
        <p:txBody>
          <a:bodyPr wrap="square">
            <a:spAutoFit/>
          </a:bodyPr>
          <a:lstStyle/>
          <a:p>
            <a:r>
              <a:rPr lang="fr-FR" sz="2400" b="0" i="0" dirty="0">
                <a:solidFill>
                  <a:srgbClr val="0F1419"/>
                </a:solidFill>
                <a:effectLst/>
                <a:latin typeface="times new roman" panose="02020603050405020304" pitchFamily="18" charset="0"/>
              </a:rPr>
              <a:t>L'émulsion est un état colloïdal tel que le milieu de dispersion est gélatineux et la phase dispersée composée de </a:t>
            </a:r>
            <a:r>
              <a:rPr lang="fr-FR" sz="2400" b="0" i="0" dirty="0" err="1">
                <a:solidFill>
                  <a:srgbClr val="0F1419"/>
                </a:solidFill>
                <a:effectLst/>
                <a:latin typeface="times new roman" panose="02020603050405020304" pitchFamily="18" charset="0"/>
              </a:rPr>
              <a:t>micro-cristaux</a:t>
            </a:r>
            <a:r>
              <a:rPr lang="fr-FR" sz="2400" b="0" i="0" dirty="0">
                <a:solidFill>
                  <a:srgbClr val="0F1419"/>
                </a:solidFill>
                <a:effectLst/>
                <a:latin typeface="times new roman" panose="02020603050405020304" pitchFamily="18" charset="0"/>
              </a:rPr>
              <a:t> de bromure d'argent </a:t>
            </a:r>
            <a:r>
              <a:rPr lang="fr-FR" sz="2400" b="0" i="0" dirty="0" err="1">
                <a:solidFill>
                  <a:srgbClr val="0F1419"/>
                </a:solidFill>
                <a:effectLst/>
                <a:latin typeface="times new roman" panose="02020603050405020304" pitchFamily="18" charset="0"/>
              </a:rPr>
              <a:t>BrAg</a:t>
            </a:r>
            <a:endParaRPr lang="fr-FR" sz="2400" b="0" i="0" dirty="0">
              <a:solidFill>
                <a:srgbClr val="0F1419"/>
              </a:solidFill>
              <a:effectLst/>
              <a:latin typeface="times new roman" panose="02020603050405020304" pitchFamily="18" charset="0"/>
            </a:endParaRPr>
          </a:p>
          <a:p>
            <a:endParaRPr lang="fr-FR" sz="2400" dirty="0">
              <a:solidFill>
                <a:srgbClr val="0F1419"/>
              </a:solidFill>
              <a:latin typeface="times new roman" panose="02020603050405020304" pitchFamily="18" charset="0"/>
            </a:endParaRPr>
          </a:p>
        </p:txBody>
      </p:sp>
      <p:sp>
        <p:nvSpPr>
          <p:cNvPr id="12" name="ZoneTexte 11">
            <a:extLst>
              <a:ext uri="{FF2B5EF4-FFF2-40B4-BE49-F238E27FC236}">
                <a16:creationId xmlns:a16="http://schemas.microsoft.com/office/drawing/2014/main" id="{2A942058-BBD1-4AE3-9431-9CF5F6BAD699}"/>
              </a:ext>
            </a:extLst>
          </p:cNvPr>
          <p:cNvSpPr txBox="1"/>
          <p:nvPr/>
        </p:nvSpPr>
        <p:spPr>
          <a:xfrm>
            <a:off x="502920" y="5226784"/>
            <a:ext cx="11445240" cy="1323439"/>
          </a:xfrm>
          <a:prstGeom prst="rect">
            <a:avLst/>
          </a:prstGeom>
          <a:solidFill>
            <a:srgbClr val="FFFF00"/>
          </a:solidFill>
        </p:spPr>
        <p:txBody>
          <a:bodyPr wrap="square">
            <a:spAutoFit/>
          </a:bodyPr>
          <a:lstStyle/>
          <a:p>
            <a:r>
              <a:rPr lang="fr-FR" sz="2000" b="0" i="0" dirty="0">
                <a:solidFill>
                  <a:srgbClr val="0F1419"/>
                </a:solidFill>
                <a:effectLst/>
                <a:latin typeface="times new roman" panose="02020603050405020304" pitchFamily="18" charset="0"/>
              </a:rPr>
              <a:t>La gélatine a pour caractéristique d'être plutôt liquide lorsqu'elle est hydratée et plutôt solide lorsqu'elle n'est pas hydratée. Dans le cas qui nous occupe, elle est hydratée à la fabrication, pour étalement, déshydratée pour usage comme film détecteur, réhydratée au développement de façon à permettre les échanges chimiques, et enfin séchée à nouveau pour usage final, observation au négatoscope ou archivage</a:t>
            </a:r>
            <a:endParaRPr lang="fr-FR" sz="2000" dirty="0"/>
          </a:p>
        </p:txBody>
      </p:sp>
      <p:sp>
        <p:nvSpPr>
          <p:cNvPr id="14" name="ZoneTexte 13">
            <a:extLst>
              <a:ext uri="{FF2B5EF4-FFF2-40B4-BE49-F238E27FC236}">
                <a16:creationId xmlns:a16="http://schemas.microsoft.com/office/drawing/2014/main" id="{35432BB4-7261-4673-8CE6-31BF03E768FD}"/>
              </a:ext>
            </a:extLst>
          </p:cNvPr>
          <p:cNvSpPr txBox="1"/>
          <p:nvPr/>
        </p:nvSpPr>
        <p:spPr>
          <a:xfrm>
            <a:off x="502919" y="5197852"/>
            <a:ext cx="11445239" cy="1569660"/>
          </a:xfrm>
          <a:prstGeom prst="rect">
            <a:avLst/>
          </a:prstGeom>
          <a:solidFill>
            <a:srgbClr val="FFFF00"/>
          </a:solidFill>
        </p:spPr>
        <p:txBody>
          <a:bodyPr wrap="square">
            <a:spAutoFit/>
          </a:bodyPr>
          <a:lstStyle/>
          <a:p>
            <a:r>
              <a:rPr lang="fr-FR" sz="2400" b="0" i="0" dirty="0">
                <a:solidFill>
                  <a:srgbClr val="0F1419"/>
                </a:solidFill>
                <a:effectLst/>
                <a:latin typeface="times new roman" panose="02020603050405020304" pitchFamily="18" charset="0"/>
              </a:rPr>
              <a:t>Les grains de bromure d'argent sont des cristaux de type ionique, à savoir des structures où l'un des atomes, ici l'argent, se défait complètement d'un électron au profit de l'autre atome, ici le brome. Il y a environ 10</a:t>
            </a:r>
            <a:r>
              <a:rPr lang="fr-FR" sz="2400" b="0" i="0" baseline="30000" dirty="0">
                <a:solidFill>
                  <a:srgbClr val="0F1419"/>
                </a:solidFill>
                <a:effectLst/>
                <a:latin typeface="times new roman" panose="02020603050405020304" pitchFamily="18" charset="0"/>
              </a:rPr>
              <a:t>10</a:t>
            </a:r>
            <a:r>
              <a:rPr lang="fr-FR" sz="2400" b="0" i="0" dirty="0">
                <a:solidFill>
                  <a:srgbClr val="0F1419"/>
                </a:solidFill>
                <a:effectLst/>
                <a:latin typeface="times new roman" panose="02020603050405020304" pitchFamily="18" charset="0"/>
              </a:rPr>
              <a:t> grains par cm³ d'émulsions. La distance moyenne entre deux grains est de quelques microns.</a:t>
            </a:r>
            <a:endParaRPr lang="fr-FR" sz="2400" dirty="0"/>
          </a:p>
        </p:txBody>
      </p:sp>
    </p:spTree>
    <p:extLst>
      <p:ext uri="{BB962C8B-B14F-4D97-AF65-F5344CB8AC3E}">
        <p14:creationId xmlns:p14="http://schemas.microsoft.com/office/powerpoint/2010/main" val="11735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2BB4EE-8DF8-4BB9-B449-39FF22831E1D}"/>
              </a:ext>
            </a:extLst>
          </p:cNvPr>
          <p:cNvSpPr>
            <a:spLocks noGrp="1"/>
          </p:cNvSpPr>
          <p:nvPr>
            <p:ph idx="1"/>
          </p:nvPr>
        </p:nvSpPr>
        <p:spPr>
          <a:xfrm>
            <a:off x="289560" y="1185545"/>
            <a:ext cx="5105400" cy="719455"/>
          </a:xfrm>
        </p:spPr>
        <p:txBody>
          <a:bodyPr/>
          <a:lstStyle/>
          <a:p>
            <a:r>
              <a:rPr lang="fr-FR" i="1" u="sng" dirty="0"/>
              <a:t>Action des photons : </a:t>
            </a:r>
            <a:endParaRPr lang="fr-FR" dirty="0"/>
          </a:p>
        </p:txBody>
      </p:sp>
      <p:sp>
        <p:nvSpPr>
          <p:cNvPr id="4" name="Titre 1">
            <a:extLst>
              <a:ext uri="{FF2B5EF4-FFF2-40B4-BE49-F238E27FC236}">
                <a16:creationId xmlns:a16="http://schemas.microsoft.com/office/drawing/2014/main" id="{569A2CA1-370A-479E-B590-F373666CF229}"/>
              </a:ext>
            </a:extLst>
          </p:cNvPr>
          <p:cNvSpPr>
            <a:spLocks noGrp="1"/>
          </p:cNvSpPr>
          <p:nvPr>
            <p:ph type="title"/>
          </p:nvPr>
        </p:nvSpPr>
        <p:spPr>
          <a:xfrm>
            <a:off x="426720" y="18255"/>
            <a:ext cx="10515600" cy="1325563"/>
          </a:xfrm>
        </p:spPr>
        <p:txBody>
          <a:bodyPr/>
          <a:lstStyle/>
          <a:p>
            <a:r>
              <a:rPr lang="fr-FR" dirty="0"/>
              <a:t>Film argentiques</a:t>
            </a:r>
          </a:p>
        </p:txBody>
      </p:sp>
      <p:pic>
        <p:nvPicPr>
          <p:cNvPr id="6" name="Image 5">
            <a:extLst>
              <a:ext uri="{FF2B5EF4-FFF2-40B4-BE49-F238E27FC236}">
                <a16:creationId xmlns:a16="http://schemas.microsoft.com/office/drawing/2014/main" id="{61A4FBFF-EE80-4323-955D-AFBFA2706BB7}"/>
              </a:ext>
            </a:extLst>
          </p:cNvPr>
          <p:cNvPicPr>
            <a:picLocks noChangeAspect="1"/>
          </p:cNvPicPr>
          <p:nvPr/>
        </p:nvPicPr>
        <p:blipFill>
          <a:blip r:embed="rId3"/>
          <a:stretch>
            <a:fillRect/>
          </a:stretch>
        </p:blipFill>
        <p:spPr>
          <a:xfrm>
            <a:off x="1283161" y="2186025"/>
            <a:ext cx="7774886" cy="2766976"/>
          </a:xfrm>
          <a:prstGeom prst="rect">
            <a:avLst/>
          </a:prstGeom>
        </p:spPr>
      </p:pic>
      <p:sp>
        <p:nvSpPr>
          <p:cNvPr id="7" name="ZoneTexte 6">
            <a:extLst>
              <a:ext uri="{FF2B5EF4-FFF2-40B4-BE49-F238E27FC236}">
                <a16:creationId xmlns:a16="http://schemas.microsoft.com/office/drawing/2014/main" id="{CA4430C2-84AF-4E57-9BE2-899FE2DE7537}"/>
              </a:ext>
            </a:extLst>
          </p:cNvPr>
          <p:cNvSpPr txBox="1"/>
          <p:nvPr/>
        </p:nvSpPr>
        <p:spPr>
          <a:xfrm>
            <a:off x="3459480" y="4766994"/>
            <a:ext cx="2636520" cy="646331"/>
          </a:xfrm>
          <a:prstGeom prst="rect">
            <a:avLst/>
          </a:prstGeom>
          <a:noFill/>
        </p:spPr>
        <p:txBody>
          <a:bodyPr wrap="square" rtlCol="0">
            <a:spAutoFit/>
          </a:bodyPr>
          <a:lstStyle/>
          <a:p>
            <a:r>
              <a:rPr lang="fr-FR" dirty="0"/>
              <a:t>Réduction </a:t>
            </a:r>
            <a:r>
              <a:rPr lang="fr-FR" b="0" i="0" dirty="0">
                <a:solidFill>
                  <a:srgbClr val="0F1419"/>
                </a:solidFill>
                <a:effectLst/>
                <a:latin typeface="times new roman" panose="02020603050405020304" pitchFamily="18" charset="0"/>
              </a:rPr>
              <a:t>d'un atome d'argent</a:t>
            </a:r>
            <a:endParaRPr lang="fr-FR" dirty="0"/>
          </a:p>
        </p:txBody>
      </p:sp>
      <p:cxnSp>
        <p:nvCxnSpPr>
          <p:cNvPr id="9" name="Connecteur droit avec flèche 8">
            <a:extLst>
              <a:ext uri="{FF2B5EF4-FFF2-40B4-BE49-F238E27FC236}">
                <a16:creationId xmlns:a16="http://schemas.microsoft.com/office/drawing/2014/main" id="{75EFF88D-D5DE-406A-B04E-E1F856356408}"/>
              </a:ext>
            </a:extLst>
          </p:cNvPr>
          <p:cNvCxnSpPr/>
          <p:nvPr/>
        </p:nvCxnSpPr>
        <p:spPr>
          <a:xfrm flipV="1">
            <a:off x="5170604" y="3870960"/>
            <a:ext cx="224356"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DE965B59-33C1-4623-BDE0-61F279007916}"/>
              </a:ext>
            </a:extLst>
          </p:cNvPr>
          <p:cNvSpPr txBox="1"/>
          <p:nvPr/>
        </p:nvSpPr>
        <p:spPr>
          <a:xfrm>
            <a:off x="3550920" y="5379719"/>
            <a:ext cx="3901440" cy="369332"/>
          </a:xfrm>
          <a:prstGeom prst="rect">
            <a:avLst/>
          </a:prstGeom>
          <a:noFill/>
        </p:spPr>
        <p:txBody>
          <a:bodyPr wrap="square">
            <a:spAutoFit/>
          </a:bodyPr>
          <a:lstStyle/>
          <a:p>
            <a:r>
              <a:rPr lang="fr-FR" b="0" i="0" dirty="0">
                <a:solidFill>
                  <a:srgbClr val="0F1419"/>
                </a:solidFill>
                <a:effectLst/>
                <a:latin typeface="times new roman" panose="02020603050405020304" pitchFamily="18" charset="0"/>
              </a:rPr>
              <a:t>ions d'argent--</a:t>
            </a:r>
            <a:r>
              <a:rPr lang="fr-FR" b="0" i="0" dirty="0">
                <a:solidFill>
                  <a:srgbClr val="0F1419"/>
                </a:solidFill>
                <a:effectLst/>
                <a:latin typeface="times new roman" panose="02020603050405020304" pitchFamily="18" charset="0"/>
                <a:sym typeface="Wingdings" panose="05000000000000000000" pitchFamily="2" charset="2"/>
              </a:rPr>
              <a:t></a:t>
            </a:r>
            <a:r>
              <a:rPr lang="fr-FR" b="0" i="0" dirty="0">
                <a:solidFill>
                  <a:srgbClr val="0F1419"/>
                </a:solidFill>
                <a:effectLst/>
                <a:latin typeface="times new roman" panose="02020603050405020304" pitchFamily="18" charset="0"/>
              </a:rPr>
              <a:t> argent métallique</a:t>
            </a:r>
            <a:endParaRPr lang="fr-FR" dirty="0"/>
          </a:p>
        </p:txBody>
      </p:sp>
      <p:sp>
        <p:nvSpPr>
          <p:cNvPr id="13" name="ZoneTexte 12">
            <a:extLst>
              <a:ext uri="{FF2B5EF4-FFF2-40B4-BE49-F238E27FC236}">
                <a16:creationId xmlns:a16="http://schemas.microsoft.com/office/drawing/2014/main" id="{FEA9DDE8-9E48-4202-A6C4-32A8233C41F6}"/>
              </a:ext>
            </a:extLst>
          </p:cNvPr>
          <p:cNvSpPr txBox="1"/>
          <p:nvPr/>
        </p:nvSpPr>
        <p:spPr>
          <a:xfrm>
            <a:off x="3951404" y="5748603"/>
            <a:ext cx="6096000" cy="369332"/>
          </a:xfrm>
          <a:prstGeom prst="rect">
            <a:avLst/>
          </a:prstGeom>
          <a:noFill/>
        </p:spPr>
        <p:txBody>
          <a:bodyPr wrap="square">
            <a:spAutoFit/>
          </a:bodyPr>
          <a:lstStyle/>
          <a:p>
            <a:r>
              <a:rPr lang="fr-FR" b="0" i="1" dirty="0">
                <a:solidFill>
                  <a:srgbClr val="0F1419"/>
                </a:solidFill>
                <a:effectLst/>
                <a:latin typeface="times new roman" panose="02020603050405020304" pitchFamily="18" charset="0"/>
              </a:rPr>
              <a:t>(image latente)</a:t>
            </a:r>
            <a:endParaRPr lang="fr-FR" dirty="0"/>
          </a:p>
        </p:txBody>
      </p:sp>
      <p:sp>
        <p:nvSpPr>
          <p:cNvPr id="15" name="ZoneTexte 14">
            <a:extLst>
              <a:ext uri="{FF2B5EF4-FFF2-40B4-BE49-F238E27FC236}">
                <a16:creationId xmlns:a16="http://schemas.microsoft.com/office/drawing/2014/main" id="{79D00D3E-BB52-4D19-A747-38401A6989DE}"/>
              </a:ext>
            </a:extLst>
          </p:cNvPr>
          <p:cNvSpPr txBox="1"/>
          <p:nvPr/>
        </p:nvSpPr>
        <p:spPr>
          <a:xfrm>
            <a:off x="703162" y="6255986"/>
            <a:ext cx="10239158" cy="461665"/>
          </a:xfrm>
          <a:prstGeom prst="rect">
            <a:avLst/>
          </a:prstGeom>
          <a:noFill/>
        </p:spPr>
        <p:txBody>
          <a:bodyPr wrap="square">
            <a:spAutoFit/>
          </a:bodyPr>
          <a:lstStyle/>
          <a:p>
            <a:r>
              <a:rPr lang="fr-FR" sz="2400" b="0" i="0" dirty="0">
                <a:solidFill>
                  <a:srgbClr val="0F1419"/>
                </a:solidFill>
                <a:effectLst/>
                <a:latin typeface="times new roman" panose="02020603050405020304" pitchFamily="18" charset="0"/>
              </a:rPr>
              <a:t>Le développement du film va transformer cette image latente en image visible.</a:t>
            </a:r>
            <a:endParaRPr lang="fr-FR" sz="2400" dirty="0"/>
          </a:p>
        </p:txBody>
      </p:sp>
    </p:spTree>
    <p:extLst>
      <p:ext uri="{BB962C8B-B14F-4D97-AF65-F5344CB8AC3E}">
        <p14:creationId xmlns:p14="http://schemas.microsoft.com/office/powerpoint/2010/main" val="414981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2647A-CEED-4BAB-80BF-2A065B759C2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3A9F689-69FC-425C-BC9A-49C6F84F5C02}"/>
              </a:ext>
            </a:extLst>
          </p:cNvPr>
          <p:cNvSpPr>
            <a:spLocks noGrp="1"/>
          </p:cNvSpPr>
          <p:nvPr>
            <p:ph idx="1"/>
          </p:nvPr>
        </p:nvSpPr>
        <p:spPr>
          <a:xfrm>
            <a:off x="838200" y="1825625"/>
            <a:ext cx="11490960" cy="4351338"/>
          </a:xfrm>
        </p:spPr>
        <p:txBody>
          <a:bodyPr/>
          <a:lstStyle/>
          <a:p>
            <a:pPr marL="0" indent="0">
              <a:buNone/>
            </a:pPr>
            <a:r>
              <a:rPr lang="fr-FR" u="sng" dirty="0"/>
              <a:t>Développement du film </a:t>
            </a:r>
            <a:r>
              <a:rPr lang="fr-FR" dirty="0"/>
              <a:t>:</a:t>
            </a:r>
          </a:p>
          <a:p>
            <a:pPr marL="0" indent="0">
              <a:buNone/>
            </a:pPr>
            <a:r>
              <a:rPr lang="fr-FR" b="0" i="1" dirty="0">
                <a:solidFill>
                  <a:srgbClr val="0F1419"/>
                </a:solidFill>
                <a:effectLst/>
                <a:latin typeface="times new roman" panose="02020603050405020304" pitchFamily="18" charset="0"/>
              </a:rPr>
              <a:t>La </a:t>
            </a:r>
            <a:r>
              <a:rPr lang="fr-FR" b="0" i="1" dirty="0" err="1">
                <a:solidFill>
                  <a:srgbClr val="0F1419"/>
                </a:solidFill>
                <a:effectLst/>
                <a:latin typeface="times new roman" panose="02020603050405020304" pitchFamily="18" charset="0"/>
              </a:rPr>
              <a:t>révélation</a:t>
            </a:r>
            <a:r>
              <a:rPr lang="fr-FR" b="0" i="0" dirty="0" err="1">
                <a:solidFill>
                  <a:srgbClr val="0F1419"/>
                </a:solidFill>
                <a:effectLst/>
                <a:latin typeface="times new roman" panose="02020603050405020304" pitchFamily="18" charset="0"/>
              </a:rPr>
              <a:t>:</a:t>
            </a:r>
            <a:r>
              <a:rPr lang="fr-FR" sz="2000" b="0" i="0" dirty="0" err="1">
                <a:solidFill>
                  <a:srgbClr val="0F1419"/>
                </a:solidFill>
                <a:effectLst/>
                <a:latin typeface="times new roman" panose="02020603050405020304" pitchFamily="18" charset="0"/>
              </a:rPr>
              <a:t>Le</a:t>
            </a:r>
            <a:r>
              <a:rPr lang="fr-FR" sz="2000" b="0" i="0" dirty="0">
                <a:solidFill>
                  <a:srgbClr val="0F1419"/>
                </a:solidFill>
                <a:effectLst/>
                <a:latin typeface="times new roman" panose="02020603050405020304" pitchFamily="18" charset="0"/>
              </a:rPr>
              <a:t> révélateur est une solution chimique dont l'action est de réduire totalement les grains porteurs de germes (Amplification avec une durée judicieusement choisie)</a:t>
            </a:r>
          </a:p>
          <a:p>
            <a:pPr marL="0" indent="0">
              <a:buNone/>
            </a:pPr>
            <a:r>
              <a:rPr lang="fr-FR" b="0" i="1" dirty="0">
                <a:solidFill>
                  <a:srgbClr val="0F1419"/>
                </a:solidFill>
                <a:effectLst/>
                <a:latin typeface="times new roman" panose="02020603050405020304" pitchFamily="18" charset="0"/>
              </a:rPr>
              <a:t>Le </a:t>
            </a:r>
            <a:r>
              <a:rPr lang="fr-FR" b="0" i="1" dirty="0" err="1">
                <a:solidFill>
                  <a:srgbClr val="0F1419"/>
                </a:solidFill>
                <a:effectLst/>
                <a:latin typeface="times new roman" panose="02020603050405020304" pitchFamily="18" charset="0"/>
              </a:rPr>
              <a:t>fixage</a:t>
            </a:r>
            <a:r>
              <a:rPr lang="fr-FR" b="0" i="0" dirty="0" err="1">
                <a:solidFill>
                  <a:srgbClr val="0F1419"/>
                </a:solidFill>
                <a:effectLst/>
                <a:latin typeface="times new roman" panose="02020603050405020304" pitchFamily="18" charset="0"/>
              </a:rPr>
              <a:t>:</a:t>
            </a:r>
            <a:r>
              <a:rPr lang="fr-FR" sz="2000" b="0" i="0" dirty="0" err="1">
                <a:solidFill>
                  <a:srgbClr val="0F1419"/>
                </a:solidFill>
                <a:effectLst/>
                <a:latin typeface="times new roman" panose="02020603050405020304" pitchFamily="18" charset="0"/>
              </a:rPr>
              <a:t>Le</a:t>
            </a:r>
            <a:r>
              <a:rPr lang="fr-FR" sz="2000" b="0" i="0" dirty="0">
                <a:solidFill>
                  <a:srgbClr val="0F1419"/>
                </a:solidFill>
                <a:effectLst/>
                <a:latin typeface="times new roman" panose="02020603050405020304" pitchFamily="18" charset="0"/>
              </a:rPr>
              <a:t> fixateur est une substance qui solubilise le brome (atomes Br qui résultent de la révélation et es grains </a:t>
            </a:r>
            <a:r>
              <a:rPr lang="fr-FR" sz="2000" b="0" i="0" dirty="0" err="1">
                <a:solidFill>
                  <a:srgbClr val="0F1419"/>
                </a:solidFill>
                <a:effectLst/>
                <a:latin typeface="times new roman" panose="02020603050405020304" pitchFamily="18" charset="0"/>
              </a:rPr>
              <a:t>AgBr</a:t>
            </a:r>
            <a:r>
              <a:rPr lang="fr-FR" sz="2000" b="0" i="0" dirty="0">
                <a:solidFill>
                  <a:srgbClr val="0F1419"/>
                </a:solidFill>
                <a:effectLst/>
                <a:latin typeface="times new roman" panose="02020603050405020304" pitchFamily="18" charset="0"/>
              </a:rPr>
              <a:t> non exposés)-</a:t>
            </a:r>
            <a:r>
              <a:rPr lang="fr-FR" sz="2000" b="0" i="0" dirty="0">
                <a:solidFill>
                  <a:srgbClr val="0F1419"/>
                </a:solidFill>
                <a:effectLst/>
                <a:latin typeface="times new roman" panose="02020603050405020304" pitchFamily="18" charset="0"/>
                <a:sym typeface="Wingdings" panose="05000000000000000000" pitchFamily="2" charset="2"/>
              </a:rPr>
              <a:t></a:t>
            </a:r>
            <a:r>
              <a:rPr lang="fr-FR" sz="2000" b="0" i="0" dirty="0">
                <a:solidFill>
                  <a:srgbClr val="0F1419"/>
                </a:solidFill>
                <a:effectLst/>
                <a:latin typeface="times new roman" panose="02020603050405020304" pitchFamily="18" charset="0"/>
              </a:rPr>
              <a:t> il ne reste que les atomes d'argent métalliques responsables du noircissement du film</a:t>
            </a:r>
          </a:p>
          <a:p>
            <a:pPr marL="0" indent="0">
              <a:buNone/>
            </a:pPr>
            <a:r>
              <a:rPr lang="fr-FR" b="0" i="0" dirty="0">
                <a:solidFill>
                  <a:srgbClr val="0F1419"/>
                </a:solidFill>
                <a:effectLst/>
                <a:latin typeface="times new roman" panose="02020603050405020304" pitchFamily="18" charset="0"/>
              </a:rPr>
              <a:t>Le</a:t>
            </a:r>
            <a:r>
              <a:rPr lang="fr-FR" b="0" i="1" dirty="0">
                <a:solidFill>
                  <a:srgbClr val="0F1419"/>
                </a:solidFill>
                <a:effectLst/>
                <a:latin typeface="times new roman" panose="02020603050405020304" pitchFamily="18" charset="0"/>
              </a:rPr>
              <a:t> lavage</a:t>
            </a:r>
            <a:r>
              <a:rPr lang="fr-FR" b="0" i="0" dirty="0">
                <a:solidFill>
                  <a:srgbClr val="0F1419"/>
                </a:solidFill>
                <a:effectLst/>
                <a:latin typeface="times new roman" panose="02020603050405020304" pitchFamily="18" charset="0"/>
              </a:rPr>
              <a:t> élimine les traces de fixateur qui subsistent après l'étape précédente</a:t>
            </a:r>
          </a:p>
          <a:p>
            <a:pPr marL="0" indent="0">
              <a:buNone/>
            </a:pPr>
            <a:r>
              <a:rPr lang="fr-FR" b="0" i="0" dirty="0">
                <a:solidFill>
                  <a:srgbClr val="0F1419"/>
                </a:solidFill>
                <a:effectLst/>
                <a:latin typeface="times new roman" panose="02020603050405020304" pitchFamily="18" charset="0"/>
              </a:rPr>
              <a:t>Le </a:t>
            </a:r>
            <a:r>
              <a:rPr lang="fr-FR" b="0" i="1" dirty="0">
                <a:solidFill>
                  <a:srgbClr val="0F1419"/>
                </a:solidFill>
                <a:effectLst/>
                <a:latin typeface="times new roman" panose="02020603050405020304" pitchFamily="18" charset="0"/>
              </a:rPr>
              <a:t>séchage</a:t>
            </a:r>
            <a:r>
              <a:rPr lang="fr-FR" b="0" i="0" dirty="0">
                <a:solidFill>
                  <a:srgbClr val="0F1419"/>
                </a:solidFill>
                <a:effectLst/>
                <a:latin typeface="times new roman" panose="02020603050405020304" pitchFamily="18" charset="0"/>
              </a:rPr>
              <a:t> resolidifie le gel pour permettre la manipulation du film</a:t>
            </a:r>
            <a:endParaRPr lang="fr-FR" dirty="0"/>
          </a:p>
        </p:txBody>
      </p:sp>
      <p:sp>
        <p:nvSpPr>
          <p:cNvPr id="4" name="ZoneTexte 3">
            <a:extLst>
              <a:ext uri="{FF2B5EF4-FFF2-40B4-BE49-F238E27FC236}">
                <a16:creationId xmlns:a16="http://schemas.microsoft.com/office/drawing/2014/main" id="{02F372D9-2CC0-4114-B956-59DA5E454EA6}"/>
              </a:ext>
            </a:extLst>
          </p:cNvPr>
          <p:cNvSpPr txBox="1"/>
          <p:nvPr/>
        </p:nvSpPr>
        <p:spPr>
          <a:xfrm>
            <a:off x="230968" y="5480903"/>
            <a:ext cx="11730064" cy="830997"/>
          </a:xfrm>
          <a:prstGeom prst="rect">
            <a:avLst/>
          </a:prstGeom>
          <a:noFill/>
        </p:spPr>
        <p:txBody>
          <a:bodyPr wrap="square">
            <a:spAutoFit/>
          </a:bodyPr>
          <a:lstStyle/>
          <a:p>
            <a:r>
              <a:rPr lang="fr-FR" sz="2400" b="0" i="0" dirty="0">
                <a:solidFill>
                  <a:srgbClr val="FF0000"/>
                </a:solidFill>
                <a:effectLst/>
                <a:latin typeface="Lato" panose="020F0502020204030203" pitchFamily="34" charset="0"/>
              </a:rPr>
              <a:t>De nos jours, les films argentiques ont été remplacés par des détecteurs, plus précis, qui vont numériser directement l’image sur le moniteur du radiologue. </a:t>
            </a:r>
            <a:endParaRPr lang="fr-FR" sz="2400" dirty="0">
              <a:solidFill>
                <a:srgbClr val="FF0000"/>
              </a:solidFill>
            </a:endParaRPr>
          </a:p>
        </p:txBody>
      </p:sp>
    </p:spTree>
    <p:extLst>
      <p:ext uri="{BB962C8B-B14F-4D97-AF65-F5344CB8AC3E}">
        <p14:creationId xmlns:p14="http://schemas.microsoft.com/office/powerpoint/2010/main" val="225221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8DC6761-AE54-4E35-9A2E-7864729FD559}"/>
              </a:ext>
            </a:extLst>
          </p:cNvPr>
          <p:cNvSpPr txBox="1"/>
          <p:nvPr/>
        </p:nvSpPr>
        <p:spPr>
          <a:xfrm>
            <a:off x="172376" y="1040398"/>
            <a:ext cx="11272864" cy="1200329"/>
          </a:xfrm>
          <a:prstGeom prst="rect">
            <a:avLst/>
          </a:prstGeom>
          <a:noFill/>
        </p:spPr>
        <p:txBody>
          <a:bodyPr wrap="square">
            <a:spAutoFit/>
          </a:bodyPr>
          <a:lstStyle/>
          <a:p>
            <a:r>
              <a:rPr lang="fr-FR" sz="2400" b="0" i="0" dirty="0">
                <a:solidFill>
                  <a:srgbClr val="0F1419"/>
                </a:solidFill>
                <a:effectLst/>
                <a:latin typeface="times new roman" panose="02020603050405020304" pitchFamily="18" charset="0"/>
              </a:rPr>
              <a:t>La lecture d'un film radiographique se fait sur négatoscope, où des lampes éclairent l'image globalement , l'œil humain l’observe aussi globalement. </a:t>
            </a:r>
          </a:p>
          <a:p>
            <a:endParaRPr lang="fr-FR" sz="2400" dirty="0">
              <a:solidFill>
                <a:srgbClr val="0F1419"/>
              </a:solidFill>
              <a:latin typeface="times new roman" panose="02020603050405020304" pitchFamily="18" charset="0"/>
            </a:endParaRPr>
          </a:p>
        </p:txBody>
      </p:sp>
      <p:sp>
        <p:nvSpPr>
          <p:cNvPr id="9" name="ZoneTexte 8">
            <a:extLst>
              <a:ext uri="{FF2B5EF4-FFF2-40B4-BE49-F238E27FC236}">
                <a16:creationId xmlns:a16="http://schemas.microsoft.com/office/drawing/2014/main" id="{E292345F-CA2B-49BB-9F7D-1B588974D785}"/>
              </a:ext>
            </a:extLst>
          </p:cNvPr>
          <p:cNvSpPr txBox="1"/>
          <p:nvPr/>
        </p:nvSpPr>
        <p:spPr>
          <a:xfrm>
            <a:off x="533400" y="245373"/>
            <a:ext cx="4724400" cy="461665"/>
          </a:xfrm>
          <a:prstGeom prst="rect">
            <a:avLst/>
          </a:prstGeom>
          <a:noFill/>
        </p:spPr>
        <p:txBody>
          <a:bodyPr wrap="square" rtlCol="0">
            <a:spAutoFit/>
          </a:bodyPr>
          <a:lstStyle/>
          <a:p>
            <a:r>
              <a:rPr lang="fr-FR" sz="2400" b="1" dirty="0"/>
              <a:t>Digitalisation</a:t>
            </a:r>
          </a:p>
        </p:txBody>
      </p:sp>
      <p:pic>
        <p:nvPicPr>
          <p:cNvPr id="11" name="Image 10">
            <a:extLst>
              <a:ext uri="{FF2B5EF4-FFF2-40B4-BE49-F238E27FC236}">
                <a16:creationId xmlns:a16="http://schemas.microsoft.com/office/drawing/2014/main" id="{51854B68-1511-4B83-AB9A-5253E0EBEEEC}"/>
              </a:ext>
            </a:extLst>
          </p:cNvPr>
          <p:cNvPicPr>
            <a:picLocks noChangeAspect="1"/>
          </p:cNvPicPr>
          <p:nvPr/>
        </p:nvPicPr>
        <p:blipFill>
          <a:blip r:embed="rId2"/>
          <a:stretch>
            <a:fillRect/>
          </a:stretch>
        </p:blipFill>
        <p:spPr>
          <a:xfrm>
            <a:off x="7577328" y="2240726"/>
            <a:ext cx="4320376" cy="4340949"/>
          </a:xfrm>
          <a:prstGeom prst="rect">
            <a:avLst/>
          </a:prstGeom>
        </p:spPr>
      </p:pic>
      <p:sp>
        <p:nvSpPr>
          <p:cNvPr id="13" name="ZoneTexte 12">
            <a:extLst>
              <a:ext uri="{FF2B5EF4-FFF2-40B4-BE49-F238E27FC236}">
                <a16:creationId xmlns:a16="http://schemas.microsoft.com/office/drawing/2014/main" id="{DAE7085F-04B0-4FAF-B7A8-BB0C87F9C635}"/>
              </a:ext>
            </a:extLst>
          </p:cNvPr>
          <p:cNvSpPr txBox="1"/>
          <p:nvPr/>
        </p:nvSpPr>
        <p:spPr>
          <a:xfrm>
            <a:off x="172376" y="2240726"/>
            <a:ext cx="6952488" cy="2677656"/>
          </a:xfrm>
          <a:prstGeom prst="rect">
            <a:avLst/>
          </a:prstGeom>
          <a:noFill/>
        </p:spPr>
        <p:txBody>
          <a:bodyPr wrap="square">
            <a:spAutoFit/>
          </a:bodyPr>
          <a:lstStyle/>
          <a:p>
            <a:r>
              <a:rPr lang="fr-FR" sz="2400" b="0" i="0" dirty="0">
                <a:solidFill>
                  <a:srgbClr val="0F1419"/>
                </a:solidFill>
                <a:effectLst/>
                <a:latin typeface="times new roman" panose="02020603050405020304" pitchFamily="18" charset="0"/>
              </a:rPr>
              <a:t>La digitalisation d'un film de ce type utilise le même principe mais  :</a:t>
            </a:r>
          </a:p>
          <a:p>
            <a:pPr marL="342900" indent="-342900">
              <a:buFontTx/>
              <a:buChar char="-"/>
            </a:pPr>
            <a:r>
              <a:rPr lang="fr-FR" sz="2400" b="0" i="0" dirty="0">
                <a:solidFill>
                  <a:srgbClr val="0F1419"/>
                </a:solidFill>
                <a:effectLst/>
                <a:latin typeface="times new roman" panose="02020603050405020304" pitchFamily="18" charset="0"/>
              </a:rPr>
              <a:t>l'éclairage se fait localement par balayage ligne par ligne de l'image et</a:t>
            </a:r>
          </a:p>
          <a:p>
            <a:pPr marL="342900" indent="-342900">
              <a:buFontTx/>
              <a:buChar char="-"/>
            </a:pPr>
            <a:r>
              <a:rPr lang="fr-FR" sz="2400" b="0" i="0" dirty="0">
                <a:solidFill>
                  <a:srgbClr val="0F1419"/>
                </a:solidFill>
                <a:effectLst/>
                <a:latin typeface="times new roman" panose="02020603050405020304" pitchFamily="18" charset="0"/>
              </a:rPr>
              <a:t>un détecteur de taille réduite et collimaté est chargé d'observer les variations de noircissement d'un point à l'autre.</a:t>
            </a:r>
            <a:endParaRPr lang="fr-FR" sz="2400" dirty="0"/>
          </a:p>
        </p:txBody>
      </p:sp>
    </p:spTree>
    <p:extLst>
      <p:ext uri="{BB962C8B-B14F-4D97-AF65-F5344CB8AC3E}">
        <p14:creationId xmlns:p14="http://schemas.microsoft.com/office/powerpoint/2010/main" val="18506425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833</Words>
  <Application>Microsoft Office PowerPoint</Application>
  <PresentationFormat>Grand écran</PresentationFormat>
  <Paragraphs>58</Paragraphs>
  <Slides>10</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Calibri</vt:lpstr>
      <vt:lpstr>Calibri Light</vt:lpstr>
      <vt:lpstr>Lato</vt:lpstr>
      <vt:lpstr>Leelawadee</vt:lpstr>
      <vt:lpstr>Manrope</vt:lpstr>
      <vt:lpstr>Times New Roman</vt:lpstr>
      <vt:lpstr>Times New Roman</vt:lpstr>
      <vt:lpstr>Thème Office</vt:lpstr>
      <vt:lpstr>La Radiologie Conventionnelle</vt:lpstr>
      <vt:lpstr>Présentation PowerPoint</vt:lpstr>
      <vt:lpstr>Présentation PowerPoint</vt:lpstr>
      <vt:lpstr>Présentation PowerPoint</vt:lpstr>
      <vt:lpstr>Présentation PowerPoint</vt:lpstr>
      <vt:lpstr>Film argentiques</vt:lpstr>
      <vt:lpstr>Film argentiques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Radiologie Conventionnelle</dc:title>
  <dc:creator>KHEMIS Kamila</dc:creator>
  <cp:lastModifiedBy>KHEMIS Kamila</cp:lastModifiedBy>
  <cp:revision>7</cp:revision>
  <dcterms:created xsi:type="dcterms:W3CDTF">2023-10-06T16:23:21Z</dcterms:created>
  <dcterms:modified xsi:type="dcterms:W3CDTF">2024-10-09T15:57:32Z</dcterms:modified>
</cp:coreProperties>
</file>