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69" r:id="rId19"/>
    <p:sldId id="270" r:id="rId20"/>
    <p:sldId id="271" r:id="rId21"/>
    <p:sldId id="272" r:id="rId22"/>
    <p:sldId id="277" r:id="rId23"/>
    <p:sldId id="278" r:id="rId24"/>
    <p:sldId id="279" r:id="rId25"/>
    <p:sldId id="280" r:id="rId26"/>
    <p:sldId id="281" r:id="rId27"/>
    <p:sldId id="282" r:id="rId28"/>
    <p:sldId id="291" r:id="rId29"/>
    <p:sldId id="283" r:id="rId30"/>
    <p:sldId id="284" r:id="rId31"/>
    <p:sldId id="311" r:id="rId32"/>
    <p:sldId id="312" r:id="rId33"/>
    <p:sldId id="285" r:id="rId34"/>
    <p:sldId id="286" r:id="rId35"/>
    <p:sldId id="287" r:id="rId36"/>
    <p:sldId id="288" r:id="rId37"/>
    <p:sldId id="289" r:id="rId38"/>
    <p:sldId id="290" r:id="rId39"/>
    <p:sldId id="292" r:id="rId40"/>
    <p:sldId id="293" r:id="rId41"/>
    <p:sldId id="294" r:id="rId42"/>
    <p:sldId id="295" r:id="rId43"/>
    <p:sldId id="296" r:id="rId44"/>
    <p:sldId id="297" r:id="rId45"/>
    <p:sldId id="298" r:id="rId46"/>
    <p:sldId id="299" r:id="rId47"/>
    <p:sldId id="300" r:id="rId48"/>
    <p:sldId id="301" r:id="rId49"/>
    <p:sldId id="302" r:id="rId50"/>
    <p:sldId id="313" r:id="rId51"/>
    <p:sldId id="303" r:id="rId52"/>
    <p:sldId id="304" r:id="rId53"/>
    <p:sldId id="305" r:id="rId54"/>
    <p:sldId id="306" r:id="rId55"/>
    <p:sldId id="307" r:id="rId56"/>
    <p:sldId id="308" r:id="rId57"/>
    <p:sldId id="309" r:id="rId58"/>
    <p:sldId id="310" r:id="rId5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1140" y="48"/>
      </p:cViewPr>
      <p:guideLst/>
    </p:cSldViewPr>
  </p:slideViewPr>
  <p:notesTextViewPr>
    <p:cViewPr>
      <p:scale>
        <a:sx n="3" d="2"/>
        <a:sy n="3" d="2"/>
      </p:scale>
      <p:origin x="0" y="0"/>
    </p:cViewPr>
  </p:notesTextViewPr>
  <p:notesViewPr>
    <p:cSldViewPr snapToGrid="0">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0167B-AC06-4392-93C3-C632FABA2152}" type="datetimeFigureOut">
              <a:rPr lang="en-US" smtClean="0"/>
              <a:t>12/14/2025</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3B544D-7870-4682-BDF7-B83E2D5ECB04}" type="slidenum">
              <a:rPr lang="en-US" smtClean="0"/>
              <a:t>‹N°›</a:t>
            </a:fld>
            <a:endParaRPr lang="en-US"/>
          </a:p>
        </p:txBody>
      </p:sp>
    </p:spTree>
    <p:extLst>
      <p:ext uri="{BB962C8B-B14F-4D97-AF65-F5344CB8AC3E}">
        <p14:creationId xmlns:p14="http://schemas.microsoft.com/office/powerpoint/2010/main" val="361603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5771A-FD87-4A89-ADA3-523D77141BF0}" type="datetimeFigureOut">
              <a:rPr lang="en-US" smtClean="0"/>
              <a:t>12/14/2025</a:t>
            </a:fld>
            <a:endParaRPr lang="en-US"/>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887C8-1221-42D0-B2E1-2904AD06FE2C}" type="slidenum">
              <a:rPr lang="en-US" smtClean="0"/>
              <a:t>‹N°›</a:t>
            </a:fld>
            <a:endParaRPr lang="en-US"/>
          </a:p>
        </p:txBody>
      </p:sp>
    </p:spTree>
    <p:extLst>
      <p:ext uri="{BB962C8B-B14F-4D97-AF65-F5344CB8AC3E}">
        <p14:creationId xmlns:p14="http://schemas.microsoft.com/office/powerpoint/2010/main" val="37762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DF887C8-1221-42D0-B2E1-2904AD06FE2C}" type="slidenum">
              <a:rPr lang="en-US" smtClean="0"/>
              <a:t>2</a:t>
            </a:fld>
            <a:endParaRPr lang="en-US"/>
          </a:p>
        </p:txBody>
      </p:sp>
    </p:spTree>
    <p:extLst>
      <p:ext uri="{BB962C8B-B14F-4D97-AF65-F5344CB8AC3E}">
        <p14:creationId xmlns:p14="http://schemas.microsoft.com/office/powerpoint/2010/main" val="4808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DF887C8-1221-42D0-B2E1-2904AD06FE2C}" type="slidenum">
              <a:rPr lang="en-US" smtClean="0"/>
              <a:t>3</a:t>
            </a:fld>
            <a:endParaRPr lang="en-US"/>
          </a:p>
        </p:txBody>
      </p:sp>
    </p:spTree>
    <p:extLst>
      <p:ext uri="{BB962C8B-B14F-4D97-AF65-F5344CB8AC3E}">
        <p14:creationId xmlns:p14="http://schemas.microsoft.com/office/powerpoint/2010/main" val="37125691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6F8AEE4-7CD7-4111-8406-C13731224330}" type="datetime1">
              <a:rPr lang="en-US" smtClean="0"/>
              <a:t>12/14/2025</a:t>
            </a:fld>
            <a:endParaRPr lang="en-US"/>
          </a:p>
        </p:txBody>
      </p:sp>
      <p:sp>
        <p:nvSpPr>
          <p:cNvPr id="5" name="Footer Placeholder 4"/>
          <p:cNvSpPr>
            <a:spLocks noGrp="1"/>
          </p:cNvSpPr>
          <p:nvPr>
            <p:ph type="ftr" sz="quarter" idx="11"/>
          </p:nvPr>
        </p:nvSpPr>
        <p:spPr/>
        <p:txBody>
          <a:bodyPr/>
          <a:lstStyle/>
          <a:p>
            <a:r>
              <a:rPr lang="en-US" smtClean="0"/>
              <a:t>Dr. BOUNACEUR.S - ISTA Tlemcen</a:t>
            </a:r>
            <a:endParaRPr lang="en-US"/>
          </a:p>
        </p:txBody>
      </p:sp>
      <p:sp>
        <p:nvSpPr>
          <p:cNvPr id="6" name="Slide Number Placeholder 5"/>
          <p:cNvSpPr>
            <a:spLocks noGrp="1"/>
          </p:cNvSpPr>
          <p:nvPr>
            <p:ph type="sldNum" sz="quarter" idx="12"/>
          </p:nvPr>
        </p:nvSpPr>
        <p:spPr/>
        <p:txBody>
          <a:bodyPr/>
          <a:lstStyle/>
          <a:p>
            <a:fld id="{04F016AE-3094-459A-B247-BB18E9145DDC}" type="slidenum">
              <a:rPr lang="en-US" smtClean="0"/>
              <a:t>‹N°›</a:t>
            </a:fld>
            <a:endParaRPr lang="en-US"/>
          </a:p>
        </p:txBody>
      </p:sp>
      <p:pic>
        <p:nvPicPr>
          <p:cNvPr id="7" name="Image 6"/>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7500"/>
                    </a14:imgEffect>
                    <a14:imgEffect>
                      <a14:saturation sat="148000"/>
                    </a14:imgEffect>
                  </a14:imgLayer>
                </a14:imgProps>
              </a:ext>
              <a:ext uri="{28A0092B-C50C-407E-A947-70E740481C1C}">
                <a14:useLocalDpi xmlns:a14="http://schemas.microsoft.com/office/drawing/2010/main" val="0"/>
              </a:ext>
            </a:extLst>
          </a:blip>
          <a:stretch>
            <a:fillRect/>
          </a:stretch>
        </p:blipFill>
        <p:spPr>
          <a:xfrm>
            <a:off x="742950" y="874059"/>
            <a:ext cx="8552569" cy="4737007"/>
          </a:xfrm>
          <a:prstGeom prst="rect">
            <a:avLst/>
          </a:prstGeom>
        </p:spPr>
      </p:pic>
    </p:spTree>
    <p:extLst>
      <p:ext uri="{BB962C8B-B14F-4D97-AF65-F5344CB8AC3E}">
        <p14:creationId xmlns:p14="http://schemas.microsoft.com/office/powerpoint/2010/main" val="903507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E1661D9-6F9F-4A79-A50D-119B1BCAB556}" type="datetime1">
              <a:rPr lang="en-US" smtClean="0"/>
              <a:t>12/14/2025</a:t>
            </a:fld>
            <a:endParaRPr lang="en-US"/>
          </a:p>
        </p:txBody>
      </p:sp>
      <p:sp>
        <p:nvSpPr>
          <p:cNvPr id="5" name="Footer Placeholder 4"/>
          <p:cNvSpPr>
            <a:spLocks noGrp="1"/>
          </p:cNvSpPr>
          <p:nvPr>
            <p:ph type="ftr" sz="quarter" idx="11"/>
          </p:nvPr>
        </p:nvSpPr>
        <p:spPr/>
        <p:txBody>
          <a:bodyPr/>
          <a:lstStyle/>
          <a:p>
            <a:r>
              <a:rPr lang="en-US" smtClean="0"/>
              <a:t>Dr. BOUNACEUR.S - ISTA Tlemcen</a:t>
            </a:r>
            <a:endParaRPr lang="en-US"/>
          </a:p>
        </p:txBody>
      </p:sp>
      <p:sp>
        <p:nvSpPr>
          <p:cNvPr id="6" name="Slide Number Placeholder 5"/>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46119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1944E51-A7AB-4504-965B-69B8A5067229}" type="datetime1">
              <a:rPr lang="en-US" smtClean="0"/>
              <a:t>12/14/2025</a:t>
            </a:fld>
            <a:endParaRPr lang="en-US"/>
          </a:p>
        </p:txBody>
      </p:sp>
      <p:sp>
        <p:nvSpPr>
          <p:cNvPr id="5" name="Footer Placeholder 4"/>
          <p:cNvSpPr>
            <a:spLocks noGrp="1"/>
          </p:cNvSpPr>
          <p:nvPr>
            <p:ph type="ftr" sz="quarter" idx="11"/>
          </p:nvPr>
        </p:nvSpPr>
        <p:spPr/>
        <p:txBody>
          <a:bodyPr/>
          <a:lstStyle/>
          <a:p>
            <a:r>
              <a:rPr lang="en-US" smtClean="0"/>
              <a:t>Dr. BOUNACEUR.S - ISTA Tlemcen</a:t>
            </a:r>
            <a:endParaRPr lang="en-US"/>
          </a:p>
        </p:txBody>
      </p:sp>
      <p:sp>
        <p:nvSpPr>
          <p:cNvPr id="6" name="Slide Number Placeholder 5"/>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2643939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604082-D0DA-499B-ABA6-379EF174F1BF}" type="datetime1">
              <a:rPr lang="en-US" smtClean="0"/>
              <a:t>12/14/2025</a:t>
            </a:fld>
            <a:endParaRPr lang="en-US"/>
          </a:p>
        </p:txBody>
      </p:sp>
      <p:sp>
        <p:nvSpPr>
          <p:cNvPr id="5" name="Footer Placeholder 4"/>
          <p:cNvSpPr>
            <a:spLocks noGrp="1"/>
          </p:cNvSpPr>
          <p:nvPr>
            <p:ph type="ftr" sz="quarter" idx="11"/>
          </p:nvPr>
        </p:nvSpPr>
        <p:spPr/>
        <p:txBody>
          <a:bodyPr/>
          <a:lstStyle/>
          <a:p>
            <a:r>
              <a:rPr lang="en-US" smtClean="0"/>
              <a:t>Dr. BOUNACEUR.S - ISTA Tlemcen</a:t>
            </a:r>
            <a:endParaRPr lang="en-US"/>
          </a:p>
        </p:txBody>
      </p:sp>
      <p:sp>
        <p:nvSpPr>
          <p:cNvPr id="6" name="Slide Number Placeholder 5"/>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123470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DF0C73D-8964-4150-A2D6-9EEC2E05DF09}" type="datetime1">
              <a:rPr lang="en-US" smtClean="0"/>
              <a:t>12/14/2025</a:t>
            </a:fld>
            <a:endParaRPr lang="en-US"/>
          </a:p>
        </p:txBody>
      </p:sp>
      <p:sp>
        <p:nvSpPr>
          <p:cNvPr id="5" name="Footer Placeholder 4"/>
          <p:cNvSpPr>
            <a:spLocks noGrp="1"/>
          </p:cNvSpPr>
          <p:nvPr>
            <p:ph type="ftr" sz="quarter" idx="11"/>
          </p:nvPr>
        </p:nvSpPr>
        <p:spPr/>
        <p:txBody>
          <a:bodyPr/>
          <a:lstStyle/>
          <a:p>
            <a:r>
              <a:rPr lang="en-US" smtClean="0"/>
              <a:t>Dr. BOUNACEUR.S - ISTA Tlemcen</a:t>
            </a:r>
            <a:endParaRPr lang="en-US"/>
          </a:p>
        </p:txBody>
      </p:sp>
      <p:sp>
        <p:nvSpPr>
          <p:cNvPr id="6" name="Slide Number Placeholder 5"/>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4097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E7809D-DE89-48BE-B434-7D2FEAA7724B}" type="datetime1">
              <a:rPr lang="en-US" smtClean="0"/>
              <a:t>12/14/2025</a:t>
            </a:fld>
            <a:endParaRPr lang="en-US"/>
          </a:p>
        </p:txBody>
      </p:sp>
      <p:sp>
        <p:nvSpPr>
          <p:cNvPr id="6" name="Footer Placeholder 5"/>
          <p:cNvSpPr>
            <a:spLocks noGrp="1"/>
          </p:cNvSpPr>
          <p:nvPr>
            <p:ph type="ftr" sz="quarter" idx="11"/>
          </p:nvPr>
        </p:nvSpPr>
        <p:spPr/>
        <p:txBody>
          <a:bodyPr/>
          <a:lstStyle/>
          <a:p>
            <a:r>
              <a:rPr lang="en-US" smtClean="0"/>
              <a:t>Dr. BOUNACEUR.S - ISTA Tlemcen</a:t>
            </a:r>
            <a:endParaRPr lang="en-US"/>
          </a:p>
        </p:txBody>
      </p:sp>
      <p:sp>
        <p:nvSpPr>
          <p:cNvPr id="7" name="Slide Number Placeholder 6"/>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15954770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8C44D93-3266-4B3D-8561-8361E593C553}" type="datetime1">
              <a:rPr lang="en-US" smtClean="0"/>
              <a:t>12/14/2025</a:t>
            </a:fld>
            <a:endParaRPr lang="en-US"/>
          </a:p>
        </p:txBody>
      </p:sp>
      <p:sp>
        <p:nvSpPr>
          <p:cNvPr id="8" name="Footer Placeholder 7"/>
          <p:cNvSpPr>
            <a:spLocks noGrp="1"/>
          </p:cNvSpPr>
          <p:nvPr>
            <p:ph type="ftr" sz="quarter" idx="11"/>
          </p:nvPr>
        </p:nvSpPr>
        <p:spPr/>
        <p:txBody>
          <a:bodyPr/>
          <a:lstStyle/>
          <a:p>
            <a:r>
              <a:rPr lang="en-US" smtClean="0"/>
              <a:t>Dr. BOUNACEUR.S - ISTA Tlemcen</a:t>
            </a:r>
            <a:endParaRPr lang="en-US"/>
          </a:p>
        </p:txBody>
      </p:sp>
      <p:sp>
        <p:nvSpPr>
          <p:cNvPr id="9" name="Slide Number Placeholder 8"/>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1360442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EDEE3F-EC71-4B9F-8065-338FA41AA48D}" type="datetime1">
              <a:rPr lang="en-US" smtClean="0"/>
              <a:t>12/14/2025</a:t>
            </a:fld>
            <a:endParaRPr lang="en-US"/>
          </a:p>
        </p:txBody>
      </p:sp>
      <p:sp>
        <p:nvSpPr>
          <p:cNvPr id="4" name="Footer Placeholder 3"/>
          <p:cNvSpPr>
            <a:spLocks noGrp="1"/>
          </p:cNvSpPr>
          <p:nvPr>
            <p:ph type="ftr" sz="quarter" idx="11"/>
          </p:nvPr>
        </p:nvSpPr>
        <p:spPr/>
        <p:txBody>
          <a:bodyPr/>
          <a:lstStyle/>
          <a:p>
            <a:r>
              <a:rPr lang="en-US" smtClean="0"/>
              <a:t>Dr. BOUNACEUR.S - ISTA Tlemcen</a:t>
            </a:r>
            <a:endParaRPr lang="en-US"/>
          </a:p>
        </p:txBody>
      </p:sp>
      <p:sp>
        <p:nvSpPr>
          <p:cNvPr id="5" name="Slide Number Placeholder 4"/>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31514288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1305" y="6419480"/>
            <a:ext cx="3343275" cy="365125"/>
          </a:xfrm>
        </p:spPr>
        <p:txBody>
          <a:bodyPr/>
          <a:lstStyle>
            <a:lvl1pPr>
              <a:defRP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defRPr>
            </a:lvl1pPr>
          </a:lstStyle>
          <a:p>
            <a:r>
              <a:rPr lang="en-US" smtClean="0"/>
              <a:t>Dr. BOUNACEUR.S - </a:t>
            </a:r>
            <a:r>
              <a:rPr lang="en-US" sz="1400" smtClean="0"/>
              <a:t>ISTA</a:t>
            </a:r>
            <a:r>
              <a:rPr lang="en-US" smtClean="0"/>
              <a:t> Tlemcen</a:t>
            </a:r>
            <a:endParaRPr lang="en-US" dirty="0"/>
          </a:p>
        </p:txBody>
      </p:sp>
      <p:sp>
        <p:nvSpPr>
          <p:cNvPr id="4" name="Slide Number Placeholder 3"/>
          <p:cNvSpPr>
            <a:spLocks noGrp="1"/>
          </p:cNvSpPr>
          <p:nvPr>
            <p:ph type="sldNum" sz="quarter" idx="12"/>
          </p:nvPr>
        </p:nvSpPr>
        <p:spPr>
          <a:xfrm>
            <a:off x="8901952" y="6356352"/>
            <a:ext cx="307059" cy="324000"/>
          </a:xfrm>
          <a:ln>
            <a:solidFill>
              <a:srgbClr val="002060"/>
            </a:solidFill>
          </a:ln>
        </p:spPr>
        <p:txBody>
          <a:bodyPr lIns="0" tIns="0" rIns="0" bIns="0"/>
          <a:lstStyle>
            <a:lvl1pPr>
              <a:defRPr sz="16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defRPr>
            </a:lvl1pPr>
          </a:lstStyle>
          <a:p>
            <a:fld id="{04F016AE-3094-459A-B247-BB18E9145DDC}" type="slidenum">
              <a:rPr lang="en-US" smtClean="0"/>
              <a:pPr/>
              <a:t>‹N°›</a:t>
            </a:fld>
            <a:endParaRPr lang="en-US" dirty="0"/>
          </a:p>
        </p:txBody>
      </p:sp>
    </p:spTree>
    <p:extLst>
      <p:ext uri="{BB962C8B-B14F-4D97-AF65-F5344CB8AC3E}">
        <p14:creationId xmlns:p14="http://schemas.microsoft.com/office/powerpoint/2010/main" val="14053059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2B20E39-D091-4909-82AE-B54F9147D41F}" type="datetime1">
              <a:rPr lang="en-US" smtClean="0"/>
              <a:t>12/14/2025</a:t>
            </a:fld>
            <a:endParaRPr lang="en-US"/>
          </a:p>
        </p:txBody>
      </p:sp>
      <p:sp>
        <p:nvSpPr>
          <p:cNvPr id="6" name="Footer Placeholder 5"/>
          <p:cNvSpPr>
            <a:spLocks noGrp="1"/>
          </p:cNvSpPr>
          <p:nvPr>
            <p:ph type="ftr" sz="quarter" idx="11"/>
          </p:nvPr>
        </p:nvSpPr>
        <p:spPr/>
        <p:txBody>
          <a:bodyPr/>
          <a:lstStyle/>
          <a:p>
            <a:r>
              <a:rPr lang="en-US" smtClean="0"/>
              <a:t>Dr. BOUNACEUR.S - ISTA Tlemcen</a:t>
            </a:r>
            <a:endParaRPr lang="en-US"/>
          </a:p>
        </p:txBody>
      </p:sp>
      <p:sp>
        <p:nvSpPr>
          <p:cNvPr id="7" name="Slide Number Placeholder 6"/>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690268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4385A36-667B-4E34-92F6-FF3D8AAC5140}" type="datetime1">
              <a:rPr lang="en-US" smtClean="0"/>
              <a:t>12/14/2025</a:t>
            </a:fld>
            <a:endParaRPr lang="en-US"/>
          </a:p>
        </p:txBody>
      </p:sp>
      <p:sp>
        <p:nvSpPr>
          <p:cNvPr id="6" name="Footer Placeholder 5"/>
          <p:cNvSpPr>
            <a:spLocks noGrp="1"/>
          </p:cNvSpPr>
          <p:nvPr>
            <p:ph type="ftr" sz="quarter" idx="11"/>
          </p:nvPr>
        </p:nvSpPr>
        <p:spPr/>
        <p:txBody>
          <a:bodyPr/>
          <a:lstStyle/>
          <a:p>
            <a:r>
              <a:rPr lang="en-US" smtClean="0"/>
              <a:t>Dr. BOUNACEUR.S - ISTA Tlemcen</a:t>
            </a:r>
            <a:endParaRPr lang="en-US"/>
          </a:p>
        </p:txBody>
      </p:sp>
      <p:sp>
        <p:nvSpPr>
          <p:cNvPr id="7" name="Slide Number Placeholder 6"/>
          <p:cNvSpPr>
            <a:spLocks noGrp="1"/>
          </p:cNvSpPr>
          <p:nvPr>
            <p:ph type="sldNum" sz="quarter" idx="12"/>
          </p:nvPr>
        </p:nvSpPr>
        <p:spPr/>
        <p:txBody>
          <a:bodyPr/>
          <a:lstStyle/>
          <a:p>
            <a:fld id="{04F016AE-3094-459A-B247-BB18E9145DDC}" type="slidenum">
              <a:rPr lang="en-US" smtClean="0"/>
              <a:t>‹N°›</a:t>
            </a:fld>
            <a:endParaRPr lang="en-US"/>
          </a:p>
        </p:txBody>
      </p:sp>
    </p:spTree>
    <p:extLst>
      <p:ext uri="{BB962C8B-B14F-4D97-AF65-F5344CB8AC3E}">
        <p14:creationId xmlns:p14="http://schemas.microsoft.com/office/powerpoint/2010/main" val="286609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77961-7D61-4190-A321-CAAC6E38C8A4}" type="datetime1">
              <a:rPr lang="en-US" smtClean="0"/>
              <a:t>12/14/2025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BOUNACEUR.S - ISTA Tlemcen</a:t>
            </a:r>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016AE-3094-459A-B247-BB18E9145DDC}" type="slidenum">
              <a:rPr lang="en-US" smtClean="0"/>
              <a:t>‹N°›</a:t>
            </a:fld>
            <a:endParaRPr lang="en-US"/>
          </a:p>
        </p:txBody>
      </p:sp>
    </p:spTree>
    <p:extLst>
      <p:ext uri="{BB962C8B-B14F-4D97-AF65-F5344CB8AC3E}">
        <p14:creationId xmlns:p14="http://schemas.microsoft.com/office/powerpoint/2010/main" val="138395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2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2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 Id="rId5" Type="http://schemas.openxmlformats.org/officeDocument/2006/relationships/image" Target="../media/image79.emf"/><Relationship Id="rId4" Type="http://schemas.openxmlformats.org/officeDocument/2006/relationships/image" Target="../media/image78.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7.xml"/><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s>
</file>

<file path=ppt/slides/_rels/slide4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7.xml"/><Relationship Id="rId5" Type="http://schemas.openxmlformats.org/officeDocument/2006/relationships/image" Target="../media/image104.emf"/><Relationship Id="rId4" Type="http://schemas.openxmlformats.org/officeDocument/2006/relationships/image" Target="../media/image103.emf"/></Relationships>
</file>

<file path=ppt/slides/_rels/slide45.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 Id="rId6" Type="http://schemas.openxmlformats.org/officeDocument/2006/relationships/image" Target="../media/image109.emf"/><Relationship Id="rId5" Type="http://schemas.openxmlformats.org/officeDocument/2006/relationships/image" Target="../media/image108.emf"/><Relationship Id="rId4" Type="http://schemas.openxmlformats.org/officeDocument/2006/relationships/image" Target="../media/image107.emf"/></Relationships>
</file>

<file path=ppt/slides/_rels/slide46.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7.xml"/><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slides/_rels/slide47.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7.xml"/><Relationship Id="rId5" Type="http://schemas.openxmlformats.org/officeDocument/2006/relationships/image" Target="../media/image118.emf"/><Relationship Id="rId4" Type="http://schemas.openxmlformats.org/officeDocument/2006/relationships/image" Target="../media/image11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7.xml"/><Relationship Id="rId6" Type="http://schemas.openxmlformats.org/officeDocument/2006/relationships/image" Target="../media/image128.emf"/><Relationship Id="rId5" Type="http://schemas.openxmlformats.org/officeDocument/2006/relationships/image" Target="../media/image127.emf"/><Relationship Id="rId4" Type="http://schemas.openxmlformats.org/officeDocument/2006/relationships/image" Target="../media/image126.emf"/></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clrChange>
              <a:clrFrom>
                <a:srgbClr val="7B922D"/>
              </a:clrFrom>
              <a:clrTo>
                <a:srgbClr val="7B922D">
                  <a:alpha val="0"/>
                </a:srgbClr>
              </a:clrTo>
            </a:clrChange>
            <a:lum bright="70000" contrast="-70000"/>
            <a:extLst>
              <a:ext uri="{BEBA8EAE-BF5A-486C-A8C5-ECC9F3942E4B}">
                <a14:imgProps xmlns:a14="http://schemas.microsoft.com/office/drawing/2010/main">
                  <a14:imgLayer r:embed="rId3">
                    <a14:imgEffect>
                      <a14:colorTemperature colorTemp="5882"/>
                    </a14:imgEffect>
                    <a14:imgEffect>
                      <a14:saturation sat="132000"/>
                    </a14:imgEffect>
                  </a14:imgLayer>
                </a14:imgProps>
              </a:ext>
              <a:ext uri="{28A0092B-C50C-407E-A947-70E740481C1C}">
                <a14:useLocalDpi xmlns:a14="http://schemas.microsoft.com/office/drawing/2010/main" val="0"/>
              </a:ext>
            </a:extLst>
          </a:blip>
          <a:stretch>
            <a:fillRect/>
          </a:stretch>
        </p:blipFill>
        <p:spPr>
          <a:xfrm>
            <a:off x="0" y="644528"/>
            <a:ext cx="9727531" cy="5387782"/>
          </a:xfrm>
          <a:prstGeom prst="rect">
            <a:avLst/>
          </a:prstGeom>
          <a:effectLst>
            <a:outerShdw blurRad="50800" dist="50800" dir="5400000" algn="ctr" rotWithShape="0">
              <a:srgbClr val="000000"/>
            </a:outerShdw>
          </a:effectLst>
        </p:spPr>
      </p:pic>
      <p:sp>
        <p:nvSpPr>
          <p:cNvPr id="8" name="ZoneTexte 7"/>
          <p:cNvSpPr txBox="1"/>
          <p:nvPr/>
        </p:nvSpPr>
        <p:spPr>
          <a:xfrm>
            <a:off x="1660914" y="3035782"/>
            <a:ext cx="6430837" cy="646331"/>
          </a:xfrm>
          <a:prstGeom prst="rect">
            <a:avLst/>
          </a:prstGeom>
          <a:solidFill>
            <a:schemeClr val="bg1">
              <a:lumMod val="95000"/>
            </a:schemeClr>
          </a:solidFill>
        </p:spPr>
        <p:txBody>
          <a:bodyPr wrap="square" rtlCol="0">
            <a:spAutoFit/>
          </a:bodyPr>
          <a:lstStyle/>
          <a:p>
            <a:pPr algn="ctr"/>
            <a:r>
              <a:rPr lang="fr-FR" sz="3600" b="1" dirty="0" smtClean="0">
                <a:latin typeface="Arial" panose="020B0604020202020204" pitchFamily="34" charset="0"/>
                <a:cs typeface="Arial" panose="020B0604020202020204" pitchFamily="34" charset="0"/>
              </a:rPr>
              <a:t>TOPOGRAPHIE ROUTIERE</a:t>
            </a:r>
            <a:endParaRPr lang="en-US" sz="3600" b="1" dirty="0">
              <a:latin typeface="Arial" panose="020B0604020202020204" pitchFamily="34" charset="0"/>
              <a:cs typeface="Arial" panose="020B0604020202020204" pitchFamily="34" charset="0"/>
            </a:endParaRPr>
          </a:p>
        </p:txBody>
      </p:sp>
      <p:sp>
        <p:nvSpPr>
          <p:cNvPr id="9" name="ZoneTexte 8"/>
          <p:cNvSpPr txBox="1"/>
          <p:nvPr/>
        </p:nvSpPr>
        <p:spPr>
          <a:xfrm>
            <a:off x="1208489" y="309924"/>
            <a:ext cx="7335688" cy="1538883"/>
          </a:xfrm>
          <a:prstGeom prst="rect">
            <a:avLst/>
          </a:prstGeom>
          <a:noFill/>
        </p:spPr>
        <p:txBody>
          <a:bodyPr wrap="square" lIns="0" tIns="0" rIns="0" bIns="0" rtlCol="0">
            <a:spAutoFit/>
          </a:bodyPr>
          <a:lstStyle/>
          <a:p>
            <a:pPr algn="ctr"/>
            <a:r>
              <a:rPr lang="fr-FR" sz="2000" b="1" dirty="0">
                <a:effectLst>
                  <a:outerShdw blurRad="38100" dist="38100" dir="2700000" algn="tl">
                    <a:srgbClr val="000000">
                      <a:alpha val="43137"/>
                    </a:srgbClr>
                  </a:outerShdw>
                </a:effectLst>
              </a:rPr>
              <a:t>Ministère de l’enseignement supérieur &amp; de la recherche scientifique</a:t>
            </a:r>
          </a:p>
          <a:p>
            <a:pPr algn="ctr"/>
            <a:endParaRPr lang="fr-FR" sz="2000" b="1" dirty="0">
              <a:effectLst>
                <a:outerShdw blurRad="38100" dist="38100" dir="2700000" algn="tl">
                  <a:srgbClr val="000000">
                    <a:alpha val="43137"/>
                  </a:srgbClr>
                </a:outerShdw>
              </a:effectLst>
            </a:endParaRPr>
          </a:p>
          <a:p>
            <a:pPr algn="ctr"/>
            <a:r>
              <a:rPr lang="fr-FR" sz="2000" b="1" dirty="0">
                <a:effectLst>
                  <a:outerShdw blurRad="38100" dist="38100" dir="2700000" algn="tl">
                    <a:srgbClr val="000000">
                      <a:alpha val="43137"/>
                    </a:srgbClr>
                  </a:outerShdw>
                </a:effectLst>
              </a:rPr>
              <a:t>Université Abou </a:t>
            </a:r>
            <a:r>
              <a:rPr lang="fr-FR" sz="2000" b="1" dirty="0" err="1">
                <a:effectLst>
                  <a:outerShdw blurRad="38100" dist="38100" dir="2700000" algn="tl">
                    <a:srgbClr val="000000">
                      <a:alpha val="43137"/>
                    </a:srgbClr>
                  </a:outerShdw>
                </a:effectLst>
              </a:rPr>
              <a:t>Bekr-Belkaid</a:t>
            </a:r>
            <a:r>
              <a:rPr lang="fr-FR" sz="2000" b="1" dirty="0">
                <a:effectLst>
                  <a:outerShdw blurRad="38100" dist="38100" dir="2700000" algn="tl">
                    <a:srgbClr val="000000">
                      <a:alpha val="43137"/>
                    </a:srgbClr>
                  </a:outerShdw>
                </a:effectLst>
              </a:rPr>
              <a:t> – Tlemcen</a:t>
            </a:r>
          </a:p>
          <a:p>
            <a:pPr algn="ctr"/>
            <a:endParaRPr lang="fr-FR" sz="2000" b="1" dirty="0">
              <a:effectLst>
                <a:outerShdw blurRad="38100" dist="38100" dir="2700000" algn="tl">
                  <a:srgbClr val="000000">
                    <a:alpha val="43137"/>
                  </a:srgbClr>
                </a:outerShdw>
              </a:effectLst>
            </a:endParaRPr>
          </a:p>
          <a:p>
            <a:pPr algn="ctr"/>
            <a:r>
              <a:rPr lang="fr-FR" sz="2000" b="1" dirty="0">
                <a:effectLst>
                  <a:outerShdw blurRad="38100" dist="38100" dir="2700000" algn="tl">
                    <a:srgbClr val="000000">
                      <a:alpha val="43137"/>
                    </a:srgbClr>
                  </a:outerShdw>
                </a:effectLst>
              </a:rPr>
              <a:t>Institut des Sciences &amp; Techniques Appliquées</a:t>
            </a:r>
            <a:endParaRPr lang="en-US" sz="2000" b="1" dirty="0">
              <a:effectLst>
                <a:outerShdw blurRad="38100" dist="38100" dir="2700000" algn="tl">
                  <a:srgbClr val="000000">
                    <a:alpha val="43137"/>
                  </a:srgbClr>
                </a:outerShdw>
              </a:effectLst>
            </a:endParaRPr>
          </a:p>
        </p:txBody>
      </p:sp>
      <p:sp>
        <p:nvSpPr>
          <p:cNvPr id="10" name="ZoneTexte 9"/>
          <p:cNvSpPr txBox="1"/>
          <p:nvPr/>
        </p:nvSpPr>
        <p:spPr>
          <a:xfrm>
            <a:off x="359470" y="6161750"/>
            <a:ext cx="3816424" cy="615553"/>
          </a:xfrm>
          <a:prstGeom prst="rect">
            <a:avLst/>
          </a:prstGeom>
          <a:noFill/>
        </p:spPr>
        <p:txBody>
          <a:bodyPr wrap="square" lIns="0" tIns="0" rIns="0" bIns="0" rtlCol="0">
            <a:spAutoFit/>
          </a:bodyPr>
          <a:lstStyle/>
          <a:p>
            <a:pPr algn="ctr"/>
            <a:r>
              <a:rPr lang="fr-FR" sz="2000" b="1" dirty="0">
                <a:solidFill>
                  <a:srgbClr val="7030A0"/>
                </a:solidFill>
                <a:effectLst>
                  <a:outerShdw blurRad="38100" dist="38100" dir="2700000" algn="tl">
                    <a:srgbClr val="000000">
                      <a:alpha val="43137"/>
                    </a:srgbClr>
                  </a:outerShdw>
                </a:effectLst>
              </a:rPr>
              <a:t>ISTA - TLEMCEN</a:t>
            </a:r>
          </a:p>
          <a:p>
            <a:pPr algn="ctr"/>
            <a:r>
              <a:rPr lang="fr-FR" sz="2000" b="1" dirty="0">
                <a:solidFill>
                  <a:srgbClr val="7030A0"/>
                </a:solidFill>
                <a:effectLst>
                  <a:outerShdw blurRad="38100" dist="38100" dir="2700000" algn="tl">
                    <a:srgbClr val="000000">
                      <a:alpha val="43137"/>
                    </a:srgbClr>
                  </a:outerShdw>
                </a:effectLst>
              </a:rPr>
              <a:t>ANNEE UNIVERSITAIRE 2025/2026</a:t>
            </a:r>
            <a:endParaRPr lang="en-US" sz="2000" b="1" dirty="0">
              <a:solidFill>
                <a:srgbClr val="7030A0"/>
              </a:solidFill>
              <a:effectLst>
                <a:outerShdw blurRad="38100" dist="38100" dir="2700000" algn="tl">
                  <a:srgbClr val="000000">
                    <a:alpha val="43137"/>
                  </a:srgbClr>
                </a:outerShdw>
              </a:effectLst>
            </a:endParaRPr>
          </a:p>
        </p:txBody>
      </p:sp>
      <p:sp>
        <p:nvSpPr>
          <p:cNvPr id="11" name="ZoneTexte 10"/>
          <p:cNvSpPr txBox="1"/>
          <p:nvPr/>
        </p:nvSpPr>
        <p:spPr>
          <a:xfrm>
            <a:off x="5281887" y="6469526"/>
            <a:ext cx="4355976" cy="286682"/>
          </a:xfrm>
          <a:prstGeom prst="rect">
            <a:avLst/>
          </a:prstGeom>
          <a:noFill/>
        </p:spPr>
        <p:txBody>
          <a:bodyPr wrap="square" lIns="0" tIns="0" rIns="0" bIns="0" rtlCol="0">
            <a:spAutoFit/>
          </a:bodyPr>
          <a:lstStyle/>
          <a:p>
            <a:r>
              <a:rPr lang="fr-FR" b="1" dirty="0">
                <a:solidFill>
                  <a:schemeClr val="accent2">
                    <a:lumMod val="50000"/>
                  </a:schemeClr>
                </a:solidFill>
                <a:effectLst>
                  <a:outerShdw blurRad="38100" dist="38100" dir="2700000" algn="tl">
                    <a:srgbClr val="000000">
                      <a:alpha val="43137"/>
                    </a:srgbClr>
                  </a:outerShdw>
                </a:effectLst>
              </a:rPr>
              <a:t>CHARGE </a:t>
            </a:r>
            <a:r>
              <a:rPr lang="fr-FR" b="1" dirty="0" smtClean="0">
                <a:solidFill>
                  <a:schemeClr val="accent2">
                    <a:lumMod val="50000"/>
                  </a:schemeClr>
                </a:solidFill>
                <a:effectLst>
                  <a:outerShdw blurRad="38100" dist="38100" dir="2700000" algn="tl">
                    <a:srgbClr val="000000">
                      <a:alpha val="43137"/>
                    </a:srgbClr>
                  </a:outerShdw>
                </a:effectLst>
              </a:rPr>
              <a:t>DU </a:t>
            </a:r>
            <a:r>
              <a:rPr lang="fr-FR" b="1" dirty="0">
                <a:solidFill>
                  <a:schemeClr val="accent2">
                    <a:lumMod val="50000"/>
                  </a:schemeClr>
                </a:solidFill>
                <a:effectLst>
                  <a:outerShdw blurRad="38100" dist="38100" dir="2700000" algn="tl">
                    <a:srgbClr val="000000">
                      <a:alpha val="43137"/>
                    </a:srgbClr>
                  </a:outerShdw>
                </a:effectLst>
              </a:rPr>
              <a:t>MODULE : BOUNACEUR Sofiane</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04F016AE-3094-459A-B247-BB18E9145DDC}" type="slidenum">
              <a:rPr lang="en-US" smtClean="0"/>
              <a:t>1</a:t>
            </a:fld>
            <a:endParaRPr lang="en-US"/>
          </a:p>
        </p:txBody>
      </p:sp>
    </p:spTree>
    <p:extLst>
      <p:ext uri="{BB962C8B-B14F-4D97-AF65-F5344CB8AC3E}">
        <p14:creationId xmlns:p14="http://schemas.microsoft.com/office/powerpoint/2010/main" val="330649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685" y="-19136"/>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Correction exercice02</a:t>
            </a:r>
            <a:endParaRPr lang="en-US" sz="2400" b="1" u="sng" dirty="0">
              <a:solidFill>
                <a:srgbClr val="FF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biLevel thresh="50000"/>
            <a:lum bright="-20000" contrast="40000"/>
          </a:blip>
          <a:stretch>
            <a:fillRect/>
          </a:stretch>
        </p:blipFill>
        <p:spPr>
          <a:xfrm>
            <a:off x="2028060" y="963641"/>
            <a:ext cx="5620850" cy="609281"/>
          </a:xfrm>
          <a:prstGeom prst="rect">
            <a:avLst/>
          </a:prstGeom>
          <a:scene3d>
            <a:camera prst="orthographicFront">
              <a:rot lat="299957" lon="6793" rev="52420"/>
            </a:camera>
            <a:lightRig rig="threePt" dir="t"/>
          </a:scene3d>
        </p:spPr>
      </p:pic>
      <p:pic>
        <p:nvPicPr>
          <p:cNvPr id="4" name="Image 3"/>
          <p:cNvPicPr>
            <a:picLocks noChangeAspect="1"/>
          </p:cNvPicPr>
          <p:nvPr/>
        </p:nvPicPr>
        <p:blipFill>
          <a:blip r:embed="rId3">
            <a:lum bright="-20000" contrast="40000"/>
            <a:biLevel thresh="50000"/>
          </a:blip>
          <a:stretch>
            <a:fillRect/>
          </a:stretch>
        </p:blipFill>
        <p:spPr>
          <a:xfrm>
            <a:off x="1901137" y="1572922"/>
            <a:ext cx="5874695" cy="636563"/>
          </a:xfrm>
          <a:prstGeom prst="rect">
            <a:avLst/>
          </a:prstGeom>
          <a:scene3d>
            <a:camera prst="orthographicFront">
              <a:rot lat="299957" lon="6793" rev="52420"/>
            </a:camera>
            <a:lightRig rig="threePt" dir="t"/>
          </a:scene3d>
        </p:spPr>
      </p:pic>
      <p:pic>
        <p:nvPicPr>
          <p:cNvPr id="5" name="Image 4"/>
          <p:cNvPicPr>
            <a:picLocks noChangeAspect="1"/>
          </p:cNvPicPr>
          <p:nvPr/>
        </p:nvPicPr>
        <p:blipFill>
          <a:blip r:embed="rId4">
            <a:biLevel thresh="50000"/>
            <a:lum bright="-20000" contrast="40000"/>
          </a:blip>
          <a:stretch>
            <a:fillRect/>
          </a:stretch>
        </p:blipFill>
        <p:spPr>
          <a:xfrm>
            <a:off x="2028060" y="2209485"/>
            <a:ext cx="5802167" cy="691125"/>
          </a:xfrm>
          <a:prstGeom prst="rect">
            <a:avLst/>
          </a:prstGeom>
          <a:scene3d>
            <a:camera prst="orthographicFront">
              <a:rot lat="299957" lon="6793" rev="52420"/>
            </a:camera>
            <a:lightRig rig="threePt" dir="t"/>
          </a:scene3d>
        </p:spPr>
      </p:pic>
      <p:pic>
        <p:nvPicPr>
          <p:cNvPr id="6" name="Image 5"/>
          <p:cNvPicPr>
            <a:picLocks noChangeAspect="1"/>
          </p:cNvPicPr>
          <p:nvPr/>
        </p:nvPicPr>
        <p:blipFill>
          <a:blip r:embed="rId5">
            <a:lum bright="-20000" contrast="40000"/>
            <a:biLevel thresh="50000"/>
          </a:blip>
          <a:stretch>
            <a:fillRect/>
          </a:stretch>
        </p:blipFill>
        <p:spPr>
          <a:xfrm>
            <a:off x="1901137" y="2900610"/>
            <a:ext cx="5929090" cy="654750"/>
          </a:xfrm>
          <a:prstGeom prst="rect">
            <a:avLst/>
          </a:prstGeom>
          <a:scene3d>
            <a:camera prst="orthographicFront">
              <a:rot lat="299957" lon="6793" rev="52420"/>
            </a:camera>
            <a:lightRig rig="threePt" dir="t"/>
          </a:scene3d>
        </p:spPr>
      </p:pic>
      <p:pic>
        <p:nvPicPr>
          <p:cNvPr id="7" name="Image 6"/>
          <p:cNvPicPr>
            <a:picLocks noChangeAspect="1"/>
          </p:cNvPicPr>
          <p:nvPr/>
        </p:nvPicPr>
        <p:blipFill>
          <a:blip r:embed="rId6">
            <a:biLevel thresh="50000"/>
            <a:lum bright="-20000" contrast="40000"/>
          </a:blip>
          <a:stretch>
            <a:fillRect/>
          </a:stretch>
        </p:blipFill>
        <p:spPr>
          <a:xfrm>
            <a:off x="2372562" y="3823776"/>
            <a:ext cx="5276347" cy="2686206"/>
          </a:xfrm>
          <a:prstGeom prst="rect">
            <a:avLst/>
          </a:prstGeom>
          <a:scene3d>
            <a:camera prst="orthographicFront">
              <a:rot lat="21305727" lon="21296581" rev="78423"/>
            </a:camera>
            <a:lightRig rig="threePt" dir="t"/>
          </a:scene3d>
        </p:spPr>
      </p:pic>
      <p:sp>
        <p:nvSpPr>
          <p:cNvPr id="8" name="ZoneTexte 7"/>
          <p:cNvSpPr txBox="1"/>
          <p:nvPr/>
        </p:nvSpPr>
        <p:spPr>
          <a:xfrm>
            <a:off x="442425" y="1060104"/>
            <a:ext cx="8393373" cy="4524315"/>
          </a:xfrm>
          <a:prstGeom prst="rect">
            <a:avLst/>
          </a:prstGeom>
          <a:noFill/>
        </p:spPr>
        <p:txBody>
          <a:bodyPr wrap="square" rtlCol="0">
            <a:spAutoFit/>
          </a:bodyPr>
          <a:lstStyle/>
          <a:p>
            <a:r>
              <a:rPr lang="fr-FR" sz="2000" b="1" dirty="0" smtClean="0"/>
              <a:t>1……………………</a:t>
            </a:r>
          </a:p>
          <a:p>
            <a:endParaRPr lang="fr-FR" sz="2000" b="1" dirty="0" smtClean="0"/>
          </a:p>
          <a:p>
            <a:r>
              <a:rPr lang="fr-FR" sz="2000" b="1" dirty="0" smtClean="0"/>
              <a:t>2…………………</a:t>
            </a:r>
          </a:p>
          <a:p>
            <a:endParaRPr lang="fr-FR" sz="2000" b="1" dirty="0" smtClean="0"/>
          </a:p>
          <a:p>
            <a:r>
              <a:rPr lang="fr-FR" sz="2000" b="1" dirty="0" smtClean="0"/>
              <a:t>3………………….</a:t>
            </a:r>
          </a:p>
          <a:p>
            <a:endParaRPr lang="fr-FR" sz="2800" b="1" dirty="0"/>
          </a:p>
          <a:p>
            <a:r>
              <a:rPr lang="fr-FR" sz="2000" b="1" dirty="0" smtClean="0"/>
              <a:t>4……………….</a:t>
            </a:r>
          </a:p>
          <a:p>
            <a:endParaRPr lang="fr-FR" sz="2000" b="1" dirty="0"/>
          </a:p>
          <a:p>
            <a:endParaRPr lang="fr-FR" sz="2000" b="1" dirty="0"/>
          </a:p>
          <a:p>
            <a:r>
              <a:rPr lang="fr-FR" sz="2000" b="1" dirty="0" smtClean="0"/>
              <a:t>5……………………..</a:t>
            </a:r>
          </a:p>
          <a:p>
            <a:endParaRPr lang="fr-FR" sz="2000" b="1" dirty="0"/>
          </a:p>
          <a:p>
            <a:endParaRPr lang="fr-FR" sz="2000" b="1" dirty="0" smtClean="0"/>
          </a:p>
          <a:p>
            <a:r>
              <a:rPr lang="fr-FR" sz="2000" b="1" dirty="0" smtClean="0"/>
              <a:t>6…………………………………………</a:t>
            </a:r>
            <a:endParaRPr lang="fr-FR" sz="2000" b="1" dirty="0"/>
          </a:p>
          <a:p>
            <a:endParaRPr lang="fr-FR" sz="2000" b="1" dirty="0" smtClean="0"/>
          </a:p>
        </p:txBody>
      </p:sp>
      <p:sp>
        <p:nvSpPr>
          <p:cNvPr id="11" name="Espace réservé du numéro de diapositive 10"/>
          <p:cNvSpPr>
            <a:spLocks noGrp="1"/>
          </p:cNvSpPr>
          <p:nvPr>
            <p:ph type="sldNum" sz="quarter" idx="12"/>
          </p:nvPr>
        </p:nvSpPr>
        <p:spPr/>
        <p:txBody>
          <a:bodyPr/>
          <a:lstStyle/>
          <a:p>
            <a:fld id="{04F016AE-3094-459A-B247-BB18E9145DDC}" type="slidenum">
              <a:rPr lang="en-US" smtClean="0"/>
              <a:pPr/>
              <a:t>10</a:t>
            </a:fld>
            <a:endParaRPr lang="en-US" dirty="0"/>
          </a:p>
        </p:txBody>
      </p:sp>
      <p:sp>
        <p:nvSpPr>
          <p:cNvPr id="12" name="Espace réservé du pied de page 1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01104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74857" y="4437813"/>
            <a:ext cx="8393373" cy="2554545"/>
          </a:xfrm>
          <a:prstGeom prst="rect">
            <a:avLst/>
          </a:prstGeom>
          <a:noFill/>
        </p:spPr>
        <p:txBody>
          <a:bodyPr wrap="square" rtlCol="0">
            <a:spAutoFit/>
          </a:bodyPr>
          <a:lstStyle/>
          <a:p>
            <a:r>
              <a:rPr lang="fr-FR" sz="2000" b="1" dirty="0" smtClean="0"/>
              <a:t>1…………….....</a:t>
            </a:r>
          </a:p>
          <a:p>
            <a:endParaRPr lang="fr-FR" sz="2000" b="1" dirty="0" smtClean="0"/>
          </a:p>
          <a:p>
            <a:endParaRPr lang="fr-FR" sz="900" b="1" dirty="0" smtClean="0"/>
          </a:p>
          <a:p>
            <a:r>
              <a:rPr lang="fr-FR" sz="2000" b="1" dirty="0" smtClean="0"/>
              <a:t>2…………….……</a:t>
            </a:r>
          </a:p>
          <a:p>
            <a:endParaRPr lang="fr-FR" sz="2800" b="1" dirty="0"/>
          </a:p>
          <a:p>
            <a:r>
              <a:rPr lang="fr-FR" sz="2000" b="1" dirty="0" smtClean="0"/>
              <a:t>3…………………….</a:t>
            </a:r>
          </a:p>
          <a:p>
            <a:endParaRPr lang="fr-FR" sz="2000" b="1" dirty="0"/>
          </a:p>
          <a:p>
            <a:endParaRPr lang="fr-FR" sz="2000" b="1" dirty="0"/>
          </a:p>
        </p:txBody>
      </p:sp>
      <p:sp>
        <p:nvSpPr>
          <p:cNvPr id="7" name="ZoneTexte 6"/>
          <p:cNvSpPr txBox="1"/>
          <p:nvPr/>
        </p:nvSpPr>
        <p:spPr>
          <a:xfrm>
            <a:off x="497016" y="381590"/>
            <a:ext cx="8393373" cy="3724096"/>
          </a:xfrm>
          <a:prstGeom prst="rect">
            <a:avLst/>
          </a:prstGeom>
          <a:noFill/>
        </p:spPr>
        <p:txBody>
          <a:bodyPr wrap="square" rtlCol="0">
            <a:spAutoFit/>
          </a:bodyPr>
          <a:lstStyle/>
          <a:p>
            <a:r>
              <a:rPr lang="fr-FR" sz="2000" b="1" dirty="0" smtClean="0"/>
              <a:t>1………………………..</a:t>
            </a:r>
          </a:p>
          <a:p>
            <a:endParaRPr lang="fr-FR" sz="2000" b="1" dirty="0" smtClean="0"/>
          </a:p>
          <a:p>
            <a:r>
              <a:rPr lang="fr-FR" sz="2000" b="1" dirty="0" smtClean="0"/>
              <a:t>2…………………………….……</a:t>
            </a:r>
          </a:p>
          <a:p>
            <a:endParaRPr lang="fr-FR" sz="2000" b="1" dirty="0" smtClean="0"/>
          </a:p>
          <a:p>
            <a:endParaRPr lang="fr-FR" sz="2800" b="1" dirty="0" smtClean="0"/>
          </a:p>
          <a:p>
            <a:endParaRPr lang="fr-FR" sz="2800" b="1" dirty="0"/>
          </a:p>
          <a:p>
            <a:r>
              <a:rPr lang="fr-FR" sz="2000" b="1" dirty="0" smtClean="0"/>
              <a:t>3………………………………….</a:t>
            </a:r>
          </a:p>
          <a:p>
            <a:endParaRPr lang="fr-FR" sz="2000" b="1" dirty="0"/>
          </a:p>
          <a:p>
            <a:endParaRPr lang="fr-FR" sz="2000" b="1" dirty="0"/>
          </a:p>
          <a:p>
            <a:r>
              <a:rPr lang="fr-FR" sz="2000" b="1" dirty="0" smtClean="0"/>
              <a:t>4……………………………………..</a:t>
            </a:r>
          </a:p>
          <a:p>
            <a:endParaRPr lang="fr-FR" sz="2000" b="1" dirty="0"/>
          </a:p>
        </p:txBody>
      </p:sp>
      <p:pic>
        <p:nvPicPr>
          <p:cNvPr id="2" name="Image 1"/>
          <p:cNvPicPr>
            <a:picLocks noChangeAspect="1"/>
          </p:cNvPicPr>
          <p:nvPr/>
        </p:nvPicPr>
        <p:blipFill>
          <a:blip r:embed="rId2">
            <a:biLevel thresh="50000"/>
            <a:lum bright="-20000" contrast="40000"/>
          </a:blip>
          <a:stretch>
            <a:fillRect/>
          </a:stretch>
        </p:blipFill>
        <p:spPr>
          <a:xfrm>
            <a:off x="2661312" y="313244"/>
            <a:ext cx="5540991" cy="491063"/>
          </a:xfrm>
          <a:prstGeom prst="rect">
            <a:avLst/>
          </a:prstGeom>
          <a:scene3d>
            <a:camera prst="orthographicFront">
              <a:rot lat="299957" lon="6793" rev="52420"/>
            </a:camera>
            <a:lightRig rig="threePt" dir="t"/>
          </a:scene3d>
        </p:spPr>
      </p:pic>
      <p:pic>
        <p:nvPicPr>
          <p:cNvPr id="4" name="Image 3"/>
          <p:cNvPicPr>
            <a:picLocks noChangeAspect="1"/>
          </p:cNvPicPr>
          <p:nvPr/>
        </p:nvPicPr>
        <p:blipFill>
          <a:blip r:embed="rId3">
            <a:lum bright="-20000" contrast="40000"/>
            <a:biLevel thresh="50000"/>
          </a:blip>
          <a:stretch>
            <a:fillRect/>
          </a:stretch>
        </p:blipFill>
        <p:spPr>
          <a:xfrm>
            <a:off x="3246831" y="817258"/>
            <a:ext cx="3675833" cy="1301899"/>
          </a:xfrm>
          <a:prstGeom prst="rect">
            <a:avLst/>
          </a:prstGeom>
          <a:scene3d>
            <a:camera prst="orthographicFront">
              <a:rot lat="299957" lon="6793" rev="52420"/>
            </a:camera>
            <a:lightRig rig="threePt" dir="t"/>
          </a:scene3d>
        </p:spPr>
      </p:pic>
      <p:pic>
        <p:nvPicPr>
          <p:cNvPr id="5" name="Image 4"/>
          <p:cNvPicPr>
            <a:picLocks noChangeAspect="1"/>
          </p:cNvPicPr>
          <p:nvPr/>
        </p:nvPicPr>
        <p:blipFill>
          <a:blip r:embed="rId4">
            <a:biLevel thresh="50000"/>
            <a:lum bright="-20000" contrast="40000"/>
          </a:blip>
          <a:stretch>
            <a:fillRect/>
          </a:stretch>
        </p:blipFill>
        <p:spPr>
          <a:xfrm>
            <a:off x="3246831" y="2320232"/>
            <a:ext cx="4134044" cy="618375"/>
          </a:xfrm>
          <a:prstGeom prst="rect">
            <a:avLst/>
          </a:prstGeom>
          <a:scene3d>
            <a:camera prst="orthographicFront">
              <a:rot lat="299957" lon="6793" rev="52420"/>
            </a:camera>
            <a:lightRig rig="threePt" dir="t"/>
          </a:scene3d>
        </p:spPr>
      </p:pic>
      <p:pic>
        <p:nvPicPr>
          <p:cNvPr id="6" name="Image 5"/>
          <p:cNvPicPr>
            <a:picLocks noChangeAspect="1"/>
          </p:cNvPicPr>
          <p:nvPr/>
        </p:nvPicPr>
        <p:blipFill>
          <a:blip r:embed="rId5">
            <a:lum bright="-20000" contrast="40000"/>
            <a:biLevel thresh="50000"/>
          </a:blip>
          <a:stretch>
            <a:fillRect/>
          </a:stretch>
        </p:blipFill>
        <p:spPr>
          <a:xfrm>
            <a:off x="3514910" y="3414244"/>
            <a:ext cx="4687393" cy="691442"/>
          </a:xfrm>
          <a:prstGeom prst="rect">
            <a:avLst/>
          </a:prstGeom>
          <a:scene3d>
            <a:camera prst="orthographicFront">
              <a:rot lat="902026" lon="9426" rev="21535"/>
            </a:camera>
            <a:lightRig rig="threePt" dir="t"/>
          </a:scene3d>
        </p:spPr>
      </p:pic>
      <p:cxnSp>
        <p:nvCxnSpPr>
          <p:cNvPr id="9" name="Connecteur droit 8"/>
          <p:cNvCxnSpPr/>
          <p:nvPr/>
        </p:nvCxnSpPr>
        <p:spPr>
          <a:xfrm>
            <a:off x="150125" y="4271749"/>
            <a:ext cx="9635320" cy="0"/>
          </a:xfrm>
          <a:prstGeom prst="line">
            <a:avLst/>
          </a:prstGeom>
          <a:ln w="41275">
            <a:prstDash val="dash"/>
          </a:ln>
        </p:spPr>
        <p:style>
          <a:lnRef idx="1">
            <a:schemeClr val="dk1"/>
          </a:lnRef>
          <a:fillRef idx="0">
            <a:schemeClr val="dk1"/>
          </a:fillRef>
          <a:effectRef idx="0">
            <a:schemeClr val="dk1"/>
          </a:effectRef>
          <a:fontRef idx="minor">
            <a:schemeClr val="tx1"/>
          </a:fontRef>
        </p:style>
      </p:cxnSp>
      <p:pic>
        <p:nvPicPr>
          <p:cNvPr id="10" name="Image 9"/>
          <p:cNvPicPr>
            <a:picLocks noChangeAspect="1"/>
          </p:cNvPicPr>
          <p:nvPr/>
        </p:nvPicPr>
        <p:blipFill>
          <a:blip r:embed="rId6">
            <a:biLevel thresh="50000"/>
            <a:lum bright="-20000" contrast="40000"/>
          </a:blip>
          <a:stretch>
            <a:fillRect/>
          </a:stretch>
        </p:blipFill>
        <p:spPr>
          <a:xfrm>
            <a:off x="1700812" y="4394001"/>
            <a:ext cx="3530027" cy="609281"/>
          </a:xfrm>
          <a:prstGeom prst="rect">
            <a:avLst/>
          </a:prstGeom>
          <a:scene3d>
            <a:camera prst="orthographicFront">
              <a:rot lat="3851" lon="21303855" rev="20544"/>
            </a:camera>
            <a:lightRig rig="threePt" dir="t"/>
          </a:scene3d>
        </p:spPr>
      </p:pic>
      <p:pic>
        <p:nvPicPr>
          <p:cNvPr id="11" name="Image 10"/>
          <p:cNvPicPr>
            <a:picLocks noChangeAspect="1"/>
          </p:cNvPicPr>
          <p:nvPr/>
        </p:nvPicPr>
        <p:blipFill>
          <a:blip r:embed="rId7">
            <a:lum bright="-20000" contrast="40000"/>
            <a:biLevel thresh="50000"/>
          </a:blip>
          <a:stretch>
            <a:fillRect/>
          </a:stretch>
        </p:blipFill>
        <p:spPr>
          <a:xfrm>
            <a:off x="5580151" y="4330344"/>
            <a:ext cx="3725837" cy="736594"/>
          </a:xfrm>
          <a:prstGeom prst="rect">
            <a:avLst/>
          </a:prstGeom>
          <a:scene3d>
            <a:camera prst="orthographicFront">
              <a:rot lat="3851" lon="21303855" rev="20544"/>
            </a:camera>
            <a:lightRig rig="threePt" dir="t"/>
          </a:scene3d>
        </p:spPr>
      </p:pic>
      <p:pic>
        <p:nvPicPr>
          <p:cNvPr id="12" name="Image 11"/>
          <p:cNvPicPr>
            <a:picLocks noChangeAspect="1"/>
          </p:cNvPicPr>
          <p:nvPr/>
        </p:nvPicPr>
        <p:blipFill>
          <a:blip r:embed="rId8">
            <a:biLevel thresh="50000"/>
            <a:lum contrast="20000"/>
          </a:blip>
          <a:stretch>
            <a:fillRect/>
          </a:stretch>
        </p:blipFill>
        <p:spPr>
          <a:xfrm>
            <a:off x="1813369" y="5095577"/>
            <a:ext cx="4242835" cy="772969"/>
          </a:xfrm>
          <a:prstGeom prst="rect">
            <a:avLst/>
          </a:prstGeom>
          <a:scene3d>
            <a:camera prst="orthographicFront">
              <a:rot lat="3851" lon="21303855" rev="20544"/>
            </a:camera>
            <a:lightRig rig="threePt" dir="t"/>
          </a:scene3d>
        </p:spPr>
      </p:pic>
      <p:pic>
        <p:nvPicPr>
          <p:cNvPr id="13" name="Image 12"/>
          <p:cNvPicPr>
            <a:picLocks noChangeAspect="1"/>
          </p:cNvPicPr>
          <p:nvPr/>
        </p:nvPicPr>
        <p:blipFill>
          <a:blip r:embed="rId9">
            <a:biLevel thresh="50000"/>
            <a:lum bright="-20000" contrast="40000"/>
          </a:blip>
          <a:stretch>
            <a:fillRect/>
          </a:stretch>
        </p:blipFill>
        <p:spPr>
          <a:xfrm>
            <a:off x="3600543" y="5960841"/>
            <a:ext cx="4351626" cy="754781"/>
          </a:xfrm>
          <a:prstGeom prst="rect">
            <a:avLst/>
          </a:prstGeom>
          <a:scene3d>
            <a:camera prst="orthographicFront">
              <a:rot lat="3851" lon="21303855" rev="20544"/>
            </a:camera>
            <a:lightRig rig="threePt" dir="t"/>
          </a:scene3d>
        </p:spPr>
      </p:pic>
      <p:sp>
        <p:nvSpPr>
          <p:cNvPr id="15" name="Espace réservé du numéro de diapositive 14"/>
          <p:cNvSpPr>
            <a:spLocks noGrp="1"/>
          </p:cNvSpPr>
          <p:nvPr>
            <p:ph type="sldNum" sz="quarter" idx="12"/>
          </p:nvPr>
        </p:nvSpPr>
        <p:spPr/>
        <p:txBody>
          <a:bodyPr/>
          <a:lstStyle/>
          <a:p>
            <a:fld id="{04F016AE-3094-459A-B247-BB18E9145DDC}" type="slidenum">
              <a:rPr lang="en-US" smtClean="0"/>
              <a:pPr/>
              <a:t>11</a:t>
            </a:fld>
            <a:endParaRPr lang="en-US" dirty="0"/>
          </a:p>
        </p:txBody>
      </p:sp>
      <p:sp>
        <p:nvSpPr>
          <p:cNvPr id="16" name="Espace réservé du pied de page 15"/>
          <p:cNvSpPr>
            <a:spLocks noGrp="1"/>
          </p:cNvSpPr>
          <p:nvPr>
            <p:ph type="ftr" sz="quarter" idx="11"/>
          </p:nvPr>
        </p:nvSpPr>
        <p:spPr/>
        <p:txBody>
          <a:bodyPr/>
          <a:lstStyle/>
          <a:p>
            <a:r>
              <a:rPr lang="en-US" dirty="0" smtClean="0"/>
              <a:t>Dr. BOUNACEUR.S - </a:t>
            </a:r>
            <a:r>
              <a:rPr lang="en-US" sz="1400" dirty="0" smtClean="0"/>
              <a:t>ISTA</a:t>
            </a:r>
            <a:r>
              <a:rPr lang="en-US" dirty="0" smtClean="0"/>
              <a:t> </a:t>
            </a:r>
            <a:r>
              <a:rPr lang="en-US" dirty="0" err="1" smtClean="0"/>
              <a:t>Tlemcen</a:t>
            </a:r>
            <a:endParaRPr lang="en-US" dirty="0"/>
          </a:p>
        </p:txBody>
      </p:sp>
    </p:spTree>
    <p:extLst>
      <p:ext uri="{BB962C8B-B14F-4D97-AF65-F5344CB8AC3E}">
        <p14:creationId xmlns:p14="http://schemas.microsoft.com/office/powerpoint/2010/main" val="80575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361" y="0"/>
            <a:ext cx="7968848"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p:txBody>
      </p:sp>
      <p:sp>
        <p:nvSpPr>
          <p:cNvPr id="3" name="Rectangle 2"/>
          <p:cNvSpPr/>
          <p:nvPr/>
        </p:nvSpPr>
        <p:spPr>
          <a:xfrm>
            <a:off x="5910" y="324007"/>
            <a:ext cx="9691750" cy="2343655"/>
          </a:xfrm>
          <a:prstGeom prst="rect">
            <a:avLst/>
          </a:prstGeom>
        </p:spPr>
        <p:txBody>
          <a:bodyPr wrap="square">
            <a:spAutoFit/>
          </a:bodyPr>
          <a:lstStyle/>
          <a:p>
            <a:pPr algn="just">
              <a:lnSpc>
                <a:spcPct val="150000"/>
              </a:lnSpc>
            </a:pPr>
            <a:r>
              <a:rPr lang="fr-FR" sz="2000" dirty="0" smtClean="0">
                <a:solidFill>
                  <a:srgbClr val="000000"/>
                </a:solidFill>
                <a:latin typeface="Arial" panose="020B0604020202020204" pitchFamily="34" charset="0"/>
                <a:cs typeface="Arial" panose="020B0604020202020204" pitchFamily="34" charset="0"/>
              </a:rPr>
              <a:t>Généralement, </a:t>
            </a:r>
            <a:r>
              <a:rPr lang="fr-FR" sz="2000" dirty="0">
                <a:solidFill>
                  <a:srgbClr val="000000"/>
                </a:solidFill>
                <a:latin typeface="Arial" panose="020B0604020202020204" pitchFamily="34" charset="0"/>
                <a:cs typeface="Arial" panose="020B0604020202020204" pitchFamily="34" charset="0"/>
              </a:rPr>
              <a:t>on doit piqueter des courbes circulaires concentriques, qui seront situées de part et d'autre de la ligne centrale de la route. Ce travail est nécessaire si on veut, par exemple, fixer sur le terrain les limites de la voie publique (lignes d'emprise), implanter les bordures de la route ou les lignes centrales des fossés ou bien tout simplement implanter une ligne d'opération pour la durée des travaux. </a:t>
            </a:r>
            <a:endParaRPr lang="en-US" sz="2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biLevel thresh="50000"/>
            <a:lum bright="-20000" contrast="40000"/>
          </a:blip>
          <a:stretch>
            <a:fillRect/>
          </a:stretch>
        </p:blipFill>
        <p:spPr>
          <a:xfrm>
            <a:off x="1706059" y="2667662"/>
            <a:ext cx="7081759" cy="4029563"/>
          </a:xfrm>
          <a:prstGeom prst="rect">
            <a:avLst/>
          </a:prstGeom>
        </p:spPr>
      </p:pic>
      <p:sp>
        <p:nvSpPr>
          <p:cNvPr id="7" name="Espace réservé du numéro de diapositive 6"/>
          <p:cNvSpPr>
            <a:spLocks noGrp="1"/>
          </p:cNvSpPr>
          <p:nvPr>
            <p:ph type="sldNum" sz="quarter" idx="12"/>
          </p:nvPr>
        </p:nvSpPr>
        <p:spPr/>
        <p:txBody>
          <a:bodyPr/>
          <a:lstStyle/>
          <a:p>
            <a:fld id="{04F016AE-3094-459A-B247-BB18E9145DDC}" type="slidenum">
              <a:rPr lang="en-US" smtClean="0"/>
              <a:pPr/>
              <a:t>12</a:t>
            </a:fld>
            <a:endParaRPr lang="en-US" dirty="0"/>
          </a:p>
        </p:txBody>
      </p:sp>
      <p:sp>
        <p:nvSpPr>
          <p:cNvPr id="8" name="Espace réservé du pied de page 7"/>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54644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361" y="0"/>
            <a:ext cx="7968848"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p:txBody>
      </p:sp>
      <p:pic>
        <p:nvPicPr>
          <p:cNvPr id="3" name="Image 2"/>
          <p:cNvPicPr>
            <a:picLocks noChangeAspect="1"/>
          </p:cNvPicPr>
          <p:nvPr/>
        </p:nvPicPr>
        <p:blipFill>
          <a:blip r:embed="rId2">
            <a:biLevel thresh="50000"/>
            <a:lum bright="20000" contrast="-40000"/>
          </a:blip>
          <a:stretch>
            <a:fillRect/>
          </a:stretch>
        </p:blipFill>
        <p:spPr>
          <a:xfrm>
            <a:off x="717740" y="568095"/>
            <a:ext cx="8398964" cy="2200688"/>
          </a:xfrm>
          <a:prstGeom prst="rect">
            <a:avLst/>
          </a:prstGeom>
        </p:spPr>
      </p:pic>
      <p:pic>
        <p:nvPicPr>
          <p:cNvPr id="4" name="Image 3"/>
          <p:cNvPicPr>
            <a:picLocks noChangeAspect="1"/>
          </p:cNvPicPr>
          <p:nvPr/>
        </p:nvPicPr>
        <p:blipFill>
          <a:blip r:embed="rId3">
            <a:biLevel thresh="50000"/>
            <a:lum bright="-20000" contrast="40000"/>
          </a:blip>
          <a:stretch>
            <a:fillRect/>
          </a:stretch>
        </p:blipFill>
        <p:spPr>
          <a:xfrm>
            <a:off x="5953200" y="3416030"/>
            <a:ext cx="2175813" cy="2591719"/>
          </a:xfrm>
          <a:prstGeom prst="rect">
            <a:avLst/>
          </a:prstGeom>
          <a:solidFill>
            <a:schemeClr val="bg1"/>
          </a:solidFill>
        </p:spPr>
      </p:pic>
      <p:pic>
        <p:nvPicPr>
          <p:cNvPr id="5" name="Image 4"/>
          <p:cNvPicPr>
            <a:picLocks noChangeAspect="1"/>
          </p:cNvPicPr>
          <p:nvPr/>
        </p:nvPicPr>
        <p:blipFill>
          <a:blip r:embed="rId4">
            <a:biLevel thresh="50000"/>
            <a:lum bright="-20000" contrast="40000"/>
          </a:blip>
          <a:stretch>
            <a:fillRect/>
          </a:stretch>
        </p:blipFill>
        <p:spPr>
          <a:xfrm>
            <a:off x="1432287" y="3215968"/>
            <a:ext cx="2756030" cy="2791781"/>
          </a:xfrm>
          <a:prstGeom prst="rect">
            <a:avLst/>
          </a:prstGeom>
        </p:spPr>
      </p:pic>
      <p:sp>
        <p:nvSpPr>
          <p:cNvPr id="8" name="Espace réservé du numéro de diapositive 7"/>
          <p:cNvSpPr>
            <a:spLocks noGrp="1"/>
          </p:cNvSpPr>
          <p:nvPr>
            <p:ph type="sldNum" sz="quarter" idx="12"/>
          </p:nvPr>
        </p:nvSpPr>
        <p:spPr/>
        <p:txBody>
          <a:bodyPr/>
          <a:lstStyle/>
          <a:p>
            <a:fld id="{04F016AE-3094-459A-B247-BB18E9145DDC}" type="slidenum">
              <a:rPr lang="en-US" smtClean="0"/>
              <a:pPr/>
              <a:t>13</a:t>
            </a:fld>
            <a:endParaRPr lang="en-US" dirty="0"/>
          </a:p>
        </p:txBody>
      </p:sp>
      <p:sp>
        <p:nvSpPr>
          <p:cNvPr id="9" name="Espace réservé du pied de page 8"/>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80517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14</a:t>
            </a:fld>
            <a:endParaRPr lang="en-US" dirty="0"/>
          </a:p>
        </p:txBody>
      </p:sp>
      <p:sp>
        <p:nvSpPr>
          <p:cNvPr id="4" name="Rectangle 3"/>
          <p:cNvSpPr/>
          <p:nvPr/>
        </p:nvSpPr>
        <p:spPr>
          <a:xfrm>
            <a:off x="218363" y="769441"/>
            <a:ext cx="9442725" cy="1938992"/>
          </a:xfrm>
          <a:prstGeom prst="rect">
            <a:avLst/>
          </a:prstGeom>
        </p:spPr>
        <p:txBody>
          <a:bodyPr wrap="square">
            <a:spAutoFit/>
          </a:bodyPr>
          <a:lstStyle/>
          <a:p>
            <a:pPr algn="just"/>
            <a:r>
              <a:rPr lang="fr-FR" sz="2000" dirty="0">
                <a:solidFill>
                  <a:srgbClr val="000000"/>
                </a:solidFill>
                <a:latin typeface="Arial" panose="020B0604020202020204" pitchFamily="34" charset="0"/>
                <a:cs typeface="Arial" panose="020B0604020202020204" pitchFamily="34" charset="0"/>
              </a:rPr>
              <a:t>Rédiger le carnet de notes qui permettra de piqueter les trois arcs concentriques de la figure </a:t>
            </a:r>
            <a:r>
              <a:rPr lang="fr-FR" sz="2000" dirty="0" smtClean="0">
                <a:solidFill>
                  <a:srgbClr val="000000"/>
                </a:solidFill>
                <a:latin typeface="Arial" panose="020B0604020202020204" pitchFamily="34" charset="0"/>
                <a:cs typeface="Arial" panose="020B0604020202020204" pitchFamily="34" charset="0"/>
              </a:rPr>
              <a:t>suivante, </a:t>
            </a:r>
            <a:r>
              <a:rPr lang="fr-FR" sz="2000" dirty="0">
                <a:solidFill>
                  <a:srgbClr val="000000"/>
                </a:solidFill>
                <a:latin typeface="Arial" panose="020B0604020202020204" pitchFamily="34" charset="0"/>
                <a:cs typeface="Arial" panose="020B0604020202020204" pitchFamily="34" charset="0"/>
              </a:rPr>
              <a:t>en tenant compte des données suivantes : le chaînage </a:t>
            </a:r>
            <a:r>
              <a:rPr lang="fr-FR" sz="2000" dirty="0" smtClean="0">
                <a:solidFill>
                  <a:srgbClr val="000000"/>
                </a:solidFill>
                <a:latin typeface="Arial" panose="020B0604020202020204" pitchFamily="34" charset="0"/>
                <a:cs typeface="Arial" panose="020B0604020202020204" pitchFamily="34" charset="0"/>
              </a:rPr>
              <a:t>du         </a:t>
            </a:r>
            <a:r>
              <a:rPr lang="fr-FR" sz="2000" dirty="0">
                <a:solidFill>
                  <a:srgbClr val="000000"/>
                </a:solidFill>
                <a:latin typeface="Arial" panose="020B0604020202020204" pitchFamily="34" charset="0"/>
                <a:cs typeface="Arial" panose="020B0604020202020204" pitchFamily="34" charset="0"/>
              </a:rPr>
              <a:t>PI = 1 + 814,000, </a:t>
            </a:r>
            <a:r>
              <a:rPr lang="fr-FR" sz="2000" dirty="0" smtClean="0">
                <a:solidFill>
                  <a:srgbClr val="000000"/>
                </a:solidFill>
                <a:latin typeface="Arial" panose="020B0604020202020204" pitchFamily="34" charset="0"/>
                <a:cs typeface="Arial" panose="020B0604020202020204" pitchFamily="34" charset="0"/>
              </a:rPr>
              <a:t>R </a:t>
            </a:r>
            <a:r>
              <a:rPr lang="fr-FR" sz="2000" dirty="0">
                <a:solidFill>
                  <a:srgbClr val="000000"/>
                </a:solidFill>
                <a:latin typeface="Arial" panose="020B0604020202020204" pitchFamily="34" charset="0"/>
                <a:cs typeface="Arial" panose="020B0604020202020204" pitchFamily="34" charset="0"/>
              </a:rPr>
              <a:t>= 400,000 m, l'angle de déflexion </a:t>
            </a:r>
            <a:r>
              <a:rPr lang="el-GR" sz="2000" dirty="0" smtClean="0">
                <a:solidFill>
                  <a:srgbClr val="000000"/>
                </a:solidFill>
                <a:latin typeface="Arial" panose="020B0604020202020204" pitchFamily="34" charset="0"/>
                <a:cs typeface="Arial" panose="020B0604020202020204" pitchFamily="34" charset="0"/>
              </a:rPr>
              <a:t>Δ</a:t>
            </a:r>
            <a:r>
              <a:rPr lang="fr-FR" sz="2000" dirty="0" smtClean="0">
                <a:solidFill>
                  <a:srgbClr val="000000"/>
                </a:solidFill>
                <a:latin typeface="Arial" panose="020B0604020202020204" pitchFamily="34" charset="0"/>
                <a:cs typeface="Arial" panose="020B0604020202020204" pitchFamily="34" charset="0"/>
              </a:rPr>
              <a:t> </a:t>
            </a:r>
            <a:r>
              <a:rPr lang="fr-FR" sz="2000" dirty="0">
                <a:solidFill>
                  <a:srgbClr val="000000"/>
                </a:solidFill>
                <a:latin typeface="Arial" panose="020B0604020202020204" pitchFamily="34" charset="0"/>
                <a:cs typeface="Arial" panose="020B0604020202020204" pitchFamily="34" charset="0"/>
              </a:rPr>
              <a:t>= 42° 30' et la </a:t>
            </a:r>
            <a:r>
              <a:rPr lang="fr-FR" sz="2000" dirty="0" smtClean="0">
                <a:solidFill>
                  <a:srgbClr val="000000"/>
                </a:solidFill>
                <a:latin typeface="Arial" panose="020B0604020202020204" pitchFamily="34" charset="0"/>
                <a:cs typeface="Arial" panose="020B0604020202020204" pitchFamily="34" charset="0"/>
              </a:rPr>
              <a:t>distance    d </a:t>
            </a:r>
            <a:r>
              <a:rPr lang="fr-FR" sz="2000" dirty="0">
                <a:solidFill>
                  <a:srgbClr val="000000"/>
                </a:solidFill>
                <a:latin typeface="Arial" panose="020B0604020202020204" pitchFamily="34" charset="0"/>
                <a:cs typeface="Arial" panose="020B0604020202020204" pitchFamily="34" charset="0"/>
              </a:rPr>
              <a:t>= 20,000 m. Le piquetage des arcs extérieur et intérieur doit se faire avec les mêmes angles de déviation que ceux utilisés pour la courbe centrale, et le chaînage de la ligne centrale doit être un multiple de 30 m. </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953122" y="0"/>
            <a:ext cx="7797326" cy="769441"/>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a:p>
            <a:pPr algn="ctr"/>
            <a:r>
              <a:rPr lang="fr-FR" sz="2000" b="1" u="sng" dirty="0" smtClean="0">
                <a:solidFill>
                  <a:srgbClr val="FF0000"/>
                </a:solidFill>
                <a:latin typeface="Arial" panose="020B0604020202020204" pitchFamily="34" charset="0"/>
                <a:cs typeface="Arial" panose="020B0604020202020204" pitchFamily="34" charset="0"/>
              </a:rPr>
              <a:t>EXERCICE</a:t>
            </a:r>
          </a:p>
        </p:txBody>
      </p:sp>
      <p:pic>
        <p:nvPicPr>
          <p:cNvPr id="6" name="Image 5"/>
          <p:cNvPicPr>
            <a:picLocks noChangeAspect="1"/>
          </p:cNvPicPr>
          <p:nvPr/>
        </p:nvPicPr>
        <p:blipFill rotWithShape="1">
          <a:blip r:embed="rId2">
            <a:lum bright="20000" contrast="40000"/>
          </a:blip>
          <a:srcRect l="17877" r="28291"/>
          <a:stretch/>
        </p:blipFill>
        <p:spPr>
          <a:xfrm>
            <a:off x="3485057" y="2646235"/>
            <a:ext cx="4471587" cy="4151200"/>
          </a:xfrm>
          <a:prstGeom prst="rect">
            <a:avLst/>
          </a:prstGeom>
        </p:spPr>
      </p:pic>
    </p:spTree>
    <p:extLst>
      <p:ext uri="{BB962C8B-B14F-4D97-AF65-F5344CB8AC3E}">
        <p14:creationId xmlns:p14="http://schemas.microsoft.com/office/powerpoint/2010/main" val="3676284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15</a:t>
            </a:fld>
            <a:endParaRPr lang="en-US" dirty="0"/>
          </a:p>
        </p:txBody>
      </p:sp>
      <p:sp>
        <p:nvSpPr>
          <p:cNvPr id="4" name="Rectangle 3"/>
          <p:cNvSpPr/>
          <p:nvPr/>
        </p:nvSpPr>
        <p:spPr>
          <a:xfrm>
            <a:off x="953122" y="0"/>
            <a:ext cx="7797326" cy="769441"/>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a:p>
            <a:pPr algn="ctr"/>
            <a:r>
              <a:rPr lang="fr-FR" sz="2000" b="1" u="sng" dirty="0" smtClean="0">
                <a:solidFill>
                  <a:srgbClr val="FF0000"/>
                </a:solidFill>
                <a:latin typeface="Arial" panose="020B0604020202020204" pitchFamily="34" charset="0"/>
                <a:cs typeface="Arial" panose="020B0604020202020204" pitchFamily="34" charset="0"/>
              </a:rPr>
              <a:t>CORRIGE D’EXERCICE</a:t>
            </a:r>
          </a:p>
        </p:txBody>
      </p:sp>
      <p:pic>
        <p:nvPicPr>
          <p:cNvPr id="5" name="Image 4"/>
          <p:cNvPicPr>
            <a:picLocks noChangeAspect="1"/>
          </p:cNvPicPr>
          <p:nvPr/>
        </p:nvPicPr>
        <p:blipFill>
          <a:blip r:embed="rId2">
            <a:biLevel thresh="50000"/>
          </a:blip>
          <a:stretch>
            <a:fillRect/>
          </a:stretch>
        </p:blipFill>
        <p:spPr>
          <a:xfrm>
            <a:off x="506588" y="769442"/>
            <a:ext cx="3655980" cy="1073632"/>
          </a:xfrm>
          <a:prstGeom prst="rect">
            <a:avLst/>
          </a:prstGeom>
        </p:spPr>
      </p:pic>
      <p:pic>
        <p:nvPicPr>
          <p:cNvPr id="6" name="Image 5"/>
          <p:cNvPicPr>
            <a:picLocks noChangeAspect="1"/>
          </p:cNvPicPr>
          <p:nvPr/>
        </p:nvPicPr>
        <p:blipFill>
          <a:blip r:embed="rId3">
            <a:biLevel thresh="50000"/>
          </a:blip>
          <a:stretch>
            <a:fillRect/>
          </a:stretch>
        </p:blipFill>
        <p:spPr>
          <a:xfrm>
            <a:off x="121305" y="1992573"/>
            <a:ext cx="5221951" cy="724056"/>
          </a:xfrm>
          <a:prstGeom prst="rect">
            <a:avLst/>
          </a:prstGeom>
        </p:spPr>
      </p:pic>
      <p:pic>
        <p:nvPicPr>
          <p:cNvPr id="7" name="Image 6"/>
          <p:cNvPicPr>
            <a:picLocks noChangeAspect="1"/>
          </p:cNvPicPr>
          <p:nvPr/>
        </p:nvPicPr>
        <p:blipFill>
          <a:blip r:embed="rId4">
            <a:biLevel thresh="50000"/>
          </a:blip>
          <a:stretch>
            <a:fillRect/>
          </a:stretch>
        </p:blipFill>
        <p:spPr>
          <a:xfrm>
            <a:off x="121305" y="2908154"/>
            <a:ext cx="5392391" cy="1991531"/>
          </a:xfrm>
          <a:prstGeom prst="rect">
            <a:avLst/>
          </a:prstGeom>
        </p:spPr>
      </p:pic>
      <p:pic>
        <p:nvPicPr>
          <p:cNvPr id="8" name="Image 7"/>
          <p:cNvPicPr>
            <a:picLocks noChangeAspect="1"/>
          </p:cNvPicPr>
          <p:nvPr/>
        </p:nvPicPr>
        <p:blipFill>
          <a:blip r:embed="rId5">
            <a:biLevel thresh="50000"/>
          </a:blip>
          <a:stretch>
            <a:fillRect/>
          </a:stretch>
        </p:blipFill>
        <p:spPr>
          <a:xfrm>
            <a:off x="321951" y="4899686"/>
            <a:ext cx="4025254" cy="1551054"/>
          </a:xfrm>
          <a:prstGeom prst="rect">
            <a:avLst/>
          </a:prstGeom>
        </p:spPr>
      </p:pic>
      <p:pic>
        <p:nvPicPr>
          <p:cNvPr id="9" name="Image 8"/>
          <p:cNvPicPr>
            <a:picLocks noChangeAspect="1"/>
          </p:cNvPicPr>
          <p:nvPr/>
        </p:nvPicPr>
        <p:blipFill>
          <a:blip r:embed="rId6">
            <a:biLevel thresh="50000"/>
          </a:blip>
          <a:stretch>
            <a:fillRect/>
          </a:stretch>
        </p:blipFill>
        <p:spPr>
          <a:xfrm>
            <a:off x="5879979" y="878623"/>
            <a:ext cx="3481300" cy="4471299"/>
          </a:xfrm>
          <a:prstGeom prst="rect">
            <a:avLst/>
          </a:prstGeom>
        </p:spPr>
      </p:pic>
      <p:pic>
        <p:nvPicPr>
          <p:cNvPr id="10" name="Image 9"/>
          <p:cNvPicPr>
            <a:picLocks noChangeAspect="1"/>
          </p:cNvPicPr>
          <p:nvPr/>
        </p:nvPicPr>
        <p:blipFill>
          <a:blip r:embed="rId7">
            <a:biLevel thresh="50000"/>
          </a:blip>
          <a:stretch>
            <a:fillRect/>
          </a:stretch>
        </p:blipFill>
        <p:spPr>
          <a:xfrm>
            <a:off x="4742678" y="5569646"/>
            <a:ext cx="5056416" cy="786706"/>
          </a:xfrm>
          <a:prstGeom prst="rect">
            <a:avLst/>
          </a:prstGeom>
        </p:spPr>
      </p:pic>
    </p:spTree>
    <p:extLst>
      <p:ext uri="{BB962C8B-B14F-4D97-AF65-F5344CB8AC3E}">
        <p14:creationId xmlns:p14="http://schemas.microsoft.com/office/powerpoint/2010/main" val="39053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16</a:t>
            </a:fld>
            <a:endParaRPr lang="en-US" dirty="0"/>
          </a:p>
        </p:txBody>
      </p:sp>
      <p:sp>
        <p:nvSpPr>
          <p:cNvPr id="5" name="Rectangle 4"/>
          <p:cNvSpPr/>
          <p:nvPr/>
        </p:nvSpPr>
        <p:spPr>
          <a:xfrm>
            <a:off x="953122" y="0"/>
            <a:ext cx="7797326" cy="769441"/>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a:p>
            <a:pPr algn="ctr"/>
            <a:r>
              <a:rPr lang="fr-FR" sz="2000" b="1" u="sng" dirty="0" smtClean="0">
                <a:solidFill>
                  <a:srgbClr val="FF0000"/>
                </a:solidFill>
                <a:latin typeface="Arial" panose="020B0604020202020204" pitchFamily="34" charset="0"/>
                <a:cs typeface="Arial" panose="020B0604020202020204" pitchFamily="34" charset="0"/>
              </a:rPr>
              <a:t>EXERCICE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17" y="4071518"/>
            <a:ext cx="3549108" cy="22848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46" y="769441"/>
            <a:ext cx="9130353" cy="3137093"/>
          </a:xfrm>
          <a:prstGeom prst="rect">
            <a:avLst/>
          </a:prstGeom>
        </p:spPr>
      </p:pic>
      <p:sp>
        <p:nvSpPr>
          <p:cNvPr id="9" name="ZoneTexte 8"/>
          <p:cNvSpPr txBox="1"/>
          <p:nvPr/>
        </p:nvSpPr>
        <p:spPr>
          <a:xfrm>
            <a:off x="327546" y="4113066"/>
            <a:ext cx="1596788"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Déterminer: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10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17</a:t>
            </a:fld>
            <a:endParaRPr lang="en-US" dirty="0"/>
          </a:p>
        </p:txBody>
      </p:sp>
      <p:sp>
        <p:nvSpPr>
          <p:cNvPr id="4" name="Rectangle 3"/>
          <p:cNvSpPr/>
          <p:nvPr/>
        </p:nvSpPr>
        <p:spPr>
          <a:xfrm>
            <a:off x="953122" y="0"/>
            <a:ext cx="7797326" cy="769441"/>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en parallèle</a:t>
            </a:r>
          </a:p>
          <a:p>
            <a:pPr algn="ctr"/>
            <a:r>
              <a:rPr lang="fr-FR" sz="2000" b="1" u="sng" dirty="0" smtClean="0">
                <a:solidFill>
                  <a:srgbClr val="FF0000"/>
                </a:solidFill>
                <a:latin typeface="Arial" panose="020B0604020202020204" pitchFamily="34" charset="0"/>
                <a:cs typeface="Arial" panose="020B0604020202020204" pitchFamily="34" charset="0"/>
              </a:rPr>
              <a:t>CORRIGE D’EXERCICE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36" y="1146001"/>
            <a:ext cx="2927998" cy="66859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42" y="2191160"/>
            <a:ext cx="4545475" cy="22443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261" y="2191160"/>
            <a:ext cx="4591050" cy="224436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3036" y="4885735"/>
            <a:ext cx="3600450" cy="665399"/>
          </a:xfrm>
          <a:prstGeom prst="rect">
            <a:avLst/>
          </a:prstGeom>
        </p:spPr>
      </p:pic>
    </p:spTree>
    <p:extLst>
      <p:ext uri="{BB962C8B-B14F-4D97-AF65-F5344CB8AC3E}">
        <p14:creationId xmlns:p14="http://schemas.microsoft.com/office/powerpoint/2010/main" val="1754572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biLevel thresh="50000"/>
            <a:lum/>
          </a:blip>
          <a:stretch>
            <a:fillRect/>
          </a:stretch>
        </p:blipFill>
        <p:spPr>
          <a:xfrm>
            <a:off x="1489832" y="1895638"/>
            <a:ext cx="6330336" cy="4784714"/>
          </a:xfrm>
          <a:prstGeom prst="rect">
            <a:avLst/>
          </a:prstGeom>
        </p:spPr>
      </p:pic>
      <p:sp>
        <p:nvSpPr>
          <p:cNvPr id="4" name="Espace réservé du numéro de diapositive 3"/>
          <p:cNvSpPr>
            <a:spLocks noGrp="1"/>
          </p:cNvSpPr>
          <p:nvPr>
            <p:ph type="sldNum" sz="quarter" idx="12"/>
          </p:nvPr>
        </p:nvSpPr>
        <p:spPr/>
        <p:txBody>
          <a:bodyPr/>
          <a:lstStyle/>
          <a:p>
            <a:fld id="{04F016AE-3094-459A-B247-BB18E9145DDC}" type="slidenum">
              <a:rPr lang="en-US" smtClean="0"/>
              <a:pPr/>
              <a:t>18</a:t>
            </a:fld>
            <a:endParaRPr lang="en-US" dirty="0"/>
          </a:p>
        </p:txBody>
      </p:sp>
      <p:sp>
        <p:nvSpPr>
          <p:cNvPr id="5" name="Espace réservé du pied de page 4"/>
          <p:cNvSpPr>
            <a:spLocks noGrp="1"/>
          </p:cNvSpPr>
          <p:nvPr>
            <p:ph type="ftr" sz="quarter" idx="11"/>
          </p:nvPr>
        </p:nvSpPr>
        <p:spPr/>
        <p:txBody>
          <a:bodyPr/>
          <a:lstStyle/>
          <a:p>
            <a:r>
              <a:rPr lang="en-US" dirty="0" smtClean="0"/>
              <a:t>Dr. BOUNACEUR.S - </a:t>
            </a:r>
            <a:r>
              <a:rPr lang="en-US" sz="1400" dirty="0" smtClean="0"/>
              <a:t>ISTA</a:t>
            </a:r>
            <a:r>
              <a:rPr lang="en-US" dirty="0" smtClean="0"/>
              <a:t> </a:t>
            </a:r>
            <a:r>
              <a:rPr lang="en-US" dirty="0" err="1" smtClean="0"/>
              <a:t>Tlemcen</a:t>
            </a:r>
            <a:endParaRPr lang="en-US" dirty="0"/>
          </a:p>
        </p:txBody>
      </p:sp>
      <p:sp>
        <p:nvSpPr>
          <p:cNvPr id="6" name="Rectangle 5"/>
          <p:cNvSpPr/>
          <p:nvPr/>
        </p:nvSpPr>
        <p:spPr>
          <a:xfrm>
            <a:off x="661479" y="13648"/>
            <a:ext cx="8547533"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p:txBody>
      </p:sp>
      <p:sp>
        <p:nvSpPr>
          <p:cNvPr id="7" name="Rectangle 6"/>
          <p:cNvSpPr/>
          <p:nvPr/>
        </p:nvSpPr>
        <p:spPr>
          <a:xfrm>
            <a:off x="123647" y="379779"/>
            <a:ext cx="9623196" cy="1420325"/>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Une courbe circulaire composée est constituée de deux ou de plusieurs courbes circulaires consécutives, de rayons différents, tangentielles entre elles et ayant chacune leur centre de courbure situé du même côté des tangentes </a:t>
            </a:r>
            <a:r>
              <a:rPr lang="fr-FR" sz="2000" dirty="0" smtClean="0">
                <a:solidFill>
                  <a:srgbClr val="000000"/>
                </a:solidFill>
                <a:latin typeface="Arial" panose="020B0604020202020204" pitchFamily="34" charset="0"/>
                <a:cs typeface="Arial" panose="020B0604020202020204" pitchFamily="34" charset="0"/>
              </a:rPr>
              <a:t>communes. </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90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F016AE-3094-459A-B247-BB18E9145DDC}" type="slidenum">
              <a:rPr lang="en-US" smtClean="0"/>
              <a:pPr/>
              <a:t>19</a:t>
            </a:fld>
            <a:endParaRPr lang="en-US" dirty="0"/>
          </a:p>
        </p:txBody>
      </p:sp>
      <p:sp>
        <p:nvSpPr>
          <p:cNvPr id="5" name="Espace réservé du pied de page 4"/>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pic>
        <p:nvPicPr>
          <p:cNvPr id="6" name="Image 5"/>
          <p:cNvPicPr>
            <a:picLocks noChangeAspect="1"/>
          </p:cNvPicPr>
          <p:nvPr/>
        </p:nvPicPr>
        <p:blipFill>
          <a:blip r:embed="rId2">
            <a:biLevel thresh="50000"/>
            <a:lum contrast="40000"/>
          </a:blip>
          <a:stretch>
            <a:fillRect/>
          </a:stretch>
        </p:blipFill>
        <p:spPr>
          <a:xfrm>
            <a:off x="2787119" y="549064"/>
            <a:ext cx="4569207" cy="822092"/>
          </a:xfrm>
          <a:prstGeom prst="rect">
            <a:avLst/>
          </a:prstGeom>
        </p:spPr>
      </p:pic>
      <p:sp>
        <p:nvSpPr>
          <p:cNvPr id="7" name="Rectangle 6"/>
          <p:cNvSpPr/>
          <p:nvPr/>
        </p:nvSpPr>
        <p:spPr>
          <a:xfrm>
            <a:off x="661479" y="13648"/>
            <a:ext cx="8547533"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p:txBody>
      </p:sp>
      <p:pic>
        <p:nvPicPr>
          <p:cNvPr id="8" name="Image 7"/>
          <p:cNvPicPr>
            <a:picLocks noChangeAspect="1"/>
          </p:cNvPicPr>
          <p:nvPr/>
        </p:nvPicPr>
        <p:blipFill>
          <a:blip r:embed="rId3">
            <a:lum contrast="40000"/>
            <a:biLevel thresh="50000"/>
          </a:blip>
          <a:stretch>
            <a:fillRect/>
          </a:stretch>
        </p:blipFill>
        <p:spPr>
          <a:xfrm>
            <a:off x="2092667" y="1765276"/>
            <a:ext cx="2220879" cy="959809"/>
          </a:xfrm>
          <a:prstGeom prst="rect">
            <a:avLst/>
          </a:prstGeom>
        </p:spPr>
      </p:pic>
      <p:pic>
        <p:nvPicPr>
          <p:cNvPr id="9" name="Image 8"/>
          <p:cNvPicPr>
            <a:picLocks noChangeAspect="1"/>
          </p:cNvPicPr>
          <p:nvPr/>
        </p:nvPicPr>
        <p:blipFill>
          <a:blip r:embed="rId4">
            <a:biLevel thresh="50000"/>
            <a:lum contrast="40000"/>
          </a:blip>
          <a:stretch>
            <a:fillRect/>
          </a:stretch>
        </p:blipFill>
        <p:spPr>
          <a:xfrm>
            <a:off x="5071722" y="1449653"/>
            <a:ext cx="2312859" cy="1425404"/>
          </a:xfrm>
          <a:prstGeom prst="rect">
            <a:avLst/>
          </a:prstGeom>
        </p:spPr>
      </p:pic>
      <p:pic>
        <p:nvPicPr>
          <p:cNvPr id="10" name="Image 9"/>
          <p:cNvPicPr>
            <a:picLocks noChangeAspect="1"/>
          </p:cNvPicPr>
          <p:nvPr/>
        </p:nvPicPr>
        <p:blipFill>
          <a:blip r:embed="rId5">
            <a:biLevel thresh="50000"/>
            <a:lum contrast="40000"/>
          </a:blip>
          <a:stretch>
            <a:fillRect/>
          </a:stretch>
        </p:blipFill>
        <p:spPr>
          <a:xfrm>
            <a:off x="2115845" y="3062632"/>
            <a:ext cx="1830398" cy="1014645"/>
          </a:xfrm>
          <a:prstGeom prst="rect">
            <a:avLst/>
          </a:prstGeom>
        </p:spPr>
      </p:pic>
      <p:pic>
        <p:nvPicPr>
          <p:cNvPr id="11" name="Image 10"/>
          <p:cNvPicPr>
            <a:picLocks noChangeAspect="1"/>
          </p:cNvPicPr>
          <p:nvPr/>
        </p:nvPicPr>
        <p:blipFill>
          <a:blip r:embed="rId6">
            <a:lum contrast="40000"/>
            <a:biLevel thresh="50000"/>
          </a:blip>
          <a:stretch>
            <a:fillRect/>
          </a:stretch>
        </p:blipFill>
        <p:spPr>
          <a:xfrm>
            <a:off x="5453859" y="2969523"/>
            <a:ext cx="1672227" cy="1346308"/>
          </a:xfrm>
          <a:prstGeom prst="rect">
            <a:avLst/>
          </a:prstGeom>
        </p:spPr>
      </p:pic>
      <p:pic>
        <p:nvPicPr>
          <p:cNvPr id="12" name="Image 11"/>
          <p:cNvPicPr>
            <a:picLocks noChangeAspect="1"/>
          </p:cNvPicPr>
          <p:nvPr/>
        </p:nvPicPr>
        <p:blipFill>
          <a:blip r:embed="rId7">
            <a:lum contrast="40000"/>
            <a:biLevel thresh="50000"/>
          </a:blip>
          <a:stretch>
            <a:fillRect/>
          </a:stretch>
        </p:blipFill>
        <p:spPr>
          <a:xfrm>
            <a:off x="3464580" y="5283289"/>
            <a:ext cx="2342212" cy="1136191"/>
          </a:xfrm>
          <a:prstGeom prst="rect">
            <a:avLst/>
          </a:prstGeom>
        </p:spPr>
      </p:pic>
      <p:pic>
        <p:nvPicPr>
          <p:cNvPr id="13" name="Image 12"/>
          <p:cNvPicPr>
            <a:picLocks noChangeAspect="1"/>
          </p:cNvPicPr>
          <p:nvPr/>
        </p:nvPicPr>
        <p:blipFill>
          <a:blip r:embed="rId8">
            <a:biLevel thresh="50000"/>
            <a:lum contrast="40000"/>
          </a:blip>
          <a:stretch>
            <a:fillRect/>
          </a:stretch>
        </p:blipFill>
        <p:spPr>
          <a:xfrm>
            <a:off x="2504852" y="4378959"/>
            <a:ext cx="4302500" cy="686592"/>
          </a:xfrm>
          <a:prstGeom prst="rect">
            <a:avLst/>
          </a:prstGeom>
        </p:spPr>
      </p:pic>
    </p:spTree>
    <p:extLst>
      <p:ext uri="{BB962C8B-B14F-4D97-AF65-F5344CB8AC3E}">
        <p14:creationId xmlns:p14="http://schemas.microsoft.com/office/powerpoint/2010/main" val="170415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314" y="296417"/>
            <a:ext cx="6019598"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136478" y="837414"/>
            <a:ext cx="9457898" cy="1420325"/>
          </a:xfrm>
          <a:prstGeom prst="rect">
            <a:avLst/>
          </a:prstGeom>
        </p:spPr>
        <p:txBody>
          <a:bodyPr wrap="square">
            <a:spAutoFit/>
          </a:bodyPr>
          <a:lstStyle/>
          <a:p>
            <a:pPr algn="just">
              <a:lnSpc>
                <a:spcPct val="150000"/>
              </a:lnSpc>
            </a:pPr>
            <a:r>
              <a:rPr lang="fr-FR" sz="2000" dirty="0">
                <a:latin typeface="Arial" panose="020B0604020202020204" pitchFamily="34" charset="0"/>
                <a:cs typeface="Arial" panose="020B0604020202020204" pitchFamily="34" charset="0"/>
              </a:rPr>
              <a:t>Un </a:t>
            </a:r>
            <a:r>
              <a:rPr lang="fr-FR" sz="2000" b="1" dirty="0">
                <a:latin typeface="Arial" panose="020B0604020202020204" pitchFamily="34" charset="0"/>
                <a:cs typeface="Arial" panose="020B0604020202020204" pitchFamily="34" charset="0"/>
              </a:rPr>
              <a:t>raccordement circulaire</a:t>
            </a:r>
            <a:r>
              <a:rPr lang="fr-FR" sz="2000" dirty="0">
                <a:latin typeface="Arial" panose="020B0604020202020204" pitchFamily="34" charset="0"/>
                <a:cs typeface="Arial" panose="020B0604020202020204" pitchFamily="34" charset="0"/>
              </a:rPr>
              <a:t> est une technique utilisée principalement en génie civil, notamment dans les projets routiers, pour relier deux lignes droites (appelées alignements) qui se croisent, par un ou plusieurs arcs de cercle. </a:t>
            </a:r>
            <a:endParaRPr lang="fr-FR" sz="2000" dirty="0" smtClean="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872" y="4094328"/>
            <a:ext cx="4148699" cy="276367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8" y="2398626"/>
            <a:ext cx="4122098" cy="275493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696" y="2257739"/>
            <a:ext cx="3493826" cy="2620370"/>
          </a:xfrm>
          <a:prstGeom prst="rect">
            <a:avLst/>
          </a:prstGeom>
        </p:spPr>
      </p:pic>
      <p:sp>
        <p:nvSpPr>
          <p:cNvPr id="10" name="Espace réservé du numéro de diapositive 9"/>
          <p:cNvSpPr>
            <a:spLocks noGrp="1"/>
          </p:cNvSpPr>
          <p:nvPr>
            <p:ph type="sldNum" sz="quarter" idx="12"/>
          </p:nvPr>
        </p:nvSpPr>
        <p:spPr/>
        <p:txBody>
          <a:bodyPr/>
          <a:lstStyle/>
          <a:p>
            <a:fld id="{04F016AE-3094-459A-B247-BB18E9145DDC}" type="slidenum">
              <a:rPr lang="en-US" smtClean="0"/>
              <a:pPr/>
              <a:t>2</a:t>
            </a:fld>
            <a:endParaRPr lang="en-US" dirty="0"/>
          </a:p>
        </p:txBody>
      </p:sp>
      <p:sp>
        <p:nvSpPr>
          <p:cNvPr id="11" name="Espace réservé du pied de page 10"/>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80976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F016AE-3094-459A-B247-BB18E9145DDC}" type="slidenum">
              <a:rPr lang="en-US" smtClean="0"/>
              <a:pPr/>
              <a:t>20</a:t>
            </a:fld>
            <a:endParaRPr lang="en-US" dirty="0"/>
          </a:p>
        </p:txBody>
      </p:sp>
      <p:sp>
        <p:nvSpPr>
          <p:cNvPr id="5" name="Espace réservé du pied de page 4"/>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6" name="Rectangle 5"/>
          <p:cNvSpPr/>
          <p:nvPr/>
        </p:nvSpPr>
        <p:spPr>
          <a:xfrm>
            <a:off x="661479" y="13648"/>
            <a:ext cx="8547533"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a:p>
            <a:pPr algn="ctr"/>
            <a:r>
              <a:rPr lang="fr-FR" sz="2400" b="1" dirty="0" smtClean="0">
                <a:solidFill>
                  <a:srgbClr val="FF0000"/>
                </a:solidFill>
                <a:latin typeface="Arial" panose="020B0604020202020204" pitchFamily="34" charset="0"/>
                <a:cs typeface="Arial" panose="020B0604020202020204" pitchFamily="34" charset="0"/>
              </a:rPr>
              <a:t>Exercice</a:t>
            </a:r>
          </a:p>
        </p:txBody>
      </p:sp>
      <p:sp>
        <p:nvSpPr>
          <p:cNvPr id="2" name="Rectangle 1"/>
          <p:cNvSpPr/>
          <p:nvPr/>
        </p:nvSpPr>
        <p:spPr>
          <a:xfrm>
            <a:off x="238267" y="844645"/>
            <a:ext cx="9533530" cy="1477328"/>
          </a:xfrm>
          <a:prstGeom prst="rect">
            <a:avLst/>
          </a:prstGeom>
        </p:spPr>
        <p:txBody>
          <a:bodyPr wrap="square">
            <a:spAutoFit/>
          </a:bodyPr>
          <a:lstStyle/>
          <a:p>
            <a:pPr algn="just"/>
            <a:r>
              <a:rPr lang="fr-FR" dirty="0">
                <a:solidFill>
                  <a:srgbClr val="000000"/>
                </a:solidFill>
                <a:latin typeface="Arial" panose="020B0604020202020204" pitchFamily="34" charset="0"/>
                <a:cs typeface="Arial" panose="020B0604020202020204" pitchFamily="34" charset="0"/>
              </a:rPr>
              <a:t>Deux alignements horizontaux doivent être reliés par une courbe </a:t>
            </a:r>
            <a:r>
              <a:rPr lang="fr-FR" dirty="0" smtClean="0">
                <a:solidFill>
                  <a:srgbClr val="000000"/>
                </a:solidFill>
                <a:latin typeface="Arial" panose="020B0604020202020204" pitchFamily="34" charset="0"/>
                <a:cs typeface="Arial" panose="020B0604020202020204" pitchFamily="34" charset="0"/>
              </a:rPr>
              <a:t>circulaire composée </a:t>
            </a:r>
            <a:r>
              <a:rPr lang="fr-FR" dirty="0">
                <a:solidFill>
                  <a:srgbClr val="000000"/>
                </a:solidFill>
                <a:latin typeface="Arial" panose="020B0604020202020204" pitchFamily="34" charset="0"/>
                <a:cs typeface="Arial" panose="020B0604020202020204" pitchFamily="34" charset="0"/>
              </a:rPr>
              <a:t>de deux arcs de </a:t>
            </a:r>
            <a:r>
              <a:rPr lang="fr-FR" dirty="0" smtClean="0">
                <a:solidFill>
                  <a:srgbClr val="000000"/>
                </a:solidFill>
                <a:latin typeface="Arial" panose="020B0604020202020204" pitchFamily="34" charset="0"/>
                <a:cs typeface="Arial" panose="020B0604020202020204" pitchFamily="34" charset="0"/>
              </a:rPr>
              <a:t>cercle. </a:t>
            </a:r>
            <a:r>
              <a:rPr lang="fr-FR" dirty="0">
                <a:solidFill>
                  <a:srgbClr val="000000"/>
                </a:solidFill>
                <a:latin typeface="Arial" panose="020B0604020202020204" pitchFamily="34" charset="0"/>
                <a:cs typeface="Arial" panose="020B0604020202020204" pitchFamily="34" charset="0"/>
              </a:rPr>
              <a:t>Calculer le chaînage des points </a:t>
            </a:r>
            <a:r>
              <a:rPr lang="fr-FR" dirty="0" smtClean="0">
                <a:solidFill>
                  <a:srgbClr val="000000"/>
                </a:solidFill>
                <a:latin typeface="Arial" panose="020B0604020202020204" pitchFamily="34" charset="0"/>
                <a:cs typeface="Arial" panose="020B0604020202020204" pitchFamily="34" charset="0"/>
              </a:rPr>
              <a:t>caractéristiques, sachant </a:t>
            </a:r>
            <a:r>
              <a:rPr lang="fr-FR" dirty="0">
                <a:solidFill>
                  <a:srgbClr val="000000"/>
                </a:solidFill>
                <a:latin typeface="Arial" panose="020B0604020202020204" pitchFamily="34" charset="0"/>
                <a:cs typeface="Arial" panose="020B0604020202020204" pitchFamily="34" charset="0"/>
              </a:rPr>
              <a:t>que la valeur de la contre-flèche mesurée sur la bissectrice de </a:t>
            </a:r>
            <a:r>
              <a:rPr lang="fr-FR" dirty="0" smtClean="0">
                <a:solidFill>
                  <a:srgbClr val="000000"/>
                </a:solidFill>
                <a:latin typeface="Arial" panose="020B0604020202020204" pitchFamily="34" charset="0"/>
                <a:cs typeface="Arial" panose="020B0604020202020204" pitchFamily="34" charset="0"/>
              </a:rPr>
              <a:t>la première </a:t>
            </a:r>
            <a:r>
              <a:rPr lang="fr-FR" dirty="0">
                <a:solidFill>
                  <a:srgbClr val="000000"/>
                </a:solidFill>
                <a:latin typeface="Arial" panose="020B0604020202020204" pitchFamily="34" charset="0"/>
                <a:cs typeface="Arial" panose="020B0604020202020204" pitchFamily="34" charset="0"/>
              </a:rPr>
              <a:t>courbe circulaire est égale à 90,059 m. La distance horizontale entre </a:t>
            </a:r>
            <a:r>
              <a:rPr lang="fr-FR" dirty="0" smtClean="0">
                <a:solidFill>
                  <a:srgbClr val="000000"/>
                </a:solidFill>
                <a:latin typeface="Arial" panose="020B0604020202020204" pitchFamily="34" charset="0"/>
                <a:cs typeface="Arial" panose="020B0604020202020204" pitchFamily="34" charset="0"/>
              </a:rPr>
              <a:t>PI1 et Pl2 est </a:t>
            </a:r>
            <a:r>
              <a:rPr lang="fr-FR" dirty="0">
                <a:solidFill>
                  <a:srgbClr val="000000"/>
                </a:solidFill>
                <a:latin typeface="Arial" panose="020B0604020202020204" pitchFamily="34" charset="0"/>
                <a:cs typeface="Arial" panose="020B0604020202020204" pitchFamily="34" charset="0"/>
              </a:rPr>
              <a:t>de 539,725 m, le chaînage du PI est 0 + 862</a:t>
            </a:r>
            <a:r>
              <a:rPr lang="fr-FR" dirty="0" smtClean="0">
                <a:solidFill>
                  <a:srgbClr val="000000"/>
                </a:solidFill>
                <a:latin typeface="Arial" panose="020B0604020202020204" pitchFamily="34" charset="0"/>
                <a:cs typeface="Arial" panose="020B0604020202020204" pitchFamily="34" charset="0"/>
              </a:rPr>
              <a:t>, </a:t>
            </a:r>
            <a:r>
              <a:rPr lang="el-GR" dirty="0" smtClean="0">
                <a:solidFill>
                  <a:srgbClr val="000000"/>
                </a:solidFill>
                <a:latin typeface="Arial" panose="020B0604020202020204" pitchFamily="34" charset="0"/>
                <a:cs typeface="Arial" panose="020B0604020202020204" pitchFamily="34" charset="0"/>
              </a:rPr>
              <a:t>Δ</a:t>
            </a:r>
            <a:r>
              <a:rPr lang="fr-FR" dirty="0">
                <a:solidFill>
                  <a:srgbClr val="000000"/>
                </a:solidFill>
                <a:latin typeface="Arial" panose="020B0604020202020204" pitchFamily="34" charset="0"/>
                <a:cs typeface="Arial" panose="020B0604020202020204" pitchFamily="34" charset="0"/>
              </a:rPr>
              <a:t>=</a:t>
            </a:r>
            <a:r>
              <a:rPr lang="fr-FR" dirty="0" smtClean="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110° 00’ et </a:t>
            </a:r>
            <a:r>
              <a:rPr lang="el-GR" dirty="0" smtClean="0">
                <a:solidFill>
                  <a:srgbClr val="000000"/>
                </a:solidFill>
                <a:latin typeface="Arial" panose="020B0604020202020204" pitchFamily="34" charset="0"/>
                <a:cs typeface="Arial" panose="020B0604020202020204" pitchFamily="34" charset="0"/>
              </a:rPr>
              <a:t>Δ</a:t>
            </a:r>
            <a:r>
              <a:rPr lang="fr-FR" dirty="0" smtClean="0">
                <a:solidFill>
                  <a:srgbClr val="000000"/>
                </a:solidFill>
                <a:latin typeface="Arial" panose="020B0604020202020204" pitchFamily="34" charset="0"/>
                <a:cs typeface="Arial" panose="020B0604020202020204" pitchFamily="34" charset="0"/>
              </a:rPr>
              <a:t>1 = 60</a:t>
            </a:r>
            <a:r>
              <a:rPr lang="fr-FR" dirty="0">
                <a:solidFill>
                  <a:srgbClr val="000000"/>
                </a:solidFill>
                <a:latin typeface="Arial" panose="020B0604020202020204" pitchFamily="34" charset="0"/>
                <a:cs typeface="Arial" panose="020B0604020202020204" pitchFamily="34" charset="0"/>
              </a:rPr>
              <a:t>° 00’.</a:t>
            </a:r>
            <a:endParaRPr lang="en-US" dirty="0">
              <a:solidFill>
                <a:srgbClr val="00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lum bright="-20000" contrast="40000"/>
          </a:blip>
          <a:stretch>
            <a:fillRect/>
          </a:stretch>
        </p:blipFill>
        <p:spPr>
          <a:xfrm>
            <a:off x="3268123" y="2253061"/>
            <a:ext cx="5633829" cy="4604940"/>
          </a:xfrm>
          <a:prstGeom prst="rect">
            <a:avLst/>
          </a:prstGeom>
          <a:effectLst>
            <a:glow rad="127000">
              <a:schemeClr val="bg1">
                <a:alpha val="0"/>
              </a:schemeClr>
            </a:glow>
            <a:outerShdw blurRad="50800" dist="50800" dir="5400000" algn="ctr" rotWithShape="0">
              <a:schemeClr val="bg1">
                <a:alpha val="0"/>
              </a:schemeClr>
            </a:outerShdw>
          </a:effectLst>
        </p:spPr>
      </p:pic>
    </p:spTree>
    <p:extLst>
      <p:ext uri="{BB962C8B-B14F-4D97-AF65-F5344CB8AC3E}">
        <p14:creationId xmlns:p14="http://schemas.microsoft.com/office/powerpoint/2010/main" val="183946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911988" y="6356351"/>
            <a:ext cx="297024" cy="331051"/>
          </a:xfrm>
        </p:spPr>
        <p:txBody>
          <a:bodyPr/>
          <a:lstStyle/>
          <a:p>
            <a:fld id="{04F016AE-3094-459A-B247-BB18E9145DDC}" type="slidenum">
              <a:rPr lang="en-US" smtClean="0"/>
              <a:pPr/>
              <a:t>21</a:t>
            </a:fld>
            <a:endParaRPr lang="en-US" dirty="0"/>
          </a:p>
        </p:txBody>
      </p:sp>
      <p:sp>
        <p:nvSpPr>
          <p:cNvPr id="5" name="Espace réservé du pied de page 4"/>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6" name="Rectangle 5"/>
          <p:cNvSpPr/>
          <p:nvPr/>
        </p:nvSpPr>
        <p:spPr>
          <a:xfrm>
            <a:off x="661479" y="13648"/>
            <a:ext cx="8547533"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a:p>
            <a:pPr algn="ctr"/>
            <a:r>
              <a:rPr lang="fr-FR" sz="2400" b="1" dirty="0" smtClean="0">
                <a:solidFill>
                  <a:srgbClr val="FF0000"/>
                </a:solidFill>
                <a:latin typeface="Arial" panose="020B0604020202020204" pitchFamily="34" charset="0"/>
                <a:cs typeface="Arial" panose="020B0604020202020204" pitchFamily="34" charset="0"/>
              </a:rPr>
              <a:t>Corrige d’Exercice</a:t>
            </a:r>
          </a:p>
        </p:txBody>
      </p:sp>
      <p:pic>
        <p:nvPicPr>
          <p:cNvPr id="2" name="Image 1"/>
          <p:cNvPicPr>
            <a:picLocks noChangeAspect="1"/>
          </p:cNvPicPr>
          <p:nvPr/>
        </p:nvPicPr>
        <p:blipFill>
          <a:blip r:embed="rId2">
            <a:biLevel thresh="50000"/>
            <a:lum bright="-20000" contrast="40000"/>
          </a:blip>
          <a:stretch>
            <a:fillRect/>
          </a:stretch>
        </p:blipFill>
        <p:spPr>
          <a:xfrm>
            <a:off x="818701" y="844646"/>
            <a:ext cx="2047329" cy="902822"/>
          </a:xfrm>
          <a:prstGeom prst="rect">
            <a:avLst/>
          </a:prstGeom>
        </p:spPr>
      </p:pic>
      <p:pic>
        <p:nvPicPr>
          <p:cNvPr id="3" name="Image 2"/>
          <p:cNvPicPr>
            <a:picLocks noChangeAspect="1"/>
          </p:cNvPicPr>
          <p:nvPr/>
        </p:nvPicPr>
        <p:blipFill>
          <a:blip r:embed="rId3">
            <a:lum bright="-20000" contrast="40000"/>
            <a:biLevel thresh="50000"/>
          </a:blip>
          <a:stretch>
            <a:fillRect/>
          </a:stretch>
        </p:blipFill>
        <p:spPr>
          <a:xfrm>
            <a:off x="174242" y="1807495"/>
            <a:ext cx="3336246" cy="1373156"/>
          </a:xfrm>
          <a:prstGeom prst="rect">
            <a:avLst/>
          </a:prstGeom>
        </p:spPr>
      </p:pic>
      <p:pic>
        <p:nvPicPr>
          <p:cNvPr id="7" name="Image 6"/>
          <p:cNvPicPr>
            <a:picLocks noChangeAspect="1"/>
          </p:cNvPicPr>
          <p:nvPr/>
        </p:nvPicPr>
        <p:blipFill>
          <a:blip r:embed="rId4">
            <a:biLevel thresh="50000"/>
            <a:lum bright="-20000" contrast="40000"/>
          </a:blip>
          <a:stretch>
            <a:fillRect/>
          </a:stretch>
        </p:blipFill>
        <p:spPr>
          <a:xfrm>
            <a:off x="22051" y="3495841"/>
            <a:ext cx="4170308" cy="2637188"/>
          </a:xfrm>
          <a:prstGeom prst="rect">
            <a:avLst/>
          </a:prstGeom>
        </p:spPr>
      </p:pic>
      <p:cxnSp>
        <p:nvCxnSpPr>
          <p:cNvPr id="9" name="Connecteur droit 8"/>
          <p:cNvCxnSpPr/>
          <p:nvPr/>
        </p:nvCxnSpPr>
        <p:spPr>
          <a:xfrm>
            <a:off x="4926842" y="1023582"/>
            <a:ext cx="0" cy="5395898"/>
          </a:xfrm>
          <a:prstGeom prst="line">
            <a:avLst/>
          </a:prstGeom>
          <a:ln w="444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Image 9"/>
          <p:cNvPicPr>
            <a:picLocks noChangeAspect="1"/>
          </p:cNvPicPr>
          <p:nvPr/>
        </p:nvPicPr>
        <p:blipFill>
          <a:blip r:embed="rId5">
            <a:lum bright="-20000" contrast="40000"/>
            <a:biLevel thresh="50000"/>
          </a:blip>
          <a:stretch>
            <a:fillRect/>
          </a:stretch>
        </p:blipFill>
        <p:spPr>
          <a:xfrm>
            <a:off x="5840709" y="877759"/>
            <a:ext cx="3071279" cy="1501363"/>
          </a:xfrm>
          <a:prstGeom prst="rect">
            <a:avLst/>
          </a:prstGeom>
        </p:spPr>
      </p:pic>
      <p:pic>
        <p:nvPicPr>
          <p:cNvPr id="11" name="Image 10"/>
          <p:cNvPicPr>
            <a:picLocks noChangeAspect="1"/>
          </p:cNvPicPr>
          <p:nvPr/>
        </p:nvPicPr>
        <p:blipFill>
          <a:blip r:embed="rId6">
            <a:biLevel thresh="50000"/>
            <a:lum bright="-20000" contrast="40000"/>
          </a:blip>
          <a:stretch>
            <a:fillRect/>
          </a:stretch>
        </p:blipFill>
        <p:spPr>
          <a:xfrm>
            <a:off x="5292549" y="2526762"/>
            <a:ext cx="3916463" cy="663844"/>
          </a:xfrm>
          <a:prstGeom prst="rect">
            <a:avLst/>
          </a:prstGeom>
        </p:spPr>
      </p:pic>
      <p:pic>
        <p:nvPicPr>
          <p:cNvPr id="12" name="Image 11"/>
          <p:cNvPicPr>
            <a:picLocks noChangeAspect="1"/>
          </p:cNvPicPr>
          <p:nvPr/>
        </p:nvPicPr>
        <p:blipFill>
          <a:blip r:embed="rId7">
            <a:lum bright="-20000" contrast="40000"/>
            <a:biLevel thresh="50000"/>
          </a:blip>
          <a:stretch>
            <a:fillRect/>
          </a:stretch>
        </p:blipFill>
        <p:spPr>
          <a:xfrm>
            <a:off x="5654621" y="3338246"/>
            <a:ext cx="3166312" cy="2952378"/>
          </a:xfrm>
          <a:prstGeom prst="rect">
            <a:avLst/>
          </a:prstGeom>
        </p:spPr>
      </p:pic>
    </p:spTree>
    <p:extLst>
      <p:ext uri="{BB962C8B-B14F-4D97-AF65-F5344CB8AC3E}">
        <p14:creationId xmlns:p14="http://schemas.microsoft.com/office/powerpoint/2010/main" val="3878981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22</a:t>
            </a:fld>
            <a:endParaRPr lang="en-US" dirty="0"/>
          </a:p>
        </p:txBody>
      </p:sp>
      <p:sp>
        <p:nvSpPr>
          <p:cNvPr id="4" name="Rectangle 3"/>
          <p:cNvSpPr/>
          <p:nvPr/>
        </p:nvSpPr>
        <p:spPr>
          <a:xfrm>
            <a:off x="661479" y="13648"/>
            <a:ext cx="8547533"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a:p>
            <a:pPr algn="ctr"/>
            <a:r>
              <a:rPr lang="fr-FR" sz="2400" b="1" dirty="0" smtClean="0">
                <a:solidFill>
                  <a:srgbClr val="FF0000"/>
                </a:solidFill>
                <a:latin typeface="Arial" panose="020B0604020202020204" pitchFamily="34" charset="0"/>
                <a:cs typeface="Arial" panose="020B0604020202020204" pitchFamily="34" charset="0"/>
              </a:rPr>
              <a:t>Exercice</a:t>
            </a:r>
          </a:p>
        </p:txBody>
      </p:sp>
      <p:sp>
        <p:nvSpPr>
          <p:cNvPr id="5" name="Rectangle 4"/>
          <p:cNvSpPr/>
          <p:nvPr/>
        </p:nvSpPr>
        <p:spPr>
          <a:xfrm>
            <a:off x="116823" y="844645"/>
            <a:ext cx="9636844" cy="1323439"/>
          </a:xfrm>
          <a:prstGeom prst="rect">
            <a:avLst/>
          </a:prstGeom>
        </p:spPr>
        <p:txBody>
          <a:bodyPr wrap="square">
            <a:spAutoFit/>
          </a:bodyPr>
          <a:lstStyle/>
          <a:p>
            <a:pPr algn="just"/>
            <a:r>
              <a:rPr lang="fr-FR" sz="2000" dirty="0">
                <a:solidFill>
                  <a:srgbClr val="000000"/>
                </a:solidFill>
                <a:latin typeface="Arial" panose="020B0604020202020204" pitchFamily="34" charset="0"/>
                <a:cs typeface="Arial" panose="020B0604020202020204" pitchFamily="34" charset="0"/>
              </a:rPr>
              <a:t>On doit relier deux alignements en utilisant un pont déjà existant. ll est décidé de prendre deux arcs de cercle tangents à l’axe du pont, au milieu de celui-ci (voir la figure ci-dessous). </a:t>
            </a:r>
          </a:p>
          <a:p>
            <a:pPr algn="just"/>
            <a:r>
              <a:rPr lang="fr-FR" sz="2000" dirty="0">
                <a:solidFill>
                  <a:srgbClr val="000000"/>
                </a:solidFill>
                <a:latin typeface="Arial" panose="020B0604020202020204" pitchFamily="34" charset="0"/>
                <a:cs typeface="Arial" panose="020B0604020202020204" pitchFamily="34" charset="0"/>
              </a:rPr>
              <a:t>Quelles sont les caractéristiques de ces deux courbes? </a:t>
            </a:r>
            <a:endParaRPr lang="en-US" sz="2000" dirty="0">
              <a:solidFill>
                <a:srgbClr val="00000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biLevel thresh="75000"/>
          </a:blip>
          <a:stretch>
            <a:fillRect/>
          </a:stretch>
        </p:blipFill>
        <p:spPr>
          <a:xfrm>
            <a:off x="1792942" y="2586573"/>
            <a:ext cx="6981235" cy="3351289"/>
          </a:xfrm>
          <a:prstGeom prst="rect">
            <a:avLst/>
          </a:prstGeom>
          <a:noFill/>
          <a:ln>
            <a:noFill/>
          </a:ln>
          <a:effectLst>
            <a:glow rad="127000">
              <a:schemeClr val="tx1"/>
            </a:glow>
            <a:outerShdw blurRad="50800" dist="50800" dir="5400000" algn="ctr" rotWithShape="0">
              <a:srgbClr val="FFFFFF">
                <a:alpha val="1000"/>
              </a:srgbClr>
            </a:outerShdw>
          </a:effectLst>
        </p:spPr>
      </p:pic>
    </p:spTree>
    <p:extLst>
      <p:ext uri="{BB962C8B-B14F-4D97-AF65-F5344CB8AC3E}">
        <p14:creationId xmlns:p14="http://schemas.microsoft.com/office/powerpoint/2010/main" val="1850540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23</a:t>
            </a:fld>
            <a:endParaRPr lang="en-US" dirty="0"/>
          </a:p>
        </p:txBody>
      </p:sp>
      <p:sp>
        <p:nvSpPr>
          <p:cNvPr id="5" name="Rectangle 4"/>
          <p:cNvSpPr/>
          <p:nvPr/>
        </p:nvSpPr>
        <p:spPr>
          <a:xfrm>
            <a:off x="661478" y="79348"/>
            <a:ext cx="8547533"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a:p>
            <a:pPr algn="ctr"/>
            <a:r>
              <a:rPr lang="fr-FR" sz="2400" b="1" dirty="0" smtClean="0">
                <a:solidFill>
                  <a:srgbClr val="FF0000"/>
                </a:solidFill>
                <a:latin typeface="Arial" panose="020B0604020202020204" pitchFamily="34" charset="0"/>
                <a:cs typeface="Arial" panose="020B0604020202020204" pitchFamily="34" charset="0"/>
              </a:rPr>
              <a:t>Corrige d’Exercice</a:t>
            </a:r>
          </a:p>
        </p:txBody>
      </p:sp>
      <p:grpSp>
        <p:nvGrpSpPr>
          <p:cNvPr id="13" name="Groupe 12"/>
          <p:cNvGrpSpPr/>
          <p:nvPr/>
        </p:nvGrpSpPr>
        <p:grpSpPr>
          <a:xfrm>
            <a:off x="838900" y="1255593"/>
            <a:ext cx="8547532" cy="4642253"/>
            <a:chOff x="524937" y="1046941"/>
            <a:chExt cx="7642591" cy="4352746"/>
          </a:xfrm>
          <a:effectLst>
            <a:outerShdw blurRad="50800" dist="38100" dir="5400000" algn="t" rotWithShape="0">
              <a:prstClr val="black">
                <a:alpha val="40000"/>
              </a:prstClr>
            </a:outerShdw>
          </a:effectLst>
        </p:grpSpPr>
        <p:pic>
          <p:nvPicPr>
            <p:cNvPr id="6" name="Image 5"/>
            <p:cNvPicPr>
              <a:picLocks noChangeAspect="1"/>
            </p:cNvPicPr>
            <p:nvPr/>
          </p:nvPicPr>
          <p:blipFill>
            <a:blip r:embed="rId2">
              <a:biLevel thresh="75000"/>
              <a:lum bright="-20000" contrast="40000"/>
            </a:blip>
            <a:stretch>
              <a:fillRect/>
            </a:stretch>
          </p:blipFill>
          <p:spPr>
            <a:xfrm>
              <a:off x="524937" y="1046941"/>
              <a:ext cx="2265154" cy="533599"/>
            </a:xfrm>
            <a:prstGeom prst="rect">
              <a:avLst/>
            </a:prstGeom>
            <a:ln w="28575">
              <a:solidFill>
                <a:schemeClr val="tx1"/>
              </a:solidFill>
            </a:ln>
          </p:spPr>
        </p:pic>
        <p:pic>
          <p:nvPicPr>
            <p:cNvPr id="7" name="Image 6"/>
            <p:cNvPicPr>
              <a:picLocks noChangeAspect="1"/>
            </p:cNvPicPr>
            <p:nvPr/>
          </p:nvPicPr>
          <p:blipFill>
            <a:blip r:embed="rId3">
              <a:lum bright="-20000" contrast="40000"/>
              <a:biLevel thresh="75000"/>
            </a:blip>
            <a:stretch>
              <a:fillRect/>
            </a:stretch>
          </p:blipFill>
          <p:spPr>
            <a:xfrm>
              <a:off x="524937" y="1959528"/>
              <a:ext cx="2265154" cy="533319"/>
            </a:xfrm>
            <a:prstGeom prst="rect">
              <a:avLst/>
            </a:prstGeom>
            <a:ln w="28575">
              <a:solidFill>
                <a:schemeClr val="tx1"/>
              </a:solidFill>
            </a:ln>
          </p:spPr>
        </p:pic>
        <p:pic>
          <p:nvPicPr>
            <p:cNvPr id="8" name="Image 7"/>
            <p:cNvPicPr>
              <a:picLocks noChangeAspect="1"/>
            </p:cNvPicPr>
            <p:nvPr/>
          </p:nvPicPr>
          <p:blipFill>
            <a:blip r:embed="rId4">
              <a:biLevel thresh="75000"/>
              <a:lum bright="-20000" contrast="40000"/>
            </a:blip>
            <a:stretch>
              <a:fillRect/>
            </a:stretch>
          </p:blipFill>
          <p:spPr>
            <a:xfrm>
              <a:off x="524937" y="2830286"/>
              <a:ext cx="2265154" cy="563929"/>
            </a:xfrm>
            <a:prstGeom prst="rect">
              <a:avLst/>
            </a:prstGeom>
            <a:ln w="28575">
              <a:solidFill>
                <a:schemeClr val="tx1"/>
              </a:solidFill>
            </a:ln>
          </p:spPr>
        </p:pic>
        <p:pic>
          <p:nvPicPr>
            <p:cNvPr id="9" name="Image 8"/>
            <p:cNvPicPr>
              <a:picLocks noChangeAspect="1"/>
            </p:cNvPicPr>
            <p:nvPr/>
          </p:nvPicPr>
          <p:blipFill>
            <a:blip r:embed="rId5">
              <a:lum bright="-20000" contrast="40000"/>
              <a:biLevel thresh="75000"/>
            </a:blip>
            <a:stretch>
              <a:fillRect/>
            </a:stretch>
          </p:blipFill>
          <p:spPr>
            <a:xfrm>
              <a:off x="524937" y="3773203"/>
              <a:ext cx="2265154" cy="562413"/>
            </a:xfrm>
            <a:prstGeom prst="rect">
              <a:avLst/>
            </a:prstGeom>
            <a:ln w="28575">
              <a:solidFill>
                <a:schemeClr val="tx1"/>
              </a:solidFill>
            </a:ln>
          </p:spPr>
        </p:pic>
        <p:pic>
          <p:nvPicPr>
            <p:cNvPr id="10" name="Image 9"/>
            <p:cNvPicPr>
              <a:picLocks noChangeAspect="1"/>
            </p:cNvPicPr>
            <p:nvPr/>
          </p:nvPicPr>
          <p:blipFill>
            <a:blip r:embed="rId6">
              <a:biLevel thresh="75000"/>
              <a:lum bright="-20000" contrast="40000"/>
            </a:blip>
            <a:stretch>
              <a:fillRect/>
            </a:stretch>
          </p:blipFill>
          <p:spPr>
            <a:xfrm>
              <a:off x="524937" y="4939604"/>
              <a:ext cx="2265154" cy="460083"/>
            </a:xfrm>
            <a:prstGeom prst="rect">
              <a:avLst/>
            </a:prstGeom>
            <a:ln w="28575">
              <a:solidFill>
                <a:schemeClr val="tx1"/>
              </a:solidFill>
            </a:ln>
          </p:spPr>
        </p:pic>
        <p:pic>
          <p:nvPicPr>
            <p:cNvPr id="11" name="Image 10"/>
            <p:cNvPicPr>
              <a:picLocks noChangeAspect="1"/>
            </p:cNvPicPr>
            <p:nvPr/>
          </p:nvPicPr>
          <p:blipFill>
            <a:blip r:embed="rId7">
              <a:lum bright="-20000" contrast="40000"/>
              <a:biLevel thresh="75000"/>
            </a:blip>
            <a:stretch>
              <a:fillRect/>
            </a:stretch>
          </p:blipFill>
          <p:spPr>
            <a:xfrm>
              <a:off x="5158854" y="2092635"/>
              <a:ext cx="3008674" cy="532993"/>
            </a:xfrm>
            <a:prstGeom prst="rect">
              <a:avLst/>
            </a:prstGeom>
            <a:ln w="28575">
              <a:solidFill>
                <a:schemeClr val="tx1"/>
              </a:solidFill>
            </a:ln>
          </p:spPr>
        </p:pic>
        <p:pic>
          <p:nvPicPr>
            <p:cNvPr id="12" name="Image 11"/>
            <p:cNvPicPr>
              <a:picLocks noChangeAspect="1"/>
            </p:cNvPicPr>
            <p:nvPr/>
          </p:nvPicPr>
          <p:blipFill>
            <a:blip r:embed="rId8">
              <a:biLevel thresh="75000"/>
              <a:lum bright="-20000" contrast="40000"/>
            </a:blip>
            <a:stretch>
              <a:fillRect/>
            </a:stretch>
          </p:blipFill>
          <p:spPr>
            <a:xfrm>
              <a:off x="5158854" y="3433285"/>
              <a:ext cx="3008674" cy="500246"/>
            </a:xfrm>
            <a:prstGeom prst="rect">
              <a:avLst/>
            </a:prstGeom>
            <a:ln w="28575">
              <a:solidFill>
                <a:schemeClr val="tx1"/>
              </a:solidFill>
            </a:ln>
          </p:spPr>
        </p:pic>
      </p:grpSp>
    </p:spTree>
    <p:extLst>
      <p:ext uri="{BB962C8B-B14F-4D97-AF65-F5344CB8AC3E}">
        <p14:creationId xmlns:p14="http://schemas.microsoft.com/office/powerpoint/2010/main" val="375843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24</a:t>
            </a:fld>
            <a:endParaRPr lang="en-US" dirty="0"/>
          </a:p>
        </p:txBody>
      </p:sp>
      <p:sp>
        <p:nvSpPr>
          <p:cNvPr id="4" name="Rectangle 3"/>
          <p:cNvSpPr/>
          <p:nvPr/>
        </p:nvSpPr>
        <p:spPr>
          <a:xfrm>
            <a:off x="661479" y="13648"/>
            <a:ext cx="8547533"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 composé double</a:t>
            </a:r>
          </a:p>
          <a:p>
            <a:pPr algn="ctr"/>
            <a:r>
              <a:rPr lang="fr-FR" sz="2400" b="1" dirty="0" smtClean="0">
                <a:solidFill>
                  <a:srgbClr val="FF0000"/>
                </a:solidFill>
                <a:latin typeface="Arial" panose="020B0604020202020204" pitchFamily="34" charset="0"/>
                <a:cs typeface="Arial" panose="020B0604020202020204" pitchFamily="34" charset="0"/>
              </a:rPr>
              <a:t>Exercice</a:t>
            </a:r>
          </a:p>
        </p:txBody>
      </p:sp>
      <p:sp>
        <p:nvSpPr>
          <p:cNvPr id="5" name="Rectangle 4"/>
          <p:cNvSpPr/>
          <p:nvPr/>
        </p:nvSpPr>
        <p:spPr>
          <a:xfrm>
            <a:off x="263857" y="600417"/>
            <a:ext cx="9412406" cy="923330"/>
          </a:xfrm>
          <a:prstGeom prst="rect">
            <a:avLst/>
          </a:prstGeom>
        </p:spPr>
        <p:txBody>
          <a:bodyPr wrap="square">
            <a:spAutoFit/>
          </a:bodyPr>
          <a:lstStyle/>
          <a:p>
            <a:pPr>
              <a:lnSpc>
                <a:spcPct val="150000"/>
              </a:lnSpc>
            </a:pPr>
            <a:r>
              <a:rPr lang="fr-FR" dirty="0">
                <a:solidFill>
                  <a:srgbClr val="000000"/>
                </a:solidFill>
                <a:latin typeface="Glyph Less Font"/>
              </a:rPr>
              <a:t>On désire relier deux alignements horizontaux par une courbe circulaire composée </a:t>
            </a:r>
            <a:r>
              <a:rPr lang="fr-FR" dirty="0" smtClean="0">
                <a:solidFill>
                  <a:srgbClr val="000000"/>
                </a:solidFill>
                <a:latin typeface="Glyph Less Font"/>
              </a:rPr>
              <a:t>. </a:t>
            </a:r>
          </a:p>
          <a:p>
            <a:pPr>
              <a:lnSpc>
                <a:spcPct val="150000"/>
              </a:lnSpc>
            </a:pPr>
            <a:r>
              <a:rPr lang="fr-FR" dirty="0" smtClean="0">
                <a:solidFill>
                  <a:srgbClr val="000000"/>
                </a:solidFill>
                <a:latin typeface="Glyph Less Font"/>
              </a:rPr>
              <a:t>Déterminer </a:t>
            </a:r>
            <a:r>
              <a:rPr lang="fr-FR" dirty="0">
                <a:solidFill>
                  <a:srgbClr val="000000"/>
                </a:solidFill>
                <a:latin typeface="Glyph Less Font"/>
              </a:rPr>
              <a:t>le chaînage des </a:t>
            </a:r>
            <a:r>
              <a:rPr lang="fr-FR" dirty="0" smtClean="0">
                <a:solidFill>
                  <a:srgbClr val="000000"/>
                </a:solidFill>
                <a:latin typeface="Glyph Less Font"/>
              </a:rPr>
              <a:t>TC1, CT1, TC2, </a:t>
            </a:r>
            <a:r>
              <a:rPr lang="fr-FR" dirty="0">
                <a:solidFill>
                  <a:srgbClr val="000000"/>
                </a:solidFill>
                <a:latin typeface="Glyph Less Font"/>
              </a:rPr>
              <a:t>et </a:t>
            </a:r>
            <a:r>
              <a:rPr lang="fr-FR" dirty="0" smtClean="0">
                <a:solidFill>
                  <a:srgbClr val="000000"/>
                </a:solidFill>
                <a:latin typeface="Glyph Less Font"/>
              </a:rPr>
              <a:t>CT2. </a:t>
            </a:r>
            <a:endParaRPr lang="en-US" dirty="0"/>
          </a:p>
        </p:txBody>
      </p:sp>
      <p:pic>
        <p:nvPicPr>
          <p:cNvPr id="6" name="Image 5"/>
          <p:cNvPicPr>
            <a:picLocks noChangeAspect="1"/>
          </p:cNvPicPr>
          <p:nvPr/>
        </p:nvPicPr>
        <p:blipFill>
          <a:blip r:embed="rId2">
            <a:biLevel thresh="50000"/>
            <a:lum bright="-20000" contrast="40000"/>
          </a:blip>
          <a:stretch>
            <a:fillRect/>
          </a:stretch>
        </p:blipFill>
        <p:spPr>
          <a:xfrm>
            <a:off x="2986250" y="1739863"/>
            <a:ext cx="5915702" cy="4778489"/>
          </a:xfrm>
          <a:prstGeom prst="rect">
            <a:avLst/>
          </a:prstGeom>
        </p:spPr>
      </p:pic>
    </p:spTree>
    <p:extLst>
      <p:ext uri="{BB962C8B-B14F-4D97-AF65-F5344CB8AC3E}">
        <p14:creationId xmlns:p14="http://schemas.microsoft.com/office/powerpoint/2010/main" val="419560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25</a:t>
            </a:fld>
            <a:endParaRPr lang="en-US" dirty="0"/>
          </a:p>
        </p:txBody>
      </p:sp>
      <p:sp>
        <p:nvSpPr>
          <p:cNvPr id="4" name="Rectangle 3"/>
          <p:cNvSpPr/>
          <p:nvPr/>
        </p:nvSpPr>
        <p:spPr>
          <a:xfrm>
            <a:off x="2011803" y="0"/>
            <a:ext cx="6019597" cy="738664"/>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endParaRPr lang="fr-FR" sz="2000" b="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21305" y="608035"/>
            <a:ext cx="9715479" cy="923330"/>
          </a:xfrm>
          <a:prstGeom prst="rect">
            <a:avLst/>
          </a:prstGeom>
        </p:spPr>
        <p:txBody>
          <a:bodyPr wrap="square">
            <a:spAutoFit/>
          </a:bodyPr>
          <a:lstStyle/>
          <a:p>
            <a:pPr>
              <a:lnSpc>
                <a:spcPct val="150000"/>
              </a:lnSpc>
            </a:pPr>
            <a:r>
              <a:rPr lang="fr-FR" dirty="0">
                <a:solidFill>
                  <a:srgbClr val="000000"/>
                </a:solidFill>
                <a:latin typeface="Glyph Less Font"/>
              </a:rPr>
              <a:t>Une courbe circulaire renversée est formée de deux arcs de cercle situés de part et d'autre de leur tangente </a:t>
            </a:r>
            <a:r>
              <a:rPr lang="fr-FR" dirty="0" smtClean="0">
                <a:solidFill>
                  <a:srgbClr val="000000"/>
                </a:solidFill>
                <a:latin typeface="Glyph Less Font"/>
              </a:rPr>
              <a:t>commune. </a:t>
            </a:r>
            <a:endParaRPr lang="en-US" dirty="0">
              <a:solidFill>
                <a:srgbClr val="000000"/>
              </a:solidFill>
              <a:latin typeface="Glyph Less Font"/>
            </a:endParaRPr>
          </a:p>
        </p:txBody>
      </p:sp>
      <p:pic>
        <p:nvPicPr>
          <p:cNvPr id="6" name="Image 5"/>
          <p:cNvPicPr>
            <a:picLocks noChangeAspect="1"/>
          </p:cNvPicPr>
          <p:nvPr/>
        </p:nvPicPr>
        <p:blipFill rotWithShape="1">
          <a:blip r:embed="rId2">
            <a:biLevel thresh="50000"/>
            <a:lum bright="-20000" contrast="40000"/>
          </a:blip>
          <a:srcRect t="1809"/>
          <a:stretch/>
        </p:blipFill>
        <p:spPr>
          <a:xfrm>
            <a:off x="0" y="1468237"/>
            <a:ext cx="7481759" cy="4888115"/>
          </a:xfrm>
          <a:prstGeom prst="rect">
            <a:avLst/>
          </a:prstGeom>
        </p:spPr>
      </p:pic>
      <p:pic>
        <p:nvPicPr>
          <p:cNvPr id="7" name="Image 6"/>
          <p:cNvPicPr>
            <a:picLocks noChangeAspect="1"/>
          </p:cNvPicPr>
          <p:nvPr/>
        </p:nvPicPr>
        <p:blipFill>
          <a:blip r:embed="rId3">
            <a:biLevel thresh="50000"/>
          </a:blip>
          <a:stretch>
            <a:fillRect/>
          </a:stretch>
        </p:blipFill>
        <p:spPr>
          <a:xfrm>
            <a:off x="4789420" y="4540988"/>
            <a:ext cx="4863729" cy="1846928"/>
          </a:xfrm>
          <a:prstGeom prst="rect">
            <a:avLst/>
          </a:prstGeom>
        </p:spPr>
      </p:pic>
    </p:spTree>
    <p:extLst>
      <p:ext uri="{BB962C8B-B14F-4D97-AF65-F5344CB8AC3E}">
        <p14:creationId xmlns:p14="http://schemas.microsoft.com/office/powerpoint/2010/main" val="3668043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26</a:t>
            </a:fld>
            <a:endParaRPr lang="en-US" dirty="0"/>
          </a:p>
        </p:txBody>
      </p:sp>
      <p:sp>
        <p:nvSpPr>
          <p:cNvPr id="4" name="Rectangle 3"/>
          <p:cNvSpPr/>
          <p:nvPr/>
        </p:nvSpPr>
        <p:spPr>
          <a:xfrm>
            <a:off x="219136" y="117566"/>
            <a:ext cx="9604937" cy="1046440"/>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r>
              <a:rPr lang="en-US" dirty="0" smtClean="0"/>
              <a:t> </a:t>
            </a:r>
            <a:r>
              <a:rPr lang="en-US" b="1" dirty="0" smtClean="0">
                <a:solidFill>
                  <a:srgbClr val="FF0000"/>
                </a:solidFill>
                <a:latin typeface="Arial" panose="020B0604020202020204" pitchFamily="34" charset="0"/>
                <a:cs typeface="Arial" panose="020B0604020202020204" pitchFamily="34" charset="0"/>
              </a:rPr>
              <a:t>SITUEE </a:t>
            </a:r>
            <a:r>
              <a:rPr lang="en-US" b="1" dirty="0">
                <a:solidFill>
                  <a:srgbClr val="FF0000"/>
                </a:solidFill>
                <a:latin typeface="Arial" panose="020B0604020202020204" pitchFamily="34" charset="0"/>
                <a:cs typeface="Arial" panose="020B0604020202020204" pitchFamily="34" charset="0"/>
              </a:rPr>
              <a:t>ENTRE DES TANGENTES  </a:t>
            </a:r>
            <a:r>
              <a:rPr lang="en-US" b="1" dirty="0" smtClean="0">
                <a:solidFill>
                  <a:srgbClr val="FF0000"/>
                </a:solidFill>
                <a:latin typeface="Arial" panose="020B0604020202020204" pitchFamily="34" charset="0"/>
                <a:cs typeface="Arial" panose="020B0604020202020204" pitchFamily="34" charset="0"/>
              </a:rPr>
              <a:t>PARALLELES</a:t>
            </a:r>
          </a:p>
          <a:p>
            <a:pPr algn="ctr"/>
            <a:r>
              <a:rPr lang="fr-FR" sz="2000" b="1" dirty="0" smtClean="0">
                <a:solidFill>
                  <a:srgbClr val="FF3399"/>
                </a:solidFill>
                <a:latin typeface="Arial" panose="020B0604020202020204" pitchFamily="34" charset="0"/>
                <a:cs typeface="Arial" panose="020B0604020202020204" pitchFamily="34" charset="0"/>
              </a:rPr>
              <a:t>(RACCORDEMENT A  INFLEXION)</a:t>
            </a:r>
            <a:endParaRPr lang="fr-FR" sz="2000" b="1" dirty="0">
              <a:solidFill>
                <a:srgbClr val="FF3399"/>
              </a:solidFill>
              <a:latin typeface="Arial" panose="020B0604020202020204" pitchFamily="34" charset="0"/>
              <a:cs typeface="Arial" panose="020B0604020202020204" pitchFamily="34" charset="0"/>
            </a:endParaRPr>
          </a:p>
        </p:txBody>
      </p:sp>
      <p:sp>
        <p:nvSpPr>
          <p:cNvPr id="5" name="Rectangle 4"/>
          <p:cNvSpPr/>
          <p:nvPr/>
        </p:nvSpPr>
        <p:spPr>
          <a:xfrm>
            <a:off x="121305" y="1052173"/>
            <a:ext cx="9479895" cy="507831"/>
          </a:xfrm>
          <a:prstGeom prst="rect">
            <a:avLst/>
          </a:prstGeom>
        </p:spPr>
        <p:txBody>
          <a:bodyPr wrap="square">
            <a:spAutoFit/>
          </a:bodyPr>
          <a:lstStyle/>
          <a:p>
            <a:pPr>
              <a:lnSpc>
                <a:spcPct val="150000"/>
              </a:lnSpc>
            </a:pPr>
            <a:r>
              <a:rPr lang="fr-FR" dirty="0">
                <a:solidFill>
                  <a:srgbClr val="000000"/>
                </a:solidFill>
                <a:latin typeface="Glyph Less Font"/>
              </a:rPr>
              <a:t>La </a:t>
            </a:r>
            <a:r>
              <a:rPr lang="fr-FR" dirty="0" smtClean="0">
                <a:solidFill>
                  <a:srgbClr val="000000"/>
                </a:solidFill>
                <a:latin typeface="Glyph Less Font"/>
              </a:rPr>
              <a:t>figure </a:t>
            </a:r>
            <a:r>
              <a:rPr lang="fr-FR" dirty="0">
                <a:solidFill>
                  <a:srgbClr val="000000"/>
                </a:solidFill>
                <a:latin typeface="Glyph Less Font"/>
              </a:rPr>
              <a:t>montre une courbe renversée qui relie deux alignements </a:t>
            </a:r>
            <a:r>
              <a:rPr lang="fr-FR" dirty="0" smtClean="0">
                <a:solidFill>
                  <a:srgbClr val="000000"/>
                </a:solidFill>
                <a:latin typeface="Glyph Less Font"/>
              </a:rPr>
              <a:t>parallèles: </a:t>
            </a:r>
            <a:endParaRPr lang="en-US" dirty="0">
              <a:solidFill>
                <a:srgbClr val="000000"/>
              </a:solidFill>
              <a:latin typeface="Glyph Less Font"/>
            </a:endParaRPr>
          </a:p>
        </p:txBody>
      </p:sp>
      <p:pic>
        <p:nvPicPr>
          <p:cNvPr id="6" name="Image 5"/>
          <p:cNvPicPr>
            <a:picLocks noChangeAspect="1"/>
          </p:cNvPicPr>
          <p:nvPr/>
        </p:nvPicPr>
        <p:blipFill>
          <a:blip r:embed="rId2">
            <a:biLevel thresh="50000"/>
            <a:lum bright="-20000" contrast="40000"/>
          </a:blip>
          <a:stretch>
            <a:fillRect/>
          </a:stretch>
        </p:blipFill>
        <p:spPr>
          <a:xfrm>
            <a:off x="962920" y="1713177"/>
            <a:ext cx="7796663" cy="4490001"/>
          </a:xfrm>
          <a:prstGeom prst="rect">
            <a:avLst/>
          </a:prstGeom>
        </p:spPr>
      </p:pic>
    </p:spTree>
    <p:extLst>
      <p:ext uri="{BB962C8B-B14F-4D97-AF65-F5344CB8AC3E}">
        <p14:creationId xmlns:p14="http://schemas.microsoft.com/office/powerpoint/2010/main" val="2219979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27</a:t>
            </a:fld>
            <a:endParaRPr lang="en-US" dirty="0"/>
          </a:p>
        </p:txBody>
      </p:sp>
      <p:sp>
        <p:nvSpPr>
          <p:cNvPr id="5" name="Rectangle 4"/>
          <p:cNvSpPr/>
          <p:nvPr/>
        </p:nvSpPr>
        <p:spPr>
          <a:xfrm>
            <a:off x="121305" y="1052173"/>
            <a:ext cx="9479895" cy="456535"/>
          </a:xfrm>
          <a:prstGeom prst="rect">
            <a:avLst/>
          </a:prstGeom>
        </p:spPr>
        <p:txBody>
          <a:bodyPr wrap="square">
            <a:spAutoFit/>
          </a:bodyPr>
          <a:lstStyle/>
          <a:p>
            <a:pPr>
              <a:lnSpc>
                <a:spcPct val="150000"/>
              </a:lnSpc>
            </a:pPr>
            <a:r>
              <a:rPr lang="fr-FR" dirty="0" smtClean="0">
                <a:solidFill>
                  <a:srgbClr val="000000"/>
                </a:solidFill>
                <a:latin typeface="Glyph Less Font"/>
              </a:rPr>
              <a:t>D’</a:t>
            </a:r>
            <a:r>
              <a:rPr lang="fr-FR" dirty="0" err="1" smtClean="0">
                <a:solidFill>
                  <a:srgbClr val="000000"/>
                </a:solidFill>
                <a:latin typeface="Glyph Less Font"/>
              </a:rPr>
              <a:t>apres</a:t>
            </a:r>
            <a:r>
              <a:rPr lang="fr-FR" dirty="0" smtClean="0">
                <a:solidFill>
                  <a:srgbClr val="000000"/>
                </a:solidFill>
                <a:latin typeface="Glyph Less Font"/>
              </a:rPr>
              <a:t> la figure, on tire les relations suivantes: </a:t>
            </a:r>
            <a:endParaRPr lang="en-US" dirty="0">
              <a:solidFill>
                <a:srgbClr val="000000"/>
              </a:solidFill>
              <a:latin typeface="Glyph Less Font"/>
            </a:endParaRPr>
          </a:p>
        </p:txBody>
      </p:sp>
      <p:pic>
        <p:nvPicPr>
          <p:cNvPr id="6" name="Image 5"/>
          <p:cNvPicPr>
            <a:picLocks noChangeAspect="1"/>
          </p:cNvPicPr>
          <p:nvPr/>
        </p:nvPicPr>
        <p:blipFill>
          <a:blip r:embed="rId2">
            <a:biLevel thresh="50000"/>
            <a:lum bright="-20000" contrast="40000"/>
          </a:blip>
          <a:stretch>
            <a:fillRect/>
          </a:stretch>
        </p:blipFill>
        <p:spPr>
          <a:xfrm>
            <a:off x="815189" y="1704651"/>
            <a:ext cx="2505700" cy="1871392"/>
          </a:xfrm>
          <a:prstGeom prst="rect">
            <a:avLst/>
          </a:prstGeom>
        </p:spPr>
      </p:pic>
      <p:pic>
        <p:nvPicPr>
          <p:cNvPr id="7" name="Image 6"/>
          <p:cNvPicPr>
            <a:picLocks noChangeAspect="1"/>
          </p:cNvPicPr>
          <p:nvPr/>
        </p:nvPicPr>
        <p:blipFill>
          <a:blip r:embed="rId3">
            <a:lum bright="-20000" contrast="40000"/>
            <a:biLevel thresh="50000"/>
          </a:blip>
          <a:stretch>
            <a:fillRect/>
          </a:stretch>
        </p:blipFill>
        <p:spPr>
          <a:xfrm>
            <a:off x="688877" y="4174286"/>
            <a:ext cx="2775703" cy="1743188"/>
          </a:xfrm>
          <a:prstGeom prst="rect">
            <a:avLst/>
          </a:prstGeom>
        </p:spPr>
      </p:pic>
      <p:pic>
        <p:nvPicPr>
          <p:cNvPr id="8" name="Image 7"/>
          <p:cNvPicPr>
            <a:picLocks noChangeAspect="1"/>
          </p:cNvPicPr>
          <p:nvPr/>
        </p:nvPicPr>
        <p:blipFill>
          <a:blip r:embed="rId4">
            <a:biLevel thresh="50000"/>
            <a:lum bright="-20000" contrast="40000"/>
          </a:blip>
          <a:stretch>
            <a:fillRect/>
          </a:stretch>
        </p:blipFill>
        <p:spPr>
          <a:xfrm>
            <a:off x="5331064" y="1973143"/>
            <a:ext cx="2743779" cy="840953"/>
          </a:xfrm>
          <a:prstGeom prst="rect">
            <a:avLst/>
          </a:prstGeom>
        </p:spPr>
      </p:pic>
      <p:pic>
        <p:nvPicPr>
          <p:cNvPr id="9" name="Image 8"/>
          <p:cNvPicPr>
            <a:picLocks noChangeAspect="1"/>
          </p:cNvPicPr>
          <p:nvPr/>
        </p:nvPicPr>
        <p:blipFill>
          <a:blip r:embed="rId5">
            <a:lum bright="-20000" contrast="40000"/>
            <a:biLevel thresh="50000"/>
          </a:blip>
          <a:stretch>
            <a:fillRect/>
          </a:stretch>
        </p:blipFill>
        <p:spPr>
          <a:xfrm>
            <a:off x="4687512" y="2640347"/>
            <a:ext cx="4307814" cy="803611"/>
          </a:xfrm>
          <a:prstGeom prst="rect">
            <a:avLst/>
          </a:prstGeom>
        </p:spPr>
      </p:pic>
      <p:pic>
        <p:nvPicPr>
          <p:cNvPr id="10" name="Image 9"/>
          <p:cNvPicPr>
            <a:picLocks noChangeAspect="1"/>
          </p:cNvPicPr>
          <p:nvPr/>
        </p:nvPicPr>
        <p:blipFill>
          <a:blip r:embed="rId6">
            <a:biLevel thresh="50000"/>
            <a:lum bright="-20000" contrast="40000"/>
          </a:blip>
          <a:stretch>
            <a:fillRect/>
          </a:stretch>
        </p:blipFill>
        <p:spPr>
          <a:xfrm>
            <a:off x="5024459" y="4107077"/>
            <a:ext cx="3050384" cy="2000612"/>
          </a:xfrm>
          <a:prstGeom prst="rect">
            <a:avLst/>
          </a:prstGeom>
        </p:spPr>
      </p:pic>
      <p:sp>
        <p:nvSpPr>
          <p:cNvPr id="11" name="Rectangle 10"/>
          <p:cNvSpPr/>
          <p:nvPr/>
        </p:nvSpPr>
        <p:spPr>
          <a:xfrm>
            <a:off x="121305" y="82031"/>
            <a:ext cx="9604937" cy="1046440"/>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r>
              <a:rPr lang="en-US" dirty="0" smtClean="0"/>
              <a:t> </a:t>
            </a:r>
            <a:r>
              <a:rPr lang="en-US" b="1" dirty="0" smtClean="0">
                <a:solidFill>
                  <a:srgbClr val="FF0000"/>
                </a:solidFill>
                <a:latin typeface="Arial" panose="020B0604020202020204" pitchFamily="34" charset="0"/>
                <a:cs typeface="Arial" panose="020B0604020202020204" pitchFamily="34" charset="0"/>
              </a:rPr>
              <a:t>SITUEE </a:t>
            </a:r>
            <a:r>
              <a:rPr lang="en-US" b="1" dirty="0">
                <a:solidFill>
                  <a:srgbClr val="FF0000"/>
                </a:solidFill>
                <a:latin typeface="Arial" panose="020B0604020202020204" pitchFamily="34" charset="0"/>
                <a:cs typeface="Arial" panose="020B0604020202020204" pitchFamily="34" charset="0"/>
              </a:rPr>
              <a:t>ENTRE DES TANGENTES  </a:t>
            </a:r>
            <a:r>
              <a:rPr lang="en-US" b="1" dirty="0" smtClean="0">
                <a:solidFill>
                  <a:srgbClr val="FF0000"/>
                </a:solidFill>
                <a:latin typeface="Arial" panose="020B0604020202020204" pitchFamily="34" charset="0"/>
                <a:cs typeface="Arial" panose="020B0604020202020204" pitchFamily="34" charset="0"/>
              </a:rPr>
              <a:t>PARALLELES</a:t>
            </a:r>
          </a:p>
          <a:p>
            <a:pPr algn="ctr"/>
            <a:r>
              <a:rPr lang="fr-FR" sz="2000" b="1" dirty="0" smtClean="0">
                <a:solidFill>
                  <a:srgbClr val="7030A0"/>
                </a:solidFill>
                <a:latin typeface="Arial" panose="020B0604020202020204" pitchFamily="34" charset="0"/>
                <a:cs typeface="Arial" panose="020B0604020202020204" pitchFamily="34" charset="0"/>
              </a:rPr>
              <a:t>(RACCORDEMENT A  INFLEXION)</a:t>
            </a:r>
            <a:endParaRPr lang="fr-FR" sz="2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44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28</a:t>
            </a:fld>
            <a:endParaRPr lang="en-US" dirty="0"/>
          </a:p>
        </p:txBody>
      </p:sp>
      <p:sp>
        <p:nvSpPr>
          <p:cNvPr id="4" name="Rectangle 3"/>
          <p:cNvSpPr/>
          <p:nvPr/>
        </p:nvSpPr>
        <p:spPr>
          <a:xfrm>
            <a:off x="595798" y="82031"/>
            <a:ext cx="8655959" cy="1046440"/>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r>
              <a:rPr lang="en-US" dirty="0" smtClean="0"/>
              <a:t> </a:t>
            </a:r>
            <a:r>
              <a:rPr lang="en-US" b="1" dirty="0" smtClean="0">
                <a:solidFill>
                  <a:srgbClr val="FF0000"/>
                </a:solidFill>
                <a:latin typeface="Arial" panose="020B0604020202020204" pitchFamily="34" charset="0"/>
                <a:cs typeface="Arial" panose="020B0604020202020204" pitchFamily="34" charset="0"/>
              </a:rPr>
              <a:t>ENTRE DEUX ALIGNEMENTS SECANTS</a:t>
            </a:r>
          </a:p>
          <a:p>
            <a:pPr algn="ctr"/>
            <a:r>
              <a:rPr lang="fr-FR" sz="2000" b="1" dirty="0" smtClean="0">
                <a:solidFill>
                  <a:srgbClr val="7030A0"/>
                </a:solidFill>
                <a:latin typeface="Arial" panose="020B0604020202020204" pitchFamily="34" charset="0"/>
                <a:cs typeface="Arial" panose="020B0604020202020204" pitchFamily="34" charset="0"/>
              </a:rPr>
              <a:t>(RACCORDEMENT A  INFLEXION)</a:t>
            </a:r>
            <a:endParaRPr lang="fr-FR" sz="2000" b="1" dirty="0">
              <a:solidFill>
                <a:srgbClr val="7030A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lum bright="-20000" contrast="40000"/>
          </a:blip>
          <a:stretch>
            <a:fillRect/>
          </a:stretch>
        </p:blipFill>
        <p:spPr>
          <a:xfrm>
            <a:off x="710558" y="1371600"/>
            <a:ext cx="8082956" cy="5114513"/>
          </a:xfrm>
          <a:prstGeom prst="rect">
            <a:avLst/>
          </a:prstGeom>
        </p:spPr>
      </p:pic>
    </p:spTree>
    <p:extLst>
      <p:ext uri="{BB962C8B-B14F-4D97-AF65-F5344CB8AC3E}">
        <p14:creationId xmlns:p14="http://schemas.microsoft.com/office/powerpoint/2010/main" val="499914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29</a:t>
            </a:fld>
            <a:endParaRPr lang="en-US" dirty="0"/>
          </a:p>
        </p:txBody>
      </p:sp>
      <p:sp>
        <p:nvSpPr>
          <p:cNvPr id="4" name="Rectangle 3"/>
          <p:cNvSpPr/>
          <p:nvPr/>
        </p:nvSpPr>
        <p:spPr>
          <a:xfrm>
            <a:off x="595798" y="82031"/>
            <a:ext cx="8655959" cy="1046440"/>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r>
              <a:rPr lang="en-US" dirty="0" smtClean="0"/>
              <a:t> </a:t>
            </a:r>
            <a:r>
              <a:rPr lang="en-US" b="1" dirty="0" smtClean="0">
                <a:solidFill>
                  <a:srgbClr val="FF0000"/>
                </a:solidFill>
                <a:latin typeface="Arial" panose="020B0604020202020204" pitchFamily="34" charset="0"/>
                <a:cs typeface="Arial" panose="020B0604020202020204" pitchFamily="34" charset="0"/>
              </a:rPr>
              <a:t>ENTRE DEUX ALIGNEMENTS SECANTS</a:t>
            </a:r>
          </a:p>
          <a:p>
            <a:pPr algn="ctr"/>
            <a:r>
              <a:rPr lang="fr-FR" sz="2000" b="1" dirty="0" smtClean="0">
                <a:solidFill>
                  <a:srgbClr val="7030A0"/>
                </a:solidFill>
                <a:latin typeface="Arial" panose="020B0604020202020204" pitchFamily="34" charset="0"/>
                <a:cs typeface="Arial" panose="020B0604020202020204" pitchFamily="34" charset="0"/>
              </a:rPr>
              <a:t>(RACCORDEMENT A  INFLEXION)</a:t>
            </a:r>
            <a:endParaRPr lang="fr-FR" sz="2000" b="1" dirty="0">
              <a:solidFill>
                <a:srgbClr val="7030A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biLevel thresh="50000"/>
            <a:lum bright="-20000" contrast="40000"/>
          </a:blip>
          <a:stretch>
            <a:fillRect/>
          </a:stretch>
        </p:blipFill>
        <p:spPr>
          <a:xfrm>
            <a:off x="328582" y="1329298"/>
            <a:ext cx="4206571" cy="3128250"/>
          </a:xfrm>
          <a:prstGeom prst="rect">
            <a:avLst/>
          </a:prstGeom>
        </p:spPr>
      </p:pic>
      <p:pic>
        <p:nvPicPr>
          <p:cNvPr id="6" name="Image 5"/>
          <p:cNvPicPr>
            <a:picLocks noChangeAspect="1"/>
          </p:cNvPicPr>
          <p:nvPr/>
        </p:nvPicPr>
        <p:blipFill>
          <a:blip r:embed="rId3">
            <a:lum bright="-20000" contrast="40000"/>
            <a:biLevel thresh="50000"/>
          </a:blip>
          <a:stretch>
            <a:fillRect/>
          </a:stretch>
        </p:blipFill>
        <p:spPr>
          <a:xfrm>
            <a:off x="1454114" y="4658375"/>
            <a:ext cx="2010466" cy="1581234"/>
          </a:xfrm>
          <a:prstGeom prst="rect">
            <a:avLst/>
          </a:prstGeom>
        </p:spPr>
      </p:pic>
      <p:pic>
        <p:nvPicPr>
          <p:cNvPr id="7" name="Image 6"/>
          <p:cNvPicPr>
            <a:picLocks noChangeAspect="1"/>
          </p:cNvPicPr>
          <p:nvPr/>
        </p:nvPicPr>
        <p:blipFill>
          <a:blip r:embed="rId4">
            <a:lum bright="-20000" contrast="40000"/>
            <a:biLevel thresh="50000"/>
          </a:blip>
          <a:stretch>
            <a:fillRect/>
          </a:stretch>
        </p:blipFill>
        <p:spPr>
          <a:xfrm>
            <a:off x="5332479" y="1329298"/>
            <a:ext cx="3735145" cy="2300719"/>
          </a:xfrm>
          <a:prstGeom prst="rect">
            <a:avLst/>
          </a:prstGeom>
        </p:spPr>
      </p:pic>
      <p:pic>
        <p:nvPicPr>
          <p:cNvPr id="8" name="Image 7"/>
          <p:cNvPicPr>
            <a:picLocks noChangeAspect="1"/>
          </p:cNvPicPr>
          <p:nvPr/>
        </p:nvPicPr>
        <p:blipFill>
          <a:blip r:embed="rId5">
            <a:biLevel thresh="50000"/>
            <a:lum bright="-20000" contrast="40000"/>
          </a:blip>
          <a:stretch>
            <a:fillRect/>
          </a:stretch>
        </p:blipFill>
        <p:spPr>
          <a:xfrm>
            <a:off x="4842920" y="4457548"/>
            <a:ext cx="4714261" cy="582000"/>
          </a:xfrm>
          <a:prstGeom prst="rect">
            <a:avLst/>
          </a:prstGeom>
        </p:spPr>
      </p:pic>
      <p:sp>
        <p:nvSpPr>
          <p:cNvPr id="9" name="Rectangle 8"/>
          <p:cNvSpPr/>
          <p:nvPr/>
        </p:nvSpPr>
        <p:spPr>
          <a:xfrm>
            <a:off x="3788229" y="5236285"/>
            <a:ext cx="5768952" cy="923330"/>
          </a:xfrm>
          <a:prstGeom prst="rect">
            <a:avLst/>
          </a:prstGeom>
        </p:spPr>
        <p:txBody>
          <a:bodyPr wrap="square">
            <a:spAutoFit/>
          </a:bodyPr>
          <a:lstStyle/>
          <a:p>
            <a:pPr algn="just"/>
            <a:r>
              <a:rPr lang="fr-FR" b="1" dirty="0">
                <a:solidFill>
                  <a:srgbClr val="FF0000"/>
                </a:solidFill>
                <a:latin typeface="Glyph Less Font"/>
              </a:rPr>
              <a:t>Donc, si on connaît /, </a:t>
            </a:r>
            <a:r>
              <a:rPr lang="fr-FR" b="1" dirty="0" smtClean="0">
                <a:solidFill>
                  <a:srgbClr val="FF0000"/>
                </a:solidFill>
                <a:latin typeface="Glyph Less Font"/>
              </a:rPr>
              <a:t>R1, R2, </a:t>
            </a:r>
            <a:r>
              <a:rPr lang="fr-FR" b="1" dirty="0">
                <a:solidFill>
                  <a:srgbClr val="FF0000"/>
                </a:solidFill>
                <a:latin typeface="Glyph Less Font"/>
              </a:rPr>
              <a:t>et l'angle </a:t>
            </a:r>
            <a:r>
              <a:rPr lang="el-GR" b="1" dirty="0" smtClean="0">
                <a:solidFill>
                  <a:srgbClr val="FF0000"/>
                </a:solidFill>
                <a:latin typeface="Glyph Less Font"/>
              </a:rPr>
              <a:t>ϴ</a:t>
            </a:r>
            <a:r>
              <a:rPr lang="fr-FR" b="1" dirty="0" smtClean="0">
                <a:solidFill>
                  <a:srgbClr val="FF0000"/>
                </a:solidFill>
                <a:latin typeface="Glyph Less Font"/>
              </a:rPr>
              <a:t> </a:t>
            </a:r>
            <a:r>
              <a:rPr lang="fr-FR" b="1" dirty="0">
                <a:solidFill>
                  <a:srgbClr val="FF0000"/>
                </a:solidFill>
                <a:latin typeface="Glyph Less Font"/>
              </a:rPr>
              <a:t>entre la tangente au </a:t>
            </a:r>
            <a:r>
              <a:rPr lang="fr-FR" b="1" dirty="0" smtClean="0">
                <a:solidFill>
                  <a:srgbClr val="FF0000"/>
                </a:solidFill>
                <a:latin typeface="Glyph Less Font"/>
              </a:rPr>
              <a:t>TC1, </a:t>
            </a:r>
            <a:r>
              <a:rPr lang="fr-FR" b="1" dirty="0">
                <a:solidFill>
                  <a:srgbClr val="FF0000"/>
                </a:solidFill>
                <a:latin typeface="Glyph Less Font"/>
              </a:rPr>
              <a:t>et la tangente au </a:t>
            </a:r>
            <a:r>
              <a:rPr lang="fr-FR" b="1" dirty="0" smtClean="0">
                <a:solidFill>
                  <a:srgbClr val="FF0000"/>
                </a:solidFill>
                <a:latin typeface="Glyph Less Font"/>
              </a:rPr>
              <a:t>CT2, </a:t>
            </a:r>
            <a:r>
              <a:rPr lang="fr-FR" b="1" dirty="0">
                <a:solidFill>
                  <a:srgbClr val="FF0000"/>
                </a:solidFill>
                <a:latin typeface="Glyph Less Font"/>
              </a:rPr>
              <a:t>il est possible de déterminer les valeurs de </a:t>
            </a:r>
            <a:r>
              <a:rPr lang="el-GR" b="1" dirty="0" smtClean="0">
                <a:solidFill>
                  <a:srgbClr val="FF0000"/>
                </a:solidFill>
                <a:latin typeface="Glyph Less Font"/>
              </a:rPr>
              <a:t>Δ</a:t>
            </a:r>
            <a:r>
              <a:rPr lang="fr-FR" b="1" dirty="0" smtClean="0">
                <a:solidFill>
                  <a:srgbClr val="FF0000"/>
                </a:solidFill>
                <a:latin typeface="Glyph Less Font"/>
              </a:rPr>
              <a:t>1,</a:t>
            </a:r>
            <a:r>
              <a:rPr lang="el-GR" b="1" dirty="0">
                <a:solidFill>
                  <a:srgbClr val="FF0000"/>
                </a:solidFill>
                <a:latin typeface="Glyph Less Font"/>
              </a:rPr>
              <a:t> </a:t>
            </a:r>
            <a:r>
              <a:rPr lang="el-GR" b="1" dirty="0" smtClean="0">
                <a:solidFill>
                  <a:srgbClr val="FF0000"/>
                </a:solidFill>
                <a:latin typeface="Glyph Less Font"/>
              </a:rPr>
              <a:t>Δ</a:t>
            </a:r>
            <a:r>
              <a:rPr lang="fr-FR" b="1" dirty="0" smtClean="0">
                <a:solidFill>
                  <a:srgbClr val="FF0000"/>
                </a:solidFill>
                <a:latin typeface="Glyph Less Font"/>
              </a:rPr>
              <a:t>2, </a:t>
            </a:r>
            <a:r>
              <a:rPr lang="fr-FR" b="1" dirty="0">
                <a:solidFill>
                  <a:srgbClr val="FF0000"/>
                </a:solidFill>
                <a:latin typeface="Glyph Less Font"/>
              </a:rPr>
              <a:t>et </a:t>
            </a:r>
            <a:r>
              <a:rPr lang="fr-FR" b="1" dirty="0" smtClean="0">
                <a:solidFill>
                  <a:srgbClr val="FF0000"/>
                </a:solidFill>
                <a:latin typeface="Glyph Less Font"/>
              </a:rPr>
              <a:t>/. </a:t>
            </a:r>
            <a:endParaRPr lang="en-US" b="1" dirty="0">
              <a:solidFill>
                <a:srgbClr val="FF0000"/>
              </a:solidFill>
            </a:endParaRPr>
          </a:p>
        </p:txBody>
      </p:sp>
    </p:spTree>
    <p:extLst>
      <p:ext uri="{BB962C8B-B14F-4D97-AF65-F5344CB8AC3E}">
        <p14:creationId xmlns:p14="http://schemas.microsoft.com/office/powerpoint/2010/main" val="3403215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314" y="296417"/>
            <a:ext cx="6019598"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324579" y="923710"/>
            <a:ext cx="9239535" cy="1323439"/>
          </a:xfrm>
          <a:prstGeom prst="rect">
            <a:avLst/>
          </a:prstGeom>
        </p:spPr>
        <p:txBody>
          <a:bodyPr wrap="square">
            <a:spAutoFit/>
          </a:bodyPr>
          <a:lstStyle/>
          <a:p>
            <a:pPr algn="just"/>
            <a:r>
              <a:rPr lang="fr-FR" sz="2000" dirty="0">
                <a:latin typeface="Times New Roman" panose="02020603050405020304" pitchFamily="18" charset="0"/>
              </a:rPr>
              <a:t>Un raccordement circulaire simple est </a:t>
            </a:r>
            <a:r>
              <a:rPr lang="fr-FR" sz="2000" dirty="0" smtClean="0">
                <a:latin typeface="Times New Roman" panose="02020603050405020304" pitchFamily="18" charset="0"/>
              </a:rPr>
              <a:t>un arc </a:t>
            </a:r>
            <a:r>
              <a:rPr lang="fr-FR" sz="2000" dirty="0">
                <a:latin typeface="Times New Roman" panose="02020603050405020304" pitchFamily="18" charset="0"/>
              </a:rPr>
              <a:t>de cercle </a:t>
            </a:r>
            <a:r>
              <a:rPr lang="fr-FR" sz="2000" b="1" dirty="0">
                <a:latin typeface="Times New Roman" panose="02020603050405020304" pitchFamily="18" charset="0"/>
              </a:rPr>
              <a:t>TT</a:t>
            </a:r>
            <a:r>
              <a:rPr lang="fr-FR" sz="2000" b="1" dirty="0">
                <a:latin typeface="Symbol" panose="05050102010706020507" pitchFamily="18" charset="2"/>
              </a:rPr>
              <a:t>¢</a:t>
            </a:r>
            <a:r>
              <a:rPr lang="fr-FR" sz="2000" dirty="0">
                <a:latin typeface="Symbol" panose="05050102010706020507" pitchFamily="18" charset="2"/>
              </a:rPr>
              <a:t> </a:t>
            </a:r>
            <a:r>
              <a:rPr lang="fr-FR" sz="2000" dirty="0">
                <a:latin typeface="Times New Roman" panose="02020603050405020304" pitchFamily="18" charset="0"/>
              </a:rPr>
              <a:t>tangent à deux </a:t>
            </a:r>
            <a:r>
              <a:rPr lang="fr-FR" sz="2000" dirty="0" smtClean="0">
                <a:latin typeface="Times New Roman" panose="02020603050405020304" pitchFamily="18" charset="0"/>
              </a:rPr>
              <a:t>alignements droits </a:t>
            </a:r>
            <a:r>
              <a:rPr lang="fr-FR" sz="2000" b="1" dirty="0">
                <a:latin typeface="Times New Roman" panose="02020603050405020304" pitchFamily="18" charset="0"/>
              </a:rPr>
              <a:t>ST</a:t>
            </a:r>
            <a:r>
              <a:rPr lang="fr-FR" sz="2000" dirty="0">
                <a:latin typeface="Times New Roman" panose="02020603050405020304" pitchFamily="18" charset="0"/>
              </a:rPr>
              <a:t> et </a:t>
            </a:r>
            <a:r>
              <a:rPr lang="fr-FR" sz="2000" b="1" dirty="0">
                <a:latin typeface="Times New Roman" panose="02020603050405020304" pitchFamily="18" charset="0"/>
              </a:rPr>
              <a:t>ST</a:t>
            </a:r>
            <a:r>
              <a:rPr lang="fr-FR" sz="2000" b="1" dirty="0" smtClean="0">
                <a:latin typeface="Symbol" panose="05050102010706020507" pitchFamily="18" charset="2"/>
              </a:rPr>
              <a:t>¢</a:t>
            </a:r>
            <a:r>
              <a:rPr lang="fr-FR" sz="2000" dirty="0" smtClean="0">
                <a:latin typeface="Times New Roman" panose="02020603050405020304" pitchFamily="18" charset="0"/>
              </a:rPr>
              <a:t>. </a:t>
            </a:r>
            <a:r>
              <a:rPr lang="fr-FR" sz="2000" dirty="0">
                <a:latin typeface="Times New Roman" panose="02020603050405020304" pitchFamily="18" charset="0"/>
              </a:rPr>
              <a:t>Le </a:t>
            </a:r>
            <a:r>
              <a:rPr lang="fr-FR" sz="2000" dirty="0" smtClean="0">
                <a:latin typeface="Times New Roman" panose="02020603050405020304" pitchFamily="18" charset="0"/>
              </a:rPr>
              <a:t>point </a:t>
            </a:r>
            <a:r>
              <a:rPr lang="fr-FR" sz="2000" b="1" dirty="0" smtClean="0">
                <a:latin typeface="Times New Roman" panose="02020603050405020304" pitchFamily="18" charset="0"/>
              </a:rPr>
              <a:t>S</a:t>
            </a:r>
            <a:r>
              <a:rPr lang="fr-FR" sz="2000" dirty="0" smtClean="0">
                <a:latin typeface="Times New Roman" panose="02020603050405020304" pitchFamily="18" charset="0"/>
              </a:rPr>
              <a:t> </a:t>
            </a:r>
            <a:r>
              <a:rPr lang="fr-FR" sz="2000" dirty="0">
                <a:latin typeface="Times New Roman" panose="02020603050405020304" pitchFamily="18" charset="0"/>
              </a:rPr>
              <a:t>est le sommet du raccordement ; il </a:t>
            </a:r>
            <a:r>
              <a:rPr lang="fr-FR" sz="2000" dirty="0" smtClean="0">
                <a:latin typeface="Times New Roman" panose="02020603050405020304" pitchFamily="18" charset="0"/>
              </a:rPr>
              <a:t>est l’intersection </a:t>
            </a:r>
            <a:r>
              <a:rPr lang="fr-FR" sz="2000" dirty="0">
                <a:latin typeface="Times New Roman" panose="02020603050405020304" pitchFamily="18" charset="0"/>
              </a:rPr>
              <a:t>des deux alignements </a:t>
            </a:r>
            <a:r>
              <a:rPr lang="fr-FR" sz="2000" dirty="0" smtClean="0">
                <a:latin typeface="Times New Roman" panose="02020603050405020304" pitchFamily="18" charset="0"/>
              </a:rPr>
              <a:t>droits. Les </a:t>
            </a:r>
            <a:r>
              <a:rPr lang="fr-FR" sz="2000" dirty="0">
                <a:latin typeface="Times New Roman" panose="02020603050405020304" pitchFamily="18" charset="0"/>
              </a:rPr>
              <a:t>alignements étant connus, le point </a:t>
            </a:r>
            <a:r>
              <a:rPr lang="fr-FR" sz="2000" b="1" dirty="0" smtClean="0">
                <a:latin typeface="Times New Roman" panose="02020603050405020304" pitchFamily="18" charset="0"/>
              </a:rPr>
              <a:t>S</a:t>
            </a:r>
            <a:r>
              <a:rPr lang="fr-FR" sz="2000" dirty="0" smtClean="0">
                <a:latin typeface="Times New Roman" panose="02020603050405020304" pitchFamily="18" charset="0"/>
              </a:rPr>
              <a:t> ainsi </a:t>
            </a:r>
            <a:r>
              <a:rPr lang="fr-FR" sz="2000" dirty="0">
                <a:latin typeface="Times New Roman" panose="02020603050405020304" pitchFamily="18" charset="0"/>
              </a:rPr>
              <a:t>que l’angle </a:t>
            </a:r>
            <a:r>
              <a:rPr lang="fr-FR" sz="2000" b="1" dirty="0">
                <a:latin typeface="Symbol" panose="05050102010706020507" pitchFamily="18" charset="2"/>
              </a:rPr>
              <a:t>g</a:t>
            </a:r>
            <a:r>
              <a:rPr lang="fr-FR" sz="2000" dirty="0">
                <a:latin typeface="Symbol" panose="05050102010706020507" pitchFamily="18" charset="2"/>
              </a:rPr>
              <a:t> </a:t>
            </a:r>
            <a:r>
              <a:rPr lang="fr-FR" sz="2000" dirty="0">
                <a:latin typeface="Times New Roman" panose="02020603050405020304" pitchFamily="18" charset="0"/>
              </a:rPr>
              <a:t>sont connus. </a:t>
            </a:r>
            <a:r>
              <a:rPr lang="fr-FR" sz="2000" b="1" dirty="0">
                <a:latin typeface="Times New Roman" panose="02020603050405020304" pitchFamily="18" charset="0"/>
              </a:rPr>
              <a:t>T</a:t>
            </a:r>
            <a:r>
              <a:rPr lang="fr-FR" sz="2000" dirty="0">
                <a:latin typeface="Times New Roman" panose="02020603050405020304" pitchFamily="18" charset="0"/>
              </a:rPr>
              <a:t> et </a:t>
            </a:r>
            <a:r>
              <a:rPr lang="fr-FR" sz="2000" b="1" dirty="0">
                <a:latin typeface="Times New Roman" panose="02020603050405020304" pitchFamily="18" charset="0"/>
              </a:rPr>
              <a:t>T</a:t>
            </a:r>
            <a:r>
              <a:rPr lang="fr-FR" sz="2000" dirty="0">
                <a:latin typeface="Symbol" panose="05050102010706020507" pitchFamily="18" charset="2"/>
              </a:rPr>
              <a:t>¢ </a:t>
            </a:r>
            <a:r>
              <a:rPr lang="fr-FR" sz="2000" dirty="0" smtClean="0">
                <a:latin typeface="Times New Roman" panose="02020603050405020304" pitchFamily="18" charset="0"/>
              </a:rPr>
              <a:t>sont </a:t>
            </a:r>
            <a:r>
              <a:rPr lang="en-US" sz="2000" dirty="0" smtClean="0">
                <a:latin typeface="Times New Roman" panose="02020603050405020304" pitchFamily="18" charset="0"/>
              </a:rPr>
              <a:t>les </a:t>
            </a:r>
            <a:r>
              <a:rPr lang="en-US" sz="2000" dirty="0">
                <a:latin typeface="Times New Roman" panose="02020603050405020304" pitchFamily="18" charset="0"/>
              </a:rPr>
              <a:t>points de </a:t>
            </a:r>
            <a:r>
              <a:rPr lang="en-US" sz="2000" dirty="0" err="1">
                <a:latin typeface="Times New Roman" panose="02020603050405020304" pitchFamily="18" charset="0"/>
              </a:rPr>
              <a:t>tangence</a:t>
            </a:r>
            <a:r>
              <a:rPr lang="en-US" sz="2000" dirty="0">
                <a:latin typeface="Times New Roman" panose="02020603050405020304" pitchFamily="18" charset="0"/>
              </a:rPr>
              <a:t>.</a:t>
            </a:r>
            <a:endParaRPr lang="en-US" sz="2000" dirty="0"/>
          </a:p>
        </p:txBody>
      </p:sp>
      <p:sp>
        <p:nvSpPr>
          <p:cNvPr id="4" name="Rectangle 3"/>
          <p:cNvSpPr/>
          <p:nvPr/>
        </p:nvSpPr>
        <p:spPr>
          <a:xfrm>
            <a:off x="324579" y="2421693"/>
            <a:ext cx="4189863" cy="373031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rPr>
              <a:t>soit le rayon </a:t>
            </a:r>
            <a:r>
              <a:rPr lang="fr-FR" sz="2000" i="1" dirty="0">
                <a:latin typeface="Times New Roman" panose="02020603050405020304" pitchFamily="18" charset="0"/>
              </a:rPr>
              <a:t>R </a:t>
            </a:r>
            <a:r>
              <a:rPr lang="fr-FR" sz="2000" dirty="0">
                <a:latin typeface="Times New Roman" panose="02020603050405020304" pitchFamily="18" charset="0"/>
              </a:rPr>
              <a:t>de raccordement </a:t>
            </a:r>
            <a:r>
              <a:rPr lang="fr-FR" sz="2000" dirty="0" smtClean="0">
                <a:latin typeface="Times New Roman" panose="02020603050405020304" pitchFamily="18" charset="0"/>
              </a:rPr>
              <a:t>est connu </a:t>
            </a:r>
            <a:r>
              <a:rPr lang="fr-FR" sz="2000" dirty="0">
                <a:latin typeface="Times New Roman" panose="02020603050405020304" pitchFamily="18" charset="0"/>
              </a:rPr>
              <a:t>: il est choisi lors du projet </a:t>
            </a:r>
            <a:r>
              <a:rPr lang="fr-FR" sz="2000" dirty="0" smtClean="0">
                <a:latin typeface="Times New Roman" panose="02020603050405020304" pitchFamily="18" charset="0"/>
              </a:rPr>
              <a:t>et dépend </a:t>
            </a:r>
            <a:r>
              <a:rPr lang="fr-FR" sz="2000" dirty="0">
                <a:latin typeface="Times New Roman" panose="02020603050405020304" pitchFamily="18" charset="0"/>
              </a:rPr>
              <a:t>de la catégorie de la </a:t>
            </a:r>
            <a:r>
              <a:rPr lang="fr-FR" sz="2000" dirty="0" smtClean="0">
                <a:latin typeface="Times New Roman" panose="02020603050405020304" pitchFamily="18" charset="0"/>
              </a:rPr>
              <a:t>route,</a:t>
            </a:r>
          </a:p>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rPr>
              <a:t>soit on impose un point de passage P pour </a:t>
            </a:r>
            <a:r>
              <a:rPr lang="fr-FR" sz="2000" dirty="0" smtClean="0">
                <a:latin typeface="Times New Roman" panose="02020603050405020304" pitchFamily="18" charset="0"/>
              </a:rPr>
              <a:t>ce raccordement</a:t>
            </a:r>
            <a:r>
              <a:rPr lang="fr-FR" sz="2000" dirty="0">
                <a:latin typeface="Times New Roman" panose="02020603050405020304" pitchFamily="18" charset="0"/>
              </a:rPr>
              <a:t>, </a:t>
            </a:r>
            <a:r>
              <a:rPr lang="fr-FR" sz="2000" dirty="0" smtClean="0">
                <a:latin typeface="Times New Roman" panose="02020603050405020304" pitchFamily="18" charset="0"/>
              </a:rPr>
              <a:t>le franchissement d’un obstacle</a:t>
            </a:r>
            <a:r>
              <a:rPr lang="fr-FR" sz="2000" dirty="0">
                <a:latin typeface="Times New Roman" panose="02020603050405020304" pitchFamily="18" charset="0"/>
              </a:rPr>
              <a:t>, rivière ou chemin de fer </a:t>
            </a:r>
            <a:r>
              <a:rPr lang="fr-FR" sz="2000" dirty="0" smtClean="0">
                <a:latin typeface="Times New Roman" panose="02020603050405020304" pitchFamily="18" charset="0"/>
              </a:rPr>
              <a:t>par exemple</a:t>
            </a:r>
            <a:endParaRPr lang="en-US" sz="2000" dirty="0">
              <a:latin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4944347" y="2620370"/>
            <a:ext cx="4495756" cy="3575714"/>
          </a:xfrm>
          <a:prstGeom prst="rect">
            <a:avLst/>
          </a:prstGeom>
          <a:ln w="38100">
            <a:solidFill>
              <a:schemeClr val="tx1"/>
            </a:solidFill>
          </a:ln>
        </p:spPr>
      </p:pic>
      <p:sp>
        <p:nvSpPr>
          <p:cNvPr id="8" name="Espace réservé du numéro de diapositive 7"/>
          <p:cNvSpPr>
            <a:spLocks noGrp="1"/>
          </p:cNvSpPr>
          <p:nvPr>
            <p:ph type="sldNum" sz="quarter" idx="12"/>
          </p:nvPr>
        </p:nvSpPr>
        <p:spPr/>
        <p:txBody>
          <a:bodyPr/>
          <a:lstStyle/>
          <a:p>
            <a:fld id="{04F016AE-3094-459A-B247-BB18E9145DDC}" type="slidenum">
              <a:rPr lang="en-US" smtClean="0"/>
              <a:pPr/>
              <a:t>3</a:t>
            </a:fld>
            <a:endParaRPr lang="en-US" dirty="0"/>
          </a:p>
        </p:txBody>
      </p:sp>
      <p:sp>
        <p:nvSpPr>
          <p:cNvPr id="9" name="Espace réservé du pied de page 8"/>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667236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30</a:t>
            </a:fld>
            <a:endParaRPr lang="en-US" dirty="0"/>
          </a:p>
        </p:txBody>
      </p:sp>
      <p:sp>
        <p:nvSpPr>
          <p:cNvPr id="4" name="Rectangle 3"/>
          <p:cNvSpPr/>
          <p:nvPr/>
        </p:nvSpPr>
        <p:spPr>
          <a:xfrm>
            <a:off x="595798" y="82031"/>
            <a:ext cx="8655959" cy="1046440"/>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RENVERSÉE</a:t>
            </a:r>
            <a:r>
              <a:rPr lang="en-US" dirty="0"/>
              <a:t> </a:t>
            </a:r>
            <a:r>
              <a:rPr lang="en-US" dirty="0" smtClean="0"/>
              <a:t> </a:t>
            </a:r>
            <a:r>
              <a:rPr lang="en-US" b="1" dirty="0" smtClean="0">
                <a:solidFill>
                  <a:srgbClr val="FF0000"/>
                </a:solidFill>
                <a:latin typeface="Arial" panose="020B0604020202020204" pitchFamily="34" charset="0"/>
                <a:cs typeface="Arial" panose="020B0604020202020204" pitchFamily="34" charset="0"/>
              </a:rPr>
              <a:t>ENTRE DEUX ALIGNEMENTS SECANTS</a:t>
            </a:r>
          </a:p>
          <a:p>
            <a:pPr algn="ctr"/>
            <a:r>
              <a:rPr lang="fr-FR" sz="2000" b="1" dirty="0" smtClean="0">
                <a:solidFill>
                  <a:srgbClr val="7030A0"/>
                </a:solidFill>
                <a:latin typeface="Arial" panose="020B0604020202020204" pitchFamily="34" charset="0"/>
                <a:cs typeface="Arial" panose="020B0604020202020204" pitchFamily="34" charset="0"/>
              </a:rPr>
              <a:t>(RACCORDEMENT A  INFLEXION)</a:t>
            </a:r>
            <a:endParaRPr lang="fr-FR" sz="2000" b="1" dirty="0">
              <a:solidFill>
                <a:srgbClr val="7030A0"/>
              </a:solidFill>
              <a:latin typeface="Arial" panose="020B0604020202020204" pitchFamily="34" charset="0"/>
              <a:cs typeface="Arial" panose="020B0604020202020204" pitchFamily="34" charset="0"/>
            </a:endParaRPr>
          </a:p>
        </p:txBody>
      </p:sp>
      <p:sp>
        <p:nvSpPr>
          <p:cNvPr id="5" name="Rectangle 4"/>
          <p:cNvSpPr/>
          <p:nvPr/>
        </p:nvSpPr>
        <p:spPr>
          <a:xfrm>
            <a:off x="279931" y="1436302"/>
            <a:ext cx="9287692" cy="2092881"/>
          </a:xfrm>
          <a:prstGeom prst="rect">
            <a:avLst/>
          </a:prstGeom>
        </p:spPr>
        <p:txBody>
          <a:bodyPr wrap="square">
            <a:spAutoFit/>
          </a:bodyPr>
          <a:lstStyle/>
          <a:p>
            <a:r>
              <a:rPr lang="fr-FR" sz="2000" b="1" dirty="0" smtClean="0">
                <a:solidFill>
                  <a:srgbClr val="FF0000"/>
                </a:solidFill>
                <a:latin typeface="Arial" panose="020B0604020202020204" pitchFamily="34" charset="0"/>
                <a:cs typeface="Arial" panose="020B0604020202020204" pitchFamily="34" charset="0"/>
              </a:rPr>
              <a:t>EXERCICE:</a:t>
            </a:r>
          </a:p>
          <a:p>
            <a:endParaRPr lang="fr-FR" sz="2000" b="1" dirty="0" smtClean="0">
              <a:solidFill>
                <a:srgbClr val="000000"/>
              </a:solidFill>
              <a:latin typeface="Arial" panose="020B0604020202020204" pitchFamily="34" charset="0"/>
              <a:cs typeface="Arial" panose="020B0604020202020204" pitchFamily="34" charset="0"/>
            </a:endParaRPr>
          </a:p>
          <a:p>
            <a:pPr algn="just">
              <a:lnSpc>
                <a:spcPct val="150000"/>
              </a:lnSpc>
            </a:pPr>
            <a:r>
              <a:rPr lang="fr-FR" sz="2000" b="1" dirty="0" smtClean="0">
                <a:solidFill>
                  <a:srgbClr val="000000"/>
                </a:solidFill>
                <a:latin typeface="Arial" panose="020B0604020202020204" pitchFamily="34" charset="0"/>
                <a:cs typeface="Arial" panose="020B0604020202020204" pitchFamily="34" charset="0"/>
              </a:rPr>
              <a:t>Calculer </a:t>
            </a:r>
            <a:r>
              <a:rPr lang="fr-FR" sz="2000" b="1" dirty="0">
                <a:solidFill>
                  <a:srgbClr val="000000"/>
                </a:solidFill>
                <a:latin typeface="Arial" panose="020B0604020202020204" pitchFamily="34" charset="0"/>
                <a:cs typeface="Arial" panose="020B0604020202020204" pitchFamily="34" charset="0"/>
              </a:rPr>
              <a:t>la distance </a:t>
            </a:r>
            <a:r>
              <a:rPr lang="fr-FR" sz="2000" b="1" dirty="0" smtClean="0">
                <a:solidFill>
                  <a:srgbClr val="000000"/>
                </a:solidFill>
                <a:latin typeface="Arial" panose="020B0604020202020204" pitchFamily="34" charset="0"/>
                <a:cs typeface="Arial" panose="020B0604020202020204" pitchFamily="34" charset="0"/>
              </a:rPr>
              <a:t>l1 </a:t>
            </a:r>
            <a:r>
              <a:rPr lang="fr-FR" sz="2000" b="1" dirty="0">
                <a:solidFill>
                  <a:srgbClr val="000000"/>
                </a:solidFill>
                <a:latin typeface="Arial" panose="020B0604020202020204" pitchFamily="34" charset="0"/>
                <a:cs typeface="Arial" panose="020B0604020202020204" pitchFamily="34" charset="0"/>
              </a:rPr>
              <a:t>qui sépare le </a:t>
            </a:r>
            <a:r>
              <a:rPr lang="fr-FR" sz="2000" b="1" dirty="0" smtClean="0">
                <a:solidFill>
                  <a:srgbClr val="000000"/>
                </a:solidFill>
                <a:latin typeface="Arial" panose="020B0604020202020204" pitchFamily="34" charset="0"/>
                <a:cs typeface="Arial" panose="020B0604020202020204" pitchFamily="34" charset="0"/>
              </a:rPr>
              <a:t>CT </a:t>
            </a:r>
            <a:r>
              <a:rPr lang="fr-FR" sz="2000" b="1" dirty="0">
                <a:solidFill>
                  <a:srgbClr val="000000"/>
                </a:solidFill>
                <a:latin typeface="Arial" panose="020B0604020202020204" pitchFamily="34" charset="0"/>
                <a:cs typeface="Arial" panose="020B0604020202020204" pitchFamily="34" charset="0"/>
              </a:rPr>
              <a:t>du point d'intersection A des deux alignements de la </a:t>
            </a:r>
            <a:r>
              <a:rPr lang="fr-FR" sz="2000" b="1" dirty="0" smtClean="0">
                <a:solidFill>
                  <a:srgbClr val="000000"/>
                </a:solidFill>
                <a:latin typeface="Arial" panose="020B0604020202020204" pitchFamily="34" charset="0"/>
                <a:cs typeface="Arial" panose="020B0604020202020204" pitchFamily="34" charset="0"/>
              </a:rPr>
              <a:t>figure précédente, </a:t>
            </a:r>
            <a:r>
              <a:rPr lang="fr-FR" sz="2000" b="1" dirty="0">
                <a:solidFill>
                  <a:srgbClr val="000000"/>
                </a:solidFill>
                <a:latin typeface="Arial" panose="020B0604020202020204" pitchFamily="34" charset="0"/>
                <a:cs typeface="Arial" panose="020B0604020202020204" pitchFamily="34" charset="0"/>
              </a:rPr>
              <a:t>si la distance entre le </a:t>
            </a:r>
            <a:r>
              <a:rPr lang="fr-FR" sz="2000" b="1" dirty="0" smtClean="0">
                <a:solidFill>
                  <a:srgbClr val="000000"/>
                </a:solidFill>
                <a:latin typeface="Arial" panose="020B0604020202020204" pitchFamily="34" charset="0"/>
                <a:cs typeface="Arial" panose="020B0604020202020204" pitchFamily="34" charset="0"/>
              </a:rPr>
              <a:t>TC1, </a:t>
            </a:r>
            <a:r>
              <a:rPr lang="fr-FR" sz="2000" b="1" dirty="0">
                <a:solidFill>
                  <a:srgbClr val="000000"/>
                </a:solidFill>
                <a:latin typeface="Arial" panose="020B0604020202020204" pitchFamily="34" charset="0"/>
                <a:cs typeface="Arial" panose="020B0604020202020204" pitchFamily="34" charset="0"/>
              </a:rPr>
              <a:t>et </a:t>
            </a:r>
            <a:r>
              <a:rPr lang="fr-FR" sz="2000" b="1" dirty="0" smtClean="0">
                <a:solidFill>
                  <a:srgbClr val="000000"/>
                </a:solidFill>
                <a:latin typeface="Arial" panose="020B0604020202020204" pitchFamily="34" charset="0"/>
                <a:cs typeface="Arial" panose="020B0604020202020204" pitchFamily="34" charset="0"/>
              </a:rPr>
              <a:t>              A </a:t>
            </a:r>
            <a:r>
              <a:rPr lang="fr-FR" sz="2000" b="1" dirty="0">
                <a:solidFill>
                  <a:srgbClr val="000000"/>
                </a:solidFill>
                <a:latin typeface="Arial" panose="020B0604020202020204" pitchFamily="34" charset="0"/>
                <a:cs typeface="Arial" panose="020B0604020202020204" pitchFamily="34" charset="0"/>
              </a:rPr>
              <a:t>= 314,264 m, </a:t>
            </a:r>
            <a:r>
              <a:rPr lang="fr-FR" sz="2000" b="1" dirty="0" smtClean="0">
                <a:solidFill>
                  <a:srgbClr val="000000"/>
                </a:solidFill>
                <a:latin typeface="Arial" panose="020B0604020202020204" pitchFamily="34" charset="0"/>
                <a:cs typeface="Arial" panose="020B0604020202020204" pitchFamily="34" charset="0"/>
              </a:rPr>
              <a:t>R1=300,000 </a:t>
            </a:r>
            <a:r>
              <a:rPr lang="fr-FR" sz="2000" b="1" dirty="0">
                <a:solidFill>
                  <a:srgbClr val="000000"/>
                </a:solidFill>
                <a:latin typeface="Arial" panose="020B0604020202020204" pitchFamily="34" charset="0"/>
                <a:cs typeface="Arial" panose="020B0604020202020204" pitchFamily="34" charset="0"/>
              </a:rPr>
              <a:t>m, </a:t>
            </a:r>
            <a:r>
              <a:rPr lang="fr-FR" sz="2000" b="1" dirty="0" smtClean="0">
                <a:solidFill>
                  <a:srgbClr val="000000"/>
                </a:solidFill>
                <a:latin typeface="Arial" panose="020B0604020202020204" pitchFamily="34" charset="0"/>
                <a:cs typeface="Arial" panose="020B0604020202020204" pitchFamily="34" charset="0"/>
              </a:rPr>
              <a:t>R2 </a:t>
            </a:r>
            <a:r>
              <a:rPr lang="fr-FR" sz="2000" b="1" dirty="0">
                <a:solidFill>
                  <a:srgbClr val="000000"/>
                </a:solidFill>
                <a:latin typeface="Arial" panose="020B0604020202020204" pitchFamily="34" charset="0"/>
                <a:cs typeface="Arial" panose="020B0604020202020204" pitchFamily="34" charset="0"/>
              </a:rPr>
              <a:t>= 160,000 m et l'angle </a:t>
            </a:r>
            <a:r>
              <a:rPr lang="el-GR" sz="2000" b="1" dirty="0" smtClean="0">
                <a:solidFill>
                  <a:srgbClr val="000000"/>
                </a:solidFill>
                <a:latin typeface="Arial" panose="020B0604020202020204" pitchFamily="34" charset="0"/>
                <a:cs typeface="Arial" panose="020B0604020202020204" pitchFamily="34" charset="0"/>
              </a:rPr>
              <a:t>θ</a:t>
            </a:r>
            <a:r>
              <a:rPr lang="fr-FR" sz="2000" b="1" dirty="0" smtClean="0">
                <a:solidFill>
                  <a:srgbClr val="000000"/>
                </a:solidFill>
                <a:latin typeface="Arial" panose="020B0604020202020204" pitchFamily="34" charset="0"/>
                <a:cs typeface="Arial" panose="020B0604020202020204" pitchFamily="34" charset="0"/>
              </a:rPr>
              <a:t> </a:t>
            </a:r>
            <a:r>
              <a:rPr lang="fr-FR" sz="2000" b="1" dirty="0">
                <a:solidFill>
                  <a:srgbClr val="000000"/>
                </a:solidFill>
                <a:latin typeface="Arial" panose="020B0604020202020204" pitchFamily="34" charset="0"/>
                <a:cs typeface="Arial" panose="020B0604020202020204" pitchFamily="34" charset="0"/>
              </a:rPr>
              <a:t>= 36° 20' 00".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793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31</a:t>
            </a:fld>
            <a:endParaRPr lang="en-US" dirty="0"/>
          </a:p>
        </p:txBody>
      </p:sp>
      <p:sp>
        <p:nvSpPr>
          <p:cNvPr id="4" name="Rectangle 3"/>
          <p:cNvSpPr/>
          <p:nvPr/>
        </p:nvSpPr>
        <p:spPr>
          <a:xfrm>
            <a:off x="1913979" y="82031"/>
            <a:ext cx="6019597" cy="738664"/>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a:t>
            </a:r>
            <a:r>
              <a:rPr lang="en-US" b="1" dirty="0" smtClean="0">
                <a:solidFill>
                  <a:srgbClr val="FF0000"/>
                </a:solidFill>
                <a:latin typeface="Arial" panose="020B0604020202020204" pitchFamily="34" charset="0"/>
                <a:cs typeface="Arial" panose="020B0604020202020204" pitchFamily="34" charset="0"/>
              </a:rPr>
              <a:t>PSEUDO-RENVERSEE</a:t>
            </a:r>
          </a:p>
        </p:txBody>
      </p:sp>
      <p:sp>
        <p:nvSpPr>
          <p:cNvPr id="5" name="Rectangle 4"/>
          <p:cNvSpPr/>
          <p:nvPr/>
        </p:nvSpPr>
        <p:spPr>
          <a:xfrm>
            <a:off x="195022" y="820695"/>
            <a:ext cx="9457509" cy="1261884"/>
          </a:xfrm>
          <a:prstGeom prst="rect">
            <a:avLst/>
          </a:prstGeom>
        </p:spPr>
        <p:txBody>
          <a:bodyPr wrap="square">
            <a:spAutoFit/>
          </a:bodyPr>
          <a:lstStyle/>
          <a:p>
            <a:pPr algn="just"/>
            <a:r>
              <a:rPr lang="fr-FR" sz="2000" dirty="0">
                <a:solidFill>
                  <a:srgbClr val="000000"/>
                </a:solidFill>
                <a:latin typeface="Glyph Less Font"/>
              </a:rPr>
              <a:t>Généralement, on connaît la distance entre </a:t>
            </a:r>
            <a:r>
              <a:rPr lang="fr-FR" sz="2000" dirty="0" smtClean="0">
                <a:solidFill>
                  <a:srgbClr val="000000"/>
                </a:solidFill>
                <a:latin typeface="Glyph Less Font"/>
              </a:rPr>
              <a:t>PI1, </a:t>
            </a:r>
            <a:r>
              <a:rPr lang="fr-FR" sz="2000" dirty="0">
                <a:solidFill>
                  <a:srgbClr val="000000"/>
                </a:solidFill>
                <a:latin typeface="Glyph Less Font"/>
              </a:rPr>
              <a:t>et </a:t>
            </a:r>
            <a:r>
              <a:rPr lang="fr-FR" sz="2000" dirty="0" smtClean="0">
                <a:solidFill>
                  <a:srgbClr val="000000"/>
                </a:solidFill>
                <a:latin typeface="Glyph Less Font"/>
              </a:rPr>
              <a:t>PI2, </a:t>
            </a:r>
            <a:r>
              <a:rPr lang="fr-FR" sz="2000" dirty="0">
                <a:solidFill>
                  <a:srgbClr val="000000"/>
                </a:solidFill>
                <a:latin typeface="Glyph Less Font"/>
              </a:rPr>
              <a:t>ainsi que les angles de déflexion </a:t>
            </a:r>
            <a:r>
              <a:rPr lang="el-GR" dirty="0" smtClean="0">
                <a:solidFill>
                  <a:srgbClr val="000000"/>
                </a:solidFill>
                <a:latin typeface="Glyph Less Font"/>
              </a:rPr>
              <a:t>Δ</a:t>
            </a:r>
            <a:r>
              <a:rPr lang="fr-FR" dirty="0" smtClean="0">
                <a:solidFill>
                  <a:srgbClr val="000000"/>
                </a:solidFill>
                <a:latin typeface="Glyph Less Font"/>
              </a:rPr>
              <a:t>1, </a:t>
            </a:r>
            <a:r>
              <a:rPr lang="fr-FR" dirty="0">
                <a:solidFill>
                  <a:srgbClr val="000000"/>
                </a:solidFill>
                <a:latin typeface="Glyph Less Font"/>
              </a:rPr>
              <a:t>et </a:t>
            </a:r>
            <a:r>
              <a:rPr lang="el-GR" dirty="0" smtClean="0">
                <a:solidFill>
                  <a:srgbClr val="000000"/>
                </a:solidFill>
                <a:latin typeface="Glyph Less Font"/>
              </a:rPr>
              <a:t>Δ</a:t>
            </a:r>
            <a:r>
              <a:rPr lang="fr-FR" dirty="0" smtClean="0">
                <a:solidFill>
                  <a:srgbClr val="000000"/>
                </a:solidFill>
                <a:latin typeface="Glyph Less Font"/>
              </a:rPr>
              <a:t>2. </a:t>
            </a:r>
            <a:r>
              <a:rPr lang="fr-FR" dirty="0">
                <a:solidFill>
                  <a:srgbClr val="000000"/>
                </a:solidFill>
                <a:latin typeface="Glyph Less Font"/>
              </a:rPr>
              <a:t>O</a:t>
            </a:r>
            <a:r>
              <a:rPr lang="fr-FR" dirty="0" smtClean="0">
                <a:solidFill>
                  <a:srgbClr val="000000"/>
                </a:solidFill>
                <a:latin typeface="Glyph Less Font"/>
              </a:rPr>
              <a:t>n </a:t>
            </a:r>
            <a:r>
              <a:rPr lang="fr-FR" dirty="0">
                <a:solidFill>
                  <a:srgbClr val="000000"/>
                </a:solidFill>
                <a:latin typeface="Glyph Less Font"/>
              </a:rPr>
              <a:t>choisit, pour une classe spécifique de route, une valeur pour le rayon de la première </a:t>
            </a:r>
            <a:r>
              <a:rPr lang="fr-FR" dirty="0" smtClean="0">
                <a:solidFill>
                  <a:srgbClr val="000000"/>
                </a:solidFill>
                <a:latin typeface="Glyph Less Font"/>
              </a:rPr>
              <a:t>courbe R1, </a:t>
            </a:r>
            <a:r>
              <a:rPr lang="fr-FR" dirty="0">
                <a:solidFill>
                  <a:srgbClr val="000000"/>
                </a:solidFill>
                <a:latin typeface="Glyph Less Font"/>
              </a:rPr>
              <a:t>Quant à la valeur de </a:t>
            </a:r>
            <a:r>
              <a:rPr lang="fr-FR" dirty="0" smtClean="0">
                <a:solidFill>
                  <a:srgbClr val="000000"/>
                </a:solidFill>
                <a:latin typeface="Glyph Less Font"/>
              </a:rPr>
              <a:t>T1. </a:t>
            </a:r>
            <a:r>
              <a:rPr lang="fr-FR" dirty="0">
                <a:solidFill>
                  <a:srgbClr val="000000"/>
                </a:solidFill>
                <a:latin typeface="Glyph Less Font"/>
              </a:rPr>
              <a:t>Une fois cette valeur trouvée, on obtient celle de </a:t>
            </a:r>
            <a:r>
              <a:rPr lang="fr-FR" dirty="0" smtClean="0">
                <a:solidFill>
                  <a:srgbClr val="000000"/>
                </a:solidFill>
                <a:latin typeface="Glyph Less Font"/>
              </a:rPr>
              <a:t>T2, </a:t>
            </a:r>
            <a:r>
              <a:rPr lang="fr-FR" dirty="0">
                <a:solidFill>
                  <a:srgbClr val="000000"/>
                </a:solidFill>
                <a:latin typeface="Glyph Less Font"/>
              </a:rPr>
              <a:t>comme suit : </a:t>
            </a:r>
            <a:endParaRPr lang="en-US" dirty="0"/>
          </a:p>
        </p:txBody>
      </p:sp>
      <p:pic>
        <p:nvPicPr>
          <p:cNvPr id="6" name="Image 5"/>
          <p:cNvPicPr>
            <a:picLocks noChangeAspect="1"/>
          </p:cNvPicPr>
          <p:nvPr/>
        </p:nvPicPr>
        <p:blipFill>
          <a:blip r:embed="rId2">
            <a:biLevel thresh="50000"/>
            <a:lum bright="-20000" contrast="40000"/>
          </a:blip>
          <a:stretch>
            <a:fillRect/>
          </a:stretch>
        </p:blipFill>
        <p:spPr>
          <a:xfrm>
            <a:off x="3025538" y="2082579"/>
            <a:ext cx="3854525" cy="477741"/>
          </a:xfrm>
          <a:prstGeom prst="rect">
            <a:avLst/>
          </a:prstGeom>
        </p:spPr>
      </p:pic>
      <p:pic>
        <p:nvPicPr>
          <p:cNvPr id="7" name="Image 6"/>
          <p:cNvPicPr>
            <a:picLocks noChangeAspect="1"/>
          </p:cNvPicPr>
          <p:nvPr/>
        </p:nvPicPr>
        <p:blipFill>
          <a:blip r:embed="rId3">
            <a:lum bright="-20000" contrast="40000"/>
            <a:biLevel thresh="50000"/>
          </a:blip>
          <a:stretch>
            <a:fillRect/>
          </a:stretch>
        </p:blipFill>
        <p:spPr>
          <a:xfrm>
            <a:off x="4143175" y="2769146"/>
            <a:ext cx="1619250" cy="828675"/>
          </a:xfrm>
          <a:prstGeom prst="rect">
            <a:avLst/>
          </a:prstGeom>
        </p:spPr>
      </p:pic>
      <p:pic>
        <p:nvPicPr>
          <p:cNvPr id="8" name="Image 7"/>
          <p:cNvPicPr>
            <a:picLocks noChangeAspect="1"/>
          </p:cNvPicPr>
          <p:nvPr/>
        </p:nvPicPr>
        <p:blipFill>
          <a:blip r:embed="rId4">
            <a:biLevel thresh="50000"/>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880795" y="3540812"/>
            <a:ext cx="6144010" cy="2977540"/>
          </a:xfrm>
          <a:prstGeom prst="rect">
            <a:avLst/>
          </a:prstGeom>
        </p:spPr>
      </p:pic>
    </p:spTree>
    <p:extLst>
      <p:ext uri="{BB962C8B-B14F-4D97-AF65-F5344CB8AC3E}">
        <p14:creationId xmlns:p14="http://schemas.microsoft.com/office/powerpoint/2010/main" val="809443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32</a:t>
            </a:fld>
            <a:endParaRPr lang="en-US" dirty="0"/>
          </a:p>
        </p:txBody>
      </p:sp>
      <p:sp>
        <p:nvSpPr>
          <p:cNvPr id="4" name="Rectangle 3"/>
          <p:cNvSpPr/>
          <p:nvPr/>
        </p:nvSpPr>
        <p:spPr>
          <a:xfrm>
            <a:off x="121305" y="986974"/>
            <a:ext cx="8780647" cy="958660"/>
          </a:xfrm>
          <a:prstGeom prst="rect">
            <a:avLst/>
          </a:prstGeom>
        </p:spPr>
        <p:txBody>
          <a:bodyPr wrap="square">
            <a:spAutoFit/>
          </a:bodyPr>
          <a:lstStyle/>
          <a:p>
            <a:pPr>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Si la valeur est </a:t>
            </a:r>
            <a:r>
              <a:rPr lang="fr-FR" sz="2000" b="1" dirty="0">
                <a:latin typeface="Arial" panose="020B0604020202020204" pitchFamily="34" charset="0"/>
                <a:cs typeface="Arial" panose="020B0604020202020204" pitchFamily="34" charset="0"/>
              </a:rPr>
              <a:t>suffisante</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(R2≥</a:t>
            </a:r>
            <a:r>
              <a:rPr lang="fr-FR" sz="2000" dirty="0">
                <a:latin typeface="Arial" panose="020B0604020202020204" pitchFamily="34" charset="0"/>
                <a:cs typeface="Arial" panose="020B0604020202020204" pitchFamily="34" charset="0"/>
              </a:rPr>
              <a:t>Rmin​) →→ La solution est </a:t>
            </a:r>
            <a:r>
              <a:rPr lang="fr-FR" sz="2000" b="1" dirty="0">
                <a:latin typeface="Arial" panose="020B0604020202020204" pitchFamily="34" charset="0"/>
                <a:cs typeface="Arial" panose="020B0604020202020204" pitchFamily="34" charset="0"/>
              </a:rPr>
              <a:t>acceptée</a:t>
            </a:r>
            <a:r>
              <a:rPr lang="fr-FR" sz="2000" dirty="0">
                <a:latin typeface="Arial" panose="020B0604020202020204" pitchFamily="34" charset="0"/>
                <a:cs typeface="Arial" panose="020B0604020202020204" pitchFamily="34" charset="0"/>
              </a:rPr>
              <a:t>.</a:t>
            </a:r>
          </a:p>
          <a:p>
            <a:pPr>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Si la valeur est </a:t>
            </a:r>
            <a:r>
              <a:rPr lang="fr-FR" sz="2000" b="1" dirty="0">
                <a:latin typeface="Arial" panose="020B0604020202020204" pitchFamily="34" charset="0"/>
                <a:cs typeface="Arial" panose="020B0604020202020204" pitchFamily="34" charset="0"/>
              </a:rPr>
              <a:t>insuffisante</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(R2&lt;</a:t>
            </a:r>
            <a:r>
              <a:rPr lang="fr-FR" sz="2000" dirty="0" err="1" smtClean="0">
                <a:latin typeface="Arial" panose="020B0604020202020204" pitchFamily="34" charset="0"/>
                <a:cs typeface="Arial" panose="020B0604020202020204" pitchFamily="34" charset="0"/>
              </a:rPr>
              <a:t>Rmin</a:t>
            </a:r>
            <a:r>
              <a:rPr lang="fr-FR" sz="2000" dirty="0">
                <a:latin typeface="Arial" panose="020B0604020202020204" pitchFamily="34" charset="0"/>
                <a:cs typeface="Arial" panose="020B0604020202020204" pitchFamily="34" charset="0"/>
              </a:rPr>
              <a:t>​) →→ La solution est </a:t>
            </a:r>
            <a:r>
              <a:rPr lang="fr-FR" sz="2000" b="1" dirty="0">
                <a:latin typeface="Arial" panose="020B0604020202020204" pitchFamily="34" charset="0"/>
                <a:cs typeface="Arial" panose="020B0604020202020204" pitchFamily="34" charset="0"/>
              </a:rPr>
              <a:t>rejetée</a:t>
            </a:r>
            <a:r>
              <a:rPr lang="fr-FR" sz="2000" dirty="0">
                <a:latin typeface="Arial" panose="020B0604020202020204" pitchFamily="34" charset="0"/>
                <a:cs typeface="Arial" panose="020B0604020202020204" pitchFamily="34" charset="0"/>
              </a:rPr>
              <a:t>.</a:t>
            </a:r>
          </a:p>
        </p:txBody>
      </p:sp>
      <p:sp>
        <p:nvSpPr>
          <p:cNvPr id="5" name="Rectangle 4"/>
          <p:cNvSpPr/>
          <p:nvPr/>
        </p:nvSpPr>
        <p:spPr>
          <a:xfrm>
            <a:off x="1913979" y="82031"/>
            <a:ext cx="6019597" cy="738664"/>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en-US" b="1" dirty="0">
                <a:solidFill>
                  <a:srgbClr val="FF0000"/>
                </a:solidFill>
                <a:latin typeface="Arial" panose="020B0604020202020204" pitchFamily="34" charset="0"/>
                <a:cs typeface="Arial" panose="020B0604020202020204" pitchFamily="34" charset="0"/>
              </a:rPr>
              <a:t>COURBE CIRCULAIRE </a:t>
            </a:r>
            <a:r>
              <a:rPr lang="en-US" b="1" dirty="0" smtClean="0">
                <a:solidFill>
                  <a:srgbClr val="FF0000"/>
                </a:solidFill>
                <a:latin typeface="Arial" panose="020B0604020202020204" pitchFamily="34" charset="0"/>
                <a:cs typeface="Arial" panose="020B0604020202020204" pitchFamily="34" charset="0"/>
              </a:rPr>
              <a:t>PSEUDO-RENVERSEE</a:t>
            </a:r>
          </a:p>
        </p:txBody>
      </p:sp>
      <p:sp>
        <p:nvSpPr>
          <p:cNvPr id="6" name="Rectangle 5"/>
          <p:cNvSpPr/>
          <p:nvPr/>
        </p:nvSpPr>
        <p:spPr>
          <a:xfrm>
            <a:off x="121305" y="2321005"/>
            <a:ext cx="9466832" cy="2862322"/>
          </a:xfrm>
          <a:prstGeom prst="rect">
            <a:avLst/>
          </a:prstGeom>
        </p:spPr>
        <p:txBody>
          <a:bodyPr wrap="square">
            <a:spAutoFit/>
          </a:bodyPr>
          <a:lstStyle/>
          <a:p>
            <a:pPr algn="just">
              <a:lnSpc>
                <a:spcPct val="150000"/>
              </a:lnSpc>
            </a:pPr>
            <a:r>
              <a:rPr lang="fr-FR" sz="2000" dirty="0" smtClean="0">
                <a:solidFill>
                  <a:srgbClr val="FF0000"/>
                </a:solidFill>
                <a:latin typeface="Glyph Less Font"/>
              </a:rPr>
              <a:t>EXERCICE:</a:t>
            </a:r>
          </a:p>
          <a:p>
            <a:pPr algn="just">
              <a:lnSpc>
                <a:spcPct val="150000"/>
              </a:lnSpc>
            </a:pPr>
            <a:r>
              <a:rPr lang="fr-FR" sz="2000" dirty="0" smtClean="0">
                <a:solidFill>
                  <a:srgbClr val="000000"/>
                </a:solidFill>
                <a:latin typeface="Glyph Less Font"/>
              </a:rPr>
              <a:t>calculer </a:t>
            </a:r>
            <a:r>
              <a:rPr lang="fr-FR" sz="2000" dirty="0">
                <a:solidFill>
                  <a:srgbClr val="000000"/>
                </a:solidFill>
                <a:latin typeface="Glyph Less Font"/>
              </a:rPr>
              <a:t>une valeur pour </a:t>
            </a:r>
            <a:r>
              <a:rPr lang="fr-FR" sz="2000" dirty="0" smtClean="0">
                <a:solidFill>
                  <a:srgbClr val="000000"/>
                </a:solidFill>
                <a:latin typeface="Glyph Less Font"/>
              </a:rPr>
              <a:t>R2 </a:t>
            </a:r>
            <a:r>
              <a:rPr lang="fr-FR" sz="2000" dirty="0">
                <a:solidFill>
                  <a:srgbClr val="000000"/>
                </a:solidFill>
                <a:latin typeface="Glyph Less Font"/>
              </a:rPr>
              <a:t>qui donne une solution acceptable, compte tenu que la distance horizontale entre </a:t>
            </a:r>
            <a:r>
              <a:rPr lang="fr-FR" sz="2000" dirty="0" smtClean="0">
                <a:solidFill>
                  <a:srgbClr val="000000"/>
                </a:solidFill>
                <a:latin typeface="Glyph Less Font"/>
              </a:rPr>
              <a:t>PI1 et PI2 </a:t>
            </a:r>
            <a:r>
              <a:rPr lang="fr-FR" sz="2000" dirty="0">
                <a:solidFill>
                  <a:srgbClr val="000000"/>
                </a:solidFill>
                <a:latin typeface="Glyph Less Font"/>
              </a:rPr>
              <a:t>est de 369,224 m. Les angles de </a:t>
            </a:r>
            <a:r>
              <a:rPr lang="fr-FR" sz="2000" dirty="0" smtClean="0">
                <a:solidFill>
                  <a:srgbClr val="000000"/>
                </a:solidFill>
                <a:latin typeface="Glyph Less Font"/>
              </a:rPr>
              <a:t>déflexion </a:t>
            </a:r>
            <a:r>
              <a:rPr lang="fr-FR" sz="2000" dirty="0">
                <a:solidFill>
                  <a:srgbClr val="000000"/>
                </a:solidFill>
                <a:latin typeface="Glyph Less Font"/>
              </a:rPr>
              <a:t>sont respectivement de 48° 36' et de 35° 14". La valeur minimale pour le rayon de </a:t>
            </a:r>
            <a:r>
              <a:rPr lang="fr-FR" sz="2000" dirty="0" smtClean="0">
                <a:solidFill>
                  <a:srgbClr val="000000"/>
                </a:solidFill>
                <a:latin typeface="Glyph Less Font"/>
              </a:rPr>
              <a:t>courbure </a:t>
            </a:r>
            <a:r>
              <a:rPr lang="fr-FR" sz="2000" dirty="0">
                <a:solidFill>
                  <a:srgbClr val="000000"/>
                </a:solidFill>
                <a:latin typeface="Glyph Less Font"/>
              </a:rPr>
              <a:t>est de 300 m, et une distance minimale de 75 m est requise entre le </a:t>
            </a:r>
            <a:r>
              <a:rPr lang="fr-FR" sz="2000" dirty="0" smtClean="0">
                <a:solidFill>
                  <a:srgbClr val="000000"/>
                </a:solidFill>
                <a:latin typeface="Glyph Less Font"/>
              </a:rPr>
              <a:t>CT1. </a:t>
            </a:r>
            <a:r>
              <a:rPr lang="fr-FR" sz="2000" dirty="0">
                <a:solidFill>
                  <a:srgbClr val="000000"/>
                </a:solidFill>
                <a:latin typeface="Glyph Less Font"/>
              </a:rPr>
              <a:t>et le </a:t>
            </a:r>
            <a:r>
              <a:rPr lang="fr-FR" sz="2000" dirty="0" smtClean="0">
                <a:solidFill>
                  <a:srgbClr val="000000"/>
                </a:solidFill>
                <a:latin typeface="Glyph Less Font"/>
              </a:rPr>
              <a:t>TC2. </a:t>
            </a:r>
            <a:endParaRPr lang="en-US" sz="2000" dirty="0">
              <a:solidFill>
                <a:srgbClr val="000000"/>
              </a:solidFill>
              <a:latin typeface="Glyph Less Font"/>
            </a:endParaRPr>
          </a:p>
        </p:txBody>
      </p:sp>
    </p:spTree>
    <p:extLst>
      <p:ext uri="{BB962C8B-B14F-4D97-AF65-F5344CB8AC3E}">
        <p14:creationId xmlns:p14="http://schemas.microsoft.com/office/powerpoint/2010/main" val="153291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33</a:t>
            </a:fld>
            <a:endParaRPr lang="en-US" dirty="0"/>
          </a:p>
        </p:txBody>
      </p:sp>
      <p:sp>
        <p:nvSpPr>
          <p:cNvPr id="4" name="Rectangle 3"/>
          <p:cNvSpPr/>
          <p:nvPr/>
        </p:nvSpPr>
        <p:spPr>
          <a:xfrm>
            <a:off x="1256748" y="8203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121305" y="896265"/>
            <a:ext cx="9558272" cy="5509200"/>
          </a:xfrm>
          <a:prstGeom prst="rect">
            <a:avLst/>
          </a:prstGeom>
        </p:spPr>
        <p:txBody>
          <a:bodyPr wrap="square">
            <a:spAutoFit/>
          </a:bodyPr>
          <a:lstStyle/>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Le raccordement direct ligne droite / arc de cercle ne tient pas compte de la vitesse des véhicules</a:t>
            </a:r>
            <a:r>
              <a:rPr lang="fr-FR" sz="22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Le passage brutal de rayon infini (ligne droite) à rayon fini (courbe) impose une manœuvre trop brusque au conducteur</a:t>
            </a:r>
            <a:r>
              <a:rPr lang="fr-FR" sz="22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On insère donc un raccordement progressif entre la droite et la courbe, généralement une </a:t>
            </a:r>
            <a:r>
              <a:rPr lang="fr-FR" sz="2200" b="1" dirty="0">
                <a:solidFill>
                  <a:srgbClr val="FF0000"/>
                </a:solidFill>
                <a:latin typeface="Arial" panose="020B0604020202020204" pitchFamily="34" charset="0"/>
                <a:cs typeface="Arial" panose="020B0604020202020204" pitchFamily="34" charset="0"/>
              </a:rPr>
              <a:t>clothoïde</a:t>
            </a:r>
            <a:r>
              <a:rPr lang="fr-FR" sz="22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Ce raccordement est utilisé au début et à la fin du virage</a:t>
            </a:r>
            <a:r>
              <a:rPr lang="fr-FR" sz="22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Il permet aussi de faire varier progressivement le dévers de la </a:t>
            </a:r>
            <a:r>
              <a:rPr lang="fr-FR" sz="2200" dirty="0" smtClean="0">
                <a:latin typeface="Arial" panose="020B0604020202020204" pitchFamily="34" charset="0"/>
                <a:cs typeface="Arial" panose="020B0604020202020204" pitchFamily="34" charset="0"/>
              </a:rPr>
              <a:t>chaussée, </a:t>
            </a:r>
            <a:r>
              <a:rPr lang="fr-FR" sz="2200" dirty="0">
                <a:latin typeface="Arial" panose="020B0604020202020204" pitchFamily="34" charset="0"/>
                <a:cs typeface="Arial" panose="020B0604020202020204" pitchFamily="34" charset="0"/>
              </a:rPr>
              <a:t>on introduit progressivement le dévers à raison de 2% par seconde.</a:t>
            </a:r>
          </a:p>
          <a:p>
            <a:pPr marL="342900" indent="-342900" algn="just">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latin typeface="Arial" panose="020B0604020202020204" pitchFamily="34" charset="0"/>
                <a:cs typeface="Arial" panose="020B0604020202020204" pitchFamily="34" charset="0"/>
              </a:rPr>
              <a:t>Parmi les types de raccordements progressifs, on étudie surtout la clothoïde (spirale de Cornu).</a:t>
            </a:r>
          </a:p>
        </p:txBody>
      </p:sp>
    </p:spTree>
    <p:extLst>
      <p:ext uri="{BB962C8B-B14F-4D97-AF65-F5344CB8AC3E}">
        <p14:creationId xmlns:p14="http://schemas.microsoft.com/office/powerpoint/2010/main" val="887730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34</a:t>
            </a:fld>
            <a:endParaRPr lang="en-US" dirty="0"/>
          </a:p>
        </p:txBody>
      </p:sp>
      <p:sp>
        <p:nvSpPr>
          <p:cNvPr id="4" name="Rectangle 3"/>
          <p:cNvSpPr/>
          <p:nvPr/>
        </p:nvSpPr>
        <p:spPr>
          <a:xfrm>
            <a:off x="1256748" y="8203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242752" y="663081"/>
            <a:ext cx="9175568" cy="769441"/>
          </a:xfrm>
          <a:prstGeom prst="rect">
            <a:avLst/>
          </a:prstGeom>
        </p:spPr>
        <p:txBody>
          <a:bodyPr wrap="square">
            <a:spAutoFit/>
          </a:bodyPr>
          <a:lstStyle/>
          <a:p>
            <a:pPr algn="just"/>
            <a:r>
              <a:rPr lang="fr-FR" sz="2200" dirty="0">
                <a:latin typeface="Arial" panose="020B0604020202020204" pitchFamily="34" charset="0"/>
                <a:cs typeface="Arial" panose="020B0604020202020204" pitchFamily="34" charset="0"/>
              </a:rPr>
              <a:t>Parmi les principaux types de raccordements progressifs utilisés en génie civil (routes et chemins de fer) :</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98920" y="1551907"/>
            <a:ext cx="9649712" cy="1015663"/>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La Courbe de </a:t>
            </a:r>
            <a:r>
              <a:rPr lang="fr-FR" sz="2000" b="1" dirty="0" err="1">
                <a:latin typeface="Arial" panose="020B0604020202020204" pitchFamily="34" charset="0"/>
                <a:cs typeface="Arial" panose="020B0604020202020204" pitchFamily="34" charset="0"/>
              </a:rPr>
              <a:t>Bloss</a:t>
            </a:r>
            <a:r>
              <a:rPr lang="fr-FR" sz="2000" b="1" dirty="0">
                <a:latin typeface="Arial" panose="020B0604020202020204" pitchFamily="34" charset="0"/>
                <a:cs typeface="Arial" panose="020B0604020202020204" pitchFamily="34" charset="0"/>
              </a:rPr>
              <a:t> (ou raccordement sinusoïdal)</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Utilisée pour les très grandes vitesses (ex: TGV), car elle offre un confort dynamique supérieur en lissant davantage les variations d'accélération.</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121305" y="2806547"/>
            <a:ext cx="9649712" cy="707886"/>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La Lemniscate de Bernoulli :</a:t>
            </a:r>
            <a:r>
              <a:rPr lang="fr-FR" sz="2000" dirty="0">
                <a:latin typeface="Arial" panose="020B0604020202020204" pitchFamily="34" charset="0"/>
                <a:cs typeface="Arial" panose="020B0604020202020204" pitchFamily="34" charset="0"/>
              </a:rPr>
              <a:t> Historiquement utilisée, elle a une courbure qui augmente plus rapidement que celle de la clothoïde.</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121305" y="3866560"/>
            <a:ext cx="9528264" cy="707886"/>
          </a:xfrm>
          <a:prstGeom prst="rect">
            <a:avLst/>
          </a:prstGeom>
        </p:spPr>
        <p:txBody>
          <a:bodyPr wrap="square">
            <a:spAutoFit/>
          </a:bodyPr>
          <a:lstStyle/>
          <a:p>
            <a:pPr algn="just"/>
            <a:r>
              <a:rPr lang="fr-FR" sz="2000"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La </a:t>
            </a:r>
            <a:r>
              <a:rPr lang="fr-FR" sz="2000" b="1" dirty="0">
                <a:latin typeface="Arial" panose="020B0604020202020204" pitchFamily="34" charset="0"/>
                <a:cs typeface="Arial" panose="020B0604020202020204" pitchFamily="34" charset="0"/>
              </a:rPr>
              <a:t>Parabole cubique : </a:t>
            </a:r>
            <a:r>
              <a:rPr lang="fr-FR" sz="2000" dirty="0">
                <a:latin typeface="Arial" panose="020B0604020202020204" pitchFamily="34" charset="0"/>
                <a:cs typeface="Arial" panose="020B0604020202020204" pitchFamily="34" charset="0"/>
              </a:rPr>
              <a:t>Souvent utilisée dans les tracés ferroviaires ou pour des angles de déviation faibles. C'est une approximation de la clothoïde.</a:t>
            </a:r>
            <a:endParaRPr lang="en-US" sz="2000" dirty="0">
              <a:latin typeface="Arial" panose="020B0604020202020204" pitchFamily="34" charset="0"/>
              <a:cs typeface="Arial" panose="020B0604020202020204" pitchFamily="34" charset="0"/>
            </a:endParaRPr>
          </a:p>
        </p:txBody>
      </p:sp>
      <p:sp>
        <p:nvSpPr>
          <p:cNvPr id="9" name="Rectangle 8"/>
          <p:cNvSpPr/>
          <p:nvPr/>
        </p:nvSpPr>
        <p:spPr>
          <a:xfrm>
            <a:off x="159645" y="5111456"/>
            <a:ext cx="9528263" cy="707886"/>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La Clothoïde (ou Spirale de Cornu) :</a:t>
            </a:r>
            <a:r>
              <a:rPr lang="fr-FR" sz="2000" dirty="0">
                <a:latin typeface="Arial" panose="020B0604020202020204" pitchFamily="34" charset="0"/>
                <a:cs typeface="Arial" panose="020B0604020202020204" pitchFamily="34" charset="0"/>
              </a:rPr>
              <a:t> C'est la plus utilisée pour les routes. Sa courbure varie de manière parfaitement linéaire avec la distance parcourue.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28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35</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6" name="Rectangle 5"/>
          <p:cNvSpPr/>
          <p:nvPr/>
        </p:nvSpPr>
        <p:spPr>
          <a:xfrm>
            <a:off x="121305" y="781043"/>
            <a:ext cx="5116901" cy="5632311"/>
          </a:xfrm>
          <a:prstGeom prst="rect">
            <a:avLst/>
          </a:prstGeom>
        </p:spPr>
        <p:txBody>
          <a:bodyPr wrap="square">
            <a:spAutoFit/>
          </a:bodyPr>
          <a:lstStyle/>
          <a:p>
            <a:pPr marL="285750" indent="-285750" algn="just">
              <a:lnSpc>
                <a:spcPct val="150000"/>
              </a:lnSpc>
              <a:buSzPct val="150000"/>
              <a:buFont typeface="Arial" panose="020B0604020202020204" pitchFamily="34" charset="0"/>
              <a:buChar char="•"/>
            </a:pPr>
            <a:r>
              <a:rPr lang="fr-FR" sz="2000" b="1" dirty="0">
                <a:latin typeface="Arial" panose="020B0604020202020204" pitchFamily="34" charset="0"/>
                <a:cs typeface="Arial" panose="020B0604020202020204" pitchFamily="34" charset="0"/>
              </a:rPr>
              <a:t>Variation progressive du rayon :</a:t>
            </a:r>
            <a:r>
              <a:rPr lang="fr-FR" sz="2000" dirty="0">
                <a:latin typeface="Arial" panose="020B0604020202020204" pitchFamily="34" charset="0"/>
                <a:cs typeface="Arial" panose="020B0604020202020204" pitchFamily="34" charset="0"/>
              </a:rPr>
              <a:t> Le rayon de courbure de la clothoïde change graduellement, passant d'une valeur infinie (au point de départ O) à une valeur finie (r) à un point donné.</a:t>
            </a:r>
          </a:p>
          <a:p>
            <a:pPr marL="285750" indent="-285750" algn="just">
              <a:lnSpc>
                <a:spcPct val="150000"/>
              </a:lnSpc>
              <a:buSzPct val="150000"/>
              <a:buFont typeface="Arial" panose="020B0604020202020204" pitchFamily="34" charset="0"/>
              <a:buChar char="•"/>
            </a:pPr>
            <a:r>
              <a:rPr lang="fr-FR" sz="2000" b="1" dirty="0">
                <a:latin typeface="Arial" panose="020B0604020202020204" pitchFamily="34" charset="0"/>
                <a:cs typeface="Arial" panose="020B0604020202020204" pitchFamily="34" charset="0"/>
              </a:rPr>
              <a:t>Application pratique :</a:t>
            </a:r>
            <a:r>
              <a:rPr lang="fr-FR" sz="2000" dirty="0">
                <a:latin typeface="Arial" panose="020B0604020202020204" pitchFamily="34" charset="0"/>
                <a:cs typeface="Arial" panose="020B0604020202020204" pitchFamily="34" charset="0"/>
              </a:rPr>
              <a:t> Pour un véhicule, cela permet une transition fluide, le rayon de braquage diminuant progressivement sans changement brusque.</a:t>
            </a:r>
          </a:p>
          <a:p>
            <a:pPr marL="285750" indent="-285750" algn="just">
              <a:lnSpc>
                <a:spcPct val="150000"/>
              </a:lnSpc>
              <a:buSzPct val="150000"/>
              <a:buFont typeface="Arial" panose="020B0604020202020204" pitchFamily="34" charset="0"/>
              <a:buChar char="•"/>
            </a:pPr>
            <a:r>
              <a:rPr lang="fr-FR" sz="2000" b="1" dirty="0">
                <a:latin typeface="Arial" panose="020B0604020202020204" pitchFamily="34" charset="0"/>
                <a:cs typeface="Arial" panose="020B0604020202020204" pitchFamily="34" charset="0"/>
              </a:rPr>
              <a:t>Forme géométrique :</a:t>
            </a:r>
            <a:r>
              <a:rPr lang="fr-FR" sz="2000" dirty="0">
                <a:latin typeface="Arial" panose="020B0604020202020204" pitchFamily="34" charset="0"/>
                <a:cs typeface="Arial" panose="020B0604020202020204" pitchFamily="34" charset="0"/>
              </a:rPr>
              <a:t> La courbe finit par s'enrouler indéfiniment autour de deux points asymptotiques (I et I’).</a:t>
            </a:r>
          </a:p>
        </p:txBody>
      </p:sp>
      <p:pic>
        <p:nvPicPr>
          <p:cNvPr id="7" name="Image 6"/>
          <p:cNvPicPr>
            <a:picLocks noChangeAspect="1"/>
          </p:cNvPicPr>
          <p:nvPr/>
        </p:nvPicPr>
        <p:blipFill>
          <a:blip r:embed="rId2"/>
          <a:stretch>
            <a:fillRect/>
          </a:stretch>
        </p:blipFill>
        <p:spPr>
          <a:xfrm>
            <a:off x="5338634" y="980031"/>
            <a:ext cx="4387615" cy="4504625"/>
          </a:xfrm>
          <a:prstGeom prst="rect">
            <a:avLst/>
          </a:prstGeom>
        </p:spPr>
      </p:pic>
      <p:pic>
        <p:nvPicPr>
          <p:cNvPr id="8" name="Image 7"/>
          <p:cNvPicPr>
            <a:picLocks noChangeAspect="1"/>
          </p:cNvPicPr>
          <p:nvPr/>
        </p:nvPicPr>
        <p:blipFill>
          <a:blip r:embed="rId3">
            <a:biLevel thresh="75000"/>
            <a:lum bright="-20000" contrast="40000"/>
          </a:blip>
          <a:stretch>
            <a:fillRect/>
          </a:stretch>
        </p:blipFill>
        <p:spPr>
          <a:xfrm>
            <a:off x="5338634" y="5247566"/>
            <a:ext cx="3952727" cy="672938"/>
          </a:xfrm>
          <a:prstGeom prst="rect">
            <a:avLst/>
          </a:prstGeom>
        </p:spPr>
      </p:pic>
    </p:spTree>
    <p:extLst>
      <p:ext uri="{BB962C8B-B14F-4D97-AF65-F5344CB8AC3E}">
        <p14:creationId xmlns:p14="http://schemas.microsoft.com/office/powerpoint/2010/main" val="4011607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36</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6" name="Rectangle 5"/>
          <p:cNvSpPr/>
          <p:nvPr/>
        </p:nvSpPr>
        <p:spPr>
          <a:xfrm>
            <a:off x="121304" y="906759"/>
            <a:ext cx="9479895" cy="1477328"/>
          </a:xfrm>
          <a:prstGeom prst="rect">
            <a:avLst/>
          </a:prstGeom>
        </p:spPr>
        <p:txBody>
          <a:bodyPr wrap="square">
            <a:spAutoFit/>
          </a:bodyPr>
          <a:lstStyle/>
          <a:p>
            <a:pPr algn="just">
              <a:lnSpc>
                <a:spcPct val="150000"/>
              </a:lnSpc>
              <a:buSzPct val="150000"/>
            </a:pPr>
            <a:r>
              <a:rPr lang="fr-FR" sz="2000" dirty="0">
                <a:latin typeface="Arial" panose="020B0604020202020204" pitchFamily="34" charset="0"/>
                <a:cs typeface="Arial" panose="020B0604020202020204" pitchFamily="34" charset="0"/>
              </a:rPr>
              <a:t>La courbe qui vérifie cette équation permet </a:t>
            </a:r>
            <a:r>
              <a:rPr lang="fr-FR" sz="2000" dirty="0" smtClean="0">
                <a:latin typeface="Arial" panose="020B0604020202020204" pitchFamily="34" charset="0"/>
                <a:cs typeface="Arial" panose="020B0604020202020204" pitchFamily="34" charset="0"/>
              </a:rPr>
              <a:t>donc d’assurer </a:t>
            </a:r>
            <a:r>
              <a:rPr lang="fr-FR" sz="2000" dirty="0">
                <a:latin typeface="Arial" panose="020B0604020202020204" pitchFamily="34" charset="0"/>
                <a:cs typeface="Arial" panose="020B0604020202020204" pitchFamily="34" charset="0"/>
              </a:rPr>
              <a:t>à tout instant l’équilibre du véhicule le </a:t>
            </a:r>
            <a:r>
              <a:rPr lang="fr-FR" sz="2000" dirty="0" smtClean="0">
                <a:latin typeface="Arial" panose="020B0604020202020204" pitchFamily="34" charset="0"/>
                <a:cs typeface="Arial" panose="020B0604020202020204" pitchFamily="34" charset="0"/>
              </a:rPr>
              <a:t>long du </a:t>
            </a:r>
            <a:r>
              <a:rPr lang="fr-FR" sz="2000" dirty="0">
                <a:latin typeface="Arial" panose="020B0604020202020204" pitchFamily="34" charset="0"/>
                <a:cs typeface="Arial" panose="020B0604020202020204" pitchFamily="34" charset="0"/>
              </a:rPr>
              <a:t>raccordement, le dévers étant aussi introduit </a:t>
            </a:r>
            <a:r>
              <a:rPr lang="fr-FR" sz="2000" dirty="0" smtClean="0">
                <a:latin typeface="Arial" panose="020B0604020202020204" pitchFamily="34" charset="0"/>
                <a:cs typeface="Arial" panose="020B0604020202020204" pitchFamily="34" charset="0"/>
              </a:rPr>
              <a:t>de manière </a:t>
            </a:r>
            <a:r>
              <a:rPr lang="fr-FR" sz="2000" dirty="0">
                <a:latin typeface="Arial" panose="020B0604020202020204" pitchFamily="34" charset="0"/>
                <a:cs typeface="Arial" panose="020B0604020202020204" pitchFamily="34" charset="0"/>
              </a:rPr>
              <a:t>progressive. L’équation de la clothoïde est </a:t>
            </a:r>
            <a:r>
              <a:rPr lang="fr-FR" sz="2000" dirty="0" smtClean="0">
                <a:latin typeface="Arial" panose="020B0604020202020204" pitchFamily="34" charset="0"/>
                <a:cs typeface="Arial" panose="020B0604020202020204" pitchFamily="34" charset="0"/>
              </a:rPr>
              <a:t>présentée </a:t>
            </a:r>
            <a:r>
              <a:rPr lang="en-US" sz="2000" dirty="0" smtClean="0">
                <a:latin typeface="Arial" panose="020B0604020202020204" pitchFamily="34" charset="0"/>
                <a:cs typeface="Arial" panose="020B0604020202020204" pitchFamily="34" charset="0"/>
              </a:rPr>
              <a:t>sous </a:t>
            </a:r>
            <a:r>
              <a:rPr lang="en-US" sz="2000" dirty="0">
                <a:latin typeface="Arial" panose="020B0604020202020204" pitchFamily="34" charset="0"/>
                <a:cs typeface="Arial" panose="020B0604020202020204" pitchFamily="34" charset="0"/>
              </a:rPr>
              <a:t>la forme suivante :</a:t>
            </a:r>
          </a:p>
        </p:txBody>
      </p:sp>
      <p:pic>
        <p:nvPicPr>
          <p:cNvPr id="7" name="Image 6"/>
          <p:cNvPicPr>
            <a:picLocks noChangeAspect="1"/>
          </p:cNvPicPr>
          <p:nvPr/>
        </p:nvPicPr>
        <p:blipFill>
          <a:blip r:embed="rId2"/>
          <a:stretch>
            <a:fillRect/>
          </a:stretch>
        </p:blipFill>
        <p:spPr>
          <a:xfrm>
            <a:off x="167207" y="2638697"/>
            <a:ext cx="3451204" cy="3717655"/>
          </a:xfrm>
          <a:prstGeom prst="rect">
            <a:avLst/>
          </a:prstGeom>
        </p:spPr>
      </p:pic>
      <p:pic>
        <p:nvPicPr>
          <p:cNvPr id="8" name="Image 7"/>
          <p:cNvPicPr>
            <a:picLocks noChangeAspect="1"/>
          </p:cNvPicPr>
          <p:nvPr/>
        </p:nvPicPr>
        <p:blipFill>
          <a:blip r:embed="rId3"/>
          <a:stretch>
            <a:fillRect/>
          </a:stretch>
        </p:blipFill>
        <p:spPr>
          <a:xfrm>
            <a:off x="5144698" y="2811800"/>
            <a:ext cx="1932526" cy="748954"/>
          </a:xfrm>
          <a:prstGeom prst="rect">
            <a:avLst/>
          </a:prstGeom>
        </p:spPr>
      </p:pic>
      <p:sp>
        <p:nvSpPr>
          <p:cNvPr id="9" name="Rectangle 8"/>
          <p:cNvSpPr/>
          <p:nvPr/>
        </p:nvSpPr>
        <p:spPr>
          <a:xfrm>
            <a:off x="3736594" y="3953574"/>
            <a:ext cx="6008298" cy="1881990"/>
          </a:xfrm>
          <a:prstGeom prst="rect">
            <a:avLst/>
          </a:prstGeom>
        </p:spPr>
        <p:txBody>
          <a:bodyPr wrap="square">
            <a:spAutoFit/>
          </a:bodyPr>
          <a:lstStyle/>
          <a:p>
            <a:pPr algn="just">
              <a:lnSpc>
                <a:spcPct val="150000"/>
              </a:lnSpc>
              <a:buSzPct val="150000"/>
            </a:pPr>
            <a:r>
              <a:rPr lang="fr-FR" sz="2000" dirty="0">
                <a:latin typeface="Arial" panose="020B0604020202020204" pitchFamily="34" charset="0"/>
                <a:cs typeface="Arial" panose="020B0604020202020204" pitchFamily="34" charset="0"/>
              </a:rPr>
              <a:t>A est une constante appelée paramètre de la clothoïde </a:t>
            </a:r>
            <a:r>
              <a:rPr lang="fr-FR" sz="2000" dirty="0" smtClean="0">
                <a:latin typeface="Arial" panose="020B0604020202020204" pitchFamily="34" charset="0"/>
                <a:cs typeface="Arial" panose="020B0604020202020204" pitchFamily="34" charset="0"/>
              </a:rPr>
              <a:t>; notez </a:t>
            </a:r>
            <a:r>
              <a:rPr lang="fr-FR" sz="2000" dirty="0">
                <a:latin typeface="Arial" panose="020B0604020202020204" pitchFamily="34" charset="0"/>
                <a:cs typeface="Arial" panose="020B0604020202020204" pitchFamily="34" charset="0"/>
              </a:rPr>
              <a:t>que ce paramètre est homogène à une </a:t>
            </a:r>
            <a:r>
              <a:rPr lang="fr-FR" sz="2000" dirty="0" smtClean="0">
                <a:latin typeface="Arial" panose="020B0604020202020204" pitchFamily="34" charset="0"/>
                <a:cs typeface="Arial" panose="020B0604020202020204" pitchFamily="34" charset="0"/>
              </a:rPr>
              <a:t>longueur. La </a:t>
            </a:r>
            <a:r>
              <a:rPr lang="fr-FR" sz="2000" dirty="0">
                <a:latin typeface="Arial" panose="020B0604020202020204" pitchFamily="34" charset="0"/>
                <a:cs typeface="Arial" panose="020B0604020202020204" pitchFamily="34" charset="0"/>
              </a:rPr>
              <a:t>clothoïde unité est la spirale d’équation : s . r = 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685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37</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pic>
        <p:nvPicPr>
          <p:cNvPr id="1026" name="Picture 2" descr="clothoi"/>
          <p:cNvPicPr>
            <a:picLocks noChangeAspect="1" noChangeArrowheads="1"/>
          </p:cNvPicPr>
          <p:nvPr/>
        </p:nvPicPr>
        <p:blipFill rotWithShape="1">
          <a:blip r:embed="rId2">
            <a:extLst>
              <a:ext uri="{28A0092B-C50C-407E-A947-70E740481C1C}">
                <a14:useLocalDpi xmlns:a14="http://schemas.microsoft.com/office/drawing/2010/main" val="0"/>
              </a:ext>
            </a:extLst>
          </a:blip>
          <a:srcRect l="20377" t="9148" r="6148" b="10405"/>
          <a:stretch/>
        </p:blipFill>
        <p:spPr bwMode="auto">
          <a:xfrm>
            <a:off x="1" y="823817"/>
            <a:ext cx="5460274" cy="55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258888" y="964853"/>
            <a:ext cx="4647112" cy="5433923"/>
          </a:xfrm>
          <a:prstGeom prst="rect">
            <a:avLst/>
          </a:prstGeom>
        </p:spPr>
        <p:txBody>
          <a:bodyPr wrap="square">
            <a:spAutoFit/>
          </a:bodyPr>
          <a:lstStyle/>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A: Paramètre de la clothoïde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M: Centre du cercle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R: Rayon du centre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KA: Origine de la </a:t>
            </a:r>
            <a:r>
              <a:rPr lang="fr-FR" dirty="0" err="1">
                <a:latin typeface="Arial" panose="020B0604020202020204" pitchFamily="34" charset="0"/>
                <a:ea typeface="Times New Roman" panose="02020603050405020304" pitchFamily="18" charset="0"/>
                <a:cs typeface="Arial" panose="020B0604020202020204" pitchFamily="34" charset="0"/>
              </a:rPr>
              <a:t>clothoîde</a:t>
            </a:r>
            <a:r>
              <a:rPr lang="fr-FR"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KE: Extrémité de la </a:t>
            </a:r>
            <a:r>
              <a:rPr lang="fr-FR" dirty="0" err="1">
                <a:latin typeface="Arial" panose="020B0604020202020204" pitchFamily="34" charset="0"/>
                <a:ea typeface="Times New Roman" panose="02020603050405020304" pitchFamily="18" charset="0"/>
                <a:cs typeface="Arial" panose="020B0604020202020204" pitchFamily="34" charset="0"/>
              </a:rPr>
              <a:t>clothoîde</a:t>
            </a:r>
            <a:r>
              <a:rPr lang="fr-FR"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L: Longueur de la branche de </a:t>
            </a:r>
            <a:r>
              <a:rPr lang="fr-FR" dirty="0" err="1">
                <a:latin typeface="Arial" panose="020B0604020202020204" pitchFamily="34" charset="0"/>
                <a:ea typeface="Times New Roman" panose="02020603050405020304" pitchFamily="18" charset="0"/>
                <a:cs typeface="Arial" panose="020B0604020202020204" pitchFamily="34" charset="0"/>
              </a:rPr>
              <a:t>clothoîde</a:t>
            </a:r>
            <a:r>
              <a:rPr lang="fr-FR"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x: Abscisse de KE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y: Ordonnées de KE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XM: Abscisse du centre du cercle.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Z: Angle des tangentes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TM: Tangente courte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TL: Tangente longue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rPr>
              <a:t>SL: Longueur de la corde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latin typeface="Arial" panose="020B0604020202020204" pitchFamily="34" charset="0"/>
                <a:ea typeface="Times New Roman" panose="02020603050405020304" pitchFamily="18" charset="0"/>
                <a:cs typeface="Arial" panose="020B0604020202020204" pitchFamily="34" charset="0"/>
              </a:rPr>
              <a:t>: Angle polaire (corde - tangente)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latin typeface="Arial" panose="020B0604020202020204" pitchFamily="34" charset="0"/>
                <a:ea typeface="Times New Roman" panose="02020603050405020304" pitchFamily="18" charset="0"/>
                <a:cs typeface="Arial" panose="020B0604020202020204" pitchFamily="34" charset="0"/>
              </a:rPr>
              <a:t>: Angle des alignements droits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latin typeface="Arial" panose="020B0604020202020204" pitchFamily="34" charset="0"/>
                <a:ea typeface="Times New Roman" panose="02020603050405020304" pitchFamily="18" charset="0"/>
                <a:cs typeface="Arial" panose="020B0604020202020204" pitchFamily="34" charset="0"/>
              </a:rPr>
              <a:t>: Angle au centre de la partie circulaire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4000"/>
              </a:lnSpc>
              <a:buFont typeface="Times New Roman" panose="02020603050405020304" pitchFamily="18" charset="0"/>
              <a:buChar char="-"/>
              <a:tabLst>
                <a:tab pos="228600" algn="l"/>
              </a:tabLst>
            </a:pPr>
            <a:r>
              <a:rPr lang="fr-FR"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latin typeface="Arial" panose="020B0604020202020204" pitchFamily="34" charset="0"/>
                <a:ea typeface="Times New Roman" panose="02020603050405020304" pitchFamily="18" charset="0"/>
                <a:cs typeface="Arial" panose="020B0604020202020204" pitchFamily="34" charset="0"/>
              </a:rPr>
              <a:t>R: Décalage A- Droit - Cercle.</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64740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38</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6" name="Rectangle 5"/>
          <p:cNvSpPr/>
          <p:nvPr/>
        </p:nvSpPr>
        <p:spPr>
          <a:xfrm>
            <a:off x="121304" y="906759"/>
            <a:ext cx="9479895" cy="496996"/>
          </a:xfrm>
          <a:prstGeom prst="rect">
            <a:avLst/>
          </a:prstGeom>
        </p:spPr>
        <p:txBody>
          <a:bodyPr wrap="square">
            <a:spAutoFit/>
          </a:bodyPr>
          <a:lstStyle/>
          <a:p>
            <a:pPr algn="just">
              <a:lnSpc>
                <a:spcPct val="150000"/>
              </a:lnSpc>
              <a:buSzPct val="150000"/>
            </a:pPr>
            <a:r>
              <a:rPr lang="fr-FR" sz="2000" dirty="0" smtClean="0">
                <a:latin typeface="Arial" panose="020B0604020202020204" pitchFamily="34" charset="0"/>
                <a:cs typeface="Arial" panose="020B0604020202020204" pitchFamily="34" charset="0"/>
              </a:rPr>
              <a:t>Le choix de la clothoïde doit répondre aux conditions suivantes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1065" y="1462136"/>
            <a:ext cx="3922036" cy="400110"/>
          </a:xfrm>
          <a:prstGeom prst="rect">
            <a:avLst/>
          </a:prstGeom>
        </p:spPr>
        <p:txBody>
          <a:bodyPr wrap="none">
            <a:spAutoFit/>
          </a:bodyPr>
          <a:lstStyle/>
          <a:p>
            <a:pPr algn="just">
              <a:spcBef>
                <a:spcPts val="1200"/>
              </a:spcBef>
              <a:spcAft>
                <a:spcPts val="300"/>
              </a:spcAft>
            </a:pPr>
            <a:r>
              <a:rPr lang="fr-FR" sz="2000" b="1" cap="small" dirty="0">
                <a:solidFill>
                  <a:srgbClr val="7030A0"/>
                </a:solidFill>
                <a:latin typeface="Arial" panose="020B0604020202020204" pitchFamily="34" charset="0"/>
                <a:cs typeface="Arial" panose="020B0604020202020204" pitchFamily="34" charset="0"/>
              </a:rPr>
              <a:t>1) Condition de non - dérapage</a:t>
            </a:r>
            <a:endParaRPr lang="en-US" sz="2000" b="1" cap="small" dirty="0">
              <a:solidFill>
                <a:srgbClr val="7030A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961" y="1554480"/>
            <a:ext cx="3255165" cy="2177671"/>
          </a:xfrm>
          <a:prstGeom prst="rect">
            <a:avLst/>
          </a:prstGeom>
        </p:spPr>
      </p:pic>
      <p:sp>
        <p:nvSpPr>
          <p:cNvPr id="10" name="Rectangle 9"/>
          <p:cNvSpPr/>
          <p:nvPr/>
        </p:nvSpPr>
        <p:spPr>
          <a:xfrm>
            <a:off x="1136669" y="2080554"/>
            <a:ext cx="2962671" cy="461665"/>
          </a:xfrm>
          <a:prstGeom prst="rect">
            <a:avLst/>
          </a:prstGeom>
        </p:spPr>
        <p:txBody>
          <a:bodyPr wrap="none">
            <a:spAutoFit/>
          </a:bodyPr>
          <a:lstStyle/>
          <a:p>
            <a:r>
              <a:rPr lang="el-GR" sz="2400" dirty="0" smtClean="0">
                <a:latin typeface="Arial" panose="020B0604020202020204" pitchFamily="34" charset="0"/>
                <a:ea typeface="Times New Roman" panose="02020603050405020304" pitchFamily="18" charset="0"/>
                <a:cs typeface="Arial" panose="020B0604020202020204" pitchFamily="34" charset="0"/>
              </a:rPr>
              <a:t>α</a:t>
            </a:r>
            <a:r>
              <a:rPr lang="fr-FR" sz="2400" dirty="0" smtClean="0">
                <a:latin typeface="Arial" panose="020B0604020202020204" pitchFamily="34" charset="0"/>
                <a:ea typeface="Times New Roman" panose="02020603050405020304" pitchFamily="18" charset="0"/>
                <a:cs typeface="Arial" panose="020B0604020202020204" pitchFamily="34" charset="0"/>
              </a:rPr>
              <a:t>(rd</a:t>
            </a:r>
            <a:r>
              <a:rPr lang="fr-FR" sz="2400" dirty="0">
                <a:latin typeface="Arial" panose="020B0604020202020204" pitchFamily="34" charset="0"/>
                <a:ea typeface="Times New Roman" panose="02020603050405020304" pitchFamily="18" charset="0"/>
                <a:cs typeface="Arial" panose="020B0604020202020204" pitchFamily="34" charset="0"/>
              </a:rPr>
              <a:t>) = (V²/127R) - f </a:t>
            </a: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255329" y="2739565"/>
            <a:ext cx="5923416" cy="400110"/>
          </a:xfrm>
          <a:prstGeom prst="rect">
            <a:avLst/>
          </a:prstGeom>
        </p:spPr>
        <p:txBody>
          <a:bodyPr wrap="none">
            <a:spAutoFit/>
          </a:bodyPr>
          <a:lstStyle/>
          <a:p>
            <a:r>
              <a:rPr lang="fr-FR" sz="2000" dirty="0">
                <a:latin typeface="Arial" panose="020B0604020202020204" pitchFamily="34" charset="0"/>
                <a:ea typeface="Times New Roman" panose="02020603050405020304" pitchFamily="18" charset="0"/>
                <a:cs typeface="Arial" panose="020B0604020202020204" pitchFamily="34" charset="0"/>
              </a:rPr>
              <a:t>f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0.16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le dévers est compris entre 0 et 0.10</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50145" y="3254755"/>
            <a:ext cx="4540025" cy="400110"/>
          </a:xfrm>
          <a:prstGeom prst="rect">
            <a:avLst/>
          </a:prstGeom>
        </p:spPr>
        <p:txBody>
          <a:bodyPr wrap="none">
            <a:spAutoFit/>
          </a:bodyPr>
          <a:lstStyle/>
          <a:p>
            <a:pPr algn="just">
              <a:spcBef>
                <a:spcPts val="1200"/>
              </a:spcBef>
              <a:spcAft>
                <a:spcPts val="300"/>
              </a:spcAft>
            </a:pPr>
            <a:r>
              <a:rPr lang="fr-FR" sz="2000" b="1" cap="small" dirty="0">
                <a:solidFill>
                  <a:srgbClr val="7030A0"/>
                </a:solidFill>
                <a:latin typeface="Arial" panose="020B0604020202020204" pitchFamily="34" charset="0"/>
                <a:cs typeface="Arial" panose="020B0604020202020204" pitchFamily="34" charset="0"/>
              </a:rPr>
              <a:t>2) Condition de non – renversement</a:t>
            </a:r>
            <a:endParaRPr lang="en-US" sz="2000" b="1" cap="small" dirty="0">
              <a:solidFill>
                <a:srgbClr val="7030A0"/>
              </a:solidFill>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34" y="3911406"/>
            <a:ext cx="3255892" cy="2313109"/>
          </a:xfrm>
          <a:prstGeom prst="rect">
            <a:avLst/>
          </a:prstGeom>
        </p:spPr>
      </p:pic>
      <p:sp>
        <p:nvSpPr>
          <p:cNvPr id="14" name="Rectangle 13"/>
          <p:cNvSpPr/>
          <p:nvPr/>
        </p:nvSpPr>
        <p:spPr>
          <a:xfrm>
            <a:off x="1531137" y="3904876"/>
            <a:ext cx="2558714" cy="461665"/>
          </a:xfrm>
          <a:prstGeom prst="rect">
            <a:avLst/>
          </a:prstGeom>
        </p:spPr>
        <p:txBody>
          <a:bodyPr wrap="none">
            <a:spAutoFit/>
          </a:bodyPr>
          <a:lstStyle/>
          <a:p>
            <a:r>
              <a:rPr lang="fr-FR" sz="2400" dirty="0">
                <a:latin typeface="Arial" panose="020B0604020202020204" pitchFamily="34" charset="0"/>
                <a:ea typeface="Times New Roman" panose="02020603050405020304" pitchFamily="18" charset="0"/>
                <a:cs typeface="Arial" panose="020B0604020202020204" pitchFamily="34" charset="0"/>
              </a:rPr>
              <a:t>d </a:t>
            </a:r>
            <a:r>
              <a:rPr lang="fr-FR" sz="2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400" dirty="0">
                <a:latin typeface="Arial" panose="020B0604020202020204" pitchFamily="34" charset="0"/>
                <a:ea typeface="Times New Roman" panose="02020603050405020304" pitchFamily="18" charset="0"/>
                <a:cs typeface="Arial" panose="020B0604020202020204" pitchFamily="34" charset="0"/>
              </a:rPr>
              <a:t> (V²/</a:t>
            </a:r>
            <a:r>
              <a:rPr lang="fr-FR" sz="2400" dirty="0" err="1">
                <a:latin typeface="Arial" panose="020B0604020202020204" pitchFamily="34" charset="0"/>
                <a:ea typeface="Times New Roman" panose="02020603050405020304" pitchFamily="18" charset="0"/>
                <a:cs typeface="Arial" panose="020B0604020202020204" pitchFamily="34" charset="0"/>
              </a:rPr>
              <a:t>gR</a:t>
            </a:r>
            <a:r>
              <a:rPr lang="fr-FR" sz="2400" dirty="0">
                <a:latin typeface="Arial" panose="020B0604020202020204" pitchFamily="34" charset="0"/>
                <a:ea typeface="Times New Roman" panose="02020603050405020304" pitchFamily="18" charset="0"/>
                <a:cs typeface="Arial" panose="020B0604020202020204" pitchFamily="34" charset="0"/>
              </a:rPr>
              <a:t>) - e/2h</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p:cNvSpPr/>
          <p:nvPr/>
        </p:nvSpPr>
        <p:spPr>
          <a:xfrm>
            <a:off x="255329" y="4845169"/>
            <a:ext cx="5647930" cy="1015663"/>
          </a:xfrm>
          <a:prstGeom prst="rect">
            <a:avLst/>
          </a:prstGeom>
        </p:spPr>
        <p:txBody>
          <a:bodyPr wrap="square">
            <a:spAutoFit/>
          </a:bodyPr>
          <a:lstStyle/>
          <a:p>
            <a:pPr algn="just"/>
            <a:r>
              <a:rPr lang="fr-FR" sz="2000" dirty="0">
                <a:latin typeface="Arial" panose="020B0604020202020204" pitchFamily="34" charset="0"/>
                <a:ea typeface="Times New Roman" panose="02020603050405020304" pitchFamily="18" charset="0"/>
                <a:cs typeface="Arial" panose="020B0604020202020204" pitchFamily="34" charset="0"/>
              </a:rPr>
              <a:t>mais, en général, e/2h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1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f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La condition de non dérapage entraîne automatiquement la condition de non renversement</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5526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39</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6" name="Rectangle 5"/>
          <p:cNvSpPr/>
          <p:nvPr/>
        </p:nvSpPr>
        <p:spPr>
          <a:xfrm>
            <a:off x="116402" y="839831"/>
            <a:ext cx="4419800" cy="400110"/>
          </a:xfrm>
          <a:prstGeom prst="rect">
            <a:avLst/>
          </a:prstGeom>
        </p:spPr>
        <p:txBody>
          <a:bodyPr wrap="none">
            <a:spAutoFit/>
          </a:bodyPr>
          <a:lstStyle/>
          <a:p>
            <a:pPr algn="just">
              <a:spcBef>
                <a:spcPts val="1200"/>
              </a:spcBef>
              <a:spcAft>
                <a:spcPts val="300"/>
              </a:spcAft>
            </a:pPr>
            <a:r>
              <a:rPr lang="fr-FR" sz="2000" b="1" cap="small" dirty="0">
                <a:solidFill>
                  <a:srgbClr val="7030A0"/>
                </a:solidFill>
                <a:latin typeface="Arial" panose="020B0604020202020204" pitchFamily="34" charset="0"/>
                <a:cs typeface="Arial" panose="020B0604020202020204" pitchFamily="34" charset="0"/>
              </a:rPr>
              <a:t>3) Condition de non gauchissement</a:t>
            </a:r>
            <a:endParaRPr lang="en-US" sz="2000" b="1" cap="small"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116402" y="1334472"/>
            <a:ext cx="9614748" cy="1938992"/>
          </a:xfrm>
          <a:prstGeom prst="rect">
            <a:avLst/>
          </a:prstGeom>
        </p:spPr>
        <p:txBody>
          <a:bodyPr wrap="square">
            <a:spAutoFit/>
          </a:bodyPr>
          <a:lstStyle/>
          <a:p>
            <a:pPr algn="just">
              <a:lnSpc>
                <a:spcPct val="150000"/>
              </a:lnSpc>
              <a:buSzPct val="150000"/>
            </a:pPr>
            <a:r>
              <a:rPr lang="fr-FR" sz="2000" dirty="0">
                <a:latin typeface="Arial" panose="020B0604020202020204" pitchFamily="34" charset="0"/>
                <a:cs typeface="Arial" panose="020B0604020202020204" pitchFamily="34" charset="0"/>
              </a:rPr>
              <a:t>Cette condition vise à modifier l'inclinaison du véhicule de manière douce afin d'éviter tout relèvement brutal. Puisqu'il est impossible de passer instantanément au dévers maximum, la clothoïde est utilisée comme zone de transition pour introduire ce dévers progressivement.</a:t>
            </a:r>
            <a:endParaRPr lang="en-US" sz="2000"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696" y="3321738"/>
            <a:ext cx="5613697" cy="3196614"/>
          </a:xfrm>
          <a:prstGeom prst="rect">
            <a:avLst/>
          </a:prstGeom>
        </p:spPr>
      </p:pic>
    </p:spTree>
    <p:extLst>
      <p:ext uri="{BB962C8B-B14F-4D97-AF65-F5344CB8AC3E}">
        <p14:creationId xmlns:p14="http://schemas.microsoft.com/office/powerpoint/2010/main" val="425890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9314" y="296417"/>
            <a:ext cx="6019598" cy="461665"/>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endParaRPr lang="en-US" sz="2400" b="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5117910" y="1955573"/>
            <a:ext cx="4392180" cy="3653656"/>
          </a:xfrm>
          <a:prstGeom prst="rect">
            <a:avLst/>
          </a:prstGeom>
        </p:spPr>
      </p:pic>
      <p:sp>
        <p:nvSpPr>
          <p:cNvPr id="5" name="Rectangle 4"/>
          <p:cNvSpPr/>
          <p:nvPr/>
        </p:nvSpPr>
        <p:spPr>
          <a:xfrm>
            <a:off x="191069" y="1583202"/>
            <a:ext cx="4612944" cy="4659609"/>
          </a:xfrm>
          <a:prstGeom prst="rect">
            <a:avLst/>
          </a:prstGeom>
        </p:spPr>
        <p:txBody>
          <a:bodyPr wrap="square">
            <a:spAutoFit/>
          </a:bodyPr>
          <a:lstStyle/>
          <a:p>
            <a:pPr algn="just">
              <a:lnSpc>
                <a:spcPct val="150000"/>
              </a:lnSpc>
            </a:pPr>
            <a:r>
              <a:rPr lang="fr-FR" sz="2000" b="1" dirty="0">
                <a:latin typeface="Times New Roman" panose="02020603050405020304" pitchFamily="18" charset="0"/>
              </a:rPr>
              <a:t>Si l’on ne peut pas construire le point </a:t>
            </a:r>
            <a:r>
              <a:rPr lang="fr-FR" sz="2000" b="1" dirty="0" smtClean="0">
                <a:latin typeface="Times New Roman" panose="02020603050405020304" pitchFamily="18" charset="0"/>
              </a:rPr>
              <a:t>S</a:t>
            </a:r>
            <a:r>
              <a:rPr lang="fr-FR" sz="2000" dirty="0" smtClean="0">
                <a:latin typeface="Times New Roman" panose="02020603050405020304" pitchFamily="18" charset="0"/>
              </a:rPr>
              <a:t>, non </a:t>
            </a:r>
            <a:r>
              <a:rPr lang="fr-FR" sz="2000" dirty="0">
                <a:latin typeface="Times New Roman" panose="02020603050405020304" pitchFamily="18" charset="0"/>
              </a:rPr>
              <a:t>accessible, en raison de </a:t>
            </a:r>
            <a:r>
              <a:rPr lang="fr-FR" sz="2000" dirty="0" smtClean="0">
                <a:latin typeface="Times New Roman" panose="02020603050405020304" pitchFamily="18" charset="0"/>
              </a:rPr>
              <a:t>la présence</a:t>
            </a:r>
            <a:endParaRPr lang="fr-FR" sz="2000" dirty="0">
              <a:latin typeface="Times New Roman" panose="02020603050405020304" pitchFamily="18" charset="0"/>
            </a:endParaRPr>
          </a:p>
          <a:p>
            <a:pPr algn="just">
              <a:lnSpc>
                <a:spcPct val="150000"/>
              </a:lnSpc>
            </a:pPr>
            <a:r>
              <a:rPr lang="fr-FR" sz="2000" dirty="0">
                <a:latin typeface="Times New Roman" panose="02020603050405020304" pitchFamily="18" charset="0"/>
              </a:rPr>
              <a:t>d’un obstacle par exemple, on peut </a:t>
            </a:r>
            <a:r>
              <a:rPr lang="fr-FR" sz="2000" dirty="0" smtClean="0">
                <a:latin typeface="Times New Roman" panose="02020603050405020304" pitchFamily="18" charset="0"/>
              </a:rPr>
              <a:t>procéder ainsi : </a:t>
            </a:r>
            <a:r>
              <a:rPr lang="fr-FR" sz="2000" dirty="0">
                <a:latin typeface="Times New Roman" panose="02020603050405020304" pitchFamily="18" charset="0"/>
              </a:rPr>
              <a:t>positionner </a:t>
            </a:r>
            <a:r>
              <a:rPr lang="fr-FR" sz="2000" dirty="0" smtClean="0">
                <a:latin typeface="Times New Roman" panose="02020603050405020304" pitchFamily="18" charset="0"/>
              </a:rPr>
              <a:t>les points </a:t>
            </a:r>
            <a:r>
              <a:rPr lang="fr-FR" sz="2000" dirty="0">
                <a:latin typeface="Times New Roman" panose="02020603050405020304" pitchFamily="18" charset="0"/>
              </a:rPr>
              <a:t>A et B sur les alignements ST et </a:t>
            </a:r>
            <a:r>
              <a:rPr lang="fr-FR" sz="2000" dirty="0" smtClean="0">
                <a:latin typeface="Times New Roman" panose="02020603050405020304" pitchFamily="18" charset="0"/>
              </a:rPr>
              <a:t>ST</a:t>
            </a:r>
            <a:r>
              <a:rPr lang="fr-FR" sz="2000" dirty="0" smtClean="0">
                <a:latin typeface="Symbol" panose="05050102010706020507" pitchFamily="18" charset="2"/>
              </a:rPr>
              <a:t>¢ </a:t>
            </a:r>
            <a:r>
              <a:rPr lang="fr-FR" sz="2000" dirty="0" smtClean="0">
                <a:latin typeface="Times New Roman" panose="02020603050405020304" pitchFamily="18" charset="0"/>
              </a:rPr>
              <a:t>de </a:t>
            </a:r>
            <a:r>
              <a:rPr lang="fr-FR" sz="2000" dirty="0">
                <a:latin typeface="Times New Roman" panose="02020603050405020304" pitchFamily="18" charset="0"/>
              </a:rPr>
              <a:t>façon que le segment AB soit </a:t>
            </a:r>
            <a:r>
              <a:rPr lang="fr-FR" sz="2000" dirty="0" smtClean="0">
                <a:latin typeface="Times New Roman" panose="02020603050405020304" pitchFamily="18" charset="0"/>
              </a:rPr>
              <a:t>mesurable. Mesurer </a:t>
            </a:r>
            <a:r>
              <a:rPr lang="fr-FR" sz="2000" dirty="0">
                <a:latin typeface="Times New Roman" panose="02020603050405020304" pitchFamily="18" charset="0"/>
              </a:rPr>
              <a:t>les angles </a:t>
            </a:r>
            <a:r>
              <a:rPr lang="fr-FR" sz="2000" dirty="0">
                <a:latin typeface="Symbol" panose="05050102010706020507" pitchFamily="18" charset="2"/>
              </a:rPr>
              <a:t>a </a:t>
            </a:r>
            <a:r>
              <a:rPr lang="fr-FR" sz="2000" dirty="0">
                <a:latin typeface="Times New Roman" panose="02020603050405020304" pitchFamily="18" charset="0"/>
              </a:rPr>
              <a:t>et </a:t>
            </a:r>
            <a:r>
              <a:rPr lang="fr-FR" sz="2000" dirty="0">
                <a:latin typeface="Symbol" panose="05050102010706020507" pitchFamily="18" charset="2"/>
              </a:rPr>
              <a:t>b </a:t>
            </a:r>
            <a:r>
              <a:rPr lang="fr-FR" sz="2000" dirty="0">
                <a:latin typeface="Times New Roman" panose="02020603050405020304" pitchFamily="18" charset="0"/>
              </a:rPr>
              <a:t>ainsi </a:t>
            </a:r>
            <a:r>
              <a:rPr lang="fr-FR" sz="2000" dirty="0" smtClean="0">
                <a:latin typeface="Times New Roman" panose="02020603050405020304" pitchFamily="18" charset="0"/>
              </a:rPr>
              <a:t>que la </a:t>
            </a:r>
            <a:r>
              <a:rPr lang="fr-FR" sz="2000" dirty="0">
                <a:latin typeface="Times New Roman" panose="02020603050405020304" pitchFamily="18" charset="0"/>
              </a:rPr>
              <a:t>distance AB. Il reste à résoudre </a:t>
            </a:r>
            <a:r>
              <a:rPr lang="fr-FR" sz="2000" dirty="0" smtClean="0">
                <a:latin typeface="Times New Roman" panose="02020603050405020304" pitchFamily="18" charset="0"/>
              </a:rPr>
              <a:t>le triangle </a:t>
            </a:r>
            <a:r>
              <a:rPr lang="fr-FR" sz="2000" dirty="0">
                <a:latin typeface="Times New Roman" panose="02020603050405020304" pitchFamily="18" charset="0"/>
              </a:rPr>
              <a:t>ASB et à en déduire les </a:t>
            </a:r>
            <a:r>
              <a:rPr lang="fr-FR" sz="2000" dirty="0" smtClean="0">
                <a:latin typeface="Times New Roman" panose="02020603050405020304" pitchFamily="18" charset="0"/>
              </a:rPr>
              <a:t>distances </a:t>
            </a:r>
            <a:r>
              <a:rPr lang="en-US" sz="2000" b="1" dirty="0" smtClean="0">
                <a:latin typeface="Times New Roman" panose="02020603050405020304" pitchFamily="18" charset="0"/>
              </a:rPr>
              <a:t>SA </a:t>
            </a:r>
            <a:r>
              <a:rPr lang="en-US" sz="2000" b="1" dirty="0">
                <a:latin typeface="Times New Roman" panose="02020603050405020304" pitchFamily="18" charset="0"/>
              </a:rPr>
              <a:t>et SB</a:t>
            </a:r>
            <a:r>
              <a:rPr lang="en-US" sz="2000" dirty="0">
                <a:latin typeface="Times New Roman" panose="02020603050405020304" pitchFamily="18" charset="0"/>
              </a:rPr>
              <a:t>.</a:t>
            </a:r>
            <a:endParaRPr lang="en-US" sz="2000" dirty="0"/>
          </a:p>
        </p:txBody>
      </p:sp>
      <p:sp>
        <p:nvSpPr>
          <p:cNvPr id="7" name="Espace réservé du numéro de diapositive 6"/>
          <p:cNvSpPr>
            <a:spLocks noGrp="1"/>
          </p:cNvSpPr>
          <p:nvPr>
            <p:ph type="sldNum" sz="quarter" idx="12"/>
          </p:nvPr>
        </p:nvSpPr>
        <p:spPr/>
        <p:txBody>
          <a:bodyPr/>
          <a:lstStyle/>
          <a:p>
            <a:fld id="{04F016AE-3094-459A-B247-BB18E9145DDC}" type="slidenum">
              <a:rPr lang="en-US" smtClean="0"/>
              <a:pPr/>
              <a:t>4</a:t>
            </a:fld>
            <a:endParaRPr lang="en-US" dirty="0"/>
          </a:p>
        </p:txBody>
      </p:sp>
      <p:sp>
        <p:nvSpPr>
          <p:cNvPr id="8" name="Espace réservé du pied de page 7"/>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685368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40</a:t>
            </a:fld>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384" y="906759"/>
            <a:ext cx="4662062" cy="2714595"/>
          </a:xfrm>
          <a:prstGeom prst="rect">
            <a:avLst/>
          </a:prstGeom>
        </p:spPr>
      </p:pic>
      <p:sp>
        <p:nvSpPr>
          <p:cNvPr id="5" name="Rectangle 4"/>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6" name="Rectangle 5"/>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7" name="Text Box 2"/>
          <p:cNvSpPr txBox="1">
            <a:spLocks noChangeArrowheads="1"/>
          </p:cNvSpPr>
          <p:nvPr/>
        </p:nvSpPr>
        <p:spPr bwMode="auto">
          <a:xfrm>
            <a:off x="303620" y="921882"/>
            <a:ext cx="4098561" cy="2797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en-US"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L: Longueur du raccordement</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en-US"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l: Largeur de la chaussée</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en-US"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 dévers maximal</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en-US"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h: différence de niveaux sur la longueur L</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en-US"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P1 = (h/L) est donc la pente moyenne de la route sur l’axe avant le relèvement des bords.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178" t="9944" r="-178" b="3708"/>
          <a:stretch/>
        </p:blipFill>
        <p:spPr>
          <a:xfrm>
            <a:off x="1151532" y="3636478"/>
            <a:ext cx="8449667" cy="2685247"/>
          </a:xfrm>
          <a:prstGeom prst="rect">
            <a:avLst/>
          </a:prstGeom>
        </p:spPr>
      </p:pic>
    </p:spTree>
    <p:extLst>
      <p:ext uri="{BB962C8B-B14F-4D97-AF65-F5344CB8AC3E}">
        <p14:creationId xmlns:p14="http://schemas.microsoft.com/office/powerpoint/2010/main" val="1780410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41</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6" name="Rectangle 5"/>
          <p:cNvSpPr/>
          <p:nvPr/>
        </p:nvSpPr>
        <p:spPr>
          <a:xfrm>
            <a:off x="237868" y="906759"/>
            <a:ext cx="3110147" cy="400110"/>
          </a:xfrm>
          <a:prstGeom prst="rect">
            <a:avLst/>
          </a:prstGeom>
        </p:spPr>
        <p:txBody>
          <a:bodyPr wrap="none">
            <a:spAutoFit/>
          </a:bodyPr>
          <a:lstStyle/>
          <a:p>
            <a:pPr algn="just">
              <a:spcBef>
                <a:spcPts val="1200"/>
              </a:spcBef>
              <a:spcAft>
                <a:spcPts val="300"/>
              </a:spcAft>
            </a:pPr>
            <a:r>
              <a:rPr lang="fr-FR" sz="2000" b="1" cap="small" dirty="0">
                <a:solidFill>
                  <a:srgbClr val="7030A0"/>
                </a:solidFill>
                <a:latin typeface="Arial" panose="020B0604020202020204" pitchFamily="34" charset="0"/>
                <a:cs typeface="Arial" panose="020B0604020202020204" pitchFamily="34" charset="0"/>
              </a:rPr>
              <a:t>4) Condition de confort</a:t>
            </a:r>
            <a:endParaRPr lang="en-US" sz="2000" b="1" cap="small" dirty="0">
              <a:solidFill>
                <a:srgbClr val="7030A0"/>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127" y="1561126"/>
            <a:ext cx="4363948" cy="2919435"/>
          </a:xfrm>
          <a:prstGeom prst="rect">
            <a:avLst/>
          </a:prstGeom>
        </p:spPr>
      </p:pic>
      <p:sp>
        <p:nvSpPr>
          <p:cNvPr id="8" name="Rectangle 7"/>
          <p:cNvSpPr/>
          <p:nvPr/>
        </p:nvSpPr>
        <p:spPr>
          <a:xfrm>
            <a:off x="711994" y="4752768"/>
            <a:ext cx="3495252" cy="461665"/>
          </a:xfrm>
          <a:prstGeom prst="rect">
            <a:avLst/>
          </a:prstGeom>
        </p:spPr>
        <p:txBody>
          <a:bodyPr wrap="none">
            <a:spAutoFit/>
          </a:bodyPr>
          <a:lstStyle/>
          <a:p>
            <a:r>
              <a:rPr lang="fr-FR" sz="2400" dirty="0">
                <a:latin typeface="Arial" panose="020B0604020202020204" pitchFamily="34" charset="0"/>
                <a:ea typeface="Times New Roman" panose="02020603050405020304" pitchFamily="18" charset="0"/>
                <a:cs typeface="Arial" panose="020B0604020202020204" pitchFamily="34" charset="0"/>
              </a:rPr>
              <a:t>L </a:t>
            </a:r>
            <a:r>
              <a:rPr lang="fr-FR" sz="2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400" dirty="0">
                <a:latin typeface="Arial" panose="020B0604020202020204" pitchFamily="34" charset="0"/>
                <a:ea typeface="Times New Roman" panose="02020603050405020304" pitchFamily="18" charset="0"/>
                <a:cs typeface="Arial" panose="020B0604020202020204" pitchFamily="34" charset="0"/>
              </a:rPr>
              <a:t>  1/K.V.((V²/g R) - </a:t>
            </a:r>
            <a:r>
              <a:rPr lang="fr-FR" sz="2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400" dirty="0">
                <a:latin typeface="Arial" panose="020B0604020202020204" pitchFamily="34" charset="0"/>
                <a:ea typeface="Times New Roman" panose="02020603050405020304" pitchFamily="18" charset="0"/>
                <a:cs typeface="Arial" panose="020B0604020202020204" pitchFamily="34" charset="0"/>
              </a:rPr>
              <a:t> ) </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121305" y="1721208"/>
            <a:ext cx="4973209" cy="2554545"/>
          </a:xfrm>
          <a:prstGeom prst="rect">
            <a:avLst/>
          </a:prstGeom>
        </p:spPr>
        <p:txBody>
          <a:bodyPr wrap="square">
            <a:spAutoFit/>
          </a:bodyPr>
          <a:lstStyle/>
          <a:p>
            <a:pPr algn="just">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cette variation ne doit pas être supérieur à 1/10 g pour ne pas provoquer des perturbations qui rendent la conduite dangereuse.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En résumé: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La condition de confort consiste à limiter la variation de ((V²/R) - </a:t>
            </a:r>
            <a:r>
              <a:rPr lang="fr-FR"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000" dirty="0">
                <a:latin typeface="Arial" panose="020B0604020202020204" pitchFamily="34" charset="0"/>
                <a:ea typeface="Times New Roman" panose="02020603050405020304" pitchFamily="18" charset="0"/>
                <a:cs typeface="Arial" panose="020B0604020202020204" pitchFamily="34" charset="0"/>
              </a:rPr>
              <a:t> g) à une fraction K de la pesanteur.</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916569" y="5480800"/>
            <a:ext cx="3086101" cy="461665"/>
          </a:xfrm>
          <a:prstGeom prst="rect">
            <a:avLst/>
          </a:prstGeom>
        </p:spPr>
        <p:txBody>
          <a:bodyPr wrap="none">
            <a:spAutoFit/>
          </a:bodyPr>
          <a:lstStyle/>
          <a:p>
            <a:r>
              <a:rPr lang="fr-FR" sz="2400" dirty="0">
                <a:latin typeface="Arial" panose="020B0604020202020204" pitchFamily="34" charset="0"/>
                <a:ea typeface="Times New Roman" panose="02020603050405020304" pitchFamily="18" charset="0"/>
                <a:cs typeface="Arial" panose="020B0604020202020204" pitchFamily="34" charset="0"/>
              </a:rPr>
              <a:t>avec  1/15 </a:t>
            </a:r>
            <a:r>
              <a:rPr lang="fr-FR" sz="2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400" dirty="0">
                <a:latin typeface="Arial" panose="020B0604020202020204" pitchFamily="34" charset="0"/>
                <a:ea typeface="Times New Roman" panose="02020603050405020304" pitchFamily="18" charset="0"/>
                <a:cs typeface="Arial" panose="020B0604020202020204" pitchFamily="34" charset="0"/>
              </a:rPr>
              <a:t> K </a:t>
            </a:r>
            <a:r>
              <a:rPr lang="fr-FR" sz="2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fr-FR" sz="2400" dirty="0">
                <a:latin typeface="Arial" panose="020B0604020202020204" pitchFamily="34" charset="0"/>
                <a:ea typeface="Times New Roman" panose="02020603050405020304" pitchFamily="18" charset="0"/>
                <a:cs typeface="Arial" panose="020B0604020202020204" pitchFamily="34" charset="0"/>
              </a:rPr>
              <a:t> 1/10</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1862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lum bright="-20000" contrast="40000"/>
          </a:blip>
          <a:stretch>
            <a:fillRect/>
          </a:stretch>
        </p:blipFill>
        <p:spPr>
          <a:xfrm>
            <a:off x="32788" y="2286000"/>
            <a:ext cx="7737775" cy="4051436"/>
          </a:xfrm>
          <a:prstGeom prst="rect">
            <a:avLst/>
          </a:prstGeom>
        </p:spPr>
      </p:pic>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42</a:t>
            </a:fld>
            <a:endParaRPr lang="en-US" dirty="0"/>
          </a:p>
        </p:txBody>
      </p:sp>
      <p:pic>
        <p:nvPicPr>
          <p:cNvPr id="4" name="Image 3"/>
          <p:cNvPicPr>
            <a:picLocks noChangeAspect="1"/>
          </p:cNvPicPr>
          <p:nvPr/>
        </p:nvPicPr>
        <p:blipFill>
          <a:blip r:embed="rId3">
            <a:lum bright="-20000" contrast="40000"/>
          </a:blip>
          <a:stretch>
            <a:fillRect/>
          </a:stretch>
        </p:blipFill>
        <p:spPr>
          <a:xfrm>
            <a:off x="3464580" y="561090"/>
            <a:ext cx="6441420" cy="5265315"/>
          </a:xfrm>
          <a:prstGeom prst="rect">
            <a:avLst/>
          </a:prstGeom>
        </p:spPr>
      </p:pic>
      <p:sp>
        <p:nvSpPr>
          <p:cNvPr id="5" name="Rectangle 4"/>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6" name="Rectangle 5"/>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Tree>
    <p:extLst>
      <p:ext uri="{BB962C8B-B14F-4D97-AF65-F5344CB8AC3E}">
        <p14:creationId xmlns:p14="http://schemas.microsoft.com/office/powerpoint/2010/main" val="3880174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43</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pic>
        <p:nvPicPr>
          <p:cNvPr id="8" name="Image 7"/>
          <p:cNvPicPr>
            <a:picLocks noChangeAspect="1"/>
          </p:cNvPicPr>
          <p:nvPr/>
        </p:nvPicPr>
        <p:blipFill>
          <a:blip r:embed="rId2">
            <a:biLevel thresh="50000"/>
            <a:lum bright="-20000" contrast="40000"/>
          </a:blip>
          <a:stretch>
            <a:fillRect/>
          </a:stretch>
        </p:blipFill>
        <p:spPr>
          <a:xfrm>
            <a:off x="4237619" y="953253"/>
            <a:ext cx="5668381" cy="1997851"/>
          </a:xfrm>
          <a:prstGeom prst="rect">
            <a:avLst/>
          </a:prstGeom>
        </p:spPr>
      </p:pic>
      <p:pic>
        <p:nvPicPr>
          <p:cNvPr id="6" name="Image 5"/>
          <p:cNvPicPr>
            <a:picLocks noChangeAspect="1"/>
          </p:cNvPicPr>
          <p:nvPr/>
        </p:nvPicPr>
        <p:blipFill>
          <a:blip r:embed="rId3"/>
          <a:stretch>
            <a:fillRect/>
          </a:stretch>
        </p:blipFill>
        <p:spPr>
          <a:xfrm>
            <a:off x="-2380595" y="640080"/>
            <a:ext cx="6618214" cy="5716272"/>
          </a:xfrm>
          <a:prstGeom prst="rect">
            <a:avLst/>
          </a:prstGeom>
        </p:spPr>
      </p:pic>
      <p:pic>
        <p:nvPicPr>
          <p:cNvPr id="9" name="Image 8"/>
          <p:cNvPicPr>
            <a:picLocks noChangeAspect="1"/>
          </p:cNvPicPr>
          <p:nvPr/>
        </p:nvPicPr>
        <p:blipFill>
          <a:blip r:embed="rId4">
            <a:biLevel thresh="50000"/>
            <a:lum bright="-20000" contrast="40000"/>
          </a:blip>
          <a:stretch>
            <a:fillRect/>
          </a:stretch>
        </p:blipFill>
        <p:spPr>
          <a:xfrm>
            <a:off x="5167238" y="3115755"/>
            <a:ext cx="4400198" cy="917564"/>
          </a:xfrm>
          <a:prstGeom prst="rect">
            <a:avLst/>
          </a:prstGeom>
        </p:spPr>
      </p:pic>
      <p:pic>
        <p:nvPicPr>
          <p:cNvPr id="10" name="Image 9"/>
          <p:cNvPicPr>
            <a:picLocks noChangeAspect="1"/>
          </p:cNvPicPr>
          <p:nvPr/>
        </p:nvPicPr>
        <p:blipFill>
          <a:blip r:embed="rId5">
            <a:biLevel thresh="50000"/>
            <a:lum bright="-20000" contrast="40000"/>
          </a:blip>
          <a:stretch>
            <a:fillRect/>
          </a:stretch>
        </p:blipFill>
        <p:spPr>
          <a:xfrm>
            <a:off x="4921242" y="4197970"/>
            <a:ext cx="4758335" cy="1275367"/>
          </a:xfrm>
          <a:prstGeom prst="rect">
            <a:avLst/>
          </a:prstGeom>
        </p:spPr>
      </p:pic>
      <p:pic>
        <p:nvPicPr>
          <p:cNvPr id="11" name="Image 10"/>
          <p:cNvPicPr>
            <a:picLocks noChangeAspect="1"/>
          </p:cNvPicPr>
          <p:nvPr/>
        </p:nvPicPr>
        <p:blipFill>
          <a:blip r:embed="rId6">
            <a:lum bright="-20000" contrast="40000"/>
            <a:biLevel thresh="50000"/>
          </a:blip>
          <a:stretch>
            <a:fillRect/>
          </a:stretch>
        </p:blipFill>
        <p:spPr>
          <a:xfrm>
            <a:off x="3213463" y="5614051"/>
            <a:ext cx="6590466" cy="788795"/>
          </a:xfrm>
          <a:prstGeom prst="rect">
            <a:avLst/>
          </a:prstGeom>
        </p:spPr>
      </p:pic>
    </p:spTree>
    <p:extLst>
      <p:ext uri="{BB962C8B-B14F-4D97-AF65-F5344CB8AC3E}">
        <p14:creationId xmlns:p14="http://schemas.microsoft.com/office/powerpoint/2010/main" val="2006241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44</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sp>
        <p:nvSpPr>
          <p:cNvPr id="7" name="Rectangle 6"/>
          <p:cNvSpPr/>
          <p:nvPr/>
        </p:nvSpPr>
        <p:spPr>
          <a:xfrm>
            <a:off x="121305" y="2114043"/>
            <a:ext cx="9453769" cy="646331"/>
          </a:xfrm>
          <a:prstGeom prst="rect">
            <a:avLst/>
          </a:prstGeom>
        </p:spPr>
        <p:txBody>
          <a:bodyPr wrap="square">
            <a:spAutoFit/>
          </a:bodyPr>
          <a:lstStyle/>
          <a:p>
            <a:pPr algn="just"/>
            <a:r>
              <a:rPr lang="fr-FR" dirty="0">
                <a:solidFill>
                  <a:srgbClr val="000000"/>
                </a:solidFill>
                <a:latin typeface="Glyph Less Font"/>
              </a:rPr>
              <a:t>De plus, comme l'arc AC = l'arc AD, on peut considérer, en pratique, que le point </a:t>
            </a:r>
            <a:r>
              <a:rPr lang="fr-FR" dirty="0" smtClean="0">
                <a:solidFill>
                  <a:srgbClr val="000000"/>
                </a:solidFill>
                <a:latin typeface="Glyph Less Font"/>
              </a:rPr>
              <a:t>D constitue </a:t>
            </a:r>
            <a:r>
              <a:rPr lang="fr-FR" dirty="0">
                <a:solidFill>
                  <a:srgbClr val="000000"/>
                </a:solidFill>
                <a:latin typeface="Glyph Less Font"/>
              </a:rPr>
              <a:t>le milieu de la spirale. </a:t>
            </a:r>
            <a:endParaRPr lang="en-US" dirty="0"/>
          </a:p>
        </p:txBody>
      </p:sp>
      <p:pic>
        <p:nvPicPr>
          <p:cNvPr id="8" name="Image 7"/>
          <p:cNvPicPr>
            <a:picLocks noChangeAspect="1"/>
          </p:cNvPicPr>
          <p:nvPr/>
        </p:nvPicPr>
        <p:blipFill>
          <a:blip r:embed="rId2">
            <a:lum bright="-20000" contrast="40000"/>
            <a:biLevel thresh="50000"/>
          </a:blip>
          <a:stretch>
            <a:fillRect/>
          </a:stretch>
        </p:blipFill>
        <p:spPr>
          <a:xfrm>
            <a:off x="4121663" y="864591"/>
            <a:ext cx="1573419" cy="1249452"/>
          </a:xfrm>
          <a:prstGeom prst="rect">
            <a:avLst/>
          </a:prstGeom>
        </p:spPr>
      </p:pic>
      <p:pic>
        <p:nvPicPr>
          <p:cNvPr id="9" name="Image 8"/>
          <p:cNvPicPr>
            <a:picLocks noChangeAspect="1"/>
          </p:cNvPicPr>
          <p:nvPr/>
        </p:nvPicPr>
        <p:blipFill>
          <a:blip r:embed="rId3">
            <a:biLevel thresh="50000"/>
            <a:lum bright="-20000" contrast="40000"/>
          </a:blip>
          <a:stretch>
            <a:fillRect/>
          </a:stretch>
        </p:blipFill>
        <p:spPr>
          <a:xfrm>
            <a:off x="3315842" y="1300571"/>
            <a:ext cx="613286" cy="377491"/>
          </a:xfrm>
          <a:prstGeom prst="rect">
            <a:avLst/>
          </a:prstGeom>
        </p:spPr>
      </p:pic>
      <p:pic>
        <p:nvPicPr>
          <p:cNvPr id="10" name="Image 9"/>
          <p:cNvPicPr>
            <a:picLocks noChangeAspect="1"/>
          </p:cNvPicPr>
          <p:nvPr/>
        </p:nvPicPr>
        <p:blipFill>
          <a:blip r:embed="rId4">
            <a:biLevel thresh="50000"/>
            <a:lum bright="-20000" contrast="40000"/>
          </a:blip>
          <a:stretch>
            <a:fillRect/>
          </a:stretch>
        </p:blipFill>
        <p:spPr>
          <a:xfrm>
            <a:off x="3098193" y="2853208"/>
            <a:ext cx="4008272" cy="1379157"/>
          </a:xfrm>
          <a:prstGeom prst="rect">
            <a:avLst/>
          </a:prstGeom>
        </p:spPr>
      </p:pic>
      <p:pic>
        <p:nvPicPr>
          <p:cNvPr id="11" name="Image 10"/>
          <p:cNvPicPr>
            <a:picLocks noChangeAspect="1"/>
          </p:cNvPicPr>
          <p:nvPr/>
        </p:nvPicPr>
        <p:blipFill>
          <a:blip r:embed="rId5">
            <a:lum bright="-20000" contrast="40000"/>
            <a:biLevel thresh="50000"/>
          </a:blip>
          <a:stretch>
            <a:fillRect/>
          </a:stretch>
        </p:blipFill>
        <p:spPr>
          <a:xfrm>
            <a:off x="4384851" y="4325199"/>
            <a:ext cx="1187677" cy="712206"/>
          </a:xfrm>
          <a:prstGeom prst="rect">
            <a:avLst/>
          </a:prstGeom>
        </p:spPr>
      </p:pic>
      <p:sp>
        <p:nvSpPr>
          <p:cNvPr id="12" name="Rectangle 11"/>
          <p:cNvSpPr/>
          <p:nvPr/>
        </p:nvSpPr>
        <p:spPr>
          <a:xfrm>
            <a:off x="121304" y="5130239"/>
            <a:ext cx="9636649" cy="646331"/>
          </a:xfrm>
          <a:prstGeom prst="rect">
            <a:avLst/>
          </a:prstGeom>
        </p:spPr>
        <p:txBody>
          <a:bodyPr wrap="square">
            <a:spAutoFit/>
          </a:bodyPr>
          <a:lstStyle/>
          <a:p>
            <a:pPr algn="just"/>
            <a:r>
              <a:rPr lang="fr-FR" dirty="0">
                <a:solidFill>
                  <a:srgbClr val="000000"/>
                </a:solidFill>
                <a:latin typeface="Glyph Less Font"/>
              </a:rPr>
              <a:t>Cela signifie que l'ordonnée du point milieu de la spirale a pour valeur la moitié de celle du décalage. La tangente principale est : </a:t>
            </a:r>
            <a:endParaRPr lang="en-US" dirty="0">
              <a:solidFill>
                <a:srgbClr val="000000"/>
              </a:solidFill>
              <a:latin typeface="Glyph Less Font"/>
            </a:endParaRPr>
          </a:p>
        </p:txBody>
      </p:sp>
    </p:spTree>
    <p:extLst>
      <p:ext uri="{BB962C8B-B14F-4D97-AF65-F5344CB8AC3E}">
        <p14:creationId xmlns:p14="http://schemas.microsoft.com/office/powerpoint/2010/main" val="18328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45</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pic>
        <p:nvPicPr>
          <p:cNvPr id="6" name="Image 5"/>
          <p:cNvPicPr>
            <a:picLocks noChangeAspect="1"/>
          </p:cNvPicPr>
          <p:nvPr/>
        </p:nvPicPr>
        <p:blipFill>
          <a:blip r:embed="rId2">
            <a:biLevel thresh="50000"/>
            <a:lum bright="-20000" contrast="40000"/>
          </a:blip>
          <a:stretch>
            <a:fillRect/>
          </a:stretch>
        </p:blipFill>
        <p:spPr>
          <a:xfrm>
            <a:off x="3979136" y="906759"/>
            <a:ext cx="2225721" cy="1555183"/>
          </a:xfrm>
          <a:prstGeom prst="rect">
            <a:avLst/>
          </a:prstGeom>
        </p:spPr>
      </p:pic>
      <p:pic>
        <p:nvPicPr>
          <p:cNvPr id="7" name="Image 6"/>
          <p:cNvPicPr>
            <a:picLocks noChangeAspect="1"/>
          </p:cNvPicPr>
          <p:nvPr/>
        </p:nvPicPr>
        <p:blipFill>
          <a:blip r:embed="rId3">
            <a:lum bright="-20000" contrast="40000"/>
            <a:biLevel thresh="50000"/>
          </a:blip>
          <a:stretch>
            <a:fillRect/>
          </a:stretch>
        </p:blipFill>
        <p:spPr>
          <a:xfrm>
            <a:off x="3405119" y="1334472"/>
            <a:ext cx="452746" cy="416293"/>
          </a:xfrm>
          <a:prstGeom prst="rect">
            <a:avLst/>
          </a:prstGeom>
        </p:spPr>
      </p:pic>
      <p:pic>
        <p:nvPicPr>
          <p:cNvPr id="8" name="Image 7"/>
          <p:cNvPicPr>
            <a:picLocks noChangeAspect="1"/>
          </p:cNvPicPr>
          <p:nvPr/>
        </p:nvPicPr>
        <p:blipFill>
          <a:blip r:embed="rId4">
            <a:lum bright="-20000" contrast="40000"/>
            <a:biLevel thresh="50000"/>
          </a:blip>
          <a:stretch>
            <a:fillRect/>
          </a:stretch>
        </p:blipFill>
        <p:spPr>
          <a:xfrm>
            <a:off x="2308305" y="2461942"/>
            <a:ext cx="6128806" cy="1152683"/>
          </a:xfrm>
          <a:prstGeom prst="rect">
            <a:avLst/>
          </a:prstGeom>
        </p:spPr>
      </p:pic>
      <p:pic>
        <p:nvPicPr>
          <p:cNvPr id="9" name="Image 8"/>
          <p:cNvPicPr>
            <a:picLocks noChangeAspect="1"/>
          </p:cNvPicPr>
          <p:nvPr/>
        </p:nvPicPr>
        <p:blipFill>
          <a:blip r:embed="rId5">
            <a:biLevel thresh="50000"/>
            <a:lum bright="-20000" contrast="40000"/>
          </a:blip>
          <a:stretch>
            <a:fillRect/>
          </a:stretch>
        </p:blipFill>
        <p:spPr>
          <a:xfrm>
            <a:off x="2477201" y="3767719"/>
            <a:ext cx="5543393" cy="1016714"/>
          </a:xfrm>
          <a:prstGeom prst="rect">
            <a:avLst/>
          </a:prstGeom>
        </p:spPr>
      </p:pic>
      <p:pic>
        <p:nvPicPr>
          <p:cNvPr id="10" name="Image 9"/>
          <p:cNvPicPr>
            <a:picLocks noChangeAspect="1"/>
          </p:cNvPicPr>
          <p:nvPr/>
        </p:nvPicPr>
        <p:blipFill>
          <a:blip r:embed="rId6">
            <a:lum bright="-20000" contrast="40000"/>
            <a:biLevel thresh="50000"/>
          </a:blip>
          <a:stretch>
            <a:fillRect/>
          </a:stretch>
        </p:blipFill>
        <p:spPr>
          <a:xfrm>
            <a:off x="2826312" y="4784433"/>
            <a:ext cx="5483342" cy="1237544"/>
          </a:xfrm>
          <a:prstGeom prst="rect">
            <a:avLst/>
          </a:prstGeom>
        </p:spPr>
      </p:pic>
    </p:spTree>
    <p:extLst>
      <p:ext uri="{BB962C8B-B14F-4D97-AF65-F5344CB8AC3E}">
        <p14:creationId xmlns:p14="http://schemas.microsoft.com/office/powerpoint/2010/main" val="375115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46</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pic>
        <p:nvPicPr>
          <p:cNvPr id="6" name="Image 5"/>
          <p:cNvPicPr>
            <a:picLocks noChangeAspect="1"/>
          </p:cNvPicPr>
          <p:nvPr/>
        </p:nvPicPr>
        <p:blipFill>
          <a:blip r:embed="rId2">
            <a:lum bright="-20000" contrast="40000"/>
            <a:biLevel thresh="50000"/>
          </a:blip>
          <a:stretch>
            <a:fillRect/>
          </a:stretch>
        </p:blipFill>
        <p:spPr>
          <a:xfrm>
            <a:off x="2432483" y="1057112"/>
            <a:ext cx="5897478" cy="745562"/>
          </a:xfrm>
          <a:prstGeom prst="rect">
            <a:avLst/>
          </a:prstGeom>
        </p:spPr>
      </p:pic>
      <p:pic>
        <p:nvPicPr>
          <p:cNvPr id="7" name="Image 6"/>
          <p:cNvPicPr>
            <a:picLocks noChangeAspect="1"/>
          </p:cNvPicPr>
          <p:nvPr/>
        </p:nvPicPr>
        <p:blipFill>
          <a:blip r:embed="rId3">
            <a:biLevel thresh="50000"/>
            <a:lum bright="-20000" contrast="40000"/>
          </a:blip>
          <a:stretch>
            <a:fillRect/>
          </a:stretch>
        </p:blipFill>
        <p:spPr>
          <a:xfrm>
            <a:off x="4306178" y="1900776"/>
            <a:ext cx="1959678" cy="659544"/>
          </a:xfrm>
          <a:prstGeom prst="rect">
            <a:avLst/>
          </a:prstGeom>
        </p:spPr>
      </p:pic>
      <p:pic>
        <p:nvPicPr>
          <p:cNvPr id="8" name="Image 7"/>
          <p:cNvPicPr>
            <a:picLocks noChangeAspect="1"/>
          </p:cNvPicPr>
          <p:nvPr/>
        </p:nvPicPr>
        <p:blipFill>
          <a:blip r:embed="rId4">
            <a:lum bright="-20000" contrast="40000"/>
            <a:biLevel thresh="50000"/>
          </a:blip>
          <a:stretch>
            <a:fillRect/>
          </a:stretch>
        </p:blipFill>
        <p:spPr>
          <a:xfrm>
            <a:off x="2912684" y="2627508"/>
            <a:ext cx="4944739" cy="1866115"/>
          </a:xfrm>
          <a:prstGeom prst="rect">
            <a:avLst/>
          </a:prstGeom>
        </p:spPr>
      </p:pic>
      <p:pic>
        <p:nvPicPr>
          <p:cNvPr id="9" name="Image 8"/>
          <p:cNvPicPr>
            <a:picLocks noChangeAspect="1"/>
          </p:cNvPicPr>
          <p:nvPr/>
        </p:nvPicPr>
        <p:blipFill>
          <a:blip r:embed="rId5">
            <a:biLevel thresh="50000"/>
            <a:lum bright="-20000" contrast="40000"/>
          </a:blip>
          <a:stretch>
            <a:fillRect/>
          </a:stretch>
        </p:blipFill>
        <p:spPr>
          <a:xfrm>
            <a:off x="2819457" y="4560811"/>
            <a:ext cx="4635144" cy="962753"/>
          </a:xfrm>
          <a:prstGeom prst="rect">
            <a:avLst/>
          </a:prstGeom>
        </p:spPr>
      </p:pic>
      <p:pic>
        <p:nvPicPr>
          <p:cNvPr id="10" name="Image 9"/>
          <p:cNvPicPr>
            <a:picLocks noChangeAspect="1"/>
          </p:cNvPicPr>
          <p:nvPr/>
        </p:nvPicPr>
        <p:blipFill>
          <a:blip r:embed="rId6">
            <a:lum bright="-20000" contrast="40000"/>
            <a:biLevel thresh="50000"/>
          </a:blip>
          <a:stretch>
            <a:fillRect/>
          </a:stretch>
        </p:blipFill>
        <p:spPr>
          <a:xfrm>
            <a:off x="3654516" y="5590752"/>
            <a:ext cx="3453411" cy="765600"/>
          </a:xfrm>
          <a:prstGeom prst="rect">
            <a:avLst/>
          </a:prstGeom>
        </p:spPr>
      </p:pic>
    </p:spTree>
    <p:extLst>
      <p:ext uri="{BB962C8B-B14F-4D97-AF65-F5344CB8AC3E}">
        <p14:creationId xmlns:p14="http://schemas.microsoft.com/office/powerpoint/2010/main" val="415187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47</a:t>
            </a:fld>
            <a:endParaRPr lang="en-US" dirty="0"/>
          </a:p>
        </p:txBody>
      </p:sp>
      <p:sp>
        <p:nvSpPr>
          <p:cNvPr id="4" name="Rectangle 3"/>
          <p:cNvSpPr/>
          <p:nvPr/>
        </p:nvSpPr>
        <p:spPr>
          <a:xfrm>
            <a:off x="1256747" y="17381"/>
            <a:ext cx="7334059"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02: RACCORDEMENT PROGRESSIFS</a:t>
            </a:r>
          </a:p>
        </p:txBody>
      </p:sp>
      <p:sp>
        <p:nvSpPr>
          <p:cNvPr id="5" name="Rectangle 4"/>
          <p:cNvSpPr/>
          <p:nvPr/>
        </p:nvSpPr>
        <p:spPr>
          <a:xfrm>
            <a:off x="3736593" y="445094"/>
            <a:ext cx="2374368"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LA CLOTHOIDE</a:t>
            </a:r>
          </a:p>
        </p:txBody>
      </p:sp>
      <p:pic>
        <p:nvPicPr>
          <p:cNvPr id="6" name="Image 5"/>
          <p:cNvPicPr>
            <a:picLocks noChangeAspect="1"/>
          </p:cNvPicPr>
          <p:nvPr/>
        </p:nvPicPr>
        <p:blipFill>
          <a:blip r:embed="rId2">
            <a:biLevel thresh="50000"/>
            <a:lum bright="-20000" contrast="40000"/>
          </a:blip>
          <a:stretch>
            <a:fillRect/>
          </a:stretch>
        </p:blipFill>
        <p:spPr>
          <a:xfrm>
            <a:off x="2223169" y="874404"/>
            <a:ext cx="5862145" cy="2606542"/>
          </a:xfrm>
          <a:prstGeom prst="rect">
            <a:avLst/>
          </a:prstGeom>
        </p:spPr>
      </p:pic>
      <p:pic>
        <p:nvPicPr>
          <p:cNvPr id="7" name="Image 6"/>
          <p:cNvPicPr>
            <a:picLocks noChangeAspect="1"/>
          </p:cNvPicPr>
          <p:nvPr/>
        </p:nvPicPr>
        <p:blipFill>
          <a:blip r:embed="rId3">
            <a:lum bright="-20000" contrast="40000"/>
            <a:biLevel thresh="50000"/>
          </a:blip>
          <a:stretch>
            <a:fillRect/>
          </a:stretch>
        </p:blipFill>
        <p:spPr>
          <a:xfrm>
            <a:off x="2223170" y="3448593"/>
            <a:ext cx="5862145" cy="1099219"/>
          </a:xfrm>
          <a:prstGeom prst="rect">
            <a:avLst/>
          </a:prstGeom>
        </p:spPr>
      </p:pic>
      <p:pic>
        <p:nvPicPr>
          <p:cNvPr id="8" name="Image 7"/>
          <p:cNvPicPr>
            <a:picLocks noChangeAspect="1"/>
          </p:cNvPicPr>
          <p:nvPr/>
        </p:nvPicPr>
        <p:blipFill>
          <a:blip r:embed="rId4">
            <a:biLevel thresh="50000"/>
            <a:lum bright="-20000" contrast="40000"/>
          </a:blip>
          <a:stretch>
            <a:fillRect/>
          </a:stretch>
        </p:blipFill>
        <p:spPr>
          <a:xfrm>
            <a:off x="365760" y="4747867"/>
            <a:ext cx="9222377" cy="899164"/>
          </a:xfrm>
          <a:prstGeom prst="rect">
            <a:avLst/>
          </a:prstGeom>
        </p:spPr>
      </p:pic>
      <p:sp>
        <p:nvSpPr>
          <p:cNvPr id="9" name="ZoneTexte 8"/>
          <p:cNvSpPr txBox="1"/>
          <p:nvPr/>
        </p:nvSpPr>
        <p:spPr>
          <a:xfrm>
            <a:off x="365760" y="4347757"/>
            <a:ext cx="2063931" cy="400110"/>
          </a:xfrm>
          <a:prstGeom prst="rect">
            <a:avLst/>
          </a:prstGeom>
          <a:noFill/>
        </p:spPr>
        <p:txBody>
          <a:bodyPr wrap="square" rtlCol="0">
            <a:spAutoFit/>
          </a:bodyPr>
          <a:lstStyle/>
          <a:p>
            <a:r>
              <a:rPr lang="fr-FR" sz="2000" b="1" dirty="0" smtClean="0">
                <a:solidFill>
                  <a:srgbClr val="FF0000"/>
                </a:solidFill>
                <a:latin typeface="Times New Roman" panose="02020603050405020304" pitchFamily="18" charset="0"/>
                <a:cs typeface="Times New Roman" panose="02020603050405020304" pitchFamily="18" charset="0"/>
              </a:rPr>
              <a:t>EXERCICE :</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5">
            <a:lum bright="-20000" contrast="40000"/>
            <a:biLevel thresh="50000"/>
          </a:blip>
          <a:stretch>
            <a:fillRect/>
          </a:stretch>
        </p:blipFill>
        <p:spPr>
          <a:xfrm>
            <a:off x="365760" y="5647031"/>
            <a:ext cx="9130937" cy="572394"/>
          </a:xfrm>
          <a:prstGeom prst="rect">
            <a:avLst/>
          </a:prstGeom>
        </p:spPr>
      </p:pic>
    </p:spTree>
    <p:extLst>
      <p:ext uri="{BB962C8B-B14F-4D97-AF65-F5344CB8AC3E}">
        <p14:creationId xmlns:p14="http://schemas.microsoft.com/office/powerpoint/2010/main" val="2278342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48</a:t>
            </a:fld>
            <a:endParaRPr lang="en-US" dirty="0"/>
          </a:p>
        </p:txBody>
      </p:sp>
      <p:sp>
        <p:nvSpPr>
          <p:cNvPr id="4" name="Rectangle 3"/>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6" name="Rectangle 5"/>
          <p:cNvSpPr/>
          <p:nvPr/>
        </p:nvSpPr>
        <p:spPr>
          <a:xfrm>
            <a:off x="98925" y="747288"/>
            <a:ext cx="9502276" cy="2343655"/>
          </a:xfrm>
          <a:prstGeom prst="rect">
            <a:avLst/>
          </a:prstGeom>
        </p:spPr>
        <p:txBody>
          <a:bodyPr wrap="square">
            <a:spAutoFit/>
          </a:bodyPr>
          <a:lstStyle/>
          <a:p>
            <a:pPr algn="just">
              <a:lnSpc>
                <a:spcPct val="150000"/>
              </a:lnSpc>
            </a:pPr>
            <a:r>
              <a:rPr lang="fr-FR" sz="2000" dirty="0" smtClean="0">
                <a:latin typeface="Arial" panose="020B0604020202020204" pitchFamily="34" charset="0"/>
                <a:cs typeface="Arial" panose="020B0604020202020204" pitchFamily="34" charset="0"/>
              </a:rPr>
              <a:t>- La </a:t>
            </a:r>
            <a:r>
              <a:rPr lang="fr-FR" sz="2000" dirty="0">
                <a:latin typeface="Arial" panose="020B0604020202020204" pitchFamily="34" charset="0"/>
                <a:cs typeface="Arial" panose="020B0604020202020204" pitchFamily="34" charset="0"/>
              </a:rPr>
              <a:t>détermination des quantités est un élément très important des projets routiers.</a:t>
            </a:r>
          </a:p>
          <a:p>
            <a:pPr algn="just">
              <a:lnSpc>
                <a:spcPct val="150000"/>
              </a:lnSpc>
            </a:pPr>
            <a:r>
              <a:rPr lang="fr-FR" sz="2000" dirty="0" smtClean="0">
                <a:latin typeface="Arial" panose="020B0604020202020204" pitchFamily="34" charset="0"/>
                <a:cs typeface="Arial" panose="020B0604020202020204" pitchFamily="34" charset="0"/>
              </a:rPr>
              <a:t>- Des </a:t>
            </a:r>
            <a:r>
              <a:rPr lang="fr-FR" sz="2000" dirty="0">
                <a:latin typeface="Arial" panose="020B0604020202020204" pitchFamily="34" charset="0"/>
                <a:cs typeface="Arial" panose="020B0604020202020204" pitchFamily="34" charset="0"/>
              </a:rPr>
              <a:t>logiciels de conception routière sont de plus en plus utilisés pour automatiser le calcul </a:t>
            </a:r>
            <a:r>
              <a:rPr lang="fr-FR" sz="2000" dirty="0" smtClean="0">
                <a:latin typeface="Arial" panose="020B0604020202020204" pitchFamily="34" charset="0"/>
                <a:cs typeface="Arial" panose="020B0604020202020204" pitchFamily="34" charset="0"/>
              </a:rPr>
              <a:t>des quantités </a:t>
            </a:r>
            <a:r>
              <a:rPr lang="fr-FR" sz="2000" dirty="0">
                <a:latin typeface="Arial" panose="020B0604020202020204" pitchFamily="34" charset="0"/>
                <a:cs typeface="Arial" panose="020B0604020202020204" pitchFamily="34" charset="0"/>
              </a:rPr>
              <a:t>et l’intégrer aux différentes phases du projet.</a:t>
            </a:r>
          </a:p>
          <a:p>
            <a:pPr algn="just">
              <a:lnSpc>
                <a:spcPct val="150000"/>
              </a:lnSpc>
            </a:pPr>
            <a:r>
              <a:rPr lang="fr-FR" sz="2000" dirty="0" smtClean="0">
                <a:latin typeface="Arial" panose="020B0604020202020204" pitchFamily="34" charset="0"/>
                <a:cs typeface="Arial" panose="020B0604020202020204" pitchFamily="34" charset="0"/>
              </a:rPr>
              <a:t>- Malgré </a:t>
            </a:r>
            <a:r>
              <a:rPr lang="fr-FR" sz="2000" dirty="0">
                <a:latin typeface="Arial" panose="020B0604020202020204" pitchFamily="34" charset="0"/>
                <a:cs typeface="Arial" panose="020B0604020202020204" pitchFamily="34" charset="0"/>
              </a:rPr>
              <a:t>leurs performances, ces logiciels reposent sur une approche classique pour calculer les </a:t>
            </a:r>
            <a:r>
              <a:rPr lang="fr-FR" sz="2000" dirty="0" smtClean="0">
                <a:latin typeface="Arial" panose="020B0604020202020204" pitchFamily="34" charset="0"/>
                <a:cs typeface="Arial" panose="020B0604020202020204" pitchFamily="34" charset="0"/>
              </a:rPr>
              <a:t>volumes </a:t>
            </a:r>
            <a:r>
              <a:rPr lang="fr-FR" sz="2000" dirty="0">
                <a:latin typeface="Arial" panose="020B0604020202020204" pitchFamily="34" charset="0"/>
                <a:cs typeface="Arial" panose="020B0604020202020204" pitchFamily="34" charset="0"/>
              </a:rPr>
              <a:t>de déblais (excavation) et de remblais (remblayage).</a:t>
            </a:r>
          </a:p>
        </p:txBody>
      </p:sp>
      <p:sp>
        <p:nvSpPr>
          <p:cNvPr id="7" name="Rectangle 6"/>
          <p:cNvSpPr/>
          <p:nvPr/>
        </p:nvSpPr>
        <p:spPr>
          <a:xfrm>
            <a:off x="110114" y="3186340"/>
            <a:ext cx="9608651" cy="3170099"/>
          </a:xfrm>
          <a:prstGeom prst="rect">
            <a:avLst/>
          </a:prstGeom>
        </p:spPr>
        <p:txBody>
          <a:bodyPr wrap="square">
            <a:spAutoFit/>
          </a:bodyPr>
          <a:lstStyle/>
          <a:p>
            <a:pPr algn="just"/>
            <a:r>
              <a:rPr lang="fr-FR" sz="2000" dirty="0" smtClean="0">
                <a:latin typeface="Arial" panose="020B0604020202020204" pitchFamily="34" charset="0"/>
                <a:cs typeface="Arial" panose="020B0604020202020204" pitchFamily="34" charset="0"/>
              </a:rPr>
              <a:t>- Après </a:t>
            </a:r>
            <a:r>
              <a:rPr lang="fr-FR" sz="2000" dirty="0">
                <a:latin typeface="Arial" panose="020B0604020202020204" pitchFamily="34" charset="0"/>
                <a:cs typeface="Arial" panose="020B0604020202020204" pitchFamily="34" charset="0"/>
              </a:rPr>
              <a:t>les opérations de mesurage sur le terrain destiné à la nouvelle route, on trace sur plan le profil du terrain naturel le long de l’axe.</a:t>
            </a:r>
          </a:p>
          <a:p>
            <a:pPr algn="just"/>
            <a:r>
              <a:rPr lang="fr-FR" sz="2000" dirty="0" smtClean="0">
                <a:latin typeface="Arial" panose="020B0604020202020204" pitchFamily="34" charset="0"/>
                <a:cs typeface="Arial" panose="020B0604020202020204" pitchFamily="34" charset="0"/>
              </a:rPr>
              <a:t>- Sur </a:t>
            </a:r>
            <a:r>
              <a:rPr lang="fr-FR" sz="2000" dirty="0">
                <a:latin typeface="Arial" panose="020B0604020202020204" pitchFamily="34" charset="0"/>
                <a:cs typeface="Arial" panose="020B0604020202020204" pitchFamily="34" charset="0"/>
              </a:rPr>
              <a:t>ce plan, on établit un profil longitudinal théorique et préliminaire de la future route.</a:t>
            </a:r>
          </a:p>
          <a:p>
            <a:pPr algn="just"/>
            <a:r>
              <a:rPr lang="fr-FR" sz="2000" dirty="0" smtClean="0">
                <a:latin typeface="Arial" panose="020B0604020202020204" pitchFamily="34" charset="0"/>
                <a:cs typeface="Arial" panose="020B0604020202020204" pitchFamily="34" charset="0"/>
              </a:rPr>
              <a:t>- Ce profil </a:t>
            </a:r>
            <a:r>
              <a:rPr lang="fr-FR" sz="2000" dirty="0">
                <a:latin typeface="Arial" panose="020B0604020202020204" pitchFamily="34" charset="0"/>
                <a:cs typeface="Arial" panose="020B0604020202020204" pitchFamily="34" charset="0"/>
              </a:rPr>
              <a:t>est défini en fonction : </a:t>
            </a:r>
          </a:p>
          <a:p>
            <a:pPr lvl="1" algn="just"/>
            <a:r>
              <a:rPr lang="fr-FR" sz="2000" dirty="0" smtClean="0">
                <a:latin typeface="Arial" panose="020B0604020202020204" pitchFamily="34" charset="0"/>
                <a:cs typeface="Arial" panose="020B0604020202020204" pitchFamily="34" charset="0"/>
              </a:rPr>
              <a:t>-  de </a:t>
            </a:r>
            <a:r>
              <a:rPr lang="fr-FR" sz="2000" dirty="0">
                <a:latin typeface="Arial" panose="020B0604020202020204" pitchFamily="34" charset="0"/>
                <a:cs typeface="Arial" panose="020B0604020202020204" pitchFamily="34" charset="0"/>
              </a:rPr>
              <a:t>la classe de la route,</a:t>
            </a:r>
          </a:p>
          <a:p>
            <a:pPr marL="468000" lvl="1" algn="just">
              <a:tabLst>
                <a:tab pos="360000" algn="l"/>
              </a:tabLst>
            </a:pPr>
            <a:r>
              <a:rPr lang="fr-FR" sz="2000" dirty="0" smtClean="0">
                <a:latin typeface="Arial" panose="020B0604020202020204" pitchFamily="34" charset="0"/>
                <a:cs typeface="Arial" panose="020B0604020202020204" pitchFamily="34" charset="0"/>
              </a:rPr>
              <a:t>-  des </a:t>
            </a:r>
            <a:r>
              <a:rPr lang="fr-FR" sz="2000" dirty="0">
                <a:latin typeface="Arial" panose="020B0604020202020204" pitchFamily="34" charset="0"/>
                <a:cs typeface="Arial" panose="020B0604020202020204" pitchFamily="34" charset="0"/>
              </a:rPr>
              <a:t>normes à respecter : distances de visibilité, déclivités </a:t>
            </a:r>
            <a:r>
              <a:rPr lang="fr-FR" sz="2000" dirty="0" smtClean="0">
                <a:latin typeface="Arial" panose="020B0604020202020204" pitchFamily="34" charset="0"/>
                <a:cs typeface="Arial" panose="020B0604020202020204" pitchFamily="34" charset="0"/>
              </a:rPr>
              <a:t>maximales</a:t>
            </a:r>
            <a:r>
              <a:rPr lang="fr-FR" sz="2000" dirty="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a:t>
            </a:r>
          </a:p>
          <a:p>
            <a:pPr marL="468000" lvl="1" algn="just">
              <a:tabLst>
                <a:tab pos="360000" algn="l"/>
              </a:tabLst>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longueurs </a:t>
            </a:r>
            <a:r>
              <a:rPr lang="fr-FR" sz="2000" dirty="0">
                <a:latin typeface="Arial" panose="020B0604020202020204" pitchFamily="34" charset="0"/>
                <a:cs typeface="Arial" panose="020B0604020202020204" pitchFamily="34" charset="0"/>
              </a:rPr>
              <a:t>minimales des courbes verticales </a:t>
            </a:r>
            <a:r>
              <a:rPr lang="fr-FR" sz="2000" dirty="0" smtClean="0">
                <a:latin typeface="Arial" panose="020B0604020202020204" pitchFamily="34" charset="0"/>
                <a:cs typeface="Arial" panose="020B0604020202020204" pitchFamily="34" charset="0"/>
              </a:rPr>
              <a:t>paraboliques, des </a:t>
            </a:r>
            <a:r>
              <a:rPr lang="fr-FR" sz="2000" dirty="0">
                <a:latin typeface="Arial" panose="020B0604020202020204" pitchFamily="34" charset="0"/>
                <a:cs typeface="Arial" panose="020B0604020202020204" pitchFamily="34" charset="0"/>
              </a:rPr>
              <a:t>altitudes </a:t>
            </a:r>
            <a:r>
              <a:rPr lang="fr-FR" sz="2000" dirty="0" smtClean="0">
                <a:latin typeface="Arial" panose="020B0604020202020204" pitchFamily="34" charset="0"/>
                <a:cs typeface="Arial" panose="020B0604020202020204" pitchFamily="34" charset="0"/>
              </a:rPr>
              <a:t>    </a:t>
            </a:r>
          </a:p>
          <a:p>
            <a:pPr marL="468000" lvl="1" algn="just">
              <a:tabLst>
                <a:tab pos="360000" algn="l"/>
              </a:tabLst>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imposées </a:t>
            </a:r>
            <a:r>
              <a:rPr lang="fr-FR" sz="2000" dirty="0">
                <a:latin typeface="Arial" panose="020B0604020202020204" pitchFamily="34" charset="0"/>
                <a:cs typeface="Arial" panose="020B0604020202020204" pitchFamily="34" charset="0"/>
              </a:rPr>
              <a:t>(intersections),</a:t>
            </a:r>
          </a:p>
          <a:p>
            <a:pPr lvl="1" algn="just"/>
            <a:r>
              <a:rPr lang="fr-FR" sz="2000" dirty="0" smtClean="0">
                <a:latin typeface="Arial" panose="020B0604020202020204" pitchFamily="34" charset="0"/>
                <a:cs typeface="Arial" panose="020B0604020202020204" pitchFamily="34" charset="0"/>
              </a:rPr>
              <a:t>-  des </a:t>
            </a:r>
            <a:r>
              <a:rPr lang="fr-FR" sz="2000" dirty="0">
                <a:latin typeface="Arial" panose="020B0604020202020204" pitchFamily="34" charset="0"/>
                <a:cs typeface="Arial" panose="020B0604020202020204" pitchFamily="34" charset="0"/>
              </a:rPr>
              <a:t>contraintes liées aux ouvrages comme les passages à niveau.</a:t>
            </a:r>
          </a:p>
        </p:txBody>
      </p:sp>
    </p:spTree>
    <p:extLst>
      <p:ext uri="{BB962C8B-B14F-4D97-AF65-F5344CB8AC3E}">
        <p14:creationId xmlns:p14="http://schemas.microsoft.com/office/powerpoint/2010/main" val="1225412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49</a:t>
            </a:fld>
            <a:endParaRPr lang="en-US" dirty="0"/>
          </a:p>
        </p:txBody>
      </p:sp>
      <p:sp>
        <p:nvSpPr>
          <p:cNvPr id="6" name="Rectangle 5"/>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pic>
        <p:nvPicPr>
          <p:cNvPr id="8" name="Image 7"/>
          <p:cNvPicPr>
            <a:picLocks noChangeAspect="1"/>
          </p:cNvPicPr>
          <p:nvPr/>
        </p:nvPicPr>
        <p:blipFill>
          <a:blip r:embed="rId2">
            <a:lum bright="-20000" contrast="40000"/>
          </a:blip>
          <a:stretch>
            <a:fillRect/>
          </a:stretch>
        </p:blipFill>
        <p:spPr>
          <a:xfrm>
            <a:off x="1528354" y="556341"/>
            <a:ext cx="7158446" cy="2787811"/>
          </a:xfrm>
          <a:prstGeom prst="rect">
            <a:avLst/>
          </a:prstGeom>
        </p:spPr>
      </p:pic>
      <p:sp>
        <p:nvSpPr>
          <p:cNvPr id="9" name="Rectangle 8"/>
          <p:cNvSpPr/>
          <p:nvPr/>
        </p:nvSpPr>
        <p:spPr>
          <a:xfrm>
            <a:off x="266871" y="3344152"/>
            <a:ext cx="9418319" cy="3108223"/>
          </a:xfrm>
          <a:prstGeom prst="rect">
            <a:avLst/>
          </a:prstGeom>
        </p:spPr>
        <p:txBody>
          <a:bodyPr wrap="square">
            <a:spAutoFit/>
          </a:bodyPr>
          <a:lstStyle/>
          <a:p>
            <a:pPr algn="just">
              <a:lnSpc>
                <a:spcPct val="150000"/>
              </a:lnSpc>
            </a:pPr>
            <a:r>
              <a:rPr lang="fr-FR" sz="1900" b="1" dirty="0" smtClean="0">
                <a:solidFill>
                  <a:srgbClr val="7030A0"/>
                </a:solidFill>
                <a:latin typeface="Arial" panose="020B0604020202020204" pitchFamily="34" charset="0"/>
                <a:cs typeface="Arial" panose="020B0604020202020204" pitchFamily="34" charset="0"/>
              </a:rPr>
              <a:t>- Pour </a:t>
            </a:r>
            <a:r>
              <a:rPr lang="fr-FR" sz="1900" b="1" dirty="0">
                <a:solidFill>
                  <a:srgbClr val="7030A0"/>
                </a:solidFill>
                <a:latin typeface="Arial" panose="020B0604020202020204" pitchFamily="34" charset="0"/>
                <a:cs typeface="Arial" panose="020B0604020202020204" pitchFamily="34" charset="0"/>
              </a:rPr>
              <a:t>réduire les coûts de construction, il faut limiter au maximum les excès de déblais et de remblais et chercher à les équilibrer, tout en respectant les normes.</a:t>
            </a:r>
          </a:p>
          <a:p>
            <a:pPr algn="just">
              <a:lnSpc>
                <a:spcPct val="150000"/>
              </a:lnSpc>
            </a:pPr>
            <a:r>
              <a:rPr lang="fr-FR" sz="1900" b="1" dirty="0" smtClean="0">
                <a:solidFill>
                  <a:srgbClr val="7030A0"/>
                </a:solidFill>
                <a:latin typeface="Arial" panose="020B0604020202020204" pitchFamily="34" charset="0"/>
                <a:cs typeface="Arial" panose="020B0604020202020204" pitchFamily="34" charset="0"/>
              </a:rPr>
              <a:t>- Le </a:t>
            </a:r>
            <a:r>
              <a:rPr lang="fr-FR" sz="1900" b="1" dirty="0">
                <a:solidFill>
                  <a:srgbClr val="7030A0"/>
                </a:solidFill>
                <a:latin typeface="Arial" panose="020B0604020202020204" pitchFamily="34" charset="0"/>
                <a:cs typeface="Arial" panose="020B0604020202020204" pitchFamily="34" charset="0"/>
              </a:rPr>
              <a:t>profil longitudinal théorique préliminaire, le long de la ligne centrale, constitue généralement la ligne d’infrastructure de la route.</a:t>
            </a:r>
          </a:p>
          <a:p>
            <a:pPr algn="just">
              <a:lnSpc>
                <a:spcPct val="150000"/>
              </a:lnSpc>
            </a:pPr>
            <a:r>
              <a:rPr lang="fr-FR" sz="1900" b="1" dirty="0" smtClean="0">
                <a:solidFill>
                  <a:srgbClr val="7030A0"/>
                </a:solidFill>
                <a:latin typeface="Arial" panose="020B0604020202020204" pitchFamily="34" charset="0"/>
                <a:cs typeface="Arial" panose="020B0604020202020204" pitchFamily="34" charset="0"/>
              </a:rPr>
              <a:t>- Après </a:t>
            </a:r>
            <a:r>
              <a:rPr lang="fr-FR" sz="1900" b="1" dirty="0">
                <a:solidFill>
                  <a:srgbClr val="7030A0"/>
                </a:solidFill>
                <a:latin typeface="Arial" panose="020B0604020202020204" pitchFamily="34" charset="0"/>
                <a:cs typeface="Arial" panose="020B0604020202020204" pitchFamily="34" charset="0"/>
              </a:rPr>
              <a:t>les calculs de chaînage et d’altitude, ce profil est tracé en superposition sur le profil du terrain naturel.</a:t>
            </a:r>
          </a:p>
        </p:txBody>
      </p:sp>
      <p:sp>
        <p:nvSpPr>
          <p:cNvPr id="10" name="Rectangle 9"/>
          <p:cNvSpPr/>
          <p:nvPr/>
        </p:nvSpPr>
        <p:spPr>
          <a:xfrm>
            <a:off x="3715451" y="491623"/>
            <a:ext cx="2597186"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PROFIL EN LONG</a:t>
            </a:r>
          </a:p>
        </p:txBody>
      </p:sp>
    </p:spTree>
    <p:extLst>
      <p:ext uri="{BB962C8B-B14F-4D97-AF65-F5344CB8AC3E}">
        <p14:creationId xmlns:p14="http://schemas.microsoft.com/office/powerpoint/2010/main" val="21449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9314" y="132644"/>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Caractéristiques de la courbe circulaire</a:t>
            </a:r>
            <a:endParaRPr lang="en-US" sz="2400" b="1" u="sng" dirty="0">
              <a:solidFill>
                <a:srgbClr val="FF0000"/>
              </a:solidFill>
              <a:latin typeface="Arial" panose="020B0604020202020204" pitchFamily="34" charset="0"/>
              <a:cs typeface="Arial" panose="020B0604020202020204" pitchFamily="34" charset="0"/>
            </a:endParaRPr>
          </a:p>
        </p:txBody>
      </p:sp>
      <p:grpSp>
        <p:nvGrpSpPr>
          <p:cNvPr id="6" name="Groupe 5"/>
          <p:cNvGrpSpPr/>
          <p:nvPr/>
        </p:nvGrpSpPr>
        <p:grpSpPr>
          <a:xfrm>
            <a:off x="1144603" y="828839"/>
            <a:ext cx="7589966" cy="6029161"/>
            <a:chOff x="1144603" y="828839"/>
            <a:chExt cx="7589966" cy="6029161"/>
          </a:xfrm>
        </p:grpSpPr>
        <p:pic>
          <p:nvPicPr>
            <p:cNvPr id="2" name="Image 1"/>
            <p:cNvPicPr>
              <a:picLocks noChangeAspect="1"/>
            </p:cNvPicPr>
            <p:nvPr/>
          </p:nvPicPr>
          <p:blipFill>
            <a:blip r:embed="rId2">
              <a:lum bright="-20000" contrast="40000"/>
            </a:blip>
            <a:stretch>
              <a:fillRect/>
            </a:stretch>
          </p:blipFill>
          <p:spPr>
            <a:xfrm>
              <a:off x="1144603" y="828839"/>
              <a:ext cx="7589966" cy="6029161"/>
            </a:xfrm>
            <a:prstGeom prst="rect">
              <a:avLst/>
            </a:prstGeom>
          </p:spPr>
        </p:pic>
        <p:sp>
          <p:nvSpPr>
            <p:cNvPr id="4" name="ZoneTexte 3"/>
            <p:cNvSpPr txBox="1"/>
            <p:nvPr/>
          </p:nvSpPr>
          <p:spPr>
            <a:xfrm>
              <a:off x="7648911" y="3726154"/>
              <a:ext cx="771758" cy="369332"/>
            </a:xfrm>
            <a:prstGeom prst="rect">
              <a:avLst/>
            </a:prstGeom>
            <a:solidFill>
              <a:schemeClr val="bg1"/>
            </a:solidFill>
          </p:spPr>
          <p:txBody>
            <a:bodyPr wrap="square" rtlCol="0">
              <a:spAutoFit/>
            </a:bodyPr>
            <a:lstStyle/>
            <a:p>
              <a:r>
                <a:rPr lang="fr-FR" b="1" dirty="0" smtClean="0"/>
                <a:t>PK CT</a:t>
              </a:r>
              <a:endParaRPr lang="en-US" b="1" dirty="0"/>
            </a:p>
          </p:txBody>
        </p:sp>
        <p:sp>
          <p:nvSpPr>
            <p:cNvPr id="5" name="ZoneTexte 4"/>
            <p:cNvSpPr txBox="1"/>
            <p:nvPr/>
          </p:nvSpPr>
          <p:spPr>
            <a:xfrm>
              <a:off x="1588371" y="3747362"/>
              <a:ext cx="718101" cy="369332"/>
            </a:xfrm>
            <a:prstGeom prst="rect">
              <a:avLst/>
            </a:prstGeom>
            <a:solidFill>
              <a:schemeClr val="bg1"/>
            </a:solidFill>
          </p:spPr>
          <p:txBody>
            <a:bodyPr wrap="square" rtlCol="0">
              <a:spAutoFit/>
            </a:bodyPr>
            <a:lstStyle/>
            <a:p>
              <a:r>
                <a:rPr lang="fr-FR" b="1" dirty="0" smtClean="0"/>
                <a:t>PK TC</a:t>
              </a:r>
              <a:endParaRPr lang="en-US" b="1" dirty="0"/>
            </a:p>
          </p:txBody>
        </p:sp>
      </p:grpSp>
      <p:sp>
        <p:nvSpPr>
          <p:cNvPr id="9" name="Espace réservé du numéro de diapositive 8"/>
          <p:cNvSpPr>
            <a:spLocks noGrp="1"/>
          </p:cNvSpPr>
          <p:nvPr>
            <p:ph type="sldNum" sz="quarter" idx="12"/>
          </p:nvPr>
        </p:nvSpPr>
        <p:spPr/>
        <p:txBody>
          <a:bodyPr/>
          <a:lstStyle/>
          <a:p>
            <a:fld id="{04F016AE-3094-459A-B247-BB18E9145DDC}" type="slidenum">
              <a:rPr lang="en-US" smtClean="0"/>
              <a:pPr/>
              <a:t>5</a:t>
            </a:fld>
            <a:endParaRPr lang="en-US" dirty="0"/>
          </a:p>
        </p:txBody>
      </p:sp>
      <p:sp>
        <p:nvSpPr>
          <p:cNvPr id="10" name="Espace réservé du pied de page 9"/>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1158837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50</a:t>
            </a:fld>
            <a:endParaRPr lang="en-US" dirty="0"/>
          </a:p>
        </p:txBody>
      </p:sp>
      <p:sp>
        <p:nvSpPr>
          <p:cNvPr id="4" name="Rectangle 3"/>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5" name="Rectangle 4"/>
          <p:cNvSpPr/>
          <p:nvPr/>
        </p:nvSpPr>
        <p:spPr>
          <a:xfrm>
            <a:off x="3715451" y="491623"/>
            <a:ext cx="2597186"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PROFIL EN LONG</a:t>
            </a:r>
          </a:p>
        </p:txBody>
      </p:sp>
      <p:pic>
        <p:nvPicPr>
          <p:cNvPr id="6" name="Image 5"/>
          <p:cNvPicPr>
            <a:picLocks noChangeAspect="1"/>
          </p:cNvPicPr>
          <p:nvPr/>
        </p:nvPicPr>
        <p:blipFill>
          <a:blip r:embed="rId2">
            <a:lum bright="-20000" contrast="40000"/>
          </a:blip>
          <a:stretch>
            <a:fillRect/>
          </a:stretch>
        </p:blipFill>
        <p:spPr>
          <a:xfrm>
            <a:off x="752748" y="901338"/>
            <a:ext cx="8144083" cy="5316582"/>
          </a:xfrm>
          <a:prstGeom prst="rect">
            <a:avLst/>
          </a:prstGeom>
        </p:spPr>
      </p:pic>
    </p:spTree>
    <p:extLst>
      <p:ext uri="{BB962C8B-B14F-4D97-AF65-F5344CB8AC3E}">
        <p14:creationId xmlns:p14="http://schemas.microsoft.com/office/powerpoint/2010/main" val="2642102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51</a:t>
            </a:fld>
            <a:endParaRPr lang="en-US" dirty="0"/>
          </a:p>
        </p:txBody>
      </p:sp>
      <p:sp>
        <p:nvSpPr>
          <p:cNvPr id="6" name="Rectangle 5"/>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7" name="Rectangle 6"/>
          <p:cNvSpPr/>
          <p:nvPr/>
        </p:nvSpPr>
        <p:spPr>
          <a:xfrm>
            <a:off x="3464580" y="491623"/>
            <a:ext cx="3098926"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PROFIL EN TRAVERS</a:t>
            </a:r>
          </a:p>
        </p:txBody>
      </p:sp>
      <p:sp>
        <p:nvSpPr>
          <p:cNvPr id="8" name="Rectangle 7"/>
          <p:cNvSpPr/>
          <p:nvPr/>
        </p:nvSpPr>
        <p:spPr>
          <a:xfrm>
            <a:off x="-117565" y="953288"/>
            <a:ext cx="9906000" cy="3600986"/>
          </a:xfrm>
          <a:prstGeom prst="rect">
            <a:avLst/>
          </a:prstGeom>
        </p:spPr>
        <p:txBody>
          <a:bodyPr wrap="square">
            <a:spAutoFit/>
          </a:bodyPr>
          <a:lstStyle/>
          <a:p>
            <a:pPr marL="285750" indent="-216000" algn="just">
              <a:lnSpc>
                <a:spcPct val="150000"/>
              </a:lnSpc>
              <a:buFont typeface="Wingdings" panose="05000000000000000000" pitchFamily="2" charset="2"/>
              <a:buChar char="Ø"/>
            </a:pPr>
            <a:r>
              <a:rPr lang="fr-FR" sz="1900" dirty="0">
                <a:latin typeface="Arial" panose="020B0604020202020204" pitchFamily="34" charset="0"/>
                <a:cs typeface="Arial" panose="020B0604020202020204" pitchFamily="34" charset="0"/>
              </a:rPr>
              <a:t>Les profils en travers (coupes perpendiculaires à l’axe de la route) servent à calculer : </a:t>
            </a:r>
          </a:p>
          <a:p>
            <a:pPr marL="742950" lvl="1" indent="-285750" algn="just">
              <a:lnSpc>
                <a:spcPct val="150000"/>
              </a:lnSpc>
              <a:buFont typeface="Wingdings" panose="05000000000000000000" pitchFamily="2" charset="2"/>
              <a:buChar char="§"/>
            </a:pPr>
            <a:r>
              <a:rPr lang="fr-FR" sz="1900" dirty="0">
                <a:latin typeface="Arial" panose="020B0604020202020204" pitchFamily="34" charset="0"/>
                <a:cs typeface="Arial" panose="020B0604020202020204" pitchFamily="34" charset="0"/>
              </a:rPr>
              <a:t>la position des points théoriques où commencent les terrassements dans le terrain ;</a:t>
            </a:r>
          </a:p>
          <a:p>
            <a:pPr marL="742950" lvl="1" indent="-285750" algn="just">
              <a:lnSpc>
                <a:spcPct val="150000"/>
              </a:lnSpc>
              <a:buFont typeface="Wingdings" panose="05000000000000000000" pitchFamily="2" charset="2"/>
              <a:buChar char="§"/>
            </a:pPr>
            <a:r>
              <a:rPr lang="fr-FR" sz="1900" dirty="0">
                <a:latin typeface="Arial" panose="020B0604020202020204" pitchFamily="34" charset="0"/>
                <a:cs typeface="Arial" panose="020B0604020202020204" pitchFamily="34" charset="0"/>
              </a:rPr>
              <a:t>l’assiette du projet (plate-forme de la route) et son emprise sur le terrain naturel ;</a:t>
            </a:r>
          </a:p>
          <a:p>
            <a:pPr marL="742950" lvl="1" indent="-285750" algn="just">
              <a:lnSpc>
                <a:spcPct val="150000"/>
              </a:lnSpc>
              <a:buFont typeface="Wingdings" panose="05000000000000000000" pitchFamily="2" charset="2"/>
              <a:buChar char="§"/>
            </a:pPr>
            <a:r>
              <a:rPr lang="fr-FR" sz="1900" dirty="0">
                <a:latin typeface="Arial" panose="020B0604020202020204" pitchFamily="34" charset="0"/>
                <a:cs typeface="Arial" panose="020B0604020202020204" pitchFamily="34" charset="0"/>
              </a:rPr>
              <a:t>les cubatures, c’est‑à‑dire les volumes de déblais et de remblais.</a:t>
            </a:r>
          </a:p>
          <a:p>
            <a:pPr marL="285750" indent="-216000" algn="just">
              <a:lnSpc>
                <a:spcPct val="150000"/>
              </a:lnSpc>
              <a:buFont typeface="Wingdings" panose="05000000000000000000" pitchFamily="2" charset="2"/>
              <a:buChar char="Ø"/>
            </a:pPr>
            <a:r>
              <a:rPr lang="fr-FR" sz="1900" dirty="0">
                <a:latin typeface="Arial" panose="020B0604020202020204" pitchFamily="34" charset="0"/>
                <a:cs typeface="Arial" panose="020B0604020202020204" pitchFamily="34" charset="0"/>
              </a:rPr>
              <a:t>Le profil en travers est une vue de face telle qu’on la verrait en se déplaçant le long de l’axe du projet, de l’origine vers l’extrémité.</a:t>
            </a:r>
          </a:p>
          <a:p>
            <a:pPr marL="285750" indent="-216000" algn="just">
              <a:lnSpc>
                <a:spcPct val="150000"/>
              </a:lnSpc>
              <a:buFont typeface="Wingdings" panose="05000000000000000000" pitchFamily="2" charset="2"/>
              <a:buChar char="Ø"/>
            </a:pPr>
            <a:r>
              <a:rPr lang="fr-FR" sz="1900" dirty="0">
                <a:latin typeface="Arial" panose="020B0604020202020204" pitchFamily="34" charset="0"/>
                <a:cs typeface="Arial" panose="020B0604020202020204" pitchFamily="34" charset="0"/>
              </a:rPr>
              <a:t>Dans cette représentation, la voie de gauche doit apparaître à gauche du dessin du profil.</a:t>
            </a:r>
          </a:p>
        </p:txBody>
      </p:sp>
      <p:pic>
        <p:nvPicPr>
          <p:cNvPr id="10" name="Image 9"/>
          <p:cNvPicPr>
            <a:picLocks noChangeAspect="1"/>
          </p:cNvPicPr>
          <p:nvPr/>
        </p:nvPicPr>
        <p:blipFill>
          <a:blip r:embed="rId2">
            <a:lum bright="-20000" contrast="40000"/>
          </a:blip>
          <a:stretch>
            <a:fillRect/>
          </a:stretch>
        </p:blipFill>
        <p:spPr>
          <a:xfrm>
            <a:off x="509451" y="4533202"/>
            <a:ext cx="8699559" cy="1658592"/>
          </a:xfrm>
          <a:prstGeom prst="rect">
            <a:avLst/>
          </a:prstGeom>
        </p:spPr>
      </p:pic>
    </p:spTree>
    <p:extLst>
      <p:ext uri="{BB962C8B-B14F-4D97-AF65-F5344CB8AC3E}">
        <p14:creationId xmlns:p14="http://schemas.microsoft.com/office/powerpoint/2010/main" val="5252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52</a:t>
            </a:fld>
            <a:endParaRPr lang="en-US" dirty="0"/>
          </a:p>
        </p:txBody>
      </p:sp>
      <p:sp>
        <p:nvSpPr>
          <p:cNvPr id="6" name="Rectangle 5"/>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pic>
        <p:nvPicPr>
          <p:cNvPr id="7" name="Image 6"/>
          <p:cNvPicPr>
            <a:picLocks noChangeAspect="1"/>
          </p:cNvPicPr>
          <p:nvPr/>
        </p:nvPicPr>
        <p:blipFill>
          <a:blip r:embed="rId2"/>
          <a:stretch>
            <a:fillRect/>
          </a:stretch>
        </p:blipFill>
        <p:spPr>
          <a:xfrm>
            <a:off x="614520" y="992776"/>
            <a:ext cx="8723022" cy="5363575"/>
          </a:xfrm>
          <a:prstGeom prst="rect">
            <a:avLst/>
          </a:prstGeom>
        </p:spPr>
      </p:pic>
      <p:sp>
        <p:nvSpPr>
          <p:cNvPr id="8" name="Rectangle 7"/>
          <p:cNvSpPr/>
          <p:nvPr/>
        </p:nvSpPr>
        <p:spPr>
          <a:xfrm>
            <a:off x="3464580" y="491623"/>
            <a:ext cx="3098926"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PROFIL EN TRAVERS</a:t>
            </a:r>
          </a:p>
        </p:txBody>
      </p:sp>
    </p:spTree>
    <p:extLst>
      <p:ext uri="{BB962C8B-B14F-4D97-AF65-F5344CB8AC3E}">
        <p14:creationId xmlns:p14="http://schemas.microsoft.com/office/powerpoint/2010/main" val="1668222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53</a:t>
            </a:fld>
            <a:endParaRPr lang="en-US" dirty="0"/>
          </a:p>
        </p:txBody>
      </p:sp>
      <p:sp>
        <p:nvSpPr>
          <p:cNvPr id="6" name="Rectangle 5"/>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7" name="Rectangle 6"/>
          <p:cNvSpPr/>
          <p:nvPr/>
        </p:nvSpPr>
        <p:spPr>
          <a:xfrm>
            <a:off x="4058493" y="491623"/>
            <a:ext cx="1911101"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CUBATURES</a:t>
            </a:r>
          </a:p>
        </p:txBody>
      </p:sp>
      <p:sp>
        <p:nvSpPr>
          <p:cNvPr id="8" name="Rectangle 7"/>
          <p:cNvSpPr/>
          <p:nvPr/>
        </p:nvSpPr>
        <p:spPr>
          <a:xfrm>
            <a:off x="279934" y="1148753"/>
            <a:ext cx="9392194" cy="1938992"/>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Le calcul de cubatures est un calcul d’évaluation des volumes de terres à déplacer </a:t>
            </a:r>
            <a:r>
              <a:rPr lang="fr-FR" sz="2000" dirty="0" smtClean="0">
                <a:latin typeface="Arial" panose="020B0604020202020204" pitchFamily="34" charset="0"/>
                <a:cs typeface="Arial" panose="020B0604020202020204" pitchFamily="34" charset="0"/>
              </a:rPr>
              <a:t>pour l’exécution </a:t>
            </a:r>
            <a:r>
              <a:rPr lang="fr-FR" sz="2000" dirty="0">
                <a:latin typeface="Arial" panose="020B0604020202020204" pitchFamily="34" charset="0"/>
                <a:cs typeface="Arial" panose="020B0604020202020204" pitchFamily="34" charset="0"/>
              </a:rPr>
              <a:t>d’un projet. Il existe deux types de calcul suivant la forme générale du </a:t>
            </a:r>
            <a:r>
              <a:rPr lang="fr-FR" sz="2000" dirty="0" smtClean="0">
                <a:latin typeface="Arial" panose="020B0604020202020204" pitchFamily="34" charset="0"/>
                <a:cs typeface="Arial" panose="020B0604020202020204" pitchFamily="34" charset="0"/>
              </a:rPr>
              <a:t>projet </a:t>
            </a:r>
            <a:r>
              <a:rPr lang="en-US" sz="2000" dirty="0" err="1" smtClean="0">
                <a:latin typeface="Arial" panose="020B0604020202020204" pitchFamily="34" charset="0"/>
                <a:cs typeface="Arial" panose="020B0604020202020204" pitchFamily="34" charset="0"/>
              </a:rPr>
              <a:t>étudié</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calcul des volumes « </a:t>
            </a:r>
            <a:r>
              <a:rPr lang="fr-FR" sz="2000" dirty="0" err="1">
                <a:latin typeface="Arial" panose="020B0604020202020204" pitchFamily="34" charset="0"/>
                <a:cs typeface="Arial" panose="020B0604020202020204" pitchFamily="34" charset="0"/>
              </a:rPr>
              <a:t>debouts</a:t>
            </a:r>
            <a:r>
              <a:rPr lang="fr-FR" sz="2000" dirty="0">
                <a:latin typeface="Arial" panose="020B0604020202020204" pitchFamily="34" charset="0"/>
                <a:cs typeface="Arial" panose="020B0604020202020204" pitchFamily="34" charset="0"/>
              </a:rPr>
              <a:t> » pour les projets étendus en surface (stade, </a:t>
            </a:r>
            <a:r>
              <a:rPr lang="fr-FR" sz="2000" dirty="0" smtClean="0">
                <a:latin typeface="Arial" panose="020B0604020202020204" pitchFamily="34" charset="0"/>
                <a:cs typeface="Arial" panose="020B0604020202020204" pitchFamily="34" charset="0"/>
              </a:rPr>
              <a:t>aéroports, </a:t>
            </a:r>
            <a:r>
              <a:rPr lang="en-US" sz="2000" dirty="0" smtClean="0">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fr-FR" sz="2000" b="1" dirty="0" smtClean="0">
                <a:solidFill>
                  <a:srgbClr val="C00000"/>
                </a:solidFill>
                <a:latin typeface="Arial" panose="020B0604020202020204" pitchFamily="34" charset="0"/>
                <a:cs typeface="Arial" panose="020B0604020202020204" pitchFamily="34" charset="0"/>
              </a:rPr>
              <a:t>le </a:t>
            </a:r>
            <a:r>
              <a:rPr lang="fr-FR" sz="2000" b="1" dirty="0">
                <a:solidFill>
                  <a:srgbClr val="C00000"/>
                </a:solidFill>
                <a:latin typeface="Arial" panose="020B0604020202020204" pitchFamily="34" charset="0"/>
                <a:cs typeface="Arial" panose="020B0604020202020204" pitchFamily="34" charset="0"/>
              </a:rPr>
              <a:t>calcul des volumes « couchés » pour les projets linéaires.</a:t>
            </a:r>
            <a:endParaRPr lang="en-US" sz="20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279934" y="3280048"/>
            <a:ext cx="5099473" cy="400110"/>
          </a:xfrm>
          <a:prstGeom prst="rect">
            <a:avLst/>
          </a:prstGeom>
        </p:spPr>
        <p:txBody>
          <a:bodyPr wrap="none">
            <a:spAutoFit/>
          </a:bodyPr>
          <a:lstStyle/>
          <a:p>
            <a:r>
              <a:rPr lang="fr-FR" sz="2000" b="1" dirty="0">
                <a:latin typeface="Arial" panose="020B0604020202020204" pitchFamily="34" charset="0"/>
                <a:cs typeface="Arial" panose="020B0604020202020204" pitchFamily="34" charset="0"/>
              </a:rPr>
              <a:t>Calcul approché par moyenne des </a:t>
            </a:r>
            <a:r>
              <a:rPr lang="fr-FR" sz="2000" b="1" dirty="0" smtClean="0">
                <a:latin typeface="Arial" panose="020B0604020202020204" pitchFamily="34" charset="0"/>
                <a:cs typeface="Arial" panose="020B0604020202020204" pitchFamily="34" charset="0"/>
              </a:rPr>
              <a:t>aires:</a:t>
            </a: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121305" y="3686710"/>
            <a:ext cx="5990237" cy="2669642"/>
          </a:xfrm>
          <a:prstGeom prst="rect">
            <a:avLst/>
          </a:prstGeom>
        </p:spPr>
        <p:txBody>
          <a:bodyPr wrap="square">
            <a:spAutoFit/>
          </a:bodyPr>
          <a:lstStyle/>
          <a:p>
            <a:pPr algn="just">
              <a:lnSpc>
                <a:spcPct val="150000"/>
              </a:lnSpc>
            </a:pPr>
            <a:r>
              <a:rPr lang="fr-FR" sz="1900" dirty="0">
                <a:latin typeface="Arial" panose="020B0604020202020204" pitchFamily="34" charset="0"/>
                <a:cs typeface="Arial" panose="020B0604020202020204" pitchFamily="34" charset="0"/>
              </a:rPr>
              <a:t>Le volume </a:t>
            </a:r>
            <a:r>
              <a:rPr lang="fr-FR" sz="1900" i="1" dirty="0">
                <a:latin typeface="Arial" panose="020B0604020202020204" pitchFamily="34" charset="0"/>
                <a:cs typeface="Arial" panose="020B0604020202020204" pitchFamily="34" charset="0"/>
              </a:rPr>
              <a:t>V </a:t>
            </a:r>
            <a:r>
              <a:rPr lang="fr-FR" sz="1900" dirty="0">
                <a:latin typeface="Arial" panose="020B0604020202020204" pitchFamily="34" charset="0"/>
                <a:cs typeface="Arial" panose="020B0604020202020204" pitchFamily="34" charset="0"/>
              </a:rPr>
              <a:t>compris entre les profils 1 et </a:t>
            </a:r>
            <a:r>
              <a:rPr lang="fr-FR" sz="1900" dirty="0" smtClean="0">
                <a:latin typeface="Arial" panose="020B0604020202020204" pitchFamily="34" charset="0"/>
                <a:cs typeface="Arial" panose="020B0604020202020204" pitchFamily="34" charset="0"/>
              </a:rPr>
              <a:t>2 est </a:t>
            </a:r>
            <a:r>
              <a:rPr lang="fr-FR" sz="1900" dirty="0">
                <a:latin typeface="Arial" panose="020B0604020202020204" pitchFamily="34" charset="0"/>
                <a:cs typeface="Arial" panose="020B0604020202020204" pitchFamily="34" charset="0"/>
              </a:rPr>
              <a:t>un polyèdre limité par </a:t>
            </a:r>
            <a:r>
              <a:rPr lang="fr-FR" sz="1900" dirty="0" smtClean="0">
                <a:latin typeface="Arial" panose="020B0604020202020204" pitchFamily="34" charset="0"/>
                <a:cs typeface="Arial" panose="020B0604020202020204" pitchFamily="34" charset="0"/>
              </a:rPr>
              <a:t>les facettes </a:t>
            </a:r>
            <a:r>
              <a:rPr lang="fr-FR" sz="1900" dirty="0">
                <a:latin typeface="Arial" panose="020B0604020202020204" pitchFamily="34" charset="0"/>
                <a:cs typeface="Arial" panose="020B0604020202020204" pitchFamily="34" charset="0"/>
              </a:rPr>
              <a:t>planes du terrain naturel et du </a:t>
            </a:r>
            <a:r>
              <a:rPr lang="fr-FR" sz="1900" dirty="0" smtClean="0">
                <a:latin typeface="Arial" panose="020B0604020202020204" pitchFamily="34" charset="0"/>
                <a:cs typeface="Arial" panose="020B0604020202020204" pitchFamily="34" charset="0"/>
              </a:rPr>
              <a:t>projet d’une </a:t>
            </a:r>
            <a:r>
              <a:rPr lang="fr-FR" sz="1900" dirty="0">
                <a:latin typeface="Arial" panose="020B0604020202020204" pitchFamily="34" charset="0"/>
                <a:cs typeface="Arial" panose="020B0604020202020204" pitchFamily="34" charset="0"/>
              </a:rPr>
              <a:t>part, et par les surfaces planes </a:t>
            </a:r>
            <a:r>
              <a:rPr lang="fr-FR" sz="1900" dirty="0" smtClean="0">
                <a:latin typeface="Arial" panose="020B0604020202020204" pitchFamily="34" charset="0"/>
                <a:cs typeface="Arial" panose="020B0604020202020204" pitchFamily="34" charset="0"/>
              </a:rPr>
              <a:t>verticales des </a:t>
            </a:r>
            <a:r>
              <a:rPr lang="fr-FR" sz="1900" dirty="0">
                <a:latin typeface="Arial" panose="020B0604020202020204" pitchFamily="34" charset="0"/>
                <a:cs typeface="Arial" panose="020B0604020202020204" pitchFamily="34" charset="0"/>
              </a:rPr>
              <a:t>profils en travers d’autre part. </a:t>
            </a:r>
            <a:r>
              <a:rPr lang="fr-FR" sz="1900" dirty="0" smtClean="0">
                <a:latin typeface="Arial" panose="020B0604020202020204" pitchFamily="34" charset="0"/>
                <a:cs typeface="Arial" panose="020B0604020202020204" pitchFamily="34" charset="0"/>
              </a:rPr>
              <a:t>On peut </a:t>
            </a:r>
            <a:r>
              <a:rPr lang="fr-FR" sz="1900" dirty="0">
                <a:latin typeface="Arial" panose="020B0604020202020204" pitchFamily="34" charset="0"/>
                <a:cs typeface="Arial" panose="020B0604020202020204" pitchFamily="34" charset="0"/>
              </a:rPr>
              <a:t>lui appliquer la formule des </a:t>
            </a:r>
            <a:r>
              <a:rPr lang="fr-FR" sz="1900" dirty="0" smtClean="0">
                <a:latin typeface="Arial" panose="020B0604020202020204" pitchFamily="34" charset="0"/>
                <a:cs typeface="Arial" panose="020B0604020202020204" pitchFamily="34" charset="0"/>
              </a:rPr>
              <a:t>trois niveaux </a:t>
            </a:r>
            <a:r>
              <a:rPr lang="fr-FR" sz="1900" dirty="0">
                <a:latin typeface="Arial" panose="020B0604020202020204" pitchFamily="34" charset="0"/>
                <a:cs typeface="Arial" panose="020B0604020202020204" pitchFamily="34" charset="0"/>
              </a:rPr>
              <a:t>en considérant les profils P1 et </a:t>
            </a:r>
            <a:r>
              <a:rPr lang="fr-FR" sz="1900" dirty="0" smtClean="0">
                <a:latin typeface="Arial" panose="020B0604020202020204" pitchFamily="34" charset="0"/>
                <a:cs typeface="Arial" panose="020B0604020202020204" pitchFamily="34" charset="0"/>
              </a:rPr>
              <a:t>P2 Parallèles.</a:t>
            </a:r>
            <a:endParaRPr lang="en-US" sz="1900"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stretch>
            <a:fillRect/>
          </a:stretch>
        </p:blipFill>
        <p:spPr>
          <a:xfrm>
            <a:off x="6170049" y="3526970"/>
            <a:ext cx="3516484" cy="2573383"/>
          </a:xfrm>
          <a:prstGeom prst="rect">
            <a:avLst/>
          </a:prstGeom>
        </p:spPr>
      </p:pic>
    </p:spTree>
    <p:extLst>
      <p:ext uri="{BB962C8B-B14F-4D97-AF65-F5344CB8AC3E}">
        <p14:creationId xmlns:p14="http://schemas.microsoft.com/office/powerpoint/2010/main" val="1892717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54</a:t>
            </a:fld>
            <a:endParaRPr lang="en-US" dirty="0"/>
          </a:p>
        </p:txBody>
      </p:sp>
      <p:sp>
        <p:nvSpPr>
          <p:cNvPr id="4" name="Rectangle 3"/>
          <p:cNvSpPr/>
          <p:nvPr/>
        </p:nvSpPr>
        <p:spPr>
          <a:xfrm>
            <a:off x="2075814" y="94675"/>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5" name="Rectangle 4"/>
          <p:cNvSpPr/>
          <p:nvPr/>
        </p:nvSpPr>
        <p:spPr>
          <a:xfrm>
            <a:off x="4058493" y="528140"/>
            <a:ext cx="1911101"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CUBATURES</a:t>
            </a:r>
          </a:p>
        </p:txBody>
      </p:sp>
      <p:pic>
        <p:nvPicPr>
          <p:cNvPr id="6" name="Image 5"/>
          <p:cNvPicPr>
            <a:picLocks noChangeAspect="1"/>
          </p:cNvPicPr>
          <p:nvPr/>
        </p:nvPicPr>
        <p:blipFill>
          <a:blip r:embed="rId2"/>
          <a:stretch>
            <a:fillRect/>
          </a:stretch>
        </p:blipFill>
        <p:spPr>
          <a:xfrm>
            <a:off x="1037202" y="1007618"/>
            <a:ext cx="3021291" cy="640079"/>
          </a:xfrm>
          <a:prstGeom prst="rect">
            <a:avLst/>
          </a:prstGeom>
        </p:spPr>
      </p:pic>
      <p:pic>
        <p:nvPicPr>
          <p:cNvPr id="7" name="Image 6"/>
          <p:cNvPicPr>
            <a:picLocks noChangeAspect="1"/>
          </p:cNvPicPr>
          <p:nvPr/>
        </p:nvPicPr>
        <p:blipFill>
          <a:blip r:embed="rId3"/>
          <a:stretch>
            <a:fillRect/>
          </a:stretch>
        </p:blipFill>
        <p:spPr>
          <a:xfrm>
            <a:off x="5849838" y="944987"/>
            <a:ext cx="2102435" cy="757040"/>
          </a:xfrm>
          <a:prstGeom prst="rect">
            <a:avLst/>
          </a:prstGeom>
        </p:spPr>
      </p:pic>
      <p:pic>
        <p:nvPicPr>
          <p:cNvPr id="8" name="Image 7"/>
          <p:cNvPicPr>
            <a:picLocks noChangeAspect="1"/>
          </p:cNvPicPr>
          <p:nvPr/>
        </p:nvPicPr>
        <p:blipFill>
          <a:blip r:embed="rId4"/>
          <a:stretch>
            <a:fillRect/>
          </a:stretch>
        </p:blipFill>
        <p:spPr>
          <a:xfrm>
            <a:off x="3808750" y="2098975"/>
            <a:ext cx="2041088" cy="671079"/>
          </a:xfrm>
          <a:prstGeom prst="rect">
            <a:avLst/>
          </a:prstGeom>
        </p:spPr>
      </p:pic>
      <p:sp>
        <p:nvSpPr>
          <p:cNvPr id="9" name="Flèche droite 8"/>
          <p:cNvSpPr/>
          <p:nvPr/>
        </p:nvSpPr>
        <p:spPr>
          <a:xfrm rot="7737993">
            <a:off x="5351021" y="1610341"/>
            <a:ext cx="666074" cy="32321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Flèche droite 9"/>
          <p:cNvSpPr/>
          <p:nvPr/>
        </p:nvSpPr>
        <p:spPr>
          <a:xfrm rot="3236414">
            <a:off x="3656814" y="1640219"/>
            <a:ext cx="666074" cy="32047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71347" y="2819822"/>
            <a:ext cx="9582104" cy="1015663"/>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Pour le calcul du volume total de cubature d’un projet linéaire, on peut utiliser une </a:t>
            </a:r>
            <a:r>
              <a:rPr lang="fr-FR" sz="2000" dirty="0" smtClean="0">
                <a:latin typeface="Arial" panose="020B0604020202020204" pitchFamily="34" charset="0"/>
                <a:cs typeface="Arial" panose="020B0604020202020204" pitchFamily="34" charset="0"/>
              </a:rPr>
              <a:t>autre forme </a:t>
            </a:r>
            <a:r>
              <a:rPr lang="fr-FR" sz="2000" dirty="0">
                <a:latin typeface="Arial" panose="020B0604020202020204" pitchFamily="34" charset="0"/>
                <a:cs typeface="Arial" panose="020B0604020202020204" pitchFamily="34" charset="0"/>
              </a:rPr>
              <a:t>de cette formule qui fait intervenir la </a:t>
            </a:r>
            <a:r>
              <a:rPr lang="fr-FR" sz="2000" b="1" dirty="0">
                <a:latin typeface="Arial" panose="020B0604020202020204" pitchFamily="34" charset="0"/>
                <a:cs typeface="Arial" panose="020B0604020202020204" pitchFamily="34" charset="0"/>
              </a:rPr>
              <a:t>distance d’application </a:t>
            </a:r>
            <a:r>
              <a:rPr lang="fr-FR" sz="2000" dirty="0">
                <a:latin typeface="Arial" panose="020B0604020202020204" pitchFamily="34" charset="0"/>
                <a:cs typeface="Arial" panose="020B0604020202020204" pitchFamily="34" charset="0"/>
              </a:rPr>
              <a:t>d’un profil </a:t>
            </a:r>
            <a:r>
              <a:rPr lang="fr-FR" sz="2000" dirty="0" smtClean="0">
                <a:latin typeface="Arial" panose="020B0604020202020204" pitchFamily="34" charset="0"/>
                <a:cs typeface="Arial" panose="020B0604020202020204" pitchFamily="34" charset="0"/>
              </a:rPr>
              <a:t>en travers</a:t>
            </a:r>
            <a:r>
              <a:rPr lang="fr-FR" sz="2000" dirty="0">
                <a:latin typeface="Arial" panose="020B0604020202020204" pitchFamily="34" charset="0"/>
                <a:cs typeface="Arial" panose="020B0604020202020204" pitchFamily="34" charset="0"/>
              </a:rPr>
              <a:t>. Considérons un volume discrétisé en (</a:t>
            </a:r>
            <a:r>
              <a:rPr lang="fr-FR" sz="2000" i="1" dirty="0" smtClean="0">
                <a:latin typeface="Arial" panose="020B0604020202020204" pitchFamily="34" charset="0"/>
                <a:cs typeface="Arial" panose="020B0604020202020204" pitchFamily="34" charset="0"/>
              </a:rPr>
              <a:t>n </a:t>
            </a: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profils :</a:t>
            </a:r>
            <a:endParaRPr lang="en-US" sz="2000"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5"/>
          <a:stretch>
            <a:fillRect/>
          </a:stretch>
        </p:blipFill>
        <p:spPr>
          <a:xfrm>
            <a:off x="1005736" y="3958046"/>
            <a:ext cx="3052757" cy="995233"/>
          </a:xfrm>
          <a:prstGeom prst="rect">
            <a:avLst/>
          </a:prstGeom>
        </p:spPr>
      </p:pic>
      <p:sp>
        <p:nvSpPr>
          <p:cNvPr id="13" name="Double flèche horizontale 12"/>
          <p:cNvSpPr/>
          <p:nvPr/>
        </p:nvSpPr>
        <p:spPr>
          <a:xfrm>
            <a:off x="4233356" y="4269002"/>
            <a:ext cx="829988" cy="300446"/>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4" name="Image 13"/>
          <p:cNvPicPr>
            <a:picLocks noChangeAspect="1"/>
          </p:cNvPicPr>
          <p:nvPr/>
        </p:nvPicPr>
        <p:blipFill>
          <a:blip r:embed="rId6"/>
          <a:stretch>
            <a:fillRect/>
          </a:stretch>
        </p:blipFill>
        <p:spPr>
          <a:xfrm>
            <a:off x="5238207" y="3918857"/>
            <a:ext cx="4216538" cy="940525"/>
          </a:xfrm>
          <a:prstGeom prst="rect">
            <a:avLst/>
          </a:prstGeom>
        </p:spPr>
      </p:pic>
      <p:sp>
        <p:nvSpPr>
          <p:cNvPr id="15" name="Rectangle 14"/>
          <p:cNvSpPr/>
          <p:nvPr/>
        </p:nvSpPr>
        <p:spPr>
          <a:xfrm>
            <a:off x="96326" y="5007610"/>
            <a:ext cx="9532146" cy="1323439"/>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En appelant « entre-profils » la demi-distance séparant deux profils successifs, on </a:t>
            </a:r>
            <a:r>
              <a:rPr lang="fr-FR" sz="2000" dirty="0" smtClean="0">
                <a:latin typeface="Arial" panose="020B0604020202020204" pitchFamily="34" charset="0"/>
                <a:cs typeface="Arial" panose="020B0604020202020204" pitchFamily="34" charset="0"/>
              </a:rPr>
              <a:t>admet que </a:t>
            </a:r>
            <a:r>
              <a:rPr lang="fr-FR" sz="2000" dirty="0">
                <a:latin typeface="Arial" panose="020B0604020202020204" pitchFamily="34" charset="0"/>
                <a:cs typeface="Arial" panose="020B0604020202020204" pitchFamily="34" charset="0"/>
              </a:rPr>
              <a:t>le volume engendré par un profil est le produit de sa surface par la moyenne </a:t>
            </a:r>
            <a:r>
              <a:rPr lang="fr-FR" sz="2000" dirty="0" smtClean="0">
                <a:latin typeface="Arial" panose="020B0604020202020204" pitchFamily="34" charset="0"/>
                <a:cs typeface="Arial" panose="020B0604020202020204" pitchFamily="34" charset="0"/>
              </a:rPr>
              <a:t>des entre-profils </a:t>
            </a:r>
            <a:r>
              <a:rPr lang="fr-FR" sz="2000" dirty="0">
                <a:latin typeface="Arial" panose="020B0604020202020204" pitchFamily="34" charset="0"/>
                <a:cs typeface="Arial" panose="020B0604020202020204" pitchFamily="34" charset="0"/>
              </a:rPr>
              <a:t>qui l’encadrent. Cela permet d’associer un volume de cubature à </a:t>
            </a:r>
            <a:r>
              <a:rPr lang="fr-FR" sz="2000" dirty="0" smtClean="0">
                <a:latin typeface="Arial" panose="020B0604020202020204" pitchFamily="34" charset="0"/>
                <a:cs typeface="Arial" panose="020B0604020202020204" pitchFamily="34" charset="0"/>
              </a:rPr>
              <a:t>chaque profil </a:t>
            </a:r>
            <a:r>
              <a:rPr lang="fr-FR" sz="2000" dirty="0">
                <a:latin typeface="Arial" panose="020B0604020202020204" pitchFamily="34" charset="0"/>
                <a:cs typeface="Arial" panose="020B0604020202020204" pitchFamily="34" charset="0"/>
              </a:rPr>
              <a:t>en travers et de l’inscrire sur son graphique.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7969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55</a:t>
            </a:fld>
            <a:endParaRPr lang="en-US" dirty="0"/>
          </a:p>
        </p:txBody>
      </p:sp>
      <p:sp>
        <p:nvSpPr>
          <p:cNvPr id="4" name="Rectangle 3"/>
          <p:cNvSpPr/>
          <p:nvPr/>
        </p:nvSpPr>
        <p:spPr>
          <a:xfrm>
            <a:off x="-79195" y="-1"/>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5" name="Rectangle 4"/>
          <p:cNvSpPr/>
          <p:nvPr/>
        </p:nvSpPr>
        <p:spPr>
          <a:xfrm>
            <a:off x="634790" y="461665"/>
            <a:ext cx="1911101"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CUBATURES</a:t>
            </a:r>
          </a:p>
        </p:txBody>
      </p:sp>
      <p:pic>
        <p:nvPicPr>
          <p:cNvPr id="7" name="Image 6"/>
          <p:cNvPicPr>
            <a:picLocks noChangeAspect="1"/>
          </p:cNvPicPr>
          <p:nvPr/>
        </p:nvPicPr>
        <p:blipFill rotWithShape="1">
          <a:blip r:embed="rId2" cstate="print">
            <a:clrChange>
              <a:clrFrom>
                <a:srgbClr val="E6E5CC"/>
              </a:clrFrom>
              <a:clrTo>
                <a:srgbClr val="E6E5CC">
                  <a:alpha val="0"/>
                </a:srgbClr>
              </a:clrTo>
            </a:clrChange>
            <a:grayscl/>
            <a:extLst>
              <a:ext uri="{BEBA8EAE-BF5A-486C-A8C5-ECC9F3942E4B}">
                <a14:imgProps xmlns:a14="http://schemas.microsoft.com/office/drawing/2010/main">
                  <a14:imgLayer r:embed="rId3">
                    <a14:imgEffect>
                      <a14:sharpenSoften amount="25000"/>
                    </a14:imgEffect>
                    <a14:imgEffect>
                      <a14:colorTemperature colorTemp="10213"/>
                    </a14:imgEffect>
                    <a14:imgEffect>
                      <a14:saturation sat="393000"/>
                    </a14:imgEffect>
                    <a14:imgEffect>
                      <a14:brightnessContrast bright="15000"/>
                    </a14:imgEffect>
                  </a14:imgLayer>
                </a14:imgProps>
              </a:ext>
              <a:ext uri="{28A0092B-C50C-407E-A947-70E740481C1C}">
                <a14:useLocalDpi xmlns:a14="http://schemas.microsoft.com/office/drawing/2010/main" val="0"/>
              </a:ext>
            </a:extLst>
          </a:blip>
          <a:srcRect l="6348" r="8509"/>
          <a:stretch/>
        </p:blipFill>
        <p:spPr>
          <a:xfrm rot="5400000">
            <a:off x="2660230" y="427055"/>
            <a:ext cx="6122016" cy="6060579"/>
          </a:xfrm>
          <a:prstGeom prst="rect">
            <a:avLst/>
          </a:prstGeom>
        </p:spPr>
      </p:pic>
    </p:spTree>
    <p:extLst>
      <p:ext uri="{BB962C8B-B14F-4D97-AF65-F5344CB8AC3E}">
        <p14:creationId xmlns:p14="http://schemas.microsoft.com/office/powerpoint/2010/main" val="2092443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56</a:t>
            </a:fld>
            <a:endParaRPr lang="en-US" dirty="0"/>
          </a:p>
        </p:txBody>
      </p:sp>
      <p:sp>
        <p:nvSpPr>
          <p:cNvPr id="4" name="Rectangle 3"/>
          <p:cNvSpPr/>
          <p:nvPr/>
        </p:nvSpPr>
        <p:spPr>
          <a:xfrm>
            <a:off x="2115365" y="0"/>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5" name="Rectangle 4"/>
          <p:cNvSpPr/>
          <p:nvPr/>
        </p:nvSpPr>
        <p:spPr>
          <a:xfrm>
            <a:off x="4060031" y="461665"/>
            <a:ext cx="1911101"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CUBATURES</a:t>
            </a:r>
          </a:p>
        </p:txBody>
      </p:sp>
      <p:sp>
        <p:nvSpPr>
          <p:cNvPr id="9" name="Rectangle 8"/>
          <p:cNvSpPr/>
          <p:nvPr/>
        </p:nvSpPr>
        <p:spPr>
          <a:xfrm>
            <a:off x="121305" y="1031817"/>
            <a:ext cx="9597461" cy="5324535"/>
          </a:xfrm>
          <a:prstGeom prst="rect">
            <a:avLst/>
          </a:prstGeom>
        </p:spPr>
        <p:txBody>
          <a:bodyPr wrap="square">
            <a:spAutoFit/>
          </a:bodyPr>
          <a:lstStyle/>
          <a:p>
            <a:pPr algn="just"/>
            <a:r>
              <a:rPr lang="fr-FR" sz="2000" dirty="0" smtClean="0">
                <a:latin typeface="Arial" panose="020B0604020202020204" pitchFamily="34" charset="0"/>
                <a:cs typeface="Arial" panose="020B0604020202020204" pitchFamily="34" charset="0"/>
              </a:rPr>
              <a:t>Tout projet </a:t>
            </a:r>
            <a:r>
              <a:rPr lang="fr-FR" sz="2000" dirty="0">
                <a:latin typeface="Arial" panose="020B0604020202020204" pitchFamily="34" charset="0"/>
                <a:cs typeface="Arial" panose="020B0604020202020204" pitchFamily="34" charset="0"/>
              </a:rPr>
              <a:t>routier doit se réaliser de la façon la plus économique </a:t>
            </a:r>
            <a:r>
              <a:rPr lang="fr-FR" sz="2000" dirty="0" smtClean="0">
                <a:latin typeface="Arial" panose="020B0604020202020204" pitchFamily="34" charset="0"/>
                <a:cs typeface="Arial" panose="020B0604020202020204" pitchFamily="34" charset="0"/>
              </a:rPr>
              <a:t>possible, et </a:t>
            </a:r>
            <a:r>
              <a:rPr lang="fr-FR" sz="2000" dirty="0">
                <a:latin typeface="Arial" panose="020B0604020202020204" pitchFamily="34" charset="0"/>
                <a:cs typeface="Arial" panose="020B0604020202020204" pitchFamily="34" charset="0"/>
              </a:rPr>
              <a:t>les coûts reliés à l’excavation des différents matériaux et à leur </a:t>
            </a:r>
            <a:r>
              <a:rPr lang="fr-FR" sz="2000" dirty="0" smtClean="0">
                <a:latin typeface="Arial" panose="020B0604020202020204" pitchFamily="34" charset="0"/>
                <a:cs typeface="Arial" panose="020B0604020202020204" pitchFamily="34" charset="0"/>
              </a:rPr>
              <a:t>transport n’échappent </a:t>
            </a:r>
            <a:r>
              <a:rPr lang="fr-FR" sz="2000" dirty="0">
                <a:latin typeface="Arial" panose="020B0604020202020204" pitchFamily="34" charset="0"/>
                <a:cs typeface="Arial" panose="020B0604020202020204" pitchFamily="34" charset="0"/>
              </a:rPr>
              <a:t>pas à cet </a:t>
            </a:r>
            <a:r>
              <a:rPr lang="fr-FR" sz="2000" dirty="0" smtClean="0">
                <a:latin typeface="Arial" panose="020B0604020202020204" pitchFamily="34" charset="0"/>
                <a:cs typeface="Arial" panose="020B0604020202020204" pitchFamily="34" charset="0"/>
              </a:rPr>
              <a:t>objectif.</a:t>
            </a:r>
          </a:p>
          <a:p>
            <a:pPr algn="just"/>
            <a:endParaRPr lang="fr-FR" sz="2000" dirty="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Souvent, il </a:t>
            </a:r>
            <a:r>
              <a:rPr lang="fr-FR" sz="2000" dirty="0">
                <a:latin typeface="Arial" panose="020B0604020202020204" pitchFamily="34" charset="0"/>
                <a:cs typeface="Arial" panose="020B0604020202020204" pitchFamily="34" charset="0"/>
              </a:rPr>
              <a:t>est nécessaire de transporter les matériaux excavés au delà </a:t>
            </a:r>
            <a:r>
              <a:rPr lang="fr-FR" sz="2000" dirty="0" smtClean="0">
                <a:latin typeface="Arial" panose="020B0604020202020204" pitchFamily="34" charset="0"/>
                <a:cs typeface="Arial" panose="020B0604020202020204" pitchFamily="34" charset="0"/>
              </a:rPr>
              <a:t>de la </a:t>
            </a:r>
            <a:r>
              <a:rPr lang="fr-FR" sz="2000" dirty="0">
                <a:latin typeface="Arial" panose="020B0604020202020204" pitchFamily="34" charset="0"/>
                <a:cs typeface="Arial" panose="020B0604020202020204" pitchFamily="34" charset="0"/>
              </a:rPr>
              <a:t>distance à taux fixe Le diagramme de masse est nécessaire pour </a:t>
            </a:r>
            <a:r>
              <a:rPr lang="fr-FR" sz="2000" dirty="0" smtClean="0">
                <a:latin typeface="Arial" panose="020B0604020202020204" pitchFamily="34" charset="0"/>
                <a:cs typeface="Arial" panose="020B0604020202020204" pitchFamily="34" charset="0"/>
              </a:rPr>
              <a:t>qu’on puisse </a:t>
            </a:r>
            <a:r>
              <a:rPr lang="fr-FR" sz="2000" dirty="0">
                <a:latin typeface="Arial" panose="020B0604020202020204" pitchFamily="34" charset="0"/>
                <a:cs typeface="Arial" panose="020B0604020202020204" pitchFamily="34" charset="0"/>
              </a:rPr>
              <a:t>déterminer la distribution la plus adéquate et la plus </a:t>
            </a:r>
            <a:r>
              <a:rPr lang="fr-FR" sz="2000" dirty="0" smtClean="0">
                <a:latin typeface="Arial" panose="020B0604020202020204" pitchFamily="34" charset="0"/>
                <a:cs typeface="Arial" panose="020B0604020202020204" pitchFamily="34" charset="0"/>
              </a:rPr>
              <a:t>économique des </a:t>
            </a:r>
            <a:r>
              <a:rPr lang="fr-FR" sz="2000" dirty="0">
                <a:latin typeface="Arial" panose="020B0604020202020204" pitchFamily="34" charset="0"/>
                <a:cs typeface="Arial" panose="020B0604020202020204" pitchFamily="34" charset="0"/>
              </a:rPr>
              <a:t>matériaux Il sert à déterminer le transport des matériaux à taux fixe </a:t>
            </a:r>
            <a:r>
              <a:rPr lang="fr-FR" sz="2000" dirty="0" smtClean="0">
                <a:latin typeface="Arial" panose="020B0604020202020204" pitchFamily="34" charset="0"/>
                <a:cs typeface="Arial" panose="020B0604020202020204" pitchFamily="34" charset="0"/>
              </a:rPr>
              <a:t>et à </a:t>
            </a:r>
            <a:r>
              <a:rPr lang="fr-FR" sz="2000" dirty="0">
                <a:latin typeface="Arial" panose="020B0604020202020204" pitchFamily="34" charset="0"/>
                <a:cs typeface="Arial" panose="020B0604020202020204" pitchFamily="34" charset="0"/>
              </a:rPr>
              <a:t>taux croissant, et donc à calculer le coût de </a:t>
            </a:r>
            <a:r>
              <a:rPr lang="fr-FR" sz="2000" dirty="0" smtClean="0">
                <a:latin typeface="Arial" panose="020B0604020202020204" pitchFamily="34" charset="0"/>
                <a:cs typeface="Arial" panose="020B0604020202020204" pitchFamily="34" charset="0"/>
              </a:rPr>
              <a:t>transport.</a:t>
            </a:r>
          </a:p>
          <a:p>
            <a:pPr algn="just"/>
            <a:endParaRPr lang="fr-FR" sz="2000" dirty="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Le diagramme </a:t>
            </a:r>
            <a:r>
              <a:rPr lang="fr-FR" sz="2000" dirty="0">
                <a:latin typeface="Arial" panose="020B0604020202020204" pitchFamily="34" charset="0"/>
                <a:cs typeface="Arial" panose="020B0604020202020204" pitchFamily="34" charset="0"/>
              </a:rPr>
              <a:t>de masse a pour abscisse le chaînage et pour ordonnée </a:t>
            </a:r>
            <a:r>
              <a:rPr lang="fr-FR" sz="2000" dirty="0" smtClean="0">
                <a:latin typeface="Arial" panose="020B0604020202020204" pitchFamily="34" charset="0"/>
                <a:cs typeface="Arial" panose="020B0604020202020204" pitchFamily="34" charset="0"/>
              </a:rPr>
              <a:t>la somme </a:t>
            </a:r>
            <a:r>
              <a:rPr lang="fr-FR" sz="2000" dirty="0">
                <a:latin typeface="Arial" panose="020B0604020202020204" pitchFamily="34" charset="0"/>
                <a:cs typeface="Arial" panose="020B0604020202020204" pitchFamily="34" charset="0"/>
              </a:rPr>
              <a:t>algébrique des déblais et des remblais corrigés en fonction </a:t>
            </a:r>
            <a:r>
              <a:rPr lang="fr-FR" sz="2000" dirty="0" smtClean="0">
                <a:latin typeface="Arial" panose="020B0604020202020204" pitchFamily="34" charset="0"/>
                <a:cs typeface="Arial" panose="020B0604020202020204" pitchFamily="34" charset="0"/>
              </a:rPr>
              <a:t>du tassement </a:t>
            </a:r>
            <a:r>
              <a:rPr lang="fr-FR" sz="2000" dirty="0">
                <a:latin typeface="Arial" panose="020B0604020202020204" pitchFamily="34" charset="0"/>
                <a:cs typeface="Arial" panose="020B0604020202020204" pitchFamily="34" charset="0"/>
              </a:rPr>
              <a:t>et du </a:t>
            </a:r>
            <a:r>
              <a:rPr lang="fr-FR" sz="2000" dirty="0" smtClean="0">
                <a:latin typeface="Arial" panose="020B0604020202020204" pitchFamily="34" charset="0"/>
                <a:cs typeface="Arial" panose="020B0604020202020204" pitchFamily="34" charset="0"/>
              </a:rPr>
              <a:t>foisonnement.</a:t>
            </a:r>
          </a:p>
          <a:p>
            <a:pPr algn="just"/>
            <a:endParaRPr lang="fr-FR" sz="2000" dirty="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Si le </a:t>
            </a:r>
            <a:r>
              <a:rPr lang="fr-FR" sz="2000" dirty="0">
                <a:latin typeface="Arial" panose="020B0604020202020204" pitchFamily="34" charset="0"/>
                <a:cs typeface="Arial" panose="020B0604020202020204" pitchFamily="34" charset="0"/>
              </a:rPr>
              <a:t>diagramme de masse dénote un excédent important de déblai ou </a:t>
            </a:r>
            <a:r>
              <a:rPr lang="fr-FR" sz="2000" dirty="0" smtClean="0">
                <a:latin typeface="Arial" panose="020B0604020202020204" pitchFamily="34" charset="0"/>
                <a:cs typeface="Arial" panose="020B0604020202020204" pitchFamily="34" charset="0"/>
              </a:rPr>
              <a:t>de remblai</a:t>
            </a:r>
            <a:r>
              <a:rPr lang="fr-FR" sz="2000" dirty="0">
                <a:latin typeface="Arial" panose="020B0604020202020204" pitchFamily="34" charset="0"/>
                <a:cs typeface="Arial" panose="020B0604020202020204" pitchFamily="34" charset="0"/>
              </a:rPr>
              <a:t>, on modifie le profil théorique de façon à obtenir un </a:t>
            </a:r>
            <a:r>
              <a:rPr lang="fr-FR" sz="2000" dirty="0" smtClean="0">
                <a:latin typeface="Arial" panose="020B0604020202020204" pitchFamily="34" charset="0"/>
                <a:cs typeface="Arial" panose="020B0604020202020204" pitchFamily="34" charset="0"/>
              </a:rPr>
              <a:t>certain équilibre </a:t>
            </a:r>
            <a:r>
              <a:rPr lang="fr-FR" sz="2000" dirty="0">
                <a:latin typeface="Arial" panose="020B0604020202020204" pitchFamily="34" charset="0"/>
                <a:cs typeface="Arial" panose="020B0604020202020204" pitchFamily="34" charset="0"/>
              </a:rPr>
              <a:t>entre le déblai et le </a:t>
            </a:r>
            <a:r>
              <a:rPr lang="fr-FR" sz="2000" dirty="0" smtClean="0">
                <a:latin typeface="Arial" panose="020B0604020202020204" pitchFamily="34" charset="0"/>
                <a:cs typeface="Arial" panose="020B0604020202020204" pitchFamily="34" charset="0"/>
              </a:rPr>
              <a:t>remblai.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061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57</a:t>
            </a:fld>
            <a:endParaRPr lang="en-US" dirty="0"/>
          </a:p>
        </p:txBody>
      </p:sp>
      <p:pic>
        <p:nvPicPr>
          <p:cNvPr id="4" name="Image 3"/>
          <p:cNvPicPr>
            <a:picLocks noChangeAspect="1"/>
          </p:cNvPicPr>
          <p:nvPr/>
        </p:nvPicPr>
        <p:blipFill>
          <a:blip r:embed="rId2">
            <a:grayscl/>
            <a:lum bright="23000" contrast="61000"/>
          </a:blip>
          <a:stretch>
            <a:fillRect/>
          </a:stretch>
        </p:blipFill>
        <p:spPr>
          <a:xfrm>
            <a:off x="953589" y="923330"/>
            <a:ext cx="8085907" cy="5333778"/>
          </a:xfrm>
          <a:prstGeom prst="rect">
            <a:avLst/>
          </a:prstGeom>
        </p:spPr>
      </p:pic>
      <p:sp>
        <p:nvSpPr>
          <p:cNvPr id="5" name="Rectangle 4"/>
          <p:cNvSpPr/>
          <p:nvPr/>
        </p:nvSpPr>
        <p:spPr>
          <a:xfrm>
            <a:off x="2115365" y="0"/>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6" name="Rectangle 5"/>
          <p:cNvSpPr/>
          <p:nvPr/>
        </p:nvSpPr>
        <p:spPr>
          <a:xfrm>
            <a:off x="3229679" y="461665"/>
            <a:ext cx="3571812"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DIAGRAMME DE MASSE</a:t>
            </a:r>
          </a:p>
        </p:txBody>
      </p:sp>
    </p:spTree>
    <p:extLst>
      <p:ext uri="{BB962C8B-B14F-4D97-AF65-F5344CB8AC3E}">
        <p14:creationId xmlns:p14="http://schemas.microsoft.com/office/powerpoint/2010/main" val="3491814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
        <p:nvSpPr>
          <p:cNvPr id="3" name="Espace réservé du numéro de diapositive 2"/>
          <p:cNvSpPr>
            <a:spLocks noGrp="1"/>
          </p:cNvSpPr>
          <p:nvPr>
            <p:ph type="sldNum" sz="quarter" idx="12"/>
          </p:nvPr>
        </p:nvSpPr>
        <p:spPr/>
        <p:txBody>
          <a:bodyPr/>
          <a:lstStyle/>
          <a:p>
            <a:fld id="{04F016AE-3094-459A-B247-BB18E9145DDC}" type="slidenum">
              <a:rPr lang="en-US" smtClean="0"/>
              <a:pPr/>
              <a:t>58</a:t>
            </a:fld>
            <a:endParaRPr lang="en-US" dirty="0"/>
          </a:p>
        </p:txBody>
      </p:sp>
      <p:sp>
        <p:nvSpPr>
          <p:cNvPr id="4" name="Rectangle 3"/>
          <p:cNvSpPr/>
          <p:nvPr/>
        </p:nvSpPr>
        <p:spPr>
          <a:xfrm>
            <a:off x="277241" y="892897"/>
            <a:ext cx="9363148" cy="5165517"/>
          </a:xfrm>
          <a:prstGeom prst="rect">
            <a:avLst/>
          </a:prstGeom>
        </p:spPr>
        <p:txBody>
          <a:bodyPr wrap="square">
            <a:spAutoFit/>
          </a:bodyPr>
          <a:lstStyle/>
          <a:p>
            <a:pPr algn="just">
              <a:lnSpc>
                <a:spcPct val="200000"/>
              </a:lnSpc>
            </a:pPr>
            <a:r>
              <a:rPr lang="fr-FR" dirty="0">
                <a:solidFill>
                  <a:srgbClr val="000000"/>
                </a:solidFill>
                <a:latin typeface="Arial" panose="020B0604020202020204" pitchFamily="34" charset="0"/>
                <a:cs typeface="Arial" panose="020B0604020202020204" pitchFamily="34" charset="0"/>
              </a:rPr>
              <a:t>Les principales caractéristiques du diagramme de masse sont les suivantes :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Une </a:t>
            </a:r>
            <a:r>
              <a:rPr lang="fr-FR" dirty="0">
                <a:solidFill>
                  <a:srgbClr val="000000"/>
                </a:solidFill>
                <a:latin typeface="Arial" panose="020B0604020202020204" pitchFamily="34" charset="0"/>
                <a:cs typeface="Arial" panose="020B0604020202020204" pitchFamily="34" charset="0"/>
              </a:rPr>
              <a:t>pente ascendante (positive) dénote une excavation en ce point sur la route.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Une </a:t>
            </a:r>
            <a:r>
              <a:rPr lang="fr-FR" dirty="0">
                <a:solidFill>
                  <a:srgbClr val="000000"/>
                </a:solidFill>
                <a:latin typeface="Arial" panose="020B0604020202020204" pitchFamily="34" charset="0"/>
                <a:cs typeface="Arial" panose="020B0604020202020204" pitchFamily="34" charset="0"/>
              </a:rPr>
              <a:t>pente descendante (négative) dénote un emprunt.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De </a:t>
            </a:r>
            <a:r>
              <a:rPr lang="fr-FR" dirty="0">
                <a:solidFill>
                  <a:srgbClr val="000000"/>
                </a:solidFill>
                <a:latin typeface="Arial" panose="020B0604020202020204" pitchFamily="34" charset="0"/>
                <a:cs typeface="Arial" panose="020B0604020202020204" pitchFamily="34" charset="0"/>
              </a:rPr>
              <a:t>fortes pentes indiquent de fortes quantités de déblai ou de remblai.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De </a:t>
            </a:r>
            <a:r>
              <a:rPr lang="fr-FR" dirty="0">
                <a:solidFill>
                  <a:srgbClr val="000000"/>
                </a:solidFill>
                <a:latin typeface="Arial" panose="020B0604020202020204" pitchFamily="34" charset="0"/>
                <a:cs typeface="Arial" panose="020B0604020202020204" pitchFamily="34" charset="0"/>
              </a:rPr>
              <a:t>faibles pentes indiquent de faibles quantités de déblai ou de remblai.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Des </a:t>
            </a:r>
            <a:r>
              <a:rPr lang="fr-FR" dirty="0">
                <a:solidFill>
                  <a:srgbClr val="000000"/>
                </a:solidFill>
                <a:latin typeface="Arial" panose="020B0604020202020204" pitchFamily="34" charset="0"/>
                <a:cs typeface="Arial" panose="020B0604020202020204" pitchFamily="34" charset="0"/>
              </a:rPr>
              <a:t>points de pente nulle sur le diagramme de masse représentent des points où la route passe de déblai à remblai et vice-versa.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La </a:t>
            </a:r>
            <a:r>
              <a:rPr lang="fr-FR" dirty="0">
                <a:solidFill>
                  <a:srgbClr val="000000"/>
                </a:solidFill>
                <a:latin typeface="Arial" panose="020B0604020202020204" pitchFamily="34" charset="0"/>
                <a:cs typeface="Arial" panose="020B0604020202020204" pitchFamily="34" charset="0"/>
              </a:rPr>
              <a:t>différence d'ordonnée entre deux points sur le diagramme représente l'excès net d'excavation sur l'emprunt entre ces deux points ou, inversement, l'excès net d'emprunt sur l'excavation entre ces deux points. </a:t>
            </a:r>
            <a:endParaRPr lang="fr-FR" dirty="0" smtClean="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fr-FR" dirty="0" smtClean="0">
                <a:solidFill>
                  <a:srgbClr val="000000"/>
                </a:solidFill>
                <a:latin typeface="Arial" panose="020B0604020202020204" pitchFamily="34" charset="0"/>
                <a:cs typeface="Arial" panose="020B0604020202020204" pitchFamily="34" charset="0"/>
              </a:rPr>
              <a:t>Si </a:t>
            </a:r>
            <a:r>
              <a:rPr lang="fr-FR" dirty="0">
                <a:solidFill>
                  <a:srgbClr val="000000"/>
                </a:solidFill>
                <a:latin typeface="Arial" panose="020B0604020202020204" pitchFamily="34" charset="0"/>
                <a:cs typeface="Arial" panose="020B0604020202020204" pitchFamily="34" charset="0"/>
              </a:rPr>
              <a:t>une droite horizontale coupe le diagramme de masse en deux points, l'excavation et l'emprunt sont en équilibre (quantité égale entre ces deux points). </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2115365" y="0"/>
            <a:ext cx="5800434" cy="461665"/>
          </a:xfrm>
          <a:prstGeom prst="rect">
            <a:avLst/>
          </a:prstGeom>
        </p:spPr>
        <p:txBody>
          <a:bodyPr wrap="none">
            <a:spAutoFit/>
          </a:bodyPr>
          <a:lstStyle/>
          <a:p>
            <a:pPr algn="ctr"/>
            <a:r>
              <a:rPr lang="fr-FR" sz="2400" b="1" dirty="0" smtClean="0">
                <a:solidFill>
                  <a:srgbClr val="FF0000"/>
                </a:solidFill>
                <a:latin typeface="Arial" panose="020B0604020202020204" pitchFamily="34" charset="0"/>
                <a:cs typeface="Arial" panose="020B0604020202020204" pitchFamily="34" charset="0"/>
              </a:rPr>
              <a:t>CHAPITRE 03: PROFIL &amp; CUBATURES</a:t>
            </a:r>
          </a:p>
        </p:txBody>
      </p:sp>
      <p:sp>
        <p:nvSpPr>
          <p:cNvPr id="6" name="Rectangle 5"/>
          <p:cNvSpPr/>
          <p:nvPr/>
        </p:nvSpPr>
        <p:spPr>
          <a:xfrm>
            <a:off x="3229679" y="461665"/>
            <a:ext cx="3571812" cy="461665"/>
          </a:xfrm>
          <a:prstGeom prst="rect">
            <a:avLst/>
          </a:prstGeom>
        </p:spPr>
        <p:txBody>
          <a:bodyPr wrap="none">
            <a:spAutoFit/>
          </a:bodyPr>
          <a:lstStyle/>
          <a:p>
            <a:pPr algn="ctr"/>
            <a:r>
              <a:rPr lang="fr-FR" sz="2400" b="1" dirty="0" smtClean="0">
                <a:solidFill>
                  <a:srgbClr val="00B050"/>
                </a:solidFill>
                <a:latin typeface="Sylfaen" panose="010A0502050306030303" pitchFamily="18" charset="0"/>
                <a:cs typeface="Arial" panose="020B0604020202020204" pitchFamily="34" charset="0"/>
              </a:rPr>
              <a:t>DIAGRAMME DE MASSE</a:t>
            </a:r>
          </a:p>
        </p:txBody>
      </p:sp>
    </p:spTree>
    <p:extLst>
      <p:ext uri="{BB962C8B-B14F-4D97-AF65-F5344CB8AC3E}">
        <p14:creationId xmlns:p14="http://schemas.microsoft.com/office/powerpoint/2010/main" val="373356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314" y="132644"/>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Caractéristiques de la courbe circulaire</a:t>
            </a:r>
            <a:endParaRPr lang="en-US" sz="2400" b="1" u="sng" dirty="0">
              <a:solidFill>
                <a:srgbClr val="FF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biLevel thresh="75000"/>
            <a:lum bright="-20000" contrast="40000"/>
          </a:blip>
          <a:stretch>
            <a:fillRect/>
          </a:stretch>
        </p:blipFill>
        <p:spPr>
          <a:xfrm>
            <a:off x="312276" y="963641"/>
            <a:ext cx="9424748" cy="5600931"/>
          </a:xfrm>
          <a:prstGeom prst="rect">
            <a:avLst/>
          </a:prstGeom>
        </p:spPr>
      </p:pic>
      <p:sp>
        <p:nvSpPr>
          <p:cNvPr id="6" name="Espace réservé du numéro de diapositive 5"/>
          <p:cNvSpPr>
            <a:spLocks noGrp="1"/>
          </p:cNvSpPr>
          <p:nvPr>
            <p:ph type="sldNum" sz="quarter" idx="12"/>
          </p:nvPr>
        </p:nvSpPr>
        <p:spPr/>
        <p:txBody>
          <a:bodyPr/>
          <a:lstStyle/>
          <a:p>
            <a:fld id="{04F016AE-3094-459A-B247-BB18E9145DDC}" type="slidenum">
              <a:rPr lang="en-US" smtClean="0"/>
              <a:pPr/>
              <a:t>6</a:t>
            </a:fld>
            <a:endParaRPr lang="en-US" dirty="0"/>
          </a:p>
        </p:txBody>
      </p:sp>
      <p:sp>
        <p:nvSpPr>
          <p:cNvPr id="7" name="Espace réservé du pied de page 6"/>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97899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314" y="132644"/>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Caractéristiques de la courbe circulaire</a:t>
            </a:r>
            <a:endParaRPr lang="en-US" sz="2400" b="1" u="sng" dirty="0">
              <a:solidFill>
                <a:srgbClr val="FF0000"/>
              </a:solidFill>
              <a:latin typeface="Arial" panose="020B0604020202020204" pitchFamily="34" charset="0"/>
              <a:cs typeface="Arial" panose="020B0604020202020204" pitchFamily="34" charset="0"/>
            </a:endParaRPr>
          </a:p>
        </p:txBody>
      </p:sp>
      <p:sp>
        <p:nvSpPr>
          <p:cNvPr id="4" name="ZoneTexte 3"/>
          <p:cNvSpPr txBox="1"/>
          <p:nvPr/>
        </p:nvSpPr>
        <p:spPr>
          <a:xfrm>
            <a:off x="286603" y="1109617"/>
            <a:ext cx="8202303"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Le chainage des points caractéristiques s’exprime comme suit :</a:t>
            </a:r>
            <a:endParaRPr lang="en-US" sz="2000" dirty="0">
              <a:latin typeface="Arial" panose="020B0604020202020204" pitchFamily="34" charset="0"/>
              <a:cs typeface="Arial" panose="020B0604020202020204" pitchFamily="34" charset="0"/>
            </a:endParaRPr>
          </a:p>
        </p:txBody>
      </p:sp>
      <p:grpSp>
        <p:nvGrpSpPr>
          <p:cNvPr id="8" name="Groupe 7"/>
          <p:cNvGrpSpPr/>
          <p:nvPr/>
        </p:nvGrpSpPr>
        <p:grpSpPr>
          <a:xfrm>
            <a:off x="1174843" y="1509727"/>
            <a:ext cx="7713663" cy="5072062"/>
            <a:chOff x="1171575" y="1655763"/>
            <a:chExt cx="7713663" cy="5072062"/>
          </a:xfrm>
        </p:grpSpPr>
        <p:grpSp>
          <p:nvGrpSpPr>
            <p:cNvPr id="3" name="Group 4"/>
            <p:cNvGrpSpPr>
              <a:grpSpLocks noChangeAspect="1"/>
            </p:cNvGrpSpPr>
            <p:nvPr/>
          </p:nvGrpSpPr>
          <p:grpSpPr bwMode="auto">
            <a:xfrm>
              <a:off x="1171575" y="1655763"/>
              <a:ext cx="7713663" cy="5072062"/>
              <a:chOff x="738" y="1043"/>
              <a:chExt cx="4859" cy="3195"/>
            </a:xfrm>
          </p:grpSpPr>
          <p:sp>
            <p:nvSpPr>
              <p:cNvPr id="6" name="AutoShape 3"/>
              <p:cNvSpPr>
                <a:spLocks noChangeAspect="1" noChangeArrowheads="1" noTextEdit="1"/>
              </p:cNvSpPr>
              <p:nvPr/>
            </p:nvSpPr>
            <p:spPr bwMode="auto">
              <a:xfrm>
                <a:off x="738" y="1043"/>
                <a:ext cx="4859"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 y="1043"/>
                <a:ext cx="4869" cy="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ZoneTexte 6"/>
            <p:cNvSpPr txBox="1"/>
            <p:nvPr/>
          </p:nvSpPr>
          <p:spPr>
            <a:xfrm>
              <a:off x="5036344" y="1751237"/>
              <a:ext cx="3105205" cy="707886"/>
            </a:xfrm>
            <a:prstGeom prst="rect">
              <a:avLst/>
            </a:prstGeom>
            <a:solidFill>
              <a:schemeClr val="bg1"/>
            </a:solidFill>
          </p:spPr>
          <p:txBody>
            <a:bodyPr wrap="square" rtlCol="0">
              <a:spAutoFit/>
            </a:bodyPr>
            <a:lstStyle/>
            <a:p>
              <a:r>
                <a:rPr lang="fr-FR" sz="2000" dirty="0" smtClean="0">
                  <a:latin typeface="Arial" panose="020B0604020202020204" pitchFamily="34" charset="0"/>
                  <a:cs typeface="Arial" panose="020B0604020202020204" pitchFamily="34" charset="0"/>
                </a:rPr>
                <a:t>Pk TC = Pk Pi – T</a:t>
              </a:r>
            </a:p>
            <a:p>
              <a:r>
                <a:rPr lang="fr-FR" sz="2000" dirty="0" smtClean="0">
                  <a:latin typeface="Arial" panose="020B0604020202020204" pitchFamily="34" charset="0"/>
                  <a:cs typeface="Arial" panose="020B0604020202020204" pitchFamily="34" charset="0"/>
                </a:rPr>
                <a:t>Pk CT = Pk TC + L</a:t>
              </a:r>
              <a:endParaRPr lang="en-US" sz="2000" dirty="0">
                <a:latin typeface="Arial" panose="020B0604020202020204" pitchFamily="34" charset="0"/>
                <a:cs typeface="Arial" panose="020B0604020202020204" pitchFamily="34" charset="0"/>
              </a:endParaRPr>
            </a:p>
          </p:txBody>
        </p:sp>
      </p:grpSp>
      <p:sp>
        <p:nvSpPr>
          <p:cNvPr id="10" name="Espace réservé du numéro de diapositive 9"/>
          <p:cNvSpPr>
            <a:spLocks noGrp="1"/>
          </p:cNvSpPr>
          <p:nvPr>
            <p:ph type="sldNum" sz="quarter" idx="12"/>
          </p:nvPr>
        </p:nvSpPr>
        <p:spPr/>
        <p:txBody>
          <a:bodyPr/>
          <a:lstStyle/>
          <a:p>
            <a:fld id="{04F016AE-3094-459A-B247-BB18E9145DDC}" type="slidenum">
              <a:rPr lang="en-US" smtClean="0"/>
              <a:pPr/>
              <a:t>7</a:t>
            </a:fld>
            <a:endParaRPr lang="en-US" dirty="0"/>
          </a:p>
        </p:txBody>
      </p:sp>
      <p:sp>
        <p:nvSpPr>
          <p:cNvPr id="11" name="Espace réservé du pied de page 10"/>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384972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lum bright="-20000" contrast="40000"/>
          </a:blip>
          <a:srcRect b="1834"/>
          <a:stretch/>
        </p:blipFill>
        <p:spPr>
          <a:xfrm>
            <a:off x="1420391" y="947312"/>
            <a:ext cx="8373470" cy="2770945"/>
          </a:xfrm>
          <a:prstGeom prst="rect">
            <a:avLst/>
          </a:prstGeom>
        </p:spPr>
      </p:pic>
      <p:pic>
        <p:nvPicPr>
          <p:cNvPr id="3" name="Image 2"/>
          <p:cNvPicPr>
            <a:picLocks noChangeAspect="1"/>
          </p:cNvPicPr>
          <p:nvPr/>
        </p:nvPicPr>
        <p:blipFill>
          <a:blip r:embed="rId3">
            <a:lum bright="-20000" contrast="40000"/>
          </a:blip>
          <a:stretch>
            <a:fillRect/>
          </a:stretch>
        </p:blipFill>
        <p:spPr>
          <a:xfrm>
            <a:off x="1420390" y="4079076"/>
            <a:ext cx="8485610" cy="2646281"/>
          </a:xfrm>
          <a:prstGeom prst="rect">
            <a:avLst/>
          </a:prstGeom>
        </p:spPr>
      </p:pic>
      <p:sp>
        <p:nvSpPr>
          <p:cNvPr id="4" name="Rectangle 3"/>
          <p:cNvSpPr/>
          <p:nvPr/>
        </p:nvSpPr>
        <p:spPr>
          <a:xfrm>
            <a:off x="1629314" y="132644"/>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Exercice01</a:t>
            </a:r>
            <a:endParaRPr lang="en-US" sz="2400" b="1" u="sng"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rot="16200000">
            <a:off x="-2607231" y="2695068"/>
            <a:ext cx="6694508" cy="1569660"/>
          </a:xfrm>
          <a:prstGeom prst="rect">
            <a:avLst/>
          </a:prstGeom>
          <a:solidFill>
            <a:schemeClr val="bg1"/>
          </a:solidFill>
        </p:spPr>
        <p:txBody>
          <a:bodyPr wrap="square">
            <a:spAutoFit/>
          </a:bodyPr>
          <a:lstStyle/>
          <a:p>
            <a:pPr marL="342900" indent="-342900">
              <a:buFont typeface="+mj-lt"/>
              <a:buAutoNum type="arabicPeriod"/>
            </a:pPr>
            <a:r>
              <a:rPr lang="fr-FR" sz="1600" b="1" dirty="0" smtClean="0">
                <a:solidFill>
                  <a:srgbClr val="000000"/>
                </a:solidFill>
                <a:latin typeface="Arial" panose="020B0604020202020204" pitchFamily="34" charset="0"/>
                <a:cs typeface="Arial" panose="020B0604020202020204" pitchFamily="34" charset="0"/>
              </a:rPr>
              <a:t>Déterminer </a:t>
            </a:r>
            <a:r>
              <a:rPr lang="fr-FR" sz="1600" b="1" dirty="0">
                <a:solidFill>
                  <a:srgbClr val="000000"/>
                </a:solidFill>
                <a:latin typeface="Arial" panose="020B0604020202020204" pitchFamily="34" charset="0"/>
                <a:cs typeface="Arial" panose="020B0604020202020204" pitchFamily="34" charset="0"/>
              </a:rPr>
              <a:t>les </a:t>
            </a:r>
            <a:r>
              <a:rPr lang="fr-FR" sz="1600" b="1" dirty="0" smtClean="0">
                <a:solidFill>
                  <a:srgbClr val="000000"/>
                </a:solidFill>
                <a:latin typeface="Arial" panose="020B0604020202020204" pitchFamily="34" charset="0"/>
                <a:cs typeface="Arial" panose="020B0604020202020204" pitchFamily="34" charset="0"/>
              </a:rPr>
              <a:t>chaînages  (PK) </a:t>
            </a:r>
            <a:r>
              <a:rPr lang="fr-FR" sz="1600" b="1" dirty="0">
                <a:solidFill>
                  <a:srgbClr val="000000"/>
                </a:solidFill>
                <a:latin typeface="Arial" panose="020B0604020202020204" pitchFamily="34" charset="0"/>
                <a:cs typeface="Arial" panose="020B0604020202020204" pitchFamily="34" charset="0"/>
              </a:rPr>
              <a:t>TC1 et (PK) CT1 de la première courbe. </a:t>
            </a:r>
          </a:p>
          <a:p>
            <a:pPr marL="342900" indent="-342900">
              <a:buFont typeface="+mj-lt"/>
              <a:buAutoNum type="arabicPeriod"/>
            </a:pPr>
            <a:r>
              <a:rPr lang="fr-FR" sz="1600" b="1" dirty="0" smtClean="0">
                <a:solidFill>
                  <a:srgbClr val="000000"/>
                </a:solidFill>
                <a:latin typeface="Arial" panose="020B0604020202020204" pitchFamily="34" charset="0"/>
                <a:cs typeface="Arial" panose="020B0604020202020204" pitchFamily="34" charset="0"/>
              </a:rPr>
              <a:t>Quelle </a:t>
            </a:r>
            <a:r>
              <a:rPr lang="fr-FR" sz="1600" b="1" dirty="0">
                <a:solidFill>
                  <a:srgbClr val="000000"/>
                </a:solidFill>
                <a:latin typeface="Arial" panose="020B0604020202020204" pitchFamily="34" charset="0"/>
                <a:cs typeface="Arial" panose="020B0604020202020204" pitchFamily="34" charset="0"/>
              </a:rPr>
              <a:t>est la distance entre CT1 et TC2 ? </a:t>
            </a:r>
          </a:p>
          <a:p>
            <a:pPr marL="342900" indent="-342900">
              <a:buFont typeface="+mj-lt"/>
              <a:buAutoNum type="arabicPeriod"/>
            </a:pPr>
            <a:r>
              <a:rPr lang="fr-FR" sz="1600" b="1" dirty="0" smtClean="0">
                <a:solidFill>
                  <a:srgbClr val="000000"/>
                </a:solidFill>
                <a:latin typeface="Arial" panose="020B0604020202020204" pitchFamily="34" charset="0"/>
                <a:cs typeface="Arial" panose="020B0604020202020204" pitchFamily="34" charset="0"/>
              </a:rPr>
              <a:t>Quel </a:t>
            </a:r>
            <a:r>
              <a:rPr lang="fr-FR" sz="1600" b="1" dirty="0">
                <a:solidFill>
                  <a:srgbClr val="000000"/>
                </a:solidFill>
                <a:latin typeface="Arial" panose="020B0604020202020204" pitchFamily="34" charset="0"/>
                <a:cs typeface="Arial" panose="020B0604020202020204" pitchFamily="34" charset="0"/>
              </a:rPr>
              <a:t>est le chaînage </a:t>
            </a:r>
            <a:r>
              <a:rPr lang="fr-FR" sz="1600" b="1" dirty="0" smtClean="0">
                <a:solidFill>
                  <a:srgbClr val="000000"/>
                </a:solidFill>
                <a:latin typeface="Arial" panose="020B0604020202020204" pitchFamily="34" charset="0"/>
                <a:cs typeface="Arial" panose="020B0604020202020204" pitchFamily="34" charset="0"/>
              </a:rPr>
              <a:t>(PK) de </a:t>
            </a:r>
            <a:r>
              <a:rPr lang="fr-FR" sz="1600" b="1" dirty="0">
                <a:solidFill>
                  <a:srgbClr val="000000"/>
                </a:solidFill>
                <a:latin typeface="Arial" panose="020B0604020202020204" pitchFamily="34" charset="0"/>
                <a:cs typeface="Arial" panose="020B0604020202020204" pitchFamily="34" charset="0"/>
              </a:rPr>
              <a:t>PI3 ? </a:t>
            </a:r>
          </a:p>
          <a:p>
            <a:pPr marL="342900" indent="-342900">
              <a:buFont typeface="+mj-lt"/>
              <a:buAutoNum type="arabicPeriod"/>
            </a:pPr>
            <a:r>
              <a:rPr lang="fr-FR" sz="1600" b="1" dirty="0" smtClean="0">
                <a:solidFill>
                  <a:srgbClr val="000000"/>
                </a:solidFill>
                <a:latin typeface="Arial" panose="020B0604020202020204" pitchFamily="34" charset="0"/>
                <a:cs typeface="Arial" panose="020B0604020202020204" pitchFamily="34" charset="0"/>
              </a:rPr>
              <a:t>Quel </a:t>
            </a:r>
            <a:r>
              <a:rPr lang="fr-FR" sz="1600" b="1" dirty="0">
                <a:solidFill>
                  <a:srgbClr val="000000"/>
                </a:solidFill>
                <a:latin typeface="Arial" panose="020B0604020202020204" pitchFamily="34" charset="0"/>
                <a:cs typeface="Arial" panose="020B0604020202020204" pitchFamily="34" charset="0"/>
              </a:rPr>
              <a:t>est </a:t>
            </a:r>
            <a:r>
              <a:rPr lang="fr-FR" sz="1600" b="1" dirty="0" smtClean="0">
                <a:solidFill>
                  <a:srgbClr val="000000"/>
                </a:solidFill>
                <a:latin typeface="Arial" panose="020B0604020202020204" pitchFamily="34" charset="0"/>
                <a:cs typeface="Arial" panose="020B0604020202020204" pitchFamily="34" charset="0"/>
              </a:rPr>
              <a:t> le </a:t>
            </a:r>
            <a:r>
              <a:rPr lang="fr-FR" sz="1600" b="1" dirty="0">
                <a:solidFill>
                  <a:srgbClr val="000000"/>
                </a:solidFill>
                <a:latin typeface="Arial" panose="020B0604020202020204" pitchFamily="34" charset="0"/>
                <a:cs typeface="Arial" panose="020B0604020202020204" pitchFamily="34" charset="0"/>
              </a:rPr>
              <a:t>chaînage </a:t>
            </a:r>
            <a:r>
              <a:rPr lang="fr-FR" sz="1600" b="1" dirty="0" smtClean="0">
                <a:solidFill>
                  <a:srgbClr val="000000"/>
                </a:solidFill>
                <a:latin typeface="Arial" panose="020B0604020202020204" pitchFamily="34" charset="0"/>
                <a:cs typeface="Arial" panose="020B0604020202020204" pitchFamily="34" charset="0"/>
              </a:rPr>
              <a:t>(PK) de </a:t>
            </a:r>
            <a:r>
              <a:rPr lang="fr-FR" sz="1600" b="1" dirty="0">
                <a:solidFill>
                  <a:srgbClr val="000000"/>
                </a:solidFill>
                <a:latin typeface="Arial" panose="020B0604020202020204" pitchFamily="34" charset="0"/>
                <a:cs typeface="Arial" panose="020B0604020202020204" pitchFamily="34" charset="0"/>
              </a:rPr>
              <a:t>CT4 ? </a:t>
            </a:r>
          </a:p>
          <a:p>
            <a:pPr marL="342900" indent="-342900">
              <a:buFont typeface="+mj-lt"/>
              <a:buAutoNum type="arabicPeriod"/>
            </a:pPr>
            <a:r>
              <a:rPr lang="fr-FR" sz="1600" b="1" dirty="0" smtClean="0">
                <a:solidFill>
                  <a:srgbClr val="000000"/>
                </a:solidFill>
                <a:latin typeface="Arial" panose="020B0604020202020204" pitchFamily="34" charset="0"/>
                <a:cs typeface="Arial" panose="020B0604020202020204" pitchFamily="34" charset="0"/>
              </a:rPr>
              <a:t>Quels </a:t>
            </a:r>
            <a:r>
              <a:rPr lang="fr-FR" sz="1600" b="1" dirty="0">
                <a:solidFill>
                  <a:srgbClr val="000000"/>
                </a:solidFill>
                <a:latin typeface="Arial" panose="020B0604020202020204" pitchFamily="34" charset="0"/>
                <a:cs typeface="Arial" panose="020B0604020202020204" pitchFamily="34" charset="0"/>
              </a:rPr>
              <a:t>sont </a:t>
            </a:r>
            <a:r>
              <a:rPr lang="fr-FR" sz="1600" b="1" dirty="0" smtClean="0">
                <a:solidFill>
                  <a:srgbClr val="000000"/>
                </a:solidFill>
                <a:latin typeface="Arial" panose="020B0604020202020204" pitchFamily="34" charset="0"/>
                <a:cs typeface="Arial" panose="020B0604020202020204" pitchFamily="34" charset="0"/>
              </a:rPr>
              <a:t>les chaînages (PK) </a:t>
            </a:r>
            <a:r>
              <a:rPr lang="fr-FR" sz="1600" b="1" dirty="0">
                <a:solidFill>
                  <a:srgbClr val="000000"/>
                </a:solidFill>
                <a:latin typeface="Arial" panose="020B0604020202020204" pitchFamily="34" charset="0"/>
                <a:cs typeface="Arial" panose="020B0604020202020204" pitchFamily="34" charset="0"/>
              </a:rPr>
              <a:t>de CT6 et TC7 ? </a:t>
            </a:r>
          </a:p>
        </p:txBody>
      </p:sp>
      <p:sp>
        <p:nvSpPr>
          <p:cNvPr id="8" name="Espace réservé du numéro de diapositive 7"/>
          <p:cNvSpPr>
            <a:spLocks noGrp="1"/>
          </p:cNvSpPr>
          <p:nvPr>
            <p:ph type="sldNum" sz="quarter" idx="12"/>
          </p:nvPr>
        </p:nvSpPr>
        <p:spPr/>
        <p:txBody>
          <a:bodyPr/>
          <a:lstStyle/>
          <a:p>
            <a:fld id="{04F016AE-3094-459A-B247-BB18E9145DDC}" type="slidenum">
              <a:rPr lang="en-US" smtClean="0"/>
              <a:pPr/>
              <a:t>8</a:t>
            </a:fld>
            <a:endParaRPr lang="en-US" dirty="0"/>
          </a:p>
        </p:txBody>
      </p:sp>
      <p:sp>
        <p:nvSpPr>
          <p:cNvPr id="9" name="Espace réservé du pied de page 8"/>
          <p:cNvSpPr>
            <a:spLocks noGrp="1"/>
          </p:cNvSpPr>
          <p:nvPr>
            <p:ph type="ftr" sz="quarter" idx="11"/>
          </p:nvPr>
        </p:nvSpPr>
        <p:spPr>
          <a:xfrm>
            <a:off x="4639112" y="6458522"/>
            <a:ext cx="3343275" cy="365125"/>
          </a:xfrm>
        </p:spPr>
        <p:txBody>
          <a:bodyPr/>
          <a:lstStyle/>
          <a:p>
            <a:r>
              <a:rPr lang="en-US" dirty="0" smtClean="0"/>
              <a:t>Dr. BOUNACEUR.S - </a:t>
            </a:r>
            <a:r>
              <a:rPr lang="en-US" sz="1400" dirty="0" smtClean="0"/>
              <a:t>ISTA</a:t>
            </a:r>
            <a:r>
              <a:rPr lang="en-US" dirty="0" smtClean="0"/>
              <a:t> </a:t>
            </a:r>
            <a:r>
              <a:rPr lang="en-US" dirty="0" err="1" smtClean="0"/>
              <a:t>Tlemcen</a:t>
            </a:r>
            <a:endParaRPr lang="en-US" dirty="0"/>
          </a:p>
        </p:txBody>
      </p:sp>
    </p:spTree>
    <p:extLst>
      <p:ext uri="{BB962C8B-B14F-4D97-AF65-F5344CB8AC3E}">
        <p14:creationId xmlns:p14="http://schemas.microsoft.com/office/powerpoint/2010/main" val="2428807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345" y="0"/>
            <a:ext cx="6019597" cy="830997"/>
          </a:xfrm>
          <a:prstGeom prst="rect">
            <a:avLst/>
          </a:prstGeom>
        </p:spPr>
        <p:txBody>
          <a:bodyPr wrap="none">
            <a:spAutoFit/>
          </a:bodyPr>
          <a:lstStyle/>
          <a:p>
            <a:pPr algn="ctr"/>
            <a:r>
              <a:rPr lang="fr-FR" sz="2400" b="1" dirty="0" smtClean="0">
                <a:latin typeface="Arial" panose="020B0604020202020204" pitchFamily="34" charset="0"/>
                <a:cs typeface="Arial" panose="020B0604020202020204" pitchFamily="34" charset="0"/>
              </a:rPr>
              <a:t>CHAPITRE 01: Raccordement Circulaire</a:t>
            </a:r>
          </a:p>
          <a:p>
            <a:pPr algn="ctr"/>
            <a:r>
              <a:rPr lang="fr-FR" sz="2400" b="1" u="sng" dirty="0" smtClean="0">
                <a:solidFill>
                  <a:srgbClr val="FF0000"/>
                </a:solidFill>
                <a:latin typeface="Arial" panose="020B0604020202020204" pitchFamily="34" charset="0"/>
                <a:cs typeface="Arial" panose="020B0604020202020204" pitchFamily="34" charset="0"/>
              </a:rPr>
              <a:t>Exercice02</a:t>
            </a:r>
            <a:endParaRPr lang="en-US" sz="2400" b="1" u="sng"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09434" y="1062209"/>
            <a:ext cx="9321420" cy="2169825"/>
          </a:xfrm>
          <a:prstGeom prst="rect">
            <a:avLst/>
          </a:prstGeom>
        </p:spPr>
        <p:txBody>
          <a:bodyPr wrap="square">
            <a:spAutoFit/>
          </a:bodyPr>
          <a:lstStyle/>
          <a:p>
            <a:pPr>
              <a:lnSpc>
                <a:spcPct val="150000"/>
              </a:lnSpc>
            </a:pPr>
            <a:r>
              <a:rPr lang="fr-FR" dirty="0">
                <a:solidFill>
                  <a:srgbClr val="000000"/>
                </a:solidFill>
                <a:latin typeface="Rockwell" panose="02060603020205020403" pitchFamily="18" charset="0"/>
              </a:rPr>
              <a:t>Soit deux alignements horizontaux à relier par une courbe circulaire. Si R = 300,000 m, Δ = 40° et le chaînage du PI = 1 + 840,000 : </a:t>
            </a:r>
          </a:p>
          <a:p>
            <a:pPr>
              <a:lnSpc>
                <a:spcPct val="150000"/>
              </a:lnSpc>
            </a:pPr>
            <a:r>
              <a:rPr lang="fr-FR" b="1" i="1" dirty="0" smtClean="0">
                <a:solidFill>
                  <a:srgbClr val="000000"/>
                </a:solidFill>
                <a:latin typeface="Comic Sans MS" panose="030F0702030302020204" pitchFamily="66" charset="0"/>
              </a:rPr>
              <a:t>1-</a:t>
            </a:r>
            <a:r>
              <a:rPr lang="fr-FR" sz="1200" b="1" i="1" dirty="0" smtClean="0">
                <a:solidFill>
                  <a:srgbClr val="000000"/>
                </a:solidFill>
                <a:latin typeface="Comic Sans MS" panose="030F0702030302020204" pitchFamily="66" charset="0"/>
              </a:rPr>
              <a:t> </a:t>
            </a:r>
            <a:r>
              <a:rPr lang="fr-FR" dirty="0" smtClean="0">
                <a:solidFill>
                  <a:srgbClr val="000000"/>
                </a:solidFill>
                <a:latin typeface="Rockwell" panose="02060603020205020403" pitchFamily="18" charset="0"/>
              </a:rPr>
              <a:t>Calculer </a:t>
            </a:r>
            <a:r>
              <a:rPr lang="fr-FR" dirty="0">
                <a:solidFill>
                  <a:srgbClr val="000000"/>
                </a:solidFill>
                <a:latin typeface="Rockwell" panose="02060603020205020403" pitchFamily="18" charset="0"/>
              </a:rPr>
              <a:t>les éléments de la courbe ; </a:t>
            </a:r>
          </a:p>
          <a:p>
            <a:pPr>
              <a:lnSpc>
                <a:spcPct val="150000"/>
              </a:lnSpc>
            </a:pPr>
            <a:r>
              <a:rPr lang="fr-FR" b="1" i="1" dirty="0">
                <a:solidFill>
                  <a:srgbClr val="000000"/>
                </a:solidFill>
                <a:latin typeface="Comic Sans MS" panose="030F0702030302020204" pitchFamily="66" charset="0"/>
              </a:rPr>
              <a:t>2-</a:t>
            </a:r>
            <a:r>
              <a:rPr lang="fr-FR" sz="1200" b="1" i="1" dirty="0" smtClean="0">
                <a:solidFill>
                  <a:srgbClr val="000000"/>
                </a:solidFill>
                <a:latin typeface="Comic Sans MS" panose="030F0702030302020204" pitchFamily="66" charset="0"/>
              </a:rPr>
              <a:t> </a:t>
            </a:r>
            <a:r>
              <a:rPr lang="fr-FR" dirty="0" smtClean="0">
                <a:solidFill>
                  <a:srgbClr val="000000"/>
                </a:solidFill>
                <a:latin typeface="Rockwell" panose="02060603020205020403" pitchFamily="18" charset="0"/>
              </a:rPr>
              <a:t>Rédiger </a:t>
            </a:r>
            <a:r>
              <a:rPr lang="fr-FR" dirty="0">
                <a:solidFill>
                  <a:srgbClr val="000000"/>
                </a:solidFill>
                <a:latin typeface="Rockwell" panose="02060603020205020403" pitchFamily="18" charset="0"/>
              </a:rPr>
              <a:t>le carnet de notes qui permettra de piqueter cette courbe circulaire, si les chaînages sont des multiples de 30 m. </a:t>
            </a:r>
          </a:p>
        </p:txBody>
      </p:sp>
      <p:pic>
        <p:nvPicPr>
          <p:cNvPr id="5" name="Image 4"/>
          <p:cNvPicPr>
            <a:picLocks noChangeAspect="1"/>
          </p:cNvPicPr>
          <p:nvPr/>
        </p:nvPicPr>
        <p:blipFill>
          <a:blip r:embed="rId2">
            <a:biLevel thresh="50000"/>
          </a:blip>
          <a:stretch>
            <a:fillRect/>
          </a:stretch>
        </p:blipFill>
        <p:spPr>
          <a:xfrm>
            <a:off x="4667534" y="2779446"/>
            <a:ext cx="3507475" cy="4047993"/>
          </a:xfrm>
          <a:prstGeom prst="rect">
            <a:avLst/>
          </a:prstGeom>
        </p:spPr>
      </p:pic>
      <p:sp>
        <p:nvSpPr>
          <p:cNvPr id="7" name="Espace réservé du numéro de diapositive 6"/>
          <p:cNvSpPr>
            <a:spLocks noGrp="1"/>
          </p:cNvSpPr>
          <p:nvPr>
            <p:ph type="sldNum" sz="quarter" idx="12"/>
          </p:nvPr>
        </p:nvSpPr>
        <p:spPr/>
        <p:txBody>
          <a:bodyPr/>
          <a:lstStyle/>
          <a:p>
            <a:fld id="{04F016AE-3094-459A-B247-BB18E9145DDC}" type="slidenum">
              <a:rPr lang="en-US" smtClean="0"/>
              <a:pPr/>
              <a:t>9</a:t>
            </a:fld>
            <a:endParaRPr lang="en-US" dirty="0"/>
          </a:p>
        </p:txBody>
      </p:sp>
      <p:sp>
        <p:nvSpPr>
          <p:cNvPr id="8" name="Espace réservé du pied de page 7"/>
          <p:cNvSpPr>
            <a:spLocks noGrp="1"/>
          </p:cNvSpPr>
          <p:nvPr>
            <p:ph type="ftr" sz="quarter" idx="11"/>
          </p:nvPr>
        </p:nvSpPr>
        <p:spPr/>
        <p:txBody>
          <a:bodyPr/>
          <a:lstStyle/>
          <a:p>
            <a:r>
              <a:rPr lang="en-US" smtClean="0"/>
              <a:t>Dr. BOUNACEUR.S - </a:t>
            </a:r>
            <a:r>
              <a:rPr lang="en-US" sz="1400" smtClean="0"/>
              <a:t>ISTA</a:t>
            </a:r>
            <a:r>
              <a:rPr lang="en-US" smtClean="0"/>
              <a:t> Tlemcen</a:t>
            </a:r>
            <a:endParaRPr lang="en-US" dirty="0"/>
          </a:p>
        </p:txBody>
      </p:sp>
    </p:spTree>
    <p:extLst>
      <p:ext uri="{BB962C8B-B14F-4D97-AF65-F5344CB8AC3E}">
        <p14:creationId xmlns:p14="http://schemas.microsoft.com/office/powerpoint/2010/main" val="211833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1938</TotalTime>
  <Words>3567</Words>
  <Application>Microsoft Office PowerPoint</Application>
  <PresentationFormat>Format A4 (210 x 297 mm)</PresentationFormat>
  <Paragraphs>405</Paragraphs>
  <Slides>58</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58</vt:i4>
      </vt:variant>
    </vt:vector>
  </HeadingPairs>
  <TitlesOfParts>
    <vt:vector size="70" baseType="lpstr">
      <vt:lpstr>Arial</vt:lpstr>
      <vt:lpstr>Arial Black</vt:lpstr>
      <vt:lpstr>Calibri</vt:lpstr>
      <vt:lpstr>Calibri Light</vt:lpstr>
      <vt:lpstr>Comic Sans MS</vt:lpstr>
      <vt:lpstr>Glyph Less Font</vt:lpstr>
      <vt:lpstr>Rockwell</vt:lpstr>
      <vt:lpstr>Sylfaen</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115</cp:revision>
  <cp:lastPrinted>2025-11-25T22:14:51Z</cp:lastPrinted>
  <dcterms:created xsi:type="dcterms:W3CDTF">2025-09-27T21:23:40Z</dcterms:created>
  <dcterms:modified xsi:type="dcterms:W3CDTF">2025-12-14T12:10:41Z</dcterms:modified>
</cp:coreProperties>
</file>