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6"/>
  </p:notesMasterIdLst>
  <p:handoutMasterIdLst>
    <p:handoutMasterId r:id="rId37"/>
  </p:handoutMasterIdLst>
  <p:sldIdLst>
    <p:sldId id="256" r:id="rId5"/>
    <p:sldId id="270" r:id="rId6"/>
    <p:sldId id="271" r:id="rId7"/>
    <p:sldId id="273" r:id="rId8"/>
    <p:sldId id="274" r:id="rId9"/>
    <p:sldId id="300" r:id="rId10"/>
    <p:sldId id="304" r:id="rId11"/>
    <p:sldId id="302" r:id="rId12"/>
    <p:sldId id="301"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78707" autoAdjust="0"/>
  </p:normalViewPr>
  <p:slideViewPr>
    <p:cSldViewPr snapToGrid="0" showGuides="1">
      <p:cViewPr>
        <p:scale>
          <a:sx n="55" d="100"/>
          <a:sy n="55" d="100"/>
        </p:scale>
        <p:origin x="-1128" y="-78"/>
      </p:cViewPr>
      <p:guideLst>
        <p:guide orient="horz" pos="2160"/>
        <p:guide pos="3840"/>
      </p:guideLst>
    </p:cSldViewPr>
  </p:slideViewPr>
  <p:outlineViewPr>
    <p:cViewPr>
      <p:scale>
        <a:sx n="33" d="100"/>
        <a:sy n="33" d="100"/>
      </p:scale>
      <p:origin x="42" y="5004"/>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53" d="100"/>
          <a:sy n="53" d="100"/>
        </p:scale>
        <p:origin x="-282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3DEC388-69C3-41CE-836D-8CADE66F758F}" type="datetime1">
              <a:rPr lang="fr-FR" smtClean="0"/>
              <a:pPr algn="r" rtl="0"/>
              <a:t>12/02/2017</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E31375A4-56A4-47D6-9801-1991572033F7}" type="slidenum">
              <a:rPr lang="fr-FR"/>
              <a:pPr algn="r"/>
              <a:t>‹N°›</a:t>
            </a:fld>
            <a:endParaRPr lang="fr-FR" dirty="0"/>
          </a:p>
        </p:txBody>
      </p:sp>
    </p:spTree>
    <p:extLst>
      <p:ext uri="{BB962C8B-B14F-4D97-AF65-F5344CB8AC3E}">
        <p14:creationId xmlns:p14="http://schemas.microsoft.com/office/powerpoint/2010/main" xmlns=""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3CF334A0-7817-44BF-BE74-0C1D60A40209}" type="datetime1">
              <a:rPr lang="fr-FR" smtClean="0"/>
              <a:pPr/>
              <a:t>12/02/2017</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xmlns=""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31375A4-56A4-47D6-9801-1991572033F7}" type="slidenum">
              <a:rPr lang="fr-FR"/>
              <a:pPr/>
              <a:t>1</a:t>
            </a:fld>
            <a:endParaRPr lang="fr-FR" dirty="0"/>
          </a:p>
        </p:txBody>
      </p:sp>
    </p:spTree>
    <p:extLst>
      <p:ext uri="{BB962C8B-B14F-4D97-AF65-F5344CB8AC3E}">
        <p14:creationId xmlns:p14="http://schemas.microsoft.com/office/powerpoint/2010/main" xmlns="" val="3585061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xfrm>
            <a:off x="685187" y="4342869"/>
            <a:ext cx="5487626" cy="4115863"/>
          </a:xfrm>
          <a:noFill/>
          <a:ln/>
        </p:spPr>
        <p:txBody>
          <a:bodyPr/>
          <a:lstStyle/>
          <a:p>
            <a:pPr eaLnBrk="1" hangingPunct="1">
              <a:spcBef>
                <a:spcPct val="0"/>
              </a:spcBef>
            </a:pPr>
            <a:endParaRPr lang="fa-IR" smtClean="0"/>
          </a:p>
        </p:txBody>
      </p:sp>
      <p:sp>
        <p:nvSpPr>
          <p:cNvPr id="50180" name="Slide Number Placeholder 3"/>
          <p:cNvSpPr txBox="1">
            <a:spLocks noGrp="1"/>
          </p:cNvSpPr>
          <p:nvPr/>
        </p:nvSpPr>
        <p:spPr bwMode="auto">
          <a:xfrm>
            <a:off x="3884259" y="8685736"/>
            <a:ext cx="2972209" cy="456845"/>
          </a:xfrm>
          <a:prstGeom prst="rect">
            <a:avLst/>
          </a:prstGeom>
          <a:noFill/>
          <a:ln w="9525">
            <a:noFill/>
            <a:miter lim="800000"/>
            <a:headEnd/>
            <a:tailEnd/>
          </a:ln>
        </p:spPr>
        <p:txBody>
          <a:bodyPr lIns="87608" tIns="43804" rIns="87608" bIns="43804" anchor="b"/>
          <a:lstStyle/>
          <a:p>
            <a:pPr algn="r"/>
            <a:fld id="{6EADD8E4-BAE2-4658-A149-75E582404AF0}" type="slidenum">
              <a:rPr lang="ar-SA" sz="1100">
                <a:latin typeface="Calibri" pitchFamily="34" charset="0"/>
              </a:rPr>
              <a:pPr algn="r"/>
              <a:t>25</a:t>
            </a:fld>
            <a:endParaRPr lang="en-US" sz="1100" dirty="0">
              <a:latin typeface="Calibri" pitchFamily="34"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E51CAE5-E8D7-40F7-A099-AD29DDB707BC}" type="slidenum">
              <a:rPr lang="en-US" smtClean="0"/>
              <a:pPr/>
              <a:t>27</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ar-D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5850BF2-388D-451B-971E-F039587D70E5}" type="slidenum">
              <a:rPr lang="en-US" smtClean="0"/>
              <a:pPr/>
              <a:t>29</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ar-D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53A439D-58E0-4DE7-B07E-0504FED794D2}" type="slidenum">
              <a:rPr lang="en-US" smtClean="0"/>
              <a:pPr/>
              <a:t>30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ar-D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FBB9979-459F-47FE-A878-EA34EE846112}" type="slidenum">
              <a:rPr lang="en-US" smtClean="0"/>
              <a:pPr/>
              <a:t>31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ar-D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 système d’information (SI) est un ensemble organisé de ressources (matériels, logiciels, personnel, données et procédures) qui permet de regrouper, de classifier, de traiter et de diffuser de l’information sur un environnement donné.</a:t>
            </a:r>
            <a:endParaRPr lang="fr-FR" dirty="0"/>
          </a:p>
        </p:txBody>
      </p:sp>
      <p:sp>
        <p:nvSpPr>
          <p:cNvPr id="4" name="Espace réservé du numéro de diapositive 3"/>
          <p:cNvSpPr>
            <a:spLocks noGrp="1"/>
          </p:cNvSpPr>
          <p:nvPr>
            <p:ph type="sldNum" sz="quarter" idx="10"/>
          </p:nvPr>
        </p:nvSpPr>
        <p:spPr/>
        <p:txBody>
          <a:bodyPr/>
          <a:lstStyle/>
          <a:p>
            <a:fld id="{E31375A4-56A4-47D6-9801-1991572033F7}" type="slidenum">
              <a:rPr lang="fr-FR" smtClean="0"/>
              <a:pPr/>
              <a:t>2</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a:ln/>
        </p:spPr>
      </p:sp>
      <p:sp>
        <p:nvSpPr>
          <p:cNvPr id="46083" name="Espace réservé des commentaires 2"/>
          <p:cNvSpPr>
            <a:spLocks noGrp="1"/>
          </p:cNvSpPr>
          <p:nvPr>
            <p:ph type="body" idx="1"/>
          </p:nvPr>
        </p:nvSpPr>
        <p:spPr>
          <a:noFill/>
          <a:ln/>
        </p:spPr>
        <p:txBody>
          <a:bodyPr/>
          <a:lstStyle/>
          <a:p>
            <a:pPr eaLnBrk="1" hangingPunct="1">
              <a:lnSpc>
                <a:spcPct val="90000"/>
              </a:lnSpc>
              <a:buFont typeface="Wingdings" pitchFamily="2" charset="2"/>
              <a:buNone/>
            </a:pPr>
            <a:r>
              <a:rPr lang="fr-FR" smtClean="0"/>
              <a:t>Le mot multimédia </a:t>
            </a:r>
            <a:r>
              <a:rPr lang="fr-FR" smtClean="0">
                <a:sym typeface="Wingdings" pitchFamily="2" charset="2"/>
              </a:rPr>
              <a:t> </a:t>
            </a:r>
            <a:r>
              <a:rPr lang="fr-FR" smtClean="0"/>
              <a:t>apparu fin des années 1980, avec les supports de stockage: </a:t>
            </a:r>
            <a:r>
              <a:rPr lang="fr-FR" smtClean="0">
                <a:solidFill>
                  <a:srgbClr val="800000"/>
                </a:solidFill>
              </a:rPr>
              <a:t>CD-ROM</a:t>
            </a:r>
            <a:r>
              <a:rPr lang="fr-FR" smtClean="0"/>
              <a:t>. </a:t>
            </a:r>
          </a:p>
          <a:p>
            <a:pPr eaLnBrk="1" hangingPunct="1">
              <a:lnSpc>
                <a:spcPct val="90000"/>
              </a:lnSpc>
              <a:buFont typeface="Wingdings" pitchFamily="2" charset="2"/>
              <a:buNone/>
            </a:pPr>
            <a:endParaRPr lang="fr-FR" smtClean="0"/>
          </a:p>
          <a:p>
            <a:pPr eaLnBrk="1" hangingPunct="1">
              <a:lnSpc>
                <a:spcPct val="90000"/>
              </a:lnSpc>
              <a:buFont typeface="Wingdings" pitchFamily="2" charset="2"/>
              <a:buNone/>
            </a:pPr>
            <a:r>
              <a:rPr lang="fr-FR" smtClean="0"/>
              <a:t>Il désignait les applications qui, grâce à la </a:t>
            </a:r>
            <a:r>
              <a:rPr lang="fr-FR" smtClean="0">
                <a:solidFill>
                  <a:schemeClr val="tx2"/>
                </a:solidFill>
              </a:rPr>
              <a:t>mémoire</a:t>
            </a:r>
            <a:r>
              <a:rPr lang="fr-FR" smtClean="0"/>
              <a:t> du CD et aux capacités de </a:t>
            </a:r>
            <a:r>
              <a:rPr lang="fr-FR" smtClean="0">
                <a:solidFill>
                  <a:schemeClr val="tx2"/>
                </a:solidFill>
              </a:rPr>
              <a:t>l'ordinateur</a:t>
            </a:r>
            <a:r>
              <a:rPr lang="fr-FR" smtClean="0"/>
              <a:t>, pouvaient générer ou piloter différents </a:t>
            </a:r>
            <a:r>
              <a:rPr lang="fr-FR" smtClean="0">
                <a:solidFill>
                  <a:schemeClr val="tx2"/>
                </a:solidFill>
              </a:rPr>
              <a:t>médias</a:t>
            </a:r>
            <a:r>
              <a:rPr lang="fr-FR" smtClean="0"/>
              <a:t> simultanément :</a:t>
            </a:r>
          </a:p>
          <a:p>
            <a:endParaRPr lang="fr-FR" smtClean="0"/>
          </a:p>
        </p:txBody>
      </p:sp>
      <p:sp>
        <p:nvSpPr>
          <p:cNvPr id="46084" name="Espace réservé du numéro de diapositive 3"/>
          <p:cNvSpPr>
            <a:spLocks noGrp="1"/>
          </p:cNvSpPr>
          <p:nvPr>
            <p:ph type="sldNum" sz="quarter" idx="5"/>
          </p:nvPr>
        </p:nvSpPr>
        <p:spPr>
          <a:noFill/>
        </p:spPr>
        <p:txBody>
          <a:bodyPr/>
          <a:lstStyle/>
          <a:p>
            <a:fld id="{59C9E260-2F13-4207-B073-1A967722ACD3}" type="slidenum">
              <a:rPr lang="fr-FR" smtClean="0"/>
              <a:pPr/>
              <a:t>6</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lnSpc>
                <a:spcPct val="90000"/>
              </a:lnSpc>
            </a:pPr>
            <a:endParaRPr lang="fr-FR" sz="800" dirty="0" smtClean="0">
              <a:latin typeface="Times New Roman" pitchFamily="18" charset="0"/>
              <a:cs typeface="Times New Roman" pitchFamily="18" charset="0"/>
            </a:endParaRPr>
          </a:p>
          <a:p>
            <a:r>
              <a:rPr lang="fr-FR" sz="1200" dirty="0" smtClean="0"/>
              <a:t>L'hypermédia est le prolongement de l'hypertexte : il allie, en plus du texte, des objets graphiques, sonores, animés (2D ou 3D) et des vidéos. Les liens entre ces objets partent d'une page d'origine et sont connectés à une autre page ou un autre endroit de la même page Les hypermédias, dont Internet est le prototype,</a:t>
            </a:r>
          </a:p>
          <a:p>
            <a:endParaRPr lang="fr-FR" dirty="0"/>
          </a:p>
        </p:txBody>
      </p:sp>
      <p:sp>
        <p:nvSpPr>
          <p:cNvPr id="4" name="Espace réservé du numéro de diapositive 3"/>
          <p:cNvSpPr>
            <a:spLocks noGrp="1"/>
          </p:cNvSpPr>
          <p:nvPr>
            <p:ph type="sldNum" sz="quarter" idx="10"/>
          </p:nvPr>
        </p:nvSpPr>
        <p:spPr/>
        <p:txBody>
          <a:bodyPr/>
          <a:lstStyle/>
          <a:p>
            <a:fld id="{E31375A4-56A4-47D6-9801-1991572033F7}" type="slidenum">
              <a:rPr lang="fr-FR" smtClean="0"/>
              <a:pPr/>
              <a:t>18</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xfrm>
            <a:off x="685187" y="4342869"/>
            <a:ext cx="5487626" cy="4115863"/>
          </a:xfrm>
          <a:noFill/>
          <a:ln/>
        </p:spPr>
        <p:txBody>
          <a:bodyPr/>
          <a:lstStyle/>
          <a:p>
            <a:pPr eaLnBrk="1" hangingPunct="1">
              <a:spcBef>
                <a:spcPct val="0"/>
              </a:spcBef>
            </a:pPr>
            <a:endParaRPr lang="fa-IR" smtClean="0"/>
          </a:p>
        </p:txBody>
      </p:sp>
      <p:sp>
        <p:nvSpPr>
          <p:cNvPr id="45060" name="Slide Number Placeholder 3"/>
          <p:cNvSpPr txBox="1">
            <a:spLocks noGrp="1"/>
          </p:cNvSpPr>
          <p:nvPr/>
        </p:nvSpPr>
        <p:spPr bwMode="auto">
          <a:xfrm>
            <a:off x="3884259" y="8685736"/>
            <a:ext cx="2972209" cy="456845"/>
          </a:xfrm>
          <a:prstGeom prst="rect">
            <a:avLst/>
          </a:prstGeom>
          <a:noFill/>
          <a:ln w="9525">
            <a:noFill/>
            <a:miter lim="800000"/>
            <a:headEnd/>
            <a:tailEnd/>
          </a:ln>
        </p:spPr>
        <p:txBody>
          <a:bodyPr lIns="87608" tIns="43804" rIns="87608" bIns="43804" anchor="b"/>
          <a:lstStyle/>
          <a:p>
            <a:pPr algn="r"/>
            <a:fld id="{105FCD1A-147F-4FF0-93B8-BF957179E037}" type="slidenum">
              <a:rPr lang="ar-SA" sz="1100">
                <a:latin typeface="Calibri" pitchFamily="34" charset="0"/>
              </a:rPr>
              <a:pPr algn="r"/>
              <a:t>20</a:t>
            </a:fld>
            <a:endParaRPr lang="en-US" sz="1100" dirty="0">
              <a:latin typeface="Calibri" pitchFamily="34"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xfrm>
            <a:off x="685187" y="4342869"/>
            <a:ext cx="5487626" cy="4115863"/>
          </a:xfrm>
          <a:noFill/>
          <a:ln/>
        </p:spPr>
        <p:txBody>
          <a:bodyPr/>
          <a:lstStyle/>
          <a:p>
            <a:pPr eaLnBrk="1" hangingPunct="1">
              <a:spcBef>
                <a:spcPct val="0"/>
              </a:spcBef>
            </a:pPr>
            <a:endParaRPr lang="fa-IR" smtClean="0"/>
          </a:p>
        </p:txBody>
      </p:sp>
      <p:sp>
        <p:nvSpPr>
          <p:cNvPr id="46084" name="Slide Number Placeholder 3"/>
          <p:cNvSpPr txBox="1">
            <a:spLocks noGrp="1"/>
          </p:cNvSpPr>
          <p:nvPr/>
        </p:nvSpPr>
        <p:spPr bwMode="auto">
          <a:xfrm>
            <a:off x="3884259" y="8685736"/>
            <a:ext cx="2972209" cy="456845"/>
          </a:xfrm>
          <a:prstGeom prst="rect">
            <a:avLst/>
          </a:prstGeom>
          <a:noFill/>
          <a:ln w="9525">
            <a:noFill/>
            <a:miter lim="800000"/>
            <a:headEnd/>
            <a:tailEnd/>
          </a:ln>
        </p:spPr>
        <p:txBody>
          <a:bodyPr lIns="87608" tIns="43804" rIns="87608" bIns="43804" anchor="b"/>
          <a:lstStyle/>
          <a:p>
            <a:pPr algn="r"/>
            <a:fld id="{3255B24B-3140-4A58-8309-6A248BDFE4CB}" type="slidenum">
              <a:rPr lang="ar-SA" sz="1100">
                <a:latin typeface="Calibri" pitchFamily="34" charset="0"/>
              </a:rPr>
              <a:pPr algn="r"/>
              <a:t>21</a:t>
            </a:fld>
            <a:endParaRPr lang="en-US" sz="1100" dirty="0">
              <a:latin typeface="Calibri" pitchFamily="34"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685187" y="4342869"/>
            <a:ext cx="5487626" cy="4115863"/>
          </a:xfrm>
          <a:noFill/>
          <a:ln/>
        </p:spPr>
        <p:txBody>
          <a:bodyPr/>
          <a:lstStyle/>
          <a:p>
            <a:pPr eaLnBrk="1" hangingPunct="1">
              <a:spcBef>
                <a:spcPct val="0"/>
              </a:spcBef>
            </a:pPr>
            <a:endParaRPr lang="fa-IR" smtClean="0"/>
          </a:p>
        </p:txBody>
      </p:sp>
      <p:sp>
        <p:nvSpPr>
          <p:cNvPr id="47108" name="Slide Number Placeholder 3"/>
          <p:cNvSpPr txBox="1">
            <a:spLocks noGrp="1"/>
          </p:cNvSpPr>
          <p:nvPr/>
        </p:nvSpPr>
        <p:spPr bwMode="auto">
          <a:xfrm>
            <a:off x="3884259" y="8685736"/>
            <a:ext cx="2972209" cy="456845"/>
          </a:xfrm>
          <a:prstGeom prst="rect">
            <a:avLst/>
          </a:prstGeom>
          <a:noFill/>
          <a:ln w="9525">
            <a:noFill/>
            <a:miter lim="800000"/>
            <a:headEnd/>
            <a:tailEnd/>
          </a:ln>
        </p:spPr>
        <p:txBody>
          <a:bodyPr lIns="87608" tIns="43804" rIns="87608" bIns="43804" anchor="b"/>
          <a:lstStyle/>
          <a:p>
            <a:pPr algn="r"/>
            <a:fld id="{1E5A6F5D-13A0-4C4D-BFD1-379CAD2EEB35}" type="slidenum">
              <a:rPr lang="ar-SA" sz="1100">
                <a:latin typeface="Calibri" pitchFamily="34" charset="0"/>
              </a:rPr>
              <a:pPr algn="r"/>
              <a:t>22</a:t>
            </a:fld>
            <a:endParaRPr lang="en-US" sz="1100" dirty="0">
              <a:latin typeface="Calibri" pitchFamily="34"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xfrm>
            <a:off x="685187" y="4342869"/>
            <a:ext cx="5487626" cy="4115863"/>
          </a:xfrm>
          <a:noFill/>
          <a:ln/>
        </p:spPr>
        <p:txBody>
          <a:bodyPr/>
          <a:lstStyle/>
          <a:p>
            <a:pPr eaLnBrk="1" hangingPunct="1">
              <a:spcBef>
                <a:spcPct val="0"/>
              </a:spcBef>
            </a:pPr>
            <a:endParaRPr lang="fa-IR" smtClean="0"/>
          </a:p>
        </p:txBody>
      </p:sp>
      <p:sp>
        <p:nvSpPr>
          <p:cNvPr id="48132" name="Slide Number Placeholder 3"/>
          <p:cNvSpPr txBox="1">
            <a:spLocks noGrp="1"/>
          </p:cNvSpPr>
          <p:nvPr/>
        </p:nvSpPr>
        <p:spPr bwMode="auto">
          <a:xfrm>
            <a:off x="3884259" y="8685736"/>
            <a:ext cx="2972209" cy="456845"/>
          </a:xfrm>
          <a:prstGeom prst="rect">
            <a:avLst/>
          </a:prstGeom>
          <a:noFill/>
          <a:ln w="9525">
            <a:noFill/>
            <a:miter lim="800000"/>
            <a:headEnd/>
            <a:tailEnd/>
          </a:ln>
        </p:spPr>
        <p:txBody>
          <a:bodyPr lIns="87608" tIns="43804" rIns="87608" bIns="43804" anchor="b"/>
          <a:lstStyle/>
          <a:p>
            <a:pPr algn="r"/>
            <a:fld id="{AF1D3D1F-A6A6-43BF-9E75-8AE6836B042A}" type="slidenum">
              <a:rPr lang="ar-SA" sz="1100">
                <a:latin typeface="Calibri" pitchFamily="34" charset="0"/>
              </a:rPr>
              <a:pPr algn="r"/>
              <a:t>23</a:t>
            </a:fld>
            <a:endParaRPr lang="en-US" sz="1100" dirty="0">
              <a:latin typeface="Calibri" pitchFamily="34"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xfrm>
            <a:off x="685187" y="4342869"/>
            <a:ext cx="5487626" cy="4115863"/>
          </a:xfrm>
          <a:noFill/>
          <a:ln/>
        </p:spPr>
        <p:txBody>
          <a:bodyPr/>
          <a:lstStyle/>
          <a:p>
            <a:pPr eaLnBrk="1" hangingPunct="1">
              <a:spcBef>
                <a:spcPct val="0"/>
              </a:spcBef>
            </a:pPr>
            <a:endParaRPr lang="fa-IR" smtClean="0"/>
          </a:p>
        </p:txBody>
      </p:sp>
      <p:sp>
        <p:nvSpPr>
          <p:cNvPr id="49156" name="Slide Number Placeholder 3"/>
          <p:cNvSpPr txBox="1">
            <a:spLocks noGrp="1"/>
          </p:cNvSpPr>
          <p:nvPr/>
        </p:nvSpPr>
        <p:spPr bwMode="auto">
          <a:xfrm>
            <a:off x="3884259" y="8685736"/>
            <a:ext cx="2972209" cy="456845"/>
          </a:xfrm>
          <a:prstGeom prst="rect">
            <a:avLst/>
          </a:prstGeom>
          <a:noFill/>
          <a:ln w="9525">
            <a:noFill/>
            <a:miter lim="800000"/>
            <a:headEnd/>
            <a:tailEnd/>
          </a:ln>
        </p:spPr>
        <p:txBody>
          <a:bodyPr lIns="87608" tIns="43804" rIns="87608" bIns="43804" anchor="b"/>
          <a:lstStyle/>
          <a:p>
            <a:pPr algn="r"/>
            <a:fld id="{75E905C4-66C0-4E2A-A468-346CD7B623FF}" type="slidenum">
              <a:rPr lang="ar-SA" sz="1100">
                <a:latin typeface="Calibri" pitchFamily="34" charset="0"/>
              </a:rPr>
              <a:pPr algn="r"/>
              <a:t>24</a:t>
            </a:fld>
            <a:endParaRPr lang="en-US" sz="1100" dirty="0">
              <a:latin typeface="Calibri"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fr-FR" noProof="0" smtClean="0"/>
              <a:t>Cliquez pour modifier le style du titre</a:t>
            </a:r>
            <a:endParaRPr lang="fr-FR" noProof="0" dirty="0"/>
          </a:p>
        </p:txBody>
      </p:sp>
      <p:sp>
        <p:nvSpPr>
          <p:cNvPr id="3" name="Sous-titre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fr-FR" noProof="0" smtClean="0"/>
              <a:t>Cliquez pour modifier le style des sous-titres du masque</a:t>
            </a:r>
            <a:endParaRPr lang="fr-FR" noProof="0" dirty="0"/>
          </a:p>
        </p:txBody>
      </p:sp>
      <p:sp>
        <p:nvSpPr>
          <p:cNvPr id="4" name="Espace réservé de la date 3"/>
          <p:cNvSpPr>
            <a:spLocks noGrp="1"/>
          </p:cNvSpPr>
          <p:nvPr>
            <p:ph type="dt" sz="half" idx="10"/>
          </p:nvPr>
        </p:nvSpPr>
        <p:spPr/>
        <p:txBody>
          <a:bodyPr rtlCol="0"/>
          <a:lstStyle>
            <a:lvl1pPr>
              <a:defRPr/>
            </a:lvl1pPr>
          </a:lstStyle>
          <a:p>
            <a:fld id="{2A93682C-1666-439C-B1F6-2324BA8BDEE9}" type="datetime1">
              <a:rPr lang="fr-FR" smtClean="0"/>
              <a:pPr/>
              <a:t>12/02/2017</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pic>
        <p:nvPicPr>
          <p:cNvPr id="11" name="Imag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xmlns="" val="1659756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b"/>
          <a:lstStyle>
            <a:lvl1pPr algn="l" rtl="0">
              <a:defRPr sz="3200"/>
            </a:lvl1pPr>
          </a:lstStyle>
          <a:p>
            <a:pPr rtl="0"/>
            <a:r>
              <a:rPr lang="fr-FR" noProof="0" smtClean="0"/>
              <a:t>Cliquez pour modifier le style du titre</a:t>
            </a:r>
            <a:endParaRPr lang="fr-FR" noProof="0" dirty="0"/>
          </a:p>
        </p:txBody>
      </p:sp>
      <p:sp>
        <p:nvSpPr>
          <p:cNvPr id="3" name="Espace réservé d’image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noProof="0" smtClean="0"/>
              <a:t>Cliquez sur l'icône pour ajouter une image</a:t>
            </a:r>
            <a:endParaRPr lang="fr-FR" noProof="0" dirty="0"/>
          </a:p>
        </p:txBody>
      </p:sp>
      <p:sp>
        <p:nvSpPr>
          <p:cNvPr id="4" name="Espace réservé du texte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noProof="0" smtClean="0"/>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75AC62B6-9765-4D0D-A062-B6261D408591}" type="datetime1">
              <a:rPr lang="fr-FR" smtClean="0"/>
              <a:pPr/>
              <a:t>12/02/2017</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xmlns="" val="7696370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pour modifier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05560E40-E96F-4F90-B177-9CA529868AE7}" type="datetime1">
              <a:rPr lang="fr-FR" smtClean="0"/>
              <a:pPr/>
              <a:t>12/02/2017</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xmlns="" val="2012076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372600" y="365125"/>
            <a:ext cx="1714500" cy="5811838"/>
          </a:xfrm>
        </p:spPr>
        <p:txBody>
          <a:bodyPr vert="eaVert" rtlCol="0"/>
          <a:lstStyle/>
          <a:p>
            <a:pPr rtl="0"/>
            <a:r>
              <a:rPr lang="fr-FR" noProof="0" smtClean="0"/>
              <a:t>Cliquez pour modifier le style du titre</a:t>
            </a:r>
            <a:endParaRPr lang="fr-FR" noProof="0" dirty="0"/>
          </a:p>
        </p:txBody>
      </p:sp>
      <p:sp>
        <p:nvSpPr>
          <p:cNvPr id="3" name="Espace réservé du texte vertical 2"/>
          <p:cNvSpPr>
            <a:spLocks noGrp="1"/>
          </p:cNvSpPr>
          <p:nvPr>
            <p:ph type="body" orient="vert" idx="1"/>
          </p:nvPr>
        </p:nvSpPr>
        <p:spPr>
          <a:xfrm>
            <a:off x="1104900" y="365125"/>
            <a:ext cx="8098896" cy="5811838"/>
          </a:xfrm>
        </p:spPr>
        <p:txBody>
          <a:bodyPr vert="eaVert"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495D8A20-D5AA-4EBF-82E0-3620BEFE5662}" type="datetime1">
              <a:rPr lang="fr-FR" smtClean="0"/>
              <a:pPr/>
              <a:t>12/02/2017</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grpSp>
        <p:nvGrpSpPr>
          <p:cNvPr id="7" name="Groupe 6"/>
          <p:cNvGrpSpPr/>
          <p:nvPr/>
        </p:nvGrpSpPr>
        <p:grpSpPr>
          <a:xfrm rot="5400000">
            <a:off x="6514047" y="3228843"/>
            <a:ext cx="5632704" cy="84403"/>
            <a:chOff x="1073150" y="1219201"/>
            <a:chExt cx="10058400" cy="63125"/>
          </a:xfrm>
        </p:grpSpPr>
        <p:cxnSp>
          <p:nvCxnSpPr>
            <p:cNvPr id="8" name="Connecteur droit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45927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pour modifier le style du titre</a:t>
            </a:r>
            <a:endParaRPr lang="fr-FR" noProof="0" dirty="0"/>
          </a:p>
        </p:txBody>
      </p:sp>
      <p:sp>
        <p:nvSpPr>
          <p:cNvPr id="3" name="Espace réservé du contenu 2"/>
          <p:cNvSpPr>
            <a:spLocks noGrp="1"/>
          </p:cNvSpPr>
          <p:nvPr>
            <p:ph idx="1"/>
          </p:nvPr>
        </p:nvSpPr>
        <p:spPr/>
        <p:txBody>
          <a:bodyPr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51DB54D6-28DC-40C0-8824-32CC37999B83}" type="datetime1">
              <a:rPr lang="fr-FR" smtClean="0"/>
              <a:pPr/>
              <a:t>12/02/2017</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xmlns="" val="3786876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avec image">
    <p:spTree>
      <p:nvGrpSpPr>
        <p:cNvPr id="1" name=""/>
        <p:cNvGrpSpPr/>
        <p:nvPr/>
      </p:nvGrpSpPr>
      <p:grpSpPr>
        <a:xfrm>
          <a:off x="0" y="0"/>
          <a:ext cx="0" cy="0"/>
          <a:chOff x="0" y="0"/>
          <a:chExt cx="0" cy="0"/>
        </a:xfrm>
      </p:grpSpPr>
      <p:grpSp>
        <p:nvGrpSpPr>
          <p:cNvPr id="13" name="Groupe 12"/>
          <p:cNvGrpSpPr/>
          <p:nvPr/>
        </p:nvGrpSpPr>
        <p:grpSpPr>
          <a:xfrm rot="10800000">
            <a:off x="0" y="5645510"/>
            <a:ext cx="12192000" cy="63125"/>
            <a:chOff x="507492" y="1501519"/>
            <a:chExt cx="8129016" cy="63125"/>
          </a:xfrm>
        </p:grpSpPr>
        <p:cxnSp>
          <p:nvCxnSpPr>
            <p:cNvPr id="17" name="Connecteur droit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0" y="1143000"/>
            <a:ext cx="12192000" cy="63125"/>
            <a:chOff x="507492" y="1501519"/>
            <a:chExt cx="8129016" cy="63125"/>
          </a:xfrm>
        </p:grpSpPr>
        <p:cxnSp>
          <p:nvCxnSpPr>
            <p:cNvPr id="15" name="Connecteur droit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fr-FR" noProof="0" smtClean="0"/>
              <a:t>Cliquez pour modifier le style du titre</a:t>
            </a:r>
            <a:endParaRPr lang="fr-FR" noProof="0" dirty="0"/>
          </a:p>
        </p:txBody>
      </p:sp>
      <p:sp>
        <p:nvSpPr>
          <p:cNvPr id="3" name="Sous-titre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fr-FR" noProof="0" smtClean="0"/>
              <a:t>Cliquez pour modifier le style des sous-titres du masque</a:t>
            </a:r>
            <a:endParaRPr lang="fr-FR" noProof="0" dirty="0"/>
          </a:p>
        </p:txBody>
      </p:sp>
      <p:pic>
        <p:nvPicPr>
          <p:cNvPr id="10" name="Imag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5880" y="0"/>
            <a:ext cx="1747524" cy="2292094"/>
          </a:xfrm>
          <a:prstGeom prst="rect">
            <a:avLst/>
          </a:prstGeom>
        </p:spPr>
      </p:pic>
      <p:sp>
        <p:nvSpPr>
          <p:cNvPr id="11" name="Espace réservé d’image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fr-FR" noProof="0" smtClean="0"/>
              <a:t>Cliquez sur l'icône pour ajouter une image</a:t>
            </a:r>
            <a:endParaRPr lang="fr-FR" noProof="0" dirty="0"/>
          </a:p>
        </p:txBody>
      </p:sp>
      <p:sp>
        <p:nvSpPr>
          <p:cNvPr id="19" name="Texte d’instructions"/>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fr-FR" sz="1200" b="1" i="1" noProof="0" dirty="0" smtClean="0">
                <a:latin typeface="Arial" pitchFamily="34" charset="0"/>
                <a:cs typeface="Arial" pitchFamily="34" charset="0"/>
              </a:rPr>
              <a:t>REMARQUE :</a:t>
            </a:r>
          </a:p>
          <a:p>
            <a:pPr rtl="0"/>
            <a:r>
              <a:rPr lang="fr-FR" sz="1200" i="1" noProof="0" dirty="0" smtClean="0">
                <a:latin typeface="Arial" pitchFamily="34" charset="0"/>
                <a:cs typeface="Arial" pitchFamily="34" charset="0"/>
              </a:rPr>
              <a:t>Pour remplacer l’image sur cette diapositive, sélectionnez-la et supprimez-la. Cliquez ensuite sur l’icône Images dans l’espace réservé pour insérer votre image.</a:t>
            </a:r>
            <a:endParaRPr lang="fr-FR" sz="1200" i="1" noProof="0" dirty="0">
              <a:latin typeface="Arial" pitchFamily="34" charset="0"/>
              <a:cs typeface="Arial" pitchFamily="34" charset="0"/>
            </a:endParaRPr>
          </a:p>
        </p:txBody>
      </p:sp>
    </p:spTree>
    <p:extLst>
      <p:ext uri="{BB962C8B-B14F-4D97-AF65-F5344CB8AC3E}">
        <p14:creationId xmlns:p14="http://schemas.microsoft.com/office/powerpoint/2010/main" xmlns="" val="2673943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e 7"/>
          <p:cNvGrpSpPr/>
          <p:nvPr/>
        </p:nvGrpSpPr>
        <p:grpSpPr>
          <a:xfrm>
            <a:off x="0" y="2514600"/>
            <a:ext cx="12192000" cy="3194035"/>
            <a:chOff x="647402" y="2514600"/>
            <a:chExt cx="10838688" cy="3194035"/>
          </a:xfrm>
        </p:grpSpPr>
        <p:grpSp>
          <p:nvGrpSpPr>
            <p:cNvPr id="9" name="Groupe 8"/>
            <p:cNvGrpSpPr/>
            <p:nvPr/>
          </p:nvGrpSpPr>
          <p:grpSpPr>
            <a:xfrm>
              <a:off x="647402" y="2514600"/>
              <a:ext cx="10838688" cy="63125"/>
              <a:chOff x="507492" y="1501519"/>
              <a:chExt cx="8129016" cy="63125"/>
            </a:xfrm>
          </p:grpSpPr>
          <p:cxnSp>
            <p:nvCxnSpPr>
              <p:cNvPr id="14" name="Connecteur droit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11" name="Groupe 10"/>
            <p:cNvGrpSpPr/>
            <p:nvPr/>
          </p:nvGrpSpPr>
          <p:grpSpPr>
            <a:xfrm rot="10800000">
              <a:off x="647402" y="5645510"/>
              <a:ext cx="10838688" cy="63125"/>
              <a:chOff x="507492" y="1501519"/>
              <a:chExt cx="8129016" cy="63125"/>
            </a:xfrm>
          </p:grpSpPr>
          <p:cxnSp>
            <p:nvCxnSpPr>
              <p:cNvPr id="12" name="Connecteur droit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re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fr-FR" noProof="0" smtClean="0"/>
              <a:t>Cliquez pour modifier le style du titre</a:t>
            </a:r>
            <a:endParaRPr lang="fr-FR" noProof="0" dirty="0"/>
          </a:p>
        </p:txBody>
      </p:sp>
      <p:sp>
        <p:nvSpPr>
          <p:cNvPr id="3" name="Espace réservé du texte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fr-FR" noProof="0" smtClean="0"/>
              <a:t>Cliquez pour modifier les styles du texte du masque</a:t>
            </a:r>
          </a:p>
        </p:txBody>
      </p:sp>
      <p:sp>
        <p:nvSpPr>
          <p:cNvPr id="4" name="Espace réservé de la date 3"/>
          <p:cNvSpPr>
            <a:spLocks noGrp="1"/>
          </p:cNvSpPr>
          <p:nvPr>
            <p:ph type="dt" sz="half" idx="10"/>
          </p:nvPr>
        </p:nvSpPr>
        <p:spPr/>
        <p:txBody>
          <a:bodyPr rtlCol="0"/>
          <a:lstStyle/>
          <a:p>
            <a:r>
              <a:rPr lang="fr-FR" dirty="0" smtClean="0"/>
              <a:t>​</a:t>
            </a:r>
            <a:fld id="{FF5F1CE1-2D83-4710-B005-E03A94773F54}" type="datetime1">
              <a:rPr lang="fr-FR" smtClean="0"/>
              <a:pPr/>
              <a:t>12/02/2017</a:t>
            </a:fld>
            <a:r>
              <a:rPr lang="fr-FR" dirty="0" smtClean="0"/>
              <a:t>​</a:t>
            </a:r>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pic>
        <p:nvPicPr>
          <p:cNvPr id="7" name="Imag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xmlns="" val="3602678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contenu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e la date 4"/>
          <p:cNvSpPr>
            <a:spLocks noGrp="1"/>
          </p:cNvSpPr>
          <p:nvPr>
            <p:ph type="dt" sz="half" idx="10"/>
          </p:nvPr>
        </p:nvSpPr>
        <p:spPr/>
        <p:txBody>
          <a:bodyPr rtlCol="0"/>
          <a:lstStyle>
            <a:lvl1pPr>
              <a:defRPr/>
            </a:lvl1pPr>
          </a:lstStyle>
          <a:p>
            <a:fld id="{03CC60CA-F5F0-431E-AD16-DA84336EFE3A}" type="datetime1">
              <a:rPr lang="fr-FR" smtClean="0"/>
              <a:pPr/>
              <a:t>12/02/2017</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xmlns="" val="3527791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pour modifier le style du titre</a:t>
            </a:r>
            <a:endParaRPr lang="fr-FR" noProof="0" dirty="0"/>
          </a:p>
        </p:txBody>
      </p:sp>
      <p:sp>
        <p:nvSpPr>
          <p:cNvPr id="3" name="Espace réservé du texte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noProof="0" smtClean="0"/>
              <a:t>Cliquez pour modifier les styles du texte du masque</a:t>
            </a:r>
          </a:p>
        </p:txBody>
      </p:sp>
      <p:sp>
        <p:nvSpPr>
          <p:cNvPr id="4" name="Espace réservé du contenu 3"/>
          <p:cNvSpPr>
            <a:spLocks noGrp="1"/>
          </p:cNvSpPr>
          <p:nvPr>
            <p:ph sz="half" idx="2"/>
          </p:nvPr>
        </p:nvSpPr>
        <p:spPr>
          <a:xfrm>
            <a:off x="1104900" y="2424112"/>
            <a:ext cx="4919472" cy="3748088"/>
          </a:xfrm>
        </p:spPr>
        <p:txBody>
          <a:bodyPr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texte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noProof="0" smtClean="0"/>
              <a:t>Cliquez pour modifier les styles du texte du masque</a:t>
            </a:r>
          </a:p>
        </p:txBody>
      </p:sp>
      <p:sp>
        <p:nvSpPr>
          <p:cNvPr id="6" name="Espace réservé du contenu 5"/>
          <p:cNvSpPr>
            <a:spLocks noGrp="1"/>
          </p:cNvSpPr>
          <p:nvPr>
            <p:ph sz="quarter" idx="4"/>
          </p:nvPr>
        </p:nvSpPr>
        <p:spPr>
          <a:xfrm>
            <a:off x="6166110" y="2424112"/>
            <a:ext cx="4919472" cy="3748088"/>
          </a:xfrm>
        </p:spPr>
        <p:txBody>
          <a:bodyPr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7" name="Espace réservé de la date 6"/>
          <p:cNvSpPr>
            <a:spLocks noGrp="1"/>
          </p:cNvSpPr>
          <p:nvPr>
            <p:ph type="dt" sz="half" idx="10"/>
          </p:nvPr>
        </p:nvSpPr>
        <p:spPr/>
        <p:txBody>
          <a:bodyPr rtlCol="0"/>
          <a:lstStyle>
            <a:lvl1pPr>
              <a:defRPr/>
            </a:lvl1pPr>
          </a:lstStyle>
          <a:p>
            <a:fld id="{37571E30-3F8C-45A0-A97D-32FEE21AD3FE}" type="datetime1">
              <a:rPr lang="fr-FR" smtClean="0"/>
              <a:pPr/>
              <a:t>12/02/2017</a:t>
            </a:fld>
            <a:endParaRPr lang="fr-FR" dirty="0"/>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9" name="Espace réservé du numéro de diapositive 8"/>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xmlns="" val="3971016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pour modifier le style du titre</a:t>
            </a:r>
            <a:endParaRPr lang="fr-FR" noProof="0" dirty="0"/>
          </a:p>
        </p:txBody>
      </p:sp>
      <p:sp>
        <p:nvSpPr>
          <p:cNvPr id="3" name="Espace réservé de la date 2"/>
          <p:cNvSpPr>
            <a:spLocks noGrp="1"/>
          </p:cNvSpPr>
          <p:nvPr>
            <p:ph type="dt" sz="half" idx="10"/>
          </p:nvPr>
        </p:nvSpPr>
        <p:spPr/>
        <p:txBody>
          <a:bodyPr rtlCol="0"/>
          <a:lstStyle>
            <a:lvl1pPr>
              <a:defRPr/>
            </a:lvl1pPr>
          </a:lstStyle>
          <a:p>
            <a:fld id="{F53E571F-D862-4C44-826E-B0273097C3EE}" type="datetime1">
              <a:rPr lang="fr-FR" smtClean="0"/>
              <a:pPr/>
              <a:t>12/02/2017</a:t>
            </a:fld>
            <a:endParaRPr lang="fr-FR"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xmlns="" val="1758111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lvl1pPr>
          </a:lstStyle>
          <a:p>
            <a:fld id="{6A5EA7CD-A54C-4044-94F4-AD92C5338D2B}" type="datetime1">
              <a:rPr lang="fr-FR" smtClean="0"/>
              <a:pPr/>
              <a:t>12/02/2017</a:t>
            </a:fld>
            <a:endParaRPr lang="fr-FR" dirty="0"/>
          </a:p>
        </p:txBody>
      </p:sp>
      <p:sp>
        <p:nvSpPr>
          <p:cNvPr id="3" name="Espace réservé du pied de page 2"/>
          <p:cNvSpPr>
            <a:spLocks noGrp="1"/>
          </p:cNvSpPr>
          <p:nvPr>
            <p:ph type="ftr" sz="quarter" idx="11"/>
          </p:nvPr>
        </p:nvSpPr>
        <p:spPr/>
        <p:txBody>
          <a:bodyPr rtlCol="0"/>
          <a:lstStyle/>
          <a:p>
            <a:pPr rtl="0"/>
            <a:endParaRPr lang="fr-FR" noProof="0" dirty="0"/>
          </a:p>
        </p:txBody>
      </p:sp>
      <p:sp>
        <p:nvSpPr>
          <p:cNvPr id="4" name="Espace réservé du numéro de diapositive 3"/>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xmlns="" val="302416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b"/>
          <a:lstStyle>
            <a:lvl1pPr algn="l" rtl="0">
              <a:defRPr sz="3200"/>
            </a:lvl1pPr>
          </a:lstStyle>
          <a:p>
            <a:pPr rtl="0"/>
            <a:r>
              <a:rPr lang="fr-FR" noProof="0" smtClean="0"/>
              <a:t>Cliquez pour modifier le style du titre</a:t>
            </a:r>
            <a:endParaRPr lang="fr-FR" noProof="0" dirty="0"/>
          </a:p>
        </p:txBody>
      </p:sp>
      <p:sp>
        <p:nvSpPr>
          <p:cNvPr id="3" name="Espace réservé du contenu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texte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noProof="0" smtClean="0"/>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3214D363-38EB-4EFE-A4CB-9D469BC54DCB}" type="datetime1">
              <a:rPr lang="fr-FR" smtClean="0"/>
              <a:pPr/>
              <a:t>12/02/2017</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xmlns="" val="3769764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fr-FR" noProof="0" dirty="0" smtClean="0"/>
              <a:t>Modifiez le style du titre</a:t>
            </a:r>
            <a:endParaRPr lang="fr-FR" noProof="0" dirty="0"/>
          </a:p>
        </p:txBody>
      </p:sp>
      <p:sp>
        <p:nvSpPr>
          <p:cNvPr id="3" name="Espace réservé du texte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p>
          <a:p>
            <a:pPr lvl="5" rtl="0"/>
            <a:r>
              <a:rPr lang="fr-FR" noProof="0" dirty="0" smtClean="0"/>
              <a:t>Sixième niveau</a:t>
            </a:r>
          </a:p>
          <a:p>
            <a:pPr lvl="6" rtl="0"/>
            <a:r>
              <a:rPr lang="fr-FR" noProof="0" dirty="0" smtClean="0"/>
              <a:t>Septième niveau</a:t>
            </a:r>
          </a:p>
          <a:p>
            <a:pPr lvl="7" rtl="0"/>
            <a:r>
              <a:rPr lang="fr-FR" noProof="0" dirty="0" smtClean="0"/>
              <a:t>Huitième niveau</a:t>
            </a:r>
          </a:p>
          <a:p>
            <a:pPr lvl="8" rtl="0"/>
            <a:r>
              <a:rPr lang="fr-FR" noProof="0" dirty="0" smtClean="0"/>
              <a:t>Neuvième niveau</a:t>
            </a:r>
            <a:endParaRPr lang="fr-FR" noProof="0" dirty="0"/>
          </a:p>
        </p:txBody>
      </p:sp>
      <p:sp>
        <p:nvSpPr>
          <p:cNvPr id="4" name="Espace réservé de la date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r>
              <a:rPr lang="fr-FR" dirty="0" smtClean="0"/>
              <a:t>​</a:t>
            </a:r>
            <a:fld id="{B4D55279-C06B-4789-90C7-CDBF3CF07A5D}" type="datetime1">
              <a:rPr lang="fr-FR" smtClean="0"/>
              <a:pPr/>
              <a:t>12/02/2017</a:t>
            </a:fld>
            <a:r>
              <a:rPr lang="fr-FR" dirty="0" smtClean="0"/>
              <a:t>​</a:t>
            </a:r>
            <a:endParaRPr lang="fr-FR" dirty="0"/>
          </a:p>
        </p:txBody>
      </p:sp>
      <p:sp>
        <p:nvSpPr>
          <p:cNvPr id="5" name="Espace réservé du pied de page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E31375A4-56A4-47D6-9801-1991572033F7}" type="slidenum">
              <a:rPr lang="fr-FR" smtClean="0"/>
              <a:pPr/>
              <a:t>‹N°›</a:t>
            </a:fld>
            <a:endParaRPr lang="fr-FR" dirty="0"/>
          </a:p>
        </p:txBody>
      </p:sp>
      <p:grpSp>
        <p:nvGrpSpPr>
          <p:cNvPr id="15" name="Groupe 14"/>
          <p:cNvGrpSpPr/>
          <p:nvPr/>
        </p:nvGrpSpPr>
        <p:grpSpPr>
          <a:xfrm>
            <a:off x="1103376" y="1219201"/>
            <a:ext cx="9985248" cy="84403"/>
            <a:chOff x="1073150" y="1219201"/>
            <a:chExt cx="10058400" cy="63125"/>
          </a:xfrm>
        </p:grpSpPr>
        <p:cxnSp>
          <p:nvCxnSpPr>
            <p:cNvPr id="13" name="Connecteur droit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246742" y="1814286"/>
            <a:ext cx="6850743" cy="2394858"/>
          </a:xfrm>
        </p:spPr>
        <p:txBody>
          <a:bodyPr rtlCol="0" anchor="ctr"/>
          <a:lstStyle/>
          <a:p>
            <a:pPr algn="ctr" rtl="0"/>
            <a:r>
              <a:rPr lang="fr-FR" dirty="0" smtClean="0"/>
              <a:t/>
            </a:r>
            <a:br>
              <a:rPr lang="fr-FR" dirty="0" smtClean="0"/>
            </a:br>
            <a:r>
              <a:rPr lang="fr-FR" dirty="0" smtClean="0"/>
              <a:t>Système MultiMedia</a:t>
            </a:r>
            <a:endParaRPr lang="fr-FR" dirty="0"/>
          </a:p>
        </p:txBody>
      </p:sp>
      <p:sp>
        <p:nvSpPr>
          <p:cNvPr id="7" name="Sous-titre 6"/>
          <p:cNvSpPr>
            <a:spLocks noGrp="1"/>
          </p:cNvSpPr>
          <p:nvPr>
            <p:ph type="subTitle" idx="1"/>
          </p:nvPr>
        </p:nvSpPr>
        <p:spPr>
          <a:xfrm>
            <a:off x="611414" y="4702629"/>
            <a:ext cx="5734050" cy="967920"/>
          </a:xfrm>
        </p:spPr>
        <p:txBody>
          <a:bodyPr rtlCol="0"/>
          <a:lstStyle/>
          <a:p>
            <a:pPr algn="ctr" rtl="0"/>
            <a:r>
              <a:rPr lang="fr-FR" dirty="0" smtClean="0">
                <a:latin typeface="Times New Roman" pitchFamily="18" charset="0"/>
                <a:cs typeface="Times New Roman" pitchFamily="18" charset="0"/>
              </a:rPr>
              <a:t>Mme Meziane </a:t>
            </a:r>
            <a:r>
              <a:rPr lang="fr-FR" dirty="0" err="1" smtClean="0">
                <a:latin typeface="Times New Roman" pitchFamily="18" charset="0"/>
                <a:cs typeface="Times New Roman" pitchFamily="18" charset="0"/>
              </a:rPr>
              <a:t>Tani</a:t>
            </a:r>
            <a:r>
              <a:rPr lang="fr-FR" dirty="0" smtClean="0">
                <a:latin typeface="Times New Roman" pitchFamily="18" charset="0"/>
                <a:cs typeface="Times New Roman" pitchFamily="18" charset="0"/>
              </a:rPr>
              <a:t> .S</a:t>
            </a:r>
            <a:endParaRPr lang="fr-FR" dirty="0">
              <a:latin typeface="Times New Roman" pitchFamily="18" charset="0"/>
              <a:cs typeface="Times New Roman" pitchFamily="18" charset="0"/>
            </a:endParaRPr>
          </a:p>
        </p:txBody>
      </p:sp>
      <p:pic>
        <p:nvPicPr>
          <p:cNvPr id="4" name="Espace réservé d’image 3" descr="Livre ouvert sur une table, rayonnages flous à l’arrière-plan"/>
          <p:cNvPicPr>
            <a:picLocks noGrp="1" noChangeAspect="1"/>
          </p:cNvPicPr>
          <p:nvPr>
            <p:ph type="pic" sz="quarter" idx="13"/>
          </p:nvPr>
        </p:nvPicPr>
        <p:blipFill>
          <a:blip r:embed="rId3" cstate="print">
            <a:extLst>
              <a:ext uri="{28A0092B-C50C-407E-A947-70E740481C1C}">
                <a14:useLocalDpi xmlns:a14="http://schemas.microsoft.com/office/drawing/2010/main" xmlns="" val="0"/>
              </a:ext>
            </a:extLst>
          </a:blip>
          <a:srcRect l="8890" r="8890"/>
          <a:stretch>
            <a:fillRect/>
          </a:stretch>
        </p:blipFill>
        <p:spPr/>
      </p:pic>
      <p:sp>
        <p:nvSpPr>
          <p:cNvPr id="5" name="ZoneTexte 4"/>
          <p:cNvSpPr txBox="1"/>
          <p:nvPr/>
        </p:nvSpPr>
        <p:spPr>
          <a:xfrm>
            <a:off x="667656" y="6139544"/>
            <a:ext cx="3497943" cy="369332"/>
          </a:xfrm>
          <a:prstGeom prst="rect">
            <a:avLst/>
          </a:prstGeom>
          <a:noFill/>
        </p:spPr>
        <p:txBody>
          <a:bodyPr wrap="square" rtlCol="0">
            <a:spAutoFit/>
          </a:bodyPr>
          <a:lstStyle/>
          <a:p>
            <a:r>
              <a:rPr lang="fr-FR" dirty="0" smtClean="0">
                <a:solidFill>
                  <a:schemeClr val="bg2"/>
                </a:solidFill>
                <a:latin typeface="Times New Roman" pitchFamily="18" charset="0"/>
                <a:cs typeface="Times New Roman" pitchFamily="18" charset="0"/>
              </a:rPr>
              <a:t>Cours Master 1 RSD </a:t>
            </a:r>
            <a:endParaRPr lang="fr-FR" dirty="0">
              <a:solidFill>
                <a:schemeClr val="bg2"/>
              </a:solidFill>
              <a:latin typeface="Times New Roman" pitchFamily="18" charset="0"/>
              <a:cs typeface="Times New Roman" pitchFamily="18" charset="0"/>
            </a:endParaRPr>
          </a:p>
        </p:txBody>
      </p:sp>
      <p:sp>
        <p:nvSpPr>
          <p:cNvPr id="8" name="ZoneTexte 7"/>
          <p:cNvSpPr txBox="1"/>
          <p:nvPr/>
        </p:nvSpPr>
        <p:spPr>
          <a:xfrm>
            <a:off x="7358743" y="6168571"/>
            <a:ext cx="4542971" cy="369332"/>
          </a:xfrm>
          <a:prstGeom prst="rect">
            <a:avLst/>
          </a:prstGeom>
          <a:noFill/>
        </p:spPr>
        <p:txBody>
          <a:bodyPr wrap="square" rtlCol="0">
            <a:spAutoFit/>
          </a:bodyPr>
          <a:lstStyle/>
          <a:p>
            <a:pPr algn="r"/>
            <a:r>
              <a:rPr lang="fr-FR" dirty="0" smtClean="0">
                <a:solidFill>
                  <a:schemeClr val="bg2"/>
                </a:solidFill>
                <a:latin typeface="Times New Roman" pitchFamily="18" charset="0"/>
                <a:cs typeface="Times New Roman" pitchFamily="18" charset="0"/>
              </a:rPr>
              <a:t>Année universitaire : 2016 - 2017</a:t>
            </a:r>
            <a:endParaRPr lang="fr-FR" dirty="0">
              <a:solidFill>
                <a:schemeClr val="bg2"/>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652133998"/>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12800" y="0"/>
            <a:ext cx="10363200" cy="1036638"/>
          </a:xfrm>
        </p:spPr>
        <p:txBody>
          <a:bodyPr>
            <a:normAutofit/>
          </a:bodyPr>
          <a:lstStyle/>
          <a:p>
            <a:pPr algn="ctr" eaLnBrk="1" hangingPunct="1"/>
            <a:r>
              <a:rPr lang="fr-FR" b="1" dirty="0" smtClean="0"/>
              <a:t>Composants du multimédia</a:t>
            </a:r>
          </a:p>
        </p:txBody>
      </p:sp>
      <p:sp>
        <p:nvSpPr>
          <p:cNvPr id="21507" name="Espace réservé du numéro de diapositive 4"/>
          <p:cNvSpPr>
            <a:spLocks noGrp="1"/>
          </p:cNvSpPr>
          <p:nvPr>
            <p:ph type="sldNum" sz="quarter" idx="12"/>
          </p:nvPr>
        </p:nvSpPr>
        <p:spPr>
          <a:noFill/>
        </p:spPr>
        <p:txBody>
          <a:bodyPr/>
          <a:lstStyle/>
          <a:p>
            <a:fld id="{B17709AF-A751-49AA-A408-231C1ABB88B7}" type="slidenum">
              <a:rPr lang="fr-FR" smtClean="0"/>
              <a:pPr/>
              <a:t>10</a:t>
            </a:fld>
            <a:endParaRPr lang="fr-FR" smtClean="0"/>
          </a:p>
        </p:txBody>
      </p:sp>
      <p:grpSp>
        <p:nvGrpSpPr>
          <p:cNvPr id="2" name="Group 46"/>
          <p:cNvGrpSpPr>
            <a:grpSpLocks/>
          </p:cNvGrpSpPr>
          <p:nvPr/>
        </p:nvGrpSpPr>
        <p:grpSpPr bwMode="auto">
          <a:xfrm>
            <a:off x="1436913" y="1756229"/>
            <a:ext cx="9390743" cy="4078514"/>
            <a:chOff x="864" y="1632"/>
            <a:chExt cx="3840" cy="1920"/>
          </a:xfrm>
        </p:grpSpPr>
        <p:sp>
          <p:nvSpPr>
            <p:cNvPr id="21509" name="AutoShape 3"/>
            <p:cNvSpPr>
              <a:spLocks noChangeArrowheads="1"/>
            </p:cNvSpPr>
            <p:nvPr/>
          </p:nvSpPr>
          <p:spPr bwMode="auto">
            <a:xfrm>
              <a:off x="1104" y="2592"/>
              <a:ext cx="3264" cy="384"/>
            </a:xfrm>
            <a:prstGeom prst="cube">
              <a:avLst>
                <a:gd name="adj" fmla="val 25000"/>
              </a:avLst>
            </a:prstGeom>
            <a:solidFill>
              <a:schemeClr val="accent1"/>
            </a:solidFill>
            <a:ln w="9525">
              <a:solidFill>
                <a:schemeClr val="tx1"/>
              </a:solidFill>
              <a:miter lim="800000"/>
              <a:headEnd/>
              <a:tailEnd/>
            </a:ln>
          </p:spPr>
          <p:txBody>
            <a:bodyPr wrap="none" anchor="ctr"/>
            <a:lstStyle/>
            <a:p>
              <a:pPr algn="ctr"/>
              <a:r>
                <a:rPr lang="fr-FR" dirty="0">
                  <a:solidFill>
                    <a:schemeClr val="bg2"/>
                  </a:solidFill>
                  <a:latin typeface="Times New Roman" pitchFamily="18" charset="0"/>
                </a:rPr>
                <a:t>MULTIMEDIA</a:t>
              </a:r>
            </a:p>
          </p:txBody>
        </p:sp>
        <p:sp>
          <p:nvSpPr>
            <p:cNvPr id="21510" name="AutoShape 4"/>
            <p:cNvSpPr>
              <a:spLocks noChangeArrowheads="1"/>
            </p:cNvSpPr>
            <p:nvPr/>
          </p:nvSpPr>
          <p:spPr bwMode="auto">
            <a:xfrm>
              <a:off x="864" y="2064"/>
              <a:ext cx="1056" cy="336"/>
            </a:xfrm>
            <a:prstGeom prst="foldedCorner">
              <a:avLst>
                <a:gd name="adj" fmla="val 12500"/>
              </a:avLst>
            </a:prstGeom>
            <a:solidFill>
              <a:srgbClr val="99CCFF"/>
            </a:solidFill>
            <a:ln w="9525">
              <a:solidFill>
                <a:schemeClr val="tx1"/>
              </a:solidFill>
              <a:round/>
              <a:headEnd/>
              <a:tailEnd/>
            </a:ln>
          </p:spPr>
          <p:txBody>
            <a:bodyPr wrap="none" anchor="ctr"/>
            <a:lstStyle/>
            <a:p>
              <a:pPr algn="ctr"/>
              <a:r>
                <a:rPr lang="fr-FR">
                  <a:latin typeface="Times New Roman" pitchFamily="18" charset="0"/>
                </a:rPr>
                <a:t>Textes </a:t>
              </a:r>
            </a:p>
          </p:txBody>
        </p:sp>
        <p:sp>
          <p:nvSpPr>
            <p:cNvPr id="21511" name="AutoShape 5"/>
            <p:cNvSpPr>
              <a:spLocks noChangeArrowheads="1"/>
            </p:cNvSpPr>
            <p:nvPr/>
          </p:nvSpPr>
          <p:spPr bwMode="auto">
            <a:xfrm>
              <a:off x="3648" y="2064"/>
              <a:ext cx="1056" cy="336"/>
            </a:xfrm>
            <a:prstGeom prst="foldedCorner">
              <a:avLst>
                <a:gd name="adj" fmla="val 12500"/>
              </a:avLst>
            </a:prstGeom>
            <a:solidFill>
              <a:srgbClr val="99CCFF"/>
            </a:solidFill>
            <a:ln w="9525">
              <a:solidFill>
                <a:schemeClr val="tx1"/>
              </a:solidFill>
              <a:round/>
              <a:headEnd/>
              <a:tailEnd/>
            </a:ln>
          </p:spPr>
          <p:txBody>
            <a:bodyPr wrap="none" anchor="ctr"/>
            <a:lstStyle/>
            <a:p>
              <a:pPr algn="ctr"/>
              <a:r>
                <a:rPr lang="fr-FR">
                  <a:latin typeface="Times New Roman" pitchFamily="18" charset="0"/>
                </a:rPr>
                <a:t>graphiques </a:t>
              </a:r>
            </a:p>
          </p:txBody>
        </p:sp>
        <p:sp>
          <p:nvSpPr>
            <p:cNvPr id="21512" name="AutoShape 7"/>
            <p:cNvSpPr>
              <a:spLocks noChangeArrowheads="1"/>
            </p:cNvSpPr>
            <p:nvPr/>
          </p:nvSpPr>
          <p:spPr bwMode="auto">
            <a:xfrm>
              <a:off x="1536" y="1632"/>
              <a:ext cx="2352" cy="336"/>
            </a:xfrm>
            <a:prstGeom prst="plaque">
              <a:avLst>
                <a:gd name="adj" fmla="val 16667"/>
              </a:avLst>
            </a:prstGeom>
            <a:solidFill>
              <a:srgbClr val="FFFF99"/>
            </a:solidFill>
            <a:ln w="9525">
              <a:solidFill>
                <a:schemeClr val="tx1"/>
              </a:solidFill>
              <a:miter lim="800000"/>
              <a:headEnd/>
              <a:tailEnd/>
            </a:ln>
          </p:spPr>
          <p:txBody>
            <a:bodyPr wrap="none" anchor="ctr"/>
            <a:lstStyle/>
            <a:p>
              <a:pPr algn="ctr"/>
              <a:r>
                <a:rPr lang="fr-FR">
                  <a:latin typeface="Times New Roman" pitchFamily="18" charset="0"/>
                </a:rPr>
                <a:t>Données informatiques</a:t>
              </a:r>
            </a:p>
          </p:txBody>
        </p:sp>
        <p:sp>
          <p:nvSpPr>
            <p:cNvPr id="21513" name="AutoShape 8"/>
            <p:cNvSpPr>
              <a:spLocks noChangeArrowheads="1"/>
            </p:cNvSpPr>
            <p:nvPr/>
          </p:nvSpPr>
          <p:spPr bwMode="auto">
            <a:xfrm>
              <a:off x="864" y="3216"/>
              <a:ext cx="1056" cy="336"/>
            </a:xfrm>
            <a:prstGeom prst="foldedCorner">
              <a:avLst>
                <a:gd name="adj" fmla="val 12500"/>
              </a:avLst>
            </a:prstGeom>
            <a:solidFill>
              <a:srgbClr val="99CCFF"/>
            </a:solidFill>
            <a:ln w="9525">
              <a:solidFill>
                <a:schemeClr val="tx1"/>
              </a:solidFill>
              <a:round/>
              <a:headEnd/>
              <a:tailEnd/>
            </a:ln>
          </p:spPr>
          <p:txBody>
            <a:bodyPr wrap="none" anchor="ctr"/>
            <a:lstStyle/>
            <a:p>
              <a:pPr algn="ctr"/>
              <a:r>
                <a:rPr lang="fr-FR">
                  <a:latin typeface="Times New Roman" pitchFamily="18" charset="0"/>
                </a:rPr>
                <a:t>Sons  </a:t>
              </a:r>
            </a:p>
          </p:txBody>
        </p:sp>
        <p:sp>
          <p:nvSpPr>
            <p:cNvPr id="21514" name="AutoShape 9"/>
            <p:cNvSpPr>
              <a:spLocks noChangeArrowheads="1"/>
            </p:cNvSpPr>
            <p:nvPr/>
          </p:nvSpPr>
          <p:spPr bwMode="auto">
            <a:xfrm>
              <a:off x="2160" y="3216"/>
              <a:ext cx="1248" cy="336"/>
            </a:xfrm>
            <a:prstGeom prst="foldedCorner">
              <a:avLst>
                <a:gd name="adj" fmla="val 12500"/>
              </a:avLst>
            </a:prstGeom>
            <a:solidFill>
              <a:srgbClr val="99CCFF"/>
            </a:solidFill>
            <a:ln w="9525">
              <a:solidFill>
                <a:schemeClr val="tx1"/>
              </a:solidFill>
              <a:round/>
              <a:headEnd/>
              <a:tailEnd/>
            </a:ln>
          </p:spPr>
          <p:txBody>
            <a:bodyPr wrap="none" anchor="ctr"/>
            <a:lstStyle/>
            <a:p>
              <a:pPr algn="ctr"/>
              <a:r>
                <a:rPr lang="fr-FR">
                  <a:latin typeface="Times New Roman" pitchFamily="18" charset="0"/>
                </a:rPr>
                <a:t>vidéos </a:t>
              </a:r>
            </a:p>
          </p:txBody>
        </p:sp>
        <p:sp>
          <p:nvSpPr>
            <p:cNvPr id="21515" name="AutoShape 10"/>
            <p:cNvSpPr>
              <a:spLocks noChangeArrowheads="1"/>
            </p:cNvSpPr>
            <p:nvPr/>
          </p:nvSpPr>
          <p:spPr bwMode="auto">
            <a:xfrm>
              <a:off x="3600" y="3216"/>
              <a:ext cx="1056" cy="336"/>
            </a:xfrm>
            <a:prstGeom prst="foldedCorner">
              <a:avLst>
                <a:gd name="adj" fmla="val 12500"/>
              </a:avLst>
            </a:prstGeom>
            <a:solidFill>
              <a:srgbClr val="99CCFF"/>
            </a:solidFill>
            <a:ln w="9525">
              <a:solidFill>
                <a:schemeClr val="tx1"/>
              </a:solidFill>
              <a:round/>
              <a:headEnd/>
              <a:tailEnd/>
            </a:ln>
          </p:spPr>
          <p:txBody>
            <a:bodyPr wrap="none" anchor="ctr"/>
            <a:lstStyle/>
            <a:p>
              <a:pPr algn="ctr"/>
              <a:r>
                <a:rPr lang="fr-FR">
                  <a:latin typeface="Times New Roman" pitchFamily="18" charset="0"/>
                </a:rPr>
                <a:t>photos </a:t>
              </a:r>
            </a:p>
          </p:txBody>
        </p:sp>
        <p:sp>
          <p:nvSpPr>
            <p:cNvPr id="21516" name="Line 39"/>
            <p:cNvSpPr>
              <a:spLocks noChangeShapeType="1"/>
            </p:cNvSpPr>
            <p:nvPr/>
          </p:nvSpPr>
          <p:spPr bwMode="auto">
            <a:xfrm>
              <a:off x="1440" y="2400"/>
              <a:ext cx="0" cy="192"/>
            </a:xfrm>
            <a:prstGeom prst="line">
              <a:avLst/>
            </a:prstGeom>
            <a:noFill/>
            <a:ln w="9525">
              <a:solidFill>
                <a:schemeClr val="tx1"/>
              </a:solidFill>
              <a:round/>
              <a:headEnd/>
              <a:tailEnd type="triangle" w="med" len="med"/>
            </a:ln>
          </p:spPr>
          <p:txBody>
            <a:bodyPr/>
            <a:lstStyle/>
            <a:p>
              <a:endParaRPr lang="fr-FR"/>
            </a:p>
          </p:txBody>
        </p:sp>
        <p:sp>
          <p:nvSpPr>
            <p:cNvPr id="21517" name="Line 40"/>
            <p:cNvSpPr>
              <a:spLocks noChangeShapeType="1"/>
            </p:cNvSpPr>
            <p:nvPr/>
          </p:nvSpPr>
          <p:spPr bwMode="auto">
            <a:xfrm>
              <a:off x="2688" y="1968"/>
              <a:ext cx="0" cy="624"/>
            </a:xfrm>
            <a:prstGeom prst="line">
              <a:avLst/>
            </a:prstGeom>
            <a:noFill/>
            <a:ln w="9525">
              <a:solidFill>
                <a:schemeClr val="tx1"/>
              </a:solidFill>
              <a:round/>
              <a:headEnd/>
              <a:tailEnd type="triangle" w="med" len="med"/>
            </a:ln>
          </p:spPr>
          <p:txBody>
            <a:bodyPr/>
            <a:lstStyle/>
            <a:p>
              <a:endParaRPr lang="fr-FR"/>
            </a:p>
          </p:txBody>
        </p:sp>
        <p:sp>
          <p:nvSpPr>
            <p:cNvPr id="21518" name="Line 41"/>
            <p:cNvSpPr>
              <a:spLocks noChangeShapeType="1"/>
            </p:cNvSpPr>
            <p:nvPr/>
          </p:nvSpPr>
          <p:spPr bwMode="auto">
            <a:xfrm>
              <a:off x="4128" y="2400"/>
              <a:ext cx="0" cy="192"/>
            </a:xfrm>
            <a:prstGeom prst="line">
              <a:avLst/>
            </a:prstGeom>
            <a:noFill/>
            <a:ln w="9525">
              <a:solidFill>
                <a:schemeClr val="tx1"/>
              </a:solidFill>
              <a:round/>
              <a:headEnd/>
              <a:tailEnd type="triangle" w="med" len="med"/>
            </a:ln>
          </p:spPr>
          <p:txBody>
            <a:bodyPr/>
            <a:lstStyle/>
            <a:p>
              <a:endParaRPr lang="fr-FR"/>
            </a:p>
          </p:txBody>
        </p:sp>
        <p:sp>
          <p:nvSpPr>
            <p:cNvPr id="21519" name="Line 42"/>
            <p:cNvSpPr>
              <a:spLocks noChangeShapeType="1"/>
            </p:cNvSpPr>
            <p:nvPr/>
          </p:nvSpPr>
          <p:spPr bwMode="auto">
            <a:xfrm flipV="1">
              <a:off x="2736" y="2976"/>
              <a:ext cx="0" cy="240"/>
            </a:xfrm>
            <a:prstGeom prst="line">
              <a:avLst/>
            </a:prstGeom>
            <a:noFill/>
            <a:ln w="9525">
              <a:solidFill>
                <a:schemeClr val="tx1"/>
              </a:solidFill>
              <a:round/>
              <a:headEnd/>
              <a:tailEnd type="triangle" w="med" len="med"/>
            </a:ln>
          </p:spPr>
          <p:txBody>
            <a:bodyPr/>
            <a:lstStyle/>
            <a:p>
              <a:endParaRPr lang="fr-FR"/>
            </a:p>
          </p:txBody>
        </p:sp>
        <p:sp>
          <p:nvSpPr>
            <p:cNvPr id="21520" name="Line 43"/>
            <p:cNvSpPr>
              <a:spLocks noChangeShapeType="1"/>
            </p:cNvSpPr>
            <p:nvPr/>
          </p:nvSpPr>
          <p:spPr bwMode="auto">
            <a:xfrm flipV="1">
              <a:off x="1392" y="2976"/>
              <a:ext cx="0" cy="240"/>
            </a:xfrm>
            <a:prstGeom prst="line">
              <a:avLst/>
            </a:prstGeom>
            <a:noFill/>
            <a:ln w="9525">
              <a:solidFill>
                <a:schemeClr val="tx1"/>
              </a:solidFill>
              <a:round/>
              <a:headEnd/>
              <a:tailEnd type="triangle" w="med" len="med"/>
            </a:ln>
          </p:spPr>
          <p:txBody>
            <a:bodyPr/>
            <a:lstStyle/>
            <a:p>
              <a:endParaRPr lang="fr-FR"/>
            </a:p>
          </p:txBody>
        </p:sp>
        <p:sp>
          <p:nvSpPr>
            <p:cNvPr id="21521" name="Line 44"/>
            <p:cNvSpPr>
              <a:spLocks noChangeShapeType="1"/>
            </p:cNvSpPr>
            <p:nvPr/>
          </p:nvSpPr>
          <p:spPr bwMode="auto">
            <a:xfrm flipV="1">
              <a:off x="4176" y="2976"/>
              <a:ext cx="0" cy="240"/>
            </a:xfrm>
            <a:prstGeom prst="line">
              <a:avLst/>
            </a:prstGeom>
            <a:noFill/>
            <a:ln w="9525">
              <a:solidFill>
                <a:schemeClr val="tx1"/>
              </a:solidFill>
              <a:round/>
              <a:headEnd/>
              <a:tailEnd type="triangle" w="med" len="med"/>
            </a:ln>
          </p:spPr>
          <p:txBody>
            <a:bodyPr/>
            <a:lstStyle/>
            <a:p>
              <a:endParaRPr lang="fr-F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914400" y="152400"/>
            <a:ext cx="10363200" cy="776288"/>
          </a:xfrm>
        </p:spPr>
        <p:txBody>
          <a:bodyPr>
            <a:normAutofit/>
          </a:bodyPr>
          <a:lstStyle/>
          <a:p>
            <a:pPr algn="ctr"/>
            <a:r>
              <a:rPr lang="fr-FR" b="1" dirty="0" smtClean="0"/>
              <a:t>Synthèse </a:t>
            </a:r>
          </a:p>
        </p:txBody>
      </p:sp>
      <p:sp>
        <p:nvSpPr>
          <p:cNvPr id="22531" name="Rectangle 1027" descr="Rectangle: Click to edit Master text styles&#10;Second level&#10;Third level&#10;Fourth level&#10;Fifth level"/>
          <p:cNvSpPr>
            <a:spLocks noGrp="1" noChangeArrowheads="1"/>
          </p:cNvSpPr>
          <p:nvPr>
            <p:ph idx="1"/>
          </p:nvPr>
        </p:nvSpPr>
        <p:spPr>
          <a:xfrm>
            <a:off x="571501" y="1432148"/>
            <a:ext cx="10953751" cy="4929187"/>
          </a:xfrm>
        </p:spPr>
        <p:txBody>
          <a:bodyPr/>
          <a:lstStyle/>
          <a:p>
            <a:pPr lvl="1" eaLnBrk="1" hangingPunct="1">
              <a:lnSpc>
                <a:spcPct val="90000"/>
              </a:lnSpc>
            </a:pPr>
            <a:r>
              <a:rPr lang="fr-FR" sz="2400" dirty="0" smtClean="0">
                <a:latin typeface="Times New Roman" pitchFamily="18" charset="0"/>
                <a:cs typeface="Times New Roman" pitchFamily="18" charset="0"/>
              </a:rPr>
              <a:t>Intégration de formes multiples de médias ; </a:t>
            </a:r>
          </a:p>
          <a:p>
            <a:pPr lvl="1" eaLnBrk="1" hangingPunct="1">
              <a:lnSpc>
                <a:spcPct val="90000"/>
              </a:lnSpc>
              <a:buFont typeface="Wingdings" pitchFamily="2" charset="2"/>
              <a:buNone/>
            </a:pPr>
            <a:r>
              <a:rPr lang="fr-FR" sz="2400" i="1" dirty="0" smtClean="0">
                <a:latin typeface="Times New Roman" pitchFamily="18" charset="0"/>
                <a:cs typeface="Times New Roman" pitchFamily="18" charset="0"/>
              </a:rPr>
              <a:t>	Ex:</a:t>
            </a:r>
            <a:r>
              <a:rPr lang="fr-FR" sz="2400" dirty="0" smtClean="0">
                <a:latin typeface="Times New Roman" pitchFamily="18" charset="0"/>
                <a:cs typeface="Times New Roman" pitchFamily="18" charset="0"/>
              </a:rPr>
              <a:t> </a:t>
            </a:r>
            <a:r>
              <a:rPr lang="fr-FR" sz="2400" i="1" dirty="0" smtClean="0">
                <a:latin typeface="Times New Roman" pitchFamily="18" charset="0"/>
                <a:cs typeface="Times New Roman" pitchFamily="18" charset="0"/>
              </a:rPr>
              <a:t>hétérogénéité des formats de documents : </a:t>
            </a:r>
            <a:r>
              <a:rPr lang="fr-FR" sz="2400" b="1" i="1" dirty="0" smtClean="0">
                <a:solidFill>
                  <a:schemeClr val="tx2"/>
                </a:solidFill>
                <a:latin typeface="Times New Roman" pitchFamily="18" charset="0"/>
                <a:cs typeface="Times New Roman" pitchFamily="18" charset="0"/>
              </a:rPr>
              <a:t>.</a:t>
            </a:r>
            <a:r>
              <a:rPr lang="fr-FR" sz="2400" b="1" i="1" dirty="0" err="1" smtClean="0">
                <a:solidFill>
                  <a:schemeClr val="tx2"/>
                </a:solidFill>
                <a:latin typeface="Times New Roman" pitchFamily="18" charset="0"/>
                <a:cs typeface="Times New Roman" pitchFamily="18" charset="0"/>
              </a:rPr>
              <a:t>txt</a:t>
            </a:r>
            <a:r>
              <a:rPr lang="fr-FR" sz="2400" b="1" i="1" dirty="0" smtClean="0">
                <a:solidFill>
                  <a:schemeClr val="tx2"/>
                </a:solidFill>
                <a:latin typeface="Times New Roman" pitchFamily="18" charset="0"/>
                <a:cs typeface="Times New Roman" pitchFamily="18" charset="0"/>
              </a:rPr>
              <a:t>, .</a:t>
            </a:r>
            <a:r>
              <a:rPr lang="fr-FR" sz="2400" b="1" i="1" dirty="0" err="1" smtClean="0">
                <a:solidFill>
                  <a:schemeClr val="tx2"/>
                </a:solidFill>
                <a:latin typeface="Times New Roman" pitchFamily="18" charset="0"/>
                <a:cs typeface="Times New Roman" pitchFamily="18" charset="0"/>
              </a:rPr>
              <a:t>mpg</a:t>
            </a:r>
            <a:r>
              <a:rPr lang="fr-FR" sz="2400" b="1" i="1" dirty="0" smtClean="0">
                <a:solidFill>
                  <a:schemeClr val="tx2"/>
                </a:solidFill>
                <a:latin typeface="Times New Roman" pitchFamily="18" charset="0"/>
                <a:cs typeface="Times New Roman" pitchFamily="18" charset="0"/>
              </a:rPr>
              <a:t>, .</a:t>
            </a:r>
            <a:r>
              <a:rPr lang="fr-FR" sz="2400" b="1" i="1" dirty="0" err="1" smtClean="0">
                <a:solidFill>
                  <a:schemeClr val="tx2"/>
                </a:solidFill>
                <a:latin typeface="Times New Roman" pitchFamily="18" charset="0"/>
                <a:cs typeface="Times New Roman" pitchFamily="18" charset="0"/>
              </a:rPr>
              <a:t>wma</a:t>
            </a:r>
            <a:r>
              <a:rPr lang="fr-FR" sz="2400" b="1" i="1" dirty="0" smtClean="0">
                <a:solidFill>
                  <a:schemeClr val="tx2"/>
                </a:solidFill>
                <a:latin typeface="Times New Roman" pitchFamily="18" charset="0"/>
                <a:cs typeface="Times New Roman" pitchFamily="18" charset="0"/>
              </a:rPr>
              <a:t>, .</a:t>
            </a:r>
            <a:r>
              <a:rPr lang="fr-FR" sz="2400" b="1" i="1" dirty="0" err="1" smtClean="0">
                <a:solidFill>
                  <a:schemeClr val="tx2"/>
                </a:solidFill>
                <a:latin typeface="Times New Roman" pitchFamily="18" charset="0"/>
                <a:cs typeface="Times New Roman" pitchFamily="18" charset="0"/>
              </a:rPr>
              <a:t>jpg</a:t>
            </a:r>
            <a:r>
              <a:rPr lang="fr-FR" sz="2400" b="1" i="1" dirty="0" smtClean="0">
                <a:solidFill>
                  <a:schemeClr val="tx2"/>
                </a:solidFill>
                <a:latin typeface="Times New Roman" pitchFamily="18" charset="0"/>
                <a:cs typeface="Times New Roman" pitchFamily="18" charset="0"/>
              </a:rPr>
              <a:t> …</a:t>
            </a:r>
          </a:p>
          <a:p>
            <a:pPr lvl="1" eaLnBrk="1" hangingPunct="1">
              <a:lnSpc>
                <a:spcPct val="90000"/>
              </a:lnSpc>
              <a:buFont typeface="Wingdings" pitchFamily="2" charset="2"/>
              <a:buNone/>
            </a:pPr>
            <a:endParaRPr lang="fr-FR" sz="2400" i="1" dirty="0" smtClean="0">
              <a:latin typeface="Times New Roman" pitchFamily="18" charset="0"/>
              <a:cs typeface="Times New Roman" pitchFamily="18" charset="0"/>
            </a:endParaRPr>
          </a:p>
          <a:p>
            <a:pPr lvl="1" eaLnBrk="1" hangingPunct="1">
              <a:lnSpc>
                <a:spcPct val="90000"/>
              </a:lnSpc>
            </a:pPr>
            <a:r>
              <a:rPr lang="fr-FR" sz="2400" b="1" dirty="0" smtClean="0">
                <a:solidFill>
                  <a:srgbClr val="7030A0"/>
                </a:solidFill>
                <a:latin typeface="Times New Roman" pitchFamily="18" charset="0"/>
                <a:cs typeface="Times New Roman" pitchFamily="18" charset="0"/>
              </a:rPr>
              <a:t>« </a:t>
            </a:r>
            <a:r>
              <a:rPr lang="fr-FR" sz="2400" b="1" i="1" dirty="0" smtClean="0">
                <a:solidFill>
                  <a:srgbClr val="7030A0"/>
                </a:solidFill>
                <a:latin typeface="Times New Roman" pitchFamily="18" charset="0"/>
                <a:cs typeface="Times New Roman" pitchFamily="18" charset="0"/>
              </a:rPr>
              <a:t>Présentation Multimédia</a:t>
            </a:r>
            <a:r>
              <a:rPr lang="fr-FR" sz="2400" b="1" dirty="0" smtClean="0">
                <a:solidFill>
                  <a:srgbClr val="7030A0"/>
                </a:solidFill>
                <a:latin typeface="Times New Roman" pitchFamily="18" charset="0"/>
                <a:cs typeface="Times New Roman" pitchFamily="18" charset="0"/>
              </a:rPr>
              <a:t> »</a:t>
            </a:r>
            <a:r>
              <a:rPr lang="fr-FR" sz="2400" dirty="0" smtClean="0">
                <a:latin typeface="Times New Roman" pitchFamily="18" charset="0"/>
                <a:cs typeface="Times New Roman" pitchFamily="18" charset="0"/>
              </a:rPr>
              <a:t>: synchronisation entre deux médias ou plus</a:t>
            </a:r>
          </a:p>
          <a:p>
            <a:pPr lvl="1" eaLnBrk="1" hangingPunct="1">
              <a:lnSpc>
                <a:spcPct val="90000"/>
              </a:lnSpc>
              <a:buFont typeface="Wingdings" pitchFamily="2" charset="2"/>
              <a:buNone/>
            </a:pPr>
            <a:r>
              <a:rPr lang="fr-FR" sz="2400" i="1" dirty="0" smtClean="0">
                <a:latin typeface="Times New Roman" pitchFamily="18" charset="0"/>
                <a:cs typeface="Times New Roman" pitchFamily="18" charset="0"/>
              </a:rPr>
              <a:t>	Ex:  </a:t>
            </a:r>
            <a:r>
              <a:rPr lang="fr-FR" sz="2400" dirty="0" smtClean="0">
                <a:latin typeface="Times New Roman" pitchFamily="18" charset="0"/>
                <a:cs typeface="Times New Roman" pitchFamily="18" charset="0"/>
              </a:rPr>
              <a:t>Clip (</a:t>
            </a:r>
            <a:r>
              <a:rPr lang="fr-FR" sz="2400" b="1" dirty="0" smtClean="0">
                <a:solidFill>
                  <a:schemeClr val="tx2"/>
                </a:solidFill>
                <a:latin typeface="Times New Roman" pitchFamily="18" charset="0"/>
                <a:cs typeface="Times New Roman" pitchFamily="18" charset="0"/>
              </a:rPr>
              <a:t>vidéo</a:t>
            </a:r>
            <a:r>
              <a:rPr lang="fr-FR" sz="2400" dirty="0" smtClean="0">
                <a:solidFill>
                  <a:schemeClr val="accent2"/>
                </a:solidFill>
                <a:latin typeface="Times New Roman" pitchFamily="18" charset="0"/>
                <a:cs typeface="Times New Roman" pitchFamily="18" charset="0"/>
              </a:rPr>
              <a:t>)</a:t>
            </a:r>
            <a:r>
              <a:rPr lang="fr-FR" sz="2400" dirty="0" smtClean="0">
                <a:latin typeface="Times New Roman" pitchFamily="18" charset="0"/>
                <a:cs typeface="Times New Roman" pitchFamily="18" charset="0"/>
              </a:rPr>
              <a:t> lié à une bande d’annonce (</a:t>
            </a:r>
            <a:r>
              <a:rPr lang="fr-FR" sz="2400" b="1" dirty="0" smtClean="0">
                <a:solidFill>
                  <a:schemeClr val="tx2"/>
                </a:solidFill>
                <a:latin typeface="Times New Roman" pitchFamily="18" charset="0"/>
                <a:cs typeface="Times New Roman" pitchFamily="18" charset="0"/>
              </a:rPr>
              <a:t>texte</a:t>
            </a:r>
            <a:r>
              <a:rPr lang="fr-FR" sz="2400" dirty="0" smtClean="0">
                <a:latin typeface="Times New Roman" pitchFamily="18" charset="0"/>
                <a:cs typeface="Times New Roman" pitchFamily="18" charset="0"/>
              </a:rPr>
              <a:t>) et un commentaire du présentateur (</a:t>
            </a:r>
            <a:r>
              <a:rPr lang="fr-FR" sz="2400" b="1" dirty="0" smtClean="0">
                <a:solidFill>
                  <a:schemeClr val="tx2"/>
                </a:solidFill>
                <a:latin typeface="Times New Roman" pitchFamily="18" charset="0"/>
                <a:cs typeface="Times New Roman" pitchFamily="18" charset="0"/>
              </a:rPr>
              <a:t>audio</a:t>
            </a:r>
            <a:r>
              <a:rPr lang="fr-FR" sz="2400" dirty="0" smtClean="0">
                <a:latin typeface="Times New Roman" pitchFamily="18" charset="0"/>
                <a:cs typeface="Times New Roman" pitchFamily="18" charset="0"/>
              </a:rPr>
              <a:t>)</a:t>
            </a:r>
          </a:p>
          <a:p>
            <a:pPr lvl="1" eaLnBrk="1" hangingPunct="1">
              <a:lnSpc>
                <a:spcPct val="90000"/>
              </a:lnSpc>
              <a:buFont typeface="Wingdings" pitchFamily="2" charset="2"/>
              <a:buNone/>
            </a:pPr>
            <a:endParaRPr lang="fr-FR" sz="2400" dirty="0" smtClean="0">
              <a:latin typeface="Times New Roman" pitchFamily="18" charset="0"/>
              <a:cs typeface="Times New Roman" pitchFamily="18" charset="0"/>
            </a:endParaRPr>
          </a:p>
          <a:p>
            <a:pPr lvl="1" eaLnBrk="1" hangingPunct="1">
              <a:lnSpc>
                <a:spcPct val="90000"/>
              </a:lnSpc>
            </a:pPr>
            <a:r>
              <a:rPr lang="fr-FR" sz="2400" b="1" dirty="0" smtClean="0">
                <a:solidFill>
                  <a:srgbClr val="7030A0"/>
                </a:solidFill>
                <a:latin typeface="Times New Roman" pitchFamily="18" charset="0"/>
                <a:cs typeface="Times New Roman" pitchFamily="18" charset="0"/>
              </a:rPr>
              <a:t>Logiciel multimédia</a:t>
            </a:r>
            <a:r>
              <a:rPr lang="fr-FR" sz="2400" dirty="0" smtClean="0">
                <a:solidFill>
                  <a:srgbClr val="7030A0"/>
                </a:solidFill>
                <a:latin typeface="Times New Roman" pitchFamily="18" charset="0"/>
                <a:cs typeface="Times New Roman" pitchFamily="18" charset="0"/>
              </a:rPr>
              <a:t> </a:t>
            </a:r>
            <a:r>
              <a:rPr lang="fr-FR" sz="2400" dirty="0" smtClean="0">
                <a:latin typeface="Times New Roman" pitchFamily="18" charset="0"/>
                <a:cs typeface="Times New Roman" pitchFamily="18" charset="0"/>
              </a:rPr>
              <a:t>: outils pour la manipulation, le formatage des divers médias, de recherche …</a:t>
            </a:r>
          </a:p>
          <a:p>
            <a:pPr lvl="1" eaLnBrk="1" hangingPunct="1">
              <a:lnSpc>
                <a:spcPct val="90000"/>
              </a:lnSpc>
            </a:pPr>
            <a:endParaRPr lang="fr-FR" sz="2400" dirty="0" smtClean="0">
              <a:latin typeface="Times New Roman" pitchFamily="18" charset="0"/>
              <a:cs typeface="Times New Roman" pitchFamily="18" charset="0"/>
            </a:endParaRPr>
          </a:p>
          <a:p>
            <a:pPr lvl="1" eaLnBrk="1" hangingPunct="1">
              <a:lnSpc>
                <a:spcPct val="90000"/>
              </a:lnSpc>
            </a:pPr>
            <a:r>
              <a:rPr lang="fr-FR" sz="2400" dirty="0" smtClean="0">
                <a:latin typeface="Times New Roman" pitchFamily="18" charset="0"/>
                <a:cs typeface="Times New Roman" pitchFamily="18" charset="0"/>
              </a:rPr>
              <a:t>Un support (mémoire) pour le stockage des médias: </a:t>
            </a:r>
            <a:r>
              <a:rPr lang="fr-FR" sz="2400" b="1" dirty="0" smtClean="0">
                <a:solidFill>
                  <a:schemeClr val="tx2"/>
                </a:solidFill>
                <a:latin typeface="Times New Roman" pitchFamily="18" charset="0"/>
                <a:cs typeface="Times New Roman" pitchFamily="18" charset="0"/>
              </a:rPr>
              <a:t>disque optique, DVD ROM, Blue-Ray, </a:t>
            </a:r>
            <a:r>
              <a:rPr lang="fr-FR" sz="2400" dirty="0" smtClean="0">
                <a:latin typeface="Times New Roman" pitchFamily="18" charset="0"/>
                <a:cs typeface="Times New Roman" pitchFamily="18" charset="0"/>
              </a:rPr>
              <a:t>…</a:t>
            </a:r>
          </a:p>
          <a:p>
            <a:pPr lvl="1" eaLnBrk="1" hangingPunct="1">
              <a:lnSpc>
                <a:spcPct val="90000"/>
              </a:lnSpc>
            </a:pPr>
            <a:endParaRPr lang="fr-FR" sz="2000" dirty="0" smtClean="0"/>
          </a:p>
        </p:txBody>
      </p:sp>
      <p:sp>
        <p:nvSpPr>
          <p:cNvPr id="22532" name="Espace réservé du numéro de diapositive 5"/>
          <p:cNvSpPr>
            <a:spLocks noGrp="1"/>
          </p:cNvSpPr>
          <p:nvPr>
            <p:ph type="sldNum" sz="quarter" idx="12"/>
          </p:nvPr>
        </p:nvSpPr>
        <p:spPr>
          <a:noFill/>
        </p:spPr>
        <p:txBody>
          <a:bodyPr/>
          <a:lstStyle/>
          <a:p>
            <a:fld id="{364F915B-FE79-4F6B-B407-9FC52ACB490A}" type="slidenum">
              <a:rPr lang="fr-FR" smtClean="0"/>
              <a:pPr/>
              <a:t>11</a:t>
            </a:fld>
            <a:endParaRPr lang="fr-FR"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ox(in)">
                                      <p:cBhvr>
                                        <p:cTn id="7" dur="500"/>
                                        <p:tgtEl>
                                          <p:spTgt spid="22531">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box(in)">
                                      <p:cBhvr>
                                        <p:cTn id="10" dur="500"/>
                                        <p:tgtEl>
                                          <p:spTgt spid="2253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animEffect transition="in" filter="box(in)">
                                      <p:cBhvr>
                                        <p:cTn id="15" dur="500"/>
                                        <p:tgtEl>
                                          <p:spTgt spid="22531">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2531">
                                            <p:txEl>
                                              <p:pRg st="4" end="4"/>
                                            </p:txEl>
                                          </p:spTgt>
                                        </p:tgtEl>
                                        <p:attrNameLst>
                                          <p:attrName>style.visibility</p:attrName>
                                        </p:attrNameLst>
                                      </p:cBhvr>
                                      <p:to>
                                        <p:strVal val="visible"/>
                                      </p:to>
                                    </p:set>
                                    <p:animEffect transition="in" filter="box(in)">
                                      <p:cBhvr>
                                        <p:cTn id="18" dur="500"/>
                                        <p:tgtEl>
                                          <p:spTgt spid="2253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2531">
                                            <p:txEl>
                                              <p:pRg st="6" end="6"/>
                                            </p:txEl>
                                          </p:spTgt>
                                        </p:tgtEl>
                                        <p:attrNameLst>
                                          <p:attrName>style.visibility</p:attrName>
                                        </p:attrNameLst>
                                      </p:cBhvr>
                                      <p:to>
                                        <p:strVal val="visible"/>
                                      </p:to>
                                    </p:set>
                                    <p:animEffect transition="in" filter="box(in)">
                                      <p:cBhvr>
                                        <p:cTn id="23" dur="500"/>
                                        <p:tgtEl>
                                          <p:spTgt spid="22531">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2531">
                                            <p:txEl>
                                              <p:pRg st="8" end="8"/>
                                            </p:txEl>
                                          </p:spTgt>
                                        </p:tgtEl>
                                        <p:attrNameLst>
                                          <p:attrName>style.visibility</p:attrName>
                                        </p:attrNameLst>
                                      </p:cBhvr>
                                      <p:to>
                                        <p:strVal val="visible"/>
                                      </p:to>
                                    </p:set>
                                    <p:animEffect transition="in" filter="box(in)">
                                      <p:cBhvr>
                                        <p:cTn id="28" dur="500"/>
                                        <p:tgtEl>
                                          <p:spTgt spid="225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047751" y="2182813"/>
            <a:ext cx="10363200" cy="1966912"/>
          </a:xfrm>
        </p:spPr>
        <p:txBody>
          <a:bodyPr/>
          <a:lstStyle/>
          <a:p>
            <a:pPr algn="ctr" eaLnBrk="1" hangingPunct="1"/>
            <a:r>
              <a:rPr lang="fr-FR" dirty="0" smtClean="0"/>
              <a:t>II.</a:t>
            </a:r>
            <a:br>
              <a:rPr lang="fr-FR" dirty="0" smtClean="0"/>
            </a:br>
            <a:r>
              <a:rPr lang="fr-FR" dirty="0" smtClean="0"/>
              <a:t>Comment il est né et comment il prospère ?</a:t>
            </a:r>
          </a:p>
        </p:txBody>
      </p:sp>
      <p:sp>
        <p:nvSpPr>
          <p:cNvPr id="23555" name="Rectangle 71"/>
          <p:cNvSpPr>
            <a:spLocks noGrp="1" noChangeArrowheads="1"/>
          </p:cNvSpPr>
          <p:nvPr>
            <p:ph type="sldNum" sz="quarter" idx="12"/>
          </p:nvPr>
        </p:nvSpPr>
        <p:spPr>
          <a:noFill/>
        </p:spPr>
        <p:txBody>
          <a:bodyPr/>
          <a:lstStyle/>
          <a:p>
            <a:fld id="{1A515E74-ABD3-4B09-A0FF-CA2460EBA8E0}" type="slidenum">
              <a:rPr lang="fr-FR" smtClean="0"/>
              <a:pPr/>
              <a:t>12</a:t>
            </a:fld>
            <a:endParaRPr lang="fr-FR" smtClean="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descr="Rectangle: Click to edit Master text styles&#10;Second level&#10;Third level&#10;Fourth level&#10;Fifth level"/>
          <p:cNvSpPr>
            <a:spLocks noGrp="1" noChangeArrowheads="1"/>
          </p:cNvSpPr>
          <p:nvPr>
            <p:ph idx="1"/>
          </p:nvPr>
        </p:nvSpPr>
        <p:spPr>
          <a:xfrm>
            <a:off x="857251" y="1571625"/>
            <a:ext cx="11000316" cy="4214813"/>
          </a:xfrm>
        </p:spPr>
        <p:txBody>
          <a:bodyPr/>
          <a:lstStyle/>
          <a:p>
            <a:pPr eaLnBrk="1" hangingPunct="1">
              <a:lnSpc>
                <a:spcPct val="90000"/>
              </a:lnSpc>
            </a:pPr>
            <a:r>
              <a:rPr lang="fr-FR" sz="2400" b="1" dirty="0" smtClean="0">
                <a:solidFill>
                  <a:schemeClr val="tx2"/>
                </a:solidFill>
                <a:latin typeface="Times New Roman" pitchFamily="18" charset="0"/>
                <a:cs typeface="Times New Roman" pitchFamily="18" charset="0"/>
              </a:rPr>
              <a:t>22 décembre 1895</a:t>
            </a:r>
            <a:r>
              <a:rPr lang="fr-FR" sz="2400" dirty="0" smtClean="0">
                <a:solidFill>
                  <a:srgbClr val="000000"/>
                </a:solidFill>
                <a:latin typeface="Times New Roman" pitchFamily="18" charset="0"/>
                <a:cs typeface="Times New Roman" pitchFamily="18" charset="0"/>
              </a:rPr>
              <a:t> : Date de naissance du cinéma</a:t>
            </a:r>
          </a:p>
          <a:p>
            <a:pPr eaLnBrk="1" hangingPunct="1">
              <a:lnSpc>
                <a:spcPct val="90000"/>
              </a:lnSpc>
              <a:buFont typeface="Wingdings" pitchFamily="2" charset="2"/>
              <a:buNone/>
            </a:pPr>
            <a:r>
              <a:rPr lang="fr-FR" sz="2400" dirty="0" smtClean="0">
                <a:solidFill>
                  <a:srgbClr val="000000"/>
                </a:solidFill>
                <a:latin typeface="Times New Roman" pitchFamily="18" charset="0"/>
                <a:cs typeface="Times New Roman" pitchFamily="18" charset="0"/>
              </a:rPr>
              <a:t>	Le jour où les frères Lumière ont organisé, au Café de Paris, la première projection cinématographique payante.</a:t>
            </a:r>
          </a:p>
          <a:p>
            <a:pPr eaLnBrk="1" hangingPunct="1">
              <a:lnSpc>
                <a:spcPct val="90000"/>
              </a:lnSpc>
            </a:pPr>
            <a:endParaRPr lang="fr-FR" sz="2400" b="1" dirty="0" smtClean="0">
              <a:solidFill>
                <a:schemeClr val="tx2"/>
              </a:solidFill>
              <a:latin typeface="Times New Roman" pitchFamily="18" charset="0"/>
              <a:cs typeface="Times New Roman" pitchFamily="18" charset="0"/>
            </a:endParaRPr>
          </a:p>
          <a:p>
            <a:pPr eaLnBrk="1" hangingPunct="1">
              <a:lnSpc>
                <a:spcPct val="90000"/>
              </a:lnSpc>
            </a:pPr>
            <a:r>
              <a:rPr lang="fr-FR" sz="2400" b="1" dirty="0" smtClean="0">
                <a:solidFill>
                  <a:schemeClr val="tx2"/>
                </a:solidFill>
                <a:latin typeface="Times New Roman" pitchFamily="18" charset="0"/>
                <a:cs typeface="Times New Roman" pitchFamily="18" charset="0"/>
              </a:rPr>
              <a:t>Durant les années 80 </a:t>
            </a:r>
          </a:p>
          <a:p>
            <a:pPr eaLnBrk="1" hangingPunct="1">
              <a:lnSpc>
                <a:spcPct val="90000"/>
              </a:lnSpc>
              <a:buFont typeface="Wingdings" pitchFamily="2" charset="2"/>
              <a:buNone/>
            </a:pPr>
            <a:r>
              <a:rPr lang="fr-FR" sz="2400" dirty="0" smtClean="0">
                <a:solidFill>
                  <a:srgbClr val="000000"/>
                </a:solidFill>
                <a:latin typeface="Times New Roman" pitchFamily="18" charset="0"/>
                <a:cs typeface="Times New Roman" pitchFamily="18" charset="0"/>
              </a:rPr>
              <a:t>	le terme multimédia fait référence aux possibilités qu’ont les compagnies de cinéma ou de communication d’intervenir sur plusieurs médias.</a:t>
            </a:r>
          </a:p>
        </p:txBody>
      </p:sp>
      <p:sp>
        <p:nvSpPr>
          <p:cNvPr id="24579" name="Espace réservé du numéro de diapositive 5"/>
          <p:cNvSpPr>
            <a:spLocks noGrp="1"/>
          </p:cNvSpPr>
          <p:nvPr>
            <p:ph type="sldNum" sz="quarter" idx="12"/>
          </p:nvPr>
        </p:nvSpPr>
        <p:spPr>
          <a:noFill/>
        </p:spPr>
        <p:txBody>
          <a:bodyPr/>
          <a:lstStyle/>
          <a:p>
            <a:fld id="{49910367-1B01-4CDE-B5AA-938EE68248DF}" type="slidenum">
              <a:rPr lang="fr-FR" smtClean="0"/>
              <a:pPr/>
              <a:t>13</a:t>
            </a:fld>
            <a:endParaRPr lang="fr-FR" smtClean="0"/>
          </a:p>
        </p:txBody>
      </p:sp>
      <p:sp>
        <p:nvSpPr>
          <p:cNvPr id="4" name="Rectangle 3" descr="Rectangle: Click to edit Master text styles&#10;Second level&#10;Third level&#10;Fourth level&#10;Fifth level"/>
          <p:cNvSpPr txBox="1">
            <a:spLocks noChangeArrowheads="1"/>
          </p:cNvSpPr>
          <p:nvPr/>
        </p:nvSpPr>
        <p:spPr bwMode="auto">
          <a:xfrm>
            <a:off x="1714500" y="261258"/>
            <a:ext cx="8534400" cy="881744"/>
          </a:xfrm>
          <a:prstGeom prst="rect">
            <a:avLst/>
          </a:prstGeom>
          <a:noFill/>
          <a:ln w="9525">
            <a:noFill/>
            <a:miter lim="800000"/>
            <a:headEnd/>
            <a:tailEnd/>
          </a:ln>
        </p:spPr>
        <p:txBody>
          <a:bodyPr/>
          <a:lstStyle/>
          <a:p>
            <a:pPr marL="342900" indent="-342900" algn="ctr">
              <a:spcBef>
                <a:spcPct val="20000"/>
              </a:spcBef>
              <a:buClr>
                <a:schemeClr val="hlink"/>
              </a:buClr>
              <a:buSzPct val="110000"/>
              <a:defRPr/>
            </a:pPr>
            <a:r>
              <a:rPr lang="fr-FR" sz="2800" b="1" dirty="0">
                <a:latin typeface="+mj-lt"/>
                <a:ea typeface="+mj-ea"/>
                <a:cs typeface="+mj-cs"/>
              </a:rPr>
              <a:t>Évolutions</a:t>
            </a:r>
            <a:r>
              <a:rPr lang="fr-FR" sz="3200" b="1" kern="0" dirty="0">
                <a:latin typeface="+mn-lt"/>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box(in)">
                                      <p:cBhvr>
                                        <p:cTn id="7" dur="500"/>
                                        <p:tgtEl>
                                          <p:spTgt spid="24578">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4578">
                                            <p:txEl>
                                              <p:pRg st="1" end="1"/>
                                            </p:txEl>
                                          </p:spTgt>
                                        </p:tgtEl>
                                        <p:attrNameLst>
                                          <p:attrName>style.visibility</p:attrName>
                                        </p:attrNameLst>
                                      </p:cBhvr>
                                      <p:to>
                                        <p:strVal val="visible"/>
                                      </p:to>
                                    </p:set>
                                    <p:animEffect transition="in" filter="box(in)">
                                      <p:cBhvr>
                                        <p:cTn id="10" dur="500"/>
                                        <p:tgtEl>
                                          <p:spTgt spid="2457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4578">
                                            <p:txEl>
                                              <p:pRg st="3" end="3"/>
                                            </p:txEl>
                                          </p:spTgt>
                                        </p:tgtEl>
                                        <p:attrNameLst>
                                          <p:attrName>style.visibility</p:attrName>
                                        </p:attrNameLst>
                                      </p:cBhvr>
                                      <p:to>
                                        <p:strVal val="visible"/>
                                      </p:to>
                                    </p:set>
                                    <p:animEffect transition="in" filter="box(in)">
                                      <p:cBhvr>
                                        <p:cTn id="15" dur="500"/>
                                        <p:tgtEl>
                                          <p:spTgt spid="24578">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4578">
                                            <p:txEl>
                                              <p:pRg st="4" end="4"/>
                                            </p:txEl>
                                          </p:spTgt>
                                        </p:tgtEl>
                                        <p:attrNameLst>
                                          <p:attrName>style.visibility</p:attrName>
                                        </p:attrNameLst>
                                      </p:cBhvr>
                                      <p:to>
                                        <p:strVal val="visible"/>
                                      </p:to>
                                    </p:set>
                                    <p:animEffect transition="in" filter="box(in)">
                                      <p:cBhvr>
                                        <p:cTn id="18" dur="500"/>
                                        <p:tgtEl>
                                          <p:spTgt spid="245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12800" y="304800"/>
            <a:ext cx="10363200" cy="909638"/>
          </a:xfrm>
        </p:spPr>
        <p:txBody>
          <a:bodyPr/>
          <a:lstStyle/>
          <a:p>
            <a:pPr algn="ctr" eaLnBrk="1" hangingPunct="1"/>
            <a:r>
              <a:rPr lang="fr-FR" b="1" dirty="0" smtClean="0"/>
              <a:t>Média (électronique)</a:t>
            </a:r>
          </a:p>
        </p:txBody>
      </p:sp>
      <p:sp>
        <p:nvSpPr>
          <p:cNvPr id="25603" name="Rectangle 3" descr="Rectangle: Click to edit Master text styles&#10;Second level&#10;Third level&#10;Fourth level&#10;Fifth level"/>
          <p:cNvSpPr>
            <a:spLocks noGrp="1" noChangeArrowheads="1"/>
          </p:cNvSpPr>
          <p:nvPr>
            <p:ph idx="1"/>
          </p:nvPr>
        </p:nvSpPr>
        <p:spPr>
          <a:xfrm>
            <a:off x="1117600" y="1901371"/>
            <a:ext cx="10189029" cy="3527879"/>
          </a:xfrm>
        </p:spPr>
        <p:txBody>
          <a:bodyPr/>
          <a:lstStyle/>
          <a:p>
            <a:pPr eaLnBrk="1" hangingPunct="1">
              <a:lnSpc>
                <a:spcPct val="150000"/>
              </a:lnSpc>
            </a:pPr>
            <a:r>
              <a:rPr lang="fr-FR" dirty="0" smtClean="0"/>
              <a:t> </a:t>
            </a:r>
            <a:r>
              <a:rPr lang="fr-FR" sz="2400" dirty="0" smtClean="0">
                <a:latin typeface="Times New Roman" pitchFamily="18" charset="0"/>
                <a:cs typeface="Times New Roman" pitchFamily="18" charset="0"/>
              </a:rPr>
              <a:t>Mode particulier d’</a:t>
            </a:r>
            <a:r>
              <a:rPr lang="fr-FR" sz="2400" dirty="0" smtClean="0">
                <a:solidFill>
                  <a:srgbClr val="800000"/>
                </a:solidFill>
                <a:latin typeface="Times New Roman" pitchFamily="18" charset="0"/>
                <a:cs typeface="Times New Roman" pitchFamily="18" charset="0"/>
              </a:rPr>
              <a:t>échange</a:t>
            </a:r>
            <a:r>
              <a:rPr lang="fr-FR" sz="2400" dirty="0" smtClean="0">
                <a:latin typeface="Times New Roman" pitchFamily="18" charset="0"/>
                <a:cs typeface="Times New Roman" pitchFamily="18" charset="0"/>
              </a:rPr>
              <a:t> </a:t>
            </a:r>
            <a:r>
              <a:rPr lang="fr-FR" sz="2400" dirty="0" smtClean="0">
                <a:solidFill>
                  <a:srgbClr val="800000"/>
                </a:solidFill>
                <a:latin typeface="Times New Roman" pitchFamily="18" charset="0"/>
                <a:cs typeface="Times New Roman" pitchFamily="18" charset="0"/>
              </a:rPr>
              <a:t>d’informations</a:t>
            </a:r>
            <a:r>
              <a:rPr lang="fr-FR" sz="2400" dirty="0" smtClean="0">
                <a:latin typeface="Times New Roman" pitchFamily="18" charset="0"/>
                <a:cs typeface="Times New Roman" pitchFamily="18" charset="0"/>
              </a:rPr>
              <a:t> entre un utilisateur et un gestionnaire de documents, indépendamment du modèle physique, de la présentation ou du modèle logique du gestionnaire.</a:t>
            </a:r>
          </a:p>
        </p:txBody>
      </p:sp>
      <p:sp>
        <p:nvSpPr>
          <p:cNvPr id="25604" name="Espace réservé du numéro de diapositive 5"/>
          <p:cNvSpPr>
            <a:spLocks noGrp="1"/>
          </p:cNvSpPr>
          <p:nvPr>
            <p:ph type="sldNum" sz="quarter" idx="12"/>
          </p:nvPr>
        </p:nvSpPr>
        <p:spPr>
          <a:noFill/>
        </p:spPr>
        <p:txBody>
          <a:bodyPr/>
          <a:lstStyle/>
          <a:p>
            <a:fld id="{29EDD970-E05D-47DB-B454-8429BD17E4B4}" type="slidenum">
              <a:rPr lang="fr-FR" smtClean="0"/>
              <a:pPr/>
              <a:t>14</a:t>
            </a:fld>
            <a:endParaRPr lang="fr-FR"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ox(in)">
                                      <p:cBhvr>
                                        <p:cTn id="7" dur="5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76200"/>
            <a:ext cx="10363200" cy="923925"/>
          </a:xfrm>
        </p:spPr>
        <p:txBody>
          <a:bodyPr>
            <a:normAutofit/>
          </a:bodyPr>
          <a:lstStyle/>
          <a:p>
            <a:pPr algn="ctr"/>
            <a:r>
              <a:rPr lang="fr-FR" b="1" dirty="0" smtClean="0"/>
              <a:t>Média actif</a:t>
            </a:r>
          </a:p>
        </p:txBody>
      </p:sp>
      <p:sp>
        <p:nvSpPr>
          <p:cNvPr id="26627" name="Rectangle 3" descr="Rectangle: Click to edit Master text styles&#10;Second level&#10;Third level&#10;Fourth level&#10;Fifth level"/>
          <p:cNvSpPr>
            <a:spLocks noGrp="1" noChangeArrowheads="1"/>
          </p:cNvSpPr>
          <p:nvPr>
            <p:ph idx="1"/>
          </p:nvPr>
        </p:nvSpPr>
        <p:spPr>
          <a:xfrm>
            <a:off x="571500" y="1428750"/>
            <a:ext cx="11176000" cy="4643438"/>
          </a:xfrm>
        </p:spPr>
        <p:txBody>
          <a:bodyPr>
            <a:normAutofit/>
          </a:bodyPr>
          <a:lstStyle/>
          <a:p>
            <a:pPr eaLnBrk="1" hangingPunct="1">
              <a:lnSpc>
                <a:spcPct val="90000"/>
              </a:lnSpc>
            </a:pPr>
            <a:r>
              <a:rPr lang="fr-FR" sz="2400" b="1" dirty="0" smtClean="0">
                <a:solidFill>
                  <a:srgbClr val="800000"/>
                </a:solidFill>
                <a:latin typeface="Times New Roman" pitchFamily="18" charset="0"/>
                <a:cs typeface="Times New Roman" pitchFamily="18" charset="0"/>
              </a:rPr>
              <a:t>Média Actif </a:t>
            </a:r>
            <a:r>
              <a:rPr lang="fr-FR" sz="2400" dirty="0" smtClean="0">
                <a:latin typeface="Times New Roman" pitchFamily="18" charset="0"/>
                <a:cs typeface="Times New Roman" pitchFamily="18" charset="0"/>
                <a:sym typeface="Wingdings" pitchFamily="2" charset="2"/>
              </a:rPr>
              <a:t></a:t>
            </a:r>
            <a:r>
              <a:rPr lang="fr-FR" sz="2400" dirty="0" smtClean="0">
                <a:latin typeface="Times New Roman" pitchFamily="18" charset="0"/>
                <a:cs typeface="Times New Roman" pitchFamily="18" charset="0"/>
              </a:rPr>
              <a:t> </a:t>
            </a:r>
            <a:r>
              <a:rPr lang="fr-FR" sz="2400" b="1" u="sng" dirty="0" smtClean="0">
                <a:solidFill>
                  <a:srgbClr val="800000"/>
                </a:solidFill>
                <a:latin typeface="Times New Roman" pitchFamily="18" charset="0"/>
                <a:cs typeface="Times New Roman" pitchFamily="18" charset="0"/>
              </a:rPr>
              <a:t>le</a:t>
            </a:r>
            <a:r>
              <a:rPr lang="fr-FR" sz="2400" b="1" u="sng" dirty="0" smtClean="0">
                <a:latin typeface="Times New Roman" pitchFamily="18" charset="0"/>
                <a:cs typeface="Times New Roman" pitchFamily="18" charset="0"/>
              </a:rPr>
              <a:t> </a:t>
            </a:r>
            <a:r>
              <a:rPr lang="fr-FR" sz="2400" b="1" u="sng" dirty="0" smtClean="0">
                <a:solidFill>
                  <a:srgbClr val="800000"/>
                </a:solidFill>
                <a:latin typeface="Times New Roman" pitchFamily="18" charset="0"/>
                <a:cs typeface="Times New Roman" pitchFamily="18" charset="0"/>
              </a:rPr>
              <a:t>Temps</a:t>
            </a:r>
            <a:r>
              <a:rPr lang="fr-FR" sz="2400" b="1" u="sng"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détermine plusieurs de ses propriétés lors de sa présentation</a:t>
            </a:r>
          </a:p>
          <a:p>
            <a:pPr eaLnBrk="1" hangingPunct="1">
              <a:lnSpc>
                <a:spcPct val="90000"/>
              </a:lnSpc>
            </a:pPr>
            <a:endParaRPr lang="fr-FR" sz="2400" b="1" dirty="0" smtClean="0">
              <a:solidFill>
                <a:srgbClr val="800000"/>
              </a:solidFill>
              <a:latin typeface="Times New Roman" pitchFamily="18" charset="0"/>
              <a:cs typeface="Times New Roman" pitchFamily="18" charset="0"/>
            </a:endParaRPr>
          </a:p>
          <a:p>
            <a:pPr eaLnBrk="1" hangingPunct="1">
              <a:lnSpc>
                <a:spcPct val="90000"/>
              </a:lnSpc>
            </a:pPr>
            <a:r>
              <a:rPr lang="fr-FR" sz="2400" b="1" dirty="0" smtClean="0">
                <a:solidFill>
                  <a:srgbClr val="800000"/>
                </a:solidFill>
                <a:latin typeface="Times New Roman" pitchFamily="18" charset="0"/>
                <a:cs typeface="Times New Roman" pitchFamily="18" charset="0"/>
              </a:rPr>
              <a:t>Temporalité</a:t>
            </a:r>
            <a:r>
              <a:rPr lang="fr-FR"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sym typeface="Wingdings" pitchFamily="2" charset="2"/>
              </a:rPr>
              <a:t> </a:t>
            </a:r>
            <a:r>
              <a:rPr lang="fr-FR" sz="2400" b="1" u="sng" dirty="0" smtClean="0">
                <a:solidFill>
                  <a:schemeClr val="tx2"/>
                </a:solidFill>
                <a:latin typeface="Times New Roman" pitchFamily="18" charset="0"/>
                <a:cs typeface="Times New Roman" pitchFamily="18" charset="0"/>
              </a:rPr>
              <a:t>propriété majeure </a:t>
            </a:r>
            <a:r>
              <a:rPr lang="fr-FR" sz="2400" dirty="0" smtClean="0">
                <a:latin typeface="Times New Roman" pitchFamily="18" charset="0"/>
                <a:cs typeface="Times New Roman" pitchFamily="18" charset="0"/>
              </a:rPr>
              <a:t>des médias actifs</a:t>
            </a:r>
          </a:p>
          <a:p>
            <a:pPr eaLnBrk="1" hangingPunct="1">
              <a:lnSpc>
                <a:spcPct val="90000"/>
              </a:lnSpc>
            </a:pPr>
            <a:endParaRPr lang="fr-FR" sz="2400" dirty="0" smtClean="0">
              <a:latin typeface="Times New Roman" pitchFamily="18" charset="0"/>
              <a:cs typeface="Times New Roman" pitchFamily="18" charset="0"/>
            </a:endParaRPr>
          </a:p>
          <a:p>
            <a:pPr eaLnBrk="1" hangingPunct="1">
              <a:lnSpc>
                <a:spcPct val="90000"/>
              </a:lnSpc>
            </a:pPr>
            <a:r>
              <a:rPr lang="fr-FR" sz="2400" dirty="0" smtClean="0">
                <a:latin typeface="Times New Roman" pitchFamily="18" charset="0"/>
                <a:cs typeface="Times New Roman" pitchFamily="18" charset="0"/>
              </a:rPr>
              <a:t>Les données actives (</a:t>
            </a:r>
            <a:r>
              <a:rPr lang="fr-FR" sz="2400" b="1" dirty="0" smtClean="0">
                <a:solidFill>
                  <a:schemeClr val="tx2"/>
                </a:solidFill>
                <a:latin typeface="Times New Roman" pitchFamily="18" charset="0"/>
                <a:cs typeface="Times New Roman" pitchFamily="18" charset="0"/>
              </a:rPr>
              <a:t>son ou vidéo</a:t>
            </a:r>
            <a:r>
              <a:rPr lang="fr-FR" sz="2400" dirty="0" smtClean="0">
                <a:latin typeface="Times New Roman" pitchFamily="18" charset="0"/>
                <a:cs typeface="Times New Roman" pitchFamily="18" charset="0"/>
              </a:rPr>
              <a:t>) nécessitent des intervalles de temps (</a:t>
            </a:r>
            <a:r>
              <a:rPr lang="fr-FR" sz="2400" b="1" dirty="0" smtClean="0">
                <a:solidFill>
                  <a:srgbClr val="800000"/>
                </a:solidFill>
                <a:latin typeface="Times New Roman" pitchFamily="18" charset="0"/>
                <a:cs typeface="Times New Roman" pitchFamily="18" charset="0"/>
              </a:rPr>
              <a:t>contraintes temporelles</a:t>
            </a:r>
            <a:r>
              <a:rPr lang="fr-FR" sz="2400" dirty="0" smtClean="0">
                <a:latin typeface="Times New Roman" pitchFamily="18" charset="0"/>
                <a:cs typeface="Times New Roman" pitchFamily="18" charset="0"/>
              </a:rPr>
              <a:t>) pour leur présentation:</a:t>
            </a:r>
          </a:p>
          <a:p>
            <a:pPr lvl="1" eaLnBrk="1" hangingPunct="1">
              <a:lnSpc>
                <a:spcPct val="90000"/>
              </a:lnSpc>
            </a:pPr>
            <a:r>
              <a:rPr lang="fr-FR" sz="2400" dirty="0" smtClean="0">
                <a:latin typeface="Times New Roman" pitchFamily="18" charset="0"/>
                <a:cs typeface="Times New Roman" pitchFamily="18" charset="0"/>
              </a:rPr>
              <a:t>Ex: un </a:t>
            </a:r>
            <a:r>
              <a:rPr lang="fr-FR" sz="2400" dirty="0" smtClean="0">
                <a:solidFill>
                  <a:srgbClr val="800000"/>
                </a:solidFill>
                <a:latin typeface="Times New Roman" pitchFamily="18" charset="0"/>
                <a:cs typeface="Times New Roman" pitchFamily="18" charset="0"/>
              </a:rPr>
              <a:t>temps</a:t>
            </a:r>
            <a:r>
              <a:rPr lang="fr-FR" sz="2400" dirty="0" smtClean="0">
                <a:latin typeface="Times New Roman" pitchFamily="18" charset="0"/>
                <a:cs typeface="Times New Roman" pitchFamily="18" charset="0"/>
              </a:rPr>
              <a:t> de lecture en vue de sa restitution</a:t>
            </a:r>
          </a:p>
          <a:p>
            <a:pPr lvl="1" eaLnBrk="1" hangingPunct="1">
              <a:lnSpc>
                <a:spcPct val="90000"/>
              </a:lnSpc>
            </a:pPr>
            <a:r>
              <a:rPr lang="fr-FR" sz="2400" dirty="0" smtClean="0">
                <a:latin typeface="Times New Roman" pitchFamily="18" charset="0"/>
                <a:cs typeface="Times New Roman" pitchFamily="18" charset="0"/>
              </a:rPr>
              <a:t>E</a:t>
            </a:r>
            <a:r>
              <a:rPr lang="fr-FR" sz="2400" i="1" dirty="0" smtClean="0">
                <a:latin typeface="Times New Roman" pitchFamily="18" charset="0"/>
                <a:cs typeface="Times New Roman" pitchFamily="18" charset="0"/>
              </a:rPr>
              <a:t>x: </a:t>
            </a:r>
            <a:r>
              <a:rPr lang="fr-FR" sz="2400" i="1" dirty="0" smtClean="0">
                <a:solidFill>
                  <a:srgbClr val="800000"/>
                </a:solidFill>
                <a:latin typeface="Times New Roman" pitchFamily="18" charset="0"/>
                <a:cs typeface="Times New Roman" pitchFamily="18" charset="0"/>
              </a:rPr>
              <a:t>données de type son</a:t>
            </a:r>
            <a:r>
              <a:rPr lang="fr-FR" sz="2400" i="1" dirty="0" smtClean="0">
                <a:latin typeface="Times New Roman" pitchFamily="18" charset="0"/>
                <a:cs typeface="Times New Roman" pitchFamily="18" charset="0"/>
              </a:rPr>
              <a:t>, la récupération de deux échantillons consécutifs doit se faire à un certain seuil pour ne pas percevoir de </a:t>
            </a:r>
            <a:r>
              <a:rPr lang="fr-FR" sz="2400" i="1" dirty="0" smtClean="0">
                <a:solidFill>
                  <a:srgbClr val="800000"/>
                </a:solidFill>
                <a:latin typeface="Times New Roman" pitchFamily="18" charset="0"/>
                <a:cs typeface="Times New Roman" pitchFamily="18" charset="0"/>
              </a:rPr>
              <a:t>distorsions</a:t>
            </a:r>
            <a:r>
              <a:rPr lang="fr-FR" sz="2400" i="1" dirty="0" smtClean="0">
                <a:latin typeface="Times New Roman" pitchFamily="18" charset="0"/>
                <a:cs typeface="Times New Roman" pitchFamily="18" charset="0"/>
              </a:rPr>
              <a:t> lors de la restitution sur un haut parleur</a:t>
            </a:r>
            <a:endParaRPr lang="fr-FR" sz="2400" dirty="0" smtClean="0">
              <a:latin typeface="Times New Roman" pitchFamily="18" charset="0"/>
              <a:cs typeface="Times New Roman" pitchFamily="18" charset="0"/>
            </a:endParaRPr>
          </a:p>
        </p:txBody>
      </p:sp>
      <p:sp>
        <p:nvSpPr>
          <p:cNvPr id="26628" name="Espace réservé du numéro de diapositive 5"/>
          <p:cNvSpPr>
            <a:spLocks noGrp="1"/>
          </p:cNvSpPr>
          <p:nvPr>
            <p:ph type="sldNum" sz="quarter" idx="12"/>
          </p:nvPr>
        </p:nvSpPr>
        <p:spPr>
          <a:noFill/>
        </p:spPr>
        <p:txBody>
          <a:bodyPr/>
          <a:lstStyle/>
          <a:p>
            <a:fld id="{D812200D-0B03-441C-BDD8-BD330E78E680}" type="slidenum">
              <a:rPr lang="ar-SA" smtClean="0">
                <a:cs typeface="Tahoma" pitchFamily="34" charset="0"/>
              </a:rPr>
              <a:pPr/>
              <a:t>15</a:t>
            </a:fld>
            <a:endParaRPr lang="fr-FR"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ox(in)">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checkerboard(across)">
                                      <p:cBhvr>
                                        <p:cTn id="12" dur="500"/>
                                        <p:tgtEl>
                                          <p:spTgt spid="266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animEffect transition="in" filter="box(in)">
                                      <p:cBhvr>
                                        <p:cTn id="17" dur="500"/>
                                        <p:tgtEl>
                                          <p:spTgt spid="266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6627">
                                            <p:txEl>
                                              <p:pRg st="5" end="5"/>
                                            </p:txEl>
                                          </p:spTgt>
                                        </p:tgtEl>
                                        <p:attrNameLst>
                                          <p:attrName>style.visibility</p:attrName>
                                        </p:attrNameLst>
                                      </p:cBhvr>
                                      <p:to>
                                        <p:strVal val="visible"/>
                                      </p:to>
                                    </p:set>
                                    <p:animEffect transition="in" filter="box(in)">
                                      <p:cBhvr>
                                        <p:cTn id="22" dur="500"/>
                                        <p:tgtEl>
                                          <p:spTgt spid="2662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6627">
                                            <p:txEl>
                                              <p:pRg st="6" end="6"/>
                                            </p:txEl>
                                          </p:spTgt>
                                        </p:tgtEl>
                                        <p:attrNameLst>
                                          <p:attrName>style.visibility</p:attrName>
                                        </p:attrNameLst>
                                      </p:cBhvr>
                                      <p:to>
                                        <p:strVal val="visible"/>
                                      </p:to>
                                    </p:set>
                                    <p:animEffect transition="in" filter="box(in)">
                                      <p:cBhvr>
                                        <p:cTn id="27" dur="5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76200"/>
            <a:ext cx="10363200" cy="923925"/>
          </a:xfrm>
        </p:spPr>
        <p:txBody>
          <a:bodyPr>
            <a:normAutofit/>
          </a:bodyPr>
          <a:lstStyle/>
          <a:p>
            <a:pPr algn="ctr" eaLnBrk="1" hangingPunct="1"/>
            <a:r>
              <a:rPr lang="fr-FR" b="1" dirty="0" smtClean="0"/>
              <a:t>Média passif</a:t>
            </a:r>
          </a:p>
        </p:txBody>
      </p:sp>
      <p:sp>
        <p:nvSpPr>
          <p:cNvPr id="27651" name="Rectangle 3" descr="Rectangle: Click to edit Master text styles&#10;Second level&#10;Third level&#10;Fourth level&#10;Fifth level"/>
          <p:cNvSpPr>
            <a:spLocks noGrp="1" noChangeArrowheads="1"/>
          </p:cNvSpPr>
          <p:nvPr>
            <p:ph idx="1"/>
          </p:nvPr>
        </p:nvSpPr>
        <p:spPr>
          <a:xfrm>
            <a:off x="762001" y="1428750"/>
            <a:ext cx="10572751" cy="4114800"/>
          </a:xfrm>
        </p:spPr>
        <p:txBody>
          <a:bodyPr/>
          <a:lstStyle/>
          <a:p>
            <a:pPr eaLnBrk="1" hangingPunct="1">
              <a:spcAft>
                <a:spcPts val="1200"/>
              </a:spcAft>
            </a:pPr>
            <a:r>
              <a:rPr lang="fr-FR" sz="2800" dirty="0" smtClean="0">
                <a:solidFill>
                  <a:srgbClr val="800000"/>
                </a:solidFill>
              </a:rPr>
              <a:t> </a:t>
            </a:r>
            <a:r>
              <a:rPr lang="fr-FR" sz="2400" b="1" dirty="0" smtClean="0">
                <a:solidFill>
                  <a:srgbClr val="800000"/>
                </a:solidFill>
                <a:latin typeface="Times New Roman" pitchFamily="18" charset="0"/>
                <a:cs typeface="Times New Roman" pitchFamily="18" charset="0"/>
              </a:rPr>
              <a:t>Média Passif </a:t>
            </a:r>
            <a:r>
              <a:rPr lang="fr-FR" sz="2400" dirty="0" smtClean="0">
                <a:latin typeface="Times New Roman" pitchFamily="18" charset="0"/>
                <a:cs typeface="Times New Roman" pitchFamily="18" charset="0"/>
                <a:sym typeface="Wingdings" pitchFamily="2" charset="2"/>
              </a:rPr>
              <a:t></a:t>
            </a:r>
            <a:r>
              <a:rPr lang="fr-FR" sz="2400" dirty="0" smtClean="0">
                <a:latin typeface="Times New Roman" pitchFamily="18" charset="0"/>
                <a:cs typeface="Times New Roman" pitchFamily="18" charset="0"/>
              </a:rPr>
              <a:t> sa présentation est </a:t>
            </a:r>
            <a:r>
              <a:rPr lang="fr-FR" sz="2400" dirty="0" smtClean="0">
                <a:solidFill>
                  <a:srgbClr val="800000"/>
                </a:solidFill>
                <a:latin typeface="Times New Roman" pitchFamily="18" charset="0"/>
                <a:cs typeface="Times New Roman" pitchFamily="18" charset="0"/>
              </a:rPr>
              <a:t>indépendante</a:t>
            </a:r>
            <a:r>
              <a:rPr lang="fr-FR" sz="2400" dirty="0" smtClean="0">
                <a:latin typeface="Times New Roman" pitchFamily="18" charset="0"/>
                <a:cs typeface="Times New Roman" pitchFamily="18" charset="0"/>
              </a:rPr>
              <a:t> des aspects temporels (entiers, réels, chaînes de caractères, textes ou images)</a:t>
            </a:r>
          </a:p>
          <a:p>
            <a:pPr eaLnBrk="1" hangingPunct="1">
              <a:spcAft>
                <a:spcPts val="1200"/>
              </a:spcAft>
            </a:pPr>
            <a:endParaRPr lang="fr-FR" sz="2400" dirty="0" smtClean="0">
              <a:latin typeface="Times New Roman" pitchFamily="18" charset="0"/>
              <a:cs typeface="Times New Roman" pitchFamily="18" charset="0"/>
            </a:endParaRPr>
          </a:p>
          <a:p>
            <a:pPr eaLnBrk="1" hangingPunct="1">
              <a:spcAft>
                <a:spcPts val="1200"/>
              </a:spcAft>
            </a:pPr>
            <a:r>
              <a:rPr lang="fr-FR" sz="2400" dirty="0" smtClean="0">
                <a:latin typeface="Times New Roman" pitchFamily="18" charset="0"/>
                <a:cs typeface="Times New Roman" pitchFamily="18" charset="0"/>
              </a:rPr>
              <a:t> En pratique, les données passives engagent des retardements pour leur présentation</a:t>
            </a:r>
          </a:p>
          <a:p>
            <a:pPr eaLnBrk="1" hangingPunct="1"/>
            <a:r>
              <a:rPr lang="fr-FR" sz="2400" dirty="0" smtClean="0">
                <a:latin typeface="Times New Roman" pitchFamily="18" charset="0"/>
                <a:cs typeface="Times New Roman" pitchFamily="18" charset="0"/>
              </a:rPr>
              <a:t> La temporalité (</a:t>
            </a:r>
            <a:r>
              <a:rPr lang="fr-FR" sz="2400" b="1" dirty="0" smtClean="0">
                <a:solidFill>
                  <a:schemeClr val="tx2"/>
                </a:solidFill>
                <a:latin typeface="Times New Roman" pitchFamily="18" charset="0"/>
                <a:cs typeface="Times New Roman" pitchFamily="18" charset="0"/>
              </a:rPr>
              <a:t>propriété mineure</a:t>
            </a:r>
            <a:r>
              <a:rPr lang="fr-FR" sz="2400" dirty="0" smtClean="0">
                <a:latin typeface="Times New Roman" pitchFamily="18" charset="0"/>
                <a:cs typeface="Times New Roman" pitchFamily="18" charset="0"/>
              </a:rPr>
              <a:t>) n’est pas ajoutée au niveau modèle de données</a:t>
            </a:r>
          </a:p>
        </p:txBody>
      </p:sp>
      <p:sp>
        <p:nvSpPr>
          <p:cNvPr id="27652" name="Espace réservé du numéro de diapositive 5"/>
          <p:cNvSpPr>
            <a:spLocks noGrp="1"/>
          </p:cNvSpPr>
          <p:nvPr>
            <p:ph type="sldNum" sz="quarter" idx="12"/>
          </p:nvPr>
        </p:nvSpPr>
        <p:spPr>
          <a:noFill/>
        </p:spPr>
        <p:txBody>
          <a:bodyPr/>
          <a:lstStyle/>
          <a:p>
            <a:fld id="{74BE47BD-8DE6-4628-9E36-1DFEE473476D}" type="slidenum">
              <a:rPr lang="ar-SA" smtClean="0">
                <a:cs typeface="Tahoma" pitchFamily="34" charset="0"/>
              </a:rPr>
              <a:pPr/>
              <a:t>16</a:t>
            </a:fld>
            <a:endParaRPr lang="fr-FR"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ox(in)">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box(in)">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box(in)">
                                      <p:cBhvr>
                                        <p:cTn id="17"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12800" y="76200"/>
            <a:ext cx="10363200" cy="1143000"/>
          </a:xfrm>
        </p:spPr>
        <p:txBody>
          <a:bodyPr>
            <a:normAutofit/>
          </a:bodyPr>
          <a:lstStyle/>
          <a:p>
            <a:pPr algn="ctr"/>
            <a:r>
              <a:rPr lang="fr-FR" b="1" dirty="0" smtClean="0"/>
              <a:t>Média adressable</a:t>
            </a:r>
          </a:p>
        </p:txBody>
      </p:sp>
      <p:sp>
        <p:nvSpPr>
          <p:cNvPr id="28675" name="Rectangle 3" descr="Rectangle: Click to edit Master text styles&#10;Second level&#10;Third level&#10;Fourth level&#10;Fifth level"/>
          <p:cNvSpPr>
            <a:spLocks noGrp="1" noChangeArrowheads="1"/>
          </p:cNvSpPr>
          <p:nvPr>
            <p:ph idx="1"/>
          </p:nvPr>
        </p:nvSpPr>
        <p:spPr>
          <a:xfrm>
            <a:off x="812800" y="1524000"/>
            <a:ext cx="10972800" cy="4548188"/>
          </a:xfrm>
        </p:spPr>
        <p:txBody>
          <a:bodyPr>
            <a:normAutofit/>
          </a:bodyPr>
          <a:lstStyle/>
          <a:p>
            <a:pPr eaLnBrk="1" hangingPunct="1">
              <a:lnSpc>
                <a:spcPct val="90000"/>
              </a:lnSpc>
            </a:pPr>
            <a:r>
              <a:rPr lang="fr-FR" sz="2400" dirty="0" smtClean="0">
                <a:solidFill>
                  <a:srgbClr val="800000"/>
                </a:solidFill>
                <a:latin typeface="Times New Roman" pitchFamily="18" charset="0"/>
                <a:cs typeface="Times New Roman" pitchFamily="18" charset="0"/>
              </a:rPr>
              <a:t>Média Adressable </a:t>
            </a:r>
            <a:r>
              <a:rPr lang="fr-FR" sz="2400" dirty="0" smtClean="0">
                <a:latin typeface="Times New Roman" pitchFamily="18" charset="0"/>
                <a:cs typeface="Times New Roman" pitchFamily="18" charset="0"/>
                <a:sym typeface="Wingdings" pitchFamily="2" charset="2"/>
              </a:rPr>
              <a:t> </a:t>
            </a:r>
            <a:r>
              <a:rPr lang="fr-FR" sz="2400" dirty="0" smtClean="0">
                <a:latin typeface="Times New Roman" pitchFamily="18" charset="0"/>
                <a:cs typeface="Times New Roman" pitchFamily="18" charset="0"/>
              </a:rPr>
              <a:t>possibilité de faire des recherches d’une manière performante sur son contenu</a:t>
            </a:r>
          </a:p>
          <a:p>
            <a:pPr eaLnBrk="1" hangingPunct="1">
              <a:lnSpc>
                <a:spcPct val="90000"/>
              </a:lnSpc>
              <a:buFont typeface="Wingdings" pitchFamily="2" charset="2"/>
              <a:buNone/>
            </a:pPr>
            <a:endParaRPr lang="fr-FR" sz="2400" dirty="0" smtClean="0">
              <a:latin typeface="Times New Roman" pitchFamily="18" charset="0"/>
              <a:cs typeface="Times New Roman" pitchFamily="18" charset="0"/>
            </a:endParaRPr>
          </a:p>
          <a:p>
            <a:pPr eaLnBrk="1" hangingPunct="1">
              <a:lnSpc>
                <a:spcPct val="90000"/>
              </a:lnSpc>
            </a:pPr>
            <a:r>
              <a:rPr lang="fr-FR" sz="2400" dirty="0" smtClean="0">
                <a:latin typeface="Times New Roman" pitchFamily="18" charset="0"/>
                <a:cs typeface="Times New Roman" pitchFamily="18" charset="0"/>
              </a:rPr>
              <a:t>Exemple :</a:t>
            </a:r>
          </a:p>
          <a:p>
            <a:pPr lvl="1" eaLnBrk="1" hangingPunct="1">
              <a:lnSpc>
                <a:spcPct val="90000"/>
              </a:lnSpc>
            </a:pPr>
            <a:r>
              <a:rPr lang="fr-FR" sz="2400" dirty="0" smtClean="0">
                <a:solidFill>
                  <a:srgbClr val="FF0000"/>
                </a:solidFill>
                <a:latin typeface="Times New Roman" pitchFamily="18" charset="0"/>
                <a:cs typeface="Times New Roman" pitchFamily="18" charset="0"/>
              </a:rPr>
              <a:t>Document Texte</a:t>
            </a:r>
            <a:r>
              <a:rPr lang="fr-FR"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sym typeface="Wingdings" pitchFamily="2" charset="2"/>
              </a:rPr>
              <a:t></a:t>
            </a:r>
            <a:r>
              <a:rPr lang="fr-FR" sz="2400" dirty="0" smtClean="0">
                <a:latin typeface="Times New Roman" pitchFamily="18" charset="0"/>
                <a:cs typeface="Times New Roman" pitchFamily="18" charset="0"/>
              </a:rPr>
              <a:t> </a:t>
            </a:r>
            <a:r>
              <a:rPr lang="fr-FR" sz="2400" dirty="0" smtClean="0">
                <a:solidFill>
                  <a:srgbClr val="800000"/>
                </a:solidFill>
                <a:latin typeface="Times New Roman" pitchFamily="18" charset="0"/>
                <a:cs typeface="Times New Roman" pitchFamily="18" charset="0"/>
              </a:rPr>
              <a:t>adressable, </a:t>
            </a:r>
            <a:r>
              <a:rPr lang="fr-FR" sz="2400" dirty="0" smtClean="0">
                <a:latin typeface="Times New Roman" pitchFamily="18" charset="0"/>
                <a:cs typeface="Times New Roman" pitchFamily="18" charset="0"/>
              </a:rPr>
              <a:t>on peut retrouver un groupe de mots (chaînes de caractères), un mot simple ou composé, un entier ou un réel.</a:t>
            </a:r>
          </a:p>
          <a:p>
            <a:pPr lvl="1" eaLnBrk="1" hangingPunct="1">
              <a:lnSpc>
                <a:spcPct val="90000"/>
              </a:lnSpc>
            </a:pPr>
            <a:r>
              <a:rPr lang="fr-FR" sz="2400" dirty="0" smtClean="0">
                <a:solidFill>
                  <a:srgbClr val="FF0000"/>
                </a:solidFill>
                <a:latin typeface="Times New Roman" pitchFamily="18" charset="0"/>
                <a:cs typeface="Times New Roman" pitchFamily="18" charset="0"/>
              </a:rPr>
              <a:t>Document Image</a:t>
            </a:r>
            <a:r>
              <a:rPr lang="fr-FR"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sym typeface="Wingdings" pitchFamily="2" charset="2"/>
              </a:rPr>
              <a:t> </a:t>
            </a:r>
            <a:r>
              <a:rPr lang="fr-FR" sz="2400" dirty="0" smtClean="0">
                <a:latin typeface="Times New Roman" pitchFamily="18" charset="0"/>
                <a:cs typeface="Times New Roman" pitchFamily="18" charset="0"/>
              </a:rPr>
              <a:t>la soumission de requêtes sur le contenu n’est pas autorisée: </a:t>
            </a:r>
            <a:r>
              <a:rPr lang="fr-FR" sz="2400" dirty="0" smtClean="0">
                <a:solidFill>
                  <a:srgbClr val="800000"/>
                </a:solidFill>
                <a:latin typeface="Times New Roman" pitchFamily="18" charset="0"/>
                <a:cs typeface="Times New Roman" pitchFamily="18" charset="0"/>
              </a:rPr>
              <a:t>média non adressable</a:t>
            </a:r>
          </a:p>
        </p:txBody>
      </p:sp>
      <p:sp>
        <p:nvSpPr>
          <p:cNvPr id="28676" name="Espace réservé du numéro de diapositive 5"/>
          <p:cNvSpPr>
            <a:spLocks noGrp="1"/>
          </p:cNvSpPr>
          <p:nvPr>
            <p:ph type="sldNum" sz="quarter" idx="12"/>
          </p:nvPr>
        </p:nvSpPr>
        <p:spPr>
          <a:noFill/>
        </p:spPr>
        <p:txBody>
          <a:bodyPr/>
          <a:lstStyle/>
          <a:p>
            <a:fld id="{7849AAD8-828D-4C54-97F1-9F2D6E922684}" type="slidenum">
              <a:rPr lang="ar-SA" smtClean="0">
                <a:cs typeface="Tahoma" pitchFamily="34" charset="0"/>
              </a:rPr>
              <a:pPr/>
              <a:t>17</a:t>
            </a:fld>
            <a:endParaRPr lang="fr-FR"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ox(in)">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box(in)">
                                      <p:cBhvr>
                                        <p:cTn id="12" dur="500"/>
                                        <p:tgtEl>
                                          <p:spTgt spid="286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animEffect transition="in" filter="box(in)">
                                      <p:cBhvr>
                                        <p:cTn id="17" dur="500"/>
                                        <p:tgtEl>
                                          <p:spTgt spid="286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8675">
                                            <p:txEl>
                                              <p:pRg st="4" end="4"/>
                                            </p:txEl>
                                          </p:spTgt>
                                        </p:tgtEl>
                                        <p:attrNameLst>
                                          <p:attrName>style.visibility</p:attrName>
                                        </p:attrNameLst>
                                      </p:cBhvr>
                                      <p:to>
                                        <p:strVal val="visible"/>
                                      </p:to>
                                    </p:set>
                                    <p:animEffect transition="in" filter="box(in)">
                                      <p:cBhvr>
                                        <p:cTn id="22"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857251" y="285750"/>
            <a:ext cx="10363200" cy="839788"/>
          </a:xfrm>
        </p:spPr>
        <p:txBody>
          <a:bodyPr/>
          <a:lstStyle/>
          <a:p>
            <a:pPr algn="ctr" eaLnBrk="1" hangingPunct="1"/>
            <a:r>
              <a:rPr lang="fr-FR" b="1" dirty="0" smtClean="0"/>
              <a:t>Hypermédia</a:t>
            </a:r>
          </a:p>
        </p:txBody>
      </p:sp>
      <p:sp>
        <p:nvSpPr>
          <p:cNvPr id="29699" name="Rectangle 1027" descr="Rectangle: Click to edit Master text styles&#10;Second level&#10;Third level&#10;Fourth level&#10;Fifth level"/>
          <p:cNvSpPr>
            <a:spLocks noGrp="1" noChangeArrowheads="1"/>
          </p:cNvSpPr>
          <p:nvPr>
            <p:ph idx="1"/>
          </p:nvPr>
        </p:nvSpPr>
        <p:spPr>
          <a:xfrm>
            <a:off x="624418" y="1557337"/>
            <a:ext cx="11190211" cy="4981485"/>
          </a:xfrm>
        </p:spPr>
        <p:txBody>
          <a:bodyPr>
            <a:normAutofit/>
          </a:bodyPr>
          <a:lstStyle/>
          <a:p>
            <a:pPr eaLnBrk="1" hangingPunct="1">
              <a:lnSpc>
                <a:spcPct val="90000"/>
              </a:lnSpc>
            </a:pPr>
            <a:endParaRPr lang="fr-FR" sz="2400" dirty="0" smtClean="0">
              <a:latin typeface="Times New Roman" pitchFamily="18" charset="0"/>
              <a:cs typeface="Times New Roman" pitchFamily="18" charset="0"/>
            </a:endParaRPr>
          </a:p>
          <a:p>
            <a:pPr eaLnBrk="1" hangingPunct="1">
              <a:lnSpc>
                <a:spcPct val="90000"/>
              </a:lnSpc>
            </a:pPr>
            <a:r>
              <a:rPr lang="fr-FR" sz="2400" dirty="0" smtClean="0">
                <a:latin typeface="Times New Roman" pitchFamily="18" charset="0"/>
                <a:cs typeface="Times New Roman" pitchFamily="18" charset="0"/>
              </a:rPr>
              <a:t>Désigne </a:t>
            </a:r>
            <a:r>
              <a:rPr lang="fr-FR" sz="2400" dirty="0" smtClean="0">
                <a:latin typeface="Times New Roman" pitchFamily="18" charset="0"/>
                <a:cs typeface="Times New Roman" pitchFamily="18" charset="0"/>
              </a:rPr>
              <a:t>un mode de gestion de l’information où les unités d’information sont connectées entre elles par des liens.</a:t>
            </a:r>
          </a:p>
          <a:p>
            <a:pPr eaLnBrk="1" hangingPunct="1">
              <a:lnSpc>
                <a:spcPct val="90000"/>
              </a:lnSpc>
            </a:pPr>
            <a:endParaRPr lang="fr-FR" sz="2400" dirty="0" smtClean="0">
              <a:latin typeface="Times New Roman" pitchFamily="18" charset="0"/>
              <a:cs typeface="Times New Roman" pitchFamily="18" charset="0"/>
            </a:endParaRPr>
          </a:p>
          <a:p>
            <a:pPr eaLnBrk="1" hangingPunct="1">
              <a:lnSpc>
                <a:spcPct val="90000"/>
              </a:lnSpc>
            </a:pPr>
            <a:r>
              <a:rPr lang="fr-FR" sz="2400" dirty="0" smtClean="0">
                <a:solidFill>
                  <a:srgbClr val="800000"/>
                </a:solidFill>
                <a:latin typeface="Times New Roman" pitchFamily="18" charset="0"/>
                <a:cs typeface="Times New Roman" pitchFamily="18" charset="0"/>
              </a:rPr>
              <a:t>L’hypermédia</a:t>
            </a:r>
            <a:r>
              <a:rPr lang="fr-FR" sz="2400" dirty="0" smtClean="0">
                <a:latin typeface="Times New Roman" pitchFamily="18" charset="0"/>
                <a:cs typeface="Times New Roman" pitchFamily="18" charset="0"/>
              </a:rPr>
              <a:t> conjugue </a:t>
            </a:r>
            <a:r>
              <a:rPr lang="fr-FR" sz="2400" dirty="0" smtClean="0">
                <a:solidFill>
                  <a:srgbClr val="800000"/>
                </a:solidFill>
                <a:latin typeface="Times New Roman" pitchFamily="18" charset="0"/>
                <a:cs typeface="Times New Roman" pitchFamily="18" charset="0"/>
              </a:rPr>
              <a:t>hypertexte </a:t>
            </a:r>
            <a:r>
              <a:rPr lang="fr-FR" sz="2400" dirty="0" smtClean="0">
                <a:latin typeface="Times New Roman" pitchFamily="18" charset="0"/>
                <a:cs typeface="Times New Roman" pitchFamily="18" charset="0"/>
              </a:rPr>
              <a:t>et</a:t>
            </a:r>
            <a:r>
              <a:rPr lang="fr-FR" sz="2400" dirty="0" smtClean="0">
                <a:solidFill>
                  <a:srgbClr val="800000"/>
                </a:solidFill>
                <a:latin typeface="Times New Roman" pitchFamily="18" charset="0"/>
                <a:cs typeface="Times New Roman" pitchFamily="18" charset="0"/>
              </a:rPr>
              <a:t> multimédia</a:t>
            </a:r>
            <a:r>
              <a:rPr lang="fr-FR"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sym typeface="Wingdings" pitchFamily="2" charset="2"/>
              </a:rPr>
              <a:t></a:t>
            </a:r>
            <a:r>
              <a:rPr lang="fr-FR" sz="2400" dirty="0" smtClean="0">
                <a:latin typeface="Times New Roman" pitchFamily="18" charset="0"/>
                <a:cs typeface="Times New Roman" pitchFamily="18" charset="0"/>
              </a:rPr>
              <a:t> support le plus riche pour l’utilisateur, car il obéit à une structure réseau.</a:t>
            </a:r>
          </a:p>
          <a:p>
            <a:pPr eaLnBrk="1" hangingPunct="1">
              <a:lnSpc>
                <a:spcPct val="90000"/>
              </a:lnSpc>
            </a:pPr>
            <a:endParaRPr lang="fr-FR" sz="2400" dirty="0" smtClean="0">
              <a:latin typeface="Times New Roman" pitchFamily="18" charset="0"/>
              <a:cs typeface="Times New Roman" pitchFamily="18" charset="0"/>
            </a:endParaRPr>
          </a:p>
          <a:p>
            <a:pPr eaLnBrk="1" hangingPunct="1">
              <a:lnSpc>
                <a:spcPct val="90000"/>
              </a:lnSpc>
            </a:pPr>
            <a:r>
              <a:rPr lang="fr-FR" sz="2400" dirty="0" smtClean="0">
                <a:solidFill>
                  <a:srgbClr val="800000"/>
                </a:solidFill>
                <a:latin typeface="Times New Roman" pitchFamily="18" charset="0"/>
                <a:cs typeface="Times New Roman" pitchFamily="18" charset="0"/>
              </a:rPr>
              <a:t>L’hypermédia</a:t>
            </a:r>
            <a:r>
              <a:rPr lang="fr-FR" sz="2400" dirty="0" smtClean="0">
                <a:latin typeface="Times New Roman" pitchFamily="18" charset="0"/>
                <a:cs typeface="Times New Roman" pitchFamily="18" charset="0"/>
              </a:rPr>
              <a:t> favorise un accès facile et direct (non séquentiel) à l’information et permet un travail collaboratif.</a:t>
            </a:r>
          </a:p>
        </p:txBody>
      </p:sp>
      <p:sp>
        <p:nvSpPr>
          <p:cNvPr id="29700" name="Espace réservé du numéro de diapositive 5"/>
          <p:cNvSpPr>
            <a:spLocks noGrp="1"/>
          </p:cNvSpPr>
          <p:nvPr>
            <p:ph type="sldNum" sz="quarter" idx="12"/>
          </p:nvPr>
        </p:nvSpPr>
        <p:spPr>
          <a:noFill/>
        </p:spPr>
        <p:txBody>
          <a:bodyPr/>
          <a:lstStyle/>
          <a:p>
            <a:fld id="{0980A057-442E-44BE-89C6-F12442CDB2CB}" type="slidenum">
              <a:rPr lang="ar-SA" smtClean="0">
                <a:cs typeface="Tahoma" pitchFamily="34" charset="0"/>
              </a:rPr>
              <a:pPr/>
              <a:t>18</a:t>
            </a:fld>
            <a:endParaRPr lang="fr-FR"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box(in)">
                                      <p:cBhvr>
                                        <p:cTn id="7" dur="500"/>
                                        <p:tgtEl>
                                          <p:spTgt spid="296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9699">
                                            <p:txEl>
                                              <p:pRg st="3" end="3"/>
                                            </p:txEl>
                                          </p:spTgt>
                                        </p:tgtEl>
                                        <p:attrNameLst>
                                          <p:attrName>style.visibility</p:attrName>
                                        </p:attrNameLst>
                                      </p:cBhvr>
                                      <p:to>
                                        <p:strVal val="visible"/>
                                      </p:to>
                                    </p:set>
                                    <p:animEffect transition="in" filter="box(in)">
                                      <p:cBhvr>
                                        <p:cTn id="12" dur="500"/>
                                        <p:tgtEl>
                                          <p:spTgt spid="2969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9699">
                                            <p:txEl>
                                              <p:pRg st="5" end="5"/>
                                            </p:txEl>
                                          </p:spTgt>
                                        </p:tgtEl>
                                        <p:attrNameLst>
                                          <p:attrName>style.visibility</p:attrName>
                                        </p:attrNameLst>
                                      </p:cBhvr>
                                      <p:to>
                                        <p:strVal val="visible"/>
                                      </p:to>
                                    </p:set>
                                    <p:animEffect transition="in" filter="box(in)">
                                      <p:cBhvr>
                                        <p:cTn id="17" dur="5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ctrTitle"/>
          </p:nvPr>
        </p:nvSpPr>
        <p:spPr>
          <a:xfrm>
            <a:off x="1007534" y="2636838"/>
            <a:ext cx="10731500" cy="1008062"/>
          </a:xfrm>
        </p:spPr>
        <p:txBody>
          <a:bodyPr/>
          <a:lstStyle/>
          <a:p>
            <a:pPr algn="ctr" eaLnBrk="1" hangingPunct="1"/>
            <a:r>
              <a:rPr lang="fr-FR" smtClean="0"/>
              <a:t>II. Logiciels du Multimdédia</a:t>
            </a:r>
          </a:p>
        </p:txBody>
      </p:sp>
      <p:sp>
        <p:nvSpPr>
          <p:cNvPr id="30723" name="Rectangle 71"/>
          <p:cNvSpPr>
            <a:spLocks noGrp="1" noChangeArrowheads="1"/>
          </p:cNvSpPr>
          <p:nvPr>
            <p:ph type="sldNum" sz="quarter" idx="12"/>
          </p:nvPr>
        </p:nvSpPr>
        <p:spPr>
          <a:noFill/>
        </p:spPr>
        <p:txBody>
          <a:bodyPr/>
          <a:lstStyle/>
          <a:p>
            <a:fld id="{B5537147-0D51-4A7B-B595-583FD2D6ACB6}" type="slidenum">
              <a:rPr lang="fr-FR" smtClean="0"/>
              <a:pPr/>
              <a:t>19</a:t>
            </a:fld>
            <a:endParaRPr lang="fr-FR" smtClean="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12800" y="304800"/>
            <a:ext cx="10363200" cy="638629"/>
          </a:xfrm>
        </p:spPr>
        <p:txBody>
          <a:bodyPr/>
          <a:lstStyle/>
          <a:p>
            <a:pPr algn="ctr" eaLnBrk="1" hangingPunct="1"/>
            <a:r>
              <a:rPr lang="fr-FR" dirty="0" smtClean="0"/>
              <a:t>Programme</a:t>
            </a:r>
          </a:p>
        </p:txBody>
      </p:sp>
      <p:sp>
        <p:nvSpPr>
          <p:cNvPr id="14339" name="Rectangle 4" descr="Rectangle: Click to edit Master text styles&#10;Second level&#10;Third level&#10;Fourth level&#10;Fifth level"/>
          <p:cNvSpPr>
            <a:spLocks noGrp="1" noChangeArrowheads="1"/>
          </p:cNvSpPr>
          <p:nvPr>
            <p:ph idx="1"/>
          </p:nvPr>
        </p:nvSpPr>
        <p:spPr>
          <a:xfrm>
            <a:off x="624417" y="1306286"/>
            <a:ext cx="11176000" cy="5362803"/>
          </a:xfrm>
        </p:spPr>
        <p:txBody>
          <a:bodyPr/>
          <a:lstStyle/>
          <a:p>
            <a:pPr marL="533400" indent="-533400" eaLnBrk="1" hangingPunct="1">
              <a:lnSpc>
                <a:spcPct val="120000"/>
              </a:lnSpc>
              <a:spcBef>
                <a:spcPct val="0"/>
              </a:spcBef>
              <a:spcAft>
                <a:spcPts val="300"/>
              </a:spcAft>
              <a:buFontTx/>
              <a:buAutoNum type="arabicPeriod"/>
            </a:pPr>
            <a:r>
              <a:rPr lang="fr-FR" sz="2400" b="1" dirty="0" smtClean="0">
                <a:solidFill>
                  <a:srgbClr val="800000"/>
                </a:solidFill>
                <a:latin typeface="Times New Roman" pitchFamily="18" charset="0"/>
                <a:cs typeface="Times New Roman" pitchFamily="18" charset="0"/>
              </a:rPr>
              <a:t>Introduction: Applications Multimédia</a:t>
            </a:r>
          </a:p>
          <a:p>
            <a:pPr marL="533400" indent="-533400" eaLnBrk="1" hangingPunct="1">
              <a:lnSpc>
                <a:spcPct val="120000"/>
              </a:lnSpc>
              <a:spcBef>
                <a:spcPct val="0"/>
              </a:spcBef>
              <a:spcAft>
                <a:spcPts val="300"/>
              </a:spcAft>
              <a:buFontTx/>
              <a:buAutoNum type="arabicPeriod"/>
            </a:pPr>
            <a:r>
              <a:rPr lang="fr-FR" sz="2400" b="1" dirty="0" smtClean="0">
                <a:solidFill>
                  <a:srgbClr val="800000"/>
                </a:solidFill>
                <a:latin typeface="Times New Roman" pitchFamily="18" charset="0"/>
                <a:cs typeface="Times New Roman" pitchFamily="18" charset="0"/>
              </a:rPr>
              <a:t>Image Numérique</a:t>
            </a:r>
          </a:p>
          <a:p>
            <a:pPr marL="933450" lvl="1" indent="-533400" eaLnBrk="1" hangingPunct="1">
              <a:lnSpc>
                <a:spcPct val="120000"/>
              </a:lnSpc>
              <a:spcBef>
                <a:spcPct val="0"/>
              </a:spcBef>
              <a:spcAft>
                <a:spcPts val="300"/>
              </a:spcAft>
              <a:buFontTx/>
              <a:buAutoNum type="arabicPeriod"/>
            </a:pPr>
            <a:r>
              <a:rPr lang="fr-FR" sz="2400" dirty="0" smtClean="0">
                <a:latin typeface="Times New Roman" pitchFamily="18" charset="0"/>
                <a:cs typeface="Times New Roman" pitchFamily="18" charset="0"/>
              </a:rPr>
              <a:t>Formats d’images</a:t>
            </a:r>
          </a:p>
          <a:p>
            <a:pPr marL="933450" lvl="1" indent="-533400" eaLnBrk="1" hangingPunct="1">
              <a:lnSpc>
                <a:spcPct val="120000"/>
              </a:lnSpc>
              <a:spcBef>
                <a:spcPct val="0"/>
              </a:spcBef>
              <a:spcAft>
                <a:spcPts val="300"/>
              </a:spcAft>
              <a:buFontTx/>
              <a:buAutoNum type="arabicPeriod"/>
            </a:pPr>
            <a:r>
              <a:rPr lang="fr-FR" sz="2400" dirty="0" smtClean="0">
                <a:latin typeface="Times New Roman" pitchFamily="18" charset="0"/>
                <a:cs typeface="Times New Roman" pitchFamily="18" charset="0"/>
              </a:rPr>
              <a:t>Méthodes de représentation d’images</a:t>
            </a:r>
          </a:p>
          <a:p>
            <a:pPr marL="533400" indent="-533400" eaLnBrk="1" hangingPunct="1">
              <a:lnSpc>
                <a:spcPct val="120000"/>
              </a:lnSpc>
              <a:spcBef>
                <a:spcPct val="0"/>
              </a:spcBef>
              <a:spcAft>
                <a:spcPts val="300"/>
              </a:spcAft>
              <a:buFontTx/>
              <a:buAutoNum type="arabicPeriod"/>
            </a:pPr>
            <a:r>
              <a:rPr lang="fr-FR" sz="2400" b="1" dirty="0" smtClean="0">
                <a:solidFill>
                  <a:srgbClr val="800000"/>
                </a:solidFill>
                <a:latin typeface="Times New Roman" pitchFamily="18" charset="0"/>
                <a:cs typeface="Times New Roman" pitchFamily="18" charset="0"/>
              </a:rPr>
              <a:t>Méthodes de codage et compressions</a:t>
            </a:r>
          </a:p>
          <a:p>
            <a:pPr marL="933450" lvl="1" indent="-533400" eaLnBrk="1" hangingPunct="1">
              <a:lnSpc>
                <a:spcPct val="120000"/>
              </a:lnSpc>
              <a:spcBef>
                <a:spcPct val="0"/>
              </a:spcBef>
              <a:spcAft>
                <a:spcPts val="300"/>
              </a:spcAft>
              <a:buFontTx/>
              <a:buAutoNum type="arabicPeriod"/>
            </a:pPr>
            <a:r>
              <a:rPr lang="fr-FR" sz="2400" dirty="0" smtClean="0">
                <a:latin typeface="Times New Roman" pitchFamily="18" charset="0"/>
                <a:cs typeface="Times New Roman" pitchFamily="18" charset="0"/>
              </a:rPr>
              <a:t>Codage statistique (</a:t>
            </a:r>
            <a:r>
              <a:rPr lang="fr-FR" sz="2400" dirty="0" err="1" smtClean="0">
                <a:latin typeface="Times New Roman" pitchFamily="18" charset="0"/>
                <a:cs typeface="Times New Roman" pitchFamily="18" charset="0"/>
              </a:rPr>
              <a:t>alogrithmes</a:t>
            </a:r>
            <a:r>
              <a:rPr lang="fr-FR" sz="2400" dirty="0" smtClean="0">
                <a:latin typeface="Times New Roman" pitchFamily="18" charset="0"/>
                <a:cs typeface="Times New Roman" pitchFamily="18" charset="0"/>
              </a:rPr>
              <a:t> de </a:t>
            </a:r>
            <a:r>
              <a:rPr lang="fr-FR" sz="2400" dirty="0" err="1" smtClean="0">
                <a:latin typeface="Times New Roman" pitchFamily="18" charset="0"/>
                <a:cs typeface="Times New Roman" pitchFamily="18" charset="0"/>
              </a:rPr>
              <a:t>Huffman</a:t>
            </a:r>
            <a:r>
              <a:rPr lang="fr-FR" sz="2400" dirty="0" smtClean="0">
                <a:latin typeface="Times New Roman" pitchFamily="18" charset="0"/>
                <a:cs typeface="Times New Roman" pitchFamily="18" charset="0"/>
              </a:rPr>
              <a:t> et </a:t>
            </a:r>
            <a:r>
              <a:rPr lang="fr-FR" sz="2400" dirty="0" err="1" smtClean="0">
                <a:latin typeface="Times New Roman" pitchFamily="18" charset="0"/>
                <a:cs typeface="Times New Roman" pitchFamily="18" charset="0"/>
              </a:rPr>
              <a:t>Shanon</a:t>
            </a:r>
            <a:r>
              <a:rPr lang="fr-FR" sz="2400" dirty="0" smtClean="0">
                <a:latin typeface="Times New Roman" pitchFamily="18" charset="0"/>
                <a:cs typeface="Times New Roman" pitchFamily="18" charset="0"/>
              </a:rPr>
              <a:t>-Fano)</a:t>
            </a:r>
          </a:p>
          <a:p>
            <a:pPr marL="933450" lvl="1" indent="-533400" eaLnBrk="1" hangingPunct="1">
              <a:lnSpc>
                <a:spcPct val="120000"/>
              </a:lnSpc>
              <a:spcBef>
                <a:spcPct val="0"/>
              </a:spcBef>
              <a:spcAft>
                <a:spcPts val="300"/>
              </a:spcAft>
              <a:buFontTx/>
              <a:buAutoNum type="arabicPeriod"/>
            </a:pPr>
            <a:r>
              <a:rPr lang="fr-FR" sz="2400" dirty="0" smtClean="0">
                <a:latin typeface="Times New Roman" pitchFamily="18" charset="0"/>
                <a:cs typeface="Times New Roman" pitchFamily="18" charset="0"/>
              </a:rPr>
              <a:t>Codage RLE (longueur de plage)</a:t>
            </a:r>
          </a:p>
          <a:p>
            <a:pPr marL="933450" lvl="1" indent="-533400" eaLnBrk="1" hangingPunct="1">
              <a:lnSpc>
                <a:spcPct val="120000"/>
              </a:lnSpc>
              <a:spcBef>
                <a:spcPct val="0"/>
              </a:spcBef>
              <a:spcAft>
                <a:spcPts val="300"/>
              </a:spcAft>
              <a:buFontTx/>
              <a:buAutoNum type="arabicPeriod"/>
            </a:pPr>
            <a:r>
              <a:rPr lang="fr-FR" sz="2400" dirty="0" smtClean="0">
                <a:latin typeface="Times New Roman" pitchFamily="18" charset="0"/>
                <a:cs typeface="Times New Roman" pitchFamily="18" charset="0"/>
              </a:rPr>
              <a:t>Méthodes arithmétiques</a:t>
            </a:r>
          </a:p>
          <a:p>
            <a:pPr marL="933450" lvl="1" indent="-533400" eaLnBrk="1" hangingPunct="1">
              <a:lnSpc>
                <a:spcPct val="120000"/>
              </a:lnSpc>
              <a:spcBef>
                <a:spcPct val="0"/>
              </a:spcBef>
              <a:spcAft>
                <a:spcPts val="300"/>
              </a:spcAft>
              <a:buFontTx/>
              <a:buAutoNum type="arabicPeriod"/>
            </a:pPr>
            <a:r>
              <a:rPr lang="fr-FR" sz="2400" dirty="0" smtClean="0">
                <a:latin typeface="Times New Roman" pitchFamily="18" charset="0"/>
                <a:cs typeface="Times New Roman" pitchFamily="18" charset="0"/>
              </a:rPr>
              <a:t>Méthodes à dictionnaire (algorithme LZW)</a:t>
            </a:r>
          </a:p>
          <a:p>
            <a:pPr marL="933450" lvl="1" indent="-533400" eaLnBrk="1" hangingPunct="1">
              <a:lnSpc>
                <a:spcPct val="120000"/>
              </a:lnSpc>
              <a:spcBef>
                <a:spcPct val="0"/>
              </a:spcBef>
              <a:spcAft>
                <a:spcPts val="300"/>
              </a:spcAft>
              <a:buFontTx/>
              <a:buAutoNum type="arabicPeriod"/>
            </a:pPr>
            <a:r>
              <a:rPr lang="fr-FR" sz="2400" dirty="0" smtClean="0">
                <a:latin typeface="Times New Roman" pitchFamily="18" charset="0"/>
                <a:cs typeface="Times New Roman" pitchFamily="18" charset="0"/>
              </a:rPr>
              <a:t>Compression d’images (JPEG, PNG)</a:t>
            </a:r>
          </a:p>
        </p:txBody>
      </p:sp>
      <p:sp>
        <p:nvSpPr>
          <p:cNvPr id="14340" name="Espace réservé du numéro de diapositive 5"/>
          <p:cNvSpPr>
            <a:spLocks noGrp="1"/>
          </p:cNvSpPr>
          <p:nvPr>
            <p:ph type="sldNum" sz="quarter" idx="12"/>
          </p:nvPr>
        </p:nvSpPr>
        <p:spPr>
          <a:noFill/>
        </p:spPr>
        <p:txBody>
          <a:bodyPr/>
          <a:lstStyle/>
          <a:p>
            <a:fld id="{63301377-FC2A-4409-9739-5166968274FC}" type="slidenum">
              <a:rPr lang="fr-FR" smtClean="0"/>
              <a:pPr/>
              <a:t>2</a:t>
            </a:fld>
            <a:endParaRPr lang="fr-FR"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ox(in)">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1000"/>
                                        <p:tgtEl>
                                          <p:spTgt spid="14339">
                                            <p:txEl>
                                              <p:pRg st="1" end="1"/>
                                            </p:txEl>
                                          </p:spTgt>
                                        </p:tgtEl>
                                      </p:cBhvr>
                                    </p:animEffect>
                                    <p:anim calcmode="lin" valueType="num">
                                      <p:cBhvr>
                                        <p:cTn id="13" dur="1000" fill="hold"/>
                                        <p:tgtEl>
                                          <p:spTgt spid="14339">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nodeType="clickEffect">
                                  <p:stCondLst>
                                    <p:cond delay="0"/>
                                  </p:stCondLst>
                                  <p:childTnLst>
                                    <p:set>
                                      <p:cBhvr>
                                        <p:cTn id="18" dur="1000">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presetSubtype="0" fill="hold" nodeType="clickEffect">
                                  <p:stCondLst>
                                    <p:cond delay="0"/>
                                  </p:stCondLst>
                                  <p:childTnLst>
                                    <p:set>
                                      <p:cBhvr>
                                        <p:cTn id="22" dur="1000">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box(in)">
                                      <p:cBhvr>
                                        <p:cTn id="27" dur="5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0" presetClass="entr" presetSubtype="0" fill="hold" nodeType="clickEffect">
                                  <p:stCondLst>
                                    <p:cond delay="0"/>
                                  </p:stCondLst>
                                  <p:iterate type="lt">
                                    <p:tmPct val="10000"/>
                                  </p:iterate>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fade">
                                      <p:cBhvr>
                                        <p:cTn id="32" dur="1000"/>
                                        <p:tgtEl>
                                          <p:spTgt spid="14339">
                                            <p:txEl>
                                              <p:pRg st="5" end="5"/>
                                            </p:txEl>
                                          </p:spTgt>
                                        </p:tgtEl>
                                      </p:cBhvr>
                                    </p:animEffect>
                                    <p:anim calcmode="lin" valueType="num">
                                      <p:cBhvr>
                                        <p:cTn id="33" dur="1000" fill="hold"/>
                                        <p:tgtEl>
                                          <p:spTgt spid="14339">
                                            <p:txEl>
                                              <p:pRg st="5" end="5"/>
                                            </p:txEl>
                                          </p:spTgt>
                                        </p:tgtEl>
                                        <p:attrNameLst>
                                          <p:attrName>ppt_x</p:attrName>
                                        </p:attrNameLst>
                                      </p:cBhvr>
                                      <p:tavLst>
                                        <p:tav tm="0">
                                          <p:val>
                                            <p:strVal val="#ppt_x-.1"/>
                                          </p:val>
                                        </p:tav>
                                        <p:tav tm="100000">
                                          <p:val>
                                            <p:strVal val="#ppt_x"/>
                                          </p:val>
                                        </p:tav>
                                      </p:tavLst>
                                    </p:anim>
                                    <p:anim calcmode="lin" valueType="num">
                                      <p:cBhvr>
                                        <p:cTn id="34" dur="1000" fill="hold"/>
                                        <p:tgtEl>
                                          <p:spTgt spid="143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14339">
                                            <p:txEl>
                                              <p:pRg st="6" end="6"/>
                                            </p:txEl>
                                          </p:spTgt>
                                        </p:tgtEl>
                                        <p:attrNameLst>
                                          <p:attrName>style.visibility</p:attrName>
                                        </p:attrNameLst>
                                      </p:cBhvr>
                                      <p:to>
                                        <p:strVal val="visible"/>
                                      </p:to>
                                    </p:set>
                                    <p:animEffect transition="in" filter="box(in)">
                                      <p:cBhvr>
                                        <p:cTn id="39" dur="500"/>
                                        <p:tgtEl>
                                          <p:spTgt spid="14339">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14339">
                                            <p:txEl>
                                              <p:pRg st="7" end="7"/>
                                            </p:txEl>
                                          </p:spTgt>
                                        </p:tgtEl>
                                        <p:attrNameLst>
                                          <p:attrName>style.visibility</p:attrName>
                                        </p:attrNameLst>
                                      </p:cBhvr>
                                      <p:to>
                                        <p:strVal val="visible"/>
                                      </p:to>
                                    </p:set>
                                    <p:animEffect transition="in" filter="box(in)">
                                      <p:cBhvr>
                                        <p:cTn id="44" dur="500"/>
                                        <p:tgtEl>
                                          <p:spTgt spid="14339">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4339">
                                            <p:txEl>
                                              <p:pRg st="8" end="8"/>
                                            </p:txEl>
                                          </p:spTgt>
                                        </p:tgtEl>
                                        <p:attrNameLst>
                                          <p:attrName>style.visibility</p:attrName>
                                        </p:attrNameLst>
                                      </p:cBhvr>
                                      <p:to>
                                        <p:strVal val="visible"/>
                                      </p:to>
                                    </p:set>
                                    <p:animEffect transition="in" filter="box(in)">
                                      <p:cBhvr>
                                        <p:cTn id="49" dur="500"/>
                                        <p:tgtEl>
                                          <p:spTgt spid="14339">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14339">
                                            <p:txEl>
                                              <p:pRg st="9" end="9"/>
                                            </p:txEl>
                                          </p:spTgt>
                                        </p:tgtEl>
                                        <p:attrNameLst>
                                          <p:attrName>style.visibility</p:attrName>
                                        </p:attrNameLst>
                                      </p:cBhvr>
                                      <p:to>
                                        <p:strVal val="visible"/>
                                      </p:to>
                                    </p:set>
                                    <p:animEffect transition="in" filter="box(in)">
                                      <p:cBhvr>
                                        <p:cTn id="54" dur="500"/>
                                        <p:tgtEl>
                                          <p:spTgt spid="143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7"/>
          <p:cNvSpPr>
            <a:spLocks noGrp="1"/>
          </p:cNvSpPr>
          <p:nvPr>
            <p:ph type="sldNum" sz="quarter" idx="12"/>
          </p:nvPr>
        </p:nvSpPr>
        <p:spPr>
          <a:noFill/>
        </p:spPr>
        <p:txBody>
          <a:bodyPr/>
          <a:lstStyle/>
          <a:p>
            <a:fld id="{2F286A32-E683-40EE-AF3E-08847E613F67}" type="slidenum">
              <a:rPr lang="ar-SA" smtClean="0"/>
              <a:pPr/>
              <a:t>20</a:t>
            </a:fld>
            <a:endParaRPr lang="en-US" smtClean="0"/>
          </a:p>
        </p:txBody>
      </p:sp>
      <p:sp>
        <p:nvSpPr>
          <p:cNvPr id="31747" name="Title 1"/>
          <p:cNvSpPr>
            <a:spLocks noGrp="1"/>
          </p:cNvSpPr>
          <p:nvPr>
            <p:ph type="title" idx="4294967295"/>
          </p:nvPr>
        </p:nvSpPr>
        <p:spPr>
          <a:xfrm>
            <a:off x="406400" y="242207"/>
            <a:ext cx="10972800" cy="928688"/>
          </a:xfrm>
        </p:spPr>
        <p:txBody>
          <a:bodyPr anchor="ctr">
            <a:normAutofit/>
          </a:bodyPr>
          <a:lstStyle/>
          <a:p>
            <a:pPr algn="ctr"/>
            <a:r>
              <a:rPr lang="fr-FR" b="1" dirty="0" smtClean="0"/>
              <a:t>Outils</a:t>
            </a:r>
            <a:r>
              <a:rPr lang="en-CA" b="1" dirty="0" smtClean="0"/>
              <a:t> </a:t>
            </a:r>
            <a:r>
              <a:rPr lang="en-CA" b="1" dirty="0" err="1" smtClean="0"/>
              <a:t>Logiciels</a:t>
            </a:r>
            <a:r>
              <a:rPr lang="en-CA" b="1" dirty="0" smtClean="0"/>
              <a:t> du Multimedia</a:t>
            </a:r>
            <a:endParaRPr lang="en-US" b="1" dirty="0" smtClean="0"/>
          </a:p>
        </p:txBody>
      </p:sp>
      <p:sp>
        <p:nvSpPr>
          <p:cNvPr id="31748" name="Subtitle 2" descr="Rectangle: Click to edit Master text styles&#10;Second level&#10;Third level&#10;Fourth level&#10;Fifth level"/>
          <p:cNvSpPr>
            <a:spLocks noGrp="1"/>
          </p:cNvSpPr>
          <p:nvPr>
            <p:ph idx="4294967295"/>
          </p:nvPr>
        </p:nvSpPr>
        <p:spPr>
          <a:xfrm>
            <a:off x="711199" y="1484540"/>
            <a:ext cx="10363200" cy="4114800"/>
          </a:xfrm>
        </p:spPr>
        <p:txBody>
          <a:bodyPr>
            <a:noAutofit/>
          </a:bodyPr>
          <a:lstStyle/>
          <a:p>
            <a:pPr eaLnBrk="1" hangingPunct="1">
              <a:lnSpc>
                <a:spcPct val="80000"/>
              </a:lnSpc>
              <a:buFont typeface="Wingdings 2" pitchFamily="18" charset="2"/>
              <a:buNone/>
            </a:pPr>
            <a:r>
              <a:rPr lang="fr-FR" sz="2400" dirty="0" smtClean="0">
                <a:latin typeface="Times New Roman" pitchFamily="18" charset="0"/>
                <a:cs typeface="Times New Roman" pitchFamily="18" charset="0"/>
              </a:rPr>
              <a:t>• Catégories d’outils logiciels brièvement examinés :</a:t>
            </a:r>
          </a:p>
          <a:p>
            <a:pPr eaLnBrk="1" hangingPunct="1">
              <a:lnSpc>
                <a:spcPct val="80000"/>
              </a:lnSpc>
              <a:buFont typeface="Wingdings 2" pitchFamily="18" charset="2"/>
              <a:buNone/>
            </a:pPr>
            <a:endParaRPr lang="fr-FR" sz="2400" dirty="0" smtClean="0">
              <a:latin typeface="Times New Roman" pitchFamily="18" charset="0"/>
              <a:cs typeface="Times New Roman" pitchFamily="18" charset="0"/>
            </a:endParaRPr>
          </a:p>
          <a:p>
            <a:pPr eaLnBrk="1" hangingPunct="1">
              <a:lnSpc>
                <a:spcPct val="80000"/>
              </a:lnSpc>
              <a:buFont typeface="Wingdings 2" pitchFamily="18" charset="2"/>
              <a:buNone/>
            </a:pPr>
            <a:r>
              <a:rPr lang="fr-FR" sz="2400" dirty="0" smtClean="0">
                <a:latin typeface="Times New Roman" pitchFamily="18" charset="0"/>
                <a:cs typeface="Times New Roman" pitchFamily="18" charset="0"/>
              </a:rPr>
              <a:t>	1. </a:t>
            </a:r>
            <a:r>
              <a:rPr lang="fr-FR" sz="2400" b="1" dirty="0" smtClean="0">
                <a:latin typeface="Times New Roman" pitchFamily="18" charset="0"/>
                <a:cs typeface="Times New Roman" pitchFamily="18" charset="0"/>
              </a:rPr>
              <a:t>Graphiques et Edition d’Images</a:t>
            </a:r>
          </a:p>
          <a:p>
            <a:pPr eaLnBrk="1" hangingPunct="1">
              <a:lnSpc>
                <a:spcPct val="80000"/>
              </a:lnSpc>
              <a:buFont typeface="Wingdings 2" pitchFamily="18" charset="2"/>
              <a:buNone/>
            </a:pPr>
            <a:r>
              <a:rPr lang="fr-FR" sz="2400" dirty="0" smtClean="0">
                <a:latin typeface="Times New Roman" pitchFamily="18" charset="0"/>
                <a:cs typeface="Times New Roman" pitchFamily="18" charset="0"/>
              </a:rPr>
              <a:t>	2. </a:t>
            </a:r>
            <a:r>
              <a:rPr lang="fr-FR" sz="2400" b="1" dirty="0" smtClean="0">
                <a:latin typeface="Times New Roman" pitchFamily="18" charset="0"/>
                <a:cs typeface="Times New Roman" pitchFamily="18" charset="0"/>
              </a:rPr>
              <a:t>Audio Digitale</a:t>
            </a:r>
          </a:p>
          <a:p>
            <a:pPr eaLnBrk="1" hangingPunct="1">
              <a:lnSpc>
                <a:spcPct val="80000"/>
              </a:lnSpc>
              <a:buFont typeface="Wingdings 2" pitchFamily="18" charset="2"/>
              <a:buNone/>
            </a:pPr>
            <a:r>
              <a:rPr lang="fr-FR" sz="2400" dirty="0" smtClean="0">
                <a:latin typeface="Times New Roman" pitchFamily="18" charset="0"/>
                <a:cs typeface="Times New Roman" pitchFamily="18" charset="0"/>
              </a:rPr>
              <a:t>	3. </a:t>
            </a:r>
            <a:r>
              <a:rPr lang="fr-FR" sz="2400" b="1" dirty="0" smtClean="0">
                <a:latin typeface="Times New Roman" pitchFamily="18" charset="0"/>
                <a:cs typeface="Times New Roman" pitchFamily="18" charset="0"/>
              </a:rPr>
              <a:t>Edition et Montage </a:t>
            </a:r>
            <a:r>
              <a:rPr lang="fr-FR" sz="2400" b="1" dirty="0" err="1" smtClean="0">
                <a:latin typeface="Times New Roman" pitchFamily="18" charset="0"/>
                <a:cs typeface="Times New Roman" pitchFamily="18" charset="0"/>
              </a:rPr>
              <a:t>Video</a:t>
            </a:r>
            <a:endParaRPr lang="fr-FR" sz="2400" b="1" dirty="0" smtClean="0">
              <a:latin typeface="Times New Roman" pitchFamily="18" charset="0"/>
              <a:cs typeface="Times New Roman" pitchFamily="18" charset="0"/>
            </a:endParaRPr>
          </a:p>
          <a:p>
            <a:pPr eaLnBrk="1" hangingPunct="1">
              <a:lnSpc>
                <a:spcPct val="80000"/>
              </a:lnSpc>
              <a:buFont typeface="Wingdings 2" pitchFamily="18" charset="2"/>
              <a:buNone/>
            </a:pPr>
            <a:r>
              <a:rPr lang="fr-FR" sz="2400" dirty="0" smtClean="0">
                <a:latin typeface="Times New Roman" pitchFamily="18" charset="0"/>
                <a:cs typeface="Times New Roman" pitchFamily="18" charset="0"/>
              </a:rPr>
              <a:t>	4. </a:t>
            </a:r>
            <a:r>
              <a:rPr lang="fr-FR" sz="2400" b="1" dirty="0" smtClean="0">
                <a:latin typeface="Times New Roman" pitchFamily="18" charset="0"/>
                <a:cs typeface="Times New Roman" pitchFamily="18" charset="0"/>
              </a:rPr>
              <a:t>Animation</a:t>
            </a:r>
          </a:p>
          <a:p>
            <a:pPr eaLnBrk="1" hangingPunct="1">
              <a:lnSpc>
                <a:spcPct val="80000"/>
              </a:lnSpc>
              <a:buFont typeface="Wingdings" pitchFamily="2" charset="2"/>
              <a:buNone/>
            </a:pPr>
            <a:r>
              <a:rPr lang="fr-FR" sz="2400" dirty="0" smtClean="0">
                <a:latin typeface="Times New Roman" pitchFamily="18" charset="0"/>
                <a:cs typeface="Times New Roman" pitchFamily="18" charset="0"/>
              </a:rPr>
              <a:t>	5. </a:t>
            </a:r>
            <a:r>
              <a:rPr lang="fr-FR" sz="2400" b="1" dirty="0" smtClean="0">
                <a:latin typeface="Times New Roman" pitchFamily="18" charset="0"/>
                <a:cs typeface="Times New Roman" pitchFamily="18" charset="0"/>
              </a:rPr>
              <a:t>Outils de </a:t>
            </a:r>
            <a:r>
              <a:rPr lang="fr-FR" sz="2400" b="1" dirty="0" err="1" smtClean="0">
                <a:latin typeface="Times New Roman" pitchFamily="18" charset="0"/>
                <a:cs typeface="Times New Roman" pitchFamily="18" charset="0"/>
              </a:rPr>
              <a:t>Rendering</a:t>
            </a:r>
            <a:r>
              <a:rPr lang="fr-FR" sz="2400" b="1" dirty="0" smtClean="0">
                <a:latin typeface="Times New Roman" pitchFamily="18" charset="0"/>
                <a:cs typeface="Times New Roman" pitchFamily="18" charset="0"/>
              </a:rPr>
              <a:t> (rendu)</a:t>
            </a:r>
          </a:p>
          <a:p>
            <a:pPr eaLnBrk="1" hangingPunct="1">
              <a:lnSpc>
                <a:spcPct val="80000"/>
              </a:lnSpc>
              <a:buFont typeface="Wingdings 2" pitchFamily="18" charset="2"/>
              <a:buNone/>
            </a:pPr>
            <a:endParaRPr lang="fr-FR" sz="2400" b="1" dirty="0" smtClean="0">
              <a:latin typeface="Times New Roman" pitchFamily="18" charset="0"/>
              <a:cs typeface="Times New Roman" pitchFamily="18" charset="0"/>
            </a:endParaRPr>
          </a:p>
        </p:txBody>
      </p:sp>
      <p:cxnSp>
        <p:nvCxnSpPr>
          <p:cNvPr id="7" name="Straight Connector 6"/>
          <p:cNvCxnSpPr/>
          <p:nvPr/>
        </p:nvCxnSpPr>
        <p:spPr>
          <a:xfrm rot="10800000">
            <a:off x="381000" y="6286500"/>
            <a:ext cx="11430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Effect transition="in" filter="box(in)">
                                      <p:cBhvr>
                                        <p:cTn id="7" dur="500"/>
                                        <p:tgtEl>
                                          <p:spTgt spid="317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1748">
                                            <p:txEl>
                                              <p:pRg st="2" end="2"/>
                                            </p:txEl>
                                          </p:spTgt>
                                        </p:tgtEl>
                                        <p:attrNameLst>
                                          <p:attrName>style.visibility</p:attrName>
                                        </p:attrNameLst>
                                      </p:cBhvr>
                                      <p:to>
                                        <p:strVal val="visible"/>
                                      </p:to>
                                    </p:set>
                                    <p:animEffect transition="in" filter="box(in)">
                                      <p:cBhvr>
                                        <p:cTn id="12" dur="500"/>
                                        <p:tgtEl>
                                          <p:spTgt spid="317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1748">
                                            <p:txEl>
                                              <p:pRg st="3" end="3"/>
                                            </p:txEl>
                                          </p:spTgt>
                                        </p:tgtEl>
                                        <p:attrNameLst>
                                          <p:attrName>style.visibility</p:attrName>
                                        </p:attrNameLst>
                                      </p:cBhvr>
                                      <p:to>
                                        <p:strVal val="visible"/>
                                      </p:to>
                                    </p:set>
                                    <p:animEffect transition="in" filter="box(in)">
                                      <p:cBhvr>
                                        <p:cTn id="17" dur="500"/>
                                        <p:tgtEl>
                                          <p:spTgt spid="3174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1748">
                                            <p:txEl>
                                              <p:pRg st="4" end="4"/>
                                            </p:txEl>
                                          </p:spTgt>
                                        </p:tgtEl>
                                        <p:attrNameLst>
                                          <p:attrName>style.visibility</p:attrName>
                                        </p:attrNameLst>
                                      </p:cBhvr>
                                      <p:to>
                                        <p:strVal val="visible"/>
                                      </p:to>
                                    </p:set>
                                    <p:animEffect transition="in" filter="box(in)">
                                      <p:cBhvr>
                                        <p:cTn id="22" dur="500"/>
                                        <p:tgtEl>
                                          <p:spTgt spid="3174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1748">
                                            <p:txEl>
                                              <p:pRg st="5" end="5"/>
                                            </p:txEl>
                                          </p:spTgt>
                                        </p:tgtEl>
                                        <p:attrNameLst>
                                          <p:attrName>style.visibility</p:attrName>
                                        </p:attrNameLst>
                                      </p:cBhvr>
                                      <p:to>
                                        <p:strVal val="visible"/>
                                      </p:to>
                                    </p:set>
                                    <p:animEffect transition="in" filter="box(in)">
                                      <p:cBhvr>
                                        <p:cTn id="27" dur="500"/>
                                        <p:tgtEl>
                                          <p:spTgt spid="3174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1748">
                                            <p:txEl>
                                              <p:pRg st="6" end="6"/>
                                            </p:txEl>
                                          </p:spTgt>
                                        </p:tgtEl>
                                        <p:attrNameLst>
                                          <p:attrName>style.visibility</p:attrName>
                                        </p:attrNameLst>
                                      </p:cBhvr>
                                      <p:to>
                                        <p:strVal val="visible"/>
                                      </p:to>
                                    </p:set>
                                    <p:animEffect transition="in" filter="box(in)">
                                      <p:cBhvr>
                                        <p:cTn id="32" dur="500"/>
                                        <p:tgtEl>
                                          <p:spTgt spid="317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71438"/>
            <a:ext cx="10972800" cy="785812"/>
          </a:xfrm>
        </p:spPr>
        <p:txBody>
          <a:bodyPr anchor="ctr">
            <a:normAutofit/>
          </a:bodyPr>
          <a:lstStyle/>
          <a:p>
            <a:pPr algn="ctr"/>
            <a:r>
              <a:rPr lang="en-US" b="1" dirty="0" smtClean="0"/>
              <a:t>Edition de </a:t>
            </a:r>
            <a:r>
              <a:rPr lang="en-US" b="1" dirty="0" err="1" smtClean="0"/>
              <a:t>Graphiques</a:t>
            </a:r>
            <a:r>
              <a:rPr lang="en-US" b="1" dirty="0" smtClean="0"/>
              <a:t> et Images</a:t>
            </a:r>
          </a:p>
        </p:txBody>
      </p:sp>
      <p:cxnSp>
        <p:nvCxnSpPr>
          <p:cNvPr id="7" name="Straight Connector 6"/>
          <p:cNvCxnSpPr/>
          <p:nvPr/>
        </p:nvCxnSpPr>
        <p:spPr>
          <a:xfrm rot="10800000">
            <a:off x="381000" y="6286500"/>
            <a:ext cx="114300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eau 4"/>
          <p:cNvGraphicFramePr>
            <a:graphicFrameLocks noGrp="1"/>
          </p:cNvGraphicFramePr>
          <p:nvPr/>
        </p:nvGraphicFramePr>
        <p:xfrm>
          <a:off x="913495" y="1246867"/>
          <a:ext cx="10335076" cy="4674548"/>
        </p:xfrm>
        <a:graphic>
          <a:graphicData uri="http://schemas.openxmlformats.org/drawingml/2006/table">
            <a:tbl>
              <a:tblPr firstRow="1" bandRow="1">
                <a:tableStyleId>{5940675A-B579-460E-94D1-54222C63F5DA}</a:tableStyleId>
              </a:tblPr>
              <a:tblGrid>
                <a:gridCol w="2254925"/>
                <a:gridCol w="8080151"/>
              </a:tblGrid>
              <a:tr h="1322162">
                <a:tc>
                  <a:txBody>
                    <a:bodyPr/>
                    <a:lstStyle/>
                    <a:p>
                      <a:pPr algn="l"/>
                      <a:r>
                        <a:rPr lang="en-CA" sz="2000" dirty="0" smtClean="0">
                          <a:latin typeface="Times New Roman" pitchFamily="18" charset="0"/>
                          <a:cs typeface="Times New Roman" pitchFamily="18" charset="0"/>
                        </a:rPr>
                        <a:t>Adobe Illustrator</a:t>
                      </a:r>
                      <a:endParaRPr lang="fr-FR" sz="2000" dirty="0">
                        <a:solidFill>
                          <a:schemeClr val="tx2"/>
                        </a:solidFill>
                        <a:latin typeface="Times New Roman" pitchFamily="18" charset="0"/>
                        <a:cs typeface="Times New Roman" pitchFamily="18" charset="0"/>
                      </a:endParaRPr>
                    </a:p>
                  </a:txBody>
                  <a:tcPr marL="121920" marR="121920"/>
                </a:tc>
                <a:tc>
                  <a:txBody>
                    <a:bodyPr/>
                    <a:lstStyle/>
                    <a:p>
                      <a:pPr algn="l" eaLnBrk="1" hangingPunct="1">
                        <a:lnSpc>
                          <a:spcPct val="80000"/>
                        </a:lnSpc>
                        <a:buFont typeface="Wingdings 2" pitchFamily="18" charset="2"/>
                        <a:buNone/>
                      </a:pPr>
                      <a:r>
                        <a:rPr lang="en-CA" sz="2000" kern="1200" dirty="0" err="1" smtClean="0">
                          <a:latin typeface="Times New Roman" pitchFamily="18" charset="0"/>
                          <a:cs typeface="Times New Roman" pitchFamily="18" charset="0"/>
                        </a:rPr>
                        <a:t>Outil</a:t>
                      </a:r>
                      <a:r>
                        <a:rPr lang="en-CA" sz="2000" dirty="0" smtClean="0">
                          <a:latin typeface="Times New Roman" pitchFamily="18" charset="0"/>
                          <a:cs typeface="Times New Roman" pitchFamily="18" charset="0"/>
                        </a:rPr>
                        <a:t> de publication puissant </a:t>
                      </a:r>
                      <a:r>
                        <a:rPr lang="en-CA" sz="2000" dirty="0" err="1" smtClean="0">
                          <a:latin typeface="Times New Roman" pitchFamily="18" charset="0"/>
                          <a:cs typeface="Times New Roman" pitchFamily="18" charset="0"/>
                        </a:rPr>
                        <a:t>d’Adobe</a:t>
                      </a:r>
                      <a:r>
                        <a:rPr lang="en-CA" sz="2000" dirty="0" smtClean="0">
                          <a:latin typeface="Times New Roman" pitchFamily="18" charset="0"/>
                          <a:cs typeface="Times New Roman" pitchFamily="18" charset="0"/>
                        </a:rPr>
                        <a:t>. Utilise du  </a:t>
                      </a:r>
                    </a:p>
                    <a:p>
                      <a:pPr algn="l" eaLnBrk="1" hangingPunct="1">
                        <a:lnSpc>
                          <a:spcPct val="80000"/>
                        </a:lnSpc>
                        <a:buFont typeface="Wingdings 2" pitchFamily="18" charset="2"/>
                        <a:buNone/>
                      </a:pPr>
                      <a:endParaRPr lang="ar-DZ" sz="2000" dirty="0" smtClean="0">
                        <a:latin typeface="Times New Roman" pitchFamily="18" charset="0"/>
                        <a:cs typeface="Times New Roman" pitchFamily="18" charset="0"/>
                      </a:endParaRPr>
                    </a:p>
                    <a:p>
                      <a:pPr algn="l" eaLnBrk="1" hangingPunct="1">
                        <a:lnSpc>
                          <a:spcPct val="80000"/>
                        </a:lnSpc>
                        <a:buFont typeface="Wingdings 2" pitchFamily="18" charset="2"/>
                        <a:buNone/>
                      </a:pPr>
                      <a:r>
                        <a:rPr lang="en-CA" sz="2000" dirty="0" err="1" smtClean="0">
                          <a:latin typeface="Times New Roman" pitchFamily="18" charset="0"/>
                          <a:cs typeface="Times New Roman" pitchFamily="18" charset="0"/>
                        </a:rPr>
                        <a:t>graphique</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vectoriel</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pouvant</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être</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exporté</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vers</a:t>
                      </a:r>
                      <a:r>
                        <a:rPr lang="en-CA" sz="2000" dirty="0" smtClean="0">
                          <a:latin typeface="Times New Roman" pitchFamily="18" charset="0"/>
                          <a:cs typeface="Times New Roman" pitchFamily="18" charset="0"/>
                        </a:rPr>
                        <a:t> le Web</a:t>
                      </a:r>
                    </a:p>
                    <a:p>
                      <a:pPr algn="l" eaLnBrk="1" hangingPunct="1">
                        <a:lnSpc>
                          <a:spcPct val="80000"/>
                        </a:lnSpc>
                        <a:buFont typeface="Wingdings 2" pitchFamily="18" charset="2"/>
                        <a:buNone/>
                      </a:pPr>
                      <a:endParaRPr lang="fr-FR" sz="2000" b="0" dirty="0">
                        <a:solidFill>
                          <a:schemeClr val="tx2"/>
                        </a:solidFill>
                        <a:latin typeface="Times New Roman" pitchFamily="18" charset="0"/>
                        <a:cs typeface="Times New Roman" pitchFamily="18" charset="0"/>
                      </a:endParaRPr>
                    </a:p>
                  </a:txBody>
                  <a:tcPr marL="121920" marR="121920"/>
                </a:tc>
              </a:tr>
              <a:tr h="1957673">
                <a:tc>
                  <a:txBody>
                    <a:bodyPr/>
                    <a:lstStyle/>
                    <a:p>
                      <a:pPr algn="l"/>
                      <a:r>
                        <a:rPr lang="en-CA" sz="2000" dirty="0" smtClean="0">
                          <a:latin typeface="Times New Roman" pitchFamily="18" charset="0"/>
                          <a:cs typeface="Times New Roman" pitchFamily="18" charset="0"/>
                        </a:rPr>
                        <a:t>Adobe Photoshop</a:t>
                      </a:r>
                      <a:endParaRPr lang="fr-FR" sz="2000" dirty="0">
                        <a:solidFill>
                          <a:schemeClr val="tx2"/>
                        </a:solidFill>
                        <a:latin typeface="Times New Roman" pitchFamily="18" charset="0"/>
                        <a:cs typeface="Times New Roman" pitchFamily="18" charset="0"/>
                      </a:endParaRPr>
                    </a:p>
                  </a:txBody>
                  <a:tcPr marL="121920" marR="121920"/>
                </a:tc>
                <a:tc>
                  <a:txBody>
                    <a:bodyPr/>
                    <a:lstStyle/>
                    <a:p>
                      <a:pPr algn="l" eaLnBrk="1" hangingPunct="1">
                        <a:lnSpc>
                          <a:spcPct val="120000"/>
                        </a:lnSpc>
                        <a:buFont typeface="Wingdings 2" pitchFamily="18" charset="2"/>
                        <a:buNone/>
                      </a:pPr>
                      <a:r>
                        <a:rPr lang="en-CA" sz="2000" dirty="0" smtClean="0">
                          <a:latin typeface="Times New Roman" pitchFamily="18" charset="0"/>
                          <a:cs typeface="Times New Roman" pitchFamily="18" charset="0"/>
                        </a:rPr>
                        <a:t>Standard </a:t>
                      </a:r>
                      <a:r>
                        <a:rPr lang="en-CA" sz="2000" dirty="0" err="1" smtClean="0">
                          <a:latin typeface="Times New Roman" pitchFamily="18" charset="0"/>
                          <a:cs typeface="Times New Roman" pitchFamily="18" charset="0"/>
                        </a:rPr>
                        <a:t>dans</a:t>
                      </a:r>
                      <a:r>
                        <a:rPr lang="en-CA" sz="2000" dirty="0" smtClean="0">
                          <a:latin typeface="Times New Roman" pitchFamily="18" charset="0"/>
                          <a:cs typeface="Times New Roman" pitchFamily="18" charset="0"/>
                        </a:rPr>
                        <a:t> le </a:t>
                      </a:r>
                      <a:r>
                        <a:rPr lang="en-CA" sz="2000" dirty="0" err="1" smtClean="0">
                          <a:latin typeface="Times New Roman" pitchFamily="18" charset="0"/>
                          <a:cs typeface="Times New Roman" pitchFamily="18" charset="0"/>
                        </a:rPr>
                        <a:t>graphisme</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traitement</a:t>
                      </a:r>
                      <a:r>
                        <a:rPr lang="en-CA" sz="2000" dirty="0" smtClean="0">
                          <a:latin typeface="Times New Roman" pitchFamily="18" charset="0"/>
                          <a:cs typeface="Times New Roman" pitchFamily="18" charset="0"/>
                        </a:rPr>
                        <a:t> et manipulation </a:t>
                      </a:r>
                      <a:r>
                        <a:rPr lang="en-CA" sz="2000" dirty="0" err="1" smtClean="0">
                          <a:latin typeface="Times New Roman" pitchFamily="18" charset="0"/>
                          <a:cs typeface="Times New Roman" pitchFamily="18" charset="0"/>
                        </a:rPr>
                        <a:t>d’images</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cisaillement,déformation</a:t>
                      </a:r>
                      <a:r>
                        <a:rPr lang="en-CA"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l" eaLnBrk="1" hangingPunct="1">
                        <a:lnSpc>
                          <a:spcPct val="120000"/>
                        </a:lnSpc>
                        <a:buFont typeface="Wingdings 2" pitchFamily="18" charset="2"/>
                        <a:buNone/>
                      </a:pP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Tient</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compte</a:t>
                      </a:r>
                      <a:r>
                        <a:rPr lang="en-CA" sz="2000" dirty="0" smtClean="0">
                          <a:latin typeface="Times New Roman" pitchFamily="18" charset="0"/>
                          <a:cs typeface="Times New Roman" pitchFamily="18" charset="0"/>
                        </a:rPr>
                        <a:t> de couches </a:t>
                      </a:r>
                      <a:r>
                        <a:rPr lang="en-CA" sz="2000" dirty="0" err="1" smtClean="0">
                          <a:latin typeface="Times New Roman" pitchFamily="18" charset="0"/>
                          <a:cs typeface="Times New Roman" pitchFamily="18" charset="0"/>
                        </a:rPr>
                        <a:t>d’images</a:t>
                      </a:r>
                      <a:r>
                        <a:rPr lang="en-CA" sz="2000" dirty="0" smtClean="0">
                          <a:latin typeface="Times New Roman" pitchFamily="18" charset="0"/>
                          <a:cs typeface="Times New Roman" pitchFamily="18" charset="0"/>
                        </a:rPr>
                        <a:t>, de </a:t>
                      </a:r>
                      <a:r>
                        <a:rPr lang="en-CA" sz="2000" dirty="0" err="1" smtClean="0">
                          <a:latin typeface="Times New Roman" pitchFamily="18" charset="0"/>
                          <a:cs typeface="Times New Roman" pitchFamily="18" charset="0"/>
                        </a:rPr>
                        <a:t>graphiques</a:t>
                      </a:r>
                      <a:r>
                        <a:rPr lang="en-CA" sz="2000" dirty="0" smtClean="0">
                          <a:latin typeface="Times New Roman" pitchFamily="18" charset="0"/>
                          <a:cs typeface="Times New Roman" pitchFamily="18" charset="0"/>
                        </a:rPr>
                        <a:t> et du </a:t>
                      </a:r>
                      <a:r>
                        <a:rPr lang="en-CA" sz="2000" dirty="0" err="1" smtClean="0">
                          <a:latin typeface="Times New Roman" pitchFamily="18" charset="0"/>
                          <a:cs typeface="Times New Roman" pitchFamily="18" charset="0"/>
                        </a:rPr>
                        <a:t>texte</a:t>
                      </a:r>
                      <a:r>
                        <a:rPr lang="en-CA" sz="2000" dirty="0" smtClean="0">
                          <a:latin typeface="Times New Roman" pitchFamily="18" charset="0"/>
                          <a:cs typeface="Times New Roman" pitchFamily="18" charset="0"/>
                        </a:rPr>
                        <a:t> qui </a:t>
                      </a:r>
                      <a:r>
                        <a:rPr lang="en-CA" sz="2000" dirty="0" err="1" smtClean="0">
                          <a:latin typeface="Times New Roman" pitchFamily="18" charset="0"/>
                          <a:cs typeface="Times New Roman" pitchFamily="18" charset="0"/>
                        </a:rPr>
                        <a:t>peuvent</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être</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manipulés</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séparément</a:t>
                      </a:r>
                      <a:r>
                        <a:rPr lang="en-CA" sz="2000" dirty="0" smtClean="0">
                          <a:latin typeface="Times New Roman" pitchFamily="18" charset="0"/>
                          <a:cs typeface="Times New Roman" pitchFamily="18" charset="0"/>
                        </a:rPr>
                        <a:t> pour</a:t>
                      </a:r>
                      <a:r>
                        <a:rPr lang="en-CA" sz="2000" baseline="0" dirty="0" smtClean="0">
                          <a:latin typeface="Times New Roman" pitchFamily="18" charset="0"/>
                          <a:cs typeface="Times New Roman" pitchFamily="18" charset="0"/>
                        </a:rPr>
                        <a:t> </a:t>
                      </a:r>
                      <a:r>
                        <a:rPr lang="en-CA" sz="2000" dirty="0" smtClean="0">
                          <a:latin typeface="Times New Roman" pitchFamily="18" charset="0"/>
                          <a:cs typeface="Times New Roman" pitchFamily="18" charset="0"/>
                        </a:rPr>
                        <a:t>un maximum de </a:t>
                      </a:r>
                      <a:r>
                        <a:rPr lang="en-CA" sz="2000" dirty="0" err="1" smtClean="0">
                          <a:latin typeface="Times New Roman" pitchFamily="18" charset="0"/>
                          <a:cs typeface="Times New Roman" pitchFamily="18" charset="0"/>
                        </a:rPr>
                        <a:t>flexibilité</a:t>
                      </a:r>
                      <a:endParaRPr lang="en-CA" sz="2000" dirty="0" smtClean="0">
                        <a:latin typeface="Times New Roman" pitchFamily="18" charset="0"/>
                        <a:cs typeface="Times New Roman" pitchFamily="18" charset="0"/>
                      </a:endParaRPr>
                    </a:p>
                    <a:p>
                      <a:pPr algn="l" eaLnBrk="1" hangingPunct="1">
                        <a:lnSpc>
                          <a:spcPct val="120000"/>
                        </a:lnSpc>
                        <a:buFont typeface="Wingdings 2" pitchFamily="18" charset="2"/>
                        <a:buNone/>
                      </a:pPr>
                      <a:endParaRPr lang="en-CA" sz="2000" b="0" baseline="0" dirty="0" smtClean="0">
                        <a:solidFill>
                          <a:schemeClr val="tx2"/>
                        </a:solidFill>
                        <a:latin typeface="Times New Roman" pitchFamily="18" charset="0"/>
                        <a:cs typeface="Times New Roman" pitchFamily="18" charset="0"/>
                      </a:endParaRPr>
                    </a:p>
                  </a:txBody>
                  <a:tcPr marL="121920" marR="121920"/>
                </a:tc>
              </a:tr>
              <a:tr h="1394713">
                <a:tc>
                  <a:txBody>
                    <a:bodyPr/>
                    <a:lstStyle/>
                    <a:p>
                      <a:pPr algn="l"/>
                      <a:r>
                        <a:rPr lang="en-CA" sz="2000" dirty="0" smtClean="0">
                          <a:latin typeface="Times New Roman" pitchFamily="18" charset="0"/>
                          <a:cs typeface="Times New Roman" pitchFamily="18" charset="0"/>
                        </a:rPr>
                        <a:t>Macromedia Freehand</a:t>
                      </a:r>
                      <a:endParaRPr lang="fr-FR" sz="2000" dirty="0">
                        <a:solidFill>
                          <a:schemeClr val="tx2"/>
                        </a:solidFill>
                        <a:latin typeface="Times New Roman" pitchFamily="18" charset="0"/>
                        <a:cs typeface="Times New Roman" pitchFamily="18" charset="0"/>
                      </a:endParaRPr>
                    </a:p>
                  </a:txBody>
                  <a:tcPr marL="121920" marR="121920"/>
                </a:tc>
                <a:tc>
                  <a:txBody>
                    <a:bodyPr/>
                    <a:lstStyle/>
                    <a:p>
                      <a:pPr algn="l"/>
                      <a:r>
                        <a:rPr lang="en-CA" sz="2000" dirty="0" err="1" smtClean="0">
                          <a:latin typeface="Times New Roman" pitchFamily="18" charset="0"/>
                          <a:cs typeface="Times New Roman" pitchFamily="18" charset="0"/>
                        </a:rPr>
                        <a:t>outil</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d’édition</a:t>
                      </a:r>
                      <a:r>
                        <a:rPr lang="en-CA" sz="2000" dirty="0" smtClean="0">
                          <a:latin typeface="Times New Roman" pitchFamily="18" charset="0"/>
                          <a:cs typeface="Times New Roman" pitchFamily="18" charset="0"/>
                        </a:rPr>
                        <a:t> de </a:t>
                      </a:r>
                      <a:r>
                        <a:rPr lang="en-CA" sz="2000" dirty="0" err="1" smtClean="0">
                          <a:latin typeface="Times New Roman" pitchFamily="18" charset="0"/>
                          <a:cs typeface="Times New Roman" pitchFamily="18" charset="0"/>
                        </a:rPr>
                        <a:t>textes</a:t>
                      </a:r>
                      <a:r>
                        <a:rPr lang="en-CA" sz="2000" dirty="0" smtClean="0">
                          <a:latin typeface="Times New Roman" pitchFamily="18" charset="0"/>
                          <a:cs typeface="Times New Roman" pitchFamily="18" charset="0"/>
                        </a:rPr>
                        <a:t> et </a:t>
                      </a:r>
                      <a:r>
                        <a:rPr lang="en-CA" sz="2000" dirty="0" err="1" smtClean="0">
                          <a:latin typeface="Times New Roman" pitchFamily="18" charset="0"/>
                          <a:cs typeface="Times New Roman" pitchFamily="18" charset="0"/>
                        </a:rPr>
                        <a:t>graphiques</a:t>
                      </a:r>
                      <a:r>
                        <a:rPr lang="en-CA" sz="2000" dirty="0" smtClean="0">
                          <a:latin typeface="Times New Roman" pitchFamily="18" charset="0"/>
                          <a:cs typeface="Times New Roman" pitchFamily="18" charset="0"/>
                        </a:rPr>
                        <a:t> pour le web qui </a:t>
                      </a:r>
                      <a:r>
                        <a:rPr lang="en-CA" sz="2000" dirty="0" err="1" smtClean="0">
                          <a:latin typeface="Times New Roman" pitchFamily="18" charset="0"/>
                          <a:cs typeface="Times New Roman" pitchFamily="18" charset="0"/>
                        </a:rPr>
                        <a:t>supporte</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plusieurs</a:t>
                      </a:r>
                      <a:r>
                        <a:rPr lang="en-CA" sz="2000" dirty="0" smtClean="0">
                          <a:latin typeface="Times New Roman" pitchFamily="18" charset="0"/>
                          <a:cs typeface="Times New Roman" pitchFamily="18" charset="0"/>
                        </a:rPr>
                        <a:t> formats </a:t>
                      </a:r>
                      <a:r>
                        <a:rPr lang="en-CA" sz="2000" dirty="0" err="1" smtClean="0">
                          <a:latin typeface="Times New Roman" pitchFamily="18" charset="0"/>
                          <a:cs typeface="Times New Roman" pitchFamily="18" charset="0"/>
                        </a:rPr>
                        <a:t>d’images</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comme</a:t>
                      </a:r>
                      <a:r>
                        <a:rPr lang="en-CA" sz="2000" dirty="0" smtClean="0">
                          <a:latin typeface="Times New Roman" pitchFamily="18" charset="0"/>
                          <a:cs typeface="Times New Roman" pitchFamily="18" charset="0"/>
                        </a:rPr>
                        <a:t> GIF, PNG </a:t>
                      </a:r>
                    </a:p>
                    <a:p>
                      <a:pPr algn="l"/>
                      <a:r>
                        <a:rPr lang="en-CA" sz="2000" dirty="0" smtClean="0">
                          <a:latin typeface="Times New Roman" pitchFamily="18" charset="0"/>
                          <a:cs typeface="Times New Roman" pitchFamily="18" charset="0"/>
                        </a:rPr>
                        <a:t>et JPEG</a:t>
                      </a:r>
                    </a:p>
                    <a:p>
                      <a:pPr algn="l"/>
                      <a:endParaRPr lang="fr-FR" sz="2000" b="0" kern="1200" dirty="0" smtClean="0">
                        <a:solidFill>
                          <a:schemeClr val="tx2"/>
                        </a:solidFill>
                        <a:latin typeface="Times New Roman" pitchFamily="18" charset="0"/>
                        <a:ea typeface="+mn-ea"/>
                        <a:cs typeface="Times New Roman" pitchFamily="18" charset="0"/>
                      </a:endParaRPr>
                    </a:p>
                  </a:txBody>
                  <a:tcPr marL="121920" marR="121920"/>
                </a:tc>
              </a:tr>
            </a:tbl>
          </a:graphicData>
        </a:graphic>
      </p:graphicFrame>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0" y="0"/>
            <a:ext cx="10972800" cy="857250"/>
          </a:xfrm>
        </p:spPr>
        <p:txBody>
          <a:bodyPr anchor="ctr">
            <a:normAutofit/>
          </a:bodyPr>
          <a:lstStyle/>
          <a:p>
            <a:pPr algn="ctr" eaLnBrk="1" hangingPunct="1"/>
            <a:r>
              <a:rPr lang="en-US" b="1" dirty="0" smtClean="0"/>
              <a:t>Audio </a:t>
            </a:r>
            <a:r>
              <a:rPr lang="en-US" b="1" dirty="0" err="1" smtClean="0"/>
              <a:t>Digitale</a:t>
            </a:r>
            <a:endParaRPr lang="en-US" b="1" dirty="0" smtClean="0"/>
          </a:p>
        </p:txBody>
      </p:sp>
      <p:sp>
        <p:nvSpPr>
          <p:cNvPr id="33795" name="Subtitle 2" descr="Rectangle: Click to edit Master text styles&#10;Second level&#10;Third level&#10;Fourth level&#10;Fifth level"/>
          <p:cNvSpPr>
            <a:spLocks noGrp="1"/>
          </p:cNvSpPr>
          <p:nvPr>
            <p:ph idx="4294967295"/>
          </p:nvPr>
        </p:nvSpPr>
        <p:spPr>
          <a:xfrm>
            <a:off x="580571" y="900793"/>
            <a:ext cx="10943771" cy="928688"/>
          </a:xfrm>
        </p:spPr>
        <p:txBody>
          <a:bodyPr/>
          <a:lstStyle/>
          <a:p>
            <a:pPr algn="just" eaLnBrk="1" hangingPunct="1">
              <a:lnSpc>
                <a:spcPct val="80000"/>
              </a:lnSpc>
              <a:buFont typeface="Wingdings 2" pitchFamily="18" charset="2"/>
              <a:buNone/>
            </a:pPr>
            <a:r>
              <a:rPr lang="en-CA" sz="2400" dirty="0" smtClean="0">
                <a:latin typeface="Times New Roman" pitchFamily="18" charset="0"/>
                <a:cs typeface="Times New Roman" pitchFamily="18" charset="0"/>
              </a:rPr>
              <a:t>Les </a:t>
            </a:r>
            <a:r>
              <a:rPr lang="en-CA" sz="2400" dirty="0" err="1" smtClean="0">
                <a:latin typeface="Times New Roman" pitchFamily="18" charset="0"/>
                <a:cs typeface="Times New Roman" pitchFamily="18" charset="0"/>
              </a:rPr>
              <a:t>outils</a:t>
            </a:r>
            <a:r>
              <a:rPr lang="en-CA" sz="2400" dirty="0" smtClean="0">
                <a:latin typeface="Times New Roman" pitchFamily="18" charset="0"/>
                <a:cs typeface="Times New Roman" pitchFamily="18" charset="0"/>
              </a:rPr>
              <a:t> Audio Digital </a:t>
            </a:r>
            <a:r>
              <a:rPr lang="en-CA" sz="2400" dirty="0" err="1" smtClean="0">
                <a:latin typeface="Times New Roman" pitchFamily="18" charset="0"/>
                <a:cs typeface="Times New Roman" pitchFamily="18" charset="0"/>
              </a:rPr>
              <a:t>traîtent</a:t>
            </a:r>
            <a:r>
              <a:rPr lang="en-CA" sz="2400" dirty="0" smtClean="0">
                <a:latin typeface="Times New Roman" pitchFamily="18" charset="0"/>
                <a:cs typeface="Times New Roman" pitchFamily="18" charset="0"/>
              </a:rPr>
              <a:t> de </a:t>
            </a:r>
            <a:r>
              <a:rPr lang="en-CA" sz="2400" dirty="0" err="1" smtClean="0">
                <a:latin typeface="Times New Roman" pitchFamily="18" charset="0"/>
                <a:cs typeface="Times New Roman" pitchFamily="18" charset="0"/>
              </a:rPr>
              <a:t>l’accessibilité</a:t>
            </a:r>
            <a:r>
              <a:rPr lang="en-CA" sz="2400" dirty="0" smtClean="0">
                <a:latin typeface="Times New Roman" pitchFamily="18" charset="0"/>
                <a:cs typeface="Times New Roman" pitchFamily="18" charset="0"/>
              </a:rPr>
              <a:t> et </a:t>
            </a:r>
            <a:r>
              <a:rPr lang="en-CA" sz="2400" dirty="0" err="1" smtClean="0">
                <a:latin typeface="Times New Roman" pitchFamily="18" charset="0"/>
                <a:cs typeface="Times New Roman" pitchFamily="18" charset="0"/>
              </a:rPr>
              <a:t>l’édition</a:t>
            </a:r>
            <a:r>
              <a:rPr lang="en-CA" sz="2400" dirty="0" smtClean="0">
                <a:latin typeface="Times New Roman" pitchFamily="18" charset="0"/>
                <a:cs typeface="Times New Roman" pitchFamily="18" charset="0"/>
              </a:rPr>
              <a:t> des sons </a:t>
            </a:r>
            <a:r>
              <a:rPr lang="en-CA" sz="2400" dirty="0" err="1" smtClean="0">
                <a:latin typeface="Times New Roman" pitchFamily="18" charset="0"/>
                <a:cs typeface="Times New Roman" pitchFamily="18" charset="0"/>
              </a:rPr>
              <a:t>échantillonnés</a:t>
            </a:r>
            <a:r>
              <a:rPr lang="en-CA" sz="2400" dirty="0" smtClean="0">
                <a:latin typeface="Times New Roman" pitchFamily="18" charset="0"/>
                <a:cs typeface="Times New Roman" pitchFamily="18" charset="0"/>
              </a:rPr>
              <a:t> pour le montage </a:t>
            </a:r>
            <a:r>
              <a:rPr lang="en-CA" sz="2400" dirty="0" err="1" smtClean="0">
                <a:latin typeface="Times New Roman" pitchFamily="18" charset="0"/>
                <a:cs typeface="Times New Roman" pitchFamily="18" charset="0"/>
              </a:rPr>
              <a:t>ou</a:t>
            </a:r>
            <a:r>
              <a:rPr lang="en-CA" sz="2400" dirty="0" smtClean="0">
                <a:latin typeface="Times New Roman" pitchFamily="18" charset="0"/>
                <a:cs typeface="Times New Roman" pitchFamily="18" charset="0"/>
              </a:rPr>
              <a:t> la constitution de l’ audio.</a:t>
            </a:r>
          </a:p>
        </p:txBody>
      </p:sp>
      <p:cxnSp>
        <p:nvCxnSpPr>
          <p:cNvPr id="7" name="Straight Connector 6"/>
          <p:cNvCxnSpPr/>
          <p:nvPr/>
        </p:nvCxnSpPr>
        <p:spPr>
          <a:xfrm rot="10800000">
            <a:off x="381000" y="6286500"/>
            <a:ext cx="114300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eau 4"/>
          <p:cNvGraphicFramePr>
            <a:graphicFrameLocks noGrp="1"/>
          </p:cNvGraphicFramePr>
          <p:nvPr/>
        </p:nvGraphicFramePr>
        <p:xfrm>
          <a:off x="762000" y="2071689"/>
          <a:ext cx="11049077" cy="4105316"/>
        </p:xfrm>
        <a:graphic>
          <a:graphicData uri="http://schemas.openxmlformats.org/drawingml/2006/table">
            <a:tbl>
              <a:tblPr firstRow="1" bandRow="1">
                <a:tableStyleId>{5940675A-B579-460E-94D1-54222C63F5DA}</a:tableStyleId>
              </a:tblPr>
              <a:tblGrid>
                <a:gridCol w="2381229"/>
                <a:gridCol w="8667848"/>
              </a:tblGrid>
              <a:tr h="928684">
                <a:tc>
                  <a:txBody>
                    <a:bodyPr/>
                    <a:lstStyle/>
                    <a:p>
                      <a:pPr algn="l"/>
                      <a:r>
                        <a:rPr lang="en-CA" sz="2000" dirty="0" smtClean="0">
                          <a:latin typeface="Times New Roman" pitchFamily="18" charset="0"/>
                          <a:cs typeface="Times New Roman" pitchFamily="18" charset="0"/>
                        </a:rPr>
                        <a:t>Cool Edit</a:t>
                      </a:r>
                      <a:endParaRPr lang="fr-FR" sz="2000" dirty="0">
                        <a:latin typeface="Times New Roman" pitchFamily="18" charset="0"/>
                        <a:cs typeface="Times New Roman" pitchFamily="18" charset="0"/>
                      </a:endParaRPr>
                    </a:p>
                  </a:txBody>
                  <a:tcPr marL="121920" marR="121920"/>
                </a:tc>
                <a:tc>
                  <a:txBody>
                    <a:bodyPr/>
                    <a:lstStyle/>
                    <a:p>
                      <a:pPr algn="l" eaLnBrk="1" hangingPunct="1">
                        <a:lnSpc>
                          <a:spcPct val="80000"/>
                        </a:lnSpc>
                        <a:buFont typeface="Wingdings 2" pitchFamily="18" charset="2"/>
                        <a:buNone/>
                      </a:pPr>
                      <a:r>
                        <a:rPr lang="en-CA" sz="2000" dirty="0" smtClean="0">
                          <a:latin typeface="Times New Roman" pitchFamily="18" charset="0"/>
                          <a:cs typeface="Times New Roman" pitchFamily="18" charset="0"/>
                        </a:rPr>
                        <a:t>Kit audio digital </a:t>
                      </a:r>
                      <a:r>
                        <a:rPr lang="en-CA" sz="2000" dirty="0" err="1" smtClean="0">
                          <a:latin typeface="Times New Roman" pitchFamily="18" charset="0"/>
                          <a:cs typeface="Times New Roman" pitchFamily="18" charset="0"/>
                        </a:rPr>
                        <a:t>trés</a:t>
                      </a:r>
                      <a:r>
                        <a:rPr lang="en-CA" sz="2000" dirty="0" smtClean="0">
                          <a:latin typeface="Times New Roman" pitchFamily="18" charset="0"/>
                          <a:cs typeface="Times New Roman" pitchFamily="18" charset="0"/>
                        </a:rPr>
                        <a:t> puissant et </a:t>
                      </a:r>
                      <a:r>
                        <a:rPr lang="en-CA" sz="2000" dirty="0" err="1" smtClean="0">
                          <a:latin typeface="Times New Roman" pitchFamily="18" charset="0"/>
                          <a:cs typeface="Times New Roman" pitchFamily="18" charset="0"/>
                        </a:rPr>
                        <a:t>populaire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émule</a:t>
                      </a:r>
                      <a:r>
                        <a:rPr lang="en-US" sz="2000" dirty="0" smtClean="0">
                          <a:latin typeface="Times New Roman" pitchFamily="18" charset="0"/>
                          <a:cs typeface="Times New Roman" pitchFamily="18" charset="0"/>
                        </a:rPr>
                        <a:t> un studio audio </a:t>
                      </a:r>
                      <a:r>
                        <a:rPr lang="en-US" sz="2000" dirty="0" err="1" smtClean="0">
                          <a:latin typeface="Times New Roman" pitchFamily="18" charset="0"/>
                          <a:cs typeface="Times New Roman" pitchFamily="18" charset="0"/>
                        </a:rPr>
                        <a:t>professionnel</a:t>
                      </a:r>
                      <a:r>
                        <a:rPr lang="en-US" sz="2000" dirty="0" smtClean="0">
                          <a:latin typeface="Times New Roman" pitchFamily="18" charset="0"/>
                          <a:cs typeface="Times New Roman" pitchFamily="18" charset="0"/>
                        </a:rPr>
                        <a:t> </a:t>
                      </a:r>
                      <a:endParaRPr lang="fr-FR" sz="2000" b="1" dirty="0">
                        <a:solidFill>
                          <a:srgbClr val="003366"/>
                        </a:solidFill>
                        <a:latin typeface="Times New Roman" pitchFamily="18" charset="0"/>
                        <a:cs typeface="Times New Roman" pitchFamily="18" charset="0"/>
                      </a:endParaRPr>
                    </a:p>
                  </a:txBody>
                  <a:tcPr marL="121920" marR="121920"/>
                </a:tc>
              </a:tr>
              <a:tr h="948786">
                <a:tc>
                  <a:txBody>
                    <a:bodyPr/>
                    <a:lstStyle/>
                    <a:p>
                      <a:pPr algn="l"/>
                      <a:r>
                        <a:rPr lang="en-CA" sz="2000" dirty="0" smtClean="0">
                          <a:latin typeface="Times New Roman" pitchFamily="18" charset="0"/>
                          <a:cs typeface="Times New Roman" pitchFamily="18" charset="0"/>
                        </a:rPr>
                        <a:t>Sound Forge</a:t>
                      </a:r>
                      <a:endParaRPr lang="fr-FR" sz="2000" dirty="0">
                        <a:latin typeface="Times New Roman" pitchFamily="18" charset="0"/>
                        <a:cs typeface="Times New Roman" pitchFamily="18" charset="0"/>
                      </a:endParaRPr>
                    </a:p>
                  </a:txBody>
                  <a:tcPr marL="121920" marR="121920"/>
                </a:tc>
                <a:tc>
                  <a:txBody>
                    <a:bodyPr/>
                    <a:lstStyle/>
                    <a:p>
                      <a:pPr algn="l"/>
                      <a:r>
                        <a:rPr lang="en-CA" sz="2000" dirty="0" err="1" smtClean="0">
                          <a:latin typeface="Times New Roman" pitchFamily="18" charset="0"/>
                          <a:cs typeface="Times New Roman" pitchFamily="18" charset="0"/>
                        </a:rPr>
                        <a:t>Logiciel</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sophistiqué</a:t>
                      </a:r>
                      <a:r>
                        <a:rPr lang="en-CA" sz="2000" dirty="0" smtClean="0">
                          <a:latin typeface="Times New Roman" pitchFamily="18" charset="0"/>
                          <a:cs typeface="Times New Roman" pitchFamily="18" charset="0"/>
                        </a:rPr>
                        <a:t> pour </a:t>
                      </a:r>
                      <a:r>
                        <a:rPr lang="en-CA" sz="2000" dirty="0" err="1" smtClean="0">
                          <a:latin typeface="Times New Roman" pitchFamily="18" charset="0"/>
                          <a:cs typeface="Times New Roman" pitchFamily="18" charset="0"/>
                        </a:rPr>
                        <a:t>l’édition</a:t>
                      </a:r>
                      <a:r>
                        <a:rPr lang="en-CA" sz="2000" dirty="0" smtClean="0">
                          <a:latin typeface="Times New Roman" pitchFamily="18" charset="0"/>
                          <a:cs typeface="Times New Roman" pitchFamily="18" charset="0"/>
                        </a:rPr>
                        <a:t> de </a:t>
                      </a:r>
                      <a:r>
                        <a:rPr lang="en-CA" sz="2000" dirty="0" err="1" smtClean="0">
                          <a:latin typeface="Times New Roman" pitchFamily="18" charset="0"/>
                          <a:cs typeface="Times New Roman" pitchFamily="18" charset="0"/>
                        </a:rPr>
                        <a:t>fichiers</a:t>
                      </a:r>
                      <a:r>
                        <a:rPr lang="en-CA" sz="2000" dirty="0" smtClean="0">
                          <a:latin typeface="Times New Roman" pitchFamily="18" charset="0"/>
                          <a:cs typeface="Times New Roman" pitchFamily="18" charset="0"/>
                        </a:rPr>
                        <a:t> audio WAV</a:t>
                      </a:r>
                      <a:r>
                        <a:rPr lang="fr-FR" sz="2000" dirty="0" smtClean="0">
                          <a:latin typeface="Times New Roman" pitchFamily="18" charset="0"/>
                          <a:cs typeface="Times New Roman" pitchFamily="18" charset="0"/>
                        </a:rPr>
                        <a:t>.</a:t>
                      </a:r>
                      <a:r>
                        <a:rPr lang="en-CA" sz="2000" dirty="0" smtClean="0">
                          <a:latin typeface="Times New Roman" pitchFamily="18" charset="0"/>
                          <a:cs typeface="Times New Roman" pitchFamily="18" charset="0"/>
                        </a:rPr>
                        <a:t> Edition audio </a:t>
                      </a:r>
                      <a:r>
                        <a:rPr lang="en-CA" sz="2000" dirty="0" err="1" smtClean="0">
                          <a:latin typeface="Times New Roman" pitchFamily="18" charset="0"/>
                          <a:cs typeface="Times New Roman" pitchFamily="18" charset="0"/>
                        </a:rPr>
                        <a:t>digitale</a:t>
                      </a:r>
                      <a:endParaRPr lang="fr-FR" sz="2000" b="1" dirty="0">
                        <a:solidFill>
                          <a:srgbClr val="003366"/>
                        </a:solidFill>
                        <a:latin typeface="Times New Roman" pitchFamily="18" charset="0"/>
                        <a:cs typeface="Times New Roman" pitchFamily="18" charset="0"/>
                      </a:endParaRPr>
                    </a:p>
                  </a:txBody>
                  <a:tcPr marL="121920" marR="121920"/>
                </a:tc>
              </a:tr>
              <a:tr h="994424">
                <a:tc>
                  <a:txBody>
                    <a:bodyPr/>
                    <a:lstStyle/>
                    <a:p>
                      <a:pPr algn="l"/>
                      <a:r>
                        <a:rPr lang="en-CA" sz="2000" dirty="0" smtClean="0">
                          <a:latin typeface="Times New Roman" pitchFamily="18" charset="0"/>
                          <a:cs typeface="Times New Roman" pitchFamily="18" charset="0"/>
                        </a:rPr>
                        <a:t>Pro Tools</a:t>
                      </a:r>
                      <a:endParaRPr lang="fr-FR" sz="2000" dirty="0">
                        <a:latin typeface="Times New Roman" pitchFamily="18" charset="0"/>
                        <a:cs typeface="Times New Roman" pitchFamily="18" charset="0"/>
                      </a:endParaRPr>
                    </a:p>
                  </a:txBody>
                  <a:tcPr marL="121920" marR="121920"/>
                </a:tc>
                <a:tc>
                  <a:txBody>
                    <a:bodyPr/>
                    <a:lstStyle/>
                    <a:p>
                      <a:pPr algn="l"/>
                      <a:r>
                        <a:rPr lang="en-CA" sz="2000" dirty="0" err="1" smtClean="0">
                          <a:latin typeface="Times New Roman" pitchFamily="18" charset="0"/>
                          <a:cs typeface="Times New Roman" pitchFamily="18" charset="0"/>
                        </a:rPr>
                        <a:t>Environnement</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évolué</a:t>
                      </a:r>
                      <a:r>
                        <a:rPr lang="en-CA" sz="2000" dirty="0" smtClean="0">
                          <a:latin typeface="Times New Roman" pitchFamily="18" charset="0"/>
                          <a:cs typeface="Times New Roman" pitchFamily="18" charset="0"/>
                        </a:rPr>
                        <a:t> pour la production et </a:t>
                      </a:r>
                      <a:r>
                        <a:rPr lang="en-CA" sz="2000" dirty="0" err="1" smtClean="0">
                          <a:latin typeface="Times New Roman" pitchFamily="18" charset="0"/>
                          <a:cs typeface="Times New Roman" pitchFamily="18" charset="0"/>
                        </a:rPr>
                        <a:t>l’édition</a:t>
                      </a:r>
                      <a:r>
                        <a:rPr lang="en-CA" sz="2000" dirty="0" smtClean="0">
                          <a:latin typeface="Times New Roman" pitchFamily="18" charset="0"/>
                          <a:cs typeface="Times New Roman" pitchFamily="18" charset="0"/>
                        </a:rPr>
                        <a:t> audio — puissant </a:t>
                      </a:r>
                      <a:r>
                        <a:rPr lang="en-CA" sz="2000" dirty="0" err="1" smtClean="0">
                          <a:latin typeface="Times New Roman" pitchFamily="18" charset="0"/>
                          <a:cs typeface="Times New Roman" pitchFamily="18" charset="0"/>
                        </a:rPr>
                        <a:t>logiciel</a:t>
                      </a:r>
                      <a:r>
                        <a:rPr lang="en-CA" sz="2000" dirty="0" smtClean="0">
                          <a:latin typeface="Times New Roman" pitchFamily="18" charset="0"/>
                          <a:cs typeface="Times New Roman" pitchFamily="18" charset="0"/>
                        </a:rPr>
                        <a:t> de </a:t>
                      </a:r>
                      <a:r>
                        <a:rPr lang="en-CA" sz="2000" dirty="0" err="1" smtClean="0">
                          <a:latin typeface="Times New Roman" pitchFamily="18" charset="0"/>
                          <a:cs typeface="Times New Roman" pitchFamily="18" charset="0"/>
                        </a:rPr>
                        <a:t>mixage</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enregistrement</a:t>
                      </a:r>
                      <a:r>
                        <a:rPr lang="en-CA" sz="2000" dirty="0" smtClean="0">
                          <a:latin typeface="Times New Roman" pitchFamily="18" charset="0"/>
                          <a:cs typeface="Times New Roman" pitchFamily="18" charset="0"/>
                        </a:rPr>
                        <a:t> et </a:t>
                      </a:r>
                      <a:r>
                        <a:rPr lang="en-CA" sz="2000" dirty="0" err="1" smtClean="0">
                          <a:latin typeface="Times New Roman" pitchFamily="18" charset="0"/>
                          <a:cs typeface="Times New Roman" pitchFamily="18" charset="0"/>
                        </a:rPr>
                        <a:t>édition</a:t>
                      </a:r>
                      <a:r>
                        <a:rPr lang="en-CA" sz="2000" dirty="0" smtClean="0">
                          <a:latin typeface="Times New Roman" pitchFamily="18" charset="0"/>
                          <a:cs typeface="Times New Roman" pitchFamily="18" charset="0"/>
                        </a:rPr>
                        <a:t> audio</a:t>
                      </a:r>
                      <a:endParaRPr lang="fr-FR" sz="2000" b="1" kern="1200" dirty="0" smtClean="0">
                        <a:solidFill>
                          <a:srgbClr val="800000"/>
                        </a:solidFill>
                        <a:latin typeface="Times New Roman" pitchFamily="18" charset="0"/>
                        <a:ea typeface="+mn-ea"/>
                        <a:cs typeface="Times New Roman" pitchFamily="18" charset="0"/>
                      </a:endParaRPr>
                    </a:p>
                  </a:txBody>
                  <a:tcPr marL="121920" marR="121920"/>
                </a:tc>
              </a:tr>
              <a:tr h="1233422">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CA" sz="2000" dirty="0" smtClean="0">
                          <a:latin typeface="Times New Roman" pitchFamily="18" charset="0"/>
                          <a:cs typeface="Times New Roman" pitchFamily="18" charset="0"/>
                        </a:rPr>
                        <a:t>Macromedia </a:t>
                      </a:r>
                      <a:r>
                        <a:rPr lang="en-CA" sz="2000" dirty="0" err="1" smtClean="0">
                          <a:latin typeface="Times New Roman" pitchFamily="18" charset="0"/>
                          <a:cs typeface="Times New Roman" pitchFamily="18" charset="0"/>
                        </a:rPr>
                        <a:t>Soundedit</a:t>
                      </a:r>
                      <a:endParaRPr lang="fr-FR" sz="2000" dirty="0" smtClean="0">
                        <a:latin typeface="Times New Roman" pitchFamily="18" charset="0"/>
                        <a:cs typeface="Times New Roman" pitchFamily="18" charset="0"/>
                      </a:endParaRPr>
                    </a:p>
                    <a:p>
                      <a:pPr algn="l"/>
                      <a:endParaRPr lang="fr-FR" sz="2000" dirty="0">
                        <a:latin typeface="Times New Roman" pitchFamily="18" charset="0"/>
                        <a:cs typeface="Times New Roman" pitchFamily="18" charset="0"/>
                      </a:endParaRPr>
                    </a:p>
                  </a:txBody>
                  <a:tcPr marL="121920" marR="12192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CA" sz="2000" dirty="0" smtClean="0">
                          <a:latin typeface="Times New Roman" pitchFamily="18" charset="0"/>
                          <a:cs typeface="Times New Roman" pitchFamily="18" charset="0"/>
                        </a:rPr>
                        <a:t>programme mature de </a:t>
                      </a:r>
                      <a:r>
                        <a:rPr lang="en-CA" sz="2000" dirty="0" err="1" smtClean="0">
                          <a:latin typeface="Times New Roman" pitchFamily="18" charset="0"/>
                          <a:cs typeface="Times New Roman" pitchFamily="18" charset="0"/>
                        </a:rPr>
                        <a:t>création</a:t>
                      </a:r>
                      <a:r>
                        <a:rPr lang="en-CA" sz="2000" dirty="0" smtClean="0">
                          <a:latin typeface="Times New Roman" pitchFamily="18" charset="0"/>
                          <a:cs typeface="Times New Roman" pitchFamily="18" charset="0"/>
                        </a:rPr>
                        <a:t> audio pour les </a:t>
                      </a:r>
                      <a:r>
                        <a:rPr lang="en-CA" sz="2000" dirty="0" err="1" smtClean="0">
                          <a:latin typeface="Times New Roman" pitchFamily="18" charset="0"/>
                          <a:cs typeface="Times New Roman" pitchFamily="18" charset="0"/>
                        </a:rPr>
                        <a:t>projets</a:t>
                      </a:r>
                      <a:r>
                        <a:rPr lang="en-CA" sz="2000" dirty="0" smtClean="0">
                          <a:latin typeface="Times New Roman" pitchFamily="18" charset="0"/>
                          <a:cs typeface="Times New Roman" pitchFamily="18" charset="0"/>
                        </a:rPr>
                        <a:t> multimedia et le web. </a:t>
                      </a:r>
                      <a:r>
                        <a:rPr lang="en-CA" sz="2000" dirty="0" err="1" smtClean="0">
                          <a:latin typeface="Times New Roman" pitchFamily="18" charset="0"/>
                          <a:cs typeface="Times New Roman" pitchFamily="18" charset="0"/>
                        </a:rPr>
                        <a:t>S’intègre</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bien</a:t>
                      </a:r>
                      <a:r>
                        <a:rPr lang="en-CA" sz="2000" dirty="0" smtClean="0">
                          <a:latin typeface="Times New Roman" pitchFamily="18" charset="0"/>
                          <a:cs typeface="Times New Roman" pitchFamily="18" charset="0"/>
                        </a:rPr>
                        <a:t> avec les </a:t>
                      </a:r>
                      <a:r>
                        <a:rPr lang="en-CA" sz="2000" dirty="0" err="1" smtClean="0">
                          <a:latin typeface="Times New Roman" pitchFamily="18" charset="0"/>
                          <a:cs typeface="Times New Roman" pitchFamily="18" charset="0"/>
                        </a:rPr>
                        <a:t>produits</a:t>
                      </a:r>
                      <a:r>
                        <a:rPr lang="en-CA" sz="2000" dirty="0" smtClean="0">
                          <a:latin typeface="Times New Roman" pitchFamily="18" charset="0"/>
                          <a:cs typeface="Times New Roman" pitchFamily="18" charset="0"/>
                        </a:rPr>
                        <a:t> Macromedia : </a:t>
                      </a:r>
                      <a:r>
                        <a:rPr lang="en-CA" sz="2000" kern="1200" dirty="0" smtClean="0">
                          <a:latin typeface="Times New Roman" pitchFamily="18" charset="0"/>
                          <a:cs typeface="Times New Roman" pitchFamily="18" charset="0"/>
                        </a:rPr>
                        <a:t>Flash</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ou</a:t>
                      </a:r>
                      <a:r>
                        <a:rPr lang="en-CA" sz="2000" dirty="0" smtClean="0">
                          <a:latin typeface="Times New Roman" pitchFamily="18" charset="0"/>
                          <a:cs typeface="Times New Roman" pitchFamily="18" charset="0"/>
                        </a:rPr>
                        <a:t> </a:t>
                      </a:r>
                      <a:r>
                        <a:rPr lang="en-CA" sz="2000" kern="1200" dirty="0" smtClean="0">
                          <a:latin typeface="Times New Roman" pitchFamily="18" charset="0"/>
                          <a:cs typeface="Times New Roman" pitchFamily="18" charset="0"/>
                        </a:rPr>
                        <a:t>Director</a:t>
                      </a:r>
                      <a:endParaRPr lang="fr-FR" sz="2000" b="1" kern="1200" dirty="0" smtClean="0">
                        <a:solidFill>
                          <a:srgbClr val="800000"/>
                        </a:solidFill>
                        <a:latin typeface="Times New Roman" pitchFamily="18" charset="0"/>
                        <a:ea typeface="+mn-ea"/>
                        <a:cs typeface="Times New Roman" pitchFamily="18" charset="0"/>
                      </a:endParaRPr>
                    </a:p>
                  </a:txBody>
                  <a:tcPr marL="121920" marR="121920"/>
                </a:tc>
              </a:tr>
            </a:tbl>
          </a:graphicData>
        </a:graphic>
      </p:graphicFrame>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261938"/>
            <a:ext cx="10972800" cy="738187"/>
          </a:xfrm>
        </p:spPr>
        <p:txBody>
          <a:bodyPr anchor="ctr">
            <a:normAutofit/>
          </a:bodyPr>
          <a:lstStyle/>
          <a:p>
            <a:pPr algn="ctr"/>
            <a:r>
              <a:rPr lang="en-US" b="1" dirty="0" smtClean="0"/>
              <a:t>Edition Video</a:t>
            </a:r>
          </a:p>
        </p:txBody>
      </p:sp>
      <p:cxnSp>
        <p:nvCxnSpPr>
          <p:cNvPr id="7" name="Straight Connector 6"/>
          <p:cNvCxnSpPr/>
          <p:nvPr/>
        </p:nvCxnSpPr>
        <p:spPr>
          <a:xfrm rot="10800000">
            <a:off x="381000" y="6286500"/>
            <a:ext cx="114300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eau 4"/>
          <p:cNvGraphicFramePr>
            <a:graphicFrameLocks noGrp="1"/>
          </p:cNvGraphicFramePr>
          <p:nvPr/>
        </p:nvGraphicFramePr>
        <p:xfrm>
          <a:off x="857251" y="1624013"/>
          <a:ext cx="10668111" cy="3752234"/>
        </p:xfrm>
        <a:graphic>
          <a:graphicData uri="http://schemas.openxmlformats.org/drawingml/2006/table">
            <a:tbl>
              <a:tblPr firstRow="1" bandRow="1">
                <a:tableStyleId>{5940675A-B579-460E-94D1-54222C63F5DA}</a:tableStyleId>
              </a:tblPr>
              <a:tblGrid>
                <a:gridCol w="2190728"/>
                <a:gridCol w="8477383"/>
              </a:tblGrid>
              <a:tr h="2162177">
                <a:tc>
                  <a:txBody>
                    <a:bodyPr/>
                    <a:lstStyle/>
                    <a:p>
                      <a:pPr algn="l"/>
                      <a:r>
                        <a:rPr lang="en-CA" sz="2000" dirty="0" smtClean="0">
                          <a:latin typeface="Times New Roman" pitchFamily="18" charset="0"/>
                          <a:cs typeface="Times New Roman" pitchFamily="18" charset="0"/>
                        </a:rPr>
                        <a:t>Adobe Premiere</a:t>
                      </a:r>
                      <a:endParaRPr lang="fr-FR" sz="2000" dirty="0">
                        <a:latin typeface="Times New Roman" pitchFamily="18" charset="0"/>
                        <a:cs typeface="Times New Roman" pitchFamily="18" charset="0"/>
                      </a:endParaRPr>
                    </a:p>
                  </a:txBody>
                  <a:tcPr marL="121920" marR="121920"/>
                </a:tc>
                <a:tc>
                  <a:txBody>
                    <a:bodyPr/>
                    <a:lstStyle/>
                    <a:p>
                      <a:pPr algn="l" eaLnBrk="1" hangingPunct="1">
                        <a:lnSpc>
                          <a:spcPct val="80000"/>
                        </a:lnSpc>
                        <a:buFont typeface="Wingdings 2" pitchFamily="18" charset="2"/>
                        <a:buNone/>
                      </a:pPr>
                      <a:r>
                        <a:rPr lang="en-CA" sz="2000" dirty="0" err="1" smtClean="0">
                          <a:latin typeface="Times New Roman" pitchFamily="18" charset="0"/>
                          <a:cs typeface="Times New Roman" pitchFamily="18" charset="0"/>
                        </a:rPr>
                        <a:t>outil</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d’édition</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vidéo</a:t>
                      </a:r>
                      <a:r>
                        <a:rPr lang="en-CA" sz="2000" dirty="0" smtClean="0">
                          <a:latin typeface="Times New Roman" pitchFamily="18" charset="0"/>
                          <a:cs typeface="Times New Roman" pitchFamily="18" charset="0"/>
                        </a:rPr>
                        <a:t> simple et </a:t>
                      </a:r>
                      <a:r>
                        <a:rPr lang="en-CA" sz="2000" dirty="0" err="1" smtClean="0">
                          <a:latin typeface="Times New Roman" pitchFamily="18" charset="0"/>
                          <a:cs typeface="Times New Roman" pitchFamily="18" charset="0"/>
                        </a:rPr>
                        <a:t>intuitif</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tel</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que</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l’insertion</a:t>
                      </a:r>
                      <a:r>
                        <a:rPr lang="en-CA" sz="2000" dirty="0" smtClean="0">
                          <a:latin typeface="Times New Roman" pitchFamily="18" charset="0"/>
                          <a:cs typeface="Times New Roman" pitchFamily="18" charset="0"/>
                        </a:rPr>
                        <a:t> de clips </a:t>
                      </a:r>
                      <a:r>
                        <a:rPr lang="en-CA" sz="2000" dirty="0" err="1" smtClean="0">
                          <a:latin typeface="Times New Roman" pitchFamily="18" charset="0"/>
                          <a:cs typeface="Times New Roman" pitchFamily="18" charset="0"/>
                        </a:rPr>
                        <a:t>vidéo</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dans</a:t>
                      </a:r>
                      <a:r>
                        <a:rPr lang="en-CA" sz="2000" dirty="0" smtClean="0">
                          <a:latin typeface="Times New Roman" pitchFamily="18" charset="0"/>
                          <a:cs typeface="Times New Roman" pitchFamily="18" charset="0"/>
                        </a:rPr>
                        <a:t> un </a:t>
                      </a:r>
                      <a:r>
                        <a:rPr lang="en-CA" sz="2000" dirty="0" err="1" smtClean="0">
                          <a:latin typeface="Times New Roman" pitchFamily="18" charset="0"/>
                          <a:cs typeface="Times New Roman" pitchFamily="18" charset="0"/>
                        </a:rPr>
                        <a:t>ordre</a:t>
                      </a:r>
                      <a:r>
                        <a:rPr lang="en-CA" sz="2000" dirty="0" smtClean="0">
                          <a:latin typeface="Times New Roman" pitchFamily="18" charset="0"/>
                          <a:cs typeface="Times New Roman" pitchFamily="18" charset="0"/>
                        </a:rPr>
                        <a:t> sp</a:t>
                      </a:r>
                      <a:r>
                        <a:rPr lang="fr-FR" sz="2000" dirty="0" err="1" smtClean="0">
                          <a:latin typeface="Times New Roman" pitchFamily="18" charset="0"/>
                          <a:cs typeface="Times New Roman" pitchFamily="18" charset="0"/>
                        </a:rPr>
                        <a:t>écifié</a:t>
                      </a:r>
                      <a:r>
                        <a:rPr lang="en-CA" sz="2000" dirty="0" smtClean="0">
                          <a:latin typeface="Times New Roman" pitchFamily="18" charset="0"/>
                          <a:cs typeface="Times New Roman" pitchFamily="18" charset="0"/>
                        </a:rPr>
                        <a:t> </a:t>
                      </a:r>
                    </a:p>
                    <a:p>
                      <a:pPr algn="l" eaLnBrk="1" hangingPunct="1">
                        <a:lnSpc>
                          <a:spcPct val="80000"/>
                        </a:lnSpc>
                        <a:buFont typeface="Wingdings 2" pitchFamily="18" charset="2"/>
                        <a:buNone/>
                      </a:pPr>
                      <a:endParaRPr lang="en-CA" sz="2000" dirty="0" smtClean="0">
                        <a:latin typeface="Times New Roman" pitchFamily="18" charset="0"/>
                        <a:cs typeface="Times New Roman" pitchFamily="18" charset="0"/>
                      </a:endParaRPr>
                    </a:p>
                    <a:p>
                      <a:pPr algn="l" eaLnBrk="1" hangingPunct="1">
                        <a:lnSpc>
                          <a:spcPct val="80000"/>
                        </a:lnSpc>
                        <a:buFont typeface="Wingdings 2" pitchFamily="18" charset="2"/>
                        <a:buNone/>
                      </a:pP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Vidéo</a:t>
                      </a:r>
                      <a:r>
                        <a:rPr lang="en-CA" sz="2000" dirty="0" smtClean="0">
                          <a:latin typeface="Times New Roman" pitchFamily="18" charset="0"/>
                          <a:cs typeface="Times New Roman" pitchFamily="18" charset="0"/>
                        </a:rPr>
                        <a:t> et audio </a:t>
                      </a:r>
                      <a:r>
                        <a:rPr lang="en-CA" sz="2000" dirty="0" err="1" smtClean="0">
                          <a:latin typeface="Times New Roman" pitchFamily="18" charset="0"/>
                          <a:cs typeface="Times New Roman" pitchFamily="18" charset="0"/>
                        </a:rPr>
                        <a:t>sont</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organisés</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dans</a:t>
                      </a:r>
                      <a:r>
                        <a:rPr lang="en-CA" sz="2000" dirty="0" smtClean="0">
                          <a:latin typeface="Times New Roman" pitchFamily="18" charset="0"/>
                          <a:cs typeface="Times New Roman" pitchFamily="18" charset="0"/>
                        </a:rPr>
                        <a:t> des “</a:t>
                      </a:r>
                      <a:r>
                        <a:rPr lang="en-CA" sz="2000" dirty="0" err="1" smtClean="0">
                          <a:latin typeface="Times New Roman" pitchFamily="18" charset="0"/>
                          <a:cs typeface="Times New Roman" pitchFamily="18" charset="0"/>
                        </a:rPr>
                        <a:t>pistes</a:t>
                      </a:r>
                      <a:r>
                        <a:rPr lang="en-CA" sz="2000" dirty="0" smtClean="0">
                          <a:latin typeface="Times New Roman" pitchFamily="18" charset="0"/>
                          <a:cs typeface="Times New Roman" pitchFamily="18" charset="0"/>
                        </a:rPr>
                        <a:t>”.</a:t>
                      </a:r>
                    </a:p>
                    <a:p>
                      <a:pPr algn="l" eaLnBrk="1" hangingPunct="1">
                        <a:lnSpc>
                          <a:spcPct val="80000"/>
                        </a:lnSpc>
                        <a:buFont typeface="Wingdings 2" pitchFamily="18" charset="2"/>
                        <a:buNone/>
                      </a:pPr>
                      <a:r>
                        <a:rPr lang="en-CA" sz="2000" dirty="0" smtClean="0">
                          <a:latin typeface="Times New Roman" pitchFamily="18" charset="0"/>
                          <a:cs typeface="Times New Roman" pitchFamily="18" charset="0"/>
                        </a:rPr>
                        <a:t>	</a:t>
                      </a:r>
                      <a:endParaRPr lang="en-CA" sz="2000" dirty="0" smtClean="0">
                        <a:latin typeface="Times New Roman" pitchFamily="18" charset="0"/>
                        <a:cs typeface="Times New Roman" pitchFamily="18" charset="0"/>
                        <a:sym typeface="Wingdings" pitchFamily="2" charset="2"/>
                      </a:endParaRPr>
                    </a:p>
                    <a:p>
                      <a:pPr algn="l" eaLnBrk="1" hangingPunct="1">
                        <a:lnSpc>
                          <a:spcPct val="80000"/>
                        </a:lnSpc>
                        <a:buFont typeface="Wingdings 2" pitchFamily="18" charset="2"/>
                        <a:buNone/>
                      </a:pPr>
                      <a:r>
                        <a:rPr lang="en-CA" sz="2000" dirty="0" smtClean="0">
                          <a:latin typeface="Times New Roman" pitchFamily="18" charset="0"/>
                          <a:cs typeface="Times New Roman" pitchFamily="18" charset="0"/>
                          <a:sym typeface="Wingdings" pitchFamily="2" charset="2"/>
                        </a:rPr>
                        <a:t> productions </a:t>
                      </a:r>
                      <a:r>
                        <a:rPr lang="en-CA" sz="2000" dirty="0" smtClean="0">
                          <a:latin typeface="Times New Roman" pitchFamily="18" charset="0"/>
                          <a:cs typeface="Times New Roman" pitchFamily="18" charset="0"/>
                        </a:rPr>
                        <a:t>multimedia effectives avec un minimum </a:t>
                      </a:r>
                      <a:r>
                        <a:rPr lang="en-CA" sz="2000" dirty="0" err="1" smtClean="0">
                          <a:latin typeface="Times New Roman" pitchFamily="18" charset="0"/>
                          <a:cs typeface="Times New Roman" pitchFamily="18" charset="0"/>
                        </a:rPr>
                        <a:t>d’effort</a:t>
                      </a:r>
                      <a:endParaRPr lang="fr-FR" sz="2000" b="1" dirty="0">
                        <a:solidFill>
                          <a:srgbClr val="003366"/>
                        </a:solidFill>
                        <a:latin typeface="Times New Roman" pitchFamily="18" charset="0"/>
                        <a:cs typeface="Times New Roman" pitchFamily="18" charset="0"/>
                      </a:endParaRPr>
                    </a:p>
                  </a:txBody>
                  <a:tcPr marL="121920" marR="121920"/>
                </a:tc>
              </a:tr>
              <a:tr h="1590057">
                <a:tc>
                  <a:txBody>
                    <a:bodyPr/>
                    <a:lstStyle/>
                    <a:p>
                      <a:pPr algn="l"/>
                      <a:r>
                        <a:rPr lang="en-CA" sz="2000" dirty="0" smtClean="0">
                          <a:latin typeface="Times New Roman" pitchFamily="18" charset="0"/>
                          <a:cs typeface="Times New Roman" pitchFamily="18" charset="0"/>
                        </a:rPr>
                        <a:t>Adobe After Effects</a:t>
                      </a:r>
                      <a:endParaRPr lang="fr-FR" sz="2000" dirty="0">
                        <a:latin typeface="Times New Roman" pitchFamily="18" charset="0"/>
                        <a:cs typeface="Times New Roman" pitchFamily="18" charset="0"/>
                      </a:endParaRPr>
                    </a:p>
                  </a:txBody>
                  <a:tcPr marL="121920" marR="121920"/>
                </a:tc>
                <a:tc>
                  <a:txBody>
                    <a:bodyPr/>
                    <a:lstStyle/>
                    <a:p>
                      <a:pPr algn="l"/>
                      <a:r>
                        <a:rPr lang="en-CA" sz="2000" dirty="0" err="1" smtClean="0">
                          <a:latin typeface="Times New Roman" pitchFamily="18" charset="0"/>
                          <a:cs typeface="Times New Roman" pitchFamily="18" charset="0"/>
                        </a:rPr>
                        <a:t>outil</a:t>
                      </a:r>
                      <a:r>
                        <a:rPr lang="en-CA" sz="2000" dirty="0" smtClean="0">
                          <a:latin typeface="Times New Roman" pitchFamily="18" charset="0"/>
                          <a:cs typeface="Times New Roman" pitchFamily="18" charset="0"/>
                        </a:rPr>
                        <a:t> puissant de conception </a:t>
                      </a:r>
                      <a:r>
                        <a:rPr lang="en-CA" sz="2000" dirty="0" err="1" smtClean="0">
                          <a:latin typeface="Times New Roman" pitchFamily="18" charset="0"/>
                          <a:cs typeface="Times New Roman" pitchFamily="18" charset="0"/>
                        </a:rPr>
                        <a:t>vidéo</a:t>
                      </a:r>
                      <a:r>
                        <a:rPr lang="en-CA" sz="2000" dirty="0" smtClean="0">
                          <a:latin typeface="Times New Roman" pitchFamily="18" charset="0"/>
                          <a:cs typeface="Times New Roman" pitchFamily="18" charset="0"/>
                        </a:rPr>
                        <a:t> qui </a:t>
                      </a:r>
                      <a:r>
                        <a:rPr lang="en-CA" sz="2000" dirty="0" err="1" smtClean="0">
                          <a:latin typeface="Times New Roman" pitchFamily="18" charset="0"/>
                          <a:cs typeface="Times New Roman" pitchFamily="18" charset="0"/>
                        </a:rPr>
                        <a:t>permet</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d’ajouter</a:t>
                      </a:r>
                      <a:r>
                        <a:rPr lang="en-CA" sz="2000" dirty="0" smtClean="0">
                          <a:latin typeface="Times New Roman" pitchFamily="18" charset="0"/>
                          <a:cs typeface="Times New Roman" pitchFamily="18" charset="0"/>
                        </a:rPr>
                        <a:t> et </a:t>
                      </a:r>
                      <a:r>
                        <a:rPr lang="en-CA" sz="2000" dirty="0" err="1" smtClean="0">
                          <a:latin typeface="Times New Roman" pitchFamily="18" charset="0"/>
                          <a:cs typeface="Times New Roman" pitchFamily="18" charset="0"/>
                        </a:rPr>
                        <a:t>échanger</a:t>
                      </a:r>
                      <a:r>
                        <a:rPr lang="en-CA" sz="2000" dirty="0" smtClean="0">
                          <a:latin typeface="Times New Roman" pitchFamily="18" charset="0"/>
                          <a:cs typeface="Times New Roman" pitchFamily="18" charset="0"/>
                        </a:rPr>
                        <a:t> des </a:t>
                      </a:r>
                      <a:r>
                        <a:rPr lang="en-CA" sz="2000" dirty="0" err="1" smtClean="0">
                          <a:latin typeface="Times New Roman" pitchFamily="18" charset="0"/>
                          <a:cs typeface="Times New Roman" pitchFamily="18" charset="0"/>
                        </a:rPr>
                        <a:t>vidéos</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existantes</a:t>
                      </a:r>
                      <a:r>
                        <a:rPr lang="en-CA" sz="2000" dirty="0" smtClean="0">
                          <a:latin typeface="Times New Roman" pitchFamily="18" charset="0"/>
                          <a:cs typeface="Times New Roman" pitchFamily="18" charset="0"/>
                        </a:rPr>
                        <a:t>. </a:t>
                      </a:r>
                      <a:endParaRPr lang="ar-DZ" sz="2000" dirty="0" smtClean="0">
                        <a:latin typeface="Times New Roman" pitchFamily="18" charset="0"/>
                        <a:cs typeface="Times New Roman" pitchFamily="18" charset="0"/>
                      </a:endParaRPr>
                    </a:p>
                    <a:p>
                      <a:pPr algn="l"/>
                      <a:r>
                        <a:rPr lang="en-CA" sz="2000" dirty="0" smtClean="0">
                          <a:latin typeface="Times New Roman" pitchFamily="18" charset="0"/>
                          <a:cs typeface="Times New Roman" pitchFamily="18" charset="0"/>
                        </a:rPr>
                        <a:t>Il </a:t>
                      </a:r>
                      <a:r>
                        <a:rPr lang="en-CA" sz="2000" dirty="0" err="1" smtClean="0">
                          <a:latin typeface="Times New Roman" pitchFamily="18" charset="0"/>
                          <a:cs typeface="Times New Roman" pitchFamily="18" charset="0"/>
                        </a:rPr>
                        <a:t>peut</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ajouter</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plusieurs</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effets</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éclairage</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ombres</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mouvement</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flou</a:t>
                      </a:r>
                      <a:endParaRPr lang="fr-FR" sz="2000" b="1" dirty="0">
                        <a:solidFill>
                          <a:srgbClr val="003366"/>
                        </a:solidFill>
                        <a:latin typeface="Times New Roman" pitchFamily="18" charset="0"/>
                        <a:cs typeface="Times New Roman" pitchFamily="18" charset="0"/>
                      </a:endParaRPr>
                    </a:p>
                  </a:txBody>
                  <a:tcPr marL="121920" marR="121920"/>
                </a:tc>
              </a:tr>
            </a:tbl>
          </a:graphicData>
        </a:graphic>
      </p:graphicFrame>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0" y="0"/>
            <a:ext cx="10972800" cy="642938"/>
          </a:xfrm>
        </p:spPr>
        <p:txBody>
          <a:bodyPr anchor="ctr">
            <a:normAutofit/>
          </a:bodyPr>
          <a:lstStyle/>
          <a:p>
            <a:pPr algn="ctr"/>
            <a:r>
              <a:rPr lang="en-US" b="1" dirty="0" smtClean="0"/>
              <a:t>Animation</a:t>
            </a:r>
          </a:p>
        </p:txBody>
      </p:sp>
      <p:sp>
        <p:nvSpPr>
          <p:cNvPr id="35843" name="Subtitle 2" descr="Rectangle: Click to edit Master text styles&#10;Second level&#10;Third level&#10;Fourth level&#10;Fifth level"/>
          <p:cNvSpPr>
            <a:spLocks noGrp="1"/>
          </p:cNvSpPr>
          <p:nvPr>
            <p:ph idx="4294967295"/>
          </p:nvPr>
        </p:nvSpPr>
        <p:spPr>
          <a:xfrm>
            <a:off x="783772" y="943202"/>
            <a:ext cx="10001251" cy="571500"/>
          </a:xfrm>
        </p:spPr>
        <p:txBody>
          <a:bodyPr/>
          <a:lstStyle/>
          <a:p>
            <a:pPr algn="just" eaLnBrk="1" hangingPunct="1">
              <a:lnSpc>
                <a:spcPct val="150000"/>
              </a:lnSpc>
              <a:spcBef>
                <a:spcPct val="0"/>
              </a:spcBef>
              <a:buFont typeface="Wingdings 2" pitchFamily="18" charset="2"/>
              <a:buNone/>
            </a:pPr>
            <a:r>
              <a:rPr lang="en-US" sz="2000" dirty="0" smtClean="0"/>
              <a:t>• </a:t>
            </a:r>
            <a:r>
              <a:rPr lang="en-US" sz="2000" b="1" dirty="0" smtClean="0">
                <a:solidFill>
                  <a:srgbClr val="800000"/>
                </a:solidFill>
                <a:latin typeface="Times New Roman" pitchFamily="18" charset="0"/>
                <a:cs typeface="Times New Roman" pitchFamily="18" charset="0"/>
              </a:rPr>
              <a:t>APIs Multimedia (Application Programming Interface)</a:t>
            </a:r>
            <a:endParaRPr lang="en-US" sz="2000" dirty="0" smtClean="0">
              <a:latin typeface="Times New Roman" pitchFamily="18" charset="0"/>
              <a:cs typeface="Times New Roman" pitchFamily="18" charset="0"/>
            </a:endParaRPr>
          </a:p>
        </p:txBody>
      </p:sp>
      <p:cxnSp>
        <p:nvCxnSpPr>
          <p:cNvPr id="7" name="Straight Connector 6"/>
          <p:cNvCxnSpPr/>
          <p:nvPr/>
        </p:nvCxnSpPr>
        <p:spPr>
          <a:xfrm rot="10800000">
            <a:off x="381000" y="6286500"/>
            <a:ext cx="114300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eau 4"/>
          <p:cNvGraphicFramePr>
            <a:graphicFrameLocks noGrp="1"/>
          </p:cNvGraphicFramePr>
          <p:nvPr/>
        </p:nvGraphicFramePr>
        <p:xfrm>
          <a:off x="762001" y="1714500"/>
          <a:ext cx="10858576" cy="3385388"/>
        </p:xfrm>
        <a:graphic>
          <a:graphicData uri="http://schemas.openxmlformats.org/drawingml/2006/table">
            <a:tbl>
              <a:tblPr firstRow="1" bandRow="1">
                <a:tableStyleId>{5940675A-B579-460E-94D1-54222C63F5DA}</a:tableStyleId>
              </a:tblPr>
              <a:tblGrid>
                <a:gridCol w="2190765"/>
                <a:gridCol w="8667811"/>
              </a:tblGrid>
              <a:tr h="916508">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CA" sz="2000" dirty="0" smtClean="0">
                          <a:latin typeface="Times New Roman" pitchFamily="18" charset="0"/>
                          <a:cs typeface="Times New Roman" pitchFamily="18" charset="0"/>
                        </a:rPr>
                        <a:t>OpenGL</a:t>
                      </a:r>
                      <a:endParaRPr lang="fr-FR" sz="2000" dirty="0" smtClean="0">
                        <a:latin typeface="Times New Roman" pitchFamily="18" charset="0"/>
                        <a:cs typeface="Times New Roman" pitchFamily="18" charset="0"/>
                      </a:endParaRPr>
                    </a:p>
                    <a:p>
                      <a:pPr algn="l"/>
                      <a:endParaRPr lang="fr-FR" sz="2000" dirty="0">
                        <a:latin typeface="Times New Roman" pitchFamily="18" charset="0"/>
                        <a:cs typeface="Times New Roman" pitchFamily="18" charset="0"/>
                      </a:endParaRPr>
                    </a:p>
                  </a:txBody>
                  <a:tcPr marL="121920" marR="121920"/>
                </a:tc>
                <a:tc>
                  <a:txBody>
                    <a:bodyPr/>
                    <a:lstStyle/>
                    <a:p>
                      <a:pPr marL="0" marR="0" indent="0" algn="l" defTabSz="914400" rtl="1" eaLnBrk="1" fontAlgn="auto" latinLnBrk="0" hangingPunct="1">
                        <a:lnSpc>
                          <a:spcPct val="150000"/>
                        </a:lnSpc>
                        <a:spcBef>
                          <a:spcPct val="0"/>
                        </a:spcBef>
                        <a:spcAft>
                          <a:spcPts val="0"/>
                        </a:spcAft>
                        <a:buClrTx/>
                        <a:buSzTx/>
                        <a:buFont typeface="Wingdings 2" pitchFamily="18" charset="2"/>
                        <a:buNone/>
                        <a:tabLst/>
                        <a:defRPr/>
                      </a:pPr>
                      <a:r>
                        <a:rPr lang="en-CA" sz="2000" dirty="0" smtClean="0">
                          <a:latin typeface="Times New Roman" pitchFamily="18" charset="0"/>
                          <a:cs typeface="Times New Roman" pitchFamily="18" charset="0"/>
                        </a:rPr>
                        <a:t>API (</a:t>
                      </a:r>
                      <a:r>
                        <a:rPr lang="en-CA" sz="2000" dirty="0" err="1" smtClean="0">
                          <a:latin typeface="Times New Roman" pitchFamily="18" charset="0"/>
                          <a:cs typeface="Times New Roman" pitchFamily="18" charset="0"/>
                        </a:rPr>
                        <a:t>librairie</a:t>
                      </a:r>
                      <a:r>
                        <a:rPr lang="en-CA" sz="2000" dirty="0" smtClean="0">
                          <a:latin typeface="Times New Roman" pitchFamily="18" charset="0"/>
                          <a:cs typeface="Times New Roman" pitchFamily="18" charset="0"/>
                        </a:rPr>
                        <a:t>) 3D la plus portable</a:t>
                      </a:r>
                      <a:endParaRPr lang="fr-FR" sz="2000" kern="1200" dirty="0" smtClean="0">
                        <a:latin typeface="Times New Roman" pitchFamily="18" charset="0"/>
                        <a:cs typeface="Times New Roman" pitchFamily="18" charset="0"/>
                      </a:endParaRPr>
                    </a:p>
                    <a:p>
                      <a:pPr algn="l" eaLnBrk="1" hangingPunct="1">
                        <a:lnSpc>
                          <a:spcPct val="150000"/>
                        </a:lnSpc>
                        <a:spcBef>
                          <a:spcPct val="0"/>
                        </a:spcBef>
                        <a:buFont typeface="Wingdings 2" pitchFamily="18" charset="2"/>
                        <a:buNone/>
                      </a:pPr>
                      <a:endParaRPr lang="en-CA" sz="2000" b="1" dirty="0" smtClean="0">
                        <a:solidFill>
                          <a:srgbClr val="003366"/>
                        </a:solidFill>
                        <a:latin typeface="Times New Roman" pitchFamily="18" charset="0"/>
                        <a:cs typeface="Times New Roman" pitchFamily="18" charset="0"/>
                      </a:endParaRPr>
                    </a:p>
                  </a:txBody>
                  <a:tcPr marL="121920" marR="121920"/>
                </a:tc>
              </a:tr>
              <a:tr h="916508">
                <a:tc>
                  <a:txBody>
                    <a:bodyPr/>
                    <a:lstStyle/>
                    <a:p>
                      <a:pPr algn="l"/>
                      <a:r>
                        <a:rPr lang="en-CA" sz="2000" dirty="0" smtClean="0">
                          <a:latin typeface="Times New Roman" pitchFamily="18" charset="0"/>
                          <a:cs typeface="Times New Roman" pitchFamily="18" charset="0"/>
                        </a:rPr>
                        <a:t>DirectX</a:t>
                      </a:r>
                      <a:endParaRPr lang="fr-FR" sz="2000" dirty="0">
                        <a:latin typeface="Times New Roman" pitchFamily="18" charset="0"/>
                        <a:cs typeface="Times New Roman" pitchFamily="18" charset="0"/>
                      </a:endParaRPr>
                    </a:p>
                  </a:txBody>
                  <a:tcPr marL="121920" marR="121920"/>
                </a:tc>
                <a:tc>
                  <a:txBody>
                    <a:bodyPr/>
                    <a:lstStyle/>
                    <a:p>
                      <a:pPr algn="l"/>
                      <a:r>
                        <a:rPr lang="en-CA" sz="2000" dirty="0" smtClean="0">
                          <a:latin typeface="Times New Roman" pitchFamily="18" charset="0"/>
                          <a:cs typeface="Times New Roman" pitchFamily="18" charset="0"/>
                        </a:rPr>
                        <a:t>API Windows qui </a:t>
                      </a:r>
                      <a:r>
                        <a:rPr lang="en-CA" sz="2000" dirty="0" err="1" smtClean="0">
                          <a:latin typeface="Times New Roman" pitchFamily="18" charset="0"/>
                          <a:cs typeface="Times New Roman" pitchFamily="18" charset="0"/>
                        </a:rPr>
                        <a:t>supporte</a:t>
                      </a:r>
                      <a:r>
                        <a:rPr lang="en-CA" sz="2000" dirty="0" smtClean="0">
                          <a:latin typeface="Times New Roman" pitchFamily="18" charset="0"/>
                          <a:cs typeface="Times New Roman" pitchFamily="18" charset="0"/>
                        </a:rPr>
                        <a:t> la </a:t>
                      </a:r>
                      <a:r>
                        <a:rPr lang="en-CA" sz="2000" dirty="0" err="1" smtClean="0">
                          <a:latin typeface="Times New Roman" pitchFamily="18" charset="0"/>
                          <a:cs typeface="Times New Roman" pitchFamily="18" charset="0"/>
                        </a:rPr>
                        <a:t>vidéo</a:t>
                      </a:r>
                      <a:r>
                        <a:rPr lang="en-CA" sz="2000" dirty="0" smtClean="0">
                          <a:latin typeface="Times New Roman" pitchFamily="18" charset="0"/>
                          <a:cs typeface="Times New Roman" pitchFamily="18" charset="0"/>
                        </a:rPr>
                        <a:t>, les images, et </a:t>
                      </a:r>
                      <a:r>
                        <a:rPr lang="en-CA" sz="2000" dirty="0" err="1" smtClean="0">
                          <a:latin typeface="Times New Roman" pitchFamily="18" charset="0"/>
                          <a:cs typeface="Times New Roman" pitchFamily="18" charset="0"/>
                        </a:rPr>
                        <a:t>l’animation</a:t>
                      </a:r>
                      <a:r>
                        <a:rPr lang="en-CA" sz="2000" dirty="0" smtClean="0">
                          <a:latin typeface="Times New Roman" pitchFamily="18" charset="0"/>
                          <a:cs typeface="Times New Roman" pitchFamily="18" charset="0"/>
                        </a:rPr>
                        <a:t> 3D</a:t>
                      </a:r>
                      <a:endParaRPr lang="fr-FR" sz="2000" b="1" kern="1200" dirty="0" smtClean="0">
                        <a:solidFill>
                          <a:srgbClr val="003366"/>
                        </a:solidFill>
                        <a:latin typeface="Times New Roman" pitchFamily="18" charset="0"/>
                        <a:ea typeface="+mn-ea"/>
                        <a:cs typeface="Times New Roman" pitchFamily="18" charset="0"/>
                      </a:endParaRPr>
                    </a:p>
                  </a:txBody>
                  <a:tcPr marL="121920" marR="121920"/>
                </a:tc>
              </a:tr>
              <a:tr h="909707">
                <a:tc>
                  <a:txBody>
                    <a:bodyPr/>
                    <a:lstStyle/>
                    <a:p>
                      <a:pPr algn="l"/>
                      <a:r>
                        <a:rPr lang="en-CA" sz="2000" dirty="0" smtClean="0">
                          <a:latin typeface="Times New Roman" pitchFamily="18" charset="0"/>
                          <a:cs typeface="Times New Roman" pitchFamily="18" charset="0"/>
                        </a:rPr>
                        <a:t>Java3D</a:t>
                      </a:r>
                      <a:endParaRPr lang="fr-FR" sz="2000" dirty="0">
                        <a:latin typeface="Times New Roman" pitchFamily="18" charset="0"/>
                        <a:cs typeface="Times New Roman" pitchFamily="18" charset="0"/>
                      </a:endParaRPr>
                    </a:p>
                  </a:txBody>
                  <a:tcPr marL="121920" marR="121920"/>
                </a:tc>
                <a:tc>
                  <a:txBody>
                    <a:bodyPr/>
                    <a:lstStyle/>
                    <a:p>
                      <a:pPr algn="l" eaLnBrk="1" hangingPunct="1">
                        <a:lnSpc>
                          <a:spcPct val="150000"/>
                        </a:lnSpc>
                        <a:spcBef>
                          <a:spcPct val="0"/>
                        </a:spcBef>
                        <a:buFont typeface="Wingdings 2" pitchFamily="18" charset="2"/>
                        <a:buNone/>
                      </a:pPr>
                      <a:r>
                        <a:rPr lang="en-CA" sz="2000" dirty="0" smtClean="0">
                          <a:latin typeface="Times New Roman" pitchFamily="18" charset="0"/>
                          <a:cs typeface="Times New Roman" pitchFamily="18" charset="0"/>
                        </a:rPr>
                        <a:t>API </a:t>
                      </a:r>
                      <a:r>
                        <a:rPr lang="en-CA" sz="2000" dirty="0" err="1" smtClean="0">
                          <a:latin typeface="Times New Roman" pitchFamily="18" charset="0"/>
                          <a:cs typeface="Times New Roman" pitchFamily="18" charset="0"/>
                        </a:rPr>
                        <a:t>utilisée</a:t>
                      </a:r>
                      <a:r>
                        <a:rPr lang="en-CA" sz="2000" dirty="0" smtClean="0">
                          <a:latin typeface="Times New Roman" pitchFamily="18" charset="0"/>
                          <a:cs typeface="Times New Roman" pitchFamily="18" charset="0"/>
                        </a:rPr>
                        <a:t> par Java pour </a:t>
                      </a:r>
                      <a:r>
                        <a:rPr lang="en-CA" sz="2000" dirty="0" err="1" smtClean="0">
                          <a:latin typeface="Times New Roman" pitchFamily="18" charset="0"/>
                          <a:cs typeface="Times New Roman" pitchFamily="18" charset="0"/>
                        </a:rPr>
                        <a:t>construire</a:t>
                      </a:r>
                      <a:r>
                        <a:rPr lang="en-CA" sz="2000" dirty="0" smtClean="0">
                          <a:latin typeface="Times New Roman" pitchFamily="18" charset="0"/>
                          <a:cs typeface="Times New Roman" pitchFamily="18" charset="0"/>
                        </a:rPr>
                        <a:t> et </a:t>
                      </a:r>
                      <a:r>
                        <a:rPr lang="en-CA" sz="2000" dirty="0" err="1" smtClean="0">
                          <a:latin typeface="Times New Roman" pitchFamily="18" charset="0"/>
                          <a:cs typeface="Times New Roman" pitchFamily="18" charset="0"/>
                        </a:rPr>
                        <a:t>visualiser</a:t>
                      </a:r>
                      <a:r>
                        <a:rPr lang="en-CA" sz="2000" dirty="0" smtClean="0">
                          <a:latin typeface="Times New Roman" pitchFamily="18" charset="0"/>
                          <a:cs typeface="Times New Roman" pitchFamily="18" charset="0"/>
                        </a:rPr>
                        <a:t> les </a:t>
                      </a:r>
                      <a:r>
                        <a:rPr lang="en-CA" sz="2000" dirty="0" err="1" smtClean="0">
                          <a:latin typeface="Times New Roman" pitchFamily="18" charset="0"/>
                          <a:cs typeface="Times New Roman" pitchFamily="18" charset="0"/>
                        </a:rPr>
                        <a:t>graphiques</a:t>
                      </a:r>
                      <a:r>
                        <a:rPr lang="en-CA" sz="2000" dirty="0" smtClean="0">
                          <a:latin typeface="Times New Roman" pitchFamily="18" charset="0"/>
                          <a:cs typeface="Times New Roman" pitchFamily="18" charset="0"/>
                        </a:rPr>
                        <a:t> 3D</a:t>
                      </a:r>
                      <a:endParaRPr lang="en-US" sz="2000" dirty="0" smtClean="0">
                        <a:latin typeface="Times New Roman" pitchFamily="18" charset="0"/>
                        <a:cs typeface="Times New Roman" pitchFamily="18" charset="0"/>
                      </a:endParaRPr>
                    </a:p>
                    <a:p>
                      <a:pPr algn="l" eaLnBrk="1" hangingPunct="1">
                        <a:lnSpc>
                          <a:spcPct val="150000"/>
                        </a:lnSpc>
                        <a:spcBef>
                          <a:spcPct val="0"/>
                        </a:spcBef>
                        <a:buFont typeface="Wingdings 2" pitchFamily="18" charset="2"/>
                        <a:buNone/>
                      </a:pP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Couche</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d’abstraction</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construite</a:t>
                      </a:r>
                      <a:r>
                        <a:rPr lang="en-CA" sz="2000" dirty="0" smtClean="0">
                          <a:latin typeface="Times New Roman" pitchFamily="18" charset="0"/>
                          <a:cs typeface="Times New Roman" pitchFamily="18" charset="0"/>
                        </a:rPr>
                        <a:t> au-</a:t>
                      </a:r>
                      <a:r>
                        <a:rPr lang="en-CA" sz="2000" dirty="0" err="1" smtClean="0">
                          <a:latin typeface="Times New Roman" pitchFamily="18" charset="0"/>
                          <a:cs typeface="Times New Roman" pitchFamily="18" charset="0"/>
                        </a:rPr>
                        <a:t>dessus</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d’OpenGL</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ou</a:t>
                      </a:r>
                      <a:r>
                        <a:rPr lang="en-CA" sz="2000" dirty="0" smtClean="0">
                          <a:latin typeface="Times New Roman" pitchFamily="18" charset="0"/>
                          <a:cs typeface="Times New Roman" pitchFamily="18" charset="0"/>
                        </a:rPr>
                        <a:t> DirectX (</a:t>
                      </a:r>
                      <a:r>
                        <a:rPr lang="en-CA" sz="2000" dirty="0" err="1" smtClean="0">
                          <a:latin typeface="Times New Roman" pitchFamily="18" charset="0"/>
                          <a:cs typeface="Times New Roman" pitchFamily="18" charset="0"/>
                        </a:rPr>
                        <a:t>sélectionnée</a:t>
                      </a:r>
                      <a:r>
                        <a:rPr lang="en-CA" sz="2000" baseline="0" dirty="0" smtClean="0">
                          <a:latin typeface="Times New Roman" pitchFamily="18" charset="0"/>
                          <a:cs typeface="Times New Roman" pitchFamily="18" charset="0"/>
                        </a:rPr>
                        <a:t> par </a:t>
                      </a:r>
                      <a:r>
                        <a:rPr lang="en-CA" sz="2000" dirty="0" err="1" smtClean="0">
                          <a:latin typeface="Times New Roman" pitchFamily="18" charset="0"/>
                          <a:cs typeface="Times New Roman" pitchFamily="18" charset="0"/>
                        </a:rPr>
                        <a:t>l’utilisateur</a:t>
                      </a:r>
                      <a:r>
                        <a:rPr lang="en-CA" sz="2000" baseline="0" dirty="0" smtClean="0">
                          <a:latin typeface="Times New Roman" pitchFamily="18" charset="0"/>
                          <a:cs typeface="Times New Roman" pitchFamily="18" charset="0"/>
                        </a:rPr>
                        <a:t>)</a:t>
                      </a:r>
                      <a:endParaRPr lang="fr-FR" sz="2000" b="1" kern="1200" dirty="0" smtClean="0">
                        <a:solidFill>
                          <a:srgbClr val="003366"/>
                        </a:solidFill>
                        <a:latin typeface="Times New Roman" pitchFamily="18" charset="0"/>
                        <a:ea typeface="+mn-ea"/>
                        <a:cs typeface="Times New Roman" pitchFamily="18" charset="0"/>
                      </a:endParaRPr>
                    </a:p>
                  </a:txBody>
                  <a:tcPr marL="121920" marR="121920"/>
                </a:tc>
              </a:tr>
            </a:tbl>
          </a:graphicData>
        </a:graphic>
      </p:graphicFrame>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ubtitle 2" descr="Rectangle: Click to edit Master text styles&#10;Second level&#10;Third level&#10;Fourth level&#10;Fifth level"/>
          <p:cNvSpPr>
            <a:spLocks noGrp="1"/>
          </p:cNvSpPr>
          <p:nvPr>
            <p:ph idx="4294967295"/>
          </p:nvPr>
        </p:nvSpPr>
        <p:spPr>
          <a:xfrm>
            <a:off x="537029" y="840469"/>
            <a:ext cx="10972800" cy="1071563"/>
          </a:xfrm>
        </p:spPr>
        <p:txBody>
          <a:bodyPr/>
          <a:lstStyle/>
          <a:p>
            <a:pPr algn="just" eaLnBrk="1" hangingPunct="1">
              <a:lnSpc>
                <a:spcPct val="150000"/>
              </a:lnSpc>
              <a:spcBef>
                <a:spcPct val="0"/>
              </a:spcBef>
              <a:buFont typeface="Wingdings 2" pitchFamily="18" charset="2"/>
              <a:buNone/>
            </a:pPr>
            <a:r>
              <a:rPr lang="en-CA" sz="2000" b="1" dirty="0" smtClean="0">
                <a:solidFill>
                  <a:srgbClr val="800000"/>
                </a:solidFill>
                <a:latin typeface="Times New Roman" pitchFamily="18" charset="0"/>
                <a:cs typeface="Times New Roman" pitchFamily="18" charset="0"/>
              </a:rPr>
              <a:t>GIF </a:t>
            </a:r>
            <a:r>
              <a:rPr lang="en-CA" sz="2000" b="1" dirty="0" smtClean="0">
                <a:solidFill>
                  <a:srgbClr val="800000"/>
                </a:solidFill>
                <a:latin typeface="Times New Roman" pitchFamily="18" charset="0"/>
                <a:cs typeface="Times New Roman" pitchFamily="18" charset="0"/>
              </a:rPr>
              <a:t>Animation Packages</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permet</a:t>
            </a:r>
            <a:r>
              <a:rPr lang="en-CA" sz="2000" dirty="0" smtClean="0">
                <a:latin typeface="Times New Roman" pitchFamily="18" charset="0"/>
                <a:cs typeface="Times New Roman" pitchFamily="18" charset="0"/>
              </a:rPr>
              <a:t> un </a:t>
            </a:r>
            <a:r>
              <a:rPr lang="en-CA" sz="2000" dirty="0" err="1" smtClean="0">
                <a:latin typeface="Times New Roman" pitchFamily="18" charset="0"/>
                <a:cs typeface="Times New Roman" pitchFamily="18" charset="0"/>
              </a:rPr>
              <a:t>développement</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trés</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rapide</a:t>
            </a:r>
            <a:r>
              <a:rPr lang="en-CA" sz="2000" dirty="0" smtClean="0">
                <a:latin typeface="Times New Roman" pitchFamily="18" charset="0"/>
                <a:cs typeface="Times New Roman" pitchFamily="18" charset="0"/>
              </a:rPr>
              <a:t> de petites animations effectives pour le web</a:t>
            </a:r>
            <a:endParaRPr lang="en-US" sz="2000" dirty="0" smtClean="0">
              <a:latin typeface="Times New Roman" pitchFamily="18" charset="0"/>
              <a:cs typeface="Times New Roman" pitchFamily="18" charset="0"/>
            </a:endParaRPr>
          </a:p>
        </p:txBody>
      </p:sp>
      <p:cxnSp>
        <p:nvCxnSpPr>
          <p:cNvPr id="7" name="Straight Connector 6"/>
          <p:cNvCxnSpPr/>
          <p:nvPr/>
        </p:nvCxnSpPr>
        <p:spPr>
          <a:xfrm rot="10800000">
            <a:off x="381000" y="6286500"/>
            <a:ext cx="11430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bwMode="auto">
          <a:xfrm>
            <a:off x="666751" y="142876"/>
            <a:ext cx="10972800" cy="714375"/>
          </a:xfrm>
          <a:prstGeom prst="rect">
            <a:avLst/>
          </a:prstGeom>
          <a:noFill/>
          <a:ln w="9525">
            <a:noFill/>
            <a:miter lim="800000"/>
            <a:headEnd/>
            <a:tailEnd/>
          </a:ln>
        </p:spPr>
        <p:txBody>
          <a:bodyPr anchor="ctr"/>
          <a:lstStyle/>
          <a:p>
            <a:pPr algn="ctr">
              <a:lnSpc>
                <a:spcPct val="90000"/>
              </a:lnSpc>
              <a:spcBef>
                <a:spcPct val="0"/>
              </a:spcBef>
              <a:defRPr/>
            </a:pPr>
            <a:r>
              <a:rPr lang="en-US" sz="2800" b="1" dirty="0" err="1">
                <a:latin typeface="+mj-lt"/>
                <a:ea typeface="+mj-ea"/>
                <a:cs typeface="+mj-cs"/>
              </a:rPr>
              <a:t>Outils</a:t>
            </a:r>
            <a:r>
              <a:rPr lang="en-US" sz="2800" b="1" dirty="0">
                <a:latin typeface="+mj-lt"/>
                <a:ea typeface="+mj-ea"/>
                <a:cs typeface="+mj-cs"/>
              </a:rPr>
              <a:t> de Rendering (</a:t>
            </a:r>
            <a:r>
              <a:rPr lang="en-US" sz="2800" b="1" dirty="0" err="1">
                <a:latin typeface="+mj-lt"/>
                <a:ea typeface="+mj-ea"/>
                <a:cs typeface="+mj-cs"/>
              </a:rPr>
              <a:t>rendus</a:t>
            </a:r>
            <a:r>
              <a:rPr lang="en-US" sz="2800" b="1" dirty="0">
                <a:latin typeface="+mj-lt"/>
                <a:ea typeface="+mj-ea"/>
                <a:cs typeface="+mj-cs"/>
              </a:rPr>
              <a:t>)</a:t>
            </a:r>
          </a:p>
        </p:txBody>
      </p:sp>
      <p:graphicFrame>
        <p:nvGraphicFramePr>
          <p:cNvPr id="5" name="Tableau 4"/>
          <p:cNvGraphicFramePr>
            <a:graphicFrameLocks noGrp="1"/>
          </p:cNvGraphicFramePr>
          <p:nvPr/>
        </p:nvGraphicFramePr>
        <p:xfrm>
          <a:off x="762001" y="2071689"/>
          <a:ext cx="10572824" cy="3786214"/>
        </p:xfrm>
        <a:graphic>
          <a:graphicData uri="http://schemas.openxmlformats.org/drawingml/2006/table">
            <a:tbl>
              <a:tblPr firstRow="1" bandRow="1">
                <a:tableStyleId>{5940675A-B579-460E-94D1-54222C63F5DA}</a:tableStyleId>
              </a:tblPr>
              <a:tblGrid>
                <a:gridCol w="2306797"/>
                <a:gridCol w="8266027"/>
              </a:tblGrid>
              <a:tr h="1517537">
                <a:tc>
                  <a:txBody>
                    <a:bodyPr/>
                    <a:lstStyle/>
                    <a:p>
                      <a:pPr algn="l"/>
                      <a:r>
                        <a:rPr lang="en-CA" sz="2000" dirty="0" smtClean="0">
                          <a:latin typeface="Times New Roman" pitchFamily="18" charset="0"/>
                          <a:cs typeface="Times New Roman" pitchFamily="18" charset="0"/>
                        </a:rPr>
                        <a:t>3D Studio Max</a:t>
                      </a:r>
                      <a:endParaRPr lang="fr-FR" sz="2000" dirty="0">
                        <a:latin typeface="Times New Roman" pitchFamily="18" charset="0"/>
                        <a:cs typeface="Times New Roman" pitchFamily="18" charset="0"/>
                      </a:endParaRPr>
                    </a:p>
                  </a:txBody>
                  <a:tcPr marL="121920" marR="121920"/>
                </a:tc>
                <a:tc>
                  <a:txBody>
                    <a:bodyPr/>
                    <a:lstStyle/>
                    <a:p>
                      <a:pPr marL="0" marR="0" indent="0" algn="l" defTabSz="914400" rtl="1" eaLnBrk="1" fontAlgn="auto" latinLnBrk="0" hangingPunct="1">
                        <a:lnSpc>
                          <a:spcPct val="80000"/>
                        </a:lnSpc>
                        <a:spcBef>
                          <a:spcPts val="0"/>
                        </a:spcBef>
                        <a:spcAft>
                          <a:spcPts val="0"/>
                        </a:spcAft>
                        <a:buClrTx/>
                        <a:buSzTx/>
                        <a:buFont typeface="Wingdings 2" pitchFamily="18" charset="2"/>
                        <a:buNone/>
                        <a:tabLst/>
                        <a:defRPr/>
                      </a:pPr>
                      <a:r>
                        <a:rPr lang="en-CA" sz="2000" dirty="0" err="1" smtClean="0">
                          <a:latin typeface="Times New Roman" pitchFamily="18" charset="0"/>
                          <a:cs typeface="Times New Roman" pitchFamily="18" charset="0"/>
                        </a:rPr>
                        <a:t>Inclut</a:t>
                      </a:r>
                      <a:r>
                        <a:rPr lang="en-CA" sz="2000" dirty="0" smtClean="0">
                          <a:latin typeface="Times New Roman" pitchFamily="18" charset="0"/>
                          <a:cs typeface="Times New Roman" pitchFamily="18" charset="0"/>
                        </a:rPr>
                        <a:t> un </a:t>
                      </a:r>
                      <a:r>
                        <a:rPr lang="en-CA" sz="2000" dirty="0" err="1" smtClean="0">
                          <a:latin typeface="Times New Roman" pitchFamily="18" charset="0"/>
                          <a:cs typeface="Times New Roman" pitchFamily="18" charset="0"/>
                        </a:rPr>
                        <a:t>nombre</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d’outils</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trés</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professionnels</a:t>
                      </a:r>
                      <a:r>
                        <a:rPr lang="en-CA" sz="2000" dirty="0" smtClean="0">
                          <a:latin typeface="Times New Roman" pitchFamily="18" charset="0"/>
                          <a:cs typeface="Times New Roman" pitchFamily="18" charset="0"/>
                        </a:rPr>
                        <a:t> pour </a:t>
                      </a:r>
                      <a:r>
                        <a:rPr lang="en-CA" sz="2000" dirty="0" err="1" smtClean="0">
                          <a:latin typeface="Times New Roman" pitchFamily="18" charset="0"/>
                          <a:cs typeface="Times New Roman" pitchFamily="18" charset="0"/>
                        </a:rPr>
                        <a:t>l’animation</a:t>
                      </a:r>
                      <a:r>
                        <a:rPr lang="en-CA" sz="2000" dirty="0" smtClean="0">
                          <a:latin typeface="Times New Roman" pitchFamily="18" charset="0"/>
                          <a:cs typeface="Times New Roman" pitchFamily="18" charset="0"/>
                        </a:rPr>
                        <a:t> de </a:t>
                      </a:r>
                      <a:r>
                        <a:rPr lang="en-CA" sz="2000" dirty="0" err="1" smtClean="0">
                          <a:latin typeface="Times New Roman" pitchFamily="18" charset="0"/>
                          <a:cs typeface="Times New Roman" pitchFamily="18" charset="0"/>
                        </a:rPr>
                        <a:t>caractères</a:t>
                      </a:r>
                      <a:r>
                        <a:rPr lang="en-CA" sz="2000" dirty="0" smtClean="0">
                          <a:latin typeface="Times New Roman" pitchFamily="18" charset="0"/>
                          <a:cs typeface="Times New Roman" pitchFamily="18" charset="0"/>
                        </a:rPr>
                        <a:t>, le </a:t>
                      </a:r>
                      <a:r>
                        <a:rPr lang="en-CA" sz="2000" dirty="0" err="1" smtClean="0">
                          <a:latin typeface="Times New Roman" pitchFamily="18" charset="0"/>
                          <a:cs typeface="Times New Roman" pitchFamily="18" charset="0"/>
                        </a:rPr>
                        <a:t>développement</a:t>
                      </a:r>
                      <a:r>
                        <a:rPr lang="en-CA" sz="2000" dirty="0" smtClean="0">
                          <a:latin typeface="Times New Roman" pitchFamily="18" charset="0"/>
                          <a:cs typeface="Times New Roman" pitchFamily="18" charset="0"/>
                        </a:rPr>
                        <a:t> de </a:t>
                      </a:r>
                      <a:r>
                        <a:rPr lang="en-CA" sz="2000" dirty="0" err="1" smtClean="0">
                          <a:latin typeface="Times New Roman" pitchFamily="18" charset="0"/>
                          <a:cs typeface="Times New Roman" pitchFamily="18" charset="0"/>
                        </a:rPr>
                        <a:t>jeux</a:t>
                      </a:r>
                      <a:r>
                        <a:rPr lang="en-CA" sz="2000" dirty="0" smtClean="0">
                          <a:latin typeface="Times New Roman" pitchFamily="18" charset="0"/>
                          <a:cs typeface="Times New Roman" pitchFamily="18" charset="0"/>
                        </a:rPr>
                        <a:t>, et la production </a:t>
                      </a:r>
                      <a:r>
                        <a:rPr lang="en-CA" sz="2000" dirty="0" err="1" smtClean="0">
                          <a:latin typeface="Times New Roman" pitchFamily="18" charset="0"/>
                          <a:cs typeface="Times New Roman" pitchFamily="18" charset="0"/>
                        </a:rPr>
                        <a:t>d’effets</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visuels</a:t>
                      </a:r>
                      <a:endParaRPr lang="fr-FR" sz="2000" b="1" dirty="0" smtClean="0">
                        <a:solidFill>
                          <a:srgbClr val="003366"/>
                        </a:solidFill>
                        <a:latin typeface="Times New Roman" pitchFamily="18" charset="0"/>
                        <a:cs typeface="Times New Roman" pitchFamily="18" charset="0"/>
                      </a:endParaRPr>
                    </a:p>
                  </a:txBody>
                  <a:tcPr marL="121920" marR="121920"/>
                </a:tc>
              </a:tr>
              <a:tr h="1187051">
                <a:tc>
                  <a:txBody>
                    <a:bodyPr/>
                    <a:lstStyle/>
                    <a:p>
                      <a:pPr algn="l"/>
                      <a:r>
                        <a:rPr lang="en-CA" sz="2000" dirty="0" smtClean="0">
                          <a:latin typeface="Times New Roman" pitchFamily="18" charset="0"/>
                          <a:cs typeface="Times New Roman" pitchFamily="18" charset="0"/>
                        </a:rPr>
                        <a:t>Softimage</a:t>
                      </a:r>
                      <a:endParaRPr lang="fr-FR" sz="2000" dirty="0">
                        <a:latin typeface="Times New Roman" pitchFamily="18" charset="0"/>
                        <a:cs typeface="Times New Roman" pitchFamily="18" charset="0"/>
                      </a:endParaRPr>
                    </a:p>
                  </a:txBody>
                  <a:tcPr marL="121920" marR="121920"/>
                </a:tc>
                <a:tc>
                  <a:txBody>
                    <a:bodyPr/>
                    <a:lstStyle/>
                    <a:p>
                      <a:pPr algn="l"/>
                      <a:r>
                        <a:rPr lang="en-CA" sz="2000" dirty="0" smtClean="0">
                          <a:latin typeface="Times New Roman" pitchFamily="18" charset="0"/>
                          <a:cs typeface="Times New Roman" pitchFamily="18" charset="0"/>
                        </a:rPr>
                        <a:t>package (</a:t>
                      </a:r>
                      <a:r>
                        <a:rPr lang="en-CA" sz="2000" dirty="0" err="1" smtClean="0">
                          <a:latin typeface="Times New Roman" pitchFamily="18" charset="0"/>
                          <a:cs typeface="Times New Roman" pitchFamily="18" charset="0"/>
                        </a:rPr>
                        <a:t>paquet</a:t>
                      </a:r>
                      <a:r>
                        <a:rPr lang="en-CA" sz="2000" dirty="0" smtClean="0">
                          <a:latin typeface="Times New Roman" pitchFamily="18" charset="0"/>
                          <a:cs typeface="Times New Roman" pitchFamily="18" charset="0"/>
                        </a:rPr>
                        <a:t>) de </a:t>
                      </a:r>
                      <a:r>
                        <a:rPr lang="en-CA" sz="2000" dirty="0" err="1" smtClean="0">
                          <a:latin typeface="Times New Roman" pitchFamily="18" charset="0"/>
                          <a:cs typeface="Times New Roman" pitchFamily="18" charset="0"/>
                        </a:rPr>
                        <a:t>modélisation</a:t>
                      </a:r>
                      <a:r>
                        <a:rPr lang="en-CA" sz="2000" dirty="0" smtClean="0">
                          <a:latin typeface="Times New Roman" pitchFamily="18" charset="0"/>
                          <a:cs typeface="Times New Roman" pitchFamily="18" charset="0"/>
                        </a:rPr>
                        <a:t>, animation et </a:t>
                      </a:r>
                      <a:r>
                        <a:rPr lang="en-CA" sz="2000" dirty="0" err="1" smtClean="0">
                          <a:latin typeface="Times New Roman" pitchFamily="18" charset="0"/>
                          <a:cs typeface="Times New Roman" pitchFamily="18" charset="0"/>
                        </a:rPr>
                        <a:t>rendu</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utilisé</a:t>
                      </a:r>
                      <a:r>
                        <a:rPr lang="en-CA" sz="2000" dirty="0" smtClean="0">
                          <a:latin typeface="Times New Roman" pitchFamily="18" charset="0"/>
                          <a:cs typeface="Times New Roman" pitchFamily="18" charset="0"/>
                        </a:rPr>
                        <a:t> pour </a:t>
                      </a:r>
                      <a:r>
                        <a:rPr lang="en-CA" sz="2000" dirty="0" err="1" smtClean="0">
                          <a:latin typeface="Times New Roman" pitchFamily="18" charset="0"/>
                          <a:cs typeface="Times New Roman" pitchFamily="18" charset="0"/>
                        </a:rPr>
                        <a:t>l’animation</a:t>
                      </a:r>
                      <a:r>
                        <a:rPr lang="en-CA" sz="2000" dirty="0" smtClean="0">
                          <a:latin typeface="Times New Roman" pitchFamily="18" charset="0"/>
                          <a:cs typeface="Times New Roman" pitchFamily="18" charset="0"/>
                        </a:rPr>
                        <a:t> et les </a:t>
                      </a:r>
                      <a:r>
                        <a:rPr lang="en-CA" sz="2000" dirty="0" err="1" smtClean="0">
                          <a:latin typeface="Times New Roman" pitchFamily="18" charset="0"/>
                          <a:cs typeface="Times New Roman" pitchFamily="18" charset="0"/>
                        </a:rPr>
                        <a:t>effets</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spéciaux</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dans</a:t>
                      </a:r>
                      <a:r>
                        <a:rPr lang="en-CA" sz="2000" dirty="0" smtClean="0">
                          <a:latin typeface="Times New Roman" pitchFamily="18" charset="0"/>
                          <a:cs typeface="Times New Roman" pitchFamily="18" charset="0"/>
                        </a:rPr>
                        <a:t> les films et les </a:t>
                      </a:r>
                      <a:r>
                        <a:rPr lang="en-CA" sz="2000" dirty="0" err="1" smtClean="0">
                          <a:latin typeface="Times New Roman" pitchFamily="18" charset="0"/>
                          <a:cs typeface="Times New Roman" pitchFamily="18" charset="0"/>
                        </a:rPr>
                        <a:t>jeux</a:t>
                      </a:r>
                      <a:endParaRPr lang="fr-FR" sz="2000" b="1" dirty="0">
                        <a:solidFill>
                          <a:srgbClr val="003366"/>
                        </a:solidFill>
                        <a:latin typeface="Times New Roman" pitchFamily="18" charset="0"/>
                        <a:cs typeface="Times New Roman" pitchFamily="18" charset="0"/>
                      </a:endParaRPr>
                    </a:p>
                  </a:txBody>
                  <a:tcPr marL="121920" marR="121920"/>
                </a:tc>
              </a:tr>
              <a:tr h="1081626">
                <a:tc>
                  <a:txBody>
                    <a:bodyPr/>
                    <a:lstStyle/>
                    <a:p>
                      <a:pPr algn="l"/>
                      <a:r>
                        <a:rPr lang="en-CA" sz="2000" dirty="0" smtClean="0">
                          <a:latin typeface="Times New Roman" pitchFamily="18" charset="0"/>
                          <a:cs typeface="Times New Roman" pitchFamily="18" charset="0"/>
                        </a:rPr>
                        <a:t>Maya</a:t>
                      </a:r>
                      <a:endParaRPr lang="fr-FR" sz="2000" dirty="0">
                        <a:latin typeface="Times New Roman" pitchFamily="18" charset="0"/>
                        <a:cs typeface="Times New Roman" pitchFamily="18" charset="0"/>
                      </a:endParaRPr>
                    </a:p>
                  </a:txBody>
                  <a:tcPr marL="121920" marR="121920"/>
                </a:tc>
                <a:tc>
                  <a:txBody>
                    <a:bodyPr/>
                    <a:lstStyle/>
                    <a:p>
                      <a:pPr algn="l"/>
                      <a:r>
                        <a:rPr lang="en-CA" sz="2000" dirty="0" err="1" smtClean="0">
                          <a:latin typeface="Times New Roman" pitchFamily="18" charset="0"/>
                          <a:cs typeface="Times New Roman" pitchFamily="18" charset="0"/>
                        </a:rPr>
                        <a:t>produit</a:t>
                      </a:r>
                      <a:r>
                        <a:rPr lang="en-CA" sz="2000" dirty="0" smtClean="0">
                          <a:latin typeface="Times New Roman" pitchFamily="18" charset="0"/>
                          <a:cs typeface="Times New Roman" pitchFamily="18" charset="0"/>
                        </a:rPr>
                        <a:t> concurrent de Softimage; </a:t>
                      </a:r>
                      <a:r>
                        <a:rPr lang="en-CA" sz="2000" dirty="0" err="1" smtClean="0">
                          <a:latin typeface="Times New Roman" pitchFamily="18" charset="0"/>
                          <a:cs typeface="Times New Roman" pitchFamily="18" charset="0"/>
                        </a:rPr>
                        <a:t>constitue</a:t>
                      </a:r>
                      <a:r>
                        <a:rPr lang="en-CA" sz="2000" dirty="0" smtClean="0">
                          <a:latin typeface="Times New Roman" pitchFamily="18" charset="0"/>
                          <a:cs typeface="Times New Roman" pitchFamily="18" charset="0"/>
                        </a:rPr>
                        <a:t> un </a:t>
                      </a:r>
                      <a:r>
                        <a:rPr lang="en-CA" sz="2000" dirty="0" err="1" smtClean="0">
                          <a:latin typeface="Times New Roman" pitchFamily="18" charset="0"/>
                          <a:cs typeface="Times New Roman" pitchFamily="18" charset="0"/>
                        </a:rPr>
                        <a:t>paquet</a:t>
                      </a:r>
                      <a:r>
                        <a:rPr lang="en-CA" sz="2000" dirty="0" smtClean="0">
                          <a:latin typeface="Times New Roman" pitchFamily="18" charset="0"/>
                          <a:cs typeface="Times New Roman" pitchFamily="18" charset="0"/>
                        </a:rPr>
                        <a:t> </a:t>
                      </a:r>
                      <a:r>
                        <a:rPr lang="en-CA" sz="2000" dirty="0" err="1" smtClean="0">
                          <a:latin typeface="Times New Roman" pitchFamily="18" charset="0"/>
                          <a:cs typeface="Times New Roman" pitchFamily="18" charset="0"/>
                        </a:rPr>
                        <a:t>complet</a:t>
                      </a:r>
                      <a:r>
                        <a:rPr lang="en-CA" sz="2000" dirty="0" smtClean="0">
                          <a:latin typeface="Times New Roman" pitchFamily="18" charset="0"/>
                          <a:cs typeface="Times New Roman" pitchFamily="18" charset="0"/>
                        </a:rPr>
                        <a:t> de </a:t>
                      </a:r>
                      <a:r>
                        <a:rPr lang="en-CA" sz="2000" dirty="0" err="1" smtClean="0">
                          <a:latin typeface="Times New Roman" pitchFamily="18" charset="0"/>
                          <a:cs typeface="Times New Roman" pitchFamily="18" charset="0"/>
                        </a:rPr>
                        <a:t>modélisation</a:t>
                      </a:r>
                      <a:endParaRPr lang="fr-FR" sz="2000" b="1" kern="1200" dirty="0" smtClean="0">
                        <a:solidFill>
                          <a:srgbClr val="003366"/>
                        </a:solidFill>
                        <a:latin typeface="Times New Roman" pitchFamily="18" charset="0"/>
                        <a:ea typeface="+mn-ea"/>
                        <a:cs typeface="Times New Roman" pitchFamily="18" charset="0"/>
                      </a:endParaRPr>
                    </a:p>
                  </a:txBody>
                  <a:tcPr marL="121920" marR="121920"/>
                </a:tc>
              </a:tr>
            </a:tbl>
          </a:graphicData>
        </a:graphic>
      </p:graphicFrame>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ctrTitle"/>
          </p:nvPr>
        </p:nvSpPr>
        <p:spPr>
          <a:xfrm>
            <a:off x="762000" y="2643188"/>
            <a:ext cx="10922000" cy="857250"/>
          </a:xfrm>
        </p:spPr>
        <p:txBody>
          <a:bodyPr/>
          <a:lstStyle/>
          <a:p>
            <a:pPr eaLnBrk="1" hangingPunct="1"/>
            <a:r>
              <a:rPr lang="fr-FR" smtClean="0"/>
              <a:t>III. Applications du Multimdédia</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12800" y="304801"/>
            <a:ext cx="10363200" cy="963613"/>
          </a:xfrm>
        </p:spPr>
        <p:txBody>
          <a:bodyPr/>
          <a:lstStyle/>
          <a:p>
            <a:pPr algn="ctr"/>
            <a:r>
              <a:rPr lang="en-US" sz="3600" b="1" smtClean="0"/>
              <a:t>Multimedia- Applications</a:t>
            </a:r>
          </a:p>
        </p:txBody>
      </p:sp>
      <p:sp>
        <p:nvSpPr>
          <p:cNvPr id="19459" name="Rectangle 3" descr="Rectangle: Click to edit Master text styles&#10;Second level&#10;Third level&#10;Fourth level&#10;Fifth level"/>
          <p:cNvSpPr>
            <a:spLocks noGrp="1" noChangeArrowheads="1"/>
          </p:cNvSpPr>
          <p:nvPr>
            <p:ph idx="1"/>
          </p:nvPr>
        </p:nvSpPr>
        <p:spPr>
          <a:xfrm>
            <a:off x="783771" y="1596571"/>
            <a:ext cx="11010296" cy="4673600"/>
          </a:xfrm>
        </p:spPr>
        <p:txBody>
          <a:bodyPr>
            <a:normAutofit fontScale="92500"/>
          </a:bodyPr>
          <a:lstStyle/>
          <a:p>
            <a:pPr>
              <a:lnSpc>
                <a:spcPct val="150000"/>
              </a:lnSpc>
              <a:buFont typeface="Wingdings" pitchFamily="2" charset="2"/>
              <a:buNone/>
            </a:pPr>
            <a:r>
              <a:rPr lang="en-US" sz="2400" b="1" dirty="0" smtClean="0">
                <a:solidFill>
                  <a:schemeClr val="tx2"/>
                </a:solidFill>
                <a:latin typeface="Times New Roman" pitchFamily="18" charset="0"/>
                <a:cs typeface="Times New Roman" pitchFamily="18" charset="0"/>
              </a:rPr>
              <a:t>Le Multimedia </a:t>
            </a:r>
            <a:r>
              <a:rPr lang="en-US" sz="2400" b="1" dirty="0" err="1" smtClean="0">
                <a:solidFill>
                  <a:schemeClr val="tx2"/>
                </a:solidFill>
                <a:latin typeface="Times New Roman" pitchFamily="18" charset="0"/>
                <a:cs typeface="Times New Roman" pitchFamily="18" charset="0"/>
              </a:rPr>
              <a:t>joue</a:t>
            </a:r>
            <a:r>
              <a:rPr lang="en-US" sz="2400" b="1" dirty="0" smtClean="0">
                <a:solidFill>
                  <a:schemeClr val="tx2"/>
                </a:solidFill>
                <a:latin typeface="Times New Roman" pitchFamily="18" charset="0"/>
                <a:cs typeface="Times New Roman" pitchFamily="18" charset="0"/>
              </a:rPr>
              <a:t> un </a:t>
            </a:r>
            <a:r>
              <a:rPr lang="en-US" sz="2400" b="1" dirty="0" err="1" smtClean="0">
                <a:solidFill>
                  <a:schemeClr val="tx2"/>
                </a:solidFill>
                <a:latin typeface="Times New Roman" pitchFamily="18" charset="0"/>
                <a:cs typeface="Times New Roman" pitchFamily="18" charset="0"/>
              </a:rPr>
              <a:t>rôle</a:t>
            </a:r>
            <a:r>
              <a:rPr lang="en-US" sz="2400" b="1" dirty="0" smtClean="0">
                <a:solidFill>
                  <a:schemeClr val="tx2"/>
                </a:solidFill>
                <a:latin typeface="Times New Roman" pitchFamily="18" charset="0"/>
                <a:cs typeface="Times New Roman" pitchFamily="18" charset="0"/>
              </a:rPr>
              <a:t> principal </a:t>
            </a:r>
            <a:r>
              <a:rPr lang="en-US" sz="2400" b="1" dirty="0" err="1" smtClean="0">
                <a:solidFill>
                  <a:schemeClr val="tx2"/>
                </a:solidFill>
                <a:latin typeface="Times New Roman" pitchFamily="18" charset="0"/>
                <a:cs typeface="Times New Roman" pitchFamily="18" charset="0"/>
              </a:rPr>
              <a:t>dans</a:t>
            </a:r>
            <a:r>
              <a:rPr lang="en-US" sz="2400" b="1" dirty="0" smtClean="0">
                <a:solidFill>
                  <a:schemeClr val="tx2"/>
                </a:solidFill>
                <a:latin typeface="Times New Roman" pitchFamily="18" charset="0"/>
                <a:cs typeface="Times New Roman" pitchFamily="18" charset="0"/>
              </a:rPr>
              <a:t> les </a:t>
            </a:r>
            <a:r>
              <a:rPr lang="en-US" sz="2400" b="1" dirty="0" err="1" smtClean="0">
                <a:solidFill>
                  <a:schemeClr val="tx2"/>
                </a:solidFill>
                <a:latin typeface="Times New Roman" pitchFamily="18" charset="0"/>
                <a:cs typeface="Times New Roman" pitchFamily="18" charset="0"/>
              </a:rPr>
              <a:t>domaines</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suivants</a:t>
            </a:r>
            <a:r>
              <a:rPr lang="en-US" sz="2400" b="1" dirty="0" smtClean="0">
                <a:solidFill>
                  <a:schemeClr val="tx2"/>
                </a:solidFill>
                <a:latin typeface="Times New Roman" pitchFamily="18" charset="0"/>
                <a:cs typeface="Times New Roman" pitchFamily="18" charset="0"/>
              </a:rPr>
              <a:t> :</a:t>
            </a:r>
          </a:p>
          <a:p>
            <a:pPr lvl="1">
              <a:lnSpc>
                <a:spcPct val="150000"/>
              </a:lnSpc>
            </a:pPr>
            <a:r>
              <a:rPr lang="en-US" sz="2400" b="1" dirty="0" smtClean="0">
                <a:solidFill>
                  <a:schemeClr val="tx2"/>
                </a:solidFill>
                <a:latin typeface="Times New Roman" pitchFamily="18" charset="0"/>
                <a:cs typeface="Times New Roman" pitchFamily="18" charset="0"/>
              </a:rPr>
              <a:t>Formation - </a:t>
            </a:r>
            <a:r>
              <a:rPr lang="en-US" sz="2400" b="1" dirty="0" err="1" smtClean="0">
                <a:solidFill>
                  <a:schemeClr val="tx2"/>
                </a:solidFill>
                <a:latin typeface="Times New Roman" pitchFamily="18" charset="0"/>
                <a:cs typeface="Times New Roman" pitchFamily="18" charset="0"/>
              </a:rPr>
              <a:t>Enseignement</a:t>
            </a:r>
            <a:endParaRPr lang="en-US" sz="2400" b="1" dirty="0" smtClean="0">
              <a:solidFill>
                <a:schemeClr val="tx2"/>
              </a:solidFill>
              <a:latin typeface="Times New Roman" pitchFamily="18" charset="0"/>
              <a:cs typeface="Times New Roman" pitchFamily="18" charset="0"/>
            </a:endParaRPr>
          </a:p>
          <a:p>
            <a:pPr lvl="1">
              <a:lnSpc>
                <a:spcPct val="150000"/>
              </a:lnSpc>
            </a:pPr>
            <a:r>
              <a:rPr lang="en-US" sz="2400" b="1" dirty="0" smtClean="0">
                <a:solidFill>
                  <a:schemeClr val="tx2"/>
                </a:solidFill>
                <a:latin typeface="Times New Roman" pitchFamily="18" charset="0"/>
                <a:cs typeface="Times New Roman" pitchFamily="18" charset="0"/>
              </a:rPr>
              <a:t>Business</a:t>
            </a:r>
          </a:p>
          <a:p>
            <a:pPr lvl="3">
              <a:lnSpc>
                <a:spcPct val="150000"/>
              </a:lnSpc>
            </a:pPr>
            <a:r>
              <a:rPr lang="en-US" sz="2400" dirty="0" err="1" smtClean="0">
                <a:solidFill>
                  <a:schemeClr val="tx2"/>
                </a:solidFill>
                <a:latin typeface="Times New Roman" pitchFamily="18" charset="0"/>
                <a:cs typeface="Times New Roman" pitchFamily="18" charset="0"/>
              </a:rPr>
              <a:t>Publicité</a:t>
            </a:r>
            <a:endParaRPr lang="en-US" sz="2400" dirty="0" smtClean="0">
              <a:solidFill>
                <a:schemeClr val="tx2"/>
              </a:solidFill>
              <a:latin typeface="Times New Roman" pitchFamily="18" charset="0"/>
              <a:cs typeface="Times New Roman" pitchFamily="18" charset="0"/>
            </a:endParaRPr>
          </a:p>
          <a:p>
            <a:pPr lvl="3">
              <a:lnSpc>
                <a:spcPct val="150000"/>
              </a:lnSpc>
            </a:pPr>
            <a:r>
              <a:rPr lang="en-US" sz="2400" dirty="0" err="1" smtClean="0">
                <a:solidFill>
                  <a:schemeClr val="tx2"/>
                </a:solidFill>
                <a:latin typeface="Times New Roman" pitchFamily="18" charset="0"/>
                <a:cs typeface="Times New Roman" pitchFamily="18" charset="0"/>
              </a:rPr>
              <a:t>Présentations</a:t>
            </a:r>
            <a:endParaRPr lang="en-US" sz="2400" dirty="0" smtClean="0">
              <a:solidFill>
                <a:schemeClr val="tx2"/>
              </a:solidFill>
              <a:latin typeface="Times New Roman" pitchFamily="18" charset="0"/>
              <a:cs typeface="Times New Roman" pitchFamily="18" charset="0"/>
            </a:endParaRPr>
          </a:p>
          <a:p>
            <a:pPr lvl="3">
              <a:lnSpc>
                <a:spcPct val="150000"/>
              </a:lnSpc>
            </a:pPr>
            <a:r>
              <a:rPr lang="en-US" sz="2400" dirty="0" smtClean="0">
                <a:solidFill>
                  <a:schemeClr val="tx2"/>
                </a:solidFill>
                <a:latin typeface="Times New Roman" pitchFamily="18" charset="0"/>
                <a:cs typeface="Times New Roman" pitchFamily="18" charset="0"/>
              </a:rPr>
              <a:t>Services de support au Client</a:t>
            </a:r>
          </a:p>
          <a:p>
            <a:pPr lvl="1">
              <a:lnSpc>
                <a:spcPct val="150000"/>
              </a:lnSpc>
            </a:pPr>
            <a:r>
              <a:rPr lang="en-US" sz="2400" b="1" dirty="0" smtClean="0">
                <a:solidFill>
                  <a:schemeClr val="tx2"/>
                </a:solidFill>
                <a:latin typeface="Times New Roman" pitchFamily="18" charset="0"/>
                <a:cs typeface="Times New Roman" pitchFamily="18" charset="0"/>
              </a:rPr>
              <a:t>Divertissement</a:t>
            </a:r>
          </a:p>
          <a:p>
            <a:pPr lvl="3">
              <a:lnSpc>
                <a:spcPct val="150000"/>
              </a:lnSpc>
            </a:pPr>
            <a:r>
              <a:rPr lang="en-US" sz="2400" dirty="0" err="1" smtClean="0">
                <a:solidFill>
                  <a:schemeClr val="tx2"/>
                </a:solidFill>
                <a:latin typeface="Times New Roman" pitchFamily="18" charset="0"/>
                <a:cs typeface="Times New Roman" pitchFamily="18" charset="0"/>
              </a:rPr>
              <a:t>Jeux</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Interactifs</a:t>
            </a:r>
            <a:endParaRPr lang="en-US" sz="2400" dirty="0" smtClean="0">
              <a:solidFill>
                <a:schemeClr val="tx2"/>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4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945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945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945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9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12800" y="304801"/>
            <a:ext cx="10363200" cy="963613"/>
          </a:xfrm>
        </p:spPr>
        <p:txBody>
          <a:bodyPr/>
          <a:lstStyle/>
          <a:p>
            <a:pPr algn="ctr"/>
            <a:r>
              <a:rPr lang="en-US" sz="3600" b="1" smtClean="0"/>
              <a:t>Multimedia- Applications</a:t>
            </a:r>
          </a:p>
        </p:txBody>
      </p:sp>
      <p:sp>
        <p:nvSpPr>
          <p:cNvPr id="65539" name="Rectangle 3" descr="Rectangle: Click to edit Master text styles&#10;Second level&#10;Third level&#10;Fourth level&#10;Fifth level"/>
          <p:cNvSpPr>
            <a:spLocks noGrp="1" noChangeArrowheads="1"/>
          </p:cNvSpPr>
          <p:nvPr>
            <p:ph idx="1"/>
          </p:nvPr>
        </p:nvSpPr>
        <p:spPr>
          <a:xfrm>
            <a:off x="719667" y="1905000"/>
            <a:ext cx="10945284" cy="4114800"/>
          </a:xfrm>
        </p:spPr>
        <p:txBody>
          <a:bodyPr/>
          <a:lstStyle/>
          <a:p>
            <a:pPr lvl="3"/>
            <a:endParaRPr lang="en-US" sz="1800" smtClean="0">
              <a:solidFill>
                <a:schemeClr val="tx2"/>
              </a:solidFill>
              <a:latin typeface="Garamond" pitchFamily="18" charset="0"/>
            </a:endParaRPr>
          </a:p>
          <a:p>
            <a:pPr lvl="1"/>
            <a:r>
              <a:rPr lang="en-US" sz="2400" b="1" smtClean="0">
                <a:solidFill>
                  <a:schemeClr val="tx2"/>
                </a:solidFill>
                <a:latin typeface="Garamond" pitchFamily="18" charset="0"/>
              </a:rPr>
              <a:t>Technologie d’Adaptation</a:t>
            </a:r>
          </a:p>
          <a:p>
            <a:pPr lvl="3"/>
            <a:r>
              <a:rPr lang="en-US" sz="2200" smtClean="0">
                <a:solidFill>
                  <a:schemeClr val="tx2"/>
                </a:solidFill>
                <a:latin typeface="Garamond" pitchFamily="18" charset="0"/>
              </a:rPr>
              <a:t>Accessibilité au matériel basé sur le web</a:t>
            </a:r>
          </a:p>
          <a:p>
            <a:pPr lvl="3"/>
            <a:r>
              <a:rPr lang="en-US" sz="2200" smtClean="0">
                <a:solidFill>
                  <a:schemeClr val="tx2"/>
                </a:solidFill>
                <a:latin typeface="Garamond" pitchFamily="18" charset="0"/>
              </a:rPr>
              <a:t>Formation-Apprentissage d’enfants et adultes handicapés</a:t>
            </a:r>
          </a:p>
          <a:p>
            <a:pPr lvl="1">
              <a:buFontTx/>
              <a:buNone/>
            </a:pPr>
            <a:endParaRPr lang="en-US" sz="2400" smtClean="0">
              <a:solidFill>
                <a:schemeClr val="tx2"/>
              </a:solidFill>
              <a:latin typeface="Garamond" pitchFamily="18" charset="0"/>
            </a:endParaRPr>
          </a:p>
          <a:p>
            <a:pPr lvl="1"/>
            <a:r>
              <a:rPr lang="en-US" sz="2400" b="1" smtClean="0">
                <a:solidFill>
                  <a:schemeClr val="tx2"/>
                </a:solidFill>
                <a:latin typeface="Garamond" pitchFamily="18" charset="0"/>
              </a:rPr>
              <a:t>Beaux Arts &amp; Humanités</a:t>
            </a:r>
          </a:p>
          <a:p>
            <a:pPr lvl="3"/>
            <a:r>
              <a:rPr lang="en-US" sz="2200" smtClean="0">
                <a:solidFill>
                  <a:schemeClr val="tx2"/>
                </a:solidFill>
                <a:latin typeface="Garamond" pitchFamily="18" charset="0"/>
              </a:rPr>
              <a:t>Tours de Musées</a:t>
            </a:r>
          </a:p>
          <a:p>
            <a:pPr lvl="3"/>
            <a:r>
              <a:rPr lang="en-US" sz="2200" smtClean="0">
                <a:solidFill>
                  <a:schemeClr val="tx2"/>
                </a:solidFill>
                <a:latin typeface="Garamond" pitchFamily="18" charset="0"/>
              </a:rPr>
              <a:t>Expositions Artistiques</a:t>
            </a:r>
          </a:p>
          <a:p>
            <a:pPr lvl="3"/>
            <a:r>
              <a:rPr lang="en-US" sz="2200" smtClean="0">
                <a:solidFill>
                  <a:schemeClr val="tx2"/>
                </a:solidFill>
                <a:latin typeface="Garamond" pitchFamily="18" charset="0"/>
              </a:rPr>
              <a:t>Présentations de littérature</a:t>
            </a:r>
          </a:p>
          <a:p>
            <a:endParaRPr lang="en-US"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553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3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5539">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5539">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55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spect="1" noChangeArrowheads="1"/>
          </p:cNvSpPr>
          <p:nvPr>
            <p:ph type="title"/>
          </p:nvPr>
        </p:nvSpPr>
        <p:spPr>
          <a:xfrm>
            <a:off x="812800" y="304801"/>
            <a:ext cx="10363200" cy="892175"/>
          </a:xfrm>
        </p:spPr>
        <p:txBody>
          <a:bodyPr/>
          <a:lstStyle/>
          <a:p>
            <a:pPr algn="ctr"/>
            <a:r>
              <a:rPr lang="en-US" sz="3600" b="1" dirty="0" smtClean="0"/>
              <a:t>Multimedia- Applications</a:t>
            </a:r>
          </a:p>
        </p:txBody>
      </p:sp>
      <p:pic>
        <p:nvPicPr>
          <p:cNvPr id="40963" name="Picture 3"/>
          <p:cNvPicPr>
            <a:picLocks noGrp="1" noChangeAspect="1" noChangeArrowheads="1"/>
          </p:cNvPicPr>
          <p:nvPr>
            <p:ph idx="1"/>
          </p:nvPr>
        </p:nvPicPr>
        <p:blipFill>
          <a:blip r:embed="rId3" cstate="print"/>
          <a:srcRect/>
          <a:stretch>
            <a:fillRect/>
          </a:stretch>
        </p:blipFill>
        <p:spPr>
          <a:xfrm>
            <a:off x="1200151" y="1844675"/>
            <a:ext cx="7579783" cy="4114800"/>
          </a:xfrm>
        </p:spPr>
      </p:pic>
      <p:sp>
        <p:nvSpPr>
          <p:cNvPr id="40964" name="AutoShape 4"/>
          <p:cNvSpPr>
            <a:spLocks noChangeAspect="1" noChangeArrowheads="1"/>
          </p:cNvSpPr>
          <p:nvPr/>
        </p:nvSpPr>
        <p:spPr bwMode="auto">
          <a:xfrm>
            <a:off x="9072034" y="1989138"/>
            <a:ext cx="3024717" cy="3810000"/>
          </a:xfrm>
          <a:prstGeom prst="rect">
            <a:avLst/>
          </a:prstGeom>
          <a:noFill/>
          <a:ln w="9525">
            <a:noFill/>
            <a:miter lim="800000"/>
            <a:headEnd/>
            <a:tailEnd/>
          </a:ln>
        </p:spPr>
        <p:txBody>
          <a:bodyPr anchor="ctr"/>
          <a:lstStyle/>
          <a:p>
            <a:r>
              <a:rPr lang="en-US" sz="2000" dirty="0">
                <a:solidFill>
                  <a:srgbClr val="003366"/>
                </a:solidFill>
                <a:latin typeface="Times New Roman" pitchFamily="18" charset="0"/>
                <a:cs typeface="Times New Roman" pitchFamily="18" charset="0"/>
              </a:rPr>
              <a:t>En </a:t>
            </a:r>
            <a:r>
              <a:rPr lang="en-US" sz="2000" dirty="0" err="1">
                <a:solidFill>
                  <a:srgbClr val="003366"/>
                </a:solidFill>
                <a:latin typeface="Times New Roman" pitchFamily="18" charset="0"/>
                <a:cs typeface="Times New Roman" pitchFamily="18" charset="0"/>
              </a:rPr>
              <a:t>Médecine</a:t>
            </a:r>
            <a:r>
              <a:rPr lang="en-US" sz="2000" dirty="0">
                <a:solidFill>
                  <a:schemeClr val="accent2"/>
                </a:solidFill>
                <a:latin typeface="Times New Roman" pitchFamily="18" charset="0"/>
                <a:cs typeface="Times New Roman" pitchFamily="18" charset="0"/>
              </a:rPr>
              <a:t/>
            </a:r>
            <a:br>
              <a:rPr lang="en-US" sz="2000" dirty="0">
                <a:solidFill>
                  <a:schemeClr val="accent2"/>
                </a:solidFill>
                <a:latin typeface="Times New Roman" pitchFamily="18" charset="0"/>
                <a:cs typeface="Times New Roman" pitchFamily="18" charset="0"/>
              </a:rPr>
            </a:br>
            <a:r>
              <a:rPr lang="en-US" sz="2000" dirty="0">
                <a:solidFill>
                  <a:schemeClr val="tx2"/>
                </a:solidFill>
                <a:latin typeface="Times New Roman" pitchFamily="18" charset="0"/>
                <a:cs typeface="Times New Roman" pitchFamily="18" charset="0"/>
              </a:rPr>
              <a:t/>
            </a:r>
            <a:br>
              <a:rPr lang="en-US" sz="2000" dirty="0">
                <a:solidFill>
                  <a:schemeClr val="tx2"/>
                </a:solidFill>
                <a:latin typeface="Times New Roman" pitchFamily="18" charset="0"/>
                <a:cs typeface="Times New Roman" pitchFamily="18" charset="0"/>
              </a:rPr>
            </a:br>
            <a:r>
              <a:rPr lang="en-US" sz="2000" dirty="0">
                <a:solidFill>
                  <a:schemeClr val="tx2"/>
                </a:solidFill>
                <a:latin typeface="Times New Roman" pitchFamily="18" charset="0"/>
                <a:cs typeface="Times New Roman" pitchFamily="18" charset="0"/>
              </a:rPr>
              <a:t/>
            </a:r>
            <a:br>
              <a:rPr lang="en-US" sz="2000" dirty="0">
                <a:solidFill>
                  <a:schemeClr val="tx2"/>
                </a:solidFill>
                <a:latin typeface="Times New Roman" pitchFamily="18" charset="0"/>
                <a:cs typeface="Times New Roman" pitchFamily="18" charset="0"/>
              </a:rPr>
            </a:br>
            <a:r>
              <a:rPr lang="en-US" sz="2000" dirty="0">
                <a:solidFill>
                  <a:schemeClr val="tx2"/>
                </a:solidFill>
                <a:latin typeface="Times New Roman" pitchFamily="18" charset="0"/>
                <a:cs typeface="Times New Roman" pitchFamily="18" charset="0"/>
              </a:rPr>
              <a:t/>
            </a:r>
            <a:br>
              <a:rPr lang="en-US" sz="2000" dirty="0">
                <a:solidFill>
                  <a:schemeClr val="tx2"/>
                </a:solidFill>
                <a:latin typeface="Times New Roman" pitchFamily="18" charset="0"/>
                <a:cs typeface="Times New Roman" pitchFamily="18" charset="0"/>
              </a:rPr>
            </a:br>
            <a:r>
              <a:rPr lang="en-US" sz="2000" u="sng" dirty="0">
                <a:solidFill>
                  <a:schemeClr val="tx2"/>
                </a:solidFill>
                <a:latin typeface="Times New Roman" pitchFamily="18" charset="0"/>
                <a:cs typeface="Times New Roman" pitchFamily="18" charset="0"/>
              </a:rPr>
              <a:t>Source</a:t>
            </a:r>
            <a:r>
              <a:rPr lang="en-US" sz="2000" dirty="0">
                <a:solidFill>
                  <a:schemeClr val="tx2"/>
                </a:solidFill>
                <a:latin typeface="Times New Roman" pitchFamily="18" charset="0"/>
                <a:cs typeface="Times New Roman" pitchFamily="18" charset="0"/>
              </a:rPr>
              <a:t>: </a:t>
            </a:r>
            <a:br>
              <a:rPr lang="en-US" sz="2000" dirty="0">
                <a:solidFill>
                  <a:schemeClr val="tx2"/>
                </a:solidFill>
                <a:latin typeface="Times New Roman" pitchFamily="18" charset="0"/>
                <a:cs typeface="Times New Roman" pitchFamily="18" charset="0"/>
              </a:rPr>
            </a:br>
            <a:r>
              <a:rPr lang="en-US" sz="2000" dirty="0" err="1">
                <a:solidFill>
                  <a:schemeClr val="tx2"/>
                </a:solidFill>
                <a:latin typeface="Times New Roman" pitchFamily="18" charset="0"/>
                <a:cs typeface="Times New Roman" pitchFamily="18" charset="0"/>
              </a:rPr>
              <a:t>Imagerie</a:t>
            </a:r>
            <a:r>
              <a:rPr lang="en-US" sz="2000" dirty="0">
                <a:solidFill>
                  <a:schemeClr val="tx2"/>
                </a:solidFill>
                <a:latin typeface="Times New Roman" pitchFamily="18" charset="0"/>
                <a:cs typeface="Times New Roman" pitchFamily="18" charset="0"/>
              </a:rPr>
              <a:t> </a:t>
            </a:r>
            <a:r>
              <a:rPr lang="en-US" sz="2000" dirty="0" err="1">
                <a:solidFill>
                  <a:schemeClr val="tx2"/>
                </a:solidFill>
                <a:latin typeface="Times New Roman" pitchFamily="18" charset="0"/>
                <a:cs typeface="Times New Roman" pitchFamily="18" charset="0"/>
              </a:rPr>
              <a:t>Cardiaque</a:t>
            </a:r>
            <a:r>
              <a:rPr lang="en-US" sz="2000" dirty="0">
                <a:solidFill>
                  <a:schemeClr val="tx2"/>
                </a:solidFill>
                <a:latin typeface="Times New Roman" pitchFamily="18" charset="0"/>
                <a:cs typeface="Times New Roman" pitchFamily="18" charset="0"/>
              </a:rPr>
              <a:t>,</a:t>
            </a:r>
            <a:br>
              <a:rPr lang="en-US" sz="2000" dirty="0">
                <a:solidFill>
                  <a:schemeClr val="tx2"/>
                </a:solidFill>
                <a:latin typeface="Times New Roman" pitchFamily="18" charset="0"/>
                <a:cs typeface="Times New Roman" pitchFamily="18" charset="0"/>
              </a:rPr>
            </a:br>
            <a:r>
              <a:rPr lang="en-US" sz="2000" dirty="0">
                <a:solidFill>
                  <a:schemeClr val="tx2"/>
                </a:solidFill>
                <a:latin typeface="Times New Roman" pitchFamily="18" charset="0"/>
                <a:cs typeface="Times New Roman" pitchFamily="18" charset="0"/>
              </a:rPr>
              <a:t>YALE centre for advanced cardiac imaging1</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12800" y="304801"/>
            <a:ext cx="10363200" cy="892175"/>
          </a:xfrm>
        </p:spPr>
        <p:txBody>
          <a:bodyPr/>
          <a:lstStyle/>
          <a:p>
            <a:pPr algn="ctr" eaLnBrk="1" hangingPunct="1"/>
            <a:r>
              <a:rPr lang="fr-FR" dirty="0" smtClean="0"/>
              <a:t>Programme(suite)</a:t>
            </a:r>
          </a:p>
        </p:txBody>
      </p:sp>
      <p:sp>
        <p:nvSpPr>
          <p:cNvPr id="15363" name="Rectangle 4" descr="Rectangle: Click to edit Master text styles&#10;Second level&#10;Third level&#10;Fourth level&#10;Fifth level"/>
          <p:cNvSpPr>
            <a:spLocks noGrp="1" noChangeArrowheads="1"/>
          </p:cNvSpPr>
          <p:nvPr>
            <p:ph idx="1"/>
          </p:nvPr>
        </p:nvSpPr>
        <p:spPr>
          <a:xfrm>
            <a:off x="527051" y="1567543"/>
            <a:ext cx="11368616" cy="4309383"/>
          </a:xfrm>
        </p:spPr>
        <p:txBody>
          <a:bodyPr/>
          <a:lstStyle/>
          <a:p>
            <a:pPr marL="533400" indent="-533400" eaLnBrk="1" hangingPunct="1">
              <a:lnSpc>
                <a:spcPct val="120000"/>
              </a:lnSpc>
              <a:spcBef>
                <a:spcPct val="0"/>
              </a:spcBef>
              <a:spcAft>
                <a:spcPts val="300"/>
              </a:spcAft>
              <a:buFont typeface="Tahoma" pitchFamily="34" charset="0"/>
              <a:buAutoNum type="arabicPeriod" startAt="4"/>
            </a:pPr>
            <a:r>
              <a:rPr lang="fr-FR" sz="2400" b="1" dirty="0" smtClean="0">
                <a:solidFill>
                  <a:srgbClr val="800000"/>
                </a:solidFill>
                <a:latin typeface="Times New Roman" pitchFamily="18" charset="0"/>
                <a:cs typeface="Times New Roman" pitchFamily="18" charset="0"/>
              </a:rPr>
              <a:t>Son en Multimédia</a:t>
            </a:r>
          </a:p>
          <a:p>
            <a:pPr marL="933450" lvl="1" indent="-533400" eaLnBrk="1" hangingPunct="1">
              <a:lnSpc>
                <a:spcPct val="120000"/>
              </a:lnSpc>
              <a:spcBef>
                <a:spcPct val="0"/>
              </a:spcBef>
              <a:spcAft>
                <a:spcPts val="300"/>
              </a:spcAft>
              <a:buFontTx/>
              <a:buAutoNum type="arabicPeriod"/>
            </a:pPr>
            <a:r>
              <a:rPr lang="fr-FR" sz="2400" dirty="0" smtClean="0">
                <a:latin typeface="Times New Roman" pitchFamily="18" charset="0"/>
                <a:cs typeface="Times New Roman" pitchFamily="18" charset="0"/>
              </a:rPr>
              <a:t>Bases théoriques de l’audio</a:t>
            </a:r>
          </a:p>
          <a:p>
            <a:pPr marL="933450" lvl="1" indent="-533400" eaLnBrk="1" hangingPunct="1">
              <a:lnSpc>
                <a:spcPct val="120000"/>
              </a:lnSpc>
              <a:spcBef>
                <a:spcPct val="0"/>
              </a:spcBef>
              <a:spcAft>
                <a:spcPts val="300"/>
              </a:spcAft>
              <a:buFontTx/>
              <a:buAutoNum type="arabicPeriod"/>
            </a:pPr>
            <a:r>
              <a:rPr lang="fr-FR" sz="2400" dirty="0" smtClean="0">
                <a:latin typeface="Times New Roman" pitchFamily="18" charset="0"/>
                <a:cs typeface="Times New Roman" pitchFamily="18" charset="0"/>
              </a:rPr>
              <a:t>Codage et compression du signal audio</a:t>
            </a:r>
            <a:endParaRPr lang="fr-FR" sz="2400" b="1" dirty="0" smtClean="0">
              <a:solidFill>
                <a:srgbClr val="800000"/>
              </a:solidFill>
              <a:latin typeface="Times New Roman" pitchFamily="18" charset="0"/>
              <a:cs typeface="Times New Roman" pitchFamily="18" charset="0"/>
            </a:endParaRPr>
          </a:p>
          <a:p>
            <a:pPr marL="533400" indent="-533400" eaLnBrk="1" hangingPunct="1">
              <a:lnSpc>
                <a:spcPct val="120000"/>
              </a:lnSpc>
              <a:spcBef>
                <a:spcPct val="0"/>
              </a:spcBef>
              <a:spcAft>
                <a:spcPts val="300"/>
              </a:spcAft>
              <a:buFontTx/>
              <a:buAutoNum type="arabicPeriod" startAt="4"/>
            </a:pPr>
            <a:r>
              <a:rPr lang="fr-FR" sz="2400" b="1" dirty="0" smtClean="0">
                <a:solidFill>
                  <a:srgbClr val="800000"/>
                </a:solidFill>
                <a:latin typeface="Times New Roman" pitchFamily="18" charset="0"/>
                <a:cs typeface="Times New Roman" pitchFamily="18" charset="0"/>
              </a:rPr>
              <a:t>Vidéo en Multimédia</a:t>
            </a:r>
          </a:p>
          <a:p>
            <a:pPr marL="933450" lvl="1" indent="-533400" eaLnBrk="1" hangingPunct="1">
              <a:lnSpc>
                <a:spcPct val="120000"/>
              </a:lnSpc>
              <a:spcBef>
                <a:spcPct val="0"/>
              </a:spcBef>
              <a:spcAft>
                <a:spcPts val="300"/>
              </a:spcAft>
              <a:buFontTx/>
              <a:buAutoNum type="arabicPeriod"/>
            </a:pPr>
            <a:r>
              <a:rPr lang="fr-FR" sz="2400" dirty="0" smtClean="0">
                <a:latin typeface="Times New Roman" pitchFamily="18" charset="0"/>
                <a:cs typeface="Times New Roman" pitchFamily="18" charset="0"/>
              </a:rPr>
              <a:t>Différents formats de la vidéo</a:t>
            </a:r>
          </a:p>
          <a:p>
            <a:pPr marL="933450" lvl="1" indent="-533400" eaLnBrk="1" hangingPunct="1">
              <a:lnSpc>
                <a:spcPct val="120000"/>
              </a:lnSpc>
              <a:spcBef>
                <a:spcPct val="0"/>
              </a:spcBef>
              <a:spcAft>
                <a:spcPts val="300"/>
              </a:spcAft>
              <a:buFontTx/>
              <a:buAutoNum type="arabicPeriod"/>
            </a:pPr>
            <a:r>
              <a:rPr lang="fr-FR" sz="2400" dirty="0" smtClean="0">
                <a:latin typeface="Times New Roman" pitchFamily="18" charset="0"/>
                <a:cs typeface="Times New Roman" pitchFamily="18" charset="0"/>
              </a:rPr>
              <a:t>SMIL (langage d’intégration multimédia synchronisée)</a:t>
            </a:r>
          </a:p>
          <a:p>
            <a:pPr marL="933450" lvl="1" indent="-533400" eaLnBrk="1" hangingPunct="1">
              <a:lnSpc>
                <a:spcPct val="120000"/>
              </a:lnSpc>
              <a:spcBef>
                <a:spcPct val="0"/>
              </a:spcBef>
              <a:spcAft>
                <a:spcPts val="300"/>
              </a:spcAft>
              <a:buFontTx/>
              <a:buAutoNum type="arabicPeriod"/>
            </a:pPr>
            <a:r>
              <a:rPr lang="fr-FR" sz="2400" dirty="0" smtClean="0">
                <a:latin typeface="Times New Roman" pitchFamily="18" charset="0"/>
                <a:cs typeface="Times New Roman" pitchFamily="18" charset="0"/>
              </a:rPr>
              <a:t>Standard de présentation Multimédia (MHEG)</a:t>
            </a:r>
          </a:p>
        </p:txBody>
      </p:sp>
      <p:sp>
        <p:nvSpPr>
          <p:cNvPr id="15364" name="Espace réservé du numéro de diapositive 5"/>
          <p:cNvSpPr>
            <a:spLocks noGrp="1"/>
          </p:cNvSpPr>
          <p:nvPr>
            <p:ph type="sldNum" sz="quarter" idx="12"/>
          </p:nvPr>
        </p:nvSpPr>
        <p:spPr>
          <a:noFill/>
        </p:spPr>
        <p:txBody>
          <a:bodyPr/>
          <a:lstStyle/>
          <a:p>
            <a:fld id="{0191069A-5D3B-4010-96F5-AF8102878A92}" type="slidenum">
              <a:rPr lang="fr-FR" smtClean="0"/>
              <a:pPr/>
              <a:t>3</a:t>
            </a:fld>
            <a:endParaRPr lang="fr-FR" smtClean="0"/>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ox(in)">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ox(in)">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box(in)">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box(in)">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box(in)">
                                      <p:cBhvr>
                                        <p:cTn id="27" dur="5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box(in)">
                                      <p:cBhvr>
                                        <p:cTn id="32" dur="500"/>
                                        <p:tgtEl>
                                          <p:spTgt spid="153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box(in)">
                                      <p:cBhvr>
                                        <p:cTn id="37"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12800" y="304801"/>
            <a:ext cx="10363200" cy="892175"/>
          </a:xfrm>
        </p:spPr>
        <p:txBody>
          <a:bodyPr/>
          <a:lstStyle/>
          <a:p>
            <a:pPr algn="ctr"/>
            <a:r>
              <a:rPr lang="en-US" sz="3600" b="1" smtClean="0"/>
              <a:t>Multimedia- Applications</a:t>
            </a:r>
          </a:p>
        </p:txBody>
      </p:sp>
      <p:pic>
        <p:nvPicPr>
          <p:cNvPr id="41987" name="Picture 3"/>
          <p:cNvPicPr>
            <a:picLocks noGrp="1" noChangeAspect="1" noChangeArrowheads="1"/>
          </p:cNvPicPr>
          <p:nvPr>
            <p:ph idx="1"/>
          </p:nvPr>
        </p:nvPicPr>
        <p:blipFill>
          <a:blip r:embed="rId3" cstate="print"/>
          <a:srcRect/>
          <a:stretch>
            <a:fillRect/>
          </a:stretch>
        </p:blipFill>
        <p:spPr>
          <a:xfrm>
            <a:off x="1390651" y="1773238"/>
            <a:ext cx="7681383" cy="4114800"/>
          </a:xfrm>
        </p:spPr>
      </p:pic>
      <p:sp>
        <p:nvSpPr>
          <p:cNvPr id="41988" name="AutoShape 4"/>
          <p:cNvSpPr>
            <a:spLocks noChangeAspect="1" noChangeArrowheads="1"/>
          </p:cNvSpPr>
          <p:nvPr/>
        </p:nvSpPr>
        <p:spPr bwMode="auto">
          <a:xfrm>
            <a:off x="9239251" y="2000250"/>
            <a:ext cx="2681816" cy="3810000"/>
          </a:xfrm>
          <a:prstGeom prst="rect">
            <a:avLst/>
          </a:prstGeom>
          <a:noFill/>
          <a:ln w="9525">
            <a:noFill/>
            <a:miter lim="800000"/>
            <a:headEnd/>
            <a:tailEnd/>
          </a:ln>
        </p:spPr>
        <p:txBody>
          <a:bodyPr anchor="ctr"/>
          <a:lstStyle/>
          <a:p>
            <a:r>
              <a:rPr lang="en-US" sz="2000" dirty="0">
                <a:solidFill>
                  <a:schemeClr val="tx2"/>
                </a:solidFill>
                <a:latin typeface="Times New Roman" pitchFamily="18" charset="0"/>
                <a:cs typeface="Times New Roman" pitchFamily="18" charset="0"/>
              </a:rPr>
              <a:t>Formation</a:t>
            </a:r>
          </a:p>
          <a:p>
            <a:endParaRPr lang="en-US" sz="2000" dirty="0">
              <a:solidFill>
                <a:schemeClr val="tx2"/>
              </a:solidFill>
              <a:latin typeface="Times New Roman" pitchFamily="18" charset="0"/>
              <a:cs typeface="Times New Roman" pitchFamily="18" charset="0"/>
            </a:endParaRPr>
          </a:p>
          <a:p>
            <a:r>
              <a:rPr lang="en-US" sz="2000" dirty="0" err="1">
                <a:solidFill>
                  <a:schemeClr val="tx2"/>
                </a:solidFill>
                <a:latin typeface="Times New Roman" pitchFamily="18" charset="0"/>
                <a:cs typeface="Times New Roman" pitchFamily="18" charset="0"/>
              </a:rPr>
              <a:t>Entraînement</a:t>
            </a:r>
            <a:r>
              <a:rPr lang="en-US" sz="2000" dirty="0">
                <a:solidFill>
                  <a:schemeClr val="tx2"/>
                </a:solidFill>
                <a:latin typeface="Times New Roman" pitchFamily="18" charset="0"/>
                <a:cs typeface="Times New Roman" pitchFamily="18" charset="0"/>
              </a:rPr>
              <a:t/>
            </a:r>
            <a:br>
              <a:rPr lang="en-US" sz="2000" dirty="0">
                <a:solidFill>
                  <a:schemeClr val="tx2"/>
                </a:solidFill>
                <a:latin typeface="Times New Roman" pitchFamily="18" charset="0"/>
                <a:cs typeface="Times New Roman" pitchFamily="18" charset="0"/>
              </a:rPr>
            </a:br>
            <a:endParaRPr lang="en-US" sz="2000" dirty="0">
              <a:solidFill>
                <a:schemeClr val="tx2"/>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12800" y="304801"/>
            <a:ext cx="10363200" cy="892175"/>
          </a:xfrm>
        </p:spPr>
        <p:txBody>
          <a:bodyPr/>
          <a:lstStyle/>
          <a:p>
            <a:pPr algn="ctr"/>
            <a:r>
              <a:rPr lang="en-US" sz="3600" b="1" smtClean="0"/>
              <a:t>Multimedia- Applications</a:t>
            </a:r>
          </a:p>
        </p:txBody>
      </p:sp>
      <p:pic>
        <p:nvPicPr>
          <p:cNvPr id="43011" name="Picture 3"/>
          <p:cNvPicPr>
            <a:picLocks noGrp="1" noChangeAspect="1" noChangeArrowheads="1"/>
          </p:cNvPicPr>
          <p:nvPr>
            <p:ph idx="1"/>
          </p:nvPr>
        </p:nvPicPr>
        <p:blipFill>
          <a:blip r:embed="rId3" cstate="print"/>
          <a:srcRect/>
          <a:stretch>
            <a:fillRect/>
          </a:stretch>
        </p:blipFill>
        <p:spPr>
          <a:xfrm>
            <a:off x="1200151" y="1981200"/>
            <a:ext cx="7274983" cy="3962400"/>
          </a:xfrm>
        </p:spPr>
      </p:pic>
      <p:sp>
        <p:nvSpPr>
          <p:cNvPr id="43012" name="AutoShape 4"/>
          <p:cNvSpPr>
            <a:spLocks noChangeAspect="1" noChangeArrowheads="1"/>
          </p:cNvSpPr>
          <p:nvPr/>
        </p:nvSpPr>
        <p:spPr bwMode="auto">
          <a:xfrm>
            <a:off x="8591551" y="1785939"/>
            <a:ext cx="3335867" cy="4357687"/>
          </a:xfrm>
          <a:prstGeom prst="rect">
            <a:avLst/>
          </a:prstGeom>
          <a:noFill/>
          <a:ln w="9525">
            <a:noFill/>
            <a:miter lim="800000"/>
            <a:headEnd/>
            <a:tailEnd/>
          </a:ln>
        </p:spPr>
        <p:txBody>
          <a:bodyPr anchor="ctr"/>
          <a:lstStyle/>
          <a:p>
            <a:r>
              <a:rPr lang="en-US" sz="2200" dirty="0" err="1">
                <a:solidFill>
                  <a:schemeClr val="tx2"/>
                </a:solidFill>
                <a:latin typeface="Times New Roman" pitchFamily="18" charset="0"/>
                <a:cs typeface="Times New Roman" pitchFamily="18" charset="0"/>
              </a:rPr>
              <a:t>Compagnie</a:t>
            </a:r>
            <a:r>
              <a:rPr lang="en-US" sz="2200" dirty="0">
                <a:solidFill>
                  <a:schemeClr val="tx2"/>
                </a:solidFill>
                <a:latin typeface="Times New Roman" pitchFamily="18" charset="0"/>
                <a:cs typeface="Times New Roman" pitchFamily="18" charset="0"/>
              </a:rPr>
              <a:t> de </a:t>
            </a:r>
            <a:r>
              <a:rPr lang="en-US" sz="2200" dirty="0" err="1">
                <a:solidFill>
                  <a:schemeClr val="tx2"/>
                </a:solidFill>
                <a:latin typeface="Times New Roman" pitchFamily="18" charset="0"/>
                <a:cs typeface="Times New Roman" pitchFamily="18" charset="0"/>
              </a:rPr>
              <a:t>Sensibilisation</a:t>
            </a:r>
            <a:r>
              <a:rPr lang="en-US" sz="2200" dirty="0">
                <a:solidFill>
                  <a:schemeClr val="tx2"/>
                </a:solidFill>
                <a:latin typeface="Times New Roman" pitchFamily="18" charset="0"/>
                <a:cs typeface="Times New Roman" pitchFamily="18" charset="0"/>
              </a:rPr>
              <a:t> </a:t>
            </a:r>
            <a:r>
              <a:rPr lang="en-US" sz="2200" dirty="0" err="1">
                <a:solidFill>
                  <a:schemeClr val="tx2"/>
                </a:solidFill>
                <a:latin typeface="Times New Roman" pitchFamily="18" charset="0"/>
                <a:cs typeface="Times New Roman" pitchFamily="18" charset="0"/>
              </a:rPr>
              <a:t>Publique</a:t>
            </a:r>
            <a:r>
              <a:rPr lang="en-US" sz="2000" dirty="0">
                <a:solidFill>
                  <a:schemeClr val="tx2"/>
                </a:solidFill>
                <a:latin typeface="Times New Roman" pitchFamily="18" charset="0"/>
                <a:cs typeface="Times New Roman" pitchFamily="18" charset="0"/>
              </a:rPr>
              <a:t/>
            </a:r>
            <a:br>
              <a:rPr lang="en-US" sz="2000" dirty="0">
                <a:solidFill>
                  <a:schemeClr val="tx2"/>
                </a:solidFill>
                <a:latin typeface="Times New Roman" pitchFamily="18" charset="0"/>
                <a:cs typeface="Times New Roman" pitchFamily="18" charset="0"/>
              </a:rPr>
            </a:br>
            <a:r>
              <a:rPr lang="en-US" sz="2000" dirty="0">
                <a:solidFill>
                  <a:schemeClr val="tx2"/>
                </a:solidFill>
                <a:latin typeface="Times New Roman" pitchFamily="18" charset="0"/>
                <a:cs typeface="Times New Roman" pitchFamily="18" charset="0"/>
              </a:rPr>
              <a:t/>
            </a:r>
            <a:br>
              <a:rPr lang="en-US" sz="2000" dirty="0">
                <a:solidFill>
                  <a:schemeClr val="tx2"/>
                </a:solidFill>
                <a:latin typeface="Times New Roman" pitchFamily="18" charset="0"/>
                <a:cs typeface="Times New Roman" pitchFamily="18" charset="0"/>
              </a:rPr>
            </a:br>
            <a:endParaRPr lang="en-US" sz="2000" dirty="0">
              <a:solidFill>
                <a:schemeClr val="tx2"/>
              </a:solidFill>
              <a:latin typeface="Times New Roman" pitchFamily="18" charset="0"/>
              <a:cs typeface="Times New Roman" pitchFamily="18" charset="0"/>
            </a:endParaRPr>
          </a:p>
          <a:p>
            <a:r>
              <a:rPr lang="en-US" sz="1600" u="sng" dirty="0">
                <a:solidFill>
                  <a:schemeClr val="tx2"/>
                </a:solidFill>
                <a:latin typeface="Times New Roman" pitchFamily="18" charset="0"/>
                <a:cs typeface="Times New Roman" pitchFamily="18" charset="0"/>
              </a:rPr>
              <a:t/>
            </a:r>
            <a:br>
              <a:rPr lang="en-US" sz="1600" u="sng" dirty="0">
                <a:solidFill>
                  <a:schemeClr val="tx2"/>
                </a:solidFill>
                <a:latin typeface="Times New Roman" pitchFamily="18" charset="0"/>
                <a:cs typeface="Times New Roman" pitchFamily="18" charset="0"/>
              </a:rPr>
            </a:br>
            <a:r>
              <a:rPr lang="en-US" sz="2200" u="sng" dirty="0">
                <a:solidFill>
                  <a:schemeClr val="tx2"/>
                </a:solidFill>
                <a:latin typeface="Times New Roman" pitchFamily="18" charset="0"/>
                <a:cs typeface="Times New Roman" pitchFamily="18" charset="0"/>
              </a:rPr>
              <a:t>Source</a:t>
            </a:r>
            <a:r>
              <a:rPr lang="en-US" sz="2200" dirty="0">
                <a:solidFill>
                  <a:schemeClr val="tx2"/>
                </a:solidFill>
                <a:latin typeface="Times New Roman" pitchFamily="18" charset="0"/>
                <a:cs typeface="Times New Roman" pitchFamily="18" charset="0"/>
              </a:rPr>
              <a:t/>
            </a:r>
            <a:br>
              <a:rPr lang="en-US" sz="2200" dirty="0">
                <a:solidFill>
                  <a:schemeClr val="tx2"/>
                </a:solidFill>
                <a:latin typeface="Times New Roman" pitchFamily="18" charset="0"/>
                <a:cs typeface="Times New Roman" pitchFamily="18" charset="0"/>
              </a:rPr>
            </a:br>
            <a:r>
              <a:rPr lang="en-US" sz="2200" dirty="0">
                <a:solidFill>
                  <a:schemeClr val="tx2"/>
                </a:solidFill>
                <a:latin typeface="Times New Roman" pitchFamily="18" charset="0"/>
                <a:cs typeface="Times New Roman" pitchFamily="18" charset="0"/>
              </a:rPr>
              <a:t>Interactive Multimedia Project </a:t>
            </a:r>
            <a:br>
              <a:rPr lang="en-US" sz="2200" dirty="0">
                <a:solidFill>
                  <a:schemeClr val="tx2"/>
                </a:solidFill>
                <a:latin typeface="Times New Roman" pitchFamily="18" charset="0"/>
                <a:cs typeface="Times New Roman" pitchFamily="18" charset="0"/>
              </a:rPr>
            </a:br>
            <a:r>
              <a:rPr lang="en-US" sz="2200" dirty="0">
                <a:solidFill>
                  <a:schemeClr val="tx2"/>
                </a:solidFill>
                <a:latin typeface="Times New Roman" pitchFamily="18" charset="0"/>
                <a:cs typeface="Times New Roman" pitchFamily="18" charset="0"/>
              </a:rPr>
              <a:t>Department of food science&amp; nutrition, Colorado State </a:t>
            </a:r>
            <a:r>
              <a:rPr lang="en-US" sz="2200" dirty="0" err="1">
                <a:solidFill>
                  <a:schemeClr val="tx2"/>
                </a:solidFill>
                <a:latin typeface="Times New Roman" pitchFamily="18" charset="0"/>
                <a:cs typeface="Times New Roman" pitchFamily="18" charset="0"/>
              </a:rPr>
              <a:t>Univ</a:t>
            </a:r>
            <a:endParaRPr lang="en-US" sz="2200" dirty="0">
              <a:solidFill>
                <a:schemeClr val="tx2"/>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descr="Rectangle: Click to edit Master text styles&#10;Second level&#10;Third level&#10;Fourth level&#10;Fifth level"/>
          <p:cNvSpPr>
            <a:spLocks noGrp="1" noChangeArrowheads="1"/>
          </p:cNvSpPr>
          <p:nvPr>
            <p:ph idx="1"/>
          </p:nvPr>
        </p:nvSpPr>
        <p:spPr>
          <a:xfrm>
            <a:off x="666751" y="1683657"/>
            <a:ext cx="11176000" cy="3831772"/>
          </a:xfrm>
        </p:spPr>
        <p:txBody>
          <a:bodyPr>
            <a:normAutofit/>
          </a:bodyPr>
          <a:lstStyle/>
          <a:p>
            <a:pPr marL="533400" indent="-533400" eaLnBrk="1" hangingPunct="1">
              <a:lnSpc>
                <a:spcPct val="150000"/>
              </a:lnSpc>
              <a:spcAft>
                <a:spcPts val="600"/>
              </a:spcAft>
              <a:buFontTx/>
              <a:buAutoNum type="arabicPeriod"/>
            </a:pPr>
            <a:r>
              <a:rPr lang="fr-FR" sz="2800" dirty="0" smtClean="0">
                <a:solidFill>
                  <a:schemeClr val="tx2"/>
                </a:solidFill>
                <a:latin typeface="Times New Roman" pitchFamily="18" charset="0"/>
                <a:cs typeface="Times New Roman" pitchFamily="18" charset="0"/>
              </a:rPr>
              <a:t>C’est quoi le multimédia (définitions)</a:t>
            </a:r>
          </a:p>
          <a:p>
            <a:pPr marL="533400" indent="-533400" eaLnBrk="1" hangingPunct="1">
              <a:lnSpc>
                <a:spcPct val="150000"/>
              </a:lnSpc>
              <a:spcAft>
                <a:spcPts val="600"/>
              </a:spcAft>
              <a:buFontTx/>
              <a:buAutoNum type="arabicPeriod"/>
            </a:pPr>
            <a:r>
              <a:rPr lang="fr-FR" sz="2800" dirty="0" smtClean="0">
                <a:solidFill>
                  <a:schemeClr val="tx2"/>
                </a:solidFill>
                <a:latin typeface="Times New Roman" pitchFamily="18" charset="0"/>
                <a:cs typeface="Times New Roman" pitchFamily="18" charset="0"/>
              </a:rPr>
              <a:t>Evolution du Multimédia</a:t>
            </a:r>
          </a:p>
          <a:p>
            <a:pPr marL="533400" indent="-533400" eaLnBrk="1" hangingPunct="1">
              <a:lnSpc>
                <a:spcPct val="150000"/>
              </a:lnSpc>
              <a:spcAft>
                <a:spcPts val="600"/>
              </a:spcAft>
              <a:buFontTx/>
              <a:buAutoNum type="arabicPeriod"/>
            </a:pPr>
            <a:r>
              <a:rPr lang="fr-FR" sz="2800" dirty="0" smtClean="0">
                <a:solidFill>
                  <a:schemeClr val="tx2"/>
                </a:solidFill>
                <a:latin typeface="Times New Roman" pitchFamily="18" charset="0"/>
                <a:cs typeface="Times New Roman" pitchFamily="18" charset="0"/>
              </a:rPr>
              <a:t>Logiciels du Multimédia</a:t>
            </a:r>
          </a:p>
          <a:p>
            <a:pPr marL="533400" indent="-533400" eaLnBrk="1" hangingPunct="1">
              <a:lnSpc>
                <a:spcPct val="150000"/>
              </a:lnSpc>
              <a:spcAft>
                <a:spcPts val="600"/>
              </a:spcAft>
              <a:buFontTx/>
              <a:buAutoNum type="arabicPeriod"/>
            </a:pPr>
            <a:r>
              <a:rPr lang="fr-FR" sz="2800" dirty="0" smtClean="0">
                <a:solidFill>
                  <a:schemeClr val="tx2"/>
                </a:solidFill>
                <a:latin typeface="Times New Roman" pitchFamily="18" charset="0"/>
                <a:cs typeface="Times New Roman" pitchFamily="18" charset="0"/>
              </a:rPr>
              <a:t>Applications du </a:t>
            </a:r>
            <a:r>
              <a:rPr lang="fr-FR" sz="2800" dirty="0" err="1" smtClean="0">
                <a:solidFill>
                  <a:schemeClr val="tx2"/>
                </a:solidFill>
                <a:latin typeface="Times New Roman" pitchFamily="18" charset="0"/>
                <a:cs typeface="Times New Roman" pitchFamily="18" charset="0"/>
              </a:rPr>
              <a:t>Multimedia</a:t>
            </a:r>
            <a:endParaRPr lang="fr-FR" sz="2800" dirty="0" smtClean="0">
              <a:solidFill>
                <a:schemeClr val="tx2"/>
              </a:solidFill>
              <a:latin typeface="Times New Roman" pitchFamily="18" charset="0"/>
              <a:cs typeface="Times New Roman" pitchFamily="18" charset="0"/>
            </a:endParaRPr>
          </a:p>
        </p:txBody>
      </p:sp>
      <p:sp>
        <p:nvSpPr>
          <p:cNvPr id="17411" name="Espace réservé du numéro de diapositive 5"/>
          <p:cNvSpPr>
            <a:spLocks noGrp="1"/>
          </p:cNvSpPr>
          <p:nvPr>
            <p:ph type="sldNum" sz="quarter" idx="12"/>
          </p:nvPr>
        </p:nvSpPr>
        <p:spPr>
          <a:noFill/>
        </p:spPr>
        <p:txBody>
          <a:bodyPr/>
          <a:lstStyle/>
          <a:p>
            <a:fld id="{428CD992-1C0E-4B57-977A-9C19640F597E}" type="slidenum">
              <a:rPr lang="fr-FR" smtClean="0"/>
              <a:pPr/>
              <a:t>4</a:t>
            </a:fld>
            <a:endParaRPr lang="fr-FR" smtClean="0"/>
          </a:p>
        </p:txBody>
      </p:sp>
      <p:sp>
        <p:nvSpPr>
          <p:cNvPr id="4" name="ZoneTexte 3"/>
          <p:cNvSpPr txBox="1"/>
          <p:nvPr/>
        </p:nvSpPr>
        <p:spPr>
          <a:xfrm>
            <a:off x="1538514" y="188685"/>
            <a:ext cx="8505372" cy="646331"/>
          </a:xfrm>
          <a:prstGeom prst="rect">
            <a:avLst/>
          </a:prstGeom>
          <a:noFill/>
        </p:spPr>
        <p:txBody>
          <a:bodyPr wrap="square" rtlCol="0">
            <a:spAutoFit/>
          </a:bodyPr>
          <a:lstStyle/>
          <a:p>
            <a:pPr algn="ctr"/>
            <a:r>
              <a:rPr lang="fr-FR" sz="3600" dirty="0" smtClean="0">
                <a:solidFill>
                  <a:schemeClr val="accent4">
                    <a:lumMod val="75000"/>
                  </a:schemeClr>
                </a:solidFill>
                <a:latin typeface="Times New Roman" pitchFamily="18" charset="0"/>
                <a:cs typeface="Times New Roman" pitchFamily="18" charset="0"/>
              </a:rPr>
              <a:t>Chapitre 1:</a:t>
            </a:r>
            <a:r>
              <a:rPr lang="fr-FR" sz="3600" dirty="0" smtClean="0">
                <a:solidFill>
                  <a:schemeClr val="accent4">
                    <a:lumMod val="75000"/>
                  </a:schemeClr>
                </a:solidFill>
                <a:latin typeface="Times New Roman" pitchFamily="18" charset="0"/>
                <a:cs typeface="Times New Roman" pitchFamily="18" charset="0"/>
              </a:rPr>
              <a:t>Introduction </a:t>
            </a:r>
            <a:r>
              <a:rPr lang="fr-FR" sz="3600" dirty="0" smtClean="0">
                <a:solidFill>
                  <a:schemeClr val="accent4">
                    <a:lumMod val="75000"/>
                  </a:schemeClr>
                </a:solidFill>
                <a:latin typeface="Times New Roman" pitchFamily="18" charset="0"/>
                <a:cs typeface="Times New Roman" pitchFamily="18" charset="0"/>
              </a:rPr>
              <a:t>au multimédia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box(in)">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box(in)">
                                      <p:cBhvr>
                                        <p:cTn id="12" dur="500"/>
                                        <p:tgtEl>
                                          <p:spTgt spid="174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box(in)">
                                      <p:cBhvr>
                                        <p:cTn id="17" dur="500"/>
                                        <p:tgtEl>
                                          <p:spTgt spid="174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410">
                                            <p:txEl>
                                              <p:pRg st="3" end="3"/>
                                            </p:txEl>
                                          </p:spTgt>
                                        </p:tgtEl>
                                        <p:attrNameLst>
                                          <p:attrName>style.visibility</p:attrName>
                                        </p:attrNameLst>
                                      </p:cBhvr>
                                      <p:to>
                                        <p:strVal val="visible"/>
                                      </p:to>
                                    </p:set>
                                    <p:animEffect transition="in" filter="box(in)">
                                      <p:cBhvr>
                                        <p:cTn id="22" dur="500"/>
                                        <p:tgtEl>
                                          <p:spTgt spid="174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ctrTitle"/>
          </p:nvPr>
        </p:nvSpPr>
        <p:spPr>
          <a:xfrm>
            <a:off x="801008" y="3152549"/>
            <a:ext cx="10676467" cy="1143000"/>
          </a:xfrm>
        </p:spPr>
        <p:txBody>
          <a:bodyPr/>
          <a:lstStyle/>
          <a:p>
            <a:pPr algn="ctr" eaLnBrk="1" hangingPunct="1"/>
            <a:r>
              <a:rPr lang="fr-FR" dirty="0" smtClean="0"/>
              <a:t>I. C’est quoi le multimédia ?</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812800" y="389619"/>
            <a:ext cx="10363200" cy="409575"/>
          </a:xfrm>
        </p:spPr>
        <p:txBody>
          <a:bodyPr>
            <a:noAutofit/>
          </a:bodyPr>
          <a:lstStyle/>
          <a:p>
            <a:pPr algn="ctr"/>
            <a:r>
              <a:rPr lang="fr-FR" b="1" dirty="0" smtClean="0"/>
              <a:t>Le </a:t>
            </a:r>
            <a:r>
              <a:rPr lang="fr-FR" b="1" i="1" dirty="0" smtClean="0"/>
              <a:t>Multimédia ?</a:t>
            </a:r>
            <a:endParaRPr lang="fr-FR" dirty="0" smtClean="0"/>
          </a:p>
        </p:txBody>
      </p:sp>
      <p:sp>
        <p:nvSpPr>
          <p:cNvPr id="18435" name="Espace réservé du contenu 2" descr="Rectangle: Click to edit Master text styles&#10;Second level&#10;Third level&#10;Fourth level&#10;Fifth level"/>
          <p:cNvSpPr>
            <a:spLocks noGrp="1"/>
          </p:cNvSpPr>
          <p:nvPr>
            <p:ph idx="1"/>
          </p:nvPr>
        </p:nvSpPr>
        <p:spPr>
          <a:xfrm>
            <a:off x="358324" y="3650344"/>
            <a:ext cx="11525249" cy="2794000"/>
          </a:xfrm>
        </p:spPr>
        <p:txBody>
          <a:bodyPr>
            <a:noAutofit/>
          </a:bodyPr>
          <a:lstStyle/>
          <a:p>
            <a:endParaRPr lang="fr-FR" b="1" dirty="0" smtClean="0"/>
          </a:p>
          <a:p>
            <a:r>
              <a:rPr lang="fr-FR" b="1" dirty="0" smtClean="0"/>
              <a:t>Multi : </a:t>
            </a:r>
            <a:r>
              <a:rPr lang="fr-FR" dirty="0" smtClean="0"/>
              <a:t>indique plusieurs.</a:t>
            </a:r>
          </a:p>
          <a:p>
            <a:endParaRPr lang="fr-FR" dirty="0" smtClean="0"/>
          </a:p>
          <a:p>
            <a:r>
              <a:rPr lang="fr-FR" b="1" dirty="0" smtClean="0"/>
              <a:t>Média : </a:t>
            </a:r>
            <a:r>
              <a:rPr lang="fr-FR" dirty="0" smtClean="0"/>
              <a:t>Moyen/support  de diffusion, de distribution ou de transmission de signaux porteurs de messages  écrits, sonore, visuels (presse, cinéma, radio, TV…)</a:t>
            </a:r>
          </a:p>
          <a:p>
            <a:pPr>
              <a:buFont typeface="Wingdings" pitchFamily="2" charset="2"/>
              <a:buNone/>
            </a:pPr>
            <a:endParaRPr lang="fr-FR" dirty="0" smtClean="0"/>
          </a:p>
        </p:txBody>
      </p:sp>
      <p:sp>
        <p:nvSpPr>
          <p:cNvPr id="18436" name="Espace réservé du numéro de diapositive 5"/>
          <p:cNvSpPr>
            <a:spLocks noGrp="1"/>
          </p:cNvSpPr>
          <p:nvPr>
            <p:ph type="sldNum" sz="quarter" idx="12"/>
          </p:nvPr>
        </p:nvSpPr>
        <p:spPr>
          <a:noFill/>
        </p:spPr>
        <p:txBody>
          <a:bodyPr/>
          <a:lstStyle/>
          <a:p>
            <a:fld id="{A875B65A-4E5D-4B60-A9A3-9EF93DF211CF}" type="slidenum">
              <a:rPr lang="fr-FR" smtClean="0"/>
              <a:pPr/>
              <a:t>6</a:t>
            </a:fld>
            <a:endParaRPr lang="fr-FR" smtClean="0"/>
          </a:p>
        </p:txBody>
      </p:sp>
      <p:pic>
        <p:nvPicPr>
          <p:cNvPr id="18437" name="Picture 2"/>
          <p:cNvPicPr>
            <a:picLocks noChangeAspect="1" noChangeArrowheads="1"/>
          </p:cNvPicPr>
          <p:nvPr/>
        </p:nvPicPr>
        <p:blipFill>
          <a:blip r:embed="rId3" cstate="print"/>
          <a:srcRect/>
          <a:stretch>
            <a:fillRect/>
          </a:stretch>
        </p:blipFill>
        <p:spPr bwMode="auto">
          <a:xfrm>
            <a:off x="682172" y="1799772"/>
            <a:ext cx="10377714" cy="174171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ox(in)">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ox(in)">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box(in)">
                                      <p:cBhvr>
                                        <p:cTn id="17"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descr="Rectangle: Click to edit Master text styles&#10;Second level&#10;Third level&#10;Fourth level&#10;Fifth level"/>
          <p:cNvSpPr>
            <a:spLocks noGrp="1" noChangeArrowheads="1"/>
          </p:cNvSpPr>
          <p:nvPr>
            <p:ph idx="1"/>
          </p:nvPr>
        </p:nvSpPr>
        <p:spPr>
          <a:xfrm>
            <a:off x="1047751" y="500063"/>
            <a:ext cx="10363200" cy="5072062"/>
          </a:xfrm>
        </p:spPr>
        <p:txBody>
          <a:bodyPr>
            <a:normAutofit/>
          </a:bodyPr>
          <a:lstStyle/>
          <a:p>
            <a:pPr algn="ctr">
              <a:spcBef>
                <a:spcPct val="0"/>
              </a:spcBef>
              <a:buClr>
                <a:schemeClr val="tx1"/>
              </a:buClr>
              <a:buNone/>
            </a:pPr>
            <a:r>
              <a:rPr lang="fr-FR" sz="2800" b="1" dirty="0" smtClean="0">
                <a:latin typeface="+mj-lt"/>
                <a:ea typeface="+mj-ea"/>
                <a:cs typeface="+mj-cs"/>
              </a:rPr>
              <a:t>Le multi media ?</a:t>
            </a:r>
          </a:p>
          <a:p>
            <a:pPr eaLnBrk="1" hangingPunct="1">
              <a:lnSpc>
                <a:spcPct val="90000"/>
              </a:lnSpc>
              <a:buClr>
                <a:schemeClr val="tx1"/>
              </a:buClr>
              <a:buFont typeface="Wingdings" pitchFamily="2" charset="2"/>
              <a:buChar char="Ø"/>
            </a:pPr>
            <a:endParaRPr lang="fr-FR" sz="2600" dirty="0" smtClean="0">
              <a:solidFill>
                <a:schemeClr val="tx2"/>
              </a:solidFill>
              <a:latin typeface="Times New Roman" pitchFamily="18" charset="0"/>
              <a:cs typeface="Times New Roman" pitchFamily="18" charset="0"/>
            </a:endParaRPr>
          </a:p>
          <a:p>
            <a:pPr>
              <a:buClr>
                <a:schemeClr val="tx1"/>
              </a:buClr>
            </a:pPr>
            <a:r>
              <a:rPr lang="fr-FR" sz="2600" b="1" dirty="0" smtClean="0">
                <a:solidFill>
                  <a:schemeClr val="tx2"/>
                </a:solidFill>
                <a:latin typeface="Times New Roman" pitchFamily="18" charset="0"/>
                <a:cs typeface="Times New Roman" pitchFamily="18" charset="0"/>
              </a:rPr>
              <a:t>  Multimédia selon la norme</a:t>
            </a:r>
            <a:r>
              <a:rPr lang="fr-FR" sz="2600" dirty="0" smtClean="0">
                <a:solidFill>
                  <a:schemeClr val="tx2"/>
                </a:solidFill>
                <a:latin typeface="Times New Roman" pitchFamily="18" charset="0"/>
                <a:cs typeface="Times New Roman" pitchFamily="18" charset="0"/>
              </a:rPr>
              <a:t> </a:t>
            </a:r>
            <a:r>
              <a:rPr lang="fr-FR" sz="2600" b="1" dirty="0" smtClean="0">
                <a:solidFill>
                  <a:schemeClr val="tx2"/>
                </a:solidFill>
                <a:latin typeface="Times New Roman" pitchFamily="18" charset="0"/>
                <a:cs typeface="Times New Roman" pitchFamily="18" charset="0"/>
              </a:rPr>
              <a:t>AFNOR:</a:t>
            </a:r>
            <a:endParaRPr lang="fr-FR" sz="2600" dirty="0" smtClean="0">
              <a:solidFill>
                <a:schemeClr val="tx2"/>
              </a:solidFill>
              <a:latin typeface="Times New Roman" pitchFamily="18" charset="0"/>
              <a:cs typeface="Times New Roman" pitchFamily="18" charset="0"/>
            </a:endParaRPr>
          </a:p>
          <a:p>
            <a:pPr eaLnBrk="1" hangingPunct="1">
              <a:lnSpc>
                <a:spcPct val="90000"/>
              </a:lnSpc>
              <a:buClr>
                <a:schemeClr val="tx1"/>
              </a:buClr>
              <a:buNone/>
            </a:pPr>
            <a:r>
              <a:rPr lang="fr-FR" sz="2600" dirty="0" smtClean="0">
                <a:solidFill>
                  <a:schemeClr val="tx2"/>
                </a:solidFill>
                <a:latin typeface="Times New Roman" pitchFamily="18" charset="0"/>
                <a:cs typeface="Times New Roman" pitchFamily="18" charset="0"/>
              </a:rPr>
              <a:t>     Ensemble de techniques permettant d'utiliser des informations de type texte, image fixe, image animée, son et vidéo sur un même support;</a:t>
            </a:r>
          </a:p>
          <a:p>
            <a:pPr eaLnBrk="1" hangingPunct="1">
              <a:lnSpc>
                <a:spcPct val="90000"/>
              </a:lnSpc>
              <a:buClr>
                <a:schemeClr val="tx1"/>
              </a:buClr>
              <a:buFont typeface="Wingdings" pitchFamily="2" charset="2"/>
              <a:buChar char="Ø"/>
            </a:pPr>
            <a:endParaRPr lang="fr-FR" sz="2600" dirty="0" smtClean="0">
              <a:solidFill>
                <a:schemeClr val="tx2"/>
              </a:solidFill>
              <a:latin typeface="Times New Roman" pitchFamily="18" charset="0"/>
              <a:cs typeface="Times New Roman" pitchFamily="18" charset="0"/>
            </a:endParaRPr>
          </a:p>
          <a:p>
            <a:r>
              <a:rPr lang="fr-FR" sz="2600" b="1" dirty="0" smtClean="0">
                <a:solidFill>
                  <a:schemeClr val="tx2"/>
                </a:solidFill>
                <a:latin typeface="Times New Roman" pitchFamily="18" charset="0"/>
                <a:cs typeface="Times New Roman" pitchFamily="18" charset="0"/>
              </a:rPr>
              <a:t>Multimédia sur Internet</a:t>
            </a:r>
            <a:r>
              <a:rPr lang="fr-FR" sz="2600" dirty="0" smtClean="0">
                <a:solidFill>
                  <a:schemeClr val="tx2"/>
                </a:solidFill>
                <a:latin typeface="Times New Roman" pitchFamily="18" charset="0"/>
                <a:cs typeface="Times New Roman" pitchFamily="18" charset="0"/>
              </a:rPr>
              <a:t> :</a:t>
            </a:r>
          </a:p>
          <a:p>
            <a:pPr eaLnBrk="1" hangingPunct="1">
              <a:lnSpc>
                <a:spcPct val="90000"/>
              </a:lnSpc>
              <a:buClr>
                <a:schemeClr val="tx1"/>
              </a:buClr>
              <a:buNone/>
            </a:pPr>
            <a:r>
              <a:rPr lang="fr-FR" sz="2600" dirty="0" smtClean="0">
                <a:solidFill>
                  <a:schemeClr val="tx2"/>
                </a:solidFill>
                <a:latin typeface="Times New Roman" pitchFamily="18" charset="0"/>
                <a:cs typeface="Times New Roman" pitchFamily="18" charset="0"/>
              </a:rPr>
              <a:t>    Terme désignant </a:t>
            </a:r>
            <a:r>
              <a:rPr lang="fr-FR" sz="2600" b="1" dirty="0" smtClean="0">
                <a:solidFill>
                  <a:schemeClr val="tx2"/>
                </a:solidFill>
                <a:latin typeface="Times New Roman" pitchFamily="18" charset="0"/>
                <a:cs typeface="Times New Roman" pitchFamily="18" charset="0"/>
              </a:rPr>
              <a:t>tout contenu</a:t>
            </a:r>
            <a:r>
              <a:rPr lang="fr-FR" sz="2600" dirty="0" smtClean="0">
                <a:solidFill>
                  <a:schemeClr val="tx2"/>
                </a:solidFill>
                <a:latin typeface="Times New Roman" pitchFamily="18" charset="0"/>
                <a:cs typeface="Times New Roman" pitchFamily="18" charset="0"/>
              </a:rPr>
              <a:t> (numérique) qui combine de façon interactive du texte, des images, graphiques, des fichiers son / et vidéo.</a:t>
            </a:r>
          </a:p>
          <a:p>
            <a:pPr eaLnBrk="1" hangingPunct="1">
              <a:lnSpc>
                <a:spcPct val="90000"/>
              </a:lnSpc>
              <a:buClr>
                <a:schemeClr val="tx1"/>
              </a:buClr>
              <a:buFont typeface="Wingdings" pitchFamily="2" charset="2"/>
              <a:buChar char="Ø"/>
            </a:pPr>
            <a:endParaRPr lang="fr-FR" sz="2400" dirty="0" smtClean="0"/>
          </a:p>
        </p:txBody>
      </p:sp>
      <p:sp>
        <p:nvSpPr>
          <p:cNvPr id="20483" name="Espace réservé du numéro de diapositive 5"/>
          <p:cNvSpPr>
            <a:spLocks noGrp="1"/>
          </p:cNvSpPr>
          <p:nvPr>
            <p:ph type="sldNum" sz="quarter" idx="12"/>
          </p:nvPr>
        </p:nvSpPr>
        <p:spPr>
          <a:noFill/>
        </p:spPr>
        <p:txBody>
          <a:bodyPr/>
          <a:lstStyle/>
          <a:p>
            <a:fld id="{45D5C371-F064-4F20-8056-8B6925AF26B2}" type="slidenum">
              <a:rPr lang="fr-FR" smtClean="0"/>
              <a:pPr/>
              <a:t>7</a:t>
            </a:fld>
            <a:endParaRPr lang="fr-FR"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animEffect transition="in" filter="box(in)">
                                      <p:cBhvr>
                                        <p:cTn id="7" dur="500"/>
                                        <p:tgtEl>
                                          <p:spTgt spid="2048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482">
                                            <p:txEl>
                                              <p:pRg st="3" end="3"/>
                                            </p:txEl>
                                          </p:spTgt>
                                        </p:tgtEl>
                                        <p:attrNameLst>
                                          <p:attrName>style.visibility</p:attrName>
                                        </p:attrNameLst>
                                      </p:cBhvr>
                                      <p:to>
                                        <p:strVal val="visible"/>
                                      </p:to>
                                    </p:set>
                                    <p:animEffect transition="in" filter="box(in)">
                                      <p:cBhvr>
                                        <p:cTn id="12" dur="500"/>
                                        <p:tgtEl>
                                          <p:spTgt spid="2048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482">
                                            <p:txEl>
                                              <p:pRg st="5" end="5"/>
                                            </p:txEl>
                                          </p:spTgt>
                                        </p:tgtEl>
                                        <p:attrNameLst>
                                          <p:attrName>style.visibility</p:attrName>
                                        </p:attrNameLst>
                                      </p:cBhvr>
                                      <p:to>
                                        <p:strVal val="visible"/>
                                      </p:to>
                                    </p:set>
                                    <p:animEffect transition="in" filter="box(in)">
                                      <p:cBhvr>
                                        <p:cTn id="17" dur="500"/>
                                        <p:tgtEl>
                                          <p:spTgt spid="2048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482">
                                            <p:txEl>
                                              <p:pRg st="6" end="6"/>
                                            </p:txEl>
                                          </p:spTgt>
                                        </p:tgtEl>
                                        <p:attrNameLst>
                                          <p:attrName>style.visibility</p:attrName>
                                        </p:attrNameLst>
                                      </p:cBhvr>
                                      <p:to>
                                        <p:strVal val="visible"/>
                                      </p:to>
                                    </p:set>
                                    <p:animEffect transition="in" filter="box(in)">
                                      <p:cBhvr>
                                        <p:cTn id="22" dur="500"/>
                                        <p:tgtEl>
                                          <p:spTgt spid="204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04899" y="1600200"/>
            <a:ext cx="10419443" cy="4572000"/>
          </a:xfrm>
        </p:spPr>
        <p:txBody>
          <a:bodyPr>
            <a:normAutofit/>
          </a:bodyPr>
          <a:lstStyle/>
          <a:p>
            <a:pPr algn="just"/>
            <a:r>
              <a:rPr lang="fr-FR" sz="2400" b="1" dirty="0" smtClean="0">
                <a:solidFill>
                  <a:schemeClr val="tx2"/>
                </a:solidFill>
                <a:latin typeface="Times New Roman" pitchFamily="18" charset="0"/>
                <a:cs typeface="Times New Roman" pitchFamily="18" charset="0"/>
              </a:rPr>
              <a:t>Multimédia (informatique) </a:t>
            </a:r>
            <a:r>
              <a:rPr lang="fr-FR" sz="2400" dirty="0" smtClean="0">
                <a:solidFill>
                  <a:schemeClr val="tx2"/>
                </a:solidFill>
                <a:latin typeface="Times New Roman" pitchFamily="18" charset="0"/>
                <a:cs typeface="Times New Roman" pitchFamily="18" charset="0"/>
              </a:rPr>
              <a:t>: présentation d’une application (généralement interactive) qui intègre des éléments tels que texte, graphiques, vidéo, son.</a:t>
            </a:r>
          </a:p>
          <a:p>
            <a:pPr algn="just"/>
            <a:endParaRPr lang="fr-FR" sz="2400" dirty="0" smtClean="0">
              <a:solidFill>
                <a:schemeClr val="tx2"/>
              </a:solidFill>
              <a:latin typeface="Times New Roman" pitchFamily="18" charset="0"/>
              <a:cs typeface="Times New Roman" pitchFamily="18" charset="0"/>
            </a:endParaRPr>
          </a:p>
          <a:p>
            <a:pPr algn="just"/>
            <a:r>
              <a:rPr lang="fr-FR" sz="2400" b="1" dirty="0" smtClean="0">
                <a:solidFill>
                  <a:schemeClr val="tx2"/>
                </a:solidFill>
                <a:latin typeface="Times New Roman" pitchFamily="18" charset="0"/>
                <a:cs typeface="Times New Roman" pitchFamily="18" charset="0"/>
              </a:rPr>
              <a:t>Système multimédia : </a:t>
            </a:r>
            <a:r>
              <a:rPr lang="fr-FR" sz="2400" dirty="0" smtClean="0">
                <a:solidFill>
                  <a:schemeClr val="tx2"/>
                </a:solidFill>
                <a:latin typeface="Times New Roman" pitchFamily="18" charset="0"/>
                <a:cs typeface="Times New Roman" pitchFamily="18" charset="0"/>
              </a:rPr>
              <a:t>ordinateur et logiciels associés utilisés pour faire fonctionner une application multimédia.</a:t>
            </a:r>
          </a:p>
          <a:p>
            <a:pPr algn="just"/>
            <a:endParaRPr lang="fr-FR" sz="2400" dirty="0" smtClean="0">
              <a:solidFill>
                <a:schemeClr val="tx2"/>
              </a:solidFill>
              <a:latin typeface="Times New Roman" pitchFamily="18" charset="0"/>
              <a:cs typeface="Times New Roman" pitchFamily="18" charset="0"/>
            </a:endParaRPr>
          </a:p>
          <a:p>
            <a:pPr algn="just"/>
            <a:r>
              <a:rPr lang="fr-FR" sz="2400" b="1" dirty="0" smtClean="0">
                <a:solidFill>
                  <a:schemeClr val="tx2"/>
                </a:solidFill>
                <a:latin typeface="Times New Roman" pitchFamily="18" charset="0"/>
                <a:cs typeface="Times New Roman" pitchFamily="18" charset="0"/>
              </a:rPr>
              <a:t>Système multimédia distribué : </a:t>
            </a:r>
            <a:r>
              <a:rPr lang="fr-FR" sz="2400" dirty="0" smtClean="0">
                <a:solidFill>
                  <a:schemeClr val="tx2"/>
                </a:solidFill>
                <a:latin typeface="Times New Roman" pitchFamily="18" charset="0"/>
                <a:cs typeface="Times New Roman" pitchFamily="18" charset="0"/>
              </a:rPr>
              <a:t>un SMM qui fonctionne sur un ensemble d’équipements interconnecté par un réseau de communication</a:t>
            </a:r>
          </a:p>
        </p:txBody>
      </p:sp>
      <p:sp>
        <p:nvSpPr>
          <p:cNvPr id="4" name="Titre 1"/>
          <p:cNvSpPr>
            <a:spLocks noGrp="1"/>
          </p:cNvSpPr>
          <p:nvPr>
            <p:ph type="title"/>
          </p:nvPr>
        </p:nvSpPr>
        <p:spPr>
          <a:xfrm>
            <a:off x="1104900" y="76200"/>
            <a:ext cx="9980682" cy="910771"/>
          </a:xfrm>
        </p:spPr>
        <p:txBody>
          <a:bodyPr>
            <a:normAutofit/>
          </a:bodyPr>
          <a:lstStyle/>
          <a:p>
            <a:pPr algn="ctr"/>
            <a:r>
              <a:rPr lang="fr-FR" b="1" dirty="0" smtClean="0"/>
              <a:t>Définitions des concepts liés au </a:t>
            </a:r>
            <a:r>
              <a:rPr lang="fr-FR" b="1" i="1" dirty="0" smtClean="0"/>
              <a:t>Multimédia</a:t>
            </a:r>
            <a:endParaRPr lang="fr-FR"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812800" y="304801"/>
            <a:ext cx="10363200" cy="481013"/>
          </a:xfrm>
        </p:spPr>
        <p:txBody>
          <a:bodyPr>
            <a:normAutofit/>
          </a:bodyPr>
          <a:lstStyle/>
          <a:p>
            <a:pPr algn="ctr"/>
            <a:r>
              <a:rPr lang="fr-FR" b="1" dirty="0" smtClean="0"/>
              <a:t>Définitions des concepts liés au Multimédia</a:t>
            </a:r>
          </a:p>
        </p:txBody>
      </p:sp>
      <p:sp>
        <p:nvSpPr>
          <p:cNvPr id="19459" name="Espace réservé du numéro de diapositive 5"/>
          <p:cNvSpPr>
            <a:spLocks noGrp="1"/>
          </p:cNvSpPr>
          <p:nvPr>
            <p:ph type="sldNum" sz="quarter" idx="12"/>
          </p:nvPr>
        </p:nvSpPr>
        <p:spPr>
          <a:noFill/>
        </p:spPr>
        <p:txBody>
          <a:bodyPr/>
          <a:lstStyle/>
          <a:p>
            <a:fld id="{EBAFA26C-BEE5-471D-9948-878680F66F05}" type="slidenum">
              <a:rPr lang="fr-FR" smtClean="0"/>
              <a:pPr/>
              <a:t>9</a:t>
            </a:fld>
            <a:endParaRPr lang="fr-FR" smtClean="0"/>
          </a:p>
        </p:txBody>
      </p:sp>
      <p:pic>
        <p:nvPicPr>
          <p:cNvPr id="19460" name="Picture 2"/>
          <p:cNvPicPr>
            <a:picLocks noGrp="1" noChangeAspect="1" noChangeArrowheads="1"/>
          </p:cNvPicPr>
          <p:nvPr>
            <p:ph idx="1"/>
          </p:nvPr>
        </p:nvPicPr>
        <p:blipFill>
          <a:blip r:embed="rId2" cstate="print"/>
          <a:srcRect/>
          <a:stretch>
            <a:fillRect/>
          </a:stretch>
        </p:blipFill>
        <p:spPr>
          <a:xfrm>
            <a:off x="989837" y="1143000"/>
            <a:ext cx="10148064" cy="4691743"/>
          </a:xfr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ox(in)">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f03431380">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_9411671_TF03431380_TF03431380.potx" id="{3EB80C2F-3DBD-42BA-8FFE-45D13301C271}" vid="{18AA12EE-0616-4C76-8CBB-BEAD487DA71A}"/>
    </a:ext>
  </a:extLst>
</a:theme>
</file>

<file path=ppt/theme/theme2.xml><?xml version="1.0" encoding="utf-8"?>
<a:theme xmlns:a="http://schemas.openxmlformats.org/drawingml/2006/main" name="Thèm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schemas.microsoft.com/office/2006/metadata/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tf03431380</Template>
  <TotalTime>0</TotalTime>
  <Words>1280</Words>
  <Application>Microsoft Office PowerPoint</Application>
  <PresentationFormat>Personnalisé</PresentationFormat>
  <Paragraphs>224</Paragraphs>
  <Slides>31</Slides>
  <Notes>14</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tf03431380</vt:lpstr>
      <vt:lpstr> Système MultiMedia</vt:lpstr>
      <vt:lpstr>Programme</vt:lpstr>
      <vt:lpstr>Programme(suite)</vt:lpstr>
      <vt:lpstr>Diapositive 4</vt:lpstr>
      <vt:lpstr>I. C’est quoi le multimédia ?</vt:lpstr>
      <vt:lpstr>Le Multimédia ?</vt:lpstr>
      <vt:lpstr>Diapositive 7</vt:lpstr>
      <vt:lpstr>Définitions des concepts liés au Multimédia</vt:lpstr>
      <vt:lpstr>Définitions des concepts liés au Multimédia</vt:lpstr>
      <vt:lpstr>Composants du multimédia</vt:lpstr>
      <vt:lpstr>Synthèse </vt:lpstr>
      <vt:lpstr>II. Comment il est né et comment il prospère ?</vt:lpstr>
      <vt:lpstr>Diapositive 13</vt:lpstr>
      <vt:lpstr>Média (électronique)</vt:lpstr>
      <vt:lpstr>Média actif</vt:lpstr>
      <vt:lpstr>Média passif</vt:lpstr>
      <vt:lpstr>Média adressable</vt:lpstr>
      <vt:lpstr>Hypermédia</vt:lpstr>
      <vt:lpstr>II. Logiciels du Multimdédia</vt:lpstr>
      <vt:lpstr>Outils Logiciels du Multimedia</vt:lpstr>
      <vt:lpstr>Edition de Graphiques et Images</vt:lpstr>
      <vt:lpstr>Audio Digitale</vt:lpstr>
      <vt:lpstr>Edition Video</vt:lpstr>
      <vt:lpstr>Animation</vt:lpstr>
      <vt:lpstr>Diapositive 25</vt:lpstr>
      <vt:lpstr>III. Applications du Multimdédia</vt:lpstr>
      <vt:lpstr>Multimedia- Applications</vt:lpstr>
      <vt:lpstr>Multimedia- Applications</vt:lpstr>
      <vt:lpstr>Multimedia- Applications</vt:lpstr>
      <vt:lpstr>Multimedia- Applications</vt:lpstr>
      <vt:lpstr>Multimedia- Applications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2017-02-11T21:14:08Z</dcterms:created>
  <dcterms:modified xsi:type="dcterms:W3CDTF">2017-02-12T09:07:08Z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