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72" r:id="rId4"/>
    <p:sldId id="273" r:id="rId5"/>
    <p:sldId id="274" r:id="rId6"/>
    <p:sldId id="271" r:id="rId7"/>
    <p:sldId id="261" r:id="rId8"/>
    <p:sldId id="263" r:id="rId9"/>
    <p:sldId id="265" r:id="rId10"/>
    <p:sldId id="266" r:id="rId11"/>
    <p:sldId id="267" r:id="rId12"/>
    <p:sldId id="268" r:id="rId13"/>
    <p:sldId id="269" r:id="rId14"/>
    <p:sldId id="270" r:id="rId15"/>
    <p:sldId id="258" r:id="rId16"/>
    <p:sldId id="264" r:id="rId17"/>
    <p:sldId id="262" r:id="rId18"/>
    <p:sldId id="275"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ED11E761-EC08-4925-82FF-366EA01FE905}" type="datetimeFigureOut">
              <a:rPr lang="fr-FR" smtClean="0"/>
              <a:t>17/03/2020</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87959D83-38D7-4A7F-A40A-1E836552601D}"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ED11E761-EC08-4925-82FF-366EA01FE905}" type="datetimeFigureOut">
              <a:rPr lang="fr-FR" smtClean="0"/>
              <a:t>17/03/2020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7959D83-38D7-4A7F-A40A-1E836552601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ED11E761-EC08-4925-82FF-366EA01FE905}" type="datetimeFigureOut">
              <a:rPr lang="fr-FR" smtClean="0"/>
              <a:t>17/03/2020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7959D83-38D7-4A7F-A40A-1E836552601D}"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ED11E761-EC08-4925-82FF-366EA01FE905}" type="datetimeFigureOut">
              <a:rPr lang="fr-FR" smtClean="0"/>
              <a:t>17/03/2020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7959D83-38D7-4A7F-A40A-1E836552601D}"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ED11E761-EC08-4925-82FF-366EA01FE905}" type="datetimeFigureOut">
              <a:rPr lang="fr-FR" smtClean="0"/>
              <a:t>17/03/2020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7959D83-38D7-4A7F-A40A-1E836552601D}"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ED11E761-EC08-4925-82FF-366EA01FE905}" type="datetimeFigureOut">
              <a:rPr lang="fr-FR" smtClean="0"/>
              <a:t>17/03/2020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7959D83-38D7-4A7F-A40A-1E836552601D}"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ED11E761-EC08-4925-82FF-366EA01FE905}" type="datetimeFigureOut">
              <a:rPr lang="fr-FR" smtClean="0"/>
              <a:t>17/03/2020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7959D83-38D7-4A7F-A40A-1E836552601D}"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ED11E761-EC08-4925-82FF-366EA01FE905}" type="datetimeFigureOut">
              <a:rPr lang="fr-FR" smtClean="0"/>
              <a:t>17/03/2020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7959D83-38D7-4A7F-A40A-1E836552601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11E761-EC08-4925-82FF-366EA01FE905}" type="datetimeFigureOut">
              <a:rPr lang="fr-FR" smtClean="0"/>
              <a:t>17/03/2020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7959D83-38D7-4A7F-A40A-1E836552601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ED11E761-EC08-4925-82FF-366EA01FE905}" type="datetimeFigureOut">
              <a:rPr lang="fr-FR" smtClean="0"/>
              <a:t>17/03/2020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7959D83-38D7-4A7F-A40A-1E836552601D}"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ED11E761-EC08-4925-82FF-366EA01FE905}" type="datetimeFigureOut">
              <a:rPr lang="fr-FR" smtClean="0"/>
              <a:t>17/03/2020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87959D83-38D7-4A7F-A40A-1E836552601D}"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D11E761-EC08-4925-82FF-366EA01FE905}" type="datetimeFigureOut">
              <a:rPr lang="fr-FR" smtClean="0"/>
              <a:t>17/03/2020</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7959D83-38D7-4A7F-A40A-1E836552601D}"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916832"/>
            <a:ext cx="7851648" cy="2304256"/>
          </a:xfrm>
        </p:spPr>
        <p:txBody>
          <a:bodyPr>
            <a:normAutofit/>
          </a:bodyPr>
          <a:lstStyle/>
          <a:p>
            <a:pPr algn="ctr"/>
            <a:r>
              <a:rPr lang="ar-DZ" sz="9600" dirty="0" smtClean="0"/>
              <a:t>المعادن</a:t>
            </a:r>
            <a:endParaRPr lang="fr-FR" sz="9600" dirty="0"/>
          </a:p>
        </p:txBody>
      </p:sp>
    </p:spTree>
    <p:extLst>
      <p:ext uri="{BB962C8B-B14F-4D97-AF65-F5344CB8AC3E}">
        <p14:creationId xmlns:p14="http://schemas.microsoft.com/office/powerpoint/2010/main" val="3912129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ctr">
              <a:buNone/>
            </a:pPr>
            <a:r>
              <a:rPr lang="ar-DZ" sz="8800" dirty="0" smtClean="0"/>
              <a:t>خواص المعادن</a:t>
            </a:r>
            <a:endParaRPr lang="fr-FR" sz="8800" dirty="0"/>
          </a:p>
        </p:txBody>
      </p:sp>
    </p:spTree>
    <p:extLst>
      <p:ext uri="{BB962C8B-B14F-4D97-AF65-F5344CB8AC3E}">
        <p14:creationId xmlns:p14="http://schemas.microsoft.com/office/powerpoint/2010/main" val="4157365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775920"/>
          </a:xfrm>
        </p:spPr>
        <p:txBody>
          <a:bodyPr/>
          <a:lstStyle/>
          <a:p>
            <a:pPr algn="r" rtl="1">
              <a:buNone/>
              <a:defRPr/>
            </a:pPr>
            <a:r>
              <a:rPr lang="ar-DZ" dirty="0"/>
              <a:t>1- الذهب وخصائصه  </a:t>
            </a:r>
          </a:p>
          <a:p>
            <a:pPr algn="r" rtl="1">
              <a:buFont typeface="Wingdings" pitchFamily="2" charset="2"/>
              <a:buChar char="v"/>
              <a:defRPr/>
            </a:pPr>
            <a:r>
              <a:rPr lang="ar-DZ" sz="2800" dirty="0"/>
              <a:t>تاريخ الذهب   ظهر الذهب في نهاية العصر الحجري الحديث في شرق البحر المتوسط في شكل </a:t>
            </a:r>
            <a:r>
              <a:rPr lang="ar-DZ" sz="2800" dirty="0" err="1"/>
              <a:t>حليات</a:t>
            </a:r>
            <a:r>
              <a:rPr lang="ar-DZ" sz="2800" dirty="0"/>
              <a:t> حيث أطلق عليه باللاتينية </a:t>
            </a:r>
            <a:r>
              <a:rPr lang="fr-FR" sz="2800" dirty="0"/>
              <a:t>aurore éclatons </a:t>
            </a:r>
            <a:r>
              <a:rPr lang="ar-DZ" sz="2800" dirty="0"/>
              <a:t> أي الفجر اللامع. اختلف في استعماله وتوظيفه فمنهم من قدسه ومنهم من استعمله للزينة ومنهم من استعمله كاحتياط مالي </a:t>
            </a:r>
          </a:p>
          <a:p>
            <a:pPr algn="r" rtl="1">
              <a:buFont typeface="Wingdings" pitchFamily="2" charset="2"/>
              <a:buChar char="v"/>
              <a:defRPr/>
            </a:pPr>
            <a:r>
              <a:rPr lang="ar-DZ" sz="2800" dirty="0"/>
              <a:t>مصدر الذهب  يتواجد الذهب في الطبيعة في الحالة </a:t>
            </a:r>
            <a:r>
              <a:rPr lang="ar-DZ" sz="2800" dirty="0" err="1"/>
              <a:t>الخامية</a:t>
            </a:r>
            <a:r>
              <a:rPr lang="ar-DZ" sz="2800" dirty="0"/>
              <a:t> على شكل فلزٌات إما حرا في حالة معدن نقي أو ممزوجا مع معدن الفضة .</a:t>
            </a:r>
          </a:p>
          <a:p>
            <a:pPr algn="r" rtl="1">
              <a:buNone/>
              <a:defRPr/>
            </a:pPr>
            <a:r>
              <a:rPr lang="ar-DZ" sz="2800" dirty="0"/>
              <a:t>    يتواجد الذهب في الطبيعة مبعثرا بنسبة قليلة ’أما في أعماق الأرض بنسبة متوسطة تعادل 1مغ في الطن الواحد.</a:t>
            </a:r>
          </a:p>
          <a:p>
            <a:pPr algn="r" rtl="1">
              <a:buNone/>
              <a:defRPr/>
            </a:pPr>
            <a:r>
              <a:rPr lang="ar-DZ" sz="2800" dirty="0"/>
              <a:t>    نجده في مياه البحر ويستخرج من الصخور </a:t>
            </a:r>
            <a:r>
              <a:rPr lang="ar-DZ" sz="2800" dirty="0" err="1"/>
              <a:t>المنجمية</a:t>
            </a:r>
            <a:r>
              <a:rPr lang="ar-DZ" sz="2800" dirty="0"/>
              <a:t> بنسب ضئيلة جدا.       </a:t>
            </a:r>
          </a:p>
          <a:p>
            <a:pPr algn="r" rtl="1">
              <a:buFont typeface="Wingdings" pitchFamily="2" charset="2"/>
              <a:buChar char="v"/>
              <a:defRPr/>
            </a:pPr>
            <a:endParaRPr lang="ar-DZ" sz="2800" dirty="0"/>
          </a:p>
          <a:p>
            <a:endParaRPr lang="fr-FR" dirty="0"/>
          </a:p>
        </p:txBody>
      </p:sp>
    </p:spTree>
    <p:extLst>
      <p:ext uri="{BB962C8B-B14F-4D97-AF65-F5344CB8AC3E}">
        <p14:creationId xmlns:p14="http://schemas.microsoft.com/office/powerpoint/2010/main" val="2620861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991944"/>
          </a:xfrm>
        </p:spPr>
        <p:txBody>
          <a:bodyPr/>
          <a:lstStyle/>
          <a:p>
            <a:pPr algn="r" rtl="1">
              <a:buFont typeface="Wingdings" pitchFamily="2" charset="2"/>
              <a:buChar char="v"/>
              <a:defRPr/>
            </a:pPr>
            <a:r>
              <a:rPr lang="ar-DZ" sz="2400" u="sng" dirty="0">
                <a:solidFill>
                  <a:srgbClr val="FFC000"/>
                </a:solidFill>
              </a:rPr>
              <a:t>طرق استخلاص الذهب</a:t>
            </a:r>
            <a:r>
              <a:rPr lang="ar-DZ" sz="2400" dirty="0">
                <a:solidFill>
                  <a:srgbClr val="FFC000"/>
                </a:solidFill>
              </a:rPr>
              <a:t>  </a:t>
            </a:r>
          </a:p>
          <a:p>
            <a:pPr algn="r" rtl="1">
              <a:buFont typeface="Wingdings" pitchFamily="2" charset="2"/>
              <a:buNone/>
              <a:defRPr/>
            </a:pPr>
            <a:r>
              <a:rPr lang="ar-DZ" sz="2400" dirty="0" smtClean="0"/>
              <a:t>تشير </a:t>
            </a:r>
            <a:r>
              <a:rPr lang="ar-DZ" sz="2400" dirty="0"/>
              <a:t>الأبحاث أن الذهب قد ترسب من الغازات </a:t>
            </a:r>
            <a:r>
              <a:rPr lang="ar-DZ" sz="2400" dirty="0" smtClean="0"/>
              <a:t>والسوائل </a:t>
            </a:r>
            <a:r>
              <a:rPr lang="ar-DZ" sz="2400" dirty="0"/>
              <a:t>المتصاعدة من الطبقة الأرضية باتجاه السطح محدثة تشققات في القشرة الأرضية, كما أنه يوجد في شكل عروق ناتجة عن محاليل المياه الحارة في الشقوق البركانية المتحولة والرسوبية لعصور ما قبل </a:t>
            </a:r>
            <a:r>
              <a:rPr lang="ar-DZ" sz="2400" dirty="0" err="1"/>
              <a:t>الكمبري</a:t>
            </a:r>
            <a:r>
              <a:rPr lang="ar-DZ" sz="2400" dirty="0"/>
              <a:t>, وتوجد هده العروق في المناطق </a:t>
            </a:r>
            <a:r>
              <a:rPr lang="ar-DZ" sz="2400" dirty="0" err="1"/>
              <a:t>التقاطعية</a:t>
            </a:r>
            <a:r>
              <a:rPr lang="ar-DZ" sz="2400" dirty="0"/>
              <a:t> كالوديان.. وهناك طريقتان لاستخراجه </a:t>
            </a:r>
          </a:p>
          <a:p>
            <a:pPr algn="r" rtl="1">
              <a:buFont typeface="Wingdings" pitchFamily="2" charset="2"/>
              <a:buNone/>
              <a:defRPr/>
            </a:pPr>
            <a:r>
              <a:rPr lang="ar-DZ" sz="2400" dirty="0"/>
              <a:t>                       </a:t>
            </a:r>
            <a:r>
              <a:rPr lang="ar-DZ" sz="1800" dirty="0"/>
              <a:t>1- </a:t>
            </a:r>
            <a:r>
              <a:rPr lang="ar-DZ" sz="2400" dirty="0"/>
              <a:t>الاستخراج المكشوف </a:t>
            </a:r>
          </a:p>
          <a:p>
            <a:pPr algn="r" rtl="1">
              <a:buFont typeface="Wingdings" pitchFamily="2" charset="2"/>
              <a:buNone/>
              <a:defRPr/>
            </a:pPr>
            <a:r>
              <a:rPr lang="ar-DZ" sz="1800" dirty="0"/>
              <a:t>                                2- </a:t>
            </a:r>
            <a:r>
              <a:rPr lang="ar-DZ" sz="2400" dirty="0"/>
              <a:t>الاستخراج من </a:t>
            </a:r>
            <a:r>
              <a:rPr lang="ar-DZ" sz="2400" dirty="0" smtClean="0"/>
              <a:t>أعماق </a:t>
            </a:r>
            <a:r>
              <a:rPr lang="ar-DZ" sz="2400" dirty="0" smtClean="0"/>
              <a:t>الارض</a:t>
            </a:r>
            <a:endParaRPr lang="ar-DZ" sz="2400" dirty="0" smtClean="0"/>
          </a:p>
        </p:txBody>
      </p:sp>
    </p:spTree>
    <p:extLst>
      <p:ext uri="{BB962C8B-B14F-4D97-AF65-F5344CB8AC3E}">
        <p14:creationId xmlns:p14="http://schemas.microsoft.com/office/powerpoint/2010/main" val="1073329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919936"/>
          </a:xfrm>
        </p:spPr>
        <p:txBody>
          <a:bodyPr/>
          <a:lstStyle/>
          <a:p>
            <a:pPr marL="0" indent="0" algn="r" rtl="1">
              <a:buNone/>
              <a:defRPr/>
            </a:pPr>
            <a:r>
              <a:rPr lang="ar-DZ" u="sng" dirty="0"/>
              <a:t>تاريخ الفضة</a:t>
            </a:r>
            <a:r>
              <a:rPr lang="ar-DZ" dirty="0"/>
              <a:t>   </a:t>
            </a:r>
            <a:r>
              <a:rPr lang="ar-DZ" sz="2400" dirty="0"/>
              <a:t>ينتمي معدن الفضة إلى عائلة المعادن الثمينة حيث يرجع تاريخه إلى أولى السلالات المصرية القديمة أي من حوالي 3500 </a:t>
            </a:r>
            <a:r>
              <a:rPr lang="ar-DZ" sz="2400" dirty="0" err="1"/>
              <a:t>س.ق.م</a:t>
            </a:r>
            <a:r>
              <a:rPr lang="ar-DZ" sz="2400" dirty="0"/>
              <a:t> حظي بعناية خاصة لاستعماله كعملة نقدية في التبادلات التجارية.</a:t>
            </a:r>
          </a:p>
          <a:p>
            <a:pPr marL="0" indent="0" algn="r" rtl="1">
              <a:buNone/>
              <a:defRPr/>
            </a:pPr>
            <a:r>
              <a:rPr lang="ar-DZ" sz="2400" dirty="0"/>
              <a:t> </a:t>
            </a:r>
            <a:r>
              <a:rPr lang="ar-DZ" u="sng" dirty="0"/>
              <a:t>مصدر الفضة</a:t>
            </a:r>
            <a:r>
              <a:rPr lang="ar-DZ" dirty="0"/>
              <a:t>  </a:t>
            </a:r>
            <a:r>
              <a:rPr lang="ar-DZ" sz="2400" dirty="0"/>
              <a:t>يتواجد هدا المعدن على شكل فلزات مبعثرا وهدا نادرا جدا, توجد الفضة في الطبيعة في ثلاث مجموعات هي </a:t>
            </a:r>
          </a:p>
          <a:p>
            <a:pPr marL="0" indent="0" algn="r" rtl="1">
              <a:buNone/>
              <a:defRPr/>
            </a:pPr>
            <a:r>
              <a:rPr lang="ar-DZ" sz="2400" u="sng" dirty="0"/>
              <a:t>الفضة الكبريتية</a:t>
            </a:r>
            <a:r>
              <a:rPr lang="ar-DZ" sz="2400" dirty="0"/>
              <a:t>  تتواجد غي الصخور الموجودة في أعماق البحار </a:t>
            </a:r>
          </a:p>
          <a:p>
            <a:pPr marL="0" indent="0" algn="r" rtl="1">
              <a:buNone/>
              <a:defRPr/>
            </a:pPr>
            <a:r>
              <a:rPr lang="ar-DZ" sz="2400" u="sng" dirty="0"/>
              <a:t>الفضة النقية</a:t>
            </a:r>
            <a:r>
              <a:rPr lang="ar-DZ" sz="2400" dirty="0"/>
              <a:t>   تتواجد بكمية قليلة غالبا ما تكون ممزوجة بالذهب</a:t>
            </a:r>
          </a:p>
          <a:p>
            <a:pPr marL="0" indent="0" algn="r" rtl="1">
              <a:buNone/>
              <a:defRPr/>
            </a:pPr>
            <a:r>
              <a:rPr lang="ar-DZ" sz="2400" u="sng" dirty="0"/>
              <a:t>الفضة </a:t>
            </a:r>
            <a:r>
              <a:rPr lang="ar-DZ" sz="2400" u="sng" dirty="0" err="1"/>
              <a:t>الهالوجينية</a:t>
            </a:r>
            <a:r>
              <a:rPr lang="ar-DZ" sz="2400" dirty="0"/>
              <a:t>   تتواجد في الصخور </a:t>
            </a:r>
            <a:r>
              <a:rPr lang="ar-DZ" sz="2400" dirty="0" err="1"/>
              <a:t>المنجمية</a:t>
            </a:r>
            <a:r>
              <a:rPr lang="ar-DZ" sz="2400" dirty="0"/>
              <a:t> </a:t>
            </a:r>
            <a:r>
              <a:rPr lang="ar-DZ" sz="2400" dirty="0" err="1"/>
              <a:t>الهالوجينية</a:t>
            </a:r>
            <a:r>
              <a:rPr lang="ar-DZ" sz="2400" dirty="0"/>
              <a:t> والهالوجين هو جسم من عائلة الكلور, </a:t>
            </a:r>
            <a:r>
              <a:rPr lang="ar-DZ" sz="2400" dirty="0" err="1"/>
              <a:t>فليور</a:t>
            </a:r>
            <a:r>
              <a:rPr lang="ar-DZ" sz="2400" dirty="0"/>
              <a:t>, بروم حيث يرتبط بهم معدن الفضة ويتواجد هدا النوع على سطح الأرض         </a:t>
            </a:r>
            <a:endParaRPr lang="fr-FR" dirty="0"/>
          </a:p>
          <a:p>
            <a:endParaRPr lang="fr-FR" dirty="0"/>
          </a:p>
        </p:txBody>
      </p:sp>
    </p:spTree>
    <p:extLst>
      <p:ext uri="{BB962C8B-B14F-4D97-AF65-F5344CB8AC3E}">
        <p14:creationId xmlns:p14="http://schemas.microsoft.com/office/powerpoint/2010/main" val="3240739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852704"/>
          </a:xfrm>
        </p:spPr>
        <p:txBody>
          <a:bodyPr>
            <a:normAutofit/>
          </a:bodyPr>
          <a:lstStyle/>
          <a:p>
            <a:pPr algn="r" rtl="1"/>
            <a:endParaRPr lang="fr-FR" sz="4000" dirty="0">
              <a:solidFill>
                <a:schemeClr val="tx1"/>
              </a:solidFill>
            </a:endParaRPr>
          </a:p>
        </p:txBody>
      </p:sp>
      <p:sp>
        <p:nvSpPr>
          <p:cNvPr id="3" name="Espace réservé du contenu 2"/>
          <p:cNvSpPr>
            <a:spLocks noGrp="1"/>
          </p:cNvSpPr>
          <p:nvPr>
            <p:ph idx="1"/>
          </p:nvPr>
        </p:nvSpPr>
        <p:spPr/>
        <p:txBody>
          <a:bodyPr/>
          <a:lstStyle/>
          <a:p>
            <a:pPr algn="r" rtl="1">
              <a:buFont typeface="Wingdings" pitchFamily="2" charset="2"/>
              <a:buChar char="v"/>
              <a:defRPr/>
            </a:pPr>
            <a:r>
              <a:rPr lang="ar-DZ" u="sng" dirty="0"/>
              <a:t>تاريخ النحاس </a:t>
            </a:r>
            <a:r>
              <a:rPr lang="ar-DZ" sz="2400" dirty="0"/>
              <a:t> اكتشف الإنسان البدائي النحاس في  واستطاع أن  يصنع به سبيكة لبرونز المكونة من النحاس والرصاص </a:t>
            </a:r>
            <a:r>
              <a:rPr lang="ar-DZ" sz="2400" dirty="0" smtClean="0"/>
              <a:t>,</a:t>
            </a:r>
          </a:p>
          <a:p>
            <a:pPr algn="r" rtl="1">
              <a:buFont typeface="Wingdings" pitchFamily="2" charset="2"/>
              <a:buChar char="v"/>
              <a:defRPr/>
            </a:pPr>
            <a:r>
              <a:rPr lang="ar-DZ" dirty="0" smtClean="0"/>
              <a:t> </a:t>
            </a:r>
            <a:r>
              <a:rPr lang="ar-DZ" u="sng" dirty="0"/>
              <a:t>مصدر النحاس</a:t>
            </a:r>
            <a:r>
              <a:rPr lang="ar-DZ" dirty="0"/>
              <a:t>   </a:t>
            </a:r>
            <a:r>
              <a:rPr lang="ar-DZ" sz="2400" dirty="0"/>
              <a:t>يتواجد معدن النحاس في الطبيعة على شكل خامات مرتبطة بالصخور التي يتم استخلاصه منها كحجر الملا شيت دو اللون الأخضر الموجود في الطبيعة على شكل مناجم بارزة على سطح الأرض أو مناجم موجودة على </a:t>
            </a:r>
            <a:r>
              <a:rPr lang="ar-DZ" sz="2400" dirty="0" smtClean="0"/>
              <a:t>ع</a:t>
            </a:r>
          </a:p>
          <a:p>
            <a:pPr algn="r" rtl="1">
              <a:buFont typeface="Wingdings" pitchFamily="2" charset="2"/>
              <a:buChar char="v"/>
              <a:defRPr/>
            </a:pPr>
            <a:r>
              <a:rPr lang="ar-DZ" sz="2400" dirty="0" smtClean="0"/>
              <a:t>مق </a:t>
            </a:r>
            <a:r>
              <a:rPr lang="ar-DZ" sz="2400" dirty="0"/>
              <a:t>قليل من سطح الأرض</a:t>
            </a:r>
            <a:r>
              <a:rPr lang="ar-DZ" sz="2400" dirty="0" smtClean="0"/>
              <a:t>.</a:t>
            </a:r>
            <a:endParaRPr lang="ar-DZ" sz="2400" dirty="0"/>
          </a:p>
        </p:txBody>
      </p:sp>
    </p:spTree>
    <p:extLst>
      <p:ext uri="{BB962C8B-B14F-4D97-AF65-F5344CB8AC3E}">
        <p14:creationId xmlns:p14="http://schemas.microsoft.com/office/powerpoint/2010/main" val="1149929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991944"/>
          </a:xfrm>
        </p:spPr>
        <p:txBody>
          <a:bodyPr>
            <a:normAutofit fontScale="85000" lnSpcReduction="20000"/>
          </a:bodyPr>
          <a:lstStyle/>
          <a:p>
            <a:pPr marL="0" indent="0" algn="r" rtl="1">
              <a:buNone/>
            </a:pPr>
            <a:r>
              <a:rPr lang="ar-DZ" dirty="0" smtClean="0"/>
              <a:t>مراحل حياة اللقى الاثرية المعدنية:</a:t>
            </a:r>
          </a:p>
          <a:p>
            <a:pPr marL="0" indent="0" algn="r" rtl="1">
              <a:buNone/>
            </a:pPr>
            <a:r>
              <a:rPr lang="ar-DZ" dirty="0" smtClean="0"/>
              <a:t>تمر اللقى </a:t>
            </a:r>
            <a:r>
              <a:rPr lang="ar-DZ" dirty="0" err="1" smtClean="0"/>
              <a:t>الاثريةة</a:t>
            </a:r>
            <a:r>
              <a:rPr lang="ar-DZ" dirty="0" smtClean="0"/>
              <a:t> المعدنية في حياتها الى غاية وصولها بين يدي الاثري </a:t>
            </a:r>
            <a:r>
              <a:rPr lang="ar-DZ" dirty="0" err="1" smtClean="0"/>
              <a:t>باربعة</a:t>
            </a:r>
            <a:r>
              <a:rPr lang="ar-DZ" dirty="0" smtClean="0"/>
              <a:t> مراحل من مرحلة التحويل الى مرحلة الاستعمال فمرحلة التخلي واخيرا مرحلة الدفن,</a:t>
            </a:r>
          </a:p>
          <a:p>
            <a:pPr marL="0" indent="0" algn="r" rtl="1">
              <a:buNone/>
            </a:pPr>
            <a:r>
              <a:rPr lang="ar-DZ" dirty="0" smtClean="0"/>
              <a:t>عوامل تلف المعادن:</a:t>
            </a:r>
          </a:p>
          <a:p>
            <a:pPr marL="0" indent="0" algn="r" rtl="1">
              <a:buNone/>
            </a:pPr>
            <a:r>
              <a:rPr lang="ar-DZ" dirty="0" smtClean="0"/>
              <a:t>تتلخص عوامل تلف اللقى الاثرية</a:t>
            </a:r>
          </a:p>
          <a:p>
            <a:pPr marL="0" lvl="0" indent="0" algn="just" rtl="1" fontAlgn="base">
              <a:spcBef>
                <a:spcPct val="0"/>
              </a:spcBef>
              <a:spcAft>
                <a:spcPct val="0"/>
              </a:spcAft>
              <a:buClrTx/>
              <a:buSzTx/>
              <a:buNone/>
            </a:pPr>
            <a:r>
              <a:rPr lang="ar-DZ" dirty="0" smtClean="0"/>
              <a:t>-,</a:t>
            </a:r>
            <a:r>
              <a:rPr lang="ar-DZ" sz="4000" dirty="0">
                <a:solidFill>
                  <a:schemeClr val="bg2">
                    <a:lumMod val="50000"/>
                  </a:schemeClr>
                </a:solidFill>
                <a:latin typeface="Calibri" pitchFamily="34" charset="0"/>
                <a:ea typeface="Calibri" pitchFamily="34" charset="0"/>
                <a:cs typeface="Arial" pitchFamily="34" charset="0"/>
              </a:rPr>
              <a:t> </a:t>
            </a:r>
            <a:r>
              <a:rPr lang="ar-DZ" sz="4000" dirty="0">
                <a:latin typeface="Calibri" pitchFamily="34" charset="0"/>
                <a:ea typeface="Calibri" pitchFamily="34" charset="0"/>
                <a:cs typeface="Arial" pitchFamily="34" charset="0"/>
              </a:rPr>
              <a:t>عوامل تلف اللقى الأثرية المعدنية</a:t>
            </a:r>
            <a:endParaRPr lang="fr-FR" sz="4000" dirty="0">
              <a:latin typeface="Arial" pitchFamily="34" charset="0"/>
              <a:cs typeface="Arial" pitchFamily="34" charset="0"/>
            </a:endParaRPr>
          </a:p>
          <a:p>
            <a:pPr lvl="0" algn="just" rtl="1" eaLnBrk="0" fontAlgn="base" hangingPunct="0">
              <a:spcBef>
                <a:spcPct val="0"/>
              </a:spcBef>
              <a:spcAft>
                <a:spcPct val="0"/>
              </a:spcAft>
            </a:pPr>
            <a:r>
              <a:rPr lang="ar-DZ" dirty="0">
                <a:latin typeface="Calibri" pitchFamily="34" charset="0"/>
                <a:ea typeface="Calibri" pitchFamily="34" charset="0"/>
                <a:cs typeface="Arial" pitchFamily="34" charset="0"/>
              </a:rPr>
              <a:t>تتعرض اللقى الأثرية المعدنية لعوامل و قوى التلف المختلفة التي تترك بصماتها الضارة في تلك اللقى و تتوقف حدة التلف على درجة نقاء المعادن التي استخدمت في صناعة هده اللقى و نوعية العوامل المتلفة التي تهاجم تلك اللقى</a:t>
            </a:r>
            <a:r>
              <a:rPr lang="fr-FR" dirty="0">
                <a:latin typeface="Calibri" pitchFamily="34" charset="0"/>
                <a:ea typeface="Calibri" pitchFamily="34" charset="0"/>
                <a:cs typeface="Arial" pitchFamily="34" charset="0"/>
              </a:rPr>
              <a:t>  </a:t>
            </a:r>
            <a:r>
              <a:rPr lang="ar-DZ" dirty="0">
                <a:latin typeface="Calibri" pitchFamily="34" charset="0"/>
                <a:ea typeface="Calibri" pitchFamily="34" charset="0"/>
                <a:cs typeface="Arial" pitchFamily="34" charset="0"/>
              </a:rPr>
              <a:t>و هناك عاملين رئيسيين يساهمان في تلف</a:t>
            </a:r>
            <a:r>
              <a:rPr lang="fr-FR" dirty="0">
                <a:latin typeface="Calibri" pitchFamily="34" charset="0"/>
                <a:ea typeface="Calibri" pitchFamily="34" charset="0"/>
                <a:cs typeface="Arial" pitchFamily="34" charset="0"/>
              </a:rPr>
              <a:t>  </a:t>
            </a:r>
            <a:r>
              <a:rPr lang="ar-DZ" dirty="0">
                <a:latin typeface="Calibri" pitchFamily="34" charset="0"/>
                <a:ea typeface="Calibri" pitchFamily="34" charset="0"/>
                <a:cs typeface="Arial" pitchFamily="34" charset="0"/>
              </a:rPr>
              <a:t>اللقى</a:t>
            </a:r>
            <a:endParaRPr lang="fr-FR" dirty="0">
              <a:latin typeface="Arial" pitchFamily="34" charset="0"/>
              <a:cs typeface="Arial" pitchFamily="34" charset="0"/>
            </a:endParaRPr>
          </a:p>
          <a:p>
            <a:pPr marL="0" lvl="0" indent="0" algn="just" rtl="1" eaLnBrk="0" fontAlgn="base" hangingPunct="0">
              <a:spcBef>
                <a:spcPct val="0"/>
              </a:spcBef>
              <a:spcAft>
                <a:spcPct val="0"/>
              </a:spcAft>
              <a:buClrTx/>
              <a:buSzTx/>
              <a:buNone/>
            </a:pPr>
            <a:r>
              <a:rPr lang="ar-DZ" dirty="0">
                <a:latin typeface="Calibri" pitchFamily="34" charset="0"/>
                <a:ea typeface="Calibri" pitchFamily="34" charset="0"/>
                <a:cs typeface="Arial" pitchFamily="34" charset="0"/>
              </a:rPr>
              <a:t>.العوامل الداخلية</a:t>
            </a:r>
            <a:r>
              <a:rPr lang="fr-FR" dirty="0">
                <a:latin typeface="Calibri" pitchFamily="34" charset="0"/>
                <a:ea typeface="Calibri" pitchFamily="34" charset="0"/>
                <a:cs typeface="Arial" pitchFamily="34" charset="0"/>
              </a:rPr>
              <a:t> </a:t>
            </a:r>
            <a:endParaRPr lang="ar-DZ" dirty="0">
              <a:latin typeface="Calibri" pitchFamily="34" charset="0"/>
              <a:ea typeface="Calibri" pitchFamily="34" charset="0"/>
              <a:cs typeface="Arial" pitchFamily="34" charset="0"/>
            </a:endParaRPr>
          </a:p>
          <a:p>
            <a:pPr marL="0" lvl="0" indent="0" algn="just" rtl="1" eaLnBrk="0" fontAlgn="base" hangingPunct="0">
              <a:spcBef>
                <a:spcPct val="0"/>
              </a:spcBef>
              <a:spcAft>
                <a:spcPct val="0"/>
              </a:spcAft>
              <a:buClrTx/>
              <a:buSzTx/>
              <a:buNone/>
            </a:pPr>
            <a:r>
              <a:rPr lang="ar-DZ" dirty="0">
                <a:latin typeface="Calibri" pitchFamily="34" charset="0"/>
                <a:ea typeface="Calibri" pitchFamily="34" charset="0"/>
                <a:cs typeface="Arial" pitchFamily="34" charset="0"/>
              </a:rPr>
              <a:t>العوامل </a:t>
            </a:r>
            <a:r>
              <a:rPr lang="ar-DZ" dirty="0" smtClean="0">
                <a:latin typeface="Calibri" pitchFamily="34" charset="0"/>
                <a:ea typeface="Calibri" pitchFamily="34" charset="0"/>
                <a:cs typeface="Arial" pitchFamily="34" charset="0"/>
              </a:rPr>
              <a:t>الخارجية</a:t>
            </a:r>
            <a:endParaRPr lang="ar-DZ" sz="3600" i="1" u="sng" dirty="0">
              <a:latin typeface="Calibri" pitchFamily="34" charset="0"/>
              <a:ea typeface="Calibri" pitchFamily="34" charset="0"/>
              <a:cs typeface="Arial" pitchFamily="34" charset="0"/>
            </a:endParaRPr>
          </a:p>
          <a:p>
            <a:pPr lvl="0" algn="just" rtl="1" eaLnBrk="0" fontAlgn="base" hangingPunct="0">
              <a:spcBef>
                <a:spcPct val="0"/>
              </a:spcBef>
              <a:spcAft>
                <a:spcPct val="0"/>
              </a:spcAft>
            </a:pPr>
            <a:r>
              <a:rPr lang="ar-DZ" sz="3600" i="1" u="sng" dirty="0">
                <a:latin typeface="Calibri" pitchFamily="34" charset="0"/>
                <a:ea typeface="Calibri" pitchFamily="34" charset="0"/>
                <a:cs typeface="Arial" pitchFamily="34" charset="0"/>
              </a:rPr>
              <a:t>العوامل الداخلية</a:t>
            </a:r>
            <a:endParaRPr lang="en-US" sz="3600" i="1" u="sng" dirty="0">
              <a:latin typeface="Calibri" pitchFamily="34" charset="0"/>
              <a:ea typeface="Calibri" pitchFamily="34" charset="0"/>
              <a:cs typeface="Arial" pitchFamily="34" charset="0"/>
            </a:endParaRPr>
          </a:p>
          <a:p>
            <a:pPr marL="0" lvl="0" indent="0" algn="just" rtl="1" eaLnBrk="0" fontAlgn="base" hangingPunct="0">
              <a:spcBef>
                <a:spcPct val="0"/>
              </a:spcBef>
              <a:spcAft>
                <a:spcPct val="0"/>
              </a:spcAft>
              <a:buClrTx/>
              <a:buSzTx/>
              <a:buNone/>
            </a:pPr>
            <a:r>
              <a:rPr lang="ar-DZ" dirty="0">
                <a:latin typeface="Calibri" pitchFamily="34" charset="0"/>
                <a:ea typeface="Calibri" pitchFamily="34" charset="0"/>
                <a:cs typeface="Arial" pitchFamily="34" charset="0"/>
              </a:rPr>
              <a:t>تتمثل العوامل و الأسباب الداخلية التي تتسبب في تلف اللقى الأثرية المعدنية بمرور الزمن في مدى درجة نقاء  المعادن و جودة صناعتها و عيوب التركيب البلوري لتلك المعادن و وجود شوائب معدنية كل دلك يلعب دورا أساسيا في تنشيط التفاعل بين المكونات المعدنية لتلك اللقى الأثرية  و ما يحيط بها من عوامل و قوى  متلفة و قد ثبت أن  اللقى الأثرية المعدنية تحتوي على مكونات معدنية غير نقية أو أنها غير جيدة التصنيع تتعرض للتلف الشديد بدرجة تفوق اللقى الأثرية</a:t>
            </a:r>
            <a:r>
              <a:rPr lang="fr-FR" dirty="0">
                <a:latin typeface="Calibri" pitchFamily="34" charset="0"/>
                <a:ea typeface="Calibri" pitchFamily="34" charset="0"/>
                <a:cs typeface="Arial" pitchFamily="34" charset="0"/>
              </a:rPr>
              <a:t>  </a:t>
            </a:r>
            <a:r>
              <a:rPr lang="ar-DZ" dirty="0">
                <a:latin typeface="Calibri" pitchFamily="34" charset="0"/>
                <a:ea typeface="Calibri" pitchFamily="34" charset="0"/>
                <a:cs typeface="Arial" pitchFamily="34" charset="0"/>
              </a:rPr>
              <a:t> الشديد بدرجة تفوق اللقى الأثرية المعدنية التي تحتوي على معادن نقية و خالية من الشوائب الضارة و التي افلح الصانع في الماضي في صناعتها</a:t>
            </a:r>
            <a:r>
              <a:rPr lang="fr-FR" dirty="0">
                <a:latin typeface="Calibri" pitchFamily="34" charset="0"/>
                <a:ea typeface="Calibri" pitchFamily="34" charset="0"/>
                <a:cs typeface="Arial" pitchFamily="34" charset="0"/>
              </a:rPr>
              <a:t> </a:t>
            </a:r>
            <a:endParaRPr lang="en-US" dirty="0">
              <a:latin typeface="Arial" pitchFamily="34" charset="0"/>
              <a:cs typeface="Arial" pitchFamily="34" charset="0"/>
            </a:endParaRPr>
          </a:p>
          <a:p>
            <a:pPr marL="0" indent="0" algn="r" rtl="1">
              <a:buNone/>
            </a:pPr>
            <a:endParaRPr lang="fr-FR" dirty="0"/>
          </a:p>
        </p:txBody>
      </p:sp>
    </p:spTree>
    <p:extLst>
      <p:ext uri="{BB962C8B-B14F-4D97-AF65-F5344CB8AC3E}">
        <p14:creationId xmlns:p14="http://schemas.microsoft.com/office/powerpoint/2010/main" val="2793689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847928"/>
          </a:xfrm>
        </p:spPr>
        <p:txBody>
          <a:bodyPr>
            <a:normAutofit/>
          </a:bodyPr>
          <a:lstStyle/>
          <a:p>
            <a:pPr marL="0" lvl="0" indent="0" algn="r" fontAlgn="base">
              <a:spcBef>
                <a:spcPct val="0"/>
              </a:spcBef>
              <a:spcAft>
                <a:spcPct val="0"/>
              </a:spcAft>
              <a:buClrTx/>
              <a:buSzTx/>
              <a:buNone/>
            </a:pPr>
            <a:endParaRPr lang="ar-DZ" sz="2800" i="1" u="sng" dirty="0">
              <a:solidFill>
                <a:schemeClr val="bg2">
                  <a:lumMod val="50000"/>
                </a:schemeClr>
              </a:solidFill>
              <a:latin typeface="Calibri" pitchFamily="34" charset="0"/>
              <a:ea typeface="Calibri" pitchFamily="34" charset="0"/>
              <a:cs typeface="Arial" pitchFamily="34" charset="0"/>
            </a:endParaRPr>
          </a:p>
          <a:p>
            <a:pPr marL="0" lvl="0" indent="0" algn="r" fontAlgn="base">
              <a:spcBef>
                <a:spcPct val="0"/>
              </a:spcBef>
              <a:spcAft>
                <a:spcPct val="0"/>
              </a:spcAft>
              <a:buClrTx/>
              <a:buSzTx/>
              <a:buNone/>
            </a:pPr>
            <a:r>
              <a:rPr lang="ar-DZ" sz="2800" i="1" u="sng" dirty="0">
                <a:latin typeface="Calibri" pitchFamily="34" charset="0"/>
                <a:ea typeface="Calibri" pitchFamily="34" charset="0"/>
                <a:cs typeface="Arial" pitchFamily="34" charset="0"/>
              </a:rPr>
              <a:t>العوامل الخارجية</a:t>
            </a:r>
            <a:r>
              <a:rPr lang="fr-FR" sz="2800" dirty="0">
                <a:latin typeface="Calibri" pitchFamily="34" charset="0"/>
                <a:ea typeface="Calibri" pitchFamily="34" charset="0"/>
                <a:cs typeface="Arial" pitchFamily="34" charset="0"/>
              </a:rPr>
              <a:t> </a:t>
            </a:r>
            <a:endParaRPr lang="fr-FR" sz="2800" dirty="0">
              <a:latin typeface="Arial" pitchFamily="34" charset="0"/>
              <a:cs typeface="Arial" pitchFamily="34" charset="0"/>
            </a:endParaRPr>
          </a:p>
          <a:p>
            <a:pPr marL="0" lvl="0" indent="0" algn="r" eaLnBrk="0" fontAlgn="base" hangingPunct="0">
              <a:spcBef>
                <a:spcPct val="0"/>
              </a:spcBef>
              <a:spcAft>
                <a:spcPct val="0"/>
              </a:spcAft>
              <a:buClrTx/>
              <a:buSzTx/>
              <a:buNone/>
            </a:pPr>
            <a:r>
              <a:rPr lang="ar-DZ" sz="2800" dirty="0">
                <a:latin typeface="Calibri" pitchFamily="34" charset="0"/>
                <a:ea typeface="Calibri" pitchFamily="34" charset="0"/>
                <a:cs typeface="Arial" pitchFamily="34" charset="0"/>
              </a:rPr>
              <a:t>تعتبر العوامل الخارجية من اخطر عوامل التلف التي تهاجم</a:t>
            </a:r>
            <a:r>
              <a:rPr lang="fr-FR" sz="2800" dirty="0">
                <a:latin typeface="Calibri" pitchFamily="34" charset="0"/>
                <a:ea typeface="Calibri" pitchFamily="34" charset="0"/>
                <a:cs typeface="Arial" pitchFamily="34" charset="0"/>
              </a:rPr>
              <a:t> </a:t>
            </a:r>
            <a:r>
              <a:rPr lang="ar-DZ" sz="2800" dirty="0" smtClean="0">
                <a:latin typeface="Calibri" pitchFamily="34" charset="0"/>
                <a:ea typeface="Calibri" pitchFamily="34" charset="0"/>
                <a:cs typeface="Arial" pitchFamily="34" charset="0"/>
              </a:rPr>
              <a:t>ا </a:t>
            </a:r>
            <a:r>
              <a:rPr lang="ar-DZ" sz="2800" dirty="0" err="1" smtClean="0">
                <a:latin typeface="Calibri" pitchFamily="34" charset="0"/>
                <a:ea typeface="Calibri" pitchFamily="34" charset="0"/>
                <a:cs typeface="Arial" pitchFamily="34" charset="0"/>
              </a:rPr>
              <a:t>ا</a:t>
            </a:r>
            <a:r>
              <a:rPr lang="ar-DZ" sz="2800" dirty="0" smtClean="0">
                <a:latin typeface="Calibri" pitchFamily="34" charset="0"/>
                <a:ea typeface="Calibri" pitchFamily="34" charset="0"/>
                <a:cs typeface="Arial" pitchFamily="34" charset="0"/>
              </a:rPr>
              <a:t> </a:t>
            </a:r>
            <a:r>
              <a:rPr lang="ar-DZ" sz="2800" dirty="0">
                <a:latin typeface="Calibri" pitchFamily="34" charset="0"/>
                <a:ea typeface="Calibri" pitchFamily="34" charset="0"/>
                <a:cs typeface="Arial" pitchFamily="34" charset="0"/>
              </a:rPr>
              <a:t>عوامل التلف التي تهاجم اللقى الأثرية المعدنية فتتسبب في تلف مكوناتها المعدنية و تدمير بنيتها الداخلية و تحويلها إلى مكونات هشة فاقدة </a:t>
            </a:r>
            <a:r>
              <a:rPr lang="ar-DZ" sz="2800" dirty="0" err="1">
                <a:latin typeface="Calibri" pitchFamily="34" charset="0"/>
                <a:ea typeface="Calibri" pitchFamily="34" charset="0"/>
                <a:cs typeface="Arial" pitchFamily="34" charset="0"/>
              </a:rPr>
              <a:t>التماسك.وتعتبر</a:t>
            </a:r>
            <a:r>
              <a:rPr lang="ar-DZ" sz="2800" dirty="0">
                <a:latin typeface="Calibri" pitchFamily="34" charset="0"/>
                <a:ea typeface="Calibri" pitchFamily="34" charset="0"/>
                <a:cs typeface="Arial" pitchFamily="34" charset="0"/>
              </a:rPr>
              <a:t> الرطوبة بمصادرها المختلفة سواء ادا كانت الرطوبة النسبية المرتفعة أو الأمطار و التكتيف و بخار الماء و كذلك غازات التلوث الجوي و الأكسجين و غيرها من العوامل التي تهدد اللقى الأثرية المعدنية. و لا شك أن العوامل و القوى المتلفة تتسبب في تحويل اللقى الأثرية المعدنية مثل النحاسية و البرونزية فتصبح مغطاة أثار تحولت إلى كتل من الصدأ</a:t>
            </a:r>
            <a:r>
              <a:rPr lang="fr-FR" sz="2800" dirty="0">
                <a:latin typeface="Calibri" pitchFamily="34" charset="0"/>
                <a:ea typeface="Calibri" pitchFamily="34" charset="0"/>
                <a:cs typeface="Arial" pitchFamily="34" charset="0"/>
              </a:rPr>
              <a:t> </a:t>
            </a:r>
            <a:r>
              <a:rPr lang="ar-DZ" sz="2800" dirty="0">
                <a:latin typeface="Calibri" pitchFamily="34" charset="0"/>
                <a:ea typeface="Calibri" pitchFamily="34" charset="0"/>
                <a:cs typeface="Arial" pitchFamily="34" charset="0"/>
              </a:rPr>
              <a:t>مختلف السمك أو</a:t>
            </a:r>
            <a:r>
              <a:rPr lang="fr-FR" sz="2800" dirty="0">
                <a:latin typeface="Calibri" pitchFamily="34" charset="0"/>
                <a:ea typeface="Calibri" pitchFamily="34" charset="0"/>
                <a:cs typeface="Arial" pitchFamily="34" charset="0"/>
              </a:rPr>
              <a:t>  </a:t>
            </a:r>
            <a:r>
              <a:rPr lang="ar-DZ" sz="2800" dirty="0">
                <a:latin typeface="Calibri" pitchFamily="34" charset="0"/>
                <a:ea typeface="Calibri" pitchFamily="34" charset="0"/>
                <a:cs typeface="Arial" pitchFamily="34" charset="0"/>
              </a:rPr>
              <a:t>بطبقات صدا</a:t>
            </a:r>
            <a:r>
              <a:rPr lang="fr-FR" sz="2800" dirty="0">
                <a:latin typeface="Calibri" pitchFamily="34" charset="0"/>
                <a:ea typeface="Calibri" pitchFamily="34" charset="0"/>
                <a:cs typeface="Arial" pitchFamily="34" charset="0"/>
              </a:rPr>
              <a:t>   </a:t>
            </a:r>
            <a:endParaRPr lang="en-US" sz="2800" dirty="0">
              <a:latin typeface="Arial" pitchFamily="34" charset="0"/>
              <a:cs typeface="Arial" pitchFamily="34" charset="0"/>
            </a:endParaRPr>
          </a:p>
          <a:p>
            <a:pPr marL="0" indent="0">
              <a:buNone/>
            </a:pPr>
            <a:endParaRPr lang="ar-DZ" dirty="0" smtClean="0"/>
          </a:p>
          <a:p>
            <a:pPr marL="0" indent="0">
              <a:buNone/>
            </a:pPr>
            <a:r>
              <a:rPr lang="ar-DZ" dirty="0"/>
              <a:t>+</a:t>
            </a:r>
            <a:endParaRPr lang="fr-FR" dirty="0"/>
          </a:p>
        </p:txBody>
      </p:sp>
    </p:spTree>
    <p:extLst>
      <p:ext uri="{BB962C8B-B14F-4D97-AF65-F5344CB8AC3E}">
        <p14:creationId xmlns:p14="http://schemas.microsoft.com/office/powerpoint/2010/main" val="12282651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fontScale="90000"/>
          </a:bodyPr>
          <a:lstStyle/>
          <a:p>
            <a:pPr algn="r" rtl="1"/>
            <a:r>
              <a:rPr lang="ar-DZ" dirty="0" err="1" smtClean="0">
                <a:solidFill>
                  <a:schemeClr val="tx1"/>
                </a:solidFill>
              </a:rPr>
              <a:t>الصدا</a:t>
            </a:r>
            <a:r>
              <a:rPr lang="ar-DZ" dirty="0" smtClean="0">
                <a:solidFill>
                  <a:schemeClr val="tx1"/>
                </a:solidFill>
              </a:rPr>
              <a:t>:</a:t>
            </a:r>
            <a:endParaRPr lang="fr-FR" dirty="0">
              <a:solidFill>
                <a:schemeClr val="tx1"/>
              </a:solidFill>
            </a:endParaRPr>
          </a:p>
        </p:txBody>
      </p:sp>
      <p:sp>
        <p:nvSpPr>
          <p:cNvPr id="3" name="Espace réservé du contenu 2"/>
          <p:cNvSpPr>
            <a:spLocks noGrp="1"/>
          </p:cNvSpPr>
          <p:nvPr>
            <p:ph idx="1"/>
          </p:nvPr>
        </p:nvSpPr>
        <p:spPr>
          <a:xfrm>
            <a:off x="457200" y="1340768"/>
            <a:ext cx="8229600" cy="4983832"/>
          </a:xfrm>
        </p:spPr>
        <p:txBody>
          <a:bodyPr/>
          <a:lstStyle/>
          <a:p>
            <a:pPr marL="0" indent="0" algn="just" rtl="1">
              <a:buNone/>
            </a:pPr>
            <a:r>
              <a:rPr lang="ar-DZ" dirty="0"/>
              <a:t>عدا الذهب تعرف جميع المعادن عملية الصدأ التي تختلف من معدن الى اخر تبعا لاختلف عناصر المعدن نفسه او اختلاف الرطوبة النسبية التي يتواجد فيها ويزداد هذا في حال وجود املاح معدنية ودرجات حرارة مختلفة.</a:t>
            </a:r>
            <a:endParaRPr lang="fr-FR" dirty="0"/>
          </a:p>
          <a:p>
            <a:pPr marL="0" indent="0" algn="just" rtl="1">
              <a:buNone/>
            </a:pPr>
            <a:r>
              <a:rPr lang="ar-DZ" dirty="0"/>
              <a:t>كما يمكن لدرجات الحرارة عند صنع التحف المعدنية اذ تحدث لها اجهادات داخلية عبارة عن شحنات كامنة داخل حبيباتها تنشط في حال عدم الثبات لتصبح طاقة متحركة داخل المعدن وبالتالي تختلف قابليته للصدأ باختلاف طبيعة التفاعل.</a:t>
            </a:r>
            <a:endParaRPr lang="fr-FR" dirty="0"/>
          </a:p>
          <a:p>
            <a:pPr marL="0" indent="0" algn="just" rtl="1">
              <a:buNone/>
            </a:pPr>
            <a:r>
              <a:rPr lang="ar-DZ" dirty="0"/>
              <a:t>فالصدأ ظاهرة كهرو كيميائية حيث رتبت المعادن من حيث </a:t>
            </a:r>
            <a:r>
              <a:rPr lang="ar-DZ" dirty="0" err="1"/>
              <a:t>القابيلية</a:t>
            </a:r>
            <a:r>
              <a:rPr lang="ar-DZ" dirty="0"/>
              <a:t> للصدأ كما يلي: الحديد، القصدير، النحاس، الفضة، الذهب، لذا يعرف الحديد بالمعدن الدنيء بينما يعرف الذهب بالمعدن النبيل.</a:t>
            </a:r>
            <a:endParaRPr lang="fr-FR" dirty="0"/>
          </a:p>
          <a:p>
            <a:pPr marL="0" indent="0" algn="just">
              <a:buNone/>
            </a:pPr>
            <a:endParaRPr lang="fr-FR" dirty="0"/>
          </a:p>
        </p:txBody>
      </p:sp>
    </p:spTree>
    <p:extLst>
      <p:ext uri="{BB962C8B-B14F-4D97-AF65-F5344CB8AC3E}">
        <p14:creationId xmlns:p14="http://schemas.microsoft.com/office/powerpoint/2010/main" val="2498264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775920"/>
          </a:xfrm>
        </p:spPr>
        <p:txBody>
          <a:bodyPr/>
          <a:lstStyle/>
          <a:p>
            <a:pPr marL="0" indent="0" algn="r" rtl="1">
              <a:buNone/>
            </a:pPr>
            <a:r>
              <a:rPr lang="ar-DZ" dirty="0" smtClean="0"/>
              <a:t>الاكسدة:</a:t>
            </a:r>
          </a:p>
          <a:p>
            <a:pPr marL="0" indent="0" algn="r" rtl="1">
              <a:buNone/>
            </a:pPr>
            <a:r>
              <a:rPr lang="ar-DZ" dirty="0" smtClean="0"/>
              <a:t>هي عملية لها علاقة </a:t>
            </a:r>
            <a:r>
              <a:rPr lang="ar-DZ" dirty="0" err="1" smtClean="0"/>
              <a:t>باكسجين</a:t>
            </a:r>
            <a:r>
              <a:rPr lang="ar-DZ" dirty="0" smtClean="0"/>
              <a:t> </a:t>
            </a:r>
            <a:r>
              <a:rPr lang="ar-DZ" dirty="0" err="1" smtClean="0"/>
              <a:t>الجو،تاتر</a:t>
            </a:r>
            <a:r>
              <a:rPr lang="ar-DZ" dirty="0" smtClean="0"/>
              <a:t> على الكربونات </a:t>
            </a:r>
            <a:r>
              <a:rPr lang="ar-DZ" dirty="0" err="1" smtClean="0"/>
              <a:t>والكبريتات</a:t>
            </a:r>
            <a:r>
              <a:rPr lang="ar-DZ" dirty="0" smtClean="0"/>
              <a:t> وتحولها الى </a:t>
            </a:r>
            <a:r>
              <a:rPr lang="ar-DZ" dirty="0" err="1" smtClean="0"/>
              <a:t>اكسيدات،تتم</a:t>
            </a:r>
            <a:r>
              <a:rPr lang="ar-DZ" dirty="0" smtClean="0"/>
              <a:t> عملية الاكسدة في المعادن و الفلزات التي تدخل في تركيبها عناصر كيميائية بقيمتها الاتحادية الدنيا </a:t>
            </a:r>
            <a:r>
              <a:rPr lang="ar-DZ" dirty="0" err="1" smtClean="0"/>
              <a:t>كا</a:t>
            </a:r>
            <a:r>
              <a:rPr lang="ar-DZ" dirty="0" smtClean="0"/>
              <a:t> لكبريت و الحديد و المنغنيز،</a:t>
            </a:r>
            <a:endParaRPr lang="fr-FR" dirty="0"/>
          </a:p>
        </p:txBody>
      </p:sp>
    </p:spTree>
    <p:extLst>
      <p:ext uri="{BB962C8B-B14F-4D97-AF65-F5344CB8AC3E}">
        <p14:creationId xmlns:p14="http://schemas.microsoft.com/office/powerpoint/2010/main" val="2140511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775920"/>
          </a:xfrm>
        </p:spPr>
        <p:txBody>
          <a:bodyPr/>
          <a:lstStyle/>
          <a:p>
            <a:pPr marL="0" indent="0" algn="just" rtl="1">
              <a:buNone/>
            </a:pPr>
            <a:r>
              <a:rPr lang="ar-DZ" dirty="0" smtClean="0"/>
              <a:t>علم المعادن هو احد علوم الارض الذي يركز على </a:t>
            </a:r>
            <a:r>
              <a:rPr lang="ar-DZ" dirty="0" err="1" smtClean="0"/>
              <a:t>الكيمياء،معضم</a:t>
            </a:r>
            <a:r>
              <a:rPr lang="ar-DZ" dirty="0" smtClean="0"/>
              <a:t> الصخور تتكون من خليط معادن متعددة ولكن قلة من الصخور تتكون من معدن واحد متل </a:t>
            </a:r>
            <a:r>
              <a:rPr lang="ar-DZ" dirty="0" err="1" smtClean="0"/>
              <a:t>الجير،اغلب</a:t>
            </a:r>
            <a:r>
              <a:rPr lang="ar-DZ" dirty="0" smtClean="0"/>
              <a:t> المعادن تتواجد في الطبيعة مكونة للصخور  و الباقي مكونا للعروق ومالا للفجوات تعرف هده المعادن باسم الخامات ومنها تستخرج </a:t>
            </a:r>
            <a:r>
              <a:rPr lang="ar-DZ" dirty="0" err="1" smtClean="0"/>
              <a:t>الفلزات,يعتبر</a:t>
            </a:r>
            <a:r>
              <a:rPr lang="ar-DZ" dirty="0" smtClean="0"/>
              <a:t> ابن سينا المؤسس الرئيسي لعلم الارض وهو اول من درس المعادن علميا </a:t>
            </a:r>
            <a:r>
              <a:rPr lang="ar-DZ" dirty="0"/>
              <a:t>،</a:t>
            </a:r>
            <a:r>
              <a:rPr lang="ar-DZ" dirty="0" smtClean="0"/>
              <a:t>بعده </a:t>
            </a:r>
            <a:r>
              <a:rPr lang="ar-DZ" dirty="0" smtClean="0"/>
              <a:t>البيروني وصف المعادن و الفلزات و الاحجار الكريمة الف في دلك كتاب عنوانه*الجماهر في معرفة الجواهر*</a:t>
            </a:r>
          </a:p>
          <a:p>
            <a:pPr marL="0" indent="0" algn="just" rtl="1">
              <a:buNone/>
            </a:pPr>
            <a:r>
              <a:rPr lang="ar-DZ" dirty="0" smtClean="0"/>
              <a:t>تعريف المعدن:</a:t>
            </a:r>
          </a:p>
          <a:p>
            <a:pPr marL="0" indent="0" algn="just" rtl="1">
              <a:buNone/>
            </a:pPr>
            <a:r>
              <a:rPr lang="ar-DZ" dirty="0" smtClean="0"/>
              <a:t>هو عبارة عن مادة متجانسة صلبة تكونت بفعل العوامل الطبيعية </a:t>
            </a:r>
            <a:r>
              <a:rPr lang="ar-DZ" dirty="0" err="1" smtClean="0"/>
              <a:t>غيرعضوية</a:t>
            </a:r>
            <a:r>
              <a:rPr lang="ar-DZ" dirty="0" smtClean="0"/>
              <a:t> ذات تركيب كيميائي تابت و نظام بلوري </a:t>
            </a:r>
            <a:r>
              <a:rPr lang="ar-DZ" dirty="0" err="1" smtClean="0"/>
              <a:t>مميز،توجد</a:t>
            </a:r>
            <a:r>
              <a:rPr lang="ar-DZ" dirty="0" smtClean="0"/>
              <a:t> المعادن في اشكال بلورية مختلفة و البلورة عبارة عن جسم من وسط صلب متجانس التركيب الكيميائي ويحدها اسطح و مستويات طبيعية تعرف </a:t>
            </a:r>
            <a:r>
              <a:rPr lang="ar-DZ" dirty="0" err="1" smtClean="0"/>
              <a:t>با</a:t>
            </a:r>
            <a:r>
              <a:rPr lang="ar-DZ" dirty="0" smtClean="0"/>
              <a:t> سطح بلوري,</a:t>
            </a:r>
            <a:endParaRPr lang="fr-FR" dirty="0"/>
          </a:p>
        </p:txBody>
      </p:sp>
    </p:spTree>
    <p:extLst>
      <p:ext uri="{BB962C8B-B14F-4D97-AF65-F5344CB8AC3E}">
        <p14:creationId xmlns:p14="http://schemas.microsoft.com/office/powerpoint/2010/main" val="1198770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936104"/>
          </a:xfrm>
        </p:spPr>
        <p:txBody>
          <a:bodyPr/>
          <a:lstStyle/>
          <a:p>
            <a:pPr algn="just" rtl="1"/>
            <a:r>
              <a:rPr lang="ar-DZ" dirty="0" smtClean="0">
                <a:solidFill>
                  <a:schemeClr val="tx1"/>
                </a:solidFill>
              </a:rPr>
              <a:t>الخواص الطبيعية للمعادن:</a:t>
            </a:r>
            <a:endParaRPr lang="fr-FR" dirty="0">
              <a:solidFill>
                <a:schemeClr val="tx1"/>
              </a:solidFill>
            </a:endParaRPr>
          </a:p>
        </p:txBody>
      </p:sp>
      <p:sp>
        <p:nvSpPr>
          <p:cNvPr id="3" name="Espace réservé du contenu 2"/>
          <p:cNvSpPr>
            <a:spLocks noGrp="1"/>
          </p:cNvSpPr>
          <p:nvPr>
            <p:ph idx="1"/>
          </p:nvPr>
        </p:nvSpPr>
        <p:spPr>
          <a:xfrm>
            <a:off x="457200" y="1196752"/>
            <a:ext cx="8229600" cy="5127848"/>
          </a:xfrm>
        </p:spPr>
        <p:txBody>
          <a:bodyPr>
            <a:normAutofit lnSpcReduction="10000"/>
          </a:bodyPr>
          <a:lstStyle/>
          <a:p>
            <a:pPr marL="0" indent="0" algn="just" rtl="1">
              <a:buNone/>
            </a:pPr>
            <a:r>
              <a:rPr lang="ar-DZ" dirty="0"/>
              <a:t>إن نوع الذرات وتركيبها لا يحددان شكله البلوري فقط ولكنهما يحددان أيضا خواصه الطبيعية والكيميائية أو الضوئية ويمكن التعرف على المعادن إما بواسطة فحصها بالعين المجردة أو </a:t>
            </a:r>
            <a:r>
              <a:rPr lang="ar-DZ" dirty="0" err="1"/>
              <a:t>إختبارات</a:t>
            </a:r>
            <a:r>
              <a:rPr lang="ar-DZ" dirty="0"/>
              <a:t> طبيعية أو كيميائية أو ضوئية وتعتبر الخواص الطبيعية مهمة جدا للتعرف على المعادن ويمكن تقسيمها إلى التالي </a:t>
            </a:r>
            <a:endParaRPr lang="fr-FR" dirty="0"/>
          </a:p>
          <a:p>
            <a:pPr marL="0" indent="0" algn="just" rtl="1">
              <a:buNone/>
            </a:pPr>
            <a:r>
              <a:rPr lang="ar-DZ" dirty="0"/>
              <a:t>الخواص البصرية </a:t>
            </a:r>
            <a:r>
              <a:rPr lang="ar-DZ" dirty="0" smtClean="0"/>
              <a:t>:</a:t>
            </a:r>
            <a:endParaRPr lang="fr-FR" dirty="0"/>
          </a:p>
          <a:p>
            <a:pPr marL="0" indent="0" algn="just" rtl="1">
              <a:buNone/>
            </a:pPr>
            <a:r>
              <a:rPr lang="ar-DZ" dirty="0"/>
              <a:t>هي مجموعة من الخواص التي تعتمد على الضوء مثل اللون المخدش والشفافية  </a:t>
            </a:r>
            <a:r>
              <a:rPr lang="ar-DZ" dirty="0" smtClean="0"/>
              <a:t>والبريق</a:t>
            </a:r>
            <a:endParaRPr lang="fr-FR" dirty="0"/>
          </a:p>
          <a:p>
            <a:pPr marL="0" indent="0" algn="just" rtl="1">
              <a:buNone/>
            </a:pPr>
            <a:r>
              <a:rPr lang="ar-DZ" dirty="0"/>
              <a:t>الخواص </a:t>
            </a:r>
            <a:r>
              <a:rPr lang="ar-DZ" dirty="0" err="1"/>
              <a:t>التماسكية</a:t>
            </a:r>
            <a:r>
              <a:rPr lang="ar-DZ" dirty="0"/>
              <a:t> </a:t>
            </a:r>
            <a:r>
              <a:rPr lang="ar-DZ" dirty="0" smtClean="0"/>
              <a:t>:</a:t>
            </a:r>
            <a:endParaRPr lang="fr-FR" dirty="0"/>
          </a:p>
          <a:p>
            <a:pPr marL="0" indent="0" algn="just" rtl="1">
              <a:buNone/>
            </a:pPr>
            <a:r>
              <a:rPr lang="ar-DZ" dirty="0" smtClean="0"/>
              <a:t>2  </a:t>
            </a:r>
            <a:r>
              <a:rPr lang="ar-DZ" dirty="0"/>
              <a:t>وهي مجموعة من الخواص التي تتوقف على مقدار تماسك المعدن مثل الصلابة والانفصام و الانفصال والمكسر وكذلك قابلية المعدن للسحب والطرق والتشكيل  </a:t>
            </a:r>
            <a:endParaRPr lang="fr-FR" dirty="0"/>
          </a:p>
          <a:p>
            <a:pPr marL="0" indent="0" algn="just" rtl="1">
              <a:buNone/>
            </a:pPr>
            <a:endParaRPr lang="fr-FR" dirty="0"/>
          </a:p>
        </p:txBody>
      </p:sp>
    </p:spTree>
    <p:extLst>
      <p:ext uri="{BB962C8B-B14F-4D97-AF65-F5344CB8AC3E}">
        <p14:creationId xmlns:p14="http://schemas.microsoft.com/office/powerpoint/2010/main" val="1303480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775920"/>
          </a:xfrm>
        </p:spPr>
        <p:txBody>
          <a:bodyPr/>
          <a:lstStyle/>
          <a:p>
            <a:pPr marL="0" indent="0" algn="just" rtl="1">
              <a:buNone/>
            </a:pPr>
            <a:r>
              <a:rPr lang="ar-DZ" dirty="0"/>
              <a:t>الوزن النوعي </a:t>
            </a:r>
            <a:endParaRPr lang="fr-FR" dirty="0"/>
          </a:p>
          <a:p>
            <a:pPr marL="0" indent="0" algn="just" rtl="1">
              <a:buNone/>
            </a:pPr>
            <a:r>
              <a:rPr lang="ar-DZ" dirty="0"/>
              <a:t>وتتوقف هذه الخاصية على كيفية رص وترابط جزيئات و ذرات المعدن </a:t>
            </a:r>
            <a:endParaRPr lang="fr-FR" dirty="0"/>
          </a:p>
          <a:p>
            <a:pPr marL="0" indent="0" algn="just" rtl="1">
              <a:buNone/>
            </a:pPr>
            <a:r>
              <a:rPr lang="ar-DZ" dirty="0"/>
              <a:t>الخواص الحسية </a:t>
            </a:r>
            <a:r>
              <a:rPr lang="ar-DZ" dirty="0" smtClean="0"/>
              <a:t>:</a:t>
            </a:r>
            <a:endParaRPr lang="fr-FR" dirty="0"/>
          </a:p>
          <a:p>
            <a:pPr marL="0" indent="0" algn="just" rtl="1">
              <a:buNone/>
            </a:pPr>
            <a:r>
              <a:rPr lang="ar-DZ" dirty="0"/>
              <a:t>وهي مجموعة من الخواص التي تعتمد على الحواس مثل الطعم والملمس والرائحة </a:t>
            </a:r>
            <a:endParaRPr lang="fr-FR" dirty="0"/>
          </a:p>
          <a:p>
            <a:pPr marL="0" indent="0" algn="just" rtl="1">
              <a:buNone/>
            </a:pPr>
            <a:r>
              <a:rPr lang="ar-DZ" dirty="0"/>
              <a:t>الخواص الحرارية </a:t>
            </a:r>
            <a:r>
              <a:rPr lang="ar-DZ" dirty="0" smtClean="0"/>
              <a:t>:</a:t>
            </a:r>
            <a:endParaRPr lang="fr-FR" dirty="0"/>
          </a:p>
          <a:p>
            <a:pPr marL="0" indent="0" algn="just" rtl="1">
              <a:buNone/>
            </a:pPr>
            <a:r>
              <a:rPr lang="ar-DZ" dirty="0"/>
              <a:t>وهي الخواص التي تعتمد على المغناطيسية والكهربائية والنشاط الإشعاعي للمعدن </a:t>
            </a:r>
            <a:r>
              <a:rPr lang="ar-DZ" dirty="0" smtClean="0"/>
              <a:t>,</a:t>
            </a:r>
            <a:endParaRPr lang="fr-FR" dirty="0"/>
          </a:p>
          <a:p>
            <a:pPr marL="0" indent="0" algn="just" rtl="1">
              <a:buNone/>
            </a:pPr>
            <a:r>
              <a:rPr lang="ar-DZ" dirty="0"/>
              <a:t>الخواص التي تعتمد على الحرارة مثل قابلية المعدن </a:t>
            </a:r>
            <a:r>
              <a:rPr lang="ar-DZ" dirty="0" err="1"/>
              <a:t>للانصهارية</a:t>
            </a:r>
            <a:r>
              <a:rPr lang="ar-DZ" dirty="0"/>
              <a:t> </a:t>
            </a:r>
            <a:endParaRPr lang="fr-FR" dirty="0"/>
          </a:p>
          <a:p>
            <a:pPr marL="0" indent="0" algn="just" rtl="1">
              <a:buNone/>
            </a:pPr>
            <a:r>
              <a:rPr lang="ar-DZ" dirty="0"/>
              <a:t>الخواص التي تعتمد على الشكل البلوري </a:t>
            </a:r>
            <a:r>
              <a:rPr lang="ar-DZ" dirty="0" smtClean="0"/>
              <a:t>للمعدن, </a:t>
            </a:r>
            <a:endParaRPr lang="fr-FR" dirty="0"/>
          </a:p>
          <a:p>
            <a:pPr rtl="1"/>
            <a:r>
              <a:rPr lang="ar-DZ" dirty="0"/>
              <a:t> </a:t>
            </a:r>
            <a:endParaRPr lang="fr-FR" dirty="0"/>
          </a:p>
          <a:p>
            <a:endParaRPr lang="fr-FR" dirty="0"/>
          </a:p>
        </p:txBody>
      </p:sp>
    </p:spTree>
    <p:extLst>
      <p:ext uri="{BB962C8B-B14F-4D97-AF65-F5344CB8AC3E}">
        <p14:creationId xmlns:p14="http://schemas.microsoft.com/office/powerpoint/2010/main" val="236352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919936"/>
          </a:xfrm>
        </p:spPr>
        <p:txBody>
          <a:bodyPr>
            <a:normAutofit fontScale="92500" lnSpcReduction="20000"/>
          </a:bodyPr>
          <a:lstStyle/>
          <a:p>
            <a:pPr marL="0" indent="0" algn="just" rtl="1">
              <a:buNone/>
            </a:pPr>
            <a:r>
              <a:rPr lang="ar-SA" dirty="0"/>
              <a:t>التصنيف الكيميائي للمعادن:</a:t>
            </a:r>
            <a:endParaRPr lang="fr-FR" dirty="0"/>
          </a:p>
          <a:p>
            <a:pPr marL="0" indent="0" algn="just" rtl="1">
              <a:buNone/>
            </a:pPr>
            <a:r>
              <a:rPr lang="ar-SA" dirty="0"/>
              <a:t>        يوجد المعدن على شكل مركب كيميائي يمكن بواسطة التحليل الكيميائي تحديد العناصر المكونة له وأيضاً معرفة معادلته الكيميائية وتوجد عدة طرق لتقسيم المعادن، بيد أن التصنيف الكيميائي يعد من أبسط وأشمل الطرق لتقسيم المعادن، وهو التصنيف المتبع في معظم جامعات ومتاحف الجيولوجيا في الوقت الحاضر. وتقسم المعادن من حيث تركيبها الكيميائي إلى عدة مجموعات </a:t>
            </a:r>
            <a:r>
              <a:rPr lang="ar-SA" dirty="0" smtClean="0"/>
              <a:t>ك</a:t>
            </a:r>
            <a:r>
              <a:rPr lang="ar-DZ" dirty="0" smtClean="0"/>
              <a:t>ما</a:t>
            </a:r>
            <a:r>
              <a:rPr lang="ar-SA" dirty="0" smtClean="0"/>
              <a:t> </a:t>
            </a:r>
            <a:r>
              <a:rPr lang="ar-SA" dirty="0"/>
              <a:t>يلي:</a:t>
            </a:r>
            <a:endParaRPr lang="fr-FR" dirty="0"/>
          </a:p>
          <a:p>
            <a:pPr marL="0" indent="0" algn="just" rtl="1">
              <a:buNone/>
            </a:pPr>
            <a:r>
              <a:rPr lang="ar-SA" dirty="0"/>
              <a:t>1-    مجموعة المعادن العنصرية : مثل الذهب والماس والكبريت.</a:t>
            </a:r>
            <a:endParaRPr lang="fr-FR" dirty="0"/>
          </a:p>
          <a:p>
            <a:pPr marL="0" indent="0" algn="just" rtl="1">
              <a:buNone/>
            </a:pPr>
            <a:r>
              <a:rPr lang="ar-SA" dirty="0"/>
              <a:t>2-    مجموعة معادن </a:t>
            </a:r>
            <a:r>
              <a:rPr lang="ar-SA" dirty="0" err="1"/>
              <a:t>الكبريتيدات</a:t>
            </a:r>
            <a:r>
              <a:rPr lang="ar-SA" dirty="0"/>
              <a:t> : وهي المعادن التي يتحد فيها الكبريت مع العناصر الأخرى، مثل </a:t>
            </a:r>
            <a:r>
              <a:rPr lang="ar-SA" dirty="0" err="1"/>
              <a:t>الجالينا</a:t>
            </a:r>
            <a:r>
              <a:rPr lang="ar-SA" dirty="0"/>
              <a:t> </a:t>
            </a:r>
            <a:r>
              <a:rPr lang="ar-SA" dirty="0" err="1"/>
              <a:t>والبايرايت</a:t>
            </a:r>
            <a:r>
              <a:rPr lang="ar-SA" dirty="0"/>
              <a:t>.</a:t>
            </a:r>
            <a:endParaRPr lang="fr-FR" dirty="0"/>
          </a:p>
          <a:p>
            <a:pPr marL="0" indent="0" algn="just" rtl="1">
              <a:buNone/>
            </a:pPr>
            <a:r>
              <a:rPr lang="ar-SA" dirty="0"/>
              <a:t>3-    مجموعة معادن الأكاسيد : وهي المعادن الناتجة عن اتحاد </a:t>
            </a:r>
            <a:r>
              <a:rPr lang="ar-SA" dirty="0" err="1"/>
              <a:t>الكسجين</a:t>
            </a:r>
            <a:r>
              <a:rPr lang="ar-SA" dirty="0"/>
              <a:t> بالعناصر الأخرى، مثل الكوارتز </a:t>
            </a:r>
            <a:r>
              <a:rPr lang="ar-SA" dirty="0" err="1"/>
              <a:t>والهيماتايت</a:t>
            </a:r>
            <a:r>
              <a:rPr lang="ar-SA" dirty="0"/>
              <a:t> </a:t>
            </a:r>
            <a:r>
              <a:rPr lang="ar-SA" dirty="0" err="1"/>
              <a:t>والليمونايت</a:t>
            </a:r>
            <a:r>
              <a:rPr lang="ar-SA" dirty="0"/>
              <a:t>.</a:t>
            </a:r>
            <a:endParaRPr lang="fr-FR" dirty="0"/>
          </a:p>
          <a:p>
            <a:pPr marL="0" indent="0" algn="just" rtl="1">
              <a:buNone/>
            </a:pPr>
            <a:r>
              <a:rPr lang="ar-SA" dirty="0"/>
              <a:t>4-    مجموعة الهاليدات : وهي المعادن التي تتحد عناصرها مع عناصر الهالوجين (فلور, كلور, بروم, يود) مثل معدن </a:t>
            </a:r>
            <a:r>
              <a:rPr lang="ar-SA" dirty="0" err="1"/>
              <a:t>الهالايت</a:t>
            </a:r>
            <a:r>
              <a:rPr lang="ar-SA" dirty="0"/>
              <a:t> والفلورايت.</a:t>
            </a:r>
            <a:endParaRPr lang="fr-FR" dirty="0"/>
          </a:p>
          <a:p>
            <a:pPr marL="0" indent="0" algn="just" rtl="1">
              <a:buNone/>
            </a:pPr>
            <a:r>
              <a:rPr lang="ar-SA" dirty="0"/>
              <a:t>5-    مجموعة معادن الفوسفات : وهي المعادن التي تتحد عناصرها مع مجموعة الفوسفات, مثل معدن </a:t>
            </a:r>
            <a:r>
              <a:rPr lang="ar-SA" dirty="0" err="1"/>
              <a:t>الأباتايت</a:t>
            </a:r>
            <a:r>
              <a:rPr lang="ar-SA" dirty="0"/>
              <a:t>.</a:t>
            </a:r>
            <a:endParaRPr lang="fr-FR" dirty="0"/>
          </a:p>
          <a:p>
            <a:pPr marL="0" indent="0" algn="just" rtl="1">
              <a:buNone/>
            </a:pPr>
            <a:r>
              <a:rPr lang="ar-SA" dirty="0"/>
              <a:t>6-    مجموعة معادن الكربونات : وهي المعادن التي تتحد عناصرها مع مجموعة الكربونات، مثل </a:t>
            </a:r>
            <a:r>
              <a:rPr lang="ar-SA" dirty="0" err="1"/>
              <a:t>الكالسايت</a:t>
            </a:r>
            <a:r>
              <a:rPr lang="ar-SA" dirty="0"/>
              <a:t> </a:t>
            </a:r>
            <a:r>
              <a:rPr lang="ar-SA" dirty="0" err="1"/>
              <a:t>والدولومايت</a:t>
            </a:r>
            <a:r>
              <a:rPr lang="ar-SA" dirty="0"/>
              <a:t>.</a:t>
            </a:r>
            <a:endParaRPr lang="fr-FR" dirty="0"/>
          </a:p>
          <a:p>
            <a:pPr marL="0" indent="0" algn="just" rtl="1">
              <a:buNone/>
            </a:pPr>
            <a:endParaRPr lang="fr-FR" dirty="0"/>
          </a:p>
        </p:txBody>
      </p:sp>
    </p:spTree>
    <p:extLst>
      <p:ext uri="{BB962C8B-B14F-4D97-AF65-F5344CB8AC3E}">
        <p14:creationId xmlns:p14="http://schemas.microsoft.com/office/powerpoint/2010/main" val="420734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خصائص السبائك:</a:t>
            </a:r>
            <a:endParaRPr lang="fr-FR" dirty="0"/>
          </a:p>
        </p:txBody>
      </p:sp>
      <p:sp>
        <p:nvSpPr>
          <p:cNvPr id="3" name="Espace réservé du contenu 2"/>
          <p:cNvSpPr>
            <a:spLocks noGrp="1"/>
          </p:cNvSpPr>
          <p:nvPr>
            <p:ph idx="1"/>
          </p:nvPr>
        </p:nvSpPr>
        <p:spPr/>
        <p:txBody>
          <a:bodyPr/>
          <a:lstStyle/>
          <a:p>
            <a:pPr algn="r" rtl="1">
              <a:buFont typeface="Wingdings" pitchFamily="2" charset="2"/>
              <a:buChar char="§"/>
              <a:defRPr/>
            </a:pPr>
            <a:r>
              <a:rPr lang="ar-DZ" sz="2400" dirty="0"/>
              <a:t>تتكون السبيكة من فلزات </a:t>
            </a:r>
            <a:r>
              <a:rPr lang="ar-DZ" sz="2400" dirty="0" smtClean="0"/>
              <a:t>دقيقة </a:t>
            </a:r>
            <a:r>
              <a:rPr lang="ar-DZ" sz="2400" dirty="0"/>
              <a:t>تسمى حبيبات المعدن وهي مختلفة الأشكال تعطي ترتيب بلوري هندسي خاص يتم التحكم في أشكالها من خلال التسخين الأولية وتشكيلها وتبريدها لإعطائها الشكل النهائي </a:t>
            </a:r>
          </a:p>
          <a:p>
            <a:pPr algn="r" rtl="1">
              <a:buFont typeface="Wingdings" pitchFamily="2" charset="2"/>
              <a:buChar char="§"/>
              <a:defRPr/>
            </a:pPr>
            <a:r>
              <a:rPr lang="ar-DZ" sz="2400" dirty="0"/>
              <a:t> الحبيبات الصغيرة تعطي سبائك قوية, وقد نحصل على سبائك غير مضبوطة وغير متساوية ودلك راجع إلى عدم تصفية الفلزات من الشوائب وكذا يتوقف ذلك على درجات الانصهار, وهذا ما يحدث مناطق هشة.</a:t>
            </a:r>
          </a:p>
          <a:p>
            <a:pPr algn="r" rtl="1">
              <a:buFont typeface="Wingdings" pitchFamily="2" charset="2"/>
              <a:buChar char="§"/>
              <a:defRPr/>
            </a:pPr>
            <a:r>
              <a:rPr lang="ar-DZ" sz="2400" dirty="0"/>
              <a:t>السبائك أقل قابلية للتشكيل من الفلز الأساسي وهي جيدة التوصيل للكهرباء         </a:t>
            </a:r>
            <a:endParaRPr lang="fr-FR" sz="2400" dirty="0"/>
          </a:p>
          <a:p>
            <a:endParaRPr lang="fr-FR" dirty="0"/>
          </a:p>
        </p:txBody>
      </p:sp>
    </p:spTree>
    <p:extLst>
      <p:ext uri="{BB962C8B-B14F-4D97-AF65-F5344CB8AC3E}">
        <p14:creationId xmlns:p14="http://schemas.microsoft.com/office/powerpoint/2010/main" val="397946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919936"/>
          </a:xfrm>
        </p:spPr>
        <p:txBody>
          <a:bodyPr>
            <a:normAutofit fontScale="92500" lnSpcReduction="20000"/>
          </a:bodyPr>
          <a:lstStyle/>
          <a:p>
            <a:pPr marL="0" lvl="0" indent="0" algn="just" rtl="1" fontAlgn="base">
              <a:spcBef>
                <a:spcPct val="0"/>
              </a:spcBef>
              <a:spcAft>
                <a:spcPct val="0"/>
              </a:spcAft>
              <a:buClrTx/>
              <a:buSzTx/>
              <a:buNone/>
            </a:pPr>
            <a:r>
              <a:rPr lang="ar-SA" sz="3200" b="1" u="sng" dirty="0">
                <a:latin typeface="Calibri" pitchFamily="34" charset="0"/>
                <a:ea typeface="Calibri" pitchFamily="34" charset="0"/>
                <a:cs typeface="Arial" pitchFamily="34" charset="0"/>
              </a:rPr>
              <a:t>تعريف السبيكة</a:t>
            </a:r>
            <a:r>
              <a:rPr lang="fr-FR" sz="3200" b="1" u="sng" dirty="0">
                <a:latin typeface="Calibri" pitchFamily="34" charset="0"/>
                <a:ea typeface="Calibri" pitchFamily="34" charset="0"/>
                <a:cs typeface="Arial" pitchFamily="34" charset="0"/>
              </a:rPr>
              <a:t> </a:t>
            </a:r>
            <a:endParaRPr lang="ar-DZ" sz="2800" dirty="0">
              <a:latin typeface="Calibri" pitchFamily="34" charset="0"/>
              <a:ea typeface="Calibri" pitchFamily="34" charset="0"/>
              <a:cs typeface="Arial" pitchFamily="34" charset="0"/>
            </a:endParaRPr>
          </a:p>
          <a:p>
            <a:pPr marL="0" lvl="0" indent="0" algn="just" rtl="1" eaLnBrk="0" fontAlgn="base" hangingPunct="0">
              <a:spcBef>
                <a:spcPct val="0"/>
              </a:spcBef>
              <a:spcAft>
                <a:spcPct val="0"/>
              </a:spcAft>
              <a:buNone/>
            </a:pPr>
            <a:r>
              <a:rPr lang="ar-DZ" sz="2800" dirty="0">
                <a:latin typeface="Calibri" pitchFamily="34" charset="0"/>
                <a:ea typeface="Calibri" pitchFamily="34" charset="0"/>
                <a:cs typeface="Arial" pitchFamily="34" charset="0"/>
              </a:rPr>
              <a:t>    </a:t>
            </a:r>
            <a:r>
              <a:rPr lang="ar-SA" sz="2800" dirty="0">
                <a:latin typeface="Calibri" pitchFamily="34" charset="0"/>
                <a:ea typeface="Calibri" pitchFamily="34" charset="0"/>
                <a:cs typeface="Arial" pitchFamily="34" charset="0"/>
              </a:rPr>
              <a:t>هي خليط ما بين فلز أو فلزين آو أكثر لمعدنين مختلفين الناتج هو معدن أو سبيكة ذات مميزات خاصة بها</a:t>
            </a:r>
            <a:r>
              <a:rPr lang="ar-DZ" sz="2800" dirty="0">
                <a:latin typeface="Calibri" pitchFamily="34" charset="0"/>
                <a:ea typeface="Calibri" pitchFamily="34" charset="0"/>
                <a:cs typeface="Arial" pitchFamily="34" charset="0"/>
              </a:rPr>
              <a:t> </a:t>
            </a:r>
            <a:r>
              <a:rPr lang="ar-SA" sz="2800" dirty="0">
                <a:latin typeface="Calibri" pitchFamily="34" charset="0"/>
                <a:ea typeface="Calibri" pitchFamily="34" charset="0"/>
                <a:cs typeface="Arial" pitchFamily="34" charset="0"/>
              </a:rPr>
              <a:t>كما قد تصنع السبائك بدون صهر الفلز الأساسي ويكون</a:t>
            </a:r>
            <a:r>
              <a:rPr lang="ar-DZ" sz="2800" dirty="0">
                <a:latin typeface="Calibri" pitchFamily="34" charset="0"/>
                <a:ea typeface="Calibri" pitchFamily="34" charset="0"/>
                <a:cs typeface="Arial" pitchFamily="34" charset="0"/>
              </a:rPr>
              <a:t> </a:t>
            </a:r>
          </a:p>
          <a:p>
            <a:pPr marL="0" lvl="0" indent="0" algn="just" rtl="1" eaLnBrk="0" fontAlgn="base" hangingPunct="0">
              <a:spcBef>
                <a:spcPct val="0"/>
              </a:spcBef>
              <a:spcAft>
                <a:spcPct val="0"/>
              </a:spcAft>
              <a:buNone/>
            </a:pPr>
            <a:r>
              <a:rPr lang="ar-SA" sz="2800" dirty="0">
                <a:latin typeface="Calibri" pitchFamily="34" charset="0"/>
                <a:ea typeface="Calibri" pitchFamily="34" charset="0"/>
                <a:cs typeface="Arial" pitchFamily="34" charset="0"/>
              </a:rPr>
              <a:t>معادن جديدة تسمى سبيكة</a:t>
            </a:r>
            <a:endParaRPr lang="ar-DZ" sz="2800" dirty="0">
              <a:latin typeface="Calibri" pitchFamily="34" charset="0"/>
              <a:ea typeface="Calibri" pitchFamily="34" charset="0"/>
              <a:cs typeface="Arial" pitchFamily="34" charset="0"/>
            </a:endParaRPr>
          </a:p>
          <a:p>
            <a:pPr marL="0" lvl="0" indent="0" algn="just" rtl="1" eaLnBrk="0" fontAlgn="base" hangingPunct="0">
              <a:spcBef>
                <a:spcPct val="0"/>
              </a:spcBef>
              <a:spcAft>
                <a:spcPct val="0"/>
              </a:spcAft>
              <a:buNone/>
            </a:pPr>
            <a:r>
              <a:rPr lang="ar-DZ" sz="2800" dirty="0">
                <a:latin typeface="Calibri" pitchFamily="34" charset="0"/>
                <a:cs typeface="Arial" pitchFamily="34" charset="0"/>
              </a:rPr>
              <a:t>     كما أن خصائصها تختلف عن خصائص المعدن الأصلي</a:t>
            </a:r>
            <a:r>
              <a:rPr lang="ar-DZ" sz="2800" dirty="0" smtClean="0">
                <a:latin typeface="Calibri" pitchFamily="34" charset="0"/>
                <a:cs typeface="Arial" pitchFamily="34" charset="0"/>
              </a:rPr>
              <a:t>.</a:t>
            </a:r>
            <a:endParaRPr lang="ar-DZ" sz="2800" dirty="0">
              <a:solidFill>
                <a:schemeClr val="accent1">
                  <a:lumMod val="60000"/>
                  <a:lumOff val="40000"/>
                </a:schemeClr>
              </a:solidFill>
              <a:latin typeface="Calibri" pitchFamily="34" charset="0"/>
              <a:cs typeface="Arial" pitchFamily="34" charset="0"/>
            </a:endParaRPr>
          </a:p>
          <a:p>
            <a:pPr marL="0" lvl="0" indent="0" algn="just" rtl="1" eaLnBrk="0" fontAlgn="base" hangingPunct="0">
              <a:spcBef>
                <a:spcPct val="0"/>
              </a:spcBef>
              <a:spcAft>
                <a:spcPct val="0"/>
              </a:spcAft>
              <a:buNone/>
            </a:pPr>
            <a:r>
              <a:rPr lang="ar-DZ" sz="2800" b="1" u="sng" dirty="0">
                <a:latin typeface="Calibri" pitchFamily="34" charset="0"/>
                <a:cs typeface="Arial" pitchFamily="34" charset="0"/>
              </a:rPr>
              <a:t>أنواع </a:t>
            </a:r>
            <a:r>
              <a:rPr lang="ar-DZ" sz="2800" b="1" u="sng" dirty="0" smtClean="0">
                <a:latin typeface="Calibri" pitchFamily="34" charset="0"/>
                <a:cs typeface="Arial" pitchFamily="34" charset="0"/>
              </a:rPr>
              <a:t>السبائك:</a:t>
            </a:r>
          </a:p>
          <a:p>
            <a:pPr marL="0" lvl="0" indent="0" algn="r" fontAlgn="base">
              <a:spcBef>
                <a:spcPct val="0"/>
              </a:spcBef>
              <a:spcAft>
                <a:spcPct val="0"/>
              </a:spcAft>
              <a:buClrTx/>
              <a:buSzTx/>
              <a:buNone/>
            </a:pPr>
            <a:r>
              <a:rPr lang="ar-DZ" sz="2800" u="sng" dirty="0">
                <a:latin typeface="Calibri" pitchFamily="34" charset="0"/>
                <a:ea typeface="Calibri" pitchFamily="34" charset="0"/>
                <a:cs typeface="Arial" pitchFamily="34" charset="0"/>
              </a:rPr>
              <a:t>سبائك الذهب</a:t>
            </a:r>
            <a:endParaRPr lang="fr-FR" sz="2800" u="sng" dirty="0">
              <a:latin typeface="Arial" pitchFamily="34" charset="0"/>
              <a:cs typeface="Arial" pitchFamily="34" charset="0"/>
            </a:endParaRPr>
          </a:p>
          <a:p>
            <a:pPr marL="0" lvl="0" indent="0" algn="r" eaLnBrk="0" fontAlgn="base" hangingPunct="0">
              <a:spcBef>
                <a:spcPct val="0"/>
              </a:spcBef>
              <a:spcAft>
                <a:spcPct val="0"/>
              </a:spcAft>
              <a:buClrTx/>
              <a:buSzTx/>
              <a:buNone/>
            </a:pPr>
            <a:r>
              <a:rPr lang="ar-DZ" sz="2800" u="sng" dirty="0">
                <a:latin typeface="Calibri" pitchFamily="34" charset="0"/>
                <a:ea typeface="Calibri" pitchFamily="34" charset="0"/>
                <a:cs typeface="Arial" pitchFamily="34" charset="0"/>
              </a:rPr>
              <a:t>سبائك الذهب و الفضة</a:t>
            </a:r>
            <a:endParaRPr lang="fr-FR" sz="2800" u="sng" dirty="0">
              <a:latin typeface="Arial" pitchFamily="34" charset="0"/>
              <a:cs typeface="Arial" pitchFamily="34" charset="0"/>
            </a:endParaRPr>
          </a:p>
          <a:p>
            <a:pPr marL="0" lvl="0" indent="0" algn="r" eaLnBrk="0" fontAlgn="base" hangingPunct="0">
              <a:spcBef>
                <a:spcPct val="0"/>
              </a:spcBef>
              <a:spcAft>
                <a:spcPct val="0"/>
              </a:spcAft>
              <a:buClrTx/>
              <a:buSzTx/>
              <a:buNone/>
            </a:pPr>
            <a:r>
              <a:rPr lang="ar-DZ" sz="2800" dirty="0">
                <a:latin typeface="Calibri" pitchFamily="34" charset="0"/>
                <a:ea typeface="Calibri" pitchFamily="34" charset="0"/>
                <a:cs typeface="Arial" pitchFamily="34" charset="0"/>
              </a:rPr>
              <a:t>يزداد الذهب باختلاطه مع الفضة متانة و مقاومة و كلما كانت نسبة الفضة اكبر كانت مقاومة السبيكة للحوامض </a:t>
            </a:r>
            <a:r>
              <a:rPr lang="ar-DZ" sz="2800" dirty="0" smtClean="0">
                <a:latin typeface="Calibri" pitchFamily="34" charset="0"/>
                <a:ea typeface="Calibri" pitchFamily="34" charset="0"/>
                <a:cs typeface="Arial" pitchFamily="34" charset="0"/>
              </a:rPr>
              <a:t>جيدة</a:t>
            </a:r>
            <a:endParaRPr lang="ar-DZ" sz="2800" dirty="0">
              <a:latin typeface="Calibri" pitchFamily="34" charset="0"/>
              <a:ea typeface="Calibri" pitchFamily="34" charset="0"/>
              <a:cs typeface="Arial" pitchFamily="34" charset="0"/>
            </a:endParaRPr>
          </a:p>
          <a:p>
            <a:pPr marL="0" lvl="0" indent="0" algn="r" eaLnBrk="0" fontAlgn="base" hangingPunct="0">
              <a:spcBef>
                <a:spcPct val="0"/>
              </a:spcBef>
              <a:spcAft>
                <a:spcPct val="0"/>
              </a:spcAft>
              <a:buClrTx/>
              <a:buSzTx/>
              <a:buNone/>
            </a:pPr>
            <a:r>
              <a:rPr lang="ar-DZ" sz="2800" dirty="0" smtClean="0">
                <a:latin typeface="Calibri" pitchFamily="34" charset="0"/>
                <a:ea typeface="Calibri" pitchFamily="34" charset="0"/>
                <a:cs typeface="Arial" pitchFamily="34" charset="0"/>
              </a:rPr>
              <a:t>سبائك </a:t>
            </a:r>
            <a:r>
              <a:rPr lang="ar-DZ" sz="2800" dirty="0">
                <a:latin typeface="Calibri" pitchFamily="34" charset="0"/>
                <a:ea typeface="Calibri" pitchFamily="34" charset="0"/>
                <a:cs typeface="Arial" pitchFamily="34" charset="0"/>
              </a:rPr>
              <a:t>الذهب و النحاس يزداد الذهب متانة باختلاطه مع النحاس </a:t>
            </a:r>
            <a:r>
              <a:rPr lang="ar-DZ" sz="2800" dirty="0" smtClean="0">
                <a:latin typeface="Calibri" pitchFamily="34" charset="0"/>
                <a:ea typeface="Calibri" pitchFamily="34" charset="0"/>
                <a:cs typeface="Arial" pitchFamily="34" charset="0"/>
              </a:rPr>
              <a:t>ة</a:t>
            </a:r>
            <a:endParaRPr lang="fr-FR" sz="2800" dirty="0">
              <a:latin typeface="Arial" pitchFamily="34" charset="0"/>
              <a:cs typeface="Arial" pitchFamily="34" charset="0"/>
            </a:endParaRPr>
          </a:p>
          <a:p>
            <a:pPr marL="0" lvl="0" indent="0" algn="r" eaLnBrk="0" fontAlgn="base" hangingPunct="0">
              <a:spcBef>
                <a:spcPct val="0"/>
              </a:spcBef>
              <a:spcAft>
                <a:spcPct val="0"/>
              </a:spcAft>
              <a:buClrTx/>
              <a:buSzTx/>
              <a:buNone/>
            </a:pPr>
            <a:r>
              <a:rPr lang="ar-DZ" sz="2800" b="1" u="sng" dirty="0">
                <a:latin typeface="Calibri" pitchFamily="34" charset="0"/>
                <a:ea typeface="Calibri" pitchFamily="34" charset="0"/>
                <a:cs typeface="Arial" pitchFamily="34" charset="0"/>
              </a:rPr>
              <a:t>سبائك الذهب الرمادية</a:t>
            </a:r>
          </a:p>
          <a:p>
            <a:pPr marL="0" lvl="0" indent="0" algn="r" eaLnBrk="0" fontAlgn="base" hangingPunct="0">
              <a:spcBef>
                <a:spcPct val="0"/>
              </a:spcBef>
              <a:spcAft>
                <a:spcPct val="0"/>
              </a:spcAft>
              <a:buClrTx/>
              <a:buSzTx/>
              <a:buNone/>
            </a:pPr>
            <a:r>
              <a:rPr lang="ar-DZ" sz="2800" dirty="0">
                <a:latin typeface="Calibri" pitchFamily="34" charset="0"/>
                <a:ea typeface="Calibri" pitchFamily="34" charset="0"/>
                <a:cs typeface="Arial" pitchFamily="34" charset="0"/>
              </a:rPr>
              <a:t>تستخدم في الصياغة و تتركب من عدة معادن تزيد في خصائصها و تكسبها قوة و متانة و من هده المعادن الذهب و الفضة اللذان يمنعان الصدأ عن السبيكة النيكل يرفع درجة الذوبان التوتياء يخفضها </a:t>
            </a:r>
            <a:r>
              <a:rPr lang="ar-DZ" sz="2800" dirty="0" err="1">
                <a:latin typeface="Calibri" pitchFamily="34" charset="0"/>
                <a:ea typeface="Calibri" pitchFamily="34" charset="0"/>
                <a:cs typeface="Arial" pitchFamily="34" charset="0"/>
              </a:rPr>
              <a:t>المانزيوم</a:t>
            </a:r>
            <a:r>
              <a:rPr lang="ar-DZ" sz="2800" dirty="0">
                <a:latin typeface="Calibri" pitchFamily="34" charset="0"/>
                <a:ea typeface="Calibri" pitchFamily="34" charset="0"/>
                <a:cs typeface="Arial" pitchFamily="34" charset="0"/>
              </a:rPr>
              <a:t> يمنع التأكسد أثناء الذوبان</a:t>
            </a:r>
            <a:endParaRPr lang="en-US" sz="2800" dirty="0">
              <a:latin typeface="Arial" pitchFamily="34" charset="0"/>
              <a:cs typeface="Arial" pitchFamily="34" charset="0"/>
            </a:endParaRPr>
          </a:p>
          <a:p>
            <a:pPr marL="0" lvl="0" indent="0" algn="just" rtl="1" eaLnBrk="0" fontAlgn="base" hangingPunct="0">
              <a:spcBef>
                <a:spcPct val="0"/>
              </a:spcBef>
              <a:spcAft>
                <a:spcPct val="0"/>
              </a:spcAft>
              <a:buNone/>
            </a:pPr>
            <a:endParaRPr lang="ar-DZ" sz="2800" b="1" u="sng" dirty="0">
              <a:latin typeface="Calibri" pitchFamily="34" charset="0"/>
              <a:cs typeface="Arial" pitchFamily="34" charset="0"/>
            </a:endParaRPr>
          </a:p>
        </p:txBody>
      </p:sp>
    </p:spTree>
    <p:extLst>
      <p:ext uri="{BB962C8B-B14F-4D97-AF65-F5344CB8AC3E}">
        <p14:creationId xmlns:p14="http://schemas.microsoft.com/office/powerpoint/2010/main" val="4118611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775920"/>
          </a:xfrm>
        </p:spPr>
        <p:txBody>
          <a:bodyPr/>
          <a:lstStyle/>
          <a:p>
            <a:pPr marL="0" lvl="0" indent="0" algn="just" rtl="1" fontAlgn="base">
              <a:spcBef>
                <a:spcPct val="0"/>
              </a:spcBef>
              <a:spcAft>
                <a:spcPct val="0"/>
              </a:spcAft>
              <a:buClrTx/>
              <a:buSzTx/>
              <a:buNone/>
            </a:pPr>
            <a:r>
              <a:rPr lang="ar-DZ" sz="2800" b="1" u="sng" dirty="0">
                <a:latin typeface="Calibri" pitchFamily="34" charset="0"/>
                <a:ea typeface="Calibri" pitchFamily="34" charset="0"/>
                <a:cs typeface="Arial" pitchFamily="34" charset="0"/>
              </a:rPr>
              <a:t>سبائك الرصاص</a:t>
            </a:r>
            <a:endParaRPr lang="fr-FR" sz="2800" b="1" u="sng" dirty="0">
              <a:latin typeface="Arial" pitchFamily="34" charset="0"/>
              <a:cs typeface="Arial" pitchFamily="34" charset="0"/>
            </a:endParaRPr>
          </a:p>
          <a:p>
            <a:pPr marL="0" lvl="0" indent="0" algn="just" rtl="1" eaLnBrk="0" fontAlgn="base" hangingPunct="0">
              <a:spcBef>
                <a:spcPct val="0"/>
              </a:spcBef>
              <a:spcAft>
                <a:spcPct val="0"/>
              </a:spcAft>
              <a:buClrTx/>
              <a:buSzTx/>
              <a:buNone/>
            </a:pPr>
            <a:r>
              <a:rPr lang="ar-DZ" sz="2800" dirty="0">
                <a:latin typeface="Calibri" pitchFamily="34" charset="0"/>
                <a:ea typeface="Calibri" pitchFamily="34" charset="0"/>
                <a:cs typeface="Arial" pitchFamily="34" charset="0"/>
              </a:rPr>
              <a:t>و يختلط مع معادن أخرى تكسبه صلابة و تزيده سهولة في العمل و التشكيل وهي</a:t>
            </a:r>
            <a:endParaRPr lang="fr-FR" sz="2800" dirty="0">
              <a:latin typeface="Arial" pitchFamily="34" charset="0"/>
              <a:cs typeface="Arial" pitchFamily="34" charset="0"/>
            </a:endParaRPr>
          </a:p>
          <a:p>
            <a:pPr marL="0" lvl="0" indent="0" algn="just" rtl="1" eaLnBrk="0" fontAlgn="base" hangingPunct="0">
              <a:spcBef>
                <a:spcPct val="0"/>
              </a:spcBef>
              <a:spcAft>
                <a:spcPct val="0"/>
              </a:spcAft>
              <a:buClrTx/>
              <a:buSzTx/>
              <a:buNone/>
            </a:pPr>
            <a:r>
              <a:rPr lang="ar-DZ" sz="2800" dirty="0" err="1" smtClean="0">
                <a:latin typeface="Calibri" pitchFamily="34" charset="0"/>
                <a:ea typeface="Calibri" pitchFamily="34" charset="0"/>
                <a:cs typeface="Arial" pitchFamily="34" charset="0"/>
              </a:rPr>
              <a:t>الانتيمون</a:t>
            </a:r>
            <a:r>
              <a:rPr lang="ar-DZ" sz="2800" dirty="0" smtClean="0">
                <a:latin typeface="Calibri" pitchFamily="34" charset="0"/>
                <a:ea typeface="Calibri" pitchFamily="34" charset="0"/>
                <a:cs typeface="Arial" pitchFamily="34" charset="0"/>
              </a:rPr>
              <a:t> </a:t>
            </a:r>
            <a:r>
              <a:rPr lang="ar-DZ" sz="2800" dirty="0">
                <a:latin typeface="Calibri" pitchFamily="34" charset="0"/>
                <a:ea typeface="Calibri" pitchFamily="34" charset="0"/>
                <a:cs typeface="Arial" pitchFamily="34" charset="0"/>
              </a:rPr>
              <a:t>القصدير الزرنيخ النحاس</a:t>
            </a:r>
            <a:r>
              <a:rPr lang="fr-FR" sz="2800" dirty="0">
                <a:latin typeface="Calibri" pitchFamily="34" charset="0"/>
                <a:ea typeface="Calibri" pitchFamily="34" charset="0"/>
                <a:cs typeface="Arial" pitchFamily="34" charset="0"/>
              </a:rPr>
              <a:t> </a:t>
            </a:r>
            <a:endParaRPr lang="ar-DZ" sz="2800" b="1" u="sng" dirty="0">
              <a:latin typeface="Calibri" pitchFamily="34" charset="0"/>
              <a:ea typeface="Calibri" pitchFamily="34" charset="0"/>
              <a:cs typeface="Arial" pitchFamily="34" charset="0"/>
            </a:endParaRPr>
          </a:p>
          <a:p>
            <a:pPr marL="0" lvl="0" indent="0" algn="just" rtl="1" eaLnBrk="0" fontAlgn="base" hangingPunct="0">
              <a:spcBef>
                <a:spcPct val="0"/>
              </a:spcBef>
              <a:spcAft>
                <a:spcPct val="0"/>
              </a:spcAft>
              <a:buClrTx/>
              <a:buSzTx/>
              <a:buNone/>
            </a:pPr>
            <a:r>
              <a:rPr lang="ar-DZ" sz="2800" b="1" u="sng" dirty="0">
                <a:latin typeface="Calibri" pitchFamily="34" charset="0"/>
                <a:ea typeface="Calibri" pitchFamily="34" charset="0"/>
                <a:cs typeface="Arial" pitchFamily="34" charset="0"/>
              </a:rPr>
              <a:t>سبائك الرصاص و </a:t>
            </a:r>
            <a:r>
              <a:rPr lang="ar-DZ" sz="2800" b="1" u="sng" dirty="0" err="1" smtClean="0">
                <a:latin typeface="Calibri" pitchFamily="34" charset="0"/>
                <a:ea typeface="Calibri" pitchFamily="34" charset="0"/>
                <a:cs typeface="Arial" pitchFamily="34" charset="0"/>
              </a:rPr>
              <a:t>الانتيمون</a:t>
            </a:r>
            <a:endParaRPr lang="ar-DZ" sz="2800" b="1" u="sng" dirty="0">
              <a:latin typeface="Calibri" pitchFamily="34" charset="0"/>
              <a:ea typeface="Calibri" pitchFamily="34" charset="0"/>
              <a:cs typeface="Arial" pitchFamily="34" charset="0"/>
            </a:endParaRPr>
          </a:p>
          <a:p>
            <a:pPr marL="0" lvl="0" indent="0" algn="just" rtl="1" eaLnBrk="0" fontAlgn="base" hangingPunct="0">
              <a:spcBef>
                <a:spcPct val="0"/>
              </a:spcBef>
              <a:spcAft>
                <a:spcPct val="0"/>
              </a:spcAft>
              <a:buClrTx/>
              <a:buSzTx/>
              <a:buNone/>
            </a:pPr>
            <a:r>
              <a:rPr lang="ar-DZ" sz="2800" dirty="0">
                <a:latin typeface="Calibri" pitchFamily="34" charset="0"/>
                <a:ea typeface="Calibri" pitchFamily="34" charset="0"/>
                <a:cs typeface="Arial" pitchFamily="34" charset="0"/>
              </a:rPr>
              <a:t> إن معدن </a:t>
            </a:r>
            <a:r>
              <a:rPr lang="ar-DZ" sz="2800" dirty="0" err="1" smtClean="0">
                <a:latin typeface="Calibri" pitchFamily="34" charset="0"/>
                <a:ea typeface="Calibri" pitchFamily="34" charset="0"/>
                <a:cs typeface="Arial" pitchFamily="34" charset="0"/>
              </a:rPr>
              <a:t>الانتيمون</a:t>
            </a:r>
            <a:r>
              <a:rPr lang="ar-DZ" sz="2800" dirty="0" smtClean="0">
                <a:latin typeface="Calibri" pitchFamily="34" charset="0"/>
                <a:ea typeface="Calibri" pitchFamily="34" charset="0"/>
                <a:cs typeface="Arial" pitchFamily="34" charset="0"/>
              </a:rPr>
              <a:t> </a:t>
            </a:r>
            <a:r>
              <a:rPr lang="ar-DZ" sz="2800" dirty="0">
                <a:latin typeface="Calibri" pitchFamily="34" charset="0"/>
                <a:ea typeface="Calibri" pitchFamily="34" charset="0"/>
                <a:cs typeface="Arial" pitchFamily="34" charset="0"/>
              </a:rPr>
              <a:t>يكسب الرصاص قسوة شديدة تجعله سريع </a:t>
            </a:r>
            <a:r>
              <a:rPr lang="ar-DZ" sz="2800" dirty="0" smtClean="0">
                <a:latin typeface="Calibri" pitchFamily="34" charset="0"/>
                <a:ea typeface="Calibri" pitchFamily="34" charset="0"/>
                <a:cs typeface="Arial" pitchFamily="34" charset="0"/>
              </a:rPr>
              <a:t>الانكسار</a:t>
            </a:r>
            <a:endParaRPr lang="ar-DZ" sz="2800" b="1" u="sng" dirty="0">
              <a:latin typeface="Calibri" pitchFamily="34" charset="0"/>
              <a:ea typeface="Calibri" pitchFamily="34" charset="0"/>
              <a:cs typeface="Arial" pitchFamily="34" charset="0"/>
            </a:endParaRPr>
          </a:p>
          <a:p>
            <a:pPr marL="0" lvl="0" indent="0" algn="just" rtl="1" eaLnBrk="0" fontAlgn="base" hangingPunct="0">
              <a:spcBef>
                <a:spcPct val="0"/>
              </a:spcBef>
              <a:spcAft>
                <a:spcPct val="0"/>
              </a:spcAft>
              <a:buClrTx/>
              <a:buSzTx/>
              <a:buNone/>
            </a:pPr>
            <a:r>
              <a:rPr lang="ar-DZ" sz="2800" b="1" u="sng" dirty="0">
                <a:latin typeface="Calibri" pitchFamily="34" charset="0"/>
                <a:ea typeface="Calibri" pitchFamily="34" charset="0"/>
                <a:cs typeface="Arial" pitchFamily="34" charset="0"/>
              </a:rPr>
              <a:t>سبائك الرصاص و الزرنيخ</a:t>
            </a:r>
            <a:r>
              <a:rPr lang="fr-FR" sz="2800" b="1" u="sng" dirty="0">
                <a:latin typeface="Calibri" pitchFamily="34" charset="0"/>
                <a:ea typeface="Calibri" pitchFamily="34" charset="0"/>
                <a:cs typeface="Arial" pitchFamily="34" charset="0"/>
              </a:rPr>
              <a:t> </a:t>
            </a:r>
            <a:endParaRPr lang="ar-DZ" sz="2800" b="1" u="sng" dirty="0">
              <a:latin typeface="Calibri" pitchFamily="34" charset="0"/>
              <a:ea typeface="Calibri" pitchFamily="34" charset="0"/>
              <a:cs typeface="Arial" pitchFamily="34" charset="0"/>
            </a:endParaRPr>
          </a:p>
          <a:p>
            <a:pPr marL="0" lvl="0" indent="0" algn="just" rtl="1" eaLnBrk="0" fontAlgn="base" hangingPunct="0">
              <a:spcBef>
                <a:spcPct val="0"/>
              </a:spcBef>
              <a:spcAft>
                <a:spcPct val="0"/>
              </a:spcAft>
              <a:buClrTx/>
              <a:buSzTx/>
              <a:buNone/>
            </a:pPr>
            <a:r>
              <a:rPr lang="ar-DZ" sz="2800" dirty="0">
                <a:latin typeface="Calibri" pitchFamily="34" charset="0"/>
                <a:ea typeface="Calibri" pitchFamily="34" charset="0"/>
                <a:cs typeface="Arial" pitchFamily="34" charset="0"/>
              </a:rPr>
              <a:t>إن معدن الزرنيخ يقسي </a:t>
            </a:r>
            <a:r>
              <a:rPr lang="ar-DZ" sz="2800" dirty="0" smtClean="0">
                <a:latin typeface="Calibri" pitchFamily="34" charset="0"/>
                <a:ea typeface="Calibri" pitchFamily="34" charset="0"/>
                <a:cs typeface="Arial" pitchFamily="34" charset="0"/>
              </a:rPr>
              <a:t>الرصاص,</a:t>
            </a:r>
            <a:endParaRPr lang="fr-FR" dirty="0"/>
          </a:p>
        </p:txBody>
      </p:sp>
    </p:spTree>
    <p:extLst>
      <p:ext uri="{BB962C8B-B14F-4D97-AF65-F5344CB8AC3E}">
        <p14:creationId xmlns:p14="http://schemas.microsoft.com/office/powerpoint/2010/main" val="2634160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847928"/>
          </a:xfrm>
        </p:spPr>
        <p:txBody>
          <a:bodyPr>
            <a:normAutofit fontScale="85000" lnSpcReduction="10000"/>
          </a:bodyPr>
          <a:lstStyle/>
          <a:p>
            <a:pPr marL="0" indent="0" algn="r" rtl="1">
              <a:buNone/>
            </a:pPr>
            <a:r>
              <a:rPr lang="ar-DZ" b="1" u="sng" dirty="0">
                <a:latin typeface="Tahoma" pitchFamily="34" charset="0"/>
                <a:ea typeface="Times New Roman" pitchFamily="18" charset="0"/>
                <a:cs typeface="Tahoma" pitchFamily="34" charset="0"/>
              </a:rPr>
              <a:t>سبائك </a:t>
            </a:r>
            <a:r>
              <a:rPr lang="ar-SA" b="1" u="sng" dirty="0">
                <a:latin typeface="Tahoma" pitchFamily="34" charset="0"/>
                <a:ea typeface="Times New Roman" pitchFamily="18" charset="0"/>
                <a:cs typeface="Tahoma" pitchFamily="34" charset="0"/>
              </a:rPr>
              <a:t>النحاس</a:t>
            </a:r>
            <a:r>
              <a:rPr lang="fr-FR" sz="2400" b="1" dirty="0">
                <a:latin typeface="Tahoma" pitchFamily="34" charset="0"/>
                <a:ea typeface="Times New Roman" pitchFamily="18" charset="0"/>
                <a:cs typeface="Tahoma" pitchFamily="34" charset="0"/>
              </a:rPr>
              <a:t/>
            </a:r>
            <a:br>
              <a:rPr lang="fr-FR" sz="2400" b="1" dirty="0">
                <a:latin typeface="Tahoma" pitchFamily="34" charset="0"/>
                <a:ea typeface="Times New Roman" pitchFamily="18" charset="0"/>
                <a:cs typeface="Tahoma" pitchFamily="34" charset="0"/>
              </a:rPr>
            </a:br>
            <a:r>
              <a:rPr lang="fr-FR" b="1" dirty="0">
                <a:latin typeface="Tahoma" pitchFamily="34" charset="0"/>
                <a:ea typeface="Times New Roman" pitchFamily="18" charset="0"/>
                <a:cs typeface="Tahoma" pitchFamily="34" charset="0"/>
              </a:rPr>
              <a:t/>
            </a:r>
            <a:br>
              <a:rPr lang="fr-FR" b="1" dirty="0">
                <a:latin typeface="Tahoma" pitchFamily="34" charset="0"/>
                <a:ea typeface="Times New Roman" pitchFamily="18" charset="0"/>
                <a:cs typeface="Tahoma" pitchFamily="34" charset="0"/>
              </a:rPr>
            </a:br>
            <a:r>
              <a:rPr lang="fr-FR" b="1" u="sng" dirty="0">
                <a:latin typeface="Tahoma" pitchFamily="34" charset="0"/>
                <a:ea typeface="Times New Roman" pitchFamily="18" charset="0"/>
                <a:cs typeface="Tahoma" pitchFamily="34" charset="0"/>
              </a:rPr>
              <a:t>1</a:t>
            </a:r>
            <a:r>
              <a:rPr lang="fr-FR" u="sng" dirty="0">
                <a:latin typeface="Tahoma" pitchFamily="34" charset="0"/>
                <a:ea typeface="Times New Roman" pitchFamily="18" charset="0"/>
                <a:cs typeface="Tahoma" pitchFamily="34" charset="0"/>
              </a:rPr>
              <a:t>- </a:t>
            </a:r>
            <a:r>
              <a:rPr lang="ar-SA" u="sng" dirty="0">
                <a:latin typeface="Tahoma" pitchFamily="34" charset="0"/>
                <a:ea typeface="Times New Roman" pitchFamily="18" charset="0"/>
                <a:cs typeface="Tahoma" pitchFamily="34" charset="0"/>
              </a:rPr>
              <a:t>سبيكة البرونز </a:t>
            </a:r>
            <a:r>
              <a:rPr lang="ar-SA" dirty="0">
                <a:latin typeface="Tahoma" pitchFamily="34" charset="0"/>
                <a:ea typeface="Times New Roman" pitchFamily="18" charset="0"/>
                <a:cs typeface="Tahoma" pitchFamily="34" charset="0"/>
              </a:rPr>
              <a:t>: وهى من أهـم السبائك </a:t>
            </a:r>
            <a:r>
              <a:rPr lang="ar-SA" dirty="0" smtClean="0">
                <a:latin typeface="Tahoma" pitchFamily="34" charset="0"/>
                <a:ea typeface="Times New Roman" pitchFamily="18" charset="0"/>
                <a:cs typeface="Tahoma" pitchFamily="34" charset="0"/>
              </a:rPr>
              <a:t>ويتميز </a:t>
            </a:r>
            <a:r>
              <a:rPr lang="ar-SA" dirty="0">
                <a:latin typeface="Tahoma" pitchFamily="34" charset="0"/>
                <a:ea typeface="Times New Roman" pitchFamily="18" charset="0"/>
                <a:cs typeface="Tahoma" pitchFamily="34" charset="0"/>
              </a:rPr>
              <a:t>البرونز بالشدة والصلابة والمقاومة العالية للاحتكاك </a:t>
            </a:r>
            <a:r>
              <a:rPr lang="ar-SA" dirty="0" err="1">
                <a:latin typeface="Tahoma" pitchFamily="34" charset="0"/>
                <a:ea typeface="Times New Roman" pitchFamily="18" charset="0"/>
                <a:cs typeface="Tahoma" pitchFamily="34" charset="0"/>
              </a:rPr>
              <a:t>والإحتفاظ</a:t>
            </a:r>
            <a:r>
              <a:rPr lang="ar-SA" dirty="0">
                <a:latin typeface="Tahoma" pitchFamily="34" charset="0"/>
                <a:ea typeface="Times New Roman" pitchFamily="18" charset="0"/>
                <a:cs typeface="Tahoma" pitchFamily="34" charset="0"/>
              </a:rPr>
              <a:t> بجودته لمدة طويلة وكان </a:t>
            </a:r>
            <a:r>
              <a:rPr lang="ar-SA" dirty="0" err="1">
                <a:latin typeface="Tahoma" pitchFamily="34" charset="0"/>
                <a:ea typeface="Times New Roman" pitchFamily="18" charset="0"/>
                <a:cs typeface="Tahoma" pitchFamily="34" charset="0"/>
              </a:rPr>
              <a:t>الكنغانيون</a:t>
            </a:r>
            <a:r>
              <a:rPr lang="ar-SA" dirty="0">
                <a:latin typeface="Tahoma" pitchFamily="34" charset="0"/>
                <a:ea typeface="Times New Roman" pitchFamily="18" charset="0"/>
                <a:cs typeface="Tahoma" pitchFamily="34" charset="0"/>
              </a:rPr>
              <a:t> أول من خلط النحاس لإنتــاج البرونز الذى </a:t>
            </a:r>
            <a:r>
              <a:rPr lang="ar-SA" dirty="0" err="1">
                <a:latin typeface="Tahoma" pitchFamily="34" charset="0"/>
                <a:ea typeface="Times New Roman" pitchFamily="18" charset="0"/>
                <a:cs typeface="Tahoma" pitchFamily="34" charset="0"/>
              </a:rPr>
              <a:t>إستخـدمـوه</a:t>
            </a:r>
            <a:r>
              <a:rPr lang="ar-SA" dirty="0">
                <a:latin typeface="Tahoma" pitchFamily="34" charset="0"/>
                <a:ea typeface="Times New Roman" pitchFamily="18" charset="0"/>
                <a:cs typeface="Tahoma" pitchFamily="34" charset="0"/>
              </a:rPr>
              <a:t> </a:t>
            </a:r>
            <a:r>
              <a:rPr lang="ar-SA" dirty="0" err="1">
                <a:latin typeface="Tahoma" pitchFamily="34" charset="0"/>
                <a:ea typeface="Times New Roman" pitchFamily="18" charset="0"/>
                <a:cs typeface="Tahoma" pitchFamily="34" charset="0"/>
              </a:rPr>
              <a:t>فى</a:t>
            </a:r>
            <a:r>
              <a:rPr lang="ar-SA" dirty="0">
                <a:latin typeface="Tahoma" pitchFamily="34" charset="0"/>
                <a:ea typeface="Times New Roman" pitchFamily="18" charset="0"/>
                <a:cs typeface="Tahoma" pitchFamily="34" charset="0"/>
              </a:rPr>
              <a:t> صناعـة الأسلحة مثل السيـوف والـرمـاح ذات الرؤوس الحـادة، </a:t>
            </a:r>
            <a:r>
              <a:rPr lang="fr-FR" dirty="0">
                <a:latin typeface="Tahoma" pitchFamily="34" charset="0"/>
                <a:ea typeface="Times New Roman" pitchFamily="18" charset="0"/>
                <a:cs typeface="Tahoma" pitchFamily="34" charset="0"/>
              </a:rPr>
              <a:t/>
            </a:r>
            <a:br>
              <a:rPr lang="fr-FR" dirty="0">
                <a:latin typeface="Tahoma" pitchFamily="34" charset="0"/>
                <a:ea typeface="Times New Roman" pitchFamily="18" charset="0"/>
                <a:cs typeface="Tahoma" pitchFamily="34" charset="0"/>
              </a:rPr>
            </a:br>
            <a:r>
              <a:rPr lang="fr-FR" dirty="0">
                <a:latin typeface="Tahoma" pitchFamily="34" charset="0"/>
                <a:ea typeface="Times New Roman" pitchFamily="18" charset="0"/>
                <a:cs typeface="Tahoma" pitchFamily="34" charset="0"/>
              </a:rPr>
              <a:t>2- </a:t>
            </a:r>
            <a:r>
              <a:rPr lang="ar-SA" u="sng" dirty="0">
                <a:latin typeface="Tahoma" pitchFamily="34" charset="0"/>
                <a:ea typeface="Times New Roman" pitchFamily="18" charset="0"/>
                <a:cs typeface="Tahoma" pitchFamily="34" charset="0"/>
              </a:rPr>
              <a:t>سبيكة النحاس والنيكل والزنك </a:t>
            </a:r>
            <a:r>
              <a:rPr lang="ar-SA" dirty="0">
                <a:latin typeface="Tahoma" pitchFamily="34" charset="0"/>
                <a:ea typeface="Times New Roman" pitchFamily="18" charset="0"/>
                <a:cs typeface="Tahoma" pitchFamily="34" charset="0"/>
              </a:rPr>
              <a:t>: وتتكون من النحاس بنسبة (55-65%) والزنك بنسبة (17-27%) </a:t>
            </a:r>
            <a:r>
              <a:rPr lang="ar-SA" dirty="0" err="1">
                <a:latin typeface="Tahoma" pitchFamily="34" charset="0"/>
                <a:ea typeface="Times New Roman" pitchFamily="18" charset="0"/>
                <a:cs typeface="Tahoma" pitchFamily="34" charset="0"/>
              </a:rPr>
              <a:t>والنكيل</a:t>
            </a:r>
            <a:r>
              <a:rPr lang="ar-SA" dirty="0">
                <a:latin typeface="Tahoma" pitchFamily="34" charset="0"/>
                <a:ea typeface="Times New Roman" pitchFamily="18" charset="0"/>
                <a:cs typeface="Tahoma" pitchFamily="34" charset="0"/>
              </a:rPr>
              <a:t> بنسبة (10%) للحصول على سبيكة تستخدم كأساس لتغطية أنية الطعام مثل الطباق والملاعق والسكاكين بطبقة فضية اللون وفى طلاء المجوهرات</a:t>
            </a:r>
            <a:r>
              <a:rPr lang="fr-FR" dirty="0">
                <a:latin typeface="Tahoma" pitchFamily="34" charset="0"/>
                <a:ea typeface="Times New Roman" pitchFamily="18" charset="0"/>
                <a:cs typeface="Tahoma" pitchFamily="34" charset="0"/>
              </a:rPr>
              <a:t> . </a:t>
            </a:r>
            <a:br>
              <a:rPr lang="fr-FR" dirty="0">
                <a:latin typeface="Tahoma" pitchFamily="34" charset="0"/>
                <a:ea typeface="Times New Roman" pitchFamily="18" charset="0"/>
                <a:cs typeface="Tahoma" pitchFamily="34" charset="0"/>
              </a:rPr>
            </a:br>
            <a:r>
              <a:rPr lang="fr-FR" u="sng" dirty="0">
                <a:latin typeface="Tahoma" pitchFamily="34" charset="0"/>
                <a:ea typeface="Times New Roman" pitchFamily="18" charset="0"/>
                <a:cs typeface="Tahoma" pitchFamily="34" charset="0"/>
              </a:rPr>
              <a:t>3- </a:t>
            </a:r>
            <a:r>
              <a:rPr lang="ar-SA" u="sng" dirty="0">
                <a:latin typeface="Tahoma" pitchFamily="34" charset="0"/>
                <a:ea typeface="Times New Roman" pitchFamily="18" charset="0"/>
                <a:cs typeface="Tahoma" pitchFamily="34" charset="0"/>
              </a:rPr>
              <a:t>سبيكة البرونز والفسفور والقصدير </a:t>
            </a:r>
            <a:r>
              <a:rPr lang="ar-SA" dirty="0">
                <a:latin typeface="Tahoma" pitchFamily="34" charset="0"/>
                <a:ea typeface="Times New Roman" pitchFamily="18" charset="0"/>
                <a:cs typeface="Tahoma" pitchFamily="34" charset="0"/>
              </a:rPr>
              <a:t>: وتتكون </a:t>
            </a:r>
            <a:r>
              <a:rPr lang="ar-SA" dirty="0" err="1">
                <a:latin typeface="Tahoma" pitchFamily="34" charset="0"/>
                <a:ea typeface="Times New Roman" pitchFamily="18" charset="0"/>
                <a:cs typeface="Tahoma" pitchFamily="34" charset="0"/>
              </a:rPr>
              <a:t>بأضافة</a:t>
            </a:r>
            <a:r>
              <a:rPr lang="ar-SA" dirty="0">
                <a:latin typeface="Tahoma" pitchFamily="34" charset="0"/>
                <a:ea typeface="Times New Roman" pitchFamily="18" charset="0"/>
                <a:cs typeface="Tahoma" pitchFamily="34" charset="0"/>
              </a:rPr>
              <a:t> الفسفور بنسبة (35%) والقصدير بنسبة (10%) للحصول على سبيكة تتميز بدرجة عالية من المرونة وسهولة التكيف والثبات والبقاء مما يجعلها ملائمة لصناعة الزنبرك الذى </a:t>
            </a:r>
            <a:r>
              <a:rPr lang="ar-SA" dirty="0">
                <a:solidFill>
                  <a:srgbClr val="000000"/>
                </a:solidFill>
                <a:latin typeface="Tahoma" pitchFamily="34" charset="0"/>
                <a:ea typeface="Times New Roman" pitchFamily="18" charset="0"/>
                <a:cs typeface="Tahoma" pitchFamily="34" charset="0"/>
              </a:rPr>
              <a:t>له القدرة على </a:t>
            </a:r>
            <a:r>
              <a:rPr lang="ar-SA" dirty="0" err="1">
                <a:solidFill>
                  <a:srgbClr val="000000"/>
                </a:solidFill>
                <a:latin typeface="Tahoma" pitchFamily="34" charset="0"/>
                <a:ea typeface="Times New Roman" pitchFamily="18" charset="0"/>
                <a:cs typeface="Tahoma" pitchFamily="34" charset="0"/>
              </a:rPr>
              <a:t>إستعادة</a:t>
            </a:r>
            <a:r>
              <a:rPr lang="ar-SA" dirty="0">
                <a:solidFill>
                  <a:srgbClr val="000000"/>
                </a:solidFill>
                <a:latin typeface="Tahoma" pitchFamily="34" charset="0"/>
                <a:ea typeface="Times New Roman" pitchFamily="18" charset="0"/>
                <a:cs typeface="Tahoma" pitchFamily="34" charset="0"/>
              </a:rPr>
              <a:t> حجمه بعد الضغط وصناعة الأغشية أو الصفائح الرقيقة المسامية </a:t>
            </a:r>
            <a:r>
              <a:rPr lang="ar-SA" dirty="0" err="1">
                <a:solidFill>
                  <a:srgbClr val="000000"/>
                </a:solidFill>
                <a:latin typeface="Tahoma" pitchFamily="34" charset="0"/>
                <a:ea typeface="Times New Roman" pitchFamily="18" charset="0"/>
                <a:cs typeface="Tahoma" pitchFamily="34" charset="0"/>
              </a:rPr>
              <a:t>التى</a:t>
            </a:r>
            <a:r>
              <a:rPr lang="ar-SA" dirty="0">
                <a:solidFill>
                  <a:srgbClr val="000000"/>
                </a:solidFill>
                <a:latin typeface="Tahoma" pitchFamily="34" charset="0"/>
                <a:ea typeface="Times New Roman" pitchFamily="18" charset="0"/>
                <a:cs typeface="Tahoma" pitchFamily="34" charset="0"/>
              </a:rPr>
              <a:t> بين السوائل كما </a:t>
            </a:r>
            <a:r>
              <a:rPr lang="ar-SA" dirty="0" err="1">
                <a:solidFill>
                  <a:srgbClr val="000000"/>
                </a:solidFill>
                <a:latin typeface="Tahoma" pitchFamily="34" charset="0"/>
                <a:ea typeface="Times New Roman" pitchFamily="18" charset="0"/>
                <a:cs typeface="Tahoma" pitchFamily="34" charset="0"/>
              </a:rPr>
              <a:t>فى</a:t>
            </a:r>
            <a:r>
              <a:rPr lang="ar-SA" dirty="0">
                <a:solidFill>
                  <a:srgbClr val="000000"/>
                </a:solidFill>
                <a:latin typeface="Tahoma" pitchFamily="34" charset="0"/>
                <a:ea typeface="Times New Roman" pitchFamily="18" charset="0"/>
                <a:cs typeface="Tahoma" pitchFamily="34" charset="0"/>
              </a:rPr>
              <a:t> البطاريات أو الموجودة </a:t>
            </a:r>
            <a:r>
              <a:rPr lang="ar-SA" dirty="0" err="1">
                <a:solidFill>
                  <a:srgbClr val="000000"/>
                </a:solidFill>
                <a:latin typeface="Tahoma" pitchFamily="34" charset="0"/>
                <a:ea typeface="Times New Roman" pitchFamily="18" charset="0"/>
                <a:cs typeface="Tahoma" pitchFamily="34" charset="0"/>
              </a:rPr>
              <a:t>فى</a:t>
            </a:r>
            <a:r>
              <a:rPr lang="ar-SA" dirty="0">
                <a:solidFill>
                  <a:srgbClr val="000000"/>
                </a:solidFill>
                <a:latin typeface="Tahoma" pitchFamily="34" charset="0"/>
                <a:ea typeface="Times New Roman" pitchFamily="18" charset="0"/>
                <a:cs typeface="Tahoma" pitchFamily="34" charset="0"/>
              </a:rPr>
              <a:t> قرص سماعة التليفون</a:t>
            </a:r>
            <a:r>
              <a:rPr lang="fr-FR" dirty="0">
                <a:solidFill>
                  <a:srgbClr val="000000"/>
                </a:solidFill>
                <a:latin typeface="Tahoma" pitchFamily="34" charset="0"/>
                <a:ea typeface="Times New Roman" pitchFamily="18" charset="0"/>
                <a:cs typeface="Tahoma" pitchFamily="34" charset="0"/>
              </a:rPr>
              <a:t> .</a:t>
            </a:r>
            <a:br>
              <a:rPr lang="fr-FR" dirty="0">
                <a:solidFill>
                  <a:srgbClr val="000000"/>
                </a:solidFill>
                <a:latin typeface="Tahoma" pitchFamily="34" charset="0"/>
                <a:ea typeface="Times New Roman" pitchFamily="18" charset="0"/>
                <a:cs typeface="Tahoma" pitchFamily="34" charset="0"/>
              </a:rPr>
            </a:br>
            <a:endParaRPr lang="fr-FR" dirty="0"/>
          </a:p>
        </p:txBody>
      </p:sp>
    </p:spTree>
    <p:extLst>
      <p:ext uri="{BB962C8B-B14F-4D97-AF65-F5344CB8AC3E}">
        <p14:creationId xmlns:p14="http://schemas.microsoft.com/office/powerpoint/2010/main" val="26587905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330</TotalTime>
  <Words>1318</Words>
  <Application>Microsoft Office PowerPoint</Application>
  <PresentationFormat>Affichage à l'écran (4:3)</PresentationFormat>
  <Paragraphs>89</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Débit</vt:lpstr>
      <vt:lpstr>المعادن</vt:lpstr>
      <vt:lpstr>Présentation PowerPoint</vt:lpstr>
      <vt:lpstr>الخواص الطبيعية للمعادن:</vt:lpstr>
      <vt:lpstr>Présentation PowerPoint</vt:lpstr>
      <vt:lpstr>Présentation PowerPoint</vt:lpstr>
      <vt:lpstr>خصائص السبائك:</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الصدا:</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المعادن</dc:title>
  <dc:creator>micro</dc:creator>
  <cp:lastModifiedBy>micro</cp:lastModifiedBy>
  <cp:revision>22</cp:revision>
  <dcterms:created xsi:type="dcterms:W3CDTF">2017-10-28T17:51:19Z</dcterms:created>
  <dcterms:modified xsi:type="dcterms:W3CDTF">2020-03-17T17:04:38Z</dcterms:modified>
</cp:coreProperties>
</file>