
<file path=[Content_Types].xml><?xml version="1.0" encoding="utf-8"?>
<Types xmlns="http://schemas.openxmlformats.org/package/2006/content-types">
  <Default Extension="emf" ContentType="image/x-emf"/>
  <Default Extension="fntdata" ContentType="application/x-fontdata"/>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23"/>
  </p:notesMasterIdLst>
  <p:sldIdLst>
    <p:sldId id="256" r:id="rId2"/>
    <p:sldId id="257" r:id="rId3"/>
    <p:sldId id="259" r:id="rId4"/>
    <p:sldId id="281" r:id="rId5"/>
    <p:sldId id="260" r:id="rId6"/>
    <p:sldId id="278" r:id="rId7"/>
    <p:sldId id="261" r:id="rId8"/>
    <p:sldId id="266" r:id="rId9"/>
    <p:sldId id="267" r:id="rId10"/>
    <p:sldId id="268" r:id="rId11"/>
    <p:sldId id="270" r:id="rId12"/>
    <p:sldId id="269" r:id="rId13"/>
    <p:sldId id="271" r:id="rId14"/>
    <p:sldId id="272" r:id="rId15"/>
    <p:sldId id="273" r:id="rId16"/>
    <p:sldId id="262" r:id="rId17"/>
    <p:sldId id="275" r:id="rId18"/>
    <p:sldId id="274" r:id="rId19"/>
    <p:sldId id="277" r:id="rId20"/>
    <p:sldId id="276" r:id="rId21"/>
    <p:sldId id="265" r:id="rId22"/>
  </p:sldIdLst>
  <p:sldSz cx="14630400" cy="8229600"/>
  <p:notesSz cx="8229600" cy="14630400"/>
  <p:embeddedFontLst>
    <p:embeddedFont>
      <p:font typeface="Alexandria" panose="020B0604020202020204" charset="-78"/>
      <p:regular r:id="rId24"/>
    </p:embeddedFont>
    <p:embeddedFont>
      <p:font typeface="Nobile" panose="020B0604020202020204" charset="0"/>
      <p:regular r:id="rId25"/>
    </p:embeddedFont>
  </p:embeddedFont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72" d="100"/>
          <a:sy n="72" d="100"/>
        </p:scale>
        <p:origin x="67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132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7104F-7FE1-150C-0CDF-9EC2C6A769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A0DAEF-8E2E-DE15-0D23-493BDD2F56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1F0073-7B9B-2459-6E37-A37546736F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E01B29-47DE-A070-543A-B47EBB8FC23E}"/>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157357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56C08-D641-9669-762F-7F97A42A05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FD9EBC-D27F-4133-C9FB-5EF75E8DF8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46D22F-0745-1F27-648B-E63467FBF5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A27560-4F14-6C43-69AC-3D847B8524E7}"/>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841770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D73B9-09D0-C00E-8F0D-802C38F594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6E417E-219C-81BC-FAB4-B1E4470A4A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EF32EF-A366-32FA-2707-F0ACD494CD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63F3F9-A615-3DE2-CEF3-87BA2E7C1291}"/>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26017463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96C96-03CB-A1A4-8FF8-BFB7D6EA18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B08DD0-EAB3-F813-93CC-AE2E30A7A5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A3EC5B-9186-5A3B-DFEF-31445C657C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06FBF4-B2EF-CC51-936B-1CD26CE7176C}"/>
              </a:ext>
            </a:extLst>
          </p:cNvPr>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494866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553663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4FEC2-32E3-107A-9C27-867A5823EE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A0BE6F-31A1-381C-D36D-E6CC33F774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29A171-63B9-E67C-11EF-4245B7F9B3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F710AC-A02E-10E2-9492-304F25EB5AE2}"/>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2204101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B616E-DF9C-4EB9-804D-64A172E58D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C8E276-2814-D3AE-0F19-534F3EA8B9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957ECA-ADC2-7BD0-516F-CC103DDB7F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FCCA5E-68C1-8BD6-D254-02E3370C69E4}"/>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445066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1E77F-D64E-9B6B-58FC-B172AAD482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2D1208-1035-0E40-1A8C-791BE72209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5DC0B7-289A-50FC-3947-EB0581568D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7738FA-518B-8C17-DC42-4314F0B99A43}"/>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3295729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8061E-47CC-BA62-19FB-CE60EC5F6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31E195-D813-4949-B895-94D276B2BA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2A948C-0B93-2343-2617-8E294A6E0F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9E7216-5F33-D9C7-3105-C0CFADEC415B}"/>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2220573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5C73E6"/>
          </a:solidFill>
          <a:ln/>
        </p:spPr>
      </p:sp>
      <p:sp>
        <p:nvSpPr>
          <p:cNvPr id="3" name="Shape 1"/>
          <p:cNvSpPr/>
          <p:nvPr/>
        </p:nvSpPr>
        <p:spPr>
          <a:xfrm>
            <a:off x="0" y="0"/>
            <a:ext cx="14630400" cy="8229600"/>
          </a:xfrm>
          <a:prstGeom prst="rect">
            <a:avLst/>
          </a:prstGeom>
          <a:solidFill>
            <a:srgbClr val="F9F9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emf"/><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11.xml"/><Relationship Id="rId5" Type="http://schemas.openxmlformats.org/officeDocument/2006/relationships/image" Target="../media/image22.png"/><Relationship Id="rId4" Type="http://schemas.openxmlformats.org/officeDocument/2006/relationships/image" Target="../media/image2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665000" y="438617"/>
            <a:ext cx="14864157" cy="1956435"/>
          </a:xfrm>
          <a:prstGeom prst="rect">
            <a:avLst/>
          </a:prstGeom>
          <a:noFill/>
          <a:ln/>
        </p:spPr>
        <p:txBody>
          <a:bodyPr wrap="square" lIns="0" tIns="0" rIns="0" bIns="0" rtlCol="0" anchor="t"/>
          <a:lstStyle/>
          <a:p>
            <a:pPr marL="0" indent="0">
              <a:lnSpc>
                <a:spcPts val="7700"/>
              </a:lnSpc>
              <a:buNone/>
            </a:pPr>
            <a:r>
              <a:rPr lang="en-US" sz="5400" b="1" dirty="0">
                <a:solidFill>
                  <a:srgbClr val="00B0F0"/>
                </a:solidFill>
                <a:latin typeface="Times New Roman" panose="02020603050405020304" pitchFamily="18" charset="0"/>
                <a:ea typeface="Alexandria" pitchFamily="34" charset="-122"/>
                <a:cs typeface="Times New Roman" panose="02020603050405020304" pitchFamily="18" charset="0"/>
              </a:rPr>
              <a:t>Cinétique enzymatique à plusieurs substrats</a:t>
            </a:r>
            <a:endParaRPr lang="en-US" sz="5400" b="1" dirty="0">
              <a:solidFill>
                <a:srgbClr val="00B0F0"/>
              </a:solidFill>
              <a:latin typeface="Times New Roman" panose="02020603050405020304" pitchFamily="18" charset="0"/>
              <a:cs typeface="Times New Roman" panose="02020603050405020304" pitchFamily="18" charset="0"/>
            </a:endParaRPr>
          </a:p>
        </p:txBody>
      </p:sp>
      <p:sp>
        <p:nvSpPr>
          <p:cNvPr id="3" name="Text 1"/>
          <p:cNvSpPr/>
          <p:nvPr/>
        </p:nvSpPr>
        <p:spPr>
          <a:xfrm>
            <a:off x="665000" y="1595627"/>
            <a:ext cx="13042821" cy="3266123"/>
          </a:xfrm>
          <a:prstGeom prst="rect">
            <a:avLst/>
          </a:prstGeom>
          <a:noFill/>
          <a:ln/>
        </p:spPr>
        <p:txBody>
          <a:bodyPr wrap="square" lIns="0" tIns="0" rIns="0" bIns="0" rtlCol="0" anchor="t"/>
          <a:lstStyle/>
          <a:p>
            <a:pPr marL="0" indent="0" algn="just">
              <a:lnSpc>
                <a:spcPct val="200000"/>
              </a:lnSpc>
              <a:buNone/>
            </a:pP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La cinétique enzymatique est un domaine essentiel de la biochimie qui étudie la vitesse et les mécanismes des réactions enzymatiques. Les enzymes sont des protéines qui catalysent les réactions chimiques dans les organismes vivants, accélérant considérablement les processus biologiques. </a:t>
            </a:r>
          </a:p>
          <a:p>
            <a:pPr marL="0" indent="0" algn="just">
              <a:lnSpc>
                <a:spcPct val="200000"/>
              </a:lnSpc>
              <a:buNone/>
            </a:pP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Un aspect crucial de la cinétique enzymatique est l'étude des réactions enzymatiques </a:t>
            </a:r>
            <a:r>
              <a:rPr lang="en-US" sz="2400" b="1" u="sng" dirty="0">
                <a:solidFill>
                  <a:srgbClr val="404155"/>
                </a:solidFill>
                <a:latin typeface="Times New Roman" panose="02020603050405020304" pitchFamily="18" charset="0"/>
                <a:ea typeface="Nobile" pitchFamily="34" charset="-122"/>
                <a:cs typeface="Times New Roman" panose="02020603050405020304" pitchFamily="18" charset="0"/>
              </a:rPr>
              <a:t>impliquant plusieurs substrats</a:t>
            </a: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 où une enzyme catalyse la réaction de </a:t>
            </a:r>
            <a:r>
              <a:rPr lang="en-US" sz="2400" b="1" dirty="0">
                <a:solidFill>
                  <a:srgbClr val="404155"/>
                </a:solidFill>
                <a:latin typeface="Times New Roman" panose="02020603050405020304" pitchFamily="18" charset="0"/>
                <a:ea typeface="Nobile" pitchFamily="34" charset="-122"/>
                <a:cs typeface="Times New Roman" panose="02020603050405020304" pitchFamily="18" charset="0"/>
              </a:rPr>
              <a:t>deux ou plusieurs molécules de substrat différentes</a:t>
            </a: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 Ces réactions sont courantes dans le métabolisme et jouent un rôle clé dans de nombreux processus biologiques. Cette présentation explorera les concepts clés de la cinétique enzymatique à plusieurs substrats, en examinant les différents modèles et mécanismes impliqués.</a:t>
            </a:r>
            <a:endParaRPr lang="en-US" sz="2400" dirty="0">
              <a:latin typeface="Times New Roman" panose="02020603050405020304" pitchFamily="18" charset="0"/>
              <a:cs typeface="Times New Roman" panose="02020603050405020304" pitchFamily="18" charset="0"/>
            </a:endParaRPr>
          </a:p>
        </p:txBody>
      </p:sp>
      <p:sp>
        <p:nvSpPr>
          <p:cNvPr id="5" name="Text 3"/>
          <p:cNvSpPr/>
          <p:nvPr/>
        </p:nvSpPr>
        <p:spPr>
          <a:xfrm>
            <a:off x="893683" y="7031593"/>
            <a:ext cx="162997" cy="97512"/>
          </a:xfrm>
          <a:prstGeom prst="rect">
            <a:avLst/>
          </a:prstGeom>
          <a:noFill/>
          <a:ln/>
        </p:spPr>
        <p:txBody>
          <a:bodyPr wrap="none" lIns="0" tIns="0" rIns="0" bIns="0" rtlCol="0" anchor="t"/>
          <a:lstStyle/>
          <a:p>
            <a:pPr marL="0" indent="0" algn="ctr">
              <a:lnSpc>
                <a:spcPts val="750"/>
              </a:lnSpc>
              <a:buNone/>
            </a:pPr>
            <a:r>
              <a:rPr lang="en-US" sz="750" dirty="0">
                <a:solidFill>
                  <a:srgbClr val="FFFFFF"/>
                </a:solidFill>
                <a:latin typeface="Nobile Medium" pitchFamily="34" charset="0"/>
                <a:ea typeface="Nobile Medium" pitchFamily="34" charset="-122"/>
                <a:cs typeface="Nobile Medium" pitchFamily="34" charset="-120"/>
              </a:rPr>
              <a:t>RM</a:t>
            </a:r>
            <a:endParaRPr lang="en-US" sz="750" dirty="0"/>
          </a:p>
        </p:txBody>
      </p:sp>
      <p:sp>
        <p:nvSpPr>
          <p:cNvPr id="6" name="Text 4"/>
          <p:cNvSpPr/>
          <p:nvPr/>
        </p:nvSpPr>
        <p:spPr>
          <a:xfrm>
            <a:off x="12471619" y="7129105"/>
            <a:ext cx="2039511" cy="396835"/>
          </a:xfrm>
          <a:prstGeom prst="rect">
            <a:avLst/>
          </a:prstGeom>
          <a:noFill/>
          <a:ln/>
        </p:spPr>
        <p:txBody>
          <a:bodyPr wrap="none" lIns="0" tIns="0" rIns="0" bIns="0" rtlCol="0" anchor="t"/>
          <a:lstStyle/>
          <a:p>
            <a:pPr marL="0" indent="0" algn="l">
              <a:lnSpc>
                <a:spcPts val="3100"/>
              </a:lnSpc>
              <a:buNone/>
            </a:pPr>
            <a:r>
              <a:rPr lang="en-US" sz="2200" b="1" dirty="0">
                <a:solidFill>
                  <a:srgbClr val="404155"/>
                </a:solidFill>
                <a:latin typeface="Nobile Bold" pitchFamily="34" charset="0"/>
                <a:ea typeface="Nobile Bold" pitchFamily="34" charset="-122"/>
                <a:cs typeface="Nobile Bold" pitchFamily="34" charset="-120"/>
              </a:rPr>
              <a:t>by </a:t>
            </a:r>
            <a:r>
              <a:rPr lang="en-US" sz="2200" b="1" dirty="0" err="1">
                <a:solidFill>
                  <a:srgbClr val="404155"/>
                </a:solidFill>
                <a:latin typeface="Nobile Bold" pitchFamily="34" charset="0"/>
                <a:ea typeface="Nobile Bold" pitchFamily="34" charset="-122"/>
                <a:cs typeface="Nobile Bold" pitchFamily="34" charset="-120"/>
              </a:rPr>
              <a:t>Mouderas</a:t>
            </a:r>
            <a:r>
              <a:rPr lang="en-US" sz="2200" b="1" dirty="0">
                <a:solidFill>
                  <a:srgbClr val="404155"/>
                </a:solidFill>
                <a:latin typeface="Nobile Bold" pitchFamily="34" charset="0"/>
                <a:ea typeface="Nobile Bold" pitchFamily="34" charset="-122"/>
                <a:cs typeface="Nobile Bold" pitchFamily="34" charset="-120"/>
              </a:rPr>
              <a:t> F.</a:t>
            </a:r>
            <a:endParaRPr lang="en-US" sz="2200" dirty="0"/>
          </a:p>
        </p:txBody>
      </p:sp>
      <p:sp>
        <p:nvSpPr>
          <p:cNvPr id="7" name="Rectangle 6">
            <a:extLst>
              <a:ext uri="{FF2B5EF4-FFF2-40B4-BE49-F238E27FC236}">
                <a16:creationId xmlns:a16="http://schemas.microsoft.com/office/drawing/2014/main" id="{77ABFA29-4294-24EC-A4B5-AF1F43E9ED80}"/>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C8A7B713-64A7-37F1-F75C-F5BE0E558AB5}"/>
              </a:ext>
            </a:extLst>
          </p:cNvPr>
          <p:cNvPicPr>
            <a:picLocks noChangeAspect="1"/>
          </p:cNvPicPr>
          <p:nvPr/>
        </p:nvPicPr>
        <p:blipFill>
          <a:blip r:embed="rId2"/>
          <a:stretch>
            <a:fillRect/>
          </a:stretch>
        </p:blipFill>
        <p:spPr>
          <a:xfrm>
            <a:off x="0" y="0"/>
            <a:ext cx="14630400" cy="8235434"/>
          </a:xfrm>
          <a:prstGeom prst="rect">
            <a:avLst/>
          </a:prstGeom>
        </p:spPr>
      </p:pic>
      <p:sp>
        <p:nvSpPr>
          <p:cNvPr id="3" name="ZoneTexte 2">
            <a:extLst>
              <a:ext uri="{FF2B5EF4-FFF2-40B4-BE49-F238E27FC236}">
                <a16:creationId xmlns:a16="http://schemas.microsoft.com/office/drawing/2014/main" id="{276FBC46-2C3B-75DA-6BF6-9D875A2AA8E8}"/>
              </a:ext>
            </a:extLst>
          </p:cNvPr>
          <p:cNvSpPr txBox="1"/>
          <p:nvPr/>
        </p:nvSpPr>
        <p:spPr>
          <a:xfrm>
            <a:off x="12695583" y="7673009"/>
            <a:ext cx="1934817" cy="463826"/>
          </a:xfrm>
          <a:prstGeom prst="rect">
            <a:avLst/>
          </a:prstGeom>
          <a:solidFill>
            <a:schemeClr val="bg1"/>
          </a:solidFill>
        </p:spPr>
        <p:txBody>
          <a:bodyPr wrap="square" rtlCol="0">
            <a:spAutoFit/>
          </a:bodyPr>
          <a:lstStyle/>
          <a:p>
            <a:endParaRPr lang="fr-FR" dirty="0"/>
          </a:p>
        </p:txBody>
      </p:sp>
      <p:sp>
        <p:nvSpPr>
          <p:cNvPr id="4" name="Text 0">
            <a:extLst>
              <a:ext uri="{FF2B5EF4-FFF2-40B4-BE49-F238E27FC236}">
                <a16:creationId xmlns:a16="http://schemas.microsoft.com/office/drawing/2014/main" id="{A35C9504-1EBF-F4E0-8BA6-396E9C03DDF3}"/>
              </a:ext>
            </a:extLst>
          </p:cNvPr>
          <p:cNvSpPr/>
          <p:nvPr/>
        </p:nvSpPr>
        <p:spPr>
          <a:xfrm>
            <a:off x="516970" y="48174"/>
            <a:ext cx="6430089" cy="533043"/>
          </a:xfrm>
          <a:prstGeom prst="rect">
            <a:avLst/>
          </a:prstGeom>
          <a:noFill/>
          <a:ln/>
        </p:spPr>
        <p:txBody>
          <a:bodyPr wrap="none" lIns="0" tIns="0" rIns="0" bIns="0" rtlCol="0" anchor="t"/>
          <a:lstStyle/>
          <a:p>
            <a:pPr marL="0" indent="0">
              <a:lnSpc>
                <a:spcPts val="4150"/>
              </a:lnSpc>
              <a:buNone/>
            </a:pPr>
            <a:r>
              <a:rPr lang="en-US" sz="4350" b="1" dirty="0">
                <a:solidFill>
                  <a:srgbClr val="00B0F0"/>
                </a:solidFill>
                <a:latin typeface="Times New Roman" panose="02020603050405020304" pitchFamily="18" charset="0"/>
                <a:cs typeface="Times New Roman" panose="02020603050405020304" pitchFamily="18" charset="0"/>
              </a:rPr>
              <a:t>1- </a:t>
            </a:r>
            <a:r>
              <a:rPr lang="en-US" sz="4350" b="1" dirty="0" err="1">
                <a:solidFill>
                  <a:srgbClr val="00B0F0"/>
                </a:solidFill>
                <a:latin typeface="Times New Roman" panose="02020603050405020304" pitchFamily="18" charset="0"/>
                <a:cs typeface="Times New Roman" panose="02020603050405020304" pitchFamily="18" charset="0"/>
              </a:rPr>
              <a:t>Mécanisme</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séquentiel</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ordonné</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5" name="Text 1">
            <a:extLst>
              <a:ext uri="{FF2B5EF4-FFF2-40B4-BE49-F238E27FC236}">
                <a16:creationId xmlns:a16="http://schemas.microsoft.com/office/drawing/2014/main" id="{F4902ADE-F28C-191F-AEFE-4F5AC83E92CF}"/>
              </a:ext>
            </a:extLst>
          </p:cNvPr>
          <p:cNvSpPr/>
          <p:nvPr/>
        </p:nvSpPr>
        <p:spPr>
          <a:xfrm>
            <a:off x="315306" y="480576"/>
            <a:ext cx="14262085" cy="1022985"/>
          </a:xfrm>
          <a:prstGeom prst="rect">
            <a:avLst/>
          </a:prstGeom>
          <a:noFill/>
          <a:ln/>
        </p:spPr>
        <p:txBody>
          <a:bodyPr wrap="square" lIns="0" tIns="0" rIns="0" bIns="0" rtlCol="0" anchor="t"/>
          <a:lstStyle/>
          <a:p>
            <a:pPr marL="0" indent="0">
              <a:lnSpc>
                <a:spcPct val="150000"/>
              </a:lnSpc>
              <a:buNone/>
            </a:pPr>
            <a:r>
              <a:rPr lang="en-US" sz="2400" dirty="0">
                <a:solidFill>
                  <a:srgbClr val="404155"/>
                </a:solidFill>
                <a:latin typeface="Times New Roman" panose="02020603050405020304" pitchFamily="18" charset="0"/>
                <a:cs typeface="Times New Roman" panose="02020603050405020304" pitchFamily="18" charset="0"/>
              </a:rPr>
              <a:t>Dans un mécanisme séquentiel ordonné, </a:t>
            </a:r>
            <a:r>
              <a:rPr lang="en-US" sz="2400" b="1" u="sng" dirty="0">
                <a:solidFill>
                  <a:srgbClr val="00B050"/>
                </a:solidFill>
                <a:latin typeface="Times New Roman" panose="02020603050405020304" pitchFamily="18" charset="0"/>
                <a:cs typeface="Times New Roman" panose="02020603050405020304" pitchFamily="18" charset="0"/>
              </a:rPr>
              <a:t>le premier substrat doit se lier à l'enzyme avant que le second substrat </a:t>
            </a:r>
            <a:r>
              <a:rPr lang="en-US" sz="2400" dirty="0">
                <a:solidFill>
                  <a:srgbClr val="404155"/>
                </a:solidFill>
                <a:latin typeface="Times New Roman" panose="02020603050405020304" pitchFamily="18" charset="0"/>
                <a:cs typeface="Times New Roman" panose="02020603050405020304" pitchFamily="18" charset="0"/>
              </a:rPr>
              <a:t>ne puisse se lier. Les produits sont ensuite libérés dans un ordre spécifique, généralement le premier produit étant libéré avant le second. Ce mécanisme est souvent observé dans les réactions où l'enzyme a un site actif avec deux sites de liaison </a:t>
            </a:r>
            <a:r>
              <a:rPr lang="en-US" sz="2400" dirty="0" err="1">
                <a:solidFill>
                  <a:srgbClr val="404155"/>
                </a:solidFill>
                <a:latin typeface="Times New Roman" panose="02020603050405020304" pitchFamily="18" charset="0"/>
                <a:cs typeface="Times New Roman" panose="02020603050405020304" pitchFamily="18" charset="0"/>
              </a:rPr>
              <a:t>distincts</a:t>
            </a:r>
            <a:r>
              <a:rPr lang="en-US" sz="2400" dirty="0">
                <a:solidFill>
                  <a:srgbClr val="404155"/>
                </a:solidFill>
                <a:latin typeface="Times New Roman" panose="02020603050405020304" pitchFamily="18" charset="0"/>
                <a:cs typeface="Times New Roman" panose="02020603050405020304" pitchFamily="18" charset="0"/>
              </a:rPr>
              <a:t>.</a:t>
            </a:r>
          </a:p>
        </p:txBody>
      </p:sp>
      <p:pic>
        <p:nvPicPr>
          <p:cNvPr id="6" name="Image 2" descr="preencoded.png">
            <a:extLst>
              <a:ext uri="{FF2B5EF4-FFF2-40B4-BE49-F238E27FC236}">
                <a16:creationId xmlns:a16="http://schemas.microsoft.com/office/drawing/2014/main" id="{7D0834E4-50F5-F099-649F-EEE458213AEB}"/>
              </a:ext>
            </a:extLst>
          </p:cNvPr>
          <p:cNvPicPr>
            <a:picLocks noChangeAspect="1"/>
          </p:cNvPicPr>
          <p:nvPr/>
        </p:nvPicPr>
        <p:blipFill>
          <a:blip r:embed="rId3">
            <a:duotone>
              <a:schemeClr val="accent5">
                <a:shade val="45000"/>
                <a:satMod val="135000"/>
              </a:schemeClr>
              <a:prstClr val="white"/>
            </a:duotone>
          </a:blip>
          <a:stretch>
            <a:fillRect/>
          </a:stretch>
        </p:blipFill>
        <p:spPr>
          <a:xfrm>
            <a:off x="516970" y="3348613"/>
            <a:ext cx="799743" cy="1279565"/>
          </a:xfrm>
          <a:prstGeom prst="rect">
            <a:avLst/>
          </a:prstGeom>
        </p:spPr>
      </p:pic>
      <p:sp>
        <p:nvSpPr>
          <p:cNvPr id="7" name="Text 2">
            <a:extLst>
              <a:ext uri="{FF2B5EF4-FFF2-40B4-BE49-F238E27FC236}">
                <a16:creationId xmlns:a16="http://schemas.microsoft.com/office/drawing/2014/main" id="{03A22092-5CF7-377F-A31C-FFFFC60BEE1A}"/>
              </a:ext>
            </a:extLst>
          </p:cNvPr>
          <p:cNvSpPr/>
          <p:nvPr/>
        </p:nvSpPr>
        <p:spPr>
          <a:xfrm>
            <a:off x="1599367" y="3630877"/>
            <a:ext cx="2132648" cy="266462"/>
          </a:xfrm>
          <a:prstGeom prst="rect">
            <a:avLst/>
          </a:prstGeom>
          <a:noFill/>
          <a:ln/>
        </p:spPr>
        <p:txBody>
          <a:bodyPr wrap="none" lIns="0" tIns="0" rIns="0" bIns="0" rtlCol="0" anchor="t"/>
          <a:lstStyle/>
          <a:p>
            <a:pPr marL="0" indent="0" algn="l">
              <a:lnSpc>
                <a:spcPts val="2050"/>
              </a:lnSpc>
              <a:buNone/>
            </a:pPr>
            <a:r>
              <a:rPr lang="en-US" sz="2200" b="1" dirty="0">
                <a:solidFill>
                  <a:srgbClr val="0070C0"/>
                </a:solidFill>
                <a:latin typeface="Brygada 1918 Bold" pitchFamily="34" charset="0"/>
                <a:ea typeface="Brygada 1918 Bold" pitchFamily="34" charset="-122"/>
              </a:rPr>
              <a:t>Étape 1</a:t>
            </a:r>
          </a:p>
        </p:txBody>
      </p:sp>
      <p:sp>
        <p:nvSpPr>
          <p:cNvPr id="8" name="Text 3">
            <a:extLst>
              <a:ext uri="{FF2B5EF4-FFF2-40B4-BE49-F238E27FC236}">
                <a16:creationId xmlns:a16="http://schemas.microsoft.com/office/drawing/2014/main" id="{FE8D4C04-83E1-585C-70F2-FA8781F44E47}"/>
              </a:ext>
            </a:extLst>
          </p:cNvPr>
          <p:cNvSpPr/>
          <p:nvPr/>
        </p:nvSpPr>
        <p:spPr>
          <a:xfrm>
            <a:off x="1508606" y="4077446"/>
            <a:ext cx="6984921" cy="255746"/>
          </a:xfrm>
          <a:prstGeom prst="rect">
            <a:avLst/>
          </a:prstGeom>
          <a:noFill/>
          <a:ln/>
        </p:spPr>
        <p:txBody>
          <a:bodyPr wrap="none" lIns="0" tIns="0" rIns="0" bIns="0" rtlCol="0" anchor="t"/>
          <a:lstStyle/>
          <a:p>
            <a:pPr marL="0" indent="0" algn="l">
              <a:lnSpc>
                <a:spcPts val="2000"/>
              </a:lnSpc>
              <a:buNone/>
            </a:pPr>
            <a:r>
              <a:rPr lang="en-US" sz="2400" dirty="0">
                <a:solidFill>
                  <a:srgbClr val="404155"/>
                </a:solidFill>
                <a:latin typeface="Times New Roman" panose="02020603050405020304" pitchFamily="18" charset="0"/>
                <a:cs typeface="Times New Roman" panose="02020603050405020304" pitchFamily="18" charset="0"/>
              </a:rPr>
              <a:t>Le premier substrat (S1) se lie à l'enzyme (ES1).</a:t>
            </a:r>
          </a:p>
        </p:txBody>
      </p:sp>
      <p:sp>
        <p:nvSpPr>
          <p:cNvPr id="9" name="Text 4">
            <a:extLst>
              <a:ext uri="{FF2B5EF4-FFF2-40B4-BE49-F238E27FC236}">
                <a16:creationId xmlns:a16="http://schemas.microsoft.com/office/drawing/2014/main" id="{452E70CF-B39E-ABB4-EEDB-918EB725FAF4}"/>
              </a:ext>
            </a:extLst>
          </p:cNvPr>
          <p:cNvSpPr/>
          <p:nvPr/>
        </p:nvSpPr>
        <p:spPr>
          <a:xfrm>
            <a:off x="1468851" y="4816362"/>
            <a:ext cx="2132648" cy="266462"/>
          </a:xfrm>
          <a:prstGeom prst="rect">
            <a:avLst/>
          </a:prstGeom>
          <a:noFill/>
          <a:ln/>
        </p:spPr>
        <p:txBody>
          <a:bodyPr wrap="none" lIns="0" tIns="0" rIns="0" bIns="0" rtlCol="0" anchor="t"/>
          <a:lstStyle/>
          <a:p>
            <a:pPr>
              <a:lnSpc>
                <a:spcPts val="2050"/>
              </a:lnSpc>
            </a:pPr>
            <a:r>
              <a:rPr lang="en-US" sz="2200" b="1" dirty="0">
                <a:solidFill>
                  <a:srgbClr val="0070C0"/>
                </a:solidFill>
                <a:latin typeface="Brygada 1918 Bold" pitchFamily="34" charset="0"/>
                <a:ea typeface="Brygada 1918 Bold" pitchFamily="34" charset="-122"/>
              </a:rPr>
              <a:t>Étape 2</a:t>
            </a:r>
          </a:p>
        </p:txBody>
      </p:sp>
      <p:sp>
        <p:nvSpPr>
          <p:cNvPr id="10" name="Text 5">
            <a:extLst>
              <a:ext uri="{FF2B5EF4-FFF2-40B4-BE49-F238E27FC236}">
                <a16:creationId xmlns:a16="http://schemas.microsoft.com/office/drawing/2014/main" id="{C6C6DCA2-56B3-5150-7369-491BDF1B8D0C}"/>
              </a:ext>
            </a:extLst>
          </p:cNvPr>
          <p:cNvSpPr/>
          <p:nvPr/>
        </p:nvSpPr>
        <p:spPr>
          <a:xfrm>
            <a:off x="1466844" y="5209039"/>
            <a:ext cx="6984921" cy="255746"/>
          </a:xfrm>
          <a:prstGeom prst="rect">
            <a:avLst/>
          </a:prstGeom>
          <a:noFill/>
          <a:ln/>
        </p:spPr>
        <p:txBody>
          <a:bodyPr wrap="none" lIns="0" tIns="0" rIns="0" bIns="0" rtlCol="0" anchor="t"/>
          <a:lstStyle/>
          <a:p>
            <a:pPr>
              <a:lnSpc>
                <a:spcPts val="2000"/>
              </a:lnSpc>
            </a:pPr>
            <a:r>
              <a:rPr lang="en-US" sz="2400" dirty="0">
                <a:solidFill>
                  <a:srgbClr val="404155"/>
                </a:solidFill>
                <a:latin typeface="Times New Roman" panose="02020603050405020304" pitchFamily="18" charset="0"/>
                <a:cs typeface="Times New Roman" panose="02020603050405020304" pitchFamily="18" charset="0"/>
              </a:rPr>
              <a:t>Le second substrat (S2) se lie à l'enzyme-substrat (ES1S2).</a:t>
            </a:r>
          </a:p>
        </p:txBody>
      </p:sp>
      <p:pic>
        <p:nvPicPr>
          <p:cNvPr id="11" name="Image 3" descr="preencoded.png">
            <a:extLst>
              <a:ext uri="{FF2B5EF4-FFF2-40B4-BE49-F238E27FC236}">
                <a16:creationId xmlns:a16="http://schemas.microsoft.com/office/drawing/2014/main" id="{515ED32A-6284-49EB-E41D-34EA3D6BC02A}"/>
              </a:ext>
            </a:extLst>
          </p:cNvPr>
          <p:cNvPicPr>
            <a:picLocks noChangeAspect="1"/>
          </p:cNvPicPr>
          <p:nvPr/>
        </p:nvPicPr>
        <p:blipFill>
          <a:blip r:embed="rId4">
            <a:duotone>
              <a:schemeClr val="accent5">
                <a:shade val="45000"/>
                <a:satMod val="135000"/>
              </a:schemeClr>
              <a:prstClr val="white"/>
            </a:duotone>
          </a:blip>
          <a:stretch>
            <a:fillRect/>
          </a:stretch>
        </p:blipFill>
        <p:spPr>
          <a:xfrm>
            <a:off x="516968" y="4540388"/>
            <a:ext cx="799743" cy="1279565"/>
          </a:xfrm>
          <a:prstGeom prst="rect">
            <a:avLst/>
          </a:prstGeom>
        </p:spPr>
      </p:pic>
      <p:pic>
        <p:nvPicPr>
          <p:cNvPr id="12" name="Image 4" descr="preencoded.png">
            <a:extLst>
              <a:ext uri="{FF2B5EF4-FFF2-40B4-BE49-F238E27FC236}">
                <a16:creationId xmlns:a16="http://schemas.microsoft.com/office/drawing/2014/main" id="{1C9115AE-8086-9E2C-79E7-4EB18E7CC5D4}"/>
              </a:ext>
            </a:extLst>
          </p:cNvPr>
          <p:cNvPicPr>
            <a:picLocks noChangeAspect="1"/>
          </p:cNvPicPr>
          <p:nvPr/>
        </p:nvPicPr>
        <p:blipFill>
          <a:blip r:embed="rId5">
            <a:duotone>
              <a:schemeClr val="accent5">
                <a:shade val="45000"/>
                <a:satMod val="135000"/>
              </a:schemeClr>
              <a:prstClr val="white"/>
            </a:duotone>
          </a:blip>
          <a:stretch>
            <a:fillRect/>
          </a:stretch>
        </p:blipFill>
        <p:spPr>
          <a:xfrm>
            <a:off x="516969" y="5752862"/>
            <a:ext cx="799743" cy="1279565"/>
          </a:xfrm>
          <a:prstGeom prst="rect">
            <a:avLst/>
          </a:prstGeom>
        </p:spPr>
      </p:pic>
      <p:sp>
        <p:nvSpPr>
          <p:cNvPr id="13" name="Text 6">
            <a:extLst>
              <a:ext uri="{FF2B5EF4-FFF2-40B4-BE49-F238E27FC236}">
                <a16:creationId xmlns:a16="http://schemas.microsoft.com/office/drawing/2014/main" id="{9B268019-4490-868E-7E15-7F6DE4871C2F}"/>
              </a:ext>
            </a:extLst>
          </p:cNvPr>
          <p:cNvSpPr/>
          <p:nvPr/>
        </p:nvSpPr>
        <p:spPr>
          <a:xfrm>
            <a:off x="1466846" y="5928136"/>
            <a:ext cx="2132648" cy="266462"/>
          </a:xfrm>
          <a:prstGeom prst="rect">
            <a:avLst/>
          </a:prstGeom>
          <a:noFill/>
          <a:ln/>
        </p:spPr>
        <p:txBody>
          <a:bodyPr wrap="none" lIns="0" tIns="0" rIns="0" bIns="0" rtlCol="0" anchor="t"/>
          <a:lstStyle/>
          <a:p>
            <a:pPr marL="0" indent="0" algn="l">
              <a:lnSpc>
                <a:spcPts val="2050"/>
              </a:lnSpc>
              <a:buNone/>
            </a:pPr>
            <a:r>
              <a:rPr lang="en-US" sz="2200" b="1" dirty="0">
                <a:solidFill>
                  <a:srgbClr val="0070C0"/>
                </a:solidFill>
                <a:latin typeface="Brygada 1918 Bold" pitchFamily="34" charset="0"/>
                <a:ea typeface="Brygada 1918 Bold" pitchFamily="34" charset="-122"/>
              </a:rPr>
              <a:t>Étape 3</a:t>
            </a:r>
          </a:p>
        </p:txBody>
      </p:sp>
      <p:sp>
        <p:nvSpPr>
          <p:cNvPr id="14" name="Text 7">
            <a:extLst>
              <a:ext uri="{FF2B5EF4-FFF2-40B4-BE49-F238E27FC236}">
                <a16:creationId xmlns:a16="http://schemas.microsoft.com/office/drawing/2014/main" id="{3E727011-ABEE-1A97-60BC-35399365A633}"/>
              </a:ext>
            </a:extLst>
          </p:cNvPr>
          <p:cNvSpPr/>
          <p:nvPr/>
        </p:nvSpPr>
        <p:spPr>
          <a:xfrm>
            <a:off x="1466845" y="6362688"/>
            <a:ext cx="6984921" cy="255746"/>
          </a:xfrm>
          <a:prstGeom prst="rect">
            <a:avLst/>
          </a:prstGeom>
          <a:noFill/>
          <a:ln/>
        </p:spPr>
        <p:txBody>
          <a:bodyPr wrap="none" lIns="0" tIns="0" rIns="0" bIns="0" rtlCol="0" anchor="t"/>
          <a:lstStyle/>
          <a:p>
            <a:pPr indent="0">
              <a:lnSpc>
                <a:spcPts val="2000"/>
              </a:lnSpc>
              <a:buNone/>
            </a:pPr>
            <a:r>
              <a:rPr lang="en-US" sz="2400" dirty="0">
                <a:solidFill>
                  <a:srgbClr val="404155"/>
                </a:solidFill>
                <a:latin typeface="Times New Roman" panose="02020603050405020304" pitchFamily="18" charset="0"/>
                <a:cs typeface="Times New Roman" panose="02020603050405020304" pitchFamily="18" charset="0"/>
              </a:rPr>
              <a:t>Le premier produit (P1) est </a:t>
            </a:r>
            <a:r>
              <a:rPr lang="en-US" sz="2400" dirty="0" err="1">
                <a:solidFill>
                  <a:srgbClr val="404155"/>
                </a:solidFill>
                <a:latin typeface="Times New Roman" panose="02020603050405020304" pitchFamily="18" charset="0"/>
                <a:cs typeface="Times New Roman" panose="02020603050405020304" pitchFamily="18" charset="0"/>
              </a:rPr>
              <a:t>libéré</a:t>
            </a:r>
            <a:r>
              <a:rPr lang="en-US" sz="2400" dirty="0">
                <a:solidFill>
                  <a:srgbClr val="404155"/>
                </a:solidFill>
                <a:latin typeface="Times New Roman" panose="02020603050405020304" pitchFamily="18" charset="0"/>
                <a:cs typeface="Times New Roman" panose="02020603050405020304" pitchFamily="18" charset="0"/>
              </a:rPr>
              <a:t>.</a:t>
            </a:r>
          </a:p>
        </p:txBody>
      </p:sp>
      <p:pic>
        <p:nvPicPr>
          <p:cNvPr id="15" name="Image 5" descr="preencoded.png">
            <a:extLst>
              <a:ext uri="{FF2B5EF4-FFF2-40B4-BE49-F238E27FC236}">
                <a16:creationId xmlns:a16="http://schemas.microsoft.com/office/drawing/2014/main" id="{CBE026AC-F4C2-4520-A917-C0A35619D609}"/>
              </a:ext>
            </a:extLst>
          </p:cNvPr>
          <p:cNvPicPr>
            <a:picLocks noChangeAspect="1"/>
          </p:cNvPicPr>
          <p:nvPr/>
        </p:nvPicPr>
        <p:blipFill>
          <a:blip r:embed="rId6">
            <a:duotone>
              <a:schemeClr val="accent5">
                <a:shade val="45000"/>
                <a:satMod val="135000"/>
              </a:schemeClr>
              <a:prstClr val="white"/>
            </a:duotone>
          </a:blip>
          <a:stretch>
            <a:fillRect/>
          </a:stretch>
        </p:blipFill>
        <p:spPr>
          <a:xfrm>
            <a:off x="516970" y="6950035"/>
            <a:ext cx="799743" cy="1279565"/>
          </a:xfrm>
          <a:prstGeom prst="rect">
            <a:avLst/>
          </a:prstGeom>
        </p:spPr>
      </p:pic>
      <p:sp>
        <p:nvSpPr>
          <p:cNvPr id="16" name="Text 8">
            <a:extLst>
              <a:ext uri="{FF2B5EF4-FFF2-40B4-BE49-F238E27FC236}">
                <a16:creationId xmlns:a16="http://schemas.microsoft.com/office/drawing/2014/main" id="{D51D20E9-B2E1-4ED3-31D2-6FC7D7F53286}"/>
              </a:ext>
            </a:extLst>
          </p:cNvPr>
          <p:cNvSpPr/>
          <p:nvPr/>
        </p:nvSpPr>
        <p:spPr>
          <a:xfrm>
            <a:off x="1599367" y="7137327"/>
            <a:ext cx="2132648" cy="266462"/>
          </a:xfrm>
          <a:prstGeom prst="rect">
            <a:avLst/>
          </a:prstGeom>
          <a:noFill/>
          <a:ln/>
        </p:spPr>
        <p:txBody>
          <a:bodyPr wrap="none" lIns="0" tIns="0" rIns="0" bIns="0" rtlCol="0" anchor="t"/>
          <a:lstStyle/>
          <a:p>
            <a:pPr>
              <a:lnSpc>
                <a:spcPts val="2050"/>
              </a:lnSpc>
            </a:pPr>
            <a:r>
              <a:rPr lang="en-US" sz="2200" b="1" dirty="0">
                <a:solidFill>
                  <a:srgbClr val="0070C0"/>
                </a:solidFill>
                <a:latin typeface="Brygada 1918 Bold" pitchFamily="34" charset="0"/>
                <a:ea typeface="Brygada 1918 Bold" pitchFamily="34" charset="-122"/>
              </a:rPr>
              <a:t>Étape 4</a:t>
            </a:r>
          </a:p>
        </p:txBody>
      </p:sp>
      <p:sp>
        <p:nvSpPr>
          <p:cNvPr id="17" name="Text 9">
            <a:extLst>
              <a:ext uri="{FF2B5EF4-FFF2-40B4-BE49-F238E27FC236}">
                <a16:creationId xmlns:a16="http://schemas.microsoft.com/office/drawing/2014/main" id="{165E3ADF-5780-8CF7-D9D5-F9221C107400}"/>
              </a:ext>
            </a:extLst>
          </p:cNvPr>
          <p:cNvSpPr/>
          <p:nvPr/>
        </p:nvSpPr>
        <p:spPr>
          <a:xfrm>
            <a:off x="1466846" y="7545136"/>
            <a:ext cx="6984921" cy="255746"/>
          </a:xfrm>
          <a:prstGeom prst="rect">
            <a:avLst/>
          </a:prstGeom>
          <a:noFill/>
          <a:ln/>
        </p:spPr>
        <p:txBody>
          <a:bodyPr wrap="none" lIns="0" tIns="0" rIns="0" bIns="0" rtlCol="0" anchor="t"/>
          <a:lstStyle/>
          <a:p>
            <a:pPr>
              <a:lnSpc>
                <a:spcPts val="2000"/>
              </a:lnSpc>
            </a:pPr>
            <a:r>
              <a:rPr lang="en-US" sz="2400" dirty="0">
                <a:solidFill>
                  <a:srgbClr val="404155"/>
                </a:solidFill>
                <a:latin typeface="Times New Roman" panose="02020603050405020304" pitchFamily="18" charset="0"/>
                <a:cs typeface="Times New Roman" panose="02020603050405020304" pitchFamily="18" charset="0"/>
              </a:rPr>
              <a:t>Le second produit (P2) est libéré, régénérant </a:t>
            </a:r>
            <a:r>
              <a:rPr lang="en-US" sz="2400" dirty="0" err="1">
                <a:solidFill>
                  <a:srgbClr val="404155"/>
                </a:solidFill>
                <a:latin typeface="Times New Roman" panose="02020603050405020304" pitchFamily="18" charset="0"/>
                <a:cs typeface="Times New Roman" panose="02020603050405020304" pitchFamily="18" charset="0"/>
              </a:rPr>
              <a:t>l'enzyme</a:t>
            </a:r>
            <a:r>
              <a:rPr lang="en-US" sz="2400" dirty="0">
                <a:solidFill>
                  <a:srgbClr val="404155"/>
                </a:solidFill>
                <a:latin typeface="Times New Roman" panose="02020603050405020304" pitchFamily="18" charset="0"/>
                <a:cs typeface="Times New Roman" panose="02020603050405020304" pitchFamily="18" charset="0"/>
              </a:rPr>
              <a:t>.</a:t>
            </a:r>
          </a:p>
        </p:txBody>
      </p:sp>
      <p:sp>
        <p:nvSpPr>
          <p:cNvPr id="18" name="ZoneTexte 17">
            <a:extLst>
              <a:ext uri="{FF2B5EF4-FFF2-40B4-BE49-F238E27FC236}">
                <a16:creationId xmlns:a16="http://schemas.microsoft.com/office/drawing/2014/main" id="{F6C411FC-83D8-4C12-EF55-88B6B520573E}"/>
              </a:ext>
            </a:extLst>
          </p:cNvPr>
          <p:cNvSpPr txBox="1"/>
          <p:nvPr/>
        </p:nvSpPr>
        <p:spPr>
          <a:xfrm>
            <a:off x="11891585" y="7665962"/>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pic>
        <p:nvPicPr>
          <p:cNvPr id="22" name="Image 21">
            <a:extLst>
              <a:ext uri="{FF2B5EF4-FFF2-40B4-BE49-F238E27FC236}">
                <a16:creationId xmlns:a16="http://schemas.microsoft.com/office/drawing/2014/main" id="{D49A84E0-408D-BFB7-A99C-E63B802889EA}"/>
              </a:ext>
            </a:extLst>
          </p:cNvPr>
          <p:cNvPicPr>
            <a:picLocks noChangeAspect="1"/>
          </p:cNvPicPr>
          <p:nvPr/>
        </p:nvPicPr>
        <p:blipFill>
          <a:blip r:embed="rId7"/>
          <a:stretch>
            <a:fillRect/>
          </a:stretch>
        </p:blipFill>
        <p:spPr>
          <a:xfrm>
            <a:off x="3732014" y="2241127"/>
            <a:ext cx="10381415" cy="1552034"/>
          </a:xfrm>
          <a:prstGeom prst="rect">
            <a:avLst/>
          </a:prstGeom>
        </p:spPr>
      </p:pic>
    </p:spTree>
    <p:extLst>
      <p:ext uri="{BB962C8B-B14F-4D97-AF65-F5344CB8AC3E}">
        <p14:creationId xmlns:p14="http://schemas.microsoft.com/office/powerpoint/2010/main" val="1657101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E7975-274B-0EC8-0E27-1E1D92D96033}"/>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CD37262E-B514-8CE1-01A5-31FD2F3CE82F}"/>
              </a:ext>
            </a:extLst>
          </p:cNvPr>
          <p:cNvPicPr>
            <a:picLocks noChangeAspect="1"/>
          </p:cNvPicPr>
          <p:nvPr/>
        </p:nvPicPr>
        <p:blipFill>
          <a:blip r:embed="rId2"/>
          <a:stretch>
            <a:fillRect/>
          </a:stretch>
        </p:blipFill>
        <p:spPr>
          <a:xfrm>
            <a:off x="0" y="0"/>
            <a:ext cx="14630400" cy="8235434"/>
          </a:xfrm>
          <a:prstGeom prst="rect">
            <a:avLst/>
          </a:prstGeom>
        </p:spPr>
      </p:pic>
      <p:sp>
        <p:nvSpPr>
          <p:cNvPr id="3" name="ZoneTexte 2">
            <a:extLst>
              <a:ext uri="{FF2B5EF4-FFF2-40B4-BE49-F238E27FC236}">
                <a16:creationId xmlns:a16="http://schemas.microsoft.com/office/drawing/2014/main" id="{F8AC1CB6-A8DB-440F-DA8A-A9CAAB11ADDE}"/>
              </a:ext>
            </a:extLst>
          </p:cNvPr>
          <p:cNvSpPr txBox="1"/>
          <p:nvPr/>
        </p:nvSpPr>
        <p:spPr>
          <a:xfrm>
            <a:off x="12695583" y="7673009"/>
            <a:ext cx="1934817" cy="463826"/>
          </a:xfrm>
          <a:prstGeom prst="rect">
            <a:avLst/>
          </a:prstGeom>
          <a:solidFill>
            <a:schemeClr val="bg1"/>
          </a:solidFill>
        </p:spPr>
        <p:txBody>
          <a:bodyPr wrap="square" rtlCol="0">
            <a:spAutoFit/>
          </a:bodyPr>
          <a:lstStyle/>
          <a:p>
            <a:endParaRPr lang="fr-FR" dirty="0"/>
          </a:p>
        </p:txBody>
      </p:sp>
      <p:sp>
        <p:nvSpPr>
          <p:cNvPr id="4" name="Text 0">
            <a:extLst>
              <a:ext uri="{FF2B5EF4-FFF2-40B4-BE49-F238E27FC236}">
                <a16:creationId xmlns:a16="http://schemas.microsoft.com/office/drawing/2014/main" id="{774F2E77-8455-6091-F5E9-7C426DDE5978}"/>
              </a:ext>
            </a:extLst>
          </p:cNvPr>
          <p:cNvSpPr/>
          <p:nvPr/>
        </p:nvSpPr>
        <p:spPr>
          <a:xfrm>
            <a:off x="516970" y="48174"/>
            <a:ext cx="6430089" cy="533043"/>
          </a:xfrm>
          <a:prstGeom prst="rect">
            <a:avLst/>
          </a:prstGeom>
          <a:noFill/>
          <a:ln/>
        </p:spPr>
        <p:txBody>
          <a:bodyPr wrap="none" lIns="0" tIns="0" rIns="0" bIns="0" rtlCol="0" anchor="t"/>
          <a:lstStyle/>
          <a:p>
            <a:pPr marL="0" indent="0">
              <a:lnSpc>
                <a:spcPts val="4150"/>
              </a:lnSpc>
              <a:buNone/>
            </a:pPr>
            <a:r>
              <a:rPr lang="en-US" sz="4350" b="1" dirty="0">
                <a:solidFill>
                  <a:srgbClr val="00B0F0"/>
                </a:solidFill>
                <a:latin typeface="Times New Roman" panose="02020603050405020304" pitchFamily="18" charset="0"/>
                <a:cs typeface="Times New Roman" panose="02020603050405020304" pitchFamily="18" charset="0"/>
              </a:rPr>
              <a:t>1- </a:t>
            </a:r>
            <a:r>
              <a:rPr lang="en-US" sz="4350" b="1" dirty="0" err="1">
                <a:solidFill>
                  <a:srgbClr val="00B0F0"/>
                </a:solidFill>
                <a:latin typeface="Times New Roman" panose="02020603050405020304" pitchFamily="18" charset="0"/>
                <a:cs typeface="Times New Roman" panose="02020603050405020304" pitchFamily="18" charset="0"/>
              </a:rPr>
              <a:t>Mécanisme</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séquentiel</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ordonné</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18" name="ZoneTexte 17">
            <a:extLst>
              <a:ext uri="{FF2B5EF4-FFF2-40B4-BE49-F238E27FC236}">
                <a16:creationId xmlns:a16="http://schemas.microsoft.com/office/drawing/2014/main" id="{6E5C3910-EDF2-9CF8-3200-45D91105F574}"/>
              </a:ext>
            </a:extLst>
          </p:cNvPr>
          <p:cNvSpPr txBox="1"/>
          <p:nvPr/>
        </p:nvSpPr>
        <p:spPr>
          <a:xfrm>
            <a:off x="11891585" y="7675170"/>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sp>
        <p:nvSpPr>
          <p:cNvPr id="21" name="ZoneTexte 20">
            <a:extLst>
              <a:ext uri="{FF2B5EF4-FFF2-40B4-BE49-F238E27FC236}">
                <a16:creationId xmlns:a16="http://schemas.microsoft.com/office/drawing/2014/main" id="{3E0183B1-8ED9-2AFB-EA09-8863555B16AE}"/>
              </a:ext>
            </a:extLst>
          </p:cNvPr>
          <p:cNvSpPr txBox="1"/>
          <p:nvPr/>
        </p:nvSpPr>
        <p:spPr>
          <a:xfrm>
            <a:off x="320245" y="581217"/>
            <a:ext cx="12914243" cy="2334293"/>
          </a:xfrm>
          <a:prstGeom prst="rect">
            <a:avLst/>
          </a:prstGeom>
          <a:noFill/>
        </p:spPr>
        <p:txBody>
          <a:bodyPr wrap="square">
            <a:spAutoFit/>
          </a:bodyPr>
          <a:lstStyle/>
          <a:p>
            <a:pPr>
              <a:lnSpc>
                <a:spcPct val="150000"/>
              </a:lnSpc>
            </a:pPr>
            <a:r>
              <a:rPr lang="fr-FR" sz="2800" b="1" dirty="0">
                <a:solidFill>
                  <a:srgbClr val="0070C0"/>
                </a:solidFill>
                <a:latin typeface="Brygada 1918 Bold" pitchFamily="34" charset="0"/>
                <a:ea typeface="Brygada 1918 Bold" pitchFamily="34" charset="-122"/>
              </a:rPr>
              <a:t>Exemple de mécanisme séquentiel ordonné (Les déshydrogénases à NAD+) </a:t>
            </a:r>
          </a:p>
          <a:p>
            <a:pPr>
              <a:lnSpc>
                <a:spcPct val="150000"/>
              </a:lnSpc>
            </a:pPr>
            <a:r>
              <a:rPr lang="fr-FR" sz="2400" b="1" dirty="0">
                <a:solidFill>
                  <a:srgbClr val="0070C0"/>
                </a:solidFill>
                <a:latin typeface="Brygada 1918 Bold" pitchFamily="34" charset="0"/>
                <a:ea typeface="Brygada 1918 Bold" pitchFamily="34" charset="-122"/>
              </a:rPr>
              <a:t>Cas de lactate déshydrogénase : </a:t>
            </a:r>
          </a:p>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Certains enzymes nécessitent la présence d’un coenzyme dissociable, pour l’analyse le coenzyme peut être considéré comme un second substrat. </a:t>
            </a:r>
          </a:p>
        </p:txBody>
      </p:sp>
      <p:pic>
        <p:nvPicPr>
          <p:cNvPr id="23" name="Image 22">
            <a:extLst>
              <a:ext uri="{FF2B5EF4-FFF2-40B4-BE49-F238E27FC236}">
                <a16:creationId xmlns:a16="http://schemas.microsoft.com/office/drawing/2014/main" id="{312C5433-21C3-AD93-E1E8-92A0FA0745F3}"/>
              </a:ext>
            </a:extLst>
          </p:cNvPr>
          <p:cNvPicPr>
            <a:picLocks noChangeAspect="1"/>
          </p:cNvPicPr>
          <p:nvPr/>
        </p:nvPicPr>
        <p:blipFill>
          <a:blip r:embed="rId3"/>
          <a:stretch>
            <a:fillRect/>
          </a:stretch>
        </p:blipFill>
        <p:spPr>
          <a:xfrm>
            <a:off x="1705096" y="3496727"/>
            <a:ext cx="11529392" cy="2334293"/>
          </a:xfrm>
          <a:prstGeom prst="rect">
            <a:avLst/>
          </a:prstGeom>
        </p:spPr>
      </p:pic>
    </p:spTree>
    <p:extLst>
      <p:ext uri="{BB962C8B-B14F-4D97-AF65-F5344CB8AC3E}">
        <p14:creationId xmlns:p14="http://schemas.microsoft.com/office/powerpoint/2010/main" val="3693817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8A341-056B-AC34-ADFD-473E820B3FB0}"/>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6801D1EF-9890-7601-5C0C-FC1438D17BFC}"/>
              </a:ext>
            </a:extLst>
          </p:cNvPr>
          <p:cNvPicPr>
            <a:picLocks noChangeAspect="1"/>
          </p:cNvPicPr>
          <p:nvPr/>
        </p:nvPicPr>
        <p:blipFill>
          <a:blip r:embed="rId2"/>
          <a:stretch>
            <a:fillRect/>
          </a:stretch>
        </p:blipFill>
        <p:spPr>
          <a:xfrm>
            <a:off x="0" y="0"/>
            <a:ext cx="14630400" cy="8235434"/>
          </a:xfrm>
          <a:prstGeom prst="rect">
            <a:avLst/>
          </a:prstGeom>
        </p:spPr>
      </p:pic>
      <p:sp>
        <p:nvSpPr>
          <p:cNvPr id="3" name="ZoneTexte 2">
            <a:extLst>
              <a:ext uri="{FF2B5EF4-FFF2-40B4-BE49-F238E27FC236}">
                <a16:creationId xmlns:a16="http://schemas.microsoft.com/office/drawing/2014/main" id="{D37749F7-FD85-F80B-2C36-2D1DF5539676}"/>
              </a:ext>
            </a:extLst>
          </p:cNvPr>
          <p:cNvSpPr txBox="1"/>
          <p:nvPr/>
        </p:nvSpPr>
        <p:spPr>
          <a:xfrm>
            <a:off x="12695583" y="7673009"/>
            <a:ext cx="1934817" cy="463826"/>
          </a:xfrm>
          <a:prstGeom prst="rect">
            <a:avLst/>
          </a:prstGeom>
          <a:solidFill>
            <a:schemeClr val="bg1"/>
          </a:solidFill>
        </p:spPr>
        <p:txBody>
          <a:bodyPr wrap="square" rtlCol="0">
            <a:spAutoFit/>
          </a:bodyPr>
          <a:lstStyle/>
          <a:p>
            <a:endParaRPr lang="fr-FR" dirty="0"/>
          </a:p>
        </p:txBody>
      </p:sp>
      <p:sp>
        <p:nvSpPr>
          <p:cNvPr id="4" name="Text 0">
            <a:extLst>
              <a:ext uri="{FF2B5EF4-FFF2-40B4-BE49-F238E27FC236}">
                <a16:creationId xmlns:a16="http://schemas.microsoft.com/office/drawing/2014/main" id="{95F20120-0799-8432-22A6-A9B46DA3BC57}"/>
              </a:ext>
            </a:extLst>
          </p:cNvPr>
          <p:cNvSpPr/>
          <p:nvPr/>
        </p:nvSpPr>
        <p:spPr>
          <a:xfrm>
            <a:off x="516970" y="48174"/>
            <a:ext cx="6430089" cy="533043"/>
          </a:xfrm>
          <a:prstGeom prst="rect">
            <a:avLst/>
          </a:prstGeom>
          <a:noFill/>
          <a:ln/>
        </p:spPr>
        <p:txBody>
          <a:bodyPr wrap="none" lIns="0" tIns="0" rIns="0" bIns="0" rtlCol="0" anchor="t"/>
          <a:lstStyle/>
          <a:p>
            <a:pPr marL="0" indent="0">
              <a:lnSpc>
                <a:spcPts val="4150"/>
              </a:lnSpc>
              <a:buNone/>
            </a:pPr>
            <a:r>
              <a:rPr lang="en-US" sz="4350" b="1" dirty="0">
                <a:solidFill>
                  <a:srgbClr val="00B0F0"/>
                </a:solidFill>
                <a:latin typeface="Times New Roman" panose="02020603050405020304" pitchFamily="18" charset="0"/>
                <a:cs typeface="Times New Roman" panose="02020603050405020304" pitchFamily="18" charset="0"/>
              </a:rPr>
              <a:t>2- </a:t>
            </a:r>
            <a:r>
              <a:rPr lang="en-US" sz="4350" b="1" dirty="0" err="1">
                <a:solidFill>
                  <a:srgbClr val="00B0F0"/>
                </a:solidFill>
                <a:latin typeface="Times New Roman" panose="02020603050405020304" pitchFamily="18" charset="0"/>
                <a:cs typeface="Times New Roman" panose="02020603050405020304" pitchFamily="18" charset="0"/>
              </a:rPr>
              <a:t>Mécanisme</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séquentiel</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aléatoire</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18" name="ZoneTexte 17">
            <a:extLst>
              <a:ext uri="{FF2B5EF4-FFF2-40B4-BE49-F238E27FC236}">
                <a16:creationId xmlns:a16="http://schemas.microsoft.com/office/drawing/2014/main" id="{89E15DB1-56BF-02CE-4978-808323142563}"/>
              </a:ext>
            </a:extLst>
          </p:cNvPr>
          <p:cNvSpPr txBox="1"/>
          <p:nvPr/>
        </p:nvSpPr>
        <p:spPr>
          <a:xfrm>
            <a:off x="11891585" y="7665962"/>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sp>
        <p:nvSpPr>
          <p:cNvPr id="19" name="Text 1">
            <a:extLst>
              <a:ext uri="{FF2B5EF4-FFF2-40B4-BE49-F238E27FC236}">
                <a16:creationId xmlns:a16="http://schemas.microsoft.com/office/drawing/2014/main" id="{DD2CE578-4503-DE0E-21C9-42319825BA6F}"/>
              </a:ext>
            </a:extLst>
          </p:cNvPr>
          <p:cNvSpPr/>
          <p:nvPr/>
        </p:nvSpPr>
        <p:spPr>
          <a:xfrm>
            <a:off x="72887" y="733280"/>
            <a:ext cx="14484625" cy="1531144"/>
          </a:xfrm>
          <a:prstGeom prst="rect">
            <a:avLst/>
          </a:prstGeom>
          <a:noFill/>
          <a:ln/>
        </p:spPr>
        <p:txBody>
          <a:bodyPr wrap="square" lIns="0" tIns="0" rIns="0" bIns="0" rtlCol="0" anchor="t"/>
          <a:lstStyle/>
          <a:p>
            <a:pPr marL="0" indent="0" algn="just">
              <a:lnSpc>
                <a:spcPct val="150000"/>
              </a:lnSpc>
              <a:buNone/>
            </a:pPr>
            <a:r>
              <a:rPr lang="en-US" sz="2400" dirty="0">
                <a:solidFill>
                  <a:srgbClr val="404155"/>
                </a:solidFill>
                <a:latin typeface="Times New Roman" panose="02020603050405020304" pitchFamily="18" charset="0"/>
                <a:cs typeface="Times New Roman" panose="02020603050405020304" pitchFamily="18" charset="0"/>
              </a:rPr>
              <a:t>Dans un mécanisme séquentiel aléatoire, les substrats peuvent se lier à l'enzyme </a:t>
            </a:r>
            <a:r>
              <a:rPr lang="en-US" sz="2400" b="1" u="sng" dirty="0">
                <a:solidFill>
                  <a:srgbClr val="00B050"/>
                </a:solidFill>
                <a:latin typeface="Times New Roman" panose="02020603050405020304" pitchFamily="18" charset="0"/>
                <a:cs typeface="Times New Roman" panose="02020603050405020304" pitchFamily="18" charset="0"/>
              </a:rPr>
              <a:t>dans n'importe quel ordre</a:t>
            </a:r>
            <a:r>
              <a:rPr lang="en-US" sz="2400" dirty="0">
                <a:solidFill>
                  <a:srgbClr val="404155"/>
                </a:solidFill>
                <a:latin typeface="Times New Roman" panose="02020603050405020304" pitchFamily="18" charset="0"/>
                <a:cs typeface="Times New Roman" panose="02020603050405020304" pitchFamily="18" charset="0"/>
              </a:rPr>
              <a:t>. Les produits peuvent également être </a:t>
            </a:r>
            <a:r>
              <a:rPr lang="en-US" sz="2400" dirty="0" err="1">
                <a:solidFill>
                  <a:srgbClr val="404155"/>
                </a:solidFill>
                <a:latin typeface="Times New Roman" panose="02020603050405020304" pitchFamily="18" charset="0"/>
                <a:cs typeface="Times New Roman" panose="02020603050405020304" pitchFamily="18" charset="0"/>
              </a:rPr>
              <a:t>libérés</a:t>
            </a:r>
            <a:r>
              <a:rPr lang="en-US" sz="2400" dirty="0">
                <a:solidFill>
                  <a:srgbClr val="404155"/>
                </a:solidFill>
                <a:latin typeface="Times New Roman" panose="02020603050405020304" pitchFamily="18" charset="0"/>
                <a:cs typeface="Times New Roman" panose="02020603050405020304" pitchFamily="18" charset="0"/>
              </a:rPr>
              <a:t> </a:t>
            </a:r>
            <a:r>
              <a:rPr lang="en-US" sz="2400" b="1" u="sng" dirty="0">
                <a:solidFill>
                  <a:srgbClr val="00B050"/>
                </a:solidFill>
                <a:latin typeface="Times New Roman" panose="02020603050405020304" pitchFamily="18" charset="0"/>
                <a:cs typeface="Times New Roman" panose="02020603050405020304" pitchFamily="18" charset="0"/>
              </a:rPr>
              <a:t>dans n'importe quel ordre</a:t>
            </a:r>
            <a:r>
              <a:rPr lang="en-US" sz="2400" dirty="0">
                <a:solidFill>
                  <a:srgbClr val="404155"/>
                </a:solidFill>
                <a:latin typeface="Times New Roman" panose="02020603050405020304" pitchFamily="18" charset="0"/>
                <a:cs typeface="Times New Roman" panose="02020603050405020304" pitchFamily="18" charset="0"/>
              </a:rPr>
              <a:t>. Ce mécanisme est observé dans les réactions où l'enzyme a un site actif avec un seul site de liaison capable de se lier aux deux </a:t>
            </a:r>
            <a:r>
              <a:rPr lang="en-US" sz="2400" dirty="0" err="1">
                <a:solidFill>
                  <a:srgbClr val="404155"/>
                </a:solidFill>
                <a:latin typeface="Times New Roman" panose="02020603050405020304" pitchFamily="18" charset="0"/>
                <a:cs typeface="Times New Roman" panose="02020603050405020304" pitchFamily="18" charset="0"/>
              </a:rPr>
              <a:t>substrats</a:t>
            </a:r>
            <a:r>
              <a:rPr lang="en-US" sz="2400" dirty="0">
                <a:solidFill>
                  <a:srgbClr val="404155"/>
                </a:solidFill>
                <a:latin typeface="Times New Roman" panose="02020603050405020304" pitchFamily="18" charset="0"/>
                <a:cs typeface="Times New Roman" panose="02020603050405020304" pitchFamily="18" charset="0"/>
              </a:rPr>
              <a:t>.</a:t>
            </a:r>
          </a:p>
          <a:p>
            <a:pPr marL="0" indent="0" algn="just">
              <a:lnSpc>
                <a:spcPct val="150000"/>
              </a:lnSpc>
              <a:buNone/>
            </a:pPr>
            <a:endParaRPr lang="en-US" sz="2400" dirty="0">
              <a:solidFill>
                <a:srgbClr val="404155"/>
              </a:solidFill>
              <a:latin typeface="Times New Roman" panose="02020603050405020304" pitchFamily="18" charset="0"/>
              <a:cs typeface="Times New Roman" panose="02020603050405020304" pitchFamily="18" charset="0"/>
            </a:endParaRPr>
          </a:p>
        </p:txBody>
      </p:sp>
      <p:sp>
        <p:nvSpPr>
          <p:cNvPr id="23" name="ZoneTexte 22">
            <a:extLst>
              <a:ext uri="{FF2B5EF4-FFF2-40B4-BE49-F238E27FC236}">
                <a16:creationId xmlns:a16="http://schemas.microsoft.com/office/drawing/2014/main" id="{010264F6-23D6-E09D-9409-6BAAB0A62013}"/>
              </a:ext>
            </a:extLst>
          </p:cNvPr>
          <p:cNvSpPr txBox="1"/>
          <p:nvPr/>
        </p:nvSpPr>
        <p:spPr>
          <a:xfrm>
            <a:off x="0" y="2403260"/>
            <a:ext cx="14557512" cy="1687963"/>
          </a:xfrm>
          <a:prstGeom prst="rect">
            <a:avLst/>
          </a:prstGeom>
          <a:noFill/>
        </p:spPr>
        <p:txBody>
          <a:bodyPr wrap="square">
            <a:spAutoFit/>
          </a:bodyPr>
          <a:lstStyle/>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Dans ce mécanisme, la fixation des deux substrats peut être soit </a:t>
            </a:r>
            <a:r>
              <a:rPr lang="fr-FR" sz="2400" b="1" dirty="0">
                <a:solidFill>
                  <a:srgbClr val="00B050"/>
                </a:solidFill>
                <a:latin typeface="Times New Roman" panose="02020603050405020304" pitchFamily="18" charset="0"/>
                <a:cs typeface="Times New Roman" panose="02020603050405020304" pitchFamily="18" charset="0"/>
              </a:rPr>
              <a:t>dépendante</a:t>
            </a:r>
            <a:r>
              <a:rPr lang="fr-FR" sz="2400" dirty="0">
                <a:solidFill>
                  <a:srgbClr val="404155"/>
                </a:solidFill>
                <a:latin typeface="Times New Roman" panose="02020603050405020304" pitchFamily="18" charset="0"/>
                <a:cs typeface="Times New Roman" panose="02020603050405020304" pitchFamily="18" charset="0"/>
              </a:rPr>
              <a:t> ou </a:t>
            </a:r>
            <a:r>
              <a:rPr lang="fr-FR" sz="2400" b="1" dirty="0">
                <a:solidFill>
                  <a:srgbClr val="00B050"/>
                </a:solidFill>
                <a:latin typeface="Times New Roman" panose="02020603050405020304" pitchFamily="18" charset="0"/>
                <a:cs typeface="Times New Roman" panose="02020603050405020304" pitchFamily="18" charset="0"/>
              </a:rPr>
              <a:t>indépendante</a:t>
            </a:r>
            <a:r>
              <a:rPr lang="fr-FR" sz="2400" dirty="0">
                <a:solidFill>
                  <a:srgbClr val="404155"/>
                </a:solidFill>
                <a:latin typeface="Times New Roman" panose="02020603050405020304" pitchFamily="18" charset="0"/>
                <a:cs typeface="Times New Roman" panose="02020603050405020304" pitchFamily="18" charset="0"/>
              </a:rPr>
              <a:t>. </a:t>
            </a:r>
          </a:p>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Dans le premier cas, le plus fréquent, l’association de A et B à l’enzyme dépend l’une de l’autre alors que dans le second cas, l’association de A et B à l’enzyme est indépendante. </a:t>
            </a:r>
          </a:p>
        </p:txBody>
      </p:sp>
      <p:pic>
        <p:nvPicPr>
          <p:cNvPr id="25" name="Image 24">
            <a:extLst>
              <a:ext uri="{FF2B5EF4-FFF2-40B4-BE49-F238E27FC236}">
                <a16:creationId xmlns:a16="http://schemas.microsoft.com/office/drawing/2014/main" id="{D7A856A4-3897-2CFF-EAF9-6DCEFD2AC3BD}"/>
              </a:ext>
            </a:extLst>
          </p:cNvPr>
          <p:cNvPicPr>
            <a:picLocks noChangeAspect="1"/>
          </p:cNvPicPr>
          <p:nvPr/>
        </p:nvPicPr>
        <p:blipFill>
          <a:blip r:embed="rId3"/>
          <a:stretch>
            <a:fillRect/>
          </a:stretch>
        </p:blipFill>
        <p:spPr>
          <a:xfrm>
            <a:off x="2544418" y="5154977"/>
            <a:ext cx="9872870" cy="2016703"/>
          </a:xfrm>
          <a:prstGeom prst="rect">
            <a:avLst/>
          </a:prstGeom>
        </p:spPr>
      </p:pic>
      <p:sp>
        <p:nvSpPr>
          <p:cNvPr id="27" name="ZoneTexte 26">
            <a:extLst>
              <a:ext uri="{FF2B5EF4-FFF2-40B4-BE49-F238E27FC236}">
                <a16:creationId xmlns:a16="http://schemas.microsoft.com/office/drawing/2014/main" id="{E6E662AE-D62E-B76C-BAAF-F7AC6C67F40D}"/>
              </a:ext>
            </a:extLst>
          </p:cNvPr>
          <p:cNvSpPr txBox="1"/>
          <p:nvPr/>
        </p:nvSpPr>
        <p:spPr>
          <a:xfrm>
            <a:off x="2544418" y="4473549"/>
            <a:ext cx="7434470" cy="523220"/>
          </a:xfrm>
          <a:prstGeom prst="rect">
            <a:avLst/>
          </a:prstGeom>
          <a:noFill/>
        </p:spPr>
        <p:txBody>
          <a:bodyPr wrap="square">
            <a:spAutoFit/>
          </a:bodyPr>
          <a:lstStyle/>
          <a:p>
            <a:r>
              <a:rPr lang="fr-FR" sz="2800" b="1" dirty="0">
                <a:solidFill>
                  <a:srgbClr val="0070C0"/>
                </a:solidFill>
                <a:latin typeface="Brygada 1918 Bold" pitchFamily="34" charset="0"/>
                <a:ea typeface="Brygada 1918 Bold" pitchFamily="34" charset="-122"/>
              </a:rPr>
              <a:t>Représentation de </a:t>
            </a:r>
            <a:r>
              <a:rPr lang="fr-FR" sz="2800" b="1" dirty="0" err="1">
                <a:solidFill>
                  <a:srgbClr val="0070C0"/>
                </a:solidFill>
                <a:latin typeface="Brygada 1918 Bold" pitchFamily="34" charset="0"/>
                <a:ea typeface="Brygada 1918 Bold" pitchFamily="34" charset="-122"/>
              </a:rPr>
              <a:t>Cleland</a:t>
            </a:r>
            <a:r>
              <a:rPr lang="fr-FR" sz="2800" b="1" dirty="0">
                <a:solidFill>
                  <a:srgbClr val="0070C0"/>
                </a:solidFill>
                <a:latin typeface="Brygada 1918 Bold" pitchFamily="34" charset="0"/>
                <a:ea typeface="Brygada 1918 Bold" pitchFamily="34" charset="-122"/>
              </a:rPr>
              <a:t> : </a:t>
            </a:r>
          </a:p>
        </p:txBody>
      </p:sp>
    </p:spTree>
    <p:extLst>
      <p:ext uri="{BB962C8B-B14F-4D97-AF65-F5344CB8AC3E}">
        <p14:creationId xmlns:p14="http://schemas.microsoft.com/office/powerpoint/2010/main" val="2801288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FB3FE-CBC4-F0AC-049E-90D59E38C702}"/>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7582F4E8-1ECE-E6EB-B39B-4743EEEE8502}"/>
              </a:ext>
            </a:extLst>
          </p:cNvPr>
          <p:cNvPicPr>
            <a:picLocks noChangeAspect="1"/>
          </p:cNvPicPr>
          <p:nvPr/>
        </p:nvPicPr>
        <p:blipFill>
          <a:blip r:embed="rId2"/>
          <a:stretch>
            <a:fillRect/>
          </a:stretch>
        </p:blipFill>
        <p:spPr>
          <a:xfrm>
            <a:off x="0" y="0"/>
            <a:ext cx="14630400" cy="8235434"/>
          </a:xfrm>
          <a:prstGeom prst="rect">
            <a:avLst/>
          </a:prstGeom>
        </p:spPr>
      </p:pic>
      <p:sp>
        <p:nvSpPr>
          <p:cNvPr id="3" name="ZoneTexte 2">
            <a:extLst>
              <a:ext uri="{FF2B5EF4-FFF2-40B4-BE49-F238E27FC236}">
                <a16:creationId xmlns:a16="http://schemas.microsoft.com/office/drawing/2014/main" id="{96664382-14DB-3603-DDE2-57B773DC5538}"/>
              </a:ext>
            </a:extLst>
          </p:cNvPr>
          <p:cNvSpPr txBox="1"/>
          <p:nvPr/>
        </p:nvSpPr>
        <p:spPr>
          <a:xfrm>
            <a:off x="12695583" y="7673009"/>
            <a:ext cx="1934817" cy="463826"/>
          </a:xfrm>
          <a:prstGeom prst="rect">
            <a:avLst/>
          </a:prstGeom>
          <a:solidFill>
            <a:schemeClr val="bg1"/>
          </a:solidFill>
        </p:spPr>
        <p:txBody>
          <a:bodyPr wrap="square" rtlCol="0">
            <a:spAutoFit/>
          </a:bodyPr>
          <a:lstStyle/>
          <a:p>
            <a:endParaRPr lang="fr-FR" dirty="0"/>
          </a:p>
        </p:txBody>
      </p:sp>
      <p:sp>
        <p:nvSpPr>
          <p:cNvPr id="4" name="Text 0">
            <a:extLst>
              <a:ext uri="{FF2B5EF4-FFF2-40B4-BE49-F238E27FC236}">
                <a16:creationId xmlns:a16="http://schemas.microsoft.com/office/drawing/2014/main" id="{C3426901-B25B-8CB0-821E-B4E186AF4FFB}"/>
              </a:ext>
            </a:extLst>
          </p:cNvPr>
          <p:cNvSpPr/>
          <p:nvPr/>
        </p:nvSpPr>
        <p:spPr>
          <a:xfrm>
            <a:off x="516970" y="48174"/>
            <a:ext cx="6430089" cy="533043"/>
          </a:xfrm>
          <a:prstGeom prst="rect">
            <a:avLst/>
          </a:prstGeom>
          <a:noFill/>
          <a:ln/>
        </p:spPr>
        <p:txBody>
          <a:bodyPr wrap="none" lIns="0" tIns="0" rIns="0" bIns="0" rtlCol="0" anchor="t"/>
          <a:lstStyle/>
          <a:p>
            <a:pPr marL="0" indent="0">
              <a:lnSpc>
                <a:spcPts val="4150"/>
              </a:lnSpc>
              <a:buNone/>
            </a:pPr>
            <a:r>
              <a:rPr lang="en-US" sz="4350" b="1" dirty="0">
                <a:solidFill>
                  <a:srgbClr val="00B0F0"/>
                </a:solidFill>
                <a:latin typeface="Times New Roman" panose="02020603050405020304" pitchFamily="18" charset="0"/>
                <a:cs typeface="Times New Roman" panose="02020603050405020304" pitchFamily="18" charset="0"/>
              </a:rPr>
              <a:t>2- </a:t>
            </a:r>
            <a:r>
              <a:rPr lang="en-US" sz="4350" b="1" dirty="0" err="1">
                <a:solidFill>
                  <a:srgbClr val="00B0F0"/>
                </a:solidFill>
                <a:latin typeface="Times New Roman" panose="02020603050405020304" pitchFamily="18" charset="0"/>
                <a:cs typeface="Times New Roman" panose="02020603050405020304" pitchFamily="18" charset="0"/>
              </a:rPr>
              <a:t>Mécanisme</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séquentiel</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aléatoire</a:t>
            </a:r>
            <a:r>
              <a:rPr lang="en-US" sz="4350" b="1" dirty="0">
                <a:solidFill>
                  <a:srgbClr val="00B0F0"/>
                </a:solidFill>
                <a:latin typeface="Times New Roman" panose="02020603050405020304" pitchFamily="18" charset="0"/>
                <a:cs typeface="Times New Roman" panose="02020603050405020304" pitchFamily="18" charset="0"/>
              </a:rPr>
              <a:t> </a:t>
            </a:r>
          </a:p>
        </p:txBody>
      </p:sp>
      <p:sp>
        <p:nvSpPr>
          <p:cNvPr id="18" name="ZoneTexte 17">
            <a:extLst>
              <a:ext uri="{FF2B5EF4-FFF2-40B4-BE49-F238E27FC236}">
                <a16:creationId xmlns:a16="http://schemas.microsoft.com/office/drawing/2014/main" id="{0BC24735-3C57-BEC7-7D17-71CFA36690A2}"/>
              </a:ext>
            </a:extLst>
          </p:cNvPr>
          <p:cNvSpPr txBox="1"/>
          <p:nvPr/>
        </p:nvSpPr>
        <p:spPr>
          <a:xfrm>
            <a:off x="11891585" y="7665962"/>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sp>
        <p:nvSpPr>
          <p:cNvPr id="6" name="ZoneTexte 5">
            <a:extLst>
              <a:ext uri="{FF2B5EF4-FFF2-40B4-BE49-F238E27FC236}">
                <a16:creationId xmlns:a16="http://schemas.microsoft.com/office/drawing/2014/main" id="{AAF279A2-22D3-7B0C-A414-577FD621155B}"/>
              </a:ext>
            </a:extLst>
          </p:cNvPr>
          <p:cNvSpPr txBox="1"/>
          <p:nvPr/>
        </p:nvSpPr>
        <p:spPr>
          <a:xfrm>
            <a:off x="311426" y="629391"/>
            <a:ext cx="13497339" cy="1226298"/>
          </a:xfrm>
          <a:prstGeom prst="rect">
            <a:avLst/>
          </a:prstGeom>
          <a:noFill/>
        </p:spPr>
        <p:txBody>
          <a:bodyPr wrap="square">
            <a:spAutoFit/>
          </a:bodyPr>
          <a:lstStyle/>
          <a:p>
            <a:pPr>
              <a:lnSpc>
                <a:spcPct val="150000"/>
              </a:lnSpc>
            </a:pPr>
            <a:r>
              <a:rPr lang="fr-FR" sz="2800" b="1" dirty="0">
                <a:solidFill>
                  <a:srgbClr val="0070C0"/>
                </a:solidFill>
                <a:latin typeface="Brygada 1918 Bold" pitchFamily="34" charset="0"/>
                <a:ea typeface="Brygada 1918 Bold" pitchFamily="34" charset="-122"/>
              </a:rPr>
              <a:t>2-1- Association dépendante : </a:t>
            </a:r>
          </a:p>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La fixation de A modifie l’affinité de l’enzyme pour B et réciproquement </a:t>
            </a:r>
          </a:p>
        </p:txBody>
      </p:sp>
      <p:pic>
        <p:nvPicPr>
          <p:cNvPr id="8" name="Image 7">
            <a:extLst>
              <a:ext uri="{FF2B5EF4-FFF2-40B4-BE49-F238E27FC236}">
                <a16:creationId xmlns:a16="http://schemas.microsoft.com/office/drawing/2014/main" id="{045D4E6B-6B94-31E3-EA06-F935F8420E61}"/>
              </a:ext>
            </a:extLst>
          </p:cNvPr>
          <p:cNvPicPr>
            <a:picLocks noChangeAspect="1"/>
          </p:cNvPicPr>
          <p:nvPr/>
        </p:nvPicPr>
        <p:blipFill>
          <a:blip r:embed="rId3"/>
          <a:stretch>
            <a:fillRect/>
          </a:stretch>
        </p:blipFill>
        <p:spPr>
          <a:xfrm>
            <a:off x="2239617" y="2332382"/>
            <a:ext cx="10959548" cy="2968488"/>
          </a:xfrm>
          <a:prstGeom prst="rect">
            <a:avLst/>
          </a:prstGeom>
        </p:spPr>
      </p:pic>
      <p:sp>
        <p:nvSpPr>
          <p:cNvPr id="7" name="ZoneTexte 6">
            <a:extLst>
              <a:ext uri="{FF2B5EF4-FFF2-40B4-BE49-F238E27FC236}">
                <a16:creationId xmlns:a16="http://schemas.microsoft.com/office/drawing/2014/main" id="{342639A5-2C5F-553D-2927-9868279B98BF}"/>
              </a:ext>
            </a:extLst>
          </p:cNvPr>
          <p:cNvSpPr txBox="1"/>
          <p:nvPr/>
        </p:nvSpPr>
        <p:spPr>
          <a:xfrm>
            <a:off x="4015409" y="5592897"/>
            <a:ext cx="7407964" cy="1490729"/>
          </a:xfrm>
          <a:prstGeom prst="rect">
            <a:avLst/>
          </a:prstGeom>
          <a:noFill/>
        </p:spPr>
        <p:txBody>
          <a:bodyPr wrap="square">
            <a:spAutoFit/>
          </a:bodyPr>
          <a:lstStyle/>
          <a:p>
            <a:pPr>
              <a:lnSpc>
                <a:spcPct val="150000"/>
              </a:lnSpc>
            </a:pPr>
            <a:r>
              <a:rPr lang="fr-FR" sz="1800" dirty="0">
                <a:solidFill>
                  <a:srgbClr val="404155"/>
                </a:solidFill>
                <a:latin typeface="Times New Roman" panose="02020603050405020304" pitchFamily="18" charset="0"/>
                <a:cs typeface="Times New Roman" panose="02020603050405020304" pitchFamily="18" charset="0"/>
              </a:rPr>
              <a:t> </a:t>
            </a:r>
            <a:r>
              <a:rPr lang="fr-FR" sz="3200" b="1" dirty="0">
                <a:solidFill>
                  <a:srgbClr val="C00000"/>
                </a:solidFill>
                <a:latin typeface="Times New Roman" panose="02020603050405020304" pitchFamily="18" charset="0"/>
                <a:cs typeface="Times New Roman" panose="02020603050405020304" pitchFamily="18" charset="0"/>
              </a:rPr>
              <a:t>KA = K’A </a:t>
            </a:r>
          </a:p>
          <a:p>
            <a:pPr>
              <a:lnSpc>
                <a:spcPct val="150000"/>
              </a:lnSpc>
            </a:pPr>
            <a:r>
              <a:rPr lang="fr-FR" sz="3200" b="1" dirty="0">
                <a:solidFill>
                  <a:srgbClr val="C00000"/>
                </a:solidFill>
                <a:latin typeface="Times New Roman" panose="02020603050405020304" pitchFamily="18" charset="0"/>
                <a:cs typeface="Times New Roman" panose="02020603050405020304" pitchFamily="18" charset="0"/>
              </a:rPr>
              <a:t>et KB = K’B </a:t>
            </a:r>
            <a:endParaRPr lang="fr-FR" sz="3200" b="1" dirty="0">
              <a:solidFill>
                <a:srgbClr val="C00000"/>
              </a:solidFill>
            </a:endParaRPr>
          </a:p>
        </p:txBody>
      </p:sp>
      <p:cxnSp>
        <p:nvCxnSpPr>
          <p:cNvPr id="10" name="Connecteur droit 9">
            <a:extLst>
              <a:ext uri="{FF2B5EF4-FFF2-40B4-BE49-F238E27FC236}">
                <a16:creationId xmlns:a16="http://schemas.microsoft.com/office/drawing/2014/main" id="{E497CACA-5E9C-F16C-5C6C-22D5BFAF26F6}"/>
              </a:ext>
            </a:extLst>
          </p:cNvPr>
          <p:cNvCxnSpPr>
            <a:cxnSpLocks/>
          </p:cNvCxnSpPr>
          <p:nvPr/>
        </p:nvCxnSpPr>
        <p:spPr>
          <a:xfrm flipH="1">
            <a:off x="4916556" y="5890801"/>
            <a:ext cx="106018" cy="30596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BC502438-777D-93CF-9136-F64F6111094A}"/>
              </a:ext>
            </a:extLst>
          </p:cNvPr>
          <p:cNvCxnSpPr>
            <a:cxnSpLocks/>
          </p:cNvCxnSpPr>
          <p:nvPr/>
        </p:nvCxnSpPr>
        <p:spPr>
          <a:xfrm flipH="1">
            <a:off x="5307495" y="6615169"/>
            <a:ext cx="106018" cy="30596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2793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53860-1501-137F-23B5-9E66062F5D97}"/>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8F45C90B-29B3-D861-79CE-991E6604EC6E}"/>
              </a:ext>
            </a:extLst>
          </p:cNvPr>
          <p:cNvPicPr>
            <a:picLocks noChangeAspect="1"/>
          </p:cNvPicPr>
          <p:nvPr/>
        </p:nvPicPr>
        <p:blipFill>
          <a:blip r:embed="rId2"/>
          <a:stretch>
            <a:fillRect/>
          </a:stretch>
        </p:blipFill>
        <p:spPr>
          <a:xfrm>
            <a:off x="-311426" y="-54008"/>
            <a:ext cx="14630400" cy="8235434"/>
          </a:xfrm>
          <a:prstGeom prst="rect">
            <a:avLst/>
          </a:prstGeom>
        </p:spPr>
      </p:pic>
      <p:sp>
        <p:nvSpPr>
          <p:cNvPr id="3" name="ZoneTexte 2">
            <a:extLst>
              <a:ext uri="{FF2B5EF4-FFF2-40B4-BE49-F238E27FC236}">
                <a16:creationId xmlns:a16="http://schemas.microsoft.com/office/drawing/2014/main" id="{3E862495-CEFE-6F45-112D-927BE9BA544B}"/>
              </a:ext>
            </a:extLst>
          </p:cNvPr>
          <p:cNvSpPr txBox="1"/>
          <p:nvPr/>
        </p:nvSpPr>
        <p:spPr>
          <a:xfrm>
            <a:off x="12695583" y="7673009"/>
            <a:ext cx="1934817" cy="463826"/>
          </a:xfrm>
          <a:prstGeom prst="rect">
            <a:avLst/>
          </a:prstGeom>
          <a:solidFill>
            <a:schemeClr val="bg1"/>
          </a:solidFill>
        </p:spPr>
        <p:txBody>
          <a:bodyPr wrap="square" rtlCol="0">
            <a:spAutoFit/>
          </a:bodyPr>
          <a:lstStyle/>
          <a:p>
            <a:endParaRPr lang="fr-FR" dirty="0"/>
          </a:p>
        </p:txBody>
      </p:sp>
      <p:sp>
        <p:nvSpPr>
          <p:cNvPr id="4" name="Text 0">
            <a:extLst>
              <a:ext uri="{FF2B5EF4-FFF2-40B4-BE49-F238E27FC236}">
                <a16:creationId xmlns:a16="http://schemas.microsoft.com/office/drawing/2014/main" id="{73BEC929-4D34-977E-586B-2F8F27C64AA3}"/>
              </a:ext>
            </a:extLst>
          </p:cNvPr>
          <p:cNvSpPr/>
          <p:nvPr/>
        </p:nvSpPr>
        <p:spPr>
          <a:xfrm>
            <a:off x="516970" y="48174"/>
            <a:ext cx="6430089" cy="533043"/>
          </a:xfrm>
          <a:prstGeom prst="rect">
            <a:avLst/>
          </a:prstGeom>
          <a:noFill/>
          <a:ln/>
        </p:spPr>
        <p:txBody>
          <a:bodyPr wrap="none" lIns="0" tIns="0" rIns="0" bIns="0" rtlCol="0" anchor="t"/>
          <a:lstStyle/>
          <a:p>
            <a:pPr marL="0" indent="0">
              <a:lnSpc>
                <a:spcPts val="4150"/>
              </a:lnSpc>
              <a:buNone/>
            </a:pPr>
            <a:r>
              <a:rPr lang="en-US" sz="4350" b="1" dirty="0">
                <a:solidFill>
                  <a:srgbClr val="00B0F0"/>
                </a:solidFill>
                <a:latin typeface="Times New Roman" panose="02020603050405020304" pitchFamily="18" charset="0"/>
                <a:cs typeface="Times New Roman" panose="02020603050405020304" pitchFamily="18" charset="0"/>
              </a:rPr>
              <a:t>2- </a:t>
            </a:r>
            <a:r>
              <a:rPr lang="en-US" sz="4350" b="1" dirty="0" err="1">
                <a:solidFill>
                  <a:srgbClr val="00B0F0"/>
                </a:solidFill>
                <a:latin typeface="Times New Roman" panose="02020603050405020304" pitchFamily="18" charset="0"/>
                <a:cs typeface="Times New Roman" panose="02020603050405020304" pitchFamily="18" charset="0"/>
              </a:rPr>
              <a:t>Mécanisme</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séquentiel</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aléatoire</a:t>
            </a:r>
            <a:r>
              <a:rPr lang="en-US" sz="4350" b="1" dirty="0">
                <a:solidFill>
                  <a:srgbClr val="00B0F0"/>
                </a:solidFill>
                <a:latin typeface="Times New Roman" panose="02020603050405020304" pitchFamily="18" charset="0"/>
                <a:cs typeface="Times New Roman" panose="02020603050405020304" pitchFamily="18" charset="0"/>
              </a:rPr>
              <a:t> </a:t>
            </a:r>
          </a:p>
        </p:txBody>
      </p:sp>
      <p:sp>
        <p:nvSpPr>
          <p:cNvPr id="18" name="ZoneTexte 17">
            <a:extLst>
              <a:ext uri="{FF2B5EF4-FFF2-40B4-BE49-F238E27FC236}">
                <a16:creationId xmlns:a16="http://schemas.microsoft.com/office/drawing/2014/main" id="{6406E059-FDD0-07FA-8B32-8394CCDCA477}"/>
              </a:ext>
            </a:extLst>
          </p:cNvPr>
          <p:cNvSpPr txBox="1"/>
          <p:nvPr/>
        </p:nvSpPr>
        <p:spPr>
          <a:xfrm>
            <a:off x="11891585" y="7665962"/>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sp>
        <p:nvSpPr>
          <p:cNvPr id="6" name="ZoneTexte 5">
            <a:extLst>
              <a:ext uri="{FF2B5EF4-FFF2-40B4-BE49-F238E27FC236}">
                <a16:creationId xmlns:a16="http://schemas.microsoft.com/office/drawing/2014/main" id="{9F21CD4A-5236-27EB-CEB9-2B0D069BCDBA}"/>
              </a:ext>
            </a:extLst>
          </p:cNvPr>
          <p:cNvSpPr txBox="1"/>
          <p:nvPr/>
        </p:nvSpPr>
        <p:spPr>
          <a:xfrm>
            <a:off x="311426" y="629391"/>
            <a:ext cx="13497339" cy="1107996"/>
          </a:xfrm>
          <a:prstGeom prst="rect">
            <a:avLst/>
          </a:prstGeom>
          <a:noFill/>
        </p:spPr>
        <p:txBody>
          <a:bodyPr wrap="square">
            <a:spAutoFit/>
          </a:bodyPr>
          <a:lstStyle/>
          <a:p>
            <a:pPr>
              <a:lnSpc>
                <a:spcPct val="150000"/>
              </a:lnSpc>
            </a:pPr>
            <a:r>
              <a:rPr lang="fr-FR" sz="2800" b="1" dirty="0">
                <a:solidFill>
                  <a:srgbClr val="0070C0"/>
                </a:solidFill>
                <a:latin typeface="Brygada 1918 Bold" pitchFamily="34" charset="0"/>
                <a:ea typeface="Brygada 1918 Bold" pitchFamily="34" charset="-122"/>
              </a:rPr>
              <a:t>2-1- Association indépendante : </a:t>
            </a:r>
          </a:p>
          <a:p>
            <a:r>
              <a:rPr lang="fr-FR" sz="2400" dirty="0">
                <a:solidFill>
                  <a:srgbClr val="404155"/>
                </a:solidFill>
                <a:latin typeface="Times New Roman" panose="02020603050405020304" pitchFamily="18" charset="0"/>
                <a:cs typeface="Times New Roman" panose="02020603050405020304" pitchFamily="18" charset="0"/>
              </a:rPr>
              <a:t>Dans le cas d’une fixation indépendante : KA= K’A et KB = K’B </a:t>
            </a:r>
          </a:p>
        </p:txBody>
      </p:sp>
      <p:pic>
        <p:nvPicPr>
          <p:cNvPr id="9" name="Image 8">
            <a:extLst>
              <a:ext uri="{FF2B5EF4-FFF2-40B4-BE49-F238E27FC236}">
                <a16:creationId xmlns:a16="http://schemas.microsoft.com/office/drawing/2014/main" id="{ACACC2E9-89E4-CB25-1A92-73DEB49F1429}"/>
              </a:ext>
            </a:extLst>
          </p:cNvPr>
          <p:cNvPicPr>
            <a:picLocks noChangeAspect="1"/>
          </p:cNvPicPr>
          <p:nvPr/>
        </p:nvPicPr>
        <p:blipFill>
          <a:blip r:embed="rId3"/>
          <a:stretch>
            <a:fillRect/>
          </a:stretch>
        </p:blipFill>
        <p:spPr>
          <a:xfrm>
            <a:off x="1835426" y="2184551"/>
            <a:ext cx="10959548" cy="2968488"/>
          </a:xfrm>
          <a:prstGeom prst="rect">
            <a:avLst/>
          </a:prstGeom>
        </p:spPr>
      </p:pic>
      <p:sp>
        <p:nvSpPr>
          <p:cNvPr id="5" name="ZoneTexte 4">
            <a:extLst>
              <a:ext uri="{FF2B5EF4-FFF2-40B4-BE49-F238E27FC236}">
                <a16:creationId xmlns:a16="http://schemas.microsoft.com/office/drawing/2014/main" id="{2C204126-8DFC-B5D0-53A4-74AFB9106DA8}"/>
              </a:ext>
            </a:extLst>
          </p:cNvPr>
          <p:cNvSpPr txBox="1"/>
          <p:nvPr/>
        </p:nvSpPr>
        <p:spPr>
          <a:xfrm>
            <a:off x="4015409" y="5592897"/>
            <a:ext cx="7407964" cy="1490729"/>
          </a:xfrm>
          <a:prstGeom prst="rect">
            <a:avLst/>
          </a:prstGeom>
          <a:noFill/>
        </p:spPr>
        <p:txBody>
          <a:bodyPr wrap="square">
            <a:spAutoFit/>
          </a:bodyPr>
          <a:lstStyle/>
          <a:p>
            <a:pPr>
              <a:lnSpc>
                <a:spcPct val="150000"/>
              </a:lnSpc>
            </a:pPr>
            <a:r>
              <a:rPr lang="fr-FR" sz="1800" dirty="0">
                <a:solidFill>
                  <a:srgbClr val="404155"/>
                </a:solidFill>
                <a:latin typeface="Times New Roman" panose="02020603050405020304" pitchFamily="18" charset="0"/>
                <a:cs typeface="Times New Roman" panose="02020603050405020304" pitchFamily="18" charset="0"/>
              </a:rPr>
              <a:t> </a:t>
            </a:r>
            <a:r>
              <a:rPr lang="fr-FR" sz="3200" b="1" dirty="0">
                <a:solidFill>
                  <a:srgbClr val="C00000"/>
                </a:solidFill>
                <a:latin typeface="Times New Roman" panose="02020603050405020304" pitchFamily="18" charset="0"/>
                <a:cs typeface="Times New Roman" panose="02020603050405020304" pitchFamily="18" charset="0"/>
              </a:rPr>
              <a:t>KA = K’A </a:t>
            </a:r>
          </a:p>
          <a:p>
            <a:pPr>
              <a:lnSpc>
                <a:spcPct val="150000"/>
              </a:lnSpc>
            </a:pPr>
            <a:r>
              <a:rPr lang="fr-FR" sz="3200" b="1" dirty="0">
                <a:solidFill>
                  <a:srgbClr val="C00000"/>
                </a:solidFill>
                <a:latin typeface="Times New Roman" panose="02020603050405020304" pitchFamily="18" charset="0"/>
                <a:cs typeface="Times New Roman" panose="02020603050405020304" pitchFamily="18" charset="0"/>
              </a:rPr>
              <a:t>et KB = K’B </a:t>
            </a:r>
            <a:endParaRPr lang="fr-FR" sz="3200" b="1" dirty="0">
              <a:solidFill>
                <a:srgbClr val="C00000"/>
              </a:solidFill>
            </a:endParaRPr>
          </a:p>
        </p:txBody>
      </p:sp>
    </p:spTree>
    <p:extLst>
      <p:ext uri="{BB962C8B-B14F-4D97-AF65-F5344CB8AC3E}">
        <p14:creationId xmlns:p14="http://schemas.microsoft.com/office/powerpoint/2010/main" val="171383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9FBD2-78AF-50E1-D2D6-9FC492E471F4}"/>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29B30648-B36E-CD8B-48BB-492B7DFBEE5D}"/>
              </a:ext>
            </a:extLst>
          </p:cNvPr>
          <p:cNvPicPr>
            <a:picLocks noChangeAspect="1"/>
          </p:cNvPicPr>
          <p:nvPr/>
        </p:nvPicPr>
        <p:blipFill>
          <a:blip r:embed="rId2"/>
          <a:stretch>
            <a:fillRect/>
          </a:stretch>
        </p:blipFill>
        <p:spPr>
          <a:xfrm>
            <a:off x="-311426" y="-54008"/>
            <a:ext cx="14941826" cy="8283608"/>
          </a:xfrm>
          <a:prstGeom prst="rect">
            <a:avLst/>
          </a:prstGeom>
        </p:spPr>
      </p:pic>
      <p:sp>
        <p:nvSpPr>
          <p:cNvPr id="3" name="ZoneTexte 2">
            <a:extLst>
              <a:ext uri="{FF2B5EF4-FFF2-40B4-BE49-F238E27FC236}">
                <a16:creationId xmlns:a16="http://schemas.microsoft.com/office/drawing/2014/main" id="{18610EC7-4A13-8C08-83FB-F8E1C82D0856}"/>
              </a:ext>
            </a:extLst>
          </p:cNvPr>
          <p:cNvSpPr txBox="1"/>
          <p:nvPr/>
        </p:nvSpPr>
        <p:spPr>
          <a:xfrm>
            <a:off x="12695583" y="7673009"/>
            <a:ext cx="1934817" cy="463826"/>
          </a:xfrm>
          <a:prstGeom prst="rect">
            <a:avLst/>
          </a:prstGeom>
          <a:solidFill>
            <a:schemeClr val="bg1"/>
          </a:solidFill>
        </p:spPr>
        <p:txBody>
          <a:bodyPr wrap="square" rtlCol="0">
            <a:spAutoFit/>
          </a:bodyPr>
          <a:lstStyle/>
          <a:p>
            <a:endParaRPr lang="fr-FR" dirty="0"/>
          </a:p>
        </p:txBody>
      </p:sp>
      <p:sp>
        <p:nvSpPr>
          <p:cNvPr id="4" name="Text 0">
            <a:extLst>
              <a:ext uri="{FF2B5EF4-FFF2-40B4-BE49-F238E27FC236}">
                <a16:creationId xmlns:a16="http://schemas.microsoft.com/office/drawing/2014/main" id="{FCB5B1B1-2A8A-1CB4-23B9-569ABE5384BA}"/>
              </a:ext>
            </a:extLst>
          </p:cNvPr>
          <p:cNvSpPr/>
          <p:nvPr/>
        </p:nvSpPr>
        <p:spPr>
          <a:xfrm>
            <a:off x="516970" y="48174"/>
            <a:ext cx="6430089" cy="533043"/>
          </a:xfrm>
          <a:prstGeom prst="rect">
            <a:avLst/>
          </a:prstGeom>
          <a:noFill/>
          <a:ln/>
        </p:spPr>
        <p:txBody>
          <a:bodyPr wrap="none" lIns="0" tIns="0" rIns="0" bIns="0" rtlCol="0" anchor="t"/>
          <a:lstStyle/>
          <a:p>
            <a:pPr marL="0" indent="0">
              <a:lnSpc>
                <a:spcPts val="4150"/>
              </a:lnSpc>
              <a:buNone/>
            </a:pPr>
            <a:r>
              <a:rPr lang="en-US" sz="4350" b="1" dirty="0">
                <a:solidFill>
                  <a:srgbClr val="00B0F0"/>
                </a:solidFill>
                <a:latin typeface="Times New Roman" panose="02020603050405020304" pitchFamily="18" charset="0"/>
                <a:cs typeface="Times New Roman" panose="02020603050405020304" pitchFamily="18" charset="0"/>
              </a:rPr>
              <a:t>2- </a:t>
            </a:r>
            <a:r>
              <a:rPr lang="en-US" sz="4350" b="1" dirty="0" err="1">
                <a:solidFill>
                  <a:srgbClr val="00B0F0"/>
                </a:solidFill>
                <a:latin typeface="Times New Roman" panose="02020603050405020304" pitchFamily="18" charset="0"/>
                <a:cs typeface="Times New Roman" panose="02020603050405020304" pitchFamily="18" charset="0"/>
              </a:rPr>
              <a:t>Mécanisme</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séquentiel</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aléatoire</a:t>
            </a:r>
            <a:r>
              <a:rPr lang="en-US" sz="4350" b="1" dirty="0">
                <a:solidFill>
                  <a:srgbClr val="00B0F0"/>
                </a:solidFill>
                <a:latin typeface="Times New Roman" panose="02020603050405020304" pitchFamily="18" charset="0"/>
                <a:cs typeface="Times New Roman" panose="02020603050405020304" pitchFamily="18" charset="0"/>
              </a:rPr>
              <a:t> </a:t>
            </a:r>
          </a:p>
        </p:txBody>
      </p:sp>
      <p:sp>
        <p:nvSpPr>
          <p:cNvPr id="18" name="ZoneTexte 17">
            <a:extLst>
              <a:ext uri="{FF2B5EF4-FFF2-40B4-BE49-F238E27FC236}">
                <a16:creationId xmlns:a16="http://schemas.microsoft.com/office/drawing/2014/main" id="{553A3519-6296-426C-6488-44E5E17FD97C}"/>
              </a:ext>
            </a:extLst>
          </p:cNvPr>
          <p:cNvSpPr txBox="1"/>
          <p:nvPr/>
        </p:nvSpPr>
        <p:spPr>
          <a:xfrm>
            <a:off x="11891585" y="7665962"/>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sp>
        <p:nvSpPr>
          <p:cNvPr id="7" name="ZoneTexte 6">
            <a:extLst>
              <a:ext uri="{FF2B5EF4-FFF2-40B4-BE49-F238E27FC236}">
                <a16:creationId xmlns:a16="http://schemas.microsoft.com/office/drawing/2014/main" id="{C8E7BD4E-7B3A-A91E-72CB-11759F6AF8E2}"/>
              </a:ext>
            </a:extLst>
          </p:cNvPr>
          <p:cNvSpPr txBox="1"/>
          <p:nvPr/>
        </p:nvSpPr>
        <p:spPr>
          <a:xfrm>
            <a:off x="0" y="713442"/>
            <a:ext cx="12801600" cy="671851"/>
          </a:xfrm>
          <a:prstGeom prst="rect">
            <a:avLst/>
          </a:prstGeom>
          <a:noFill/>
        </p:spPr>
        <p:txBody>
          <a:bodyPr wrap="square">
            <a:spAutoFit/>
          </a:bodyPr>
          <a:lstStyle/>
          <a:p>
            <a:pPr>
              <a:lnSpc>
                <a:spcPct val="150000"/>
              </a:lnSpc>
            </a:pPr>
            <a:r>
              <a:rPr lang="fr-FR" sz="2800" b="1" dirty="0">
                <a:solidFill>
                  <a:srgbClr val="0070C0"/>
                </a:solidFill>
                <a:latin typeface="Brygada 1918 Bold" pitchFamily="34" charset="0"/>
                <a:ea typeface="Brygada 1918 Bold" pitchFamily="34" charset="-122"/>
              </a:rPr>
              <a:t>Exemple de mécanisme non ordonné ( aléatoire ou au hasard)</a:t>
            </a:r>
          </a:p>
        </p:txBody>
      </p:sp>
      <p:sp>
        <p:nvSpPr>
          <p:cNvPr id="10" name="ZoneTexte 9">
            <a:extLst>
              <a:ext uri="{FF2B5EF4-FFF2-40B4-BE49-F238E27FC236}">
                <a16:creationId xmlns:a16="http://schemas.microsoft.com/office/drawing/2014/main" id="{87D2DE1F-90B1-019A-0EB8-55C031FADFF6}"/>
              </a:ext>
            </a:extLst>
          </p:cNvPr>
          <p:cNvSpPr txBox="1"/>
          <p:nvPr/>
        </p:nvSpPr>
        <p:spPr>
          <a:xfrm>
            <a:off x="0" y="1517518"/>
            <a:ext cx="9448800" cy="461665"/>
          </a:xfrm>
          <a:prstGeom prst="rect">
            <a:avLst/>
          </a:prstGeom>
          <a:noFill/>
        </p:spPr>
        <p:txBody>
          <a:bodyPr wrap="square" rtlCol="0">
            <a:spAutoFit/>
          </a:bodyPr>
          <a:lstStyle/>
          <a:p>
            <a:r>
              <a:rPr lang="fr-FR" sz="2400" dirty="0">
                <a:solidFill>
                  <a:srgbClr val="404155"/>
                </a:solidFill>
                <a:latin typeface="Times New Roman" panose="02020603050405020304" pitchFamily="18" charset="0"/>
                <a:cs typeface="Times New Roman" panose="02020603050405020304" pitchFamily="18" charset="0"/>
              </a:rPr>
              <a:t>La créatine kinase (mécanisme Bi </a:t>
            </a:r>
            <a:r>
              <a:rPr lang="fr-FR" sz="2400" dirty="0" err="1">
                <a:solidFill>
                  <a:srgbClr val="404155"/>
                </a:solidFill>
                <a:latin typeface="Times New Roman" panose="02020603050405020304" pitchFamily="18" charset="0"/>
                <a:cs typeface="Times New Roman" panose="02020603050405020304" pitchFamily="18" charset="0"/>
              </a:rPr>
              <a:t>Bi</a:t>
            </a:r>
            <a:r>
              <a:rPr lang="fr-FR" sz="2400" dirty="0">
                <a:solidFill>
                  <a:srgbClr val="404155"/>
                </a:solidFill>
                <a:latin typeface="Times New Roman" panose="02020603050405020304" pitchFamily="18" charset="0"/>
                <a:cs typeface="Times New Roman" panose="02020603050405020304" pitchFamily="18" charset="0"/>
              </a:rPr>
              <a:t> au hasard)</a:t>
            </a:r>
          </a:p>
        </p:txBody>
      </p:sp>
      <p:pic>
        <p:nvPicPr>
          <p:cNvPr id="15" name="Image 14">
            <a:extLst>
              <a:ext uri="{FF2B5EF4-FFF2-40B4-BE49-F238E27FC236}">
                <a16:creationId xmlns:a16="http://schemas.microsoft.com/office/drawing/2014/main" id="{D9BA2B14-C31B-A55C-12DA-327B4DD453A2}"/>
              </a:ext>
            </a:extLst>
          </p:cNvPr>
          <p:cNvPicPr>
            <a:picLocks noChangeAspect="1"/>
          </p:cNvPicPr>
          <p:nvPr/>
        </p:nvPicPr>
        <p:blipFill>
          <a:blip r:embed="rId3"/>
          <a:stretch>
            <a:fillRect/>
          </a:stretch>
        </p:blipFill>
        <p:spPr>
          <a:xfrm>
            <a:off x="1457739" y="2385391"/>
            <a:ext cx="11860696" cy="3604592"/>
          </a:xfrm>
          <a:prstGeom prst="rect">
            <a:avLst/>
          </a:prstGeom>
        </p:spPr>
      </p:pic>
    </p:spTree>
    <p:extLst>
      <p:ext uri="{BB962C8B-B14F-4D97-AF65-F5344CB8AC3E}">
        <p14:creationId xmlns:p14="http://schemas.microsoft.com/office/powerpoint/2010/main" val="3067313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3" name="Text 0"/>
          <p:cNvSpPr/>
          <p:nvPr/>
        </p:nvSpPr>
        <p:spPr>
          <a:xfrm>
            <a:off x="346125" y="362664"/>
            <a:ext cx="6597610" cy="616744"/>
          </a:xfrm>
          <a:prstGeom prst="rect">
            <a:avLst/>
          </a:prstGeom>
          <a:noFill/>
          <a:ln/>
        </p:spPr>
        <p:txBody>
          <a:bodyPr wrap="none" lIns="0" tIns="0" rIns="0" bIns="0" rtlCol="0" anchor="t"/>
          <a:lstStyle/>
          <a:p>
            <a:pPr marL="0" indent="0">
              <a:lnSpc>
                <a:spcPts val="4850"/>
              </a:lnSpc>
              <a:buNone/>
            </a:pPr>
            <a:r>
              <a:rPr lang="en-US" sz="4350" b="1" dirty="0">
                <a:solidFill>
                  <a:srgbClr val="00B0F0"/>
                </a:solidFill>
                <a:latin typeface="Times New Roman" panose="02020603050405020304" pitchFamily="18" charset="0"/>
                <a:cs typeface="Times New Roman" panose="02020603050405020304" pitchFamily="18" charset="0"/>
              </a:rPr>
              <a:t>3- </a:t>
            </a:r>
            <a:r>
              <a:rPr lang="en-US" sz="4350" b="1" dirty="0" err="1">
                <a:solidFill>
                  <a:srgbClr val="00B0F0"/>
                </a:solidFill>
                <a:latin typeface="Times New Roman" panose="02020603050405020304" pitchFamily="18" charset="0"/>
                <a:cs typeface="Times New Roman" panose="02020603050405020304" pitchFamily="18" charset="0"/>
              </a:rPr>
              <a:t>Modèle</a:t>
            </a:r>
            <a:r>
              <a:rPr lang="en-US" sz="4350" b="1" dirty="0">
                <a:solidFill>
                  <a:srgbClr val="00B0F0"/>
                </a:solidFill>
                <a:latin typeface="Times New Roman" panose="02020603050405020304" pitchFamily="18" charset="0"/>
                <a:cs typeface="Times New Roman" panose="02020603050405020304" pitchFamily="18" charset="0"/>
              </a:rPr>
              <a:t> de Ping-Pong Bi-Bi</a:t>
            </a:r>
          </a:p>
        </p:txBody>
      </p:sp>
      <p:sp>
        <p:nvSpPr>
          <p:cNvPr id="18" name="Rectangle 17">
            <a:extLst>
              <a:ext uri="{FF2B5EF4-FFF2-40B4-BE49-F238E27FC236}">
                <a16:creationId xmlns:a16="http://schemas.microsoft.com/office/drawing/2014/main" id="{F8DBD21E-DBA5-3B81-7F34-0BDF30E28DE5}"/>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a:extLst>
              <a:ext uri="{FF2B5EF4-FFF2-40B4-BE49-F238E27FC236}">
                <a16:creationId xmlns:a16="http://schemas.microsoft.com/office/drawing/2014/main" id="{C2AF51B5-14DE-FE02-CB96-3F07C6357849}"/>
              </a:ext>
            </a:extLst>
          </p:cNvPr>
          <p:cNvSpPr txBox="1"/>
          <p:nvPr/>
        </p:nvSpPr>
        <p:spPr>
          <a:xfrm>
            <a:off x="119270" y="986769"/>
            <a:ext cx="14391860" cy="2333844"/>
          </a:xfrm>
          <a:prstGeom prst="rect">
            <a:avLst/>
          </a:prstGeom>
          <a:noFill/>
        </p:spPr>
        <p:txBody>
          <a:bodyPr wrap="square">
            <a:spAutoFit/>
          </a:bodyPr>
          <a:lstStyle/>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Certaines réactions du métabolisme impliquant deux substrats se produisent </a:t>
            </a:r>
            <a:r>
              <a:rPr lang="fr-FR" sz="2400" b="1" dirty="0">
                <a:solidFill>
                  <a:srgbClr val="00B050"/>
                </a:solidFill>
                <a:latin typeface="Times New Roman" panose="02020603050405020304" pitchFamily="18" charset="0"/>
                <a:cs typeface="Times New Roman" panose="02020603050405020304" pitchFamily="18" charset="0"/>
              </a:rPr>
              <a:t>sans que la réaction nécessite la formation d’un complexe ternaire</a:t>
            </a:r>
            <a:r>
              <a:rPr lang="fr-FR" sz="2400" dirty="0">
                <a:solidFill>
                  <a:srgbClr val="404155"/>
                </a:solidFill>
                <a:latin typeface="Times New Roman" panose="02020603050405020304" pitchFamily="18" charset="0"/>
                <a:cs typeface="Times New Roman" panose="02020603050405020304" pitchFamily="18" charset="0"/>
              </a:rPr>
              <a:t>. C’est le cas de beaucoup de réaction de transfert de groupes qui mettent en jeu que </a:t>
            </a:r>
            <a:r>
              <a:rPr lang="fr-FR" sz="2400" b="1" u="sng" dirty="0">
                <a:solidFill>
                  <a:srgbClr val="00B050"/>
                </a:solidFill>
                <a:latin typeface="Times New Roman" panose="02020603050405020304" pitchFamily="18" charset="0"/>
                <a:cs typeface="Times New Roman" panose="02020603050405020304" pitchFamily="18" charset="0"/>
              </a:rPr>
              <a:t>la formation de complexes binaires</a:t>
            </a:r>
            <a:r>
              <a:rPr lang="fr-FR" sz="1800" b="0" i="0" u="none" strike="noStrike" baseline="0" dirty="0">
                <a:solidFill>
                  <a:srgbClr val="000000"/>
                </a:solidFill>
                <a:latin typeface="Times New Roman" panose="02020603050405020304" pitchFamily="18" charset="0"/>
              </a:rPr>
              <a:t>.  </a:t>
            </a:r>
          </a:p>
          <a:p>
            <a:pPr>
              <a:lnSpc>
                <a:spcPct val="150000"/>
              </a:lnSpc>
            </a:pPr>
            <a:r>
              <a:rPr lang="fr-FR" sz="2800" b="1" dirty="0">
                <a:solidFill>
                  <a:srgbClr val="0070C0"/>
                </a:solidFill>
                <a:latin typeface="Brygada 1918 Bold" pitchFamily="34" charset="0"/>
                <a:ea typeface="Brygada 1918 Bold" pitchFamily="34" charset="-122"/>
              </a:rPr>
              <a:t>Modèle de Ping-Pong Bi </a:t>
            </a:r>
            <a:r>
              <a:rPr lang="fr-FR" sz="2800" b="1" dirty="0" err="1">
                <a:solidFill>
                  <a:srgbClr val="0070C0"/>
                </a:solidFill>
                <a:latin typeface="Brygada 1918 Bold" pitchFamily="34" charset="0"/>
                <a:ea typeface="Brygada 1918 Bold" pitchFamily="34" charset="-122"/>
              </a:rPr>
              <a:t>Bi</a:t>
            </a:r>
            <a:r>
              <a:rPr lang="fr-FR" sz="2800" b="1" dirty="0">
                <a:solidFill>
                  <a:srgbClr val="0070C0"/>
                </a:solidFill>
                <a:latin typeface="Brygada 1918 Bold" pitchFamily="34" charset="0"/>
                <a:ea typeface="Brygada 1918 Bold" pitchFamily="34" charset="-122"/>
              </a:rPr>
              <a:t> </a:t>
            </a:r>
          </a:p>
        </p:txBody>
      </p:sp>
      <p:sp>
        <p:nvSpPr>
          <p:cNvPr id="22" name="ZoneTexte 21">
            <a:extLst>
              <a:ext uri="{FF2B5EF4-FFF2-40B4-BE49-F238E27FC236}">
                <a16:creationId xmlns:a16="http://schemas.microsoft.com/office/drawing/2014/main" id="{183E2A69-0292-E572-5BD6-01A413B9BFB8}"/>
              </a:ext>
            </a:extLst>
          </p:cNvPr>
          <p:cNvSpPr txBox="1"/>
          <p:nvPr/>
        </p:nvSpPr>
        <p:spPr>
          <a:xfrm>
            <a:off x="119270" y="3372968"/>
            <a:ext cx="14511130" cy="1687963"/>
          </a:xfrm>
          <a:prstGeom prst="rect">
            <a:avLst/>
          </a:prstGeom>
          <a:noFill/>
        </p:spPr>
        <p:txBody>
          <a:bodyPr wrap="square">
            <a:spAutoFit/>
          </a:bodyPr>
          <a:lstStyle/>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L’enzyme se complexe d’abord avec le 1er substrat qui subit une première transformation avec libération du premier produit (P) puis elle s’effectue la 2éme association de l’enzyme avec le second substrat et le complexe formé est toujours binaire. Le second produit et l’enzyme sont libérés. </a:t>
            </a:r>
          </a:p>
        </p:txBody>
      </p:sp>
      <p:pic>
        <p:nvPicPr>
          <p:cNvPr id="24" name="Image 23">
            <a:extLst>
              <a:ext uri="{FF2B5EF4-FFF2-40B4-BE49-F238E27FC236}">
                <a16:creationId xmlns:a16="http://schemas.microsoft.com/office/drawing/2014/main" id="{802EE9C9-3D48-6CB0-E472-6697E5A55A63}"/>
              </a:ext>
            </a:extLst>
          </p:cNvPr>
          <p:cNvPicPr>
            <a:picLocks noChangeAspect="1"/>
          </p:cNvPicPr>
          <p:nvPr/>
        </p:nvPicPr>
        <p:blipFill>
          <a:blip r:embed="rId3"/>
          <a:stretch>
            <a:fillRect/>
          </a:stretch>
        </p:blipFill>
        <p:spPr>
          <a:xfrm>
            <a:off x="967410" y="5499653"/>
            <a:ext cx="12311268" cy="241189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90F49-9342-3EA9-66CB-A1E71AFDA37A}"/>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841DC79B-157C-976E-52F9-EB2C99FA49EC}"/>
              </a:ext>
            </a:extLst>
          </p:cNvPr>
          <p:cNvSpPr/>
          <p:nvPr/>
        </p:nvSpPr>
        <p:spPr>
          <a:xfrm>
            <a:off x="346125" y="362664"/>
            <a:ext cx="6597610" cy="616744"/>
          </a:xfrm>
          <a:prstGeom prst="rect">
            <a:avLst/>
          </a:prstGeom>
          <a:noFill/>
          <a:ln/>
        </p:spPr>
        <p:txBody>
          <a:bodyPr wrap="none" lIns="0" tIns="0" rIns="0" bIns="0" rtlCol="0" anchor="t"/>
          <a:lstStyle/>
          <a:p>
            <a:pPr marL="0" indent="0">
              <a:lnSpc>
                <a:spcPts val="4850"/>
              </a:lnSpc>
              <a:buNone/>
            </a:pPr>
            <a:r>
              <a:rPr lang="en-US" sz="4350" b="1" dirty="0">
                <a:solidFill>
                  <a:srgbClr val="00B0F0"/>
                </a:solidFill>
                <a:latin typeface="Times New Roman" panose="02020603050405020304" pitchFamily="18" charset="0"/>
                <a:cs typeface="Times New Roman" panose="02020603050405020304" pitchFamily="18" charset="0"/>
              </a:rPr>
              <a:t>3- </a:t>
            </a:r>
            <a:r>
              <a:rPr lang="en-US" sz="4350" b="1" dirty="0" err="1">
                <a:solidFill>
                  <a:srgbClr val="00B0F0"/>
                </a:solidFill>
                <a:latin typeface="Times New Roman" panose="02020603050405020304" pitchFamily="18" charset="0"/>
                <a:cs typeface="Times New Roman" panose="02020603050405020304" pitchFamily="18" charset="0"/>
              </a:rPr>
              <a:t>Modèle</a:t>
            </a:r>
            <a:r>
              <a:rPr lang="en-US" sz="4350" b="1" dirty="0">
                <a:solidFill>
                  <a:srgbClr val="00B0F0"/>
                </a:solidFill>
                <a:latin typeface="Times New Roman" panose="02020603050405020304" pitchFamily="18" charset="0"/>
                <a:cs typeface="Times New Roman" panose="02020603050405020304" pitchFamily="18" charset="0"/>
              </a:rPr>
              <a:t> de Ping-Pong Bi-Bi</a:t>
            </a:r>
          </a:p>
        </p:txBody>
      </p:sp>
      <p:sp>
        <p:nvSpPr>
          <p:cNvPr id="18" name="Rectangle 17">
            <a:extLst>
              <a:ext uri="{FF2B5EF4-FFF2-40B4-BE49-F238E27FC236}">
                <a16:creationId xmlns:a16="http://schemas.microsoft.com/office/drawing/2014/main" id="{847598DB-311F-2682-AD5C-926717DC68AF}"/>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CD729316-1101-DDCC-A0F9-83309889BF00}"/>
              </a:ext>
            </a:extLst>
          </p:cNvPr>
          <p:cNvSpPr txBox="1"/>
          <p:nvPr/>
        </p:nvSpPr>
        <p:spPr>
          <a:xfrm>
            <a:off x="1152939" y="1112260"/>
            <a:ext cx="12801600" cy="671851"/>
          </a:xfrm>
          <a:prstGeom prst="rect">
            <a:avLst/>
          </a:prstGeom>
          <a:noFill/>
        </p:spPr>
        <p:txBody>
          <a:bodyPr wrap="square">
            <a:spAutoFit/>
          </a:bodyPr>
          <a:lstStyle/>
          <a:p>
            <a:pPr>
              <a:lnSpc>
                <a:spcPct val="150000"/>
              </a:lnSpc>
            </a:pPr>
            <a:r>
              <a:rPr lang="fr-FR" sz="2800" b="1" dirty="0">
                <a:solidFill>
                  <a:srgbClr val="0070C0"/>
                </a:solidFill>
                <a:latin typeface="Brygada 1918 Bold" pitchFamily="34" charset="0"/>
                <a:ea typeface="Brygada 1918 Bold" pitchFamily="34" charset="-122"/>
              </a:rPr>
              <a:t>Exemple de mécanisme Ping Pong Bi </a:t>
            </a:r>
            <a:r>
              <a:rPr lang="fr-FR" sz="2800" b="1" dirty="0" err="1">
                <a:solidFill>
                  <a:srgbClr val="0070C0"/>
                </a:solidFill>
                <a:latin typeface="Brygada 1918 Bold" pitchFamily="34" charset="0"/>
                <a:ea typeface="Brygada 1918 Bold" pitchFamily="34" charset="-122"/>
              </a:rPr>
              <a:t>Bi</a:t>
            </a:r>
            <a:endParaRPr lang="fr-FR" sz="2800" b="1" dirty="0">
              <a:solidFill>
                <a:srgbClr val="0070C0"/>
              </a:solidFill>
              <a:latin typeface="Brygada 1918 Bold" pitchFamily="34" charset="0"/>
              <a:ea typeface="Brygada 1918 Bold" pitchFamily="34" charset="-122"/>
            </a:endParaRPr>
          </a:p>
        </p:txBody>
      </p:sp>
      <p:sp>
        <p:nvSpPr>
          <p:cNvPr id="7" name="ZoneTexte 6">
            <a:extLst>
              <a:ext uri="{FF2B5EF4-FFF2-40B4-BE49-F238E27FC236}">
                <a16:creationId xmlns:a16="http://schemas.microsoft.com/office/drawing/2014/main" id="{F47835E8-4E7F-EE13-4CEC-520DC81C6EBC}"/>
              </a:ext>
            </a:extLst>
          </p:cNvPr>
          <p:cNvSpPr txBox="1"/>
          <p:nvPr/>
        </p:nvSpPr>
        <p:spPr>
          <a:xfrm>
            <a:off x="1470992" y="1937706"/>
            <a:ext cx="7315200" cy="461665"/>
          </a:xfrm>
          <a:prstGeom prst="rect">
            <a:avLst/>
          </a:prstGeom>
          <a:noFill/>
        </p:spPr>
        <p:txBody>
          <a:bodyPr wrap="square">
            <a:spAutoFit/>
          </a:bodyPr>
          <a:lstStyle/>
          <a:p>
            <a:r>
              <a:rPr lang="fr-FR" sz="2400" dirty="0">
                <a:solidFill>
                  <a:srgbClr val="404155"/>
                </a:solidFill>
                <a:latin typeface="Times New Roman" panose="02020603050405020304" pitchFamily="18" charset="0"/>
                <a:cs typeface="Times New Roman" panose="02020603050405020304" pitchFamily="18" charset="0"/>
              </a:rPr>
              <a:t>les aminotransférases </a:t>
            </a:r>
          </a:p>
        </p:txBody>
      </p:sp>
      <p:pic>
        <p:nvPicPr>
          <p:cNvPr id="9" name="Image 8">
            <a:extLst>
              <a:ext uri="{FF2B5EF4-FFF2-40B4-BE49-F238E27FC236}">
                <a16:creationId xmlns:a16="http://schemas.microsoft.com/office/drawing/2014/main" id="{3437D109-324B-8ECD-F1ED-EB71260E86CC}"/>
              </a:ext>
            </a:extLst>
          </p:cNvPr>
          <p:cNvPicPr>
            <a:picLocks noChangeAspect="1"/>
          </p:cNvPicPr>
          <p:nvPr/>
        </p:nvPicPr>
        <p:blipFill>
          <a:blip r:embed="rId3"/>
          <a:stretch>
            <a:fillRect/>
          </a:stretch>
        </p:blipFill>
        <p:spPr>
          <a:xfrm>
            <a:off x="1152939" y="2703444"/>
            <a:ext cx="12563061" cy="2491408"/>
          </a:xfrm>
          <a:prstGeom prst="rect">
            <a:avLst/>
          </a:prstGeom>
        </p:spPr>
      </p:pic>
    </p:spTree>
    <p:extLst>
      <p:ext uri="{BB962C8B-B14F-4D97-AF65-F5344CB8AC3E}">
        <p14:creationId xmlns:p14="http://schemas.microsoft.com/office/powerpoint/2010/main" val="3411673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4EBB6-5D60-9509-F399-3FE330DD95FF}"/>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AB1D54D1-0890-EDA4-6098-3C0064778D65}"/>
              </a:ext>
            </a:extLst>
          </p:cNvPr>
          <p:cNvSpPr/>
          <p:nvPr/>
        </p:nvSpPr>
        <p:spPr>
          <a:xfrm>
            <a:off x="346125" y="362664"/>
            <a:ext cx="6597610" cy="616744"/>
          </a:xfrm>
          <a:prstGeom prst="rect">
            <a:avLst/>
          </a:prstGeom>
          <a:noFill/>
          <a:ln/>
        </p:spPr>
        <p:txBody>
          <a:bodyPr wrap="none" lIns="0" tIns="0" rIns="0" bIns="0" rtlCol="0" anchor="t"/>
          <a:lstStyle/>
          <a:p>
            <a:pPr marL="0" indent="0">
              <a:lnSpc>
                <a:spcPts val="4850"/>
              </a:lnSpc>
              <a:buNone/>
            </a:pPr>
            <a:r>
              <a:rPr lang="en-US" sz="4350" b="1" dirty="0">
                <a:solidFill>
                  <a:srgbClr val="00B0F0"/>
                </a:solidFill>
                <a:latin typeface="Times New Roman" panose="02020603050405020304" pitchFamily="18" charset="0"/>
                <a:cs typeface="Times New Roman" panose="02020603050405020304" pitchFamily="18" charset="0"/>
              </a:rPr>
              <a:t>3- </a:t>
            </a:r>
            <a:r>
              <a:rPr lang="en-US" sz="4350" b="1" dirty="0" err="1">
                <a:solidFill>
                  <a:srgbClr val="00B0F0"/>
                </a:solidFill>
                <a:latin typeface="Times New Roman" panose="02020603050405020304" pitchFamily="18" charset="0"/>
                <a:cs typeface="Times New Roman" panose="02020603050405020304" pitchFamily="18" charset="0"/>
              </a:rPr>
              <a:t>Modèle</a:t>
            </a:r>
            <a:r>
              <a:rPr lang="en-US" sz="4350" b="1" dirty="0">
                <a:solidFill>
                  <a:srgbClr val="00B0F0"/>
                </a:solidFill>
                <a:latin typeface="Times New Roman" panose="02020603050405020304" pitchFamily="18" charset="0"/>
                <a:cs typeface="Times New Roman" panose="02020603050405020304" pitchFamily="18" charset="0"/>
              </a:rPr>
              <a:t> de Ping-Pong Bi-Bi</a:t>
            </a:r>
          </a:p>
        </p:txBody>
      </p:sp>
      <p:sp>
        <p:nvSpPr>
          <p:cNvPr id="4" name="Text 1">
            <a:extLst>
              <a:ext uri="{FF2B5EF4-FFF2-40B4-BE49-F238E27FC236}">
                <a16:creationId xmlns:a16="http://schemas.microsoft.com/office/drawing/2014/main" id="{E3FECC47-9EF2-EA84-04D6-1497BEE17FE1}"/>
              </a:ext>
            </a:extLst>
          </p:cNvPr>
          <p:cNvSpPr/>
          <p:nvPr/>
        </p:nvSpPr>
        <p:spPr>
          <a:xfrm>
            <a:off x="485775" y="1174908"/>
            <a:ext cx="13249037" cy="1262539"/>
          </a:xfrm>
          <a:prstGeom prst="rect">
            <a:avLst/>
          </a:prstGeom>
          <a:noFill/>
          <a:ln/>
        </p:spPr>
        <p:txBody>
          <a:bodyPr wrap="square" lIns="0" tIns="0" rIns="0" bIns="0" rtlCol="0" anchor="t"/>
          <a:lstStyle/>
          <a:p>
            <a:pPr marL="0" indent="0">
              <a:lnSpc>
                <a:spcPct val="150000"/>
              </a:lnSpc>
              <a:buNone/>
            </a:pPr>
            <a:r>
              <a:rPr lang="en-US" sz="2400" dirty="0">
                <a:solidFill>
                  <a:srgbClr val="404155"/>
                </a:solidFill>
                <a:latin typeface="Times New Roman" panose="02020603050405020304" pitchFamily="18" charset="0"/>
                <a:cs typeface="Times New Roman" panose="02020603050405020304" pitchFamily="18" charset="0"/>
              </a:rPr>
              <a:t>Ce modèle est caractérisé par une </a:t>
            </a:r>
            <a:r>
              <a:rPr lang="en-US" sz="2400" b="1" dirty="0">
                <a:solidFill>
                  <a:srgbClr val="00B050"/>
                </a:solidFill>
                <a:latin typeface="Times New Roman" panose="02020603050405020304" pitchFamily="18" charset="0"/>
                <a:cs typeface="Times New Roman" panose="02020603050405020304" pitchFamily="18" charset="0"/>
              </a:rPr>
              <a:t>modification transitoire de l'enzyme</a:t>
            </a:r>
            <a:r>
              <a:rPr lang="en-US" sz="2400" dirty="0">
                <a:solidFill>
                  <a:srgbClr val="404155"/>
                </a:solidFill>
                <a:latin typeface="Times New Roman" panose="02020603050405020304" pitchFamily="18" charset="0"/>
                <a:cs typeface="Times New Roman" panose="02020603050405020304" pitchFamily="18" charset="0"/>
              </a:rPr>
              <a:t>, où </a:t>
            </a:r>
            <a:r>
              <a:rPr lang="en-US" sz="2400" b="1" dirty="0">
                <a:solidFill>
                  <a:srgbClr val="00B050"/>
                </a:solidFill>
                <a:latin typeface="Times New Roman" panose="02020603050405020304" pitchFamily="18" charset="0"/>
                <a:cs typeface="Times New Roman" panose="02020603050405020304" pitchFamily="18" charset="0"/>
              </a:rPr>
              <a:t>l'enzyme est modifiée </a:t>
            </a:r>
            <a:r>
              <a:rPr lang="en-US" sz="2400" dirty="0">
                <a:solidFill>
                  <a:srgbClr val="404155"/>
                </a:solidFill>
                <a:latin typeface="Times New Roman" panose="02020603050405020304" pitchFamily="18" charset="0"/>
                <a:cs typeface="Times New Roman" panose="02020603050405020304" pitchFamily="18" charset="0"/>
              </a:rPr>
              <a:t>après la liaison du premier substrat et libère un premier produit. L'enzyme modifiée se lie ensuite au deuxième substrat, qui est converti en un deuxième produit, régénérant l'enzyme dans son état initial.</a:t>
            </a:r>
          </a:p>
        </p:txBody>
      </p:sp>
      <p:sp>
        <p:nvSpPr>
          <p:cNvPr id="5" name="Shape 2">
            <a:extLst>
              <a:ext uri="{FF2B5EF4-FFF2-40B4-BE49-F238E27FC236}">
                <a16:creationId xmlns:a16="http://schemas.microsoft.com/office/drawing/2014/main" id="{F6EB99FF-D9D1-565C-3CB8-56DEC8192F78}"/>
              </a:ext>
            </a:extLst>
          </p:cNvPr>
          <p:cNvSpPr/>
          <p:nvPr/>
        </p:nvSpPr>
        <p:spPr>
          <a:xfrm>
            <a:off x="690682" y="5406628"/>
            <a:ext cx="13249037" cy="2285524"/>
          </a:xfrm>
          <a:prstGeom prst="roundRect">
            <a:avLst>
              <a:gd name="adj" fmla="val 3626"/>
            </a:avLst>
          </a:prstGeom>
          <a:noFill/>
          <a:ln w="7620">
            <a:solidFill>
              <a:srgbClr val="000000">
                <a:alpha val="8000"/>
              </a:srgbClr>
            </a:solidFill>
            <a:prstDash val="solid"/>
          </a:ln>
        </p:spPr>
      </p:sp>
      <p:sp>
        <p:nvSpPr>
          <p:cNvPr id="6" name="Shape 3">
            <a:extLst>
              <a:ext uri="{FF2B5EF4-FFF2-40B4-BE49-F238E27FC236}">
                <a16:creationId xmlns:a16="http://schemas.microsoft.com/office/drawing/2014/main" id="{0B0C9121-AA8E-3A3E-0E63-A37779499202}"/>
              </a:ext>
            </a:extLst>
          </p:cNvPr>
          <p:cNvSpPr/>
          <p:nvPr/>
        </p:nvSpPr>
        <p:spPr>
          <a:xfrm>
            <a:off x="698302" y="5414248"/>
            <a:ext cx="13233797" cy="567571"/>
          </a:xfrm>
          <a:prstGeom prst="rect">
            <a:avLst/>
          </a:prstGeom>
          <a:solidFill>
            <a:srgbClr val="FFFFFF">
              <a:alpha val="4000"/>
            </a:srgbClr>
          </a:solidFill>
          <a:ln/>
        </p:spPr>
      </p:sp>
      <p:sp>
        <p:nvSpPr>
          <p:cNvPr id="7" name="Text 4">
            <a:extLst>
              <a:ext uri="{FF2B5EF4-FFF2-40B4-BE49-F238E27FC236}">
                <a16:creationId xmlns:a16="http://schemas.microsoft.com/office/drawing/2014/main" id="{14EDB70F-1FBA-B7BA-A8D1-9B79B75AEBDA}"/>
              </a:ext>
            </a:extLst>
          </p:cNvPr>
          <p:cNvSpPr/>
          <p:nvPr/>
        </p:nvSpPr>
        <p:spPr>
          <a:xfrm>
            <a:off x="895588" y="5540216"/>
            <a:ext cx="6218515" cy="315635"/>
          </a:xfrm>
          <a:prstGeom prst="rect">
            <a:avLst/>
          </a:prstGeom>
          <a:noFill/>
          <a:ln/>
        </p:spPr>
        <p:txBody>
          <a:bodyPr wrap="none" lIns="0" tIns="0" rIns="0" bIns="0" rtlCol="0" anchor="t"/>
          <a:lstStyle/>
          <a:p>
            <a:pPr marL="0" indent="0">
              <a:lnSpc>
                <a:spcPts val="2450"/>
              </a:lnSpc>
              <a:buNone/>
            </a:pPr>
            <a:r>
              <a:rPr lang="en-US" sz="2800" b="1" dirty="0">
                <a:solidFill>
                  <a:srgbClr val="00B0F0"/>
                </a:solidFill>
                <a:latin typeface="Times New Roman" panose="02020603050405020304" pitchFamily="18" charset="0"/>
                <a:ea typeface="Nobile" pitchFamily="34" charset="-122"/>
                <a:cs typeface="Times New Roman" panose="02020603050405020304" pitchFamily="18" charset="0"/>
              </a:rPr>
              <a:t>Étape 1</a:t>
            </a:r>
            <a:endParaRPr lang="en-US" sz="2800" b="1" dirty="0">
              <a:solidFill>
                <a:srgbClr val="00B0F0"/>
              </a:solidFill>
              <a:latin typeface="Times New Roman" panose="02020603050405020304" pitchFamily="18" charset="0"/>
              <a:cs typeface="Times New Roman" panose="02020603050405020304" pitchFamily="18" charset="0"/>
            </a:endParaRPr>
          </a:p>
        </p:txBody>
      </p:sp>
      <p:sp>
        <p:nvSpPr>
          <p:cNvPr id="8" name="Text 5">
            <a:extLst>
              <a:ext uri="{FF2B5EF4-FFF2-40B4-BE49-F238E27FC236}">
                <a16:creationId xmlns:a16="http://schemas.microsoft.com/office/drawing/2014/main" id="{FCD8586F-0EE6-5C36-9CB5-D46D6117FF6E}"/>
              </a:ext>
            </a:extLst>
          </p:cNvPr>
          <p:cNvSpPr/>
          <p:nvPr/>
        </p:nvSpPr>
        <p:spPr>
          <a:xfrm>
            <a:off x="7516297" y="5540216"/>
            <a:ext cx="6218515" cy="315635"/>
          </a:xfrm>
          <a:prstGeom prst="rect">
            <a:avLst/>
          </a:prstGeom>
          <a:noFill/>
          <a:ln/>
        </p:spPr>
        <p:txBody>
          <a:bodyPr wrap="none" lIns="0" tIns="0" rIns="0" bIns="0" rtlCol="0" anchor="t"/>
          <a:lstStyle/>
          <a:p>
            <a:pPr marL="0" indent="0">
              <a:lnSpc>
                <a:spcPts val="2450"/>
              </a:lnSpc>
              <a:buNone/>
            </a:pP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L'enzyme se lie au premier substrat.</a:t>
            </a:r>
            <a:endParaRPr lang="en-US" sz="2400" dirty="0">
              <a:latin typeface="Times New Roman" panose="02020603050405020304" pitchFamily="18" charset="0"/>
              <a:cs typeface="Times New Roman" panose="02020603050405020304" pitchFamily="18" charset="0"/>
            </a:endParaRPr>
          </a:p>
        </p:txBody>
      </p:sp>
      <p:sp>
        <p:nvSpPr>
          <p:cNvPr id="9" name="Shape 6">
            <a:extLst>
              <a:ext uri="{FF2B5EF4-FFF2-40B4-BE49-F238E27FC236}">
                <a16:creationId xmlns:a16="http://schemas.microsoft.com/office/drawing/2014/main" id="{AB72F7F1-E208-7DD4-3661-763AA2D7C4BA}"/>
              </a:ext>
            </a:extLst>
          </p:cNvPr>
          <p:cNvSpPr/>
          <p:nvPr/>
        </p:nvSpPr>
        <p:spPr>
          <a:xfrm>
            <a:off x="698302" y="5981819"/>
            <a:ext cx="13233797" cy="567571"/>
          </a:xfrm>
          <a:prstGeom prst="rect">
            <a:avLst/>
          </a:prstGeom>
          <a:solidFill>
            <a:srgbClr val="000000">
              <a:alpha val="4000"/>
            </a:srgbClr>
          </a:solidFill>
          <a:ln/>
        </p:spPr>
      </p:sp>
      <p:sp>
        <p:nvSpPr>
          <p:cNvPr id="10" name="Text 7">
            <a:extLst>
              <a:ext uri="{FF2B5EF4-FFF2-40B4-BE49-F238E27FC236}">
                <a16:creationId xmlns:a16="http://schemas.microsoft.com/office/drawing/2014/main" id="{A6B0B3F2-028D-6159-AB02-6A64AE8DE019}"/>
              </a:ext>
            </a:extLst>
          </p:cNvPr>
          <p:cNvSpPr/>
          <p:nvPr/>
        </p:nvSpPr>
        <p:spPr>
          <a:xfrm>
            <a:off x="895588" y="6107787"/>
            <a:ext cx="6218515" cy="315635"/>
          </a:xfrm>
          <a:prstGeom prst="rect">
            <a:avLst/>
          </a:prstGeom>
          <a:noFill/>
          <a:ln/>
        </p:spPr>
        <p:txBody>
          <a:bodyPr wrap="none" lIns="0" tIns="0" rIns="0" bIns="0" rtlCol="0" anchor="t"/>
          <a:lstStyle/>
          <a:p>
            <a:pPr>
              <a:lnSpc>
                <a:spcPts val="2450"/>
              </a:lnSpc>
            </a:pPr>
            <a:r>
              <a:rPr lang="en-US" sz="2800" b="1" dirty="0">
                <a:solidFill>
                  <a:srgbClr val="00B0F0"/>
                </a:solidFill>
                <a:latin typeface="Times New Roman" panose="02020603050405020304" pitchFamily="18" charset="0"/>
                <a:cs typeface="Times New Roman" panose="02020603050405020304" pitchFamily="18" charset="0"/>
              </a:rPr>
              <a:t>Étape 2</a:t>
            </a:r>
          </a:p>
        </p:txBody>
      </p:sp>
      <p:sp>
        <p:nvSpPr>
          <p:cNvPr id="11" name="Text 8">
            <a:extLst>
              <a:ext uri="{FF2B5EF4-FFF2-40B4-BE49-F238E27FC236}">
                <a16:creationId xmlns:a16="http://schemas.microsoft.com/office/drawing/2014/main" id="{3AC8B1D0-429F-44F4-922F-C7E84874003C}"/>
              </a:ext>
            </a:extLst>
          </p:cNvPr>
          <p:cNvSpPr/>
          <p:nvPr/>
        </p:nvSpPr>
        <p:spPr>
          <a:xfrm>
            <a:off x="7516297" y="6107787"/>
            <a:ext cx="6218515" cy="315635"/>
          </a:xfrm>
          <a:prstGeom prst="rect">
            <a:avLst/>
          </a:prstGeom>
          <a:noFill/>
          <a:ln/>
        </p:spPr>
        <p:txBody>
          <a:bodyPr wrap="none" lIns="0" tIns="0" rIns="0" bIns="0" rtlCol="0" anchor="t"/>
          <a:lstStyle/>
          <a:p>
            <a:pPr>
              <a:lnSpc>
                <a:spcPts val="2450"/>
              </a:lnSpc>
            </a:pPr>
            <a:r>
              <a:rPr lang="en-US" sz="2400" dirty="0">
                <a:solidFill>
                  <a:srgbClr val="404155"/>
                </a:solidFill>
                <a:latin typeface="Times New Roman" panose="02020603050405020304" pitchFamily="18" charset="0"/>
                <a:cs typeface="Times New Roman" panose="02020603050405020304" pitchFamily="18" charset="0"/>
              </a:rPr>
              <a:t>Un premier produit est libéré, l'enzyme </a:t>
            </a:r>
            <a:r>
              <a:rPr lang="en-US" sz="2400" dirty="0" err="1">
                <a:solidFill>
                  <a:srgbClr val="404155"/>
                </a:solidFill>
                <a:latin typeface="Times New Roman" panose="02020603050405020304" pitchFamily="18" charset="0"/>
                <a:cs typeface="Times New Roman" panose="02020603050405020304" pitchFamily="18" charset="0"/>
              </a:rPr>
              <a:t>est</a:t>
            </a:r>
            <a:r>
              <a:rPr lang="en-US" sz="2400" dirty="0">
                <a:solidFill>
                  <a:srgbClr val="404155"/>
                </a:solidFill>
                <a:latin typeface="Times New Roman" panose="02020603050405020304" pitchFamily="18" charset="0"/>
                <a:cs typeface="Times New Roman" panose="02020603050405020304" pitchFamily="18" charset="0"/>
              </a:rPr>
              <a:t> </a:t>
            </a:r>
            <a:r>
              <a:rPr lang="en-US" sz="2400" b="1" u="sng" dirty="0" err="1">
                <a:solidFill>
                  <a:srgbClr val="FF0000"/>
                </a:solidFill>
                <a:latin typeface="Times New Roman" panose="02020603050405020304" pitchFamily="18" charset="0"/>
                <a:cs typeface="Times New Roman" panose="02020603050405020304" pitchFamily="18" charset="0"/>
              </a:rPr>
              <a:t>modifiée</a:t>
            </a:r>
            <a:r>
              <a:rPr lang="en-US" sz="2400" dirty="0">
                <a:solidFill>
                  <a:srgbClr val="404155"/>
                </a:solidFill>
                <a:latin typeface="Times New Roman" panose="02020603050405020304" pitchFamily="18" charset="0"/>
                <a:cs typeface="Times New Roman" panose="02020603050405020304" pitchFamily="18" charset="0"/>
              </a:rPr>
              <a:t>.</a:t>
            </a:r>
          </a:p>
        </p:txBody>
      </p:sp>
      <p:sp>
        <p:nvSpPr>
          <p:cNvPr id="12" name="Shape 9">
            <a:extLst>
              <a:ext uri="{FF2B5EF4-FFF2-40B4-BE49-F238E27FC236}">
                <a16:creationId xmlns:a16="http://schemas.microsoft.com/office/drawing/2014/main" id="{7D22A848-17A4-293E-5B2C-7DF3174607B0}"/>
              </a:ext>
            </a:extLst>
          </p:cNvPr>
          <p:cNvSpPr/>
          <p:nvPr/>
        </p:nvSpPr>
        <p:spPr>
          <a:xfrm>
            <a:off x="698302" y="6549390"/>
            <a:ext cx="13233797" cy="567571"/>
          </a:xfrm>
          <a:prstGeom prst="rect">
            <a:avLst/>
          </a:prstGeom>
          <a:solidFill>
            <a:srgbClr val="FFFFFF">
              <a:alpha val="4000"/>
            </a:srgbClr>
          </a:solidFill>
          <a:ln/>
        </p:spPr>
      </p:sp>
      <p:sp>
        <p:nvSpPr>
          <p:cNvPr id="13" name="Text 10">
            <a:extLst>
              <a:ext uri="{FF2B5EF4-FFF2-40B4-BE49-F238E27FC236}">
                <a16:creationId xmlns:a16="http://schemas.microsoft.com/office/drawing/2014/main" id="{7F7FB8C5-F0B0-9E6E-B2AD-A74D0D1F978B}"/>
              </a:ext>
            </a:extLst>
          </p:cNvPr>
          <p:cNvSpPr/>
          <p:nvPr/>
        </p:nvSpPr>
        <p:spPr>
          <a:xfrm>
            <a:off x="895588" y="6675358"/>
            <a:ext cx="6218515" cy="315635"/>
          </a:xfrm>
          <a:prstGeom prst="rect">
            <a:avLst/>
          </a:prstGeom>
          <a:noFill/>
          <a:ln/>
        </p:spPr>
        <p:txBody>
          <a:bodyPr wrap="none" lIns="0" tIns="0" rIns="0" bIns="0" rtlCol="0" anchor="t"/>
          <a:lstStyle/>
          <a:p>
            <a:pPr indent="0">
              <a:lnSpc>
                <a:spcPts val="2450"/>
              </a:lnSpc>
              <a:buNone/>
            </a:pPr>
            <a:r>
              <a:rPr lang="en-US" sz="2800" b="1" dirty="0">
                <a:solidFill>
                  <a:srgbClr val="00B0F0"/>
                </a:solidFill>
                <a:latin typeface="Times New Roman" panose="02020603050405020304" pitchFamily="18" charset="0"/>
                <a:cs typeface="Times New Roman" panose="02020603050405020304" pitchFamily="18" charset="0"/>
              </a:rPr>
              <a:t>Étape 3</a:t>
            </a:r>
          </a:p>
        </p:txBody>
      </p:sp>
      <p:sp>
        <p:nvSpPr>
          <p:cNvPr id="14" name="Text 11">
            <a:extLst>
              <a:ext uri="{FF2B5EF4-FFF2-40B4-BE49-F238E27FC236}">
                <a16:creationId xmlns:a16="http://schemas.microsoft.com/office/drawing/2014/main" id="{08BEA0FE-A6B8-AD62-415B-790E79AA9B7B}"/>
              </a:ext>
            </a:extLst>
          </p:cNvPr>
          <p:cNvSpPr/>
          <p:nvPr/>
        </p:nvSpPr>
        <p:spPr>
          <a:xfrm>
            <a:off x="7516297" y="6675358"/>
            <a:ext cx="6218515" cy="315635"/>
          </a:xfrm>
          <a:prstGeom prst="rect">
            <a:avLst/>
          </a:prstGeom>
          <a:noFill/>
          <a:ln/>
        </p:spPr>
        <p:txBody>
          <a:bodyPr wrap="none" lIns="0" tIns="0" rIns="0" bIns="0" rtlCol="0" anchor="t"/>
          <a:lstStyle/>
          <a:p>
            <a:pPr indent="0">
              <a:lnSpc>
                <a:spcPts val="2450"/>
              </a:lnSpc>
              <a:buNone/>
            </a:pPr>
            <a:r>
              <a:rPr lang="en-US" sz="2400" dirty="0" err="1">
                <a:solidFill>
                  <a:srgbClr val="404155"/>
                </a:solidFill>
                <a:latin typeface="Times New Roman" panose="02020603050405020304" pitchFamily="18" charset="0"/>
                <a:cs typeface="Times New Roman" panose="02020603050405020304" pitchFamily="18" charset="0"/>
              </a:rPr>
              <a:t>L'enzyme</a:t>
            </a:r>
            <a:r>
              <a:rPr lang="en-US" sz="2400" dirty="0">
                <a:solidFill>
                  <a:srgbClr val="404155"/>
                </a:solidFill>
                <a:latin typeface="Times New Roman" panose="02020603050405020304" pitchFamily="18" charset="0"/>
                <a:cs typeface="Times New Roman" panose="02020603050405020304" pitchFamily="18" charset="0"/>
              </a:rPr>
              <a:t> </a:t>
            </a:r>
            <a:r>
              <a:rPr lang="en-US" sz="2400" b="1" u="sng" dirty="0">
                <a:solidFill>
                  <a:srgbClr val="FF0000"/>
                </a:solidFill>
                <a:latin typeface="Times New Roman" panose="02020603050405020304" pitchFamily="18" charset="0"/>
                <a:cs typeface="Times New Roman" panose="02020603050405020304" pitchFamily="18" charset="0"/>
              </a:rPr>
              <a:t>modifiée</a:t>
            </a:r>
            <a:r>
              <a:rPr lang="en-US" sz="2400" dirty="0">
                <a:solidFill>
                  <a:srgbClr val="404155"/>
                </a:solidFill>
                <a:latin typeface="Times New Roman" panose="02020603050405020304" pitchFamily="18" charset="0"/>
                <a:cs typeface="Times New Roman" panose="02020603050405020304" pitchFamily="18" charset="0"/>
              </a:rPr>
              <a:t> se lie au deuxième </a:t>
            </a:r>
            <a:r>
              <a:rPr lang="en-US" sz="2400" dirty="0" err="1">
                <a:solidFill>
                  <a:srgbClr val="404155"/>
                </a:solidFill>
                <a:latin typeface="Times New Roman" panose="02020603050405020304" pitchFamily="18" charset="0"/>
                <a:cs typeface="Times New Roman" panose="02020603050405020304" pitchFamily="18" charset="0"/>
              </a:rPr>
              <a:t>substrat</a:t>
            </a:r>
            <a:r>
              <a:rPr lang="en-US" sz="2400" dirty="0">
                <a:solidFill>
                  <a:srgbClr val="404155"/>
                </a:solidFill>
                <a:latin typeface="Times New Roman" panose="02020603050405020304" pitchFamily="18" charset="0"/>
                <a:cs typeface="Times New Roman" panose="02020603050405020304" pitchFamily="18" charset="0"/>
              </a:rPr>
              <a:t>.</a:t>
            </a:r>
          </a:p>
        </p:txBody>
      </p:sp>
      <p:sp>
        <p:nvSpPr>
          <p:cNvPr id="15" name="Shape 12">
            <a:extLst>
              <a:ext uri="{FF2B5EF4-FFF2-40B4-BE49-F238E27FC236}">
                <a16:creationId xmlns:a16="http://schemas.microsoft.com/office/drawing/2014/main" id="{2A63C312-E85D-A10C-BB71-129B5B82D9DA}"/>
              </a:ext>
            </a:extLst>
          </p:cNvPr>
          <p:cNvSpPr/>
          <p:nvPr/>
        </p:nvSpPr>
        <p:spPr>
          <a:xfrm>
            <a:off x="698302" y="7116961"/>
            <a:ext cx="13233797" cy="567571"/>
          </a:xfrm>
          <a:prstGeom prst="rect">
            <a:avLst/>
          </a:prstGeom>
          <a:solidFill>
            <a:srgbClr val="000000">
              <a:alpha val="4000"/>
            </a:srgbClr>
          </a:solidFill>
          <a:ln/>
        </p:spPr>
      </p:sp>
      <p:sp>
        <p:nvSpPr>
          <p:cNvPr id="16" name="Text 13">
            <a:extLst>
              <a:ext uri="{FF2B5EF4-FFF2-40B4-BE49-F238E27FC236}">
                <a16:creationId xmlns:a16="http://schemas.microsoft.com/office/drawing/2014/main" id="{3D76047B-8D13-E610-9819-2B6C53FD58A4}"/>
              </a:ext>
            </a:extLst>
          </p:cNvPr>
          <p:cNvSpPr/>
          <p:nvPr/>
        </p:nvSpPr>
        <p:spPr>
          <a:xfrm>
            <a:off x="895588" y="7242929"/>
            <a:ext cx="6218515" cy="315635"/>
          </a:xfrm>
          <a:prstGeom prst="rect">
            <a:avLst/>
          </a:prstGeom>
          <a:noFill/>
          <a:ln/>
        </p:spPr>
        <p:txBody>
          <a:bodyPr wrap="none" lIns="0" tIns="0" rIns="0" bIns="0" rtlCol="0" anchor="t"/>
          <a:lstStyle/>
          <a:p>
            <a:pPr>
              <a:lnSpc>
                <a:spcPts val="2450"/>
              </a:lnSpc>
            </a:pPr>
            <a:r>
              <a:rPr lang="en-US" sz="2800" b="1" dirty="0">
                <a:solidFill>
                  <a:srgbClr val="00B0F0"/>
                </a:solidFill>
                <a:latin typeface="Times New Roman" panose="02020603050405020304" pitchFamily="18" charset="0"/>
                <a:cs typeface="Times New Roman" panose="02020603050405020304" pitchFamily="18" charset="0"/>
              </a:rPr>
              <a:t>Étape 4</a:t>
            </a:r>
          </a:p>
        </p:txBody>
      </p:sp>
      <p:sp>
        <p:nvSpPr>
          <p:cNvPr id="17" name="Text 14">
            <a:extLst>
              <a:ext uri="{FF2B5EF4-FFF2-40B4-BE49-F238E27FC236}">
                <a16:creationId xmlns:a16="http://schemas.microsoft.com/office/drawing/2014/main" id="{F7FE6A1F-2FBF-31F2-A00E-88D50C4C1CF1}"/>
              </a:ext>
            </a:extLst>
          </p:cNvPr>
          <p:cNvSpPr/>
          <p:nvPr/>
        </p:nvSpPr>
        <p:spPr>
          <a:xfrm>
            <a:off x="7516297" y="7242929"/>
            <a:ext cx="6218515" cy="315635"/>
          </a:xfrm>
          <a:prstGeom prst="rect">
            <a:avLst/>
          </a:prstGeom>
          <a:noFill/>
          <a:ln/>
        </p:spPr>
        <p:txBody>
          <a:bodyPr wrap="none" lIns="0" tIns="0" rIns="0" bIns="0" rtlCol="0" anchor="t"/>
          <a:lstStyle/>
          <a:p>
            <a:pPr>
              <a:lnSpc>
                <a:spcPts val="2450"/>
              </a:lnSpc>
            </a:pPr>
            <a:r>
              <a:rPr lang="en-US" sz="2400" dirty="0">
                <a:solidFill>
                  <a:srgbClr val="404155"/>
                </a:solidFill>
                <a:latin typeface="Times New Roman" panose="02020603050405020304" pitchFamily="18" charset="0"/>
                <a:cs typeface="Times New Roman" panose="02020603050405020304" pitchFamily="18" charset="0"/>
              </a:rPr>
              <a:t>Un deuxième produit est libéré, l'enzyme est </a:t>
            </a:r>
            <a:r>
              <a:rPr lang="en-US" sz="2400" dirty="0" err="1">
                <a:solidFill>
                  <a:srgbClr val="404155"/>
                </a:solidFill>
                <a:latin typeface="Times New Roman" panose="02020603050405020304" pitchFamily="18" charset="0"/>
                <a:cs typeface="Times New Roman" panose="02020603050405020304" pitchFamily="18" charset="0"/>
              </a:rPr>
              <a:t>régénérée</a:t>
            </a:r>
            <a:r>
              <a:rPr lang="en-US" sz="2400" dirty="0">
                <a:solidFill>
                  <a:srgbClr val="404155"/>
                </a:solidFill>
                <a:latin typeface="Times New Roman" panose="02020603050405020304" pitchFamily="18" charset="0"/>
                <a:cs typeface="Times New Roman" panose="02020603050405020304" pitchFamily="18" charset="0"/>
              </a:rPr>
              <a:t>.</a:t>
            </a:r>
          </a:p>
        </p:txBody>
      </p:sp>
      <p:sp>
        <p:nvSpPr>
          <p:cNvPr id="18" name="Rectangle 17">
            <a:extLst>
              <a:ext uri="{FF2B5EF4-FFF2-40B4-BE49-F238E27FC236}">
                <a16:creationId xmlns:a16="http://schemas.microsoft.com/office/drawing/2014/main" id="{746EF686-E17E-D694-23AC-629E78A5D098}"/>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6" name="Picture 2" descr="‪Enzymes. Mécanisme ping-pong ميكانزم ...‬‏">
            <a:extLst>
              <a:ext uri="{FF2B5EF4-FFF2-40B4-BE49-F238E27FC236}">
                <a16:creationId xmlns:a16="http://schemas.microsoft.com/office/drawing/2014/main" id="{7307E59C-9CDB-48B7-CC79-B2AEAF0E78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235" y="3514724"/>
            <a:ext cx="7924800" cy="1773555"/>
          </a:xfrm>
          <a:prstGeom prst="rect">
            <a:avLst/>
          </a:prstGeom>
          <a:noFill/>
          <a:ln w="57150">
            <a:solidFill>
              <a:schemeClr val="accent1">
                <a:lumMod val="75000"/>
              </a:schemeClr>
            </a:solidFill>
          </a:ln>
          <a:extLst>
            <a:ext uri="{909E8E84-426E-40DD-AFC4-6F175D3DCCD1}">
              <a14:hiddenFill xmlns:a14="http://schemas.microsoft.com/office/drawing/2010/main">
                <a:solidFill>
                  <a:srgbClr val="FFFFFF"/>
                </a:solidFill>
              </a14:hiddenFill>
            </a:ext>
          </a:extLst>
        </p:spPr>
      </p:pic>
      <p:sp>
        <p:nvSpPr>
          <p:cNvPr id="2" name="Ellipse 1">
            <a:extLst>
              <a:ext uri="{FF2B5EF4-FFF2-40B4-BE49-F238E27FC236}">
                <a16:creationId xmlns:a16="http://schemas.microsoft.com/office/drawing/2014/main" id="{E2F80791-0C93-3D2B-F18F-83D68BFA4293}"/>
              </a:ext>
            </a:extLst>
          </p:cNvPr>
          <p:cNvSpPr/>
          <p:nvPr/>
        </p:nvSpPr>
        <p:spPr>
          <a:xfrm>
            <a:off x="6520067" y="4114800"/>
            <a:ext cx="423667" cy="457661"/>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52FBFDFB-3E09-7A10-8AAB-235039829EE0}"/>
              </a:ext>
            </a:extLst>
          </p:cNvPr>
          <p:cNvSpPr txBox="1"/>
          <p:nvPr/>
        </p:nvSpPr>
        <p:spPr>
          <a:xfrm>
            <a:off x="3299791" y="4630331"/>
            <a:ext cx="7182679" cy="369332"/>
          </a:xfrm>
          <a:prstGeom prst="rect">
            <a:avLst/>
          </a:prstGeom>
          <a:solidFill>
            <a:schemeClr val="bg1"/>
          </a:solidFill>
        </p:spPr>
        <p:txBody>
          <a:bodyPr wrap="square" rtlCol="0">
            <a:spAutoFit/>
          </a:bodyPr>
          <a:lstStyle/>
          <a:p>
            <a:endParaRPr lang="fr-FR" dirty="0"/>
          </a:p>
        </p:txBody>
      </p:sp>
    </p:spTree>
    <p:extLst>
      <p:ext uri="{BB962C8B-B14F-4D97-AF65-F5344CB8AC3E}">
        <p14:creationId xmlns:p14="http://schemas.microsoft.com/office/powerpoint/2010/main" val="1094280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4BB2-1E8F-02ED-EA69-9A4563E240A0}"/>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F1AEA5F7-149D-4FD4-0B49-EE63C2E12CD2}"/>
              </a:ext>
            </a:extLst>
          </p:cNvPr>
          <p:cNvSpPr/>
          <p:nvPr/>
        </p:nvSpPr>
        <p:spPr>
          <a:xfrm>
            <a:off x="1122066" y="200921"/>
            <a:ext cx="5960507" cy="528638"/>
          </a:xfrm>
          <a:prstGeom prst="rect">
            <a:avLst/>
          </a:prstGeom>
          <a:noFill/>
          <a:ln/>
        </p:spPr>
        <p:txBody>
          <a:bodyPr wrap="none" lIns="0" tIns="0" rIns="0" bIns="0" rtlCol="0" anchor="t"/>
          <a:lstStyle/>
          <a:p>
            <a:pPr marL="0" indent="0">
              <a:lnSpc>
                <a:spcPts val="4150"/>
              </a:lnSpc>
              <a:buNone/>
            </a:pPr>
            <a:r>
              <a:rPr lang="fr-FR" sz="3200" dirty="0"/>
              <a:t> </a:t>
            </a:r>
            <a:r>
              <a:rPr lang="fr-FR" sz="4350" b="1" dirty="0">
                <a:solidFill>
                  <a:srgbClr val="00B0F0"/>
                </a:solidFill>
                <a:latin typeface="Times New Roman" panose="02020603050405020304" pitchFamily="18" charset="0"/>
                <a:cs typeface="Times New Roman" panose="02020603050405020304" pitchFamily="18" charset="0"/>
              </a:rPr>
              <a:t>Mécanisme particulier : Theorell Chance</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F19CF09C-8158-B4DD-A703-1B0F88F0FA8D}"/>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42646DFD-B66C-E223-097D-A3D1578FACCC}"/>
              </a:ext>
            </a:extLst>
          </p:cNvPr>
          <p:cNvSpPr txBox="1"/>
          <p:nvPr/>
        </p:nvSpPr>
        <p:spPr>
          <a:xfrm>
            <a:off x="106017" y="729559"/>
            <a:ext cx="14418364" cy="3903954"/>
          </a:xfrm>
          <a:prstGeom prst="rect">
            <a:avLst/>
          </a:prstGeom>
          <a:noFill/>
        </p:spPr>
        <p:txBody>
          <a:bodyPr wrap="square">
            <a:spAutoFit/>
          </a:bodyPr>
          <a:lstStyle/>
          <a:p>
            <a:pPr>
              <a:lnSpc>
                <a:spcPct val="150000"/>
              </a:lnSpc>
            </a:pPr>
            <a:r>
              <a:rPr lang="fr-FR" sz="2400" b="0" i="0" dirty="0">
                <a:solidFill>
                  <a:srgbClr val="000000"/>
                </a:solidFill>
                <a:effectLst/>
                <a:latin typeface="Times New Roman" panose="02020603050405020304" pitchFamily="18" charset="0"/>
                <a:cs typeface="Times New Roman" panose="02020603050405020304" pitchFamily="18" charset="0"/>
              </a:rPr>
              <a:t>Une variante du mécanisme séquencé qui rend compte des propriétés cinétiques de certaines enzymes a été décrite par Theorell et Chance (</a:t>
            </a:r>
            <a:r>
              <a:rPr lang="fr-FR" sz="2400" b="1" i="1" dirty="0">
                <a:solidFill>
                  <a:srgbClr val="000000"/>
                </a:solidFill>
                <a:effectLst/>
                <a:latin typeface="Times New Roman" panose="02020603050405020304" pitchFamily="18" charset="0"/>
                <a:cs typeface="Times New Roman" panose="02020603050405020304" pitchFamily="18" charset="0"/>
              </a:rPr>
              <a:t>mécanisme Theorell-Chance</a:t>
            </a:r>
            <a:r>
              <a:rPr lang="fr-FR" sz="2400" b="0" i="0" dirty="0">
                <a:solidFill>
                  <a:srgbClr val="000000"/>
                </a:solidFill>
                <a:effectLst/>
                <a:latin typeface="Times New Roman" panose="02020603050405020304" pitchFamily="18" charset="0"/>
                <a:cs typeface="Times New Roman" panose="02020603050405020304" pitchFamily="18" charset="0"/>
              </a:rPr>
              <a:t>). Elle correspond au cas où le complexe ternaire ES1S2 est limitant et sa transformation </a:t>
            </a:r>
            <a:r>
              <a:rPr lang="fr-FR" sz="2400" b="1" i="0" u="sng" dirty="0">
                <a:solidFill>
                  <a:srgbClr val="00B050"/>
                </a:solidFill>
                <a:effectLst/>
                <a:latin typeface="Times New Roman" panose="02020603050405020304" pitchFamily="18" charset="0"/>
                <a:cs typeface="Times New Roman" panose="02020603050405020304" pitchFamily="18" charset="0"/>
              </a:rPr>
              <a:t>est très rapide</a:t>
            </a:r>
            <a:r>
              <a:rPr lang="fr-FR" sz="2400" b="0" i="0" dirty="0">
                <a:solidFill>
                  <a:srgbClr val="000000"/>
                </a:solidFill>
                <a:effectLst/>
                <a:latin typeface="Times New Roman" panose="02020603050405020304" pitchFamily="18" charset="0"/>
                <a:cs typeface="Times New Roman" panose="02020603050405020304" pitchFamily="18" charset="0"/>
              </a:rPr>
              <a:t>.</a:t>
            </a:r>
            <a:r>
              <a:rPr lang="fr-FR" sz="2400" dirty="0">
                <a:solidFill>
                  <a:srgbClr val="000000"/>
                </a:solidFill>
                <a:latin typeface="Times New Roman" panose="02020603050405020304" pitchFamily="18" charset="0"/>
                <a:cs typeface="Times New Roman" panose="02020603050405020304" pitchFamily="18" charset="0"/>
              </a:rPr>
              <a:t> Le premier produit est relargué par la fixation du dernier substrat. </a:t>
            </a:r>
          </a:p>
          <a:p>
            <a:pPr>
              <a:lnSpc>
                <a:spcPct val="150000"/>
              </a:lnSpc>
            </a:pPr>
            <a:r>
              <a:rPr lang="fr-FR" sz="2400" b="1" u="sng" dirty="0">
                <a:solidFill>
                  <a:srgbClr val="00B050"/>
                </a:solidFill>
                <a:latin typeface="Times New Roman" panose="02020603050405020304" pitchFamily="18" charset="0"/>
                <a:cs typeface="Times New Roman" panose="02020603050405020304" pitchFamily="18" charset="0"/>
              </a:rPr>
              <a:t>Etant plus consommé que construit</a:t>
            </a:r>
            <a:r>
              <a:rPr lang="fr-FR" sz="2400" dirty="0">
                <a:solidFill>
                  <a:srgbClr val="000000"/>
                </a:solidFill>
                <a:latin typeface="Times New Roman" panose="02020603050405020304" pitchFamily="18" charset="0"/>
                <a:cs typeface="Times New Roman" panose="02020603050405020304" pitchFamily="18" charset="0"/>
              </a:rPr>
              <a:t>, (et donc sa présence en </a:t>
            </a:r>
            <a:r>
              <a:rPr lang="fr-FR" sz="2400" b="1" u="sng" dirty="0">
                <a:solidFill>
                  <a:srgbClr val="00B050"/>
                </a:solidFill>
                <a:latin typeface="Times New Roman" panose="02020603050405020304" pitchFamily="18" charset="0"/>
                <a:cs typeface="Times New Roman" panose="02020603050405020304" pitchFamily="18" charset="0"/>
              </a:rPr>
              <a:t>très faible concentration</a:t>
            </a:r>
            <a:r>
              <a:rPr lang="fr-FR" sz="2400" dirty="0">
                <a:solidFill>
                  <a:srgbClr val="000000"/>
                </a:solidFill>
                <a:latin typeface="Times New Roman" panose="02020603050405020304" pitchFamily="18" charset="0"/>
                <a:cs typeface="Times New Roman" panose="02020603050405020304" pitchFamily="18" charset="0"/>
              </a:rPr>
              <a:t>) , confère à ce mécanisme une ressemblance avec les réactions à complexes binaires. Un complexe ternaire se forme mais sa décomposition afin de libérer le premier produit est si rapide que la concentration du complexe ternaire est cinétiquement négligeable. </a:t>
            </a:r>
            <a:r>
              <a:rPr lang="fr-FR" sz="2400" b="0" i="0" dirty="0">
                <a:solidFill>
                  <a:srgbClr val="000000"/>
                </a:solidFill>
                <a:effectLst/>
                <a:latin typeface="Times New Roman" panose="02020603050405020304" pitchFamily="18" charset="0"/>
                <a:cs typeface="Times New Roman" panose="02020603050405020304" pitchFamily="18" charset="0"/>
              </a:rPr>
              <a:t>La représentation de </a:t>
            </a:r>
            <a:r>
              <a:rPr lang="fr-FR" sz="2400" b="0" i="0" dirty="0" err="1">
                <a:solidFill>
                  <a:srgbClr val="000000"/>
                </a:solidFill>
                <a:effectLst/>
                <a:latin typeface="Times New Roman" panose="02020603050405020304" pitchFamily="18" charset="0"/>
                <a:cs typeface="Times New Roman" panose="02020603050405020304" pitchFamily="18" charset="0"/>
              </a:rPr>
              <a:t>Cleland</a:t>
            </a:r>
            <a:r>
              <a:rPr lang="fr-FR" sz="2400" b="0" i="0" dirty="0">
                <a:solidFill>
                  <a:srgbClr val="000000"/>
                </a:solidFill>
                <a:effectLst/>
                <a:latin typeface="Times New Roman" panose="02020603050405020304" pitchFamily="18" charset="0"/>
                <a:cs typeface="Times New Roman" panose="02020603050405020304" pitchFamily="18" charset="0"/>
              </a:rPr>
              <a:t> du mécanisme Theorell-Chance est la suivante:</a:t>
            </a:r>
            <a:endParaRPr lang="fr-FR" sz="2400" dirty="0">
              <a:latin typeface="Times New Roman" panose="02020603050405020304" pitchFamily="18" charset="0"/>
              <a:cs typeface="Times New Roman" panose="02020603050405020304" pitchFamily="18" charset="0"/>
            </a:endParaRPr>
          </a:p>
        </p:txBody>
      </p:sp>
      <p:pic>
        <p:nvPicPr>
          <p:cNvPr id="7" name="Picture 2" descr="Mécanisme Theorell-Chanceme">
            <a:extLst>
              <a:ext uri="{FF2B5EF4-FFF2-40B4-BE49-F238E27FC236}">
                <a16:creationId xmlns:a16="http://schemas.microsoft.com/office/drawing/2014/main" id="{B5CFC0B4-C14F-9EE4-97E5-A0A1CCB0D3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7009" y="4850297"/>
            <a:ext cx="11476381" cy="3178382"/>
          </a:xfrm>
          <a:prstGeom prst="rect">
            <a:avLst/>
          </a:prstGeom>
          <a:noFill/>
          <a:ln w="57150">
            <a:solidFill>
              <a:srgbClr val="00B0F0"/>
            </a:solidFill>
          </a:ln>
          <a:extLst>
            <a:ext uri="{909E8E84-426E-40DD-AFC4-6F175D3DCCD1}">
              <a14:hiddenFill xmlns:a14="http://schemas.microsoft.com/office/drawing/2010/main">
                <a:solidFill>
                  <a:srgbClr val="FFFFFF"/>
                </a:solidFill>
              </a14:hiddenFill>
            </a:ext>
          </a:extLst>
        </p:spPr>
      </p:pic>
      <p:sp>
        <p:nvSpPr>
          <p:cNvPr id="8" name="ZoneTexte 7">
            <a:extLst>
              <a:ext uri="{FF2B5EF4-FFF2-40B4-BE49-F238E27FC236}">
                <a16:creationId xmlns:a16="http://schemas.microsoft.com/office/drawing/2014/main" id="{1F155260-31C7-450C-D029-EFDEB98F498E}"/>
              </a:ext>
            </a:extLst>
          </p:cNvPr>
          <p:cNvSpPr txBox="1"/>
          <p:nvPr/>
        </p:nvSpPr>
        <p:spPr>
          <a:xfrm>
            <a:off x="2186609" y="6785113"/>
            <a:ext cx="9568069" cy="424070"/>
          </a:xfrm>
          <a:prstGeom prst="rect">
            <a:avLst/>
          </a:prstGeom>
          <a:solidFill>
            <a:schemeClr val="bg1"/>
          </a:solidFill>
        </p:spPr>
        <p:txBody>
          <a:bodyPr wrap="square" rtlCol="0">
            <a:spAutoFit/>
          </a:bodyPr>
          <a:lstStyle/>
          <a:p>
            <a:endParaRPr lang="fr-FR" dirty="0"/>
          </a:p>
        </p:txBody>
      </p:sp>
    </p:spTree>
    <p:extLst>
      <p:ext uri="{BB962C8B-B14F-4D97-AF65-F5344CB8AC3E}">
        <p14:creationId xmlns:p14="http://schemas.microsoft.com/office/powerpoint/2010/main" val="3873311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80098" y="264676"/>
            <a:ext cx="10394871" cy="696516"/>
          </a:xfrm>
          <a:prstGeom prst="rect">
            <a:avLst/>
          </a:prstGeom>
          <a:noFill/>
          <a:ln/>
        </p:spPr>
        <p:txBody>
          <a:bodyPr wrap="none" lIns="0" tIns="0" rIns="0" bIns="0" rtlCol="0" anchor="t"/>
          <a:lstStyle/>
          <a:p>
            <a:pPr marL="0" indent="0">
              <a:lnSpc>
                <a:spcPts val="5450"/>
              </a:lnSpc>
              <a:buNone/>
            </a:pPr>
            <a:r>
              <a:rPr lang="en-US" sz="4350" dirty="0">
                <a:solidFill>
                  <a:srgbClr val="00B0F0"/>
                </a:solidFill>
                <a:latin typeface="Alexandria" pitchFamily="34" charset="0"/>
                <a:ea typeface="Alexandria" pitchFamily="34" charset="-122"/>
                <a:cs typeface="Alexandria" pitchFamily="34" charset="-120"/>
              </a:rPr>
              <a:t>Introduction aux enzymes et leur rôle</a:t>
            </a:r>
            <a:endParaRPr lang="en-US" sz="4350" dirty="0">
              <a:solidFill>
                <a:srgbClr val="00B0F0"/>
              </a:solidFill>
            </a:endParaRPr>
          </a:p>
        </p:txBody>
      </p:sp>
      <p:sp>
        <p:nvSpPr>
          <p:cNvPr id="3" name="Text 1"/>
          <p:cNvSpPr/>
          <p:nvPr/>
        </p:nvSpPr>
        <p:spPr>
          <a:xfrm>
            <a:off x="668655" y="1191102"/>
            <a:ext cx="13070205" cy="1782961"/>
          </a:xfrm>
          <a:prstGeom prst="rect">
            <a:avLst/>
          </a:prstGeom>
          <a:noFill/>
          <a:ln/>
        </p:spPr>
        <p:txBody>
          <a:bodyPr wrap="square" lIns="0" tIns="0" rIns="0" bIns="0" rtlCol="0" anchor="t"/>
          <a:lstStyle/>
          <a:p>
            <a:pPr marL="0" indent="0">
              <a:lnSpc>
                <a:spcPct val="15000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Les enzymes sont des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protéines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qui agissent comme des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catalyseurs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biologiques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accélérant la vitesse des réactions chimiques sans être consommées dans le processus. Elles jouent un rôle crucial dans tous les processus métaboliques, de la dégradation des aliments à la synthèse de nouvelles molécules. Les enzymes sont extrêmement spécifiques,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agissant</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en</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abaissant l'énergie d'activation de la réaction, rendant ainsi la réaction plus facile et plus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rapide</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a:t>
            </a:r>
            <a:r>
              <a:rPr lang="en-US" sz="2000" dirty="0">
                <a:solidFill>
                  <a:srgbClr val="404155"/>
                </a:solidFill>
                <a:latin typeface="Nobile" pitchFamily="34" charset="0"/>
                <a:ea typeface="Nobile" pitchFamily="34" charset="-122"/>
                <a:cs typeface="Nobile" pitchFamily="34" charset="-120"/>
              </a:rPr>
              <a:t> </a:t>
            </a:r>
            <a:endParaRPr lang="en-US" sz="2000" dirty="0">
              <a:latin typeface="Times New Roman" panose="02020603050405020304" pitchFamily="18" charset="0"/>
              <a:cs typeface="Times New Roman" panose="02020603050405020304" pitchFamily="18" charset="0"/>
            </a:endParaRPr>
          </a:p>
        </p:txBody>
      </p:sp>
      <p:sp>
        <p:nvSpPr>
          <p:cNvPr id="4" name="Shape 2"/>
          <p:cNvSpPr/>
          <p:nvPr/>
        </p:nvSpPr>
        <p:spPr>
          <a:xfrm>
            <a:off x="780098" y="4039672"/>
            <a:ext cx="501491" cy="501491"/>
          </a:xfrm>
          <a:prstGeom prst="roundRect">
            <a:avLst>
              <a:gd name="adj" fmla="val 18668"/>
            </a:avLst>
          </a:prstGeom>
          <a:solidFill>
            <a:srgbClr val="D2DDF9"/>
          </a:solidFill>
          <a:ln w="7620">
            <a:solidFill>
              <a:srgbClr val="B8C3DF"/>
            </a:solidFill>
            <a:prstDash val="solid"/>
          </a:ln>
        </p:spPr>
      </p:sp>
      <p:sp>
        <p:nvSpPr>
          <p:cNvPr id="5" name="Text 3"/>
          <p:cNvSpPr/>
          <p:nvPr/>
        </p:nvSpPr>
        <p:spPr>
          <a:xfrm>
            <a:off x="968097" y="4123253"/>
            <a:ext cx="125373" cy="334328"/>
          </a:xfrm>
          <a:prstGeom prst="rect">
            <a:avLst/>
          </a:prstGeom>
          <a:noFill/>
          <a:ln/>
        </p:spPr>
        <p:txBody>
          <a:bodyPr wrap="none" lIns="0" tIns="0" rIns="0" bIns="0" rtlCol="0" anchor="t"/>
          <a:lstStyle/>
          <a:p>
            <a:pPr marL="0" indent="0" algn="ctr">
              <a:lnSpc>
                <a:spcPts val="2600"/>
              </a:lnSpc>
              <a:buNone/>
            </a:pPr>
            <a:r>
              <a:rPr lang="en-US" sz="2600" dirty="0">
                <a:solidFill>
                  <a:srgbClr val="404155"/>
                </a:solidFill>
                <a:latin typeface="Alexandria" pitchFamily="34" charset="0"/>
                <a:ea typeface="Alexandria" pitchFamily="34" charset="-122"/>
                <a:cs typeface="Alexandria" pitchFamily="34" charset="-120"/>
              </a:rPr>
              <a:t>1</a:t>
            </a:r>
            <a:endParaRPr lang="en-US" sz="2600" dirty="0"/>
          </a:p>
        </p:txBody>
      </p:sp>
      <p:sp>
        <p:nvSpPr>
          <p:cNvPr id="6" name="Text 4"/>
          <p:cNvSpPr/>
          <p:nvPr/>
        </p:nvSpPr>
        <p:spPr>
          <a:xfrm>
            <a:off x="1504474" y="4039672"/>
            <a:ext cx="2786301" cy="348258"/>
          </a:xfrm>
          <a:prstGeom prst="rect">
            <a:avLst/>
          </a:prstGeom>
          <a:noFill/>
          <a:ln/>
        </p:spPr>
        <p:txBody>
          <a:bodyPr wrap="none" lIns="0" tIns="0" rIns="0" bIns="0" rtlCol="0" anchor="t"/>
          <a:lstStyle/>
          <a:p>
            <a:pPr marL="0" indent="0">
              <a:lnSpc>
                <a:spcPts val="2700"/>
              </a:lnSpc>
              <a:buNone/>
            </a:pPr>
            <a:r>
              <a:rPr lang="en-US" sz="215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Spécificité</a:t>
            </a:r>
            <a:endParaRPr lang="en-US" sz="215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7" name="Text 5"/>
          <p:cNvSpPr/>
          <p:nvPr/>
        </p:nvSpPr>
        <p:spPr>
          <a:xfrm>
            <a:off x="1504474" y="4521637"/>
            <a:ext cx="5699284" cy="713184"/>
          </a:xfrm>
          <a:prstGeom prst="rect">
            <a:avLst/>
          </a:prstGeom>
          <a:noFill/>
          <a:ln/>
        </p:spPr>
        <p:txBody>
          <a:bodyPr wrap="square" lIns="0" tIns="0" rIns="0" bIns="0" rtlCol="0" anchor="t"/>
          <a:lstStyle/>
          <a:p>
            <a:pPr marL="0" indent="0">
              <a:lnSpc>
                <a:spcPts val="2800"/>
              </a:lnSpc>
              <a:buNone/>
            </a:pPr>
            <a:r>
              <a:rPr lang="en-US" sz="2000" dirty="0">
                <a:solidFill>
                  <a:srgbClr val="404155"/>
                </a:solidFill>
                <a:latin typeface="Times New Roman" panose="02020603050405020304" pitchFamily="18" charset="0"/>
                <a:cs typeface="Times New Roman" panose="02020603050405020304" pitchFamily="18" charset="0"/>
              </a:rPr>
              <a:t>Les enzymes possèdent une grande spécificité, agissant sur un seul type de </a:t>
            </a:r>
            <a:r>
              <a:rPr lang="en-US" sz="2000" dirty="0" err="1">
                <a:solidFill>
                  <a:srgbClr val="404155"/>
                </a:solidFill>
                <a:latin typeface="Times New Roman" panose="02020603050405020304" pitchFamily="18" charset="0"/>
                <a:cs typeface="Times New Roman" panose="02020603050405020304" pitchFamily="18" charset="0"/>
              </a:rPr>
              <a:t>substrat</a:t>
            </a:r>
            <a:r>
              <a:rPr lang="en-US" sz="2000" dirty="0">
                <a:solidFill>
                  <a:srgbClr val="404155"/>
                </a:solidFill>
                <a:latin typeface="Times New Roman" panose="02020603050405020304" pitchFamily="18" charset="0"/>
                <a:cs typeface="Times New Roman" panose="02020603050405020304" pitchFamily="18" charset="0"/>
              </a:rPr>
              <a:t> grâce à </a:t>
            </a:r>
            <a:r>
              <a:rPr lang="en-US" sz="2000" dirty="0" err="1">
                <a:solidFill>
                  <a:srgbClr val="404155"/>
                </a:solidFill>
                <a:latin typeface="Times New Roman" panose="02020603050405020304" pitchFamily="18" charset="0"/>
                <a:cs typeface="Times New Roman" panose="02020603050405020304" pitchFamily="18" charset="0"/>
              </a:rPr>
              <a:t>leur</a:t>
            </a:r>
            <a:r>
              <a:rPr lang="en-US" sz="2000" dirty="0">
                <a:solidFill>
                  <a:srgbClr val="404155"/>
                </a:solidFill>
                <a:latin typeface="Times New Roman" panose="02020603050405020304" pitchFamily="18" charset="0"/>
                <a:cs typeface="Times New Roman" panose="02020603050405020304" pitchFamily="18" charset="0"/>
              </a:rPr>
              <a:t> structure </a:t>
            </a:r>
            <a:r>
              <a:rPr lang="en-US" sz="2000" dirty="0" err="1">
                <a:solidFill>
                  <a:srgbClr val="404155"/>
                </a:solidFill>
                <a:latin typeface="Times New Roman" panose="02020603050405020304" pitchFamily="18" charset="0"/>
                <a:cs typeface="Times New Roman" panose="02020603050405020304" pitchFamily="18" charset="0"/>
              </a:rPr>
              <a:t>tridimensionnelle</a:t>
            </a:r>
            <a:r>
              <a:rPr lang="en-US" sz="2000" dirty="0">
                <a:solidFill>
                  <a:srgbClr val="404155"/>
                </a:solidFill>
                <a:latin typeface="Times New Roman" panose="02020603050405020304" pitchFamily="18" charset="0"/>
                <a:cs typeface="Times New Roman" panose="02020603050405020304" pitchFamily="18" charset="0"/>
              </a:rPr>
              <a:t> et à </a:t>
            </a:r>
            <a:r>
              <a:rPr lang="en-US" sz="2000" dirty="0" err="1">
                <a:solidFill>
                  <a:srgbClr val="404155"/>
                </a:solidFill>
                <a:latin typeface="Times New Roman" panose="02020603050405020304" pitchFamily="18" charset="0"/>
                <a:cs typeface="Times New Roman" panose="02020603050405020304" pitchFamily="18" charset="0"/>
              </a:rPr>
              <a:t>leur</a:t>
            </a:r>
            <a:r>
              <a:rPr lang="en-US" sz="2000" dirty="0">
                <a:solidFill>
                  <a:srgbClr val="404155"/>
                </a:solidFill>
                <a:latin typeface="Times New Roman" panose="02020603050405020304" pitchFamily="18" charset="0"/>
                <a:cs typeface="Times New Roman" panose="02020603050405020304" pitchFamily="18" charset="0"/>
              </a:rPr>
              <a:t> site </a:t>
            </a:r>
            <a:r>
              <a:rPr lang="en-US" sz="2000" dirty="0" err="1">
                <a:solidFill>
                  <a:srgbClr val="404155"/>
                </a:solidFill>
                <a:latin typeface="Times New Roman" panose="02020603050405020304" pitchFamily="18" charset="0"/>
                <a:cs typeface="Times New Roman" panose="02020603050405020304" pitchFamily="18" charset="0"/>
              </a:rPr>
              <a:t>actif</a:t>
            </a:r>
            <a:r>
              <a:rPr lang="en-US" sz="2000" dirty="0">
                <a:solidFill>
                  <a:srgbClr val="404155"/>
                </a:solidFill>
                <a:latin typeface="Times New Roman" panose="02020603050405020304" pitchFamily="18" charset="0"/>
                <a:cs typeface="Times New Roman" panose="02020603050405020304" pitchFamily="18" charset="0"/>
              </a:rPr>
              <a:t>.</a:t>
            </a:r>
          </a:p>
        </p:txBody>
      </p:sp>
      <p:sp>
        <p:nvSpPr>
          <p:cNvPr id="8" name="Shape 6"/>
          <p:cNvSpPr/>
          <p:nvPr/>
        </p:nvSpPr>
        <p:spPr>
          <a:xfrm>
            <a:off x="7426642" y="4039672"/>
            <a:ext cx="501491" cy="501491"/>
          </a:xfrm>
          <a:prstGeom prst="roundRect">
            <a:avLst>
              <a:gd name="adj" fmla="val 18668"/>
            </a:avLst>
          </a:prstGeom>
          <a:solidFill>
            <a:srgbClr val="D2DDF9"/>
          </a:solidFill>
          <a:ln w="7620">
            <a:solidFill>
              <a:srgbClr val="B8C3DF"/>
            </a:solidFill>
            <a:prstDash val="solid"/>
          </a:ln>
        </p:spPr>
      </p:sp>
      <p:sp>
        <p:nvSpPr>
          <p:cNvPr id="9" name="Text 7"/>
          <p:cNvSpPr/>
          <p:nvPr/>
        </p:nvSpPr>
        <p:spPr>
          <a:xfrm>
            <a:off x="7579519" y="4123253"/>
            <a:ext cx="195620" cy="334328"/>
          </a:xfrm>
          <a:prstGeom prst="rect">
            <a:avLst/>
          </a:prstGeom>
          <a:noFill/>
          <a:ln/>
        </p:spPr>
        <p:txBody>
          <a:bodyPr wrap="none" lIns="0" tIns="0" rIns="0" bIns="0" rtlCol="0" anchor="t"/>
          <a:lstStyle/>
          <a:p>
            <a:pPr marL="0" indent="0" algn="ctr">
              <a:lnSpc>
                <a:spcPts val="2600"/>
              </a:lnSpc>
              <a:buNone/>
            </a:pPr>
            <a:r>
              <a:rPr lang="en-US" sz="2600" dirty="0">
                <a:solidFill>
                  <a:srgbClr val="404155"/>
                </a:solidFill>
                <a:latin typeface="Alexandria" pitchFamily="34" charset="0"/>
                <a:ea typeface="Alexandria" pitchFamily="34" charset="-122"/>
                <a:cs typeface="Alexandria" pitchFamily="34" charset="-120"/>
              </a:rPr>
              <a:t>2</a:t>
            </a:r>
            <a:endParaRPr lang="en-US" sz="2600" dirty="0"/>
          </a:p>
        </p:txBody>
      </p:sp>
      <p:sp>
        <p:nvSpPr>
          <p:cNvPr id="10" name="Text 8"/>
          <p:cNvSpPr/>
          <p:nvPr/>
        </p:nvSpPr>
        <p:spPr>
          <a:xfrm>
            <a:off x="8151019" y="4039672"/>
            <a:ext cx="4824293" cy="348258"/>
          </a:xfrm>
          <a:prstGeom prst="rect">
            <a:avLst/>
          </a:prstGeom>
          <a:noFill/>
          <a:ln/>
        </p:spPr>
        <p:txBody>
          <a:bodyPr wrap="none" lIns="0" tIns="0" rIns="0" bIns="0" rtlCol="0" anchor="t"/>
          <a:lstStyle/>
          <a:p>
            <a:pPr>
              <a:lnSpc>
                <a:spcPts val="2700"/>
              </a:lnSpc>
            </a:pPr>
            <a:r>
              <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Réduction de </a:t>
            </a:r>
            <a:r>
              <a:rPr lang="en-US" sz="215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l'énergie</a:t>
            </a:r>
            <a:r>
              <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 </a:t>
            </a:r>
            <a:r>
              <a:rPr lang="en-US" sz="215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d'activation</a:t>
            </a:r>
            <a:endPar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11" name="Text 9"/>
          <p:cNvSpPr/>
          <p:nvPr/>
        </p:nvSpPr>
        <p:spPr>
          <a:xfrm>
            <a:off x="8151019" y="4521637"/>
            <a:ext cx="5699284" cy="1069777"/>
          </a:xfrm>
          <a:prstGeom prst="rect">
            <a:avLst/>
          </a:prstGeom>
          <a:noFill/>
          <a:ln/>
        </p:spPr>
        <p:txBody>
          <a:bodyPr wrap="square" lIns="0" tIns="0" rIns="0" bIns="0" rtlCol="0" anchor="t"/>
          <a:lstStyle/>
          <a:p>
            <a:pPr>
              <a:lnSpc>
                <a:spcPts val="2800"/>
              </a:lnSpc>
            </a:pPr>
            <a:r>
              <a:rPr lang="en-US" sz="2000" dirty="0">
                <a:solidFill>
                  <a:srgbClr val="404155"/>
                </a:solidFill>
                <a:latin typeface="Times New Roman" panose="02020603050405020304" pitchFamily="18" charset="0"/>
                <a:cs typeface="Times New Roman" panose="02020603050405020304" pitchFamily="18" charset="0"/>
              </a:rPr>
              <a:t>Les enzymes abaissent l'énergie d'activation de la réaction, permettant aux réactions de se produire plus </a:t>
            </a:r>
            <a:r>
              <a:rPr lang="en-US" sz="2000" dirty="0" err="1">
                <a:solidFill>
                  <a:srgbClr val="404155"/>
                </a:solidFill>
                <a:latin typeface="Times New Roman" panose="02020603050405020304" pitchFamily="18" charset="0"/>
                <a:cs typeface="Times New Roman" panose="02020603050405020304" pitchFamily="18" charset="0"/>
              </a:rPr>
              <a:t>rapidement</a:t>
            </a:r>
            <a:r>
              <a:rPr lang="en-US" sz="2000" dirty="0">
                <a:solidFill>
                  <a:srgbClr val="404155"/>
                </a:solidFill>
                <a:latin typeface="Times New Roman" panose="02020603050405020304" pitchFamily="18" charset="0"/>
                <a:cs typeface="Times New Roman" panose="02020603050405020304" pitchFamily="18" charset="0"/>
              </a:rPr>
              <a:t>.</a:t>
            </a:r>
          </a:p>
        </p:txBody>
      </p:sp>
      <p:sp>
        <p:nvSpPr>
          <p:cNvPr id="12" name="Shape 10"/>
          <p:cNvSpPr/>
          <p:nvPr/>
        </p:nvSpPr>
        <p:spPr>
          <a:xfrm>
            <a:off x="780098" y="6065044"/>
            <a:ext cx="501491" cy="501491"/>
          </a:xfrm>
          <a:prstGeom prst="roundRect">
            <a:avLst>
              <a:gd name="adj" fmla="val 18668"/>
            </a:avLst>
          </a:prstGeom>
          <a:solidFill>
            <a:srgbClr val="D2DDF9"/>
          </a:solidFill>
          <a:ln w="7620">
            <a:solidFill>
              <a:srgbClr val="B8C3DF"/>
            </a:solidFill>
            <a:prstDash val="solid"/>
          </a:ln>
        </p:spPr>
      </p:sp>
      <p:sp>
        <p:nvSpPr>
          <p:cNvPr id="13" name="Text 11"/>
          <p:cNvSpPr/>
          <p:nvPr/>
        </p:nvSpPr>
        <p:spPr>
          <a:xfrm>
            <a:off x="932378" y="6148626"/>
            <a:ext cx="196929" cy="334328"/>
          </a:xfrm>
          <a:prstGeom prst="rect">
            <a:avLst/>
          </a:prstGeom>
          <a:noFill/>
          <a:ln/>
        </p:spPr>
        <p:txBody>
          <a:bodyPr wrap="none" lIns="0" tIns="0" rIns="0" bIns="0" rtlCol="0" anchor="t"/>
          <a:lstStyle/>
          <a:p>
            <a:pPr marL="0" indent="0" algn="ctr">
              <a:lnSpc>
                <a:spcPts val="2600"/>
              </a:lnSpc>
              <a:buNone/>
            </a:pPr>
            <a:r>
              <a:rPr lang="en-US" sz="2600" dirty="0">
                <a:solidFill>
                  <a:srgbClr val="404155"/>
                </a:solidFill>
                <a:latin typeface="Alexandria" pitchFamily="34" charset="0"/>
                <a:ea typeface="Alexandria" pitchFamily="34" charset="-122"/>
                <a:cs typeface="Alexandria" pitchFamily="34" charset="-120"/>
              </a:rPr>
              <a:t>3</a:t>
            </a:r>
            <a:endParaRPr lang="en-US" sz="2600" dirty="0"/>
          </a:p>
        </p:txBody>
      </p:sp>
      <p:sp>
        <p:nvSpPr>
          <p:cNvPr id="14" name="Text 12"/>
          <p:cNvSpPr/>
          <p:nvPr/>
        </p:nvSpPr>
        <p:spPr>
          <a:xfrm>
            <a:off x="1504474" y="6065044"/>
            <a:ext cx="2786301" cy="348258"/>
          </a:xfrm>
          <a:prstGeom prst="rect">
            <a:avLst/>
          </a:prstGeom>
          <a:noFill/>
          <a:ln/>
        </p:spPr>
        <p:txBody>
          <a:bodyPr wrap="none" lIns="0" tIns="0" rIns="0" bIns="0" rtlCol="0" anchor="t"/>
          <a:lstStyle/>
          <a:p>
            <a:pPr>
              <a:lnSpc>
                <a:spcPts val="2700"/>
              </a:lnSpc>
            </a:pPr>
            <a:r>
              <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Effet sur </a:t>
            </a:r>
            <a:r>
              <a:rPr lang="en-US" sz="215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l'équilibre</a:t>
            </a:r>
            <a:endPar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15" name="Text 13"/>
          <p:cNvSpPr/>
          <p:nvPr/>
        </p:nvSpPr>
        <p:spPr>
          <a:xfrm>
            <a:off x="1504474" y="6547009"/>
            <a:ext cx="5699284" cy="1069777"/>
          </a:xfrm>
          <a:prstGeom prst="rect">
            <a:avLst/>
          </a:prstGeom>
          <a:noFill/>
          <a:ln/>
        </p:spPr>
        <p:txBody>
          <a:bodyPr wrap="square" lIns="0" tIns="0" rIns="0" bIns="0" rtlCol="0" anchor="t"/>
          <a:lstStyle/>
          <a:p>
            <a:pPr indent="0">
              <a:lnSpc>
                <a:spcPts val="2800"/>
              </a:lnSpc>
              <a:buNone/>
            </a:pPr>
            <a:r>
              <a:rPr lang="en-US" sz="2000" dirty="0">
                <a:solidFill>
                  <a:srgbClr val="404155"/>
                </a:solidFill>
                <a:latin typeface="Times New Roman" panose="02020603050405020304" pitchFamily="18" charset="0"/>
                <a:cs typeface="Times New Roman" panose="02020603050405020304" pitchFamily="18" charset="0"/>
              </a:rPr>
              <a:t>Les enzymes n'affectent pas l'équilibre d'une réaction, mais elles accélèrent sa progression vers </a:t>
            </a:r>
            <a:r>
              <a:rPr lang="en-US" sz="2000" dirty="0" err="1">
                <a:solidFill>
                  <a:srgbClr val="404155"/>
                </a:solidFill>
                <a:latin typeface="Times New Roman" panose="02020603050405020304" pitchFamily="18" charset="0"/>
                <a:cs typeface="Times New Roman" panose="02020603050405020304" pitchFamily="18" charset="0"/>
              </a:rPr>
              <a:t>l'équilibre</a:t>
            </a:r>
            <a:r>
              <a:rPr lang="en-US" sz="2000" dirty="0">
                <a:solidFill>
                  <a:srgbClr val="404155"/>
                </a:solidFill>
                <a:latin typeface="Times New Roman" panose="02020603050405020304" pitchFamily="18" charset="0"/>
                <a:cs typeface="Times New Roman" panose="02020603050405020304" pitchFamily="18" charset="0"/>
              </a:rPr>
              <a:t>.</a:t>
            </a:r>
          </a:p>
        </p:txBody>
      </p:sp>
      <p:sp>
        <p:nvSpPr>
          <p:cNvPr id="16" name="Shape 14"/>
          <p:cNvSpPr/>
          <p:nvPr/>
        </p:nvSpPr>
        <p:spPr>
          <a:xfrm>
            <a:off x="7426642" y="6065044"/>
            <a:ext cx="501491" cy="501491"/>
          </a:xfrm>
          <a:prstGeom prst="roundRect">
            <a:avLst>
              <a:gd name="adj" fmla="val 18668"/>
            </a:avLst>
          </a:prstGeom>
          <a:solidFill>
            <a:srgbClr val="D2DDF9"/>
          </a:solidFill>
          <a:ln w="7620">
            <a:solidFill>
              <a:srgbClr val="B8C3DF"/>
            </a:solidFill>
            <a:prstDash val="solid"/>
          </a:ln>
        </p:spPr>
      </p:sp>
      <p:sp>
        <p:nvSpPr>
          <p:cNvPr id="17" name="Text 15"/>
          <p:cNvSpPr/>
          <p:nvPr/>
        </p:nvSpPr>
        <p:spPr>
          <a:xfrm>
            <a:off x="7577614" y="6148626"/>
            <a:ext cx="199549" cy="334328"/>
          </a:xfrm>
          <a:prstGeom prst="rect">
            <a:avLst/>
          </a:prstGeom>
          <a:noFill/>
          <a:ln/>
        </p:spPr>
        <p:txBody>
          <a:bodyPr wrap="none" lIns="0" tIns="0" rIns="0" bIns="0" rtlCol="0" anchor="t"/>
          <a:lstStyle/>
          <a:p>
            <a:pPr marL="0" indent="0" algn="ctr">
              <a:lnSpc>
                <a:spcPts val="2600"/>
              </a:lnSpc>
              <a:buNone/>
            </a:pPr>
            <a:r>
              <a:rPr lang="en-US" sz="2600" dirty="0">
                <a:solidFill>
                  <a:srgbClr val="404155"/>
                </a:solidFill>
                <a:latin typeface="Alexandria" pitchFamily="34" charset="0"/>
                <a:ea typeface="Alexandria" pitchFamily="34" charset="-122"/>
                <a:cs typeface="Alexandria" pitchFamily="34" charset="-120"/>
              </a:rPr>
              <a:t>4</a:t>
            </a:r>
            <a:endParaRPr lang="en-US" sz="2600" dirty="0"/>
          </a:p>
        </p:txBody>
      </p:sp>
      <p:sp>
        <p:nvSpPr>
          <p:cNvPr id="18" name="Text 16"/>
          <p:cNvSpPr/>
          <p:nvPr/>
        </p:nvSpPr>
        <p:spPr>
          <a:xfrm>
            <a:off x="8151019" y="6065044"/>
            <a:ext cx="4512112" cy="348258"/>
          </a:xfrm>
          <a:prstGeom prst="rect">
            <a:avLst/>
          </a:prstGeom>
          <a:noFill/>
          <a:ln/>
        </p:spPr>
        <p:txBody>
          <a:bodyPr wrap="none" lIns="0" tIns="0" rIns="0" bIns="0" rtlCol="0" anchor="t"/>
          <a:lstStyle/>
          <a:p>
            <a:pPr>
              <a:lnSpc>
                <a:spcPts val="2700"/>
              </a:lnSpc>
            </a:pPr>
            <a:r>
              <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Contrôle des </a:t>
            </a:r>
            <a:r>
              <a:rPr lang="en-US" sz="215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voies</a:t>
            </a:r>
            <a:r>
              <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 </a:t>
            </a:r>
            <a:r>
              <a:rPr lang="en-US" sz="215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métaboliques</a:t>
            </a:r>
            <a:endParaRPr lang="en-US" sz="215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19" name="Text 17"/>
          <p:cNvSpPr/>
          <p:nvPr/>
        </p:nvSpPr>
        <p:spPr>
          <a:xfrm>
            <a:off x="8151019" y="6547009"/>
            <a:ext cx="5699284" cy="1069777"/>
          </a:xfrm>
          <a:prstGeom prst="rect">
            <a:avLst/>
          </a:prstGeom>
          <a:noFill/>
          <a:ln/>
        </p:spPr>
        <p:txBody>
          <a:bodyPr wrap="square" lIns="0" tIns="0" rIns="0" bIns="0" rtlCol="0" anchor="t"/>
          <a:lstStyle/>
          <a:p>
            <a:pPr algn="just">
              <a:lnSpc>
                <a:spcPts val="2800"/>
              </a:lnSpc>
            </a:pPr>
            <a:r>
              <a:rPr lang="en-US" sz="2000" dirty="0">
                <a:solidFill>
                  <a:srgbClr val="404155"/>
                </a:solidFill>
                <a:latin typeface="Times New Roman" panose="02020603050405020304" pitchFamily="18" charset="0"/>
                <a:cs typeface="Times New Roman" panose="02020603050405020304" pitchFamily="18" charset="0"/>
              </a:rPr>
              <a:t>Les enzymes régulent les voies métaboliques, permettant aux cellules de contrôler la production de molécules </a:t>
            </a:r>
            <a:r>
              <a:rPr lang="en-US" sz="2000" dirty="0" err="1">
                <a:solidFill>
                  <a:srgbClr val="404155"/>
                </a:solidFill>
                <a:latin typeface="Times New Roman" panose="02020603050405020304" pitchFamily="18" charset="0"/>
                <a:cs typeface="Times New Roman" panose="02020603050405020304" pitchFamily="18" charset="0"/>
              </a:rPr>
              <a:t>essentielles</a:t>
            </a:r>
            <a:r>
              <a:rPr lang="en-US" sz="2000" dirty="0">
                <a:solidFill>
                  <a:srgbClr val="404155"/>
                </a:solidFill>
                <a:latin typeface="Times New Roman" panose="02020603050405020304" pitchFamily="18" charset="0"/>
                <a:cs typeface="Times New Roman" panose="02020603050405020304" pitchFamily="18" charset="0"/>
              </a:rPr>
              <a:t>.</a:t>
            </a:r>
          </a:p>
        </p:txBody>
      </p:sp>
      <p:sp>
        <p:nvSpPr>
          <p:cNvPr id="20" name="Rectangle 19">
            <a:extLst>
              <a:ext uri="{FF2B5EF4-FFF2-40B4-BE49-F238E27FC236}">
                <a16:creationId xmlns:a16="http://schemas.microsoft.com/office/drawing/2014/main" id="{19ED629A-B4CE-59A9-9244-2C98BD16E9BF}"/>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466E0-1ABA-2B6D-0DC4-DB67DC87C3A8}"/>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A9AB746A-6504-D0FC-88D4-0374B0D871F3}"/>
              </a:ext>
            </a:extLst>
          </p:cNvPr>
          <p:cNvSpPr/>
          <p:nvPr/>
        </p:nvSpPr>
        <p:spPr>
          <a:xfrm>
            <a:off x="591979" y="68400"/>
            <a:ext cx="5960507" cy="528638"/>
          </a:xfrm>
          <a:prstGeom prst="rect">
            <a:avLst/>
          </a:prstGeom>
          <a:noFill/>
          <a:ln/>
        </p:spPr>
        <p:txBody>
          <a:bodyPr wrap="none" lIns="0" tIns="0" rIns="0" bIns="0" rtlCol="0" anchor="t"/>
          <a:lstStyle/>
          <a:p>
            <a:pPr marL="0" indent="0">
              <a:lnSpc>
                <a:spcPts val="4150"/>
              </a:lnSpc>
              <a:buNone/>
            </a:pPr>
            <a:r>
              <a:rPr lang="en-US" sz="3200" b="1" dirty="0">
                <a:solidFill>
                  <a:srgbClr val="00B0F0"/>
                </a:solidFill>
                <a:latin typeface="Times New Roman" panose="02020603050405020304" pitchFamily="18" charset="0"/>
                <a:cs typeface="Times New Roman" panose="02020603050405020304" pitchFamily="18" charset="0"/>
              </a:rPr>
              <a:t>Les </a:t>
            </a:r>
            <a:r>
              <a:rPr lang="en-US" sz="3200" b="1" dirty="0" err="1">
                <a:solidFill>
                  <a:srgbClr val="00B0F0"/>
                </a:solidFill>
                <a:latin typeface="Times New Roman" panose="02020603050405020304" pitchFamily="18" charset="0"/>
                <a:cs typeface="Times New Roman" panose="02020603050405020304" pitchFamily="18" charset="0"/>
              </a:rPr>
              <a:t>paramètres</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cinétiques</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d’une</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réaction</a:t>
            </a:r>
            <a:r>
              <a:rPr lang="en-US" sz="3200" b="1" dirty="0">
                <a:solidFill>
                  <a:srgbClr val="00B0F0"/>
                </a:solidFill>
                <a:latin typeface="Times New Roman" panose="02020603050405020304" pitchFamily="18" charset="0"/>
                <a:cs typeface="Times New Roman" panose="02020603050405020304" pitchFamily="18" charset="0"/>
              </a:rPr>
              <a:t> à deux </a:t>
            </a:r>
            <a:r>
              <a:rPr lang="en-US" sz="3200" b="1" dirty="0" err="1">
                <a:solidFill>
                  <a:srgbClr val="00B0F0"/>
                </a:solidFill>
                <a:latin typeface="Times New Roman" panose="02020603050405020304" pitchFamily="18" charset="0"/>
                <a:cs typeface="Times New Roman" panose="02020603050405020304" pitchFamily="18" charset="0"/>
              </a:rPr>
              <a:t>substrats</a:t>
            </a:r>
            <a:endParaRPr lang="en-US" sz="3200" b="1" dirty="0">
              <a:solidFill>
                <a:srgbClr val="00B0F0"/>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A46F7735-24B1-7ED5-A570-3F7B7714689F}"/>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F10077C8-2AA1-98DB-2C45-A4271045F7F7}"/>
              </a:ext>
            </a:extLst>
          </p:cNvPr>
          <p:cNvSpPr txBox="1"/>
          <p:nvPr/>
        </p:nvSpPr>
        <p:spPr>
          <a:xfrm>
            <a:off x="169187" y="632327"/>
            <a:ext cx="14341943" cy="7597273"/>
          </a:xfrm>
          <a:prstGeom prst="rect">
            <a:avLst/>
          </a:prstGeom>
          <a:noFill/>
        </p:spPr>
        <p:txBody>
          <a:bodyPr wrap="square">
            <a:spAutoFit/>
          </a:bodyPr>
          <a:lstStyle/>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Les paramètres cinétiques d'une réaction enzymatique à deux substrats sont essentiels pour caractériser le comportement de l'enzyme et son interaction avec les substrats. Les principaux paramètres sont :</a:t>
            </a:r>
          </a:p>
          <a:p>
            <a:pPr>
              <a:lnSpc>
                <a:spcPct val="150000"/>
              </a:lnSpc>
            </a:pPr>
            <a:r>
              <a:rPr lang="fr-FR" sz="2800" b="1" dirty="0">
                <a:solidFill>
                  <a:srgbClr val="0070C0"/>
                </a:solidFill>
                <a:latin typeface="Brygada 1918 Bold" pitchFamily="34" charset="0"/>
                <a:ea typeface="Brygada 1918 Bold" pitchFamily="34" charset="-122"/>
              </a:rPr>
              <a:t>1. Vitesse initiale (v₀) : </a:t>
            </a:r>
            <a:r>
              <a:rPr lang="fr-FR" sz="2400" dirty="0">
                <a:solidFill>
                  <a:srgbClr val="404155"/>
                </a:solidFill>
                <a:latin typeface="Times New Roman" panose="02020603050405020304" pitchFamily="18" charset="0"/>
                <a:cs typeface="Times New Roman" panose="02020603050405020304" pitchFamily="18" charset="0"/>
              </a:rPr>
              <a:t>Mesurée au début de la réaction, elle dépend des concentrations de substrats et des conditions expérimentales.</a:t>
            </a:r>
          </a:p>
          <a:p>
            <a:pPr>
              <a:lnSpc>
                <a:spcPct val="150000"/>
              </a:lnSpc>
            </a:pPr>
            <a:r>
              <a:rPr lang="fr-FR" sz="2800" b="1" dirty="0">
                <a:solidFill>
                  <a:srgbClr val="0070C0"/>
                </a:solidFill>
                <a:latin typeface="Brygada 1918 Bold" pitchFamily="34" charset="0"/>
                <a:ea typeface="Brygada 1918 Bold" pitchFamily="34" charset="-122"/>
              </a:rPr>
              <a:t>2. Vitesse maximale (Vₘₐₓ) </a:t>
            </a:r>
            <a:r>
              <a:rPr lang="fr-FR" sz="2400" dirty="0">
                <a:solidFill>
                  <a:srgbClr val="404155"/>
                </a:solidFill>
                <a:latin typeface="Times New Roman" panose="02020603050405020304" pitchFamily="18" charset="0"/>
                <a:cs typeface="Times New Roman" panose="02020603050405020304" pitchFamily="18" charset="0"/>
              </a:rPr>
              <a:t>La vitesse maximale que l'enzyme peut atteindre lorsque tous les sites actifs sont saturés par les substrats.</a:t>
            </a:r>
          </a:p>
          <a:p>
            <a:pPr>
              <a:lnSpc>
                <a:spcPct val="150000"/>
              </a:lnSpc>
            </a:pPr>
            <a:r>
              <a:rPr lang="fr-FR" sz="2800" b="1" dirty="0">
                <a:solidFill>
                  <a:srgbClr val="0070C0"/>
                </a:solidFill>
                <a:latin typeface="Brygada 1918 Bold" pitchFamily="34" charset="0"/>
                <a:ea typeface="Brygada 1918 Bold" pitchFamily="34" charset="-122"/>
              </a:rPr>
              <a:t>3. Constantes de Michaelis (Kₘ) </a:t>
            </a:r>
            <a:r>
              <a:rPr lang="fr-FR" sz="2400" dirty="0">
                <a:solidFill>
                  <a:srgbClr val="404155"/>
                </a:solidFill>
                <a:latin typeface="Times New Roman" panose="02020603050405020304" pitchFamily="18" charset="0"/>
                <a:cs typeface="Times New Roman" panose="02020603050405020304" pitchFamily="18" charset="0"/>
              </a:rPr>
              <a:t>Pour chaque substrat, Kₘ est la concentration de substrat à laquelle la vitesse de réaction est la moitié de Vₘₐₓ. Cela donne une indication de l'affinité de l'enzyme pour le substrat :</a:t>
            </a:r>
          </a:p>
          <a:p>
            <a:pPr marL="742950" lvl="1" indent="-285750">
              <a:lnSpc>
                <a:spcPct val="150000"/>
              </a:lnSpc>
              <a:buFont typeface="Arial" panose="020B0604020202020204" pitchFamily="34" charset="0"/>
              <a:buChar char="•"/>
            </a:pPr>
            <a:r>
              <a:rPr lang="fr-FR" sz="2400" b="1" dirty="0">
                <a:solidFill>
                  <a:srgbClr val="404155"/>
                </a:solidFill>
                <a:latin typeface="Times New Roman" panose="02020603050405020304" pitchFamily="18" charset="0"/>
                <a:cs typeface="Times New Roman" panose="02020603050405020304" pitchFamily="18" charset="0"/>
              </a:rPr>
              <a:t>Kₘ₁ </a:t>
            </a:r>
            <a:r>
              <a:rPr lang="fr-FR" sz="2400" dirty="0">
                <a:solidFill>
                  <a:srgbClr val="404155"/>
                </a:solidFill>
                <a:latin typeface="Times New Roman" panose="02020603050405020304" pitchFamily="18" charset="0"/>
                <a:cs typeface="Times New Roman" panose="02020603050405020304" pitchFamily="18" charset="0"/>
              </a:rPr>
              <a:t>pour le premier substrat</a:t>
            </a:r>
          </a:p>
          <a:p>
            <a:pPr marL="742950" lvl="1" indent="-285750">
              <a:lnSpc>
                <a:spcPct val="150000"/>
              </a:lnSpc>
              <a:buFont typeface="Arial" panose="020B0604020202020204" pitchFamily="34" charset="0"/>
              <a:buChar char="•"/>
            </a:pPr>
            <a:r>
              <a:rPr lang="fr-FR" sz="2400" b="1" dirty="0">
                <a:solidFill>
                  <a:srgbClr val="404155"/>
                </a:solidFill>
                <a:latin typeface="Times New Roman" panose="02020603050405020304" pitchFamily="18" charset="0"/>
                <a:cs typeface="Times New Roman" panose="02020603050405020304" pitchFamily="18" charset="0"/>
              </a:rPr>
              <a:t>Kₘ₂ </a:t>
            </a:r>
            <a:r>
              <a:rPr lang="fr-FR" sz="2400" dirty="0">
                <a:solidFill>
                  <a:srgbClr val="404155"/>
                </a:solidFill>
                <a:latin typeface="Times New Roman" panose="02020603050405020304" pitchFamily="18" charset="0"/>
                <a:cs typeface="Times New Roman" panose="02020603050405020304" pitchFamily="18" charset="0"/>
              </a:rPr>
              <a:t>pour le deuxième substrat</a:t>
            </a:r>
          </a:p>
          <a:p>
            <a:pPr>
              <a:lnSpc>
                <a:spcPct val="150000"/>
              </a:lnSpc>
            </a:pPr>
            <a:r>
              <a:rPr lang="fr-FR" sz="2800" b="1" dirty="0">
                <a:solidFill>
                  <a:srgbClr val="0070C0"/>
                </a:solidFill>
                <a:latin typeface="Brygada 1918 Bold" pitchFamily="34" charset="0"/>
                <a:ea typeface="Brygada 1918 Bold" pitchFamily="34" charset="-122"/>
              </a:rPr>
              <a:t>4. Constante catalytique (</a:t>
            </a:r>
            <a:r>
              <a:rPr lang="fr-FR" sz="2800" b="1" dirty="0" err="1">
                <a:solidFill>
                  <a:srgbClr val="0070C0"/>
                </a:solidFill>
                <a:latin typeface="Brygada 1918 Bold" pitchFamily="34" charset="0"/>
                <a:ea typeface="Brygada 1918 Bold" pitchFamily="34" charset="-122"/>
              </a:rPr>
              <a:t>kcat</a:t>
            </a:r>
            <a:r>
              <a:rPr lang="fr-FR" sz="2800" b="1" dirty="0">
                <a:solidFill>
                  <a:srgbClr val="0070C0"/>
                </a:solidFill>
                <a:latin typeface="Brygada 1918 Bold" pitchFamily="34" charset="0"/>
                <a:ea typeface="Brygada 1918 Bold" pitchFamily="34" charset="-122"/>
              </a:rPr>
              <a:t>)</a:t>
            </a:r>
          </a:p>
          <a:p>
            <a:pPr>
              <a:lnSpc>
                <a:spcPct val="150000"/>
              </a:lnSpc>
              <a:buFont typeface="Arial" panose="020B0604020202020204" pitchFamily="34" charset="0"/>
              <a:buChar char="•"/>
            </a:pPr>
            <a:r>
              <a:rPr lang="fr-FR" sz="2400" dirty="0">
                <a:solidFill>
                  <a:srgbClr val="404155"/>
                </a:solidFill>
                <a:latin typeface="Times New Roman" panose="02020603050405020304" pitchFamily="18" charset="0"/>
                <a:cs typeface="Times New Roman" panose="02020603050405020304" pitchFamily="18" charset="0"/>
              </a:rPr>
              <a:t>Le nombre de molécules de produit formées par unité de temps par un site actif de l'enzyme lorsqu'elle est saturée en substrats. Cela mesure l'efficacité catalytique de l'enzyme.</a:t>
            </a:r>
          </a:p>
        </p:txBody>
      </p:sp>
    </p:spTree>
    <p:extLst>
      <p:ext uri="{BB962C8B-B14F-4D97-AF65-F5344CB8AC3E}">
        <p14:creationId xmlns:p14="http://schemas.microsoft.com/office/powerpoint/2010/main" val="2094983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680281" y="65402"/>
            <a:ext cx="9681686" cy="708779"/>
          </a:xfrm>
          <a:prstGeom prst="rect">
            <a:avLst/>
          </a:prstGeom>
          <a:noFill/>
          <a:ln/>
        </p:spPr>
        <p:txBody>
          <a:bodyPr wrap="none" lIns="0" tIns="0" rIns="0" bIns="0" rtlCol="0" anchor="t"/>
          <a:lstStyle/>
          <a:p>
            <a:pPr marL="0" indent="0">
              <a:lnSpc>
                <a:spcPts val="5550"/>
              </a:lnSpc>
              <a:buNone/>
            </a:pPr>
            <a:r>
              <a:rPr lang="en-US" sz="3200" b="1" dirty="0">
                <a:solidFill>
                  <a:srgbClr val="00B0F0"/>
                </a:solidFill>
                <a:latin typeface="Times New Roman" panose="02020603050405020304" pitchFamily="18" charset="0"/>
                <a:cs typeface="Times New Roman" panose="02020603050405020304" pitchFamily="18" charset="0"/>
              </a:rPr>
              <a:t>Conclusion et perspectives futures</a:t>
            </a:r>
          </a:p>
        </p:txBody>
      </p:sp>
      <p:sp>
        <p:nvSpPr>
          <p:cNvPr id="3" name="Text 1"/>
          <p:cNvSpPr/>
          <p:nvPr/>
        </p:nvSpPr>
        <p:spPr>
          <a:xfrm>
            <a:off x="66587" y="960136"/>
            <a:ext cx="14476847" cy="1814513"/>
          </a:xfrm>
          <a:prstGeom prst="rect">
            <a:avLst/>
          </a:prstGeom>
          <a:noFill/>
          <a:ln/>
        </p:spPr>
        <p:txBody>
          <a:bodyPr wrap="square" lIns="0" tIns="0" rIns="0" bIns="0" rtlCol="0" anchor="t"/>
          <a:lstStyle/>
          <a:p>
            <a:pPr marL="0" indent="0">
              <a:lnSpc>
                <a:spcPts val="285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La cinétique enzymatique à plusieurs substrats est un domaine </a:t>
            </a:r>
            <a:r>
              <a:rPr lang="en-US" sz="2000" b="1" dirty="0" err="1">
                <a:solidFill>
                  <a:srgbClr val="404155"/>
                </a:solidFill>
                <a:latin typeface="Times New Roman" panose="02020603050405020304" pitchFamily="18" charset="0"/>
                <a:ea typeface="Nobile" pitchFamily="34" charset="-122"/>
                <a:cs typeface="Times New Roman" panose="02020603050405020304" pitchFamily="18" charset="0"/>
              </a:rPr>
              <a:t>complexe</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qui continue d'être étudié et approfondi. Les avancées en biochimie, en biophysique et en modélisation moléculaire offrent de nouvelles perspectives pour une compréhension plus approfondie des mécanismes réactionnels et des facteurs régulateurs des réactions enzymatiques à plusieurs substrats. Ces connaissances permettront de développer de nouvelles applications thérapeutiques, diagnostiques et bio-industrielles.</a:t>
            </a:r>
            <a:endParaRPr lang="en-US" sz="2000" dirty="0">
              <a:latin typeface="Times New Roman" panose="02020603050405020304" pitchFamily="18" charset="0"/>
              <a:cs typeface="Times New Roman" panose="02020603050405020304" pitchFamily="18" charset="0"/>
            </a:endParaRPr>
          </a:p>
        </p:txBody>
      </p:sp>
      <p:sp>
        <p:nvSpPr>
          <p:cNvPr id="4" name="Shape 2"/>
          <p:cNvSpPr/>
          <p:nvPr/>
        </p:nvSpPr>
        <p:spPr>
          <a:xfrm>
            <a:off x="66587" y="3259133"/>
            <a:ext cx="4196358" cy="2773799"/>
          </a:xfrm>
          <a:prstGeom prst="roundRect">
            <a:avLst>
              <a:gd name="adj" fmla="val 3435"/>
            </a:avLst>
          </a:prstGeom>
          <a:solidFill>
            <a:srgbClr val="D2DDF9"/>
          </a:solidFill>
          <a:ln w="7620">
            <a:solidFill>
              <a:srgbClr val="B8C3DF"/>
            </a:solidFill>
            <a:prstDash val="solid"/>
          </a:ln>
        </p:spPr>
      </p:sp>
      <p:sp>
        <p:nvSpPr>
          <p:cNvPr id="7" name="Shape 5"/>
          <p:cNvSpPr/>
          <p:nvPr/>
        </p:nvSpPr>
        <p:spPr>
          <a:xfrm>
            <a:off x="4957900" y="2782957"/>
            <a:ext cx="4196358" cy="2938981"/>
          </a:xfrm>
          <a:prstGeom prst="roundRect">
            <a:avLst>
              <a:gd name="adj" fmla="val 3435"/>
            </a:avLst>
          </a:prstGeom>
          <a:solidFill>
            <a:srgbClr val="D2DDF9"/>
          </a:solidFill>
          <a:ln w="7620">
            <a:solidFill>
              <a:srgbClr val="B8C3DF"/>
            </a:solidFill>
            <a:prstDash val="solid"/>
          </a:ln>
        </p:spPr>
      </p:sp>
      <p:sp>
        <p:nvSpPr>
          <p:cNvPr id="10" name="Shape 8"/>
          <p:cNvSpPr/>
          <p:nvPr/>
        </p:nvSpPr>
        <p:spPr>
          <a:xfrm>
            <a:off x="10144331" y="2962412"/>
            <a:ext cx="4399103" cy="3474907"/>
          </a:xfrm>
          <a:prstGeom prst="roundRect">
            <a:avLst>
              <a:gd name="adj" fmla="val 3435"/>
            </a:avLst>
          </a:prstGeom>
          <a:solidFill>
            <a:srgbClr val="D2DDF9"/>
          </a:solidFill>
          <a:ln w="7620">
            <a:solidFill>
              <a:srgbClr val="B8C3DF"/>
            </a:solidFill>
            <a:prstDash val="solid"/>
          </a:ln>
        </p:spPr>
        <p:txBody>
          <a:bodyPr/>
          <a:lstStyle/>
          <a:p>
            <a:endParaRPr lang="fr-FR" dirty="0"/>
          </a:p>
        </p:txBody>
      </p:sp>
      <p:sp>
        <p:nvSpPr>
          <p:cNvPr id="11" name="Text 9"/>
          <p:cNvSpPr/>
          <p:nvPr/>
        </p:nvSpPr>
        <p:spPr>
          <a:xfrm>
            <a:off x="10187863" y="3126447"/>
            <a:ext cx="4721010" cy="708660"/>
          </a:xfrm>
          <a:prstGeom prst="rect">
            <a:avLst/>
          </a:prstGeom>
          <a:noFill/>
          <a:ln/>
        </p:spPr>
        <p:txBody>
          <a:bodyPr wrap="square" lIns="0" tIns="0" rIns="0" bIns="0" rtlCol="0" anchor="t"/>
          <a:lstStyle/>
          <a:p>
            <a:pPr>
              <a:lnSpc>
                <a:spcPts val="2450"/>
              </a:lnSpc>
            </a:pPr>
            <a:r>
              <a:rPr lang="en-US" sz="2800" b="1" dirty="0">
                <a:solidFill>
                  <a:srgbClr val="0070C0"/>
                </a:solidFill>
                <a:latin typeface="Brygada 1918 Bold" pitchFamily="34" charset="0"/>
                <a:ea typeface="Brygada 1918 Bold" pitchFamily="34" charset="-122"/>
              </a:rPr>
              <a:t>Découverte de </a:t>
            </a:r>
            <a:r>
              <a:rPr lang="en-US" sz="2800" b="1" dirty="0" err="1">
                <a:solidFill>
                  <a:srgbClr val="0070C0"/>
                </a:solidFill>
                <a:latin typeface="Brygada 1918 Bold" pitchFamily="34" charset="0"/>
                <a:ea typeface="Brygada 1918 Bold" pitchFamily="34" charset="-122"/>
              </a:rPr>
              <a:t>médicaments</a:t>
            </a:r>
            <a:endParaRPr lang="en-US" sz="2800" b="1" dirty="0">
              <a:solidFill>
                <a:srgbClr val="0070C0"/>
              </a:solidFill>
              <a:latin typeface="Brygada 1918 Bold" pitchFamily="34" charset="0"/>
              <a:ea typeface="Brygada 1918 Bold" pitchFamily="34" charset="-122"/>
            </a:endParaRPr>
          </a:p>
        </p:txBody>
      </p:sp>
      <p:sp>
        <p:nvSpPr>
          <p:cNvPr id="12" name="Text 10"/>
          <p:cNvSpPr/>
          <p:nvPr/>
        </p:nvSpPr>
        <p:spPr>
          <a:xfrm>
            <a:off x="10305597" y="4111874"/>
            <a:ext cx="4366799" cy="1451610"/>
          </a:xfrm>
          <a:prstGeom prst="rect">
            <a:avLst/>
          </a:prstGeom>
          <a:noFill/>
          <a:ln/>
        </p:spPr>
        <p:txBody>
          <a:bodyPr wrap="square" lIns="0" tIns="0" rIns="0" bIns="0" rtlCol="0" anchor="t"/>
          <a:lstStyle/>
          <a:p>
            <a:pPr marL="0" indent="0">
              <a:lnSpc>
                <a:spcPts val="285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La cinétique enzymatique est un outil précieux pour la découverte de nouveaux médicaments qui ciblent des enzymes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spécifiques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impliquées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dans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certaines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maladies</a:t>
            </a:r>
            <a:r>
              <a:rPr lang="en-US" sz="1750" dirty="0">
                <a:solidFill>
                  <a:srgbClr val="404155"/>
                </a:solidFill>
                <a:latin typeface="Nobile" pitchFamily="34" charset="0"/>
                <a:ea typeface="Nobile" pitchFamily="34" charset="-122"/>
                <a:cs typeface="Nobile" pitchFamily="34" charset="-120"/>
              </a:rPr>
              <a:t>.</a:t>
            </a:r>
            <a:endParaRPr lang="en-US" sz="1750" dirty="0"/>
          </a:p>
        </p:txBody>
      </p:sp>
      <p:sp>
        <p:nvSpPr>
          <p:cNvPr id="13" name="Rectangle 12">
            <a:extLst>
              <a:ext uri="{FF2B5EF4-FFF2-40B4-BE49-F238E27FC236}">
                <a16:creationId xmlns:a16="http://schemas.microsoft.com/office/drawing/2014/main" id="{2F34C4AE-BFAC-3A93-0ABD-2D05B67C5662}"/>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Text 8">
            <a:extLst>
              <a:ext uri="{FF2B5EF4-FFF2-40B4-BE49-F238E27FC236}">
                <a16:creationId xmlns:a16="http://schemas.microsoft.com/office/drawing/2014/main" id="{CA1EC86C-F17F-4560-4A90-46BA96B6E11E}"/>
              </a:ext>
            </a:extLst>
          </p:cNvPr>
          <p:cNvSpPr/>
          <p:nvPr/>
        </p:nvSpPr>
        <p:spPr>
          <a:xfrm>
            <a:off x="406104" y="3503103"/>
            <a:ext cx="2491621" cy="311468"/>
          </a:xfrm>
          <a:prstGeom prst="rect">
            <a:avLst/>
          </a:prstGeom>
          <a:noFill/>
          <a:ln/>
        </p:spPr>
        <p:txBody>
          <a:bodyPr wrap="none" lIns="0" tIns="0" rIns="0" bIns="0" rtlCol="0" anchor="t"/>
          <a:lstStyle/>
          <a:p>
            <a:pPr>
              <a:lnSpc>
                <a:spcPts val="2450"/>
              </a:lnSpc>
            </a:pPr>
            <a:r>
              <a:rPr lang="en-US" sz="2800" b="1" dirty="0">
                <a:solidFill>
                  <a:srgbClr val="0070C0"/>
                </a:solidFill>
                <a:latin typeface="Brygada 1918 Bold" pitchFamily="34" charset="0"/>
                <a:ea typeface="Brygada 1918 Bold" pitchFamily="34" charset="-122"/>
              </a:rPr>
              <a:t>Diagnostic </a:t>
            </a:r>
            <a:r>
              <a:rPr lang="en-US" sz="2800" b="1" dirty="0" err="1">
                <a:solidFill>
                  <a:srgbClr val="0070C0"/>
                </a:solidFill>
                <a:latin typeface="Brygada 1918 Bold" pitchFamily="34" charset="0"/>
                <a:ea typeface="Brygada 1918 Bold" pitchFamily="34" charset="-122"/>
              </a:rPr>
              <a:t>médical</a:t>
            </a:r>
            <a:endParaRPr lang="en-US" sz="2800" b="1" dirty="0">
              <a:solidFill>
                <a:srgbClr val="0070C0"/>
              </a:solidFill>
              <a:latin typeface="Brygada 1918 Bold" pitchFamily="34" charset="0"/>
              <a:ea typeface="Brygada 1918 Bold" pitchFamily="34" charset="-122"/>
            </a:endParaRPr>
          </a:p>
        </p:txBody>
      </p:sp>
      <p:sp>
        <p:nvSpPr>
          <p:cNvPr id="15" name="Text 9">
            <a:extLst>
              <a:ext uri="{FF2B5EF4-FFF2-40B4-BE49-F238E27FC236}">
                <a16:creationId xmlns:a16="http://schemas.microsoft.com/office/drawing/2014/main" id="{322481A5-1CC2-BC21-35E7-E942D5E1A397}"/>
              </a:ext>
            </a:extLst>
          </p:cNvPr>
          <p:cNvSpPr/>
          <p:nvPr/>
        </p:nvSpPr>
        <p:spPr>
          <a:xfrm>
            <a:off x="86966" y="4058540"/>
            <a:ext cx="4175979" cy="1913096"/>
          </a:xfrm>
          <a:prstGeom prst="rect">
            <a:avLst/>
          </a:prstGeom>
          <a:noFill/>
          <a:ln/>
        </p:spPr>
        <p:txBody>
          <a:bodyPr wrap="square" lIns="0" tIns="0" rIns="0" bIns="0" rtlCol="0" anchor="t"/>
          <a:lstStyle/>
          <a:p>
            <a:pPr marL="0" indent="0">
              <a:lnSpc>
                <a:spcPts val="250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Les tests enzymatiques sont utilisés pour diagnostiquer des maladies en mesurant l'activité enzymatique dans le sang, l'urine ou d'autres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fluides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corporels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a:t>
            </a:r>
          </a:p>
        </p:txBody>
      </p:sp>
      <p:sp>
        <p:nvSpPr>
          <p:cNvPr id="16" name="Shape 5">
            <a:extLst>
              <a:ext uri="{FF2B5EF4-FFF2-40B4-BE49-F238E27FC236}">
                <a16:creationId xmlns:a16="http://schemas.microsoft.com/office/drawing/2014/main" id="{F996DB48-0E51-01E2-29ED-284BB1DF946C}"/>
              </a:ext>
            </a:extLst>
          </p:cNvPr>
          <p:cNvSpPr/>
          <p:nvPr/>
        </p:nvSpPr>
        <p:spPr>
          <a:xfrm>
            <a:off x="4348508" y="5827096"/>
            <a:ext cx="5520732" cy="2318127"/>
          </a:xfrm>
          <a:prstGeom prst="roundRect">
            <a:avLst>
              <a:gd name="adj" fmla="val 3435"/>
            </a:avLst>
          </a:prstGeom>
          <a:solidFill>
            <a:srgbClr val="D2DDF9"/>
          </a:solidFill>
          <a:ln w="7620">
            <a:solidFill>
              <a:srgbClr val="B8C3DF"/>
            </a:solidFill>
            <a:prstDash val="solid"/>
          </a:ln>
        </p:spPr>
      </p:sp>
      <p:sp>
        <p:nvSpPr>
          <p:cNvPr id="17" name="Text 12">
            <a:extLst>
              <a:ext uri="{FF2B5EF4-FFF2-40B4-BE49-F238E27FC236}">
                <a16:creationId xmlns:a16="http://schemas.microsoft.com/office/drawing/2014/main" id="{92E91836-456E-A3E8-0CA4-6E29A7332B87}"/>
              </a:ext>
            </a:extLst>
          </p:cNvPr>
          <p:cNvSpPr/>
          <p:nvPr/>
        </p:nvSpPr>
        <p:spPr>
          <a:xfrm>
            <a:off x="5055332" y="5971636"/>
            <a:ext cx="2491621" cy="311468"/>
          </a:xfrm>
          <a:prstGeom prst="rect">
            <a:avLst/>
          </a:prstGeom>
          <a:noFill/>
          <a:ln/>
        </p:spPr>
        <p:txBody>
          <a:bodyPr wrap="none" lIns="0" tIns="0" rIns="0" bIns="0" rtlCol="0" anchor="t"/>
          <a:lstStyle/>
          <a:p>
            <a:pPr>
              <a:lnSpc>
                <a:spcPts val="2450"/>
              </a:lnSpc>
            </a:pPr>
            <a:r>
              <a:rPr lang="en-US" sz="2800" b="1" dirty="0" err="1">
                <a:solidFill>
                  <a:srgbClr val="0070C0"/>
                </a:solidFill>
                <a:latin typeface="Times New Roman" panose="02020603050405020304" pitchFamily="18" charset="0"/>
                <a:ea typeface="Brygada 1918 Bold" pitchFamily="34" charset="-122"/>
                <a:cs typeface="Times New Roman" panose="02020603050405020304" pitchFamily="18" charset="0"/>
              </a:rPr>
              <a:t>Biotechnologie</a:t>
            </a:r>
            <a:endParaRPr lang="en-US" sz="2800" b="1" dirty="0">
              <a:solidFill>
                <a:srgbClr val="0070C0"/>
              </a:solidFill>
              <a:latin typeface="Times New Roman" panose="02020603050405020304" pitchFamily="18" charset="0"/>
              <a:ea typeface="Brygada 1918 Bold" pitchFamily="34" charset="-122"/>
              <a:cs typeface="Times New Roman" panose="02020603050405020304" pitchFamily="18" charset="0"/>
            </a:endParaRPr>
          </a:p>
        </p:txBody>
      </p:sp>
      <p:sp>
        <p:nvSpPr>
          <p:cNvPr id="18" name="Text 13">
            <a:extLst>
              <a:ext uri="{FF2B5EF4-FFF2-40B4-BE49-F238E27FC236}">
                <a16:creationId xmlns:a16="http://schemas.microsoft.com/office/drawing/2014/main" id="{70432508-382E-ADD2-8829-43D31645E0A8}"/>
              </a:ext>
            </a:extLst>
          </p:cNvPr>
          <p:cNvSpPr/>
          <p:nvPr/>
        </p:nvSpPr>
        <p:spPr>
          <a:xfrm>
            <a:off x="4484995" y="6498871"/>
            <a:ext cx="5301644" cy="956548"/>
          </a:xfrm>
          <a:prstGeom prst="rect">
            <a:avLst/>
          </a:prstGeom>
          <a:noFill/>
          <a:ln/>
        </p:spPr>
        <p:txBody>
          <a:bodyPr wrap="square" lIns="0" tIns="0" rIns="0" bIns="0" rtlCol="0" anchor="t"/>
          <a:lstStyle/>
          <a:p>
            <a:pPr marL="0" indent="0">
              <a:lnSpc>
                <a:spcPts val="250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Les enzymes sont utilisées dans de nombreuses applications biotechnologiques, telles que la production de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biocarburants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et la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dépollution</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La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cinétique</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enzymatique</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est</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essentielle</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pour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optimiser</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ces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 processus.</a:t>
            </a:r>
          </a:p>
        </p:txBody>
      </p:sp>
      <p:sp>
        <p:nvSpPr>
          <p:cNvPr id="5" name="Text 6">
            <a:extLst>
              <a:ext uri="{FF2B5EF4-FFF2-40B4-BE49-F238E27FC236}">
                <a16:creationId xmlns:a16="http://schemas.microsoft.com/office/drawing/2014/main" id="{2CA02612-3A8B-BA9E-EF01-D99DE3732CD8}"/>
              </a:ext>
            </a:extLst>
          </p:cNvPr>
          <p:cNvSpPr/>
          <p:nvPr/>
        </p:nvSpPr>
        <p:spPr>
          <a:xfrm>
            <a:off x="5272942" y="2913708"/>
            <a:ext cx="2971324" cy="356830"/>
          </a:xfrm>
          <a:prstGeom prst="rect">
            <a:avLst/>
          </a:prstGeom>
          <a:noFill/>
          <a:ln/>
        </p:spPr>
        <p:txBody>
          <a:bodyPr wrap="none" lIns="0" tIns="0" rIns="0" bIns="0" rtlCol="0" anchor="t"/>
          <a:lstStyle/>
          <a:p>
            <a:pPr indent="0">
              <a:lnSpc>
                <a:spcPts val="2450"/>
              </a:lnSpc>
              <a:buNone/>
            </a:pPr>
            <a:r>
              <a:rPr lang="en-US" sz="2800" b="1" dirty="0">
                <a:solidFill>
                  <a:srgbClr val="0070C0"/>
                </a:solidFill>
                <a:latin typeface="Times New Roman" panose="02020603050405020304" pitchFamily="18" charset="0"/>
                <a:ea typeface="Brygada 1918 Bold" pitchFamily="34" charset="-122"/>
                <a:cs typeface="Times New Roman" panose="02020603050405020304" pitchFamily="18" charset="0"/>
              </a:rPr>
              <a:t>Industrie </a:t>
            </a:r>
            <a:r>
              <a:rPr lang="en-US" sz="2800" b="1" dirty="0" err="1">
                <a:solidFill>
                  <a:srgbClr val="0070C0"/>
                </a:solidFill>
                <a:latin typeface="Times New Roman" panose="02020603050405020304" pitchFamily="18" charset="0"/>
                <a:ea typeface="Brygada 1918 Bold" pitchFamily="34" charset="-122"/>
                <a:cs typeface="Times New Roman" panose="02020603050405020304" pitchFamily="18" charset="0"/>
              </a:rPr>
              <a:t>alimentaire</a:t>
            </a:r>
            <a:endParaRPr lang="en-US" sz="2800" b="1" dirty="0">
              <a:solidFill>
                <a:srgbClr val="0070C0"/>
              </a:solidFill>
              <a:latin typeface="Times New Roman" panose="02020603050405020304" pitchFamily="18" charset="0"/>
              <a:ea typeface="Brygada 1918 Bold" pitchFamily="34" charset="-122"/>
              <a:cs typeface="Times New Roman" panose="02020603050405020304" pitchFamily="18" charset="0"/>
            </a:endParaRPr>
          </a:p>
        </p:txBody>
      </p:sp>
      <p:sp>
        <p:nvSpPr>
          <p:cNvPr id="6" name="Text 7">
            <a:extLst>
              <a:ext uri="{FF2B5EF4-FFF2-40B4-BE49-F238E27FC236}">
                <a16:creationId xmlns:a16="http://schemas.microsoft.com/office/drawing/2014/main" id="{0B15A5A3-AF60-1B93-1D10-E43520145BCA}"/>
              </a:ext>
            </a:extLst>
          </p:cNvPr>
          <p:cNvSpPr/>
          <p:nvPr/>
        </p:nvSpPr>
        <p:spPr>
          <a:xfrm>
            <a:off x="5011499" y="3291071"/>
            <a:ext cx="4304025" cy="2396966"/>
          </a:xfrm>
          <a:prstGeom prst="rect">
            <a:avLst/>
          </a:prstGeom>
          <a:noFill/>
          <a:ln/>
        </p:spPr>
        <p:txBody>
          <a:bodyPr wrap="square" lIns="0" tIns="0" rIns="0" bIns="0" rtlCol="0" anchor="t"/>
          <a:lstStyle/>
          <a:p>
            <a:pPr indent="0">
              <a:lnSpc>
                <a:spcPts val="265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Les enzymes sont utilisées dans l'industrie alimentaire pour améliorer la texture et le goût des aliments. Comprendre la cinétique enzymatique est important pour optimiser l'utilisation des enzymes dans les processus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alimentaires</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a:t>
            </a:r>
          </a:p>
        </p:txBody>
      </p:sp>
      <p:pic>
        <p:nvPicPr>
          <p:cNvPr id="19" name="Image 0" descr="preencoded.png">
            <a:extLst>
              <a:ext uri="{FF2B5EF4-FFF2-40B4-BE49-F238E27FC236}">
                <a16:creationId xmlns:a16="http://schemas.microsoft.com/office/drawing/2014/main" id="{6DB1F354-5DEC-399C-3F52-3976788FADC3}"/>
              </a:ext>
            </a:extLst>
          </p:cNvPr>
          <p:cNvPicPr>
            <a:picLocks noChangeAspect="1"/>
          </p:cNvPicPr>
          <p:nvPr/>
        </p:nvPicPr>
        <p:blipFill>
          <a:blip r:embed="rId3"/>
          <a:stretch>
            <a:fillRect/>
          </a:stretch>
        </p:blipFill>
        <p:spPr>
          <a:xfrm>
            <a:off x="9786639" y="2575587"/>
            <a:ext cx="535186" cy="535186"/>
          </a:xfrm>
          <a:prstGeom prst="rect">
            <a:avLst/>
          </a:prstGeom>
        </p:spPr>
      </p:pic>
      <p:pic>
        <p:nvPicPr>
          <p:cNvPr id="20" name="Image 2" descr="preencoded.png">
            <a:extLst>
              <a:ext uri="{FF2B5EF4-FFF2-40B4-BE49-F238E27FC236}">
                <a16:creationId xmlns:a16="http://schemas.microsoft.com/office/drawing/2014/main" id="{D2EC6005-CA8B-0667-9C9B-4DC164DBABE6}"/>
              </a:ext>
            </a:extLst>
          </p:cNvPr>
          <p:cNvPicPr>
            <a:picLocks noChangeAspect="1"/>
          </p:cNvPicPr>
          <p:nvPr/>
        </p:nvPicPr>
        <p:blipFill>
          <a:blip r:embed="rId4"/>
          <a:stretch>
            <a:fillRect/>
          </a:stretch>
        </p:blipFill>
        <p:spPr>
          <a:xfrm>
            <a:off x="4341499" y="2615361"/>
            <a:ext cx="535186" cy="535186"/>
          </a:xfrm>
          <a:prstGeom prst="rect">
            <a:avLst/>
          </a:prstGeom>
        </p:spPr>
      </p:pic>
      <p:pic>
        <p:nvPicPr>
          <p:cNvPr id="21" name="Image 1" descr="preencoded.png">
            <a:extLst>
              <a:ext uri="{FF2B5EF4-FFF2-40B4-BE49-F238E27FC236}">
                <a16:creationId xmlns:a16="http://schemas.microsoft.com/office/drawing/2014/main" id="{579F2AB5-769E-7EB7-ABD3-2D3A41E79B1B}"/>
              </a:ext>
            </a:extLst>
          </p:cNvPr>
          <p:cNvPicPr>
            <a:picLocks noChangeAspect="1"/>
          </p:cNvPicPr>
          <p:nvPr/>
        </p:nvPicPr>
        <p:blipFill>
          <a:blip r:embed="rId5"/>
          <a:stretch>
            <a:fillRect/>
          </a:stretch>
        </p:blipFill>
        <p:spPr>
          <a:xfrm>
            <a:off x="4298819" y="5230196"/>
            <a:ext cx="535186" cy="535186"/>
          </a:xfrm>
          <a:prstGeom prst="rect">
            <a:avLst/>
          </a:prstGeom>
        </p:spPr>
      </p:pic>
    </p:spTree>
    <p:extLst>
      <p:ext uri="{BB962C8B-B14F-4D97-AF65-F5344CB8AC3E}">
        <p14:creationId xmlns:p14="http://schemas.microsoft.com/office/powerpoint/2010/main" val="2814555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3" name="Text 0"/>
          <p:cNvSpPr/>
          <p:nvPr/>
        </p:nvSpPr>
        <p:spPr>
          <a:xfrm>
            <a:off x="1065569" y="429137"/>
            <a:ext cx="11112818" cy="550902"/>
          </a:xfrm>
          <a:prstGeom prst="rect">
            <a:avLst/>
          </a:prstGeom>
          <a:noFill/>
          <a:ln/>
        </p:spPr>
        <p:txBody>
          <a:bodyPr wrap="none" lIns="0" tIns="0" rIns="0" bIns="0" rtlCol="0" anchor="t"/>
          <a:lstStyle/>
          <a:p>
            <a:pPr marL="0" indent="0">
              <a:lnSpc>
                <a:spcPts val="4300"/>
              </a:lnSpc>
              <a:buNone/>
            </a:pPr>
            <a:r>
              <a:rPr lang="en-US" sz="4350" b="1" dirty="0">
                <a:solidFill>
                  <a:srgbClr val="00B0F0"/>
                </a:solidFill>
                <a:latin typeface="Times New Roman" panose="02020603050405020304" pitchFamily="18" charset="0"/>
                <a:cs typeface="Times New Roman" panose="02020603050405020304" pitchFamily="18" charset="0"/>
              </a:rPr>
              <a:t>Modèle de Michaelis-Menten pour un seul </a:t>
            </a:r>
            <a:r>
              <a:rPr lang="en-US" sz="4350" b="1" dirty="0" err="1">
                <a:solidFill>
                  <a:srgbClr val="00B0F0"/>
                </a:solidFill>
                <a:latin typeface="Times New Roman" panose="02020603050405020304" pitchFamily="18" charset="0"/>
                <a:cs typeface="Times New Roman" panose="02020603050405020304" pitchFamily="18" charset="0"/>
              </a:rPr>
              <a:t>substrat</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4" name="Text 1"/>
          <p:cNvSpPr/>
          <p:nvPr/>
        </p:nvSpPr>
        <p:spPr>
          <a:xfrm>
            <a:off x="352663" y="1253567"/>
            <a:ext cx="13396436" cy="846177"/>
          </a:xfrm>
          <a:prstGeom prst="rect">
            <a:avLst/>
          </a:prstGeom>
          <a:noFill/>
          <a:ln/>
        </p:spPr>
        <p:txBody>
          <a:bodyPr wrap="square" lIns="0" tIns="0" rIns="0" bIns="0" rtlCol="0" anchor="t"/>
          <a:lstStyle/>
          <a:p>
            <a:pPr marL="0" indent="0" algn="just">
              <a:lnSpc>
                <a:spcPct val="150000"/>
              </a:lnSpc>
              <a:buNone/>
            </a:pP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Le modèle de Michaelis-Menten est un modèle mathématique qui décrit la cinétique d'une réaction enzymatique impliquant </a:t>
            </a:r>
            <a:r>
              <a:rPr lang="en-US" sz="2400" b="1" u="sng" dirty="0">
                <a:solidFill>
                  <a:srgbClr val="FF0000"/>
                </a:solidFill>
                <a:latin typeface="Times New Roman" panose="02020603050405020304" pitchFamily="18" charset="0"/>
                <a:ea typeface="Nobile" pitchFamily="34" charset="-122"/>
                <a:cs typeface="Times New Roman" panose="02020603050405020304" pitchFamily="18" charset="0"/>
              </a:rPr>
              <a:t>un seul substrat</a:t>
            </a: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 Le modèle postule que l'enzyme (E) se lie de manière réversible au substrat (S) pour former un complexe enzyme-substrat (ES), qui se décompose ensuite en produit (P) et en enzyme libre (E).</a:t>
            </a:r>
            <a:endParaRPr lang="en-US" sz="2400" dirty="0">
              <a:latin typeface="Times New Roman" panose="02020603050405020304" pitchFamily="18" charset="0"/>
              <a:cs typeface="Times New Roman" panose="02020603050405020304" pitchFamily="18" charset="0"/>
            </a:endParaRPr>
          </a:p>
        </p:txBody>
      </p:sp>
      <p:sp>
        <p:nvSpPr>
          <p:cNvPr id="5" name="Shape 2"/>
          <p:cNvSpPr/>
          <p:nvPr/>
        </p:nvSpPr>
        <p:spPr>
          <a:xfrm>
            <a:off x="616982" y="6287572"/>
            <a:ext cx="13396436" cy="22860"/>
          </a:xfrm>
          <a:prstGeom prst="roundRect">
            <a:avLst>
              <a:gd name="adj" fmla="val 323932"/>
            </a:avLst>
          </a:prstGeom>
          <a:solidFill>
            <a:srgbClr val="B8C3DF"/>
          </a:solidFill>
          <a:ln/>
        </p:spPr>
      </p:sp>
      <p:sp>
        <p:nvSpPr>
          <p:cNvPr id="6" name="Shape 3"/>
          <p:cNvSpPr/>
          <p:nvPr/>
        </p:nvSpPr>
        <p:spPr>
          <a:xfrm>
            <a:off x="3910489" y="5670649"/>
            <a:ext cx="22860" cy="616982"/>
          </a:xfrm>
          <a:prstGeom prst="roundRect">
            <a:avLst>
              <a:gd name="adj" fmla="val 323932"/>
            </a:avLst>
          </a:prstGeom>
          <a:solidFill>
            <a:srgbClr val="B8C3DF"/>
          </a:solidFill>
          <a:ln/>
        </p:spPr>
      </p:sp>
      <p:sp>
        <p:nvSpPr>
          <p:cNvPr id="7" name="Shape 4"/>
          <p:cNvSpPr/>
          <p:nvPr/>
        </p:nvSpPr>
        <p:spPr>
          <a:xfrm>
            <a:off x="3723680" y="6089273"/>
            <a:ext cx="396597" cy="396597"/>
          </a:xfrm>
          <a:prstGeom prst="roundRect">
            <a:avLst>
              <a:gd name="adj" fmla="val 18672"/>
            </a:avLst>
          </a:prstGeom>
          <a:solidFill>
            <a:srgbClr val="D2DDF9"/>
          </a:solidFill>
          <a:ln w="7620">
            <a:solidFill>
              <a:srgbClr val="B8C3DF"/>
            </a:solidFill>
            <a:prstDash val="solid"/>
          </a:ln>
        </p:spPr>
      </p:sp>
      <p:sp>
        <p:nvSpPr>
          <p:cNvPr id="8" name="Text 5"/>
          <p:cNvSpPr/>
          <p:nvPr/>
        </p:nvSpPr>
        <p:spPr>
          <a:xfrm>
            <a:off x="3872389" y="6155353"/>
            <a:ext cx="99179" cy="264438"/>
          </a:xfrm>
          <a:prstGeom prst="rect">
            <a:avLst/>
          </a:prstGeom>
          <a:noFill/>
          <a:ln/>
        </p:spPr>
        <p:txBody>
          <a:bodyPr wrap="none" lIns="0" tIns="0" rIns="0" bIns="0" rtlCol="0" anchor="t"/>
          <a:lstStyle/>
          <a:p>
            <a:pPr marL="0" indent="0" algn="ctr">
              <a:lnSpc>
                <a:spcPts val="2050"/>
              </a:lnSpc>
              <a:buNone/>
            </a:pPr>
            <a:r>
              <a:rPr lang="en-US" sz="2050" dirty="0">
                <a:solidFill>
                  <a:srgbClr val="404155"/>
                </a:solidFill>
                <a:latin typeface="Alexandria" pitchFamily="34" charset="0"/>
                <a:ea typeface="Alexandria" pitchFamily="34" charset="-122"/>
                <a:cs typeface="Alexandria" pitchFamily="34" charset="-120"/>
              </a:rPr>
              <a:t>1</a:t>
            </a:r>
            <a:endParaRPr lang="en-US" sz="2050" dirty="0"/>
          </a:p>
        </p:txBody>
      </p:sp>
      <p:sp>
        <p:nvSpPr>
          <p:cNvPr id="9" name="Text 6"/>
          <p:cNvSpPr/>
          <p:nvPr/>
        </p:nvSpPr>
        <p:spPr>
          <a:xfrm>
            <a:off x="1990725" y="4831080"/>
            <a:ext cx="3862626" cy="275392"/>
          </a:xfrm>
          <a:prstGeom prst="rect">
            <a:avLst/>
          </a:prstGeom>
          <a:noFill/>
          <a:ln/>
        </p:spPr>
        <p:txBody>
          <a:bodyPr wrap="none" lIns="0" tIns="0" rIns="0" bIns="0" rtlCol="0" anchor="t"/>
          <a:lstStyle/>
          <a:p>
            <a:pPr marL="0" indent="0" algn="ctr">
              <a:lnSpc>
                <a:spcPts val="2150"/>
              </a:lnSpc>
              <a:buNone/>
            </a:pPr>
            <a:r>
              <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Étape 1: Formation du complexe ES</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10" name="Text 7"/>
          <p:cNvSpPr/>
          <p:nvPr/>
        </p:nvSpPr>
        <p:spPr>
          <a:xfrm>
            <a:off x="793194" y="5212199"/>
            <a:ext cx="6257687" cy="282059"/>
          </a:xfrm>
          <a:prstGeom prst="rect">
            <a:avLst/>
          </a:prstGeom>
          <a:noFill/>
          <a:ln/>
        </p:spPr>
        <p:txBody>
          <a:bodyPr wrap="none" lIns="0" tIns="0" rIns="0" bIns="0" rtlCol="0" anchor="t"/>
          <a:lstStyle/>
          <a:p>
            <a:pPr marL="0" indent="0" algn="ctr">
              <a:lnSpc>
                <a:spcPts val="2200"/>
              </a:lnSpc>
              <a:buNone/>
            </a:pPr>
            <a:r>
              <a:rPr lang="en-US" sz="1400" dirty="0">
                <a:solidFill>
                  <a:srgbClr val="404155"/>
                </a:solidFill>
                <a:latin typeface="Times New Roman" panose="02020603050405020304" pitchFamily="18" charset="0"/>
                <a:ea typeface="Nobile" pitchFamily="34" charset="-122"/>
                <a:cs typeface="Times New Roman" panose="02020603050405020304" pitchFamily="18" charset="0"/>
              </a:rPr>
              <a:t>L'enzyme se lie au substrat pour former un complexe enzyme-substrat</a:t>
            </a:r>
            <a:r>
              <a:rPr lang="en-US" sz="1350" dirty="0">
                <a:solidFill>
                  <a:srgbClr val="404155"/>
                </a:solidFill>
                <a:latin typeface="Times New Roman" panose="02020603050405020304" pitchFamily="18" charset="0"/>
                <a:ea typeface="Nobile" pitchFamily="34" charset="-122"/>
                <a:cs typeface="Times New Roman" panose="02020603050405020304" pitchFamily="18" charset="0"/>
              </a:rPr>
              <a:t>.</a:t>
            </a:r>
            <a:endParaRPr lang="en-US" sz="1350" dirty="0">
              <a:latin typeface="Times New Roman" panose="02020603050405020304" pitchFamily="18" charset="0"/>
              <a:cs typeface="Times New Roman" panose="02020603050405020304" pitchFamily="18" charset="0"/>
            </a:endParaRPr>
          </a:p>
        </p:txBody>
      </p:sp>
      <p:sp>
        <p:nvSpPr>
          <p:cNvPr id="11" name="Shape 8"/>
          <p:cNvSpPr/>
          <p:nvPr/>
        </p:nvSpPr>
        <p:spPr>
          <a:xfrm>
            <a:off x="7303651" y="6287512"/>
            <a:ext cx="22860" cy="616982"/>
          </a:xfrm>
          <a:prstGeom prst="roundRect">
            <a:avLst>
              <a:gd name="adj" fmla="val 323932"/>
            </a:avLst>
          </a:prstGeom>
          <a:solidFill>
            <a:srgbClr val="B8C3DF"/>
          </a:solidFill>
          <a:ln/>
        </p:spPr>
      </p:sp>
      <p:sp>
        <p:nvSpPr>
          <p:cNvPr id="12" name="Shape 9"/>
          <p:cNvSpPr/>
          <p:nvPr/>
        </p:nvSpPr>
        <p:spPr>
          <a:xfrm>
            <a:off x="7116842" y="6089273"/>
            <a:ext cx="396597" cy="396597"/>
          </a:xfrm>
          <a:prstGeom prst="roundRect">
            <a:avLst>
              <a:gd name="adj" fmla="val 18672"/>
            </a:avLst>
          </a:prstGeom>
          <a:solidFill>
            <a:srgbClr val="D2DDF9"/>
          </a:solidFill>
          <a:ln w="7620">
            <a:solidFill>
              <a:srgbClr val="B8C3DF"/>
            </a:solidFill>
            <a:prstDash val="solid"/>
          </a:ln>
        </p:spPr>
      </p:sp>
      <p:sp>
        <p:nvSpPr>
          <p:cNvPr id="13" name="Text 10"/>
          <p:cNvSpPr/>
          <p:nvPr/>
        </p:nvSpPr>
        <p:spPr>
          <a:xfrm>
            <a:off x="7237809" y="6155353"/>
            <a:ext cx="154662" cy="264438"/>
          </a:xfrm>
          <a:prstGeom prst="rect">
            <a:avLst/>
          </a:prstGeom>
          <a:noFill/>
          <a:ln/>
        </p:spPr>
        <p:txBody>
          <a:bodyPr wrap="none" lIns="0" tIns="0" rIns="0" bIns="0" rtlCol="0" anchor="t"/>
          <a:lstStyle/>
          <a:p>
            <a:pPr marL="0" indent="0" algn="ctr">
              <a:lnSpc>
                <a:spcPts val="2050"/>
              </a:lnSpc>
              <a:buNone/>
            </a:pPr>
            <a:r>
              <a:rPr lang="en-US" sz="2050" dirty="0">
                <a:solidFill>
                  <a:srgbClr val="404155"/>
                </a:solidFill>
                <a:latin typeface="Alexandria" pitchFamily="34" charset="0"/>
                <a:ea typeface="Alexandria" pitchFamily="34" charset="-122"/>
                <a:cs typeface="Alexandria" pitchFamily="34" charset="-120"/>
              </a:rPr>
              <a:t>2</a:t>
            </a:r>
            <a:endParaRPr lang="en-US" sz="2050" dirty="0"/>
          </a:p>
        </p:txBody>
      </p:sp>
      <p:sp>
        <p:nvSpPr>
          <p:cNvPr id="14" name="Text 11"/>
          <p:cNvSpPr/>
          <p:nvPr/>
        </p:nvSpPr>
        <p:spPr>
          <a:xfrm>
            <a:off x="5400913" y="7080885"/>
            <a:ext cx="3828455" cy="275392"/>
          </a:xfrm>
          <a:prstGeom prst="rect">
            <a:avLst/>
          </a:prstGeom>
          <a:noFill/>
          <a:ln/>
        </p:spPr>
        <p:txBody>
          <a:bodyPr wrap="none" lIns="0" tIns="0" rIns="0" bIns="0" rtlCol="0" anchor="t"/>
          <a:lstStyle/>
          <a:p>
            <a:pPr algn="ctr">
              <a:lnSpc>
                <a:spcPts val="2150"/>
              </a:lnSpc>
            </a:pPr>
            <a:r>
              <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Étape 2: Transformation </a:t>
            </a:r>
            <a:r>
              <a:rPr lang="en-US" sz="24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en</a:t>
            </a:r>
            <a:r>
              <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 </a:t>
            </a:r>
            <a:r>
              <a:rPr lang="en-US" sz="24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produit</a:t>
            </a:r>
            <a:endPar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15" name="Text 12"/>
          <p:cNvSpPr/>
          <p:nvPr/>
        </p:nvSpPr>
        <p:spPr>
          <a:xfrm>
            <a:off x="4186357" y="7462004"/>
            <a:ext cx="6257687" cy="282059"/>
          </a:xfrm>
          <a:prstGeom prst="rect">
            <a:avLst/>
          </a:prstGeom>
          <a:noFill/>
          <a:ln/>
        </p:spPr>
        <p:txBody>
          <a:bodyPr wrap="none" lIns="0" tIns="0" rIns="0" bIns="0" rtlCol="0" anchor="t"/>
          <a:lstStyle/>
          <a:p>
            <a:pPr algn="ctr">
              <a:lnSpc>
                <a:spcPts val="2200"/>
              </a:lnSpc>
            </a:pPr>
            <a:r>
              <a:rPr lang="en-US" sz="1400" dirty="0">
                <a:solidFill>
                  <a:srgbClr val="404155"/>
                </a:solidFill>
                <a:latin typeface="Times New Roman" panose="02020603050405020304" pitchFamily="18" charset="0"/>
                <a:cs typeface="Times New Roman" panose="02020603050405020304" pitchFamily="18" charset="0"/>
              </a:rPr>
              <a:t>Le complexe ES se décompose en produit et en enzyme libre.</a:t>
            </a:r>
          </a:p>
        </p:txBody>
      </p:sp>
      <p:sp>
        <p:nvSpPr>
          <p:cNvPr id="16" name="Shape 13"/>
          <p:cNvSpPr/>
          <p:nvPr/>
        </p:nvSpPr>
        <p:spPr>
          <a:xfrm>
            <a:off x="10696813" y="5670649"/>
            <a:ext cx="22860" cy="616982"/>
          </a:xfrm>
          <a:prstGeom prst="roundRect">
            <a:avLst>
              <a:gd name="adj" fmla="val 323932"/>
            </a:avLst>
          </a:prstGeom>
          <a:solidFill>
            <a:srgbClr val="B8C3DF"/>
          </a:solidFill>
          <a:ln/>
        </p:spPr>
      </p:sp>
      <p:sp>
        <p:nvSpPr>
          <p:cNvPr id="17" name="Shape 14"/>
          <p:cNvSpPr/>
          <p:nvPr/>
        </p:nvSpPr>
        <p:spPr>
          <a:xfrm>
            <a:off x="10510004" y="6089273"/>
            <a:ext cx="396597" cy="396597"/>
          </a:xfrm>
          <a:prstGeom prst="roundRect">
            <a:avLst>
              <a:gd name="adj" fmla="val 18672"/>
            </a:avLst>
          </a:prstGeom>
          <a:solidFill>
            <a:srgbClr val="D2DDF9"/>
          </a:solidFill>
          <a:ln w="7620">
            <a:solidFill>
              <a:srgbClr val="B8C3DF"/>
            </a:solidFill>
            <a:prstDash val="solid"/>
          </a:ln>
        </p:spPr>
      </p:sp>
      <p:sp>
        <p:nvSpPr>
          <p:cNvPr id="18" name="Text 15"/>
          <p:cNvSpPr/>
          <p:nvPr/>
        </p:nvSpPr>
        <p:spPr>
          <a:xfrm>
            <a:off x="10630376" y="6155353"/>
            <a:ext cx="155734" cy="264438"/>
          </a:xfrm>
          <a:prstGeom prst="rect">
            <a:avLst/>
          </a:prstGeom>
          <a:noFill/>
          <a:ln/>
        </p:spPr>
        <p:txBody>
          <a:bodyPr wrap="none" lIns="0" tIns="0" rIns="0" bIns="0" rtlCol="0" anchor="t"/>
          <a:lstStyle/>
          <a:p>
            <a:pPr marL="0" indent="0" algn="ctr">
              <a:lnSpc>
                <a:spcPts val="2050"/>
              </a:lnSpc>
              <a:buNone/>
            </a:pPr>
            <a:r>
              <a:rPr lang="en-US" sz="2050" dirty="0">
                <a:solidFill>
                  <a:srgbClr val="404155"/>
                </a:solidFill>
                <a:latin typeface="Alexandria" pitchFamily="34" charset="0"/>
                <a:ea typeface="Alexandria" pitchFamily="34" charset="-122"/>
                <a:cs typeface="Alexandria" pitchFamily="34" charset="-120"/>
              </a:rPr>
              <a:t>3</a:t>
            </a:r>
            <a:endParaRPr lang="en-US" sz="2050" dirty="0"/>
          </a:p>
        </p:txBody>
      </p:sp>
      <p:sp>
        <p:nvSpPr>
          <p:cNvPr id="19" name="Text 16"/>
          <p:cNvSpPr/>
          <p:nvPr/>
        </p:nvSpPr>
        <p:spPr>
          <a:xfrm>
            <a:off x="9068633" y="4549021"/>
            <a:ext cx="3279338" cy="275392"/>
          </a:xfrm>
          <a:prstGeom prst="rect">
            <a:avLst/>
          </a:prstGeom>
          <a:noFill/>
          <a:ln/>
        </p:spPr>
        <p:txBody>
          <a:bodyPr wrap="none" lIns="0" tIns="0" rIns="0" bIns="0" rtlCol="0" anchor="t"/>
          <a:lstStyle/>
          <a:p>
            <a:pPr algn="ctr">
              <a:lnSpc>
                <a:spcPts val="2150"/>
              </a:lnSpc>
            </a:pPr>
            <a:r>
              <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Étape 3: Libération du </a:t>
            </a:r>
            <a:r>
              <a:rPr lang="en-US" sz="24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produit</a:t>
            </a:r>
            <a:endPar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20" name="Text 17"/>
          <p:cNvSpPr/>
          <p:nvPr/>
        </p:nvSpPr>
        <p:spPr>
          <a:xfrm>
            <a:off x="7579519" y="4930140"/>
            <a:ext cx="6257687" cy="564118"/>
          </a:xfrm>
          <a:prstGeom prst="rect">
            <a:avLst/>
          </a:prstGeom>
          <a:noFill/>
          <a:ln/>
        </p:spPr>
        <p:txBody>
          <a:bodyPr wrap="square" lIns="0" tIns="0" rIns="0" bIns="0" rtlCol="0" anchor="t"/>
          <a:lstStyle/>
          <a:p>
            <a:pPr marL="0" indent="0" algn="ctr">
              <a:lnSpc>
                <a:spcPts val="2200"/>
              </a:lnSpc>
              <a:buNone/>
            </a:pPr>
            <a:r>
              <a:rPr lang="en-US" sz="1350" dirty="0">
                <a:solidFill>
                  <a:srgbClr val="404155"/>
                </a:solidFill>
                <a:latin typeface="Nobile" pitchFamily="34" charset="0"/>
                <a:ea typeface="Nobile" pitchFamily="34" charset="-122"/>
                <a:cs typeface="Nobile" pitchFamily="34" charset="-120"/>
              </a:rPr>
              <a:t>Le produit est libéré de l'enzyme, qui est maintenant prête pour un nouveau cycle.</a:t>
            </a:r>
            <a:endParaRPr lang="en-US" sz="1350" dirty="0"/>
          </a:p>
        </p:txBody>
      </p:sp>
      <p:sp>
        <p:nvSpPr>
          <p:cNvPr id="21" name="Rectangle 20">
            <a:extLst>
              <a:ext uri="{FF2B5EF4-FFF2-40B4-BE49-F238E27FC236}">
                <a16:creationId xmlns:a16="http://schemas.microsoft.com/office/drawing/2014/main" id="{2DD73354-269A-472B-D00B-DEBB75AB4FFB}"/>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3912B-068C-FD70-51DC-03A004002768}"/>
            </a:ext>
          </a:extLst>
        </p:cNvPr>
        <p:cNvGrpSpPr/>
        <p:nvPr/>
      </p:nvGrpSpPr>
      <p:grpSpPr>
        <a:xfrm>
          <a:off x="0" y="0"/>
          <a:ext cx="0" cy="0"/>
          <a:chOff x="0" y="0"/>
          <a:chExt cx="0" cy="0"/>
        </a:xfrm>
      </p:grpSpPr>
      <p:sp>
        <p:nvSpPr>
          <p:cNvPr id="18" name="Rectangle 17">
            <a:extLst>
              <a:ext uri="{FF2B5EF4-FFF2-40B4-BE49-F238E27FC236}">
                <a16:creationId xmlns:a16="http://schemas.microsoft.com/office/drawing/2014/main" id="{287BE097-1E69-2A89-3A73-1E782ED260CC}"/>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66A2D807-6360-ECD7-53AC-E2DB2BFAE203}"/>
              </a:ext>
            </a:extLst>
          </p:cNvPr>
          <p:cNvSpPr txBox="1"/>
          <p:nvPr/>
        </p:nvSpPr>
        <p:spPr>
          <a:xfrm>
            <a:off x="1152939" y="482171"/>
            <a:ext cx="12801600" cy="671851"/>
          </a:xfrm>
          <a:prstGeom prst="rect">
            <a:avLst/>
          </a:prstGeom>
          <a:noFill/>
        </p:spPr>
        <p:txBody>
          <a:bodyPr wrap="square">
            <a:spAutoFit/>
          </a:bodyPr>
          <a:lstStyle/>
          <a:p>
            <a:pPr>
              <a:lnSpc>
                <a:spcPct val="150000"/>
              </a:lnSpc>
            </a:pPr>
            <a:r>
              <a:rPr lang="fr-FR" sz="2800" b="1" dirty="0">
                <a:solidFill>
                  <a:srgbClr val="0070C0"/>
                </a:solidFill>
                <a:latin typeface="Times New Roman" panose="02020603050405020304" pitchFamily="18" charset="0"/>
                <a:ea typeface="Brygada 1918 Bold" pitchFamily="34" charset="-122"/>
                <a:cs typeface="Times New Roman" panose="02020603050405020304" pitchFamily="18" charset="0"/>
              </a:rPr>
              <a:t>Exemple de réaction à un seul substrat et un seul produit</a:t>
            </a:r>
          </a:p>
        </p:txBody>
      </p:sp>
      <p:pic>
        <p:nvPicPr>
          <p:cNvPr id="1026" name="Picture 2" descr="Hexokinase - Wikipedia">
            <a:extLst>
              <a:ext uri="{FF2B5EF4-FFF2-40B4-BE49-F238E27FC236}">
                <a16:creationId xmlns:a16="http://schemas.microsoft.com/office/drawing/2014/main" id="{D4507F5C-F27E-DD0F-6F1E-AEF3C1FD33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6522" y="1855303"/>
            <a:ext cx="10071652" cy="5049079"/>
          </a:xfrm>
          <a:prstGeom prst="rect">
            <a:avLst/>
          </a:prstGeom>
          <a:noFill/>
          <a:ln w="76200">
            <a:solidFill>
              <a:srgbClr val="00B0F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4829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1341001" y="517321"/>
            <a:ext cx="11252835" cy="708779"/>
          </a:xfrm>
          <a:prstGeom prst="rect">
            <a:avLst/>
          </a:prstGeom>
          <a:noFill/>
          <a:ln/>
        </p:spPr>
        <p:txBody>
          <a:bodyPr wrap="none" lIns="0" tIns="0" rIns="0" bIns="0" rtlCol="0" anchor="t"/>
          <a:lstStyle/>
          <a:p>
            <a:pPr marL="0" indent="0" algn="ctr">
              <a:lnSpc>
                <a:spcPts val="5550"/>
              </a:lnSpc>
              <a:buNone/>
            </a:pPr>
            <a:r>
              <a:rPr lang="en-US" sz="4350" b="1" dirty="0">
                <a:solidFill>
                  <a:srgbClr val="00B0F0"/>
                </a:solidFill>
                <a:latin typeface="Times New Roman" panose="02020603050405020304" pitchFamily="18" charset="0"/>
                <a:cs typeface="Times New Roman" panose="02020603050405020304" pitchFamily="18" charset="0"/>
              </a:rPr>
              <a:t>Limitation du modèle à un seul </a:t>
            </a:r>
            <a:r>
              <a:rPr lang="en-US" sz="4350" b="1" dirty="0" err="1">
                <a:solidFill>
                  <a:srgbClr val="00B0F0"/>
                </a:solidFill>
                <a:latin typeface="Times New Roman" panose="02020603050405020304" pitchFamily="18" charset="0"/>
                <a:cs typeface="Times New Roman" panose="02020603050405020304" pitchFamily="18" charset="0"/>
              </a:rPr>
              <a:t>substrat</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3" name="Text 1"/>
          <p:cNvSpPr/>
          <p:nvPr/>
        </p:nvSpPr>
        <p:spPr>
          <a:xfrm>
            <a:off x="793909" y="1507250"/>
            <a:ext cx="13042821" cy="1451610"/>
          </a:xfrm>
          <a:prstGeom prst="rect">
            <a:avLst/>
          </a:prstGeom>
          <a:noFill/>
          <a:ln/>
        </p:spPr>
        <p:txBody>
          <a:bodyPr wrap="square" lIns="0" tIns="0" rIns="0" bIns="0" rtlCol="0" anchor="t"/>
          <a:lstStyle/>
          <a:p>
            <a:pPr marL="0" indent="0">
              <a:lnSpc>
                <a:spcPct val="150000"/>
              </a:lnSpc>
              <a:buNone/>
            </a:pP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Le modèle de Michaelis-Menten est un outil précieux pour étudier la cinétique enzymatique, </a:t>
            </a:r>
            <a:r>
              <a:rPr lang="en-US" sz="2400" b="1" u="sng" dirty="0">
                <a:solidFill>
                  <a:srgbClr val="FF0000"/>
                </a:solidFill>
                <a:latin typeface="Times New Roman" panose="02020603050405020304" pitchFamily="18" charset="0"/>
                <a:ea typeface="Nobile" pitchFamily="34" charset="-122"/>
                <a:cs typeface="Times New Roman" panose="02020603050405020304" pitchFamily="18" charset="0"/>
              </a:rPr>
              <a:t>mais il présente des limitations </a:t>
            </a:r>
            <a:r>
              <a:rPr lang="en-US" sz="2400" dirty="0">
                <a:solidFill>
                  <a:srgbClr val="404155"/>
                </a:solidFill>
                <a:latin typeface="Times New Roman" panose="02020603050405020304" pitchFamily="18" charset="0"/>
                <a:ea typeface="Nobile" pitchFamily="34" charset="-122"/>
                <a:cs typeface="Times New Roman" panose="02020603050405020304" pitchFamily="18" charset="0"/>
              </a:rPr>
              <a:t>lorsqu'il s'applique aux réactions impliquant plusieurs substrats. Le modèle ne prend pas en compte les interactions complexes entre les différents substrats et les effets de la concentration d'un substrat sur la vitesse de réaction de l'autre substrat.</a:t>
            </a:r>
            <a:endParaRPr lang="en-US" sz="2400" dirty="0">
              <a:latin typeface="Times New Roman" panose="02020603050405020304" pitchFamily="18" charset="0"/>
              <a:cs typeface="Times New Roman" panose="02020603050405020304" pitchFamily="18" charset="0"/>
            </a:endParaRPr>
          </a:p>
        </p:txBody>
      </p:sp>
      <p:sp>
        <p:nvSpPr>
          <p:cNvPr id="4" name="Shape 2"/>
          <p:cNvSpPr/>
          <p:nvPr/>
        </p:nvSpPr>
        <p:spPr>
          <a:xfrm>
            <a:off x="793790" y="4343876"/>
            <a:ext cx="6408063" cy="2410897"/>
          </a:xfrm>
          <a:prstGeom prst="roundRect">
            <a:avLst>
              <a:gd name="adj" fmla="val 3952"/>
            </a:avLst>
          </a:prstGeom>
          <a:solidFill>
            <a:srgbClr val="D2DDF9"/>
          </a:solidFill>
          <a:ln w="7620">
            <a:solidFill>
              <a:srgbClr val="B8C3DF"/>
            </a:solidFill>
            <a:prstDash val="solid"/>
          </a:ln>
        </p:spPr>
      </p:sp>
      <p:sp>
        <p:nvSpPr>
          <p:cNvPr id="5" name="Text 3"/>
          <p:cNvSpPr/>
          <p:nvPr/>
        </p:nvSpPr>
        <p:spPr>
          <a:xfrm>
            <a:off x="1028224" y="4578310"/>
            <a:ext cx="4365903" cy="354330"/>
          </a:xfrm>
          <a:prstGeom prst="rect">
            <a:avLst/>
          </a:prstGeom>
          <a:noFill/>
          <a:ln/>
        </p:spPr>
        <p:txBody>
          <a:bodyPr wrap="none" lIns="0" tIns="0" rIns="0" bIns="0" rtlCol="0" anchor="t"/>
          <a:lstStyle/>
          <a:p>
            <a:pPr marL="0" indent="0">
              <a:lnSpc>
                <a:spcPts val="2750"/>
              </a:lnSpc>
              <a:buNone/>
            </a:pPr>
            <a:r>
              <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Interdépendance des </a:t>
            </a:r>
            <a:r>
              <a:rPr lang="en-US" sz="24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substrats</a:t>
            </a:r>
            <a:endPar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6" name="Text 4"/>
          <p:cNvSpPr/>
          <p:nvPr/>
        </p:nvSpPr>
        <p:spPr>
          <a:xfrm>
            <a:off x="1028224" y="5068729"/>
            <a:ext cx="5939195" cy="1088708"/>
          </a:xfrm>
          <a:prstGeom prst="rect">
            <a:avLst/>
          </a:prstGeom>
          <a:noFill/>
          <a:ln/>
        </p:spPr>
        <p:txBody>
          <a:bodyPr wrap="square" lIns="0" tIns="0" rIns="0" bIns="0" rtlCol="0" anchor="t"/>
          <a:lstStyle/>
          <a:p>
            <a:pPr marL="0" indent="0">
              <a:lnSpc>
                <a:spcPct val="150000"/>
              </a:lnSpc>
              <a:buNone/>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Le modèle de Michaelis-Menten ne tient pas compte de l'interdépendance des substrats dans les réactions à plusieurs substrats.</a:t>
            </a:r>
            <a:endParaRPr lang="en-US" sz="2000" dirty="0">
              <a:latin typeface="Times New Roman" panose="02020603050405020304" pitchFamily="18" charset="0"/>
              <a:cs typeface="Times New Roman" panose="02020603050405020304" pitchFamily="18" charset="0"/>
            </a:endParaRPr>
          </a:p>
        </p:txBody>
      </p:sp>
      <p:sp>
        <p:nvSpPr>
          <p:cNvPr id="7" name="Shape 5"/>
          <p:cNvSpPr/>
          <p:nvPr/>
        </p:nvSpPr>
        <p:spPr>
          <a:xfrm>
            <a:off x="7428667" y="4343876"/>
            <a:ext cx="6408063" cy="2410897"/>
          </a:xfrm>
          <a:prstGeom prst="roundRect">
            <a:avLst>
              <a:gd name="adj" fmla="val 3952"/>
            </a:avLst>
          </a:prstGeom>
          <a:solidFill>
            <a:srgbClr val="D2DDF9"/>
          </a:solidFill>
          <a:ln w="7620">
            <a:solidFill>
              <a:srgbClr val="B8C3DF"/>
            </a:solidFill>
            <a:prstDash val="solid"/>
          </a:ln>
        </p:spPr>
      </p:sp>
      <p:sp>
        <p:nvSpPr>
          <p:cNvPr id="8" name="Text 6"/>
          <p:cNvSpPr/>
          <p:nvPr/>
        </p:nvSpPr>
        <p:spPr>
          <a:xfrm>
            <a:off x="7663101" y="4479965"/>
            <a:ext cx="3615333" cy="354330"/>
          </a:xfrm>
          <a:prstGeom prst="rect">
            <a:avLst/>
          </a:prstGeom>
          <a:noFill/>
          <a:ln/>
        </p:spPr>
        <p:txBody>
          <a:bodyPr wrap="none" lIns="0" tIns="0" rIns="0" bIns="0" rtlCol="0" anchor="t"/>
          <a:lstStyle/>
          <a:p>
            <a:pPr>
              <a:lnSpc>
                <a:spcPts val="2750"/>
              </a:lnSpc>
            </a:pPr>
            <a:r>
              <a:rPr lang="en-US" sz="24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Effets de la concentration</a:t>
            </a:r>
          </a:p>
        </p:txBody>
      </p:sp>
      <p:sp>
        <p:nvSpPr>
          <p:cNvPr id="9" name="Text 7"/>
          <p:cNvSpPr/>
          <p:nvPr/>
        </p:nvSpPr>
        <p:spPr>
          <a:xfrm>
            <a:off x="7663101" y="4932640"/>
            <a:ext cx="5939195" cy="1451610"/>
          </a:xfrm>
          <a:prstGeom prst="rect">
            <a:avLst/>
          </a:prstGeom>
          <a:noFill/>
          <a:ln/>
        </p:spPr>
        <p:txBody>
          <a:bodyPr wrap="square" lIns="0" tIns="0" rIns="0" bIns="0" rtlCol="0" anchor="t"/>
          <a:lstStyle/>
          <a:p>
            <a:pPr>
              <a:lnSpc>
                <a:spcPct val="150000"/>
              </a:lnSpc>
            </a:pP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Les concentrations des différents substrats peuvent influencer la vitesse de réaction des autres substrats, ce qui n'est pas pris en compte dans le modèle à un seul </a:t>
            </a:r>
            <a:r>
              <a:rPr lang="en-US" sz="2000" dirty="0" err="1">
                <a:solidFill>
                  <a:srgbClr val="404155"/>
                </a:solidFill>
                <a:latin typeface="Times New Roman" panose="02020603050405020304" pitchFamily="18" charset="0"/>
                <a:ea typeface="Nobile" pitchFamily="34" charset="-122"/>
                <a:cs typeface="Times New Roman" panose="02020603050405020304" pitchFamily="18" charset="0"/>
              </a:rPr>
              <a:t>substrat</a:t>
            </a:r>
            <a:r>
              <a:rPr lang="en-US" sz="2000" dirty="0">
                <a:solidFill>
                  <a:srgbClr val="404155"/>
                </a:solidFill>
                <a:latin typeface="Times New Roman" panose="02020603050405020304" pitchFamily="18" charset="0"/>
                <a:ea typeface="Nobile" pitchFamily="34" charset="-122"/>
                <a:cs typeface="Times New Roman" panose="02020603050405020304" pitchFamily="18" charset="0"/>
              </a:rPr>
              <a:t>.</a:t>
            </a:r>
          </a:p>
        </p:txBody>
      </p:sp>
      <p:sp>
        <p:nvSpPr>
          <p:cNvPr id="10" name="Rectangle 9">
            <a:extLst>
              <a:ext uri="{FF2B5EF4-FFF2-40B4-BE49-F238E27FC236}">
                <a16:creationId xmlns:a16="http://schemas.microsoft.com/office/drawing/2014/main" id="{A0D40E21-1AD6-2100-925A-F6FCE459CF30}"/>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065DB-2873-0E87-2128-9A107BE6E9CB}"/>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D95BC06E-E616-3B2C-8A48-CB9D8C0C4573}"/>
              </a:ext>
            </a:extLst>
          </p:cNvPr>
          <p:cNvSpPr/>
          <p:nvPr/>
        </p:nvSpPr>
        <p:spPr>
          <a:xfrm>
            <a:off x="100282" y="486478"/>
            <a:ext cx="3283391" cy="528638"/>
          </a:xfrm>
          <a:prstGeom prst="rect">
            <a:avLst/>
          </a:prstGeom>
          <a:noFill/>
          <a:ln/>
        </p:spPr>
        <p:txBody>
          <a:bodyPr wrap="none" lIns="0" tIns="0" rIns="0" bIns="0" rtlCol="0" anchor="t"/>
          <a:lstStyle/>
          <a:p>
            <a:pPr marL="0" indent="0">
              <a:lnSpc>
                <a:spcPts val="4150"/>
              </a:lnSpc>
              <a:buNone/>
            </a:pPr>
            <a:r>
              <a:rPr lang="en-US" sz="3200" b="1" dirty="0">
                <a:solidFill>
                  <a:srgbClr val="00B0F0"/>
                </a:solidFill>
                <a:latin typeface="Times New Roman" panose="02020603050405020304" pitchFamily="18" charset="0"/>
                <a:cs typeface="Times New Roman" panose="02020603050405020304" pitchFamily="18" charset="0"/>
              </a:rPr>
              <a:t>Cas de </a:t>
            </a:r>
            <a:r>
              <a:rPr lang="en-US" sz="3200" b="1" dirty="0" err="1">
                <a:solidFill>
                  <a:srgbClr val="00B0F0"/>
                </a:solidFill>
                <a:latin typeface="Times New Roman" panose="02020603050405020304" pitchFamily="18" charset="0"/>
                <a:cs typeface="Times New Roman" panose="02020603050405020304" pitchFamily="18" charset="0"/>
              </a:rPr>
              <a:t>réactions</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comportant</a:t>
            </a:r>
            <a:r>
              <a:rPr lang="en-US" sz="3200" b="1" dirty="0">
                <a:solidFill>
                  <a:srgbClr val="00B0F0"/>
                </a:solidFill>
                <a:latin typeface="Times New Roman" panose="02020603050405020304" pitchFamily="18" charset="0"/>
                <a:cs typeface="Times New Roman" panose="02020603050405020304" pitchFamily="18" charset="0"/>
              </a:rPr>
              <a:t> plus d’un </a:t>
            </a:r>
            <a:r>
              <a:rPr lang="en-US" sz="3200" b="1" dirty="0" err="1">
                <a:solidFill>
                  <a:srgbClr val="00B0F0"/>
                </a:solidFill>
                <a:latin typeface="Times New Roman" panose="02020603050405020304" pitchFamily="18" charset="0"/>
                <a:cs typeface="Times New Roman" panose="02020603050405020304" pitchFamily="18" charset="0"/>
              </a:rPr>
              <a:t>substrat</a:t>
            </a:r>
            <a:r>
              <a:rPr lang="en-US" sz="3200" b="1" dirty="0">
                <a:solidFill>
                  <a:srgbClr val="00B0F0"/>
                </a:solidFill>
                <a:latin typeface="Times New Roman" panose="02020603050405020304" pitchFamily="18" charset="0"/>
                <a:cs typeface="Times New Roman" panose="02020603050405020304" pitchFamily="18" charset="0"/>
              </a:rPr>
              <a:t> et/</a:t>
            </a:r>
            <a:r>
              <a:rPr lang="en-US" sz="3200" b="1" dirty="0" err="1">
                <a:solidFill>
                  <a:srgbClr val="00B0F0"/>
                </a:solidFill>
                <a:latin typeface="Times New Roman" panose="02020603050405020304" pitchFamily="18" charset="0"/>
                <a:cs typeface="Times New Roman" panose="02020603050405020304" pitchFamily="18" charset="0"/>
              </a:rPr>
              <a:t>ou</a:t>
            </a:r>
            <a:r>
              <a:rPr lang="en-US" sz="3200" b="1" dirty="0">
                <a:solidFill>
                  <a:srgbClr val="00B0F0"/>
                </a:solidFill>
                <a:latin typeface="Times New Roman" panose="02020603050405020304" pitchFamily="18" charset="0"/>
                <a:cs typeface="Times New Roman" panose="02020603050405020304" pitchFamily="18" charset="0"/>
              </a:rPr>
              <a:t> plus d’un </a:t>
            </a:r>
            <a:r>
              <a:rPr lang="en-US" sz="3200" b="1" dirty="0" err="1">
                <a:solidFill>
                  <a:srgbClr val="00B0F0"/>
                </a:solidFill>
                <a:latin typeface="Times New Roman" panose="02020603050405020304" pitchFamily="18" charset="0"/>
                <a:cs typeface="Times New Roman" panose="02020603050405020304" pitchFamily="18" charset="0"/>
              </a:rPr>
              <a:t>produit</a:t>
            </a:r>
            <a:endParaRPr lang="en-US" sz="3200" b="1" dirty="0">
              <a:solidFill>
                <a:srgbClr val="00B0F0"/>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8E267E94-F904-E125-D0A3-69A1B2F4CF41}"/>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A08D7533-4F6E-BD92-B43D-7933C7BE02F9}"/>
              </a:ext>
            </a:extLst>
          </p:cNvPr>
          <p:cNvSpPr txBox="1"/>
          <p:nvPr/>
        </p:nvSpPr>
        <p:spPr>
          <a:xfrm>
            <a:off x="259308" y="1569493"/>
            <a:ext cx="13893420" cy="5909310"/>
          </a:xfrm>
          <a:prstGeom prst="rect">
            <a:avLst/>
          </a:prstGeom>
          <a:noFill/>
        </p:spPr>
        <p:txBody>
          <a:bodyPr wrap="square" rtlCol="0">
            <a:spAutoFit/>
          </a:bodyPr>
          <a:lstStyle/>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Le modèle de Michaelis et Menten, son équation caractéristique et ses représentations ne s’appliquent qu’à une réaction ne mettant en jeu qu’un seul substrat. Ce n’est généralement pas le cas et de nombreuses combinaisons peuvent exister selon qu’il y a 1 ou 2 ( ou plus) substrats et 1 ou 2 ( ou plus) produit(s).</a:t>
            </a:r>
          </a:p>
          <a:p>
            <a:pPr>
              <a:lnSpc>
                <a:spcPct val="150000"/>
              </a:lnSpc>
            </a:pPr>
            <a:r>
              <a:rPr lang="fr-FR" sz="2400" dirty="0">
                <a:solidFill>
                  <a:srgbClr val="404155"/>
                </a:solidFill>
                <a:latin typeface="Times New Roman" panose="02020603050405020304" pitchFamily="18" charset="0"/>
                <a:cs typeface="Times New Roman" panose="02020603050405020304" pitchFamily="18" charset="0"/>
              </a:rPr>
              <a:t>Les types de réactions ont été classés par WW. </a:t>
            </a:r>
            <a:r>
              <a:rPr lang="fr-FR" sz="2400" b="1" dirty="0" err="1">
                <a:solidFill>
                  <a:srgbClr val="404155"/>
                </a:solidFill>
                <a:latin typeface="Times New Roman" panose="02020603050405020304" pitchFamily="18" charset="0"/>
                <a:cs typeface="Times New Roman" panose="02020603050405020304" pitchFamily="18" charset="0"/>
              </a:rPr>
              <a:t>Cleland</a:t>
            </a:r>
            <a:r>
              <a:rPr lang="fr-FR" sz="2400" dirty="0">
                <a:solidFill>
                  <a:srgbClr val="404155"/>
                </a:solidFill>
                <a:latin typeface="Times New Roman" panose="02020603050405020304" pitchFamily="18" charset="0"/>
                <a:cs typeface="Times New Roman" panose="02020603050405020304" pitchFamily="18" charset="0"/>
              </a:rPr>
              <a:t> selon ce nombre et selon les mécanismes de réaction. Si  l’on ne considère, pour simplifier, que l’existence de 1 ou 2 substrats et de 1 ou 2 produits, il y a quatre cas théoriques:</a:t>
            </a:r>
          </a:p>
          <a:p>
            <a:pPr algn="ctr">
              <a:lnSpc>
                <a:spcPct val="150000"/>
              </a:lnSpc>
            </a:pPr>
            <a:r>
              <a:rPr lang="fr-FR" sz="2400" b="1" dirty="0">
                <a:solidFill>
                  <a:srgbClr val="404155"/>
                </a:solidFill>
                <a:latin typeface="Times New Roman" panose="02020603050405020304" pitchFamily="18" charset="0"/>
                <a:cs typeface="Times New Roman" panose="02020603050405020304" pitchFamily="18" charset="0"/>
              </a:rPr>
              <a:t>S1                         P1  </a:t>
            </a:r>
            <a:r>
              <a:rPr lang="fr-FR" sz="2400" b="1" dirty="0">
                <a:solidFill>
                  <a:srgbClr val="00B050"/>
                </a:solidFill>
                <a:latin typeface="Times New Roman" panose="02020603050405020304" pitchFamily="18" charset="0"/>
                <a:cs typeface="Times New Roman" panose="02020603050405020304" pitchFamily="18" charset="0"/>
              </a:rPr>
              <a:t>Uni </a:t>
            </a:r>
            <a:r>
              <a:rPr lang="fr-FR" sz="2400" b="1" dirty="0" err="1">
                <a:solidFill>
                  <a:srgbClr val="00B050"/>
                </a:solidFill>
                <a:latin typeface="Times New Roman" panose="02020603050405020304" pitchFamily="18" charset="0"/>
                <a:cs typeface="Times New Roman" panose="02020603050405020304" pitchFamily="18" charset="0"/>
              </a:rPr>
              <a:t>Uni</a:t>
            </a:r>
            <a:endParaRPr lang="fr-FR" sz="2400" b="1" dirty="0">
              <a:solidFill>
                <a:srgbClr val="00B050"/>
              </a:solidFill>
              <a:latin typeface="Times New Roman" panose="02020603050405020304" pitchFamily="18" charset="0"/>
              <a:cs typeface="Times New Roman" panose="02020603050405020304" pitchFamily="18" charset="0"/>
            </a:endParaRPr>
          </a:p>
          <a:p>
            <a:pPr algn="ctr">
              <a:lnSpc>
                <a:spcPct val="150000"/>
              </a:lnSpc>
            </a:pPr>
            <a:r>
              <a:rPr lang="fr-FR" sz="2400" b="1" dirty="0">
                <a:solidFill>
                  <a:srgbClr val="404155"/>
                </a:solidFill>
                <a:latin typeface="Times New Roman" panose="02020603050405020304" pitchFamily="18" charset="0"/>
                <a:cs typeface="Times New Roman" panose="02020603050405020304" pitchFamily="18" charset="0"/>
              </a:rPr>
              <a:t>    S1                        P1+ P2  </a:t>
            </a:r>
            <a:r>
              <a:rPr lang="fr-FR" sz="2400" b="1" dirty="0">
                <a:solidFill>
                  <a:srgbClr val="00B050"/>
                </a:solidFill>
                <a:latin typeface="Times New Roman" panose="02020603050405020304" pitchFamily="18" charset="0"/>
                <a:cs typeface="Times New Roman" panose="02020603050405020304" pitchFamily="18" charset="0"/>
              </a:rPr>
              <a:t>Uni Bi</a:t>
            </a:r>
          </a:p>
          <a:p>
            <a:pPr algn="ctr">
              <a:lnSpc>
                <a:spcPct val="150000"/>
              </a:lnSpc>
            </a:pPr>
            <a:r>
              <a:rPr lang="fr-FR" sz="2400" b="1" dirty="0">
                <a:solidFill>
                  <a:srgbClr val="404155"/>
                </a:solidFill>
                <a:latin typeface="Times New Roman" panose="02020603050405020304" pitchFamily="18" charset="0"/>
                <a:cs typeface="Times New Roman" panose="02020603050405020304" pitchFamily="18" charset="0"/>
              </a:rPr>
              <a:t>S1+ S2                              P1    </a:t>
            </a:r>
            <a:r>
              <a:rPr lang="fr-FR" sz="2400" b="1" dirty="0">
                <a:solidFill>
                  <a:srgbClr val="00B050"/>
                </a:solidFill>
                <a:latin typeface="Times New Roman" panose="02020603050405020304" pitchFamily="18" charset="0"/>
                <a:cs typeface="Times New Roman" panose="02020603050405020304" pitchFamily="18" charset="0"/>
              </a:rPr>
              <a:t>Bi Uni</a:t>
            </a:r>
          </a:p>
          <a:p>
            <a:pPr algn="ctr">
              <a:lnSpc>
                <a:spcPct val="150000"/>
              </a:lnSpc>
            </a:pPr>
            <a:r>
              <a:rPr lang="fr-FR" sz="2400" b="1" dirty="0">
                <a:solidFill>
                  <a:srgbClr val="404155"/>
                </a:solidFill>
                <a:latin typeface="Times New Roman" panose="02020603050405020304" pitchFamily="18" charset="0"/>
                <a:cs typeface="Times New Roman" panose="02020603050405020304" pitchFamily="18" charset="0"/>
              </a:rPr>
              <a:t>S1+S1                         P1+P2 </a:t>
            </a:r>
            <a:r>
              <a:rPr lang="fr-FR" sz="2400" b="1" dirty="0">
                <a:solidFill>
                  <a:srgbClr val="00B050"/>
                </a:solidFill>
                <a:latin typeface="Times New Roman" panose="02020603050405020304" pitchFamily="18" charset="0"/>
                <a:cs typeface="Times New Roman" panose="02020603050405020304" pitchFamily="18" charset="0"/>
              </a:rPr>
              <a:t>Bi </a:t>
            </a:r>
            <a:r>
              <a:rPr lang="fr-FR" sz="2400" b="1" dirty="0" err="1">
                <a:solidFill>
                  <a:srgbClr val="00B050"/>
                </a:solidFill>
                <a:latin typeface="Times New Roman" panose="02020603050405020304" pitchFamily="18" charset="0"/>
                <a:cs typeface="Times New Roman" panose="02020603050405020304" pitchFamily="18" charset="0"/>
              </a:rPr>
              <a:t>Bi</a:t>
            </a:r>
            <a:endParaRPr lang="fr-FR" sz="2400" b="1" dirty="0">
              <a:solidFill>
                <a:srgbClr val="00B050"/>
              </a:solidFill>
              <a:latin typeface="Times New Roman" panose="02020603050405020304" pitchFamily="18" charset="0"/>
              <a:cs typeface="Times New Roman" panose="02020603050405020304" pitchFamily="18" charset="0"/>
            </a:endParaRPr>
          </a:p>
          <a:p>
            <a:endParaRPr lang="fr-FR" dirty="0"/>
          </a:p>
        </p:txBody>
      </p:sp>
      <p:cxnSp>
        <p:nvCxnSpPr>
          <p:cNvPr id="5" name="Connecteur droit avec flèche 4">
            <a:extLst>
              <a:ext uri="{FF2B5EF4-FFF2-40B4-BE49-F238E27FC236}">
                <a16:creationId xmlns:a16="http://schemas.microsoft.com/office/drawing/2014/main" id="{BDCEE1AA-61B7-7739-8323-7736EECD1B35}"/>
              </a:ext>
            </a:extLst>
          </p:cNvPr>
          <p:cNvCxnSpPr/>
          <p:nvPr/>
        </p:nvCxnSpPr>
        <p:spPr>
          <a:xfrm>
            <a:off x="5854890" y="5281684"/>
            <a:ext cx="154576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a:extLst>
              <a:ext uri="{FF2B5EF4-FFF2-40B4-BE49-F238E27FC236}">
                <a16:creationId xmlns:a16="http://schemas.microsoft.com/office/drawing/2014/main" id="{3406F514-E914-3B8C-809E-89FDEC3C1621}"/>
              </a:ext>
            </a:extLst>
          </p:cNvPr>
          <p:cNvCxnSpPr/>
          <p:nvPr/>
        </p:nvCxnSpPr>
        <p:spPr>
          <a:xfrm>
            <a:off x="5854890" y="5843517"/>
            <a:ext cx="154576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a:extLst>
              <a:ext uri="{FF2B5EF4-FFF2-40B4-BE49-F238E27FC236}">
                <a16:creationId xmlns:a16="http://schemas.microsoft.com/office/drawing/2014/main" id="{87882201-D7EF-CDD1-F11F-054439AA7EB2}"/>
              </a:ext>
            </a:extLst>
          </p:cNvPr>
          <p:cNvCxnSpPr/>
          <p:nvPr/>
        </p:nvCxnSpPr>
        <p:spPr>
          <a:xfrm>
            <a:off x="6007290" y="6375780"/>
            <a:ext cx="154576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Connecteur droit avec flèche 7">
            <a:extLst>
              <a:ext uri="{FF2B5EF4-FFF2-40B4-BE49-F238E27FC236}">
                <a16:creationId xmlns:a16="http://schemas.microsoft.com/office/drawing/2014/main" id="{5919E49F-B8FA-89AB-4797-499C2F2FF4F5}"/>
              </a:ext>
            </a:extLst>
          </p:cNvPr>
          <p:cNvCxnSpPr/>
          <p:nvPr/>
        </p:nvCxnSpPr>
        <p:spPr>
          <a:xfrm>
            <a:off x="6007290" y="6921690"/>
            <a:ext cx="154576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67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3" name="Text 0"/>
          <p:cNvSpPr/>
          <p:nvPr/>
        </p:nvSpPr>
        <p:spPr>
          <a:xfrm>
            <a:off x="763429" y="239487"/>
            <a:ext cx="12806798" cy="1363266"/>
          </a:xfrm>
          <a:prstGeom prst="rect">
            <a:avLst/>
          </a:prstGeom>
          <a:noFill/>
          <a:ln/>
        </p:spPr>
        <p:txBody>
          <a:bodyPr wrap="square" lIns="0" tIns="0" rIns="0" bIns="0" rtlCol="0" anchor="t"/>
          <a:lstStyle/>
          <a:p>
            <a:pPr marL="0" indent="0">
              <a:lnSpc>
                <a:spcPts val="5350"/>
              </a:lnSpc>
              <a:buNone/>
            </a:pPr>
            <a:r>
              <a:rPr lang="en-US" sz="4350" b="1" dirty="0" err="1">
                <a:solidFill>
                  <a:srgbClr val="00B0F0"/>
                </a:solidFill>
                <a:latin typeface="Times New Roman" panose="02020603050405020304" pitchFamily="18" charset="0"/>
                <a:cs typeface="Times New Roman" panose="02020603050405020304" pitchFamily="18" charset="0"/>
              </a:rPr>
              <a:t>Mécanismes</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réactionnels</a:t>
            </a:r>
            <a:r>
              <a:rPr lang="en-US" sz="4350" b="1" dirty="0">
                <a:solidFill>
                  <a:srgbClr val="00B0F0"/>
                </a:solidFill>
                <a:latin typeface="Times New Roman" panose="02020603050405020304" pitchFamily="18" charset="0"/>
                <a:cs typeface="Times New Roman" panose="02020603050405020304" pitchFamily="18" charset="0"/>
              </a:rPr>
              <a:t> à </a:t>
            </a:r>
            <a:r>
              <a:rPr lang="en-US" sz="4350" b="1" dirty="0" err="1">
                <a:solidFill>
                  <a:srgbClr val="00B0F0"/>
                </a:solidFill>
                <a:latin typeface="Times New Roman" panose="02020603050405020304" pitchFamily="18" charset="0"/>
                <a:cs typeface="Times New Roman" panose="02020603050405020304" pitchFamily="18" charset="0"/>
              </a:rPr>
              <a:t>plusieurs</a:t>
            </a:r>
            <a:r>
              <a:rPr lang="en-US" sz="4350" b="1" dirty="0">
                <a:solidFill>
                  <a:srgbClr val="00B0F0"/>
                </a:solidFill>
                <a:latin typeface="Times New Roman" panose="02020603050405020304" pitchFamily="18" charset="0"/>
                <a:cs typeface="Times New Roman" panose="02020603050405020304" pitchFamily="18" charset="0"/>
              </a:rPr>
              <a:t> </a:t>
            </a:r>
            <a:r>
              <a:rPr lang="en-US" sz="4350" b="1" dirty="0" err="1">
                <a:solidFill>
                  <a:srgbClr val="00B0F0"/>
                </a:solidFill>
                <a:latin typeface="Times New Roman" panose="02020603050405020304" pitchFamily="18" charset="0"/>
                <a:cs typeface="Times New Roman" panose="02020603050405020304" pitchFamily="18" charset="0"/>
              </a:rPr>
              <a:t>substrats</a:t>
            </a:r>
            <a:endParaRPr lang="en-US" sz="4350" b="1" dirty="0">
              <a:solidFill>
                <a:srgbClr val="00B0F0"/>
              </a:solidFill>
              <a:latin typeface="Times New Roman" panose="02020603050405020304" pitchFamily="18" charset="0"/>
              <a:cs typeface="Times New Roman" panose="02020603050405020304" pitchFamily="18" charset="0"/>
            </a:endParaRPr>
          </a:p>
        </p:txBody>
      </p:sp>
      <p:sp>
        <p:nvSpPr>
          <p:cNvPr id="4" name="Text 1"/>
          <p:cNvSpPr/>
          <p:nvPr/>
        </p:nvSpPr>
        <p:spPr>
          <a:xfrm>
            <a:off x="6249828" y="953690"/>
            <a:ext cx="7617143" cy="1395889"/>
          </a:xfrm>
          <a:prstGeom prst="rect">
            <a:avLst/>
          </a:prstGeom>
          <a:noFill/>
          <a:ln/>
        </p:spPr>
        <p:txBody>
          <a:bodyPr wrap="square" lIns="0" tIns="0" rIns="0" bIns="0" rtlCol="0" anchor="t"/>
          <a:lstStyle/>
          <a:p>
            <a:pPr marL="0" indent="0" algn="just">
              <a:lnSpc>
                <a:spcPct val="200000"/>
              </a:lnSpc>
              <a:buNone/>
            </a:pPr>
            <a:r>
              <a:rPr lang="en-US" sz="2000" dirty="0">
                <a:solidFill>
                  <a:srgbClr val="404155"/>
                </a:solidFill>
                <a:latin typeface="Times New Roman" panose="02020603050405020304" pitchFamily="18" charset="0"/>
                <a:cs typeface="Times New Roman" panose="02020603050405020304" pitchFamily="18" charset="0"/>
              </a:rPr>
              <a:t>Les réactions enzymatiques à plusieurs substrats peuvent suivre différents mécanismes réactionnels, selon la façon dont les substrats se lient à l'enzyme et interagissent entre eux. Les deux mécanismes principaux sont le mécanisme séquentiel et le mécanisme Ping-Pong.</a:t>
            </a:r>
          </a:p>
        </p:txBody>
      </p:sp>
      <p:pic>
        <p:nvPicPr>
          <p:cNvPr id="5" name="Image 1" descr="preencoded.png"/>
          <p:cNvPicPr>
            <a:picLocks noChangeAspect="1"/>
          </p:cNvPicPr>
          <p:nvPr/>
        </p:nvPicPr>
        <p:blipFill>
          <a:blip r:embed="rId3"/>
          <a:stretch>
            <a:fillRect/>
          </a:stretch>
        </p:blipFill>
        <p:spPr>
          <a:xfrm>
            <a:off x="6249829" y="3543657"/>
            <a:ext cx="1090613" cy="2124552"/>
          </a:xfrm>
          <a:prstGeom prst="rect">
            <a:avLst/>
          </a:prstGeom>
        </p:spPr>
      </p:pic>
      <p:sp>
        <p:nvSpPr>
          <p:cNvPr id="6" name="Text 2"/>
          <p:cNvSpPr/>
          <p:nvPr/>
        </p:nvSpPr>
        <p:spPr>
          <a:xfrm>
            <a:off x="7717036" y="3775798"/>
            <a:ext cx="3050262" cy="340757"/>
          </a:xfrm>
          <a:prstGeom prst="rect">
            <a:avLst/>
          </a:prstGeom>
          <a:noFill/>
          <a:ln/>
        </p:spPr>
        <p:txBody>
          <a:bodyPr wrap="none" lIns="0" tIns="0" rIns="0" bIns="0" rtlCol="0" anchor="t"/>
          <a:lstStyle/>
          <a:p>
            <a:pPr marL="0" indent="0" algn="l">
              <a:lnSpc>
                <a:spcPts val="2650"/>
              </a:lnSpc>
              <a:buNone/>
            </a:pPr>
            <a:r>
              <a:rPr lang="en-US" sz="32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Mécanisme</a:t>
            </a:r>
            <a:r>
              <a:rPr lang="en-US" sz="32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séquentiel</a:t>
            </a:r>
            <a:endParaRPr lang="en-US" sz="32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endParaRPr>
          </a:p>
        </p:txBody>
      </p:sp>
      <p:sp>
        <p:nvSpPr>
          <p:cNvPr id="7" name="Text 3"/>
          <p:cNvSpPr/>
          <p:nvPr/>
        </p:nvSpPr>
        <p:spPr>
          <a:xfrm>
            <a:off x="7667625" y="4379413"/>
            <a:ext cx="6199346" cy="1046917"/>
          </a:xfrm>
          <a:prstGeom prst="rect">
            <a:avLst/>
          </a:prstGeom>
          <a:noFill/>
          <a:ln/>
        </p:spPr>
        <p:txBody>
          <a:bodyPr wrap="square" lIns="0" tIns="0" rIns="0" bIns="0" rtlCol="0" anchor="t"/>
          <a:lstStyle/>
          <a:p>
            <a:pPr marL="0" indent="0" algn="l">
              <a:lnSpc>
                <a:spcPts val="2700"/>
              </a:lnSpc>
              <a:buNone/>
            </a:pPr>
            <a:r>
              <a:rPr lang="en-US" sz="2400" dirty="0">
                <a:solidFill>
                  <a:srgbClr val="404155"/>
                </a:solidFill>
                <a:latin typeface="Times New Roman" panose="02020603050405020304" pitchFamily="18" charset="0"/>
                <a:cs typeface="Times New Roman" panose="02020603050405020304" pitchFamily="18" charset="0"/>
              </a:rPr>
              <a:t>Tous les substrats se lient à l'enzyme avant que la réaction ne se produise. </a:t>
            </a:r>
            <a:r>
              <a:rPr lang="en-US" sz="2400" b="1" dirty="0">
                <a:solidFill>
                  <a:srgbClr val="00B050"/>
                </a:solidFill>
                <a:latin typeface="Times New Roman" panose="02020603050405020304" pitchFamily="18" charset="0"/>
                <a:cs typeface="Times New Roman" panose="02020603050405020304" pitchFamily="18" charset="0"/>
              </a:rPr>
              <a:t>Un complexe ternaire </a:t>
            </a:r>
            <a:r>
              <a:rPr lang="en-US" sz="2400" dirty="0">
                <a:solidFill>
                  <a:srgbClr val="404155"/>
                </a:solidFill>
                <a:latin typeface="Times New Roman" panose="02020603050405020304" pitchFamily="18" charset="0"/>
                <a:cs typeface="Times New Roman" panose="02020603050405020304" pitchFamily="18" charset="0"/>
              </a:rPr>
              <a:t>enzyme-substrat1-substrat2 est </a:t>
            </a:r>
            <a:r>
              <a:rPr lang="en-US" sz="2400" dirty="0" err="1">
                <a:solidFill>
                  <a:srgbClr val="404155"/>
                </a:solidFill>
                <a:latin typeface="Times New Roman" panose="02020603050405020304" pitchFamily="18" charset="0"/>
                <a:cs typeface="Times New Roman" panose="02020603050405020304" pitchFamily="18" charset="0"/>
              </a:rPr>
              <a:t>formé</a:t>
            </a:r>
            <a:r>
              <a:rPr lang="en-US" sz="2400" dirty="0">
                <a:solidFill>
                  <a:srgbClr val="404155"/>
                </a:solidFill>
                <a:latin typeface="Times New Roman" panose="02020603050405020304" pitchFamily="18" charset="0"/>
                <a:cs typeface="Times New Roman" panose="02020603050405020304" pitchFamily="18" charset="0"/>
              </a:rPr>
              <a:t>. </a:t>
            </a:r>
            <a:r>
              <a:rPr lang="en-US" sz="2400" b="1" dirty="0">
                <a:solidFill>
                  <a:srgbClr val="00B050"/>
                </a:solidFill>
                <a:latin typeface="Times New Roman" panose="02020603050405020304" pitchFamily="18" charset="0"/>
                <a:cs typeface="Times New Roman" panose="02020603050405020304" pitchFamily="18" charset="0"/>
              </a:rPr>
              <a:t>ESS</a:t>
            </a:r>
          </a:p>
        </p:txBody>
      </p:sp>
      <p:pic>
        <p:nvPicPr>
          <p:cNvPr id="8" name="Image 2" descr="preencoded.png"/>
          <p:cNvPicPr>
            <a:picLocks noChangeAspect="1"/>
          </p:cNvPicPr>
          <p:nvPr/>
        </p:nvPicPr>
        <p:blipFill>
          <a:blip r:embed="rId4"/>
          <a:stretch>
            <a:fillRect/>
          </a:stretch>
        </p:blipFill>
        <p:spPr>
          <a:xfrm>
            <a:off x="6249829" y="5886331"/>
            <a:ext cx="1090613" cy="2069306"/>
          </a:xfrm>
          <a:prstGeom prst="rect">
            <a:avLst/>
          </a:prstGeom>
        </p:spPr>
      </p:pic>
      <p:sp>
        <p:nvSpPr>
          <p:cNvPr id="9" name="Text 4"/>
          <p:cNvSpPr/>
          <p:nvPr/>
        </p:nvSpPr>
        <p:spPr>
          <a:xfrm>
            <a:off x="7667625" y="6104453"/>
            <a:ext cx="3053239" cy="340757"/>
          </a:xfrm>
          <a:prstGeom prst="rect">
            <a:avLst/>
          </a:prstGeom>
          <a:noFill/>
          <a:ln/>
        </p:spPr>
        <p:txBody>
          <a:bodyPr wrap="none" lIns="0" tIns="0" rIns="0" bIns="0" rtlCol="0" anchor="t"/>
          <a:lstStyle/>
          <a:p>
            <a:pPr>
              <a:lnSpc>
                <a:spcPts val="2650"/>
              </a:lnSpc>
            </a:pPr>
            <a:r>
              <a:rPr lang="en-US" sz="3200" b="1" dirty="0" err="1">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Mécanisme</a:t>
            </a:r>
            <a:r>
              <a:rPr lang="en-US" sz="3200" b="1" dirty="0">
                <a:solidFill>
                  <a:schemeClr val="accent1">
                    <a:lumMod val="75000"/>
                  </a:schemeClr>
                </a:solidFill>
                <a:latin typeface="Times New Roman" panose="02020603050405020304" pitchFamily="18" charset="0"/>
                <a:ea typeface="Alexandria" pitchFamily="34" charset="-122"/>
                <a:cs typeface="Times New Roman" panose="02020603050405020304" pitchFamily="18" charset="0"/>
              </a:rPr>
              <a:t> Ping-Pong</a:t>
            </a:r>
          </a:p>
        </p:txBody>
      </p:sp>
      <p:sp>
        <p:nvSpPr>
          <p:cNvPr id="10" name="Text 5"/>
          <p:cNvSpPr/>
          <p:nvPr/>
        </p:nvSpPr>
        <p:spPr>
          <a:xfrm>
            <a:off x="7667625" y="6576060"/>
            <a:ext cx="6199346" cy="697944"/>
          </a:xfrm>
          <a:prstGeom prst="rect">
            <a:avLst/>
          </a:prstGeom>
          <a:noFill/>
          <a:ln/>
        </p:spPr>
        <p:txBody>
          <a:bodyPr wrap="square" lIns="0" tIns="0" rIns="0" bIns="0" rtlCol="0" anchor="t"/>
          <a:lstStyle/>
          <a:p>
            <a:pPr marL="0" indent="0" algn="l">
              <a:lnSpc>
                <a:spcPts val="2700"/>
              </a:lnSpc>
              <a:buNone/>
            </a:pPr>
            <a:r>
              <a:rPr lang="en-US" sz="2400" dirty="0">
                <a:solidFill>
                  <a:srgbClr val="404155"/>
                </a:solidFill>
                <a:latin typeface="Times New Roman" panose="02020603050405020304" pitchFamily="18" charset="0"/>
                <a:cs typeface="Times New Roman" panose="02020603050405020304" pitchFamily="18" charset="0"/>
              </a:rPr>
              <a:t>Un substrat se lie à l'enzyme et un produit est libéré avant que le deuxième substrat ne se lie.</a:t>
            </a:r>
          </a:p>
        </p:txBody>
      </p:sp>
      <p:pic>
        <p:nvPicPr>
          <p:cNvPr id="1026" name="Picture 2" descr="Mécanisme d'action d'une enzyme | Le monde en images">
            <a:extLst>
              <a:ext uri="{FF2B5EF4-FFF2-40B4-BE49-F238E27FC236}">
                <a16:creationId xmlns:a16="http://schemas.microsoft.com/office/drawing/2014/main" id="{DF144DAB-F1D3-48A7-3435-20096562E52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358" y="1458781"/>
            <a:ext cx="4168410" cy="632502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5202A0FF-9ED8-59F8-96F6-680DF47EE3BF}"/>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861A8-EB7C-1CC2-C4A8-B58AB06AD14F}"/>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F7BA33FE-F348-E34A-2056-A9056F4D7ABF}"/>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ext 0">
            <a:extLst>
              <a:ext uri="{FF2B5EF4-FFF2-40B4-BE49-F238E27FC236}">
                <a16:creationId xmlns:a16="http://schemas.microsoft.com/office/drawing/2014/main" id="{C7CAD3EB-BDCE-EA7F-7127-CF4078CF83A4}"/>
              </a:ext>
            </a:extLst>
          </p:cNvPr>
          <p:cNvSpPr/>
          <p:nvPr/>
        </p:nvSpPr>
        <p:spPr>
          <a:xfrm>
            <a:off x="629990" y="2824825"/>
            <a:ext cx="13881140" cy="2954655"/>
          </a:xfrm>
          <a:prstGeom prst="rect">
            <a:avLst/>
          </a:prstGeom>
          <a:noFill/>
          <a:ln/>
        </p:spPr>
        <p:txBody>
          <a:bodyPr wrap="square" lIns="0" tIns="0" rIns="0" bIns="0" rtlCol="0" anchor="t"/>
          <a:lstStyle/>
          <a:p>
            <a:pPr marL="0" indent="0" algn="ctr">
              <a:lnSpc>
                <a:spcPts val="7750"/>
              </a:lnSpc>
              <a:buNone/>
            </a:pPr>
            <a:r>
              <a:rPr lang="en-US" sz="4350" b="1" dirty="0">
                <a:solidFill>
                  <a:srgbClr val="00B0F0"/>
                </a:solidFill>
                <a:latin typeface="Alexandria" pitchFamily="34" charset="0"/>
                <a:cs typeface="Alexandria" pitchFamily="34" charset="-120"/>
              </a:rPr>
              <a:t>Cinétique enzymatique à deux </a:t>
            </a:r>
            <a:r>
              <a:rPr lang="en-US" sz="4350" b="1" dirty="0" err="1">
                <a:solidFill>
                  <a:srgbClr val="00B0F0"/>
                </a:solidFill>
                <a:latin typeface="Alexandria" pitchFamily="34" charset="0"/>
                <a:cs typeface="Alexandria" pitchFamily="34" charset="-120"/>
              </a:rPr>
              <a:t>substrats</a:t>
            </a:r>
            <a:endParaRPr lang="en-US" sz="4350" b="1" dirty="0">
              <a:solidFill>
                <a:srgbClr val="00B0F0"/>
              </a:solidFill>
              <a:latin typeface="Alexandria" pitchFamily="34" charset="0"/>
              <a:cs typeface="Alexandria" pitchFamily="34" charset="-120"/>
            </a:endParaRPr>
          </a:p>
        </p:txBody>
      </p:sp>
    </p:spTree>
    <p:extLst>
      <p:ext uri="{BB962C8B-B14F-4D97-AF65-F5344CB8AC3E}">
        <p14:creationId xmlns:p14="http://schemas.microsoft.com/office/powerpoint/2010/main" val="2523613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01F6E-BBA6-32C5-27E6-5294AF92D032}"/>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2710623B-D443-C04C-67EA-12F5D6C6AC4C}"/>
              </a:ext>
            </a:extLst>
          </p:cNvPr>
          <p:cNvSpPr/>
          <p:nvPr/>
        </p:nvSpPr>
        <p:spPr>
          <a:xfrm>
            <a:off x="12682330" y="7699513"/>
            <a:ext cx="1828800" cy="424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ext 0">
            <a:extLst>
              <a:ext uri="{FF2B5EF4-FFF2-40B4-BE49-F238E27FC236}">
                <a16:creationId xmlns:a16="http://schemas.microsoft.com/office/drawing/2014/main" id="{F4B93953-B470-33DC-9389-56B6067C31D7}"/>
              </a:ext>
            </a:extLst>
          </p:cNvPr>
          <p:cNvSpPr/>
          <p:nvPr/>
        </p:nvSpPr>
        <p:spPr>
          <a:xfrm>
            <a:off x="1121766" y="205719"/>
            <a:ext cx="12345591" cy="713542"/>
          </a:xfrm>
          <a:prstGeom prst="rect">
            <a:avLst/>
          </a:prstGeom>
          <a:noFill/>
          <a:ln/>
        </p:spPr>
        <p:txBody>
          <a:bodyPr wrap="none" lIns="0" tIns="0" rIns="0" bIns="0" rtlCol="0" anchor="t"/>
          <a:lstStyle/>
          <a:p>
            <a:pPr marL="0" indent="0">
              <a:lnSpc>
                <a:spcPts val="5600"/>
              </a:lnSpc>
              <a:buNone/>
            </a:pPr>
            <a:r>
              <a:rPr lang="en-US" sz="4350" b="1" dirty="0">
                <a:solidFill>
                  <a:srgbClr val="00B0F0"/>
                </a:solidFill>
                <a:latin typeface="Alexandria" pitchFamily="34" charset="0"/>
                <a:cs typeface="Alexandria" pitchFamily="34" charset="-120"/>
              </a:rPr>
              <a:t>Cinétique avec deux substrats : </a:t>
            </a:r>
            <a:r>
              <a:rPr lang="en-US" sz="4350" b="1" dirty="0" err="1">
                <a:solidFill>
                  <a:srgbClr val="00B0F0"/>
                </a:solidFill>
                <a:latin typeface="Alexandria" pitchFamily="34" charset="0"/>
                <a:cs typeface="Alexandria" pitchFamily="34" charset="-120"/>
              </a:rPr>
              <a:t>réaction</a:t>
            </a:r>
            <a:r>
              <a:rPr lang="en-US" sz="4350" b="1" dirty="0">
                <a:solidFill>
                  <a:srgbClr val="00B0F0"/>
                </a:solidFill>
                <a:latin typeface="Alexandria" pitchFamily="34" charset="0"/>
                <a:cs typeface="Alexandria" pitchFamily="34" charset="-120"/>
              </a:rPr>
              <a:t> bi-bi</a:t>
            </a:r>
          </a:p>
        </p:txBody>
      </p:sp>
      <p:sp>
        <p:nvSpPr>
          <p:cNvPr id="12" name="Text 1">
            <a:extLst>
              <a:ext uri="{FF2B5EF4-FFF2-40B4-BE49-F238E27FC236}">
                <a16:creationId xmlns:a16="http://schemas.microsoft.com/office/drawing/2014/main" id="{75D3661C-B4C9-D3DB-70E6-2D72AB5F40E6}"/>
              </a:ext>
            </a:extLst>
          </p:cNvPr>
          <p:cNvSpPr/>
          <p:nvPr/>
        </p:nvSpPr>
        <p:spPr>
          <a:xfrm>
            <a:off x="53008" y="1121316"/>
            <a:ext cx="14524383" cy="1027271"/>
          </a:xfrm>
          <a:prstGeom prst="rect">
            <a:avLst/>
          </a:prstGeom>
          <a:noFill/>
          <a:ln/>
        </p:spPr>
        <p:txBody>
          <a:bodyPr wrap="square" lIns="0" tIns="0" rIns="0" bIns="0" rtlCol="0" anchor="t"/>
          <a:lstStyle/>
          <a:p>
            <a:pPr marL="0" indent="0">
              <a:lnSpc>
                <a:spcPct val="150000"/>
              </a:lnSpc>
              <a:buNone/>
            </a:pPr>
            <a:r>
              <a:rPr lang="en-US" sz="2000" dirty="0">
                <a:solidFill>
                  <a:srgbClr val="404155"/>
                </a:solidFill>
                <a:latin typeface="Times New Roman" panose="02020603050405020304" pitchFamily="18" charset="0"/>
                <a:cs typeface="Times New Roman" panose="02020603050405020304" pitchFamily="18" charset="0"/>
              </a:rPr>
              <a:t>Les réactions enzymatiques à deux substrats sont souvent désignées comme des réactions "bi-bi". Cela signifie que </a:t>
            </a:r>
            <a:r>
              <a:rPr lang="en-US" sz="2000" b="1" dirty="0">
                <a:solidFill>
                  <a:srgbClr val="404155"/>
                </a:solidFill>
                <a:latin typeface="Times New Roman" panose="02020603050405020304" pitchFamily="18" charset="0"/>
                <a:cs typeface="Times New Roman" panose="02020603050405020304" pitchFamily="18" charset="0"/>
              </a:rPr>
              <a:t>deux substrats </a:t>
            </a:r>
            <a:r>
              <a:rPr lang="en-US" sz="2000" dirty="0">
                <a:solidFill>
                  <a:srgbClr val="404155"/>
                </a:solidFill>
                <a:latin typeface="Times New Roman" panose="02020603050405020304" pitchFamily="18" charset="0"/>
                <a:cs typeface="Times New Roman" panose="02020603050405020304" pitchFamily="18" charset="0"/>
              </a:rPr>
              <a:t>sont </a:t>
            </a:r>
            <a:r>
              <a:rPr lang="en-US" sz="2000" b="1" dirty="0">
                <a:solidFill>
                  <a:srgbClr val="404155"/>
                </a:solidFill>
                <a:latin typeface="Times New Roman" panose="02020603050405020304" pitchFamily="18" charset="0"/>
                <a:cs typeface="Times New Roman" panose="02020603050405020304" pitchFamily="18" charset="0"/>
              </a:rPr>
              <a:t>impliqués</a:t>
            </a:r>
            <a:r>
              <a:rPr lang="en-US" sz="2000" dirty="0">
                <a:solidFill>
                  <a:srgbClr val="404155"/>
                </a:solidFill>
                <a:latin typeface="Times New Roman" panose="02020603050405020304" pitchFamily="18" charset="0"/>
                <a:cs typeface="Times New Roman" panose="02020603050405020304" pitchFamily="18" charset="0"/>
              </a:rPr>
              <a:t> dans la réaction et </a:t>
            </a:r>
            <a:r>
              <a:rPr lang="en-US" sz="2000" b="1" dirty="0">
                <a:solidFill>
                  <a:srgbClr val="404155"/>
                </a:solidFill>
                <a:latin typeface="Times New Roman" panose="02020603050405020304" pitchFamily="18" charset="0"/>
                <a:cs typeface="Times New Roman" panose="02020603050405020304" pitchFamily="18" charset="0"/>
              </a:rPr>
              <a:t>deux produits sont formés</a:t>
            </a:r>
            <a:r>
              <a:rPr lang="en-US" sz="2000" dirty="0">
                <a:solidFill>
                  <a:srgbClr val="404155"/>
                </a:solidFill>
                <a:latin typeface="Times New Roman" panose="02020603050405020304" pitchFamily="18" charset="0"/>
                <a:cs typeface="Times New Roman" panose="02020603050405020304" pitchFamily="18" charset="0"/>
              </a:rPr>
              <a:t>. La cinétique des réactions bi-bi peut être décrite par différents mécanismes réactionnels, selon l'ordre d'arrivée des substrats et de la libération des </a:t>
            </a:r>
            <a:r>
              <a:rPr lang="en-US" sz="2000" dirty="0" err="1">
                <a:solidFill>
                  <a:srgbClr val="404155"/>
                </a:solidFill>
                <a:latin typeface="Times New Roman" panose="02020603050405020304" pitchFamily="18" charset="0"/>
                <a:cs typeface="Times New Roman" panose="02020603050405020304" pitchFamily="18" charset="0"/>
              </a:rPr>
              <a:t>produits</a:t>
            </a:r>
            <a:r>
              <a:rPr lang="en-US" sz="2000" dirty="0">
                <a:solidFill>
                  <a:srgbClr val="404155"/>
                </a:solidFill>
                <a:latin typeface="Times New Roman" panose="02020603050405020304" pitchFamily="18" charset="0"/>
                <a:cs typeface="Times New Roman" panose="02020603050405020304" pitchFamily="18" charset="0"/>
              </a:rPr>
              <a:t>.</a:t>
            </a:r>
          </a:p>
        </p:txBody>
      </p:sp>
      <p:sp>
        <p:nvSpPr>
          <p:cNvPr id="3" name="Shape 2">
            <a:extLst>
              <a:ext uri="{FF2B5EF4-FFF2-40B4-BE49-F238E27FC236}">
                <a16:creationId xmlns:a16="http://schemas.microsoft.com/office/drawing/2014/main" id="{DF39D559-ABE9-9AE5-20EB-537B99BC7627}"/>
              </a:ext>
            </a:extLst>
          </p:cNvPr>
          <p:cNvSpPr/>
          <p:nvPr/>
        </p:nvSpPr>
        <p:spPr>
          <a:xfrm>
            <a:off x="110849" y="3494470"/>
            <a:ext cx="481727" cy="481727"/>
          </a:xfrm>
          <a:prstGeom prst="roundRect">
            <a:avLst>
              <a:gd name="adj" fmla="val 6667"/>
            </a:avLst>
          </a:prstGeom>
          <a:solidFill>
            <a:schemeClr val="tx2">
              <a:lumMod val="20000"/>
              <a:lumOff val="80000"/>
            </a:schemeClr>
          </a:solidFill>
          <a:ln w="28575">
            <a:solidFill>
              <a:srgbClr val="00B0F0"/>
            </a:solidFill>
          </a:ln>
        </p:spPr>
      </p:sp>
      <p:sp>
        <p:nvSpPr>
          <p:cNvPr id="4" name="Text 3">
            <a:extLst>
              <a:ext uri="{FF2B5EF4-FFF2-40B4-BE49-F238E27FC236}">
                <a16:creationId xmlns:a16="http://schemas.microsoft.com/office/drawing/2014/main" id="{B0FC5D4E-890C-E58C-BBFA-95A064DB7C12}"/>
              </a:ext>
            </a:extLst>
          </p:cNvPr>
          <p:cNvSpPr/>
          <p:nvPr/>
        </p:nvSpPr>
        <p:spPr>
          <a:xfrm>
            <a:off x="131769" y="3633654"/>
            <a:ext cx="460807" cy="342543"/>
          </a:xfrm>
          <a:prstGeom prst="rect">
            <a:avLst/>
          </a:prstGeom>
          <a:noFill/>
          <a:ln/>
        </p:spPr>
        <p:txBody>
          <a:bodyPr wrap="none" lIns="0" tIns="0" rIns="0" bIns="0" rtlCol="0" anchor="t"/>
          <a:lstStyle/>
          <a:p>
            <a:pPr marL="0" indent="0" algn="ctr">
              <a:lnSpc>
                <a:spcPts val="2650"/>
              </a:lnSpc>
              <a:buNone/>
            </a:pPr>
            <a:r>
              <a:rPr lang="en-US" sz="2650" b="1" dirty="0">
                <a:solidFill>
                  <a:srgbClr val="00B0F0"/>
                </a:solidFill>
                <a:latin typeface="Brygada 1918 Bold" pitchFamily="34" charset="0"/>
                <a:ea typeface="Brygada 1918 Bold" pitchFamily="34" charset="-122"/>
                <a:cs typeface="Brygada 1918 Bold" pitchFamily="34" charset="-120"/>
              </a:rPr>
              <a:t>1</a:t>
            </a:r>
            <a:endParaRPr lang="en-US" sz="2650" dirty="0">
              <a:solidFill>
                <a:srgbClr val="00B0F0"/>
              </a:solidFill>
            </a:endParaRPr>
          </a:p>
        </p:txBody>
      </p:sp>
      <p:sp>
        <p:nvSpPr>
          <p:cNvPr id="5" name="Text 4">
            <a:extLst>
              <a:ext uri="{FF2B5EF4-FFF2-40B4-BE49-F238E27FC236}">
                <a16:creationId xmlns:a16="http://schemas.microsoft.com/office/drawing/2014/main" id="{9741502E-7F92-66B6-4EB3-AEA2609E8117}"/>
              </a:ext>
            </a:extLst>
          </p:cNvPr>
          <p:cNvSpPr/>
          <p:nvPr/>
        </p:nvSpPr>
        <p:spPr>
          <a:xfrm>
            <a:off x="801071" y="3561282"/>
            <a:ext cx="2854643" cy="356830"/>
          </a:xfrm>
          <a:prstGeom prst="rect">
            <a:avLst/>
          </a:prstGeom>
          <a:noFill/>
          <a:ln/>
        </p:spPr>
        <p:txBody>
          <a:bodyPr wrap="none" lIns="0" tIns="0" rIns="0" bIns="0" rtlCol="0" anchor="t"/>
          <a:lstStyle/>
          <a:p>
            <a:pPr marL="0" indent="0">
              <a:lnSpc>
                <a:spcPts val="2800"/>
              </a:lnSpc>
              <a:buNone/>
            </a:pPr>
            <a:r>
              <a:rPr lang="en-US" sz="2200" b="1" dirty="0" err="1">
                <a:solidFill>
                  <a:srgbClr val="0070C0"/>
                </a:solidFill>
                <a:latin typeface="Brygada 1918 Bold" pitchFamily="34" charset="0"/>
                <a:ea typeface="Brygada 1918 Bold" pitchFamily="34" charset="-122"/>
                <a:cs typeface="Brygada 1918 Bold" pitchFamily="34" charset="-120"/>
              </a:rPr>
              <a:t>Mécanisme</a:t>
            </a:r>
            <a:r>
              <a:rPr lang="en-US" sz="2200" b="1" dirty="0">
                <a:solidFill>
                  <a:srgbClr val="0070C0"/>
                </a:solidFill>
                <a:latin typeface="Brygada 1918 Bold" pitchFamily="34" charset="0"/>
                <a:ea typeface="Brygada 1918 Bold" pitchFamily="34" charset="-122"/>
                <a:cs typeface="Brygada 1918 Bold" pitchFamily="34" charset="-120"/>
              </a:rPr>
              <a:t> </a:t>
            </a:r>
            <a:r>
              <a:rPr lang="en-US" sz="2200" b="1" dirty="0" err="1">
                <a:solidFill>
                  <a:srgbClr val="0070C0"/>
                </a:solidFill>
                <a:latin typeface="Brygada 1918 Bold" pitchFamily="34" charset="0"/>
                <a:ea typeface="Brygada 1918 Bold" pitchFamily="34" charset="-122"/>
                <a:cs typeface="Brygada 1918 Bold" pitchFamily="34" charset="-120"/>
              </a:rPr>
              <a:t>séquentiel</a:t>
            </a:r>
            <a:r>
              <a:rPr lang="en-US" sz="2200" b="1" dirty="0">
                <a:solidFill>
                  <a:srgbClr val="0070C0"/>
                </a:solidFill>
                <a:latin typeface="Brygada 1918 Bold" pitchFamily="34" charset="0"/>
                <a:ea typeface="Brygada 1918 Bold" pitchFamily="34" charset="-122"/>
                <a:cs typeface="Brygada 1918 Bold" pitchFamily="34" charset="-120"/>
              </a:rPr>
              <a:t> </a:t>
            </a:r>
            <a:r>
              <a:rPr lang="en-US" sz="2200" b="1" dirty="0" err="1">
                <a:solidFill>
                  <a:srgbClr val="0070C0"/>
                </a:solidFill>
                <a:latin typeface="Brygada 1918 Bold" pitchFamily="34" charset="0"/>
                <a:ea typeface="Brygada 1918 Bold" pitchFamily="34" charset="-122"/>
                <a:cs typeface="Brygada 1918 Bold" pitchFamily="34" charset="-120"/>
              </a:rPr>
              <a:t>ordonné</a:t>
            </a:r>
            <a:endParaRPr lang="en-US" sz="2200" dirty="0">
              <a:solidFill>
                <a:srgbClr val="0070C0"/>
              </a:solidFill>
            </a:endParaRPr>
          </a:p>
        </p:txBody>
      </p:sp>
      <p:sp>
        <p:nvSpPr>
          <p:cNvPr id="6" name="Text 5">
            <a:extLst>
              <a:ext uri="{FF2B5EF4-FFF2-40B4-BE49-F238E27FC236}">
                <a16:creationId xmlns:a16="http://schemas.microsoft.com/office/drawing/2014/main" id="{0CA737B4-BEAF-D00E-043C-69501E0AAA07}"/>
              </a:ext>
            </a:extLst>
          </p:cNvPr>
          <p:cNvSpPr/>
          <p:nvPr/>
        </p:nvSpPr>
        <p:spPr>
          <a:xfrm>
            <a:off x="205909" y="4161957"/>
            <a:ext cx="4220904" cy="1369695"/>
          </a:xfrm>
          <a:prstGeom prst="rect">
            <a:avLst/>
          </a:prstGeom>
          <a:noFill/>
          <a:ln/>
        </p:spPr>
        <p:txBody>
          <a:bodyPr wrap="square" lIns="0" tIns="0" rIns="0" bIns="0" rtlCol="0" anchor="t"/>
          <a:lstStyle/>
          <a:p>
            <a:pPr>
              <a:lnSpc>
                <a:spcPct val="150000"/>
              </a:lnSpc>
            </a:pPr>
            <a:r>
              <a:rPr lang="en-US" sz="2000" dirty="0">
                <a:solidFill>
                  <a:srgbClr val="404155"/>
                </a:solidFill>
                <a:latin typeface="Times New Roman" panose="02020603050405020304" pitchFamily="18" charset="0"/>
                <a:cs typeface="Times New Roman" panose="02020603050405020304" pitchFamily="18" charset="0"/>
              </a:rPr>
              <a:t>Les substrats se lient à l'enzyme dans un </a:t>
            </a:r>
            <a:r>
              <a:rPr lang="en-US" sz="2000" b="1" dirty="0">
                <a:solidFill>
                  <a:srgbClr val="00B050"/>
                </a:solidFill>
                <a:latin typeface="Times New Roman" panose="02020603050405020304" pitchFamily="18" charset="0"/>
                <a:cs typeface="Times New Roman" panose="02020603050405020304" pitchFamily="18" charset="0"/>
              </a:rPr>
              <a:t>ordre spécifique</a:t>
            </a:r>
            <a:r>
              <a:rPr lang="en-US" sz="2000" dirty="0">
                <a:solidFill>
                  <a:srgbClr val="404155"/>
                </a:solidFill>
                <a:latin typeface="Times New Roman" panose="02020603050405020304" pitchFamily="18" charset="0"/>
                <a:cs typeface="Times New Roman" panose="02020603050405020304" pitchFamily="18" charset="0"/>
              </a:rPr>
              <a:t>, et les produits sont libérés dans un </a:t>
            </a:r>
            <a:r>
              <a:rPr lang="en-US" sz="2000" b="1" dirty="0">
                <a:solidFill>
                  <a:srgbClr val="00B050"/>
                </a:solidFill>
                <a:latin typeface="Times New Roman" panose="02020603050405020304" pitchFamily="18" charset="0"/>
                <a:cs typeface="Times New Roman" panose="02020603050405020304" pitchFamily="18" charset="0"/>
              </a:rPr>
              <a:t>ordre </a:t>
            </a:r>
            <a:r>
              <a:rPr lang="en-US" sz="2000" b="1" dirty="0" err="1">
                <a:solidFill>
                  <a:srgbClr val="00B050"/>
                </a:solidFill>
                <a:latin typeface="Times New Roman" panose="02020603050405020304" pitchFamily="18" charset="0"/>
                <a:cs typeface="Times New Roman" panose="02020603050405020304" pitchFamily="18" charset="0"/>
              </a:rPr>
              <a:t>défini</a:t>
            </a:r>
            <a:r>
              <a:rPr lang="en-US" sz="2000" dirty="0">
                <a:solidFill>
                  <a:srgbClr val="404155"/>
                </a:solidFill>
                <a:latin typeface="Times New Roman" panose="02020603050405020304" pitchFamily="18" charset="0"/>
                <a:cs typeface="Times New Roman" panose="02020603050405020304" pitchFamily="18" charset="0"/>
              </a:rPr>
              <a:t>.</a:t>
            </a:r>
          </a:p>
        </p:txBody>
      </p:sp>
      <p:sp>
        <p:nvSpPr>
          <p:cNvPr id="7" name="Shape 6">
            <a:extLst>
              <a:ext uri="{FF2B5EF4-FFF2-40B4-BE49-F238E27FC236}">
                <a16:creationId xmlns:a16="http://schemas.microsoft.com/office/drawing/2014/main" id="{C4A1B5A3-7FA7-6F7C-B5CC-7579CED494C2}"/>
              </a:ext>
            </a:extLst>
          </p:cNvPr>
          <p:cNvSpPr/>
          <p:nvPr/>
        </p:nvSpPr>
        <p:spPr>
          <a:xfrm>
            <a:off x="5100280" y="3521221"/>
            <a:ext cx="481727" cy="481727"/>
          </a:xfrm>
          <a:prstGeom prst="roundRect">
            <a:avLst>
              <a:gd name="adj" fmla="val 6667"/>
            </a:avLst>
          </a:prstGeom>
          <a:solidFill>
            <a:schemeClr val="tx2">
              <a:lumMod val="20000"/>
              <a:lumOff val="80000"/>
            </a:schemeClr>
          </a:solidFill>
          <a:ln w="28575">
            <a:solidFill>
              <a:srgbClr val="00B0F0"/>
            </a:solidFill>
          </a:ln>
        </p:spPr>
        <p:txBody>
          <a:bodyPr/>
          <a:lstStyle/>
          <a:p>
            <a:pPr algn="ctr">
              <a:lnSpc>
                <a:spcPts val="2650"/>
              </a:lnSpc>
            </a:pPr>
            <a:r>
              <a:rPr lang="fr-FR" sz="2650" b="1" dirty="0">
                <a:solidFill>
                  <a:srgbClr val="00B0F0"/>
                </a:solidFill>
                <a:latin typeface="Brygada 1918 Bold" pitchFamily="34" charset="0"/>
                <a:ea typeface="Brygada 1918 Bold" pitchFamily="34" charset="-122"/>
              </a:rPr>
              <a:t>2</a:t>
            </a:r>
          </a:p>
        </p:txBody>
      </p:sp>
      <p:sp>
        <p:nvSpPr>
          <p:cNvPr id="9" name="Text 8">
            <a:extLst>
              <a:ext uri="{FF2B5EF4-FFF2-40B4-BE49-F238E27FC236}">
                <a16:creationId xmlns:a16="http://schemas.microsoft.com/office/drawing/2014/main" id="{FE73F078-60EE-4708-94C1-19CE6E664557}"/>
              </a:ext>
            </a:extLst>
          </p:cNvPr>
          <p:cNvSpPr/>
          <p:nvPr/>
        </p:nvSpPr>
        <p:spPr>
          <a:xfrm>
            <a:off x="5762744" y="3540562"/>
            <a:ext cx="2864882" cy="356830"/>
          </a:xfrm>
          <a:prstGeom prst="rect">
            <a:avLst/>
          </a:prstGeom>
          <a:noFill/>
          <a:ln/>
        </p:spPr>
        <p:txBody>
          <a:bodyPr wrap="none" lIns="0" tIns="0" rIns="0" bIns="0" rtlCol="0" anchor="t"/>
          <a:lstStyle/>
          <a:p>
            <a:pPr>
              <a:lnSpc>
                <a:spcPts val="2800"/>
              </a:lnSpc>
            </a:pPr>
            <a:r>
              <a:rPr lang="en-US" sz="2200" b="1" dirty="0" err="1">
                <a:solidFill>
                  <a:srgbClr val="0070C0"/>
                </a:solidFill>
                <a:latin typeface="Brygada 1918 Bold" pitchFamily="34" charset="0"/>
                <a:ea typeface="Brygada 1918 Bold" pitchFamily="34" charset="-122"/>
              </a:rPr>
              <a:t>Mécanisme</a:t>
            </a:r>
            <a:r>
              <a:rPr lang="en-US" sz="2200" b="1" dirty="0">
                <a:solidFill>
                  <a:srgbClr val="0070C0"/>
                </a:solidFill>
                <a:latin typeface="Brygada 1918 Bold" pitchFamily="34" charset="0"/>
                <a:ea typeface="Brygada 1918 Bold" pitchFamily="34" charset="-122"/>
              </a:rPr>
              <a:t>  </a:t>
            </a:r>
            <a:r>
              <a:rPr lang="en-US" sz="2200" b="1" dirty="0" err="1">
                <a:solidFill>
                  <a:srgbClr val="0070C0"/>
                </a:solidFill>
                <a:latin typeface="Brygada 1918 Bold" pitchFamily="34" charset="0"/>
                <a:ea typeface="Brygada 1918 Bold" pitchFamily="34" charset="-122"/>
              </a:rPr>
              <a:t>séquentiel</a:t>
            </a:r>
            <a:r>
              <a:rPr lang="en-US" sz="2200" b="1" dirty="0">
                <a:solidFill>
                  <a:srgbClr val="0070C0"/>
                </a:solidFill>
                <a:latin typeface="Brygada 1918 Bold" pitchFamily="34" charset="0"/>
                <a:ea typeface="Brygada 1918 Bold" pitchFamily="34" charset="-122"/>
              </a:rPr>
              <a:t> </a:t>
            </a:r>
          </a:p>
          <a:p>
            <a:pPr>
              <a:lnSpc>
                <a:spcPts val="2800"/>
              </a:lnSpc>
            </a:pPr>
            <a:r>
              <a:rPr lang="en-US" sz="2200" b="1" dirty="0" err="1">
                <a:solidFill>
                  <a:srgbClr val="0070C0"/>
                </a:solidFill>
                <a:latin typeface="Brygada 1918 Bold" pitchFamily="34" charset="0"/>
                <a:ea typeface="Brygada 1918 Bold" pitchFamily="34" charset="-122"/>
              </a:rPr>
              <a:t>aléatoire</a:t>
            </a:r>
            <a:endParaRPr lang="en-US" sz="2200" b="1" dirty="0">
              <a:solidFill>
                <a:srgbClr val="0070C0"/>
              </a:solidFill>
              <a:latin typeface="Brygada 1918 Bold" pitchFamily="34" charset="0"/>
              <a:ea typeface="Brygada 1918 Bold" pitchFamily="34" charset="-122"/>
            </a:endParaRPr>
          </a:p>
        </p:txBody>
      </p:sp>
      <p:sp>
        <p:nvSpPr>
          <p:cNvPr id="10" name="Text 9">
            <a:extLst>
              <a:ext uri="{FF2B5EF4-FFF2-40B4-BE49-F238E27FC236}">
                <a16:creationId xmlns:a16="http://schemas.microsoft.com/office/drawing/2014/main" id="{72B1C51B-E7D0-214F-1EA7-5D7C950A95C2}"/>
              </a:ext>
            </a:extLst>
          </p:cNvPr>
          <p:cNvSpPr/>
          <p:nvPr/>
        </p:nvSpPr>
        <p:spPr>
          <a:xfrm>
            <a:off x="4970859" y="4310237"/>
            <a:ext cx="4448651" cy="1712119"/>
          </a:xfrm>
          <a:prstGeom prst="rect">
            <a:avLst/>
          </a:prstGeom>
          <a:noFill/>
          <a:ln/>
        </p:spPr>
        <p:txBody>
          <a:bodyPr wrap="square" lIns="0" tIns="0" rIns="0" bIns="0" rtlCol="0" anchor="t"/>
          <a:lstStyle/>
          <a:p>
            <a:pPr marL="0" indent="0">
              <a:lnSpc>
                <a:spcPct val="150000"/>
              </a:lnSpc>
              <a:buNone/>
            </a:pPr>
            <a:r>
              <a:rPr lang="en-US" sz="2000" dirty="0">
                <a:solidFill>
                  <a:srgbClr val="404155"/>
                </a:solidFill>
                <a:latin typeface="Times New Roman" panose="02020603050405020304" pitchFamily="18" charset="0"/>
                <a:cs typeface="Times New Roman" panose="02020603050405020304" pitchFamily="18" charset="0"/>
              </a:rPr>
              <a:t>Les </a:t>
            </a:r>
            <a:r>
              <a:rPr lang="en-US" sz="2000" dirty="0" err="1">
                <a:solidFill>
                  <a:srgbClr val="404155"/>
                </a:solidFill>
                <a:latin typeface="Times New Roman" panose="02020603050405020304" pitchFamily="18" charset="0"/>
                <a:cs typeface="Times New Roman" panose="02020603050405020304" pitchFamily="18" charset="0"/>
              </a:rPr>
              <a:t>substrats</a:t>
            </a:r>
            <a:r>
              <a:rPr lang="en-US" sz="2000" dirty="0">
                <a:solidFill>
                  <a:srgbClr val="404155"/>
                </a:solidFill>
                <a:latin typeface="Times New Roman" panose="02020603050405020304" pitchFamily="18" charset="0"/>
                <a:cs typeface="Times New Roman" panose="02020603050405020304" pitchFamily="18" charset="0"/>
              </a:rPr>
              <a:t> </a:t>
            </a:r>
            <a:r>
              <a:rPr lang="en-US" sz="2000" dirty="0" err="1">
                <a:solidFill>
                  <a:srgbClr val="404155"/>
                </a:solidFill>
                <a:latin typeface="Times New Roman" panose="02020603050405020304" pitchFamily="18" charset="0"/>
                <a:cs typeface="Times New Roman" panose="02020603050405020304" pitchFamily="18" charset="0"/>
              </a:rPr>
              <a:t>peuvent</a:t>
            </a:r>
            <a:r>
              <a:rPr lang="en-US" sz="2000" dirty="0">
                <a:solidFill>
                  <a:srgbClr val="404155"/>
                </a:solidFill>
                <a:latin typeface="Times New Roman" panose="02020603050405020304" pitchFamily="18" charset="0"/>
                <a:cs typeface="Times New Roman" panose="02020603050405020304" pitchFamily="18" charset="0"/>
              </a:rPr>
              <a:t> se </a:t>
            </a:r>
            <a:r>
              <a:rPr lang="en-US" sz="2000" dirty="0" err="1">
                <a:solidFill>
                  <a:srgbClr val="404155"/>
                </a:solidFill>
                <a:latin typeface="Times New Roman" panose="02020603050405020304" pitchFamily="18" charset="0"/>
                <a:cs typeface="Times New Roman" panose="02020603050405020304" pitchFamily="18" charset="0"/>
              </a:rPr>
              <a:t>lier</a:t>
            </a:r>
            <a:r>
              <a:rPr lang="en-US" sz="2000" dirty="0">
                <a:solidFill>
                  <a:srgbClr val="404155"/>
                </a:solidFill>
                <a:latin typeface="Times New Roman" panose="02020603050405020304" pitchFamily="18" charset="0"/>
                <a:cs typeface="Times New Roman" panose="02020603050405020304" pitchFamily="18" charset="0"/>
              </a:rPr>
              <a:t> à </a:t>
            </a:r>
            <a:r>
              <a:rPr lang="en-US" sz="2000" dirty="0" err="1">
                <a:solidFill>
                  <a:srgbClr val="404155"/>
                </a:solidFill>
                <a:latin typeface="Times New Roman" panose="02020603050405020304" pitchFamily="18" charset="0"/>
                <a:cs typeface="Times New Roman" panose="02020603050405020304" pitchFamily="18" charset="0"/>
              </a:rPr>
              <a:t>l'enzyme</a:t>
            </a:r>
            <a:r>
              <a:rPr lang="en-US" sz="2000" dirty="0">
                <a:solidFill>
                  <a:srgbClr val="404155"/>
                </a:solidFill>
                <a:latin typeface="Times New Roman" panose="02020603050405020304" pitchFamily="18" charset="0"/>
                <a:cs typeface="Times New Roman" panose="02020603050405020304" pitchFamily="18" charset="0"/>
              </a:rPr>
              <a:t> dans </a:t>
            </a:r>
            <a:r>
              <a:rPr lang="en-US" sz="2000" b="1" dirty="0" err="1">
                <a:solidFill>
                  <a:srgbClr val="00B050"/>
                </a:solidFill>
                <a:latin typeface="Times New Roman" panose="02020603050405020304" pitchFamily="18" charset="0"/>
                <a:cs typeface="Times New Roman" panose="02020603050405020304" pitchFamily="18" charset="0"/>
              </a:rPr>
              <a:t>n'importe</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quel</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ordre</a:t>
            </a:r>
            <a:r>
              <a:rPr lang="en-US" sz="2000" dirty="0">
                <a:solidFill>
                  <a:srgbClr val="404155"/>
                </a:solidFill>
                <a:latin typeface="Times New Roman" panose="02020603050405020304" pitchFamily="18" charset="0"/>
                <a:cs typeface="Times New Roman" panose="02020603050405020304" pitchFamily="18" charset="0"/>
              </a:rPr>
              <a:t>, et les </a:t>
            </a:r>
            <a:r>
              <a:rPr lang="en-US" sz="2000" dirty="0" err="1">
                <a:solidFill>
                  <a:srgbClr val="404155"/>
                </a:solidFill>
                <a:latin typeface="Times New Roman" panose="02020603050405020304" pitchFamily="18" charset="0"/>
                <a:cs typeface="Times New Roman" panose="02020603050405020304" pitchFamily="18" charset="0"/>
              </a:rPr>
              <a:t>produits</a:t>
            </a:r>
            <a:r>
              <a:rPr lang="en-US" sz="2000" dirty="0">
                <a:solidFill>
                  <a:srgbClr val="404155"/>
                </a:solidFill>
                <a:latin typeface="Times New Roman" panose="02020603050405020304" pitchFamily="18" charset="0"/>
                <a:cs typeface="Times New Roman" panose="02020603050405020304" pitchFamily="18" charset="0"/>
              </a:rPr>
              <a:t> </a:t>
            </a:r>
            <a:r>
              <a:rPr lang="en-US" sz="2000" dirty="0" err="1">
                <a:solidFill>
                  <a:srgbClr val="404155"/>
                </a:solidFill>
                <a:latin typeface="Times New Roman" panose="02020603050405020304" pitchFamily="18" charset="0"/>
                <a:cs typeface="Times New Roman" panose="02020603050405020304" pitchFamily="18" charset="0"/>
              </a:rPr>
              <a:t>peuvent</a:t>
            </a:r>
            <a:r>
              <a:rPr lang="en-US" sz="2000" dirty="0">
                <a:solidFill>
                  <a:srgbClr val="404155"/>
                </a:solidFill>
                <a:latin typeface="Times New Roman" panose="02020603050405020304" pitchFamily="18" charset="0"/>
                <a:cs typeface="Times New Roman" panose="02020603050405020304" pitchFamily="18" charset="0"/>
              </a:rPr>
              <a:t> </a:t>
            </a:r>
            <a:r>
              <a:rPr lang="en-US" sz="2000" dirty="0" err="1">
                <a:solidFill>
                  <a:srgbClr val="404155"/>
                </a:solidFill>
                <a:latin typeface="Times New Roman" panose="02020603050405020304" pitchFamily="18" charset="0"/>
                <a:cs typeface="Times New Roman" panose="02020603050405020304" pitchFamily="18" charset="0"/>
              </a:rPr>
              <a:t>être</a:t>
            </a:r>
            <a:r>
              <a:rPr lang="en-US" sz="2000" dirty="0">
                <a:solidFill>
                  <a:srgbClr val="404155"/>
                </a:solidFill>
                <a:latin typeface="Times New Roman" panose="02020603050405020304" pitchFamily="18" charset="0"/>
                <a:cs typeface="Times New Roman" panose="02020603050405020304" pitchFamily="18" charset="0"/>
              </a:rPr>
              <a:t> </a:t>
            </a:r>
            <a:r>
              <a:rPr lang="en-US" sz="2000" dirty="0" err="1">
                <a:solidFill>
                  <a:srgbClr val="404155"/>
                </a:solidFill>
                <a:latin typeface="Times New Roman" panose="02020603050405020304" pitchFamily="18" charset="0"/>
                <a:cs typeface="Times New Roman" panose="02020603050405020304" pitchFamily="18" charset="0"/>
              </a:rPr>
              <a:t>libérés</a:t>
            </a:r>
            <a:r>
              <a:rPr lang="en-US" sz="2000" dirty="0">
                <a:solidFill>
                  <a:srgbClr val="404155"/>
                </a:solidFill>
                <a:latin typeface="Times New Roman" panose="02020603050405020304" pitchFamily="18" charset="0"/>
                <a:cs typeface="Times New Roman" panose="02020603050405020304" pitchFamily="18" charset="0"/>
              </a:rPr>
              <a:t> dans </a:t>
            </a:r>
            <a:r>
              <a:rPr lang="en-US" sz="2000" b="1" dirty="0" err="1">
                <a:solidFill>
                  <a:srgbClr val="00B050"/>
                </a:solidFill>
                <a:latin typeface="Times New Roman" panose="02020603050405020304" pitchFamily="18" charset="0"/>
                <a:cs typeface="Times New Roman" panose="02020603050405020304" pitchFamily="18" charset="0"/>
              </a:rPr>
              <a:t>n'importe</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quel</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ordre</a:t>
            </a:r>
            <a:r>
              <a:rPr lang="en-US" sz="2000" b="1" dirty="0">
                <a:solidFill>
                  <a:srgbClr val="00B050"/>
                </a:solidFill>
                <a:latin typeface="Times New Roman" panose="02020603050405020304" pitchFamily="18" charset="0"/>
                <a:cs typeface="Times New Roman" panose="02020603050405020304" pitchFamily="18" charset="0"/>
              </a:rPr>
              <a:t>.</a:t>
            </a:r>
          </a:p>
        </p:txBody>
      </p:sp>
      <p:sp>
        <p:nvSpPr>
          <p:cNvPr id="13" name="Shape 10">
            <a:extLst>
              <a:ext uri="{FF2B5EF4-FFF2-40B4-BE49-F238E27FC236}">
                <a16:creationId xmlns:a16="http://schemas.microsoft.com/office/drawing/2014/main" id="{216D3F07-FD2C-813A-F440-B1C463F801B4}"/>
              </a:ext>
            </a:extLst>
          </p:cNvPr>
          <p:cNvSpPr/>
          <p:nvPr/>
        </p:nvSpPr>
        <p:spPr>
          <a:xfrm>
            <a:off x="10384048" y="3540562"/>
            <a:ext cx="481727" cy="481727"/>
          </a:xfrm>
          <a:prstGeom prst="roundRect">
            <a:avLst>
              <a:gd name="adj" fmla="val 6667"/>
            </a:avLst>
          </a:prstGeom>
          <a:solidFill>
            <a:schemeClr val="tx2">
              <a:lumMod val="20000"/>
              <a:lumOff val="80000"/>
            </a:schemeClr>
          </a:solidFill>
          <a:ln w="28575">
            <a:solidFill>
              <a:srgbClr val="00B0F0"/>
            </a:solidFill>
          </a:ln>
        </p:spPr>
      </p:sp>
      <p:sp>
        <p:nvSpPr>
          <p:cNvPr id="14" name="Text 11">
            <a:extLst>
              <a:ext uri="{FF2B5EF4-FFF2-40B4-BE49-F238E27FC236}">
                <a16:creationId xmlns:a16="http://schemas.microsoft.com/office/drawing/2014/main" id="{60BC46F7-603B-642E-259F-57C296458244}"/>
              </a:ext>
            </a:extLst>
          </p:cNvPr>
          <p:cNvSpPr/>
          <p:nvPr/>
        </p:nvSpPr>
        <p:spPr>
          <a:xfrm>
            <a:off x="10624911" y="3616578"/>
            <a:ext cx="45719" cy="342543"/>
          </a:xfrm>
          <a:prstGeom prst="rect">
            <a:avLst/>
          </a:prstGeom>
          <a:noFill/>
          <a:ln/>
        </p:spPr>
        <p:txBody>
          <a:bodyPr wrap="none" lIns="0" tIns="0" rIns="0" bIns="0" rtlCol="0" anchor="t"/>
          <a:lstStyle/>
          <a:p>
            <a:pPr algn="ctr">
              <a:lnSpc>
                <a:spcPts val="2650"/>
              </a:lnSpc>
            </a:pPr>
            <a:r>
              <a:rPr lang="en-US" sz="2650" b="1" dirty="0">
                <a:solidFill>
                  <a:srgbClr val="00B0F0"/>
                </a:solidFill>
                <a:latin typeface="Brygada 1918 Bold" pitchFamily="34" charset="0"/>
                <a:ea typeface="Brygada 1918 Bold" pitchFamily="34" charset="-122"/>
              </a:rPr>
              <a:t>3</a:t>
            </a:r>
          </a:p>
        </p:txBody>
      </p:sp>
      <p:sp>
        <p:nvSpPr>
          <p:cNvPr id="15" name="Text 12">
            <a:extLst>
              <a:ext uri="{FF2B5EF4-FFF2-40B4-BE49-F238E27FC236}">
                <a16:creationId xmlns:a16="http://schemas.microsoft.com/office/drawing/2014/main" id="{10FBA562-045F-F5D4-2165-9C2ACB340F92}"/>
              </a:ext>
            </a:extLst>
          </p:cNvPr>
          <p:cNvSpPr/>
          <p:nvPr/>
        </p:nvSpPr>
        <p:spPr>
          <a:xfrm>
            <a:off x="11093613" y="3581351"/>
            <a:ext cx="3057168" cy="356830"/>
          </a:xfrm>
          <a:prstGeom prst="rect">
            <a:avLst/>
          </a:prstGeom>
          <a:noFill/>
          <a:ln/>
        </p:spPr>
        <p:txBody>
          <a:bodyPr wrap="none" lIns="0" tIns="0" rIns="0" bIns="0" rtlCol="0" anchor="t"/>
          <a:lstStyle/>
          <a:p>
            <a:pPr indent="0">
              <a:lnSpc>
                <a:spcPts val="2800"/>
              </a:lnSpc>
              <a:buNone/>
            </a:pPr>
            <a:r>
              <a:rPr lang="en-US" sz="2200" b="1" dirty="0" err="1">
                <a:solidFill>
                  <a:srgbClr val="0070C0"/>
                </a:solidFill>
                <a:latin typeface="Brygada 1918 Bold" pitchFamily="34" charset="0"/>
                <a:ea typeface="Brygada 1918 Bold" pitchFamily="34" charset="-122"/>
              </a:rPr>
              <a:t>Mécanisme</a:t>
            </a:r>
            <a:r>
              <a:rPr lang="en-US" sz="2200" b="1" dirty="0">
                <a:solidFill>
                  <a:srgbClr val="0070C0"/>
                </a:solidFill>
                <a:latin typeface="Brygada 1918 Bold" pitchFamily="34" charset="0"/>
                <a:ea typeface="Brygada 1918 Bold" pitchFamily="34" charset="-122"/>
              </a:rPr>
              <a:t> ping-pong</a:t>
            </a:r>
          </a:p>
        </p:txBody>
      </p:sp>
      <p:sp>
        <p:nvSpPr>
          <p:cNvPr id="16" name="Text 13">
            <a:extLst>
              <a:ext uri="{FF2B5EF4-FFF2-40B4-BE49-F238E27FC236}">
                <a16:creationId xmlns:a16="http://schemas.microsoft.com/office/drawing/2014/main" id="{66CA1E85-7FC6-9599-F799-85DED0C3EC02}"/>
              </a:ext>
            </a:extLst>
          </p:cNvPr>
          <p:cNvSpPr/>
          <p:nvPr/>
        </p:nvSpPr>
        <p:spPr>
          <a:xfrm>
            <a:off x="10342364" y="4313039"/>
            <a:ext cx="3538776" cy="2739390"/>
          </a:xfrm>
          <a:prstGeom prst="rect">
            <a:avLst/>
          </a:prstGeom>
          <a:noFill/>
          <a:ln/>
        </p:spPr>
        <p:txBody>
          <a:bodyPr wrap="square" lIns="0" tIns="0" rIns="0" bIns="0" rtlCol="0" anchor="t"/>
          <a:lstStyle/>
          <a:p>
            <a:pPr marL="0" indent="0" algn="just">
              <a:lnSpc>
                <a:spcPct val="150000"/>
              </a:lnSpc>
              <a:buNone/>
            </a:pPr>
            <a:r>
              <a:rPr lang="en-US" sz="2000" dirty="0">
                <a:solidFill>
                  <a:srgbClr val="404155"/>
                </a:solidFill>
                <a:latin typeface="Times New Roman" panose="02020603050405020304" pitchFamily="18" charset="0"/>
                <a:cs typeface="Times New Roman" panose="02020603050405020304" pitchFamily="18" charset="0"/>
              </a:rPr>
              <a:t>L'un des substrats se lie à l'enzyme et est converti en produit, puis l'enzyme se lie au second substrat et le convertit en produit. Ce mécanisme implique la formation d'un </a:t>
            </a:r>
            <a:r>
              <a:rPr lang="en-US" sz="2000" b="1" dirty="0">
                <a:solidFill>
                  <a:srgbClr val="00B050"/>
                </a:solidFill>
                <a:latin typeface="Times New Roman" panose="02020603050405020304" pitchFamily="18" charset="0"/>
                <a:cs typeface="Times New Roman" panose="02020603050405020304" pitchFamily="18" charset="0"/>
              </a:rPr>
              <a:t>intermédiaire enzymatique </a:t>
            </a:r>
            <a:r>
              <a:rPr lang="en-US" sz="2000" b="1" dirty="0" err="1">
                <a:solidFill>
                  <a:srgbClr val="00B050"/>
                </a:solidFill>
                <a:latin typeface="Times New Roman" panose="02020603050405020304" pitchFamily="18" charset="0"/>
                <a:cs typeface="Times New Roman" panose="02020603050405020304" pitchFamily="18" charset="0"/>
              </a:rPr>
              <a:t>modifié</a:t>
            </a:r>
            <a:r>
              <a:rPr lang="en-US" sz="2000" b="1" dirty="0">
                <a:solidFill>
                  <a:srgbClr val="00B050"/>
                </a:solidFill>
                <a:latin typeface="Times New Roman" panose="02020603050405020304" pitchFamily="18" charset="0"/>
                <a:cs typeface="Times New Roman" panose="02020603050405020304" pitchFamily="18" charset="0"/>
              </a:rPr>
              <a:t>.</a:t>
            </a:r>
          </a:p>
        </p:txBody>
      </p:sp>
      <p:sp>
        <p:nvSpPr>
          <p:cNvPr id="17" name="ZoneTexte 16">
            <a:extLst>
              <a:ext uri="{FF2B5EF4-FFF2-40B4-BE49-F238E27FC236}">
                <a16:creationId xmlns:a16="http://schemas.microsoft.com/office/drawing/2014/main" id="{167C86D7-18A4-B30C-939C-40620777ADB3}"/>
              </a:ext>
            </a:extLst>
          </p:cNvPr>
          <p:cNvSpPr txBox="1"/>
          <p:nvPr/>
        </p:nvSpPr>
        <p:spPr>
          <a:xfrm>
            <a:off x="11870948" y="7573196"/>
            <a:ext cx="2685806" cy="461665"/>
          </a:xfrm>
          <a:prstGeom prst="rect">
            <a:avLst/>
          </a:prstGeom>
          <a:solidFill>
            <a:schemeClr val="bg1"/>
          </a:solidFill>
        </p:spPr>
        <p:txBody>
          <a:bodyPr wrap="square" rtlCol="0">
            <a:spAutoFit/>
          </a:bodyPr>
          <a:lstStyle/>
          <a:p>
            <a:pPr algn="ctr"/>
            <a:r>
              <a:rPr lang="fr-FR" sz="2400" b="1" dirty="0"/>
              <a:t>By </a:t>
            </a:r>
            <a:r>
              <a:rPr lang="fr-FR" sz="2400" b="1" dirty="0" err="1"/>
              <a:t>Mouderas</a:t>
            </a:r>
            <a:r>
              <a:rPr lang="fr-FR" sz="2400" b="1" dirty="0"/>
              <a:t> F.</a:t>
            </a:r>
          </a:p>
        </p:txBody>
      </p:sp>
    </p:spTree>
    <p:extLst>
      <p:ext uri="{BB962C8B-B14F-4D97-AF65-F5344CB8AC3E}">
        <p14:creationId xmlns:p14="http://schemas.microsoft.com/office/powerpoint/2010/main" val="3090879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TotalTime>
  <Words>2082</Words>
  <Application>Microsoft Office PowerPoint</Application>
  <PresentationFormat>Personnalisé</PresentationFormat>
  <Paragraphs>156</Paragraphs>
  <Slides>21</Slides>
  <Notes>15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21</vt:i4>
      </vt:variant>
    </vt:vector>
  </HeadingPairs>
  <TitlesOfParts>
    <vt:vector size="29" baseType="lpstr">
      <vt:lpstr>Nobile Bold</vt:lpstr>
      <vt:lpstr>Brygada 1918 Bold</vt:lpstr>
      <vt:lpstr>Arial</vt:lpstr>
      <vt:lpstr>Nobile Medium</vt:lpstr>
      <vt:lpstr>Times New Roman</vt:lpstr>
      <vt:lpstr>Nobile</vt:lpstr>
      <vt:lpstr>Alexandria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ranamouderas@gmail.com</cp:lastModifiedBy>
  <cp:revision>108</cp:revision>
  <dcterms:created xsi:type="dcterms:W3CDTF">2024-10-22T14:04:35Z</dcterms:created>
  <dcterms:modified xsi:type="dcterms:W3CDTF">2024-11-26T18:51:21Z</dcterms:modified>
</cp:coreProperties>
</file>